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6858000" cy="9906000" type="A4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FF00"/>
    <a:srgbClr val="00FFFF"/>
    <a:srgbClr val="FFFF99"/>
    <a:srgbClr val="FFFFFF"/>
    <a:srgbClr val="FF00FF"/>
    <a:srgbClr val="0000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2" autoAdjust="0"/>
  </p:normalViewPr>
  <p:slideViewPr>
    <p:cSldViewPr>
      <p:cViewPr varScale="1">
        <p:scale>
          <a:sx n="81" d="100"/>
          <a:sy n="81" d="100"/>
        </p:scale>
        <p:origin x="2994" y="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A36D5-BD67-46B9-9599-786E3B2B4A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421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EA2E2-9E18-4723-AAEB-07EF73AB47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5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50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50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234BC-41F5-48B8-A74B-C5A218E3D4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29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A34F0-0E06-4DB8-AD7C-8C2C0E98A2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05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78CC1-ACB9-4AEB-8DE6-7E92266E14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951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4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4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9FB00-3B85-4ED6-8728-F455324FD4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075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11DA7-2BBC-45E8-9B56-C0E252E64A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29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29BD-EF72-4173-8F14-384880BE86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70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D3009-CBA1-4735-BB72-4CACE20080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659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38572-D374-42E4-B396-E45661A33A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37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FAC7A-753E-4BF0-8C11-2B5788CB7F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40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/>
            </a:lvl1pPr>
          </a:lstStyle>
          <a:p>
            <a:pPr>
              <a:defRPr/>
            </a:pPr>
            <a:fld id="{F8F382FB-03FF-45DB-AECB-4A6978F2F0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kumimoji="1"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kumimoji="1" sz="3900">
          <a:solidFill>
            <a:schemeClr val="tx1"/>
          </a:solidFill>
          <a:latin typeface="+mn-lt"/>
          <a:ea typeface="+mn-ea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正方形/長方形 61"/>
          <p:cNvSpPr>
            <a:spLocks noChangeArrowheads="1"/>
          </p:cNvSpPr>
          <p:nvPr/>
        </p:nvSpPr>
        <p:spPr bwMode="auto">
          <a:xfrm>
            <a:off x="3447054" y="9073399"/>
            <a:ext cx="1593850" cy="2873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義務教育課各種資料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819150" y="1204162"/>
            <a:ext cx="5689600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主催　福岡県教育委員会　　福岡県小・中学生科学研究作品展実行委員会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共催　公益財団法人福岡県教育文化奨学財団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80963" y="9319439"/>
            <a:ext cx="5792098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>
            <a:spAutoFit/>
          </a:bodyPr>
          <a:lstStyle/>
          <a:p>
            <a:pPr defTabSz="1279525" eaLnBrk="1" hangingPunct="1">
              <a:defRPr/>
            </a:pPr>
            <a:r>
              <a:rPr lang="en-US" altLang="ja-JP" sz="1300" dirty="0">
                <a:effectLst>
                  <a:outerShdw blurRad="38100" dist="38100" dir="2700000" algn="tl">
                    <a:srgbClr val="C0C0C0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《</a:t>
            </a:r>
            <a:r>
              <a:rPr lang="ja-JP" altLang="en-US" sz="1300" dirty="0">
                <a:effectLst>
                  <a:outerShdw blurRad="38100" dist="38100" dir="2700000" algn="tl">
                    <a:srgbClr val="C0C0C0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問合せ先</a:t>
            </a:r>
            <a:r>
              <a:rPr lang="en-US" altLang="ja-JP" sz="1300" dirty="0">
                <a:effectLst>
                  <a:outerShdw blurRad="38100" dist="38100" dir="2700000" algn="tl">
                    <a:srgbClr val="C0C0C0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》</a:t>
            </a:r>
            <a:r>
              <a:rPr lang="ja-JP" altLang="en-US" sz="1300" dirty="0">
                <a:effectLst>
                  <a:outerShdw blurRad="38100" dist="38100" dir="2700000" algn="tl">
                    <a:srgbClr val="C0C0C0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福岡県教育庁教育振興部義務教育課　　電話（０９２）６４３－３９１０ </a:t>
            </a:r>
          </a:p>
        </p:txBody>
      </p:sp>
      <p:sp>
        <p:nvSpPr>
          <p:cNvPr id="2053" name="AutoShape 49"/>
          <p:cNvSpPr>
            <a:spLocks noChangeArrowheads="1"/>
          </p:cNvSpPr>
          <p:nvPr/>
        </p:nvSpPr>
        <p:spPr bwMode="auto">
          <a:xfrm rot="21437740">
            <a:off x="757238" y="120052"/>
            <a:ext cx="4319587" cy="373062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FF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夏休みの自由研究にチャレンジしよう！</a:t>
            </a:r>
          </a:p>
        </p:txBody>
      </p:sp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908050" y="636297"/>
            <a:ext cx="5834063" cy="61390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小・中学生科学研究作品展</a:t>
            </a:r>
          </a:p>
        </p:txBody>
      </p:sp>
      <p:sp>
        <p:nvSpPr>
          <p:cNvPr id="2055" name="Rectangle 63"/>
          <p:cNvSpPr>
            <a:spLocks noChangeArrowheads="1"/>
          </p:cNvSpPr>
          <p:nvPr/>
        </p:nvSpPr>
        <p:spPr bwMode="auto">
          <a:xfrm>
            <a:off x="165100" y="1718512"/>
            <a:ext cx="1008063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 b="1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作品テーマ</a:t>
            </a:r>
          </a:p>
        </p:txBody>
      </p:sp>
      <p:sp>
        <p:nvSpPr>
          <p:cNvPr id="2" name="Text Box 64"/>
          <p:cNvSpPr txBox="1">
            <a:spLocks noChangeArrowheads="1"/>
          </p:cNvSpPr>
          <p:nvPr/>
        </p:nvSpPr>
        <p:spPr bwMode="auto">
          <a:xfrm>
            <a:off x="161925" y="2178986"/>
            <a:ext cx="5283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 eaLnBrk="1" hangingPunct="1">
              <a:lnSpc>
                <a:spcPts val="1200"/>
              </a:lnSpc>
              <a:spcBef>
                <a:spcPts val="0"/>
              </a:spcBef>
              <a:defRPr/>
            </a:pPr>
            <a:r>
              <a:rPr lang="ja-JP" altLang="en-US" sz="1000" kern="800" spc="-1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◆昨年度最優秀賞　　</a:t>
            </a:r>
            <a:r>
              <a:rPr lang="ja-JP" altLang="en-US" sz="1000" spc="4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第七回丈夫な橋コンテスト」</a:t>
            </a:r>
            <a:r>
              <a:rPr lang="ja-JP" altLang="en-US" sz="1000" kern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（中学２年生）</a:t>
            </a:r>
            <a:endParaRPr lang="ja-JP" altLang="en-US" sz="1000" kern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57" name="Rectangle 65"/>
          <p:cNvSpPr>
            <a:spLocks noChangeArrowheads="1"/>
          </p:cNvSpPr>
          <p:nvPr/>
        </p:nvSpPr>
        <p:spPr bwMode="auto">
          <a:xfrm>
            <a:off x="165100" y="2505912"/>
            <a:ext cx="1008063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 b="1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応募資格</a:t>
            </a:r>
          </a:p>
        </p:txBody>
      </p:sp>
      <p:sp>
        <p:nvSpPr>
          <p:cNvPr id="2058" name="Text Box 66"/>
          <p:cNvSpPr txBox="1">
            <a:spLocks noChangeArrowheads="1"/>
          </p:cNvSpPr>
          <p:nvPr/>
        </p:nvSpPr>
        <p:spPr bwMode="auto">
          <a:xfrm>
            <a:off x="1231900" y="2505912"/>
            <a:ext cx="1871663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福岡県内の小・中学生</a:t>
            </a:r>
          </a:p>
        </p:txBody>
      </p:sp>
      <p:sp>
        <p:nvSpPr>
          <p:cNvPr id="2059" name="Rectangle 67"/>
          <p:cNvSpPr>
            <a:spLocks noChangeArrowheads="1"/>
          </p:cNvSpPr>
          <p:nvPr/>
        </p:nvSpPr>
        <p:spPr bwMode="auto">
          <a:xfrm>
            <a:off x="165100" y="2832937"/>
            <a:ext cx="1008063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 b="1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しめきり</a:t>
            </a:r>
          </a:p>
        </p:txBody>
      </p:sp>
      <p:sp>
        <p:nvSpPr>
          <p:cNvPr id="2060" name="Text Box 68"/>
          <p:cNvSpPr txBox="1">
            <a:spLocks noChangeArrowheads="1"/>
          </p:cNvSpPr>
          <p:nvPr/>
        </p:nvSpPr>
        <p:spPr bwMode="auto">
          <a:xfrm>
            <a:off x="1231900" y="2818649"/>
            <a:ext cx="19796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各学校で決めた提出日</a:t>
            </a:r>
          </a:p>
        </p:txBody>
      </p:sp>
      <p:sp>
        <p:nvSpPr>
          <p:cNvPr id="2061" name="Rectangle 69"/>
          <p:cNvSpPr>
            <a:spLocks noChangeArrowheads="1"/>
          </p:cNvSpPr>
          <p:nvPr/>
        </p:nvSpPr>
        <p:spPr bwMode="auto">
          <a:xfrm>
            <a:off x="165100" y="3167899"/>
            <a:ext cx="1008063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 b="1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審査結果</a:t>
            </a:r>
          </a:p>
        </p:txBody>
      </p:sp>
      <p:sp>
        <p:nvSpPr>
          <p:cNvPr id="2062" name="Text Box 70"/>
          <p:cNvSpPr txBox="1">
            <a:spLocks noChangeArrowheads="1"/>
          </p:cNvSpPr>
          <p:nvPr/>
        </p:nvSpPr>
        <p:spPr bwMode="auto">
          <a:xfrm>
            <a:off x="1231900" y="3163137"/>
            <a:ext cx="235108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300" spc="-5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１０月中旬に学校をとおして発表</a:t>
            </a:r>
          </a:p>
        </p:txBody>
      </p:sp>
      <p:sp>
        <p:nvSpPr>
          <p:cNvPr id="2063" name="Rectangle 71"/>
          <p:cNvSpPr>
            <a:spLocks noChangeArrowheads="1"/>
          </p:cNvSpPr>
          <p:nvPr/>
        </p:nvSpPr>
        <p:spPr bwMode="auto">
          <a:xfrm>
            <a:off x="165100" y="3504449"/>
            <a:ext cx="1008063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 b="1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賞</a:t>
            </a:r>
          </a:p>
        </p:txBody>
      </p:sp>
      <p:sp>
        <p:nvSpPr>
          <p:cNvPr id="2064" name="WordArt 75"/>
          <p:cNvSpPr>
            <a:spLocks noChangeArrowheads="1" noChangeShapeType="1" noTextEdit="1"/>
          </p:cNvSpPr>
          <p:nvPr/>
        </p:nvSpPr>
        <p:spPr bwMode="auto">
          <a:xfrm>
            <a:off x="1093788" y="5096712"/>
            <a:ext cx="3192462" cy="250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こんな手順で研究を進めよう</a:t>
            </a:r>
          </a:p>
        </p:txBody>
      </p:sp>
      <p:sp>
        <p:nvSpPr>
          <p:cNvPr id="2065" name="AutoShape 88"/>
          <p:cNvSpPr>
            <a:spLocks noChangeArrowheads="1"/>
          </p:cNvSpPr>
          <p:nvPr/>
        </p:nvSpPr>
        <p:spPr bwMode="auto">
          <a:xfrm>
            <a:off x="3495675" y="7736543"/>
            <a:ext cx="2878138" cy="47820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実験方法を見直して再チャレンジしよう。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例：夏と冬でも長持ちする期間が違うようだ。</a:t>
            </a:r>
          </a:p>
        </p:txBody>
      </p:sp>
      <p:sp>
        <p:nvSpPr>
          <p:cNvPr id="2066" name="AutoShape 89"/>
          <p:cNvSpPr>
            <a:spLocks noChangeArrowheads="1"/>
          </p:cNvSpPr>
          <p:nvPr/>
        </p:nvSpPr>
        <p:spPr bwMode="auto">
          <a:xfrm>
            <a:off x="3551238" y="6984068"/>
            <a:ext cx="2878137" cy="47820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新たな観察・実験の具体的な方法を考える。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例：温度や容器についても考えてみよう。</a:t>
            </a:r>
          </a:p>
        </p:txBody>
      </p:sp>
      <p:sp>
        <p:nvSpPr>
          <p:cNvPr id="2067" name="AutoShape 85"/>
          <p:cNvSpPr>
            <a:spLocks noChangeArrowheads="1"/>
          </p:cNvSpPr>
          <p:nvPr/>
        </p:nvSpPr>
        <p:spPr bwMode="auto">
          <a:xfrm>
            <a:off x="274638" y="6987243"/>
            <a:ext cx="2878137" cy="47820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「仮説」を検証できる実験方法を考える。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例：水道水と精製水、他に砂糖水などでも調べる。</a:t>
            </a:r>
          </a:p>
        </p:txBody>
      </p:sp>
      <p:sp>
        <p:nvSpPr>
          <p:cNvPr id="2068" name="AutoShape 86"/>
          <p:cNvSpPr>
            <a:spLocks noChangeArrowheads="1"/>
          </p:cNvSpPr>
          <p:nvPr/>
        </p:nvSpPr>
        <p:spPr bwMode="auto">
          <a:xfrm>
            <a:off x="269875" y="7722633"/>
            <a:ext cx="3013075" cy="631434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グラフなどをつくって結果を分析し、考察することが重要！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例：水溶液によって、しおれる日数が異なっているので、水溶液に関係がありそうだ。</a:t>
            </a:r>
          </a:p>
        </p:txBody>
      </p:sp>
      <p:sp>
        <p:nvSpPr>
          <p:cNvPr id="2069" name="AutoShape 87"/>
          <p:cNvSpPr>
            <a:spLocks noChangeArrowheads="1"/>
          </p:cNvSpPr>
          <p:nvPr/>
        </p:nvSpPr>
        <p:spPr bwMode="auto">
          <a:xfrm>
            <a:off x="77788" y="8546128"/>
            <a:ext cx="3240087" cy="78466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「実験のデータや本で調べたこと」などからわかることについてまとめよう。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例：切り花を長持ちをさせる条件の１つは水に含まれる成分に関係があり、水の中の菌の増殖を抑えるのが大切と考えられる。</a:t>
            </a:r>
          </a:p>
        </p:txBody>
      </p:sp>
      <p:sp>
        <p:nvSpPr>
          <p:cNvPr id="2072" name="AutoShape 84"/>
          <p:cNvSpPr>
            <a:spLocks noChangeArrowheads="1"/>
          </p:cNvSpPr>
          <p:nvPr/>
        </p:nvSpPr>
        <p:spPr bwMode="auto">
          <a:xfrm>
            <a:off x="261938" y="6282393"/>
            <a:ext cx="3236912" cy="47820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tIns="108000" anchor="ctr">
            <a:spAutoFit/>
          </a:bodyPr>
          <a:lstStyle/>
          <a:p>
            <a:pPr defTabSz="1279525" eaLnBrk="1" hangingPunct="1">
              <a:defRPr/>
            </a:pP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「仮説」を立てることが重要！</a:t>
            </a:r>
          </a:p>
          <a:p>
            <a:pPr defTabSz="1279525" eaLnBrk="1" hangingPunct="1">
              <a:defRPr/>
            </a:pP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例：</a:t>
            </a:r>
            <a:r>
              <a:rPr lang="ja-JP" altLang="en-US" sz="9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水道</a:t>
            </a:r>
            <a:r>
              <a:rPr lang="ja-JP" altLang="en-US" sz="900" spc="-4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水より精製水の</a:t>
            </a:r>
            <a:r>
              <a:rPr lang="ja-JP" altLang="en-US" sz="9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方が長持ちするんじゃないかな。</a:t>
            </a:r>
          </a:p>
        </p:txBody>
      </p:sp>
      <p:sp>
        <p:nvSpPr>
          <p:cNvPr id="2071" name="AutoShape 83"/>
          <p:cNvSpPr>
            <a:spLocks noChangeArrowheads="1"/>
          </p:cNvSpPr>
          <p:nvPr/>
        </p:nvSpPr>
        <p:spPr bwMode="auto">
          <a:xfrm>
            <a:off x="257175" y="5617231"/>
            <a:ext cx="2884488" cy="47820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0800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日常生活で疑問に思ったことなどから決める。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例：切り花を長持ちさせる条件は何かな。</a:t>
            </a:r>
          </a:p>
        </p:txBody>
      </p:sp>
      <p:sp>
        <p:nvSpPr>
          <p:cNvPr id="3" name="Rectangle 76"/>
          <p:cNvSpPr>
            <a:spLocks noChangeArrowheads="1"/>
          </p:cNvSpPr>
          <p:nvPr/>
        </p:nvSpPr>
        <p:spPr bwMode="auto">
          <a:xfrm>
            <a:off x="109538" y="5420562"/>
            <a:ext cx="12239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課題を決める</a:t>
            </a:r>
          </a:p>
        </p:txBody>
      </p:sp>
      <p:sp>
        <p:nvSpPr>
          <p:cNvPr id="2073" name="Rectangle 77"/>
          <p:cNvSpPr>
            <a:spLocks noChangeArrowheads="1"/>
          </p:cNvSpPr>
          <p:nvPr/>
        </p:nvSpPr>
        <p:spPr bwMode="auto">
          <a:xfrm>
            <a:off x="109538" y="6090487"/>
            <a:ext cx="12239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計画を立てる</a:t>
            </a:r>
          </a:p>
        </p:txBody>
      </p:sp>
      <p:sp>
        <p:nvSpPr>
          <p:cNvPr id="2074" name="Rectangle 78"/>
          <p:cNvSpPr>
            <a:spLocks noChangeArrowheads="1"/>
          </p:cNvSpPr>
          <p:nvPr/>
        </p:nvSpPr>
        <p:spPr bwMode="auto">
          <a:xfrm>
            <a:off x="109538" y="6761999"/>
            <a:ext cx="12239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観察・実験を行う</a:t>
            </a:r>
          </a:p>
        </p:txBody>
      </p:sp>
      <p:sp>
        <p:nvSpPr>
          <p:cNvPr id="2075" name="Rectangle 79"/>
          <p:cNvSpPr>
            <a:spLocks noChangeArrowheads="1"/>
          </p:cNvSpPr>
          <p:nvPr/>
        </p:nvSpPr>
        <p:spPr bwMode="auto">
          <a:xfrm>
            <a:off x="109538" y="7508124"/>
            <a:ext cx="12239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結果から考える</a:t>
            </a:r>
          </a:p>
        </p:txBody>
      </p:sp>
      <p:sp>
        <p:nvSpPr>
          <p:cNvPr id="2076" name="Rectangle 80"/>
          <p:cNvSpPr>
            <a:spLocks noChangeArrowheads="1"/>
          </p:cNvSpPr>
          <p:nvPr/>
        </p:nvSpPr>
        <p:spPr bwMode="auto">
          <a:xfrm>
            <a:off x="109538" y="8362199"/>
            <a:ext cx="12239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研究をまとめる</a:t>
            </a:r>
          </a:p>
        </p:txBody>
      </p:sp>
      <p:sp>
        <p:nvSpPr>
          <p:cNvPr id="2077" name="Rectangle 81"/>
          <p:cNvSpPr>
            <a:spLocks noChangeArrowheads="1"/>
          </p:cNvSpPr>
          <p:nvPr/>
        </p:nvSpPr>
        <p:spPr bwMode="auto">
          <a:xfrm>
            <a:off x="3414713" y="6773112"/>
            <a:ext cx="12239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新たな計画を立てる</a:t>
            </a:r>
          </a:p>
        </p:txBody>
      </p:sp>
      <p:sp>
        <p:nvSpPr>
          <p:cNvPr id="2078" name="Rectangle 82"/>
          <p:cNvSpPr>
            <a:spLocks noChangeArrowheads="1"/>
          </p:cNvSpPr>
          <p:nvPr/>
        </p:nvSpPr>
        <p:spPr bwMode="auto">
          <a:xfrm>
            <a:off x="3414713" y="7508124"/>
            <a:ext cx="12239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方法を見直す</a:t>
            </a:r>
          </a:p>
        </p:txBody>
      </p:sp>
      <p:sp>
        <p:nvSpPr>
          <p:cNvPr id="2079" name="Line 90"/>
          <p:cNvSpPr>
            <a:spLocks noChangeShapeType="1"/>
          </p:cNvSpPr>
          <p:nvPr/>
        </p:nvSpPr>
        <p:spPr bwMode="auto">
          <a:xfrm>
            <a:off x="119063" y="5565024"/>
            <a:ext cx="0" cy="2879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80" name="Oval 91"/>
          <p:cNvSpPr>
            <a:spLocks noChangeArrowheads="1"/>
          </p:cNvSpPr>
          <p:nvPr/>
        </p:nvSpPr>
        <p:spPr bwMode="auto">
          <a:xfrm>
            <a:off x="84138" y="5545974"/>
            <a:ext cx="7620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81" name="Oval 92"/>
          <p:cNvSpPr>
            <a:spLocks noChangeArrowheads="1"/>
          </p:cNvSpPr>
          <p:nvPr/>
        </p:nvSpPr>
        <p:spPr bwMode="auto">
          <a:xfrm>
            <a:off x="84138" y="6203199"/>
            <a:ext cx="7620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Oval 93"/>
          <p:cNvSpPr>
            <a:spLocks noChangeArrowheads="1"/>
          </p:cNvSpPr>
          <p:nvPr/>
        </p:nvSpPr>
        <p:spPr bwMode="auto">
          <a:xfrm>
            <a:off x="84138" y="6874712"/>
            <a:ext cx="7620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83" name="Oval 94"/>
          <p:cNvSpPr>
            <a:spLocks noChangeArrowheads="1"/>
          </p:cNvSpPr>
          <p:nvPr/>
        </p:nvSpPr>
        <p:spPr bwMode="auto">
          <a:xfrm>
            <a:off x="3376613" y="6858837"/>
            <a:ext cx="7620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84" name="Oval 95"/>
          <p:cNvSpPr>
            <a:spLocks noChangeArrowheads="1"/>
          </p:cNvSpPr>
          <p:nvPr/>
        </p:nvSpPr>
        <p:spPr bwMode="auto">
          <a:xfrm>
            <a:off x="84138" y="7630362"/>
            <a:ext cx="7620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85" name="Oval 96"/>
          <p:cNvSpPr>
            <a:spLocks noChangeArrowheads="1"/>
          </p:cNvSpPr>
          <p:nvPr/>
        </p:nvSpPr>
        <p:spPr bwMode="auto">
          <a:xfrm>
            <a:off x="3376613" y="7620837"/>
            <a:ext cx="7620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86" name="Line 97"/>
          <p:cNvSpPr>
            <a:spLocks noChangeShapeType="1"/>
          </p:cNvSpPr>
          <p:nvPr/>
        </p:nvSpPr>
        <p:spPr bwMode="auto">
          <a:xfrm>
            <a:off x="1271588" y="7650999"/>
            <a:ext cx="21256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87" name="Line 98"/>
          <p:cNvSpPr>
            <a:spLocks noChangeShapeType="1"/>
          </p:cNvSpPr>
          <p:nvPr/>
        </p:nvSpPr>
        <p:spPr bwMode="auto">
          <a:xfrm flipV="1">
            <a:off x="3411538" y="6917574"/>
            <a:ext cx="4762" cy="736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88" name="Line 99"/>
          <p:cNvSpPr>
            <a:spLocks noChangeShapeType="1"/>
          </p:cNvSpPr>
          <p:nvPr/>
        </p:nvSpPr>
        <p:spPr bwMode="auto">
          <a:xfrm flipH="1">
            <a:off x="1263650" y="6900112"/>
            <a:ext cx="2159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89" name="Text Box 74"/>
          <p:cNvSpPr txBox="1">
            <a:spLocks noChangeArrowheads="1"/>
          </p:cNvSpPr>
          <p:nvPr/>
        </p:nvSpPr>
        <p:spPr bwMode="auto">
          <a:xfrm>
            <a:off x="3789363" y="5850774"/>
            <a:ext cx="28082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予想（仮説）をもって、観察・実験を進めているか。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実験方法などが工夫されているか。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得られた結果から独自の考察がなされているか。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研究や製作した作品がわかりやすくまとめられて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いるか（データにもとづいて、まとめてあるか）。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自主的な研究になっているか。　　など</a:t>
            </a:r>
          </a:p>
        </p:txBody>
      </p:sp>
      <p:sp>
        <p:nvSpPr>
          <p:cNvPr id="2090" name="WordArt 101"/>
          <p:cNvSpPr>
            <a:spLocks noChangeArrowheads="1" noChangeShapeType="1" noTextEdit="1"/>
          </p:cNvSpPr>
          <p:nvPr/>
        </p:nvSpPr>
        <p:spPr bwMode="auto">
          <a:xfrm>
            <a:off x="3716338" y="5491999"/>
            <a:ext cx="2347912" cy="31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i="1" kern="10" dirty="0">
                <a:ln w="9525">
                  <a:noFill/>
                  <a:round/>
                  <a:headEnd/>
                  <a:tailEnd/>
                </a:ln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審査のポイント</a:t>
            </a:r>
          </a:p>
        </p:txBody>
      </p:sp>
      <p:pic>
        <p:nvPicPr>
          <p:cNvPr id="2091" name="Picture 107" descr="先生女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850" y="4858587"/>
            <a:ext cx="5762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2" name="Picture 108" descr="生徒顔男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00287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3" name="WordArt 110"/>
          <p:cNvSpPr>
            <a:spLocks noChangeArrowheads="1" noChangeShapeType="1" noTextEdit="1"/>
          </p:cNvSpPr>
          <p:nvPr/>
        </p:nvSpPr>
        <p:spPr bwMode="auto">
          <a:xfrm>
            <a:off x="3979863" y="8371724"/>
            <a:ext cx="2616200" cy="250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実験や観察の結果から考えて、研究をまとめることが大切です</a:t>
            </a:r>
          </a:p>
        </p:txBody>
      </p:sp>
      <p:sp>
        <p:nvSpPr>
          <p:cNvPr id="2094" name="AutoShape 113"/>
          <p:cNvSpPr>
            <a:spLocks noChangeArrowheads="1"/>
          </p:cNvSpPr>
          <p:nvPr/>
        </p:nvSpPr>
        <p:spPr bwMode="auto">
          <a:xfrm>
            <a:off x="3906838" y="8281237"/>
            <a:ext cx="2736850" cy="431800"/>
          </a:xfrm>
          <a:prstGeom prst="wedgeRoundRectCallout">
            <a:avLst>
              <a:gd name="adj1" fmla="val -53481"/>
              <a:gd name="adj2" fmla="val 3456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95" name="AutoShape 117"/>
          <p:cNvSpPr>
            <a:spLocks noChangeArrowheads="1"/>
          </p:cNvSpPr>
          <p:nvPr/>
        </p:nvSpPr>
        <p:spPr bwMode="auto">
          <a:xfrm>
            <a:off x="954088" y="4987174"/>
            <a:ext cx="3457575" cy="403225"/>
          </a:xfrm>
          <a:prstGeom prst="wedgeRoundRectCallout">
            <a:avLst>
              <a:gd name="adj1" fmla="val -55417"/>
              <a:gd name="adj2" fmla="val -1023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096" name="Picture 104" descr="生徒顔男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4915737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7" name="Text Box 121"/>
          <p:cNvSpPr txBox="1">
            <a:spLocks noChangeArrowheads="1"/>
          </p:cNvSpPr>
          <p:nvPr/>
        </p:nvSpPr>
        <p:spPr bwMode="auto">
          <a:xfrm>
            <a:off x="1817688" y="4961774"/>
            <a:ext cx="573087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5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　　じゅん</a:t>
            </a:r>
          </a:p>
        </p:txBody>
      </p:sp>
      <p:sp>
        <p:nvSpPr>
          <p:cNvPr id="2098" name="AutoShape 128"/>
          <p:cNvSpPr>
            <a:spLocks/>
          </p:cNvSpPr>
          <p:nvPr/>
        </p:nvSpPr>
        <p:spPr bwMode="auto">
          <a:xfrm>
            <a:off x="3284538" y="7795462"/>
            <a:ext cx="134937" cy="1512887"/>
          </a:xfrm>
          <a:prstGeom prst="rightBrace">
            <a:avLst>
              <a:gd name="adj1" fmla="val 7568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99" name="AutoShape 129"/>
          <p:cNvSpPr>
            <a:spLocks noChangeArrowheads="1"/>
          </p:cNvSpPr>
          <p:nvPr/>
        </p:nvSpPr>
        <p:spPr bwMode="auto">
          <a:xfrm>
            <a:off x="5157788" y="104931"/>
            <a:ext cx="1511300" cy="287337"/>
          </a:xfrm>
          <a:prstGeom prst="parallelogram">
            <a:avLst>
              <a:gd name="adj" fmla="val 28733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小学生高学年・中学生用</a:t>
            </a:r>
          </a:p>
        </p:txBody>
      </p:sp>
      <p:sp>
        <p:nvSpPr>
          <p:cNvPr id="2100" name="WordArt 46"/>
          <p:cNvSpPr>
            <a:spLocks noChangeArrowheads="1" noChangeShapeType="1" noTextEdit="1"/>
          </p:cNvSpPr>
          <p:nvPr/>
        </p:nvSpPr>
        <p:spPr bwMode="auto">
          <a:xfrm>
            <a:off x="3428430" y="8803524"/>
            <a:ext cx="2232818" cy="239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600" i="1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ホームページも見てくださいね。</a:t>
            </a:r>
          </a:p>
        </p:txBody>
      </p:sp>
      <p:sp>
        <p:nvSpPr>
          <p:cNvPr id="60" name="角丸四角形 59"/>
          <p:cNvSpPr/>
          <p:nvPr/>
        </p:nvSpPr>
        <p:spPr bwMode="auto">
          <a:xfrm>
            <a:off x="188913" y="306778"/>
            <a:ext cx="431800" cy="107994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/>
          <a:lstStyle/>
          <a:p>
            <a:pPr algn="ctr" defTabSz="1279525" eaLnBrk="1" hangingPunct="1">
              <a:defRPr/>
            </a:pPr>
            <a:r>
              <a:rPr lang="ja-JP" altLang="en-US" sz="14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令和五年度</a:t>
            </a:r>
            <a:endParaRPr lang="ja-JP" altLang="en-US" sz="1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02" name="角丸四角形 60"/>
          <p:cNvSpPr>
            <a:spLocks noChangeArrowheads="1"/>
          </p:cNvSpPr>
          <p:nvPr/>
        </p:nvSpPr>
        <p:spPr bwMode="auto">
          <a:xfrm>
            <a:off x="5050429" y="9073399"/>
            <a:ext cx="576263" cy="2873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検索</a:t>
            </a:r>
          </a:p>
        </p:txBody>
      </p:sp>
      <p:sp>
        <p:nvSpPr>
          <p:cNvPr id="2104" name="Text Box 64"/>
          <p:cNvSpPr txBox="1">
            <a:spLocks noChangeArrowheads="1"/>
          </p:cNvSpPr>
          <p:nvPr/>
        </p:nvSpPr>
        <p:spPr bwMode="auto">
          <a:xfrm>
            <a:off x="1241425" y="1728136"/>
            <a:ext cx="39258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理科の学習内容で不思議に思ったこと、継続して観察した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こと、科学工作物　など</a:t>
            </a:r>
          </a:p>
        </p:txBody>
      </p:sp>
      <p:sp>
        <p:nvSpPr>
          <p:cNvPr id="2105" name="Rectangle 111"/>
          <p:cNvSpPr>
            <a:spLocks noChangeArrowheads="1"/>
          </p:cNvSpPr>
          <p:nvPr/>
        </p:nvSpPr>
        <p:spPr bwMode="auto">
          <a:xfrm>
            <a:off x="152400" y="4698249"/>
            <a:ext cx="6553200" cy="144463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06" name="WordArt 109"/>
          <p:cNvSpPr>
            <a:spLocks noChangeArrowheads="1" noChangeShapeType="1" noTextEdit="1"/>
          </p:cNvSpPr>
          <p:nvPr/>
        </p:nvSpPr>
        <p:spPr bwMode="auto">
          <a:xfrm>
            <a:off x="1068388" y="4483937"/>
            <a:ext cx="4808537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80">
                    <a:alpha val="85881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自由研究のワンポイントアドバイス</a:t>
            </a:r>
          </a:p>
        </p:txBody>
      </p:sp>
      <p:sp>
        <p:nvSpPr>
          <p:cNvPr id="63" name="Text Box 130"/>
          <p:cNvSpPr txBox="1">
            <a:spLocks noChangeArrowheads="1"/>
          </p:cNvSpPr>
          <p:nvPr/>
        </p:nvSpPr>
        <p:spPr bwMode="auto">
          <a:xfrm>
            <a:off x="3582988" y="2564570"/>
            <a:ext cx="3232150" cy="8796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2000" tIns="36000" rIns="72000" bIns="0"/>
          <a:lstStyle/>
          <a:p>
            <a:pPr defTabSz="1279525" eaLnBrk="1" hangingPunct="1">
              <a:lnSpc>
                <a:spcPts val="900"/>
              </a:lnSpc>
              <a:spcBef>
                <a:spcPts val="0"/>
              </a:spcBef>
              <a:defRPr/>
            </a:pPr>
            <a:r>
              <a:rPr lang="ja-JP" altLang="en-US" sz="9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 一昨年</a:t>
            </a:r>
            <a:r>
              <a:rPr lang="ja-JP" altLang="en-US" sz="9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の受賞作品 </a:t>
            </a:r>
            <a:r>
              <a:rPr lang="ja-JP" altLang="en-US" sz="9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</a:t>
            </a:r>
            <a:endParaRPr lang="en-US" altLang="ja-JP" sz="9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defTabSz="1279525" eaLnBrk="1" hangingPunct="1">
              <a:lnSpc>
                <a:spcPts val="1200"/>
              </a:lnSpc>
              <a:spcBef>
                <a:spcPts val="0"/>
              </a:spcBef>
              <a:defRPr/>
            </a:pPr>
            <a:r>
              <a:rPr lang="ja-JP" altLang="en-US" sz="900" kern="800" spc="-1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900" spc="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ja-JP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白い洗たく物にマルカメムシがつく理由と対策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r>
              <a:rPr lang="ja-JP" altLang="en-US" sz="900" kern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（小学５年生）</a:t>
            </a:r>
          </a:p>
          <a:p>
            <a:pPr eaLnBrk="1" hangingPunct="1">
              <a:lnSpc>
                <a:spcPts val="1100"/>
              </a:lnSpc>
              <a:defRPr/>
            </a:pP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「水分」、「香り」、「温度」、「光」の４つ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の条件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について、液体の量や温度、光を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当てる距離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などの条件を統一した実験・観察を</a:t>
            </a:r>
          </a:p>
          <a:p>
            <a:pPr eaLnBrk="1" hangingPunct="1">
              <a:lnSpc>
                <a:spcPts val="1100"/>
              </a:lnSpc>
              <a:defRPr/>
            </a:pP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行うことで、マルカメムシの行動パターン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がまとめられて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いることが高く評価されました。</a:t>
            </a:r>
          </a:p>
        </p:txBody>
      </p:sp>
      <p:sp>
        <p:nvSpPr>
          <p:cNvPr id="2110" name="Text Box 72"/>
          <p:cNvSpPr txBox="1">
            <a:spLocks noChangeArrowheads="1"/>
          </p:cNvSpPr>
          <p:nvPr/>
        </p:nvSpPr>
        <p:spPr bwMode="auto">
          <a:xfrm>
            <a:off x="1231900" y="3528262"/>
            <a:ext cx="5540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最優秀賞３点・優秀賞３点・優良賞１５点（賞状と副賞）、科学奨励賞（賞状）</a:t>
            </a: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最優秀賞、優秀賞、優良賞の作品は、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１１月４日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（土）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、５日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（日）に、福岡県青少年科学館</a:t>
            </a:r>
            <a:endParaRPr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（久留米市）に展示します。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また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、５日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（日）には、表彰式（最優秀賞・優秀賞・</a:t>
            </a:r>
            <a:endParaRPr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優良賞）と研究発表会（最優秀賞のみ）を行います。</a:t>
            </a:r>
          </a:p>
        </p:txBody>
      </p:sp>
      <p:sp>
        <p:nvSpPr>
          <p:cNvPr id="2111" name="Text Box 122"/>
          <p:cNvSpPr txBox="1">
            <a:spLocks noChangeArrowheads="1"/>
          </p:cNvSpPr>
          <p:nvPr/>
        </p:nvSpPr>
        <p:spPr bwMode="auto">
          <a:xfrm>
            <a:off x="2455863" y="4021974"/>
            <a:ext cx="7207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5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ひょうしょうしき</a:t>
            </a:r>
          </a:p>
        </p:txBody>
      </p:sp>
      <p:sp>
        <p:nvSpPr>
          <p:cNvPr id="72" name="正方形/長方形 71"/>
          <p:cNvSpPr>
            <a:spLocks noChangeAspect="1"/>
          </p:cNvSpPr>
          <p:nvPr/>
        </p:nvSpPr>
        <p:spPr>
          <a:xfrm>
            <a:off x="4284662" y="3972762"/>
            <a:ext cx="2525282" cy="271369"/>
          </a:xfrm>
          <a:prstGeom prst="rect">
            <a:avLst/>
          </a:prstGeom>
          <a:noFill/>
        </p:spPr>
        <p:txBody>
          <a:bodyPr wrap="none">
            <a:prstTxWarp prst="textCascadeUp">
              <a:avLst/>
            </a:prstTxWarp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青少年科学館で待ってます！</a:t>
            </a:r>
          </a:p>
        </p:txBody>
      </p:sp>
      <p:sp>
        <p:nvSpPr>
          <p:cNvPr id="73" name="正方形/長方形 72"/>
          <p:cNvSpPr>
            <a:spLocks noChangeAspect="1"/>
          </p:cNvSpPr>
          <p:nvPr/>
        </p:nvSpPr>
        <p:spPr>
          <a:xfrm>
            <a:off x="4324120" y="4243086"/>
            <a:ext cx="2485824" cy="267129"/>
          </a:xfrm>
          <a:prstGeom prst="rect">
            <a:avLst/>
          </a:prstGeom>
          <a:noFill/>
        </p:spPr>
        <p:txBody>
          <a:bodyPr wrap="none">
            <a:prstTxWarp prst="textCascadeUp">
              <a:avLst/>
            </a:prstTxWarp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～自由研究作成のヒントがいっぱい～</a:t>
            </a:r>
          </a:p>
        </p:txBody>
      </p:sp>
      <p:pic>
        <p:nvPicPr>
          <p:cNvPr id="67" name="図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1826" y="1564524"/>
            <a:ext cx="1560626" cy="98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454" y="8848802"/>
            <a:ext cx="703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67"/>
          <p:cNvSpPr>
            <a:spLocks noChangeArrowheads="1"/>
          </p:cNvSpPr>
          <p:nvPr/>
        </p:nvSpPr>
        <p:spPr bwMode="auto">
          <a:xfrm>
            <a:off x="3500438" y="6674007"/>
            <a:ext cx="3241675" cy="2087562"/>
          </a:xfrm>
          <a:prstGeom prst="foldedCorner">
            <a:avLst>
              <a:gd name="adj" fmla="val 837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15888" y="4800757"/>
            <a:ext cx="6553200" cy="144462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42913" y="1154269"/>
            <a:ext cx="55086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016" tIns="64008" rIns="128016" bIns="64008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主催　福岡県教育委員会　　福岡県小・中学生科学研究作品展実行委員会</a:t>
            </a:r>
          </a:p>
          <a:p>
            <a:pPr eaLnBrk="1" hangingPunct="1">
              <a:lnSpc>
                <a:spcPts val="1900"/>
              </a:lnSpc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共催　公益財団法人福岡県教育文化奨学財団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0963" y="9307315"/>
            <a:ext cx="5792098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>
            <a:spAutoFit/>
          </a:bodyPr>
          <a:lstStyle/>
          <a:p>
            <a:pPr defTabSz="1279525" eaLnBrk="1" hangingPunct="1">
              <a:defRPr/>
            </a:pPr>
            <a:r>
              <a:rPr lang="en-US" altLang="ja-JP" sz="1300">
                <a:effectLst>
                  <a:outerShdw blurRad="38100" dist="38100" dir="2700000" algn="tl">
                    <a:srgbClr val="C0C0C0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《</a:t>
            </a:r>
            <a:r>
              <a:rPr lang="ja-JP" altLang="en-US" sz="1300">
                <a:effectLst>
                  <a:outerShdw blurRad="38100" dist="38100" dir="2700000" algn="tl">
                    <a:srgbClr val="C0C0C0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問合せ先</a:t>
            </a:r>
            <a:r>
              <a:rPr lang="en-US" altLang="ja-JP" sz="1300">
                <a:effectLst>
                  <a:outerShdw blurRad="38100" dist="38100" dir="2700000" algn="tl">
                    <a:srgbClr val="C0C0C0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》</a:t>
            </a:r>
            <a:r>
              <a:rPr lang="ja-JP" altLang="en-US" sz="1300">
                <a:effectLst>
                  <a:outerShdw blurRad="38100" dist="38100" dir="2700000" algn="tl">
                    <a:srgbClr val="C0C0C0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福岡県教育庁教育振興部義務教育課　　電話（０９２）６４３－３９１０ </a:t>
            </a:r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 rot="-171202">
            <a:off x="685800" y="142698"/>
            <a:ext cx="4392613" cy="373063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700" dirty="0">
                <a:solidFill>
                  <a:srgbClr val="FFFF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夏休みの</a:t>
            </a:r>
            <a:r>
              <a:rPr lang="ja-JP" altLang="en-US" sz="1700" dirty="0" err="1">
                <a:solidFill>
                  <a:srgbClr val="FFFF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じゆ</a:t>
            </a:r>
            <a:r>
              <a:rPr lang="ja-JP" altLang="en-US" sz="1700" dirty="0">
                <a:solidFill>
                  <a:srgbClr val="FFFF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うけんきゅうにチャレンジしよう！</a:t>
            </a:r>
          </a:p>
        </p:txBody>
      </p:sp>
      <p:sp>
        <p:nvSpPr>
          <p:cNvPr id="3079" name="WordArt 6"/>
          <p:cNvSpPr>
            <a:spLocks noChangeArrowheads="1" noChangeShapeType="1" noTextEdit="1"/>
          </p:cNvSpPr>
          <p:nvPr/>
        </p:nvSpPr>
        <p:spPr bwMode="auto">
          <a:xfrm>
            <a:off x="692150" y="631217"/>
            <a:ext cx="5905500" cy="52305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小・中学生かがくけんきゅうさくひん</a:t>
            </a:r>
            <a:r>
              <a:rPr lang="ja-JP" altLang="en-US" sz="3600" b="1" kern="10" dirty="0" err="1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てん</a:t>
            </a:r>
            <a:endParaRPr lang="ja-JP" altLang="en-US" sz="3600" b="1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080" name="WordArt 17"/>
          <p:cNvSpPr>
            <a:spLocks noChangeArrowheads="1" noChangeShapeType="1" noTextEdit="1"/>
          </p:cNvSpPr>
          <p:nvPr/>
        </p:nvSpPr>
        <p:spPr bwMode="auto">
          <a:xfrm>
            <a:off x="935038" y="5173819"/>
            <a:ext cx="3192462" cy="250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こんなすすめ方でけんきゅうしよう</a:t>
            </a:r>
          </a:p>
        </p:txBody>
      </p:sp>
      <p:sp>
        <p:nvSpPr>
          <p:cNvPr id="3081" name="AutoShape 21"/>
          <p:cNvSpPr>
            <a:spLocks noChangeArrowheads="1"/>
          </p:cNvSpPr>
          <p:nvPr/>
        </p:nvSpPr>
        <p:spPr bwMode="auto">
          <a:xfrm>
            <a:off x="188913" y="7212393"/>
            <a:ext cx="3168650" cy="386904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自分のまわりでじゅんびできるものを使おう。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れい：でんしはかり、ものさし、軽量カップを使ってしらべる。</a:t>
            </a:r>
          </a:p>
        </p:txBody>
      </p:sp>
      <p:sp>
        <p:nvSpPr>
          <p:cNvPr id="3082" name="AutoShape 22"/>
          <p:cNvSpPr>
            <a:spLocks noChangeArrowheads="1"/>
          </p:cNvSpPr>
          <p:nvPr/>
        </p:nvSpPr>
        <p:spPr bwMode="auto">
          <a:xfrm>
            <a:off x="188913" y="7932324"/>
            <a:ext cx="2447925" cy="386904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調べたことをノートやカードにきろくしよう。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れい：おもさや体積をきろくする。</a:t>
            </a:r>
          </a:p>
        </p:txBody>
      </p:sp>
      <p:sp>
        <p:nvSpPr>
          <p:cNvPr id="3083" name="AutoShape 23"/>
          <p:cNvSpPr>
            <a:spLocks noChangeArrowheads="1"/>
          </p:cNvSpPr>
          <p:nvPr/>
        </p:nvSpPr>
        <p:spPr bwMode="auto">
          <a:xfrm>
            <a:off x="188913" y="8629196"/>
            <a:ext cx="3287712" cy="693371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「しらべてわかったこと」「気づいたこと」などをまとめよう。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れい：くだものそのものの体積は、関係がないようだ。しかし、同じ体積にしてくだものの重さを比べると、水より重くなるくだものはしずむが、軽くなるくだものはうくと考えられる。</a:t>
            </a:r>
          </a:p>
        </p:txBody>
      </p:sp>
      <p:sp>
        <p:nvSpPr>
          <p:cNvPr id="3084" name="AutoShape 24"/>
          <p:cNvSpPr>
            <a:spLocks noChangeArrowheads="1"/>
          </p:cNvSpPr>
          <p:nvPr/>
        </p:nvSpPr>
        <p:spPr bwMode="auto">
          <a:xfrm>
            <a:off x="188913" y="6492461"/>
            <a:ext cx="2735262" cy="386904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u="sng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予想を立てて、しらべ方や作り方</a:t>
            </a: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の計画をたてよう。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れい：おもさや大きさ（体積）に関係しているのかな。</a:t>
            </a:r>
          </a:p>
        </p:txBody>
      </p:sp>
      <p:sp>
        <p:nvSpPr>
          <p:cNvPr id="3085" name="AutoShape 25"/>
          <p:cNvSpPr>
            <a:spLocks noChangeArrowheads="1"/>
          </p:cNvSpPr>
          <p:nvPr/>
        </p:nvSpPr>
        <p:spPr bwMode="auto">
          <a:xfrm>
            <a:off x="188913" y="5771736"/>
            <a:ext cx="3311525" cy="386904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「生活の中でふしぎに思ったこと」など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れい：水にうくくだものやしずむくだものがあるのはどうしてかな？</a:t>
            </a:r>
          </a:p>
        </p:txBody>
      </p:sp>
      <p:sp>
        <p:nvSpPr>
          <p:cNvPr id="3086" name="Rectangle 26"/>
          <p:cNvSpPr>
            <a:spLocks noChangeArrowheads="1"/>
          </p:cNvSpPr>
          <p:nvPr/>
        </p:nvSpPr>
        <p:spPr bwMode="auto">
          <a:xfrm>
            <a:off x="117475" y="5523069"/>
            <a:ext cx="172561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しらべることを決めよう</a:t>
            </a:r>
          </a:p>
        </p:txBody>
      </p:sp>
      <p:sp>
        <p:nvSpPr>
          <p:cNvPr id="3087" name="Rectangle 27"/>
          <p:cNvSpPr>
            <a:spLocks noChangeArrowheads="1"/>
          </p:cNvSpPr>
          <p:nvPr/>
        </p:nvSpPr>
        <p:spPr bwMode="auto">
          <a:xfrm>
            <a:off x="117475" y="6240619"/>
            <a:ext cx="122237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計画を立てよう</a:t>
            </a:r>
          </a:p>
        </p:txBody>
      </p:sp>
      <p:sp>
        <p:nvSpPr>
          <p:cNvPr id="3088" name="Rectangle 28"/>
          <p:cNvSpPr>
            <a:spLocks noChangeArrowheads="1"/>
          </p:cNvSpPr>
          <p:nvPr/>
        </p:nvSpPr>
        <p:spPr bwMode="auto">
          <a:xfrm>
            <a:off x="117475" y="6961344"/>
            <a:ext cx="13652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じゅんびをしよう</a:t>
            </a:r>
          </a:p>
        </p:txBody>
      </p:sp>
      <p:sp>
        <p:nvSpPr>
          <p:cNvPr id="3089" name="Rectangle 29"/>
          <p:cNvSpPr>
            <a:spLocks noChangeArrowheads="1"/>
          </p:cNvSpPr>
          <p:nvPr/>
        </p:nvSpPr>
        <p:spPr bwMode="auto">
          <a:xfrm>
            <a:off x="117475" y="7682069"/>
            <a:ext cx="201453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しらべたり、つくったりしよう</a:t>
            </a:r>
          </a:p>
        </p:txBody>
      </p:sp>
      <p:sp>
        <p:nvSpPr>
          <p:cNvPr id="3090" name="Rectangle 30"/>
          <p:cNvSpPr>
            <a:spLocks noChangeArrowheads="1"/>
          </p:cNvSpPr>
          <p:nvPr/>
        </p:nvSpPr>
        <p:spPr bwMode="auto">
          <a:xfrm>
            <a:off x="117475" y="8402794"/>
            <a:ext cx="9334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まとめよう</a:t>
            </a:r>
          </a:p>
        </p:txBody>
      </p:sp>
      <p:sp>
        <p:nvSpPr>
          <p:cNvPr id="3091" name="Line 33"/>
          <p:cNvSpPr>
            <a:spLocks noChangeShapeType="1"/>
          </p:cNvSpPr>
          <p:nvPr/>
        </p:nvSpPr>
        <p:spPr bwMode="auto">
          <a:xfrm flipH="1">
            <a:off x="112713" y="5667532"/>
            <a:ext cx="3175" cy="2878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092" name="Oval 34"/>
          <p:cNvSpPr>
            <a:spLocks noChangeArrowheads="1"/>
          </p:cNvSpPr>
          <p:nvPr/>
        </p:nvSpPr>
        <p:spPr bwMode="auto">
          <a:xfrm>
            <a:off x="74613" y="5648482"/>
            <a:ext cx="7620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093" name="Oval 35"/>
          <p:cNvSpPr>
            <a:spLocks noChangeArrowheads="1"/>
          </p:cNvSpPr>
          <p:nvPr/>
        </p:nvSpPr>
        <p:spPr bwMode="auto">
          <a:xfrm>
            <a:off x="74613" y="6351744"/>
            <a:ext cx="7620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094" name="Oval 36"/>
          <p:cNvSpPr>
            <a:spLocks noChangeArrowheads="1"/>
          </p:cNvSpPr>
          <p:nvPr/>
        </p:nvSpPr>
        <p:spPr bwMode="auto">
          <a:xfrm>
            <a:off x="74613" y="7080407"/>
            <a:ext cx="7620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095" name="Oval 38"/>
          <p:cNvSpPr>
            <a:spLocks noChangeArrowheads="1"/>
          </p:cNvSpPr>
          <p:nvPr/>
        </p:nvSpPr>
        <p:spPr bwMode="auto">
          <a:xfrm>
            <a:off x="74613" y="7799544"/>
            <a:ext cx="7620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096" name="Text Box 45"/>
          <p:cNvSpPr txBox="1">
            <a:spLocks noChangeArrowheads="1"/>
          </p:cNvSpPr>
          <p:nvPr/>
        </p:nvSpPr>
        <p:spPr bwMode="auto">
          <a:xfrm>
            <a:off x="4005263" y="5737382"/>
            <a:ext cx="2852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計画を立てて、しらべたり、つくったりしているか。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しらべる方法などが、くふうされているか。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わかったことや気づいたことがかかれているか。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つくった作品やしらべたことが、わかりやすくまとめ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られているか。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自分のちからでけんきゅうをすすめているか。　など　</a:t>
            </a:r>
          </a:p>
        </p:txBody>
      </p:sp>
      <p:sp>
        <p:nvSpPr>
          <p:cNvPr id="3097" name="WordArt 46"/>
          <p:cNvSpPr>
            <a:spLocks noChangeArrowheads="1" noChangeShapeType="1" noTextEdit="1"/>
          </p:cNvSpPr>
          <p:nvPr/>
        </p:nvSpPr>
        <p:spPr bwMode="auto">
          <a:xfrm>
            <a:off x="4176713" y="5460586"/>
            <a:ext cx="2347912" cy="2879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noFill/>
                  <a:round/>
                  <a:headEnd/>
                  <a:tailEnd/>
                </a:ln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おもに、こんなところを「しんさ」します</a:t>
            </a:r>
          </a:p>
        </p:txBody>
      </p:sp>
      <p:pic>
        <p:nvPicPr>
          <p:cNvPr id="3098" name="Picture 47" descr="先生女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5594507"/>
            <a:ext cx="50323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9" name="WordArt 49"/>
          <p:cNvSpPr>
            <a:spLocks noChangeArrowheads="1" noChangeShapeType="1" noTextEdit="1"/>
          </p:cNvSpPr>
          <p:nvPr/>
        </p:nvSpPr>
        <p:spPr bwMode="auto">
          <a:xfrm>
            <a:off x="1068388" y="4610257"/>
            <a:ext cx="4808537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80">
                    <a:alpha val="85881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じゆうけんきゅうのすすめ方</a:t>
            </a:r>
          </a:p>
        </p:txBody>
      </p:sp>
      <p:sp>
        <p:nvSpPr>
          <p:cNvPr id="3100" name="AutoShape 54"/>
          <p:cNvSpPr>
            <a:spLocks noChangeArrowheads="1"/>
          </p:cNvSpPr>
          <p:nvPr/>
        </p:nvSpPr>
        <p:spPr bwMode="auto">
          <a:xfrm>
            <a:off x="877888" y="5089682"/>
            <a:ext cx="3298825" cy="403225"/>
          </a:xfrm>
          <a:prstGeom prst="wedgeRoundRectCallout">
            <a:avLst>
              <a:gd name="adj1" fmla="val -55051"/>
              <a:gd name="adj2" fmla="val 393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50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3101" name="Picture 55" descr="生徒顔男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5018244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AutoShape 63"/>
          <p:cNvSpPr>
            <a:spLocks noChangeArrowheads="1"/>
          </p:cNvSpPr>
          <p:nvPr/>
        </p:nvSpPr>
        <p:spPr bwMode="auto">
          <a:xfrm>
            <a:off x="3579813" y="7066119"/>
            <a:ext cx="1504950" cy="161925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しらべ方やしらべる場所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を決める。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しらべるためにひつよう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なものを考える。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何をきろくするか考える。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しらべた月日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時こく、天気、気温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　おもさ、大きさなど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いつまでに、何をするか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などを決める。</a:t>
            </a:r>
          </a:p>
        </p:txBody>
      </p:sp>
      <p:sp>
        <p:nvSpPr>
          <p:cNvPr id="3103" name="AutoShape 65"/>
          <p:cNvSpPr>
            <a:spLocks noChangeArrowheads="1"/>
          </p:cNvSpPr>
          <p:nvPr/>
        </p:nvSpPr>
        <p:spPr bwMode="auto">
          <a:xfrm>
            <a:off x="5229225" y="7070882"/>
            <a:ext cx="1439863" cy="146843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</a:t>
            </a: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できあがったものを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そうぞうする。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どのようにつくるかを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考える。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ひつようなざいりょう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や道具を考える。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　くふうがひつようなとこ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ろや注意しなければ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ならないところを考える。</a:t>
            </a:r>
          </a:p>
        </p:txBody>
      </p:sp>
      <p:sp>
        <p:nvSpPr>
          <p:cNvPr id="3104" name="Rectangle 61"/>
          <p:cNvSpPr>
            <a:spLocks noChangeArrowheads="1"/>
          </p:cNvSpPr>
          <p:nvPr/>
        </p:nvSpPr>
        <p:spPr bwMode="auto">
          <a:xfrm>
            <a:off x="3716338" y="6759732"/>
            <a:ext cx="108108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しらべるとき</a:t>
            </a:r>
          </a:p>
        </p:txBody>
      </p:sp>
      <p:sp>
        <p:nvSpPr>
          <p:cNvPr id="3105" name="Rectangle 62"/>
          <p:cNvSpPr>
            <a:spLocks noChangeArrowheads="1"/>
          </p:cNvSpPr>
          <p:nvPr/>
        </p:nvSpPr>
        <p:spPr bwMode="auto">
          <a:xfrm>
            <a:off x="5402263" y="6759732"/>
            <a:ext cx="108108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つくるとき</a:t>
            </a:r>
          </a:p>
        </p:txBody>
      </p:sp>
      <p:sp>
        <p:nvSpPr>
          <p:cNvPr id="3115" name="Line 66"/>
          <p:cNvSpPr>
            <a:spLocks noChangeShapeType="1"/>
          </p:cNvSpPr>
          <p:nvPr/>
        </p:nvSpPr>
        <p:spPr bwMode="auto">
          <a:xfrm>
            <a:off x="2924175" y="6745444"/>
            <a:ext cx="5762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ja-JP" altLang="en-US">
              <a:ln w="38100">
                <a:solidFill>
                  <a:schemeClr val="tx1"/>
                </a:solidFill>
              </a:ln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07" name="AutoShape 73"/>
          <p:cNvSpPr>
            <a:spLocks noChangeArrowheads="1"/>
          </p:cNvSpPr>
          <p:nvPr/>
        </p:nvSpPr>
        <p:spPr bwMode="auto">
          <a:xfrm>
            <a:off x="5157788" y="80786"/>
            <a:ext cx="1511300" cy="287337"/>
          </a:xfrm>
          <a:prstGeom prst="parallelogram">
            <a:avLst>
              <a:gd name="adj" fmla="val 28733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小学生低・中学年用</a:t>
            </a:r>
          </a:p>
        </p:txBody>
      </p:sp>
      <p:sp>
        <p:nvSpPr>
          <p:cNvPr id="51" name="角丸四角形 50"/>
          <p:cNvSpPr/>
          <p:nvPr/>
        </p:nvSpPr>
        <p:spPr bwMode="auto">
          <a:xfrm>
            <a:off x="115888" y="257685"/>
            <a:ext cx="433387" cy="108708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/>
          <a:lstStyle/>
          <a:p>
            <a:pPr algn="ctr" defTabSz="1279525" eaLnBrk="1" hangingPunct="1">
              <a:defRPr/>
            </a:pPr>
            <a:r>
              <a:rPr lang="ja-JP" altLang="en-US" sz="14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令和五年度</a:t>
            </a:r>
            <a:endParaRPr lang="ja-JP" altLang="en-US" sz="1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09" name="正方形/長方形 51"/>
          <p:cNvSpPr>
            <a:spLocks noChangeArrowheads="1"/>
          </p:cNvSpPr>
          <p:nvPr/>
        </p:nvSpPr>
        <p:spPr bwMode="auto">
          <a:xfrm>
            <a:off x="3645024" y="9066369"/>
            <a:ext cx="1593850" cy="2873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義務教育課各種資料</a:t>
            </a:r>
          </a:p>
        </p:txBody>
      </p:sp>
      <p:sp>
        <p:nvSpPr>
          <p:cNvPr id="3111" name="角丸四角形 53"/>
          <p:cNvSpPr>
            <a:spLocks noChangeArrowheads="1"/>
          </p:cNvSpPr>
          <p:nvPr/>
        </p:nvSpPr>
        <p:spPr bwMode="auto">
          <a:xfrm>
            <a:off x="5248399" y="9066369"/>
            <a:ext cx="576263" cy="2873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検索</a:t>
            </a:r>
          </a:p>
        </p:txBody>
      </p:sp>
      <p:sp>
        <p:nvSpPr>
          <p:cNvPr id="3113" name="Text Box 72"/>
          <p:cNvSpPr txBox="1">
            <a:spLocks noChangeArrowheads="1"/>
          </p:cNvSpPr>
          <p:nvPr/>
        </p:nvSpPr>
        <p:spPr bwMode="auto">
          <a:xfrm>
            <a:off x="501650" y="1127282"/>
            <a:ext cx="4921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しゅ　さい</a:t>
            </a:r>
          </a:p>
        </p:txBody>
      </p:sp>
      <p:sp>
        <p:nvSpPr>
          <p:cNvPr id="3114" name="Text Box 72"/>
          <p:cNvSpPr txBox="1">
            <a:spLocks noChangeArrowheads="1"/>
          </p:cNvSpPr>
          <p:nvPr/>
        </p:nvSpPr>
        <p:spPr bwMode="auto">
          <a:xfrm>
            <a:off x="496888" y="1371757"/>
            <a:ext cx="4921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きょうさい</a:t>
            </a:r>
          </a:p>
        </p:txBody>
      </p:sp>
      <p:sp>
        <p:nvSpPr>
          <p:cNvPr id="2" name="Text Box 72"/>
          <p:cNvSpPr txBox="1">
            <a:spLocks noChangeArrowheads="1"/>
          </p:cNvSpPr>
          <p:nvPr/>
        </p:nvSpPr>
        <p:spPr bwMode="auto">
          <a:xfrm>
            <a:off x="3570585" y="1122519"/>
            <a:ext cx="13430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ct val="0"/>
              </a:spcBef>
              <a:buFontTx/>
              <a:buNone/>
            </a:pPr>
            <a:r>
              <a:rPr lang="ja-JP" altLang="en-US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か がく  けん きゅう　</a:t>
            </a:r>
            <a:r>
              <a:rPr lang="ja-JP" altLang="en-US" sz="6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さくひん</a:t>
            </a:r>
            <a:r>
              <a:rPr lang="ja-JP" altLang="en-US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てん</a:t>
            </a:r>
          </a:p>
        </p:txBody>
      </p:sp>
      <p:sp>
        <p:nvSpPr>
          <p:cNvPr id="3116" name="Rectangle 7"/>
          <p:cNvSpPr>
            <a:spLocks noChangeArrowheads="1"/>
          </p:cNvSpPr>
          <p:nvPr/>
        </p:nvSpPr>
        <p:spPr bwMode="auto">
          <a:xfrm>
            <a:off x="107950" y="1694019"/>
            <a:ext cx="1008063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 b="1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作品テーマ</a:t>
            </a:r>
          </a:p>
        </p:txBody>
      </p:sp>
      <p:sp>
        <p:nvSpPr>
          <p:cNvPr id="3117" name="Text Box 8"/>
          <p:cNvSpPr txBox="1">
            <a:spLocks noChangeArrowheads="1"/>
          </p:cNvSpPr>
          <p:nvPr/>
        </p:nvSpPr>
        <p:spPr bwMode="auto">
          <a:xfrm>
            <a:off x="1101725" y="1692432"/>
            <a:ext cx="4686300" cy="36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900"/>
              </a:lnSpc>
              <a:spcBef>
                <a:spcPts val="300"/>
              </a:spcBef>
              <a:buFontTx/>
              <a:buNone/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ふしぎに思ったこと、ものづくりしたこと、きょうみがあること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11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eaLnBrk="1" hangingPunct="1">
              <a:lnSpc>
                <a:spcPts val="900"/>
              </a:lnSpc>
              <a:spcBef>
                <a:spcPts val="300"/>
              </a:spcBef>
              <a:buFontTx/>
              <a:buNone/>
            </a:pP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長い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間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かんさつ</a:t>
            </a:r>
            <a:r>
              <a:rPr lang="en-US" altLang="ja-JP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したことなど</a:t>
            </a:r>
          </a:p>
        </p:txBody>
      </p:sp>
      <p:sp>
        <p:nvSpPr>
          <p:cNvPr id="3118" name="Rectangle 9"/>
          <p:cNvSpPr>
            <a:spLocks noChangeArrowheads="1"/>
          </p:cNvSpPr>
          <p:nvPr/>
        </p:nvSpPr>
        <p:spPr bwMode="auto">
          <a:xfrm>
            <a:off x="107950" y="2538569"/>
            <a:ext cx="1008063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 b="1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おうぼしかく</a:t>
            </a:r>
          </a:p>
        </p:txBody>
      </p:sp>
      <p:sp>
        <p:nvSpPr>
          <p:cNvPr id="3119" name="Text Box 10"/>
          <p:cNvSpPr txBox="1">
            <a:spLocks noChangeArrowheads="1"/>
          </p:cNvSpPr>
          <p:nvPr/>
        </p:nvSpPr>
        <p:spPr bwMode="auto">
          <a:xfrm>
            <a:off x="1101725" y="2538569"/>
            <a:ext cx="2182813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ふくおかけん内の小・中学生</a:t>
            </a:r>
          </a:p>
        </p:txBody>
      </p:sp>
      <p:sp>
        <p:nvSpPr>
          <p:cNvPr id="3120" name="Rectangle 11"/>
          <p:cNvSpPr>
            <a:spLocks noChangeArrowheads="1"/>
          </p:cNvSpPr>
          <p:nvPr/>
        </p:nvSpPr>
        <p:spPr bwMode="auto">
          <a:xfrm>
            <a:off x="107950" y="2864007"/>
            <a:ext cx="1008063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 b="1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しめきり</a:t>
            </a:r>
          </a:p>
        </p:txBody>
      </p:sp>
      <p:sp>
        <p:nvSpPr>
          <p:cNvPr id="3121" name="Text Box 12"/>
          <p:cNvSpPr txBox="1">
            <a:spLocks noChangeArrowheads="1"/>
          </p:cNvSpPr>
          <p:nvPr/>
        </p:nvSpPr>
        <p:spPr bwMode="auto">
          <a:xfrm>
            <a:off x="1101725" y="2864007"/>
            <a:ext cx="1751013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各学校のていしゅつ日</a:t>
            </a:r>
          </a:p>
        </p:txBody>
      </p:sp>
      <p:sp>
        <p:nvSpPr>
          <p:cNvPr id="3122" name="Rectangle 13"/>
          <p:cNvSpPr>
            <a:spLocks noChangeArrowheads="1"/>
          </p:cNvSpPr>
          <p:nvPr/>
        </p:nvSpPr>
        <p:spPr bwMode="auto">
          <a:xfrm>
            <a:off x="107950" y="3192619"/>
            <a:ext cx="1008063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300" b="1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しんさけっか</a:t>
            </a:r>
          </a:p>
        </p:txBody>
      </p:sp>
      <p:sp>
        <p:nvSpPr>
          <p:cNvPr id="3123" name="Text Box 14"/>
          <p:cNvSpPr txBox="1">
            <a:spLocks noChangeArrowheads="1"/>
          </p:cNvSpPr>
          <p:nvPr/>
        </p:nvSpPr>
        <p:spPr bwMode="auto">
          <a:xfrm>
            <a:off x="1101725" y="3192619"/>
            <a:ext cx="453707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3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１０月中旬に学校をとおして、発表</a:t>
            </a:r>
          </a:p>
        </p:txBody>
      </p:sp>
      <p:sp>
        <p:nvSpPr>
          <p:cNvPr id="3124" name="Rectangle 15"/>
          <p:cNvSpPr>
            <a:spLocks noChangeArrowheads="1"/>
          </p:cNvSpPr>
          <p:nvPr/>
        </p:nvSpPr>
        <p:spPr bwMode="auto">
          <a:xfrm>
            <a:off x="107950" y="3527582"/>
            <a:ext cx="1008063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2800"/>
              </a:lnSpc>
              <a:spcBef>
                <a:spcPct val="0"/>
              </a:spcBef>
              <a:buFontTx/>
              <a:buNone/>
            </a:pPr>
            <a:r>
              <a:rPr lang="ja-JP" altLang="en-US" sz="1300" b="1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賞</a:t>
            </a:r>
          </a:p>
        </p:txBody>
      </p:sp>
      <p:sp>
        <p:nvSpPr>
          <p:cNvPr id="3125" name="Text Box 68"/>
          <p:cNvSpPr txBox="1">
            <a:spLocks noChangeArrowheads="1"/>
          </p:cNvSpPr>
          <p:nvPr/>
        </p:nvSpPr>
        <p:spPr bwMode="auto">
          <a:xfrm>
            <a:off x="1101725" y="3552982"/>
            <a:ext cx="56038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最優秀賞３点・優秀賞３点・優良賞１５点（賞状と副賞）、科学奨励賞（賞状）</a:t>
            </a: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最優秀賞、優秀賞、優良賞の作品は、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１１月４日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（土）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、５日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（日）に、福岡県青少年科学館　　（久留米市）に展示します。また</a:t>
            </a: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、５日</a:t>
            </a: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（日）には、</a:t>
            </a:r>
            <a:endParaRPr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表彰式（最優秀賞・優秀賞・優良賞）と研究発表会</a:t>
            </a:r>
            <a:endParaRPr lang="en-US" altLang="ja-JP" sz="1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eaLnBrk="1" hangingPunct="1">
              <a:lnSpc>
                <a:spcPts val="1400"/>
              </a:lnSpc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（最優秀賞のみ）を行います。</a:t>
            </a:r>
          </a:p>
        </p:txBody>
      </p:sp>
      <p:sp>
        <p:nvSpPr>
          <p:cNvPr id="3126" name="Text Box 69"/>
          <p:cNvSpPr txBox="1">
            <a:spLocks noChangeArrowheads="1"/>
          </p:cNvSpPr>
          <p:nvPr/>
        </p:nvSpPr>
        <p:spPr bwMode="auto">
          <a:xfrm>
            <a:off x="1089025" y="3464082"/>
            <a:ext cx="422102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さい</a:t>
            </a:r>
            <a:r>
              <a:rPr lang="ja-JP" altLang="en-US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ゆうしゅうしょう　　　　　</a:t>
            </a:r>
            <a:r>
              <a:rPr lang="ja-JP" altLang="en-US" sz="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ゆうしゅう</a:t>
            </a:r>
            <a:r>
              <a:rPr lang="ja-JP" altLang="en-US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しょう　　     　</a:t>
            </a:r>
            <a:r>
              <a:rPr lang="ja-JP" altLang="en-US" sz="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ゆうりょう</a:t>
            </a:r>
            <a:r>
              <a:rPr lang="ja-JP" altLang="en-US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しょう　　　       　　</a:t>
            </a:r>
            <a:r>
              <a:rPr lang="ja-JP" altLang="en-US" sz="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しょうじょう　ふくしょう      　かがくしょうれいしょう</a:t>
            </a:r>
          </a:p>
        </p:txBody>
      </p:sp>
      <p:sp>
        <p:nvSpPr>
          <p:cNvPr id="3127" name="Text Box 70"/>
          <p:cNvSpPr txBox="1">
            <a:spLocks noChangeArrowheads="1"/>
          </p:cNvSpPr>
          <p:nvPr/>
        </p:nvSpPr>
        <p:spPr bwMode="auto">
          <a:xfrm>
            <a:off x="1074738" y="4091144"/>
            <a:ext cx="86518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ひょうしょうしき</a:t>
            </a:r>
            <a:r>
              <a:rPr lang="ja-JP" altLang="en-US" sz="7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</a:t>
            </a:r>
          </a:p>
        </p:txBody>
      </p:sp>
      <p:sp>
        <p:nvSpPr>
          <p:cNvPr id="79" name="Text Box 74"/>
          <p:cNvSpPr txBox="1">
            <a:spLocks noChangeArrowheads="1"/>
          </p:cNvSpPr>
          <p:nvPr/>
        </p:nvSpPr>
        <p:spPr bwMode="auto">
          <a:xfrm>
            <a:off x="3579813" y="2583151"/>
            <a:ext cx="3244850" cy="9002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defTabSz="1279525" eaLnBrk="1" hangingPunct="1">
              <a:spcBef>
                <a:spcPts val="0"/>
              </a:spcBef>
              <a:defRPr/>
            </a:pPr>
            <a:r>
              <a:rPr lang="ja-JP" altLang="en-US" sz="9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 </a:t>
            </a:r>
            <a:r>
              <a:rPr lang="ja-JP" altLang="en-US" sz="9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一昨年の受賞作品 </a:t>
            </a:r>
            <a:r>
              <a:rPr lang="ja-JP" altLang="en-US" sz="9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 </a:t>
            </a:r>
            <a:endParaRPr lang="en-US" altLang="ja-JP" sz="9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defTabSz="1279525" eaLnBrk="1" hangingPunct="1">
              <a:spcBef>
                <a:spcPts val="0"/>
              </a:spcBef>
              <a:defRPr/>
            </a:pPr>
            <a:r>
              <a:rPr lang="ja-JP" altLang="en-US" sz="900" spc="18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ja-JP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親子カタツムリの食べ物と体重の研究</a:t>
            </a:r>
            <a:r>
              <a:rPr lang="ja-JP" altLang="en-US" sz="900" spc="18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」（小学４年生</a:t>
            </a:r>
            <a:r>
              <a:rPr lang="ja-JP" altLang="en-US" sz="900" spc="18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endParaRPr lang="en-US" altLang="ja-JP" sz="9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カタツムリの体重の変化と食べる量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の変化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を、グラフや図、文章で丁寧にまとめ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、カタツムリ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の成長の過程を視覚的に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とらえること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ができるように工夫されていること</a:t>
            </a:r>
            <a:r>
              <a:rPr lang="ja-JP" altLang="en-US" sz="9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が高く</a:t>
            </a:r>
            <a:r>
              <a:rPr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評価されました。</a:t>
            </a:r>
          </a:p>
        </p:txBody>
      </p:sp>
      <p:sp>
        <p:nvSpPr>
          <p:cNvPr id="3129" name="Text Box 72"/>
          <p:cNvSpPr txBox="1">
            <a:spLocks noChangeArrowheads="1"/>
          </p:cNvSpPr>
          <p:nvPr/>
        </p:nvSpPr>
        <p:spPr bwMode="auto">
          <a:xfrm>
            <a:off x="446088" y="3478369"/>
            <a:ext cx="35401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しょう</a:t>
            </a:r>
          </a:p>
        </p:txBody>
      </p:sp>
      <p:sp>
        <p:nvSpPr>
          <p:cNvPr id="3130" name="Text Box 72"/>
          <p:cNvSpPr txBox="1">
            <a:spLocks noChangeArrowheads="1"/>
          </p:cNvSpPr>
          <p:nvPr/>
        </p:nvSpPr>
        <p:spPr bwMode="auto">
          <a:xfrm>
            <a:off x="1255713" y="3895882"/>
            <a:ext cx="45076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　る　め</a:t>
            </a:r>
          </a:p>
        </p:txBody>
      </p:sp>
      <p:sp>
        <p:nvSpPr>
          <p:cNvPr id="3131" name="Text Box 72"/>
          <p:cNvSpPr txBox="1">
            <a:spLocks noChangeArrowheads="1"/>
          </p:cNvSpPr>
          <p:nvPr/>
        </p:nvSpPr>
        <p:spPr bwMode="auto">
          <a:xfrm>
            <a:off x="3075310" y="3118007"/>
            <a:ext cx="5095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はっぴょう</a:t>
            </a:r>
          </a:p>
        </p:txBody>
      </p:sp>
      <p:sp>
        <p:nvSpPr>
          <p:cNvPr id="3132" name="Text Box 72"/>
          <p:cNvSpPr txBox="1">
            <a:spLocks noChangeArrowheads="1"/>
          </p:cNvSpPr>
          <p:nvPr/>
        </p:nvSpPr>
        <p:spPr bwMode="auto">
          <a:xfrm>
            <a:off x="1961926" y="3892707"/>
            <a:ext cx="41870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てん　じ</a:t>
            </a:r>
          </a:p>
        </p:txBody>
      </p:sp>
      <p:sp>
        <p:nvSpPr>
          <p:cNvPr id="3133" name="Text Box 72"/>
          <p:cNvSpPr txBox="1">
            <a:spLocks noChangeArrowheads="1"/>
          </p:cNvSpPr>
          <p:nvPr/>
        </p:nvSpPr>
        <p:spPr bwMode="auto">
          <a:xfrm>
            <a:off x="1471613" y="3118007"/>
            <a:ext cx="5699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ちゅうじゅん</a:t>
            </a:r>
          </a:p>
        </p:txBody>
      </p:sp>
      <p:sp>
        <p:nvSpPr>
          <p:cNvPr id="86" name="正方形/長方形 85"/>
          <p:cNvSpPr>
            <a:spLocks noChangeAspect="1"/>
          </p:cNvSpPr>
          <p:nvPr/>
        </p:nvSpPr>
        <p:spPr>
          <a:xfrm>
            <a:off x="4202112" y="3984147"/>
            <a:ext cx="2525282" cy="271369"/>
          </a:xfrm>
          <a:prstGeom prst="rect">
            <a:avLst/>
          </a:prstGeom>
          <a:noFill/>
        </p:spPr>
        <p:txBody>
          <a:bodyPr wrap="none">
            <a:prstTxWarp prst="textCascadeUp">
              <a:avLst/>
            </a:prstTxWarp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ln w="6600">
                  <a:solidFill>
                    <a:srgbClr val="333399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青少年科学館で待ってます！</a:t>
            </a:r>
          </a:p>
        </p:txBody>
      </p:sp>
      <p:sp>
        <p:nvSpPr>
          <p:cNvPr id="87" name="正方形/長方形 86"/>
          <p:cNvSpPr>
            <a:spLocks noChangeAspect="1"/>
          </p:cNvSpPr>
          <p:nvPr/>
        </p:nvSpPr>
        <p:spPr>
          <a:xfrm>
            <a:off x="4241570" y="4254471"/>
            <a:ext cx="2485824" cy="267129"/>
          </a:xfrm>
          <a:prstGeom prst="rect">
            <a:avLst/>
          </a:prstGeom>
          <a:noFill/>
        </p:spPr>
        <p:txBody>
          <a:bodyPr wrap="none">
            <a:prstTxWarp prst="textCascadeUp">
              <a:avLst/>
            </a:prstTxWarp>
            <a:spAutoFit/>
          </a:bodyPr>
          <a:lstStyle/>
          <a:p>
            <a:pPr algn="ctr">
              <a:defRPr/>
            </a:pPr>
            <a:r>
              <a:rPr lang="ja-JP" altLang="en-US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～自由研究作成のヒントがいっぱい～</a:t>
            </a: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128588" y="2137031"/>
            <a:ext cx="5748337" cy="36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79525" eaLnBrk="1" hangingPunct="1">
              <a:lnSpc>
                <a:spcPts val="900"/>
              </a:lnSpc>
              <a:spcBef>
                <a:spcPts val="300"/>
              </a:spcBef>
              <a:defRPr/>
            </a:pPr>
            <a:r>
              <a:rPr lang="ja-JP" altLang="en-US" sz="11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</a:t>
            </a:r>
            <a:r>
              <a:rPr lang="ja-JP" altLang="en-US" sz="1000" spc="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昨年度最優秀賞　「</a:t>
            </a:r>
            <a:r>
              <a:rPr lang="ja-JP" altLang="en-US" sz="10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め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からくりのみになるまで</a:t>
            </a:r>
            <a:r>
              <a:rPr lang="ja-JP" altLang="en-US" sz="1000" spc="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r>
              <a:rPr lang="en-US" altLang="ja-JP" sz="1000" spc="31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</a:t>
            </a:r>
            <a:r>
              <a:rPr lang="ja-JP" altLang="en-US" sz="1000" spc="18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小学２年生</a:t>
            </a:r>
            <a:r>
              <a:rPr lang="en-US" altLang="ja-JP" sz="1000" spc="18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</a:p>
          <a:p>
            <a:r>
              <a:rPr lang="ja-JP" altLang="en-US" sz="1000" spc="18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「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合体アサガオって本当にできるの？</a:t>
            </a:r>
            <a:r>
              <a:rPr lang="ja-JP" altLang="en-US" sz="1000" spc="18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」（小学４年生）</a:t>
            </a:r>
            <a:endParaRPr lang="en-US" altLang="ja-JP" sz="1000" spc="18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139" name="Text Box 72"/>
          <p:cNvSpPr txBox="1">
            <a:spLocks noChangeArrowheads="1"/>
          </p:cNvSpPr>
          <p:nvPr/>
        </p:nvSpPr>
        <p:spPr bwMode="auto">
          <a:xfrm>
            <a:off x="257175" y="2023495"/>
            <a:ext cx="13350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さく ねん ど   さい ゆう しゅう しょう</a:t>
            </a:r>
          </a:p>
        </p:txBody>
      </p:sp>
      <p:sp>
        <p:nvSpPr>
          <p:cNvPr id="73" name="Text Box 69"/>
          <p:cNvSpPr txBox="1">
            <a:spLocks noChangeArrowheads="1"/>
          </p:cNvSpPr>
          <p:nvPr/>
        </p:nvSpPr>
        <p:spPr bwMode="auto">
          <a:xfrm>
            <a:off x="4076699" y="2793147"/>
            <a:ext cx="2665413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たいじゅう　　　へんか　　　　た　　　　　　　りょう　　　　へんか　　　　　　　　　　　　　　　　　　　ず　　　ぶんしょう</a:t>
            </a:r>
            <a:endParaRPr lang="ja-JP" altLang="en-US" sz="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4" name="Text Box 69"/>
          <p:cNvSpPr txBox="1">
            <a:spLocks noChangeArrowheads="1"/>
          </p:cNvSpPr>
          <p:nvPr/>
        </p:nvSpPr>
        <p:spPr bwMode="auto">
          <a:xfrm>
            <a:off x="3536503" y="2979385"/>
            <a:ext cx="319851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ていねい　　　　　　　　　　　　　　　　　　　　　　　　　　　　　　　　せいちょう　　　かてい　　　　　　しかくてき</a:t>
            </a:r>
            <a:endParaRPr lang="ja-JP" altLang="en-US" sz="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5" name="Text Box 69"/>
          <p:cNvSpPr txBox="1">
            <a:spLocks noChangeArrowheads="1"/>
          </p:cNvSpPr>
          <p:nvPr/>
        </p:nvSpPr>
        <p:spPr bwMode="auto">
          <a:xfrm>
            <a:off x="4005263" y="3207493"/>
            <a:ext cx="206936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79525">
              <a:spcBef>
                <a:spcPct val="20000"/>
              </a:spcBef>
              <a:buChar char="•"/>
              <a:defRPr kumimoji="1" sz="4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kumimoji="1" sz="3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kumimoji="1" sz="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くふう　　　　　　　　　　　　　　　　　　　　　　　　　　　たか　　ひょうか</a:t>
            </a:r>
            <a:endParaRPr lang="ja-JP" altLang="en-US" sz="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6" name="WordArt 46"/>
          <p:cNvSpPr>
            <a:spLocks noChangeArrowheads="1" noChangeShapeType="1" noTextEdit="1"/>
          </p:cNvSpPr>
          <p:nvPr/>
        </p:nvSpPr>
        <p:spPr bwMode="auto">
          <a:xfrm>
            <a:off x="3573016" y="8787167"/>
            <a:ext cx="2232818" cy="239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600" i="1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ホームページも見てくださいね。</a:t>
            </a:r>
          </a:p>
        </p:txBody>
      </p:sp>
      <p:pic>
        <p:nvPicPr>
          <p:cNvPr id="80" name="図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5144" y="1488903"/>
            <a:ext cx="2056656" cy="1072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806" y="8847294"/>
            <a:ext cx="703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3314</TotalTime>
  <Words>860</Words>
  <Application>Microsoft Office PowerPoint</Application>
  <PresentationFormat>A4 210 x 297 mm</PresentationFormat>
  <Paragraphs>155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UD デジタル 教科書体 NK-R</vt:lpstr>
      <vt:lpstr>Arial</vt:lpstr>
      <vt:lpstr>標準デザイン</vt:lpstr>
      <vt:lpstr>PowerPoint プレゼンテーション</vt:lpstr>
      <vt:lpstr>PowerPoint プレゼンテーション</vt:lpstr>
    </vt:vector>
  </TitlesOfParts>
  <Company>福岡県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</dc:creator>
  <cp:lastModifiedBy>福岡県</cp:lastModifiedBy>
  <cp:revision>272</cp:revision>
  <cp:lastPrinted>2022-05-24T23:17:23Z</cp:lastPrinted>
  <dcterms:created xsi:type="dcterms:W3CDTF">2011-05-10T05:38:28Z</dcterms:created>
  <dcterms:modified xsi:type="dcterms:W3CDTF">2023-05-24T06:44:13Z</dcterms:modified>
</cp:coreProperties>
</file>