
<file path=[Content_Types].xml><?xml version="1.0" encoding="utf-8"?>
<Types xmlns="http://schemas.openxmlformats.org/package/2006/content-types">
  <Default Extension="png" ContentType="image/png"/>
  <Default Extension="emf" ContentType="image/x-emf"/>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 id="2147485698" r:id="rId2"/>
    <p:sldMasterId id="2147485712" r:id="rId3"/>
    <p:sldMasterId id="2147485726" r:id="rId4"/>
  </p:sldMasterIdLst>
  <p:notesMasterIdLst>
    <p:notesMasterId r:id="rId83"/>
  </p:notesMasterIdLst>
  <p:handoutMasterIdLst>
    <p:handoutMasterId r:id="rId84"/>
  </p:handoutMasterIdLst>
  <p:sldIdLst>
    <p:sldId id="472" r:id="rId5"/>
    <p:sldId id="473" r:id="rId6"/>
    <p:sldId id="600" r:id="rId7"/>
    <p:sldId id="604" r:id="rId8"/>
    <p:sldId id="606" r:id="rId9"/>
    <p:sldId id="608" r:id="rId10"/>
    <p:sldId id="610" r:id="rId11"/>
    <p:sldId id="611" r:id="rId12"/>
    <p:sldId id="618" r:id="rId13"/>
    <p:sldId id="612" r:id="rId14"/>
    <p:sldId id="613" r:id="rId15"/>
    <p:sldId id="614" r:id="rId16"/>
    <p:sldId id="615" r:id="rId17"/>
    <p:sldId id="620" r:id="rId18"/>
    <p:sldId id="621" r:id="rId19"/>
    <p:sldId id="622" r:id="rId20"/>
    <p:sldId id="623" r:id="rId21"/>
    <p:sldId id="625" r:id="rId22"/>
    <p:sldId id="637" r:id="rId23"/>
    <p:sldId id="638" r:id="rId24"/>
    <p:sldId id="641" r:id="rId25"/>
    <p:sldId id="642" r:id="rId26"/>
    <p:sldId id="643" r:id="rId27"/>
    <p:sldId id="644" r:id="rId28"/>
    <p:sldId id="645" r:id="rId29"/>
    <p:sldId id="646" r:id="rId30"/>
    <p:sldId id="647" r:id="rId31"/>
    <p:sldId id="648" r:id="rId32"/>
    <p:sldId id="649" r:id="rId33"/>
    <p:sldId id="698" r:id="rId34"/>
    <p:sldId id="699" r:id="rId35"/>
    <p:sldId id="700" r:id="rId36"/>
    <p:sldId id="701" r:id="rId37"/>
    <p:sldId id="702" r:id="rId38"/>
    <p:sldId id="703" r:id="rId39"/>
    <p:sldId id="704" r:id="rId40"/>
    <p:sldId id="705" r:id="rId41"/>
    <p:sldId id="706" r:id="rId42"/>
    <p:sldId id="707" r:id="rId43"/>
    <p:sldId id="708" r:id="rId44"/>
    <p:sldId id="709" r:id="rId45"/>
    <p:sldId id="710" r:id="rId46"/>
    <p:sldId id="711" r:id="rId47"/>
    <p:sldId id="712" r:id="rId48"/>
    <p:sldId id="713" r:id="rId49"/>
    <p:sldId id="714" r:id="rId50"/>
    <p:sldId id="715" r:id="rId51"/>
    <p:sldId id="716" r:id="rId52"/>
    <p:sldId id="717" r:id="rId53"/>
    <p:sldId id="718" r:id="rId54"/>
    <p:sldId id="719" r:id="rId55"/>
    <p:sldId id="720" r:id="rId56"/>
    <p:sldId id="721" r:id="rId57"/>
    <p:sldId id="722" r:id="rId58"/>
    <p:sldId id="723" r:id="rId59"/>
    <p:sldId id="675" r:id="rId60"/>
    <p:sldId id="676" r:id="rId61"/>
    <p:sldId id="677" r:id="rId62"/>
    <p:sldId id="678" r:id="rId63"/>
    <p:sldId id="679" r:id="rId64"/>
    <p:sldId id="680" r:id="rId65"/>
    <p:sldId id="681" r:id="rId66"/>
    <p:sldId id="682" r:id="rId67"/>
    <p:sldId id="683" r:id="rId68"/>
    <p:sldId id="684" r:id="rId69"/>
    <p:sldId id="685" r:id="rId70"/>
    <p:sldId id="686" r:id="rId71"/>
    <p:sldId id="687" r:id="rId72"/>
    <p:sldId id="688" r:id="rId73"/>
    <p:sldId id="689" r:id="rId74"/>
    <p:sldId id="690" r:id="rId75"/>
    <p:sldId id="691" r:id="rId76"/>
    <p:sldId id="692" r:id="rId77"/>
    <p:sldId id="693" r:id="rId78"/>
    <p:sldId id="694" r:id="rId79"/>
    <p:sldId id="695" r:id="rId80"/>
    <p:sldId id="696" r:id="rId81"/>
    <p:sldId id="697" r:id="rId82"/>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VCG07ghP6iE4vkIkCtvj4g==" hashData="U6bdPkW0nKyFcyByOlQbwSSuESn9T8GOkHBLRCXZV5UqxFGlSjMGzwoHpZMDHLvfI1plstf1APUnPHvL2EyqUg=="/>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FF"/>
    <a:srgbClr val="FFCCFF"/>
    <a:srgbClr val="CCFF99"/>
    <a:srgbClr val="CCFF66"/>
    <a:srgbClr val="800000"/>
    <a:srgbClr val="FF99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9" autoAdjust="0"/>
    <p:restoredTop sz="73201" autoAdjust="0"/>
  </p:normalViewPr>
  <p:slideViewPr>
    <p:cSldViewPr>
      <p:cViewPr varScale="1">
        <p:scale>
          <a:sx n="51" d="100"/>
          <a:sy n="51" d="100"/>
        </p:scale>
        <p:origin x="1230" y="72"/>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a:extLst>
              <a:ext uri="{FF2B5EF4-FFF2-40B4-BE49-F238E27FC236}"/>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a:extLst>
              <a:ext uri="{FF2B5EF4-FFF2-40B4-BE49-F238E27FC236}"/>
            </a:extLst>
          </p:cNvPr>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a:extLst>
              <a:ext uri="{FF2B5EF4-FFF2-40B4-BE49-F238E27FC236}"/>
            </a:extLst>
          </p:cNvPr>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a:extLst>
              <a:ext uri="{FF2B5EF4-FFF2-40B4-BE49-F238E27FC236}"/>
            </a:extLst>
          </p:cNvPr>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2702CAEA-5664-41C4-A469-9CB45BDD3FA2}" type="slidenum">
              <a:rPr lang="en-US" altLang="ja-JP"/>
              <a:pPr>
                <a:defRPr/>
              </a:pPr>
              <a:t>‹#›</a:t>
            </a:fld>
            <a:endParaRPr lang="en-US" altLang="ja-JP"/>
          </a:p>
        </p:txBody>
      </p:sp>
    </p:spTree>
    <p:extLst>
      <p:ext uri="{BB962C8B-B14F-4D97-AF65-F5344CB8AC3E}">
        <p14:creationId xmlns:p14="http://schemas.microsoft.com/office/powerpoint/2010/main" val="304190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a:extLst>
              <a:ext uri="{FF2B5EF4-FFF2-40B4-BE49-F238E27FC236}"/>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a:extLst>
              <a:ext uri="{FF2B5EF4-FFF2-40B4-BE49-F238E27FC236}"/>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5060"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a:extLst>
              <a:ext uri="{FF2B5EF4-FFF2-40B4-BE49-F238E27FC236}"/>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a:extLst>
              <a:ext uri="{FF2B5EF4-FFF2-40B4-BE49-F238E27FC236}"/>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a:extLst>
              <a:ext uri="{FF2B5EF4-FFF2-40B4-BE49-F238E27FC236}"/>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5C2E1EC-276D-4AC3-AB9C-F095CFE19534}" type="slidenum">
              <a:rPr lang="en-US" altLang="ja-JP"/>
              <a:pPr>
                <a:defRPr/>
              </a:pPr>
              <a:t>‹#›</a:t>
            </a:fld>
            <a:endParaRPr lang="en-US" altLang="ja-JP"/>
          </a:p>
        </p:txBody>
      </p:sp>
    </p:spTree>
    <p:extLst>
      <p:ext uri="{BB962C8B-B14F-4D97-AF65-F5344CB8AC3E}">
        <p14:creationId xmlns:p14="http://schemas.microsoft.com/office/powerpoint/2010/main" val="19713448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07D333A-DDEB-4296-9D30-217F4AC1E26F}" type="slidenum">
              <a:rPr kumimoji="1" lang="en-US" altLang="ja-JP" smtClean="0">
                <a:solidFill>
                  <a:srgbClr val="000000"/>
                </a:solidFill>
                <a:latin typeface="Arial" panose="020B0604020202020204" pitchFamily="34" charset="0"/>
              </a:rPr>
              <a:pPr/>
              <a:t>1</a:t>
            </a:fld>
            <a:endParaRPr kumimoji="1" lang="en-US" altLang="ja-JP" smtClean="0">
              <a:solidFill>
                <a:srgbClr val="000000"/>
              </a:solidFill>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　只今から，「</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指導と評価の一体化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のための学習評価について」の説明を始めます。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　なお，本説明は，国立教育政策研究所の「</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指導と評価の一体化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のための学習評価に関する参考資料」をもとに作成しています。</a:t>
            </a:r>
          </a:p>
          <a:p>
            <a:r>
              <a:rPr lang="ja-JP" altLang="en-US" dirty="0" smtClean="0">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p>
        </p:txBody>
      </p:sp>
    </p:spTree>
    <p:extLst>
      <p:ext uri="{BB962C8B-B14F-4D97-AF65-F5344CB8AC3E}">
        <p14:creationId xmlns:p14="http://schemas.microsoft.com/office/powerpoint/2010/main" val="439607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a:ln/>
        </p:spPr>
      </p:sp>
      <p:sp>
        <p:nvSpPr>
          <p:cNvPr id="665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次に，この基本構造を踏まえた３観点の評価の考え方について説明します。</a:t>
            </a:r>
            <a:endParaRPr lang="en-US" altLang="ja-JP"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なお，これら３観点の考え方は，小学校外国語活動，総合的な学習の時間，特別活動においても同様です。</a:t>
            </a:r>
            <a:endParaRPr lang="en-US" altLang="ja-JP" dirty="0" smtClean="0">
              <a:latin typeface="Arial" panose="020B0604020202020204" pitchFamily="34" charset="0"/>
            </a:endParaRPr>
          </a:p>
          <a:p>
            <a:endParaRPr lang="en-US" altLang="ja-JP" dirty="0" smtClean="0">
              <a:latin typeface="Arial" panose="020B0604020202020204" pitchFamily="34" charset="0"/>
            </a:endParaRPr>
          </a:p>
          <a:p>
            <a:r>
              <a:rPr lang="ja-JP" altLang="en-US" dirty="0" smtClean="0">
                <a:latin typeface="Arial" panose="020B0604020202020204" pitchFamily="34" charset="0"/>
              </a:rPr>
              <a:t>まず，「知識・技能」の評価についてです。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知識・技能の評価に当たっては，その習得状況について評価を行うとともに，それらを既有の知識及び技能と関連付けたり活用したりする中で，他の学習や生活の場面でも活用できる程度に概念等を理解したり，技能を習得したりしているかについても評価します。</a:t>
            </a:r>
          </a:p>
        </p:txBody>
      </p:sp>
      <p:sp>
        <p:nvSpPr>
          <p:cNvPr id="66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47752A4-18A6-4DEE-BDB7-60199546317E}" type="slidenum">
              <a:rPr lang="ja-JP" altLang="en-US" smtClean="0">
                <a:solidFill>
                  <a:srgbClr val="000000"/>
                </a:solidFill>
                <a:latin typeface="游ゴシック" panose="020B0400000000000000" pitchFamily="50" charset="-128"/>
              </a:rPr>
              <a:pPr/>
              <a:t>10</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6870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TextEdit="1"/>
          </p:cNvSpPr>
          <p:nvPr>
            <p:ph type="sldImg"/>
          </p:nvPr>
        </p:nvSpPr>
        <p:spPr>
          <a:ln/>
        </p:spPr>
      </p:sp>
      <p:sp>
        <p:nvSpPr>
          <p:cNvPr id="68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「思考・判断・表現」の評価についてです。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「思考・判断・表現」の評価に当たっては，各教科等の知識及び技能を活用して課題を解決する等のために必要な思考力，判断力，表現力等を身に付けているかを評価します。</a:t>
            </a:r>
          </a:p>
          <a:p>
            <a:r>
              <a:rPr lang="ja-JP" altLang="en-US" dirty="0" smtClean="0">
                <a:latin typeface="Arial" panose="020B0604020202020204" pitchFamily="34" charset="0"/>
              </a:rPr>
              <a:t>「思考・判断・表現」におけるこのような考え方は，従前の「思考・判断・表現」の観点においても重視してきたものです。</a:t>
            </a:r>
          </a:p>
        </p:txBody>
      </p:sp>
      <p:sp>
        <p:nvSpPr>
          <p:cNvPr id="68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DBB9762-F423-4C57-B088-C22F054071B6}" type="slidenum">
              <a:rPr lang="ja-JP" altLang="en-US" smtClean="0">
                <a:solidFill>
                  <a:srgbClr val="000000"/>
                </a:solidFill>
                <a:latin typeface="游ゴシック" panose="020B0400000000000000" pitchFamily="50" charset="-128"/>
              </a:rPr>
              <a:pPr/>
              <a:t>11</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48828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「主体的に学習に取り組む態度」の評価についてです。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答申において「学びに向かう力，人間性等」には，「主体的に学習に取り組む態度」として観点別学習状況の評価を通じて見取ることができる部分と，</a:t>
            </a:r>
            <a:endParaRPr lang="en-US" altLang="ja-JP" dirty="0" smtClean="0">
              <a:latin typeface="Arial" panose="020B0604020202020204" pitchFamily="34" charset="0"/>
            </a:endParaRPr>
          </a:p>
          <a:p>
            <a:r>
              <a:rPr lang="ja-JP" altLang="en-US" dirty="0" smtClean="0">
                <a:latin typeface="Arial" panose="020B0604020202020204" pitchFamily="34" charset="0"/>
              </a:rPr>
              <a:t>こうした評価では示しきれないことから個人内評価を通じて見取る部分があることに留意する必要があるとされています。</a:t>
            </a:r>
            <a:endParaRPr lang="en-US" altLang="ja-JP" dirty="0" smtClean="0">
              <a:latin typeface="Arial" panose="020B0604020202020204" pitchFamily="34" charset="0"/>
            </a:endParaRPr>
          </a:p>
          <a:p>
            <a:r>
              <a:rPr lang="ja-JP" altLang="en-US" dirty="0" smtClean="0">
                <a:latin typeface="Arial" panose="020B0604020202020204" pitchFamily="34" charset="0"/>
              </a:rPr>
              <a:t>「主体的に学習に取り組む態度」の評価に際しては，単に性格や行動面の傾向を評価するということではなく，自らの学習状況を把握し，学習の進め方について試行錯誤するなど自らの学習を調整しながら，学ぼうとしているかどうかという意思的な側面を評価することが重要です。</a:t>
            </a:r>
          </a:p>
        </p:txBody>
      </p:sp>
      <p:sp>
        <p:nvSpPr>
          <p:cNvPr id="706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F64EDDE-1FFC-4413-961F-3AD6E693607B}" type="slidenum">
              <a:rPr lang="ja-JP" altLang="en-US" smtClean="0">
                <a:solidFill>
                  <a:srgbClr val="000000"/>
                </a:solidFill>
                <a:latin typeface="游ゴシック" panose="020B0400000000000000" pitchFamily="50" charset="-128"/>
              </a:rPr>
              <a:pPr/>
              <a:t>12</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81563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本観点に基づく評価は，① 知識及び技能を獲得したり，思考力，判断力，表現力等を身に付けたりすることに</a:t>
            </a:r>
          </a:p>
          <a:p>
            <a:r>
              <a:rPr lang="ja-JP" altLang="en-US" dirty="0" smtClean="0">
                <a:latin typeface="Arial" panose="020B0604020202020204" pitchFamily="34" charset="0"/>
              </a:rPr>
              <a:t>向けた粘り強い取組を行おうとしている側面，② ①の粘り強い取組を行う中で，自らの学習を調整しようとする側面という二つの</a:t>
            </a:r>
          </a:p>
          <a:p>
            <a:r>
              <a:rPr lang="ja-JP" altLang="en-US" dirty="0" smtClean="0">
                <a:latin typeface="Arial" panose="020B0604020202020204" pitchFamily="34" charset="0"/>
              </a:rPr>
              <a:t>側面を評価することが求められます。</a:t>
            </a:r>
          </a:p>
          <a:p>
            <a:r>
              <a:rPr lang="ja-JP" altLang="en-US" dirty="0" smtClean="0">
                <a:latin typeface="Arial" panose="020B0604020202020204" pitchFamily="34" charset="0"/>
              </a:rPr>
              <a:t>実際の評価の場面においては，双方の側面を一体的に見取ることも想定されます。</a:t>
            </a:r>
          </a:p>
          <a:p>
            <a:r>
              <a:rPr lang="ja-JP" altLang="en-US" dirty="0" smtClean="0">
                <a:latin typeface="Arial" panose="020B0604020202020204" pitchFamily="34" charset="0"/>
              </a:rPr>
              <a:t>なお，学習の調整が知識及び技能の習得などに結び付いていない場合には，教師が学習の進め方を適切に指導することが求められます。</a:t>
            </a:r>
          </a:p>
          <a:p>
            <a:endParaRPr lang="ja-JP" altLang="en-US" dirty="0" smtClean="0">
              <a:latin typeface="Arial" panose="020B0604020202020204" pitchFamily="34" charset="0"/>
            </a:endParaRPr>
          </a:p>
        </p:txBody>
      </p:sp>
      <p:sp>
        <p:nvSpPr>
          <p:cNvPr id="727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222F15F-C8FD-4A83-8496-44E358FD9B71}" type="slidenum">
              <a:rPr lang="ja-JP" altLang="en-US" smtClean="0">
                <a:solidFill>
                  <a:srgbClr val="000000"/>
                </a:solidFill>
                <a:latin typeface="游ゴシック" panose="020B0400000000000000" pitchFamily="50" charset="-128"/>
              </a:rPr>
              <a:pPr/>
              <a:t>13</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52575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a:xfrm>
            <a:off x="1184275" y="234950"/>
            <a:ext cx="4313238" cy="3236913"/>
          </a:xfrm>
          <a:ln/>
        </p:spPr>
      </p:sp>
      <p:sp>
        <p:nvSpPr>
          <p:cNvPr id="74755" name="ノート プレースホルダ 2"/>
          <p:cNvSpPr>
            <a:spLocks noGrp="1"/>
          </p:cNvSpPr>
          <p:nvPr>
            <p:ph type="body" idx="1"/>
          </p:nvPr>
        </p:nvSpPr>
        <p:spPr>
          <a:xfrm>
            <a:off x="230188" y="3722688"/>
            <a:ext cx="6224587" cy="4827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「特別の教科　道徳」に係る評価についてです。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「道徳科の評価については，平成２８年７月２９日付　文部科学省初等中等教育局長通知に基づき，学習活動における児童生徒の学習状況や道徳性に係る成長の様子を個人内評価として文章で端的に記述する」こととされていますので，あらためて御確認ください。</a:t>
            </a:r>
          </a:p>
        </p:txBody>
      </p:sp>
    </p:spTree>
    <p:extLst>
      <p:ext uri="{BB962C8B-B14F-4D97-AF65-F5344CB8AC3E}">
        <p14:creationId xmlns:p14="http://schemas.microsoft.com/office/powerpoint/2010/main" val="296736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p:cNvSpPr>
            <a:spLocks noGrp="1" noRot="1" noChangeAspect="1" noTextEdit="1"/>
          </p:cNvSpPr>
          <p:nvPr>
            <p:ph type="sldImg"/>
          </p:nvPr>
        </p:nvSpPr>
        <p:spPr>
          <a:ln/>
        </p:spPr>
      </p:sp>
      <p:sp>
        <p:nvSpPr>
          <p:cNvPr id="768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小学校の外国語活動についてです。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改善等通知には，「外国語活動の記録については，評価の観点を記入した上で，それらの観点に照らして，児童の学習状況に顕著な事項がある場合にその特徴を記入する等，児童にどのような力が身に付いたかを文章で端的に記述すること」とされています。</a:t>
            </a:r>
            <a:endParaRPr lang="en-US" altLang="ja-JP" dirty="0" smtClean="0">
              <a:latin typeface="Arial" panose="020B0604020202020204" pitchFamily="34" charset="0"/>
            </a:endParaRPr>
          </a:p>
        </p:txBody>
      </p:sp>
      <p:sp>
        <p:nvSpPr>
          <p:cNvPr id="768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A17A461-52C8-4C5C-B9E8-DA708559B47D}" type="slidenum">
              <a:rPr lang="ja-JP" altLang="en-US" smtClean="0">
                <a:solidFill>
                  <a:srgbClr val="000000"/>
                </a:solidFill>
                <a:latin typeface="游ゴシック" panose="020B0400000000000000" pitchFamily="50" charset="-128"/>
              </a:rPr>
              <a:pPr/>
              <a:t>15</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136589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TextEdit="1"/>
          </p:cNvSpPr>
          <p:nvPr>
            <p:ph type="sldImg"/>
          </p:nvPr>
        </p:nvSpPr>
        <p:spPr>
          <a:ln/>
        </p:spPr>
      </p:sp>
      <p:sp>
        <p:nvSpPr>
          <p:cNvPr id="788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総合的な学習の時間についてです。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小学校については，改善等通知別紙１に，中学校については別紙２に「総合的な学習の時間の記録については，</a:t>
            </a:r>
            <a:endParaRPr lang="en-US" altLang="ja-JP" dirty="0" smtClean="0">
              <a:latin typeface="Arial" panose="020B0604020202020204" pitchFamily="34" charset="0"/>
            </a:endParaRPr>
          </a:p>
          <a:p>
            <a:r>
              <a:rPr lang="ja-JP" altLang="en-US" dirty="0" smtClean="0">
                <a:latin typeface="Arial" panose="020B0604020202020204" pitchFamily="34" charset="0"/>
              </a:rPr>
              <a:t>この時間に行った学習活動及び各学校が自ら定めた評価の観点を記入した上で，それらの観点のうち，学習状況に顕著な事項がある場合などにその特徴を記入する等，どのような力が身に付いたかを文章で端的に記述すること」とされています。</a:t>
            </a:r>
            <a:endParaRPr lang="en-US" altLang="ja-JP" dirty="0" smtClean="0">
              <a:latin typeface="Arial" panose="020B0604020202020204" pitchFamily="34" charset="0"/>
            </a:endParaRPr>
          </a:p>
          <a:p>
            <a:r>
              <a:rPr lang="ja-JP" altLang="en-US" dirty="0" smtClean="0">
                <a:latin typeface="Arial" panose="020B0604020202020204" pitchFamily="34" charset="0"/>
              </a:rPr>
              <a:t>また，「評価の観点については，各学校において具体的に定めた目標，内容に基づいて別紙４を参考に定めること」とされています。</a:t>
            </a:r>
            <a:endParaRPr lang="en-US" altLang="ja-JP" dirty="0" smtClean="0">
              <a:latin typeface="Arial" panose="020B0604020202020204" pitchFamily="34" charset="0"/>
            </a:endParaRPr>
          </a:p>
        </p:txBody>
      </p:sp>
      <p:sp>
        <p:nvSpPr>
          <p:cNvPr id="788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16FCB3-3035-472B-A731-6E0291543875}" type="slidenum">
              <a:rPr lang="ja-JP" altLang="en-US" smtClean="0">
                <a:solidFill>
                  <a:srgbClr val="000000"/>
                </a:solidFill>
                <a:latin typeface="游ゴシック" panose="020B0400000000000000" pitchFamily="50" charset="-128"/>
              </a:rPr>
              <a:pPr/>
              <a:t>16</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87668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a:ln/>
        </p:spPr>
      </p:sp>
      <p:sp>
        <p:nvSpPr>
          <p:cNvPr id="808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特別活動についてです。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小学校については，改善等通知　別紙１に，中学校についても別紙２に同様に「特別活動の記録」「評価の観点」について，スクリーンのように示されていますので御確認ください。</a:t>
            </a:r>
            <a:endParaRPr lang="en-US" altLang="ja-JP" dirty="0" smtClean="0">
              <a:latin typeface="Arial" panose="020B0604020202020204" pitchFamily="34" charset="0"/>
            </a:endParaRPr>
          </a:p>
          <a:p>
            <a:r>
              <a:rPr lang="ja-JP" altLang="en-US" dirty="0" smtClean="0">
                <a:latin typeface="Arial" panose="020B0604020202020204" pitchFamily="34" charset="0"/>
              </a:rPr>
              <a:t>なお，特別活動は学級担任以外の教師が指導する活動が多いことから，評価体制を確立し，共通理解を図って，よさや可能性を多面的・総合的に評価するとともに，確実に資質・能力が育成されるよう指導の改善に生かすことが求められます。</a:t>
            </a:r>
          </a:p>
        </p:txBody>
      </p:sp>
      <p:sp>
        <p:nvSpPr>
          <p:cNvPr id="809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6A76EE-78FE-472A-9A54-C6996AB8E3CF}" type="slidenum">
              <a:rPr lang="ja-JP" altLang="en-US" smtClean="0">
                <a:solidFill>
                  <a:srgbClr val="000000"/>
                </a:solidFill>
                <a:latin typeface="游ゴシック" panose="020B0400000000000000" pitchFamily="50" charset="-128"/>
              </a:rPr>
              <a:pPr/>
              <a:t>17</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2192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a:ln/>
        </p:spPr>
      </p:sp>
      <p:sp>
        <p:nvSpPr>
          <p:cNvPr id="849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学習評価に関する基本的な考え方は，障がいのある児童生徒の学習評価についても変わるものではありません。</a:t>
            </a:r>
          </a:p>
          <a:p>
            <a:r>
              <a:rPr lang="ja-JP" altLang="en-US" dirty="0" smtClean="0">
                <a:latin typeface="Arial" panose="020B0604020202020204" pitchFamily="34" charset="0"/>
              </a:rPr>
              <a:t>障がいのある児童生徒については，特別支援学校等の助言又は援助を活用しつつ，個々の児童生徒の障がいの状態や特性および心身の発達の段階に応じた指導内容や指導方法の工夫を行い，その評価を適切に行う必要があります。</a:t>
            </a:r>
            <a:endParaRPr lang="en-US" altLang="ja-JP" dirty="0" smtClean="0">
              <a:latin typeface="Arial" panose="020B0604020202020204" pitchFamily="34" charset="0"/>
            </a:endParaRPr>
          </a:p>
        </p:txBody>
      </p:sp>
      <p:sp>
        <p:nvSpPr>
          <p:cNvPr id="849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772D14-5C9D-402A-814F-EF4B8A369F53}" type="slidenum">
              <a:rPr lang="ja-JP" altLang="en-US" smtClean="0">
                <a:solidFill>
                  <a:srgbClr val="000000"/>
                </a:solidFill>
                <a:latin typeface="游ゴシック" panose="020B0400000000000000" pitchFamily="50" charset="-128"/>
              </a:rPr>
              <a:pPr/>
              <a:t>18</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51042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3F172EF-753C-4B75-B92D-BCCC6D5380BB}" type="slidenum">
              <a:rPr kumimoji="1" lang="en-US" altLang="ja-JP" smtClean="0">
                <a:solidFill>
                  <a:srgbClr val="000000"/>
                </a:solidFill>
                <a:latin typeface="Arial" panose="020B0604020202020204" pitchFamily="34" charset="0"/>
              </a:rPr>
              <a:pPr/>
              <a:t>19</a:t>
            </a:fld>
            <a:endParaRPr kumimoji="1" lang="en-US" altLang="ja-JP" smtClean="0">
              <a:solidFill>
                <a:srgbClr val="000000"/>
              </a:solidFill>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smtClean="0">
                <a:latin typeface="ＭＳ 明朝" panose="02020609040205080304" pitchFamily="17" charset="-128"/>
                <a:ea typeface="ＭＳ 明朝" panose="02020609040205080304" pitchFamily="17" charset="-128"/>
              </a:rPr>
              <a:t>次に，学習評価の基本的な流れについて説明します。</a:t>
            </a:r>
            <a:endParaRPr lang="en-US" altLang="ja-JP" dirty="0" smtClean="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1550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F2DDC3B-5372-4AAE-95E1-07B892F7407E}" type="slidenum">
              <a:rPr kumimoji="1" lang="en-US" altLang="ja-JP" smtClean="0">
                <a:solidFill>
                  <a:srgbClr val="000000"/>
                </a:solidFill>
                <a:latin typeface="Arial" panose="020B0604020202020204" pitchFamily="34" charset="0"/>
              </a:rPr>
              <a:pPr/>
              <a:t>2</a:t>
            </a:fld>
            <a:endParaRPr kumimoji="1" lang="en-US" altLang="ja-JP" smtClean="0">
              <a:solidFill>
                <a:srgbClr val="000000"/>
              </a:solidFill>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smtClean="0">
                <a:latin typeface="ＭＳ 明朝" panose="02020609040205080304" pitchFamily="17" charset="-128"/>
                <a:ea typeface="ＭＳ 明朝" panose="02020609040205080304" pitchFamily="17" charset="-128"/>
              </a:rPr>
              <a:t>　まず，「平成</a:t>
            </a:r>
            <a:r>
              <a:rPr lang="en-US" altLang="ja-JP" dirty="0" smtClean="0">
                <a:latin typeface="ＭＳ 明朝" panose="02020609040205080304" pitchFamily="17" charset="-128"/>
                <a:ea typeface="ＭＳ 明朝" panose="02020609040205080304" pitchFamily="17" charset="-128"/>
              </a:rPr>
              <a:t>29</a:t>
            </a:r>
            <a:r>
              <a:rPr lang="ja-JP" altLang="en-US" dirty="0" smtClean="0">
                <a:latin typeface="ＭＳ 明朝" panose="02020609040205080304" pitchFamily="17" charset="-128"/>
                <a:ea typeface="ＭＳ 明朝" panose="02020609040205080304" pitchFamily="17" charset="-128"/>
              </a:rPr>
              <a:t>年改訂を踏まえた学習評価の改善」について説明します。</a:t>
            </a:r>
          </a:p>
        </p:txBody>
      </p:sp>
    </p:spTree>
    <p:extLst>
      <p:ext uri="{BB962C8B-B14F-4D97-AF65-F5344CB8AC3E}">
        <p14:creationId xmlns:p14="http://schemas.microsoft.com/office/powerpoint/2010/main" val="105035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ー 1"/>
          <p:cNvSpPr>
            <a:spLocks noGrp="1" noRot="1" noChangeAspect="1" noTextEdit="1"/>
          </p:cNvSpPr>
          <p:nvPr>
            <p:ph type="sldImg"/>
          </p:nvPr>
        </p:nvSpPr>
        <p:spPr>
          <a:ln/>
        </p:spPr>
      </p:sp>
      <p:sp>
        <p:nvSpPr>
          <p:cNvPr id="890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評価規準の作成に当たっては，各学校の実態に応じて目標に準拠した評価を行うために，「評価の観点及びその趣旨」が各教科等の目標を踏まえて作成されていることが必要です。</a:t>
            </a:r>
            <a:endParaRPr lang="en-US" altLang="ja-JP" dirty="0" smtClean="0">
              <a:latin typeface="Arial" panose="020B0604020202020204" pitchFamily="34" charset="0"/>
            </a:endParaRPr>
          </a:p>
          <a:p>
            <a:r>
              <a:rPr lang="ja-JP" altLang="en-US" dirty="0" smtClean="0">
                <a:latin typeface="Arial" panose="020B0604020202020204" pitchFamily="34" charset="0"/>
              </a:rPr>
              <a:t>そのため，各教科等の目標と改善等通知で示した「評価の観点及びその趣旨」は，スクリーンのように，対応しています。</a:t>
            </a:r>
            <a:endParaRPr lang="en-US" altLang="ja-JP" dirty="0" smtClean="0">
              <a:latin typeface="Arial" panose="020B0604020202020204" pitchFamily="34" charset="0"/>
            </a:endParaRPr>
          </a:p>
        </p:txBody>
      </p:sp>
      <p:sp>
        <p:nvSpPr>
          <p:cNvPr id="890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1A1896B-7DBE-44FB-A991-57BC585B7981}" type="slidenum">
              <a:rPr lang="ja-JP" altLang="en-US" smtClean="0">
                <a:solidFill>
                  <a:srgbClr val="000000"/>
                </a:solidFill>
                <a:latin typeface="游ゴシック" panose="020B0400000000000000" pitchFamily="50" charset="-128"/>
              </a:rPr>
              <a:pPr/>
              <a:t>20</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586497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a:ln/>
        </p:spPr>
      </p:sp>
      <p:sp>
        <p:nvSpPr>
          <p:cNvPr id="911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また同様に，「学年別（又は分野別）の評価の観点の趣旨」について学年（又は分野）の目標を踏まえて作成することが必要です。</a:t>
            </a:r>
          </a:p>
          <a:p>
            <a:r>
              <a:rPr lang="ja-JP" altLang="en-US" dirty="0" smtClean="0">
                <a:latin typeface="Arial" panose="020B0604020202020204" pitchFamily="34" charset="0"/>
              </a:rPr>
              <a:t>なお，「主体的に学習に取り組む態度」の観点は，教科等及び学年（又は分野）の目標の（</a:t>
            </a:r>
            <a:r>
              <a:rPr lang="en-US" altLang="ja-JP" dirty="0" smtClean="0">
                <a:latin typeface="Arial" panose="020B0604020202020204" pitchFamily="34" charset="0"/>
              </a:rPr>
              <a:t>3</a:t>
            </a:r>
            <a:r>
              <a:rPr lang="ja-JP" altLang="en-US" dirty="0" smtClean="0">
                <a:latin typeface="Arial" panose="020B0604020202020204" pitchFamily="34" charset="0"/>
              </a:rPr>
              <a:t>）に対応するものですが，改善等通知における「主体的に学習に取り組む態度」の趣旨については，観点別学習状況の評価を通じて見取ることができる部分をその内容として整理して，示していることを確認する必要があります。</a:t>
            </a:r>
          </a:p>
          <a:p>
            <a:endParaRPr lang="ja-JP" altLang="en-US" dirty="0" smtClean="0">
              <a:latin typeface="Arial" panose="020B0604020202020204" pitchFamily="34" charset="0"/>
            </a:endParaRPr>
          </a:p>
        </p:txBody>
      </p:sp>
      <p:sp>
        <p:nvSpPr>
          <p:cNvPr id="911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1CD219A-B2E4-4B96-B374-2D25FFC1CE29}" type="slidenum">
              <a:rPr lang="ja-JP" altLang="en-US" smtClean="0">
                <a:solidFill>
                  <a:srgbClr val="000000"/>
                </a:solidFill>
                <a:latin typeface="游ゴシック" panose="020B0400000000000000" pitchFamily="50" charset="-128"/>
              </a:rPr>
              <a:pPr/>
              <a:t>21</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4313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a:ln/>
        </p:spPr>
      </p:sp>
      <p:sp>
        <p:nvSpPr>
          <p:cNvPr id="931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「内容のまとまりごとの評価規準」の作成についてです。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ここでいう「内容のまとまり」とは，学習指導要領に示す各教科等の「第２ 各学年の目標及び内容 ２ 内容」の項目等をそのまとまりごとに細分化したり整理したりしたものです。</a:t>
            </a:r>
            <a:endParaRPr lang="en-US" altLang="ja-JP" dirty="0" smtClean="0">
              <a:latin typeface="Arial" panose="020B0604020202020204" pitchFamily="34" charset="0"/>
            </a:endParaRPr>
          </a:p>
          <a:p>
            <a:endParaRPr lang="en-US" altLang="ja-JP" dirty="0" smtClean="0">
              <a:latin typeface="Arial" panose="020B0604020202020204" pitchFamily="34" charset="0"/>
            </a:endParaRPr>
          </a:p>
          <a:p>
            <a:r>
              <a:rPr lang="ja-JP" altLang="en-US" dirty="0" smtClean="0">
                <a:latin typeface="Arial" panose="020B0604020202020204" pitchFamily="34" charset="0"/>
              </a:rPr>
              <a:t>三つの柱に基づく構造化により，学習指導要領に示す各教科等の「内容」において，「内容のまとまり」ごとに育成を目指す資質・能力が示されています。</a:t>
            </a:r>
            <a:endParaRPr lang="en-US" altLang="ja-JP" dirty="0" smtClean="0">
              <a:latin typeface="Arial" panose="020B0604020202020204" pitchFamily="34" charset="0"/>
            </a:endParaRPr>
          </a:p>
          <a:p>
            <a:r>
              <a:rPr lang="ja-JP" altLang="en-US" dirty="0" smtClean="0">
                <a:latin typeface="Arial" panose="020B0604020202020204" pitchFamily="34" charset="0"/>
              </a:rPr>
              <a:t>このため，「内容」の記載はそのまま学習指導の目標となりうるものです。</a:t>
            </a:r>
            <a:endParaRPr lang="en-US" altLang="ja-JP" dirty="0" smtClean="0">
              <a:latin typeface="Arial" panose="020B0604020202020204" pitchFamily="34" charset="0"/>
            </a:endParaRPr>
          </a:p>
          <a:p>
            <a:r>
              <a:rPr lang="ja-JP" altLang="en-US" dirty="0" smtClean="0">
                <a:latin typeface="Arial" panose="020B0604020202020204" pitchFamily="34" charset="0"/>
              </a:rPr>
              <a:t>「内容」の記載事項の文末を「</a:t>
            </a:r>
            <a:r>
              <a:rPr lang="ja-JP" altLang="en-US" dirty="0" err="1" smtClean="0">
                <a:latin typeface="Arial" panose="020B0604020202020204" pitchFamily="34" charset="0"/>
              </a:rPr>
              <a:t>～する</a:t>
            </a:r>
            <a:r>
              <a:rPr lang="ja-JP" altLang="en-US" dirty="0" smtClean="0">
                <a:latin typeface="Arial" panose="020B0604020202020204" pitchFamily="34" charset="0"/>
              </a:rPr>
              <a:t>こと」から「～している」と変換したもの等を，参考資料においては「内容のまとまりごとの評価規準」と呼ぶこととしています。</a:t>
            </a:r>
          </a:p>
        </p:txBody>
      </p:sp>
      <p:sp>
        <p:nvSpPr>
          <p:cNvPr id="931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A51A4D3-B73A-4CFA-9340-9DD91ACA2B47}" type="slidenum">
              <a:rPr lang="ja-JP" altLang="en-US" smtClean="0">
                <a:solidFill>
                  <a:srgbClr val="000000"/>
                </a:solidFill>
                <a:latin typeface="游ゴシック" panose="020B0400000000000000" pitchFamily="50" charset="-128"/>
              </a:rPr>
              <a:pPr/>
              <a:t>22</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31697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ー 1"/>
          <p:cNvSpPr>
            <a:spLocks noGrp="1" noRot="1" noChangeAspect="1" noTextEdit="1"/>
          </p:cNvSpPr>
          <p:nvPr>
            <p:ph type="sldImg"/>
          </p:nvPr>
        </p:nvSpPr>
        <p:spPr>
          <a:ln/>
        </p:spPr>
      </p:sp>
      <p:sp>
        <p:nvSpPr>
          <p:cNvPr id="952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ただし，「主体的に学習に取り組む態度」に関しては，「２ 内容」に記載がありません。</a:t>
            </a:r>
            <a:endParaRPr lang="en-US" altLang="ja-JP" dirty="0" smtClean="0">
              <a:latin typeface="Arial" panose="020B0604020202020204" pitchFamily="34" charset="0"/>
            </a:endParaRPr>
          </a:p>
          <a:p>
            <a:r>
              <a:rPr lang="ja-JP" altLang="en-US" dirty="0" smtClean="0">
                <a:latin typeface="Arial" panose="020B0604020202020204" pitchFamily="34" charset="0"/>
              </a:rPr>
              <a:t>そのため，各学年（又は分野）の「１ 目標」を参考にしつつ，必要に応じて，改善等通知別紙４に示された学年（又は分野）別の評価の観点の趣旨のうち「主体的に学習に取り組む態度」に関わる部分を用いて「内容のまとまりごとの評価規準」を作成する必要があります。</a:t>
            </a:r>
          </a:p>
          <a:p>
            <a:r>
              <a:rPr lang="ja-JP" altLang="en-US" dirty="0" smtClean="0">
                <a:latin typeface="Arial" panose="020B0604020202020204" pitchFamily="34" charset="0"/>
              </a:rPr>
              <a:t>なお，各学校においては，「内容のまとまりごとの評価規準」の考え方を踏まえて，学習評価を行う際の評価規準を作成します。</a:t>
            </a:r>
          </a:p>
          <a:p>
            <a:endParaRPr lang="ja-JP" altLang="en-US" dirty="0" smtClean="0">
              <a:latin typeface="Arial" panose="020B0604020202020204" pitchFamily="34" charset="0"/>
            </a:endParaRPr>
          </a:p>
        </p:txBody>
      </p:sp>
      <p:sp>
        <p:nvSpPr>
          <p:cNvPr id="952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0B8C53D-59A1-4F2C-A115-D625D36EE8FA}" type="slidenum">
              <a:rPr lang="ja-JP" altLang="en-US" smtClean="0">
                <a:solidFill>
                  <a:srgbClr val="000000"/>
                </a:solidFill>
                <a:latin typeface="游ゴシック" panose="020B0400000000000000" pitchFamily="50" charset="-128"/>
              </a:rPr>
              <a:pPr/>
              <a:t>23</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79103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p:cNvSpPr>
            <a:spLocks noGrp="1" noRot="1" noChangeAspect="1" noTextEdit="1"/>
          </p:cNvSpPr>
          <p:nvPr>
            <p:ph type="sldImg"/>
          </p:nvPr>
        </p:nvSpPr>
        <p:spPr>
          <a:ln/>
        </p:spPr>
      </p:sp>
      <p:sp>
        <p:nvSpPr>
          <p:cNvPr id="972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各教科における，「内容のまとまりごとの評価規準」を作成する際の基本的な手順はスクリーンのとおりです。</a:t>
            </a:r>
            <a:endParaRPr lang="en-US" altLang="ja-JP" dirty="0" smtClean="0">
              <a:latin typeface="Arial" panose="020B0604020202020204" pitchFamily="34" charset="0"/>
            </a:endParaRPr>
          </a:p>
          <a:p>
            <a:r>
              <a:rPr lang="ja-JP" altLang="en-US" dirty="0" smtClean="0">
                <a:latin typeface="Arial" panose="020B0604020202020204" pitchFamily="34" charset="0"/>
              </a:rPr>
              <a:t>具体的な手順，「観点ごとのポイント」については，各教科等の説明の中で御確認ください。</a:t>
            </a:r>
          </a:p>
        </p:txBody>
      </p:sp>
      <p:sp>
        <p:nvSpPr>
          <p:cNvPr id="972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A819D08-3053-46A4-886E-30993390AD13}" type="slidenum">
              <a:rPr lang="ja-JP" altLang="en-US" smtClean="0">
                <a:solidFill>
                  <a:srgbClr val="000000"/>
                </a:solidFill>
                <a:latin typeface="游ゴシック" panose="020B0400000000000000" pitchFamily="50" charset="-128"/>
              </a:rPr>
              <a:pPr/>
              <a:t>24</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92965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p:cNvSpPr>
            <a:spLocks noGrp="1" noRot="1" noChangeAspect="1" noTextEdit="1"/>
          </p:cNvSpPr>
          <p:nvPr>
            <p:ph type="sldImg"/>
          </p:nvPr>
        </p:nvSpPr>
        <p:spPr>
          <a:ln/>
        </p:spPr>
      </p:sp>
      <p:sp>
        <p:nvSpPr>
          <p:cNvPr id="993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学習指導のねらいが児童生徒の学習状況として実現されたかについて，評価規準に照らして観察し，毎時間の授業で適宜指導を行うことは，育成を目指す資質・能力を育むために不可欠です。</a:t>
            </a:r>
            <a:endParaRPr lang="en-US" altLang="ja-JP" dirty="0" smtClean="0">
              <a:latin typeface="Arial" panose="020B0604020202020204" pitchFamily="34" charset="0"/>
            </a:endParaRPr>
          </a:p>
          <a:p>
            <a:r>
              <a:rPr lang="ja-JP" altLang="en-US" dirty="0" smtClean="0">
                <a:latin typeface="Arial" panose="020B0604020202020204" pitchFamily="34" charset="0"/>
              </a:rPr>
              <a:t>その上で，評価規準に照らして，評価をするための記録を取ることになります。</a:t>
            </a:r>
            <a:endParaRPr lang="en-US" altLang="ja-JP" dirty="0" smtClean="0">
              <a:latin typeface="Arial" panose="020B0604020202020204" pitchFamily="34" charset="0"/>
            </a:endParaRPr>
          </a:p>
          <a:p>
            <a:r>
              <a:rPr lang="ja-JP" altLang="en-US" dirty="0" smtClean="0">
                <a:latin typeface="Arial" panose="020B0604020202020204" pitchFamily="34" charset="0"/>
              </a:rPr>
              <a:t>そのためには，いつ，どのような方法で，評価するための記録を取るのかについて，評価の計画を立てることが大切です。</a:t>
            </a:r>
          </a:p>
          <a:p>
            <a:r>
              <a:rPr lang="ja-JP" altLang="en-US" dirty="0" smtClean="0">
                <a:latin typeface="Arial" panose="020B0604020202020204" pitchFamily="34" charset="0"/>
              </a:rPr>
              <a:t>なお，学習状況を記録に残す場面を精選し，かつ適切に評価するための計画が一層重要になります。</a:t>
            </a:r>
          </a:p>
        </p:txBody>
      </p:sp>
      <p:sp>
        <p:nvSpPr>
          <p:cNvPr id="993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7F29A83-D097-4855-B89D-6B276DA2A3CB}" type="slidenum">
              <a:rPr lang="ja-JP" altLang="en-US" smtClean="0">
                <a:solidFill>
                  <a:srgbClr val="000000"/>
                </a:solidFill>
                <a:latin typeface="游ゴシック" panose="020B0400000000000000" pitchFamily="50" charset="-128"/>
              </a:rPr>
              <a:pPr/>
              <a:t>25</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69107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ー 1"/>
          <p:cNvSpPr>
            <a:spLocks noGrp="1" noRot="1" noChangeAspect="1" noTextEdit="1"/>
          </p:cNvSpPr>
          <p:nvPr>
            <p:ph type="sldImg"/>
          </p:nvPr>
        </p:nvSpPr>
        <p:spPr>
          <a:ln/>
        </p:spPr>
      </p:sp>
      <p:sp>
        <p:nvSpPr>
          <p:cNvPr id="1013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適切な評価の計画の下に得た，評価に係る記録の総括の時期としては，単元（題材）末，学期末，学年末等の節目が考えられます。</a:t>
            </a:r>
          </a:p>
          <a:p>
            <a:r>
              <a:rPr lang="ja-JP" altLang="en-US" dirty="0" smtClean="0">
                <a:latin typeface="Arial" panose="020B0604020202020204" pitchFamily="34" charset="0"/>
              </a:rPr>
              <a:t>総括を行う際，観点別学習状況の評価に係る記録が，観点ごとに複数ある場合は，例えば，スクリーンのような総括の方法が考えられます。</a:t>
            </a:r>
            <a:endParaRPr lang="en-US" altLang="ja-JP" dirty="0" smtClean="0">
              <a:latin typeface="Arial" panose="020B0604020202020204" pitchFamily="34" charset="0"/>
            </a:endParaRPr>
          </a:p>
          <a:p>
            <a:r>
              <a:rPr lang="ja-JP" altLang="en-US" dirty="0" smtClean="0">
                <a:latin typeface="Arial" panose="020B0604020202020204" pitchFamily="34" charset="0"/>
              </a:rPr>
              <a:t>なお，同数の場合や三つの記号が混在する場合の総括の仕方などをあらかじめ各学校において決めておくことが必要です。</a:t>
            </a:r>
            <a:endParaRPr lang="en-US" altLang="ja-JP" dirty="0" smtClean="0">
              <a:latin typeface="Arial" panose="020B0604020202020204" pitchFamily="34" charset="0"/>
            </a:endParaRPr>
          </a:p>
        </p:txBody>
      </p:sp>
      <p:sp>
        <p:nvSpPr>
          <p:cNvPr id="1013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C0D2437-9B46-4C9B-AF59-460AB2D4516C}" type="slidenum">
              <a:rPr lang="ja-JP" altLang="en-US" smtClean="0">
                <a:solidFill>
                  <a:srgbClr val="000000"/>
                </a:solidFill>
                <a:latin typeface="游ゴシック" panose="020B0400000000000000" pitchFamily="50" charset="-128"/>
              </a:rPr>
              <a:pPr/>
              <a:t>26</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54159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ー 1"/>
          <p:cNvSpPr>
            <a:spLocks noGrp="1" noRot="1" noChangeAspect="1" noTextEdit="1"/>
          </p:cNvSpPr>
          <p:nvPr>
            <p:ph type="sldImg"/>
          </p:nvPr>
        </p:nvSpPr>
        <p:spPr>
          <a:ln/>
        </p:spPr>
      </p:sp>
      <p:sp>
        <p:nvSpPr>
          <p:cNvPr id="1034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「観点別学習状況の評価の評定への総括」についてです。</a:t>
            </a:r>
            <a:endParaRPr lang="en-US" altLang="ja-JP" dirty="0" smtClean="0">
              <a:latin typeface="Arial" panose="020B0604020202020204" pitchFamily="34" charset="0"/>
            </a:endParaRPr>
          </a:p>
          <a:p>
            <a:r>
              <a:rPr lang="ja-JP" altLang="en-US" dirty="0" smtClean="0">
                <a:latin typeface="Arial" panose="020B0604020202020204" pitchFamily="34" charset="0"/>
              </a:rPr>
              <a:t>評定は，各教科等の観点別学習状況の評価を総括した数値を示すものです。</a:t>
            </a:r>
            <a:endParaRPr lang="en-US" altLang="ja-JP" dirty="0" smtClean="0">
              <a:latin typeface="Arial" panose="020B0604020202020204" pitchFamily="34" charset="0"/>
            </a:endParaRPr>
          </a:p>
          <a:p>
            <a:r>
              <a:rPr lang="ja-JP" altLang="en-US" dirty="0" smtClean="0">
                <a:latin typeface="Arial" panose="020B0604020202020204" pitchFamily="34" charset="0"/>
              </a:rPr>
              <a:t>評定は，児童生徒がどの教科の学習に望ましい学習状況が認められ，どの教科の学習に課題が認められるのかを明らかにすることにより，教育課程全体を見渡した学習状況の把握と指導や学習の改善に生かすことを可能とするものです。</a:t>
            </a:r>
          </a:p>
        </p:txBody>
      </p:sp>
      <p:sp>
        <p:nvSpPr>
          <p:cNvPr id="1034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64C5C34-094E-4214-93D9-9BC6ED4923E6}" type="slidenum">
              <a:rPr lang="ja-JP" altLang="en-US" smtClean="0">
                <a:solidFill>
                  <a:srgbClr val="000000"/>
                </a:solidFill>
                <a:latin typeface="游ゴシック" panose="020B0400000000000000" pitchFamily="50" charset="-128"/>
              </a:rPr>
              <a:pPr/>
              <a:t>27</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02890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ー 1"/>
          <p:cNvSpPr>
            <a:spLocks noGrp="1" noRot="1" noChangeAspect="1" noTextEdit="1"/>
          </p:cNvSpPr>
          <p:nvPr>
            <p:ph type="sldImg"/>
          </p:nvPr>
        </p:nvSpPr>
        <p:spPr>
          <a:ln/>
        </p:spPr>
      </p:sp>
      <p:sp>
        <p:nvSpPr>
          <p:cNvPr id="1054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なお，観点別学習状況の評価結果は，スクリーンのように表されますが，学習の実現状況には幅があるため，機械的に評定を算出することは適当ではない場合も予想されます。</a:t>
            </a:r>
          </a:p>
          <a:p>
            <a:r>
              <a:rPr lang="ja-JP" altLang="en-US" dirty="0" smtClean="0">
                <a:latin typeface="Arial" panose="020B0604020202020204" pitchFamily="34" charset="0"/>
              </a:rPr>
              <a:t>また，評定は，その実現状況をスクリーンのように数値で表されますが，常に，この結果の背景にある児童生徒の具体的な学習の実現状況を思い描き，適切に捉えることが大切です。</a:t>
            </a:r>
          </a:p>
          <a:p>
            <a:endParaRPr lang="en-US" altLang="ja-JP" dirty="0" smtClean="0">
              <a:latin typeface="Arial" panose="020B0604020202020204" pitchFamily="34" charset="0"/>
            </a:endParaRPr>
          </a:p>
          <a:p>
            <a:r>
              <a:rPr lang="ja-JP" altLang="en-US" dirty="0" smtClean="0">
                <a:latin typeface="Arial" panose="020B0604020202020204" pitchFamily="34" charset="0"/>
              </a:rPr>
              <a:t>最後に，各学校におきましては，観点別学習状況の評価の観点ごとの総括及び評定への総括の考え方や方法について共通理解を図り，児童生徒及び保護者に十分説明し理解を得るように努めていただきますようお願いします。</a:t>
            </a:r>
            <a:endParaRPr lang="en-US" altLang="ja-JP" dirty="0" smtClean="0">
              <a:latin typeface="Arial" panose="020B0604020202020204" pitchFamily="34" charset="0"/>
            </a:endParaRPr>
          </a:p>
          <a:p>
            <a:r>
              <a:rPr lang="ja-JP" altLang="en-US" dirty="0" smtClean="0">
                <a:latin typeface="Arial" panose="020B0604020202020204" pitchFamily="34" charset="0"/>
              </a:rPr>
              <a:t>このことが，評価に対する妥当性，信頼性等を高めることにつながります。</a:t>
            </a:r>
            <a:endParaRPr lang="en-US" altLang="ja-JP" dirty="0" smtClean="0">
              <a:latin typeface="Arial" panose="020B0604020202020204" pitchFamily="34" charset="0"/>
            </a:endParaRPr>
          </a:p>
        </p:txBody>
      </p:sp>
      <p:sp>
        <p:nvSpPr>
          <p:cNvPr id="1054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CCC91B3-FCCE-4EBE-A231-71EA34B21D12}" type="slidenum">
              <a:rPr lang="ja-JP" altLang="en-US" smtClean="0">
                <a:solidFill>
                  <a:srgbClr val="000000"/>
                </a:solidFill>
                <a:latin typeface="游ゴシック" panose="020B0400000000000000" pitchFamily="50" charset="-128"/>
              </a:rPr>
              <a:pPr/>
              <a:t>28</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863435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07D333A-DDEB-4296-9D30-217F4AC1E26F}" type="slidenum">
              <a:rPr kumimoji="1" lang="en-US" altLang="ja-JP" smtClean="0">
                <a:solidFill>
                  <a:srgbClr val="000000"/>
                </a:solidFill>
                <a:latin typeface="Arial" panose="020B0604020202020204" pitchFamily="34" charset="0"/>
              </a:rPr>
              <a:pPr/>
              <a:t>29</a:t>
            </a:fld>
            <a:endParaRPr kumimoji="1" lang="en-US" altLang="ja-JP" smtClean="0">
              <a:solidFill>
                <a:srgbClr val="000000"/>
              </a:solidFill>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以上で，「</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指導と評価の一体化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のための学習評価について」の説明を終わります。</a:t>
            </a:r>
          </a:p>
          <a:p>
            <a:endParaRPr lang="ja-JP" altLang="en-US" dirty="0" smtClean="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1207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学習評価の改善に当たっては，これまで，スクリーンにお示ししているような答申や通知等が出されているところです。</a:t>
            </a:r>
            <a:endParaRPr lang="en-US" altLang="ja-JP" dirty="0" smtClean="0">
              <a:latin typeface="Arial" panose="020B0604020202020204" pitchFamily="34" charset="0"/>
            </a:endParaRPr>
          </a:p>
          <a:p>
            <a:r>
              <a:rPr lang="ja-JP" altLang="en-US" dirty="0" smtClean="0">
                <a:latin typeface="Arial" panose="020B0604020202020204" pitchFamily="34" charset="0"/>
              </a:rPr>
              <a:t>このあとの説明においては，それぞれの答申，報告，通知についてスクリーン右に示すように表記していますので御確認ください。</a:t>
            </a: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30F98E4-1508-4A1D-A506-ACE9CAC0EA32}" type="slidenum">
              <a:rPr lang="ja-JP" altLang="en-US" smtClean="0">
                <a:solidFill>
                  <a:srgbClr val="000000"/>
                </a:solidFill>
                <a:latin typeface="游ゴシック" panose="020B0400000000000000" pitchFamily="50" charset="-128"/>
              </a:rPr>
              <a:pPr/>
              <a:t>3</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3526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21DF37B-299E-4A04-A262-7736F960964E}" type="slidenum">
              <a:rPr kumimoji="1" lang="en-US" altLang="ja-JP" smtClean="0">
                <a:solidFill>
                  <a:srgbClr val="000000"/>
                </a:solidFill>
                <a:latin typeface="Arial" panose="020B0604020202020204" pitchFamily="34" charset="0"/>
              </a:rPr>
              <a:pPr/>
              <a:t>30</a:t>
            </a:fld>
            <a:endParaRPr kumimoji="1" lang="en-US" altLang="ja-JP" smtClean="0">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只今から，「</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指導と評価の一体化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のための学習評価～平成２９年告示　学習指導要領に基づく学習評価」「中学校総合的な学習の時間」の説明を始めます。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なお，本説明は，国立教育政策研究所の「</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指導と評価の一体化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のための学習評価に関する参考資料」をもとに作成しています。スライド右上に，該当ページを示していますので，参考資料をお持ちの方は，必要に応じてラインを引くなどしながらお聞きください。</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それでは，説明を始めます。</a:t>
            </a:r>
          </a:p>
        </p:txBody>
      </p:sp>
    </p:spTree>
    <p:extLst>
      <p:ext uri="{BB962C8B-B14F-4D97-AF65-F5344CB8AC3E}">
        <p14:creationId xmlns:p14="http://schemas.microsoft.com/office/powerpoint/2010/main" val="2644815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9902D4D-5E19-490D-BA9D-FA397D86D63D}" type="slidenum">
              <a:rPr kumimoji="1" lang="en-US" altLang="ja-JP" smtClean="0">
                <a:solidFill>
                  <a:srgbClr val="000000"/>
                </a:solidFill>
                <a:latin typeface="Arial" panose="020B0604020202020204" pitchFamily="34" charset="0"/>
              </a:rPr>
              <a:pPr/>
              <a:t>31</a:t>
            </a:fld>
            <a:endParaRPr kumimoji="1" lang="en-US" altLang="ja-JP" smtClean="0">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説明の内容は，スクリーンに示しております大きく３点です。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まず，</a:t>
            </a:r>
            <a:r>
              <a:rPr lang="ja-JP" altLang="en-US" dirty="0" smtClean="0">
                <a:solidFill>
                  <a:srgbClr val="000000"/>
                </a:solidFill>
                <a:latin typeface="ＭＳ 明朝" panose="02020609040205080304" pitchFamily="17" charset="-128"/>
                <a:ea typeface="ＭＳ 明朝" panose="02020609040205080304" pitchFamily="17" charset="-128"/>
              </a:rPr>
              <a:t>「内容のまとまりごとの評価規準」作成の手順</a:t>
            </a:r>
            <a:r>
              <a:rPr lang="ja-JP" altLang="en-US" dirty="0" smtClean="0">
                <a:latin typeface="ＭＳ 明朝" panose="02020609040205080304" pitchFamily="17" charset="-128"/>
                <a:ea typeface="ＭＳ 明朝" panose="02020609040205080304" pitchFamily="17" charset="-128"/>
              </a:rPr>
              <a:t>について説明します。</a:t>
            </a:r>
          </a:p>
          <a:p>
            <a:endParaRPr lang="ja-JP" altLang="en-US" dirty="0" smtClean="0">
              <a:latin typeface="ＭＳ 明朝" panose="02020609040205080304" pitchFamily="17" charset="-128"/>
              <a:ea typeface="ＭＳ 明朝" panose="02020609040205080304" pitchFamily="17" charset="-128"/>
            </a:endParaRPr>
          </a:p>
          <a:p>
            <a:endParaRPr lang="ja-JP" altLang="en-US" dirty="0" smtClean="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882232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ChangeArrowheads="1" noTextEdit="1"/>
          </p:cNvSpPr>
          <p:nvPr>
            <p:ph type="sldImg"/>
          </p:nvPr>
        </p:nvSpPr>
        <p:spPr>
          <a:ln/>
        </p:spPr>
      </p:sp>
      <p:sp>
        <p:nvSpPr>
          <p:cNvPr id="9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学習指導要領解説には，各教科等のようにどの学年で何を指導するのかという内容を明示していません。したがって，各学校には学習指導要領が定める目標を踏まえ，各学校の総合的な学習の時間の内容を定めることが求められています。これは，各学校が，学習指導要領が定める目標の趣旨を踏まえて，地域や学校，生徒の実態に応じて，創意工夫を生かした内容を定めることが期待されているからです。 </a:t>
            </a:r>
          </a:p>
          <a:p>
            <a:r>
              <a:rPr lang="ja-JP" altLang="en-US" dirty="0" smtClean="0">
                <a:latin typeface="ＭＳ 明朝" panose="02020609040205080304" pitchFamily="17" charset="-128"/>
                <a:ea typeface="ＭＳ 明朝" panose="02020609040205080304" pitchFamily="17" charset="-128"/>
              </a:rPr>
              <a:t>今回の改訂において，総合的な学習の時間については，内容の設定に際し，「目標を実現するにふさわしい探究課題」，「探究課題の解決を通して育成を目指す具体的な資質・能力」の二つを定めることが示されました。</a:t>
            </a: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41FB156-0241-45B4-81B6-77100F64A976}" type="slidenum">
              <a:rPr lang="ja-JP" altLang="en-US" smtClean="0">
                <a:solidFill>
                  <a:srgbClr val="000000"/>
                </a:solidFill>
                <a:latin typeface="游ゴシック" panose="020B0400000000000000" pitchFamily="50" charset="-128"/>
              </a:rPr>
              <a:pPr/>
              <a:t>32</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9497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ChangeArrowheads="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目標を実現するにふさわしい探究課題とは，目標の実現に向けて学校として設定した，生徒が探究的な学習に取り組む課題であり，従来「学習対象」として説明されてきたものに相当します。つまり，探究課題とは，探究的に関わりを深める人・もの・ことを示したものです。 </a:t>
            </a:r>
          </a:p>
          <a:p>
            <a:r>
              <a:rPr lang="ja-JP" altLang="en-US" dirty="0" smtClean="0">
                <a:latin typeface="ＭＳ 明朝" panose="02020609040205080304" pitchFamily="17" charset="-128"/>
                <a:ea typeface="ＭＳ 明朝" panose="02020609040205080304" pitchFamily="17" charset="-128"/>
              </a:rPr>
              <a:t>具体的には，「身近な自然環境とそこで起きている環境問題」，「地域の伝統や文化とその継承に力を注ぐ人々」，「ものづくりの面白さや工夫と生活の発展」，「職業の選択と社会への貢献」などが考えられます。  </a:t>
            </a: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E27FDBC-DC5C-4C2D-B5E9-23E287593A4D}" type="slidenum">
              <a:rPr lang="ja-JP" altLang="en-US" smtClean="0">
                <a:solidFill>
                  <a:srgbClr val="000000"/>
                </a:solidFill>
                <a:latin typeface="游ゴシック" panose="020B0400000000000000" pitchFamily="50" charset="-128"/>
              </a:rPr>
              <a:pPr/>
              <a:t>33</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57748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ChangeArrowheads="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探究課題の解決を通して育成を目指す具体的な資質・能力とは，各学校において定める目標に記された資質・能力を各探究課題に即して具体的に示したものであり，教師の適切な指導の下，生徒が各探究課題の解決に取り組む中で，育成することを目指す資質・能力のことで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総合的な学習の時間においても，資質・能力の三つの柱に沿って明らかにしていくことが求められます。 </a:t>
            </a: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887B495-5B8F-460C-A86E-C25EADED015B}" type="slidenum">
              <a:rPr lang="ja-JP" altLang="en-US" smtClean="0">
                <a:solidFill>
                  <a:srgbClr val="000000"/>
                </a:solidFill>
                <a:latin typeface="游ゴシック" panose="020B0400000000000000" pitchFamily="50" charset="-128"/>
              </a:rPr>
              <a:pPr/>
              <a:t>34</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72261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ChangeArrowheads="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solidFill>
                  <a:schemeClr val="bg1"/>
                </a:solidFill>
                <a:latin typeface="ＭＳ 明朝" panose="02020609040205080304" pitchFamily="17" charset="-128"/>
                <a:ea typeface="ＭＳ 明朝" panose="02020609040205080304" pitchFamily="17" charset="-128"/>
              </a:rPr>
              <a:t>「内容のまとまりごとの評価規準」は，次の①から</a:t>
            </a:r>
            <a:r>
              <a:rPr lang="ja-JP" altLang="en-US" dirty="0" smtClean="0">
                <a:latin typeface="ＭＳ 明朝" panose="02020609040205080304" pitchFamily="17" charset="-128"/>
                <a:ea typeface="ＭＳ 明朝" panose="02020609040205080304" pitchFamily="17" charset="-128"/>
              </a:rPr>
              <a:t>③の手順で作成します。 </a:t>
            </a: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260B898-55A6-411C-8937-9B4606382C8B}" type="slidenum">
              <a:rPr lang="ja-JP" altLang="en-US" smtClean="0">
                <a:solidFill>
                  <a:srgbClr val="000000"/>
                </a:solidFill>
                <a:latin typeface="游ゴシック" panose="020B0400000000000000" pitchFamily="50" charset="-128"/>
              </a:rPr>
              <a:pPr/>
              <a:t>35</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95525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ChangeArrowheads="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まずは，各学校において定めた目標と</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評価の観点及びその趣旨</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を確認します。</a:t>
            </a:r>
          </a:p>
          <a:p>
            <a:r>
              <a:rPr lang="ja-JP" altLang="en-US" dirty="0" smtClean="0">
                <a:latin typeface="ＭＳ 明朝" panose="02020609040205080304" pitchFamily="17" charset="-128"/>
                <a:ea typeface="ＭＳ 明朝" panose="02020609040205080304" pitchFamily="17" charset="-128"/>
              </a:rPr>
              <a:t>各学校においては，以下の４点に留意して，各学校における総合的な学習の時間の目標を設定します。</a:t>
            </a:r>
          </a:p>
          <a:p>
            <a:r>
              <a:rPr lang="ja-JP" altLang="en-US" dirty="0" smtClean="0">
                <a:latin typeface="ＭＳ 明朝" panose="02020609040205080304" pitchFamily="17" charset="-128"/>
                <a:ea typeface="ＭＳ 明朝" panose="02020609040205080304" pitchFamily="17" charset="-128"/>
              </a:rPr>
              <a:t>１つは，「第１の目標」を踏まえること。</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２つは，教育目標を踏まえ，育成を目指す資質・能力を示すこと。</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３つは，他教科等で育成を目指す資質・能力との関連を重視すること。</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そして４つは，日常生活や社会との関わりを重視することです。</a:t>
            </a: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904E22E-8D81-4F98-B756-0188E28F9BFE}" type="slidenum">
              <a:rPr lang="ja-JP" altLang="en-US" smtClean="0">
                <a:solidFill>
                  <a:srgbClr val="000000"/>
                </a:solidFill>
                <a:latin typeface="游ゴシック" panose="020B0400000000000000" pitchFamily="50" charset="-128"/>
              </a:rPr>
              <a:pPr/>
              <a:t>36</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48828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ChangeArrowheads="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評価の観点の趣旨については，知識・技能の観点では，学校において定めた目標のうち⑴の文末を「～について理解している」，「 ～を身に付けている」などとして設定することが考えられます。 </a:t>
            </a:r>
          </a:p>
          <a:p>
            <a:r>
              <a:rPr lang="ja-JP" altLang="en-US" dirty="0" smtClean="0">
                <a:latin typeface="ＭＳ 明朝" panose="02020609040205080304" pitchFamily="17" charset="-128"/>
                <a:ea typeface="ＭＳ 明朝" panose="02020609040205080304" pitchFamily="17" charset="-128"/>
              </a:rPr>
              <a:t>同様に，思考・判断・表現の観点では，⑵の文末を「</a:t>
            </a:r>
            <a:r>
              <a:rPr lang="ja-JP" altLang="en-US" dirty="0" err="1" smtClean="0">
                <a:latin typeface="ＭＳ 明朝" panose="02020609040205080304" pitchFamily="17" charset="-128"/>
                <a:ea typeface="ＭＳ 明朝" panose="02020609040205080304" pitchFamily="17" charset="-128"/>
              </a:rPr>
              <a:t>～して</a:t>
            </a:r>
            <a:r>
              <a:rPr lang="ja-JP" altLang="en-US" dirty="0" smtClean="0">
                <a:latin typeface="ＭＳ 明朝" panose="02020609040205080304" pitchFamily="17" charset="-128"/>
                <a:ea typeface="ＭＳ 明朝" panose="02020609040205080304" pitchFamily="17" charset="-128"/>
              </a:rPr>
              <a:t>いる」として，主体的に学習に取り組む態度の観点では，⑶の文末を「～しようとしている」として設定することが考えられます。</a:t>
            </a: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8910F81-D370-487B-A171-4024C1A049B7}" type="slidenum">
              <a:rPr lang="ja-JP" altLang="en-US" smtClean="0">
                <a:solidFill>
                  <a:srgbClr val="000000"/>
                </a:solidFill>
                <a:latin typeface="游ゴシック" panose="020B0400000000000000" pitchFamily="50" charset="-128"/>
              </a:rPr>
              <a:pPr/>
              <a:t>37</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63467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ChangeArrowheads="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次に，各学校において定めた内容の記述が，観点ごとにどのように整理されているかを確認します。 </a:t>
            </a:r>
          </a:p>
          <a:p>
            <a:r>
              <a:rPr lang="ja-JP" altLang="en-US" dirty="0" smtClean="0">
                <a:latin typeface="ＭＳ 明朝" panose="02020609040205080304" pitchFamily="17" charset="-128"/>
                <a:ea typeface="ＭＳ 明朝" panose="02020609040205080304" pitchFamily="17" charset="-128"/>
              </a:rPr>
              <a:t>総合的な学習の時間における「内容のまとまり」とは，一つ一つの探究課題とその探究課題に応じて定めた具体的な資質・能力と考えることができます。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スクリーンに示している例は，第２学年，探究課題</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地域の自然環境とそこに起きている環境問題</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です。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これらを踏まえて，次の③の手順で「内容のまとまりごとの評価規準」を作成します。</a:t>
            </a: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FD80FF0-242C-4313-910C-0C376E50DC01}" type="slidenum">
              <a:rPr lang="ja-JP" altLang="en-US" smtClean="0">
                <a:solidFill>
                  <a:srgbClr val="000000"/>
                </a:solidFill>
                <a:latin typeface="游ゴシック" panose="020B0400000000000000" pitchFamily="50" charset="-128"/>
              </a:rPr>
              <a:pPr/>
              <a:t>38</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83968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ChangeArrowheads="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内容のまとまりごとの評価規準を作成する際の観点ごとのポイントです。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スクリーンに示している通り，記載事項の文末を変更することで内容のまとまりに対する評価規準を作成することが可能です。</a:t>
            </a:r>
          </a:p>
          <a:p>
            <a:endParaRPr lang="ja-JP" altLang="en-US" dirty="0" smtClean="0">
              <a:latin typeface="ＭＳ 明朝" panose="02020609040205080304" pitchFamily="17" charset="-128"/>
              <a:ea typeface="ＭＳ 明朝" panose="02020609040205080304" pitchFamily="17" charset="-128"/>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0C677DE-E3A9-4D4C-9D0F-187F8AC72B5E}" type="slidenum">
              <a:rPr lang="ja-JP" altLang="en-US" smtClean="0">
                <a:solidFill>
                  <a:srgbClr val="000000"/>
                </a:solidFill>
                <a:latin typeface="游ゴシック" panose="020B0400000000000000" pitchFamily="50" charset="-128"/>
              </a:rPr>
              <a:pPr/>
              <a:t>39</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489032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平成</a:t>
            </a:r>
            <a:r>
              <a:rPr lang="en-US" altLang="ja-JP" dirty="0" smtClean="0">
                <a:latin typeface="Arial" panose="020B0604020202020204" pitchFamily="34" charset="0"/>
              </a:rPr>
              <a:t>29</a:t>
            </a:r>
            <a:r>
              <a:rPr lang="ja-JP" altLang="en-US" dirty="0" smtClean="0">
                <a:latin typeface="Arial" panose="020B0604020202020204" pitchFamily="34" charset="0"/>
              </a:rPr>
              <a:t>年改訂小・中学校学習指導要領総則において，新たに学習評価の充実についての項目が設けられました。</a:t>
            </a:r>
            <a:endParaRPr lang="en-US" altLang="ja-JP" dirty="0" smtClean="0">
              <a:latin typeface="Arial" panose="020B0604020202020204" pitchFamily="34" charset="0"/>
            </a:endParaRPr>
          </a:p>
          <a:p>
            <a:r>
              <a:rPr lang="ja-JP" altLang="en-US" dirty="0" smtClean="0">
                <a:latin typeface="Arial" panose="020B0604020202020204" pitchFamily="34" charset="0"/>
              </a:rPr>
              <a:t>具体的には，スクリーンのように示し，単元や題材など内容や時間のまとまりを見通しながら，主体的・対話的で深い学びの実現に向けた授業改善を行うと同時に，評価の場面や方法を工夫して，学習の過程や成果を評価することを示し，授業の改善と評価の改善を両輪として行っていくことの必要性が明示されました。</a:t>
            </a: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C5D4E8-093A-4BCF-AA18-5454089BE19E}" type="slidenum">
              <a:rPr lang="ja-JP" altLang="en-US" smtClean="0">
                <a:solidFill>
                  <a:srgbClr val="000000"/>
                </a:solidFill>
                <a:latin typeface="游ゴシック" panose="020B0400000000000000" pitchFamily="50" charset="-128"/>
              </a:rPr>
              <a:pPr/>
              <a:t>4</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150660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ChangeArrowheads="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内容のまとまりごとの評価規準例を，先ほどの観点ごとのポイントを踏まえて作成すると，このようになります。</a:t>
            </a: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B91A9A0-66E5-4FEE-8C9B-8073B0C08F0D}" type="slidenum">
              <a:rPr lang="ja-JP" altLang="en-US" smtClean="0">
                <a:solidFill>
                  <a:srgbClr val="000000"/>
                </a:solidFill>
                <a:latin typeface="游ゴシック" panose="020B0400000000000000" pitchFamily="50" charset="-128"/>
              </a:rPr>
              <a:pPr/>
              <a:t>40</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31955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ChangeArrowheads="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次に，単元の評価規準の作成についてです。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単元における観点別学習状況の評価を実施するに当たり，まずは年間の指導と評価の計画を確認することが重要です。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その上で，学習指導要領の目標や内容，</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内容のまとまりごとの評価規準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の考え方等を踏まえ，スクリーンのような手順で進めることが考えられます。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ここでは，１，２について説明します。</a:t>
            </a: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052C128-4D9B-407B-B571-FB8B5FDFFA3A}" type="slidenum">
              <a:rPr kumimoji="1" lang="en-US" altLang="ja-JP" smtClean="0">
                <a:latin typeface="Arial" panose="020B0604020202020204" pitchFamily="34" charset="0"/>
              </a:rPr>
              <a:pPr/>
              <a:t>41</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3507986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単元の目標及び単元の評価規準を作成する手順です。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スクリーンに示しているように，①，②の手順で作成します。</a:t>
            </a:r>
            <a:endParaRPr lang="en-US" altLang="ja-JP" dirty="0" smtClean="0">
              <a:latin typeface="ＭＳ 明朝" panose="02020609040205080304" pitchFamily="17" charset="-128"/>
              <a:ea typeface="ＭＳ 明朝" panose="02020609040205080304" pitchFamily="17" charset="-128"/>
            </a:endParaRPr>
          </a:p>
          <a:p>
            <a:endParaRPr lang="en-US" altLang="ja-JP" dirty="0" smtClean="0">
              <a:latin typeface="Arial" panose="020B0604020202020204" pitchFamily="34" charset="0"/>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14FD57E-83BF-427E-8EFD-D61D65D2D621}" type="slidenum">
              <a:rPr kumimoji="1" lang="en-US" altLang="ja-JP" smtClean="0">
                <a:latin typeface="Arial" panose="020B0604020202020204" pitchFamily="34" charset="0"/>
              </a:rPr>
              <a:pPr/>
              <a:t>42</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313806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ChangeArrowheads="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第２学年，環境に関する</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内容のまとまり</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をもとに作成した例です。単元の目標の下線部はそれぞれ，</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単元において中心となる学習対象や学習活動</a:t>
            </a:r>
            <a:r>
              <a:rPr lang="en-US" altLang="ja-JP" dirty="0" smtClean="0">
                <a:latin typeface="ＭＳ 明朝" panose="02020609040205080304" pitchFamily="17" charset="-128"/>
                <a:ea typeface="ＭＳ 明朝" panose="02020609040205080304" pitchFamily="17" charset="-128"/>
              </a:rPr>
              <a:t>｣</a:t>
            </a:r>
            <a:r>
              <a:rPr lang="ja-JP" altLang="en-US" dirty="0" err="1"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育成を目指す具体的な資質・能力のうち，単元において重視する</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知識及び技能</a:t>
            </a:r>
            <a:r>
              <a:rPr lang="en-US" altLang="ja-JP" dirty="0" smtClean="0">
                <a:latin typeface="ＭＳ 明朝" panose="02020609040205080304" pitchFamily="17" charset="-128"/>
                <a:ea typeface="ＭＳ 明朝" panose="02020609040205080304" pitchFamily="17" charset="-128"/>
              </a:rPr>
              <a:t>｣</a:t>
            </a:r>
            <a:r>
              <a:rPr lang="ja-JP" altLang="en-US" dirty="0" err="1" smtClean="0">
                <a:latin typeface="ＭＳ 明朝" panose="02020609040205080304" pitchFamily="17" charset="-128"/>
                <a:ea typeface="ＭＳ 明朝" panose="02020609040205080304" pitchFamily="17" charset="-128"/>
              </a:rPr>
              <a:t>，</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思考力，判断力，表現力等</a:t>
            </a:r>
            <a:r>
              <a:rPr lang="en-US" altLang="ja-JP" dirty="0" smtClean="0">
                <a:latin typeface="ＭＳ 明朝" panose="02020609040205080304" pitchFamily="17" charset="-128"/>
                <a:ea typeface="ＭＳ 明朝" panose="02020609040205080304" pitchFamily="17" charset="-128"/>
              </a:rPr>
              <a:t>｣</a:t>
            </a:r>
            <a:r>
              <a:rPr lang="ja-JP" altLang="en-US" dirty="0" err="1" smtClean="0">
                <a:latin typeface="ＭＳ 明朝" panose="02020609040205080304" pitchFamily="17" charset="-128"/>
                <a:ea typeface="ＭＳ 明朝" panose="02020609040205080304" pitchFamily="17" charset="-128"/>
              </a:rPr>
              <a:t>，</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学びに向かう力，人間性等</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を示しています。</a:t>
            </a:r>
            <a:endParaRPr lang="en-US" altLang="ja-JP" dirty="0" smtClean="0">
              <a:latin typeface="ＭＳ 明朝" panose="02020609040205080304" pitchFamily="17" charset="-128"/>
              <a:ea typeface="ＭＳ 明朝" panose="02020609040205080304" pitchFamily="17" charset="-128"/>
            </a:endParaRPr>
          </a:p>
          <a:p>
            <a:endParaRPr lang="en-US" altLang="ja-JP" dirty="0" smtClean="0">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23AA315-7523-403D-A65A-1A5545286B1A}" type="slidenum">
              <a:rPr kumimoji="1" lang="en-US" altLang="ja-JP" smtClean="0">
                <a:latin typeface="Arial" panose="020B0604020202020204" pitchFamily="34" charset="0"/>
              </a:rPr>
              <a:pPr/>
              <a:t>43</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2766982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次に，スクリーンに示しているような</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内容のまとまりごとの評価規準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を作成します。</a:t>
            </a:r>
            <a:endParaRPr lang="en-US" altLang="ja-JP" dirty="0" smtClean="0">
              <a:latin typeface="ＭＳ 明朝" panose="02020609040205080304" pitchFamily="17" charset="-128"/>
              <a:ea typeface="ＭＳ 明朝" panose="02020609040205080304" pitchFamily="17" charset="-128"/>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358AB96-EEF2-4ACA-AC60-E73F2F219469}" type="slidenum">
              <a:rPr kumimoji="1" lang="en-US" altLang="ja-JP" smtClean="0">
                <a:latin typeface="Arial" panose="020B0604020202020204" pitchFamily="34" charset="0"/>
              </a:rPr>
              <a:pPr/>
              <a:t>44</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3032124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ChangeArrowheads="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そして，スクリーンに示しているように，具体的な学習活動から目指すべき学習状況としての生徒の姿を想定し，単元の評価規準を作成します。</a:t>
            </a:r>
            <a:endParaRPr lang="en-US" altLang="ja-JP" dirty="0" smtClean="0">
              <a:latin typeface="ＭＳ 明朝" panose="02020609040205080304" pitchFamily="17" charset="-128"/>
              <a:ea typeface="ＭＳ 明朝" panose="02020609040205080304" pitchFamily="17" charset="-128"/>
            </a:endParaRPr>
          </a:p>
          <a:p>
            <a:endParaRPr lang="en-US" altLang="ja-JP" dirty="0" smtClean="0">
              <a:latin typeface="Arial" panose="020B0604020202020204" pitchFamily="34" charset="0"/>
            </a:endParaRPr>
          </a:p>
          <a:p>
            <a:endParaRPr lang="en-US" altLang="ja-JP" dirty="0" smtClean="0">
              <a:latin typeface="Arial" panose="020B0604020202020204" pitchFamily="34" charset="0"/>
            </a:endParaRP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3CE4CAF-1BF7-4D6C-BE69-317D5DD179D8}" type="slidenum">
              <a:rPr kumimoji="1" lang="en-US" altLang="ja-JP" smtClean="0">
                <a:latin typeface="Arial" panose="020B0604020202020204" pitchFamily="34" charset="0"/>
              </a:rPr>
              <a:pPr/>
              <a:t>45</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930093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ChangeArrowheads="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solidFill>
                  <a:schemeClr val="bg1"/>
                </a:solidFill>
                <a:latin typeface="ＭＳ 明朝" panose="02020609040205080304" pitchFamily="17" charset="-128"/>
                <a:ea typeface="ＭＳ 明朝" panose="02020609040205080304" pitchFamily="17" charset="-128"/>
              </a:rPr>
              <a:t>育成を目指す資質・能力を踏まえた</a:t>
            </a:r>
            <a:r>
              <a:rPr lang="en-US" altLang="ja-JP" dirty="0" smtClean="0">
                <a:solidFill>
                  <a:schemeClr val="bg1"/>
                </a:solidFill>
                <a:latin typeface="ＭＳ 明朝" panose="02020609040205080304" pitchFamily="17" charset="-128"/>
                <a:ea typeface="ＭＳ 明朝" panose="02020609040205080304" pitchFamily="17" charset="-128"/>
              </a:rPr>
              <a:t>｢</a:t>
            </a:r>
            <a:r>
              <a:rPr lang="ja-JP" altLang="en-US" dirty="0" smtClean="0">
                <a:solidFill>
                  <a:schemeClr val="bg1"/>
                </a:solidFill>
                <a:latin typeface="ＭＳ 明朝" panose="02020609040205080304" pitchFamily="17" charset="-128"/>
                <a:ea typeface="ＭＳ 明朝" panose="02020609040205080304" pitchFamily="17" charset="-128"/>
              </a:rPr>
              <a:t>単元の評価規準</a:t>
            </a:r>
            <a:r>
              <a:rPr lang="en-US" altLang="ja-JP" dirty="0" smtClean="0">
                <a:solidFill>
                  <a:schemeClr val="bg1"/>
                </a:solidFill>
                <a:latin typeface="ＭＳ 明朝" panose="02020609040205080304" pitchFamily="17" charset="-128"/>
                <a:ea typeface="ＭＳ 明朝" panose="02020609040205080304" pitchFamily="17" charset="-128"/>
              </a:rPr>
              <a:t>｣</a:t>
            </a:r>
            <a:r>
              <a:rPr lang="ja-JP" altLang="en-US" dirty="0" smtClean="0">
                <a:solidFill>
                  <a:schemeClr val="bg1"/>
                </a:solidFill>
                <a:latin typeface="ＭＳ 明朝" panose="02020609040205080304" pitchFamily="17" charset="-128"/>
                <a:ea typeface="ＭＳ 明朝" panose="02020609040205080304" pitchFamily="17" charset="-128"/>
              </a:rPr>
              <a:t>の作成のポイントです。</a:t>
            </a:r>
            <a:endParaRPr lang="en-US" altLang="ja-JP" dirty="0" smtClean="0">
              <a:solidFill>
                <a:schemeClr val="bg1"/>
              </a:solidFill>
              <a:latin typeface="ＭＳ 明朝" panose="02020609040205080304" pitchFamily="17" charset="-128"/>
              <a:ea typeface="ＭＳ 明朝" panose="02020609040205080304" pitchFamily="17" charset="-128"/>
            </a:endParaRPr>
          </a:p>
          <a:p>
            <a:r>
              <a:rPr lang="en-US" altLang="ja-JP" dirty="0" smtClean="0">
                <a:solidFill>
                  <a:schemeClr val="bg1"/>
                </a:solidFill>
                <a:latin typeface="ＭＳ 明朝" panose="02020609040205080304" pitchFamily="17" charset="-128"/>
                <a:ea typeface="ＭＳ 明朝" panose="02020609040205080304" pitchFamily="17" charset="-128"/>
              </a:rPr>
              <a:t>｢</a:t>
            </a:r>
            <a:r>
              <a:rPr lang="ja-JP" altLang="en-US" dirty="0" smtClean="0">
                <a:solidFill>
                  <a:schemeClr val="bg1"/>
                </a:solidFill>
                <a:latin typeface="ＭＳ 明朝" panose="02020609040205080304" pitchFamily="17" charset="-128"/>
                <a:ea typeface="ＭＳ 明朝" panose="02020609040205080304" pitchFamily="17" charset="-128"/>
              </a:rPr>
              <a:t>知識・技能</a:t>
            </a:r>
            <a:r>
              <a:rPr lang="en-US" altLang="ja-JP" dirty="0" smtClean="0">
                <a:solidFill>
                  <a:schemeClr val="bg1"/>
                </a:solidFill>
                <a:latin typeface="ＭＳ 明朝" panose="02020609040205080304" pitchFamily="17" charset="-128"/>
                <a:ea typeface="ＭＳ 明朝" panose="02020609040205080304" pitchFamily="17" charset="-128"/>
              </a:rPr>
              <a:t>｣</a:t>
            </a:r>
            <a:r>
              <a:rPr lang="ja-JP" altLang="en-US" dirty="0" smtClean="0">
                <a:solidFill>
                  <a:schemeClr val="bg1"/>
                </a:solidFill>
                <a:latin typeface="ＭＳ 明朝" panose="02020609040205080304" pitchFamily="17" charset="-128"/>
                <a:ea typeface="ＭＳ 明朝" panose="02020609040205080304" pitchFamily="17" charset="-128"/>
              </a:rPr>
              <a:t>の観点については，スクリーンに示す①～③に関する評価規準を作成することが考えられます。</a:t>
            </a:r>
            <a:endParaRPr lang="en-US" altLang="ja-JP" dirty="0" smtClean="0">
              <a:solidFill>
                <a:schemeClr val="bg1"/>
              </a:solidFill>
              <a:latin typeface="ＭＳ 明朝" panose="02020609040205080304" pitchFamily="17" charset="-128"/>
              <a:ea typeface="ＭＳ 明朝" panose="02020609040205080304" pitchFamily="17" charset="-128"/>
            </a:endParaRPr>
          </a:p>
          <a:p>
            <a:r>
              <a:rPr lang="ja-JP" altLang="en-US" dirty="0" smtClean="0">
                <a:solidFill>
                  <a:schemeClr val="bg1"/>
                </a:solidFill>
                <a:latin typeface="ＭＳ 明朝" panose="02020609040205080304" pitchFamily="17" charset="-128"/>
                <a:ea typeface="ＭＳ 明朝" panose="02020609040205080304" pitchFamily="17" charset="-128"/>
              </a:rPr>
              <a:t>①は知識に関わること，②は技能に関わること，③は探究的な学習全体に関わることです。</a:t>
            </a:r>
            <a:endParaRPr lang="en-US" altLang="ja-JP" dirty="0" smtClean="0">
              <a:solidFill>
                <a:schemeClr val="bg1"/>
              </a:solidFill>
              <a:latin typeface="ＭＳ 明朝" panose="02020609040205080304" pitchFamily="17" charset="-128"/>
              <a:ea typeface="ＭＳ 明朝" panose="02020609040205080304" pitchFamily="17" charset="-128"/>
            </a:endParaRPr>
          </a:p>
          <a:p>
            <a:r>
              <a:rPr lang="ja-JP" altLang="en-US" dirty="0" smtClean="0">
                <a:solidFill>
                  <a:schemeClr val="bg1"/>
                </a:solidFill>
                <a:latin typeface="ＭＳ 明朝" panose="02020609040205080304" pitchFamily="17" charset="-128"/>
                <a:ea typeface="ＭＳ 明朝" panose="02020609040205080304" pitchFamily="17" charset="-128"/>
              </a:rPr>
              <a:t>知識については，事実に関する知識を関連付けて構造化し，統合された概念として形成されることが期待されていることから，概念的な知識を獲得している生徒の姿を評価規準として設定することが考えられます。</a:t>
            </a:r>
          </a:p>
          <a:p>
            <a:endParaRPr lang="ja-JP" altLang="en-US" dirty="0" smtClean="0">
              <a:latin typeface="ＭＳ 明朝" panose="02020609040205080304" pitchFamily="17" charset="-128"/>
              <a:ea typeface="ＭＳ 明朝" panose="02020609040205080304" pitchFamily="17" charset="-128"/>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853FC8-2B06-4BDD-B159-A2B4A364D736}" type="slidenum">
              <a:rPr lang="ja-JP" altLang="en-US" smtClean="0">
                <a:solidFill>
                  <a:srgbClr val="000000"/>
                </a:solidFill>
                <a:latin typeface="游ゴシック" panose="020B0400000000000000" pitchFamily="50" charset="-128"/>
              </a:rPr>
              <a:pPr/>
              <a:t>46</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120449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ChangeArrowheads="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技能については，手順に関する知識を関連付けて構造化し，特定の場面や状況だけではなく日常の様々な場面や状況で活用可能な技能として身に付けることが期待されていることから，身に付いた技能が，いつでも，滑らかに，安定して，素早く行われているなどの生徒の姿を評価規準として設定することが考えられます。</a:t>
            </a: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B8D7C75-02EB-4B69-A2E8-FD965721E652}" type="slidenum">
              <a:rPr lang="ja-JP" altLang="en-US" smtClean="0">
                <a:solidFill>
                  <a:srgbClr val="000000"/>
                </a:solidFill>
                <a:latin typeface="游ゴシック" panose="020B0400000000000000" pitchFamily="50" charset="-128"/>
              </a:rPr>
              <a:pPr/>
              <a:t>47</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448704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ChangeArrowheads="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そして，総合的な学習の時間においては，①，②とともに，探究的な学習のよさの理解として，資質･能力の変容を自覚すること，学習対象に対する認識が高まること，学習が生活とつながることなどを，探究的に学習してきたことと結び付けて理解することが期待されていることから，探究的な学習のよさを理解しているなどの生徒の姿を評価規準として設定することが考えられます。</a:t>
            </a: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E5E4C29-CFD1-4B3F-8942-C4B0312C8EF4}" type="slidenum">
              <a:rPr lang="ja-JP" altLang="en-US" smtClean="0">
                <a:solidFill>
                  <a:srgbClr val="000000"/>
                </a:solidFill>
                <a:latin typeface="游ゴシック" panose="020B0400000000000000" pitchFamily="50" charset="-128"/>
              </a:rPr>
              <a:pPr/>
              <a:t>48</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75127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ChangeArrowheads="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思考･判断・表現</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の観点については，「①課題の設定」，「②情報の収集」，「③整理･分析」，「④まとめ･表現」の過程で育成される資質･能力を生徒の姿として示して，評価規準を作成することが考えらます。</a:t>
            </a:r>
          </a:p>
          <a:p>
            <a:endParaRPr lang="ja-JP" altLang="en-US" dirty="0" smtClean="0">
              <a:latin typeface="ＭＳ 明朝" panose="02020609040205080304" pitchFamily="17" charset="-128"/>
              <a:ea typeface="ＭＳ 明朝" panose="02020609040205080304" pitchFamily="17" charset="-128"/>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0A363CE-64F6-4C51-A356-0BB678E34F87}" type="slidenum">
              <a:rPr lang="ja-JP" altLang="en-US" smtClean="0">
                <a:solidFill>
                  <a:srgbClr val="000000"/>
                </a:solidFill>
                <a:latin typeface="游ゴシック" panose="020B0400000000000000" pitchFamily="50" charset="-128"/>
              </a:rPr>
              <a:pPr/>
              <a:t>49</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1213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各学校における教育活動の多くは，学習指導要領等に従い児童生徒や地域の実態を踏まえて編成された教育課程の下，</a:t>
            </a:r>
            <a:endParaRPr lang="en-US" altLang="ja-JP" dirty="0" smtClean="0">
              <a:latin typeface="Arial" panose="020B0604020202020204" pitchFamily="34" charset="0"/>
            </a:endParaRPr>
          </a:p>
          <a:p>
            <a:r>
              <a:rPr lang="ja-JP" altLang="en-US" dirty="0" smtClean="0">
                <a:latin typeface="Arial" panose="020B0604020202020204" pitchFamily="34" charset="0"/>
              </a:rPr>
              <a:t>指導計画に基づく授業（学習指導）として展開されます。</a:t>
            </a:r>
            <a:endParaRPr lang="en-US" altLang="ja-JP" dirty="0" smtClean="0">
              <a:latin typeface="Arial" panose="020B0604020202020204" pitchFamily="34" charset="0"/>
            </a:endParaRPr>
          </a:p>
          <a:p>
            <a:r>
              <a:rPr lang="ja-JP" altLang="en-US" dirty="0" smtClean="0">
                <a:latin typeface="Arial" panose="020B0604020202020204" pitchFamily="34" charset="0"/>
              </a:rPr>
              <a:t>各学校では，児童生徒の学習状況を評価し，その結果を学習・指導の改善や学校全体としての教育課程の改善等に生かして，組織的かつ計画的に教育活動の質の向上を図っています。</a:t>
            </a:r>
            <a:endParaRPr lang="en-US" altLang="ja-JP" dirty="0" smtClean="0">
              <a:latin typeface="Arial" panose="020B0604020202020204" pitchFamily="34" charset="0"/>
            </a:endParaRPr>
          </a:p>
          <a:p>
            <a:r>
              <a:rPr lang="ja-JP" altLang="en-US" dirty="0" smtClean="0">
                <a:latin typeface="Arial" panose="020B0604020202020204" pitchFamily="34" charset="0"/>
              </a:rPr>
              <a:t>このように，「学習指導」と「学習評価」は学校の教育活動の根幹に当たり，「カリキュラム・マネジメント」の中核的な役割を担っています。</a:t>
            </a: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320A5D4-81C1-4136-BD13-1C55309FBDAF}" type="slidenum">
              <a:rPr lang="ja-JP" altLang="en-US" smtClean="0">
                <a:solidFill>
                  <a:srgbClr val="000000"/>
                </a:solidFill>
                <a:latin typeface="Arial" panose="020B0604020202020204" pitchFamily="34" charset="0"/>
                <a:ea typeface="游ゴシック" panose="020B0400000000000000" pitchFamily="50" charset="-128"/>
              </a:rPr>
              <a:pPr/>
              <a:t>5</a:t>
            </a:fld>
            <a:endParaRPr lang="ja-JP" altLang="en-US" smtClean="0">
              <a:solidFill>
                <a:srgbClr val="000000"/>
              </a:solidFill>
              <a:latin typeface="Arial" panose="020B0604020202020204" pitchFamily="34" charset="0"/>
              <a:ea typeface="游ゴシック" panose="020B0400000000000000" pitchFamily="50" charset="-128"/>
            </a:endParaRPr>
          </a:p>
        </p:txBody>
      </p:sp>
    </p:spTree>
    <p:extLst>
      <p:ext uri="{BB962C8B-B14F-4D97-AF65-F5344CB8AC3E}">
        <p14:creationId xmlns:p14="http://schemas.microsoft.com/office/powerpoint/2010/main" val="3907488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ChangeArrowheads="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課題の設定」については，実社会や実生活に広がっている複雑な問題に向き合って，自らの力で解決の方向を明らかにし，見通しをもって計画的に取り組むことができるようになることが期待されていることから，例に示すような視点で設定することが考えられま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また，「情報の収集」については，情報収集の手段を意図的･計画的に用いたり，解決の過程や結果を見通したりして，多様で効率的な情報収集が行われるようになることが期待されていることから，例に示すような視点で設定することが考えられます。 </a:t>
            </a: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5C21B8E-84B5-45FE-B3A5-EA96B9380F58}" type="slidenum">
              <a:rPr lang="ja-JP" altLang="en-US" smtClean="0">
                <a:solidFill>
                  <a:srgbClr val="000000"/>
                </a:solidFill>
                <a:latin typeface="游ゴシック" panose="020B0400000000000000" pitchFamily="50" charset="-128"/>
              </a:rPr>
              <a:pPr/>
              <a:t>50</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29253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ChangeArrowheads="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整理･分析」については，収集した情報を取捨選択すること，情報の傾向を見付けること，複数の情報を組み合わせて新しい関係を見いだすことなどが期待されていることから，例に示すような視点で設定することが考えられます。 </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また，「まとめ・表現」については，整理･分析した結果や自分の考えをまとめたり他者に伝えたりすること，振り返ることで対象や自分自身に対する理解が深まることなどが期待されていることから，例に示すような視点で設定することが考えられます。</a:t>
            </a: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BFAACBB-8D97-454E-8A71-ABB821528DEE}" type="slidenum">
              <a:rPr lang="ja-JP" altLang="en-US" smtClean="0">
                <a:solidFill>
                  <a:srgbClr val="000000"/>
                </a:solidFill>
                <a:latin typeface="游ゴシック" panose="020B0400000000000000" pitchFamily="50" charset="-128"/>
              </a:rPr>
              <a:pPr/>
              <a:t>51</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043825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ChangeArrowheads="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今回の改訂において</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主体的に学習に取り組む態度</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観点については，総説編でも説明しましたように、知識及び技能を獲得したり，思考力，判断力，表現力等を身に付けたりすることに向けた粘り強い取組の中で，自らの学習を調整しようとしているかどうかを含めて評価します。</a:t>
            </a:r>
          </a:p>
          <a:p>
            <a:r>
              <a:rPr lang="ja-JP" altLang="en-US" smtClean="0">
                <a:latin typeface="ＭＳ 明朝" panose="02020609040205080304" pitchFamily="17" charset="-128"/>
                <a:ea typeface="ＭＳ 明朝" panose="02020609040205080304" pitchFamily="17" charset="-128"/>
              </a:rPr>
              <a:t>そのため，スクリーン</a:t>
            </a:r>
            <a:r>
              <a:rPr lang="ja-JP" altLang="en-US" dirty="0" smtClean="0">
                <a:latin typeface="ＭＳ 明朝" panose="02020609040205080304" pitchFamily="17" charset="-128"/>
                <a:ea typeface="ＭＳ 明朝" panose="02020609040205080304" pitchFamily="17" charset="-128"/>
              </a:rPr>
              <a:t>に示す「粘り強く学習に取り組む態度」と「自ら学習を調整しようとする態度」の二つの側面を評価することが求められます。</a:t>
            </a:r>
          </a:p>
          <a:p>
            <a:endParaRPr lang="ja-JP" altLang="en-US" dirty="0" smtClean="0">
              <a:latin typeface="ＭＳ 明朝" panose="02020609040205080304" pitchFamily="17" charset="-128"/>
              <a:ea typeface="ＭＳ 明朝" panose="02020609040205080304" pitchFamily="17" charset="-128"/>
            </a:endParaRP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8EC0BAC-C9EF-4DAD-B400-9B9499206142}" type="slidenum">
              <a:rPr lang="ja-JP" altLang="en-US" smtClean="0">
                <a:solidFill>
                  <a:srgbClr val="000000"/>
                </a:solidFill>
                <a:latin typeface="游ゴシック" panose="020B0400000000000000" pitchFamily="50" charset="-128"/>
              </a:rPr>
              <a:pPr/>
              <a:t>52</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220965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ChangeArrowheads="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そして，総合的な学習の時間では，自他を尊重する</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自己理解・他者理解</a:t>
            </a:r>
            <a:r>
              <a:rPr lang="en-US" altLang="ja-JP" dirty="0" smtClean="0">
                <a:latin typeface="ＭＳ 明朝" panose="02020609040205080304" pitchFamily="17" charset="-128"/>
                <a:ea typeface="ＭＳ 明朝" panose="02020609040205080304" pitchFamily="17" charset="-128"/>
              </a:rPr>
              <a:t>｣</a:t>
            </a:r>
            <a:r>
              <a:rPr lang="ja-JP" altLang="en-US" dirty="0" err="1"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自ら取り組んだり力を合わせたりする</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主体性・協働性</a:t>
            </a:r>
            <a:r>
              <a:rPr lang="en-US" altLang="ja-JP" dirty="0" smtClean="0">
                <a:latin typeface="ＭＳ 明朝" panose="02020609040205080304" pitchFamily="17" charset="-128"/>
                <a:ea typeface="ＭＳ 明朝" panose="02020609040205080304" pitchFamily="17" charset="-128"/>
              </a:rPr>
              <a:t>｣</a:t>
            </a:r>
            <a:r>
              <a:rPr lang="ja-JP" altLang="en-US" dirty="0" err="1"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未来に向かって継続的に社会に関わろうとする</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将来展望・社会参画</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などについて育成される資質・能力を生徒の姿として示して，評価規準を作成することが考えられます。</a:t>
            </a:r>
            <a:endParaRPr lang="en-US" altLang="ja-JP" dirty="0" smtClean="0">
              <a:latin typeface="ＭＳ 明朝" panose="02020609040205080304" pitchFamily="17" charset="-128"/>
              <a:ea typeface="ＭＳ 明朝" panose="02020609040205080304" pitchFamily="17" charset="-128"/>
            </a:endParaRP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6507A6-AF91-4678-ACC1-F3AD6BD0200E}" type="slidenum">
              <a:rPr lang="ja-JP" altLang="en-US" smtClean="0">
                <a:solidFill>
                  <a:srgbClr val="000000"/>
                </a:solidFill>
                <a:latin typeface="游ゴシック" panose="020B0400000000000000" pitchFamily="50" charset="-128"/>
              </a:rPr>
              <a:pPr/>
              <a:t>53</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511376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a:ln/>
        </p:spPr>
      </p:sp>
      <p:sp>
        <p:nvSpPr>
          <p:cNvPr id="54275"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最後に，</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単元の評価規準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を作成するに当たっては</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実際の学習活動や学習場面をイメージし，資質・能力を発揮する生徒の姿を想定することが大切です。</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その際，実際に行う学習活動や扱う学習対象と，発揮される資質・能力とを具体的に描くことが必要になります。</a:t>
            </a:r>
            <a:endParaRPr lang="en-US" altLang="ja-JP" dirty="0" smtClean="0">
              <a:latin typeface="ＭＳ 明朝" panose="02020609040205080304" pitchFamily="17" charset="-128"/>
              <a:ea typeface="ＭＳ 明朝" panose="02020609040205080304" pitchFamily="17" charset="-128"/>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B0741A7-ED9B-4530-9AB4-4B8EB1E5ABDE}" type="slidenum">
              <a:rPr lang="ja-JP" altLang="en-US" smtClean="0">
                <a:solidFill>
                  <a:srgbClr val="000000"/>
                </a:solidFill>
                <a:latin typeface="游ゴシック" panose="020B0400000000000000" pitchFamily="50" charset="-128"/>
              </a:rPr>
              <a:pPr/>
              <a:t>54</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600938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21DF37B-299E-4A04-A262-7736F960964E}" type="slidenum">
              <a:rPr kumimoji="1" lang="en-US" altLang="ja-JP" smtClean="0">
                <a:solidFill>
                  <a:srgbClr val="000000"/>
                </a:solidFill>
                <a:latin typeface="Arial" panose="020B0604020202020204" pitchFamily="34" charset="0"/>
              </a:rPr>
              <a:pPr/>
              <a:t>55</a:t>
            </a:fld>
            <a:endParaRPr kumimoji="1" lang="en-US" altLang="ja-JP" smtClean="0">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ＭＳ 明朝" panose="02020609040205080304" pitchFamily="17" charset="-128"/>
                <a:ea typeface="ＭＳ 明朝" panose="02020609040205080304" pitchFamily="17" charset="-128"/>
              </a:rPr>
              <a:t>以上で説明を終わります。</a:t>
            </a:r>
            <a:endParaRPr lang="en-US" altLang="ja-JP" dirty="0" smtClean="0">
              <a:latin typeface="ＭＳ 明朝" panose="02020609040205080304" pitchFamily="17" charset="-128"/>
              <a:ea typeface="ＭＳ 明朝" panose="02020609040205080304" pitchFamily="17" charset="-128"/>
            </a:endParaRPr>
          </a:p>
          <a:p>
            <a:endParaRPr lang="ja-JP" altLang="en-US" dirty="0" smtClean="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03315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E33A52C-DF87-4790-BBA8-93ECE79BFAA0}" type="slidenum">
              <a:rPr kumimoji="1" lang="en-US" altLang="ja-JP" smtClean="0">
                <a:solidFill>
                  <a:srgbClr val="000000"/>
                </a:solidFill>
                <a:latin typeface="Arial" panose="020B0604020202020204" pitchFamily="34" charset="0"/>
              </a:rPr>
              <a:pPr/>
              <a:t>56</a:t>
            </a:fld>
            <a:endParaRPr kumimoji="1" lang="en-US" altLang="ja-JP" smtClean="0">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　只今から，「</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指導と評価の一体化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のための学習評価について」「中学校特別活動」の説明を始めます。</a:t>
            </a:r>
          </a:p>
          <a:p>
            <a:r>
              <a:rPr lang="ja-JP" altLang="en-US" dirty="0" smtClean="0">
                <a:latin typeface="ＭＳ 明朝" panose="02020609040205080304" pitchFamily="17" charset="-128"/>
                <a:ea typeface="ＭＳ 明朝" panose="02020609040205080304" pitchFamily="17" charset="-128"/>
              </a:rPr>
              <a:t>　なお，本説明は，国立教育政策研究所の「</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指導と評価の一体化</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のための学習評価に関する参考資料」をもとに作成しています。</a:t>
            </a:r>
          </a:p>
          <a:p>
            <a:r>
              <a:rPr lang="ja-JP" altLang="en-US" dirty="0" smtClean="0">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p>
          <a:p>
            <a:r>
              <a:rPr lang="ja-JP" altLang="en-US" dirty="0" smtClean="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104102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C30C4FD-87A4-4E40-828F-75307B589F2A}" type="slidenum">
              <a:rPr kumimoji="1" lang="en-US" altLang="ja-JP" smtClean="0">
                <a:solidFill>
                  <a:srgbClr val="000000"/>
                </a:solidFill>
                <a:latin typeface="Arial" panose="020B0604020202020204" pitchFamily="34" charset="0"/>
              </a:rPr>
              <a:pPr/>
              <a:t>57</a:t>
            </a:fld>
            <a:endParaRPr kumimoji="1" lang="en-US" altLang="ja-JP" smtClean="0">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説明の内容は，スクリーンに示す大きく２点です。</a:t>
            </a:r>
          </a:p>
        </p:txBody>
      </p:sp>
    </p:spTree>
    <p:extLst>
      <p:ext uri="{BB962C8B-B14F-4D97-AF65-F5344CB8AC3E}">
        <p14:creationId xmlns:p14="http://schemas.microsoft.com/office/powerpoint/2010/main" val="12485861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C30C4FD-87A4-4E40-828F-75307B589F2A}" type="slidenum">
              <a:rPr kumimoji="1" lang="en-US" altLang="ja-JP" smtClean="0">
                <a:solidFill>
                  <a:srgbClr val="000000"/>
                </a:solidFill>
                <a:latin typeface="Arial" panose="020B0604020202020204" pitchFamily="34" charset="0"/>
              </a:rPr>
              <a:pPr/>
              <a:t>58</a:t>
            </a:fld>
            <a:endParaRPr kumimoji="1" lang="en-US" altLang="ja-JP" smtClean="0">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まず，「評価の観点」とその趣旨，並びに「内容のまとまりごとの評価規準」作成の基本的な手順　について説明します。</a:t>
            </a:r>
          </a:p>
        </p:txBody>
      </p:sp>
    </p:spTree>
    <p:extLst>
      <p:ext uri="{BB962C8B-B14F-4D97-AF65-F5344CB8AC3E}">
        <p14:creationId xmlns:p14="http://schemas.microsoft.com/office/powerpoint/2010/main" val="4001757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a:ln/>
        </p:spPr>
      </p:sp>
      <p:sp>
        <p:nvSpPr>
          <p:cNvPr id="9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「評価の観点」とその趣旨，並びに「内容のまとまりごとの評価規準」については，基本的にはスクリーンに</a:t>
            </a:r>
          </a:p>
          <a:p>
            <a:r>
              <a:rPr lang="ja-JP" altLang="en-US" dirty="0" smtClean="0">
                <a:latin typeface="Arial" panose="020B0604020202020204" pitchFamily="34" charset="0"/>
              </a:rPr>
              <a:t>示している手順で作成を進めていきます。</a:t>
            </a: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2149712-559F-4CFE-A0F7-BD30FCF7C257}" type="slidenum">
              <a:rPr lang="ja-JP" altLang="en-US" smtClean="0">
                <a:solidFill>
                  <a:srgbClr val="000000"/>
                </a:solidFill>
                <a:latin typeface="游ゴシック" panose="020B0400000000000000" pitchFamily="50" charset="-128"/>
              </a:rPr>
              <a:pPr/>
              <a:t>59</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62186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指導と評価の一体化を図るためには，教師が自らの指導のねらいに応じて授業での児童生徒の学びを振り返り，</a:t>
            </a:r>
            <a:endParaRPr lang="en-US" altLang="ja-JP" dirty="0" smtClean="0">
              <a:latin typeface="Arial" panose="020B0604020202020204" pitchFamily="34" charset="0"/>
            </a:endParaRPr>
          </a:p>
          <a:p>
            <a:r>
              <a:rPr lang="ja-JP" altLang="en-US" dirty="0" smtClean="0">
                <a:latin typeface="Arial" panose="020B0604020202020204" pitchFamily="34" charset="0"/>
              </a:rPr>
              <a:t>学習や指導の改善に生かしていくことが大切です。</a:t>
            </a:r>
            <a:endParaRPr lang="en-US" altLang="ja-JP" dirty="0" smtClean="0">
              <a:latin typeface="Arial" panose="020B0604020202020204" pitchFamily="34" charset="0"/>
            </a:endParaRPr>
          </a:p>
          <a:p>
            <a:r>
              <a:rPr lang="ja-JP" altLang="en-US" dirty="0" smtClean="0">
                <a:latin typeface="Arial" panose="020B0604020202020204" pitchFamily="34" charset="0"/>
              </a:rPr>
              <a:t>すなわち，平成</a:t>
            </a:r>
            <a:r>
              <a:rPr lang="en-US" altLang="ja-JP" dirty="0" smtClean="0">
                <a:latin typeface="Arial" panose="020B0604020202020204" pitchFamily="34" charset="0"/>
              </a:rPr>
              <a:t>29</a:t>
            </a:r>
            <a:r>
              <a:rPr lang="ja-JP" altLang="en-US" dirty="0" smtClean="0">
                <a:latin typeface="Arial" panose="020B0604020202020204" pitchFamily="34" charset="0"/>
              </a:rPr>
              <a:t>年改訂学習指導要領で重視している「主体的・対話的で深い学び」の視点からの授業改善を通して各教科等における資質・能力を確実に育成する上で，学習評価は重要な役割を担っています。</a:t>
            </a: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D635B1D-C35F-4E9B-BC03-CAA0CB7841CE}" type="slidenum">
              <a:rPr lang="ja-JP" altLang="en-US" smtClean="0">
                <a:solidFill>
                  <a:srgbClr val="000000"/>
                </a:solidFill>
                <a:latin typeface="游ゴシック" panose="020B0400000000000000" pitchFamily="50" charset="-128"/>
              </a:rPr>
              <a:pPr/>
              <a:t>6</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428980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作成の具体的な手順について説明します。</a:t>
            </a:r>
          </a:p>
          <a:p>
            <a:endParaRPr lang="ja-JP" altLang="en-US" dirty="0" smtClean="0">
              <a:latin typeface="Arial" panose="020B0604020202020204" pitchFamily="34" charset="0"/>
            </a:endParaRPr>
          </a:p>
          <a:p>
            <a:r>
              <a:rPr lang="ja-JP" altLang="en-US" dirty="0" smtClean="0">
                <a:latin typeface="Arial" panose="020B0604020202020204" pitchFamily="34" charset="0"/>
              </a:rPr>
              <a:t>まず，学習指導要領の「特別活動の目標」と改善等通知を確認します。</a:t>
            </a:r>
          </a:p>
          <a:p>
            <a:r>
              <a:rPr lang="ja-JP" altLang="en-US" dirty="0" smtClean="0">
                <a:latin typeface="Arial" panose="020B0604020202020204" pitchFamily="34" charset="0"/>
              </a:rPr>
              <a:t>特別活動の目標については，三つの柱で整理されたことを受けて，</a:t>
            </a:r>
          </a:p>
          <a:p>
            <a:r>
              <a:rPr lang="ja-JP" altLang="en-US" dirty="0" smtClean="0">
                <a:latin typeface="Arial" panose="020B0604020202020204" pitchFamily="34" charset="0"/>
              </a:rPr>
              <a:t>改訂前の目標において示されていた要素や特別活動の特質，役割等を勘案（かんあん）して，</a:t>
            </a:r>
          </a:p>
          <a:p>
            <a:r>
              <a:rPr lang="ja-JP" altLang="en-US" dirty="0" smtClean="0">
                <a:latin typeface="Arial" panose="020B0604020202020204" pitchFamily="34" charset="0"/>
              </a:rPr>
              <a:t>「人間関係形成」「社会参画」「自己実現」の三つの視点で整理されています。</a:t>
            </a:r>
          </a:p>
          <a:p>
            <a:endParaRPr lang="ja-JP" altLang="en-US" dirty="0" smtClean="0">
              <a:latin typeface="Arial" panose="020B0604020202020204" pitchFamily="34" charset="0"/>
            </a:endParaRPr>
          </a:p>
          <a:p>
            <a:r>
              <a:rPr lang="ja-JP" altLang="en-US" dirty="0" smtClean="0">
                <a:latin typeface="Arial" panose="020B0604020202020204" pitchFamily="34" charset="0"/>
              </a:rPr>
              <a:t>また，各学校における特別活動の評価の観点については，</a:t>
            </a:r>
          </a:p>
          <a:p>
            <a:r>
              <a:rPr lang="ja-JP" altLang="en-US" dirty="0" smtClean="0">
                <a:latin typeface="Arial" panose="020B0604020202020204" pitchFamily="34" charset="0"/>
              </a:rPr>
              <a:t>改善等通知で示されたとおり，</a:t>
            </a:r>
          </a:p>
          <a:p>
            <a:r>
              <a:rPr lang="ja-JP" altLang="en-US" dirty="0" smtClean="0">
                <a:latin typeface="Arial" panose="020B0604020202020204" pitchFamily="34" charset="0"/>
              </a:rPr>
              <a:t>各学校において設定します。</a:t>
            </a:r>
          </a:p>
          <a:p>
            <a:endParaRPr lang="ja-JP" altLang="en-US" dirty="0" smtClean="0">
              <a:latin typeface="Arial" panose="020B0604020202020204" pitchFamily="34" charset="0"/>
            </a:endParaRP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7CBAE1E-9E05-4644-B2F5-5CA94233B04F}" type="slidenum">
              <a:rPr lang="ja-JP" altLang="en-US" smtClean="0">
                <a:solidFill>
                  <a:srgbClr val="000000"/>
                </a:solidFill>
                <a:latin typeface="游ゴシック" panose="020B0400000000000000" pitchFamily="50" charset="-128"/>
              </a:rPr>
              <a:pPr/>
              <a:t>60</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8474568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特別活動の「評価の観点」とその趣旨については，学習指導要領の「特別活動の目標」と自校の実態を踏まえ，</a:t>
            </a:r>
          </a:p>
          <a:p>
            <a:r>
              <a:rPr lang="ja-JP" altLang="en-US" dirty="0" smtClean="0">
                <a:latin typeface="Arial" panose="020B0604020202020204" pitchFamily="34" charset="0"/>
              </a:rPr>
              <a:t>改善等通知の例示を参考にして設定します。</a:t>
            </a:r>
          </a:p>
          <a:p>
            <a:endParaRPr lang="ja-JP" altLang="en-US" dirty="0" smtClean="0">
              <a:latin typeface="Arial" panose="020B0604020202020204" pitchFamily="34" charset="0"/>
            </a:endParaRPr>
          </a:p>
          <a:p>
            <a:r>
              <a:rPr lang="ja-JP" altLang="en-US" dirty="0" smtClean="0">
                <a:latin typeface="Arial" panose="020B0604020202020204" pitchFamily="34" charset="0"/>
              </a:rPr>
              <a:t>スクリーンにお示ししているのは，改善等通知において例示された「特別活動における</a:t>
            </a:r>
            <a:r>
              <a:rPr lang="en-US" altLang="ja-JP" dirty="0" smtClean="0">
                <a:latin typeface="Arial" panose="020B0604020202020204" pitchFamily="34" charset="0"/>
              </a:rPr>
              <a:t>『</a:t>
            </a:r>
            <a:r>
              <a:rPr lang="ja-JP" altLang="en-US" dirty="0" smtClean="0">
                <a:latin typeface="Arial" panose="020B0604020202020204" pitchFamily="34" charset="0"/>
              </a:rPr>
              <a:t>評価の観点及びその趣旨</a:t>
            </a:r>
            <a:r>
              <a:rPr lang="en-US" altLang="ja-JP" dirty="0" smtClean="0">
                <a:latin typeface="Arial" panose="020B0604020202020204" pitchFamily="34" charset="0"/>
              </a:rPr>
              <a:t>』</a:t>
            </a:r>
            <a:r>
              <a:rPr lang="ja-JP" altLang="en-US" dirty="0" smtClean="0">
                <a:latin typeface="Arial" panose="020B0604020202020204" pitchFamily="34" charset="0"/>
              </a:rPr>
              <a:t>をもとにした例」ですが，</a:t>
            </a:r>
          </a:p>
          <a:p>
            <a:r>
              <a:rPr lang="ja-JP" altLang="en-US" dirty="0" smtClean="0">
                <a:latin typeface="Arial" panose="020B0604020202020204" pitchFamily="34" charset="0"/>
              </a:rPr>
              <a:t>参考資料には，様々な視点で重点化を図った例が示されていますので，参考にしてください。</a:t>
            </a:r>
          </a:p>
          <a:p>
            <a:endParaRPr lang="ja-JP" altLang="en-US" dirty="0" smtClean="0">
              <a:latin typeface="Arial" panose="020B0604020202020204" pitchFamily="34" charset="0"/>
            </a:endParaRP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3BAB4A4-F5E1-46C3-8A54-2440C8AF3EC6}" type="slidenum">
              <a:rPr lang="ja-JP" altLang="en-US" smtClean="0">
                <a:solidFill>
                  <a:srgbClr val="000000"/>
                </a:solidFill>
                <a:latin typeface="游ゴシック" panose="020B0400000000000000" pitchFamily="50" charset="-128"/>
              </a:rPr>
              <a:pPr/>
              <a:t>61</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44135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次に，各学校において育成を目指す資質・能力を重点化して設定します。</a:t>
            </a:r>
          </a:p>
          <a:p>
            <a:r>
              <a:rPr lang="ja-JP" altLang="en-US" dirty="0" smtClean="0">
                <a:latin typeface="Arial" panose="020B0604020202020204" pitchFamily="34" charset="0"/>
              </a:rPr>
              <a:t>その際，学習指導要領の「各活動・学校行事の目標」及び学習指導要領解説に例示された</a:t>
            </a:r>
          </a:p>
          <a:p>
            <a:r>
              <a:rPr lang="ja-JP" altLang="en-US" dirty="0" smtClean="0">
                <a:latin typeface="Arial" panose="020B0604020202020204" pitchFamily="34" charset="0"/>
              </a:rPr>
              <a:t>「各活動・学校行事における育成を目指す資質・能力」を参考にして重点化して設定します。</a:t>
            </a:r>
          </a:p>
          <a:p>
            <a:endParaRPr lang="ja-JP" altLang="en-US" dirty="0" smtClean="0">
              <a:latin typeface="Arial" panose="020B0604020202020204" pitchFamily="34" charset="0"/>
            </a:endParaRP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3F2BF9D-E27D-4A48-B436-02DF0BFE1464}" type="slidenum">
              <a:rPr lang="ja-JP" altLang="en-US" smtClean="0">
                <a:solidFill>
                  <a:srgbClr val="000000"/>
                </a:solidFill>
                <a:latin typeface="游ゴシック" panose="020B0400000000000000" pitchFamily="50" charset="-128"/>
              </a:rPr>
              <a:pPr/>
              <a:t>62</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198310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ここまで説明したことを行った上で，「内容のまとまりごとの評価規準」を作成します。</a:t>
            </a:r>
          </a:p>
          <a:p>
            <a:r>
              <a:rPr lang="ja-JP" altLang="en-US" dirty="0" smtClean="0">
                <a:latin typeface="Arial" panose="020B0604020202020204" pitchFamily="34" charset="0"/>
              </a:rPr>
              <a:t>中学校特別活動の内容のまとまりは，スクリーン中央にお示ししているように，</a:t>
            </a:r>
          </a:p>
          <a:p>
            <a:r>
              <a:rPr lang="ja-JP" altLang="en-US" dirty="0" smtClean="0">
                <a:latin typeface="Arial" panose="020B0604020202020204" pitchFamily="34" charset="0"/>
              </a:rPr>
              <a:t>「学級活動</a:t>
            </a:r>
            <a:r>
              <a:rPr lang="en-US" altLang="ja-JP" dirty="0" smtClean="0">
                <a:latin typeface="Arial" panose="020B0604020202020204" pitchFamily="34" charset="0"/>
              </a:rPr>
              <a:t>(1)(2)(3)</a:t>
            </a:r>
            <a:r>
              <a:rPr lang="ja-JP" altLang="en-US" dirty="0" smtClean="0">
                <a:latin typeface="Arial" panose="020B0604020202020204" pitchFamily="34" charset="0"/>
              </a:rPr>
              <a:t>」「生徒会活動」「学校行事」です。</a:t>
            </a:r>
            <a:endParaRPr lang="en-US" altLang="ja-JP" dirty="0" smtClean="0">
              <a:latin typeface="Arial" panose="020B0604020202020204" pitchFamily="34" charset="0"/>
            </a:endParaRPr>
          </a:p>
          <a:p>
            <a:r>
              <a:rPr lang="ja-JP" altLang="en-US" dirty="0" smtClean="0">
                <a:latin typeface="Arial" panose="020B0604020202020204" pitchFamily="34" charset="0"/>
              </a:rPr>
              <a:t>特別活動の目標や各活動・学校行事の目標，各学校で設定した各活動・学校行事において育成を</a:t>
            </a:r>
          </a:p>
          <a:p>
            <a:r>
              <a:rPr lang="ja-JP" altLang="en-US" dirty="0" smtClean="0">
                <a:latin typeface="Arial" panose="020B0604020202020204" pitchFamily="34" charset="0"/>
              </a:rPr>
              <a:t>目指す資質・能力を踏まえて，「内容のまとまりごとの評価規準」を作成します。</a:t>
            </a: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2DF2054-59D1-473E-B70E-68F7C1BE9953}" type="slidenum">
              <a:rPr lang="ja-JP" altLang="en-US" smtClean="0">
                <a:solidFill>
                  <a:srgbClr val="000000"/>
                </a:solidFill>
                <a:latin typeface="游ゴシック" panose="020B0400000000000000" pitchFamily="50" charset="-128"/>
              </a:rPr>
              <a:pPr/>
              <a:t>63</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800211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「内容のまとまりごとの評価規準」については，各学校で作成した評価の観点や目指す資質・能力をもとに，</a:t>
            </a:r>
          </a:p>
          <a:p>
            <a:r>
              <a:rPr lang="ja-JP" altLang="en-US" dirty="0" smtClean="0">
                <a:latin typeface="Arial" panose="020B0604020202020204" pitchFamily="34" charset="0"/>
              </a:rPr>
              <a:t>学習指導要領で示された各活動・学校行事の「内容」に即して作成します。</a:t>
            </a:r>
          </a:p>
          <a:p>
            <a:endParaRPr lang="ja-JP" altLang="en-US" dirty="0" smtClean="0">
              <a:latin typeface="Arial" panose="020B0604020202020204" pitchFamily="34" charset="0"/>
            </a:endParaRPr>
          </a:p>
          <a:p>
            <a:r>
              <a:rPr lang="ja-JP" altLang="en-US" dirty="0" smtClean="0">
                <a:latin typeface="Arial" panose="020B0604020202020204" pitchFamily="34" charset="0"/>
              </a:rPr>
              <a:t>ここからは，作成のポイントについて，説明します。</a:t>
            </a: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37BD59B-168F-43E0-A2A6-4F7D31FFC329}" type="slidenum">
              <a:rPr lang="ja-JP" altLang="en-US" smtClean="0">
                <a:solidFill>
                  <a:srgbClr val="000000"/>
                </a:solidFill>
                <a:latin typeface="游ゴシック" panose="020B0400000000000000" pitchFamily="50" charset="-128"/>
              </a:rPr>
              <a:pPr/>
              <a:t>64</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48557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まず，「知識・技能」の評価規準作成のポイントについてです。</a:t>
            </a:r>
          </a:p>
          <a:p>
            <a:r>
              <a:rPr lang="ja-JP" altLang="en-US" dirty="0" smtClean="0">
                <a:latin typeface="Arial" panose="020B0604020202020204" pitchFamily="34" charset="0"/>
              </a:rPr>
              <a:t>「知識・技能」は，話合いや実践活動における意義の理解や基本的な知識・技能の習得として捉え，</a:t>
            </a:r>
          </a:p>
          <a:p>
            <a:r>
              <a:rPr lang="ja-JP" altLang="en-US" dirty="0" smtClean="0">
                <a:latin typeface="Arial" panose="020B0604020202020204" pitchFamily="34" charset="0"/>
              </a:rPr>
              <a:t>評価規準を作成します。</a:t>
            </a:r>
          </a:p>
          <a:p>
            <a:r>
              <a:rPr lang="ja-JP" altLang="en-US" dirty="0" smtClean="0">
                <a:latin typeface="Arial" panose="020B0604020202020204" pitchFamily="34" charset="0"/>
              </a:rPr>
              <a:t>作成に当たっては，学習指導要領解説における資質・能力の例に示されている内容の意義を確認します。</a:t>
            </a:r>
          </a:p>
          <a:p>
            <a:r>
              <a:rPr lang="ja-JP" altLang="en-US" dirty="0" smtClean="0">
                <a:latin typeface="Arial" panose="020B0604020202020204" pitchFamily="34" charset="0"/>
              </a:rPr>
              <a:t>文末は，「</a:t>
            </a:r>
            <a:r>
              <a:rPr lang="en-US" altLang="ja-JP" dirty="0" smtClean="0">
                <a:latin typeface="Arial" panose="020B0604020202020204" pitchFamily="34" charset="0"/>
              </a:rPr>
              <a:t>〜</a:t>
            </a:r>
            <a:r>
              <a:rPr lang="ja-JP" altLang="en-US" dirty="0" smtClean="0">
                <a:latin typeface="Arial" panose="020B0604020202020204" pitchFamily="34" charset="0"/>
              </a:rPr>
              <a:t>を理解している，～を身に付けている」とします。</a:t>
            </a:r>
          </a:p>
          <a:p>
            <a:endParaRPr lang="ja-JP" altLang="en-US" dirty="0" smtClean="0">
              <a:latin typeface="Arial" panose="020B0604020202020204" pitchFamily="34" charset="0"/>
            </a:endParaRP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9EE96FA-5CBC-455F-859A-516E249D41BE}" type="slidenum">
              <a:rPr kumimoji="1" lang="en-US" altLang="ja-JP" smtClean="0">
                <a:latin typeface="Arial" panose="020B0604020202020204" pitchFamily="34" charset="0"/>
              </a:rPr>
              <a:pPr/>
              <a:t>65</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40561561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次に，「思考・判断・表現」の評価規準作成のポイントについてです。</a:t>
            </a:r>
          </a:p>
          <a:p>
            <a:r>
              <a:rPr lang="ja-JP" altLang="en-US" dirty="0" smtClean="0">
                <a:latin typeface="Arial" panose="020B0604020202020204" pitchFamily="34" charset="0"/>
              </a:rPr>
              <a:t>「思考・判断・表現」は，話合いや実践活動における，習得した基本的な知識・技能を活用して</a:t>
            </a:r>
          </a:p>
          <a:p>
            <a:r>
              <a:rPr lang="ja-JP" altLang="en-US" dirty="0" smtClean="0">
                <a:latin typeface="Arial" panose="020B0604020202020204" pitchFamily="34" charset="0"/>
              </a:rPr>
              <a:t>課題を解決することとして捉え，評価規準を作成します。</a:t>
            </a:r>
          </a:p>
          <a:p>
            <a:r>
              <a:rPr lang="ja-JP" altLang="en-US" dirty="0" smtClean="0">
                <a:latin typeface="Arial" panose="020B0604020202020204" pitchFamily="34" charset="0"/>
              </a:rPr>
              <a:t>「表現」は，これまでと同様に「言語」による表現にとどまらず，「行動」も含んで捉えることとします。</a:t>
            </a:r>
          </a:p>
          <a:p>
            <a:r>
              <a:rPr lang="ja-JP" altLang="en-US" dirty="0" smtClean="0">
                <a:latin typeface="Arial" panose="020B0604020202020204" pitchFamily="34" charset="0"/>
              </a:rPr>
              <a:t>文末は，「</a:t>
            </a:r>
            <a:r>
              <a:rPr lang="en-US" altLang="ja-JP" dirty="0" smtClean="0">
                <a:latin typeface="Arial" panose="020B0604020202020204" pitchFamily="34" charset="0"/>
              </a:rPr>
              <a:t>〜</a:t>
            </a:r>
            <a:r>
              <a:rPr lang="ja-JP" altLang="en-US" dirty="0" smtClean="0">
                <a:latin typeface="Arial" panose="020B0604020202020204" pitchFamily="34" charset="0"/>
              </a:rPr>
              <a:t>している」とします。</a:t>
            </a:r>
          </a:p>
          <a:p>
            <a:endParaRPr lang="ja-JP" altLang="en-US" dirty="0" smtClean="0">
              <a:latin typeface="Arial" panose="020B0604020202020204" pitchFamily="34" charset="0"/>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231EECB-FDB1-458D-84B0-664B3D93DAEB}" type="slidenum">
              <a:rPr kumimoji="1" lang="en-US" altLang="ja-JP" smtClean="0">
                <a:latin typeface="Arial" panose="020B0604020202020204" pitchFamily="34" charset="0"/>
              </a:rPr>
              <a:pPr/>
              <a:t>66</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40337800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次に，「主体的に学習に取り組む態度」の評価規準作成のポイントについてです。</a:t>
            </a:r>
          </a:p>
          <a:p>
            <a:endParaRPr lang="ja-JP" altLang="en-US" dirty="0" smtClean="0">
              <a:latin typeface="Arial" panose="020B0604020202020204" pitchFamily="34" charset="0"/>
            </a:endParaRPr>
          </a:p>
          <a:p>
            <a:r>
              <a:rPr lang="ja-JP" altLang="en-US" dirty="0" smtClean="0">
                <a:latin typeface="Arial" panose="020B0604020202020204" pitchFamily="34" charset="0"/>
              </a:rPr>
              <a:t>「主体的に学習に取り組む態度」は，自己のよさや可能性を発揮しながら，</a:t>
            </a:r>
          </a:p>
          <a:p>
            <a:r>
              <a:rPr lang="ja-JP" altLang="en-US" dirty="0" smtClean="0">
                <a:latin typeface="Arial" panose="020B0604020202020204" pitchFamily="34" charset="0"/>
              </a:rPr>
              <a:t>主体的に取り組もうとする態度として捉え，評価規準を作成します。</a:t>
            </a:r>
          </a:p>
          <a:p>
            <a:r>
              <a:rPr lang="ja-JP" altLang="en-US" dirty="0" smtClean="0">
                <a:latin typeface="Arial" panose="020B0604020202020204" pitchFamily="34" charset="0"/>
              </a:rPr>
              <a:t>身に付けた「知識及び技能」や「思考力・判断力・表現力等」を生かして，</a:t>
            </a:r>
          </a:p>
          <a:p>
            <a:r>
              <a:rPr lang="ja-JP" altLang="en-US" dirty="0" smtClean="0">
                <a:latin typeface="Arial" panose="020B0604020202020204" pitchFamily="34" charset="0"/>
              </a:rPr>
              <a:t>よりよい生活を築こうとしたり，よりよく生きていこうとしたりする態度の観点を</a:t>
            </a:r>
          </a:p>
          <a:p>
            <a:r>
              <a:rPr lang="ja-JP" altLang="en-US" dirty="0" smtClean="0">
                <a:latin typeface="Arial" panose="020B0604020202020204" pitchFamily="34" charset="0"/>
              </a:rPr>
              <a:t>具体的に記述します。</a:t>
            </a:r>
          </a:p>
          <a:p>
            <a:r>
              <a:rPr lang="ja-JP" altLang="en-US" dirty="0" smtClean="0">
                <a:latin typeface="Arial" panose="020B0604020202020204" pitchFamily="34" charset="0"/>
              </a:rPr>
              <a:t>各活動・学校行事において，目標をもって粘り強く話合いや実践活動に取り組み，</a:t>
            </a:r>
          </a:p>
          <a:p>
            <a:r>
              <a:rPr lang="ja-JP" altLang="en-US" dirty="0" smtClean="0">
                <a:latin typeface="Arial" panose="020B0604020202020204" pitchFamily="34" charset="0"/>
              </a:rPr>
              <a:t>自らの活動の調整を行いながら改善しようとする態度を</a:t>
            </a:r>
          </a:p>
          <a:p>
            <a:r>
              <a:rPr lang="ja-JP" altLang="en-US" dirty="0" smtClean="0">
                <a:latin typeface="Arial" panose="020B0604020202020204" pitchFamily="34" charset="0"/>
              </a:rPr>
              <a:t>重視することから，「見通しをもったり振り返ったりして」という表現を用います。</a:t>
            </a:r>
          </a:p>
          <a:p>
            <a:r>
              <a:rPr lang="ja-JP" altLang="en-US" dirty="0" smtClean="0">
                <a:latin typeface="Arial" panose="020B0604020202020204" pitchFamily="34" charset="0"/>
              </a:rPr>
              <a:t>文末は，「</a:t>
            </a:r>
            <a:r>
              <a:rPr lang="en-US" altLang="ja-JP" dirty="0" smtClean="0">
                <a:latin typeface="Arial" panose="020B0604020202020204" pitchFamily="34" charset="0"/>
              </a:rPr>
              <a:t>〜</a:t>
            </a:r>
            <a:r>
              <a:rPr lang="ja-JP" altLang="en-US" dirty="0" smtClean="0">
                <a:latin typeface="Arial" panose="020B0604020202020204" pitchFamily="34" charset="0"/>
              </a:rPr>
              <a:t>しようとしている」とします。</a:t>
            </a:r>
          </a:p>
          <a:p>
            <a:endParaRPr lang="ja-JP" altLang="en-US" dirty="0" smtClean="0">
              <a:latin typeface="Arial" panose="020B0604020202020204" pitchFamily="34" charset="0"/>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5A1A450-1596-409A-B283-126D00CC453C}" type="slidenum">
              <a:rPr kumimoji="1" lang="en-US" altLang="ja-JP" smtClean="0">
                <a:latin typeface="Arial" panose="020B0604020202020204" pitchFamily="34" charset="0"/>
              </a:rPr>
              <a:pPr/>
              <a:t>67</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13546702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学級活動（１）を例に説明します。</a:t>
            </a:r>
          </a:p>
          <a:p>
            <a:endParaRPr lang="ja-JP" altLang="en-US" dirty="0" smtClean="0">
              <a:latin typeface="Arial" panose="020B0604020202020204" pitchFamily="34" charset="0"/>
            </a:endParaRPr>
          </a:p>
          <a:p>
            <a:r>
              <a:rPr lang="ja-JP" altLang="en-US" dirty="0" smtClean="0">
                <a:latin typeface="Arial" panose="020B0604020202020204" pitchFamily="34" charset="0"/>
              </a:rPr>
              <a:t>学習指導要領の「特別活動の目標」と自校の実態を踏まえて改善等通知の例示を</a:t>
            </a:r>
          </a:p>
          <a:p>
            <a:r>
              <a:rPr lang="ja-JP" altLang="en-US" dirty="0" smtClean="0">
                <a:latin typeface="Arial" panose="020B0604020202020204" pitchFamily="34" charset="0"/>
              </a:rPr>
              <a:t>参考に作成した特別活動の評価の観点を確認すること，</a:t>
            </a:r>
          </a:p>
          <a:p>
            <a:r>
              <a:rPr lang="ja-JP" altLang="en-US" dirty="0" smtClean="0">
                <a:latin typeface="Arial" panose="020B0604020202020204" pitchFamily="34" charset="0"/>
              </a:rPr>
              <a:t>「学級活動の目標」及び学習指導要領解説に例示された</a:t>
            </a:r>
          </a:p>
          <a:p>
            <a:r>
              <a:rPr lang="ja-JP" altLang="en-US" dirty="0" smtClean="0">
                <a:latin typeface="Arial" panose="020B0604020202020204" pitchFamily="34" charset="0"/>
              </a:rPr>
              <a:t>「学級活動（１）において育成を目指す資質・能力」を確認し，</a:t>
            </a:r>
          </a:p>
          <a:p>
            <a:r>
              <a:rPr lang="ja-JP" altLang="en-US" dirty="0" smtClean="0">
                <a:latin typeface="Arial" panose="020B0604020202020204" pitchFamily="34" charset="0"/>
              </a:rPr>
              <a:t>自校として育成を目指す資質・能力を設定することは，先ほど説明したとおりです。</a:t>
            </a:r>
          </a:p>
          <a:p>
            <a:endParaRPr lang="ja-JP" altLang="en-US" dirty="0" smtClean="0">
              <a:latin typeface="Arial" panose="020B0604020202020204" pitchFamily="34" charset="0"/>
            </a:endParaRP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E10A8A1-1875-4F09-9490-4C9A93374787}" type="slidenum">
              <a:rPr kumimoji="1" lang="en-US" altLang="ja-JP" smtClean="0">
                <a:latin typeface="Arial" panose="020B0604020202020204" pitchFamily="34" charset="0"/>
              </a:rPr>
              <a:pPr/>
              <a:t>68</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12283133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学習指導要領では，</a:t>
            </a:r>
            <a:endParaRPr lang="en-US" altLang="ja-JP" dirty="0" smtClean="0">
              <a:latin typeface="Arial" panose="020B0604020202020204" pitchFamily="34" charset="0"/>
            </a:endParaRPr>
          </a:p>
          <a:p>
            <a:r>
              <a:rPr lang="ja-JP" altLang="en-US" dirty="0" smtClean="0">
                <a:latin typeface="Arial" panose="020B0604020202020204" pitchFamily="34" charset="0"/>
              </a:rPr>
              <a:t>「学校の創意工夫を生かし，学級や学校，地域の実態，生徒の発達の段階などを考慮する」ことについて</a:t>
            </a:r>
            <a:endParaRPr lang="en-US" altLang="ja-JP" dirty="0" smtClean="0">
              <a:latin typeface="Arial" panose="020B0604020202020204" pitchFamily="34" charset="0"/>
            </a:endParaRPr>
          </a:p>
          <a:p>
            <a:r>
              <a:rPr lang="ja-JP" altLang="en-US" dirty="0" smtClean="0">
                <a:latin typeface="Arial" panose="020B0604020202020204" pitchFamily="34" charset="0"/>
              </a:rPr>
              <a:t>示されています。</a:t>
            </a:r>
            <a:endParaRPr lang="en-US" altLang="ja-JP" dirty="0" smtClean="0">
              <a:latin typeface="Arial" panose="020B0604020202020204" pitchFamily="34" charset="0"/>
            </a:endParaRPr>
          </a:p>
          <a:p>
            <a:r>
              <a:rPr lang="ja-JP" altLang="en-US" dirty="0" smtClean="0">
                <a:latin typeface="Arial" panose="020B0604020202020204" pitchFamily="34" charset="0"/>
              </a:rPr>
              <a:t>このことを受けて，学級活動においても，生徒の発達段階などを考慮し，評価規準を作成することが考えられます。</a:t>
            </a:r>
          </a:p>
          <a:p>
            <a:r>
              <a:rPr lang="ja-JP" altLang="en-US" dirty="0" smtClean="0">
                <a:latin typeface="Arial" panose="020B0604020202020204" pitchFamily="34" charset="0"/>
              </a:rPr>
              <a:t>参考資料には，それぞれの活動等の観点ごとの評価規準が例として示されていますので参考にしてください。</a:t>
            </a:r>
          </a:p>
          <a:p>
            <a:endParaRPr lang="ja-JP" altLang="en-US" dirty="0" smtClean="0">
              <a:latin typeface="Arial" panose="020B0604020202020204" pitchFamily="34" charset="0"/>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5EFE23A-A65E-402C-B859-06F8A32E5A06}" type="slidenum">
              <a:rPr kumimoji="1" lang="en-US" altLang="ja-JP" smtClean="0">
                <a:latin typeface="Arial" panose="020B0604020202020204" pitchFamily="34" charset="0"/>
              </a:rPr>
              <a:pPr/>
              <a:t>69</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996334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ここまで述べてきたとおり，学習指導要領改訂の趣旨を実現するためには，学習評価の在り方が極めて重要です。</a:t>
            </a:r>
            <a:endParaRPr lang="en-US" altLang="ja-JP" dirty="0" smtClean="0">
              <a:latin typeface="Arial" panose="020B0604020202020204" pitchFamily="34" charset="0"/>
            </a:endParaRPr>
          </a:p>
          <a:p>
            <a:r>
              <a:rPr lang="ja-JP" altLang="en-US" dirty="0" smtClean="0">
                <a:latin typeface="Arial" panose="020B0604020202020204" pitchFamily="34" charset="0"/>
              </a:rPr>
              <a:t>学習評価を真に意味のあるものとし，指導と評価の一体化を実現することがますます求められています。</a:t>
            </a:r>
          </a:p>
          <a:p>
            <a:r>
              <a:rPr lang="ja-JP" altLang="en-US" dirty="0" smtClean="0">
                <a:latin typeface="Arial" panose="020B0604020202020204" pitchFamily="34" charset="0"/>
              </a:rPr>
              <a:t>このため，報告では，スクリーンの３点が学習評価の改善の基本的な方向性として示されています。</a:t>
            </a:r>
          </a:p>
        </p:txBody>
      </p:sp>
      <p:sp>
        <p:nvSpPr>
          <p:cNvPr id="60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B827B36-117F-42CB-8BAE-D734D8EDD87F}" type="slidenum">
              <a:rPr lang="ja-JP" altLang="en-US" smtClean="0">
                <a:solidFill>
                  <a:srgbClr val="000000"/>
                </a:solidFill>
                <a:latin typeface="游ゴシック" panose="020B0400000000000000" pitchFamily="50" charset="-128"/>
              </a:rPr>
              <a:pPr/>
              <a:t>7</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123616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参考資料の第３編においては，具体的な議題・題材における評価についての事例が示されています。</a:t>
            </a:r>
          </a:p>
          <a:p>
            <a:r>
              <a:rPr lang="ja-JP" altLang="en-US" dirty="0" smtClean="0">
                <a:latin typeface="Arial" panose="020B0604020202020204" pitchFamily="34" charset="0"/>
              </a:rPr>
              <a:t>その一つを紹介します。</a:t>
            </a:r>
          </a:p>
          <a:p>
            <a:r>
              <a:rPr lang="ja-JP" altLang="en-US" dirty="0" smtClean="0">
                <a:latin typeface="Arial" panose="020B0604020202020204" pitchFamily="34" charset="0"/>
              </a:rPr>
              <a:t>参考資料の事例，議題「よりよい学級生活をつくろう」についてです。</a:t>
            </a:r>
          </a:p>
          <a:p>
            <a:r>
              <a:rPr lang="ja-JP" altLang="en-US" dirty="0" smtClean="0">
                <a:latin typeface="Arial" panose="020B0604020202020204" pitchFamily="34" charset="0"/>
              </a:rPr>
              <a:t>本事例は，学級活動「</a:t>
            </a:r>
            <a:r>
              <a:rPr lang="en-US" altLang="ja-JP" dirty="0" smtClean="0">
                <a:latin typeface="Arial" panose="020B0604020202020204" pitchFamily="34" charset="0"/>
              </a:rPr>
              <a:t>(1)</a:t>
            </a:r>
            <a:r>
              <a:rPr lang="ja-JP" altLang="en-US" dirty="0" smtClean="0">
                <a:latin typeface="Arial" panose="020B0604020202020204" pitchFamily="34" charset="0"/>
              </a:rPr>
              <a:t>学級や学校における生活づくりへの参画」の指導計画と評価の事例です。</a:t>
            </a:r>
            <a:endParaRPr lang="en-US" altLang="ja-JP" dirty="0" smtClean="0">
              <a:latin typeface="Arial" panose="020B0604020202020204" pitchFamily="34" charset="0"/>
            </a:endParaRPr>
          </a:p>
          <a:p>
            <a:r>
              <a:rPr lang="ja-JP" altLang="en-US" dirty="0" smtClean="0">
                <a:latin typeface="Arial" panose="020B0604020202020204" pitchFamily="34" charset="0"/>
              </a:rPr>
              <a:t>内容のまとまりごとの評価規準は，スクリーンのとおりです。</a:t>
            </a:r>
          </a:p>
          <a:p>
            <a:endParaRPr lang="ja-JP" altLang="en-US" dirty="0" smtClean="0">
              <a:latin typeface="Arial" panose="020B0604020202020204" pitchFamily="34" charset="0"/>
            </a:endParaRPr>
          </a:p>
          <a:p>
            <a:r>
              <a:rPr lang="ja-JP" altLang="en-US" dirty="0" smtClean="0">
                <a:latin typeface="Arial" panose="020B0604020202020204" pitchFamily="34" charset="0"/>
              </a:rPr>
              <a:t>この中でも，「主体的に学習に取り組む態度」に係る評価規準について確認します。</a:t>
            </a:r>
          </a:p>
          <a:p>
            <a:endParaRPr lang="ja-JP" altLang="en-US" dirty="0" smtClean="0">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E9FB04-29DE-4A34-A7F1-D863C0CF8452}" type="slidenum">
              <a:rPr kumimoji="1" lang="en-US" altLang="ja-JP" smtClean="0">
                <a:latin typeface="Arial" panose="020B0604020202020204" pitchFamily="34" charset="0"/>
              </a:rPr>
              <a:pPr/>
              <a:t>70</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1669079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総説編でも，説明しましたように，「主体的に学習に取り組む態度」については，</a:t>
            </a:r>
          </a:p>
          <a:p>
            <a:r>
              <a:rPr lang="ja-JP" altLang="en-US" dirty="0" smtClean="0">
                <a:latin typeface="Arial" panose="020B0604020202020204" pitchFamily="34" charset="0"/>
              </a:rPr>
              <a:t>知識及び技能を獲得したり，</a:t>
            </a:r>
          </a:p>
          <a:p>
            <a:r>
              <a:rPr lang="ja-JP" altLang="en-US" dirty="0" smtClean="0">
                <a:latin typeface="Arial" panose="020B0604020202020204" pitchFamily="34" charset="0"/>
              </a:rPr>
              <a:t>思考力，判断力，表現力等を身に付けたりすることに向けた粘り強い取組の中で，</a:t>
            </a:r>
          </a:p>
          <a:p>
            <a:r>
              <a:rPr lang="ja-JP" altLang="en-US" dirty="0" smtClean="0">
                <a:latin typeface="Arial" panose="020B0604020202020204" pitchFamily="34" charset="0"/>
              </a:rPr>
              <a:t>自らの学習を調整しようとしているかどうかを含めて評価します。</a:t>
            </a:r>
          </a:p>
          <a:p>
            <a:r>
              <a:rPr lang="ja-JP" altLang="en-US" dirty="0" smtClean="0">
                <a:latin typeface="Arial" panose="020B0604020202020204" pitchFamily="34" charset="0"/>
              </a:rPr>
              <a:t>そのため，スクリーンに示す「粘り強く学習に取り組む態度」と</a:t>
            </a:r>
          </a:p>
          <a:p>
            <a:r>
              <a:rPr lang="ja-JP" altLang="en-US" dirty="0" smtClean="0">
                <a:latin typeface="Arial" panose="020B0604020202020204" pitchFamily="34" charset="0"/>
              </a:rPr>
              <a:t>「自ら学習を調整しようとする態度」の二つの側面を評価することが求められます。</a:t>
            </a:r>
          </a:p>
          <a:p>
            <a:endParaRPr lang="ja-JP" altLang="en-US" dirty="0" smtClean="0">
              <a:latin typeface="Arial" panose="020B0604020202020204" pitchFamily="34" charset="0"/>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6145C38-0FCF-42A3-8A3E-0C9E4781964C}" type="slidenum">
              <a:rPr lang="ja-JP" altLang="en-US" smtClean="0">
                <a:solidFill>
                  <a:srgbClr val="000000"/>
                </a:solidFill>
                <a:latin typeface="游ゴシック" panose="020B0400000000000000" pitchFamily="50" charset="-128"/>
              </a:rPr>
              <a:pPr/>
              <a:t>71</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028845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先ほどの事例においては，「主体的に学習に取り組む態度」については，スクリーンのように示されています。</a:t>
            </a:r>
          </a:p>
          <a:p>
            <a:r>
              <a:rPr lang="ja-JP" altLang="en-US" dirty="0" smtClean="0">
                <a:latin typeface="Arial" panose="020B0604020202020204" pitchFamily="34" charset="0"/>
              </a:rPr>
              <a:t>「自らの学習を調整しようとする側面」と「粘り強い取り組みを行おうとする側面」の双方を一体的に見取ることも想定されるため，</a:t>
            </a:r>
            <a:endParaRPr lang="en-US" altLang="ja-JP" dirty="0" smtClean="0">
              <a:latin typeface="Arial" panose="020B0604020202020204" pitchFamily="34" charset="0"/>
            </a:endParaRPr>
          </a:p>
          <a:p>
            <a:r>
              <a:rPr lang="ja-JP" altLang="en-US" dirty="0" smtClean="0">
                <a:latin typeface="Arial" panose="020B0604020202020204" pitchFamily="34" charset="0"/>
              </a:rPr>
              <a:t>明確には分けがたい場面もありますが，一方のみが</a:t>
            </a:r>
          </a:p>
          <a:p>
            <a:r>
              <a:rPr lang="ja-JP" altLang="en-US" dirty="0" smtClean="0">
                <a:latin typeface="Arial" panose="020B0604020202020204" pitchFamily="34" charset="0"/>
              </a:rPr>
              <a:t>現れることは一般的ではないとされていますので，ご留意ください。</a:t>
            </a: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E9FB04-29DE-4A34-A7F1-D863C0CF8452}" type="slidenum">
              <a:rPr kumimoji="1" lang="en-US" altLang="ja-JP" smtClean="0">
                <a:latin typeface="Arial" panose="020B0604020202020204" pitchFamily="34" charset="0"/>
              </a:rPr>
              <a:pPr/>
              <a:t>72</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1254921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C30C4FD-87A4-4E40-828F-75307B589F2A}" type="slidenum">
              <a:rPr kumimoji="1" lang="en-US" altLang="ja-JP" smtClean="0">
                <a:solidFill>
                  <a:srgbClr val="000000"/>
                </a:solidFill>
                <a:latin typeface="Arial" panose="020B0604020202020204" pitchFamily="34" charset="0"/>
              </a:rPr>
              <a:pPr/>
              <a:t>73</a:t>
            </a:fld>
            <a:endParaRPr kumimoji="1" lang="en-US" altLang="ja-JP" smtClean="0">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ＭＳ 明朝" panose="02020609040205080304" pitchFamily="17" charset="-128"/>
                <a:ea typeface="ＭＳ 明朝" panose="02020609040205080304" pitchFamily="17" charset="-128"/>
              </a:rPr>
              <a:t>最後に，特別活動の学習評価を行うに当たっての基本的な考え方について説明します。</a:t>
            </a:r>
          </a:p>
        </p:txBody>
      </p:sp>
    </p:spTree>
    <p:extLst>
      <p:ext uri="{BB962C8B-B14F-4D97-AF65-F5344CB8AC3E}">
        <p14:creationId xmlns:p14="http://schemas.microsoft.com/office/powerpoint/2010/main" val="12499132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先ほども述べましたが，特別活動においては，</a:t>
            </a:r>
          </a:p>
          <a:p>
            <a:r>
              <a:rPr lang="ja-JP" altLang="en-US" dirty="0" smtClean="0">
                <a:latin typeface="Arial" panose="020B0604020202020204" pitchFamily="34" charset="0"/>
              </a:rPr>
              <a:t>設置者ではなく，各学校が評価の観点を定めます。</a:t>
            </a:r>
          </a:p>
          <a:p>
            <a:r>
              <a:rPr lang="ja-JP" altLang="en-US" dirty="0" smtClean="0">
                <a:latin typeface="Arial" panose="020B0604020202020204" pitchFamily="34" charset="0"/>
              </a:rPr>
              <a:t>特別活動は，全校又は学年を単位として行う活動があり，</a:t>
            </a:r>
          </a:p>
          <a:p>
            <a:r>
              <a:rPr lang="ja-JP" altLang="en-US" dirty="0" smtClean="0">
                <a:latin typeface="Arial" panose="020B0604020202020204" pitchFamily="34" charset="0"/>
              </a:rPr>
              <a:t>学級担任以外の教師が指導することも多いことから，</a:t>
            </a:r>
          </a:p>
          <a:p>
            <a:r>
              <a:rPr lang="ja-JP" altLang="en-US" dirty="0" smtClean="0">
                <a:latin typeface="Arial" panose="020B0604020202020204" pitchFamily="34" charset="0"/>
              </a:rPr>
              <a:t>各学校には評価体制を確立し共通理解を図って，子供たちのよさや可能性を</a:t>
            </a:r>
          </a:p>
          <a:p>
            <a:r>
              <a:rPr lang="ja-JP" altLang="en-US" dirty="0" smtClean="0">
                <a:latin typeface="Arial" panose="020B0604020202020204" pitchFamily="34" charset="0"/>
              </a:rPr>
              <a:t>多面的・総合的に評価できるようにすることが求められます。</a:t>
            </a:r>
          </a:p>
          <a:p>
            <a:r>
              <a:rPr lang="ja-JP" altLang="en-US" dirty="0" smtClean="0">
                <a:latin typeface="Arial" panose="020B0604020202020204" pitchFamily="34" charset="0"/>
              </a:rPr>
              <a:t>評価を通じて，教師が自己の指導の内容や方法，指導過程等を振り返り，</a:t>
            </a:r>
          </a:p>
          <a:p>
            <a:r>
              <a:rPr lang="ja-JP" altLang="en-US" dirty="0" smtClean="0">
                <a:latin typeface="Arial" panose="020B0604020202020204" pitchFamily="34" charset="0"/>
              </a:rPr>
              <a:t>より効果的な指導が行えるような工夫改善を図ることが求められます。</a:t>
            </a:r>
          </a:p>
          <a:p>
            <a:endParaRPr lang="ja-JP" altLang="en-US" dirty="0" smtClean="0">
              <a:latin typeface="Arial" panose="020B0604020202020204" pitchFamily="34" charset="0"/>
            </a:endParaRP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481927F-195C-4969-B9D4-3899CE30FBC4}" type="slidenum">
              <a:rPr kumimoji="1" lang="en-US" altLang="ja-JP" smtClean="0">
                <a:latin typeface="Arial" panose="020B0604020202020204" pitchFamily="34" charset="0"/>
              </a:rPr>
              <a:pPr/>
              <a:t>74</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42142375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「評価の手順」についてです。</a:t>
            </a:r>
          </a:p>
          <a:p>
            <a:r>
              <a:rPr lang="ja-JP" altLang="en-US" dirty="0" smtClean="0">
                <a:latin typeface="Arial" panose="020B0604020202020204" pitchFamily="34" charset="0"/>
              </a:rPr>
              <a:t>各学校においては，特別活動の特質を踏まえ，</a:t>
            </a:r>
          </a:p>
          <a:p>
            <a:r>
              <a:rPr lang="ja-JP" altLang="en-US" dirty="0" smtClean="0">
                <a:latin typeface="Arial" panose="020B0604020202020204" pitchFamily="34" charset="0"/>
              </a:rPr>
              <a:t>スクリーンのような評価の手順や留意点を参考にして，</a:t>
            </a:r>
          </a:p>
          <a:p>
            <a:r>
              <a:rPr lang="ja-JP" altLang="en-US" dirty="0" smtClean="0">
                <a:latin typeface="Arial" panose="020B0604020202020204" pitchFamily="34" charset="0"/>
              </a:rPr>
              <a:t>適切に評価を進めることが大切となります。</a:t>
            </a:r>
          </a:p>
          <a:p>
            <a:endParaRPr lang="ja-JP" altLang="en-US" dirty="0" smtClean="0">
              <a:latin typeface="Arial" panose="020B0604020202020204" pitchFamily="34"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0D35EEA-0985-4149-A173-CABE452FC341}" type="slidenum">
              <a:rPr kumimoji="1" lang="en-US" altLang="ja-JP" smtClean="0">
                <a:latin typeface="Arial" panose="020B0604020202020204" pitchFamily="34" charset="0"/>
              </a:rPr>
              <a:pPr/>
              <a:t>75</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25830131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「評価体制の確立」についてです。</a:t>
            </a:r>
          </a:p>
          <a:p>
            <a:r>
              <a:rPr lang="ja-JP" altLang="en-US" dirty="0" smtClean="0">
                <a:latin typeface="Arial" panose="020B0604020202020204" pitchFamily="34" charset="0"/>
              </a:rPr>
              <a:t>特別活動は，全校又は学年を単位として行う活動があり，</a:t>
            </a:r>
          </a:p>
          <a:p>
            <a:r>
              <a:rPr lang="ja-JP" altLang="en-US" dirty="0" smtClean="0">
                <a:latin typeface="Arial" panose="020B0604020202020204" pitchFamily="34" charset="0"/>
              </a:rPr>
              <a:t>学級担任以外の教師が指導することも多いことから，</a:t>
            </a:r>
          </a:p>
          <a:p>
            <a:r>
              <a:rPr lang="ja-JP" altLang="en-US" dirty="0" smtClean="0">
                <a:latin typeface="Arial" panose="020B0604020202020204" pitchFamily="34" charset="0"/>
              </a:rPr>
              <a:t>各学校には，スクリーンに示すように評価体制を確立し共通理解を図って，</a:t>
            </a:r>
          </a:p>
          <a:p>
            <a:r>
              <a:rPr lang="ja-JP" altLang="en-US" dirty="0" smtClean="0">
                <a:latin typeface="Arial" panose="020B0604020202020204" pitchFamily="34" charset="0"/>
              </a:rPr>
              <a:t>子供たちのよさや可能性を多面的・総合的に評価できる</a:t>
            </a:r>
          </a:p>
          <a:p>
            <a:r>
              <a:rPr lang="ja-JP" altLang="en-US" dirty="0" smtClean="0">
                <a:latin typeface="Arial" panose="020B0604020202020204" pitchFamily="34" charset="0"/>
              </a:rPr>
              <a:t>ようにすることが求められます。</a:t>
            </a:r>
          </a:p>
          <a:p>
            <a:endParaRPr lang="ja-JP" altLang="en-US" dirty="0" smtClean="0">
              <a:latin typeface="Arial" panose="020B0604020202020204" pitchFamily="34" charset="0"/>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10E9902-F8F7-45F7-8D5B-49F3704A065D}" type="slidenum">
              <a:rPr kumimoji="1" lang="en-US" altLang="ja-JP" smtClean="0">
                <a:latin typeface="Arial" panose="020B0604020202020204" pitchFamily="34" charset="0"/>
              </a:rPr>
              <a:pPr/>
              <a:t>76</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22900888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特別活動においては，生徒が自己の活動を振り返り，新たな目標や課題がもてるようにする</a:t>
            </a:r>
          </a:p>
          <a:p>
            <a:r>
              <a:rPr lang="ja-JP" altLang="en-US" dirty="0" smtClean="0">
                <a:latin typeface="Arial" panose="020B0604020202020204" pitchFamily="34" charset="0"/>
              </a:rPr>
              <a:t>評価を進めるため，活動の結果だけではなく，活動の過程における生徒の努力や意欲などを積極的</a:t>
            </a:r>
          </a:p>
          <a:p>
            <a:r>
              <a:rPr lang="ja-JP" altLang="en-US" dirty="0" smtClean="0">
                <a:latin typeface="Arial" panose="020B0604020202020204" pitchFamily="34" charset="0"/>
              </a:rPr>
              <a:t>に認めたり，生徒のよさを多面的・総合的に評価したりすることが大切です。</a:t>
            </a:r>
          </a:p>
          <a:p>
            <a:r>
              <a:rPr lang="ja-JP" altLang="en-US" dirty="0" smtClean="0">
                <a:latin typeface="Arial" panose="020B0604020202020204" pitchFamily="34" charset="0"/>
              </a:rPr>
              <a:t>評価方法については，スクリーンに示すもののほか，それぞれの評価方法の特質を生かして評価するようにします。</a:t>
            </a:r>
          </a:p>
          <a:p>
            <a:endParaRPr lang="ja-JP" altLang="en-US" dirty="0" smtClean="0">
              <a:latin typeface="Arial" panose="020B0604020202020204" pitchFamily="34" charset="0"/>
            </a:endParaRPr>
          </a:p>
          <a:p>
            <a:r>
              <a:rPr lang="ja-JP" altLang="en-US" dirty="0" smtClean="0">
                <a:latin typeface="Arial" panose="020B0604020202020204" pitchFamily="34" charset="0"/>
              </a:rPr>
              <a:t>特別活動は，活動の積み重ねにより年間を通して生徒の資質・能力の育成を図るものです。</a:t>
            </a:r>
          </a:p>
          <a:p>
            <a:r>
              <a:rPr lang="ja-JP" altLang="en-US" dirty="0" smtClean="0">
                <a:latin typeface="Arial" panose="020B0604020202020204" pitchFamily="34" charset="0"/>
              </a:rPr>
              <a:t>効果的で効率的な評価となるよう配慮し，評価機会の精選を図ることが必要となります。</a:t>
            </a:r>
          </a:p>
          <a:p>
            <a:endParaRPr lang="ja-JP" altLang="en-US" dirty="0" smtClean="0">
              <a:latin typeface="Arial" panose="020B0604020202020204" pitchFamily="34" charset="0"/>
            </a:endParaRP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EC912D6-528F-4782-931E-409948DC0A72}" type="slidenum">
              <a:rPr kumimoji="1" lang="en-US" altLang="ja-JP" smtClean="0">
                <a:latin typeface="Arial" panose="020B0604020202020204" pitchFamily="34" charset="0"/>
              </a:rPr>
              <a:pPr/>
              <a:t>77</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31483542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最後に，「指導要録における特別活動の記録」についてです。</a:t>
            </a:r>
          </a:p>
          <a:p>
            <a:endParaRPr lang="ja-JP" altLang="en-US" dirty="0" smtClean="0">
              <a:latin typeface="Arial" panose="020B0604020202020204" pitchFamily="34" charset="0"/>
            </a:endParaRPr>
          </a:p>
          <a:p>
            <a:r>
              <a:rPr lang="ja-JP" altLang="en-US" dirty="0" smtClean="0">
                <a:latin typeface="Arial" panose="020B0604020202020204" pitchFamily="34" charset="0"/>
              </a:rPr>
              <a:t>指導と評価に当たっては，各学校で「十分満足できる活動の状況」とは「生徒のどのような姿」を</a:t>
            </a:r>
          </a:p>
          <a:p>
            <a:r>
              <a:rPr lang="ja-JP" altLang="en-US" dirty="0" smtClean="0">
                <a:latin typeface="Arial" panose="020B0604020202020204" pitchFamily="34" charset="0"/>
              </a:rPr>
              <a:t>指すのかを検討し，共通理解を図ってその取組を進めることが求められます。</a:t>
            </a:r>
          </a:p>
          <a:p>
            <a:r>
              <a:rPr lang="ja-JP" altLang="en-US" dirty="0" smtClean="0">
                <a:latin typeface="Arial" panose="020B0604020202020204" pitchFamily="34" charset="0"/>
              </a:rPr>
              <a:t>そのうえで，「目指す生徒の姿」に照らして，十分満足できる活動の状況がみられた場合に指導要録に○を付けます。</a:t>
            </a:r>
          </a:p>
          <a:p>
            <a:r>
              <a:rPr lang="ja-JP" altLang="en-US" dirty="0" smtClean="0">
                <a:latin typeface="Arial" panose="020B0604020202020204" pitchFamily="34" charset="0"/>
              </a:rPr>
              <a:t>なお，特別活動における十分満足できる活動の状況の評価に当たっては，特別活動の特質を踏まえ，</a:t>
            </a:r>
          </a:p>
          <a:p>
            <a:r>
              <a:rPr lang="ja-JP" altLang="en-US" dirty="0" smtClean="0">
                <a:latin typeface="Arial" panose="020B0604020202020204" pitchFamily="34" charset="0"/>
              </a:rPr>
              <a:t>生徒のよさや可能性を積極的に評価することが大切です。</a:t>
            </a:r>
          </a:p>
          <a:p>
            <a:endParaRPr lang="ja-JP" altLang="en-US" dirty="0" smtClean="0">
              <a:latin typeface="Arial" panose="020B0604020202020204" pitchFamily="34" charset="0"/>
            </a:endParaRPr>
          </a:p>
          <a:p>
            <a:r>
              <a:rPr lang="ja-JP" altLang="en-US" dirty="0" smtClean="0">
                <a:latin typeface="Arial" panose="020B0604020202020204" pitchFamily="34" charset="0"/>
              </a:rPr>
              <a:t>以上で，中学校　特別活動における「指導と評価の一体化」のための学習評価についての説明を終わります。</a:t>
            </a:r>
          </a:p>
          <a:p>
            <a:endParaRPr lang="ja-JP" altLang="en-US" dirty="0" smtClean="0">
              <a:latin typeface="Arial" panose="020B0604020202020204" pitchFamily="34" charset="0"/>
            </a:endParaRPr>
          </a:p>
          <a:p>
            <a:endParaRPr lang="ja-JP" altLang="en-US" dirty="0" smtClean="0">
              <a:latin typeface="Arial" panose="020B0604020202020204" pitchFamily="34" charset="0"/>
            </a:endParaRPr>
          </a:p>
          <a:p>
            <a:endParaRPr lang="ja-JP" altLang="en-US" dirty="0" smtClean="0">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99C77A2-0A65-4D4D-A43C-1A3A6EDAC937}" type="slidenum">
              <a:rPr kumimoji="1" lang="en-US" altLang="ja-JP" smtClean="0">
                <a:latin typeface="Arial" panose="020B0604020202020204" pitchFamily="34" charset="0"/>
              </a:rPr>
              <a:pPr/>
              <a:t>78</a:t>
            </a:fld>
            <a:endParaRPr kumimoji="1" lang="en-US" altLang="ja-JP" smtClean="0">
              <a:latin typeface="Arial" panose="020B0604020202020204" pitchFamily="34" charset="0"/>
            </a:endParaRPr>
          </a:p>
        </p:txBody>
      </p:sp>
    </p:spTree>
    <p:extLst>
      <p:ext uri="{BB962C8B-B14F-4D97-AF65-F5344CB8AC3E}">
        <p14:creationId xmlns:p14="http://schemas.microsoft.com/office/powerpoint/2010/main" val="409080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今回の学習指導要領改訂に向けた議論においては，いわゆる学力の三要素を議論の出発点としながら，教育課程全体を通して育成を目指す資質・能力について，三つに整理されました。</a:t>
            </a:r>
          </a:p>
          <a:p>
            <a:r>
              <a:rPr lang="ja-JP" altLang="en-US" dirty="0" smtClean="0">
                <a:latin typeface="Arial" panose="020B0604020202020204" pitchFamily="34" charset="0"/>
              </a:rPr>
              <a:t>また，各教科等における目標や内容についても，資質・能力の三つの柱に基づいて再整理されています。</a:t>
            </a:r>
          </a:p>
          <a:p>
            <a:r>
              <a:rPr lang="ja-JP" altLang="en-US" dirty="0" smtClean="0">
                <a:latin typeface="Arial" panose="020B0604020202020204" pitchFamily="34" charset="0"/>
              </a:rPr>
              <a:t>こうした再整理を踏まえて，スクリーンに示すとおり，観点別学習状況の評価については，小・中・高等学校の各教科等を通じて，４観点から３観点に整理されました。</a:t>
            </a:r>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69C443F-ED1A-4CB4-9D08-475B2F33299F}" type="slidenum">
              <a:rPr lang="ja-JP" altLang="en-US" smtClean="0">
                <a:solidFill>
                  <a:srgbClr val="000000"/>
                </a:solidFill>
                <a:latin typeface="游ゴシック" panose="020B0400000000000000" pitchFamily="50" charset="-128"/>
              </a:rPr>
              <a:pPr/>
              <a:t>8</a:t>
            </a:fld>
            <a:endParaRPr lang="ja-JP" altLang="en-US" smtClean="0">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8683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TextEdit="1"/>
          </p:cNvSpPr>
          <p:nvPr>
            <p:ph type="sldImg"/>
          </p:nvPr>
        </p:nvSpPr>
        <p:spPr>
          <a:xfrm>
            <a:off x="971550" y="762000"/>
            <a:ext cx="5083175" cy="3813175"/>
          </a:xfrm>
          <a:ln/>
        </p:spPr>
      </p:sp>
      <p:sp>
        <p:nvSpPr>
          <p:cNvPr id="645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各教科における評価の基本構造です。</a:t>
            </a:r>
            <a:endParaRPr lang="en-US" altLang="ja-JP" dirty="0" smtClean="0">
              <a:latin typeface="Arial" panose="020B0604020202020204" pitchFamily="34" charset="0"/>
            </a:endParaRPr>
          </a:p>
          <a:p>
            <a:r>
              <a:rPr lang="ja-JP" altLang="en-US" dirty="0" smtClean="0">
                <a:latin typeface="Arial" panose="020B0604020202020204" pitchFamily="34" charset="0"/>
              </a:rPr>
              <a:t>各教科の学習評価においては，学習状況を分析的に捉える「観点別学習状況の評価」と，これらを総括的に捉える「評定」の両方について，学習指導要領に定める目標に準拠した評価として実施します。</a:t>
            </a:r>
            <a:endParaRPr lang="en-US" altLang="ja-JP" dirty="0" smtClean="0">
              <a:latin typeface="Arial" panose="020B0604020202020204" pitchFamily="34" charset="0"/>
            </a:endParaRPr>
          </a:p>
          <a:p>
            <a:r>
              <a:rPr lang="ja-JP" altLang="en-US" dirty="0" smtClean="0">
                <a:latin typeface="Arial" panose="020B0604020202020204" pitchFamily="34" charset="0"/>
              </a:rPr>
              <a:t>また，観点別学習状況の評価や評定には示しきれない児童生徒一人一人のよい点や可能性，進歩の状況については，「個人内評価」として実施するものとされています。</a:t>
            </a:r>
            <a:endParaRPr lang="en-US" altLang="ja-JP" dirty="0" smtClean="0">
              <a:latin typeface="Arial" panose="020B0604020202020204" pitchFamily="34" charset="0"/>
            </a:endParaRPr>
          </a:p>
          <a:p>
            <a:r>
              <a:rPr lang="ja-JP" altLang="en-US" dirty="0" smtClean="0">
                <a:latin typeface="Arial" panose="020B0604020202020204" pitchFamily="34" charset="0"/>
              </a:rPr>
              <a:t>特に</a:t>
            </a:r>
            <a:r>
              <a:rPr lang="en-US" altLang="ja-JP" dirty="0" smtClean="0">
                <a:latin typeface="Arial" panose="020B0604020202020204" pitchFamily="34" charset="0"/>
              </a:rPr>
              <a:t>『</a:t>
            </a:r>
            <a:r>
              <a:rPr lang="ja-JP" altLang="en-US" dirty="0" smtClean="0">
                <a:latin typeface="Arial" panose="020B0604020202020204" pitchFamily="34" charset="0"/>
              </a:rPr>
              <a:t>学びに向かう力，人間性等</a:t>
            </a:r>
            <a:r>
              <a:rPr lang="en-US" altLang="ja-JP" dirty="0" smtClean="0">
                <a:latin typeface="Arial" panose="020B0604020202020204" pitchFamily="34" charset="0"/>
              </a:rPr>
              <a:t>』</a:t>
            </a:r>
            <a:r>
              <a:rPr lang="ja-JP" altLang="en-US" dirty="0" smtClean="0">
                <a:latin typeface="Arial" panose="020B0604020202020204" pitchFamily="34" charset="0"/>
              </a:rPr>
              <a:t>のうち</a:t>
            </a:r>
            <a:r>
              <a:rPr lang="en-US" altLang="ja-JP" dirty="0" smtClean="0">
                <a:latin typeface="Arial" panose="020B0604020202020204" pitchFamily="34" charset="0"/>
              </a:rPr>
              <a:t>『</a:t>
            </a:r>
            <a:r>
              <a:rPr lang="ja-JP" altLang="en-US" dirty="0" smtClean="0">
                <a:latin typeface="Arial" panose="020B0604020202020204" pitchFamily="34" charset="0"/>
              </a:rPr>
              <a:t>感性や思いやり</a:t>
            </a:r>
            <a:r>
              <a:rPr lang="en-US" altLang="ja-JP" dirty="0" smtClean="0">
                <a:latin typeface="Arial" panose="020B0604020202020204" pitchFamily="34" charset="0"/>
              </a:rPr>
              <a:t>』</a:t>
            </a:r>
            <a:r>
              <a:rPr lang="ja-JP" altLang="en-US" dirty="0" smtClean="0">
                <a:latin typeface="Arial" panose="020B0604020202020204" pitchFamily="34" charset="0"/>
              </a:rPr>
              <a:t>など一人一人のよい点や可能性，進歩の状況などを積極的に評価し児童生徒に伝えることが重要です。</a:t>
            </a:r>
            <a:endParaRPr lang="en-US" altLang="ja-JP" dirty="0" smtClean="0">
              <a:latin typeface="Arial" panose="020B0604020202020204" pitchFamily="34" charset="0"/>
            </a:endParaRPr>
          </a:p>
        </p:txBody>
      </p:sp>
      <p:sp>
        <p:nvSpPr>
          <p:cNvPr id="64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defRPr>
                <a:solidFill>
                  <a:schemeClr val="tx1"/>
                </a:solidFill>
                <a:latin typeface="Calibri" panose="020F0502020204030204" pitchFamily="34" charset="0"/>
              </a:defRPr>
            </a:lvl1pPr>
            <a:lvl2pPr marL="742950" indent="-285750" defTabSz="904875">
              <a:defRPr>
                <a:solidFill>
                  <a:schemeClr val="tx1"/>
                </a:solidFill>
                <a:latin typeface="Calibri" panose="020F0502020204030204" pitchFamily="34" charset="0"/>
              </a:defRPr>
            </a:lvl2pPr>
            <a:lvl3pPr marL="1143000" indent="-228600" defTabSz="904875">
              <a:defRPr>
                <a:solidFill>
                  <a:schemeClr val="tx1"/>
                </a:solidFill>
                <a:latin typeface="Calibri" panose="020F0502020204030204" pitchFamily="34" charset="0"/>
              </a:defRPr>
            </a:lvl3pPr>
            <a:lvl4pPr marL="1600200" indent="-228600" defTabSz="904875">
              <a:defRPr>
                <a:solidFill>
                  <a:schemeClr val="tx1"/>
                </a:solidFill>
                <a:latin typeface="Calibri" panose="020F0502020204030204" pitchFamily="34" charset="0"/>
              </a:defRPr>
            </a:lvl4pPr>
            <a:lvl5pPr marL="2057400" indent="-228600" defTabSz="904875">
              <a:defRPr>
                <a:solidFill>
                  <a:schemeClr val="tx1"/>
                </a:solidFill>
                <a:latin typeface="Calibri" panose="020F0502020204030204" pitchFamily="34" charset="0"/>
              </a:defRPr>
            </a:lvl5pPr>
            <a:lvl6pPr marL="2514600" indent="-228600" defTabSz="904875" eaLnBrk="0" fontAlgn="base" hangingPunct="0">
              <a:spcBef>
                <a:spcPct val="0"/>
              </a:spcBef>
              <a:spcAft>
                <a:spcPct val="0"/>
              </a:spcAft>
              <a:defRPr>
                <a:solidFill>
                  <a:schemeClr val="tx1"/>
                </a:solidFill>
                <a:latin typeface="Calibri" panose="020F0502020204030204" pitchFamily="34" charset="0"/>
              </a:defRPr>
            </a:lvl6pPr>
            <a:lvl7pPr marL="2971800" indent="-228600" defTabSz="904875" eaLnBrk="0" fontAlgn="base" hangingPunct="0">
              <a:spcBef>
                <a:spcPct val="0"/>
              </a:spcBef>
              <a:spcAft>
                <a:spcPct val="0"/>
              </a:spcAft>
              <a:defRPr>
                <a:solidFill>
                  <a:schemeClr val="tx1"/>
                </a:solidFill>
                <a:latin typeface="Calibri" panose="020F0502020204030204" pitchFamily="34" charset="0"/>
              </a:defRPr>
            </a:lvl7pPr>
            <a:lvl8pPr marL="3429000" indent="-228600" defTabSz="904875" eaLnBrk="0" fontAlgn="base" hangingPunct="0">
              <a:spcBef>
                <a:spcPct val="0"/>
              </a:spcBef>
              <a:spcAft>
                <a:spcPct val="0"/>
              </a:spcAft>
              <a:defRPr>
                <a:solidFill>
                  <a:schemeClr val="tx1"/>
                </a:solidFill>
                <a:latin typeface="Calibri" panose="020F0502020204030204" pitchFamily="34" charset="0"/>
              </a:defRPr>
            </a:lvl8pPr>
            <a:lvl9pPr marL="3886200" indent="-228600" defTabSz="904875" eaLnBrk="0" fontAlgn="base" hangingPunct="0">
              <a:spcBef>
                <a:spcPct val="0"/>
              </a:spcBef>
              <a:spcAft>
                <a:spcPct val="0"/>
              </a:spcAft>
              <a:defRPr>
                <a:solidFill>
                  <a:schemeClr val="tx1"/>
                </a:solidFill>
                <a:latin typeface="Calibri" panose="020F0502020204030204" pitchFamily="34" charset="0"/>
              </a:defRPr>
            </a:lvl9pPr>
          </a:lstStyle>
          <a:p>
            <a:fld id="{AF089495-4A54-45A6-8618-667C9D2BB156}" type="slidenum">
              <a:rPr lang="ja-JP" altLang="en-US" smtClean="0">
                <a:solidFill>
                  <a:srgbClr val="000000"/>
                </a:solidFill>
                <a:latin typeface="Arial" panose="020B0604020202020204" pitchFamily="34" charset="0"/>
              </a:rPr>
              <a:pPr/>
              <a:t>9</a:t>
            </a:fld>
            <a:endParaRPr lang="ja-JP"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99558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D8C58C6-7D64-47C0-8349-6763BDC91525}" type="slidenum">
              <a:rPr lang="en-US" altLang="ja-JP"/>
              <a:pPr>
                <a:defRPr/>
              </a:pPr>
              <a:t>‹#›</a:t>
            </a:fld>
            <a:endParaRPr lang="en-US" altLang="ja-JP"/>
          </a:p>
        </p:txBody>
      </p:sp>
    </p:spTree>
    <p:extLst>
      <p:ext uri="{BB962C8B-B14F-4D97-AF65-F5344CB8AC3E}">
        <p14:creationId xmlns:p14="http://schemas.microsoft.com/office/powerpoint/2010/main" val="4279096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E2140D3-F2D2-42C2-BA56-3EA1AF4AFDAB}" type="slidenum">
              <a:rPr lang="en-US" altLang="ja-JP"/>
              <a:pPr>
                <a:defRPr/>
              </a:pPr>
              <a:t>‹#›</a:t>
            </a:fld>
            <a:endParaRPr lang="en-US" altLang="ja-JP"/>
          </a:p>
        </p:txBody>
      </p:sp>
    </p:spTree>
    <p:extLst>
      <p:ext uri="{BB962C8B-B14F-4D97-AF65-F5344CB8AC3E}">
        <p14:creationId xmlns:p14="http://schemas.microsoft.com/office/powerpoint/2010/main" val="301709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2646E978-CFC7-495D-A417-3CC946009DAB}" type="slidenum">
              <a:rPr lang="en-US" altLang="ja-JP"/>
              <a:pPr>
                <a:defRPr/>
              </a:pPr>
              <a:t>‹#›</a:t>
            </a:fld>
            <a:endParaRPr lang="en-US" altLang="ja-JP"/>
          </a:p>
        </p:txBody>
      </p:sp>
    </p:spTree>
    <p:extLst>
      <p:ext uri="{BB962C8B-B14F-4D97-AF65-F5344CB8AC3E}">
        <p14:creationId xmlns:p14="http://schemas.microsoft.com/office/powerpoint/2010/main" val="3985830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rgbClr val="4CACE2"/>
        </a:solidFill>
        <a:effectLst/>
      </p:bgPr>
    </p:bg>
    <p:spTree>
      <p:nvGrpSpPr>
        <p:cNvPr id="1" name=""/>
        <p:cNvGrpSpPr/>
        <p:nvPr/>
      </p:nvGrpSpPr>
      <p:grpSpPr>
        <a:xfrm>
          <a:off x="0" y="0"/>
          <a:ext cx="0" cy="0"/>
          <a:chOff x="0" y="0"/>
          <a:chExt cx="0" cy="0"/>
        </a:xfrm>
      </p:grpSpPr>
      <p:sp>
        <p:nvSpPr>
          <p:cNvPr id="4" name="正方形/長方形 3">
            <a:extLst/>
          </p:cNvPr>
          <p:cNvSpPr/>
          <p:nvPr userDrawn="1"/>
        </p:nvSpPr>
        <p:spPr>
          <a:xfrm>
            <a:off x="0" y="3448050"/>
            <a:ext cx="9144000" cy="340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white"/>
                </a:solidFill>
              </a:rPr>
              <a:t>○○</a:t>
            </a:r>
          </a:p>
        </p:txBody>
      </p:sp>
      <p:pic>
        <p:nvPicPr>
          <p:cNvPr id="5"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32488"/>
            <a:ext cx="23764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0" y="115888"/>
            <a:ext cx="326548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9"/>
          <p:cNvPicPr>
            <a:picLocks noChangeAspect="1"/>
          </p:cNvPicPr>
          <p:nvPr userDrawn="1"/>
        </p:nvPicPr>
        <p:blipFill>
          <a:blip r:embed="rId4">
            <a:extLst>
              <a:ext uri="{28A0092B-C50C-407E-A947-70E740481C1C}">
                <a14:useLocalDpi xmlns:a14="http://schemas.microsoft.com/office/drawing/2010/main" val="0"/>
              </a:ext>
            </a:extLst>
          </a:blip>
          <a:srcRect l="7475" t="36000" r="65833" b="40199"/>
          <a:stretch>
            <a:fillRect/>
          </a:stretch>
        </p:blipFill>
        <p:spPr bwMode="auto">
          <a:xfrm>
            <a:off x="658813" y="1123950"/>
            <a:ext cx="2374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p:cNvPr>
          <p:cNvSpPr/>
          <p:nvPr userDrawn="1"/>
        </p:nvSpPr>
        <p:spPr>
          <a:xfrm>
            <a:off x="706438" y="815975"/>
            <a:ext cx="2262187" cy="398463"/>
          </a:xfrm>
          <a:prstGeom prst="rect">
            <a:avLst/>
          </a:prstGeom>
        </p:spPr>
        <p:txBody>
          <a:bodyPr wrap="none">
            <a:spAutoFit/>
          </a:bodyPr>
          <a:lstStyle/>
          <a:p>
            <a:pPr eaLnBrk="1" fontAlgn="auto" hangingPunct="1">
              <a:lnSpc>
                <a:spcPct val="110000"/>
              </a:lnSpc>
              <a:spcBef>
                <a:spcPts val="0"/>
              </a:spcBef>
              <a:spcAft>
                <a:spcPts val="0"/>
              </a:spcAft>
              <a:defRPr/>
            </a:pPr>
            <a:r>
              <a:rPr lang="ja-JP" altLang="en-US" b="1" kern="900" dirty="0">
                <a:solidFill>
                  <a:prstClr val="white"/>
                </a:solidFill>
                <a:latin typeface="游ゴシック" panose="020B0400000000000000" pitchFamily="50" charset="-128"/>
                <a:ea typeface="游ゴシック" panose="020B0400000000000000" pitchFamily="50" charset="-128"/>
              </a:rPr>
              <a:t>新しい学習指導要領</a:t>
            </a:r>
            <a:endParaRPr lang="en-US" altLang="ja-JP" b="1" kern="900" dirty="0">
              <a:solidFill>
                <a:prstClr val="white"/>
              </a:solidFill>
              <a:latin typeface="游ゴシック" panose="020B0400000000000000" pitchFamily="50" charset="-128"/>
              <a:ea typeface="游ゴシック" panose="020B0400000000000000" pitchFamily="50" charset="-128"/>
            </a:endParaRPr>
          </a:p>
        </p:txBody>
      </p:sp>
      <p:sp>
        <p:nvSpPr>
          <p:cNvPr id="3" name="タイトル 2"/>
          <p:cNvSpPr>
            <a:spLocks noGrp="1"/>
          </p:cNvSpPr>
          <p:nvPr>
            <p:ph type="title"/>
          </p:nvPr>
        </p:nvSpPr>
        <p:spPr>
          <a:xfrm>
            <a:off x="251520" y="3851303"/>
            <a:ext cx="8229600" cy="1143000"/>
          </a:xfrm>
        </p:spPr>
        <p:txBody>
          <a:bodyPr/>
          <a:lstStyle>
            <a:lvl1pPr algn="l">
              <a:defRPr>
                <a:solidFill>
                  <a:schemeClr val="tx1">
                    <a:lumMod val="65000"/>
                    <a:lumOff val="35000"/>
                  </a:schemeClr>
                </a:solidFill>
              </a:defRPr>
            </a:lvl1pPr>
          </a:lstStyle>
          <a:p>
            <a:r>
              <a:rPr lang="ja-JP" altLang="en-US"/>
              <a:t>マスター タイトルの書式設定</a:t>
            </a:r>
          </a:p>
        </p:txBody>
      </p:sp>
      <p:sp>
        <p:nvSpPr>
          <p:cNvPr id="9" name="フッター プレースホルダー 4"/>
          <p:cNvSpPr>
            <a:spLocks noGrp="1"/>
          </p:cNvSpPr>
          <p:nvPr>
            <p:ph type="ftr" sz="quarter" idx="10"/>
          </p:nvPr>
        </p:nvSpPr>
        <p:spPr>
          <a:xfrm>
            <a:off x="6503988" y="5732463"/>
            <a:ext cx="2476500" cy="1054100"/>
          </a:xfrm>
        </p:spPr>
        <p:txBody>
          <a:bodyPr/>
          <a:lstStyle>
            <a:lvl1pPr algn="l" defTabSz="457200" eaLnBrk="0" fontAlgn="base" hangingPunct="0">
              <a:spcBef>
                <a:spcPct val="0"/>
              </a:spcBef>
              <a:spcAft>
                <a:spcPct val="0"/>
              </a:spcAft>
              <a:defRPr kumimoji="0" sz="1400">
                <a:solidFill>
                  <a:prstClr val="black">
                    <a:lumMod val="75000"/>
                    <a:lumOff val="25000"/>
                  </a:prstClr>
                </a:solidFill>
                <a:latin typeface="メイリオ" panose="020B0604030504040204" pitchFamily="50" charset="-128"/>
                <a:ea typeface="メイリオ" panose="020B0604030504040204" pitchFamily="50" charset="-128"/>
              </a:defRPr>
            </a:lvl1pPr>
          </a:lstStyle>
          <a:p>
            <a:pPr>
              <a:defRPr/>
            </a:pPr>
            <a:r>
              <a:rPr lang="en-US" altLang="ja-JP"/>
              <a:t>2019.</a:t>
            </a:r>
            <a:r>
              <a:rPr lang="ja-JP" altLang="en-US"/>
              <a:t>〇</a:t>
            </a:r>
            <a:r>
              <a:rPr lang="en-US" altLang="ja-JP"/>
              <a:t>.</a:t>
            </a:r>
            <a:r>
              <a:rPr lang="ja-JP" altLang="en-US"/>
              <a:t>〇</a:t>
            </a:r>
          </a:p>
          <a:p>
            <a:pPr>
              <a:defRPr/>
            </a:pPr>
            <a:r>
              <a:rPr lang="ja-JP" altLang="en-US" sz="1600"/>
              <a:t>文部科学省教育課程課</a:t>
            </a:r>
          </a:p>
          <a:p>
            <a:pPr>
              <a:defRPr/>
            </a:pPr>
            <a:r>
              <a:rPr lang="ja-JP" altLang="en-US" sz="1600"/>
              <a:t>○○　○○</a:t>
            </a:r>
          </a:p>
        </p:txBody>
      </p:sp>
    </p:spTree>
    <p:extLst>
      <p:ext uri="{BB962C8B-B14F-4D97-AF65-F5344CB8AC3E}">
        <p14:creationId xmlns:p14="http://schemas.microsoft.com/office/powerpoint/2010/main" val="2606694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cxnSp>
        <p:nvCxnSpPr>
          <p:cNvPr id="3" name="直線コネクタ 2"/>
          <p:cNvCxnSpPr/>
          <p:nvPr userDrawn="1"/>
        </p:nvCxnSpPr>
        <p:spPr>
          <a:xfrm>
            <a:off x="722313" y="5764213"/>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6188" y="4964113"/>
            <a:ext cx="1474787"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4406900"/>
            <a:ext cx="7772400" cy="1362075"/>
          </a:xfrm>
          <a:prstGeom prst="rect">
            <a:avLst/>
          </a:prstGeom>
        </p:spPr>
        <p:txBody>
          <a:bodyPr anchor="b"/>
          <a:lstStyle>
            <a:lvl1pPr algn="l">
              <a:defRPr sz="4000" b="1" cap="all">
                <a:solidFill>
                  <a:schemeClr val="tx1">
                    <a:lumMod val="75000"/>
                    <a:lumOff val="25000"/>
                  </a:schemeClr>
                </a:solidFill>
              </a:defRPr>
            </a:lvl1pPr>
          </a:lstStyle>
          <a:p>
            <a:r>
              <a:rPr lang="ja-JP" altLang="en-US" smtClean="0"/>
              <a:t>マスター タイトルの書式設定</a:t>
            </a:r>
            <a:endParaRPr lang="ja-JP" altLang="en-US" dirty="0"/>
          </a:p>
        </p:txBody>
      </p:sp>
      <p:sp>
        <p:nvSpPr>
          <p:cNvPr id="5"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3F432F-D64B-4CBA-BAE7-3A8926FA4A85}" type="datetime1">
              <a:rPr lang="ja-JP" altLang="en-US"/>
              <a:pPr>
                <a:defRPr/>
              </a:pPr>
              <a:t>2020/8/14</a:t>
            </a:fld>
            <a:endParaRPr lang="ja-JP" altLang="en-US"/>
          </a:p>
        </p:txBody>
      </p:sp>
      <p:sp>
        <p:nvSpPr>
          <p:cNvPr id="6"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4056450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p:cNvSpPr/>
          <p:nvPr userDrawn="1"/>
        </p:nvSpPr>
        <p:spPr>
          <a:xfrm>
            <a:off x="0" y="5732463"/>
            <a:ext cx="8388350" cy="144462"/>
          </a:xfrm>
          <a:prstGeom prst="rect">
            <a:avLst/>
          </a:prstGeom>
          <a:gradFill flip="none" rotWithShape="1">
            <a:gsLst>
              <a:gs pos="0">
                <a:schemeClr val="accent1">
                  <a:lumMod val="5000"/>
                  <a:lumOff val="95000"/>
                </a:schemeClr>
              </a:gs>
              <a:gs pos="100000">
                <a:srgbClr val="2399D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7226300" y="4076700"/>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1146175" y="1628775"/>
            <a:ext cx="755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162428" y="4921313"/>
            <a:ext cx="8063567" cy="793884"/>
          </a:xfrm>
          <a:prstGeom prst="rect">
            <a:avLst/>
          </a:prstGeom>
        </p:spPr>
        <p:txBody>
          <a:bodyPr>
            <a:normAutofit/>
          </a:bodyPr>
          <a:lstStyle>
            <a:lvl1pPr algn="l">
              <a:defRPr sz="4800">
                <a:solidFill>
                  <a:srgbClr val="1A71A2"/>
                </a:solidFill>
              </a:defRPr>
            </a:lvl1pPr>
          </a:lstStyle>
          <a:p>
            <a:r>
              <a:rPr lang="ja-JP" altLang="en-US" smtClean="0"/>
              <a:t>マスター タイトルの書式設定</a:t>
            </a:r>
            <a:endParaRPr lang="ja-JP" altLang="en-US" dirty="0"/>
          </a:p>
        </p:txBody>
      </p:sp>
      <p:sp>
        <p:nvSpPr>
          <p:cNvPr id="7"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62ED88B5-C404-4567-89FF-F29CD91B7225}" type="datetime1">
              <a:rPr lang="ja-JP" altLang="en-US"/>
              <a:pPr>
                <a:defRPr/>
              </a:pPr>
              <a:t>2020/8/14</a:t>
            </a:fld>
            <a:endParaRPr lang="ja-JP" altLang="en-US"/>
          </a:p>
        </p:txBody>
      </p:sp>
      <p:sp>
        <p:nvSpPr>
          <p:cNvPr id="8"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367594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4" name="直線コネクタ 3"/>
          <p:cNvCxnSpPr/>
          <p:nvPr userDrawn="1"/>
        </p:nvCxnSpPr>
        <p:spPr>
          <a:xfrm>
            <a:off x="0" y="620713"/>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5800" y="10318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050088" cy="620688"/>
          </a:xfrm>
          <a:prstGeom prst="rect">
            <a:avLst/>
          </a:prstGeom>
        </p:spPr>
        <p:txBody>
          <a:bodyPr>
            <a:normAutofit/>
          </a:bodyPr>
          <a:lstStyle>
            <a:lvl1pPr algn="l">
              <a:defRPr sz="3600">
                <a:solidFill>
                  <a:srgbClr val="1A71A2"/>
                </a:solidFill>
              </a:defRPr>
            </a:lvl1pPr>
          </a:lstStyle>
          <a:p>
            <a:r>
              <a:rPr lang="ja-JP" altLang="en-US" smtClean="0"/>
              <a:t>マスター タイトルの書式設定</a:t>
            </a:r>
            <a:endParaRPr lang="ja-JP" altLang="en-US" dirty="0"/>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4779F023-DBD4-4CE9-A703-34558308809C}" type="datetime1">
              <a:rPr lang="ja-JP" altLang="en-US"/>
              <a:pPr>
                <a:defRPr/>
              </a:pPr>
              <a:t>2020/8/14</a:t>
            </a:fld>
            <a:endParaRPr lang="ja-JP" altLang="en-US"/>
          </a:p>
        </p:txBody>
      </p:sp>
      <p:sp>
        <p:nvSpPr>
          <p:cNvPr id="7"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5"/>
          <p:cNvSpPr>
            <a:spLocks noGrp="1"/>
          </p:cNvSpPr>
          <p:nvPr>
            <p:ph type="sldNum" sz="quarter" idx="12"/>
          </p:nvPr>
        </p:nvSpPr>
        <p:spPr>
          <a:xfrm>
            <a:off x="7010400" y="6484938"/>
            <a:ext cx="2133600" cy="365125"/>
          </a:xfrm>
        </p:spPr>
        <p:txBody>
          <a:bodyPr/>
          <a:lstStyle>
            <a:lvl1pPr defTabSz="457200" eaLnBrk="0" fontAlgn="base" hangingPunct="0">
              <a:spcBef>
                <a:spcPct val="0"/>
              </a:spcBef>
              <a:spcAft>
                <a:spcPct val="0"/>
              </a:spcAft>
              <a:defRPr kumimoji="0" sz="1600" b="0" i="0">
                <a:solidFill>
                  <a:prstClr val="black">
                    <a:lumMod val="75000"/>
                    <a:lumOff val="25000"/>
                  </a:prstClr>
                </a:solidFill>
                <a:latin typeface="+mn-ea"/>
                <a:ea typeface="+mn-ea"/>
              </a:defRPr>
            </a:lvl1pPr>
          </a:lstStyle>
          <a:p>
            <a:pPr>
              <a:defRPr/>
            </a:pPr>
            <a:fld id="{BDAD795C-3BFF-4B31-9D69-C7719517C1F6}" type="slidenum">
              <a:rPr lang="ja-JP" altLang="en-US"/>
              <a:pPr>
                <a:defRPr/>
              </a:pPr>
              <a:t>‹#›</a:t>
            </a:fld>
            <a:endParaRPr lang="ja-JP" altLang="en-US"/>
          </a:p>
        </p:txBody>
      </p:sp>
    </p:spTree>
    <p:extLst>
      <p:ext uri="{BB962C8B-B14F-4D97-AF65-F5344CB8AC3E}">
        <p14:creationId xmlns:p14="http://schemas.microsoft.com/office/powerpoint/2010/main" val="124789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cxnSp>
        <p:nvCxnSpPr>
          <p:cNvPr id="5" name="直線コネクタ 4"/>
          <p:cNvCxnSpPr/>
          <p:nvPr userDrawn="1"/>
        </p:nvCxnSpPr>
        <p:spPr>
          <a:xfrm>
            <a:off x="722313" y="777875"/>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9888" y="44450"/>
            <a:ext cx="11541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タイトル 1"/>
          <p:cNvSpPr>
            <a:spLocks noGrp="1"/>
          </p:cNvSpPr>
          <p:nvPr>
            <p:ph type="title"/>
          </p:nvPr>
        </p:nvSpPr>
        <p:spPr>
          <a:xfrm>
            <a:off x="179512" y="0"/>
            <a:ext cx="8050088" cy="778098"/>
          </a:xfrm>
          <a:prstGeom prst="rect">
            <a:avLst/>
          </a:prstGeom>
        </p:spPr>
        <p:txBody>
          <a:bodyPr>
            <a:normAutofit/>
          </a:bodyPr>
          <a:lstStyle>
            <a:lvl1pPr algn="l">
              <a:defRPr sz="3600">
                <a:solidFill>
                  <a:srgbClr val="1A71A2"/>
                </a:solidFill>
              </a:defRPr>
            </a:lvl1pPr>
          </a:lstStyle>
          <a:p>
            <a:r>
              <a:rPr lang="ja-JP" altLang="en-US" smtClean="0"/>
              <a:t>マスター タイトルの書式設定</a:t>
            </a:r>
            <a:endParaRPr lang="ja-JP" altLang="en-US" dirty="0"/>
          </a:p>
        </p:txBody>
      </p:sp>
      <p:sp>
        <p:nvSpPr>
          <p:cNvPr id="7"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3459525-A497-44FC-A749-05351497D5C5}" type="datetime1">
              <a:rPr lang="ja-JP" altLang="en-US"/>
              <a:pPr>
                <a:defRPr/>
              </a:pPr>
              <a:t>2020/8/14</a:t>
            </a:fld>
            <a:endParaRPr lang="ja-JP" altLang="en-US"/>
          </a:p>
        </p:txBody>
      </p:sp>
      <p:sp>
        <p:nvSpPr>
          <p:cNvPr id="9"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0"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6B32C2D9-2510-42C4-9800-88A1B0C93300}" type="slidenum">
              <a:rPr lang="ja-JP" altLang="en-US"/>
              <a:pPr>
                <a:defRPr/>
              </a:pPr>
              <a:t>‹#›</a:t>
            </a:fld>
            <a:endParaRPr lang="ja-JP" altLang="en-US"/>
          </a:p>
        </p:txBody>
      </p:sp>
    </p:spTree>
    <p:extLst>
      <p:ext uri="{BB962C8B-B14F-4D97-AF65-F5344CB8AC3E}">
        <p14:creationId xmlns:p14="http://schemas.microsoft.com/office/powerpoint/2010/main" val="52318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直線コネクタ 6"/>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229600" cy="778098"/>
          </a:xfrm>
          <a:prstGeom prst="rect">
            <a:avLst/>
          </a:prstGeom>
        </p:spPr>
        <p:txBody>
          <a:bodyPr/>
          <a:lstStyle>
            <a:lvl1pPr algn="l">
              <a:defRPr sz="3600">
                <a:solidFill>
                  <a:srgbClr val="1A71A2"/>
                </a:solidFill>
              </a:defRPr>
            </a:lvl1pPr>
          </a:lstStyle>
          <a:p>
            <a:r>
              <a:rPr lang="ja-JP" altLang="en-US" dirty="0"/>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06F02209-89A8-437A-991F-7EC9E2582563}" type="datetime1">
              <a:rPr lang="ja-JP" altLang="en-US"/>
              <a:pPr>
                <a:defRPr/>
              </a:pPr>
              <a:t>2020/8/14</a:t>
            </a:fld>
            <a:endParaRPr lang="ja-JP" altLang="en-US"/>
          </a:p>
        </p:txBody>
      </p:sp>
      <p:sp>
        <p:nvSpPr>
          <p:cNvPr id="10"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1" name="スライド番号プレースホルダー 8"/>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2670BCE9-D57D-4A29-84B2-FE81A4090B27}" type="slidenum">
              <a:rPr lang="ja-JP" altLang="en-US"/>
              <a:pPr>
                <a:defRPr/>
              </a:pPr>
              <a:t>‹#›</a:t>
            </a:fld>
            <a:endParaRPr lang="ja-JP" altLang="en-US"/>
          </a:p>
        </p:txBody>
      </p:sp>
    </p:spTree>
    <p:extLst>
      <p:ext uri="{BB962C8B-B14F-4D97-AF65-F5344CB8AC3E}">
        <p14:creationId xmlns:p14="http://schemas.microsoft.com/office/powerpoint/2010/main" val="2292441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タイトル 1"/>
          <p:cNvSpPr txBox="1">
            <a:spLocks/>
          </p:cNvSpPr>
          <p:nvPr userDrawn="1"/>
        </p:nvSpPr>
        <p:spPr>
          <a:xfrm>
            <a:off x="179388" y="0"/>
            <a:ext cx="8229600" cy="777875"/>
          </a:xfrm>
          <a:prstGeom prst="rect">
            <a:avLst/>
          </a:prstGeom>
        </p:spPr>
        <p:txBody>
          <a:bodyPr/>
          <a:lstStyle>
            <a:lvl1pPr algn="l" defTabSz="914400" rtl="0" eaLnBrk="1" latinLnBrk="0" hangingPunct="1">
              <a:spcBef>
                <a:spcPct val="0"/>
              </a:spcBef>
              <a:buNone/>
              <a:defRPr kumimoji="1" sz="3600" kern="1200">
                <a:solidFill>
                  <a:srgbClr val="1A71A2"/>
                </a:solidFill>
                <a:latin typeface="+mj-lt"/>
                <a:ea typeface="+mj-ea"/>
                <a:cs typeface="+mj-cs"/>
              </a:defRPr>
            </a:lvl1pPr>
          </a:lstStyle>
          <a:p>
            <a:pPr fontAlgn="auto">
              <a:spcAft>
                <a:spcPts val="0"/>
              </a:spcAft>
              <a:defRPr/>
            </a:pPr>
            <a:r>
              <a:rPr lang="ja-JP" altLang="en-US" dirty="0"/>
              <a:t>マスター タイトルの書式設定</a:t>
            </a:r>
          </a:p>
        </p:txBody>
      </p:sp>
      <p:cxnSp>
        <p:nvCxnSpPr>
          <p:cNvPr id="4" name="直線コネクタ 3"/>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8"/>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45432" y="1124744"/>
            <a:ext cx="8229600" cy="1143000"/>
          </a:xfrm>
          <a:prstGeom prst="rect">
            <a:avLst/>
          </a:prstGeom>
        </p:spPr>
        <p:txBody>
          <a:bodyPr/>
          <a:lstStyle/>
          <a:p>
            <a:r>
              <a:rPr lang="ja-JP" altLang="en-US"/>
              <a:t>マスター タイトルの書式設定</a:t>
            </a:r>
          </a:p>
        </p:txBody>
      </p:sp>
      <p:sp>
        <p:nvSpPr>
          <p:cNvPr id="6" name="日付プレースホルダー 2"/>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70B319C-1326-41A9-9258-BCF3A9920634}" type="datetime1">
              <a:rPr lang="ja-JP" altLang="en-US"/>
              <a:pPr>
                <a:defRPr/>
              </a:pPr>
              <a:t>2020/8/14</a:t>
            </a:fld>
            <a:endParaRPr lang="ja-JP" altLang="en-US"/>
          </a:p>
        </p:txBody>
      </p:sp>
      <p:sp>
        <p:nvSpPr>
          <p:cNvPr id="7" name="フッター プレースホルダー 3"/>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4"/>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9E806D5B-067F-40F0-8432-609E3C1ED347}" type="slidenum">
              <a:rPr lang="ja-JP" altLang="en-US"/>
              <a:pPr>
                <a:defRPr/>
              </a:pPr>
              <a:t>‹#›</a:t>
            </a:fld>
            <a:endParaRPr lang="ja-JP" altLang="en-US"/>
          </a:p>
        </p:txBody>
      </p:sp>
    </p:spTree>
    <p:extLst>
      <p:ext uri="{BB962C8B-B14F-4D97-AF65-F5344CB8AC3E}">
        <p14:creationId xmlns:p14="http://schemas.microsoft.com/office/powerpoint/2010/main" val="3979897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361619D3-BB52-4AE2-9A6A-28328E17D31B}" type="datetime1">
              <a:rPr lang="ja-JP" altLang="en-US"/>
              <a:pPr>
                <a:defRPr/>
              </a:pPr>
              <a:t>2020/8/14</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71BE0F4B-E416-461A-ADA2-CA36F06674BE}" type="slidenum">
              <a:rPr lang="ja-JP" altLang="en-US"/>
              <a:pPr>
                <a:defRPr/>
              </a:pPr>
              <a:t>‹#›</a:t>
            </a:fld>
            <a:endParaRPr lang="ja-JP" altLang="en-US"/>
          </a:p>
        </p:txBody>
      </p:sp>
    </p:spTree>
    <p:extLst>
      <p:ext uri="{BB962C8B-B14F-4D97-AF65-F5344CB8AC3E}">
        <p14:creationId xmlns:p14="http://schemas.microsoft.com/office/powerpoint/2010/main" val="1940748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0B372BE-F481-4901-828D-80103C4D4CC3}" type="slidenum">
              <a:rPr lang="en-US" altLang="ja-JP"/>
              <a:pPr>
                <a:defRPr/>
              </a:pPr>
              <a:t>‹#›</a:t>
            </a:fld>
            <a:endParaRPr lang="en-US" altLang="ja-JP"/>
          </a:p>
        </p:txBody>
      </p:sp>
    </p:spTree>
    <p:extLst>
      <p:ext uri="{BB962C8B-B14F-4D97-AF65-F5344CB8AC3E}">
        <p14:creationId xmlns:p14="http://schemas.microsoft.com/office/powerpoint/2010/main" val="3736874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0C6B07-ADA7-4E78-8F81-141059F4087D}" type="datetime1">
              <a:rPr lang="ja-JP" altLang="en-US"/>
              <a:pPr>
                <a:defRPr/>
              </a:pPr>
              <a:t>2020/8/14</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8DB4127D-9EE3-4BB2-A650-A686C6ED650E}" type="slidenum">
              <a:rPr lang="ja-JP" altLang="en-US"/>
              <a:pPr>
                <a:defRPr/>
              </a:pPr>
              <a:t>‹#›</a:t>
            </a:fld>
            <a:endParaRPr lang="ja-JP" altLang="en-US"/>
          </a:p>
        </p:txBody>
      </p:sp>
    </p:spTree>
    <p:extLst>
      <p:ext uri="{BB962C8B-B14F-4D97-AF65-F5344CB8AC3E}">
        <p14:creationId xmlns:p14="http://schemas.microsoft.com/office/powerpoint/2010/main" val="135244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DD8B01C1-04D3-4DA2-8242-454F54C296F9}" type="datetime1">
              <a:rPr lang="ja-JP" altLang="en-US"/>
              <a:pPr>
                <a:defRPr/>
              </a:pPr>
              <a:t>2020/8/14</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3149127-2B41-430C-A42F-DE4E271DA03E}" type="slidenum">
              <a:rPr lang="ja-JP" altLang="en-US"/>
              <a:pPr>
                <a:defRPr/>
              </a:pPr>
              <a:t>‹#›</a:t>
            </a:fld>
            <a:endParaRPr lang="ja-JP" altLang="en-US"/>
          </a:p>
        </p:txBody>
      </p:sp>
    </p:spTree>
    <p:extLst>
      <p:ext uri="{BB962C8B-B14F-4D97-AF65-F5344CB8AC3E}">
        <p14:creationId xmlns:p14="http://schemas.microsoft.com/office/powerpoint/2010/main" val="379480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D2FC2D9-DCAA-4E3E-AF0B-4012E2DB86BE}" type="datetime1">
              <a:rPr lang="ja-JP" altLang="en-US"/>
              <a:pPr>
                <a:defRPr/>
              </a:pPr>
              <a:t>2020/8/14</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94AAFFAF-9595-4619-8326-968452A33FCF}" type="slidenum">
              <a:rPr lang="ja-JP" altLang="en-US"/>
              <a:pPr>
                <a:defRPr/>
              </a:pPr>
              <a:t>‹#›</a:t>
            </a:fld>
            <a:endParaRPr lang="ja-JP" altLang="en-US"/>
          </a:p>
        </p:txBody>
      </p:sp>
    </p:spTree>
    <p:extLst>
      <p:ext uri="{BB962C8B-B14F-4D97-AF65-F5344CB8AC3E}">
        <p14:creationId xmlns:p14="http://schemas.microsoft.com/office/powerpoint/2010/main" val="681398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116"/>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6940" indent="0" algn="ctr">
              <a:buNone/>
              <a:defRPr>
                <a:solidFill>
                  <a:schemeClr val="tx1">
                    <a:tint val="75000"/>
                  </a:schemeClr>
                </a:solidFill>
              </a:defRPr>
            </a:lvl2pPr>
            <a:lvl3pPr marL="913880" indent="0" algn="ctr">
              <a:buNone/>
              <a:defRPr>
                <a:solidFill>
                  <a:schemeClr val="tx1">
                    <a:tint val="75000"/>
                  </a:schemeClr>
                </a:solidFill>
              </a:defRPr>
            </a:lvl3pPr>
            <a:lvl4pPr marL="1370820" indent="0" algn="ctr">
              <a:buNone/>
              <a:defRPr>
                <a:solidFill>
                  <a:schemeClr val="tx1">
                    <a:tint val="75000"/>
                  </a:schemeClr>
                </a:solidFill>
              </a:defRPr>
            </a:lvl4pPr>
            <a:lvl5pPr marL="1827759" indent="0" algn="ctr">
              <a:buNone/>
              <a:defRPr>
                <a:solidFill>
                  <a:schemeClr val="tx1">
                    <a:tint val="75000"/>
                  </a:schemeClr>
                </a:solidFill>
              </a:defRPr>
            </a:lvl5pPr>
            <a:lvl6pPr marL="2284700" indent="0" algn="ctr">
              <a:buNone/>
              <a:defRPr>
                <a:solidFill>
                  <a:schemeClr val="tx1">
                    <a:tint val="75000"/>
                  </a:schemeClr>
                </a:solidFill>
              </a:defRPr>
            </a:lvl6pPr>
            <a:lvl7pPr marL="2741640" indent="0" algn="ctr">
              <a:buNone/>
              <a:defRPr>
                <a:solidFill>
                  <a:schemeClr val="tx1">
                    <a:tint val="75000"/>
                  </a:schemeClr>
                </a:solidFill>
              </a:defRPr>
            </a:lvl7pPr>
            <a:lvl8pPr marL="3198581" indent="0" algn="ctr">
              <a:buNone/>
              <a:defRPr>
                <a:solidFill>
                  <a:schemeClr val="tx1">
                    <a:tint val="75000"/>
                  </a:schemeClr>
                </a:solidFill>
              </a:defRPr>
            </a:lvl8pPr>
            <a:lvl9pPr marL="365552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2440653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26DF16-7525-422B-87F4-094CDA04A3FC}" type="datetimeFigureOut">
              <a:rPr lang="ja-JP" altLang="en-US"/>
              <a:pPr>
                <a:defRPr/>
              </a:pPr>
              <a:t>2020/8/14</a:t>
            </a:fld>
            <a:endParaRPr lang="ja-JP" altLang="en-US"/>
          </a:p>
        </p:txBody>
      </p:sp>
      <p:sp>
        <p:nvSpPr>
          <p:cNvPr id="3"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DA59D1E2-B639-42E9-BED4-5DC8175B2A90}" type="slidenum">
              <a:rPr lang="ja-JP" altLang="en-US"/>
              <a:pPr>
                <a:defRPr/>
              </a:pPr>
              <a:t>‹#›</a:t>
            </a:fld>
            <a:endParaRPr lang="ja-JP" altLang="en-US"/>
          </a:p>
        </p:txBody>
      </p:sp>
    </p:spTree>
    <p:extLst>
      <p:ext uri="{BB962C8B-B14F-4D97-AF65-F5344CB8AC3E}">
        <p14:creationId xmlns:p14="http://schemas.microsoft.com/office/powerpoint/2010/main" val="3017177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rgbClr val="4CACE2"/>
        </a:solidFill>
        <a:effectLst/>
      </p:bgPr>
    </p:bg>
    <p:spTree>
      <p:nvGrpSpPr>
        <p:cNvPr id="1" name=""/>
        <p:cNvGrpSpPr/>
        <p:nvPr/>
      </p:nvGrpSpPr>
      <p:grpSpPr>
        <a:xfrm>
          <a:off x="0" y="0"/>
          <a:ext cx="0" cy="0"/>
          <a:chOff x="0" y="0"/>
          <a:chExt cx="0" cy="0"/>
        </a:xfrm>
      </p:grpSpPr>
      <p:sp>
        <p:nvSpPr>
          <p:cNvPr id="4" name="正方形/長方形 3">
            <a:extLst/>
          </p:cNvPr>
          <p:cNvSpPr/>
          <p:nvPr userDrawn="1"/>
        </p:nvSpPr>
        <p:spPr>
          <a:xfrm>
            <a:off x="0" y="3448050"/>
            <a:ext cx="9144000" cy="340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white"/>
                </a:solidFill>
              </a:rPr>
              <a:t>○○</a:t>
            </a:r>
          </a:p>
        </p:txBody>
      </p:sp>
      <p:pic>
        <p:nvPicPr>
          <p:cNvPr id="5"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32488"/>
            <a:ext cx="23764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0" y="115888"/>
            <a:ext cx="326548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9"/>
          <p:cNvPicPr>
            <a:picLocks noChangeAspect="1"/>
          </p:cNvPicPr>
          <p:nvPr userDrawn="1"/>
        </p:nvPicPr>
        <p:blipFill>
          <a:blip r:embed="rId4">
            <a:extLst>
              <a:ext uri="{28A0092B-C50C-407E-A947-70E740481C1C}">
                <a14:useLocalDpi xmlns:a14="http://schemas.microsoft.com/office/drawing/2010/main" val="0"/>
              </a:ext>
            </a:extLst>
          </a:blip>
          <a:srcRect l="7475" t="36000" r="65833" b="40199"/>
          <a:stretch>
            <a:fillRect/>
          </a:stretch>
        </p:blipFill>
        <p:spPr bwMode="auto">
          <a:xfrm>
            <a:off x="658813" y="1123950"/>
            <a:ext cx="2374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p:cNvPr>
          <p:cNvSpPr/>
          <p:nvPr userDrawn="1"/>
        </p:nvSpPr>
        <p:spPr>
          <a:xfrm>
            <a:off x="706438" y="815975"/>
            <a:ext cx="2262187" cy="398463"/>
          </a:xfrm>
          <a:prstGeom prst="rect">
            <a:avLst/>
          </a:prstGeom>
        </p:spPr>
        <p:txBody>
          <a:bodyPr wrap="none">
            <a:spAutoFit/>
          </a:bodyPr>
          <a:lstStyle/>
          <a:p>
            <a:pPr eaLnBrk="1" fontAlgn="auto" hangingPunct="1">
              <a:lnSpc>
                <a:spcPct val="110000"/>
              </a:lnSpc>
              <a:spcBef>
                <a:spcPts val="0"/>
              </a:spcBef>
              <a:spcAft>
                <a:spcPts val="0"/>
              </a:spcAft>
              <a:defRPr/>
            </a:pPr>
            <a:r>
              <a:rPr lang="ja-JP" altLang="en-US" b="1" kern="900" dirty="0">
                <a:solidFill>
                  <a:prstClr val="white"/>
                </a:solidFill>
                <a:latin typeface="游ゴシック" panose="020B0400000000000000" pitchFamily="50" charset="-128"/>
                <a:ea typeface="游ゴシック" panose="020B0400000000000000" pitchFamily="50" charset="-128"/>
              </a:rPr>
              <a:t>新しい学習指導要領</a:t>
            </a:r>
            <a:endParaRPr lang="en-US" altLang="ja-JP" b="1" kern="900" dirty="0">
              <a:solidFill>
                <a:prstClr val="white"/>
              </a:solidFill>
              <a:latin typeface="游ゴシック" panose="020B0400000000000000" pitchFamily="50" charset="-128"/>
              <a:ea typeface="游ゴシック" panose="020B0400000000000000" pitchFamily="50" charset="-128"/>
            </a:endParaRPr>
          </a:p>
        </p:txBody>
      </p:sp>
      <p:sp>
        <p:nvSpPr>
          <p:cNvPr id="3" name="タイトル 2"/>
          <p:cNvSpPr>
            <a:spLocks noGrp="1"/>
          </p:cNvSpPr>
          <p:nvPr>
            <p:ph type="title"/>
          </p:nvPr>
        </p:nvSpPr>
        <p:spPr>
          <a:xfrm>
            <a:off x="251520" y="3851303"/>
            <a:ext cx="8229600" cy="1143000"/>
          </a:xfrm>
        </p:spPr>
        <p:txBody>
          <a:bodyPr/>
          <a:lstStyle>
            <a:lvl1pPr algn="l">
              <a:defRPr>
                <a:solidFill>
                  <a:schemeClr val="tx1">
                    <a:lumMod val="65000"/>
                    <a:lumOff val="35000"/>
                  </a:schemeClr>
                </a:solidFill>
              </a:defRPr>
            </a:lvl1pPr>
          </a:lstStyle>
          <a:p>
            <a:r>
              <a:rPr lang="ja-JP" altLang="en-US"/>
              <a:t>マスター タイトルの書式設定</a:t>
            </a:r>
          </a:p>
        </p:txBody>
      </p:sp>
      <p:sp>
        <p:nvSpPr>
          <p:cNvPr id="9" name="フッター プレースホルダー 4"/>
          <p:cNvSpPr>
            <a:spLocks noGrp="1"/>
          </p:cNvSpPr>
          <p:nvPr>
            <p:ph type="ftr" sz="quarter" idx="10"/>
          </p:nvPr>
        </p:nvSpPr>
        <p:spPr>
          <a:xfrm>
            <a:off x="6503988" y="5732463"/>
            <a:ext cx="2476500" cy="1054100"/>
          </a:xfrm>
        </p:spPr>
        <p:txBody>
          <a:bodyPr/>
          <a:lstStyle>
            <a:lvl1pPr algn="l" defTabSz="457200" eaLnBrk="0" fontAlgn="base" hangingPunct="0">
              <a:spcBef>
                <a:spcPct val="0"/>
              </a:spcBef>
              <a:spcAft>
                <a:spcPct val="0"/>
              </a:spcAft>
              <a:defRPr kumimoji="0" sz="1400">
                <a:solidFill>
                  <a:prstClr val="black">
                    <a:lumMod val="75000"/>
                    <a:lumOff val="25000"/>
                  </a:prstClr>
                </a:solidFill>
                <a:latin typeface="メイリオ" panose="020B0604030504040204" pitchFamily="50" charset="-128"/>
                <a:ea typeface="メイリオ" panose="020B0604030504040204" pitchFamily="50" charset="-128"/>
              </a:defRPr>
            </a:lvl1pPr>
          </a:lstStyle>
          <a:p>
            <a:pPr>
              <a:defRPr/>
            </a:pPr>
            <a:r>
              <a:rPr lang="en-US" altLang="ja-JP"/>
              <a:t>2019.</a:t>
            </a:r>
            <a:r>
              <a:rPr lang="ja-JP" altLang="en-US"/>
              <a:t>〇</a:t>
            </a:r>
            <a:r>
              <a:rPr lang="en-US" altLang="ja-JP"/>
              <a:t>.</a:t>
            </a:r>
            <a:r>
              <a:rPr lang="ja-JP" altLang="en-US"/>
              <a:t>〇</a:t>
            </a:r>
          </a:p>
          <a:p>
            <a:pPr>
              <a:defRPr/>
            </a:pPr>
            <a:r>
              <a:rPr lang="ja-JP" altLang="en-US" sz="1600"/>
              <a:t>文部科学省教育課程課</a:t>
            </a:r>
          </a:p>
          <a:p>
            <a:pPr>
              <a:defRPr/>
            </a:pPr>
            <a:r>
              <a:rPr lang="ja-JP" altLang="en-US" sz="1600"/>
              <a:t>○○　○○</a:t>
            </a:r>
          </a:p>
        </p:txBody>
      </p:sp>
    </p:spTree>
    <p:extLst>
      <p:ext uri="{BB962C8B-B14F-4D97-AF65-F5344CB8AC3E}">
        <p14:creationId xmlns:p14="http://schemas.microsoft.com/office/powerpoint/2010/main" val="3880030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cxnSp>
        <p:nvCxnSpPr>
          <p:cNvPr id="3" name="直線コネクタ 2"/>
          <p:cNvCxnSpPr/>
          <p:nvPr userDrawn="1"/>
        </p:nvCxnSpPr>
        <p:spPr>
          <a:xfrm>
            <a:off x="722313" y="5764213"/>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6188" y="4964113"/>
            <a:ext cx="1474787"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4406900"/>
            <a:ext cx="7772400" cy="1362075"/>
          </a:xfrm>
          <a:prstGeom prst="rect">
            <a:avLst/>
          </a:prstGeom>
        </p:spPr>
        <p:txBody>
          <a:bodyPr anchor="b"/>
          <a:lstStyle>
            <a:lvl1pPr algn="l">
              <a:defRPr sz="4000" b="1" cap="all">
                <a:solidFill>
                  <a:schemeClr val="tx1">
                    <a:lumMod val="75000"/>
                    <a:lumOff val="25000"/>
                  </a:schemeClr>
                </a:solidFill>
              </a:defRPr>
            </a:lvl1pPr>
          </a:lstStyle>
          <a:p>
            <a:r>
              <a:rPr lang="ja-JP" altLang="en-US" smtClean="0"/>
              <a:t>マスター タイトルの書式設定</a:t>
            </a:r>
            <a:endParaRPr lang="ja-JP" altLang="en-US" dirty="0"/>
          </a:p>
        </p:txBody>
      </p:sp>
      <p:sp>
        <p:nvSpPr>
          <p:cNvPr id="5"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ACE6BA46-FB55-455A-A141-3E832D92BFA7}" type="datetime1">
              <a:rPr lang="ja-JP" altLang="en-US"/>
              <a:pPr>
                <a:defRPr/>
              </a:pPr>
              <a:t>2020/8/14</a:t>
            </a:fld>
            <a:endParaRPr lang="ja-JP" altLang="en-US"/>
          </a:p>
        </p:txBody>
      </p:sp>
      <p:sp>
        <p:nvSpPr>
          <p:cNvPr id="6"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1280490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p:cNvSpPr/>
          <p:nvPr userDrawn="1"/>
        </p:nvSpPr>
        <p:spPr>
          <a:xfrm>
            <a:off x="0" y="5732463"/>
            <a:ext cx="8388350" cy="144462"/>
          </a:xfrm>
          <a:prstGeom prst="rect">
            <a:avLst/>
          </a:prstGeom>
          <a:gradFill flip="none" rotWithShape="1">
            <a:gsLst>
              <a:gs pos="0">
                <a:schemeClr val="accent1">
                  <a:lumMod val="5000"/>
                  <a:lumOff val="95000"/>
                </a:schemeClr>
              </a:gs>
              <a:gs pos="100000">
                <a:srgbClr val="2399D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7226300" y="4076700"/>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1146175" y="1628775"/>
            <a:ext cx="755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162428" y="4921313"/>
            <a:ext cx="8063567" cy="793884"/>
          </a:xfrm>
          <a:prstGeom prst="rect">
            <a:avLst/>
          </a:prstGeom>
        </p:spPr>
        <p:txBody>
          <a:bodyPr>
            <a:normAutofit/>
          </a:bodyPr>
          <a:lstStyle>
            <a:lvl1pPr algn="l">
              <a:defRPr sz="4800">
                <a:solidFill>
                  <a:srgbClr val="1A71A2"/>
                </a:solidFill>
              </a:defRPr>
            </a:lvl1pPr>
          </a:lstStyle>
          <a:p>
            <a:r>
              <a:rPr lang="ja-JP" altLang="en-US" smtClean="0"/>
              <a:t>マスター タイトルの書式設定</a:t>
            </a:r>
            <a:endParaRPr lang="ja-JP" altLang="en-US" dirty="0"/>
          </a:p>
        </p:txBody>
      </p:sp>
      <p:sp>
        <p:nvSpPr>
          <p:cNvPr id="7"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FA45C25-C82D-4BAE-B7CA-C0630F2F53D5}" type="datetime1">
              <a:rPr lang="ja-JP" altLang="en-US"/>
              <a:pPr>
                <a:defRPr/>
              </a:pPr>
              <a:t>2020/8/14</a:t>
            </a:fld>
            <a:endParaRPr lang="ja-JP" altLang="en-US"/>
          </a:p>
        </p:txBody>
      </p:sp>
      <p:sp>
        <p:nvSpPr>
          <p:cNvPr id="8"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223975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4" name="直線コネクタ 3"/>
          <p:cNvCxnSpPr/>
          <p:nvPr userDrawn="1"/>
        </p:nvCxnSpPr>
        <p:spPr>
          <a:xfrm>
            <a:off x="0" y="620713"/>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5800" y="10318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050088" cy="620688"/>
          </a:xfrm>
          <a:prstGeom prst="rect">
            <a:avLst/>
          </a:prstGeom>
        </p:spPr>
        <p:txBody>
          <a:bodyPr>
            <a:normAutofit/>
          </a:bodyPr>
          <a:lstStyle>
            <a:lvl1pPr algn="l">
              <a:defRPr sz="3600">
                <a:solidFill>
                  <a:srgbClr val="1A71A2"/>
                </a:solidFill>
              </a:defRPr>
            </a:lvl1pPr>
          </a:lstStyle>
          <a:p>
            <a:r>
              <a:rPr lang="ja-JP" altLang="en-US" smtClean="0"/>
              <a:t>マスター タイトルの書式設定</a:t>
            </a:r>
            <a:endParaRPr lang="ja-JP" altLang="en-US" dirty="0"/>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AFFD3F77-A2D0-4A8D-8FAA-F1622ADF4398}" type="datetime1">
              <a:rPr lang="ja-JP" altLang="en-US"/>
              <a:pPr>
                <a:defRPr/>
              </a:pPr>
              <a:t>2020/8/14</a:t>
            </a:fld>
            <a:endParaRPr lang="ja-JP" altLang="en-US"/>
          </a:p>
        </p:txBody>
      </p:sp>
      <p:sp>
        <p:nvSpPr>
          <p:cNvPr id="7"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5"/>
          <p:cNvSpPr>
            <a:spLocks noGrp="1"/>
          </p:cNvSpPr>
          <p:nvPr>
            <p:ph type="sldNum" sz="quarter" idx="12"/>
          </p:nvPr>
        </p:nvSpPr>
        <p:spPr>
          <a:xfrm>
            <a:off x="7010400" y="6484938"/>
            <a:ext cx="2133600" cy="365125"/>
          </a:xfrm>
        </p:spPr>
        <p:txBody>
          <a:bodyPr/>
          <a:lstStyle>
            <a:lvl1pPr defTabSz="457200" eaLnBrk="0" fontAlgn="base" hangingPunct="0">
              <a:spcBef>
                <a:spcPct val="0"/>
              </a:spcBef>
              <a:spcAft>
                <a:spcPct val="0"/>
              </a:spcAft>
              <a:defRPr kumimoji="0" sz="1600" b="0" i="0">
                <a:solidFill>
                  <a:prstClr val="black">
                    <a:lumMod val="75000"/>
                    <a:lumOff val="25000"/>
                  </a:prstClr>
                </a:solidFill>
                <a:latin typeface="+mn-ea"/>
                <a:ea typeface="+mn-ea"/>
              </a:defRPr>
            </a:lvl1pPr>
          </a:lstStyle>
          <a:p>
            <a:pPr>
              <a:defRPr/>
            </a:pPr>
            <a:fld id="{5B60C5C0-4E1A-4A19-8F26-91771999DA7F}" type="slidenum">
              <a:rPr lang="ja-JP" altLang="en-US"/>
              <a:pPr>
                <a:defRPr/>
              </a:pPr>
              <a:t>‹#›</a:t>
            </a:fld>
            <a:endParaRPr lang="ja-JP" altLang="en-US"/>
          </a:p>
        </p:txBody>
      </p:sp>
    </p:spTree>
    <p:extLst>
      <p:ext uri="{BB962C8B-B14F-4D97-AF65-F5344CB8AC3E}">
        <p14:creationId xmlns:p14="http://schemas.microsoft.com/office/powerpoint/2010/main" val="2816898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cxnSp>
        <p:nvCxnSpPr>
          <p:cNvPr id="5" name="直線コネクタ 4"/>
          <p:cNvCxnSpPr/>
          <p:nvPr userDrawn="1"/>
        </p:nvCxnSpPr>
        <p:spPr>
          <a:xfrm>
            <a:off x="722313" y="777875"/>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9888" y="44450"/>
            <a:ext cx="11541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タイトル 1"/>
          <p:cNvSpPr>
            <a:spLocks noGrp="1"/>
          </p:cNvSpPr>
          <p:nvPr>
            <p:ph type="title"/>
          </p:nvPr>
        </p:nvSpPr>
        <p:spPr>
          <a:xfrm>
            <a:off x="179512" y="0"/>
            <a:ext cx="8050088" cy="778098"/>
          </a:xfrm>
          <a:prstGeom prst="rect">
            <a:avLst/>
          </a:prstGeom>
        </p:spPr>
        <p:txBody>
          <a:bodyPr>
            <a:normAutofit/>
          </a:bodyPr>
          <a:lstStyle>
            <a:lvl1pPr algn="l">
              <a:defRPr sz="3600">
                <a:solidFill>
                  <a:srgbClr val="1A71A2"/>
                </a:solidFill>
              </a:defRPr>
            </a:lvl1pPr>
          </a:lstStyle>
          <a:p>
            <a:r>
              <a:rPr lang="ja-JP" altLang="en-US" smtClean="0"/>
              <a:t>マスター タイトルの書式設定</a:t>
            </a:r>
            <a:endParaRPr lang="ja-JP" altLang="en-US" dirty="0"/>
          </a:p>
        </p:txBody>
      </p:sp>
      <p:sp>
        <p:nvSpPr>
          <p:cNvPr id="7"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2F94A56B-AA12-472F-B9A1-BA8CE4D29D1C}" type="datetime1">
              <a:rPr lang="ja-JP" altLang="en-US"/>
              <a:pPr>
                <a:defRPr/>
              </a:pPr>
              <a:t>2020/8/14</a:t>
            </a:fld>
            <a:endParaRPr lang="ja-JP" altLang="en-US"/>
          </a:p>
        </p:txBody>
      </p:sp>
      <p:sp>
        <p:nvSpPr>
          <p:cNvPr id="9"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0"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95D9F18-D63B-4A2A-B369-5B896751C231}" type="slidenum">
              <a:rPr lang="ja-JP" altLang="en-US"/>
              <a:pPr>
                <a:defRPr/>
              </a:pPr>
              <a:t>‹#›</a:t>
            </a:fld>
            <a:endParaRPr lang="ja-JP" altLang="en-US"/>
          </a:p>
        </p:txBody>
      </p:sp>
    </p:spTree>
    <p:extLst>
      <p:ext uri="{BB962C8B-B14F-4D97-AF65-F5344CB8AC3E}">
        <p14:creationId xmlns:p14="http://schemas.microsoft.com/office/powerpoint/2010/main" val="249321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2F019A2-7477-4C49-B873-F6A5DAC30F42}" type="slidenum">
              <a:rPr lang="en-US" altLang="ja-JP"/>
              <a:pPr>
                <a:defRPr/>
              </a:pPr>
              <a:t>‹#›</a:t>
            </a:fld>
            <a:endParaRPr lang="en-US" altLang="ja-JP"/>
          </a:p>
        </p:txBody>
      </p:sp>
    </p:spTree>
    <p:extLst>
      <p:ext uri="{BB962C8B-B14F-4D97-AF65-F5344CB8AC3E}">
        <p14:creationId xmlns:p14="http://schemas.microsoft.com/office/powerpoint/2010/main" val="2104445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直線コネクタ 6"/>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229600" cy="778098"/>
          </a:xfrm>
          <a:prstGeom prst="rect">
            <a:avLst/>
          </a:prstGeom>
        </p:spPr>
        <p:txBody>
          <a:bodyPr/>
          <a:lstStyle>
            <a:lvl1pPr algn="l">
              <a:defRPr sz="3600">
                <a:solidFill>
                  <a:srgbClr val="1A71A2"/>
                </a:solidFill>
              </a:defRPr>
            </a:lvl1pPr>
          </a:lstStyle>
          <a:p>
            <a:r>
              <a:rPr lang="ja-JP" altLang="en-US" dirty="0"/>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9E2100C2-AA40-4CB2-AED4-A599CDA29961}" type="datetime1">
              <a:rPr lang="ja-JP" altLang="en-US"/>
              <a:pPr>
                <a:defRPr/>
              </a:pPr>
              <a:t>2020/8/14</a:t>
            </a:fld>
            <a:endParaRPr lang="ja-JP" altLang="en-US"/>
          </a:p>
        </p:txBody>
      </p:sp>
      <p:sp>
        <p:nvSpPr>
          <p:cNvPr id="10"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1" name="スライド番号プレースホルダー 8"/>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BAF963F-20DF-4A47-8003-6365E92121E9}" type="slidenum">
              <a:rPr lang="ja-JP" altLang="en-US"/>
              <a:pPr>
                <a:defRPr/>
              </a:pPr>
              <a:t>‹#›</a:t>
            </a:fld>
            <a:endParaRPr lang="ja-JP" altLang="en-US"/>
          </a:p>
        </p:txBody>
      </p:sp>
    </p:spTree>
    <p:extLst>
      <p:ext uri="{BB962C8B-B14F-4D97-AF65-F5344CB8AC3E}">
        <p14:creationId xmlns:p14="http://schemas.microsoft.com/office/powerpoint/2010/main" val="2086977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タイトル 1"/>
          <p:cNvSpPr txBox="1">
            <a:spLocks/>
          </p:cNvSpPr>
          <p:nvPr userDrawn="1"/>
        </p:nvSpPr>
        <p:spPr>
          <a:xfrm>
            <a:off x="179388" y="0"/>
            <a:ext cx="8229600" cy="777875"/>
          </a:xfrm>
          <a:prstGeom prst="rect">
            <a:avLst/>
          </a:prstGeom>
        </p:spPr>
        <p:txBody>
          <a:bodyPr/>
          <a:lstStyle>
            <a:lvl1pPr algn="l" defTabSz="914400" rtl="0" eaLnBrk="1" latinLnBrk="0" hangingPunct="1">
              <a:spcBef>
                <a:spcPct val="0"/>
              </a:spcBef>
              <a:buNone/>
              <a:defRPr kumimoji="1" sz="3600" kern="1200">
                <a:solidFill>
                  <a:srgbClr val="1A71A2"/>
                </a:solidFill>
                <a:latin typeface="+mj-lt"/>
                <a:ea typeface="+mj-ea"/>
                <a:cs typeface="+mj-cs"/>
              </a:defRPr>
            </a:lvl1pPr>
          </a:lstStyle>
          <a:p>
            <a:pPr fontAlgn="auto">
              <a:spcAft>
                <a:spcPts val="0"/>
              </a:spcAft>
              <a:defRPr/>
            </a:pPr>
            <a:r>
              <a:rPr lang="ja-JP" altLang="en-US" dirty="0"/>
              <a:t>マスター タイトルの書式設定</a:t>
            </a:r>
          </a:p>
        </p:txBody>
      </p:sp>
      <p:cxnSp>
        <p:nvCxnSpPr>
          <p:cNvPr id="4" name="直線コネクタ 3"/>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8"/>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45432" y="1124744"/>
            <a:ext cx="8229600" cy="1143000"/>
          </a:xfrm>
          <a:prstGeom prst="rect">
            <a:avLst/>
          </a:prstGeom>
        </p:spPr>
        <p:txBody>
          <a:bodyPr/>
          <a:lstStyle/>
          <a:p>
            <a:r>
              <a:rPr lang="ja-JP" altLang="en-US"/>
              <a:t>マスター タイトルの書式設定</a:t>
            </a:r>
          </a:p>
        </p:txBody>
      </p:sp>
      <p:sp>
        <p:nvSpPr>
          <p:cNvPr id="6" name="日付プレースホルダー 2"/>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70DE8537-F24B-4BE3-B620-46CC8F7D8168}" type="datetime1">
              <a:rPr lang="ja-JP" altLang="en-US"/>
              <a:pPr>
                <a:defRPr/>
              </a:pPr>
              <a:t>2020/8/14</a:t>
            </a:fld>
            <a:endParaRPr lang="ja-JP" altLang="en-US"/>
          </a:p>
        </p:txBody>
      </p:sp>
      <p:sp>
        <p:nvSpPr>
          <p:cNvPr id="7" name="フッター プレースホルダー 3"/>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4"/>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F6DF77A7-9780-497F-8C4D-D25E715875C8}" type="slidenum">
              <a:rPr lang="ja-JP" altLang="en-US"/>
              <a:pPr>
                <a:defRPr/>
              </a:pPr>
              <a:t>‹#›</a:t>
            </a:fld>
            <a:endParaRPr lang="ja-JP" altLang="en-US"/>
          </a:p>
        </p:txBody>
      </p:sp>
    </p:spTree>
    <p:extLst>
      <p:ext uri="{BB962C8B-B14F-4D97-AF65-F5344CB8AC3E}">
        <p14:creationId xmlns:p14="http://schemas.microsoft.com/office/powerpoint/2010/main" val="3708900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3D086D26-1E8F-4C16-80DF-13AD315CD730}" type="datetime1">
              <a:rPr lang="ja-JP" altLang="en-US"/>
              <a:pPr>
                <a:defRPr/>
              </a:pPr>
              <a:t>2020/8/14</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4DB0969E-D066-4B74-98EA-717B367A390B}" type="slidenum">
              <a:rPr lang="ja-JP" altLang="en-US"/>
              <a:pPr>
                <a:defRPr/>
              </a:pPr>
              <a:t>‹#›</a:t>
            </a:fld>
            <a:endParaRPr lang="ja-JP" altLang="en-US"/>
          </a:p>
        </p:txBody>
      </p:sp>
    </p:spTree>
    <p:extLst>
      <p:ext uri="{BB962C8B-B14F-4D97-AF65-F5344CB8AC3E}">
        <p14:creationId xmlns:p14="http://schemas.microsoft.com/office/powerpoint/2010/main" val="1360562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924BF4C-F607-4B35-B87C-385F60DA4F23}" type="datetime1">
              <a:rPr lang="ja-JP" altLang="en-US"/>
              <a:pPr>
                <a:defRPr/>
              </a:pPr>
              <a:t>2020/8/14</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E6C90D5-7CA4-4880-851D-A7A37B4B6BBD}" type="slidenum">
              <a:rPr lang="ja-JP" altLang="en-US"/>
              <a:pPr>
                <a:defRPr/>
              </a:pPr>
              <a:t>‹#›</a:t>
            </a:fld>
            <a:endParaRPr lang="ja-JP" altLang="en-US"/>
          </a:p>
        </p:txBody>
      </p:sp>
    </p:spTree>
    <p:extLst>
      <p:ext uri="{BB962C8B-B14F-4D97-AF65-F5344CB8AC3E}">
        <p14:creationId xmlns:p14="http://schemas.microsoft.com/office/powerpoint/2010/main" val="3214158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48CDFC0C-F5AA-44AD-ACD2-FCBFD58E6DCC}" type="datetime1">
              <a:rPr lang="ja-JP" altLang="en-US"/>
              <a:pPr>
                <a:defRPr/>
              </a:pPr>
              <a:t>2020/8/14</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CB553BF-CFB2-4CFA-BB24-9E5ED60A07C4}" type="slidenum">
              <a:rPr lang="ja-JP" altLang="en-US"/>
              <a:pPr>
                <a:defRPr/>
              </a:pPr>
              <a:t>‹#›</a:t>
            </a:fld>
            <a:endParaRPr lang="ja-JP" altLang="en-US"/>
          </a:p>
        </p:txBody>
      </p:sp>
    </p:spTree>
    <p:extLst>
      <p:ext uri="{BB962C8B-B14F-4D97-AF65-F5344CB8AC3E}">
        <p14:creationId xmlns:p14="http://schemas.microsoft.com/office/powerpoint/2010/main" val="3712069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93504BAF-1B7C-4069-B638-1D1E8E9E89E9}" type="datetime1">
              <a:rPr lang="ja-JP" altLang="en-US"/>
              <a:pPr>
                <a:defRPr/>
              </a:pPr>
              <a:t>2020/8/14</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D2A1FF40-922D-4708-A00E-74BFF108E951}" type="slidenum">
              <a:rPr lang="ja-JP" altLang="en-US"/>
              <a:pPr>
                <a:defRPr/>
              </a:pPr>
              <a:t>‹#›</a:t>
            </a:fld>
            <a:endParaRPr lang="ja-JP" altLang="en-US"/>
          </a:p>
        </p:txBody>
      </p:sp>
    </p:spTree>
    <p:extLst>
      <p:ext uri="{BB962C8B-B14F-4D97-AF65-F5344CB8AC3E}">
        <p14:creationId xmlns:p14="http://schemas.microsoft.com/office/powerpoint/2010/main" val="2158730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116"/>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6940" indent="0" algn="ctr">
              <a:buNone/>
              <a:defRPr>
                <a:solidFill>
                  <a:schemeClr val="tx1">
                    <a:tint val="75000"/>
                  </a:schemeClr>
                </a:solidFill>
              </a:defRPr>
            </a:lvl2pPr>
            <a:lvl3pPr marL="913880" indent="0" algn="ctr">
              <a:buNone/>
              <a:defRPr>
                <a:solidFill>
                  <a:schemeClr val="tx1">
                    <a:tint val="75000"/>
                  </a:schemeClr>
                </a:solidFill>
              </a:defRPr>
            </a:lvl3pPr>
            <a:lvl4pPr marL="1370820" indent="0" algn="ctr">
              <a:buNone/>
              <a:defRPr>
                <a:solidFill>
                  <a:schemeClr val="tx1">
                    <a:tint val="75000"/>
                  </a:schemeClr>
                </a:solidFill>
              </a:defRPr>
            </a:lvl4pPr>
            <a:lvl5pPr marL="1827759" indent="0" algn="ctr">
              <a:buNone/>
              <a:defRPr>
                <a:solidFill>
                  <a:schemeClr val="tx1">
                    <a:tint val="75000"/>
                  </a:schemeClr>
                </a:solidFill>
              </a:defRPr>
            </a:lvl5pPr>
            <a:lvl6pPr marL="2284700" indent="0" algn="ctr">
              <a:buNone/>
              <a:defRPr>
                <a:solidFill>
                  <a:schemeClr val="tx1">
                    <a:tint val="75000"/>
                  </a:schemeClr>
                </a:solidFill>
              </a:defRPr>
            </a:lvl6pPr>
            <a:lvl7pPr marL="2741640" indent="0" algn="ctr">
              <a:buNone/>
              <a:defRPr>
                <a:solidFill>
                  <a:schemeClr val="tx1">
                    <a:tint val="75000"/>
                  </a:schemeClr>
                </a:solidFill>
              </a:defRPr>
            </a:lvl7pPr>
            <a:lvl8pPr marL="3198581" indent="0" algn="ctr">
              <a:buNone/>
              <a:defRPr>
                <a:solidFill>
                  <a:schemeClr val="tx1">
                    <a:tint val="75000"/>
                  </a:schemeClr>
                </a:solidFill>
              </a:defRPr>
            </a:lvl8pPr>
            <a:lvl9pPr marL="365552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2081534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26DF16-7525-422B-87F4-094CDA04A3FC}" type="datetimeFigureOut">
              <a:rPr lang="ja-JP" altLang="en-US"/>
              <a:pPr>
                <a:defRPr/>
              </a:pPr>
              <a:t>2020/8/14</a:t>
            </a:fld>
            <a:endParaRPr lang="ja-JP" altLang="en-US"/>
          </a:p>
        </p:txBody>
      </p:sp>
      <p:sp>
        <p:nvSpPr>
          <p:cNvPr id="3"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A737B6D8-CE0D-4301-A8F6-F0E9D3B4BC9A}" type="slidenum">
              <a:rPr lang="ja-JP" altLang="en-US"/>
              <a:pPr>
                <a:defRPr/>
              </a:pPr>
              <a:t>‹#›</a:t>
            </a:fld>
            <a:endParaRPr lang="ja-JP" altLang="en-US"/>
          </a:p>
        </p:txBody>
      </p:sp>
    </p:spTree>
    <p:extLst>
      <p:ext uri="{BB962C8B-B14F-4D97-AF65-F5344CB8AC3E}">
        <p14:creationId xmlns:p14="http://schemas.microsoft.com/office/powerpoint/2010/main" val="2473587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rgbClr val="4CACE2"/>
        </a:solidFill>
        <a:effectLst/>
      </p:bgPr>
    </p:bg>
    <p:spTree>
      <p:nvGrpSpPr>
        <p:cNvPr id="1" name=""/>
        <p:cNvGrpSpPr/>
        <p:nvPr/>
      </p:nvGrpSpPr>
      <p:grpSpPr>
        <a:xfrm>
          <a:off x="0" y="0"/>
          <a:ext cx="0" cy="0"/>
          <a:chOff x="0" y="0"/>
          <a:chExt cx="0" cy="0"/>
        </a:xfrm>
      </p:grpSpPr>
      <p:sp>
        <p:nvSpPr>
          <p:cNvPr id="4" name="正方形/長方形 3">
            <a:extLst/>
          </p:cNvPr>
          <p:cNvSpPr/>
          <p:nvPr userDrawn="1"/>
        </p:nvSpPr>
        <p:spPr>
          <a:xfrm>
            <a:off x="0" y="3448050"/>
            <a:ext cx="9144000" cy="340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white"/>
                </a:solidFill>
              </a:rPr>
              <a:t>○○</a:t>
            </a:r>
          </a:p>
        </p:txBody>
      </p:sp>
      <p:pic>
        <p:nvPicPr>
          <p:cNvPr id="5"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32488"/>
            <a:ext cx="23764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0" y="115888"/>
            <a:ext cx="326548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9"/>
          <p:cNvPicPr>
            <a:picLocks noChangeAspect="1"/>
          </p:cNvPicPr>
          <p:nvPr userDrawn="1"/>
        </p:nvPicPr>
        <p:blipFill>
          <a:blip r:embed="rId4">
            <a:extLst>
              <a:ext uri="{28A0092B-C50C-407E-A947-70E740481C1C}">
                <a14:useLocalDpi xmlns:a14="http://schemas.microsoft.com/office/drawing/2010/main" val="0"/>
              </a:ext>
            </a:extLst>
          </a:blip>
          <a:srcRect l="7475" t="36000" r="65833" b="40199"/>
          <a:stretch>
            <a:fillRect/>
          </a:stretch>
        </p:blipFill>
        <p:spPr bwMode="auto">
          <a:xfrm>
            <a:off x="658813" y="1123950"/>
            <a:ext cx="2374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p:cNvPr>
          <p:cNvSpPr/>
          <p:nvPr userDrawn="1"/>
        </p:nvSpPr>
        <p:spPr>
          <a:xfrm>
            <a:off x="706438" y="815975"/>
            <a:ext cx="2262187" cy="398463"/>
          </a:xfrm>
          <a:prstGeom prst="rect">
            <a:avLst/>
          </a:prstGeom>
        </p:spPr>
        <p:txBody>
          <a:bodyPr wrap="none">
            <a:spAutoFit/>
          </a:bodyPr>
          <a:lstStyle/>
          <a:p>
            <a:pPr eaLnBrk="1" fontAlgn="auto" hangingPunct="1">
              <a:lnSpc>
                <a:spcPct val="110000"/>
              </a:lnSpc>
              <a:spcBef>
                <a:spcPts val="0"/>
              </a:spcBef>
              <a:spcAft>
                <a:spcPts val="0"/>
              </a:spcAft>
              <a:defRPr/>
            </a:pPr>
            <a:r>
              <a:rPr lang="ja-JP" altLang="en-US" b="1" kern="900" dirty="0">
                <a:solidFill>
                  <a:prstClr val="white"/>
                </a:solidFill>
                <a:latin typeface="游ゴシック" panose="020B0400000000000000" pitchFamily="50" charset="-128"/>
                <a:ea typeface="游ゴシック" panose="020B0400000000000000" pitchFamily="50" charset="-128"/>
              </a:rPr>
              <a:t>新しい学習指導要領</a:t>
            </a:r>
            <a:endParaRPr lang="en-US" altLang="ja-JP" b="1" kern="900" dirty="0">
              <a:solidFill>
                <a:prstClr val="white"/>
              </a:solidFill>
              <a:latin typeface="游ゴシック" panose="020B0400000000000000" pitchFamily="50" charset="-128"/>
              <a:ea typeface="游ゴシック" panose="020B0400000000000000" pitchFamily="50" charset="-128"/>
            </a:endParaRPr>
          </a:p>
        </p:txBody>
      </p:sp>
      <p:sp>
        <p:nvSpPr>
          <p:cNvPr id="3" name="タイトル 2"/>
          <p:cNvSpPr>
            <a:spLocks noGrp="1"/>
          </p:cNvSpPr>
          <p:nvPr>
            <p:ph type="title"/>
          </p:nvPr>
        </p:nvSpPr>
        <p:spPr>
          <a:xfrm>
            <a:off x="251520" y="3851303"/>
            <a:ext cx="8229600" cy="1143000"/>
          </a:xfrm>
        </p:spPr>
        <p:txBody>
          <a:bodyPr/>
          <a:lstStyle>
            <a:lvl1pPr algn="l">
              <a:defRPr>
                <a:solidFill>
                  <a:schemeClr val="tx1">
                    <a:lumMod val="65000"/>
                    <a:lumOff val="35000"/>
                  </a:schemeClr>
                </a:solidFill>
              </a:defRPr>
            </a:lvl1pPr>
          </a:lstStyle>
          <a:p>
            <a:r>
              <a:rPr lang="ja-JP" altLang="en-US"/>
              <a:t>マスター タイトルの書式設定</a:t>
            </a:r>
          </a:p>
        </p:txBody>
      </p:sp>
      <p:sp>
        <p:nvSpPr>
          <p:cNvPr id="9" name="フッター プレースホルダー 4"/>
          <p:cNvSpPr>
            <a:spLocks noGrp="1"/>
          </p:cNvSpPr>
          <p:nvPr>
            <p:ph type="ftr" sz="quarter" idx="10"/>
          </p:nvPr>
        </p:nvSpPr>
        <p:spPr>
          <a:xfrm>
            <a:off x="6503988" y="5732463"/>
            <a:ext cx="2476500" cy="1054100"/>
          </a:xfrm>
        </p:spPr>
        <p:txBody>
          <a:bodyPr/>
          <a:lstStyle>
            <a:lvl1pPr algn="l" defTabSz="457200" eaLnBrk="0" fontAlgn="base" hangingPunct="0">
              <a:spcBef>
                <a:spcPct val="0"/>
              </a:spcBef>
              <a:spcAft>
                <a:spcPct val="0"/>
              </a:spcAft>
              <a:defRPr kumimoji="0" sz="1400">
                <a:solidFill>
                  <a:prstClr val="black">
                    <a:lumMod val="75000"/>
                    <a:lumOff val="25000"/>
                  </a:prstClr>
                </a:solidFill>
                <a:latin typeface="メイリオ" panose="020B0604030504040204" pitchFamily="50" charset="-128"/>
                <a:ea typeface="メイリオ" panose="020B0604030504040204" pitchFamily="50" charset="-128"/>
              </a:defRPr>
            </a:lvl1pPr>
          </a:lstStyle>
          <a:p>
            <a:pPr>
              <a:defRPr/>
            </a:pPr>
            <a:r>
              <a:rPr lang="en-US" altLang="ja-JP"/>
              <a:t>2019.</a:t>
            </a:r>
            <a:r>
              <a:rPr lang="ja-JP" altLang="en-US"/>
              <a:t>〇</a:t>
            </a:r>
            <a:r>
              <a:rPr lang="en-US" altLang="ja-JP"/>
              <a:t>.</a:t>
            </a:r>
            <a:r>
              <a:rPr lang="ja-JP" altLang="en-US"/>
              <a:t>〇</a:t>
            </a:r>
          </a:p>
          <a:p>
            <a:pPr>
              <a:defRPr/>
            </a:pPr>
            <a:r>
              <a:rPr lang="ja-JP" altLang="en-US" sz="1600"/>
              <a:t>文部科学省教育課程課</a:t>
            </a:r>
          </a:p>
          <a:p>
            <a:pPr>
              <a:defRPr/>
            </a:pPr>
            <a:r>
              <a:rPr lang="ja-JP" altLang="en-US" sz="1600"/>
              <a:t>○○　○○</a:t>
            </a:r>
          </a:p>
        </p:txBody>
      </p:sp>
    </p:spTree>
    <p:extLst>
      <p:ext uri="{BB962C8B-B14F-4D97-AF65-F5344CB8AC3E}">
        <p14:creationId xmlns:p14="http://schemas.microsoft.com/office/powerpoint/2010/main" val="707656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cxnSp>
        <p:nvCxnSpPr>
          <p:cNvPr id="3" name="直線コネクタ 2"/>
          <p:cNvCxnSpPr/>
          <p:nvPr userDrawn="1"/>
        </p:nvCxnSpPr>
        <p:spPr>
          <a:xfrm>
            <a:off x="722313" y="5764213"/>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6188" y="4964113"/>
            <a:ext cx="1474787"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4406900"/>
            <a:ext cx="7772400" cy="1362075"/>
          </a:xfrm>
          <a:prstGeom prst="rect">
            <a:avLst/>
          </a:prstGeom>
        </p:spPr>
        <p:txBody>
          <a:bodyPr anchor="b"/>
          <a:lstStyle>
            <a:lvl1pPr algn="l">
              <a:defRPr sz="4000" b="1" cap="all">
                <a:solidFill>
                  <a:schemeClr val="tx1">
                    <a:lumMod val="75000"/>
                    <a:lumOff val="25000"/>
                  </a:schemeClr>
                </a:solidFill>
              </a:defRPr>
            </a:lvl1pPr>
          </a:lstStyle>
          <a:p>
            <a:r>
              <a:rPr lang="ja-JP" altLang="en-US" smtClean="0"/>
              <a:t>マスター タイトルの書式設定</a:t>
            </a:r>
            <a:endParaRPr lang="ja-JP" altLang="en-US" dirty="0"/>
          </a:p>
        </p:txBody>
      </p:sp>
      <p:sp>
        <p:nvSpPr>
          <p:cNvPr id="5"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39975C80-D454-4371-9D79-7DAC2EF9FF7C}" type="datetime1">
              <a:rPr lang="ja-JP" altLang="en-US"/>
              <a:pPr>
                <a:defRPr/>
              </a:pPr>
              <a:t>2020/8/14</a:t>
            </a:fld>
            <a:endParaRPr lang="ja-JP" altLang="en-US"/>
          </a:p>
        </p:txBody>
      </p:sp>
      <p:sp>
        <p:nvSpPr>
          <p:cNvPr id="6"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319832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7F371D7-BDBA-4781-B41E-E3F851953D33}" type="slidenum">
              <a:rPr lang="en-US" altLang="ja-JP"/>
              <a:pPr>
                <a:defRPr/>
              </a:pPr>
              <a:t>‹#›</a:t>
            </a:fld>
            <a:endParaRPr lang="en-US" altLang="ja-JP"/>
          </a:p>
        </p:txBody>
      </p:sp>
    </p:spTree>
    <p:extLst>
      <p:ext uri="{BB962C8B-B14F-4D97-AF65-F5344CB8AC3E}">
        <p14:creationId xmlns:p14="http://schemas.microsoft.com/office/powerpoint/2010/main" val="4058591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p:cNvSpPr/>
          <p:nvPr userDrawn="1"/>
        </p:nvSpPr>
        <p:spPr>
          <a:xfrm>
            <a:off x="0" y="5732463"/>
            <a:ext cx="8388350" cy="144462"/>
          </a:xfrm>
          <a:prstGeom prst="rect">
            <a:avLst/>
          </a:prstGeom>
          <a:gradFill flip="none" rotWithShape="1">
            <a:gsLst>
              <a:gs pos="0">
                <a:schemeClr val="accent1">
                  <a:lumMod val="5000"/>
                  <a:lumOff val="95000"/>
                </a:schemeClr>
              </a:gs>
              <a:gs pos="100000">
                <a:srgbClr val="2399D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7226300" y="4076700"/>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1146175" y="1628775"/>
            <a:ext cx="755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162428" y="4921313"/>
            <a:ext cx="8063567" cy="793884"/>
          </a:xfrm>
          <a:prstGeom prst="rect">
            <a:avLst/>
          </a:prstGeom>
        </p:spPr>
        <p:txBody>
          <a:bodyPr>
            <a:normAutofit/>
          </a:bodyPr>
          <a:lstStyle>
            <a:lvl1pPr algn="l">
              <a:defRPr sz="4800">
                <a:solidFill>
                  <a:srgbClr val="1A71A2"/>
                </a:solidFill>
              </a:defRPr>
            </a:lvl1pPr>
          </a:lstStyle>
          <a:p>
            <a:r>
              <a:rPr lang="ja-JP" altLang="en-US" smtClean="0"/>
              <a:t>マスター タイトルの書式設定</a:t>
            </a:r>
            <a:endParaRPr lang="ja-JP" altLang="en-US" dirty="0"/>
          </a:p>
        </p:txBody>
      </p:sp>
      <p:sp>
        <p:nvSpPr>
          <p:cNvPr id="7"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D1188C5-7687-45D6-AC04-A5BEBC756F07}" type="datetime1">
              <a:rPr lang="ja-JP" altLang="en-US"/>
              <a:pPr>
                <a:defRPr/>
              </a:pPr>
              <a:t>2020/8/14</a:t>
            </a:fld>
            <a:endParaRPr lang="ja-JP" altLang="en-US"/>
          </a:p>
        </p:txBody>
      </p:sp>
      <p:sp>
        <p:nvSpPr>
          <p:cNvPr id="8"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2799278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4" name="直線コネクタ 3"/>
          <p:cNvCxnSpPr/>
          <p:nvPr userDrawn="1"/>
        </p:nvCxnSpPr>
        <p:spPr>
          <a:xfrm>
            <a:off x="0" y="620713"/>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5800" y="10318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050088" cy="620688"/>
          </a:xfrm>
          <a:prstGeom prst="rect">
            <a:avLst/>
          </a:prstGeom>
        </p:spPr>
        <p:txBody>
          <a:bodyPr>
            <a:normAutofit/>
          </a:bodyPr>
          <a:lstStyle>
            <a:lvl1pPr algn="l">
              <a:defRPr sz="3600">
                <a:solidFill>
                  <a:srgbClr val="1A71A2"/>
                </a:solidFill>
              </a:defRPr>
            </a:lvl1pPr>
          </a:lstStyle>
          <a:p>
            <a:r>
              <a:rPr lang="ja-JP" altLang="en-US" smtClean="0"/>
              <a:t>マスター タイトルの書式設定</a:t>
            </a:r>
            <a:endParaRPr lang="ja-JP" altLang="en-US" dirty="0"/>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0C763676-EECD-48BD-99F6-C636E9B9C446}" type="datetime1">
              <a:rPr lang="ja-JP" altLang="en-US"/>
              <a:pPr>
                <a:defRPr/>
              </a:pPr>
              <a:t>2020/8/14</a:t>
            </a:fld>
            <a:endParaRPr lang="ja-JP" altLang="en-US"/>
          </a:p>
        </p:txBody>
      </p:sp>
      <p:sp>
        <p:nvSpPr>
          <p:cNvPr id="7"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5"/>
          <p:cNvSpPr>
            <a:spLocks noGrp="1"/>
          </p:cNvSpPr>
          <p:nvPr>
            <p:ph type="sldNum" sz="quarter" idx="12"/>
          </p:nvPr>
        </p:nvSpPr>
        <p:spPr>
          <a:xfrm>
            <a:off x="7010400" y="6484938"/>
            <a:ext cx="2133600" cy="365125"/>
          </a:xfrm>
        </p:spPr>
        <p:txBody>
          <a:bodyPr/>
          <a:lstStyle>
            <a:lvl1pPr defTabSz="457200" eaLnBrk="0" fontAlgn="base" hangingPunct="0">
              <a:spcBef>
                <a:spcPct val="0"/>
              </a:spcBef>
              <a:spcAft>
                <a:spcPct val="0"/>
              </a:spcAft>
              <a:defRPr kumimoji="0" sz="1600" b="0" i="0">
                <a:solidFill>
                  <a:prstClr val="black">
                    <a:lumMod val="75000"/>
                    <a:lumOff val="25000"/>
                  </a:prstClr>
                </a:solidFill>
                <a:latin typeface="+mn-ea"/>
                <a:ea typeface="+mn-ea"/>
              </a:defRPr>
            </a:lvl1pPr>
          </a:lstStyle>
          <a:p>
            <a:pPr>
              <a:defRPr/>
            </a:pPr>
            <a:fld id="{87D71C71-389D-417F-9A03-2AE6023376C6}" type="slidenum">
              <a:rPr lang="ja-JP" altLang="en-US"/>
              <a:pPr>
                <a:defRPr/>
              </a:pPr>
              <a:t>‹#›</a:t>
            </a:fld>
            <a:endParaRPr lang="ja-JP" altLang="en-US"/>
          </a:p>
        </p:txBody>
      </p:sp>
    </p:spTree>
    <p:extLst>
      <p:ext uri="{BB962C8B-B14F-4D97-AF65-F5344CB8AC3E}">
        <p14:creationId xmlns:p14="http://schemas.microsoft.com/office/powerpoint/2010/main" val="2702639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cxnSp>
        <p:nvCxnSpPr>
          <p:cNvPr id="5" name="直線コネクタ 4"/>
          <p:cNvCxnSpPr/>
          <p:nvPr userDrawn="1"/>
        </p:nvCxnSpPr>
        <p:spPr>
          <a:xfrm>
            <a:off x="722313" y="777875"/>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9888" y="44450"/>
            <a:ext cx="11541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タイトル 1"/>
          <p:cNvSpPr>
            <a:spLocks noGrp="1"/>
          </p:cNvSpPr>
          <p:nvPr>
            <p:ph type="title"/>
          </p:nvPr>
        </p:nvSpPr>
        <p:spPr>
          <a:xfrm>
            <a:off x="179512" y="0"/>
            <a:ext cx="8050088" cy="778098"/>
          </a:xfrm>
          <a:prstGeom prst="rect">
            <a:avLst/>
          </a:prstGeom>
        </p:spPr>
        <p:txBody>
          <a:bodyPr>
            <a:normAutofit/>
          </a:bodyPr>
          <a:lstStyle>
            <a:lvl1pPr algn="l">
              <a:defRPr sz="3600">
                <a:solidFill>
                  <a:srgbClr val="1A71A2"/>
                </a:solidFill>
              </a:defRPr>
            </a:lvl1pPr>
          </a:lstStyle>
          <a:p>
            <a:r>
              <a:rPr lang="ja-JP" altLang="en-US" smtClean="0"/>
              <a:t>マスター タイトルの書式設定</a:t>
            </a:r>
            <a:endParaRPr lang="ja-JP" altLang="en-US" dirty="0"/>
          </a:p>
        </p:txBody>
      </p:sp>
      <p:sp>
        <p:nvSpPr>
          <p:cNvPr id="7"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FD91537B-4EEC-421F-879B-94BE48AA6526}" type="datetime1">
              <a:rPr lang="ja-JP" altLang="en-US"/>
              <a:pPr>
                <a:defRPr/>
              </a:pPr>
              <a:t>2020/8/14</a:t>
            </a:fld>
            <a:endParaRPr lang="ja-JP" altLang="en-US"/>
          </a:p>
        </p:txBody>
      </p:sp>
      <p:sp>
        <p:nvSpPr>
          <p:cNvPr id="9"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0"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BF1A870C-41E7-4705-9C94-3B470602F2AB}" type="slidenum">
              <a:rPr lang="ja-JP" altLang="en-US"/>
              <a:pPr>
                <a:defRPr/>
              </a:pPr>
              <a:t>‹#›</a:t>
            </a:fld>
            <a:endParaRPr lang="ja-JP" altLang="en-US"/>
          </a:p>
        </p:txBody>
      </p:sp>
    </p:spTree>
    <p:extLst>
      <p:ext uri="{BB962C8B-B14F-4D97-AF65-F5344CB8AC3E}">
        <p14:creationId xmlns:p14="http://schemas.microsoft.com/office/powerpoint/2010/main" val="307986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直線コネクタ 6"/>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229600" cy="778098"/>
          </a:xfrm>
          <a:prstGeom prst="rect">
            <a:avLst/>
          </a:prstGeom>
        </p:spPr>
        <p:txBody>
          <a:bodyPr/>
          <a:lstStyle>
            <a:lvl1pPr algn="l">
              <a:defRPr sz="3600">
                <a:solidFill>
                  <a:srgbClr val="1A71A2"/>
                </a:solidFill>
              </a:defRPr>
            </a:lvl1pPr>
          </a:lstStyle>
          <a:p>
            <a:r>
              <a:rPr lang="ja-JP" altLang="en-US" dirty="0"/>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8C0303F-3499-4FE4-9D7D-50EBFC3C39D5}" type="datetime1">
              <a:rPr lang="ja-JP" altLang="en-US"/>
              <a:pPr>
                <a:defRPr/>
              </a:pPr>
              <a:t>2020/8/14</a:t>
            </a:fld>
            <a:endParaRPr lang="ja-JP" altLang="en-US"/>
          </a:p>
        </p:txBody>
      </p:sp>
      <p:sp>
        <p:nvSpPr>
          <p:cNvPr id="10"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1" name="スライド番号プレースホルダー 8"/>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81C4B75B-D1C5-41A6-BB7A-4384A1F946E3}" type="slidenum">
              <a:rPr lang="ja-JP" altLang="en-US"/>
              <a:pPr>
                <a:defRPr/>
              </a:pPr>
              <a:t>‹#›</a:t>
            </a:fld>
            <a:endParaRPr lang="ja-JP" altLang="en-US"/>
          </a:p>
        </p:txBody>
      </p:sp>
    </p:spTree>
    <p:extLst>
      <p:ext uri="{BB962C8B-B14F-4D97-AF65-F5344CB8AC3E}">
        <p14:creationId xmlns:p14="http://schemas.microsoft.com/office/powerpoint/2010/main" val="801674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タイトル 1"/>
          <p:cNvSpPr txBox="1">
            <a:spLocks/>
          </p:cNvSpPr>
          <p:nvPr userDrawn="1"/>
        </p:nvSpPr>
        <p:spPr>
          <a:xfrm>
            <a:off x="179388" y="0"/>
            <a:ext cx="8229600" cy="777875"/>
          </a:xfrm>
          <a:prstGeom prst="rect">
            <a:avLst/>
          </a:prstGeom>
        </p:spPr>
        <p:txBody>
          <a:bodyPr/>
          <a:lstStyle>
            <a:lvl1pPr algn="l" defTabSz="914400" rtl="0" eaLnBrk="1" latinLnBrk="0" hangingPunct="1">
              <a:spcBef>
                <a:spcPct val="0"/>
              </a:spcBef>
              <a:buNone/>
              <a:defRPr kumimoji="1" sz="3600" kern="1200">
                <a:solidFill>
                  <a:srgbClr val="1A71A2"/>
                </a:solidFill>
                <a:latin typeface="+mj-lt"/>
                <a:ea typeface="+mj-ea"/>
                <a:cs typeface="+mj-cs"/>
              </a:defRPr>
            </a:lvl1pPr>
          </a:lstStyle>
          <a:p>
            <a:pPr fontAlgn="auto">
              <a:spcAft>
                <a:spcPts val="0"/>
              </a:spcAft>
              <a:defRPr/>
            </a:pPr>
            <a:r>
              <a:rPr lang="ja-JP" altLang="en-US" dirty="0"/>
              <a:t>マスター タイトルの書式設定</a:t>
            </a:r>
          </a:p>
        </p:txBody>
      </p:sp>
      <p:cxnSp>
        <p:nvCxnSpPr>
          <p:cNvPr id="4" name="直線コネクタ 3"/>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8"/>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45432" y="1124744"/>
            <a:ext cx="8229600" cy="1143000"/>
          </a:xfrm>
          <a:prstGeom prst="rect">
            <a:avLst/>
          </a:prstGeom>
        </p:spPr>
        <p:txBody>
          <a:bodyPr/>
          <a:lstStyle/>
          <a:p>
            <a:r>
              <a:rPr lang="ja-JP" altLang="en-US"/>
              <a:t>マスター タイトルの書式設定</a:t>
            </a:r>
          </a:p>
        </p:txBody>
      </p:sp>
      <p:sp>
        <p:nvSpPr>
          <p:cNvPr id="6" name="日付プレースホルダー 2"/>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149D926-8DF4-43AE-8A0E-4B511F00A303}" type="datetime1">
              <a:rPr lang="ja-JP" altLang="en-US"/>
              <a:pPr>
                <a:defRPr/>
              </a:pPr>
              <a:t>2020/8/14</a:t>
            </a:fld>
            <a:endParaRPr lang="ja-JP" altLang="en-US"/>
          </a:p>
        </p:txBody>
      </p:sp>
      <p:sp>
        <p:nvSpPr>
          <p:cNvPr id="7" name="フッター プレースホルダー 3"/>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4"/>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54621CF-0C84-4C32-9590-C16DB737FF27}" type="slidenum">
              <a:rPr lang="ja-JP" altLang="en-US"/>
              <a:pPr>
                <a:defRPr/>
              </a:pPr>
              <a:t>‹#›</a:t>
            </a:fld>
            <a:endParaRPr lang="ja-JP" altLang="en-US"/>
          </a:p>
        </p:txBody>
      </p:sp>
    </p:spTree>
    <p:extLst>
      <p:ext uri="{BB962C8B-B14F-4D97-AF65-F5344CB8AC3E}">
        <p14:creationId xmlns:p14="http://schemas.microsoft.com/office/powerpoint/2010/main" val="2755052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3830CCEA-ACE2-44BF-9CE1-5980686BFD32}" type="datetime1">
              <a:rPr lang="ja-JP" altLang="en-US"/>
              <a:pPr>
                <a:defRPr/>
              </a:pPr>
              <a:t>2020/8/14</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E40744D-D36A-429F-8A25-C393FE6EF92B}" type="slidenum">
              <a:rPr lang="ja-JP" altLang="en-US"/>
              <a:pPr>
                <a:defRPr/>
              </a:pPr>
              <a:t>‹#›</a:t>
            </a:fld>
            <a:endParaRPr lang="ja-JP" altLang="en-US"/>
          </a:p>
        </p:txBody>
      </p:sp>
    </p:spTree>
    <p:extLst>
      <p:ext uri="{BB962C8B-B14F-4D97-AF65-F5344CB8AC3E}">
        <p14:creationId xmlns:p14="http://schemas.microsoft.com/office/powerpoint/2010/main" val="1302395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F2C11EB-0152-474F-ACC9-B391DCD98365}" type="datetime1">
              <a:rPr lang="ja-JP" altLang="en-US"/>
              <a:pPr>
                <a:defRPr/>
              </a:pPr>
              <a:t>2020/8/14</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F28285A0-F4A3-4A40-B843-90D07BA13DA3}" type="slidenum">
              <a:rPr lang="ja-JP" altLang="en-US"/>
              <a:pPr>
                <a:defRPr/>
              </a:pPr>
              <a:t>‹#›</a:t>
            </a:fld>
            <a:endParaRPr lang="ja-JP" altLang="en-US"/>
          </a:p>
        </p:txBody>
      </p:sp>
    </p:spTree>
    <p:extLst>
      <p:ext uri="{BB962C8B-B14F-4D97-AF65-F5344CB8AC3E}">
        <p14:creationId xmlns:p14="http://schemas.microsoft.com/office/powerpoint/2010/main" val="201151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72080F05-D011-44D7-9ACA-492F88BD3C4D}" type="datetime1">
              <a:rPr lang="ja-JP" altLang="en-US"/>
              <a:pPr>
                <a:defRPr/>
              </a:pPr>
              <a:t>2020/8/14</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AA5A200-7EBC-48D8-80EB-2B33C40BF599}" type="slidenum">
              <a:rPr lang="ja-JP" altLang="en-US"/>
              <a:pPr>
                <a:defRPr/>
              </a:pPr>
              <a:t>‹#›</a:t>
            </a:fld>
            <a:endParaRPr lang="ja-JP" altLang="en-US"/>
          </a:p>
        </p:txBody>
      </p:sp>
    </p:spTree>
    <p:extLst>
      <p:ext uri="{BB962C8B-B14F-4D97-AF65-F5344CB8AC3E}">
        <p14:creationId xmlns:p14="http://schemas.microsoft.com/office/powerpoint/2010/main" val="3594199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EEBA8D47-5B94-4365-A347-6115A25BF3DD}" type="datetime1">
              <a:rPr lang="ja-JP" altLang="en-US"/>
              <a:pPr>
                <a:defRPr/>
              </a:pPr>
              <a:t>2020/8/14</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04BF1F11-4A5A-440C-B2D5-BA657D75D1F8}" type="slidenum">
              <a:rPr lang="ja-JP" altLang="en-US"/>
              <a:pPr>
                <a:defRPr/>
              </a:pPr>
              <a:t>‹#›</a:t>
            </a:fld>
            <a:endParaRPr lang="ja-JP" altLang="en-US"/>
          </a:p>
        </p:txBody>
      </p:sp>
    </p:spTree>
    <p:extLst>
      <p:ext uri="{BB962C8B-B14F-4D97-AF65-F5344CB8AC3E}">
        <p14:creationId xmlns:p14="http://schemas.microsoft.com/office/powerpoint/2010/main" val="4230484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116"/>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6940" indent="0" algn="ctr">
              <a:buNone/>
              <a:defRPr>
                <a:solidFill>
                  <a:schemeClr val="tx1">
                    <a:tint val="75000"/>
                  </a:schemeClr>
                </a:solidFill>
              </a:defRPr>
            </a:lvl2pPr>
            <a:lvl3pPr marL="913880" indent="0" algn="ctr">
              <a:buNone/>
              <a:defRPr>
                <a:solidFill>
                  <a:schemeClr val="tx1">
                    <a:tint val="75000"/>
                  </a:schemeClr>
                </a:solidFill>
              </a:defRPr>
            </a:lvl3pPr>
            <a:lvl4pPr marL="1370820" indent="0" algn="ctr">
              <a:buNone/>
              <a:defRPr>
                <a:solidFill>
                  <a:schemeClr val="tx1">
                    <a:tint val="75000"/>
                  </a:schemeClr>
                </a:solidFill>
              </a:defRPr>
            </a:lvl4pPr>
            <a:lvl5pPr marL="1827759" indent="0" algn="ctr">
              <a:buNone/>
              <a:defRPr>
                <a:solidFill>
                  <a:schemeClr val="tx1">
                    <a:tint val="75000"/>
                  </a:schemeClr>
                </a:solidFill>
              </a:defRPr>
            </a:lvl5pPr>
            <a:lvl6pPr marL="2284700" indent="0" algn="ctr">
              <a:buNone/>
              <a:defRPr>
                <a:solidFill>
                  <a:schemeClr val="tx1">
                    <a:tint val="75000"/>
                  </a:schemeClr>
                </a:solidFill>
              </a:defRPr>
            </a:lvl6pPr>
            <a:lvl7pPr marL="2741640" indent="0" algn="ctr">
              <a:buNone/>
              <a:defRPr>
                <a:solidFill>
                  <a:schemeClr val="tx1">
                    <a:tint val="75000"/>
                  </a:schemeClr>
                </a:solidFill>
              </a:defRPr>
            </a:lvl7pPr>
            <a:lvl8pPr marL="3198581" indent="0" algn="ctr">
              <a:buNone/>
              <a:defRPr>
                <a:solidFill>
                  <a:schemeClr val="tx1">
                    <a:tint val="75000"/>
                  </a:schemeClr>
                </a:solidFill>
              </a:defRPr>
            </a:lvl8pPr>
            <a:lvl9pPr marL="365552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381326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0F835336-FB07-4820-AD10-B77B3F3759C1}" type="slidenum">
              <a:rPr lang="en-US" altLang="ja-JP"/>
              <a:pPr>
                <a:defRPr/>
              </a:pPr>
              <a:t>‹#›</a:t>
            </a:fld>
            <a:endParaRPr lang="en-US" altLang="ja-JP"/>
          </a:p>
        </p:txBody>
      </p:sp>
    </p:spTree>
    <p:extLst>
      <p:ext uri="{BB962C8B-B14F-4D97-AF65-F5344CB8AC3E}">
        <p14:creationId xmlns:p14="http://schemas.microsoft.com/office/powerpoint/2010/main" val="1433400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26DF16-7525-422B-87F4-094CDA04A3FC}" type="datetimeFigureOut">
              <a:rPr lang="ja-JP" altLang="en-US"/>
              <a:pPr>
                <a:defRPr/>
              </a:pPr>
              <a:t>2020/8/14</a:t>
            </a:fld>
            <a:endParaRPr lang="ja-JP" altLang="en-US"/>
          </a:p>
        </p:txBody>
      </p:sp>
      <p:sp>
        <p:nvSpPr>
          <p:cNvPr id="3"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26823466-FAA5-4183-9109-688685BEC6DC}" type="slidenum">
              <a:rPr lang="ja-JP" altLang="en-US"/>
              <a:pPr>
                <a:defRPr/>
              </a:pPr>
              <a:t>‹#›</a:t>
            </a:fld>
            <a:endParaRPr lang="ja-JP" altLang="en-US"/>
          </a:p>
        </p:txBody>
      </p:sp>
    </p:spTree>
    <p:extLst>
      <p:ext uri="{BB962C8B-B14F-4D97-AF65-F5344CB8AC3E}">
        <p14:creationId xmlns:p14="http://schemas.microsoft.com/office/powerpoint/2010/main" val="389434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F73BC40E-F57E-4ECA-AF61-F08185745289}" type="slidenum">
              <a:rPr lang="en-US" altLang="ja-JP"/>
              <a:pPr>
                <a:defRPr/>
              </a:pPr>
              <a:t>‹#›</a:t>
            </a:fld>
            <a:endParaRPr lang="en-US" altLang="ja-JP"/>
          </a:p>
        </p:txBody>
      </p:sp>
    </p:spTree>
    <p:extLst>
      <p:ext uri="{BB962C8B-B14F-4D97-AF65-F5344CB8AC3E}">
        <p14:creationId xmlns:p14="http://schemas.microsoft.com/office/powerpoint/2010/main" val="327081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829AD733-1AF0-4D94-94E6-4B96A1EC12B3}" type="slidenum">
              <a:rPr lang="en-US" altLang="ja-JP"/>
              <a:pPr>
                <a:defRPr/>
              </a:pPr>
              <a:t>‹#›</a:t>
            </a:fld>
            <a:endParaRPr lang="en-US" altLang="ja-JP"/>
          </a:p>
        </p:txBody>
      </p:sp>
    </p:spTree>
    <p:extLst>
      <p:ext uri="{BB962C8B-B14F-4D97-AF65-F5344CB8AC3E}">
        <p14:creationId xmlns:p14="http://schemas.microsoft.com/office/powerpoint/2010/main" val="336590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024D33C-70A6-4212-AE73-AF03FB43376C}" type="slidenum">
              <a:rPr lang="en-US" altLang="ja-JP"/>
              <a:pPr>
                <a:defRPr/>
              </a:pPr>
              <a:t>‹#›</a:t>
            </a:fld>
            <a:endParaRPr lang="en-US" altLang="ja-JP"/>
          </a:p>
        </p:txBody>
      </p:sp>
    </p:spTree>
    <p:extLst>
      <p:ext uri="{BB962C8B-B14F-4D97-AF65-F5344CB8AC3E}">
        <p14:creationId xmlns:p14="http://schemas.microsoft.com/office/powerpoint/2010/main" val="111469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3F1F3CB-8817-4D05-AA5B-04B9D3CB553C}" type="slidenum">
              <a:rPr lang="en-US" altLang="ja-JP"/>
              <a:pPr>
                <a:defRPr/>
              </a:pPr>
              <a:t>‹#›</a:t>
            </a:fld>
            <a:endParaRPr lang="en-US" altLang="ja-JP"/>
          </a:p>
        </p:txBody>
      </p:sp>
    </p:spTree>
    <p:extLst>
      <p:ext uri="{BB962C8B-B14F-4D97-AF65-F5344CB8AC3E}">
        <p14:creationId xmlns:p14="http://schemas.microsoft.com/office/powerpoint/2010/main" val="94042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BE8D0C6-8A52-4793-8392-DB266B078D3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kumimoji="1" sz="1200">
                <a:solidFill>
                  <a:prstClr val="black">
                    <a:tint val="75000"/>
                  </a:prstClr>
                </a:solidFill>
                <a:latin typeface="Calibri"/>
              </a:defRPr>
            </a:lvl1pPr>
          </a:lstStyle>
          <a:p>
            <a:pPr>
              <a:defRPr/>
            </a:pPr>
            <a:fld id="{D3AC136E-FB72-49B4-AF47-3D4301463EF9}" type="datetime1">
              <a:rPr lang="ja-JP" altLang="en-US"/>
              <a:pPr>
                <a:defRPr/>
              </a:pPr>
              <a:t>2020/8/14</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kumimoji="1" sz="1200">
                <a:solidFill>
                  <a:prstClr val="black">
                    <a:tint val="75000"/>
                  </a:prstClr>
                </a:solidFill>
                <a:latin typeface="Calibri"/>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kumimoji="1" sz="1200">
                <a:solidFill>
                  <a:prstClr val="black">
                    <a:tint val="75000"/>
                  </a:prstClr>
                </a:solidFill>
                <a:latin typeface="Calibri"/>
              </a:defRPr>
            </a:lvl1pPr>
          </a:lstStyle>
          <a:p>
            <a:pPr>
              <a:defRPr/>
            </a:pPr>
            <a:fld id="{CE31BF78-70A4-468B-9D2B-AE00F14C70A0}" type="slidenum">
              <a:rPr lang="ja-JP" altLang="en-US"/>
              <a:pPr>
                <a:defRPr/>
              </a:pPr>
              <a:t>‹#›</a:t>
            </a:fld>
            <a:endParaRPr lang="ja-JP" altLang="en-US"/>
          </a:p>
        </p:txBody>
      </p:sp>
      <p:sp>
        <p:nvSpPr>
          <p:cNvPr id="2053"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Tree>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 id="2147486298" r:id="rId12"/>
    <p:sldLayoutId id="2147486299"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defRPr>
      </a:lvl2pPr>
      <a:lvl3pPr algn="ctr" rtl="0" eaLnBrk="0" fontAlgn="base" hangingPunct="0">
        <a:spcBef>
          <a:spcPct val="0"/>
        </a:spcBef>
        <a:spcAft>
          <a:spcPct val="0"/>
        </a:spcAft>
        <a:defRPr kumimoji="1" sz="4400">
          <a:solidFill>
            <a:schemeClr val="tx1"/>
          </a:solidFill>
          <a:latin typeface="Calibri" panose="020F0502020204030204" pitchFamily="34" charset="0"/>
        </a:defRPr>
      </a:lvl3pPr>
      <a:lvl4pPr algn="ctr" rtl="0" eaLnBrk="0" fontAlgn="base" hangingPunct="0">
        <a:spcBef>
          <a:spcPct val="0"/>
        </a:spcBef>
        <a:spcAft>
          <a:spcPct val="0"/>
        </a:spcAft>
        <a:defRPr kumimoji="1" sz="4400">
          <a:solidFill>
            <a:schemeClr val="tx1"/>
          </a:solidFill>
          <a:latin typeface="Calibri" panose="020F0502020204030204" pitchFamily="34" charset="0"/>
        </a:defRPr>
      </a:lvl4pPr>
      <a:lvl5pPr algn="ctr" rtl="0" eaLnBrk="0" fontAlgn="base" hangingPunct="0">
        <a:spcBef>
          <a:spcPct val="0"/>
        </a:spcBef>
        <a:spcAft>
          <a:spcPct val="0"/>
        </a:spcAft>
        <a:defRPr kumimoji="1" sz="4400">
          <a:solidFill>
            <a:schemeClr val="tx1"/>
          </a:solidFill>
          <a:latin typeface="Calibri" panose="020F0502020204030204" pitchFamily="34" charset="0"/>
        </a:defRPr>
      </a:lvl5pPr>
      <a:lvl6pPr marL="457200" algn="ctr" rtl="0" fontAlgn="base">
        <a:spcBef>
          <a:spcPct val="0"/>
        </a:spcBef>
        <a:spcAft>
          <a:spcPct val="0"/>
        </a:spcAft>
        <a:defRPr kumimoji="1" sz="4400">
          <a:solidFill>
            <a:schemeClr val="tx1"/>
          </a:solidFill>
          <a:latin typeface="Calibri" panose="020F0502020204030204" pitchFamily="34" charset="0"/>
        </a:defRPr>
      </a:lvl6pPr>
      <a:lvl7pPr marL="914400" algn="ctr" rtl="0" fontAlgn="base">
        <a:spcBef>
          <a:spcPct val="0"/>
        </a:spcBef>
        <a:spcAft>
          <a:spcPct val="0"/>
        </a:spcAft>
        <a:defRPr kumimoji="1" sz="4400">
          <a:solidFill>
            <a:schemeClr val="tx1"/>
          </a:solidFill>
          <a:latin typeface="Calibri" panose="020F0502020204030204" pitchFamily="34" charset="0"/>
        </a:defRPr>
      </a:lvl7pPr>
      <a:lvl8pPr marL="1371600" algn="ctr" rtl="0" fontAlgn="base">
        <a:spcBef>
          <a:spcPct val="0"/>
        </a:spcBef>
        <a:spcAft>
          <a:spcPct val="0"/>
        </a:spcAft>
        <a:defRPr kumimoji="1" sz="4400">
          <a:solidFill>
            <a:schemeClr val="tx1"/>
          </a:solidFill>
          <a:latin typeface="Calibri" panose="020F0502020204030204" pitchFamily="34" charset="0"/>
        </a:defRPr>
      </a:lvl8pPr>
      <a:lvl9pPr marL="1828800" algn="ctr" rtl="0" fontAlgn="base">
        <a:spcBef>
          <a:spcPct val="0"/>
        </a:spcBef>
        <a:spcAft>
          <a:spcPct val="0"/>
        </a:spcAft>
        <a:defRPr kumimoji="1"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kumimoji="1" sz="1200">
                <a:solidFill>
                  <a:prstClr val="black">
                    <a:tint val="75000"/>
                  </a:prstClr>
                </a:solidFill>
                <a:latin typeface="Calibri"/>
              </a:defRPr>
            </a:lvl1pPr>
          </a:lstStyle>
          <a:p>
            <a:pPr>
              <a:defRPr/>
            </a:pPr>
            <a:fld id="{7570BB1E-6FF0-498B-A33E-E941FBDC478A}" type="datetime1">
              <a:rPr lang="ja-JP" altLang="en-US"/>
              <a:pPr>
                <a:defRPr/>
              </a:pPr>
              <a:t>2020/8/14</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kumimoji="1" sz="1200">
                <a:solidFill>
                  <a:prstClr val="black">
                    <a:tint val="75000"/>
                  </a:prstClr>
                </a:solidFill>
                <a:latin typeface="Calibri"/>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kumimoji="1" sz="1200">
                <a:solidFill>
                  <a:prstClr val="black">
                    <a:tint val="75000"/>
                  </a:prstClr>
                </a:solidFill>
                <a:latin typeface="Calibri"/>
              </a:defRPr>
            </a:lvl1pPr>
          </a:lstStyle>
          <a:p>
            <a:pPr>
              <a:defRPr/>
            </a:pPr>
            <a:fld id="{C8CA6132-F898-4515-8188-62F3CDCC68C9}" type="slidenum">
              <a:rPr lang="ja-JP" altLang="en-US"/>
              <a:pPr>
                <a:defRPr/>
              </a:pPr>
              <a:t>‹#›</a:t>
            </a:fld>
            <a:endParaRPr lang="ja-JP" altLang="en-US"/>
          </a:p>
        </p:txBody>
      </p:sp>
      <p:sp>
        <p:nvSpPr>
          <p:cNvPr id="3077"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Tree>
  </p:cSld>
  <p:clrMap bg1="lt1" tx1="dk1" bg2="lt2" tx2="dk2" accent1="accent1" accent2="accent2" accent3="accent3" accent4="accent4" accent5="accent5" accent6="accent6" hlink="hlink" folHlink="folHlink"/>
  <p:sldLayoutIdLst>
    <p:sldLayoutId id="2147486300"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 id="2147486311" r:id="rId12"/>
    <p:sldLayoutId id="2147486312"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defRPr>
      </a:lvl2pPr>
      <a:lvl3pPr algn="ctr" rtl="0" eaLnBrk="0" fontAlgn="base" hangingPunct="0">
        <a:spcBef>
          <a:spcPct val="0"/>
        </a:spcBef>
        <a:spcAft>
          <a:spcPct val="0"/>
        </a:spcAft>
        <a:defRPr kumimoji="1" sz="4400">
          <a:solidFill>
            <a:schemeClr val="tx1"/>
          </a:solidFill>
          <a:latin typeface="Calibri" panose="020F0502020204030204" pitchFamily="34" charset="0"/>
        </a:defRPr>
      </a:lvl3pPr>
      <a:lvl4pPr algn="ctr" rtl="0" eaLnBrk="0" fontAlgn="base" hangingPunct="0">
        <a:spcBef>
          <a:spcPct val="0"/>
        </a:spcBef>
        <a:spcAft>
          <a:spcPct val="0"/>
        </a:spcAft>
        <a:defRPr kumimoji="1" sz="4400">
          <a:solidFill>
            <a:schemeClr val="tx1"/>
          </a:solidFill>
          <a:latin typeface="Calibri" panose="020F0502020204030204" pitchFamily="34" charset="0"/>
        </a:defRPr>
      </a:lvl4pPr>
      <a:lvl5pPr algn="ctr" rtl="0" eaLnBrk="0" fontAlgn="base" hangingPunct="0">
        <a:spcBef>
          <a:spcPct val="0"/>
        </a:spcBef>
        <a:spcAft>
          <a:spcPct val="0"/>
        </a:spcAft>
        <a:defRPr kumimoji="1" sz="4400">
          <a:solidFill>
            <a:schemeClr val="tx1"/>
          </a:solidFill>
          <a:latin typeface="Calibri" panose="020F0502020204030204" pitchFamily="34" charset="0"/>
        </a:defRPr>
      </a:lvl5pPr>
      <a:lvl6pPr marL="457200" algn="ctr" rtl="0" fontAlgn="base">
        <a:spcBef>
          <a:spcPct val="0"/>
        </a:spcBef>
        <a:spcAft>
          <a:spcPct val="0"/>
        </a:spcAft>
        <a:defRPr kumimoji="1" sz="4400">
          <a:solidFill>
            <a:schemeClr val="tx1"/>
          </a:solidFill>
          <a:latin typeface="Calibri" panose="020F0502020204030204" pitchFamily="34" charset="0"/>
        </a:defRPr>
      </a:lvl6pPr>
      <a:lvl7pPr marL="914400" algn="ctr" rtl="0" fontAlgn="base">
        <a:spcBef>
          <a:spcPct val="0"/>
        </a:spcBef>
        <a:spcAft>
          <a:spcPct val="0"/>
        </a:spcAft>
        <a:defRPr kumimoji="1" sz="4400">
          <a:solidFill>
            <a:schemeClr val="tx1"/>
          </a:solidFill>
          <a:latin typeface="Calibri" panose="020F0502020204030204" pitchFamily="34" charset="0"/>
        </a:defRPr>
      </a:lvl7pPr>
      <a:lvl8pPr marL="1371600" algn="ctr" rtl="0" fontAlgn="base">
        <a:spcBef>
          <a:spcPct val="0"/>
        </a:spcBef>
        <a:spcAft>
          <a:spcPct val="0"/>
        </a:spcAft>
        <a:defRPr kumimoji="1" sz="4400">
          <a:solidFill>
            <a:schemeClr val="tx1"/>
          </a:solidFill>
          <a:latin typeface="Calibri" panose="020F0502020204030204" pitchFamily="34" charset="0"/>
        </a:defRPr>
      </a:lvl8pPr>
      <a:lvl9pPr marL="1828800" algn="ctr" rtl="0" fontAlgn="base">
        <a:spcBef>
          <a:spcPct val="0"/>
        </a:spcBef>
        <a:spcAft>
          <a:spcPct val="0"/>
        </a:spcAft>
        <a:defRPr kumimoji="1"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kumimoji="1" sz="1200">
                <a:solidFill>
                  <a:prstClr val="black">
                    <a:tint val="75000"/>
                  </a:prstClr>
                </a:solidFill>
                <a:latin typeface="Calibri"/>
              </a:defRPr>
            </a:lvl1pPr>
          </a:lstStyle>
          <a:p>
            <a:pPr>
              <a:defRPr/>
            </a:pPr>
            <a:fld id="{72C4B871-8FE6-4828-8EB7-AFA481EE6F47}" type="datetime1">
              <a:rPr lang="ja-JP" altLang="en-US"/>
              <a:pPr>
                <a:defRPr/>
              </a:pPr>
              <a:t>2020/8/14</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kumimoji="1" sz="1200">
                <a:solidFill>
                  <a:prstClr val="black">
                    <a:tint val="75000"/>
                  </a:prstClr>
                </a:solidFill>
                <a:latin typeface="Calibri"/>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kumimoji="1" sz="1200">
                <a:solidFill>
                  <a:prstClr val="black">
                    <a:tint val="75000"/>
                  </a:prstClr>
                </a:solidFill>
                <a:latin typeface="Calibri"/>
              </a:defRPr>
            </a:lvl1pPr>
          </a:lstStyle>
          <a:p>
            <a:pPr>
              <a:defRPr/>
            </a:pPr>
            <a:fld id="{874BE8EB-D387-4E6C-A46B-9ACCC8E91594}" type="slidenum">
              <a:rPr lang="ja-JP" altLang="en-US"/>
              <a:pPr>
                <a:defRPr/>
              </a:pPr>
              <a:t>‹#›</a:t>
            </a:fld>
            <a:endParaRPr lang="ja-JP" altLang="en-US"/>
          </a:p>
        </p:txBody>
      </p:sp>
      <p:sp>
        <p:nvSpPr>
          <p:cNvPr id="4101"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Tree>
  </p:cSld>
  <p:clrMap bg1="lt1" tx1="dk1" bg2="lt2" tx2="dk2" accent1="accent1" accent2="accent2" accent3="accent3" accent4="accent4" accent5="accent5" accent6="accent6" hlink="hlink" folHlink="folHlink"/>
  <p:sldLayoutIdLst>
    <p:sldLayoutId id="2147486313" r:id="rId1"/>
    <p:sldLayoutId id="2147486314" r:id="rId2"/>
    <p:sldLayoutId id="2147486315" r:id="rId3"/>
    <p:sldLayoutId id="2147486316" r:id="rId4"/>
    <p:sldLayoutId id="2147486317" r:id="rId5"/>
    <p:sldLayoutId id="2147486318" r:id="rId6"/>
    <p:sldLayoutId id="2147486319" r:id="rId7"/>
    <p:sldLayoutId id="2147486320" r:id="rId8"/>
    <p:sldLayoutId id="2147486321" r:id="rId9"/>
    <p:sldLayoutId id="2147486322" r:id="rId10"/>
    <p:sldLayoutId id="2147486323" r:id="rId11"/>
    <p:sldLayoutId id="2147486324" r:id="rId12"/>
    <p:sldLayoutId id="2147486325"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defRPr>
      </a:lvl2pPr>
      <a:lvl3pPr algn="ctr" rtl="0" eaLnBrk="0" fontAlgn="base" hangingPunct="0">
        <a:spcBef>
          <a:spcPct val="0"/>
        </a:spcBef>
        <a:spcAft>
          <a:spcPct val="0"/>
        </a:spcAft>
        <a:defRPr kumimoji="1" sz="4400">
          <a:solidFill>
            <a:schemeClr val="tx1"/>
          </a:solidFill>
          <a:latin typeface="Calibri" panose="020F0502020204030204" pitchFamily="34" charset="0"/>
        </a:defRPr>
      </a:lvl3pPr>
      <a:lvl4pPr algn="ctr" rtl="0" eaLnBrk="0" fontAlgn="base" hangingPunct="0">
        <a:spcBef>
          <a:spcPct val="0"/>
        </a:spcBef>
        <a:spcAft>
          <a:spcPct val="0"/>
        </a:spcAft>
        <a:defRPr kumimoji="1" sz="4400">
          <a:solidFill>
            <a:schemeClr val="tx1"/>
          </a:solidFill>
          <a:latin typeface="Calibri" panose="020F0502020204030204" pitchFamily="34" charset="0"/>
        </a:defRPr>
      </a:lvl4pPr>
      <a:lvl5pPr algn="ctr" rtl="0" eaLnBrk="0" fontAlgn="base" hangingPunct="0">
        <a:spcBef>
          <a:spcPct val="0"/>
        </a:spcBef>
        <a:spcAft>
          <a:spcPct val="0"/>
        </a:spcAft>
        <a:defRPr kumimoji="1" sz="4400">
          <a:solidFill>
            <a:schemeClr val="tx1"/>
          </a:solidFill>
          <a:latin typeface="Calibri" panose="020F0502020204030204" pitchFamily="34" charset="0"/>
        </a:defRPr>
      </a:lvl5pPr>
      <a:lvl6pPr marL="457200" algn="ctr" rtl="0" fontAlgn="base">
        <a:spcBef>
          <a:spcPct val="0"/>
        </a:spcBef>
        <a:spcAft>
          <a:spcPct val="0"/>
        </a:spcAft>
        <a:defRPr kumimoji="1" sz="4400">
          <a:solidFill>
            <a:schemeClr val="tx1"/>
          </a:solidFill>
          <a:latin typeface="Calibri" panose="020F0502020204030204" pitchFamily="34" charset="0"/>
        </a:defRPr>
      </a:lvl6pPr>
      <a:lvl7pPr marL="914400" algn="ctr" rtl="0" fontAlgn="base">
        <a:spcBef>
          <a:spcPct val="0"/>
        </a:spcBef>
        <a:spcAft>
          <a:spcPct val="0"/>
        </a:spcAft>
        <a:defRPr kumimoji="1" sz="4400">
          <a:solidFill>
            <a:schemeClr val="tx1"/>
          </a:solidFill>
          <a:latin typeface="Calibri" panose="020F0502020204030204" pitchFamily="34" charset="0"/>
        </a:defRPr>
      </a:lvl7pPr>
      <a:lvl8pPr marL="1371600" algn="ctr" rtl="0" fontAlgn="base">
        <a:spcBef>
          <a:spcPct val="0"/>
        </a:spcBef>
        <a:spcAft>
          <a:spcPct val="0"/>
        </a:spcAft>
        <a:defRPr kumimoji="1" sz="4400">
          <a:solidFill>
            <a:schemeClr val="tx1"/>
          </a:solidFill>
          <a:latin typeface="Calibri" panose="020F0502020204030204" pitchFamily="34" charset="0"/>
        </a:defRPr>
      </a:lvl8pPr>
      <a:lvl9pPr marL="1828800" algn="ctr" rtl="0" fontAlgn="base">
        <a:spcBef>
          <a:spcPct val="0"/>
        </a:spcBef>
        <a:spcAft>
          <a:spcPct val="0"/>
        </a:spcAft>
        <a:defRPr kumimoji="1"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9.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9.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9.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9.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9.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0.wmf"/><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9.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9.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9.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9.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9.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9.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9.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9.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9.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9.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9.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9.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9.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9.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9.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9.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9.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9.png"/><Relationship Id="rId4"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00206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7200" b="1" dirty="0" smtClean="0">
                <a:solidFill>
                  <a:schemeClr val="bg1"/>
                </a:solidFill>
                <a:latin typeface="HGP教科書体" panose="02020600000000000000" pitchFamily="18" charset="-128"/>
                <a:ea typeface="HGP教科書体" panose="02020600000000000000" pitchFamily="18" charset="-128"/>
              </a:rPr>
              <a:t>概要版</a:t>
            </a:r>
            <a:endParaRPr kumimoji="1" lang="ja-JP" altLang="en-US" sz="7200" dirty="0">
              <a:solidFill>
                <a:schemeClr val="bg1"/>
              </a:solidFill>
            </a:endParaRPr>
          </a:p>
        </p:txBody>
      </p:sp>
      <p:sp>
        <p:nvSpPr>
          <p:cNvPr id="47108"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smtClean="0">
                <a:solidFill>
                  <a:schemeClr val="bg1"/>
                </a:solidFill>
                <a:latin typeface="+mj-ea"/>
                <a:ea typeface="+mj-ea"/>
              </a:rPr>
              <a:t>「指導と評価の一体化」のための</a:t>
            </a:r>
            <a:endParaRPr lang="en-US" altLang="ja-JP" sz="4400" b="1" dirty="0" smtClean="0">
              <a:solidFill>
                <a:schemeClr val="bg1"/>
              </a:solidFill>
              <a:latin typeface="+mj-ea"/>
              <a:ea typeface="+mj-ea"/>
            </a:endParaRPr>
          </a:p>
          <a:p>
            <a:pPr eaLnBrk="1" fontAlgn="auto" hangingPunct="1">
              <a:spcAft>
                <a:spcPts val="0"/>
              </a:spcAft>
              <a:defRPr/>
            </a:pPr>
            <a:r>
              <a:rPr lang="ja-JP" altLang="en-US" sz="4400" b="1" dirty="0" smtClean="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71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66"/>
    </mc:Choice>
    <mc:Fallback xmlns="">
      <p:transition spd="slow" advTm="3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7A7EB445-2917-47BF-A121-0A6BBD540E00}" type="slidenum">
              <a:rPr lang="ja-JP" altLang="en-US" sz="1477">
                <a:solidFill>
                  <a:prstClr val="black"/>
                </a:solidFill>
              </a:rPr>
              <a:pPr algn="r" defTabSz="1061620" fontAlgn="auto">
                <a:spcBef>
                  <a:spcPts val="0"/>
                </a:spcBef>
                <a:spcAft>
                  <a:spcPts val="0"/>
                </a:spcAft>
                <a:defRPr/>
              </a:pPr>
              <a:t>10</a:t>
            </a:fld>
            <a:endParaRPr lang="ja-JP" altLang="en-US" sz="1477" dirty="0">
              <a:solidFill>
                <a:prstClr val="black"/>
              </a:solidFill>
            </a:endParaRPr>
          </a:p>
        </p:txBody>
      </p:sp>
      <p:sp>
        <p:nvSpPr>
          <p:cNvPr id="65539" name="タイトル 1"/>
          <p:cNvSpPr txBox="1">
            <a:spLocks/>
          </p:cNvSpPr>
          <p:nvPr/>
        </p:nvSpPr>
        <p:spPr bwMode="auto">
          <a:xfrm>
            <a:off x="23813" y="-182563"/>
            <a:ext cx="80645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「知識・技能」の評価</a:t>
            </a:r>
            <a:endParaRPr kumimoji="1" lang="ja-JP" altLang="en-US" sz="2400">
              <a:solidFill>
                <a:srgbClr val="1A71A2"/>
              </a:solidFill>
            </a:endParaRPr>
          </a:p>
        </p:txBody>
      </p:sp>
      <p:sp>
        <p:nvSpPr>
          <p:cNvPr id="65540" name="正方形/長方形 5"/>
          <p:cNvSpPr>
            <a:spLocks noChangeArrowheads="1"/>
          </p:cNvSpPr>
          <p:nvPr/>
        </p:nvSpPr>
        <p:spPr bwMode="auto">
          <a:xfrm>
            <a:off x="-36512" y="2492375"/>
            <a:ext cx="92821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dirty="0">
                <a:solidFill>
                  <a:srgbClr val="0070C0"/>
                </a:solidFill>
                <a:latin typeface="ＭＳ Ｐゴシック" panose="020B0600070205080204" pitchFamily="50" charset="-128"/>
              </a:rPr>
              <a:t>※</a:t>
            </a:r>
            <a:r>
              <a:rPr kumimoji="1" lang="ja-JP" altLang="en-US" dirty="0">
                <a:solidFill>
                  <a:srgbClr val="0070C0"/>
                </a:solidFill>
                <a:latin typeface="ＭＳ Ｐゴシック" panose="020B0600070205080204" pitchFamily="50" charset="-128"/>
              </a:rPr>
              <a:t>上記の考え方</a:t>
            </a:r>
            <a:r>
              <a:rPr kumimoji="1" lang="ja-JP" altLang="en-US" dirty="0" smtClean="0">
                <a:solidFill>
                  <a:srgbClr val="0070C0"/>
                </a:solidFill>
                <a:latin typeface="ＭＳ Ｐゴシック" panose="020B0600070205080204" pitchFamily="50" charset="-128"/>
              </a:rPr>
              <a:t>は，</a:t>
            </a:r>
            <a:r>
              <a:rPr kumimoji="1" lang="ja-JP" altLang="en-US" dirty="0">
                <a:solidFill>
                  <a:srgbClr val="0070C0"/>
                </a:solidFill>
                <a:latin typeface="ＭＳ Ｐゴシック" panose="020B0600070205080204" pitchFamily="50" charset="-128"/>
              </a:rPr>
              <a:t>従前</a:t>
            </a:r>
            <a:r>
              <a:rPr kumimoji="1" lang="ja-JP" altLang="ja-JP" dirty="0" smtClean="0">
                <a:solidFill>
                  <a:srgbClr val="0070C0"/>
                </a:solidFill>
                <a:latin typeface="ＭＳ Ｐゴシック" panose="020B0600070205080204" pitchFamily="50" charset="-128"/>
              </a:rPr>
              <a:t>の</a:t>
            </a:r>
            <a:r>
              <a:rPr kumimoji="1" lang="ja-JP" altLang="ja-JP" dirty="0">
                <a:solidFill>
                  <a:srgbClr val="0070C0"/>
                </a:solidFill>
                <a:latin typeface="ＭＳ Ｐゴシック" panose="020B0600070205080204" pitchFamily="50" charset="-128"/>
              </a:rPr>
              <a:t>評価</a:t>
            </a:r>
            <a:r>
              <a:rPr kumimoji="1" lang="ja-JP" altLang="en-US" dirty="0">
                <a:solidFill>
                  <a:srgbClr val="0070C0"/>
                </a:solidFill>
                <a:latin typeface="ＭＳ Ｐゴシック" panose="020B0600070205080204" pitchFamily="50" charset="-128"/>
              </a:rPr>
              <a:t>の観点である</a:t>
            </a:r>
            <a:endParaRPr kumimoji="1" lang="en-US" altLang="ja-JP" dirty="0">
              <a:solidFill>
                <a:srgbClr val="0070C0"/>
              </a:solidFill>
              <a:latin typeface="ＭＳ Ｐゴシック" panose="020B0600070205080204" pitchFamily="50" charset="-128"/>
            </a:endParaRPr>
          </a:p>
          <a:p>
            <a:pPr defTabSz="914400" eaLnBrk="1" hangingPunct="1"/>
            <a:r>
              <a:rPr kumimoji="1" lang="ja-JP" altLang="en-US" dirty="0">
                <a:solidFill>
                  <a:srgbClr val="0070C0"/>
                </a:solidFill>
                <a:latin typeface="ＭＳ Ｐゴシック" panose="020B0600070205080204" pitchFamily="50" charset="-128"/>
              </a:rPr>
              <a:t>　・「知識・理解」（各教科等において習得すべき知識や重要な概念等を理解しているかを評価）</a:t>
            </a:r>
            <a:endParaRPr kumimoji="1" lang="en-US" altLang="ja-JP" dirty="0">
              <a:solidFill>
                <a:srgbClr val="0070C0"/>
              </a:solidFill>
              <a:latin typeface="ＭＳ Ｐゴシック" panose="020B0600070205080204" pitchFamily="50" charset="-128"/>
            </a:endParaRPr>
          </a:p>
          <a:p>
            <a:pPr defTabSz="914400" eaLnBrk="1" hangingPunct="1"/>
            <a:r>
              <a:rPr kumimoji="1" lang="ja-JP" altLang="en-US" dirty="0">
                <a:solidFill>
                  <a:srgbClr val="0070C0"/>
                </a:solidFill>
                <a:latin typeface="ＭＳ Ｐゴシック" panose="020B0600070205080204" pitchFamily="50" charset="-128"/>
              </a:rPr>
              <a:t>　・「技能（各教科等において習得すべき技能を児童生徒が身に付けているかを評価）</a:t>
            </a:r>
            <a:endParaRPr kumimoji="1" lang="en-US" altLang="ja-JP" dirty="0">
              <a:solidFill>
                <a:srgbClr val="0070C0"/>
              </a:solidFill>
              <a:latin typeface="ＭＳ Ｐゴシック" panose="020B0600070205080204" pitchFamily="50" charset="-128"/>
            </a:endParaRPr>
          </a:p>
          <a:p>
            <a:pPr defTabSz="914400" eaLnBrk="1" hangingPunct="1"/>
            <a:r>
              <a:rPr kumimoji="1" lang="ja-JP" altLang="en-US" dirty="0">
                <a:solidFill>
                  <a:srgbClr val="0070C0"/>
                </a:solidFill>
                <a:latin typeface="ＭＳ Ｐゴシック" panose="020B0600070205080204" pitchFamily="50" charset="-128"/>
              </a:rPr>
              <a:t>　</a:t>
            </a:r>
            <a:r>
              <a:rPr kumimoji="1" lang="ja-JP" altLang="ja-JP" dirty="0">
                <a:solidFill>
                  <a:srgbClr val="0070C0"/>
                </a:solidFill>
                <a:latin typeface="ＭＳ Ｐゴシック" panose="020B0600070205080204" pitchFamily="50" charset="-128"/>
              </a:rPr>
              <a:t>においても重視。</a:t>
            </a:r>
            <a:endParaRPr kumimoji="1" lang="en-US" altLang="ja-JP" dirty="0">
              <a:solidFill>
                <a:srgbClr val="0070C0"/>
              </a:solidFill>
              <a:latin typeface="ＭＳ Ｐゴシック" panose="020B0600070205080204" pitchFamily="50" charset="-128"/>
            </a:endParaRPr>
          </a:p>
        </p:txBody>
      </p:sp>
      <p:sp>
        <p:nvSpPr>
          <p:cNvPr id="3" name="四角形: 1 つの角を切り取る 2"/>
          <p:cNvSpPr/>
          <p:nvPr/>
        </p:nvSpPr>
        <p:spPr>
          <a:xfrm>
            <a:off x="250825" y="3708400"/>
            <a:ext cx="8713787" cy="2744788"/>
          </a:xfrm>
          <a:prstGeom prst="snip1Rect">
            <a:avLst>
              <a:gd name="adj" fmla="val 12106"/>
            </a:avLst>
          </a:prstGeom>
          <a:noFill/>
          <a:ln>
            <a:solidFill>
              <a:srgbClr val="4BACE2"/>
            </a:solidFill>
          </a:ln>
        </p:spPr>
        <p:style>
          <a:lnRef idx="2">
            <a:schemeClr val="accent1">
              <a:shade val="50000"/>
            </a:schemeClr>
          </a:lnRef>
          <a:fillRef idx="1">
            <a:schemeClr val="accent1"/>
          </a:fillRef>
          <a:effectRef idx="0">
            <a:schemeClr val="accent1"/>
          </a:effectRef>
          <a:fontRef idx="minor">
            <a:schemeClr val="lt1"/>
          </a:fontRef>
        </p:style>
        <p:txBody>
          <a:bodyPr tIns="0"/>
          <a:lstStyle/>
          <a:p>
            <a:pPr defTabSz="914400" eaLnBrk="1" fontAlgn="auto" hangingPunct="1">
              <a:spcBef>
                <a:spcPts val="0"/>
              </a:spcBef>
              <a:spcAft>
                <a:spcPts val="0"/>
              </a:spcAft>
              <a:defRPr/>
            </a:pPr>
            <a:r>
              <a:rPr kumimoji="1" lang="ja-JP" altLang="en-US" sz="2000" b="1" dirty="0">
                <a:solidFill>
                  <a:prstClr val="black"/>
                </a:solidFill>
              </a:rPr>
              <a:t>＜評価の工夫（例）＞</a:t>
            </a:r>
            <a:endParaRPr kumimoji="1" lang="en-US" altLang="ja-JP" sz="2000" b="1" dirty="0">
              <a:solidFill>
                <a:prstClr val="black"/>
              </a:solidFill>
            </a:endParaRPr>
          </a:p>
          <a:p>
            <a:pPr defTabSz="914400" eaLnBrk="1" fontAlgn="auto" hangingPunct="1">
              <a:spcBef>
                <a:spcPts val="0"/>
              </a:spcBef>
              <a:spcAft>
                <a:spcPts val="0"/>
              </a:spcAft>
              <a:defRPr/>
            </a:pPr>
            <a:endParaRPr kumimoji="1" lang="en-US" altLang="ja-JP" sz="1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○ペーパーテストに</a:t>
            </a:r>
            <a:r>
              <a:rPr kumimoji="1" lang="ja-JP" altLang="en-US" sz="2000" dirty="0" smtClean="0">
                <a:solidFill>
                  <a:prstClr val="black"/>
                </a:solidFill>
              </a:rPr>
              <a:t>おいて，事実的</a:t>
            </a:r>
            <a:r>
              <a:rPr kumimoji="1" lang="ja-JP" altLang="en-US" sz="2000" dirty="0">
                <a:solidFill>
                  <a:prstClr val="black"/>
                </a:solidFill>
              </a:rPr>
              <a:t>な知識の習得を問う問題</a:t>
            </a:r>
            <a:r>
              <a:rPr kumimoji="1" lang="ja-JP" altLang="en-US" sz="2000" dirty="0" smtClean="0">
                <a:solidFill>
                  <a:prstClr val="black"/>
                </a:solidFill>
              </a:rPr>
              <a:t>と，</a:t>
            </a:r>
            <a:endParaRPr kumimoji="1" lang="en-US" altLang="ja-JP" sz="2000" dirty="0" smtClean="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　</a:t>
            </a:r>
            <a:r>
              <a:rPr kumimoji="1" lang="ja-JP" altLang="en-US" sz="2000" dirty="0" smtClean="0">
                <a:solidFill>
                  <a:prstClr val="black"/>
                </a:solidFill>
              </a:rPr>
              <a:t>知識</a:t>
            </a:r>
            <a:r>
              <a:rPr kumimoji="1" lang="ja-JP" altLang="en-US" sz="2000" dirty="0">
                <a:solidFill>
                  <a:prstClr val="black"/>
                </a:solidFill>
              </a:rPr>
              <a:t>の概念的な理解を問う問題とのバランスに配慮する。</a:t>
            </a:r>
            <a:endParaRPr kumimoji="1" lang="en-US" altLang="ja-JP" sz="2000" dirty="0">
              <a:solidFill>
                <a:prstClr val="black"/>
              </a:solidFill>
            </a:endParaRPr>
          </a:p>
          <a:p>
            <a:pPr defTabSz="914400" eaLnBrk="1" fontAlgn="auto" hangingPunct="1">
              <a:spcBef>
                <a:spcPts val="0"/>
              </a:spcBef>
              <a:spcAft>
                <a:spcPts val="0"/>
              </a:spcAft>
              <a:defRPr/>
            </a:pPr>
            <a:endParaRPr kumimoji="1" lang="en-US" altLang="ja-JP" sz="1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○実際に知識や技能を用いる場面を設ける。</a:t>
            </a:r>
            <a:endParaRPr kumimoji="1" lang="en-US" altLang="ja-JP" sz="2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　・児童生徒に文章により説明をさせる。</a:t>
            </a:r>
            <a:endParaRPr kumimoji="1" lang="en-US" altLang="ja-JP" sz="2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　・（各教科等の内容の特質に</a:t>
            </a:r>
            <a:r>
              <a:rPr kumimoji="1" lang="ja-JP" altLang="en-US" sz="2000" dirty="0" smtClean="0">
                <a:solidFill>
                  <a:prstClr val="black"/>
                </a:solidFill>
              </a:rPr>
              <a:t>応じて，）</a:t>
            </a:r>
            <a:r>
              <a:rPr kumimoji="1" lang="ja-JP" altLang="en-US" sz="2000" dirty="0">
                <a:solidFill>
                  <a:prstClr val="black"/>
                </a:solidFill>
              </a:rPr>
              <a:t>観察・実験を</a:t>
            </a:r>
            <a:r>
              <a:rPr kumimoji="1" lang="ja-JP" altLang="en-US" sz="2000" dirty="0" smtClean="0">
                <a:solidFill>
                  <a:prstClr val="black"/>
                </a:solidFill>
              </a:rPr>
              <a:t>させたり，式</a:t>
            </a:r>
            <a:r>
              <a:rPr kumimoji="1" lang="ja-JP" altLang="en-US" sz="2000" dirty="0">
                <a:solidFill>
                  <a:prstClr val="black"/>
                </a:solidFill>
              </a:rPr>
              <a:t>やグラフで</a:t>
            </a:r>
            <a:endParaRPr kumimoji="1" lang="en-US" altLang="ja-JP" sz="2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　　表現させたりする。</a:t>
            </a:r>
          </a:p>
        </p:txBody>
      </p:sp>
      <p:sp>
        <p:nvSpPr>
          <p:cNvPr id="65542"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＜参考＞報告Ｐ．７～８</a:t>
            </a:r>
          </a:p>
        </p:txBody>
      </p:sp>
      <p:sp>
        <p:nvSpPr>
          <p:cNvPr id="9" name="角丸四角形 2"/>
          <p:cNvSpPr/>
          <p:nvPr/>
        </p:nvSpPr>
        <p:spPr>
          <a:xfrm>
            <a:off x="250825" y="908050"/>
            <a:ext cx="8713788" cy="150653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000" kern="0" dirty="0">
                <a:solidFill>
                  <a:prstClr val="black"/>
                </a:solidFill>
              </a:rPr>
              <a:t>〇　</a:t>
            </a:r>
            <a:r>
              <a:rPr lang="ja-JP" altLang="en-US" sz="2000" b="1" u="sng" kern="0" dirty="0" smtClean="0">
                <a:solidFill>
                  <a:prstClr val="black"/>
                </a:solidFill>
              </a:rPr>
              <a:t>各教科等における学習の過程を通した知識</a:t>
            </a:r>
            <a:r>
              <a:rPr lang="ja-JP" altLang="en-US" sz="2000" b="1" u="sng" kern="0" dirty="0">
                <a:solidFill>
                  <a:prstClr val="black"/>
                </a:solidFill>
              </a:rPr>
              <a:t>及び技能の習得状況</a:t>
            </a:r>
            <a:r>
              <a:rPr lang="ja-JP" altLang="en-US" sz="2000" kern="0" dirty="0">
                <a:solidFill>
                  <a:prstClr val="black"/>
                </a:solidFill>
              </a:rPr>
              <a:t>に</a:t>
            </a:r>
            <a:r>
              <a:rPr lang="ja-JP" altLang="en-US" sz="2000" kern="0" dirty="0" smtClean="0">
                <a:solidFill>
                  <a:prstClr val="black"/>
                </a:solidFill>
              </a:rPr>
              <a:t>ついて</a:t>
            </a:r>
            <a:endParaRPr lang="en-US" altLang="ja-JP" sz="2000" kern="0" dirty="0" smtClean="0">
              <a:solidFill>
                <a:prstClr val="black"/>
              </a:solidFill>
            </a:endParaRPr>
          </a:p>
          <a:p>
            <a:pPr defTabSz="920396" eaLnBrk="1" fontAlgn="auto" hangingPunct="1">
              <a:spcBef>
                <a:spcPts val="0"/>
              </a:spcBef>
              <a:spcAft>
                <a:spcPts val="0"/>
              </a:spcAft>
              <a:defRPr/>
            </a:pPr>
            <a:r>
              <a:rPr lang="ja-JP" altLang="en-US" sz="2000" kern="0" dirty="0">
                <a:solidFill>
                  <a:prstClr val="black"/>
                </a:solidFill>
              </a:rPr>
              <a:t>　</a:t>
            </a:r>
            <a:r>
              <a:rPr lang="ja-JP" altLang="en-US" sz="2000" kern="0" dirty="0" smtClean="0">
                <a:solidFill>
                  <a:prstClr val="black"/>
                </a:solidFill>
              </a:rPr>
              <a:t>評価</a:t>
            </a:r>
            <a:r>
              <a:rPr lang="ja-JP" altLang="en-US" sz="2000" kern="0" dirty="0">
                <a:solidFill>
                  <a:prstClr val="black"/>
                </a:solidFill>
              </a:rPr>
              <a:t>する。</a:t>
            </a:r>
          </a:p>
          <a:p>
            <a:pPr defTabSz="920396" eaLnBrk="1" fontAlgn="auto" hangingPunct="1">
              <a:spcBef>
                <a:spcPts val="0"/>
              </a:spcBef>
              <a:spcAft>
                <a:spcPts val="0"/>
              </a:spcAft>
              <a:defRPr/>
            </a:pPr>
            <a:endParaRPr lang="ja-JP" altLang="en-US" sz="2000" kern="0" dirty="0">
              <a:solidFill>
                <a:prstClr val="black"/>
              </a:solidFill>
            </a:endParaRPr>
          </a:p>
          <a:p>
            <a:pPr defTabSz="920396" eaLnBrk="1" fontAlgn="auto" hangingPunct="1">
              <a:spcBef>
                <a:spcPts val="0"/>
              </a:spcBef>
              <a:spcAft>
                <a:spcPts val="0"/>
              </a:spcAft>
              <a:defRPr/>
            </a:pPr>
            <a:r>
              <a:rPr lang="ja-JP" altLang="en-US" sz="2000" kern="0" dirty="0">
                <a:solidFill>
                  <a:prstClr val="black"/>
                </a:solidFill>
              </a:rPr>
              <a:t>○　それらを既有の知識及び技能と関連付けたり活用したりする中</a:t>
            </a:r>
            <a:r>
              <a:rPr lang="ja-JP" altLang="en-US" sz="2000" kern="0" dirty="0" smtClean="0">
                <a:solidFill>
                  <a:prstClr val="black"/>
                </a:solidFill>
              </a:rPr>
              <a:t>で，</a:t>
            </a:r>
            <a:endParaRPr lang="ja-JP" altLang="en-US" sz="2000" kern="0" dirty="0">
              <a:solidFill>
                <a:prstClr val="black"/>
              </a:solidFill>
            </a:endParaRPr>
          </a:p>
          <a:p>
            <a:pPr defTabSz="920396" eaLnBrk="1" fontAlgn="auto" hangingPunct="1">
              <a:spcBef>
                <a:spcPts val="0"/>
              </a:spcBef>
              <a:spcAft>
                <a:spcPts val="0"/>
              </a:spcAft>
              <a:defRPr/>
            </a:pPr>
            <a:r>
              <a:rPr lang="ja-JP" altLang="en-US" sz="2000" kern="0" dirty="0">
                <a:solidFill>
                  <a:prstClr val="black"/>
                </a:solidFill>
              </a:rPr>
              <a:t>　</a:t>
            </a:r>
            <a:r>
              <a:rPr lang="ja-JP" altLang="en-US" sz="2000" b="1" u="sng" kern="0" dirty="0">
                <a:solidFill>
                  <a:prstClr val="black"/>
                </a:solidFill>
              </a:rPr>
              <a:t>概念</a:t>
            </a:r>
            <a:r>
              <a:rPr lang="ja-JP" altLang="en-US" sz="2000" b="1" u="sng" kern="0" dirty="0" smtClean="0">
                <a:solidFill>
                  <a:prstClr val="black"/>
                </a:solidFill>
              </a:rPr>
              <a:t>等</a:t>
            </a:r>
            <a:r>
              <a:rPr lang="ja-JP" altLang="en-US" sz="2000" b="1" u="sng" kern="0" dirty="0">
                <a:solidFill>
                  <a:prstClr val="black"/>
                </a:solidFill>
              </a:rPr>
              <a:t>を</a:t>
            </a:r>
            <a:r>
              <a:rPr lang="ja-JP" altLang="en-US" sz="2000" b="1" u="sng" kern="0" dirty="0" smtClean="0">
                <a:solidFill>
                  <a:prstClr val="black"/>
                </a:solidFill>
              </a:rPr>
              <a:t>理解したり，技能</a:t>
            </a:r>
            <a:r>
              <a:rPr lang="ja-JP" altLang="en-US" sz="2000" b="1" u="sng" kern="0" dirty="0">
                <a:solidFill>
                  <a:prstClr val="black"/>
                </a:solidFill>
              </a:rPr>
              <a:t>を習得したりしているか</a:t>
            </a:r>
            <a:r>
              <a:rPr lang="ja-JP" altLang="en-US" sz="2000" kern="0" dirty="0">
                <a:solidFill>
                  <a:prstClr val="black"/>
                </a:solidFill>
              </a:rPr>
              <a:t>について評価する。</a:t>
            </a:r>
          </a:p>
        </p:txBody>
      </p:sp>
      <p:sp>
        <p:nvSpPr>
          <p:cNvPr id="8"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P.9</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477"/>
    </mc:Choice>
    <mc:Fallback xmlns="">
      <p:transition spd="slow" advTm="5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609076BC-16EE-42FC-8360-B5CC2109CF08}" type="slidenum">
              <a:rPr lang="ja-JP" altLang="en-US" sz="1477">
                <a:solidFill>
                  <a:prstClr val="black"/>
                </a:solidFill>
              </a:rPr>
              <a:pPr algn="r" defTabSz="1061620" fontAlgn="auto">
                <a:spcBef>
                  <a:spcPts val="0"/>
                </a:spcBef>
                <a:spcAft>
                  <a:spcPts val="0"/>
                </a:spcAft>
                <a:defRPr/>
              </a:pPr>
              <a:t>11</a:t>
            </a:fld>
            <a:endParaRPr lang="ja-JP" altLang="en-US" sz="1477" dirty="0">
              <a:solidFill>
                <a:prstClr val="black"/>
              </a:solidFill>
            </a:endParaRPr>
          </a:p>
        </p:txBody>
      </p:sp>
      <p:sp>
        <p:nvSpPr>
          <p:cNvPr id="67587" name="タイトル 1"/>
          <p:cNvSpPr txBox="1">
            <a:spLocks/>
          </p:cNvSpPr>
          <p:nvPr/>
        </p:nvSpPr>
        <p:spPr bwMode="auto">
          <a:xfrm>
            <a:off x="23813" y="-182563"/>
            <a:ext cx="80645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「思考・判断・表現」の評価</a:t>
            </a:r>
            <a:endParaRPr kumimoji="1" lang="ja-JP" altLang="en-US" sz="2400">
              <a:solidFill>
                <a:srgbClr val="1A71A2"/>
              </a:solidFill>
            </a:endParaRPr>
          </a:p>
        </p:txBody>
      </p:sp>
      <p:sp>
        <p:nvSpPr>
          <p:cNvPr id="67588"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＜参考＞報告Ｐ．８～９</a:t>
            </a:r>
          </a:p>
        </p:txBody>
      </p:sp>
      <p:sp>
        <p:nvSpPr>
          <p:cNvPr id="67589" name="正方形/長方形 9"/>
          <p:cNvSpPr>
            <a:spLocks noChangeArrowheads="1"/>
          </p:cNvSpPr>
          <p:nvPr/>
        </p:nvSpPr>
        <p:spPr bwMode="auto">
          <a:xfrm>
            <a:off x="611188" y="2566988"/>
            <a:ext cx="8208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2400" dirty="0">
                <a:solidFill>
                  <a:srgbClr val="0070C0"/>
                </a:solidFill>
                <a:latin typeface="ＭＳ Ｐゴシック" panose="020B0600070205080204" pitchFamily="50" charset="-128"/>
              </a:rPr>
              <a:t>※</a:t>
            </a:r>
            <a:r>
              <a:rPr kumimoji="1" lang="ja-JP" altLang="en-US" sz="2400" dirty="0">
                <a:solidFill>
                  <a:srgbClr val="0070C0"/>
                </a:solidFill>
                <a:latin typeface="ＭＳ Ｐゴシック" panose="020B0600070205080204" pitchFamily="50" charset="-128"/>
              </a:rPr>
              <a:t>上記の考え方</a:t>
            </a:r>
            <a:r>
              <a:rPr kumimoji="1" lang="ja-JP" altLang="en-US" sz="2400" dirty="0" smtClean="0">
                <a:solidFill>
                  <a:srgbClr val="0070C0"/>
                </a:solidFill>
                <a:latin typeface="ＭＳ Ｐゴシック" panose="020B0600070205080204" pitchFamily="50" charset="-128"/>
              </a:rPr>
              <a:t>は，</a:t>
            </a:r>
            <a:r>
              <a:rPr kumimoji="1" lang="ja-JP" altLang="en-US" sz="2400" dirty="0">
                <a:solidFill>
                  <a:srgbClr val="0070C0"/>
                </a:solidFill>
                <a:latin typeface="ＭＳ Ｐゴシック" panose="020B0600070205080204" pitchFamily="50" charset="-128"/>
              </a:rPr>
              <a:t>従前</a:t>
            </a:r>
            <a:r>
              <a:rPr kumimoji="1" lang="ja-JP" altLang="ja-JP" sz="2400" dirty="0" smtClean="0">
                <a:solidFill>
                  <a:srgbClr val="0070C0"/>
                </a:solidFill>
                <a:latin typeface="ＭＳ Ｐゴシック" panose="020B0600070205080204" pitchFamily="50" charset="-128"/>
              </a:rPr>
              <a:t>の</a:t>
            </a:r>
            <a:r>
              <a:rPr kumimoji="1" lang="ja-JP" altLang="ja-JP" sz="2400" dirty="0">
                <a:solidFill>
                  <a:srgbClr val="0070C0"/>
                </a:solidFill>
                <a:latin typeface="ＭＳ Ｐゴシック" panose="020B0600070205080204" pitchFamily="50" charset="-128"/>
              </a:rPr>
              <a:t>評価</a:t>
            </a:r>
            <a:r>
              <a:rPr kumimoji="1" lang="ja-JP" altLang="en-US" sz="2400" dirty="0">
                <a:solidFill>
                  <a:srgbClr val="0070C0"/>
                </a:solidFill>
                <a:latin typeface="ＭＳ Ｐゴシック" panose="020B0600070205080204" pitchFamily="50" charset="-128"/>
              </a:rPr>
              <a:t>の観点で</a:t>
            </a:r>
            <a:r>
              <a:rPr kumimoji="1" lang="ja-JP" altLang="en-US" sz="2400" dirty="0" smtClean="0">
                <a:solidFill>
                  <a:srgbClr val="0070C0"/>
                </a:solidFill>
                <a:latin typeface="ＭＳ Ｐゴシック" panose="020B0600070205080204" pitchFamily="50" charset="-128"/>
              </a:rPr>
              <a:t>ある</a:t>
            </a:r>
            <a:endParaRPr kumimoji="1" lang="en-US" altLang="ja-JP" sz="2400" dirty="0" smtClean="0">
              <a:solidFill>
                <a:srgbClr val="0070C0"/>
              </a:solidFill>
              <a:latin typeface="ＭＳ Ｐゴシック" panose="020B0600070205080204" pitchFamily="50" charset="-128"/>
            </a:endParaRPr>
          </a:p>
          <a:p>
            <a:pPr defTabSz="914400" eaLnBrk="1" hangingPunct="1"/>
            <a:r>
              <a:rPr kumimoji="1" lang="ja-JP" altLang="en-US" sz="2400" dirty="0">
                <a:solidFill>
                  <a:srgbClr val="0070C0"/>
                </a:solidFill>
                <a:latin typeface="ＭＳ Ｐゴシック" panose="020B0600070205080204" pitchFamily="50" charset="-128"/>
              </a:rPr>
              <a:t>　</a:t>
            </a:r>
            <a:r>
              <a:rPr kumimoji="1" lang="ja-JP" altLang="en-US" sz="2400" dirty="0" smtClean="0">
                <a:solidFill>
                  <a:srgbClr val="0070C0"/>
                </a:solidFill>
                <a:latin typeface="ＭＳ Ｐゴシック" panose="020B0600070205080204" pitchFamily="50" charset="-128"/>
              </a:rPr>
              <a:t>「</a:t>
            </a:r>
            <a:r>
              <a:rPr kumimoji="1" lang="ja-JP" altLang="en-US" sz="2400" dirty="0">
                <a:solidFill>
                  <a:srgbClr val="0070C0"/>
                </a:solidFill>
                <a:latin typeface="ＭＳ Ｐゴシック" panose="020B0600070205080204" pitchFamily="50" charset="-128"/>
              </a:rPr>
              <a:t>思考・判断・表現」の観点</a:t>
            </a:r>
            <a:r>
              <a:rPr kumimoji="1" lang="ja-JP" altLang="ja-JP" sz="2400" dirty="0" smtClean="0">
                <a:solidFill>
                  <a:srgbClr val="0070C0"/>
                </a:solidFill>
                <a:latin typeface="ＭＳ Ｐゴシック" panose="020B0600070205080204" pitchFamily="50" charset="-128"/>
              </a:rPr>
              <a:t>において</a:t>
            </a:r>
            <a:r>
              <a:rPr kumimoji="1" lang="ja-JP" altLang="ja-JP" sz="2400" dirty="0">
                <a:solidFill>
                  <a:srgbClr val="0070C0"/>
                </a:solidFill>
                <a:latin typeface="ＭＳ Ｐゴシック" panose="020B0600070205080204" pitchFamily="50" charset="-128"/>
              </a:rPr>
              <a:t>も重視。</a:t>
            </a:r>
            <a:endParaRPr kumimoji="1" lang="en-US" altLang="ja-JP" sz="2400" dirty="0">
              <a:solidFill>
                <a:srgbClr val="0070C0"/>
              </a:solidFill>
              <a:latin typeface="ＭＳ Ｐゴシック" panose="020B0600070205080204" pitchFamily="50" charset="-128"/>
            </a:endParaRPr>
          </a:p>
        </p:txBody>
      </p:sp>
      <p:sp>
        <p:nvSpPr>
          <p:cNvPr id="11" name="四角形: 1 つの角を切り取る 10"/>
          <p:cNvSpPr/>
          <p:nvPr/>
        </p:nvSpPr>
        <p:spPr>
          <a:xfrm>
            <a:off x="447675" y="3933056"/>
            <a:ext cx="8081963" cy="2087563"/>
          </a:xfrm>
          <a:prstGeom prst="snip1Rect">
            <a:avLst>
              <a:gd name="adj" fmla="val 12106"/>
            </a:avLst>
          </a:prstGeom>
          <a:noFill/>
          <a:ln>
            <a:solidFill>
              <a:srgbClr val="4BACE2"/>
            </a:solid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defRPr/>
            </a:pPr>
            <a:r>
              <a:rPr kumimoji="1" lang="ja-JP" altLang="en-US" sz="2400" b="1" dirty="0">
                <a:solidFill>
                  <a:prstClr val="black"/>
                </a:solidFill>
              </a:rPr>
              <a:t>＜評価の工夫（例）＞</a:t>
            </a:r>
            <a:endParaRPr kumimoji="1" lang="en-US" altLang="ja-JP" sz="2400" b="1" dirty="0">
              <a:solidFill>
                <a:prstClr val="black"/>
              </a:solidFill>
            </a:endParaRPr>
          </a:p>
          <a:p>
            <a:pPr defTabSz="914400" eaLnBrk="1" fontAlgn="auto" hangingPunct="1">
              <a:spcBef>
                <a:spcPts val="0"/>
              </a:spcBef>
              <a:spcAft>
                <a:spcPts val="0"/>
              </a:spcAft>
              <a:defRPr/>
            </a:pPr>
            <a:endParaRPr kumimoji="1" lang="en-US" altLang="ja-JP" sz="1050" dirty="0">
              <a:solidFill>
                <a:prstClr val="black"/>
              </a:solidFill>
            </a:endParaRPr>
          </a:p>
          <a:p>
            <a:pPr defTabSz="914400" eaLnBrk="1" fontAlgn="auto" hangingPunct="1">
              <a:spcBef>
                <a:spcPts val="0"/>
              </a:spcBef>
              <a:spcAft>
                <a:spcPts val="0"/>
              </a:spcAft>
              <a:defRPr/>
            </a:pPr>
            <a:r>
              <a:rPr kumimoji="1" lang="ja-JP" altLang="en-US" sz="2400" dirty="0">
                <a:solidFill>
                  <a:prstClr val="black"/>
                </a:solidFill>
              </a:rPr>
              <a:t>○論述やレポートの</a:t>
            </a:r>
            <a:r>
              <a:rPr kumimoji="1" lang="ja-JP" altLang="en-US" sz="2400" dirty="0" smtClean="0">
                <a:solidFill>
                  <a:prstClr val="black"/>
                </a:solidFill>
              </a:rPr>
              <a:t>作成，発表，グループ</a:t>
            </a:r>
            <a:r>
              <a:rPr kumimoji="1" lang="ja-JP" altLang="en-US" sz="2400" dirty="0">
                <a:solidFill>
                  <a:prstClr val="black"/>
                </a:solidFill>
              </a:rPr>
              <a:t>での</a:t>
            </a:r>
            <a:r>
              <a:rPr kumimoji="1" lang="ja-JP" altLang="en-US" sz="2400" dirty="0" smtClean="0">
                <a:solidFill>
                  <a:prstClr val="black"/>
                </a:solidFill>
              </a:rPr>
              <a:t>話合い，</a:t>
            </a:r>
            <a:endParaRPr kumimoji="1" lang="en-US" altLang="ja-JP" sz="2400" dirty="0" smtClean="0">
              <a:solidFill>
                <a:prstClr val="black"/>
              </a:solidFill>
            </a:endParaRPr>
          </a:p>
          <a:p>
            <a:pPr defTabSz="914400" eaLnBrk="1" fontAlgn="auto" hangingPunct="1">
              <a:spcBef>
                <a:spcPts val="0"/>
              </a:spcBef>
              <a:spcAft>
                <a:spcPts val="0"/>
              </a:spcAft>
              <a:defRPr/>
            </a:pPr>
            <a:r>
              <a:rPr kumimoji="1" lang="ja-JP" altLang="en-US" sz="2400" dirty="0">
                <a:solidFill>
                  <a:prstClr val="black"/>
                </a:solidFill>
              </a:rPr>
              <a:t>　</a:t>
            </a:r>
            <a:r>
              <a:rPr kumimoji="1" lang="ja-JP" altLang="en-US" sz="2400" dirty="0" smtClean="0">
                <a:solidFill>
                  <a:prstClr val="black"/>
                </a:solidFill>
              </a:rPr>
              <a:t>作品</a:t>
            </a:r>
            <a:r>
              <a:rPr kumimoji="1" lang="ja-JP" altLang="en-US" sz="2400" dirty="0">
                <a:solidFill>
                  <a:prstClr val="black"/>
                </a:solidFill>
              </a:rPr>
              <a:t>の制作や表現等</a:t>
            </a:r>
            <a:r>
              <a:rPr kumimoji="1" lang="ja-JP" altLang="en-US" sz="2400" dirty="0" smtClean="0">
                <a:solidFill>
                  <a:prstClr val="black"/>
                </a:solidFill>
              </a:rPr>
              <a:t>の多様</a:t>
            </a:r>
            <a:r>
              <a:rPr kumimoji="1" lang="ja-JP" altLang="en-US" sz="2400" dirty="0">
                <a:solidFill>
                  <a:prstClr val="black"/>
                </a:solidFill>
              </a:rPr>
              <a:t>な活動を取り入れる。</a:t>
            </a:r>
            <a:endParaRPr kumimoji="1" lang="en-US" altLang="ja-JP" sz="2400" dirty="0">
              <a:solidFill>
                <a:prstClr val="black"/>
              </a:solidFill>
            </a:endParaRPr>
          </a:p>
          <a:p>
            <a:pPr defTabSz="914400" eaLnBrk="1" fontAlgn="auto" hangingPunct="1">
              <a:spcBef>
                <a:spcPts val="0"/>
              </a:spcBef>
              <a:spcAft>
                <a:spcPts val="0"/>
              </a:spcAft>
              <a:defRPr/>
            </a:pPr>
            <a:endParaRPr kumimoji="1" lang="en-US" altLang="ja-JP" sz="1050" dirty="0">
              <a:solidFill>
                <a:prstClr val="black"/>
              </a:solidFill>
            </a:endParaRPr>
          </a:p>
          <a:p>
            <a:pPr defTabSz="914400" eaLnBrk="1" fontAlgn="auto" hangingPunct="1">
              <a:spcBef>
                <a:spcPts val="0"/>
              </a:spcBef>
              <a:spcAft>
                <a:spcPts val="0"/>
              </a:spcAft>
              <a:defRPr/>
            </a:pPr>
            <a:r>
              <a:rPr kumimoji="1" lang="ja-JP" altLang="en-US" sz="2400" dirty="0">
                <a:solidFill>
                  <a:prstClr val="black"/>
                </a:solidFill>
              </a:rPr>
              <a:t>○ポートフォリオを活用する。</a:t>
            </a:r>
            <a:endParaRPr kumimoji="1" lang="en-US" altLang="ja-JP" sz="2400" dirty="0">
              <a:solidFill>
                <a:prstClr val="black"/>
              </a:solidFill>
            </a:endParaRPr>
          </a:p>
        </p:txBody>
      </p:sp>
      <p:sp>
        <p:nvSpPr>
          <p:cNvPr id="12" name="角丸四角形 2"/>
          <p:cNvSpPr/>
          <p:nvPr/>
        </p:nvSpPr>
        <p:spPr>
          <a:xfrm>
            <a:off x="447675" y="808038"/>
            <a:ext cx="7993063" cy="137477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rPr>
              <a:t>各教科等の</a:t>
            </a:r>
            <a:r>
              <a:rPr lang="ja-JP" altLang="en-US" sz="2400" b="1" u="sng" kern="0" dirty="0">
                <a:solidFill>
                  <a:prstClr val="black"/>
                </a:solidFill>
              </a:rPr>
              <a:t>知識及び技能を活用して課題を解決する等のために必要な</a:t>
            </a:r>
            <a:r>
              <a:rPr lang="ja-JP" altLang="en-US" sz="2400" b="1" u="sng" kern="0" dirty="0" smtClean="0">
                <a:solidFill>
                  <a:prstClr val="black"/>
                </a:solidFill>
              </a:rPr>
              <a:t>思考力，判断力，表現力</a:t>
            </a:r>
            <a:r>
              <a:rPr lang="ja-JP" altLang="en-US" sz="2400" b="1" u="sng" kern="0" dirty="0">
                <a:solidFill>
                  <a:prstClr val="black"/>
                </a:solidFill>
              </a:rPr>
              <a:t>等を身に付けている</a:t>
            </a:r>
            <a:r>
              <a:rPr lang="ja-JP" altLang="en-US" sz="2400" b="1" u="sng" kern="0" dirty="0" smtClean="0">
                <a:solidFill>
                  <a:prstClr val="black"/>
                </a:solidFill>
              </a:rPr>
              <a:t>か</a:t>
            </a:r>
            <a:r>
              <a:rPr lang="ja-JP" altLang="en-US" sz="2400" kern="0" dirty="0" smtClean="0">
                <a:solidFill>
                  <a:prstClr val="black"/>
                </a:solidFill>
              </a:rPr>
              <a:t>を</a:t>
            </a:r>
            <a:r>
              <a:rPr lang="ja-JP" altLang="en-US" sz="2400" kern="0" dirty="0">
                <a:solidFill>
                  <a:prstClr val="black"/>
                </a:solidFill>
              </a:rPr>
              <a:t>評価する。</a:t>
            </a:r>
          </a:p>
        </p:txBody>
      </p:sp>
      <p:sp>
        <p:nvSpPr>
          <p:cNvPr id="8"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P.9</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20"/>
    </mc:Choice>
    <mc:Fallback xmlns="">
      <p:transition spd="slow" advTm="3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00063" y="4305300"/>
            <a:ext cx="3405187" cy="1897063"/>
          </a:xfrm>
          <a:prstGeom prst="rect">
            <a:avLst/>
          </a:prstGeom>
          <a:solidFill>
            <a:srgbClr val="FF66FF">
              <a:alpha val="32549"/>
            </a:srgbClr>
          </a:solidFill>
          <a:ln w="38100">
            <a:solidFill>
              <a:srgbClr val="FF66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smtClean="0">
              <a:solidFill>
                <a:srgbClr val="FFFFFF"/>
              </a:solidFill>
            </a:endParaRPr>
          </a:p>
        </p:txBody>
      </p:sp>
      <p:sp>
        <p:nvSpPr>
          <p:cNvPr id="33" name="スライド番号プレースホルダー 4"/>
          <p:cNvSpPr txBox="1">
            <a:spLocks/>
          </p:cNvSpPr>
          <p:nvPr/>
        </p:nvSpPr>
        <p:spPr>
          <a:xfrm>
            <a:off x="8620125" y="6521450"/>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2E25BCE4-19F0-47C6-8184-5DC6237FD367}" type="slidenum">
              <a:rPr lang="ja-JP" altLang="en-US" sz="1477">
                <a:solidFill>
                  <a:prstClr val="black"/>
                </a:solidFill>
              </a:rPr>
              <a:pPr algn="r" defTabSz="1061620" fontAlgn="auto">
                <a:spcBef>
                  <a:spcPts val="0"/>
                </a:spcBef>
                <a:spcAft>
                  <a:spcPts val="0"/>
                </a:spcAft>
                <a:defRPr/>
              </a:pPr>
              <a:t>12</a:t>
            </a:fld>
            <a:endParaRPr lang="ja-JP" altLang="en-US" sz="1477" dirty="0">
              <a:solidFill>
                <a:prstClr val="black"/>
              </a:solidFill>
            </a:endParaRPr>
          </a:p>
        </p:txBody>
      </p:sp>
      <p:sp>
        <p:nvSpPr>
          <p:cNvPr id="69636"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「主体的に学習に取り組む態度」の評価①</a:t>
            </a:r>
            <a:endParaRPr kumimoji="1" lang="ja-JP" altLang="en-US" sz="2400">
              <a:solidFill>
                <a:srgbClr val="1A71A2"/>
              </a:solidFill>
            </a:endParaRPr>
          </a:p>
        </p:txBody>
      </p:sp>
      <p:sp>
        <p:nvSpPr>
          <p:cNvPr id="9" name="四角形: 角を丸くする 8"/>
          <p:cNvSpPr/>
          <p:nvPr/>
        </p:nvSpPr>
        <p:spPr>
          <a:xfrm>
            <a:off x="606425" y="4583113"/>
            <a:ext cx="3095625" cy="1293812"/>
          </a:xfrm>
          <a:prstGeom prst="round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eaLnBrk="1" fontAlgn="auto" hangingPunct="1">
              <a:spcBef>
                <a:spcPts val="0"/>
              </a:spcBef>
              <a:spcAft>
                <a:spcPts val="0"/>
              </a:spcAft>
              <a:defRPr/>
            </a:pPr>
            <a:r>
              <a:rPr kumimoji="1" lang="ja-JP" altLang="en-US" b="1" dirty="0">
                <a:solidFill>
                  <a:prstClr val="black"/>
                </a:solidFill>
                <a:latin typeface="ＭＳ Ｐゴシック" panose="020B0600070205080204" pitchFamily="50" charset="-128"/>
              </a:rPr>
              <a:t>「主体的に学習に取り組む</a:t>
            </a:r>
            <a:endParaRPr kumimoji="1" lang="en-US" altLang="ja-JP" b="1" dirty="0">
              <a:solidFill>
                <a:prstClr val="black"/>
              </a:solidFill>
              <a:latin typeface="ＭＳ Ｐゴシック" panose="020B0600070205080204" pitchFamily="50" charset="-128"/>
            </a:endParaRPr>
          </a:p>
          <a:p>
            <a:pPr defTabSz="742964" eaLnBrk="1" fontAlgn="auto" hangingPunct="1">
              <a:spcBef>
                <a:spcPts val="0"/>
              </a:spcBef>
              <a:spcAft>
                <a:spcPts val="0"/>
              </a:spcAft>
              <a:defRPr/>
            </a:pPr>
            <a:r>
              <a:rPr kumimoji="1" lang="ja-JP" altLang="en-US" b="1" dirty="0">
                <a:solidFill>
                  <a:prstClr val="black"/>
                </a:solidFill>
                <a:latin typeface="ＭＳ Ｐゴシック" panose="020B0600070205080204" pitchFamily="50" charset="-128"/>
              </a:rPr>
              <a:t>態度」</a:t>
            </a:r>
            <a:r>
              <a:rPr kumimoji="1" lang="ja-JP" altLang="en-US" dirty="0">
                <a:solidFill>
                  <a:prstClr val="black"/>
                </a:solidFill>
                <a:latin typeface="ＭＳ Ｐゴシック" panose="020B0600070205080204" pitchFamily="50" charset="-128"/>
              </a:rPr>
              <a:t>として観点別学習状況の評価を通じて見取ることが</a:t>
            </a:r>
            <a:endParaRPr kumimoji="1" lang="en-US" altLang="ja-JP" dirty="0">
              <a:solidFill>
                <a:prstClr val="black"/>
              </a:solidFill>
              <a:latin typeface="ＭＳ Ｐゴシック" panose="020B0600070205080204" pitchFamily="50" charset="-128"/>
            </a:endParaRPr>
          </a:p>
          <a:p>
            <a:pPr defTabSz="742964" eaLnBrk="1" fontAlgn="auto" hangingPunct="1">
              <a:spcBef>
                <a:spcPts val="0"/>
              </a:spcBef>
              <a:spcAft>
                <a:spcPts val="0"/>
              </a:spcAft>
              <a:defRPr/>
            </a:pPr>
            <a:r>
              <a:rPr kumimoji="1" lang="ja-JP" altLang="en-US" dirty="0">
                <a:solidFill>
                  <a:prstClr val="black"/>
                </a:solidFill>
                <a:latin typeface="ＭＳ Ｐゴシック" panose="020B0600070205080204" pitchFamily="50" charset="-128"/>
              </a:rPr>
              <a:t>できる部分</a:t>
            </a:r>
          </a:p>
        </p:txBody>
      </p:sp>
      <p:sp>
        <p:nvSpPr>
          <p:cNvPr id="11" name="正方形/長方形 10"/>
          <p:cNvSpPr/>
          <p:nvPr/>
        </p:nvSpPr>
        <p:spPr>
          <a:xfrm>
            <a:off x="500063" y="2468563"/>
            <a:ext cx="3405187" cy="1806575"/>
          </a:xfrm>
          <a:prstGeom prst="rect">
            <a:avLst/>
          </a:prstGeom>
          <a:solidFill>
            <a:srgbClr val="FFC000">
              <a:alpha val="54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smtClean="0">
              <a:solidFill>
                <a:srgbClr val="FFFFFF"/>
              </a:solidFill>
            </a:endParaRPr>
          </a:p>
        </p:txBody>
      </p:sp>
      <p:sp>
        <p:nvSpPr>
          <p:cNvPr id="12" name="四角形: 角を丸くする 11"/>
          <p:cNvSpPr/>
          <p:nvPr/>
        </p:nvSpPr>
        <p:spPr>
          <a:xfrm>
            <a:off x="663575" y="2714625"/>
            <a:ext cx="3021013" cy="1373188"/>
          </a:xfrm>
          <a:prstGeom prst="round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eaLnBrk="1" fontAlgn="auto" hangingPunct="1">
              <a:spcBef>
                <a:spcPts val="0"/>
              </a:spcBef>
              <a:spcAft>
                <a:spcPts val="0"/>
              </a:spcAft>
              <a:defRPr/>
            </a:pPr>
            <a:r>
              <a:rPr kumimoji="1" lang="ja-JP" altLang="en-US" dirty="0">
                <a:solidFill>
                  <a:prstClr val="black"/>
                </a:solidFill>
                <a:latin typeface="ＭＳ Ｐゴシック" panose="020B0600070205080204" pitchFamily="50" charset="-128"/>
              </a:rPr>
              <a:t>観点別学習状況の評価にはなじまない部分</a:t>
            </a:r>
            <a:endParaRPr kumimoji="1" lang="en-US" altLang="ja-JP" dirty="0">
              <a:solidFill>
                <a:prstClr val="black"/>
              </a:solidFill>
              <a:latin typeface="ＭＳ Ｐゴシック" panose="020B0600070205080204" pitchFamily="50" charset="-128"/>
            </a:endParaRPr>
          </a:p>
          <a:p>
            <a:pPr defTabSz="742964" eaLnBrk="1" fontAlgn="auto" hangingPunct="1">
              <a:spcBef>
                <a:spcPts val="0"/>
              </a:spcBef>
              <a:spcAft>
                <a:spcPts val="0"/>
              </a:spcAft>
              <a:defRPr/>
            </a:pPr>
            <a:r>
              <a:rPr kumimoji="1" lang="ja-JP" altLang="en-US">
                <a:solidFill>
                  <a:prstClr val="black"/>
                </a:solidFill>
                <a:latin typeface="ＭＳ Ｐゴシック" panose="020B0600070205080204" pitchFamily="50" charset="-128"/>
              </a:rPr>
              <a:t>（</a:t>
            </a:r>
            <a:r>
              <a:rPr kumimoji="1" lang="ja-JP" altLang="en-US" smtClean="0">
                <a:solidFill>
                  <a:prstClr val="black"/>
                </a:solidFill>
                <a:latin typeface="ＭＳ Ｐゴシック" panose="020B0600070205080204" pitchFamily="50" charset="-128"/>
              </a:rPr>
              <a:t>感性，思いやり</a:t>
            </a:r>
            <a:r>
              <a:rPr kumimoji="1" lang="ja-JP" altLang="en-US" dirty="0">
                <a:solidFill>
                  <a:prstClr val="black"/>
                </a:solidFill>
                <a:latin typeface="ＭＳ Ｐゴシック" panose="020B0600070205080204" pitchFamily="50" charset="-128"/>
              </a:rPr>
              <a:t>等）</a:t>
            </a:r>
          </a:p>
        </p:txBody>
      </p:sp>
      <p:sp>
        <p:nvSpPr>
          <p:cNvPr id="13" name="四角形: 角を丸くする 12"/>
          <p:cNvSpPr/>
          <p:nvPr/>
        </p:nvSpPr>
        <p:spPr>
          <a:xfrm>
            <a:off x="323850" y="2119313"/>
            <a:ext cx="3743325" cy="4302125"/>
          </a:xfrm>
          <a:prstGeom prst="roundRect">
            <a:avLst>
              <a:gd name="adj" fmla="val 10719"/>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742964" eaLnBrk="1" fontAlgn="auto" hangingPunct="1">
              <a:spcBef>
                <a:spcPts val="0"/>
              </a:spcBef>
              <a:spcAft>
                <a:spcPts val="0"/>
              </a:spcAft>
              <a:defRPr/>
            </a:pPr>
            <a:endParaRPr kumimoji="1" lang="ja-JP" altLang="en-US" b="1" dirty="0">
              <a:solidFill>
                <a:prstClr val="black"/>
              </a:solidFill>
              <a:latin typeface="ＭＳ Ｐゴシック" panose="020B0600070205080204" pitchFamily="50" charset="-128"/>
            </a:endParaRPr>
          </a:p>
        </p:txBody>
      </p:sp>
      <p:cxnSp>
        <p:nvCxnSpPr>
          <p:cNvPr id="4" name="直線コネクタ 3"/>
          <p:cNvCxnSpPr/>
          <p:nvPr/>
        </p:nvCxnSpPr>
        <p:spPr>
          <a:xfrm>
            <a:off x="3905250" y="2879725"/>
            <a:ext cx="774700" cy="0"/>
          </a:xfrm>
          <a:prstGeom prst="line">
            <a:avLst/>
          </a:prstGeom>
          <a:ln w="508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905250" y="5256213"/>
            <a:ext cx="7747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619125" y="1870075"/>
            <a:ext cx="3078163" cy="43973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b="1" dirty="0">
                <a:solidFill>
                  <a:prstClr val="white"/>
                </a:solidFill>
                <a:latin typeface="ＭＳ Ｐゴシック" panose="020B0600070205080204" pitchFamily="50" charset="-128"/>
              </a:rPr>
              <a:t>学びに</a:t>
            </a:r>
            <a:r>
              <a:rPr kumimoji="1" lang="ja-JP" altLang="en-US" b="1">
                <a:solidFill>
                  <a:prstClr val="white"/>
                </a:solidFill>
                <a:latin typeface="ＭＳ Ｐゴシック" panose="020B0600070205080204" pitchFamily="50" charset="-128"/>
              </a:rPr>
              <a:t>向かう</a:t>
            </a:r>
            <a:r>
              <a:rPr kumimoji="1" lang="ja-JP" altLang="en-US" b="1" smtClean="0">
                <a:solidFill>
                  <a:prstClr val="white"/>
                </a:solidFill>
                <a:latin typeface="ＭＳ Ｐゴシック" panose="020B0600070205080204" pitchFamily="50" charset="-128"/>
              </a:rPr>
              <a:t>力，人間性</a:t>
            </a:r>
            <a:r>
              <a:rPr kumimoji="1" lang="ja-JP" altLang="en-US" b="1" dirty="0">
                <a:solidFill>
                  <a:prstClr val="white"/>
                </a:solidFill>
                <a:latin typeface="ＭＳ Ｐゴシック" panose="020B0600070205080204" pitchFamily="50" charset="-128"/>
              </a:rPr>
              <a:t>等</a:t>
            </a:r>
          </a:p>
        </p:txBody>
      </p:sp>
      <p:sp>
        <p:nvSpPr>
          <p:cNvPr id="19" name="テキスト ボックス 18"/>
          <p:cNvSpPr txBox="1"/>
          <p:nvPr/>
        </p:nvSpPr>
        <p:spPr>
          <a:xfrm>
            <a:off x="4679949" y="3322638"/>
            <a:ext cx="4386263" cy="830262"/>
          </a:xfrm>
          <a:prstGeom prst="rect">
            <a:avLst/>
          </a:prstGeom>
          <a:noFill/>
        </p:spPr>
        <p:txBody>
          <a:bodyPr wrap="square">
            <a:spAutoFit/>
          </a:bodyPr>
          <a:lstStyle/>
          <a:p>
            <a:pPr defTabSz="914400" eaLnBrk="1" fontAlgn="auto" hangingPunct="1">
              <a:spcBef>
                <a:spcPts val="0"/>
              </a:spcBef>
              <a:spcAft>
                <a:spcPts val="0"/>
              </a:spcAft>
              <a:defRPr/>
            </a:pPr>
            <a:r>
              <a:rPr kumimoji="1" lang="en-US" altLang="ja-JP" sz="1600" spc="-150" dirty="0">
                <a:solidFill>
                  <a:srgbClr val="0070C0"/>
                </a:solidFill>
                <a:latin typeface="Calibri"/>
              </a:rPr>
              <a:t>※</a:t>
            </a:r>
            <a:r>
              <a:rPr kumimoji="1" lang="ja-JP" altLang="en-US" sz="1600" spc="-150" dirty="0">
                <a:solidFill>
                  <a:srgbClr val="0070C0"/>
                </a:solidFill>
                <a:latin typeface="Calibri"/>
              </a:rPr>
              <a:t>　特に「感性や思いやり」など児童生徒一人一人</a:t>
            </a:r>
            <a:r>
              <a:rPr kumimoji="1" lang="ja-JP" altLang="en-US" sz="1600" spc="-150" dirty="0" smtClean="0">
                <a:solidFill>
                  <a:srgbClr val="0070C0"/>
                </a:solidFill>
                <a:latin typeface="Calibri"/>
              </a:rPr>
              <a:t>の</a:t>
            </a:r>
            <a:endParaRPr kumimoji="1" lang="en-US" altLang="ja-JP" sz="1600" spc="-150" dirty="0" smtClean="0">
              <a:solidFill>
                <a:srgbClr val="0070C0"/>
              </a:solidFill>
              <a:latin typeface="Calibri"/>
            </a:endParaRPr>
          </a:p>
          <a:p>
            <a:pPr defTabSz="914400" eaLnBrk="1" fontAlgn="auto" hangingPunct="1">
              <a:spcBef>
                <a:spcPts val="0"/>
              </a:spcBef>
              <a:spcAft>
                <a:spcPts val="0"/>
              </a:spcAft>
              <a:defRPr/>
            </a:pPr>
            <a:r>
              <a:rPr kumimoji="1" lang="ja-JP" altLang="en-US" sz="1600" spc="-150" dirty="0">
                <a:solidFill>
                  <a:srgbClr val="0070C0"/>
                </a:solidFill>
                <a:latin typeface="Calibri"/>
              </a:rPr>
              <a:t>　</a:t>
            </a:r>
            <a:r>
              <a:rPr kumimoji="1" lang="ja-JP" altLang="en-US" sz="1600" spc="-150" dirty="0" smtClean="0">
                <a:solidFill>
                  <a:srgbClr val="0070C0"/>
                </a:solidFill>
                <a:latin typeface="Calibri"/>
              </a:rPr>
              <a:t>よい</a:t>
            </a:r>
            <a:r>
              <a:rPr kumimoji="1" lang="ja-JP" altLang="en-US" sz="1600" spc="-150" dirty="0">
                <a:solidFill>
                  <a:srgbClr val="0070C0"/>
                </a:solidFill>
                <a:latin typeface="Calibri"/>
              </a:rPr>
              <a:t>点や</a:t>
            </a:r>
            <a:r>
              <a:rPr kumimoji="1" lang="ja-JP" altLang="en-US" sz="1600" spc="-150" dirty="0" smtClean="0">
                <a:solidFill>
                  <a:srgbClr val="0070C0"/>
                </a:solidFill>
                <a:latin typeface="Calibri"/>
              </a:rPr>
              <a:t>可能性，進歩</a:t>
            </a:r>
            <a:r>
              <a:rPr kumimoji="1" lang="ja-JP" altLang="en-US" sz="1600" spc="-150" dirty="0">
                <a:solidFill>
                  <a:srgbClr val="0070C0"/>
                </a:solidFill>
                <a:latin typeface="Calibri"/>
              </a:rPr>
              <a:t>の状況などについて</a:t>
            </a:r>
            <a:r>
              <a:rPr kumimoji="1" lang="ja-JP" altLang="en-US" sz="1600" spc="-150" dirty="0" smtClean="0">
                <a:solidFill>
                  <a:srgbClr val="0070C0"/>
                </a:solidFill>
                <a:latin typeface="Calibri"/>
              </a:rPr>
              <a:t>は，</a:t>
            </a:r>
            <a:endParaRPr kumimoji="1" lang="en-US" altLang="ja-JP" sz="1600" spc="-150" dirty="0" smtClean="0">
              <a:solidFill>
                <a:srgbClr val="0070C0"/>
              </a:solidFill>
              <a:latin typeface="Calibri"/>
            </a:endParaRPr>
          </a:p>
          <a:p>
            <a:pPr defTabSz="914400" eaLnBrk="1" fontAlgn="auto" hangingPunct="1">
              <a:spcBef>
                <a:spcPts val="0"/>
              </a:spcBef>
              <a:spcAft>
                <a:spcPts val="0"/>
              </a:spcAft>
              <a:defRPr/>
            </a:pPr>
            <a:r>
              <a:rPr kumimoji="1" lang="ja-JP" altLang="en-US" sz="1600" spc="-150" dirty="0">
                <a:solidFill>
                  <a:srgbClr val="0070C0"/>
                </a:solidFill>
                <a:latin typeface="Calibri"/>
              </a:rPr>
              <a:t>　</a:t>
            </a:r>
            <a:r>
              <a:rPr kumimoji="1" lang="ja-JP" altLang="en-US" sz="1600" spc="-150" dirty="0" smtClean="0">
                <a:solidFill>
                  <a:srgbClr val="0070C0"/>
                </a:solidFill>
                <a:latin typeface="Calibri"/>
              </a:rPr>
              <a:t>積極的</a:t>
            </a:r>
            <a:r>
              <a:rPr kumimoji="1" lang="ja-JP" altLang="en-US" sz="1600" spc="-150" dirty="0">
                <a:solidFill>
                  <a:srgbClr val="0070C0"/>
                </a:solidFill>
                <a:latin typeface="Calibri"/>
              </a:rPr>
              <a:t>に評価し児童生徒に伝えることが重要。</a:t>
            </a:r>
            <a:endParaRPr kumimoji="1" lang="ja-JP" altLang="en-US" sz="1600" dirty="0">
              <a:solidFill>
                <a:srgbClr val="0070C0"/>
              </a:solidFill>
              <a:latin typeface="Calibri"/>
            </a:endParaRPr>
          </a:p>
        </p:txBody>
      </p:sp>
      <p:sp>
        <p:nvSpPr>
          <p:cNvPr id="20" name="角丸四角形 2"/>
          <p:cNvSpPr/>
          <p:nvPr/>
        </p:nvSpPr>
        <p:spPr>
          <a:xfrm>
            <a:off x="4679950" y="2176463"/>
            <a:ext cx="4213225" cy="1184275"/>
          </a:xfrm>
          <a:prstGeom prst="roundRect">
            <a:avLst>
              <a:gd name="adj" fmla="val 776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000" kern="0" dirty="0">
                <a:solidFill>
                  <a:prstClr val="black"/>
                </a:solidFill>
              </a:rPr>
              <a:t>個人内評価（児童生徒一人一人のよい点</a:t>
            </a:r>
            <a:r>
              <a:rPr lang="ja-JP" altLang="en-US" sz="2000" kern="0">
                <a:solidFill>
                  <a:prstClr val="black"/>
                </a:solidFill>
              </a:rPr>
              <a:t>や</a:t>
            </a:r>
            <a:r>
              <a:rPr lang="ja-JP" altLang="en-US" sz="2000" kern="0" smtClean="0">
                <a:solidFill>
                  <a:prstClr val="black"/>
                </a:solidFill>
              </a:rPr>
              <a:t>可能性，進歩</a:t>
            </a:r>
            <a:r>
              <a:rPr lang="ja-JP" altLang="en-US" sz="2000" kern="0" dirty="0">
                <a:solidFill>
                  <a:prstClr val="black"/>
                </a:solidFill>
              </a:rPr>
              <a:t>の状況について評価するもの）等を通じて見取る。</a:t>
            </a:r>
          </a:p>
        </p:txBody>
      </p:sp>
      <p:sp>
        <p:nvSpPr>
          <p:cNvPr id="21" name="角丸四角形 2"/>
          <p:cNvSpPr/>
          <p:nvPr/>
        </p:nvSpPr>
        <p:spPr>
          <a:xfrm>
            <a:off x="4708525" y="4486275"/>
            <a:ext cx="4213225" cy="1730375"/>
          </a:xfrm>
          <a:prstGeom prst="roundRect">
            <a:avLst>
              <a:gd name="adj" fmla="val 776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000" kern="0" dirty="0">
                <a:solidFill>
                  <a:prstClr val="black"/>
                </a:solidFill>
              </a:rPr>
              <a:t>知識及び技能を</a:t>
            </a:r>
            <a:r>
              <a:rPr lang="ja-JP" altLang="en-US" sz="2000" kern="0">
                <a:solidFill>
                  <a:prstClr val="black"/>
                </a:solidFill>
              </a:rPr>
              <a:t>獲得</a:t>
            </a:r>
            <a:r>
              <a:rPr lang="ja-JP" altLang="en-US" sz="2000" kern="0" smtClean="0">
                <a:solidFill>
                  <a:prstClr val="black"/>
                </a:solidFill>
              </a:rPr>
              <a:t>したり，思考力，判断力，表現力</a:t>
            </a:r>
            <a:r>
              <a:rPr lang="ja-JP" altLang="en-US" sz="2000" kern="0" dirty="0">
                <a:solidFill>
                  <a:prstClr val="black"/>
                </a:solidFill>
              </a:rPr>
              <a:t>等を身に付けたりすることに向けた粘り強い取組の</a:t>
            </a:r>
            <a:r>
              <a:rPr lang="ja-JP" altLang="en-US" sz="2000" kern="0">
                <a:solidFill>
                  <a:prstClr val="black"/>
                </a:solidFill>
              </a:rPr>
              <a:t>中</a:t>
            </a:r>
            <a:r>
              <a:rPr lang="ja-JP" altLang="en-US" sz="2000" kern="0" smtClean="0">
                <a:solidFill>
                  <a:prstClr val="black"/>
                </a:solidFill>
              </a:rPr>
              <a:t>で，自ら</a:t>
            </a:r>
            <a:r>
              <a:rPr lang="ja-JP" altLang="en-US" sz="2000" kern="0" dirty="0">
                <a:solidFill>
                  <a:prstClr val="black"/>
                </a:solidFill>
              </a:rPr>
              <a:t>の学習を調整しようとしているかどうかを含めて評価する。</a:t>
            </a:r>
          </a:p>
        </p:txBody>
      </p:sp>
      <p:sp>
        <p:nvSpPr>
          <p:cNvPr id="69647" name="テキスト ボックス 21"/>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＜参考＞報告Ｐ．９～</a:t>
            </a:r>
            <a:r>
              <a:rPr kumimoji="1" lang="en-US" altLang="ja-JP" sz="1200">
                <a:solidFill>
                  <a:srgbClr val="000000"/>
                </a:solidFill>
                <a:latin typeface="ＭＳ Ｐゴシック" panose="020B0600070205080204" pitchFamily="50" charset="-128"/>
              </a:rPr>
              <a:t>11</a:t>
            </a:r>
            <a:r>
              <a:rPr kumimoji="1" lang="ja-JP" altLang="en-US" sz="1200">
                <a:solidFill>
                  <a:srgbClr val="000000"/>
                </a:solidFill>
                <a:latin typeface="ＭＳ Ｐゴシック" panose="020B0600070205080204" pitchFamily="50" charset="-128"/>
              </a:rPr>
              <a:t>　　通知２．（１）（２）</a:t>
            </a:r>
          </a:p>
        </p:txBody>
      </p:sp>
      <p:sp>
        <p:nvSpPr>
          <p:cNvPr id="23" name="角丸四角形 2"/>
          <p:cNvSpPr/>
          <p:nvPr/>
        </p:nvSpPr>
        <p:spPr>
          <a:xfrm>
            <a:off x="179388" y="777875"/>
            <a:ext cx="8763000" cy="950913"/>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「学びに向かう</a:t>
            </a:r>
            <a:r>
              <a:rPr lang="ja-JP" altLang="en-US" kern="0" dirty="0" smtClean="0">
                <a:solidFill>
                  <a:prstClr val="black"/>
                </a:solidFill>
                <a:uFill>
                  <a:solidFill>
                    <a:srgbClr val="FF0000"/>
                  </a:solidFill>
                </a:uFill>
              </a:rPr>
              <a:t>力，人間性</a:t>
            </a:r>
            <a:r>
              <a:rPr lang="ja-JP" altLang="en-US" kern="0" dirty="0">
                <a:solidFill>
                  <a:prstClr val="black"/>
                </a:solidFill>
                <a:uFill>
                  <a:solidFill>
                    <a:srgbClr val="FF0000"/>
                  </a:solidFill>
                </a:uFill>
              </a:rPr>
              <a:t>等」に</a:t>
            </a:r>
            <a:r>
              <a:rPr lang="ja-JP" altLang="en-US" kern="0" dirty="0" smtClean="0">
                <a:solidFill>
                  <a:prstClr val="black"/>
                </a:solidFill>
                <a:uFill>
                  <a:solidFill>
                    <a:srgbClr val="FF0000"/>
                  </a:solidFill>
                </a:uFill>
              </a:rPr>
              <a:t>は，①「主体的</a:t>
            </a:r>
            <a:r>
              <a:rPr lang="ja-JP" altLang="en-US" kern="0" dirty="0">
                <a:solidFill>
                  <a:prstClr val="black"/>
                </a:solidFill>
                <a:uFill>
                  <a:solidFill>
                    <a:srgbClr val="FF0000"/>
                  </a:solidFill>
                </a:uFill>
              </a:rPr>
              <a:t>に学習に取り組む</a:t>
            </a:r>
            <a:r>
              <a:rPr lang="ja-JP" altLang="en-US" kern="0" dirty="0" smtClean="0">
                <a:solidFill>
                  <a:prstClr val="black"/>
                </a:solidFill>
                <a:uFill>
                  <a:solidFill>
                    <a:srgbClr val="FF0000"/>
                  </a:solidFill>
                </a:uFill>
              </a:rPr>
              <a:t>態度」と</a:t>
            </a:r>
            <a:r>
              <a:rPr lang="ja-JP" altLang="en-US" kern="0" dirty="0">
                <a:solidFill>
                  <a:prstClr val="black"/>
                </a:solidFill>
                <a:uFill>
                  <a:solidFill>
                    <a:srgbClr val="FF0000"/>
                  </a:solidFill>
                </a:uFill>
              </a:rPr>
              <a:t>して観点別学習状況の評価を通じて見取ることができる部分</a:t>
            </a:r>
            <a:r>
              <a:rPr lang="ja-JP" altLang="en-US" kern="0" dirty="0" smtClean="0">
                <a:solidFill>
                  <a:prstClr val="black"/>
                </a:solidFill>
                <a:uFill>
                  <a:solidFill>
                    <a:srgbClr val="FF0000"/>
                  </a:solidFill>
                </a:uFill>
              </a:rPr>
              <a:t>と，②</a:t>
            </a:r>
            <a:r>
              <a:rPr lang="ja-JP" altLang="en-US" kern="0" dirty="0">
                <a:solidFill>
                  <a:prstClr val="black"/>
                </a:solidFill>
                <a:uFill>
                  <a:solidFill>
                    <a:srgbClr val="FF0000"/>
                  </a:solidFill>
                </a:uFill>
              </a:rPr>
              <a:t>観点別学習状況の評価や評定にはなじまない部分がある。</a:t>
            </a:r>
            <a:endParaRPr lang="en-US" altLang="ja-JP" kern="0" dirty="0">
              <a:solidFill>
                <a:prstClr val="black"/>
              </a:solidFill>
              <a:uFill>
                <a:solidFill>
                  <a:srgbClr val="FF0000"/>
                </a:solidFill>
              </a:uFill>
            </a:endParaRPr>
          </a:p>
        </p:txBody>
      </p:sp>
      <p:sp>
        <p:nvSpPr>
          <p:cNvPr id="69649" name="テキスト ボックス 1"/>
          <p:cNvSpPr txBox="1">
            <a:spLocks noChangeArrowheads="1"/>
          </p:cNvSpPr>
          <p:nvPr/>
        </p:nvSpPr>
        <p:spPr bwMode="auto">
          <a:xfrm>
            <a:off x="3098800" y="5502275"/>
            <a:ext cx="70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600" b="1">
                <a:solidFill>
                  <a:srgbClr val="000000"/>
                </a:solidFill>
              </a:rPr>
              <a:t>①</a:t>
            </a:r>
          </a:p>
        </p:txBody>
      </p:sp>
      <p:sp>
        <p:nvSpPr>
          <p:cNvPr id="69650" name="テキスト ボックス 17"/>
          <p:cNvSpPr txBox="1">
            <a:spLocks noChangeArrowheads="1"/>
          </p:cNvSpPr>
          <p:nvPr/>
        </p:nvSpPr>
        <p:spPr bwMode="auto">
          <a:xfrm>
            <a:off x="3094038" y="3641725"/>
            <a:ext cx="700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600" b="1">
                <a:solidFill>
                  <a:srgbClr val="000000"/>
                </a:solidFill>
              </a:rPr>
              <a:t>②</a:t>
            </a:r>
          </a:p>
        </p:txBody>
      </p:sp>
      <p:sp>
        <p:nvSpPr>
          <p:cNvPr id="22"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P.9</a:t>
            </a:r>
            <a:endParaRPr kumimoji="1" lang="ja-JP" altLang="en-US" sz="2400" dirty="0" smtClean="0">
              <a:latin typeface="ＭＳ Ｐゴシック" panose="020B0600070205080204" pitchFamily="50" charset="-128"/>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73"/>
    </mc:Choice>
    <mc:Fallback xmlns="">
      <p:transition spd="slow" advTm="57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9015F048-E676-4CB0-A627-0A3379B339F5}" type="slidenum">
              <a:rPr lang="ja-JP" altLang="en-US"/>
              <a:pPr>
                <a:defRPr/>
              </a:pPr>
              <a:t>13</a:t>
            </a:fld>
            <a:endParaRPr lang="ja-JP" altLang="en-US" dirty="0"/>
          </a:p>
        </p:txBody>
      </p:sp>
      <p:sp>
        <p:nvSpPr>
          <p:cNvPr id="71683"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a:t>
            </a:r>
            <a:r>
              <a:rPr lang="ja-JP" altLang="en-US" kern="0">
                <a:solidFill>
                  <a:prstClr val="black"/>
                </a:solidFill>
                <a:uFill>
                  <a:solidFill>
                    <a:srgbClr val="FF0000"/>
                  </a:solidFill>
                </a:uFill>
              </a:rPr>
              <a:t>ついて</a:t>
            </a:r>
            <a:r>
              <a:rPr lang="ja-JP" altLang="en-US" kern="0" smtClean="0">
                <a:solidFill>
                  <a:prstClr val="black"/>
                </a:solidFill>
                <a:uFill>
                  <a:solidFill>
                    <a:srgbClr val="FF0000"/>
                  </a:solidFill>
                </a:uFill>
              </a:rPr>
              <a:t>は，知識</a:t>
            </a:r>
            <a:r>
              <a:rPr lang="ja-JP" altLang="en-US" kern="0" dirty="0">
                <a:solidFill>
                  <a:prstClr val="black"/>
                </a:solidFill>
                <a:uFill>
                  <a:solidFill>
                    <a:srgbClr val="FF0000"/>
                  </a:solidFill>
                </a:uFill>
              </a:rPr>
              <a:t>及び技能を</a:t>
            </a:r>
            <a:r>
              <a:rPr lang="ja-JP" altLang="en-US" kern="0">
                <a:solidFill>
                  <a:prstClr val="black"/>
                </a:solidFill>
                <a:uFill>
                  <a:solidFill>
                    <a:srgbClr val="FF0000"/>
                  </a:solidFill>
                </a:uFill>
              </a:rPr>
              <a:t>獲得</a:t>
            </a:r>
            <a:r>
              <a:rPr lang="ja-JP" altLang="en-US" kern="0" smtClean="0">
                <a:solidFill>
                  <a:prstClr val="black"/>
                </a:solidFill>
                <a:uFill>
                  <a:solidFill>
                    <a:srgbClr val="FF0000"/>
                  </a:solidFill>
                </a:uFill>
              </a:rPr>
              <a:t>したり，思考力，判断力，表現力</a:t>
            </a:r>
            <a:r>
              <a:rPr lang="ja-JP" altLang="en-US" kern="0" dirty="0">
                <a:solidFill>
                  <a:prstClr val="black"/>
                </a:solidFill>
                <a:uFill>
                  <a:solidFill>
                    <a:srgbClr val="FF0000"/>
                  </a:solidFill>
                </a:uFill>
              </a:rPr>
              <a:t>等を身に付けたりすることに向けた粘り強い取組の</a:t>
            </a:r>
            <a:r>
              <a:rPr lang="ja-JP" altLang="en-US" kern="0">
                <a:solidFill>
                  <a:prstClr val="black"/>
                </a:solidFill>
                <a:uFill>
                  <a:solidFill>
                    <a:srgbClr val="FF0000"/>
                  </a:solidFill>
                </a:uFill>
              </a:rPr>
              <a:t>中</a:t>
            </a:r>
            <a:r>
              <a:rPr lang="ja-JP" altLang="en-US" kern="0" smtClean="0">
                <a:solidFill>
                  <a:prstClr val="black"/>
                </a:solidFill>
                <a:uFill>
                  <a:solidFill>
                    <a:srgbClr val="FF0000"/>
                  </a:solidFill>
                </a:uFill>
              </a:rPr>
              <a:t>で，自ら</a:t>
            </a:r>
            <a:r>
              <a:rPr lang="ja-JP" altLang="en-US" kern="0" dirty="0">
                <a:solidFill>
                  <a:prstClr val="black"/>
                </a:solidFill>
                <a:uFill>
                  <a:solidFill>
                    <a:srgbClr val="FF0000"/>
                  </a:solidFill>
                </a:uFill>
              </a:rPr>
              <a:t>の学習を調整しようとしているかどうかを含めて評価する。</a:t>
            </a:r>
            <a:endParaRPr lang="en-US" altLang="ja-JP" kern="0" dirty="0">
              <a:solidFill>
                <a:prstClr val="black"/>
              </a:solidFill>
              <a:uFill>
                <a:solidFill>
                  <a:srgbClr val="FF0000"/>
                </a:solidFill>
              </a:uFill>
            </a:endParaRPr>
          </a:p>
        </p:txBody>
      </p:sp>
      <p:sp>
        <p:nvSpPr>
          <p:cNvPr id="71686"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pic>
        <p:nvPicPr>
          <p:cNvPr id="2" name="図 1"/>
          <p:cNvPicPr>
            <a:picLocks noChangeAspect="1"/>
          </p:cNvPicPr>
          <p:nvPr/>
        </p:nvPicPr>
        <p:blipFill rotWithShape="1">
          <a:blip r:embed="rId5"/>
          <a:srcRect l="19461" t="35679" r="36097" b="18956"/>
          <a:stretch/>
        </p:blipFill>
        <p:spPr>
          <a:xfrm>
            <a:off x="323527" y="1844823"/>
            <a:ext cx="8280921" cy="4752529"/>
          </a:xfrm>
          <a:prstGeom prst="rect">
            <a:avLst/>
          </a:prstGeom>
        </p:spPr>
      </p:pic>
      <p:sp>
        <p:nvSpPr>
          <p:cNvPr id="7"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P.10</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316"/>
    </mc:Choice>
    <mc:Fallback xmlns="">
      <p:transition spd="slow" advTm="50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60325" y="2498725"/>
            <a:ext cx="8907463" cy="3014663"/>
          </a:xfrm>
          <a:prstGeom prst="roundRect">
            <a:avLst>
              <a:gd name="adj" fmla="val 9311"/>
            </a:avLst>
          </a:prstGeom>
          <a:solidFill>
            <a:schemeClr val="accent1">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4319" tIns="42162" rIns="84319" bIns="42162"/>
          <a:lstStyle/>
          <a:p>
            <a:pPr marL="230948" indent="-230948" defTabSz="843321" eaLnBrk="1" fontAlgn="auto" hangingPunct="1">
              <a:spcBef>
                <a:spcPts val="0"/>
              </a:spcBef>
              <a:spcAft>
                <a:spcPts val="0"/>
              </a:spcAft>
              <a:defRPr/>
            </a:pPr>
            <a:r>
              <a:rPr kumimoji="1" lang="ja-JP" altLang="en-US" sz="1662" b="1" dirty="0">
                <a:solidFill>
                  <a:prstClr val="black"/>
                </a:solidFill>
              </a:rPr>
              <a:t>道徳科の学習評価の</a:t>
            </a:r>
            <a:r>
              <a:rPr kumimoji="1" lang="ja-JP" altLang="en-US" sz="1662" b="1" dirty="0" smtClean="0">
                <a:solidFill>
                  <a:prstClr val="black"/>
                </a:solidFill>
              </a:rPr>
              <a:t>在り方，指導</a:t>
            </a:r>
            <a:r>
              <a:rPr kumimoji="1" lang="ja-JP" altLang="en-US" sz="1662" b="1" dirty="0">
                <a:solidFill>
                  <a:prstClr val="black"/>
                </a:solidFill>
              </a:rPr>
              <a:t>要録の参考様式に</a:t>
            </a:r>
            <a:r>
              <a:rPr kumimoji="1" lang="ja-JP" altLang="en-US" sz="1662" b="1" dirty="0" smtClean="0">
                <a:solidFill>
                  <a:prstClr val="black"/>
                </a:solidFill>
              </a:rPr>
              <a:t>ついて，</a:t>
            </a:r>
            <a:endParaRPr kumimoji="1" lang="en-US" altLang="ja-JP" sz="1662" b="1" dirty="0">
              <a:solidFill>
                <a:prstClr val="black"/>
              </a:solidFill>
            </a:endParaRPr>
          </a:p>
          <a:p>
            <a:pPr marL="230948" indent="-230948" algn="r" defTabSz="843321" eaLnBrk="1" fontAlgn="auto" hangingPunct="1">
              <a:spcBef>
                <a:spcPts val="0"/>
              </a:spcBef>
              <a:spcAft>
                <a:spcPts val="0"/>
              </a:spcAft>
              <a:defRPr/>
            </a:pPr>
            <a:r>
              <a:rPr kumimoji="1" lang="ja-JP" altLang="en-US" sz="1662" b="1" dirty="0">
                <a:solidFill>
                  <a:prstClr val="black"/>
                </a:solidFill>
              </a:rPr>
              <a:t>　平成２８年７月２９日付で都道府県教育委員会等に通知</a:t>
            </a:r>
          </a:p>
        </p:txBody>
      </p:sp>
      <p:sp>
        <p:nvSpPr>
          <p:cNvPr id="6" name="下矢印 5"/>
          <p:cNvSpPr/>
          <p:nvPr/>
        </p:nvSpPr>
        <p:spPr>
          <a:xfrm>
            <a:off x="3705225" y="2100263"/>
            <a:ext cx="1782763" cy="395287"/>
          </a:xfrm>
          <a:prstGeom prst="downArrow">
            <a:avLst>
              <a:gd name="adj1" fmla="val 50000"/>
              <a:gd name="adj2" fmla="val 61402"/>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9" tIns="42162" rIns="84319" bIns="42162" anchor="ctr"/>
          <a:lstStyle/>
          <a:p>
            <a:pPr algn="ctr" defTabSz="843221" eaLnBrk="1" fontAlgn="auto" hangingPunct="1">
              <a:spcBef>
                <a:spcPts val="0"/>
              </a:spcBef>
              <a:spcAft>
                <a:spcPts val="0"/>
              </a:spcAft>
              <a:defRPr/>
            </a:pPr>
            <a:endParaRPr kumimoji="1" lang="ja-JP" altLang="en-US" sz="1662" dirty="0">
              <a:solidFill>
                <a:prstClr val="black"/>
              </a:solidFill>
              <a:latin typeface="HGPｺﾞｼｯｸM" panose="020B0600000000000000" pitchFamily="50" charset="-128"/>
              <a:ea typeface="HGPｺﾞｼｯｸM" panose="020B0600000000000000" pitchFamily="50" charset="-128"/>
            </a:endParaRPr>
          </a:p>
        </p:txBody>
      </p:sp>
      <p:sp>
        <p:nvSpPr>
          <p:cNvPr id="4" name="角丸四角形 3"/>
          <p:cNvSpPr/>
          <p:nvPr/>
        </p:nvSpPr>
        <p:spPr>
          <a:xfrm>
            <a:off x="188913" y="3362325"/>
            <a:ext cx="8843962" cy="3136900"/>
          </a:xfrm>
          <a:prstGeom prst="roundRect">
            <a:avLst>
              <a:gd name="adj" fmla="val 723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9" tIns="42162" rIns="1743043" bIns="42162" anchor="ctr"/>
          <a:lstStyle/>
          <a:p>
            <a:pPr marL="320526" indent="-320526" defTabSz="843321" eaLnBrk="1" fontAlgn="auto" hangingPunct="1">
              <a:spcBef>
                <a:spcPts val="0"/>
              </a:spcBef>
              <a:spcAft>
                <a:spcPts val="831"/>
              </a:spcAft>
              <a:defRPr/>
            </a:pPr>
            <a:r>
              <a:rPr kumimoji="1" lang="ja-JP" altLang="en-US" sz="1569" dirty="0">
                <a:solidFill>
                  <a:srgbClr val="000000"/>
                </a:solidFill>
                <a:latin typeface="Arial" pitchFamily="34" charset="0"/>
              </a:rPr>
              <a:t>○　</a:t>
            </a:r>
            <a:r>
              <a:rPr kumimoji="1" lang="ja-JP" altLang="en-US" sz="1569" b="1" dirty="0">
                <a:solidFill>
                  <a:srgbClr val="FF0000"/>
                </a:solidFill>
                <a:latin typeface="Arial" pitchFamily="34" charset="0"/>
              </a:rPr>
              <a:t>数値による評価で</a:t>
            </a:r>
            <a:r>
              <a:rPr kumimoji="1" lang="ja-JP" altLang="en-US" sz="1569" b="1">
                <a:solidFill>
                  <a:srgbClr val="FF0000"/>
                </a:solidFill>
                <a:latin typeface="Arial" pitchFamily="34" charset="0"/>
              </a:rPr>
              <a:t>は</a:t>
            </a:r>
            <a:r>
              <a:rPr kumimoji="1" lang="ja-JP" altLang="en-US" sz="1569" b="1" smtClean="0">
                <a:solidFill>
                  <a:srgbClr val="FF0000"/>
                </a:solidFill>
                <a:latin typeface="Arial" pitchFamily="34" charset="0"/>
              </a:rPr>
              <a:t>なく，</a:t>
            </a:r>
            <a:r>
              <a:rPr kumimoji="1" lang="ja-JP" altLang="en-US" sz="1569" b="1" u="sng" smtClean="0">
                <a:solidFill>
                  <a:srgbClr val="FF0000"/>
                </a:solidFill>
                <a:latin typeface="Arial" pitchFamily="34" charset="0"/>
              </a:rPr>
              <a:t>記述式</a:t>
            </a:r>
            <a:r>
              <a:rPr kumimoji="1" lang="ja-JP" altLang="en-US" sz="1569" dirty="0">
                <a:solidFill>
                  <a:srgbClr val="000000"/>
                </a:solidFill>
                <a:latin typeface="Arial" pitchFamily="34" charset="0"/>
              </a:rPr>
              <a:t>と</a:t>
            </a:r>
            <a:r>
              <a:rPr kumimoji="1" lang="ja-JP" altLang="en-US" sz="1569">
                <a:solidFill>
                  <a:srgbClr val="000000"/>
                </a:solidFill>
                <a:latin typeface="Arial" pitchFamily="34" charset="0"/>
              </a:rPr>
              <a:t>する</a:t>
            </a:r>
            <a:r>
              <a:rPr kumimoji="1" lang="ja-JP" altLang="en-US" sz="1569" smtClean="0">
                <a:solidFill>
                  <a:srgbClr val="000000"/>
                </a:solidFill>
                <a:latin typeface="Arial" pitchFamily="34" charset="0"/>
              </a:rPr>
              <a:t>こと，</a:t>
            </a:r>
            <a:endParaRPr kumimoji="1" lang="en-US" altLang="ja-JP" sz="1569" dirty="0">
              <a:solidFill>
                <a:srgbClr val="000000"/>
              </a:solidFill>
              <a:latin typeface="Arial" pitchFamily="34" charset="0"/>
            </a:endParaRPr>
          </a:p>
          <a:p>
            <a:pPr marL="320526" indent="-320526" defTabSz="843321" eaLnBrk="1" fontAlgn="auto" hangingPunct="1">
              <a:spcBef>
                <a:spcPts val="0"/>
              </a:spcBef>
              <a:spcAft>
                <a:spcPts val="831"/>
              </a:spcAft>
              <a:defRPr/>
            </a:pPr>
            <a:r>
              <a:rPr kumimoji="1" lang="ja-JP" altLang="en-US" sz="1477" dirty="0">
                <a:solidFill>
                  <a:srgbClr val="000000"/>
                </a:solidFill>
                <a:latin typeface="Arial" pitchFamily="34" charset="0"/>
              </a:rPr>
              <a:t>○　</a:t>
            </a:r>
            <a:r>
              <a:rPr kumimoji="1" lang="ja-JP" altLang="en-US" sz="1477" b="1" u="sng" dirty="0">
                <a:solidFill>
                  <a:srgbClr val="FF0000"/>
                </a:solidFill>
                <a:latin typeface="Arial" pitchFamily="34" charset="0"/>
              </a:rPr>
              <a:t>個々の内容項目ごとで</a:t>
            </a:r>
            <a:r>
              <a:rPr kumimoji="1" lang="ja-JP" altLang="en-US" sz="1477" b="1" u="sng">
                <a:solidFill>
                  <a:srgbClr val="FF0000"/>
                </a:solidFill>
                <a:latin typeface="Arial" pitchFamily="34" charset="0"/>
              </a:rPr>
              <a:t>は</a:t>
            </a:r>
            <a:r>
              <a:rPr kumimoji="1" lang="ja-JP" altLang="en-US" sz="1477" b="1" u="sng" smtClean="0">
                <a:solidFill>
                  <a:srgbClr val="FF0000"/>
                </a:solidFill>
                <a:latin typeface="Arial" pitchFamily="34" charset="0"/>
              </a:rPr>
              <a:t>なく</a:t>
            </a:r>
            <a:r>
              <a:rPr kumimoji="1" lang="ja-JP" altLang="en-US" sz="1477" b="1" smtClean="0">
                <a:solidFill>
                  <a:srgbClr val="FF0000"/>
                </a:solidFill>
                <a:latin typeface="Arial" pitchFamily="34" charset="0"/>
              </a:rPr>
              <a:t>，大</a:t>
            </a:r>
            <a:r>
              <a:rPr kumimoji="1" lang="ja-JP" altLang="en-US" sz="1477" b="1" dirty="0">
                <a:solidFill>
                  <a:srgbClr val="FF0000"/>
                </a:solidFill>
                <a:latin typeface="Arial" pitchFamily="34" charset="0"/>
              </a:rPr>
              <a:t>くくり</a:t>
            </a:r>
            <a:r>
              <a:rPr kumimoji="1" lang="ja-JP" altLang="en-US" sz="1477" b="1" dirty="0" err="1">
                <a:solidFill>
                  <a:srgbClr val="FF0000"/>
                </a:solidFill>
                <a:latin typeface="Arial" pitchFamily="34" charset="0"/>
              </a:rPr>
              <a:t>な</a:t>
            </a:r>
            <a:r>
              <a:rPr kumimoji="1" lang="ja-JP" altLang="en-US" sz="1477" b="1" dirty="0">
                <a:solidFill>
                  <a:srgbClr val="FF0000"/>
                </a:solidFill>
                <a:latin typeface="Arial" pitchFamily="34" charset="0"/>
              </a:rPr>
              <a:t>まとまりを踏まえた評価</a:t>
            </a:r>
            <a:r>
              <a:rPr kumimoji="1" lang="ja-JP" altLang="en-US" sz="1477" dirty="0">
                <a:solidFill>
                  <a:srgbClr val="000000"/>
                </a:solidFill>
                <a:latin typeface="Arial" pitchFamily="34" charset="0"/>
              </a:rPr>
              <a:t>と</a:t>
            </a:r>
            <a:r>
              <a:rPr kumimoji="1" lang="ja-JP" altLang="en-US" sz="1477">
                <a:solidFill>
                  <a:srgbClr val="000000"/>
                </a:solidFill>
                <a:latin typeface="Arial" pitchFamily="34" charset="0"/>
              </a:rPr>
              <a:t>する</a:t>
            </a:r>
            <a:r>
              <a:rPr kumimoji="1" lang="ja-JP" altLang="en-US" sz="1477" smtClean="0">
                <a:solidFill>
                  <a:srgbClr val="000000"/>
                </a:solidFill>
                <a:latin typeface="Arial" pitchFamily="34" charset="0"/>
              </a:rPr>
              <a:t>こと，</a:t>
            </a:r>
            <a:endParaRPr kumimoji="1" lang="en-US" altLang="ja-JP" sz="1477" dirty="0">
              <a:solidFill>
                <a:srgbClr val="000000"/>
              </a:solidFill>
              <a:latin typeface="Arial" pitchFamily="34" charset="0"/>
            </a:endParaRPr>
          </a:p>
          <a:p>
            <a:pPr marL="320526" indent="-320526" defTabSz="843321" eaLnBrk="1" fontAlgn="auto" hangingPunct="1">
              <a:spcBef>
                <a:spcPts val="0"/>
              </a:spcBef>
              <a:spcAft>
                <a:spcPts val="831"/>
              </a:spcAft>
              <a:defRPr/>
            </a:pPr>
            <a:r>
              <a:rPr kumimoji="1" lang="ja-JP" altLang="en-US" sz="1477" dirty="0">
                <a:solidFill>
                  <a:srgbClr val="000000"/>
                </a:solidFill>
                <a:latin typeface="Arial" pitchFamily="34" charset="0"/>
              </a:rPr>
              <a:t>○  </a:t>
            </a:r>
            <a:r>
              <a:rPr kumimoji="1" lang="ja-JP" altLang="en-US" sz="1477" dirty="0">
                <a:solidFill>
                  <a:srgbClr val="FF0000"/>
                </a:solidFill>
                <a:latin typeface="Arial" pitchFamily="34" charset="0"/>
              </a:rPr>
              <a:t>他の児童生徒との比較による評価で</a:t>
            </a:r>
            <a:r>
              <a:rPr kumimoji="1" lang="ja-JP" altLang="en-US" sz="1477">
                <a:solidFill>
                  <a:srgbClr val="FF0000"/>
                </a:solidFill>
                <a:latin typeface="Arial" pitchFamily="34" charset="0"/>
              </a:rPr>
              <a:t>は</a:t>
            </a:r>
            <a:r>
              <a:rPr kumimoji="1" lang="ja-JP" altLang="en-US" sz="1477" smtClean="0">
                <a:solidFill>
                  <a:srgbClr val="FF0000"/>
                </a:solidFill>
                <a:latin typeface="Arial" pitchFamily="34" charset="0"/>
              </a:rPr>
              <a:t>なく，</a:t>
            </a:r>
            <a:r>
              <a:rPr kumimoji="1" lang="ja-JP" altLang="en-US" sz="1477" u="sng" smtClean="0">
                <a:solidFill>
                  <a:srgbClr val="FF0000"/>
                </a:solidFill>
                <a:latin typeface="Arial" pitchFamily="34" charset="0"/>
              </a:rPr>
              <a:t>児童</a:t>
            </a:r>
            <a:r>
              <a:rPr kumimoji="1" lang="ja-JP" altLang="en-US" sz="1477" u="sng" dirty="0">
                <a:solidFill>
                  <a:srgbClr val="FF0000"/>
                </a:solidFill>
                <a:latin typeface="Arial" pitchFamily="34" charset="0"/>
              </a:rPr>
              <a:t>生徒がいかに成長したかを積極的に</a:t>
            </a:r>
            <a:r>
              <a:rPr kumimoji="1" lang="ja-JP" altLang="en-US" sz="1477" u="sng">
                <a:solidFill>
                  <a:srgbClr val="FF0000"/>
                </a:solidFill>
                <a:latin typeface="Arial" pitchFamily="34" charset="0"/>
              </a:rPr>
              <a:t>受け止めて</a:t>
            </a:r>
            <a:r>
              <a:rPr kumimoji="1" lang="ja-JP" altLang="en-US" sz="1477" u="sng" smtClean="0">
                <a:solidFill>
                  <a:srgbClr val="FF0000"/>
                </a:solidFill>
                <a:latin typeface="Arial" pitchFamily="34" charset="0"/>
              </a:rPr>
              <a:t>認め</a:t>
            </a:r>
            <a:r>
              <a:rPr kumimoji="1" lang="ja-JP" altLang="en-US" sz="1477" smtClean="0">
                <a:solidFill>
                  <a:srgbClr val="FF0000"/>
                </a:solidFill>
                <a:latin typeface="Arial" pitchFamily="34" charset="0"/>
              </a:rPr>
              <a:t>，</a:t>
            </a:r>
            <a:r>
              <a:rPr kumimoji="1" lang="ja-JP" altLang="en-US" sz="1477" u="sng" smtClean="0">
                <a:solidFill>
                  <a:srgbClr val="FF0000"/>
                </a:solidFill>
                <a:latin typeface="Arial" pitchFamily="34" charset="0"/>
              </a:rPr>
              <a:t>励ます</a:t>
            </a:r>
            <a:r>
              <a:rPr kumimoji="1" lang="ja-JP" altLang="en-US" sz="1477" b="1" u="sng" dirty="0">
                <a:solidFill>
                  <a:srgbClr val="FF0000"/>
                </a:solidFill>
                <a:latin typeface="Arial" pitchFamily="34" charset="0"/>
              </a:rPr>
              <a:t>個人内評価（</a:t>
            </a:r>
            <a:r>
              <a:rPr kumimoji="1" lang="en-US" altLang="ja-JP" sz="1477" b="1" u="sng" dirty="0">
                <a:solidFill>
                  <a:srgbClr val="FF0000"/>
                </a:solidFill>
                <a:latin typeface="Arial" pitchFamily="34" charset="0"/>
              </a:rPr>
              <a:t>※</a:t>
            </a:r>
            <a:r>
              <a:rPr kumimoji="1" lang="ja-JP" altLang="en-US" sz="1477" b="1" u="sng" dirty="0">
                <a:solidFill>
                  <a:srgbClr val="FF0000"/>
                </a:solidFill>
                <a:latin typeface="Arial" pitchFamily="34" charset="0"/>
              </a:rPr>
              <a:t>１）</a:t>
            </a:r>
            <a:r>
              <a:rPr kumimoji="1" lang="ja-JP" altLang="en-US" sz="1477" dirty="0">
                <a:solidFill>
                  <a:srgbClr val="000000"/>
                </a:solidFill>
                <a:latin typeface="Arial" pitchFamily="34" charset="0"/>
              </a:rPr>
              <a:t>として</a:t>
            </a:r>
            <a:r>
              <a:rPr kumimoji="1" lang="ja-JP" altLang="en-US" sz="1477">
                <a:solidFill>
                  <a:srgbClr val="000000"/>
                </a:solidFill>
                <a:latin typeface="Arial" pitchFamily="34" charset="0"/>
              </a:rPr>
              <a:t>行う</a:t>
            </a:r>
            <a:r>
              <a:rPr kumimoji="1" lang="ja-JP" altLang="en-US" sz="1477" smtClean="0">
                <a:solidFill>
                  <a:srgbClr val="000000"/>
                </a:solidFill>
                <a:latin typeface="Arial" pitchFamily="34" charset="0"/>
              </a:rPr>
              <a:t>こと，</a:t>
            </a:r>
            <a:endParaRPr kumimoji="1" lang="en-US" altLang="ja-JP" sz="1477" dirty="0">
              <a:solidFill>
                <a:srgbClr val="000000"/>
              </a:solidFill>
              <a:latin typeface="Arial" pitchFamily="34" charset="0"/>
            </a:endParaRPr>
          </a:p>
          <a:p>
            <a:pPr marL="320526" indent="-320526" defTabSz="843321" eaLnBrk="1" fontAlgn="auto" hangingPunct="1">
              <a:spcBef>
                <a:spcPts val="0"/>
              </a:spcBef>
              <a:spcAft>
                <a:spcPts val="831"/>
              </a:spcAft>
              <a:defRPr/>
            </a:pPr>
            <a:r>
              <a:rPr kumimoji="1" lang="ja-JP" altLang="en-US" sz="1477" dirty="0">
                <a:solidFill>
                  <a:srgbClr val="000000"/>
                </a:solidFill>
                <a:latin typeface="Arial" pitchFamily="34" charset="0"/>
              </a:rPr>
              <a:t>○　学習活動において児童生徒がより</a:t>
            </a:r>
            <a:r>
              <a:rPr kumimoji="1" lang="ja-JP" altLang="en-US" sz="1477" b="1" u="sng" dirty="0">
                <a:solidFill>
                  <a:srgbClr val="FF0000"/>
                </a:solidFill>
                <a:latin typeface="Arial" pitchFamily="34" charset="0"/>
              </a:rPr>
              <a:t>多面的・多角的な見方へと発展して</a:t>
            </a:r>
            <a:r>
              <a:rPr kumimoji="1" lang="ja-JP" altLang="en-US" sz="1477" b="1" u="sng">
                <a:solidFill>
                  <a:srgbClr val="FF0000"/>
                </a:solidFill>
                <a:latin typeface="Arial" pitchFamily="34" charset="0"/>
              </a:rPr>
              <a:t>いる</a:t>
            </a:r>
            <a:r>
              <a:rPr kumimoji="1" lang="ja-JP" altLang="en-US" sz="1477" b="1" smtClean="0">
                <a:solidFill>
                  <a:srgbClr val="FF0000"/>
                </a:solidFill>
                <a:latin typeface="Arial" pitchFamily="34" charset="0"/>
              </a:rPr>
              <a:t>か</a:t>
            </a:r>
            <a:r>
              <a:rPr kumimoji="1" lang="ja-JP" altLang="en-US" sz="1477" smtClean="0">
                <a:solidFill>
                  <a:srgbClr val="FF0000"/>
                </a:solidFill>
                <a:latin typeface="Arial" pitchFamily="34" charset="0"/>
              </a:rPr>
              <a:t>，</a:t>
            </a:r>
            <a:r>
              <a:rPr kumimoji="1" lang="ja-JP" altLang="en-US" sz="1477" b="1" u="sng" smtClean="0">
                <a:solidFill>
                  <a:srgbClr val="FF0000"/>
                </a:solidFill>
                <a:latin typeface="Arial" pitchFamily="34" charset="0"/>
              </a:rPr>
              <a:t>道徳的</a:t>
            </a:r>
            <a:r>
              <a:rPr kumimoji="1" lang="ja-JP" altLang="en-US" sz="1477" b="1" u="sng" dirty="0">
                <a:solidFill>
                  <a:srgbClr val="FF0000"/>
                </a:solidFill>
                <a:latin typeface="Arial" pitchFamily="34" charset="0"/>
              </a:rPr>
              <a:t>価値の理解を自分自身との関わりの中で深めているか</a:t>
            </a:r>
            <a:r>
              <a:rPr kumimoji="1" lang="ja-JP" altLang="en-US" sz="1477" dirty="0">
                <a:solidFill>
                  <a:srgbClr val="000000"/>
                </a:solidFill>
                <a:latin typeface="Arial" pitchFamily="34" charset="0"/>
              </a:rPr>
              <a:t>といった点を重視すること</a:t>
            </a:r>
            <a:endParaRPr kumimoji="1" lang="en-US" altLang="ja-JP" sz="1477" dirty="0">
              <a:solidFill>
                <a:srgbClr val="000000"/>
              </a:solidFill>
              <a:latin typeface="Arial" pitchFamily="34" charset="0"/>
            </a:endParaRPr>
          </a:p>
          <a:p>
            <a:pPr marL="320526" indent="-320526" defTabSz="843321" eaLnBrk="1" fontAlgn="auto" hangingPunct="1">
              <a:spcBef>
                <a:spcPts val="0"/>
              </a:spcBef>
              <a:spcAft>
                <a:spcPts val="831"/>
              </a:spcAft>
              <a:defRPr/>
            </a:pPr>
            <a:r>
              <a:rPr kumimoji="1" lang="ja-JP" altLang="en-US" sz="1477" dirty="0">
                <a:solidFill>
                  <a:srgbClr val="C0504D"/>
                </a:solidFill>
              </a:rPr>
              <a:t>○　</a:t>
            </a:r>
            <a:r>
              <a:rPr kumimoji="1" lang="ja-JP" altLang="en-US" sz="1477" b="1" u="sng" dirty="0">
                <a:solidFill>
                  <a:srgbClr val="FF0000"/>
                </a:solidFill>
              </a:rPr>
              <a:t>調査書（いわゆる内申書）に</a:t>
            </a:r>
            <a:r>
              <a:rPr kumimoji="1" lang="ja-JP" altLang="en-US" sz="1477" b="1" u="sng">
                <a:solidFill>
                  <a:srgbClr val="FF0000"/>
                </a:solidFill>
              </a:rPr>
              <a:t>記載</a:t>
            </a:r>
            <a:r>
              <a:rPr kumimoji="1" lang="ja-JP" altLang="en-US" sz="1477" b="1" u="sng" smtClean="0">
                <a:solidFill>
                  <a:srgbClr val="FF0000"/>
                </a:solidFill>
              </a:rPr>
              <a:t>せず，中学校</a:t>
            </a:r>
            <a:r>
              <a:rPr kumimoji="1" lang="ja-JP" altLang="en-US" sz="1477" b="1" u="sng" dirty="0">
                <a:solidFill>
                  <a:srgbClr val="FF0000"/>
                </a:solidFill>
              </a:rPr>
              <a:t>・高等学校の入学者選抜の合否判定に活用することのないようにする必要（</a:t>
            </a:r>
            <a:r>
              <a:rPr kumimoji="1" lang="en-US" altLang="ja-JP" sz="1477" b="1" u="sng" dirty="0">
                <a:solidFill>
                  <a:srgbClr val="FF0000"/>
                </a:solidFill>
              </a:rPr>
              <a:t>※</a:t>
            </a:r>
            <a:r>
              <a:rPr kumimoji="1" lang="ja-JP" altLang="en-US" sz="1477" b="1" u="sng" dirty="0">
                <a:solidFill>
                  <a:srgbClr val="FF0000"/>
                </a:solidFill>
              </a:rPr>
              <a:t>２）</a:t>
            </a:r>
            <a:endParaRPr kumimoji="1" lang="en-US" altLang="ja-JP" sz="1477" b="1" u="sng" dirty="0">
              <a:solidFill>
                <a:srgbClr val="FF0000"/>
              </a:solidFill>
            </a:endParaRPr>
          </a:p>
          <a:p>
            <a:pPr marL="320526" indent="-320526" defTabSz="843321" eaLnBrk="1" fontAlgn="auto" hangingPunct="1">
              <a:spcBef>
                <a:spcPts val="0"/>
              </a:spcBef>
              <a:spcAft>
                <a:spcPts val="831"/>
              </a:spcAft>
              <a:defRPr/>
            </a:pPr>
            <a:r>
              <a:rPr kumimoji="1" lang="ja-JP" altLang="en-US" sz="1477" dirty="0">
                <a:solidFill>
                  <a:prstClr val="black"/>
                </a:solidFill>
              </a:rPr>
              <a:t>　</a:t>
            </a:r>
            <a:endParaRPr kumimoji="1" lang="en-US" altLang="ja-JP" sz="1477" dirty="0">
              <a:solidFill>
                <a:prstClr val="black"/>
              </a:solidFill>
              <a:latin typeface="Arial" pitchFamily="34" charset="0"/>
            </a:endParaRPr>
          </a:p>
        </p:txBody>
      </p:sp>
      <p:sp>
        <p:nvSpPr>
          <p:cNvPr id="9" name="テキスト ボックス 8"/>
          <p:cNvSpPr txBox="1"/>
          <p:nvPr/>
        </p:nvSpPr>
        <p:spPr>
          <a:xfrm>
            <a:off x="111125" y="3097213"/>
            <a:ext cx="3597275" cy="339725"/>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lIns="84319" tIns="42162" rIns="84319" bIns="42162" anchor="b">
            <a:spAutoFit/>
          </a:bodyPr>
          <a:lstStyle/>
          <a:p>
            <a:pPr algn="ctr" defTabSz="843221" eaLnBrk="1" fontAlgn="auto" hangingPunct="1">
              <a:spcBef>
                <a:spcPts val="0"/>
              </a:spcBef>
              <a:spcAft>
                <a:spcPts val="0"/>
              </a:spcAft>
              <a:defRPr/>
            </a:pPr>
            <a:r>
              <a:rPr kumimoji="1" lang="en-US" altLang="ja-JP" sz="1662" dirty="0">
                <a:solidFill>
                  <a:prstClr val="white"/>
                </a:solidFill>
                <a:latin typeface="HGPｺﾞｼｯｸM" panose="020B0600000000000000" pitchFamily="50" charset="-128"/>
                <a:ea typeface="HGPｺﾞｼｯｸM" panose="020B0600000000000000" pitchFamily="50" charset="-128"/>
              </a:rPr>
              <a:t>【</a:t>
            </a:r>
            <a:r>
              <a:rPr kumimoji="1" lang="ja-JP" altLang="en-US" sz="1662" dirty="0">
                <a:solidFill>
                  <a:prstClr val="white"/>
                </a:solidFill>
                <a:latin typeface="HGPｺﾞｼｯｸM" panose="020B0600000000000000" pitchFamily="50" charset="-128"/>
                <a:ea typeface="HGPｺﾞｼｯｸM" panose="020B0600000000000000" pitchFamily="50" charset="-128"/>
              </a:rPr>
              <a:t>基本的な考え方</a:t>
            </a:r>
            <a:r>
              <a:rPr kumimoji="1" lang="en-US" altLang="ja-JP" sz="1662" dirty="0">
                <a:solidFill>
                  <a:prstClr val="white"/>
                </a:solidFill>
                <a:latin typeface="HGPｺﾞｼｯｸM" panose="020B0600000000000000" pitchFamily="50" charset="-128"/>
                <a:ea typeface="HGPｺﾞｼｯｸM" panose="020B0600000000000000" pitchFamily="50" charset="-128"/>
              </a:rPr>
              <a:t>】</a:t>
            </a:r>
          </a:p>
        </p:txBody>
      </p:sp>
      <p:sp>
        <p:nvSpPr>
          <p:cNvPr id="8" name="正方形/長方形 7"/>
          <p:cNvSpPr/>
          <p:nvPr/>
        </p:nvSpPr>
        <p:spPr>
          <a:xfrm>
            <a:off x="127000" y="896938"/>
            <a:ext cx="8840788" cy="1165225"/>
          </a:xfrm>
          <a:prstGeom prst="rect">
            <a:avLst/>
          </a:prstGeom>
          <a:ln>
            <a:solidFill>
              <a:schemeClr val="tx1"/>
            </a:solidFill>
          </a:ln>
        </p:spPr>
        <p:txBody>
          <a:bodyPr lIns="84319" tIns="42162" rIns="84319" bIns="42162">
            <a:spAutoFit/>
          </a:bodyPr>
          <a:lstStyle/>
          <a:p>
            <a:pPr defTabSz="843221" eaLnBrk="1" fontAlgn="auto" hangingPunct="1">
              <a:spcBef>
                <a:spcPts val="0"/>
              </a:spcBef>
              <a:spcAft>
                <a:spcPts val="0"/>
              </a:spcAft>
              <a:defRPr/>
            </a:pPr>
            <a:r>
              <a:rPr kumimoji="1" lang="ja-JP" altLang="en-US" sz="1754" b="1" dirty="0">
                <a:solidFill>
                  <a:prstClr val="black"/>
                </a:solidFill>
                <a:latin typeface="HGPｺﾞｼｯｸM" panose="020B0600000000000000" pitchFamily="50" charset="-128"/>
                <a:ea typeface="HGPｺﾞｼｯｸM" panose="020B0600000000000000" pitchFamily="50" charset="-128"/>
              </a:rPr>
              <a:t>○新学習指導要領（特別の教科　道徳）</a:t>
            </a:r>
            <a:endParaRPr kumimoji="1" lang="en-US" altLang="ja-JP" sz="1754" b="1" dirty="0">
              <a:solidFill>
                <a:prstClr val="black"/>
              </a:solidFill>
              <a:latin typeface="HGPｺﾞｼｯｸM" panose="020B0600000000000000" pitchFamily="50" charset="-128"/>
              <a:ea typeface="HGPｺﾞｼｯｸM" panose="020B0600000000000000" pitchFamily="50" charset="-128"/>
            </a:endParaRPr>
          </a:p>
          <a:p>
            <a:pPr defTabSz="843221" eaLnBrk="1" fontAlgn="auto" hangingPunct="1">
              <a:spcBef>
                <a:spcPts val="0"/>
              </a:spcBef>
              <a:spcAft>
                <a:spcPts val="0"/>
              </a:spcAft>
              <a:defRPr/>
            </a:pPr>
            <a:r>
              <a:rPr kumimoji="1" lang="ja-JP" altLang="en-US" sz="1754" dirty="0">
                <a:solidFill>
                  <a:prstClr val="black"/>
                </a:solidFill>
                <a:latin typeface="HGPｺﾞｼｯｸM" panose="020B0600000000000000" pitchFamily="50" charset="-128"/>
                <a:ea typeface="HGPｺﾞｼｯｸM" panose="020B0600000000000000" pitchFamily="50" charset="-128"/>
              </a:rPr>
              <a:t>　児童生徒の</a:t>
            </a:r>
            <a:r>
              <a:rPr kumimoji="1" lang="ja-JP" altLang="en-US" sz="1754" u="sng" dirty="0">
                <a:solidFill>
                  <a:srgbClr val="FF0000"/>
                </a:solidFill>
                <a:latin typeface="HGPｺﾞｼｯｸM" panose="020B0600000000000000" pitchFamily="50" charset="-128"/>
                <a:ea typeface="HGPｺﾞｼｯｸM" panose="020B0600000000000000" pitchFamily="50" charset="-128"/>
              </a:rPr>
              <a:t>学習状況や道徳性に係る成長の様子を</a:t>
            </a:r>
            <a:r>
              <a:rPr kumimoji="1" lang="ja-JP" altLang="en-US" sz="1754" b="1" u="sng" dirty="0">
                <a:solidFill>
                  <a:srgbClr val="FF0000"/>
                </a:solidFill>
                <a:latin typeface="HGPｺﾞｼｯｸM" panose="020B0600000000000000" pitchFamily="50" charset="-128"/>
                <a:ea typeface="HGPｺﾞｼｯｸM" panose="020B0600000000000000" pitchFamily="50" charset="-128"/>
              </a:rPr>
              <a:t>継続的に</a:t>
            </a:r>
            <a:r>
              <a:rPr kumimoji="1" lang="ja-JP" altLang="en-US" sz="1754" u="sng">
                <a:solidFill>
                  <a:srgbClr val="FF0000"/>
                </a:solidFill>
                <a:latin typeface="HGPｺﾞｼｯｸM" panose="020B0600000000000000" pitchFamily="50" charset="-128"/>
                <a:ea typeface="HGPｺﾞｼｯｸM" panose="020B0600000000000000" pitchFamily="50" charset="-128"/>
              </a:rPr>
              <a:t>把握</a:t>
            </a:r>
            <a:r>
              <a:rPr kumimoji="1" lang="ja-JP" altLang="en-US" sz="1754" smtClean="0">
                <a:solidFill>
                  <a:prstClr val="black"/>
                </a:solidFill>
                <a:latin typeface="HGPｺﾞｼｯｸM" panose="020B0600000000000000" pitchFamily="50" charset="-128"/>
                <a:ea typeface="HGPｺﾞｼｯｸM" panose="020B0600000000000000" pitchFamily="50" charset="-128"/>
              </a:rPr>
              <a:t>し，</a:t>
            </a:r>
            <a:r>
              <a:rPr kumimoji="1" lang="ja-JP" altLang="en-US" sz="1754" u="sng" smtClean="0">
                <a:solidFill>
                  <a:srgbClr val="FF0000"/>
                </a:solidFill>
                <a:latin typeface="HGPｺﾞｼｯｸM" panose="020B0600000000000000" pitchFamily="50" charset="-128"/>
                <a:ea typeface="HGPｺﾞｼｯｸM" panose="020B0600000000000000" pitchFamily="50" charset="-128"/>
              </a:rPr>
              <a:t>指導</a:t>
            </a:r>
            <a:r>
              <a:rPr kumimoji="1" lang="ja-JP" altLang="en-US" sz="1754" u="sng" dirty="0">
                <a:solidFill>
                  <a:srgbClr val="FF0000"/>
                </a:solidFill>
                <a:latin typeface="HGPｺﾞｼｯｸM" panose="020B0600000000000000" pitchFamily="50" charset="-128"/>
                <a:ea typeface="HGPｺﾞｼｯｸM" panose="020B0600000000000000" pitchFamily="50" charset="-128"/>
              </a:rPr>
              <a:t>に生かす</a:t>
            </a:r>
            <a:r>
              <a:rPr kumimoji="1" lang="ja-JP" altLang="en-US" sz="1754" dirty="0">
                <a:solidFill>
                  <a:prstClr val="black"/>
                </a:solidFill>
                <a:latin typeface="HGPｺﾞｼｯｸM" panose="020B0600000000000000" pitchFamily="50" charset="-128"/>
                <a:ea typeface="HGPｺﾞｼｯｸM" panose="020B0600000000000000" pitchFamily="50" charset="-128"/>
              </a:rPr>
              <a:t>よう努める必要がある。</a:t>
            </a:r>
            <a:endParaRPr kumimoji="1" lang="en-US" altLang="ja-JP" sz="1754" dirty="0">
              <a:solidFill>
                <a:prstClr val="black"/>
              </a:solidFill>
              <a:latin typeface="HGPｺﾞｼｯｸM" panose="020B0600000000000000" pitchFamily="50" charset="-128"/>
              <a:ea typeface="HGPｺﾞｼｯｸM" panose="020B0600000000000000" pitchFamily="50" charset="-128"/>
            </a:endParaRPr>
          </a:p>
          <a:p>
            <a:pPr defTabSz="843221" eaLnBrk="1" fontAlgn="auto" hangingPunct="1">
              <a:spcBef>
                <a:spcPts val="0"/>
              </a:spcBef>
              <a:spcAft>
                <a:spcPts val="0"/>
              </a:spcAft>
              <a:defRPr/>
            </a:pPr>
            <a:r>
              <a:rPr kumimoji="1" lang="ja-JP" altLang="en-US" sz="1754">
                <a:solidFill>
                  <a:prstClr val="black"/>
                </a:solidFill>
                <a:latin typeface="HGPｺﾞｼｯｸM" panose="020B0600000000000000" pitchFamily="50" charset="-128"/>
                <a:ea typeface="HGPｺﾞｼｯｸM" panose="020B0600000000000000" pitchFamily="50" charset="-128"/>
              </a:rPr>
              <a:t>　</a:t>
            </a:r>
            <a:r>
              <a:rPr kumimoji="1" lang="ja-JP" altLang="en-US" sz="1754" smtClean="0">
                <a:solidFill>
                  <a:prstClr val="black"/>
                </a:solidFill>
                <a:latin typeface="HGPｺﾞｼｯｸM" panose="020B0600000000000000" pitchFamily="50" charset="-128"/>
                <a:ea typeface="HGPｺﾞｼｯｸM" panose="020B0600000000000000" pitchFamily="50" charset="-128"/>
              </a:rPr>
              <a:t>ただし，</a:t>
            </a:r>
            <a:r>
              <a:rPr kumimoji="1" lang="ja-JP" altLang="en-US" sz="1754" u="sng" smtClean="0">
                <a:solidFill>
                  <a:srgbClr val="FF0000"/>
                </a:solidFill>
                <a:latin typeface="HGPｺﾞｼｯｸM" panose="020B0600000000000000" pitchFamily="50" charset="-128"/>
                <a:ea typeface="HGPｺﾞｼｯｸM" panose="020B0600000000000000" pitchFamily="50" charset="-128"/>
              </a:rPr>
              <a:t>数値</a:t>
            </a:r>
            <a:r>
              <a:rPr kumimoji="1" lang="ja-JP" altLang="en-US" sz="1754" u="sng" dirty="0">
                <a:solidFill>
                  <a:srgbClr val="FF0000"/>
                </a:solidFill>
                <a:latin typeface="HGPｺﾞｼｯｸM" panose="020B0600000000000000" pitchFamily="50" charset="-128"/>
                <a:ea typeface="HGPｺﾞｼｯｸM" panose="020B0600000000000000" pitchFamily="50" charset="-128"/>
              </a:rPr>
              <a:t>などによる評価は行わない</a:t>
            </a:r>
            <a:r>
              <a:rPr kumimoji="1" lang="ja-JP" altLang="en-US" sz="1754" dirty="0">
                <a:solidFill>
                  <a:prstClr val="black"/>
                </a:solidFill>
                <a:latin typeface="HGPｺﾞｼｯｸM" panose="020B0600000000000000" pitchFamily="50" charset="-128"/>
                <a:ea typeface="HGPｺﾞｼｯｸM" panose="020B0600000000000000" pitchFamily="50" charset="-128"/>
              </a:rPr>
              <a:t>ものとする。</a:t>
            </a:r>
            <a:endParaRPr kumimoji="1" lang="en-US" altLang="ja-JP" sz="1754" dirty="0">
              <a:solidFill>
                <a:prstClr val="black"/>
              </a:solidFill>
              <a:latin typeface="HGPｺﾞｼｯｸM" panose="020B0600000000000000" pitchFamily="50" charset="-128"/>
              <a:ea typeface="HGPｺﾞｼｯｸM" panose="020B0600000000000000" pitchFamily="50" charset="-128"/>
            </a:endParaRPr>
          </a:p>
        </p:txBody>
      </p:sp>
      <p:sp>
        <p:nvSpPr>
          <p:cNvPr id="5" name="テキスト ボックス 4"/>
          <p:cNvSpPr txBox="1"/>
          <p:nvPr/>
        </p:nvSpPr>
        <p:spPr>
          <a:xfrm>
            <a:off x="317500" y="5821363"/>
            <a:ext cx="8570913" cy="677862"/>
          </a:xfrm>
          <a:prstGeom prst="rect">
            <a:avLst/>
          </a:prstGeom>
          <a:noFill/>
        </p:spPr>
        <p:txBody>
          <a:bodyPr lIns="80621" tIns="40309" rIns="80621" bIns="40309">
            <a:spAutoFit/>
          </a:bodyPr>
          <a:lstStyle/>
          <a:p>
            <a:pPr marL="230948" indent="-230948" defTabSz="843321" eaLnBrk="1" fontAlgn="auto" hangingPunct="1">
              <a:spcBef>
                <a:spcPts val="0"/>
              </a:spcBef>
              <a:spcAft>
                <a:spcPts val="0"/>
              </a:spcAft>
              <a:defRPr/>
            </a:pPr>
            <a:r>
              <a:rPr kumimoji="1" lang="en-US" altLang="ja-JP" sz="1292" dirty="0">
                <a:solidFill>
                  <a:prstClr val="black"/>
                </a:solidFill>
                <a:latin typeface="ＭＳ ゴシック" panose="020B0609070205080204" pitchFamily="49" charset="-128"/>
                <a:ea typeface="ＭＳ ゴシック" panose="020B0609070205080204" pitchFamily="49" charset="-128"/>
              </a:rPr>
              <a:t>※</a:t>
            </a:r>
            <a:r>
              <a:rPr kumimoji="1" lang="ja-JP" altLang="en-US" sz="1292" dirty="0">
                <a:solidFill>
                  <a:prstClr val="black"/>
                </a:solidFill>
                <a:latin typeface="ＭＳ ゴシック" panose="020B0609070205080204" pitchFamily="49" charset="-128"/>
                <a:ea typeface="ＭＳ ゴシック" panose="020B0609070205080204" pitchFamily="49" charset="-128"/>
              </a:rPr>
              <a:t>１　観点別学習状況の評価や評定には示しきれない子供たち一人一人のよい点</a:t>
            </a:r>
            <a:r>
              <a:rPr kumimoji="1" lang="ja-JP" altLang="en-US" sz="1292">
                <a:solidFill>
                  <a:prstClr val="black"/>
                </a:solidFill>
                <a:latin typeface="ＭＳ ゴシック" panose="020B0609070205080204" pitchFamily="49" charset="-128"/>
                <a:ea typeface="ＭＳ ゴシック" panose="020B0609070205080204" pitchFamily="49" charset="-128"/>
              </a:rPr>
              <a:t>や</a:t>
            </a:r>
            <a:r>
              <a:rPr kumimoji="1" lang="ja-JP" altLang="en-US" sz="1292" smtClean="0">
                <a:solidFill>
                  <a:prstClr val="black"/>
                </a:solidFill>
                <a:latin typeface="ＭＳ ゴシック" panose="020B0609070205080204" pitchFamily="49" charset="-128"/>
                <a:ea typeface="ＭＳ ゴシック" panose="020B0609070205080204" pitchFamily="49" charset="-128"/>
              </a:rPr>
              <a:t>可能性，</a:t>
            </a:r>
            <a:endParaRPr kumimoji="1" lang="en-US" altLang="ja-JP" sz="1292" dirty="0">
              <a:solidFill>
                <a:prstClr val="black"/>
              </a:solidFill>
              <a:latin typeface="ＭＳ ゴシック" panose="020B0609070205080204" pitchFamily="49" charset="-128"/>
              <a:ea typeface="ＭＳ ゴシック" panose="020B0609070205080204" pitchFamily="49" charset="-128"/>
            </a:endParaRPr>
          </a:p>
          <a:p>
            <a:pPr marL="230948" indent="-230948" defTabSz="843321" eaLnBrk="1" fontAlgn="auto" hangingPunct="1">
              <a:spcBef>
                <a:spcPts val="0"/>
              </a:spcBef>
              <a:spcAft>
                <a:spcPts val="0"/>
              </a:spcAft>
              <a:defRPr/>
            </a:pPr>
            <a:r>
              <a:rPr kumimoji="1" lang="ja-JP" altLang="en-US" sz="1292" dirty="0">
                <a:solidFill>
                  <a:prstClr val="black"/>
                </a:solidFill>
                <a:latin typeface="ＭＳ ゴシック" panose="020B0609070205080204" pitchFamily="49" charset="-128"/>
                <a:ea typeface="ＭＳ ゴシック" panose="020B0609070205080204" pitchFamily="49" charset="-128"/>
              </a:rPr>
              <a:t>　　　進歩の状況について評価</a:t>
            </a:r>
            <a:endParaRPr kumimoji="1" lang="en-US" altLang="ja-JP" sz="1292" dirty="0">
              <a:solidFill>
                <a:prstClr val="black"/>
              </a:solidFill>
              <a:latin typeface="ＭＳ ゴシック" panose="020B0609070205080204" pitchFamily="49" charset="-128"/>
              <a:ea typeface="ＭＳ ゴシック" panose="020B0609070205080204" pitchFamily="49" charset="-128"/>
            </a:endParaRPr>
          </a:p>
          <a:p>
            <a:pPr marL="230948" indent="-230948" defTabSz="843321" eaLnBrk="1" fontAlgn="auto" hangingPunct="1">
              <a:spcBef>
                <a:spcPts val="0"/>
              </a:spcBef>
              <a:spcAft>
                <a:spcPts val="0"/>
              </a:spcAft>
              <a:defRPr/>
            </a:pPr>
            <a:r>
              <a:rPr kumimoji="1" lang="en-US" altLang="ja-JP" sz="1292" dirty="0">
                <a:solidFill>
                  <a:prstClr val="black"/>
                </a:solidFill>
                <a:latin typeface="ＭＳ ゴシック" panose="020B0609070205080204" pitchFamily="49" charset="-128"/>
                <a:ea typeface="ＭＳ ゴシック" panose="020B0609070205080204" pitchFamily="49" charset="-128"/>
              </a:rPr>
              <a:t>※</a:t>
            </a:r>
            <a:r>
              <a:rPr kumimoji="1" lang="ja-JP" altLang="en-US" sz="1292" dirty="0">
                <a:solidFill>
                  <a:prstClr val="black"/>
                </a:solidFill>
                <a:latin typeface="ＭＳ ゴシック" panose="020B0609070205080204" pitchFamily="49" charset="-128"/>
                <a:ea typeface="ＭＳ ゴシック" panose="020B0609070205080204" pitchFamily="49" charset="-128"/>
              </a:rPr>
              <a:t>２　平成</a:t>
            </a:r>
            <a:r>
              <a:rPr kumimoji="1" lang="en-US" altLang="ja-JP" sz="1292" dirty="0">
                <a:solidFill>
                  <a:prstClr val="black"/>
                </a:solidFill>
                <a:latin typeface="ＭＳ ゴシック" panose="020B0609070205080204" pitchFamily="49" charset="-128"/>
                <a:ea typeface="ＭＳ ゴシック" panose="020B0609070205080204" pitchFamily="49" charset="-128"/>
              </a:rPr>
              <a:t>30</a:t>
            </a:r>
            <a:r>
              <a:rPr kumimoji="1" lang="ja-JP" altLang="en-US" sz="1292" dirty="0">
                <a:solidFill>
                  <a:prstClr val="black"/>
                </a:solidFill>
                <a:latin typeface="ＭＳ ゴシック" panose="020B0609070205080204" pitchFamily="49" charset="-128"/>
                <a:ea typeface="ＭＳ ゴシック" panose="020B0609070205080204" pitchFamily="49" charset="-128"/>
              </a:rPr>
              <a:t>年３月</a:t>
            </a:r>
            <a:r>
              <a:rPr kumimoji="1" lang="en-US" altLang="ja-JP" sz="1292" dirty="0">
                <a:solidFill>
                  <a:prstClr val="black"/>
                </a:solidFill>
                <a:latin typeface="ＭＳ ゴシック" panose="020B0609070205080204" pitchFamily="49" charset="-128"/>
                <a:ea typeface="ＭＳ ゴシック" panose="020B0609070205080204" pitchFamily="49" charset="-128"/>
              </a:rPr>
              <a:t>30</a:t>
            </a:r>
            <a:r>
              <a:rPr kumimoji="1" lang="ja-JP" altLang="en-US" sz="1292" dirty="0">
                <a:solidFill>
                  <a:prstClr val="black"/>
                </a:solidFill>
                <a:latin typeface="ＭＳ ゴシック" panose="020B0609070205080204" pitchFamily="49" charset="-128"/>
                <a:ea typeface="ＭＳ ゴシック" panose="020B0609070205080204" pitchFamily="49" charset="-128"/>
              </a:rPr>
              <a:t>日付事務連絡</a:t>
            </a:r>
            <a:r>
              <a:rPr kumimoji="1" lang="ja-JP" altLang="en-US" sz="1292">
                <a:solidFill>
                  <a:prstClr val="black"/>
                </a:solidFill>
                <a:latin typeface="ＭＳ ゴシック" panose="020B0609070205080204" pitchFamily="49" charset="-128"/>
                <a:ea typeface="ＭＳ ゴシック" panose="020B0609070205080204" pitchFamily="49" charset="-128"/>
              </a:rPr>
              <a:t>に</a:t>
            </a:r>
            <a:r>
              <a:rPr kumimoji="1" lang="ja-JP" altLang="en-US" sz="1292" smtClean="0">
                <a:solidFill>
                  <a:prstClr val="black"/>
                </a:solidFill>
                <a:latin typeface="ＭＳ ゴシック" panose="020B0609070205080204" pitchFamily="49" charset="-128"/>
                <a:ea typeface="ＭＳ ゴシック" panose="020B0609070205080204" pitchFamily="49" charset="-128"/>
              </a:rPr>
              <a:t>おいて，再周知</a:t>
            </a:r>
            <a:endParaRPr kumimoji="1" lang="ja-JP" altLang="en-US" sz="1292" dirty="0">
              <a:solidFill>
                <a:prstClr val="black"/>
              </a:solidFill>
              <a:latin typeface="ＭＳ ゴシック" panose="020B0609070205080204" pitchFamily="49" charset="-128"/>
              <a:ea typeface="ＭＳ ゴシック" panose="020B0609070205080204" pitchFamily="49" charset="-128"/>
            </a:endParaRPr>
          </a:p>
        </p:txBody>
      </p:sp>
      <p:pic>
        <p:nvPicPr>
          <p:cNvPr id="737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900" y="3629025"/>
            <a:ext cx="1560513" cy="2060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a:xfrm>
            <a:off x="179388" y="0"/>
            <a:ext cx="8050212" cy="620713"/>
          </a:xfrm>
        </p:spPr>
        <p:txBody>
          <a:bodyPr rtlCol="0">
            <a:normAutofit fontScale="90000"/>
          </a:bodyPr>
          <a:lstStyle/>
          <a:p>
            <a:pPr eaLnBrk="1" fontAlgn="auto" hangingPunct="1">
              <a:spcAft>
                <a:spcPts val="0"/>
              </a:spcAft>
              <a:defRPr/>
            </a:pPr>
            <a:r>
              <a:rPr lang="ja-JP" altLang="en-US" dirty="0" smtClean="0"/>
              <a:t>「</a:t>
            </a:r>
            <a:r>
              <a:rPr lang="ja-JP" altLang="en-US" dirty="0"/>
              <a:t>特別の教科　道徳」に係る評価</a:t>
            </a:r>
          </a:p>
        </p:txBody>
      </p:sp>
      <p:sp>
        <p:nvSpPr>
          <p:cNvPr id="10"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B91B0822-85AD-4AF5-9CDD-05005FD8B74E}" type="slidenum">
              <a:rPr lang="ja-JP" altLang="en-US" sz="1477">
                <a:solidFill>
                  <a:prstClr val="black"/>
                </a:solidFill>
              </a:rPr>
              <a:pPr algn="r" defTabSz="1061620" fontAlgn="auto">
                <a:spcBef>
                  <a:spcPts val="0"/>
                </a:spcBef>
                <a:spcAft>
                  <a:spcPts val="0"/>
                </a:spcAft>
                <a:defRPr/>
              </a:pPr>
              <a:t>14</a:t>
            </a:fld>
            <a:endParaRPr lang="ja-JP" altLang="en-US" sz="1477" dirty="0">
              <a:solidFill>
                <a:prstClr val="black"/>
              </a:solidFill>
            </a:endParaRPr>
          </a:p>
        </p:txBody>
      </p:sp>
      <p:sp>
        <p:nvSpPr>
          <p:cNvPr id="11"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P.11</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95"/>
    </mc:Choice>
    <mc:Fallback xmlns="">
      <p:transition spd="slow" advTm="3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E9C41032-07D8-4737-ABAC-24DDF5E68E80}" type="slidenum">
              <a:rPr lang="ja-JP" altLang="en-US" sz="1477">
                <a:solidFill>
                  <a:prstClr val="black"/>
                </a:solidFill>
              </a:rPr>
              <a:pPr algn="r" defTabSz="1061620" fontAlgn="auto">
                <a:spcBef>
                  <a:spcPts val="0"/>
                </a:spcBef>
                <a:spcAft>
                  <a:spcPts val="0"/>
                </a:spcAft>
                <a:defRPr/>
              </a:pPr>
              <a:t>15</a:t>
            </a:fld>
            <a:endParaRPr lang="ja-JP" altLang="en-US" sz="1477" dirty="0">
              <a:solidFill>
                <a:prstClr val="black"/>
              </a:solidFill>
            </a:endParaRPr>
          </a:p>
        </p:txBody>
      </p:sp>
      <p:sp>
        <p:nvSpPr>
          <p:cNvPr id="75779" name="タイトル 1"/>
          <p:cNvSpPr>
            <a:spLocks noGrp="1"/>
          </p:cNvSpPr>
          <p:nvPr>
            <p:ph type="title"/>
          </p:nvPr>
        </p:nvSpPr>
        <p:spPr>
          <a:xfrm>
            <a:off x="73025" y="-142875"/>
            <a:ext cx="8064500" cy="990600"/>
          </a:xfrm>
        </p:spPr>
        <p:txBody>
          <a:bodyPr/>
          <a:lstStyle/>
          <a:p>
            <a:pPr eaLnBrk="1" hangingPunct="1"/>
            <a:r>
              <a:rPr lang="ja-JP" altLang="en-US" sz="3200" dirty="0" smtClean="0"/>
              <a:t>小学校の外国語活動</a:t>
            </a:r>
            <a:r>
              <a:rPr lang="ja-JP" altLang="en-US" sz="3200" smtClean="0"/>
              <a:t>（第３，第４</a:t>
            </a:r>
            <a:r>
              <a:rPr lang="ja-JP" altLang="en-US" sz="3200" dirty="0" smtClean="0"/>
              <a:t>学年）</a:t>
            </a:r>
            <a:endParaRPr lang="ja-JP" altLang="en-US" sz="2400" dirty="0" smtClean="0"/>
          </a:p>
        </p:txBody>
      </p:sp>
      <p:sp>
        <p:nvSpPr>
          <p:cNvPr id="75780" name="テキスト ボックス 9"/>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＜参考＞報告Ｐ．１８　　改善等通知３．（１）</a:t>
            </a:r>
          </a:p>
        </p:txBody>
      </p:sp>
      <p:sp>
        <p:nvSpPr>
          <p:cNvPr id="7" name="角丸四角形 2"/>
          <p:cNvSpPr/>
          <p:nvPr/>
        </p:nvSpPr>
        <p:spPr>
          <a:xfrm>
            <a:off x="179388" y="865188"/>
            <a:ext cx="8763000" cy="973137"/>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smtClean="0">
                <a:solidFill>
                  <a:prstClr val="black"/>
                </a:solidFill>
                <a:uFill>
                  <a:solidFill>
                    <a:srgbClr val="FF0000"/>
                  </a:solidFill>
                </a:uFill>
              </a:rPr>
              <a:t>従来，観点</a:t>
            </a:r>
            <a:r>
              <a:rPr lang="ja-JP" altLang="en-US" kern="0" dirty="0">
                <a:solidFill>
                  <a:prstClr val="black"/>
                </a:solidFill>
                <a:uFill>
                  <a:solidFill>
                    <a:srgbClr val="FF0000"/>
                  </a:solidFill>
                </a:uFill>
              </a:rPr>
              <a:t>別に設けていた文章記述欄を簡素化した</a:t>
            </a:r>
            <a:r>
              <a:rPr lang="ja-JP" altLang="en-US" kern="0">
                <a:solidFill>
                  <a:prstClr val="black"/>
                </a:solidFill>
                <a:uFill>
                  <a:solidFill>
                    <a:srgbClr val="FF0000"/>
                  </a:solidFill>
                </a:uFill>
              </a:rPr>
              <a:t>上</a:t>
            </a:r>
            <a:r>
              <a:rPr lang="ja-JP" altLang="en-US" kern="0" smtClean="0">
                <a:solidFill>
                  <a:prstClr val="black"/>
                </a:solidFill>
                <a:uFill>
                  <a:solidFill>
                    <a:srgbClr val="FF0000"/>
                  </a:solidFill>
                </a:uFill>
              </a:rPr>
              <a:t>で，評価</a:t>
            </a:r>
            <a:r>
              <a:rPr lang="ja-JP" altLang="en-US" kern="0" dirty="0">
                <a:solidFill>
                  <a:prstClr val="black"/>
                </a:solidFill>
                <a:uFill>
                  <a:solidFill>
                    <a:srgbClr val="FF0000"/>
                  </a:solidFill>
                </a:uFill>
              </a:rPr>
              <a:t>の観点</a:t>
            </a:r>
            <a:r>
              <a:rPr lang="ja-JP" altLang="en-US" kern="0">
                <a:solidFill>
                  <a:prstClr val="black"/>
                </a:solidFill>
                <a:uFill>
                  <a:solidFill>
                    <a:srgbClr val="FF0000"/>
                  </a:solidFill>
                </a:uFill>
              </a:rPr>
              <a:t>に</a:t>
            </a:r>
            <a:r>
              <a:rPr lang="ja-JP" altLang="en-US" kern="0" smtClean="0">
                <a:solidFill>
                  <a:prstClr val="black"/>
                </a:solidFill>
                <a:uFill>
                  <a:solidFill>
                    <a:srgbClr val="FF0000"/>
                  </a:solidFill>
                </a:uFill>
              </a:rPr>
              <a:t>即して，児童</a:t>
            </a:r>
            <a:r>
              <a:rPr lang="ja-JP" altLang="en-US" kern="0" dirty="0">
                <a:solidFill>
                  <a:prstClr val="black"/>
                </a:solidFill>
                <a:uFill>
                  <a:solidFill>
                    <a:srgbClr val="FF0000"/>
                  </a:solidFill>
                </a:uFill>
              </a:rPr>
              <a:t>の学習状況に顕著な事項がある場合にその特徴を記入</a:t>
            </a:r>
            <a:r>
              <a:rPr lang="ja-JP" altLang="en-US" kern="0">
                <a:solidFill>
                  <a:prstClr val="black"/>
                </a:solidFill>
                <a:uFill>
                  <a:solidFill>
                    <a:srgbClr val="FF0000"/>
                  </a:solidFill>
                </a:uFill>
              </a:rPr>
              <a:t>する</a:t>
            </a:r>
            <a:r>
              <a:rPr lang="ja-JP" altLang="en-US" kern="0" smtClean="0">
                <a:solidFill>
                  <a:prstClr val="black"/>
                </a:solidFill>
                <a:uFill>
                  <a:solidFill>
                    <a:srgbClr val="FF0000"/>
                  </a:solidFill>
                </a:uFill>
              </a:rPr>
              <a:t>等，</a:t>
            </a:r>
            <a:r>
              <a:rPr lang="ja-JP" altLang="en-US" u="sng" kern="0" smtClean="0">
                <a:solidFill>
                  <a:prstClr val="black"/>
                </a:solidFill>
                <a:uFill>
                  <a:solidFill>
                    <a:srgbClr val="FF0000"/>
                  </a:solidFill>
                </a:uFill>
              </a:rPr>
              <a:t>児童</a:t>
            </a:r>
            <a:r>
              <a:rPr lang="ja-JP" altLang="en-US" u="sng" kern="0" dirty="0">
                <a:solidFill>
                  <a:prstClr val="black"/>
                </a:solidFill>
                <a:uFill>
                  <a:solidFill>
                    <a:srgbClr val="FF0000"/>
                  </a:solidFill>
                </a:uFill>
              </a:rPr>
              <a:t>にどのような力が身に付いたか</a:t>
            </a:r>
            <a:r>
              <a:rPr lang="ja-JP" altLang="en-US" kern="0" dirty="0">
                <a:solidFill>
                  <a:prstClr val="black"/>
                </a:solidFill>
                <a:uFill>
                  <a:solidFill>
                    <a:srgbClr val="FF0000"/>
                  </a:solidFill>
                </a:uFill>
              </a:rPr>
              <a:t>を文章で端的に記述することとした。</a:t>
            </a:r>
          </a:p>
        </p:txBody>
      </p:sp>
      <p:pic>
        <p:nvPicPr>
          <p:cNvPr id="75782" name="図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3500" y="2082800"/>
            <a:ext cx="3294063"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テキスト ボックス 11"/>
          <p:cNvSpPr txBox="1">
            <a:spLocks noChangeArrowheads="1"/>
          </p:cNvSpPr>
          <p:nvPr/>
        </p:nvSpPr>
        <p:spPr bwMode="auto">
          <a:xfrm>
            <a:off x="611188" y="2206625"/>
            <a:ext cx="26336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改善等通知</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小学校児童指導要録（参考様式）</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様式２（指導に関する記録）表面</a:t>
            </a:r>
          </a:p>
        </p:txBody>
      </p:sp>
      <p:sp>
        <p:nvSpPr>
          <p:cNvPr id="13" name="正方形/長方形 12"/>
          <p:cNvSpPr/>
          <p:nvPr/>
        </p:nvSpPr>
        <p:spPr>
          <a:xfrm>
            <a:off x="5508625" y="3856038"/>
            <a:ext cx="1584325" cy="6524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246">
              <a:solidFill>
                <a:prstClr val="white"/>
              </a:solidFill>
            </a:endParaRPr>
          </a:p>
        </p:txBody>
      </p:sp>
      <p:cxnSp>
        <p:nvCxnSpPr>
          <p:cNvPr id="14" name="直線コネクタ 13"/>
          <p:cNvCxnSpPr>
            <a:cxnSpLocks/>
            <a:stCxn id="13" idx="3"/>
          </p:cNvCxnSpPr>
          <p:nvPr/>
        </p:nvCxnSpPr>
        <p:spPr>
          <a:xfrm>
            <a:off x="7092950" y="4183063"/>
            <a:ext cx="574675" cy="6159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5786" name="テキスト ボックス 14"/>
          <p:cNvSpPr txBox="1">
            <a:spLocks noChangeArrowheads="1"/>
          </p:cNvSpPr>
          <p:nvPr/>
        </p:nvSpPr>
        <p:spPr bwMode="auto">
          <a:xfrm>
            <a:off x="7167563" y="4721225"/>
            <a:ext cx="1852612"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1300" b="1">
                <a:solidFill>
                  <a:srgbClr val="FF0000"/>
                </a:solidFill>
                <a:latin typeface="ＭＳ ゴシック" panose="020B0609070205080204" pitchFamily="49" charset="-128"/>
                <a:ea typeface="ＭＳ ゴシック" panose="020B0609070205080204" pitchFamily="49" charset="-128"/>
              </a:rPr>
              <a:t>【</a:t>
            </a:r>
            <a:r>
              <a:rPr kumimoji="1" lang="ja-JP" altLang="en-US" sz="1300" b="1">
                <a:solidFill>
                  <a:srgbClr val="FF0000"/>
                </a:solidFill>
                <a:latin typeface="ＭＳ ゴシック" panose="020B0609070205080204" pitchFamily="49" charset="-128"/>
                <a:ea typeface="ＭＳ ゴシック" panose="020B0609070205080204" pitchFamily="49" charset="-128"/>
              </a:rPr>
              <a:t>外国語活動の記録</a:t>
            </a:r>
            <a:r>
              <a:rPr kumimoji="1" lang="en-US" altLang="ja-JP" sz="1300" b="1">
                <a:solidFill>
                  <a:srgbClr val="FF0000"/>
                </a:solidFill>
                <a:latin typeface="ＭＳ ゴシック" panose="020B0609070205080204" pitchFamily="49" charset="-128"/>
                <a:ea typeface="ＭＳ ゴシック" panose="020B0609070205080204" pitchFamily="49" charset="-128"/>
              </a:rPr>
              <a:t>】</a:t>
            </a:r>
          </a:p>
        </p:txBody>
      </p:sp>
      <p:sp>
        <p:nvSpPr>
          <p:cNvPr id="11"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P.11</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21"/>
    </mc:Choice>
    <mc:Fallback xmlns="">
      <p:transition spd="slow" advTm="2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4D5D5182-184E-4E4F-B2D6-44A9B30D13F3}" type="slidenum">
              <a:rPr lang="ja-JP" altLang="en-US" sz="1477">
                <a:solidFill>
                  <a:prstClr val="black"/>
                </a:solidFill>
              </a:rPr>
              <a:pPr algn="r" defTabSz="1061620" fontAlgn="auto">
                <a:spcBef>
                  <a:spcPts val="0"/>
                </a:spcBef>
                <a:spcAft>
                  <a:spcPts val="0"/>
                </a:spcAft>
                <a:defRPr/>
              </a:pPr>
              <a:t>16</a:t>
            </a:fld>
            <a:endParaRPr lang="ja-JP" altLang="en-US" sz="1477" dirty="0">
              <a:solidFill>
                <a:prstClr val="black"/>
              </a:solidFill>
            </a:endParaRPr>
          </a:p>
        </p:txBody>
      </p:sp>
      <p:sp>
        <p:nvSpPr>
          <p:cNvPr id="77827" name="タイトル 1"/>
          <p:cNvSpPr>
            <a:spLocks noGrp="1"/>
          </p:cNvSpPr>
          <p:nvPr>
            <p:ph type="title"/>
          </p:nvPr>
        </p:nvSpPr>
        <p:spPr>
          <a:xfrm>
            <a:off x="73025" y="-142875"/>
            <a:ext cx="8064500" cy="990600"/>
          </a:xfrm>
        </p:spPr>
        <p:txBody>
          <a:bodyPr/>
          <a:lstStyle/>
          <a:p>
            <a:pPr eaLnBrk="1" hangingPunct="1"/>
            <a:r>
              <a:rPr lang="ja-JP" altLang="en-US" sz="3200" smtClean="0"/>
              <a:t>総合的な学習の時間の評価</a:t>
            </a:r>
          </a:p>
        </p:txBody>
      </p:sp>
      <p:sp>
        <p:nvSpPr>
          <p:cNvPr id="6" name="角丸四角形 2"/>
          <p:cNvSpPr/>
          <p:nvPr/>
        </p:nvSpPr>
        <p:spPr>
          <a:xfrm>
            <a:off x="179388" y="773113"/>
            <a:ext cx="8763000" cy="92710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行った学習活動及び各学校が自ら定めた評価の観点を記入した</a:t>
            </a:r>
            <a:r>
              <a:rPr lang="ja-JP" altLang="en-US" kern="0">
                <a:solidFill>
                  <a:prstClr val="black"/>
                </a:solidFill>
                <a:uFill>
                  <a:solidFill>
                    <a:srgbClr val="FF0000"/>
                  </a:solidFill>
                </a:uFill>
              </a:rPr>
              <a:t>上</a:t>
            </a:r>
            <a:r>
              <a:rPr lang="ja-JP" altLang="en-US" kern="0" smtClean="0">
                <a:solidFill>
                  <a:prstClr val="black"/>
                </a:solidFill>
                <a:uFill>
                  <a:solidFill>
                    <a:srgbClr val="FF0000"/>
                  </a:solidFill>
                </a:uFill>
              </a:rPr>
              <a:t>で，それら</a:t>
            </a:r>
            <a:r>
              <a:rPr lang="ja-JP" altLang="en-US" kern="0" dirty="0">
                <a:solidFill>
                  <a:prstClr val="black"/>
                </a:solidFill>
                <a:uFill>
                  <a:solidFill>
                    <a:srgbClr val="FF0000"/>
                  </a:solidFill>
                </a:uFill>
              </a:rPr>
              <a:t>の観点</a:t>
            </a:r>
            <a:r>
              <a:rPr lang="ja-JP" altLang="en-US" kern="0">
                <a:solidFill>
                  <a:prstClr val="black"/>
                </a:solidFill>
                <a:uFill>
                  <a:solidFill>
                    <a:srgbClr val="FF0000"/>
                  </a:solidFill>
                </a:uFill>
              </a:rPr>
              <a:t>の</a:t>
            </a:r>
            <a:r>
              <a:rPr lang="ja-JP" altLang="en-US" kern="0" smtClean="0">
                <a:solidFill>
                  <a:prstClr val="black"/>
                </a:solidFill>
                <a:uFill>
                  <a:solidFill>
                    <a:srgbClr val="FF0000"/>
                  </a:solidFill>
                </a:uFill>
              </a:rPr>
              <a:t>うち，児童</a:t>
            </a:r>
            <a:r>
              <a:rPr lang="ja-JP" altLang="en-US" kern="0" dirty="0">
                <a:solidFill>
                  <a:prstClr val="black"/>
                </a:solidFill>
                <a:uFill>
                  <a:solidFill>
                    <a:srgbClr val="FF0000"/>
                  </a:solidFill>
                </a:uFill>
              </a:rPr>
              <a:t>生徒の学習状況に顕著な事項がある場合などにその特徴を記入</a:t>
            </a:r>
            <a:r>
              <a:rPr lang="ja-JP" altLang="en-US" kern="0">
                <a:solidFill>
                  <a:prstClr val="black"/>
                </a:solidFill>
                <a:uFill>
                  <a:solidFill>
                    <a:srgbClr val="FF0000"/>
                  </a:solidFill>
                </a:uFill>
              </a:rPr>
              <a:t>する</a:t>
            </a:r>
            <a:r>
              <a:rPr lang="ja-JP" altLang="en-US" kern="0" smtClean="0">
                <a:solidFill>
                  <a:prstClr val="black"/>
                </a:solidFill>
                <a:uFill>
                  <a:solidFill>
                    <a:srgbClr val="FF0000"/>
                  </a:solidFill>
                </a:uFill>
              </a:rPr>
              <a:t>等，児童</a:t>
            </a:r>
            <a:r>
              <a:rPr lang="ja-JP" altLang="en-US" kern="0" dirty="0">
                <a:solidFill>
                  <a:prstClr val="black"/>
                </a:solidFill>
                <a:uFill>
                  <a:solidFill>
                    <a:srgbClr val="FF0000"/>
                  </a:solidFill>
                </a:uFill>
              </a:rPr>
              <a:t>生徒にどのような力が身に付いたかを文章で端的に記述する。（従前と同様）</a:t>
            </a:r>
          </a:p>
        </p:txBody>
      </p:sp>
      <p:pic>
        <p:nvPicPr>
          <p:cNvPr id="77829"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338" y="2428875"/>
            <a:ext cx="28924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1831975" y="4519613"/>
            <a:ext cx="1403350" cy="1196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246">
              <a:solidFill>
                <a:prstClr val="white"/>
              </a:solidFill>
            </a:endParaRPr>
          </a:p>
        </p:txBody>
      </p:sp>
      <p:cxnSp>
        <p:nvCxnSpPr>
          <p:cNvPr id="12" name="直線コネクタ 11"/>
          <p:cNvCxnSpPr>
            <a:cxnSpLocks/>
          </p:cNvCxnSpPr>
          <p:nvPr/>
        </p:nvCxnSpPr>
        <p:spPr>
          <a:xfrm>
            <a:off x="3235325" y="5073650"/>
            <a:ext cx="184150" cy="120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832" name="テキスト ボックス 12"/>
          <p:cNvSpPr txBox="1">
            <a:spLocks noChangeArrowheads="1"/>
          </p:cNvSpPr>
          <p:nvPr/>
        </p:nvSpPr>
        <p:spPr bwMode="auto">
          <a:xfrm>
            <a:off x="3270250" y="6276975"/>
            <a:ext cx="1517650"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en-US" altLang="ja-JP" sz="1300" b="1">
                <a:solidFill>
                  <a:srgbClr val="FF0000"/>
                </a:solidFill>
                <a:latin typeface="ＭＳ ゴシック" panose="020B0609070205080204" pitchFamily="49" charset="-128"/>
                <a:ea typeface="ＭＳ ゴシック" panose="020B0609070205080204" pitchFamily="49" charset="-128"/>
              </a:rPr>
              <a:t>【</a:t>
            </a:r>
            <a:r>
              <a:rPr kumimoji="1" lang="ja-JP" altLang="en-US" sz="1300" b="1">
                <a:solidFill>
                  <a:srgbClr val="FF0000"/>
                </a:solidFill>
                <a:latin typeface="ＭＳ ゴシック" panose="020B0609070205080204" pitchFamily="49" charset="-128"/>
                <a:ea typeface="ＭＳ ゴシック" panose="020B0609070205080204" pitchFamily="49" charset="-128"/>
              </a:rPr>
              <a:t>総合的な学習の</a:t>
            </a:r>
            <a:endParaRPr kumimoji="1" lang="en-US" altLang="ja-JP" sz="1300" b="1">
              <a:solidFill>
                <a:srgbClr val="FF0000"/>
              </a:solidFill>
              <a:latin typeface="ＭＳ ゴシック" panose="020B0609070205080204" pitchFamily="49" charset="-128"/>
              <a:ea typeface="ＭＳ ゴシック" panose="020B0609070205080204" pitchFamily="49" charset="-128"/>
            </a:endParaRPr>
          </a:p>
          <a:p>
            <a:pPr algn="ctr" defTabSz="914400" eaLnBrk="1" hangingPunct="1"/>
            <a:r>
              <a:rPr kumimoji="1" lang="ja-JP" altLang="en-US" sz="1300" b="1">
                <a:solidFill>
                  <a:srgbClr val="FF0000"/>
                </a:solidFill>
                <a:latin typeface="ＭＳ ゴシック" panose="020B0609070205080204" pitchFamily="49" charset="-128"/>
                <a:ea typeface="ＭＳ ゴシック" panose="020B0609070205080204" pitchFamily="49" charset="-128"/>
              </a:rPr>
              <a:t>時間の記録</a:t>
            </a:r>
            <a:r>
              <a:rPr kumimoji="1" lang="en-US" altLang="ja-JP" sz="1300" b="1">
                <a:solidFill>
                  <a:srgbClr val="FF0000"/>
                </a:solidFill>
                <a:latin typeface="ＭＳ ゴシック" panose="020B0609070205080204" pitchFamily="49" charset="-128"/>
                <a:ea typeface="ＭＳ ゴシック" panose="020B0609070205080204" pitchFamily="49" charset="-128"/>
              </a:rPr>
              <a:t>】</a:t>
            </a:r>
          </a:p>
        </p:txBody>
      </p:sp>
      <p:sp>
        <p:nvSpPr>
          <p:cNvPr id="77833" name="テキスト ボックス 13"/>
          <p:cNvSpPr txBox="1">
            <a:spLocks noChangeArrowheads="1"/>
          </p:cNvSpPr>
          <p:nvPr/>
        </p:nvSpPr>
        <p:spPr bwMode="auto">
          <a:xfrm>
            <a:off x="519113" y="1751013"/>
            <a:ext cx="2633662"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改善等通知</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小学校児童指導要録（参考様式）</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様式２（指導に関する記録）表面</a:t>
            </a:r>
          </a:p>
        </p:txBody>
      </p:sp>
      <p:sp>
        <p:nvSpPr>
          <p:cNvPr id="77834" name="テキスト ボックス 15"/>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　改善等通知別紙１及び別紙２</a:t>
            </a:r>
          </a:p>
        </p:txBody>
      </p:sp>
      <p:sp>
        <p:nvSpPr>
          <p:cNvPr id="77835" name="テキスト ボックス 14"/>
          <p:cNvSpPr txBox="1">
            <a:spLocks noChangeArrowheads="1"/>
          </p:cNvSpPr>
          <p:nvPr/>
        </p:nvSpPr>
        <p:spPr bwMode="auto">
          <a:xfrm>
            <a:off x="3419475" y="1936750"/>
            <a:ext cx="5595938" cy="15700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a:solidFill>
                  <a:srgbClr val="000000"/>
                </a:solidFill>
              </a:rPr>
              <a:t>各学校</a:t>
            </a:r>
            <a:r>
              <a:rPr kumimoji="1" lang="ja-JP" altLang="en-US" sz="1600" smtClean="0">
                <a:solidFill>
                  <a:srgbClr val="000000"/>
                </a:solidFill>
              </a:rPr>
              <a:t>は，学習</a:t>
            </a:r>
            <a:r>
              <a:rPr kumimoji="1" lang="ja-JP" altLang="en-US" sz="1600" dirty="0">
                <a:solidFill>
                  <a:srgbClr val="000000"/>
                </a:solidFill>
              </a:rPr>
              <a:t>指導要領に示す総合的な学習の時間の目標（小学校</a:t>
            </a:r>
            <a:r>
              <a:rPr kumimoji="1" lang="ja-JP" altLang="en-US" sz="1600">
                <a:solidFill>
                  <a:srgbClr val="000000"/>
                </a:solidFill>
              </a:rPr>
              <a:t>で</a:t>
            </a:r>
            <a:r>
              <a:rPr kumimoji="1" lang="ja-JP" altLang="en-US" sz="1600" smtClean="0">
                <a:solidFill>
                  <a:srgbClr val="000000"/>
                </a:solidFill>
              </a:rPr>
              <a:t>は，第５章</a:t>
            </a:r>
            <a:r>
              <a:rPr kumimoji="1" lang="ja-JP" altLang="en-US" sz="1600" dirty="0">
                <a:solidFill>
                  <a:srgbClr val="000000"/>
                </a:solidFill>
              </a:rPr>
              <a:t>第１）及び学校教育目標</a:t>
            </a:r>
            <a:r>
              <a:rPr kumimoji="1" lang="ja-JP" altLang="en-US" sz="1600">
                <a:solidFill>
                  <a:srgbClr val="000000"/>
                </a:solidFill>
              </a:rPr>
              <a:t>を</a:t>
            </a:r>
            <a:r>
              <a:rPr kumimoji="1" lang="ja-JP" altLang="en-US" sz="1600" smtClean="0">
                <a:solidFill>
                  <a:srgbClr val="000000"/>
                </a:solidFill>
              </a:rPr>
              <a:t>踏まえ，総合的</a:t>
            </a:r>
            <a:r>
              <a:rPr kumimoji="1" lang="ja-JP" altLang="en-US" sz="1600" dirty="0">
                <a:solidFill>
                  <a:srgbClr val="000000"/>
                </a:solidFill>
              </a:rPr>
              <a:t>な学習の時間の目標を定めます</a:t>
            </a:r>
            <a:r>
              <a:rPr kumimoji="1" lang="ja-JP" altLang="en-US" sz="1600">
                <a:solidFill>
                  <a:srgbClr val="000000"/>
                </a:solidFill>
              </a:rPr>
              <a:t>。</a:t>
            </a:r>
            <a:r>
              <a:rPr kumimoji="1" lang="ja-JP" altLang="en-US" sz="1600" smtClean="0">
                <a:solidFill>
                  <a:srgbClr val="000000"/>
                </a:solidFill>
              </a:rPr>
              <a:t>そして，この</a:t>
            </a:r>
            <a:r>
              <a:rPr kumimoji="1" lang="ja-JP" altLang="en-US" sz="1600" dirty="0">
                <a:solidFill>
                  <a:srgbClr val="000000"/>
                </a:solidFill>
              </a:rPr>
              <a:t>目標を実現するにはふさわしい「探究課題」と「探究課題の解決を通して育成を目指す具体的な資質・能力」を示した内容を設定します。この目標と内容に基づいた観点を設定することになる。</a:t>
            </a:r>
          </a:p>
        </p:txBody>
      </p:sp>
      <p:sp>
        <p:nvSpPr>
          <p:cNvPr id="77836" name="テキスト ボックス 16"/>
          <p:cNvSpPr txBox="1">
            <a:spLocks noChangeArrowheads="1"/>
          </p:cNvSpPr>
          <p:nvPr/>
        </p:nvSpPr>
        <p:spPr bwMode="auto">
          <a:xfrm>
            <a:off x="3419475" y="3860800"/>
            <a:ext cx="5595938" cy="8318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観点の設定に</a:t>
            </a:r>
            <a:r>
              <a:rPr kumimoji="1" lang="ja-JP" altLang="en-US" sz="1600">
                <a:solidFill>
                  <a:srgbClr val="000000"/>
                </a:solidFill>
              </a:rPr>
              <a:t>当たって</a:t>
            </a:r>
            <a:r>
              <a:rPr kumimoji="1" lang="ja-JP" altLang="en-US" sz="1600" smtClean="0">
                <a:solidFill>
                  <a:srgbClr val="000000"/>
                </a:solidFill>
              </a:rPr>
              <a:t>は，探究</a:t>
            </a:r>
            <a:r>
              <a:rPr kumimoji="1" lang="ja-JP" altLang="en-US" sz="1600" dirty="0">
                <a:solidFill>
                  <a:srgbClr val="000000"/>
                </a:solidFill>
              </a:rPr>
              <a:t>課題の解決を通して育成を目指す具体的な資質・能力</a:t>
            </a:r>
            <a:r>
              <a:rPr kumimoji="1" lang="ja-JP" altLang="en-US" sz="1600">
                <a:solidFill>
                  <a:srgbClr val="000000"/>
                </a:solidFill>
              </a:rPr>
              <a:t>に</a:t>
            </a:r>
            <a:r>
              <a:rPr kumimoji="1" lang="ja-JP" altLang="en-US" sz="1600" smtClean="0">
                <a:solidFill>
                  <a:srgbClr val="000000"/>
                </a:solidFill>
              </a:rPr>
              <a:t>ついて，学習</a:t>
            </a:r>
            <a:r>
              <a:rPr kumimoji="1" lang="ja-JP" altLang="en-US" sz="1600" dirty="0">
                <a:solidFill>
                  <a:srgbClr val="000000"/>
                </a:solidFill>
              </a:rPr>
              <a:t>指導要領に示された三つの事項（小学校</a:t>
            </a:r>
            <a:r>
              <a:rPr kumimoji="1" lang="ja-JP" altLang="en-US" sz="1600">
                <a:solidFill>
                  <a:srgbClr val="000000"/>
                </a:solidFill>
              </a:rPr>
              <a:t>で</a:t>
            </a:r>
            <a:r>
              <a:rPr kumimoji="1" lang="ja-JP" altLang="en-US" sz="1600" smtClean="0">
                <a:solidFill>
                  <a:srgbClr val="000000"/>
                </a:solidFill>
              </a:rPr>
              <a:t>は，第５章</a:t>
            </a:r>
            <a:r>
              <a:rPr kumimoji="1" lang="ja-JP" altLang="en-US" sz="1600" dirty="0">
                <a:solidFill>
                  <a:srgbClr val="000000"/>
                </a:solidFill>
              </a:rPr>
              <a:t>第２の３（６））に配慮する。</a:t>
            </a:r>
          </a:p>
        </p:txBody>
      </p:sp>
      <p:sp>
        <p:nvSpPr>
          <p:cNvPr id="77837" name="テキスト ボックス 17"/>
          <p:cNvSpPr txBox="1">
            <a:spLocks noChangeArrowheads="1"/>
          </p:cNvSpPr>
          <p:nvPr/>
        </p:nvSpPr>
        <p:spPr bwMode="auto">
          <a:xfrm>
            <a:off x="3419475" y="5013325"/>
            <a:ext cx="5595938" cy="8302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具体的な学習状況の評価の方法に</a:t>
            </a:r>
            <a:r>
              <a:rPr kumimoji="1" lang="ja-JP" altLang="en-US" sz="1600">
                <a:solidFill>
                  <a:srgbClr val="000000"/>
                </a:solidFill>
              </a:rPr>
              <a:t>ついて</a:t>
            </a:r>
            <a:r>
              <a:rPr kumimoji="1" lang="ja-JP" altLang="en-US" sz="1600" smtClean="0">
                <a:solidFill>
                  <a:srgbClr val="000000"/>
                </a:solidFill>
              </a:rPr>
              <a:t>は，信頼</a:t>
            </a:r>
            <a:r>
              <a:rPr kumimoji="1" lang="ja-JP" altLang="en-US" sz="1600" dirty="0">
                <a:solidFill>
                  <a:srgbClr val="000000"/>
                </a:solidFill>
              </a:rPr>
              <a:t>される評価の方法で</a:t>
            </a:r>
            <a:r>
              <a:rPr kumimoji="1" lang="ja-JP" altLang="en-US" sz="1600">
                <a:solidFill>
                  <a:srgbClr val="000000"/>
                </a:solidFill>
              </a:rPr>
              <a:t>ある</a:t>
            </a:r>
            <a:r>
              <a:rPr kumimoji="1" lang="ja-JP" altLang="en-US" sz="1600" smtClean="0">
                <a:solidFill>
                  <a:srgbClr val="000000"/>
                </a:solidFill>
              </a:rPr>
              <a:t>こと，多面的</a:t>
            </a:r>
            <a:r>
              <a:rPr kumimoji="1" lang="ja-JP" altLang="en-US" sz="1600" dirty="0">
                <a:solidFill>
                  <a:srgbClr val="000000"/>
                </a:solidFill>
              </a:rPr>
              <a:t>な評価の方法で</a:t>
            </a:r>
            <a:r>
              <a:rPr kumimoji="1" lang="ja-JP" altLang="en-US" sz="1600">
                <a:solidFill>
                  <a:srgbClr val="000000"/>
                </a:solidFill>
              </a:rPr>
              <a:t>ある</a:t>
            </a:r>
            <a:r>
              <a:rPr kumimoji="1" lang="ja-JP" altLang="en-US" sz="1600" smtClean="0">
                <a:solidFill>
                  <a:srgbClr val="000000"/>
                </a:solidFill>
              </a:rPr>
              <a:t>こと，学習</a:t>
            </a:r>
            <a:r>
              <a:rPr kumimoji="1" lang="ja-JP" altLang="en-US" sz="1600" dirty="0">
                <a:solidFill>
                  <a:srgbClr val="000000"/>
                </a:solidFill>
              </a:rPr>
              <a:t>状況の過程を評価する方法で</a:t>
            </a:r>
            <a:r>
              <a:rPr kumimoji="1" lang="ja-JP" altLang="en-US" sz="1600">
                <a:solidFill>
                  <a:srgbClr val="000000"/>
                </a:solidFill>
              </a:rPr>
              <a:t>ある</a:t>
            </a:r>
            <a:r>
              <a:rPr kumimoji="1" lang="ja-JP" altLang="en-US" sz="1600" smtClean="0">
                <a:solidFill>
                  <a:srgbClr val="000000"/>
                </a:solidFill>
              </a:rPr>
              <a:t>こと，の</a:t>
            </a:r>
            <a:r>
              <a:rPr kumimoji="1" lang="ja-JP" altLang="en-US" sz="1600" dirty="0">
                <a:solidFill>
                  <a:srgbClr val="000000"/>
                </a:solidFill>
              </a:rPr>
              <a:t>三つが重要。</a:t>
            </a:r>
          </a:p>
        </p:txBody>
      </p:sp>
      <p:sp>
        <p:nvSpPr>
          <p:cNvPr id="77838" name="テキスト ボックス 18"/>
          <p:cNvSpPr txBox="1">
            <a:spLocks noChangeArrowheads="1"/>
          </p:cNvSpPr>
          <p:nvPr/>
        </p:nvSpPr>
        <p:spPr bwMode="auto">
          <a:xfrm>
            <a:off x="5076825" y="6523038"/>
            <a:ext cx="39592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1200">
                <a:solidFill>
                  <a:srgbClr val="000000"/>
                </a:solidFill>
              </a:rPr>
              <a:t>※</a:t>
            </a:r>
            <a:r>
              <a:rPr kumimoji="1" lang="ja-JP" altLang="en-US" sz="1200">
                <a:solidFill>
                  <a:srgbClr val="000000"/>
                </a:solidFill>
              </a:rPr>
              <a:t>中学校生徒指導要録（参考様式）においても同様</a:t>
            </a:r>
          </a:p>
        </p:txBody>
      </p:sp>
      <p:sp>
        <p:nvSpPr>
          <p:cNvPr id="15"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P.11</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10"/>
    </mc:Choice>
    <mc:Fallback xmlns="">
      <p:transition spd="slow" advTm="5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97025A61-6F02-4484-8D23-81D90B0B7D5C}" type="slidenum">
              <a:rPr lang="ja-JP" altLang="en-US" sz="1477">
                <a:solidFill>
                  <a:prstClr val="black"/>
                </a:solidFill>
              </a:rPr>
              <a:pPr algn="r" defTabSz="1061620" fontAlgn="auto">
                <a:spcBef>
                  <a:spcPts val="0"/>
                </a:spcBef>
                <a:spcAft>
                  <a:spcPts val="0"/>
                </a:spcAft>
                <a:defRPr/>
              </a:pPr>
              <a:t>17</a:t>
            </a:fld>
            <a:endParaRPr lang="ja-JP" altLang="en-US" sz="1477" dirty="0">
              <a:solidFill>
                <a:prstClr val="black"/>
              </a:solidFill>
            </a:endParaRPr>
          </a:p>
        </p:txBody>
      </p:sp>
      <p:sp>
        <p:nvSpPr>
          <p:cNvPr id="79875" name="タイトル 1"/>
          <p:cNvSpPr>
            <a:spLocks noGrp="1"/>
          </p:cNvSpPr>
          <p:nvPr>
            <p:ph type="title"/>
          </p:nvPr>
        </p:nvSpPr>
        <p:spPr>
          <a:xfrm>
            <a:off x="73025" y="-142875"/>
            <a:ext cx="8064500" cy="990600"/>
          </a:xfrm>
        </p:spPr>
        <p:txBody>
          <a:bodyPr/>
          <a:lstStyle/>
          <a:p>
            <a:pPr eaLnBrk="1" hangingPunct="1"/>
            <a:r>
              <a:rPr lang="ja-JP" altLang="en-US" sz="3200" smtClean="0"/>
              <a:t>特別活動の評価</a:t>
            </a:r>
          </a:p>
        </p:txBody>
      </p:sp>
      <p:sp>
        <p:nvSpPr>
          <p:cNvPr id="5" name="角丸四角形 2"/>
          <p:cNvSpPr/>
          <p:nvPr/>
        </p:nvSpPr>
        <p:spPr>
          <a:xfrm>
            <a:off x="179388" y="776288"/>
            <a:ext cx="8763000" cy="890587"/>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各学校が自ら定めた特別活動全体に係る評価の観点を記入した上</a:t>
            </a:r>
            <a:r>
              <a:rPr lang="ja-JP" altLang="en-US" kern="0" dirty="0" smtClean="0">
                <a:solidFill>
                  <a:prstClr val="black"/>
                </a:solidFill>
                <a:uFill>
                  <a:solidFill>
                    <a:srgbClr val="FF0000"/>
                  </a:solidFill>
                </a:uFill>
              </a:rPr>
              <a:t>で，各活動</a:t>
            </a:r>
            <a:r>
              <a:rPr lang="ja-JP" altLang="en-US" kern="0" dirty="0">
                <a:solidFill>
                  <a:prstClr val="black"/>
                </a:solidFill>
                <a:uFill>
                  <a:solidFill>
                    <a:srgbClr val="FF0000"/>
                  </a:solidFill>
                </a:uFill>
              </a:rPr>
              <a:t>・学校行事ごと</a:t>
            </a:r>
            <a:r>
              <a:rPr lang="ja-JP" altLang="en-US" kern="0" dirty="0" smtClean="0">
                <a:solidFill>
                  <a:prstClr val="black"/>
                </a:solidFill>
                <a:uFill>
                  <a:solidFill>
                    <a:srgbClr val="FF0000"/>
                  </a:solidFill>
                </a:uFill>
              </a:rPr>
              <a:t>に，評価</a:t>
            </a:r>
            <a:r>
              <a:rPr lang="ja-JP" altLang="en-US" kern="0" dirty="0">
                <a:solidFill>
                  <a:prstClr val="black"/>
                </a:solidFill>
                <a:uFill>
                  <a:solidFill>
                    <a:srgbClr val="FF0000"/>
                  </a:solidFill>
                </a:uFill>
              </a:rPr>
              <a:t>の観点に照らして十分満足できる活動の状況にあると判断される場合</a:t>
            </a:r>
            <a:r>
              <a:rPr lang="ja-JP" altLang="en-US" kern="0" dirty="0" smtClean="0">
                <a:solidFill>
                  <a:prstClr val="black"/>
                </a:solidFill>
                <a:uFill>
                  <a:solidFill>
                    <a:srgbClr val="FF0000"/>
                  </a:solidFill>
                </a:uFill>
              </a:rPr>
              <a:t>に，○</a:t>
            </a:r>
            <a:r>
              <a:rPr lang="ja-JP" altLang="en-US" kern="0" dirty="0">
                <a:solidFill>
                  <a:prstClr val="black"/>
                </a:solidFill>
                <a:uFill>
                  <a:solidFill>
                    <a:srgbClr val="FF0000"/>
                  </a:solidFill>
                </a:uFill>
              </a:rPr>
              <a:t>印を記入する。（高等学校は従前の文章記述を改める。小・中学校は従前と同様。）</a:t>
            </a:r>
          </a:p>
        </p:txBody>
      </p:sp>
      <p:pic>
        <p:nvPicPr>
          <p:cNvPr id="79877"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338" y="2428875"/>
            <a:ext cx="28924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1852613" y="5732463"/>
            <a:ext cx="1350962" cy="704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246">
              <a:solidFill>
                <a:prstClr val="white"/>
              </a:solidFill>
            </a:endParaRPr>
          </a:p>
        </p:txBody>
      </p:sp>
      <p:sp>
        <p:nvSpPr>
          <p:cNvPr id="79879" name="テキスト ボックス 11"/>
          <p:cNvSpPr txBox="1">
            <a:spLocks noChangeArrowheads="1"/>
          </p:cNvSpPr>
          <p:nvPr/>
        </p:nvSpPr>
        <p:spPr bwMode="auto">
          <a:xfrm>
            <a:off x="3571875" y="5699125"/>
            <a:ext cx="168592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en-US" altLang="ja-JP" sz="1300" b="1">
                <a:solidFill>
                  <a:srgbClr val="FF0000"/>
                </a:solidFill>
                <a:latin typeface="ＭＳ ゴシック" panose="020B0609070205080204" pitchFamily="49" charset="-128"/>
                <a:ea typeface="ＭＳ ゴシック" panose="020B0609070205080204" pitchFamily="49" charset="-128"/>
              </a:rPr>
              <a:t>【</a:t>
            </a:r>
            <a:r>
              <a:rPr kumimoji="1" lang="ja-JP" altLang="en-US" sz="1300" b="1">
                <a:solidFill>
                  <a:srgbClr val="FF0000"/>
                </a:solidFill>
                <a:latin typeface="ＭＳ ゴシック" panose="020B0609070205080204" pitchFamily="49" charset="-128"/>
                <a:ea typeface="ＭＳ ゴシック" panose="020B0609070205080204" pitchFamily="49" charset="-128"/>
              </a:rPr>
              <a:t>特別活動の記録</a:t>
            </a:r>
            <a:r>
              <a:rPr kumimoji="1" lang="en-US" altLang="ja-JP" sz="1300" b="1">
                <a:solidFill>
                  <a:srgbClr val="FF0000"/>
                </a:solidFill>
                <a:latin typeface="ＭＳ ゴシック" panose="020B0609070205080204" pitchFamily="49" charset="-128"/>
                <a:ea typeface="ＭＳ ゴシック" panose="020B0609070205080204" pitchFamily="49" charset="-128"/>
              </a:rPr>
              <a:t>】</a:t>
            </a:r>
          </a:p>
        </p:txBody>
      </p:sp>
      <p:cxnSp>
        <p:nvCxnSpPr>
          <p:cNvPr id="13" name="直線コネクタ 12"/>
          <p:cNvCxnSpPr/>
          <p:nvPr/>
        </p:nvCxnSpPr>
        <p:spPr>
          <a:xfrm flipV="1">
            <a:off x="3203575" y="6084888"/>
            <a:ext cx="469900" cy="47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9881" name="テキスト ボックス 15"/>
          <p:cNvSpPr txBox="1">
            <a:spLocks noChangeArrowheads="1"/>
          </p:cNvSpPr>
          <p:nvPr/>
        </p:nvSpPr>
        <p:spPr bwMode="auto">
          <a:xfrm>
            <a:off x="182563" y="1766888"/>
            <a:ext cx="26320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改善等通知</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小学校児童指導要録（参考様式）</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様式２（指導に関する記録）表面</a:t>
            </a:r>
          </a:p>
        </p:txBody>
      </p:sp>
      <p:sp>
        <p:nvSpPr>
          <p:cNvPr id="79882" name="テキスト ボックス 17"/>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　改善等通知別紙１及び別紙２</a:t>
            </a:r>
          </a:p>
        </p:txBody>
      </p:sp>
      <p:sp>
        <p:nvSpPr>
          <p:cNvPr id="79883" name="テキスト ボックス 13"/>
          <p:cNvSpPr txBox="1">
            <a:spLocks noChangeArrowheads="1"/>
          </p:cNvSpPr>
          <p:nvPr/>
        </p:nvSpPr>
        <p:spPr bwMode="auto">
          <a:xfrm>
            <a:off x="3684588" y="2897188"/>
            <a:ext cx="5111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特別活動の目標</a:t>
            </a:r>
            <a:r>
              <a:rPr kumimoji="1" lang="ja-JP" altLang="en-US" sz="1600">
                <a:solidFill>
                  <a:srgbClr val="000000"/>
                </a:solidFill>
              </a:rPr>
              <a:t>を</a:t>
            </a:r>
            <a:r>
              <a:rPr kumimoji="1" lang="ja-JP" altLang="en-US" sz="1600" smtClean="0">
                <a:solidFill>
                  <a:srgbClr val="000000"/>
                </a:solidFill>
              </a:rPr>
              <a:t>踏まえ，例えば</a:t>
            </a:r>
            <a:r>
              <a:rPr kumimoji="1" lang="ja-JP" altLang="en-US" sz="1600" dirty="0">
                <a:solidFill>
                  <a:srgbClr val="000000"/>
                </a:solidFill>
              </a:rPr>
              <a:t>「よりよい生活を築くための知識・技能」「集団や社会の形成者としての思考・判断・表現」「主体的に生活や人間関係をよりよくしようとする態度」（小学校の例）の</a:t>
            </a:r>
            <a:r>
              <a:rPr kumimoji="1" lang="ja-JP" altLang="en-US" sz="1600">
                <a:solidFill>
                  <a:srgbClr val="000000"/>
                </a:solidFill>
              </a:rPr>
              <a:t>よう</a:t>
            </a:r>
            <a:r>
              <a:rPr kumimoji="1" lang="ja-JP" altLang="en-US" sz="1600" smtClean="0">
                <a:solidFill>
                  <a:srgbClr val="000000"/>
                </a:solidFill>
              </a:rPr>
              <a:t>に，具体的</a:t>
            </a:r>
            <a:r>
              <a:rPr kumimoji="1" lang="ja-JP" altLang="en-US" sz="1600" dirty="0">
                <a:solidFill>
                  <a:srgbClr val="000000"/>
                </a:solidFill>
              </a:rPr>
              <a:t>に観点を示すことが考えられる。</a:t>
            </a:r>
          </a:p>
        </p:txBody>
      </p:sp>
      <p:sp>
        <p:nvSpPr>
          <p:cNvPr id="79884" name="テキスト ボックス 16"/>
          <p:cNvSpPr txBox="1">
            <a:spLocks noChangeArrowheads="1"/>
          </p:cNvSpPr>
          <p:nvPr/>
        </p:nvSpPr>
        <p:spPr bwMode="auto">
          <a:xfrm>
            <a:off x="3600450" y="1916113"/>
            <a:ext cx="5360988" cy="5857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特別活動の特質と学校の創意工夫を生かすという</a:t>
            </a:r>
            <a:r>
              <a:rPr kumimoji="1" lang="ja-JP" altLang="en-US" sz="1600">
                <a:solidFill>
                  <a:srgbClr val="000000"/>
                </a:solidFill>
              </a:rPr>
              <a:t>こと</a:t>
            </a:r>
            <a:r>
              <a:rPr kumimoji="1" lang="ja-JP" altLang="en-US" sz="1600" smtClean="0">
                <a:solidFill>
                  <a:srgbClr val="000000"/>
                </a:solidFill>
              </a:rPr>
              <a:t>から，設置者</a:t>
            </a:r>
            <a:r>
              <a:rPr kumimoji="1" lang="ja-JP" altLang="en-US" sz="1600" dirty="0">
                <a:solidFill>
                  <a:srgbClr val="000000"/>
                </a:solidFill>
              </a:rPr>
              <a:t>で</a:t>
            </a:r>
            <a:r>
              <a:rPr kumimoji="1" lang="ja-JP" altLang="en-US" sz="1600">
                <a:solidFill>
                  <a:srgbClr val="000000"/>
                </a:solidFill>
              </a:rPr>
              <a:t>は</a:t>
            </a:r>
            <a:r>
              <a:rPr kumimoji="1" lang="ja-JP" altLang="en-US" sz="1600" smtClean="0">
                <a:solidFill>
                  <a:srgbClr val="000000"/>
                </a:solidFill>
              </a:rPr>
              <a:t>なく，各学校</a:t>
            </a:r>
            <a:r>
              <a:rPr kumimoji="1" lang="ja-JP" altLang="en-US" sz="1600" dirty="0">
                <a:solidFill>
                  <a:srgbClr val="000000"/>
                </a:solidFill>
              </a:rPr>
              <a:t>が評価の観点を定める。</a:t>
            </a:r>
          </a:p>
        </p:txBody>
      </p:sp>
      <p:sp>
        <p:nvSpPr>
          <p:cNvPr id="79885" name="テキスト ボックス 18"/>
          <p:cNvSpPr txBox="1">
            <a:spLocks noChangeArrowheads="1"/>
          </p:cNvSpPr>
          <p:nvPr/>
        </p:nvSpPr>
        <p:spPr bwMode="auto">
          <a:xfrm>
            <a:off x="3600450" y="5986463"/>
            <a:ext cx="5111750" cy="46196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dirty="0">
                <a:solidFill>
                  <a:srgbClr val="000000"/>
                </a:solidFill>
              </a:rPr>
              <a:t>○印を付けた具体的な活動の状況等</a:t>
            </a:r>
            <a:r>
              <a:rPr kumimoji="1" lang="ja-JP" altLang="en-US" sz="1200">
                <a:solidFill>
                  <a:srgbClr val="000000"/>
                </a:solidFill>
              </a:rPr>
              <a:t>に</a:t>
            </a:r>
            <a:r>
              <a:rPr kumimoji="1" lang="ja-JP" altLang="en-US" sz="1200" smtClean="0">
                <a:solidFill>
                  <a:srgbClr val="000000"/>
                </a:solidFill>
              </a:rPr>
              <a:t>ついて，総合</a:t>
            </a:r>
            <a:r>
              <a:rPr kumimoji="1" lang="ja-JP" altLang="en-US" sz="1200" dirty="0">
                <a:solidFill>
                  <a:srgbClr val="000000"/>
                </a:solidFill>
              </a:rPr>
              <a:t>所見の欄に「特別活動における事実及び所見」として端的に記述することが考えられる。</a:t>
            </a:r>
          </a:p>
        </p:txBody>
      </p:sp>
      <p:sp>
        <p:nvSpPr>
          <p:cNvPr id="2" name="角丸四角形吹き出し 1"/>
          <p:cNvSpPr/>
          <p:nvPr/>
        </p:nvSpPr>
        <p:spPr>
          <a:xfrm>
            <a:off x="3614738" y="2744788"/>
            <a:ext cx="5265737" cy="1568450"/>
          </a:xfrm>
          <a:prstGeom prst="wedgeRoundRectCallout">
            <a:avLst>
              <a:gd name="adj1" fmla="val -73689"/>
              <a:gd name="adj2" fmla="val 160419"/>
              <a:gd name="adj3" fmla="val 16667"/>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79887" name="テキスト ボックス 19"/>
          <p:cNvSpPr txBox="1">
            <a:spLocks noChangeArrowheads="1"/>
          </p:cNvSpPr>
          <p:nvPr/>
        </p:nvSpPr>
        <p:spPr bwMode="auto">
          <a:xfrm>
            <a:off x="3652838" y="4614863"/>
            <a:ext cx="5113337" cy="830262"/>
          </a:xfrm>
          <a:prstGeom prst="rect">
            <a:avLst/>
          </a:prstGeom>
          <a:solidFill>
            <a:schemeClr val="bg1"/>
          </a:solidFill>
          <a:ln w="9525">
            <a:solidFill>
              <a:srgbClr val="0000FF"/>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学級（ホームルーム）担任以外の教師が指導する活動が多い</a:t>
            </a:r>
            <a:r>
              <a:rPr kumimoji="1" lang="ja-JP" altLang="en-US" sz="1600">
                <a:solidFill>
                  <a:srgbClr val="000000"/>
                </a:solidFill>
              </a:rPr>
              <a:t>こと</a:t>
            </a:r>
            <a:r>
              <a:rPr kumimoji="1" lang="ja-JP" altLang="en-US" sz="1600" smtClean="0">
                <a:solidFill>
                  <a:srgbClr val="000000"/>
                </a:solidFill>
              </a:rPr>
              <a:t>から，評価</a:t>
            </a:r>
            <a:r>
              <a:rPr kumimoji="1" lang="ja-JP" altLang="en-US" sz="1600" dirty="0">
                <a:solidFill>
                  <a:srgbClr val="000000"/>
                </a:solidFill>
              </a:rPr>
              <a:t>体制を</a:t>
            </a:r>
            <a:r>
              <a:rPr kumimoji="1" lang="ja-JP" altLang="en-US" sz="1600">
                <a:solidFill>
                  <a:srgbClr val="000000"/>
                </a:solidFill>
              </a:rPr>
              <a:t>確立</a:t>
            </a:r>
            <a:r>
              <a:rPr kumimoji="1" lang="ja-JP" altLang="en-US" sz="1600" smtClean="0">
                <a:solidFill>
                  <a:srgbClr val="000000"/>
                </a:solidFill>
              </a:rPr>
              <a:t>し，共通</a:t>
            </a:r>
            <a:r>
              <a:rPr kumimoji="1" lang="ja-JP" altLang="en-US" sz="1600" dirty="0">
                <a:solidFill>
                  <a:srgbClr val="000000"/>
                </a:solidFill>
              </a:rPr>
              <a:t>理解</a:t>
            </a:r>
            <a:r>
              <a:rPr kumimoji="1" lang="ja-JP" altLang="en-US" sz="1600">
                <a:solidFill>
                  <a:srgbClr val="000000"/>
                </a:solidFill>
              </a:rPr>
              <a:t>を</a:t>
            </a:r>
            <a:r>
              <a:rPr kumimoji="1" lang="ja-JP" altLang="en-US" sz="1600" smtClean="0">
                <a:solidFill>
                  <a:srgbClr val="000000"/>
                </a:solidFill>
              </a:rPr>
              <a:t>図って，児童</a:t>
            </a:r>
            <a:r>
              <a:rPr kumimoji="1" lang="ja-JP" altLang="en-US" sz="1600" dirty="0">
                <a:solidFill>
                  <a:srgbClr val="000000"/>
                </a:solidFill>
              </a:rPr>
              <a:t>生徒のよさや可能性を多面的・総合的に評価する。</a:t>
            </a:r>
          </a:p>
        </p:txBody>
      </p:sp>
      <p:sp>
        <p:nvSpPr>
          <p:cNvPr id="79888" name="テキスト ボックス 20"/>
          <p:cNvSpPr txBox="1">
            <a:spLocks noChangeArrowheads="1"/>
          </p:cNvSpPr>
          <p:nvPr/>
        </p:nvSpPr>
        <p:spPr bwMode="auto">
          <a:xfrm>
            <a:off x="5076825" y="6535738"/>
            <a:ext cx="3803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1200">
                <a:solidFill>
                  <a:srgbClr val="000000"/>
                </a:solidFill>
              </a:rPr>
              <a:t>※</a:t>
            </a:r>
            <a:r>
              <a:rPr kumimoji="1" lang="ja-JP" altLang="en-US" sz="1200">
                <a:solidFill>
                  <a:srgbClr val="000000"/>
                </a:solidFill>
              </a:rPr>
              <a:t>中学校生徒指導要録（参考様式）においても同様</a:t>
            </a:r>
          </a:p>
        </p:txBody>
      </p:sp>
      <p:sp>
        <p:nvSpPr>
          <p:cNvPr id="17"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P.12</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51"/>
    </mc:Choice>
    <mc:Fallback xmlns="">
      <p:transition spd="slow" advTm="4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0"/>
            <a:ext cx="8050212" cy="620713"/>
          </a:xfrm>
        </p:spPr>
        <p:txBody>
          <a:bodyPr rtlCol="0">
            <a:normAutofit fontScale="90000"/>
          </a:bodyPr>
          <a:lstStyle/>
          <a:p>
            <a:pPr eaLnBrk="1" fontAlgn="auto" hangingPunct="1">
              <a:spcAft>
                <a:spcPts val="0"/>
              </a:spcAft>
              <a:defRPr/>
            </a:pPr>
            <a:r>
              <a:rPr lang="ja-JP" altLang="en-US" dirty="0" smtClean="0"/>
              <a:t>障がいの</a:t>
            </a:r>
            <a:r>
              <a:rPr lang="ja-JP" altLang="en-US" dirty="0"/>
              <a:t>ある児童生徒の学習</a:t>
            </a:r>
            <a:r>
              <a:rPr lang="ja-JP" altLang="en-US" dirty="0" smtClean="0"/>
              <a:t>評価</a:t>
            </a:r>
            <a:endParaRPr lang="ja-JP" altLang="en-US" dirty="0"/>
          </a:p>
        </p:txBody>
      </p:sp>
      <p:sp>
        <p:nvSpPr>
          <p:cNvPr id="3" name="コンテンツ プレースホルダー 2"/>
          <p:cNvSpPr>
            <a:spLocks noGrp="1"/>
          </p:cNvSpPr>
          <p:nvPr>
            <p:ph idx="1"/>
          </p:nvPr>
        </p:nvSpPr>
        <p:spPr>
          <a:xfrm>
            <a:off x="331788" y="1000125"/>
            <a:ext cx="8704262" cy="3149600"/>
          </a:xfrm>
        </p:spPr>
        <p:txBody>
          <a:bodyPr/>
          <a:lstStyle/>
          <a:p>
            <a:pPr eaLnBrk="1" fontAlgn="auto" hangingPunct="1">
              <a:spcAft>
                <a:spcPts val="0"/>
              </a:spcAft>
              <a:defRPr/>
            </a:pPr>
            <a:r>
              <a:rPr lang="ja-JP" altLang="ja-JP" sz="2400" dirty="0">
                <a:latin typeface="+mn-ea"/>
              </a:rPr>
              <a:t>学習評価に関する基本的な考え方</a:t>
            </a:r>
            <a:r>
              <a:rPr lang="ja-JP" altLang="ja-JP" sz="2400" dirty="0" smtClean="0">
                <a:latin typeface="+mn-ea"/>
              </a:rPr>
              <a:t>は</a:t>
            </a:r>
            <a:r>
              <a:rPr lang="ja-JP" altLang="en-US" sz="2400" dirty="0" smtClean="0">
                <a:latin typeface="+mn-ea"/>
              </a:rPr>
              <a:t>，</a:t>
            </a:r>
            <a:r>
              <a:rPr lang="ja-JP" altLang="ja-JP" sz="2400" u="sng" dirty="0" smtClean="0">
                <a:solidFill>
                  <a:srgbClr val="FF0000"/>
                </a:solidFill>
                <a:latin typeface="+mn-ea"/>
              </a:rPr>
              <a:t>障</a:t>
            </a:r>
            <a:r>
              <a:rPr lang="ja-JP" altLang="en-US" sz="2400" u="sng" dirty="0" smtClean="0">
                <a:solidFill>
                  <a:srgbClr val="FF0000"/>
                </a:solidFill>
                <a:latin typeface="+mn-ea"/>
              </a:rPr>
              <a:t>がい</a:t>
            </a:r>
            <a:r>
              <a:rPr lang="ja-JP" altLang="ja-JP" sz="2400" u="sng" dirty="0" smtClean="0">
                <a:solidFill>
                  <a:srgbClr val="FF0000"/>
                </a:solidFill>
                <a:latin typeface="+mn-ea"/>
              </a:rPr>
              <a:t>の</a:t>
            </a:r>
            <a:r>
              <a:rPr lang="ja-JP" altLang="en-US" sz="2400" u="sng" dirty="0">
                <a:solidFill>
                  <a:srgbClr val="FF0000"/>
                </a:solidFill>
                <a:latin typeface="+mn-ea"/>
              </a:rPr>
              <a:t>ある児童生徒においても</a:t>
            </a:r>
            <a:r>
              <a:rPr lang="ja-JP" altLang="en-US" sz="2400" u="sng" dirty="0" smtClean="0">
                <a:solidFill>
                  <a:srgbClr val="FF0000"/>
                </a:solidFill>
                <a:latin typeface="+mn-ea"/>
              </a:rPr>
              <a:t>同様</a:t>
            </a:r>
            <a:r>
              <a:rPr lang="ja-JP" altLang="ja-JP" sz="2400" dirty="0" smtClean="0">
                <a:latin typeface="+mn-ea"/>
              </a:rPr>
              <a:t>。</a:t>
            </a:r>
            <a:endParaRPr lang="en-US" altLang="ja-JP" sz="2400" dirty="0">
              <a:latin typeface="+mn-ea"/>
            </a:endParaRPr>
          </a:p>
          <a:p>
            <a:pPr marL="0" indent="0" eaLnBrk="1" fontAlgn="auto" hangingPunct="1">
              <a:spcAft>
                <a:spcPts val="0"/>
              </a:spcAft>
              <a:buFont typeface="Arial" panose="020B0604020202020204" pitchFamily="34" charset="0"/>
              <a:buNone/>
              <a:defRPr/>
            </a:pPr>
            <a:endParaRPr lang="en-US" altLang="ja-JP" sz="900" dirty="0">
              <a:latin typeface="+mn-ea"/>
            </a:endParaRPr>
          </a:p>
          <a:p>
            <a:pPr eaLnBrk="1" fontAlgn="auto" hangingPunct="1">
              <a:spcAft>
                <a:spcPts val="0"/>
              </a:spcAft>
              <a:defRPr/>
            </a:pPr>
            <a:r>
              <a:rPr lang="ja-JP" altLang="ja-JP" sz="2400" dirty="0" smtClean="0">
                <a:latin typeface="+mn-ea"/>
              </a:rPr>
              <a:t>障</a:t>
            </a:r>
            <a:r>
              <a:rPr lang="ja-JP" altLang="en-US" sz="2400" dirty="0" smtClean="0">
                <a:latin typeface="+mn-ea"/>
              </a:rPr>
              <a:t>がい</a:t>
            </a:r>
            <a:r>
              <a:rPr lang="ja-JP" altLang="ja-JP" sz="2400" dirty="0" smtClean="0">
                <a:latin typeface="+mn-ea"/>
              </a:rPr>
              <a:t>の</a:t>
            </a:r>
            <a:r>
              <a:rPr lang="ja-JP" altLang="ja-JP" sz="2400" dirty="0">
                <a:latin typeface="+mn-ea"/>
              </a:rPr>
              <a:t>ある</a:t>
            </a:r>
            <a:r>
              <a:rPr lang="ja-JP" altLang="en-US" sz="2400" dirty="0">
                <a:latin typeface="+mn-ea"/>
              </a:rPr>
              <a:t>児童</a:t>
            </a:r>
            <a:r>
              <a:rPr lang="ja-JP" altLang="ja-JP" sz="2400" dirty="0">
                <a:latin typeface="+mn-ea"/>
              </a:rPr>
              <a:t>生徒について</a:t>
            </a:r>
            <a:r>
              <a:rPr lang="ja-JP" altLang="ja-JP" sz="2400" dirty="0" smtClean="0">
                <a:latin typeface="+mn-ea"/>
              </a:rPr>
              <a:t>は</a:t>
            </a:r>
            <a:r>
              <a:rPr lang="ja-JP" altLang="en-US" sz="2400" dirty="0" smtClean="0">
                <a:latin typeface="+mn-ea"/>
              </a:rPr>
              <a:t>，特別支援学校等の助言又は援助を活用して，</a:t>
            </a:r>
            <a:r>
              <a:rPr lang="ja-JP" altLang="ja-JP" sz="2400" u="sng" dirty="0" smtClean="0">
                <a:solidFill>
                  <a:srgbClr val="FF0000"/>
                </a:solidFill>
                <a:latin typeface="+mn-ea"/>
              </a:rPr>
              <a:t>個々</a:t>
            </a:r>
            <a:r>
              <a:rPr lang="ja-JP" altLang="ja-JP" sz="2400" u="sng" dirty="0">
                <a:solidFill>
                  <a:srgbClr val="FF0000"/>
                </a:solidFill>
                <a:latin typeface="+mn-ea"/>
              </a:rPr>
              <a:t>の</a:t>
            </a:r>
            <a:r>
              <a:rPr lang="ja-JP" altLang="en-US" sz="2400" u="sng" dirty="0">
                <a:solidFill>
                  <a:srgbClr val="FF0000"/>
                </a:solidFill>
                <a:latin typeface="+mn-ea"/>
              </a:rPr>
              <a:t>児童</a:t>
            </a:r>
            <a:r>
              <a:rPr lang="ja-JP" altLang="ja-JP" sz="2400" u="sng" dirty="0">
                <a:solidFill>
                  <a:srgbClr val="FF0000"/>
                </a:solidFill>
                <a:latin typeface="+mn-ea"/>
              </a:rPr>
              <a:t>生徒の</a:t>
            </a:r>
            <a:r>
              <a:rPr lang="ja-JP" altLang="ja-JP" sz="2400" u="sng" dirty="0" smtClean="0">
                <a:solidFill>
                  <a:srgbClr val="FF0000"/>
                </a:solidFill>
                <a:latin typeface="+mn-ea"/>
              </a:rPr>
              <a:t>障</a:t>
            </a:r>
            <a:r>
              <a:rPr lang="ja-JP" altLang="en-US" sz="2400" u="sng" dirty="0" smtClean="0">
                <a:solidFill>
                  <a:srgbClr val="FF0000"/>
                </a:solidFill>
                <a:latin typeface="+mn-ea"/>
              </a:rPr>
              <a:t>がい</a:t>
            </a:r>
            <a:r>
              <a:rPr lang="ja-JP" altLang="ja-JP" sz="2400" u="sng" dirty="0" smtClean="0">
                <a:solidFill>
                  <a:srgbClr val="FF0000"/>
                </a:solidFill>
                <a:latin typeface="+mn-ea"/>
              </a:rPr>
              <a:t>の</a:t>
            </a:r>
            <a:r>
              <a:rPr lang="ja-JP" altLang="ja-JP" sz="2400" u="sng" dirty="0">
                <a:solidFill>
                  <a:srgbClr val="FF0000"/>
                </a:solidFill>
                <a:latin typeface="+mn-ea"/>
              </a:rPr>
              <a:t>状態等に応じた指導内容や指導方法の工夫</a:t>
            </a:r>
            <a:r>
              <a:rPr lang="ja-JP" altLang="ja-JP" sz="2400" dirty="0">
                <a:latin typeface="+mn-ea"/>
              </a:rPr>
              <a:t>を</a:t>
            </a:r>
            <a:r>
              <a:rPr lang="ja-JP" altLang="ja-JP" sz="2400" dirty="0" smtClean="0">
                <a:latin typeface="+mn-ea"/>
              </a:rPr>
              <a:t>行い</a:t>
            </a:r>
            <a:r>
              <a:rPr lang="ja-JP" altLang="en-US" sz="2400" dirty="0" smtClean="0">
                <a:latin typeface="+mn-ea"/>
              </a:rPr>
              <a:t>，その評価を適切に</a:t>
            </a:r>
            <a:r>
              <a:rPr lang="ja-JP" altLang="ja-JP" sz="2400" dirty="0" smtClean="0">
                <a:latin typeface="+mn-ea"/>
              </a:rPr>
              <a:t>行う</a:t>
            </a:r>
            <a:r>
              <a:rPr lang="ja-JP" altLang="en-US" sz="2400" dirty="0" smtClean="0">
                <a:latin typeface="+mn-ea"/>
              </a:rPr>
              <a:t>ことが必要</a:t>
            </a:r>
            <a:r>
              <a:rPr lang="ja-JP" altLang="ja-JP" sz="2400" dirty="0" smtClean="0">
                <a:latin typeface="+mn-ea"/>
              </a:rPr>
              <a:t>。</a:t>
            </a:r>
            <a:endParaRPr lang="en-US" altLang="ja-JP" sz="2400" dirty="0">
              <a:latin typeface="+mn-ea"/>
            </a:endParaRPr>
          </a:p>
        </p:txBody>
      </p:sp>
      <p:sp>
        <p:nvSpPr>
          <p:cNvPr id="4" name="スライド番号プレースホルダー 3"/>
          <p:cNvSpPr>
            <a:spLocks noGrp="1"/>
          </p:cNvSpPr>
          <p:nvPr>
            <p:ph type="sldNum" sz="quarter" idx="12"/>
          </p:nvPr>
        </p:nvSpPr>
        <p:spPr/>
        <p:txBody>
          <a:bodyPr/>
          <a:lstStyle/>
          <a:p>
            <a:pPr>
              <a:defRPr/>
            </a:pPr>
            <a:fld id="{CEFC5D4A-54E2-44D2-9C26-7F7CA0E93DD5}" type="slidenum">
              <a:rPr lang="ja-JP" altLang="en-US"/>
              <a:pPr>
                <a:defRPr/>
              </a:pPr>
              <a:t>18</a:t>
            </a:fld>
            <a:endParaRPr lang="ja-JP" altLang="en-US"/>
          </a:p>
        </p:txBody>
      </p:sp>
      <p:sp>
        <p:nvSpPr>
          <p:cNvPr id="6" name="四角形: 角を丸くする 5"/>
          <p:cNvSpPr/>
          <p:nvPr/>
        </p:nvSpPr>
        <p:spPr>
          <a:xfrm>
            <a:off x="331788" y="3802063"/>
            <a:ext cx="8497887" cy="2074862"/>
          </a:xfrm>
          <a:prstGeom prst="roundRect">
            <a:avLst>
              <a:gd name="adj" fmla="val 7652"/>
            </a:avLst>
          </a:prstGeom>
          <a:solidFill>
            <a:srgbClr val="FFCCCC"/>
          </a:solidFill>
          <a:ln w="25400"/>
        </p:spPr>
        <p:style>
          <a:lnRef idx="1">
            <a:schemeClr val="accent2"/>
          </a:lnRef>
          <a:fillRef idx="2">
            <a:schemeClr val="accent2"/>
          </a:fillRef>
          <a:effectRef idx="1">
            <a:schemeClr val="accent2"/>
          </a:effectRef>
          <a:fontRef idx="minor">
            <a:schemeClr val="dk1"/>
          </a:fontRef>
        </p:style>
        <p:txBody>
          <a:bodyPr anchor="ctr"/>
          <a:lstStyle/>
          <a:p>
            <a:pPr defTabSz="914400" eaLnBrk="1" fontAlgn="auto" hangingPunct="1">
              <a:spcBef>
                <a:spcPts val="0"/>
              </a:spcBef>
              <a:spcAft>
                <a:spcPts val="0"/>
              </a:spcAft>
              <a:defRPr/>
            </a:pPr>
            <a:r>
              <a:rPr kumimoji="1" lang="en-US" altLang="ja-JP" sz="2000" dirty="0">
                <a:solidFill>
                  <a:prstClr val="black"/>
                </a:solidFill>
                <a:latin typeface="ＭＳ Ｐゴシック" panose="020B0600070205080204" pitchFamily="50" charset="-128"/>
              </a:rPr>
              <a:t>【</a:t>
            </a:r>
            <a:r>
              <a:rPr kumimoji="1" lang="ja-JP" altLang="en-US" sz="2000" dirty="0">
                <a:solidFill>
                  <a:prstClr val="black"/>
                </a:solidFill>
                <a:latin typeface="ＭＳ Ｐゴシック" panose="020B0600070205080204" pitchFamily="50" charset="-128"/>
              </a:rPr>
              <a:t>参考となるもの・活用できるもの</a:t>
            </a:r>
            <a:r>
              <a:rPr kumimoji="1" lang="en-US" altLang="ja-JP" sz="2000" dirty="0">
                <a:solidFill>
                  <a:prstClr val="black"/>
                </a:solidFill>
                <a:latin typeface="ＭＳ Ｐゴシック" panose="020B0600070205080204" pitchFamily="50" charset="-128"/>
              </a:rPr>
              <a:t>】</a:t>
            </a:r>
          </a:p>
          <a:p>
            <a:pPr defTabSz="914400" eaLnBrk="1" fontAlgn="auto" hangingPunct="1">
              <a:spcBef>
                <a:spcPts val="0"/>
              </a:spcBef>
              <a:spcAft>
                <a:spcPts val="0"/>
              </a:spcAft>
              <a:defRPr/>
            </a:pPr>
            <a:endParaRPr kumimoji="1" lang="en-US" altLang="ja-JP" sz="800" dirty="0">
              <a:solidFill>
                <a:prstClr val="black"/>
              </a:solidFill>
              <a:latin typeface="ＭＳ Ｐゴシック" panose="020B0600070205080204" pitchFamily="50" charset="-128"/>
            </a:endParaRPr>
          </a:p>
          <a:p>
            <a:pPr marL="285750" indent="-285750" defTabSz="914400" eaLnBrk="1" fontAlgn="auto" hangingPunct="1">
              <a:spcBef>
                <a:spcPts val="0"/>
              </a:spcBef>
              <a:spcAft>
                <a:spcPts val="0"/>
              </a:spcAft>
              <a:buFont typeface="Wingdings" panose="05000000000000000000" pitchFamily="2" charset="2"/>
              <a:buChar char="u"/>
              <a:defRPr/>
            </a:pPr>
            <a:r>
              <a:rPr kumimoji="1" lang="ja-JP" altLang="en-US" dirty="0" smtClean="0">
                <a:solidFill>
                  <a:prstClr val="black"/>
                </a:solidFill>
                <a:latin typeface="ＭＳ Ｐゴシック" panose="020B0600070205080204" pitchFamily="50" charset="-128"/>
              </a:rPr>
              <a:t>小学校，中学校，高等</a:t>
            </a:r>
            <a:r>
              <a:rPr kumimoji="1" lang="ja-JP" altLang="en-US" dirty="0">
                <a:solidFill>
                  <a:prstClr val="black"/>
                </a:solidFill>
                <a:latin typeface="ＭＳ Ｐゴシック" panose="020B0600070205080204" pitchFamily="50" charset="-128"/>
              </a:rPr>
              <a:t>学校の学習指導要領と解説における</a:t>
            </a:r>
            <a:r>
              <a:rPr kumimoji="1" lang="ja-JP" altLang="en-US" dirty="0" smtClean="0">
                <a:solidFill>
                  <a:prstClr val="black"/>
                </a:solidFill>
                <a:latin typeface="ＭＳ Ｐゴシック" panose="020B0600070205080204" pitchFamily="50" charset="-128"/>
              </a:rPr>
              <a:t>障がいの</a:t>
            </a:r>
            <a:r>
              <a:rPr kumimoji="1" lang="ja-JP" altLang="en-US" dirty="0">
                <a:solidFill>
                  <a:prstClr val="black"/>
                </a:solidFill>
                <a:latin typeface="ＭＳ Ｐゴシック" panose="020B0600070205080204" pitchFamily="50" charset="-128"/>
              </a:rPr>
              <a:t>ある児童生徒への配慮事項</a:t>
            </a:r>
            <a:endParaRPr kumimoji="1" lang="en-US" altLang="ja-JP" dirty="0">
              <a:solidFill>
                <a:prstClr val="black"/>
              </a:solidFill>
              <a:latin typeface="ＭＳ Ｐゴシック" panose="020B0600070205080204" pitchFamily="50" charset="-128"/>
            </a:endParaRPr>
          </a:p>
          <a:p>
            <a:pPr marL="285750" indent="-285750" defTabSz="914400" eaLnBrk="1" fontAlgn="auto" hangingPunct="1">
              <a:spcBef>
                <a:spcPts val="0"/>
              </a:spcBef>
              <a:spcAft>
                <a:spcPts val="0"/>
              </a:spcAft>
              <a:buFont typeface="Wingdings" panose="05000000000000000000" pitchFamily="2" charset="2"/>
              <a:buChar char="u"/>
              <a:defRPr/>
            </a:pPr>
            <a:r>
              <a:rPr kumimoji="1" lang="ja-JP" altLang="en-US" dirty="0">
                <a:solidFill>
                  <a:prstClr val="black"/>
                </a:solidFill>
                <a:latin typeface="ＭＳ Ｐゴシック" panose="020B0600070205080204" pitchFamily="50" charset="-128"/>
              </a:rPr>
              <a:t>特別支援学校学習指導要領</a:t>
            </a:r>
            <a:endParaRPr kumimoji="1" lang="en-US" altLang="ja-JP" dirty="0">
              <a:solidFill>
                <a:prstClr val="black"/>
              </a:solidFill>
              <a:latin typeface="ＭＳ Ｐゴシック" panose="020B0600070205080204" pitchFamily="50" charset="-128"/>
            </a:endParaRPr>
          </a:p>
          <a:p>
            <a:pPr marL="285750" indent="-285750" defTabSz="914400" eaLnBrk="1" fontAlgn="auto" hangingPunct="1">
              <a:spcBef>
                <a:spcPts val="0"/>
              </a:spcBef>
              <a:spcAft>
                <a:spcPts val="0"/>
              </a:spcAft>
              <a:buFont typeface="Wingdings" panose="05000000000000000000" pitchFamily="2" charset="2"/>
              <a:buChar char="u"/>
              <a:defRPr/>
            </a:pPr>
            <a:r>
              <a:rPr kumimoji="1" lang="ja-JP" altLang="en-US" dirty="0">
                <a:solidFill>
                  <a:prstClr val="black"/>
                </a:solidFill>
                <a:latin typeface="ＭＳ Ｐゴシック" panose="020B0600070205080204" pitchFamily="50" charset="-128"/>
              </a:rPr>
              <a:t>特別支援学校のセンター的機能（</a:t>
            </a:r>
            <a:r>
              <a:rPr kumimoji="1" lang="ja-JP" altLang="ja-JP" dirty="0">
                <a:solidFill>
                  <a:prstClr val="black"/>
                </a:solidFill>
                <a:latin typeface="ＭＳ Ｐゴシック" panose="020B0600070205080204" pitchFamily="50" charset="-128"/>
              </a:rPr>
              <a:t>特別支援学校</a:t>
            </a:r>
            <a:r>
              <a:rPr kumimoji="1" lang="ja-JP" altLang="en-US" dirty="0">
                <a:solidFill>
                  <a:prstClr val="black"/>
                </a:solidFill>
                <a:latin typeface="ＭＳ Ｐゴシック" panose="020B0600070205080204" pitchFamily="50" charset="-128"/>
              </a:rPr>
              <a:t>による</a:t>
            </a:r>
            <a:r>
              <a:rPr kumimoji="1" lang="ja-JP" altLang="ja-JP" dirty="0">
                <a:solidFill>
                  <a:prstClr val="black"/>
                </a:solidFill>
                <a:latin typeface="ＭＳ Ｐゴシック" panose="020B0600070205080204" pitchFamily="50" charset="-128"/>
              </a:rPr>
              <a:t>助言</a:t>
            </a:r>
            <a:r>
              <a:rPr kumimoji="1" lang="ja-JP" altLang="en-US" dirty="0">
                <a:solidFill>
                  <a:prstClr val="black"/>
                </a:solidFill>
                <a:latin typeface="ＭＳ Ｐゴシック" panose="020B0600070205080204" pitchFamily="50" charset="-128"/>
              </a:rPr>
              <a:t>や援助）</a:t>
            </a:r>
            <a:endParaRPr kumimoji="1" lang="en-US" altLang="ja-JP" dirty="0">
              <a:solidFill>
                <a:prstClr val="black"/>
              </a:solidFill>
              <a:latin typeface="ＭＳ Ｐゴシック" panose="020B0600070205080204" pitchFamily="50" charset="-128"/>
            </a:endParaRPr>
          </a:p>
          <a:p>
            <a:pPr defTabSz="914400" eaLnBrk="1" fontAlgn="auto" hangingPunct="1">
              <a:spcBef>
                <a:spcPts val="0"/>
              </a:spcBef>
              <a:spcAft>
                <a:spcPts val="0"/>
              </a:spcAft>
              <a:defRPr/>
            </a:pPr>
            <a:r>
              <a:rPr kumimoji="1" lang="ja-JP" altLang="en-US" dirty="0">
                <a:solidFill>
                  <a:prstClr val="black"/>
                </a:solidFill>
                <a:latin typeface="ＭＳ Ｐゴシック" panose="020B0600070205080204" pitchFamily="50" charset="-128"/>
              </a:rPr>
              <a:t>　　　　　　　　　　　　　　　　　　　　　　　　　　　　　　　　　　　　　　　　　　　　　　　　　　　等</a:t>
            </a:r>
          </a:p>
        </p:txBody>
      </p:sp>
      <p:sp>
        <p:nvSpPr>
          <p:cNvPr id="83974"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＜参考＞報告Ｐ．１６</a:t>
            </a:r>
          </a:p>
        </p:txBody>
      </p:sp>
      <p:sp>
        <p:nvSpPr>
          <p:cNvPr id="7"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P.12</a:t>
            </a:r>
            <a:endParaRPr kumimoji="1" lang="ja-JP" altLang="en-US" sz="2400" dirty="0" smtClean="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61"/>
    </mc:Choice>
    <mc:Fallback xmlns="">
      <p:transition spd="slow" advTm="3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AutoShape 12">
            <a:extLst>
              <a:ext uri="{FF2B5EF4-FFF2-40B4-BE49-F238E27FC236}"/>
            </a:extLst>
          </p:cNvPr>
          <p:cNvSpPr>
            <a:spLocks noChangeArrowheads="1"/>
          </p:cNvSpPr>
          <p:nvPr/>
        </p:nvSpPr>
        <p:spPr bwMode="auto">
          <a:xfrm>
            <a:off x="250825" y="2636838"/>
            <a:ext cx="86423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000"/>
              </a:lnSpc>
              <a:spcBef>
                <a:spcPct val="50000"/>
              </a:spcBef>
              <a:spcAft>
                <a:spcPts val="0"/>
              </a:spcAft>
              <a:buFontTx/>
              <a:buNone/>
              <a:defRPr/>
            </a:pPr>
            <a:r>
              <a:rPr lang="en-US" altLang="ja-JP" sz="4800" b="1" dirty="0" smtClean="0">
                <a:solidFill>
                  <a:schemeClr val="bg1">
                    <a:lumMod val="85000"/>
                  </a:schemeClr>
                </a:solidFill>
                <a:ea typeface="HGP教科書体" panose="02020600000000000000" pitchFamily="18" charset="-128"/>
              </a:rPr>
              <a:t>Ⅰ</a:t>
            </a:r>
            <a:r>
              <a:rPr lang="ja-JP" altLang="en-US" sz="4800" b="1" dirty="0">
                <a:solidFill>
                  <a:schemeClr val="bg1">
                    <a:lumMod val="85000"/>
                  </a:schemeClr>
                </a:solidFill>
                <a:ea typeface="HGP教科書体" panose="02020600000000000000" pitchFamily="18" charset="-128"/>
              </a:rPr>
              <a:t>　</a:t>
            </a:r>
            <a:r>
              <a:rPr lang="ja-JP" altLang="en-US" sz="4800" b="1" dirty="0" smtClean="0">
                <a:solidFill>
                  <a:schemeClr val="bg1">
                    <a:lumMod val="85000"/>
                  </a:schemeClr>
                </a:solidFill>
                <a:ea typeface="HGP教科書体" panose="02020600000000000000" pitchFamily="18" charset="-128"/>
              </a:rPr>
              <a:t>平成</a:t>
            </a:r>
            <a:r>
              <a:rPr lang="en-US" altLang="ja-JP" sz="4800" b="1" dirty="0" smtClean="0">
                <a:solidFill>
                  <a:schemeClr val="bg1">
                    <a:lumMod val="85000"/>
                  </a:schemeClr>
                </a:solidFill>
                <a:latin typeface="HGP教科書体" panose="02020600000000000000" pitchFamily="18" charset="-128"/>
                <a:ea typeface="HGP教科書体" panose="02020600000000000000" pitchFamily="18" charset="-128"/>
              </a:rPr>
              <a:t>29</a:t>
            </a:r>
            <a:r>
              <a:rPr lang="ja-JP" altLang="en-US" sz="4800" b="1" dirty="0" smtClean="0">
                <a:solidFill>
                  <a:schemeClr val="bg1">
                    <a:lumMod val="85000"/>
                  </a:schemeClr>
                </a:solidFill>
                <a:ea typeface="HGP教科書体" panose="02020600000000000000" pitchFamily="18" charset="-128"/>
              </a:rPr>
              <a:t>年改訂を踏まえた</a:t>
            </a:r>
            <a:endParaRPr lang="en-US" altLang="ja-JP" sz="4800" b="1" dirty="0" smtClean="0">
              <a:solidFill>
                <a:schemeClr val="bg1">
                  <a:lumMod val="85000"/>
                </a:schemeClr>
              </a:solidFill>
              <a:ea typeface="HGP教科書体" panose="02020600000000000000" pitchFamily="18" charset="-128"/>
            </a:endParaRPr>
          </a:p>
          <a:p>
            <a:pPr algn="r" eaLnBrk="1" fontAlgn="auto" hangingPunct="1">
              <a:lnSpc>
                <a:spcPts val="3000"/>
              </a:lnSpc>
              <a:spcBef>
                <a:spcPct val="50000"/>
              </a:spcBef>
              <a:spcAft>
                <a:spcPts val="0"/>
              </a:spcAft>
              <a:buFontTx/>
              <a:buNone/>
              <a:defRPr/>
            </a:pPr>
            <a:r>
              <a:rPr lang="ja-JP" altLang="en-US" sz="4800" b="1" dirty="0" smtClean="0">
                <a:solidFill>
                  <a:schemeClr val="bg1">
                    <a:lumMod val="85000"/>
                  </a:schemeClr>
                </a:solidFill>
                <a:ea typeface="HGP教科書体" panose="02020600000000000000" pitchFamily="18" charset="-128"/>
              </a:rPr>
              <a:t>学習評価の改善</a:t>
            </a:r>
            <a:endParaRPr lang="en-US" altLang="ja-JP" sz="4800" b="1" dirty="0">
              <a:solidFill>
                <a:schemeClr val="bg1">
                  <a:lumMod val="85000"/>
                </a:schemeClr>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en-US" altLang="ja-JP" sz="4800" b="1" dirty="0">
                <a:solidFill>
                  <a:srgbClr val="000000"/>
                </a:solidFill>
                <a:ea typeface="HGP教科書体" panose="02020600000000000000" pitchFamily="18" charset="-128"/>
              </a:rPr>
              <a:t>Ⅱ</a:t>
            </a:r>
            <a:r>
              <a:rPr lang="ja-JP" altLang="en-US" sz="4800" b="1" dirty="0">
                <a:solidFill>
                  <a:srgbClr val="000000"/>
                </a:solidFill>
                <a:ea typeface="HGP教科書体" panose="02020600000000000000" pitchFamily="18" charset="-128"/>
              </a:rPr>
              <a:t>　</a:t>
            </a:r>
            <a:r>
              <a:rPr lang="ja-JP" altLang="en-US" sz="4800" b="1" dirty="0" smtClean="0">
                <a:solidFill>
                  <a:srgbClr val="000000"/>
                </a:solidFill>
                <a:ea typeface="HGP教科書体" panose="02020600000000000000" pitchFamily="18" charset="-128"/>
              </a:rPr>
              <a:t>学習</a:t>
            </a:r>
            <a:r>
              <a:rPr lang="ja-JP" altLang="en-US" sz="4800" b="1" dirty="0">
                <a:solidFill>
                  <a:srgbClr val="000000"/>
                </a:solidFill>
                <a:ea typeface="HGP教科書体" panose="02020600000000000000" pitchFamily="18" charset="-128"/>
              </a:rPr>
              <a:t>評価</a:t>
            </a:r>
            <a:r>
              <a:rPr lang="ja-JP" altLang="en-US" sz="4800" b="1" dirty="0" smtClean="0">
                <a:solidFill>
                  <a:srgbClr val="000000"/>
                </a:solidFill>
                <a:ea typeface="HGP教科書体" panose="02020600000000000000" pitchFamily="18" charset="-128"/>
              </a:rPr>
              <a:t>の基本的な流れ</a:t>
            </a:r>
            <a:endParaRPr lang="en-US" altLang="ja-JP" sz="4800" b="1" dirty="0">
              <a:solidFill>
                <a:srgbClr val="000000"/>
              </a:solidFill>
              <a:ea typeface="HGP教科書体" panose="02020600000000000000" pitchFamily="18" charset="-128"/>
            </a:endParaRPr>
          </a:p>
        </p:txBody>
      </p:sp>
      <p:sp>
        <p:nvSpPr>
          <p:cNvPr id="8" name="サブタイトル 2"/>
          <p:cNvSpPr>
            <a:spLocks noGrp="1"/>
          </p:cNvSpPr>
          <p:nvPr>
            <p:ph type="subTitle" idx="1"/>
          </p:nvPr>
        </p:nvSpPr>
        <p:spPr>
          <a:xfrm>
            <a:off x="7938" y="19050"/>
            <a:ext cx="9144000" cy="1754188"/>
          </a:xfrm>
          <a:solidFill>
            <a:srgbClr val="0070C0"/>
          </a:solidFill>
        </p:spPr>
        <p:txBody>
          <a:bodyPr rtlCol="0" anchor="ctr">
            <a:normAutofit/>
          </a:bodyPr>
          <a:lstStyle/>
          <a:p>
            <a:pPr eaLnBrk="1" fontAlgn="auto" hangingPunct="1">
              <a:spcAft>
                <a:spcPts val="0"/>
              </a:spcAft>
              <a:defRPr/>
            </a:pPr>
            <a:r>
              <a:rPr lang="ja-JP" altLang="en-US" sz="4400" b="1" dirty="0" smtClean="0">
                <a:solidFill>
                  <a:schemeClr val="bg1"/>
                </a:solidFill>
                <a:latin typeface="+mj-ea"/>
                <a:ea typeface="+mj-ea"/>
              </a:rPr>
              <a:t>「指導と評価の一体化」のための</a:t>
            </a:r>
            <a:endParaRPr lang="en-US" altLang="ja-JP" sz="4400" b="1" dirty="0" smtClean="0">
              <a:solidFill>
                <a:schemeClr val="bg1"/>
              </a:solidFill>
              <a:latin typeface="+mj-ea"/>
              <a:ea typeface="+mj-ea"/>
            </a:endParaRPr>
          </a:p>
          <a:p>
            <a:pPr eaLnBrk="1" fontAlgn="auto" hangingPunct="1">
              <a:spcAft>
                <a:spcPts val="0"/>
              </a:spcAft>
              <a:defRPr/>
            </a:pPr>
            <a:r>
              <a:rPr lang="ja-JP" altLang="en-US" sz="4400" b="1" dirty="0" smtClean="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4" name="角丸四角形 3"/>
          <p:cNvSpPr/>
          <p:nvPr/>
        </p:nvSpPr>
        <p:spPr>
          <a:xfrm>
            <a:off x="2232025" y="1844675"/>
            <a:ext cx="4679950" cy="936625"/>
          </a:xfrm>
          <a:prstGeom prst="roundRect">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r>
              <a:rPr kumimoji="1" lang="ja-JP" altLang="en-US" sz="6000" b="1" dirty="0">
                <a:solidFill>
                  <a:prstClr val="white"/>
                </a:solidFill>
                <a:latin typeface="HGP教科書体" panose="02020600000000000000" pitchFamily="18" charset="-128"/>
                <a:ea typeface="HGP教科書体" panose="02020600000000000000" pitchFamily="18" charset="-128"/>
              </a:rPr>
              <a:t>総説編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22"/>
    </mc:Choice>
    <mc:Fallback xmlns="">
      <p:transition spd="slow" advTm="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AutoShape 12">
            <a:extLst>
              <a:ext uri="{FF2B5EF4-FFF2-40B4-BE49-F238E27FC236}"/>
            </a:extLst>
          </p:cNvPr>
          <p:cNvSpPr>
            <a:spLocks noChangeArrowheads="1"/>
          </p:cNvSpPr>
          <p:nvPr/>
        </p:nvSpPr>
        <p:spPr bwMode="auto">
          <a:xfrm>
            <a:off x="250825" y="2852738"/>
            <a:ext cx="8642350" cy="3889375"/>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smtClean="0">
                <a:solidFill>
                  <a:srgbClr val="000000"/>
                </a:solidFill>
                <a:latin typeface="+mj-ea"/>
                <a:ea typeface="+mj-ea"/>
              </a:rPr>
              <a:t>Ⅰ</a:t>
            </a:r>
            <a:r>
              <a:rPr lang="ja-JP" altLang="en-US" sz="2800" b="1" dirty="0">
                <a:solidFill>
                  <a:srgbClr val="000000"/>
                </a:solidFill>
                <a:latin typeface="+mj-ea"/>
                <a:ea typeface="+mj-ea"/>
              </a:rPr>
              <a:t>　</a:t>
            </a:r>
            <a:r>
              <a:rPr lang="ja-JP" altLang="en-US" sz="2800" b="1" dirty="0" smtClean="0">
                <a:solidFill>
                  <a:srgbClr val="000000"/>
                </a:solidFill>
                <a:latin typeface="+mj-ea"/>
                <a:ea typeface="+mj-ea"/>
              </a:rPr>
              <a:t>平成</a:t>
            </a:r>
            <a:r>
              <a:rPr lang="en-US" altLang="ja-JP" sz="2800" b="1" dirty="0" smtClean="0">
                <a:solidFill>
                  <a:srgbClr val="000000"/>
                </a:solidFill>
                <a:latin typeface="+mj-ea"/>
                <a:ea typeface="+mj-ea"/>
              </a:rPr>
              <a:t>29</a:t>
            </a:r>
            <a:r>
              <a:rPr lang="ja-JP" altLang="en-US" sz="2800" b="1" dirty="0" smtClean="0">
                <a:solidFill>
                  <a:srgbClr val="000000"/>
                </a:solidFill>
                <a:latin typeface="+mj-ea"/>
                <a:ea typeface="+mj-ea"/>
              </a:rPr>
              <a:t>年改訂を踏まえた学習評価の改善</a:t>
            </a:r>
            <a:endParaRPr lang="en-US" altLang="ja-JP" sz="2800" b="1" dirty="0" smtClean="0">
              <a:solidFill>
                <a:srgbClr val="000000"/>
              </a:solidFill>
              <a:latin typeface="+mj-ea"/>
              <a:ea typeface="+mj-ea"/>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a:t>
            </a:r>
            <a:r>
              <a:rPr lang="ja-JP" altLang="en-US" sz="2800" b="1" dirty="0" smtClean="0">
                <a:solidFill>
                  <a:srgbClr val="000000"/>
                </a:solidFill>
                <a:ea typeface="HGP教科書体" panose="02020600000000000000" pitchFamily="18" charset="-128"/>
              </a:rPr>
              <a:t>○学習評価の意義</a:t>
            </a:r>
            <a:endParaRPr lang="en-US" altLang="ja-JP" sz="2800" b="1" dirty="0" smtClean="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a:t>
            </a:r>
            <a:r>
              <a:rPr lang="ja-JP" altLang="en-US" sz="2800" b="1" dirty="0" smtClean="0">
                <a:solidFill>
                  <a:srgbClr val="000000"/>
                </a:solidFill>
                <a:ea typeface="HGP教科書体" panose="02020600000000000000" pitchFamily="18" charset="-128"/>
              </a:rPr>
              <a:t>○改善の方向性</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latin typeface="+mj-ea"/>
                <a:ea typeface="+mj-ea"/>
              </a:rPr>
              <a:t>Ⅱ</a:t>
            </a:r>
            <a:r>
              <a:rPr lang="ja-JP" altLang="en-US" sz="2800" b="1" dirty="0">
                <a:solidFill>
                  <a:srgbClr val="000000"/>
                </a:solidFill>
                <a:latin typeface="+mj-ea"/>
                <a:ea typeface="+mj-ea"/>
              </a:rPr>
              <a:t>　</a:t>
            </a:r>
            <a:r>
              <a:rPr lang="ja-JP" altLang="en-US" sz="2800" b="1" dirty="0" smtClean="0">
                <a:solidFill>
                  <a:srgbClr val="000000"/>
                </a:solidFill>
                <a:latin typeface="+mj-ea"/>
                <a:ea typeface="+mj-ea"/>
              </a:rPr>
              <a:t>学習</a:t>
            </a:r>
            <a:r>
              <a:rPr lang="ja-JP" altLang="en-US" sz="2800" b="1" dirty="0">
                <a:solidFill>
                  <a:srgbClr val="000000"/>
                </a:solidFill>
                <a:latin typeface="+mj-ea"/>
                <a:ea typeface="+mj-ea"/>
              </a:rPr>
              <a:t>評価</a:t>
            </a:r>
            <a:r>
              <a:rPr lang="ja-JP" altLang="en-US" sz="2800" b="1" dirty="0" smtClean="0">
                <a:solidFill>
                  <a:srgbClr val="000000"/>
                </a:solidFill>
                <a:latin typeface="+mj-ea"/>
                <a:ea typeface="+mj-ea"/>
              </a:rPr>
              <a:t>の基本的な流れ</a:t>
            </a:r>
            <a:endParaRPr lang="en-US" altLang="ja-JP" sz="2800" b="1" dirty="0" smtClean="0">
              <a:solidFill>
                <a:srgbClr val="000000"/>
              </a:solidFill>
              <a:latin typeface="+mj-ea"/>
              <a:ea typeface="+mj-ea"/>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a:t>
            </a:r>
            <a:r>
              <a:rPr lang="ja-JP" altLang="en-US" sz="2800" b="1" dirty="0" smtClean="0">
                <a:solidFill>
                  <a:srgbClr val="000000"/>
                </a:solidFill>
                <a:ea typeface="HGP教科書体" panose="02020600000000000000" pitchFamily="18" charset="-128"/>
              </a:rPr>
              <a:t>○目標と観点の趣旨との対応関係</a:t>
            </a:r>
            <a:endParaRPr lang="en-US" altLang="ja-JP" sz="2800" b="1" dirty="0" smtClean="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a:t>
            </a:r>
            <a:r>
              <a:rPr lang="ja-JP" altLang="en-US" sz="2800" b="1" dirty="0" smtClean="0">
                <a:solidFill>
                  <a:srgbClr val="000000"/>
                </a:solidFill>
                <a:ea typeface="HGP教科書体" panose="02020600000000000000" pitchFamily="18" charset="-128"/>
              </a:rPr>
              <a:t>○内容のまとまりごとの評価規準の作成</a:t>
            </a:r>
            <a:endParaRPr lang="en-US" altLang="ja-JP" sz="2800" b="1" dirty="0" smtClean="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a:t>
            </a:r>
            <a:r>
              <a:rPr lang="ja-JP" altLang="en-US" sz="2800" b="1" dirty="0" smtClean="0">
                <a:solidFill>
                  <a:srgbClr val="000000"/>
                </a:solidFill>
                <a:ea typeface="HGP教科書体" panose="02020600000000000000" pitchFamily="18" charset="-128"/>
              </a:rPr>
              <a:t>○評価の計画を立てることの重要性</a:t>
            </a:r>
            <a:endParaRPr lang="en-US" altLang="ja-JP" sz="2800" b="1" dirty="0" smtClean="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a:t>
            </a:r>
            <a:r>
              <a:rPr lang="ja-JP" altLang="en-US" sz="2800" b="1" dirty="0" smtClean="0">
                <a:solidFill>
                  <a:srgbClr val="000000"/>
                </a:solidFill>
                <a:ea typeface="HGP教科書体" panose="02020600000000000000" pitchFamily="18" charset="-128"/>
              </a:rPr>
              <a:t>○観点別学習状況の評価に係る記録の総括</a:t>
            </a:r>
            <a:endParaRPr lang="en-US" altLang="ja-JP" sz="2800" b="1" dirty="0">
              <a:solidFill>
                <a:srgbClr val="000000"/>
              </a:solidFill>
              <a:ea typeface="HGP教科書体" panose="02020600000000000000" pitchFamily="18" charset="-128"/>
            </a:endParaRPr>
          </a:p>
        </p:txBody>
      </p:sp>
      <p:sp>
        <p:nvSpPr>
          <p:cNvPr id="8" name="サブタイトル 2"/>
          <p:cNvSpPr>
            <a:spLocks noGrp="1"/>
          </p:cNvSpPr>
          <p:nvPr>
            <p:ph type="subTitle" idx="1"/>
          </p:nvPr>
        </p:nvSpPr>
        <p:spPr>
          <a:xfrm>
            <a:off x="7938" y="19050"/>
            <a:ext cx="9144000" cy="1754188"/>
          </a:xfrm>
          <a:solidFill>
            <a:srgbClr val="0070C0"/>
          </a:solidFill>
        </p:spPr>
        <p:txBody>
          <a:bodyPr rtlCol="0" anchor="ctr">
            <a:normAutofit/>
          </a:bodyPr>
          <a:lstStyle/>
          <a:p>
            <a:pPr eaLnBrk="1" fontAlgn="auto" hangingPunct="1">
              <a:spcAft>
                <a:spcPts val="0"/>
              </a:spcAft>
              <a:defRPr/>
            </a:pPr>
            <a:r>
              <a:rPr lang="ja-JP" altLang="en-US" sz="4400" b="1" dirty="0" smtClean="0">
                <a:solidFill>
                  <a:schemeClr val="bg1"/>
                </a:solidFill>
                <a:latin typeface="+mj-ea"/>
                <a:ea typeface="+mj-ea"/>
              </a:rPr>
              <a:t>「指導と評価の一体化」のための</a:t>
            </a:r>
            <a:endParaRPr lang="en-US" altLang="ja-JP" sz="4400" b="1" dirty="0" smtClean="0">
              <a:solidFill>
                <a:schemeClr val="bg1"/>
              </a:solidFill>
              <a:latin typeface="+mj-ea"/>
              <a:ea typeface="+mj-ea"/>
            </a:endParaRPr>
          </a:p>
          <a:p>
            <a:pPr eaLnBrk="1" fontAlgn="auto" hangingPunct="1">
              <a:spcAft>
                <a:spcPts val="0"/>
              </a:spcAft>
              <a:defRPr/>
            </a:pPr>
            <a:r>
              <a:rPr lang="ja-JP" altLang="en-US" sz="4400" b="1" dirty="0" smtClean="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4" name="角丸四角形 3"/>
          <p:cNvSpPr/>
          <p:nvPr/>
        </p:nvSpPr>
        <p:spPr>
          <a:xfrm>
            <a:off x="2232025" y="1844675"/>
            <a:ext cx="4679950" cy="936625"/>
          </a:xfrm>
          <a:prstGeom prst="roundRect">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r>
              <a:rPr kumimoji="1" lang="ja-JP" altLang="en-US" sz="7200" b="1" dirty="0">
                <a:solidFill>
                  <a:schemeClr val="bg1"/>
                </a:solidFill>
                <a:latin typeface="HGP教科書体" panose="02020600000000000000" pitchFamily="18" charset="-128"/>
                <a:ea typeface="HGP教科書体" panose="02020600000000000000" pitchFamily="18" charset="-128"/>
              </a:rPr>
              <a:t>総説編</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21"/>
    </mc:Choice>
    <mc:Fallback xmlns="">
      <p:transition spd="slow" advTm="1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12" name="角丸四角形 2"/>
          <p:cNvSpPr/>
          <p:nvPr/>
        </p:nvSpPr>
        <p:spPr>
          <a:xfrm>
            <a:off x="179388" y="1204913"/>
            <a:ext cx="8763000" cy="7842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各学校の実態に応じて目標に準拠した評価を行う</a:t>
            </a:r>
            <a:r>
              <a:rPr lang="ja-JP" altLang="en-US" sz="2400" kern="0">
                <a:solidFill>
                  <a:prstClr val="black"/>
                </a:solidFill>
                <a:uFill>
                  <a:solidFill>
                    <a:srgbClr val="FF0000"/>
                  </a:solidFill>
                </a:uFill>
              </a:rPr>
              <a:t>ため</a:t>
            </a:r>
            <a:r>
              <a:rPr lang="ja-JP" altLang="en-US" sz="2400" kern="0" smtClean="0">
                <a:solidFill>
                  <a:prstClr val="black"/>
                </a:solidFill>
                <a:uFill>
                  <a:solidFill>
                    <a:srgbClr val="FF0000"/>
                  </a:solidFill>
                </a:uFill>
              </a:rPr>
              <a:t>に，各教科</a:t>
            </a:r>
            <a:r>
              <a:rPr lang="ja-JP" altLang="en-US" sz="2400" kern="0" dirty="0">
                <a:solidFill>
                  <a:prstClr val="black"/>
                </a:solidFill>
                <a:uFill>
                  <a:solidFill>
                    <a:srgbClr val="FF0000"/>
                  </a:solidFill>
                </a:uFill>
              </a:rPr>
              <a:t>等の目標を踏まえて「評価の観点及びその趣旨」を作成</a:t>
            </a:r>
          </a:p>
        </p:txBody>
      </p:sp>
      <p:sp>
        <p:nvSpPr>
          <p:cNvPr id="88069" name="テキスト ボックス 10"/>
          <p:cNvSpPr txBox="1">
            <a:spLocks noChangeArrowheads="1"/>
          </p:cNvSpPr>
          <p:nvPr/>
        </p:nvSpPr>
        <p:spPr bwMode="auto">
          <a:xfrm>
            <a:off x="179388" y="2060575"/>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学習指導要領「教科の目標」</a:t>
            </a:r>
            <a:r>
              <a:rPr kumimoji="1" lang="en-US" altLang="ja-JP"/>
              <a:t>】</a:t>
            </a:r>
          </a:p>
          <a:p>
            <a:r>
              <a:rPr kumimoji="1" lang="ja-JP" altLang="en-US"/>
              <a:t>学習指導要領 各教科等の「第１ 目標」</a:t>
            </a:r>
          </a:p>
        </p:txBody>
      </p:sp>
      <p:sp>
        <p:nvSpPr>
          <p:cNvPr id="88070" name="テキスト ボックス 13"/>
          <p:cNvSpPr txBox="1">
            <a:spLocks noChangeArrowheads="1"/>
          </p:cNvSpPr>
          <p:nvPr/>
        </p:nvSpPr>
        <p:spPr bwMode="auto">
          <a:xfrm>
            <a:off x="179388" y="4077072"/>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改善等通知「評価の観点及びその趣旨」</a:t>
            </a:r>
            <a:r>
              <a:rPr kumimoji="1" lang="en-US" altLang="ja-JP"/>
              <a:t>】</a:t>
            </a:r>
          </a:p>
          <a:p>
            <a:r>
              <a:rPr kumimoji="1" lang="ja-JP" altLang="en-US"/>
              <a:t>改善等通知 別紙４ 評価の観点及びその趣旨</a:t>
            </a:r>
          </a:p>
        </p:txBody>
      </p:sp>
      <p:graphicFrame>
        <p:nvGraphicFramePr>
          <p:cNvPr id="13" name="表 12"/>
          <p:cNvGraphicFramePr>
            <a:graphicFrameLocks noGrp="1"/>
          </p:cNvGraphicFramePr>
          <p:nvPr/>
        </p:nvGraphicFramePr>
        <p:xfrm>
          <a:off x="971550" y="2636838"/>
          <a:ext cx="7970838" cy="1158875"/>
        </p:xfrm>
        <a:graphic>
          <a:graphicData uri="http://schemas.openxmlformats.org/drawingml/2006/table">
            <a:tbl>
              <a:tblPr firstRow="1" bandRow="1">
                <a:tableStyleId>{5940675A-B579-460E-94D1-54222C63F5DA}</a:tableStyleId>
              </a:tblPr>
              <a:tblGrid>
                <a:gridCol w="2592498"/>
                <a:gridCol w="2592499"/>
                <a:gridCol w="2785841"/>
              </a:tblGrid>
              <a:tr h="457451">
                <a:tc>
                  <a:txBody>
                    <a:bodyPr/>
                    <a:lstStyle/>
                    <a:p>
                      <a:pPr algn="ctr"/>
                      <a:r>
                        <a:rPr kumimoji="1" lang="ja-JP" altLang="en-US" sz="2400" dirty="0" smtClean="0"/>
                        <a:t>（１）</a:t>
                      </a:r>
                      <a:endParaRPr kumimoji="1" lang="ja-JP" altLang="en-US" sz="2400" dirty="0"/>
                    </a:p>
                  </a:txBody>
                  <a:tcPr marL="91447" marR="91447" marT="45745" marB="45745" anchor="ctr">
                    <a:solidFill>
                      <a:schemeClr val="accent1">
                        <a:lumMod val="20000"/>
                        <a:lumOff val="80000"/>
                      </a:schemeClr>
                    </a:solidFill>
                  </a:tcPr>
                </a:tc>
                <a:tc>
                  <a:txBody>
                    <a:bodyPr/>
                    <a:lstStyle/>
                    <a:p>
                      <a:pPr algn="ctr"/>
                      <a:r>
                        <a:rPr kumimoji="1" lang="ja-JP" altLang="en-US" sz="2400" dirty="0" smtClean="0"/>
                        <a:t>（２）</a:t>
                      </a:r>
                      <a:endParaRPr kumimoji="1" lang="ja-JP" altLang="en-US" sz="2400" dirty="0"/>
                    </a:p>
                  </a:txBody>
                  <a:tcPr marL="91447" marR="91447" marT="45745" marB="45745" anchor="ctr">
                    <a:solidFill>
                      <a:srgbClr val="CCFF99"/>
                    </a:solidFill>
                  </a:tcPr>
                </a:tc>
                <a:tc>
                  <a:txBody>
                    <a:bodyPr/>
                    <a:lstStyle/>
                    <a:p>
                      <a:pPr algn="ctr"/>
                      <a:r>
                        <a:rPr kumimoji="1" lang="ja-JP" altLang="en-US" sz="2400" dirty="0" smtClean="0"/>
                        <a:t>（３）</a:t>
                      </a:r>
                      <a:endParaRPr kumimoji="1" lang="ja-JP" altLang="en-US" sz="2400" dirty="0"/>
                    </a:p>
                  </a:txBody>
                  <a:tcPr marL="91447" marR="91447" marT="45745" marB="45745" anchor="ctr">
                    <a:solidFill>
                      <a:srgbClr val="FFFF99"/>
                    </a:solidFill>
                  </a:tcPr>
                </a:tc>
              </a:tr>
              <a:tr h="701424">
                <a:tc>
                  <a:txBody>
                    <a:bodyPr/>
                    <a:lstStyle/>
                    <a:p>
                      <a:r>
                        <a:rPr kumimoji="1" lang="ja-JP" altLang="en-US" sz="2000" dirty="0" smtClean="0"/>
                        <a:t>（知識及び技能に関する目標）</a:t>
                      </a:r>
                      <a:endParaRPr kumimoji="1" lang="ja-JP" altLang="en-US" sz="2000" dirty="0"/>
                    </a:p>
                  </a:txBody>
                  <a:tcPr marL="91447" marR="91447" marT="45745" marB="45745"/>
                </a:tc>
                <a:tc>
                  <a:txBody>
                    <a:bodyPr/>
                    <a:lstStyle/>
                    <a:p>
                      <a:r>
                        <a:rPr kumimoji="1" lang="ja-JP" altLang="en-US" sz="2000" smtClean="0"/>
                        <a:t>（思考力，判断力，表現力</a:t>
                      </a:r>
                      <a:r>
                        <a:rPr kumimoji="1" lang="ja-JP" altLang="en-US" sz="2000" dirty="0" smtClean="0"/>
                        <a:t>等に関する目標）</a:t>
                      </a:r>
                      <a:endParaRPr kumimoji="1" lang="ja-JP" altLang="en-US" sz="2000" dirty="0"/>
                    </a:p>
                  </a:txBody>
                  <a:tcPr marL="91447" marR="91447" marT="45745" marB="45745"/>
                </a:tc>
                <a:tc>
                  <a:txBody>
                    <a:bodyPr/>
                    <a:lstStyle/>
                    <a:p>
                      <a:r>
                        <a:rPr kumimoji="1" lang="ja-JP" altLang="en-US" sz="2000" dirty="0" smtClean="0"/>
                        <a:t>（学びに</a:t>
                      </a:r>
                      <a:r>
                        <a:rPr kumimoji="1" lang="ja-JP" altLang="en-US" sz="2000" smtClean="0"/>
                        <a:t>向かう力，人間性</a:t>
                      </a:r>
                      <a:r>
                        <a:rPr kumimoji="1" lang="ja-JP" altLang="en-US" sz="2000" dirty="0" smtClean="0"/>
                        <a:t>等に関する目標）</a:t>
                      </a:r>
                      <a:endParaRPr kumimoji="1" lang="ja-JP" altLang="en-US" sz="2000" dirty="0"/>
                    </a:p>
                  </a:txBody>
                  <a:tcPr marL="91447" marR="91447" marT="45745" marB="45745"/>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4255105315"/>
              </p:ext>
            </p:extLst>
          </p:nvPr>
        </p:nvGraphicFramePr>
        <p:xfrm>
          <a:off x="179388" y="4794622"/>
          <a:ext cx="8762999" cy="1158875"/>
        </p:xfrm>
        <a:graphic>
          <a:graphicData uri="http://schemas.openxmlformats.org/drawingml/2006/table">
            <a:tbl>
              <a:tblPr firstRow="1" bandRow="1">
                <a:tableStyleId>{5940675A-B579-460E-94D1-54222C63F5DA}</a:tableStyleId>
              </a:tblPr>
              <a:tblGrid>
                <a:gridCol w="791990"/>
                <a:gridCol w="2592554"/>
                <a:gridCol w="2592554"/>
                <a:gridCol w="2785901"/>
              </a:tblGrid>
              <a:tr h="457451">
                <a:tc>
                  <a:txBody>
                    <a:bodyPr/>
                    <a:lstStyle/>
                    <a:p>
                      <a:pPr algn="ctr"/>
                      <a:r>
                        <a:rPr kumimoji="1" lang="ja-JP" altLang="en-US" sz="2000" dirty="0" smtClean="0"/>
                        <a:t>観点</a:t>
                      </a:r>
                      <a:endParaRPr kumimoji="1" lang="ja-JP" altLang="en-US" sz="2000" dirty="0"/>
                    </a:p>
                  </a:txBody>
                  <a:tcPr marL="91449" marR="91449" marT="45745" marB="45745" anchor="ctr"/>
                </a:tc>
                <a:tc>
                  <a:txBody>
                    <a:bodyPr/>
                    <a:lstStyle/>
                    <a:p>
                      <a:pPr algn="ctr"/>
                      <a:r>
                        <a:rPr kumimoji="1" lang="ja-JP" altLang="en-US" sz="2400" dirty="0" smtClean="0"/>
                        <a:t>知識・技能</a:t>
                      </a:r>
                      <a:endParaRPr kumimoji="1" lang="ja-JP" altLang="en-US" sz="2400" dirty="0"/>
                    </a:p>
                  </a:txBody>
                  <a:tcPr marL="91449" marR="91449" marT="45745" marB="45745" anchor="ctr">
                    <a:solidFill>
                      <a:schemeClr val="accent1">
                        <a:lumMod val="20000"/>
                        <a:lumOff val="80000"/>
                      </a:schemeClr>
                    </a:solidFill>
                  </a:tcPr>
                </a:tc>
                <a:tc>
                  <a:txBody>
                    <a:bodyPr/>
                    <a:lstStyle/>
                    <a:p>
                      <a:pPr algn="ctr"/>
                      <a:r>
                        <a:rPr kumimoji="1" lang="ja-JP" altLang="en-US" sz="2400" dirty="0" smtClean="0"/>
                        <a:t>思考・判断・表現</a:t>
                      </a:r>
                      <a:endParaRPr kumimoji="1" lang="ja-JP" altLang="en-US" sz="2400" dirty="0"/>
                    </a:p>
                  </a:txBody>
                  <a:tcPr marL="91449" marR="91449" marT="45745" marB="45745" anchor="ctr">
                    <a:solidFill>
                      <a:srgbClr val="CCFF99"/>
                    </a:solidFill>
                  </a:tcPr>
                </a:tc>
                <a:tc>
                  <a:txBody>
                    <a:bodyPr/>
                    <a:lstStyle/>
                    <a:p>
                      <a:pPr algn="ctr"/>
                      <a:r>
                        <a:rPr kumimoji="1" lang="ja-JP" altLang="en-US" sz="1600" spc="-100" baseline="0" dirty="0" smtClean="0"/>
                        <a:t>主体的に学習に取り組む態度</a:t>
                      </a:r>
                      <a:endParaRPr kumimoji="1" lang="ja-JP" altLang="en-US" sz="1600" spc="-100" baseline="0" dirty="0"/>
                    </a:p>
                  </a:txBody>
                  <a:tcPr marL="91449" marR="91449" marT="45745" marB="45745" anchor="ctr">
                    <a:solidFill>
                      <a:srgbClr val="FFFF99"/>
                    </a:solidFill>
                  </a:tcPr>
                </a:tc>
              </a:tr>
              <a:tr h="701424">
                <a:tc>
                  <a:txBody>
                    <a:bodyPr/>
                    <a:lstStyle/>
                    <a:p>
                      <a:pPr algn="ctr"/>
                      <a:r>
                        <a:rPr kumimoji="1" lang="ja-JP" altLang="en-US" sz="2000" dirty="0" smtClean="0"/>
                        <a:t>趣旨</a:t>
                      </a:r>
                      <a:endParaRPr kumimoji="1" lang="ja-JP" altLang="en-US" sz="2000" dirty="0"/>
                    </a:p>
                  </a:txBody>
                  <a:tcPr marL="91449" marR="91449" marT="45745" marB="45745" anchor="ctr"/>
                </a:tc>
                <a:tc>
                  <a:txBody>
                    <a:bodyPr/>
                    <a:lstStyle/>
                    <a:p>
                      <a:r>
                        <a:rPr kumimoji="1" lang="ja-JP" altLang="en-US" sz="2000" dirty="0" smtClean="0"/>
                        <a:t>（知識・技能の観点の趣旨）</a:t>
                      </a:r>
                      <a:endParaRPr kumimoji="1" lang="ja-JP" altLang="en-US" sz="2000" dirty="0"/>
                    </a:p>
                  </a:txBody>
                  <a:tcPr marL="91449" marR="91449" marT="45745" marB="45745"/>
                </a:tc>
                <a:tc>
                  <a:txBody>
                    <a:bodyPr/>
                    <a:lstStyle/>
                    <a:p>
                      <a:r>
                        <a:rPr kumimoji="1" lang="ja-JP" altLang="en-US" sz="2000" dirty="0" smtClean="0"/>
                        <a:t>（思考・判断・表現の観点の趣旨）</a:t>
                      </a:r>
                      <a:endParaRPr kumimoji="1" lang="ja-JP" altLang="en-US" sz="2000" dirty="0"/>
                    </a:p>
                  </a:txBody>
                  <a:tcPr marL="91449" marR="91449" marT="45745" marB="45745"/>
                </a:tc>
                <a:tc>
                  <a:txBody>
                    <a:bodyPr/>
                    <a:lstStyle/>
                    <a:p>
                      <a:r>
                        <a:rPr kumimoji="1" lang="ja-JP" altLang="en-US" sz="2000" dirty="0" smtClean="0"/>
                        <a:t>（主体的に学習に取り組む態度の観点の趣旨）</a:t>
                      </a:r>
                      <a:endParaRPr kumimoji="1" lang="ja-JP" altLang="en-US" sz="2000" dirty="0"/>
                    </a:p>
                  </a:txBody>
                  <a:tcPr marL="91449" marR="91449" marT="45745" marB="45745"/>
                </a:tc>
              </a:tr>
            </a:tbl>
          </a:graphicData>
        </a:graphic>
      </p:graphicFrame>
      <p:sp>
        <p:nvSpPr>
          <p:cNvPr id="15" name="下矢印 14"/>
          <p:cNvSpPr/>
          <p:nvPr/>
        </p:nvSpPr>
        <p:spPr>
          <a:xfrm>
            <a:off x="1403350" y="3795713"/>
            <a:ext cx="1728788" cy="2813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下矢印 17"/>
          <p:cNvSpPr/>
          <p:nvPr/>
        </p:nvSpPr>
        <p:spPr>
          <a:xfrm>
            <a:off x="4092575" y="3795713"/>
            <a:ext cx="1728788" cy="2813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下矢印 18"/>
          <p:cNvSpPr/>
          <p:nvPr/>
        </p:nvSpPr>
        <p:spPr>
          <a:xfrm>
            <a:off x="6691313" y="3795713"/>
            <a:ext cx="1727200" cy="2813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8105" name="テキスト ボックス 19"/>
          <p:cNvSpPr txBox="1">
            <a:spLocks noChangeArrowheads="1"/>
          </p:cNvSpPr>
          <p:nvPr/>
        </p:nvSpPr>
        <p:spPr bwMode="auto">
          <a:xfrm>
            <a:off x="201613" y="5953497"/>
            <a:ext cx="8763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dirty="0"/>
              <a:t>★　</a:t>
            </a:r>
            <a:r>
              <a:rPr kumimoji="1" lang="ja-JP" altLang="en-US" dirty="0" smtClean="0"/>
              <a:t>「主体的に学習に取り組む態度」の観点は，教科等及び学年（又は分野）の目標の</a:t>
            </a:r>
            <a:endParaRPr kumimoji="1" lang="en-US" altLang="ja-JP" dirty="0" smtClean="0"/>
          </a:p>
          <a:p>
            <a:r>
              <a:rPr kumimoji="1" lang="ja-JP" altLang="en-US" dirty="0"/>
              <a:t>　</a:t>
            </a:r>
            <a:r>
              <a:rPr kumimoji="1" lang="ja-JP" altLang="en-US" dirty="0" smtClean="0"/>
              <a:t>　（３）に対応。（観点別学習状況の評価を通じて見取ることができる部分をその内容</a:t>
            </a:r>
            <a:endParaRPr kumimoji="1" lang="en-US" altLang="ja-JP" dirty="0" smtClean="0"/>
          </a:p>
          <a:p>
            <a:r>
              <a:rPr kumimoji="1" lang="ja-JP" altLang="en-US" dirty="0"/>
              <a:t>　</a:t>
            </a:r>
            <a:r>
              <a:rPr kumimoji="1" lang="ja-JP" altLang="en-US" dirty="0" smtClean="0"/>
              <a:t>　として記す）</a:t>
            </a:r>
            <a:r>
              <a:rPr kumimoji="1" lang="en-US" altLang="ja-JP" dirty="0" smtClean="0"/>
              <a:t>〔</a:t>
            </a:r>
            <a:r>
              <a:rPr kumimoji="1" lang="ja-JP" altLang="en-US" dirty="0" smtClean="0"/>
              <a:t>改善等通知参照</a:t>
            </a:r>
            <a:r>
              <a:rPr kumimoji="1" lang="en-US" altLang="ja-JP" dirty="0"/>
              <a:t>〕</a:t>
            </a:r>
            <a:endParaRPr kumimoji="1" lang="ja-JP" altLang="en-US" dirty="0"/>
          </a:p>
        </p:txBody>
      </p:sp>
      <p:sp>
        <p:nvSpPr>
          <p:cNvPr id="14"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rgbClr val="4F81BD">
              <a:lumMod val="20000"/>
              <a:lumOff val="80000"/>
            </a:srgbClr>
          </a:solidFill>
          <a:ln w="9525">
            <a:solidFill>
              <a:srgbClr val="9BBB59">
                <a:lumMod val="50000"/>
              </a:srgb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smtClean="0">
                <a:ln>
                  <a:noFill/>
                </a:ln>
                <a:solidFill>
                  <a:prstClr val="black"/>
                </a:solidFill>
                <a:effectLst/>
                <a:uLnTx/>
                <a:uFillTx/>
                <a:latin typeface="ＭＳ Ｐゴシック" panose="020B0600070205080204" pitchFamily="50" charset="-128"/>
              </a:rPr>
              <a:t>P.13</a:t>
            </a:r>
            <a:endParaRPr kumimoji="1" lang="ja-JP" altLang="en-US" sz="2400" b="0" i="0" u="none" strike="noStrike" kern="0" cap="none" spc="0" normalizeH="0" baseline="0" noProof="0" dirty="0" smtClean="0">
              <a:ln>
                <a:noFill/>
              </a:ln>
              <a:solidFill>
                <a:prstClr val="black"/>
              </a:solidFill>
              <a:effectLst/>
              <a:uLnTx/>
              <a:uFillTx/>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08"/>
    </mc:Choice>
    <mc:Fallback xmlns="">
      <p:transition spd="slow" advTm="32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12" name="角丸四角形 2"/>
          <p:cNvSpPr/>
          <p:nvPr/>
        </p:nvSpPr>
        <p:spPr>
          <a:xfrm>
            <a:off x="179388" y="1204913"/>
            <a:ext cx="8763000" cy="7842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学年（又は分野）の目標</a:t>
            </a:r>
            <a:r>
              <a:rPr lang="ja-JP" altLang="en-US" sz="2400" kern="0">
                <a:solidFill>
                  <a:prstClr val="black"/>
                </a:solidFill>
                <a:uFill>
                  <a:solidFill>
                    <a:srgbClr val="FF0000"/>
                  </a:solidFill>
                </a:uFill>
              </a:rPr>
              <a:t>を</a:t>
            </a:r>
            <a:r>
              <a:rPr lang="ja-JP" altLang="en-US" sz="2400" kern="0" smtClean="0">
                <a:solidFill>
                  <a:prstClr val="black"/>
                </a:solidFill>
                <a:uFill>
                  <a:solidFill>
                    <a:srgbClr val="FF0000"/>
                  </a:solidFill>
                </a:uFill>
              </a:rPr>
              <a:t>踏まえて，</a:t>
            </a:r>
            <a:endParaRPr lang="en-US" altLang="ja-JP" sz="2400"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「学年（又は分野）の観点の趣旨」も作成</a:t>
            </a:r>
          </a:p>
        </p:txBody>
      </p:sp>
      <p:sp>
        <p:nvSpPr>
          <p:cNvPr id="90117" name="テキスト ボックス 10"/>
          <p:cNvSpPr txBox="1">
            <a:spLocks noChangeArrowheads="1"/>
          </p:cNvSpPr>
          <p:nvPr/>
        </p:nvSpPr>
        <p:spPr bwMode="auto">
          <a:xfrm>
            <a:off x="179388" y="2060575"/>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学習指導要領「学年（又は分野）の目標」</a:t>
            </a:r>
            <a:r>
              <a:rPr kumimoji="1" lang="en-US" altLang="ja-JP"/>
              <a:t>】</a:t>
            </a:r>
          </a:p>
          <a:p>
            <a:r>
              <a:rPr kumimoji="1" lang="ja-JP" altLang="en-US"/>
              <a:t>学習指導要領 各教科等の「第２ 各学年の目標及び内容」の学年ごとの「１ 目標」</a:t>
            </a:r>
          </a:p>
        </p:txBody>
      </p:sp>
      <p:sp>
        <p:nvSpPr>
          <p:cNvPr id="90118" name="テキスト ボックス 13"/>
          <p:cNvSpPr txBox="1">
            <a:spLocks noChangeArrowheads="1"/>
          </p:cNvSpPr>
          <p:nvPr/>
        </p:nvSpPr>
        <p:spPr bwMode="auto">
          <a:xfrm>
            <a:off x="179388" y="4221088"/>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改善等通知「学年別（又は分野別）の評価の観点の趣旨」</a:t>
            </a:r>
            <a:r>
              <a:rPr kumimoji="1" lang="en-US" altLang="ja-JP"/>
              <a:t>】</a:t>
            </a:r>
            <a:endParaRPr kumimoji="1" lang="ja-JP" altLang="en-US"/>
          </a:p>
        </p:txBody>
      </p:sp>
      <p:graphicFrame>
        <p:nvGraphicFramePr>
          <p:cNvPr id="13" name="表 12"/>
          <p:cNvGraphicFramePr>
            <a:graphicFrameLocks noGrp="1"/>
          </p:cNvGraphicFramePr>
          <p:nvPr/>
        </p:nvGraphicFramePr>
        <p:xfrm>
          <a:off x="971550" y="2636838"/>
          <a:ext cx="7970838" cy="1158875"/>
        </p:xfrm>
        <a:graphic>
          <a:graphicData uri="http://schemas.openxmlformats.org/drawingml/2006/table">
            <a:tbl>
              <a:tblPr firstRow="1" bandRow="1">
                <a:tableStyleId>{5940675A-B579-460E-94D1-54222C63F5DA}</a:tableStyleId>
              </a:tblPr>
              <a:tblGrid>
                <a:gridCol w="2592498"/>
                <a:gridCol w="2592499"/>
                <a:gridCol w="2785841"/>
              </a:tblGrid>
              <a:tr h="457451">
                <a:tc>
                  <a:txBody>
                    <a:bodyPr/>
                    <a:lstStyle/>
                    <a:p>
                      <a:pPr algn="ctr"/>
                      <a:r>
                        <a:rPr kumimoji="1" lang="ja-JP" altLang="en-US" sz="2400" dirty="0" smtClean="0"/>
                        <a:t>（１）</a:t>
                      </a:r>
                      <a:endParaRPr kumimoji="1" lang="ja-JP" altLang="en-US" sz="2400" dirty="0"/>
                    </a:p>
                  </a:txBody>
                  <a:tcPr marL="91447" marR="91447" marT="45745" marB="45745" anchor="ctr">
                    <a:solidFill>
                      <a:schemeClr val="accent1">
                        <a:lumMod val="20000"/>
                        <a:lumOff val="80000"/>
                      </a:schemeClr>
                    </a:solidFill>
                  </a:tcPr>
                </a:tc>
                <a:tc>
                  <a:txBody>
                    <a:bodyPr/>
                    <a:lstStyle/>
                    <a:p>
                      <a:pPr algn="ctr"/>
                      <a:r>
                        <a:rPr kumimoji="1" lang="ja-JP" altLang="en-US" sz="2400" dirty="0" smtClean="0"/>
                        <a:t>（２）</a:t>
                      </a:r>
                      <a:endParaRPr kumimoji="1" lang="ja-JP" altLang="en-US" sz="2400" dirty="0"/>
                    </a:p>
                  </a:txBody>
                  <a:tcPr marL="91447" marR="91447" marT="45745" marB="45745" anchor="ctr">
                    <a:solidFill>
                      <a:srgbClr val="CCFF99"/>
                    </a:solidFill>
                  </a:tcPr>
                </a:tc>
                <a:tc>
                  <a:txBody>
                    <a:bodyPr/>
                    <a:lstStyle/>
                    <a:p>
                      <a:pPr algn="ctr"/>
                      <a:r>
                        <a:rPr kumimoji="1" lang="ja-JP" altLang="en-US" sz="2400" dirty="0" smtClean="0"/>
                        <a:t>（３）</a:t>
                      </a:r>
                      <a:endParaRPr kumimoji="1" lang="ja-JP" altLang="en-US" sz="2400" dirty="0"/>
                    </a:p>
                  </a:txBody>
                  <a:tcPr marL="91447" marR="91447" marT="45745" marB="45745" anchor="ctr">
                    <a:solidFill>
                      <a:srgbClr val="FFFF99"/>
                    </a:solidFill>
                  </a:tcPr>
                </a:tc>
              </a:tr>
              <a:tr h="701424">
                <a:tc>
                  <a:txBody>
                    <a:bodyPr/>
                    <a:lstStyle/>
                    <a:p>
                      <a:r>
                        <a:rPr kumimoji="1" lang="ja-JP" altLang="en-US" sz="2000" dirty="0" smtClean="0"/>
                        <a:t>（知識及び技能に関する目標）</a:t>
                      </a:r>
                      <a:endParaRPr kumimoji="1" lang="ja-JP" altLang="en-US" sz="2000" dirty="0"/>
                    </a:p>
                  </a:txBody>
                  <a:tcPr marL="91447" marR="91447" marT="45745" marB="45745"/>
                </a:tc>
                <a:tc>
                  <a:txBody>
                    <a:bodyPr/>
                    <a:lstStyle/>
                    <a:p>
                      <a:r>
                        <a:rPr kumimoji="1" lang="ja-JP" altLang="en-US" sz="2000" smtClean="0"/>
                        <a:t>（思考力，判断力，表現力</a:t>
                      </a:r>
                      <a:r>
                        <a:rPr kumimoji="1" lang="ja-JP" altLang="en-US" sz="2000" dirty="0" smtClean="0"/>
                        <a:t>等に関する目標）</a:t>
                      </a:r>
                      <a:endParaRPr kumimoji="1" lang="ja-JP" altLang="en-US" sz="2000" dirty="0"/>
                    </a:p>
                  </a:txBody>
                  <a:tcPr marL="91447" marR="91447" marT="45745" marB="45745"/>
                </a:tc>
                <a:tc>
                  <a:txBody>
                    <a:bodyPr/>
                    <a:lstStyle/>
                    <a:p>
                      <a:r>
                        <a:rPr kumimoji="1" lang="ja-JP" altLang="en-US" sz="2000" dirty="0" smtClean="0"/>
                        <a:t>（学びに</a:t>
                      </a:r>
                      <a:r>
                        <a:rPr kumimoji="1" lang="ja-JP" altLang="en-US" sz="2000" smtClean="0"/>
                        <a:t>向かう力，人間性</a:t>
                      </a:r>
                      <a:r>
                        <a:rPr kumimoji="1" lang="ja-JP" altLang="en-US" sz="2000" dirty="0" smtClean="0"/>
                        <a:t>等に関する目標）</a:t>
                      </a:r>
                      <a:endParaRPr kumimoji="1" lang="ja-JP" altLang="en-US" sz="2000" dirty="0"/>
                    </a:p>
                  </a:txBody>
                  <a:tcPr marL="91447" marR="91447" marT="45745" marB="45745"/>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3383908465"/>
              </p:ext>
            </p:extLst>
          </p:nvPr>
        </p:nvGraphicFramePr>
        <p:xfrm>
          <a:off x="179388" y="4732263"/>
          <a:ext cx="8762999" cy="1158875"/>
        </p:xfrm>
        <a:graphic>
          <a:graphicData uri="http://schemas.openxmlformats.org/drawingml/2006/table">
            <a:tbl>
              <a:tblPr firstRow="1" bandRow="1">
                <a:tableStyleId>{5940675A-B579-460E-94D1-54222C63F5DA}</a:tableStyleId>
              </a:tblPr>
              <a:tblGrid>
                <a:gridCol w="791990"/>
                <a:gridCol w="2592554"/>
                <a:gridCol w="2592554"/>
                <a:gridCol w="2785901"/>
              </a:tblGrid>
              <a:tr h="457451">
                <a:tc>
                  <a:txBody>
                    <a:bodyPr/>
                    <a:lstStyle/>
                    <a:p>
                      <a:pPr algn="ctr"/>
                      <a:r>
                        <a:rPr kumimoji="1" lang="ja-JP" altLang="en-US" sz="2000" dirty="0" smtClean="0"/>
                        <a:t>観点</a:t>
                      </a:r>
                      <a:endParaRPr kumimoji="1" lang="ja-JP" altLang="en-US" sz="2000" dirty="0"/>
                    </a:p>
                  </a:txBody>
                  <a:tcPr marL="91449" marR="91449" marT="45745" marB="45745" anchor="ctr"/>
                </a:tc>
                <a:tc>
                  <a:txBody>
                    <a:bodyPr/>
                    <a:lstStyle/>
                    <a:p>
                      <a:pPr algn="ctr"/>
                      <a:r>
                        <a:rPr kumimoji="1" lang="ja-JP" altLang="en-US" sz="2400" dirty="0" smtClean="0"/>
                        <a:t>知識・技能</a:t>
                      </a:r>
                      <a:endParaRPr kumimoji="1" lang="ja-JP" altLang="en-US" sz="2400" dirty="0"/>
                    </a:p>
                  </a:txBody>
                  <a:tcPr marL="91449" marR="91449" marT="45745" marB="45745" anchor="ctr">
                    <a:solidFill>
                      <a:schemeClr val="accent1">
                        <a:lumMod val="20000"/>
                        <a:lumOff val="80000"/>
                      </a:schemeClr>
                    </a:solidFill>
                  </a:tcPr>
                </a:tc>
                <a:tc>
                  <a:txBody>
                    <a:bodyPr/>
                    <a:lstStyle/>
                    <a:p>
                      <a:pPr algn="ctr"/>
                      <a:r>
                        <a:rPr kumimoji="1" lang="ja-JP" altLang="en-US" sz="2400" dirty="0" smtClean="0"/>
                        <a:t>思考・判断・表現</a:t>
                      </a:r>
                      <a:endParaRPr kumimoji="1" lang="ja-JP" altLang="en-US" sz="2400" dirty="0"/>
                    </a:p>
                  </a:txBody>
                  <a:tcPr marL="91449" marR="91449" marT="45745" marB="45745" anchor="ctr">
                    <a:solidFill>
                      <a:srgbClr val="CCFF99"/>
                    </a:solidFill>
                  </a:tcPr>
                </a:tc>
                <a:tc>
                  <a:txBody>
                    <a:bodyPr/>
                    <a:lstStyle/>
                    <a:p>
                      <a:pPr algn="ctr"/>
                      <a:r>
                        <a:rPr kumimoji="1" lang="ja-JP" altLang="en-US" sz="1600" spc="-100" baseline="0" dirty="0" smtClean="0"/>
                        <a:t>主体的に学習に取り組む態度</a:t>
                      </a:r>
                      <a:endParaRPr kumimoji="1" lang="ja-JP" altLang="en-US" sz="1600" spc="-100" baseline="0" dirty="0"/>
                    </a:p>
                  </a:txBody>
                  <a:tcPr marL="91449" marR="91449" marT="45745" marB="45745" anchor="ctr">
                    <a:solidFill>
                      <a:srgbClr val="FFFF99"/>
                    </a:solidFill>
                  </a:tcPr>
                </a:tc>
              </a:tr>
              <a:tr h="701424">
                <a:tc>
                  <a:txBody>
                    <a:bodyPr/>
                    <a:lstStyle/>
                    <a:p>
                      <a:pPr algn="ctr"/>
                      <a:r>
                        <a:rPr kumimoji="1" lang="ja-JP" altLang="en-US" sz="2000" dirty="0" smtClean="0"/>
                        <a:t>趣旨</a:t>
                      </a:r>
                      <a:endParaRPr kumimoji="1" lang="ja-JP" altLang="en-US" sz="2000" dirty="0"/>
                    </a:p>
                  </a:txBody>
                  <a:tcPr marL="91449" marR="91449" marT="45745" marB="45745" anchor="ctr"/>
                </a:tc>
                <a:tc>
                  <a:txBody>
                    <a:bodyPr/>
                    <a:lstStyle/>
                    <a:p>
                      <a:r>
                        <a:rPr kumimoji="1" lang="ja-JP" altLang="en-US" sz="2000" dirty="0" smtClean="0"/>
                        <a:t>（知識・技能の観点の趣旨）</a:t>
                      </a:r>
                      <a:endParaRPr kumimoji="1" lang="ja-JP" altLang="en-US" sz="2000" dirty="0"/>
                    </a:p>
                  </a:txBody>
                  <a:tcPr marL="91449" marR="91449" marT="45745" marB="45745"/>
                </a:tc>
                <a:tc>
                  <a:txBody>
                    <a:bodyPr/>
                    <a:lstStyle/>
                    <a:p>
                      <a:r>
                        <a:rPr kumimoji="1" lang="ja-JP" altLang="en-US" sz="2000" dirty="0" smtClean="0"/>
                        <a:t>（思考・判断・表現の観点の趣旨）</a:t>
                      </a:r>
                      <a:endParaRPr kumimoji="1" lang="ja-JP" altLang="en-US" sz="2000" dirty="0"/>
                    </a:p>
                  </a:txBody>
                  <a:tcPr marL="91449" marR="91449" marT="45745" marB="45745"/>
                </a:tc>
                <a:tc>
                  <a:txBody>
                    <a:bodyPr/>
                    <a:lstStyle/>
                    <a:p>
                      <a:r>
                        <a:rPr kumimoji="1" lang="ja-JP" altLang="en-US" sz="2000" dirty="0" smtClean="0"/>
                        <a:t>（主体的に学習に取り組む態度の観点の趣旨）</a:t>
                      </a:r>
                      <a:endParaRPr kumimoji="1" lang="ja-JP" altLang="en-US" sz="2000" dirty="0"/>
                    </a:p>
                  </a:txBody>
                  <a:tcPr marL="91449" marR="91449" marT="45745" marB="45745"/>
                </a:tc>
              </a:tr>
            </a:tbl>
          </a:graphicData>
        </a:graphic>
      </p:graphicFrame>
      <p:sp>
        <p:nvSpPr>
          <p:cNvPr id="15" name="下矢印 14"/>
          <p:cNvSpPr/>
          <p:nvPr/>
        </p:nvSpPr>
        <p:spPr>
          <a:xfrm>
            <a:off x="1403350" y="3795713"/>
            <a:ext cx="1728788" cy="35336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下矢印 17"/>
          <p:cNvSpPr/>
          <p:nvPr/>
        </p:nvSpPr>
        <p:spPr>
          <a:xfrm>
            <a:off x="4092575" y="3795713"/>
            <a:ext cx="1728788" cy="35336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下矢印 18"/>
          <p:cNvSpPr/>
          <p:nvPr/>
        </p:nvSpPr>
        <p:spPr>
          <a:xfrm>
            <a:off x="6691313" y="3795713"/>
            <a:ext cx="1727200" cy="35336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テキスト ボックス 19"/>
          <p:cNvSpPr txBox="1">
            <a:spLocks noChangeArrowheads="1"/>
          </p:cNvSpPr>
          <p:nvPr/>
        </p:nvSpPr>
        <p:spPr bwMode="auto">
          <a:xfrm>
            <a:off x="201613" y="5953497"/>
            <a:ext cx="8763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dirty="0"/>
              <a:t>★　</a:t>
            </a:r>
            <a:r>
              <a:rPr kumimoji="1" lang="ja-JP" altLang="en-US" dirty="0" smtClean="0"/>
              <a:t>「主体的に学習に取り組む態度」の観点は，教科等及び学年（又は分野）の目標の</a:t>
            </a:r>
            <a:endParaRPr kumimoji="1" lang="en-US" altLang="ja-JP" dirty="0" smtClean="0"/>
          </a:p>
          <a:p>
            <a:r>
              <a:rPr kumimoji="1" lang="ja-JP" altLang="en-US" dirty="0"/>
              <a:t>　</a:t>
            </a:r>
            <a:r>
              <a:rPr kumimoji="1" lang="ja-JP" altLang="en-US" dirty="0" smtClean="0"/>
              <a:t>　（３）に対応。（観点別学習状況の評価を通じて見取ることができる部分をその内容</a:t>
            </a:r>
            <a:endParaRPr kumimoji="1" lang="en-US" altLang="ja-JP" dirty="0" smtClean="0"/>
          </a:p>
          <a:p>
            <a:r>
              <a:rPr kumimoji="1" lang="ja-JP" altLang="en-US" dirty="0"/>
              <a:t>　</a:t>
            </a:r>
            <a:r>
              <a:rPr kumimoji="1" lang="ja-JP" altLang="en-US" dirty="0" smtClean="0"/>
              <a:t>　として記す）</a:t>
            </a:r>
            <a:r>
              <a:rPr kumimoji="1" lang="en-US" altLang="ja-JP" dirty="0" smtClean="0"/>
              <a:t>〔</a:t>
            </a:r>
            <a:r>
              <a:rPr kumimoji="1" lang="ja-JP" altLang="en-US" dirty="0" smtClean="0"/>
              <a:t>改善等通知参照</a:t>
            </a:r>
            <a:r>
              <a:rPr kumimoji="1" lang="en-US" altLang="ja-JP" dirty="0"/>
              <a:t>〕</a:t>
            </a:r>
            <a:endParaRPr kumimoji="1" lang="ja-JP" altLang="en-US" dirty="0"/>
          </a:p>
        </p:txBody>
      </p:sp>
      <p:sp>
        <p:nvSpPr>
          <p:cNvPr id="17"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P.14</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32"/>
    </mc:Choice>
    <mc:Fallback xmlns="">
      <p:transition spd="slow" advTm="4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12" name="角丸四角形 2"/>
          <p:cNvSpPr/>
          <p:nvPr/>
        </p:nvSpPr>
        <p:spPr>
          <a:xfrm>
            <a:off x="179388" y="1773238"/>
            <a:ext cx="8763000" cy="114300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a:solidFill>
                  <a:prstClr val="black"/>
                </a:solidFill>
                <a:uFill>
                  <a:solidFill>
                    <a:srgbClr val="FF0000"/>
                  </a:solidFill>
                </a:uFill>
              </a:rPr>
              <a:t>学習指導要領に示す各教科等の「第２ 各学年（分野）の目標及び内容」の「２ 内容」の項目等をそのまとまりごとに細分化したり整理したりしたもの</a:t>
            </a:r>
            <a:endParaRPr lang="ja-JP" altLang="en-US" sz="2400" kern="0" dirty="0">
              <a:solidFill>
                <a:prstClr val="black"/>
              </a:solidFill>
              <a:uFill>
                <a:solidFill>
                  <a:srgbClr val="FF0000"/>
                </a:solidFill>
              </a:uFill>
            </a:endParaRPr>
          </a:p>
        </p:txBody>
      </p:sp>
      <p:sp>
        <p:nvSpPr>
          <p:cNvPr id="92165" name="テキスト ボックス 16"/>
          <p:cNvSpPr txBox="1">
            <a:spLocks noChangeArrowheads="1"/>
          </p:cNvSpPr>
          <p:nvPr/>
        </p:nvSpPr>
        <p:spPr bwMode="auto">
          <a:xfrm>
            <a:off x="179388" y="1268413"/>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＜内容のまとまりごとの評価規準①＞</a:t>
            </a:r>
          </a:p>
        </p:txBody>
      </p:sp>
      <p:sp>
        <p:nvSpPr>
          <p:cNvPr id="21" name="テキスト ボックス 20"/>
          <p:cNvSpPr txBox="1"/>
          <p:nvPr/>
        </p:nvSpPr>
        <p:spPr>
          <a:xfrm>
            <a:off x="201613" y="2997200"/>
            <a:ext cx="8763000" cy="1016000"/>
          </a:xfrm>
          <a:prstGeom prst="rect">
            <a:avLst/>
          </a:prstGeom>
          <a:noFill/>
        </p:spPr>
        <p:txBody>
          <a:bodyPr>
            <a:spAutoFit/>
          </a:bodyPr>
          <a:lstStyle/>
          <a:p>
            <a:pPr>
              <a:defRPr/>
            </a:pPr>
            <a:r>
              <a:rPr kumimoji="1" lang="en-US" altLang="ja-JP" sz="2000" dirty="0">
                <a:latin typeface="+mj-ea"/>
                <a:ea typeface="+mj-ea"/>
              </a:rPr>
              <a:t>※</a:t>
            </a:r>
            <a:r>
              <a:rPr kumimoji="1" lang="ja-JP" altLang="en-US" sz="2000" dirty="0">
                <a:latin typeface="+mj-ea"/>
                <a:ea typeface="+mj-ea"/>
              </a:rPr>
              <a:t>　各教科等の学習指導要領の「第３ 指導計画の作成と内容の取扱い」１</a:t>
            </a:r>
            <a:r>
              <a:rPr kumimoji="1" lang="en-US" altLang="ja-JP" sz="2000" dirty="0">
                <a:latin typeface="+mj-ea"/>
                <a:ea typeface="+mj-ea"/>
              </a:rPr>
              <a:t>(1)</a:t>
            </a:r>
            <a:r>
              <a:rPr kumimoji="1" lang="ja-JP" altLang="en-US" sz="2000" dirty="0">
                <a:latin typeface="+mj-ea"/>
                <a:ea typeface="+mj-ea"/>
              </a:rPr>
              <a:t>に</a:t>
            </a:r>
            <a:endParaRPr kumimoji="1" lang="en-US" altLang="ja-JP" sz="2000" dirty="0">
              <a:latin typeface="+mj-ea"/>
              <a:ea typeface="+mj-ea"/>
            </a:endParaRPr>
          </a:p>
          <a:p>
            <a:pPr>
              <a:defRPr/>
            </a:pPr>
            <a:r>
              <a:rPr kumimoji="1" lang="ja-JP" altLang="en-US" sz="2000" dirty="0">
                <a:latin typeface="+mj-ea"/>
                <a:ea typeface="+mj-ea"/>
              </a:rPr>
              <a:t>　「単元（題材）などの内容や時間のまとまり」という記載が</a:t>
            </a:r>
            <a:r>
              <a:rPr kumimoji="1" lang="ja-JP" altLang="en-US" sz="2000">
                <a:latin typeface="+mj-ea"/>
                <a:ea typeface="+mj-ea"/>
              </a:rPr>
              <a:t>ある</a:t>
            </a:r>
            <a:r>
              <a:rPr kumimoji="1" lang="ja-JP" altLang="en-US" sz="2000" smtClean="0">
                <a:latin typeface="+mj-ea"/>
                <a:ea typeface="+mj-ea"/>
              </a:rPr>
              <a:t>が，この</a:t>
            </a:r>
            <a:r>
              <a:rPr kumimoji="1" lang="ja-JP" altLang="en-US" sz="2000" dirty="0">
                <a:latin typeface="+mj-ea"/>
                <a:ea typeface="+mj-ea"/>
              </a:rPr>
              <a:t>「内容や　</a:t>
            </a:r>
            <a:endParaRPr kumimoji="1" lang="en-US" altLang="ja-JP" sz="2000" dirty="0">
              <a:latin typeface="+mj-ea"/>
              <a:ea typeface="+mj-ea"/>
            </a:endParaRPr>
          </a:p>
          <a:p>
            <a:pPr>
              <a:defRPr/>
            </a:pPr>
            <a:r>
              <a:rPr kumimoji="1" lang="ja-JP" altLang="en-US" sz="2000" dirty="0">
                <a:latin typeface="+mj-ea"/>
                <a:ea typeface="+mj-ea"/>
              </a:rPr>
              <a:t>　時間のまとまり</a:t>
            </a:r>
            <a:r>
              <a:rPr kumimoji="1" lang="ja-JP" altLang="en-US" sz="2000">
                <a:latin typeface="+mj-ea"/>
                <a:ea typeface="+mj-ea"/>
              </a:rPr>
              <a:t>」</a:t>
            </a:r>
            <a:r>
              <a:rPr kumimoji="1" lang="ja-JP" altLang="en-US" sz="2000" smtClean="0">
                <a:latin typeface="+mj-ea"/>
                <a:ea typeface="+mj-ea"/>
              </a:rPr>
              <a:t>と，本参考</a:t>
            </a:r>
            <a:r>
              <a:rPr kumimoji="1" lang="ja-JP" altLang="en-US" sz="2000" dirty="0">
                <a:latin typeface="+mj-ea"/>
                <a:ea typeface="+mj-ea"/>
              </a:rPr>
              <a:t>資料における「内容のまとまり」は同義ではない</a:t>
            </a:r>
          </a:p>
        </p:txBody>
      </p:sp>
      <p:sp>
        <p:nvSpPr>
          <p:cNvPr id="22" name="テキスト ボックス 21"/>
          <p:cNvSpPr txBox="1"/>
          <p:nvPr/>
        </p:nvSpPr>
        <p:spPr>
          <a:xfrm>
            <a:off x="179388" y="4124325"/>
            <a:ext cx="8763000" cy="1938338"/>
          </a:xfrm>
          <a:prstGeom prst="rect">
            <a:avLst/>
          </a:prstGeom>
          <a:solidFill>
            <a:srgbClr val="FFFF99"/>
          </a:solidFill>
          <a:ln>
            <a:solidFill>
              <a:srgbClr val="FFC000"/>
            </a:solidFill>
          </a:ln>
        </p:spPr>
        <p:txBody>
          <a:bodyPr>
            <a:spAutoFit/>
          </a:bodyPr>
          <a:lstStyle/>
          <a:p>
            <a:pPr>
              <a:defRPr/>
            </a:pPr>
            <a:r>
              <a:rPr kumimoji="1" lang="ja-JP" altLang="en-US" sz="2400" dirty="0">
                <a:latin typeface="+mj-ea"/>
                <a:ea typeface="+mj-ea"/>
              </a:rPr>
              <a:t>学習指導要領に示す各教科等の「第２ 各学年（分野）の目標及び内容」の「２内容」に</a:t>
            </a:r>
            <a:r>
              <a:rPr kumimoji="1" lang="ja-JP" altLang="en-US" sz="2400" dirty="0" smtClean="0">
                <a:latin typeface="+mj-ea"/>
                <a:ea typeface="+mj-ea"/>
              </a:rPr>
              <a:t>おいて，「</a:t>
            </a:r>
            <a:r>
              <a:rPr kumimoji="1" lang="ja-JP" altLang="en-US" sz="2400" dirty="0">
                <a:latin typeface="+mj-ea"/>
                <a:ea typeface="+mj-ea"/>
              </a:rPr>
              <a:t>内容のまとまり」ごとに育成を目指す資質・能力が示されている。（中略）</a:t>
            </a:r>
            <a:r>
              <a:rPr kumimoji="1" lang="ja-JP" altLang="en-US" sz="2400" b="1" u="sng" dirty="0">
                <a:solidFill>
                  <a:srgbClr val="FF0000"/>
                </a:solidFill>
                <a:latin typeface="+mj-ea"/>
                <a:ea typeface="+mj-ea"/>
              </a:rPr>
              <a:t>「２ 内容」の記載事項の文末を</a:t>
            </a:r>
            <a:endParaRPr kumimoji="1" lang="en-US" altLang="ja-JP" sz="2400" b="1" u="sng" dirty="0">
              <a:solidFill>
                <a:srgbClr val="FF0000"/>
              </a:solidFill>
              <a:latin typeface="+mj-ea"/>
              <a:ea typeface="+mj-ea"/>
            </a:endParaRPr>
          </a:p>
          <a:p>
            <a:pPr>
              <a:defRPr/>
            </a:pPr>
            <a:r>
              <a:rPr kumimoji="1" lang="ja-JP" altLang="en-US" sz="2400" b="1" u="sng" dirty="0">
                <a:solidFill>
                  <a:srgbClr val="FF0000"/>
                </a:solidFill>
                <a:latin typeface="+mj-ea"/>
                <a:ea typeface="+mj-ea"/>
              </a:rPr>
              <a:t>「</a:t>
            </a:r>
            <a:r>
              <a:rPr kumimoji="1" lang="ja-JP" altLang="en-US" sz="2400" b="1" u="sng" dirty="0" err="1">
                <a:solidFill>
                  <a:srgbClr val="FF0000"/>
                </a:solidFill>
                <a:latin typeface="+mj-ea"/>
                <a:ea typeface="+mj-ea"/>
              </a:rPr>
              <a:t>～する</a:t>
            </a:r>
            <a:r>
              <a:rPr kumimoji="1" lang="ja-JP" altLang="en-US" sz="2400" b="1" u="sng" dirty="0">
                <a:solidFill>
                  <a:srgbClr val="FF0000"/>
                </a:solidFill>
                <a:latin typeface="+mj-ea"/>
                <a:ea typeface="+mj-ea"/>
              </a:rPr>
              <a:t>こと」から「～している」と変換したもの等</a:t>
            </a:r>
            <a:r>
              <a:rPr kumimoji="1" lang="ja-JP" altLang="en-US" sz="2400" b="1" u="sng" dirty="0" smtClean="0">
                <a:solidFill>
                  <a:srgbClr val="FF0000"/>
                </a:solidFill>
                <a:latin typeface="+mj-ea"/>
                <a:ea typeface="+mj-ea"/>
              </a:rPr>
              <a:t>を，参考</a:t>
            </a:r>
            <a:r>
              <a:rPr kumimoji="1" lang="ja-JP" altLang="en-US" sz="2400" b="1" u="sng" dirty="0">
                <a:solidFill>
                  <a:srgbClr val="FF0000"/>
                </a:solidFill>
                <a:latin typeface="+mj-ea"/>
                <a:ea typeface="+mj-ea"/>
              </a:rPr>
              <a:t>資料に</a:t>
            </a:r>
            <a:endParaRPr kumimoji="1" lang="en-US" altLang="ja-JP" sz="2400" b="1" u="sng" dirty="0">
              <a:solidFill>
                <a:srgbClr val="FF0000"/>
              </a:solidFill>
              <a:latin typeface="+mj-ea"/>
              <a:ea typeface="+mj-ea"/>
            </a:endParaRPr>
          </a:p>
          <a:p>
            <a:pPr>
              <a:defRPr/>
            </a:pPr>
            <a:r>
              <a:rPr kumimoji="1" lang="ja-JP" altLang="en-US" sz="2400" b="1" u="sng" dirty="0">
                <a:solidFill>
                  <a:srgbClr val="FF0000"/>
                </a:solidFill>
                <a:latin typeface="+mj-ea"/>
                <a:ea typeface="+mj-ea"/>
              </a:rPr>
              <a:t>おいて「内容のまとまりごとの評価規準」と呼ぶ</a:t>
            </a:r>
          </a:p>
        </p:txBody>
      </p:sp>
      <p:sp>
        <p:nvSpPr>
          <p:cNvPr id="8"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P.14</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146"/>
    </mc:Choice>
    <mc:Fallback xmlns="">
      <p:transition spd="slow" advTm="6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94212" name="テキスト ボックス 16"/>
          <p:cNvSpPr txBox="1">
            <a:spLocks noChangeArrowheads="1"/>
          </p:cNvSpPr>
          <p:nvPr/>
        </p:nvSpPr>
        <p:spPr bwMode="auto">
          <a:xfrm>
            <a:off x="179388" y="126841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＜内容のまとまりごとの評価規準②＞</a:t>
            </a:r>
          </a:p>
        </p:txBody>
      </p:sp>
      <p:sp>
        <p:nvSpPr>
          <p:cNvPr id="22" name="テキスト ボックス 21"/>
          <p:cNvSpPr txBox="1"/>
          <p:nvPr/>
        </p:nvSpPr>
        <p:spPr>
          <a:xfrm>
            <a:off x="179388" y="1831975"/>
            <a:ext cx="8763000" cy="3109913"/>
          </a:xfrm>
          <a:prstGeom prst="rect">
            <a:avLst/>
          </a:prstGeom>
          <a:solidFill>
            <a:srgbClr val="FFFF99"/>
          </a:solidFill>
          <a:ln>
            <a:solidFill>
              <a:srgbClr val="FFC000"/>
            </a:solidFill>
          </a:ln>
        </p:spPr>
        <p:txBody>
          <a:bodyPr>
            <a:spAutoFit/>
          </a:bodyPr>
          <a:lstStyle/>
          <a:p>
            <a:pPr>
              <a:defRPr/>
            </a:pPr>
            <a:r>
              <a:rPr kumimoji="1" lang="en-US" altLang="ja-JP" sz="2800" dirty="0">
                <a:latin typeface="+mj-ea"/>
                <a:ea typeface="+mj-ea"/>
              </a:rPr>
              <a:t>【</a:t>
            </a:r>
            <a:r>
              <a:rPr kumimoji="1" lang="ja-JP" altLang="en-US" sz="2800" dirty="0">
                <a:latin typeface="+mj-ea"/>
                <a:ea typeface="+mj-ea"/>
              </a:rPr>
              <a:t>「主体的に学習に取り組む態度」に関して</a:t>
            </a:r>
            <a:r>
              <a:rPr kumimoji="1" lang="en-US" altLang="ja-JP" sz="2800" dirty="0">
                <a:latin typeface="+mj-ea"/>
                <a:ea typeface="+mj-ea"/>
              </a:rPr>
              <a:t>】</a:t>
            </a:r>
          </a:p>
          <a:p>
            <a:pPr>
              <a:defRPr/>
            </a:pPr>
            <a:r>
              <a:rPr kumimoji="1" lang="ja-JP" altLang="en-US" sz="2800" dirty="0">
                <a:latin typeface="+mj-ea"/>
                <a:ea typeface="+mj-ea"/>
              </a:rPr>
              <a:t>　「２ 内容」に記載がない。</a:t>
            </a:r>
            <a:r>
              <a:rPr kumimoji="1" lang="ja-JP" altLang="en-US" sz="2800">
                <a:latin typeface="+mj-ea"/>
                <a:ea typeface="+mj-ea"/>
              </a:rPr>
              <a:t>その</a:t>
            </a:r>
            <a:r>
              <a:rPr kumimoji="1" lang="ja-JP" altLang="en-US" sz="2800" smtClean="0">
                <a:latin typeface="+mj-ea"/>
                <a:ea typeface="+mj-ea"/>
              </a:rPr>
              <a:t>ため，各学年</a:t>
            </a:r>
            <a:r>
              <a:rPr kumimoji="1" lang="ja-JP" altLang="en-US" sz="2800" dirty="0">
                <a:latin typeface="+mj-ea"/>
                <a:ea typeface="+mj-ea"/>
              </a:rPr>
              <a:t>（又は分野）の「１ 目標」を参考</a:t>
            </a:r>
            <a:r>
              <a:rPr kumimoji="1" lang="ja-JP" altLang="en-US" sz="2800">
                <a:latin typeface="+mj-ea"/>
                <a:ea typeface="+mj-ea"/>
              </a:rPr>
              <a:t>に</a:t>
            </a:r>
            <a:r>
              <a:rPr kumimoji="1" lang="ja-JP" altLang="en-US" sz="2800" smtClean="0">
                <a:latin typeface="+mj-ea"/>
                <a:ea typeface="+mj-ea"/>
              </a:rPr>
              <a:t>しつつ，必要</a:t>
            </a:r>
            <a:r>
              <a:rPr kumimoji="1" lang="ja-JP" altLang="en-US" sz="2800">
                <a:latin typeface="+mj-ea"/>
                <a:ea typeface="+mj-ea"/>
              </a:rPr>
              <a:t>に</a:t>
            </a:r>
            <a:r>
              <a:rPr kumimoji="1" lang="ja-JP" altLang="en-US" sz="2800" smtClean="0">
                <a:latin typeface="+mj-ea"/>
                <a:ea typeface="+mj-ea"/>
              </a:rPr>
              <a:t>応じて，改善</a:t>
            </a:r>
            <a:r>
              <a:rPr kumimoji="1" lang="ja-JP" altLang="en-US" sz="2800" dirty="0">
                <a:latin typeface="+mj-ea"/>
                <a:ea typeface="+mj-ea"/>
              </a:rPr>
              <a:t>等通知別紙４に示された学年（又は分野）別の評価の観点の趣旨のうち「主体的に学習に取り組む態度」に関わる部分を用いて「内容のまとまりごとの評価規準」を作成する必要がある。</a:t>
            </a:r>
          </a:p>
        </p:txBody>
      </p:sp>
      <p:sp>
        <p:nvSpPr>
          <p:cNvPr id="8" name="テキスト ボックス 7"/>
          <p:cNvSpPr txBox="1"/>
          <p:nvPr/>
        </p:nvSpPr>
        <p:spPr>
          <a:xfrm>
            <a:off x="107950" y="5210175"/>
            <a:ext cx="8942388" cy="522288"/>
          </a:xfrm>
          <a:prstGeom prst="rect">
            <a:avLst/>
          </a:prstGeom>
          <a:noFill/>
        </p:spPr>
        <p:txBody>
          <a:bodyPr>
            <a:spAutoFit/>
          </a:bodyPr>
          <a:lstStyle/>
          <a:p>
            <a:pPr>
              <a:defRPr/>
            </a:pPr>
            <a:r>
              <a:rPr kumimoji="1" lang="en-US" altLang="ja-JP" sz="2800" dirty="0">
                <a:latin typeface="+mj-ea"/>
                <a:ea typeface="+mj-ea"/>
              </a:rPr>
              <a:t>※</a:t>
            </a:r>
            <a:r>
              <a:rPr kumimoji="1" lang="ja-JP" altLang="en-US" sz="2800" dirty="0">
                <a:latin typeface="+mj-ea"/>
                <a:ea typeface="+mj-ea"/>
              </a:rPr>
              <a:t>各教科等</a:t>
            </a:r>
            <a:r>
              <a:rPr kumimoji="1" lang="ja-JP" altLang="en-US" sz="2800">
                <a:latin typeface="+mj-ea"/>
                <a:ea typeface="+mj-ea"/>
              </a:rPr>
              <a:t>に</a:t>
            </a:r>
            <a:r>
              <a:rPr kumimoji="1" lang="ja-JP" altLang="en-US" sz="2800" smtClean="0">
                <a:latin typeface="+mj-ea"/>
                <a:ea typeface="+mj-ea"/>
              </a:rPr>
              <a:t>よって，評価</a:t>
            </a:r>
            <a:r>
              <a:rPr kumimoji="1" lang="ja-JP" altLang="en-US" sz="2800" dirty="0">
                <a:latin typeface="+mj-ea"/>
                <a:ea typeface="+mj-ea"/>
              </a:rPr>
              <a:t>の対象に特性があることに留意</a:t>
            </a:r>
          </a:p>
        </p:txBody>
      </p:sp>
      <p:sp>
        <p:nvSpPr>
          <p:cNvPr id="9"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P.15</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32"/>
    </mc:Choice>
    <mc:Fallback xmlns="">
      <p:transition spd="slow" advTm="47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96260" name="テキスト ボックス 16"/>
          <p:cNvSpPr txBox="1">
            <a:spLocks noChangeArrowheads="1"/>
          </p:cNvSpPr>
          <p:nvPr/>
        </p:nvSpPr>
        <p:spPr bwMode="auto">
          <a:xfrm>
            <a:off x="179388" y="126841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＜「内容のまとまりごとの評価規準」作成の手順＞</a:t>
            </a:r>
          </a:p>
        </p:txBody>
      </p:sp>
      <p:sp>
        <p:nvSpPr>
          <p:cNvPr id="22" name="テキスト ボックス 21"/>
          <p:cNvSpPr txBox="1"/>
          <p:nvPr/>
        </p:nvSpPr>
        <p:spPr>
          <a:xfrm>
            <a:off x="179388" y="1831975"/>
            <a:ext cx="8763000" cy="3540125"/>
          </a:xfrm>
          <a:prstGeom prst="rect">
            <a:avLst/>
          </a:prstGeom>
          <a:solidFill>
            <a:srgbClr val="FFFF99"/>
          </a:solidFill>
          <a:ln>
            <a:solidFill>
              <a:srgbClr val="FFC000"/>
            </a:solidFill>
          </a:ln>
        </p:spPr>
        <p:txBody>
          <a:bodyPr>
            <a:spAutoFit/>
          </a:bodyPr>
          <a:lstStyle/>
          <a:p>
            <a:pPr>
              <a:defRPr/>
            </a:pPr>
            <a:r>
              <a:rPr kumimoji="1" lang="ja-JP" altLang="en-US" sz="2800" dirty="0">
                <a:latin typeface="+mj-ea"/>
                <a:ea typeface="+mj-ea"/>
              </a:rPr>
              <a:t>　学習指導要領に示された教科及び学年（又は分野）の目標</a:t>
            </a:r>
            <a:r>
              <a:rPr kumimoji="1" lang="ja-JP" altLang="en-US" sz="2800">
                <a:latin typeface="+mj-ea"/>
                <a:ea typeface="+mj-ea"/>
              </a:rPr>
              <a:t>を</a:t>
            </a:r>
            <a:r>
              <a:rPr kumimoji="1" lang="ja-JP" altLang="en-US" sz="2800" smtClean="0">
                <a:latin typeface="+mj-ea"/>
                <a:ea typeface="+mj-ea"/>
              </a:rPr>
              <a:t>踏まえて，「</a:t>
            </a:r>
            <a:r>
              <a:rPr kumimoji="1" lang="ja-JP" altLang="en-US" sz="2800" dirty="0">
                <a:latin typeface="+mj-ea"/>
                <a:ea typeface="+mj-ea"/>
              </a:rPr>
              <a:t>評価の観点及びその趣旨」が作成されていることを理解した上で</a:t>
            </a:r>
            <a:endParaRPr kumimoji="1" lang="en-US" altLang="ja-JP" sz="2800" dirty="0">
              <a:latin typeface="+mj-ea"/>
              <a:ea typeface="+mj-ea"/>
            </a:endParaRPr>
          </a:p>
          <a:p>
            <a:pPr>
              <a:defRPr/>
            </a:pPr>
            <a:endParaRPr kumimoji="1" lang="en-US" altLang="ja-JP" sz="2800" dirty="0">
              <a:latin typeface="+mj-ea"/>
              <a:ea typeface="+mj-ea"/>
            </a:endParaRPr>
          </a:p>
          <a:p>
            <a:pPr>
              <a:defRPr/>
            </a:pPr>
            <a:endParaRPr kumimoji="1" lang="en-US" altLang="ja-JP" sz="2800" dirty="0">
              <a:latin typeface="+mj-ea"/>
              <a:ea typeface="+mj-ea"/>
            </a:endParaRPr>
          </a:p>
          <a:p>
            <a:pPr>
              <a:defRPr/>
            </a:pPr>
            <a:endParaRPr kumimoji="1" lang="en-US" altLang="ja-JP" sz="2800" dirty="0">
              <a:latin typeface="+mj-ea"/>
              <a:ea typeface="+mj-ea"/>
            </a:endParaRPr>
          </a:p>
          <a:p>
            <a:pPr>
              <a:defRPr/>
            </a:pPr>
            <a:endParaRPr kumimoji="1" lang="en-US" altLang="ja-JP" sz="2800" dirty="0">
              <a:latin typeface="+mj-ea"/>
              <a:ea typeface="+mj-ea"/>
            </a:endParaRPr>
          </a:p>
          <a:p>
            <a:pPr>
              <a:defRPr/>
            </a:pPr>
            <a:endParaRPr kumimoji="1" lang="en-US" altLang="ja-JP" sz="2800" dirty="0">
              <a:latin typeface="+mj-ea"/>
              <a:ea typeface="+mj-ea"/>
            </a:endParaRPr>
          </a:p>
        </p:txBody>
      </p:sp>
      <p:sp>
        <p:nvSpPr>
          <p:cNvPr id="96262" name="テキスト ボックス 1"/>
          <p:cNvSpPr txBox="1">
            <a:spLocks noChangeArrowheads="1"/>
          </p:cNvSpPr>
          <p:nvPr/>
        </p:nvSpPr>
        <p:spPr bwMode="auto">
          <a:xfrm>
            <a:off x="388938" y="3244850"/>
            <a:ext cx="8359775"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各教科における「内容のまとまり」と「評価の観点」</a:t>
            </a:r>
            <a:endParaRPr kumimoji="1" lang="en-US" altLang="ja-JP" sz="2800"/>
          </a:p>
          <a:p>
            <a:r>
              <a:rPr kumimoji="1" lang="ja-JP" altLang="en-US" sz="2800"/>
              <a:t>　との関係を確認する。</a:t>
            </a:r>
          </a:p>
        </p:txBody>
      </p:sp>
      <p:sp>
        <p:nvSpPr>
          <p:cNvPr id="96263" name="テキスト ボックス 8"/>
          <p:cNvSpPr txBox="1">
            <a:spLocks noChangeArrowheads="1"/>
          </p:cNvSpPr>
          <p:nvPr/>
        </p:nvSpPr>
        <p:spPr bwMode="auto">
          <a:xfrm>
            <a:off x="388938" y="4292600"/>
            <a:ext cx="8353425"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② </a:t>
            </a:r>
            <a:r>
              <a:rPr kumimoji="1" lang="en-US" altLang="ja-JP" sz="2800" dirty="0"/>
              <a:t>【</a:t>
            </a:r>
            <a:r>
              <a:rPr kumimoji="1" lang="ja-JP" altLang="en-US" sz="2800" dirty="0"/>
              <a:t>観点ごとのポイント</a:t>
            </a:r>
            <a:r>
              <a:rPr kumimoji="1" lang="en-US" altLang="ja-JP" sz="2800" dirty="0"/>
              <a:t>】</a:t>
            </a:r>
            <a:r>
              <a:rPr kumimoji="1" lang="ja-JP" altLang="en-US" sz="2800"/>
              <a:t>を</a:t>
            </a:r>
            <a:r>
              <a:rPr kumimoji="1" lang="ja-JP" altLang="en-US" sz="2800" smtClean="0"/>
              <a:t>踏まえ，「</a:t>
            </a:r>
            <a:r>
              <a:rPr kumimoji="1" lang="ja-JP" altLang="en-US" sz="2800" dirty="0"/>
              <a:t>内容のまとまり</a:t>
            </a:r>
            <a:endParaRPr kumimoji="1" lang="en-US" altLang="ja-JP" sz="2800" dirty="0"/>
          </a:p>
          <a:p>
            <a:r>
              <a:rPr kumimoji="1" lang="ja-JP" altLang="en-US" sz="2800" dirty="0"/>
              <a:t>　ごとの評価規準」を作成する。</a:t>
            </a:r>
          </a:p>
        </p:txBody>
      </p:sp>
      <p:sp>
        <p:nvSpPr>
          <p:cNvPr id="11" name="テキスト ボックス 10"/>
          <p:cNvSpPr txBox="1"/>
          <p:nvPr/>
        </p:nvSpPr>
        <p:spPr>
          <a:xfrm>
            <a:off x="107950" y="5641975"/>
            <a:ext cx="8942388" cy="954088"/>
          </a:xfrm>
          <a:prstGeom prst="rect">
            <a:avLst/>
          </a:prstGeom>
          <a:noFill/>
        </p:spPr>
        <p:txBody>
          <a:bodyPr>
            <a:spAutoFit/>
          </a:bodyPr>
          <a:lstStyle/>
          <a:p>
            <a:pPr>
              <a:defRPr/>
            </a:pPr>
            <a:r>
              <a:rPr kumimoji="1" lang="en-US" altLang="ja-JP" sz="2800" dirty="0">
                <a:latin typeface="+mj-ea"/>
                <a:ea typeface="+mj-ea"/>
              </a:rPr>
              <a:t>※</a:t>
            </a:r>
            <a:r>
              <a:rPr kumimoji="1" lang="ja-JP" altLang="en-US" sz="2800" dirty="0">
                <a:latin typeface="+mj-ea"/>
                <a:ea typeface="+mj-ea"/>
              </a:rPr>
              <a:t>①②の具体的</a:t>
            </a:r>
            <a:r>
              <a:rPr kumimoji="1" lang="ja-JP" altLang="en-US" sz="2800">
                <a:latin typeface="+mj-ea"/>
                <a:ea typeface="+mj-ea"/>
              </a:rPr>
              <a:t>な</a:t>
            </a:r>
            <a:r>
              <a:rPr kumimoji="1" lang="ja-JP" altLang="en-US" sz="2800" smtClean="0">
                <a:latin typeface="+mj-ea"/>
                <a:ea typeface="+mj-ea"/>
              </a:rPr>
              <a:t>手順， </a:t>
            </a:r>
            <a:r>
              <a:rPr kumimoji="1" lang="en-US" altLang="ja-JP" sz="2800" dirty="0">
                <a:latin typeface="+mj-ea"/>
                <a:ea typeface="+mj-ea"/>
              </a:rPr>
              <a:t>【</a:t>
            </a:r>
            <a:r>
              <a:rPr kumimoji="1" lang="ja-JP" altLang="en-US" sz="2800" dirty="0">
                <a:latin typeface="+mj-ea"/>
                <a:ea typeface="+mj-ea"/>
              </a:rPr>
              <a:t>観点ごとのポイント</a:t>
            </a:r>
            <a:r>
              <a:rPr kumimoji="1" lang="en-US" altLang="ja-JP" sz="2800">
                <a:latin typeface="+mj-ea"/>
                <a:ea typeface="+mj-ea"/>
              </a:rPr>
              <a:t>】</a:t>
            </a:r>
            <a:r>
              <a:rPr kumimoji="1" lang="ja-JP" altLang="en-US" sz="2800" smtClean="0">
                <a:latin typeface="+mj-ea"/>
                <a:ea typeface="+mj-ea"/>
              </a:rPr>
              <a:t>について，</a:t>
            </a:r>
            <a:endParaRPr kumimoji="1" lang="en-US" altLang="ja-JP" sz="2800" dirty="0">
              <a:latin typeface="+mj-ea"/>
              <a:ea typeface="+mj-ea"/>
            </a:endParaRPr>
          </a:p>
          <a:p>
            <a:pPr>
              <a:defRPr/>
            </a:pPr>
            <a:r>
              <a:rPr kumimoji="1" lang="ja-JP" altLang="en-US" sz="2800" dirty="0">
                <a:latin typeface="+mj-ea"/>
                <a:ea typeface="+mj-ea"/>
              </a:rPr>
              <a:t>　各教科等の説明の中で詳述</a:t>
            </a:r>
          </a:p>
        </p:txBody>
      </p:sp>
      <p:sp>
        <p:nvSpPr>
          <p:cNvPr id="9"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P.15</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15"/>
    </mc:Choice>
    <mc:Fallback xmlns="">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98308" name="テキスト ボックス 16"/>
          <p:cNvSpPr txBox="1">
            <a:spLocks noChangeArrowheads="1"/>
          </p:cNvSpPr>
          <p:nvPr/>
        </p:nvSpPr>
        <p:spPr bwMode="auto">
          <a:xfrm>
            <a:off x="179388" y="126841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＜評価の計画を立てることの重要性＞</a:t>
            </a:r>
          </a:p>
        </p:txBody>
      </p:sp>
      <p:sp>
        <p:nvSpPr>
          <p:cNvPr id="22" name="テキスト ボックス 21"/>
          <p:cNvSpPr txBox="1"/>
          <p:nvPr/>
        </p:nvSpPr>
        <p:spPr>
          <a:xfrm>
            <a:off x="179388" y="2997200"/>
            <a:ext cx="8763000" cy="1384300"/>
          </a:xfrm>
          <a:prstGeom prst="rect">
            <a:avLst/>
          </a:prstGeom>
          <a:solidFill>
            <a:srgbClr val="FFFF99"/>
          </a:solidFill>
          <a:ln>
            <a:solidFill>
              <a:srgbClr val="FFC000"/>
            </a:solidFill>
          </a:ln>
        </p:spPr>
        <p:txBody>
          <a:bodyPr>
            <a:spAutoFit/>
          </a:bodyPr>
          <a:lstStyle/>
          <a:p>
            <a:pPr>
              <a:defRPr/>
            </a:pPr>
            <a:r>
              <a:rPr kumimoji="1" lang="ja-JP" altLang="en-US" sz="2800">
                <a:latin typeface="+mj-ea"/>
                <a:ea typeface="+mj-ea"/>
              </a:rPr>
              <a:t>　</a:t>
            </a:r>
            <a:r>
              <a:rPr kumimoji="1" lang="ja-JP" altLang="en-US" sz="2800" smtClean="0">
                <a:latin typeface="+mj-ea"/>
                <a:ea typeface="+mj-ea"/>
              </a:rPr>
              <a:t>いつ，どの</a:t>
            </a:r>
            <a:r>
              <a:rPr kumimoji="1" lang="ja-JP" altLang="en-US" sz="2800" dirty="0">
                <a:latin typeface="+mj-ea"/>
                <a:ea typeface="+mj-ea"/>
              </a:rPr>
              <a:t>ような</a:t>
            </a:r>
            <a:r>
              <a:rPr kumimoji="1" lang="ja-JP" altLang="en-US" sz="2800">
                <a:latin typeface="+mj-ea"/>
                <a:ea typeface="+mj-ea"/>
              </a:rPr>
              <a:t>方法</a:t>
            </a:r>
            <a:r>
              <a:rPr kumimoji="1" lang="ja-JP" altLang="en-US" sz="2800" smtClean="0">
                <a:latin typeface="+mj-ea"/>
                <a:ea typeface="+mj-ea"/>
              </a:rPr>
              <a:t>で，児童</a:t>
            </a:r>
            <a:r>
              <a:rPr kumimoji="1" lang="ja-JP" altLang="en-US" sz="2800" dirty="0">
                <a:latin typeface="+mj-ea"/>
                <a:ea typeface="+mj-ea"/>
              </a:rPr>
              <a:t>生徒について観点別学習状況を評価するための記録を取るのか</a:t>
            </a:r>
            <a:r>
              <a:rPr kumimoji="1" lang="ja-JP" altLang="en-US" sz="2800">
                <a:latin typeface="+mj-ea"/>
                <a:ea typeface="+mj-ea"/>
              </a:rPr>
              <a:t>に</a:t>
            </a:r>
            <a:r>
              <a:rPr kumimoji="1" lang="ja-JP" altLang="en-US" sz="2800" smtClean="0">
                <a:latin typeface="+mj-ea"/>
                <a:ea typeface="+mj-ea"/>
              </a:rPr>
              <a:t>ついて，評価</a:t>
            </a:r>
            <a:r>
              <a:rPr kumimoji="1" lang="ja-JP" altLang="en-US" sz="2800" dirty="0">
                <a:latin typeface="+mj-ea"/>
                <a:ea typeface="+mj-ea"/>
              </a:rPr>
              <a:t>の計画を立てることが引き続き大切</a:t>
            </a:r>
            <a:endParaRPr kumimoji="1" lang="en-US" altLang="ja-JP" sz="2800" dirty="0">
              <a:latin typeface="+mj-ea"/>
              <a:ea typeface="+mj-ea"/>
            </a:endParaRPr>
          </a:p>
        </p:txBody>
      </p:sp>
      <p:sp>
        <p:nvSpPr>
          <p:cNvPr id="11" name="テキスト ボックス 10"/>
          <p:cNvSpPr txBox="1"/>
          <p:nvPr/>
        </p:nvSpPr>
        <p:spPr>
          <a:xfrm>
            <a:off x="107950" y="4637088"/>
            <a:ext cx="8942388" cy="1815882"/>
          </a:xfrm>
          <a:prstGeom prst="rect">
            <a:avLst/>
          </a:prstGeom>
          <a:noFill/>
        </p:spPr>
        <p:txBody>
          <a:bodyPr>
            <a:spAutoFit/>
          </a:bodyPr>
          <a:lstStyle/>
          <a:p>
            <a:pPr>
              <a:defRPr/>
            </a:pPr>
            <a:r>
              <a:rPr kumimoji="1" lang="en-US" altLang="ja-JP" sz="2800" dirty="0">
                <a:latin typeface="+mj-ea"/>
                <a:ea typeface="+mj-ea"/>
              </a:rPr>
              <a:t>※</a:t>
            </a:r>
            <a:r>
              <a:rPr kumimoji="1" lang="ja-JP" altLang="en-US" sz="2800" dirty="0">
                <a:latin typeface="+mj-ea"/>
                <a:ea typeface="+mj-ea"/>
              </a:rPr>
              <a:t>毎時間児童生徒全員について記録を</a:t>
            </a:r>
            <a:r>
              <a:rPr kumimoji="1" lang="ja-JP" altLang="en-US" sz="2800" dirty="0" smtClean="0">
                <a:latin typeface="+mj-ea"/>
                <a:ea typeface="+mj-ea"/>
              </a:rPr>
              <a:t>とり，蓄積</a:t>
            </a:r>
            <a:r>
              <a:rPr kumimoji="1" lang="ja-JP" altLang="en-US" sz="2800" dirty="0">
                <a:latin typeface="+mj-ea"/>
                <a:ea typeface="+mj-ea"/>
              </a:rPr>
              <a:t>する</a:t>
            </a:r>
            <a:endParaRPr kumimoji="1" lang="en-US" altLang="ja-JP" sz="2800" dirty="0">
              <a:latin typeface="+mj-ea"/>
              <a:ea typeface="+mj-ea"/>
            </a:endParaRPr>
          </a:p>
          <a:p>
            <a:pPr>
              <a:defRPr/>
            </a:pPr>
            <a:r>
              <a:rPr kumimoji="1" lang="ja-JP" altLang="en-US" sz="2800" dirty="0">
                <a:latin typeface="+mj-ea"/>
                <a:ea typeface="+mj-ea"/>
              </a:rPr>
              <a:t>　ことは現実的では</a:t>
            </a:r>
            <a:r>
              <a:rPr kumimoji="1" lang="ja-JP" altLang="en-US" sz="2800" dirty="0" smtClean="0">
                <a:latin typeface="+mj-ea"/>
                <a:ea typeface="+mj-ea"/>
              </a:rPr>
              <a:t>ないため，児童</a:t>
            </a:r>
            <a:r>
              <a:rPr kumimoji="1" lang="ja-JP" altLang="en-US" sz="2800" dirty="0">
                <a:latin typeface="+mj-ea"/>
                <a:ea typeface="+mj-ea"/>
              </a:rPr>
              <a:t>生徒全員の学習状況</a:t>
            </a:r>
            <a:r>
              <a:rPr kumimoji="1" lang="ja-JP" altLang="en-US" sz="2800" dirty="0" smtClean="0">
                <a:latin typeface="+mj-ea"/>
                <a:ea typeface="+mj-ea"/>
              </a:rPr>
              <a:t>を</a:t>
            </a:r>
            <a:endParaRPr kumimoji="1" lang="en-US" altLang="ja-JP" sz="2800" dirty="0" smtClean="0">
              <a:latin typeface="+mj-ea"/>
              <a:ea typeface="+mj-ea"/>
            </a:endParaRPr>
          </a:p>
          <a:p>
            <a:pPr>
              <a:defRPr/>
            </a:pPr>
            <a:r>
              <a:rPr kumimoji="1" lang="ja-JP" altLang="en-US" sz="2800" dirty="0">
                <a:latin typeface="+mj-ea"/>
                <a:ea typeface="+mj-ea"/>
              </a:rPr>
              <a:t>　</a:t>
            </a:r>
            <a:r>
              <a:rPr kumimoji="1" lang="ja-JP" altLang="en-US" sz="2800" dirty="0" smtClean="0">
                <a:latin typeface="+mj-ea"/>
                <a:ea typeface="+mj-ea"/>
              </a:rPr>
              <a:t>記録</a:t>
            </a:r>
            <a:r>
              <a:rPr kumimoji="1" lang="ja-JP" altLang="en-US" sz="2800" dirty="0">
                <a:latin typeface="+mj-ea"/>
                <a:ea typeface="+mj-ea"/>
              </a:rPr>
              <a:t>に残す場面を精選</a:t>
            </a:r>
            <a:r>
              <a:rPr kumimoji="1" lang="ja-JP" altLang="en-US" sz="2800" dirty="0" smtClean="0">
                <a:latin typeface="+mj-ea"/>
                <a:ea typeface="+mj-ea"/>
              </a:rPr>
              <a:t>し，かつ</a:t>
            </a:r>
            <a:r>
              <a:rPr kumimoji="1" lang="ja-JP" altLang="en-US" sz="2800" dirty="0">
                <a:latin typeface="+mj-ea"/>
                <a:ea typeface="+mj-ea"/>
              </a:rPr>
              <a:t>適切に評価するため</a:t>
            </a:r>
            <a:r>
              <a:rPr kumimoji="1" lang="ja-JP" altLang="en-US" sz="2800" dirty="0" smtClean="0">
                <a:latin typeface="+mj-ea"/>
                <a:ea typeface="+mj-ea"/>
              </a:rPr>
              <a:t>の</a:t>
            </a:r>
            <a:endParaRPr kumimoji="1" lang="en-US" altLang="ja-JP" sz="2800" dirty="0" smtClean="0">
              <a:latin typeface="+mj-ea"/>
              <a:ea typeface="+mj-ea"/>
            </a:endParaRPr>
          </a:p>
          <a:p>
            <a:pPr>
              <a:defRPr/>
            </a:pPr>
            <a:r>
              <a:rPr kumimoji="1" lang="ja-JP" altLang="en-US" sz="2800" dirty="0">
                <a:latin typeface="+mj-ea"/>
                <a:ea typeface="+mj-ea"/>
              </a:rPr>
              <a:t>　</a:t>
            </a:r>
            <a:r>
              <a:rPr kumimoji="1" lang="ja-JP" altLang="en-US" sz="2800" dirty="0" smtClean="0">
                <a:latin typeface="+mj-ea"/>
                <a:ea typeface="+mj-ea"/>
              </a:rPr>
              <a:t>計画</a:t>
            </a:r>
            <a:r>
              <a:rPr kumimoji="1" lang="ja-JP" altLang="en-US" sz="2800" dirty="0">
                <a:latin typeface="+mj-ea"/>
                <a:ea typeface="+mj-ea"/>
              </a:rPr>
              <a:t>が一層</a:t>
            </a:r>
            <a:r>
              <a:rPr kumimoji="1" lang="ja-JP" altLang="en-US" sz="2800" dirty="0" smtClean="0">
                <a:latin typeface="+mj-ea"/>
                <a:ea typeface="+mj-ea"/>
              </a:rPr>
              <a:t>重要となる。</a:t>
            </a:r>
            <a:endParaRPr kumimoji="1" lang="ja-JP" altLang="en-US" sz="2800" dirty="0">
              <a:latin typeface="+mj-ea"/>
              <a:ea typeface="+mj-ea"/>
            </a:endParaRPr>
          </a:p>
        </p:txBody>
      </p:sp>
      <p:sp>
        <p:nvSpPr>
          <p:cNvPr id="12" name="角丸四角形 2"/>
          <p:cNvSpPr/>
          <p:nvPr/>
        </p:nvSpPr>
        <p:spPr>
          <a:xfrm>
            <a:off x="179388" y="1852613"/>
            <a:ext cx="8763000" cy="10001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800" kern="0" dirty="0">
                <a:solidFill>
                  <a:prstClr val="black"/>
                </a:solidFill>
                <a:uFill>
                  <a:solidFill>
                    <a:srgbClr val="FF0000"/>
                  </a:solidFill>
                </a:uFill>
              </a:rPr>
              <a:t>　評価規準に</a:t>
            </a:r>
            <a:r>
              <a:rPr lang="ja-JP" altLang="en-US" sz="2800" kern="0" dirty="0" smtClean="0">
                <a:solidFill>
                  <a:prstClr val="black"/>
                </a:solidFill>
                <a:uFill>
                  <a:solidFill>
                    <a:srgbClr val="FF0000"/>
                  </a:solidFill>
                </a:uFill>
              </a:rPr>
              <a:t>照らして，観点</a:t>
            </a:r>
            <a:r>
              <a:rPr lang="ja-JP" altLang="en-US" sz="2800" kern="0" dirty="0">
                <a:solidFill>
                  <a:prstClr val="black"/>
                </a:solidFill>
                <a:uFill>
                  <a:solidFill>
                    <a:srgbClr val="FF0000"/>
                  </a:solidFill>
                </a:uFill>
              </a:rPr>
              <a:t>別学習状況の評価をするための記録を</a:t>
            </a:r>
            <a:r>
              <a:rPr lang="ja-JP" altLang="en-US" sz="2800" kern="0" dirty="0" smtClean="0">
                <a:solidFill>
                  <a:prstClr val="black"/>
                </a:solidFill>
                <a:uFill>
                  <a:solidFill>
                    <a:srgbClr val="FF0000"/>
                  </a:solidFill>
                </a:uFill>
              </a:rPr>
              <a:t>取る。</a:t>
            </a:r>
            <a:endParaRPr lang="ja-JP" altLang="en-US" sz="2800" kern="0" dirty="0">
              <a:solidFill>
                <a:prstClr val="black"/>
              </a:solidFill>
              <a:uFill>
                <a:solidFill>
                  <a:srgbClr val="FF0000"/>
                </a:solidFill>
              </a:uFill>
            </a:endParaRPr>
          </a:p>
        </p:txBody>
      </p:sp>
      <p:sp>
        <p:nvSpPr>
          <p:cNvPr id="8"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P.16</a:t>
            </a:r>
            <a:endParaRPr kumimoji="1" lang="ja-JP" altLang="en-US" sz="2400" dirty="0" smtClean="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385"/>
    </mc:Choice>
    <mc:Fallback xmlns="">
      <p:transition spd="slow" advTm="4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0525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100356" name="テキスト ボックス 16"/>
          <p:cNvSpPr txBox="1">
            <a:spLocks noChangeArrowheads="1"/>
          </p:cNvSpPr>
          <p:nvPr/>
        </p:nvSpPr>
        <p:spPr bwMode="auto">
          <a:xfrm>
            <a:off x="0" y="11255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＜観点別学習状況の評価に係る記録の総括（例）＞</a:t>
            </a:r>
          </a:p>
        </p:txBody>
      </p:sp>
      <p:sp>
        <p:nvSpPr>
          <p:cNvPr id="8" name="テキスト ボックス 7"/>
          <p:cNvSpPr txBox="1"/>
          <p:nvPr/>
        </p:nvSpPr>
        <p:spPr>
          <a:xfrm>
            <a:off x="179388" y="1644650"/>
            <a:ext cx="8763000" cy="2513013"/>
          </a:xfrm>
          <a:prstGeom prst="rect">
            <a:avLst/>
          </a:prstGeom>
          <a:solidFill>
            <a:srgbClr val="FFFF99"/>
          </a:solidFill>
          <a:ln>
            <a:solidFill>
              <a:srgbClr val="FFC000"/>
            </a:solidFill>
          </a:ln>
        </p:spPr>
        <p:txBody>
          <a:bodyPr>
            <a:spAutoFit/>
          </a:bodyPr>
          <a:lstStyle/>
          <a:p>
            <a:pPr>
              <a:defRPr/>
            </a:pPr>
            <a:r>
              <a:rPr kumimoji="1" lang="en-US" altLang="ja-JP" sz="2800" dirty="0">
                <a:latin typeface="+mj-ea"/>
                <a:ea typeface="+mj-ea"/>
              </a:rPr>
              <a:t>【</a:t>
            </a:r>
            <a:r>
              <a:rPr kumimoji="1" lang="ja-JP" altLang="en-US" sz="2800" dirty="0">
                <a:latin typeface="+mj-ea"/>
                <a:ea typeface="+mj-ea"/>
              </a:rPr>
              <a:t>評価結果の</a:t>
            </a:r>
            <a:r>
              <a:rPr kumimoji="1" lang="ja-JP" altLang="en-US" sz="2800" dirty="0" smtClean="0">
                <a:latin typeface="+mj-ea"/>
                <a:ea typeface="+mj-ea"/>
              </a:rPr>
              <a:t>Ａ，Ｂ，Ｃ</a:t>
            </a:r>
            <a:r>
              <a:rPr kumimoji="1" lang="ja-JP" altLang="en-US" sz="2800" dirty="0">
                <a:latin typeface="+mj-ea"/>
                <a:ea typeface="+mj-ea"/>
              </a:rPr>
              <a:t>の数を基に総括する場合</a:t>
            </a:r>
            <a:r>
              <a:rPr kumimoji="1" lang="en-US" altLang="ja-JP" sz="2800" dirty="0">
                <a:latin typeface="+mj-ea"/>
                <a:ea typeface="+mj-ea"/>
              </a:rPr>
              <a:t>】</a:t>
            </a:r>
          </a:p>
          <a:p>
            <a:pPr>
              <a:defRPr/>
            </a:pPr>
            <a:r>
              <a:rPr kumimoji="1" lang="ja-JP" altLang="en-US" sz="2400" dirty="0">
                <a:latin typeface="+mj-ea"/>
                <a:ea typeface="+mj-ea"/>
              </a:rPr>
              <a:t>　数が多いもの</a:t>
            </a:r>
            <a:r>
              <a:rPr kumimoji="1" lang="ja-JP" altLang="en-US" sz="2400" dirty="0" smtClean="0">
                <a:latin typeface="+mj-ea"/>
                <a:ea typeface="+mj-ea"/>
              </a:rPr>
              <a:t>が，その</a:t>
            </a:r>
            <a:r>
              <a:rPr kumimoji="1" lang="ja-JP" altLang="en-US" sz="2400" dirty="0">
                <a:latin typeface="+mj-ea"/>
                <a:ea typeface="+mj-ea"/>
              </a:rPr>
              <a:t>観点の学習の実施状況を最もよく表現しているとする</a:t>
            </a:r>
            <a:r>
              <a:rPr kumimoji="1" lang="ja-JP" altLang="en-US" sz="2400" dirty="0" smtClean="0">
                <a:latin typeface="+mj-ea"/>
                <a:ea typeface="+mj-ea"/>
              </a:rPr>
              <a:t>考え方に立つ総括の方法</a:t>
            </a:r>
            <a:endParaRPr kumimoji="1" lang="en-US" altLang="ja-JP" sz="2400" dirty="0">
              <a:latin typeface="+mj-ea"/>
              <a:ea typeface="+mj-ea"/>
            </a:endParaRPr>
          </a:p>
          <a:p>
            <a:pPr>
              <a:lnSpc>
                <a:spcPts val="2000"/>
              </a:lnSpc>
              <a:defRPr/>
            </a:pPr>
            <a:endParaRPr kumimoji="1" lang="en-US" altLang="ja-JP" sz="2400" dirty="0">
              <a:latin typeface="+mj-ea"/>
              <a:ea typeface="+mj-ea"/>
            </a:endParaRPr>
          </a:p>
          <a:p>
            <a:pPr>
              <a:lnSpc>
                <a:spcPts val="2000"/>
              </a:lnSpc>
              <a:defRPr/>
            </a:pPr>
            <a:endParaRPr kumimoji="1" lang="en-US" altLang="ja-JP" sz="2400" dirty="0">
              <a:latin typeface="+mj-ea"/>
              <a:ea typeface="+mj-ea"/>
            </a:endParaRPr>
          </a:p>
          <a:p>
            <a:pPr>
              <a:defRPr/>
            </a:pPr>
            <a:r>
              <a:rPr kumimoji="1" lang="en-US" altLang="ja-JP" sz="2400" dirty="0">
                <a:latin typeface="+mj-ea"/>
                <a:ea typeface="+mj-ea"/>
              </a:rPr>
              <a:t>※</a:t>
            </a:r>
            <a:r>
              <a:rPr kumimoji="1" lang="ja-JP" altLang="en-US" sz="2400" dirty="0">
                <a:latin typeface="+mj-ea"/>
                <a:ea typeface="+mj-ea"/>
              </a:rPr>
              <a:t>　同数の場合や三つの記号が混在する場合の総括の仕方を</a:t>
            </a:r>
          </a:p>
          <a:p>
            <a:pPr>
              <a:defRPr/>
            </a:pPr>
            <a:r>
              <a:rPr kumimoji="1" lang="ja-JP" altLang="en-US" sz="2400" dirty="0">
                <a:latin typeface="+mj-ea"/>
                <a:ea typeface="+mj-ea"/>
              </a:rPr>
              <a:t>　あらかじめ各学校において決めて</a:t>
            </a:r>
            <a:r>
              <a:rPr kumimoji="1" lang="ja-JP" altLang="en-US" sz="2400" dirty="0" smtClean="0">
                <a:latin typeface="+mj-ea"/>
                <a:ea typeface="+mj-ea"/>
              </a:rPr>
              <a:t>おく。</a:t>
            </a:r>
            <a:endParaRPr kumimoji="1" lang="ja-JP" altLang="en-US" sz="2400" dirty="0">
              <a:latin typeface="+mj-ea"/>
              <a:ea typeface="+mj-ea"/>
            </a:endParaRPr>
          </a:p>
        </p:txBody>
      </p:sp>
      <p:sp>
        <p:nvSpPr>
          <p:cNvPr id="100358" name="テキスト ボックス 8"/>
          <p:cNvSpPr txBox="1">
            <a:spLocks noChangeArrowheads="1"/>
          </p:cNvSpPr>
          <p:nvPr/>
        </p:nvSpPr>
        <p:spPr bwMode="auto">
          <a:xfrm>
            <a:off x="388938" y="2862263"/>
            <a:ext cx="8359775"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例）３回評価を行った結果が「ＡＢＢ」→Ｂと総括</a:t>
            </a:r>
          </a:p>
        </p:txBody>
      </p:sp>
      <p:sp>
        <p:nvSpPr>
          <p:cNvPr id="14" name="テキスト ボックス 13"/>
          <p:cNvSpPr txBox="1"/>
          <p:nvPr/>
        </p:nvSpPr>
        <p:spPr>
          <a:xfrm>
            <a:off x="179388" y="4237038"/>
            <a:ext cx="8763000" cy="2370137"/>
          </a:xfrm>
          <a:prstGeom prst="rect">
            <a:avLst/>
          </a:prstGeom>
          <a:solidFill>
            <a:srgbClr val="FFFF99"/>
          </a:solidFill>
          <a:ln>
            <a:solidFill>
              <a:srgbClr val="FFC000"/>
            </a:solidFill>
          </a:ln>
        </p:spPr>
        <p:txBody>
          <a:bodyPr>
            <a:spAutoFit/>
          </a:bodyPr>
          <a:lstStyle/>
          <a:p>
            <a:pPr>
              <a:defRPr/>
            </a:pPr>
            <a:r>
              <a:rPr kumimoji="1" lang="en-US" altLang="ja-JP" sz="2800" dirty="0">
                <a:latin typeface="+mj-ea"/>
                <a:ea typeface="+mj-ea"/>
              </a:rPr>
              <a:t>【</a:t>
            </a:r>
            <a:r>
              <a:rPr kumimoji="1" lang="ja-JP" altLang="en-US" sz="2800" dirty="0">
                <a:latin typeface="+mj-ea"/>
                <a:ea typeface="+mj-ea"/>
              </a:rPr>
              <a:t>評価結果</a:t>
            </a:r>
            <a:r>
              <a:rPr kumimoji="1" lang="ja-JP" altLang="en-US" sz="2800">
                <a:latin typeface="+mj-ea"/>
                <a:ea typeface="+mj-ea"/>
              </a:rPr>
              <a:t>の</a:t>
            </a:r>
            <a:r>
              <a:rPr kumimoji="1" lang="ja-JP" altLang="en-US" sz="2800" smtClean="0">
                <a:latin typeface="+mj-ea"/>
                <a:ea typeface="+mj-ea"/>
              </a:rPr>
              <a:t>Ａ，Ｂ，Ｃ</a:t>
            </a:r>
            <a:r>
              <a:rPr kumimoji="1" lang="ja-JP" altLang="en-US" sz="2800" dirty="0">
                <a:latin typeface="+mj-ea"/>
                <a:ea typeface="+mj-ea"/>
              </a:rPr>
              <a:t>を数値に置き換えて総括する場合</a:t>
            </a:r>
            <a:r>
              <a:rPr kumimoji="1" lang="en-US" altLang="ja-JP" sz="2800" dirty="0">
                <a:latin typeface="+mj-ea"/>
                <a:ea typeface="+mj-ea"/>
              </a:rPr>
              <a:t>】</a:t>
            </a:r>
          </a:p>
          <a:p>
            <a:pPr>
              <a:defRPr/>
            </a:pPr>
            <a:r>
              <a:rPr kumimoji="1" lang="ja-JP" altLang="en-US" sz="2400" dirty="0">
                <a:latin typeface="+mj-ea"/>
                <a:ea typeface="+mj-ea"/>
              </a:rPr>
              <a:t>　何回か行った評価</a:t>
            </a:r>
            <a:r>
              <a:rPr kumimoji="1" lang="ja-JP" altLang="en-US" sz="2400">
                <a:latin typeface="+mj-ea"/>
                <a:ea typeface="+mj-ea"/>
              </a:rPr>
              <a:t>結果</a:t>
            </a:r>
            <a:r>
              <a:rPr kumimoji="1" lang="ja-JP" altLang="en-US" sz="2400" smtClean="0">
                <a:latin typeface="+mj-ea"/>
                <a:ea typeface="+mj-ea"/>
              </a:rPr>
              <a:t>Ａ，Ｂ，Ｃを，例えば</a:t>
            </a:r>
            <a:r>
              <a:rPr kumimoji="1" lang="ja-JP" altLang="en-US" sz="2400" dirty="0">
                <a:latin typeface="+mj-ea"/>
                <a:ea typeface="+mj-ea"/>
              </a:rPr>
              <a:t>Ａ</a:t>
            </a:r>
            <a:r>
              <a:rPr kumimoji="1" lang="ja-JP" altLang="en-US" sz="2400">
                <a:latin typeface="+mj-ea"/>
                <a:ea typeface="+mj-ea"/>
              </a:rPr>
              <a:t>＝</a:t>
            </a:r>
            <a:r>
              <a:rPr kumimoji="1" lang="ja-JP" altLang="en-US" sz="2400" smtClean="0">
                <a:latin typeface="+mj-ea"/>
                <a:ea typeface="+mj-ea"/>
              </a:rPr>
              <a:t>３，Ｂ</a:t>
            </a:r>
            <a:r>
              <a:rPr kumimoji="1" lang="ja-JP" altLang="en-US" sz="2400">
                <a:latin typeface="+mj-ea"/>
                <a:ea typeface="+mj-ea"/>
              </a:rPr>
              <a:t>＝</a:t>
            </a:r>
            <a:r>
              <a:rPr kumimoji="1" lang="ja-JP" altLang="en-US" sz="2400" smtClean="0">
                <a:latin typeface="+mj-ea"/>
                <a:ea typeface="+mj-ea"/>
              </a:rPr>
              <a:t>２，Ｃ</a:t>
            </a:r>
            <a:r>
              <a:rPr kumimoji="1" lang="ja-JP" altLang="en-US" sz="2400" dirty="0">
                <a:latin typeface="+mj-ea"/>
                <a:ea typeface="+mj-ea"/>
              </a:rPr>
              <a:t>＝１のように数値に</a:t>
            </a:r>
            <a:r>
              <a:rPr kumimoji="1" lang="ja-JP" altLang="en-US" sz="2400">
                <a:latin typeface="+mj-ea"/>
                <a:ea typeface="+mj-ea"/>
              </a:rPr>
              <a:t>よって</a:t>
            </a:r>
            <a:r>
              <a:rPr kumimoji="1" lang="ja-JP" altLang="en-US" sz="2400" smtClean="0">
                <a:latin typeface="+mj-ea"/>
                <a:ea typeface="+mj-ea"/>
              </a:rPr>
              <a:t>表し，合計</a:t>
            </a:r>
            <a:r>
              <a:rPr kumimoji="1" lang="ja-JP" altLang="en-US" sz="2400" dirty="0">
                <a:latin typeface="+mj-ea"/>
                <a:ea typeface="+mj-ea"/>
              </a:rPr>
              <a:t>したり平均したりする総括の方法</a:t>
            </a:r>
            <a:endParaRPr kumimoji="1" lang="en-US" altLang="ja-JP" sz="2400" dirty="0">
              <a:latin typeface="+mj-ea"/>
              <a:ea typeface="+mj-ea"/>
            </a:endParaRPr>
          </a:p>
          <a:p>
            <a:pPr>
              <a:defRPr/>
            </a:pPr>
            <a:endParaRPr kumimoji="1" lang="en-US" altLang="ja-JP" sz="2400" dirty="0">
              <a:latin typeface="+mj-ea"/>
              <a:ea typeface="+mj-ea"/>
            </a:endParaRPr>
          </a:p>
          <a:p>
            <a:pPr>
              <a:defRPr/>
            </a:pPr>
            <a:endParaRPr kumimoji="1" lang="en-US" altLang="ja-JP" sz="2400" dirty="0">
              <a:latin typeface="+mj-ea"/>
              <a:ea typeface="+mj-ea"/>
            </a:endParaRPr>
          </a:p>
          <a:p>
            <a:pPr>
              <a:defRPr/>
            </a:pPr>
            <a:endParaRPr kumimoji="1" lang="ja-JP" altLang="en-US" sz="2400" dirty="0">
              <a:latin typeface="+mj-ea"/>
              <a:ea typeface="+mj-ea"/>
            </a:endParaRPr>
          </a:p>
        </p:txBody>
      </p:sp>
      <p:sp>
        <p:nvSpPr>
          <p:cNvPr id="100360" name="テキスト ボックス 14"/>
          <p:cNvSpPr txBox="1">
            <a:spLocks noChangeArrowheads="1"/>
          </p:cNvSpPr>
          <p:nvPr/>
        </p:nvSpPr>
        <p:spPr bwMode="auto">
          <a:xfrm>
            <a:off x="388938" y="5499100"/>
            <a:ext cx="8359775"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例）Ｂの範囲［</a:t>
            </a:r>
            <a:r>
              <a:rPr kumimoji="1" lang="en-US" altLang="ja-JP" sz="2800" dirty="0"/>
              <a:t>2.5≧</a:t>
            </a:r>
            <a:r>
              <a:rPr kumimoji="1" lang="ja-JP" altLang="en-US" sz="2800" dirty="0"/>
              <a:t>平均値≧</a:t>
            </a:r>
            <a:r>
              <a:rPr kumimoji="1" lang="en-US" altLang="ja-JP" sz="2800" dirty="0"/>
              <a:t>1.5</a:t>
            </a:r>
            <a:r>
              <a:rPr kumimoji="1" lang="ja-JP" altLang="en-US" sz="2800" dirty="0"/>
              <a:t>］と</a:t>
            </a:r>
            <a:r>
              <a:rPr kumimoji="1" lang="ja-JP" altLang="en-US" sz="2800"/>
              <a:t>する</a:t>
            </a:r>
            <a:r>
              <a:rPr kumimoji="1" lang="ja-JP" altLang="en-US" sz="2800" smtClean="0"/>
              <a:t>と，</a:t>
            </a:r>
            <a:endParaRPr kumimoji="1" lang="en-US" altLang="ja-JP" sz="2800" dirty="0"/>
          </a:p>
          <a:p>
            <a:r>
              <a:rPr kumimoji="1" lang="ja-JP" altLang="en-US" sz="2800" dirty="0"/>
              <a:t>　「ＡＢＢ」の平均値：約</a:t>
            </a:r>
            <a:r>
              <a:rPr kumimoji="1" lang="en-US" altLang="ja-JP" sz="2800" dirty="0"/>
              <a:t>2.3</a:t>
            </a:r>
            <a:r>
              <a:rPr kumimoji="1" lang="ja-JP" altLang="en-US" sz="2800" dirty="0"/>
              <a:t>［（３＋２＋２）</a:t>
            </a:r>
            <a:r>
              <a:rPr kumimoji="1" lang="en-US" altLang="ja-JP" sz="2800" dirty="0"/>
              <a:t>÷</a:t>
            </a:r>
            <a:r>
              <a:rPr kumimoji="1" lang="ja-JP" altLang="en-US" sz="2800" dirty="0"/>
              <a:t>３］→Ｂと総括</a:t>
            </a:r>
          </a:p>
        </p:txBody>
      </p:sp>
      <p:sp>
        <p:nvSpPr>
          <p:cNvPr id="9"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P.16</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542"/>
    </mc:Choice>
    <mc:Fallback xmlns="">
      <p:transition spd="slow" advTm="4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0525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102404" name="テキスト ボックス 16"/>
          <p:cNvSpPr txBox="1">
            <a:spLocks noChangeArrowheads="1"/>
          </p:cNvSpPr>
          <p:nvPr/>
        </p:nvSpPr>
        <p:spPr bwMode="auto">
          <a:xfrm>
            <a:off x="0" y="11255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＜観点別学習状況の評価の評定への総括①＞</a:t>
            </a:r>
          </a:p>
        </p:txBody>
      </p:sp>
      <p:sp>
        <p:nvSpPr>
          <p:cNvPr id="8" name="テキスト ボックス 7"/>
          <p:cNvSpPr txBox="1"/>
          <p:nvPr/>
        </p:nvSpPr>
        <p:spPr>
          <a:xfrm>
            <a:off x="107950" y="2536825"/>
            <a:ext cx="8964613" cy="1200150"/>
          </a:xfrm>
          <a:prstGeom prst="rect">
            <a:avLst/>
          </a:prstGeom>
          <a:solidFill>
            <a:srgbClr val="FFFF99"/>
          </a:solidFill>
          <a:ln>
            <a:solidFill>
              <a:srgbClr val="FFC000"/>
            </a:solidFill>
          </a:ln>
        </p:spPr>
        <p:txBody>
          <a:bodyPr>
            <a:spAutoFit/>
          </a:bodyPr>
          <a:lstStyle/>
          <a:p>
            <a:pPr>
              <a:defRPr/>
            </a:pPr>
            <a:r>
              <a:rPr kumimoji="1" lang="ja-JP" altLang="en-US" sz="2400" dirty="0">
                <a:latin typeface="+mj-ea"/>
                <a:ea typeface="+mj-ea"/>
              </a:rPr>
              <a:t>　各観点の評価結果</a:t>
            </a:r>
            <a:r>
              <a:rPr kumimoji="1" lang="ja-JP" altLang="en-US" sz="2400">
                <a:latin typeface="+mj-ea"/>
                <a:ea typeface="+mj-ea"/>
              </a:rPr>
              <a:t>を</a:t>
            </a:r>
            <a:r>
              <a:rPr kumimoji="1" lang="ja-JP" altLang="en-US" sz="2400" smtClean="0">
                <a:latin typeface="+mj-ea"/>
                <a:ea typeface="+mj-ea"/>
              </a:rPr>
              <a:t>Ａ，Ｂ，Ｃ</a:t>
            </a:r>
            <a:r>
              <a:rPr kumimoji="1" lang="ja-JP" altLang="en-US" sz="2400">
                <a:latin typeface="+mj-ea"/>
                <a:ea typeface="+mj-ea"/>
              </a:rPr>
              <a:t>の</a:t>
            </a:r>
            <a:r>
              <a:rPr kumimoji="1" lang="ja-JP" altLang="en-US" sz="2400" smtClean="0">
                <a:latin typeface="+mj-ea"/>
                <a:ea typeface="+mj-ea"/>
              </a:rPr>
              <a:t>組合せ，又は，Ａ，Ｂ，Ｃ</a:t>
            </a:r>
            <a:r>
              <a:rPr kumimoji="1" lang="ja-JP" altLang="en-US" sz="2400" dirty="0">
                <a:latin typeface="+mj-ea"/>
                <a:ea typeface="+mj-ea"/>
              </a:rPr>
              <a:t>を数値で表したものに基づいて</a:t>
            </a:r>
            <a:r>
              <a:rPr kumimoji="1" lang="ja-JP" altLang="en-US" sz="2400">
                <a:latin typeface="+mj-ea"/>
                <a:ea typeface="+mj-ea"/>
              </a:rPr>
              <a:t>総括</a:t>
            </a:r>
            <a:r>
              <a:rPr kumimoji="1" lang="ja-JP" altLang="en-US" sz="2400" smtClean="0">
                <a:latin typeface="+mj-ea"/>
                <a:ea typeface="+mj-ea"/>
              </a:rPr>
              <a:t>し，その</a:t>
            </a:r>
            <a:r>
              <a:rPr kumimoji="1" lang="ja-JP" altLang="en-US" sz="2400" dirty="0">
                <a:latin typeface="+mj-ea"/>
                <a:ea typeface="+mj-ea"/>
              </a:rPr>
              <a:t>結果を</a:t>
            </a:r>
            <a:r>
              <a:rPr kumimoji="1" lang="ja-JP" altLang="en-US" sz="2400" b="1" u="sng" dirty="0">
                <a:latin typeface="+mj-ea"/>
                <a:ea typeface="+mj-ea"/>
              </a:rPr>
              <a:t>小学校では</a:t>
            </a:r>
            <a:r>
              <a:rPr kumimoji="1" lang="ja-JP" altLang="en-US" sz="2400" b="1" u="sng">
                <a:latin typeface="+mj-ea"/>
                <a:ea typeface="+mj-ea"/>
              </a:rPr>
              <a:t>３</a:t>
            </a:r>
            <a:r>
              <a:rPr kumimoji="1" lang="ja-JP" altLang="en-US" sz="2400" b="1" u="sng" smtClean="0">
                <a:latin typeface="+mj-ea"/>
                <a:ea typeface="+mj-ea"/>
              </a:rPr>
              <a:t>段階</a:t>
            </a:r>
            <a:r>
              <a:rPr kumimoji="1" lang="ja-JP" altLang="en-US" sz="2400" smtClean="0">
                <a:latin typeface="+mj-ea"/>
                <a:ea typeface="+mj-ea"/>
              </a:rPr>
              <a:t>，</a:t>
            </a:r>
            <a:r>
              <a:rPr kumimoji="1" lang="ja-JP" altLang="en-US" sz="2400" b="1" u="sng" smtClean="0">
                <a:latin typeface="+mj-ea"/>
                <a:ea typeface="+mj-ea"/>
              </a:rPr>
              <a:t>中学校</a:t>
            </a:r>
            <a:r>
              <a:rPr kumimoji="1" lang="ja-JP" altLang="en-US" sz="2400" b="1" u="sng" dirty="0">
                <a:latin typeface="+mj-ea"/>
                <a:ea typeface="+mj-ea"/>
              </a:rPr>
              <a:t>では５段階</a:t>
            </a:r>
            <a:r>
              <a:rPr kumimoji="1" lang="ja-JP" altLang="en-US" sz="2400" dirty="0">
                <a:latin typeface="+mj-ea"/>
                <a:ea typeface="+mj-ea"/>
              </a:rPr>
              <a:t>で表す。</a:t>
            </a:r>
          </a:p>
        </p:txBody>
      </p:sp>
      <p:sp>
        <p:nvSpPr>
          <p:cNvPr id="14" name="テキスト ボックス 13"/>
          <p:cNvSpPr txBox="1"/>
          <p:nvPr/>
        </p:nvSpPr>
        <p:spPr>
          <a:xfrm>
            <a:off x="107950" y="3822700"/>
            <a:ext cx="8964613" cy="1938338"/>
          </a:xfrm>
          <a:prstGeom prst="rect">
            <a:avLst/>
          </a:prstGeom>
          <a:solidFill>
            <a:srgbClr val="FFFF99"/>
          </a:solidFill>
          <a:ln>
            <a:solidFill>
              <a:srgbClr val="FFC000"/>
            </a:solidFill>
          </a:ln>
        </p:spPr>
        <p:txBody>
          <a:bodyPr>
            <a:spAutoFit/>
          </a:bodyPr>
          <a:lstStyle/>
          <a:p>
            <a:pPr>
              <a:defRPr/>
            </a:pPr>
            <a:r>
              <a:rPr kumimoji="1" lang="ja-JP" altLang="en-US" sz="2400" dirty="0">
                <a:latin typeface="+mj-ea"/>
                <a:ea typeface="+mj-ea"/>
              </a:rPr>
              <a:t>　小学校に</a:t>
            </a:r>
            <a:r>
              <a:rPr kumimoji="1" lang="ja-JP" altLang="en-US" sz="2400">
                <a:latin typeface="+mj-ea"/>
                <a:ea typeface="+mj-ea"/>
              </a:rPr>
              <a:t>ついて</a:t>
            </a:r>
            <a:r>
              <a:rPr kumimoji="1" lang="ja-JP" altLang="en-US" sz="2400" smtClean="0">
                <a:latin typeface="+mj-ea"/>
                <a:ea typeface="+mj-ea"/>
              </a:rPr>
              <a:t>は，「</a:t>
            </a:r>
            <a:r>
              <a:rPr kumimoji="1" lang="ja-JP" altLang="en-US" sz="2400" dirty="0">
                <a:latin typeface="+mj-ea"/>
                <a:ea typeface="+mj-ea"/>
              </a:rPr>
              <a:t>ＢＢＢ」であれば２を基本</a:t>
            </a:r>
            <a:r>
              <a:rPr kumimoji="1" lang="ja-JP" altLang="en-US" sz="2400">
                <a:latin typeface="+mj-ea"/>
                <a:ea typeface="+mj-ea"/>
              </a:rPr>
              <a:t>と</a:t>
            </a:r>
            <a:r>
              <a:rPr kumimoji="1" lang="ja-JP" altLang="en-US" sz="2400" smtClean="0">
                <a:latin typeface="+mj-ea"/>
                <a:ea typeface="+mj-ea"/>
              </a:rPr>
              <a:t>しつつ，「</a:t>
            </a:r>
            <a:r>
              <a:rPr kumimoji="1" lang="ja-JP" altLang="en-US" sz="2400" dirty="0">
                <a:latin typeface="+mj-ea"/>
                <a:ea typeface="+mj-ea"/>
              </a:rPr>
              <a:t>ＡＡＡ」で</a:t>
            </a:r>
            <a:r>
              <a:rPr kumimoji="1" lang="ja-JP" altLang="en-US" sz="2400">
                <a:latin typeface="+mj-ea"/>
                <a:ea typeface="+mj-ea"/>
              </a:rPr>
              <a:t>あれば</a:t>
            </a:r>
            <a:r>
              <a:rPr kumimoji="1" lang="ja-JP" altLang="en-US" sz="2400" smtClean="0">
                <a:latin typeface="+mj-ea"/>
                <a:ea typeface="+mj-ea"/>
              </a:rPr>
              <a:t>３，「</a:t>
            </a:r>
            <a:r>
              <a:rPr kumimoji="1" lang="ja-JP" altLang="en-US" sz="2400" dirty="0">
                <a:latin typeface="+mj-ea"/>
                <a:ea typeface="+mj-ea"/>
              </a:rPr>
              <a:t>ＣＣＣ」であれば１とするのが適当であると考えられる。</a:t>
            </a:r>
            <a:endParaRPr kumimoji="1" lang="en-US" altLang="ja-JP" sz="2400" dirty="0">
              <a:latin typeface="+mj-ea"/>
              <a:ea typeface="+mj-ea"/>
            </a:endParaRPr>
          </a:p>
          <a:p>
            <a:pPr>
              <a:defRPr/>
            </a:pPr>
            <a:r>
              <a:rPr kumimoji="1" lang="ja-JP" altLang="en-US" sz="2400" dirty="0">
                <a:latin typeface="+mj-ea"/>
                <a:ea typeface="+mj-ea"/>
              </a:rPr>
              <a:t>　中学校に</a:t>
            </a:r>
            <a:r>
              <a:rPr kumimoji="1" lang="ja-JP" altLang="en-US" sz="2400">
                <a:latin typeface="+mj-ea"/>
                <a:ea typeface="+mj-ea"/>
              </a:rPr>
              <a:t>ついて</a:t>
            </a:r>
            <a:r>
              <a:rPr kumimoji="1" lang="ja-JP" altLang="en-US" sz="2400" smtClean="0">
                <a:latin typeface="+mj-ea"/>
                <a:ea typeface="+mj-ea"/>
              </a:rPr>
              <a:t>は，「</a:t>
            </a:r>
            <a:r>
              <a:rPr kumimoji="1" lang="ja-JP" altLang="en-US" sz="2400" dirty="0">
                <a:latin typeface="+mj-ea"/>
                <a:ea typeface="+mj-ea"/>
              </a:rPr>
              <a:t>ＢＢＢ」であれば３を基本</a:t>
            </a:r>
            <a:r>
              <a:rPr kumimoji="1" lang="ja-JP" altLang="en-US" sz="2400">
                <a:latin typeface="+mj-ea"/>
                <a:ea typeface="+mj-ea"/>
              </a:rPr>
              <a:t>と</a:t>
            </a:r>
            <a:r>
              <a:rPr kumimoji="1" lang="ja-JP" altLang="en-US" sz="2400" smtClean="0">
                <a:latin typeface="+mj-ea"/>
                <a:ea typeface="+mj-ea"/>
              </a:rPr>
              <a:t>しつつ，「</a:t>
            </a:r>
            <a:r>
              <a:rPr kumimoji="1" lang="ja-JP" altLang="en-US" sz="2400" dirty="0">
                <a:latin typeface="+mj-ea"/>
                <a:ea typeface="+mj-ea"/>
              </a:rPr>
              <a:t>ＡＡＡ」であれば５又</a:t>
            </a:r>
            <a:r>
              <a:rPr kumimoji="1" lang="ja-JP" altLang="en-US" sz="2400">
                <a:latin typeface="+mj-ea"/>
                <a:ea typeface="+mj-ea"/>
              </a:rPr>
              <a:t>は</a:t>
            </a:r>
            <a:r>
              <a:rPr kumimoji="1" lang="ja-JP" altLang="en-US" sz="2400" smtClean="0">
                <a:latin typeface="+mj-ea"/>
                <a:ea typeface="+mj-ea"/>
              </a:rPr>
              <a:t>４，「</a:t>
            </a:r>
            <a:r>
              <a:rPr kumimoji="1" lang="ja-JP" altLang="en-US" sz="2400" dirty="0">
                <a:latin typeface="+mj-ea"/>
                <a:ea typeface="+mj-ea"/>
              </a:rPr>
              <a:t>ＣＣＣ」であれば２又は１とするのが適当であると考えられる。</a:t>
            </a:r>
          </a:p>
        </p:txBody>
      </p:sp>
      <p:sp>
        <p:nvSpPr>
          <p:cNvPr id="11" name="角丸四角形 2"/>
          <p:cNvSpPr/>
          <p:nvPr/>
        </p:nvSpPr>
        <p:spPr>
          <a:xfrm>
            <a:off x="107950" y="1628775"/>
            <a:ext cx="8964613" cy="7842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en-US" altLang="ja-JP" sz="2800" kern="0" dirty="0">
                <a:solidFill>
                  <a:prstClr val="black"/>
                </a:solidFill>
                <a:uFill>
                  <a:solidFill>
                    <a:srgbClr val="FF0000"/>
                  </a:solidFill>
                </a:uFill>
              </a:rPr>
              <a:t>【</a:t>
            </a:r>
            <a:r>
              <a:rPr lang="ja-JP" altLang="en-US" sz="2800" kern="0" dirty="0">
                <a:solidFill>
                  <a:prstClr val="black"/>
                </a:solidFill>
                <a:uFill>
                  <a:solidFill>
                    <a:srgbClr val="FF0000"/>
                  </a:solidFill>
                </a:uFill>
              </a:rPr>
              <a:t>評定</a:t>
            </a:r>
            <a:r>
              <a:rPr lang="en-US" altLang="ja-JP" sz="2800" kern="0" dirty="0">
                <a:solidFill>
                  <a:prstClr val="black"/>
                </a:solidFill>
                <a:uFill>
                  <a:solidFill>
                    <a:srgbClr val="FF0000"/>
                  </a:solidFill>
                </a:uFill>
              </a:rPr>
              <a:t>】</a:t>
            </a:r>
            <a:r>
              <a:rPr lang="ja-JP" altLang="en-US" sz="2400" kern="0" dirty="0">
                <a:solidFill>
                  <a:prstClr val="black"/>
                </a:solidFill>
                <a:uFill>
                  <a:solidFill>
                    <a:srgbClr val="FF0000"/>
                  </a:solidFill>
                </a:uFill>
              </a:rPr>
              <a:t>各教科の観点別学習状況の評価を総括した数値を示すもの</a:t>
            </a:r>
          </a:p>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　→学習状況や課題を明らかに</a:t>
            </a:r>
            <a:r>
              <a:rPr lang="ja-JP" altLang="en-US" sz="2400" kern="0" dirty="0" smtClean="0">
                <a:solidFill>
                  <a:prstClr val="black"/>
                </a:solidFill>
                <a:uFill>
                  <a:solidFill>
                    <a:srgbClr val="FF0000"/>
                  </a:solidFill>
                </a:uFill>
              </a:rPr>
              <a:t>して，指導</a:t>
            </a:r>
            <a:r>
              <a:rPr lang="ja-JP" altLang="en-US" sz="2400" kern="0" dirty="0">
                <a:solidFill>
                  <a:prstClr val="black"/>
                </a:solidFill>
                <a:uFill>
                  <a:solidFill>
                    <a:srgbClr val="FF0000"/>
                  </a:solidFill>
                </a:uFill>
              </a:rPr>
              <a:t>や学習の改善に</a:t>
            </a:r>
            <a:r>
              <a:rPr lang="ja-JP" altLang="en-US" sz="2400" kern="0" dirty="0" smtClean="0">
                <a:solidFill>
                  <a:prstClr val="black"/>
                </a:solidFill>
                <a:uFill>
                  <a:solidFill>
                    <a:srgbClr val="FF0000"/>
                  </a:solidFill>
                </a:uFill>
              </a:rPr>
              <a:t>生かす。</a:t>
            </a:r>
            <a:endParaRPr lang="ja-JP" altLang="en-US" sz="2400" kern="0" dirty="0">
              <a:solidFill>
                <a:prstClr val="black"/>
              </a:solidFill>
              <a:uFill>
                <a:solidFill>
                  <a:srgbClr val="FF0000"/>
                </a:solidFill>
              </a:uFill>
            </a:endParaRPr>
          </a:p>
        </p:txBody>
      </p:sp>
      <p:sp>
        <p:nvSpPr>
          <p:cNvPr id="12" name="テキスト ボックス 11"/>
          <p:cNvSpPr txBox="1"/>
          <p:nvPr/>
        </p:nvSpPr>
        <p:spPr>
          <a:xfrm>
            <a:off x="107950" y="5859463"/>
            <a:ext cx="8942388" cy="954087"/>
          </a:xfrm>
          <a:prstGeom prst="rect">
            <a:avLst/>
          </a:prstGeom>
          <a:noFill/>
        </p:spPr>
        <p:txBody>
          <a:bodyPr>
            <a:spAutoFit/>
          </a:bodyPr>
          <a:lstStyle/>
          <a:p>
            <a:pPr>
              <a:defRPr/>
            </a:pPr>
            <a:r>
              <a:rPr kumimoji="1" lang="en-US" altLang="ja-JP" sz="2800" dirty="0">
                <a:latin typeface="+mj-ea"/>
                <a:ea typeface="+mj-ea"/>
              </a:rPr>
              <a:t>※</a:t>
            </a:r>
            <a:r>
              <a:rPr kumimoji="1" lang="ja-JP" altLang="en-US" sz="2800" dirty="0">
                <a:latin typeface="+mj-ea"/>
                <a:ea typeface="+mj-ea"/>
              </a:rPr>
              <a:t>　それ以外の</a:t>
            </a:r>
            <a:r>
              <a:rPr kumimoji="1" lang="ja-JP" altLang="en-US" sz="2800">
                <a:latin typeface="+mj-ea"/>
                <a:ea typeface="+mj-ea"/>
              </a:rPr>
              <a:t>場合</a:t>
            </a:r>
            <a:r>
              <a:rPr kumimoji="1" lang="ja-JP" altLang="en-US" sz="2800" smtClean="0">
                <a:latin typeface="+mj-ea"/>
                <a:ea typeface="+mj-ea"/>
              </a:rPr>
              <a:t>は，あらかじめ</a:t>
            </a:r>
            <a:r>
              <a:rPr kumimoji="1" lang="ja-JP" altLang="en-US" sz="2800" dirty="0">
                <a:latin typeface="+mj-ea"/>
                <a:ea typeface="+mj-ea"/>
              </a:rPr>
              <a:t>各学校において決めて</a:t>
            </a:r>
            <a:endParaRPr kumimoji="1" lang="en-US" altLang="ja-JP" sz="2800" dirty="0">
              <a:latin typeface="+mj-ea"/>
              <a:ea typeface="+mj-ea"/>
            </a:endParaRPr>
          </a:p>
          <a:p>
            <a:pPr>
              <a:defRPr/>
            </a:pPr>
            <a:r>
              <a:rPr kumimoji="1" lang="ja-JP" altLang="en-US" sz="2800" dirty="0">
                <a:latin typeface="+mj-ea"/>
                <a:ea typeface="+mj-ea"/>
              </a:rPr>
              <a:t>　おく必要がある。</a:t>
            </a:r>
          </a:p>
        </p:txBody>
      </p:sp>
      <p:sp>
        <p:nvSpPr>
          <p:cNvPr id="9"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P.17</a:t>
            </a:r>
            <a:endParaRPr kumimoji="1" lang="ja-JP" altLang="en-US" sz="2400" dirty="0" smtClean="0">
              <a:latin typeface="ＭＳ Ｐゴシック" panose="020B0600070205080204" pitchFamily="50" charset="-128"/>
            </a:endParaRPr>
          </a:p>
        </p:txBody>
      </p:sp>
      <p:pic>
        <p:nvPicPr>
          <p:cNvPr id="16" name="オーディオ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762"/>
    </mc:Choice>
    <mc:Fallback xmlns="">
      <p:transition spd="slow" advTm="3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0525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smtClean="0">
                <a:solidFill>
                  <a:schemeClr val="accent1">
                    <a:lumMod val="75000"/>
                  </a:schemeClr>
                </a:solidFill>
              </a:rPr>
              <a:t>各教科等における評価規準の作成及び評価の</a:t>
            </a:r>
            <a:endParaRPr lang="en-US" altLang="ja-JP" sz="3200" dirty="0" smtClean="0">
              <a:solidFill>
                <a:schemeClr val="accent1">
                  <a:lumMod val="75000"/>
                </a:schemeClr>
              </a:solidFill>
            </a:endParaRPr>
          </a:p>
          <a:p>
            <a:pPr algn="l" fontAlgn="auto">
              <a:spcAft>
                <a:spcPts val="0"/>
              </a:spcAft>
              <a:defRPr/>
            </a:pPr>
            <a:r>
              <a:rPr lang="ja-JP" altLang="en-US" sz="3200" dirty="0" smtClean="0">
                <a:solidFill>
                  <a:schemeClr val="accent1">
                    <a:lumMod val="75000"/>
                  </a:schemeClr>
                </a:solidFill>
              </a:rPr>
              <a:t>実施等について</a:t>
            </a:r>
            <a:endParaRPr lang="ja-JP" altLang="en-US" sz="3200" dirty="0">
              <a:solidFill>
                <a:schemeClr val="accent1">
                  <a:lumMod val="75000"/>
                </a:schemeClr>
              </a:solidFill>
            </a:endParaRPr>
          </a:p>
        </p:txBody>
      </p:sp>
      <p:sp>
        <p:nvSpPr>
          <p:cNvPr id="104452" name="テキスト ボックス 16"/>
          <p:cNvSpPr txBox="1">
            <a:spLocks noChangeArrowheads="1"/>
          </p:cNvSpPr>
          <p:nvPr/>
        </p:nvSpPr>
        <p:spPr bwMode="auto">
          <a:xfrm>
            <a:off x="0" y="11255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＜観点別学習状況の評価の評定への総括②＞</a:t>
            </a:r>
          </a:p>
        </p:txBody>
      </p:sp>
      <p:sp>
        <p:nvSpPr>
          <p:cNvPr id="8" name="テキスト ボックス 7"/>
          <p:cNvSpPr txBox="1"/>
          <p:nvPr/>
        </p:nvSpPr>
        <p:spPr>
          <a:xfrm>
            <a:off x="107950" y="1628775"/>
            <a:ext cx="8964613" cy="708025"/>
          </a:xfrm>
          <a:prstGeom prst="rect">
            <a:avLst/>
          </a:prstGeom>
          <a:solidFill>
            <a:srgbClr val="FFFF99"/>
          </a:solidFill>
          <a:ln>
            <a:solidFill>
              <a:srgbClr val="FFC000"/>
            </a:solidFill>
          </a:ln>
        </p:spPr>
        <p:txBody>
          <a:bodyPr>
            <a:spAutoFit/>
          </a:bodyPr>
          <a:lstStyle/>
          <a:p>
            <a:pPr>
              <a:defRPr/>
            </a:pPr>
            <a:r>
              <a:rPr kumimoji="1" lang="en-US" altLang="ja-JP" sz="2000" dirty="0">
                <a:latin typeface="+mj-ea"/>
                <a:ea typeface="+mj-ea"/>
              </a:rPr>
              <a:t>【</a:t>
            </a:r>
            <a:r>
              <a:rPr kumimoji="1" lang="ja-JP" altLang="en-US" sz="2000" dirty="0">
                <a:latin typeface="+mj-ea"/>
                <a:ea typeface="+mj-ea"/>
              </a:rPr>
              <a:t>観点別学習状況の評価結果</a:t>
            </a:r>
            <a:r>
              <a:rPr kumimoji="1" lang="en-US" altLang="ja-JP" sz="2000" dirty="0">
                <a:latin typeface="+mj-ea"/>
                <a:ea typeface="+mj-ea"/>
              </a:rPr>
              <a:t>】</a:t>
            </a:r>
          </a:p>
          <a:p>
            <a:pPr>
              <a:defRPr/>
            </a:pPr>
            <a:r>
              <a:rPr kumimoji="1" lang="ja-JP" altLang="en-US" sz="2000" dirty="0">
                <a:latin typeface="+mj-ea"/>
                <a:ea typeface="+mj-ea"/>
              </a:rPr>
              <a:t>・「十分満足できる」→Ａ　・「おおむね満足できる」→Ｂ・「努力を要する」→Ｃ</a:t>
            </a:r>
          </a:p>
        </p:txBody>
      </p:sp>
      <p:sp>
        <p:nvSpPr>
          <p:cNvPr id="9" name="下矢印 8"/>
          <p:cNvSpPr/>
          <p:nvPr/>
        </p:nvSpPr>
        <p:spPr>
          <a:xfrm>
            <a:off x="3706813" y="2349500"/>
            <a:ext cx="1730375" cy="261938"/>
          </a:xfrm>
          <a:prstGeom prst="downArrow">
            <a:avLst>
              <a:gd name="adj1" fmla="val 50000"/>
              <a:gd name="adj2" fmla="val 7471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テキスト ボックス 12"/>
          <p:cNvSpPr txBox="1"/>
          <p:nvPr/>
        </p:nvSpPr>
        <p:spPr>
          <a:xfrm>
            <a:off x="107950" y="2636838"/>
            <a:ext cx="8964613" cy="2000250"/>
          </a:xfrm>
          <a:prstGeom prst="rect">
            <a:avLst/>
          </a:prstGeom>
          <a:solidFill>
            <a:srgbClr val="FFFF99"/>
          </a:solidFill>
          <a:ln>
            <a:solidFill>
              <a:srgbClr val="FFC000"/>
            </a:solidFill>
          </a:ln>
        </p:spPr>
        <p:txBody>
          <a:bodyPr>
            <a:spAutoFit/>
          </a:bodyPr>
          <a:lstStyle/>
          <a:p>
            <a:pPr>
              <a:defRPr/>
            </a:pPr>
            <a:r>
              <a:rPr kumimoji="1" lang="en-US" altLang="ja-JP" sz="2400" dirty="0">
                <a:latin typeface="+mj-ea"/>
                <a:ea typeface="+mj-ea"/>
              </a:rPr>
              <a:t>【</a:t>
            </a:r>
            <a:r>
              <a:rPr kumimoji="1" lang="ja-JP" altLang="en-US" sz="2400" dirty="0">
                <a:latin typeface="+mj-ea"/>
                <a:ea typeface="+mj-ea"/>
              </a:rPr>
              <a:t>評定</a:t>
            </a:r>
            <a:r>
              <a:rPr kumimoji="1" lang="en-US" altLang="ja-JP" sz="2400" dirty="0">
                <a:latin typeface="+mj-ea"/>
                <a:ea typeface="+mj-ea"/>
              </a:rPr>
              <a:t>】</a:t>
            </a:r>
          </a:p>
          <a:p>
            <a:pPr>
              <a:defRPr/>
            </a:pPr>
            <a:r>
              <a:rPr kumimoji="1" lang="ja-JP" altLang="en-US" sz="2000" dirty="0">
                <a:latin typeface="+mj-ea"/>
                <a:ea typeface="+mj-ea"/>
              </a:rPr>
              <a:t>＜小学校＞</a:t>
            </a:r>
            <a:endParaRPr kumimoji="1" lang="en-US" altLang="ja-JP" sz="2000" dirty="0">
              <a:latin typeface="+mj-ea"/>
              <a:ea typeface="+mj-ea"/>
            </a:endParaRPr>
          </a:p>
          <a:p>
            <a:pPr>
              <a:defRPr/>
            </a:pPr>
            <a:r>
              <a:rPr kumimoji="1" lang="ja-JP" altLang="en-US" sz="2000" dirty="0">
                <a:latin typeface="+mj-ea"/>
                <a:ea typeface="+mj-ea"/>
              </a:rPr>
              <a:t>・「十分満足できる」→３　　・「おおむね満足できる」→２　　・「努力を要する」→１</a:t>
            </a:r>
            <a:endParaRPr kumimoji="1" lang="en-US" altLang="ja-JP" sz="2000" dirty="0">
              <a:latin typeface="+mj-ea"/>
              <a:ea typeface="+mj-ea"/>
            </a:endParaRPr>
          </a:p>
          <a:p>
            <a:pPr>
              <a:defRPr/>
            </a:pPr>
            <a:r>
              <a:rPr kumimoji="1" lang="ja-JP" altLang="en-US" sz="2000" dirty="0">
                <a:latin typeface="+mj-ea"/>
                <a:ea typeface="+mj-ea"/>
              </a:rPr>
              <a:t>＜中学校＞</a:t>
            </a:r>
            <a:endParaRPr kumimoji="1" lang="en-US" altLang="ja-JP" sz="2000" dirty="0">
              <a:latin typeface="+mj-ea"/>
              <a:ea typeface="+mj-ea"/>
            </a:endParaRPr>
          </a:p>
          <a:p>
            <a:pPr>
              <a:defRPr/>
            </a:pPr>
            <a:r>
              <a:rPr kumimoji="1" lang="ja-JP" altLang="en-US" sz="2000" dirty="0">
                <a:latin typeface="+mj-ea"/>
                <a:ea typeface="+mj-ea"/>
              </a:rPr>
              <a:t>・「十分満足できるもの</a:t>
            </a:r>
            <a:r>
              <a:rPr kumimoji="1" lang="ja-JP" altLang="en-US" sz="2000">
                <a:latin typeface="+mj-ea"/>
                <a:ea typeface="+mj-ea"/>
              </a:rPr>
              <a:t>の</a:t>
            </a:r>
            <a:r>
              <a:rPr kumimoji="1" lang="ja-JP" altLang="en-US" sz="2000" smtClean="0">
                <a:latin typeface="+mj-ea"/>
                <a:ea typeface="+mj-ea"/>
              </a:rPr>
              <a:t>うち，特</a:t>
            </a:r>
            <a:r>
              <a:rPr kumimoji="1" lang="ja-JP" altLang="en-US" sz="2000" dirty="0">
                <a:latin typeface="+mj-ea"/>
                <a:ea typeface="+mj-ea"/>
              </a:rPr>
              <a:t>に程度が高い」→５　　・「十分満足できる」→４</a:t>
            </a:r>
            <a:endParaRPr kumimoji="1" lang="en-US" altLang="ja-JP" sz="2000" dirty="0">
              <a:latin typeface="+mj-ea"/>
              <a:ea typeface="+mj-ea"/>
            </a:endParaRPr>
          </a:p>
          <a:p>
            <a:pPr>
              <a:defRPr/>
            </a:pPr>
            <a:r>
              <a:rPr kumimoji="1" lang="ja-JP" altLang="en-US" sz="2000" dirty="0">
                <a:latin typeface="+mj-ea"/>
                <a:ea typeface="+mj-ea"/>
              </a:rPr>
              <a:t>・「おおむね満足できる」→３　　・「努力を要する」→２　　・「一層努力を要する」→１</a:t>
            </a:r>
            <a:endParaRPr kumimoji="1" lang="en-US" altLang="ja-JP" sz="2000" dirty="0">
              <a:latin typeface="+mj-ea"/>
              <a:ea typeface="+mj-ea"/>
            </a:endParaRPr>
          </a:p>
        </p:txBody>
      </p:sp>
      <p:sp>
        <p:nvSpPr>
          <p:cNvPr id="15" name="テキスト ボックス 14"/>
          <p:cNvSpPr txBox="1"/>
          <p:nvPr/>
        </p:nvSpPr>
        <p:spPr>
          <a:xfrm>
            <a:off x="107950" y="4992688"/>
            <a:ext cx="8942388" cy="1531937"/>
          </a:xfrm>
          <a:prstGeom prst="roundRect">
            <a:avLst/>
          </a:prstGeom>
          <a:noFill/>
          <a:ln w="57150">
            <a:solidFill>
              <a:srgbClr val="FF0000"/>
            </a:solidFill>
          </a:ln>
        </p:spPr>
        <p:txBody>
          <a:bodyPr>
            <a:spAutoFit/>
          </a:bodyPr>
          <a:lstStyle/>
          <a:p>
            <a:pPr>
              <a:defRPr/>
            </a:pPr>
            <a:r>
              <a:rPr kumimoji="1" lang="ja-JP" altLang="en-US" sz="2800" dirty="0">
                <a:latin typeface="+mj-ea"/>
                <a:ea typeface="+mj-ea"/>
              </a:rPr>
              <a:t>　評価に対する</a:t>
            </a:r>
            <a:r>
              <a:rPr kumimoji="1" lang="ja-JP" altLang="en-US" sz="2800" dirty="0" smtClean="0">
                <a:latin typeface="+mj-ea"/>
                <a:ea typeface="+mj-ea"/>
              </a:rPr>
              <a:t>妥当性，信頼性</a:t>
            </a:r>
            <a:r>
              <a:rPr kumimoji="1" lang="ja-JP" altLang="en-US" sz="2800" dirty="0">
                <a:latin typeface="+mj-ea"/>
                <a:ea typeface="+mj-ea"/>
              </a:rPr>
              <a:t>等を高めるため</a:t>
            </a:r>
            <a:r>
              <a:rPr kumimoji="1" lang="ja-JP" altLang="en-US" sz="2800" dirty="0" smtClean="0">
                <a:latin typeface="+mj-ea"/>
                <a:ea typeface="+mj-ea"/>
              </a:rPr>
              <a:t>に，総括</a:t>
            </a:r>
            <a:r>
              <a:rPr kumimoji="1" lang="ja-JP" altLang="en-US" sz="2800" dirty="0">
                <a:latin typeface="+mj-ea"/>
                <a:ea typeface="+mj-ea"/>
              </a:rPr>
              <a:t>の考え方や方法について共通理解を</a:t>
            </a:r>
            <a:r>
              <a:rPr kumimoji="1" lang="ja-JP" altLang="en-US" sz="2800" dirty="0" smtClean="0">
                <a:latin typeface="+mj-ea"/>
                <a:ea typeface="+mj-ea"/>
              </a:rPr>
              <a:t>図り，児童</a:t>
            </a:r>
            <a:r>
              <a:rPr kumimoji="1" lang="ja-JP" altLang="en-US" sz="2800" dirty="0">
                <a:latin typeface="+mj-ea"/>
                <a:ea typeface="+mj-ea"/>
              </a:rPr>
              <a:t>生徒及び保護者に十分説明し理解を得ること</a:t>
            </a:r>
            <a:r>
              <a:rPr kumimoji="1" lang="ja-JP" altLang="en-US" sz="2800" dirty="0" smtClean="0">
                <a:latin typeface="+mj-ea"/>
                <a:ea typeface="+mj-ea"/>
              </a:rPr>
              <a:t>が</a:t>
            </a:r>
            <a:r>
              <a:rPr kumimoji="1" lang="ja-JP" altLang="en-US" sz="2800" dirty="0">
                <a:latin typeface="+mj-ea"/>
                <a:ea typeface="+mj-ea"/>
              </a:rPr>
              <a:t>重要</a:t>
            </a:r>
          </a:p>
        </p:txBody>
      </p:sp>
      <p:sp>
        <p:nvSpPr>
          <p:cNvPr id="11" name="AutoShape 17">
            <a:extLst/>
          </p:cNvPr>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P.17</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246"/>
    </mc:Choice>
    <mc:Fallback xmlns="">
      <p:transition spd="slow" advTm="6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00206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7200" b="1" dirty="0" smtClean="0">
                <a:solidFill>
                  <a:schemeClr val="bg1"/>
                </a:solidFill>
                <a:latin typeface="HGP教科書体" panose="02020600000000000000" pitchFamily="18" charset="-128"/>
                <a:ea typeface="HGP教科書体" panose="02020600000000000000" pitchFamily="18" charset="-128"/>
              </a:rPr>
              <a:t>概要版</a:t>
            </a:r>
            <a:endParaRPr kumimoji="1" lang="ja-JP" altLang="en-US" sz="7200" dirty="0">
              <a:solidFill>
                <a:schemeClr val="bg1"/>
              </a:solidFill>
            </a:endParaRPr>
          </a:p>
        </p:txBody>
      </p:sp>
      <p:sp>
        <p:nvSpPr>
          <p:cNvPr id="47108"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smtClean="0">
                <a:solidFill>
                  <a:schemeClr val="bg1"/>
                </a:solidFill>
                <a:latin typeface="+mj-ea"/>
                <a:ea typeface="+mj-ea"/>
              </a:rPr>
              <a:t>「指導と評価の一体化」のための</a:t>
            </a:r>
            <a:endParaRPr lang="en-US" altLang="ja-JP" sz="4400" b="1" dirty="0" smtClean="0">
              <a:solidFill>
                <a:schemeClr val="bg1"/>
              </a:solidFill>
              <a:latin typeface="+mj-ea"/>
              <a:ea typeface="+mj-ea"/>
            </a:endParaRPr>
          </a:p>
          <a:p>
            <a:pPr eaLnBrk="1" fontAlgn="auto" hangingPunct="1">
              <a:spcAft>
                <a:spcPts val="0"/>
              </a:spcAft>
              <a:defRPr/>
            </a:pPr>
            <a:r>
              <a:rPr lang="ja-JP" altLang="en-US" sz="4400" b="1" dirty="0" smtClean="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71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9158942"/>
      </p:ext>
    </p:extLst>
  </p:cSld>
  <p:clrMapOvr>
    <a:masterClrMapping/>
  </p:clrMapOvr>
  <mc:AlternateContent xmlns:mc="http://schemas.openxmlformats.org/markup-compatibility/2006" xmlns:p14="http://schemas.microsoft.com/office/powerpoint/2010/main">
    <mc:Choice Requires="p14">
      <p:transition spd="slow" p14:dur="2000" advTm="12263"/>
    </mc:Choice>
    <mc:Fallback xmlns="">
      <p:transition spd="slow" advTm="1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正方形/長方形 9"/>
          <p:cNvSpPr>
            <a:spLocks noChangeArrowheads="1"/>
          </p:cNvSpPr>
          <p:nvPr/>
        </p:nvSpPr>
        <p:spPr bwMode="auto">
          <a:xfrm>
            <a:off x="323850" y="836613"/>
            <a:ext cx="6683375"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2" tIns="34253" rIns="68502" bIns="34253">
            <a:spAutoFit/>
          </a:bodyPr>
          <a:lstStyle>
            <a:lvl1pPr defTabSz="684213">
              <a:defRPr>
                <a:solidFill>
                  <a:schemeClr val="tx1"/>
                </a:solidFill>
                <a:latin typeface="Calibri" panose="020F0502020204030204" pitchFamily="34" charset="0"/>
              </a:defRPr>
            </a:lvl1pPr>
            <a:lvl2pPr marL="742950" indent="-285750" defTabSz="684213">
              <a:defRPr>
                <a:solidFill>
                  <a:schemeClr val="tx1"/>
                </a:solidFill>
                <a:latin typeface="Calibri" panose="020F0502020204030204" pitchFamily="34" charset="0"/>
              </a:defRPr>
            </a:lvl2pPr>
            <a:lvl3pPr marL="1143000" indent="-228600" defTabSz="684213">
              <a:defRPr>
                <a:solidFill>
                  <a:schemeClr val="tx1"/>
                </a:solidFill>
                <a:latin typeface="Calibri" panose="020F0502020204030204" pitchFamily="34" charset="0"/>
              </a:defRPr>
            </a:lvl3pPr>
            <a:lvl4pPr marL="1600200" indent="-228600" defTabSz="684213">
              <a:defRPr>
                <a:solidFill>
                  <a:schemeClr val="tx1"/>
                </a:solidFill>
                <a:latin typeface="Calibri" panose="020F0502020204030204" pitchFamily="34" charset="0"/>
              </a:defRPr>
            </a:lvl4pPr>
            <a:lvl5pPr marL="2057400" indent="-228600" defTabSz="684213">
              <a:defRPr>
                <a:solidFill>
                  <a:schemeClr val="tx1"/>
                </a:solidFill>
                <a:latin typeface="Calibri" panose="020F0502020204030204" pitchFamily="34" charset="0"/>
              </a:defRPr>
            </a:lvl5pPr>
            <a:lvl6pPr marL="2514600" indent="-228600" defTabSz="684213" eaLnBrk="0" fontAlgn="base" hangingPunct="0">
              <a:spcBef>
                <a:spcPct val="0"/>
              </a:spcBef>
              <a:spcAft>
                <a:spcPct val="0"/>
              </a:spcAft>
              <a:defRPr>
                <a:solidFill>
                  <a:schemeClr val="tx1"/>
                </a:solidFill>
                <a:latin typeface="Calibri" panose="020F0502020204030204" pitchFamily="34" charset="0"/>
              </a:defRPr>
            </a:lvl6pPr>
            <a:lvl7pPr marL="2971800" indent="-228600" defTabSz="684213" eaLnBrk="0" fontAlgn="base" hangingPunct="0">
              <a:spcBef>
                <a:spcPct val="0"/>
              </a:spcBef>
              <a:spcAft>
                <a:spcPct val="0"/>
              </a:spcAft>
              <a:defRPr>
                <a:solidFill>
                  <a:schemeClr val="tx1"/>
                </a:solidFill>
                <a:latin typeface="Calibri" panose="020F0502020204030204" pitchFamily="34" charset="0"/>
              </a:defRPr>
            </a:lvl7pPr>
            <a:lvl8pPr marL="3429000" indent="-228600" defTabSz="684213" eaLnBrk="0" fontAlgn="base" hangingPunct="0">
              <a:spcBef>
                <a:spcPct val="0"/>
              </a:spcBef>
              <a:spcAft>
                <a:spcPct val="0"/>
              </a:spcAft>
              <a:defRPr>
                <a:solidFill>
                  <a:schemeClr val="tx1"/>
                </a:solidFill>
                <a:latin typeface="Calibri" panose="020F0502020204030204" pitchFamily="34" charset="0"/>
              </a:defRPr>
            </a:lvl8pPr>
            <a:lvl9pPr marL="3886200" indent="-228600" defTabSz="684213"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dirty="0">
                <a:solidFill>
                  <a:srgbClr val="000000"/>
                </a:solidFill>
                <a:latin typeface="ＭＳ Ｐゴシック" panose="020B0600070205080204" pitchFamily="50" charset="-128"/>
              </a:rPr>
              <a:t>　　□平成２８年１２月２１日</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a:t>
            </a:r>
            <a:r>
              <a:rPr lang="ja-JP" altLang="en-US">
                <a:solidFill>
                  <a:srgbClr val="000000"/>
                </a:solidFill>
                <a:latin typeface="ＭＳ Ｐゴシック" panose="020B0600070205080204" pitchFamily="50" charset="-128"/>
              </a:rPr>
              <a:t>「</a:t>
            </a:r>
            <a:r>
              <a:rPr lang="ja-JP" altLang="en-US" smtClean="0">
                <a:solidFill>
                  <a:srgbClr val="000000"/>
                </a:solidFill>
                <a:latin typeface="ＭＳ Ｐゴシック" panose="020B0600070205080204" pitchFamily="50" charset="-128"/>
              </a:rPr>
              <a:t>幼稚園，小学校，中学校，高等</a:t>
            </a:r>
            <a:r>
              <a:rPr lang="ja-JP" altLang="en-US" dirty="0">
                <a:solidFill>
                  <a:srgbClr val="000000"/>
                </a:solidFill>
                <a:latin typeface="ＭＳ Ｐゴシック" panose="020B0600070205080204" pitchFamily="50" charset="-128"/>
              </a:rPr>
              <a:t>学校及び特別支援学校の</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学習指導要領等の改善及び必要な方策等について」</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（中等教育審議会答申）</a:t>
            </a:r>
            <a:r>
              <a:rPr lang="ja-JP" altLang="en-US" dirty="0">
                <a:solidFill>
                  <a:srgbClr val="0070C0"/>
                </a:solidFill>
                <a:latin typeface="ＭＳ Ｐゴシック" panose="020B0600070205080204" pitchFamily="50" charset="-128"/>
              </a:rPr>
              <a:t>（</a:t>
            </a:r>
            <a:r>
              <a:rPr lang="en-US" altLang="ja-JP" dirty="0">
                <a:solidFill>
                  <a:srgbClr val="0070C0"/>
                </a:solidFill>
                <a:latin typeface="ＭＳ Ｐゴシック" panose="020B0600070205080204" pitchFamily="50" charset="-128"/>
              </a:rPr>
              <a:t>※</a:t>
            </a:r>
            <a:r>
              <a:rPr lang="ja-JP" altLang="en-US" dirty="0">
                <a:solidFill>
                  <a:srgbClr val="0070C0"/>
                </a:solidFill>
                <a:latin typeface="ＭＳ Ｐゴシック" panose="020B0600070205080204" pitchFamily="50" charset="-128"/>
              </a:rPr>
              <a:t>）</a:t>
            </a:r>
            <a:endParaRPr lang="en-US" altLang="ja-JP" dirty="0">
              <a:solidFill>
                <a:srgbClr val="0070C0"/>
              </a:solidFill>
              <a:latin typeface="ＭＳ Ｐゴシック" panose="020B0600070205080204" pitchFamily="50" charset="-128"/>
            </a:endParaRPr>
          </a:p>
          <a:p>
            <a:pPr eaLnBrk="1" hangingPunct="1"/>
            <a:r>
              <a:rPr lang="ja-JP" altLang="en-US" sz="1400" dirty="0">
                <a:solidFill>
                  <a:srgbClr val="000000"/>
                </a:solidFill>
                <a:latin typeface="ＭＳ Ｐゴシック" panose="020B0600070205080204" pitchFamily="50" charset="-128"/>
              </a:rPr>
              <a:t>　　　</a:t>
            </a:r>
            <a:r>
              <a:rPr kumimoji="1" lang="ja-JP" altLang="en-US" sz="1400" dirty="0">
                <a:solidFill>
                  <a:srgbClr val="0070C0"/>
                </a:solidFill>
              </a:rPr>
              <a:t>（</a:t>
            </a:r>
            <a:r>
              <a:rPr kumimoji="1" lang="en-US" altLang="ja-JP" sz="1400" dirty="0">
                <a:solidFill>
                  <a:srgbClr val="0070C0"/>
                </a:solidFill>
              </a:rPr>
              <a:t>※</a:t>
            </a:r>
            <a:r>
              <a:rPr kumimoji="1" lang="ja-JP" altLang="en-US" sz="1400" dirty="0">
                <a:solidFill>
                  <a:srgbClr val="0070C0"/>
                </a:solidFill>
              </a:rPr>
              <a:t>）学習指導要領の改訂に伴う学習評価の検討に</a:t>
            </a:r>
            <a:r>
              <a:rPr kumimoji="1" lang="ja-JP" altLang="en-US" sz="1400">
                <a:solidFill>
                  <a:srgbClr val="0070C0"/>
                </a:solidFill>
              </a:rPr>
              <a:t>ついて</a:t>
            </a:r>
            <a:r>
              <a:rPr kumimoji="1" lang="ja-JP" altLang="en-US" sz="1400" smtClean="0">
                <a:solidFill>
                  <a:srgbClr val="0070C0"/>
                </a:solidFill>
              </a:rPr>
              <a:t>は，従来，学習</a:t>
            </a:r>
            <a:r>
              <a:rPr kumimoji="1" lang="ja-JP" altLang="en-US" sz="1400" dirty="0">
                <a:solidFill>
                  <a:srgbClr val="0070C0"/>
                </a:solidFill>
              </a:rPr>
              <a:t>指導要領　</a:t>
            </a:r>
            <a:endParaRPr kumimoji="1" lang="en-US" altLang="ja-JP" sz="1400" dirty="0">
              <a:solidFill>
                <a:srgbClr val="0070C0"/>
              </a:solidFill>
            </a:endParaRPr>
          </a:p>
          <a:p>
            <a:pPr eaLnBrk="1" hangingPunct="1"/>
            <a:r>
              <a:rPr kumimoji="1" lang="ja-JP" altLang="en-US" sz="1400" dirty="0">
                <a:solidFill>
                  <a:srgbClr val="0070C0"/>
                </a:solidFill>
              </a:rPr>
              <a:t>　　　　　の改訂を終えた後に行うのが一般的</a:t>
            </a:r>
            <a:r>
              <a:rPr kumimoji="1" lang="ja-JP" altLang="en-US" sz="1400">
                <a:solidFill>
                  <a:srgbClr val="0070C0"/>
                </a:solidFill>
              </a:rPr>
              <a:t>だった</a:t>
            </a:r>
            <a:r>
              <a:rPr kumimoji="1" lang="ja-JP" altLang="en-US" sz="1400" smtClean="0">
                <a:solidFill>
                  <a:srgbClr val="0070C0"/>
                </a:solidFill>
              </a:rPr>
              <a:t>が，今回</a:t>
            </a:r>
            <a:r>
              <a:rPr kumimoji="1" lang="ja-JP" altLang="en-US" sz="1400" dirty="0">
                <a:solidFill>
                  <a:srgbClr val="0070C0"/>
                </a:solidFill>
              </a:rPr>
              <a:t>の改訂</a:t>
            </a:r>
            <a:r>
              <a:rPr kumimoji="1" lang="ja-JP" altLang="en-US" sz="1400">
                <a:solidFill>
                  <a:srgbClr val="0070C0"/>
                </a:solidFill>
              </a:rPr>
              <a:t>で</a:t>
            </a:r>
            <a:r>
              <a:rPr kumimoji="1" lang="ja-JP" altLang="en-US" sz="1400" smtClean="0">
                <a:solidFill>
                  <a:srgbClr val="0070C0"/>
                </a:solidFill>
              </a:rPr>
              <a:t>は，教育</a:t>
            </a:r>
            <a:r>
              <a:rPr kumimoji="1" lang="ja-JP" altLang="en-US" sz="1400" dirty="0">
                <a:solidFill>
                  <a:srgbClr val="0070C0"/>
                </a:solidFill>
              </a:rPr>
              <a:t>課程と</a:t>
            </a:r>
            <a:endParaRPr kumimoji="1" lang="en-US" altLang="ja-JP" sz="1400" dirty="0">
              <a:solidFill>
                <a:srgbClr val="0070C0"/>
              </a:solidFill>
            </a:endParaRPr>
          </a:p>
          <a:p>
            <a:pPr eaLnBrk="1" hangingPunct="1"/>
            <a:r>
              <a:rPr kumimoji="1" lang="ja-JP" altLang="en-US" sz="1400" dirty="0">
                <a:solidFill>
                  <a:srgbClr val="0070C0"/>
                </a:solidFill>
              </a:rPr>
              <a:t>　　　　　学習評価の改善について一体的に</a:t>
            </a:r>
            <a:r>
              <a:rPr kumimoji="1" lang="ja-JP" altLang="en-US" sz="1400">
                <a:solidFill>
                  <a:srgbClr val="0070C0"/>
                </a:solidFill>
              </a:rPr>
              <a:t>検討</a:t>
            </a:r>
            <a:r>
              <a:rPr kumimoji="1" lang="ja-JP" altLang="en-US" sz="1400" smtClean="0">
                <a:solidFill>
                  <a:srgbClr val="0070C0"/>
                </a:solidFill>
              </a:rPr>
              <a:t>され，学習</a:t>
            </a:r>
            <a:r>
              <a:rPr kumimoji="1" lang="ja-JP" altLang="en-US" sz="1400" dirty="0">
                <a:solidFill>
                  <a:srgbClr val="0070C0"/>
                </a:solidFill>
              </a:rPr>
              <a:t>評価の改善についても</a:t>
            </a:r>
            <a:endParaRPr kumimoji="1" lang="en-US" altLang="ja-JP" sz="1400" dirty="0">
              <a:solidFill>
                <a:srgbClr val="0070C0"/>
              </a:solidFill>
            </a:endParaRPr>
          </a:p>
          <a:p>
            <a:pPr eaLnBrk="1" hangingPunct="1"/>
            <a:r>
              <a:rPr kumimoji="1" lang="ja-JP" altLang="en-US" sz="1400" dirty="0">
                <a:solidFill>
                  <a:srgbClr val="0070C0"/>
                </a:solidFill>
              </a:rPr>
              <a:t>　　　　　本答申に示された。</a:t>
            </a:r>
          </a:p>
          <a:p>
            <a:pPr eaLnBrk="1" hangingPunct="1"/>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□平成３１年１月２１日</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「児童生徒の学習評価の在り方について」</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（中央教育審議会初等中等教育分科会教育課程部会報告）</a:t>
            </a:r>
            <a:endParaRPr lang="en-US" altLang="ja-JP" dirty="0">
              <a:solidFill>
                <a:srgbClr val="000000"/>
              </a:solidFill>
              <a:latin typeface="ＭＳ Ｐゴシック" panose="020B0600070205080204" pitchFamily="50" charset="-128"/>
            </a:endParaRPr>
          </a:p>
          <a:p>
            <a:pPr eaLnBrk="1" hangingPunct="1"/>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□平成３１年３月２９日</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a:t>
            </a:r>
            <a:r>
              <a:rPr lang="ja-JP" altLang="en-US">
                <a:solidFill>
                  <a:srgbClr val="000000"/>
                </a:solidFill>
                <a:latin typeface="ＭＳ Ｐゴシック" panose="020B0600070205080204" pitchFamily="50" charset="-128"/>
              </a:rPr>
              <a:t>「</a:t>
            </a:r>
            <a:r>
              <a:rPr lang="ja-JP" altLang="en-US" smtClean="0">
                <a:solidFill>
                  <a:srgbClr val="000000"/>
                </a:solidFill>
                <a:latin typeface="ＭＳ Ｐゴシック" panose="020B0600070205080204" pitchFamily="50" charset="-128"/>
              </a:rPr>
              <a:t>小学校，中学校，高等</a:t>
            </a:r>
            <a:r>
              <a:rPr lang="ja-JP" altLang="en-US" dirty="0">
                <a:solidFill>
                  <a:srgbClr val="000000"/>
                </a:solidFill>
                <a:latin typeface="ＭＳ Ｐゴシック" panose="020B0600070205080204" pitchFamily="50" charset="-128"/>
              </a:rPr>
              <a:t>学校及び特別支援学校等における</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児童生徒の学習評価及び指導要録等の改善等について」</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（文部科学省初等中等教育局長通知）</a:t>
            </a:r>
            <a:endParaRPr lang="en-US" altLang="ja-JP" dirty="0">
              <a:solidFill>
                <a:srgbClr val="000000"/>
              </a:solidFill>
              <a:latin typeface="ＭＳ Ｐゴシック" panose="020B0600070205080204" pitchFamily="50" charset="-128"/>
            </a:endParaRPr>
          </a:p>
        </p:txBody>
      </p:sp>
      <p:sp>
        <p:nvSpPr>
          <p:cNvPr id="4" name="タイトル 3"/>
          <p:cNvSpPr>
            <a:spLocks noGrp="1"/>
          </p:cNvSpPr>
          <p:nvPr>
            <p:ph type="title"/>
          </p:nvPr>
        </p:nvSpPr>
        <p:spPr>
          <a:xfrm>
            <a:off x="122238" y="6350"/>
            <a:ext cx="8050212" cy="620713"/>
          </a:xfrm>
        </p:spPr>
        <p:txBody>
          <a:bodyPr rtlCol="0">
            <a:normAutofit fontScale="90000"/>
          </a:bodyPr>
          <a:lstStyle/>
          <a:p>
            <a:pPr eaLnBrk="1" fontAlgn="auto" hangingPunct="1">
              <a:spcAft>
                <a:spcPts val="0"/>
              </a:spcAft>
              <a:defRPr/>
            </a:pPr>
            <a:r>
              <a:rPr lang="ja-JP" altLang="en-US" dirty="0"/>
              <a:t>児童生徒の学習評価に関する検討の経緯</a:t>
            </a:r>
          </a:p>
        </p:txBody>
      </p:sp>
      <p:sp>
        <p:nvSpPr>
          <p:cNvPr id="6"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E1030B65-5DBE-4265-99DB-2C6013A78F40}" type="slidenum">
              <a:rPr lang="ja-JP" altLang="en-US" sz="1477">
                <a:solidFill>
                  <a:prstClr val="black"/>
                </a:solidFill>
              </a:rPr>
              <a:pPr algn="r" defTabSz="1061620" fontAlgn="auto">
                <a:spcBef>
                  <a:spcPts val="0"/>
                </a:spcBef>
                <a:spcAft>
                  <a:spcPts val="0"/>
                </a:spcAft>
                <a:defRPr/>
              </a:pPr>
              <a:t>3</a:t>
            </a:fld>
            <a:endParaRPr lang="ja-JP" altLang="en-US" sz="1477" dirty="0">
              <a:solidFill>
                <a:prstClr val="black"/>
              </a:solidFill>
            </a:endParaRPr>
          </a:p>
        </p:txBody>
      </p:sp>
      <p:sp>
        <p:nvSpPr>
          <p:cNvPr id="7" name="角丸四角形 2"/>
          <p:cNvSpPr/>
          <p:nvPr/>
        </p:nvSpPr>
        <p:spPr>
          <a:xfrm>
            <a:off x="204788" y="5722938"/>
            <a:ext cx="8712200" cy="731837"/>
          </a:xfrm>
          <a:prstGeom prst="roundRect">
            <a:avLst>
              <a:gd name="adj" fmla="val 8472"/>
            </a:avLst>
          </a:prstGeom>
          <a:solidFill>
            <a:schemeClr val="accent1">
              <a:lumMod val="20000"/>
              <a:lumOff val="80000"/>
              <a:alpha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　以降の説明資料の下部</a:t>
            </a:r>
            <a:r>
              <a:rPr lang="ja-JP" altLang="en-US" kern="0" dirty="0" smtClean="0">
                <a:solidFill>
                  <a:prstClr val="black"/>
                </a:solidFill>
                <a:uFill>
                  <a:solidFill>
                    <a:srgbClr val="FF0000"/>
                  </a:solidFill>
                </a:uFill>
              </a:rPr>
              <a:t>に，当該</a:t>
            </a:r>
            <a:r>
              <a:rPr lang="ja-JP" altLang="en-US" kern="0" dirty="0">
                <a:solidFill>
                  <a:prstClr val="black"/>
                </a:solidFill>
                <a:uFill>
                  <a:solidFill>
                    <a:srgbClr val="FF0000"/>
                  </a:solidFill>
                </a:uFill>
              </a:rPr>
              <a:t>資料に関して参考とすべき</a:t>
            </a:r>
            <a:r>
              <a:rPr lang="ja-JP" altLang="en-US" kern="0" dirty="0" smtClean="0">
                <a:solidFill>
                  <a:prstClr val="black"/>
                </a:solidFill>
                <a:uFill>
                  <a:solidFill>
                    <a:srgbClr val="FF0000"/>
                  </a:solidFill>
                </a:uFill>
              </a:rPr>
              <a:t>答申，報告，改善</a:t>
            </a:r>
            <a:r>
              <a:rPr lang="ja-JP" altLang="en-US" kern="0" dirty="0">
                <a:solidFill>
                  <a:prstClr val="black"/>
                </a:solidFill>
                <a:uFill>
                  <a:solidFill>
                    <a:srgbClr val="FF0000"/>
                  </a:solidFill>
                </a:uFill>
              </a:rPr>
              <a:t>等通知を</a:t>
            </a:r>
            <a:endParaRPr lang="en-US" altLang="ja-JP"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kern="0" dirty="0">
                <a:solidFill>
                  <a:prstClr val="black"/>
                </a:solidFill>
                <a:uFill>
                  <a:solidFill>
                    <a:srgbClr val="FF0000"/>
                  </a:solidFill>
                </a:uFill>
              </a:rPr>
              <a:t>　＜参考＞として掲載する</a:t>
            </a:r>
            <a:r>
              <a:rPr lang="ja-JP" altLang="en-US" kern="0" dirty="0" smtClean="0">
                <a:solidFill>
                  <a:prstClr val="black"/>
                </a:solidFill>
                <a:uFill>
                  <a:solidFill>
                    <a:srgbClr val="FF0000"/>
                  </a:solidFill>
                </a:uFill>
              </a:rPr>
              <a:t>ので，適宜御参照くださ</a:t>
            </a:r>
            <a:r>
              <a:rPr lang="ja-JP" altLang="en-US" kern="0" dirty="0">
                <a:solidFill>
                  <a:prstClr val="black"/>
                </a:solidFill>
                <a:uFill>
                  <a:solidFill>
                    <a:srgbClr val="FF0000"/>
                  </a:solidFill>
                </a:uFill>
              </a:rPr>
              <a:t>い</a:t>
            </a:r>
            <a:r>
              <a:rPr lang="ja-JP" altLang="en-US" kern="0" dirty="0" smtClean="0">
                <a:solidFill>
                  <a:prstClr val="black"/>
                </a:solidFill>
                <a:uFill>
                  <a:solidFill>
                    <a:srgbClr val="FF0000"/>
                  </a:solidFill>
                </a:uFill>
              </a:rPr>
              <a:t>。</a:t>
            </a:r>
            <a:endParaRPr lang="en-US" altLang="ja-JP" kern="0" dirty="0">
              <a:solidFill>
                <a:prstClr val="black"/>
              </a:solidFill>
              <a:uFill>
                <a:solidFill>
                  <a:srgbClr val="FF0000"/>
                </a:solidFill>
              </a:uFill>
            </a:endParaRPr>
          </a:p>
        </p:txBody>
      </p:sp>
      <p:sp>
        <p:nvSpPr>
          <p:cNvPr id="8" name="矢印: 下 7"/>
          <p:cNvSpPr/>
          <p:nvPr/>
        </p:nvSpPr>
        <p:spPr>
          <a:xfrm rot="16200000">
            <a:off x="6849269" y="1300957"/>
            <a:ext cx="719137" cy="431800"/>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eaLnBrk="1" fontAlgn="auto" hangingPunct="1">
              <a:spcBef>
                <a:spcPts val="0"/>
              </a:spcBef>
              <a:spcAft>
                <a:spcPts val="0"/>
              </a:spcAft>
              <a:defRPr/>
            </a:pPr>
            <a:endParaRPr kumimoji="1" lang="ja-JP" altLang="en-US">
              <a:solidFill>
                <a:prstClr val="black"/>
              </a:solidFill>
            </a:endParaRPr>
          </a:p>
        </p:txBody>
      </p:sp>
      <p:sp>
        <p:nvSpPr>
          <p:cNvPr id="9" name="矢印: 下 8"/>
          <p:cNvSpPr/>
          <p:nvPr/>
        </p:nvSpPr>
        <p:spPr>
          <a:xfrm rot="16200000">
            <a:off x="6833394" y="3429794"/>
            <a:ext cx="719138" cy="431800"/>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eaLnBrk="1" fontAlgn="auto" hangingPunct="1">
              <a:spcBef>
                <a:spcPts val="0"/>
              </a:spcBef>
              <a:spcAft>
                <a:spcPts val="0"/>
              </a:spcAft>
              <a:defRPr/>
            </a:pPr>
            <a:endParaRPr kumimoji="1" lang="ja-JP" altLang="en-US">
              <a:solidFill>
                <a:prstClr val="black"/>
              </a:solidFill>
            </a:endParaRPr>
          </a:p>
        </p:txBody>
      </p:sp>
      <p:sp>
        <p:nvSpPr>
          <p:cNvPr id="11" name="矢印: 下 10"/>
          <p:cNvSpPr/>
          <p:nvPr/>
        </p:nvSpPr>
        <p:spPr>
          <a:xfrm rot="16200000">
            <a:off x="6834187" y="4697413"/>
            <a:ext cx="720725" cy="431800"/>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eaLnBrk="1" fontAlgn="auto" hangingPunct="1">
              <a:spcBef>
                <a:spcPts val="0"/>
              </a:spcBef>
              <a:spcAft>
                <a:spcPts val="0"/>
              </a:spcAft>
              <a:defRPr/>
            </a:pPr>
            <a:endParaRPr kumimoji="1" lang="ja-JP" altLang="en-US">
              <a:solidFill>
                <a:prstClr val="black"/>
              </a:solidFill>
            </a:endParaRPr>
          </a:p>
        </p:txBody>
      </p:sp>
      <p:sp>
        <p:nvSpPr>
          <p:cNvPr id="51209" name="テキスト ボックス 1"/>
          <p:cNvSpPr txBox="1">
            <a:spLocks noChangeArrowheads="1"/>
          </p:cNvSpPr>
          <p:nvPr/>
        </p:nvSpPr>
        <p:spPr bwMode="auto">
          <a:xfrm>
            <a:off x="7596188" y="1169988"/>
            <a:ext cx="11509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400">
                <a:solidFill>
                  <a:srgbClr val="000000"/>
                </a:solidFill>
              </a:rPr>
              <a:t>以下</a:t>
            </a:r>
            <a:endParaRPr kumimoji="1" lang="en-US" altLang="ja-JP" sz="1400">
              <a:solidFill>
                <a:srgbClr val="000000"/>
              </a:solidFill>
            </a:endParaRPr>
          </a:p>
          <a:p>
            <a:pPr defTabSz="914400" eaLnBrk="1" hangingPunct="1"/>
            <a:r>
              <a:rPr kumimoji="1" lang="ja-JP" altLang="en-US" b="1">
                <a:solidFill>
                  <a:srgbClr val="FF0000"/>
                </a:solidFill>
              </a:rPr>
              <a:t>「答申」</a:t>
            </a:r>
            <a:endParaRPr kumimoji="1" lang="en-US" altLang="ja-JP" b="1">
              <a:solidFill>
                <a:srgbClr val="FF0000"/>
              </a:solidFill>
            </a:endParaRPr>
          </a:p>
          <a:p>
            <a:pPr defTabSz="914400" eaLnBrk="1" hangingPunct="1"/>
            <a:r>
              <a:rPr kumimoji="1" lang="ja-JP" altLang="en-US" sz="1400">
                <a:solidFill>
                  <a:srgbClr val="000000"/>
                </a:solidFill>
              </a:rPr>
              <a:t>という。</a:t>
            </a:r>
          </a:p>
        </p:txBody>
      </p:sp>
      <p:sp>
        <p:nvSpPr>
          <p:cNvPr id="51210" name="テキスト ボックス 11"/>
          <p:cNvSpPr txBox="1">
            <a:spLocks noChangeArrowheads="1"/>
          </p:cNvSpPr>
          <p:nvPr/>
        </p:nvSpPr>
        <p:spPr bwMode="auto">
          <a:xfrm>
            <a:off x="7561263" y="3286125"/>
            <a:ext cx="1152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400">
                <a:solidFill>
                  <a:srgbClr val="000000"/>
                </a:solidFill>
              </a:rPr>
              <a:t>以下</a:t>
            </a:r>
            <a:endParaRPr kumimoji="1" lang="en-US" altLang="ja-JP" sz="1400">
              <a:solidFill>
                <a:srgbClr val="000000"/>
              </a:solidFill>
            </a:endParaRPr>
          </a:p>
          <a:p>
            <a:pPr defTabSz="914400" eaLnBrk="1" hangingPunct="1"/>
            <a:r>
              <a:rPr kumimoji="1" lang="ja-JP" altLang="en-US" b="1">
                <a:solidFill>
                  <a:srgbClr val="FF0000"/>
                </a:solidFill>
              </a:rPr>
              <a:t>「報告」</a:t>
            </a:r>
            <a:endParaRPr kumimoji="1" lang="en-US" altLang="ja-JP" b="1">
              <a:solidFill>
                <a:srgbClr val="FF0000"/>
              </a:solidFill>
            </a:endParaRPr>
          </a:p>
          <a:p>
            <a:pPr defTabSz="914400" eaLnBrk="1" hangingPunct="1"/>
            <a:r>
              <a:rPr kumimoji="1" lang="ja-JP" altLang="en-US" sz="1400">
                <a:solidFill>
                  <a:srgbClr val="000000"/>
                </a:solidFill>
              </a:rPr>
              <a:t>という。</a:t>
            </a:r>
          </a:p>
        </p:txBody>
      </p:sp>
      <p:sp>
        <p:nvSpPr>
          <p:cNvPr id="51211" name="テキスト ボックス 12"/>
          <p:cNvSpPr txBox="1">
            <a:spLocks noChangeArrowheads="1"/>
          </p:cNvSpPr>
          <p:nvPr/>
        </p:nvSpPr>
        <p:spPr bwMode="auto">
          <a:xfrm>
            <a:off x="7556500" y="4541838"/>
            <a:ext cx="15827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400">
                <a:solidFill>
                  <a:srgbClr val="000000"/>
                </a:solidFill>
              </a:rPr>
              <a:t>以下</a:t>
            </a:r>
            <a:endParaRPr kumimoji="1" lang="en-US" altLang="ja-JP" sz="1400">
              <a:solidFill>
                <a:srgbClr val="000000"/>
              </a:solidFill>
            </a:endParaRPr>
          </a:p>
          <a:p>
            <a:pPr defTabSz="914400" eaLnBrk="1" hangingPunct="1"/>
            <a:r>
              <a:rPr kumimoji="1" lang="ja-JP" altLang="en-US" b="1">
                <a:solidFill>
                  <a:srgbClr val="FF0000"/>
                </a:solidFill>
              </a:rPr>
              <a:t>「改善等通知」</a:t>
            </a:r>
            <a:endParaRPr kumimoji="1" lang="en-US" altLang="ja-JP" b="1">
              <a:solidFill>
                <a:srgbClr val="FF0000"/>
              </a:solidFill>
            </a:endParaRPr>
          </a:p>
          <a:p>
            <a:pPr defTabSz="914400" eaLnBrk="1" hangingPunct="1"/>
            <a:r>
              <a:rPr kumimoji="1" lang="ja-JP" altLang="en-US" sz="1400">
                <a:solidFill>
                  <a:srgbClr val="000000"/>
                </a:solidFill>
              </a:rPr>
              <a:t>という。</a:t>
            </a:r>
          </a:p>
        </p:txBody>
      </p:sp>
      <p:sp>
        <p:nvSpPr>
          <p:cNvPr id="12" name="下矢印 11"/>
          <p:cNvSpPr/>
          <p:nvPr/>
        </p:nvSpPr>
        <p:spPr>
          <a:xfrm>
            <a:off x="2801143" y="2748965"/>
            <a:ext cx="1728788" cy="2905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下矢印 12"/>
          <p:cNvSpPr/>
          <p:nvPr/>
        </p:nvSpPr>
        <p:spPr>
          <a:xfrm>
            <a:off x="2801143" y="3940969"/>
            <a:ext cx="1728788" cy="2905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AutoShape 17">
            <a:extLst/>
          </p:cNvPr>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a:t>
            </a:r>
            <a:endParaRPr kumimoji="1" lang="ja-JP" altLang="en-US" sz="2400" dirty="0" smtClean="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92"/>
    </mc:Choice>
    <mc:Fallback xmlns="">
      <p:transition spd="slow" advTm="2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250825" y="2852738"/>
            <a:ext cx="8642350"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a:t>
            </a:r>
            <a:r>
              <a:rPr kumimoji="1" lang="ja-JP" altLang="en-US" sz="5400" b="1" dirty="0" smtClean="0">
                <a:solidFill>
                  <a:schemeClr val="tx1"/>
                </a:solidFill>
                <a:latin typeface="HGP教科書体" panose="02020600000000000000" pitchFamily="18" charset="-128"/>
                <a:ea typeface="HGP教科書体" panose="02020600000000000000" pitchFamily="18" charset="-128"/>
              </a:rPr>
              <a:t>学校 </a:t>
            </a:r>
            <a:r>
              <a:rPr kumimoji="1" lang="ja-JP" altLang="en-US" sz="5400" b="1" dirty="0">
                <a:solidFill>
                  <a:schemeClr val="tx1"/>
                </a:solidFill>
                <a:latin typeface="HGP教科書体" panose="02020600000000000000" pitchFamily="18" charset="-128"/>
                <a:ea typeface="HGP教科書体" panose="02020600000000000000" pitchFamily="18" charset="-128"/>
              </a:rPr>
              <a:t>総合的な学習の時間</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0997389"/>
      </p:ext>
    </p:extLst>
  </p:cSld>
  <p:clrMapOvr>
    <a:masterClrMapping/>
  </p:clrMapOvr>
  <p:transition spd="slow" advTm="422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 </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単元の評価規準の作成 </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育成を目指す資質・能力を踏まえた</a:t>
            </a:r>
            <a:r>
              <a:rPr lang="en-US" altLang="ja-JP" sz="2800" b="1" dirty="0">
                <a:solidFill>
                  <a:srgbClr val="000000"/>
                </a:solidFill>
                <a:ea typeface="HGP教科書体" panose="02020600000000000000" pitchFamily="18" charset="-128"/>
              </a:rPr>
              <a:t>｢</a:t>
            </a:r>
            <a:r>
              <a:rPr lang="ja-JP" altLang="en-US" sz="2800" b="1" dirty="0">
                <a:solidFill>
                  <a:srgbClr val="000000"/>
                </a:solidFill>
                <a:ea typeface="HGP教科書体" panose="02020600000000000000" pitchFamily="18" charset="-128"/>
              </a:rPr>
              <a:t>単元の評価規準</a:t>
            </a:r>
            <a:r>
              <a:rPr lang="en-US" altLang="ja-JP" sz="2800" b="1" dirty="0">
                <a:solidFill>
                  <a:srgbClr val="000000"/>
                </a:solidFill>
                <a:ea typeface="HGP教科書体" panose="02020600000000000000" pitchFamily="18" charset="-128"/>
              </a:rPr>
              <a:t>｣</a:t>
            </a:r>
            <a:r>
              <a:rPr lang="ja-JP" altLang="en-US" sz="2800" b="1" dirty="0">
                <a:solidFill>
                  <a:srgbClr val="000000"/>
                </a:solidFill>
                <a:ea typeface="HGP教科書体" panose="02020600000000000000" pitchFamily="18" charset="-128"/>
              </a:rPr>
              <a:t>の</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作成のポイント </a:t>
            </a:r>
          </a:p>
        </p:txBody>
      </p:sp>
      <p:sp>
        <p:nvSpPr>
          <p:cNvPr id="6" name="正方形/長方形 5"/>
          <p:cNvSpPr/>
          <p:nvPr/>
        </p:nvSpPr>
        <p:spPr>
          <a:xfrm>
            <a:off x="250825" y="1916113"/>
            <a:ext cx="8642350"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a:t>
            </a:r>
            <a:r>
              <a:rPr kumimoji="1" lang="ja-JP" altLang="en-US" sz="5400" b="1" dirty="0" smtClean="0">
                <a:solidFill>
                  <a:schemeClr val="tx1"/>
                </a:solidFill>
                <a:latin typeface="HGP教科書体" panose="02020600000000000000" pitchFamily="18" charset="-128"/>
                <a:ea typeface="HGP教科書体" panose="02020600000000000000" pitchFamily="18" charset="-128"/>
              </a:rPr>
              <a:t>学校 </a:t>
            </a:r>
            <a:r>
              <a:rPr kumimoji="1" lang="ja-JP" altLang="en-US" sz="5400" b="1" dirty="0">
                <a:solidFill>
                  <a:schemeClr val="tx1"/>
                </a:solidFill>
                <a:latin typeface="HGP教科書体" panose="02020600000000000000" pitchFamily="18" charset="-128"/>
                <a:ea typeface="HGP教科書体" panose="02020600000000000000" pitchFamily="18" charset="-128"/>
              </a:rPr>
              <a:t>総合的な学習の時間</a:t>
            </a:r>
            <a:endParaRPr kumimoji="1" lang="ja-JP" altLang="en-US" sz="5400" dirty="0">
              <a:solidFill>
                <a:schemeClr val="tx1"/>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0253639"/>
      </p:ext>
    </p:extLst>
  </p:cSld>
  <p:clrMapOvr>
    <a:masterClrMapping/>
  </p:clrMapOvr>
  <p:transition spd="slow" advTm="16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195" name="テキスト ボックス 1"/>
          <p:cNvSpPr txBox="1">
            <a:spLocks noChangeArrowheads="1"/>
          </p:cNvSpPr>
          <p:nvPr/>
        </p:nvSpPr>
        <p:spPr bwMode="auto">
          <a:xfrm>
            <a:off x="179388" y="1306513"/>
            <a:ext cx="8802687" cy="489426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ja-JP" altLang="en-US" sz="2400"/>
          </a:p>
        </p:txBody>
      </p:sp>
      <p:sp>
        <p:nvSpPr>
          <p:cNvPr id="8196" name="テキスト ボックス 1"/>
          <p:cNvSpPr txBox="1">
            <a:spLocks noChangeArrowheads="1"/>
          </p:cNvSpPr>
          <p:nvPr/>
        </p:nvSpPr>
        <p:spPr bwMode="auto">
          <a:xfrm flipH="1">
            <a:off x="34925" y="692150"/>
            <a:ext cx="7345363" cy="5238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総合的な学習の時間における</a:t>
            </a:r>
            <a:r>
              <a:rPr kumimoji="1" lang="en-US" altLang="ja-JP" sz="2800"/>
              <a:t>｢</a:t>
            </a:r>
            <a:r>
              <a:rPr kumimoji="1" lang="ja-JP" altLang="en-US" sz="2800"/>
              <a:t>内容のまとまり</a:t>
            </a:r>
            <a:r>
              <a:rPr kumimoji="1" lang="en-US" altLang="ja-JP" sz="2800"/>
              <a:t>｣</a:t>
            </a:r>
            <a:endParaRPr kumimoji="1" lang="ja-JP" altLang="en-US" sz="2800"/>
          </a:p>
        </p:txBody>
      </p:sp>
      <p:sp>
        <p:nvSpPr>
          <p:cNvPr id="8198" name="テキスト ボックス 3"/>
          <p:cNvSpPr txBox="1">
            <a:spLocks noChangeArrowheads="1"/>
          </p:cNvSpPr>
          <p:nvPr/>
        </p:nvSpPr>
        <p:spPr bwMode="auto">
          <a:xfrm>
            <a:off x="5219700" y="5637213"/>
            <a:ext cx="3600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dirty="0"/>
              <a:t>中</a:t>
            </a:r>
            <a:r>
              <a:rPr kumimoji="1" lang="ja-JP" altLang="en-US" sz="2000" dirty="0" smtClean="0"/>
              <a:t>学校</a:t>
            </a:r>
            <a:r>
              <a:rPr kumimoji="1" lang="ja-JP" altLang="en-US" sz="2000" dirty="0"/>
              <a:t>学習指導要領解説　</a:t>
            </a:r>
            <a:r>
              <a:rPr kumimoji="1" lang="en-US" altLang="ja-JP" sz="2000" dirty="0"/>
              <a:t>p18</a:t>
            </a:r>
            <a:endParaRPr kumimoji="1" lang="ja-JP" altLang="en-US" sz="2000" dirty="0"/>
          </a:p>
        </p:txBody>
      </p:sp>
      <p:sp>
        <p:nvSpPr>
          <p:cNvPr id="2" name="リボン: 下に曲がる 1"/>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p29</a:t>
            </a:r>
            <a:endParaRPr kumimoji="1" lang="ja-JP" altLang="en-US" sz="2400" dirty="0">
              <a:solidFill>
                <a:schemeClr val="tx1"/>
              </a:solidFill>
              <a:latin typeface="+mj-ea"/>
              <a:ea typeface="+mj-ea"/>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412776"/>
            <a:ext cx="8658547" cy="4123986"/>
          </a:xfrm>
          <a:prstGeom prst="rect">
            <a:avLst/>
          </a:prstGeom>
        </p:spPr>
      </p:pic>
      <p:sp>
        <p:nvSpPr>
          <p:cNvPr id="5" name="正方形/長方形 4"/>
          <p:cNvSpPr/>
          <p:nvPr/>
        </p:nvSpPr>
        <p:spPr>
          <a:xfrm>
            <a:off x="251618" y="2060848"/>
            <a:ext cx="3455988" cy="33845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3848422" y="2060848"/>
            <a:ext cx="4972050" cy="33845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2020602"/>
      </p:ext>
    </p:extLst>
  </p:cSld>
  <p:clrMapOvr>
    <a:masterClrMapping/>
  </p:clrMapOvr>
  <p:transition spd="slow" advTm="580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1"/>
          <p:cNvSpPr txBox="1">
            <a:spLocks noChangeArrowheads="1"/>
          </p:cNvSpPr>
          <p:nvPr/>
        </p:nvSpPr>
        <p:spPr bwMode="auto">
          <a:xfrm flipH="1">
            <a:off x="34925" y="548680"/>
            <a:ext cx="6840538" cy="5238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目標を実現するにふさわしい探究課題</a:t>
            </a:r>
            <a:r>
              <a:rPr kumimoji="1" lang="en-US" altLang="ja-JP" sz="2800"/>
              <a:t>(</a:t>
            </a:r>
            <a:r>
              <a:rPr kumimoji="1" lang="ja-JP" altLang="en-US" sz="2800"/>
              <a:t>例</a:t>
            </a:r>
            <a:r>
              <a:rPr kumimoji="1" lang="en-US" altLang="ja-JP" sz="2800"/>
              <a:t>)</a:t>
            </a:r>
            <a:endParaRPr kumimoji="1" lang="ja-JP" altLang="en-US" sz="2800"/>
          </a:p>
        </p:txBody>
      </p:sp>
      <p:sp>
        <p:nvSpPr>
          <p:cNvPr id="10260"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6" name="リボン: 下に曲がる 5"/>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p29</a:t>
            </a:r>
            <a:endParaRPr kumimoji="1" lang="ja-JP" altLang="en-US" sz="2400" dirty="0">
              <a:solidFill>
                <a:schemeClr val="tx1"/>
              </a:solidFill>
              <a:latin typeface="+mj-ea"/>
              <a:ea typeface="+mj-ea"/>
            </a:endParaRPr>
          </a:p>
        </p:txBody>
      </p:sp>
      <p:graphicFrame>
        <p:nvGraphicFramePr>
          <p:cNvPr id="5" name="表 4"/>
          <p:cNvGraphicFramePr>
            <a:graphicFrameLocks noGrp="1"/>
          </p:cNvGraphicFramePr>
          <p:nvPr>
            <p:extLst/>
          </p:nvPr>
        </p:nvGraphicFramePr>
        <p:xfrm>
          <a:off x="179512" y="1124744"/>
          <a:ext cx="8856984" cy="5681816"/>
        </p:xfrm>
        <a:graphic>
          <a:graphicData uri="http://schemas.openxmlformats.org/drawingml/2006/table">
            <a:tbl>
              <a:tblPr firstRow="1" bandRow="1">
                <a:tableStyleId>{5C22544A-7EE6-4342-B048-85BDC9FD1C3A}</a:tableStyleId>
              </a:tblPr>
              <a:tblGrid>
                <a:gridCol w="1949574"/>
                <a:gridCol w="6907410"/>
              </a:tblGrid>
              <a:tr h="143634">
                <a:tc>
                  <a:txBody>
                    <a:bodyPr/>
                    <a:lstStyle/>
                    <a:p>
                      <a:pPr algn="ctr"/>
                      <a:r>
                        <a:rPr kumimoji="1" lang="ja-JP" altLang="en-US" sz="1800" dirty="0">
                          <a:solidFill>
                            <a:schemeClr val="tx1"/>
                          </a:solidFill>
                          <a:latin typeface="+mj-ea"/>
                          <a:ea typeface="+mj-ea"/>
                        </a:rPr>
                        <a:t>三つの課題</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smtClean="0">
                          <a:solidFill>
                            <a:schemeClr val="tx1"/>
                          </a:solidFill>
                        </a:rPr>
                        <a:t>探究課題の例</a:t>
                      </a:r>
                      <a:endParaRPr kumimoji="1" lang="ja-JP" alt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98536">
                <a:tc>
                  <a:txBody>
                    <a:bodyPr/>
                    <a:lstStyle/>
                    <a:p>
                      <a:r>
                        <a:rPr kumimoji="1" lang="ja-JP" altLang="en-US" sz="1800" dirty="0">
                          <a:latin typeface="+mj-ea"/>
                          <a:ea typeface="+mj-ea"/>
                        </a:rPr>
                        <a:t>横断的・総合的な課題</a:t>
                      </a:r>
                      <a:endParaRPr kumimoji="1" lang="en-US" altLang="ja-JP" sz="1800" dirty="0">
                        <a:latin typeface="+mj-ea"/>
                        <a:ea typeface="+mj-ea"/>
                      </a:endParaRPr>
                    </a:p>
                    <a:p>
                      <a:r>
                        <a:rPr kumimoji="1" lang="en-US" altLang="ja-JP" sz="1800" dirty="0">
                          <a:latin typeface="+mj-ea"/>
                          <a:ea typeface="+mj-ea"/>
                        </a:rPr>
                        <a:t>(</a:t>
                      </a:r>
                      <a:r>
                        <a:rPr kumimoji="1" lang="ja-JP" altLang="en-US" sz="1800" dirty="0">
                          <a:latin typeface="+mj-ea"/>
                          <a:ea typeface="+mj-ea"/>
                        </a:rPr>
                        <a:t>現代的な諸課題</a:t>
                      </a:r>
                      <a:r>
                        <a:rPr kumimoji="1" lang="en-US" altLang="ja-JP" sz="1800" dirty="0">
                          <a:latin typeface="+mj-ea"/>
                          <a:ea typeface="+mj-ea"/>
                        </a:rPr>
                        <a:t>)</a:t>
                      </a:r>
                      <a:endParaRPr kumimoji="1" lang="ja-JP" altLang="en-US" sz="1800" dirty="0">
                        <a:latin typeface="+mj-ea"/>
                        <a:ea typeface="+mj-ea"/>
                      </a:endParaRP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smtClean="0"/>
                        <a:t>〇地域に暮らす外国人とその人たちが大切にしている文化や価値観</a:t>
                      </a:r>
                      <a:endParaRPr kumimoji="1" lang="en-US" altLang="ja-JP" sz="1800" dirty="0" smtClean="0"/>
                    </a:p>
                    <a:p>
                      <a:pPr algn="r"/>
                      <a:r>
                        <a:rPr kumimoji="1" lang="en-US" altLang="ja-JP" sz="1800" dirty="0" smtClean="0"/>
                        <a:t>(</a:t>
                      </a:r>
                      <a:r>
                        <a:rPr kumimoji="1" lang="ja-JP" altLang="en-US" sz="1800" dirty="0" smtClean="0"/>
                        <a:t>国際理解</a:t>
                      </a:r>
                      <a:r>
                        <a:rPr kumimoji="1" lang="en-US" altLang="ja-JP" sz="1800" dirty="0" smtClean="0"/>
                        <a:t>)</a:t>
                      </a:r>
                    </a:p>
                    <a:p>
                      <a:r>
                        <a:rPr kumimoji="1" lang="ja-JP" altLang="en-US" sz="1800" dirty="0" smtClean="0"/>
                        <a:t>〇情報化の進展とそれに伴う日常生活や社会の変化</a:t>
                      </a:r>
                      <a:r>
                        <a:rPr kumimoji="1" lang="en-US" altLang="ja-JP" sz="1800" dirty="0" smtClean="0"/>
                        <a:t>(</a:t>
                      </a:r>
                      <a:r>
                        <a:rPr kumimoji="1" lang="ja-JP" altLang="en-US" sz="1800" dirty="0" smtClean="0"/>
                        <a:t>情報</a:t>
                      </a:r>
                      <a:r>
                        <a:rPr kumimoji="1" lang="en-US" altLang="ja-JP" sz="1800" dirty="0" smtClean="0"/>
                        <a:t>)</a:t>
                      </a:r>
                    </a:p>
                    <a:p>
                      <a:r>
                        <a:rPr kumimoji="1" lang="ja-JP" altLang="en-US" sz="1800" dirty="0" smtClean="0"/>
                        <a:t>〇身近な自然環境とそこに起きている環境問題</a:t>
                      </a:r>
                      <a:r>
                        <a:rPr kumimoji="1" lang="en-US" altLang="ja-JP" sz="1800" dirty="0" smtClean="0"/>
                        <a:t>(</a:t>
                      </a:r>
                      <a:r>
                        <a:rPr kumimoji="1" lang="ja-JP" altLang="en-US" sz="1800" dirty="0" smtClean="0"/>
                        <a:t>環境</a:t>
                      </a:r>
                      <a:r>
                        <a:rPr kumimoji="1" lang="en-US" altLang="ja-JP" sz="1800" dirty="0" smtClean="0"/>
                        <a:t>)</a:t>
                      </a:r>
                    </a:p>
                    <a:p>
                      <a:r>
                        <a:rPr kumimoji="1" lang="ja-JP" altLang="en-US" sz="1800" dirty="0" smtClean="0"/>
                        <a:t>〇身の回りの高齢者とその暮らしを支援する仕組みや人々</a:t>
                      </a:r>
                      <a:r>
                        <a:rPr kumimoji="1" lang="en-US" altLang="ja-JP" sz="1800" dirty="0" smtClean="0"/>
                        <a:t>(</a:t>
                      </a:r>
                      <a:r>
                        <a:rPr kumimoji="1" lang="ja-JP" altLang="en-US" sz="1800" dirty="0" smtClean="0"/>
                        <a:t>福祉</a:t>
                      </a:r>
                      <a:r>
                        <a:rPr kumimoji="1" lang="en-US" altLang="ja-JP" sz="1800" dirty="0" smtClean="0"/>
                        <a:t>)</a:t>
                      </a:r>
                    </a:p>
                    <a:p>
                      <a:r>
                        <a:rPr kumimoji="1" lang="ja-JP" altLang="en-US" sz="1800" dirty="0" smtClean="0"/>
                        <a:t>〇毎日の健康な生活とストレスのある社会</a:t>
                      </a:r>
                      <a:r>
                        <a:rPr kumimoji="1" lang="en-US" altLang="ja-JP" sz="1800" dirty="0" smtClean="0"/>
                        <a:t>(</a:t>
                      </a:r>
                      <a:r>
                        <a:rPr kumimoji="1" lang="ja-JP" altLang="en-US" sz="1800" dirty="0" smtClean="0"/>
                        <a:t>健康</a:t>
                      </a:r>
                      <a:r>
                        <a:rPr kumimoji="1" lang="en-US" altLang="ja-JP" sz="1800" dirty="0" smtClean="0"/>
                        <a:t>)</a:t>
                      </a:r>
                    </a:p>
                    <a:p>
                      <a:r>
                        <a:rPr kumimoji="1" lang="ja-JP" altLang="en-US" sz="1800" dirty="0" smtClean="0"/>
                        <a:t>〇自分たちの消費生活と資源やエネルギーの問題</a:t>
                      </a:r>
                      <a:r>
                        <a:rPr kumimoji="1" lang="en-US" altLang="ja-JP" sz="1800" dirty="0" smtClean="0"/>
                        <a:t>(</a:t>
                      </a:r>
                      <a:r>
                        <a:rPr kumimoji="1" lang="ja-JP" altLang="en-US" sz="1800" dirty="0" smtClean="0"/>
                        <a:t>資源エネルギー</a:t>
                      </a:r>
                      <a:r>
                        <a:rPr kumimoji="1" lang="en-US" altLang="ja-JP" sz="1800" dirty="0" smtClean="0"/>
                        <a:t>)</a:t>
                      </a:r>
                    </a:p>
                    <a:p>
                      <a:r>
                        <a:rPr kumimoji="1" lang="ja-JP" altLang="en-US" sz="1800" dirty="0" smtClean="0"/>
                        <a:t>〇安心・安全な町づくりへの地域の取組と支援する人々</a:t>
                      </a:r>
                      <a:r>
                        <a:rPr kumimoji="1" lang="en-US" altLang="ja-JP" sz="1800" dirty="0" smtClean="0"/>
                        <a:t>(</a:t>
                      </a:r>
                      <a:r>
                        <a:rPr kumimoji="1" lang="ja-JP" altLang="en-US" sz="1800" dirty="0" smtClean="0"/>
                        <a:t>安全</a:t>
                      </a:r>
                      <a:r>
                        <a:rPr kumimoji="1" lang="en-US" altLang="ja-JP" sz="1800" dirty="0" smtClean="0"/>
                        <a:t>)</a:t>
                      </a:r>
                      <a:r>
                        <a:rPr kumimoji="1" lang="ja-JP" altLang="en-US" sz="1800" dirty="0" smtClean="0"/>
                        <a:t>　　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kumimoji="1" lang="ja-JP" altLang="en-US" sz="1800" dirty="0">
                          <a:latin typeface="+mj-ea"/>
                          <a:ea typeface="+mj-ea"/>
                        </a:rPr>
                        <a:t>地域や学校の</a:t>
                      </a:r>
                      <a:endParaRPr kumimoji="1" lang="en-US" altLang="ja-JP" sz="1800" dirty="0">
                        <a:latin typeface="+mj-ea"/>
                        <a:ea typeface="+mj-ea"/>
                      </a:endParaRPr>
                    </a:p>
                    <a:p>
                      <a:r>
                        <a:rPr kumimoji="1" lang="ja-JP" altLang="en-US" sz="1800" dirty="0">
                          <a:latin typeface="+mj-ea"/>
                          <a:ea typeface="+mj-ea"/>
                        </a:rPr>
                        <a:t>特色に応じた課題</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smtClean="0"/>
                        <a:t>〇町づくりや地域活性化のために取り組んでいる人々や組織</a:t>
                      </a:r>
                      <a:endParaRPr kumimoji="1" lang="en-US" altLang="ja-JP" sz="1800" dirty="0" smtClean="0"/>
                    </a:p>
                    <a:p>
                      <a:r>
                        <a:rPr kumimoji="1" lang="ja-JP" altLang="en-US" sz="1800" dirty="0" smtClean="0"/>
                        <a:t>　　　　　　　　　　　　　　　　　　　　　　　　　　　　　　　　　　　　　　</a:t>
                      </a:r>
                      <a:r>
                        <a:rPr kumimoji="1" lang="en-US" altLang="ja-JP" sz="1800" dirty="0" smtClean="0"/>
                        <a:t>(</a:t>
                      </a:r>
                      <a:r>
                        <a:rPr kumimoji="1" lang="ja-JP" altLang="en-US" sz="1800" dirty="0" smtClean="0"/>
                        <a:t>町づくり</a:t>
                      </a:r>
                      <a:r>
                        <a:rPr kumimoji="1" lang="en-US" altLang="ja-JP" sz="1800" dirty="0" smtClean="0"/>
                        <a:t>)</a:t>
                      </a:r>
                    </a:p>
                    <a:p>
                      <a:r>
                        <a:rPr kumimoji="1" lang="ja-JP" altLang="en-US" sz="1800" dirty="0" smtClean="0"/>
                        <a:t>〇地域の伝統や文化とその継承に力を注ぐ人々</a:t>
                      </a:r>
                      <a:r>
                        <a:rPr kumimoji="1" lang="en-US" altLang="ja-JP" sz="1800" dirty="0" smtClean="0"/>
                        <a:t>(</a:t>
                      </a:r>
                      <a:r>
                        <a:rPr kumimoji="1" lang="ja-JP" altLang="en-US" sz="1800" dirty="0" smtClean="0"/>
                        <a:t>伝統文化</a:t>
                      </a:r>
                      <a:r>
                        <a:rPr kumimoji="1" lang="en-US" altLang="ja-JP" sz="1800" dirty="0" smtClean="0"/>
                        <a:t>)</a:t>
                      </a:r>
                    </a:p>
                    <a:p>
                      <a:r>
                        <a:rPr kumimoji="1" lang="ja-JP" altLang="en-US" sz="1800" dirty="0" smtClean="0"/>
                        <a:t>〇商店街の再生に向けて努力する人々と地域社会</a:t>
                      </a:r>
                      <a:r>
                        <a:rPr kumimoji="1" lang="en-US" altLang="ja-JP" sz="1800" dirty="0" smtClean="0"/>
                        <a:t>(</a:t>
                      </a:r>
                      <a:r>
                        <a:rPr kumimoji="1" lang="ja-JP" altLang="en-US" sz="1800" dirty="0" smtClean="0"/>
                        <a:t>地域経済</a:t>
                      </a:r>
                      <a:r>
                        <a:rPr kumimoji="1" lang="en-US" altLang="ja-JP" sz="1800" dirty="0" smtClean="0"/>
                        <a:t>)</a:t>
                      </a:r>
                    </a:p>
                    <a:p>
                      <a:r>
                        <a:rPr kumimoji="1" lang="ja-JP" altLang="en-US" sz="1800" dirty="0" smtClean="0"/>
                        <a:t>〇防災のための安全な町づくりとその取組</a:t>
                      </a:r>
                      <a:r>
                        <a:rPr kumimoji="1" lang="en-US" altLang="ja-JP" sz="1800" dirty="0" smtClean="0"/>
                        <a:t>(</a:t>
                      </a:r>
                      <a:r>
                        <a:rPr kumimoji="1" lang="ja-JP" altLang="en-US" sz="1800" dirty="0" smtClean="0"/>
                        <a:t>防災</a:t>
                      </a:r>
                      <a:r>
                        <a:rPr kumimoji="1" lang="en-US" altLang="ja-JP" sz="1800" dirty="0" smtClean="0"/>
                        <a:t>)</a:t>
                      </a:r>
                      <a:r>
                        <a:rPr kumimoji="1" lang="ja-JP" altLang="en-US" sz="1800" dirty="0" smtClean="0"/>
                        <a:t>　　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kumimoji="1" lang="ja-JP" altLang="en-US" sz="1800" dirty="0" smtClean="0">
                          <a:latin typeface="+mj-ea"/>
                          <a:ea typeface="+mj-ea"/>
                        </a:rPr>
                        <a:t>生徒の</a:t>
                      </a:r>
                      <a:r>
                        <a:rPr kumimoji="1" lang="ja-JP" altLang="en-US" sz="1800" dirty="0">
                          <a:latin typeface="+mj-ea"/>
                          <a:ea typeface="+mj-ea"/>
                        </a:rPr>
                        <a:t>興味・関心に基づく課題</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smtClean="0"/>
                        <a:t>〇ものづくりの面白さや工夫と生活の発展</a:t>
                      </a:r>
                      <a:r>
                        <a:rPr kumimoji="1" lang="en-US" altLang="ja-JP" sz="1800" dirty="0" smtClean="0"/>
                        <a:t>(</a:t>
                      </a:r>
                      <a:r>
                        <a:rPr kumimoji="1" lang="ja-JP" altLang="en-US" sz="1800" dirty="0" smtClean="0"/>
                        <a:t>ものづくり</a:t>
                      </a:r>
                      <a:r>
                        <a:rPr kumimoji="1" lang="en-US" altLang="ja-JP" sz="1800" dirty="0" smtClean="0"/>
                        <a:t>)</a:t>
                      </a:r>
                    </a:p>
                    <a:p>
                      <a:r>
                        <a:rPr kumimoji="1" lang="ja-JP" altLang="en-US" sz="1800" dirty="0" smtClean="0"/>
                        <a:t>〇生命現象の神秘や不思議さと，そのすばらしさ</a:t>
                      </a:r>
                      <a:r>
                        <a:rPr kumimoji="1" lang="en-US" altLang="ja-JP" sz="1800" dirty="0" smtClean="0"/>
                        <a:t>(</a:t>
                      </a:r>
                      <a:r>
                        <a:rPr kumimoji="1" lang="ja-JP" altLang="en-US" sz="1800" dirty="0" smtClean="0"/>
                        <a:t>生命</a:t>
                      </a:r>
                      <a:r>
                        <a:rPr kumimoji="1" lang="en-US" altLang="ja-JP" sz="1800" dirty="0" smtClean="0"/>
                        <a:t>)</a:t>
                      </a:r>
                      <a:r>
                        <a:rPr kumimoji="1" lang="ja-JP" altLang="en-US" sz="1800" dirty="0" smtClean="0"/>
                        <a:t>　　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kumimoji="1" lang="ja-JP" altLang="en-US" sz="1800" dirty="0" smtClean="0"/>
                        <a:t>職業や自己の</a:t>
                      </a:r>
                      <a:endParaRPr kumimoji="1" lang="en-US" altLang="ja-JP" sz="1800" dirty="0" smtClean="0"/>
                    </a:p>
                    <a:p>
                      <a:r>
                        <a:rPr kumimoji="1" lang="ja-JP" altLang="en-US" sz="1800" dirty="0" smtClean="0"/>
                        <a:t>将来に関する</a:t>
                      </a:r>
                      <a:endParaRPr kumimoji="1" lang="en-US" altLang="ja-JP" sz="1800" dirty="0" smtClean="0"/>
                    </a:p>
                    <a:p>
                      <a:r>
                        <a:rPr kumimoji="1" lang="ja-JP" altLang="en-US" sz="1800" dirty="0" smtClean="0"/>
                        <a:t>課題</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smtClean="0"/>
                        <a:t>〇職業の選択と社会への貢献</a:t>
                      </a:r>
                      <a:r>
                        <a:rPr kumimoji="1" lang="en-US" altLang="ja-JP" sz="1800" dirty="0" smtClean="0"/>
                        <a:t>(</a:t>
                      </a:r>
                      <a:r>
                        <a:rPr kumimoji="1" lang="ja-JP" altLang="en-US" sz="1800" dirty="0" smtClean="0"/>
                        <a:t>職業</a:t>
                      </a:r>
                      <a:r>
                        <a:rPr kumimoji="1" lang="en-US" altLang="ja-JP" sz="1800" dirty="0" smtClean="0"/>
                        <a:t>)</a:t>
                      </a:r>
                    </a:p>
                    <a:p>
                      <a:r>
                        <a:rPr kumimoji="1" lang="ja-JP" altLang="en-US" sz="1800" dirty="0" smtClean="0"/>
                        <a:t>〇働くことの意味や働く人の夢や願い</a:t>
                      </a:r>
                      <a:r>
                        <a:rPr kumimoji="1" lang="en-US" altLang="ja-JP" sz="1800" dirty="0" smtClean="0"/>
                        <a:t>(</a:t>
                      </a:r>
                      <a:r>
                        <a:rPr kumimoji="1" lang="ja-JP" altLang="en-US" sz="1800" dirty="0" smtClean="0"/>
                        <a:t>勤労</a:t>
                      </a:r>
                      <a:r>
                        <a:rPr kumimoji="1" lang="en-US" altLang="ja-JP" sz="1800" dirty="0" smtClean="0"/>
                        <a:t>)</a:t>
                      </a:r>
                      <a:r>
                        <a:rPr kumimoji="1" lang="ja-JP" altLang="en-US" sz="1800" dirty="0" smtClean="0"/>
                        <a:t>　など</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5510163"/>
      </p:ext>
    </p:extLst>
  </p:cSld>
  <p:clrMapOvr>
    <a:masterClrMapping/>
  </p:clrMapOvr>
  <p:transition spd="slow" advTm="49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flipH="1">
            <a:off x="34925" y="692150"/>
            <a:ext cx="7848600"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探究課題の解決を通して育成を目指す具体的な資質・能力</a:t>
            </a:r>
          </a:p>
        </p:txBody>
      </p:sp>
      <p:graphicFrame>
        <p:nvGraphicFramePr>
          <p:cNvPr id="4" name="表 4"/>
          <p:cNvGraphicFramePr>
            <a:graphicFrameLocks noGrp="1"/>
          </p:cNvGraphicFramePr>
          <p:nvPr/>
        </p:nvGraphicFramePr>
        <p:xfrm>
          <a:off x="107950" y="1295400"/>
          <a:ext cx="8928100" cy="4937538"/>
        </p:xfrm>
        <a:graphic>
          <a:graphicData uri="http://schemas.openxmlformats.org/drawingml/2006/table">
            <a:tbl>
              <a:tblPr firstRow="1" bandRow="1">
                <a:tableStyleId>{5C22544A-7EE6-4342-B048-85BDC9FD1C3A}</a:tableStyleId>
              </a:tblPr>
              <a:tblGrid>
                <a:gridCol w="1944022"/>
                <a:gridCol w="6984078"/>
              </a:tblGrid>
              <a:tr h="1462845">
                <a:tc>
                  <a:txBody>
                    <a:bodyPr/>
                    <a:lstStyle/>
                    <a:p>
                      <a:r>
                        <a:rPr kumimoji="1" lang="ja-JP" altLang="en-US" sz="1800" b="0" dirty="0">
                          <a:solidFill>
                            <a:schemeClr val="tx1"/>
                          </a:solidFill>
                          <a:latin typeface="+mj-ea"/>
                          <a:ea typeface="+mj-ea"/>
                        </a:rPr>
                        <a:t>知識</a:t>
                      </a:r>
                      <a:r>
                        <a:rPr kumimoji="1" lang="ja-JP" altLang="en-US" sz="1800" b="0" dirty="0" smtClean="0">
                          <a:solidFill>
                            <a:schemeClr val="tx1"/>
                          </a:solidFill>
                          <a:latin typeface="+mj-ea"/>
                          <a:ea typeface="+mj-ea"/>
                        </a:rPr>
                        <a:t>及び技能</a:t>
                      </a:r>
                      <a:endParaRPr kumimoji="1" lang="ja-JP" altLang="en-US" sz="1800" dirty="0">
                        <a:latin typeface="+mj-ea"/>
                        <a:ea typeface="+mj-ea"/>
                      </a:endParaRP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b="0" dirty="0">
                          <a:solidFill>
                            <a:schemeClr val="tx1"/>
                          </a:solidFill>
                        </a:rPr>
                        <a:t>〇　事実的知識は探究の過程が繰り返され，連続していく中で，何度も</a:t>
                      </a:r>
                      <a:endParaRPr kumimoji="1" lang="en-US" altLang="ja-JP" sz="1800" b="0" dirty="0">
                        <a:solidFill>
                          <a:schemeClr val="tx1"/>
                        </a:solidFill>
                      </a:endParaRPr>
                    </a:p>
                    <a:p>
                      <a:r>
                        <a:rPr kumimoji="1" lang="ja-JP" altLang="en-US" sz="1800" b="0" dirty="0">
                          <a:solidFill>
                            <a:schemeClr val="tx1"/>
                          </a:solidFill>
                        </a:rPr>
                        <a:t>　活用され発揮されていくことで，構造化され生きて働く概念的な知識</a:t>
                      </a:r>
                      <a:endParaRPr kumimoji="1" lang="en-US" altLang="ja-JP" sz="1800" b="0" dirty="0">
                        <a:solidFill>
                          <a:schemeClr val="tx1"/>
                        </a:solidFill>
                      </a:endParaRPr>
                    </a:p>
                    <a:p>
                      <a:r>
                        <a:rPr kumimoji="1" lang="ja-JP" altLang="en-US" sz="1800" b="0" dirty="0">
                          <a:solidFill>
                            <a:schemeClr val="tx1"/>
                          </a:solidFill>
                        </a:rPr>
                        <a:t>　へと高まっていく</a:t>
                      </a:r>
                      <a:r>
                        <a:rPr kumimoji="1" lang="ja-JP" altLang="en-US" sz="1800" b="0" dirty="0" smtClean="0">
                          <a:solidFill>
                            <a:schemeClr val="tx1"/>
                          </a:solidFill>
                        </a:rPr>
                        <a:t>。また，技能についても，何度も活用され発揮されて　</a:t>
                      </a:r>
                      <a:endParaRPr kumimoji="1" lang="en-US" altLang="ja-JP" sz="1800" b="0" dirty="0" smtClean="0">
                        <a:solidFill>
                          <a:schemeClr val="tx1"/>
                        </a:solidFill>
                      </a:endParaRPr>
                    </a:p>
                    <a:p>
                      <a:r>
                        <a:rPr kumimoji="1" lang="ja-JP" altLang="en-US" sz="1800" b="0" dirty="0" smtClean="0">
                          <a:solidFill>
                            <a:schemeClr val="tx1"/>
                          </a:solidFill>
                        </a:rPr>
                        <a:t>　いくことで，自在に活用可能な技能として身に付いていく。</a:t>
                      </a:r>
                      <a:endParaRPr kumimoji="1" lang="en-US" altLang="ja-JP" sz="1800" b="0" dirty="0">
                        <a:solidFill>
                          <a:schemeClr val="tx1"/>
                        </a:solidFill>
                      </a:endParaRPr>
                    </a:p>
                    <a:p>
                      <a:r>
                        <a:rPr kumimoji="1" lang="ja-JP" altLang="en-US" sz="1800" b="0" dirty="0">
                          <a:solidFill>
                            <a:schemeClr val="tx1"/>
                          </a:solidFill>
                        </a:rPr>
                        <a:t>〇　各学校が設定する内容に応じて異なる</a:t>
                      </a:r>
                      <a:r>
                        <a:rPr kumimoji="1" lang="ja-JP" altLang="en-US" sz="1800" b="0" dirty="0" smtClean="0">
                          <a:solidFill>
                            <a:schemeClr val="tx1"/>
                          </a:solidFill>
                        </a:rPr>
                        <a:t>。</a:t>
                      </a:r>
                      <a:endParaRPr kumimoji="1" lang="en-US" altLang="ja-JP" sz="1800" b="0" dirty="0">
                        <a:solidFill>
                          <a:schemeClr val="tx1"/>
                        </a:solidFill>
                      </a:endParaRP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88549">
                <a:tc>
                  <a:txBody>
                    <a:bodyPr/>
                    <a:lstStyle/>
                    <a:p>
                      <a:r>
                        <a:rPr kumimoji="1" lang="ja-JP" altLang="en-US" sz="1800" dirty="0">
                          <a:latin typeface="+mj-ea"/>
                          <a:ea typeface="+mj-ea"/>
                        </a:rPr>
                        <a:t>思考力，判断力，表現力等</a:t>
                      </a:r>
                      <a:endParaRPr kumimoji="1" lang="en-US" altLang="ja-JP" sz="1800" dirty="0">
                        <a:latin typeface="+mj-ea"/>
                        <a:ea typeface="+mj-ea"/>
                      </a:endParaRP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solidFill>
                            <a:schemeClr val="tx1"/>
                          </a:solidFill>
                        </a:rPr>
                        <a:t>〇　これまで各学校で設定する「育てようとする資質や能力及び態度」</a:t>
                      </a:r>
                    </a:p>
                    <a:p>
                      <a:r>
                        <a:rPr kumimoji="1" lang="ja-JP" altLang="en-US" sz="1800" dirty="0">
                          <a:solidFill>
                            <a:schemeClr val="tx1"/>
                          </a:solidFill>
                        </a:rPr>
                        <a:t>　の視点として「学習方法に関すること」としていたことに対応。</a:t>
                      </a:r>
                      <a:endParaRPr kumimoji="1" lang="en-US" altLang="ja-JP" sz="1800" dirty="0">
                        <a:solidFill>
                          <a:schemeClr val="tx1"/>
                        </a:solidFill>
                      </a:endParaRPr>
                    </a:p>
                    <a:p>
                      <a:r>
                        <a:rPr kumimoji="1" lang="ja-JP" altLang="en-US" sz="1800" dirty="0">
                          <a:solidFill>
                            <a:schemeClr val="tx1"/>
                          </a:solidFill>
                        </a:rPr>
                        <a:t>〇　①課題の設定，②情報の収集，③整理・分析，④まとめ・表現の</a:t>
                      </a:r>
                      <a:endParaRPr kumimoji="1" lang="en-US" altLang="ja-JP" sz="1800" dirty="0">
                        <a:solidFill>
                          <a:schemeClr val="tx1"/>
                        </a:solidFill>
                      </a:endParaRPr>
                    </a:p>
                    <a:p>
                      <a:r>
                        <a:rPr kumimoji="1" lang="ja-JP" altLang="en-US" sz="1800" dirty="0">
                          <a:solidFill>
                            <a:schemeClr val="tx1"/>
                          </a:solidFill>
                        </a:rPr>
                        <a:t>　探究的な学習の過程が繰り返され，連続することによって実現</a:t>
                      </a:r>
                      <a:r>
                        <a:rPr kumimoji="1" lang="ja-JP" altLang="en-US" sz="1800" dirty="0" smtClean="0">
                          <a:solidFill>
                            <a:schemeClr val="tx1"/>
                          </a:solidFill>
                        </a:rPr>
                        <a:t>される。</a:t>
                      </a:r>
                      <a:r>
                        <a:rPr kumimoji="1" lang="ja-JP" altLang="en-US" sz="1800" dirty="0">
                          <a:solidFill>
                            <a:schemeClr val="tx1"/>
                          </a:solidFill>
                        </a:rPr>
                        <a:t>　</a:t>
                      </a:r>
                      <a:endParaRPr kumimoji="1" lang="en-US" altLang="ja-JP" sz="1800" dirty="0">
                        <a:solidFill>
                          <a:schemeClr val="tx1"/>
                        </a:solidFill>
                      </a:endParaRP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85732">
                <a:tc>
                  <a:txBody>
                    <a:bodyPr/>
                    <a:lstStyle/>
                    <a:p>
                      <a:r>
                        <a:rPr kumimoji="1" lang="ja-JP" altLang="en-US" sz="1800" dirty="0">
                          <a:latin typeface="+mj-ea"/>
                          <a:ea typeface="+mj-ea"/>
                        </a:rPr>
                        <a:t>学びに向かう力，</a:t>
                      </a:r>
                      <a:endParaRPr kumimoji="1" lang="en-US" altLang="ja-JP" sz="1800" dirty="0">
                        <a:latin typeface="+mj-ea"/>
                        <a:ea typeface="+mj-ea"/>
                      </a:endParaRPr>
                    </a:p>
                    <a:p>
                      <a:r>
                        <a:rPr kumimoji="1" lang="ja-JP" altLang="en-US" sz="1800" dirty="0">
                          <a:latin typeface="+mj-ea"/>
                          <a:ea typeface="+mj-ea"/>
                        </a:rPr>
                        <a:t>人間性等</a:t>
                      </a: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solidFill>
                            <a:schemeClr val="tx1"/>
                          </a:solidFill>
                        </a:rPr>
                        <a:t>〇　これまで各学校で設定する「育てようとする資質や能力及び態度」</a:t>
                      </a:r>
                    </a:p>
                    <a:p>
                      <a:r>
                        <a:rPr kumimoji="1" lang="ja-JP" altLang="en-US" sz="1800" dirty="0">
                          <a:solidFill>
                            <a:schemeClr val="tx1"/>
                          </a:solidFill>
                        </a:rPr>
                        <a:t>　の視点として「</a:t>
                      </a:r>
                      <a:r>
                        <a:rPr kumimoji="1" lang="ja-JP" altLang="en-US" sz="1800" dirty="0"/>
                        <a:t>自分自身に関すること</a:t>
                      </a:r>
                      <a:r>
                        <a:rPr kumimoji="1" lang="ja-JP" altLang="en-US" sz="1800" dirty="0">
                          <a:solidFill>
                            <a:schemeClr val="tx1"/>
                          </a:solidFill>
                        </a:rPr>
                        <a:t>」</a:t>
                      </a:r>
                      <a:r>
                        <a:rPr kumimoji="1" lang="en-US" altLang="ja-JP" sz="1800" dirty="0">
                          <a:solidFill>
                            <a:schemeClr val="tx1"/>
                          </a:solidFill>
                        </a:rPr>
                        <a:t>｢</a:t>
                      </a:r>
                      <a:r>
                        <a:rPr kumimoji="1" lang="ja-JP" altLang="en-US" sz="1800" dirty="0"/>
                        <a:t>他者や社会との関わりに関す</a:t>
                      </a:r>
                      <a:endParaRPr kumimoji="1" lang="en-US" altLang="ja-JP" sz="1800" dirty="0"/>
                    </a:p>
                    <a:p>
                      <a:r>
                        <a:rPr kumimoji="1" lang="ja-JP" altLang="en-US" sz="1800" dirty="0"/>
                        <a:t>　ること</a:t>
                      </a:r>
                      <a:r>
                        <a:rPr kumimoji="1" lang="en-US" altLang="ja-JP" sz="1800" dirty="0">
                          <a:solidFill>
                            <a:schemeClr val="tx1"/>
                          </a:solidFill>
                        </a:rPr>
                        <a:t>｣</a:t>
                      </a:r>
                      <a:r>
                        <a:rPr kumimoji="1" lang="ja-JP" altLang="en-US" sz="1800" dirty="0">
                          <a:solidFill>
                            <a:schemeClr val="tx1"/>
                          </a:solidFill>
                        </a:rPr>
                        <a:t>としていたことに対応。</a:t>
                      </a:r>
                      <a:endParaRPr kumimoji="1" lang="en-US" altLang="ja-JP" sz="1800" dirty="0">
                        <a:solidFill>
                          <a:schemeClr val="tx1"/>
                        </a:solidFill>
                      </a:endParaRPr>
                    </a:p>
                    <a:p>
                      <a:r>
                        <a:rPr kumimoji="1" lang="ja-JP" altLang="en-US" sz="1800" dirty="0"/>
                        <a:t>〇　自分自身に関することとしては，主体性や自己理解，社会参画など</a:t>
                      </a:r>
                      <a:endParaRPr kumimoji="1" lang="en-US" altLang="ja-JP" sz="1800" dirty="0"/>
                    </a:p>
                    <a:p>
                      <a:r>
                        <a:rPr kumimoji="1" lang="ja-JP" altLang="en-US" sz="1800" dirty="0"/>
                        <a:t>　に関わる心情や態度が考えられる。</a:t>
                      </a:r>
                      <a:endParaRPr kumimoji="1" lang="en-US" altLang="ja-JP" sz="1800" dirty="0"/>
                    </a:p>
                    <a:p>
                      <a:r>
                        <a:rPr kumimoji="1" lang="ja-JP" altLang="en-US" sz="1800" dirty="0"/>
                        <a:t>〇　他者や社会との関わりに関することとしては，協働性，他者理解，</a:t>
                      </a:r>
                      <a:endParaRPr kumimoji="1" lang="en-US" altLang="ja-JP" sz="1800" dirty="0"/>
                    </a:p>
                    <a:p>
                      <a:r>
                        <a:rPr kumimoji="1" lang="ja-JP" altLang="en-US" sz="1800" dirty="0"/>
                        <a:t>　社会貢献などに関わる心情や態度が考えられる。 </a:t>
                      </a:r>
                    </a:p>
                    <a:p>
                      <a:r>
                        <a:rPr kumimoji="1" lang="ja-JP" altLang="en-US" sz="1800" dirty="0"/>
                        <a:t>〇　両者は区別されるものではなく，深く関わることもある。 </a:t>
                      </a:r>
                      <a:endParaRPr kumimoji="1" lang="en-US" altLang="ja-JP" sz="1800" dirty="0"/>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2305"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6" name="リボン: 下に曲がる 5"/>
          <p:cNvSpPr/>
          <p:nvPr/>
        </p:nvSpPr>
        <p:spPr>
          <a:xfrm>
            <a:off x="7504113" y="26988"/>
            <a:ext cx="1604962"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p30</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31</a:t>
            </a:r>
            <a:endParaRPr kumimoji="1" lang="ja-JP" altLang="en-US" sz="2400" dirty="0">
              <a:solidFill>
                <a:schemeClr val="tx1"/>
              </a:solidFill>
              <a:latin typeface="+mj-ea"/>
              <a:ea typeface="+mj-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3337878"/>
      </p:ext>
    </p:extLst>
  </p:cSld>
  <p:clrMapOvr>
    <a:masterClrMapping/>
  </p:clrMapOvr>
  <p:transition spd="slow" advTm="394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22238" y="820738"/>
            <a:ext cx="8874125" cy="44084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4339" name="テキスト ボックス 1"/>
          <p:cNvSpPr txBox="1">
            <a:spLocks noChangeArrowheads="1"/>
          </p:cNvSpPr>
          <p:nvPr/>
        </p:nvSpPr>
        <p:spPr bwMode="auto">
          <a:xfrm>
            <a:off x="323850" y="1036638"/>
            <a:ext cx="8424863"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各学校において定めた目標</a:t>
            </a:r>
            <a:r>
              <a:rPr kumimoji="1" lang="en-US" altLang="ja-JP" sz="2800"/>
              <a:t>(</a:t>
            </a:r>
            <a:r>
              <a:rPr kumimoji="1" lang="ja-JP" altLang="en-US" sz="2800"/>
              <a:t>第２の１</a:t>
            </a:r>
            <a:r>
              <a:rPr kumimoji="1" lang="en-US" altLang="ja-JP" sz="2800"/>
              <a:t>)</a:t>
            </a:r>
            <a:r>
              <a:rPr kumimoji="1" lang="ja-JP" altLang="en-US" sz="2800"/>
              <a:t>と</a:t>
            </a:r>
            <a:r>
              <a:rPr kumimoji="1" lang="en-US" altLang="ja-JP" sz="2800"/>
              <a:t>｢</a:t>
            </a:r>
            <a:r>
              <a:rPr kumimoji="1" lang="ja-JP" altLang="en-US" sz="2800"/>
              <a:t>評価の観</a:t>
            </a:r>
            <a:endParaRPr kumimoji="1" lang="en-US" altLang="ja-JP" sz="2800"/>
          </a:p>
          <a:p>
            <a:r>
              <a:rPr kumimoji="1" lang="ja-JP" altLang="en-US" sz="2800"/>
              <a:t>　点及びその趣旨</a:t>
            </a:r>
            <a:r>
              <a:rPr kumimoji="1" lang="en-US" altLang="ja-JP" sz="2800"/>
              <a:t>｣</a:t>
            </a:r>
            <a:r>
              <a:rPr kumimoji="1" lang="ja-JP" altLang="en-US" sz="2800"/>
              <a:t>を確認する。</a:t>
            </a:r>
          </a:p>
        </p:txBody>
      </p:sp>
      <p:sp>
        <p:nvSpPr>
          <p:cNvPr id="14340" name="テキスト ボックス 1"/>
          <p:cNvSpPr txBox="1">
            <a:spLocks noChangeArrowheads="1"/>
          </p:cNvSpPr>
          <p:nvPr/>
        </p:nvSpPr>
        <p:spPr bwMode="auto">
          <a:xfrm>
            <a:off x="320675" y="2117725"/>
            <a:ext cx="8424863" cy="181451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②　各学校において定めた内容の記述</a:t>
            </a:r>
            <a:r>
              <a:rPr kumimoji="1" lang="en-US" altLang="ja-JP" sz="2800"/>
              <a:t>(</a:t>
            </a:r>
            <a:r>
              <a:rPr kumimoji="1" lang="ja-JP" altLang="en-US" sz="2800"/>
              <a:t>探究課題ごと</a:t>
            </a:r>
            <a:endParaRPr kumimoji="1" lang="en-US" altLang="ja-JP" sz="2800"/>
          </a:p>
          <a:p>
            <a:r>
              <a:rPr kumimoji="1" lang="ja-JP" altLang="en-US" sz="2800"/>
              <a:t>　に作成した</a:t>
            </a:r>
            <a:r>
              <a:rPr kumimoji="1" lang="en-US" altLang="ja-JP" sz="2800"/>
              <a:t>｢</a:t>
            </a:r>
            <a:r>
              <a:rPr kumimoji="1" lang="ja-JP" altLang="en-US" sz="2800"/>
              <a:t>探究課題の解決を通して育成を目指す具</a:t>
            </a:r>
            <a:endParaRPr kumimoji="1" lang="en-US" altLang="ja-JP" sz="2800"/>
          </a:p>
          <a:p>
            <a:r>
              <a:rPr kumimoji="1" lang="ja-JP" altLang="en-US" sz="2800"/>
              <a:t>　体的な資質・能力</a:t>
            </a:r>
            <a:r>
              <a:rPr kumimoji="1" lang="en-US" altLang="ja-JP" sz="2800"/>
              <a:t>｣)</a:t>
            </a:r>
            <a:r>
              <a:rPr kumimoji="1" lang="ja-JP" altLang="en-US" sz="2800"/>
              <a:t>が，観点ごとにどのように整理さ</a:t>
            </a:r>
            <a:endParaRPr kumimoji="1" lang="en-US" altLang="ja-JP" sz="2800"/>
          </a:p>
          <a:p>
            <a:r>
              <a:rPr kumimoji="1" lang="ja-JP" altLang="en-US" sz="2800"/>
              <a:t>　れているかを確認する。 </a:t>
            </a:r>
          </a:p>
        </p:txBody>
      </p:sp>
      <p:sp>
        <p:nvSpPr>
          <p:cNvPr id="14341" name="テキスト ボックス 1"/>
          <p:cNvSpPr txBox="1">
            <a:spLocks noChangeArrowheads="1"/>
          </p:cNvSpPr>
          <p:nvPr/>
        </p:nvSpPr>
        <p:spPr bwMode="auto">
          <a:xfrm>
            <a:off x="323850" y="4059238"/>
            <a:ext cx="8424863"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③　</a:t>
            </a:r>
            <a:r>
              <a:rPr kumimoji="1" lang="en-US" altLang="ja-JP" sz="2800"/>
              <a:t>【</a:t>
            </a:r>
            <a:r>
              <a:rPr kumimoji="1" lang="ja-JP" altLang="en-US" sz="2800"/>
              <a:t>観点ごとのポイント</a:t>
            </a:r>
            <a:r>
              <a:rPr kumimoji="1" lang="en-US" altLang="ja-JP" sz="2800"/>
              <a:t>】</a:t>
            </a:r>
            <a:r>
              <a:rPr kumimoji="1" lang="ja-JP" altLang="en-US" sz="2800"/>
              <a:t>を踏まえ，「内容のまとまりご</a:t>
            </a:r>
            <a:endParaRPr kumimoji="1" lang="en-US" altLang="ja-JP" sz="2800"/>
          </a:p>
          <a:p>
            <a:r>
              <a:rPr kumimoji="1" lang="ja-JP" altLang="en-US" sz="2800"/>
              <a:t>　との評価規準」を作成する。 </a:t>
            </a:r>
          </a:p>
        </p:txBody>
      </p:sp>
      <p:sp>
        <p:nvSpPr>
          <p:cNvPr id="14342"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 name="リボン: 下に曲がる 7"/>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p31</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7172081"/>
      </p:ext>
    </p:extLst>
  </p:cSld>
  <p:clrMapOvr>
    <a:masterClrMapping/>
  </p:clrMapOvr>
  <p:transition spd="slow" advTm="14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1"/>
          <p:cNvSpPr txBox="1">
            <a:spLocks noChangeArrowheads="1"/>
          </p:cNvSpPr>
          <p:nvPr/>
        </p:nvSpPr>
        <p:spPr bwMode="auto">
          <a:xfrm>
            <a:off x="58738" y="692150"/>
            <a:ext cx="9020175" cy="83026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j-ea"/>
                <a:ea typeface="+mj-ea"/>
              </a:rPr>
              <a:t>①　各学校において定めた目標</a:t>
            </a:r>
            <a:r>
              <a:rPr kumimoji="1" lang="en-US" altLang="ja-JP" sz="2400" dirty="0">
                <a:latin typeface="+mj-ea"/>
                <a:ea typeface="+mj-ea"/>
              </a:rPr>
              <a:t>(</a:t>
            </a:r>
            <a:r>
              <a:rPr kumimoji="1" lang="ja-JP" altLang="en-US" sz="2400" dirty="0">
                <a:latin typeface="+mj-ea"/>
                <a:ea typeface="+mj-ea"/>
              </a:rPr>
              <a:t>第２の１</a:t>
            </a:r>
            <a:r>
              <a:rPr kumimoji="1" lang="en-US" altLang="ja-JP" sz="2400" dirty="0">
                <a:latin typeface="+mj-ea"/>
                <a:ea typeface="+mj-ea"/>
              </a:rPr>
              <a:t>)</a:t>
            </a:r>
            <a:r>
              <a:rPr kumimoji="1" lang="ja-JP" altLang="en-US" sz="2400" dirty="0">
                <a:latin typeface="+mj-ea"/>
                <a:ea typeface="+mj-ea"/>
              </a:rPr>
              <a:t>と</a:t>
            </a:r>
            <a:r>
              <a:rPr kumimoji="1" lang="en-US" altLang="ja-JP" sz="2400" dirty="0">
                <a:latin typeface="+mj-ea"/>
                <a:ea typeface="+mj-ea"/>
              </a:rPr>
              <a:t>｢</a:t>
            </a:r>
            <a:r>
              <a:rPr kumimoji="1" lang="ja-JP" altLang="en-US" sz="2400" dirty="0">
                <a:latin typeface="+mj-ea"/>
                <a:ea typeface="+mj-ea"/>
              </a:rPr>
              <a:t>評価の観点及びその趣</a:t>
            </a:r>
            <a:endParaRPr kumimoji="1" lang="en-US" altLang="ja-JP" sz="2400" dirty="0">
              <a:latin typeface="+mj-ea"/>
              <a:ea typeface="+mj-ea"/>
            </a:endParaRPr>
          </a:p>
          <a:p>
            <a:pPr>
              <a:defRPr/>
            </a:pPr>
            <a:r>
              <a:rPr kumimoji="1" lang="ja-JP" altLang="en-US" sz="2400" dirty="0">
                <a:latin typeface="+mj-ea"/>
                <a:ea typeface="+mj-ea"/>
              </a:rPr>
              <a:t>　旨</a:t>
            </a:r>
            <a:r>
              <a:rPr kumimoji="1" lang="en-US" altLang="ja-JP" sz="2400" dirty="0">
                <a:latin typeface="+mj-ea"/>
                <a:ea typeface="+mj-ea"/>
              </a:rPr>
              <a:t>｣</a:t>
            </a:r>
            <a:r>
              <a:rPr kumimoji="1" lang="ja-JP" altLang="en-US" sz="2400" dirty="0">
                <a:latin typeface="+mj-ea"/>
                <a:ea typeface="+mj-ea"/>
              </a:rPr>
              <a:t>を確認する。</a:t>
            </a:r>
          </a:p>
        </p:txBody>
      </p:sp>
      <p:sp>
        <p:nvSpPr>
          <p:cNvPr id="16387" name="テキスト ボックス 1"/>
          <p:cNvSpPr txBox="1">
            <a:spLocks noChangeArrowheads="1"/>
          </p:cNvSpPr>
          <p:nvPr/>
        </p:nvSpPr>
        <p:spPr bwMode="auto">
          <a:xfrm>
            <a:off x="-23813" y="1557338"/>
            <a:ext cx="5472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＜例 ＞ </a:t>
            </a:r>
          </a:p>
        </p:txBody>
      </p:sp>
      <p:sp>
        <p:nvSpPr>
          <p:cNvPr id="16388" name="テキスト ボックス 2"/>
          <p:cNvSpPr txBox="1">
            <a:spLocks noChangeArrowheads="1"/>
          </p:cNvSpPr>
          <p:nvPr/>
        </p:nvSpPr>
        <p:spPr bwMode="auto">
          <a:xfrm>
            <a:off x="0" y="1773238"/>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　</a:t>
            </a:r>
            <a:r>
              <a:rPr kumimoji="1" lang="ja-JP" altLang="en-US" sz="2000"/>
              <a:t>探究的な見方・考え方を働かせ，地域の人，もの，ことに関わる総合的な学習を通して，目的や根拠を明らかにしながら課題を解決し，自己の生き方を考えることができるようにするために，以下の資質・能力を育成する。 </a:t>
            </a:r>
            <a:endParaRPr kumimoji="1" lang="ja-JP" altLang="en-US" sz="2400"/>
          </a:p>
        </p:txBody>
      </p:sp>
      <p:graphicFrame>
        <p:nvGraphicFramePr>
          <p:cNvPr id="4" name="表 4"/>
          <p:cNvGraphicFramePr>
            <a:graphicFrameLocks noGrp="1"/>
          </p:cNvGraphicFramePr>
          <p:nvPr/>
        </p:nvGraphicFramePr>
        <p:xfrm>
          <a:off x="58738" y="2852738"/>
          <a:ext cx="9020175" cy="2682875"/>
        </p:xfrm>
        <a:graphic>
          <a:graphicData uri="http://schemas.openxmlformats.org/drawingml/2006/table">
            <a:tbl>
              <a:tblPr firstRow="1" bandRow="1">
                <a:tableStyleId>{5C22544A-7EE6-4342-B048-85BDC9FD1C3A}</a:tableStyleId>
              </a:tblPr>
              <a:tblGrid>
                <a:gridCol w="3006725"/>
                <a:gridCol w="3006725"/>
                <a:gridCol w="3006725"/>
              </a:tblGrid>
              <a:tr h="396294">
                <a:tc>
                  <a:txBody>
                    <a:bodyPr/>
                    <a:lstStyle/>
                    <a:p>
                      <a:pPr algn="ctr"/>
                      <a:r>
                        <a:rPr kumimoji="1" lang="en-US" altLang="ja-JP" sz="2000" b="0" dirty="0">
                          <a:solidFill>
                            <a:schemeClr val="tx1"/>
                          </a:solidFill>
                          <a:latin typeface="+mj-ea"/>
                          <a:ea typeface="+mj-ea"/>
                        </a:rPr>
                        <a:t>(</a:t>
                      </a:r>
                      <a:r>
                        <a:rPr kumimoji="1" lang="ja-JP" altLang="en-US" sz="2000" b="0" dirty="0">
                          <a:solidFill>
                            <a:schemeClr val="tx1"/>
                          </a:solidFill>
                          <a:latin typeface="+mj-ea"/>
                          <a:ea typeface="+mj-ea"/>
                        </a:rPr>
                        <a:t>１</a:t>
                      </a:r>
                      <a:r>
                        <a:rPr kumimoji="1" lang="en-US" altLang="ja-JP" sz="2000" b="0" dirty="0">
                          <a:solidFill>
                            <a:schemeClr val="tx1"/>
                          </a:solidFill>
                          <a:latin typeface="+mj-ea"/>
                          <a:ea typeface="+mj-ea"/>
                        </a:rPr>
                        <a:t>)</a:t>
                      </a:r>
                      <a:endParaRPr kumimoji="1" lang="ja-JP" altLang="en-US" sz="2000" b="0" dirty="0">
                        <a:solidFill>
                          <a:schemeClr val="tx1"/>
                        </a:solidFill>
                        <a:latin typeface="+mj-ea"/>
                        <a:ea typeface="+mj-ea"/>
                      </a:endParaRP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tx1"/>
                          </a:solidFill>
                          <a:latin typeface="+mj-ea"/>
                          <a:ea typeface="+mn-ea"/>
                          <a:cs typeface="+mn-cs"/>
                        </a:rPr>
                        <a:t>(</a:t>
                      </a:r>
                      <a:r>
                        <a:rPr kumimoji="1" lang="ja-JP" altLang="en-US" sz="2000" b="0" kern="1200" dirty="0">
                          <a:solidFill>
                            <a:schemeClr val="tx1"/>
                          </a:solidFill>
                          <a:latin typeface="+mj-ea"/>
                          <a:ea typeface="+mn-ea"/>
                          <a:cs typeface="+mn-cs"/>
                        </a:rPr>
                        <a:t>２</a:t>
                      </a:r>
                      <a:r>
                        <a:rPr kumimoji="1" lang="en-US" altLang="ja-JP" sz="2000" b="0" kern="1200" dirty="0">
                          <a:solidFill>
                            <a:schemeClr val="tx1"/>
                          </a:solidFill>
                          <a:latin typeface="+mj-ea"/>
                          <a:ea typeface="+mn-ea"/>
                          <a:cs typeface="+mn-cs"/>
                        </a:rPr>
                        <a:t>)</a:t>
                      </a:r>
                      <a:endParaRPr kumimoji="1" lang="ja-JP" altLang="en-US" sz="2000" b="0" kern="1200" dirty="0">
                        <a:solidFill>
                          <a:schemeClr val="tx1"/>
                        </a:solidFill>
                        <a:latin typeface="+mj-ea"/>
                        <a:ea typeface="+mn-ea"/>
                        <a:cs typeface="+mn-cs"/>
                      </a:endParaRP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tx1"/>
                          </a:solidFill>
                          <a:latin typeface="+mj-ea"/>
                          <a:ea typeface="+mn-ea"/>
                          <a:cs typeface="+mn-cs"/>
                        </a:rPr>
                        <a:t>(</a:t>
                      </a:r>
                      <a:r>
                        <a:rPr kumimoji="1" lang="ja-JP" altLang="en-US" sz="2000" b="0" kern="1200" dirty="0">
                          <a:solidFill>
                            <a:schemeClr val="tx1"/>
                          </a:solidFill>
                          <a:latin typeface="+mj-ea"/>
                          <a:ea typeface="+mn-ea"/>
                          <a:cs typeface="+mn-cs"/>
                        </a:rPr>
                        <a:t>３</a:t>
                      </a:r>
                      <a:r>
                        <a:rPr kumimoji="1" lang="en-US" altLang="ja-JP" sz="2000" b="0" kern="1200" dirty="0">
                          <a:solidFill>
                            <a:schemeClr val="tx1"/>
                          </a:solidFill>
                          <a:latin typeface="+mj-ea"/>
                          <a:ea typeface="+mn-ea"/>
                          <a:cs typeface="+mn-cs"/>
                        </a:rPr>
                        <a:t>)</a:t>
                      </a:r>
                      <a:endParaRPr kumimoji="1" lang="ja-JP" altLang="en-US" sz="2000" b="0" kern="1200" dirty="0">
                        <a:solidFill>
                          <a:schemeClr val="tx1"/>
                        </a:solidFill>
                        <a:latin typeface="+mj-ea"/>
                        <a:ea typeface="+mn-ea"/>
                        <a:cs typeface="+mn-cs"/>
                      </a:endParaRP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86581">
                <a:tc>
                  <a:txBody>
                    <a:bodyPr/>
                    <a:lstStyle/>
                    <a:p>
                      <a:r>
                        <a:rPr kumimoji="1" lang="ja-JP" altLang="en-US" sz="1800" dirty="0"/>
                        <a:t>　地域の人，もの，ことにかかわる探究的な学習の過程において，課題の解決に必要な知識及び技能を身に付けるとともに，地域の特徴やよさが分かり，それらが人々の努力や工夫によって支えられていることを理解する。  </a:t>
                      </a: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t>　地域の人，もの，ことの中から問いを</a:t>
                      </a:r>
                      <a:r>
                        <a:rPr kumimoji="1" lang="ja-JP" altLang="en-US" sz="1800" dirty="0" smtClean="0"/>
                        <a:t>見いだし</a:t>
                      </a:r>
                      <a:r>
                        <a:rPr kumimoji="1" lang="ja-JP" altLang="en-US" sz="1800" dirty="0"/>
                        <a:t>，その解決に向けて見通しをもって調べ，集めた情報を整理・分析し，根拠を明らかにしてまとめ・表現する力を身に付ける。</a:t>
                      </a: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t>　地域の人，もの，ことについての探究的な学習に主体的・協働的に取り組むとともに，互いのよさを生かしながら，持続可能な社会を実現するための行動の仕方を考え，自ら社会に参画しようとする態度を養う。</a:t>
                      </a: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6403"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 name="角丸四角形 2"/>
          <p:cNvSpPr/>
          <p:nvPr/>
        </p:nvSpPr>
        <p:spPr>
          <a:xfrm>
            <a:off x="1482725" y="5589588"/>
            <a:ext cx="6172200" cy="1223962"/>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〇　</a:t>
            </a:r>
            <a:r>
              <a:rPr lang="en-US" altLang="ja-JP" kern="0" dirty="0">
                <a:solidFill>
                  <a:prstClr val="black"/>
                </a:solidFill>
                <a:uFill>
                  <a:solidFill>
                    <a:srgbClr val="FF0000"/>
                  </a:solidFill>
                </a:uFill>
              </a:rPr>
              <a:t>｢</a:t>
            </a:r>
            <a:r>
              <a:rPr lang="ja-JP" altLang="en-US" kern="0" dirty="0">
                <a:solidFill>
                  <a:prstClr val="black"/>
                </a:solidFill>
                <a:uFill>
                  <a:solidFill>
                    <a:srgbClr val="FF0000"/>
                  </a:solidFill>
                </a:uFill>
              </a:rPr>
              <a:t>第１の目標</a:t>
            </a:r>
            <a:r>
              <a:rPr lang="en-US" altLang="ja-JP" kern="0" dirty="0">
                <a:solidFill>
                  <a:prstClr val="black"/>
                </a:solidFill>
                <a:uFill>
                  <a:solidFill>
                    <a:srgbClr val="FF0000"/>
                  </a:solidFill>
                </a:uFill>
              </a:rPr>
              <a:t>｣</a:t>
            </a:r>
            <a:r>
              <a:rPr lang="ja-JP" altLang="en-US" kern="0" dirty="0">
                <a:solidFill>
                  <a:prstClr val="black"/>
                </a:solidFill>
                <a:uFill>
                  <a:solidFill>
                    <a:srgbClr val="FF0000"/>
                  </a:solidFill>
                </a:uFill>
              </a:rPr>
              <a:t>を踏まえる</a:t>
            </a:r>
            <a:endParaRPr lang="en-US" altLang="ja-JP"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kern="0" dirty="0">
                <a:solidFill>
                  <a:prstClr val="black"/>
                </a:solidFill>
                <a:uFill>
                  <a:solidFill>
                    <a:srgbClr val="FF0000"/>
                  </a:solidFill>
                </a:uFill>
              </a:rPr>
              <a:t>〇　教育目標を踏まえ，育成を目指す資質・能力を示す</a:t>
            </a:r>
            <a:endParaRPr lang="en-US" altLang="ja-JP"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kern="0" dirty="0">
                <a:solidFill>
                  <a:prstClr val="black"/>
                </a:solidFill>
                <a:uFill>
                  <a:solidFill>
                    <a:srgbClr val="FF0000"/>
                  </a:solidFill>
                </a:uFill>
              </a:rPr>
              <a:t>〇　他教科等で育成を目指す資質・能力との関連を重視する</a:t>
            </a:r>
            <a:endParaRPr lang="en-US" altLang="ja-JP"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kern="0" dirty="0">
                <a:solidFill>
                  <a:prstClr val="black"/>
                </a:solidFill>
                <a:uFill>
                  <a:solidFill>
                    <a:srgbClr val="FF0000"/>
                  </a:solidFill>
                </a:uFill>
              </a:rPr>
              <a:t>〇　日常生活や社会との関わりを重視する</a:t>
            </a:r>
            <a:endParaRPr lang="en-US" altLang="ja-JP" kern="0" dirty="0">
              <a:solidFill>
                <a:prstClr val="black"/>
              </a:solidFill>
              <a:uFill>
                <a:solidFill>
                  <a:srgbClr val="FF0000"/>
                </a:solidFill>
              </a:uFill>
            </a:endParaRPr>
          </a:p>
        </p:txBody>
      </p:sp>
      <p:sp>
        <p:nvSpPr>
          <p:cNvPr id="9" name="リボン: 下に曲がる 8"/>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p33</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586663"/>
      </p:ext>
    </p:extLst>
  </p:cSld>
  <p:clrMapOvr>
    <a:masterClrMapping/>
  </p:clrMapOvr>
  <p:transition spd="slow" advTm="495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p:cNvGraphicFramePr>
            <a:graphicFrameLocks noGrp="1"/>
          </p:cNvGraphicFramePr>
          <p:nvPr/>
        </p:nvGraphicFramePr>
        <p:xfrm>
          <a:off x="58738" y="549275"/>
          <a:ext cx="9020175" cy="2835275"/>
        </p:xfrm>
        <a:graphic>
          <a:graphicData uri="http://schemas.openxmlformats.org/drawingml/2006/table">
            <a:tbl>
              <a:tblPr firstRow="1" bandRow="1">
                <a:tableStyleId>{5C22544A-7EE6-4342-B048-85BDC9FD1C3A}</a:tableStyleId>
              </a:tblPr>
              <a:tblGrid>
                <a:gridCol w="3006725"/>
                <a:gridCol w="3006725"/>
                <a:gridCol w="3006725"/>
              </a:tblGrid>
              <a:tr h="335363">
                <a:tc>
                  <a:txBody>
                    <a:bodyPr/>
                    <a:lstStyle/>
                    <a:p>
                      <a:pPr algn="ctr"/>
                      <a:r>
                        <a:rPr kumimoji="1" lang="en-US" altLang="ja-JP" sz="1600" b="0" dirty="0">
                          <a:solidFill>
                            <a:schemeClr val="tx1"/>
                          </a:solidFill>
                          <a:latin typeface="+mj-ea"/>
                          <a:ea typeface="+mj-ea"/>
                        </a:rPr>
                        <a:t>(</a:t>
                      </a:r>
                      <a:r>
                        <a:rPr kumimoji="1" lang="ja-JP" altLang="en-US" sz="1600" b="0" dirty="0">
                          <a:solidFill>
                            <a:schemeClr val="tx1"/>
                          </a:solidFill>
                          <a:latin typeface="+mj-ea"/>
                          <a:ea typeface="+mj-ea"/>
                        </a:rPr>
                        <a:t>１</a:t>
                      </a:r>
                      <a:r>
                        <a:rPr kumimoji="1" lang="en-US" altLang="ja-JP" sz="1600" b="0" dirty="0">
                          <a:solidFill>
                            <a:schemeClr val="tx1"/>
                          </a:solidFill>
                          <a:latin typeface="+mj-ea"/>
                          <a:ea typeface="+mj-ea"/>
                        </a:rPr>
                        <a:t>)</a:t>
                      </a:r>
                      <a:endParaRPr kumimoji="1" lang="ja-JP" altLang="en-US" sz="1600" b="0" dirty="0">
                        <a:solidFill>
                          <a:schemeClr val="tx1"/>
                        </a:solidFill>
                        <a:latin typeface="+mj-ea"/>
                        <a:ea typeface="+mj-ea"/>
                      </a:endParaRPr>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kern="1200" dirty="0">
                          <a:solidFill>
                            <a:schemeClr val="tx1"/>
                          </a:solidFill>
                          <a:latin typeface="+mj-ea"/>
                          <a:ea typeface="+mn-ea"/>
                          <a:cs typeface="+mn-cs"/>
                        </a:rPr>
                        <a:t>(</a:t>
                      </a:r>
                      <a:r>
                        <a:rPr kumimoji="1" lang="ja-JP" altLang="en-US" sz="1600" b="0" kern="1200" dirty="0">
                          <a:solidFill>
                            <a:schemeClr val="tx1"/>
                          </a:solidFill>
                          <a:latin typeface="+mj-ea"/>
                          <a:ea typeface="+mn-ea"/>
                          <a:cs typeface="+mn-cs"/>
                        </a:rPr>
                        <a:t>２</a:t>
                      </a:r>
                      <a:r>
                        <a:rPr kumimoji="1" lang="en-US" altLang="ja-JP" sz="1600" b="0" kern="1200" dirty="0">
                          <a:solidFill>
                            <a:schemeClr val="tx1"/>
                          </a:solidFill>
                          <a:latin typeface="+mj-ea"/>
                          <a:ea typeface="+mn-ea"/>
                          <a:cs typeface="+mn-cs"/>
                        </a:rPr>
                        <a:t>)</a:t>
                      </a:r>
                      <a:endParaRPr kumimoji="1" lang="ja-JP" altLang="en-US" sz="1600" b="0" kern="1200" dirty="0">
                        <a:solidFill>
                          <a:schemeClr val="tx1"/>
                        </a:solidFill>
                        <a:latin typeface="+mj-ea"/>
                        <a:ea typeface="+mn-ea"/>
                        <a:cs typeface="+mn-cs"/>
                      </a:endParaRPr>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kern="1200" dirty="0">
                          <a:solidFill>
                            <a:schemeClr val="tx1"/>
                          </a:solidFill>
                          <a:latin typeface="+mj-ea"/>
                          <a:ea typeface="+mn-ea"/>
                          <a:cs typeface="+mn-cs"/>
                        </a:rPr>
                        <a:t>(</a:t>
                      </a:r>
                      <a:r>
                        <a:rPr kumimoji="1" lang="ja-JP" altLang="en-US" sz="1600" b="0" kern="1200" dirty="0">
                          <a:solidFill>
                            <a:schemeClr val="tx1"/>
                          </a:solidFill>
                          <a:latin typeface="+mj-ea"/>
                          <a:ea typeface="+mn-ea"/>
                          <a:cs typeface="+mn-cs"/>
                        </a:rPr>
                        <a:t>３</a:t>
                      </a:r>
                      <a:r>
                        <a:rPr kumimoji="1" lang="en-US" altLang="ja-JP" sz="1600" b="0" kern="1200" dirty="0">
                          <a:solidFill>
                            <a:schemeClr val="tx1"/>
                          </a:solidFill>
                          <a:latin typeface="+mj-ea"/>
                          <a:ea typeface="+mn-ea"/>
                          <a:cs typeface="+mn-cs"/>
                        </a:rPr>
                        <a:t>)</a:t>
                      </a:r>
                      <a:endParaRPr kumimoji="1" lang="ja-JP" altLang="en-US" sz="1600" b="0" kern="1200" dirty="0">
                        <a:solidFill>
                          <a:schemeClr val="tx1"/>
                        </a:solidFill>
                        <a:latin typeface="+mj-ea"/>
                        <a:ea typeface="+mn-ea"/>
                        <a:cs typeface="+mn-cs"/>
                      </a:endParaRPr>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99912">
                <a:tc>
                  <a:txBody>
                    <a:bodyPr/>
                    <a:lstStyle/>
                    <a:p>
                      <a:r>
                        <a:rPr kumimoji="1" lang="ja-JP" altLang="en-US" sz="1800" dirty="0"/>
                        <a:t>　地域の人，もの，ことにかかわる探究的な学習の過程において，課題の解決に必要な知識及び技能を身に付けるとともに，地域の特徴やよさが分かり，それらが人々の努力や工夫によって支えられていることを理解する。 </a:t>
                      </a:r>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　地域の人，もの，ことの中から問いを</a:t>
                      </a:r>
                      <a:r>
                        <a:rPr kumimoji="1" lang="ja-JP" altLang="en-US" sz="1800" dirty="0" smtClean="0"/>
                        <a:t>見いだし</a:t>
                      </a:r>
                      <a:r>
                        <a:rPr kumimoji="1" lang="ja-JP" altLang="en-US" sz="1800" dirty="0"/>
                        <a:t>，その解決に向けて見通しをもって調べ，集めた情報を整理・分析し，根拠を明らかにしてまとめ・表現する力を身に付ける。</a:t>
                      </a:r>
                    </a:p>
                    <a:p>
                      <a:endParaRPr kumimoji="1" lang="ja-JP" altLang="en-US" sz="2000" dirty="0"/>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　地域の人，もの，ことについての探究的な学習に主体的・協働的に取り組むとともに，互いのよさを生かしながら，持続可能な社会を実現するための行動の仕方を考え，自ら社会に参画しようとする態度を養う。</a:t>
                      </a:r>
                    </a:p>
                    <a:p>
                      <a:endParaRPr kumimoji="1" lang="ja-JP" altLang="en-US" sz="1400" dirty="0"/>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9" name="表 4"/>
          <p:cNvGraphicFramePr>
            <a:graphicFrameLocks noGrp="1"/>
          </p:cNvGraphicFramePr>
          <p:nvPr/>
        </p:nvGraphicFramePr>
        <p:xfrm>
          <a:off x="81568" y="3789040"/>
          <a:ext cx="9020265" cy="2987040"/>
        </p:xfrm>
        <a:graphic>
          <a:graphicData uri="http://schemas.openxmlformats.org/drawingml/2006/table">
            <a:tbl>
              <a:tblPr firstRow="1" bandRow="1">
                <a:tableStyleId>{5C22544A-7EE6-4342-B048-85BDC9FD1C3A}</a:tableStyleId>
              </a:tblPr>
              <a:tblGrid>
                <a:gridCol w="3006755"/>
                <a:gridCol w="3006755"/>
                <a:gridCol w="3006755"/>
              </a:tblGrid>
              <a:tr h="370840">
                <a:tc>
                  <a:txBody>
                    <a:bodyPr/>
                    <a:lstStyle/>
                    <a:p>
                      <a:pPr algn="ctr"/>
                      <a:r>
                        <a:rPr kumimoji="1" lang="ja-JP" altLang="en-US" sz="2000" b="0" dirty="0">
                          <a:solidFill>
                            <a:schemeClr val="tx1"/>
                          </a:solidFill>
                          <a:highlight>
                            <a:srgbClr val="FFFF00"/>
                          </a:highlight>
                          <a:latin typeface="+mj-ea"/>
                          <a:ea typeface="+mj-ea"/>
                        </a:rPr>
                        <a:t>知識・技能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kern="1200" dirty="0">
                          <a:solidFill>
                            <a:schemeClr val="tx1"/>
                          </a:solidFill>
                          <a:highlight>
                            <a:srgbClr val="FFFF00"/>
                          </a:highlight>
                          <a:latin typeface="+mj-ea"/>
                          <a:ea typeface="+mn-ea"/>
                          <a:cs typeface="+mn-cs"/>
                        </a:rPr>
                        <a:t>思考・判断・表現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kern="1200" dirty="0">
                          <a:solidFill>
                            <a:schemeClr val="tx1"/>
                          </a:solidFill>
                          <a:highlight>
                            <a:srgbClr val="FFFF00"/>
                          </a:highlight>
                          <a:latin typeface="+mj-ea"/>
                          <a:ea typeface="+mn-ea"/>
                          <a:cs typeface="+mn-cs"/>
                        </a:rPr>
                        <a:t>主体的に学習に取り組む態度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kumimoji="1" lang="ja-JP" altLang="en-US" sz="1800" dirty="0"/>
                        <a:t>　地域の人，もの，ことにかかわる探究的な学習の過程において，課題の解決に必要な知識及び技能を身に付けるとともに，地域の特徴やよさが分かり，それらが人々の努力や工夫によって支えられていることを</a:t>
                      </a:r>
                      <a:r>
                        <a:rPr kumimoji="1" lang="ja-JP" altLang="en-US" sz="1800" dirty="0">
                          <a:highlight>
                            <a:srgbClr val="FFFF00"/>
                          </a:highlight>
                        </a:rPr>
                        <a:t>理解している</a:t>
                      </a:r>
                      <a:r>
                        <a:rPr kumimoji="1" lang="ja-JP" altLang="en-US" sz="18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　地域の人，もの，ことの中から問いを</a:t>
                      </a:r>
                      <a:r>
                        <a:rPr kumimoji="1" lang="ja-JP" altLang="en-US" sz="1800" dirty="0" smtClean="0"/>
                        <a:t>見いだし</a:t>
                      </a:r>
                      <a:r>
                        <a:rPr kumimoji="1" lang="ja-JP" altLang="en-US" sz="1800" dirty="0"/>
                        <a:t>，その解決に向けて見通しをもって調べ，集めた情報を整理・分析し，根拠を明らかにしてまとめ・表現する力を</a:t>
                      </a:r>
                      <a:r>
                        <a:rPr kumimoji="1" lang="ja-JP" altLang="en-US" sz="1800" dirty="0">
                          <a:highlight>
                            <a:srgbClr val="FFFF00"/>
                          </a:highlight>
                        </a:rPr>
                        <a:t>身に付けている</a:t>
                      </a:r>
                      <a:r>
                        <a:rPr kumimoji="1" lang="ja-JP" altLang="en-US" sz="1800"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800" dirty="0"/>
                    </a:p>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　地域の人，もの，ことについての探究的な学習に主体的・協働的に</a:t>
                      </a:r>
                      <a:r>
                        <a:rPr kumimoji="1" lang="ja-JP" altLang="en-US" sz="1800" dirty="0" smtClean="0"/>
                        <a:t>取り組もうとしていると</a:t>
                      </a:r>
                      <a:r>
                        <a:rPr kumimoji="1" lang="ja-JP" altLang="en-US" sz="1800" dirty="0"/>
                        <a:t>ともに，互いのよさを生かしながら，持続可能な社会を実現するための行動の仕方を考え，自ら社会に</a:t>
                      </a:r>
                      <a:r>
                        <a:rPr kumimoji="1" lang="ja-JP" altLang="en-US" sz="1800" dirty="0">
                          <a:highlight>
                            <a:srgbClr val="FFFF00"/>
                          </a:highlight>
                        </a:rPr>
                        <a:t>参画しようとしている</a:t>
                      </a:r>
                      <a:r>
                        <a:rPr kumimoji="1" lang="ja-JP" altLang="en-US" sz="1800" dirty="0"/>
                        <a:t>。</a:t>
                      </a:r>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8449" name="テキスト ボックス 4"/>
          <p:cNvSpPr txBox="1">
            <a:spLocks noChangeArrowheads="1"/>
          </p:cNvSpPr>
          <p:nvPr/>
        </p:nvSpPr>
        <p:spPr bwMode="auto">
          <a:xfrm>
            <a:off x="19050" y="34290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t>評価の観点の趣旨</a:t>
            </a:r>
            <a:r>
              <a:rPr kumimoji="1" lang="en-US" altLang="ja-JP" sz="2000"/>
              <a:t>】 </a:t>
            </a:r>
            <a:endParaRPr kumimoji="1" lang="ja-JP" altLang="en-US" sz="2000"/>
          </a:p>
        </p:txBody>
      </p:sp>
      <p:sp>
        <p:nvSpPr>
          <p:cNvPr id="18450"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6" name="リボン: 下に曲がる 5"/>
          <p:cNvSpPr/>
          <p:nvPr/>
        </p:nvSpPr>
        <p:spPr>
          <a:xfrm>
            <a:off x="7504113" y="26988"/>
            <a:ext cx="1604962"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p33</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34</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0052420"/>
      </p:ext>
    </p:extLst>
  </p:cSld>
  <p:clrMapOvr>
    <a:masterClrMapping/>
  </p:clrMapOvr>
  <p:transition spd="slow" advTm="46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
          <p:cNvSpPr txBox="1">
            <a:spLocks noChangeArrowheads="1"/>
          </p:cNvSpPr>
          <p:nvPr/>
        </p:nvSpPr>
        <p:spPr bwMode="auto">
          <a:xfrm>
            <a:off x="58738" y="692150"/>
            <a:ext cx="9020175" cy="120015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②　各学校において定めた内容の記述</a:t>
            </a:r>
            <a:r>
              <a:rPr kumimoji="1" lang="en-US" altLang="ja-JP" sz="2400"/>
              <a:t>(</a:t>
            </a:r>
            <a:r>
              <a:rPr kumimoji="1" lang="ja-JP" altLang="en-US" sz="2400"/>
              <a:t>探究課題ごとに作成した</a:t>
            </a:r>
            <a:r>
              <a:rPr kumimoji="1" lang="en-US" altLang="ja-JP" sz="2400"/>
              <a:t>｢</a:t>
            </a:r>
            <a:r>
              <a:rPr kumimoji="1" lang="ja-JP" altLang="en-US" sz="2400"/>
              <a:t>探</a:t>
            </a:r>
            <a:endParaRPr kumimoji="1" lang="en-US" altLang="ja-JP" sz="2400"/>
          </a:p>
          <a:p>
            <a:r>
              <a:rPr kumimoji="1" lang="ja-JP" altLang="en-US" sz="2400"/>
              <a:t>　究課題の解決を通して育成を目指す具体的な資質・能力</a:t>
            </a:r>
            <a:r>
              <a:rPr kumimoji="1" lang="en-US" altLang="ja-JP" sz="2400"/>
              <a:t>｣)</a:t>
            </a:r>
            <a:r>
              <a:rPr kumimoji="1" lang="ja-JP" altLang="en-US" sz="2400"/>
              <a:t>が，観点</a:t>
            </a:r>
            <a:endParaRPr kumimoji="1" lang="en-US" altLang="ja-JP" sz="2400"/>
          </a:p>
          <a:p>
            <a:r>
              <a:rPr kumimoji="1" lang="ja-JP" altLang="en-US" sz="2400"/>
              <a:t>　ごとにどのように整理されているかを確認する。 </a:t>
            </a:r>
          </a:p>
        </p:txBody>
      </p:sp>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tblGrid>
              <a:tr h="296863">
                <a:tc>
                  <a:txBody>
                    <a:bodyPr/>
                    <a:lstStyle/>
                    <a:p>
                      <a:endParaRPr kumimoji="1" lang="ja-JP" altLang="en-US" sz="1300" dirty="0"/>
                    </a:p>
                  </a:txBody>
                  <a:tcPr marL="91378" marR="91378" marT="45671" marB="45671">
                    <a:lnL>
                      <a:noFill/>
                    </a:lnL>
                    <a:lnR>
                      <a:noFill/>
                    </a:lnR>
                    <a:lnT>
                      <a:noFill/>
                    </a:lnT>
                    <a:lnB>
                      <a:noFill/>
                    </a:lnB>
                  </a:tcPr>
                </a:tc>
              </a:tr>
            </a:tbl>
          </a:graphicData>
        </a:graphic>
      </p:graphicFrame>
      <p:sp>
        <p:nvSpPr>
          <p:cNvPr id="20485"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7" name="リボン: 下に曲がる 6"/>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p34</a:t>
            </a:r>
            <a:endParaRPr kumimoji="1" lang="ja-JP" altLang="en-US" sz="2400" dirty="0">
              <a:solidFill>
                <a:schemeClr val="tx1"/>
              </a:solidFill>
              <a:latin typeface="+mj-ea"/>
              <a:ea typeface="+mj-ea"/>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3" y="1952248"/>
            <a:ext cx="5976663" cy="4861128"/>
          </a:xfrm>
          <a:prstGeom prst="rect">
            <a:avLst/>
          </a:prstGeom>
        </p:spPr>
      </p:pic>
      <p:sp>
        <p:nvSpPr>
          <p:cNvPr id="5" name="四角形: 角を丸くする 4"/>
          <p:cNvSpPr/>
          <p:nvPr/>
        </p:nvSpPr>
        <p:spPr>
          <a:xfrm>
            <a:off x="1691680" y="2205038"/>
            <a:ext cx="792510" cy="45370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1" name="四角形: 角を丸くする 10"/>
          <p:cNvSpPr/>
          <p:nvPr/>
        </p:nvSpPr>
        <p:spPr>
          <a:xfrm>
            <a:off x="2627784" y="2209800"/>
            <a:ext cx="4896966" cy="4535488"/>
          </a:xfrm>
          <a:prstGeom prst="roundRect">
            <a:avLst>
              <a:gd name="adj" fmla="val 9808"/>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8658028"/>
      </p:ext>
    </p:extLst>
  </p:cSld>
  <p:clrMapOvr>
    <a:masterClrMapping/>
  </p:clrMapOvr>
  <p:transition spd="slow" advTm="421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58738" y="692150"/>
            <a:ext cx="9020175" cy="83026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③　</a:t>
            </a:r>
            <a:r>
              <a:rPr kumimoji="1" lang="en-US" altLang="ja-JP" sz="2400"/>
              <a:t>【</a:t>
            </a:r>
            <a:r>
              <a:rPr kumimoji="1" lang="ja-JP" altLang="en-US" sz="2400"/>
              <a:t>観点ごとのポイント</a:t>
            </a:r>
            <a:r>
              <a:rPr kumimoji="1" lang="en-US" altLang="ja-JP" sz="2400"/>
              <a:t>】</a:t>
            </a:r>
            <a:r>
              <a:rPr kumimoji="1" lang="ja-JP" altLang="en-US" sz="2400"/>
              <a:t>を踏まえ，「内容のまとまりごとの評価規準」</a:t>
            </a:r>
            <a:endParaRPr kumimoji="1" lang="en-US" altLang="ja-JP" sz="2400"/>
          </a:p>
          <a:p>
            <a:r>
              <a:rPr kumimoji="1" lang="ja-JP" altLang="en-US" sz="2400"/>
              <a:t>　を作成する。 </a:t>
            </a:r>
          </a:p>
        </p:txBody>
      </p:sp>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tblGrid>
              <a:tr h="296863">
                <a:tc>
                  <a:txBody>
                    <a:bodyPr/>
                    <a:lstStyle/>
                    <a:p>
                      <a:endParaRPr kumimoji="1" lang="ja-JP" altLang="en-US" sz="1300" dirty="0"/>
                    </a:p>
                  </a:txBody>
                  <a:tcPr marL="91378" marR="91378" marT="45671" marB="45671">
                    <a:lnL>
                      <a:noFill/>
                    </a:lnL>
                    <a:lnR>
                      <a:noFill/>
                    </a:lnR>
                    <a:lnT>
                      <a:noFill/>
                    </a:lnT>
                    <a:lnB>
                      <a:noFill/>
                    </a:lnB>
                  </a:tcPr>
                </a:tc>
              </a:tr>
            </a:tbl>
          </a:graphicData>
        </a:graphic>
      </p:graphicFrame>
      <p:sp>
        <p:nvSpPr>
          <p:cNvPr id="22533" name="テキスト ボックス 4"/>
          <p:cNvSpPr txBox="1">
            <a:spLocks noChangeArrowheads="1"/>
          </p:cNvSpPr>
          <p:nvPr/>
        </p:nvSpPr>
        <p:spPr bwMode="auto">
          <a:xfrm>
            <a:off x="58738" y="1628775"/>
            <a:ext cx="9020175" cy="48942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○「知識・技能」のポイント </a:t>
            </a:r>
          </a:p>
          <a:p>
            <a:r>
              <a:rPr kumimoji="1" lang="ja-JP" altLang="en-US" sz="2400"/>
              <a:t>　記載事項の文末を，例えば「理解する」から「理解している」などとすることにより，内容のまとまりに対応する評価規準を作成することが可能。 </a:t>
            </a:r>
          </a:p>
          <a:p>
            <a:endParaRPr kumimoji="1" lang="en-US" altLang="ja-JP" sz="2400"/>
          </a:p>
          <a:p>
            <a:r>
              <a:rPr kumimoji="1" lang="ja-JP" altLang="en-US" sz="2400"/>
              <a:t>○「思考・判断・表現」のポイント </a:t>
            </a:r>
          </a:p>
          <a:p>
            <a:r>
              <a:rPr kumimoji="1" lang="ja-JP" altLang="en-US" sz="2400"/>
              <a:t>　記載事項の文末を，例えば「できる」から「している」などとすることにより，内容のまとまりに対応する評価規準を作成することが可能。 </a:t>
            </a:r>
          </a:p>
          <a:p>
            <a:endParaRPr kumimoji="1" lang="en-US" altLang="ja-JP" sz="2400"/>
          </a:p>
          <a:p>
            <a:r>
              <a:rPr kumimoji="1" lang="ja-JP" altLang="en-US" sz="2400"/>
              <a:t>○「主体的に学習に取り組む態度」のポイント </a:t>
            </a:r>
          </a:p>
          <a:p>
            <a:r>
              <a:rPr kumimoji="1" lang="ja-JP" altLang="en-US" sz="2400"/>
              <a:t>　記載事項の文末を，例えば「しようとする」から「しようとしている」などとすることにより，内容のまとまりに対応する評価規準を作成することが可能。　　　　　　　　　　　　　　　　　　　　　　　　　　　　　　　　　　　　　　　　　　　　　　　　　　　　　　　　　　　　　　　　　　　　　　　　　　　　　　　　　　　　　　　　　　　　　　　</a:t>
            </a:r>
          </a:p>
        </p:txBody>
      </p:sp>
      <p:sp>
        <p:nvSpPr>
          <p:cNvPr id="22534"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6" name="リボン: 下に曲がる 5"/>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p35</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1561887"/>
      </p:ext>
    </p:extLst>
  </p:cSld>
  <p:clrMapOvr>
    <a:masterClrMapping/>
  </p:clrMapOvr>
  <p:transition spd="slow" advTm="275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4925" y="-100013"/>
            <a:ext cx="8412163" cy="779463"/>
          </a:xfrm>
        </p:spPr>
        <p:txBody>
          <a:bodyPr rtlCol="0"/>
          <a:lstStyle/>
          <a:p>
            <a:pPr eaLnBrk="1" fontAlgn="auto" hangingPunct="1">
              <a:spcAft>
                <a:spcPts val="0"/>
              </a:spcAft>
              <a:defRPr/>
            </a:pPr>
            <a:r>
              <a:rPr lang="ja-JP" altLang="en-US" sz="3200" dirty="0" smtClean="0">
                <a:latin typeface="+mn-ea"/>
                <a:ea typeface="+mn-ea"/>
              </a:rPr>
              <a:t>学習</a:t>
            </a:r>
            <a:r>
              <a:rPr lang="ja-JP" altLang="en-US" sz="3200" dirty="0">
                <a:latin typeface="+mn-ea"/>
                <a:ea typeface="+mn-ea"/>
              </a:rPr>
              <a:t>評価</a:t>
            </a:r>
            <a:r>
              <a:rPr lang="ja-JP" altLang="en-US" sz="3200" dirty="0" smtClean="0">
                <a:latin typeface="+mn-ea"/>
                <a:ea typeface="+mn-ea"/>
              </a:rPr>
              <a:t>の充実</a:t>
            </a:r>
            <a:endParaRPr lang="ja-JP" altLang="en-US" sz="3200" dirty="0">
              <a:latin typeface="+mn-ea"/>
              <a:ea typeface="+mn-ea"/>
            </a:endParaRPr>
          </a:p>
        </p:txBody>
      </p:sp>
      <p:sp>
        <p:nvSpPr>
          <p:cNvPr id="33" name="スライド番号プレースホルダー 4"/>
          <p:cNvSpPr txBox="1">
            <a:spLocks/>
          </p:cNvSpPr>
          <p:nvPr/>
        </p:nvSpPr>
        <p:spPr>
          <a:xfrm>
            <a:off x="8734425" y="65484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5345F7D2-FDF2-44BE-9BC2-4A17774953CE}" type="slidenum">
              <a:rPr lang="ja-JP" altLang="en-US" sz="1477">
                <a:solidFill>
                  <a:prstClr val="black"/>
                </a:solidFill>
                <a:latin typeface="ＭＳ Ｐゴシック" panose="020B0600070205080204" pitchFamily="50" charset="-128"/>
              </a:rPr>
              <a:pPr algn="r" defTabSz="1061620" fontAlgn="auto">
                <a:spcBef>
                  <a:spcPts val="0"/>
                </a:spcBef>
                <a:spcAft>
                  <a:spcPts val="0"/>
                </a:spcAft>
                <a:defRPr/>
              </a:pPr>
              <a:t>4</a:t>
            </a:fld>
            <a:endParaRPr lang="ja-JP" altLang="en-US" sz="1477" dirty="0">
              <a:solidFill>
                <a:prstClr val="black"/>
              </a:solidFill>
              <a:latin typeface="ＭＳ Ｐゴシック" panose="020B0600070205080204" pitchFamily="50" charset="-128"/>
            </a:endParaRPr>
          </a:p>
        </p:txBody>
      </p:sp>
      <p:sp>
        <p:nvSpPr>
          <p:cNvPr id="3" name="正方形/長方形 2">
            <a:extLst>
              <a:ext uri="{FF2B5EF4-FFF2-40B4-BE49-F238E27FC236}"/>
            </a:extLst>
          </p:cNvPr>
          <p:cNvSpPr/>
          <p:nvPr/>
        </p:nvSpPr>
        <p:spPr>
          <a:xfrm>
            <a:off x="107950" y="1277938"/>
            <a:ext cx="8135938" cy="2079625"/>
          </a:xfrm>
          <a:prstGeom prst="rect">
            <a:avLst/>
          </a:prstGeom>
          <a:pattFill prst="pct25">
            <a:fgClr>
              <a:schemeClr val="bg1"/>
            </a:fgClr>
            <a:bgClr>
              <a:schemeClr val="bg1">
                <a:lumMod val="95000"/>
              </a:schemeClr>
            </a:bgClr>
          </a:pattFill>
        </p:spPr>
        <p:txBody>
          <a:bodyPr lIns="36000" tIns="36000" rIns="36000" bIns="36000">
            <a:spAutoFit/>
          </a:bodyPr>
          <a:lstStyle/>
          <a:p>
            <a:pPr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○学校教育法施行規則（抄）</a:t>
            </a:r>
          </a:p>
          <a:p>
            <a:pPr defTabSz="914400" eaLnBrk="1" fontAlgn="auto" hangingPunct="1">
              <a:spcBef>
                <a:spcPts val="0"/>
              </a:spcBef>
              <a:spcAft>
                <a:spcPts val="0"/>
              </a:spcAft>
              <a:defRPr/>
            </a:pPr>
            <a:r>
              <a:rPr kumimoji="1" lang="ja-JP" altLang="en-US" sz="1600" dirty="0">
                <a:solidFill>
                  <a:prstClr val="black"/>
                </a:solidFill>
                <a:latin typeface="ＭＳ Ｐゴシック" panose="020B0600070205080204" pitchFamily="50" charset="-128"/>
              </a:rPr>
              <a:t>第二十四条</a:t>
            </a:r>
          </a:p>
          <a:p>
            <a:pPr defTabSz="914400" eaLnBrk="1" fontAlgn="auto" hangingPunct="1">
              <a:spcBef>
                <a:spcPts val="0"/>
              </a:spcBef>
              <a:spcAft>
                <a:spcPts val="0"/>
              </a:spcAft>
              <a:defRPr/>
            </a:pPr>
            <a:r>
              <a:rPr kumimoji="1" lang="ja-JP" altLang="en-US" sz="1600" dirty="0">
                <a:solidFill>
                  <a:prstClr val="black"/>
                </a:solidFill>
                <a:latin typeface="ＭＳ Ｐゴシック" panose="020B0600070205080204" pitchFamily="50" charset="-128"/>
              </a:rPr>
              <a:t>　</a:t>
            </a:r>
            <a:r>
              <a:rPr kumimoji="1" lang="ja-JP" altLang="en-US" sz="1600">
                <a:solidFill>
                  <a:prstClr val="black"/>
                </a:solidFill>
                <a:latin typeface="ＭＳ Ｐゴシック" panose="020B0600070205080204" pitchFamily="50" charset="-128"/>
              </a:rPr>
              <a:t>校長</a:t>
            </a:r>
            <a:r>
              <a:rPr kumimoji="1" lang="ja-JP" altLang="en-US" sz="1600" smtClean="0">
                <a:solidFill>
                  <a:prstClr val="black"/>
                </a:solidFill>
                <a:latin typeface="ＭＳ Ｐゴシック" panose="020B0600070205080204" pitchFamily="50" charset="-128"/>
              </a:rPr>
              <a:t>は，その</a:t>
            </a:r>
            <a:r>
              <a:rPr kumimoji="1" lang="ja-JP" altLang="en-US" sz="1600" dirty="0">
                <a:solidFill>
                  <a:prstClr val="black"/>
                </a:solidFill>
                <a:latin typeface="ＭＳ Ｐゴシック" panose="020B0600070205080204" pitchFamily="50" charset="-128"/>
              </a:rPr>
              <a:t>学校に在学する児童等の</a:t>
            </a:r>
            <a:r>
              <a:rPr kumimoji="1" lang="ja-JP" altLang="en-US" sz="1600" b="1" dirty="0">
                <a:solidFill>
                  <a:prstClr val="black"/>
                </a:solidFill>
                <a:latin typeface="ＭＳ Ｐゴシック" panose="020B0600070205080204" pitchFamily="50" charset="-128"/>
              </a:rPr>
              <a:t>指導要録</a:t>
            </a:r>
            <a:r>
              <a:rPr kumimoji="1" lang="ja-JP" altLang="en-US" sz="1600" dirty="0">
                <a:solidFill>
                  <a:prstClr val="black"/>
                </a:solidFill>
                <a:latin typeface="ＭＳ Ｐゴシック" panose="020B0600070205080204" pitchFamily="50" charset="-128"/>
              </a:rPr>
              <a:t>（学校教育法施行令第三十一条 に規定する児童等の学習及び健康の状況を記録した書類の原本をいう。以下同じ。）を作成しなければならない。</a:t>
            </a:r>
            <a:endParaRPr kumimoji="1" lang="en-US" altLang="ja-JP" sz="1600" dirty="0">
              <a:solidFill>
                <a:prstClr val="black"/>
              </a:solidFill>
              <a:latin typeface="ＭＳ Ｐゴシック" panose="020B0600070205080204" pitchFamily="50" charset="-128"/>
            </a:endParaRPr>
          </a:p>
          <a:p>
            <a:pPr defTabSz="914400" eaLnBrk="1" fontAlgn="auto" hangingPunct="1">
              <a:spcBef>
                <a:spcPts val="0"/>
              </a:spcBef>
              <a:spcAft>
                <a:spcPts val="0"/>
              </a:spcAft>
              <a:defRPr/>
            </a:pPr>
            <a:r>
              <a:rPr kumimoji="1" lang="ja-JP" altLang="en-US" sz="1600" dirty="0">
                <a:solidFill>
                  <a:prstClr val="black"/>
                </a:solidFill>
                <a:latin typeface="ＭＳ Ｐゴシック" panose="020B0600070205080204" pitchFamily="50" charset="-128"/>
              </a:rPr>
              <a:t>第五十七条</a:t>
            </a:r>
          </a:p>
          <a:p>
            <a:pPr defTabSz="914400" eaLnBrk="1" fontAlgn="auto" hangingPunct="1">
              <a:spcBef>
                <a:spcPts val="0"/>
              </a:spcBef>
              <a:spcAft>
                <a:spcPts val="0"/>
              </a:spcAft>
              <a:defRPr/>
            </a:pPr>
            <a:r>
              <a:rPr kumimoji="1" lang="ja-JP" altLang="en-US" sz="1600" dirty="0">
                <a:solidFill>
                  <a:prstClr val="black"/>
                </a:solidFill>
                <a:latin typeface="ＭＳ Ｐゴシック" panose="020B0600070205080204" pitchFamily="50" charset="-128"/>
              </a:rPr>
              <a:t>　小学校</a:t>
            </a:r>
            <a:r>
              <a:rPr kumimoji="1" lang="ja-JP" altLang="en-US" sz="1600">
                <a:solidFill>
                  <a:prstClr val="black"/>
                </a:solidFill>
                <a:latin typeface="ＭＳ Ｐゴシック" panose="020B0600070205080204" pitchFamily="50" charset="-128"/>
              </a:rPr>
              <a:t>に</a:t>
            </a:r>
            <a:r>
              <a:rPr kumimoji="1" lang="ja-JP" altLang="en-US" sz="1600" smtClean="0">
                <a:solidFill>
                  <a:prstClr val="black"/>
                </a:solidFill>
                <a:latin typeface="ＭＳ Ｐゴシック" panose="020B0600070205080204" pitchFamily="50" charset="-128"/>
              </a:rPr>
              <a:t>おいて，各学年</a:t>
            </a:r>
            <a:r>
              <a:rPr kumimoji="1" lang="ja-JP" altLang="en-US" sz="1600" dirty="0">
                <a:solidFill>
                  <a:prstClr val="black"/>
                </a:solidFill>
                <a:latin typeface="ＭＳ Ｐゴシック" panose="020B0600070205080204" pitchFamily="50" charset="-128"/>
              </a:rPr>
              <a:t>の課程の修了又は卒業を認める</a:t>
            </a:r>
            <a:r>
              <a:rPr kumimoji="1" lang="ja-JP" altLang="en-US" sz="1600" dirty="0" smtClean="0">
                <a:solidFill>
                  <a:prstClr val="black"/>
                </a:solidFill>
                <a:latin typeface="ＭＳ Ｐゴシック" panose="020B0600070205080204" pitchFamily="50" charset="-128"/>
              </a:rPr>
              <a:t>に</a:t>
            </a:r>
            <a:r>
              <a:rPr kumimoji="1" lang="ja-JP" altLang="en-US" sz="1600">
                <a:solidFill>
                  <a:prstClr val="black"/>
                </a:solidFill>
                <a:latin typeface="ＭＳ Ｐゴシック" panose="020B0600070205080204" pitchFamily="50" charset="-128"/>
              </a:rPr>
              <a:t>当</a:t>
            </a:r>
            <a:r>
              <a:rPr kumimoji="1" lang="ja-JP" altLang="en-US" sz="1600" smtClean="0">
                <a:solidFill>
                  <a:prstClr val="black"/>
                </a:solidFill>
                <a:latin typeface="ＭＳ Ｐゴシック" panose="020B0600070205080204" pitchFamily="50" charset="-128"/>
              </a:rPr>
              <a:t>たっては，児童</a:t>
            </a:r>
            <a:r>
              <a:rPr kumimoji="1" lang="ja-JP" altLang="en-US" sz="1600" dirty="0">
                <a:solidFill>
                  <a:prstClr val="black"/>
                </a:solidFill>
                <a:latin typeface="ＭＳ Ｐゴシック" panose="020B0600070205080204" pitchFamily="50" charset="-128"/>
              </a:rPr>
              <a:t>の平素の成績を</a:t>
            </a:r>
            <a:r>
              <a:rPr kumimoji="1" lang="ja-JP" altLang="en-US" sz="1600">
                <a:solidFill>
                  <a:prstClr val="black"/>
                </a:solidFill>
                <a:latin typeface="ＭＳ Ｐゴシック" panose="020B0600070205080204" pitchFamily="50" charset="-128"/>
              </a:rPr>
              <a:t>評価</a:t>
            </a:r>
            <a:r>
              <a:rPr kumimoji="1" lang="ja-JP" altLang="en-US" sz="1600" smtClean="0">
                <a:solidFill>
                  <a:prstClr val="black"/>
                </a:solidFill>
                <a:latin typeface="ＭＳ Ｐゴシック" panose="020B0600070205080204" pitchFamily="50" charset="-128"/>
              </a:rPr>
              <a:t>して，これ</a:t>
            </a:r>
            <a:r>
              <a:rPr kumimoji="1" lang="ja-JP" altLang="en-US" sz="1600" dirty="0">
                <a:solidFill>
                  <a:prstClr val="black"/>
                </a:solidFill>
                <a:latin typeface="ＭＳ Ｐゴシック" panose="020B0600070205080204" pitchFamily="50" charset="-128"/>
              </a:rPr>
              <a:t>を定めなければならない。</a:t>
            </a:r>
            <a:r>
              <a:rPr kumimoji="1" lang="en-US" altLang="ja-JP" sz="1600">
                <a:solidFill>
                  <a:prstClr val="black"/>
                </a:solidFill>
                <a:latin typeface="ＭＳ Ｐゴシック" panose="020B0600070205080204" pitchFamily="50" charset="-128"/>
              </a:rPr>
              <a:t>※</a:t>
            </a:r>
            <a:r>
              <a:rPr kumimoji="1" lang="ja-JP" altLang="en-US" sz="1600" smtClean="0">
                <a:solidFill>
                  <a:prstClr val="black"/>
                </a:solidFill>
                <a:latin typeface="ＭＳ Ｐゴシック" panose="020B0600070205080204" pitchFamily="50" charset="-128"/>
              </a:rPr>
              <a:t>中学校，高等</a:t>
            </a:r>
            <a:r>
              <a:rPr kumimoji="1" lang="ja-JP" altLang="en-US" sz="1600" dirty="0">
                <a:solidFill>
                  <a:prstClr val="black"/>
                </a:solidFill>
                <a:latin typeface="ＭＳ Ｐゴシック" panose="020B0600070205080204" pitchFamily="50" charset="-128"/>
              </a:rPr>
              <a:t>学校についても同様に規定。</a:t>
            </a:r>
          </a:p>
        </p:txBody>
      </p:sp>
      <p:sp>
        <p:nvSpPr>
          <p:cNvPr id="7" name="正方形/長方形 6">
            <a:extLst>
              <a:ext uri="{FF2B5EF4-FFF2-40B4-BE49-F238E27FC236}"/>
            </a:extLst>
          </p:cNvPr>
          <p:cNvSpPr/>
          <p:nvPr/>
        </p:nvSpPr>
        <p:spPr>
          <a:xfrm>
            <a:off x="107950" y="3429000"/>
            <a:ext cx="8135938" cy="3351213"/>
          </a:xfrm>
          <a:prstGeom prst="rect">
            <a:avLst/>
          </a:prstGeom>
          <a:pattFill prst="pct25">
            <a:fgClr>
              <a:schemeClr val="bg1"/>
            </a:fgClr>
            <a:bgClr>
              <a:schemeClr val="bg1">
                <a:lumMod val="95000"/>
              </a:schemeClr>
            </a:bgClr>
          </a:pattFill>
        </p:spPr>
        <p:txBody>
          <a:bodyPr lIns="36000" tIns="36000" rIns="36000" bIns="36000">
            <a:spAutoFit/>
          </a:bodyPr>
          <a:lstStyle/>
          <a:p>
            <a:pPr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○平成</a:t>
            </a:r>
            <a:r>
              <a:rPr kumimoji="1" lang="en-US" altLang="ja-JP" sz="1600" b="1" dirty="0">
                <a:solidFill>
                  <a:prstClr val="black"/>
                </a:solidFill>
                <a:latin typeface="ＭＳ Ｐゴシック" panose="020B0600070205080204" pitchFamily="50" charset="-128"/>
              </a:rPr>
              <a:t>29</a:t>
            </a:r>
            <a:r>
              <a:rPr kumimoji="1" lang="ja-JP" altLang="en-US" sz="1600" b="1" dirty="0">
                <a:solidFill>
                  <a:prstClr val="black"/>
                </a:solidFill>
                <a:latin typeface="ＭＳ Ｐゴシック" panose="020B0600070205080204" pitchFamily="50" charset="-128"/>
              </a:rPr>
              <a:t>年改訂小学校学習指導要領　第１章　総則　</a:t>
            </a:r>
            <a:endParaRPr kumimoji="1" lang="en-US" altLang="ja-JP" sz="1600" b="1" dirty="0">
              <a:solidFill>
                <a:prstClr val="black"/>
              </a:solidFill>
              <a:latin typeface="ＭＳ Ｐゴシック" panose="020B0600070205080204" pitchFamily="50" charset="-128"/>
            </a:endParaRPr>
          </a:p>
          <a:p>
            <a:pPr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第３　教育課程の実施と学習評価　</a:t>
            </a:r>
            <a:endParaRPr kumimoji="1" lang="en-US" altLang="ja-JP" sz="1600" b="1" dirty="0">
              <a:solidFill>
                <a:prstClr val="black"/>
              </a:solidFill>
              <a:latin typeface="ＭＳ Ｐゴシック" panose="020B0600070205080204" pitchFamily="50" charset="-128"/>
            </a:endParaRPr>
          </a:p>
          <a:p>
            <a:pPr marL="263525" indent="-263525"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　１　主体的・対話的で深い学びの実現に向けた授業改善</a:t>
            </a:r>
            <a:endParaRPr kumimoji="1" lang="en-US" altLang="ja-JP" sz="1600" b="1" dirty="0">
              <a:solidFill>
                <a:prstClr val="black"/>
              </a:solidFill>
              <a:latin typeface="ＭＳ Ｐゴシック" panose="020B0600070205080204" pitchFamily="50" charset="-128"/>
            </a:endParaRPr>
          </a:p>
          <a:p>
            <a:pPr marL="263525" indent="-263525"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　</a:t>
            </a:r>
            <a:r>
              <a:rPr kumimoji="1" lang="ja-JP" altLang="en-US" sz="1600" dirty="0">
                <a:solidFill>
                  <a:prstClr val="black"/>
                </a:solidFill>
                <a:latin typeface="ＭＳ Ｐゴシック" panose="020B0600070205080204" pitchFamily="50" charset="-128"/>
              </a:rPr>
              <a:t>⑴　第１の３の⑴から⑶までに示すこと</a:t>
            </a:r>
            <a:r>
              <a:rPr kumimoji="1" lang="en-US" altLang="ja-JP" sz="1050" dirty="0">
                <a:solidFill>
                  <a:prstClr val="black"/>
                </a:solidFill>
                <a:latin typeface="ＭＳ Ｐゴシック" panose="020B0600070205080204" pitchFamily="50" charset="-128"/>
              </a:rPr>
              <a:t>(</a:t>
            </a:r>
            <a:r>
              <a:rPr kumimoji="1" lang="ja-JP" altLang="en-US" sz="1050" dirty="0">
                <a:solidFill>
                  <a:prstClr val="black"/>
                </a:solidFill>
                <a:latin typeface="ＭＳ Ｐゴシック" panose="020B0600070205080204" pitchFamily="50" charset="-128"/>
              </a:rPr>
              <a:t>引用注：資質・能力の３つの柱の育成）</a:t>
            </a:r>
            <a:r>
              <a:rPr kumimoji="1" lang="ja-JP" altLang="en-US" sz="1600" dirty="0">
                <a:solidFill>
                  <a:prstClr val="black"/>
                </a:solidFill>
                <a:latin typeface="ＭＳ Ｐゴシック" panose="020B0600070205080204" pitchFamily="50" charset="-128"/>
              </a:rPr>
              <a:t>が偏りなく実現される</a:t>
            </a:r>
            <a:r>
              <a:rPr kumimoji="1" lang="ja-JP" altLang="en-US" sz="1600" dirty="0" smtClean="0">
                <a:solidFill>
                  <a:prstClr val="black"/>
                </a:solidFill>
                <a:latin typeface="ＭＳ Ｐゴシック" panose="020B0600070205080204" pitchFamily="50" charset="-128"/>
              </a:rPr>
              <a:t>よう，</a:t>
            </a:r>
            <a:r>
              <a:rPr kumimoji="1" lang="ja-JP" altLang="en-US" sz="1600" b="1" u="sng" dirty="0" smtClean="0">
                <a:solidFill>
                  <a:srgbClr val="FF0000"/>
                </a:solidFill>
                <a:latin typeface="ＭＳ Ｐゴシック" panose="020B0600070205080204" pitchFamily="50" charset="-128"/>
              </a:rPr>
              <a:t>単元</a:t>
            </a:r>
            <a:r>
              <a:rPr kumimoji="1" lang="ja-JP" altLang="en-US" sz="1600" b="1" u="sng" dirty="0">
                <a:solidFill>
                  <a:srgbClr val="FF0000"/>
                </a:solidFill>
                <a:latin typeface="ＭＳ Ｐゴシック" panose="020B0600070205080204" pitchFamily="50" charset="-128"/>
              </a:rPr>
              <a:t>や題材など内容や時間のまとまりを</a:t>
            </a:r>
            <a:r>
              <a:rPr kumimoji="1" lang="ja-JP" altLang="en-US" sz="1600" b="1" u="sng" dirty="0" smtClean="0">
                <a:solidFill>
                  <a:srgbClr val="FF0000"/>
                </a:solidFill>
                <a:latin typeface="ＭＳ Ｐゴシック" panose="020B0600070205080204" pitchFamily="50" charset="-128"/>
              </a:rPr>
              <a:t>見通しながら，児童</a:t>
            </a:r>
            <a:r>
              <a:rPr kumimoji="1" lang="ja-JP" altLang="en-US" sz="1600" b="1" u="sng" dirty="0">
                <a:solidFill>
                  <a:srgbClr val="FF0000"/>
                </a:solidFill>
                <a:latin typeface="ＭＳ Ｐゴシック" panose="020B0600070205080204" pitchFamily="50" charset="-128"/>
              </a:rPr>
              <a:t>の主体的・対話的で深い学びの実現に向けた授業改善を行うこと</a:t>
            </a:r>
            <a:r>
              <a:rPr kumimoji="1" lang="ja-JP" altLang="en-US" sz="1600" b="1" dirty="0">
                <a:solidFill>
                  <a:srgbClr val="FF0000"/>
                </a:solidFill>
                <a:latin typeface="ＭＳ Ｐゴシック" panose="020B0600070205080204" pitchFamily="50" charset="-128"/>
              </a:rPr>
              <a:t>。</a:t>
            </a:r>
            <a:r>
              <a:rPr kumimoji="1" lang="ja-JP" altLang="en-US" sz="1600" dirty="0">
                <a:solidFill>
                  <a:prstClr val="black"/>
                </a:solidFill>
                <a:latin typeface="ＭＳ Ｐゴシック" panose="020B0600070205080204" pitchFamily="50" charset="-128"/>
              </a:rPr>
              <a:t>（略）</a:t>
            </a:r>
            <a:endParaRPr kumimoji="1" lang="en-US" altLang="ja-JP" sz="1600" dirty="0">
              <a:solidFill>
                <a:prstClr val="black"/>
              </a:solidFill>
              <a:latin typeface="ＭＳ Ｐゴシック" panose="020B0600070205080204" pitchFamily="50" charset="-128"/>
            </a:endParaRPr>
          </a:p>
          <a:p>
            <a:pPr marL="263525" indent="-263525" defTabSz="914400" eaLnBrk="1" fontAlgn="auto" hangingPunct="1">
              <a:spcBef>
                <a:spcPts val="0"/>
              </a:spcBef>
              <a:spcAft>
                <a:spcPts val="0"/>
              </a:spcAft>
              <a:defRPr/>
            </a:pPr>
            <a:endParaRPr kumimoji="1" lang="ja-JP" altLang="en-US" sz="1600" dirty="0">
              <a:solidFill>
                <a:srgbClr val="0070C0"/>
              </a:solidFill>
              <a:latin typeface="ＭＳ Ｐゴシック" panose="020B0600070205080204" pitchFamily="50" charset="-128"/>
            </a:endParaRPr>
          </a:p>
          <a:p>
            <a:pPr marL="263525" indent="-263525" defTabSz="914400" eaLnBrk="1" fontAlgn="auto" hangingPunct="1">
              <a:spcBef>
                <a:spcPts val="0"/>
              </a:spcBef>
              <a:spcAft>
                <a:spcPts val="0"/>
              </a:spcAft>
              <a:defRPr/>
            </a:pPr>
            <a:endParaRPr kumimoji="1" lang="en-US" altLang="ja-JP" sz="500" dirty="0">
              <a:solidFill>
                <a:prstClr val="black"/>
              </a:solidFill>
              <a:latin typeface="ＭＳ Ｐゴシック" panose="020B0600070205080204" pitchFamily="50" charset="-128"/>
            </a:endParaRPr>
          </a:p>
          <a:p>
            <a:pPr marL="263525" indent="-263525"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　２　学習評価の充実</a:t>
            </a:r>
            <a:r>
              <a:rPr kumimoji="1" lang="ja-JP" altLang="en-US" sz="1400" dirty="0">
                <a:solidFill>
                  <a:prstClr val="black"/>
                </a:solidFill>
                <a:latin typeface="ＭＳ Ｐゴシック" panose="020B0600070205080204" pitchFamily="50" charset="-128"/>
              </a:rPr>
              <a:t>　</a:t>
            </a:r>
            <a:r>
              <a:rPr kumimoji="1" lang="en-US" altLang="ja-JP" sz="1400" dirty="0">
                <a:solidFill>
                  <a:prstClr val="black"/>
                </a:solidFill>
                <a:latin typeface="ＭＳ Ｐゴシック" panose="020B0600070205080204" pitchFamily="50" charset="-128"/>
              </a:rPr>
              <a:t/>
            </a:r>
            <a:br>
              <a:rPr kumimoji="1" lang="en-US" altLang="ja-JP" sz="1400" dirty="0">
                <a:solidFill>
                  <a:prstClr val="black"/>
                </a:solidFill>
                <a:latin typeface="ＭＳ Ｐゴシック" panose="020B0600070205080204" pitchFamily="50" charset="-128"/>
              </a:rPr>
            </a:br>
            <a:r>
              <a:rPr kumimoji="1" lang="ja-JP" altLang="en-US" sz="1600" dirty="0">
                <a:solidFill>
                  <a:prstClr val="black"/>
                </a:solidFill>
                <a:latin typeface="ＭＳ Ｐゴシック" panose="020B0600070205080204" pitchFamily="50" charset="-128"/>
              </a:rPr>
              <a:t>⑴　児童のよい点や進歩の状況などを積極的に評価</a:t>
            </a:r>
            <a:r>
              <a:rPr kumimoji="1" lang="ja-JP" altLang="en-US" sz="1600" dirty="0" smtClean="0">
                <a:solidFill>
                  <a:prstClr val="black"/>
                </a:solidFill>
                <a:latin typeface="ＭＳ Ｐゴシック" panose="020B0600070205080204" pitchFamily="50" charset="-128"/>
              </a:rPr>
              <a:t>し，学習</a:t>
            </a:r>
            <a:r>
              <a:rPr kumimoji="1" lang="ja-JP" altLang="en-US" sz="1600" dirty="0">
                <a:solidFill>
                  <a:prstClr val="black"/>
                </a:solidFill>
                <a:latin typeface="ＭＳ Ｐゴシック" panose="020B0600070205080204" pitchFamily="50" charset="-128"/>
              </a:rPr>
              <a:t>したことの意義や価値を実感できるようにすること。</a:t>
            </a:r>
            <a:r>
              <a:rPr kumimoji="1" lang="ja-JP" altLang="en-US" sz="1600" dirty="0" smtClean="0">
                <a:solidFill>
                  <a:prstClr val="black"/>
                </a:solidFill>
                <a:latin typeface="ＭＳ Ｐゴシック" panose="020B0600070205080204" pitchFamily="50" charset="-128"/>
              </a:rPr>
              <a:t>また，各教科</a:t>
            </a:r>
            <a:r>
              <a:rPr kumimoji="1" lang="ja-JP" altLang="en-US" sz="1600" dirty="0">
                <a:solidFill>
                  <a:prstClr val="black"/>
                </a:solidFill>
                <a:latin typeface="ＭＳ Ｐゴシック" panose="020B0600070205080204" pitchFamily="50" charset="-128"/>
              </a:rPr>
              <a:t>等の目標の実現に向けた学習状況を把握する観点</a:t>
            </a:r>
            <a:r>
              <a:rPr kumimoji="1" lang="ja-JP" altLang="en-US" sz="1600" dirty="0" smtClean="0">
                <a:solidFill>
                  <a:prstClr val="black"/>
                </a:solidFill>
                <a:latin typeface="ＭＳ Ｐゴシック" panose="020B0600070205080204" pitchFamily="50" charset="-128"/>
              </a:rPr>
              <a:t>から，</a:t>
            </a:r>
            <a:r>
              <a:rPr kumimoji="1" lang="ja-JP" altLang="en-US" sz="1600" b="1" u="sng" dirty="0" smtClean="0">
                <a:solidFill>
                  <a:srgbClr val="FF0000"/>
                </a:solidFill>
                <a:latin typeface="ＭＳ Ｐゴシック" panose="020B0600070205080204" pitchFamily="50" charset="-128"/>
              </a:rPr>
              <a:t>単元</a:t>
            </a:r>
            <a:r>
              <a:rPr kumimoji="1" lang="ja-JP" altLang="en-US" sz="1600" b="1" u="sng" dirty="0">
                <a:solidFill>
                  <a:srgbClr val="FF0000"/>
                </a:solidFill>
                <a:latin typeface="ＭＳ Ｐゴシック" panose="020B0600070205080204" pitchFamily="50" charset="-128"/>
              </a:rPr>
              <a:t>や題材など内容や時間のまとまりを見通しながら評価の場面や方法を工夫</a:t>
            </a:r>
            <a:r>
              <a:rPr kumimoji="1" lang="ja-JP" altLang="en-US" sz="1600" dirty="0" smtClean="0">
                <a:solidFill>
                  <a:prstClr val="black"/>
                </a:solidFill>
                <a:latin typeface="ＭＳ Ｐゴシック" panose="020B0600070205080204" pitchFamily="50" charset="-128"/>
              </a:rPr>
              <a:t>して，</a:t>
            </a:r>
            <a:r>
              <a:rPr kumimoji="1" lang="ja-JP" altLang="en-US" sz="1600" b="1" u="sng" dirty="0" smtClean="0">
                <a:solidFill>
                  <a:srgbClr val="FF0000"/>
                </a:solidFill>
                <a:latin typeface="ＭＳ Ｐゴシック" panose="020B0600070205080204" pitchFamily="50" charset="-128"/>
              </a:rPr>
              <a:t>学習</a:t>
            </a:r>
            <a:r>
              <a:rPr kumimoji="1" lang="ja-JP" altLang="en-US" sz="1600" b="1" u="sng" dirty="0">
                <a:solidFill>
                  <a:srgbClr val="FF0000"/>
                </a:solidFill>
                <a:latin typeface="ＭＳ Ｐゴシック" panose="020B0600070205080204" pitchFamily="50" charset="-128"/>
              </a:rPr>
              <a:t>の過程や成果を評価</a:t>
            </a:r>
            <a:r>
              <a:rPr kumimoji="1" lang="ja-JP" altLang="en-US" sz="1600" dirty="0" smtClean="0">
                <a:solidFill>
                  <a:prstClr val="black"/>
                </a:solidFill>
                <a:latin typeface="ＭＳ Ｐゴシック" panose="020B0600070205080204" pitchFamily="50" charset="-128"/>
              </a:rPr>
              <a:t>し，指導</a:t>
            </a:r>
            <a:r>
              <a:rPr kumimoji="1" lang="ja-JP" altLang="en-US" sz="1600" dirty="0">
                <a:solidFill>
                  <a:prstClr val="black"/>
                </a:solidFill>
                <a:latin typeface="ＭＳ Ｐゴシック" panose="020B0600070205080204" pitchFamily="50" charset="-128"/>
              </a:rPr>
              <a:t>の改善や学習意欲の向上を</a:t>
            </a:r>
            <a:r>
              <a:rPr kumimoji="1" lang="ja-JP" altLang="en-US" sz="1600" dirty="0" smtClean="0">
                <a:solidFill>
                  <a:prstClr val="black"/>
                </a:solidFill>
                <a:latin typeface="ＭＳ Ｐゴシック" panose="020B0600070205080204" pitchFamily="50" charset="-128"/>
              </a:rPr>
              <a:t>図り，資質</a:t>
            </a:r>
            <a:r>
              <a:rPr kumimoji="1" lang="ja-JP" altLang="en-US" sz="1600" dirty="0">
                <a:solidFill>
                  <a:prstClr val="black"/>
                </a:solidFill>
                <a:latin typeface="ＭＳ Ｐゴシック" panose="020B0600070205080204" pitchFamily="50" charset="-128"/>
              </a:rPr>
              <a:t>・能力の育成に生かすようにすること。</a:t>
            </a:r>
          </a:p>
        </p:txBody>
      </p:sp>
      <p:sp>
        <p:nvSpPr>
          <p:cNvPr id="53254" name="テキスト ボックス 1"/>
          <p:cNvSpPr txBox="1">
            <a:spLocks noChangeArrowheads="1"/>
          </p:cNvSpPr>
          <p:nvPr/>
        </p:nvSpPr>
        <p:spPr bwMode="auto">
          <a:xfrm>
            <a:off x="8513763" y="1125538"/>
            <a:ext cx="6762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1600" b="1">
                <a:solidFill>
                  <a:srgbClr val="000000"/>
                </a:solidFill>
                <a:latin typeface="ＭＳ Ｐゴシック" panose="020B0600070205080204" pitchFamily="50" charset="-128"/>
              </a:rPr>
              <a:t>指導要録の作成や</a:t>
            </a:r>
            <a:endParaRPr kumimoji="1" lang="en-US" altLang="ja-JP" sz="1600" b="1">
              <a:solidFill>
                <a:srgbClr val="000000"/>
              </a:solidFill>
              <a:latin typeface="ＭＳ Ｐゴシック" panose="020B0600070205080204" pitchFamily="50" charset="-128"/>
            </a:endParaRPr>
          </a:p>
          <a:p>
            <a:pPr algn="ctr" defTabSz="914400" eaLnBrk="1" hangingPunct="1"/>
            <a:r>
              <a:rPr kumimoji="1" lang="ja-JP" altLang="en-US" sz="1600" b="1">
                <a:solidFill>
                  <a:srgbClr val="000000"/>
                </a:solidFill>
                <a:latin typeface="ＭＳ Ｐゴシック" panose="020B0600070205080204" pitchFamily="50" charset="-128"/>
              </a:rPr>
              <a:t>成績の評価について規定</a:t>
            </a:r>
          </a:p>
        </p:txBody>
      </p:sp>
      <p:sp>
        <p:nvSpPr>
          <p:cNvPr id="53255" name="テキスト ボックス 7"/>
          <p:cNvSpPr txBox="1">
            <a:spLocks noChangeArrowheads="1"/>
          </p:cNvSpPr>
          <p:nvPr/>
        </p:nvSpPr>
        <p:spPr bwMode="auto">
          <a:xfrm>
            <a:off x="8502650" y="3246438"/>
            <a:ext cx="677863"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1600" b="1">
                <a:solidFill>
                  <a:srgbClr val="FF0000"/>
                </a:solidFill>
                <a:latin typeface="ＭＳ Ｐゴシック" panose="020B0600070205080204" pitchFamily="50" charset="-128"/>
              </a:rPr>
              <a:t>指導と評価の一体化</a:t>
            </a:r>
            <a:r>
              <a:rPr kumimoji="1" lang="ja-JP" altLang="en-US" sz="1600" b="1">
                <a:solidFill>
                  <a:srgbClr val="000000"/>
                </a:solidFill>
                <a:latin typeface="ＭＳ Ｐゴシック" panose="020B0600070205080204" pitchFamily="50" charset="-128"/>
              </a:rPr>
              <a:t>の</a:t>
            </a:r>
            <a:endParaRPr kumimoji="1" lang="en-US" altLang="ja-JP" sz="1600" b="1">
              <a:solidFill>
                <a:srgbClr val="000000"/>
              </a:solidFill>
              <a:latin typeface="ＭＳ Ｐゴシック" panose="020B0600070205080204" pitchFamily="50" charset="-128"/>
            </a:endParaRPr>
          </a:p>
          <a:p>
            <a:pPr algn="ctr" defTabSz="914400" eaLnBrk="1" hangingPunct="1"/>
            <a:r>
              <a:rPr kumimoji="1" lang="ja-JP" altLang="en-US" sz="1600" b="1">
                <a:solidFill>
                  <a:srgbClr val="000000"/>
                </a:solidFill>
                <a:latin typeface="ＭＳ Ｐゴシック" panose="020B0600070205080204" pitchFamily="50" charset="-128"/>
              </a:rPr>
              <a:t>必要性を明確化</a:t>
            </a:r>
          </a:p>
        </p:txBody>
      </p:sp>
      <p:sp>
        <p:nvSpPr>
          <p:cNvPr id="6" name="矢印: 右 5">
            <a:extLst>
              <a:ext uri="{FF2B5EF4-FFF2-40B4-BE49-F238E27FC236}"/>
            </a:extLst>
          </p:cNvPr>
          <p:cNvSpPr/>
          <p:nvPr/>
        </p:nvSpPr>
        <p:spPr>
          <a:xfrm>
            <a:off x="8172450" y="2205038"/>
            <a:ext cx="400050" cy="576262"/>
          </a:xfrm>
          <a:prstGeom prst="rightArrow">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10" name="矢印: 右 9">
            <a:extLst>
              <a:ext uri="{FF2B5EF4-FFF2-40B4-BE49-F238E27FC236}"/>
            </a:extLst>
          </p:cNvPr>
          <p:cNvSpPr/>
          <p:nvPr/>
        </p:nvSpPr>
        <p:spPr>
          <a:xfrm>
            <a:off x="8172450" y="4724400"/>
            <a:ext cx="400050" cy="576263"/>
          </a:xfrm>
          <a:prstGeom prst="rightArrow">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12" name="角丸四角形 2">
            <a:extLst>
              <a:ext uri="{FF2B5EF4-FFF2-40B4-BE49-F238E27FC236}"/>
            </a:extLst>
          </p:cNvPr>
          <p:cNvSpPr/>
          <p:nvPr/>
        </p:nvSpPr>
        <p:spPr>
          <a:xfrm>
            <a:off x="150813" y="765175"/>
            <a:ext cx="8761412" cy="43180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学習指導要領の総則において指導と評価の一体化の必要性が明確化された。</a:t>
            </a:r>
            <a:endParaRPr lang="en-US" altLang="ja-JP" kern="0" dirty="0">
              <a:solidFill>
                <a:prstClr val="black"/>
              </a:solidFill>
              <a:uFill>
                <a:solidFill>
                  <a:srgbClr val="FF0000"/>
                </a:solidFill>
              </a:uFill>
            </a:endParaRPr>
          </a:p>
        </p:txBody>
      </p:sp>
      <p:sp>
        <p:nvSpPr>
          <p:cNvPr id="53259" name="テキスト ボックス 13"/>
          <p:cNvSpPr txBox="1">
            <a:spLocks noChangeArrowheads="1"/>
          </p:cNvSpPr>
          <p:nvPr/>
        </p:nvSpPr>
        <p:spPr bwMode="auto">
          <a:xfrm>
            <a:off x="3708400" y="6515100"/>
            <a:ext cx="6408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1400" dirty="0">
                <a:solidFill>
                  <a:srgbClr val="000000"/>
                </a:solidFill>
              </a:rPr>
              <a:t>※</a:t>
            </a:r>
            <a:r>
              <a:rPr kumimoji="1" lang="ja-JP" altLang="en-US" sz="1400" dirty="0">
                <a:solidFill>
                  <a:srgbClr val="000000"/>
                </a:solidFill>
              </a:rPr>
              <a:t>平成</a:t>
            </a:r>
            <a:r>
              <a:rPr kumimoji="1" lang="en-US" altLang="ja-JP" sz="1400" dirty="0">
                <a:solidFill>
                  <a:srgbClr val="000000"/>
                </a:solidFill>
              </a:rPr>
              <a:t>29</a:t>
            </a:r>
            <a:r>
              <a:rPr kumimoji="1" lang="ja-JP" altLang="en-US" sz="1400" dirty="0">
                <a:solidFill>
                  <a:srgbClr val="000000"/>
                </a:solidFill>
              </a:rPr>
              <a:t>年改訂中学校学習指導要領第１章総則にも同旨</a:t>
            </a:r>
          </a:p>
        </p:txBody>
      </p:sp>
      <p:sp>
        <p:nvSpPr>
          <p:cNvPr id="13" name="AutoShape 17">
            <a:extLst/>
          </p:cNvPr>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P.4</a:t>
            </a:r>
            <a:endParaRPr kumimoji="1" lang="ja-JP" altLang="en-US" sz="2400" dirty="0" smtClean="0">
              <a:latin typeface="ＭＳ Ｐゴシック" panose="020B0600070205080204" pitchFamily="50" charset="-128"/>
            </a:endParaRP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989" y="949360"/>
            <a:ext cx="6935168" cy="5792008"/>
          </a:xfrm>
          <a:prstGeom prst="rect">
            <a:avLst/>
          </a:prstGeom>
        </p:spPr>
      </p:pic>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tblGrid>
              <a:tr h="296863">
                <a:tc>
                  <a:txBody>
                    <a:bodyPr/>
                    <a:lstStyle/>
                    <a:p>
                      <a:endParaRPr kumimoji="1" lang="ja-JP" altLang="en-US" sz="1300" dirty="0"/>
                    </a:p>
                  </a:txBody>
                  <a:tcPr marL="91378" marR="91378" marT="45671" marB="45671">
                    <a:lnL>
                      <a:noFill/>
                    </a:lnL>
                    <a:lnR>
                      <a:noFill/>
                    </a:lnR>
                    <a:lnT>
                      <a:noFill/>
                    </a:lnT>
                    <a:lnB>
                      <a:noFill/>
                    </a:lnB>
                  </a:tcPr>
                </a:tc>
              </a:tr>
            </a:tbl>
          </a:graphicData>
        </a:graphic>
      </p:graphicFrame>
      <p:sp>
        <p:nvSpPr>
          <p:cNvPr id="24580" name="テキスト ボックス 4"/>
          <p:cNvSpPr txBox="1">
            <a:spLocks noChangeArrowheads="1"/>
          </p:cNvSpPr>
          <p:nvPr/>
        </p:nvSpPr>
        <p:spPr bwMode="auto">
          <a:xfrm>
            <a:off x="19050" y="54927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 「内容のまとまりごとの評価規準（例）」 </a:t>
            </a:r>
          </a:p>
        </p:txBody>
      </p:sp>
      <p:sp>
        <p:nvSpPr>
          <p:cNvPr id="24581"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 name="リボン: 下に曲がる 7"/>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p36</a:t>
            </a:r>
            <a:endParaRPr kumimoji="1" lang="ja-JP" altLang="en-US" sz="2400" dirty="0">
              <a:solidFill>
                <a:schemeClr val="tx1"/>
              </a:solidFill>
              <a:latin typeface="+mj-ea"/>
              <a:ea typeface="+mj-ea"/>
            </a:endParaRPr>
          </a:p>
        </p:txBody>
      </p:sp>
      <p:cxnSp>
        <p:nvCxnSpPr>
          <p:cNvPr id="11" name="直線コネクタ 10"/>
          <p:cNvCxnSpPr>
            <a:cxnSpLocks/>
          </p:cNvCxnSpPr>
          <p:nvPr/>
        </p:nvCxnSpPr>
        <p:spPr>
          <a:xfrm>
            <a:off x="2987824" y="4033754"/>
            <a:ext cx="9094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cxnSpLocks/>
          </p:cNvCxnSpPr>
          <p:nvPr/>
        </p:nvCxnSpPr>
        <p:spPr>
          <a:xfrm>
            <a:off x="2425862" y="6637285"/>
            <a:ext cx="761465" cy="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cxnSpLocks/>
          </p:cNvCxnSpPr>
          <p:nvPr/>
        </p:nvCxnSpPr>
        <p:spPr>
          <a:xfrm>
            <a:off x="3898667" y="6391453"/>
            <a:ext cx="204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cxnSpLocks/>
          </p:cNvCxnSpPr>
          <p:nvPr/>
        </p:nvCxnSpPr>
        <p:spPr>
          <a:xfrm flipV="1">
            <a:off x="4408037" y="3239069"/>
            <a:ext cx="405073" cy="44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cxnSpLocks/>
          </p:cNvCxnSpPr>
          <p:nvPr/>
        </p:nvCxnSpPr>
        <p:spPr>
          <a:xfrm>
            <a:off x="5276708" y="2974881"/>
            <a:ext cx="751053" cy="4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5208896" y="4290843"/>
            <a:ext cx="848791" cy="67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cxnSpLocks/>
          </p:cNvCxnSpPr>
          <p:nvPr/>
        </p:nvCxnSpPr>
        <p:spPr>
          <a:xfrm>
            <a:off x="4819085" y="5330414"/>
            <a:ext cx="760199" cy="61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cxnSpLocks/>
          </p:cNvCxnSpPr>
          <p:nvPr/>
        </p:nvCxnSpPr>
        <p:spPr>
          <a:xfrm flipV="1">
            <a:off x="4396285" y="6129495"/>
            <a:ext cx="607794" cy="2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cxnSpLocks/>
          </p:cNvCxnSpPr>
          <p:nvPr/>
        </p:nvCxnSpPr>
        <p:spPr>
          <a:xfrm flipV="1">
            <a:off x="5695826" y="5863313"/>
            <a:ext cx="315913" cy="10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cxnSpLocks/>
          </p:cNvCxnSpPr>
          <p:nvPr/>
        </p:nvCxnSpPr>
        <p:spPr>
          <a:xfrm flipV="1">
            <a:off x="7483488" y="3765358"/>
            <a:ext cx="449736" cy="2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cxnSpLocks/>
          </p:cNvCxnSpPr>
          <p:nvPr/>
        </p:nvCxnSpPr>
        <p:spPr>
          <a:xfrm flipV="1">
            <a:off x="6352702" y="5083216"/>
            <a:ext cx="862414" cy="18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cxnSpLocks/>
          </p:cNvCxnSpPr>
          <p:nvPr/>
        </p:nvCxnSpPr>
        <p:spPr>
          <a:xfrm>
            <a:off x="6299503" y="4039997"/>
            <a:ext cx="11080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p:cNvCxnSpPr>
          <p:nvPr/>
        </p:nvCxnSpPr>
        <p:spPr>
          <a:xfrm>
            <a:off x="7326373" y="4817606"/>
            <a:ext cx="616424" cy="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cxnSpLocks/>
          </p:cNvCxnSpPr>
          <p:nvPr/>
        </p:nvCxnSpPr>
        <p:spPr>
          <a:xfrm flipV="1">
            <a:off x="6350710" y="2975212"/>
            <a:ext cx="868956" cy="8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cxnSpLocks/>
          </p:cNvCxnSpPr>
          <p:nvPr/>
        </p:nvCxnSpPr>
        <p:spPr>
          <a:xfrm>
            <a:off x="7383439" y="2702257"/>
            <a:ext cx="599720" cy="37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cxnSp>
        <p:nvCxnSpPr>
          <p:cNvPr id="32" name="直線コネクタ 31"/>
          <p:cNvCxnSpPr>
            <a:cxnSpLocks/>
          </p:cNvCxnSpPr>
          <p:nvPr/>
        </p:nvCxnSpPr>
        <p:spPr>
          <a:xfrm>
            <a:off x="3599057" y="4545959"/>
            <a:ext cx="530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cxnSpLocks/>
          </p:cNvCxnSpPr>
          <p:nvPr/>
        </p:nvCxnSpPr>
        <p:spPr>
          <a:xfrm>
            <a:off x="2451478" y="4805745"/>
            <a:ext cx="530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cxnSpLocks/>
          </p:cNvCxnSpPr>
          <p:nvPr/>
        </p:nvCxnSpPr>
        <p:spPr>
          <a:xfrm>
            <a:off x="4363539" y="4558679"/>
            <a:ext cx="204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365330"/>
      </p:ext>
    </p:extLst>
  </p:cSld>
  <p:clrMapOvr>
    <a:masterClrMapping/>
  </p:clrMapOvr>
  <p:transition spd="slow" advTm="198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22238" y="692150"/>
            <a:ext cx="8874125" cy="5976938"/>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6627" name="テキスト ボックス 1"/>
          <p:cNvSpPr txBox="1">
            <a:spLocks noChangeArrowheads="1"/>
          </p:cNvSpPr>
          <p:nvPr/>
        </p:nvSpPr>
        <p:spPr bwMode="auto">
          <a:xfrm>
            <a:off x="1377950" y="992188"/>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１　単元の目標を作成する</a:t>
            </a:r>
          </a:p>
        </p:txBody>
      </p:sp>
      <p:sp>
        <p:nvSpPr>
          <p:cNvPr id="26628" name="テキスト ボックス 1"/>
          <p:cNvSpPr txBox="1">
            <a:spLocks noChangeArrowheads="1"/>
          </p:cNvSpPr>
          <p:nvPr/>
        </p:nvSpPr>
        <p:spPr bwMode="auto">
          <a:xfrm>
            <a:off x="1377950" y="2193925"/>
            <a:ext cx="6408738" cy="5857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２　単元の評価規準を作成する</a:t>
            </a:r>
          </a:p>
        </p:txBody>
      </p:sp>
      <p:sp>
        <p:nvSpPr>
          <p:cNvPr id="26629" name="テキスト ボックス 1"/>
          <p:cNvSpPr txBox="1">
            <a:spLocks noChangeArrowheads="1"/>
          </p:cNvSpPr>
          <p:nvPr/>
        </p:nvSpPr>
        <p:spPr bwMode="auto">
          <a:xfrm>
            <a:off x="1377950" y="3394075"/>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３　</a:t>
            </a:r>
            <a:r>
              <a:rPr kumimoji="1" lang="en-US" altLang="ja-JP" sz="3200"/>
              <a:t>｢</a:t>
            </a:r>
            <a:r>
              <a:rPr kumimoji="1" lang="ja-JP" altLang="en-US" sz="3200"/>
              <a:t>指導と評価の計画</a:t>
            </a:r>
            <a:r>
              <a:rPr kumimoji="1" lang="en-US" altLang="ja-JP" sz="3200"/>
              <a:t>｣</a:t>
            </a:r>
            <a:r>
              <a:rPr kumimoji="1" lang="ja-JP" altLang="en-US" sz="3200"/>
              <a:t>を作成する</a:t>
            </a:r>
          </a:p>
        </p:txBody>
      </p:sp>
      <p:sp>
        <p:nvSpPr>
          <p:cNvPr id="26630" name="テキスト ボックス 1"/>
          <p:cNvSpPr txBox="1">
            <a:spLocks noChangeArrowheads="1"/>
          </p:cNvSpPr>
          <p:nvPr/>
        </p:nvSpPr>
        <p:spPr bwMode="auto">
          <a:xfrm>
            <a:off x="3082925" y="4594225"/>
            <a:ext cx="2952750"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a:t>授業を行う</a:t>
            </a:r>
          </a:p>
        </p:txBody>
      </p:sp>
      <p:sp>
        <p:nvSpPr>
          <p:cNvPr id="14" name="下矢印 13"/>
          <p:cNvSpPr/>
          <p:nvPr/>
        </p:nvSpPr>
        <p:spPr>
          <a:xfrm>
            <a:off x="3856038" y="5303838"/>
            <a:ext cx="1441450" cy="360362"/>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632" name="テキスト ボックス 1"/>
          <p:cNvSpPr txBox="1">
            <a:spLocks noChangeArrowheads="1"/>
          </p:cNvSpPr>
          <p:nvPr/>
        </p:nvSpPr>
        <p:spPr bwMode="auto">
          <a:xfrm>
            <a:off x="1377950" y="5791200"/>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４　総括する</a:t>
            </a:r>
          </a:p>
        </p:txBody>
      </p:sp>
      <p:sp>
        <p:nvSpPr>
          <p:cNvPr id="22" name="下矢印 13"/>
          <p:cNvSpPr/>
          <p:nvPr/>
        </p:nvSpPr>
        <p:spPr>
          <a:xfrm>
            <a:off x="3851275" y="2906713"/>
            <a:ext cx="1441450" cy="35877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3" name="下矢印 13"/>
          <p:cNvSpPr/>
          <p:nvPr/>
        </p:nvSpPr>
        <p:spPr>
          <a:xfrm>
            <a:off x="3838575" y="1703388"/>
            <a:ext cx="1441450" cy="360362"/>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24" name="下矢印 13"/>
          <p:cNvSpPr/>
          <p:nvPr/>
        </p:nvSpPr>
        <p:spPr>
          <a:xfrm>
            <a:off x="3862388" y="4105275"/>
            <a:ext cx="1441450" cy="360363"/>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3" name="楕円 2"/>
          <p:cNvSpPr/>
          <p:nvPr/>
        </p:nvSpPr>
        <p:spPr>
          <a:xfrm>
            <a:off x="1187450" y="2133600"/>
            <a:ext cx="792163" cy="7191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5" name="楕円 24"/>
          <p:cNvSpPr/>
          <p:nvPr/>
        </p:nvSpPr>
        <p:spPr>
          <a:xfrm>
            <a:off x="1187450" y="944563"/>
            <a:ext cx="792163" cy="7191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638"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5" name="リボン: 下に曲がる 14"/>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p39</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21757678"/>
      </p:ext>
    </p:extLst>
  </p:cSld>
  <p:clrMapOvr>
    <a:masterClrMapping/>
  </p:clrMapOvr>
  <p:transition spd="slow" advTm="38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
          <p:cNvSpPr txBox="1">
            <a:spLocks noChangeArrowheads="1"/>
          </p:cNvSpPr>
          <p:nvPr/>
        </p:nvSpPr>
        <p:spPr bwMode="auto">
          <a:xfrm>
            <a:off x="34925" y="746125"/>
            <a:ext cx="7850188" cy="522288"/>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単元の目標及び単元の評価規準を作成する手順</a:t>
            </a:r>
          </a:p>
        </p:txBody>
      </p:sp>
      <p:sp>
        <p:nvSpPr>
          <p:cNvPr id="28675" name="テキスト ボックス 1"/>
          <p:cNvSpPr txBox="1">
            <a:spLocks noChangeArrowheads="1"/>
          </p:cNvSpPr>
          <p:nvPr/>
        </p:nvSpPr>
        <p:spPr bwMode="auto">
          <a:xfrm>
            <a:off x="34925" y="1687513"/>
            <a:ext cx="8785225" cy="2677656"/>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①　</a:t>
            </a:r>
            <a:r>
              <a:rPr kumimoji="1" lang="en-US" altLang="ja-JP" sz="2800" dirty="0"/>
              <a:t>｢</a:t>
            </a:r>
            <a:r>
              <a:rPr kumimoji="1" lang="ja-JP" altLang="en-US" sz="2800" dirty="0" smtClean="0"/>
              <a:t>内容のまとまり</a:t>
            </a:r>
            <a:r>
              <a:rPr kumimoji="1" lang="en-US" altLang="ja-JP" sz="2800" dirty="0"/>
              <a:t>｣</a:t>
            </a:r>
            <a:r>
              <a:rPr kumimoji="1" lang="ja-JP" altLang="en-US" sz="2800" dirty="0"/>
              <a:t>をもとに，単元全体を見通して，</a:t>
            </a:r>
            <a:r>
              <a:rPr kumimoji="1" lang="ja-JP" altLang="en-US" sz="2800" dirty="0" smtClean="0"/>
              <a:t>単元</a:t>
            </a:r>
            <a:endParaRPr kumimoji="1" lang="en-US" altLang="ja-JP" sz="2800" dirty="0" smtClean="0"/>
          </a:p>
          <a:p>
            <a:r>
              <a:rPr kumimoji="1" lang="ja-JP" altLang="en-US" sz="2800" dirty="0"/>
              <a:t>　</a:t>
            </a:r>
            <a:r>
              <a:rPr kumimoji="1" lang="ja-JP" altLang="en-US" sz="2800" dirty="0" smtClean="0"/>
              <a:t>の目標</a:t>
            </a:r>
            <a:r>
              <a:rPr kumimoji="1" lang="ja-JP" altLang="en-US" sz="2800" dirty="0"/>
              <a:t>を作成する。</a:t>
            </a:r>
            <a:endParaRPr kumimoji="1" lang="en-US" altLang="ja-JP" sz="2800" dirty="0"/>
          </a:p>
          <a:p>
            <a:endParaRPr kumimoji="1" lang="en-US" altLang="ja-JP" sz="2800" dirty="0"/>
          </a:p>
          <a:p>
            <a:r>
              <a:rPr kumimoji="1" lang="ja-JP" altLang="en-US" sz="2800" dirty="0"/>
              <a:t>②　</a:t>
            </a:r>
            <a:r>
              <a:rPr kumimoji="1" lang="en-US" altLang="ja-JP" sz="2800" dirty="0"/>
              <a:t>｢</a:t>
            </a:r>
            <a:r>
              <a:rPr kumimoji="1" lang="ja-JP" altLang="en-US" sz="2800" dirty="0"/>
              <a:t>内容のまとまりごとの評価規準</a:t>
            </a:r>
            <a:r>
              <a:rPr kumimoji="1" lang="en-US" altLang="ja-JP" sz="2800" dirty="0"/>
              <a:t>｣</a:t>
            </a:r>
            <a:r>
              <a:rPr kumimoji="1" lang="ja-JP" altLang="en-US" sz="2800" dirty="0"/>
              <a:t>をもとに，具体的な　</a:t>
            </a:r>
            <a:endParaRPr kumimoji="1" lang="en-US" altLang="ja-JP" sz="2800" dirty="0"/>
          </a:p>
          <a:p>
            <a:r>
              <a:rPr kumimoji="1" lang="ja-JP" altLang="en-US" sz="2800" dirty="0"/>
              <a:t>　学習活動から目指すべき学習状況としての児童の姿を</a:t>
            </a:r>
            <a:endParaRPr kumimoji="1" lang="en-US" altLang="ja-JP" sz="2800" dirty="0"/>
          </a:p>
          <a:p>
            <a:r>
              <a:rPr kumimoji="1" lang="ja-JP" altLang="en-US" sz="2800" dirty="0"/>
              <a:t>　想定し，単元の評価規準を作成する。</a:t>
            </a:r>
            <a:endParaRPr kumimoji="1" lang="en-US" altLang="ja-JP" sz="2800" dirty="0"/>
          </a:p>
        </p:txBody>
      </p:sp>
      <p:sp>
        <p:nvSpPr>
          <p:cNvPr id="28676"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5" name="リボン: 下に曲がる 4"/>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7447637"/>
      </p:ext>
    </p:extLst>
  </p:cSld>
  <p:clrMapOvr>
    <a:masterClrMapping/>
  </p:clrMapOvr>
  <p:transition spd="slow" advTm="173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テキスト ボックス 1"/>
          <p:cNvSpPr txBox="1">
            <a:spLocks noChangeArrowheads="1"/>
          </p:cNvSpPr>
          <p:nvPr/>
        </p:nvSpPr>
        <p:spPr bwMode="auto">
          <a:xfrm>
            <a:off x="34925" y="549275"/>
            <a:ext cx="9063038" cy="400050"/>
          </a:xfrm>
          <a:prstGeom prst="rect">
            <a:avLst/>
          </a:prstGeom>
          <a:noFill/>
          <a:ln w="127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j-ea"/>
                <a:ea typeface="+mj-ea"/>
              </a:rPr>
              <a:t>①　</a:t>
            </a:r>
            <a:r>
              <a:rPr kumimoji="1" lang="en-US" altLang="ja-JP" sz="2000" dirty="0">
                <a:latin typeface="+mj-ea"/>
                <a:ea typeface="+mj-ea"/>
              </a:rPr>
              <a:t>｢</a:t>
            </a:r>
            <a:r>
              <a:rPr kumimoji="1" lang="ja-JP" altLang="en-US" sz="2000" dirty="0" smtClean="0">
                <a:latin typeface="+mj-ea"/>
                <a:ea typeface="+mj-ea"/>
              </a:rPr>
              <a:t>内容のまとまり</a:t>
            </a:r>
            <a:r>
              <a:rPr kumimoji="1" lang="en-US" altLang="ja-JP" sz="2000" dirty="0">
                <a:latin typeface="+mj-ea"/>
                <a:ea typeface="+mj-ea"/>
              </a:rPr>
              <a:t>｣</a:t>
            </a:r>
            <a:r>
              <a:rPr kumimoji="1" lang="ja-JP" altLang="en-US" sz="2000" dirty="0">
                <a:latin typeface="+mj-ea"/>
                <a:ea typeface="+mj-ea"/>
              </a:rPr>
              <a:t>をもとに，単元全体を見通して，単元の目標を作成する。</a:t>
            </a:r>
            <a:endParaRPr kumimoji="1" lang="en-US" altLang="ja-JP" sz="2000" dirty="0">
              <a:latin typeface="+mj-ea"/>
              <a:ea typeface="+mj-ea"/>
            </a:endParaRPr>
          </a:p>
        </p:txBody>
      </p:sp>
      <p:sp>
        <p:nvSpPr>
          <p:cNvPr id="30723"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2" name="テキスト ボックス 8"/>
          <p:cNvSpPr txBox="1">
            <a:spLocks noChangeArrowheads="1"/>
          </p:cNvSpPr>
          <p:nvPr/>
        </p:nvSpPr>
        <p:spPr bwMode="auto">
          <a:xfrm>
            <a:off x="0" y="1052513"/>
            <a:ext cx="11160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dirty="0"/>
              <a:t>〔</a:t>
            </a:r>
            <a:r>
              <a:rPr kumimoji="1" lang="ja-JP" altLang="en-US" sz="1600" dirty="0" smtClean="0"/>
              <a:t>第</a:t>
            </a:r>
            <a:r>
              <a:rPr kumimoji="1" lang="ja-JP" altLang="en-US" sz="1600" dirty="0"/>
              <a:t>２</a:t>
            </a:r>
            <a:r>
              <a:rPr kumimoji="1" lang="ja-JP" altLang="en-US" sz="1600" dirty="0" smtClean="0"/>
              <a:t>学年</a:t>
            </a:r>
            <a:endParaRPr kumimoji="1" lang="en-US" altLang="ja-JP" sz="1600" dirty="0"/>
          </a:p>
          <a:p>
            <a:r>
              <a:rPr kumimoji="1" lang="en-US" altLang="ja-JP" sz="1600" dirty="0"/>
              <a:t>｢</a:t>
            </a:r>
            <a:r>
              <a:rPr kumimoji="1" lang="ja-JP" altLang="en-US" sz="1600" dirty="0"/>
              <a:t>環境</a:t>
            </a:r>
            <a:r>
              <a:rPr kumimoji="1" lang="en-US" altLang="ja-JP" sz="1600" dirty="0"/>
              <a:t>｣</a:t>
            </a:r>
            <a:r>
              <a:rPr kumimoji="1" lang="ja-JP" altLang="en-US" sz="1600" dirty="0"/>
              <a:t>に</a:t>
            </a:r>
            <a:endParaRPr kumimoji="1" lang="en-US" altLang="ja-JP" sz="1600" dirty="0"/>
          </a:p>
          <a:p>
            <a:r>
              <a:rPr kumimoji="1" lang="ja-JP" altLang="en-US" sz="1600" dirty="0"/>
              <a:t>関する例</a:t>
            </a:r>
            <a:r>
              <a:rPr kumimoji="1" lang="en-US" altLang="ja-JP" sz="1600" dirty="0"/>
              <a:t>〕</a:t>
            </a:r>
            <a:endParaRPr kumimoji="1" lang="ja-JP" altLang="en-US" sz="1600" dirty="0"/>
          </a:p>
        </p:txBody>
      </p:sp>
      <p:sp>
        <p:nvSpPr>
          <p:cNvPr id="6" name="リボン: 下に曲がる 5"/>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031" y="977242"/>
            <a:ext cx="6816762" cy="5117241"/>
          </a:xfrm>
          <a:prstGeom prst="rect">
            <a:avLst/>
          </a:prstGeom>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6173802"/>
      </p:ext>
    </p:extLst>
  </p:cSld>
  <p:clrMapOvr>
    <a:masterClrMapping/>
  </p:clrMapOvr>
  <p:transition spd="slow" advTm="332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
          <p:cNvSpPr txBox="1">
            <a:spLocks noChangeArrowheads="1"/>
          </p:cNvSpPr>
          <p:nvPr/>
        </p:nvSpPr>
        <p:spPr bwMode="auto">
          <a:xfrm>
            <a:off x="34925" y="549275"/>
            <a:ext cx="9063038" cy="708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②　</a:t>
            </a:r>
            <a:r>
              <a:rPr kumimoji="1" lang="en-US" altLang="ja-JP" sz="2000"/>
              <a:t>｢</a:t>
            </a:r>
            <a:r>
              <a:rPr kumimoji="1" lang="ja-JP" altLang="en-US" sz="2000"/>
              <a:t>内容のまとまりごとの評価規準</a:t>
            </a:r>
            <a:r>
              <a:rPr kumimoji="1" lang="en-US" altLang="ja-JP" sz="2000"/>
              <a:t>｣</a:t>
            </a:r>
            <a:r>
              <a:rPr kumimoji="1" lang="ja-JP" altLang="en-US" sz="2000"/>
              <a:t>をもとに，具体的な学習活動から目指すべき</a:t>
            </a:r>
            <a:endParaRPr kumimoji="1" lang="en-US" altLang="ja-JP" sz="2000"/>
          </a:p>
          <a:p>
            <a:r>
              <a:rPr kumimoji="1" lang="ja-JP" altLang="en-US" sz="2000"/>
              <a:t>　学習状況としての児童の姿を想定し，単元の評価規準を作成する。</a:t>
            </a:r>
            <a:endParaRPr kumimoji="1" lang="en-US" altLang="ja-JP" sz="2000"/>
          </a:p>
        </p:txBody>
      </p:sp>
      <p:sp>
        <p:nvSpPr>
          <p:cNvPr id="32771"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2" name="フローチャート: 組合せ 11"/>
          <p:cNvSpPr/>
          <p:nvPr/>
        </p:nvSpPr>
        <p:spPr>
          <a:xfrm>
            <a:off x="3954463" y="6453188"/>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6" name="リボン: 下に曲がる 5"/>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p42</a:t>
            </a:r>
            <a:endParaRPr kumimoji="1" lang="ja-JP" altLang="en-US" sz="2400" dirty="0">
              <a:solidFill>
                <a:schemeClr val="tx1"/>
              </a:solidFill>
              <a:latin typeface="+mj-ea"/>
              <a:ea typeface="+mj-ea"/>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340657"/>
            <a:ext cx="8719233" cy="5112531"/>
          </a:xfrm>
          <a:prstGeom prst="rect">
            <a:avLst/>
          </a:prstGeom>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3880980"/>
      </p:ext>
    </p:extLst>
  </p:cSld>
  <p:clrMapOvr>
    <a:masterClrMapping/>
  </p:clrMapOvr>
  <p:transition spd="slow" advTm="15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2" name="フローチャート: 組合せ 11"/>
          <p:cNvSpPr/>
          <p:nvPr/>
        </p:nvSpPr>
        <p:spPr>
          <a:xfrm>
            <a:off x="3954463" y="577850"/>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5" name="リボン: 下に曲がる 4"/>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p42</a:t>
            </a:r>
            <a:endParaRPr kumimoji="1" lang="ja-JP" altLang="en-US" sz="2400" dirty="0">
              <a:solidFill>
                <a:schemeClr val="tx1"/>
              </a:solidFill>
              <a:latin typeface="+mj-ea"/>
              <a:ea typeface="+mj-ea"/>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325" y="909320"/>
            <a:ext cx="7698238" cy="5832648"/>
          </a:xfrm>
          <a:prstGeom prst="rect">
            <a:avLst/>
          </a:prstGeom>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7784078"/>
      </p:ext>
    </p:extLst>
  </p:cSld>
  <p:clrMapOvr>
    <a:masterClrMapping/>
  </p:clrMapOvr>
  <p:transition spd="slow" advTm="163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557338"/>
            <a:ext cx="8424863" cy="1384300"/>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①　概念的な知識の獲得</a:t>
            </a:r>
            <a:endParaRPr kumimoji="1" lang="en-US" altLang="ja-JP" sz="2800" dirty="0">
              <a:latin typeface="+mn-ea"/>
            </a:endParaRPr>
          </a:p>
          <a:p>
            <a:pPr>
              <a:defRPr/>
            </a:pPr>
            <a:r>
              <a:rPr kumimoji="1" lang="ja-JP" altLang="en-US" sz="2800" dirty="0">
                <a:latin typeface="+mn-ea"/>
              </a:rPr>
              <a:t>　②　自在に活用することが可能な技能の獲得</a:t>
            </a:r>
            <a:endParaRPr kumimoji="1" lang="en-US" altLang="ja-JP" sz="2800" dirty="0">
              <a:latin typeface="+mn-ea"/>
            </a:endParaRPr>
          </a:p>
          <a:p>
            <a:pPr>
              <a:defRPr/>
            </a:pPr>
            <a:r>
              <a:rPr kumimoji="1" lang="ja-JP" altLang="en-US" sz="2800" dirty="0">
                <a:latin typeface="+mn-ea"/>
              </a:rPr>
              <a:t>　③　探究的な学習のよさの理解</a:t>
            </a:r>
            <a:endParaRPr kumimoji="1" lang="en-US" altLang="ja-JP" sz="2800" dirty="0">
              <a:latin typeface="+mn-ea"/>
            </a:endParaRPr>
          </a:p>
        </p:txBody>
      </p:sp>
      <p:sp>
        <p:nvSpPr>
          <p:cNvPr id="36867"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36868" name="テキスト ボックス 1"/>
          <p:cNvSpPr txBox="1">
            <a:spLocks noChangeArrowheads="1"/>
          </p:cNvSpPr>
          <p:nvPr/>
        </p:nvSpPr>
        <p:spPr bwMode="auto">
          <a:xfrm>
            <a:off x="323850" y="908050"/>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１</a:t>
            </a:r>
            <a:r>
              <a:rPr kumimoji="1" lang="en-US" altLang="ja-JP" sz="2800"/>
              <a:t>)</a:t>
            </a:r>
            <a:r>
              <a:rPr kumimoji="1" lang="ja-JP" altLang="en-US" sz="2800"/>
              <a:t>知識・技能</a:t>
            </a:r>
          </a:p>
        </p:txBody>
      </p:sp>
      <p:sp>
        <p:nvSpPr>
          <p:cNvPr id="5" name="テキスト ボックス 1"/>
          <p:cNvSpPr txBox="1">
            <a:spLocks noChangeArrowheads="1"/>
          </p:cNvSpPr>
          <p:nvPr/>
        </p:nvSpPr>
        <p:spPr bwMode="auto">
          <a:xfrm>
            <a:off x="323850" y="4005064"/>
            <a:ext cx="8424863" cy="2677656"/>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①　概念的な知識の獲得</a:t>
            </a:r>
            <a:endParaRPr kumimoji="1" lang="en-US" altLang="ja-JP" sz="2400" dirty="0">
              <a:latin typeface="+mn-ea"/>
            </a:endParaRPr>
          </a:p>
          <a:p>
            <a:pPr>
              <a:defRPr/>
            </a:pPr>
            <a:r>
              <a:rPr kumimoji="1" lang="ja-JP" altLang="en-US" sz="2400" dirty="0">
                <a:latin typeface="+mn-ea"/>
              </a:rPr>
              <a:t>　　　事実に関する知識を関連付けて構造化し，統合された概念</a:t>
            </a:r>
            <a:endParaRPr kumimoji="1" lang="en-US" altLang="ja-JP" sz="2400" dirty="0">
              <a:latin typeface="+mn-ea"/>
            </a:endParaRPr>
          </a:p>
          <a:p>
            <a:pPr>
              <a:defRPr/>
            </a:pPr>
            <a:r>
              <a:rPr kumimoji="1" lang="ja-JP" altLang="en-US" sz="2400" dirty="0">
                <a:latin typeface="+mn-ea"/>
              </a:rPr>
              <a:t>　　として形成</a:t>
            </a:r>
            <a:endParaRPr kumimoji="1" lang="en-US" altLang="ja-JP" sz="2400" dirty="0">
              <a:latin typeface="+mn-ea"/>
            </a:endParaRP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a:t>
            </a:r>
            <a:r>
              <a:rPr kumimoji="1" lang="en-US" altLang="ja-JP" sz="2400" dirty="0" smtClean="0">
                <a:latin typeface="+mn-ea"/>
              </a:rPr>
              <a:t>｢</a:t>
            </a:r>
            <a:r>
              <a:rPr kumimoji="1" lang="ja-JP" altLang="en-US" sz="2400" dirty="0" smtClean="0">
                <a:latin typeface="+mn-ea"/>
              </a:rPr>
              <a:t>持続</a:t>
            </a:r>
            <a:r>
              <a:rPr kumimoji="1" lang="ja-JP" altLang="en-US" sz="2400" dirty="0">
                <a:latin typeface="+mn-ea"/>
              </a:rPr>
              <a:t>可能</a:t>
            </a:r>
            <a:r>
              <a:rPr kumimoji="1" lang="ja-JP" altLang="en-US" sz="2400" dirty="0" smtClean="0">
                <a:latin typeface="+mn-ea"/>
              </a:rPr>
              <a:t>な自然環境の実現には，そこに存在する多様</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な問題の解決に向けて人や組織と目的を共有して取り組</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a:t>
            </a:r>
            <a:r>
              <a:rPr kumimoji="1" lang="ja-JP" altLang="en-US" sz="2400" dirty="0" err="1" smtClean="0">
                <a:latin typeface="+mn-ea"/>
              </a:rPr>
              <a:t>む</a:t>
            </a:r>
            <a:r>
              <a:rPr kumimoji="1" lang="ja-JP" altLang="en-US" sz="2400" dirty="0" smtClean="0">
                <a:latin typeface="+mn-ea"/>
              </a:rPr>
              <a:t>ことが必要であることを理解している。</a:t>
            </a:r>
            <a:r>
              <a:rPr kumimoji="1" lang="en-US" altLang="ja-JP" sz="2400" dirty="0" smtClean="0">
                <a:latin typeface="+mn-ea"/>
              </a:rPr>
              <a:t>｣(</a:t>
            </a:r>
            <a:r>
              <a:rPr kumimoji="1" lang="ja-JP" altLang="en-US" sz="2400" dirty="0">
                <a:latin typeface="+mn-ea"/>
              </a:rPr>
              <a:t>相互性</a:t>
            </a:r>
            <a:r>
              <a:rPr kumimoji="1" lang="en-US" altLang="ja-JP" sz="2400" dirty="0">
                <a:latin typeface="+mn-ea"/>
              </a:rPr>
              <a:t>)</a:t>
            </a:r>
          </a:p>
        </p:txBody>
      </p:sp>
      <p:sp>
        <p:nvSpPr>
          <p:cNvPr id="6" name="フローチャート: 組合せ 5"/>
          <p:cNvSpPr/>
          <p:nvPr/>
        </p:nvSpPr>
        <p:spPr>
          <a:xfrm>
            <a:off x="3954463" y="3284984"/>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9" name="リボン: 下に曲がる 8"/>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endParaRPr kumimoji="1" lang="ja-JP" altLang="en-US" sz="2400" dirty="0">
              <a:solidFill>
                <a:schemeClr val="tx1"/>
              </a:solidFill>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5104107"/>
      </p:ext>
    </p:extLst>
  </p:cSld>
  <p:clrMapOvr>
    <a:masterClrMapping/>
  </p:clrMapOvr>
  <p:transition spd="slow" advTm="499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1477963"/>
            <a:ext cx="8424863" cy="4893647"/>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②　自在に活用することが可能な技能の獲得</a:t>
            </a:r>
            <a:endParaRPr kumimoji="1" lang="en-US" altLang="ja-JP" sz="2400" dirty="0">
              <a:latin typeface="+mn-ea"/>
            </a:endParaRPr>
          </a:p>
          <a:p>
            <a:pPr>
              <a:defRPr/>
            </a:pPr>
            <a:r>
              <a:rPr kumimoji="1" lang="ja-JP" altLang="en-US" sz="2400" dirty="0">
                <a:latin typeface="+mn-ea"/>
              </a:rPr>
              <a:t>　　　手順に関する知識を関連付けて構造化し，特定の場面や状</a:t>
            </a:r>
            <a:endParaRPr kumimoji="1" lang="en-US" altLang="ja-JP" sz="2400" dirty="0">
              <a:latin typeface="+mn-ea"/>
            </a:endParaRPr>
          </a:p>
          <a:p>
            <a:pPr>
              <a:defRPr/>
            </a:pPr>
            <a:r>
              <a:rPr kumimoji="1" lang="ja-JP" altLang="en-US" sz="2400" dirty="0">
                <a:latin typeface="+mn-ea"/>
              </a:rPr>
              <a:t>　　況だけではなく日常の様々な場面や状況で活用可能な技能　</a:t>
            </a:r>
            <a:endParaRPr kumimoji="1" lang="en-US" altLang="ja-JP" sz="2400" dirty="0">
              <a:latin typeface="+mn-ea"/>
            </a:endParaRPr>
          </a:p>
          <a:p>
            <a:pPr>
              <a:defRPr/>
            </a:pPr>
            <a:r>
              <a:rPr kumimoji="1" lang="ja-JP" altLang="en-US" sz="2400" dirty="0">
                <a:latin typeface="+mn-ea"/>
              </a:rPr>
              <a:t>　　として身に付ける</a:t>
            </a:r>
            <a:r>
              <a:rPr kumimoji="1" lang="en-US" altLang="ja-JP" sz="2400" dirty="0">
                <a:latin typeface="+mn-ea"/>
              </a:rPr>
              <a:t>(</a:t>
            </a:r>
            <a:r>
              <a:rPr kumimoji="1" lang="ja-JP" altLang="en-US" sz="2400" dirty="0">
                <a:latin typeface="+mn-ea"/>
              </a:rPr>
              <a:t>いつでも，滑らかに，安定して，素早く</a:t>
            </a:r>
            <a:r>
              <a:rPr kumimoji="1" lang="en-US" altLang="ja-JP" sz="2400" dirty="0">
                <a:latin typeface="+mn-ea"/>
              </a:rPr>
              <a:t>)</a:t>
            </a: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a:t>
            </a:r>
            <a:r>
              <a:rPr kumimoji="1" lang="en-US" altLang="ja-JP" sz="2400" dirty="0" smtClean="0">
                <a:latin typeface="+mn-ea"/>
              </a:rPr>
              <a:t>｢</a:t>
            </a:r>
            <a:r>
              <a:rPr kumimoji="1" lang="ja-JP" altLang="en-US" sz="2400" dirty="0" smtClean="0">
                <a:latin typeface="+mn-ea"/>
              </a:rPr>
              <a:t>まちの環境がどのように変遷してきたかを捉えるため</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の調査を，対象に応じた適切な方法で実施している。</a:t>
            </a:r>
            <a:r>
              <a:rPr kumimoji="1" lang="en-US" altLang="ja-JP" sz="2400" dirty="0" smtClean="0">
                <a:latin typeface="+mn-ea"/>
              </a:rPr>
              <a:t>｣</a:t>
            </a:r>
            <a:endParaRPr kumimoji="1" lang="en-US" altLang="ja-JP" sz="2400" dirty="0">
              <a:latin typeface="+mn-ea"/>
            </a:endParaRP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ウェブサイトから，検索ソフトを使って，短い時間にたく</a:t>
            </a:r>
            <a:endParaRPr kumimoji="1" lang="en-US" altLang="ja-JP" sz="2400" dirty="0">
              <a:latin typeface="+mn-ea"/>
            </a:endParaRPr>
          </a:p>
          <a:p>
            <a:pPr>
              <a:defRPr/>
            </a:pPr>
            <a:r>
              <a:rPr kumimoji="1" lang="ja-JP" altLang="en-US" sz="2400" dirty="0">
                <a:latin typeface="+mn-ea"/>
              </a:rPr>
              <a:t>　　　　　さんの情報を収集している。</a:t>
            </a:r>
            <a:r>
              <a:rPr kumimoji="1" lang="en-US" altLang="ja-JP" sz="2400" dirty="0">
                <a:latin typeface="+mn-ea"/>
              </a:rPr>
              <a:t>｣</a:t>
            </a:r>
          </a:p>
          <a:p>
            <a:pPr>
              <a:defRPr/>
            </a:pP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アンケートによる街頭調査を，相手や場面に応じた適</a:t>
            </a:r>
            <a:endParaRPr kumimoji="1" lang="en-US" altLang="ja-JP" sz="2400" dirty="0">
              <a:latin typeface="+mn-ea"/>
            </a:endParaRPr>
          </a:p>
          <a:p>
            <a:pPr>
              <a:defRPr/>
            </a:pPr>
            <a:r>
              <a:rPr kumimoji="1" lang="ja-JP" altLang="en-US" sz="2400" dirty="0">
                <a:latin typeface="+mn-ea"/>
              </a:rPr>
              <a:t>　　　　　切さで実施している。</a:t>
            </a:r>
            <a:r>
              <a:rPr kumimoji="1" lang="en-US" altLang="ja-JP" sz="2400" dirty="0">
                <a:latin typeface="+mn-ea"/>
              </a:rPr>
              <a:t>｣</a:t>
            </a:r>
          </a:p>
        </p:txBody>
      </p:sp>
      <p:sp>
        <p:nvSpPr>
          <p:cNvPr id="38915"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4" name="リボン: 下に曲がる 3"/>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endParaRPr kumimoji="1" lang="ja-JP" altLang="en-US" sz="2400" dirty="0">
              <a:solidFill>
                <a:schemeClr val="tx1"/>
              </a:solidFill>
              <a:latin typeface="+mj-ea"/>
              <a:ea typeface="+mj-ea"/>
            </a:endParaRPr>
          </a:p>
        </p:txBody>
      </p:sp>
      <p:sp>
        <p:nvSpPr>
          <p:cNvPr id="38917" name="テキスト ボックス 1"/>
          <p:cNvSpPr txBox="1">
            <a:spLocks noChangeArrowheads="1"/>
          </p:cNvSpPr>
          <p:nvPr/>
        </p:nvSpPr>
        <p:spPr bwMode="auto">
          <a:xfrm>
            <a:off x="323850" y="908050"/>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１</a:t>
            </a:r>
            <a:r>
              <a:rPr kumimoji="1" lang="en-US" altLang="ja-JP" sz="2800"/>
              <a:t>)</a:t>
            </a:r>
            <a:r>
              <a:rPr kumimoji="1" lang="ja-JP" altLang="en-US" sz="2800"/>
              <a:t>知識・技能</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46981503"/>
      </p:ext>
    </p:extLst>
  </p:cSld>
  <p:clrMapOvr>
    <a:masterClrMapping/>
  </p:clrMapOvr>
  <p:transition spd="slow" advTm="314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1557338"/>
            <a:ext cx="8424863" cy="3046988"/>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③　探究的な学習のよさの理解</a:t>
            </a:r>
            <a:endParaRPr kumimoji="1" lang="en-US" altLang="ja-JP" sz="2400" dirty="0">
              <a:latin typeface="+mn-ea"/>
            </a:endParaRPr>
          </a:p>
          <a:p>
            <a:pPr>
              <a:defRPr/>
            </a:pPr>
            <a:r>
              <a:rPr kumimoji="1" lang="ja-JP" altLang="en-US" sz="2400" dirty="0">
                <a:latin typeface="+mn-ea"/>
              </a:rPr>
              <a:t>　　　資質・能力の変容を自覚すること，学習対象に対する認識</a:t>
            </a:r>
            <a:endParaRPr kumimoji="1" lang="en-US" altLang="ja-JP" sz="2400" dirty="0">
              <a:latin typeface="+mn-ea"/>
            </a:endParaRPr>
          </a:p>
          <a:p>
            <a:pPr>
              <a:defRPr/>
            </a:pPr>
            <a:r>
              <a:rPr kumimoji="1" lang="ja-JP" altLang="en-US" sz="2400" dirty="0">
                <a:latin typeface="+mn-ea"/>
              </a:rPr>
              <a:t>　　が高まること，学習が生活とつながることなどを，探究的に学</a:t>
            </a:r>
            <a:endParaRPr kumimoji="1" lang="en-US" altLang="ja-JP" sz="2400" dirty="0">
              <a:latin typeface="+mn-ea"/>
            </a:endParaRPr>
          </a:p>
          <a:p>
            <a:pPr>
              <a:defRPr/>
            </a:pPr>
            <a:r>
              <a:rPr kumimoji="1" lang="ja-JP" altLang="en-US" sz="2400" dirty="0">
                <a:latin typeface="+mn-ea"/>
              </a:rPr>
              <a:t>　　習してきたことと結びつけて理解</a:t>
            </a:r>
            <a:endParaRPr kumimoji="1" lang="en-US" altLang="ja-JP" sz="2400" dirty="0">
              <a:latin typeface="+mn-ea"/>
            </a:endParaRPr>
          </a:p>
          <a:p>
            <a:pPr>
              <a:defRPr/>
            </a:pP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a:t>
            </a:r>
            <a:r>
              <a:rPr kumimoji="1" lang="en-US" altLang="ja-JP" sz="2400" dirty="0" smtClean="0">
                <a:latin typeface="+mn-ea"/>
              </a:rPr>
              <a:t>｢</a:t>
            </a:r>
            <a:r>
              <a:rPr kumimoji="1" lang="ja-JP" altLang="en-US" sz="2400" dirty="0" smtClean="0">
                <a:latin typeface="+mn-ea"/>
              </a:rPr>
              <a:t>〇〇市の自然環境に関する問題状況と自分たちの生活</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との関わりについての理解は，探究的に学習して</a:t>
            </a:r>
            <a:r>
              <a:rPr kumimoji="1" lang="ja-JP" altLang="en-US" sz="2400" dirty="0" err="1" smtClean="0">
                <a:latin typeface="+mn-ea"/>
              </a:rPr>
              <a:t>きたの</a:t>
            </a:r>
            <a:r>
              <a:rPr kumimoji="1" lang="ja-JP" altLang="en-US" sz="2400" dirty="0" smtClean="0">
                <a:latin typeface="+mn-ea"/>
              </a:rPr>
              <a:t>成</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果であることに気付いている。</a:t>
            </a:r>
            <a:r>
              <a:rPr kumimoji="1" lang="en-US" altLang="ja-JP" sz="2400" dirty="0" smtClean="0">
                <a:latin typeface="+mn-ea"/>
              </a:rPr>
              <a:t>｣</a:t>
            </a:r>
          </a:p>
        </p:txBody>
      </p:sp>
      <p:sp>
        <p:nvSpPr>
          <p:cNvPr id="40963"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4" name="リボン: 下に曲がる 3"/>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endParaRPr kumimoji="1" lang="ja-JP" altLang="en-US" sz="2400" dirty="0">
              <a:solidFill>
                <a:schemeClr val="tx1"/>
              </a:solidFill>
              <a:latin typeface="+mj-ea"/>
              <a:ea typeface="+mj-ea"/>
            </a:endParaRPr>
          </a:p>
        </p:txBody>
      </p:sp>
      <p:sp>
        <p:nvSpPr>
          <p:cNvPr id="40965" name="テキスト ボックス 1"/>
          <p:cNvSpPr txBox="1">
            <a:spLocks noChangeArrowheads="1"/>
          </p:cNvSpPr>
          <p:nvPr/>
        </p:nvSpPr>
        <p:spPr bwMode="auto">
          <a:xfrm>
            <a:off x="323850" y="908050"/>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１</a:t>
            </a:r>
            <a:r>
              <a:rPr kumimoji="1" lang="en-US" altLang="ja-JP" sz="2800"/>
              <a:t>)</a:t>
            </a:r>
            <a:r>
              <a:rPr kumimoji="1" lang="ja-JP" altLang="en-US" sz="2800"/>
              <a:t>知識・技能</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5024443"/>
      </p:ext>
    </p:extLst>
  </p:cSld>
  <p:clrMapOvr>
    <a:masterClrMapping/>
  </p:clrMapOvr>
  <p:transition spd="slow" advTm="38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546225"/>
            <a:ext cx="8424863" cy="2247900"/>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①　課題の設定</a:t>
            </a:r>
            <a:endParaRPr kumimoji="1" lang="en-US" altLang="ja-JP" sz="2800" dirty="0">
              <a:latin typeface="+mn-ea"/>
            </a:endParaRPr>
          </a:p>
          <a:p>
            <a:pPr>
              <a:defRPr/>
            </a:pPr>
            <a:r>
              <a:rPr kumimoji="1" lang="ja-JP" altLang="en-US" sz="2800" dirty="0">
                <a:latin typeface="+mn-ea"/>
              </a:rPr>
              <a:t>　②　情報の収集</a:t>
            </a:r>
            <a:endParaRPr kumimoji="1" lang="en-US" altLang="ja-JP" sz="2800" dirty="0">
              <a:latin typeface="+mn-ea"/>
            </a:endParaRPr>
          </a:p>
          <a:p>
            <a:pPr>
              <a:defRPr/>
            </a:pPr>
            <a:r>
              <a:rPr kumimoji="1" lang="ja-JP" altLang="en-US" sz="2800" dirty="0">
                <a:latin typeface="+mn-ea"/>
              </a:rPr>
              <a:t>　③　整理・分析</a:t>
            </a:r>
            <a:endParaRPr kumimoji="1" lang="en-US" altLang="ja-JP" sz="2800" dirty="0">
              <a:latin typeface="+mn-ea"/>
            </a:endParaRPr>
          </a:p>
          <a:p>
            <a:pPr>
              <a:defRPr/>
            </a:pPr>
            <a:r>
              <a:rPr kumimoji="1" lang="ja-JP" altLang="en-US" sz="2800" dirty="0">
                <a:latin typeface="+mn-ea"/>
              </a:rPr>
              <a:t>　④　まとめ・表現</a:t>
            </a:r>
            <a:endParaRPr kumimoji="1" lang="en-US" altLang="ja-JP" sz="2800" dirty="0">
              <a:latin typeface="+mn-ea"/>
            </a:endParaRPr>
          </a:p>
          <a:p>
            <a:pPr>
              <a:defRPr/>
            </a:pPr>
            <a:r>
              <a:rPr kumimoji="1" lang="ja-JP" altLang="en-US" sz="2800" dirty="0">
                <a:latin typeface="+mn-ea"/>
              </a:rPr>
              <a:t>　の過程で育成される資質・能力</a:t>
            </a:r>
            <a:endParaRPr kumimoji="1" lang="en-US" altLang="ja-JP" sz="2800" dirty="0">
              <a:latin typeface="+mn-ea"/>
            </a:endParaRPr>
          </a:p>
        </p:txBody>
      </p:sp>
      <p:sp>
        <p:nvSpPr>
          <p:cNvPr id="43011" name="テキスト ボックス 1"/>
          <p:cNvSpPr txBox="1">
            <a:spLocks noChangeArrowheads="1"/>
          </p:cNvSpPr>
          <p:nvPr/>
        </p:nvSpPr>
        <p:spPr bwMode="auto">
          <a:xfrm>
            <a:off x="323850" y="889000"/>
            <a:ext cx="3240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２</a:t>
            </a:r>
            <a:r>
              <a:rPr kumimoji="1" lang="en-US" altLang="ja-JP" sz="2800"/>
              <a:t>)</a:t>
            </a:r>
            <a:r>
              <a:rPr kumimoji="1" lang="ja-JP" altLang="en-US" sz="2800"/>
              <a:t>思考・判断・表現</a:t>
            </a:r>
          </a:p>
        </p:txBody>
      </p:sp>
      <p:sp>
        <p:nvSpPr>
          <p:cNvPr id="43012"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6" name="フローチャート: 組合せ 5"/>
          <p:cNvSpPr/>
          <p:nvPr/>
        </p:nvSpPr>
        <p:spPr>
          <a:xfrm>
            <a:off x="3954463" y="4178300"/>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8" name="リボン: 下に曲がる 7"/>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9946611"/>
      </p:ext>
    </p:extLst>
  </p:cSld>
  <p:clrMapOvr>
    <a:masterClrMapping/>
  </p:clrMapOvr>
  <p:transition spd="slow" advTm="278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3"/>
          <p:cNvSpPr>
            <a:spLocks noGrp="1"/>
          </p:cNvSpPr>
          <p:nvPr>
            <p:ph type="title"/>
          </p:nvPr>
        </p:nvSpPr>
        <p:spPr>
          <a:xfrm>
            <a:off x="250825" y="-60325"/>
            <a:ext cx="8412163" cy="777875"/>
          </a:xfrm>
        </p:spPr>
        <p:txBody>
          <a:bodyPr>
            <a:normAutofit/>
          </a:bodyPr>
          <a:lstStyle/>
          <a:p>
            <a:pPr eaLnBrk="1" hangingPunct="1"/>
            <a:r>
              <a:rPr lang="ja-JP" altLang="ja-JP" sz="2600" dirty="0" smtClean="0"/>
              <a:t>カリキュラム・マネジメントの一環としての指導と評価</a:t>
            </a:r>
            <a:endParaRPr lang="ja-JP" altLang="en-US" sz="2600" dirty="0" smtClean="0"/>
          </a:p>
        </p:txBody>
      </p:sp>
      <p:sp>
        <p:nvSpPr>
          <p:cNvPr id="33" name="スライド番号プレースホルダー 4"/>
          <p:cNvSpPr txBox="1">
            <a:spLocks/>
          </p:cNvSpPr>
          <p:nvPr/>
        </p:nvSpPr>
        <p:spPr>
          <a:xfrm>
            <a:off x="8662988" y="6475413"/>
            <a:ext cx="446087"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ACC3619C-617C-4E01-BA5E-DEB7BA7E0FD0}" type="slidenum">
              <a:rPr lang="ja-JP" altLang="en-US" sz="1477">
                <a:solidFill>
                  <a:prstClr val="black"/>
                </a:solidFill>
              </a:rPr>
              <a:pPr algn="r" defTabSz="1061620" fontAlgn="auto">
                <a:spcBef>
                  <a:spcPts val="0"/>
                </a:spcBef>
                <a:spcAft>
                  <a:spcPts val="0"/>
                </a:spcAft>
                <a:defRPr/>
              </a:pPr>
              <a:t>5</a:t>
            </a:fld>
            <a:endParaRPr lang="ja-JP" altLang="en-US" sz="1477" dirty="0">
              <a:solidFill>
                <a:prstClr val="black"/>
              </a:solidFill>
            </a:endParaRPr>
          </a:p>
        </p:txBody>
      </p:sp>
      <p:sp>
        <p:nvSpPr>
          <p:cNvPr id="55300" name="テキスト ボックス 18"/>
          <p:cNvSpPr txBox="1">
            <a:spLocks noChangeArrowheads="1"/>
          </p:cNvSpPr>
          <p:nvPr/>
        </p:nvSpPr>
        <p:spPr bwMode="auto">
          <a:xfrm>
            <a:off x="219075" y="1757363"/>
            <a:ext cx="2682875" cy="3698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a:solidFill>
                  <a:srgbClr val="000000"/>
                </a:solidFill>
              </a:rPr>
              <a:t>各学校における教育活動</a:t>
            </a:r>
          </a:p>
        </p:txBody>
      </p:sp>
      <p:grpSp>
        <p:nvGrpSpPr>
          <p:cNvPr id="55301" name="グループ化 24"/>
          <p:cNvGrpSpPr>
            <a:grpSpLocks/>
          </p:cNvGrpSpPr>
          <p:nvPr/>
        </p:nvGrpSpPr>
        <p:grpSpPr bwMode="auto">
          <a:xfrm>
            <a:off x="136525" y="1808163"/>
            <a:ext cx="8804275" cy="4645025"/>
            <a:chOff x="137253" y="1844824"/>
            <a:chExt cx="8803631" cy="4645824"/>
          </a:xfrm>
        </p:grpSpPr>
        <p:sp>
          <p:nvSpPr>
            <p:cNvPr id="21" name="楕円 20"/>
            <p:cNvSpPr/>
            <p:nvPr/>
          </p:nvSpPr>
          <p:spPr>
            <a:xfrm>
              <a:off x="3174453" y="3316707"/>
              <a:ext cx="2713239" cy="2325150"/>
            </a:xfrm>
            <a:prstGeom prst="ellipse">
              <a:avLst/>
            </a:prstGeom>
            <a:gradFill flip="none" rotWithShape="1">
              <a:gsLst>
                <a:gs pos="76000">
                  <a:schemeClr val="accent1">
                    <a:lumMod val="0"/>
                    <a:lumOff val="100000"/>
                  </a:schemeClr>
                </a:gs>
                <a:gs pos="26000">
                  <a:srgbClr val="FFFF66"/>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55307" name="AutoShape 26"/>
            <p:cNvSpPr>
              <a:spLocks noChangeArrowheads="1"/>
            </p:cNvSpPr>
            <p:nvPr/>
          </p:nvSpPr>
          <p:spPr bwMode="auto">
            <a:xfrm>
              <a:off x="3027946" y="2054340"/>
              <a:ext cx="3166128" cy="1258144"/>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26000" tIns="10800" rIns="18000" bIns="1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endParaRPr kumimoji="1" lang="en-US" altLang="ja-JP" sz="1400" dirty="0">
                <a:solidFill>
                  <a:srgbClr val="000000"/>
                </a:solidFill>
                <a:latin typeface="ＭＳ Ｐゴシック" panose="020B0600070205080204" pitchFamily="50" charset="-128"/>
              </a:endParaRPr>
            </a:p>
            <a:p>
              <a:pPr algn="ctr" defTabSz="914400" eaLnBrk="1" hangingPunct="1"/>
              <a:r>
                <a:rPr kumimoji="1" lang="ja-JP" altLang="ja-JP" sz="1400" dirty="0">
                  <a:solidFill>
                    <a:srgbClr val="000000"/>
                  </a:solidFill>
                </a:rPr>
                <a:t>学習指導要領等</a:t>
              </a:r>
              <a:r>
                <a:rPr kumimoji="1" lang="ja-JP" altLang="ja-JP" sz="1400">
                  <a:solidFill>
                    <a:srgbClr val="000000"/>
                  </a:solidFill>
                </a:rPr>
                <a:t>に</a:t>
              </a:r>
              <a:r>
                <a:rPr kumimoji="1" lang="ja-JP" altLang="ja-JP" sz="1400" smtClean="0">
                  <a:solidFill>
                    <a:srgbClr val="000000"/>
                  </a:solidFill>
                </a:rPr>
                <a:t>従い</a:t>
              </a:r>
              <a:r>
                <a:rPr kumimoji="1" lang="ja-JP" altLang="en-US" sz="1400" smtClean="0">
                  <a:solidFill>
                    <a:srgbClr val="000000"/>
                  </a:solidFill>
                </a:rPr>
                <a:t>，</a:t>
              </a:r>
              <a:r>
                <a:rPr kumimoji="1" lang="ja-JP" altLang="ja-JP" sz="1400" smtClean="0">
                  <a:solidFill>
                    <a:srgbClr val="000000"/>
                  </a:solidFill>
                </a:rPr>
                <a:t>児童</a:t>
              </a:r>
              <a:r>
                <a:rPr kumimoji="1" lang="ja-JP" altLang="ja-JP" sz="1400" dirty="0">
                  <a:solidFill>
                    <a:srgbClr val="000000"/>
                  </a:solidFill>
                </a:rPr>
                <a:t>生徒や</a:t>
              </a:r>
              <a:endParaRPr kumimoji="1" lang="en-US" altLang="ja-JP" sz="1400" dirty="0">
                <a:solidFill>
                  <a:srgbClr val="000000"/>
                </a:solidFill>
              </a:endParaRPr>
            </a:p>
            <a:p>
              <a:pPr algn="ctr" defTabSz="914400" eaLnBrk="1" hangingPunct="1"/>
              <a:r>
                <a:rPr kumimoji="1" lang="ja-JP" altLang="ja-JP" sz="1400" dirty="0">
                  <a:solidFill>
                    <a:srgbClr val="000000"/>
                  </a:solidFill>
                </a:rPr>
                <a:t>地域の実態を踏まえて編成した</a:t>
              </a:r>
              <a:endParaRPr kumimoji="1" lang="en-US" altLang="ja-JP" sz="1400" dirty="0">
                <a:solidFill>
                  <a:srgbClr val="000000"/>
                </a:solidFill>
              </a:endParaRPr>
            </a:p>
            <a:p>
              <a:pPr algn="ctr" defTabSz="914400" eaLnBrk="1" hangingPunct="1"/>
              <a:r>
                <a:rPr kumimoji="1" lang="ja-JP" altLang="ja-JP" sz="1400" dirty="0">
                  <a:solidFill>
                    <a:srgbClr val="000000"/>
                  </a:solidFill>
                </a:rPr>
                <a:t>教育課程の下で</a:t>
              </a:r>
              <a:r>
                <a:rPr kumimoji="1" lang="ja-JP" altLang="ja-JP" sz="1400" b="1" u="sng" dirty="0">
                  <a:solidFill>
                    <a:srgbClr val="FF0000"/>
                  </a:solidFill>
                </a:rPr>
                <a:t>各種指導計画</a:t>
              </a:r>
              <a:r>
                <a:rPr kumimoji="1" lang="ja-JP" altLang="en-US" sz="1400" b="1" u="sng" dirty="0">
                  <a:solidFill>
                    <a:srgbClr val="FF0000"/>
                  </a:solidFill>
                </a:rPr>
                <a:t>を作成</a:t>
              </a:r>
              <a:endParaRPr kumimoji="1" lang="ja-JP" altLang="en-US" sz="1400" b="1" u="sng" dirty="0">
                <a:solidFill>
                  <a:srgbClr val="FF0000"/>
                </a:solidFill>
                <a:latin typeface="ＭＳ Ｐゴシック" panose="020B0600070205080204" pitchFamily="50" charset="-128"/>
              </a:endParaRPr>
            </a:p>
          </p:txBody>
        </p:sp>
        <p:sp>
          <p:nvSpPr>
            <p:cNvPr id="55308" name="AutoShape 27"/>
            <p:cNvSpPr>
              <a:spLocks noChangeArrowheads="1"/>
            </p:cNvSpPr>
            <p:nvPr/>
          </p:nvSpPr>
          <p:spPr bwMode="auto">
            <a:xfrm>
              <a:off x="5774756" y="3886428"/>
              <a:ext cx="3166128" cy="1440000"/>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26000" tIns="10800" rIns="18000" bIns="1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endParaRPr kumimoji="1" lang="en-US" altLang="ja-JP" sz="1400">
                <a:solidFill>
                  <a:srgbClr val="000000"/>
                </a:solidFill>
                <a:latin typeface="ＭＳ Ｐゴシック" panose="020B0600070205080204" pitchFamily="50" charset="-128"/>
              </a:endParaRPr>
            </a:p>
            <a:p>
              <a:pPr algn="ctr" defTabSz="914400" eaLnBrk="1" hangingPunct="1"/>
              <a:r>
                <a:rPr kumimoji="1" lang="ja-JP" altLang="ja-JP" sz="1400">
                  <a:solidFill>
                    <a:srgbClr val="000000"/>
                  </a:solidFill>
                </a:rPr>
                <a:t>各種指導計画に基づく</a:t>
              </a:r>
              <a:endParaRPr kumimoji="1" lang="en-US" altLang="ja-JP" sz="1400">
                <a:solidFill>
                  <a:srgbClr val="000000"/>
                </a:solidFill>
              </a:endParaRPr>
            </a:p>
            <a:p>
              <a:pPr algn="ctr" defTabSz="914400" eaLnBrk="1" hangingPunct="1"/>
              <a:r>
                <a:rPr kumimoji="1" lang="ja-JP" altLang="ja-JP" sz="1400" b="1" u="sng">
                  <a:solidFill>
                    <a:srgbClr val="FF0000"/>
                  </a:solidFill>
                </a:rPr>
                <a:t>授業（「学習指導」）</a:t>
              </a:r>
              <a:r>
                <a:rPr kumimoji="1" lang="ja-JP" altLang="en-US" sz="1400" b="1" u="sng">
                  <a:solidFill>
                    <a:srgbClr val="FF0000"/>
                  </a:solidFill>
                </a:rPr>
                <a:t>を展開</a:t>
              </a:r>
              <a:endParaRPr kumimoji="1" lang="ja-JP" altLang="en-US" sz="1400" b="1" u="sng">
                <a:solidFill>
                  <a:srgbClr val="FF0000"/>
                </a:solidFill>
                <a:latin typeface="ＭＳ Ｐゴシック" panose="020B0600070205080204" pitchFamily="50" charset="-128"/>
              </a:endParaRPr>
            </a:p>
          </p:txBody>
        </p:sp>
        <p:sp>
          <p:nvSpPr>
            <p:cNvPr id="55309" name="AutoShape 28"/>
            <p:cNvSpPr>
              <a:spLocks noChangeArrowheads="1"/>
            </p:cNvSpPr>
            <p:nvPr/>
          </p:nvSpPr>
          <p:spPr bwMode="auto">
            <a:xfrm>
              <a:off x="2850640" y="5756304"/>
              <a:ext cx="3343434" cy="734344"/>
            </a:xfrm>
            <a:prstGeom prst="roundRect">
              <a:avLst>
                <a:gd name="adj" fmla="val 16667"/>
              </a:avLst>
            </a:prstGeom>
            <a:solidFill>
              <a:srgbClr val="FF99CC"/>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26000" tIns="10800" rIns="18000" bIns="1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endParaRPr kumimoji="1" lang="en-US" altLang="ja-JP" sz="1400">
                <a:solidFill>
                  <a:srgbClr val="000000"/>
                </a:solidFill>
              </a:endParaRPr>
            </a:p>
            <a:p>
              <a:pPr algn="ctr" defTabSz="914400" eaLnBrk="1" hangingPunct="1"/>
              <a:r>
                <a:rPr kumimoji="1" lang="ja-JP" altLang="ja-JP" sz="1400">
                  <a:solidFill>
                    <a:srgbClr val="000000"/>
                  </a:solidFill>
                </a:rPr>
                <a:t>日々の授業の下で</a:t>
              </a:r>
              <a:endParaRPr kumimoji="1" lang="en-US" altLang="ja-JP" sz="1400">
                <a:solidFill>
                  <a:srgbClr val="000000"/>
                </a:solidFill>
              </a:endParaRPr>
            </a:p>
            <a:p>
              <a:pPr algn="ctr" defTabSz="914400" eaLnBrk="1" hangingPunct="1"/>
              <a:r>
                <a:rPr kumimoji="1" lang="ja-JP" altLang="ja-JP" sz="1400" b="1" u="sng">
                  <a:solidFill>
                    <a:srgbClr val="FF0000"/>
                  </a:solidFill>
                </a:rPr>
                <a:t>児童生徒の学習状況を評価</a:t>
              </a:r>
              <a:endParaRPr kumimoji="1" lang="en-US" altLang="ja-JP" sz="1400" b="1" u="sng">
                <a:solidFill>
                  <a:srgbClr val="FF0000"/>
                </a:solidFill>
              </a:endParaRPr>
            </a:p>
          </p:txBody>
        </p:sp>
        <p:sp>
          <p:nvSpPr>
            <p:cNvPr id="55310" name="AutoShape 29"/>
            <p:cNvSpPr>
              <a:spLocks noChangeArrowheads="1"/>
            </p:cNvSpPr>
            <p:nvPr/>
          </p:nvSpPr>
          <p:spPr bwMode="auto">
            <a:xfrm>
              <a:off x="137253" y="3838574"/>
              <a:ext cx="3166128" cy="1440000"/>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6000" tIns="10800" rIns="18000" bIns="1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endParaRPr kumimoji="1" lang="en-US" altLang="ja-JP" sz="1400">
                <a:solidFill>
                  <a:srgbClr val="000000"/>
                </a:solidFill>
                <a:latin typeface="ＭＳ Ｐゴシック" panose="020B0600070205080204" pitchFamily="50" charset="-128"/>
              </a:endParaRPr>
            </a:p>
            <a:p>
              <a:pPr defTabSz="914400" eaLnBrk="1" hangingPunct="1"/>
              <a:r>
                <a:rPr kumimoji="1" lang="ja-JP" altLang="en-US" sz="1400">
                  <a:solidFill>
                    <a:srgbClr val="000000"/>
                  </a:solidFill>
                </a:rPr>
                <a:t>評価</a:t>
              </a:r>
              <a:r>
                <a:rPr kumimoji="1" lang="ja-JP" altLang="ja-JP" sz="1400">
                  <a:solidFill>
                    <a:srgbClr val="000000"/>
                  </a:solidFill>
                </a:rPr>
                <a:t>結果を</a:t>
              </a:r>
              <a:r>
                <a:rPr kumimoji="1" lang="ja-JP" altLang="en-US" sz="1400">
                  <a:solidFill>
                    <a:srgbClr val="000000"/>
                  </a:solidFill>
                </a:rPr>
                <a:t>以下のような</a:t>
              </a:r>
              <a:r>
                <a:rPr kumimoji="1" lang="ja-JP" altLang="en-US" sz="1400" b="1" u="sng">
                  <a:solidFill>
                    <a:srgbClr val="FF0000"/>
                  </a:solidFill>
                </a:rPr>
                <a:t>改善に生かす</a:t>
              </a:r>
              <a:endParaRPr kumimoji="1" lang="en-US" altLang="ja-JP" sz="1400" b="1" u="sng">
                <a:solidFill>
                  <a:srgbClr val="FF0000"/>
                </a:solidFill>
              </a:endParaRPr>
            </a:p>
            <a:p>
              <a:pPr defTabSz="914400" eaLnBrk="1" hangingPunct="1"/>
              <a:r>
                <a:rPr kumimoji="1" lang="ja-JP" altLang="en-US" sz="1400">
                  <a:solidFill>
                    <a:srgbClr val="000000"/>
                  </a:solidFill>
                </a:rPr>
                <a:t>・</a:t>
              </a:r>
              <a:r>
                <a:rPr kumimoji="1" lang="ja-JP" altLang="ja-JP" sz="1400">
                  <a:solidFill>
                    <a:srgbClr val="000000"/>
                  </a:solidFill>
                </a:rPr>
                <a:t>児童生徒の学習</a:t>
              </a:r>
              <a:r>
                <a:rPr kumimoji="1" lang="ja-JP" altLang="en-US" sz="1400">
                  <a:solidFill>
                    <a:srgbClr val="000000"/>
                  </a:solidFill>
                </a:rPr>
                <a:t>の改善</a:t>
              </a:r>
              <a:endParaRPr kumimoji="1" lang="en-US" altLang="ja-JP" sz="1400">
                <a:solidFill>
                  <a:srgbClr val="000000"/>
                </a:solidFill>
              </a:endParaRPr>
            </a:p>
            <a:p>
              <a:pPr defTabSz="914400" eaLnBrk="1" hangingPunct="1"/>
              <a:r>
                <a:rPr kumimoji="1" lang="ja-JP" altLang="en-US" sz="1400">
                  <a:solidFill>
                    <a:srgbClr val="000000"/>
                  </a:solidFill>
                </a:rPr>
                <a:t>・</a:t>
              </a:r>
              <a:r>
                <a:rPr kumimoji="1" lang="ja-JP" altLang="ja-JP" sz="1400">
                  <a:solidFill>
                    <a:srgbClr val="000000"/>
                  </a:solidFill>
                </a:rPr>
                <a:t>教師による指導の改善</a:t>
              </a:r>
              <a:endParaRPr kumimoji="1" lang="en-US" altLang="ja-JP" sz="1400">
                <a:solidFill>
                  <a:srgbClr val="000000"/>
                </a:solidFill>
              </a:endParaRPr>
            </a:p>
            <a:p>
              <a:pPr defTabSz="914400" eaLnBrk="1" hangingPunct="1"/>
              <a:r>
                <a:rPr kumimoji="1" lang="ja-JP" altLang="en-US" sz="1400">
                  <a:solidFill>
                    <a:srgbClr val="000000"/>
                  </a:solidFill>
                </a:rPr>
                <a:t>・</a:t>
              </a:r>
              <a:r>
                <a:rPr kumimoji="1" lang="ja-JP" altLang="ja-JP" sz="1400">
                  <a:solidFill>
                    <a:srgbClr val="000000"/>
                  </a:solidFill>
                </a:rPr>
                <a:t>学校全体としての教育課程の改善</a:t>
              </a:r>
              <a:endParaRPr kumimoji="1" lang="en-US" altLang="ja-JP" sz="1400">
                <a:solidFill>
                  <a:srgbClr val="000000"/>
                </a:solidFill>
              </a:endParaRPr>
            </a:p>
            <a:p>
              <a:pPr defTabSz="914400" eaLnBrk="1" hangingPunct="1"/>
              <a:r>
                <a:rPr kumimoji="1" lang="ja-JP" altLang="en-US" sz="1400">
                  <a:solidFill>
                    <a:srgbClr val="000000"/>
                  </a:solidFill>
                </a:rPr>
                <a:t>・</a:t>
              </a:r>
              <a:r>
                <a:rPr kumimoji="1" lang="ja-JP" altLang="ja-JP" sz="1400">
                  <a:solidFill>
                    <a:srgbClr val="000000"/>
                  </a:solidFill>
                </a:rPr>
                <a:t>校務分掌を含めた組織運営等の改善</a:t>
              </a:r>
              <a:endParaRPr kumimoji="1" lang="en-US" altLang="ja-JP" sz="1400">
                <a:solidFill>
                  <a:srgbClr val="000000"/>
                </a:solidFill>
              </a:endParaRPr>
            </a:p>
          </p:txBody>
        </p:sp>
        <p:sp>
          <p:nvSpPr>
            <p:cNvPr id="55311" name="Oval 30"/>
            <p:cNvSpPr>
              <a:spLocks noChangeArrowheads="1"/>
            </p:cNvSpPr>
            <p:nvPr/>
          </p:nvSpPr>
          <p:spPr bwMode="auto">
            <a:xfrm>
              <a:off x="839918" y="3592520"/>
              <a:ext cx="1440000" cy="432000"/>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2400" b="1">
                  <a:solidFill>
                    <a:srgbClr val="FF0000"/>
                  </a:solidFill>
                </a:rPr>
                <a:t>Ａ</a:t>
              </a:r>
              <a:r>
                <a:rPr kumimoji="1" lang="ja-JP" altLang="en-US" b="1">
                  <a:solidFill>
                    <a:srgbClr val="FF0000"/>
                  </a:solidFill>
                </a:rPr>
                <a:t>ＣＴＩＯＮ </a:t>
              </a:r>
            </a:p>
          </p:txBody>
        </p:sp>
        <p:sp>
          <p:nvSpPr>
            <p:cNvPr id="55312" name="Oval 31"/>
            <p:cNvSpPr>
              <a:spLocks noChangeArrowheads="1"/>
            </p:cNvSpPr>
            <p:nvPr/>
          </p:nvSpPr>
          <p:spPr bwMode="auto">
            <a:xfrm>
              <a:off x="3891010" y="1844824"/>
              <a:ext cx="1440000" cy="432000"/>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2400" b="1">
                  <a:solidFill>
                    <a:srgbClr val="FF0000"/>
                  </a:solidFill>
                </a:rPr>
                <a:t>Ｐ</a:t>
              </a:r>
              <a:r>
                <a:rPr kumimoji="1" lang="ja-JP" altLang="en-US" b="1">
                  <a:solidFill>
                    <a:srgbClr val="FF0000"/>
                  </a:solidFill>
                </a:rPr>
                <a:t>ＬＡＮ </a:t>
              </a:r>
            </a:p>
          </p:txBody>
        </p:sp>
        <p:sp>
          <p:nvSpPr>
            <p:cNvPr id="55313" name="Oval 32"/>
            <p:cNvSpPr>
              <a:spLocks noChangeArrowheads="1"/>
            </p:cNvSpPr>
            <p:nvPr/>
          </p:nvSpPr>
          <p:spPr bwMode="auto">
            <a:xfrm>
              <a:off x="6699147" y="3714245"/>
              <a:ext cx="1440000" cy="432000"/>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2400">
                  <a:solidFill>
                    <a:srgbClr val="FF0000"/>
                  </a:solidFill>
                </a:rPr>
                <a:t>Ｄ</a:t>
              </a:r>
              <a:r>
                <a:rPr kumimoji="1" lang="ja-JP" altLang="en-US" b="1">
                  <a:solidFill>
                    <a:srgbClr val="FF0000"/>
                  </a:solidFill>
                </a:rPr>
                <a:t>Ｏ</a:t>
              </a:r>
            </a:p>
          </p:txBody>
        </p:sp>
        <p:sp>
          <p:nvSpPr>
            <p:cNvPr id="55314" name="AutoShape 36"/>
            <p:cNvSpPr>
              <a:spLocks noChangeArrowheads="1"/>
            </p:cNvSpPr>
            <p:nvPr/>
          </p:nvSpPr>
          <p:spPr bwMode="auto">
            <a:xfrm rot="-5400000">
              <a:off x="1911770" y="2686707"/>
              <a:ext cx="1260000" cy="1260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400"/>
                    <a:pt x="10777" y="5400"/>
                    <a:pt x="10766" y="5400"/>
                  </a:cubicBezTo>
                  <a:lnTo>
                    <a:pt x="10732" y="0"/>
                  </a:lnTo>
                  <a:cubicBezTo>
                    <a:pt x="10754" y="0"/>
                    <a:pt x="10777"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5" name="Oval 33"/>
            <p:cNvSpPr>
              <a:spLocks noChangeArrowheads="1"/>
            </p:cNvSpPr>
            <p:nvPr/>
          </p:nvSpPr>
          <p:spPr bwMode="auto">
            <a:xfrm>
              <a:off x="3930640" y="5517280"/>
              <a:ext cx="1440000" cy="432000"/>
            </a:xfrm>
            <a:prstGeom prst="ellipse">
              <a:avLst/>
            </a:prstGeom>
            <a:solidFill>
              <a:srgbClr val="FF99CC"/>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2400">
                  <a:solidFill>
                    <a:srgbClr val="FF0000"/>
                  </a:solidFill>
                </a:rPr>
                <a:t>Ｃ</a:t>
              </a:r>
              <a:r>
                <a:rPr kumimoji="1" lang="ja-JP" altLang="en-US" b="1">
                  <a:solidFill>
                    <a:srgbClr val="FF0000"/>
                  </a:solidFill>
                </a:rPr>
                <a:t>ＨＥＣＫ </a:t>
              </a:r>
            </a:p>
          </p:txBody>
        </p:sp>
        <p:sp>
          <p:nvSpPr>
            <p:cNvPr id="55316" name="テキスト ボックス 19"/>
            <p:cNvSpPr txBox="1">
              <a:spLocks noChangeArrowheads="1"/>
            </p:cNvSpPr>
            <p:nvPr/>
          </p:nvSpPr>
          <p:spPr bwMode="auto">
            <a:xfrm>
              <a:off x="3488255" y="3886428"/>
              <a:ext cx="22527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ja-JP">
                  <a:solidFill>
                    <a:srgbClr val="000000"/>
                  </a:solidFill>
                </a:rPr>
                <a:t>学校全体として</a:t>
              </a:r>
              <a:endParaRPr kumimoji="1" lang="en-US" altLang="ja-JP">
                <a:solidFill>
                  <a:srgbClr val="000000"/>
                </a:solidFill>
              </a:endParaRPr>
            </a:p>
            <a:p>
              <a:pPr algn="ctr" defTabSz="914400" eaLnBrk="1" hangingPunct="1"/>
              <a:r>
                <a:rPr kumimoji="1" lang="ja-JP" altLang="ja-JP">
                  <a:solidFill>
                    <a:srgbClr val="000000"/>
                  </a:solidFill>
                </a:rPr>
                <a:t>組織的かつ計画的に</a:t>
              </a:r>
              <a:endParaRPr kumimoji="1" lang="en-US" altLang="ja-JP">
                <a:solidFill>
                  <a:srgbClr val="000000"/>
                </a:solidFill>
              </a:endParaRPr>
            </a:p>
            <a:p>
              <a:pPr algn="ctr" defTabSz="914400" eaLnBrk="1" hangingPunct="1"/>
              <a:r>
                <a:rPr kumimoji="1" lang="ja-JP" altLang="ja-JP">
                  <a:solidFill>
                    <a:srgbClr val="000000"/>
                  </a:solidFill>
                </a:rPr>
                <a:t>教育活動の質の</a:t>
              </a:r>
              <a:endParaRPr kumimoji="1" lang="en-US" altLang="ja-JP">
                <a:solidFill>
                  <a:srgbClr val="000000"/>
                </a:solidFill>
              </a:endParaRPr>
            </a:p>
            <a:p>
              <a:pPr algn="ctr" defTabSz="914400" eaLnBrk="1" hangingPunct="1"/>
              <a:r>
                <a:rPr kumimoji="1" lang="ja-JP" altLang="ja-JP">
                  <a:solidFill>
                    <a:srgbClr val="000000"/>
                  </a:solidFill>
                </a:rPr>
                <a:t>向上を図る。</a:t>
              </a:r>
              <a:endParaRPr kumimoji="1" lang="en-US" altLang="ja-JP">
                <a:solidFill>
                  <a:srgbClr val="000000"/>
                </a:solidFill>
              </a:endParaRPr>
            </a:p>
          </p:txBody>
        </p:sp>
        <p:sp>
          <p:nvSpPr>
            <p:cNvPr id="55317" name="AutoShape 36"/>
            <p:cNvSpPr>
              <a:spLocks noChangeArrowheads="1"/>
            </p:cNvSpPr>
            <p:nvPr/>
          </p:nvSpPr>
          <p:spPr bwMode="auto">
            <a:xfrm>
              <a:off x="5815011" y="2642576"/>
              <a:ext cx="1260000" cy="1260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400"/>
                    <a:pt x="10777" y="5400"/>
                    <a:pt x="10766" y="5400"/>
                  </a:cubicBezTo>
                  <a:lnTo>
                    <a:pt x="10732" y="0"/>
                  </a:lnTo>
                  <a:cubicBezTo>
                    <a:pt x="10754" y="0"/>
                    <a:pt x="10777"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8" name="AutoShape 36"/>
            <p:cNvSpPr>
              <a:spLocks noChangeArrowheads="1"/>
            </p:cNvSpPr>
            <p:nvPr/>
          </p:nvSpPr>
          <p:spPr bwMode="auto">
            <a:xfrm rot="5400000">
              <a:off x="6034199" y="4944090"/>
              <a:ext cx="1260000" cy="1260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400"/>
                    <a:pt x="10777" y="5400"/>
                    <a:pt x="10766" y="5400"/>
                  </a:cubicBezTo>
                  <a:lnTo>
                    <a:pt x="10732" y="0"/>
                  </a:lnTo>
                  <a:cubicBezTo>
                    <a:pt x="10754" y="0"/>
                    <a:pt x="10777"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9" name="AutoShape 36"/>
            <p:cNvSpPr>
              <a:spLocks noChangeArrowheads="1"/>
            </p:cNvSpPr>
            <p:nvPr/>
          </p:nvSpPr>
          <p:spPr bwMode="auto">
            <a:xfrm rot="10800000">
              <a:off x="1925990" y="5069081"/>
              <a:ext cx="1260000" cy="1260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400"/>
                    <a:pt x="10777" y="5400"/>
                    <a:pt x="10766" y="5400"/>
                  </a:cubicBezTo>
                  <a:lnTo>
                    <a:pt x="10732" y="0"/>
                  </a:lnTo>
                  <a:cubicBezTo>
                    <a:pt x="10754" y="0"/>
                    <a:pt x="10777"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8" name="角丸四角形 2"/>
          <p:cNvSpPr/>
          <p:nvPr/>
        </p:nvSpPr>
        <p:spPr>
          <a:xfrm>
            <a:off x="219075" y="766763"/>
            <a:ext cx="8789988" cy="857250"/>
          </a:xfrm>
          <a:prstGeom prst="roundRect">
            <a:avLst>
              <a:gd name="adj" fmla="val 12029"/>
            </a:avLst>
          </a:prstGeom>
          <a:solidFill>
            <a:srgbClr val="FFFFCC">
              <a:alpha val="50000"/>
            </a:srgb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3886" tIns="0" rIns="23886" bIns="0" anchor="ctr"/>
          <a:lstStyle/>
          <a:p>
            <a:pPr defTabSz="914400" eaLnBrk="1" fontAlgn="auto" hangingPunct="1">
              <a:spcBef>
                <a:spcPts val="0"/>
              </a:spcBef>
              <a:spcAft>
                <a:spcPts val="0"/>
              </a:spcAft>
              <a:defRPr/>
            </a:pPr>
            <a:r>
              <a:rPr kumimoji="1" lang="ja-JP" altLang="ja-JP" b="1" u="sng" dirty="0">
                <a:solidFill>
                  <a:prstClr val="black"/>
                </a:solidFill>
              </a:rPr>
              <a:t>「学習指導」</a:t>
            </a:r>
            <a:r>
              <a:rPr kumimoji="1" lang="ja-JP" altLang="en-US" b="1" u="sng" dirty="0">
                <a:solidFill>
                  <a:prstClr val="black"/>
                </a:solidFill>
              </a:rPr>
              <a:t>と</a:t>
            </a:r>
            <a:r>
              <a:rPr kumimoji="1" lang="ja-JP" altLang="ja-JP" b="1" u="sng" dirty="0">
                <a:solidFill>
                  <a:prstClr val="black"/>
                </a:solidFill>
              </a:rPr>
              <a:t>「学習評価」</a:t>
            </a:r>
            <a:r>
              <a:rPr kumimoji="1" lang="ja-JP" altLang="en-US" b="1" u="sng" dirty="0">
                <a:solidFill>
                  <a:prstClr val="black"/>
                </a:solidFill>
              </a:rPr>
              <a:t>は</a:t>
            </a:r>
            <a:r>
              <a:rPr kumimoji="1" lang="ja-JP" altLang="ja-JP" b="1" u="sng" dirty="0">
                <a:solidFill>
                  <a:prstClr val="black"/>
                </a:solidFill>
              </a:rPr>
              <a:t>学校の教育活動の根幹</a:t>
            </a:r>
            <a:r>
              <a:rPr kumimoji="1" lang="ja-JP" altLang="ja-JP">
                <a:solidFill>
                  <a:prstClr val="black"/>
                </a:solidFill>
              </a:rPr>
              <a:t>で</a:t>
            </a:r>
            <a:r>
              <a:rPr kumimoji="1" lang="ja-JP" altLang="ja-JP" smtClean="0">
                <a:solidFill>
                  <a:prstClr val="black"/>
                </a:solidFill>
              </a:rPr>
              <a:t>あり</a:t>
            </a:r>
            <a:r>
              <a:rPr kumimoji="1" lang="ja-JP" altLang="en-US" smtClean="0">
                <a:solidFill>
                  <a:prstClr val="black"/>
                </a:solidFill>
              </a:rPr>
              <a:t>，</a:t>
            </a:r>
            <a:r>
              <a:rPr kumimoji="1" lang="ja-JP" altLang="ja-JP" smtClean="0">
                <a:solidFill>
                  <a:prstClr val="black"/>
                </a:solidFill>
              </a:rPr>
              <a:t>教育</a:t>
            </a:r>
            <a:r>
              <a:rPr kumimoji="1" lang="ja-JP" altLang="ja-JP" dirty="0">
                <a:solidFill>
                  <a:prstClr val="black"/>
                </a:solidFill>
              </a:rPr>
              <a:t>課程に基づいて組織的かつ計画的に教育活動の質の向上を図る</a:t>
            </a:r>
            <a:r>
              <a:rPr kumimoji="1" lang="ja-JP" altLang="ja-JP" b="1" u="sng" dirty="0">
                <a:solidFill>
                  <a:prstClr val="black"/>
                </a:solidFill>
              </a:rPr>
              <a:t>「カリキュラム・マネジメント」の中核的な役割</a:t>
            </a:r>
            <a:r>
              <a:rPr kumimoji="1" lang="ja-JP" altLang="ja-JP" dirty="0">
                <a:solidFill>
                  <a:prstClr val="black"/>
                </a:solidFill>
              </a:rPr>
              <a:t>を担っている。</a:t>
            </a:r>
          </a:p>
        </p:txBody>
      </p:sp>
      <p:sp>
        <p:nvSpPr>
          <p:cNvPr id="26" name="テキスト ボックス 25"/>
          <p:cNvSpPr txBox="1"/>
          <p:nvPr/>
        </p:nvSpPr>
        <p:spPr>
          <a:xfrm>
            <a:off x="90488" y="6584950"/>
            <a:ext cx="3671887" cy="254000"/>
          </a:xfrm>
          <a:prstGeom prst="rect">
            <a:avLst/>
          </a:prstGeom>
          <a:noFill/>
        </p:spPr>
        <p:txBody>
          <a:bodyPr>
            <a:spAutoFit/>
          </a:bodyPr>
          <a:lstStyle/>
          <a:p>
            <a:pPr defTabSz="914400" eaLnBrk="1" fontAlgn="auto" hangingPunct="1">
              <a:spcBef>
                <a:spcPts val="0"/>
              </a:spcBef>
              <a:spcAft>
                <a:spcPts val="0"/>
              </a:spcAft>
              <a:defRPr/>
            </a:pPr>
            <a:r>
              <a:rPr kumimoji="1" lang="ja-JP" altLang="en-US" sz="1050" dirty="0">
                <a:solidFill>
                  <a:prstClr val="black"/>
                </a:solidFill>
                <a:latin typeface="Calibri"/>
              </a:rPr>
              <a:t>＜参考＞　報告Ｐ．３　　改善等通知１．（１）</a:t>
            </a:r>
          </a:p>
        </p:txBody>
      </p:sp>
      <p:sp>
        <p:nvSpPr>
          <p:cNvPr id="22"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P.5</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21"/>
    </mc:Choice>
    <mc:Fallback xmlns="">
      <p:transition spd="slow" advTm="5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7" name="テキスト ボックス 1"/>
          <p:cNvSpPr txBox="1">
            <a:spLocks noChangeArrowheads="1"/>
          </p:cNvSpPr>
          <p:nvPr/>
        </p:nvSpPr>
        <p:spPr bwMode="auto">
          <a:xfrm>
            <a:off x="323850" y="908050"/>
            <a:ext cx="8424863" cy="2678113"/>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①　課題の設定</a:t>
            </a:r>
            <a:endParaRPr kumimoji="1" lang="en-US" altLang="ja-JP" sz="2400" dirty="0">
              <a:latin typeface="+mn-ea"/>
            </a:endParaRPr>
          </a:p>
          <a:p>
            <a:pPr>
              <a:defRPr/>
            </a:pPr>
            <a:r>
              <a:rPr kumimoji="1" lang="ja-JP" altLang="en-US" sz="2400" dirty="0">
                <a:latin typeface="+mn-ea"/>
              </a:rPr>
              <a:t>　　　実社会や実生活に広がっている複雑な問題に向き合って，</a:t>
            </a:r>
            <a:endParaRPr kumimoji="1" lang="en-US" altLang="ja-JP" sz="2400" dirty="0">
              <a:latin typeface="+mn-ea"/>
            </a:endParaRPr>
          </a:p>
          <a:p>
            <a:pPr>
              <a:defRPr/>
            </a:pPr>
            <a:r>
              <a:rPr kumimoji="1" lang="ja-JP" altLang="en-US" sz="2400" dirty="0">
                <a:latin typeface="+mn-ea"/>
              </a:rPr>
              <a:t>　　自らの力で解決の方向を明らかにし，見通しをもって計画的</a:t>
            </a:r>
            <a:endParaRPr kumimoji="1" lang="en-US" altLang="ja-JP" sz="2400" dirty="0">
              <a:latin typeface="+mn-ea"/>
            </a:endParaRPr>
          </a:p>
          <a:p>
            <a:pPr>
              <a:defRPr/>
            </a:pPr>
            <a:r>
              <a:rPr kumimoji="1" lang="ja-JP" altLang="en-US" sz="2400" dirty="0">
                <a:latin typeface="+mn-ea"/>
              </a:rPr>
              <a:t>　　に取り組むことができるようになる</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・複雑な問題状況の中から課題を発見し設定する</a:t>
            </a:r>
            <a:endParaRPr kumimoji="1" lang="en-US" altLang="ja-JP" sz="2400" dirty="0">
              <a:latin typeface="+mn-ea"/>
            </a:endParaRPr>
          </a:p>
          <a:p>
            <a:pPr>
              <a:defRPr/>
            </a:pPr>
            <a:r>
              <a:rPr kumimoji="1" lang="ja-JP" altLang="en-US" sz="2400" dirty="0">
                <a:latin typeface="+mn-ea"/>
              </a:rPr>
              <a:t>　　　　 ・解決の方法や手順を考え，確かな見通しをもって計画を</a:t>
            </a:r>
            <a:endParaRPr kumimoji="1" lang="en-US" altLang="ja-JP" sz="2400" dirty="0">
              <a:latin typeface="+mn-ea"/>
            </a:endParaRPr>
          </a:p>
          <a:p>
            <a:pPr>
              <a:defRPr/>
            </a:pPr>
            <a:r>
              <a:rPr kumimoji="1" lang="ja-JP" altLang="en-US" sz="2400" dirty="0">
                <a:latin typeface="+mn-ea"/>
              </a:rPr>
              <a:t>　　　　　立てる</a:t>
            </a:r>
            <a:endParaRPr kumimoji="1" lang="en-US" altLang="ja-JP" sz="2400" dirty="0">
              <a:latin typeface="+mn-ea"/>
            </a:endParaRPr>
          </a:p>
        </p:txBody>
      </p:sp>
      <p:sp>
        <p:nvSpPr>
          <p:cNvPr id="8" name="テキスト ボックス 1"/>
          <p:cNvSpPr txBox="1">
            <a:spLocks noChangeArrowheads="1"/>
          </p:cNvSpPr>
          <p:nvPr/>
        </p:nvSpPr>
        <p:spPr bwMode="auto">
          <a:xfrm>
            <a:off x="323850" y="3860800"/>
            <a:ext cx="8424863" cy="2678113"/>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②　情報の収集</a:t>
            </a:r>
            <a:endParaRPr kumimoji="1" lang="en-US" altLang="ja-JP" sz="2400" dirty="0">
              <a:latin typeface="+mn-ea"/>
            </a:endParaRPr>
          </a:p>
          <a:p>
            <a:pPr>
              <a:defRPr/>
            </a:pPr>
            <a:r>
              <a:rPr kumimoji="1" lang="ja-JP" altLang="en-US" sz="2400" dirty="0">
                <a:latin typeface="+mn-ea"/>
              </a:rPr>
              <a:t>　　　情報収集の手段を意図的・計画的に用いたり，解決の過程</a:t>
            </a:r>
            <a:endParaRPr kumimoji="1" lang="en-US" altLang="ja-JP" sz="2400" dirty="0">
              <a:latin typeface="+mn-ea"/>
            </a:endParaRPr>
          </a:p>
          <a:p>
            <a:pPr>
              <a:defRPr/>
            </a:pPr>
            <a:r>
              <a:rPr kumimoji="1" lang="ja-JP" altLang="en-US" sz="2400" dirty="0">
                <a:latin typeface="+mn-ea"/>
              </a:rPr>
              <a:t>　　や結果を見通したりして，多様で効率的な情報収集が行われ</a:t>
            </a:r>
            <a:endParaRPr kumimoji="1" lang="en-US" altLang="ja-JP" sz="2400" dirty="0">
              <a:latin typeface="+mn-ea"/>
            </a:endParaRPr>
          </a:p>
          <a:p>
            <a:pPr>
              <a:defRPr/>
            </a:pPr>
            <a:r>
              <a:rPr kumimoji="1" lang="ja-JP" altLang="en-US" sz="2400" dirty="0">
                <a:latin typeface="+mn-ea"/>
              </a:rPr>
              <a:t>　　るようになる</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・情報を効率的に収集する手段を選択する</a:t>
            </a:r>
            <a:endParaRPr kumimoji="1" lang="en-US" altLang="ja-JP" sz="2400" dirty="0">
              <a:latin typeface="+mn-ea"/>
            </a:endParaRPr>
          </a:p>
          <a:p>
            <a:pPr>
              <a:defRPr/>
            </a:pPr>
            <a:r>
              <a:rPr kumimoji="1" lang="ja-JP" altLang="en-US" sz="2400" dirty="0">
                <a:latin typeface="+mn-ea"/>
              </a:rPr>
              <a:t>　　　　 ・必要な情報を多様な方法で収集し，種類に合わせて</a:t>
            </a:r>
            <a:endParaRPr kumimoji="1" lang="en-US" altLang="ja-JP" sz="2400" dirty="0">
              <a:latin typeface="+mn-ea"/>
            </a:endParaRPr>
          </a:p>
          <a:p>
            <a:pPr>
              <a:defRPr/>
            </a:pPr>
            <a:r>
              <a:rPr kumimoji="1" lang="ja-JP" altLang="en-US" sz="2400" dirty="0">
                <a:latin typeface="+mn-ea"/>
              </a:rPr>
              <a:t>　　　　　蓄積する</a:t>
            </a:r>
            <a:endParaRPr kumimoji="1" lang="en-US" altLang="ja-JP" sz="2400" dirty="0">
              <a:latin typeface="+mn-ea"/>
            </a:endParaRPr>
          </a:p>
        </p:txBody>
      </p:sp>
      <p:sp>
        <p:nvSpPr>
          <p:cNvPr id="5" name="リボン: 下に曲がる 4"/>
          <p:cNvSpPr/>
          <p:nvPr/>
        </p:nvSpPr>
        <p:spPr>
          <a:xfrm>
            <a:off x="7504113" y="260350"/>
            <a:ext cx="1604962"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44</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9031740"/>
      </p:ext>
    </p:extLst>
  </p:cSld>
  <p:clrMapOvr>
    <a:masterClrMapping/>
  </p:clrMapOvr>
  <p:transition spd="slow" advTm="50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7" name="テキスト ボックス 1"/>
          <p:cNvSpPr txBox="1">
            <a:spLocks noChangeArrowheads="1"/>
          </p:cNvSpPr>
          <p:nvPr/>
        </p:nvSpPr>
        <p:spPr bwMode="auto">
          <a:xfrm>
            <a:off x="323850" y="908050"/>
            <a:ext cx="8424863" cy="3048000"/>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③　整理・分析</a:t>
            </a:r>
            <a:endParaRPr kumimoji="1" lang="en-US" altLang="ja-JP" sz="2400" dirty="0">
              <a:latin typeface="+mn-ea"/>
            </a:endParaRPr>
          </a:p>
          <a:p>
            <a:pPr>
              <a:defRPr/>
            </a:pPr>
            <a:r>
              <a:rPr kumimoji="1" lang="ja-JP" altLang="en-US" sz="2400" dirty="0">
                <a:latin typeface="+mn-ea"/>
              </a:rPr>
              <a:t>　　　収集した情報を取捨選択すること，情報の傾向を見付ける</a:t>
            </a:r>
            <a:endParaRPr kumimoji="1" lang="en-US" altLang="ja-JP" sz="2400" dirty="0">
              <a:latin typeface="+mn-ea"/>
            </a:endParaRPr>
          </a:p>
          <a:p>
            <a:pPr>
              <a:defRPr/>
            </a:pPr>
            <a:r>
              <a:rPr kumimoji="1" lang="ja-JP" altLang="en-US" sz="2400" dirty="0">
                <a:latin typeface="+mn-ea"/>
              </a:rPr>
              <a:t>　　こと，複数の情報を組み合わせて新しい関係を見いだすこと</a:t>
            </a:r>
            <a:endParaRPr kumimoji="1" lang="en-US" altLang="ja-JP" sz="2400" dirty="0">
              <a:latin typeface="+mn-ea"/>
            </a:endParaRPr>
          </a:p>
          <a:p>
            <a:pPr>
              <a:defRPr/>
            </a:pPr>
            <a:r>
              <a:rPr kumimoji="1" lang="ja-JP" altLang="en-US" sz="2400" dirty="0">
                <a:latin typeface="+mn-ea"/>
              </a:rPr>
              <a:t>　　など</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・異なる情報の共通点や差異点を見付け，関係や傾向を</a:t>
            </a:r>
            <a:endParaRPr kumimoji="1" lang="en-US" altLang="ja-JP" sz="2400" dirty="0">
              <a:latin typeface="+mn-ea"/>
            </a:endParaRPr>
          </a:p>
          <a:p>
            <a:pPr>
              <a:defRPr/>
            </a:pPr>
            <a:r>
              <a:rPr kumimoji="1" lang="ja-JP" altLang="en-US" sz="2400" dirty="0">
                <a:latin typeface="+mn-ea"/>
              </a:rPr>
              <a:t>　　　　　明らかにする</a:t>
            </a:r>
            <a:endParaRPr kumimoji="1" lang="en-US" altLang="ja-JP" sz="2400" dirty="0">
              <a:latin typeface="+mn-ea"/>
            </a:endParaRPr>
          </a:p>
          <a:p>
            <a:pPr>
              <a:defRPr/>
            </a:pPr>
            <a:r>
              <a:rPr kumimoji="1" lang="ja-JP" altLang="en-US" sz="2400" dirty="0">
                <a:latin typeface="+mn-ea"/>
              </a:rPr>
              <a:t>　　　　 ・事象を比較したり関連付けたりして，確かな理由や根拠</a:t>
            </a:r>
            <a:endParaRPr kumimoji="1" lang="en-US" altLang="ja-JP" sz="2400" dirty="0">
              <a:latin typeface="+mn-ea"/>
            </a:endParaRPr>
          </a:p>
          <a:p>
            <a:pPr>
              <a:defRPr/>
            </a:pPr>
            <a:r>
              <a:rPr kumimoji="1" lang="ja-JP" altLang="en-US" sz="2400" dirty="0">
                <a:latin typeface="+mn-ea"/>
              </a:rPr>
              <a:t>　　　　　をもつ</a:t>
            </a:r>
            <a:endParaRPr kumimoji="1" lang="en-US" altLang="ja-JP" sz="2400" dirty="0">
              <a:latin typeface="+mn-ea"/>
            </a:endParaRPr>
          </a:p>
        </p:txBody>
      </p:sp>
      <p:sp>
        <p:nvSpPr>
          <p:cNvPr id="8" name="テキスト ボックス 1"/>
          <p:cNvSpPr txBox="1">
            <a:spLocks noChangeArrowheads="1"/>
          </p:cNvSpPr>
          <p:nvPr/>
        </p:nvSpPr>
        <p:spPr bwMode="auto">
          <a:xfrm>
            <a:off x="323850" y="4076700"/>
            <a:ext cx="8424863" cy="2678113"/>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④　まとめ・表現</a:t>
            </a:r>
            <a:endParaRPr kumimoji="1" lang="en-US" altLang="ja-JP" sz="2400" dirty="0">
              <a:latin typeface="+mn-ea"/>
            </a:endParaRPr>
          </a:p>
          <a:p>
            <a:pPr>
              <a:defRPr/>
            </a:pPr>
            <a:r>
              <a:rPr kumimoji="1" lang="ja-JP" altLang="en-US" sz="2400" dirty="0">
                <a:latin typeface="+mn-ea"/>
              </a:rPr>
              <a:t>　　　整理・分析した結果や自分の考えをまとめたり他者に伝えた</a:t>
            </a:r>
            <a:endParaRPr kumimoji="1" lang="en-US" altLang="ja-JP" sz="2400" dirty="0">
              <a:latin typeface="+mn-ea"/>
            </a:endParaRPr>
          </a:p>
          <a:p>
            <a:pPr>
              <a:defRPr/>
            </a:pPr>
            <a:r>
              <a:rPr kumimoji="1" lang="ja-JP" altLang="en-US" sz="2400" dirty="0">
                <a:latin typeface="+mn-ea"/>
              </a:rPr>
              <a:t>　　りすること，振り返ることで対象や自分自身に対する理解が深</a:t>
            </a:r>
            <a:endParaRPr kumimoji="1" lang="en-US" altLang="ja-JP" sz="2400" dirty="0">
              <a:latin typeface="+mn-ea"/>
            </a:endParaRPr>
          </a:p>
          <a:p>
            <a:pPr>
              <a:defRPr/>
            </a:pPr>
            <a:r>
              <a:rPr kumimoji="1" lang="ja-JP" altLang="en-US" sz="2400" dirty="0">
                <a:latin typeface="+mn-ea"/>
              </a:rPr>
              <a:t>　　まる</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・相手や目的に応じて効果的な表現をする</a:t>
            </a:r>
            <a:endParaRPr kumimoji="1" lang="en-US" altLang="ja-JP" sz="2400" dirty="0">
              <a:latin typeface="+mn-ea"/>
            </a:endParaRPr>
          </a:p>
          <a:p>
            <a:pPr>
              <a:defRPr/>
            </a:pPr>
            <a:r>
              <a:rPr kumimoji="1" lang="ja-JP" altLang="en-US" sz="2400" dirty="0">
                <a:latin typeface="+mn-ea"/>
              </a:rPr>
              <a:t>　　　　 ・学習を振り返り，自己の成長を自覚し，学習や生活に生</a:t>
            </a:r>
            <a:endParaRPr kumimoji="1" lang="en-US" altLang="ja-JP" sz="2400" dirty="0">
              <a:latin typeface="+mn-ea"/>
            </a:endParaRPr>
          </a:p>
          <a:p>
            <a:pPr>
              <a:defRPr/>
            </a:pPr>
            <a:r>
              <a:rPr kumimoji="1" lang="ja-JP" altLang="en-US" sz="2400" dirty="0">
                <a:latin typeface="+mn-ea"/>
              </a:rPr>
              <a:t>　　　　　かす</a:t>
            </a:r>
            <a:endParaRPr kumimoji="1" lang="en-US" altLang="ja-JP" sz="2400" dirty="0">
              <a:latin typeface="+mn-ea"/>
            </a:endParaRPr>
          </a:p>
        </p:txBody>
      </p:sp>
      <p:sp>
        <p:nvSpPr>
          <p:cNvPr id="5" name="リボン: 下に曲がる 4"/>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p44</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162416"/>
      </p:ext>
    </p:extLst>
  </p:cSld>
  <p:clrMapOvr>
    <a:masterClrMapping/>
  </p:clrMapOvr>
  <p:transition spd="slow" advTm="490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1"/>
          <p:cNvSpPr txBox="1">
            <a:spLocks noChangeArrowheads="1"/>
          </p:cNvSpPr>
          <p:nvPr/>
        </p:nvSpPr>
        <p:spPr bwMode="auto">
          <a:xfrm>
            <a:off x="323850" y="817563"/>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３</a:t>
            </a:r>
            <a:r>
              <a:rPr kumimoji="1" lang="en-US" altLang="ja-JP" sz="2800"/>
              <a:t>)</a:t>
            </a:r>
            <a:r>
              <a:rPr kumimoji="1" lang="ja-JP" altLang="en-US" sz="2800"/>
              <a:t>主体的に学習に取り組む態度</a:t>
            </a:r>
          </a:p>
        </p:txBody>
      </p:sp>
      <p:sp>
        <p:nvSpPr>
          <p:cNvPr id="49155"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pic>
        <p:nvPicPr>
          <p:cNvPr id="49156" name="図 14"/>
          <p:cNvPicPr>
            <a:picLocks noChangeAspect="1" noChangeArrowheads="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220663" y="1260475"/>
            <a:ext cx="8672512"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2"/>
          <p:cNvSpPr/>
          <p:nvPr/>
        </p:nvSpPr>
        <p:spPr>
          <a:xfrm>
            <a:off x="201613" y="6172200"/>
            <a:ext cx="8763000" cy="64135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　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7" name="円/楕円 15"/>
          <p:cNvSpPr/>
          <p:nvPr/>
        </p:nvSpPr>
        <p:spPr>
          <a:xfrm>
            <a:off x="4640263" y="1916113"/>
            <a:ext cx="723900" cy="2992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円/楕円 16"/>
          <p:cNvSpPr/>
          <p:nvPr/>
        </p:nvSpPr>
        <p:spPr>
          <a:xfrm>
            <a:off x="6173788" y="5214938"/>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リボン: 下に曲がる 10"/>
          <p:cNvSpPr/>
          <p:nvPr/>
        </p:nvSpPr>
        <p:spPr>
          <a:xfrm>
            <a:off x="7740650" y="260350"/>
            <a:ext cx="13684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p9</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10</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1665811"/>
      </p:ext>
    </p:extLst>
  </p:cSld>
  <p:clrMapOvr>
    <a:masterClrMapping/>
  </p:clrMapOvr>
  <p:transition spd="slow" advTm="41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412875"/>
            <a:ext cx="8424863" cy="5324475"/>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a:t>
            </a:r>
            <a:r>
              <a:rPr kumimoji="1" lang="ja-JP" altLang="en-US" sz="2400" dirty="0">
                <a:latin typeface="+mn-ea"/>
              </a:rPr>
              <a:t>①　自己理解・他者理解</a:t>
            </a:r>
            <a:endParaRPr kumimoji="1" lang="en-US" altLang="ja-JP" sz="2400" dirty="0">
              <a:latin typeface="+mn-ea"/>
            </a:endParaRPr>
          </a:p>
          <a:p>
            <a:pPr>
              <a:defRPr/>
            </a:pPr>
            <a:r>
              <a:rPr kumimoji="1" lang="ja-JP" altLang="en-US" sz="2400" dirty="0">
                <a:latin typeface="+mn-ea"/>
              </a:rPr>
              <a:t>　　　・　自分の生活を見直し，自分の特徴やよさを理解しようと</a:t>
            </a:r>
            <a:endParaRPr kumimoji="1" lang="en-US" altLang="ja-JP" sz="2400" dirty="0">
              <a:latin typeface="+mn-ea"/>
            </a:endParaRPr>
          </a:p>
          <a:p>
            <a:pPr>
              <a:defRPr/>
            </a:pPr>
            <a:r>
              <a:rPr kumimoji="1" lang="ja-JP" altLang="en-US" sz="2400" dirty="0">
                <a:latin typeface="+mn-ea"/>
              </a:rPr>
              <a:t>　　　　する</a:t>
            </a:r>
            <a:endParaRPr kumimoji="1" lang="en-US" altLang="ja-JP" sz="2400" dirty="0">
              <a:latin typeface="+mn-ea"/>
            </a:endParaRPr>
          </a:p>
          <a:p>
            <a:pPr>
              <a:defRPr/>
            </a:pPr>
            <a:r>
              <a:rPr kumimoji="1" lang="ja-JP" altLang="en-US" sz="2400" dirty="0">
                <a:latin typeface="+mn-ea"/>
              </a:rPr>
              <a:t>　　　・　異なる意見や他者の考えを受け入れて尊重しようとする</a:t>
            </a:r>
            <a:endParaRPr kumimoji="1" lang="en-US" altLang="ja-JP" sz="2400" dirty="0">
              <a:latin typeface="+mn-ea"/>
            </a:endParaRP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②　主体性・協働性</a:t>
            </a:r>
            <a:endParaRPr kumimoji="1" lang="en-US" altLang="ja-JP" sz="2400" dirty="0">
              <a:latin typeface="+mn-ea"/>
            </a:endParaRPr>
          </a:p>
          <a:p>
            <a:pPr>
              <a:defRPr/>
            </a:pPr>
            <a:r>
              <a:rPr kumimoji="1" lang="ja-JP" altLang="en-US" sz="2400" dirty="0">
                <a:latin typeface="+mn-ea"/>
              </a:rPr>
              <a:t>　　　・　自分の意思で目標に向かって課題の解決に取り組む</a:t>
            </a:r>
            <a:endParaRPr kumimoji="1" lang="en-US" altLang="ja-JP" sz="2400" dirty="0">
              <a:latin typeface="+mn-ea"/>
            </a:endParaRPr>
          </a:p>
          <a:p>
            <a:pPr>
              <a:defRPr/>
            </a:pPr>
            <a:r>
              <a:rPr kumimoji="1" lang="ja-JP" altLang="en-US" sz="2400" dirty="0">
                <a:latin typeface="+mn-ea"/>
              </a:rPr>
              <a:t>　　　・　自他のよさを生かしながら協力して問題の解決に取り</a:t>
            </a:r>
            <a:endParaRPr kumimoji="1" lang="en-US" altLang="ja-JP" sz="2400" dirty="0">
              <a:latin typeface="+mn-ea"/>
            </a:endParaRPr>
          </a:p>
          <a:p>
            <a:pPr>
              <a:defRPr/>
            </a:pPr>
            <a:r>
              <a:rPr kumimoji="1" lang="ja-JP" altLang="en-US" sz="2400" dirty="0">
                <a:latin typeface="+mn-ea"/>
              </a:rPr>
              <a:t>　　　　組む</a:t>
            </a:r>
            <a:endParaRPr kumimoji="1" lang="en-US" altLang="ja-JP" sz="2400" dirty="0">
              <a:latin typeface="+mn-ea"/>
            </a:endParaRP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③　将来展望・社会参画</a:t>
            </a:r>
            <a:endParaRPr kumimoji="1" lang="en-US" altLang="ja-JP" sz="2400" dirty="0">
              <a:latin typeface="+mn-ea"/>
            </a:endParaRPr>
          </a:p>
          <a:p>
            <a:pPr>
              <a:defRPr/>
            </a:pPr>
            <a:r>
              <a:rPr kumimoji="1" lang="ja-JP" altLang="en-US" sz="2400" dirty="0">
                <a:latin typeface="+mn-ea"/>
              </a:rPr>
              <a:t>　　　・　自己の生き方を考え，夢や希望をもち続ける</a:t>
            </a:r>
            <a:endParaRPr kumimoji="1" lang="en-US" altLang="ja-JP" sz="2400" dirty="0">
              <a:latin typeface="+mn-ea"/>
            </a:endParaRPr>
          </a:p>
          <a:p>
            <a:pPr>
              <a:defRPr/>
            </a:pPr>
            <a:r>
              <a:rPr kumimoji="1" lang="ja-JP" altLang="en-US" sz="2400" dirty="0">
                <a:latin typeface="+mn-ea"/>
              </a:rPr>
              <a:t>　　　・　実社会や実生活の問題の解決に，自分のこととして取り</a:t>
            </a:r>
            <a:endParaRPr kumimoji="1" lang="en-US" altLang="ja-JP" sz="2400" dirty="0">
              <a:latin typeface="+mn-ea"/>
            </a:endParaRPr>
          </a:p>
          <a:p>
            <a:pPr>
              <a:defRPr/>
            </a:pPr>
            <a:r>
              <a:rPr kumimoji="1" lang="ja-JP" altLang="en-US" sz="2400" dirty="0">
                <a:latin typeface="+mn-ea"/>
              </a:rPr>
              <a:t>　　　　組む　</a:t>
            </a:r>
            <a:endParaRPr kumimoji="1" lang="en-US" altLang="ja-JP" sz="2400" dirty="0">
              <a:latin typeface="+mn-ea"/>
            </a:endParaRPr>
          </a:p>
        </p:txBody>
      </p:sp>
      <p:sp>
        <p:nvSpPr>
          <p:cNvPr id="51203" name="テキスト ボックス 1"/>
          <p:cNvSpPr txBox="1">
            <a:spLocks noChangeArrowheads="1"/>
          </p:cNvSpPr>
          <p:nvPr/>
        </p:nvSpPr>
        <p:spPr bwMode="auto">
          <a:xfrm>
            <a:off x="323850" y="836613"/>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３</a:t>
            </a:r>
            <a:r>
              <a:rPr kumimoji="1" lang="en-US" altLang="ja-JP" sz="2800"/>
              <a:t>)</a:t>
            </a:r>
            <a:r>
              <a:rPr kumimoji="1" lang="ja-JP" altLang="en-US" sz="2800"/>
              <a:t>主体的に学習に取り組む態度</a:t>
            </a:r>
          </a:p>
        </p:txBody>
      </p:sp>
      <p:sp>
        <p:nvSpPr>
          <p:cNvPr id="51204"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6" name="リボン: 下に曲がる 5"/>
          <p:cNvSpPr/>
          <p:nvPr/>
        </p:nvSpPr>
        <p:spPr>
          <a:xfrm>
            <a:off x="7504113" y="260350"/>
            <a:ext cx="1604962"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p44</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45</a:t>
            </a:r>
            <a:endParaRPr kumimoji="1" lang="ja-JP" altLang="en-US" sz="24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4853476"/>
      </p:ext>
    </p:extLst>
  </p:cSld>
  <p:clrMapOvr>
    <a:masterClrMapping/>
  </p:clrMapOvr>
  <p:transition spd="slow" advTm="319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412875"/>
            <a:ext cx="8424863" cy="4524315"/>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　</a:t>
            </a:r>
            <a:r>
              <a:rPr kumimoji="1" lang="en-US" altLang="ja-JP" sz="2400" dirty="0">
                <a:latin typeface="+mn-ea"/>
              </a:rPr>
              <a:t>｢</a:t>
            </a:r>
            <a:r>
              <a:rPr kumimoji="1" lang="ja-JP" altLang="en-US" sz="2400" dirty="0">
                <a:latin typeface="+mn-ea"/>
              </a:rPr>
              <a:t>単元の評価規準</a:t>
            </a:r>
            <a:r>
              <a:rPr kumimoji="1" lang="en-US" altLang="ja-JP" sz="2400" dirty="0">
                <a:latin typeface="+mn-ea"/>
              </a:rPr>
              <a:t>｣</a:t>
            </a:r>
            <a:r>
              <a:rPr kumimoji="1" lang="ja-JP" altLang="en-US" sz="2400" dirty="0">
                <a:latin typeface="+mn-ea"/>
              </a:rPr>
              <a:t>を作成するに当たっては</a:t>
            </a:r>
            <a:r>
              <a:rPr kumimoji="1" lang="en-US" altLang="ja-JP" sz="2400" dirty="0">
                <a:latin typeface="+mn-ea"/>
              </a:rPr>
              <a:t>,</a:t>
            </a:r>
            <a:r>
              <a:rPr kumimoji="1" lang="ja-JP" altLang="en-US" sz="2400" dirty="0">
                <a:latin typeface="+mn-ea"/>
              </a:rPr>
              <a:t>実際の学習活動や学習場面をイメージし，資質・能力を発揮する児童の姿を想定</a:t>
            </a:r>
            <a:endParaRPr kumimoji="1" lang="en-US" altLang="ja-JP" sz="2400" dirty="0">
              <a:latin typeface="+mn-ea"/>
            </a:endParaRPr>
          </a:p>
          <a:p>
            <a:pPr>
              <a:defRPr/>
            </a:pPr>
            <a:r>
              <a:rPr kumimoji="1" lang="ja-JP" altLang="en-US" sz="2400" dirty="0">
                <a:latin typeface="+mn-ea"/>
              </a:rPr>
              <a:t>　→　実際に行う学習活動や扱う学習対象と，発揮される資質・　　</a:t>
            </a:r>
            <a:endParaRPr kumimoji="1" lang="en-US" altLang="ja-JP" sz="2400" dirty="0">
              <a:latin typeface="+mn-ea"/>
            </a:endParaRPr>
          </a:p>
          <a:p>
            <a:pPr>
              <a:defRPr/>
            </a:pPr>
            <a:r>
              <a:rPr kumimoji="1" lang="ja-JP" altLang="en-US" sz="2400" dirty="0">
                <a:latin typeface="+mn-ea"/>
              </a:rPr>
              <a:t>　　能力とを具体的に描く</a:t>
            </a:r>
            <a:endParaRPr kumimoji="1" lang="en-US" altLang="ja-JP" sz="2400" dirty="0">
              <a:latin typeface="+mn-ea"/>
            </a:endParaRPr>
          </a:p>
          <a:p>
            <a:pPr>
              <a:defRPr/>
            </a:pP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a:t>
            </a:r>
            <a:r>
              <a:rPr kumimoji="1" lang="en-US" altLang="ja-JP" sz="2400" dirty="0" smtClean="0">
                <a:latin typeface="+mn-ea"/>
              </a:rPr>
              <a:t>｢</a:t>
            </a:r>
            <a:r>
              <a:rPr kumimoji="1" lang="ja-JP" altLang="en-US" sz="2400" dirty="0" smtClean="0">
                <a:latin typeface="+mn-ea"/>
              </a:rPr>
              <a:t>まちの変遷と調査活動とを結び付けることを通して，〇</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〇市の環境における問題を明らかにし，解決への見通しを</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もって計画している。</a:t>
            </a:r>
            <a:r>
              <a:rPr kumimoji="1" lang="en-US" altLang="ja-JP" sz="2400" dirty="0" smtClean="0">
                <a:latin typeface="+mn-ea"/>
              </a:rPr>
              <a:t>｣</a:t>
            </a:r>
          </a:p>
          <a:p>
            <a:pPr>
              <a:defRPr/>
            </a:pPr>
            <a:endParaRPr kumimoji="1" lang="en-US" altLang="ja-JP" sz="2400" dirty="0">
              <a:latin typeface="+mn-ea"/>
            </a:endParaRPr>
          </a:p>
          <a:p>
            <a:pPr>
              <a:defRPr/>
            </a:pPr>
            <a:r>
              <a:rPr kumimoji="1" lang="ja-JP" altLang="en-US" sz="2400" dirty="0">
                <a:latin typeface="+mn-ea"/>
              </a:rPr>
              <a:t>　　　　</a:t>
            </a:r>
            <a:r>
              <a:rPr kumimoji="1" lang="en-US" altLang="ja-JP" sz="2400" dirty="0" smtClean="0">
                <a:latin typeface="+mn-ea"/>
              </a:rPr>
              <a:t>｢</a:t>
            </a:r>
            <a:r>
              <a:rPr kumimoji="1" lang="ja-JP" altLang="en-US" sz="2400" dirty="0" smtClean="0">
                <a:latin typeface="+mn-ea"/>
              </a:rPr>
              <a:t>持続</a:t>
            </a:r>
            <a:r>
              <a:rPr kumimoji="1" lang="ja-JP" altLang="en-US" sz="2400" dirty="0">
                <a:latin typeface="+mn-ea"/>
              </a:rPr>
              <a:t>可能</a:t>
            </a:r>
            <a:r>
              <a:rPr kumimoji="1" lang="ja-JP" altLang="en-US" sz="2400" dirty="0" smtClean="0">
                <a:latin typeface="+mn-ea"/>
              </a:rPr>
              <a:t>な自然環境の実現に向け，調査結果をグラフや</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地図，写真を使って効果的に表し，</a:t>
            </a:r>
            <a:r>
              <a:rPr kumimoji="1" lang="en-US" altLang="ja-JP" sz="2400" dirty="0" smtClean="0">
                <a:latin typeface="+mn-ea"/>
              </a:rPr>
              <a:t>『</a:t>
            </a:r>
            <a:r>
              <a:rPr kumimoji="1" lang="ja-JP" altLang="en-US" sz="2400" dirty="0" smtClean="0">
                <a:latin typeface="+mn-ea"/>
              </a:rPr>
              <a:t>環境フォーラム</a:t>
            </a:r>
            <a:r>
              <a:rPr kumimoji="1" lang="en-US" altLang="ja-JP" sz="2400" dirty="0" smtClean="0">
                <a:latin typeface="+mn-ea"/>
              </a:rPr>
              <a:t>』</a:t>
            </a:r>
            <a:r>
              <a:rPr kumimoji="1" lang="ja-JP" altLang="en-US" sz="2400" dirty="0" err="1" smtClean="0">
                <a:latin typeface="+mn-ea"/>
              </a:rPr>
              <a:t>で訴</a:t>
            </a:r>
            <a:endParaRPr kumimoji="1" lang="en-US" altLang="ja-JP" sz="2400" dirty="0" smtClean="0">
              <a:latin typeface="+mn-ea"/>
            </a:endParaRPr>
          </a:p>
          <a:p>
            <a:pPr>
              <a:defRPr/>
            </a:pPr>
            <a:r>
              <a:rPr kumimoji="1" lang="ja-JP" altLang="en-US" sz="2400" dirty="0">
                <a:latin typeface="+mn-ea"/>
              </a:rPr>
              <a:t>　</a:t>
            </a:r>
            <a:r>
              <a:rPr kumimoji="1" lang="ja-JP" altLang="en-US" sz="2400" dirty="0" smtClean="0">
                <a:latin typeface="+mn-ea"/>
              </a:rPr>
              <a:t>　　　えている。</a:t>
            </a:r>
            <a:r>
              <a:rPr kumimoji="1" lang="en-US" altLang="ja-JP" sz="2400" dirty="0" smtClean="0">
                <a:latin typeface="+mn-ea"/>
              </a:rPr>
              <a:t>｣</a:t>
            </a:r>
            <a:endParaRPr kumimoji="1" lang="en-US" altLang="ja-JP" sz="2400" dirty="0">
              <a:latin typeface="+mn-ea"/>
            </a:endParaRPr>
          </a:p>
        </p:txBody>
      </p:sp>
      <p:sp>
        <p:nvSpPr>
          <p:cNvPr id="53251" name="テキスト ボックス 1"/>
          <p:cNvSpPr txBox="1">
            <a:spLocks noChangeArrowheads="1"/>
          </p:cNvSpPr>
          <p:nvPr/>
        </p:nvSpPr>
        <p:spPr bwMode="auto">
          <a:xfrm>
            <a:off x="323850" y="836613"/>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４</a:t>
            </a:r>
            <a:r>
              <a:rPr kumimoji="1" lang="en-US" altLang="ja-JP" sz="2800"/>
              <a:t>)</a:t>
            </a:r>
            <a:r>
              <a:rPr kumimoji="1" lang="ja-JP" altLang="en-US" sz="2800"/>
              <a:t>その他</a:t>
            </a:r>
          </a:p>
        </p:txBody>
      </p:sp>
      <p:sp>
        <p:nvSpPr>
          <p:cNvPr id="53252"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dirty="0">
                <a:solidFill>
                  <a:schemeClr val="bg1"/>
                </a:solidFill>
                <a:latin typeface="ＭＳ Ｐゴシック" panose="020B0600070205080204" pitchFamily="50" charset="-128"/>
              </a:rPr>
              <a:t>育成を目指す資質・能力を踏まえた</a:t>
            </a:r>
            <a:r>
              <a:rPr kumimoji="1" lang="en-US" altLang="ja-JP" sz="2400" b="1" dirty="0">
                <a:solidFill>
                  <a:schemeClr val="bg1"/>
                </a:solidFill>
                <a:latin typeface="ＭＳ Ｐゴシック" panose="020B0600070205080204" pitchFamily="50" charset="-128"/>
              </a:rPr>
              <a:t>｢</a:t>
            </a:r>
            <a:r>
              <a:rPr kumimoji="1" lang="ja-JP" altLang="en-US" sz="2400" b="1" dirty="0">
                <a:solidFill>
                  <a:schemeClr val="bg1"/>
                </a:solidFill>
                <a:latin typeface="ＭＳ Ｐゴシック" panose="020B0600070205080204" pitchFamily="50" charset="-128"/>
              </a:rPr>
              <a:t>単元の評価規準</a:t>
            </a:r>
            <a:r>
              <a:rPr kumimoji="1" lang="en-US" altLang="ja-JP" sz="2400" b="1" dirty="0">
                <a:solidFill>
                  <a:schemeClr val="bg1"/>
                </a:solidFill>
                <a:latin typeface="ＭＳ Ｐゴシック" panose="020B0600070205080204" pitchFamily="50" charset="-128"/>
              </a:rPr>
              <a:t>｣</a:t>
            </a:r>
            <a:r>
              <a:rPr kumimoji="1" lang="ja-JP" altLang="en-US" sz="2400" b="1" dirty="0">
                <a:solidFill>
                  <a:schemeClr val="bg1"/>
                </a:solidFill>
                <a:latin typeface="ＭＳ Ｐゴシック" panose="020B0600070205080204" pitchFamily="50" charset="-128"/>
              </a:rPr>
              <a:t>の</a:t>
            </a:r>
            <a:endParaRPr kumimoji="1" lang="en-US" altLang="ja-JP" sz="2400" b="1" dirty="0">
              <a:solidFill>
                <a:schemeClr val="bg1"/>
              </a:solidFill>
              <a:latin typeface="ＭＳ Ｐゴシック" panose="020B0600070205080204" pitchFamily="50" charset="-128"/>
            </a:endParaRPr>
          </a:p>
          <a:p>
            <a:r>
              <a:rPr kumimoji="1" lang="ja-JP" altLang="en-US" sz="2400" b="1" dirty="0">
                <a:solidFill>
                  <a:schemeClr val="bg1"/>
                </a:solidFill>
                <a:latin typeface="ＭＳ Ｐゴシック" panose="020B0600070205080204" pitchFamily="50" charset="-128"/>
              </a:rPr>
              <a:t>作成のポイント</a:t>
            </a:r>
          </a:p>
        </p:txBody>
      </p:sp>
      <p:sp>
        <p:nvSpPr>
          <p:cNvPr id="6" name="リボン: 下に曲がる 5"/>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p45</a:t>
            </a:r>
            <a:endParaRPr kumimoji="1" lang="ja-JP" altLang="en-US" sz="24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3210496"/>
      </p:ext>
    </p:extLst>
  </p:cSld>
  <p:clrMapOvr>
    <a:masterClrMapping/>
  </p:clrMapOvr>
  <p:transition spd="slow" advTm="295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250825" y="2852738"/>
            <a:ext cx="8642350"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a:t>
            </a:r>
            <a:r>
              <a:rPr kumimoji="1" lang="ja-JP" altLang="en-US" sz="5400" b="1" dirty="0" smtClean="0">
                <a:solidFill>
                  <a:schemeClr val="tx1"/>
                </a:solidFill>
                <a:latin typeface="HGP教科書体" panose="02020600000000000000" pitchFamily="18" charset="-128"/>
                <a:ea typeface="HGP教科書体" panose="02020600000000000000" pitchFamily="18" charset="-128"/>
              </a:rPr>
              <a:t>学校 </a:t>
            </a:r>
            <a:r>
              <a:rPr kumimoji="1" lang="ja-JP" altLang="en-US" sz="5400" b="1" dirty="0">
                <a:solidFill>
                  <a:schemeClr val="tx1"/>
                </a:solidFill>
                <a:latin typeface="HGP教科書体" panose="02020600000000000000" pitchFamily="18" charset="-128"/>
                <a:ea typeface="HGP教科書体" panose="02020600000000000000" pitchFamily="18" charset="-128"/>
              </a:rPr>
              <a:t>総合的な学習の時間</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録音されたサウンド">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6505827"/>
      </p:ext>
    </p:extLst>
  </p:cSld>
  <p:clrMapOvr>
    <a:masterClrMapping/>
  </p:clrMapOvr>
  <p:transition spd="slow" advTm="6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特別活動</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smtClean="0">
                <a:solidFill>
                  <a:schemeClr val="bg1"/>
                </a:solidFill>
                <a:latin typeface="+mj-ea"/>
                <a:ea typeface="+mj-ea"/>
              </a:rPr>
              <a:t>「指導と評価の一体化」のための</a:t>
            </a:r>
            <a:endParaRPr lang="en-US" altLang="ja-JP" sz="4400" b="1" dirty="0" smtClean="0">
              <a:solidFill>
                <a:schemeClr val="bg1"/>
              </a:solidFill>
              <a:latin typeface="+mj-ea"/>
              <a:ea typeface="+mj-ea"/>
            </a:endParaRPr>
          </a:p>
          <a:p>
            <a:pPr eaLnBrk="1" fontAlgn="auto" hangingPunct="1">
              <a:spcAft>
                <a:spcPts val="0"/>
              </a:spcAft>
              <a:defRPr/>
            </a:pPr>
            <a:r>
              <a:rPr lang="ja-JP" altLang="en-US" sz="4400" b="1" dirty="0" smtClean="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2568967"/>
      </p:ext>
    </p:extLst>
  </p:cSld>
  <p:clrMapOvr>
    <a:masterClrMapping/>
  </p:clrMapOvr>
  <mc:AlternateContent xmlns:mc="http://schemas.openxmlformats.org/markup-compatibility/2006" xmlns:p14="http://schemas.microsoft.com/office/powerpoint/2010/main">
    <mc:Choice Requires="p14">
      <p:transition spd="slow" p14:dur="2000" advTm="36689"/>
    </mc:Choice>
    <mc:Fallback xmlns="">
      <p:transition spd="slow" advTm="3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特別活動</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smtClean="0">
                <a:solidFill>
                  <a:schemeClr val="bg1"/>
                </a:solidFill>
                <a:latin typeface="+mj-ea"/>
                <a:ea typeface="+mj-ea"/>
              </a:rPr>
              <a:t>「指導と評価の一体化」のための</a:t>
            </a:r>
            <a:endParaRPr lang="en-US" altLang="ja-JP" sz="4400" b="1" dirty="0" smtClean="0">
              <a:solidFill>
                <a:schemeClr val="bg1"/>
              </a:solidFill>
              <a:latin typeface="+mj-ea"/>
              <a:ea typeface="+mj-ea"/>
            </a:endParaRPr>
          </a:p>
          <a:p>
            <a:pPr eaLnBrk="1" fontAlgn="auto" hangingPunct="1">
              <a:spcAft>
                <a:spcPts val="0"/>
              </a:spcAft>
              <a:defRPr/>
            </a:pPr>
            <a:r>
              <a:rPr lang="ja-JP" altLang="en-US" sz="4400" b="1" dirty="0" smtClean="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3600" b="1">
                <a:solidFill>
                  <a:srgbClr val="000000"/>
                </a:solidFill>
                <a:ea typeface="HGP教科書体" panose="02020600000000000000" pitchFamily="18" charset="-128"/>
              </a:rPr>
              <a:t>Ⅰ</a:t>
            </a:r>
            <a:r>
              <a:rPr lang="ja-JP" altLang="en-US" sz="3600" b="1">
                <a:solidFill>
                  <a:srgbClr val="000000"/>
                </a:solidFill>
                <a:ea typeface="HGP教科書体" panose="02020600000000000000" pitchFamily="18" charset="-128"/>
              </a:rPr>
              <a:t>　「評価の観点」とその趣旨，並びに「内容の</a:t>
            </a:r>
          </a:p>
          <a:p>
            <a:pPr eaLnBrk="1" fontAlgn="auto" hangingPunct="1">
              <a:lnSpc>
                <a:spcPts val="2000"/>
              </a:lnSpc>
              <a:spcBef>
                <a:spcPct val="50000"/>
              </a:spcBef>
              <a:spcAft>
                <a:spcPts val="0"/>
              </a:spcAft>
              <a:buFontTx/>
              <a:buNone/>
              <a:defRPr/>
            </a:pPr>
            <a:r>
              <a:rPr lang="ja-JP" altLang="en-US" sz="3600" b="1">
                <a:solidFill>
                  <a:srgbClr val="000000"/>
                </a:solidFill>
                <a:ea typeface="HGP教科書体" panose="02020600000000000000" pitchFamily="18" charset="-128"/>
              </a:rPr>
              <a:t>　まとまりごとの評価規準」作成の手順</a:t>
            </a:r>
          </a:p>
          <a:p>
            <a:pPr eaLnBrk="1" fontAlgn="auto" hangingPunct="1">
              <a:lnSpc>
                <a:spcPts val="2000"/>
              </a:lnSpc>
              <a:spcBef>
                <a:spcPct val="50000"/>
              </a:spcBef>
              <a:spcAft>
                <a:spcPts val="0"/>
              </a:spcAft>
              <a:buFontTx/>
              <a:buNone/>
              <a:defRPr/>
            </a:pPr>
            <a:endParaRPr lang="ja-JP" altLang="en-US" sz="3600" b="1">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3600" b="1">
                <a:solidFill>
                  <a:srgbClr val="000000"/>
                </a:solidFill>
                <a:ea typeface="HGP教科書体" panose="02020600000000000000" pitchFamily="18" charset="-128"/>
              </a:rPr>
              <a:t>Ⅱ</a:t>
            </a:r>
            <a:r>
              <a:rPr lang="ja-JP" altLang="en-US" sz="3600" b="1">
                <a:solidFill>
                  <a:srgbClr val="000000"/>
                </a:solidFill>
                <a:ea typeface="HGP教科書体" panose="02020600000000000000" pitchFamily="18" charset="-128"/>
              </a:rPr>
              <a:t>　特別活動の学習評価を行うに当たっての</a:t>
            </a:r>
          </a:p>
          <a:p>
            <a:pPr eaLnBrk="1" fontAlgn="auto" hangingPunct="1">
              <a:lnSpc>
                <a:spcPts val="2000"/>
              </a:lnSpc>
              <a:spcBef>
                <a:spcPct val="50000"/>
              </a:spcBef>
              <a:spcAft>
                <a:spcPts val="0"/>
              </a:spcAft>
              <a:buFontTx/>
              <a:buNone/>
              <a:defRPr/>
            </a:pPr>
            <a:r>
              <a:rPr lang="ja-JP" altLang="en-US" sz="3600" b="1">
                <a:solidFill>
                  <a:srgbClr val="000000"/>
                </a:solidFill>
                <a:ea typeface="HGP教科書体" panose="02020600000000000000" pitchFamily="18" charset="-128"/>
              </a:rPr>
              <a:t>　基本的な考え方</a:t>
            </a:r>
            <a:endParaRPr lang="ja-JP" altLang="en-US" sz="3600" b="1" dirty="0">
              <a:solidFill>
                <a:srgbClr val="000000"/>
              </a:solidFill>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06878"/>
      </p:ext>
    </p:extLst>
  </p:cSld>
  <p:clrMapOvr>
    <a:masterClrMapping/>
  </p:clrMapOvr>
  <mc:AlternateContent xmlns:mc="http://schemas.openxmlformats.org/markup-compatibility/2006" xmlns:p14="http://schemas.microsoft.com/office/powerpoint/2010/main">
    <mc:Choice Requires="p14">
      <p:transition spd="slow" p14:dur="2000" advTm="9153"/>
    </mc:Choice>
    <mc:Fallback xmlns="">
      <p:transition spd="slow" advTm="9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特別活動</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smtClean="0">
                <a:solidFill>
                  <a:schemeClr val="bg1"/>
                </a:solidFill>
                <a:latin typeface="+mj-ea"/>
                <a:ea typeface="+mj-ea"/>
              </a:rPr>
              <a:t>「指導と評価の一体化」のための</a:t>
            </a:r>
            <a:endParaRPr lang="en-US" altLang="ja-JP" sz="4400" b="1" dirty="0" smtClean="0">
              <a:solidFill>
                <a:schemeClr val="bg1"/>
              </a:solidFill>
              <a:latin typeface="+mj-ea"/>
              <a:ea typeface="+mj-ea"/>
            </a:endParaRPr>
          </a:p>
          <a:p>
            <a:pPr eaLnBrk="1" fontAlgn="auto" hangingPunct="1">
              <a:spcAft>
                <a:spcPts val="0"/>
              </a:spcAft>
              <a:defRPr/>
            </a:pPr>
            <a:r>
              <a:rPr lang="ja-JP" altLang="en-US" sz="4400" b="1" dirty="0" smtClean="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3600" b="1" dirty="0">
                <a:solidFill>
                  <a:srgbClr val="000000"/>
                </a:solidFill>
                <a:ea typeface="HGP教科書体" panose="02020600000000000000" pitchFamily="18" charset="-128"/>
              </a:rPr>
              <a:t>Ⅰ</a:t>
            </a:r>
            <a:r>
              <a:rPr lang="ja-JP" altLang="en-US" sz="3600" b="1" dirty="0">
                <a:solidFill>
                  <a:srgbClr val="000000"/>
                </a:solidFill>
                <a:ea typeface="HGP教科書体" panose="02020600000000000000" pitchFamily="18" charset="-128"/>
              </a:rPr>
              <a:t>　「評価の観点」とその趣旨，並びに「内容の</a:t>
            </a:r>
          </a:p>
          <a:p>
            <a:pPr eaLnBrk="1" fontAlgn="auto" hangingPunct="1">
              <a:lnSpc>
                <a:spcPts val="2000"/>
              </a:lnSpc>
              <a:spcBef>
                <a:spcPct val="50000"/>
              </a:spcBef>
              <a:spcAft>
                <a:spcPts val="0"/>
              </a:spcAft>
              <a:buFontTx/>
              <a:buNone/>
              <a:defRPr/>
            </a:pPr>
            <a:r>
              <a:rPr lang="ja-JP" altLang="en-US" sz="3600" b="1" dirty="0">
                <a:solidFill>
                  <a:srgbClr val="000000"/>
                </a:solidFill>
                <a:ea typeface="HGP教科書体" panose="02020600000000000000" pitchFamily="18" charset="-128"/>
              </a:rPr>
              <a:t>　まとまりごとの評価規準」作成の手順</a:t>
            </a:r>
          </a:p>
          <a:p>
            <a:pPr eaLnBrk="1" fontAlgn="auto" hangingPunct="1">
              <a:lnSpc>
                <a:spcPts val="2000"/>
              </a:lnSpc>
              <a:spcBef>
                <a:spcPct val="50000"/>
              </a:spcBef>
              <a:spcAft>
                <a:spcPts val="0"/>
              </a:spcAft>
              <a:buFontTx/>
              <a:buNone/>
              <a:defRPr/>
            </a:pPr>
            <a:endParaRPr lang="ja-JP" altLang="en-US" sz="36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3600" b="1" dirty="0">
                <a:solidFill>
                  <a:schemeClr val="bg1">
                    <a:lumMod val="75000"/>
                  </a:schemeClr>
                </a:solidFill>
                <a:ea typeface="HGP教科書体" panose="02020600000000000000" pitchFamily="18" charset="-128"/>
              </a:rPr>
              <a:t>Ⅱ</a:t>
            </a:r>
            <a:r>
              <a:rPr lang="ja-JP" altLang="en-US" sz="3600" b="1" dirty="0">
                <a:solidFill>
                  <a:schemeClr val="bg1">
                    <a:lumMod val="75000"/>
                  </a:schemeClr>
                </a:solidFill>
                <a:ea typeface="HGP教科書体" panose="02020600000000000000" pitchFamily="18" charset="-128"/>
              </a:rPr>
              <a:t>　特別活動の学習評価を行うに当たっての</a:t>
            </a:r>
          </a:p>
          <a:p>
            <a:pPr eaLnBrk="1" fontAlgn="auto" hangingPunct="1">
              <a:lnSpc>
                <a:spcPts val="2000"/>
              </a:lnSpc>
              <a:spcBef>
                <a:spcPct val="50000"/>
              </a:spcBef>
              <a:spcAft>
                <a:spcPts val="0"/>
              </a:spcAft>
              <a:buFontTx/>
              <a:buNone/>
              <a:defRPr/>
            </a:pPr>
            <a:r>
              <a:rPr lang="ja-JP" altLang="en-US" sz="3600" b="1" dirty="0">
                <a:solidFill>
                  <a:schemeClr val="bg1">
                    <a:lumMod val="75000"/>
                  </a:schemeClr>
                </a:solidFill>
                <a:ea typeface="HGP教科書体" panose="02020600000000000000" pitchFamily="18" charset="-128"/>
              </a:rPr>
              <a:t>　基本的な考え方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1240771"/>
      </p:ext>
    </p:extLst>
  </p:cSld>
  <p:clrMapOvr>
    <a:masterClrMapping/>
  </p:clrMapOvr>
  <mc:AlternateContent xmlns:mc="http://schemas.openxmlformats.org/markup-compatibility/2006" xmlns:p14="http://schemas.microsoft.com/office/powerpoint/2010/main">
    <mc:Choice Requires="p14">
      <p:transition spd="slow" p14:dur="2000" advTm="14694"/>
    </mc:Choice>
    <mc:Fallback xmlns="">
      <p:transition spd="slow" advTm="1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1125538"/>
            <a:ext cx="8963025" cy="5688012"/>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8195" name="テキスト ボックス 1"/>
          <p:cNvSpPr txBox="1">
            <a:spLocks noChangeArrowheads="1"/>
          </p:cNvSpPr>
          <p:nvPr/>
        </p:nvSpPr>
        <p:spPr bwMode="auto">
          <a:xfrm>
            <a:off x="144909" y="1179513"/>
            <a:ext cx="8891587" cy="954087"/>
          </a:xfrm>
          <a:prstGeom prst="rect">
            <a:avLst/>
          </a:prstGeom>
          <a:solidFill>
            <a:schemeClr val="bg1"/>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①　</a:t>
            </a:r>
            <a:r>
              <a:rPr kumimoji="1" lang="ja-JP" altLang="en-US" sz="2800" dirty="0" smtClean="0"/>
              <a:t>  学習</a:t>
            </a:r>
            <a:r>
              <a:rPr kumimoji="1" lang="ja-JP" altLang="en-US" sz="2800" dirty="0"/>
              <a:t>指導要領の「特別活動の目標」と改善等通知を</a:t>
            </a:r>
            <a:endParaRPr kumimoji="1" lang="en-US" altLang="ja-JP" sz="2800" dirty="0"/>
          </a:p>
          <a:p>
            <a:r>
              <a:rPr kumimoji="1" lang="ja-JP" altLang="en-US" sz="2800" dirty="0"/>
              <a:t>　</a:t>
            </a:r>
            <a:r>
              <a:rPr kumimoji="1" lang="ja-JP" altLang="en-US" sz="2800" dirty="0" smtClean="0"/>
              <a:t>  確認</a:t>
            </a:r>
            <a:r>
              <a:rPr kumimoji="1" lang="ja-JP" altLang="en-US" sz="2800" dirty="0"/>
              <a:t>する。</a:t>
            </a:r>
          </a:p>
        </p:txBody>
      </p:sp>
      <p:sp>
        <p:nvSpPr>
          <p:cNvPr id="8196" name="テキスト ボックス 1"/>
          <p:cNvSpPr txBox="1">
            <a:spLocks noChangeArrowheads="1"/>
          </p:cNvSpPr>
          <p:nvPr/>
        </p:nvSpPr>
        <p:spPr bwMode="auto">
          <a:xfrm>
            <a:off x="144909" y="2276475"/>
            <a:ext cx="8891587" cy="1385888"/>
          </a:xfrm>
          <a:prstGeom prst="rect">
            <a:avLst/>
          </a:prstGeom>
          <a:solidFill>
            <a:schemeClr val="bg1"/>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②　</a:t>
            </a:r>
            <a:r>
              <a:rPr kumimoji="1" lang="ja-JP" altLang="en-US" sz="2800" dirty="0" smtClean="0"/>
              <a:t>  学習</a:t>
            </a:r>
            <a:r>
              <a:rPr kumimoji="1" lang="ja-JP" altLang="en-US" sz="2800" dirty="0"/>
              <a:t>指導要領の「特別活動の目標」と自校の実態を</a:t>
            </a:r>
            <a:endParaRPr kumimoji="1" lang="en-US" altLang="ja-JP" sz="2800" dirty="0"/>
          </a:p>
          <a:p>
            <a:r>
              <a:rPr kumimoji="1" lang="ja-JP" altLang="en-US" sz="2800" dirty="0"/>
              <a:t>　</a:t>
            </a:r>
            <a:r>
              <a:rPr kumimoji="1" lang="ja-JP" altLang="en-US" sz="2800" dirty="0" smtClean="0"/>
              <a:t>  踏まえ</a:t>
            </a:r>
            <a:r>
              <a:rPr kumimoji="1" lang="ja-JP" altLang="en-US" sz="2800" dirty="0"/>
              <a:t>，改善等通知の例示を参考に，特別活動の「評　</a:t>
            </a:r>
            <a:endParaRPr kumimoji="1" lang="en-US" altLang="ja-JP" sz="2800" dirty="0"/>
          </a:p>
          <a:p>
            <a:r>
              <a:rPr kumimoji="1" lang="ja-JP" altLang="en-US" sz="2800" dirty="0"/>
              <a:t>　</a:t>
            </a:r>
            <a:r>
              <a:rPr kumimoji="1" lang="ja-JP" altLang="en-US" sz="2800" dirty="0" smtClean="0"/>
              <a:t>  価</a:t>
            </a:r>
            <a:r>
              <a:rPr kumimoji="1" lang="ja-JP" altLang="en-US" sz="2800" dirty="0"/>
              <a:t>の観点」とその趣旨を設定する。</a:t>
            </a:r>
          </a:p>
        </p:txBody>
      </p:sp>
      <p:sp>
        <p:nvSpPr>
          <p:cNvPr id="8" name="テキスト ボックス 1"/>
          <p:cNvSpPr txBox="1">
            <a:spLocks noChangeArrowheads="1"/>
          </p:cNvSpPr>
          <p:nvPr/>
        </p:nvSpPr>
        <p:spPr bwMode="auto">
          <a:xfrm>
            <a:off x="144909" y="3789363"/>
            <a:ext cx="8891587" cy="1815882"/>
          </a:xfrm>
          <a:prstGeom prst="rect">
            <a:avLst/>
          </a:prstGeom>
          <a:solidFill>
            <a:schemeClr val="bg1"/>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514350" indent="-514350">
              <a:buFontTx/>
              <a:buAutoNum type="circleNumDbPlain" startAt="3"/>
              <a:defRPr/>
            </a:pPr>
            <a:r>
              <a:rPr kumimoji="1" lang="ja-JP" altLang="en-US" sz="2800" dirty="0" smtClean="0"/>
              <a:t>   学習指導要領の「各活動・学校行事の目標」及び</a:t>
            </a:r>
            <a:endParaRPr kumimoji="1" lang="en-US" altLang="ja-JP" sz="2800" dirty="0" smtClean="0"/>
          </a:p>
          <a:p>
            <a:pPr>
              <a:defRPr/>
            </a:pPr>
            <a:r>
              <a:rPr kumimoji="1" lang="ja-JP" altLang="en-US" sz="2800" dirty="0" smtClean="0"/>
              <a:t>　  学習指導要領解説で例示した「各活動・学校行事に</a:t>
            </a:r>
            <a:endParaRPr kumimoji="1" lang="en-US" altLang="ja-JP" sz="2800" dirty="0" smtClean="0"/>
          </a:p>
          <a:p>
            <a:pPr>
              <a:defRPr/>
            </a:pPr>
            <a:r>
              <a:rPr kumimoji="1" lang="ja-JP" altLang="en-US" sz="2800" dirty="0" smtClean="0"/>
              <a:t>　  おける育成を目指す資質・能力」を参考に，各学校に</a:t>
            </a:r>
            <a:endParaRPr kumimoji="1" lang="en-US" altLang="ja-JP" sz="2800" dirty="0" smtClean="0"/>
          </a:p>
          <a:p>
            <a:pPr>
              <a:defRPr/>
            </a:pPr>
            <a:r>
              <a:rPr kumimoji="1" lang="ja-JP" altLang="en-US" sz="2800" dirty="0" smtClean="0"/>
              <a:t>　  おいて育成を目指す資質・能力を重点化して設定する。</a:t>
            </a:r>
          </a:p>
        </p:txBody>
      </p:sp>
      <p:sp>
        <p:nvSpPr>
          <p:cNvPr id="8198" name="テキスト ボックス 1"/>
          <p:cNvSpPr txBox="1">
            <a:spLocks noChangeArrowheads="1"/>
          </p:cNvSpPr>
          <p:nvPr/>
        </p:nvSpPr>
        <p:spPr bwMode="auto">
          <a:xfrm>
            <a:off x="144909" y="5732463"/>
            <a:ext cx="8891587" cy="954107"/>
          </a:xfrm>
          <a:prstGeom prst="rect">
            <a:avLst/>
          </a:prstGeom>
          <a:solidFill>
            <a:schemeClr val="bg1"/>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514350" indent="-514350">
              <a:buAutoNum type="circleNumDbPlain" startAt="4"/>
            </a:pPr>
            <a:r>
              <a:rPr kumimoji="1" lang="en-US" altLang="ja-JP" sz="2800" dirty="0" smtClean="0"/>
              <a:t>   【</a:t>
            </a:r>
            <a:r>
              <a:rPr kumimoji="1" lang="ja-JP" altLang="en-US" sz="2800" dirty="0" smtClean="0"/>
              <a:t>観点</a:t>
            </a:r>
            <a:r>
              <a:rPr kumimoji="1" lang="ja-JP" altLang="en-US" sz="2800" dirty="0"/>
              <a:t>ごとの</a:t>
            </a:r>
            <a:r>
              <a:rPr kumimoji="1" lang="ja-JP" altLang="en-US" sz="2800" dirty="0" smtClean="0"/>
              <a:t>ポイント</a:t>
            </a:r>
            <a:r>
              <a:rPr kumimoji="1" lang="en-US" altLang="ja-JP" sz="2800" dirty="0" smtClean="0"/>
              <a:t>】</a:t>
            </a:r>
            <a:r>
              <a:rPr kumimoji="1" lang="ja-JP" altLang="en-US" sz="2800" dirty="0" smtClean="0"/>
              <a:t>を</a:t>
            </a:r>
            <a:r>
              <a:rPr kumimoji="1" lang="ja-JP" altLang="en-US" sz="2800" dirty="0"/>
              <a:t>踏まえ，「内容のまとまり</a:t>
            </a:r>
            <a:r>
              <a:rPr kumimoji="1" lang="ja-JP" altLang="en-US" sz="2800" dirty="0" smtClean="0"/>
              <a:t>ごと</a:t>
            </a:r>
            <a:endParaRPr kumimoji="1" lang="en-US" altLang="ja-JP" sz="2800" dirty="0" smtClean="0"/>
          </a:p>
          <a:p>
            <a:r>
              <a:rPr kumimoji="1" lang="ja-JP" altLang="en-US" sz="2800" dirty="0"/>
              <a:t>　</a:t>
            </a:r>
            <a:r>
              <a:rPr kumimoji="1" lang="en-US" altLang="ja-JP" sz="2800" dirty="0"/>
              <a:t> </a:t>
            </a:r>
            <a:r>
              <a:rPr kumimoji="1" lang="en-US" altLang="ja-JP" sz="2800" dirty="0" smtClean="0"/>
              <a:t> </a:t>
            </a:r>
            <a:r>
              <a:rPr kumimoji="1" lang="ja-JP" altLang="en-US" sz="2800" dirty="0" smtClean="0"/>
              <a:t>の評価</a:t>
            </a:r>
            <a:r>
              <a:rPr kumimoji="1" lang="ja-JP" altLang="en-US" sz="2800" dirty="0"/>
              <a:t>規準」を作成する。</a:t>
            </a:r>
          </a:p>
        </p:txBody>
      </p:sp>
      <p:sp>
        <p:nvSpPr>
          <p:cNvPr id="8199"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chemeClr val="bg1"/>
                </a:solidFill>
              </a:rPr>
              <a:t>「評価の観点」とその趣旨，並びに「内容のまとまり</a:t>
            </a:r>
            <a:endParaRPr kumimoji="1" lang="en-US" altLang="ja-JP" sz="3200" b="1">
              <a:solidFill>
                <a:schemeClr val="bg1"/>
              </a:solidFill>
            </a:endParaRPr>
          </a:p>
          <a:p>
            <a:r>
              <a:rPr kumimoji="1" lang="ja-JP" altLang="en-US" sz="3200" b="1">
                <a:solidFill>
                  <a:schemeClr val="bg1"/>
                </a:solidFill>
              </a:rPr>
              <a:t>ごとの評価規準」作成の基本的な手順</a:t>
            </a:r>
          </a:p>
        </p:txBody>
      </p:sp>
      <p:sp>
        <p:nvSpPr>
          <p:cNvPr id="9" name="AutoShape 17">
            <a:extLst/>
          </p:cNvPr>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P.27</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9047333"/>
      </p:ext>
    </p:extLst>
  </p:cSld>
  <p:clrMapOvr>
    <a:masterClrMapping/>
  </p:clrMapOvr>
  <mc:AlternateContent xmlns:mc="http://schemas.openxmlformats.org/markup-compatibility/2006" xmlns:p14="http://schemas.microsoft.com/office/powerpoint/2010/main">
    <mc:Choice Requires="p14">
      <p:transition spd="slow" p14:dur="2000" advTm="17813"/>
    </mc:Choice>
    <mc:Fallback xmlns="">
      <p:transition spd="slow" advTm="1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0"/>
            <a:ext cx="8050212" cy="620713"/>
          </a:xfrm>
        </p:spPr>
        <p:txBody>
          <a:bodyPr rtlCol="0">
            <a:normAutofit/>
          </a:bodyPr>
          <a:lstStyle/>
          <a:p>
            <a:pPr eaLnBrk="1" fontAlgn="auto" hangingPunct="1">
              <a:spcAft>
                <a:spcPts val="0"/>
              </a:spcAft>
              <a:defRPr/>
            </a:pPr>
            <a:r>
              <a:rPr lang="ja-JP" altLang="en-US" sz="2400" b="1" dirty="0"/>
              <a:t>主体的・対話的で深い学びの視点からの授業改善と評価</a:t>
            </a:r>
          </a:p>
        </p:txBody>
      </p:sp>
      <p:sp>
        <p:nvSpPr>
          <p:cNvPr id="4" name="スライド番号プレースホルダー 3"/>
          <p:cNvSpPr>
            <a:spLocks noGrp="1"/>
          </p:cNvSpPr>
          <p:nvPr>
            <p:ph type="sldNum" sz="quarter" idx="12"/>
          </p:nvPr>
        </p:nvSpPr>
        <p:spPr/>
        <p:txBody>
          <a:bodyPr/>
          <a:lstStyle/>
          <a:p>
            <a:pPr>
              <a:defRPr/>
            </a:pPr>
            <a:fld id="{51663B80-52FC-4583-9B04-E0F8AE5672A8}" type="slidenum">
              <a:rPr lang="ja-JP" altLang="en-US"/>
              <a:pPr>
                <a:defRPr/>
              </a:pPr>
              <a:t>6</a:t>
            </a:fld>
            <a:endParaRPr lang="ja-JP" altLang="en-US"/>
          </a:p>
        </p:txBody>
      </p:sp>
      <p:sp>
        <p:nvSpPr>
          <p:cNvPr id="57348" name="テキスト ボックス 4"/>
          <p:cNvSpPr txBox="1">
            <a:spLocks noChangeArrowheads="1"/>
          </p:cNvSpPr>
          <p:nvPr/>
        </p:nvSpPr>
        <p:spPr bwMode="auto">
          <a:xfrm>
            <a:off x="250825" y="4443413"/>
            <a:ext cx="81375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dirty="0">
                <a:solidFill>
                  <a:srgbClr val="000000"/>
                </a:solidFill>
              </a:rPr>
              <a:t>○　</a:t>
            </a:r>
            <a:r>
              <a:rPr kumimoji="1" lang="ja-JP" altLang="en-US">
                <a:solidFill>
                  <a:srgbClr val="000000"/>
                </a:solidFill>
              </a:rPr>
              <a:t>特</a:t>
            </a:r>
            <a:r>
              <a:rPr kumimoji="1" lang="ja-JP" altLang="en-US" smtClean="0">
                <a:solidFill>
                  <a:srgbClr val="000000"/>
                </a:solidFill>
              </a:rPr>
              <a:t>に，「</a:t>
            </a:r>
            <a:r>
              <a:rPr kumimoji="1" lang="ja-JP" altLang="en-US" dirty="0">
                <a:solidFill>
                  <a:srgbClr val="000000"/>
                </a:solidFill>
              </a:rPr>
              <a:t>主体的に学習に取り組む態度」の評価に</a:t>
            </a:r>
            <a:r>
              <a:rPr kumimoji="1" lang="ja-JP" altLang="en-US">
                <a:solidFill>
                  <a:srgbClr val="000000"/>
                </a:solidFill>
              </a:rPr>
              <a:t>当たって</a:t>
            </a:r>
            <a:r>
              <a:rPr kumimoji="1" lang="ja-JP" altLang="en-US" smtClean="0">
                <a:solidFill>
                  <a:srgbClr val="000000"/>
                </a:solidFill>
              </a:rPr>
              <a:t>は， </a:t>
            </a:r>
            <a:r>
              <a:rPr kumimoji="1" lang="ja-JP" altLang="en-US" dirty="0">
                <a:solidFill>
                  <a:srgbClr val="000000"/>
                </a:solidFill>
              </a:rPr>
              <a:t>「主体的・対話的</a:t>
            </a:r>
            <a:endParaRPr kumimoji="1" lang="en-US" altLang="ja-JP" dirty="0">
              <a:solidFill>
                <a:srgbClr val="000000"/>
              </a:solidFill>
            </a:endParaRPr>
          </a:p>
          <a:p>
            <a:pPr defTabSz="914400" eaLnBrk="1" hangingPunct="1"/>
            <a:r>
              <a:rPr kumimoji="1" lang="ja-JP" altLang="en-US" dirty="0">
                <a:solidFill>
                  <a:srgbClr val="000000"/>
                </a:solidFill>
              </a:rPr>
              <a:t>　で深い学び」の視点からの授業改善を図る中で適切に評価できるようにしていく</a:t>
            </a:r>
            <a:endParaRPr kumimoji="1" lang="en-US" altLang="ja-JP" dirty="0">
              <a:solidFill>
                <a:srgbClr val="000000"/>
              </a:solidFill>
            </a:endParaRPr>
          </a:p>
          <a:p>
            <a:pPr defTabSz="914400" eaLnBrk="1" hangingPunct="1"/>
            <a:r>
              <a:rPr kumimoji="1" lang="ja-JP" altLang="en-US" dirty="0">
                <a:solidFill>
                  <a:srgbClr val="000000"/>
                </a:solidFill>
              </a:rPr>
              <a:t>　ことが重要。</a:t>
            </a:r>
            <a:endParaRPr kumimoji="1" lang="en-US" altLang="ja-JP" dirty="0">
              <a:solidFill>
                <a:srgbClr val="000000"/>
              </a:solidFill>
            </a:endParaRPr>
          </a:p>
          <a:p>
            <a:pPr defTabSz="914400" eaLnBrk="1" hangingPunct="1"/>
            <a:r>
              <a:rPr kumimoji="1" lang="ja-JP" altLang="en-US" sz="1600" dirty="0">
                <a:solidFill>
                  <a:srgbClr val="0070C0"/>
                </a:solidFill>
              </a:rPr>
              <a:t>　（授業改善の例）</a:t>
            </a:r>
            <a:endParaRPr kumimoji="1" lang="en-US" altLang="ja-JP" sz="1600" dirty="0">
              <a:solidFill>
                <a:srgbClr val="0070C0"/>
              </a:solidFill>
            </a:endParaRPr>
          </a:p>
          <a:p>
            <a:pPr defTabSz="914400" eaLnBrk="1" hangingPunct="1"/>
            <a:r>
              <a:rPr kumimoji="1" lang="ja-JP" altLang="en-US" sz="1600" dirty="0">
                <a:solidFill>
                  <a:srgbClr val="0070C0"/>
                </a:solidFill>
              </a:rPr>
              <a:t>　　・児童生徒が自らの理解の状況を振り返ることができるような発問の工夫</a:t>
            </a:r>
            <a:endParaRPr kumimoji="1" lang="en-US" altLang="ja-JP" sz="1600" dirty="0">
              <a:solidFill>
                <a:srgbClr val="0070C0"/>
              </a:solidFill>
            </a:endParaRPr>
          </a:p>
          <a:p>
            <a:pPr defTabSz="914400" eaLnBrk="1" hangingPunct="1"/>
            <a:r>
              <a:rPr kumimoji="1" lang="ja-JP" altLang="en-US" sz="1600" dirty="0">
                <a:solidFill>
                  <a:srgbClr val="0070C0"/>
                </a:solidFill>
              </a:rPr>
              <a:t>　　・自らの考えを記述したり話し合ったりする場面や他者との協働を通じて自らの考えを相対</a:t>
            </a:r>
            <a:endParaRPr kumimoji="1" lang="en-US" altLang="ja-JP" sz="1600" dirty="0">
              <a:solidFill>
                <a:srgbClr val="0070C0"/>
              </a:solidFill>
            </a:endParaRPr>
          </a:p>
          <a:p>
            <a:pPr defTabSz="914400" eaLnBrk="1" hangingPunct="1"/>
            <a:r>
              <a:rPr kumimoji="1" lang="ja-JP" altLang="en-US" sz="1600" dirty="0">
                <a:solidFill>
                  <a:srgbClr val="0070C0"/>
                </a:solidFill>
              </a:rPr>
              <a:t>　　  </a:t>
            </a:r>
            <a:r>
              <a:rPr kumimoji="1" lang="ja-JP" altLang="en-US" sz="1600" dirty="0" err="1">
                <a:solidFill>
                  <a:srgbClr val="0070C0"/>
                </a:solidFill>
              </a:rPr>
              <a:t>化する</a:t>
            </a:r>
            <a:r>
              <a:rPr kumimoji="1" lang="ja-JP" altLang="en-US" sz="1600" dirty="0">
                <a:solidFill>
                  <a:srgbClr val="0070C0"/>
                </a:solidFill>
              </a:rPr>
              <a:t>場面を単元や題材などの内容のまとまりの中で設けたりする　　　　等</a:t>
            </a:r>
          </a:p>
        </p:txBody>
      </p:sp>
      <p:sp>
        <p:nvSpPr>
          <p:cNvPr id="6" name="テキスト ボックス 5"/>
          <p:cNvSpPr txBox="1"/>
          <p:nvPr/>
        </p:nvSpPr>
        <p:spPr>
          <a:xfrm>
            <a:off x="0" y="6592888"/>
            <a:ext cx="8515350" cy="254000"/>
          </a:xfrm>
          <a:prstGeom prst="rect">
            <a:avLst/>
          </a:prstGeom>
          <a:noFill/>
        </p:spPr>
        <p:txBody>
          <a:bodyPr>
            <a:spAutoFit/>
          </a:bodyPr>
          <a:lstStyle/>
          <a:p>
            <a:pPr defTabSz="914400" eaLnBrk="1" fontAlgn="auto" hangingPunct="1">
              <a:spcBef>
                <a:spcPts val="0"/>
              </a:spcBef>
              <a:spcAft>
                <a:spcPts val="0"/>
              </a:spcAft>
              <a:defRPr/>
            </a:pPr>
            <a:r>
              <a:rPr kumimoji="1" lang="ja-JP" altLang="en-US" sz="1050" dirty="0">
                <a:solidFill>
                  <a:prstClr val="black"/>
                </a:solidFill>
                <a:latin typeface="Calibri"/>
              </a:rPr>
              <a:t>＜参考＞　報告Ｐ．４　　Ｐ．１３～１４　　改善等通知１．（２）</a:t>
            </a:r>
          </a:p>
        </p:txBody>
      </p:sp>
      <p:sp>
        <p:nvSpPr>
          <p:cNvPr id="7" name="角丸四角形 2"/>
          <p:cNvSpPr/>
          <p:nvPr/>
        </p:nvSpPr>
        <p:spPr>
          <a:xfrm>
            <a:off x="219075" y="836613"/>
            <a:ext cx="8789988" cy="863600"/>
          </a:xfrm>
          <a:prstGeom prst="roundRect">
            <a:avLst>
              <a:gd name="adj" fmla="val 12029"/>
            </a:avLst>
          </a:prstGeom>
          <a:solidFill>
            <a:srgbClr val="FFFFCC">
              <a:alpha val="50000"/>
            </a:srgb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3886" tIns="0" rIns="23886" bIns="0" anchor="ctr"/>
          <a:lstStyle/>
          <a:p>
            <a:pPr indent="1354" defTabSz="743460" eaLnBrk="1" fontAlgn="auto" hangingPunct="1">
              <a:spcBef>
                <a:spcPts val="0"/>
              </a:spcBef>
              <a:spcAft>
                <a:spcPts val="0"/>
              </a:spcAft>
              <a:defRPr/>
            </a:pPr>
            <a:r>
              <a:rPr lang="ja-JP" altLang="en-US" kern="0" dirty="0">
                <a:solidFill>
                  <a:prstClr val="black"/>
                </a:solidFill>
                <a:latin typeface="ＭＳ Ｐゴシック" panose="020B0600070205080204" pitchFamily="50" charset="-128"/>
              </a:rPr>
              <a:t>「主体的・対話的で深い学び」の視点からの授業改善を通して各教科等における資質・能力を確実に育成する</a:t>
            </a:r>
            <a:r>
              <a:rPr lang="ja-JP" altLang="en-US" kern="0">
                <a:solidFill>
                  <a:prstClr val="black"/>
                </a:solidFill>
                <a:latin typeface="ＭＳ Ｐゴシック" panose="020B0600070205080204" pitchFamily="50" charset="-128"/>
              </a:rPr>
              <a:t>上</a:t>
            </a:r>
            <a:r>
              <a:rPr lang="ja-JP" altLang="en-US" kern="0" smtClean="0">
                <a:solidFill>
                  <a:prstClr val="black"/>
                </a:solidFill>
                <a:latin typeface="ＭＳ Ｐゴシック" panose="020B0600070205080204" pitchFamily="50" charset="-128"/>
              </a:rPr>
              <a:t>で，学習</a:t>
            </a:r>
            <a:r>
              <a:rPr lang="ja-JP" altLang="en-US" kern="0" dirty="0">
                <a:solidFill>
                  <a:prstClr val="black"/>
                </a:solidFill>
                <a:latin typeface="ＭＳ Ｐゴシック" panose="020B0600070205080204" pitchFamily="50" charset="-128"/>
              </a:rPr>
              <a:t>評価は重要な役割を担っている。</a:t>
            </a:r>
            <a:endParaRPr lang="en-US" altLang="ja-JP" kern="0" dirty="0">
              <a:solidFill>
                <a:prstClr val="black"/>
              </a:solidFill>
              <a:latin typeface="ＭＳ Ｐゴシック" panose="020B0600070205080204" pitchFamily="50" charset="-128"/>
            </a:endParaRPr>
          </a:p>
        </p:txBody>
      </p:sp>
      <p:sp>
        <p:nvSpPr>
          <p:cNvPr id="57351" name="テキスト ボックス 7"/>
          <p:cNvSpPr txBox="1">
            <a:spLocks noChangeArrowheads="1"/>
          </p:cNvSpPr>
          <p:nvPr/>
        </p:nvSpPr>
        <p:spPr bwMode="auto">
          <a:xfrm>
            <a:off x="250825" y="2008188"/>
            <a:ext cx="46974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dirty="0">
                <a:solidFill>
                  <a:srgbClr val="000000"/>
                </a:solidFill>
              </a:rPr>
              <a:t>○　指導と評価の一体化を図るために</a:t>
            </a:r>
            <a:r>
              <a:rPr kumimoji="1" lang="ja-JP" altLang="en-US" dirty="0" smtClean="0">
                <a:solidFill>
                  <a:srgbClr val="000000"/>
                </a:solidFill>
              </a:rPr>
              <a:t>は，</a:t>
            </a:r>
            <a:r>
              <a:rPr kumimoji="1" lang="ja-JP" altLang="en-US" b="1" u="sng" dirty="0" smtClean="0">
                <a:solidFill>
                  <a:srgbClr val="FF0000"/>
                </a:solidFill>
              </a:rPr>
              <a:t>児童</a:t>
            </a:r>
            <a:endParaRPr kumimoji="1" lang="en-US" altLang="ja-JP" b="1" u="sng" dirty="0">
              <a:solidFill>
                <a:srgbClr val="FF0000"/>
              </a:solidFill>
            </a:endParaRPr>
          </a:p>
          <a:p>
            <a:pPr defTabSz="914400" eaLnBrk="1" hangingPunct="1"/>
            <a:r>
              <a:rPr kumimoji="1" lang="ja-JP" altLang="en-US" b="1" dirty="0">
                <a:solidFill>
                  <a:srgbClr val="FF0000"/>
                </a:solidFill>
              </a:rPr>
              <a:t>　</a:t>
            </a:r>
            <a:r>
              <a:rPr kumimoji="1" lang="ja-JP" altLang="en-US" b="1" u="sng" dirty="0">
                <a:solidFill>
                  <a:srgbClr val="FF0000"/>
                </a:solidFill>
              </a:rPr>
              <a:t>生徒一人一人の学習の成立を促すための</a:t>
            </a:r>
            <a:endParaRPr kumimoji="1" lang="en-US" altLang="ja-JP" b="1" u="sng" dirty="0">
              <a:solidFill>
                <a:srgbClr val="FF0000"/>
              </a:solidFill>
            </a:endParaRPr>
          </a:p>
          <a:p>
            <a:pPr defTabSz="914400" eaLnBrk="1" hangingPunct="1"/>
            <a:r>
              <a:rPr kumimoji="1" lang="ja-JP" altLang="en-US" b="1" dirty="0">
                <a:solidFill>
                  <a:srgbClr val="FF0000"/>
                </a:solidFill>
              </a:rPr>
              <a:t>　</a:t>
            </a:r>
            <a:r>
              <a:rPr kumimoji="1" lang="ja-JP" altLang="en-US" b="1" u="sng" dirty="0">
                <a:solidFill>
                  <a:srgbClr val="FF0000"/>
                </a:solidFill>
              </a:rPr>
              <a:t>評価</a:t>
            </a:r>
            <a:r>
              <a:rPr kumimoji="1" lang="ja-JP" altLang="en-US" dirty="0">
                <a:solidFill>
                  <a:srgbClr val="000000"/>
                </a:solidFill>
              </a:rPr>
              <a:t>という視点を一層</a:t>
            </a:r>
            <a:r>
              <a:rPr kumimoji="1" lang="ja-JP" altLang="en-US" dirty="0" smtClean="0">
                <a:solidFill>
                  <a:srgbClr val="000000"/>
                </a:solidFill>
              </a:rPr>
              <a:t>重視し，</a:t>
            </a:r>
            <a:endParaRPr kumimoji="1" lang="en-US" altLang="ja-JP" dirty="0">
              <a:solidFill>
                <a:srgbClr val="000000"/>
              </a:solidFill>
            </a:endParaRPr>
          </a:p>
          <a:p>
            <a:pPr defTabSz="914400" eaLnBrk="1" hangingPunct="1"/>
            <a:r>
              <a:rPr kumimoji="1" lang="ja-JP" altLang="en-US" dirty="0">
                <a:solidFill>
                  <a:srgbClr val="000000"/>
                </a:solidFill>
              </a:rPr>
              <a:t>　教師が自らの指導のねらいに応じて</a:t>
            </a:r>
            <a:r>
              <a:rPr kumimoji="1" lang="ja-JP" altLang="en-US" dirty="0" smtClean="0">
                <a:solidFill>
                  <a:srgbClr val="000000"/>
                </a:solidFill>
              </a:rPr>
              <a:t>授業での</a:t>
            </a:r>
            <a:endParaRPr kumimoji="1" lang="en-US" altLang="ja-JP" dirty="0" smtClean="0">
              <a:solidFill>
                <a:srgbClr val="000000"/>
              </a:solidFill>
            </a:endParaRPr>
          </a:p>
          <a:p>
            <a:pPr defTabSz="914400" eaLnBrk="1" hangingPunct="1"/>
            <a:r>
              <a:rPr kumimoji="1" lang="ja-JP" altLang="en-US" dirty="0">
                <a:solidFill>
                  <a:srgbClr val="000000"/>
                </a:solidFill>
              </a:rPr>
              <a:t>　</a:t>
            </a:r>
            <a:r>
              <a:rPr kumimoji="1" lang="ja-JP" altLang="en-US" dirty="0" smtClean="0">
                <a:solidFill>
                  <a:srgbClr val="000000"/>
                </a:solidFill>
              </a:rPr>
              <a:t>児童</a:t>
            </a:r>
            <a:r>
              <a:rPr kumimoji="1" lang="ja-JP" altLang="en-US" dirty="0">
                <a:solidFill>
                  <a:srgbClr val="000000"/>
                </a:solidFill>
              </a:rPr>
              <a:t>生徒の学びを振り返り学習や</a:t>
            </a:r>
            <a:endParaRPr kumimoji="1" lang="en-US" altLang="ja-JP" dirty="0">
              <a:solidFill>
                <a:srgbClr val="000000"/>
              </a:solidFill>
            </a:endParaRPr>
          </a:p>
          <a:p>
            <a:pPr defTabSz="914400" eaLnBrk="1" hangingPunct="1"/>
            <a:r>
              <a:rPr kumimoji="1" lang="ja-JP" altLang="en-US" dirty="0">
                <a:solidFill>
                  <a:srgbClr val="000000"/>
                </a:solidFill>
              </a:rPr>
              <a:t>　指導の改善に</a:t>
            </a:r>
            <a:r>
              <a:rPr kumimoji="1" lang="ja-JP" altLang="en-US" dirty="0" smtClean="0">
                <a:solidFill>
                  <a:srgbClr val="000000"/>
                </a:solidFill>
              </a:rPr>
              <a:t>生かしていくことが大切</a:t>
            </a:r>
            <a:r>
              <a:rPr kumimoji="1" lang="ja-JP" altLang="en-US" dirty="0">
                <a:solidFill>
                  <a:srgbClr val="000000"/>
                </a:solidFill>
              </a:rPr>
              <a:t>。</a:t>
            </a:r>
          </a:p>
        </p:txBody>
      </p:sp>
      <p:grpSp>
        <p:nvGrpSpPr>
          <p:cNvPr id="57352" name="グループ化 21"/>
          <p:cNvGrpSpPr>
            <a:grpSpLocks/>
          </p:cNvGrpSpPr>
          <p:nvPr/>
        </p:nvGrpSpPr>
        <p:grpSpPr bwMode="auto">
          <a:xfrm>
            <a:off x="5245100" y="1874838"/>
            <a:ext cx="3530600" cy="2332037"/>
            <a:chOff x="6244044" y="2211691"/>
            <a:chExt cx="3531326" cy="2331176"/>
          </a:xfrm>
        </p:grpSpPr>
        <p:pic>
          <p:nvPicPr>
            <p:cNvPr id="57353" name="Picture 12" descr="MCj041667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1553" y="2796614"/>
              <a:ext cx="1451207"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AutoShape 13"/>
            <p:cNvSpPr>
              <a:spLocks noChangeArrowheads="1"/>
            </p:cNvSpPr>
            <p:nvPr/>
          </p:nvSpPr>
          <p:spPr bwMode="auto">
            <a:xfrm>
              <a:off x="7268988" y="2372751"/>
              <a:ext cx="1566965" cy="474663"/>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0800" rIns="36000" bIns="10800"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指導計画等の作成</a:t>
              </a:r>
            </a:p>
          </p:txBody>
        </p:sp>
        <p:sp>
          <p:nvSpPr>
            <p:cNvPr id="57355" name="AutoShape 14"/>
            <p:cNvSpPr>
              <a:spLocks noChangeArrowheads="1"/>
            </p:cNvSpPr>
            <p:nvPr/>
          </p:nvSpPr>
          <p:spPr bwMode="auto">
            <a:xfrm>
              <a:off x="8885323" y="3118876"/>
              <a:ext cx="890047" cy="762972"/>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0800" rIns="36000" bIns="10800"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指導計画を</a:t>
              </a: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踏まえた</a:t>
              </a: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教育の実施</a:t>
              </a:r>
            </a:p>
          </p:txBody>
        </p:sp>
        <p:sp>
          <p:nvSpPr>
            <p:cNvPr id="57356" name="AutoShape 15"/>
            <p:cNvSpPr>
              <a:spLocks noChangeArrowheads="1"/>
            </p:cNvSpPr>
            <p:nvPr/>
          </p:nvSpPr>
          <p:spPr bwMode="auto">
            <a:xfrm>
              <a:off x="7268988" y="3865004"/>
              <a:ext cx="1616335" cy="677863"/>
            </a:xfrm>
            <a:prstGeom prst="roundRect">
              <a:avLst>
                <a:gd name="adj" fmla="val 16667"/>
              </a:avLst>
            </a:prstGeom>
            <a:solidFill>
              <a:srgbClr val="FF99CC"/>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0800" rIns="36000" bIns="10800"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kumimoji="1" lang="en-US" altLang="ja-JP" sz="1200" dirty="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u="sng" dirty="0">
                  <a:solidFill>
                    <a:srgbClr val="000000"/>
                  </a:solidFill>
                  <a:latin typeface="ＭＳ Ｐゴシック" panose="020B0600070205080204" pitchFamily="50" charset="-128"/>
                </a:rPr>
                <a:t>児童生徒の</a:t>
              </a:r>
              <a:r>
                <a:rPr kumimoji="1" lang="ja-JP" altLang="en-US" sz="1200" u="sng">
                  <a:solidFill>
                    <a:srgbClr val="000000"/>
                  </a:solidFill>
                  <a:latin typeface="ＭＳ Ｐゴシック" panose="020B0600070205080204" pitchFamily="50" charset="-128"/>
                </a:rPr>
                <a:t>学習</a:t>
              </a:r>
              <a:r>
                <a:rPr kumimoji="1" lang="ja-JP" altLang="en-US" sz="1200" u="sng" smtClean="0">
                  <a:solidFill>
                    <a:srgbClr val="000000"/>
                  </a:solidFill>
                  <a:latin typeface="ＭＳ Ｐゴシック" panose="020B0600070205080204" pitchFamily="50" charset="-128"/>
                </a:rPr>
                <a:t>状況</a:t>
              </a:r>
              <a:r>
                <a:rPr kumimoji="1" lang="ja-JP" altLang="en-US" sz="1200" smtClean="0">
                  <a:solidFill>
                    <a:srgbClr val="000000"/>
                  </a:solidFill>
                  <a:latin typeface="ＭＳ Ｐゴシック" panose="020B0600070205080204" pitchFamily="50" charset="-128"/>
                </a:rPr>
                <a:t>，</a:t>
              </a:r>
              <a:endParaRPr kumimoji="1" lang="ja-JP" altLang="en-US" sz="1200" dirty="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u="sng" dirty="0">
                  <a:solidFill>
                    <a:srgbClr val="000000"/>
                  </a:solidFill>
                  <a:latin typeface="ＭＳ Ｐゴシック" panose="020B0600070205080204" pitchFamily="50" charset="-128"/>
                </a:rPr>
                <a:t>指導計画等の評価</a:t>
              </a:r>
            </a:p>
          </p:txBody>
        </p:sp>
        <p:sp>
          <p:nvSpPr>
            <p:cNvPr id="57357" name="AutoShape 16"/>
            <p:cNvSpPr>
              <a:spLocks noChangeArrowheads="1"/>
            </p:cNvSpPr>
            <p:nvPr/>
          </p:nvSpPr>
          <p:spPr bwMode="auto">
            <a:xfrm>
              <a:off x="6244044" y="3079686"/>
              <a:ext cx="1093219" cy="778669"/>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0800" rIns="36000" bIns="10800"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授業や</a:t>
              </a: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指導計画等の</a:t>
              </a: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改善</a:t>
              </a:r>
            </a:p>
          </p:txBody>
        </p:sp>
        <p:sp>
          <p:nvSpPr>
            <p:cNvPr id="57358" name="Oval 17"/>
            <p:cNvSpPr>
              <a:spLocks noChangeArrowheads="1"/>
            </p:cNvSpPr>
            <p:nvPr/>
          </p:nvSpPr>
          <p:spPr bwMode="auto">
            <a:xfrm>
              <a:off x="6368087" y="2903976"/>
              <a:ext cx="874853" cy="339725"/>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ja-JP" altLang="en-US" sz="1600" b="1">
                  <a:solidFill>
                    <a:srgbClr val="FF0000"/>
                  </a:solidFill>
                  <a:latin typeface="Arial" panose="020B0604020202020204" pitchFamily="34" charset="0"/>
                </a:rPr>
                <a:t>Ａ</a:t>
              </a:r>
              <a:r>
                <a:rPr kumimoji="1" lang="ja-JP" altLang="en-US" sz="1400">
                  <a:solidFill>
                    <a:srgbClr val="FF0000"/>
                  </a:solidFill>
                  <a:latin typeface="Arial" panose="020B0604020202020204" pitchFamily="34" charset="0"/>
                </a:rPr>
                <a:t>ｃｔｉｏｎ </a:t>
              </a:r>
            </a:p>
          </p:txBody>
        </p:sp>
        <p:sp>
          <p:nvSpPr>
            <p:cNvPr id="57359" name="Oval 18"/>
            <p:cNvSpPr>
              <a:spLocks noChangeArrowheads="1"/>
            </p:cNvSpPr>
            <p:nvPr/>
          </p:nvSpPr>
          <p:spPr bwMode="auto">
            <a:xfrm>
              <a:off x="7633090" y="2211691"/>
              <a:ext cx="874853" cy="338137"/>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ja-JP" altLang="en-US" sz="1600" b="1">
                  <a:solidFill>
                    <a:srgbClr val="FF0000"/>
                  </a:solidFill>
                  <a:latin typeface="Arial" panose="020B0604020202020204" pitchFamily="34" charset="0"/>
                </a:rPr>
                <a:t>Ｐ</a:t>
              </a:r>
              <a:r>
                <a:rPr kumimoji="1" lang="ja-JP" altLang="en-US" sz="1400">
                  <a:solidFill>
                    <a:srgbClr val="FF0000"/>
                  </a:solidFill>
                  <a:latin typeface="Arial" panose="020B0604020202020204" pitchFamily="34" charset="0"/>
                </a:rPr>
                <a:t>ｌａｎ </a:t>
              </a:r>
            </a:p>
          </p:txBody>
        </p:sp>
        <p:sp>
          <p:nvSpPr>
            <p:cNvPr id="57360" name="Oval 19"/>
            <p:cNvSpPr>
              <a:spLocks noChangeArrowheads="1"/>
            </p:cNvSpPr>
            <p:nvPr/>
          </p:nvSpPr>
          <p:spPr bwMode="auto">
            <a:xfrm>
              <a:off x="8943889" y="2917039"/>
              <a:ext cx="766918" cy="339725"/>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ja-JP" altLang="en-US" sz="1600" b="1">
                  <a:solidFill>
                    <a:srgbClr val="FF0000"/>
                  </a:solidFill>
                  <a:latin typeface="Arial" panose="020B0604020202020204" pitchFamily="34" charset="0"/>
                </a:rPr>
                <a:t>Ｄ</a:t>
              </a:r>
              <a:r>
                <a:rPr kumimoji="1" lang="ja-JP" altLang="en-US" sz="1400">
                  <a:solidFill>
                    <a:srgbClr val="FF0000"/>
                  </a:solidFill>
                  <a:latin typeface="Arial" panose="020B0604020202020204" pitchFamily="34" charset="0"/>
                </a:rPr>
                <a:t>ｏ </a:t>
              </a:r>
            </a:p>
          </p:txBody>
        </p:sp>
        <p:sp>
          <p:nvSpPr>
            <p:cNvPr id="57361" name="Oval 20"/>
            <p:cNvSpPr>
              <a:spLocks noChangeArrowheads="1"/>
            </p:cNvSpPr>
            <p:nvPr/>
          </p:nvSpPr>
          <p:spPr bwMode="auto">
            <a:xfrm>
              <a:off x="7480952" y="3728476"/>
              <a:ext cx="1168587" cy="338138"/>
            </a:xfrm>
            <a:prstGeom prst="ellipse">
              <a:avLst/>
            </a:prstGeom>
            <a:solidFill>
              <a:srgbClr val="FF99CC"/>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ja-JP" altLang="en-US" b="1" u="sng">
                  <a:solidFill>
                    <a:srgbClr val="FF0000"/>
                  </a:solidFill>
                  <a:latin typeface="Arial" panose="020B0604020202020204" pitchFamily="34" charset="0"/>
                </a:rPr>
                <a:t>Ｃ</a:t>
              </a:r>
              <a:r>
                <a:rPr kumimoji="1" lang="ja-JP" altLang="en-US" sz="1600" u="sng">
                  <a:solidFill>
                    <a:srgbClr val="FF0000"/>
                  </a:solidFill>
                  <a:latin typeface="Arial" panose="020B0604020202020204" pitchFamily="34" charset="0"/>
                </a:rPr>
                <a:t>ｈｅｃｋ</a:t>
              </a:r>
              <a:r>
                <a:rPr kumimoji="1" lang="ja-JP" altLang="en-US" sz="1400">
                  <a:solidFill>
                    <a:srgbClr val="FF0000"/>
                  </a:solidFill>
                  <a:latin typeface="Arial" panose="020B0604020202020204" pitchFamily="34" charset="0"/>
                </a:rPr>
                <a:t> </a:t>
              </a:r>
            </a:p>
          </p:txBody>
        </p:sp>
        <p:sp>
          <p:nvSpPr>
            <p:cNvPr id="57362" name="AutoShape 21"/>
            <p:cNvSpPr>
              <a:spLocks noChangeArrowheads="1"/>
            </p:cNvSpPr>
            <p:nvPr/>
          </p:nvSpPr>
          <p:spPr bwMode="auto">
            <a:xfrm rot="5400000">
              <a:off x="8785057" y="3493459"/>
              <a:ext cx="674687" cy="87485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399"/>
                    <a:pt x="10777" y="5400"/>
                    <a:pt x="10766" y="5400"/>
                  </a:cubicBezTo>
                  <a:lnTo>
                    <a:pt x="10732" y="0"/>
                  </a:lnTo>
                  <a:cubicBezTo>
                    <a:pt x="10754" y="0"/>
                    <a:pt x="10777"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3" name="AutoShape 22"/>
            <p:cNvSpPr>
              <a:spLocks noChangeArrowheads="1"/>
            </p:cNvSpPr>
            <p:nvPr/>
          </p:nvSpPr>
          <p:spPr bwMode="auto">
            <a:xfrm rot="10800000">
              <a:off x="6694585" y="3728476"/>
              <a:ext cx="1009812" cy="6111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61" y="10720"/>
                  </a:moveTo>
                  <a:cubicBezTo>
                    <a:pt x="16917" y="7348"/>
                    <a:pt x="14171" y="4638"/>
                    <a:pt x="10800" y="4638"/>
                  </a:cubicBezTo>
                  <a:cubicBezTo>
                    <a:pt x="10787" y="4637"/>
                    <a:pt x="10774" y="4638"/>
                    <a:pt x="10761" y="4638"/>
                  </a:cubicBezTo>
                  <a:lnTo>
                    <a:pt x="10732" y="0"/>
                  </a:lnTo>
                  <a:cubicBezTo>
                    <a:pt x="10754" y="0"/>
                    <a:pt x="10777" y="-1"/>
                    <a:pt x="10800" y="0"/>
                  </a:cubicBezTo>
                  <a:cubicBezTo>
                    <a:pt x="16709" y="0"/>
                    <a:pt x="21522" y="4750"/>
                    <a:pt x="21599" y="10659"/>
                  </a:cubicBezTo>
                  <a:lnTo>
                    <a:pt x="24298" y="10624"/>
                  </a:lnTo>
                  <a:lnTo>
                    <a:pt x="19346" y="15708"/>
                  </a:lnTo>
                  <a:lnTo>
                    <a:pt x="14261" y="10755"/>
                  </a:lnTo>
                  <a:lnTo>
                    <a:pt x="16961" y="1072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4" name="AutoShape 23"/>
            <p:cNvSpPr>
              <a:spLocks noChangeArrowheads="1"/>
            </p:cNvSpPr>
            <p:nvPr/>
          </p:nvSpPr>
          <p:spPr bwMode="auto">
            <a:xfrm rot="-5400000">
              <a:off x="6676308" y="2409988"/>
              <a:ext cx="676275" cy="87485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399"/>
                    <a:pt x="10777" y="5400"/>
                    <a:pt x="10766" y="5400"/>
                  </a:cubicBezTo>
                  <a:lnTo>
                    <a:pt x="10732" y="0"/>
                  </a:lnTo>
                  <a:cubicBezTo>
                    <a:pt x="10754" y="0"/>
                    <a:pt x="10777"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5" name="AutoShape 22"/>
            <p:cNvSpPr>
              <a:spLocks noChangeArrowheads="1"/>
            </p:cNvSpPr>
            <p:nvPr/>
          </p:nvSpPr>
          <p:spPr bwMode="auto">
            <a:xfrm>
              <a:off x="8438983" y="2432101"/>
              <a:ext cx="1009812" cy="6111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61" y="10720"/>
                  </a:moveTo>
                  <a:cubicBezTo>
                    <a:pt x="16917" y="7348"/>
                    <a:pt x="14171" y="4638"/>
                    <a:pt x="10800" y="4638"/>
                  </a:cubicBezTo>
                  <a:cubicBezTo>
                    <a:pt x="10787" y="4637"/>
                    <a:pt x="10774" y="4638"/>
                    <a:pt x="10761" y="4638"/>
                  </a:cubicBezTo>
                  <a:lnTo>
                    <a:pt x="10732" y="0"/>
                  </a:lnTo>
                  <a:cubicBezTo>
                    <a:pt x="10754" y="0"/>
                    <a:pt x="10777" y="-1"/>
                    <a:pt x="10800" y="0"/>
                  </a:cubicBezTo>
                  <a:cubicBezTo>
                    <a:pt x="16709" y="0"/>
                    <a:pt x="21522" y="4750"/>
                    <a:pt x="21599" y="10659"/>
                  </a:cubicBezTo>
                  <a:lnTo>
                    <a:pt x="24298" y="10624"/>
                  </a:lnTo>
                  <a:lnTo>
                    <a:pt x="19346" y="15708"/>
                  </a:lnTo>
                  <a:lnTo>
                    <a:pt x="14261" y="10755"/>
                  </a:lnTo>
                  <a:lnTo>
                    <a:pt x="16961" y="1072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2"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P.5</a:t>
            </a:r>
            <a:endParaRPr kumimoji="1" lang="ja-JP" altLang="en-US" sz="2400" dirty="0" smtClean="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10"/>
    </mc:Choice>
    <mc:Fallback xmlns="">
      <p:transition spd="slow" advTm="3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3195464"/>
            <a:ext cx="8963025" cy="3617912"/>
          </a:xfrm>
          <a:prstGeom prst="rect">
            <a:avLst/>
          </a:prstGeom>
          <a:solidFill>
            <a:srgbClr val="FFFF99"/>
          </a:solidFill>
          <a:ln>
            <a:solidFill>
              <a:srgbClr val="FFC000"/>
            </a:solidFill>
          </a:ln>
        </p:spPr>
        <p:txBody>
          <a:bodyPr/>
          <a:lstStyle/>
          <a:p>
            <a:pPr>
              <a:defRPr/>
            </a:pPr>
            <a:r>
              <a:rPr kumimoji="1" lang="ja-JP" altLang="en-US" sz="2800" u="sng" dirty="0">
                <a:latin typeface="+mj-ea"/>
                <a:ea typeface="+mj-ea"/>
              </a:rPr>
              <a:t>「</a:t>
            </a:r>
            <a:r>
              <a:rPr kumimoji="1" lang="zh-TW" altLang="en-US" sz="2800" u="sng" dirty="0">
                <a:latin typeface="+mj-ea"/>
                <a:ea typeface="+mj-ea"/>
              </a:rPr>
              <a:t>初等中等教育局長通知（Ｈ３１．３．２９）（改善等通知）</a:t>
            </a:r>
            <a:r>
              <a:rPr kumimoji="1" lang="ja-JP" altLang="en-US" sz="2800" u="sng" dirty="0">
                <a:latin typeface="+mj-ea"/>
                <a:ea typeface="+mj-ea"/>
              </a:rPr>
              <a:t>」</a:t>
            </a:r>
            <a:endParaRPr kumimoji="1" lang="en-US" altLang="ja-JP" sz="2800" u="sng" dirty="0">
              <a:latin typeface="+mj-ea"/>
              <a:ea typeface="+mj-ea"/>
            </a:endParaRPr>
          </a:p>
          <a:p>
            <a:pPr>
              <a:defRPr/>
            </a:pPr>
            <a:endParaRPr kumimoji="1" lang="en-US" altLang="ja-JP" sz="2800" dirty="0">
              <a:latin typeface="+mj-ea"/>
              <a:ea typeface="+mj-ea"/>
            </a:endParaRPr>
          </a:p>
          <a:p>
            <a:pPr>
              <a:defRPr/>
            </a:pPr>
            <a:r>
              <a:rPr kumimoji="1" lang="ja-JP" altLang="en-US" sz="2800" dirty="0">
                <a:latin typeface="+mj-ea"/>
                <a:ea typeface="+mj-ea"/>
              </a:rPr>
              <a:t>（前略）</a:t>
            </a:r>
            <a:r>
              <a:rPr kumimoji="1" lang="ja-JP" altLang="en-US" sz="2800" u="sng" dirty="0">
                <a:solidFill>
                  <a:srgbClr val="FF0000"/>
                </a:solidFill>
                <a:latin typeface="+mj-ea"/>
                <a:ea typeface="+mj-ea"/>
              </a:rPr>
              <a:t>評価の観点</a:t>
            </a:r>
            <a:r>
              <a:rPr kumimoji="1" lang="ja-JP" altLang="en-US" sz="2800" dirty="0">
                <a:latin typeface="+mj-ea"/>
                <a:ea typeface="+mj-ea"/>
              </a:rPr>
              <a:t>については</a:t>
            </a:r>
            <a:r>
              <a:rPr kumimoji="1" lang="ja-JP" altLang="en-US" sz="2800" dirty="0" smtClean="0">
                <a:latin typeface="+mj-ea"/>
                <a:ea typeface="+mj-ea"/>
              </a:rPr>
              <a:t>，中学校</a:t>
            </a:r>
            <a:r>
              <a:rPr kumimoji="1" lang="ja-JP" altLang="en-US" sz="2800" dirty="0">
                <a:latin typeface="+mj-ea"/>
                <a:ea typeface="+mj-ea"/>
              </a:rPr>
              <a:t>学習指導要領等に示す特別活動の目標を踏まえ，</a:t>
            </a:r>
            <a:r>
              <a:rPr kumimoji="1" lang="ja-JP" altLang="en-US" sz="2800" u="sng" dirty="0">
                <a:solidFill>
                  <a:srgbClr val="FF0000"/>
                </a:solidFill>
                <a:latin typeface="+mj-ea"/>
                <a:ea typeface="+mj-ea"/>
              </a:rPr>
              <a:t>各学校において別紙４を参考に定める</a:t>
            </a:r>
            <a:r>
              <a:rPr kumimoji="1" lang="ja-JP" altLang="en-US" sz="2800" dirty="0">
                <a:latin typeface="+mj-ea"/>
                <a:ea typeface="+mj-ea"/>
              </a:rPr>
              <a:t>。その際，特別活動の特質や学校として重点化した内容を踏まえ，例えば「主体的に生活や人間関係をよりよくしようとする態度」などのように，より具体的に定めることも考えられる。（後略）</a:t>
            </a:r>
            <a:endParaRPr kumimoji="1" lang="en-US" altLang="ja-JP" sz="2800" dirty="0">
              <a:latin typeface="+mj-ea"/>
              <a:ea typeface="+mj-ea"/>
            </a:endParaRPr>
          </a:p>
        </p:txBody>
      </p:sp>
      <p:sp>
        <p:nvSpPr>
          <p:cNvPr id="10243" name="テキスト ボックス 1"/>
          <p:cNvSpPr txBox="1">
            <a:spLocks noChangeArrowheads="1"/>
          </p:cNvSpPr>
          <p:nvPr/>
        </p:nvSpPr>
        <p:spPr bwMode="auto">
          <a:xfrm>
            <a:off x="179388" y="11795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学習指導要領の「特別活動の目標」と改善等通知を</a:t>
            </a:r>
            <a:endParaRPr kumimoji="1" lang="en-US" altLang="ja-JP" sz="2800"/>
          </a:p>
          <a:p>
            <a:r>
              <a:rPr kumimoji="1" lang="ja-JP" altLang="en-US" sz="2800"/>
              <a:t>　　確認する。</a:t>
            </a:r>
          </a:p>
        </p:txBody>
      </p:sp>
      <p:sp>
        <p:nvSpPr>
          <p:cNvPr id="10244"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chemeClr val="bg1"/>
                </a:solidFill>
              </a:rPr>
              <a:t>「評価の観点」とその趣旨，並びに「内容のまとまり</a:t>
            </a:r>
            <a:endParaRPr kumimoji="1" lang="en-US" altLang="ja-JP" sz="3200" b="1">
              <a:solidFill>
                <a:schemeClr val="bg1"/>
              </a:solidFill>
            </a:endParaRPr>
          </a:p>
          <a:p>
            <a:r>
              <a:rPr kumimoji="1" lang="ja-JP" altLang="en-US" sz="3200" b="1">
                <a:solidFill>
                  <a:schemeClr val="bg1"/>
                </a:solidFill>
              </a:rPr>
              <a:t>ごとの評価規準」作成の具体的な手順</a:t>
            </a:r>
          </a:p>
        </p:txBody>
      </p:sp>
      <p:sp>
        <p:nvSpPr>
          <p:cNvPr id="5" name="AutoShape 9"/>
          <p:cNvSpPr>
            <a:spLocks noChangeArrowheads="1"/>
          </p:cNvSpPr>
          <p:nvPr/>
        </p:nvSpPr>
        <p:spPr bwMode="auto">
          <a:xfrm>
            <a:off x="90489" y="2203488"/>
            <a:ext cx="8963024" cy="888788"/>
          </a:xfrm>
          <a:prstGeom prst="roundRect">
            <a:avLst>
              <a:gd name="adj" fmla="val 0"/>
            </a:avLst>
          </a:prstGeom>
          <a:noFill/>
          <a:ln w="57150">
            <a:solidFill>
              <a:srgbClr val="FF0000"/>
            </a:solidFill>
            <a:round/>
            <a:headEnd/>
            <a:tailEnd/>
          </a:ln>
        </p:spPr>
        <p:txBody>
          <a:bodyPr lIns="74295" tIns="8890" rIns="74295" bIns="8890"/>
          <a:lstStyle/>
          <a:p>
            <a:pPr>
              <a:defRPr/>
            </a:pPr>
            <a:r>
              <a:rPr lang="en-US" altLang="ja-JP" sz="2800" dirty="0" smtClean="0">
                <a:latin typeface="+mj-ea"/>
                <a:ea typeface="+mj-ea"/>
              </a:rPr>
              <a:t>【</a:t>
            </a:r>
            <a:r>
              <a:rPr lang="ja-JP" altLang="en-US" sz="2800">
                <a:latin typeface="+mj-ea"/>
                <a:ea typeface="+mj-ea"/>
              </a:rPr>
              <a:t>特別</a:t>
            </a:r>
            <a:r>
              <a:rPr lang="ja-JP" altLang="en-US" sz="2800" smtClean="0">
                <a:latin typeface="+mj-ea"/>
                <a:ea typeface="+mj-ea"/>
              </a:rPr>
              <a:t>活動</a:t>
            </a:r>
            <a:r>
              <a:rPr lang="ja-JP" altLang="en-US" sz="2800" dirty="0">
                <a:latin typeface="+mj-ea"/>
                <a:ea typeface="+mj-ea"/>
              </a:rPr>
              <a:t>の目標</a:t>
            </a:r>
            <a:r>
              <a:rPr lang="en-US" altLang="ja-JP" sz="2800" dirty="0" smtClean="0">
                <a:latin typeface="+mj-ea"/>
                <a:ea typeface="+mj-ea"/>
              </a:rPr>
              <a:t>】</a:t>
            </a:r>
            <a:r>
              <a:rPr lang="ja-JP" altLang="en-US" sz="2800" dirty="0">
                <a:latin typeface="+mj-ea"/>
                <a:ea typeface="+mj-ea"/>
              </a:rPr>
              <a:t>三つの</a:t>
            </a:r>
            <a:r>
              <a:rPr lang="ja-JP" altLang="en-US" sz="2800" dirty="0" smtClean="0">
                <a:latin typeface="+mj-ea"/>
                <a:ea typeface="+mj-ea"/>
              </a:rPr>
              <a:t>視点</a:t>
            </a:r>
            <a:endParaRPr lang="en-US" altLang="ja-JP" sz="2800" dirty="0" smtClean="0">
              <a:latin typeface="+mj-ea"/>
              <a:ea typeface="+mj-ea"/>
            </a:endParaRPr>
          </a:p>
          <a:p>
            <a:pPr>
              <a:defRPr/>
            </a:pPr>
            <a:r>
              <a:rPr lang="ja-JP" altLang="en-US" sz="2800" dirty="0" smtClean="0">
                <a:latin typeface="+mj-ea"/>
                <a:ea typeface="+mj-ea"/>
              </a:rPr>
              <a:t>　「</a:t>
            </a:r>
            <a:r>
              <a:rPr lang="ja-JP" altLang="en-US" sz="2800" dirty="0">
                <a:latin typeface="+mj-ea"/>
                <a:ea typeface="+mj-ea"/>
              </a:rPr>
              <a:t>人間関係形成</a:t>
            </a:r>
            <a:r>
              <a:rPr lang="ja-JP" altLang="en-US" sz="2800" dirty="0" smtClean="0">
                <a:latin typeface="+mj-ea"/>
                <a:ea typeface="+mj-ea"/>
              </a:rPr>
              <a:t>」　「</a:t>
            </a:r>
            <a:r>
              <a:rPr lang="ja-JP" altLang="en-US" sz="2800" dirty="0">
                <a:latin typeface="+mj-ea"/>
                <a:ea typeface="+mj-ea"/>
              </a:rPr>
              <a:t>社会参画</a:t>
            </a:r>
            <a:r>
              <a:rPr lang="ja-JP" altLang="en-US" sz="2800" dirty="0" smtClean="0">
                <a:latin typeface="+mj-ea"/>
                <a:ea typeface="+mj-ea"/>
              </a:rPr>
              <a:t>」　「</a:t>
            </a:r>
            <a:r>
              <a:rPr lang="ja-JP" altLang="en-US" sz="2800" dirty="0">
                <a:latin typeface="+mj-ea"/>
                <a:ea typeface="+mj-ea"/>
              </a:rPr>
              <a:t>自己実現</a:t>
            </a:r>
            <a:r>
              <a:rPr lang="ja-JP" altLang="en-US" sz="2800" dirty="0" smtClean="0">
                <a:latin typeface="+mj-ea"/>
                <a:ea typeface="+mj-ea"/>
              </a:rPr>
              <a:t>」</a:t>
            </a:r>
            <a:endParaRPr lang="en-US" altLang="ja-JP" sz="2800" dirty="0">
              <a:latin typeface="+mj-ea"/>
              <a:ea typeface="+mj-ea"/>
            </a:endParaRPr>
          </a:p>
        </p:txBody>
      </p:sp>
      <p:sp>
        <p:nvSpPr>
          <p:cNvPr id="6" name="AutoShape 17">
            <a:extLst/>
          </p:cNvPr>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P.28</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734436"/>
      </p:ext>
    </p:extLst>
  </p:cSld>
  <p:clrMapOvr>
    <a:masterClrMapping/>
  </p:clrMapOvr>
  <mc:AlternateContent xmlns:mc="http://schemas.openxmlformats.org/markup-compatibility/2006" xmlns:p14="http://schemas.microsoft.com/office/powerpoint/2010/main">
    <mc:Choice Requires="p14">
      <p:transition spd="slow" p14:dur="2000" advTm="52768"/>
    </mc:Choice>
    <mc:Fallback xmlns="">
      <p:transition spd="slow" advTm="5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a:off x="179388" y="76200"/>
            <a:ext cx="8802687" cy="13858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②　学習指導要領の「特別活動の目標」と自校の実態を</a:t>
            </a:r>
          </a:p>
          <a:p>
            <a:r>
              <a:rPr kumimoji="1" lang="ja-JP" altLang="en-US" sz="2800"/>
              <a:t>　　踏まえ，改善等通知の例示を参考に，特別活動の「評　</a:t>
            </a:r>
          </a:p>
          <a:p>
            <a:r>
              <a:rPr kumimoji="1" lang="ja-JP" altLang="en-US" sz="2800"/>
              <a:t>　　価の観点」とその趣旨を設定する。</a:t>
            </a:r>
          </a:p>
        </p:txBody>
      </p:sp>
      <p:graphicFrame>
        <p:nvGraphicFramePr>
          <p:cNvPr id="6" name="表 5"/>
          <p:cNvGraphicFramePr>
            <a:graphicFrameLocks noGrp="1"/>
          </p:cNvGraphicFramePr>
          <p:nvPr>
            <p:extLst/>
          </p:nvPr>
        </p:nvGraphicFramePr>
        <p:xfrm>
          <a:off x="179388" y="1895475"/>
          <a:ext cx="8762999" cy="4846638"/>
        </p:xfrm>
        <a:graphic>
          <a:graphicData uri="http://schemas.openxmlformats.org/drawingml/2006/table">
            <a:tbl>
              <a:tblPr firstRow="1" bandRow="1">
                <a:tableStyleId>{5940675A-B579-460E-94D1-54222C63F5DA}</a:tableStyleId>
              </a:tblPr>
              <a:tblGrid>
                <a:gridCol w="791990"/>
                <a:gridCol w="2808534"/>
                <a:gridCol w="2520280"/>
                <a:gridCol w="2642195"/>
              </a:tblGrid>
              <a:tr h="1188823">
                <a:tc>
                  <a:txBody>
                    <a:bodyPr/>
                    <a:lstStyle/>
                    <a:p>
                      <a:pPr algn="ctr"/>
                      <a:r>
                        <a:rPr kumimoji="1" lang="ja-JP" altLang="en-US" sz="2000" dirty="0" smtClean="0"/>
                        <a:t>観点</a:t>
                      </a:r>
                      <a:endParaRPr kumimoji="1" lang="ja-JP" altLang="en-US" sz="2000" dirty="0"/>
                    </a:p>
                  </a:txBody>
                  <a:tcPr marL="91449" marR="91449" marT="45747" marB="45747" anchor="ctr"/>
                </a:tc>
                <a:tc>
                  <a:txBody>
                    <a:bodyPr/>
                    <a:lstStyle/>
                    <a:p>
                      <a:pPr algn="ctr"/>
                      <a:r>
                        <a:rPr kumimoji="1" lang="ja-JP" altLang="en-US" sz="2400" dirty="0" smtClean="0"/>
                        <a:t>よりよい生活を</a:t>
                      </a:r>
                      <a:endParaRPr kumimoji="1" lang="en-US" altLang="ja-JP" sz="2400" dirty="0" smtClean="0"/>
                    </a:p>
                    <a:p>
                      <a:pPr algn="ctr"/>
                      <a:r>
                        <a:rPr kumimoji="1" lang="ja-JP" altLang="en-US" sz="2400" dirty="0" smtClean="0"/>
                        <a:t>築くための</a:t>
                      </a:r>
                    </a:p>
                    <a:p>
                      <a:pPr algn="ctr"/>
                      <a:r>
                        <a:rPr kumimoji="1" lang="ja-JP" altLang="en-US" sz="2400" dirty="0" smtClean="0"/>
                        <a:t>知識・技能</a:t>
                      </a:r>
                      <a:endParaRPr kumimoji="1" lang="ja-JP" altLang="en-US" sz="2400" dirty="0"/>
                    </a:p>
                  </a:txBody>
                  <a:tcPr marL="91449" marR="91449" marT="45747" marB="45747" anchor="ctr">
                    <a:solidFill>
                      <a:schemeClr val="accent1">
                        <a:lumMod val="20000"/>
                        <a:lumOff val="80000"/>
                      </a:schemeClr>
                    </a:solidFill>
                  </a:tcPr>
                </a:tc>
                <a:tc>
                  <a:txBody>
                    <a:bodyPr/>
                    <a:lstStyle/>
                    <a:p>
                      <a:pPr algn="ctr"/>
                      <a:r>
                        <a:rPr kumimoji="1" lang="ja-JP" altLang="en-US" sz="2400" dirty="0" smtClean="0"/>
                        <a:t>集団や社会の</a:t>
                      </a:r>
                      <a:endParaRPr kumimoji="1" lang="en-US" altLang="ja-JP" sz="2400" dirty="0" smtClean="0"/>
                    </a:p>
                    <a:p>
                      <a:pPr algn="ctr"/>
                      <a:r>
                        <a:rPr kumimoji="1" lang="ja-JP" altLang="en-US" sz="2400" dirty="0" smtClean="0"/>
                        <a:t>形成者としての</a:t>
                      </a:r>
                      <a:endParaRPr kumimoji="1" lang="en-US" altLang="ja-JP" sz="2400" dirty="0" smtClean="0"/>
                    </a:p>
                    <a:p>
                      <a:pPr algn="ctr"/>
                      <a:r>
                        <a:rPr kumimoji="1" lang="ja-JP" altLang="en-US" sz="2400" dirty="0" smtClean="0"/>
                        <a:t>思考・判断・表現</a:t>
                      </a:r>
                      <a:endParaRPr kumimoji="1" lang="ja-JP" altLang="en-US" sz="2400" dirty="0"/>
                    </a:p>
                  </a:txBody>
                  <a:tcPr marL="91449" marR="91449" marT="45747" marB="45747" anchor="ctr">
                    <a:solidFill>
                      <a:srgbClr val="CCFF99"/>
                    </a:solidFill>
                  </a:tcPr>
                </a:tc>
                <a:tc>
                  <a:txBody>
                    <a:bodyPr/>
                    <a:lstStyle/>
                    <a:p>
                      <a:pPr algn="ctr">
                        <a:lnSpc>
                          <a:spcPts val="2600"/>
                        </a:lnSpc>
                      </a:pPr>
                      <a:r>
                        <a:rPr kumimoji="1" lang="ja-JP" altLang="en-US" sz="2000" spc="-100" baseline="0" dirty="0" smtClean="0"/>
                        <a:t>主体的に生活や</a:t>
                      </a:r>
                      <a:endParaRPr kumimoji="1" lang="en-US" altLang="ja-JP" sz="2000" spc="-100" baseline="0" dirty="0" smtClean="0"/>
                    </a:p>
                    <a:p>
                      <a:pPr algn="ctr">
                        <a:lnSpc>
                          <a:spcPts val="2600"/>
                        </a:lnSpc>
                      </a:pPr>
                      <a:r>
                        <a:rPr kumimoji="1" lang="ja-JP" altLang="en-US" sz="2000" spc="-100" baseline="0" dirty="0" smtClean="0"/>
                        <a:t>人間関係を</a:t>
                      </a:r>
                    </a:p>
                    <a:p>
                      <a:pPr algn="ctr">
                        <a:lnSpc>
                          <a:spcPts val="2600"/>
                        </a:lnSpc>
                      </a:pPr>
                      <a:r>
                        <a:rPr kumimoji="1" lang="ja-JP" altLang="en-US" sz="2000" spc="-100" baseline="0" dirty="0" smtClean="0"/>
                        <a:t>よりよくしようとする態度</a:t>
                      </a:r>
                      <a:endParaRPr kumimoji="1" lang="ja-JP" altLang="en-US" sz="2000" spc="-100" baseline="0" dirty="0"/>
                    </a:p>
                  </a:txBody>
                  <a:tcPr marL="91449" marR="91449" marT="45747" marB="45747" anchor="ctr">
                    <a:solidFill>
                      <a:srgbClr val="FFFF99"/>
                    </a:solidFill>
                  </a:tcPr>
                </a:tc>
              </a:tr>
              <a:tr h="3657815">
                <a:tc>
                  <a:txBody>
                    <a:bodyPr/>
                    <a:lstStyle/>
                    <a:p>
                      <a:pPr algn="ctr"/>
                      <a:r>
                        <a:rPr kumimoji="1" lang="ja-JP" altLang="en-US" sz="2000" dirty="0" smtClean="0"/>
                        <a:t>趣旨</a:t>
                      </a:r>
                      <a:endParaRPr kumimoji="1" lang="ja-JP" altLang="en-US" sz="2000" dirty="0"/>
                    </a:p>
                  </a:txBody>
                  <a:tcPr marL="91449" marR="91449" marT="45747" marB="45747" anchor="ctr"/>
                </a:tc>
                <a:tc>
                  <a:txBody>
                    <a:bodyPr/>
                    <a:lstStyle/>
                    <a:p>
                      <a:r>
                        <a:rPr kumimoji="1" lang="ja-JP" altLang="en-US" sz="1800" dirty="0" smtClean="0"/>
                        <a:t>　多様な他者と協働する様々な集団活動の意義や，活動を行う上で必要となることについて理解している。</a:t>
                      </a:r>
                      <a:endParaRPr kumimoji="1" lang="en-US" altLang="ja-JP" sz="1800" dirty="0" smtClean="0"/>
                    </a:p>
                    <a:p>
                      <a:r>
                        <a:rPr kumimoji="1" lang="ja-JP" altLang="en-US" sz="1800" dirty="0" smtClean="0"/>
                        <a:t>　自己の生活の充実・向上や自己実現に必要となる情報及び方法を理解している。</a:t>
                      </a:r>
                    </a:p>
                    <a:p>
                      <a:r>
                        <a:rPr kumimoji="1" lang="ja-JP" altLang="en-US" sz="1800" dirty="0" smtClean="0"/>
                        <a:t>　よりよい生活を構築するための話合い活動の進め方，合意形成の図り方などの技能を身に付けている。</a:t>
                      </a:r>
                      <a:endParaRPr kumimoji="1" lang="ja-JP" altLang="en-US" sz="1800" dirty="0"/>
                    </a:p>
                  </a:txBody>
                  <a:tcPr marL="91449" marR="91449" marT="45747" marB="45747"/>
                </a:tc>
                <a:tc>
                  <a:txBody>
                    <a:bodyPr/>
                    <a:lstStyle/>
                    <a:p>
                      <a:r>
                        <a:rPr kumimoji="1" lang="ja-JP" altLang="en-US" sz="2000" dirty="0" smtClean="0"/>
                        <a:t>　所属する様々な集団や自己の生活の充実・向上のため，問題を発見し，解決方法を話し合い，合意形成を図ったり，意思決定をしたりして実践し</a:t>
                      </a:r>
                    </a:p>
                    <a:p>
                      <a:r>
                        <a:rPr kumimoji="1" lang="ja-JP" altLang="en-US" sz="2000" dirty="0" smtClean="0"/>
                        <a:t>ている。</a:t>
                      </a:r>
                      <a:endParaRPr kumimoji="1" lang="ja-JP" altLang="en-US" sz="2000" dirty="0"/>
                    </a:p>
                  </a:txBody>
                  <a:tcPr marL="91449" marR="91449" marT="45747" marB="45747"/>
                </a:tc>
                <a:tc>
                  <a:txBody>
                    <a:bodyPr/>
                    <a:lstStyle/>
                    <a:p>
                      <a:r>
                        <a:rPr kumimoji="1" lang="ja-JP" altLang="en-US" sz="2000" dirty="0" smtClean="0"/>
                        <a:t>　生活や社会，人間関係をよりよく構築するために，自主的に自己の役割や責任を果たし，多様な他者と協働して実践しようとしている。</a:t>
                      </a:r>
                    </a:p>
                    <a:p>
                      <a:r>
                        <a:rPr kumimoji="1" lang="ja-JP" altLang="en-US" sz="2000" dirty="0" smtClean="0"/>
                        <a:t>　主体的に人間としての生き方について考えを深め，自己実現を図ろうとしている。</a:t>
                      </a:r>
                      <a:endParaRPr kumimoji="1" lang="ja-JP" altLang="en-US" sz="2000" dirty="0"/>
                    </a:p>
                  </a:txBody>
                  <a:tcPr marL="91449" marR="91449" marT="45747" marB="45747"/>
                </a:tc>
              </a:tr>
            </a:tbl>
          </a:graphicData>
        </a:graphic>
      </p:graphicFrame>
      <p:sp>
        <p:nvSpPr>
          <p:cNvPr id="12308" name="テキスト ボックス 10"/>
          <p:cNvSpPr txBox="1">
            <a:spLocks noChangeArrowheads="1"/>
          </p:cNvSpPr>
          <p:nvPr/>
        </p:nvSpPr>
        <p:spPr bwMode="auto">
          <a:xfrm>
            <a:off x="169863" y="1465263"/>
            <a:ext cx="876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dirty="0"/>
              <a:t>【</a:t>
            </a:r>
            <a:r>
              <a:rPr kumimoji="1" lang="ja-JP" altLang="en-US" sz="2400" b="1" dirty="0"/>
              <a:t>特別活動における「評価の観点及びその趣旨」をもとにした例</a:t>
            </a:r>
            <a:r>
              <a:rPr kumimoji="1" lang="en-US" altLang="ja-JP" sz="2400" b="1" dirty="0"/>
              <a:t>】</a:t>
            </a:r>
          </a:p>
        </p:txBody>
      </p:sp>
      <p:sp>
        <p:nvSpPr>
          <p:cNvPr id="5" name="AutoShape 17">
            <a:extLst/>
          </p:cNvPr>
          <p:cNvSpPr>
            <a:spLocks noChangeArrowheads="1"/>
          </p:cNvSpPr>
          <p:nvPr/>
        </p:nvSpPr>
        <p:spPr bwMode="auto">
          <a:xfrm>
            <a:off x="7796088" y="96567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P.28</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54225883"/>
      </p:ext>
    </p:extLst>
  </p:cSld>
  <p:clrMapOvr>
    <a:masterClrMapping/>
  </p:clrMapOvr>
  <mc:AlternateContent xmlns:mc="http://schemas.openxmlformats.org/markup-compatibility/2006" xmlns:p14="http://schemas.microsoft.com/office/powerpoint/2010/main">
    <mc:Choice Requires="p14">
      <p:transition spd="slow" p14:dur="2000" advTm="40733"/>
    </mc:Choice>
    <mc:Fallback xmlns="">
      <p:transition spd="slow" advTm="40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1"/>
          <p:cNvSpPr txBox="1">
            <a:spLocks noChangeArrowheads="1"/>
          </p:cNvSpPr>
          <p:nvPr/>
        </p:nvSpPr>
        <p:spPr bwMode="auto">
          <a:xfrm>
            <a:off x="179388" y="1052736"/>
            <a:ext cx="8802687" cy="18161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③ 学習指導要領の「各活動・学校行事の目標」及び学習</a:t>
            </a:r>
            <a:endParaRPr kumimoji="1" lang="en-US" altLang="ja-JP" sz="2800" dirty="0"/>
          </a:p>
          <a:p>
            <a:r>
              <a:rPr kumimoji="1" lang="ja-JP" altLang="en-US" sz="2800" dirty="0"/>
              <a:t>　指導要領解説で例示した「各活動・学校行事における</a:t>
            </a:r>
            <a:endParaRPr kumimoji="1" lang="en-US" altLang="ja-JP" sz="2800" dirty="0"/>
          </a:p>
          <a:p>
            <a:r>
              <a:rPr kumimoji="1" lang="ja-JP" altLang="en-US" sz="2800" dirty="0"/>
              <a:t>　育成を目指す資質・能力」を参考に，各学校において</a:t>
            </a:r>
            <a:endParaRPr kumimoji="1" lang="en-US" altLang="ja-JP" sz="2800" dirty="0"/>
          </a:p>
          <a:p>
            <a:r>
              <a:rPr kumimoji="1" lang="ja-JP" altLang="en-US" sz="2800" dirty="0"/>
              <a:t>　育成を目指す資質・能力を重点化して設定する。</a:t>
            </a:r>
          </a:p>
        </p:txBody>
      </p:sp>
      <p:sp>
        <p:nvSpPr>
          <p:cNvPr id="2" name="角丸四角形 1"/>
          <p:cNvSpPr/>
          <p:nvPr/>
        </p:nvSpPr>
        <p:spPr>
          <a:xfrm>
            <a:off x="107950" y="2942407"/>
            <a:ext cx="4392613" cy="1728787"/>
          </a:xfrm>
          <a:prstGeom prst="roundRect">
            <a:avLst>
              <a:gd name="adj" fmla="val 1028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学習指導要領の</a:t>
            </a:r>
            <a:endParaRPr kumimoji="1" lang="en-US" altLang="ja-JP" sz="2800" dirty="0">
              <a:solidFill>
                <a:schemeClr val="tx1"/>
              </a:solidFill>
            </a:endParaRPr>
          </a:p>
          <a:p>
            <a:pPr algn="ctr">
              <a:defRPr/>
            </a:pPr>
            <a:r>
              <a:rPr kumimoji="1" lang="ja-JP" altLang="en-US" sz="2800" dirty="0">
                <a:solidFill>
                  <a:schemeClr val="tx1"/>
                </a:solidFill>
              </a:rPr>
              <a:t>「各活動・学校行事の目標」</a:t>
            </a:r>
          </a:p>
        </p:txBody>
      </p:sp>
      <p:sp>
        <p:nvSpPr>
          <p:cNvPr id="8" name="角丸四角形 7"/>
          <p:cNvSpPr/>
          <p:nvPr/>
        </p:nvSpPr>
        <p:spPr>
          <a:xfrm>
            <a:off x="4672013" y="2924944"/>
            <a:ext cx="4392612" cy="1746250"/>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学習指導</a:t>
            </a:r>
            <a:r>
              <a:rPr kumimoji="1" lang="ja-JP" altLang="en-US" sz="2800" dirty="0" smtClean="0">
                <a:solidFill>
                  <a:schemeClr val="tx1"/>
                </a:solidFill>
              </a:rPr>
              <a:t>要領解説で</a:t>
            </a:r>
            <a:endParaRPr kumimoji="1" lang="en-US" altLang="ja-JP" sz="2800" dirty="0">
              <a:solidFill>
                <a:schemeClr val="tx1"/>
              </a:solidFill>
            </a:endParaRPr>
          </a:p>
          <a:p>
            <a:pPr algn="ctr">
              <a:defRPr/>
            </a:pPr>
            <a:r>
              <a:rPr kumimoji="1" lang="ja-JP" altLang="en-US" sz="2800" dirty="0" smtClean="0">
                <a:solidFill>
                  <a:schemeClr val="tx1"/>
                </a:solidFill>
              </a:rPr>
              <a:t>例示された「</a:t>
            </a:r>
            <a:r>
              <a:rPr kumimoji="1" lang="ja-JP" altLang="en-US" sz="2800" dirty="0">
                <a:solidFill>
                  <a:schemeClr val="tx1"/>
                </a:solidFill>
              </a:rPr>
              <a:t>各活動・</a:t>
            </a:r>
            <a:endParaRPr kumimoji="1" lang="en-US" altLang="ja-JP" sz="2800" dirty="0">
              <a:solidFill>
                <a:schemeClr val="tx1"/>
              </a:solidFill>
            </a:endParaRPr>
          </a:p>
          <a:p>
            <a:pPr algn="ctr">
              <a:defRPr/>
            </a:pPr>
            <a:r>
              <a:rPr kumimoji="1" lang="ja-JP" altLang="en-US" sz="2800" dirty="0">
                <a:solidFill>
                  <a:schemeClr val="tx1"/>
                </a:solidFill>
              </a:rPr>
              <a:t>学校行事における育成を目指す資質・能力」</a:t>
            </a:r>
          </a:p>
        </p:txBody>
      </p:sp>
      <p:sp>
        <p:nvSpPr>
          <p:cNvPr id="3" name="曲折矢印 2"/>
          <p:cNvSpPr/>
          <p:nvPr/>
        </p:nvSpPr>
        <p:spPr>
          <a:xfrm flipV="1">
            <a:off x="1116013" y="4671194"/>
            <a:ext cx="1511300" cy="935038"/>
          </a:xfrm>
          <a:prstGeom prst="bentArrow">
            <a:avLst>
              <a:gd name="adj1" fmla="val 35217"/>
              <a:gd name="adj2" fmla="val 35947"/>
              <a:gd name="adj3" fmla="val 35217"/>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9" name="正方形/長方形 8"/>
          <p:cNvSpPr/>
          <p:nvPr/>
        </p:nvSpPr>
        <p:spPr>
          <a:xfrm>
            <a:off x="2627313" y="4887094"/>
            <a:ext cx="3917950" cy="719138"/>
          </a:xfrm>
          <a:prstGeom prst="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参考にして</a:t>
            </a:r>
          </a:p>
        </p:txBody>
      </p:sp>
      <p:sp>
        <p:nvSpPr>
          <p:cNvPr id="11" name="曲折矢印 10"/>
          <p:cNvSpPr/>
          <p:nvPr/>
        </p:nvSpPr>
        <p:spPr>
          <a:xfrm flipH="1" flipV="1">
            <a:off x="6545263" y="4672782"/>
            <a:ext cx="1511300" cy="935037"/>
          </a:xfrm>
          <a:prstGeom prst="bentArrow">
            <a:avLst>
              <a:gd name="adj1" fmla="val 35217"/>
              <a:gd name="adj2" fmla="val 35947"/>
              <a:gd name="adj3" fmla="val 35217"/>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4" name="下矢印 3"/>
          <p:cNvSpPr/>
          <p:nvPr/>
        </p:nvSpPr>
        <p:spPr>
          <a:xfrm>
            <a:off x="3748088" y="5606232"/>
            <a:ext cx="1655762" cy="287337"/>
          </a:xfrm>
          <a:prstGeom prst="downArrow">
            <a:avLst>
              <a:gd name="adj1" fmla="val 50000"/>
              <a:gd name="adj2" fmla="val 6559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正方形/長方形 11"/>
          <p:cNvSpPr/>
          <p:nvPr/>
        </p:nvSpPr>
        <p:spPr>
          <a:xfrm>
            <a:off x="179388" y="5893568"/>
            <a:ext cx="8802687" cy="964431"/>
          </a:xfrm>
          <a:prstGeom prst="rect">
            <a:avLst/>
          </a:prstGeom>
          <a:solidFill>
            <a:srgbClr val="FFCC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smtClean="0">
                <a:solidFill>
                  <a:schemeClr val="tx1"/>
                </a:solidFill>
              </a:rPr>
              <a:t>各学校の実態に合わせて</a:t>
            </a:r>
            <a:endParaRPr kumimoji="1" lang="en-US" altLang="ja-JP" sz="3200" dirty="0" smtClean="0">
              <a:solidFill>
                <a:schemeClr val="tx1"/>
              </a:solidFill>
            </a:endParaRPr>
          </a:p>
          <a:p>
            <a:pPr algn="ctr">
              <a:defRPr/>
            </a:pPr>
            <a:r>
              <a:rPr kumimoji="1" lang="ja-JP" altLang="en-US" sz="3200" dirty="0" smtClean="0">
                <a:solidFill>
                  <a:schemeClr val="tx1"/>
                </a:solidFill>
              </a:rPr>
              <a:t>育成</a:t>
            </a:r>
            <a:r>
              <a:rPr kumimoji="1" lang="ja-JP" altLang="en-US" sz="3200" dirty="0">
                <a:solidFill>
                  <a:schemeClr val="tx1"/>
                </a:solidFill>
              </a:rPr>
              <a:t>を目指す資質・能力を重点化</a:t>
            </a:r>
          </a:p>
        </p:txBody>
      </p:sp>
      <p:sp>
        <p:nvSpPr>
          <p:cNvPr id="14346"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dirty="0">
                <a:solidFill>
                  <a:schemeClr val="bg1"/>
                </a:solidFill>
              </a:rPr>
              <a:t>「評価の観点」とその趣旨，並びに「内容のまとまり</a:t>
            </a:r>
            <a:endParaRPr kumimoji="1" lang="en-US" altLang="ja-JP" sz="3200" b="1" dirty="0">
              <a:solidFill>
                <a:schemeClr val="bg1"/>
              </a:solidFill>
            </a:endParaRPr>
          </a:p>
          <a:p>
            <a:r>
              <a:rPr kumimoji="1" lang="ja-JP" altLang="en-US" sz="3200" b="1" dirty="0">
                <a:solidFill>
                  <a:schemeClr val="bg1"/>
                </a:solidFill>
              </a:rPr>
              <a:t>ごとの評価規準」作成の具体的な手順</a:t>
            </a:r>
          </a:p>
        </p:txBody>
      </p:sp>
      <p:sp>
        <p:nvSpPr>
          <p:cNvPr id="13" name="AutoShape 17">
            <a:extLst/>
          </p:cNvPr>
          <p:cNvSpPr>
            <a:spLocks noChangeArrowheads="1"/>
          </p:cNvSpPr>
          <p:nvPr/>
        </p:nvSpPr>
        <p:spPr bwMode="auto">
          <a:xfrm>
            <a:off x="7885113" y="47667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P.30</a:t>
            </a:r>
            <a:endParaRPr kumimoji="1" lang="ja-JP" altLang="en-US" sz="2400" dirty="0" smtClean="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6921972"/>
      </p:ext>
    </p:extLst>
  </p:cSld>
  <p:clrMapOvr>
    <a:masterClrMapping/>
  </p:clrMapOvr>
  <mc:AlternateContent xmlns:mc="http://schemas.openxmlformats.org/markup-compatibility/2006" xmlns:p14="http://schemas.microsoft.com/office/powerpoint/2010/main">
    <mc:Choice Requires="p14">
      <p:transition spd="slow" p14:dur="2000" advTm="34507"/>
    </mc:Choice>
    <mc:Fallback xmlns="">
      <p:transition spd="slow" advTm="3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テキスト ボックス 1"/>
          <p:cNvSpPr txBox="1">
            <a:spLocks noChangeArrowheads="1"/>
          </p:cNvSpPr>
          <p:nvPr/>
        </p:nvSpPr>
        <p:spPr bwMode="auto">
          <a:xfrm>
            <a:off x="179388" y="10525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④ </a:t>
            </a:r>
            <a:r>
              <a:rPr kumimoji="1" lang="en-US" altLang="ja-JP" sz="2800" dirty="0" smtClean="0"/>
              <a:t>【</a:t>
            </a:r>
            <a:r>
              <a:rPr kumimoji="1" lang="ja-JP" altLang="en-US" sz="2800" dirty="0" smtClean="0"/>
              <a:t>観点</a:t>
            </a:r>
            <a:r>
              <a:rPr kumimoji="1" lang="ja-JP" altLang="en-US" sz="2800" dirty="0"/>
              <a:t>ごとの</a:t>
            </a:r>
            <a:r>
              <a:rPr kumimoji="1" lang="ja-JP" altLang="en-US" sz="2800" dirty="0" smtClean="0"/>
              <a:t>ポイント</a:t>
            </a:r>
            <a:r>
              <a:rPr kumimoji="1" lang="en-US" altLang="ja-JP" sz="2800" dirty="0" smtClean="0"/>
              <a:t>】</a:t>
            </a:r>
            <a:r>
              <a:rPr kumimoji="1" lang="ja-JP" altLang="en-US" sz="2800" dirty="0" smtClean="0"/>
              <a:t>を</a:t>
            </a:r>
            <a:r>
              <a:rPr kumimoji="1" lang="ja-JP" altLang="en-US" sz="2800" dirty="0"/>
              <a:t>踏まえ，「内容のまとまりごとの</a:t>
            </a:r>
            <a:endParaRPr kumimoji="1" lang="en-US" altLang="ja-JP" sz="2800" dirty="0"/>
          </a:p>
          <a:p>
            <a:r>
              <a:rPr kumimoji="1" lang="ja-JP" altLang="en-US" sz="2800" dirty="0"/>
              <a:t>　評価規準」を作成する。</a:t>
            </a:r>
          </a:p>
        </p:txBody>
      </p:sp>
      <p:sp>
        <p:nvSpPr>
          <p:cNvPr id="13" name="テキスト ボックス 12"/>
          <p:cNvSpPr txBox="1"/>
          <p:nvPr/>
        </p:nvSpPr>
        <p:spPr>
          <a:xfrm>
            <a:off x="90488" y="2098948"/>
            <a:ext cx="8963025" cy="1152525"/>
          </a:xfrm>
          <a:prstGeom prst="rect">
            <a:avLst/>
          </a:prstGeom>
          <a:solidFill>
            <a:srgbClr val="FFFF99"/>
          </a:solidFill>
          <a:ln>
            <a:solidFill>
              <a:srgbClr val="FFC000"/>
            </a:solidFill>
          </a:ln>
        </p:spPr>
        <p:txBody>
          <a:bodyPr/>
          <a:lstStyle/>
          <a:p>
            <a:pPr>
              <a:defRPr/>
            </a:pPr>
            <a:r>
              <a:rPr kumimoji="1" lang="ja-JP" altLang="en-US" sz="2400" dirty="0">
                <a:latin typeface="+mj-ea"/>
                <a:ea typeface="+mj-ea"/>
              </a:rPr>
              <a:t>　特別活動の目標や各活動・学校行事の目標，各学校で設定した各活動・学校行事において育成を目指す資質</a:t>
            </a:r>
            <a:r>
              <a:rPr kumimoji="1" lang="ja-JP" altLang="en-US" sz="2400" dirty="0" smtClean="0">
                <a:latin typeface="+mj-ea"/>
                <a:ea typeface="+mj-ea"/>
              </a:rPr>
              <a:t>・能力</a:t>
            </a:r>
            <a:r>
              <a:rPr kumimoji="1" lang="ja-JP" altLang="en-US" sz="2400" dirty="0">
                <a:latin typeface="+mj-ea"/>
                <a:ea typeface="+mj-ea"/>
              </a:rPr>
              <a:t>を踏まえて，「内容のまとまりごとの評価規準」を作成する。</a:t>
            </a:r>
            <a:endParaRPr kumimoji="1" lang="en-US" altLang="ja-JP" sz="2400" dirty="0">
              <a:latin typeface="+mj-ea"/>
              <a:ea typeface="+mj-ea"/>
            </a:endParaRPr>
          </a:p>
        </p:txBody>
      </p:sp>
      <p:sp>
        <p:nvSpPr>
          <p:cNvPr id="16389"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chemeClr val="bg1"/>
                </a:solidFill>
              </a:rPr>
              <a:t>「評価の観点」とその趣旨，並びに「内容のまとまり</a:t>
            </a:r>
            <a:endParaRPr kumimoji="1" lang="en-US" altLang="ja-JP" sz="3200" b="1">
              <a:solidFill>
                <a:schemeClr val="bg1"/>
              </a:solidFill>
            </a:endParaRPr>
          </a:p>
          <a:p>
            <a:r>
              <a:rPr kumimoji="1" lang="ja-JP" altLang="en-US" sz="3200" b="1">
                <a:solidFill>
                  <a:schemeClr val="bg1"/>
                </a:solidFill>
              </a:rPr>
              <a:t>ごとの評価規準」作成の具体的な手順</a:t>
            </a:r>
          </a:p>
        </p:txBody>
      </p:sp>
      <p:sp>
        <p:nvSpPr>
          <p:cNvPr id="9" name="AutoShape 9"/>
          <p:cNvSpPr>
            <a:spLocks noChangeArrowheads="1"/>
          </p:cNvSpPr>
          <p:nvPr/>
        </p:nvSpPr>
        <p:spPr bwMode="auto">
          <a:xfrm>
            <a:off x="90488" y="3356546"/>
            <a:ext cx="8963025" cy="3384822"/>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2400" dirty="0" smtClean="0">
                <a:latin typeface="+mj-ea"/>
                <a:ea typeface="+mj-ea"/>
              </a:rPr>
              <a:t>＜中学校</a:t>
            </a:r>
            <a:r>
              <a:rPr lang="ja-JP" altLang="en-US" sz="2400" dirty="0">
                <a:latin typeface="+mj-ea"/>
                <a:ea typeface="+mj-ea"/>
              </a:rPr>
              <a:t>特別活動の内容のまとまり＞</a:t>
            </a:r>
            <a:endParaRPr lang="en-US" altLang="ja-JP" sz="2400" dirty="0">
              <a:latin typeface="+mj-ea"/>
              <a:ea typeface="+mj-ea"/>
            </a:endParaRPr>
          </a:p>
          <a:p>
            <a:pPr>
              <a:defRPr/>
            </a:pPr>
            <a:r>
              <a:rPr lang="en-US" altLang="ja-JP" sz="2400" dirty="0">
                <a:latin typeface="+mj-ea"/>
                <a:ea typeface="+mj-ea"/>
              </a:rPr>
              <a:t>【</a:t>
            </a:r>
            <a:r>
              <a:rPr lang="ja-JP" altLang="en-US" sz="2400" dirty="0">
                <a:latin typeface="+mj-ea"/>
                <a:ea typeface="+mj-ea"/>
              </a:rPr>
              <a:t>学級活動</a:t>
            </a:r>
            <a:r>
              <a:rPr lang="en-US" altLang="ja-JP" sz="2400" dirty="0">
                <a:latin typeface="+mj-ea"/>
                <a:ea typeface="+mj-ea"/>
              </a:rPr>
              <a:t>】</a:t>
            </a:r>
          </a:p>
          <a:p>
            <a:pPr>
              <a:defRPr/>
            </a:pPr>
            <a:r>
              <a:rPr lang="ja-JP" altLang="en-US" sz="2400" dirty="0">
                <a:latin typeface="+mj-ea"/>
                <a:ea typeface="+mj-ea"/>
              </a:rPr>
              <a:t>（１）学級や学校における生活づくりへの参画</a:t>
            </a:r>
          </a:p>
          <a:p>
            <a:pPr>
              <a:defRPr/>
            </a:pPr>
            <a:r>
              <a:rPr lang="ja-JP" altLang="en-US" sz="2400" dirty="0">
                <a:latin typeface="+mj-ea"/>
                <a:ea typeface="+mj-ea"/>
              </a:rPr>
              <a:t>（２）日常の生活や学習への適応と自己の成長及び健康安全</a:t>
            </a:r>
          </a:p>
          <a:p>
            <a:pPr>
              <a:defRPr/>
            </a:pPr>
            <a:r>
              <a:rPr lang="ja-JP" altLang="en-US" sz="2400" dirty="0">
                <a:latin typeface="+mj-ea"/>
                <a:ea typeface="+mj-ea"/>
              </a:rPr>
              <a:t>（３）一人一人のキャリア形成と自己実現</a:t>
            </a:r>
          </a:p>
          <a:p>
            <a:pPr>
              <a:defRPr/>
            </a:pPr>
            <a:r>
              <a:rPr lang="en-US" altLang="ja-JP" sz="2400" dirty="0" smtClean="0">
                <a:latin typeface="+mj-ea"/>
                <a:ea typeface="+mj-ea"/>
              </a:rPr>
              <a:t>【</a:t>
            </a:r>
            <a:r>
              <a:rPr lang="ja-JP" altLang="en-US" sz="2400" dirty="0">
                <a:latin typeface="+mj-ea"/>
                <a:ea typeface="+mj-ea"/>
              </a:rPr>
              <a:t>生徒</a:t>
            </a:r>
            <a:r>
              <a:rPr lang="ja-JP" altLang="en-US" sz="2400" dirty="0" smtClean="0">
                <a:latin typeface="+mj-ea"/>
                <a:ea typeface="+mj-ea"/>
              </a:rPr>
              <a:t>会</a:t>
            </a:r>
            <a:r>
              <a:rPr lang="ja-JP" altLang="en-US" sz="2400" dirty="0">
                <a:latin typeface="+mj-ea"/>
                <a:ea typeface="+mj-ea"/>
              </a:rPr>
              <a:t>活動</a:t>
            </a:r>
            <a:r>
              <a:rPr lang="en-US" altLang="ja-JP" sz="2400" dirty="0" smtClean="0">
                <a:latin typeface="+mj-ea"/>
                <a:ea typeface="+mj-ea"/>
              </a:rPr>
              <a:t>】</a:t>
            </a:r>
          </a:p>
          <a:p>
            <a:pPr>
              <a:defRPr/>
            </a:pPr>
            <a:r>
              <a:rPr lang="en-US" altLang="ja-JP" sz="2400" dirty="0" smtClean="0">
                <a:latin typeface="+mj-ea"/>
                <a:ea typeface="+mj-ea"/>
              </a:rPr>
              <a:t>【</a:t>
            </a:r>
            <a:r>
              <a:rPr lang="ja-JP" altLang="en-US" sz="2400" dirty="0">
                <a:latin typeface="+mj-ea"/>
                <a:ea typeface="+mj-ea"/>
              </a:rPr>
              <a:t>学校行事</a:t>
            </a:r>
            <a:r>
              <a:rPr lang="en-US" altLang="ja-JP" sz="2400" dirty="0">
                <a:latin typeface="+mj-ea"/>
                <a:ea typeface="+mj-ea"/>
              </a:rPr>
              <a:t>】</a:t>
            </a:r>
            <a:r>
              <a:rPr lang="ja-JP" altLang="en-US" sz="2400" dirty="0">
                <a:latin typeface="+mj-ea"/>
                <a:ea typeface="+mj-ea"/>
              </a:rPr>
              <a:t>（１）儀式的行事，（２）文化的行事</a:t>
            </a:r>
            <a:r>
              <a:rPr lang="ja-JP" altLang="en-US" sz="2400" dirty="0" smtClean="0">
                <a:latin typeface="+mj-ea"/>
                <a:ea typeface="+mj-ea"/>
              </a:rPr>
              <a:t>，</a:t>
            </a:r>
            <a:endParaRPr lang="en-US" altLang="ja-JP" sz="2400" dirty="0" smtClean="0">
              <a:latin typeface="+mj-ea"/>
              <a:ea typeface="+mj-ea"/>
            </a:endParaRPr>
          </a:p>
          <a:p>
            <a:pPr>
              <a:defRPr/>
            </a:pPr>
            <a:r>
              <a:rPr lang="ja-JP" altLang="en-US" sz="2400" dirty="0">
                <a:latin typeface="+mj-ea"/>
                <a:ea typeface="+mj-ea"/>
              </a:rPr>
              <a:t>　</a:t>
            </a:r>
            <a:r>
              <a:rPr lang="ja-JP" altLang="en-US" sz="2400" dirty="0" smtClean="0">
                <a:latin typeface="+mj-ea"/>
                <a:ea typeface="+mj-ea"/>
              </a:rPr>
              <a:t>　　　　　　</a:t>
            </a:r>
            <a:r>
              <a:rPr lang="en-US" altLang="ja-JP" sz="2400" dirty="0">
                <a:latin typeface="+mj-ea"/>
                <a:ea typeface="+mj-ea"/>
              </a:rPr>
              <a:t> </a:t>
            </a:r>
            <a:r>
              <a:rPr lang="ja-JP" altLang="en-US" sz="2400" dirty="0" smtClean="0">
                <a:latin typeface="+mj-ea"/>
                <a:ea typeface="+mj-ea"/>
              </a:rPr>
              <a:t>（</a:t>
            </a:r>
            <a:r>
              <a:rPr lang="ja-JP" altLang="en-US" sz="2400" dirty="0">
                <a:latin typeface="+mj-ea"/>
                <a:ea typeface="+mj-ea"/>
              </a:rPr>
              <a:t>３）健康安全・体育的行事</a:t>
            </a:r>
            <a:r>
              <a:rPr lang="ja-JP" altLang="en-US" sz="2400" dirty="0" smtClean="0">
                <a:latin typeface="+mj-ea"/>
                <a:ea typeface="+mj-ea"/>
              </a:rPr>
              <a:t>，（</a:t>
            </a:r>
            <a:r>
              <a:rPr lang="ja-JP" altLang="en-US" sz="2400" dirty="0">
                <a:latin typeface="+mj-ea"/>
                <a:ea typeface="+mj-ea"/>
              </a:rPr>
              <a:t>４</a:t>
            </a:r>
            <a:r>
              <a:rPr lang="ja-JP" altLang="en-US" sz="2400" dirty="0" smtClean="0">
                <a:latin typeface="+mj-ea"/>
                <a:ea typeface="+mj-ea"/>
              </a:rPr>
              <a:t>）</a:t>
            </a:r>
            <a:r>
              <a:rPr lang="ja-JP" altLang="en-US" sz="2400" dirty="0">
                <a:latin typeface="+mj-ea"/>
                <a:ea typeface="+mj-ea"/>
              </a:rPr>
              <a:t>旅行</a:t>
            </a:r>
            <a:r>
              <a:rPr lang="ja-JP" altLang="en-US" sz="2400" dirty="0" smtClean="0">
                <a:latin typeface="+mj-ea"/>
                <a:ea typeface="+mj-ea"/>
              </a:rPr>
              <a:t>・</a:t>
            </a:r>
            <a:r>
              <a:rPr lang="ja-JP" altLang="en-US" sz="2400" dirty="0">
                <a:latin typeface="+mj-ea"/>
                <a:ea typeface="+mj-ea"/>
              </a:rPr>
              <a:t>集団宿泊的行事</a:t>
            </a:r>
            <a:r>
              <a:rPr lang="ja-JP" altLang="en-US" sz="2400" dirty="0" smtClean="0">
                <a:latin typeface="+mj-ea"/>
                <a:ea typeface="+mj-ea"/>
              </a:rPr>
              <a:t>，</a:t>
            </a:r>
            <a:endParaRPr lang="en-US" altLang="ja-JP" sz="2400" dirty="0" smtClean="0">
              <a:latin typeface="+mj-ea"/>
              <a:ea typeface="+mj-ea"/>
            </a:endParaRPr>
          </a:p>
          <a:p>
            <a:pPr>
              <a:defRPr/>
            </a:pPr>
            <a:r>
              <a:rPr lang="ja-JP" altLang="en-US" sz="2400" dirty="0">
                <a:latin typeface="+mj-ea"/>
                <a:ea typeface="+mj-ea"/>
              </a:rPr>
              <a:t>　</a:t>
            </a:r>
            <a:r>
              <a:rPr lang="ja-JP" altLang="en-US" sz="2400" dirty="0" smtClean="0">
                <a:latin typeface="+mj-ea"/>
                <a:ea typeface="+mj-ea"/>
              </a:rPr>
              <a:t>　　　　　　 （</a:t>
            </a:r>
            <a:r>
              <a:rPr lang="ja-JP" altLang="en-US" sz="2400" dirty="0">
                <a:latin typeface="+mj-ea"/>
                <a:ea typeface="+mj-ea"/>
              </a:rPr>
              <a:t>５）勤労生産・奉仕的行事</a:t>
            </a:r>
          </a:p>
          <a:p>
            <a:pPr>
              <a:defRPr/>
            </a:pPr>
            <a:endParaRPr lang="en-US" altLang="ja-JP" sz="2400" dirty="0">
              <a:latin typeface="+mj-ea"/>
              <a:ea typeface="+mj-ea"/>
            </a:endParaRPr>
          </a:p>
        </p:txBody>
      </p:sp>
      <p:sp>
        <p:nvSpPr>
          <p:cNvPr id="6" name="AutoShape 17">
            <a:extLst/>
          </p:cNvPr>
          <p:cNvSpPr>
            <a:spLocks noChangeArrowheads="1"/>
          </p:cNvSpPr>
          <p:nvPr/>
        </p:nvSpPr>
        <p:spPr bwMode="auto">
          <a:xfrm>
            <a:off x="7885113" y="47667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P.30</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4088351"/>
      </p:ext>
    </p:extLst>
  </p:cSld>
  <p:clrMapOvr>
    <a:masterClrMapping/>
  </p:clrMapOvr>
  <mc:AlternateContent xmlns:mc="http://schemas.openxmlformats.org/markup-compatibility/2006" xmlns:p14="http://schemas.microsoft.com/office/powerpoint/2010/main">
    <mc:Choice Requires="p14">
      <p:transition spd="slow" p14:dur="2000" advTm="45844"/>
    </mc:Choice>
    <mc:Fallback xmlns="">
      <p:transition spd="slow" advTm="45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
          <p:cNvSpPr txBox="1">
            <a:spLocks noChangeArrowheads="1"/>
          </p:cNvSpPr>
          <p:nvPr/>
        </p:nvSpPr>
        <p:spPr bwMode="auto">
          <a:xfrm>
            <a:off x="179388" y="11795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④ </a:t>
            </a:r>
            <a:r>
              <a:rPr kumimoji="1" lang="en-US" altLang="ja-JP" sz="2800" dirty="0" smtClean="0"/>
              <a:t>【</a:t>
            </a:r>
            <a:r>
              <a:rPr kumimoji="1" lang="ja-JP" altLang="en-US" sz="2800" dirty="0" smtClean="0"/>
              <a:t>観点</a:t>
            </a:r>
            <a:r>
              <a:rPr kumimoji="1" lang="ja-JP" altLang="en-US" sz="2800" dirty="0"/>
              <a:t>ごとの</a:t>
            </a:r>
            <a:r>
              <a:rPr kumimoji="1" lang="ja-JP" altLang="en-US" sz="2800" dirty="0" smtClean="0"/>
              <a:t>ポイント</a:t>
            </a:r>
            <a:r>
              <a:rPr kumimoji="1" lang="en-US" altLang="ja-JP" sz="2800" dirty="0" smtClean="0"/>
              <a:t>】</a:t>
            </a:r>
            <a:r>
              <a:rPr kumimoji="1" lang="ja-JP" altLang="en-US" sz="2800" dirty="0" smtClean="0"/>
              <a:t>を</a:t>
            </a:r>
            <a:r>
              <a:rPr kumimoji="1" lang="ja-JP" altLang="en-US" sz="2800" dirty="0"/>
              <a:t>踏まえ，「内容のまとまりごとの</a:t>
            </a:r>
            <a:endParaRPr kumimoji="1" lang="en-US" altLang="ja-JP" sz="2800" dirty="0"/>
          </a:p>
          <a:p>
            <a:r>
              <a:rPr kumimoji="1" lang="ja-JP" altLang="en-US" sz="2800" dirty="0"/>
              <a:t>　評価規準」を作成する。</a:t>
            </a:r>
          </a:p>
        </p:txBody>
      </p:sp>
      <p:sp>
        <p:nvSpPr>
          <p:cNvPr id="13" name="テキスト ボックス 12"/>
          <p:cNvSpPr txBox="1"/>
          <p:nvPr/>
        </p:nvSpPr>
        <p:spPr>
          <a:xfrm>
            <a:off x="90488" y="2259013"/>
            <a:ext cx="8963025" cy="1385887"/>
          </a:xfrm>
          <a:prstGeom prst="rect">
            <a:avLst/>
          </a:prstGeom>
          <a:solidFill>
            <a:srgbClr val="FFFF99"/>
          </a:solidFill>
          <a:ln>
            <a:solidFill>
              <a:srgbClr val="FFC000"/>
            </a:solidFill>
          </a:ln>
        </p:spPr>
        <p:txBody>
          <a:bodyPr/>
          <a:lstStyle/>
          <a:p>
            <a:pPr>
              <a:defRPr/>
            </a:pPr>
            <a:r>
              <a:rPr kumimoji="1" lang="ja-JP" altLang="en-US" sz="2800" dirty="0">
                <a:latin typeface="+mj-ea"/>
                <a:ea typeface="+mj-ea"/>
              </a:rPr>
              <a:t>　各学校で作成した評価の観点や目指す資質・能力をもとに，学習指導要領で示された各活動・学校行事の「内容」に即して，評価規準を作成する。</a:t>
            </a:r>
            <a:endParaRPr kumimoji="1" lang="en-US" altLang="ja-JP" sz="2800" dirty="0">
              <a:latin typeface="+mj-ea"/>
              <a:ea typeface="+mj-ea"/>
            </a:endParaRPr>
          </a:p>
        </p:txBody>
      </p:sp>
      <p:sp>
        <p:nvSpPr>
          <p:cNvPr id="18436" name="テキスト ボックス 1"/>
          <p:cNvSpPr txBox="1">
            <a:spLocks noChangeArrowheads="1"/>
          </p:cNvSpPr>
          <p:nvPr/>
        </p:nvSpPr>
        <p:spPr bwMode="auto">
          <a:xfrm>
            <a:off x="179388" y="4221163"/>
            <a:ext cx="8802687"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○「知識・技能」の評価規準の作成について</a:t>
            </a:r>
          </a:p>
        </p:txBody>
      </p:sp>
      <p:sp>
        <p:nvSpPr>
          <p:cNvPr id="18437" name="テキスト ボックス 1"/>
          <p:cNvSpPr txBox="1">
            <a:spLocks noChangeArrowheads="1"/>
          </p:cNvSpPr>
          <p:nvPr/>
        </p:nvSpPr>
        <p:spPr bwMode="auto">
          <a:xfrm>
            <a:off x="34925" y="3644900"/>
            <a:ext cx="8802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a:t>【</a:t>
            </a:r>
            <a:r>
              <a:rPr kumimoji="1" lang="ja-JP" altLang="en-US" sz="3200"/>
              <a:t>評価規準の作成のポイント</a:t>
            </a:r>
            <a:r>
              <a:rPr kumimoji="1" lang="en-US" altLang="ja-JP" sz="3200"/>
              <a:t>】</a:t>
            </a:r>
            <a:endParaRPr kumimoji="1" lang="ja-JP" altLang="en-US" sz="3200"/>
          </a:p>
        </p:txBody>
      </p:sp>
      <p:sp>
        <p:nvSpPr>
          <p:cNvPr id="18438" name="テキスト ボックス 1"/>
          <p:cNvSpPr txBox="1">
            <a:spLocks noChangeArrowheads="1"/>
          </p:cNvSpPr>
          <p:nvPr/>
        </p:nvSpPr>
        <p:spPr bwMode="auto">
          <a:xfrm>
            <a:off x="179388" y="4849813"/>
            <a:ext cx="8802687"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○「思考・判断・表現」の評価規準の作成について</a:t>
            </a:r>
          </a:p>
        </p:txBody>
      </p:sp>
      <p:sp>
        <p:nvSpPr>
          <p:cNvPr id="18439" name="テキスト ボックス 1"/>
          <p:cNvSpPr txBox="1">
            <a:spLocks noChangeArrowheads="1"/>
          </p:cNvSpPr>
          <p:nvPr/>
        </p:nvSpPr>
        <p:spPr bwMode="auto">
          <a:xfrm>
            <a:off x="179388" y="54975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○「主体的に学習に取り組む態度」の評価規準の</a:t>
            </a:r>
            <a:endParaRPr kumimoji="1" lang="en-US" altLang="ja-JP" sz="2800" dirty="0"/>
          </a:p>
          <a:p>
            <a:pPr algn="r"/>
            <a:r>
              <a:rPr kumimoji="1" lang="ja-JP" altLang="en-US" sz="2800" dirty="0"/>
              <a:t>作成について</a:t>
            </a:r>
          </a:p>
        </p:txBody>
      </p:sp>
      <p:sp>
        <p:nvSpPr>
          <p:cNvPr id="18440" name="テキスト ボックス 1"/>
          <p:cNvSpPr txBox="1">
            <a:spLocks noChangeArrowheads="1"/>
          </p:cNvSpPr>
          <p:nvPr/>
        </p:nvSpPr>
        <p:spPr bwMode="auto">
          <a:xfrm>
            <a:off x="1588" y="-4763"/>
            <a:ext cx="9144000" cy="9842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chemeClr val="bg1"/>
                </a:solidFill>
              </a:rPr>
              <a:t>「評価の観点」とその趣旨，並びに「内容のまとまり</a:t>
            </a:r>
            <a:endParaRPr kumimoji="1" lang="en-US" altLang="ja-JP" sz="3200" b="1">
              <a:solidFill>
                <a:schemeClr val="bg1"/>
              </a:solidFill>
            </a:endParaRPr>
          </a:p>
          <a:p>
            <a:r>
              <a:rPr kumimoji="1" lang="ja-JP" altLang="en-US" sz="3200" b="1">
                <a:solidFill>
                  <a:schemeClr val="bg1"/>
                </a:solidFill>
              </a:rPr>
              <a:t>ごとの評価規準」作成の具体的な手順</a:t>
            </a:r>
          </a:p>
        </p:txBody>
      </p:sp>
      <p:sp>
        <p:nvSpPr>
          <p:cNvPr id="9" name="AutoShape 17">
            <a:extLst/>
          </p:cNvPr>
          <p:cNvSpPr>
            <a:spLocks noChangeArrowheads="1"/>
          </p:cNvSpPr>
          <p:nvPr/>
        </p:nvSpPr>
        <p:spPr bwMode="auto">
          <a:xfrm>
            <a:off x="7885113" y="47667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P.30</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3100994"/>
      </p:ext>
    </p:extLst>
  </p:cSld>
  <p:clrMapOvr>
    <a:masterClrMapping/>
  </p:clrMapOvr>
  <mc:AlternateContent xmlns:mc="http://schemas.openxmlformats.org/markup-compatibility/2006" xmlns:p14="http://schemas.microsoft.com/office/powerpoint/2010/main">
    <mc:Choice Requires="p14">
      <p:transition spd="slow" p14:dur="2000" advTm="28466"/>
    </mc:Choice>
    <mc:Fallback xmlns="">
      <p:transition spd="slow" advTm="28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p:cNvSpPr>
            <a:spLocks noChangeArrowheads="1"/>
          </p:cNvSpPr>
          <p:nvPr/>
        </p:nvSpPr>
        <p:spPr bwMode="auto">
          <a:xfrm>
            <a:off x="179388" y="1268413"/>
            <a:ext cx="8785225" cy="5184923"/>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3600" dirty="0">
                <a:latin typeface="+mj-ea"/>
                <a:ea typeface="+mj-ea"/>
              </a:rPr>
              <a:t>○　「</a:t>
            </a:r>
            <a:r>
              <a:rPr lang="ja-JP" altLang="en-US" sz="3600" dirty="0">
                <a:solidFill>
                  <a:srgbClr val="FF0000"/>
                </a:solidFill>
                <a:latin typeface="+mj-ea"/>
                <a:ea typeface="+mj-ea"/>
              </a:rPr>
              <a:t>知識・技能</a:t>
            </a:r>
            <a:r>
              <a:rPr lang="ja-JP" altLang="en-US" sz="3600" dirty="0">
                <a:latin typeface="+mj-ea"/>
                <a:ea typeface="+mj-ea"/>
              </a:rPr>
              <a:t>」は，話合いや実践活動に</a:t>
            </a:r>
            <a:r>
              <a:rPr lang="ja-JP" altLang="en-US" sz="3600" dirty="0" err="1" smtClean="0">
                <a:latin typeface="+mj-ea"/>
                <a:ea typeface="+mj-ea"/>
              </a:rPr>
              <a:t>お</a:t>
            </a:r>
            <a:endParaRPr lang="en-US" altLang="ja-JP" sz="3600" dirty="0" smtClean="0">
              <a:latin typeface="+mj-ea"/>
              <a:ea typeface="+mj-ea"/>
            </a:endParaRPr>
          </a:p>
          <a:p>
            <a:pPr>
              <a:defRPr/>
            </a:pPr>
            <a:r>
              <a:rPr lang="ja-JP" altLang="en-US" sz="3600" dirty="0">
                <a:latin typeface="+mj-ea"/>
                <a:ea typeface="+mj-ea"/>
              </a:rPr>
              <a:t>　</a:t>
            </a:r>
            <a:r>
              <a:rPr lang="ja-JP" altLang="en-US" sz="3600" dirty="0" smtClean="0">
                <a:latin typeface="+mj-ea"/>
                <a:ea typeface="+mj-ea"/>
              </a:rPr>
              <a:t>ける</a:t>
            </a:r>
            <a:r>
              <a:rPr lang="ja-JP" altLang="en-US" sz="3600" dirty="0" smtClean="0">
                <a:solidFill>
                  <a:srgbClr val="FF0000"/>
                </a:solidFill>
                <a:latin typeface="+mj-ea"/>
                <a:ea typeface="+mj-ea"/>
              </a:rPr>
              <a:t>意義</a:t>
            </a:r>
            <a:r>
              <a:rPr lang="ja-JP" altLang="en-US" sz="3600" dirty="0">
                <a:solidFill>
                  <a:srgbClr val="FF0000"/>
                </a:solidFill>
                <a:latin typeface="+mj-ea"/>
                <a:ea typeface="+mj-ea"/>
              </a:rPr>
              <a:t>の理解</a:t>
            </a:r>
            <a:r>
              <a:rPr lang="ja-JP" altLang="en-US" sz="3600" dirty="0">
                <a:latin typeface="+mj-ea"/>
                <a:ea typeface="+mj-ea"/>
              </a:rPr>
              <a:t>や</a:t>
            </a:r>
            <a:r>
              <a:rPr lang="ja-JP" altLang="en-US" sz="3600" dirty="0">
                <a:solidFill>
                  <a:srgbClr val="FF0000"/>
                </a:solidFill>
                <a:latin typeface="+mj-ea"/>
                <a:ea typeface="+mj-ea"/>
              </a:rPr>
              <a:t>基本的な知識・技能の</a:t>
            </a:r>
            <a:r>
              <a:rPr lang="ja-JP" altLang="en-US" sz="3600" dirty="0" smtClean="0">
                <a:solidFill>
                  <a:srgbClr val="FF0000"/>
                </a:solidFill>
                <a:latin typeface="+mj-ea"/>
                <a:ea typeface="+mj-ea"/>
              </a:rPr>
              <a:t>習　</a:t>
            </a:r>
            <a:endParaRPr lang="en-US" altLang="ja-JP" sz="3600" dirty="0" smtClean="0">
              <a:solidFill>
                <a:srgbClr val="FF0000"/>
              </a:solidFill>
              <a:latin typeface="+mj-ea"/>
              <a:ea typeface="+mj-ea"/>
            </a:endParaRPr>
          </a:p>
          <a:p>
            <a:pPr>
              <a:defRPr/>
            </a:pPr>
            <a:r>
              <a:rPr lang="ja-JP" altLang="en-US" sz="3600" dirty="0">
                <a:solidFill>
                  <a:srgbClr val="FF0000"/>
                </a:solidFill>
                <a:latin typeface="+mj-ea"/>
                <a:ea typeface="+mj-ea"/>
              </a:rPr>
              <a:t>　</a:t>
            </a:r>
            <a:r>
              <a:rPr lang="ja-JP" altLang="en-US" sz="3600" dirty="0" smtClean="0">
                <a:solidFill>
                  <a:srgbClr val="FF0000"/>
                </a:solidFill>
                <a:latin typeface="+mj-ea"/>
                <a:ea typeface="+mj-ea"/>
              </a:rPr>
              <a:t>得</a:t>
            </a:r>
            <a:r>
              <a:rPr lang="ja-JP" altLang="en-US" sz="3600" dirty="0">
                <a:latin typeface="+mj-ea"/>
                <a:ea typeface="+mj-ea"/>
              </a:rPr>
              <a:t>と</a:t>
            </a:r>
            <a:r>
              <a:rPr lang="ja-JP" altLang="en-US" sz="3600" dirty="0" smtClean="0">
                <a:latin typeface="+mj-ea"/>
                <a:ea typeface="+mj-ea"/>
              </a:rPr>
              <a:t>して捉え</a:t>
            </a:r>
            <a:r>
              <a:rPr lang="ja-JP" altLang="en-US" sz="3600" dirty="0">
                <a:latin typeface="+mj-ea"/>
                <a:ea typeface="+mj-ea"/>
              </a:rPr>
              <a:t>，評価規準を作成する。</a:t>
            </a:r>
            <a:endParaRPr lang="en-US" altLang="ja-JP" sz="3600" dirty="0">
              <a:latin typeface="+mj-ea"/>
              <a:ea typeface="+mj-ea"/>
            </a:endParaRPr>
          </a:p>
          <a:p>
            <a:pPr>
              <a:defRPr/>
            </a:pPr>
            <a:endParaRPr lang="ja-JP" altLang="en-US" sz="3600" dirty="0">
              <a:latin typeface="+mj-ea"/>
              <a:ea typeface="+mj-ea"/>
            </a:endParaRPr>
          </a:p>
          <a:p>
            <a:pPr>
              <a:defRPr/>
            </a:pPr>
            <a:r>
              <a:rPr lang="ja-JP" altLang="en-US" sz="3600" dirty="0">
                <a:latin typeface="+mj-ea"/>
                <a:ea typeface="+mj-ea"/>
              </a:rPr>
              <a:t>○　学習指導要領解説における資質・能力</a:t>
            </a:r>
            <a:r>
              <a:rPr lang="ja-JP" altLang="en-US" sz="3600" dirty="0" smtClean="0">
                <a:latin typeface="+mj-ea"/>
                <a:ea typeface="+mj-ea"/>
              </a:rPr>
              <a:t>の　</a:t>
            </a:r>
            <a:endParaRPr lang="en-US" altLang="ja-JP" sz="3600" dirty="0" smtClean="0">
              <a:latin typeface="+mj-ea"/>
              <a:ea typeface="+mj-ea"/>
            </a:endParaRPr>
          </a:p>
          <a:p>
            <a:pPr>
              <a:defRPr/>
            </a:pPr>
            <a:r>
              <a:rPr lang="ja-JP" altLang="en-US" sz="3600" dirty="0">
                <a:latin typeface="+mj-ea"/>
                <a:ea typeface="+mj-ea"/>
              </a:rPr>
              <a:t>　</a:t>
            </a:r>
            <a:r>
              <a:rPr lang="ja-JP" altLang="en-US" sz="3600" dirty="0" smtClean="0">
                <a:latin typeface="+mj-ea"/>
                <a:ea typeface="+mj-ea"/>
              </a:rPr>
              <a:t>例に示されて</a:t>
            </a:r>
            <a:r>
              <a:rPr lang="ja-JP" altLang="en-US" sz="3600" dirty="0">
                <a:latin typeface="+mj-ea"/>
                <a:ea typeface="+mj-ea"/>
              </a:rPr>
              <a:t>いる内容の意義を確認する。</a:t>
            </a:r>
            <a:endParaRPr lang="en-US" altLang="ja-JP" sz="3600" dirty="0">
              <a:latin typeface="+mj-ea"/>
              <a:ea typeface="+mj-ea"/>
            </a:endParaRPr>
          </a:p>
          <a:p>
            <a:pPr>
              <a:defRPr/>
            </a:pPr>
            <a:endParaRPr lang="ja-JP" altLang="en-US" sz="3600" dirty="0">
              <a:latin typeface="+mj-ea"/>
              <a:ea typeface="+mj-ea"/>
            </a:endParaRPr>
          </a:p>
          <a:p>
            <a:pPr>
              <a:defRPr/>
            </a:pPr>
            <a:r>
              <a:rPr lang="ja-JP" altLang="en-US" sz="3600" dirty="0">
                <a:latin typeface="+mj-ea"/>
                <a:ea typeface="+mj-ea"/>
              </a:rPr>
              <a:t>○　文末を「</a:t>
            </a:r>
            <a:r>
              <a:rPr lang="en-US" altLang="ja-JP" sz="3600" dirty="0">
                <a:latin typeface="+mj-ea"/>
                <a:ea typeface="+mj-ea"/>
              </a:rPr>
              <a:t>〜</a:t>
            </a:r>
            <a:r>
              <a:rPr lang="ja-JP" altLang="en-US" sz="3600" dirty="0">
                <a:latin typeface="+mj-ea"/>
                <a:ea typeface="+mj-ea"/>
              </a:rPr>
              <a:t>を理解している，～を身に</a:t>
            </a:r>
            <a:r>
              <a:rPr lang="ja-JP" altLang="en-US" sz="3600" dirty="0" smtClean="0">
                <a:latin typeface="+mj-ea"/>
                <a:ea typeface="+mj-ea"/>
              </a:rPr>
              <a:t>付け</a:t>
            </a:r>
            <a:endParaRPr lang="en-US" altLang="ja-JP" sz="3600" dirty="0" smtClean="0">
              <a:latin typeface="+mj-ea"/>
              <a:ea typeface="+mj-ea"/>
            </a:endParaRPr>
          </a:p>
          <a:p>
            <a:pPr>
              <a:defRPr/>
            </a:pPr>
            <a:r>
              <a:rPr lang="ja-JP" altLang="en-US" sz="3600" dirty="0">
                <a:latin typeface="+mj-ea"/>
                <a:ea typeface="+mj-ea"/>
              </a:rPr>
              <a:t>　</a:t>
            </a:r>
            <a:r>
              <a:rPr lang="ja-JP" altLang="en-US" sz="3600" dirty="0" smtClean="0">
                <a:latin typeface="+mj-ea"/>
                <a:ea typeface="+mj-ea"/>
              </a:rPr>
              <a:t>ている</a:t>
            </a:r>
            <a:r>
              <a:rPr lang="ja-JP" altLang="en-US" sz="3600" dirty="0">
                <a:latin typeface="+mj-ea"/>
                <a:ea typeface="+mj-ea"/>
              </a:rPr>
              <a:t>」とする。</a:t>
            </a:r>
            <a:endParaRPr lang="en-US" altLang="ja-JP" sz="3600" dirty="0">
              <a:latin typeface="+mj-ea"/>
              <a:ea typeface="+mj-ea"/>
            </a:endParaRPr>
          </a:p>
        </p:txBody>
      </p:sp>
      <p:sp>
        <p:nvSpPr>
          <p:cNvPr id="20483" name="テキスト ボックス 1"/>
          <p:cNvSpPr txBox="1">
            <a:spLocks noChangeArrowheads="1"/>
          </p:cNvSpPr>
          <p:nvPr/>
        </p:nvSpPr>
        <p:spPr bwMode="auto">
          <a:xfrm>
            <a:off x="0" y="-3175"/>
            <a:ext cx="9144000" cy="7921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2800" b="1">
                <a:solidFill>
                  <a:schemeClr val="bg1"/>
                </a:solidFill>
              </a:rPr>
              <a:t>【</a:t>
            </a:r>
            <a:r>
              <a:rPr kumimoji="1" lang="ja-JP" altLang="en-US" sz="2800" b="1">
                <a:solidFill>
                  <a:schemeClr val="bg1"/>
                </a:solidFill>
              </a:rPr>
              <a:t>評価規準の作成のポイント</a:t>
            </a:r>
            <a:r>
              <a:rPr kumimoji="1" lang="en-US" altLang="ja-JP" sz="2800" b="1">
                <a:solidFill>
                  <a:schemeClr val="bg1"/>
                </a:solidFill>
              </a:rPr>
              <a:t>】</a:t>
            </a:r>
            <a:r>
              <a:rPr kumimoji="1" lang="ja-JP" altLang="en-US" sz="2800" b="1">
                <a:solidFill>
                  <a:schemeClr val="bg1"/>
                </a:solidFill>
              </a:rPr>
              <a:t>　「知識・技能」について</a:t>
            </a:r>
            <a:endParaRPr kumimoji="1" lang="en-US" altLang="ja-JP" sz="2800" b="1">
              <a:solidFill>
                <a:schemeClr val="bg1"/>
              </a:solidFill>
            </a:endParaRPr>
          </a:p>
        </p:txBody>
      </p:sp>
      <p:sp>
        <p:nvSpPr>
          <p:cNvPr id="4" name="AutoShape 17">
            <a:extLst/>
          </p:cNvPr>
          <p:cNvSpPr>
            <a:spLocks noChangeArrowheads="1"/>
          </p:cNvSpPr>
          <p:nvPr/>
        </p:nvSpPr>
        <p:spPr bwMode="auto">
          <a:xfrm>
            <a:off x="7885113"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P.30</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9153848"/>
      </p:ext>
    </p:extLst>
  </p:cSld>
  <p:clrMapOvr>
    <a:masterClrMapping/>
  </p:clrMapOvr>
  <p:transition spd="slow" advTm="39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p:cNvSpPr>
            <a:spLocks noChangeArrowheads="1"/>
          </p:cNvSpPr>
          <p:nvPr/>
        </p:nvSpPr>
        <p:spPr bwMode="auto">
          <a:xfrm>
            <a:off x="71438" y="1268413"/>
            <a:ext cx="8965058" cy="5328939"/>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3600" dirty="0">
                <a:latin typeface="+mj-ea"/>
                <a:ea typeface="+mj-ea"/>
              </a:rPr>
              <a:t>○　「</a:t>
            </a:r>
            <a:r>
              <a:rPr lang="ja-JP" altLang="en-US" sz="3600" dirty="0">
                <a:solidFill>
                  <a:srgbClr val="FF0000"/>
                </a:solidFill>
                <a:latin typeface="+mj-ea"/>
                <a:ea typeface="+mj-ea"/>
              </a:rPr>
              <a:t>思考・判断・表現</a:t>
            </a:r>
            <a:r>
              <a:rPr lang="ja-JP" altLang="en-US" sz="3600" dirty="0">
                <a:latin typeface="+mj-ea"/>
                <a:ea typeface="+mj-ea"/>
              </a:rPr>
              <a:t>」は，話合いや実践</a:t>
            </a:r>
            <a:r>
              <a:rPr lang="ja-JP" altLang="en-US" sz="3600" dirty="0" smtClean="0">
                <a:latin typeface="+mj-ea"/>
                <a:ea typeface="+mj-ea"/>
              </a:rPr>
              <a:t>活動</a:t>
            </a:r>
            <a:endParaRPr lang="en-US" altLang="ja-JP" sz="3600" dirty="0" smtClean="0">
              <a:latin typeface="+mj-ea"/>
              <a:ea typeface="+mj-ea"/>
            </a:endParaRPr>
          </a:p>
          <a:p>
            <a:pPr>
              <a:defRPr/>
            </a:pPr>
            <a:r>
              <a:rPr lang="ja-JP" altLang="en-US" sz="3600" dirty="0">
                <a:latin typeface="+mj-ea"/>
                <a:ea typeface="+mj-ea"/>
              </a:rPr>
              <a:t>　</a:t>
            </a:r>
            <a:r>
              <a:rPr lang="ja-JP" altLang="en-US" sz="3600" dirty="0" smtClean="0">
                <a:latin typeface="+mj-ea"/>
                <a:ea typeface="+mj-ea"/>
              </a:rPr>
              <a:t>における</a:t>
            </a:r>
            <a:r>
              <a:rPr lang="ja-JP" altLang="en-US" sz="3600" dirty="0">
                <a:latin typeface="+mj-ea"/>
                <a:ea typeface="+mj-ea"/>
              </a:rPr>
              <a:t>，習得した基本的な知識・技能を</a:t>
            </a:r>
            <a:r>
              <a:rPr lang="ja-JP" altLang="en-US" sz="3600" dirty="0" smtClean="0">
                <a:solidFill>
                  <a:srgbClr val="FF0000"/>
                </a:solidFill>
                <a:latin typeface="+mj-ea"/>
                <a:ea typeface="+mj-ea"/>
              </a:rPr>
              <a:t>活</a:t>
            </a:r>
            <a:endParaRPr lang="en-US" altLang="ja-JP" sz="3600" dirty="0" smtClean="0">
              <a:solidFill>
                <a:srgbClr val="FF0000"/>
              </a:solidFill>
              <a:latin typeface="+mj-ea"/>
              <a:ea typeface="+mj-ea"/>
            </a:endParaRPr>
          </a:p>
          <a:p>
            <a:pPr>
              <a:defRPr/>
            </a:pPr>
            <a:r>
              <a:rPr lang="ja-JP" altLang="en-US" sz="3600" dirty="0">
                <a:solidFill>
                  <a:srgbClr val="FF0000"/>
                </a:solidFill>
                <a:latin typeface="+mj-ea"/>
                <a:ea typeface="+mj-ea"/>
              </a:rPr>
              <a:t>　</a:t>
            </a:r>
            <a:r>
              <a:rPr lang="ja-JP" altLang="en-US" sz="3600" dirty="0" err="1" smtClean="0">
                <a:solidFill>
                  <a:srgbClr val="FF0000"/>
                </a:solidFill>
                <a:latin typeface="+mj-ea"/>
                <a:ea typeface="+mj-ea"/>
              </a:rPr>
              <a:t>用</a:t>
            </a:r>
            <a:r>
              <a:rPr lang="ja-JP" altLang="en-US" sz="3600" dirty="0" err="1" smtClean="0">
                <a:latin typeface="+mj-ea"/>
                <a:ea typeface="+mj-ea"/>
              </a:rPr>
              <a:t>して</a:t>
            </a:r>
            <a:r>
              <a:rPr lang="ja-JP" altLang="en-US" sz="3600" dirty="0" smtClean="0">
                <a:solidFill>
                  <a:srgbClr val="FF0000"/>
                </a:solidFill>
                <a:latin typeface="+mj-ea"/>
                <a:ea typeface="+mj-ea"/>
              </a:rPr>
              <a:t>課題</a:t>
            </a:r>
            <a:r>
              <a:rPr lang="ja-JP" altLang="en-US" sz="3600" dirty="0">
                <a:solidFill>
                  <a:srgbClr val="FF0000"/>
                </a:solidFill>
                <a:latin typeface="+mj-ea"/>
                <a:ea typeface="+mj-ea"/>
              </a:rPr>
              <a:t>を解決</a:t>
            </a:r>
            <a:r>
              <a:rPr lang="ja-JP" altLang="en-US" sz="3600" dirty="0">
                <a:latin typeface="+mj-ea"/>
                <a:ea typeface="+mj-ea"/>
              </a:rPr>
              <a:t>することと捉え，評価</a:t>
            </a:r>
            <a:r>
              <a:rPr lang="ja-JP" altLang="en-US" sz="3600" dirty="0" smtClean="0">
                <a:latin typeface="+mj-ea"/>
                <a:ea typeface="+mj-ea"/>
              </a:rPr>
              <a:t>規準</a:t>
            </a:r>
            <a:endParaRPr lang="en-US" altLang="ja-JP" sz="3600" dirty="0" smtClean="0">
              <a:latin typeface="+mj-ea"/>
              <a:ea typeface="+mj-ea"/>
            </a:endParaRPr>
          </a:p>
          <a:p>
            <a:pPr>
              <a:defRPr/>
            </a:pPr>
            <a:r>
              <a:rPr lang="ja-JP" altLang="en-US" sz="3600" dirty="0">
                <a:latin typeface="+mj-ea"/>
                <a:ea typeface="+mj-ea"/>
              </a:rPr>
              <a:t>　</a:t>
            </a:r>
            <a:r>
              <a:rPr lang="ja-JP" altLang="en-US" sz="3600" dirty="0" smtClean="0">
                <a:latin typeface="+mj-ea"/>
                <a:ea typeface="+mj-ea"/>
              </a:rPr>
              <a:t>を</a:t>
            </a:r>
            <a:r>
              <a:rPr lang="ja-JP" altLang="en-US" sz="3600" dirty="0">
                <a:latin typeface="+mj-ea"/>
                <a:ea typeface="+mj-ea"/>
              </a:rPr>
              <a:t>作成する</a:t>
            </a:r>
            <a:r>
              <a:rPr lang="ja-JP" altLang="en-US" sz="3600" dirty="0" smtClean="0">
                <a:latin typeface="+mj-ea"/>
                <a:ea typeface="+mj-ea"/>
              </a:rPr>
              <a:t>。</a:t>
            </a:r>
            <a:endParaRPr lang="en-US" altLang="ja-JP" sz="3600" dirty="0">
              <a:latin typeface="+mj-ea"/>
              <a:ea typeface="+mj-ea"/>
            </a:endParaRPr>
          </a:p>
          <a:p>
            <a:pPr>
              <a:defRPr/>
            </a:pPr>
            <a:r>
              <a:rPr lang="ja-JP" altLang="en-US" sz="3600" dirty="0">
                <a:latin typeface="+mj-ea"/>
                <a:ea typeface="+mj-ea"/>
              </a:rPr>
              <a:t>○　「表現」は，これまでと同様に言語に</a:t>
            </a:r>
            <a:r>
              <a:rPr lang="ja-JP" altLang="en-US" sz="3600" dirty="0" smtClean="0">
                <a:latin typeface="+mj-ea"/>
                <a:ea typeface="+mj-ea"/>
              </a:rPr>
              <a:t>よる</a:t>
            </a:r>
            <a:endParaRPr lang="en-US" altLang="ja-JP" sz="3600" dirty="0" smtClean="0">
              <a:latin typeface="+mj-ea"/>
              <a:ea typeface="+mj-ea"/>
            </a:endParaRPr>
          </a:p>
          <a:p>
            <a:pPr>
              <a:defRPr/>
            </a:pPr>
            <a:r>
              <a:rPr lang="ja-JP" altLang="en-US" sz="3600" dirty="0">
                <a:latin typeface="+mj-ea"/>
                <a:ea typeface="+mj-ea"/>
              </a:rPr>
              <a:t>　</a:t>
            </a:r>
            <a:r>
              <a:rPr lang="ja-JP" altLang="en-US" sz="3600" dirty="0" smtClean="0">
                <a:latin typeface="+mj-ea"/>
                <a:ea typeface="+mj-ea"/>
              </a:rPr>
              <a:t>表現にとどまらず</a:t>
            </a:r>
            <a:r>
              <a:rPr lang="ja-JP" altLang="en-US" sz="3600" dirty="0">
                <a:latin typeface="+mj-ea"/>
                <a:ea typeface="+mj-ea"/>
              </a:rPr>
              <a:t>，行動も含んで捉える</a:t>
            </a:r>
            <a:r>
              <a:rPr lang="ja-JP" altLang="en-US" sz="3600" dirty="0" smtClean="0">
                <a:latin typeface="+mj-ea"/>
                <a:ea typeface="+mj-ea"/>
              </a:rPr>
              <a:t>こと</a:t>
            </a:r>
            <a:endParaRPr lang="en-US" altLang="ja-JP" sz="3600" dirty="0" smtClean="0">
              <a:latin typeface="+mj-ea"/>
              <a:ea typeface="+mj-ea"/>
            </a:endParaRPr>
          </a:p>
          <a:p>
            <a:pPr>
              <a:defRPr/>
            </a:pPr>
            <a:r>
              <a:rPr lang="ja-JP" altLang="en-US" sz="3600" dirty="0">
                <a:latin typeface="+mj-ea"/>
                <a:ea typeface="+mj-ea"/>
              </a:rPr>
              <a:t>　</a:t>
            </a:r>
            <a:r>
              <a:rPr lang="ja-JP" altLang="en-US" sz="3600" dirty="0" smtClean="0">
                <a:latin typeface="+mj-ea"/>
                <a:ea typeface="+mj-ea"/>
              </a:rPr>
              <a:t>と</a:t>
            </a:r>
            <a:r>
              <a:rPr lang="ja-JP" altLang="en-US" sz="3600" dirty="0">
                <a:latin typeface="+mj-ea"/>
                <a:ea typeface="+mj-ea"/>
              </a:rPr>
              <a:t>する</a:t>
            </a:r>
            <a:r>
              <a:rPr lang="ja-JP" altLang="en-US" sz="3600" dirty="0" smtClean="0">
                <a:latin typeface="+mj-ea"/>
                <a:ea typeface="+mj-ea"/>
              </a:rPr>
              <a:t>。</a:t>
            </a:r>
            <a:endParaRPr lang="en-US" altLang="ja-JP" sz="3600" dirty="0">
              <a:latin typeface="+mj-ea"/>
              <a:ea typeface="+mj-ea"/>
            </a:endParaRPr>
          </a:p>
          <a:p>
            <a:pPr>
              <a:defRPr/>
            </a:pPr>
            <a:r>
              <a:rPr lang="ja-JP" altLang="en-US" sz="3600" dirty="0">
                <a:latin typeface="+mj-ea"/>
                <a:ea typeface="+mj-ea"/>
              </a:rPr>
              <a:t>○　文末を「</a:t>
            </a:r>
            <a:r>
              <a:rPr lang="en-US" altLang="ja-JP" sz="3600" dirty="0">
                <a:latin typeface="+mj-ea"/>
                <a:ea typeface="+mj-ea"/>
              </a:rPr>
              <a:t>〜</a:t>
            </a:r>
            <a:r>
              <a:rPr lang="ja-JP" altLang="en-US" sz="3600" dirty="0">
                <a:latin typeface="+mj-ea"/>
                <a:ea typeface="+mj-ea"/>
              </a:rPr>
              <a:t>している</a:t>
            </a:r>
            <a:r>
              <a:rPr lang="ja-JP" altLang="en-US" sz="3600" dirty="0" smtClean="0">
                <a:latin typeface="+mj-ea"/>
                <a:ea typeface="+mj-ea"/>
              </a:rPr>
              <a:t>」「</a:t>
            </a:r>
            <a:r>
              <a:rPr lang="ja-JP" altLang="en-US" sz="3600" dirty="0" err="1" smtClean="0">
                <a:latin typeface="+mj-ea"/>
                <a:ea typeface="+mj-ea"/>
              </a:rPr>
              <a:t>～する</a:t>
            </a:r>
            <a:r>
              <a:rPr lang="ja-JP" altLang="en-US" sz="3600" dirty="0" smtClean="0">
                <a:latin typeface="+mj-ea"/>
                <a:ea typeface="+mj-ea"/>
              </a:rPr>
              <a:t>ことができる」</a:t>
            </a:r>
            <a:endParaRPr lang="en-US" altLang="ja-JP" sz="3600" dirty="0" smtClean="0">
              <a:latin typeface="+mj-ea"/>
              <a:ea typeface="+mj-ea"/>
            </a:endParaRPr>
          </a:p>
          <a:p>
            <a:pPr>
              <a:defRPr/>
            </a:pPr>
            <a:r>
              <a:rPr lang="ja-JP" altLang="en-US" sz="3600" dirty="0">
                <a:latin typeface="+mj-ea"/>
                <a:ea typeface="+mj-ea"/>
              </a:rPr>
              <a:t>　</a:t>
            </a:r>
            <a:r>
              <a:rPr lang="ja-JP" altLang="en-US" sz="3600" dirty="0" smtClean="0">
                <a:latin typeface="+mj-ea"/>
                <a:ea typeface="+mj-ea"/>
              </a:rPr>
              <a:t>とする</a:t>
            </a:r>
            <a:r>
              <a:rPr lang="ja-JP" altLang="en-US" sz="3600" dirty="0">
                <a:latin typeface="+mj-ea"/>
                <a:ea typeface="+mj-ea"/>
              </a:rPr>
              <a:t>。</a:t>
            </a:r>
            <a:endParaRPr lang="en-US" altLang="ja-JP" sz="3600" dirty="0">
              <a:latin typeface="+mj-ea"/>
              <a:ea typeface="+mj-ea"/>
            </a:endParaRPr>
          </a:p>
        </p:txBody>
      </p:sp>
      <p:sp>
        <p:nvSpPr>
          <p:cNvPr id="22531" name="テキスト ボックス 1"/>
          <p:cNvSpPr txBox="1">
            <a:spLocks noChangeArrowheads="1"/>
          </p:cNvSpPr>
          <p:nvPr/>
        </p:nvSpPr>
        <p:spPr bwMode="auto">
          <a:xfrm>
            <a:off x="0" y="-3175"/>
            <a:ext cx="9144000" cy="7921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2800" b="1">
                <a:solidFill>
                  <a:schemeClr val="bg1"/>
                </a:solidFill>
              </a:rPr>
              <a:t>【</a:t>
            </a:r>
            <a:r>
              <a:rPr kumimoji="1" lang="ja-JP" altLang="en-US" sz="2800" b="1">
                <a:solidFill>
                  <a:schemeClr val="bg1"/>
                </a:solidFill>
              </a:rPr>
              <a:t>評価規準の作成のポイント</a:t>
            </a:r>
            <a:r>
              <a:rPr kumimoji="1" lang="en-US" altLang="ja-JP" sz="2800" b="1">
                <a:solidFill>
                  <a:schemeClr val="bg1"/>
                </a:solidFill>
              </a:rPr>
              <a:t>】</a:t>
            </a:r>
            <a:r>
              <a:rPr kumimoji="1" lang="ja-JP" altLang="en-US" sz="2800" b="1">
                <a:solidFill>
                  <a:schemeClr val="bg1"/>
                </a:solidFill>
              </a:rPr>
              <a:t>　「思考・判断・表現」について</a:t>
            </a:r>
            <a:endParaRPr kumimoji="1" lang="en-US" altLang="ja-JP" sz="2800" b="1">
              <a:solidFill>
                <a:schemeClr val="bg1"/>
              </a:solidFill>
            </a:endParaRPr>
          </a:p>
        </p:txBody>
      </p:sp>
      <p:sp>
        <p:nvSpPr>
          <p:cNvPr id="4" name="AutoShape 17">
            <a:extLst/>
          </p:cNvPr>
          <p:cNvSpPr>
            <a:spLocks noChangeArrowheads="1"/>
          </p:cNvSpPr>
          <p:nvPr/>
        </p:nvSpPr>
        <p:spPr bwMode="auto">
          <a:xfrm>
            <a:off x="7885113"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P.30</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4031609"/>
      </p:ext>
    </p:extLst>
  </p:cSld>
  <p:clrMapOvr>
    <a:masterClrMapping/>
  </p:clrMapOvr>
  <p:transition spd="slow" advTm="396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p:cNvSpPr>
            <a:spLocks noChangeArrowheads="1"/>
          </p:cNvSpPr>
          <p:nvPr/>
        </p:nvSpPr>
        <p:spPr bwMode="auto">
          <a:xfrm>
            <a:off x="71438" y="1268413"/>
            <a:ext cx="8964612" cy="5473700"/>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2800" dirty="0">
                <a:latin typeface="+mj-ea"/>
                <a:ea typeface="+mj-ea"/>
              </a:rPr>
              <a:t>○　「</a:t>
            </a:r>
            <a:r>
              <a:rPr lang="ja-JP" altLang="en-US" sz="2800" dirty="0">
                <a:solidFill>
                  <a:srgbClr val="FF0000"/>
                </a:solidFill>
                <a:latin typeface="+mj-ea"/>
                <a:ea typeface="+mj-ea"/>
              </a:rPr>
              <a:t>主体的に学習に取り組む態度</a:t>
            </a:r>
            <a:r>
              <a:rPr lang="ja-JP" altLang="en-US" sz="2800" dirty="0">
                <a:latin typeface="+mj-ea"/>
                <a:ea typeface="+mj-ea"/>
              </a:rPr>
              <a:t>」は，</a:t>
            </a:r>
            <a:r>
              <a:rPr lang="ja-JP" altLang="en-US" sz="2800" dirty="0">
                <a:solidFill>
                  <a:srgbClr val="FF0000"/>
                </a:solidFill>
                <a:latin typeface="+mj-ea"/>
                <a:ea typeface="+mj-ea"/>
              </a:rPr>
              <a:t>自己のよさや</a:t>
            </a:r>
            <a:endParaRPr lang="en-US" altLang="ja-JP" sz="2800" dirty="0">
              <a:solidFill>
                <a:srgbClr val="FF0000"/>
              </a:solidFill>
              <a:latin typeface="+mj-ea"/>
              <a:ea typeface="+mj-ea"/>
            </a:endParaRPr>
          </a:p>
          <a:p>
            <a:pPr>
              <a:defRPr/>
            </a:pPr>
            <a:r>
              <a:rPr lang="ja-JP" altLang="en-US" sz="2800" dirty="0">
                <a:solidFill>
                  <a:srgbClr val="FF0000"/>
                </a:solidFill>
                <a:latin typeface="+mj-ea"/>
                <a:ea typeface="+mj-ea"/>
              </a:rPr>
              <a:t>　可能性を発揮しながら，主体的に取り組もうとする態度</a:t>
            </a:r>
            <a:endParaRPr lang="en-US" altLang="ja-JP" sz="2800" dirty="0">
              <a:solidFill>
                <a:srgbClr val="FF0000"/>
              </a:solidFill>
              <a:latin typeface="+mj-ea"/>
              <a:ea typeface="+mj-ea"/>
            </a:endParaRPr>
          </a:p>
          <a:p>
            <a:pPr>
              <a:defRPr/>
            </a:pPr>
            <a:r>
              <a:rPr lang="ja-JP" altLang="en-US" sz="2800" dirty="0">
                <a:latin typeface="+mj-ea"/>
                <a:ea typeface="+mj-ea"/>
              </a:rPr>
              <a:t>　として捉え，評価規準を作成する。</a:t>
            </a:r>
          </a:p>
          <a:p>
            <a:pPr>
              <a:defRPr/>
            </a:pPr>
            <a:r>
              <a:rPr lang="ja-JP" altLang="en-US" sz="2800" dirty="0">
                <a:latin typeface="+mj-ea"/>
                <a:ea typeface="+mj-ea"/>
              </a:rPr>
              <a:t>○　身に付けた「知識及び技能」や「思考力・判断力・</a:t>
            </a:r>
            <a:endParaRPr lang="en-US" altLang="ja-JP" sz="2800" dirty="0">
              <a:latin typeface="+mj-ea"/>
              <a:ea typeface="+mj-ea"/>
            </a:endParaRPr>
          </a:p>
          <a:p>
            <a:pPr>
              <a:defRPr/>
            </a:pPr>
            <a:r>
              <a:rPr lang="ja-JP" altLang="en-US" sz="2800" dirty="0">
                <a:latin typeface="+mj-ea"/>
                <a:ea typeface="+mj-ea"/>
              </a:rPr>
              <a:t>　表現力等」を生かして，よりよい生活を築こうとしたり，</a:t>
            </a:r>
            <a:endParaRPr lang="en-US" altLang="ja-JP" sz="2800" dirty="0">
              <a:latin typeface="+mj-ea"/>
              <a:ea typeface="+mj-ea"/>
            </a:endParaRPr>
          </a:p>
          <a:p>
            <a:pPr>
              <a:defRPr/>
            </a:pPr>
            <a:r>
              <a:rPr lang="ja-JP" altLang="en-US" sz="2800" dirty="0">
                <a:latin typeface="+mj-ea"/>
                <a:ea typeface="+mj-ea"/>
              </a:rPr>
              <a:t>　よりよく生きていこうとしたりする態度の観点を具体的に</a:t>
            </a:r>
            <a:endParaRPr lang="en-US" altLang="ja-JP" sz="2800" dirty="0">
              <a:latin typeface="+mj-ea"/>
              <a:ea typeface="+mj-ea"/>
            </a:endParaRPr>
          </a:p>
          <a:p>
            <a:pPr>
              <a:defRPr/>
            </a:pPr>
            <a:r>
              <a:rPr lang="ja-JP" altLang="en-US" sz="2800" dirty="0">
                <a:latin typeface="+mj-ea"/>
                <a:ea typeface="+mj-ea"/>
              </a:rPr>
              <a:t>　記述する。</a:t>
            </a:r>
          </a:p>
          <a:p>
            <a:pPr>
              <a:defRPr/>
            </a:pPr>
            <a:r>
              <a:rPr lang="ja-JP" altLang="en-US" sz="2800" dirty="0">
                <a:latin typeface="+mj-ea"/>
                <a:ea typeface="+mj-ea"/>
              </a:rPr>
              <a:t>○　各活動・学校行事において，目標をもって粘り強く</a:t>
            </a:r>
            <a:endParaRPr lang="en-US" altLang="ja-JP" sz="2800" dirty="0">
              <a:latin typeface="+mj-ea"/>
              <a:ea typeface="+mj-ea"/>
            </a:endParaRPr>
          </a:p>
          <a:p>
            <a:pPr>
              <a:defRPr/>
            </a:pPr>
            <a:r>
              <a:rPr lang="ja-JP" altLang="en-US" sz="2800" dirty="0">
                <a:latin typeface="+mj-ea"/>
                <a:ea typeface="+mj-ea"/>
              </a:rPr>
              <a:t>　話合いや実践活動に取り組み，自らの活動の調整を</a:t>
            </a:r>
            <a:endParaRPr lang="en-US" altLang="ja-JP" sz="2800" dirty="0">
              <a:latin typeface="+mj-ea"/>
              <a:ea typeface="+mj-ea"/>
            </a:endParaRPr>
          </a:p>
          <a:p>
            <a:pPr>
              <a:defRPr/>
            </a:pPr>
            <a:r>
              <a:rPr lang="ja-JP" altLang="en-US" sz="2800" dirty="0">
                <a:latin typeface="+mj-ea"/>
                <a:ea typeface="+mj-ea"/>
              </a:rPr>
              <a:t>　行いながら改善しようとする態度を重視することから，</a:t>
            </a:r>
            <a:endParaRPr lang="en-US" altLang="ja-JP" sz="2800" dirty="0">
              <a:latin typeface="+mj-ea"/>
              <a:ea typeface="+mj-ea"/>
            </a:endParaRPr>
          </a:p>
          <a:p>
            <a:pPr>
              <a:defRPr/>
            </a:pPr>
            <a:r>
              <a:rPr lang="ja-JP" altLang="en-US" sz="2800" dirty="0">
                <a:latin typeface="+mj-ea"/>
                <a:ea typeface="+mj-ea"/>
              </a:rPr>
              <a:t>　「見通しをもったり振り返ったりして」という表現を用いる。</a:t>
            </a:r>
          </a:p>
          <a:p>
            <a:pPr>
              <a:defRPr/>
            </a:pPr>
            <a:r>
              <a:rPr lang="ja-JP" altLang="en-US" sz="2800" dirty="0">
                <a:latin typeface="+mj-ea"/>
                <a:ea typeface="+mj-ea"/>
              </a:rPr>
              <a:t>○　文末を「</a:t>
            </a:r>
            <a:r>
              <a:rPr lang="en-US" altLang="ja-JP" sz="2800" dirty="0">
                <a:latin typeface="+mj-ea"/>
                <a:ea typeface="+mj-ea"/>
              </a:rPr>
              <a:t>〜</a:t>
            </a:r>
            <a:r>
              <a:rPr lang="ja-JP" altLang="en-US" sz="2800" dirty="0">
                <a:latin typeface="+mj-ea"/>
                <a:ea typeface="+mj-ea"/>
              </a:rPr>
              <a:t>しようとしている」とする。</a:t>
            </a:r>
            <a:endParaRPr lang="en-US" altLang="ja-JP" sz="2800" dirty="0">
              <a:latin typeface="+mj-ea"/>
              <a:ea typeface="+mj-ea"/>
            </a:endParaRPr>
          </a:p>
        </p:txBody>
      </p:sp>
      <p:sp>
        <p:nvSpPr>
          <p:cNvPr id="24579" name="テキスト ボックス 1"/>
          <p:cNvSpPr txBox="1">
            <a:spLocks noChangeArrowheads="1"/>
          </p:cNvSpPr>
          <p:nvPr/>
        </p:nvSpPr>
        <p:spPr bwMode="auto">
          <a:xfrm>
            <a:off x="0" y="-3175"/>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dirty="0">
                <a:solidFill>
                  <a:schemeClr val="bg1"/>
                </a:solidFill>
              </a:rPr>
              <a:t>【</a:t>
            </a:r>
            <a:r>
              <a:rPr kumimoji="1" lang="ja-JP" altLang="en-US" sz="2800" b="1" dirty="0">
                <a:solidFill>
                  <a:schemeClr val="bg1"/>
                </a:solidFill>
              </a:rPr>
              <a:t>評価規準の作成のポイント</a:t>
            </a:r>
            <a:r>
              <a:rPr kumimoji="1" lang="en-US" altLang="ja-JP" sz="2800" b="1" dirty="0">
                <a:solidFill>
                  <a:schemeClr val="bg1"/>
                </a:solidFill>
              </a:rPr>
              <a:t>】</a:t>
            </a:r>
            <a:r>
              <a:rPr kumimoji="1" lang="ja-JP" altLang="en-US" sz="2800" b="1" dirty="0">
                <a:solidFill>
                  <a:schemeClr val="bg1"/>
                </a:solidFill>
              </a:rPr>
              <a:t>　</a:t>
            </a:r>
            <a:endParaRPr kumimoji="1" lang="en-US" altLang="ja-JP" sz="2800" b="1" dirty="0">
              <a:solidFill>
                <a:schemeClr val="bg1"/>
              </a:solidFill>
            </a:endParaRPr>
          </a:p>
          <a:p>
            <a:r>
              <a:rPr kumimoji="1" lang="ja-JP" altLang="en-US" sz="2800" b="1" dirty="0">
                <a:solidFill>
                  <a:schemeClr val="bg1"/>
                </a:solidFill>
              </a:rPr>
              <a:t>　</a:t>
            </a:r>
            <a:r>
              <a:rPr kumimoji="1" lang="ja-JP" altLang="en-US" sz="2800" b="1" dirty="0" smtClean="0">
                <a:solidFill>
                  <a:schemeClr val="bg1"/>
                </a:solidFill>
              </a:rPr>
              <a:t>　「</a:t>
            </a:r>
            <a:r>
              <a:rPr kumimoji="1" lang="ja-JP" altLang="en-US" sz="2800" b="1" dirty="0">
                <a:solidFill>
                  <a:schemeClr val="bg1"/>
                </a:solidFill>
              </a:rPr>
              <a:t>主体的に学習に取り組む態度」について</a:t>
            </a:r>
            <a:endParaRPr kumimoji="1" lang="en-US" altLang="ja-JP" sz="2800" b="1" dirty="0">
              <a:solidFill>
                <a:schemeClr val="bg1"/>
              </a:solidFill>
            </a:endParaRPr>
          </a:p>
        </p:txBody>
      </p:sp>
      <p:sp>
        <p:nvSpPr>
          <p:cNvPr id="4" name="AutoShape 17">
            <a:extLst/>
          </p:cNvPr>
          <p:cNvSpPr>
            <a:spLocks noChangeArrowheads="1"/>
          </p:cNvSpPr>
          <p:nvPr/>
        </p:nvSpPr>
        <p:spPr bwMode="auto">
          <a:xfrm>
            <a:off x="7885113" y="533623"/>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P.30</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5579024"/>
      </p:ext>
    </p:extLst>
  </p:cSld>
  <p:clrMapOvr>
    <a:masterClrMapping/>
  </p:clrMapOvr>
  <p:transition spd="slow" advTm="68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p:cNvSpPr>
            <a:spLocks noChangeArrowheads="1"/>
          </p:cNvSpPr>
          <p:nvPr/>
        </p:nvSpPr>
        <p:spPr bwMode="auto">
          <a:xfrm>
            <a:off x="323850" y="4024313"/>
            <a:ext cx="8569325" cy="2717800"/>
          </a:xfrm>
          <a:prstGeom prst="roundRect">
            <a:avLst>
              <a:gd name="adj" fmla="val 0"/>
            </a:avLst>
          </a:prstGeom>
          <a:noFill/>
          <a:ln w="57150">
            <a:solidFill>
              <a:srgbClr val="FF0000"/>
            </a:solidFill>
            <a:round/>
            <a:headEnd/>
            <a:tailEnd/>
          </a:ln>
        </p:spPr>
        <p:txBody>
          <a:bodyPr lIns="74295" tIns="8890" rIns="74295" bIns="8890"/>
          <a:lstStyle/>
          <a:p>
            <a:pPr>
              <a:defRPr/>
            </a:pPr>
            <a:r>
              <a:rPr lang="en-US" altLang="ja-JP" sz="2400" dirty="0" smtClean="0">
                <a:latin typeface="+mj-ea"/>
                <a:ea typeface="+mj-ea"/>
              </a:rPr>
              <a:t>【</a:t>
            </a:r>
            <a:r>
              <a:rPr lang="ja-JP" altLang="en-US" sz="2400" dirty="0">
                <a:latin typeface="+mj-ea"/>
                <a:ea typeface="+mj-ea"/>
              </a:rPr>
              <a:t>中学校</a:t>
            </a:r>
            <a:r>
              <a:rPr lang="ja-JP" altLang="en-US" sz="2400" dirty="0" smtClean="0">
                <a:latin typeface="+mj-ea"/>
                <a:ea typeface="+mj-ea"/>
              </a:rPr>
              <a:t>学級</a:t>
            </a:r>
            <a:r>
              <a:rPr lang="ja-JP" altLang="en-US" sz="2400" dirty="0">
                <a:latin typeface="+mj-ea"/>
                <a:ea typeface="+mj-ea"/>
              </a:rPr>
              <a:t>活動の目標</a:t>
            </a:r>
            <a:r>
              <a:rPr lang="en-US" altLang="ja-JP" sz="2400" dirty="0">
                <a:latin typeface="+mj-ea"/>
                <a:ea typeface="+mj-ea"/>
              </a:rPr>
              <a:t>】</a:t>
            </a:r>
          </a:p>
          <a:p>
            <a:pPr>
              <a:defRPr/>
            </a:pPr>
            <a:r>
              <a:rPr lang="ja-JP" altLang="en-US" sz="2400" dirty="0">
                <a:latin typeface="+mj-ea"/>
                <a:ea typeface="+mj-ea"/>
              </a:rPr>
              <a:t>　学級や学校での生活をよりよくするための課題を見いだし，解決するために話し合い，合意形成し，役割を分担して協力して実践したり，学級での話合いを生かして自己の課題の解決及び将来の生き方を描くために意思決定して実践したりすることに，自主的，実践的に取り組むことを通して，第１の目標に掲げる資質・能力を育成することを目指す。</a:t>
            </a:r>
            <a:endParaRPr lang="en-US" altLang="ja-JP" sz="2400" dirty="0">
              <a:latin typeface="+mj-ea"/>
              <a:ea typeface="+mj-ea"/>
            </a:endParaRPr>
          </a:p>
        </p:txBody>
      </p:sp>
      <p:sp>
        <p:nvSpPr>
          <p:cNvPr id="26627" name="テキスト ボックス 1"/>
          <p:cNvSpPr txBox="1">
            <a:spLocks noChangeArrowheads="1"/>
          </p:cNvSpPr>
          <p:nvPr/>
        </p:nvSpPr>
        <p:spPr bwMode="auto">
          <a:xfrm>
            <a:off x="0" y="-3175"/>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b="1">
                <a:solidFill>
                  <a:schemeClr val="bg1"/>
                </a:solidFill>
              </a:rPr>
              <a:t>学級活動「（１）学級や学校における生活づくりへの参画」を</a:t>
            </a:r>
            <a:endParaRPr kumimoji="1" lang="en-US" altLang="ja-JP" sz="2800" b="1">
              <a:solidFill>
                <a:schemeClr val="bg1"/>
              </a:solidFill>
            </a:endParaRPr>
          </a:p>
          <a:p>
            <a:r>
              <a:rPr kumimoji="1" lang="ja-JP" altLang="en-US" sz="2800" b="1">
                <a:solidFill>
                  <a:schemeClr val="bg1"/>
                </a:solidFill>
              </a:rPr>
              <a:t>例にした手順</a:t>
            </a:r>
            <a:endParaRPr kumimoji="1" lang="en-US" altLang="ja-JP" sz="2800" b="1">
              <a:solidFill>
                <a:schemeClr val="bg1"/>
              </a:solidFill>
            </a:endParaRPr>
          </a:p>
        </p:txBody>
      </p:sp>
      <p:sp>
        <p:nvSpPr>
          <p:cNvPr id="26628" name="テキスト ボックス 1"/>
          <p:cNvSpPr txBox="1">
            <a:spLocks noChangeArrowheads="1"/>
          </p:cNvSpPr>
          <p:nvPr/>
        </p:nvSpPr>
        <p:spPr bwMode="auto">
          <a:xfrm>
            <a:off x="50800" y="1071563"/>
            <a:ext cx="9036050" cy="13858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（ア）学習指導要領の「特別活動の目標」と自校の実態を</a:t>
            </a:r>
            <a:endParaRPr kumimoji="1" lang="en-US" altLang="ja-JP" sz="2800" dirty="0"/>
          </a:p>
          <a:p>
            <a:r>
              <a:rPr kumimoji="1" lang="ja-JP" altLang="en-US" sz="2800" dirty="0"/>
              <a:t>　　踏まえて改善等通知の例示を参考に作成した</a:t>
            </a:r>
            <a:endParaRPr kumimoji="1" lang="en-US" altLang="ja-JP" sz="2800" dirty="0"/>
          </a:p>
          <a:p>
            <a:r>
              <a:rPr kumimoji="1" lang="ja-JP" altLang="en-US" sz="2800" dirty="0"/>
              <a:t>　　特別活動の</a:t>
            </a:r>
            <a:r>
              <a:rPr kumimoji="1" lang="ja-JP" altLang="en-US" sz="2800" b="1" u="sng" dirty="0"/>
              <a:t>評価の観点</a:t>
            </a:r>
            <a:r>
              <a:rPr kumimoji="1" lang="ja-JP" altLang="en-US" sz="2800" dirty="0"/>
              <a:t>を確認する。</a:t>
            </a:r>
          </a:p>
        </p:txBody>
      </p:sp>
      <p:sp>
        <p:nvSpPr>
          <p:cNvPr id="26629" name="テキスト ボックス 1"/>
          <p:cNvSpPr txBox="1">
            <a:spLocks noChangeArrowheads="1"/>
          </p:cNvSpPr>
          <p:nvPr/>
        </p:nvSpPr>
        <p:spPr bwMode="auto">
          <a:xfrm>
            <a:off x="50800" y="2547938"/>
            <a:ext cx="9036050" cy="13858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（イ）「学級活動の目標」及び学習指導要領解説で例示した</a:t>
            </a:r>
            <a:endParaRPr kumimoji="1" lang="en-US" altLang="ja-JP" sz="2800" dirty="0"/>
          </a:p>
          <a:p>
            <a:r>
              <a:rPr kumimoji="1" lang="ja-JP" altLang="en-US" sz="2800" dirty="0"/>
              <a:t>　　「学級活動（１）において育成を目指す資質・能力」を</a:t>
            </a:r>
            <a:endParaRPr kumimoji="1" lang="en-US" altLang="ja-JP" sz="2800" dirty="0"/>
          </a:p>
          <a:p>
            <a:r>
              <a:rPr kumimoji="1" lang="ja-JP" altLang="en-US" sz="2800" dirty="0"/>
              <a:t>　　確認し，自校として育成を目指す</a:t>
            </a:r>
            <a:r>
              <a:rPr kumimoji="1" lang="ja-JP" altLang="en-US" sz="2800" b="1" u="sng" dirty="0"/>
              <a:t>資質・能力</a:t>
            </a:r>
            <a:r>
              <a:rPr kumimoji="1" lang="ja-JP" altLang="en-US" sz="2800" dirty="0"/>
              <a:t>を設定する。</a:t>
            </a:r>
          </a:p>
        </p:txBody>
      </p:sp>
      <p:sp>
        <p:nvSpPr>
          <p:cNvPr id="6" name="AutoShape 17">
            <a:extLst/>
          </p:cNvPr>
          <p:cNvSpPr>
            <a:spLocks noChangeArrowheads="1"/>
          </p:cNvSpPr>
          <p:nvPr/>
        </p:nvSpPr>
        <p:spPr bwMode="auto">
          <a:xfrm>
            <a:off x="7885113" y="533623"/>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P.31</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8892492"/>
      </p:ext>
    </p:extLst>
  </p:cSld>
  <p:clrMapOvr>
    <a:masterClrMapping/>
  </p:clrMapOvr>
  <p:transition spd="slow" advTm="42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
          <p:cNvSpPr txBox="1">
            <a:spLocks noChangeArrowheads="1"/>
          </p:cNvSpPr>
          <p:nvPr/>
        </p:nvSpPr>
        <p:spPr bwMode="auto">
          <a:xfrm>
            <a:off x="0" y="-3175"/>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b="1">
                <a:solidFill>
                  <a:schemeClr val="bg1"/>
                </a:solidFill>
              </a:rPr>
              <a:t>学級活動「（１）学級や学校における生活づくりへの参画」を</a:t>
            </a:r>
            <a:endParaRPr kumimoji="1" lang="en-US" altLang="ja-JP" sz="2800" b="1">
              <a:solidFill>
                <a:schemeClr val="bg1"/>
              </a:solidFill>
            </a:endParaRPr>
          </a:p>
          <a:p>
            <a:r>
              <a:rPr kumimoji="1" lang="ja-JP" altLang="en-US" sz="2800" b="1">
                <a:solidFill>
                  <a:schemeClr val="bg1"/>
                </a:solidFill>
              </a:rPr>
              <a:t>例にした手順</a:t>
            </a:r>
            <a:endParaRPr kumimoji="1" lang="en-US" altLang="ja-JP" sz="2800" b="1">
              <a:solidFill>
                <a:schemeClr val="bg1"/>
              </a:solidFill>
            </a:endParaRPr>
          </a:p>
        </p:txBody>
      </p:sp>
      <p:sp>
        <p:nvSpPr>
          <p:cNvPr id="28675" name="テキスト ボックス 1"/>
          <p:cNvSpPr txBox="1">
            <a:spLocks noChangeArrowheads="1"/>
          </p:cNvSpPr>
          <p:nvPr/>
        </p:nvSpPr>
        <p:spPr bwMode="auto">
          <a:xfrm>
            <a:off x="50800" y="1071563"/>
            <a:ext cx="9036050"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（ウ）観点ごとの評価規準を作成する。</a:t>
            </a:r>
          </a:p>
        </p:txBody>
      </p:sp>
      <p:sp>
        <p:nvSpPr>
          <p:cNvPr id="7" name="AutoShape 9"/>
          <p:cNvSpPr>
            <a:spLocks noChangeArrowheads="1"/>
          </p:cNvSpPr>
          <p:nvPr/>
        </p:nvSpPr>
        <p:spPr bwMode="auto">
          <a:xfrm>
            <a:off x="71438" y="1685925"/>
            <a:ext cx="8964612" cy="2751138"/>
          </a:xfrm>
          <a:prstGeom prst="roundRect">
            <a:avLst>
              <a:gd name="adj" fmla="val 0"/>
            </a:avLst>
          </a:prstGeom>
          <a:noFill/>
          <a:ln w="57150">
            <a:solidFill>
              <a:srgbClr val="00B050"/>
            </a:solidFill>
            <a:round/>
            <a:headEnd/>
            <a:tailEnd/>
          </a:ln>
        </p:spPr>
        <p:txBody>
          <a:bodyPr lIns="74295" tIns="8890" rIns="74295" bIns="8890"/>
          <a:lstStyle/>
          <a:p>
            <a:pPr>
              <a:defRPr/>
            </a:pPr>
            <a:r>
              <a:rPr lang="en-US" altLang="ja-JP" sz="2400" dirty="0">
                <a:latin typeface="+mj-ea"/>
                <a:ea typeface="+mj-ea"/>
              </a:rPr>
              <a:t>(2) </a:t>
            </a:r>
            <a:r>
              <a:rPr lang="ja-JP" altLang="en-US" sz="2400" dirty="0">
                <a:latin typeface="+mj-ea"/>
                <a:ea typeface="+mj-ea"/>
              </a:rPr>
              <a:t>各学校においては特別活動の全体計画や各活動及び学校行事の年間指導計画を作成すること。その際，</a:t>
            </a:r>
            <a:r>
              <a:rPr lang="ja-JP" altLang="en-US" sz="2400" b="1" dirty="0">
                <a:solidFill>
                  <a:srgbClr val="FF0000"/>
                </a:solidFill>
                <a:latin typeface="+mj-ea"/>
                <a:ea typeface="+mj-ea"/>
              </a:rPr>
              <a:t>学校の創意工夫</a:t>
            </a:r>
            <a:r>
              <a:rPr lang="ja-JP" altLang="en-US" sz="2400" dirty="0">
                <a:latin typeface="+mj-ea"/>
                <a:ea typeface="+mj-ea"/>
              </a:rPr>
              <a:t>を生かし，</a:t>
            </a:r>
            <a:r>
              <a:rPr lang="ja-JP" altLang="en-US" sz="2400" b="1" dirty="0">
                <a:solidFill>
                  <a:srgbClr val="FF0000"/>
                </a:solidFill>
                <a:latin typeface="+mj-ea"/>
                <a:ea typeface="+mj-ea"/>
              </a:rPr>
              <a:t>学級や学校，地域の実態，生徒の発達の段階などを考慮</a:t>
            </a:r>
            <a:r>
              <a:rPr lang="ja-JP" altLang="en-US" sz="2400" dirty="0">
                <a:latin typeface="+mj-ea"/>
                <a:ea typeface="+mj-ea"/>
              </a:rPr>
              <a:t>するとともに，第２に示す内容相互及び各教科，道徳科，総合的な学習の時間等の指導との関連を図り，生徒による自主的，実践的な活動が助長されるようにすること。また，家庭や地域の人々との連携，社会教育施設等の活用などを工夫すること</a:t>
            </a:r>
            <a:r>
              <a:rPr lang="ja-JP" altLang="en-US" sz="2400" dirty="0" smtClean="0">
                <a:latin typeface="+mj-ea"/>
                <a:ea typeface="+mj-ea"/>
              </a:rPr>
              <a:t>。</a:t>
            </a:r>
            <a:r>
              <a:rPr lang="ja-JP" altLang="en-US" sz="2000" dirty="0" smtClean="0">
                <a:latin typeface="+mj-ea"/>
                <a:ea typeface="+mj-ea"/>
              </a:rPr>
              <a:t>（学習</a:t>
            </a:r>
            <a:r>
              <a:rPr lang="ja-JP" altLang="en-US" sz="2000" dirty="0">
                <a:latin typeface="+mj-ea"/>
                <a:ea typeface="+mj-ea"/>
              </a:rPr>
              <a:t>指導要領第５章第３の１の</a:t>
            </a:r>
            <a:r>
              <a:rPr lang="en-US" altLang="ja-JP" sz="2000" dirty="0">
                <a:latin typeface="+mj-ea"/>
                <a:ea typeface="+mj-ea"/>
              </a:rPr>
              <a:t>(2</a:t>
            </a:r>
            <a:r>
              <a:rPr lang="en-US" altLang="ja-JP" sz="2000" dirty="0" smtClean="0">
                <a:latin typeface="+mj-ea"/>
                <a:ea typeface="+mj-ea"/>
              </a:rPr>
              <a:t>)</a:t>
            </a:r>
            <a:r>
              <a:rPr lang="ja-JP" altLang="en-US" sz="2000" dirty="0" smtClean="0">
                <a:latin typeface="+mj-ea"/>
                <a:ea typeface="+mj-ea"/>
              </a:rPr>
              <a:t>）</a:t>
            </a:r>
            <a:endParaRPr lang="en-US" altLang="ja-JP" sz="2400" dirty="0">
              <a:latin typeface="+mj-ea"/>
              <a:ea typeface="+mj-ea"/>
            </a:endParaRPr>
          </a:p>
        </p:txBody>
      </p:sp>
      <p:sp>
        <p:nvSpPr>
          <p:cNvPr id="9" name="AutoShape 9"/>
          <p:cNvSpPr>
            <a:spLocks noChangeArrowheads="1"/>
          </p:cNvSpPr>
          <p:nvPr/>
        </p:nvSpPr>
        <p:spPr bwMode="auto">
          <a:xfrm>
            <a:off x="71438" y="5733256"/>
            <a:ext cx="8964612" cy="1052736"/>
          </a:xfrm>
          <a:prstGeom prst="roundRect">
            <a:avLst/>
          </a:prstGeom>
          <a:noFill/>
          <a:ln w="57150">
            <a:noFill/>
            <a:round/>
            <a:headEnd/>
            <a:tailEnd/>
          </a:ln>
        </p:spPr>
        <p:txBody>
          <a:bodyPr lIns="74295" tIns="8890" rIns="74295" bIns="8890"/>
          <a:lstStyle/>
          <a:p>
            <a:pPr>
              <a:defRPr/>
            </a:pPr>
            <a:r>
              <a:rPr lang="en-US" altLang="ja-JP" sz="2800" dirty="0" smtClean="0">
                <a:latin typeface="+mj-ea"/>
                <a:ea typeface="+mj-ea"/>
              </a:rPr>
              <a:t>※</a:t>
            </a:r>
            <a:r>
              <a:rPr lang="ja-JP" altLang="en-US" sz="2800" dirty="0" smtClean="0">
                <a:latin typeface="+mj-ea"/>
                <a:ea typeface="+mj-ea"/>
              </a:rPr>
              <a:t>　各活動，学校行事の</a:t>
            </a:r>
            <a:r>
              <a:rPr lang="ja-JP" altLang="en-US" sz="2800" dirty="0">
                <a:latin typeface="+mj-ea"/>
                <a:ea typeface="+mj-ea"/>
              </a:rPr>
              <a:t>観点ごとの評価規準（例）は</a:t>
            </a:r>
            <a:r>
              <a:rPr lang="ja-JP" altLang="en-US" sz="2800" dirty="0" smtClean="0">
                <a:latin typeface="+mj-ea"/>
                <a:ea typeface="+mj-ea"/>
              </a:rPr>
              <a:t>，</a:t>
            </a:r>
            <a:endParaRPr lang="en-US" altLang="ja-JP" sz="2800" dirty="0" smtClean="0">
              <a:latin typeface="+mj-ea"/>
              <a:ea typeface="+mj-ea"/>
            </a:endParaRPr>
          </a:p>
          <a:p>
            <a:pPr>
              <a:defRPr/>
            </a:pPr>
            <a:r>
              <a:rPr lang="ja-JP" altLang="en-US" sz="2800" dirty="0">
                <a:latin typeface="+mj-ea"/>
                <a:ea typeface="+mj-ea"/>
              </a:rPr>
              <a:t>　</a:t>
            </a:r>
            <a:r>
              <a:rPr lang="ja-JP" altLang="en-US" sz="2800" dirty="0" smtClean="0">
                <a:latin typeface="+mj-ea"/>
                <a:ea typeface="+mj-ea"/>
              </a:rPr>
              <a:t>　参考</a:t>
            </a:r>
            <a:r>
              <a:rPr lang="ja-JP" altLang="en-US" sz="2800" dirty="0">
                <a:latin typeface="+mj-ea"/>
                <a:ea typeface="+mj-ea"/>
              </a:rPr>
              <a:t>資料参照のこと</a:t>
            </a:r>
            <a:endParaRPr lang="en-US" altLang="ja-JP" sz="2800" dirty="0">
              <a:latin typeface="+mj-ea"/>
              <a:ea typeface="+mj-ea"/>
            </a:endParaRPr>
          </a:p>
        </p:txBody>
      </p:sp>
      <p:sp>
        <p:nvSpPr>
          <p:cNvPr id="10" name="AutoShape 9"/>
          <p:cNvSpPr>
            <a:spLocks noChangeArrowheads="1"/>
          </p:cNvSpPr>
          <p:nvPr/>
        </p:nvSpPr>
        <p:spPr bwMode="auto">
          <a:xfrm>
            <a:off x="71438" y="4527550"/>
            <a:ext cx="8964612" cy="1133698"/>
          </a:xfrm>
          <a:prstGeom prst="roundRect">
            <a:avLst/>
          </a:prstGeom>
          <a:noFill/>
          <a:ln w="57150">
            <a:solidFill>
              <a:srgbClr val="0070C0"/>
            </a:solidFill>
            <a:round/>
            <a:headEnd/>
            <a:tailEnd/>
          </a:ln>
        </p:spPr>
        <p:txBody>
          <a:bodyPr lIns="74295" tIns="8890" rIns="74295" bIns="8890"/>
          <a:lstStyle/>
          <a:p>
            <a:pPr>
              <a:defRPr/>
            </a:pPr>
            <a:r>
              <a:rPr lang="ja-JP" altLang="en-US" sz="2400" dirty="0">
                <a:latin typeface="+mj-ea"/>
                <a:ea typeface="+mj-ea"/>
              </a:rPr>
              <a:t>　学級活動においても，生徒の発達段階などを考慮し，評価規準を作成することが考えられる。</a:t>
            </a:r>
            <a:endParaRPr lang="en-US" altLang="ja-JP" sz="2400" dirty="0">
              <a:latin typeface="+mj-ea"/>
              <a:ea typeface="+mj-ea"/>
            </a:endParaRPr>
          </a:p>
        </p:txBody>
      </p:sp>
      <p:sp>
        <p:nvSpPr>
          <p:cNvPr id="8" name="AutoShape 17">
            <a:extLst/>
          </p:cNvPr>
          <p:cNvSpPr>
            <a:spLocks noChangeArrowheads="1"/>
          </p:cNvSpPr>
          <p:nvPr/>
        </p:nvSpPr>
        <p:spPr bwMode="auto">
          <a:xfrm>
            <a:off x="7885113"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P.31</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6005270"/>
      </p:ext>
    </p:extLst>
  </p:cSld>
  <p:clrMapOvr>
    <a:masterClrMapping/>
  </p:clrMapOvr>
  <p:transition spd="slow" advTm="390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0825" y="-60325"/>
            <a:ext cx="8412163" cy="777875"/>
          </a:xfrm>
        </p:spPr>
        <p:txBody>
          <a:bodyPr rtlCol="0"/>
          <a:lstStyle/>
          <a:p>
            <a:pPr eaLnBrk="1" fontAlgn="auto" hangingPunct="1">
              <a:spcAft>
                <a:spcPts val="0"/>
              </a:spcAft>
              <a:defRPr/>
            </a:pPr>
            <a:r>
              <a:rPr lang="ja-JP" altLang="en-US" sz="3200" dirty="0">
                <a:latin typeface="+mn-ea"/>
                <a:ea typeface="+mn-ea"/>
              </a:rPr>
              <a:t>学習評価の改善の基本的な方向性</a:t>
            </a:r>
            <a:endParaRPr lang="ja-JP" altLang="en-US" sz="4000" dirty="0">
              <a:latin typeface="+mn-ea"/>
              <a:ea typeface="+mn-ea"/>
            </a:endParaRPr>
          </a:p>
        </p:txBody>
      </p:sp>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0EF0CC52-0B2A-47B2-A04A-7B9C707C61AE}" type="slidenum">
              <a:rPr lang="ja-JP" altLang="en-US" sz="1477">
                <a:solidFill>
                  <a:prstClr val="black"/>
                </a:solidFill>
                <a:latin typeface="ＭＳ Ｐゴシック" panose="020B0600070205080204" pitchFamily="50" charset="-128"/>
              </a:rPr>
              <a:pPr algn="r" defTabSz="1061620" fontAlgn="auto">
                <a:spcBef>
                  <a:spcPts val="0"/>
                </a:spcBef>
                <a:spcAft>
                  <a:spcPts val="0"/>
                </a:spcAft>
                <a:defRPr/>
              </a:pPr>
              <a:t>7</a:t>
            </a:fld>
            <a:endParaRPr lang="ja-JP" altLang="en-US" sz="1477" dirty="0">
              <a:solidFill>
                <a:prstClr val="black"/>
              </a:solidFill>
              <a:latin typeface="ＭＳ Ｐゴシック" panose="020B0600070205080204" pitchFamily="50" charset="-128"/>
            </a:endParaRPr>
          </a:p>
        </p:txBody>
      </p:sp>
      <p:sp>
        <p:nvSpPr>
          <p:cNvPr id="8" name="テキスト ボックス 7"/>
          <p:cNvSpPr txBox="1"/>
          <p:nvPr/>
        </p:nvSpPr>
        <p:spPr>
          <a:xfrm>
            <a:off x="250825" y="2420938"/>
            <a:ext cx="8774113" cy="3323987"/>
          </a:xfrm>
          <a:prstGeom prst="rect">
            <a:avLst/>
          </a:prstGeom>
          <a:noFill/>
        </p:spPr>
        <p:txBody>
          <a:bodyPr>
            <a:spAutoFit/>
          </a:bodyPr>
          <a:lstStyle/>
          <a:p>
            <a:pPr lvl="1" indent="-457200" defTabSz="914400" eaLnBrk="1" fontAlgn="auto" hangingPunct="1">
              <a:lnSpc>
                <a:spcPct val="150000"/>
              </a:lnSpc>
              <a:spcBef>
                <a:spcPts val="0"/>
              </a:spcBef>
              <a:spcAft>
                <a:spcPts val="0"/>
              </a:spcAft>
              <a:defRPr/>
            </a:pPr>
            <a:r>
              <a:rPr kumimoji="1" lang="ja-JP" altLang="ja-JP" sz="2800" dirty="0">
                <a:solidFill>
                  <a:prstClr val="black"/>
                </a:solidFill>
                <a:latin typeface="Calibri"/>
              </a:rPr>
              <a:t>①　</a:t>
            </a:r>
            <a:r>
              <a:rPr kumimoji="1" lang="ja-JP" altLang="ja-JP" sz="2800" u="heavy" dirty="0">
                <a:solidFill>
                  <a:srgbClr val="FF0000"/>
                </a:solidFill>
                <a:latin typeface="Calibri"/>
              </a:rPr>
              <a:t>児童生徒の学習改善につながる</a:t>
            </a:r>
            <a:r>
              <a:rPr kumimoji="1" lang="ja-JP" altLang="ja-JP" sz="2800" dirty="0">
                <a:solidFill>
                  <a:prstClr val="black"/>
                </a:solidFill>
                <a:latin typeface="Calibri"/>
              </a:rPr>
              <a:t>ものにしていくこと</a:t>
            </a:r>
          </a:p>
          <a:p>
            <a:pPr lvl="1" indent="-457200" defTabSz="914400" eaLnBrk="1" fontAlgn="auto" hangingPunct="1">
              <a:lnSpc>
                <a:spcPct val="150000"/>
              </a:lnSpc>
              <a:spcBef>
                <a:spcPts val="0"/>
              </a:spcBef>
              <a:spcAft>
                <a:spcPts val="0"/>
              </a:spcAft>
              <a:defRPr/>
            </a:pPr>
            <a:r>
              <a:rPr kumimoji="1" lang="ja-JP" altLang="ja-JP" sz="2800" dirty="0">
                <a:solidFill>
                  <a:prstClr val="black"/>
                </a:solidFill>
                <a:latin typeface="Calibri"/>
              </a:rPr>
              <a:t>②　</a:t>
            </a:r>
            <a:r>
              <a:rPr kumimoji="1" lang="ja-JP" altLang="ja-JP" sz="2800" u="heavy" dirty="0">
                <a:solidFill>
                  <a:srgbClr val="FF0000"/>
                </a:solidFill>
                <a:latin typeface="Calibri"/>
              </a:rPr>
              <a:t>教師の指導改善につながる</a:t>
            </a:r>
            <a:r>
              <a:rPr kumimoji="1" lang="ja-JP" altLang="ja-JP" sz="2800" dirty="0">
                <a:solidFill>
                  <a:prstClr val="black"/>
                </a:solidFill>
                <a:latin typeface="Calibri"/>
              </a:rPr>
              <a:t>ものにしていくこと</a:t>
            </a:r>
            <a:endParaRPr kumimoji="1" lang="en-US" altLang="ja-JP" sz="2800" dirty="0">
              <a:solidFill>
                <a:prstClr val="black"/>
              </a:solidFill>
              <a:latin typeface="Calibri"/>
            </a:endParaRPr>
          </a:p>
          <a:p>
            <a:pPr lvl="1" indent="-457200" defTabSz="914400" eaLnBrk="1" fontAlgn="auto" hangingPunct="1">
              <a:lnSpc>
                <a:spcPct val="150000"/>
              </a:lnSpc>
              <a:spcBef>
                <a:spcPts val="0"/>
              </a:spcBef>
              <a:spcAft>
                <a:spcPts val="0"/>
              </a:spcAft>
              <a:defRPr/>
            </a:pPr>
            <a:r>
              <a:rPr kumimoji="1" lang="ja-JP" altLang="ja-JP" sz="2800" dirty="0">
                <a:solidFill>
                  <a:prstClr val="black"/>
                </a:solidFill>
                <a:latin typeface="Calibri"/>
              </a:rPr>
              <a:t>③　これまで慣行として行われてきたこと</a:t>
            </a:r>
            <a:r>
              <a:rPr kumimoji="1" lang="ja-JP" altLang="ja-JP" sz="2800" dirty="0" smtClean="0">
                <a:solidFill>
                  <a:prstClr val="black"/>
                </a:solidFill>
                <a:latin typeface="Calibri"/>
              </a:rPr>
              <a:t>でも</a:t>
            </a:r>
            <a:r>
              <a:rPr kumimoji="1" lang="ja-JP" altLang="en-US" sz="2800" dirty="0" smtClean="0">
                <a:solidFill>
                  <a:prstClr val="black"/>
                </a:solidFill>
                <a:latin typeface="Calibri"/>
              </a:rPr>
              <a:t>，</a:t>
            </a:r>
            <a:endParaRPr kumimoji="1" lang="en-US" altLang="ja-JP" sz="2800" dirty="0">
              <a:solidFill>
                <a:prstClr val="black"/>
              </a:solidFill>
              <a:latin typeface="Calibri"/>
            </a:endParaRPr>
          </a:p>
          <a:p>
            <a:pPr marL="261938" lvl="1" indent="-168275" defTabSz="914400" eaLnBrk="1" fontAlgn="auto" hangingPunct="1">
              <a:lnSpc>
                <a:spcPct val="150000"/>
              </a:lnSpc>
              <a:spcBef>
                <a:spcPts val="0"/>
              </a:spcBef>
              <a:spcAft>
                <a:spcPts val="0"/>
              </a:spcAft>
              <a:defRPr/>
            </a:pPr>
            <a:r>
              <a:rPr kumimoji="1" lang="ja-JP" altLang="en-US" sz="2800" dirty="0">
                <a:solidFill>
                  <a:srgbClr val="FF0000"/>
                </a:solidFill>
                <a:latin typeface="Calibri"/>
              </a:rPr>
              <a:t>　　</a:t>
            </a:r>
            <a:r>
              <a:rPr kumimoji="1" lang="ja-JP" altLang="en-US" sz="2800" u="heavy" dirty="0">
                <a:solidFill>
                  <a:srgbClr val="FF0000"/>
                </a:solidFill>
                <a:latin typeface="Calibri"/>
              </a:rPr>
              <a:t>必要性</a:t>
            </a:r>
            <a:r>
              <a:rPr kumimoji="1" lang="ja-JP" altLang="ja-JP" sz="2800" u="heavy" dirty="0">
                <a:solidFill>
                  <a:srgbClr val="FF0000"/>
                </a:solidFill>
                <a:latin typeface="Calibri"/>
              </a:rPr>
              <a:t>・妥当性が認められないものは</a:t>
            </a:r>
            <a:endParaRPr kumimoji="1" lang="en-US" altLang="ja-JP" sz="2800" u="heavy" dirty="0">
              <a:solidFill>
                <a:srgbClr val="FF0000"/>
              </a:solidFill>
              <a:latin typeface="Calibri"/>
            </a:endParaRPr>
          </a:p>
          <a:p>
            <a:pPr marL="261938" lvl="1" indent="-168275" defTabSz="914400" eaLnBrk="1" fontAlgn="auto" hangingPunct="1">
              <a:lnSpc>
                <a:spcPct val="150000"/>
              </a:lnSpc>
              <a:spcBef>
                <a:spcPts val="0"/>
              </a:spcBef>
              <a:spcAft>
                <a:spcPts val="0"/>
              </a:spcAft>
              <a:defRPr/>
            </a:pPr>
            <a:r>
              <a:rPr kumimoji="1" lang="ja-JP" altLang="en-US" sz="2800" dirty="0" smtClean="0">
                <a:solidFill>
                  <a:srgbClr val="FF0000"/>
                </a:solidFill>
                <a:latin typeface="Calibri"/>
              </a:rPr>
              <a:t>　　</a:t>
            </a:r>
            <a:r>
              <a:rPr kumimoji="1" lang="ja-JP" altLang="ja-JP" sz="2800" u="heavy" dirty="0" smtClean="0">
                <a:solidFill>
                  <a:srgbClr val="FF0000"/>
                </a:solidFill>
                <a:latin typeface="Calibri"/>
              </a:rPr>
              <a:t>見直して</a:t>
            </a:r>
            <a:r>
              <a:rPr kumimoji="1" lang="ja-JP" altLang="ja-JP" sz="2800" u="heavy" dirty="0">
                <a:solidFill>
                  <a:srgbClr val="FF0000"/>
                </a:solidFill>
                <a:latin typeface="Calibri"/>
              </a:rPr>
              <a:t>いく</a:t>
            </a:r>
            <a:r>
              <a:rPr kumimoji="1" lang="ja-JP" altLang="ja-JP" sz="2800" dirty="0">
                <a:solidFill>
                  <a:prstClr val="black"/>
                </a:solidFill>
                <a:latin typeface="Calibri"/>
              </a:rPr>
              <a:t>こと</a:t>
            </a:r>
            <a:endParaRPr kumimoji="1" lang="en-US" altLang="ja-JP" sz="2800" dirty="0">
              <a:solidFill>
                <a:prstClr val="black"/>
              </a:solidFill>
              <a:latin typeface="Calibri"/>
            </a:endParaRPr>
          </a:p>
        </p:txBody>
      </p:sp>
      <p:sp>
        <p:nvSpPr>
          <p:cNvPr id="9" name="角丸四角形 2"/>
          <p:cNvSpPr/>
          <p:nvPr/>
        </p:nvSpPr>
        <p:spPr>
          <a:xfrm>
            <a:off x="134938" y="901700"/>
            <a:ext cx="8688387" cy="1231900"/>
          </a:xfrm>
          <a:prstGeom prst="roundRect">
            <a:avLst>
              <a:gd name="adj" fmla="val 10594"/>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smtClean="0">
                <a:solidFill>
                  <a:prstClr val="black"/>
                </a:solidFill>
                <a:uFill>
                  <a:solidFill>
                    <a:srgbClr val="FF0000"/>
                  </a:solidFill>
                </a:uFill>
              </a:rPr>
              <a:t>学習指導要領改訂の趣旨を実現するため，次</a:t>
            </a:r>
            <a:r>
              <a:rPr lang="ja-JP" altLang="en-US" sz="2400" kern="0" dirty="0">
                <a:solidFill>
                  <a:prstClr val="black"/>
                </a:solidFill>
                <a:uFill>
                  <a:solidFill>
                    <a:srgbClr val="FF0000"/>
                  </a:solidFill>
                </a:uFill>
              </a:rPr>
              <a:t>の基本的な考え方に</a:t>
            </a:r>
            <a:r>
              <a:rPr lang="ja-JP" altLang="en-US" sz="2400" kern="0" dirty="0" smtClean="0">
                <a:solidFill>
                  <a:prstClr val="black"/>
                </a:solidFill>
                <a:uFill>
                  <a:solidFill>
                    <a:srgbClr val="FF0000"/>
                  </a:solidFill>
                </a:uFill>
              </a:rPr>
              <a:t>立って，学習</a:t>
            </a:r>
            <a:r>
              <a:rPr lang="ja-JP" altLang="en-US" sz="2400" kern="0" dirty="0">
                <a:solidFill>
                  <a:prstClr val="black"/>
                </a:solidFill>
                <a:uFill>
                  <a:solidFill>
                    <a:srgbClr val="FF0000"/>
                  </a:solidFill>
                </a:uFill>
              </a:rPr>
              <a:t>評価を真に意味のあるものとすることが重要。</a:t>
            </a:r>
            <a:endParaRPr lang="en-US" altLang="ja-JP" sz="2400" kern="0" dirty="0">
              <a:solidFill>
                <a:prstClr val="black"/>
              </a:solidFill>
              <a:uFill>
                <a:solidFill>
                  <a:srgbClr val="FF0000"/>
                </a:solidFill>
              </a:uFill>
            </a:endParaRPr>
          </a:p>
        </p:txBody>
      </p:sp>
      <p:sp>
        <p:nvSpPr>
          <p:cNvPr id="59398" name="テキスト ボックス 9"/>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＜参考＞報告Ｐ．５　　改善等通知１．（４）</a:t>
            </a:r>
          </a:p>
        </p:txBody>
      </p:sp>
      <p:sp>
        <p:nvSpPr>
          <p:cNvPr id="7"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P.5</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54"/>
    </mc:Choice>
    <mc:Fallback xmlns="">
      <p:transition spd="slow" advTm="3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0" y="-3175"/>
            <a:ext cx="9144000" cy="11287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b="1" dirty="0">
                <a:solidFill>
                  <a:schemeClr val="bg1"/>
                </a:solidFill>
              </a:rPr>
              <a:t>＜</a:t>
            </a:r>
            <a:r>
              <a:rPr kumimoji="1" lang="ja-JP" altLang="en-US" sz="3200" b="1" dirty="0" smtClean="0">
                <a:solidFill>
                  <a:schemeClr val="bg1"/>
                </a:solidFill>
              </a:rPr>
              <a:t>事例＞</a:t>
            </a:r>
            <a:r>
              <a:rPr kumimoji="1" lang="ja-JP" altLang="en-US" sz="3200" b="1" dirty="0">
                <a:solidFill>
                  <a:schemeClr val="bg1"/>
                </a:solidFill>
                <a:latin typeface="ＭＳ ゴシック" panose="020B0609070205080204" pitchFamily="49" charset="-128"/>
                <a:ea typeface="ＭＳ ゴシック" panose="020B0609070205080204" pitchFamily="49" charset="-128"/>
              </a:rPr>
              <a:t>学級</a:t>
            </a:r>
            <a:r>
              <a:rPr kumimoji="1" lang="zh-CN" altLang="en-US" sz="3200" b="1" dirty="0" smtClean="0">
                <a:solidFill>
                  <a:schemeClr val="bg1"/>
                </a:solidFill>
                <a:latin typeface="ＭＳ ゴシック" panose="020B0609070205080204" pitchFamily="49" charset="-128"/>
                <a:ea typeface="ＭＳ ゴシック" panose="020B0609070205080204" pitchFamily="49" charset="-128"/>
              </a:rPr>
              <a:t>活動</a:t>
            </a:r>
            <a:r>
              <a:rPr kumimoji="1" lang="ja-JP" altLang="en-US" sz="3200" b="1" dirty="0" smtClean="0">
                <a:solidFill>
                  <a:schemeClr val="bg1"/>
                </a:solidFill>
                <a:latin typeface="ＭＳ ゴシック" panose="020B0609070205080204" pitchFamily="49" charset="-128"/>
                <a:ea typeface="ＭＳ ゴシック" panose="020B0609070205080204" pitchFamily="49" charset="-128"/>
              </a:rPr>
              <a:t>（１）第１学年</a:t>
            </a:r>
            <a:endParaRPr kumimoji="1" lang="en-US" altLang="zh-CN" sz="3200" b="1" dirty="0" smtClean="0">
              <a:solidFill>
                <a:schemeClr val="bg1"/>
              </a:solidFill>
              <a:latin typeface="ＭＳ ゴシック" panose="020B0609070205080204" pitchFamily="49" charset="-128"/>
              <a:ea typeface="ＭＳ ゴシック" panose="020B0609070205080204" pitchFamily="49" charset="-128"/>
            </a:endParaRPr>
          </a:p>
          <a:p>
            <a:pPr algn="ctr"/>
            <a:r>
              <a:rPr kumimoji="1" lang="ja-JP" altLang="en-US" sz="3200" b="1" dirty="0" smtClean="0">
                <a:solidFill>
                  <a:schemeClr val="bg1"/>
                </a:solidFill>
              </a:rPr>
              <a:t>議題「よりよい学級生活をつくろう」</a:t>
            </a:r>
            <a:endParaRPr kumimoji="1" lang="en-US" altLang="ja-JP" sz="3200" b="1" dirty="0">
              <a:solidFill>
                <a:schemeClr val="bg1"/>
              </a:solidFill>
            </a:endParaRPr>
          </a:p>
        </p:txBody>
      </p:sp>
      <p:sp>
        <p:nvSpPr>
          <p:cNvPr id="30723" name="テキスト ボックス 10"/>
          <p:cNvSpPr txBox="1">
            <a:spLocks noChangeArrowheads="1"/>
          </p:cNvSpPr>
          <p:nvPr/>
        </p:nvSpPr>
        <p:spPr bwMode="auto">
          <a:xfrm>
            <a:off x="169863" y="1196975"/>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dirty="0" smtClean="0"/>
              <a:t>内容のまとまりごとの評価</a:t>
            </a:r>
            <a:r>
              <a:rPr kumimoji="1" lang="ja-JP" altLang="en-US" sz="3200" b="1" dirty="0"/>
              <a:t>規準</a:t>
            </a:r>
          </a:p>
        </p:txBody>
      </p:sp>
      <p:graphicFrame>
        <p:nvGraphicFramePr>
          <p:cNvPr id="6" name="表 5"/>
          <p:cNvGraphicFramePr>
            <a:graphicFrameLocks noGrp="1"/>
          </p:cNvGraphicFramePr>
          <p:nvPr>
            <p:extLst/>
          </p:nvPr>
        </p:nvGraphicFramePr>
        <p:xfrm>
          <a:off x="179388" y="1772816"/>
          <a:ext cx="8762999" cy="4937261"/>
        </p:xfrm>
        <a:graphic>
          <a:graphicData uri="http://schemas.openxmlformats.org/drawingml/2006/table">
            <a:tbl>
              <a:tblPr firstRow="1" bandRow="1">
                <a:tableStyleId>{5940675A-B579-460E-94D1-54222C63F5DA}</a:tableStyleId>
              </a:tblPr>
              <a:tblGrid>
                <a:gridCol w="791990"/>
                <a:gridCol w="2592510"/>
                <a:gridCol w="2808312"/>
                <a:gridCol w="2570187"/>
              </a:tblGrid>
              <a:tr h="1188562">
                <a:tc>
                  <a:txBody>
                    <a:bodyPr/>
                    <a:lstStyle/>
                    <a:p>
                      <a:pPr algn="ctr"/>
                      <a:r>
                        <a:rPr kumimoji="1" lang="ja-JP" altLang="en-US" sz="2000" dirty="0" smtClean="0"/>
                        <a:t>観点</a:t>
                      </a:r>
                      <a:endParaRPr kumimoji="1" lang="ja-JP" altLang="en-US" sz="2000" dirty="0"/>
                    </a:p>
                  </a:txBody>
                  <a:tcPr marL="91449" marR="91449" marT="45709" marB="45709" anchor="ctr"/>
                </a:tc>
                <a:tc>
                  <a:txBody>
                    <a:bodyPr/>
                    <a:lstStyle/>
                    <a:p>
                      <a:pPr algn="ctr"/>
                      <a:r>
                        <a:rPr kumimoji="1" lang="ja-JP" altLang="en-US" sz="2400" dirty="0" smtClean="0"/>
                        <a:t>よりよい生活を</a:t>
                      </a:r>
                      <a:endParaRPr kumimoji="1" lang="en-US" altLang="ja-JP" sz="2400" dirty="0" smtClean="0"/>
                    </a:p>
                    <a:p>
                      <a:pPr algn="ctr"/>
                      <a:r>
                        <a:rPr kumimoji="1" lang="ja-JP" altLang="en-US" sz="2400" dirty="0" smtClean="0"/>
                        <a:t>築くための</a:t>
                      </a:r>
                    </a:p>
                    <a:p>
                      <a:pPr algn="ctr"/>
                      <a:r>
                        <a:rPr kumimoji="1" lang="ja-JP" altLang="en-US" sz="2400" dirty="0" smtClean="0"/>
                        <a:t>知識・技能</a:t>
                      </a:r>
                      <a:endParaRPr kumimoji="1" lang="ja-JP" altLang="en-US" sz="2400" dirty="0"/>
                    </a:p>
                  </a:txBody>
                  <a:tcPr marL="91449" marR="91449" marT="45709" marB="45709" anchor="ctr">
                    <a:solidFill>
                      <a:schemeClr val="accent1">
                        <a:lumMod val="20000"/>
                        <a:lumOff val="80000"/>
                      </a:schemeClr>
                    </a:solidFill>
                  </a:tcPr>
                </a:tc>
                <a:tc>
                  <a:txBody>
                    <a:bodyPr/>
                    <a:lstStyle/>
                    <a:p>
                      <a:pPr algn="ctr"/>
                      <a:r>
                        <a:rPr kumimoji="1" lang="ja-JP" altLang="en-US" sz="2400" dirty="0" smtClean="0"/>
                        <a:t>集団や社会の</a:t>
                      </a:r>
                      <a:endParaRPr kumimoji="1" lang="en-US" altLang="ja-JP" sz="2400" dirty="0" smtClean="0"/>
                    </a:p>
                    <a:p>
                      <a:pPr algn="ctr"/>
                      <a:r>
                        <a:rPr kumimoji="1" lang="ja-JP" altLang="en-US" sz="2400" dirty="0" smtClean="0"/>
                        <a:t>形成者としての</a:t>
                      </a:r>
                      <a:endParaRPr kumimoji="1" lang="en-US" altLang="ja-JP" sz="2400" dirty="0" smtClean="0"/>
                    </a:p>
                    <a:p>
                      <a:pPr algn="ctr"/>
                      <a:r>
                        <a:rPr kumimoji="1" lang="ja-JP" altLang="en-US" sz="2400" dirty="0" smtClean="0"/>
                        <a:t>思考・判断・表現</a:t>
                      </a:r>
                      <a:endParaRPr kumimoji="1" lang="ja-JP" altLang="en-US" sz="2400" dirty="0"/>
                    </a:p>
                  </a:txBody>
                  <a:tcPr marL="91449" marR="91449" marT="45709" marB="45709" anchor="ctr">
                    <a:solidFill>
                      <a:srgbClr val="CCFF99"/>
                    </a:solidFill>
                  </a:tcPr>
                </a:tc>
                <a:tc>
                  <a:txBody>
                    <a:bodyPr/>
                    <a:lstStyle/>
                    <a:p>
                      <a:pPr algn="ctr">
                        <a:lnSpc>
                          <a:spcPts val="2600"/>
                        </a:lnSpc>
                      </a:pPr>
                      <a:r>
                        <a:rPr kumimoji="1" lang="ja-JP" altLang="en-US" sz="2000" spc="-100" baseline="0" dirty="0" smtClean="0"/>
                        <a:t>主体的に生活や</a:t>
                      </a:r>
                      <a:endParaRPr kumimoji="1" lang="en-US" altLang="ja-JP" sz="2000" spc="-100" baseline="0" dirty="0" smtClean="0"/>
                    </a:p>
                    <a:p>
                      <a:pPr algn="ctr">
                        <a:lnSpc>
                          <a:spcPts val="2600"/>
                        </a:lnSpc>
                      </a:pPr>
                      <a:r>
                        <a:rPr kumimoji="1" lang="ja-JP" altLang="en-US" sz="2000" spc="-100" baseline="0" dirty="0" smtClean="0"/>
                        <a:t>人間関係を</a:t>
                      </a:r>
                    </a:p>
                    <a:p>
                      <a:pPr algn="ctr">
                        <a:lnSpc>
                          <a:spcPts val="2600"/>
                        </a:lnSpc>
                      </a:pPr>
                      <a:r>
                        <a:rPr kumimoji="1" lang="ja-JP" altLang="en-US" sz="2000" spc="-100" baseline="0" dirty="0" smtClean="0"/>
                        <a:t>よりよくしようとする態度</a:t>
                      </a:r>
                      <a:endParaRPr kumimoji="1" lang="ja-JP" altLang="en-US" sz="2000" spc="-100" baseline="0" dirty="0"/>
                    </a:p>
                  </a:txBody>
                  <a:tcPr marL="91449" marR="91449" marT="45709" marB="45709" anchor="ctr">
                    <a:solidFill>
                      <a:srgbClr val="FFFF99"/>
                    </a:solidFill>
                  </a:tcPr>
                </a:tc>
              </a:tr>
              <a:tr h="3748563">
                <a:tc>
                  <a:txBody>
                    <a:bodyPr/>
                    <a:lstStyle/>
                    <a:p>
                      <a:pPr algn="ctr"/>
                      <a:r>
                        <a:rPr kumimoji="1" lang="ja-JP" altLang="en-US" sz="2000" dirty="0" smtClean="0"/>
                        <a:t>趣旨</a:t>
                      </a:r>
                      <a:endParaRPr kumimoji="1" lang="ja-JP" altLang="en-US" sz="2000" dirty="0"/>
                    </a:p>
                  </a:txBody>
                  <a:tcPr marL="91449" marR="91449" marT="45709" marB="45709" anchor="ctr"/>
                </a:tc>
                <a:tc>
                  <a:txBody>
                    <a:bodyPr/>
                    <a:lstStyle/>
                    <a:p>
                      <a:r>
                        <a:rPr kumimoji="1" lang="ja-JP" altLang="en-US" sz="2300" dirty="0" smtClean="0"/>
                        <a:t>　学級や学校の生活上の諸問題を話し合って解決することや他者と協働して取り組むことの大切さを理解している。</a:t>
                      </a:r>
                    </a:p>
                    <a:p>
                      <a:r>
                        <a:rPr kumimoji="1" lang="ja-JP" altLang="en-US" sz="2300" dirty="0" smtClean="0"/>
                        <a:t>　合意形成のための手順や活動の方法を身に付けている。</a:t>
                      </a:r>
                      <a:endParaRPr kumimoji="1" lang="ja-JP" altLang="en-US" sz="2300" dirty="0"/>
                    </a:p>
                  </a:txBody>
                  <a:tcPr marL="91449" marR="91449" marT="45709" marB="45709"/>
                </a:tc>
                <a:tc>
                  <a:txBody>
                    <a:bodyPr/>
                    <a:lstStyle/>
                    <a:p>
                      <a:r>
                        <a:rPr kumimoji="1" lang="ja-JP" altLang="en-US" sz="2400" dirty="0" smtClean="0"/>
                        <a:t>　学級や学校生活をよりよくするための課題を見いだしている。</a:t>
                      </a:r>
                    </a:p>
                    <a:p>
                      <a:r>
                        <a:rPr kumimoji="1" lang="ja-JP" altLang="en-US" sz="2400" dirty="0" smtClean="0"/>
                        <a:t>　課題解決に向け，話し合い，多様な意見を生かして合意形成を図り，協働して実践している。</a:t>
                      </a:r>
                      <a:endParaRPr kumimoji="1" lang="ja-JP" altLang="en-US" sz="2400" dirty="0"/>
                    </a:p>
                  </a:txBody>
                  <a:tcPr marL="91449" marR="91449" marT="45709" marB="45709"/>
                </a:tc>
                <a:tc>
                  <a:txBody>
                    <a:bodyPr/>
                    <a:lstStyle/>
                    <a:p>
                      <a:r>
                        <a:rPr kumimoji="1" lang="ja-JP" altLang="en-US" sz="2400" dirty="0" smtClean="0"/>
                        <a:t>　学級や学校における人間関係を形成し，見通しをもったり振り返ったりしながら，他者と協</a:t>
                      </a:r>
                    </a:p>
                    <a:p>
                      <a:r>
                        <a:rPr kumimoji="1" lang="ja-JP" altLang="en-US" sz="2400" dirty="0" smtClean="0"/>
                        <a:t>働して日常生活の向上を図ろうとする。</a:t>
                      </a:r>
                      <a:endParaRPr kumimoji="1" lang="ja-JP" altLang="en-US" sz="2400" dirty="0"/>
                    </a:p>
                  </a:txBody>
                  <a:tcPr marL="91449" marR="91449" marT="45709" marB="45709"/>
                </a:tc>
              </a:tr>
            </a:tbl>
          </a:graphicData>
        </a:graphic>
      </p:graphicFrame>
      <p:sp>
        <p:nvSpPr>
          <p:cNvPr id="5" name="角丸四角形 4"/>
          <p:cNvSpPr/>
          <p:nvPr/>
        </p:nvSpPr>
        <p:spPr>
          <a:xfrm>
            <a:off x="6372199" y="1772816"/>
            <a:ext cx="2570187" cy="493771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AutoShape 17">
            <a:extLst/>
          </p:cNvPr>
          <p:cNvSpPr>
            <a:spLocks noChangeArrowheads="1"/>
          </p:cNvSpPr>
          <p:nvPr/>
        </p:nvSpPr>
        <p:spPr bwMode="auto">
          <a:xfrm>
            <a:off x="7885113"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P.44</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0688902"/>
      </p:ext>
    </p:extLst>
  </p:cSld>
  <p:clrMapOvr>
    <a:masterClrMapping/>
  </p:clrMapOvr>
  <p:transition spd="slow" advTm="494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32774"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cxnSp>
        <p:nvCxnSpPr>
          <p:cNvPr id="11" name="直線コネクタ 10"/>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スライド番号プレースホルダー 3"/>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900" kern="1200">
                <a:solidFill>
                  <a:schemeClr val="tx1">
                    <a:tint val="75000"/>
                  </a:schemeClr>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76644B1-5B31-4581-946F-105DFB0958B3}" type="slidenum">
              <a:rPr lang="ja-JP" altLang="en-US" smtClean="0"/>
              <a:pPr>
                <a:defRPr/>
              </a:pPr>
              <a:t>71</a:t>
            </a:fld>
            <a:endParaRPr lang="ja-JP" altLang="en-US" dirty="0"/>
          </a:p>
        </p:txBody>
      </p:sp>
      <p:pic>
        <p:nvPicPr>
          <p:cNvPr id="15" name="図 14"/>
          <p:cNvPicPr>
            <a:picLocks noChangeAspect="1"/>
          </p:cNvPicPr>
          <p:nvPr/>
        </p:nvPicPr>
        <p:blipFill rotWithShape="1">
          <a:blip r:embed="rId5"/>
          <a:srcRect l="19461" t="35679" r="36097" b="18956"/>
          <a:stretch/>
        </p:blipFill>
        <p:spPr>
          <a:xfrm>
            <a:off x="420427" y="1744247"/>
            <a:ext cx="8280921" cy="4752529"/>
          </a:xfrm>
          <a:prstGeom prst="rect">
            <a:avLst/>
          </a:prstGeom>
        </p:spPr>
      </p:pic>
      <p:sp>
        <p:nvSpPr>
          <p:cNvPr id="16" name="円/楕円 15"/>
          <p:cNvSpPr/>
          <p:nvPr/>
        </p:nvSpPr>
        <p:spPr>
          <a:xfrm>
            <a:off x="4620733" y="2276872"/>
            <a:ext cx="723900" cy="2992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円/楕円 16"/>
          <p:cNvSpPr/>
          <p:nvPr/>
        </p:nvSpPr>
        <p:spPr>
          <a:xfrm>
            <a:off x="6017973" y="5517232"/>
            <a:ext cx="2575198"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9785165"/>
      </p:ext>
    </p:extLst>
  </p:cSld>
  <p:clrMapOvr>
    <a:masterClrMapping/>
  </p:clrMapOvr>
  <mc:AlternateContent xmlns:mc="http://schemas.openxmlformats.org/markup-compatibility/2006" xmlns:p14="http://schemas.microsoft.com/office/powerpoint/2010/main">
    <mc:Choice Requires="p14">
      <p:transition spd="slow" p14:dur="2000" advTm="38674"/>
    </mc:Choice>
    <mc:Fallback xmlns="">
      <p:transition spd="slow" advTm="3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0" y="-3175"/>
            <a:ext cx="9144000" cy="11287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b="1" dirty="0">
                <a:solidFill>
                  <a:schemeClr val="bg1"/>
                </a:solidFill>
              </a:rPr>
              <a:t>＜</a:t>
            </a:r>
            <a:r>
              <a:rPr kumimoji="1" lang="ja-JP" altLang="en-US" sz="3200" b="1" dirty="0" smtClean="0">
                <a:solidFill>
                  <a:schemeClr val="bg1"/>
                </a:solidFill>
              </a:rPr>
              <a:t>事例＞</a:t>
            </a:r>
            <a:r>
              <a:rPr kumimoji="1" lang="ja-JP" altLang="en-US" sz="3200" b="1" dirty="0">
                <a:solidFill>
                  <a:schemeClr val="bg1"/>
                </a:solidFill>
                <a:latin typeface="ＭＳ ゴシック" panose="020B0609070205080204" pitchFamily="49" charset="-128"/>
                <a:ea typeface="ＭＳ ゴシック" panose="020B0609070205080204" pitchFamily="49" charset="-128"/>
              </a:rPr>
              <a:t>学級</a:t>
            </a:r>
            <a:r>
              <a:rPr kumimoji="1" lang="zh-CN" altLang="en-US" sz="3200" b="1" dirty="0" smtClean="0">
                <a:solidFill>
                  <a:schemeClr val="bg1"/>
                </a:solidFill>
                <a:latin typeface="ＭＳ ゴシック" panose="020B0609070205080204" pitchFamily="49" charset="-128"/>
                <a:ea typeface="ＭＳ ゴシック" panose="020B0609070205080204" pitchFamily="49" charset="-128"/>
              </a:rPr>
              <a:t>活動</a:t>
            </a:r>
            <a:r>
              <a:rPr kumimoji="1" lang="ja-JP" altLang="en-US" sz="3200" b="1" dirty="0" smtClean="0">
                <a:solidFill>
                  <a:schemeClr val="bg1"/>
                </a:solidFill>
                <a:latin typeface="ＭＳ ゴシック" panose="020B0609070205080204" pitchFamily="49" charset="-128"/>
                <a:ea typeface="ＭＳ ゴシック" panose="020B0609070205080204" pitchFamily="49" charset="-128"/>
              </a:rPr>
              <a:t>（１）第１学年</a:t>
            </a:r>
            <a:endParaRPr kumimoji="1" lang="en-US" altLang="zh-CN" sz="3200" b="1" dirty="0" smtClean="0">
              <a:solidFill>
                <a:schemeClr val="bg1"/>
              </a:solidFill>
              <a:latin typeface="ＭＳ ゴシック" panose="020B0609070205080204" pitchFamily="49" charset="-128"/>
              <a:ea typeface="ＭＳ ゴシック" panose="020B0609070205080204" pitchFamily="49" charset="-128"/>
            </a:endParaRPr>
          </a:p>
          <a:p>
            <a:pPr algn="ctr"/>
            <a:r>
              <a:rPr kumimoji="1" lang="ja-JP" altLang="en-US" sz="3200" b="1" dirty="0" smtClean="0">
                <a:solidFill>
                  <a:schemeClr val="bg1"/>
                </a:solidFill>
              </a:rPr>
              <a:t>議題「よりよい学級生活をつくろう」</a:t>
            </a:r>
            <a:endParaRPr kumimoji="1" lang="en-US" altLang="ja-JP" sz="3200" b="1" dirty="0">
              <a:solidFill>
                <a:schemeClr val="bg1"/>
              </a:solidFill>
            </a:endParaRPr>
          </a:p>
        </p:txBody>
      </p:sp>
      <p:sp>
        <p:nvSpPr>
          <p:cNvPr id="30723" name="テキスト ボックス 10"/>
          <p:cNvSpPr txBox="1">
            <a:spLocks noChangeArrowheads="1"/>
          </p:cNvSpPr>
          <p:nvPr/>
        </p:nvSpPr>
        <p:spPr bwMode="auto">
          <a:xfrm>
            <a:off x="169863" y="1196975"/>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dirty="0" smtClean="0"/>
              <a:t>内容のまとまりごとの評価</a:t>
            </a:r>
            <a:r>
              <a:rPr kumimoji="1" lang="ja-JP" altLang="en-US" sz="3200" b="1" dirty="0"/>
              <a:t>規準</a:t>
            </a:r>
          </a:p>
        </p:txBody>
      </p:sp>
      <p:graphicFrame>
        <p:nvGraphicFramePr>
          <p:cNvPr id="6" name="表 5"/>
          <p:cNvGraphicFramePr>
            <a:graphicFrameLocks noGrp="1"/>
          </p:cNvGraphicFramePr>
          <p:nvPr>
            <p:extLst/>
          </p:nvPr>
        </p:nvGraphicFramePr>
        <p:xfrm>
          <a:off x="179388" y="1772816"/>
          <a:ext cx="8762999" cy="5135836"/>
        </p:xfrm>
        <a:graphic>
          <a:graphicData uri="http://schemas.openxmlformats.org/drawingml/2006/table">
            <a:tbl>
              <a:tblPr firstRow="1" bandRow="1">
                <a:tableStyleId>{5940675A-B579-460E-94D1-54222C63F5DA}</a:tableStyleId>
              </a:tblPr>
              <a:tblGrid>
                <a:gridCol w="791990"/>
                <a:gridCol w="2592510"/>
                <a:gridCol w="2808312"/>
                <a:gridCol w="2570187"/>
              </a:tblGrid>
              <a:tr h="1188562">
                <a:tc>
                  <a:txBody>
                    <a:bodyPr/>
                    <a:lstStyle/>
                    <a:p>
                      <a:pPr algn="ctr"/>
                      <a:r>
                        <a:rPr kumimoji="1" lang="ja-JP" altLang="en-US" sz="2000" dirty="0" smtClean="0"/>
                        <a:t>観点</a:t>
                      </a:r>
                      <a:endParaRPr kumimoji="1" lang="ja-JP" altLang="en-US" sz="2000" dirty="0"/>
                    </a:p>
                  </a:txBody>
                  <a:tcPr marL="91449" marR="91449" marT="45709" marB="45709" anchor="ctr"/>
                </a:tc>
                <a:tc>
                  <a:txBody>
                    <a:bodyPr/>
                    <a:lstStyle/>
                    <a:p>
                      <a:pPr algn="ctr"/>
                      <a:r>
                        <a:rPr kumimoji="1" lang="ja-JP" altLang="en-US" sz="2400" dirty="0" smtClean="0"/>
                        <a:t>よりよい生活を</a:t>
                      </a:r>
                      <a:endParaRPr kumimoji="1" lang="en-US" altLang="ja-JP" sz="2400" dirty="0" smtClean="0"/>
                    </a:p>
                    <a:p>
                      <a:pPr algn="ctr"/>
                      <a:r>
                        <a:rPr kumimoji="1" lang="ja-JP" altLang="en-US" sz="2400" dirty="0" smtClean="0"/>
                        <a:t>築くための</a:t>
                      </a:r>
                    </a:p>
                    <a:p>
                      <a:pPr algn="ctr"/>
                      <a:r>
                        <a:rPr kumimoji="1" lang="ja-JP" altLang="en-US" sz="2400" dirty="0" smtClean="0"/>
                        <a:t>知識・技能</a:t>
                      </a:r>
                      <a:endParaRPr kumimoji="1" lang="ja-JP" altLang="en-US" sz="2400" dirty="0"/>
                    </a:p>
                  </a:txBody>
                  <a:tcPr marL="91449" marR="91449" marT="45709" marB="45709" anchor="ctr">
                    <a:solidFill>
                      <a:schemeClr val="accent1">
                        <a:lumMod val="20000"/>
                        <a:lumOff val="80000"/>
                      </a:schemeClr>
                    </a:solidFill>
                  </a:tcPr>
                </a:tc>
                <a:tc>
                  <a:txBody>
                    <a:bodyPr/>
                    <a:lstStyle/>
                    <a:p>
                      <a:pPr algn="ctr"/>
                      <a:r>
                        <a:rPr kumimoji="1" lang="ja-JP" altLang="en-US" sz="2400" dirty="0" smtClean="0"/>
                        <a:t>集団や社会の</a:t>
                      </a:r>
                      <a:endParaRPr kumimoji="1" lang="en-US" altLang="ja-JP" sz="2400" dirty="0" smtClean="0"/>
                    </a:p>
                    <a:p>
                      <a:pPr algn="ctr"/>
                      <a:r>
                        <a:rPr kumimoji="1" lang="ja-JP" altLang="en-US" sz="2400" dirty="0" smtClean="0"/>
                        <a:t>形成者としての</a:t>
                      </a:r>
                      <a:endParaRPr kumimoji="1" lang="en-US" altLang="ja-JP" sz="2400" dirty="0" smtClean="0"/>
                    </a:p>
                    <a:p>
                      <a:pPr algn="ctr"/>
                      <a:r>
                        <a:rPr kumimoji="1" lang="ja-JP" altLang="en-US" sz="2400" dirty="0" smtClean="0"/>
                        <a:t>思考・判断・表現</a:t>
                      </a:r>
                      <a:endParaRPr kumimoji="1" lang="ja-JP" altLang="en-US" sz="2400" dirty="0"/>
                    </a:p>
                  </a:txBody>
                  <a:tcPr marL="91449" marR="91449" marT="45709" marB="45709" anchor="ctr">
                    <a:solidFill>
                      <a:srgbClr val="CCFF99"/>
                    </a:solidFill>
                  </a:tcPr>
                </a:tc>
                <a:tc>
                  <a:txBody>
                    <a:bodyPr/>
                    <a:lstStyle/>
                    <a:p>
                      <a:pPr algn="ctr">
                        <a:lnSpc>
                          <a:spcPts val="2600"/>
                        </a:lnSpc>
                      </a:pPr>
                      <a:r>
                        <a:rPr kumimoji="1" lang="ja-JP" altLang="en-US" sz="2000" spc="-100" baseline="0" dirty="0" smtClean="0"/>
                        <a:t>主体的に生活や</a:t>
                      </a:r>
                      <a:endParaRPr kumimoji="1" lang="en-US" altLang="ja-JP" sz="2000" spc="-100" baseline="0" dirty="0" smtClean="0"/>
                    </a:p>
                    <a:p>
                      <a:pPr algn="ctr">
                        <a:lnSpc>
                          <a:spcPts val="2600"/>
                        </a:lnSpc>
                      </a:pPr>
                      <a:r>
                        <a:rPr kumimoji="1" lang="ja-JP" altLang="en-US" sz="2000" spc="-100" baseline="0" dirty="0" smtClean="0"/>
                        <a:t>人間関係を</a:t>
                      </a:r>
                    </a:p>
                    <a:p>
                      <a:pPr algn="ctr">
                        <a:lnSpc>
                          <a:spcPts val="2600"/>
                        </a:lnSpc>
                      </a:pPr>
                      <a:r>
                        <a:rPr kumimoji="1" lang="ja-JP" altLang="en-US" sz="2000" spc="-100" baseline="0" dirty="0" smtClean="0"/>
                        <a:t>よりよくしようとする態度</a:t>
                      </a:r>
                      <a:endParaRPr kumimoji="1" lang="ja-JP" altLang="en-US" sz="2000" spc="-100" baseline="0" dirty="0"/>
                    </a:p>
                  </a:txBody>
                  <a:tcPr marL="91449" marR="91449" marT="45709" marB="45709" anchor="ctr">
                    <a:solidFill>
                      <a:srgbClr val="FFFF99"/>
                    </a:solidFill>
                  </a:tcPr>
                </a:tc>
              </a:tr>
              <a:tr h="3748563">
                <a:tc>
                  <a:txBody>
                    <a:bodyPr/>
                    <a:lstStyle/>
                    <a:p>
                      <a:pPr algn="ctr"/>
                      <a:r>
                        <a:rPr kumimoji="1" lang="ja-JP" altLang="en-US" sz="2000" dirty="0" smtClean="0"/>
                        <a:t>趣旨</a:t>
                      </a:r>
                      <a:endParaRPr kumimoji="1" lang="ja-JP" altLang="en-US" sz="2000" dirty="0"/>
                    </a:p>
                  </a:txBody>
                  <a:tcPr marL="91449" marR="91449" marT="45709" marB="45709" anchor="ctr"/>
                </a:tc>
                <a:tc>
                  <a:txBody>
                    <a:bodyPr/>
                    <a:lstStyle/>
                    <a:p>
                      <a:r>
                        <a:rPr kumimoji="1" lang="ja-JP" altLang="en-US" sz="2300" dirty="0" smtClean="0"/>
                        <a:t>　学級や学校の生活上の諸問題を話し合って解決することや他者と協働して取り組むこと</a:t>
                      </a:r>
                    </a:p>
                    <a:p>
                      <a:r>
                        <a:rPr kumimoji="1" lang="ja-JP" altLang="en-US" sz="2300" dirty="0" smtClean="0"/>
                        <a:t>の大切さを理解している。</a:t>
                      </a:r>
                    </a:p>
                    <a:p>
                      <a:r>
                        <a:rPr kumimoji="1" lang="ja-JP" altLang="en-US" sz="2300" dirty="0" smtClean="0"/>
                        <a:t>　合意形成のための手順や活動の方法を身に付けている。</a:t>
                      </a:r>
                      <a:endParaRPr kumimoji="1" lang="ja-JP" altLang="en-US" sz="2300" dirty="0"/>
                    </a:p>
                  </a:txBody>
                  <a:tcPr marL="91449" marR="91449" marT="45709" marB="45709"/>
                </a:tc>
                <a:tc>
                  <a:txBody>
                    <a:bodyPr/>
                    <a:lstStyle/>
                    <a:p>
                      <a:r>
                        <a:rPr kumimoji="1" lang="ja-JP" altLang="en-US" sz="2400" dirty="0" smtClean="0"/>
                        <a:t>　学級や学校生活をよりよくするための課題を見いだしている。</a:t>
                      </a:r>
                    </a:p>
                    <a:p>
                      <a:r>
                        <a:rPr kumimoji="1" lang="ja-JP" altLang="en-US" sz="2400" dirty="0" smtClean="0"/>
                        <a:t>　課題解決に向け，話し合い，多様な意見を生かして合意形成を図り，協働して実践している。</a:t>
                      </a:r>
                      <a:endParaRPr kumimoji="1" lang="ja-JP" altLang="en-US" sz="2400" dirty="0"/>
                    </a:p>
                  </a:txBody>
                  <a:tcPr marL="91449" marR="91449" marT="45709" marB="45709"/>
                </a:tc>
                <a:tc>
                  <a:txBody>
                    <a:bodyPr/>
                    <a:lstStyle/>
                    <a:p>
                      <a:r>
                        <a:rPr kumimoji="1" lang="ja-JP" altLang="en-US" sz="2400" dirty="0" smtClean="0"/>
                        <a:t>　学級や学校における人間関係を形成し，</a:t>
                      </a:r>
                      <a:r>
                        <a:rPr kumimoji="1" lang="ja-JP" altLang="en-US" sz="2400" b="1" u="sng" dirty="0" smtClean="0">
                          <a:solidFill>
                            <a:srgbClr val="FF0000"/>
                          </a:solidFill>
                        </a:rPr>
                        <a:t>見通しをもったり振り返ったりしながら，他者と協</a:t>
                      </a:r>
                    </a:p>
                    <a:p>
                      <a:r>
                        <a:rPr kumimoji="1" lang="ja-JP" altLang="en-US" sz="2400" b="1" u="sng" dirty="0" smtClean="0">
                          <a:solidFill>
                            <a:srgbClr val="FF0000"/>
                          </a:solidFill>
                        </a:rPr>
                        <a:t>働して</a:t>
                      </a:r>
                      <a:r>
                        <a:rPr kumimoji="1" lang="ja-JP" altLang="en-US" sz="2400" dirty="0" smtClean="0"/>
                        <a:t>日常生活の向上を図ろうとする。</a:t>
                      </a:r>
                      <a:endParaRPr kumimoji="1" lang="ja-JP" altLang="en-US" sz="2400" dirty="0"/>
                    </a:p>
                  </a:txBody>
                  <a:tcPr marL="91449" marR="91449" marT="45709" marB="45709"/>
                </a:tc>
              </a:tr>
            </a:tbl>
          </a:graphicData>
        </a:graphic>
      </p:graphicFrame>
      <p:sp>
        <p:nvSpPr>
          <p:cNvPr id="5" name="角丸四角形 4"/>
          <p:cNvSpPr/>
          <p:nvPr/>
        </p:nvSpPr>
        <p:spPr>
          <a:xfrm>
            <a:off x="6372199" y="1772816"/>
            <a:ext cx="2570187" cy="493771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AutoShape 17">
            <a:extLst/>
          </p:cNvPr>
          <p:cNvSpPr>
            <a:spLocks noChangeArrowheads="1"/>
          </p:cNvSpPr>
          <p:nvPr/>
        </p:nvSpPr>
        <p:spPr bwMode="auto">
          <a:xfrm>
            <a:off x="7885113"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P.44</a:t>
            </a:r>
            <a:endParaRPr kumimoji="1" lang="ja-JP" altLang="en-US" sz="2400" dirty="0" smtClean="0">
              <a:latin typeface="ＭＳ Ｐゴシック" panose="020B0600070205080204" pitchFamily="50" charset="-128"/>
            </a:endParaRPr>
          </a:p>
        </p:txBody>
      </p:sp>
      <p:sp>
        <p:nvSpPr>
          <p:cNvPr id="8" name="AutoShape 9"/>
          <p:cNvSpPr>
            <a:spLocks noChangeArrowheads="1"/>
          </p:cNvSpPr>
          <p:nvPr/>
        </p:nvSpPr>
        <p:spPr bwMode="auto">
          <a:xfrm>
            <a:off x="3384550" y="3068960"/>
            <a:ext cx="2374900" cy="1563688"/>
          </a:xfrm>
          <a:prstGeom prst="wedgeRoundRectCallout">
            <a:avLst>
              <a:gd name="adj1" fmla="val 83041"/>
              <a:gd name="adj2" fmla="val 16968"/>
              <a:gd name="adj3" fmla="val 16667"/>
            </a:avLst>
          </a:prstGeom>
          <a:solidFill>
            <a:srgbClr val="FFCCFF"/>
          </a:solidFill>
          <a:ln w="38100">
            <a:solidFill>
              <a:srgbClr val="FF0000"/>
            </a:solidFill>
            <a:round/>
            <a:headEnd/>
            <a:tailEnd/>
          </a:ln>
        </p:spPr>
        <p:txBody>
          <a:bodyPr lIns="0" tIns="8890" rIns="0" bIns="8890"/>
          <a:lstStyle/>
          <a:p>
            <a:pPr>
              <a:defRPr/>
            </a:pPr>
            <a:r>
              <a:rPr lang="ja-JP" altLang="en-US" sz="2800" dirty="0">
                <a:latin typeface="+mj-ea"/>
                <a:ea typeface="+mj-ea"/>
              </a:rPr>
              <a:t>②自らの学習を調整しようとする側面</a:t>
            </a:r>
            <a:endParaRPr lang="en-US" altLang="ja-JP" sz="2800" dirty="0">
              <a:latin typeface="+mj-ea"/>
              <a:ea typeface="+mj-ea"/>
            </a:endParaRPr>
          </a:p>
        </p:txBody>
      </p:sp>
      <p:sp>
        <p:nvSpPr>
          <p:cNvPr id="9" name="AutoShape 9"/>
          <p:cNvSpPr>
            <a:spLocks noChangeArrowheads="1"/>
          </p:cNvSpPr>
          <p:nvPr/>
        </p:nvSpPr>
        <p:spPr bwMode="auto">
          <a:xfrm>
            <a:off x="3384550" y="4762538"/>
            <a:ext cx="2374900" cy="1563687"/>
          </a:xfrm>
          <a:prstGeom prst="wedgeRoundRectCallout">
            <a:avLst>
              <a:gd name="adj1" fmla="val 82183"/>
              <a:gd name="adj2" fmla="val -43628"/>
              <a:gd name="adj3" fmla="val 16667"/>
            </a:avLst>
          </a:prstGeom>
          <a:solidFill>
            <a:schemeClr val="accent1">
              <a:lumMod val="20000"/>
              <a:lumOff val="80000"/>
            </a:schemeClr>
          </a:solidFill>
          <a:ln w="38100">
            <a:solidFill>
              <a:srgbClr val="0070C0"/>
            </a:solidFill>
            <a:round/>
            <a:headEnd/>
            <a:tailEnd/>
          </a:ln>
        </p:spPr>
        <p:txBody>
          <a:bodyPr lIns="0" tIns="8890" rIns="0" bIns="8890"/>
          <a:lstStyle/>
          <a:p>
            <a:pPr>
              <a:defRPr/>
            </a:pPr>
            <a:r>
              <a:rPr lang="ja-JP" altLang="en-US" sz="2800" dirty="0">
                <a:latin typeface="+mj-ea"/>
                <a:ea typeface="+mj-ea"/>
              </a:rPr>
              <a:t>①粘り強い取り組みを行おうとする側面</a:t>
            </a:r>
            <a:endParaRPr lang="en-US" altLang="ja-JP" sz="2800" dirty="0">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7978818"/>
      </p:ext>
    </p:extLst>
  </p:cSld>
  <p:clrMapOvr>
    <a:masterClrMapping/>
  </p:clrMapOvr>
  <p:transition spd="slow" advTm="354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特別活動</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smtClean="0">
                <a:solidFill>
                  <a:schemeClr val="bg1"/>
                </a:solidFill>
                <a:latin typeface="+mj-ea"/>
                <a:ea typeface="+mj-ea"/>
              </a:rPr>
              <a:t>「指導と評価の一体化」のための</a:t>
            </a:r>
            <a:endParaRPr lang="en-US" altLang="ja-JP" sz="4400" b="1" dirty="0" smtClean="0">
              <a:solidFill>
                <a:schemeClr val="bg1"/>
              </a:solidFill>
              <a:latin typeface="+mj-ea"/>
              <a:ea typeface="+mj-ea"/>
            </a:endParaRPr>
          </a:p>
          <a:p>
            <a:pPr eaLnBrk="1" fontAlgn="auto" hangingPunct="1">
              <a:spcAft>
                <a:spcPts val="0"/>
              </a:spcAft>
              <a:defRPr/>
            </a:pPr>
            <a:r>
              <a:rPr lang="ja-JP" altLang="en-US" sz="4400" b="1" dirty="0" smtClean="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3600" b="1" dirty="0">
                <a:solidFill>
                  <a:schemeClr val="bg1">
                    <a:lumMod val="75000"/>
                  </a:schemeClr>
                </a:solidFill>
                <a:ea typeface="HGP教科書体" panose="02020600000000000000" pitchFamily="18" charset="-128"/>
              </a:rPr>
              <a:t>Ⅰ</a:t>
            </a:r>
            <a:r>
              <a:rPr lang="ja-JP" altLang="en-US" sz="3600" b="1" dirty="0">
                <a:solidFill>
                  <a:schemeClr val="bg1">
                    <a:lumMod val="75000"/>
                  </a:schemeClr>
                </a:solidFill>
                <a:ea typeface="HGP教科書体" panose="02020600000000000000" pitchFamily="18" charset="-128"/>
              </a:rPr>
              <a:t>　「評価の観点」とその趣旨，並びに「内容の</a:t>
            </a:r>
          </a:p>
          <a:p>
            <a:pPr eaLnBrk="1" fontAlgn="auto" hangingPunct="1">
              <a:lnSpc>
                <a:spcPts val="2000"/>
              </a:lnSpc>
              <a:spcBef>
                <a:spcPct val="50000"/>
              </a:spcBef>
              <a:spcAft>
                <a:spcPts val="0"/>
              </a:spcAft>
              <a:buFontTx/>
              <a:buNone/>
              <a:defRPr/>
            </a:pPr>
            <a:r>
              <a:rPr lang="ja-JP" altLang="en-US" sz="3600" b="1" dirty="0">
                <a:solidFill>
                  <a:schemeClr val="bg1">
                    <a:lumMod val="75000"/>
                  </a:schemeClr>
                </a:solidFill>
                <a:ea typeface="HGP教科書体" panose="02020600000000000000" pitchFamily="18" charset="-128"/>
              </a:rPr>
              <a:t>　まとまりごとの評価規準」作成の手順</a:t>
            </a:r>
          </a:p>
          <a:p>
            <a:pPr eaLnBrk="1" fontAlgn="auto" hangingPunct="1">
              <a:lnSpc>
                <a:spcPts val="2000"/>
              </a:lnSpc>
              <a:spcBef>
                <a:spcPct val="50000"/>
              </a:spcBef>
              <a:spcAft>
                <a:spcPts val="0"/>
              </a:spcAft>
              <a:buFontTx/>
              <a:buNone/>
              <a:defRPr/>
            </a:pPr>
            <a:endParaRPr lang="ja-JP" altLang="en-US" sz="36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3600" b="1" dirty="0">
                <a:solidFill>
                  <a:srgbClr val="000000"/>
                </a:solidFill>
                <a:ea typeface="HGP教科書体" panose="02020600000000000000" pitchFamily="18" charset="-128"/>
              </a:rPr>
              <a:t>Ⅱ</a:t>
            </a:r>
            <a:r>
              <a:rPr lang="ja-JP" altLang="en-US" sz="3600" b="1" dirty="0">
                <a:solidFill>
                  <a:srgbClr val="000000"/>
                </a:solidFill>
                <a:ea typeface="HGP教科書体" panose="02020600000000000000" pitchFamily="18" charset="-128"/>
              </a:rPr>
              <a:t>　特別活動の学習評価を行うに当たっての</a:t>
            </a:r>
          </a:p>
          <a:p>
            <a:pPr eaLnBrk="1" fontAlgn="auto" hangingPunct="1">
              <a:lnSpc>
                <a:spcPts val="2000"/>
              </a:lnSpc>
              <a:spcBef>
                <a:spcPct val="50000"/>
              </a:spcBef>
              <a:spcAft>
                <a:spcPts val="0"/>
              </a:spcAft>
              <a:buFontTx/>
              <a:buNone/>
              <a:defRPr/>
            </a:pPr>
            <a:r>
              <a:rPr lang="ja-JP" altLang="en-US" sz="3600" b="1" dirty="0">
                <a:solidFill>
                  <a:srgbClr val="000000"/>
                </a:solidFill>
                <a:ea typeface="HGP教科書体" panose="02020600000000000000" pitchFamily="18" charset="-128"/>
              </a:rPr>
              <a:t>　基本的な考え方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4663731"/>
      </p:ext>
    </p:extLst>
  </p:cSld>
  <p:clrMapOvr>
    <a:masterClrMapping/>
  </p:clrMapOvr>
  <mc:AlternateContent xmlns:mc="http://schemas.openxmlformats.org/markup-compatibility/2006" xmlns:p14="http://schemas.microsoft.com/office/powerpoint/2010/main">
    <mc:Choice Requires="p14">
      <p:transition spd="slow" p14:dur="2000" advTm="13234"/>
    </mc:Choice>
    <mc:Fallback xmlns="">
      <p:transition spd="slow" advTm="1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1"/>
          <p:cNvSpPr txBox="1">
            <a:spLocks noChangeArrowheads="1"/>
          </p:cNvSpPr>
          <p:nvPr/>
        </p:nvSpPr>
        <p:spPr bwMode="auto">
          <a:xfrm>
            <a:off x="0" y="-3175"/>
            <a:ext cx="9144000" cy="83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800" b="1" dirty="0">
                <a:solidFill>
                  <a:schemeClr val="bg1"/>
                </a:solidFill>
              </a:rPr>
              <a:t>特別活動の学習評価を行うに当たって</a:t>
            </a:r>
            <a:r>
              <a:rPr kumimoji="1" lang="ja-JP" altLang="en-US" sz="2800" b="1" dirty="0" smtClean="0">
                <a:solidFill>
                  <a:schemeClr val="bg1"/>
                </a:solidFill>
              </a:rPr>
              <a:t>の</a:t>
            </a:r>
            <a:endParaRPr kumimoji="1" lang="en-US" altLang="ja-JP" sz="2800" b="1" dirty="0" smtClean="0">
              <a:solidFill>
                <a:schemeClr val="bg1"/>
              </a:solidFill>
            </a:endParaRPr>
          </a:p>
          <a:p>
            <a:pPr algn="ctr"/>
            <a:r>
              <a:rPr kumimoji="1" lang="ja-JP" altLang="en-US" sz="2800" b="1" dirty="0" smtClean="0">
                <a:solidFill>
                  <a:schemeClr val="bg1"/>
                </a:solidFill>
              </a:rPr>
              <a:t>基本的</a:t>
            </a:r>
            <a:r>
              <a:rPr kumimoji="1" lang="ja-JP" altLang="en-US" sz="2800" b="1" dirty="0">
                <a:solidFill>
                  <a:schemeClr val="bg1"/>
                </a:solidFill>
              </a:rPr>
              <a:t>な考え方</a:t>
            </a:r>
            <a:endParaRPr kumimoji="1" lang="en-US" altLang="ja-JP" sz="2800" b="1" dirty="0">
              <a:solidFill>
                <a:schemeClr val="bg1"/>
              </a:solidFill>
            </a:endParaRPr>
          </a:p>
        </p:txBody>
      </p:sp>
      <p:sp>
        <p:nvSpPr>
          <p:cNvPr id="7" name="AutoShape 9"/>
          <p:cNvSpPr>
            <a:spLocks noChangeArrowheads="1"/>
          </p:cNvSpPr>
          <p:nvPr/>
        </p:nvSpPr>
        <p:spPr bwMode="auto">
          <a:xfrm>
            <a:off x="71438" y="995785"/>
            <a:ext cx="8964612" cy="5746327"/>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2800" dirty="0">
                <a:latin typeface="+mj-ea"/>
                <a:ea typeface="+mj-ea"/>
              </a:rPr>
              <a:t>〇　特別活動においては，学習指導要領の目標及び特別</a:t>
            </a:r>
            <a:endParaRPr lang="en-US" altLang="ja-JP" sz="2800" dirty="0">
              <a:latin typeface="+mj-ea"/>
              <a:ea typeface="+mj-ea"/>
            </a:endParaRPr>
          </a:p>
          <a:p>
            <a:pPr>
              <a:defRPr/>
            </a:pPr>
            <a:r>
              <a:rPr lang="ja-JP" altLang="en-US" sz="2800" dirty="0">
                <a:latin typeface="+mj-ea"/>
                <a:ea typeface="+mj-ea"/>
              </a:rPr>
              <a:t>　活動の特質と学校の創意工夫を生かすということから，</a:t>
            </a:r>
            <a:endParaRPr lang="en-US" altLang="ja-JP" sz="2800" dirty="0">
              <a:latin typeface="+mj-ea"/>
              <a:ea typeface="+mj-ea"/>
            </a:endParaRPr>
          </a:p>
          <a:p>
            <a:pPr>
              <a:defRPr/>
            </a:pPr>
            <a:r>
              <a:rPr lang="ja-JP" altLang="en-US" sz="2800" dirty="0">
                <a:latin typeface="+mj-ea"/>
                <a:ea typeface="+mj-ea"/>
              </a:rPr>
              <a:t>　設置者ではなく，各学校が評価の観点を定める。</a:t>
            </a:r>
            <a:endParaRPr lang="en-US" altLang="ja-JP" sz="2800" dirty="0">
              <a:latin typeface="+mj-ea"/>
              <a:ea typeface="+mj-ea"/>
            </a:endParaRPr>
          </a:p>
          <a:p>
            <a:pPr>
              <a:defRPr/>
            </a:pPr>
            <a:endParaRPr lang="en-US" altLang="ja-JP" sz="2800" dirty="0">
              <a:latin typeface="+mj-ea"/>
              <a:ea typeface="+mj-ea"/>
            </a:endParaRPr>
          </a:p>
          <a:p>
            <a:pPr>
              <a:defRPr/>
            </a:pPr>
            <a:r>
              <a:rPr lang="ja-JP" altLang="en-US" sz="2800" dirty="0">
                <a:latin typeface="+mj-ea"/>
                <a:ea typeface="+mj-ea"/>
              </a:rPr>
              <a:t>〇　特別活動は，全校又は学年を単位として行う活動が</a:t>
            </a:r>
            <a:endParaRPr lang="en-US" altLang="ja-JP" sz="2800" dirty="0">
              <a:latin typeface="+mj-ea"/>
              <a:ea typeface="+mj-ea"/>
            </a:endParaRPr>
          </a:p>
          <a:p>
            <a:pPr>
              <a:defRPr/>
            </a:pPr>
            <a:r>
              <a:rPr lang="en-US" altLang="ja-JP" sz="2800" dirty="0">
                <a:latin typeface="+mj-ea"/>
                <a:ea typeface="+mj-ea"/>
              </a:rPr>
              <a:t> </a:t>
            </a:r>
            <a:r>
              <a:rPr lang="ja-JP" altLang="en-US" sz="2800" dirty="0">
                <a:latin typeface="+mj-ea"/>
                <a:ea typeface="+mj-ea"/>
              </a:rPr>
              <a:t>　あり，学級担任以外の教師が指導することも多いこと</a:t>
            </a:r>
            <a:endParaRPr lang="en-US" altLang="ja-JP" sz="2800" dirty="0">
              <a:latin typeface="+mj-ea"/>
              <a:ea typeface="+mj-ea"/>
            </a:endParaRPr>
          </a:p>
          <a:p>
            <a:pPr>
              <a:defRPr/>
            </a:pPr>
            <a:r>
              <a:rPr lang="en-US" altLang="ja-JP" sz="2800" dirty="0">
                <a:latin typeface="+mj-ea"/>
                <a:ea typeface="+mj-ea"/>
              </a:rPr>
              <a:t> </a:t>
            </a:r>
            <a:r>
              <a:rPr lang="ja-JP" altLang="en-US" sz="2800" dirty="0">
                <a:latin typeface="+mj-ea"/>
                <a:ea typeface="+mj-ea"/>
              </a:rPr>
              <a:t>　から，各学校には</a:t>
            </a:r>
            <a:r>
              <a:rPr lang="ja-JP" altLang="en-US" sz="2800" u="sng" dirty="0">
                <a:solidFill>
                  <a:srgbClr val="FF0000"/>
                </a:solidFill>
                <a:latin typeface="+mj-ea"/>
                <a:ea typeface="+mj-ea"/>
              </a:rPr>
              <a:t>評価体制を確立</a:t>
            </a:r>
            <a:r>
              <a:rPr lang="ja-JP" altLang="en-US" sz="2800" dirty="0">
                <a:latin typeface="+mj-ea"/>
                <a:ea typeface="+mj-ea"/>
              </a:rPr>
              <a:t>し</a:t>
            </a:r>
            <a:r>
              <a:rPr lang="ja-JP" altLang="en-US" sz="2800" u="sng" dirty="0">
                <a:solidFill>
                  <a:srgbClr val="FF0000"/>
                </a:solidFill>
                <a:latin typeface="+mj-ea"/>
                <a:ea typeface="+mj-ea"/>
              </a:rPr>
              <a:t>共通理解を図って</a:t>
            </a:r>
            <a:r>
              <a:rPr lang="ja-JP" altLang="en-US" sz="2800" dirty="0">
                <a:latin typeface="+mj-ea"/>
                <a:ea typeface="+mj-ea"/>
              </a:rPr>
              <a:t>，</a:t>
            </a:r>
            <a:endParaRPr lang="en-US" altLang="ja-JP" sz="2800" dirty="0">
              <a:latin typeface="+mj-ea"/>
              <a:ea typeface="+mj-ea"/>
            </a:endParaRPr>
          </a:p>
          <a:p>
            <a:pPr>
              <a:defRPr/>
            </a:pPr>
            <a:r>
              <a:rPr lang="en-US" altLang="ja-JP" sz="2800" dirty="0">
                <a:latin typeface="+mj-ea"/>
                <a:ea typeface="+mj-ea"/>
              </a:rPr>
              <a:t> </a:t>
            </a:r>
            <a:r>
              <a:rPr lang="ja-JP" altLang="en-US" sz="2800" dirty="0">
                <a:latin typeface="+mj-ea"/>
                <a:ea typeface="+mj-ea"/>
              </a:rPr>
              <a:t>　</a:t>
            </a:r>
            <a:r>
              <a:rPr lang="ja-JP" altLang="en-US" sz="2800" u="sng" dirty="0">
                <a:solidFill>
                  <a:srgbClr val="FF0000"/>
                </a:solidFill>
                <a:latin typeface="+mj-ea"/>
                <a:ea typeface="+mj-ea"/>
              </a:rPr>
              <a:t>子供たちのよさや可能性を多面的・総合的に評価</a:t>
            </a:r>
            <a:r>
              <a:rPr lang="ja-JP" altLang="en-US" sz="2800" dirty="0">
                <a:latin typeface="+mj-ea"/>
                <a:ea typeface="+mj-ea"/>
              </a:rPr>
              <a:t>できる</a:t>
            </a:r>
            <a:endParaRPr lang="en-US" altLang="ja-JP" sz="2800" dirty="0">
              <a:latin typeface="+mj-ea"/>
              <a:ea typeface="+mj-ea"/>
            </a:endParaRPr>
          </a:p>
          <a:p>
            <a:pPr>
              <a:defRPr/>
            </a:pPr>
            <a:r>
              <a:rPr lang="en-US" altLang="ja-JP" sz="2800" dirty="0">
                <a:latin typeface="+mj-ea"/>
                <a:ea typeface="+mj-ea"/>
              </a:rPr>
              <a:t> </a:t>
            </a:r>
            <a:r>
              <a:rPr lang="ja-JP" altLang="en-US" sz="2800" dirty="0">
                <a:latin typeface="+mj-ea"/>
                <a:ea typeface="+mj-ea"/>
              </a:rPr>
              <a:t>　ようにする</a:t>
            </a:r>
            <a:r>
              <a:rPr lang="ja-JP" altLang="en-US" sz="2800" dirty="0" smtClean="0">
                <a:latin typeface="+mj-ea"/>
                <a:ea typeface="+mj-ea"/>
              </a:rPr>
              <a:t>ことが求められる</a:t>
            </a:r>
            <a:r>
              <a:rPr lang="ja-JP" altLang="en-US" sz="2800" dirty="0">
                <a:latin typeface="+mj-ea"/>
                <a:ea typeface="+mj-ea"/>
              </a:rPr>
              <a:t>。</a:t>
            </a:r>
            <a:endParaRPr lang="en-US" altLang="ja-JP" sz="2800" dirty="0">
              <a:latin typeface="+mj-ea"/>
              <a:ea typeface="+mj-ea"/>
            </a:endParaRPr>
          </a:p>
          <a:p>
            <a:pPr>
              <a:defRPr/>
            </a:pPr>
            <a:endParaRPr lang="en-US" altLang="ja-JP" sz="2800" dirty="0">
              <a:latin typeface="+mj-ea"/>
              <a:ea typeface="+mj-ea"/>
            </a:endParaRPr>
          </a:p>
          <a:p>
            <a:pPr>
              <a:defRPr/>
            </a:pPr>
            <a:r>
              <a:rPr lang="ja-JP" altLang="en-US" sz="2800" dirty="0">
                <a:latin typeface="+mj-ea"/>
                <a:ea typeface="+mj-ea"/>
              </a:rPr>
              <a:t>〇　評価を通じて，教師が自己の指導の内容や方法，</a:t>
            </a:r>
            <a:endParaRPr lang="en-US" altLang="ja-JP" sz="2800" dirty="0">
              <a:latin typeface="+mj-ea"/>
              <a:ea typeface="+mj-ea"/>
            </a:endParaRPr>
          </a:p>
          <a:p>
            <a:pPr>
              <a:defRPr/>
            </a:pPr>
            <a:r>
              <a:rPr lang="ja-JP" altLang="en-US" sz="2800" dirty="0">
                <a:latin typeface="+mj-ea"/>
                <a:ea typeface="+mj-ea"/>
              </a:rPr>
              <a:t>　指導過程等を振り返り，</a:t>
            </a:r>
            <a:r>
              <a:rPr lang="ja-JP" altLang="en-US" sz="2800" u="sng" dirty="0">
                <a:solidFill>
                  <a:srgbClr val="FF0000"/>
                </a:solidFill>
                <a:latin typeface="+mj-ea"/>
                <a:ea typeface="+mj-ea"/>
              </a:rPr>
              <a:t>より効果的な指導</a:t>
            </a:r>
            <a:r>
              <a:rPr lang="ja-JP" altLang="en-US" sz="2800" dirty="0">
                <a:latin typeface="+mj-ea"/>
                <a:ea typeface="+mj-ea"/>
              </a:rPr>
              <a:t>が行えるような</a:t>
            </a:r>
            <a:endParaRPr lang="en-US" altLang="ja-JP" sz="2800" dirty="0">
              <a:latin typeface="+mj-ea"/>
              <a:ea typeface="+mj-ea"/>
            </a:endParaRPr>
          </a:p>
          <a:p>
            <a:pPr>
              <a:defRPr/>
            </a:pPr>
            <a:r>
              <a:rPr lang="ja-JP" altLang="en-US" sz="2800" dirty="0">
                <a:latin typeface="+mj-ea"/>
                <a:ea typeface="+mj-ea"/>
              </a:rPr>
              <a:t>　</a:t>
            </a:r>
            <a:r>
              <a:rPr lang="ja-JP" altLang="en-US" sz="2800" u="sng" dirty="0">
                <a:solidFill>
                  <a:srgbClr val="FF0000"/>
                </a:solidFill>
                <a:latin typeface="+mj-ea"/>
                <a:ea typeface="+mj-ea"/>
              </a:rPr>
              <a:t>工夫改善</a:t>
            </a:r>
            <a:r>
              <a:rPr lang="ja-JP" altLang="en-US" sz="2800" dirty="0">
                <a:latin typeface="+mj-ea"/>
                <a:ea typeface="+mj-ea"/>
              </a:rPr>
              <a:t>を図ることが求められる。</a:t>
            </a:r>
            <a:endParaRPr lang="en-US" altLang="ja-JP" sz="2800" dirty="0">
              <a:latin typeface="+mj-ea"/>
              <a:ea typeface="+mj-ea"/>
            </a:endParaRPr>
          </a:p>
        </p:txBody>
      </p:sp>
      <p:sp>
        <p:nvSpPr>
          <p:cNvPr id="4" name="AutoShape 17">
            <a:extLst/>
          </p:cNvPr>
          <p:cNvSpPr>
            <a:spLocks noChangeArrowheads="1"/>
          </p:cNvSpPr>
          <p:nvPr/>
        </p:nvSpPr>
        <p:spPr bwMode="auto">
          <a:xfrm>
            <a:off x="7885113" y="404664"/>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P.39</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7196095"/>
      </p:ext>
    </p:extLst>
  </p:cSld>
  <p:clrMapOvr>
    <a:masterClrMapping/>
  </p:clrMapOvr>
  <p:transition spd="slow" advTm="51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600" b="1">
                <a:solidFill>
                  <a:schemeClr val="bg1"/>
                </a:solidFill>
              </a:rPr>
              <a:t>評価の手順</a:t>
            </a:r>
            <a:endParaRPr kumimoji="1" lang="en-US" altLang="ja-JP" sz="3600" b="1">
              <a:solidFill>
                <a:schemeClr val="bg1"/>
              </a:solidFill>
            </a:endParaRPr>
          </a:p>
        </p:txBody>
      </p:sp>
      <p:sp>
        <p:nvSpPr>
          <p:cNvPr id="40963" name="テキスト ボックス 1"/>
          <p:cNvSpPr txBox="1">
            <a:spLocks noChangeArrowheads="1"/>
          </p:cNvSpPr>
          <p:nvPr/>
        </p:nvSpPr>
        <p:spPr bwMode="auto">
          <a:xfrm>
            <a:off x="179388" y="981075"/>
            <a:ext cx="8802687"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①　指導と評価の計画の作成</a:t>
            </a:r>
          </a:p>
        </p:txBody>
      </p:sp>
      <p:sp>
        <p:nvSpPr>
          <p:cNvPr id="40964" name="テキスト ボックス 1"/>
          <p:cNvSpPr txBox="1">
            <a:spLocks noChangeArrowheads="1"/>
          </p:cNvSpPr>
          <p:nvPr/>
        </p:nvSpPr>
        <p:spPr bwMode="auto">
          <a:xfrm>
            <a:off x="179388" y="2484438"/>
            <a:ext cx="8802687"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②　評価のための基礎資料の収集</a:t>
            </a:r>
          </a:p>
        </p:txBody>
      </p:sp>
      <p:sp>
        <p:nvSpPr>
          <p:cNvPr id="40965" name="テキスト ボックス 1"/>
          <p:cNvSpPr txBox="1">
            <a:spLocks noChangeArrowheads="1"/>
          </p:cNvSpPr>
          <p:nvPr/>
        </p:nvSpPr>
        <p:spPr bwMode="auto">
          <a:xfrm>
            <a:off x="179388" y="3708400"/>
            <a:ext cx="8802687"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③　評価の実施</a:t>
            </a:r>
          </a:p>
        </p:txBody>
      </p:sp>
      <p:sp>
        <p:nvSpPr>
          <p:cNvPr id="40966" name="テキスト ボックス 1"/>
          <p:cNvSpPr txBox="1">
            <a:spLocks noChangeArrowheads="1"/>
          </p:cNvSpPr>
          <p:nvPr/>
        </p:nvSpPr>
        <p:spPr bwMode="auto">
          <a:xfrm>
            <a:off x="179388" y="5292725"/>
            <a:ext cx="8802687"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④　評価体制の改善</a:t>
            </a:r>
          </a:p>
        </p:txBody>
      </p:sp>
      <p:sp>
        <p:nvSpPr>
          <p:cNvPr id="10" name="AutoShape 9"/>
          <p:cNvSpPr>
            <a:spLocks noChangeArrowheads="1"/>
          </p:cNvSpPr>
          <p:nvPr/>
        </p:nvSpPr>
        <p:spPr bwMode="auto">
          <a:xfrm>
            <a:off x="971550" y="1628775"/>
            <a:ext cx="8010525" cy="782638"/>
          </a:xfrm>
          <a:prstGeom prst="roundRect">
            <a:avLst/>
          </a:prstGeom>
          <a:noFill/>
          <a:ln w="19050">
            <a:solidFill>
              <a:srgbClr val="00B050"/>
            </a:solidFill>
            <a:round/>
            <a:headEnd/>
            <a:tailEnd/>
          </a:ln>
        </p:spPr>
        <p:txBody>
          <a:bodyPr lIns="74295" tIns="8890" rIns="74295" bIns="8890"/>
          <a:lstStyle/>
          <a:p>
            <a:pPr>
              <a:defRPr/>
            </a:pPr>
            <a:r>
              <a:rPr lang="ja-JP" altLang="en-US" sz="2400" dirty="0">
                <a:latin typeface="+mj-ea"/>
                <a:ea typeface="+mj-ea"/>
              </a:rPr>
              <a:t>　特別活動の全体計画及び各活動・学校行事ごとの指導と評価の計画を作成する。</a:t>
            </a:r>
            <a:endParaRPr lang="en-US" altLang="ja-JP" sz="2400" dirty="0">
              <a:latin typeface="+mj-ea"/>
              <a:ea typeface="+mj-ea"/>
            </a:endParaRPr>
          </a:p>
        </p:txBody>
      </p:sp>
      <p:sp>
        <p:nvSpPr>
          <p:cNvPr id="11" name="AutoShape 9"/>
          <p:cNvSpPr>
            <a:spLocks noChangeArrowheads="1"/>
          </p:cNvSpPr>
          <p:nvPr/>
        </p:nvSpPr>
        <p:spPr bwMode="auto">
          <a:xfrm>
            <a:off x="971550" y="3146425"/>
            <a:ext cx="8010525" cy="427038"/>
          </a:xfrm>
          <a:prstGeom prst="roundRect">
            <a:avLst/>
          </a:prstGeom>
          <a:noFill/>
          <a:ln w="19050">
            <a:solidFill>
              <a:srgbClr val="00B050"/>
            </a:solidFill>
            <a:round/>
            <a:headEnd/>
            <a:tailEnd/>
          </a:ln>
        </p:spPr>
        <p:txBody>
          <a:bodyPr lIns="74295" tIns="8890" rIns="74295" bIns="8890"/>
          <a:lstStyle/>
          <a:p>
            <a:pPr>
              <a:defRPr/>
            </a:pPr>
            <a:r>
              <a:rPr lang="ja-JP" altLang="en-US" sz="2400" dirty="0">
                <a:latin typeface="+mj-ea"/>
                <a:ea typeface="+mj-ea"/>
              </a:rPr>
              <a:t>　計画に基づいて，評価のための基礎資料を収集する。</a:t>
            </a:r>
            <a:endParaRPr lang="en-US" altLang="ja-JP" sz="2400" dirty="0">
              <a:latin typeface="+mj-ea"/>
              <a:ea typeface="+mj-ea"/>
            </a:endParaRPr>
          </a:p>
        </p:txBody>
      </p:sp>
      <p:sp>
        <p:nvSpPr>
          <p:cNvPr id="12" name="AutoShape 9"/>
          <p:cNvSpPr>
            <a:spLocks noChangeArrowheads="1"/>
          </p:cNvSpPr>
          <p:nvPr/>
        </p:nvSpPr>
        <p:spPr bwMode="auto">
          <a:xfrm>
            <a:off x="971550" y="4370388"/>
            <a:ext cx="8010525" cy="787400"/>
          </a:xfrm>
          <a:prstGeom prst="roundRect">
            <a:avLst/>
          </a:prstGeom>
          <a:noFill/>
          <a:ln w="19050">
            <a:solidFill>
              <a:srgbClr val="00B050"/>
            </a:solidFill>
            <a:round/>
            <a:headEnd/>
            <a:tailEnd/>
          </a:ln>
        </p:spPr>
        <p:txBody>
          <a:bodyPr lIns="74295" tIns="8890" rIns="74295" bIns="8890"/>
          <a:lstStyle/>
          <a:p>
            <a:pPr>
              <a:defRPr/>
            </a:pPr>
            <a:r>
              <a:rPr lang="ja-JP" altLang="en-US" sz="2400" dirty="0">
                <a:latin typeface="+mj-ea"/>
                <a:ea typeface="+mj-ea"/>
              </a:rPr>
              <a:t>　収集した資料を各学校で定めた所定の手続きに</a:t>
            </a:r>
            <a:r>
              <a:rPr lang="ja-JP" altLang="en-US" sz="2400" dirty="0" smtClean="0">
                <a:latin typeface="+mj-ea"/>
                <a:ea typeface="+mj-ea"/>
              </a:rPr>
              <a:t>したがって総合的</a:t>
            </a:r>
            <a:r>
              <a:rPr lang="ja-JP" altLang="en-US" sz="2400" dirty="0">
                <a:latin typeface="+mj-ea"/>
                <a:ea typeface="+mj-ea"/>
              </a:rPr>
              <a:t>に判断し，評価を行う。</a:t>
            </a:r>
            <a:endParaRPr lang="en-US" altLang="ja-JP" sz="2400" dirty="0">
              <a:latin typeface="+mj-ea"/>
              <a:ea typeface="+mj-ea"/>
            </a:endParaRPr>
          </a:p>
        </p:txBody>
      </p:sp>
      <p:sp>
        <p:nvSpPr>
          <p:cNvPr id="13" name="AutoShape 9"/>
          <p:cNvSpPr>
            <a:spLocks noChangeArrowheads="1"/>
          </p:cNvSpPr>
          <p:nvPr/>
        </p:nvSpPr>
        <p:spPr bwMode="auto">
          <a:xfrm>
            <a:off x="971550" y="5942013"/>
            <a:ext cx="8026400" cy="804862"/>
          </a:xfrm>
          <a:prstGeom prst="roundRect">
            <a:avLst/>
          </a:prstGeom>
          <a:noFill/>
          <a:ln w="19050">
            <a:solidFill>
              <a:srgbClr val="00B050"/>
            </a:solidFill>
            <a:round/>
            <a:headEnd/>
            <a:tailEnd/>
          </a:ln>
        </p:spPr>
        <p:txBody>
          <a:bodyPr lIns="74295" tIns="8890" rIns="74295" bIns="8890"/>
          <a:lstStyle/>
          <a:p>
            <a:pPr>
              <a:defRPr/>
            </a:pPr>
            <a:r>
              <a:rPr lang="ja-JP" altLang="en-US" sz="2400" dirty="0">
                <a:latin typeface="+mj-ea"/>
                <a:ea typeface="+mj-ea"/>
              </a:rPr>
              <a:t>　評価結果を各学校における指導や評価体制の改善に</a:t>
            </a:r>
            <a:endParaRPr lang="en-US" altLang="ja-JP" sz="2400" dirty="0">
              <a:latin typeface="+mj-ea"/>
              <a:ea typeface="+mj-ea"/>
            </a:endParaRPr>
          </a:p>
          <a:p>
            <a:pPr>
              <a:defRPr/>
            </a:pPr>
            <a:r>
              <a:rPr lang="ja-JP" altLang="en-US" sz="2400" dirty="0">
                <a:latin typeface="+mj-ea"/>
                <a:ea typeface="+mj-ea"/>
              </a:rPr>
              <a:t>生かす。</a:t>
            </a:r>
            <a:endParaRPr lang="en-US" altLang="ja-JP" sz="2400" dirty="0">
              <a:latin typeface="+mj-ea"/>
              <a:ea typeface="+mj-ea"/>
            </a:endParaRPr>
          </a:p>
        </p:txBody>
      </p:sp>
      <p:sp>
        <p:nvSpPr>
          <p:cNvPr id="14" name="下矢印 13"/>
          <p:cNvSpPr/>
          <p:nvPr/>
        </p:nvSpPr>
        <p:spPr>
          <a:xfrm>
            <a:off x="179388" y="1565275"/>
            <a:ext cx="647700" cy="919163"/>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下矢印 14"/>
          <p:cNvSpPr/>
          <p:nvPr/>
        </p:nvSpPr>
        <p:spPr>
          <a:xfrm>
            <a:off x="179388" y="3082925"/>
            <a:ext cx="647700" cy="62547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下矢印 15"/>
          <p:cNvSpPr/>
          <p:nvPr/>
        </p:nvSpPr>
        <p:spPr>
          <a:xfrm>
            <a:off x="179388" y="4292600"/>
            <a:ext cx="647700" cy="100012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AutoShape 17">
            <a:extLst/>
          </p:cNvPr>
          <p:cNvSpPr>
            <a:spLocks noChangeArrowheads="1"/>
          </p:cNvSpPr>
          <p:nvPr/>
        </p:nvSpPr>
        <p:spPr bwMode="auto">
          <a:xfrm>
            <a:off x="7885113" y="404664"/>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P.39</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9239655"/>
      </p:ext>
    </p:extLst>
  </p:cSld>
  <p:clrMapOvr>
    <a:masterClrMapping/>
  </p:clrMapOvr>
  <p:transition spd="slow" advTm="249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600" b="1">
                <a:solidFill>
                  <a:schemeClr val="bg1"/>
                </a:solidFill>
              </a:rPr>
              <a:t>評価体制の確立</a:t>
            </a:r>
            <a:endParaRPr kumimoji="1" lang="en-US" altLang="ja-JP" sz="3600" b="1">
              <a:solidFill>
                <a:schemeClr val="bg1"/>
              </a:solidFill>
            </a:endParaRPr>
          </a:p>
        </p:txBody>
      </p:sp>
      <p:sp>
        <p:nvSpPr>
          <p:cNvPr id="17" name="テキスト ボックス 16"/>
          <p:cNvSpPr txBox="1"/>
          <p:nvPr/>
        </p:nvSpPr>
        <p:spPr>
          <a:xfrm>
            <a:off x="90488" y="765175"/>
            <a:ext cx="8963025" cy="1008063"/>
          </a:xfrm>
          <a:prstGeom prst="rect">
            <a:avLst/>
          </a:prstGeom>
          <a:solidFill>
            <a:srgbClr val="FFFF99"/>
          </a:solidFill>
          <a:ln>
            <a:solidFill>
              <a:srgbClr val="FFC000"/>
            </a:solidFill>
          </a:ln>
        </p:spPr>
        <p:txBody>
          <a:bodyPr/>
          <a:lstStyle/>
          <a:p>
            <a:pPr>
              <a:defRPr/>
            </a:pPr>
            <a:r>
              <a:rPr kumimoji="1" lang="ja-JP" altLang="en-US" sz="2800" dirty="0">
                <a:latin typeface="+mj-ea"/>
                <a:ea typeface="+mj-ea"/>
              </a:rPr>
              <a:t>　特別活動の全体計画及び各活動・学校行事ごとの指導と評価の</a:t>
            </a:r>
            <a:r>
              <a:rPr kumimoji="1" lang="ja-JP" altLang="en-US" sz="2800" dirty="0" smtClean="0">
                <a:latin typeface="+mj-ea"/>
                <a:ea typeface="+mj-ea"/>
              </a:rPr>
              <a:t>計画を</a:t>
            </a:r>
            <a:r>
              <a:rPr kumimoji="1" lang="ja-JP" altLang="en-US" sz="2800" smtClean="0">
                <a:latin typeface="+mj-ea"/>
                <a:ea typeface="+mj-ea"/>
              </a:rPr>
              <a:t>基に評価体制を確立することが大切</a:t>
            </a:r>
            <a:endParaRPr kumimoji="1" lang="en-US" altLang="ja-JP" sz="2800" dirty="0">
              <a:latin typeface="+mj-ea"/>
              <a:ea typeface="+mj-ea"/>
            </a:endParaRPr>
          </a:p>
        </p:txBody>
      </p:sp>
      <p:sp>
        <p:nvSpPr>
          <p:cNvPr id="18" name="AutoShape 9"/>
          <p:cNvSpPr>
            <a:spLocks noChangeArrowheads="1"/>
          </p:cNvSpPr>
          <p:nvPr/>
        </p:nvSpPr>
        <p:spPr bwMode="auto">
          <a:xfrm>
            <a:off x="90488" y="1844675"/>
            <a:ext cx="8945562" cy="1544638"/>
          </a:xfrm>
          <a:prstGeom prst="roundRect">
            <a:avLst>
              <a:gd name="adj" fmla="val 0"/>
            </a:avLst>
          </a:prstGeom>
          <a:solidFill>
            <a:srgbClr val="CCFF66"/>
          </a:solidFill>
          <a:ln w="19050">
            <a:solidFill>
              <a:srgbClr val="00B050"/>
            </a:solidFill>
            <a:round/>
            <a:headEnd/>
            <a:tailEnd/>
          </a:ln>
        </p:spPr>
        <p:txBody>
          <a:bodyPr lIns="74295" tIns="8890" rIns="74295" bIns="8890"/>
          <a:lstStyle/>
          <a:p>
            <a:pPr>
              <a:defRPr/>
            </a:pPr>
            <a:endParaRPr lang="en-US" altLang="ja-JP" sz="2800" dirty="0">
              <a:latin typeface="+mj-ea"/>
              <a:ea typeface="+mj-ea"/>
            </a:endParaRPr>
          </a:p>
        </p:txBody>
      </p:sp>
      <p:sp>
        <p:nvSpPr>
          <p:cNvPr id="19" name="テキスト ボックス 1"/>
          <p:cNvSpPr txBox="1">
            <a:spLocks noChangeArrowheads="1"/>
          </p:cNvSpPr>
          <p:nvPr/>
        </p:nvSpPr>
        <p:spPr bwMode="auto">
          <a:xfrm>
            <a:off x="136525" y="1895475"/>
            <a:ext cx="3140075" cy="454025"/>
          </a:xfrm>
          <a:prstGeom prst="roundRect">
            <a:avLst>
              <a:gd name="adj" fmla="val 32024"/>
            </a:avLst>
          </a:prstGeom>
          <a:ln/>
        </p:spPr>
        <p:style>
          <a:lnRef idx="2">
            <a:schemeClr val="accent1"/>
          </a:lnRef>
          <a:fillRef idx="1">
            <a:schemeClr val="lt1"/>
          </a:fillRef>
          <a:effectRef idx="0">
            <a:schemeClr val="accent1"/>
          </a:effectRef>
          <a:fontRef idx="minor">
            <a:schemeClr val="dk1"/>
          </a:fontRef>
        </p:style>
        <p:txBody>
          <a:bodyPr lIns="72000" tIns="36000" rIns="7200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800" dirty="0" smtClean="0"/>
              <a:t>学級活動において</a:t>
            </a:r>
          </a:p>
        </p:txBody>
      </p:sp>
      <p:sp>
        <p:nvSpPr>
          <p:cNvPr id="2" name="正方形/長方形 1"/>
          <p:cNvSpPr/>
          <p:nvPr/>
        </p:nvSpPr>
        <p:spPr>
          <a:xfrm>
            <a:off x="250825" y="2420938"/>
            <a:ext cx="8642350" cy="893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主として学級担任が</a:t>
            </a:r>
            <a:r>
              <a:rPr kumimoji="1" lang="ja-JP" altLang="en-US" sz="2400" dirty="0" smtClean="0">
                <a:solidFill>
                  <a:schemeClr val="tx1"/>
                </a:solidFill>
              </a:rPr>
              <a:t>事前の見通しから</a:t>
            </a:r>
            <a:r>
              <a:rPr kumimoji="1" lang="ja-JP" altLang="en-US" sz="2400" dirty="0">
                <a:solidFill>
                  <a:schemeClr val="tx1"/>
                </a:solidFill>
              </a:rPr>
              <a:t>事後の振り返りまで</a:t>
            </a:r>
            <a:r>
              <a:rPr kumimoji="1" lang="ja-JP" altLang="en-US" sz="2400" dirty="0" smtClean="0">
                <a:solidFill>
                  <a:schemeClr val="tx1"/>
                </a:solidFill>
              </a:rPr>
              <a:t>の</a:t>
            </a:r>
            <a:r>
              <a:rPr kumimoji="1" lang="ja-JP" altLang="en-US" sz="2400" dirty="0">
                <a:solidFill>
                  <a:schemeClr val="tx1"/>
                </a:solidFill>
              </a:rPr>
              <a:t>生徒</a:t>
            </a:r>
            <a:r>
              <a:rPr kumimoji="1" lang="ja-JP" altLang="en-US" sz="2400" dirty="0" smtClean="0">
                <a:solidFill>
                  <a:schemeClr val="tx1"/>
                </a:solidFill>
              </a:rPr>
              <a:t>の様子</a:t>
            </a:r>
            <a:r>
              <a:rPr kumimoji="1" lang="ja-JP" altLang="en-US" sz="2400" dirty="0">
                <a:solidFill>
                  <a:schemeClr val="tx1"/>
                </a:solidFill>
              </a:rPr>
              <a:t>から，積極的によさや可能性を</a:t>
            </a:r>
            <a:r>
              <a:rPr kumimoji="1" lang="ja-JP" altLang="en-US" sz="2400" dirty="0" smtClean="0">
                <a:solidFill>
                  <a:schemeClr val="tx1"/>
                </a:solidFill>
              </a:rPr>
              <a:t>見とるように</a:t>
            </a:r>
            <a:r>
              <a:rPr kumimoji="1" lang="ja-JP" altLang="en-US" sz="2400" dirty="0">
                <a:solidFill>
                  <a:schemeClr val="tx1"/>
                </a:solidFill>
              </a:rPr>
              <a:t>する。</a:t>
            </a:r>
          </a:p>
        </p:txBody>
      </p:sp>
      <p:sp>
        <p:nvSpPr>
          <p:cNvPr id="20" name="AutoShape 9"/>
          <p:cNvSpPr>
            <a:spLocks noChangeArrowheads="1"/>
          </p:cNvSpPr>
          <p:nvPr/>
        </p:nvSpPr>
        <p:spPr bwMode="auto">
          <a:xfrm>
            <a:off x="90488" y="3429000"/>
            <a:ext cx="8945562" cy="2381250"/>
          </a:xfrm>
          <a:prstGeom prst="roundRect">
            <a:avLst>
              <a:gd name="adj" fmla="val 0"/>
            </a:avLst>
          </a:prstGeom>
          <a:solidFill>
            <a:srgbClr val="CCFF66"/>
          </a:solidFill>
          <a:ln w="19050">
            <a:solidFill>
              <a:srgbClr val="00B050"/>
            </a:solidFill>
            <a:round/>
            <a:headEnd/>
            <a:tailEnd/>
          </a:ln>
        </p:spPr>
        <p:txBody>
          <a:bodyPr lIns="74295" tIns="8890" rIns="74295" bIns="8890"/>
          <a:lstStyle/>
          <a:p>
            <a:pPr>
              <a:defRPr/>
            </a:pPr>
            <a:endParaRPr lang="en-US" altLang="ja-JP" sz="2800" dirty="0">
              <a:latin typeface="+mj-ea"/>
              <a:ea typeface="+mj-ea"/>
            </a:endParaRPr>
          </a:p>
        </p:txBody>
      </p:sp>
      <p:sp>
        <p:nvSpPr>
          <p:cNvPr id="21" name="テキスト ボックス 1"/>
          <p:cNvSpPr txBox="1">
            <a:spLocks noChangeArrowheads="1"/>
          </p:cNvSpPr>
          <p:nvPr/>
        </p:nvSpPr>
        <p:spPr bwMode="auto">
          <a:xfrm>
            <a:off x="153988" y="3479800"/>
            <a:ext cx="5399087" cy="477838"/>
          </a:xfrm>
          <a:prstGeom prst="roundRect">
            <a:avLst>
              <a:gd name="adj" fmla="val 32024"/>
            </a:avLst>
          </a:prstGeom>
          <a:ln/>
        </p:spPr>
        <p:style>
          <a:lnRef idx="2">
            <a:schemeClr val="accent1"/>
          </a:lnRef>
          <a:fillRef idx="1">
            <a:schemeClr val="lt1"/>
          </a:fillRef>
          <a:effectRef idx="0">
            <a:schemeClr val="accent1"/>
          </a:effectRef>
          <a:fontRef idx="minor">
            <a:schemeClr val="dk1"/>
          </a:fontRef>
        </p:style>
        <p:txBody>
          <a:bodyPr lIns="72000" tIns="36000" rIns="7200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800" dirty="0"/>
              <a:t>生徒</a:t>
            </a:r>
            <a:r>
              <a:rPr kumimoji="1" lang="ja-JP" altLang="en-US" sz="2800" dirty="0" smtClean="0"/>
              <a:t>会活動，学校行事において</a:t>
            </a:r>
          </a:p>
        </p:txBody>
      </p:sp>
      <p:sp>
        <p:nvSpPr>
          <p:cNvPr id="22" name="正方形/長方形 21"/>
          <p:cNvSpPr/>
          <p:nvPr/>
        </p:nvSpPr>
        <p:spPr>
          <a:xfrm>
            <a:off x="268288" y="4048125"/>
            <a:ext cx="2863850" cy="16129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000" dirty="0">
                <a:solidFill>
                  <a:schemeClr val="tx1"/>
                </a:solidFill>
              </a:rPr>
              <a:t>※</a:t>
            </a:r>
            <a:r>
              <a:rPr kumimoji="1" lang="ja-JP" altLang="en-US" sz="2000" dirty="0">
                <a:solidFill>
                  <a:schemeClr val="tx1"/>
                </a:solidFill>
              </a:rPr>
              <a:t>評価に必要な資料を収集する方法を工夫するとともに，それらが学級担任の手元に届き，活用されるようにする。</a:t>
            </a:r>
          </a:p>
        </p:txBody>
      </p:sp>
      <p:sp>
        <p:nvSpPr>
          <p:cNvPr id="23" name="正方形/長方形 22"/>
          <p:cNvSpPr/>
          <p:nvPr/>
        </p:nvSpPr>
        <p:spPr>
          <a:xfrm>
            <a:off x="6046788" y="4048125"/>
            <a:ext cx="2841625" cy="16129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000" dirty="0">
                <a:solidFill>
                  <a:schemeClr val="tx1"/>
                </a:solidFill>
              </a:rPr>
              <a:t>※</a:t>
            </a:r>
            <a:r>
              <a:rPr kumimoji="1" lang="ja-JP" altLang="en-US" sz="2000" dirty="0">
                <a:solidFill>
                  <a:schemeClr val="tx1"/>
                </a:solidFill>
              </a:rPr>
              <a:t>個々</a:t>
            </a:r>
            <a:r>
              <a:rPr kumimoji="1" lang="ja-JP" altLang="en-US" sz="2000" dirty="0" smtClean="0">
                <a:solidFill>
                  <a:schemeClr val="tx1"/>
                </a:solidFill>
              </a:rPr>
              <a:t>の</a:t>
            </a:r>
            <a:r>
              <a:rPr kumimoji="1" lang="ja-JP" altLang="en-US" sz="2000" dirty="0">
                <a:solidFill>
                  <a:schemeClr val="tx1"/>
                </a:solidFill>
              </a:rPr>
              <a:t>生徒</a:t>
            </a:r>
            <a:r>
              <a:rPr kumimoji="1" lang="ja-JP" altLang="en-US" sz="2000" dirty="0" smtClean="0">
                <a:solidFill>
                  <a:schemeClr val="tx1"/>
                </a:solidFill>
              </a:rPr>
              <a:t>の</a:t>
            </a:r>
            <a:r>
              <a:rPr kumimoji="1" lang="ja-JP" altLang="en-US" sz="2000" dirty="0">
                <a:solidFill>
                  <a:schemeClr val="tx1"/>
                </a:solidFill>
              </a:rPr>
              <a:t>活動状況に</a:t>
            </a:r>
            <a:r>
              <a:rPr kumimoji="1" lang="ja-JP" altLang="en-US" sz="2000" dirty="0" smtClean="0">
                <a:solidFill>
                  <a:schemeClr val="tx1"/>
                </a:solidFill>
              </a:rPr>
              <a:t>ついて担当</a:t>
            </a:r>
            <a:r>
              <a:rPr kumimoji="1" lang="ja-JP" altLang="en-US" sz="2000" dirty="0">
                <a:solidFill>
                  <a:schemeClr val="tx1"/>
                </a:solidFill>
              </a:rPr>
              <a:t>する教師との間で情報交換を密にする。</a:t>
            </a:r>
          </a:p>
        </p:txBody>
      </p:sp>
      <p:sp>
        <p:nvSpPr>
          <p:cNvPr id="24" name="テキスト ボックス 1"/>
          <p:cNvSpPr txBox="1">
            <a:spLocks noChangeArrowheads="1"/>
          </p:cNvSpPr>
          <p:nvPr/>
        </p:nvSpPr>
        <p:spPr bwMode="auto">
          <a:xfrm>
            <a:off x="3754438" y="4143375"/>
            <a:ext cx="1681162" cy="438150"/>
          </a:xfrm>
          <a:prstGeom prst="roundRect">
            <a:avLst>
              <a:gd name="adj" fmla="val 32024"/>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400" dirty="0" smtClean="0"/>
              <a:t>学級担任</a:t>
            </a:r>
          </a:p>
        </p:txBody>
      </p:sp>
      <p:sp>
        <p:nvSpPr>
          <p:cNvPr id="25" name="テキスト ボックス 1"/>
          <p:cNvSpPr txBox="1">
            <a:spLocks noChangeArrowheads="1"/>
          </p:cNvSpPr>
          <p:nvPr/>
        </p:nvSpPr>
        <p:spPr bwMode="auto">
          <a:xfrm>
            <a:off x="3608388" y="5037138"/>
            <a:ext cx="1944687" cy="695325"/>
          </a:xfrm>
          <a:prstGeom prst="roundRect">
            <a:avLst>
              <a:gd name="adj" fmla="val 32024"/>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400" dirty="0" smtClean="0"/>
              <a:t>学級担任</a:t>
            </a:r>
            <a:endParaRPr kumimoji="1" lang="en-US" altLang="ja-JP" sz="2400" dirty="0" smtClean="0"/>
          </a:p>
          <a:p>
            <a:pPr algn="ctr">
              <a:defRPr/>
            </a:pPr>
            <a:r>
              <a:rPr kumimoji="1" lang="ja-JP" altLang="en-US" sz="2400" dirty="0" smtClean="0"/>
              <a:t>以外の教師</a:t>
            </a:r>
          </a:p>
        </p:txBody>
      </p:sp>
      <p:sp>
        <p:nvSpPr>
          <p:cNvPr id="26" name="下矢印 25"/>
          <p:cNvSpPr/>
          <p:nvPr/>
        </p:nvSpPr>
        <p:spPr>
          <a:xfrm>
            <a:off x="4721225" y="4581525"/>
            <a:ext cx="427038" cy="455613"/>
          </a:xfrm>
          <a:prstGeom prst="downArrow">
            <a:avLst>
              <a:gd name="adj1" fmla="val 50000"/>
              <a:gd name="adj2" fmla="val 392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7" name="下矢印 26"/>
          <p:cNvSpPr/>
          <p:nvPr/>
        </p:nvSpPr>
        <p:spPr>
          <a:xfrm flipV="1">
            <a:off x="4006850" y="4581525"/>
            <a:ext cx="427038" cy="455613"/>
          </a:xfrm>
          <a:prstGeom prst="downArrow">
            <a:avLst>
              <a:gd name="adj1" fmla="val 50000"/>
              <a:gd name="adj2" fmla="val 392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4" name="直線コネクタ 3"/>
          <p:cNvCxnSpPr/>
          <p:nvPr/>
        </p:nvCxnSpPr>
        <p:spPr>
          <a:xfrm>
            <a:off x="3132138" y="4868863"/>
            <a:ext cx="1008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029200" y="4751388"/>
            <a:ext cx="10080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179388" y="5946775"/>
            <a:ext cx="8802687" cy="795338"/>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400" dirty="0">
                <a:solidFill>
                  <a:schemeClr val="tx1"/>
                </a:solidFill>
              </a:rPr>
              <a:t>※</a:t>
            </a:r>
            <a:r>
              <a:rPr kumimoji="1" lang="ja-JP" altLang="en-US" sz="2400" dirty="0">
                <a:solidFill>
                  <a:schemeClr val="tx1"/>
                </a:solidFill>
              </a:rPr>
              <a:t>　必要に応じて評価した結果を全教師で共有し，指導に生かす</a:t>
            </a:r>
            <a:endParaRPr kumimoji="1" lang="en-US" altLang="ja-JP" sz="2400" dirty="0">
              <a:solidFill>
                <a:schemeClr val="tx1"/>
              </a:solidFill>
            </a:endParaRPr>
          </a:p>
          <a:p>
            <a:pPr>
              <a:defRPr/>
            </a:pPr>
            <a:r>
              <a:rPr kumimoji="1" lang="ja-JP" altLang="en-US" sz="2400" dirty="0">
                <a:solidFill>
                  <a:schemeClr val="tx1"/>
                </a:solidFill>
              </a:rPr>
              <a:t>　ことができるようにする。</a:t>
            </a:r>
          </a:p>
        </p:txBody>
      </p:sp>
      <p:sp>
        <p:nvSpPr>
          <p:cNvPr id="29" name="AutoShape 17">
            <a:extLst/>
          </p:cNvPr>
          <p:cNvSpPr>
            <a:spLocks noChangeArrowheads="1"/>
          </p:cNvSpPr>
          <p:nvPr/>
        </p:nvSpPr>
        <p:spPr bwMode="auto">
          <a:xfrm>
            <a:off x="7885113" y="188640"/>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P.39</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63697752"/>
      </p:ext>
    </p:extLst>
  </p:cSld>
  <p:clrMapOvr>
    <a:masterClrMapping/>
  </p:clrMapOvr>
  <p:transition spd="slow" advTm="361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600" b="1">
                <a:solidFill>
                  <a:schemeClr val="bg1"/>
                </a:solidFill>
              </a:rPr>
              <a:t>多面的・総合的な評価の工夫</a:t>
            </a:r>
            <a:endParaRPr kumimoji="1" lang="en-US" altLang="ja-JP" sz="3600" b="1">
              <a:solidFill>
                <a:schemeClr val="bg1"/>
              </a:solidFill>
            </a:endParaRPr>
          </a:p>
        </p:txBody>
      </p:sp>
      <p:sp>
        <p:nvSpPr>
          <p:cNvPr id="11" name="正方形/長方形 10"/>
          <p:cNvSpPr/>
          <p:nvPr/>
        </p:nvSpPr>
        <p:spPr>
          <a:xfrm>
            <a:off x="250825" y="765174"/>
            <a:ext cx="8642350" cy="1439689"/>
          </a:xfrm>
          <a:prstGeom prst="rect">
            <a:avLst/>
          </a:prstGeom>
          <a:solidFill>
            <a:srgbClr val="FFFF9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800" dirty="0">
                <a:solidFill>
                  <a:schemeClr val="tx1"/>
                </a:solidFill>
              </a:rPr>
              <a:t>　活動の結果だけでなく，</a:t>
            </a:r>
            <a:r>
              <a:rPr kumimoji="1" lang="ja-JP" altLang="en-US" sz="2800" b="1" u="sng" dirty="0">
                <a:solidFill>
                  <a:srgbClr val="FF0000"/>
                </a:solidFill>
              </a:rPr>
              <a:t>活動の過程</a:t>
            </a:r>
            <a:r>
              <a:rPr kumimoji="1" lang="ja-JP" altLang="en-US" sz="2800" dirty="0">
                <a:solidFill>
                  <a:schemeClr val="tx1"/>
                </a:solidFill>
              </a:rPr>
              <a:t>に</a:t>
            </a:r>
            <a:r>
              <a:rPr kumimoji="1" lang="ja-JP" altLang="en-US" sz="2800" dirty="0" smtClean="0">
                <a:solidFill>
                  <a:schemeClr val="tx1"/>
                </a:solidFill>
              </a:rPr>
              <a:t>おける</a:t>
            </a:r>
            <a:r>
              <a:rPr kumimoji="1" lang="ja-JP" altLang="en-US" sz="2800" dirty="0">
                <a:solidFill>
                  <a:schemeClr val="tx1"/>
                </a:solidFill>
              </a:rPr>
              <a:t>生徒</a:t>
            </a:r>
            <a:r>
              <a:rPr kumimoji="1" lang="ja-JP" altLang="en-US" sz="2800" dirty="0" smtClean="0">
                <a:solidFill>
                  <a:schemeClr val="tx1"/>
                </a:solidFill>
              </a:rPr>
              <a:t>の</a:t>
            </a:r>
            <a:r>
              <a:rPr kumimoji="1" lang="ja-JP" altLang="en-US" sz="2800" dirty="0">
                <a:solidFill>
                  <a:schemeClr val="tx1"/>
                </a:solidFill>
              </a:rPr>
              <a:t>努力や意欲などを積極的に認めたり</a:t>
            </a:r>
            <a:r>
              <a:rPr kumimoji="1" lang="ja-JP" altLang="en-US" sz="2800" dirty="0" smtClean="0">
                <a:solidFill>
                  <a:schemeClr val="tx1"/>
                </a:solidFill>
              </a:rPr>
              <a:t>，</a:t>
            </a:r>
            <a:r>
              <a:rPr kumimoji="1" lang="ja-JP" altLang="en-US" sz="2800" dirty="0">
                <a:solidFill>
                  <a:schemeClr val="tx1"/>
                </a:solidFill>
              </a:rPr>
              <a:t>生徒</a:t>
            </a:r>
            <a:r>
              <a:rPr kumimoji="1" lang="ja-JP" altLang="en-US" sz="2800" dirty="0" smtClean="0">
                <a:solidFill>
                  <a:schemeClr val="tx1"/>
                </a:solidFill>
              </a:rPr>
              <a:t>の</a:t>
            </a:r>
            <a:r>
              <a:rPr kumimoji="1" lang="ja-JP" altLang="en-US" sz="2800" dirty="0">
                <a:solidFill>
                  <a:schemeClr val="tx1"/>
                </a:solidFill>
              </a:rPr>
              <a:t>よさを</a:t>
            </a:r>
            <a:r>
              <a:rPr kumimoji="1" lang="ja-JP" altLang="en-US" sz="2800" b="1" u="sng" dirty="0">
                <a:solidFill>
                  <a:srgbClr val="FF0000"/>
                </a:solidFill>
              </a:rPr>
              <a:t>多面的・総合的に評価</a:t>
            </a:r>
            <a:r>
              <a:rPr kumimoji="1" lang="ja-JP" altLang="en-US" sz="2800" dirty="0">
                <a:solidFill>
                  <a:schemeClr val="tx1"/>
                </a:solidFill>
              </a:rPr>
              <a:t>したりすることが大切</a:t>
            </a:r>
          </a:p>
        </p:txBody>
      </p:sp>
      <p:sp>
        <p:nvSpPr>
          <p:cNvPr id="12" name="正方形/長方形 11"/>
          <p:cNvSpPr/>
          <p:nvPr/>
        </p:nvSpPr>
        <p:spPr>
          <a:xfrm>
            <a:off x="143321" y="2377753"/>
            <a:ext cx="8893175" cy="43636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3200" dirty="0" smtClean="0">
                <a:solidFill>
                  <a:schemeClr val="tx1"/>
                </a:solidFill>
              </a:rPr>
              <a:t>＜</a:t>
            </a:r>
            <a:r>
              <a:rPr kumimoji="1" lang="ja-JP" altLang="en-US" sz="3200" dirty="0">
                <a:solidFill>
                  <a:schemeClr val="tx1"/>
                </a:solidFill>
              </a:rPr>
              <a:t>生徒</a:t>
            </a:r>
            <a:r>
              <a:rPr kumimoji="1" lang="ja-JP" altLang="en-US" sz="3200" dirty="0" smtClean="0">
                <a:solidFill>
                  <a:schemeClr val="tx1"/>
                </a:solidFill>
              </a:rPr>
              <a:t>一人一人</a:t>
            </a:r>
            <a:r>
              <a:rPr kumimoji="1" lang="ja-JP" altLang="en-US" sz="3200" dirty="0">
                <a:solidFill>
                  <a:schemeClr val="tx1"/>
                </a:solidFill>
              </a:rPr>
              <a:t>を評価する方法＞</a:t>
            </a:r>
            <a:endParaRPr kumimoji="1" lang="en-US" altLang="ja-JP" sz="3200" dirty="0">
              <a:solidFill>
                <a:schemeClr val="tx1"/>
              </a:solidFill>
            </a:endParaRPr>
          </a:p>
          <a:p>
            <a:pPr>
              <a:defRPr/>
            </a:pPr>
            <a:r>
              <a:rPr kumimoji="1" lang="ja-JP" altLang="en-US" sz="2800" dirty="0">
                <a:solidFill>
                  <a:schemeClr val="tx1"/>
                </a:solidFill>
              </a:rPr>
              <a:t>〇　教師による観察</a:t>
            </a:r>
            <a:endParaRPr kumimoji="1" lang="en-US" altLang="ja-JP" sz="2800" dirty="0">
              <a:solidFill>
                <a:schemeClr val="tx1"/>
              </a:solidFill>
            </a:endParaRPr>
          </a:p>
          <a:p>
            <a:pPr>
              <a:defRPr/>
            </a:pPr>
            <a:r>
              <a:rPr kumimoji="1" lang="ja-JP" altLang="en-US" sz="2800" dirty="0">
                <a:solidFill>
                  <a:schemeClr val="tx1"/>
                </a:solidFill>
              </a:rPr>
              <a:t>〇　チェックリスト</a:t>
            </a:r>
            <a:r>
              <a:rPr kumimoji="1" lang="ja-JP" altLang="en-US" sz="2800" dirty="0" smtClean="0">
                <a:solidFill>
                  <a:schemeClr val="tx1"/>
                </a:solidFill>
              </a:rPr>
              <a:t>や</a:t>
            </a:r>
            <a:r>
              <a:rPr kumimoji="1" lang="ja-JP" altLang="en-US" sz="2800" dirty="0">
                <a:solidFill>
                  <a:schemeClr val="tx1"/>
                </a:solidFill>
              </a:rPr>
              <a:t>生徒</a:t>
            </a:r>
            <a:r>
              <a:rPr kumimoji="1" lang="ja-JP" altLang="en-US" sz="2800" dirty="0" smtClean="0">
                <a:solidFill>
                  <a:schemeClr val="tx1"/>
                </a:solidFill>
              </a:rPr>
              <a:t>自身</a:t>
            </a:r>
            <a:r>
              <a:rPr kumimoji="1" lang="ja-JP" altLang="en-US" sz="2800" dirty="0">
                <a:solidFill>
                  <a:schemeClr val="tx1"/>
                </a:solidFill>
              </a:rPr>
              <a:t>の各種記録の活用　</a:t>
            </a:r>
            <a:r>
              <a:rPr kumimoji="1" lang="ja-JP" altLang="en-US" sz="2800" dirty="0" smtClean="0">
                <a:solidFill>
                  <a:schemeClr val="tx1"/>
                </a:solidFill>
              </a:rPr>
              <a:t>など</a:t>
            </a:r>
            <a:endParaRPr kumimoji="1" lang="en-US" altLang="ja-JP" sz="2400" dirty="0">
              <a:solidFill>
                <a:schemeClr val="tx1"/>
              </a:solidFill>
            </a:endParaRPr>
          </a:p>
          <a:p>
            <a:pPr>
              <a:defRPr/>
            </a:pPr>
            <a:r>
              <a:rPr kumimoji="1" lang="en-US" altLang="ja-JP" sz="2800" dirty="0">
                <a:solidFill>
                  <a:schemeClr val="tx1"/>
                </a:solidFill>
              </a:rPr>
              <a:t>※</a:t>
            </a:r>
            <a:r>
              <a:rPr kumimoji="1" lang="ja-JP" altLang="en-US" sz="2800" dirty="0">
                <a:solidFill>
                  <a:schemeClr val="tx1"/>
                </a:solidFill>
              </a:rPr>
              <a:t>　評価方法の特質を生かして評価するようにする。</a:t>
            </a:r>
            <a:endParaRPr kumimoji="1" lang="en-US" altLang="ja-JP" sz="2800" dirty="0">
              <a:solidFill>
                <a:schemeClr val="tx1"/>
              </a:solidFill>
            </a:endParaRPr>
          </a:p>
          <a:p>
            <a:pPr>
              <a:defRPr/>
            </a:pPr>
            <a:r>
              <a:rPr kumimoji="1" lang="en-US" altLang="ja-JP" sz="2800" dirty="0">
                <a:solidFill>
                  <a:schemeClr val="tx1"/>
                </a:solidFill>
              </a:rPr>
              <a:t>※</a:t>
            </a:r>
            <a:r>
              <a:rPr kumimoji="1" lang="ja-JP" altLang="en-US" sz="2800" dirty="0">
                <a:solidFill>
                  <a:schemeClr val="tx1"/>
                </a:solidFill>
              </a:rPr>
              <a:t>　自己評価や相互評価を行うことも多く，観察による</a:t>
            </a:r>
            <a:r>
              <a:rPr kumimoji="1" lang="ja-JP" altLang="en-US" sz="2800" dirty="0" smtClean="0">
                <a:solidFill>
                  <a:schemeClr val="tx1"/>
                </a:solidFill>
              </a:rPr>
              <a:t>教　</a:t>
            </a:r>
            <a:endParaRPr kumimoji="1" lang="en-US" altLang="ja-JP" sz="2800" dirty="0">
              <a:solidFill>
                <a:schemeClr val="tx1"/>
              </a:solidFill>
            </a:endParaRPr>
          </a:p>
          <a:p>
            <a:pPr>
              <a:defRPr/>
            </a:pPr>
            <a:r>
              <a:rPr kumimoji="1" lang="ja-JP" altLang="en-US" sz="2800" dirty="0" smtClean="0">
                <a:solidFill>
                  <a:schemeClr val="tx1"/>
                </a:solidFill>
              </a:rPr>
              <a:t>　師</a:t>
            </a:r>
            <a:r>
              <a:rPr kumimoji="1" lang="ja-JP" altLang="en-US" sz="2800" dirty="0">
                <a:solidFill>
                  <a:schemeClr val="tx1"/>
                </a:solidFill>
              </a:rPr>
              <a:t>の</a:t>
            </a:r>
            <a:r>
              <a:rPr kumimoji="1" lang="ja-JP" altLang="en-US" sz="2800" dirty="0" smtClean="0">
                <a:solidFill>
                  <a:schemeClr val="tx1"/>
                </a:solidFill>
              </a:rPr>
              <a:t>評価と</a:t>
            </a:r>
            <a:r>
              <a:rPr kumimoji="1" lang="ja-JP" altLang="en-US" sz="2800" dirty="0">
                <a:solidFill>
                  <a:schemeClr val="tx1"/>
                </a:solidFill>
              </a:rPr>
              <a:t>併せて</a:t>
            </a:r>
            <a:r>
              <a:rPr kumimoji="1" lang="ja-JP" altLang="en-US" sz="2800" dirty="0" smtClean="0">
                <a:solidFill>
                  <a:schemeClr val="tx1"/>
                </a:solidFill>
              </a:rPr>
              <a:t>，</a:t>
            </a:r>
            <a:r>
              <a:rPr kumimoji="1" lang="ja-JP" altLang="en-US" sz="2800" dirty="0">
                <a:solidFill>
                  <a:schemeClr val="tx1"/>
                </a:solidFill>
              </a:rPr>
              <a:t>生徒</a:t>
            </a:r>
            <a:r>
              <a:rPr kumimoji="1" lang="ja-JP" altLang="en-US" sz="2800" dirty="0" smtClean="0">
                <a:solidFill>
                  <a:schemeClr val="tx1"/>
                </a:solidFill>
              </a:rPr>
              <a:t>自身</a:t>
            </a:r>
            <a:r>
              <a:rPr kumimoji="1" lang="ja-JP" altLang="en-US" sz="2800" dirty="0">
                <a:solidFill>
                  <a:schemeClr val="tx1"/>
                </a:solidFill>
              </a:rPr>
              <a:t>による評価を参考に</a:t>
            </a:r>
            <a:r>
              <a:rPr kumimoji="1" lang="ja-JP" altLang="en-US" sz="2800" dirty="0" smtClean="0">
                <a:solidFill>
                  <a:schemeClr val="tx1"/>
                </a:solidFill>
              </a:rPr>
              <a:t>する</a:t>
            </a:r>
            <a:endParaRPr kumimoji="1" lang="en-US" altLang="ja-JP" sz="2800" dirty="0" smtClean="0">
              <a:solidFill>
                <a:schemeClr val="tx1"/>
              </a:solidFill>
            </a:endParaRPr>
          </a:p>
          <a:p>
            <a:pPr>
              <a:defRPr/>
            </a:pPr>
            <a:r>
              <a:rPr kumimoji="1" lang="ja-JP" altLang="en-US" sz="2800" dirty="0">
                <a:solidFill>
                  <a:schemeClr val="tx1"/>
                </a:solidFill>
              </a:rPr>
              <a:t>　</a:t>
            </a:r>
            <a:r>
              <a:rPr kumimoji="1" lang="ja-JP" altLang="en-US" sz="2800" dirty="0" smtClean="0">
                <a:solidFill>
                  <a:schemeClr val="tx1"/>
                </a:solidFill>
              </a:rPr>
              <a:t>こと</a:t>
            </a:r>
            <a:r>
              <a:rPr kumimoji="1" lang="ja-JP" altLang="en-US" sz="2800" dirty="0">
                <a:solidFill>
                  <a:schemeClr val="tx1"/>
                </a:solidFill>
              </a:rPr>
              <a:t>も考えられる。</a:t>
            </a:r>
            <a:endParaRPr kumimoji="1" lang="en-US" altLang="ja-JP" sz="2800" dirty="0">
              <a:solidFill>
                <a:schemeClr val="tx1"/>
              </a:solidFill>
            </a:endParaRPr>
          </a:p>
          <a:p>
            <a:pPr>
              <a:defRPr/>
            </a:pPr>
            <a:r>
              <a:rPr kumimoji="1" lang="en-US" altLang="ja-JP" sz="2800" dirty="0" smtClean="0">
                <a:solidFill>
                  <a:schemeClr val="tx1"/>
                </a:solidFill>
              </a:rPr>
              <a:t>※</a:t>
            </a:r>
            <a:r>
              <a:rPr kumimoji="1" lang="ja-JP" altLang="en-US" sz="2800" dirty="0">
                <a:solidFill>
                  <a:schemeClr val="tx1"/>
                </a:solidFill>
              </a:rPr>
              <a:t>　生徒一人一人のよさや可能性を生かし伸ばす点から</a:t>
            </a:r>
            <a:r>
              <a:rPr kumimoji="1" lang="ja-JP" altLang="en-US" sz="2800" dirty="0" smtClean="0">
                <a:solidFill>
                  <a:schemeClr val="tx1"/>
                </a:solidFill>
              </a:rPr>
              <a:t>，</a:t>
            </a:r>
            <a:endParaRPr kumimoji="1" lang="en-US" altLang="ja-JP" sz="2800" dirty="0" smtClean="0">
              <a:solidFill>
                <a:schemeClr val="tx1"/>
              </a:solidFill>
            </a:endParaRPr>
          </a:p>
          <a:p>
            <a:pPr>
              <a:defRPr/>
            </a:pPr>
            <a:r>
              <a:rPr kumimoji="1" lang="ja-JP" altLang="en-US" sz="2800" dirty="0">
                <a:solidFill>
                  <a:schemeClr val="tx1"/>
                </a:solidFill>
              </a:rPr>
              <a:t>　</a:t>
            </a:r>
            <a:r>
              <a:rPr kumimoji="1" lang="ja-JP" altLang="en-US" sz="2800" dirty="0" smtClean="0">
                <a:solidFill>
                  <a:schemeClr val="tx1"/>
                </a:solidFill>
              </a:rPr>
              <a:t>好ましい</a:t>
            </a:r>
            <a:r>
              <a:rPr kumimoji="1" lang="ja-JP" altLang="en-US" sz="2800" dirty="0">
                <a:solidFill>
                  <a:schemeClr val="tx1"/>
                </a:solidFill>
              </a:rPr>
              <a:t>情報や資料は，随時，当該生徒に伝えたり，</a:t>
            </a:r>
            <a:r>
              <a:rPr kumimoji="1" lang="ja-JP" altLang="en-US" sz="2800" dirty="0" smtClean="0">
                <a:solidFill>
                  <a:schemeClr val="tx1"/>
                </a:solidFill>
              </a:rPr>
              <a:t>学</a:t>
            </a:r>
            <a:endParaRPr kumimoji="1" lang="en-US" altLang="ja-JP" sz="2800" dirty="0" smtClean="0">
              <a:solidFill>
                <a:schemeClr val="tx1"/>
              </a:solidFill>
            </a:endParaRPr>
          </a:p>
          <a:p>
            <a:pPr>
              <a:defRPr/>
            </a:pPr>
            <a:r>
              <a:rPr kumimoji="1" lang="ja-JP" altLang="en-US" sz="2800" dirty="0">
                <a:solidFill>
                  <a:schemeClr val="tx1"/>
                </a:solidFill>
              </a:rPr>
              <a:t>　</a:t>
            </a:r>
            <a:r>
              <a:rPr kumimoji="1" lang="ja-JP" altLang="en-US" sz="2800" dirty="0" smtClean="0">
                <a:solidFill>
                  <a:schemeClr val="tx1"/>
                </a:solidFill>
              </a:rPr>
              <a:t>校</a:t>
            </a:r>
            <a:r>
              <a:rPr kumimoji="1" lang="ja-JP" altLang="en-US" sz="2800" dirty="0">
                <a:solidFill>
                  <a:schemeClr val="tx1"/>
                </a:solidFill>
              </a:rPr>
              <a:t>で紹介</a:t>
            </a:r>
            <a:r>
              <a:rPr kumimoji="1" lang="ja-JP" altLang="en-US" sz="2800" dirty="0" smtClean="0">
                <a:solidFill>
                  <a:schemeClr val="tx1"/>
                </a:solidFill>
              </a:rPr>
              <a:t>したりする</a:t>
            </a:r>
            <a:r>
              <a:rPr kumimoji="1" lang="ja-JP" altLang="en-US" sz="2800" dirty="0">
                <a:solidFill>
                  <a:schemeClr val="tx1"/>
                </a:solidFill>
              </a:rPr>
              <a:t>ことが考えられる。</a:t>
            </a:r>
          </a:p>
        </p:txBody>
      </p:sp>
      <p:sp>
        <p:nvSpPr>
          <p:cNvPr id="5" name="AutoShape 17">
            <a:extLst/>
          </p:cNvPr>
          <p:cNvSpPr>
            <a:spLocks noChangeArrowheads="1"/>
          </p:cNvSpPr>
          <p:nvPr/>
        </p:nvSpPr>
        <p:spPr bwMode="auto">
          <a:xfrm>
            <a:off x="7885113" y="188640"/>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P.40</a:t>
            </a:r>
            <a:endParaRPr kumimoji="1" lang="ja-JP" altLang="en-US" sz="2400" dirty="0" smtClean="0">
              <a:latin typeface="ＭＳ Ｐゴシック" panose="020B0600070205080204"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6333706"/>
      </p:ext>
    </p:extLst>
  </p:cSld>
  <p:clrMapOvr>
    <a:masterClrMapping/>
  </p:clrMapOvr>
  <p:transition spd="slow" advTm="580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9"/>
          <p:cNvSpPr>
            <a:spLocks noChangeArrowheads="1"/>
          </p:cNvSpPr>
          <p:nvPr/>
        </p:nvSpPr>
        <p:spPr bwMode="auto">
          <a:xfrm>
            <a:off x="90488" y="1484313"/>
            <a:ext cx="8945562" cy="3816350"/>
          </a:xfrm>
          <a:prstGeom prst="roundRect">
            <a:avLst>
              <a:gd name="adj" fmla="val 0"/>
            </a:avLst>
          </a:prstGeom>
          <a:solidFill>
            <a:srgbClr val="CCFF66"/>
          </a:solidFill>
          <a:ln w="19050">
            <a:solidFill>
              <a:srgbClr val="00B050"/>
            </a:solidFill>
            <a:round/>
            <a:headEnd/>
            <a:tailEnd/>
          </a:ln>
        </p:spPr>
        <p:txBody>
          <a:bodyPr lIns="74295" tIns="8890" rIns="74295" bIns="8890"/>
          <a:lstStyle/>
          <a:p>
            <a:pPr>
              <a:defRPr/>
            </a:pPr>
            <a:endParaRPr lang="en-US" altLang="ja-JP" sz="2800" dirty="0">
              <a:latin typeface="+mj-ea"/>
              <a:ea typeface="+mj-ea"/>
            </a:endParaRPr>
          </a:p>
        </p:txBody>
      </p:sp>
      <p:sp>
        <p:nvSpPr>
          <p:cNvPr id="47107"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b="1" dirty="0" smtClean="0">
                <a:solidFill>
                  <a:schemeClr val="bg1"/>
                </a:solidFill>
              </a:rPr>
              <a:t>   中学校生徒指導</a:t>
            </a:r>
            <a:r>
              <a:rPr kumimoji="1" lang="ja-JP" altLang="en-US" sz="2800" b="1" dirty="0">
                <a:solidFill>
                  <a:schemeClr val="bg1"/>
                </a:solidFill>
              </a:rPr>
              <a:t>要録における特別活動の記録</a:t>
            </a:r>
            <a:endParaRPr kumimoji="1" lang="en-US" altLang="ja-JP" sz="2800" b="1" dirty="0">
              <a:solidFill>
                <a:schemeClr val="bg1"/>
              </a:solidFill>
            </a:endParaRPr>
          </a:p>
        </p:txBody>
      </p:sp>
      <p:graphicFrame>
        <p:nvGraphicFramePr>
          <p:cNvPr id="2" name="表 1"/>
          <p:cNvGraphicFramePr>
            <a:graphicFrameLocks noGrp="1"/>
          </p:cNvGraphicFramePr>
          <p:nvPr>
            <p:extLst/>
          </p:nvPr>
        </p:nvGraphicFramePr>
        <p:xfrm>
          <a:off x="1524000" y="2117725"/>
          <a:ext cx="5819865" cy="3121055"/>
        </p:xfrm>
        <a:graphic>
          <a:graphicData uri="http://schemas.openxmlformats.org/drawingml/2006/table">
            <a:tbl>
              <a:tblPr firstRow="1" bandRow="1">
                <a:tableStyleId>{5940675A-B579-460E-94D1-54222C63F5DA}</a:tableStyleId>
              </a:tblPr>
              <a:tblGrid>
                <a:gridCol w="1607865"/>
                <a:gridCol w="2592000"/>
                <a:gridCol w="540000"/>
                <a:gridCol w="540000"/>
                <a:gridCol w="540000"/>
              </a:tblGrid>
              <a:tr h="457176">
                <a:tc gridSpan="5">
                  <a:txBody>
                    <a:bodyPr/>
                    <a:lstStyle/>
                    <a:p>
                      <a:pPr algn="ctr"/>
                      <a:r>
                        <a:rPr kumimoji="1" lang="ja-JP" altLang="en-US" sz="2400" dirty="0" smtClean="0"/>
                        <a:t>特 　別 　活 　動 　の　 記　 録</a:t>
                      </a:r>
                      <a:endParaRPr kumimoji="1" lang="ja-JP" altLang="en-US" sz="2400" dirty="0"/>
                    </a:p>
                  </a:txBody>
                  <a:tcPr marL="91441" marR="91441" marT="45709" marB="45709">
                    <a:solidFill>
                      <a:schemeClr val="lt1"/>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r>
              <a:tr h="503877">
                <a:tc>
                  <a:txBody>
                    <a:bodyPr/>
                    <a:lstStyle/>
                    <a:p>
                      <a:pPr algn="ctr"/>
                      <a:r>
                        <a:rPr kumimoji="1" lang="ja-JP" altLang="en-US" sz="1300" dirty="0" smtClean="0">
                          <a:latin typeface="ＭＳ 明朝" panose="02020609040205080304" pitchFamily="17" charset="-128"/>
                          <a:ea typeface="ＭＳ 明朝" panose="02020609040205080304" pitchFamily="17" charset="-128"/>
                        </a:rPr>
                        <a:t>内　　容</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ja-JP" altLang="en-US" sz="1300" dirty="0" smtClean="0">
                          <a:latin typeface="ＭＳ 明朝" panose="02020609040205080304" pitchFamily="17" charset="-128"/>
                          <a:ea typeface="ＭＳ 明朝" panose="02020609040205080304" pitchFamily="17" charset="-128"/>
                        </a:rPr>
                        <a:t>観　点　　　　学　年</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en-US" altLang="ja-JP" sz="1300" dirty="0" smtClean="0">
                          <a:latin typeface="ＭＳ 明朝" panose="02020609040205080304" pitchFamily="17" charset="-128"/>
                          <a:ea typeface="ＭＳ 明朝" panose="02020609040205080304" pitchFamily="17" charset="-128"/>
                        </a:rPr>
                        <a:t>1</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en-US" altLang="ja-JP" sz="1300" dirty="0" smtClean="0">
                          <a:latin typeface="ＭＳ 明朝" panose="02020609040205080304" pitchFamily="17" charset="-128"/>
                          <a:ea typeface="ＭＳ 明朝" panose="02020609040205080304" pitchFamily="17" charset="-128"/>
                        </a:rPr>
                        <a:t>2</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en-US" altLang="ja-JP" sz="1300" dirty="0" smtClean="0">
                          <a:latin typeface="ＭＳ 明朝" panose="02020609040205080304" pitchFamily="17" charset="-128"/>
                          <a:ea typeface="ＭＳ 明朝" panose="02020609040205080304" pitchFamily="17" charset="-128"/>
                        </a:rPr>
                        <a:t>3</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r>
              <a:tr h="720000">
                <a:tc>
                  <a:txBody>
                    <a:bodyPr/>
                    <a:lstStyle/>
                    <a:p>
                      <a:pPr algn="ctr"/>
                      <a:r>
                        <a:rPr kumimoji="1" lang="ja-JP" altLang="en-US" sz="1300" dirty="0" smtClean="0">
                          <a:latin typeface="ＭＳ 明朝" panose="02020609040205080304" pitchFamily="17" charset="-128"/>
                          <a:ea typeface="ＭＳ 明朝" panose="02020609040205080304" pitchFamily="17" charset="-128"/>
                        </a:rPr>
                        <a:t>学級活動</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rowSpan="3">
                  <a:txBody>
                    <a:bodyPr/>
                    <a:lstStyle/>
                    <a:p>
                      <a:pPr>
                        <a:lnSpc>
                          <a:spcPts val="1400"/>
                        </a:lnSpc>
                      </a:pPr>
                      <a:r>
                        <a:rPr kumimoji="1" lang="ja-JP" altLang="en-US" sz="1400" dirty="0" smtClean="0">
                          <a:latin typeface="ＭＳ 明朝" panose="02020609040205080304" pitchFamily="17" charset="-128"/>
                          <a:ea typeface="ＭＳ 明朝" panose="02020609040205080304" pitchFamily="17" charset="-128"/>
                        </a:rPr>
                        <a:t>よりよい生活を築くための</a:t>
                      </a:r>
                    </a:p>
                    <a:p>
                      <a:pPr>
                        <a:lnSpc>
                          <a:spcPts val="1400"/>
                        </a:lnSpc>
                      </a:pPr>
                      <a:r>
                        <a:rPr kumimoji="1" lang="ja-JP" altLang="en-US" sz="1400" dirty="0" smtClean="0">
                          <a:latin typeface="ＭＳ 明朝" panose="02020609040205080304" pitchFamily="17" charset="-128"/>
                          <a:ea typeface="ＭＳ 明朝" panose="02020609040205080304" pitchFamily="17" charset="-128"/>
                        </a:rPr>
                        <a:t>知識・技能</a:t>
                      </a:r>
                      <a:endParaRPr kumimoji="1" lang="en-US" altLang="ja-JP" sz="1400" dirty="0" smtClean="0">
                        <a:latin typeface="ＭＳ 明朝" panose="02020609040205080304" pitchFamily="17" charset="-128"/>
                        <a:ea typeface="ＭＳ 明朝" panose="02020609040205080304" pitchFamily="17" charset="-128"/>
                      </a:endParaRPr>
                    </a:p>
                    <a:p>
                      <a:pPr>
                        <a:lnSpc>
                          <a:spcPts val="1400"/>
                        </a:lnSpc>
                      </a:pPr>
                      <a:endParaRPr kumimoji="1" lang="ja-JP" altLang="en-US" sz="1000" dirty="0" smtClean="0">
                        <a:latin typeface="ＭＳ 明朝" panose="02020609040205080304" pitchFamily="17" charset="-128"/>
                        <a:ea typeface="ＭＳ 明朝" panose="02020609040205080304" pitchFamily="17" charset="-128"/>
                      </a:endParaRPr>
                    </a:p>
                    <a:p>
                      <a:pPr>
                        <a:lnSpc>
                          <a:spcPts val="1400"/>
                        </a:lnSpc>
                      </a:pPr>
                      <a:r>
                        <a:rPr kumimoji="1" lang="ja-JP" altLang="en-US" sz="1400" dirty="0" smtClean="0">
                          <a:latin typeface="ＭＳ 明朝" panose="02020609040205080304" pitchFamily="17" charset="-128"/>
                          <a:ea typeface="ＭＳ 明朝" panose="02020609040205080304" pitchFamily="17" charset="-128"/>
                        </a:rPr>
                        <a:t>集団や社会の形成者として</a:t>
                      </a:r>
                    </a:p>
                    <a:p>
                      <a:pPr>
                        <a:lnSpc>
                          <a:spcPts val="1400"/>
                        </a:lnSpc>
                      </a:pPr>
                      <a:r>
                        <a:rPr kumimoji="1" lang="ja-JP" altLang="en-US" sz="1400" dirty="0" smtClean="0">
                          <a:latin typeface="ＭＳ 明朝" panose="02020609040205080304" pitchFamily="17" charset="-128"/>
                          <a:ea typeface="ＭＳ 明朝" panose="02020609040205080304" pitchFamily="17" charset="-128"/>
                        </a:rPr>
                        <a:t>の思考・判断・表現</a:t>
                      </a:r>
                      <a:endParaRPr kumimoji="1" lang="en-US" altLang="ja-JP" sz="1400" dirty="0" smtClean="0">
                        <a:latin typeface="ＭＳ 明朝" panose="02020609040205080304" pitchFamily="17" charset="-128"/>
                        <a:ea typeface="ＭＳ 明朝" panose="02020609040205080304" pitchFamily="17" charset="-128"/>
                      </a:endParaRPr>
                    </a:p>
                    <a:p>
                      <a:pPr>
                        <a:lnSpc>
                          <a:spcPts val="1400"/>
                        </a:lnSpc>
                      </a:pPr>
                      <a:endParaRPr kumimoji="1" lang="ja-JP" altLang="en-US" sz="1050" dirty="0" smtClean="0">
                        <a:latin typeface="ＭＳ 明朝" panose="02020609040205080304" pitchFamily="17" charset="-128"/>
                        <a:ea typeface="ＭＳ 明朝" panose="02020609040205080304" pitchFamily="17" charset="-128"/>
                      </a:endParaRPr>
                    </a:p>
                    <a:p>
                      <a:pPr>
                        <a:lnSpc>
                          <a:spcPts val="1400"/>
                        </a:lnSpc>
                      </a:pPr>
                      <a:r>
                        <a:rPr kumimoji="1" lang="ja-JP" altLang="en-US" sz="1400" dirty="0" smtClean="0">
                          <a:latin typeface="ＭＳ 明朝" panose="02020609040205080304" pitchFamily="17" charset="-128"/>
                          <a:ea typeface="ＭＳ 明朝" panose="02020609040205080304" pitchFamily="17" charset="-128"/>
                        </a:rPr>
                        <a:t>主体的に生活や人間関係を</a:t>
                      </a:r>
                    </a:p>
                    <a:p>
                      <a:pPr>
                        <a:lnSpc>
                          <a:spcPts val="1400"/>
                        </a:lnSpc>
                      </a:pPr>
                      <a:r>
                        <a:rPr kumimoji="1" lang="ja-JP" altLang="en-US" sz="1400" dirty="0" smtClean="0">
                          <a:latin typeface="ＭＳ 明朝" panose="02020609040205080304" pitchFamily="17" charset="-128"/>
                          <a:ea typeface="ＭＳ 明朝" panose="02020609040205080304" pitchFamily="17" charset="-128"/>
                        </a:rPr>
                        <a:t>よりよくしようとする態度</a:t>
                      </a:r>
                      <a:endParaRPr kumimoji="1" lang="ja-JP" altLang="en-US" sz="1400" dirty="0">
                        <a:latin typeface="ＭＳ 明朝" panose="02020609040205080304" pitchFamily="17" charset="-128"/>
                        <a:ea typeface="ＭＳ 明朝" panose="02020609040205080304" pitchFamily="17" charset="-128"/>
                      </a:endParaRPr>
                    </a:p>
                  </a:txBody>
                  <a:tcPr marL="91441" marR="91441" marT="45709" marB="45709">
                    <a:solidFill>
                      <a:schemeClr val="lt1"/>
                    </a:solidFill>
                  </a:tcPr>
                </a:tc>
                <a:tc>
                  <a:txBody>
                    <a:bodyPr/>
                    <a:lstStyle/>
                    <a:p>
                      <a:pPr algn="ctr"/>
                      <a:r>
                        <a:rPr kumimoji="1" lang="ja-JP" altLang="en-US" sz="2000" dirty="0" smtClean="0"/>
                        <a:t>○</a:t>
                      </a:r>
                      <a:endParaRPr kumimoji="1" lang="ja-JP" altLang="en-US" sz="2000" dirty="0"/>
                    </a:p>
                  </a:txBody>
                  <a:tcPr marL="91441" marR="91441" marT="45709" marB="45709" anchor="ctr">
                    <a:solidFill>
                      <a:schemeClr val="l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dirty="0" smtClean="0"/>
                        <a:t>○</a:t>
                      </a:r>
                    </a:p>
                  </a:txBody>
                  <a:tcPr marL="91441" marR="91441" marT="45709" marB="45709" anchor="ctr">
                    <a:solidFill>
                      <a:schemeClr val="l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2000" dirty="0" smtClean="0"/>
                    </a:p>
                  </a:txBody>
                  <a:tcPr marL="91441" marR="91441" marT="45709" marB="45709" anchor="ctr">
                    <a:solidFill>
                      <a:schemeClr val="lt1"/>
                    </a:solidFill>
                  </a:tcPr>
                </a:tc>
              </a:tr>
              <a:tr h="720000">
                <a:tc>
                  <a:txBody>
                    <a:bodyPr/>
                    <a:lstStyle/>
                    <a:p>
                      <a:pPr algn="ctr"/>
                      <a:r>
                        <a:rPr kumimoji="1" lang="ja-JP" altLang="en-US" sz="1300" dirty="0" smtClean="0">
                          <a:latin typeface="ＭＳ 明朝" panose="02020609040205080304" pitchFamily="17" charset="-128"/>
                          <a:ea typeface="ＭＳ 明朝" panose="02020609040205080304" pitchFamily="17" charset="-128"/>
                        </a:rPr>
                        <a:t>生徒会活動</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vMerge="1">
                  <a:txBody>
                    <a:bodyPr/>
                    <a:lstStyle/>
                    <a:p>
                      <a:endParaRPr kumimoji="1" lang="ja-JP" altLang="en-US" dirty="0"/>
                    </a:p>
                  </a:txBody>
                  <a:tcP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algn="ctr"/>
                      <a:r>
                        <a:rPr kumimoji="1" lang="ja-JP" altLang="en-US" sz="2000" dirty="0" smtClean="0"/>
                        <a:t>○</a:t>
                      </a:r>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tr>
              <a:tr h="720000">
                <a:tc>
                  <a:txBody>
                    <a:bodyPr/>
                    <a:lstStyle/>
                    <a:p>
                      <a:pPr algn="ctr"/>
                      <a:r>
                        <a:rPr kumimoji="1" lang="ja-JP" altLang="en-US" sz="1300" dirty="0" smtClean="0">
                          <a:latin typeface="ＭＳ 明朝" panose="02020609040205080304" pitchFamily="17" charset="-128"/>
                          <a:ea typeface="ＭＳ 明朝" panose="02020609040205080304" pitchFamily="17" charset="-128"/>
                        </a:rPr>
                        <a:t>学校行事</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vMerge="1">
                  <a:txBody>
                    <a:bodyPr/>
                    <a:lstStyle/>
                    <a:p>
                      <a:endParaRPr kumimoji="1" lang="ja-JP" altLang="en-US" dirty="0"/>
                    </a:p>
                  </a:txBody>
                  <a:tcP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algn="ctr"/>
                      <a:r>
                        <a:rPr kumimoji="1" lang="ja-JP" altLang="en-US" sz="2000" dirty="0" smtClean="0"/>
                        <a:t>○</a:t>
                      </a:r>
                      <a:endParaRPr kumimoji="1" lang="ja-JP" altLang="en-US" sz="2000" dirty="0"/>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tr>
            </a:tbl>
          </a:graphicData>
        </a:graphic>
      </p:graphicFrame>
      <p:sp>
        <p:nvSpPr>
          <p:cNvPr id="7" name="テキスト ボックス 1"/>
          <p:cNvSpPr txBox="1">
            <a:spLocks noChangeArrowheads="1"/>
          </p:cNvSpPr>
          <p:nvPr/>
        </p:nvSpPr>
        <p:spPr bwMode="auto">
          <a:xfrm>
            <a:off x="250825" y="1557338"/>
            <a:ext cx="8612188" cy="452437"/>
          </a:xfrm>
          <a:prstGeom prst="roundRect">
            <a:avLst>
              <a:gd name="adj" fmla="val 32024"/>
            </a:avLst>
          </a:prstGeom>
          <a:ln/>
        </p:spPr>
        <p:style>
          <a:lnRef idx="2">
            <a:schemeClr val="accent1"/>
          </a:lnRef>
          <a:fillRef idx="1">
            <a:schemeClr val="lt1"/>
          </a:fillRef>
          <a:effectRef idx="0">
            <a:schemeClr val="accent1"/>
          </a:effectRef>
          <a:fontRef idx="minor">
            <a:schemeClr val="dk1"/>
          </a:fontRef>
        </p:style>
        <p:txBody>
          <a:bodyPr lIns="72000" tIns="36000" rIns="7200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en-US" altLang="ja-JP" sz="2400" dirty="0" smtClean="0"/>
              <a:t>【</a:t>
            </a:r>
            <a:r>
              <a:rPr kumimoji="1" lang="ja-JP" altLang="en-US" sz="2400" dirty="0" smtClean="0"/>
              <a:t>中学校生徒指導要録（参考様式）様式２（第２学年）の記入例</a:t>
            </a:r>
            <a:r>
              <a:rPr kumimoji="1" lang="en-US" altLang="ja-JP" sz="2400" dirty="0" smtClean="0"/>
              <a:t>】</a:t>
            </a:r>
            <a:endParaRPr kumimoji="1" lang="ja-JP" altLang="en-US" sz="2400" dirty="0" smtClean="0"/>
          </a:p>
        </p:txBody>
      </p:sp>
      <p:cxnSp>
        <p:nvCxnSpPr>
          <p:cNvPr id="4" name="直線コネクタ 3"/>
          <p:cNvCxnSpPr/>
          <p:nvPr/>
        </p:nvCxnSpPr>
        <p:spPr>
          <a:xfrm>
            <a:off x="4140200" y="2565400"/>
            <a:ext cx="287338" cy="503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3276600" y="4580930"/>
            <a:ext cx="2016125" cy="576262"/>
          </a:xfrm>
          <a:prstGeom prst="ellipse">
            <a:avLst/>
          </a:prstGeom>
          <a:solidFill>
            <a:srgbClr val="FFFF99"/>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余白</a:t>
            </a:r>
          </a:p>
        </p:txBody>
      </p:sp>
      <p:sp>
        <p:nvSpPr>
          <p:cNvPr id="19" name="正方形/長方形 18"/>
          <p:cNvSpPr/>
          <p:nvPr/>
        </p:nvSpPr>
        <p:spPr>
          <a:xfrm>
            <a:off x="90488" y="765175"/>
            <a:ext cx="8945562" cy="647700"/>
          </a:xfrm>
          <a:prstGeom prst="rect">
            <a:avLst/>
          </a:prstGeom>
          <a:solidFill>
            <a:srgbClr val="FFFF9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各学校で定めた評価の観点を指導要録に記入した上で，各活動・学校行事ごとに，十分満足できる活動の状況にあると判断される場合に，○印を記入する。</a:t>
            </a:r>
            <a:endParaRPr kumimoji="1" lang="en-US" altLang="ja-JP" sz="2000" dirty="0">
              <a:solidFill>
                <a:schemeClr val="tx1"/>
              </a:solidFill>
            </a:endParaRPr>
          </a:p>
        </p:txBody>
      </p:sp>
      <p:sp>
        <p:nvSpPr>
          <p:cNvPr id="20" name="AutoShape 9"/>
          <p:cNvSpPr>
            <a:spLocks noChangeArrowheads="1"/>
          </p:cNvSpPr>
          <p:nvPr/>
        </p:nvSpPr>
        <p:spPr bwMode="auto">
          <a:xfrm>
            <a:off x="90488" y="2636838"/>
            <a:ext cx="1673225" cy="1274762"/>
          </a:xfrm>
          <a:prstGeom prst="wedgeRoundRectCallout">
            <a:avLst>
              <a:gd name="adj1" fmla="val 135426"/>
              <a:gd name="adj2" fmla="val -4733"/>
              <a:gd name="adj3" fmla="val 16667"/>
            </a:avLst>
          </a:prstGeom>
          <a:solidFill>
            <a:srgbClr val="FFFF99">
              <a:alpha val="80000"/>
            </a:srgbClr>
          </a:solidFill>
          <a:ln w="12700">
            <a:solidFill>
              <a:srgbClr val="FFC000"/>
            </a:solidFill>
            <a:round/>
            <a:headEnd/>
            <a:tailEnd/>
          </a:ln>
        </p:spPr>
        <p:txBody>
          <a:bodyPr lIns="0" tIns="8890" rIns="0" bIns="8890"/>
          <a:lstStyle/>
          <a:p>
            <a:pPr>
              <a:defRPr/>
            </a:pPr>
            <a:r>
              <a:rPr lang="ja-JP" altLang="en-US" dirty="0">
                <a:latin typeface="+mj-ea"/>
                <a:ea typeface="+mj-ea"/>
              </a:rPr>
              <a:t>全学年で共通した，各学校で定めた評価の観点を記入</a:t>
            </a:r>
            <a:endParaRPr lang="en-US" altLang="ja-JP" dirty="0">
              <a:latin typeface="+mj-ea"/>
              <a:ea typeface="+mj-ea"/>
            </a:endParaRPr>
          </a:p>
        </p:txBody>
      </p:sp>
      <p:sp>
        <p:nvSpPr>
          <p:cNvPr id="21" name="AutoShape 9"/>
          <p:cNvSpPr>
            <a:spLocks noChangeArrowheads="1"/>
          </p:cNvSpPr>
          <p:nvPr/>
        </p:nvSpPr>
        <p:spPr bwMode="auto">
          <a:xfrm>
            <a:off x="84984" y="4082272"/>
            <a:ext cx="1673225" cy="1187450"/>
          </a:xfrm>
          <a:prstGeom prst="wedgeRoundRectCallout">
            <a:avLst>
              <a:gd name="adj1" fmla="val 164853"/>
              <a:gd name="adj2" fmla="val -4708"/>
              <a:gd name="adj3" fmla="val 16667"/>
            </a:avLst>
          </a:prstGeom>
          <a:solidFill>
            <a:srgbClr val="FFFF99">
              <a:alpha val="80000"/>
            </a:srgbClr>
          </a:solidFill>
          <a:ln w="12700">
            <a:solidFill>
              <a:srgbClr val="FFC000"/>
            </a:solidFill>
            <a:round/>
            <a:headEnd/>
            <a:tailEnd/>
          </a:ln>
        </p:spPr>
        <p:txBody>
          <a:bodyPr lIns="0" tIns="8890" rIns="0" bIns="8890"/>
          <a:lstStyle/>
          <a:p>
            <a:pPr>
              <a:defRPr/>
            </a:pPr>
            <a:r>
              <a:rPr lang="ja-JP" altLang="en-US" dirty="0">
                <a:latin typeface="+mj-ea"/>
                <a:ea typeface="+mj-ea"/>
              </a:rPr>
              <a:t>評価の観点の変更がある場合を想定して，余白をとっておく</a:t>
            </a:r>
            <a:endParaRPr lang="en-US" altLang="ja-JP" dirty="0">
              <a:latin typeface="+mj-ea"/>
              <a:ea typeface="+mj-ea"/>
            </a:endParaRPr>
          </a:p>
        </p:txBody>
      </p:sp>
      <p:sp>
        <p:nvSpPr>
          <p:cNvPr id="24" name="正方形/長方形 23"/>
          <p:cNvSpPr/>
          <p:nvPr/>
        </p:nvSpPr>
        <p:spPr>
          <a:xfrm>
            <a:off x="90488" y="5605463"/>
            <a:ext cx="8939212" cy="962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000" dirty="0">
                <a:solidFill>
                  <a:schemeClr val="tx1"/>
                </a:solidFill>
              </a:rPr>
              <a:t>※</a:t>
            </a:r>
            <a:r>
              <a:rPr kumimoji="1" lang="ja-JP" altLang="en-US" sz="2000" dirty="0">
                <a:solidFill>
                  <a:schemeClr val="tx1"/>
                </a:solidFill>
              </a:rPr>
              <a:t>　各学校で「十分満足できる活動の状況」とは</a:t>
            </a:r>
            <a:r>
              <a:rPr kumimoji="1" lang="ja-JP" altLang="en-US" sz="2000" dirty="0" smtClean="0">
                <a:solidFill>
                  <a:schemeClr val="tx1"/>
                </a:solidFill>
              </a:rPr>
              <a:t>「</a:t>
            </a:r>
            <a:r>
              <a:rPr kumimoji="1" lang="ja-JP" altLang="en-US" sz="2000" dirty="0">
                <a:solidFill>
                  <a:schemeClr val="tx1"/>
                </a:solidFill>
              </a:rPr>
              <a:t>生徒</a:t>
            </a:r>
            <a:r>
              <a:rPr kumimoji="1" lang="ja-JP" altLang="en-US" sz="2000" dirty="0" smtClean="0">
                <a:solidFill>
                  <a:schemeClr val="tx1"/>
                </a:solidFill>
              </a:rPr>
              <a:t>の</a:t>
            </a:r>
            <a:r>
              <a:rPr kumimoji="1" lang="ja-JP" altLang="en-US" sz="2000" dirty="0">
                <a:solidFill>
                  <a:schemeClr val="tx1"/>
                </a:solidFill>
              </a:rPr>
              <a:t>どのような姿」を指すのか</a:t>
            </a:r>
            <a:endParaRPr kumimoji="1" lang="en-US" altLang="ja-JP" sz="2000" dirty="0">
              <a:solidFill>
                <a:schemeClr val="tx1"/>
              </a:solidFill>
            </a:endParaRPr>
          </a:p>
          <a:p>
            <a:pPr>
              <a:defRPr/>
            </a:pPr>
            <a:r>
              <a:rPr kumimoji="1" lang="ja-JP" altLang="en-US" sz="2000" dirty="0">
                <a:solidFill>
                  <a:schemeClr val="tx1"/>
                </a:solidFill>
              </a:rPr>
              <a:t>　を検討し，共通理解を図ってその取組を進めることが求められる。</a:t>
            </a:r>
          </a:p>
        </p:txBody>
      </p:sp>
      <p:sp>
        <p:nvSpPr>
          <p:cNvPr id="12" name="AutoShape 17">
            <a:extLst/>
          </p:cNvPr>
          <p:cNvSpPr>
            <a:spLocks noChangeArrowheads="1"/>
          </p:cNvSpPr>
          <p:nvPr/>
        </p:nvSpPr>
        <p:spPr bwMode="auto">
          <a:xfrm>
            <a:off x="7885113" y="188640"/>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P.41</a:t>
            </a:r>
            <a:endParaRPr kumimoji="1" lang="ja-JP" altLang="en-US" sz="2400" dirty="0" smtClean="0">
              <a:latin typeface="ＭＳ Ｐゴシック" panose="020B0600070205080204" pitchFamily="50" charset="-128"/>
            </a:endParaRP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8176433"/>
      </p:ext>
    </p:extLst>
  </p:cSld>
  <p:clrMapOvr>
    <a:masterClrMapping/>
  </p:clrMapOvr>
  <p:transition spd="slow" advTm="74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0825" y="-60325"/>
            <a:ext cx="8412163" cy="777875"/>
          </a:xfrm>
        </p:spPr>
        <p:txBody>
          <a:bodyPr rtlCol="0"/>
          <a:lstStyle/>
          <a:p>
            <a:pPr eaLnBrk="1" fontAlgn="auto" hangingPunct="1">
              <a:spcAft>
                <a:spcPts val="0"/>
              </a:spcAft>
              <a:defRPr/>
            </a:pPr>
            <a:r>
              <a:rPr lang="ja-JP" altLang="en-US" sz="3200" dirty="0">
                <a:latin typeface="+mn-ea"/>
                <a:ea typeface="+mn-ea"/>
              </a:rPr>
              <a:t>観点別学習状況の評価の観点の整理</a:t>
            </a:r>
          </a:p>
        </p:txBody>
      </p:sp>
      <p:sp>
        <p:nvSpPr>
          <p:cNvPr id="33" name="スライド番号プレースホルダー 4"/>
          <p:cNvSpPr txBox="1">
            <a:spLocks/>
          </p:cNvSpPr>
          <p:nvPr/>
        </p:nvSpPr>
        <p:spPr>
          <a:xfrm>
            <a:off x="8459788" y="6459538"/>
            <a:ext cx="447675"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9011516D-A272-41C4-B33F-A4F51BB16008}" type="slidenum">
              <a:rPr lang="ja-JP" altLang="en-US" sz="1477">
                <a:solidFill>
                  <a:prstClr val="black"/>
                </a:solidFill>
                <a:latin typeface="ＭＳ Ｐゴシック" panose="020B0600070205080204" pitchFamily="50" charset="-128"/>
              </a:rPr>
              <a:pPr algn="r" defTabSz="1061620" fontAlgn="auto">
                <a:spcBef>
                  <a:spcPts val="0"/>
                </a:spcBef>
                <a:spcAft>
                  <a:spcPts val="0"/>
                </a:spcAft>
                <a:defRPr/>
              </a:pPr>
              <a:t>8</a:t>
            </a:fld>
            <a:endParaRPr lang="ja-JP" altLang="en-US" sz="1477" dirty="0">
              <a:solidFill>
                <a:prstClr val="black"/>
              </a:solidFill>
              <a:latin typeface="ＭＳ Ｐゴシック" panose="020B0600070205080204" pitchFamily="50" charset="-128"/>
            </a:endParaRPr>
          </a:p>
        </p:txBody>
      </p:sp>
      <p:sp>
        <p:nvSpPr>
          <p:cNvPr id="24" name="下矢印 5"/>
          <p:cNvSpPr/>
          <p:nvPr/>
        </p:nvSpPr>
        <p:spPr>
          <a:xfrm rot="16200000">
            <a:off x="2954338" y="4140200"/>
            <a:ext cx="2990850" cy="781050"/>
          </a:xfrm>
          <a:prstGeom prst="downArrow">
            <a:avLst>
              <a:gd name="adj1" fmla="val 50000"/>
              <a:gd name="adj2" fmla="val 61402"/>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10" tIns="34256" rIns="68510" bIns="34256" anchor="ctr"/>
          <a:lstStyle/>
          <a:p>
            <a:pPr algn="ctr" defTabSz="685130" eaLnBrk="1" fontAlgn="auto" hangingPunct="1">
              <a:spcBef>
                <a:spcPts val="0"/>
              </a:spcBef>
              <a:spcAft>
                <a:spcPts val="0"/>
              </a:spcAft>
              <a:defRPr/>
            </a:pPr>
            <a:endParaRPr kumimoji="1" lang="ja-JP" altLang="en-US" kern="0" dirty="0">
              <a:solidFill>
                <a:prstClr val="black"/>
              </a:solidFill>
              <a:latin typeface="HGPｺﾞｼｯｸM" panose="020B0600000000000000" pitchFamily="50" charset="-128"/>
              <a:ea typeface="HGPｺﾞｼｯｸM" panose="020B0600000000000000" pitchFamily="50" charset="-128"/>
            </a:endParaRPr>
          </a:p>
        </p:txBody>
      </p:sp>
      <p:sp>
        <p:nvSpPr>
          <p:cNvPr id="25" name="角丸四角形 12"/>
          <p:cNvSpPr/>
          <p:nvPr/>
        </p:nvSpPr>
        <p:spPr>
          <a:xfrm>
            <a:off x="611188" y="4564063"/>
            <a:ext cx="3190875"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eaLnBrk="1" hangingPunct="1">
              <a:defRPr/>
            </a:pPr>
            <a:r>
              <a:rPr kumimoji="1" lang="ja-JP" altLang="en-US" sz="2800" kern="0" dirty="0">
                <a:solidFill>
                  <a:prstClr val="black"/>
                </a:solidFill>
                <a:latin typeface="HG創英角ｺﾞｼｯｸUB" panose="020B0909000000000000" pitchFamily="49" charset="-128"/>
                <a:ea typeface="HG創英角ｺﾞｼｯｸUB" panose="020B0909000000000000" pitchFamily="49" charset="-128"/>
              </a:rPr>
              <a:t>技能</a:t>
            </a:r>
          </a:p>
        </p:txBody>
      </p:sp>
      <p:sp>
        <p:nvSpPr>
          <p:cNvPr id="26" name="角丸四角形 54"/>
          <p:cNvSpPr/>
          <p:nvPr/>
        </p:nvSpPr>
        <p:spPr>
          <a:xfrm>
            <a:off x="611188" y="3036888"/>
            <a:ext cx="3192462"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eaLnBrk="1" hangingPunct="1">
              <a:defRPr/>
            </a:pPr>
            <a:r>
              <a:rPr kumimoji="1" lang="ja-JP" altLang="en-US" sz="2800" kern="0" dirty="0">
                <a:solidFill>
                  <a:prstClr val="black"/>
                </a:solidFill>
                <a:latin typeface="HG創英角ｺﾞｼｯｸUB" panose="020B0909000000000000" pitchFamily="49" charset="-128"/>
                <a:ea typeface="HG創英角ｺﾞｼｯｸUB" panose="020B0909000000000000" pitchFamily="49" charset="-128"/>
              </a:rPr>
              <a:t>関心・意欲・態度</a:t>
            </a:r>
          </a:p>
        </p:txBody>
      </p:sp>
      <p:sp>
        <p:nvSpPr>
          <p:cNvPr id="27" name="角丸四角形 55"/>
          <p:cNvSpPr/>
          <p:nvPr/>
        </p:nvSpPr>
        <p:spPr>
          <a:xfrm>
            <a:off x="611188" y="3767138"/>
            <a:ext cx="3192462"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eaLnBrk="1" hangingPunct="1">
              <a:defRPr/>
            </a:pPr>
            <a:r>
              <a:rPr kumimoji="1" lang="ja-JP" altLang="en-US" sz="2800" kern="0" dirty="0">
                <a:solidFill>
                  <a:prstClr val="black"/>
                </a:solidFill>
                <a:latin typeface="HG創英角ｺﾞｼｯｸUB" panose="020B0909000000000000" pitchFamily="49" charset="-128"/>
                <a:ea typeface="HG創英角ｺﾞｼｯｸUB" panose="020B0909000000000000" pitchFamily="49" charset="-128"/>
              </a:rPr>
              <a:t>思考・判断・表現</a:t>
            </a:r>
          </a:p>
        </p:txBody>
      </p:sp>
      <p:sp>
        <p:nvSpPr>
          <p:cNvPr id="28" name="角丸四角形 56"/>
          <p:cNvSpPr/>
          <p:nvPr/>
        </p:nvSpPr>
        <p:spPr>
          <a:xfrm>
            <a:off x="611188" y="5362575"/>
            <a:ext cx="3194050"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eaLnBrk="1" hangingPunct="1">
              <a:defRPr/>
            </a:pPr>
            <a:r>
              <a:rPr kumimoji="1" lang="ja-JP" altLang="en-US" sz="2800" kern="0" dirty="0">
                <a:solidFill>
                  <a:prstClr val="black"/>
                </a:solidFill>
                <a:latin typeface="HG創英角ｺﾞｼｯｸUB" panose="020B0909000000000000" pitchFamily="49" charset="-128"/>
                <a:ea typeface="HG創英角ｺﾞｼｯｸUB" panose="020B0909000000000000" pitchFamily="49" charset="-128"/>
              </a:rPr>
              <a:t>知識・理解</a:t>
            </a:r>
          </a:p>
        </p:txBody>
      </p:sp>
      <p:sp>
        <p:nvSpPr>
          <p:cNvPr id="29" name="角丸四角形 7"/>
          <p:cNvSpPr/>
          <p:nvPr/>
        </p:nvSpPr>
        <p:spPr>
          <a:xfrm>
            <a:off x="5006975" y="5197475"/>
            <a:ext cx="3165475" cy="8953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eaLnBrk="1" hangingPunct="1">
              <a:defRPr/>
            </a:pPr>
            <a:r>
              <a:rPr kumimoji="1" lang="ja-JP" altLang="en-US" sz="2800" kern="0" dirty="0">
                <a:solidFill>
                  <a:srgbClr val="FF0000"/>
                </a:solidFill>
                <a:latin typeface="HG創英角ｺﾞｼｯｸUB" panose="020B0909000000000000" pitchFamily="49" charset="-128"/>
                <a:ea typeface="HG創英角ｺﾞｼｯｸUB" panose="020B0909000000000000" pitchFamily="49" charset="-128"/>
              </a:rPr>
              <a:t>主体的に学習に</a:t>
            </a:r>
            <a:endParaRPr kumimoji="1" lang="en-US" altLang="ja-JP" sz="2800" kern="0" dirty="0">
              <a:solidFill>
                <a:srgbClr val="FF0000"/>
              </a:solidFill>
              <a:latin typeface="HG創英角ｺﾞｼｯｸUB" panose="020B0909000000000000" pitchFamily="49" charset="-128"/>
              <a:ea typeface="HG創英角ｺﾞｼｯｸUB" panose="020B0909000000000000" pitchFamily="49" charset="-128"/>
            </a:endParaRPr>
          </a:p>
          <a:p>
            <a:pPr algn="ctr" defTabSz="664088" eaLnBrk="1" hangingPunct="1">
              <a:defRPr/>
            </a:pPr>
            <a:r>
              <a:rPr kumimoji="1" lang="ja-JP" altLang="en-US" sz="2800" kern="0" dirty="0">
                <a:solidFill>
                  <a:srgbClr val="FF0000"/>
                </a:solidFill>
                <a:latin typeface="HG創英角ｺﾞｼｯｸUB" panose="020B0909000000000000" pitchFamily="49" charset="-128"/>
                <a:ea typeface="HG創英角ｺﾞｼｯｸUB" panose="020B0909000000000000" pitchFamily="49" charset="-128"/>
              </a:rPr>
              <a:t>取り組む態度</a:t>
            </a:r>
          </a:p>
        </p:txBody>
      </p:sp>
      <p:sp>
        <p:nvSpPr>
          <p:cNvPr id="30" name="角丸四角形 8"/>
          <p:cNvSpPr/>
          <p:nvPr/>
        </p:nvSpPr>
        <p:spPr>
          <a:xfrm>
            <a:off x="5003800" y="4175125"/>
            <a:ext cx="3168650" cy="830263"/>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eaLnBrk="1" hangingPunct="1">
              <a:defRPr/>
            </a:pPr>
            <a:r>
              <a:rPr kumimoji="1" lang="ja-JP" altLang="en-US" sz="2800" kern="0" dirty="0">
                <a:solidFill>
                  <a:srgbClr val="FF0000"/>
                </a:solidFill>
                <a:latin typeface="HG創英角ｺﾞｼｯｸUB" panose="020B0909000000000000" pitchFamily="49" charset="-128"/>
                <a:ea typeface="HG創英角ｺﾞｼｯｸUB" panose="020B0909000000000000" pitchFamily="49" charset="-128"/>
              </a:rPr>
              <a:t>思考・判断・表現</a:t>
            </a:r>
            <a:endParaRPr kumimoji="1" lang="en-US" altLang="ja-JP" sz="2800" kern="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31" name="角丸四角形 9"/>
          <p:cNvSpPr/>
          <p:nvPr/>
        </p:nvSpPr>
        <p:spPr>
          <a:xfrm>
            <a:off x="5003800" y="3035300"/>
            <a:ext cx="3168650" cy="8953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eaLnBrk="1" hangingPunct="1">
              <a:defRPr/>
            </a:pPr>
            <a:r>
              <a:rPr kumimoji="1" lang="ja-JP" altLang="en-US" sz="2800" kern="0" dirty="0">
                <a:solidFill>
                  <a:srgbClr val="FF0000"/>
                </a:solidFill>
                <a:latin typeface="HG創英角ｺﾞｼｯｸUB" panose="020B0909000000000000" pitchFamily="49" charset="-128"/>
                <a:ea typeface="HG創英角ｺﾞｼｯｸUB" panose="020B0909000000000000" pitchFamily="49" charset="-128"/>
              </a:rPr>
              <a:t>知識・技能</a:t>
            </a:r>
          </a:p>
        </p:txBody>
      </p:sp>
      <p:sp>
        <p:nvSpPr>
          <p:cNvPr id="14" name="角丸四角形 2"/>
          <p:cNvSpPr/>
          <p:nvPr/>
        </p:nvSpPr>
        <p:spPr>
          <a:xfrm>
            <a:off x="150813" y="830263"/>
            <a:ext cx="8761412" cy="1446212"/>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rPr>
              <a:t>資質・能力の三つの柱に基づいた目標や内容の再整理を</a:t>
            </a:r>
            <a:r>
              <a:rPr lang="ja-JP" altLang="en-US" sz="2400" kern="0" dirty="0" smtClean="0">
                <a:solidFill>
                  <a:prstClr val="black"/>
                </a:solidFill>
              </a:rPr>
              <a:t>踏まえて，観点</a:t>
            </a:r>
            <a:r>
              <a:rPr lang="ja-JP" altLang="en-US" sz="2400" kern="0" dirty="0">
                <a:solidFill>
                  <a:prstClr val="black"/>
                </a:solidFill>
              </a:rPr>
              <a:t>別学習状況の評価の観点について</a:t>
            </a:r>
            <a:r>
              <a:rPr lang="ja-JP" altLang="en-US" sz="2400" kern="0" dirty="0" smtClean="0">
                <a:solidFill>
                  <a:prstClr val="black"/>
                </a:solidFill>
              </a:rPr>
              <a:t>は，小</a:t>
            </a:r>
            <a:r>
              <a:rPr lang="ja-JP" altLang="en-US" sz="2400" kern="0" dirty="0">
                <a:solidFill>
                  <a:prstClr val="black"/>
                </a:solidFill>
              </a:rPr>
              <a:t>・中・高等学校の各教科等を</a:t>
            </a:r>
            <a:r>
              <a:rPr lang="ja-JP" altLang="en-US" sz="2400" kern="0" dirty="0" smtClean="0">
                <a:solidFill>
                  <a:prstClr val="black"/>
                </a:solidFill>
              </a:rPr>
              <a:t>通じて，「</a:t>
            </a:r>
            <a:r>
              <a:rPr lang="ja-JP" altLang="en-US" sz="2400" kern="0" dirty="0">
                <a:solidFill>
                  <a:prstClr val="black"/>
                </a:solidFill>
              </a:rPr>
              <a:t>知識・技能」「思考・判断・表現」「主体的に学習に取り組む態度」の３観点に整理。</a:t>
            </a:r>
            <a:endParaRPr lang="en-US" altLang="ja-JP" sz="2400" kern="0" dirty="0">
              <a:solidFill>
                <a:prstClr val="black"/>
              </a:solidFill>
              <a:uFill>
                <a:solidFill>
                  <a:srgbClr val="FF0000"/>
                </a:solidFill>
              </a:uFill>
            </a:endParaRPr>
          </a:p>
        </p:txBody>
      </p:sp>
      <p:sp>
        <p:nvSpPr>
          <p:cNvPr id="15" name="テキスト ボックス 14"/>
          <p:cNvSpPr txBox="1"/>
          <p:nvPr/>
        </p:nvSpPr>
        <p:spPr>
          <a:xfrm>
            <a:off x="0" y="6592888"/>
            <a:ext cx="8515350" cy="254000"/>
          </a:xfrm>
          <a:prstGeom prst="rect">
            <a:avLst/>
          </a:prstGeom>
          <a:noFill/>
        </p:spPr>
        <p:txBody>
          <a:bodyPr>
            <a:spAutoFit/>
          </a:bodyPr>
          <a:lstStyle/>
          <a:p>
            <a:pPr defTabSz="914400" eaLnBrk="1" fontAlgn="auto" hangingPunct="1">
              <a:spcBef>
                <a:spcPts val="0"/>
              </a:spcBef>
              <a:spcAft>
                <a:spcPts val="0"/>
              </a:spcAft>
              <a:defRPr/>
            </a:pPr>
            <a:r>
              <a:rPr kumimoji="1" lang="ja-JP" altLang="en-US" sz="1050" dirty="0">
                <a:solidFill>
                  <a:prstClr val="black"/>
                </a:solidFill>
                <a:latin typeface="Calibri"/>
              </a:rPr>
              <a:t>＜参考＞　答申Ｐ．６１　　報告Ｐ．７　　改善等通知２．（１）</a:t>
            </a:r>
          </a:p>
        </p:txBody>
      </p:sp>
      <p:sp>
        <p:nvSpPr>
          <p:cNvPr id="61454" name="テキスト ボックス 1"/>
          <p:cNvSpPr txBox="1">
            <a:spLocks noChangeArrowheads="1"/>
          </p:cNvSpPr>
          <p:nvPr/>
        </p:nvSpPr>
        <p:spPr bwMode="auto">
          <a:xfrm>
            <a:off x="1042988" y="2411413"/>
            <a:ext cx="2400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3200">
                <a:solidFill>
                  <a:srgbClr val="000000"/>
                </a:solidFill>
              </a:rPr>
              <a:t>＜現行＞</a:t>
            </a:r>
          </a:p>
        </p:txBody>
      </p:sp>
      <p:sp>
        <p:nvSpPr>
          <p:cNvPr id="61455" name="テキスト ボックス 15"/>
          <p:cNvSpPr txBox="1">
            <a:spLocks noChangeArrowheads="1"/>
          </p:cNvSpPr>
          <p:nvPr/>
        </p:nvSpPr>
        <p:spPr bwMode="auto">
          <a:xfrm>
            <a:off x="5413375" y="2409825"/>
            <a:ext cx="2398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3200">
                <a:solidFill>
                  <a:srgbClr val="000000"/>
                </a:solidFill>
              </a:rPr>
              <a:t>＜新＞</a:t>
            </a:r>
          </a:p>
        </p:txBody>
      </p:sp>
      <p:sp>
        <p:nvSpPr>
          <p:cNvPr id="16"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P.6</a:t>
            </a:r>
            <a:endParaRPr kumimoji="1" lang="ja-JP" altLang="en-US" sz="2400" dirty="0" smtClean="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308"/>
    </mc:Choice>
    <mc:Fallback xmlns="">
      <p:transition spd="slow" advTm="5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568325" y="2625725"/>
            <a:ext cx="5803900" cy="2468563"/>
          </a:xfrm>
          <a:prstGeom prst="rect">
            <a:avLst/>
          </a:prstGeom>
          <a:solidFill>
            <a:srgbClr val="FF66FF">
              <a:alpha val="32549"/>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smtClean="0">
              <a:solidFill>
                <a:srgbClr val="FFFFFF"/>
              </a:solidFill>
            </a:endParaRPr>
          </a:p>
        </p:txBody>
      </p:sp>
      <p:sp>
        <p:nvSpPr>
          <p:cNvPr id="63491" name="テキスト ボックス 17"/>
          <p:cNvSpPr txBox="1">
            <a:spLocks noChangeArrowheads="1"/>
          </p:cNvSpPr>
          <p:nvPr/>
        </p:nvSpPr>
        <p:spPr bwMode="auto">
          <a:xfrm>
            <a:off x="6372225" y="5881688"/>
            <a:ext cx="26638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250"/>
              </a:spcBef>
            </a:pPr>
            <a:r>
              <a:rPr kumimoji="1" lang="ja-JP" altLang="en-US" sz="1300" dirty="0">
                <a:solidFill>
                  <a:srgbClr val="000000"/>
                </a:solidFill>
                <a:latin typeface="游ゴシック" panose="020B0400000000000000" pitchFamily="50" charset="-128"/>
                <a:ea typeface="游ゴシック" panose="020B0400000000000000" pitchFamily="50" charset="-128"/>
              </a:rPr>
              <a:t>・</a:t>
            </a:r>
            <a:r>
              <a:rPr kumimoji="1" lang="ja-JP" altLang="en-US" sz="1300" u="sng" dirty="0">
                <a:solidFill>
                  <a:srgbClr val="000000"/>
                </a:solidFill>
                <a:latin typeface="游ゴシック" panose="020B0400000000000000" pitchFamily="50" charset="-128"/>
                <a:ea typeface="游ゴシック" panose="020B0400000000000000" pitchFamily="50" charset="-128"/>
              </a:rPr>
              <a:t>観点別学習状況の評価や評定には示しきれない</a:t>
            </a:r>
            <a:r>
              <a:rPr kumimoji="1" lang="ja-JP" altLang="en-US" sz="1300" b="1" u="sng" dirty="0">
                <a:solidFill>
                  <a:srgbClr val="000000"/>
                </a:solidFill>
                <a:latin typeface="游ゴシック" panose="020B0400000000000000" pitchFamily="50" charset="-128"/>
                <a:ea typeface="游ゴシック" panose="020B0400000000000000" pitchFamily="50" charset="-128"/>
              </a:rPr>
              <a:t>児童生徒一人一人のよい点</a:t>
            </a:r>
            <a:r>
              <a:rPr kumimoji="1" lang="ja-JP" altLang="en-US" sz="1300" b="1" u="sng">
                <a:solidFill>
                  <a:srgbClr val="000000"/>
                </a:solidFill>
                <a:latin typeface="游ゴシック" panose="020B0400000000000000" pitchFamily="50" charset="-128"/>
                <a:ea typeface="游ゴシック" panose="020B0400000000000000" pitchFamily="50" charset="-128"/>
              </a:rPr>
              <a:t>や</a:t>
            </a:r>
            <a:r>
              <a:rPr kumimoji="1" lang="ja-JP" altLang="en-US" sz="1300" b="1" u="sng" smtClean="0">
                <a:solidFill>
                  <a:srgbClr val="000000"/>
                </a:solidFill>
                <a:latin typeface="游ゴシック" panose="020B0400000000000000" pitchFamily="50" charset="-128"/>
                <a:ea typeface="游ゴシック" panose="020B0400000000000000" pitchFamily="50" charset="-128"/>
              </a:rPr>
              <a:t>可能性，進歩</a:t>
            </a:r>
            <a:r>
              <a:rPr kumimoji="1" lang="ja-JP" altLang="en-US" sz="1300" b="1" u="sng" dirty="0">
                <a:solidFill>
                  <a:srgbClr val="000000"/>
                </a:solidFill>
                <a:latin typeface="游ゴシック" panose="020B0400000000000000" pitchFamily="50" charset="-128"/>
                <a:ea typeface="游ゴシック" panose="020B0400000000000000" pitchFamily="50" charset="-128"/>
              </a:rPr>
              <a:t>の状況</a:t>
            </a:r>
            <a:r>
              <a:rPr kumimoji="1" lang="ja-JP" altLang="en-US" sz="1300" dirty="0">
                <a:solidFill>
                  <a:srgbClr val="000000"/>
                </a:solidFill>
                <a:latin typeface="游ゴシック" panose="020B0400000000000000" pitchFamily="50" charset="-128"/>
                <a:ea typeface="游ゴシック" panose="020B0400000000000000" pitchFamily="50" charset="-128"/>
              </a:rPr>
              <a:t>について評価するもの。</a:t>
            </a:r>
            <a:endParaRPr kumimoji="1" lang="en-US" altLang="ja-JP" sz="1300" dirty="0">
              <a:solidFill>
                <a:srgbClr val="000000"/>
              </a:solidFill>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6516688" y="5502275"/>
            <a:ext cx="2519362" cy="288925"/>
          </a:xfrm>
          <a:prstGeom prst="rect">
            <a:avLst/>
          </a:prstGeom>
          <a:solidFill>
            <a:srgbClr val="99FF99"/>
          </a:solidFill>
          <a:ln w="19050">
            <a:solidFill>
              <a:schemeClr val="tx1"/>
            </a:solidFill>
          </a:ln>
          <a:effectLst>
            <a:outerShdw blurRad="50800" dist="38100" dir="2700000" algn="tl" rotWithShape="0">
              <a:prstClr val="black">
                <a:alpha val="40000"/>
              </a:prstClr>
            </a:outerShdw>
          </a:effectLst>
        </p:spPr>
        <p:txBody>
          <a:bodyPr lIns="74241" tIns="0" rIns="74241" bIns="0" anchor="ctr"/>
          <a:lstStyle/>
          <a:p>
            <a:pPr algn="ctr" defTabSz="742964" eaLnBrk="1" fontAlgn="auto" hangingPunct="1">
              <a:spcBef>
                <a:spcPts val="0"/>
              </a:spcBef>
              <a:spcAft>
                <a:spcPts val="0"/>
              </a:spcAft>
              <a:defRPr/>
            </a:pPr>
            <a:r>
              <a:rPr kumimoji="1" lang="ja-JP" altLang="en-US" sz="13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個人内評価</a:t>
            </a:r>
          </a:p>
        </p:txBody>
      </p:sp>
      <p:sp>
        <p:nvSpPr>
          <p:cNvPr id="63493" name="テキスト ボックス 22"/>
          <p:cNvSpPr txBox="1">
            <a:spLocks noChangeArrowheads="1"/>
          </p:cNvSpPr>
          <p:nvPr/>
        </p:nvSpPr>
        <p:spPr bwMode="auto">
          <a:xfrm>
            <a:off x="695325" y="3421063"/>
            <a:ext cx="19208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63"/>
              </a:spcBef>
            </a:pPr>
            <a:endParaRPr kumimoji="1" lang="en-US" altLang="ja-JP" sz="1300" dirty="0">
              <a:solidFill>
                <a:srgbClr val="000000"/>
              </a:solidFill>
              <a:latin typeface="游ゴシック" panose="020B0400000000000000" pitchFamily="50" charset="-128"/>
              <a:ea typeface="游ゴシック" panose="020B0400000000000000" pitchFamily="50" charset="-128"/>
            </a:endParaRPr>
          </a:p>
          <a:p>
            <a:pPr eaLnBrk="1" hangingPunct="1">
              <a:spcBef>
                <a:spcPts val="163"/>
              </a:spcBef>
            </a:pPr>
            <a:r>
              <a:rPr kumimoji="1" lang="ja-JP" altLang="en-US" sz="1300" dirty="0">
                <a:solidFill>
                  <a:srgbClr val="000000"/>
                </a:solidFill>
                <a:latin typeface="游ゴシック" panose="020B0400000000000000" pitchFamily="50" charset="-128"/>
                <a:ea typeface="游ゴシック" panose="020B0400000000000000" pitchFamily="50" charset="-128"/>
              </a:rPr>
              <a:t>・</a:t>
            </a:r>
            <a:r>
              <a:rPr kumimoji="1" lang="ja-JP" altLang="en-US" sz="1300" b="1" u="sng" dirty="0">
                <a:solidFill>
                  <a:srgbClr val="000000"/>
                </a:solidFill>
                <a:latin typeface="游ゴシック" panose="020B0400000000000000" pitchFamily="50" charset="-128"/>
                <a:ea typeface="游ゴシック" panose="020B0400000000000000" pitchFamily="50" charset="-128"/>
              </a:rPr>
              <a:t>観点ごとに評価</a:t>
            </a:r>
            <a:r>
              <a:rPr kumimoji="1" lang="ja-JP" altLang="en-US" sz="1300" b="1" u="sng" dirty="0" smtClean="0">
                <a:solidFill>
                  <a:srgbClr val="000000"/>
                </a:solidFill>
                <a:latin typeface="游ゴシック" panose="020B0400000000000000" pitchFamily="50" charset="-128"/>
                <a:ea typeface="游ゴシック" panose="020B0400000000000000" pitchFamily="50" charset="-128"/>
              </a:rPr>
              <a:t>し，児童生徒</a:t>
            </a:r>
            <a:r>
              <a:rPr kumimoji="1" lang="ja-JP" altLang="en-US" sz="1300" b="1" u="sng" dirty="0">
                <a:solidFill>
                  <a:srgbClr val="000000"/>
                </a:solidFill>
                <a:latin typeface="游ゴシック" panose="020B0400000000000000" pitchFamily="50" charset="-128"/>
                <a:ea typeface="游ゴシック" panose="020B0400000000000000" pitchFamily="50" charset="-128"/>
              </a:rPr>
              <a:t>の学習状況を分析的に捉える</a:t>
            </a:r>
            <a:r>
              <a:rPr kumimoji="1" lang="ja-JP" altLang="en-US" sz="1300" dirty="0">
                <a:solidFill>
                  <a:srgbClr val="000000"/>
                </a:solidFill>
                <a:latin typeface="游ゴシック" panose="020B0400000000000000" pitchFamily="50" charset="-128"/>
                <a:ea typeface="游ゴシック" panose="020B0400000000000000" pitchFamily="50" charset="-128"/>
              </a:rPr>
              <a:t>もの</a:t>
            </a:r>
            <a:endParaRPr kumimoji="1" lang="en-US" altLang="ja-JP" sz="1300" dirty="0">
              <a:solidFill>
                <a:srgbClr val="000000"/>
              </a:solidFill>
              <a:latin typeface="游ゴシック" panose="020B0400000000000000" pitchFamily="50" charset="-128"/>
              <a:ea typeface="游ゴシック" panose="020B0400000000000000" pitchFamily="50" charset="-128"/>
            </a:endParaRPr>
          </a:p>
          <a:p>
            <a:pPr eaLnBrk="1" hangingPunct="1">
              <a:spcBef>
                <a:spcPts val="163"/>
              </a:spcBef>
            </a:pPr>
            <a:r>
              <a:rPr kumimoji="1" lang="ja-JP" altLang="en-US" sz="1300" dirty="0">
                <a:solidFill>
                  <a:srgbClr val="000000"/>
                </a:solidFill>
                <a:latin typeface="游ゴシック" panose="020B0400000000000000" pitchFamily="50" charset="-128"/>
                <a:ea typeface="游ゴシック" panose="020B0400000000000000" pitchFamily="50" charset="-128"/>
              </a:rPr>
              <a:t>・観点ごとにＡＢＣの</a:t>
            </a:r>
            <a:r>
              <a:rPr kumimoji="1" lang="ja-JP" altLang="en-US" sz="1300" b="1" u="sng" dirty="0">
                <a:solidFill>
                  <a:srgbClr val="000000"/>
                </a:solidFill>
                <a:latin typeface="游ゴシック" panose="020B0400000000000000" pitchFamily="50" charset="-128"/>
                <a:ea typeface="游ゴシック" panose="020B0400000000000000" pitchFamily="50" charset="-128"/>
              </a:rPr>
              <a:t>３段階で評価</a:t>
            </a:r>
            <a:endParaRPr kumimoji="1" lang="en-US" altLang="ja-JP" sz="1300" dirty="0">
              <a:solidFill>
                <a:srgbClr val="000000"/>
              </a:solidFill>
              <a:latin typeface="游ゴシック" panose="020B0400000000000000" pitchFamily="50" charset="-128"/>
              <a:ea typeface="游ゴシック" panose="020B0400000000000000" pitchFamily="50" charset="-128"/>
            </a:endParaRPr>
          </a:p>
        </p:txBody>
      </p:sp>
      <p:grpSp>
        <p:nvGrpSpPr>
          <p:cNvPr id="63494" name="グループ化 27"/>
          <p:cNvGrpSpPr>
            <a:grpSpLocks/>
          </p:cNvGrpSpPr>
          <p:nvPr/>
        </p:nvGrpSpPr>
        <p:grpSpPr bwMode="auto">
          <a:xfrm>
            <a:off x="900113" y="5522913"/>
            <a:ext cx="5124450" cy="842962"/>
            <a:chOff x="-2489404" y="3696726"/>
            <a:chExt cx="8671449" cy="1038433"/>
          </a:xfrm>
        </p:grpSpPr>
        <p:sp>
          <p:nvSpPr>
            <p:cNvPr id="21" name="テキスト ボックス 20"/>
            <p:cNvSpPr txBox="1"/>
            <p:nvPr/>
          </p:nvSpPr>
          <p:spPr>
            <a:xfrm>
              <a:off x="-2365833" y="3696726"/>
              <a:ext cx="8547878" cy="338321"/>
            </a:xfrm>
            <a:prstGeom prst="rect">
              <a:avLst/>
            </a:prstGeom>
            <a:solidFill>
              <a:schemeClr val="bg1"/>
            </a:solidFill>
            <a:ln w="19050">
              <a:solidFill>
                <a:schemeClr val="accent1">
                  <a:lumMod val="25000"/>
                </a:schemeClr>
              </a:solidFill>
              <a:prstDash val="sysDot"/>
            </a:ln>
            <a:effectLst>
              <a:outerShdw blurRad="50800" dist="38100" dir="2700000" algn="tl" rotWithShape="0">
                <a:prstClr val="black">
                  <a:alpha val="40000"/>
                </a:prstClr>
              </a:outerShdw>
            </a:effectLst>
          </p:spPr>
          <p:txBody>
            <a:bodyPr lIns="74241" tIns="37122" rIns="74241" bIns="37122" anchor="ctr"/>
            <a:lstStyle/>
            <a:p>
              <a:pPr algn="ctr" defTabSz="742964" eaLnBrk="1" fontAlgn="auto" hangingPunct="1">
                <a:spcBef>
                  <a:spcPts val="0"/>
                </a:spcBef>
                <a:spcAft>
                  <a:spcPts val="0"/>
                </a:spcAft>
                <a:defRPr/>
              </a:pPr>
              <a:r>
                <a:rPr kumimoji="1" lang="ja-JP" altLang="en-US" sz="13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評　</a:t>
              </a:r>
              <a:r>
                <a:rPr kumimoji="1" lang="ja-JP" altLang="en-US" sz="13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定</a:t>
              </a:r>
              <a:endParaRPr kumimoji="1"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489404" y="3841442"/>
              <a:ext cx="8365208" cy="893717"/>
            </a:xfrm>
            <a:prstGeom prst="rect">
              <a:avLst/>
            </a:prstGeom>
            <a:noFill/>
            <a:ln>
              <a:noFill/>
            </a:ln>
          </p:spPr>
          <p:txBody>
            <a:bodyPr lIns="74241" tIns="37122" rIns="74241" bIns="37122">
              <a:spAutoFit/>
            </a:bodyPr>
            <a:lstStyle/>
            <a:p>
              <a:pPr marL="68315" indent="-68315" defTabSz="742964" eaLnBrk="1" fontAlgn="auto" hangingPunct="1">
                <a:spcBef>
                  <a:spcPts val="0"/>
                </a:spcBef>
                <a:spcAft>
                  <a:spcPts val="163"/>
                </a:spcAft>
                <a:defRPr/>
              </a:pPr>
              <a:endParaRPr kumimoji="1" lang="en-US" altLang="ja-JP" sz="1300" dirty="0">
                <a:solidFill>
                  <a:srgbClr val="000000"/>
                </a:solidFill>
                <a:latin typeface="游ゴシック" panose="020F0502020204030204"/>
                <a:ea typeface="游ゴシック" panose="020B0400000000000000" pitchFamily="50" charset="-128"/>
              </a:endParaRPr>
            </a:p>
            <a:p>
              <a:pPr marL="68315" indent="-68315" defTabSz="742964" eaLnBrk="1" fontAlgn="auto" hangingPunct="1">
                <a:spcBef>
                  <a:spcPts val="0"/>
                </a:spcBef>
                <a:spcAft>
                  <a:spcPts val="163"/>
                </a:spcAft>
                <a:defRPr/>
              </a:pPr>
              <a:r>
                <a:rPr kumimoji="1" lang="ja-JP" altLang="en-US" sz="1300" dirty="0">
                  <a:solidFill>
                    <a:srgbClr val="000000"/>
                  </a:solidFill>
                  <a:latin typeface="游ゴシック" panose="020F0502020204030204"/>
                  <a:ea typeface="游ゴシック" panose="020B0400000000000000" pitchFamily="50" charset="-128"/>
                </a:rPr>
                <a:t>・</a:t>
              </a:r>
              <a:r>
                <a:rPr kumimoji="1" lang="ja-JP" altLang="en-US" sz="1300" b="1" dirty="0">
                  <a:solidFill>
                    <a:srgbClr val="000000"/>
                  </a:solidFill>
                  <a:latin typeface="游ゴシック" panose="020F0502020204030204"/>
                  <a:ea typeface="游ゴシック" panose="020B0400000000000000" pitchFamily="50" charset="-128"/>
                </a:rPr>
                <a:t>観点別学習状況の評価の結果を総括</a:t>
              </a:r>
              <a:r>
                <a:rPr kumimoji="1" lang="ja-JP" altLang="en-US" sz="1300" dirty="0">
                  <a:solidFill>
                    <a:srgbClr val="000000"/>
                  </a:solidFill>
                  <a:latin typeface="游ゴシック" panose="020F0502020204030204"/>
                  <a:ea typeface="游ゴシック" panose="020B0400000000000000" pitchFamily="50" charset="-128"/>
                </a:rPr>
                <a:t>するもの。</a:t>
              </a:r>
              <a:endParaRPr kumimoji="1" lang="en-US" altLang="ja-JP" sz="1300" dirty="0">
                <a:solidFill>
                  <a:srgbClr val="000000"/>
                </a:solidFill>
                <a:latin typeface="游ゴシック" panose="020F0502020204030204"/>
                <a:ea typeface="游ゴシック" panose="020B0400000000000000" pitchFamily="50" charset="-128"/>
              </a:endParaRPr>
            </a:p>
            <a:p>
              <a:pPr marL="68315" indent="-68315" defTabSz="742964" eaLnBrk="1" fontAlgn="auto" hangingPunct="1">
                <a:spcBef>
                  <a:spcPts val="0"/>
                </a:spcBef>
                <a:spcAft>
                  <a:spcPts val="163"/>
                </a:spcAft>
                <a:defRPr/>
              </a:pPr>
              <a:r>
                <a:rPr kumimoji="1" lang="ja-JP" altLang="en-US" sz="1300" b="1" dirty="0">
                  <a:solidFill>
                    <a:srgbClr val="000000"/>
                  </a:solidFill>
                  <a:latin typeface="游ゴシック" panose="020F0502020204030204"/>
                  <a:ea typeface="游ゴシック" panose="020B0400000000000000" pitchFamily="50" charset="-128"/>
                </a:rPr>
                <a:t>・</a:t>
              </a:r>
              <a:r>
                <a:rPr kumimoji="1" lang="ja-JP" altLang="en-US" sz="1300" b="1" u="sng" dirty="0">
                  <a:solidFill>
                    <a:srgbClr val="000000"/>
                  </a:solidFill>
                  <a:latin typeface="游ゴシック" panose="020F0502020204030204"/>
                  <a:ea typeface="游ゴシック" panose="020B0400000000000000" pitchFamily="50" charset="-128"/>
                </a:rPr>
                <a:t>５段階で評価（小学校は３段階。小学校低学年は行わない）</a:t>
              </a:r>
              <a:endParaRPr kumimoji="1" lang="en-US" altLang="ja-JP" sz="975" dirty="0">
                <a:solidFill>
                  <a:srgbClr val="000000"/>
                </a:solidFill>
                <a:latin typeface="游ゴシック" panose="020F0502020204030204"/>
                <a:ea typeface="游ゴシック" panose="020B0400000000000000" pitchFamily="50" charset="-128"/>
              </a:endParaRPr>
            </a:p>
          </p:txBody>
        </p:sp>
      </p:grpSp>
      <p:sp>
        <p:nvSpPr>
          <p:cNvPr id="63495" name="テキスト ボックス 28"/>
          <p:cNvSpPr txBox="1">
            <a:spLocks noChangeArrowheads="1"/>
          </p:cNvSpPr>
          <p:nvPr/>
        </p:nvSpPr>
        <p:spPr bwMode="auto">
          <a:xfrm>
            <a:off x="250825" y="711200"/>
            <a:ext cx="985043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spAutoFit/>
          </a:bodyPr>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163"/>
              </a:spcAft>
            </a:pPr>
            <a:endParaRPr kumimoji="1" lang="en-US" altLang="ja-JP" sz="1200" dirty="0">
              <a:solidFill>
                <a:srgbClr val="000000"/>
              </a:solidFill>
              <a:latin typeface="游ゴシック" panose="020B0400000000000000" pitchFamily="50" charset="-128"/>
              <a:ea typeface="游ゴシック" panose="020B0400000000000000" pitchFamily="50" charset="-128"/>
            </a:endParaRPr>
          </a:p>
          <a:p>
            <a:pPr eaLnBrk="1" hangingPunct="1">
              <a:spcAft>
                <a:spcPts val="163"/>
              </a:spcAft>
            </a:pPr>
            <a:r>
              <a:rPr kumimoji="1" lang="ja-JP" altLang="en-US" sz="1200" dirty="0">
                <a:solidFill>
                  <a:srgbClr val="000000"/>
                </a:solidFill>
                <a:latin typeface="游ゴシック" panose="020B0400000000000000" pitchFamily="50" charset="-128"/>
                <a:ea typeface="游ゴシック" panose="020B0400000000000000" pitchFamily="50" charset="-128"/>
              </a:rPr>
              <a:t>・各教科における</a:t>
            </a:r>
            <a:r>
              <a:rPr kumimoji="1" lang="ja-JP" altLang="en-US" sz="1200">
                <a:solidFill>
                  <a:srgbClr val="000000"/>
                </a:solidFill>
                <a:latin typeface="游ゴシック" panose="020B0400000000000000" pitchFamily="50" charset="-128"/>
                <a:ea typeface="游ゴシック" panose="020B0400000000000000" pitchFamily="50" charset="-128"/>
              </a:rPr>
              <a:t>評価</a:t>
            </a:r>
            <a:r>
              <a:rPr kumimoji="1" lang="ja-JP" altLang="en-US" sz="1200" smtClean="0">
                <a:solidFill>
                  <a:srgbClr val="000000"/>
                </a:solidFill>
                <a:latin typeface="游ゴシック" panose="020B0400000000000000" pitchFamily="50" charset="-128"/>
                <a:ea typeface="游ゴシック" panose="020B0400000000000000" pitchFamily="50" charset="-128"/>
              </a:rPr>
              <a:t>は，</a:t>
            </a:r>
            <a:r>
              <a:rPr kumimoji="1" lang="ja-JP" altLang="en-US" sz="1200" b="1" smtClean="0">
                <a:solidFill>
                  <a:srgbClr val="000000"/>
                </a:solidFill>
                <a:latin typeface="游ゴシック" panose="020B0400000000000000" pitchFamily="50" charset="-128"/>
                <a:ea typeface="游ゴシック" panose="020B0400000000000000" pitchFamily="50" charset="-128"/>
              </a:rPr>
              <a:t>学習</a:t>
            </a:r>
            <a:r>
              <a:rPr kumimoji="1" lang="ja-JP" altLang="en-US" sz="1200" b="1" dirty="0">
                <a:solidFill>
                  <a:srgbClr val="000000"/>
                </a:solidFill>
                <a:latin typeface="游ゴシック" panose="020B0400000000000000" pitchFamily="50" charset="-128"/>
                <a:ea typeface="游ゴシック" panose="020B0400000000000000" pitchFamily="50" charset="-128"/>
              </a:rPr>
              <a:t>指導要領に示す各教科の目標や内容に照らして学習状況を評価するもの（目標準拠評価）</a:t>
            </a:r>
            <a:endParaRPr kumimoji="1" lang="en-US" altLang="ja-JP" sz="1200" b="1" dirty="0">
              <a:solidFill>
                <a:srgbClr val="000000"/>
              </a:solidFill>
              <a:latin typeface="游ゴシック" panose="020B0400000000000000" pitchFamily="50" charset="-128"/>
              <a:ea typeface="游ゴシック" panose="020B0400000000000000" pitchFamily="50" charset="-128"/>
            </a:endParaRPr>
          </a:p>
          <a:p>
            <a:pPr eaLnBrk="1" hangingPunct="1">
              <a:spcAft>
                <a:spcPts val="163"/>
              </a:spcAft>
            </a:pPr>
            <a:r>
              <a:rPr kumimoji="1" lang="ja-JP" altLang="en-US" sz="1200">
                <a:solidFill>
                  <a:srgbClr val="000000"/>
                </a:solidFill>
                <a:latin typeface="游ゴシック" panose="020B0400000000000000" pitchFamily="50" charset="-128"/>
                <a:ea typeface="游ゴシック" panose="020B0400000000000000" pitchFamily="50" charset="-128"/>
              </a:rPr>
              <a:t>・</a:t>
            </a:r>
            <a:r>
              <a:rPr kumimoji="1" lang="ja-JP" altLang="en-US" sz="1200" smtClean="0">
                <a:solidFill>
                  <a:srgbClr val="000000"/>
                </a:solidFill>
                <a:latin typeface="游ゴシック" panose="020B0400000000000000" pitchFamily="50" charset="-128"/>
                <a:ea typeface="游ゴシック" panose="020B0400000000000000" pitchFamily="50" charset="-128"/>
              </a:rPr>
              <a:t>したがって，目標</a:t>
            </a:r>
            <a:r>
              <a:rPr kumimoji="1" lang="ja-JP" altLang="en-US" sz="1200" dirty="0">
                <a:solidFill>
                  <a:srgbClr val="000000"/>
                </a:solidFill>
                <a:latin typeface="游ゴシック" panose="020B0400000000000000" pitchFamily="50" charset="-128"/>
                <a:ea typeface="游ゴシック" panose="020B0400000000000000" pitchFamily="50" charset="-128"/>
              </a:rPr>
              <a:t>準拠</a:t>
            </a:r>
            <a:r>
              <a:rPr kumimoji="1" lang="ja-JP" altLang="en-US" sz="1200">
                <a:solidFill>
                  <a:srgbClr val="000000"/>
                </a:solidFill>
                <a:latin typeface="游ゴシック" panose="020B0400000000000000" pitchFamily="50" charset="-128"/>
                <a:ea typeface="游ゴシック" panose="020B0400000000000000" pitchFamily="50" charset="-128"/>
              </a:rPr>
              <a:t>評価</a:t>
            </a:r>
            <a:r>
              <a:rPr kumimoji="1" lang="ja-JP" altLang="en-US" sz="1200" smtClean="0">
                <a:solidFill>
                  <a:srgbClr val="000000"/>
                </a:solidFill>
                <a:latin typeface="游ゴシック" panose="020B0400000000000000" pitchFamily="50" charset="-128"/>
                <a:ea typeface="游ゴシック" panose="020B0400000000000000" pitchFamily="50" charset="-128"/>
              </a:rPr>
              <a:t>は，</a:t>
            </a:r>
            <a:r>
              <a:rPr kumimoji="1" lang="ja-JP" altLang="en-US" sz="1200" b="1" smtClean="0">
                <a:solidFill>
                  <a:srgbClr val="000000"/>
                </a:solidFill>
                <a:latin typeface="游ゴシック" panose="020B0400000000000000" pitchFamily="50" charset="-128"/>
                <a:ea typeface="游ゴシック" panose="020B0400000000000000" pitchFamily="50" charset="-128"/>
              </a:rPr>
              <a:t>集団内</a:t>
            </a:r>
            <a:r>
              <a:rPr kumimoji="1" lang="ja-JP" altLang="en-US" sz="1200" b="1" dirty="0">
                <a:solidFill>
                  <a:srgbClr val="000000"/>
                </a:solidFill>
                <a:latin typeface="游ゴシック" panose="020B0400000000000000" pitchFamily="50" charset="-128"/>
                <a:ea typeface="游ゴシック" panose="020B0400000000000000" pitchFamily="50" charset="-128"/>
              </a:rPr>
              <a:t>での相対的な位置付けを評価するいわゆる相対評価とは異なる。</a:t>
            </a:r>
            <a:endParaRPr kumimoji="1" lang="en-US" altLang="ja-JP" sz="1200" b="1" dirty="0">
              <a:solidFill>
                <a:srgbClr val="000000"/>
              </a:solidFill>
              <a:latin typeface="游ゴシック" panose="020B0400000000000000" pitchFamily="50" charset="-128"/>
              <a:ea typeface="游ゴシック" panose="020B0400000000000000" pitchFamily="50" charset="-128"/>
            </a:endParaRPr>
          </a:p>
          <a:p>
            <a:pPr eaLnBrk="1" hangingPunct="1">
              <a:spcAft>
                <a:spcPts val="163"/>
              </a:spcAft>
            </a:pPr>
            <a:endParaRPr kumimoji="1" lang="en-US" altLang="ja-JP" sz="1200" b="1" dirty="0">
              <a:solidFill>
                <a:srgbClr val="000000"/>
              </a:solidFill>
              <a:latin typeface="游ゴシック" panose="020B0400000000000000" pitchFamily="50" charset="-128"/>
              <a:ea typeface="游ゴシック" panose="020B0400000000000000" pitchFamily="50" charset="-128"/>
            </a:endParaRPr>
          </a:p>
        </p:txBody>
      </p:sp>
      <p:sp>
        <p:nvSpPr>
          <p:cNvPr id="12" name="二等辺三角形 11"/>
          <p:cNvSpPr/>
          <p:nvPr/>
        </p:nvSpPr>
        <p:spPr>
          <a:xfrm rot="10800000">
            <a:off x="4692650" y="2378075"/>
            <a:ext cx="1485900" cy="247650"/>
          </a:xfrm>
          <a:prstGeom prst="triangle">
            <a:avLst>
              <a:gd name="adj" fmla="val 494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endParaRPr kumimoji="1" lang="ja-JP" altLang="en-US" sz="1400">
              <a:solidFill>
                <a:prstClr val="white"/>
              </a:solidFill>
              <a:latin typeface="游ゴシック" panose="020F0502020204030204"/>
              <a:ea typeface="游ゴシック" panose="020B0400000000000000" pitchFamily="50" charset="-128"/>
            </a:endParaRPr>
          </a:p>
        </p:txBody>
      </p:sp>
      <p:cxnSp>
        <p:nvCxnSpPr>
          <p:cNvPr id="8" name="コネクタ: カギ線 7"/>
          <p:cNvCxnSpPr>
            <a:stCxn id="9" idx="2"/>
            <a:endCxn id="21" idx="0"/>
          </p:cNvCxnSpPr>
          <p:nvPr/>
        </p:nvCxnSpPr>
        <p:spPr>
          <a:xfrm rot="5400000">
            <a:off x="3163887" y="5097463"/>
            <a:ext cx="760413" cy="90488"/>
          </a:xfrm>
          <a:prstGeom prst="bentConnector3">
            <a:avLst>
              <a:gd name="adj1" fmla="val 5000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コネクタ: カギ線 10"/>
          <p:cNvCxnSpPr>
            <a:stCxn id="35" idx="2"/>
            <a:endCxn id="21" idx="0"/>
          </p:cNvCxnSpPr>
          <p:nvPr/>
        </p:nvCxnSpPr>
        <p:spPr>
          <a:xfrm rot="5400000">
            <a:off x="4072731" y="4166394"/>
            <a:ext cx="782638" cy="1930400"/>
          </a:xfrm>
          <a:prstGeom prst="bentConnector3">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コネクタ: カギ線 14"/>
          <p:cNvCxnSpPr>
            <a:stCxn id="36" idx="2"/>
            <a:endCxn id="21" idx="0"/>
          </p:cNvCxnSpPr>
          <p:nvPr/>
        </p:nvCxnSpPr>
        <p:spPr>
          <a:xfrm rot="5400000">
            <a:off x="5075238" y="3189287"/>
            <a:ext cx="757238" cy="3910013"/>
          </a:xfrm>
          <a:prstGeom prst="bentConnector3">
            <a:avLst>
              <a:gd name="adj1" fmla="val 50000"/>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コネクタ: カギ線 19"/>
          <p:cNvCxnSpPr>
            <a:stCxn id="37" idx="3"/>
            <a:endCxn id="19" idx="0"/>
          </p:cNvCxnSpPr>
          <p:nvPr/>
        </p:nvCxnSpPr>
        <p:spPr>
          <a:xfrm flipH="1">
            <a:off x="7775575" y="3214688"/>
            <a:ext cx="468313" cy="2287587"/>
          </a:xfrm>
          <a:prstGeom prst="bentConnector4">
            <a:avLst>
              <a:gd name="adj1" fmla="val -93074"/>
              <a:gd name="adj2" fmla="val 8869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523875" y="1411288"/>
            <a:ext cx="7935913" cy="947737"/>
          </a:xfrm>
          <a:prstGeom prst="rect">
            <a:avLst/>
          </a:prstGeom>
          <a:solidFill>
            <a:srgbClr val="99FF99">
              <a:alpha val="33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smtClean="0">
              <a:solidFill>
                <a:srgbClr val="FFFFFF"/>
              </a:solidFill>
            </a:endParaRPr>
          </a:p>
        </p:txBody>
      </p:sp>
      <p:sp>
        <p:nvSpPr>
          <p:cNvPr id="30" name="四角形: 角を丸くする 29"/>
          <p:cNvSpPr/>
          <p:nvPr/>
        </p:nvSpPr>
        <p:spPr>
          <a:xfrm>
            <a:off x="2825750" y="1612900"/>
            <a:ext cx="1528763" cy="54610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00" dirty="0">
                <a:solidFill>
                  <a:prstClr val="black"/>
                </a:solidFill>
                <a:latin typeface="游ゴシック" panose="020F0502020204030204"/>
                <a:ea typeface="游ゴシック" panose="020B0400000000000000" pitchFamily="50" charset="-128"/>
              </a:rPr>
              <a:t>知識及び技能</a:t>
            </a:r>
          </a:p>
        </p:txBody>
      </p:sp>
      <p:sp>
        <p:nvSpPr>
          <p:cNvPr id="33" name="四角形: 角を丸くする 32"/>
          <p:cNvSpPr/>
          <p:nvPr/>
        </p:nvSpPr>
        <p:spPr>
          <a:xfrm>
            <a:off x="4643438" y="1612900"/>
            <a:ext cx="1530350" cy="54610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00" smtClean="0">
                <a:solidFill>
                  <a:prstClr val="black"/>
                </a:solidFill>
                <a:latin typeface="游ゴシック" panose="020F0502020204030204"/>
                <a:ea typeface="游ゴシック" panose="020B0400000000000000" pitchFamily="50" charset="-128"/>
              </a:rPr>
              <a:t>思考力，判断力，表現力</a:t>
            </a:r>
            <a:r>
              <a:rPr kumimoji="1" lang="ja-JP" altLang="en-US" sz="1400" dirty="0">
                <a:solidFill>
                  <a:prstClr val="black"/>
                </a:solidFill>
                <a:latin typeface="游ゴシック" panose="020F0502020204030204"/>
                <a:ea typeface="游ゴシック" panose="020B0400000000000000" pitchFamily="50" charset="-128"/>
              </a:rPr>
              <a:t>等</a:t>
            </a:r>
          </a:p>
        </p:txBody>
      </p:sp>
      <p:sp>
        <p:nvSpPr>
          <p:cNvPr id="34" name="四角形: 角を丸くする 33"/>
          <p:cNvSpPr/>
          <p:nvPr/>
        </p:nvSpPr>
        <p:spPr>
          <a:xfrm>
            <a:off x="6648450" y="1624013"/>
            <a:ext cx="1595438" cy="522287"/>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00" dirty="0">
                <a:solidFill>
                  <a:prstClr val="black"/>
                </a:solidFill>
                <a:latin typeface="游ゴシック" panose="020F0502020204030204"/>
                <a:ea typeface="游ゴシック" panose="020B0400000000000000" pitchFamily="50" charset="-128"/>
              </a:rPr>
              <a:t>学びに</a:t>
            </a:r>
            <a:r>
              <a:rPr kumimoji="1" lang="ja-JP" altLang="en-US" sz="1400">
                <a:solidFill>
                  <a:prstClr val="black"/>
                </a:solidFill>
                <a:latin typeface="游ゴシック" panose="020F0502020204030204"/>
                <a:ea typeface="游ゴシック" panose="020B0400000000000000" pitchFamily="50" charset="-128"/>
              </a:rPr>
              <a:t>向かう</a:t>
            </a:r>
            <a:r>
              <a:rPr kumimoji="1" lang="ja-JP" altLang="en-US" sz="1400" smtClean="0">
                <a:solidFill>
                  <a:prstClr val="black"/>
                </a:solidFill>
                <a:latin typeface="游ゴシック" panose="020F0502020204030204"/>
                <a:ea typeface="游ゴシック" panose="020B0400000000000000" pitchFamily="50" charset="-128"/>
              </a:rPr>
              <a:t>力，人間性</a:t>
            </a:r>
            <a:r>
              <a:rPr kumimoji="1" lang="ja-JP" altLang="en-US" sz="1400" dirty="0">
                <a:solidFill>
                  <a:prstClr val="black"/>
                </a:solidFill>
                <a:latin typeface="游ゴシック" panose="020F0502020204030204"/>
                <a:ea typeface="游ゴシック" panose="020B0400000000000000" pitchFamily="50" charset="-128"/>
              </a:rPr>
              <a:t>等</a:t>
            </a:r>
          </a:p>
        </p:txBody>
      </p:sp>
      <p:sp>
        <p:nvSpPr>
          <p:cNvPr id="63505" name="テキスト ボックス 38"/>
          <p:cNvSpPr txBox="1">
            <a:spLocks noChangeArrowheads="1"/>
          </p:cNvSpPr>
          <p:nvPr/>
        </p:nvSpPr>
        <p:spPr bwMode="auto">
          <a:xfrm>
            <a:off x="746125" y="1597025"/>
            <a:ext cx="17970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250"/>
              </a:spcBef>
            </a:pPr>
            <a:r>
              <a:rPr kumimoji="1" lang="ja-JP" altLang="en-US" sz="1400" b="1">
                <a:solidFill>
                  <a:srgbClr val="000000"/>
                </a:solidFill>
                <a:latin typeface="游ゴシック" panose="020B0400000000000000" pitchFamily="50" charset="-128"/>
                <a:ea typeface="游ゴシック" panose="020B0400000000000000" pitchFamily="50" charset="-128"/>
              </a:rPr>
              <a:t>学習指導要領に</a:t>
            </a:r>
            <a:endParaRPr kumimoji="1" lang="en-US" altLang="ja-JP" sz="1400" b="1">
              <a:solidFill>
                <a:srgbClr val="000000"/>
              </a:solidFill>
              <a:latin typeface="游ゴシック" panose="020B0400000000000000" pitchFamily="50" charset="-128"/>
              <a:ea typeface="游ゴシック" panose="020B0400000000000000" pitchFamily="50" charset="-128"/>
            </a:endParaRPr>
          </a:p>
          <a:p>
            <a:pPr algn="ctr" eaLnBrk="1" hangingPunct="1">
              <a:spcBef>
                <a:spcPts val="250"/>
              </a:spcBef>
            </a:pPr>
            <a:r>
              <a:rPr kumimoji="1" lang="ja-JP" altLang="en-US" sz="1400" b="1">
                <a:solidFill>
                  <a:srgbClr val="000000"/>
                </a:solidFill>
                <a:latin typeface="游ゴシック" panose="020B0400000000000000" pitchFamily="50" charset="-128"/>
                <a:ea typeface="游ゴシック" panose="020B0400000000000000" pitchFamily="50" charset="-128"/>
              </a:rPr>
              <a:t>示す目標や内容</a:t>
            </a:r>
            <a:endParaRPr kumimoji="1" lang="en-US" altLang="ja-JP" sz="1400" b="1">
              <a:solidFill>
                <a:srgbClr val="000000"/>
              </a:solidFill>
              <a:latin typeface="游ゴシック" panose="020B0400000000000000" pitchFamily="50" charset="-128"/>
              <a:ea typeface="游ゴシック" panose="020B0400000000000000" pitchFamily="50" charset="-128"/>
            </a:endParaRPr>
          </a:p>
        </p:txBody>
      </p:sp>
      <p:sp>
        <p:nvSpPr>
          <p:cNvPr id="9" name="四角形: 角を丸くする 8"/>
          <p:cNvSpPr/>
          <p:nvPr/>
        </p:nvSpPr>
        <p:spPr>
          <a:xfrm>
            <a:off x="2825750" y="2825750"/>
            <a:ext cx="1528763" cy="193675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63" dirty="0">
                <a:solidFill>
                  <a:prstClr val="black"/>
                </a:solidFill>
                <a:latin typeface="游ゴシック" panose="020F0502020204030204"/>
                <a:ea typeface="游ゴシック" panose="020B0400000000000000" pitchFamily="50" charset="-128"/>
              </a:rPr>
              <a:t>知識・技能</a:t>
            </a:r>
          </a:p>
        </p:txBody>
      </p:sp>
      <p:sp>
        <p:nvSpPr>
          <p:cNvPr id="35" name="四角形: 角を丸くする 34"/>
          <p:cNvSpPr/>
          <p:nvPr/>
        </p:nvSpPr>
        <p:spPr>
          <a:xfrm>
            <a:off x="4664075" y="2825750"/>
            <a:ext cx="1528763" cy="1914525"/>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eaLnBrk="1" fontAlgn="auto" hangingPunct="1">
              <a:spcBef>
                <a:spcPts val="0"/>
              </a:spcBef>
              <a:spcAft>
                <a:spcPts val="0"/>
              </a:spcAft>
              <a:defRPr/>
            </a:pPr>
            <a:r>
              <a:rPr kumimoji="1" lang="ja-JP" altLang="en-US" sz="1463" dirty="0">
                <a:solidFill>
                  <a:prstClr val="black"/>
                </a:solidFill>
                <a:latin typeface="游ゴシック" panose="020F0502020204030204"/>
                <a:ea typeface="游ゴシック" panose="020B0400000000000000" pitchFamily="50" charset="-128"/>
              </a:rPr>
              <a:t>思考・判断・表現</a:t>
            </a:r>
          </a:p>
        </p:txBody>
      </p:sp>
      <p:sp>
        <p:nvSpPr>
          <p:cNvPr id="63508" name="テキスト ボックス 41"/>
          <p:cNvSpPr txBox="1">
            <a:spLocks noChangeArrowheads="1"/>
          </p:cNvSpPr>
          <p:nvPr/>
        </p:nvSpPr>
        <p:spPr bwMode="auto">
          <a:xfrm>
            <a:off x="755650" y="2955925"/>
            <a:ext cx="17970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250"/>
              </a:spcBef>
            </a:pPr>
            <a:r>
              <a:rPr kumimoji="1" lang="ja-JP" altLang="en-US" sz="1400" b="1">
                <a:solidFill>
                  <a:srgbClr val="000000"/>
                </a:solidFill>
                <a:latin typeface="游ゴシック" panose="020B0400000000000000" pitchFamily="50" charset="-128"/>
                <a:ea typeface="游ゴシック" panose="020B0400000000000000" pitchFamily="50" charset="-128"/>
              </a:rPr>
              <a:t>観点別学習状況</a:t>
            </a:r>
            <a:endParaRPr kumimoji="1" lang="en-US" altLang="ja-JP" sz="1400" b="1">
              <a:solidFill>
                <a:srgbClr val="000000"/>
              </a:solidFill>
              <a:latin typeface="游ゴシック" panose="020B0400000000000000" pitchFamily="50" charset="-128"/>
              <a:ea typeface="游ゴシック" panose="020B0400000000000000" pitchFamily="50" charset="-128"/>
            </a:endParaRPr>
          </a:p>
          <a:p>
            <a:pPr algn="ctr" eaLnBrk="1" hangingPunct="1">
              <a:spcBef>
                <a:spcPts val="250"/>
              </a:spcBef>
            </a:pPr>
            <a:r>
              <a:rPr kumimoji="1" lang="ja-JP" altLang="en-US" sz="1400" b="1">
                <a:solidFill>
                  <a:srgbClr val="000000"/>
                </a:solidFill>
                <a:latin typeface="游ゴシック" panose="020B0400000000000000" pitchFamily="50" charset="-128"/>
                <a:ea typeface="游ゴシック" panose="020B0400000000000000" pitchFamily="50" charset="-128"/>
              </a:rPr>
              <a:t>評価の各観点</a:t>
            </a:r>
            <a:endParaRPr kumimoji="1" lang="en-US" altLang="ja-JP" sz="1400" b="1">
              <a:solidFill>
                <a:srgbClr val="000000"/>
              </a:solidFill>
              <a:latin typeface="游ゴシック" panose="020B0400000000000000" pitchFamily="50" charset="-128"/>
              <a:ea typeface="游ゴシック" panose="020B0400000000000000" pitchFamily="50" charset="-128"/>
            </a:endParaRPr>
          </a:p>
        </p:txBody>
      </p:sp>
      <p:sp>
        <p:nvSpPr>
          <p:cNvPr id="43" name="正方形/長方形 42"/>
          <p:cNvSpPr/>
          <p:nvPr/>
        </p:nvSpPr>
        <p:spPr>
          <a:xfrm>
            <a:off x="6372225" y="3817938"/>
            <a:ext cx="2087563" cy="1323975"/>
          </a:xfrm>
          <a:prstGeom prst="rect">
            <a:avLst/>
          </a:prstGeom>
          <a:solidFill>
            <a:srgbClr val="FF66FF">
              <a:alpha val="33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smtClean="0">
              <a:solidFill>
                <a:srgbClr val="FFFFFF"/>
              </a:solidFill>
            </a:endParaRPr>
          </a:p>
        </p:txBody>
      </p:sp>
      <p:sp>
        <p:nvSpPr>
          <p:cNvPr id="36" name="四角形: 角を丸くする 35"/>
          <p:cNvSpPr/>
          <p:nvPr/>
        </p:nvSpPr>
        <p:spPr>
          <a:xfrm>
            <a:off x="6610350" y="3921125"/>
            <a:ext cx="1597025" cy="84455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eaLnBrk="1" fontAlgn="auto" hangingPunct="1">
              <a:spcBef>
                <a:spcPts val="0"/>
              </a:spcBef>
              <a:spcAft>
                <a:spcPts val="0"/>
              </a:spcAft>
              <a:defRPr/>
            </a:pPr>
            <a:r>
              <a:rPr kumimoji="1" lang="ja-JP" altLang="en-US" sz="1463" dirty="0">
                <a:solidFill>
                  <a:prstClr val="black"/>
                </a:solidFill>
                <a:latin typeface="游ゴシック" panose="020F0502020204030204"/>
                <a:ea typeface="游ゴシック" panose="020B0400000000000000" pitchFamily="50" charset="-128"/>
              </a:rPr>
              <a:t>主体的に学習に取り組む態度</a:t>
            </a:r>
          </a:p>
        </p:txBody>
      </p:sp>
      <p:sp>
        <p:nvSpPr>
          <p:cNvPr id="44" name="正方形/長方形 43"/>
          <p:cNvSpPr/>
          <p:nvPr/>
        </p:nvSpPr>
        <p:spPr>
          <a:xfrm>
            <a:off x="6499225" y="2625725"/>
            <a:ext cx="1960563" cy="1069975"/>
          </a:xfrm>
          <a:prstGeom prst="rect">
            <a:avLst/>
          </a:prstGeom>
          <a:solidFill>
            <a:srgbClr val="FFC000">
              <a:alpha val="54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smtClean="0">
              <a:solidFill>
                <a:srgbClr val="FFFFFF"/>
              </a:solidFill>
            </a:endParaRPr>
          </a:p>
        </p:txBody>
      </p:sp>
      <p:sp>
        <p:nvSpPr>
          <p:cNvPr id="37" name="四角形: 角を丸くする 36"/>
          <p:cNvSpPr/>
          <p:nvPr/>
        </p:nvSpPr>
        <p:spPr>
          <a:xfrm>
            <a:off x="6648450" y="2825750"/>
            <a:ext cx="1595438" cy="777875"/>
          </a:xfrm>
          <a:prstGeom prst="roundRect">
            <a:avLst/>
          </a:prstGeom>
          <a:solidFill>
            <a:schemeClr val="bg1"/>
          </a:solid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63" smtClean="0">
                <a:solidFill>
                  <a:prstClr val="black"/>
                </a:solidFill>
                <a:latin typeface="游ゴシック" panose="020F0502020204030204"/>
                <a:ea typeface="游ゴシック" panose="020B0400000000000000" pitchFamily="50" charset="-128"/>
              </a:rPr>
              <a:t>感性，思いやり</a:t>
            </a:r>
            <a:r>
              <a:rPr kumimoji="1" lang="ja-JP" altLang="en-US" sz="1463" dirty="0">
                <a:solidFill>
                  <a:prstClr val="black"/>
                </a:solidFill>
                <a:latin typeface="游ゴシック" panose="020F0502020204030204"/>
                <a:ea typeface="游ゴシック" panose="020B0400000000000000" pitchFamily="50" charset="-128"/>
              </a:rPr>
              <a:t>など</a:t>
            </a:r>
          </a:p>
        </p:txBody>
      </p:sp>
      <p:sp>
        <p:nvSpPr>
          <p:cNvPr id="63513" name="テキスト ボックス 27"/>
          <p:cNvSpPr txBox="1">
            <a:spLocks noChangeArrowheads="1"/>
          </p:cNvSpPr>
          <p:nvPr/>
        </p:nvSpPr>
        <p:spPr bwMode="auto">
          <a:xfrm>
            <a:off x="95250" y="25400"/>
            <a:ext cx="8148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dirty="0" smtClean="0">
                <a:solidFill>
                  <a:srgbClr val="1A71A2"/>
                </a:solidFill>
              </a:rPr>
              <a:t>各教科</a:t>
            </a:r>
            <a:r>
              <a:rPr kumimoji="1" lang="ja-JP" altLang="en-US" sz="3200" dirty="0">
                <a:solidFill>
                  <a:srgbClr val="1A71A2"/>
                </a:solidFill>
              </a:rPr>
              <a:t>における評価の基本構造</a:t>
            </a:r>
          </a:p>
        </p:txBody>
      </p:sp>
      <p:sp>
        <p:nvSpPr>
          <p:cNvPr id="63514" name="テキスト ボックス 30"/>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＜参考＞報告Ｐ．６</a:t>
            </a:r>
          </a:p>
        </p:txBody>
      </p:sp>
      <p:sp>
        <p:nvSpPr>
          <p:cNvPr id="32"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F8D0792F-9D1D-4DAD-8DD8-29D0EA8FB49A}" type="slidenum">
              <a:rPr lang="ja-JP" altLang="en-US" sz="1477">
                <a:solidFill>
                  <a:prstClr val="black"/>
                </a:solidFill>
              </a:rPr>
              <a:pPr algn="r" defTabSz="1061620" fontAlgn="auto">
                <a:spcBef>
                  <a:spcPts val="0"/>
                </a:spcBef>
                <a:spcAft>
                  <a:spcPts val="0"/>
                </a:spcAft>
                <a:defRPr/>
              </a:pPr>
              <a:t>9</a:t>
            </a:fld>
            <a:endParaRPr lang="ja-JP" altLang="en-US" sz="1477" dirty="0">
              <a:solidFill>
                <a:prstClr val="black"/>
              </a:solidFill>
            </a:endParaRPr>
          </a:p>
        </p:txBody>
      </p:sp>
      <p:sp>
        <p:nvSpPr>
          <p:cNvPr id="31" name="AutoShape 17">
            <a:extLst/>
          </p:cNvPr>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smtClean="0">
                <a:latin typeface="ＭＳ Ｐゴシック" panose="020B0600070205080204" pitchFamily="50" charset="-128"/>
              </a:rPr>
              <a:t>P.8</a:t>
            </a:r>
            <a:endParaRPr kumimoji="1" lang="ja-JP" altLang="en-US" sz="2400" dirty="0" smtClean="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753"/>
    </mc:Choice>
    <mc:Fallback xmlns="">
      <p:transition spd="slow" advTm="62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17734</TotalTime>
  <Words>11897</Words>
  <PresentationFormat>画面に合わせる (4:3)</PresentationFormat>
  <Paragraphs>1397</Paragraphs>
  <Slides>78</Slides>
  <Notes>78</Notes>
  <HiddenSlides>0</HiddenSlides>
  <MMClips>78</MMClips>
  <ScaleCrop>false</ScaleCrop>
  <HeadingPairs>
    <vt:vector size="6" baseType="variant">
      <vt:variant>
        <vt:lpstr>使用されているフォント</vt:lpstr>
      </vt:variant>
      <vt:variant>
        <vt:i4>14</vt:i4>
      </vt:variant>
      <vt:variant>
        <vt:lpstr>テーマ</vt:lpstr>
      </vt:variant>
      <vt:variant>
        <vt:i4>4</vt:i4>
      </vt:variant>
      <vt:variant>
        <vt:lpstr>スライド タイトル</vt:lpstr>
      </vt:variant>
      <vt:variant>
        <vt:i4>78</vt:i4>
      </vt:variant>
    </vt:vector>
  </HeadingPairs>
  <TitlesOfParts>
    <vt:vector size="96" baseType="lpstr">
      <vt:lpstr>HGPｺﾞｼｯｸM</vt:lpstr>
      <vt:lpstr>HGP教科書体</vt:lpstr>
      <vt:lpstr>HG創英角ｺﾞｼｯｸUB</vt:lpstr>
      <vt:lpstr>ＭＳ Ｐゴシック</vt:lpstr>
      <vt:lpstr>ＭＳ Ｐ明朝</vt:lpstr>
      <vt:lpstr>ＭＳ ゴシック</vt:lpstr>
      <vt:lpstr>ＭＳ 明朝</vt:lpstr>
      <vt:lpstr>新細明體</vt:lpstr>
      <vt:lpstr>メイリオ</vt:lpstr>
      <vt:lpstr>游ゴシック</vt:lpstr>
      <vt:lpstr>Arial</vt:lpstr>
      <vt:lpstr>Calibri</vt:lpstr>
      <vt:lpstr>Calibri Light</vt:lpstr>
      <vt:lpstr>Wingdings</vt:lpstr>
      <vt:lpstr>Office テーマ</vt:lpstr>
      <vt:lpstr>1_blank</vt:lpstr>
      <vt:lpstr>2_blank</vt:lpstr>
      <vt:lpstr>3_blank</vt:lpstr>
      <vt:lpstr>PowerPoint プレゼンテーション</vt:lpstr>
      <vt:lpstr>PowerPoint プレゼンテーション</vt:lpstr>
      <vt:lpstr>児童生徒の学習評価に関する検討の経緯</vt:lpstr>
      <vt:lpstr>学習評価の充実</vt:lpstr>
      <vt:lpstr>カリキュラム・マネジメントの一環としての指導と評価</vt:lpstr>
      <vt:lpstr>主体的・対話的で深い学びの視点からの授業改善と評価</vt:lpstr>
      <vt:lpstr>学習評価の改善の基本的な方向性</vt:lpstr>
      <vt:lpstr>観点別学習状況の評価の観点の整理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「特別の教科　道徳」に係る評価</vt:lpstr>
      <vt:lpstr>小学校の外国語活動（第３，第４学年）</vt:lpstr>
      <vt:lpstr>総合的な学習の時間の評価</vt:lpstr>
      <vt:lpstr>特別活動の評価</vt:lpstr>
      <vt:lpstr>障がいのある児童生徒の学習評価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2020-03-05T08:07:57Z</cp:lastPrinted>
  <dcterms:created xsi:type="dcterms:W3CDTF">2009-05-16T06:50:40Z</dcterms:created>
  <dcterms:modified xsi:type="dcterms:W3CDTF">2020-08-13T23:19:13Z</dcterms:modified>
</cp:coreProperties>
</file>