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9"/>
  </p:notesMasterIdLst>
  <p:handoutMasterIdLst>
    <p:handoutMasterId r:id="rId30"/>
  </p:handoutMasterIdLst>
  <p:sldIdLst>
    <p:sldId id="472" r:id="rId2"/>
    <p:sldId id="685" r:id="rId3"/>
    <p:sldId id="695" r:id="rId4"/>
    <p:sldId id="700" r:id="rId5"/>
    <p:sldId id="696" r:id="rId6"/>
    <p:sldId id="702" r:id="rId7"/>
    <p:sldId id="698" r:id="rId8"/>
    <p:sldId id="703" r:id="rId9"/>
    <p:sldId id="704" r:id="rId10"/>
    <p:sldId id="705" r:id="rId11"/>
    <p:sldId id="693" r:id="rId12"/>
    <p:sldId id="706" r:id="rId13"/>
    <p:sldId id="707" r:id="rId14"/>
    <p:sldId id="709" r:id="rId15"/>
    <p:sldId id="718" r:id="rId16"/>
    <p:sldId id="710" r:id="rId17"/>
    <p:sldId id="725" r:id="rId18"/>
    <p:sldId id="712" r:id="rId19"/>
    <p:sldId id="713" r:id="rId20"/>
    <p:sldId id="723" r:id="rId21"/>
    <p:sldId id="714" r:id="rId22"/>
    <p:sldId id="722" r:id="rId23"/>
    <p:sldId id="715" r:id="rId24"/>
    <p:sldId id="720" r:id="rId25"/>
    <p:sldId id="724" r:id="rId26"/>
    <p:sldId id="716" r:id="rId27"/>
    <p:sldId id="721" r:id="rId28"/>
  </p:sldIdLst>
  <p:sldSz cx="9144000" cy="6858000" type="screen4x3"/>
  <p:notesSz cx="6797675" cy="9926638"/>
  <p:custDataLst>
    <p:tags r:id="rId3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ChkImr0VolDNh9YsBC8euQ==" hashData="JelNFJrlOwGoU9S8K2NUGdsOh3T3ziJq+NuE28PiIJTraUuvufX23rfkHiW4S3WY8Gu2oay7rh9B2CCXdMyWk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57374" autoAdjust="0"/>
  </p:normalViewPr>
  <p:slideViewPr>
    <p:cSldViewPr>
      <p:cViewPr varScale="1">
        <p:scale>
          <a:sx n="38" d="100"/>
          <a:sy n="38" d="100"/>
        </p:scale>
        <p:origin x="2370" y="30"/>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21"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6122"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6123"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6124"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F070756F-0E65-49A3-A09E-3FF00CBBA80B}" type="slidenum">
              <a:rPr lang="en-US" altLang="ja-JP"/>
              <a:pPr>
                <a:defRPr/>
              </a:pPr>
              <a:t>‹#›</a:t>
            </a:fld>
            <a:endParaRPr lang="en-US" altLang="ja-JP"/>
          </a:p>
        </p:txBody>
      </p:sp>
    </p:spTree>
    <p:extLst>
      <p:ext uri="{BB962C8B-B14F-4D97-AF65-F5344CB8AC3E}">
        <p14:creationId xmlns:p14="http://schemas.microsoft.com/office/powerpoint/2010/main" val="378373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89"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5090"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92"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5093"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5094"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584D02BD-7092-491F-8EAA-9C3B8741F3DA}" type="slidenum">
              <a:rPr lang="en-US" altLang="ja-JP"/>
              <a:pPr>
                <a:defRPr/>
              </a:pPr>
              <a:t>‹#›</a:t>
            </a:fld>
            <a:endParaRPr lang="en-US" altLang="ja-JP"/>
          </a:p>
        </p:txBody>
      </p:sp>
    </p:spTree>
    <p:extLst>
      <p:ext uri="{BB962C8B-B14F-4D97-AF65-F5344CB8AC3E}">
        <p14:creationId xmlns:p14="http://schemas.microsoft.com/office/powerpoint/2010/main" val="2773508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915A35A-EE24-4488-AC97-27376E1295F8}"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のための学習評価～平成２９年告示　学習指導要領に基づく学習評価」「中学校国語」の説明を始めます。</a:t>
            </a:r>
          </a:p>
          <a:p>
            <a:r>
              <a:rPr lang="ja-JP" altLang="en-US" dirty="0">
                <a:latin typeface="ＭＳ 明朝" panose="02020609040205080304" pitchFamily="17" charset="-128"/>
                <a:ea typeface="ＭＳ 明朝" panose="02020609040205080304" pitchFamily="17" charset="-128"/>
              </a:rPr>
              <a:t>　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dirty="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a:p>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94275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最後に，「主体的に学習に取り組む態度」のポイントは</a:t>
            </a:r>
            <a:endParaRPr lang="en-US" altLang="ja-JP" dirty="0"/>
          </a:p>
          <a:p>
            <a:endParaRPr lang="en-US" altLang="ja-JP" dirty="0"/>
          </a:p>
          <a:p>
            <a:r>
              <a:rPr lang="ja-JP" altLang="en-US" dirty="0"/>
              <a:t>①　知識及び技能を獲得したり，思考力，判断力，表現力等を身に　</a:t>
            </a:r>
            <a:endParaRPr lang="en-US" altLang="ja-JP" dirty="0"/>
          </a:p>
          <a:p>
            <a:r>
              <a:rPr lang="ja-JP" altLang="en-US" dirty="0"/>
              <a:t>　付けたりすることに向けた粘り強い取組を行おうとする側面，次に</a:t>
            </a:r>
            <a:endParaRPr lang="en-US" altLang="ja-JP" dirty="0"/>
          </a:p>
          <a:p>
            <a:r>
              <a:rPr lang="ja-JP" altLang="en-US" dirty="0"/>
              <a:t>②　①の粘り強い取組を行う中で，自らの学習を調整しようとする側面</a:t>
            </a:r>
            <a:endParaRPr lang="en-US" altLang="ja-JP" dirty="0"/>
          </a:p>
          <a:p>
            <a:r>
              <a:rPr lang="ja-JP" altLang="en-US" dirty="0"/>
              <a:t>　の双方を適切に評価できる評価規準を作成することです。</a:t>
            </a:r>
            <a:endParaRPr lang="en-US" altLang="ja-JP" dirty="0"/>
          </a:p>
          <a:p>
            <a:r>
              <a:rPr lang="ja-JP" altLang="en-US" dirty="0"/>
              <a:t>　文末は「</a:t>
            </a:r>
            <a:r>
              <a:rPr lang="ja-JP" altLang="en-US" dirty="0" err="1"/>
              <a:t>～しようと</a:t>
            </a:r>
            <a:r>
              <a:rPr lang="ja-JP" altLang="en-US" dirty="0"/>
              <a:t>している」とします。</a:t>
            </a:r>
            <a:endParaRPr lang="en-US" altLang="ja-JP" dirty="0"/>
          </a:p>
          <a:p>
            <a:r>
              <a:rPr lang="ja-JP" altLang="en-US" dirty="0"/>
              <a:t>「学年別の評価の観点の趣旨」において</a:t>
            </a:r>
            <a:r>
              <a:rPr lang="ja-JP" altLang="en-US"/>
              <a:t>は，</a:t>
            </a:r>
            <a:endParaRPr lang="en-US" altLang="ja-JP" dirty="0"/>
          </a:p>
          <a:p>
            <a:r>
              <a:rPr lang="ja-JP" altLang="en-US" dirty="0"/>
              <a:t>①に関しては「言葉を通じて積極的に人と関わったり」，</a:t>
            </a:r>
            <a:endParaRPr lang="en-US" altLang="ja-JP" dirty="0"/>
          </a:p>
          <a:p>
            <a:r>
              <a:rPr lang="ja-JP" altLang="en-US" dirty="0"/>
              <a:t>②に関しては，「思いや考えを確かなものにしたりしながら</a:t>
            </a:r>
            <a:endParaRPr lang="en-US" altLang="ja-JP" dirty="0"/>
          </a:p>
          <a:p>
            <a:r>
              <a:rPr lang="ja-JP" altLang="en-US" dirty="0"/>
              <a:t>（学習の見通しをもって思いや考えを広げたり深めたりしながら）」が対応します。</a:t>
            </a:r>
            <a:endParaRPr lang="en-US" altLang="ja-JP" dirty="0"/>
          </a:p>
          <a:p>
            <a:r>
              <a:rPr lang="ja-JP" altLang="en-US" dirty="0"/>
              <a:t>①，②を踏まえ，当該単元で育成する資質・能力と言語活動に応じて文言を作成します。</a:t>
            </a:r>
            <a:endParaRPr lang="en-US" altLang="ja-JP" sz="1400" dirty="0"/>
          </a:p>
          <a:p>
            <a:endParaRPr lang="en-US" altLang="ja-JP" dirty="0"/>
          </a:p>
          <a:p>
            <a:endParaRPr lang="en-US" altLang="ja-JP" dirty="0"/>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6152C74-9CD5-4BA2-BCC6-0C8F1546440E}"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57985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３２・３３ページには，学習指導要領の「２内容」及び</a:t>
            </a:r>
            <a:endParaRPr lang="en-US" altLang="ja-JP"/>
          </a:p>
          <a:p>
            <a:r>
              <a:rPr lang="ja-JP" altLang="en-US"/>
              <a:t>「内容のまとまりごとの評価規準」の例が示されています。</a:t>
            </a:r>
          </a:p>
          <a:p>
            <a:r>
              <a:rPr lang="ja-JP" altLang="en-US"/>
              <a:t>３２ページの上段の表は，学習指導要領における指導事項を示すものです。</a:t>
            </a:r>
            <a:endParaRPr lang="en-US" altLang="ja-JP"/>
          </a:p>
          <a:p>
            <a:r>
              <a:rPr lang="ja-JP" altLang="en-US"/>
              <a:t>そこで，ここに示されている指導事項の表記を次のように変更します。</a:t>
            </a:r>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3E5C0F2-7CB1-4718-973C-D90F1993CA0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33595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３２ページの下段の表は，「内容のまとまりごとの評価規準」を示すものです。</a:t>
            </a:r>
          </a:p>
          <a:p>
            <a:r>
              <a:rPr lang="ja-JP" altLang="en-US"/>
              <a:t>□で囲んでいる部分は，文末表現を「～している」と変更しています。</a:t>
            </a:r>
          </a:p>
          <a:p>
            <a:r>
              <a:rPr lang="ja-JP" altLang="en-US"/>
              <a:t>また，赤の傍線で示した冒頭部分には，領域を明記しています。</a:t>
            </a:r>
          </a:p>
          <a:p>
            <a:r>
              <a:rPr lang="ja-JP" altLang="en-US"/>
              <a:t>このように変更することで，「内容のまとまりごとの評価規準」となります。</a:t>
            </a:r>
          </a:p>
          <a:p>
            <a:endParaRPr lang="en-US" altLang="ja-JP"/>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8231040-0531-4832-90DD-AC91F99FD3F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926734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072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国語科においては，指導事項に示された資質・能力を確実に育成するため</a:t>
            </a:r>
          </a:p>
          <a:p>
            <a:r>
              <a:rPr lang="ja-JP" altLang="en-US"/>
              <a:t>「内容のまとまりごとの評価規準」を単元の評価規準とすることができます。</a:t>
            </a:r>
          </a:p>
          <a:p>
            <a:endParaRPr lang="ja-JP" altLang="en-US"/>
          </a:p>
          <a:p>
            <a:r>
              <a:rPr lang="ja-JP" altLang="en-US"/>
              <a:t>また，「主体的に学習に取り組む態度」については，</a:t>
            </a:r>
          </a:p>
          <a:p>
            <a:r>
              <a:rPr lang="ja-JP" altLang="en-US"/>
              <a:t>スクリーンに示した①から④の内容を踏まえて設定します。</a:t>
            </a:r>
          </a:p>
          <a:p>
            <a:r>
              <a:rPr lang="ja-JP" altLang="en-US"/>
              <a:t>①粘り強さ＜積極的に，進んで，粘り強く　等＞</a:t>
            </a:r>
            <a:endParaRPr lang="en-US" altLang="ja-JP"/>
          </a:p>
          <a:p>
            <a:r>
              <a:rPr lang="en-US" altLang="ja-JP"/>
              <a:t>②</a:t>
            </a:r>
            <a:r>
              <a:rPr lang="ja-JP" altLang="en-US"/>
              <a:t>自らの学習の調整＜学習の見通しをもって，学習課題に沿って，今までの学習を生かして　等＞</a:t>
            </a:r>
            <a:endParaRPr lang="en-US" altLang="ja-JP"/>
          </a:p>
          <a:p>
            <a:r>
              <a:rPr lang="en-US" altLang="ja-JP"/>
              <a:t>③</a:t>
            </a:r>
            <a:r>
              <a:rPr lang="ja-JP" altLang="en-US"/>
              <a:t>他の２観点において重点とする内容</a:t>
            </a:r>
          </a:p>
          <a:p>
            <a:r>
              <a:rPr lang="ja-JP" altLang="en-US"/>
              <a:t>④当該単元の具体的な言語活動</a:t>
            </a:r>
          </a:p>
          <a:p>
            <a:r>
              <a:rPr lang="ja-JP" altLang="en-US"/>
              <a:t>なお，①と②で示した＜　＞内の言葉は，当該内容の学習状況を例示したものであり，</a:t>
            </a:r>
          </a:p>
          <a:p>
            <a:r>
              <a:rPr lang="ja-JP" altLang="en-US"/>
              <a:t>これ以外も想定されます。</a:t>
            </a:r>
          </a:p>
          <a:p>
            <a:endParaRPr lang="en-US" altLang="ja-JP"/>
          </a:p>
        </p:txBody>
      </p:sp>
      <p:sp>
        <p:nvSpPr>
          <p:cNvPr id="307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B6F2B80-1F04-4CA0-9FF0-7210C75FEF7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850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224A6B2-F6DD-4E2E-BFFD-4F0F80F73BAB}" type="slidenum">
              <a:rPr lang="en-US" altLang="ja-JP">
                <a:solidFill>
                  <a:srgbClr val="000000"/>
                </a:solidFill>
                <a:ea typeface="ＭＳ Ｐゴシック" panose="020B0600070205080204" pitchFamily="50" charset="-128"/>
              </a:rPr>
              <a:pPr algn="r" eaLnBrk="1" hangingPunct="1">
                <a:spcBef>
                  <a:spcPct val="0"/>
                </a:spcBef>
              </a:pPr>
              <a:t>14</a:t>
            </a:fld>
            <a:endParaRPr lang="en-US" altLang="ja-JP">
              <a:solidFill>
                <a:srgbClr val="000000"/>
              </a:solidFill>
              <a:ea typeface="ＭＳ Ｐゴシック" panose="020B0600070205080204" pitchFamily="50" charset="-128"/>
            </a:endParaRPr>
          </a:p>
        </p:txBody>
      </p:sp>
      <p:sp>
        <p:nvSpPr>
          <p:cNvPr id="32771" name="Rectangle 2"/>
          <p:cNvSpPr>
            <a:spLocks noGrp="1" noRot="1" noChangeAspect="1" noChangeArrowheads="1" noTextEdit="1"/>
          </p:cNvSpPr>
          <p:nvPr>
            <p:ph type="sldImg"/>
          </p:nvPr>
        </p:nvSpPr>
        <p:spPr>
          <a:noFill/>
          <a:ln cap="flat">
            <a:headEnd type="none" w="med" len="med"/>
            <a:tailEnd type="none" w="med" len="med"/>
          </a:ln>
        </p:spPr>
      </p:sp>
      <p:sp>
        <p:nvSpPr>
          <p:cNvPr id="3277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それでは，単元の評価規準作成のポイントについて説明します。</a:t>
            </a:r>
          </a:p>
        </p:txBody>
      </p:sp>
    </p:spTree>
    <p:extLst>
      <p:ext uri="{BB962C8B-B14F-4D97-AF65-F5344CB8AC3E}">
        <p14:creationId xmlns:p14="http://schemas.microsoft.com/office/powerpoint/2010/main" val="4026292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中学校国語科においては，ステップ１から５の流れで</a:t>
            </a:r>
          </a:p>
          <a:p>
            <a:r>
              <a:rPr lang="ja-JP" altLang="en-US"/>
              <a:t>授業を構想し，評価規準を作成します。</a:t>
            </a:r>
          </a:p>
          <a:p>
            <a:r>
              <a:rPr lang="ja-JP" altLang="en-US"/>
              <a:t>各ステップごとに説明いたします。</a:t>
            </a:r>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36A911D-E48E-46C3-A064-687BAFA9D22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0970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まず，ステップ１は，単元で取り上げる指導事項の確認をします。</a:t>
            </a:r>
            <a:endParaRPr lang="en-US" altLang="ja-JP"/>
          </a:p>
          <a:p>
            <a:r>
              <a:rPr lang="ja-JP" altLang="en-US"/>
              <a:t>この際，年間指導計画を基に，確認することが大切です。</a:t>
            </a:r>
            <a:endParaRPr lang="en-US" altLang="ja-JP"/>
          </a:p>
          <a:p>
            <a:r>
              <a:rPr lang="ja-JP" altLang="en-US"/>
              <a:t>１年間で学習指導要領に示された当該学年の資質・能力を過不足なく</a:t>
            </a:r>
            <a:endParaRPr lang="en-US" altLang="ja-JP"/>
          </a:p>
          <a:p>
            <a:r>
              <a:rPr lang="ja-JP" altLang="en-US"/>
              <a:t>育成するためにも，教材の配列ではなく，</a:t>
            </a:r>
            <a:endParaRPr lang="en-US" altLang="ja-JP"/>
          </a:p>
          <a:p>
            <a:r>
              <a:rPr lang="ja-JP" altLang="en-US"/>
              <a:t>いつ，どの資質・能力を育成するかを計画する，という意識が大切です。</a:t>
            </a:r>
            <a:endParaRPr lang="en-US" altLang="ja-JP"/>
          </a:p>
          <a:p>
            <a:endParaRPr lang="en-US" altLang="ja-JP"/>
          </a:p>
          <a:p>
            <a:r>
              <a:rPr lang="ja-JP" altLang="en-US"/>
              <a:t>次に，ステップ２では，単元の目標と言語活動の設定を行います。</a:t>
            </a:r>
            <a:endParaRPr lang="en-US" altLang="ja-JP"/>
          </a:p>
          <a:p>
            <a:r>
              <a:rPr lang="ja-JP" altLang="en-US">
                <a:solidFill>
                  <a:srgbClr val="000000"/>
                </a:solidFill>
                <a:latin typeface="ＭＳ Ｐゴシック" panose="020B0600070205080204" pitchFamily="50" charset="-128"/>
              </a:rPr>
              <a:t>ステップ１で確認した指導事項を基に，単元の目標を設定します。</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　「知識及び技能」と「思考力，判断力，表現力等」の目標の２つについては，</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基本的に指導事項の文末を「～できる。」として示します。</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　そして，「学びに向かう力，人間性等」の目標については，</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いずれの単元においても当該学年の学年の目標である</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「言葉が持つ価値～思いや考えを伝え合おうとする。」までを示します。</a:t>
            </a:r>
            <a:endParaRPr lang="en-US" altLang="ja-JP">
              <a:solidFill>
                <a:srgbClr val="000000"/>
              </a:solidFill>
              <a:latin typeface="ＭＳ Ｐゴシック" panose="020B0600070205080204" pitchFamily="50" charset="-128"/>
            </a:endParaRPr>
          </a:p>
          <a:p>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次に，それらの単元の目標を実現するために適した言語活動を，</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言語活動例を参考にして位置付けます。</a:t>
            </a:r>
            <a:endParaRPr lang="en-US" altLang="ja-JP"/>
          </a:p>
          <a:p>
            <a:endParaRPr lang="en-US" altLang="ja-JP"/>
          </a:p>
          <a:p>
            <a:endParaRPr lang="en-US" altLang="ja-JP"/>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F48D41B-3690-45E3-BF42-09453FDB351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41427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dirty="0"/>
          </a:p>
          <a:p>
            <a:r>
              <a:rPr lang="ja-JP" altLang="en-US" dirty="0"/>
              <a:t>ステップ３では，単元の評価規準を設定します。</a:t>
            </a:r>
            <a:endParaRPr lang="en-US" altLang="ja-JP" dirty="0"/>
          </a:p>
          <a:p>
            <a:r>
              <a:rPr lang="ja-JP" altLang="en-US" dirty="0"/>
              <a:t>文末の表記や冒頭に領域を明記するなど，</a:t>
            </a:r>
            <a:endParaRPr lang="en-US" altLang="ja-JP" dirty="0"/>
          </a:p>
          <a:p>
            <a:r>
              <a:rPr lang="ja-JP" altLang="en-US" dirty="0"/>
              <a:t>基本的には，「内容のまとまりごとの評価規準」の作成と同じです。</a:t>
            </a:r>
            <a:endParaRPr lang="en-US" altLang="ja-JP" dirty="0"/>
          </a:p>
          <a:p>
            <a:r>
              <a:rPr lang="ja-JP" altLang="en-US" dirty="0"/>
              <a:t>また，「学びに向かう力，人間性等」についても，スクリーンに示す①～④について、</a:t>
            </a:r>
            <a:endParaRPr lang="en-US" altLang="ja-JP" dirty="0"/>
          </a:p>
          <a:p>
            <a:r>
              <a:rPr lang="ja-JP" altLang="en-US" dirty="0">
                <a:solidFill>
                  <a:srgbClr val="000000"/>
                </a:solidFill>
                <a:latin typeface="ＭＳ Ｐゴシック" panose="020B0600070205080204" pitchFamily="50" charset="-128"/>
              </a:rPr>
              <a:t>付けたい資質・能力，目の前の生徒の状況等に応じて工夫します。</a:t>
            </a:r>
            <a:endParaRPr lang="en-US" altLang="ja-JP" dirty="0">
              <a:solidFill>
                <a:srgbClr val="000000"/>
              </a:solidFill>
              <a:latin typeface="ＭＳ Ｐゴシック" panose="020B0600070205080204" pitchFamily="50" charset="-128"/>
            </a:endParaRPr>
          </a:p>
          <a:p>
            <a:r>
              <a:rPr lang="ja-JP" altLang="en-US" dirty="0">
                <a:solidFill>
                  <a:srgbClr val="000000"/>
                </a:solidFill>
                <a:latin typeface="ＭＳ Ｐゴシック" panose="020B0600070205080204" pitchFamily="50" charset="-128"/>
              </a:rPr>
              <a:t>①から④の要素がすべて入っていないからおかしい，ということではありません。</a:t>
            </a:r>
            <a:endParaRPr lang="en-US" altLang="ja-JP" dirty="0">
              <a:solidFill>
                <a:srgbClr val="000000"/>
              </a:solidFill>
              <a:latin typeface="ＭＳ Ｐゴシック" panose="020B0600070205080204" pitchFamily="50" charset="-128"/>
            </a:endParaRPr>
          </a:p>
          <a:p>
            <a:r>
              <a:rPr lang="ja-JP" altLang="en-US" dirty="0">
                <a:solidFill>
                  <a:srgbClr val="000000"/>
                </a:solidFill>
                <a:latin typeface="ＭＳ Ｐゴシック" panose="020B0600070205080204" pitchFamily="50" charset="-128"/>
              </a:rPr>
              <a:t>また，言語活動自体を評価するものではありません。</a:t>
            </a:r>
            <a:endParaRPr lang="en-US" altLang="ja-JP" dirty="0">
              <a:solidFill>
                <a:srgbClr val="000000"/>
              </a:solidFill>
              <a:latin typeface="ＭＳ Ｐゴシック" panose="020B0600070205080204" pitchFamily="50" charset="-128"/>
            </a:endParaRPr>
          </a:p>
          <a:p>
            <a:endParaRPr lang="en-US" altLang="ja-JP" dirty="0"/>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26B6DD1-6A74-4FF1-87EC-D88F8855D082}"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595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ステップ４では，単元の指導と評価の計画を決定します。</a:t>
            </a:r>
            <a:endParaRPr lang="en-US" altLang="ja-JP"/>
          </a:p>
          <a:p>
            <a:r>
              <a:rPr lang="ja-JP" altLang="en-US"/>
              <a:t>各時間の具体的な学習活動を構想し，</a:t>
            </a:r>
            <a:endParaRPr lang="en-US" altLang="ja-JP"/>
          </a:p>
          <a:p>
            <a:r>
              <a:rPr lang="ja-JP" altLang="en-US"/>
              <a:t>単元のどの段階でどの評価規準に基づいて評価するかを決定します。</a:t>
            </a:r>
            <a:endParaRPr lang="en-US" altLang="ja-JP"/>
          </a:p>
          <a:p>
            <a:r>
              <a:rPr lang="ja-JP" altLang="en-US"/>
              <a:t>評価の計画を立てることが極めて重要です。</a:t>
            </a:r>
            <a:endParaRPr lang="en-US" altLang="ja-JP"/>
          </a:p>
          <a:p>
            <a:endParaRPr lang="en-US" altLang="ja-JP"/>
          </a:p>
          <a:p>
            <a:r>
              <a:rPr lang="ja-JP" altLang="en-US"/>
              <a:t>そして，ステップ５では，評価の実際と手立ての構想を行います。</a:t>
            </a:r>
            <a:endParaRPr lang="en-US" altLang="ja-JP"/>
          </a:p>
          <a:p>
            <a:r>
              <a:rPr lang="ja-JP" altLang="en-US"/>
              <a:t>それぞれの</a:t>
            </a:r>
            <a:r>
              <a:rPr lang="ja-JP" altLang="en-US">
                <a:solidFill>
                  <a:srgbClr val="000000"/>
                </a:solidFill>
                <a:latin typeface="ＭＳ Ｐゴシック" panose="020B0600070205080204" pitchFamily="50" charset="-128"/>
              </a:rPr>
              <a:t>評価規準について，実際の学習活動を踏まえて，</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a:t>
            </a:r>
            <a:r>
              <a:rPr lang="en-US" altLang="ja-JP">
                <a:solidFill>
                  <a:srgbClr val="000000"/>
                </a:solidFill>
                <a:latin typeface="ＭＳ Ｐゴシック" panose="020B0600070205080204" pitchFamily="50" charset="-128"/>
              </a:rPr>
              <a:t>B</a:t>
            </a:r>
            <a:r>
              <a:rPr lang="ja-JP" altLang="en-US">
                <a:solidFill>
                  <a:srgbClr val="000000"/>
                </a:solidFill>
                <a:latin typeface="ＭＳ Ｐゴシック" panose="020B0600070205080204" pitchFamily="50" charset="-128"/>
              </a:rPr>
              <a:t>と判断する状況の例」，「</a:t>
            </a:r>
            <a:r>
              <a:rPr lang="en-US" altLang="ja-JP">
                <a:solidFill>
                  <a:srgbClr val="000000"/>
                </a:solidFill>
                <a:latin typeface="ＭＳ Ｐゴシック" panose="020B0600070205080204" pitchFamily="50" charset="-128"/>
              </a:rPr>
              <a:t>C</a:t>
            </a:r>
            <a:r>
              <a:rPr lang="ja-JP" altLang="en-US">
                <a:solidFill>
                  <a:srgbClr val="000000"/>
                </a:solidFill>
                <a:latin typeface="ＭＳ Ｐゴシック" panose="020B0600070205080204" pitchFamily="50" charset="-128"/>
              </a:rPr>
              <a:t>と判断する状況への手立て」を</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想定します。</a:t>
            </a:r>
            <a:endParaRPr lang="en-US" altLang="ja-JP">
              <a:solidFill>
                <a:srgbClr val="000000"/>
              </a:solidFill>
              <a:latin typeface="ＭＳ Ｐゴシック" panose="020B0600070205080204" pitchFamily="50" charset="-128"/>
            </a:endParaRPr>
          </a:p>
          <a:p>
            <a:endParaRPr lang="en-US" altLang="ja-JP"/>
          </a:p>
          <a:p>
            <a:endParaRPr lang="en-US" altLang="ja-JP"/>
          </a:p>
          <a:p>
            <a:endParaRPr lang="en-US" altLang="ja-JP"/>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4B22903-19EA-4CB3-BD2F-63C1197227C6}"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004409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66D2D41-EB40-4651-AD8A-72DA5EDEE1CD}" type="slidenum">
              <a:rPr lang="en-US" altLang="ja-JP">
                <a:solidFill>
                  <a:srgbClr val="000000"/>
                </a:solidFill>
                <a:ea typeface="ＭＳ Ｐゴシック" panose="020B0600070205080204" pitchFamily="50" charset="-128"/>
              </a:rPr>
              <a:pPr algn="r" eaLnBrk="1" hangingPunct="1">
                <a:spcBef>
                  <a:spcPct val="0"/>
                </a:spcBef>
              </a:pPr>
              <a:t>19</a:t>
            </a:fld>
            <a:endParaRPr lang="en-US" altLang="ja-JP">
              <a:solidFill>
                <a:srgbClr val="000000"/>
              </a:solidFill>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noFill/>
          <a:ln cap="flat">
            <a:headEnd type="none" w="med" len="med"/>
            <a:tailEnd type="none" w="med" len="med"/>
          </a:ln>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最後に，学習評価に関する事例について説明します。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第三編は学習評価の参考となる事例が載せられています。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08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5D3C471-5A1F-4A2F-BF0E-8A82FA0B8E48}"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説明の内容は，</a:t>
            </a:r>
          </a:p>
          <a:p>
            <a:r>
              <a:rPr lang="en-US" altLang="ja-JP" dirty="0">
                <a:latin typeface="ＭＳ 明朝" panose="02020609040205080304" pitchFamily="17" charset="-128"/>
                <a:ea typeface="ＭＳ 明朝" panose="02020609040205080304" pitchFamily="17" charset="-128"/>
              </a:rPr>
              <a:t>Ⅰ</a:t>
            </a:r>
            <a:r>
              <a:rPr lang="ja-JP" altLang="en-US" dirty="0">
                <a:latin typeface="ＭＳ 明朝" panose="02020609040205080304" pitchFamily="17" charset="-128"/>
                <a:ea typeface="ＭＳ 明朝" panose="02020609040205080304" pitchFamily="17" charset="-128"/>
              </a:rPr>
              <a:t>　中学校国語科の内容のまとまり，</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Ⅱ</a:t>
            </a:r>
            <a:r>
              <a:rPr lang="ja-JP" altLang="en-US" dirty="0">
                <a:latin typeface="ＭＳ 明朝" panose="02020609040205080304" pitchFamily="17" charset="-128"/>
                <a:ea typeface="ＭＳ 明朝" panose="02020609040205080304" pitchFamily="17" charset="-128"/>
              </a:rPr>
              <a:t>　「内容のまとまりごとの評価規準」作成の手順，</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Ⅲ</a:t>
            </a:r>
            <a:r>
              <a:rPr lang="ja-JP" altLang="en-US" dirty="0">
                <a:latin typeface="ＭＳ 明朝" panose="02020609040205080304" pitchFamily="17" charset="-128"/>
                <a:ea typeface="ＭＳ 明朝" panose="02020609040205080304" pitchFamily="17" charset="-128"/>
              </a:rPr>
              <a:t>　単元の評価規準作成のポイント，</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Ⅳ</a:t>
            </a:r>
            <a:r>
              <a:rPr lang="ja-JP" altLang="en-US" dirty="0">
                <a:latin typeface="ＭＳ 明朝" panose="02020609040205080304" pitchFamily="17" charset="-128"/>
                <a:ea typeface="ＭＳ 明朝" panose="02020609040205080304" pitchFamily="17" charset="-128"/>
              </a:rPr>
              <a:t>　学習評価に関する事例について，以上４点です。</a:t>
            </a:r>
          </a:p>
        </p:txBody>
      </p:sp>
    </p:spTree>
    <p:extLst>
      <p:ext uri="{BB962C8B-B14F-4D97-AF65-F5344CB8AC3E}">
        <p14:creationId xmlns:p14="http://schemas.microsoft.com/office/powerpoint/2010/main" val="4168675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事例は四つあり，キーワードごとにまとめられています。</a:t>
            </a:r>
          </a:p>
          <a:p>
            <a:r>
              <a:rPr lang="ja-JP" altLang="en-US"/>
              <a:t>どの事例も，単元に応じた評価規準の設定から評価の総括までとともに，生徒の学習改善及び教師の指導改善までの一連の流れが示されています。</a:t>
            </a:r>
          </a:p>
          <a:p>
            <a:r>
              <a:rPr lang="ja-JP" altLang="en-US"/>
              <a:t>また，観点別の学習状況について評価する時期や場面の精選，工夫された評価方法も示されています。</a:t>
            </a:r>
          </a:p>
          <a:p>
            <a:endParaRPr lang="ja-JP" altLang="en-US"/>
          </a:p>
          <a:p>
            <a:endParaRPr lang="ja-JP" altLang="en-US"/>
          </a:p>
          <a:p>
            <a:endParaRPr lang="ja-JP" altLang="en-US"/>
          </a:p>
          <a:p>
            <a:endParaRPr lang="ja-JP" altLang="en-US"/>
          </a:p>
          <a:p>
            <a:endParaRPr lang="en-US" altLang="ja-JP"/>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6335115-BF96-4774-B9EF-6D9DC85A8DF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824873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710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事例２では，目的や意図に応じて文章全体を整えることができるように，</a:t>
            </a:r>
          </a:p>
          <a:p>
            <a:r>
              <a:rPr lang="ja-JP" altLang="en-US"/>
              <a:t>投書を書くという言語活動を設定した学習が取り上げられています。</a:t>
            </a:r>
          </a:p>
          <a:p>
            <a:r>
              <a:rPr lang="ja-JP" altLang="en-US"/>
              <a:t>どのような資質・能力を育成するために，どのような言語活動を行うのかが生徒にわかるように，</a:t>
            </a:r>
          </a:p>
          <a:p>
            <a:r>
              <a:rPr lang="ja-JP" altLang="en-US"/>
              <a:t>単元名が工夫されています。</a:t>
            </a:r>
          </a:p>
          <a:p>
            <a:r>
              <a:rPr lang="ja-JP" altLang="en-US"/>
              <a:t>また，単元の評価規準では，〇で囲んでいる（（２）ア）のように記すことで，</a:t>
            </a:r>
          </a:p>
          <a:p>
            <a:r>
              <a:rPr lang="ja-JP" altLang="en-US"/>
              <a:t>学習指導要領の指導事項との関連を明確にしています。</a:t>
            </a:r>
          </a:p>
          <a:p>
            <a:r>
              <a:rPr lang="ja-JP" altLang="en-US"/>
              <a:t>「主体的に学習に取り組む態度」に</a:t>
            </a:r>
          </a:p>
          <a:p>
            <a:r>
              <a:rPr lang="ja-JP" altLang="en-US"/>
              <a:t>「進んで文章全体を整え，今までの学習を生かして自分の考えを投書に書こうとしている。」と示されています。</a:t>
            </a:r>
          </a:p>
          <a:p>
            <a:r>
              <a:rPr lang="ja-JP" altLang="en-US"/>
              <a:t>ここには，「粘り強さの側面」と「自らの学習の調整の側面」の二つの側面が含まれています。</a:t>
            </a:r>
          </a:p>
          <a:p>
            <a:endParaRPr lang="ja-JP" altLang="en-US"/>
          </a:p>
          <a:p>
            <a:endParaRPr lang="ja-JP" altLang="en-US"/>
          </a:p>
          <a:p>
            <a:endParaRPr lang="ja-JP" altLang="en-US"/>
          </a:p>
          <a:p>
            <a:endParaRPr lang="ja-JP" altLang="en-US"/>
          </a:p>
          <a:p>
            <a:endParaRPr lang="ja-JP" altLang="en-US"/>
          </a:p>
          <a:p>
            <a:endParaRPr lang="ja-JP" altLang="en-US"/>
          </a:p>
          <a:p>
            <a:endParaRPr lang="en-US" altLang="ja-JP"/>
          </a:p>
        </p:txBody>
      </p:sp>
      <p:sp>
        <p:nvSpPr>
          <p:cNvPr id="471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7BA800B-5E08-4863-A96F-3BF13F0FF09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96233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915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「主体的に学習に取り組む態度」については，</a:t>
            </a:r>
          </a:p>
          <a:p>
            <a:r>
              <a:rPr lang="ja-JP" altLang="en-US"/>
              <a:t>知識及び技能を獲得したり，</a:t>
            </a:r>
          </a:p>
          <a:p>
            <a:r>
              <a:rPr lang="ja-JP" altLang="en-US"/>
              <a:t>思考力，判断力，表現力等を身に付けたりすることに向けた粘り強い取組の中で，</a:t>
            </a:r>
          </a:p>
          <a:p>
            <a:r>
              <a:rPr lang="ja-JP" altLang="en-US"/>
              <a:t>自らの学習を調整しようとしているかどうかを含めて評価します。</a:t>
            </a:r>
          </a:p>
          <a:p>
            <a:r>
              <a:rPr lang="ja-JP" altLang="en-US"/>
              <a:t>そのため，スクリーンに示す「粘り強く学習に取り組む態度」と</a:t>
            </a:r>
          </a:p>
          <a:p>
            <a:r>
              <a:rPr lang="ja-JP" altLang="en-US"/>
              <a:t>「自ら学習を調整しようとする態度」の二つの側面を評価することが求められます。</a:t>
            </a:r>
          </a:p>
          <a:p>
            <a:endParaRPr lang="en-US" altLang="ja-JP"/>
          </a:p>
        </p:txBody>
      </p:sp>
      <p:sp>
        <p:nvSpPr>
          <p:cNvPr id="491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3301168-0E3C-44C1-BC50-F00C155E6D4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335393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120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こちらは，指導と評価の計画です。</a:t>
            </a:r>
          </a:p>
          <a:p>
            <a:r>
              <a:rPr lang="ja-JP" altLang="en-US"/>
              <a:t>先ほどの評価規準について，</a:t>
            </a:r>
          </a:p>
          <a:p>
            <a:r>
              <a:rPr lang="ja-JP" altLang="en-US"/>
              <a:t>どの時間で，どのような材料で，どのような方法で評価を行うのかを</a:t>
            </a:r>
          </a:p>
          <a:p>
            <a:r>
              <a:rPr lang="ja-JP" altLang="en-US"/>
              <a:t>明確にする必要があります。</a:t>
            </a:r>
          </a:p>
          <a:p>
            <a:r>
              <a:rPr lang="ja-JP" altLang="en-US"/>
              <a:t>この単元ではそれぞれの観点の評価を１，３，４時間目に行う計画を立てています。</a:t>
            </a:r>
          </a:p>
          <a:p>
            <a:r>
              <a:rPr lang="ja-JP" altLang="en-US"/>
              <a:t>投書の下書きを行う</a:t>
            </a:r>
            <a:r>
              <a:rPr lang="en-US" altLang="ja-JP"/>
              <a:t>2</a:t>
            </a:r>
            <a:r>
              <a:rPr lang="ja-JP" altLang="en-US"/>
              <a:t>時間目の評価の欄は空欄となっています。</a:t>
            </a:r>
          </a:p>
          <a:p>
            <a:r>
              <a:rPr lang="ja-JP" altLang="en-US"/>
              <a:t>空欄ですが，指導や評価をしない，ということではありません。</a:t>
            </a:r>
          </a:p>
          <a:p>
            <a:r>
              <a:rPr lang="ja-JP" altLang="en-US"/>
              <a:t>指導は行いますが，本単元の目標とはしていない学習内容なので，</a:t>
            </a:r>
          </a:p>
          <a:p>
            <a:r>
              <a:rPr lang="ja-JP" altLang="en-US"/>
              <a:t>本単元の評価には含めない，という時間となります。</a:t>
            </a:r>
          </a:p>
        </p:txBody>
      </p:sp>
      <p:sp>
        <p:nvSpPr>
          <p:cNvPr id="512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7C3BC5A-9291-4EA9-8EFF-0CA2B715EFF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316438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325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こちらは単元の流れを示したものです。</a:t>
            </a:r>
          </a:p>
          <a:p>
            <a:r>
              <a:rPr lang="ja-JP" altLang="en-US"/>
              <a:t>赤で囲んでいる個所は，指導は行いますが評価には含めない一時間を示しています。</a:t>
            </a:r>
          </a:p>
          <a:p>
            <a:endParaRPr lang="ja-JP" altLang="en-US"/>
          </a:p>
          <a:p>
            <a:r>
              <a:rPr lang="ja-JP" altLang="en-US"/>
              <a:t>その他の評価規準・評価の方法の枠には，計画している評価について，</a:t>
            </a:r>
          </a:p>
          <a:p>
            <a:r>
              <a:rPr lang="ja-JP" altLang="en-US"/>
              <a:t>単元の評価規準を踏まえて設定したキーワードが示されています。</a:t>
            </a:r>
          </a:p>
          <a:p>
            <a:r>
              <a:rPr lang="ja-JP" altLang="en-US"/>
              <a:t>このキーワードは，「おおむね満足できる」状態（Ｂ）の例が示されています。</a:t>
            </a:r>
          </a:p>
          <a:p>
            <a:endParaRPr lang="ja-JP" altLang="en-US"/>
          </a:p>
          <a:p>
            <a:r>
              <a:rPr lang="ja-JP" altLang="en-US"/>
              <a:t>緑で囲んでいる箇所は，</a:t>
            </a:r>
            <a:r>
              <a:rPr lang="en-US" altLang="ja-JP"/>
              <a:t>〔</a:t>
            </a:r>
            <a:r>
              <a:rPr lang="ja-JP" altLang="en-US"/>
              <a:t>主体的に学習に取り組む態度</a:t>
            </a:r>
            <a:r>
              <a:rPr lang="en-US" altLang="ja-JP"/>
              <a:t>〕</a:t>
            </a:r>
            <a:r>
              <a:rPr lang="ja-JP" altLang="en-US"/>
              <a:t>の評価を行う</a:t>
            </a:r>
            <a:r>
              <a:rPr lang="en-US" altLang="ja-JP"/>
              <a:t>3</a:t>
            </a:r>
            <a:r>
              <a:rPr lang="ja-JP" altLang="en-US"/>
              <a:t>時間目です。</a:t>
            </a:r>
          </a:p>
          <a:p>
            <a:r>
              <a:rPr lang="ja-JP" altLang="en-US"/>
              <a:t>本単元は，年間指導計画に基づき，</a:t>
            </a:r>
          </a:p>
          <a:p>
            <a:r>
              <a:rPr lang="ja-JP" altLang="en-US"/>
              <a:t>目的や意図に応じた表現になっているのかを確かめて，</a:t>
            </a:r>
          </a:p>
          <a:p>
            <a:r>
              <a:rPr lang="ja-JP" altLang="en-US"/>
              <a:t>文章全体を整える力を身に付けさせることに重点を置いています。</a:t>
            </a:r>
          </a:p>
          <a:p>
            <a:r>
              <a:rPr lang="ja-JP" altLang="en-US"/>
              <a:t>ですから，「粘り強さ」は文章全体を俯瞰し，</a:t>
            </a:r>
          </a:p>
          <a:p>
            <a:r>
              <a:rPr lang="ja-JP" altLang="en-US"/>
              <a:t>多様な読み手に対して自分の考えがわかりやすく伝わる表現に文章を整えようとする過程で，</a:t>
            </a:r>
          </a:p>
          <a:p>
            <a:r>
              <a:rPr lang="ja-JP" altLang="en-US"/>
              <a:t>そして，「自らの学習の進め方の調整」は，</a:t>
            </a:r>
          </a:p>
          <a:p>
            <a:r>
              <a:rPr lang="ja-JP" altLang="en-US"/>
              <a:t>既習の知識を活用して自分の考えを投書に書く活動の中で発揮させたいと考え，</a:t>
            </a:r>
          </a:p>
          <a:p>
            <a:r>
              <a:rPr lang="ja-JP" altLang="en-US"/>
              <a:t>この時間で評価を行っています。</a:t>
            </a:r>
          </a:p>
          <a:p>
            <a:endParaRPr lang="en-US" altLang="ja-JP"/>
          </a:p>
        </p:txBody>
      </p:sp>
      <p:sp>
        <p:nvSpPr>
          <p:cNvPr id="532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5BD707B-6C07-4F1D-BC2F-1D81D63DAEF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91609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529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事例２の「主体的に学習に取り組む態度」の評価の内容は，</a:t>
            </a:r>
            <a:endParaRPr lang="en-US" altLang="ja-JP"/>
          </a:p>
          <a:p>
            <a:r>
              <a:rPr lang="ja-JP" altLang="en-US"/>
              <a:t>表現を整えられたかどうかを見取るのではなく，生徒が自分の下書きを読み直して，</a:t>
            </a:r>
            <a:endParaRPr lang="en-US" altLang="ja-JP"/>
          </a:p>
          <a:p>
            <a:r>
              <a:rPr lang="ja-JP" altLang="en-US"/>
              <a:t>試行錯誤しながら表現を整えようとしているかどうかを見取ります。</a:t>
            </a:r>
          </a:p>
          <a:p>
            <a:r>
              <a:rPr lang="ja-JP" altLang="en-US"/>
              <a:t>そのため，生徒が下書きの文章の構成や表現を確かめる際に，</a:t>
            </a:r>
          </a:p>
          <a:p>
            <a:r>
              <a:rPr lang="ja-JP" altLang="en-US"/>
              <a:t>ワープロソフトのコメント機能を用いている様子や書いている内容を評価する例が示されています。</a:t>
            </a:r>
            <a:endParaRPr lang="en-US" altLang="ja-JP"/>
          </a:p>
          <a:p>
            <a:r>
              <a:rPr lang="ja-JP" altLang="en-US"/>
              <a:t>また，「おおむね満足できる」状況（Ｂ）の生徒だけでなく，推敲する際に教師に助言を求めてきた生徒の例なども示されています。</a:t>
            </a:r>
            <a:endParaRPr lang="en-US" altLang="ja-JP"/>
          </a:p>
          <a:p>
            <a:r>
              <a:rPr lang="ja-JP" altLang="en-US"/>
              <a:t>第３編で示されている事例は，いずれも授業の一連の流れを示したうえで，評価の３観点について例示されており，</a:t>
            </a:r>
          </a:p>
          <a:p>
            <a:r>
              <a:rPr lang="ja-JP" altLang="en-US"/>
              <a:t>評価について検討する際に大変参考になるものとなっています。</a:t>
            </a:r>
          </a:p>
          <a:p>
            <a:endParaRPr lang="ja-JP" altLang="en-US"/>
          </a:p>
          <a:p>
            <a:endParaRPr lang="ja-JP" altLang="en-US"/>
          </a:p>
          <a:p>
            <a:endParaRPr lang="ja-JP" altLang="en-US"/>
          </a:p>
          <a:p>
            <a:endParaRPr lang="ja-JP" altLang="en-US"/>
          </a:p>
          <a:p>
            <a:endParaRPr lang="ja-JP" altLang="en-US"/>
          </a:p>
          <a:p>
            <a:endParaRPr lang="ja-JP" altLang="en-US"/>
          </a:p>
          <a:p>
            <a:endParaRPr lang="ja-JP" altLang="en-US"/>
          </a:p>
          <a:p>
            <a:endParaRPr lang="en-US" altLang="ja-JP"/>
          </a:p>
        </p:txBody>
      </p:sp>
      <p:sp>
        <p:nvSpPr>
          <p:cNvPr id="553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F1A1975-38FA-45A0-9F39-C0E7A2C01342}"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596081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734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また，具体的な評価の資料として「評価メモ」や年間指導計画表なども示されています。</a:t>
            </a:r>
          </a:p>
          <a:p>
            <a:endParaRPr lang="ja-JP" altLang="en-US"/>
          </a:p>
          <a:p>
            <a:endParaRPr lang="en-US" altLang="ja-JP"/>
          </a:p>
        </p:txBody>
      </p:sp>
      <p:sp>
        <p:nvSpPr>
          <p:cNvPr id="573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75E6122-5579-48D9-BB04-9ADBAF63252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82706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E922FA7-669E-4B06-97FD-45B2AC730E56}" type="slidenum">
              <a:rPr lang="en-US" altLang="ja-JP">
                <a:solidFill>
                  <a:srgbClr val="000000"/>
                </a:solidFill>
                <a:ea typeface="ＭＳ Ｐゴシック" panose="020B0600070205080204" pitchFamily="50" charset="-128"/>
              </a:rPr>
              <a:pPr algn="r" eaLnBrk="1" hangingPunct="1">
                <a:spcBef>
                  <a:spcPct val="0"/>
                </a:spcBef>
              </a:pPr>
              <a:t>27</a:t>
            </a:fld>
            <a:endParaRPr lang="en-US" altLang="ja-JP">
              <a:solidFill>
                <a:srgbClr val="000000"/>
              </a:solidFill>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noFill/>
          <a:ln cap="flat">
            <a:headEnd type="none" w="med" len="med"/>
            <a:tailEnd type="none" w="med" len="med"/>
          </a:ln>
        </p:spPr>
      </p:sp>
      <p:sp>
        <p:nvSpPr>
          <p:cNvPr id="593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以上で，「指導と評価の一体化」のための学習評価についての説明を終わります。</a:t>
            </a:r>
          </a:p>
        </p:txBody>
      </p:sp>
    </p:spTree>
    <p:extLst>
      <p:ext uri="{BB962C8B-B14F-4D97-AF65-F5344CB8AC3E}">
        <p14:creationId xmlns:p14="http://schemas.microsoft.com/office/powerpoint/2010/main" val="28004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381C3D6-DEC8-42FA-B7F1-1EC23902A75B}" type="slidenum">
              <a:rPr lang="en-US" altLang="ja-JP">
                <a:solidFill>
                  <a:srgbClr val="000000"/>
                </a:solidFill>
                <a:ea typeface="ＭＳ Ｐゴシック" panose="020B0600070205080204" pitchFamily="50" charset="-128"/>
              </a:rPr>
              <a:pPr algn="r" eaLnBrk="1" hangingPunct="1">
                <a:spcBef>
                  <a:spcPct val="0"/>
                </a:spcBef>
              </a:pPr>
              <a:t>3</a:t>
            </a:fld>
            <a:endParaRPr lang="en-US" altLang="ja-JP">
              <a:solidFill>
                <a:srgbClr val="000000"/>
              </a:solidFill>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noFill/>
          <a:ln cap="flat">
            <a:headEnd type="none" w="med" len="med"/>
            <a:tailEnd type="none" w="med" len="med"/>
          </a:ln>
        </p:spPr>
      </p:sp>
      <p:sp>
        <p:nvSpPr>
          <p:cNvPr id="1024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まず，中学校国語科の内容のまとまりについて説明します。</a:t>
            </a:r>
          </a:p>
        </p:txBody>
      </p:sp>
    </p:spTree>
    <p:extLst>
      <p:ext uri="{BB962C8B-B14F-4D97-AF65-F5344CB8AC3E}">
        <p14:creationId xmlns:p14="http://schemas.microsoft.com/office/powerpoint/2010/main" val="52445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229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「内容のまとまり」とは，学習指導要領に示す各教科等の</a:t>
            </a:r>
          </a:p>
          <a:p>
            <a:r>
              <a:rPr lang="ja-JP" altLang="en-US"/>
              <a:t>「第２　各学年の目標及び内容　２　内容」の項目等をそのまとまりごとに</a:t>
            </a:r>
          </a:p>
          <a:p>
            <a:r>
              <a:rPr lang="ja-JP" altLang="en-US"/>
              <a:t>細分化したり整理したりしたものをいいます。</a:t>
            </a:r>
          </a:p>
          <a:p>
            <a:r>
              <a:rPr lang="ja-JP" altLang="en-US"/>
              <a:t>中学校国語科における内容のまとまりは，</a:t>
            </a:r>
          </a:p>
          <a:p>
            <a:r>
              <a:rPr lang="en-US" altLang="ja-JP"/>
              <a:t>〔</a:t>
            </a:r>
            <a:r>
              <a:rPr lang="ja-JP" altLang="en-US"/>
              <a:t>知識及び技能</a:t>
            </a:r>
            <a:r>
              <a:rPr lang="en-US" altLang="ja-JP"/>
              <a:t>〕</a:t>
            </a:r>
            <a:r>
              <a:rPr lang="ja-JP" altLang="en-US"/>
              <a:t>と</a:t>
            </a:r>
            <a:r>
              <a:rPr lang="en-US" altLang="ja-JP"/>
              <a:t>〔</a:t>
            </a:r>
            <a:r>
              <a:rPr lang="ja-JP" altLang="en-US"/>
              <a:t>思考力，判断力，表現力等</a:t>
            </a:r>
            <a:r>
              <a:rPr lang="en-US" altLang="ja-JP"/>
              <a:t>〕</a:t>
            </a:r>
            <a:r>
              <a:rPr lang="ja-JP" altLang="en-US"/>
              <a:t>の</a:t>
            </a:r>
          </a:p>
          <a:p>
            <a:r>
              <a:rPr lang="ja-JP" altLang="en-US">
                <a:latin typeface="ＭＳ Ｐ明朝" panose="02020600040205080304" pitchFamily="18" charset="-128"/>
              </a:rPr>
              <a:t>２の内容の</a:t>
            </a:r>
            <a:r>
              <a:rPr lang="ja-JP" altLang="en-US"/>
              <a:t>まとまりで示されています。</a:t>
            </a:r>
          </a:p>
          <a:p>
            <a:r>
              <a:rPr lang="ja-JP" altLang="en-US"/>
              <a:t>また，これらのまとまりは更に，</a:t>
            </a:r>
          </a:p>
          <a:p>
            <a:r>
              <a:rPr lang="en-US" altLang="ja-JP"/>
              <a:t>〔</a:t>
            </a:r>
            <a:r>
              <a:rPr lang="ja-JP" altLang="en-US"/>
              <a:t>知識及び技能</a:t>
            </a:r>
            <a:r>
              <a:rPr lang="en-US" altLang="ja-JP"/>
              <a:t>〕</a:t>
            </a:r>
            <a:r>
              <a:rPr lang="ja-JP" altLang="en-US"/>
              <a:t>は</a:t>
            </a:r>
          </a:p>
          <a:p>
            <a:r>
              <a:rPr lang="ja-JP" altLang="en-US"/>
              <a:t>（１）言葉の特徴や使い方に関する事項，</a:t>
            </a:r>
          </a:p>
          <a:p>
            <a:r>
              <a:rPr lang="ja-JP" altLang="en-US"/>
              <a:t>（２）情報の扱い方に関する事項，</a:t>
            </a:r>
          </a:p>
          <a:p>
            <a:r>
              <a:rPr lang="ja-JP" altLang="en-US"/>
              <a:t>（３）我が国の言語文化に関する事項の３つの事項で構成されています。</a:t>
            </a:r>
          </a:p>
          <a:p>
            <a:r>
              <a:rPr lang="ja-JP" altLang="en-US"/>
              <a:t>また，</a:t>
            </a:r>
          </a:p>
          <a:p>
            <a:r>
              <a:rPr lang="en-US" altLang="ja-JP"/>
              <a:t>〔</a:t>
            </a:r>
            <a:r>
              <a:rPr lang="ja-JP" altLang="en-US"/>
              <a:t>思考力，判断力，表現力等</a:t>
            </a:r>
            <a:r>
              <a:rPr lang="en-US" altLang="ja-JP"/>
              <a:t>〕</a:t>
            </a:r>
            <a:r>
              <a:rPr lang="ja-JP" altLang="en-US"/>
              <a:t>の内容は，</a:t>
            </a:r>
          </a:p>
          <a:p>
            <a:r>
              <a:rPr lang="ja-JP" altLang="en-US"/>
              <a:t>「Ａ話すこと・聞くこと」，</a:t>
            </a:r>
          </a:p>
          <a:p>
            <a:r>
              <a:rPr lang="ja-JP" altLang="en-US"/>
              <a:t>「Ｂ書くこと」，</a:t>
            </a:r>
          </a:p>
          <a:p>
            <a:r>
              <a:rPr lang="ja-JP" altLang="en-US"/>
              <a:t>「Ｃ読むこと」　の３領域で構成されています。</a:t>
            </a:r>
          </a:p>
        </p:txBody>
      </p:sp>
      <p:sp>
        <p:nvSpPr>
          <p:cNvPr id="1229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3903255-9405-4EF9-9A74-734CA256D8E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12826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F14F15B-0B99-49C1-B12B-225650C0588B}" type="slidenum">
              <a:rPr lang="en-US" altLang="ja-JP">
                <a:solidFill>
                  <a:srgbClr val="000000"/>
                </a:solidFill>
                <a:ea typeface="ＭＳ Ｐゴシック" panose="020B0600070205080204" pitchFamily="50" charset="-128"/>
              </a:rPr>
              <a:pPr algn="r" eaLnBrk="1" hangingPunct="1">
                <a:spcBef>
                  <a:spcPct val="0"/>
                </a:spcBef>
              </a:pPr>
              <a:t>5</a:t>
            </a:fld>
            <a:endParaRPr lang="en-US" altLang="ja-JP">
              <a:solidFill>
                <a:srgbClr val="000000"/>
              </a:solidFill>
              <a:ea typeface="ＭＳ Ｐゴシック" panose="020B0600070205080204" pitchFamily="50" charset="-128"/>
            </a:endParaRPr>
          </a:p>
        </p:txBody>
      </p:sp>
      <p:sp>
        <p:nvSpPr>
          <p:cNvPr id="14339" name="Rectangle 2"/>
          <p:cNvSpPr>
            <a:spLocks noGrp="1" noRot="1" noChangeAspect="1" noChangeArrowheads="1" noTextEdit="1"/>
          </p:cNvSpPr>
          <p:nvPr>
            <p:ph type="sldImg"/>
          </p:nvPr>
        </p:nvSpPr>
        <p:spPr>
          <a:noFill/>
          <a:ln cap="flat">
            <a:headEnd type="none" w="med" len="med"/>
            <a:tailEnd type="none" w="med" len="med"/>
          </a:ln>
        </p:spPr>
      </p:sp>
      <p:sp>
        <p:nvSpPr>
          <p:cNvPr id="14340"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次に，中学校国語科における「内容のまとまりごとの評価規準」作成の</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手順について説明します。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2651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内容のまとまりごとの評価規準については，全教科共通の手順が示されています。</a:t>
            </a:r>
          </a:p>
          <a:p>
            <a:r>
              <a:rPr lang="ja-JP" altLang="en-US" dirty="0"/>
              <a:t>まずは，目標に準拠した評価を行うため，「評価の観点及びその趣旨」は，</a:t>
            </a:r>
            <a:endParaRPr lang="en-US" altLang="ja-JP" dirty="0"/>
          </a:p>
          <a:p>
            <a:r>
              <a:rPr lang="ja-JP" altLang="en-US" dirty="0"/>
              <a:t>学習指導要領に示された教科及び学年の目標を踏まえて，</a:t>
            </a:r>
          </a:p>
          <a:p>
            <a:r>
              <a:rPr lang="ja-JP" altLang="en-US" dirty="0"/>
              <a:t>作成されていることを理解します。その上で，</a:t>
            </a:r>
          </a:p>
          <a:p>
            <a:r>
              <a:rPr lang="ja-JP" altLang="en-US" dirty="0"/>
              <a:t>①　各教科における「内容のまとまり」と「評価の観点」との</a:t>
            </a:r>
            <a:r>
              <a:rPr lang="ja-JP" altLang="en-US"/>
              <a:t>関係を確認する</a:t>
            </a:r>
            <a:r>
              <a:rPr lang="ja-JP" altLang="en-US" dirty="0"/>
              <a:t>。</a:t>
            </a:r>
          </a:p>
          <a:p>
            <a:r>
              <a:rPr lang="ja-JP" altLang="en-US" dirty="0"/>
              <a:t>②　</a:t>
            </a:r>
            <a:r>
              <a:rPr lang="en-US" altLang="ja-JP" dirty="0"/>
              <a:t>【</a:t>
            </a:r>
            <a:r>
              <a:rPr lang="ja-JP" altLang="en-US" dirty="0"/>
              <a:t>観点のポイント</a:t>
            </a:r>
            <a:r>
              <a:rPr lang="en-US" altLang="ja-JP" dirty="0"/>
              <a:t>】</a:t>
            </a:r>
            <a:r>
              <a:rPr lang="ja-JP" altLang="en-US" dirty="0"/>
              <a:t>を踏まえ，「内容のまとまりごとの評価規準」を作成する。</a:t>
            </a:r>
          </a:p>
          <a:p>
            <a:r>
              <a:rPr lang="ja-JP" altLang="en-US" dirty="0"/>
              <a:t>という２つの手順を踏みます。</a:t>
            </a:r>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60BBBD2-9356-484F-9457-7BEB6E09AF3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5034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まず，手順①では，各教科における「内容のまとまり」と「評価の観点」との関係を確認します。</a:t>
            </a:r>
            <a:endParaRPr lang="en-US" altLang="ja-JP"/>
          </a:p>
          <a:p>
            <a:r>
              <a:rPr lang="ja-JP" altLang="en-US"/>
              <a:t>学習指導要領の「内容」と「評価の観点」は，明確に対応しています。</a:t>
            </a:r>
          </a:p>
          <a:p>
            <a:endParaRPr lang="ja-JP" altLang="en-US"/>
          </a:p>
          <a:p>
            <a:r>
              <a:rPr lang="ja-JP" altLang="en-US"/>
              <a:t>国語科の内容のまとまりである</a:t>
            </a:r>
            <a:r>
              <a:rPr lang="en-US" altLang="ja-JP"/>
              <a:t>〔</a:t>
            </a:r>
            <a:r>
              <a:rPr lang="ja-JP" altLang="en-US"/>
              <a:t>知識及び技能</a:t>
            </a:r>
            <a:r>
              <a:rPr lang="en-US" altLang="ja-JP"/>
              <a:t>〕</a:t>
            </a:r>
            <a:r>
              <a:rPr lang="ja-JP" altLang="en-US"/>
              <a:t>は評価の観点の「知識・技能」と，</a:t>
            </a:r>
            <a:endParaRPr lang="en-US" altLang="ja-JP"/>
          </a:p>
          <a:p>
            <a:r>
              <a:rPr lang="en-US" altLang="ja-JP"/>
              <a:t>〔</a:t>
            </a:r>
            <a:r>
              <a:rPr lang="ja-JP" altLang="en-US"/>
              <a:t>思考力，判断力，表現力等</a:t>
            </a:r>
            <a:r>
              <a:rPr lang="en-US" altLang="ja-JP"/>
              <a:t>〕</a:t>
            </a:r>
            <a:r>
              <a:rPr lang="ja-JP" altLang="en-US"/>
              <a:t>は「思考・判断・表現」と対応しています。</a:t>
            </a:r>
          </a:p>
          <a:p>
            <a:r>
              <a:rPr lang="ja-JP" altLang="en-US"/>
              <a:t>なお，「主体的に学習に取り組む態度」については，該当する指導事項はありません。</a:t>
            </a:r>
          </a:p>
          <a:p>
            <a:r>
              <a:rPr lang="ja-JP" altLang="en-US"/>
              <a:t>この観点は教科及び学年の目標（３）に対応するものなので，</a:t>
            </a:r>
          </a:p>
          <a:p>
            <a:r>
              <a:rPr lang="ja-JP" altLang="en-US"/>
              <a:t>観点別学習状況の評価になじむものがその内容として示されます。</a:t>
            </a:r>
          </a:p>
          <a:p>
            <a:endParaRPr lang="ja-JP" altLang="en-US"/>
          </a:p>
          <a:p>
            <a:endParaRPr lang="en-US" altLang="ja-JP"/>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D33B513-1174-434E-BA7C-CF930F6B0F7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36187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次に，手順②では</a:t>
            </a:r>
            <a:r>
              <a:rPr lang="en-US" altLang="ja-JP"/>
              <a:t>【</a:t>
            </a:r>
            <a:r>
              <a:rPr lang="ja-JP" altLang="en-US"/>
              <a:t>観点ごとのポイント</a:t>
            </a:r>
            <a:r>
              <a:rPr lang="en-US" altLang="ja-JP"/>
              <a:t>】</a:t>
            </a:r>
            <a:r>
              <a:rPr lang="ja-JP" altLang="en-US"/>
              <a:t>を踏まえ，</a:t>
            </a:r>
          </a:p>
          <a:p>
            <a:r>
              <a:rPr lang="ja-JP" altLang="en-US"/>
              <a:t>「内容のまとまりごとの評価規準」を作成します。</a:t>
            </a:r>
          </a:p>
          <a:p>
            <a:endParaRPr lang="ja-JP" altLang="en-US"/>
          </a:p>
          <a:p>
            <a:r>
              <a:rPr lang="ja-JP" altLang="en-US"/>
              <a:t>まず，「知識・技能」のポイントは，</a:t>
            </a:r>
          </a:p>
          <a:p>
            <a:r>
              <a:rPr lang="ja-JP" altLang="en-US"/>
              <a:t>基本的に，育成を目指す資質・能力に該当する</a:t>
            </a:r>
            <a:r>
              <a:rPr lang="en-US" altLang="ja-JP"/>
              <a:t>〔</a:t>
            </a:r>
            <a:r>
              <a:rPr lang="ja-JP" altLang="en-US"/>
              <a:t>知識及び技能</a:t>
            </a:r>
            <a:r>
              <a:rPr lang="en-US" altLang="ja-JP"/>
              <a:t>〕</a:t>
            </a:r>
            <a:r>
              <a:rPr lang="ja-JP" altLang="en-US"/>
              <a:t>の</a:t>
            </a:r>
          </a:p>
          <a:p>
            <a:r>
              <a:rPr lang="ja-JP" altLang="en-US"/>
              <a:t>指導事項について，その文末を「～している」として，</a:t>
            </a:r>
          </a:p>
          <a:p>
            <a:r>
              <a:rPr lang="ja-JP" altLang="en-US"/>
              <a:t>「知識・技能」の評価規準を作成する，ということです。</a:t>
            </a:r>
          </a:p>
          <a:p>
            <a:r>
              <a:rPr lang="ja-JP" altLang="en-US"/>
              <a:t>なお，育成したい資質・能力に照らして，指導事項の一部を用いて</a:t>
            </a:r>
          </a:p>
          <a:p>
            <a:r>
              <a:rPr lang="ja-JP" altLang="en-US"/>
              <a:t>評価規準を作成することもあります。</a:t>
            </a:r>
          </a:p>
          <a:p>
            <a:endParaRPr lang="ja-JP" altLang="en-US"/>
          </a:p>
          <a:p>
            <a:endParaRPr lang="en-US" altLang="ja-JP"/>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6434E32-B59A-424B-A4C7-708AA10B53D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55310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「思考・判断・表現」のポイントは，次の２つです。</a:t>
            </a:r>
          </a:p>
          <a:p>
            <a:r>
              <a:rPr lang="ja-JP" altLang="en-US"/>
              <a:t>１つは「知識・技能」と同様に，育成を目指す資質・能力に該当する</a:t>
            </a:r>
          </a:p>
          <a:p>
            <a:r>
              <a:rPr lang="en-US" altLang="ja-JP"/>
              <a:t>〔</a:t>
            </a:r>
            <a:r>
              <a:rPr lang="ja-JP" altLang="en-US"/>
              <a:t>思考力，判断力，表現力等</a:t>
            </a:r>
            <a:r>
              <a:rPr lang="en-US" altLang="ja-JP"/>
              <a:t>〕</a:t>
            </a:r>
            <a:r>
              <a:rPr lang="ja-JP" altLang="en-US"/>
              <a:t>の指導事項について，その文末を「～している」</a:t>
            </a:r>
          </a:p>
          <a:p>
            <a:r>
              <a:rPr lang="ja-JP" altLang="en-US"/>
              <a:t>　として，「思考・判断・表現」の評価規準を作成することです。</a:t>
            </a:r>
          </a:p>
          <a:p>
            <a:r>
              <a:rPr lang="ja-JP" altLang="en-US"/>
              <a:t>なお，育成したい資質・能力に照らして，指導事項の一部を用いて評価基準を作成することもあります。</a:t>
            </a:r>
          </a:p>
          <a:p>
            <a:r>
              <a:rPr lang="ja-JP" altLang="en-US"/>
              <a:t>そして，もう１つは，領域を意識して授業を行うために，冒頭に，領域名を明記することです。</a:t>
            </a:r>
          </a:p>
          <a:p>
            <a:endParaRPr lang="ja-JP" altLang="en-US"/>
          </a:p>
          <a:p>
            <a:endParaRPr lang="ja-JP" altLang="en-US"/>
          </a:p>
          <a:p>
            <a:endParaRPr lang="en-US" altLang="ja-JP"/>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CA54895-C59F-4784-9212-2AC3F1059CC6}"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411341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FEEDD595-C5BB-44D5-B02B-5CBF5065997F}" type="slidenum">
              <a:rPr lang="en-US" altLang="ja-JP"/>
              <a:pPr>
                <a:defRPr/>
              </a:pPr>
              <a:t>‹#›</a:t>
            </a:fld>
            <a:endParaRPr lang="en-US" altLang="ja-JP"/>
          </a:p>
        </p:txBody>
      </p:sp>
    </p:spTree>
    <p:extLst>
      <p:ext uri="{BB962C8B-B14F-4D97-AF65-F5344CB8AC3E}">
        <p14:creationId xmlns:p14="http://schemas.microsoft.com/office/powerpoint/2010/main" val="4654619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2786FF50-DF52-4B2C-AB15-46446EFB5DD8}" type="slidenum">
              <a:rPr lang="en-US" altLang="ja-JP"/>
              <a:pPr>
                <a:defRPr/>
              </a:pPr>
              <a:t>‹#›</a:t>
            </a:fld>
            <a:endParaRPr lang="en-US" altLang="ja-JP"/>
          </a:p>
        </p:txBody>
      </p:sp>
    </p:spTree>
    <p:extLst>
      <p:ext uri="{BB962C8B-B14F-4D97-AF65-F5344CB8AC3E}">
        <p14:creationId xmlns:p14="http://schemas.microsoft.com/office/powerpoint/2010/main" val="371369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DBC7696B-3E51-4A6E-9399-A447C1D9A15E}" type="slidenum">
              <a:rPr lang="en-US" altLang="ja-JP"/>
              <a:pPr>
                <a:defRPr/>
              </a:pPr>
              <a:t>‹#›</a:t>
            </a:fld>
            <a:endParaRPr lang="en-US" altLang="ja-JP"/>
          </a:p>
        </p:txBody>
      </p:sp>
    </p:spTree>
    <p:extLst>
      <p:ext uri="{BB962C8B-B14F-4D97-AF65-F5344CB8AC3E}">
        <p14:creationId xmlns:p14="http://schemas.microsoft.com/office/powerpoint/2010/main" val="219615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B9E1B611-9605-4A29-9219-7F641EAF77DF}" type="slidenum">
              <a:rPr lang="en-US" altLang="ja-JP"/>
              <a:pPr>
                <a:defRPr/>
              </a:pPr>
              <a:t>‹#›</a:t>
            </a:fld>
            <a:endParaRPr lang="en-US" altLang="ja-JP"/>
          </a:p>
        </p:txBody>
      </p:sp>
    </p:spTree>
    <p:extLst>
      <p:ext uri="{BB962C8B-B14F-4D97-AF65-F5344CB8AC3E}">
        <p14:creationId xmlns:p14="http://schemas.microsoft.com/office/powerpoint/2010/main" val="92274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516F23D3-6B8D-46E5-BFE9-0E26E94B6BC3}" type="slidenum">
              <a:rPr lang="en-US" altLang="ja-JP"/>
              <a:pPr>
                <a:defRPr/>
              </a:pPr>
              <a:t>‹#›</a:t>
            </a:fld>
            <a:endParaRPr lang="en-US" altLang="ja-JP"/>
          </a:p>
        </p:txBody>
      </p:sp>
    </p:spTree>
    <p:extLst>
      <p:ext uri="{BB962C8B-B14F-4D97-AF65-F5344CB8AC3E}">
        <p14:creationId xmlns:p14="http://schemas.microsoft.com/office/powerpoint/2010/main" val="384665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4C7A506D-BC69-4AB3-AC25-0760CCFD3BAA}" type="slidenum">
              <a:rPr lang="en-US" altLang="ja-JP"/>
              <a:pPr>
                <a:defRPr/>
              </a:pPr>
              <a:t>‹#›</a:t>
            </a:fld>
            <a:endParaRPr lang="en-US" altLang="ja-JP"/>
          </a:p>
        </p:txBody>
      </p:sp>
    </p:spTree>
    <p:extLst>
      <p:ext uri="{BB962C8B-B14F-4D97-AF65-F5344CB8AC3E}">
        <p14:creationId xmlns:p14="http://schemas.microsoft.com/office/powerpoint/2010/main" val="28409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346AF0FE-2441-43DC-A2CF-BDEFED6BAD2F}" type="slidenum">
              <a:rPr lang="en-US" altLang="ja-JP"/>
              <a:pPr>
                <a:defRPr/>
              </a:pPr>
              <a:t>‹#›</a:t>
            </a:fld>
            <a:endParaRPr lang="en-US" altLang="ja-JP"/>
          </a:p>
        </p:txBody>
      </p:sp>
    </p:spTree>
    <p:extLst>
      <p:ext uri="{BB962C8B-B14F-4D97-AF65-F5344CB8AC3E}">
        <p14:creationId xmlns:p14="http://schemas.microsoft.com/office/powerpoint/2010/main" val="201366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1197EE92-7E04-468A-9B3A-96464CDC4A94}" type="slidenum">
              <a:rPr lang="en-US" altLang="ja-JP"/>
              <a:pPr>
                <a:defRPr/>
              </a:pPr>
              <a:t>‹#›</a:t>
            </a:fld>
            <a:endParaRPr lang="en-US" altLang="ja-JP"/>
          </a:p>
        </p:txBody>
      </p:sp>
    </p:spTree>
    <p:extLst>
      <p:ext uri="{BB962C8B-B14F-4D97-AF65-F5344CB8AC3E}">
        <p14:creationId xmlns:p14="http://schemas.microsoft.com/office/powerpoint/2010/main" val="384282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13F3743A-7C99-4A7C-8DD7-005E068C7922}" type="slidenum">
              <a:rPr lang="en-US" altLang="ja-JP"/>
              <a:pPr>
                <a:defRPr/>
              </a:pPr>
              <a:t>‹#›</a:t>
            </a:fld>
            <a:endParaRPr lang="en-US" altLang="ja-JP"/>
          </a:p>
        </p:txBody>
      </p:sp>
    </p:spTree>
    <p:extLst>
      <p:ext uri="{BB962C8B-B14F-4D97-AF65-F5344CB8AC3E}">
        <p14:creationId xmlns:p14="http://schemas.microsoft.com/office/powerpoint/2010/main" val="262409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744ED694-1E14-4069-B470-42FCAED4605E}" type="slidenum">
              <a:rPr lang="en-US" altLang="ja-JP"/>
              <a:pPr>
                <a:defRPr/>
              </a:pPr>
              <a:t>‹#›</a:t>
            </a:fld>
            <a:endParaRPr lang="en-US" altLang="ja-JP"/>
          </a:p>
        </p:txBody>
      </p:sp>
    </p:spTree>
    <p:extLst>
      <p:ext uri="{BB962C8B-B14F-4D97-AF65-F5344CB8AC3E}">
        <p14:creationId xmlns:p14="http://schemas.microsoft.com/office/powerpoint/2010/main" val="136875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F0605936-9ACD-492A-87CF-9FAC93CF9217}" type="slidenum">
              <a:rPr lang="en-US" altLang="ja-JP"/>
              <a:pPr>
                <a:defRPr/>
              </a:pPr>
              <a:t>‹#›</a:t>
            </a:fld>
            <a:endParaRPr lang="en-US" altLang="ja-JP"/>
          </a:p>
        </p:txBody>
      </p:sp>
    </p:spTree>
    <p:extLst>
      <p:ext uri="{BB962C8B-B14F-4D97-AF65-F5344CB8AC3E}">
        <p14:creationId xmlns:p14="http://schemas.microsoft.com/office/powerpoint/2010/main" val="279065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48DCBE06-3D97-407A-82BD-01EC8A71147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31" r:id="rId1"/>
    <p:sldLayoutId id="2147485721" r:id="rId2"/>
    <p:sldLayoutId id="2147485722" r:id="rId3"/>
    <p:sldLayoutId id="2147485723" r:id="rId4"/>
    <p:sldLayoutId id="2147485724" r:id="rId5"/>
    <p:sldLayoutId id="2147485725" r:id="rId6"/>
    <p:sldLayoutId id="2147485726" r:id="rId7"/>
    <p:sldLayoutId id="2147485727" r:id="rId8"/>
    <p:sldLayoutId id="2147485728" r:id="rId9"/>
    <p:sldLayoutId id="2147485729" r:id="rId10"/>
    <p:sldLayoutId id="2147485730"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684213" y="2852738"/>
            <a:ext cx="77755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40"/>
    </mc:Choice>
    <mc:Fallback xmlns="">
      <p:transition spd="slow" advTm="4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a:solidFill>
                  <a:srgbClr val="000000"/>
                </a:solidFill>
                <a:latin typeface="ＭＳ Ｐゴシック" panose="020B0600070205080204" pitchFamily="50" charset="-128"/>
              </a:rPr>
              <a:t>　　　　　　　作成する際の</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観点ごとのポイント</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　</a:t>
            </a: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2355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3556"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23557"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3558"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23559" name="テキスト ボックス 1"/>
          <p:cNvSpPr>
            <a:spLocks noChangeArrowheads="1"/>
          </p:cNvSpPr>
          <p:nvPr/>
        </p:nvSpPr>
        <p:spPr bwMode="auto">
          <a:xfrm>
            <a:off x="169863" y="2473325"/>
            <a:ext cx="8804275" cy="390842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「主体的に学習に取り組む態度」のポイント</a:t>
            </a:r>
          </a:p>
          <a:p>
            <a:pPr>
              <a:lnSpc>
                <a:spcPct val="100000"/>
              </a:lnSpc>
              <a:spcBef>
                <a:spcPct val="0"/>
              </a:spcBef>
              <a:buFontTx/>
              <a:buNone/>
            </a:pPr>
            <a:r>
              <a:rPr lang="ja-JP" altLang="en-US" sz="2800">
                <a:latin typeface="Arial" panose="020B0604020202020204" pitchFamily="34" charset="0"/>
              </a:rPr>
              <a:t>　</a:t>
            </a:r>
            <a:r>
              <a:rPr lang="ja-JP" altLang="en-US" sz="2400">
                <a:latin typeface="Arial" panose="020B0604020202020204" pitchFamily="34" charset="0"/>
              </a:rPr>
              <a:t>①知識及び技能を獲得したり，思考力，判断力，表現力等を身に付けたりすることに向けた粘り強い取組を行おうとする側面と，②①の粘り強い取組を行う中で，自らの学習を調整しようとする側面の双方を適切に評価できる評価規準を作成する。文末は「～しようとしている」とする。「学年別の評価の観点の趣旨」においては，主として，①に関しては，「言葉を通じて積極的に人と関わったり」，②に関しては，「思いや考えを確かなものにしたりしながら（思いや考えを広げたり深めたりしながら）」が対応する。①，②を踏まえ，当該単元で育成する資質・能力と言語活動に応じて文言を作成する。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423"/>
    </mc:Choice>
    <mc:Fallback xmlns="">
      <p:transition spd="slow" advTm="7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560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pic>
        <p:nvPicPr>
          <p:cNvPr id="25604" name="図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620713"/>
            <a:ext cx="8648700" cy="571341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5" name="AutoShape 17"/>
          <p:cNvSpPr>
            <a:spLocks noChangeArrowheads="1"/>
          </p:cNvSpPr>
          <p:nvPr/>
        </p:nvSpPr>
        <p:spPr bwMode="auto">
          <a:xfrm>
            <a:off x="7329488" y="549275"/>
            <a:ext cx="1741487"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a:t>
            </a:r>
          </a:p>
        </p:txBody>
      </p:sp>
      <p:sp>
        <p:nvSpPr>
          <p:cNvPr id="25606" name="角丸四角形 6"/>
          <p:cNvSpPr>
            <a:spLocks noChangeArrowheads="1"/>
          </p:cNvSpPr>
          <p:nvPr/>
        </p:nvSpPr>
        <p:spPr bwMode="auto">
          <a:xfrm>
            <a:off x="395288" y="5891213"/>
            <a:ext cx="4410075" cy="647700"/>
          </a:xfrm>
          <a:prstGeom prst="roundRect">
            <a:avLst>
              <a:gd name="adj" fmla="val 16667"/>
            </a:avLst>
          </a:prstGeom>
          <a:solidFill>
            <a:srgbClr val="FF99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t>学習指導要領　指導事項</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19"/>
    </mc:Choice>
    <mc:Fallback xmlns="">
      <p:transition spd="slow" advTm="2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765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7652" name="AutoShape 17"/>
          <p:cNvSpPr>
            <a:spLocks noChangeArrowheads="1"/>
          </p:cNvSpPr>
          <p:nvPr/>
        </p:nvSpPr>
        <p:spPr bwMode="auto">
          <a:xfrm>
            <a:off x="7219950" y="531813"/>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a:t>
            </a:r>
          </a:p>
        </p:txBody>
      </p:sp>
      <p:pic>
        <p:nvPicPr>
          <p:cNvPr id="27653"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1128713"/>
            <a:ext cx="8778875" cy="556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直線コネクタ 4"/>
          <p:cNvSpPr>
            <a:spLocks noChangeShapeType="1"/>
          </p:cNvSpPr>
          <p:nvPr/>
        </p:nvSpPr>
        <p:spPr bwMode="auto">
          <a:xfrm>
            <a:off x="3563938" y="2349500"/>
            <a:ext cx="6477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55" name="直線コネクタ 8"/>
          <p:cNvSpPr>
            <a:spLocks noChangeShapeType="1"/>
          </p:cNvSpPr>
          <p:nvPr/>
        </p:nvSpPr>
        <p:spPr bwMode="auto">
          <a:xfrm>
            <a:off x="3563938" y="1989138"/>
            <a:ext cx="2376487"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56" name="正方形/長方形 13"/>
          <p:cNvSpPr>
            <a:spLocks noChangeArrowheads="1"/>
          </p:cNvSpPr>
          <p:nvPr/>
        </p:nvSpPr>
        <p:spPr bwMode="auto">
          <a:xfrm>
            <a:off x="1187450" y="2424113"/>
            <a:ext cx="647700" cy="357187"/>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57" name="正方形/長方形 15"/>
          <p:cNvSpPr>
            <a:spLocks noChangeArrowheads="1"/>
          </p:cNvSpPr>
          <p:nvPr/>
        </p:nvSpPr>
        <p:spPr bwMode="auto">
          <a:xfrm>
            <a:off x="5219700" y="5876925"/>
            <a:ext cx="647700" cy="357188"/>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58" name="正方形/長方形 16"/>
          <p:cNvSpPr>
            <a:spLocks noChangeArrowheads="1"/>
          </p:cNvSpPr>
          <p:nvPr/>
        </p:nvSpPr>
        <p:spPr bwMode="auto">
          <a:xfrm>
            <a:off x="3636963" y="3573463"/>
            <a:ext cx="647700" cy="355600"/>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59" name="正方形/長方形 17"/>
          <p:cNvSpPr>
            <a:spLocks noChangeArrowheads="1"/>
          </p:cNvSpPr>
          <p:nvPr/>
        </p:nvSpPr>
        <p:spPr bwMode="auto">
          <a:xfrm>
            <a:off x="6227763" y="3573463"/>
            <a:ext cx="865187" cy="284162"/>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60" name="角丸四角形 11"/>
          <p:cNvSpPr>
            <a:spLocks noChangeArrowheads="1"/>
          </p:cNvSpPr>
          <p:nvPr/>
        </p:nvSpPr>
        <p:spPr bwMode="auto">
          <a:xfrm>
            <a:off x="182563" y="547688"/>
            <a:ext cx="4425950" cy="647700"/>
          </a:xfrm>
          <a:prstGeom prst="roundRect">
            <a:avLst>
              <a:gd name="adj" fmla="val 16667"/>
            </a:avLst>
          </a:prstGeom>
          <a:solidFill>
            <a:srgbClr val="92D050"/>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t>評価の観点及びその趣旨</a:t>
            </a:r>
          </a:p>
        </p:txBody>
      </p:sp>
      <p:sp>
        <p:nvSpPr>
          <p:cNvPr id="27661" name="角丸四角形吹き出し 1"/>
          <p:cNvSpPr>
            <a:spLocks noChangeArrowheads="1"/>
          </p:cNvSpPr>
          <p:nvPr/>
        </p:nvSpPr>
        <p:spPr bwMode="auto">
          <a:xfrm>
            <a:off x="827088" y="3573463"/>
            <a:ext cx="2305050" cy="935037"/>
          </a:xfrm>
          <a:prstGeom prst="wedgeRoundRectCallout">
            <a:avLst>
              <a:gd name="adj1" fmla="val -20454"/>
              <a:gd name="adj2" fmla="val -129806"/>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2" name="角丸四角形吹き出し 14"/>
          <p:cNvSpPr>
            <a:spLocks noChangeArrowheads="1"/>
          </p:cNvSpPr>
          <p:nvPr/>
        </p:nvSpPr>
        <p:spPr bwMode="auto">
          <a:xfrm>
            <a:off x="814388" y="3576638"/>
            <a:ext cx="2303462" cy="935037"/>
          </a:xfrm>
          <a:prstGeom prst="wedgeRoundRectCallout">
            <a:avLst>
              <a:gd name="adj1" fmla="val 67644"/>
              <a:gd name="adj2" fmla="val -47713"/>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3" name="角丸四角形吹き出し 18"/>
          <p:cNvSpPr>
            <a:spLocks noChangeArrowheads="1"/>
          </p:cNvSpPr>
          <p:nvPr/>
        </p:nvSpPr>
        <p:spPr bwMode="auto">
          <a:xfrm>
            <a:off x="827088" y="3573463"/>
            <a:ext cx="2305050" cy="935037"/>
          </a:xfrm>
          <a:prstGeom prst="wedgeRoundRectCallout">
            <a:avLst>
              <a:gd name="adj1" fmla="val 136694"/>
              <a:gd name="adj2" fmla="val 192699"/>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4" name="角丸四角形吹き出し 19"/>
          <p:cNvSpPr>
            <a:spLocks noChangeArrowheads="1"/>
          </p:cNvSpPr>
          <p:nvPr/>
        </p:nvSpPr>
        <p:spPr bwMode="auto">
          <a:xfrm>
            <a:off x="6067425" y="4438650"/>
            <a:ext cx="2305050" cy="935038"/>
          </a:xfrm>
          <a:prstGeom prst="wedgeRoundRectCallout">
            <a:avLst>
              <a:gd name="adj1" fmla="val -15690"/>
              <a:gd name="adj2" fmla="val -104398"/>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5" name="直線コネクタ 20"/>
          <p:cNvSpPr>
            <a:spLocks noChangeShapeType="1"/>
          </p:cNvSpPr>
          <p:nvPr/>
        </p:nvSpPr>
        <p:spPr bwMode="auto">
          <a:xfrm>
            <a:off x="3563938" y="4292600"/>
            <a:ext cx="2376487"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66" name="直線コネクタ 21"/>
          <p:cNvSpPr>
            <a:spLocks noChangeShapeType="1"/>
          </p:cNvSpPr>
          <p:nvPr/>
        </p:nvSpPr>
        <p:spPr bwMode="auto">
          <a:xfrm>
            <a:off x="3563938" y="4652963"/>
            <a:ext cx="6477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67" name="角丸四角形吹き出し 22"/>
          <p:cNvSpPr>
            <a:spLocks noChangeArrowheads="1"/>
          </p:cNvSpPr>
          <p:nvPr/>
        </p:nvSpPr>
        <p:spPr bwMode="auto">
          <a:xfrm>
            <a:off x="5075238" y="2174875"/>
            <a:ext cx="2305050" cy="935038"/>
          </a:xfrm>
          <a:prstGeom prst="wedgeRoundRectCallout">
            <a:avLst>
              <a:gd name="adj1" fmla="val -70454"/>
              <a:gd name="adj2" fmla="val -61398"/>
              <a:gd name="adj3" fmla="val 16667"/>
            </a:avLst>
          </a:prstGeom>
          <a:solidFill>
            <a:srgbClr val="FF00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領域を明記</a:t>
            </a:r>
          </a:p>
        </p:txBody>
      </p:sp>
      <p:sp>
        <p:nvSpPr>
          <p:cNvPr id="27668" name="角丸四角形吹き出し 23"/>
          <p:cNvSpPr>
            <a:spLocks noChangeArrowheads="1"/>
          </p:cNvSpPr>
          <p:nvPr/>
        </p:nvSpPr>
        <p:spPr bwMode="auto">
          <a:xfrm>
            <a:off x="5076825" y="2163763"/>
            <a:ext cx="2303463" cy="935037"/>
          </a:xfrm>
          <a:prstGeom prst="wedgeRoundRectCallout">
            <a:avLst>
              <a:gd name="adj1" fmla="val -52991"/>
              <a:gd name="adj2" fmla="val 134060"/>
              <a:gd name="adj3" fmla="val 16667"/>
            </a:avLst>
          </a:prstGeom>
          <a:solidFill>
            <a:srgbClr val="FF00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領域を明記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34"/>
    </mc:Choice>
    <mc:Fallback xmlns="">
      <p:transition spd="slow" advTm="3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969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9700" name="テキスト ボックス 1"/>
          <p:cNvSpPr>
            <a:spLocks noChangeArrowheads="1"/>
          </p:cNvSpPr>
          <p:nvPr/>
        </p:nvSpPr>
        <p:spPr bwMode="auto">
          <a:xfrm>
            <a:off x="161925" y="819150"/>
            <a:ext cx="8802688" cy="18161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「知識・技能」及び「思考・判断・表現」</a:t>
            </a:r>
          </a:p>
          <a:p>
            <a:pPr>
              <a:lnSpc>
                <a:spcPct val="100000"/>
              </a:lnSpc>
              <a:spcBef>
                <a:spcPct val="0"/>
              </a:spcBef>
              <a:buFontTx/>
              <a:buNone/>
            </a:pPr>
            <a:r>
              <a:rPr lang="ja-JP" altLang="en-US" sz="2800">
                <a:latin typeface="Arial" panose="020B0604020202020204" pitchFamily="34" charset="0"/>
              </a:rPr>
              <a:t>　国語科においては，指導事項に示された資質・能力を確実に育成するため，基本的には，「内容のまとまりごとの評価規準」が単元の評価規準になる。</a:t>
            </a:r>
          </a:p>
        </p:txBody>
      </p:sp>
      <p:sp>
        <p:nvSpPr>
          <p:cNvPr id="29701" name="テキスト ボックス 1"/>
          <p:cNvSpPr>
            <a:spLocks noChangeArrowheads="1"/>
          </p:cNvSpPr>
          <p:nvPr/>
        </p:nvSpPr>
        <p:spPr bwMode="auto">
          <a:xfrm>
            <a:off x="153988" y="2754313"/>
            <a:ext cx="8802687" cy="39703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「主体的に学習に取り組む態度」</a:t>
            </a:r>
          </a:p>
          <a:p>
            <a:pPr>
              <a:lnSpc>
                <a:spcPct val="100000"/>
              </a:lnSpc>
              <a:spcBef>
                <a:spcPct val="0"/>
              </a:spcBef>
              <a:buFontTx/>
              <a:buNone/>
            </a:pPr>
            <a:r>
              <a:rPr lang="ja-JP" altLang="en-US" sz="2800">
                <a:latin typeface="Arial" panose="020B0604020202020204" pitchFamily="34" charset="0"/>
              </a:rPr>
              <a:t>　特に</a:t>
            </a:r>
            <a:r>
              <a:rPr lang="ja-JP" altLang="en-US" sz="2800"/>
              <a:t>粘り強さを発揮してほしい内容と，自らの学習の調整が必要となる具体的な言語活動を考え，①から④の内容を踏まえて設定する。</a:t>
            </a:r>
          </a:p>
          <a:p>
            <a:pPr>
              <a:lnSpc>
                <a:spcPct val="100000"/>
              </a:lnSpc>
              <a:spcBef>
                <a:spcPct val="0"/>
              </a:spcBef>
              <a:buFontTx/>
              <a:buNone/>
            </a:pPr>
            <a:r>
              <a:rPr lang="ja-JP" altLang="en-US" sz="2800"/>
              <a:t>①粘り強さ＜積極的に，進んで，粘り強く　等＞</a:t>
            </a:r>
            <a:endParaRPr lang="en-US" altLang="ja-JP" sz="2800"/>
          </a:p>
          <a:p>
            <a:pPr>
              <a:lnSpc>
                <a:spcPct val="100000"/>
              </a:lnSpc>
              <a:spcBef>
                <a:spcPct val="0"/>
              </a:spcBef>
              <a:buFont typeface="Arial" panose="020B0604020202020204" pitchFamily="34" charset="0"/>
              <a:buNone/>
            </a:pPr>
            <a:r>
              <a:rPr lang="ja-JP" altLang="en-US" sz="2800"/>
              <a:t>②自らの学習の調整＜学習の見通しをもって，学習課題</a:t>
            </a:r>
            <a:endParaRPr lang="en-US" altLang="ja-JP" sz="2800"/>
          </a:p>
          <a:p>
            <a:pPr>
              <a:lnSpc>
                <a:spcPct val="100000"/>
              </a:lnSpc>
              <a:spcBef>
                <a:spcPct val="0"/>
              </a:spcBef>
              <a:buFont typeface="Arial" panose="020B0604020202020204" pitchFamily="34" charset="0"/>
              <a:buNone/>
            </a:pPr>
            <a:r>
              <a:rPr lang="ja-JP" altLang="en-US" sz="2800"/>
              <a:t>　 に沿って，今までの学習を生かして　等＞</a:t>
            </a:r>
            <a:endParaRPr lang="en-US" altLang="ja-JP" sz="2800"/>
          </a:p>
          <a:p>
            <a:pPr>
              <a:lnSpc>
                <a:spcPct val="100000"/>
              </a:lnSpc>
              <a:spcBef>
                <a:spcPct val="0"/>
              </a:spcBef>
              <a:buFont typeface="Arial" panose="020B0604020202020204" pitchFamily="34" charset="0"/>
              <a:buNone/>
            </a:pPr>
            <a:r>
              <a:rPr lang="ja-JP" altLang="en-US" sz="2800"/>
              <a:t>③他の２観点において重点とする内容</a:t>
            </a:r>
          </a:p>
          <a:p>
            <a:pPr>
              <a:lnSpc>
                <a:spcPct val="100000"/>
              </a:lnSpc>
              <a:spcBef>
                <a:spcPct val="0"/>
              </a:spcBef>
              <a:buFontTx/>
              <a:buNone/>
            </a:pPr>
            <a:r>
              <a:rPr lang="ja-JP" altLang="en-US" sz="2800"/>
              <a:t>④当該単元の具体的な言語活動</a:t>
            </a:r>
          </a:p>
        </p:txBody>
      </p:sp>
      <p:sp>
        <p:nvSpPr>
          <p:cNvPr id="29702" name="AutoShape 17"/>
          <p:cNvSpPr>
            <a:spLocks noChangeArrowheads="1"/>
          </p:cNvSpPr>
          <p:nvPr/>
        </p:nvSpPr>
        <p:spPr bwMode="auto">
          <a:xfrm>
            <a:off x="6156325" y="549275"/>
            <a:ext cx="291465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３２・３３</a:t>
            </a:r>
          </a:p>
        </p:txBody>
      </p:sp>
      <p:sp>
        <p:nvSpPr>
          <p:cNvPr id="29703" name="正方形/長方形 1"/>
          <p:cNvSpPr>
            <a:spLocks noChangeArrowheads="1"/>
          </p:cNvSpPr>
          <p:nvPr/>
        </p:nvSpPr>
        <p:spPr bwMode="auto">
          <a:xfrm>
            <a:off x="2195513" y="2162175"/>
            <a:ext cx="2520950" cy="473075"/>
          </a:xfrm>
          <a:prstGeom prst="rect">
            <a:avLst/>
          </a:prstGeom>
          <a:noFill/>
          <a:ln w="476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947"/>
    </mc:Choice>
    <mc:Fallback xmlns="">
      <p:transition spd="slow" advTm="7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31747"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31748"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中学校国語科の内容のまとまり</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学習評価に関する事例ついて</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36"/>
    </mc:Choice>
    <mc:Fallback xmlns="">
      <p:transition spd="slow" advTm="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a:p>
            <a:pPr>
              <a:lnSpc>
                <a:spcPct val="100000"/>
              </a:lnSpc>
              <a:spcBef>
                <a:spcPct val="0"/>
              </a:spcBef>
              <a:buFontTx/>
              <a:buNone/>
            </a:pPr>
            <a:r>
              <a:rPr lang="ja-JP" altLang="en-US" sz="32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379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3796" name="テキスト ボックス 1"/>
          <p:cNvSpPr>
            <a:spLocks noChangeArrowheads="1"/>
          </p:cNvSpPr>
          <p:nvPr/>
        </p:nvSpPr>
        <p:spPr bwMode="auto">
          <a:xfrm>
            <a:off x="153988" y="909638"/>
            <a:ext cx="8802687"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a:t>
            </a:r>
            <a:r>
              <a:rPr lang="ja-JP" altLang="en-US" sz="2800" b="1" u="sng">
                <a:latin typeface="Arial" panose="020B0604020202020204" pitchFamily="34" charset="0"/>
              </a:rPr>
              <a:t>１</a:t>
            </a:r>
            <a:r>
              <a:rPr lang="ja-JP" altLang="en-US" sz="2800">
                <a:latin typeface="Arial" panose="020B0604020202020204" pitchFamily="34" charset="0"/>
              </a:rPr>
              <a:t>　単元で取り上げる指導事項の確認</a:t>
            </a:r>
          </a:p>
        </p:txBody>
      </p:sp>
      <p:sp>
        <p:nvSpPr>
          <p:cNvPr id="33797" name="テキスト ボックス 1"/>
          <p:cNvSpPr>
            <a:spLocks noChangeArrowheads="1"/>
          </p:cNvSpPr>
          <p:nvPr/>
        </p:nvSpPr>
        <p:spPr bwMode="auto">
          <a:xfrm>
            <a:off x="161925" y="2217738"/>
            <a:ext cx="8802688"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Step2</a:t>
            </a:r>
            <a:r>
              <a:rPr lang="ja-JP" altLang="en-US" sz="2800">
                <a:latin typeface="Arial" panose="020B0604020202020204" pitchFamily="34" charset="0"/>
              </a:rPr>
              <a:t>　単元の目標と言語活動の設定</a:t>
            </a:r>
          </a:p>
        </p:txBody>
      </p:sp>
      <p:sp>
        <p:nvSpPr>
          <p:cNvPr id="33798" name="テキスト ボックス 1"/>
          <p:cNvSpPr>
            <a:spLocks noChangeArrowheads="1"/>
          </p:cNvSpPr>
          <p:nvPr/>
        </p:nvSpPr>
        <p:spPr bwMode="auto">
          <a:xfrm>
            <a:off x="161925" y="3529013"/>
            <a:ext cx="8802688"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Step3</a:t>
            </a:r>
            <a:r>
              <a:rPr lang="ja-JP" altLang="en-US" sz="2800">
                <a:latin typeface="Arial" panose="020B0604020202020204" pitchFamily="34" charset="0"/>
              </a:rPr>
              <a:t>　単元の評価規準の設定</a:t>
            </a:r>
          </a:p>
        </p:txBody>
      </p:sp>
      <p:sp>
        <p:nvSpPr>
          <p:cNvPr id="33799" name="テキスト ボックス 1"/>
          <p:cNvSpPr>
            <a:spLocks noChangeArrowheads="1"/>
          </p:cNvSpPr>
          <p:nvPr/>
        </p:nvSpPr>
        <p:spPr bwMode="auto">
          <a:xfrm>
            <a:off x="161925" y="4838700"/>
            <a:ext cx="8802688"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Step4</a:t>
            </a:r>
            <a:r>
              <a:rPr lang="ja-JP" altLang="en-US" sz="2800">
                <a:latin typeface="Arial" panose="020B0604020202020204" pitchFamily="34" charset="0"/>
              </a:rPr>
              <a:t>　単元の指導と評価の計画の決定</a:t>
            </a:r>
          </a:p>
        </p:txBody>
      </p:sp>
      <p:sp>
        <p:nvSpPr>
          <p:cNvPr id="33800" name="テキスト ボックス 1"/>
          <p:cNvSpPr>
            <a:spLocks noChangeArrowheads="1"/>
          </p:cNvSpPr>
          <p:nvPr/>
        </p:nvSpPr>
        <p:spPr bwMode="auto">
          <a:xfrm>
            <a:off x="153988" y="6146800"/>
            <a:ext cx="8802687"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Step5</a:t>
            </a:r>
            <a:r>
              <a:rPr lang="ja-JP" altLang="en-US" sz="2800">
                <a:latin typeface="Arial" panose="020B0604020202020204" pitchFamily="34" charset="0"/>
              </a:rPr>
              <a:t>　評価の実際と手立ての構想</a:t>
            </a:r>
          </a:p>
        </p:txBody>
      </p:sp>
      <p:sp>
        <p:nvSpPr>
          <p:cNvPr id="33801" name="AutoShape 17"/>
          <p:cNvSpPr>
            <a:spLocks noChangeArrowheads="1"/>
          </p:cNvSpPr>
          <p:nvPr/>
        </p:nvSpPr>
        <p:spPr bwMode="auto">
          <a:xfrm>
            <a:off x="7235825" y="188913"/>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22"/>
    </mc:Choice>
    <mc:Fallback xmlns="">
      <p:transition spd="slow" advTm="1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a:p>
            <a:pPr>
              <a:lnSpc>
                <a:spcPct val="100000"/>
              </a:lnSpc>
              <a:spcBef>
                <a:spcPct val="0"/>
              </a:spcBef>
              <a:buFontTx/>
              <a:buNone/>
            </a:pPr>
            <a:r>
              <a:rPr lang="ja-JP" altLang="en-US" sz="32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・年間指導計画等を基に，単元で取り上げる指導事項を確認する。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Step</a:t>
            </a:r>
            <a:r>
              <a:rPr lang="ja-JP" altLang="en-US" sz="2400">
                <a:solidFill>
                  <a:srgbClr val="000000"/>
                </a:solidFill>
                <a:latin typeface="ＭＳ Ｐゴシック" panose="020B0600070205080204" pitchFamily="50" charset="-128"/>
              </a:rPr>
              <a:t>１で確認した指導事項を基に，以下の３点について単元の</a:t>
            </a:r>
          </a:p>
          <a:p>
            <a:pPr>
              <a:lnSpc>
                <a:spcPct val="100000"/>
              </a:lnSpc>
              <a:spcBef>
                <a:spcPct val="0"/>
              </a:spcBef>
              <a:buFontTx/>
              <a:buNone/>
            </a:pPr>
            <a:r>
              <a:rPr lang="ja-JP" altLang="en-US" sz="2400">
                <a:solidFill>
                  <a:srgbClr val="000000"/>
                </a:solidFill>
                <a:latin typeface="ＭＳ Ｐゴシック" panose="020B0600070205080204" pitchFamily="50" charset="-128"/>
              </a:rPr>
              <a:t>　　  目標を設定する。</a:t>
            </a:r>
          </a:p>
          <a:p>
            <a:pPr>
              <a:lnSpc>
                <a:spcPct val="100000"/>
              </a:lnSpc>
              <a:spcBef>
                <a:spcPct val="0"/>
              </a:spcBef>
              <a:buFontTx/>
              <a:buNone/>
            </a:pPr>
            <a:r>
              <a:rPr lang="ja-JP" altLang="en-US" sz="2400">
                <a:solidFill>
                  <a:srgbClr val="000000"/>
                </a:solidFill>
                <a:latin typeface="ＭＳ Ｐゴシック" panose="020B0600070205080204" pitchFamily="50" charset="-128"/>
              </a:rPr>
              <a:t>　　（１）「知識及び技能」の目標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（２）「思考力，判断力，表現力等」の目標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⇒（１）（２）については，基本的に指導事項の文末を「～でき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る。」として，示す。</a:t>
            </a:r>
          </a:p>
          <a:p>
            <a:pPr>
              <a:lnSpc>
                <a:spcPct val="100000"/>
              </a:lnSpc>
              <a:spcBef>
                <a:spcPct val="0"/>
              </a:spcBef>
              <a:buFontTx/>
              <a:buNone/>
            </a:pPr>
            <a:r>
              <a:rPr lang="ja-JP" altLang="en-US" sz="2400">
                <a:solidFill>
                  <a:srgbClr val="000000"/>
                </a:solidFill>
                <a:latin typeface="ＭＳ Ｐゴシック" panose="020B0600070205080204" pitchFamily="50" charset="-128"/>
              </a:rPr>
              <a:t>　　（３）「学びに向かう力，人間性等」の目標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⇒（３）については，いずれの単元においても当該学年の学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年の目標である「言葉が持つ価値～思いや考えを伝え合</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おうとする。」までを示す。</a:t>
            </a:r>
          </a:p>
          <a:p>
            <a:pPr>
              <a:lnSpc>
                <a:spcPct val="100000"/>
              </a:lnSpc>
              <a:spcBef>
                <a:spcPct val="0"/>
              </a:spcBef>
              <a:buFontTx/>
              <a:buNone/>
            </a:pPr>
            <a:r>
              <a:rPr lang="ja-JP" altLang="en-US" sz="2400">
                <a:solidFill>
                  <a:srgbClr val="000000"/>
                </a:solidFill>
                <a:latin typeface="ＭＳ Ｐゴシック" panose="020B0600070205080204" pitchFamily="50" charset="-128"/>
              </a:rPr>
              <a:t>　　・単元の目標を実現するために適した言語活動を，言語活動例を</a:t>
            </a:r>
          </a:p>
          <a:p>
            <a:pPr>
              <a:lnSpc>
                <a:spcPct val="100000"/>
              </a:lnSpc>
              <a:spcBef>
                <a:spcPct val="0"/>
              </a:spcBef>
              <a:buFontTx/>
              <a:buNone/>
            </a:pPr>
            <a:r>
              <a:rPr lang="ja-JP" altLang="en-US" sz="2400">
                <a:solidFill>
                  <a:srgbClr val="000000"/>
                </a:solidFill>
                <a:latin typeface="ＭＳ Ｐゴシック" panose="020B0600070205080204" pitchFamily="50" charset="-128"/>
              </a:rPr>
              <a:t>　　　参考に位置付ける。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584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5844" name="テキスト ボックス 1"/>
          <p:cNvSpPr>
            <a:spLocks noChangeArrowheads="1"/>
          </p:cNvSpPr>
          <p:nvPr/>
        </p:nvSpPr>
        <p:spPr bwMode="auto">
          <a:xfrm>
            <a:off x="153988" y="549275"/>
            <a:ext cx="8882062"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a:t>
            </a:r>
            <a:r>
              <a:rPr lang="ja-JP" altLang="en-US" sz="2800" b="1" u="sng">
                <a:latin typeface="Arial" panose="020B0604020202020204" pitchFamily="34" charset="0"/>
              </a:rPr>
              <a:t>１</a:t>
            </a:r>
            <a:r>
              <a:rPr lang="ja-JP" altLang="en-US" sz="2800">
                <a:latin typeface="Arial" panose="020B0604020202020204" pitchFamily="34" charset="0"/>
              </a:rPr>
              <a:t>　単元で取り上げる指導事項の確認</a:t>
            </a:r>
          </a:p>
        </p:txBody>
      </p:sp>
      <p:sp>
        <p:nvSpPr>
          <p:cNvPr id="35845" name="AutoShape 17"/>
          <p:cNvSpPr>
            <a:spLocks noChangeArrowheads="1"/>
          </p:cNvSpPr>
          <p:nvPr/>
        </p:nvSpPr>
        <p:spPr bwMode="auto">
          <a:xfrm>
            <a:off x="7329488" y="549275"/>
            <a:ext cx="1741487"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　　</a:t>
            </a:r>
          </a:p>
        </p:txBody>
      </p:sp>
      <p:sp>
        <p:nvSpPr>
          <p:cNvPr id="35846" name="右矢印 7"/>
          <p:cNvSpPr>
            <a:spLocks noChangeArrowheads="1"/>
          </p:cNvSpPr>
          <p:nvPr/>
        </p:nvSpPr>
        <p:spPr bwMode="auto">
          <a:xfrm rot="5400000">
            <a:off x="34926" y="1112837"/>
            <a:ext cx="557212" cy="474663"/>
          </a:xfrm>
          <a:prstGeom prst="rightArrow">
            <a:avLst>
              <a:gd name="adj1" fmla="val 50000"/>
              <a:gd name="adj2" fmla="val 50000"/>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5847" name="テキスト ボックス 1"/>
          <p:cNvSpPr>
            <a:spLocks noChangeArrowheads="1"/>
          </p:cNvSpPr>
          <p:nvPr/>
        </p:nvSpPr>
        <p:spPr bwMode="auto">
          <a:xfrm>
            <a:off x="161925" y="1681163"/>
            <a:ext cx="8882063"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Step2</a:t>
            </a:r>
            <a:r>
              <a:rPr lang="ja-JP" altLang="en-US" sz="2800">
                <a:latin typeface="Arial" panose="020B0604020202020204" pitchFamily="34" charset="0"/>
              </a:rPr>
              <a:t>　単元の目標と言語活動の設定</a:t>
            </a:r>
          </a:p>
        </p:txBody>
      </p:sp>
      <p:sp>
        <p:nvSpPr>
          <p:cNvPr id="35848" name="右矢印 9"/>
          <p:cNvSpPr>
            <a:spLocks noChangeArrowheads="1"/>
          </p:cNvSpPr>
          <p:nvPr/>
        </p:nvSpPr>
        <p:spPr bwMode="auto">
          <a:xfrm rot="5400000">
            <a:off x="-1947069" y="4236245"/>
            <a:ext cx="4537075" cy="474662"/>
          </a:xfrm>
          <a:prstGeom prst="rightArrow">
            <a:avLst>
              <a:gd name="adj1" fmla="val 50000"/>
              <a:gd name="adj2" fmla="val 50005"/>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419"/>
    </mc:Choice>
    <mc:Fallback xmlns="">
      <p:transition spd="slow" advTm="9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2"/>
          <p:cNvSpPr>
            <a:spLocks noChangeArrowheads="1"/>
          </p:cNvSpPr>
          <p:nvPr/>
        </p:nvSpPr>
        <p:spPr bwMode="auto">
          <a:xfrm>
            <a:off x="73025" y="5873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b="1">
                <a:solidFill>
                  <a:srgbClr val="000000"/>
                </a:solidFill>
                <a:latin typeface="ＭＳ Ｐゴシック" panose="020B0600070205080204" pitchFamily="50" charset="-128"/>
              </a:rPr>
              <a:t>    </a:t>
            </a:r>
            <a:r>
              <a:rPr lang="ja-JP" altLang="en-US" sz="2400" b="1" u="sng">
                <a:solidFill>
                  <a:srgbClr val="000000"/>
                </a:solidFill>
                <a:latin typeface="ＭＳ Ｐゴシック" panose="020B0600070205080204" pitchFamily="50" charset="-128"/>
              </a:rPr>
              <a:t>「知識・技能」の評価規準の設定の仕方</a:t>
            </a:r>
          </a:p>
          <a:p>
            <a:pPr>
              <a:lnSpc>
                <a:spcPct val="100000"/>
              </a:lnSpc>
              <a:spcBef>
                <a:spcPct val="0"/>
              </a:spcBef>
              <a:buFontTx/>
              <a:buNone/>
            </a:pPr>
            <a:r>
              <a:rPr lang="ja-JP" altLang="en-US" sz="2400">
                <a:solidFill>
                  <a:srgbClr val="000000"/>
                </a:solidFill>
                <a:latin typeface="ＭＳ Ｐゴシック" panose="020B0600070205080204" pitchFamily="50" charset="-128"/>
              </a:rPr>
              <a:t>　　　　当該単元で育成を目指す資質・能力に該当する</a:t>
            </a:r>
            <a:r>
              <a:rPr lang="en-US" altLang="ja-JP" sz="2400">
                <a:solidFill>
                  <a:srgbClr val="000000"/>
                </a:solidFill>
                <a:latin typeface="ＭＳ Ｐゴシック" panose="020B0600070205080204" pitchFamily="50" charset="-128"/>
              </a:rPr>
              <a:t>〔</a:t>
            </a:r>
            <a:r>
              <a:rPr lang="ja-JP" altLang="en-US" sz="2400">
                <a:solidFill>
                  <a:srgbClr val="000000"/>
                </a:solidFill>
                <a:latin typeface="ＭＳ Ｐゴシック" panose="020B0600070205080204" pitchFamily="50" charset="-128"/>
              </a:rPr>
              <a:t>知識及び技</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能</a:t>
            </a:r>
            <a:r>
              <a:rPr lang="en-US" altLang="ja-JP" sz="2400">
                <a:solidFill>
                  <a:srgbClr val="000000"/>
                </a:solidFill>
                <a:latin typeface="ＭＳ Ｐゴシック" panose="020B0600070205080204" pitchFamily="50" charset="-128"/>
              </a:rPr>
              <a:t>〕</a:t>
            </a:r>
            <a:r>
              <a:rPr lang="ja-JP" altLang="en-US" sz="2400">
                <a:solidFill>
                  <a:srgbClr val="000000"/>
                </a:solidFill>
                <a:latin typeface="ＭＳ Ｐゴシック" panose="020B0600070205080204" pitchFamily="50" charset="-128"/>
              </a:rPr>
              <a:t>の指導事項の文末を「～している」として作成する。育成した資</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質・能力に照らして指導事項の一部を用いて作成することもある。</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ja-JP" altLang="en-US" sz="2400" b="1" u="sng">
                <a:solidFill>
                  <a:srgbClr val="000000"/>
                </a:solidFill>
                <a:latin typeface="ＭＳ Ｐゴシック" panose="020B0600070205080204" pitchFamily="50" charset="-128"/>
              </a:rPr>
              <a:t>「思考・判断・表現」の評価規準の設定の仕方</a:t>
            </a:r>
          </a:p>
          <a:p>
            <a:pPr algn="dist">
              <a:lnSpc>
                <a:spcPct val="100000"/>
              </a:lnSpc>
              <a:spcBef>
                <a:spcPct val="0"/>
              </a:spcBef>
              <a:buFontTx/>
              <a:buNone/>
            </a:pPr>
            <a:r>
              <a:rPr lang="ja-JP" altLang="en-US" sz="2400">
                <a:solidFill>
                  <a:srgbClr val="000000"/>
                </a:solidFill>
                <a:latin typeface="ＭＳ Ｐゴシック" panose="020B0600070205080204" pitchFamily="50" charset="-128"/>
              </a:rPr>
              <a:t>　　　　当該単元で育成を目指す資質・能力に該当する</a:t>
            </a:r>
            <a:r>
              <a:rPr lang="en-US" altLang="ja-JP" sz="2400">
                <a:solidFill>
                  <a:srgbClr val="000000"/>
                </a:solidFill>
                <a:latin typeface="ＭＳ Ｐゴシック" panose="020B0600070205080204" pitchFamily="50" charset="-128"/>
              </a:rPr>
              <a:t>〔</a:t>
            </a:r>
            <a:r>
              <a:rPr lang="ja-JP" altLang="en-US" sz="2400">
                <a:solidFill>
                  <a:srgbClr val="000000"/>
                </a:solidFill>
                <a:latin typeface="ＭＳ Ｐゴシック" panose="020B0600070205080204" pitchFamily="50" charset="-128"/>
              </a:rPr>
              <a:t>思考力，判</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断力　，表現力等</a:t>
            </a:r>
            <a:r>
              <a:rPr lang="en-US" altLang="ja-JP" sz="2400">
                <a:solidFill>
                  <a:srgbClr val="000000"/>
                </a:solidFill>
                <a:latin typeface="ＭＳ Ｐゴシック" panose="020B0600070205080204" pitchFamily="50" charset="-128"/>
              </a:rPr>
              <a:t>〕</a:t>
            </a:r>
            <a:r>
              <a:rPr lang="ja-JP" altLang="en-US" sz="2400">
                <a:solidFill>
                  <a:srgbClr val="000000"/>
                </a:solidFill>
                <a:latin typeface="ＭＳ Ｐゴシック" panose="020B0600070205080204" pitchFamily="50" charset="-128"/>
              </a:rPr>
              <a:t>の指導事項の冒頭に，指導する一領域を「（領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域名）において」と明記し，文末を「～している」として作成する。</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育成したい資質・能力に照らして，指導事項の一部を用いて作成</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することもある。</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ja-JP" altLang="en-US" sz="2400" b="1">
                <a:solidFill>
                  <a:srgbClr val="000000"/>
                </a:solidFill>
                <a:latin typeface="ＭＳ Ｐゴシック" panose="020B0600070205080204" pitchFamily="50" charset="-128"/>
              </a:rPr>
              <a:t> </a:t>
            </a:r>
            <a:r>
              <a:rPr lang="ja-JP" altLang="en-US" sz="2400" b="1" u="sng">
                <a:solidFill>
                  <a:srgbClr val="000000"/>
                </a:solidFill>
                <a:latin typeface="ＭＳ Ｐゴシック" panose="020B0600070205080204" pitchFamily="50" charset="-128"/>
              </a:rPr>
              <a:t>「主体的に学習に取り組む態度」の評価基規準の設定の仕方</a:t>
            </a:r>
          </a:p>
          <a:p>
            <a:pPr>
              <a:lnSpc>
                <a:spcPct val="100000"/>
              </a:lnSpc>
              <a:spcBef>
                <a:spcPct val="0"/>
              </a:spcBef>
              <a:buFontTx/>
              <a:buNone/>
            </a:pPr>
            <a:r>
              <a:rPr lang="ja-JP" altLang="en-US" sz="2400">
                <a:solidFill>
                  <a:srgbClr val="000000"/>
                </a:solidFill>
                <a:latin typeface="ＭＳ Ｐゴシック" panose="020B0600070205080204" pitchFamily="50" charset="-128"/>
              </a:rPr>
              <a:t>　　     以下の①から④の内容を全て含め，単元の目標や学習内容</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等に応じて，その組合せを工夫することが考えられる。①粘り強</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さ　②自らの学習の調整　③他の２観点において重点とする内容</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④当該単元の具体的な言語活動</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789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7892" name="右矢印 9"/>
          <p:cNvSpPr>
            <a:spLocks noChangeArrowheads="1"/>
          </p:cNvSpPr>
          <p:nvPr/>
        </p:nvSpPr>
        <p:spPr bwMode="auto">
          <a:xfrm rot="5400000">
            <a:off x="-2644775" y="3587750"/>
            <a:ext cx="5834063" cy="474663"/>
          </a:xfrm>
          <a:prstGeom prst="rightArrow">
            <a:avLst>
              <a:gd name="adj1" fmla="val 50000"/>
              <a:gd name="adj2" fmla="val 50017"/>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7893" name="テキスト ボックス 1"/>
          <p:cNvSpPr>
            <a:spLocks noChangeArrowheads="1"/>
          </p:cNvSpPr>
          <p:nvPr/>
        </p:nvSpPr>
        <p:spPr bwMode="auto">
          <a:xfrm>
            <a:off x="107950" y="549275"/>
            <a:ext cx="8966200"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Step3</a:t>
            </a:r>
            <a:r>
              <a:rPr lang="ja-JP" altLang="en-US" sz="2800">
                <a:latin typeface="Arial" panose="020B0604020202020204" pitchFamily="34" charset="0"/>
              </a:rPr>
              <a:t>　単元の評価規準の設定</a:t>
            </a:r>
          </a:p>
        </p:txBody>
      </p:sp>
      <p:sp>
        <p:nvSpPr>
          <p:cNvPr id="37894" name="AutoShape 17"/>
          <p:cNvSpPr>
            <a:spLocks noChangeArrowheads="1"/>
          </p:cNvSpPr>
          <p:nvPr/>
        </p:nvSpPr>
        <p:spPr bwMode="auto">
          <a:xfrm>
            <a:off x="7223125" y="563563"/>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32"/>
    </mc:Choice>
    <mc:Fallback xmlns="">
      <p:transition spd="slow" advTm="45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・各時間の具体的な学習活動を構想し，単元のどの段階でどの</a:t>
            </a:r>
          </a:p>
          <a:p>
            <a:pPr>
              <a:lnSpc>
                <a:spcPct val="100000"/>
              </a:lnSpc>
              <a:spcBef>
                <a:spcPct val="0"/>
              </a:spcBef>
              <a:buFontTx/>
              <a:buNone/>
            </a:pPr>
            <a:r>
              <a:rPr lang="ja-JP" altLang="en-US" sz="2400">
                <a:solidFill>
                  <a:srgbClr val="000000"/>
                </a:solidFill>
                <a:latin typeface="ＭＳ Ｐゴシック" panose="020B0600070205080204" pitchFamily="50" charset="-128"/>
              </a:rPr>
              <a:t>　　　評価規準に基づいて評価するかを決定する。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・それぞれの評価規準について，実際の学習活動を踏まえて，</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B</a:t>
            </a:r>
            <a:r>
              <a:rPr lang="ja-JP" altLang="en-US" sz="2400">
                <a:solidFill>
                  <a:srgbClr val="000000"/>
                </a:solidFill>
                <a:latin typeface="ＭＳ Ｐゴシック" panose="020B0600070205080204" pitchFamily="50" charset="-128"/>
              </a:rPr>
              <a:t>と判断する状況の例」，「</a:t>
            </a:r>
            <a:r>
              <a:rPr lang="en-US" altLang="ja-JP" sz="2400">
                <a:solidFill>
                  <a:srgbClr val="000000"/>
                </a:solidFill>
                <a:latin typeface="ＭＳ Ｐゴシック" panose="020B0600070205080204" pitchFamily="50" charset="-128"/>
              </a:rPr>
              <a:t>C</a:t>
            </a:r>
            <a:r>
              <a:rPr lang="ja-JP" altLang="en-US" sz="2400">
                <a:solidFill>
                  <a:srgbClr val="000000"/>
                </a:solidFill>
                <a:latin typeface="ＭＳ Ｐゴシック" panose="020B0600070205080204" pitchFamily="50" charset="-128"/>
              </a:rPr>
              <a:t>と判断する状況への手立て」を</a:t>
            </a:r>
          </a:p>
          <a:p>
            <a:pPr>
              <a:lnSpc>
                <a:spcPct val="100000"/>
              </a:lnSpc>
              <a:spcBef>
                <a:spcPct val="0"/>
              </a:spcBef>
              <a:buFontTx/>
              <a:buNone/>
            </a:pPr>
            <a:r>
              <a:rPr lang="ja-JP" altLang="en-US" sz="2400">
                <a:solidFill>
                  <a:srgbClr val="000000"/>
                </a:solidFill>
                <a:latin typeface="ＭＳ Ｐゴシック" panose="020B0600070205080204" pitchFamily="50" charset="-128"/>
              </a:rPr>
              <a:t>　　　想定する。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993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9940" name="テキスト ボックス 1"/>
          <p:cNvSpPr>
            <a:spLocks noChangeArrowheads="1"/>
          </p:cNvSpPr>
          <p:nvPr/>
        </p:nvSpPr>
        <p:spPr bwMode="auto">
          <a:xfrm>
            <a:off x="161925" y="549275"/>
            <a:ext cx="8802688"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Step4</a:t>
            </a:r>
            <a:r>
              <a:rPr lang="ja-JP" altLang="en-US" sz="2800">
                <a:latin typeface="Arial" panose="020B0604020202020204" pitchFamily="34" charset="0"/>
              </a:rPr>
              <a:t>　単元の指導と評価の計画の決定</a:t>
            </a:r>
          </a:p>
        </p:txBody>
      </p:sp>
      <p:sp>
        <p:nvSpPr>
          <p:cNvPr id="39941" name="右矢印 9"/>
          <p:cNvSpPr>
            <a:spLocks noChangeArrowheads="1"/>
          </p:cNvSpPr>
          <p:nvPr/>
        </p:nvSpPr>
        <p:spPr bwMode="auto">
          <a:xfrm rot="5400000">
            <a:off x="-353219" y="1508920"/>
            <a:ext cx="1349375" cy="474662"/>
          </a:xfrm>
          <a:prstGeom prst="rightArrow">
            <a:avLst>
              <a:gd name="adj1" fmla="val 50000"/>
              <a:gd name="adj2" fmla="val 49999"/>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42" name="テキスト ボックス 1"/>
          <p:cNvSpPr>
            <a:spLocks noChangeArrowheads="1"/>
          </p:cNvSpPr>
          <p:nvPr/>
        </p:nvSpPr>
        <p:spPr bwMode="auto">
          <a:xfrm>
            <a:off x="153988" y="2443163"/>
            <a:ext cx="8802687"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Step5</a:t>
            </a:r>
            <a:r>
              <a:rPr lang="ja-JP" altLang="en-US" sz="2800">
                <a:latin typeface="Arial" panose="020B0604020202020204" pitchFamily="34" charset="0"/>
              </a:rPr>
              <a:t>　評価の実際と手立ての構想</a:t>
            </a:r>
          </a:p>
        </p:txBody>
      </p:sp>
      <p:sp>
        <p:nvSpPr>
          <p:cNvPr id="39943" name="AutoShape 17"/>
          <p:cNvSpPr>
            <a:spLocks noChangeArrowheads="1"/>
          </p:cNvSpPr>
          <p:nvPr/>
        </p:nvSpPr>
        <p:spPr bwMode="auto">
          <a:xfrm>
            <a:off x="7235825" y="115888"/>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96"/>
    </mc:Choice>
    <mc:Fallback xmlns="">
      <p:transition spd="slow" advTm="4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41987"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41988"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中学校国語科の内容のまとまり</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学習評価に関する事例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81"/>
    </mc:Choice>
    <mc:Fallback xmlns="">
      <p:transition spd="slow" advTm="1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7171"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2"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中学校国語科の内容のまとまり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Ⅳ</a:t>
            </a:r>
            <a:r>
              <a:rPr lang="ja-JP" altLang="en-US" sz="2800" b="1">
                <a:solidFill>
                  <a:srgbClr val="000000"/>
                </a:solidFill>
                <a:latin typeface="Arial" panose="020B0604020202020204" pitchFamily="34" charset="0"/>
                <a:ea typeface="HGP教科書体" panose="02020600000000000000" pitchFamily="18" charset="-128"/>
              </a:rPr>
              <a:t>　学習評価に関する事例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33"/>
    </mc:Choice>
    <mc:Fallback xmlns="">
      <p:transition spd="slow" advTm="2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396C263D-116E-41B9-B5D3-A8C9BB2FDB1A}" type="slidenum">
              <a:rPr lang="en-US" altLang="ja-JP" sz="900" smtClean="0">
                <a:solidFill>
                  <a:srgbClr val="898989"/>
                </a:solidFill>
              </a:rPr>
              <a:pPr>
                <a:lnSpc>
                  <a:spcPct val="100000"/>
                </a:lnSpc>
                <a:spcBef>
                  <a:spcPct val="0"/>
                </a:spcBef>
                <a:buFontTx/>
                <a:buNone/>
              </a:pPr>
              <a:t>20</a:t>
            </a:fld>
            <a:endParaRPr lang="en-US" altLang="ja-JP" sz="900">
              <a:solidFill>
                <a:srgbClr val="898989"/>
              </a:solidFill>
            </a:endParaRPr>
          </a:p>
        </p:txBody>
      </p:sp>
      <p:sp>
        <p:nvSpPr>
          <p:cNvPr id="4403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4036"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44037"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４１　</a:t>
            </a:r>
          </a:p>
        </p:txBody>
      </p:sp>
      <p:sp>
        <p:nvSpPr>
          <p:cNvPr id="44038" name="正方形/長方形 16"/>
          <p:cNvSpPr>
            <a:spLocks noChangeArrowheads="1"/>
          </p:cNvSpPr>
          <p:nvPr/>
        </p:nvSpPr>
        <p:spPr bwMode="auto">
          <a:xfrm>
            <a:off x="107950" y="549275"/>
            <a:ext cx="3206750" cy="46196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各事例概要一覧と事例</a:t>
            </a:r>
          </a:p>
        </p:txBody>
      </p:sp>
      <p:sp>
        <p:nvSpPr>
          <p:cNvPr id="44039" name="正方形/長方形 17"/>
          <p:cNvSpPr>
            <a:spLocks noChangeArrowheads="1"/>
          </p:cNvSpPr>
          <p:nvPr/>
        </p:nvSpPr>
        <p:spPr bwMode="auto">
          <a:xfrm>
            <a:off x="223838" y="1052513"/>
            <a:ext cx="8658225" cy="5572125"/>
          </a:xfrm>
          <a:prstGeom prst="rect">
            <a:avLst/>
          </a:prstGeom>
          <a:solidFill>
            <a:srgbClr val="FFFFFF"/>
          </a:solidFill>
          <a:ln w="76200" algn="ctr">
            <a:solidFill>
              <a:srgbClr val="0070C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800" b="1" dirty="0"/>
          </a:p>
          <a:p>
            <a:pPr>
              <a:lnSpc>
                <a:spcPct val="100000"/>
              </a:lnSpc>
              <a:spcBef>
                <a:spcPct val="0"/>
              </a:spcBef>
              <a:buFontTx/>
              <a:buNone/>
            </a:pPr>
            <a:r>
              <a:rPr lang="ja-JP" altLang="en-US" sz="2800" b="1" dirty="0"/>
              <a:t>事例１</a:t>
            </a:r>
            <a:r>
              <a:rPr lang="ja-JP" altLang="en-US" sz="2800" dirty="0"/>
              <a:t>　指導と評価の計画から評価の総括まで</a:t>
            </a:r>
          </a:p>
          <a:p>
            <a:pPr>
              <a:lnSpc>
                <a:spcPct val="100000"/>
              </a:lnSpc>
              <a:spcBef>
                <a:spcPct val="0"/>
              </a:spcBef>
              <a:buFontTx/>
              <a:buNone/>
            </a:pPr>
            <a:r>
              <a:rPr lang="ja-JP" altLang="en-US" sz="2800" dirty="0"/>
              <a:t>　　</a:t>
            </a:r>
            <a:r>
              <a:rPr lang="ja-JP" altLang="en-US" sz="2800" b="1" dirty="0"/>
              <a:t>　「新たに知った言葉を紹介する</a:t>
            </a:r>
          </a:p>
          <a:p>
            <a:pPr>
              <a:lnSpc>
                <a:spcPct val="100000"/>
              </a:lnSpc>
              <a:spcBef>
                <a:spcPct val="0"/>
              </a:spcBef>
              <a:buFontTx/>
              <a:buNone/>
            </a:pPr>
            <a:r>
              <a:rPr lang="ja-JP" altLang="en-US" sz="2800" b="1" dirty="0"/>
              <a:t>　　　　　　　　　　　　　　　　　　　</a:t>
            </a:r>
            <a:r>
              <a:rPr lang="en-US" altLang="ja-JP" sz="2800" b="1" dirty="0"/>
              <a:t>~</a:t>
            </a:r>
            <a:r>
              <a:rPr lang="ja-JP" altLang="en-US" sz="2800" b="1" dirty="0"/>
              <a:t>聞き手を意識して話す</a:t>
            </a:r>
            <a:r>
              <a:rPr lang="en-US" altLang="ja-JP" sz="2800" b="1" dirty="0"/>
              <a:t>~</a:t>
            </a:r>
            <a:r>
              <a:rPr lang="ja-JP" altLang="en-US" sz="2800" b="1" dirty="0"/>
              <a:t>」</a:t>
            </a:r>
          </a:p>
          <a:p>
            <a:pPr>
              <a:lnSpc>
                <a:spcPct val="100000"/>
              </a:lnSpc>
              <a:spcBef>
                <a:spcPct val="0"/>
              </a:spcBef>
              <a:buFontTx/>
              <a:buNone/>
            </a:pPr>
            <a:r>
              <a:rPr lang="ja-JP" altLang="en-US" sz="2800" b="1" dirty="0"/>
              <a:t>事例２</a:t>
            </a:r>
            <a:r>
              <a:rPr lang="ja-JP" altLang="en-US" sz="2800" dirty="0"/>
              <a:t>　「主体的に学習に取り組む態度」の評価</a:t>
            </a:r>
          </a:p>
          <a:p>
            <a:pPr>
              <a:lnSpc>
                <a:spcPct val="100000"/>
              </a:lnSpc>
              <a:spcBef>
                <a:spcPct val="0"/>
              </a:spcBef>
              <a:buFontTx/>
              <a:buNone/>
            </a:pPr>
            <a:r>
              <a:rPr lang="ja-JP" altLang="en-US" sz="2800" dirty="0"/>
              <a:t>　　</a:t>
            </a:r>
            <a:r>
              <a:rPr lang="ja-JP" altLang="en-US" sz="2800" b="1" dirty="0"/>
              <a:t>　「投書を書こう</a:t>
            </a:r>
          </a:p>
          <a:p>
            <a:pPr>
              <a:lnSpc>
                <a:spcPct val="100000"/>
              </a:lnSpc>
              <a:spcBef>
                <a:spcPct val="0"/>
              </a:spcBef>
              <a:buFontTx/>
              <a:buNone/>
            </a:pPr>
            <a:r>
              <a:rPr lang="ja-JP" altLang="en-US" sz="2800" b="1" dirty="0"/>
              <a:t>　　　　　　</a:t>
            </a:r>
            <a:r>
              <a:rPr lang="en-US" altLang="ja-JP" sz="2800" b="1" dirty="0"/>
              <a:t>~</a:t>
            </a:r>
            <a:r>
              <a:rPr lang="ja-JP" altLang="en-US" sz="2800" b="1" dirty="0"/>
              <a:t>多様な読み手を想定して文章全体を整える</a:t>
            </a:r>
            <a:r>
              <a:rPr lang="en-US" altLang="ja-JP" sz="2800" b="1" dirty="0"/>
              <a:t>~</a:t>
            </a:r>
            <a:r>
              <a:rPr lang="ja-JP" altLang="en-US" sz="2800" b="1" dirty="0"/>
              <a:t>」</a:t>
            </a:r>
          </a:p>
          <a:p>
            <a:pPr>
              <a:lnSpc>
                <a:spcPct val="100000"/>
              </a:lnSpc>
              <a:spcBef>
                <a:spcPct val="0"/>
              </a:spcBef>
              <a:buFontTx/>
              <a:buNone/>
            </a:pPr>
            <a:r>
              <a:rPr lang="ja-JP" altLang="en-US" sz="2800" b="1" dirty="0"/>
              <a:t>事例３　</a:t>
            </a:r>
            <a:r>
              <a:rPr lang="ja-JP" altLang="en-US" sz="2800" dirty="0"/>
              <a:t>グループ活動における個別の評価，</a:t>
            </a:r>
            <a:endParaRPr lang="en-US" altLang="ja-JP" sz="2800" dirty="0"/>
          </a:p>
          <a:p>
            <a:pPr>
              <a:lnSpc>
                <a:spcPct val="100000"/>
              </a:lnSpc>
              <a:spcBef>
                <a:spcPct val="0"/>
              </a:spcBef>
              <a:buFontTx/>
              <a:buNone/>
            </a:pPr>
            <a:r>
              <a:rPr lang="ja-JP" altLang="en-US" sz="2800" dirty="0"/>
              <a:t>　　　　　　テストの工夫</a:t>
            </a:r>
          </a:p>
          <a:p>
            <a:pPr>
              <a:lnSpc>
                <a:spcPct val="100000"/>
              </a:lnSpc>
              <a:spcBef>
                <a:spcPct val="0"/>
              </a:spcBef>
              <a:buFontTx/>
              <a:buNone/>
            </a:pPr>
            <a:r>
              <a:rPr lang="ja-JP" altLang="en-US" sz="2800" dirty="0"/>
              <a:t>　　</a:t>
            </a:r>
            <a:r>
              <a:rPr lang="ja-JP" altLang="en-US" sz="2800" b="1" dirty="0"/>
              <a:t>　「</a:t>
            </a:r>
            <a:r>
              <a:rPr lang="en-US" altLang="ja-JP" sz="2800" b="1" dirty="0"/>
              <a:t>『</a:t>
            </a:r>
            <a:r>
              <a:rPr lang="ja-JP" altLang="en-US" sz="2800" b="1" dirty="0"/>
              <a:t>走</a:t>
            </a:r>
            <a:r>
              <a:rPr lang="ja-JP" altLang="en-US" sz="2800" b="1" dirty="0" err="1"/>
              <a:t>れ</a:t>
            </a:r>
            <a:r>
              <a:rPr lang="ja-JP" altLang="en-US" sz="2800" b="1" dirty="0"/>
              <a:t>メロス</a:t>
            </a:r>
            <a:r>
              <a:rPr lang="en-US" altLang="ja-JP" sz="2800" b="1" dirty="0"/>
              <a:t>』</a:t>
            </a:r>
            <a:r>
              <a:rPr lang="ja-JP" altLang="en-US" sz="2800" b="1" dirty="0"/>
              <a:t>を読んで，</a:t>
            </a:r>
          </a:p>
          <a:p>
            <a:pPr>
              <a:lnSpc>
                <a:spcPct val="100000"/>
              </a:lnSpc>
              <a:spcBef>
                <a:spcPct val="0"/>
              </a:spcBef>
              <a:buFontTx/>
              <a:buNone/>
            </a:pPr>
            <a:r>
              <a:rPr lang="ja-JP" altLang="en-US" sz="2800" b="1" dirty="0"/>
              <a:t>　　　　　　　　　　　登場人物の言動の意味を語り合おう」</a:t>
            </a:r>
          </a:p>
          <a:p>
            <a:pPr>
              <a:lnSpc>
                <a:spcPct val="100000"/>
              </a:lnSpc>
              <a:spcBef>
                <a:spcPct val="0"/>
              </a:spcBef>
              <a:buFontTx/>
              <a:buNone/>
            </a:pPr>
            <a:r>
              <a:rPr lang="ja-JP" altLang="en-US" sz="2800" b="1" dirty="0"/>
              <a:t>事例４　</a:t>
            </a:r>
            <a:r>
              <a:rPr lang="ja-JP" altLang="en-US" sz="2800" dirty="0"/>
              <a:t>「知識・技能」と「思考・判断・表現」の評価の明確　　　</a:t>
            </a:r>
          </a:p>
          <a:p>
            <a:pPr>
              <a:lnSpc>
                <a:spcPct val="100000"/>
              </a:lnSpc>
              <a:spcBef>
                <a:spcPct val="0"/>
              </a:spcBef>
              <a:buFontTx/>
              <a:buNone/>
            </a:pPr>
            <a:r>
              <a:rPr lang="ja-JP" altLang="en-US" sz="2800" dirty="0"/>
              <a:t>　　　　　　化，学習の振り返りの活用</a:t>
            </a:r>
          </a:p>
          <a:p>
            <a:pPr>
              <a:lnSpc>
                <a:spcPct val="100000"/>
              </a:lnSpc>
              <a:spcBef>
                <a:spcPct val="0"/>
              </a:spcBef>
              <a:buFontTx/>
              <a:buNone/>
            </a:pPr>
            <a:r>
              <a:rPr lang="ja-JP" altLang="en-US" sz="2800" dirty="0"/>
              <a:t>　　</a:t>
            </a:r>
            <a:r>
              <a:rPr lang="ja-JP" altLang="en-US" sz="2800" b="1" dirty="0"/>
              <a:t>　「清少納言と自分のものの見方や考え方を比べる」</a:t>
            </a:r>
          </a:p>
          <a:p>
            <a:pPr>
              <a:lnSpc>
                <a:spcPct val="100000"/>
              </a:lnSpc>
              <a:spcBef>
                <a:spcPct val="0"/>
              </a:spcBef>
              <a:buFontTx/>
              <a:buNone/>
            </a:pPr>
            <a:endParaRPr lang="en-US" altLang="ja-JP"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10"/>
    </mc:Choice>
    <mc:Fallback xmlns="">
      <p:transition spd="slow" advTm="3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D5A1DC0D-C63A-4831-A19C-B37EDC93CF33}" type="slidenum">
              <a:rPr lang="en-US" altLang="ja-JP" sz="900" smtClean="0">
                <a:solidFill>
                  <a:srgbClr val="898989"/>
                </a:solidFill>
              </a:rPr>
              <a:pPr>
                <a:lnSpc>
                  <a:spcPct val="100000"/>
                </a:lnSpc>
                <a:spcBef>
                  <a:spcPct val="0"/>
                </a:spcBef>
                <a:buFontTx/>
                <a:buNone/>
              </a:pPr>
              <a:t>21</a:t>
            </a:fld>
            <a:endParaRPr lang="en-US" altLang="ja-JP" sz="900">
              <a:solidFill>
                <a:srgbClr val="898989"/>
              </a:solidFill>
            </a:endParaRPr>
          </a:p>
        </p:txBody>
      </p:sp>
      <p:sp>
        <p:nvSpPr>
          <p:cNvPr id="4608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6084"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46085"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５０　</a:t>
            </a:r>
          </a:p>
        </p:txBody>
      </p:sp>
      <p:sp>
        <p:nvSpPr>
          <p:cNvPr id="46086" name="正方形/長方形 16"/>
          <p:cNvSpPr>
            <a:spLocks noChangeArrowheads="1"/>
          </p:cNvSpPr>
          <p:nvPr/>
        </p:nvSpPr>
        <p:spPr bwMode="auto">
          <a:xfrm>
            <a:off x="254000" y="627063"/>
            <a:ext cx="2767013"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３　単元の評価規準</a:t>
            </a:r>
          </a:p>
        </p:txBody>
      </p:sp>
      <p:pic>
        <p:nvPicPr>
          <p:cNvPr id="46087" name="図 25"/>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76438"/>
            <a:ext cx="8843963"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正方形/長方形 17"/>
          <p:cNvSpPr>
            <a:spLocks noChangeArrowheads="1"/>
          </p:cNvSpPr>
          <p:nvPr/>
        </p:nvSpPr>
        <p:spPr bwMode="auto">
          <a:xfrm>
            <a:off x="6002338" y="2800350"/>
            <a:ext cx="2817812" cy="2141538"/>
          </a:xfrm>
          <a:prstGeom prst="rect">
            <a:avLst/>
          </a:prstGeom>
          <a:noFill/>
          <a:ln w="7620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6089" name="角丸四角形吹き出し 22"/>
          <p:cNvSpPr>
            <a:spLocks noChangeArrowheads="1"/>
          </p:cNvSpPr>
          <p:nvPr/>
        </p:nvSpPr>
        <p:spPr bwMode="auto">
          <a:xfrm>
            <a:off x="1666875" y="4868863"/>
            <a:ext cx="5257800" cy="1816100"/>
          </a:xfrm>
          <a:prstGeom prst="wedgeRoundRectCallout">
            <a:avLst>
              <a:gd name="adj1" fmla="val 34051"/>
              <a:gd name="adj2" fmla="val -77403"/>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進んで文章全体を整え</a:t>
            </a:r>
          </a:p>
          <a:p>
            <a:pPr>
              <a:lnSpc>
                <a:spcPct val="100000"/>
              </a:lnSpc>
              <a:spcBef>
                <a:spcPct val="0"/>
              </a:spcBef>
              <a:buFontTx/>
              <a:buNone/>
            </a:pPr>
            <a:r>
              <a:rPr lang="ja-JP" altLang="en-US" sz="2400"/>
              <a:t>　　　　　　　　　　　⇒</a:t>
            </a:r>
            <a:r>
              <a:rPr lang="ja-JP" altLang="en-US" sz="2400" b="1" u="sng">
                <a:solidFill>
                  <a:srgbClr val="FF0000"/>
                </a:solidFill>
              </a:rPr>
              <a:t>粘り強さの側面</a:t>
            </a:r>
          </a:p>
          <a:p>
            <a:pPr>
              <a:lnSpc>
                <a:spcPct val="100000"/>
              </a:lnSpc>
              <a:spcBef>
                <a:spcPct val="0"/>
              </a:spcBef>
              <a:buFontTx/>
              <a:buNone/>
            </a:pPr>
            <a:r>
              <a:rPr lang="ja-JP" altLang="en-US" sz="2400" b="1"/>
              <a:t>今までの学習を生かして</a:t>
            </a:r>
          </a:p>
          <a:p>
            <a:pPr>
              <a:lnSpc>
                <a:spcPct val="100000"/>
              </a:lnSpc>
              <a:spcBef>
                <a:spcPct val="0"/>
              </a:spcBef>
              <a:buFontTx/>
              <a:buNone/>
            </a:pPr>
            <a:r>
              <a:rPr lang="ja-JP" altLang="en-US" sz="2400"/>
              <a:t>　　　　　⇒</a:t>
            </a:r>
            <a:r>
              <a:rPr lang="ja-JP" altLang="en-US" sz="2400" b="1" u="sng">
                <a:solidFill>
                  <a:srgbClr val="FF0000"/>
                </a:solidFill>
              </a:rPr>
              <a:t>自らの学習の調整の側面</a:t>
            </a:r>
          </a:p>
        </p:txBody>
      </p:sp>
      <p:sp>
        <p:nvSpPr>
          <p:cNvPr id="46090" name="円/楕円 23"/>
          <p:cNvSpPr>
            <a:spLocks noChangeArrowheads="1"/>
          </p:cNvSpPr>
          <p:nvPr/>
        </p:nvSpPr>
        <p:spPr bwMode="auto">
          <a:xfrm>
            <a:off x="1666875" y="4149725"/>
            <a:ext cx="1152525" cy="574675"/>
          </a:xfrm>
          <a:prstGeom prst="ellipse">
            <a:avLst/>
          </a:prstGeom>
          <a:noFill/>
          <a:ln w="38100" algn="ctr">
            <a:solidFill>
              <a:srgbClr val="41719C"/>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6091" name="テキスト ボックス 2"/>
          <p:cNvSpPr>
            <a:spLocks noChangeArrowheads="1"/>
          </p:cNvSpPr>
          <p:nvPr/>
        </p:nvSpPr>
        <p:spPr bwMode="auto">
          <a:xfrm>
            <a:off x="250825" y="1136650"/>
            <a:ext cx="8642350" cy="70802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b="1">
                <a:solidFill>
                  <a:schemeClr val="tx2"/>
                </a:solidFill>
              </a:rPr>
              <a:t>事例２　</a:t>
            </a:r>
            <a:r>
              <a:rPr kumimoji="0" lang="ja-JP" altLang="ja-JP" sz="2000" b="1">
                <a:solidFill>
                  <a:schemeClr val="tx2"/>
                </a:solidFill>
              </a:rPr>
              <a:t>単元名</a:t>
            </a:r>
            <a:r>
              <a:rPr kumimoji="0" lang="ja-JP" altLang="en-US" sz="2000" b="1">
                <a:solidFill>
                  <a:schemeClr val="tx2"/>
                </a:solidFill>
              </a:rPr>
              <a:t>　　　</a:t>
            </a:r>
            <a:r>
              <a:rPr kumimoji="0" lang="ja-JP" altLang="en-US" sz="2000" b="1"/>
              <a:t>投書を書こう</a:t>
            </a:r>
          </a:p>
          <a:p>
            <a:pPr>
              <a:lnSpc>
                <a:spcPct val="100000"/>
              </a:lnSpc>
              <a:spcBef>
                <a:spcPct val="0"/>
              </a:spcBef>
              <a:buFontTx/>
              <a:buNone/>
            </a:pPr>
            <a:r>
              <a:rPr kumimoji="0" lang="ja-JP" altLang="en-US" sz="2000" b="1"/>
              <a:t>　　　　　　</a:t>
            </a:r>
            <a:r>
              <a:rPr kumimoji="0" lang="ja-JP" altLang="ja-JP" sz="2000" b="1"/>
              <a:t>～</a:t>
            </a:r>
            <a:r>
              <a:rPr kumimoji="0" lang="ja-JP" altLang="en-US" sz="2000" b="1"/>
              <a:t>多様な読み手を想定して文章を整える</a:t>
            </a:r>
            <a:r>
              <a:rPr kumimoji="0" lang="ja-JP" altLang="ja-JP" sz="2000" b="1"/>
              <a:t>～</a:t>
            </a:r>
            <a:r>
              <a:rPr kumimoji="0" lang="ja-JP" altLang="en-US" sz="2000" b="1"/>
              <a:t>　　　</a:t>
            </a:r>
            <a:r>
              <a:rPr kumimoji="0" lang="ja-JP" altLang="ja-JP" sz="2000" b="1"/>
              <a:t>第</a:t>
            </a:r>
            <a:r>
              <a:rPr kumimoji="0" lang="ja-JP" altLang="en-US" sz="2000" b="1"/>
              <a:t>３</a:t>
            </a:r>
            <a:r>
              <a:rPr kumimoji="0" lang="ja-JP" altLang="ja-JP" sz="2000" b="1"/>
              <a:t>学年　</a:t>
            </a:r>
            <a:r>
              <a:rPr kumimoji="0" lang="ja-JP" altLang="en-US" sz="2000" b="1"/>
              <a:t>Ｂ　書く</a:t>
            </a:r>
            <a:r>
              <a:rPr kumimoji="0" lang="ja-JP" altLang="ja-JP" sz="2000" b="1"/>
              <a:t>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532"/>
    </mc:Choice>
    <mc:Fallback xmlns="">
      <p:transition spd="slow" advTm="6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角丸四角形 2"/>
          <p:cNvSpPr>
            <a:spLocks noChangeArrowheads="1"/>
          </p:cNvSpPr>
          <p:nvPr/>
        </p:nvSpPr>
        <p:spPr bwMode="auto">
          <a:xfrm>
            <a:off x="179388" y="777875"/>
            <a:ext cx="8763000" cy="928688"/>
          </a:xfrm>
          <a:prstGeom prst="roundRect">
            <a:avLst>
              <a:gd name="adj" fmla="val 7759"/>
            </a:avLst>
          </a:prstGeom>
          <a:solidFill>
            <a:srgbClr val="FFFFCC">
              <a:alpha val="50195"/>
            </a:srgbClr>
          </a:solidFill>
          <a:ln w="12700" algn="ctr">
            <a:solidFill>
              <a:srgbClr val="FFC000"/>
            </a:solidFill>
            <a:round/>
            <a:headEnd/>
            <a:tailEnd/>
          </a:ln>
        </p:spPr>
        <p:txBody>
          <a:bodyPr lIns="25877" tIns="0" rIns="25877" bIns="0" anchor="ctr"/>
          <a:lstStyle>
            <a:lvl1pPr defTabSz="919163">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919163">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919163">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kumimoji="0" lang="ja-JP" altLang="en-US" sz="1800">
                <a:solidFill>
                  <a:srgbClr val="000000"/>
                </a:solid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p>
        </p:txBody>
      </p:sp>
      <p:sp>
        <p:nvSpPr>
          <p:cNvPr id="48131" name="テキスト ボックス 12"/>
          <p:cNvSpPr>
            <a:spLocks noChangeArrowheads="1"/>
          </p:cNvSpPr>
          <p:nvPr/>
        </p:nvSpPr>
        <p:spPr bwMode="auto">
          <a:xfrm>
            <a:off x="144463" y="6537325"/>
            <a:ext cx="3960812"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latin typeface="ＭＳ Ｐゴシック" panose="020B0600070205080204" pitchFamily="50" charset="-128"/>
              </a:rPr>
              <a:t>＜参考＞報告Ｐ．</a:t>
            </a:r>
            <a:r>
              <a:rPr lang="en-US" altLang="ja-JP" sz="1200">
                <a:solidFill>
                  <a:srgbClr val="000000"/>
                </a:solidFill>
                <a:latin typeface="ＭＳ Ｐゴシック" panose="020B0600070205080204" pitchFamily="50" charset="-128"/>
              </a:rPr>
              <a:t>12</a:t>
            </a:r>
            <a:r>
              <a:rPr lang="ja-JP" altLang="en-US" sz="1200">
                <a:solidFill>
                  <a:srgbClr val="000000"/>
                </a:solidFill>
                <a:latin typeface="ＭＳ Ｐゴシック" panose="020B0600070205080204" pitchFamily="50" charset="-128"/>
              </a:rPr>
              <a:t>　　通知２．（２）</a:t>
            </a:r>
          </a:p>
        </p:txBody>
      </p:sp>
      <p:sp>
        <p:nvSpPr>
          <p:cNvPr id="48132" name="スライド番号プレースホルダー 3"/>
          <p:cNvSpPr>
            <a:spLocks noChangeArrowheads="1"/>
          </p:cNvSpPr>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r">
              <a:lnSpc>
                <a:spcPct val="100000"/>
              </a:lnSpc>
              <a:spcBef>
                <a:spcPct val="0"/>
              </a:spcBef>
              <a:buFontTx/>
              <a:buNone/>
            </a:pPr>
            <a:fld id="{69581B9D-B521-4296-B829-B9B25A024D12}" type="slidenum">
              <a:rPr kumimoji="0" lang="ja-JP" altLang="en-US" sz="900">
                <a:solidFill>
                  <a:srgbClr val="898989"/>
                </a:solidFill>
              </a:rPr>
              <a:pPr algn="r">
                <a:lnSpc>
                  <a:spcPct val="100000"/>
                </a:lnSpc>
                <a:spcBef>
                  <a:spcPct val="0"/>
                </a:spcBef>
                <a:buFontTx/>
                <a:buNone/>
              </a:pPr>
              <a:t>22</a:t>
            </a:fld>
            <a:endParaRPr kumimoji="0" lang="ja-JP" altLang="en-US" sz="900">
              <a:solidFill>
                <a:srgbClr val="898989"/>
              </a:solidFill>
            </a:endParaRPr>
          </a:p>
        </p:txBody>
      </p:sp>
      <p:pic>
        <p:nvPicPr>
          <p:cNvPr id="48133" name="図 14"/>
          <p:cNvPicPr preferRelativeResize="0">
            <a:picLocks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円/楕円 15"/>
          <p:cNvSpPr>
            <a:spLocks noChangeArrowheads="1"/>
          </p:cNvSpPr>
          <p:nvPr/>
        </p:nvSpPr>
        <p:spPr bwMode="auto">
          <a:xfrm>
            <a:off x="4621213" y="2276475"/>
            <a:ext cx="723900" cy="2992438"/>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35" name="円/楕円 16"/>
          <p:cNvSpPr>
            <a:spLocks noChangeArrowheads="1"/>
          </p:cNvSpPr>
          <p:nvPr/>
        </p:nvSpPr>
        <p:spPr bwMode="auto">
          <a:xfrm>
            <a:off x="6018213" y="5516563"/>
            <a:ext cx="2574925" cy="51752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36"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8137"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１０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43"/>
    </mc:Choice>
    <mc:Fallback xmlns="">
      <p:transition spd="slow" advTm="3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D22DDB5F-49D7-442D-9887-41B04E2152E6}" type="slidenum">
              <a:rPr lang="en-US" altLang="ja-JP" sz="900" smtClean="0">
                <a:solidFill>
                  <a:srgbClr val="898989"/>
                </a:solidFill>
              </a:rPr>
              <a:pPr>
                <a:lnSpc>
                  <a:spcPct val="100000"/>
                </a:lnSpc>
                <a:spcBef>
                  <a:spcPct val="0"/>
                </a:spcBef>
                <a:buFontTx/>
                <a:buNone/>
              </a:pPr>
              <a:t>23</a:t>
            </a:fld>
            <a:endParaRPr lang="en-US" altLang="ja-JP" sz="900">
              <a:solidFill>
                <a:srgbClr val="898989"/>
              </a:solidFill>
            </a:endParaRPr>
          </a:p>
        </p:txBody>
      </p:sp>
      <p:sp>
        <p:nvSpPr>
          <p:cNvPr id="5017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0180"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0181" name="AutoShape 17"/>
          <p:cNvSpPr>
            <a:spLocks noChangeArrowheads="1"/>
          </p:cNvSpPr>
          <p:nvPr/>
        </p:nvSpPr>
        <p:spPr bwMode="auto">
          <a:xfrm>
            <a:off x="6659563" y="22225"/>
            <a:ext cx="2468562"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５０・５１　　</a:t>
            </a:r>
          </a:p>
        </p:txBody>
      </p:sp>
      <p:pic>
        <p:nvPicPr>
          <p:cNvPr id="50182" name="図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682625"/>
            <a:ext cx="8967788" cy="547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3" name="正方形/長方形 6"/>
          <p:cNvSpPr>
            <a:spLocks noChangeArrowheads="1"/>
          </p:cNvSpPr>
          <p:nvPr/>
        </p:nvSpPr>
        <p:spPr bwMode="auto">
          <a:xfrm>
            <a:off x="5110163" y="1020763"/>
            <a:ext cx="2376487" cy="4968875"/>
          </a:xfrm>
          <a:prstGeom prst="rect">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0184" name="角丸四角形吹き出し 1"/>
          <p:cNvSpPr>
            <a:spLocks noChangeArrowheads="1"/>
          </p:cNvSpPr>
          <p:nvPr/>
        </p:nvSpPr>
        <p:spPr bwMode="auto">
          <a:xfrm>
            <a:off x="250825" y="6199188"/>
            <a:ext cx="1077913" cy="431800"/>
          </a:xfrm>
          <a:prstGeom prst="wedgeRoundRectCallout">
            <a:avLst>
              <a:gd name="adj1" fmla="val -35843"/>
              <a:gd name="adj2" fmla="val -140676"/>
              <a:gd name="adj3" fmla="val 16667"/>
            </a:avLst>
          </a:prstGeom>
          <a:solidFill>
            <a:srgbClr val="44546A"/>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FFFFFF"/>
                </a:solidFill>
              </a:rPr>
              <a:t>時　間</a:t>
            </a:r>
          </a:p>
        </p:txBody>
      </p:sp>
      <p:sp>
        <p:nvSpPr>
          <p:cNvPr id="50185" name="角丸四角形吹き出し 8"/>
          <p:cNvSpPr>
            <a:spLocks noChangeArrowheads="1"/>
          </p:cNvSpPr>
          <p:nvPr/>
        </p:nvSpPr>
        <p:spPr bwMode="auto">
          <a:xfrm>
            <a:off x="7704138" y="6199188"/>
            <a:ext cx="1077912" cy="431800"/>
          </a:xfrm>
          <a:prstGeom prst="wedgeRoundRectCallout">
            <a:avLst>
              <a:gd name="adj1" fmla="val 6583"/>
              <a:gd name="adj2" fmla="val -187241"/>
              <a:gd name="adj3" fmla="val 16667"/>
            </a:avLst>
          </a:prstGeom>
          <a:solidFill>
            <a:srgbClr val="44546A"/>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FFFFFF"/>
                </a:solidFill>
              </a:rPr>
              <a:t>方法</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763"/>
    </mc:Choice>
    <mc:Fallback xmlns="">
      <p:transition spd="slow" advTm="4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9782966C-E7E0-499B-9FCB-36E3F0AF11F7}" type="slidenum">
              <a:rPr lang="en-US" altLang="ja-JP" sz="900" smtClean="0">
                <a:solidFill>
                  <a:srgbClr val="898989"/>
                </a:solidFill>
              </a:rPr>
              <a:pPr>
                <a:lnSpc>
                  <a:spcPct val="100000"/>
                </a:lnSpc>
                <a:spcBef>
                  <a:spcPct val="0"/>
                </a:spcBef>
                <a:buFontTx/>
                <a:buNone/>
              </a:pPr>
              <a:t>24</a:t>
            </a:fld>
            <a:endParaRPr lang="en-US" altLang="ja-JP" sz="900">
              <a:solidFill>
                <a:srgbClr val="898989"/>
              </a:solidFill>
            </a:endParaRPr>
          </a:p>
        </p:txBody>
      </p:sp>
      <p:sp>
        <p:nvSpPr>
          <p:cNvPr id="5222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2228" name="テキスト ボックス 12"/>
          <p:cNvSpPr>
            <a:spLocks noChangeArrowheads="1"/>
          </p:cNvSpPr>
          <p:nvPr/>
        </p:nvSpPr>
        <p:spPr bwMode="auto">
          <a:xfrm>
            <a:off x="90488" y="549275"/>
            <a:ext cx="8963025" cy="62245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2229"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５１　　</a:t>
            </a:r>
          </a:p>
        </p:txBody>
      </p:sp>
      <p:pic>
        <p:nvPicPr>
          <p:cNvPr id="52230" name="図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730250"/>
            <a:ext cx="8734425" cy="608965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正方形/長方形 15"/>
          <p:cNvSpPr>
            <a:spLocks noChangeArrowheads="1"/>
          </p:cNvSpPr>
          <p:nvPr/>
        </p:nvSpPr>
        <p:spPr bwMode="auto">
          <a:xfrm>
            <a:off x="158750" y="538163"/>
            <a:ext cx="2041525"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b="1">
                <a:solidFill>
                  <a:schemeClr val="tx2"/>
                </a:solidFill>
              </a:rPr>
              <a:t>【</a:t>
            </a:r>
            <a:r>
              <a:rPr kumimoji="0" lang="ja-JP" altLang="en-US" sz="2400" b="1">
                <a:solidFill>
                  <a:schemeClr val="tx2"/>
                </a:solidFill>
              </a:rPr>
              <a:t>単元の流れ</a:t>
            </a:r>
            <a:r>
              <a:rPr kumimoji="0" lang="en-US" altLang="ja-JP" sz="2400" b="1">
                <a:solidFill>
                  <a:schemeClr val="tx2"/>
                </a:solidFill>
              </a:rPr>
              <a:t>】</a:t>
            </a:r>
          </a:p>
        </p:txBody>
      </p:sp>
      <p:sp>
        <p:nvSpPr>
          <p:cNvPr id="52232" name="正方形/長方形 16"/>
          <p:cNvSpPr>
            <a:spLocks noChangeArrowheads="1"/>
          </p:cNvSpPr>
          <p:nvPr/>
        </p:nvSpPr>
        <p:spPr bwMode="auto">
          <a:xfrm>
            <a:off x="4930775" y="3911600"/>
            <a:ext cx="3817938" cy="1389063"/>
          </a:xfrm>
          <a:prstGeom prst="rect">
            <a:avLst/>
          </a:prstGeom>
          <a:solidFill>
            <a:srgbClr val="FFFFFF"/>
          </a:solidFill>
          <a:ln w="76200"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t>〔</a:t>
            </a:r>
            <a:r>
              <a:rPr lang="ja-JP" altLang="en-US" sz="1800"/>
              <a:t>主体的に学習に取り組む態度</a:t>
            </a:r>
            <a:r>
              <a:rPr lang="en-US" altLang="ja-JP" sz="1800"/>
              <a:t>〕</a:t>
            </a:r>
            <a:r>
              <a:rPr lang="ja-JP" altLang="en-US" sz="1800"/>
              <a:t>①</a:t>
            </a:r>
          </a:p>
          <a:p>
            <a:pPr>
              <a:lnSpc>
                <a:spcPct val="100000"/>
              </a:lnSpc>
              <a:spcBef>
                <a:spcPct val="0"/>
              </a:spcBef>
              <a:buFontTx/>
              <a:buNone/>
            </a:pPr>
            <a:r>
              <a:rPr lang="ja-JP" altLang="en-US" sz="1800" u="sng"/>
              <a:t>下書き原稿</a:t>
            </a:r>
          </a:p>
          <a:p>
            <a:pPr>
              <a:lnSpc>
                <a:spcPct val="100000"/>
              </a:lnSpc>
              <a:spcBef>
                <a:spcPct val="0"/>
              </a:spcBef>
              <a:buFontTx/>
              <a:buNone/>
            </a:pPr>
            <a:r>
              <a:rPr lang="ja-JP" altLang="en-US" sz="2000" b="1"/>
              <a:t>多様な読み手に自分の考えが分かりやすく伝わる表現の検討</a:t>
            </a:r>
          </a:p>
        </p:txBody>
      </p:sp>
      <p:sp>
        <p:nvSpPr>
          <p:cNvPr id="52233" name="角丸四角形吹き出し 12"/>
          <p:cNvSpPr>
            <a:spLocks noChangeArrowheads="1"/>
          </p:cNvSpPr>
          <p:nvPr/>
        </p:nvSpPr>
        <p:spPr bwMode="auto">
          <a:xfrm>
            <a:off x="392113" y="1109663"/>
            <a:ext cx="3960812" cy="5632450"/>
          </a:xfrm>
          <a:prstGeom prst="wedgeRoundRectCallout">
            <a:avLst>
              <a:gd name="adj1" fmla="val 62657"/>
              <a:gd name="adj2" fmla="val 16426"/>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b="1"/>
          </a:p>
          <a:p>
            <a:pPr>
              <a:lnSpc>
                <a:spcPct val="100000"/>
              </a:lnSpc>
              <a:spcBef>
                <a:spcPct val="0"/>
              </a:spcBef>
              <a:buFontTx/>
              <a:buNone/>
            </a:pPr>
            <a:r>
              <a:rPr lang="ja-JP" altLang="en-US" sz="3200" b="1">
                <a:solidFill>
                  <a:srgbClr val="FF3399"/>
                </a:solidFill>
              </a:rPr>
              <a:t>評価規準</a:t>
            </a:r>
          </a:p>
          <a:p>
            <a:pPr>
              <a:lnSpc>
                <a:spcPct val="100000"/>
              </a:lnSpc>
              <a:spcBef>
                <a:spcPct val="0"/>
              </a:spcBef>
              <a:buFontTx/>
              <a:buNone/>
            </a:pPr>
            <a:r>
              <a:rPr lang="ja-JP" altLang="en-US" sz="2400" b="1"/>
              <a:t>進んで文章全体を整え，</a:t>
            </a:r>
          </a:p>
          <a:p>
            <a:pPr>
              <a:lnSpc>
                <a:spcPct val="100000"/>
              </a:lnSpc>
              <a:spcBef>
                <a:spcPct val="0"/>
              </a:spcBef>
              <a:buFontTx/>
              <a:buNone/>
            </a:pPr>
            <a:r>
              <a:rPr lang="ja-JP" altLang="en-US" sz="2400" b="1"/>
              <a:t>今までの学習を生かして</a:t>
            </a:r>
          </a:p>
          <a:p>
            <a:pPr>
              <a:lnSpc>
                <a:spcPct val="100000"/>
              </a:lnSpc>
              <a:spcBef>
                <a:spcPct val="0"/>
              </a:spcBef>
              <a:buFontTx/>
              <a:buNone/>
            </a:pPr>
            <a:r>
              <a:rPr lang="ja-JP" altLang="en-US" sz="2400" b="1"/>
              <a:t>自分の考えを書こうとしている。</a:t>
            </a:r>
          </a:p>
          <a:p>
            <a:pPr>
              <a:lnSpc>
                <a:spcPct val="100000"/>
              </a:lnSpc>
              <a:spcBef>
                <a:spcPct val="0"/>
              </a:spcBef>
              <a:buFontTx/>
              <a:buNone/>
            </a:pPr>
            <a:endParaRPr lang="en-US" altLang="ja-JP" sz="2400" b="1"/>
          </a:p>
          <a:p>
            <a:pPr>
              <a:lnSpc>
                <a:spcPct val="100000"/>
              </a:lnSpc>
              <a:spcBef>
                <a:spcPct val="0"/>
              </a:spcBef>
              <a:buFontTx/>
              <a:buNone/>
            </a:pPr>
            <a:r>
              <a:rPr lang="ja-JP" altLang="en-US" sz="3200" b="1">
                <a:solidFill>
                  <a:srgbClr val="FF3399"/>
                </a:solidFill>
              </a:rPr>
              <a:t>キーワード</a:t>
            </a:r>
            <a:r>
              <a:rPr lang="ja-JP" altLang="en-US" sz="2400" b="1"/>
              <a:t>：</a:t>
            </a:r>
          </a:p>
          <a:p>
            <a:pPr>
              <a:lnSpc>
                <a:spcPct val="100000"/>
              </a:lnSpc>
              <a:spcBef>
                <a:spcPct val="0"/>
              </a:spcBef>
              <a:buFontTx/>
              <a:buNone/>
            </a:pPr>
            <a:r>
              <a:rPr lang="ja-JP" altLang="en-US" sz="2400" b="1"/>
              <a:t>多様な読み手に自分の考えが分かりやすく伝わる表現の検討</a:t>
            </a:r>
          </a:p>
          <a:p>
            <a:pPr>
              <a:lnSpc>
                <a:spcPct val="100000"/>
              </a:lnSpc>
              <a:spcBef>
                <a:spcPct val="0"/>
              </a:spcBef>
              <a:buFontTx/>
              <a:buNone/>
            </a:pPr>
            <a:endParaRPr lang="en-US" altLang="ja-JP" sz="2400"/>
          </a:p>
          <a:p>
            <a:pPr>
              <a:lnSpc>
                <a:spcPct val="100000"/>
              </a:lnSpc>
              <a:spcBef>
                <a:spcPct val="0"/>
              </a:spcBef>
              <a:buFontTx/>
              <a:buNone/>
            </a:pPr>
            <a:r>
              <a:rPr lang="ja-JP" altLang="en-US" sz="2400"/>
              <a:t>⇒「おおむね満足できる」　　　　</a:t>
            </a:r>
          </a:p>
          <a:p>
            <a:pPr>
              <a:lnSpc>
                <a:spcPct val="100000"/>
              </a:lnSpc>
              <a:spcBef>
                <a:spcPct val="0"/>
              </a:spcBef>
              <a:buFontTx/>
              <a:buNone/>
            </a:pPr>
            <a:r>
              <a:rPr lang="ja-JP" altLang="en-US" sz="2400"/>
              <a:t>　　状況（Ｂ）の例</a:t>
            </a:r>
          </a:p>
          <a:p>
            <a:pPr>
              <a:lnSpc>
                <a:spcPct val="100000"/>
              </a:lnSpc>
              <a:spcBef>
                <a:spcPct val="0"/>
              </a:spcBef>
              <a:buFontTx/>
              <a:buNone/>
            </a:pPr>
            <a:endParaRPr lang="en-US" altLang="ja-JP" sz="2400"/>
          </a:p>
        </p:txBody>
      </p:sp>
      <p:sp>
        <p:nvSpPr>
          <p:cNvPr id="52234" name="正方形/長方形 17"/>
          <p:cNvSpPr>
            <a:spLocks noChangeArrowheads="1"/>
          </p:cNvSpPr>
          <p:nvPr/>
        </p:nvSpPr>
        <p:spPr bwMode="auto">
          <a:xfrm>
            <a:off x="4930775" y="2439988"/>
            <a:ext cx="3817938" cy="1389062"/>
          </a:xfrm>
          <a:prstGeom prst="rect">
            <a:avLst/>
          </a:prstGeom>
          <a:solidFill>
            <a:srgbClr val="FFFFFF"/>
          </a:solidFill>
          <a:ln w="7620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本時は，Ｂ（１）ウに基づいて学習状況を捉え指導を行うが，単元の目標としていないことから，本単元の評価には含めない</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05"/>
    </mc:Choice>
    <mc:Fallback xmlns="">
      <p:transition spd="slow" advTm="8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34144A75-BDB7-4B56-9D51-038773AED500}" type="slidenum">
              <a:rPr lang="en-US" altLang="ja-JP" sz="900" smtClean="0">
                <a:solidFill>
                  <a:srgbClr val="898989"/>
                </a:solidFill>
              </a:rPr>
              <a:pPr>
                <a:lnSpc>
                  <a:spcPct val="100000"/>
                </a:lnSpc>
                <a:spcBef>
                  <a:spcPct val="0"/>
                </a:spcBef>
                <a:buFontTx/>
                <a:buNone/>
              </a:pPr>
              <a:t>25</a:t>
            </a:fld>
            <a:endParaRPr lang="en-US" altLang="ja-JP" sz="900">
              <a:solidFill>
                <a:srgbClr val="898989"/>
              </a:solidFill>
            </a:endParaRPr>
          </a:p>
        </p:txBody>
      </p:sp>
      <p:sp>
        <p:nvSpPr>
          <p:cNvPr id="5427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4276"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4277" name="AutoShape 17"/>
          <p:cNvSpPr>
            <a:spLocks noChangeArrowheads="1"/>
          </p:cNvSpPr>
          <p:nvPr/>
        </p:nvSpPr>
        <p:spPr bwMode="auto">
          <a:xfrm>
            <a:off x="6457950" y="22225"/>
            <a:ext cx="2670175"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５２～５４　</a:t>
            </a:r>
          </a:p>
        </p:txBody>
      </p:sp>
      <p:sp>
        <p:nvSpPr>
          <p:cNvPr id="54278" name="正方形/長方形 16"/>
          <p:cNvSpPr>
            <a:spLocks noChangeArrowheads="1"/>
          </p:cNvSpPr>
          <p:nvPr/>
        </p:nvSpPr>
        <p:spPr bwMode="auto">
          <a:xfrm>
            <a:off x="254000" y="627063"/>
            <a:ext cx="5213350"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b="1">
                <a:solidFill>
                  <a:schemeClr val="tx2"/>
                </a:solidFill>
              </a:rPr>
              <a:t>[</a:t>
            </a:r>
            <a:r>
              <a:rPr kumimoji="0" lang="ja-JP" altLang="en-US" sz="2400" b="1">
                <a:solidFill>
                  <a:schemeClr val="tx2"/>
                </a:solidFill>
              </a:rPr>
              <a:t>主体的に学習に取り組む態度</a:t>
            </a:r>
            <a:r>
              <a:rPr kumimoji="0" lang="en-US" altLang="ja-JP" sz="2400" b="1">
                <a:solidFill>
                  <a:schemeClr val="tx2"/>
                </a:solidFill>
              </a:rPr>
              <a:t>]</a:t>
            </a:r>
            <a:r>
              <a:rPr kumimoji="0" lang="ja-JP" altLang="en-US" sz="2400" b="1">
                <a:solidFill>
                  <a:schemeClr val="tx2"/>
                </a:solidFill>
              </a:rPr>
              <a:t>の評価</a:t>
            </a:r>
          </a:p>
        </p:txBody>
      </p:sp>
      <p:sp>
        <p:nvSpPr>
          <p:cNvPr id="54279" name="正方形/長方形 17"/>
          <p:cNvSpPr>
            <a:spLocks noChangeArrowheads="1"/>
          </p:cNvSpPr>
          <p:nvPr/>
        </p:nvSpPr>
        <p:spPr bwMode="auto">
          <a:xfrm>
            <a:off x="200025" y="1114425"/>
            <a:ext cx="4081463" cy="1603375"/>
          </a:xfrm>
          <a:prstGeom prst="rect">
            <a:avLst/>
          </a:prstGeom>
          <a:solidFill>
            <a:srgbClr val="FFFFFF"/>
          </a:solidFill>
          <a:ln w="76200"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latin typeface="ＭＳ Ｐゴシック" panose="020B0600070205080204" pitchFamily="50" charset="-128"/>
              </a:rPr>
              <a:t>　</a:t>
            </a:r>
            <a:r>
              <a:rPr lang="en-US" altLang="ja-JP" sz="2800" b="1">
                <a:latin typeface="ＭＳ Ｐゴシック" panose="020B0600070205080204" pitchFamily="50" charset="-128"/>
              </a:rPr>
              <a:t>【</a:t>
            </a:r>
            <a:r>
              <a:rPr lang="ja-JP" altLang="en-US" sz="2800" b="1">
                <a:latin typeface="ＭＳ Ｐゴシック" panose="020B0600070205080204" pitchFamily="50" charset="-128"/>
              </a:rPr>
              <a:t>キーワード</a:t>
            </a:r>
            <a:r>
              <a:rPr lang="en-US" altLang="ja-JP" sz="2800" b="1">
                <a:latin typeface="ＭＳ Ｐゴシック" panose="020B0600070205080204" pitchFamily="50" charset="-128"/>
              </a:rPr>
              <a:t>】</a:t>
            </a:r>
            <a:r>
              <a:rPr lang="ja-JP" altLang="en-US" sz="2800" b="1">
                <a:latin typeface="ＭＳ Ｐゴシック" panose="020B0600070205080204" pitchFamily="50" charset="-128"/>
              </a:rPr>
              <a:t>　</a:t>
            </a:r>
          </a:p>
          <a:p>
            <a:pPr>
              <a:lnSpc>
                <a:spcPct val="100000"/>
              </a:lnSpc>
              <a:spcBef>
                <a:spcPct val="0"/>
              </a:spcBef>
              <a:buFontTx/>
              <a:buNone/>
            </a:pPr>
            <a:r>
              <a:rPr lang="ja-JP" altLang="en-US" sz="2400">
                <a:latin typeface="ＭＳ Ｐゴシック" panose="020B0600070205080204" pitchFamily="50" charset="-128"/>
              </a:rPr>
              <a:t>　多様な読み手に自分の考え　</a:t>
            </a:r>
          </a:p>
          <a:p>
            <a:pPr>
              <a:lnSpc>
                <a:spcPct val="100000"/>
              </a:lnSpc>
              <a:spcBef>
                <a:spcPct val="0"/>
              </a:spcBef>
              <a:buFontTx/>
              <a:buNone/>
            </a:pPr>
            <a:r>
              <a:rPr lang="ja-JP" altLang="en-US" sz="2400">
                <a:latin typeface="ＭＳ Ｐゴシック" panose="020B0600070205080204" pitchFamily="50" charset="-128"/>
              </a:rPr>
              <a:t>　が分かりやすく伝わる表現</a:t>
            </a:r>
          </a:p>
          <a:p>
            <a:pPr>
              <a:lnSpc>
                <a:spcPct val="100000"/>
              </a:lnSpc>
              <a:spcBef>
                <a:spcPct val="0"/>
              </a:spcBef>
              <a:buFontTx/>
              <a:buNone/>
            </a:pPr>
            <a:r>
              <a:rPr lang="ja-JP" altLang="en-US" sz="2400">
                <a:latin typeface="ＭＳ Ｐゴシック" panose="020B0600070205080204" pitchFamily="50" charset="-128"/>
              </a:rPr>
              <a:t>　の検討　</a:t>
            </a:r>
          </a:p>
        </p:txBody>
      </p:sp>
      <p:sp>
        <p:nvSpPr>
          <p:cNvPr id="54280" name="角丸四角形吹き出し 22"/>
          <p:cNvSpPr>
            <a:spLocks noChangeArrowheads="1"/>
          </p:cNvSpPr>
          <p:nvPr/>
        </p:nvSpPr>
        <p:spPr bwMode="auto">
          <a:xfrm>
            <a:off x="4637088" y="1052513"/>
            <a:ext cx="4454525" cy="1644650"/>
          </a:xfrm>
          <a:prstGeom prst="wedgeRoundRectCallout">
            <a:avLst>
              <a:gd name="adj1" fmla="val -57745"/>
              <a:gd name="adj2" fmla="val 11579"/>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進んで文章全体を整え</a:t>
            </a:r>
          </a:p>
          <a:p>
            <a:pPr>
              <a:lnSpc>
                <a:spcPct val="100000"/>
              </a:lnSpc>
              <a:spcBef>
                <a:spcPct val="0"/>
              </a:spcBef>
              <a:buFontTx/>
              <a:buNone/>
            </a:pPr>
            <a:r>
              <a:rPr lang="ja-JP" altLang="en-US" sz="2400"/>
              <a:t>　　　⇒</a:t>
            </a:r>
            <a:r>
              <a:rPr lang="ja-JP" altLang="en-US" sz="2400" b="1" u="sng">
                <a:solidFill>
                  <a:srgbClr val="FF0000"/>
                </a:solidFill>
              </a:rPr>
              <a:t>粘り強さの側面</a:t>
            </a:r>
          </a:p>
          <a:p>
            <a:pPr>
              <a:lnSpc>
                <a:spcPct val="100000"/>
              </a:lnSpc>
              <a:spcBef>
                <a:spcPct val="0"/>
              </a:spcBef>
              <a:buFontTx/>
              <a:buNone/>
            </a:pPr>
            <a:r>
              <a:rPr lang="ja-JP" altLang="en-US" sz="2400" b="1"/>
              <a:t>今までの学習を生かして</a:t>
            </a:r>
          </a:p>
          <a:p>
            <a:pPr>
              <a:lnSpc>
                <a:spcPct val="100000"/>
              </a:lnSpc>
              <a:spcBef>
                <a:spcPct val="0"/>
              </a:spcBef>
              <a:buFontTx/>
              <a:buNone/>
            </a:pPr>
            <a:r>
              <a:rPr lang="ja-JP" altLang="en-US" sz="2400"/>
              <a:t>　　⇒</a:t>
            </a:r>
            <a:r>
              <a:rPr lang="ja-JP" altLang="en-US" sz="2400" b="1" u="sng">
                <a:solidFill>
                  <a:srgbClr val="FF0000"/>
                </a:solidFill>
              </a:rPr>
              <a:t>自らの学習の調整の側面</a:t>
            </a:r>
          </a:p>
        </p:txBody>
      </p:sp>
      <p:sp>
        <p:nvSpPr>
          <p:cNvPr id="31998" name="正方形/長方形 10"/>
          <p:cNvSpPr>
            <a:spLocks noChangeArrowheads="1"/>
          </p:cNvSpPr>
          <p:nvPr/>
        </p:nvSpPr>
        <p:spPr bwMode="auto">
          <a:xfrm>
            <a:off x="254000" y="2805113"/>
            <a:ext cx="8697913" cy="3970337"/>
          </a:xfrm>
          <a:prstGeom prst="rect">
            <a:avLst/>
          </a:prstGeom>
          <a:solidFill>
            <a:srgbClr val="FFFFFF"/>
          </a:solidFill>
          <a:ln w="76200" cap="flat" algn="ctr">
            <a:solidFill>
              <a:schemeClr val="accent5">
                <a:lumMod val="50000"/>
              </a:schemeClr>
            </a:solidFill>
            <a:prstDash val="solid"/>
            <a:miter lim="800000"/>
            <a:headEnd type="none" w="med" len="med"/>
            <a:tailEnd type="none" w="med" len="me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Pct val="100000"/>
              <a:defRPr/>
            </a:pPr>
            <a:endParaRPr kumimoji="1" lang="en-US" altLang="ja-JP" sz="2800" b="1" dirty="0"/>
          </a:p>
          <a:p>
            <a:pPr>
              <a:buSzPct val="100000"/>
              <a:defRPr/>
            </a:pPr>
            <a:endParaRPr kumimoji="1" lang="ja-JP" altLang="en-US" sz="2800" b="1" dirty="0"/>
          </a:p>
        </p:txBody>
      </p:sp>
      <p:pic>
        <p:nvPicPr>
          <p:cNvPr id="5428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936875"/>
            <a:ext cx="84836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正方形/長方形 16"/>
          <p:cNvSpPr>
            <a:spLocks noChangeArrowheads="1"/>
          </p:cNvSpPr>
          <p:nvPr/>
        </p:nvSpPr>
        <p:spPr bwMode="auto">
          <a:xfrm>
            <a:off x="250825" y="6284913"/>
            <a:ext cx="5276850" cy="46196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bg1"/>
                </a:solidFill>
              </a:rPr>
              <a:t>生徒がコメントを書き込んだ下書きの例</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571"/>
    </mc:Choice>
    <mc:Fallback xmlns="">
      <p:transition spd="slow" advTm="6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D1322E79-5213-4E5F-BF1E-E878B3D1615A}" type="slidenum">
              <a:rPr lang="en-US" altLang="ja-JP" sz="900" smtClean="0">
                <a:solidFill>
                  <a:srgbClr val="898989"/>
                </a:solidFill>
              </a:rPr>
              <a:pPr>
                <a:lnSpc>
                  <a:spcPct val="100000"/>
                </a:lnSpc>
                <a:spcBef>
                  <a:spcPct val="0"/>
                </a:spcBef>
                <a:buFontTx/>
                <a:buNone/>
              </a:pPr>
              <a:t>26</a:t>
            </a:fld>
            <a:endParaRPr lang="en-US" altLang="ja-JP" sz="900">
              <a:solidFill>
                <a:srgbClr val="898989"/>
              </a:solidFill>
            </a:endParaRPr>
          </a:p>
        </p:txBody>
      </p:sp>
      <p:sp>
        <p:nvSpPr>
          <p:cNvPr id="5632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6324" name="テキスト ボックス 12"/>
          <p:cNvSpPr>
            <a:spLocks noChangeArrowheads="1"/>
          </p:cNvSpPr>
          <p:nvPr/>
        </p:nvSpPr>
        <p:spPr bwMode="auto">
          <a:xfrm>
            <a:off x="90488" y="549275"/>
            <a:ext cx="8963025" cy="62245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6325" name="AutoShape 17"/>
          <p:cNvSpPr>
            <a:spLocks noChangeArrowheads="1"/>
          </p:cNvSpPr>
          <p:nvPr/>
        </p:nvSpPr>
        <p:spPr bwMode="auto">
          <a:xfrm>
            <a:off x="6659563" y="22225"/>
            <a:ext cx="2468562"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４８・４９　　　</a:t>
            </a:r>
          </a:p>
        </p:txBody>
      </p:sp>
      <p:pic>
        <p:nvPicPr>
          <p:cNvPr id="56326" name="図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622300"/>
            <a:ext cx="6145212" cy="2551113"/>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27" name="図 9"/>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3611563"/>
            <a:ext cx="6946900" cy="3109912"/>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28" name="角丸四角形吹き出し 13"/>
          <p:cNvSpPr>
            <a:spLocks noChangeArrowheads="1"/>
          </p:cNvSpPr>
          <p:nvPr/>
        </p:nvSpPr>
        <p:spPr bwMode="auto">
          <a:xfrm>
            <a:off x="5603875" y="836613"/>
            <a:ext cx="2767013" cy="784225"/>
          </a:xfrm>
          <a:prstGeom prst="wedgeRoundRectCallout">
            <a:avLst>
              <a:gd name="adj1" fmla="val -67250"/>
              <a:gd name="adj2" fmla="val -69454"/>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年間指導計画</a:t>
            </a:r>
          </a:p>
        </p:txBody>
      </p:sp>
      <p:sp>
        <p:nvSpPr>
          <p:cNvPr id="56329" name="角丸四角形吹き出し 15"/>
          <p:cNvSpPr>
            <a:spLocks noChangeArrowheads="1"/>
          </p:cNvSpPr>
          <p:nvPr/>
        </p:nvSpPr>
        <p:spPr bwMode="auto">
          <a:xfrm>
            <a:off x="6221413" y="3165475"/>
            <a:ext cx="2765425" cy="784225"/>
          </a:xfrm>
          <a:prstGeom prst="wedgeRoundRectCallout">
            <a:avLst>
              <a:gd name="adj1" fmla="val -66588"/>
              <a:gd name="adj2" fmla="val 54019"/>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評価メモ</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79"/>
    </mc:Choice>
    <mc:Fallback xmlns="">
      <p:transition spd="slow" advTm="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8371" name="正方形/長方形 2"/>
          <p:cNvSpPr>
            <a:spLocks noChangeArrowheads="1"/>
          </p:cNvSpPr>
          <p:nvPr/>
        </p:nvSpPr>
        <p:spPr bwMode="auto">
          <a:xfrm>
            <a:off x="684213" y="2852738"/>
            <a:ext cx="77755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58372"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8373"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8374"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9219"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9220"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中学校国語科の内容のまとまり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76"/>
    </mc:Choice>
    <mc:Fallback xmlns="">
      <p:transition spd="slow" advTm="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2"/>
          <p:cNvSpPr>
            <a:spLocks noChangeArrowheads="1"/>
          </p:cNvSpPr>
          <p:nvPr/>
        </p:nvSpPr>
        <p:spPr bwMode="auto">
          <a:xfrm>
            <a:off x="90488" y="533400"/>
            <a:ext cx="8963025" cy="61356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1126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rgbClr val="FFFFFF"/>
                </a:solidFill>
              </a:rPr>
              <a:t>　</a:t>
            </a:r>
            <a:r>
              <a:rPr lang="en-US" altLang="ja-JP" sz="3200" b="1">
                <a:solidFill>
                  <a:srgbClr val="FFFFFF"/>
                </a:solidFill>
              </a:rPr>
              <a:t>Ⅰ</a:t>
            </a:r>
            <a:r>
              <a:rPr lang="ja-JP" altLang="en-US" sz="3200" b="1">
                <a:solidFill>
                  <a:srgbClr val="FFFFFF"/>
                </a:solidFill>
              </a:rPr>
              <a:t>　中学校国語科の内容のまとまり</a:t>
            </a:r>
          </a:p>
        </p:txBody>
      </p:sp>
      <p:sp>
        <p:nvSpPr>
          <p:cNvPr id="11268" name="テキスト ボックス 1"/>
          <p:cNvSpPr>
            <a:spLocks noChangeArrowheads="1"/>
          </p:cNvSpPr>
          <p:nvPr/>
        </p:nvSpPr>
        <p:spPr bwMode="auto">
          <a:xfrm>
            <a:off x="169863" y="615950"/>
            <a:ext cx="8802687" cy="1385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「内容のまとまり」</a:t>
            </a:r>
            <a:r>
              <a:rPr lang="ja-JP" altLang="en-US" sz="2800"/>
              <a:t>とは，学習指導要領に示す各教科等の</a:t>
            </a:r>
            <a:endParaRPr lang="en-US" altLang="ja-JP" sz="2800"/>
          </a:p>
          <a:p>
            <a:pPr>
              <a:lnSpc>
                <a:spcPct val="100000"/>
              </a:lnSpc>
              <a:spcBef>
                <a:spcPct val="0"/>
              </a:spcBef>
              <a:buFontTx/>
              <a:buNone/>
            </a:pPr>
            <a:r>
              <a:rPr lang="ja-JP" altLang="en-US" sz="2800"/>
              <a:t>「第２　各学年の目標及び内容　２　内容」の項目等をそのまとまりごとに細分化したり整理したりしたもの。</a:t>
            </a:r>
          </a:p>
        </p:txBody>
      </p:sp>
      <p:sp>
        <p:nvSpPr>
          <p:cNvPr id="11269" name="AutoShape 17"/>
          <p:cNvSpPr>
            <a:spLocks noChangeArrowheads="1"/>
          </p:cNvSpPr>
          <p:nvPr/>
        </p:nvSpPr>
        <p:spPr bwMode="auto">
          <a:xfrm>
            <a:off x="6659563" y="60325"/>
            <a:ext cx="239395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１４・２７</a:t>
            </a:r>
          </a:p>
        </p:txBody>
      </p:sp>
      <p:sp>
        <p:nvSpPr>
          <p:cNvPr id="11270" name="テキスト ボックス 1"/>
          <p:cNvSpPr>
            <a:spLocks noChangeArrowheads="1"/>
          </p:cNvSpPr>
          <p:nvPr/>
        </p:nvSpPr>
        <p:spPr bwMode="auto">
          <a:xfrm>
            <a:off x="169863" y="2078038"/>
            <a:ext cx="8802687" cy="44021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　　　　　　中学校国語科の「内容のまとまり」</a:t>
            </a:r>
          </a:p>
          <a:p>
            <a:pPr>
              <a:lnSpc>
                <a:spcPct val="100000"/>
              </a:lnSpc>
              <a:spcBef>
                <a:spcPct val="0"/>
              </a:spcBef>
              <a:buFontTx/>
              <a:buNone/>
            </a:pPr>
            <a:endParaRPr lang="en-US" altLang="ja-JP" sz="2800" b="1"/>
          </a:p>
          <a:p>
            <a:pPr>
              <a:lnSpc>
                <a:spcPct val="100000"/>
              </a:lnSpc>
              <a:spcBef>
                <a:spcPct val="0"/>
              </a:spcBef>
              <a:buFontTx/>
              <a:buNone/>
            </a:pPr>
            <a:r>
              <a:rPr lang="ja-JP" altLang="en-US" sz="2800" b="1"/>
              <a:t>　</a:t>
            </a:r>
            <a:r>
              <a:rPr lang="en-US" altLang="ja-JP" sz="2800" b="1"/>
              <a:t>〔</a:t>
            </a:r>
            <a:r>
              <a:rPr lang="ja-JP" altLang="en-US" sz="2800" b="1"/>
              <a:t>知識及び技能</a:t>
            </a:r>
            <a:r>
              <a:rPr lang="en-US" altLang="ja-JP" sz="2800" b="1"/>
              <a:t>〕</a:t>
            </a:r>
          </a:p>
          <a:p>
            <a:pPr>
              <a:lnSpc>
                <a:spcPct val="100000"/>
              </a:lnSpc>
              <a:spcBef>
                <a:spcPct val="0"/>
              </a:spcBef>
              <a:buFontTx/>
              <a:buNone/>
            </a:pPr>
            <a:r>
              <a:rPr lang="ja-JP" altLang="en-US" sz="2800"/>
              <a:t>　　（１）言葉の特徴や使い方に関する事項</a:t>
            </a:r>
          </a:p>
          <a:p>
            <a:pPr>
              <a:lnSpc>
                <a:spcPct val="100000"/>
              </a:lnSpc>
              <a:spcBef>
                <a:spcPct val="0"/>
              </a:spcBef>
              <a:buFontTx/>
              <a:buNone/>
            </a:pPr>
            <a:r>
              <a:rPr lang="ja-JP" altLang="en-US" sz="2800"/>
              <a:t>　　（２）情報の扱い方に関する事項</a:t>
            </a:r>
          </a:p>
          <a:p>
            <a:pPr>
              <a:lnSpc>
                <a:spcPct val="100000"/>
              </a:lnSpc>
              <a:spcBef>
                <a:spcPct val="0"/>
              </a:spcBef>
              <a:buFontTx/>
              <a:buNone/>
            </a:pPr>
            <a:r>
              <a:rPr lang="ja-JP" altLang="en-US" sz="2800"/>
              <a:t>　　（３）我が国の言語文化に関する事項</a:t>
            </a:r>
          </a:p>
          <a:p>
            <a:pPr>
              <a:lnSpc>
                <a:spcPct val="100000"/>
              </a:lnSpc>
              <a:spcBef>
                <a:spcPct val="0"/>
              </a:spcBef>
              <a:buFontTx/>
              <a:buNone/>
            </a:pPr>
            <a:r>
              <a:rPr lang="ja-JP" altLang="en-US" sz="2800" b="1"/>
              <a:t>　</a:t>
            </a:r>
            <a:r>
              <a:rPr lang="en-US" altLang="ja-JP" sz="2800" b="1"/>
              <a:t>〔</a:t>
            </a:r>
            <a:r>
              <a:rPr lang="ja-JP" altLang="en-US" sz="2800" b="1"/>
              <a:t>思考力，判断力，表現力等</a:t>
            </a:r>
            <a:r>
              <a:rPr lang="en-US" altLang="ja-JP" sz="2800" b="1"/>
              <a:t>〕</a:t>
            </a:r>
          </a:p>
          <a:p>
            <a:pPr>
              <a:lnSpc>
                <a:spcPct val="100000"/>
              </a:lnSpc>
              <a:spcBef>
                <a:spcPct val="0"/>
              </a:spcBef>
              <a:buFontTx/>
              <a:buNone/>
            </a:pPr>
            <a:r>
              <a:rPr lang="ja-JP" altLang="en-US" sz="2800"/>
              <a:t>　　Ａ話すこと・聞くこと</a:t>
            </a:r>
          </a:p>
          <a:p>
            <a:pPr>
              <a:lnSpc>
                <a:spcPct val="100000"/>
              </a:lnSpc>
              <a:spcBef>
                <a:spcPct val="0"/>
              </a:spcBef>
              <a:buFontTx/>
              <a:buNone/>
            </a:pPr>
            <a:r>
              <a:rPr lang="ja-JP" altLang="en-US" sz="2800"/>
              <a:t>　　Ｂ書くこと</a:t>
            </a:r>
          </a:p>
          <a:p>
            <a:pPr>
              <a:lnSpc>
                <a:spcPct val="100000"/>
              </a:lnSpc>
              <a:spcBef>
                <a:spcPct val="0"/>
              </a:spcBef>
              <a:buFontTx/>
              <a:buNone/>
            </a:pPr>
            <a:r>
              <a:rPr lang="ja-JP" altLang="en-US" sz="2800"/>
              <a:t>　　Ｃ読むこと</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743"/>
    </mc:Choice>
    <mc:Fallback xmlns="">
      <p:transition spd="slow" advTm="7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国語</a:t>
            </a:r>
          </a:p>
        </p:txBody>
      </p:sp>
      <p:sp>
        <p:nvSpPr>
          <p:cNvPr id="13315"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13316" name="AutoShape 12"/>
          <p:cNvSpPr>
            <a:spLocks noChangeArrowheads="1"/>
          </p:cNvSpPr>
          <p:nvPr/>
        </p:nvSpPr>
        <p:spPr bwMode="auto">
          <a:xfrm>
            <a:off x="133350" y="3405188"/>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中学校国語科の内容のまとまり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35"/>
    </mc:Choice>
    <mc:Fallback xmlns="">
      <p:transition spd="slow" advTm="1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2"/>
          <p:cNvSpPr>
            <a:spLocks noChangeArrowheads="1"/>
          </p:cNvSpPr>
          <p:nvPr/>
        </p:nvSpPr>
        <p:spPr bwMode="auto">
          <a:xfrm>
            <a:off x="90488" y="549275"/>
            <a:ext cx="8963025" cy="619283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1536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5364" name="AutoShape 17"/>
          <p:cNvSpPr>
            <a:spLocks noChangeArrowheads="1"/>
          </p:cNvSpPr>
          <p:nvPr/>
        </p:nvSpPr>
        <p:spPr bwMode="auto">
          <a:xfrm>
            <a:off x="6443663" y="549275"/>
            <a:ext cx="2627312"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２８～３１</a:t>
            </a:r>
          </a:p>
        </p:txBody>
      </p:sp>
      <p:grpSp>
        <p:nvGrpSpPr>
          <p:cNvPr id="15365" name="グループ化 6"/>
          <p:cNvGrpSpPr>
            <a:grpSpLocks/>
          </p:cNvGrpSpPr>
          <p:nvPr/>
        </p:nvGrpSpPr>
        <p:grpSpPr bwMode="auto">
          <a:xfrm>
            <a:off x="169863" y="3095625"/>
            <a:ext cx="8802687" cy="3540125"/>
            <a:chOff x="170631" y="3095677"/>
            <a:chExt cx="8802687" cy="3539430"/>
          </a:xfrm>
        </p:grpSpPr>
        <p:sp>
          <p:nvSpPr>
            <p:cNvPr id="15367" name="テキスト ボックス 1"/>
            <p:cNvSpPr>
              <a:spLocks noChangeArrowheads="1"/>
            </p:cNvSpPr>
            <p:nvPr/>
          </p:nvSpPr>
          <p:spPr bwMode="auto">
            <a:xfrm>
              <a:off x="170631" y="3095677"/>
              <a:ext cx="8802687" cy="353943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　</a:t>
              </a:r>
              <a:r>
                <a:rPr lang="ja-JP" altLang="en-US" sz="2800"/>
                <a:t>学習指導要領に示された教科及び学年の目標を踏まえて，「評価の観点及びその趣旨」が作成されていることを理解した上で，①及び②の手順を踏む。</a:t>
              </a:r>
            </a:p>
            <a:p>
              <a:pPr>
                <a:lnSpc>
                  <a:spcPct val="100000"/>
                </a:lnSpc>
                <a:spcBef>
                  <a:spcPct val="0"/>
                </a:spcBef>
                <a:buFontTx/>
                <a:buNone/>
              </a:pPr>
              <a:r>
                <a:rPr lang="ja-JP" altLang="en-US" sz="2800"/>
                <a:t>　①　各教科における「内容のまとまり」と「評価の観点」</a:t>
              </a:r>
            </a:p>
            <a:p>
              <a:pPr>
                <a:lnSpc>
                  <a:spcPct val="100000"/>
                </a:lnSpc>
                <a:spcBef>
                  <a:spcPct val="0"/>
                </a:spcBef>
                <a:buFontTx/>
                <a:buNone/>
              </a:pPr>
              <a:r>
                <a:rPr lang="ja-JP" altLang="en-US" sz="2800"/>
                <a:t>　　　との関係を確認する。</a:t>
              </a:r>
            </a:p>
            <a:p>
              <a:pPr>
                <a:lnSpc>
                  <a:spcPct val="100000"/>
                </a:lnSpc>
                <a:spcBef>
                  <a:spcPct val="0"/>
                </a:spcBef>
                <a:buFontTx/>
                <a:buNone/>
              </a:pPr>
              <a:r>
                <a:rPr lang="ja-JP" altLang="en-US" sz="2800"/>
                <a:t>　　</a:t>
              </a:r>
            </a:p>
            <a:p>
              <a:pPr>
                <a:lnSpc>
                  <a:spcPct val="100000"/>
                </a:lnSpc>
                <a:spcBef>
                  <a:spcPct val="0"/>
                </a:spcBef>
                <a:buFontTx/>
                <a:buNone/>
              </a:pPr>
              <a:r>
                <a:rPr lang="ja-JP" altLang="en-US" sz="2800"/>
                <a:t>　②　</a:t>
              </a:r>
              <a:r>
                <a:rPr lang="en-US" altLang="ja-JP" sz="2800"/>
                <a:t>【</a:t>
              </a:r>
              <a:r>
                <a:rPr lang="ja-JP" altLang="en-US" sz="2800"/>
                <a:t>観点ごとのポイント</a:t>
              </a:r>
              <a:r>
                <a:rPr lang="en-US" altLang="ja-JP" sz="2800"/>
                <a:t>】</a:t>
              </a:r>
              <a:r>
                <a:rPr lang="ja-JP" altLang="en-US" sz="2800"/>
                <a:t>を踏まえ，</a:t>
              </a:r>
            </a:p>
            <a:p>
              <a:pPr>
                <a:lnSpc>
                  <a:spcPct val="100000"/>
                </a:lnSpc>
                <a:spcBef>
                  <a:spcPct val="0"/>
                </a:spcBef>
                <a:buFontTx/>
                <a:buNone/>
              </a:pPr>
              <a:r>
                <a:rPr lang="ja-JP" altLang="en-US" sz="2800"/>
                <a:t>　　　「内容のまとまりごとの評価規準」を作成する。</a:t>
              </a:r>
            </a:p>
          </p:txBody>
        </p:sp>
        <p:sp>
          <p:nvSpPr>
            <p:cNvPr id="15368" name="正方形/長方形 2"/>
            <p:cNvSpPr>
              <a:spLocks noChangeArrowheads="1"/>
            </p:cNvSpPr>
            <p:nvPr/>
          </p:nvSpPr>
          <p:spPr bwMode="auto">
            <a:xfrm>
              <a:off x="323031" y="4468595"/>
              <a:ext cx="8208962" cy="793594"/>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5369" name="正方形/長方形 7"/>
            <p:cNvSpPr>
              <a:spLocks noChangeArrowheads="1"/>
            </p:cNvSpPr>
            <p:nvPr/>
          </p:nvSpPr>
          <p:spPr bwMode="auto">
            <a:xfrm>
              <a:off x="323031" y="5695492"/>
              <a:ext cx="8208962" cy="857082"/>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pic>
        <p:nvPicPr>
          <p:cNvPr id="15366"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627063"/>
            <a:ext cx="4772025" cy="2425700"/>
          </a:xfrm>
          <a:prstGeom prst="rect">
            <a:avLst/>
          </a:prstGeom>
          <a:solidFill>
            <a:srgbClr val="FFFFFF"/>
          </a:solidFill>
          <a:ln w="9525" algn="ctr">
            <a:solidFill>
              <a:srgbClr val="000000"/>
            </a:solidFill>
            <a:miter lim="800000"/>
            <a:headEnd/>
            <a:tailEnd/>
          </a:ln>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47"/>
    </mc:Choice>
    <mc:Fallback xmlns="">
      <p:transition spd="slow" advTm="4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solidFill>
                  <a:srgbClr val="000000"/>
                </a:solidFill>
                <a:latin typeface="ＭＳ Ｐゴシック" panose="020B0600070205080204" pitchFamily="50" charset="-128"/>
              </a:rPr>
              <a:t>　</a:t>
            </a: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1741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7412"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①　各教科における「内容のまとまり」と「評価の観点」との関係を</a:t>
            </a:r>
          </a:p>
          <a:p>
            <a:pPr>
              <a:lnSpc>
                <a:spcPct val="100000"/>
              </a:lnSpc>
              <a:spcBef>
                <a:spcPct val="0"/>
              </a:spcBef>
              <a:buFontTx/>
              <a:buNone/>
            </a:pPr>
            <a:r>
              <a:rPr lang="ja-JP" altLang="en-US" sz="2400"/>
              <a:t>　　　 確認する。</a:t>
            </a:r>
          </a:p>
        </p:txBody>
      </p:sp>
      <p:sp>
        <p:nvSpPr>
          <p:cNvPr id="17413" name="正方形/長方形 2"/>
          <p:cNvSpPr>
            <a:spLocks noChangeArrowheads="1"/>
          </p:cNvSpPr>
          <p:nvPr/>
        </p:nvSpPr>
        <p:spPr bwMode="auto">
          <a:xfrm>
            <a:off x="22225"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7414"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３０</a:t>
            </a:r>
          </a:p>
        </p:txBody>
      </p:sp>
      <p:pic>
        <p:nvPicPr>
          <p:cNvPr id="17415" name="図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2052638"/>
            <a:ext cx="8861425" cy="44719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355"/>
    </mc:Choice>
    <mc:Fallback xmlns="">
      <p:transition spd="slow" advTm="5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a:solidFill>
                  <a:srgbClr val="000000"/>
                </a:solidFill>
                <a:latin typeface="ＭＳ Ｐゴシック" panose="020B0600070205080204" pitchFamily="50" charset="-128"/>
              </a:rPr>
              <a:t>　　　　　　　作成する際の</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観点ごとのポイント</a:t>
            </a:r>
            <a:r>
              <a:rPr lang="en-US" altLang="ja-JP" sz="2800" b="1">
                <a:solidFill>
                  <a:srgbClr val="000000"/>
                </a:solidFill>
                <a:latin typeface="ＭＳ Ｐゴシック" panose="020B0600070205080204" pitchFamily="50" charset="-128"/>
              </a:rPr>
              <a:t>】</a:t>
            </a:r>
            <a:r>
              <a:rPr lang="ja-JP" altLang="en-US" sz="3200">
                <a:solidFill>
                  <a:srgbClr val="000000"/>
                </a:solidFill>
                <a:latin typeface="ＭＳ Ｐゴシック" panose="020B0600070205080204" pitchFamily="50" charset="-128"/>
              </a:rPr>
              <a:t>　</a:t>
            </a: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1945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9460"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19461"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9462"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19463" name="テキスト ボックス 1"/>
          <p:cNvSpPr>
            <a:spLocks noChangeArrowheads="1"/>
          </p:cNvSpPr>
          <p:nvPr/>
        </p:nvSpPr>
        <p:spPr bwMode="auto">
          <a:xfrm>
            <a:off x="169863" y="3065463"/>
            <a:ext cx="8804275" cy="267811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「知識・技能」のポイント</a:t>
            </a:r>
          </a:p>
          <a:p>
            <a:pPr>
              <a:lnSpc>
                <a:spcPct val="100000"/>
              </a:lnSpc>
              <a:spcBef>
                <a:spcPct val="0"/>
              </a:spcBef>
              <a:buFontTx/>
              <a:buNone/>
            </a:pPr>
            <a:r>
              <a:rPr lang="ja-JP" altLang="en-US" sz="2800">
                <a:latin typeface="Arial" panose="020B0604020202020204" pitchFamily="34" charset="0"/>
              </a:rPr>
              <a:t>　・基本的に，当該単元で育成を目指す資質・能力に該当　</a:t>
            </a:r>
          </a:p>
          <a:p>
            <a:pPr>
              <a:lnSpc>
                <a:spcPct val="100000"/>
              </a:lnSpc>
              <a:spcBef>
                <a:spcPct val="0"/>
              </a:spcBef>
              <a:buFontTx/>
              <a:buNone/>
            </a:pPr>
            <a:r>
              <a:rPr lang="ja-JP" altLang="en-US" sz="2800">
                <a:latin typeface="Arial" panose="020B0604020202020204" pitchFamily="34" charset="0"/>
              </a:rPr>
              <a:t>　　する</a:t>
            </a:r>
            <a:r>
              <a:rPr lang="en-US" altLang="ja-JP" sz="2800">
                <a:latin typeface="Arial" panose="020B0604020202020204" pitchFamily="34" charset="0"/>
              </a:rPr>
              <a:t>〔</a:t>
            </a:r>
            <a:r>
              <a:rPr lang="ja-JP" altLang="en-US" sz="2800">
                <a:latin typeface="Arial" panose="020B0604020202020204" pitchFamily="34" charset="0"/>
              </a:rPr>
              <a:t>知識及び技能</a:t>
            </a:r>
            <a:r>
              <a:rPr lang="en-US" altLang="ja-JP" sz="2800">
                <a:latin typeface="Arial" panose="020B0604020202020204" pitchFamily="34" charset="0"/>
              </a:rPr>
              <a:t>〕</a:t>
            </a:r>
            <a:r>
              <a:rPr lang="ja-JP" altLang="en-US" sz="2800">
                <a:latin typeface="Arial" panose="020B0604020202020204" pitchFamily="34" charset="0"/>
              </a:rPr>
              <a:t>の指導事項について，その文末　</a:t>
            </a:r>
          </a:p>
          <a:p>
            <a:pPr>
              <a:lnSpc>
                <a:spcPct val="100000"/>
              </a:lnSpc>
              <a:spcBef>
                <a:spcPct val="0"/>
              </a:spcBef>
              <a:buFontTx/>
              <a:buNone/>
            </a:pPr>
            <a:r>
              <a:rPr lang="ja-JP" altLang="en-US" sz="2800">
                <a:latin typeface="Arial" panose="020B0604020202020204" pitchFamily="34" charset="0"/>
              </a:rPr>
              <a:t>　　を「～している」として，「知識・技能」の評価規準を作成</a:t>
            </a:r>
          </a:p>
          <a:p>
            <a:pPr>
              <a:lnSpc>
                <a:spcPct val="100000"/>
              </a:lnSpc>
              <a:spcBef>
                <a:spcPct val="0"/>
              </a:spcBef>
              <a:buFontTx/>
              <a:buNone/>
            </a:pPr>
            <a:r>
              <a:rPr lang="ja-JP" altLang="en-US" sz="2800">
                <a:latin typeface="Arial" panose="020B0604020202020204" pitchFamily="34" charset="0"/>
              </a:rPr>
              <a:t>　　する。なお，育成したい資質・能力に照らして，指導事</a:t>
            </a:r>
          </a:p>
          <a:p>
            <a:pPr>
              <a:lnSpc>
                <a:spcPct val="100000"/>
              </a:lnSpc>
              <a:spcBef>
                <a:spcPct val="0"/>
              </a:spcBef>
              <a:buFontTx/>
              <a:buNone/>
            </a:pPr>
            <a:r>
              <a:rPr lang="ja-JP" altLang="en-US" sz="2800">
                <a:latin typeface="Arial" panose="020B0604020202020204" pitchFamily="34" charset="0"/>
              </a:rPr>
              <a:t>　　項の一部を用いて評価規準を作成することもある。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37"/>
    </mc:Choice>
    <mc:Fallback xmlns="">
      <p:transition spd="slow" advTm="4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a:solidFill>
                  <a:srgbClr val="000000"/>
                </a:solidFill>
                <a:latin typeface="ＭＳ Ｐゴシック" panose="020B0600070205080204" pitchFamily="50" charset="-128"/>
              </a:rPr>
              <a:t>　　　　　　　作成する際の</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観点ごとのポイント</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　</a:t>
            </a: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2150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1508"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21509"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1510"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21511" name="テキスト ボックス 1"/>
          <p:cNvSpPr>
            <a:spLocks noChangeArrowheads="1"/>
          </p:cNvSpPr>
          <p:nvPr/>
        </p:nvSpPr>
        <p:spPr bwMode="auto">
          <a:xfrm>
            <a:off x="188913" y="2565400"/>
            <a:ext cx="8802687" cy="397033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「思考・判断・表現」のポイント</a:t>
            </a:r>
          </a:p>
          <a:p>
            <a:pPr>
              <a:lnSpc>
                <a:spcPct val="100000"/>
              </a:lnSpc>
              <a:spcBef>
                <a:spcPct val="0"/>
              </a:spcBef>
              <a:buFontTx/>
              <a:buNone/>
            </a:pPr>
            <a:r>
              <a:rPr lang="ja-JP" altLang="en-US" sz="2800">
                <a:latin typeface="Arial" panose="020B0604020202020204" pitchFamily="34" charset="0"/>
              </a:rPr>
              <a:t>　・基本的に，当該単元で育成を目指す資質・能力に該当　</a:t>
            </a:r>
          </a:p>
          <a:p>
            <a:pPr>
              <a:lnSpc>
                <a:spcPct val="100000"/>
              </a:lnSpc>
              <a:spcBef>
                <a:spcPct val="0"/>
              </a:spcBef>
              <a:buFontTx/>
              <a:buNone/>
            </a:pPr>
            <a:r>
              <a:rPr lang="ja-JP" altLang="en-US" sz="2800">
                <a:latin typeface="Arial" panose="020B0604020202020204" pitchFamily="34" charset="0"/>
              </a:rPr>
              <a:t>　 する</a:t>
            </a:r>
            <a:r>
              <a:rPr lang="en-US" altLang="ja-JP" sz="2800">
                <a:latin typeface="Arial" panose="020B0604020202020204" pitchFamily="34" charset="0"/>
              </a:rPr>
              <a:t>〔</a:t>
            </a:r>
            <a:r>
              <a:rPr lang="ja-JP" altLang="en-US" sz="2800">
                <a:latin typeface="Arial" panose="020B0604020202020204" pitchFamily="34" charset="0"/>
              </a:rPr>
              <a:t>思考力，判断力，表現力等</a:t>
            </a:r>
            <a:r>
              <a:rPr lang="en-US" altLang="ja-JP" sz="2800">
                <a:latin typeface="Arial" panose="020B0604020202020204" pitchFamily="34" charset="0"/>
              </a:rPr>
              <a:t>〕</a:t>
            </a:r>
            <a:r>
              <a:rPr lang="ja-JP" altLang="en-US" sz="2800">
                <a:latin typeface="Arial" panose="020B0604020202020204" pitchFamily="34" charset="0"/>
              </a:rPr>
              <a:t>の指導事項について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その文末を「～している」　として，「思考・判断・表現」の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評価規準を作成する。なお，育成したい資質・能力に照</a:t>
            </a:r>
            <a:r>
              <a:rPr lang="en-US" altLang="ja-JP" sz="2800">
                <a:latin typeface="Arial" panose="020B0604020202020204" pitchFamily="34" charset="0"/>
              </a:rPr>
              <a:t>    </a:t>
            </a: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らして，指導事項の一部を用いて評価規準を作成する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こともある。</a:t>
            </a:r>
          </a:p>
          <a:p>
            <a:pPr>
              <a:lnSpc>
                <a:spcPct val="100000"/>
              </a:lnSpc>
              <a:spcBef>
                <a:spcPct val="0"/>
              </a:spcBef>
              <a:buFontTx/>
              <a:buNone/>
            </a:pPr>
            <a:r>
              <a:rPr lang="ja-JP" altLang="en-US" sz="2800">
                <a:latin typeface="Arial" panose="020B0604020202020204" pitchFamily="34" charset="0"/>
              </a:rPr>
              <a:t>　・評価規準の冒頭には，該当単元で指導する一領域を</a:t>
            </a:r>
          </a:p>
          <a:p>
            <a:pPr>
              <a:lnSpc>
                <a:spcPct val="100000"/>
              </a:lnSpc>
              <a:spcBef>
                <a:spcPct val="0"/>
              </a:spcBef>
              <a:buFontTx/>
              <a:buNone/>
            </a:pPr>
            <a:r>
              <a:rPr lang="ja-JP" altLang="en-US" sz="2800">
                <a:latin typeface="Arial" panose="020B0604020202020204" pitchFamily="34" charset="0"/>
              </a:rPr>
              <a:t>　　「（領域名を入れる）において，」と明記する。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912"/>
    </mc:Choice>
    <mc:Fallback xmlns="">
      <p:transition spd="slow" advTm="4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212</TotalTime>
  <Words>5600</Words>
  <Application>Microsoft Office PowerPoint</Application>
  <PresentationFormat>画面に合わせる (4:3)</PresentationFormat>
  <Paragraphs>615</Paragraphs>
  <Slides>27</Slides>
  <Notes>27</Notes>
  <HiddenSlides>0</HiddenSlides>
  <MMClips>27</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27</vt:i4>
      </vt:variant>
    </vt:vector>
  </HeadingPairs>
  <TitlesOfParts>
    <vt:vector size="37" baseType="lpstr">
      <vt:lpstr>HGP教科書体</vt:lpstr>
      <vt:lpstr>ＭＳ Ｐゴシック</vt:lpstr>
      <vt:lpstr>ＭＳ Ｐ明朝</vt:lpstr>
      <vt:lpstr>ＭＳ 明朝</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56</cp:revision>
  <cp:lastPrinted>2020-05-01T04:03:14Z</cp:lastPrinted>
  <dcterms:created xsi:type="dcterms:W3CDTF">2009-05-16T06:50:40Z</dcterms:created>
  <dcterms:modified xsi:type="dcterms:W3CDTF">2020-05-27T13:50:21Z</dcterms:modified>
  <cp:category/>
</cp:coreProperties>
</file>