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 id="2147485684" r:id="rId2"/>
    <p:sldMasterId id="2147485707" r:id="rId3"/>
  </p:sldMasterIdLst>
  <p:notesMasterIdLst>
    <p:notesMasterId r:id="rId32"/>
  </p:notesMasterIdLst>
  <p:handoutMasterIdLst>
    <p:handoutMasterId r:id="rId33"/>
  </p:handoutMasterIdLst>
  <p:sldIdLst>
    <p:sldId id="472" r:id="rId4"/>
    <p:sldId id="685" r:id="rId5"/>
    <p:sldId id="702" r:id="rId6"/>
    <p:sldId id="650" r:id="rId7"/>
    <p:sldId id="723" r:id="rId8"/>
    <p:sldId id="705" r:id="rId9"/>
    <p:sldId id="651" r:id="rId10"/>
    <p:sldId id="689" r:id="rId11"/>
    <p:sldId id="707" r:id="rId12"/>
    <p:sldId id="708" r:id="rId13"/>
    <p:sldId id="709" r:id="rId14"/>
    <p:sldId id="706" r:id="rId15"/>
    <p:sldId id="710" r:id="rId16"/>
    <p:sldId id="692" r:id="rId17"/>
    <p:sldId id="691" r:id="rId18"/>
    <p:sldId id="711" r:id="rId19"/>
    <p:sldId id="712" r:id="rId20"/>
    <p:sldId id="693" r:id="rId21"/>
    <p:sldId id="694" r:id="rId22"/>
    <p:sldId id="695" r:id="rId23"/>
    <p:sldId id="713" r:id="rId24"/>
    <p:sldId id="716" r:id="rId25"/>
    <p:sldId id="699" r:id="rId26"/>
    <p:sldId id="717" r:id="rId27"/>
    <p:sldId id="718" r:id="rId28"/>
    <p:sldId id="719" r:id="rId29"/>
    <p:sldId id="720" r:id="rId30"/>
    <p:sldId id="722" r:id="rId31"/>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adUvLTlc4fTi/MITI8faJQ==" hashData="ufI3vZ6YHvFRfX2yXnUnlYhCAJ6OdOnXs33tk13uIhj77sd7DzDgtmdNr2qVSvMnjpHw2otpnz5k7+RVO7+n5w=="/>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3F0"/>
    <a:srgbClr val="FF9999"/>
    <a:srgbClr val="FFFF99"/>
    <a:srgbClr val="FFCCFF"/>
    <a:srgbClr val="FFFFFF"/>
    <a:srgbClr val="CCFF66"/>
    <a:srgbClr val="CCFF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2259" autoAdjust="0"/>
  </p:normalViewPr>
  <p:slideViewPr>
    <p:cSldViewPr>
      <p:cViewPr varScale="1">
        <p:scale>
          <a:sx n="63" d="100"/>
          <a:sy n="63" d="100"/>
        </p:scale>
        <p:origin x="1368" y="48"/>
      </p:cViewPr>
      <p:guideLst>
        <p:guide orient="horz" pos="3067"/>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908" y="-144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EA7A640F-9614-4FEE-B100-60535BD879BF}" type="slidenum">
              <a:rPr lang="en-US" altLang="ja-JP"/>
              <a:pPr>
                <a:defRPr/>
              </a:pPr>
              <a:t>‹#›</a:t>
            </a:fld>
            <a:endParaRPr lang="en-US" altLang="ja-JP"/>
          </a:p>
        </p:txBody>
      </p:sp>
    </p:spTree>
    <p:extLst>
      <p:ext uri="{BB962C8B-B14F-4D97-AF65-F5344CB8AC3E}">
        <p14:creationId xmlns:p14="http://schemas.microsoft.com/office/powerpoint/2010/main" val="24013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10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090C683A-3856-48B9-8317-6BE52D0EC998}" type="slidenum">
              <a:rPr lang="en-US" altLang="ja-JP"/>
              <a:pPr>
                <a:defRPr/>
              </a:pPr>
              <a:t>‹#›</a:t>
            </a:fld>
            <a:endParaRPr lang="en-US" altLang="ja-JP"/>
          </a:p>
        </p:txBody>
      </p:sp>
    </p:spTree>
    <p:extLst>
      <p:ext uri="{BB962C8B-B14F-4D97-AF65-F5344CB8AC3E}">
        <p14:creationId xmlns:p14="http://schemas.microsoft.com/office/powerpoint/2010/main" val="4244907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3F8BAC1-C429-492E-BB3E-07E8D25DEB8C}"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のための学習評価」について「中学校社会」の説明を始めます。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なお，本資料は，国立教育政策研究所の「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のための学習評価に関する参考資料」をもとに作成しています。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それでは，説明を始めます。</a:t>
            </a:r>
          </a:p>
        </p:txBody>
      </p:sp>
    </p:spTree>
    <p:extLst>
      <p:ext uri="{BB962C8B-B14F-4D97-AF65-F5344CB8AC3E}">
        <p14:creationId xmlns:p14="http://schemas.microsoft.com/office/powerpoint/2010/main" val="228672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次に，「思考・判断・表現」のポイントです。学習指導要領の「考察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構想）し，表現すること」の文末表現を「考察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構想）し，表現している」と生徒の姿で表します。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これを</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の「思考力・判断力・表現力等」に関する内容にあてはめ，朱書き部分のように文末表現を変えて評価規準を作成します。</a:t>
            </a:r>
            <a:endParaRPr lang="en-US" altLang="ja-JP" dirty="0">
              <a:latin typeface="ＭＳ 明朝" panose="02020609040205080304" pitchFamily="17" charset="-128"/>
              <a:ea typeface="ＭＳ 明朝" panose="02020609040205080304" pitchFamily="17" charset="-128"/>
            </a:endParaRP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6808246-AD0A-4864-93D3-45476DA834A4}"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7411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さらに，「主体的に学習に取り組む態度」の観点についてです。この観点については学習指導要領に「学びに向かう力，人間性等」に関わる事項が示されていません。そこで，文部科学省通知　「改善通知の別紙４」にある分野別の評価の観点及びその趣旨」に示されている「主体的に学びに取り組む態度」を基に評価規準を作成します。</a:t>
            </a:r>
            <a:endParaRPr lang="en-US" altLang="ja-JP" dirty="0">
              <a:latin typeface="ＭＳ 明朝" panose="02020609040205080304" pitchFamily="17" charset="-128"/>
              <a:ea typeface="ＭＳ 明朝" panose="02020609040205080304" pitchFamily="17" charset="-128"/>
            </a:endParaRP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A5B5212-ED12-425F-90E7-FCC93DE3DB25}"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7746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冊子の第</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編</a:t>
            </a:r>
            <a:r>
              <a:rPr lang="en-US" altLang="ja-JP" dirty="0">
                <a:latin typeface="ＭＳ 明朝" panose="02020609040205080304" pitchFamily="17" charset="-128"/>
                <a:ea typeface="ＭＳ 明朝" panose="02020609040205080304" pitchFamily="17" charset="-128"/>
              </a:rPr>
              <a:t>29</a:t>
            </a:r>
            <a:r>
              <a:rPr lang="ja-JP" altLang="en-US" dirty="0">
                <a:latin typeface="ＭＳ 明朝" panose="02020609040205080304" pitchFamily="17" charset="-128"/>
                <a:ea typeface="ＭＳ 明朝" panose="02020609040205080304" pitchFamily="17" charset="-128"/>
              </a:rPr>
              <a:t>ページをご覧ください。ページの下の段に示されているのが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改善通知に示されている＜中学校　社会　地理的分野＞の評価の観点の趣旨です。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赤い枠で囲んだ「主体的に学習に取り組む態度」の「観点の趣旨」の部分を用います。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E0249CB-0C84-4E09-87CE-E55375EB0FBD}" type="slidenum">
              <a:rPr lang="ja-JP" altLang="en-US" smtClean="0">
                <a:solidFill>
                  <a:srgbClr val="000000"/>
                </a:solidFill>
                <a:latin typeface="游ゴシック" panose="020B0400000000000000" pitchFamily="50" charset="-128"/>
              </a:rPr>
              <a:pPr/>
              <a:t>12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58335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具体的に</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の内容ごとのまとまりの評価規準を作成してみましょう。第</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編</a:t>
            </a:r>
            <a:r>
              <a:rPr lang="en-US" altLang="ja-JP" dirty="0">
                <a:latin typeface="ＭＳ 明朝" panose="02020609040205080304" pitchFamily="17" charset="-128"/>
                <a:ea typeface="ＭＳ 明朝" panose="02020609040205080304" pitchFamily="17" charset="-128"/>
              </a:rPr>
              <a:t>30</a:t>
            </a:r>
            <a:r>
              <a:rPr lang="ja-JP" altLang="en-US" dirty="0">
                <a:latin typeface="ＭＳ 明朝" panose="02020609040205080304" pitchFamily="17" charset="-128"/>
                <a:ea typeface="ＭＳ 明朝" panose="02020609040205080304" pitchFamily="17" charset="-128"/>
              </a:rPr>
              <a:t>ページ，下の段をご覧ください。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まず，「観点の趣旨」の「・・・について」の部分に，</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の内容のまとまりで対象とする諸事象をあてはまめます。ここでは，「世界各地の人々の生活と環境」についてとなります。次に，態度は，地理的分野の学習ですので，「よりよい社会の実現を視野にそこで見られる課題を主体的に追究しようとしている。」と表します。</a:t>
            </a: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D4C87F6-9503-4C13-B0D5-F5E344208964}" type="slidenum">
              <a:rPr lang="ja-JP" altLang="en-US" smtClean="0">
                <a:solidFill>
                  <a:srgbClr val="000000"/>
                </a:solidFill>
                <a:latin typeface="游ゴシック" panose="020B0400000000000000" pitchFamily="50" charset="-128"/>
              </a:rPr>
              <a:pPr/>
              <a:t>13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2443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ln/>
        </p:spPr>
      </p:sp>
      <p:sp>
        <p:nvSpPr>
          <p:cNvPr id="378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このようにして，</a:t>
            </a:r>
            <a:r>
              <a:rPr lang="en-US" altLang="ja-JP" dirty="0">
                <a:latin typeface="ＭＳ 明朝" panose="02020609040205080304" pitchFamily="17" charset="-128"/>
                <a:ea typeface="ＭＳ 明朝" panose="02020609040205080304" pitchFamily="17" charset="-128"/>
              </a:rPr>
              <a:t>32</a:t>
            </a:r>
            <a:r>
              <a:rPr lang="ja-JP" altLang="en-US" dirty="0">
                <a:latin typeface="ＭＳ 明朝" panose="02020609040205080304" pitchFamily="17" charset="-128"/>
                <a:ea typeface="ＭＳ 明朝" panose="02020609040205080304" pitchFamily="17" charset="-128"/>
              </a:rPr>
              <a:t>ページに示す「内容のまとまりごとの評価規準」が作成されています。</a:t>
            </a:r>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
        <p:nvSpPr>
          <p:cNvPr id="378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3C8D573-D59E-45AC-82C4-2B51C2B92C7F}" type="slidenum">
              <a:rPr lang="ja-JP" altLang="en-US" smtClean="0">
                <a:solidFill>
                  <a:srgbClr val="000000"/>
                </a:solidFill>
                <a:latin typeface="游ゴシック" panose="020B0400000000000000" pitchFamily="50" charset="-128"/>
              </a:rPr>
              <a:pPr/>
              <a:t>14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67409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ここで，評価規準を作成する際の各分野の留意事項について説明します。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地理的分野と歴史的分野では，「主体的に学習に取り組む態度」における「追究，解決しようとしている」部分の表現について，「思考・判断・表現」の「内容のまとまりごとの評価規準」に「構想」の語が記載されている項目のみ，「追究，解決しようとしている」と表現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その他は「追究しようとしている」と表現します。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また，歴史的分野では，「知識及び技能」について，学習指導要領上の当該項目の中に「自らが生活する地域や受け継がれてきた伝統や文化への関心をもって」との記載がある，「Ａ</a:t>
            </a:r>
            <a:r>
              <a:rPr lang="en-US" altLang="ja-JP" dirty="0">
                <a:latin typeface="ＭＳ 明朝" panose="02020609040205080304" pitchFamily="17" charset="-128"/>
                <a:ea typeface="ＭＳ 明朝" panose="02020609040205080304" pitchFamily="17" charset="-128"/>
              </a:rPr>
              <a:t>(2)</a:t>
            </a:r>
            <a:r>
              <a:rPr lang="ja-JP" altLang="en-US" dirty="0" err="1">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身近な地域の歴史」のみ，それを「主体的に学習に取り組む態度」の対象として移動し，その冒頭に冠して表します。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公民的分野では，「思考・判断・表現」について，「２の内容」の各中項目の冒頭に「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に着目して」と示された視点を，それぞれの記載の文頭に冠して表しています。ただし，社会科のまとめとなる「Ｄ</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　よりよい社会を目指して」のみ，「社会的な見方・考え方を働かせ」を冠して表します。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冊子の</a:t>
            </a:r>
            <a:r>
              <a:rPr lang="en-US" altLang="ja-JP" dirty="0">
                <a:latin typeface="ＭＳ 明朝" panose="02020609040205080304" pitchFamily="17" charset="-128"/>
                <a:ea typeface="ＭＳ 明朝" panose="02020609040205080304" pitchFamily="17" charset="-128"/>
              </a:rPr>
              <a:t>105</a:t>
            </a:r>
            <a:r>
              <a:rPr lang="ja-JP" altLang="en-US" dirty="0">
                <a:latin typeface="ＭＳ 明朝" panose="02020609040205080304" pitchFamily="17" charset="-128"/>
                <a:ea typeface="ＭＳ 明朝" panose="02020609040205080304" pitchFamily="17" charset="-128"/>
              </a:rPr>
              <a:t>ページから</a:t>
            </a:r>
            <a:r>
              <a:rPr lang="en-US" altLang="ja-JP" dirty="0">
                <a:latin typeface="ＭＳ 明朝" panose="02020609040205080304" pitchFamily="17" charset="-128"/>
                <a:ea typeface="ＭＳ 明朝" panose="02020609040205080304" pitchFamily="17" charset="-128"/>
              </a:rPr>
              <a:t>118</a:t>
            </a:r>
            <a:r>
              <a:rPr lang="ja-JP" altLang="en-US" dirty="0">
                <a:latin typeface="ＭＳ 明朝" panose="02020609040205080304" pitchFamily="17" charset="-128"/>
                <a:ea typeface="ＭＳ 明朝" panose="02020609040205080304" pitchFamily="17" charset="-128"/>
              </a:rPr>
              <a:t>ページに，すべての「内容のまとまり」について，「内容のまとまりごとの評価規準」の例が，掲載されています。後ほどご覧ください。</a:t>
            </a:r>
          </a:p>
          <a:p>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1148C3F-ECBE-4D24-9E96-AA3A1742BD04}" type="slidenum">
              <a:rPr lang="ja-JP" altLang="en-US" smtClean="0">
                <a:solidFill>
                  <a:srgbClr val="000000"/>
                </a:solidFill>
                <a:latin typeface="游ゴシック" panose="020B0400000000000000" pitchFamily="50" charset="-128"/>
              </a:rPr>
              <a:pPr/>
              <a:t>15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6165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36BA35B-843E-4D4B-AFCC-6A5591686F23}" type="slidenum">
              <a:rPr kumimoji="1" lang="en-US" altLang="ja-JP" smtClean="0">
                <a:solidFill>
                  <a:srgbClr val="000000"/>
                </a:solidFill>
                <a:latin typeface="Arial" panose="020B0604020202020204" pitchFamily="34" charset="0"/>
              </a:rPr>
              <a:pPr/>
              <a:t>16</a:t>
            </a:fld>
            <a:endParaRPr kumimoji="1" lang="en-US" altLang="ja-JP">
              <a:solidFill>
                <a:srgbClr val="000000"/>
              </a:solidFill>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続いて，「内容のまとまりごとの評価規準」の考え方を踏まえた評価規準の作成について説明します。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冊子は，第３編</a:t>
            </a:r>
            <a:r>
              <a:rPr lang="en-US" altLang="ja-JP" dirty="0">
                <a:latin typeface="ＭＳ 明朝" panose="02020609040205080304" pitchFamily="17" charset="-128"/>
                <a:ea typeface="ＭＳ 明朝" panose="02020609040205080304" pitchFamily="17" charset="-128"/>
              </a:rPr>
              <a:t>35</a:t>
            </a:r>
            <a:r>
              <a:rPr lang="ja-JP" altLang="en-US" dirty="0">
                <a:latin typeface="ＭＳ 明朝" panose="02020609040205080304" pitchFamily="17" charset="-128"/>
                <a:ea typeface="ＭＳ 明朝" panose="02020609040205080304" pitchFamily="17" charset="-128"/>
              </a:rPr>
              <a:t>ページからです。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37298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社会科においては，原則としてこの</a:t>
            </a:r>
            <a:r>
              <a:rPr lang="en-US" altLang="ja-JP" dirty="0">
                <a:latin typeface="ＭＳ 明朝" panose="02020609040205080304" pitchFamily="17" charset="-128"/>
                <a:ea typeface="ＭＳ 明朝" panose="02020609040205080304" pitchFamily="17" charset="-128"/>
              </a:rPr>
              <a:t>22</a:t>
            </a:r>
            <a:r>
              <a:rPr lang="ja-JP" altLang="en-US" dirty="0">
                <a:latin typeface="ＭＳ 明朝" panose="02020609040205080304" pitchFamily="17" charset="-128"/>
                <a:ea typeface="ＭＳ 明朝" panose="02020609040205080304" pitchFamily="17" charset="-128"/>
              </a:rPr>
              <a:t>の「内容のまとまりごと」に作成される評価規準（例）を基に，各分野の項目構成の特色を踏まえた上で，単元の評価規準を作成します。</a:t>
            </a:r>
          </a:p>
          <a:p>
            <a:endParaRPr lang="ja-JP" altLang="en-US" dirty="0">
              <a:latin typeface="ＭＳ 明朝" panose="02020609040205080304" pitchFamily="17" charset="-128"/>
              <a:ea typeface="ＭＳ 明朝" panose="02020609040205080304" pitchFamily="17" charset="-128"/>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B2B5E25-A739-40BA-9658-65CF14DA0D7D}" type="slidenum">
              <a:rPr lang="ja-JP" altLang="en-US" smtClean="0">
                <a:solidFill>
                  <a:srgbClr val="000000"/>
                </a:solidFill>
                <a:latin typeface="游ゴシック" panose="020B0400000000000000" pitchFamily="50" charset="-128"/>
              </a:rPr>
              <a:pPr/>
              <a:t>17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50644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p:cNvSpPr>
          <p:nvPr>
            <p:ph type="body" idx="1"/>
          </p:nvPr>
        </p:nvSpPr>
        <p:spPr>
          <a:ln/>
        </p:spPr>
        <p:txBody>
          <a:bodyPr/>
          <a:lstStyle/>
          <a:p>
            <a:pPr>
              <a:defRPr/>
            </a:pPr>
            <a:r>
              <a:rPr lang="ja-JP" altLang="en-US" dirty="0">
                <a:solidFill>
                  <a:srgbClr val="000000"/>
                </a:solidFill>
                <a:latin typeface="+mj-ea"/>
              </a:rPr>
              <a:t>　</a:t>
            </a:r>
            <a:r>
              <a:rPr lang="ja-JP" altLang="en-US" dirty="0">
                <a:solidFill>
                  <a:srgbClr val="000000"/>
                </a:solidFill>
                <a:latin typeface="ＭＳ 明朝" panose="02020609040205080304" pitchFamily="17" charset="-128"/>
                <a:ea typeface="ＭＳ 明朝" panose="02020609040205080304" pitchFamily="17" charset="-128"/>
              </a:rPr>
              <a:t>では，観点ごとの評価規準を作成する際の留意事項を説明します。</a:t>
            </a:r>
            <a:endParaRPr lang="en-US" altLang="ja-JP" dirty="0">
              <a:solidFill>
                <a:srgbClr val="000000"/>
              </a:solidFill>
              <a:latin typeface="ＭＳ 明朝" panose="02020609040205080304" pitchFamily="17" charset="-128"/>
              <a:ea typeface="ＭＳ 明朝" panose="02020609040205080304" pitchFamily="17" charset="-128"/>
            </a:endParaRPr>
          </a:p>
          <a:p>
            <a:pPr>
              <a:defRPr/>
            </a:pPr>
            <a:r>
              <a:rPr lang="ja-JP" altLang="en-US" dirty="0">
                <a:solidFill>
                  <a:srgbClr val="000000"/>
                </a:solidFill>
                <a:latin typeface="ＭＳ 明朝" panose="02020609040205080304" pitchFamily="17" charset="-128"/>
                <a:ea typeface="ＭＳ 明朝" panose="02020609040205080304" pitchFamily="17" charset="-128"/>
              </a:rPr>
              <a:t>　まず，知識及び技能のポイントです。</a:t>
            </a:r>
          </a:p>
          <a:p>
            <a:pPr>
              <a:defRPr/>
            </a:pPr>
            <a:r>
              <a:rPr lang="ja-JP" altLang="en-US" dirty="0">
                <a:solidFill>
                  <a:srgbClr val="000000"/>
                </a:solidFill>
                <a:latin typeface="ＭＳ 明朝" panose="02020609040205080304" pitchFamily="17" charset="-128"/>
                <a:ea typeface="ＭＳ 明朝" panose="02020609040205080304" pitchFamily="17" charset="-128"/>
              </a:rPr>
              <a:t>　　知識については，社会的事象等の特色や意味，理論などを含めた，社会の中で汎用的に使うことのできる概念等に関わる知識を獲得するように学習を設計することが求められています。技能については，解説の中に「参考資料３ 社会的事象等について調べまとめる技能」として，身に付けるべき技能の例が整理されています。</a:t>
            </a:r>
          </a:p>
          <a:p>
            <a:pPr>
              <a:defRPr/>
            </a:pPr>
            <a:r>
              <a:rPr lang="ja-JP" altLang="en-US" dirty="0">
                <a:solidFill>
                  <a:srgbClr val="000000"/>
                </a:solidFill>
                <a:latin typeface="ＭＳ 明朝" panose="02020609040205080304" pitchFamily="17" charset="-128"/>
                <a:ea typeface="ＭＳ 明朝" panose="02020609040205080304" pitchFamily="17" charset="-128"/>
              </a:rPr>
              <a:t>　　このことをふまえ，単元の目標においても，その評価規準においても，「細かな事象を網羅的に羅列」して求めることのないよう留意することが必要です。</a:t>
            </a:r>
            <a:endParaRPr lang="en-US" altLang="ja-JP" dirty="0">
              <a:latin typeface="ＭＳ 明朝" panose="02020609040205080304" pitchFamily="17" charset="-128"/>
              <a:ea typeface="ＭＳ 明朝" panose="02020609040205080304" pitchFamily="17" charset="-128"/>
            </a:endParaRPr>
          </a:p>
          <a:p>
            <a:pPr>
              <a:defRPr/>
            </a:pPr>
            <a:endParaRPr lang="ja-JP" altLang="en-US" dirty="0">
              <a:latin typeface="ＭＳ 明朝" panose="02020609040205080304" pitchFamily="17" charset="-128"/>
              <a:ea typeface="ＭＳ 明朝" panose="02020609040205080304" pitchFamily="17" charset="-128"/>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FAED31B-649B-4900-B805-7D448FBD93FA}" type="slidenum">
              <a:rPr lang="ja-JP" altLang="en-US" smtClean="0">
                <a:solidFill>
                  <a:srgbClr val="000000"/>
                </a:solidFill>
                <a:latin typeface="游ゴシック" panose="020B0400000000000000" pitchFamily="50" charset="-128"/>
              </a:rPr>
              <a:pPr/>
              <a:t>18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463072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次に，思考・判断・表現についてです。 </a:t>
            </a:r>
          </a:p>
          <a:p>
            <a:r>
              <a:rPr lang="ja-JP" altLang="en-US" dirty="0">
                <a:latin typeface="ＭＳ 明朝" panose="02020609040205080304" pitchFamily="17" charset="-128"/>
                <a:ea typeface="ＭＳ 明朝" panose="02020609040205080304" pitchFamily="17" charset="-128"/>
              </a:rPr>
              <a:t>　今回の改訂において，「社会的な見方・考え方」は社会的事象等の意味や意義，特色や相互の関連を考察したり，社会に見られる課題を把握して，その解決に向けて構想したりする際の「視点や方法」であると説明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このことから，「社会的な見方・考え方」は，とりわけ「思考力，判断力，表現力等」の育成に当たって重要な役割を果たすものと捉えることができます。</a:t>
            </a:r>
          </a:p>
          <a:p>
            <a:r>
              <a:rPr lang="ja-JP" altLang="en-US" dirty="0">
                <a:latin typeface="ＭＳ 明朝" panose="02020609040205080304" pitchFamily="17" charset="-128"/>
                <a:ea typeface="ＭＳ 明朝" panose="02020609040205080304" pitchFamily="17" charset="-128"/>
              </a:rPr>
              <a:t>　そこで，分野等の特質に応じた視点の例や，視点を生かした考察や構想（選択・判断）に向かう「問い」の例などを踏まえ，各単元において，それぞれの「見方・考え方」を視野に，具体的な「視点」等を組み込んだ評価規準を設定することが重要です。</a:t>
            </a: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FC305C6-870E-44AE-A1A2-7902D065EE04}" type="slidenum">
              <a:rPr lang="ja-JP" altLang="en-US" smtClean="0">
                <a:solidFill>
                  <a:srgbClr val="000000"/>
                </a:solidFill>
                <a:latin typeface="游ゴシック" panose="020B0400000000000000" pitchFamily="50" charset="-128"/>
              </a:rPr>
              <a:pPr/>
              <a:t>19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39384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574969B7-DD1A-4260-828C-B43A82487565}"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説明内容は，スクリーンに示しておりますとおり大きく４点です。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3438626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Ｐ明朝" panose="02020600040205080304" pitchFamily="18" charset="-128"/>
              </a:rPr>
              <a:t>最後に，主体的に学習に取り組む態度についてです。 </a:t>
            </a:r>
          </a:p>
          <a:p>
            <a:r>
              <a:rPr lang="ja-JP" altLang="en-US" dirty="0">
                <a:latin typeface="ＭＳ Ｐ明朝" panose="02020600040205080304" pitchFamily="18" charset="-128"/>
              </a:rPr>
              <a:t>　現実の社会的事象を扱うことのできる社会科ならではの「主権者として，持続可能な社会づくりに向かう社会参画意識の涵養やよりよい社会の実現を視野に課題を主体的に解決しようとする態度の育成が必要です。</a:t>
            </a:r>
          </a:p>
          <a:p>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ただし，中央教育審議会における平成</a:t>
            </a:r>
            <a:r>
              <a:rPr lang="en-US" altLang="ja-JP" dirty="0">
                <a:latin typeface="ＭＳ 明朝" panose="02020609040205080304" pitchFamily="17" charset="-128"/>
                <a:ea typeface="ＭＳ 明朝" panose="02020609040205080304" pitchFamily="17" charset="-128"/>
              </a:rPr>
              <a:t>22</a:t>
            </a:r>
            <a:r>
              <a:rPr lang="ja-JP" altLang="en-US" dirty="0">
                <a:latin typeface="ＭＳ 明朝" panose="02020609040205080304" pitchFamily="17" charset="-128"/>
                <a:ea typeface="ＭＳ 明朝" panose="02020609040205080304" pitchFamily="17" charset="-128"/>
              </a:rPr>
              <a:t>年版「生徒の学習評価の在り方について」において，「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関心・意欲・態度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については，表面的な状況のみに着目することにならないように留意するとともに，教科の特性や学習指導の内容等も踏まえつつ，ある程度長い区切りの中で適切な頻度で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おおむね満足できる</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状況にあるかどうかを評価するなどの工夫を行うことも重要である」とされています。</a:t>
            </a:r>
          </a:p>
          <a:p>
            <a:r>
              <a:rPr lang="ja-JP" altLang="en-US" dirty="0">
                <a:latin typeface="ＭＳ 明朝" panose="02020609040205080304" pitchFamily="17" charset="-128"/>
                <a:ea typeface="ＭＳ 明朝" panose="02020609040205080304" pitchFamily="17" charset="-128"/>
              </a:rPr>
              <a:t>　このことをふまえ，「主体的に学習に取り組む態度」についても，ある程度長い区切りの中で評価することが考えられ，単元を超えて評価規準を設定することも考えられます。	</a:t>
            </a: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8F48762-E65B-4509-8FDA-15A114C23FF4}" type="slidenum">
              <a:rPr lang="ja-JP" altLang="en-US" smtClean="0">
                <a:solidFill>
                  <a:srgbClr val="000000"/>
                </a:solidFill>
                <a:latin typeface="游ゴシック" panose="020B0400000000000000" pitchFamily="50" charset="-128"/>
              </a:rPr>
              <a:pPr/>
              <a:t>20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07399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続いて，社会科における「内容のまとまり」と「単元」の大小関係に着目した評価規準作成のポイントについて説明します。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37</a:t>
            </a:r>
            <a:r>
              <a:rPr lang="ja-JP" altLang="en-US" dirty="0">
                <a:latin typeface="ＭＳ 明朝" panose="02020609040205080304" pitchFamily="17" charset="-128"/>
                <a:ea typeface="ＭＳ 明朝" panose="02020609040205080304" pitchFamily="17" charset="-128"/>
              </a:rPr>
              <a:t>ページをご覧ください。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地理的分野の「内容のまとまり」と「単元」の大小に着目した評価規準の作成について，ケース１からケース３の</a:t>
            </a:r>
            <a:r>
              <a:rPr lang="en-US" altLang="ja-JP" dirty="0">
                <a:latin typeface="ＭＳ 明朝" panose="02020609040205080304" pitchFamily="17" charset="-128"/>
                <a:ea typeface="ＭＳ 明朝" panose="02020609040205080304" pitchFamily="17" charset="-128"/>
              </a:rPr>
              <a:t>3</a:t>
            </a:r>
            <a:r>
              <a:rPr lang="ja-JP" altLang="en-US" dirty="0" err="1">
                <a:latin typeface="ＭＳ 明朝" panose="02020609040205080304" pitchFamily="17" charset="-128"/>
                <a:ea typeface="ＭＳ 明朝" panose="02020609040205080304" pitchFamily="17" charset="-128"/>
              </a:rPr>
              <a:t>つの</a:t>
            </a:r>
            <a:r>
              <a:rPr lang="ja-JP" altLang="en-US" dirty="0">
                <a:latin typeface="ＭＳ 明朝" panose="02020609040205080304" pitchFamily="17" charset="-128"/>
                <a:ea typeface="ＭＳ 明朝" panose="02020609040205080304" pitchFamily="17" charset="-128"/>
              </a:rPr>
              <a:t>事例が紹介されています。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ケース１は，「内容のまとまりごとの評価規準」を単元の評価規準として転記し，用いる場合です。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ケース２は，小項目を単元とした場合で，この場合は，内容のまとまりごとの評価規準の記載事項を細分化して単元の評価規準を設定します。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ケース３は，複数の中項目にまたがって，単元の評価規準を作成する場合です。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４０ページの事例１のように，それぞれの「内容のまとまりごとの評価規準」を並列表記して単元の評価規準を設定したり，４１ページ事例２のように主体的に学習に取り組む態度のみをまとめて評価規準を設定したりし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endParaRPr lang="ja-JP" altLang="en-US" dirty="0">
              <a:latin typeface="ＭＳ 明朝" panose="02020609040205080304" pitchFamily="17" charset="-128"/>
              <a:ea typeface="ＭＳ 明朝" panose="02020609040205080304" pitchFamily="17" charset="-128"/>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FA9B037-7220-4229-9F81-9D0410545661}" type="slidenum">
              <a:rPr lang="ja-JP" altLang="en-US" smtClean="0">
                <a:solidFill>
                  <a:srgbClr val="000000"/>
                </a:solidFill>
                <a:latin typeface="游ゴシック" panose="020B0400000000000000" pitchFamily="50" charset="-128"/>
              </a:rPr>
              <a:pPr/>
              <a:t>21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8433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70CDE02-0278-4712-92F4-725D306A069D}" type="slidenum">
              <a:rPr kumimoji="1" lang="en-US" altLang="ja-JP" smtClean="0">
                <a:solidFill>
                  <a:srgbClr val="000000"/>
                </a:solidFill>
                <a:latin typeface="Arial" panose="020B0604020202020204" pitchFamily="34" charset="0"/>
              </a:rPr>
              <a:pPr/>
              <a:t>22</a:t>
            </a:fld>
            <a:endParaRPr kumimoji="1" lang="en-US" altLang="ja-JP">
              <a:solidFill>
                <a:srgbClr val="000000"/>
              </a:solidFill>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最後に，「主体的に学習に取り組む態度」の評価について，実際の指導と評価における留意点を説明します。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75339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ChangeArrowheads="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総説編でも，説明しましたように，「主体的に学習に取り組む態度」については，「粘り強く学習に取り組む態度」と「自ら学習を調整しようとする態度」の二つの側面を評価することが求められます。</a:t>
            </a:r>
          </a:p>
          <a:p>
            <a:r>
              <a:rPr lang="ja-JP" altLang="en-US" dirty="0">
                <a:latin typeface="ＭＳ 明朝" panose="02020609040205080304" pitchFamily="17" charset="-128"/>
                <a:ea typeface="ＭＳ 明朝" panose="02020609040205080304" pitchFamily="17" charset="-128"/>
              </a:rPr>
              <a:t>　</a:t>
            </a: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0375053-15F6-4F93-B400-D5858948E335}" type="slidenum">
              <a:rPr lang="ja-JP" altLang="en-US" smtClean="0">
                <a:solidFill>
                  <a:srgbClr val="000000"/>
                </a:solidFill>
                <a:latin typeface="游ゴシック" panose="020B0400000000000000" pitchFamily="50" charset="-128"/>
              </a:rPr>
              <a:pPr/>
              <a:t>23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524154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ChangeArrowheads="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a:t>
            </a:r>
            <a:r>
              <a:rPr lang="en-US" altLang="ja-JP" dirty="0">
                <a:latin typeface="ＭＳ 明朝" panose="02020609040205080304" pitchFamily="17" charset="-128"/>
                <a:ea typeface="ＭＳ 明朝" panose="02020609040205080304" pitchFamily="17" charset="-128"/>
              </a:rPr>
              <a:t>93</a:t>
            </a:r>
            <a:r>
              <a:rPr lang="ja-JP" altLang="en-US" dirty="0">
                <a:latin typeface="ＭＳ 明朝" panose="02020609040205080304" pitchFamily="17" charset="-128"/>
                <a:ea typeface="ＭＳ 明朝" panose="02020609040205080304" pitchFamily="17" charset="-128"/>
              </a:rPr>
              <a:t>ページの（３）指導と評価の公民的分野</a:t>
            </a:r>
            <a:r>
              <a:rPr lang="en-US" altLang="ja-JP" dirty="0">
                <a:latin typeface="ＭＳ 明朝" panose="02020609040205080304" pitchFamily="17" charset="-128"/>
                <a:ea typeface="ＭＳ 明朝" panose="02020609040205080304" pitchFamily="17" charset="-128"/>
              </a:rPr>
              <a:t>D</a:t>
            </a:r>
            <a:r>
              <a:rPr lang="ja-JP" altLang="en-US" dirty="0">
                <a:latin typeface="ＭＳ 明朝" panose="02020609040205080304" pitchFamily="17" charset="-128"/>
                <a:ea typeface="ＭＳ 明朝" panose="02020609040205080304" pitchFamily="17" charset="-128"/>
              </a:rPr>
              <a:t>（１）の展開例をご覧ください。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スクリーンは，「主体的に学習に取り組む態度」に係る学習活動と，その評価規準を抜粋してまとめたものです。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EB736D-2813-4D49-A97B-C913403123CD}" type="slidenum">
              <a:rPr lang="ja-JP" altLang="en-US" smtClean="0">
                <a:solidFill>
                  <a:srgbClr val="000000"/>
                </a:solidFill>
                <a:latin typeface="游ゴシック" panose="020B0400000000000000" pitchFamily="50" charset="-128"/>
              </a:rPr>
              <a:pPr/>
              <a:t>24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98881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ChangeArrowheads="1" noTextEdit="1"/>
          </p:cNvSpPr>
          <p:nvPr>
            <p:ph type="sldImg"/>
          </p:nvPr>
        </p:nvSpPr>
        <p:spPr>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主体的に学習に取り組む態度」のうち，自らの学習を調整し，粘り強く取り組む状況の評価については，各次の終末段階や単元末で行っています。単元の初めに立てた見通しを踏まえて学習を振り返り，次の学習や生活に生かしたいこととして</a:t>
            </a:r>
            <a:r>
              <a:rPr lang="ja-JP" altLang="en-US" dirty="0" err="1">
                <a:latin typeface="ＭＳ 明朝" panose="02020609040205080304" pitchFamily="17" charset="-128"/>
                <a:ea typeface="ＭＳ 明朝" panose="02020609040205080304" pitchFamily="17" charset="-128"/>
              </a:rPr>
              <a:t>見い出した</a:t>
            </a:r>
            <a:r>
              <a:rPr lang="ja-JP" altLang="en-US" dirty="0">
                <a:latin typeface="ＭＳ 明朝" panose="02020609040205080304" pitchFamily="17" charset="-128"/>
                <a:ea typeface="ＭＳ 明朝" panose="02020609040205080304" pitchFamily="17" charset="-128"/>
              </a:rPr>
              <a:t>内容で評価します。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その際，生徒が記述したり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まとめたりした内容で評価するため，ワークシートや聞き取りを評価方法として用いています。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BD5BCAF-5722-4F16-B59A-C74B774077DE}" type="slidenum">
              <a:rPr lang="ja-JP" altLang="en-US" smtClean="0">
                <a:solidFill>
                  <a:srgbClr val="000000"/>
                </a:solidFill>
                <a:latin typeface="游ゴシック" panose="020B0400000000000000" pitchFamily="50" charset="-128"/>
              </a:rPr>
              <a:pPr/>
              <a:t>25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9518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ChangeArrowheads="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主体的に学習に取り組む態度」のうち，公民的分野の評価規準に位置づいている「主体的に社会に関わろうとする態度」の評価については，単元末に行っています。学習後も関心をもって自ら追究し続けたい，解決，改善を図っていきたいこととして</a:t>
            </a:r>
            <a:r>
              <a:rPr lang="ja-JP" altLang="en-US" dirty="0" err="1">
                <a:latin typeface="ＭＳ 明朝" panose="02020609040205080304" pitchFamily="17" charset="-128"/>
                <a:ea typeface="ＭＳ 明朝" panose="02020609040205080304" pitchFamily="17" charset="-128"/>
              </a:rPr>
              <a:t>見い出した</a:t>
            </a:r>
            <a:r>
              <a:rPr lang="ja-JP" altLang="en-US" dirty="0">
                <a:latin typeface="ＭＳ 明朝" panose="02020609040205080304" pitchFamily="17" charset="-128"/>
                <a:ea typeface="ＭＳ 明朝" panose="02020609040205080304" pitchFamily="17" charset="-128"/>
              </a:rPr>
              <a:t>「問い」と，その社会的意義について，ワークシートの記述内容を基に評価しています。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Ｐ明朝" panose="02020600040205080304" pitchFamily="18" charset="-128"/>
            </a:endParaRPr>
          </a:p>
          <a:p>
            <a:endParaRPr lang="en-US" altLang="ja-JP" dirty="0">
              <a:latin typeface="ＭＳ Ｐ明朝" panose="02020600040205080304" pitchFamily="18" charset="-128"/>
            </a:endParaRP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42972C7-6BF9-4D4A-89C7-3F02B94C509C}" type="slidenum">
              <a:rPr lang="ja-JP" altLang="en-US" smtClean="0">
                <a:solidFill>
                  <a:srgbClr val="000000"/>
                </a:solidFill>
                <a:latin typeface="游ゴシック" panose="020B0400000000000000" pitchFamily="50" charset="-128"/>
              </a:rPr>
              <a:pPr/>
              <a:t>26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04558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ChangeArrowheads="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「主体的に学習に取り組む態度」を育成し，評価を行う際の３つの留意点をまとめます。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第一に，生徒が見通しを立てる機会を設けることです。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第二に，学習を振り返る機会を設けることです。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これにより，生徒が自らの学びの過程を捉え，自らの学習を調整することにつながります。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第三に，教師や他の生徒による評価を伝えることです。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教師と生徒のコミュニケーションや，生徒同士の相互評価は，追究の過程で，優れていたことや成長が見られた部分，改善すべき部分に気づかせていくことにつながり，生徒が自らの学びの過程をとらえる上で効果的であると考えられ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第３編第２章には，６つの事例が示されていますので，学習状況を確認したり，評価したりする場面を参考に，生徒の具体的な学習や教師の指導の改善に生かす評価の在り方について研鑽を重ねていきましょう。</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Ｐ明朝" panose="02020600040205080304" pitchFamily="18" charset="-128"/>
            </a:endParaRP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D31411A-BE83-49E5-9021-F1838C56F5F3}" type="slidenum">
              <a:rPr lang="ja-JP" altLang="en-US" smtClean="0">
                <a:solidFill>
                  <a:srgbClr val="000000"/>
                </a:solidFill>
                <a:latin typeface="游ゴシック" panose="020B0400000000000000" pitchFamily="50" charset="-128"/>
              </a:rPr>
              <a:pPr/>
              <a:t>27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187989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2C5428E-A114-4461-891E-D8CA77E23353}" type="slidenum">
              <a:rPr kumimoji="1" lang="en-US" altLang="ja-JP" smtClean="0">
                <a:solidFill>
                  <a:srgbClr val="000000"/>
                </a:solidFill>
                <a:latin typeface="Arial" panose="020B0604020202020204" pitchFamily="34" charset="0"/>
              </a:rPr>
              <a:pPr/>
              <a:t>28</a:t>
            </a:fld>
            <a:endParaRPr kumimoji="1" lang="en-US" altLang="ja-JP">
              <a:solidFill>
                <a:srgbClr val="000000"/>
              </a:solidFill>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以上で，「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指導と評価の一体化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のための学習評価」について「中学校社会科」の説明を終わります。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4988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4A514880-F83E-47C8-89CF-9A978504FC9E}" type="slidenum">
              <a:rPr kumimoji="1" lang="en-US" altLang="ja-JP" smtClean="0">
                <a:solidFill>
                  <a:srgbClr val="000000"/>
                </a:solidFill>
                <a:latin typeface="Arial" panose="020B0604020202020204" pitchFamily="34" charset="0"/>
              </a:rPr>
              <a:pPr/>
              <a:t>3</a:t>
            </a:fld>
            <a:endParaRPr kumimoji="1" lang="en-US" altLang="ja-JP">
              <a:solidFill>
                <a:srgbClr val="000000"/>
              </a:solidFill>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まず，中学校社会科の「内容のまとまり」について説明します。</a:t>
            </a:r>
          </a:p>
        </p:txBody>
      </p:sp>
    </p:spTree>
    <p:extLst>
      <p:ext uri="{BB962C8B-B14F-4D97-AF65-F5344CB8AC3E}">
        <p14:creationId xmlns:p14="http://schemas.microsoft.com/office/powerpoint/2010/main" val="191365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中学校社会科における「内容のまとまり」は，学習指導要領に示されている各分野の内容</a:t>
            </a:r>
            <a:r>
              <a:rPr lang="en-US" altLang="ja-JP" dirty="0">
                <a:latin typeface="ＭＳ 明朝" panose="02020609040205080304" pitchFamily="17" charset="-128"/>
                <a:ea typeface="ＭＳ 明朝" panose="02020609040205080304" pitchFamily="17" charset="-128"/>
              </a:rPr>
              <a:t>A</a:t>
            </a:r>
            <a:r>
              <a:rPr lang="ja-JP" altLang="en-US" dirty="0">
                <a:latin typeface="ＭＳ 明朝" panose="02020609040205080304" pitchFamily="17" charset="-128"/>
                <a:ea typeface="ＭＳ 明朝" panose="02020609040205080304" pitchFamily="17" charset="-128"/>
              </a:rPr>
              <a:t>（１），</a:t>
            </a:r>
            <a:r>
              <a:rPr lang="en-US" altLang="ja-JP" dirty="0">
                <a:latin typeface="ＭＳ 明朝" panose="02020609040205080304" pitchFamily="17" charset="-128"/>
                <a:ea typeface="ＭＳ 明朝" panose="02020609040205080304" pitchFamily="17" charset="-128"/>
              </a:rPr>
              <a:t>B</a:t>
            </a:r>
            <a:r>
              <a:rPr lang="ja-JP" altLang="en-US" dirty="0">
                <a:latin typeface="ＭＳ 明朝" panose="02020609040205080304" pitchFamily="17" charset="-128"/>
                <a:ea typeface="ＭＳ 明朝" panose="02020609040205080304" pitchFamily="17" charset="-128"/>
              </a:rPr>
              <a:t>（２）などで示された各項目になります。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地理，歴史，公民の</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分野で，合計２２の内容からなります。この２２の内容ごとに評価することになります。</a:t>
            </a:r>
          </a:p>
          <a:p>
            <a:endParaRPr lang="ja-JP" altLang="en-US" dirty="0">
              <a:latin typeface="ＭＳ 明朝" panose="02020609040205080304" pitchFamily="17" charset="-128"/>
              <a:ea typeface="ＭＳ 明朝" panose="02020609040205080304" pitchFamily="17"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4E2871A-55AB-49BB-BB23-61F3C2AAC4DF}"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423915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ChangeArrowheads="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a:t>
            </a:r>
            <a:r>
              <a:rPr lang="ja-JP" altLang="en-US" dirty="0">
                <a:latin typeface="ＭＳ Ｐ明朝" panose="02020600040205080304" pitchFamily="18" charset="-128"/>
              </a:rPr>
              <a:t>学習指導要領解説では，「内容のまとまり」である各項目は，（１），（２）と示されています。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また，それぞれの「内容のまとまり」ごとに，ア「知識・技能」とイ「思考力・判断力・表現力等」が示されています。</a:t>
            </a: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806AF3-14E6-48D4-B7A3-7712AE5B6E8F}"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642917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C9DEFBD5-330B-4215-996D-A02DDBA029CA}" type="slidenum">
              <a:rPr kumimoji="1" lang="en-US" altLang="ja-JP" smtClean="0">
                <a:solidFill>
                  <a:srgbClr val="000000"/>
                </a:solidFill>
                <a:latin typeface="Arial" panose="020B0604020202020204" pitchFamily="34" charset="0"/>
              </a:rPr>
              <a:pPr/>
              <a:t>6</a:t>
            </a:fld>
            <a:endParaRPr kumimoji="1" lang="en-US" altLang="ja-JP">
              <a:solidFill>
                <a:srgbClr val="000000"/>
              </a:solidFill>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a:t>
            </a:r>
            <a:r>
              <a:rPr lang="ja-JP" altLang="en-US" dirty="0">
                <a:latin typeface="ＭＳ Ｐ明朝" panose="02020600040205080304" pitchFamily="18" charset="-128"/>
              </a:rPr>
              <a:t>次に，「内容のまとまりごとの評価規準」作成の手順について説明します。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冊子は，第</a:t>
            </a:r>
            <a:r>
              <a:rPr lang="en-US" altLang="ja-JP" dirty="0">
                <a:latin typeface="ＭＳ Ｐ明朝" panose="02020600040205080304" pitchFamily="18" charset="-128"/>
              </a:rPr>
              <a:t>2</a:t>
            </a:r>
            <a:r>
              <a:rPr lang="ja-JP" altLang="en-US" dirty="0">
                <a:latin typeface="ＭＳ Ｐ明朝" panose="02020600040205080304" pitchFamily="18" charset="-128"/>
              </a:rPr>
              <a:t>編２８ページからになります。</a:t>
            </a:r>
          </a:p>
        </p:txBody>
      </p:sp>
    </p:spTree>
    <p:extLst>
      <p:ext uri="{BB962C8B-B14F-4D97-AF65-F5344CB8AC3E}">
        <p14:creationId xmlns:p14="http://schemas.microsoft.com/office/powerpoint/2010/main" val="356663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まず，学習指導要領に示された教科及び各分野の目標を踏まえて，「評価の観点及びその趣旨」が作成されていることをご理解ください。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上の段に示す中学校社会科の目標（１）から（３）は，ぞれぞれ，「知識及び技能」，「思考力，判断力，表現力等」，「学びに向かう力，人間性等」に対応しており，この３つの資質・能力を評価する際の観点とその趣旨が下の段に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こでの確認事項は２つです。１つは，（１）から（３）の各観点の文末表現が，下線部のように生徒の姿で示されていること。２つは，（３）の「学びに向かう力，人間性等」については，評価の観点が「主体的に学習に取り組む態度」とされ，上の段の目標の下線部については示されていない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地理，歴史，公民の各分野の目標についてもこの評価の観点及び趣旨を踏まえて，内容のまとまりごとの具体的な評価規準を作成していきます。</a:t>
            </a: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D549D67-2771-4B48-88AB-CB19A4EBC168}"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8004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では，地理的分野</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「世界各地の人々の生活と環境」における「内容のまとまりごとの評価規準」を例に説明します。第</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編</a:t>
            </a:r>
            <a:r>
              <a:rPr lang="en-US" altLang="ja-JP" dirty="0">
                <a:latin typeface="ＭＳ 明朝" panose="02020609040205080304" pitchFamily="17" charset="-128"/>
                <a:ea typeface="ＭＳ 明朝" panose="02020609040205080304" pitchFamily="17" charset="-128"/>
              </a:rPr>
              <a:t>30</a:t>
            </a:r>
            <a:r>
              <a:rPr lang="ja-JP" altLang="en-US" dirty="0">
                <a:latin typeface="ＭＳ 明朝" panose="02020609040205080304" pitchFamily="17" charset="-128"/>
                <a:ea typeface="ＭＳ 明朝" panose="02020609040205080304" pitchFamily="17" charset="-128"/>
              </a:rPr>
              <a:t>ページをご覧ください。</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まず，この</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の「内容のまとまり」と３つの「評価の観点」の関係を確認します。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実線で囲まれた部分が，「知識・技能」に関する内容，点線で囲まれた部分が「思考力・判断力・表現力等」に関する内容です。「学びに向かう力，人間性等」に関わる事項は示されていません。</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この関係を確認した上で，評価規準を作成していきます。</a:t>
            </a:r>
          </a:p>
          <a:p>
            <a:endParaRPr lang="ja-JP" altLang="en-US" dirty="0">
              <a:latin typeface="ＭＳ Ｐ明朝" panose="02020600040205080304" pitchFamily="18" charset="-128"/>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255677D-207F-4169-B4E7-D6A2704CB956}"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31833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ln/>
        </p:spPr>
      </p:sp>
      <p:sp>
        <p:nvSpPr>
          <p:cNvPr id="276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その際，第</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編</a:t>
            </a:r>
            <a:r>
              <a:rPr lang="en-US" altLang="ja-JP" dirty="0">
                <a:latin typeface="ＭＳ 明朝" panose="02020609040205080304" pitchFamily="17" charset="-128"/>
                <a:ea typeface="ＭＳ 明朝" panose="02020609040205080304" pitchFamily="17" charset="-128"/>
              </a:rPr>
              <a:t>31</a:t>
            </a:r>
            <a:r>
              <a:rPr lang="ja-JP" altLang="en-US" dirty="0">
                <a:latin typeface="ＭＳ 明朝" panose="02020609040205080304" pitchFamily="17" charset="-128"/>
                <a:ea typeface="ＭＳ 明朝" panose="02020609040205080304" pitchFamily="17" charset="-128"/>
              </a:rPr>
              <a:t>ページに示されている②「内容のまとまりごとの評価規準」を「作成する際の観点ごとのポイント」を踏まえて，評価規準を作成します。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まず，　「知識・技能」のポイントです。学習指導要領に示されている文章の「理解すること」の文末表現を「理解している」と生徒の姿で表します。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これを</a:t>
            </a:r>
            <a:r>
              <a:rPr lang="en-US" altLang="ja-JP" dirty="0">
                <a:latin typeface="ＭＳ 明朝" panose="02020609040205080304" pitchFamily="17" charset="-128"/>
                <a:ea typeface="ＭＳ 明朝" panose="02020609040205080304" pitchFamily="17" charset="-128"/>
              </a:rPr>
              <a:t>B(1)</a:t>
            </a:r>
            <a:r>
              <a:rPr lang="ja-JP" altLang="en-US" dirty="0">
                <a:latin typeface="ＭＳ 明朝" panose="02020609040205080304" pitchFamily="17" charset="-128"/>
                <a:ea typeface="ＭＳ 明朝" panose="02020609040205080304" pitchFamily="17" charset="-128"/>
              </a:rPr>
              <a:t>の「知識・技能」に関する内容にあてはめ，朱書き部分のように文末表現を変えて評価規準を作成します。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ただし，この内容のまとまりの中に「技能」に関する記載がありませんので，ここでは，「技能」に関する評価規準は作成しないことになります。</a:t>
            </a:r>
          </a:p>
          <a:p>
            <a:r>
              <a:rPr lang="ja-JP" altLang="en-US" dirty="0">
                <a:latin typeface="ＭＳ Ｐ明朝" panose="02020600040205080304" pitchFamily="18" charset="-128"/>
              </a:rPr>
              <a:t>　</a:t>
            </a:r>
            <a:endParaRPr lang="en-US" altLang="ja-JP" dirty="0">
              <a:latin typeface="ＭＳ Ｐ明朝" panose="02020600040205080304" pitchFamily="18" charset="-128"/>
            </a:endParaRPr>
          </a:p>
        </p:txBody>
      </p:sp>
      <p:sp>
        <p:nvSpPr>
          <p:cNvPr id="276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55A5CA0-1013-4CCC-8551-7721E93BDB35}"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084664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84CA1F5-645E-411B-A4FF-F485DEC460FE}" type="slidenum">
              <a:rPr lang="en-US" altLang="ja-JP"/>
              <a:pPr>
                <a:defRPr/>
              </a:pPr>
              <a:t>‹#›</a:t>
            </a:fld>
            <a:endParaRPr lang="en-US" altLang="ja-JP"/>
          </a:p>
        </p:txBody>
      </p:sp>
    </p:spTree>
    <p:extLst>
      <p:ext uri="{BB962C8B-B14F-4D97-AF65-F5344CB8AC3E}">
        <p14:creationId xmlns:p14="http://schemas.microsoft.com/office/powerpoint/2010/main" val="202208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F6503253-CAFB-4402-AD96-ADE2F68FC03C}" type="slidenum">
              <a:rPr lang="en-US" altLang="ja-JP"/>
              <a:pPr>
                <a:defRPr/>
              </a:pPr>
              <a:t>‹#›</a:t>
            </a:fld>
            <a:endParaRPr lang="en-US" altLang="ja-JP"/>
          </a:p>
        </p:txBody>
      </p:sp>
    </p:spTree>
    <p:extLst>
      <p:ext uri="{BB962C8B-B14F-4D97-AF65-F5344CB8AC3E}">
        <p14:creationId xmlns:p14="http://schemas.microsoft.com/office/powerpoint/2010/main" val="4183787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4B94805-2732-4564-B309-891DEE6282BF}" type="slidenum">
              <a:rPr lang="en-US" altLang="ja-JP"/>
              <a:pPr>
                <a:defRPr/>
              </a:pPr>
              <a:t>‹#›</a:t>
            </a:fld>
            <a:endParaRPr lang="en-US" altLang="ja-JP"/>
          </a:p>
        </p:txBody>
      </p:sp>
    </p:spTree>
    <p:extLst>
      <p:ext uri="{BB962C8B-B14F-4D97-AF65-F5344CB8AC3E}">
        <p14:creationId xmlns:p14="http://schemas.microsoft.com/office/powerpoint/2010/main" val="2249009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3930859-126B-471A-8997-652EC322269D}" type="slidenum">
              <a:rPr lang="en-US" altLang="ja-JP"/>
              <a:pPr>
                <a:defRPr/>
              </a:pPr>
              <a:t>‹#›</a:t>
            </a:fld>
            <a:endParaRPr lang="en-US" altLang="ja-JP"/>
          </a:p>
        </p:txBody>
      </p:sp>
    </p:spTree>
    <p:extLst>
      <p:ext uri="{BB962C8B-B14F-4D97-AF65-F5344CB8AC3E}">
        <p14:creationId xmlns:p14="http://schemas.microsoft.com/office/powerpoint/2010/main" val="355999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AE10AF7-A978-44A3-9CC9-F0D9239D7A51}" type="slidenum">
              <a:rPr lang="en-US" altLang="ja-JP"/>
              <a:pPr>
                <a:defRPr/>
              </a:pPr>
              <a:t>‹#›</a:t>
            </a:fld>
            <a:endParaRPr lang="en-US" altLang="ja-JP"/>
          </a:p>
        </p:txBody>
      </p:sp>
    </p:spTree>
    <p:extLst>
      <p:ext uri="{BB962C8B-B14F-4D97-AF65-F5344CB8AC3E}">
        <p14:creationId xmlns:p14="http://schemas.microsoft.com/office/powerpoint/2010/main" val="1221322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CF2C6593-E205-45F6-9CFE-284037B4F1D2}" type="slidenum">
              <a:rPr lang="en-US" altLang="ja-JP"/>
              <a:pPr>
                <a:defRPr/>
              </a:pPr>
              <a:t>‹#›</a:t>
            </a:fld>
            <a:endParaRPr lang="en-US" altLang="ja-JP"/>
          </a:p>
        </p:txBody>
      </p:sp>
    </p:spTree>
    <p:extLst>
      <p:ext uri="{BB962C8B-B14F-4D97-AF65-F5344CB8AC3E}">
        <p14:creationId xmlns:p14="http://schemas.microsoft.com/office/powerpoint/2010/main" val="221990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086B49C-FBA3-4B0F-9895-0F683246F72F}" type="slidenum">
              <a:rPr lang="en-US" altLang="ja-JP"/>
              <a:pPr>
                <a:defRPr/>
              </a:pPr>
              <a:t>‹#›</a:t>
            </a:fld>
            <a:endParaRPr lang="en-US" altLang="ja-JP"/>
          </a:p>
        </p:txBody>
      </p:sp>
    </p:spTree>
    <p:extLst>
      <p:ext uri="{BB962C8B-B14F-4D97-AF65-F5344CB8AC3E}">
        <p14:creationId xmlns:p14="http://schemas.microsoft.com/office/powerpoint/2010/main" val="406253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2D53DBC5-FEDC-4753-B961-23C1285C682B}" type="slidenum">
              <a:rPr lang="en-US" altLang="ja-JP"/>
              <a:pPr>
                <a:defRPr/>
              </a:pPr>
              <a:t>‹#›</a:t>
            </a:fld>
            <a:endParaRPr lang="en-US" altLang="ja-JP"/>
          </a:p>
        </p:txBody>
      </p:sp>
    </p:spTree>
    <p:extLst>
      <p:ext uri="{BB962C8B-B14F-4D97-AF65-F5344CB8AC3E}">
        <p14:creationId xmlns:p14="http://schemas.microsoft.com/office/powerpoint/2010/main" val="1214525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DC0F2737-9D48-4484-9DEC-53D79C0A4913}" type="slidenum">
              <a:rPr lang="en-US" altLang="ja-JP"/>
              <a:pPr>
                <a:defRPr/>
              </a:pPr>
              <a:t>‹#›</a:t>
            </a:fld>
            <a:endParaRPr lang="en-US" altLang="ja-JP"/>
          </a:p>
        </p:txBody>
      </p:sp>
    </p:spTree>
    <p:extLst>
      <p:ext uri="{BB962C8B-B14F-4D97-AF65-F5344CB8AC3E}">
        <p14:creationId xmlns:p14="http://schemas.microsoft.com/office/powerpoint/2010/main" val="3816039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BA5A9C17-533C-4B65-A5B3-181FB1284C5B}" type="slidenum">
              <a:rPr lang="en-US" altLang="ja-JP"/>
              <a:pPr>
                <a:defRPr/>
              </a:pPr>
              <a:t>‹#›</a:t>
            </a:fld>
            <a:endParaRPr lang="en-US" altLang="ja-JP"/>
          </a:p>
        </p:txBody>
      </p:sp>
    </p:spTree>
    <p:extLst>
      <p:ext uri="{BB962C8B-B14F-4D97-AF65-F5344CB8AC3E}">
        <p14:creationId xmlns:p14="http://schemas.microsoft.com/office/powerpoint/2010/main" val="2254891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2177E0FB-0A55-4CCD-A013-E91C211155D5}" type="slidenum">
              <a:rPr lang="en-US" altLang="ja-JP"/>
              <a:pPr>
                <a:defRPr/>
              </a:pPr>
              <a:t>‹#›</a:t>
            </a:fld>
            <a:endParaRPr lang="en-US" altLang="ja-JP"/>
          </a:p>
        </p:txBody>
      </p:sp>
    </p:spTree>
    <p:extLst>
      <p:ext uri="{BB962C8B-B14F-4D97-AF65-F5344CB8AC3E}">
        <p14:creationId xmlns:p14="http://schemas.microsoft.com/office/powerpoint/2010/main" val="370069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7259B16-4367-46EC-A94C-97B1F4ECB3AF}" type="slidenum">
              <a:rPr lang="en-US" altLang="ja-JP"/>
              <a:pPr>
                <a:defRPr/>
              </a:pPr>
              <a:t>‹#›</a:t>
            </a:fld>
            <a:endParaRPr lang="en-US" altLang="ja-JP"/>
          </a:p>
        </p:txBody>
      </p:sp>
    </p:spTree>
    <p:extLst>
      <p:ext uri="{BB962C8B-B14F-4D97-AF65-F5344CB8AC3E}">
        <p14:creationId xmlns:p14="http://schemas.microsoft.com/office/powerpoint/2010/main" val="214508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AFDD465-ED99-4DC1-BF20-676901A970B7}" type="slidenum">
              <a:rPr lang="en-US" altLang="ja-JP"/>
              <a:pPr>
                <a:defRPr/>
              </a:pPr>
              <a:t>‹#›</a:t>
            </a:fld>
            <a:endParaRPr lang="en-US" altLang="ja-JP"/>
          </a:p>
        </p:txBody>
      </p:sp>
    </p:spTree>
    <p:extLst>
      <p:ext uri="{BB962C8B-B14F-4D97-AF65-F5344CB8AC3E}">
        <p14:creationId xmlns:p14="http://schemas.microsoft.com/office/powerpoint/2010/main" val="3500620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2450594E-AE04-4518-8DA8-2A1F5116CE3D}" type="slidenum">
              <a:rPr lang="en-US" altLang="ja-JP"/>
              <a:pPr>
                <a:defRPr/>
              </a:pPr>
              <a:t>‹#›</a:t>
            </a:fld>
            <a:endParaRPr lang="en-US" altLang="ja-JP"/>
          </a:p>
        </p:txBody>
      </p:sp>
    </p:spTree>
    <p:extLst>
      <p:ext uri="{BB962C8B-B14F-4D97-AF65-F5344CB8AC3E}">
        <p14:creationId xmlns:p14="http://schemas.microsoft.com/office/powerpoint/2010/main" val="3986172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63E2E51-5BD2-4F18-9BCF-34D35DF6A478}" type="slidenum">
              <a:rPr lang="en-US" altLang="ja-JP"/>
              <a:pPr>
                <a:defRPr/>
              </a:pPr>
              <a:t>‹#›</a:t>
            </a:fld>
            <a:endParaRPr lang="en-US" altLang="ja-JP"/>
          </a:p>
        </p:txBody>
      </p:sp>
    </p:spTree>
    <p:extLst>
      <p:ext uri="{BB962C8B-B14F-4D97-AF65-F5344CB8AC3E}">
        <p14:creationId xmlns:p14="http://schemas.microsoft.com/office/powerpoint/2010/main" val="3127140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8DB9D5E-5583-4597-AD0A-CFDE9C2022F2}" type="slidenum">
              <a:rPr lang="en-US" altLang="ja-JP"/>
              <a:pPr>
                <a:defRPr/>
              </a:pPr>
              <a:t>‹#›</a:t>
            </a:fld>
            <a:endParaRPr lang="en-US" altLang="ja-JP"/>
          </a:p>
        </p:txBody>
      </p:sp>
    </p:spTree>
    <p:extLst>
      <p:ext uri="{BB962C8B-B14F-4D97-AF65-F5344CB8AC3E}">
        <p14:creationId xmlns:p14="http://schemas.microsoft.com/office/powerpoint/2010/main" val="2017980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57DD8C3-3EC4-4D3A-B443-C23DB7E2433E}" type="slidenum">
              <a:rPr lang="en-US" altLang="ja-JP"/>
              <a:pPr>
                <a:defRPr/>
              </a:pPr>
              <a:t>‹#›</a:t>
            </a:fld>
            <a:endParaRPr lang="en-US" altLang="ja-JP"/>
          </a:p>
        </p:txBody>
      </p:sp>
    </p:spTree>
    <p:extLst>
      <p:ext uri="{BB962C8B-B14F-4D97-AF65-F5344CB8AC3E}">
        <p14:creationId xmlns:p14="http://schemas.microsoft.com/office/powerpoint/2010/main" val="2985457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291331C-1676-463B-98CB-39ECA084AAE7}" type="slidenum">
              <a:rPr lang="en-US" altLang="ja-JP"/>
              <a:pPr>
                <a:defRPr/>
              </a:pPr>
              <a:t>‹#›</a:t>
            </a:fld>
            <a:endParaRPr lang="en-US" altLang="ja-JP"/>
          </a:p>
        </p:txBody>
      </p:sp>
    </p:spTree>
    <p:extLst>
      <p:ext uri="{BB962C8B-B14F-4D97-AF65-F5344CB8AC3E}">
        <p14:creationId xmlns:p14="http://schemas.microsoft.com/office/powerpoint/2010/main" val="717270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F53EA720-FB5D-4F53-987C-1FC067F3B52B}" type="slidenum">
              <a:rPr lang="en-US" altLang="ja-JP"/>
              <a:pPr>
                <a:defRPr/>
              </a:pPr>
              <a:t>‹#›</a:t>
            </a:fld>
            <a:endParaRPr lang="en-US" altLang="ja-JP"/>
          </a:p>
        </p:txBody>
      </p:sp>
    </p:spTree>
    <p:extLst>
      <p:ext uri="{BB962C8B-B14F-4D97-AF65-F5344CB8AC3E}">
        <p14:creationId xmlns:p14="http://schemas.microsoft.com/office/powerpoint/2010/main" val="2239115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1F04296C-F8C4-4EBE-A490-B6D946DC590B}" type="slidenum">
              <a:rPr lang="en-US" altLang="ja-JP"/>
              <a:pPr>
                <a:defRPr/>
              </a:pPr>
              <a:t>‹#›</a:t>
            </a:fld>
            <a:endParaRPr lang="en-US" altLang="ja-JP"/>
          </a:p>
        </p:txBody>
      </p:sp>
    </p:spTree>
    <p:extLst>
      <p:ext uri="{BB962C8B-B14F-4D97-AF65-F5344CB8AC3E}">
        <p14:creationId xmlns:p14="http://schemas.microsoft.com/office/powerpoint/2010/main" val="2301320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B20483A6-3E0E-4A43-8549-C13CDF205D0D}" type="slidenum">
              <a:rPr lang="en-US" altLang="ja-JP"/>
              <a:pPr>
                <a:defRPr/>
              </a:pPr>
              <a:t>‹#›</a:t>
            </a:fld>
            <a:endParaRPr lang="en-US" altLang="ja-JP"/>
          </a:p>
        </p:txBody>
      </p:sp>
    </p:spTree>
    <p:extLst>
      <p:ext uri="{BB962C8B-B14F-4D97-AF65-F5344CB8AC3E}">
        <p14:creationId xmlns:p14="http://schemas.microsoft.com/office/powerpoint/2010/main" val="2043170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2CBC7D14-A200-43A5-8AD5-3658760329F0}" type="slidenum">
              <a:rPr lang="en-US" altLang="ja-JP"/>
              <a:pPr>
                <a:defRPr/>
              </a:pPr>
              <a:t>‹#›</a:t>
            </a:fld>
            <a:endParaRPr lang="en-US" altLang="ja-JP"/>
          </a:p>
        </p:txBody>
      </p:sp>
    </p:spTree>
    <p:extLst>
      <p:ext uri="{BB962C8B-B14F-4D97-AF65-F5344CB8AC3E}">
        <p14:creationId xmlns:p14="http://schemas.microsoft.com/office/powerpoint/2010/main" val="85390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9243223-42BE-423A-B96C-13C5C51C6DB4}" type="slidenum">
              <a:rPr lang="en-US" altLang="ja-JP"/>
              <a:pPr>
                <a:defRPr/>
              </a:pPr>
              <a:t>‹#›</a:t>
            </a:fld>
            <a:endParaRPr lang="en-US" altLang="ja-JP"/>
          </a:p>
        </p:txBody>
      </p:sp>
    </p:spTree>
    <p:extLst>
      <p:ext uri="{BB962C8B-B14F-4D97-AF65-F5344CB8AC3E}">
        <p14:creationId xmlns:p14="http://schemas.microsoft.com/office/powerpoint/2010/main" val="834333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FC03666E-78A0-433B-92D7-AFCB54FD3815}" type="slidenum">
              <a:rPr lang="en-US" altLang="ja-JP"/>
              <a:pPr>
                <a:defRPr/>
              </a:pPr>
              <a:t>‹#›</a:t>
            </a:fld>
            <a:endParaRPr lang="en-US" altLang="ja-JP"/>
          </a:p>
        </p:txBody>
      </p:sp>
    </p:spTree>
    <p:extLst>
      <p:ext uri="{BB962C8B-B14F-4D97-AF65-F5344CB8AC3E}">
        <p14:creationId xmlns:p14="http://schemas.microsoft.com/office/powerpoint/2010/main" val="4108937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A432751D-B3F1-494A-82D2-B02398429D0F}" type="slidenum">
              <a:rPr lang="en-US" altLang="ja-JP"/>
              <a:pPr>
                <a:defRPr/>
              </a:pPr>
              <a:t>‹#›</a:t>
            </a:fld>
            <a:endParaRPr lang="en-US" altLang="ja-JP"/>
          </a:p>
        </p:txBody>
      </p:sp>
    </p:spTree>
    <p:extLst>
      <p:ext uri="{BB962C8B-B14F-4D97-AF65-F5344CB8AC3E}">
        <p14:creationId xmlns:p14="http://schemas.microsoft.com/office/powerpoint/2010/main" val="169791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D8B1D5C-26FF-43A3-85BC-8B5EB1B4A21A}" type="slidenum">
              <a:rPr lang="en-US" altLang="ja-JP"/>
              <a:pPr>
                <a:defRPr/>
              </a:pPr>
              <a:t>‹#›</a:t>
            </a:fld>
            <a:endParaRPr lang="en-US" altLang="ja-JP"/>
          </a:p>
        </p:txBody>
      </p:sp>
    </p:spTree>
    <p:extLst>
      <p:ext uri="{BB962C8B-B14F-4D97-AF65-F5344CB8AC3E}">
        <p14:creationId xmlns:p14="http://schemas.microsoft.com/office/powerpoint/2010/main" val="1708637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AFB5B571-1120-4013-9801-92348CDE7D07}" type="slidenum">
              <a:rPr lang="en-US" altLang="ja-JP"/>
              <a:pPr>
                <a:defRPr/>
              </a:pPr>
              <a:t>‹#›</a:t>
            </a:fld>
            <a:endParaRPr lang="en-US" altLang="ja-JP"/>
          </a:p>
        </p:txBody>
      </p:sp>
    </p:spTree>
    <p:extLst>
      <p:ext uri="{BB962C8B-B14F-4D97-AF65-F5344CB8AC3E}">
        <p14:creationId xmlns:p14="http://schemas.microsoft.com/office/powerpoint/2010/main" val="261416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B55746D5-FA3C-4886-B916-8D082DE7B378}" type="slidenum">
              <a:rPr lang="en-US" altLang="ja-JP"/>
              <a:pPr>
                <a:defRPr/>
              </a:pPr>
              <a:t>‹#›</a:t>
            </a:fld>
            <a:endParaRPr lang="en-US" altLang="ja-JP"/>
          </a:p>
        </p:txBody>
      </p:sp>
    </p:spTree>
    <p:extLst>
      <p:ext uri="{BB962C8B-B14F-4D97-AF65-F5344CB8AC3E}">
        <p14:creationId xmlns:p14="http://schemas.microsoft.com/office/powerpoint/2010/main" val="1984307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D36EF386-C258-4E49-A57F-8F0305689C32}" type="slidenum">
              <a:rPr lang="en-US" altLang="ja-JP"/>
              <a:pPr>
                <a:defRPr/>
              </a:pPr>
              <a:t>‹#›</a:t>
            </a:fld>
            <a:endParaRPr lang="en-US" altLang="ja-JP"/>
          </a:p>
        </p:txBody>
      </p:sp>
    </p:spTree>
    <p:extLst>
      <p:ext uri="{BB962C8B-B14F-4D97-AF65-F5344CB8AC3E}">
        <p14:creationId xmlns:p14="http://schemas.microsoft.com/office/powerpoint/2010/main" val="394949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118883EE-B9FA-4BF9-BFD7-BA155C9E9129}" type="slidenum">
              <a:rPr lang="en-US" altLang="ja-JP"/>
              <a:pPr>
                <a:defRPr/>
              </a:pPr>
              <a:t>‹#›</a:t>
            </a:fld>
            <a:endParaRPr lang="en-US" altLang="ja-JP"/>
          </a:p>
        </p:txBody>
      </p:sp>
    </p:spTree>
    <p:extLst>
      <p:ext uri="{BB962C8B-B14F-4D97-AF65-F5344CB8AC3E}">
        <p14:creationId xmlns:p14="http://schemas.microsoft.com/office/powerpoint/2010/main" val="764931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BC6AA1F8-DBE9-415A-A3F1-2DFA6E356D1C}" type="slidenum">
              <a:rPr lang="en-US" altLang="ja-JP"/>
              <a:pPr>
                <a:defRPr/>
              </a:pPr>
              <a:t>‹#›</a:t>
            </a:fld>
            <a:endParaRPr lang="en-US" altLang="ja-JP"/>
          </a:p>
        </p:txBody>
      </p:sp>
    </p:spTree>
    <p:extLst>
      <p:ext uri="{BB962C8B-B14F-4D97-AF65-F5344CB8AC3E}">
        <p14:creationId xmlns:p14="http://schemas.microsoft.com/office/powerpoint/2010/main" val="105855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19EB5641-3ECB-4E03-9FE0-674A2D75E0B2}" type="slidenum">
              <a:rPr lang="en-US" altLang="ja-JP"/>
              <a:pPr>
                <a:defRPr/>
              </a:pPr>
              <a:t>‹#›</a:t>
            </a:fld>
            <a:endParaRPr lang="en-US" altLang="ja-JP"/>
          </a:p>
        </p:txBody>
      </p:sp>
    </p:spTree>
    <p:extLst>
      <p:ext uri="{BB962C8B-B14F-4D97-AF65-F5344CB8AC3E}">
        <p14:creationId xmlns:p14="http://schemas.microsoft.com/office/powerpoint/2010/main" val="297875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9AEDE125-FD7A-4936-9088-FF8EFD84863C}" type="slidenum">
              <a:rPr lang="en-US" altLang="ja-JP"/>
              <a:pPr>
                <a:defRPr/>
              </a:pPr>
              <a:t>‹#›</a:t>
            </a:fld>
            <a:endParaRPr lang="en-US" altLang="ja-JP"/>
          </a:p>
        </p:txBody>
      </p:sp>
    </p:spTree>
    <p:extLst>
      <p:ext uri="{BB962C8B-B14F-4D97-AF65-F5344CB8AC3E}">
        <p14:creationId xmlns:p14="http://schemas.microsoft.com/office/powerpoint/2010/main" val="289847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AC42D90-C7D0-484E-BFFA-D3270F1B3AD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46D25C78-DB20-4A21-96F7-BBECB7B4894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7E687102-3A84-48AE-B5B9-DFBBEE5130D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Lst>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社会</a:t>
            </a:r>
            <a:endParaRPr kumimoji="1" lang="ja-JP" altLang="en-US" sz="5400" dirty="0">
              <a:solidFill>
                <a:schemeClr val="tx1"/>
              </a:solidFill>
            </a:endParaRPr>
          </a:p>
        </p:txBody>
      </p:sp>
      <p:sp>
        <p:nvSpPr>
          <p:cNvPr id="6148"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7938" y="908050"/>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615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362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2"/>
          <p:cNvSpPr txBox="1">
            <a:spLocks noChangeArrowheads="1"/>
          </p:cNvSpPr>
          <p:nvPr/>
        </p:nvSpPr>
        <p:spPr bwMode="auto">
          <a:xfrm>
            <a:off x="46038" y="993775"/>
            <a:ext cx="8963025" cy="5675313"/>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700088"/>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Ⅰ</a:t>
            </a:r>
            <a:r>
              <a:rPr lang="ja-JP" altLang="en-US" sz="2800" b="1" dirty="0">
                <a:solidFill>
                  <a:prstClr val="white"/>
                </a:solidFill>
                <a:latin typeface="ＭＳ Ｐゴシック" panose="020B0600070205080204" pitchFamily="50" charset="-128"/>
              </a:rPr>
              <a:t>　「内容のまとまりごとの評価基準」作成の手順</a:t>
            </a:r>
            <a:endParaRPr lang="en-US" altLang="ja-JP" sz="2800" b="1" dirty="0">
              <a:solidFill>
                <a:prstClr val="white"/>
              </a:solidFill>
              <a:latin typeface="ＭＳ Ｐゴシック" panose="020B0600070205080204" pitchFamily="50" charset="-128"/>
            </a:endParaRPr>
          </a:p>
        </p:txBody>
      </p:sp>
      <p:sp>
        <p:nvSpPr>
          <p:cNvPr id="28676" name="AutoShape 10"/>
          <p:cNvSpPr>
            <a:spLocks noChangeArrowheads="1"/>
          </p:cNvSpPr>
          <p:nvPr/>
        </p:nvSpPr>
        <p:spPr bwMode="auto">
          <a:xfrm>
            <a:off x="152400" y="1311275"/>
            <a:ext cx="8839200" cy="2079625"/>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latin typeface="Tahoma" panose="020B0604030504040204" pitchFamily="34" charset="0"/>
              </a:rPr>
              <a:t>○「思考・判断・表現」のポイント</a:t>
            </a:r>
            <a:endParaRPr lang="en-US" altLang="ja-JP" sz="2800">
              <a:solidFill>
                <a:srgbClr val="000000"/>
              </a:solidFill>
              <a:latin typeface="Tahoma" panose="020B0604030504040204" pitchFamily="34" charset="0"/>
            </a:endParaRPr>
          </a:p>
          <a:p>
            <a:r>
              <a:rPr kumimoji="1" lang="ja-JP" altLang="en-US" sz="2400"/>
              <a:t>　学習指導要領に示す「２ 内容」の「思考力，判断力，表現力等」に</a:t>
            </a:r>
            <a:endParaRPr kumimoji="1" lang="en-US" altLang="ja-JP" sz="2400"/>
          </a:p>
          <a:p>
            <a:r>
              <a:rPr kumimoji="1" lang="ja-JP" altLang="en-US" sz="2400"/>
              <a:t>　関わる事項に示された「</a:t>
            </a:r>
            <a:r>
              <a:rPr kumimoji="1" lang="en-US" altLang="ja-JP" sz="2400"/>
              <a:t>…</a:t>
            </a:r>
            <a:r>
              <a:rPr kumimoji="1" lang="ja-JP" altLang="en-US" sz="2400"/>
              <a:t>考察（，構想）し，表現すること」の記述を</a:t>
            </a:r>
            <a:endParaRPr kumimoji="1" lang="en-US" altLang="ja-JP" sz="2400"/>
          </a:p>
          <a:p>
            <a:r>
              <a:rPr kumimoji="1" lang="ja-JP" altLang="en-US" sz="2400"/>
              <a:t>　当てはめ，それを生徒が</a:t>
            </a:r>
            <a:r>
              <a:rPr kumimoji="1" lang="ja-JP" altLang="en-US" sz="2400">
                <a:solidFill>
                  <a:srgbClr val="FF0000"/>
                </a:solidFill>
              </a:rPr>
              <a:t>「</a:t>
            </a:r>
            <a:r>
              <a:rPr kumimoji="1" lang="en-US" altLang="ja-JP" sz="2400">
                <a:solidFill>
                  <a:srgbClr val="FF0000"/>
                </a:solidFill>
              </a:rPr>
              <a:t>…</a:t>
            </a:r>
            <a:r>
              <a:rPr kumimoji="1" lang="ja-JP" altLang="en-US" sz="2400">
                <a:solidFill>
                  <a:srgbClr val="FF0000"/>
                </a:solidFill>
              </a:rPr>
              <a:t>考察（，構想）し，表現している」</a:t>
            </a:r>
            <a:r>
              <a:rPr kumimoji="1" lang="ja-JP" altLang="en-US" sz="2400"/>
              <a:t>かどう</a:t>
            </a:r>
            <a:endParaRPr kumimoji="1" lang="en-US" altLang="ja-JP" sz="2400"/>
          </a:p>
          <a:p>
            <a:r>
              <a:rPr kumimoji="1" lang="ja-JP" altLang="en-US" sz="2400"/>
              <a:t>　かの学習状況として表す。</a:t>
            </a: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6" name="角丸四角形 5"/>
          <p:cNvSpPr/>
          <p:nvPr/>
        </p:nvSpPr>
        <p:spPr>
          <a:xfrm>
            <a:off x="152400" y="3789363"/>
            <a:ext cx="8839200" cy="2174875"/>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latin typeface="+mj-ea"/>
              </a:rPr>
              <a:t>　　</a:t>
            </a:r>
            <a:r>
              <a:rPr lang="ja-JP" altLang="en-US" dirty="0">
                <a:solidFill>
                  <a:schemeClr val="tx1"/>
                </a:solidFill>
                <a:latin typeface="+mj-ea"/>
              </a:rPr>
              <a:t>　</a:t>
            </a:r>
            <a:r>
              <a:rPr lang="en-US" altLang="ja-JP" dirty="0">
                <a:solidFill>
                  <a:schemeClr val="tx1"/>
                </a:solidFill>
                <a:latin typeface="+mj-ea"/>
              </a:rPr>
              <a:t>B</a:t>
            </a:r>
            <a:r>
              <a:rPr lang="ja-JP" altLang="en-US" dirty="0">
                <a:solidFill>
                  <a:schemeClr val="tx1"/>
                </a:solidFill>
                <a:latin typeface="+mj-ea"/>
              </a:rPr>
              <a:t>（１）「世界各地の人々の生活と環境」</a:t>
            </a:r>
            <a:endParaRPr lang="en-US" altLang="ja-JP" dirty="0">
              <a:solidFill>
                <a:srgbClr val="FF0000"/>
              </a:solidFill>
              <a:latin typeface="+mj-ea"/>
            </a:endParaRPr>
          </a:p>
          <a:p>
            <a:pPr>
              <a:defRPr/>
            </a:pPr>
            <a:r>
              <a:rPr lang="ja-JP" altLang="en-US" dirty="0">
                <a:solidFill>
                  <a:schemeClr val="tx1"/>
                </a:solidFill>
                <a:latin typeface="+mj-ea"/>
              </a:rPr>
              <a:t>内容イ</a:t>
            </a:r>
            <a:endParaRPr lang="en-US" altLang="ja-JP" dirty="0">
              <a:solidFill>
                <a:schemeClr val="tx1"/>
              </a:solidFill>
              <a:latin typeface="+mj-ea"/>
            </a:endParaRPr>
          </a:p>
          <a:p>
            <a:pPr>
              <a:defRPr/>
            </a:pPr>
            <a:endParaRPr lang="ja-JP" altLang="en-US" dirty="0">
              <a:solidFill>
                <a:srgbClr val="FF0000"/>
              </a:solidFill>
              <a:latin typeface="+mj-ea"/>
            </a:endParaRPr>
          </a:p>
          <a:p>
            <a:pPr>
              <a:defRPr/>
            </a:pPr>
            <a:r>
              <a:rPr lang="en-US" altLang="ja-JP" dirty="0">
                <a:solidFill>
                  <a:schemeClr val="tx1"/>
                </a:solidFill>
                <a:latin typeface="+mj-ea"/>
              </a:rPr>
              <a:t>(</a:t>
            </a:r>
            <a:r>
              <a:rPr lang="ja-JP" altLang="en-US" dirty="0">
                <a:solidFill>
                  <a:schemeClr val="tx1"/>
                </a:solidFill>
                <a:latin typeface="+mj-ea"/>
              </a:rPr>
              <a:t>ｱ</a:t>
            </a:r>
            <a:r>
              <a:rPr lang="en-US" altLang="ja-JP" dirty="0">
                <a:solidFill>
                  <a:schemeClr val="tx1"/>
                </a:solidFill>
                <a:latin typeface="+mj-ea"/>
              </a:rPr>
              <a:t>)</a:t>
            </a:r>
            <a:r>
              <a:rPr lang="ja-JP" altLang="en-US" dirty="0">
                <a:solidFill>
                  <a:schemeClr val="tx1"/>
                </a:solidFill>
                <a:latin typeface="+mj-ea"/>
              </a:rPr>
              <a:t>　</a:t>
            </a:r>
            <a:r>
              <a:rPr lang="en-US" altLang="ja-JP" dirty="0">
                <a:solidFill>
                  <a:schemeClr val="tx1"/>
                </a:solidFill>
                <a:latin typeface="+mj-ea"/>
              </a:rPr>
              <a:t> </a:t>
            </a:r>
            <a:r>
              <a:rPr lang="ja-JP" altLang="en-US" dirty="0">
                <a:solidFill>
                  <a:schemeClr val="tx1"/>
                </a:solidFill>
                <a:latin typeface="+mj-ea"/>
              </a:rPr>
              <a:t>世界各地における人々の生活の特色やその変容の理由を，その生活が営まれる　</a:t>
            </a:r>
            <a:endParaRPr lang="en-US" altLang="ja-JP" dirty="0">
              <a:solidFill>
                <a:schemeClr val="tx1"/>
              </a:solidFill>
              <a:latin typeface="+mj-ea"/>
            </a:endParaRPr>
          </a:p>
          <a:p>
            <a:pPr>
              <a:defRPr/>
            </a:pPr>
            <a:r>
              <a:rPr lang="ja-JP" altLang="en-US" dirty="0">
                <a:solidFill>
                  <a:schemeClr val="tx1"/>
                </a:solidFill>
                <a:latin typeface="+mj-ea"/>
              </a:rPr>
              <a:t>　　場所の自然及び社会的条件などに着目して多面的・多角的に考察し，</a:t>
            </a:r>
            <a:r>
              <a:rPr lang="ja-JP" altLang="en-US" dirty="0">
                <a:solidFill>
                  <a:srgbClr val="FF0000"/>
                </a:solidFill>
                <a:latin typeface="+mj-ea"/>
              </a:rPr>
              <a:t>表現すること</a:t>
            </a:r>
            <a:r>
              <a:rPr lang="ja-JP" altLang="en-US" dirty="0">
                <a:solidFill>
                  <a:schemeClr val="tx1"/>
                </a:solidFill>
                <a:latin typeface="+mj-ea"/>
              </a:rPr>
              <a:t>。</a:t>
            </a:r>
            <a:endParaRPr lang="en-US" altLang="ja-JP" dirty="0">
              <a:solidFill>
                <a:schemeClr val="tx1"/>
              </a:solidFill>
              <a:latin typeface="+mj-ea"/>
            </a:endParaRPr>
          </a:p>
          <a:p>
            <a:pPr>
              <a:defRPr/>
            </a:pPr>
            <a:r>
              <a:rPr lang="ja-JP" altLang="en-US" dirty="0">
                <a:solidFill>
                  <a:srgbClr val="FF0000"/>
                </a:solidFill>
                <a:latin typeface="+mj-ea"/>
              </a:rPr>
              <a:t>　　　　　　　　　　　　　　　　　　　　　　　　　　　　　　　　　　　　　　　　　　　　　　　　　している</a:t>
            </a:r>
            <a:r>
              <a:rPr lang="ja-JP" altLang="en-US" dirty="0">
                <a:solidFill>
                  <a:schemeClr val="tx1"/>
                </a:solidFill>
                <a:latin typeface="+mj-ea"/>
              </a:rPr>
              <a:t>。</a:t>
            </a:r>
            <a:endParaRPr lang="en-US" altLang="ja-JP" dirty="0">
              <a:solidFill>
                <a:schemeClr val="tx1"/>
              </a:solidFill>
              <a:latin typeface="+mj-ea"/>
            </a:endParaRPr>
          </a:p>
        </p:txBody>
      </p:sp>
      <p:cxnSp>
        <p:nvCxnSpPr>
          <p:cNvPr id="4" name="直線コネクタ 3"/>
          <p:cNvCxnSpPr/>
          <p:nvPr/>
        </p:nvCxnSpPr>
        <p:spPr>
          <a:xfrm>
            <a:off x="7812088" y="5300663"/>
            <a:ext cx="86360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AutoShape 16"/>
          <p:cNvSpPr>
            <a:spLocks noChangeArrowheads="1"/>
          </p:cNvSpPr>
          <p:nvPr/>
        </p:nvSpPr>
        <p:spPr bwMode="auto">
          <a:xfrm>
            <a:off x="7769225" y="9842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P31</a:t>
            </a:r>
            <a:endParaRPr lang="ja-JP" altLang="en-US" sz="2800" dirty="0"/>
          </a:p>
        </p:txBody>
      </p:sp>
      <p:sp>
        <p:nvSpPr>
          <p:cNvPr id="28680" name="テキスト ボックス 1"/>
          <p:cNvSpPr txBox="1">
            <a:spLocks noChangeArrowheads="1"/>
          </p:cNvSpPr>
          <p:nvPr/>
        </p:nvSpPr>
        <p:spPr bwMode="auto">
          <a:xfrm>
            <a:off x="176213" y="771525"/>
            <a:ext cx="8802687"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9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2"/>
          <p:cNvSpPr txBox="1">
            <a:spLocks noChangeArrowheads="1"/>
          </p:cNvSpPr>
          <p:nvPr/>
        </p:nvSpPr>
        <p:spPr bwMode="auto">
          <a:xfrm>
            <a:off x="46038" y="993775"/>
            <a:ext cx="8963025" cy="58483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620713"/>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Ⅰ</a:t>
            </a:r>
            <a:r>
              <a:rPr lang="ja-JP" altLang="en-US" sz="2800" b="1" dirty="0">
                <a:solidFill>
                  <a:prstClr val="white"/>
                </a:solidFill>
                <a:latin typeface="ＭＳ Ｐゴシック" panose="020B0600070205080204" pitchFamily="50" charset="-128"/>
              </a:rPr>
              <a:t>　「内容のまとまりごとの評価基準」作成の手順</a:t>
            </a:r>
            <a:endParaRPr lang="en-US" altLang="ja-JP" sz="2800" b="1" dirty="0">
              <a:solidFill>
                <a:prstClr val="white"/>
              </a:solidFill>
              <a:latin typeface="ＭＳ Ｐゴシック" panose="020B0600070205080204" pitchFamily="50" charset="-128"/>
            </a:endParaRPr>
          </a:p>
        </p:txBody>
      </p:sp>
      <p:sp>
        <p:nvSpPr>
          <p:cNvPr id="30724" name="AutoShape 10"/>
          <p:cNvSpPr>
            <a:spLocks noChangeArrowheads="1"/>
          </p:cNvSpPr>
          <p:nvPr/>
        </p:nvSpPr>
        <p:spPr bwMode="auto">
          <a:xfrm>
            <a:off x="166688" y="1062038"/>
            <a:ext cx="8839200" cy="5680075"/>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latin typeface="Tahoma" panose="020B0604030504040204" pitchFamily="34" charset="0"/>
              </a:rPr>
              <a:t>○「主体的に学習に取り組む態度」のポイント</a:t>
            </a:r>
            <a:endParaRPr lang="en-US" altLang="ja-JP" sz="2800">
              <a:solidFill>
                <a:srgbClr val="000000"/>
              </a:solidFill>
              <a:latin typeface="Tahoma" panose="020B0604030504040204" pitchFamily="34" charset="0"/>
            </a:endParaRPr>
          </a:p>
          <a:p>
            <a:pPr eaLnBrk="1" hangingPunct="1"/>
            <a:r>
              <a:rPr kumimoji="1" lang="ja-JP" altLang="en-US" sz="2400"/>
              <a:t>　　・学習指導要領に示す「２ 内容」に</a:t>
            </a:r>
            <a:r>
              <a:rPr kumimoji="1" lang="ja-JP" altLang="en-US" sz="2400">
                <a:solidFill>
                  <a:srgbClr val="FF0000"/>
                </a:solidFill>
              </a:rPr>
              <a:t>「学びに向かう力，人間性等</a:t>
            </a:r>
            <a:r>
              <a:rPr kumimoji="1" lang="ja-JP" altLang="en-US" sz="2400"/>
              <a:t>」</a:t>
            </a:r>
            <a:endParaRPr kumimoji="1" lang="en-US" altLang="ja-JP" sz="2400"/>
          </a:p>
          <a:p>
            <a:pPr eaLnBrk="1" hangingPunct="1"/>
            <a:r>
              <a:rPr kumimoji="1" lang="ja-JP" altLang="en-US" sz="2400"/>
              <a:t>　　　に関わる</a:t>
            </a:r>
            <a:r>
              <a:rPr kumimoji="1" lang="ja-JP" altLang="en-US" sz="2400">
                <a:solidFill>
                  <a:srgbClr val="FF0000"/>
                </a:solidFill>
              </a:rPr>
              <a:t>事項が示されていない</a:t>
            </a:r>
            <a:r>
              <a:rPr kumimoji="1" lang="ja-JP" altLang="en-US" sz="2400"/>
              <a:t>ことから，「内容のまとまりごと</a:t>
            </a:r>
            <a:endParaRPr kumimoji="1" lang="en-US" altLang="ja-JP" sz="2400"/>
          </a:p>
          <a:p>
            <a:pPr eaLnBrk="1" hangingPunct="1"/>
            <a:r>
              <a:rPr kumimoji="1" lang="ja-JP" altLang="en-US" sz="2400"/>
              <a:t>　　　の評価規準」を作成する場合，</a:t>
            </a:r>
            <a:r>
              <a:rPr kumimoji="1" lang="ja-JP" altLang="en-US" sz="2400">
                <a:solidFill>
                  <a:srgbClr val="FF0000"/>
                </a:solidFill>
              </a:rPr>
              <a:t>「分野別の評価の観点及びその</a:t>
            </a:r>
            <a:endParaRPr kumimoji="1" lang="en-US" altLang="ja-JP" sz="2400">
              <a:solidFill>
                <a:srgbClr val="FF0000"/>
              </a:solidFill>
            </a:endParaRPr>
          </a:p>
          <a:p>
            <a:pPr eaLnBrk="1" hangingPunct="1"/>
            <a:r>
              <a:rPr kumimoji="1" lang="ja-JP" altLang="en-US" sz="2400">
                <a:solidFill>
                  <a:srgbClr val="FF0000"/>
                </a:solidFill>
              </a:rPr>
              <a:t>　　　趣旨」における「主体的に学習に取り組む態度」を基に</a:t>
            </a:r>
            <a:r>
              <a:rPr kumimoji="1" lang="ja-JP" altLang="en-US" sz="2400"/>
              <a:t>，「内容　</a:t>
            </a:r>
            <a:endParaRPr kumimoji="1" lang="en-US" altLang="ja-JP" sz="2400"/>
          </a:p>
          <a:p>
            <a:pPr eaLnBrk="1" hangingPunct="1"/>
            <a:r>
              <a:rPr kumimoji="1" lang="ja-JP" altLang="en-US" sz="2400"/>
              <a:t>　　　のまとまりごとの評価規準」を作成する。</a:t>
            </a:r>
            <a:endParaRPr kumimoji="1" lang="en-US" altLang="ja-JP" sz="2400"/>
          </a:p>
          <a:p>
            <a:pPr eaLnBrk="1" hangingPunct="1"/>
            <a:r>
              <a:rPr kumimoji="1" lang="ja-JP" altLang="en-US" sz="2400"/>
              <a:t>　</a:t>
            </a:r>
            <a:endParaRPr kumimoji="1" lang="en-US" altLang="ja-JP" sz="2400"/>
          </a:p>
          <a:p>
            <a:pPr eaLnBrk="1" hangingPunct="1"/>
            <a:r>
              <a:rPr kumimoji="1" lang="en-US" altLang="ja-JP" sz="2400"/>
              <a:t>  </a:t>
            </a:r>
            <a:r>
              <a:rPr kumimoji="1" lang="ja-JP" altLang="en-US" sz="2400"/>
              <a:t>　・その際，「評価の観点及びその趣旨」の冒頭に示された</a:t>
            </a:r>
            <a:r>
              <a:rPr kumimoji="1" lang="ja-JP" altLang="en-US" sz="2400">
                <a:solidFill>
                  <a:srgbClr val="FF0000"/>
                </a:solidFill>
              </a:rPr>
              <a:t>「</a:t>
            </a:r>
            <a:r>
              <a:rPr kumimoji="1" lang="en-US" altLang="ja-JP" sz="2400">
                <a:solidFill>
                  <a:srgbClr val="FF0000"/>
                </a:solidFill>
              </a:rPr>
              <a:t>…</a:t>
            </a:r>
            <a:r>
              <a:rPr kumimoji="1" lang="ja-JP" altLang="en-US" sz="2400">
                <a:solidFill>
                  <a:srgbClr val="FF0000"/>
                </a:solidFill>
              </a:rPr>
              <a:t>につ</a:t>
            </a:r>
            <a:endParaRPr kumimoji="1" lang="en-US" altLang="ja-JP" sz="2400">
              <a:solidFill>
                <a:srgbClr val="FF0000"/>
              </a:solidFill>
            </a:endParaRPr>
          </a:p>
          <a:p>
            <a:pPr eaLnBrk="1" hangingPunct="1"/>
            <a:r>
              <a:rPr kumimoji="1" lang="en-US" altLang="ja-JP" sz="2400">
                <a:solidFill>
                  <a:srgbClr val="FF0000"/>
                </a:solidFill>
              </a:rPr>
              <a:t>        </a:t>
            </a:r>
            <a:r>
              <a:rPr kumimoji="1" lang="ja-JP" altLang="en-US" sz="2400">
                <a:solidFill>
                  <a:srgbClr val="FF0000"/>
                </a:solidFill>
              </a:rPr>
              <a:t>いて」の部分</a:t>
            </a:r>
            <a:r>
              <a:rPr kumimoji="1" lang="ja-JP" altLang="en-US" sz="2400"/>
              <a:t>は，この</a:t>
            </a:r>
            <a:r>
              <a:rPr kumimoji="1" lang="ja-JP" altLang="en-US" sz="2400">
                <a:solidFill>
                  <a:srgbClr val="FF0000"/>
                </a:solidFill>
              </a:rPr>
              <a:t>「内容のまとまり」で対象とする</a:t>
            </a:r>
            <a:r>
              <a:rPr kumimoji="1" lang="ja-JP" altLang="en-US" sz="2400"/>
              <a:t>，学習指導</a:t>
            </a:r>
            <a:endParaRPr kumimoji="1" lang="en-US" altLang="ja-JP" sz="2400"/>
          </a:p>
          <a:p>
            <a:pPr eaLnBrk="1" hangingPunct="1"/>
            <a:r>
              <a:rPr kumimoji="1" lang="ja-JP" altLang="en-US" sz="2400"/>
              <a:t>　　  要領上の</a:t>
            </a:r>
            <a:r>
              <a:rPr kumimoji="1" lang="ja-JP" altLang="en-US" sz="2400">
                <a:solidFill>
                  <a:srgbClr val="FF0000"/>
                </a:solidFill>
              </a:rPr>
              <a:t>「諸事象」を当てはめ，「よりよい社会の実現を視野に</a:t>
            </a:r>
            <a:endParaRPr kumimoji="1" lang="en-US" altLang="ja-JP" sz="2400">
              <a:solidFill>
                <a:srgbClr val="FF0000"/>
              </a:solidFill>
            </a:endParaRPr>
          </a:p>
          <a:p>
            <a:pPr eaLnBrk="1" hangingPunct="1"/>
            <a:r>
              <a:rPr kumimoji="1" lang="en-US" altLang="ja-JP" sz="2400">
                <a:solidFill>
                  <a:srgbClr val="FF0000"/>
                </a:solidFill>
              </a:rPr>
              <a:t>        </a:t>
            </a:r>
            <a:r>
              <a:rPr kumimoji="1" lang="ja-JP" altLang="en-US" sz="2400">
                <a:solidFill>
                  <a:srgbClr val="FF0000"/>
                </a:solidFill>
              </a:rPr>
              <a:t>そこで見られる課題を主体的に追究（，解決）しようとしている　</a:t>
            </a:r>
            <a:endParaRPr kumimoji="1" lang="en-US" altLang="ja-JP" sz="2400">
              <a:solidFill>
                <a:srgbClr val="FF0000"/>
              </a:solidFill>
            </a:endParaRPr>
          </a:p>
          <a:p>
            <a:pPr eaLnBrk="1" hangingPunct="1"/>
            <a:r>
              <a:rPr kumimoji="1" lang="ja-JP" altLang="en-US" sz="2400">
                <a:solidFill>
                  <a:srgbClr val="FF0000"/>
                </a:solidFill>
              </a:rPr>
              <a:t>　　　（地理的分野・歴史的分野）」</a:t>
            </a:r>
            <a:r>
              <a:rPr kumimoji="1" lang="ja-JP" altLang="en-US" sz="2400"/>
              <a:t>か，</a:t>
            </a:r>
            <a:r>
              <a:rPr kumimoji="1" lang="ja-JP" altLang="en-US" sz="2400">
                <a:solidFill>
                  <a:srgbClr val="FF0000"/>
                </a:solidFill>
              </a:rPr>
              <a:t>「現代社会に見られる課題の</a:t>
            </a:r>
            <a:endParaRPr kumimoji="1" lang="en-US" altLang="ja-JP" sz="2400">
              <a:solidFill>
                <a:srgbClr val="FF0000"/>
              </a:solidFill>
            </a:endParaRPr>
          </a:p>
          <a:p>
            <a:pPr eaLnBrk="1" hangingPunct="1"/>
            <a:r>
              <a:rPr kumimoji="1" lang="ja-JP" altLang="en-US" sz="2400">
                <a:solidFill>
                  <a:srgbClr val="FF0000"/>
                </a:solidFill>
              </a:rPr>
              <a:t>　　　解決を視野に主体的に社会に関わろうとしている（公民的分</a:t>
            </a:r>
            <a:endParaRPr kumimoji="1" lang="en-US" altLang="ja-JP" sz="2400">
              <a:solidFill>
                <a:srgbClr val="FF0000"/>
              </a:solidFill>
            </a:endParaRPr>
          </a:p>
          <a:p>
            <a:pPr eaLnBrk="1" hangingPunct="1"/>
            <a:r>
              <a:rPr kumimoji="1" lang="ja-JP" altLang="en-US" sz="2400">
                <a:solidFill>
                  <a:srgbClr val="FF0000"/>
                </a:solidFill>
              </a:rPr>
              <a:t>　　　野）」</a:t>
            </a:r>
            <a:r>
              <a:rPr kumimoji="1" lang="ja-JP" altLang="en-US" sz="2400"/>
              <a:t>かどうかの学習状況として表す。</a:t>
            </a:r>
          </a:p>
          <a:p>
            <a:pPr eaLnBrk="1" hangingPunct="1"/>
            <a:endParaRPr kumimoji="1" lang="en-US" altLang="ja-JP" sz="2400"/>
          </a:p>
          <a:p>
            <a:pPr eaLnBrk="1" hangingPunct="1"/>
            <a:endParaRPr kumimoji="1" lang="ja-JP" altLang="en-US" sz="2400"/>
          </a:p>
          <a:p>
            <a:endParaRPr kumimoji="1" lang="ja-JP" altLang="en-US" sz="2400">
              <a:solidFill>
                <a:srgbClr val="000000"/>
              </a:solidFill>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7" name="AutoShape 16"/>
          <p:cNvSpPr>
            <a:spLocks noChangeArrowheads="1"/>
          </p:cNvSpPr>
          <p:nvPr/>
        </p:nvSpPr>
        <p:spPr bwMode="auto">
          <a:xfrm>
            <a:off x="7742238" y="4762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P31</a:t>
            </a:r>
            <a:endParaRPr lang="ja-JP" altLang="en-US" sz="2800" dirty="0"/>
          </a:p>
        </p:txBody>
      </p:sp>
      <p:sp>
        <p:nvSpPr>
          <p:cNvPr id="30726" name="テキスト ボックス 1"/>
          <p:cNvSpPr txBox="1">
            <a:spLocks noChangeArrowheads="1"/>
          </p:cNvSpPr>
          <p:nvPr/>
        </p:nvSpPr>
        <p:spPr bwMode="auto">
          <a:xfrm>
            <a:off x="203200" y="649288"/>
            <a:ext cx="8802688"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340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0" y="0"/>
            <a:ext cx="9144000" cy="620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Ⅱ</a:t>
            </a:r>
            <a:r>
              <a:rPr kumimoji="1" lang="ja-JP" altLang="en-US" sz="2800" b="1">
                <a:solidFill>
                  <a:srgbClr val="FFFFFF"/>
                </a:solidFill>
              </a:rPr>
              <a:t>　「内容のまとまりごとの評価規準」作成の手順</a:t>
            </a:r>
          </a:p>
          <a:p>
            <a:endParaRPr kumimoji="1" lang="en-US" altLang="ja-JP" sz="3200" b="1">
              <a:solidFill>
                <a:srgbClr val="FFFFFF"/>
              </a:solidFill>
            </a:endParaRPr>
          </a:p>
        </p:txBody>
      </p:sp>
      <p:graphicFrame>
        <p:nvGraphicFramePr>
          <p:cNvPr id="10" name="表 10"/>
          <p:cNvGraphicFramePr>
            <a:graphicFrameLocks noGrp="1"/>
          </p:cNvGraphicFramePr>
          <p:nvPr/>
        </p:nvGraphicFramePr>
        <p:xfrm>
          <a:off x="127000" y="3559175"/>
          <a:ext cx="8856663" cy="2979738"/>
        </p:xfrm>
        <a:graphic>
          <a:graphicData uri="http://schemas.openxmlformats.org/drawingml/2006/table">
            <a:tbl>
              <a:tblPr firstRow="1" bandRow="1">
                <a:tableStyleId>{00A15C55-8517-42AA-B614-E9B94910E393}</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6764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tx1"/>
                          </a:solidFill>
                          <a:latin typeface="+mn-lt"/>
                          <a:ea typeface="+mn-ea"/>
                          <a:cs typeface="+mn-cs"/>
                        </a:rPr>
                        <a:t>知識・技能 	</a:t>
                      </a:r>
                    </a:p>
                  </a:txBody>
                  <a:tcPr marL="91437" marR="91437" marT="45701" marB="45701"/>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baseline="0" dirty="0">
                          <a:solidFill>
                            <a:schemeClr val="tx1"/>
                          </a:solidFill>
                          <a:latin typeface="+mn-lt"/>
                          <a:ea typeface="+mn-ea"/>
                          <a:cs typeface="+mn-cs"/>
                        </a:rPr>
                        <a:t>思考・判断・表現 	</a:t>
                      </a:r>
                    </a:p>
                  </a:txBody>
                  <a:tcPr marL="91437" marR="91437" marT="45701" marB="45701"/>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mn-lt"/>
                          <a:ea typeface="+mn-ea"/>
                          <a:cs typeface="+mn-cs"/>
                        </a:rPr>
                        <a:t>主体的に学習に取り組む態度 </a:t>
                      </a:r>
                      <a:endParaRPr kumimoji="1" lang="ja-JP" altLang="en-US" sz="1800" b="0" i="0" u="none" strike="noStrike" kern="1200" baseline="0" dirty="0">
                        <a:solidFill>
                          <a:schemeClr val="tx1"/>
                        </a:solidFill>
                        <a:latin typeface="+mn-lt"/>
                        <a:ea typeface="+mn-ea"/>
                        <a:cs typeface="+mn-cs"/>
                      </a:endParaRPr>
                    </a:p>
                  </a:txBody>
                  <a:tcPr marL="91437" marR="91437" marT="45701" marB="45701"/>
                </a:tc>
                <a:extLst>
                  <a:ext uri="{0D108BD9-81ED-4DB2-BD59-A6C34878D82A}">
                    <a16:rowId xmlns:a16="http://schemas.microsoft.com/office/drawing/2014/main" val="10000"/>
                  </a:ext>
                </a:extLst>
              </a:tr>
              <a:tr h="261209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我が国の国土及び世界の諸地域に関して，地域の諸事象や地域的特色を</a:t>
                      </a:r>
                      <a:r>
                        <a:rPr kumimoji="1" lang="ja-JP" altLang="en-US" sz="1800" u="sng" dirty="0"/>
                        <a:t>理解している</a:t>
                      </a:r>
                      <a:r>
                        <a:rPr kumimoji="1" lang="ja-JP" altLang="en-US" sz="1800" dirty="0"/>
                        <a:t>とともに，調査や諸資料から地理に関する様々な情報を効果的に</a:t>
                      </a:r>
                      <a:r>
                        <a:rPr kumimoji="1" lang="ja-JP" altLang="en-US" sz="1800" u="sng" dirty="0"/>
                        <a:t>調べまとめている</a:t>
                      </a:r>
                      <a:r>
                        <a:rPr kumimoji="1" lang="ja-JP" altLang="en-US" sz="1800" dirty="0"/>
                        <a:t>。</a:t>
                      </a:r>
                    </a:p>
                  </a:txBody>
                  <a:tcPr marL="91437" marR="91437" marT="45701" marB="45701"/>
                </a:tc>
                <a:tc>
                  <a:txBody>
                    <a:bodyPr/>
                    <a:lstStyle/>
                    <a:p>
                      <a:r>
                        <a:rPr kumimoji="1" lang="ja-JP" altLang="en-US" sz="1600" dirty="0"/>
                        <a:t>地理に関わる事象の意味や意義，特色や相互の関連を，位置や分布，場所，人間と自然環境との相互依存関係，空間的相互依存作用，地域などに着目して，多面的・多角的に考察したり，地理的な課題の解決に向けて公正に</a:t>
                      </a:r>
                      <a:r>
                        <a:rPr kumimoji="1" lang="ja-JP" altLang="en-US" sz="1600" u="sng" dirty="0"/>
                        <a:t>選択・判断したり</a:t>
                      </a:r>
                      <a:r>
                        <a:rPr kumimoji="1" lang="ja-JP" altLang="en-US" sz="1600" dirty="0"/>
                        <a:t>，思考・判断したことを</a:t>
                      </a:r>
                      <a:r>
                        <a:rPr kumimoji="1" lang="ja-JP" altLang="en-US" sz="1600" u="sng" dirty="0"/>
                        <a:t>説明したり</a:t>
                      </a:r>
                      <a:r>
                        <a:rPr kumimoji="1" lang="ja-JP" altLang="en-US" sz="1600" dirty="0"/>
                        <a:t>，それらを基に</a:t>
                      </a:r>
                      <a:r>
                        <a:rPr kumimoji="1" lang="ja-JP" altLang="en-US" sz="1600" u="sng" dirty="0"/>
                        <a:t>議論したりしている</a:t>
                      </a:r>
                      <a:r>
                        <a:rPr kumimoji="1" lang="ja-JP" altLang="en-US" sz="1600" dirty="0"/>
                        <a:t>。</a:t>
                      </a:r>
                    </a:p>
                  </a:txBody>
                  <a:tcPr marL="91437" marR="91437" marT="45701" marB="45701"/>
                </a:tc>
                <a:tc>
                  <a:txBody>
                    <a:bodyPr/>
                    <a:lstStyle/>
                    <a:p>
                      <a:r>
                        <a:rPr kumimoji="1" lang="ja-JP" altLang="en-US" sz="2000" b="1" dirty="0"/>
                        <a:t>日本や世界の地域に関わる諸事象について，国家及び社会の担い手として，よりよい社会の実現を視野にそこで見られる課題を</a:t>
                      </a:r>
                      <a:r>
                        <a:rPr kumimoji="1" lang="ja-JP" altLang="en-US" sz="2000" b="1" u="sng" dirty="0"/>
                        <a:t>主体的に追究，解決しようとしている</a:t>
                      </a:r>
                      <a:r>
                        <a:rPr kumimoji="1" lang="ja-JP" altLang="en-US" sz="2000" b="1" dirty="0"/>
                        <a:t>。</a:t>
                      </a:r>
                    </a:p>
                  </a:txBody>
                  <a:tcPr marL="91437" marR="91437" marT="45701" marB="45701"/>
                </a:tc>
                <a:extLst>
                  <a:ext uri="{0D108BD9-81ED-4DB2-BD59-A6C34878D82A}">
                    <a16:rowId xmlns:a16="http://schemas.microsoft.com/office/drawing/2014/main" val="10001"/>
                  </a:ext>
                </a:extLst>
              </a:tr>
            </a:tbl>
          </a:graphicData>
        </a:graphic>
      </p:graphicFrame>
      <p:sp>
        <p:nvSpPr>
          <p:cNvPr id="32785" name="正方形/長方形 4"/>
          <p:cNvSpPr>
            <a:spLocks noChangeArrowheads="1"/>
          </p:cNvSpPr>
          <p:nvPr/>
        </p:nvSpPr>
        <p:spPr bwMode="auto">
          <a:xfrm>
            <a:off x="6804025" y="6550025"/>
            <a:ext cx="2179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400">
                <a:solidFill>
                  <a:srgbClr val="000000"/>
                </a:solidFill>
                <a:latin typeface="ＭＳ."/>
                <a:cs typeface="新細明體"/>
              </a:rPr>
              <a:t>（改善等通知 別紙４ </a:t>
            </a:r>
            <a:r>
              <a:rPr lang="en-US" altLang="zh-TW" sz="1400">
                <a:solidFill>
                  <a:srgbClr val="000000"/>
                </a:solidFill>
                <a:latin typeface="ＭＳ."/>
                <a:cs typeface="新細明體"/>
              </a:rPr>
              <a:t>P.</a:t>
            </a:r>
            <a:r>
              <a:rPr lang="zh-TW" altLang="en-US" sz="1400">
                <a:solidFill>
                  <a:srgbClr val="000000"/>
                </a:solidFill>
                <a:latin typeface="ＭＳ."/>
                <a:cs typeface="新細明體"/>
              </a:rPr>
              <a:t>４） </a:t>
            </a:r>
            <a:endParaRPr lang="ja-JP" altLang="en-US" sz="3200">
              <a:solidFill>
                <a:srgbClr val="000000"/>
              </a:solidFill>
            </a:endParaRPr>
          </a:p>
        </p:txBody>
      </p:sp>
      <p:sp>
        <p:nvSpPr>
          <p:cNvPr id="32786" name="正方形/長方形 3"/>
          <p:cNvSpPr>
            <a:spLocks noChangeArrowheads="1"/>
          </p:cNvSpPr>
          <p:nvPr/>
        </p:nvSpPr>
        <p:spPr bwMode="auto">
          <a:xfrm>
            <a:off x="127000" y="3097213"/>
            <a:ext cx="85486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600">
                <a:solidFill>
                  <a:srgbClr val="000000"/>
                </a:solidFill>
                <a:latin typeface="ＭＳ&#10;."/>
              </a:rPr>
              <a:t>【</a:t>
            </a:r>
            <a:r>
              <a:rPr lang="ja-JP" altLang="en-US" sz="1600">
                <a:solidFill>
                  <a:srgbClr val="000000"/>
                </a:solidFill>
                <a:latin typeface="ＭＳ&#10;."/>
              </a:rPr>
              <a:t>改善等通知 別紙４ 社会（２）学年・分野別の評価の観点の趣旨　</a:t>
            </a:r>
            <a:r>
              <a:rPr lang="zh-CN" altLang="en-US" sz="1600">
                <a:solidFill>
                  <a:srgbClr val="000000"/>
                </a:solidFill>
                <a:latin typeface="ＭＳ&#10;."/>
              </a:rPr>
              <a:t>＜中学校 社会＞地理的分野</a:t>
            </a:r>
            <a:r>
              <a:rPr lang="en-US" altLang="zh-CN" sz="1600">
                <a:solidFill>
                  <a:srgbClr val="000000"/>
                </a:solidFill>
                <a:latin typeface="ＭＳ&#10;."/>
              </a:rPr>
              <a:t>】</a:t>
            </a:r>
            <a:r>
              <a:rPr lang="en-US" altLang="zh-CN" sz="1700">
                <a:solidFill>
                  <a:srgbClr val="000000"/>
                </a:solidFill>
                <a:latin typeface="ＭＳ&#10;."/>
              </a:rPr>
              <a:t> </a:t>
            </a:r>
            <a:endParaRPr lang="ja-JP" altLang="en-US" sz="1700">
              <a:solidFill>
                <a:srgbClr val="000000"/>
              </a:solidFill>
            </a:endParaRPr>
          </a:p>
        </p:txBody>
      </p:sp>
      <p:sp>
        <p:nvSpPr>
          <p:cNvPr id="11" name="テキスト ボックス 1"/>
          <p:cNvSpPr txBox="1">
            <a:spLocks noChangeArrowheads="1"/>
          </p:cNvSpPr>
          <p:nvPr/>
        </p:nvSpPr>
        <p:spPr bwMode="auto">
          <a:xfrm>
            <a:off x="169863" y="1154113"/>
            <a:ext cx="8836025" cy="1871662"/>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dirty="0"/>
              <a:t>「内容のまとまりごとの評価規準」を作成する場合，</a:t>
            </a:r>
            <a:r>
              <a:rPr kumimoji="1" lang="ja-JP" altLang="en-US" sz="2800" dirty="0">
                <a:solidFill>
                  <a:srgbClr val="FF0000"/>
                </a:solidFill>
              </a:rPr>
              <a:t>「分野別の評価の観点及びその趣旨」における「主体的に学習に取り組む態度」を基に</a:t>
            </a:r>
            <a:r>
              <a:rPr kumimoji="1" lang="ja-JP" altLang="en-US" sz="2800" dirty="0"/>
              <a:t>作成するために，改善通知の別紙４で確認する必要があります。</a:t>
            </a:r>
            <a:endParaRPr kumimoji="1" lang="en-US" altLang="ja-JP" sz="2800" dirty="0">
              <a:latin typeface="+mn-ea"/>
            </a:endParaRPr>
          </a:p>
        </p:txBody>
      </p:sp>
      <p:sp>
        <p:nvSpPr>
          <p:cNvPr id="3" name="正方形/長方形 2"/>
          <p:cNvSpPr/>
          <p:nvPr/>
        </p:nvSpPr>
        <p:spPr>
          <a:xfrm>
            <a:off x="6011863" y="3548063"/>
            <a:ext cx="2978150" cy="29797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AutoShape 16"/>
          <p:cNvSpPr>
            <a:spLocks noChangeArrowheads="1"/>
          </p:cNvSpPr>
          <p:nvPr/>
        </p:nvSpPr>
        <p:spPr bwMode="auto">
          <a:xfrm>
            <a:off x="7742238" y="4762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P29</a:t>
            </a:r>
            <a:endParaRPr lang="ja-JP" altLang="en-US" sz="2800" dirty="0"/>
          </a:p>
        </p:txBody>
      </p:sp>
      <p:sp>
        <p:nvSpPr>
          <p:cNvPr id="32790" name="テキスト ボックス 1"/>
          <p:cNvSpPr txBox="1">
            <a:spLocks noChangeArrowheads="1"/>
          </p:cNvSpPr>
          <p:nvPr/>
        </p:nvSpPr>
        <p:spPr bwMode="auto">
          <a:xfrm>
            <a:off x="203200" y="649288"/>
            <a:ext cx="8802688"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4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0"/>
            <a:ext cx="9144000" cy="7239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Ⅱ</a:t>
            </a:r>
            <a:r>
              <a:rPr kumimoji="1" lang="ja-JP" altLang="en-US" sz="2800" b="1">
                <a:solidFill>
                  <a:srgbClr val="FFFFFF"/>
                </a:solidFill>
              </a:rPr>
              <a:t>　「内容のまとまりごとの評価規準」作成の手順</a:t>
            </a:r>
          </a:p>
          <a:p>
            <a:endParaRPr kumimoji="1" lang="en-US" altLang="ja-JP" sz="3200" b="1">
              <a:solidFill>
                <a:srgbClr val="FFFFFF"/>
              </a:solidFill>
            </a:endParaRPr>
          </a:p>
        </p:txBody>
      </p:sp>
      <p:graphicFrame>
        <p:nvGraphicFramePr>
          <p:cNvPr id="10" name="表 10"/>
          <p:cNvGraphicFramePr>
            <a:graphicFrameLocks noGrp="1"/>
          </p:cNvGraphicFramePr>
          <p:nvPr>
            <p:extLst>
              <p:ext uri="{D42A27DB-BD31-4B8C-83A1-F6EECF244321}">
                <p14:modId xmlns:p14="http://schemas.microsoft.com/office/powerpoint/2010/main" val="1256954478"/>
              </p:ext>
            </p:extLst>
          </p:nvPr>
        </p:nvGraphicFramePr>
        <p:xfrm>
          <a:off x="130175" y="3867150"/>
          <a:ext cx="8831263" cy="2859088"/>
        </p:xfrm>
        <a:graphic>
          <a:graphicData uri="http://schemas.openxmlformats.org/drawingml/2006/table">
            <a:tbl>
              <a:tblPr firstRow="1" bandRow="1">
                <a:tableStyleId>{00A15C55-8517-42AA-B614-E9B94910E393}</a:tableStyleId>
              </a:tblPr>
              <a:tblGrid>
                <a:gridCol w="8831263">
                  <a:extLst>
                    <a:ext uri="{9D8B030D-6E8A-4147-A177-3AD203B41FA5}">
                      <a16:colId xmlns:a16="http://schemas.microsoft.com/office/drawing/2014/main" val="20000"/>
                    </a:ext>
                  </a:extLst>
                </a:gridCol>
              </a:tblGrid>
              <a:tr h="3504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mn-lt"/>
                          <a:ea typeface="+mn-ea"/>
                          <a:cs typeface="+mn-cs"/>
                        </a:rPr>
                        <a:t>主体的に学習に取り組む態度 </a:t>
                      </a:r>
                      <a:endParaRPr kumimoji="1" lang="ja-JP" altLang="en-US" sz="1800" b="0" i="0" u="none" strike="noStrike" kern="1200" baseline="0" dirty="0">
                        <a:solidFill>
                          <a:schemeClr val="tx1"/>
                        </a:solidFill>
                        <a:latin typeface="+mn-lt"/>
                        <a:ea typeface="+mn-ea"/>
                        <a:cs typeface="+mn-cs"/>
                      </a:endParaRPr>
                    </a:p>
                  </a:txBody>
                  <a:tcPr marL="91437" marR="91437" marT="45685" marB="45685"/>
                </a:tc>
                <a:extLst>
                  <a:ext uri="{0D108BD9-81ED-4DB2-BD59-A6C34878D82A}">
                    <a16:rowId xmlns:a16="http://schemas.microsoft.com/office/drawing/2014/main" val="10000"/>
                  </a:ext>
                </a:extLst>
              </a:tr>
              <a:tr h="25086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ja-JP" sz="2400" dirty="0">
                          <a:solidFill>
                            <a:schemeClr val="tx1"/>
                          </a:solidFill>
                          <a:latin typeface="+mj-ea"/>
                        </a:rPr>
                        <a:t>B</a:t>
                      </a:r>
                      <a:r>
                        <a:rPr lang="ja-JP" altLang="en-US" sz="2400" dirty="0">
                          <a:solidFill>
                            <a:schemeClr val="tx1"/>
                          </a:solidFill>
                          <a:latin typeface="+mj-ea"/>
                        </a:rPr>
                        <a:t>（１）「</a:t>
                      </a:r>
                      <a:r>
                        <a:rPr lang="ja-JP" altLang="en-US" sz="2400" dirty="0">
                          <a:solidFill>
                            <a:srgbClr val="FF0000"/>
                          </a:solidFill>
                          <a:latin typeface="+mj-ea"/>
                        </a:rPr>
                        <a:t>世界各地の人々の生活と環境</a:t>
                      </a:r>
                      <a:r>
                        <a:rPr lang="ja-JP" altLang="en-US" sz="2400" dirty="0">
                          <a:solidFill>
                            <a:schemeClr val="tx1"/>
                          </a:solidFill>
                          <a:latin typeface="+mj-ea"/>
                        </a:rPr>
                        <a:t>」　</a:t>
                      </a:r>
                      <a:endParaRPr lang="en-US" altLang="ja-JP" sz="2400" dirty="0">
                        <a:solidFill>
                          <a:schemeClr val="tx1"/>
                        </a:solidFill>
                        <a:latin typeface="+mj-e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2400" b="1" dirty="0"/>
                    </a:p>
                    <a:p>
                      <a:r>
                        <a:rPr kumimoji="1" lang="ja-JP" altLang="en-US" sz="2400" b="1" dirty="0"/>
                        <a:t>日本や世界の地域に関わる諸事象</a:t>
                      </a:r>
                      <a:r>
                        <a:rPr kumimoji="1" lang="ja-JP" altLang="en-US" sz="2400" b="1" dirty="0">
                          <a:solidFill>
                            <a:srgbClr val="FF0000"/>
                          </a:solidFill>
                        </a:rPr>
                        <a:t>について，</a:t>
                      </a:r>
                      <a:r>
                        <a:rPr kumimoji="1" lang="ja-JP" altLang="en-US" sz="2400" b="1" dirty="0"/>
                        <a:t>国家及び社会の担い</a:t>
                      </a:r>
                      <a:endParaRPr kumimoji="1" lang="en-US" altLang="ja-JP" sz="2400" b="1" dirty="0">
                        <a:solidFill>
                          <a:srgbClr val="FF0000"/>
                        </a:solidFill>
                      </a:endParaRPr>
                    </a:p>
                    <a:p>
                      <a:r>
                        <a:rPr kumimoji="1" lang="ja-JP" altLang="en-US" sz="2400" b="1" dirty="0">
                          <a:solidFill>
                            <a:srgbClr val="FF0000"/>
                          </a:solidFill>
                        </a:rPr>
                        <a:t>世界各地の人々の生活と環境</a:t>
                      </a:r>
                      <a:endParaRPr kumimoji="1" lang="en-US" altLang="ja-JP" sz="2400" b="1" dirty="0">
                        <a:solidFill>
                          <a:srgbClr val="FF0000"/>
                        </a:solidFill>
                      </a:endParaRPr>
                    </a:p>
                    <a:p>
                      <a:r>
                        <a:rPr kumimoji="1" lang="ja-JP" altLang="en-US" sz="2400" b="1" dirty="0"/>
                        <a:t>手として</a:t>
                      </a:r>
                      <a:r>
                        <a:rPr kumimoji="1" lang="ja-JP" altLang="en-US" sz="2400" b="1" dirty="0">
                          <a:solidFill>
                            <a:srgbClr val="00B0F0"/>
                          </a:solidFill>
                        </a:rPr>
                        <a:t>よりよい社会の実現を視野にそこで見られる課題を</a:t>
                      </a:r>
                      <a:r>
                        <a:rPr kumimoji="1" lang="ja-JP" altLang="en-US" sz="2400" b="1" u="sng" dirty="0">
                          <a:solidFill>
                            <a:srgbClr val="00B0F0"/>
                          </a:solidFill>
                        </a:rPr>
                        <a:t>主体的に追究</a:t>
                      </a:r>
                      <a:r>
                        <a:rPr kumimoji="1" lang="ja-JP" altLang="en-US" sz="2400" b="1" u="sng" dirty="0"/>
                        <a:t>解決</a:t>
                      </a:r>
                      <a:r>
                        <a:rPr kumimoji="1" lang="ja-JP" altLang="en-US" sz="2400" b="1" u="sng" dirty="0">
                          <a:solidFill>
                            <a:srgbClr val="00B0F0"/>
                          </a:solidFill>
                        </a:rPr>
                        <a:t>しようとしている</a:t>
                      </a:r>
                      <a:r>
                        <a:rPr kumimoji="1" lang="ja-JP" altLang="en-US" sz="2400" b="1" dirty="0">
                          <a:solidFill>
                            <a:srgbClr val="00B0F0"/>
                          </a:solidFill>
                        </a:rPr>
                        <a:t>。</a:t>
                      </a:r>
                    </a:p>
                  </a:txBody>
                  <a:tcPr marL="91437" marR="91437" marT="45685" marB="45685"/>
                </a:tc>
                <a:extLst>
                  <a:ext uri="{0D108BD9-81ED-4DB2-BD59-A6C34878D82A}">
                    <a16:rowId xmlns:a16="http://schemas.microsoft.com/office/drawing/2014/main" val="10001"/>
                  </a:ext>
                </a:extLst>
              </a:tr>
            </a:tbl>
          </a:graphicData>
        </a:graphic>
      </p:graphicFrame>
      <p:sp>
        <p:nvSpPr>
          <p:cNvPr id="34827" name="正方形/長方形 3"/>
          <p:cNvSpPr>
            <a:spLocks noChangeArrowheads="1"/>
          </p:cNvSpPr>
          <p:nvPr/>
        </p:nvSpPr>
        <p:spPr bwMode="auto">
          <a:xfrm>
            <a:off x="130175" y="3498850"/>
            <a:ext cx="8839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1600">
                <a:solidFill>
                  <a:srgbClr val="000000"/>
                </a:solidFill>
                <a:latin typeface="ＭＳ&#10;."/>
              </a:rPr>
              <a:t>【</a:t>
            </a:r>
            <a:r>
              <a:rPr lang="ja-JP" altLang="en-US" sz="1600">
                <a:solidFill>
                  <a:srgbClr val="000000"/>
                </a:solidFill>
                <a:latin typeface="ＭＳ&#10;."/>
              </a:rPr>
              <a:t>改善等通知 別紙４ 社会（２）学年・分野別の評価の観点の趣旨　</a:t>
            </a:r>
            <a:r>
              <a:rPr lang="zh-CN" altLang="en-US" sz="1600">
                <a:solidFill>
                  <a:srgbClr val="000000"/>
                </a:solidFill>
                <a:latin typeface="ＭＳ&#10;."/>
              </a:rPr>
              <a:t>＜中学校 社会＞地理的分野</a:t>
            </a:r>
            <a:r>
              <a:rPr lang="en-US" altLang="zh-CN" sz="1600">
                <a:solidFill>
                  <a:srgbClr val="000000"/>
                </a:solidFill>
                <a:latin typeface="ＭＳ&#10;."/>
              </a:rPr>
              <a:t>】 </a:t>
            </a:r>
            <a:endParaRPr lang="ja-JP" altLang="en-US" sz="3600">
              <a:solidFill>
                <a:srgbClr val="000000"/>
              </a:solidFill>
            </a:endParaRPr>
          </a:p>
        </p:txBody>
      </p:sp>
      <p:sp>
        <p:nvSpPr>
          <p:cNvPr id="34828" name="テキスト ボックス 1"/>
          <p:cNvSpPr txBox="1">
            <a:spLocks noChangeArrowheads="1"/>
          </p:cNvSpPr>
          <p:nvPr/>
        </p:nvSpPr>
        <p:spPr bwMode="auto">
          <a:xfrm>
            <a:off x="153988" y="1317625"/>
            <a:ext cx="8836025" cy="2166938"/>
          </a:xfrm>
          <a:prstGeom prst="rect">
            <a:avLst/>
          </a:prstGeom>
          <a:solidFill>
            <a:schemeClr val="bg1"/>
          </a:solidFill>
          <a:ln w="9525">
            <a:solidFill>
              <a:schemeClr val="tx1"/>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solidFill>
                  <a:srgbClr val="FF0000"/>
                </a:solidFill>
              </a:rPr>
              <a:t>「</a:t>
            </a:r>
            <a:r>
              <a:rPr kumimoji="1" lang="en-US" altLang="ja-JP" sz="2800">
                <a:solidFill>
                  <a:srgbClr val="FF0000"/>
                </a:solidFill>
              </a:rPr>
              <a:t>…</a:t>
            </a:r>
            <a:r>
              <a:rPr kumimoji="1" lang="ja-JP" altLang="en-US" sz="2800">
                <a:solidFill>
                  <a:srgbClr val="FF0000"/>
                </a:solidFill>
              </a:rPr>
              <a:t>について」の部分</a:t>
            </a:r>
            <a:r>
              <a:rPr kumimoji="1" lang="ja-JP" altLang="en-US" sz="2800"/>
              <a:t>は，この</a:t>
            </a:r>
            <a:r>
              <a:rPr kumimoji="1" lang="ja-JP" altLang="en-US" sz="2800">
                <a:solidFill>
                  <a:srgbClr val="FF0000"/>
                </a:solidFill>
              </a:rPr>
              <a:t>「内容のまとまり」で対象とする</a:t>
            </a:r>
            <a:r>
              <a:rPr kumimoji="1" lang="ja-JP" altLang="en-US" sz="2800"/>
              <a:t>，学習指導要領上の</a:t>
            </a:r>
            <a:r>
              <a:rPr kumimoji="1" lang="ja-JP" altLang="en-US" sz="2800">
                <a:solidFill>
                  <a:srgbClr val="FF0000"/>
                </a:solidFill>
              </a:rPr>
              <a:t>「諸事象」を当てはめ，</a:t>
            </a:r>
            <a:r>
              <a:rPr kumimoji="1" lang="ja-JP" altLang="en-US" sz="2800">
                <a:solidFill>
                  <a:srgbClr val="00B0F0"/>
                </a:solidFill>
              </a:rPr>
              <a:t>「よりよい社会の実現を視野にそこで見られる課題を主体的に追究（，解決）しようとしている　（地理的分野）」</a:t>
            </a:r>
            <a:r>
              <a:rPr kumimoji="1" lang="ja-JP" altLang="en-US" sz="2800"/>
              <a:t>かどうかの学習状況として表す。</a:t>
            </a:r>
          </a:p>
          <a:p>
            <a:pPr algn="dist"/>
            <a:endParaRPr kumimoji="1" lang="en-US" altLang="ja-JP" sz="2800">
              <a:solidFill>
                <a:srgbClr val="000000"/>
              </a:solidFill>
            </a:endParaRPr>
          </a:p>
        </p:txBody>
      </p:sp>
      <p:sp>
        <p:nvSpPr>
          <p:cNvPr id="3" name="正方形/長方形 2"/>
          <p:cNvSpPr/>
          <p:nvPr/>
        </p:nvSpPr>
        <p:spPr>
          <a:xfrm>
            <a:off x="139700" y="3894138"/>
            <a:ext cx="8863013" cy="2857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cxnSp>
        <p:nvCxnSpPr>
          <p:cNvPr id="4" name="直線コネクタ 3"/>
          <p:cNvCxnSpPr>
            <a:cxnSpLocks/>
          </p:cNvCxnSpPr>
          <p:nvPr/>
        </p:nvCxnSpPr>
        <p:spPr>
          <a:xfrm>
            <a:off x="250825" y="5157788"/>
            <a:ext cx="44640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直線コネクタ 11"/>
          <p:cNvCxnSpPr>
            <a:cxnSpLocks/>
          </p:cNvCxnSpPr>
          <p:nvPr/>
        </p:nvCxnSpPr>
        <p:spPr>
          <a:xfrm>
            <a:off x="6019800" y="5167313"/>
            <a:ext cx="286385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 name="直線コネクタ 12"/>
          <p:cNvCxnSpPr>
            <a:cxnSpLocks/>
          </p:cNvCxnSpPr>
          <p:nvPr/>
        </p:nvCxnSpPr>
        <p:spPr>
          <a:xfrm>
            <a:off x="250825" y="5949950"/>
            <a:ext cx="93662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9" name="直線コネクタ 18"/>
          <p:cNvCxnSpPr>
            <a:cxnSpLocks/>
          </p:cNvCxnSpPr>
          <p:nvPr/>
        </p:nvCxnSpPr>
        <p:spPr>
          <a:xfrm>
            <a:off x="1187624" y="6308725"/>
            <a:ext cx="503238"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AutoShape 16"/>
          <p:cNvSpPr>
            <a:spLocks noChangeArrowheads="1"/>
          </p:cNvSpPr>
          <p:nvPr/>
        </p:nvSpPr>
        <p:spPr bwMode="auto">
          <a:xfrm>
            <a:off x="7451725" y="19050"/>
            <a:ext cx="1692275" cy="4905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P30</a:t>
            </a:r>
            <a:r>
              <a:rPr lang="ja-JP" altLang="en-US" sz="2000" dirty="0">
                <a:solidFill>
                  <a:prstClr val="black"/>
                </a:solidFill>
              </a:rPr>
              <a:t>～</a:t>
            </a:r>
            <a:r>
              <a:rPr lang="en-US" altLang="ja-JP" sz="2000" dirty="0">
                <a:solidFill>
                  <a:prstClr val="black"/>
                </a:solidFill>
              </a:rPr>
              <a:t>32</a:t>
            </a:r>
            <a:endParaRPr lang="ja-JP" altLang="en-US" sz="2000" dirty="0">
              <a:solidFill>
                <a:prstClr val="black"/>
              </a:solidFill>
            </a:endParaRPr>
          </a:p>
        </p:txBody>
      </p:sp>
      <p:sp>
        <p:nvSpPr>
          <p:cNvPr id="34835" name="テキスト ボックス 1"/>
          <p:cNvSpPr txBox="1">
            <a:spLocks noChangeArrowheads="1"/>
          </p:cNvSpPr>
          <p:nvPr/>
        </p:nvSpPr>
        <p:spPr bwMode="auto">
          <a:xfrm>
            <a:off x="153988" y="825500"/>
            <a:ext cx="8802687"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3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79388" y="1782763"/>
          <a:ext cx="8762999" cy="4687887"/>
        </p:xfrm>
        <a:graphic>
          <a:graphicData uri="http://schemas.openxmlformats.org/drawingml/2006/table">
            <a:tbl>
              <a:tblPr firstRow="1" bandRow="1">
                <a:tableStyleId>{5940675A-B579-460E-94D1-54222C63F5DA}</a:tableStyleId>
              </a:tblPr>
              <a:tblGrid>
                <a:gridCol w="432172">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736614">
                  <a:extLst>
                    <a:ext uri="{9D8B030D-6E8A-4147-A177-3AD203B41FA5}">
                      <a16:colId xmlns:a16="http://schemas.microsoft.com/office/drawing/2014/main" val="20002"/>
                    </a:ext>
                  </a:extLst>
                </a:gridCol>
                <a:gridCol w="2785901">
                  <a:extLst>
                    <a:ext uri="{9D8B030D-6E8A-4147-A177-3AD203B41FA5}">
                      <a16:colId xmlns:a16="http://schemas.microsoft.com/office/drawing/2014/main" val="20003"/>
                    </a:ext>
                  </a:extLst>
                </a:gridCol>
              </a:tblGrid>
              <a:tr h="752539">
                <a:tc rowSpan="2">
                  <a:txBody>
                    <a:bodyPr/>
                    <a:lstStyle/>
                    <a:p>
                      <a:pPr algn="ctr"/>
                      <a:r>
                        <a:rPr kumimoji="1" lang="ja-JP" altLang="en-US" sz="2000" dirty="0">
                          <a:latin typeface="ＭＳ Ｐゴシック" panose="020B0600070205080204" pitchFamily="50" charset="-128"/>
                          <a:ea typeface="+mn-ea"/>
                        </a:rPr>
                        <a:t>内</a:t>
                      </a:r>
                    </a:p>
                    <a:p>
                      <a:pPr algn="ctr"/>
                      <a:r>
                        <a:rPr kumimoji="1" lang="ja-JP" altLang="en-US" sz="2000" dirty="0">
                          <a:latin typeface="ＭＳ Ｐゴシック" panose="020B0600070205080204" pitchFamily="50" charset="-128"/>
                          <a:ea typeface="+mn-ea"/>
                        </a:rPr>
                        <a:t>容</a:t>
                      </a:r>
                    </a:p>
                    <a:p>
                      <a:pPr algn="ctr"/>
                      <a:r>
                        <a:rPr kumimoji="1" lang="ja-JP" altLang="en-US" sz="2000" dirty="0">
                          <a:latin typeface="ＭＳ Ｐゴシック" panose="020B0600070205080204" pitchFamily="50" charset="-128"/>
                          <a:ea typeface="+mn-ea"/>
                        </a:rPr>
                        <a:t>の</a:t>
                      </a:r>
                    </a:p>
                    <a:p>
                      <a:pPr algn="ctr"/>
                      <a:r>
                        <a:rPr kumimoji="1" lang="ja-JP" altLang="en-US" sz="2000" dirty="0">
                          <a:latin typeface="ＭＳ Ｐゴシック" panose="020B0600070205080204" pitchFamily="50" charset="-128"/>
                          <a:ea typeface="+mn-ea"/>
                        </a:rPr>
                        <a:t>ま</a:t>
                      </a:r>
                    </a:p>
                    <a:p>
                      <a:pPr algn="ctr"/>
                      <a:r>
                        <a:rPr kumimoji="1" lang="ja-JP" altLang="en-US" sz="2000" dirty="0">
                          <a:latin typeface="ＭＳ Ｐゴシック" panose="020B0600070205080204" pitchFamily="50" charset="-128"/>
                          <a:ea typeface="+mn-ea"/>
                        </a:rPr>
                        <a:t>と</a:t>
                      </a:r>
                    </a:p>
                    <a:p>
                      <a:pPr algn="ctr"/>
                      <a:r>
                        <a:rPr kumimoji="1" lang="ja-JP" altLang="en-US" sz="2000" dirty="0">
                          <a:latin typeface="ＭＳ Ｐゴシック" panose="020B0600070205080204" pitchFamily="50" charset="-128"/>
                          <a:ea typeface="+mn-ea"/>
                        </a:rPr>
                        <a:t>ま</a:t>
                      </a:r>
                    </a:p>
                    <a:p>
                      <a:pPr algn="ctr"/>
                      <a:r>
                        <a:rPr kumimoji="1" lang="ja-JP" altLang="en-US" sz="2000" dirty="0">
                          <a:latin typeface="ＭＳ Ｐゴシック" panose="020B0600070205080204" pitchFamily="50" charset="-128"/>
                          <a:ea typeface="+mn-ea"/>
                        </a:rPr>
                        <a:t>り</a:t>
                      </a:r>
                    </a:p>
                    <a:p>
                      <a:pPr algn="ctr"/>
                      <a:r>
                        <a:rPr kumimoji="1" lang="ja-JP" altLang="en-US" sz="2000" dirty="0">
                          <a:latin typeface="ＭＳ Ｐゴシック" panose="020B0600070205080204" pitchFamily="50" charset="-128"/>
                          <a:ea typeface="+mn-ea"/>
                        </a:rPr>
                        <a:t>ご</a:t>
                      </a:r>
                    </a:p>
                    <a:p>
                      <a:pPr algn="ctr"/>
                      <a:r>
                        <a:rPr kumimoji="1" lang="ja-JP" altLang="en-US" sz="2000" dirty="0">
                          <a:latin typeface="ＭＳ Ｐゴシック" panose="020B0600070205080204" pitchFamily="50" charset="-128"/>
                          <a:ea typeface="+mn-ea"/>
                        </a:rPr>
                        <a:t>と</a:t>
                      </a:r>
                    </a:p>
                    <a:p>
                      <a:pPr algn="ctr"/>
                      <a:r>
                        <a:rPr kumimoji="1" lang="ja-JP" altLang="en-US" sz="2000" dirty="0">
                          <a:latin typeface="ＭＳ Ｐゴシック" panose="020B0600070205080204" pitchFamily="50" charset="-128"/>
                          <a:ea typeface="+mn-ea"/>
                        </a:rPr>
                        <a:t>の</a:t>
                      </a:r>
                    </a:p>
                    <a:p>
                      <a:pPr algn="ctr"/>
                      <a:r>
                        <a:rPr kumimoji="1" lang="ja-JP" altLang="en-US" sz="2000" dirty="0">
                          <a:latin typeface="ＭＳ Ｐゴシック" panose="020B0600070205080204" pitchFamily="50" charset="-128"/>
                          <a:ea typeface="+mn-ea"/>
                        </a:rPr>
                        <a:t>評</a:t>
                      </a:r>
                    </a:p>
                    <a:p>
                      <a:pPr algn="ctr"/>
                      <a:r>
                        <a:rPr kumimoji="1" lang="ja-JP" altLang="en-US" sz="2000" dirty="0">
                          <a:latin typeface="ＭＳ Ｐゴシック" panose="020B0600070205080204" pitchFamily="50" charset="-128"/>
                          <a:ea typeface="+mn-ea"/>
                        </a:rPr>
                        <a:t>価</a:t>
                      </a:r>
                    </a:p>
                    <a:p>
                      <a:pPr algn="ctr"/>
                      <a:r>
                        <a:rPr kumimoji="1" lang="ja-JP" altLang="en-US" sz="2000" dirty="0">
                          <a:latin typeface="ＭＳ Ｐゴシック" panose="020B0600070205080204" pitchFamily="50" charset="-128"/>
                          <a:ea typeface="+mn-ea"/>
                        </a:rPr>
                        <a:t>規</a:t>
                      </a:r>
                    </a:p>
                    <a:p>
                      <a:pPr algn="ctr"/>
                      <a:r>
                        <a:rPr kumimoji="1" lang="ja-JP" altLang="en-US" sz="2000" dirty="0">
                          <a:latin typeface="ＭＳ Ｐゴシック" panose="020B0600070205080204" pitchFamily="50" charset="-128"/>
                          <a:ea typeface="+mn-ea"/>
                        </a:rPr>
                        <a:t>準</a:t>
                      </a:r>
                      <a:endParaRPr kumimoji="1" lang="zh-TW" altLang="en-US" sz="2000" dirty="0">
                        <a:latin typeface="ＭＳ Ｐゴシック" panose="020B0600070205080204" pitchFamily="50" charset="-128"/>
                        <a:ea typeface="ＭＳ Ｐゴシック" panose="020B0600070205080204" pitchFamily="50" charset="-128"/>
                      </a:endParaRPr>
                    </a:p>
                  </a:txBody>
                  <a:tcPr marL="91449" marR="91449" marT="45786" marB="45786" anchor="ctr"/>
                </a:tc>
                <a:tc>
                  <a:txBody>
                    <a:bodyPr/>
                    <a:lstStyle/>
                    <a:p>
                      <a:pPr algn="ctr"/>
                      <a:r>
                        <a:rPr kumimoji="1" lang="ja-JP" altLang="en-US" sz="2800" dirty="0"/>
                        <a:t>知識・技能</a:t>
                      </a:r>
                    </a:p>
                  </a:txBody>
                  <a:tcPr marL="91449" marR="91449" marT="45786" marB="45786" anchor="ctr">
                    <a:solidFill>
                      <a:schemeClr val="accent4"/>
                    </a:solidFill>
                  </a:tcPr>
                </a:tc>
                <a:tc>
                  <a:txBody>
                    <a:bodyPr/>
                    <a:lstStyle/>
                    <a:p>
                      <a:pPr algn="ctr"/>
                      <a:r>
                        <a:rPr kumimoji="1" lang="ja-JP" altLang="en-US" sz="2800" dirty="0"/>
                        <a:t>思考・判断・表現</a:t>
                      </a:r>
                    </a:p>
                  </a:txBody>
                  <a:tcPr marL="91449" marR="91449" marT="45786" marB="45786" anchor="ctr">
                    <a:solidFill>
                      <a:schemeClr val="accent4"/>
                    </a:solidFill>
                  </a:tcPr>
                </a:tc>
                <a:tc>
                  <a:txBody>
                    <a:bodyPr/>
                    <a:lstStyle/>
                    <a:p>
                      <a:pPr algn="ctr">
                        <a:lnSpc>
                          <a:spcPts val="2600"/>
                        </a:lnSpc>
                      </a:pPr>
                      <a:r>
                        <a:rPr kumimoji="1" lang="ja-JP" altLang="en-US" sz="2800" spc="-100" baseline="0" dirty="0"/>
                        <a:t>主体的に学習に取り組む態度</a:t>
                      </a:r>
                    </a:p>
                  </a:txBody>
                  <a:tcPr marL="91449" marR="91449" marT="45786" marB="45786" anchor="ctr">
                    <a:solidFill>
                      <a:schemeClr val="accent4"/>
                    </a:solidFill>
                  </a:tcPr>
                </a:tc>
                <a:extLst>
                  <a:ext uri="{0D108BD9-81ED-4DB2-BD59-A6C34878D82A}">
                    <a16:rowId xmlns:a16="http://schemas.microsoft.com/office/drawing/2014/main" val="10000"/>
                  </a:ext>
                </a:extLst>
              </a:tr>
              <a:tr h="3935348">
                <a:tc vMerge="1">
                  <a:txBody>
                    <a:bodyPr/>
                    <a:lstStyle/>
                    <a:p>
                      <a:pPr algn="ctr"/>
                      <a:endParaRPr kumimoji="1" lang="ja-JP" altLang="en-US" sz="2000" dirty="0"/>
                    </a:p>
                  </a:txBody>
                  <a:tcPr marL="91449" marR="91449" marT="45747" marB="45747" anchor="ctr"/>
                </a:tc>
                <a:tc>
                  <a:txBody>
                    <a:bodyPr/>
                    <a:lstStyle/>
                    <a:p>
                      <a:r>
                        <a:rPr kumimoji="1" lang="ja-JP" altLang="en-US" sz="1800" b="0" i="0" u="none" strike="noStrike" kern="1200" baseline="0" dirty="0">
                          <a:solidFill>
                            <a:schemeClr val="tx1"/>
                          </a:solidFill>
                          <a:latin typeface="+mj-ea"/>
                          <a:ea typeface="+mj-ea"/>
                          <a:cs typeface="+mn-cs"/>
                        </a:rPr>
                        <a:t>・人々の生活は，その生活が営まれる場所の自然及び社会的条件から影響を受けたり，その場所の自然及び社会的条件に影響を与えたりすることを</a:t>
                      </a:r>
                      <a:r>
                        <a:rPr kumimoji="1" lang="ja-JP" altLang="en-US" sz="1800" b="0" i="0" u="sng" strike="noStrike" kern="1200" baseline="0" dirty="0">
                          <a:solidFill>
                            <a:srgbClr val="FF0000"/>
                          </a:solidFill>
                          <a:latin typeface="+mj-ea"/>
                          <a:ea typeface="+mj-ea"/>
                          <a:cs typeface="+mn-cs"/>
                        </a:rPr>
                        <a:t>理解している</a:t>
                      </a:r>
                      <a:r>
                        <a:rPr kumimoji="1" lang="ja-JP" altLang="en-US" sz="1800" b="0" i="0" u="none" strike="noStrike" kern="1200" baseline="0" dirty="0">
                          <a:solidFill>
                            <a:srgbClr val="FF0000"/>
                          </a:solidFill>
                          <a:latin typeface="+mj-ea"/>
                          <a:ea typeface="+mj-ea"/>
                          <a:cs typeface="+mn-cs"/>
                        </a:rPr>
                        <a:t>。</a:t>
                      </a:r>
                    </a:p>
                    <a:p>
                      <a:r>
                        <a:rPr kumimoji="1" lang="ja-JP" altLang="en-US" sz="1800" b="0" i="0" u="none" strike="noStrike" kern="1200" baseline="0" dirty="0">
                          <a:solidFill>
                            <a:schemeClr val="tx1"/>
                          </a:solidFill>
                          <a:latin typeface="+mj-ea"/>
                          <a:ea typeface="+mj-ea"/>
                          <a:cs typeface="+mn-cs"/>
                        </a:rPr>
                        <a:t>・世界各地における人々の生活やその変容を基に，世界の人々の生活や環境の多様性を</a:t>
                      </a:r>
                      <a:r>
                        <a:rPr kumimoji="1" lang="ja-JP" altLang="en-US" sz="1800" b="0" i="0" u="sng" strike="noStrike" kern="1200" baseline="0" dirty="0">
                          <a:solidFill>
                            <a:srgbClr val="FF0000"/>
                          </a:solidFill>
                          <a:latin typeface="+mj-ea"/>
                          <a:ea typeface="+mj-ea"/>
                          <a:cs typeface="+mn-cs"/>
                        </a:rPr>
                        <a:t>理解している</a:t>
                      </a:r>
                      <a:r>
                        <a:rPr kumimoji="1" lang="ja-JP" altLang="en-US" sz="1800" b="0" i="0" u="none" strike="noStrike" kern="1200" baseline="0" dirty="0">
                          <a:solidFill>
                            <a:schemeClr val="tx1"/>
                          </a:solidFill>
                          <a:latin typeface="+mj-ea"/>
                          <a:ea typeface="+mj-ea"/>
                          <a:cs typeface="+mn-cs"/>
                        </a:rPr>
                        <a:t>。その際，世界の主な宗教の分布についても</a:t>
                      </a:r>
                      <a:r>
                        <a:rPr kumimoji="1" lang="ja-JP" altLang="en-US" sz="1800" b="0" i="0" u="sng" strike="noStrike" kern="1200" baseline="0" dirty="0">
                          <a:solidFill>
                            <a:srgbClr val="FF0000"/>
                          </a:solidFill>
                          <a:latin typeface="+mj-ea"/>
                          <a:ea typeface="+mj-ea"/>
                          <a:cs typeface="+mn-cs"/>
                        </a:rPr>
                        <a:t>理解している</a:t>
                      </a:r>
                      <a:r>
                        <a:rPr kumimoji="1" lang="ja-JP" altLang="en-US" sz="1800" b="0" i="0" u="none" strike="noStrike" kern="1200" baseline="0" dirty="0">
                          <a:solidFill>
                            <a:srgbClr val="FF0000"/>
                          </a:solidFill>
                          <a:latin typeface="+mj-ea"/>
                          <a:ea typeface="+mj-ea"/>
                          <a:cs typeface="+mn-cs"/>
                        </a:rPr>
                        <a:t>。</a:t>
                      </a:r>
                    </a:p>
                  </a:txBody>
                  <a:tcPr marL="91449" marR="91449" marT="45786" marB="45786"/>
                </a:tc>
                <a:tc>
                  <a:txBody>
                    <a:bodyPr/>
                    <a:lstStyle/>
                    <a:p>
                      <a:r>
                        <a:rPr kumimoji="1" lang="ja-JP" altLang="en-US" sz="1800" dirty="0">
                          <a:latin typeface="+mj-ea"/>
                          <a:ea typeface="+mj-ea"/>
                        </a:rPr>
                        <a:t>・世界各地における人々の生活の特色やその変容の理由を，その生活が営まれる場所の自然及び社会的条件などに着目して多面的・多角的に</a:t>
                      </a:r>
                      <a:r>
                        <a:rPr kumimoji="1" lang="ja-JP" altLang="en-US" sz="1800" u="sng" dirty="0">
                          <a:solidFill>
                            <a:srgbClr val="FF0000"/>
                          </a:solidFill>
                          <a:latin typeface="+mj-ea"/>
                          <a:ea typeface="+mj-ea"/>
                        </a:rPr>
                        <a:t>考察し，表現している</a:t>
                      </a:r>
                      <a:r>
                        <a:rPr kumimoji="1" lang="ja-JP" altLang="en-US" sz="1800" dirty="0">
                          <a:solidFill>
                            <a:srgbClr val="FF0000"/>
                          </a:solidFill>
                          <a:latin typeface="+mj-ea"/>
                          <a:ea typeface="+mj-ea"/>
                        </a:rPr>
                        <a:t>。</a:t>
                      </a:r>
                    </a:p>
                  </a:txBody>
                  <a:tcPr marL="91449" marR="91449" marT="45786" marB="45786"/>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mj-ea"/>
                          <a:ea typeface="+mj-ea"/>
                        </a:rPr>
                        <a:t>・</a:t>
                      </a:r>
                      <a:r>
                        <a:rPr kumimoji="1" lang="ja-JP" altLang="en-US" sz="1800" dirty="0">
                          <a:solidFill>
                            <a:srgbClr val="FF0000"/>
                          </a:solidFill>
                          <a:latin typeface="+mj-ea"/>
                          <a:ea typeface="+mj-ea"/>
                        </a:rPr>
                        <a:t>世界各地の人々の生活と環境</a:t>
                      </a:r>
                      <a:r>
                        <a:rPr kumimoji="1" lang="ja-JP" altLang="en-US" sz="1800" dirty="0">
                          <a:latin typeface="+mj-ea"/>
                          <a:ea typeface="+mj-ea"/>
                        </a:rPr>
                        <a:t>について，</a:t>
                      </a:r>
                      <a:r>
                        <a:rPr kumimoji="1" lang="ja-JP" altLang="en-US" sz="1800" dirty="0">
                          <a:solidFill>
                            <a:srgbClr val="00B0F0"/>
                          </a:solidFill>
                          <a:latin typeface="+mj-ea"/>
                          <a:ea typeface="+mj-ea"/>
                        </a:rPr>
                        <a:t>よりよい社会の実現を視野にそこで見られる課題を</a:t>
                      </a:r>
                      <a:r>
                        <a:rPr kumimoji="1" lang="ja-JP" altLang="en-US" sz="1800" u="sng" dirty="0">
                          <a:solidFill>
                            <a:srgbClr val="00B0F0"/>
                          </a:solidFill>
                          <a:latin typeface="+mj-ea"/>
                          <a:ea typeface="+mj-ea"/>
                        </a:rPr>
                        <a:t>主体的に追究しようとしている</a:t>
                      </a:r>
                      <a:r>
                        <a:rPr kumimoji="1" lang="ja-JP" altLang="en-US" sz="1800" dirty="0">
                          <a:latin typeface="+mj-ea"/>
                          <a:ea typeface="+mj-ea"/>
                        </a:rPr>
                        <a:t>。</a:t>
                      </a:r>
                    </a:p>
                  </a:txBody>
                  <a:tcPr marL="91449" marR="91449" marT="45786" marB="45786"/>
                </a:tc>
                <a:extLst>
                  <a:ext uri="{0D108BD9-81ED-4DB2-BD59-A6C34878D82A}">
                    <a16:rowId xmlns:a16="http://schemas.microsoft.com/office/drawing/2014/main" val="10001"/>
                  </a:ext>
                </a:extLst>
              </a:tr>
            </a:tbl>
          </a:graphicData>
        </a:graphic>
      </p:graphicFrame>
      <p:sp>
        <p:nvSpPr>
          <p:cNvPr id="36882" name="テキスト ボックス 10"/>
          <p:cNvSpPr txBox="1">
            <a:spLocks noChangeArrowheads="1"/>
          </p:cNvSpPr>
          <p:nvPr/>
        </p:nvSpPr>
        <p:spPr bwMode="auto">
          <a:xfrm>
            <a:off x="0" y="852488"/>
            <a:ext cx="91138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200" b="1"/>
              <a:t>（２）学習指導要領の「２ 内容」 及び 「内容のまとまりごとの評価規準（例）」</a:t>
            </a:r>
            <a:endParaRPr kumimoji="1" lang="en-US" altLang="ja-JP" sz="2200" b="1"/>
          </a:p>
          <a:p>
            <a:pPr algn="ctr"/>
            <a:r>
              <a:rPr kumimoji="1" lang="ja-JP" altLang="en-US" sz="2400" b="1"/>
              <a:t>～</a:t>
            </a:r>
            <a:r>
              <a:rPr kumimoji="1" lang="en-US" altLang="ja-JP" sz="2400" b="1"/>
              <a:t>B</a:t>
            </a:r>
            <a:r>
              <a:rPr kumimoji="1" lang="ja-JP" altLang="en-US" sz="2400" b="1"/>
              <a:t>（</a:t>
            </a:r>
            <a:r>
              <a:rPr kumimoji="1" lang="en-US" altLang="ja-JP" sz="2400" b="1"/>
              <a:t>1</a:t>
            </a:r>
            <a:r>
              <a:rPr kumimoji="1" lang="ja-JP" altLang="en-US" sz="2400" b="1"/>
              <a:t>）「世界各地の人々の生活と環境」～</a:t>
            </a:r>
            <a:endParaRPr kumimoji="1" lang="en-US" altLang="ja-JP" sz="2400" b="1"/>
          </a:p>
        </p:txBody>
      </p:sp>
      <p:sp>
        <p:nvSpPr>
          <p:cNvPr id="36883" name="テキスト ボックス 1"/>
          <p:cNvSpPr txBox="1">
            <a:spLocks noChangeArrowheads="1"/>
          </p:cNvSpPr>
          <p:nvPr/>
        </p:nvSpPr>
        <p:spPr bwMode="auto">
          <a:xfrm>
            <a:off x="0" y="0"/>
            <a:ext cx="9144000" cy="7207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Ⅱ</a:t>
            </a:r>
            <a:r>
              <a:rPr kumimoji="1" lang="ja-JP" altLang="en-US" sz="2800" b="1">
                <a:solidFill>
                  <a:schemeClr val="bg1"/>
                </a:solidFill>
              </a:rPr>
              <a:t>　「内容のまとまりごとの評価規準」作成の手順</a:t>
            </a:r>
          </a:p>
          <a:p>
            <a:endParaRPr kumimoji="1" lang="en-US" altLang="ja-JP" sz="2800" b="1">
              <a:solidFill>
                <a:schemeClr val="bg1"/>
              </a:solidFill>
            </a:endParaRPr>
          </a:p>
        </p:txBody>
      </p:sp>
      <p:sp>
        <p:nvSpPr>
          <p:cNvPr id="8" name="AutoShape 16"/>
          <p:cNvSpPr>
            <a:spLocks noChangeArrowheads="1"/>
          </p:cNvSpPr>
          <p:nvPr/>
        </p:nvSpPr>
        <p:spPr bwMode="auto">
          <a:xfrm>
            <a:off x="7815263" y="1206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P32</a:t>
            </a:r>
            <a:endParaRPr lang="ja-JP" altLang="en-US" sz="28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99"/>
    </mc:Choice>
    <mc:Fallback xmlns="">
      <p:transition spd="slow" advTm="1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p:cNvGraphicFramePr>
            <a:graphicFrameLocks noGrp="1"/>
          </p:cNvGraphicFramePr>
          <p:nvPr/>
        </p:nvGraphicFramePr>
        <p:xfrm>
          <a:off x="107950" y="1155700"/>
          <a:ext cx="8928100" cy="5486440"/>
        </p:xfrm>
        <a:graphic>
          <a:graphicData uri="http://schemas.openxmlformats.org/drawingml/2006/table">
            <a:tbl>
              <a:tblPr firstRow="1" bandRow="1">
                <a:tableStyleId>{5940675A-B579-460E-94D1-54222C63F5DA}</a:tableStyleId>
              </a:tblPr>
              <a:tblGrid>
                <a:gridCol w="2976033">
                  <a:extLst>
                    <a:ext uri="{9D8B030D-6E8A-4147-A177-3AD203B41FA5}">
                      <a16:colId xmlns:a16="http://schemas.microsoft.com/office/drawing/2014/main" val="20000"/>
                    </a:ext>
                  </a:extLst>
                </a:gridCol>
                <a:gridCol w="3000034">
                  <a:extLst>
                    <a:ext uri="{9D8B030D-6E8A-4147-A177-3AD203B41FA5}">
                      <a16:colId xmlns:a16="http://schemas.microsoft.com/office/drawing/2014/main" val="20001"/>
                    </a:ext>
                  </a:extLst>
                </a:gridCol>
                <a:gridCol w="2952033">
                  <a:extLst>
                    <a:ext uri="{9D8B030D-6E8A-4147-A177-3AD203B41FA5}">
                      <a16:colId xmlns:a16="http://schemas.microsoft.com/office/drawing/2014/main" val="20002"/>
                    </a:ext>
                  </a:extLst>
                </a:gridCol>
              </a:tblGrid>
              <a:tr h="518176">
                <a:tc>
                  <a:txBody>
                    <a:bodyPr/>
                    <a:lstStyle/>
                    <a:p>
                      <a:pPr algn="ctr"/>
                      <a:r>
                        <a:rPr kumimoji="1" lang="ja-JP" altLang="en-US" sz="2800" b="1" dirty="0"/>
                        <a:t>地理的分野</a:t>
                      </a:r>
                    </a:p>
                  </a:txBody>
                  <a:tcPr marL="91435" marR="91435" marT="45730" marB="45730">
                    <a:solidFill>
                      <a:srgbClr val="92D050"/>
                    </a:solidFill>
                  </a:tcPr>
                </a:tc>
                <a:tc>
                  <a:txBody>
                    <a:bodyPr/>
                    <a:lstStyle/>
                    <a:p>
                      <a:pPr algn="ctr"/>
                      <a:r>
                        <a:rPr kumimoji="1" lang="ja-JP" altLang="en-US" sz="2800" b="1" dirty="0"/>
                        <a:t>歴史的分野</a:t>
                      </a:r>
                    </a:p>
                  </a:txBody>
                  <a:tcPr marL="91435" marR="91435" marT="45730" marB="45730">
                    <a:solidFill>
                      <a:srgbClr val="FF9999"/>
                    </a:solidFill>
                  </a:tcPr>
                </a:tc>
                <a:tc>
                  <a:txBody>
                    <a:bodyPr/>
                    <a:lstStyle/>
                    <a:p>
                      <a:pPr algn="ctr"/>
                      <a:r>
                        <a:rPr kumimoji="1" lang="ja-JP" altLang="en-US" sz="2800" b="1" dirty="0"/>
                        <a:t>公民的分野</a:t>
                      </a:r>
                    </a:p>
                  </a:txBody>
                  <a:tcPr marL="91435" marR="91435" marT="45730" marB="45730">
                    <a:solidFill>
                      <a:srgbClr val="00B0F0"/>
                    </a:solidFill>
                  </a:tcPr>
                </a:tc>
                <a:extLst>
                  <a:ext uri="{0D108BD9-81ED-4DB2-BD59-A6C34878D82A}">
                    <a16:rowId xmlns:a16="http://schemas.microsoft.com/office/drawing/2014/main" val="10000"/>
                  </a:ext>
                </a:extLst>
              </a:tr>
              <a:tr h="4968224">
                <a:tc>
                  <a:txBody>
                    <a:bodyPr/>
                    <a:lstStyle/>
                    <a:p>
                      <a:r>
                        <a:rPr kumimoji="1" lang="ja-JP" altLang="en-US" sz="1600" dirty="0"/>
                        <a:t>・</a:t>
                      </a:r>
                      <a:r>
                        <a:rPr kumimoji="1" lang="ja-JP" altLang="en-US" sz="1600" dirty="0">
                          <a:solidFill>
                            <a:srgbClr val="FF0000"/>
                          </a:solidFill>
                        </a:rPr>
                        <a:t>「主体的に学習に取り組む態度」</a:t>
                      </a:r>
                      <a:r>
                        <a:rPr kumimoji="1" lang="ja-JP" altLang="en-US" sz="1600" dirty="0"/>
                        <a:t>における</a:t>
                      </a:r>
                      <a:r>
                        <a:rPr kumimoji="1" lang="ja-JP" altLang="en-US" sz="1600" dirty="0">
                          <a:solidFill>
                            <a:srgbClr val="FF0000"/>
                          </a:solidFill>
                        </a:rPr>
                        <a:t>「追究（，解決）しようとしている」</a:t>
                      </a:r>
                      <a:r>
                        <a:rPr kumimoji="1" lang="ja-JP" altLang="en-US" sz="1600" dirty="0"/>
                        <a:t>部分の表現について，</a:t>
                      </a:r>
                      <a:r>
                        <a:rPr kumimoji="1" lang="ja-JP" altLang="en-US" sz="1600" dirty="0">
                          <a:solidFill>
                            <a:srgbClr val="FF0000"/>
                          </a:solidFill>
                        </a:rPr>
                        <a:t>「思考・判断・表現」</a:t>
                      </a:r>
                      <a:r>
                        <a:rPr kumimoji="1" lang="ja-JP" altLang="en-US" sz="1600" dirty="0">
                          <a:solidFill>
                            <a:schemeClr val="tx1"/>
                          </a:solidFill>
                        </a:rPr>
                        <a:t>の「内容のまとまりごとの評価規準」</a:t>
                      </a:r>
                      <a:r>
                        <a:rPr kumimoji="1" lang="ja-JP" altLang="en-US" sz="1600" dirty="0">
                          <a:solidFill>
                            <a:srgbClr val="FF0000"/>
                          </a:solidFill>
                        </a:rPr>
                        <a:t>に「構想」の語を記載した項目のみ「追究，解決しようとしている」と表現</a:t>
                      </a:r>
                      <a:r>
                        <a:rPr kumimoji="1" lang="ja-JP" altLang="en-US" sz="1600" dirty="0"/>
                        <a:t>し，他は「追究しようとしている」と表現し，書き分けている。</a:t>
                      </a:r>
                    </a:p>
                  </a:txBody>
                  <a:tcPr marL="91435" marR="91435" marT="45730" marB="45730"/>
                </a:tc>
                <a:tc>
                  <a:txBody>
                    <a:bodyPr/>
                    <a:lstStyle/>
                    <a:p>
                      <a:r>
                        <a:rPr kumimoji="1" lang="ja-JP" altLang="en-US" sz="1600" dirty="0"/>
                        <a:t>・</a:t>
                      </a:r>
                      <a:r>
                        <a:rPr kumimoji="1" lang="ja-JP" altLang="en-US" sz="1600" dirty="0">
                          <a:solidFill>
                            <a:srgbClr val="FF0000"/>
                          </a:solidFill>
                        </a:rPr>
                        <a:t>「主体的に学習に取り組む態度」</a:t>
                      </a:r>
                      <a:r>
                        <a:rPr kumimoji="1" lang="ja-JP" altLang="en-US" sz="1600" dirty="0"/>
                        <a:t>における「追究（，解決）しようとしている」部分の表現について，</a:t>
                      </a:r>
                      <a:r>
                        <a:rPr kumimoji="1" lang="ja-JP" altLang="en-US" sz="1600" dirty="0">
                          <a:solidFill>
                            <a:srgbClr val="FF0000"/>
                          </a:solidFill>
                        </a:rPr>
                        <a:t>「思考・判断・表現」</a:t>
                      </a:r>
                      <a:r>
                        <a:rPr kumimoji="1" lang="ja-JP" altLang="en-US" sz="1600" dirty="0"/>
                        <a:t>の「内容のまとまりごとの評価規準</a:t>
                      </a:r>
                      <a:r>
                        <a:rPr kumimoji="1" lang="ja-JP" altLang="en-US" sz="1600" dirty="0">
                          <a:solidFill>
                            <a:srgbClr val="FF0000"/>
                          </a:solidFill>
                        </a:rPr>
                        <a:t>」に「構想」の語を記載した項目のみ「追究，解決しようとしている」と表現</a:t>
                      </a:r>
                      <a:r>
                        <a:rPr kumimoji="1" lang="ja-JP" altLang="en-US" sz="1600" dirty="0"/>
                        <a:t>し，他は「追究しようとしている」と表現し，書き分けている。</a:t>
                      </a:r>
                      <a:endParaRPr kumimoji="1" lang="en-US" altLang="ja-JP" sz="1600" dirty="0"/>
                    </a:p>
                    <a:p>
                      <a:endParaRPr kumimoji="1" lang="en-US" altLang="ja-JP" sz="1600" dirty="0"/>
                    </a:p>
                    <a:p>
                      <a:r>
                        <a:rPr kumimoji="1" lang="ja-JP" altLang="en-US" sz="1600" dirty="0"/>
                        <a:t>・</a:t>
                      </a:r>
                      <a:r>
                        <a:rPr kumimoji="1" lang="ja-JP" altLang="en-US" sz="1600" dirty="0">
                          <a:solidFill>
                            <a:srgbClr val="FF0000"/>
                          </a:solidFill>
                        </a:rPr>
                        <a:t>「知識・技能」</a:t>
                      </a:r>
                      <a:r>
                        <a:rPr kumimoji="1" lang="ja-JP" altLang="en-US" sz="1600" dirty="0"/>
                        <a:t>について，学習指導要領上の当該項目中に</a:t>
                      </a:r>
                      <a:r>
                        <a:rPr kumimoji="1" lang="ja-JP" altLang="en-US" sz="1600" dirty="0">
                          <a:solidFill>
                            <a:srgbClr val="FF0000"/>
                          </a:solidFill>
                        </a:rPr>
                        <a:t>「自らが生活する地域や受け継がれてきた伝統や文化への関心をもって」</a:t>
                      </a:r>
                      <a:r>
                        <a:rPr kumimoji="1" lang="ja-JP" altLang="en-US" sz="1600" dirty="0"/>
                        <a:t>との記載がある</a:t>
                      </a:r>
                      <a:r>
                        <a:rPr kumimoji="1" lang="ja-JP" altLang="en-US" sz="1600" dirty="0">
                          <a:solidFill>
                            <a:srgbClr val="FF0000"/>
                          </a:solidFill>
                        </a:rPr>
                        <a:t>「Ａ</a:t>
                      </a:r>
                      <a:r>
                        <a:rPr kumimoji="1" lang="en-US" altLang="ja-JP" sz="1600" dirty="0">
                          <a:solidFill>
                            <a:srgbClr val="FF0000"/>
                          </a:solidFill>
                        </a:rPr>
                        <a:t>(2)</a:t>
                      </a:r>
                      <a:r>
                        <a:rPr kumimoji="1" lang="ja-JP" altLang="en-US" sz="1600" dirty="0">
                          <a:solidFill>
                            <a:srgbClr val="FF0000"/>
                          </a:solidFill>
                        </a:rPr>
                        <a:t>身近な地域の歴史」のみ</a:t>
                      </a:r>
                      <a:r>
                        <a:rPr kumimoji="1" lang="ja-JP" altLang="en-US" sz="1600" dirty="0"/>
                        <a:t>，それを</a:t>
                      </a:r>
                      <a:r>
                        <a:rPr kumimoji="1" lang="ja-JP" altLang="en-US" sz="1600" dirty="0">
                          <a:solidFill>
                            <a:srgbClr val="FF0000"/>
                          </a:solidFill>
                        </a:rPr>
                        <a:t>「主体的に学習に取り組む態度」の対象として移動し，その冒頭に冠して表している</a:t>
                      </a:r>
                      <a:r>
                        <a:rPr kumimoji="1" lang="ja-JP" altLang="en-US" sz="1600" dirty="0"/>
                        <a:t>。</a:t>
                      </a:r>
                      <a:endParaRPr kumimoji="1" lang="en-US" altLang="ja-JP" sz="1600" dirty="0"/>
                    </a:p>
                    <a:p>
                      <a:endParaRPr kumimoji="1" lang="ja-JP" altLang="en-US" sz="1600" dirty="0"/>
                    </a:p>
                  </a:txBody>
                  <a:tcPr marL="91435" marR="91435" marT="45730" marB="45730"/>
                </a:tc>
                <a:tc>
                  <a:txBody>
                    <a:bodyPr/>
                    <a:lstStyle/>
                    <a:p>
                      <a:r>
                        <a:rPr kumimoji="1" lang="ja-JP" altLang="en-US" sz="1600" dirty="0"/>
                        <a:t>・</a:t>
                      </a:r>
                      <a:r>
                        <a:rPr kumimoji="1" lang="ja-JP" altLang="en-US" sz="1600" dirty="0">
                          <a:solidFill>
                            <a:srgbClr val="FF0000"/>
                          </a:solidFill>
                        </a:rPr>
                        <a:t>「思考・判断・表現」</a:t>
                      </a:r>
                      <a:r>
                        <a:rPr kumimoji="1" lang="ja-JP" altLang="en-US" sz="1600" dirty="0"/>
                        <a:t>について，「２ 内容」の各中項目の冒頭に</a:t>
                      </a:r>
                      <a:r>
                        <a:rPr kumimoji="1" lang="ja-JP" altLang="en-US" sz="1600" dirty="0">
                          <a:solidFill>
                            <a:srgbClr val="FF0000"/>
                          </a:solidFill>
                        </a:rPr>
                        <a:t>「</a:t>
                      </a:r>
                      <a:r>
                        <a:rPr kumimoji="1" lang="en-US" altLang="ja-JP" sz="1600" dirty="0">
                          <a:solidFill>
                            <a:srgbClr val="FF0000"/>
                          </a:solidFill>
                        </a:rPr>
                        <a:t>…</a:t>
                      </a:r>
                      <a:r>
                        <a:rPr kumimoji="1" lang="ja-JP" altLang="en-US" sz="1600" dirty="0">
                          <a:solidFill>
                            <a:srgbClr val="FF0000"/>
                          </a:solidFill>
                        </a:rPr>
                        <a:t>に着目して」と示された視点</a:t>
                      </a:r>
                      <a:r>
                        <a:rPr kumimoji="1" lang="ja-JP" altLang="en-US" sz="1600" dirty="0"/>
                        <a:t>を，それぞれの</a:t>
                      </a:r>
                      <a:r>
                        <a:rPr kumimoji="1" lang="ja-JP" altLang="en-US" sz="1600" dirty="0">
                          <a:solidFill>
                            <a:srgbClr val="FF0000"/>
                          </a:solidFill>
                        </a:rPr>
                        <a:t>記載の文頭に冠して表し</a:t>
                      </a:r>
                      <a:r>
                        <a:rPr kumimoji="1" lang="ja-JP" altLang="en-US" sz="1600" dirty="0"/>
                        <a:t>ている。（社会科のまとめとなる</a:t>
                      </a:r>
                      <a:r>
                        <a:rPr kumimoji="1" lang="ja-JP" altLang="en-US" sz="1600" dirty="0">
                          <a:solidFill>
                            <a:srgbClr val="FF0000"/>
                          </a:solidFill>
                        </a:rPr>
                        <a:t>「Ｄ</a:t>
                      </a:r>
                      <a:r>
                        <a:rPr kumimoji="1" lang="en-US" altLang="ja-JP" sz="1600" dirty="0">
                          <a:solidFill>
                            <a:srgbClr val="FF0000"/>
                          </a:solidFill>
                        </a:rPr>
                        <a:t>(2)</a:t>
                      </a:r>
                      <a:r>
                        <a:rPr kumimoji="1" lang="ja-JP" altLang="en-US" sz="1600" dirty="0">
                          <a:solidFill>
                            <a:srgbClr val="FF0000"/>
                          </a:solidFill>
                        </a:rPr>
                        <a:t>よりよい社会を目指して」のみ，「社会的な見方・考え方を働かせ」を冠して表</a:t>
                      </a:r>
                      <a:r>
                        <a:rPr kumimoji="1" lang="ja-JP" altLang="en-US" sz="1600" dirty="0"/>
                        <a:t>している。）</a:t>
                      </a:r>
                    </a:p>
                  </a:txBody>
                  <a:tcPr marL="91435" marR="91435" marT="45730" marB="45730"/>
                </a:tc>
                <a:extLst>
                  <a:ext uri="{0D108BD9-81ED-4DB2-BD59-A6C34878D82A}">
                    <a16:rowId xmlns:a16="http://schemas.microsoft.com/office/drawing/2014/main" val="10001"/>
                  </a:ext>
                </a:extLst>
              </a:tr>
            </a:tbl>
          </a:graphicData>
        </a:graphic>
      </p:graphicFrame>
      <p:sp>
        <p:nvSpPr>
          <p:cNvPr id="38928" name="テキスト ボックス 1"/>
          <p:cNvSpPr txBox="1">
            <a:spLocks noChangeArrowheads="1"/>
          </p:cNvSpPr>
          <p:nvPr/>
        </p:nvSpPr>
        <p:spPr bwMode="auto">
          <a:xfrm>
            <a:off x="0" y="0"/>
            <a:ext cx="9144000" cy="10096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Ⅱ</a:t>
            </a:r>
            <a:r>
              <a:rPr kumimoji="1" lang="ja-JP" altLang="en-US" sz="2800" b="1">
                <a:solidFill>
                  <a:srgbClr val="FFFFFF"/>
                </a:solidFill>
              </a:rPr>
              <a:t>　「内容のまとまりごとの評価規準」作成の手順</a:t>
            </a:r>
            <a:endParaRPr kumimoji="1" lang="en-US" altLang="ja-JP" sz="2800" b="1">
              <a:solidFill>
                <a:srgbClr val="FFFFFF"/>
              </a:solidFill>
            </a:endParaRPr>
          </a:p>
          <a:p>
            <a:pPr algn="ctr"/>
            <a:r>
              <a:rPr kumimoji="1" lang="en-US" altLang="ja-JP" sz="2800" b="1">
                <a:solidFill>
                  <a:srgbClr val="FFFFFF"/>
                </a:solidFill>
              </a:rPr>
              <a:t>【</a:t>
            </a:r>
            <a:r>
              <a:rPr kumimoji="1" lang="ja-JP" altLang="en-US" sz="2800" b="1">
                <a:solidFill>
                  <a:srgbClr val="FFFFFF"/>
                </a:solidFill>
              </a:rPr>
              <a:t>各分野の留意事項</a:t>
            </a:r>
            <a:r>
              <a:rPr kumimoji="1" lang="en-US" altLang="ja-JP" sz="2800" b="1">
                <a:solidFill>
                  <a:srgbClr val="FFFFFF"/>
                </a:solidFill>
              </a:rPr>
              <a:t>】</a:t>
            </a:r>
            <a:endParaRPr kumimoji="1" lang="ja-JP" altLang="en-US" sz="2800" b="1">
              <a:solidFill>
                <a:srgbClr val="FFFFFF"/>
              </a:solidFill>
            </a:endParaRPr>
          </a:p>
          <a:p>
            <a:endParaRPr kumimoji="1" lang="en-US" altLang="ja-JP" sz="3200" b="1">
              <a:solidFill>
                <a:srgbClr val="FFFFFF"/>
              </a:solidFill>
            </a:endParaRPr>
          </a:p>
        </p:txBody>
      </p:sp>
      <p:sp>
        <p:nvSpPr>
          <p:cNvPr id="6" name="AutoShape 16"/>
          <p:cNvSpPr>
            <a:spLocks noChangeArrowheads="1"/>
          </p:cNvSpPr>
          <p:nvPr/>
        </p:nvSpPr>
        <p:spPr bwMode="auto">
          <a:xfrm>
            <a:off x="7451725" y="19050"/>
            <a:ext cx="1692275" cy="4905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P31</a:t>
            </a:r>
            <a:r>
              <a:rPr lang="ja-JP" altLang="en-US" sz="2000" dirty="0">
                <a:solidFill>
                  <a:prstClr val="black"/>
                </a:solidFill>
              </a:rPr>
              <a:t>～</a:t>
            </a:r>
            <a:r>
              <a:rPr lang="en-US" altLang="ja-JP" sz="2000" dirty="0">
                <a:solidFill>
                  <a:prstClr val="black"/>
                </a:solidFill>
              </a:rPr>
              <a:t>32</a:t>
            </a:r>
            <a:endParaRPr lang="ja-JP" altLang="en-US" sz="2000" dirty="0">
              <a:solidFill>
                <a:prstClr val="black"/>
              </a:solidFill>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629"/>
    </mc:Choice>
    <mc:Fallback xmlns="">
      <p:transition spd="slow" advTm="14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中学校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chemeClr val="bg1">
                    <a:lumMod val="50000"/>
                  </a:schemeClr>
                </a:solidFill>
                <a:ea typeface="HGP教科書体" panose="02020600000000000000" pitchFamily="18" charset="-128"/>
              </a:rPr>
              <a:t>Ⅰ</a:t>
            </a:r>
            <a:r>
              <a:rPr lang="ja-JP" altLang="en-US" sz="2800" b="1" dirty="0">
                <a:solidFill>
                  <a:schemeClr val="bg1">
                    <a:lumMod val="50000"/>
                  </a:schemeClr>
                </a:solidFill>
                <a:ea typeface="HGP教科書体" panose="02020600000000000000" pitchFamily="18" charset="-128"/>
              </a:rPr>
              <a:t>　中学校社会科の「内容のまとまり」</a:t>
            </a:r>
            <a:endParaRPr lang="en-US" altLang="ja-JP" sz="2800"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50000"/>
                  </a:schemeClr>
                </a:solidFill>
                <a:ea typeface="HGP教科書体" panose="02020600000000000000" pitchFamily="18" charset="-128"/>
              </a:rPr>
              <a:t>Ⅱ</a:t>
            </a:r>
            <a:r>
              <a:rPr lang="ja-JP" altLang="en-US" sz="2800" b="1" dirty="0">
                <a:solidFill>
                  <a:schemeClr val="bg1">
                    <a:lumMod val="50000"/>
                  </a:schemeClr>
                </a:solidFill>
                <a:ea typeface="HGP教科書体" panose="02020600000000000000" pitchFamily="18" charset="-128"/>
              </a:rPr>
              <a:t>　中学校社会科における「内容のまとまりごとの評価規準」</a:t>
            </a:r>
            <a:endParaRPr lang="en-US" altLang="ja-JP" sz="2800"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50000"/>
                  </a:schemeClr>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「内容のまとまりごとの評価規準」の考え方を踏まえた評価</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規準の作成</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50000"/>
                  </a:schemeClr>
                </a:solidFill>
                <a:ea typeface="HGP教科書体" panose="02020600000000000000" pitchFamily="18" charset="-128"/>
              </a:rPr>
              <a:t>Ⅳ</a:t>
            </a:r>
            <a:r>
              <a:rPr lang="ja-JP" altLang="en-US" sz="2800" b="1" dirty="0">
                <a:solidFill>
                  <a:schemeClr val="bg1">
                    <a:lumMod val="50000"/>
                  </a:schemeClr>
                </a:solidFill>
                <a:ea typeface="HGP教科書体" panose="02020600000000000000" pitchFamily="18" charset="-128"/>
              </a:rPr>
              <a:t>　「主体的に学習に取り組む態度」の評価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37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2"/>
          <p:cNvSpPr txBox="1">
            <a:spLocks noChangeArrowheads="1"/>
          </p:cNvSpPr>
          <p:nvPr/>
        </p:nvSpPr>
        <p:spPr bwMode="auto">
          <a:xfrm>
            <a:off x="133350" y="858838"/>
            <a:ext cx="5807075" cy="58832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1500">
                <a:solidFill>
                  <a:srgbClr val="000000"/>
                </a:solidFill>
                <a:latin typeface="ＭＳ Ｐゴシック" panose="020B0600070205080204" pitchFamily="50" charset="-128"/>
              </a:rPr>
              <a:t> </a:t>
            </a:r>
            <a:r>
              <a:rPr lang="en-US" altLang="ja-JP" sz="1500">
                <a:solidFill>
                  <a:srgbClr val="000000"/>
                </a:solidFill>
                <a:latin typeface="ＭＳ Ｐゴシック" panose="020B0600070205080204" pitchFamily="50" charset="-128"/>
              </a:rPr>
              <a:t>〔</a:t>
            </a:r>
            <a:r>
              <a:rPr lang="ja-JP" altLang="en-US" sz="1500">
                <a:solidFill>
                  <a:srgbClr val="000000"/>
                </a:solidFill>
                <a:latin typeface="ＭＳ Ｐゴシック" panose="020B0600070205080204" pitchFamily="50" charset="-128"/>
              </a:rPr>
              <a:t>地理的分野</a:t>
            </a:r>
            <a:r>
              <a:rPr lang="en-US" altLang="ja-JP" sz="1500">
                <a:solidFill>
                  <a:srgbClr val="000000"/>
                </a:solidFill>
                <a:latin typeface="ＭＳ Ｐゴシック" panose="020B0600070205080204" pitchFamily="50" charset="-128"/>
              </a:rPr>
              <a:t>〕</a:t>
            </a:r>
          </a:p>
          <a:p>
            <a:r>
              <a:rPr lang="ja-JP" altLang="en-US" sz="1500">
                <a:solidFill>
                  <a:srgbClr val="000000"/>
                </a:solidFill>
                <a:latin typeface="ＭＳ Ｐゴシック" panose="020B0600070205080204" pitchFamily="50" charset="-128"/>
              </a:rPr>
              <a:t>Ａ 世界と日本の地域構成 （１）地域構成</a:t>
            </a:r>
          </a:p>
          <a:p>
            <a:r>
              <a:rPr lang="ja-JP" altLang="en-US" sz="1500">
                <a:solidFill>
                  <a:srgbClr val="000000"/>
                </a:solidFill>
                <a:latin typeface="ＭＳ Ｐゴシック" panose="020B0600070205080204" pitchFamily="50" charset="-128"/>
              </a:rPr>
              <a:t>Ｂ 世界の様々な地域 （１）世界各地の人々の生活と環境</a:t>
            </a:r>
          </a:p>
          <a:p>
            <a:r>
              <a:rPr lang="ja-JP" altLang="en-US" sz="1500">
                <a:solidFill>
                  <a:srgbClr val="000000"/>
                </a:solidFill>
                <a:latin typeface="ＭＳ Ｐゴシック" panose="020B0600070205080204" pitchFamily="50" charset="-128"/>
              </a:rPr>
              <a:t>Ｂ 世界の様々な地域 （２）世界の諸地域</a:t>
            </a:r>
          </a:p>
          <a:p>
            <a:r>
              <a:rPr lang="ja-JP" altLang="en-US" sz="1500">
                <a:solidFill>
                  <a:srgbClr val="000000"/>
                </a:solidFill>
                <a:latin typeface="ＭＳ Ｐゴシック" panose="020B0600070205080204" pitchFamily="50" charset="-128"/>
              </a:rPr>
              <a:t>Ｃ 日本の様々な地域 （１）地域調査の手法</a:t>
            </a:r>
          </a:p>
          <a:p>
            <a:r>
              <a:rPr lang="ja-JP" altLang="en-US" sz="1500">
                <a:solidFill>
                  <a:srgbClr val="000000"/>
                </a:solidFill>
                <a:latin typeface="ＭＳ Ｐゴシック" panose="020B0600070205080204" pitchFamily="50" charset="-128"/>
              </a:rPr>
              <a:t>Ｃ 日本の様々な地域 （２）日本の地域的特色と地域区分</a:t>
            </a:r>
          </a:p>
          <a:p>
            <a:r>
              <a:rPr lang="ja-JP" altLang="en-US" sz="1500">
                <a:solidFill>
                  <a:srgbClr val="000000"/>
                </a:solidFill>
                <a:latin typeface="ＭＳ Ｐゴシック" panose="020B0600070205080204" pitchFamily="50" charset="-128"/>
              </a:rPr>
              <a:t>Ｃ 日本の様々な地域 （３）日本の諸地域</a:t>
            </a:r>
          </a:p>
          <a:p>
            <a:r>
              <a:rPr lang="ja-JP" altLang="en-US" sz="1500">
                <a:solidFill>
                  <a:srgbClr val="000000"/>
                </a:solidFill>
                <a:latin typeface="ＭＳ Ｐゴシック" panose="020B0600070205080204" pitchFamily="50" charset="-128"/>
              </a:rPr>
              <a:t>Ｃ 日本の様々な地域 （４）地域の在り方</a:t>
            </a:r>
          </a:p>
          <a:p>
            <a:r>
              <a:rPr lang="en-US" altLang="ja-JP" sz="1500">
                <a:solidFill>
                  <a:srgbClr val="000000"/>
                </a:solidFill>
                <a:latin typeface="ＭＳ Ｐゴシック" panose="020B0600070205080204" pitchFamily="50" charset="-128"/>
              </a:rPr>
              <a:t>〔</a:t>
            </a:r>
            <a:r>
              <a:rPr lang="ja-JP" altLang="en-US" sz="1500">
                <a:solidFill>
                  <a:srgbClr val="000000"/>
                </a:solidFill>
                <a:latin typeface="ＭＳ Ｐゴシック" panose="020B0600070205080204" pitchFamily="50" charset="-128"/>
              </a:rPr>
              <a:t>歴史的分野</a:t>
            </a:r>
            <a:r>
              <a:rPr lang="en-US" altLang="ja-JP" sz="1500">
                <a:solidFill>
                  <a:srgbClr val="000000"/>
                </a:solidFill>
                <a:latin typeface="ＭＳ Ｐゴシック" panose="020B0600070205080204" pitchFamily="50" charset="-128"/>
              </a:rPr>
              <a:t>〕</a:t>
            </a:r>
          </a:p>
          <a:p>
            <a:r>
              <a:rPr lang="ja-JP" altLang="en-US" sz="1500">
                <a:solidFill>
                  <a:srgbClr val="000000"/>
                </a:solidFill>
                <a:latin typeface="ＭＳ Ｐゴシック" panose="020B0600070205080204" pitchFamily="50" charset="-128"/>
              </a:rPr>
              <a:t>Ａ 歴史との対話 （１）私たちと歴史</a:t>
            </a:r>
          </a:p>
          <a:p>
            <a:r>
              <a:rPr lang="ja-JP" altLang="en-US" sz="1500">
                <a:solidFill>
                  <a:srgbClr val="000000"/>
                </a:solidFill>
                <a:latin typeface="ＭＳ Ｐゴシック" panose="020B0600070205080204" pitchFamily="50" charset="-128"/>
              </a:rPr>
              <a:t>Ａ 歴史との対話 （２）身近な地域の歴史</a:t>
            </a:r>
          </a:p>
          <a:p>
            <a:r>
              <a:rPr lang="ja-JP" altLang="en-US" sz="1500">
                <a:solidFill>
                  <a:srgbClr val="000000"/>
                </a:solidFill>
                <a:latin typeface="ＭＳ Ｐゴシック" panose="020B0600070205080204" pitchFamily="50" charset="-128"/>
              </a:rPr>
              <a:t>Ｂ 近世までの日本とアジア （１）古代までの日本</a:t>
            </a:r>
          </a:p>
          <a:p>
            <a:r>
              <a:rPr lang="ja-JP" altLang="en-US" sz="1500">
                <a:solidFill>
                  <a:srgbClr val="000000"/>
                </a:solidFill>
                <a:latin typeface="ＭＳ Ｐゴシック" panose="020B0600070205080204" pitchFamily="50" charset="-128"/>
              </a:rPr>
              <a:t>Ｂ 近世までの日本とアジア （２）中世の日本</a:t>
            </a:r>
          </a:p>
          <a:p>
            <a:r>
              <a:rPr lang="ja-JP" altLang="en-US" sz="1500">
                <a:solidFill>
                  <a:srgbClr val="000000"/>
                </a:solidFill>
                <a:latin typeface="ＭＳ Ｐゴシック" panose="020B0600070205080204" pitchFamily="50" charset="-128"/>
              </a:rPr>
              <a:t>Ｂ 近世までの日本とアジア （３）近世の日本</a:t>
            </a:r>
          </a:p>
          <a:p>
            <a:r>
              <a:rPr lang="ja-JP" altLang="en-US" sz="1500">
                <a:solidFill>
                  <a:srgbClr val="000000"/>
                </a:solidFill>
                <a:latin typeface="ＭＳ Ｐゴシック" panose="020B0600070205080204" pitchFamily="50" charset="-128"/>
              </a:rPr>
              <a:t>Ｃ 近現代の日本と世界 （１）近代の日本と世界</a:t>
            </a:r>
          </a:p>
          <a:p>
            <a:r>
              <a:rPr lang="ja-JP" altLang="en-US" sz="1500">
                <a:solidFill>
                  <a:srgbClr val="000000"/>
                </a:solidFill>
                <a:latin typeface="ＭＳ Ｐゴシック" panose="020B0600070205080204" pitchFamily="50" charset="-128"/>
              </a:rPr>
              <a:t>Ｃ 近現代の日本と世界 （２）現代の日本と世界</a:t>
            </a:r>
          </a:p>
          <a:p>
            <a:r>
              <a:rPr lang="en-US" altLang="ja-JP" sz="1500">
                <a:solidFill>
                  <a:srgbClr val="000000"/>
                </a:solidFill>
                <a:latin typeface="ＭＳ Ｐゴシック" panose="020B0600070205080204" pitchFamily="50" charset="-128"/>
              </a:rPr>
              <a:t>〔</a:t>
            </a:r>
            <a:r>
              <a:rPr lang="ja-JP" altLang="en-US" sz="1500">
                <a:solidFill>
                  <a:srgbClr val="000000"/>
                </a:solidFill>
                <a:latin typeface="ＭＳ Ｐゴシック" panose="020B0600070205080204" pitchFamily="50" charset="-128"/>
              </a:rPr>
              <a:t>公民的分野</a:t>
            </a:r>
            <a:r>
              <a:rPr lang="en-US" altLang="ja-JP" sz="1500">
                <a:solidFill>
                  <a:srgbClr val="000000"/>
                </a:solidFill>
                <a:latin typeface="ＭＳ Ｐゴシック" panose="020B0600070205080204" pitchFamily="50" charset="-128"/>
              </a:rPr>
              <a:t>〕</a:t>
            </a:r>
          </a:p>
          <a:p>
            <a:r>
              <a:rPr lang="ja-JP" altLang="en-US" sz="1500">
                <a:solidFill>
                  <a:srgbClr val="000000"/>
                </a:solidFill>
                <a:latin typeface="ＭＳ Ｐゴシック" panose="020B0600070205080204" pitchFamily="50" charset="-128"/>
              </a:rPr>
              <a:t>Ａ 私たちと現代社会 （１）私たちが生きる現代社会と文化の特色</a:t>
            </a:r>
          </a:p>
          <a:p>
            <a:r>
              <a:rPr lang="ja-JP" altLang="en-US" sz="1500">
                <a:solidFill>
                  <a:srgbClr val="000000"/>
                </a:solidFill>
                <a:latin typeface="ＭＳ Ｐゴシック" panose="020B0600070205080204" pitchFamily="50" charset="-128"/>
              </a:rPr>
              <a:t>Ａ 私たちと現代社会 （２）現代社会を捉える枠組み</a:t>
            </a:r>
          </a:p>
          <a:p>
            <a:r>
              <a:rPr lang="ja-JP" altLang="en-US" sz="1500">
                <a:solidFill>
                  <a:srgbClr val="000000"/>
                </a:solidFill>
                <a:latin typeface="ＭＳ Ｐゴシック" panose="020B0600070205080204" pitchFamily="50" charset="-128"/>
              </a:rPr>
              <a:t>Ｂ 私たちと経済 （１）市場の働きと経済</a:t>
            </a:r>
          </a:p>
          <a:p>
            <a:r>
              <a:rPr lang="ja-JP" altLang="en-US" sz="1500">
                <a:solidFill>
                  <a:srgbClr val="000000"/>
                </a:solidFill>
                <a:latin typeface="ＭＳ Ｐゴシック" panose="020B0600070205080204" pitchFamily="50" charset="-128"/>
              </a:rPr>
              <a:t>Ｂ 私たちと経済 （２）国民の生活と政府の役割</a:t>
            </a:r>
          </a:p>
          <a:p>
            <a:r>
              <a:rPr lang="ja-JP" altLang="en-US" sz="1500">
                <a:solidFill>
                  <a:srgbClr val="000000"/>
                </a:solidFill>
                <a:latin typeface="ＭＳ Ｐゴシック" panose="020B0600070205080204" pitchFamily="50" charset="-128"/>
              </a:rPr>
              <a:t>Ｃ 私たちと政治 （１）人間の尊重と日本国憲法の基本的原則</a:t>
            </a:r>
          </a:p>
          <a:p>
            <a:r>
              <a:rPr lang="ja-JP" altLang="en-US" sz="1500">
                <a:solidFill>
                  <a:srgbClr val="000000"/>
                </a:solidFill>
                <a:latin typeface="ＭＳ Ｐゴシック" panose="020B0600070205080204" pitchFamily="50" charset="-128"/>
              </a:rPr>
              <a:t>Ｃ 私たちと政治 （２）民主政治と政治参加</a:t>
            </a:r>
          </a:p>
          <a:p>
            <a:r>
              <a:rPr lang="ja-JP" altLang="en-US" sz="1500">
                <a:solidFill>
                  <a:srgbClr val="000000"/>
                </a:solidFill>
                <a:latin typeface="ＭＳ Ｐゴシック" panose="020B0600070205080204" pitchFamily="50" charset="-128"/>
              </a:rPr>
              <a:t>Ｄ 私たちと国際社会の諸課題（１）世界平和と人類の福祉の増大</a:t>
            </a:r>
          </a:p>
          <a:p>
            <a:r>
              <a:rPr lang="ja-JP" altLang="en-US" sz="1500">
                <a:solidFill>
                  <a:srgbClr val="000000"/>
                </a:solidFill>
                <a:latin typeface="ＭＳ Ｐゴシック" panose="020B0600070205080204" pitchFamily="50" charset="-128"/>
              </a:rPr>
              <a:t>Ｄ 私たちと国際社会の諸課題（２）よりよい社会を目指して</a:t>
            </a:r>
          </a:p>
        </p:txBody>
      </p:sp>
      <p:sp>
        <p:nvSpPr>
          <p:cNvPr id="43011" name="テキスト ボックス 1"/>
          <p:cNvSpPr txBox="1">
            <a:spLocks noChangeArrowheads="1"/>
          </p:cNvSpPr>
          <p:nvPr/>
        </p:nvSpPr>
        <p:spPr bwMode="auto">
          <a:xfrm>
            <a:off x="0" y="0"/>
            <a:ext cx="9144000" cy="7889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b="1">
                <a:solidFill>
                  <a:srgbClr val="FFFFFF"/>
                </a:solidFill>
              </a:rPr>
              <a:t>中学校社会科の内容のまとまり＝単元 </a:t>
            </a:r>
            <a:endParaRPr kumimoji="1" lang="en-US" altLang="ja-JP" sz="3200" b="1">
              <a:solidFill>
                <a:srgbClr val="FFFFFF"/>
              </a:solidFill>
            </a:endParaRPr>
          </a:p>
        </p:txBody>
      </p:sp>
      <p:grpSp>
        <p:nvGrpSpPr>
          <p:cNvPr id="43012" name="グループ化 10"/>
          <p:cNvGrpSpPr>
            <a:grpSpLocks/>
          </p:cNvGrpSpPr>
          <p:nvPr/>
        </p:nvGrpSpPr>
        <p:grpSpPr bwMode="auto">
          <a:xfrm>
            <a:off x="5148263" y="1446213"/>
            <a:ext cx="3887787" cy="704850"/>
            <a:chOff x="5148064" y="1445473"/>
            <a:chExt cx="3888412" cy="704850"/>
          </a:xfrm>
        </p:grpSpPr>
        <p:sp>
          <p:nvSpPr>
            <p:cNvPr id="9" name="正方形/長方形 8"/>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地理的分野　７つ</a:t>
              </a:r>
            </a:p>
          </p:txBody>
        </p:sp>
        <p:cxnSp>
          <p:nvCxnSpPr>
            <p:cNvPr id="6" name="直線コネクタ 5"/>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3013" name="グループ化 13"/>
          <p:cNvGrpSpPr>
            <a:grpSpLocks/>
          </p:cNvGrpSpPr>
          <p:nvPr/>
        </p:nvGrpSpPr>
        <p:grpSpPr bwMode="auto">
          <a:xfrm>
            <a:off x="5157788" y="3402013"/>
            <a:ext cx="3887787" cy="704850"/>
            <a:chOff x="5148064" y="1445473"/>
            <a:chExt cx="3888412" cy="704850"/>
          </a:xfrm>
        </p:grpSpPr>
        <p:sp>
          <p:nvSpPr>
            <p:cNvPr id="15" name="正方形/長方形 14"/>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歴史的分野　７つ</a:t>
              </a:r>
            </a:p>
          </p:txBody>
        </p:sp>
        <p:cxnSp>
          <p:nvCxnSpPr>
            <p:cNvPr id="16" name="直線コネクタ 15"/>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3014" name="グループ化 17"/>
          <p:cNvGrpSpPr>
            <a:grpSpLocks/>
          </p:cNvGrpSpPr>
          <p:nvPr/>
        </p:nvGrpSpPr>
        <p:grpSpPr bwMode="auto">
          <a:xfrm>
            <a:off x="5157788" y="5335588"/>
            <a:ext cx="3887787" cy="704850"/>
            <a:chOff x="5148064" y="1445473"/>
            <a:chExt cx="3888412" cy="704850"/>
          </a:xfrm>
        </p:grpSpPr>
        <p:sp>
          <p:nvSpPr>
            <p:cNvPr id="19" name="正方形/長方形 18"/>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公民的分野　８つ</a:t>
              </a:r>
            </a:p>
          </p:txBody>
        </p:sp>
        <p:cxnSp>
          <p:nvCxnSpPr>
            <p:cNvPr id="20" name="直線コネクタ 19"/>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AutoShape 16"/>
          <p:cNvSpPr>
            <a:spLocks noChangeArrowheads="1"/>
          </p:cNvSpPr>
          <p:nvPr/>
        </p:nvSpPr>
        <p:spPr bwMode="auto">
          <a:xfrm>
            <a:off x="7399338" y="149225"/>
            <a:ext cx="1692275" cy="4905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P27</a:t>
            </a:r>
            <a:r>
              <a:rPr lang="ja-JP" altLang="en-US" sz="2000" dirty="0" err="1">
                <a:solidFill>
                  <a:prstClr val="black"/>
                </a:solidFill>
              </a:rPr>
              <a:t>，</a:t>
            </a:r>
            <a:r>
              <a:rPr lang="en-US" altLang="ja-JP" sz="2000" dirty="0">
                <a:solidFill>
                  <a:prstClr val="black"/>
                </a:solidFill>
              </a:rPr>
              <a:t>37</a:t>
            </a:r>
            <a:endParaRPr lang="ja-JP" altLang="en-US" sz="2000" dirty="0">
              <a:solidFill>
                <a:prstClr val="black"/>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94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90488" y="1074738"/>
            <a:ext cx="8882062" cy="5783262"/>
          </a:xfrm>
          <a:prstGeom prst="rect">
            <a:avLst/>
          </a:prstGeom>
          <a:solidFill>
            <a:srgbClr val="FFFF99"/>
          </a:solidFill>
          <a:ln>
            <a:solidFill>
              <a:srgbClr val="FFC000"/>
            </a:solidFill>
          </a:ln>
        </p:spPr>
        <p:txBody>
          <a:bodyPr/>
          <a:lstStyle/>
          <a:p>
            <a:pPr>
              <a:defRPr/>
            </a:pPr>
            <a:r>
              <a:rPr lang="ja-JP" altLang="en-US" sz="2400" dirty="0">
                <a:solidFill>
                  <a:srgbClr val="000000"/>
                </a:solidFill>
                <a:latin typeface="+mj-ea"/>
                <a:ea typeface="+mj-ea"/>
              </a:rPr>
              <a:t>（１）知識・技能 </a:t>
            </a:r>
          </a:p>
          <a:p>
            <a:pPr>
              <a:lnSpc>
                <a:spcPts val="2800"/>
              </a:lnSpc>
              <a:defRPr/>
            </a:pPr>
            <a:r>
              <a:rPr lang="ja-JP" altLang="en-US" sz="2400" dirty="0">
                <a:solidFill>
                  <a:srgbClr val="000000"/>
                </a:solidFill>
                <a:latin typeface="+mj-ea"/>
                <a:ea typeface="+mj-ea"/>
              </a:rPr>
              <a:t>　さらに，平成</a:t>
            </a:r>
            <a:r>
              <a:rPr lang="en-US" altLang="ja-JP" sz="2400" dirty="0">
                <a:solidFill>
                  <a:srgbClr val="000000"/>
                </a:solidFill>
                <a:latin typeface="+mj-ea"/>
                <a:ea typeface="+mj-ea"/>
              </a:rPr>
              <a:t>29</a:t>
            </a:r>
            <a:r>
              <a:rPr lang="ja-JP" altLang="en-US" sz="2400" dirty="0">
                <a:solidFill>
                  <a:srgbClr val="000000"/>
                </a:solidFill>
                <a:latin typeface="+mj-ea"/>
                <a:ea typeface="+mj-ea"/>
              </a:rPr>
              <a:t>年版の学習指導要領改訂においては，学んだ内容が，既得の知識及び技能と関連付けながら深く理解され，他の学習や生活の場面でも活用できる「生きて働く」知識や技能となることが重視されている。</a:t>
            </a:r>
            <a:endParaRPr lang="en-US" altLang="ja-JP" sz="2400" dirty="0">
              <a:solidFill>
                <a:srgbClr val="000000"/>
              </a:solidFill>
              <a:latin typeface="+mj-ea"/>
              <a:ea typeface="+mj-ea"/>
            </a:endParaRPr>
          </a:p>
          <a:p>
            <a:pPr>
              <a:lnSpc>
                <a:spcPts val="2800"/>
              </a:lnSpc>
              <a:defRPr/>
            </a:pPr>
            <a:r>
              <a:rPr lang="ja-JP" altLang="en-US" sz="2400" dirty="0">
                <a:solidFill>
                  <a:srgbClr val="000000"/>
                </a:solidFill>
                <a:latin typeface="+mj-ea"/>
                <a:ea typeface="+mj-ea"/>
              </a:rPr>
              <a:t>　このうち</a:t>
            </a:r>
            <a:r>
              <a:rPr lang="ja-JP" altLang="en-US" sz="2400" b="1" u="sng" dirty="0">
                <a:solidFill>
                  <a:srgbClr val="FF0000"/>
                </a:solidFill>
                <a:latin typeface="+mj-ea"/>
                <a:ea typeface="+mj-ea"/>
              </a:rPr>
              <a:t>知識については，社会的事象等の特色や意味，理論などを含めた社会の中で汎用的に使うことのできる概念等に関わる知識を獲得するように学習を設計する</a:t>
            </a:r>
            <a:r>
              <a:rPr lang="ja-JP" altLang="en-US" sz="2400" dirty="0">
                <a:latin typeface="+mj-ea"/>
                <a:ea typeface="+mj-ea"/>
              </a:rPr>
              <a:t>こと</a:t>
            </a:r>
            <a:r>
              <a:rPr lang="ja-JP" altLang="en-US" sz="2400" dirty="0">
                <a:solidFill>
                  <a:srgbClr val="000000"/>
                </a:solidFill>
                <a:latin typeface="+mj-ea"/>
                <a:ea typeface="+mj-ea"/>
              </a:rPr>
              <a:t>が求められ，</a:t>
            </a:r>
            <a:endParaRPr lang="en-US" altLang="ja-JP" sz="2400" dirty="0">
              <a:solidFill>
                <a:srgbClr val="000000"/>
              </a:solidFill>
              <a:latin typeface="+mj-ea"/>
              <a:ea typeface="+mj-ea"/>
            </a:endParaRPr>
          </a:p>
          <a:p>
            <a:pPr>
              <a:lnSpc>
                <a:spcPts val="2800"/>
              </a:lnSpc>
              <a:defRPr/>
            </a:pPr>
            <a:r>
              <a:rPr lang="ja-JP" altLang="en-US" sz="2400" b="1" dirty="0">
                <a:solidFill>
                  <a:srgbClr val="000000"/>
                </a:solidFill>
                <a:latin typeface="+mj-ea"/>
                <a:ea typeface="+mj-ea"/>
              </a:rPr>
              <a:t>　</a:t>
            </a:r>
            <a:r>
              <a:rPr lang="ja-JP" altLang="en-US" sz="2400" b="1" u="sng" dirty="0">
                <a:solidFill>
                  <a:srgbClr val="FF0000"/>
                </a:solidFill>
                <a:latin typeface="+mj-ea"/>
                <a:ea typeface="+mj-ea"/>
              </a:rPr>
              <a:t>技能については，解説中に「参考資料３ 社会的事象等について調べまとめる技能」として，身に付けるべき技能の例を整理した</a:t>
            </a:r>
            <a:r>
              <a:rPr lang="ja-JP" altLang="en-US" sz="2400" dirty="0">
                <a:solidFill>
                  <a:srgbClr val="000000"/>
                </a:solidFill>
                <a:latin typeface="+mj-ea"/>
                <a:ea typeface="+mj-ea"/>
              </a:rPr>
              <a:t>ところである。</a:t>
            </a:r>
            <a:endParaRPr lang="en-US" altLang="ja-JP" sz="2400" dirty="0">
              <a:solidFill>
                <a:srgbClr val="000000"/>
              </a:solidFill>
              <a:latin typeface="+mj-ea"/>
              <a:ea typeface="+mj-ea"/>
            </a:endParaRPr>
          </a:p>
          <a:p>
            <a:pPr>
              <a:lnSpc>
                <a:spcPts val="2800"/>
              </a:lnSpc>
              <a:defRPr/>
            </a:pPr>
            <a:r>
              <a:rPr lang="ja-JP" altLang="en-US" sz="2400" dirty="0">
                <a:solidFill>
                  <a:srgbClr val="000000"/>
                </a:solidFill>
                <a:latin typeface="+mj-ea"/>
                <a:ea typeface="+mj-ea"/>
              </a:rPr>
              <a:t>　これらのことを踏まえれば，</a:t>
            </a:r>
            <a:r>
              <a:rPr lang="ja-JP" altLang="en-US" sz="2400" b="1" dirty="0">
                <a:solidFill>
                  <a:srgbClr val="FF0000"/>
                </a:solidFill>
                <a:latin typeface="+mj-ea"/>
                <a:ea typeface="+mj-ea"/>
              </a:rPr>
              <a:t>単元の目標</a:t>
            </a:r>
            <a:r>
              <a:rPr lang="ja-JP" altLang="en-US" sz="2400" dirty="0">
                <a:solidFill>
                  <a:srgbClr val="000000"/>
                </a:solidFill>
                <a:latin typeface="+mj-ea"/>
                <a:ea typeface="+mj-ea"/>
              </a:rPr>
              <a:t>においても，その</a:t>
            </a:r>
            <a:r>
              <a:rPr lang="ja-JP" altLang="en-US" sz="2400" b="1" dirty="0">
                <a:solidFill>
                  <a:srgbClr val="FF0000"/>
                </a:solidFill>
                <a:latin typeface="+mj-ea"/>
                <a:ea typeface="+mj-ea"/>
              </a:rPr>
              <a:t>評価規準においても</a:t>
            </a:r>
            <a:r>
              <a:rPr lang="ja-JP" altLang="en-US" sz="2400" b="1" dirty="0">
                <a:solidFill>
                  <a:srgbClr val="000000"/>
                </a:solidFill>
                <a:latin typeface="+mj-ea"/>
                <a:ea typeface="+mj-ea"/>
              </a:rPr>
              <a:t>，</a:t>
            </a:r>
            <a:r>
              <a:rPr lang="ja-JP" altLang="en-US" sz="2400" b="1" u="sng" dirty="0">
                <a:solidFill>
                  <a:srgbClr val="FF0000"/>
                </a:solidFill>
                <a:latin typeface="+mj-ea"/>
                <a:ea typeface="+mj-ea"/>
              </a:rPr>
              <a:t>細かな事象を網羅的に羅列して求めることの無いよう留意する</a:t>
            </a:r>
            <a:r>
              <a:rPr lang="ja-JP" altLang="en-US" sz="2400" dirty="0">
                <a:solidFill>
                  <a:srgbClr val="000000"/>
                </a:solidFill>
                <a:latin typeface="+mj-ea"/>
                <a:ea typeface="+mj-ea"/>
              </a:rPr>
              <a:t>ことが必要である。</a:t>
            </a:r>
            <a:endParaRPr kumimoji="1" lang="en-US" altLang="ja-JP" sz="2400" dirty="0">
              <a:latin typeface="+mj-ea"/>
              <a:ea typeface="+mj-ea"/>
            </a:endParaRPr>
          </a:p>
        </p:txBody>
      </p:sp>
      <p:sp>
        <p:nvSpPr>
          <p:cNvPr id="47107" name="テキスト ボックス 1"/>
          <p:cNvSpPr txBox="1">
            <a:spLocks noChangeArrowheads="1"/>
          </p:cNvSpPr>
          <p:nvPr/>
        </p:nvSpPr>
        <p:spPr bwMode="auto">
          <a:xfrm>
            <a:off x="3175" y="0"/>
            <a:ext cx="9144000" cy="9810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Ⅲ</a:t>
            </a:r>
            <a:r>
              <a:rPr kumimoji="1" lang="ja-JP" altLang="en-US" sz="2800" b="1">
                <a:solidFill>
                  <a:schemeClr val="bg1"/>
                </a:solidFill>
              </a:rPr>
              <a:t>　「内容のまとまりごとの評価規準」の考え方</a:t>
            </a:r>
            <a:endParaRPr kumimoji="1" lang="en-US" altLang="ja-JP" sz="2800" b="1">
              <a:solidFill>
                <a:schemeClr val="bg1"/>
              </a:solidFill>
            </a:endParaRPr>
          </a:p>
          <a:p>
            <a:r>
              <a:rPr kumimoji="1" lang="ja-JP" altLang="en-US" sz="2800" b="1">
                <a:solidFill>
                  <a:schemeClr val="bg1"/>
                </a:solidFill>
              </a:rPr>
              <a:t>　　を踏まえた評価規準の作成</a:t>
            </a:r>
          </a:p>
          <a:p>
            <a:endParaRPr kumimoji="1" lang="en-US" altLang="ja-JP" sz="3200" b="1">
              <a:solidFill>
                <a:schemeClr val="bg1"/>
              </a:solidFill>
            </a:endParaRPr>
          </a:p>
        </p:txBody>
      </p:sp>
      <p:sp>
        <p:nvSpPr>
          <p:cNvPr id="6" name="AutoShape 16"/>
          <p:cNvSpPr>
            <a:spLocks noChangeArrowheads="1"/>
          </p:cNvSpPr>
          <p:nvPr/>
        </p:nvSpPr>
        <p:spPr bwMode="auto">
          <a:xfrm>
            <a:off x="7815263" y="1206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P36</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465"/>
    </mc:Choice>
    <mc:Fallback xmlns="">
      <p:transition spd="slow" advTm="5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0" y="0"/>
            <a:ext cx="9144000" cy="9842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Ⅲ</a:t>
            </a:r>
            <a:r>
              <a:rPr kumimoji="1" lang="ja-JP" altLang="en-US" sz="2800" b="1">
                <a:solidFill>
                  <a:schemeClr val="bg1"/>
                </a:solidFill>
              </a:rPr>
              <a:t>　「内容のまとまりごとの評価規準」の考え方を</a:t>
            </a:r>
            <a:endParaRPr kumimoji="1" lang="en-US" altLang="ja-JP" sz="2800" b="1">
              <a:solidFill>
                <a:schemeClr val="bg1"/>
              </a:solidFill>
            </a:endParaRPr>
          </a:p>
          <a:p>
            <a:r>
              <a:rPr kumimoji="1" lang="ja-JP" altLang="en-US" sz="2800" b="1">
                <a:solidFill>
                  <a:schemeClr val="bg1"/>
                </a:solidFill>
              </a:rPr>
              <a:t>　　　踏まえた評価規準の作成</a:t>
            </a:r>
          </a:p>
          <a:p>
            <a:endParaRPr kumimoji="1" lang="en-US" altLang="ja-JP" sz="3200" b="1">
              <a:solidFill>
                <a:schemeClr val="bg1"/>
              </a:solidFill>
            </a:endParaRPr>
          </a:p>
        </p:txBody>
      </p:sp>
      <p:sp>
        <p:nvSpPr>
          <p:cNvPr id="20" name="テキスト ボックス 19"/>
          <p:cNvSpPr txBox="1"/>
          <p:nvPr/>
        </p:nvSpPr>
        <p:spPr>
          <a:xfrm>
            <a:off x="131763" y="1104900"/>
            <a:ext cx="8931275" cy="5608638"/>
          </a:xfrm>
          <a:prstGeom prst="rect">
            <a:avLst/>
          </a:prstGeom>
          <a:solidFill>
            <a:srgbClr val="FFFF99"/>
          </a:solidFill>
          <a:ln>
            <a:solidFill>
              <a:srgbClr val="FFC000"/>
            </a:solidFill>
          </a:ln>
        </p:spPr>
        <p:txBody>
          <a:bodyPr/>
          <a:lstStyle/>
          <a:p>
            <a:pPr>
              <a:defRPr/>
            </a:pPr>
            <a:r>
              <a:rPr lang="ja-JP" altLang="en-US" sz="2400" dirty="0"/>
              <a:t>（２）思考・判断・表現 </a:t>
            </a:r>
          </a:p>
          <a:p>
            <a:pPr>
              <a:lnSpc>
                <a:spcPts val="3000"/>
              </a:lnSpc>
              <a:defRPr/>
            </a:pPr>
            <a:r>
              <a:rPr lang="ja-JP" altLang="en-US" sz="2400" dirty="0"/>
              <a:t>　　「社会的な見方・考え方」は，社会的事象等の意味や意義，特色や相互の関連を考察したり，社会に見られる課題を把握して，その解決に向けて構想したりする際の「視点や方法（考え方）」である・・・。</a:t>
            </a:r>
            <a:endParaRPr lang="en-US" altLang="ja-JP" sz="2400" dirty="0"/>
          </a:p>
          <a:p>
            <a:pPr>
              <a:lnSpc>
                <a:spcPts val="3000"/>
              </a:lnSpc>
              <a:defRPr/>
            </a:pPr>
            <a:r>
              <a:rPr lang="ja-JP" altLang="en-US" sz="2400" b="1" dirty="0">
                <a:solidFill>
                  <a:srgbClr val="FF0000"/>
                </a:solidFill>
              </a:rPr>
              <a:t>　「社会的な見方・考え方」</a:t>
            </a:r>
            <a:r>
              <a:rPr lang="ja-JP" altLang="en-US" sz="2400" dirty="0"/>
              <a:t>は，</a:t>
            </a:r>
            <a:r>
              <a:rPr lang="ja-JP" altLang="en-US" sz="2400" b="1" dirty="0">
                <a:solidFill>
                  <a:srgbClr val="FF0000"/>
                </a:solidFill>
              </a:rPr>
              <a:t>「思考力，判断力，表現力等」の育成に当たって重要な役割を果たすものである</a:t>
            </a:r>
            <a:r>
              <a:rPr lang="ja-JP" altLang="en-US" sz="2400" dirty="0"/>
              <a:t>と捉えられる。</a:t>
            </a:r>
          </a:p>
          <a:p>
            <a:pPr>
              <a:lnSpc>
                <a:spcPts val="3000"/>
              </a:lnSpc>
              <a:defRPr/>
            </a:pPr>
            <a:r>
              <a:rPr lang="ja-JP" altLang="en-US" sz="2400" dirty="0"/>
              <a:t>　そこで，学習指導要領及びその解説に示された，</a:t>
            </a:r>
            <a:r>
              <a:rPr lang="ja-JP" altLang="en-US" sz="2400" b="1" u="sng" dirty="0">
                <a:solidFill>
                  <a:srgbClr val="FF0000"/>
                </a:solidFill>
              </a:rPr>
              <a:t>分野等の特質に応じた視点の例や，視点を生かした考察や構想（選択・判断）に向かう「問い」の例などを踏まえ</a:t>
            </a:r>
            <a:r>
              <a:rPr lang="ja-JP" altLang="en-US" sz="2400" dirty="0"/>
              <a:t>，各単元において，</a:t>
            </a:r>
            <a:r>
              <a:rPr lang="ja-JP" altLang="en-US" sz="2400" b="1" u="sng" dirty="0">
                <a:solidFill>
                  <a:srgbClr val="FF0000"/>
                </a:solidFill>
              </a:rPr>
              <a:t>それぞれの「見方・考え方」を視野に，具体的な「視点」等を組み込んだ評価規準を設定する</a:t>
            </a:r>
            <a:r>
              <a:rPr lang="ja-JP" altLang="en-US" sz="2400" dirty="0"/>
              <a:t>ことが重要である。単元を見通した「問い」を設定し「社会的な見方・考え方」を働かせることで，社会的事象等の意味や意義，特色や相互の関連等を考察したり，社会に見られる課題を把握してその解決に向けて構想したりする学習を一層充実させることが可能となる。	</a:t>
            </a:r>
          </a:p>
          <a:p>
            <a:pPr>
              <a:defRPr/>
            </a:pPr>
            <a:endParaRPr kumimoji="1" lang="en-US" altLang="ja-JP" sz="1500" dirty="0">
              <a:latin typeface="+mj-ea"/>
              <a:ea typeface="+mj-ea"/>
            </a:endParaRPr>
          </a:p>
        </p:txBody>
      </p:sp>
      <p:sp>
        <p:nvSpPr>
          <p:cNvPr id="6" name="AutoShape 16"/>
          <p:cNvSpPr>
            <a:spLocks noChangeArrowheads="1"/>
          </p:cNvSpPr>
          <p:nvPr/>
        </p:nvSpPr>
        <p:spPr bwMode="auto">
          <a:xfrm>
            <a:off x="7815263" y="1206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P36</a:t>
            </a:r>
            <a:endParaRPr lang="ja-JP" altLang="en-US" sz="28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21"/>
    </mc:Choice>
    <mc:Fallback xmlns="">
      <p:transition spd="slow" advTm="61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社会</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中学校社会科の「内容のまとまり」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中学校社会科における「内容のまとまりごとの評価規準」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「内容のまとまりごとの評価規準」の考え方を踏まえた評価</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規準の作成</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「主体的に学習に取り組む態度」の評価</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0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19"/>
          <p:cNvSpPr txBox="1">
            <a:spLocks noChangeArrowheads="1"/>
          </p:cNvSpPr>
          <p:nvPr/>
        </p:nvSpPr>
        <p:spPr bwMode="auto">
          <a:xfrm>
            <a:off x="90488" y="1146175"/>
            <a:ext cx="8882062" cy="545147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dirty="0"/>
              <a:t>（３）主体的に学習に取り組む態度 </a:t>
            </a:r>
          </a:p>
          <a:p>
            <a:pPr>
              <a:lnSpc>
                <a:spcPts val="3000"/>
              </a:lnSpc>
            </a:pPr>
            <a:r>
              <a:rPr lang="ja-JP" altLang="en-US" sz="2400" dirty="0"/>
              <a:t>　</a:t>
            </a:r>
            <a:r>
              <a:rPr lang="ja-JP" altLang="en-US" sz="2400" b="1" u="sng" dirty="0">
                <a:solidFill>
                  <a:srgbClr val="FF0000"/>
                </a:solidFill>
              </a:rPr>
              <a:t>現実の社会的事象を扱うことのできる社会科</a:t>
            </a:r>
            <a:r>
              <a:rPr lang="ja-JP" altLang="en-US" sz="2400" dirty="0"/>
              <a:t>ならではの</a:t>
            </a:r>
            <a:r>
              <a:rPr lang="ja-JP" altLang="en-US" sz="2400" b="1" u="sng" dirty="0">
                <a:solidFill>
                  <a:srgbClr val="FF0000"/>
                </a:solidFill>
              </a:rPr>
              <a:t>「主権者として，持続可能な社会づくりに向かう社会参画意識の涵養やよりよい社会の実現を視野に課題を主体的に解決しようとする態度の育成</a:t>
            </a:r>
            <a:r>
              <a:rPr lang="ja-JP" altLang="en-US" sz="2400" dirty="0"/>
              <a:t>（「②社会科の改訂の基本的な考え方」（ウ）」）が必要である。</a:t>
            </a:r>
          </a:p>
          <a:p>
            <a:pPr>
              <a:lnSpc>
                <a:spcPts val="3000"/>
              </a:lnSpc>
            </a:pPr>
            <a:r>
              <a:rPr lang="ja-JP" altLang="en-US" sz="2400" dirty="0"/>
              <a:t>　「</a:t>
            </a:r>
            <a:r>
              <a:rPr lang="en-US" altLang="ja-JP" sz="2400" dirty="0"/>
              <a:t>『</a:t>
            </a:r>
            <a:r>
              <a:rPr lang="ja-JP" altLang="en-US" sz="2400" dirty="0"/>
              <a:t>関心・意欲・態度</a:t>
            </a:r>
            <a:r>
              <a:rPr lang="en-US" altLang="ja-JP" sz="2400" dirty="0"/>
              <a:t>』</a:t>
            </a:r>
            <a:r>
              <a:rPr lang="ja-JP" altLang="en-US" sz="2400" dirty="0"/>
              <a:t>については，表面的な状況のみに着目することにならないように留意するとともに，教科の特性や学習指導の内容等も踏まえつつ，ある程度長い区切りの中で適切な頻度で</a:t>
            </a:r>
            <a:r>
              <a:rPr lang="en-US" altLang="ja-JP" sz="2400" dirty="0"/>
              <a:t>『</a:t>
            </a:r>
            <a:r>
              <a:rPr lang="ja-JP" altLang="en-US" sz="2400" dirty="0"/>
              <a:t>おおむね満足できる</a:t>
            </a:r>
            <a:r>
              <a:rPr lang="en-US" altLang="ja-JP" sz="2400" dirty="0"/>
              <a:t>』</a:t>
            </a:r>
            <a:r>
              <a:rPr lang="ja-JP" altLang="en-US" sz="2400" dirty="0"/>
              <a:t>状況等にあるかどうかを評価するなどの工夫を行うことも重要である」とされていた（平成</a:t>
            </a:r>
            <a:r>
              <a:rPr lang="en-US" altLang="ja-JP" sz="2400" dirty="0"/>
              <a:t>22</a:t>
            </a:r>
            <a:r>
              <a:rPr lang="ja-JP" altLang="en-US" sz="2400" dirty="0"/>
              <a:t>年版「生徒の学習評価の在り方について（報告）」中央教育審議会）。</a:t>
            </a:r>
          </a:p>
          <a:p>
            <a:pPr>
              <a:lnSpc>
                <a:spcPts val="3000"/>
              </a:lnSpc>
            </a:pPr>
            <a:r>
              <a:rPr lang="ja-JP" altLang="en-US" sz="2400" dirty="0"/>
              <a:t>　</a:t>
            </a:r>
            <a:r>
              <a:rPr lang="ja-JP" altLang="en-US" sz="2400" b="1" u="sng" dirty="0">
                <a:solidFill>
                  <a:srgbClr val="FF0000"/>
                </a:solidFill>
              </a:rPr>
              <a:t>「関心・意欲・態度」の趣旨を継承する「主体的に学習に取り組む態度」についても，ある程度長い区切りの中で評価することが考えられ，単元を越えて評価規準を設定する</a:t>
            </a:r>
            <a:r>
              <a:rPr lang="ja-JP" altLang="en-US" sz="2400" dirty="0"/>
              <a:t>ことも考えられる。</a:t>
            </a:r>
          </a:p>
        </p:txBody>
      </p:sp>
      <p:sp>
        <p:nvSpPr>
          <p:cNvPr id="51203" name="テキスト ボックス 1"/>
          <p:cNvSpPr txBox="1">
            <a:spLocks noChangeArrowheads="1"/>
          </p:cNvSpPr>
          <p:nvPr/>
        </p:nvSpPr>
        <p:spPr bwMode="auto">
          <a:xfrm>
            <a:off x="3175" y="0"/>
            <a:ext cx="9144000" cy="98107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Ⅲ</a:t>
            </a:r>
            <a:r>
              <a:rPr kumimoji="1" lang="ja-JP" altLang="en-US" sz="2800" b="1">
                <a:solidFill>
                  <a:schemeClr val="bg1"/>
                </a:solidFill>
              </a:rPr>
              <a:t>　「内容のまとまりごとの評価規準」の考え方</a:t>
            </a:r>
            <a:endParaRPr kumimoji="1" lang="en-US" altLang="ja-JP" sz="2800" b="1">
              <a:solidFill>
                <a:schemeClr val="bg1"/>
              </a:solidFill>
            </a:endParaRPr>
          </a:p>
          <a:p>
            <a:r>
              <a:rPr kumimoji="1" lang="ja-JP" altLang="en-US" sz="2800" b="1">
                <a:solidFill>
                  <a:schemeClr val="bg1"/>
                </a:solidFill>
              </a:rPr>
              <a:t>　　を踏まえた評価規準の作成</a:t>
            </a:r>
          </a:p>
          <a:p>
            <a:endParaRPr kumimoji="1" lang="en-US" altLang="ja-JP" sz="3200" b="1">
              <a:solidFill>
                <a:schemeClr val="bg1"/>
              </a:solidFill>
            </a:endParaRPr>
          </a:p>
        </p:txBody>
      </p:sp>
      <p:sp>
        <p:nvSpPr>
          <p:cNvPr id="5" name="AutoShape 16"/>
          <p:cNvSpPr>
            <a:spLocks noChangeArrowheads="1"/>
          </p:cNvSpPr>
          <p:nvPr/>
        </p:nvSpPr>
        <p:spPr bwMode="auto">
          <a:xfrm>
            <a:off x="7815263" y="1206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P37</a:t>
            </a:r>
            <a:endParaRPr lang="ja-JP" altLang="en-US" sz="28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317"/>
    </mc:Choice>
    <mc:Fallback xmlns="">
      <p:transition spd="slow" advTm="89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19"/>
          <p:cNvSpPr txBox="1">
            <a:spLocks noChangeArrowheads="1"/>
          </p:cNvSpPr>
          <p:nvPr/>
        </p:nvSpPr>
        <p:spPr bwMode="auto">
          <a:xfrm>
            <a:off x="60325" y="1552575"/>
            <a:ext cx="8934450" cy="5305425"/>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1500">
              <a:solidFill>
                <a:srgbClr val="000000"/>
              </a:solidFill>
              <a:latin typeface="ＭＳ Ｐゴシック" panose="020B0600070205080204" pitchFamily="50" charset="-128"/>
            </a:endParaRPr>
          </a:p>
        </p:txBody>
      </p:sp>
      <p:sp>
        <p:nvSpPr>
          <p:cNvPr id="53251" name="テキスト ボックス 1"/>
          <p:cNvSpPr txBox="1">
            <a:spLocks noChangeArrowheads="1"/>
          </p:cNvSpPr>
          <p:nvPr/>
        </p:nvSpPr>
        <p:spPr bwMode="auto">
          <a:xfrm>
            <a:off x="3175" y="0"/>
            <a:ext cx="9144000" cy="14843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Ⅲ</a:t>
            </a:r>
            <a:r>
              <a:rPr kumimoji="1" lang="ja-JP" altLang="en-US" sz="2800" b="1">
                <a:solidFill>
                  <a:srgbClr val="FFFFFF"/>
                </a:solidFill>
              </a:rPr>
              <a:t>　「内容のまとまりごとの評価規準」の考え方</a:t>
            </a:r>
            <a:endParaRPr kumimoji="1" lang="en-US" altLang="ja-JP" sz="2800" b="1">
              <a:solidFill>
                <a:srgbClr val="FFFFFF"/>
              </a:solidFill>
            </a:endParaRPr>
          </a:p>
          <a:p>
            <a:r>
              <a:rPr kumimoji="1" lang="ja-JP" altLang="en-US" sz="2800" b="1">
                <a:solidFill>
                  <a:srgbClr val="FFFFFF"/>
                </a:solidFill>
              </a:rPr>
              <a:t>　　を踏まえた評価規準の作成</a:t>
            </a:r>
            <a:endParaRPr kumimoji="1" lang="en-US" altLang="ja-JP" sz="2800" b="1">
              <a:solidFill>
                <a:srgbClr val="FFFFFF"/>
              </a:solidFill>
            </a:endParaRPr>
          </a:p>
          <a:p>
            <a:pPr algn="ctr"/>
            <a:r>
              <a:rPr kumimoji="1" lang="en-US" altLang="ja-JP" sz="2400" b="1">
                <a:solidFill>
                  <a:srgbClr val="FFFFFF"/>
                </a:solidFill>
              </a:rPr>
              <a:t>【</a:t>
            </a:r>
            <a:r>
              <a:rPr kumimoji="1" lang="ja-JP" altLang="en-US" sz="2400" b="1">
                <a:solidFill>
                  <a:srgbClr val="FFFFFF"/>
                </a:solidFill>
              </a:rPr>
              <a:t>「内容のまとまり」と「単元」の大小関係に着目した評価規準の作成</a:t>
            </a:r>
            <a:r>
              <a:rPr kumimoji="1" lang="en-US" altLang="ja-JP" sz="2400" b="1">
                <a:solidFill>
                  <a:srgbClr val="FFFFFF"/>
                </a:solidFill>
              </a:rPr>
              <a:t>】</a:t>
            </a:r>
            <a:endParaRPr kumimoji="1" lang="ja-JP" altLang="en-US" sz="2400" b="1">
              <a:solidFill>
                <a:srgbClr val="FFFFFF"/>
              </a:solidFill>
            </a:endParaRPr>
          </a:p>
          <a:p>
            <a:endParaRPr kumimoji="1" lang="en-US" altLang="ja-JP" sz="3200" b="1">
              <a:solidFill>
                <a:srgbClr val="FFFFFF"/>
              </a:solidFill>
            </a:endParaRPr>
          </a:p>
        </p:txBody>
      </p:sp>
      <p:pic>
        <p:nvPicPr>
          <p:cNvPr id="53252" name="図 7"/>
          <p:cNvPicPr>
            <a:picLocks noChangeAspect="1" noChangeArrowheads="1"/>
          </p:cNvPicPr>
          <p:nvPr/>
        </p:nvPicPr>
        <p:blipFill>
          <a:blip r:embed="rId5">
            <a:extLst>
              <a:ext uri="{28A0092B-C50C-407E-A947-70E740481C1C}">
                <a14:useLocalDpi xmlns:a14="http://schemas.microsoft.com/office/drawing/2010/main" val="0"/>
              </a:ext>
            </a:extLst>
          </a:blip>
          <a:srcRect l="1144" t="17387" r="9837" b="47200"/>
          <a:stretch>
            <a:fillRect/>
          </a:stretch>
        </p:blipFill>
        <p:spPr bwMode="auto">
          <a:xfrm>
            <a:off x="149225" y="5219700"/>
            <a:ext cx="8691563"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169863" y="1638300"/>
            <a:ext cx="8689975" cy="842963"/>
          </a:xfrm>
          <a:prstGeom prst="rect">
            <a:avLst/>
          </a:prstGeom>
          <a:solidFill>
            <a:schemeClr val="accent6">
              <a:lumMod val="40000"/>
              <a:lumOff val="60000"/>
            </a:schemeClr>
          </a:solidFill>
          <a:ln>
            <a:solidFill>
              <a:schemeClr val="accent6">
                <a:lumMod val="60000"/>
                <a:lumOff val="40000"/>
              </a:schemeClr>
            </a:solidFill>
          </a:ln>
        </p:spPr>
        <p:txBody>
          <a:bodyPr/>
          <a:lstStyle/>
          <a:p>
            <a:pPr>
              <a:defRPr/>
            </a:pPr>
            <a:r>
              <a:rPr lang="en-US" altLang="ja-JP" sz="2400" dirty="0">
                <a:solidFill>
                  <a:prstClr val="black"/>
                </a:solidFill>
              </a:rPr>
              <a:t>【</a:t>
            </a:r>
            <a:r>
              <a:rPr lang="ja-JP" altLang="en-US" sz="2400" dirty="0">
                <a:solidFill>
                  <a:prstClr val="black"/>
                </a:solidFill>
              </a:rPr>
              <a:t>ケース１</a:t>
            </a:r>
            <a:r>
              <a:rPr lang="en-US" altLang="ja-JP" sz="2400" dirty="0">
                <a:solidFill>
                  <a:prstClr val="black"/>
                </a:solidFill>
              </a:rPr>
              <a:t>】</a:t>
            </a:r>
            <a:r>
              <a:rPr lang="ja-JP" altLang="en-US" sz="2400" dirty="0">
                <a:solidFill>
                  <a:prstClr val="black"/>
                </a:solidFill>
              </a:rPr>
              <a:t>　「内容のまとまり」を単元とする場合</a:t>
            </a:r>
            <a:endParaRPr lang="en-US" altLang="ja-JP" sz="2400" dirty="0">
              <a:solidFill>
                <a:prstClr val="black"/>
              </a:solidFill>
            </a:endParaRPr>
          </a:p>
          <a:p>
            <a:pPr>
              <a:defRPr/>
            </a:pPr>
            <a:r>
              <a:rPr lang="ja-JP" altLang="en-US" sz="2400" dirty="0">
                <a:solidFill>
                  <a:prstClr val="black"/>
                </a:solidFill>
              </a:rPr>
              <a:t>　「内容のまとまりごとの評価規準</a:t>
            </a:r>
            <a:r>
              <a:rPr lang="en-US" altLang="ja-JP" sz="2400" dirty="0">
                <a:solidFill>
                  <a:prstClr val="black"/>
                </a:solidFill>
              </a:rPr>
              <a:t>(</a:t>
            </a:r>
            <a:r>
              <a:rPr lang="ja-JP" altLang="en-US" sz="2400" dirty="0">
                <a:solidFill>
                  <a:prstClr val="black"/>
                </a:solidFill>
              </a:rPr>
              <a:t>例）」＝「単元の評価規準」</a:t>
            </a:r>
            <a:endParaRPr lang="en-US" altLang="ja-JP" sz="2400" dirty="0">
              <a:solidFill>
                <a:prstClr val="black"/>
              </a:solidFill>
            </a:endParaRPr>
          </a:p>
        </p:txBody>
      </p:sp>
      <p:sp>
        <p:nvSpPr>
          <p:cNvPr id="12" name="テキスト ボックス 11"/>
          <p:cNvSpPr txBox="1"/>
          <p:nvPr/>
        </p:nvSpPr>
        <p:spPr>
          <a:xfrm>
            <a:off x="171450" y="2566988"/>
            <a:ext cx="8689975" cy="1154112"/>
          </a:xfrm>
          <a:prstGeom prst="rect">
            <a:avLst/>
          </a:prstGeom>
          <a:solidFill>
            <a:schemeClr val="accent2">
              <a:lumMod val="40000"/>
              <a:lumOff val="60000"/>
            </a:schemeClr>
          </a:solidFill>
          <a:ln>
            <a:solidFill>
              <a:schemeClr val="accent2">
                <a:lumMod val="60000"/>
                <a:lumOff val="40000"/>
              </a:schemeClr>
            </a:solidFill>
          </a:ln>
        </p:spPr>
        <p:txBody>
          <a:bodyPr/>
          <a:lstStyle/>
          <a:p>
            <a:pPr>
              <a:defRPr/>
            </a:pPr>
            <a:r>
              <a:rPr lang="en-US" altLang="ja-JP" sz="2400" dirty="0">
                <a:solidFill>
                  <a:prstClr val="black"/>
                </a:solidFill>
              </a:rPr>
              <a:t>【</a:t>
            </a:r>
            <a:r>
              <a:rPr lang="ja-JP" altLang="en-US" sz="2400" dirty="0">
                <a:solidFill>
                  <a:prstClr val="black"/>
                </a:solidFill>
              </a:rPr>
              <a:t>ケース２</a:t>
            </a:r>
            <a:r>
              <a:rPr lang="en-US" altLang="ja-JP" sz="2400" dirty="0">
                <a:solidFill>
                  <a:prstClr val="black"/>
                </a:solidFill>
              </a:rPr>
              <a:t>】</a:t>
            </a:r>
            <a:r>
              <a:rPr lang="ja-JP" altLang="en-US" sz="2400" dirty="0">
                <a:solidFill>
                  <a:prstClr val="black"/>
                </a:solidFill>
              </a:rPr>
              <a:t>　「内容のまとまり」の一部を単元とする場合　</a:t>
            </a:r>
            <a:endParaRPr lang="en-US" altLang="ja-JP" sz="2400" dirty="0">
              <a:solidFill>
                <a:prstClr val="black"/>
              </a:solidFill>
            </a:endParaRPr>
          </a:p>
          <a:p>
            <a:pPr>
              <a:defRPr/>
            </a:pPr>
            <a:r>
              <a:rPr lang="ja-JP" altLang="en-US" sz="2400" dirty="0">
                <a:solidFill>
                  <a:prstClr val="black"/>
                </a:solidFill>
              </a:rPr>
              <a:t>　「内容のまとまりごとの評価規準</a:t>
            </a:r>
            <a:r>
              <a:rPr lang="en-US" altLang="ja-JP" sz="2400" dirty="0">
                <a:solidFill>
                  <a:prstClr val="black"/>
                </a:solidFill>
              </a:rPr>
              <a:t>(</a:t>
            </a:r>
            <a:r>
              <a:rPr lang="ja-JP" altLang="en-US" sz="2400" dirty="0">
                <a:solidFill>
                  <a:prstClr val="black"/>
                </a:solidFill>
              </a:rPr>
              <a:t>例）」の記載事項を基に，細分化しつつ具体化した「単元の評価規準」を設定</a:t>
            </a:r>
            <a:endParaRPr lang="en-US" altLang="ja-JP" sz="2400" dirty="0">
              <a:solidFill>
                <a:prstClr val="black"/>
              </a:solidFill>
            </a:endParaRPr>
          </a:p>
        </p:txBody>
      </p:sp>
      <p:sp>
        <p:nvSpPr>
          <p:cNvPr id="13" name="テキスト ボックス 12"/>
          <p:cNvSpPr txBox="1"/>
          <p:nvPr/>
        </p:nvSpPr>
        <p:spPr>
          <a:xfrm>
            <a:off x="182563" y="3848100"/>
            <a:ext cx="8689975" cy="1274763"/>
          </a:xfrm>
          <a:prstGeom prst="rect">
            <a:avLst/>
          </a:prstGeom>
          <a:solidFill>
            <a:schemeClr val="accent1">
              <a:lumMod val="20000"/>
              <a:lumOff val="80000"/>
            </a:schemeClr>
          </a:solidFill>
          <a:ln>
            <a:solidFill>
              <a:schemeClr val="accent1">
                <a:lumMod val="75000"/>
              </a:schemeClr>
            </a:solidFill>
          </a:ln>
        </p:spPr>
        <p:txBody>
          <a:bodyPr/>
          <a:lstStyle/>
          <a:p>
            <a:pPr>
              <a:defRPr/>
            </a:pPr>
            <a:r>
              <a:rPr lang="en-US" altLang="ja-JP" sz="2400" dirty="0">
                <a:solidFill>
                  <a:prstClr val="black"/>
                </a:solidFill>
              </a:rPr>
              <a:t>【</a:t>
            </a:r>
            <a:r>
              <a:rPr lang="ja-JP" altLang="en-US" sz="2400" dirty="0">
                <a:solidFill>
                  <a:prstClr val="black"/>
                </a:solidFill>
              </a:rPr>
              <a:t>ケース３</a:t>
            </a:r>
            <a:r>
              <a:rPr lang="en-US" altLang="ja-JP" sz="2400" dirty="0">
                <a:solidFill>
                  <a:prstClr val="black"/>
                </a:solidFill>
              </a:rPr>
              <a:t>】</a:t>
            </a:r>
            <a:r>
              <a:rPr lang="ja-JP" altLang="en-US" sz="2400" dirty="0">
                <a:solidFill>
                  <a:prstClr val="black"/>
                </a:solidFill>
              </a:rPr>
              <a:t>　「内容のまとまり」を超えて単元とする場合</a:t>
            </a:r>
            <a:endParaRPr lang="en-US" altLang="ja-JP" sz="2400" dirty="0">
              <a:solidFill>
                <a:prstClr val="black"/>
              </a:solidFill>
            </a:endParaRPr>
          </a:p>
          <a:p>
            <a:pPr>
              <a:defRPr/>
            </a:pPr>
            <a:r>
              <a:rPr lang="ja-JP" altLang="en-US" sz="2400" dirty="0">
                <a:solidFill>
                  <a:prstClr val="black"/>
                </a:solidFill>
              </a:rPr>
              <a:t>　「技能」「思考・判断・表現」「主体的に学習に取り組む態度」については，複数の中項目にまたがった評価場面を設定</a:t>
            </a:r>
            <a:endParaRPr lang="en-US" altLang="ja-JP" sz="2400" dirty="0">
              <a:solidFill>
                <a:prstClr val="black"/>
              </a:solidFill>
            </a:endParaRPr>
          </a:p>
        </p:txBody>
      </p:sp>
      <p:sp>
        <p:nvSpPr>
          <p:cNvPr id="9" name="AutoShape 16"/>
          <p:cNvSpPr>
            <a:spLocks noChangeArrowheads="1"/>
          </p:cNvSpPr>
          <p:nvPr/>
        </p:nvSpPr>
        <p:spPr bwMode="auto">
          <a:xfrm>
            <a:off x="7815263" y="1206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P37</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944"/>
    </mc:Choice>
    <mc:Fallback xmlns="">
      <p:transition spd="slow" advTm="7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中学校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Ⅰ</a:t>
            </a:r>
            <a:r>
              <a:rPr lang="ja-JP" altLang="en-US" sz="2800" b="1" dirty="0">
                <a:solidFill>
                  <a:prstClr val="white">
                    <a:lumMod val="50000"/>
                  </a:prstClr>
                </a:solidFill>
                <a:ea typeface="HGP教科書体" panose="02020600000000000000" pitchFamily="18" charset="-128"/>
              </a:rPr>
              <a:t>　中学校社会科の「内容のまとまり」</a:t>
            </a:r>
            <a:endParaRPr lang="en-US" altLang="ja-JP" sz="2800" b="1" dirty="0">
              <a:solidFill>
                <a:prstClr val="white">
                  <a:lumMod val="50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50000"/>
                  </a:prstClr>
                </a:solidFill>
                <a:ea typeface="HGP教科書体" panose="02020600000000000000" pitchFamily="18" charset="-128"/>
              </a:rPr>
              <a:t>Ⅱ</a:t>
            </a:r>
            <a:r>
              <a:rPr lang="ja-JP" altLang="en-US" sz="2800" b="1" dirty="0">
                <a:solidFill>
                  <a:prstClr val="white">
                    <a:lumMod val="50000"/>
                  </a:prstClr>
                </a:solidFill>
                <a:ea typeface="HGP教科書体" panose="02020600000000000000" pitchFamily="18" charset="-128"/>
              </a:rPr>
              <a:t>　中学校社会科における「内容のまとまりごとの評価規準」</a:t>
            </a:r>
            <a:endParaRPr lang="en-US" altLang="ja-JP" sz="2800" b="1" dirty="0">
              <a:solidFill>
                <a:prstClr val="white">
                  <a:lumMod val="50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50000"/>
                  </a:prstClr>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chemeClr val="bg1">
                    <a:lumMod val="50000"/>
                  </a:schemeClr>
                </a:solidFill>
                <a:ea typeface="HGP教科書体" panose="02020600000000000000" pitchFamily="18" charset="-128"/>
              </a:rPr>
              <a:t>Ⅲ</a:t>
            </a:r>
            <a:r>
              <a:rPr lang="ja-JP" altLang="en-US" sz="2800" b="1" dirty="0">
                <a:solidFill>
                  <a:schemeClr val="bg1">
                    <a:lumMod val="50000"/>
                  </a:schemeClr>
                </a:solidFill>
                <a:ea typeface="HGP教科書体" panose="02020600000000000000" pitchFamily="18" charset="-128"/>
              </a:rPr>
              <a:t>　「内容のまとまりごとの評価規準」の考え方を踏まえた評価</a:t>
            </a:r>
            <a:endParaRPr lang="en-US" altLang="ja-JP" sz="2800"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50000"/>
                  </a:schemeClr>
                </a:solidFill>
                <a:ea typeface="HGP教科書体" panose="02020600000000000000" pitchFamily="18" charset="-128"/>
              </a:rPr>
              <a:t>　　規準の作成</a:t>
            </a:r>
            <a:endParaRPr lang="en-US" altLang="ja-JP" sz="2800" b="1" dirty="0">
              <a:solidFill>
                <a:schemeClr val="bg1">
                  <a:lumMod val="50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「主体的に学習に取り組む態度」の評価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9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txBox="1">
            <a:spLocks/>
          </p:cNvSpPr>
          <p:nvPr/>
        </p:nvSpPr>
        <p:spPr bwMode="auto">
          <a:xfrm>
            <a:off x="19050" y="-212725"/>
            <a:ext cx="8064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3200">
                <a:solidFill>
                  <a:srgbClr val="1A71A2"/>
                </a:solidFill>
              </a:rPr>
              <a:t>「主体的に学習に取り組む態度」の評価②</a:t>
            </a:r>
            <a:endParaRPr kumimoji="1" lang="ja-JP" altLang="en-US" sz="2400">
              <a:solidFill>
                <a:srgbClr val="1A71A2"/>
              </a:solidFill>
            </a:endParaRPr>
          </a:p>
        </p:txBody>
      </p:sp>
      <p:sp>
        <p:nvSpPr>
          <p:cNvPr id="12" name="角丸四角形 2"/>
          <p:cNvSpPr/>
          <p:nvPr/>
        </p:nvSpPr>
        <p:spPr>
          <a:xfrm>
            <a:off x="179388" y="777875"/>
            <a:ext cx="8763000" cy="928688"/>
          </a:xfrm>
          <a:prstGeom prst="roundRect">
            <a:avLst>
              <a:gd name="adj" fmla="val 7760"/>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5877" tIns="0" rIns="25877" bIns="0" anchor="ctr"/>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sp>
        <p:nvSpPr>
          <p:cNvPr id="59396" name="テキスト ボックス 12"/>
          <p:cNvSpPr txBox="1">
            <a:spLocks noChangeArrowheads="1"/>
          </p:cNvSpPr>
          <p:nvPr/>
        </p:nvSpPr>
        <p:spPr bwMode="auto">
          <a:xfrm>
            <a:off x="144463" y="6537325"/>
            <a:ext cx="3960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400" eaLnBrk="1" hangingPunct="1"/>
            <a:r>
              <a:rPr kumimoji="1" lang="ja-JP" altLang="en-US" sz="1200">
                <a:solidFill>
                  <a:srgbClr val="000000"/>
                </a:solidFill>
                <a:latin typeface="ＭＳ Ｐゴシック" panose="020B0600070205080204" pitchFamily="50" charset="-128"/>
              </a:rPr>
              <a:t>＜参考＞報告Ｐ．</a:t>
            </a:r>
            <a:r>
              <a:rPr kumimoji="1" lang="en-US" altLang="ja-JP" sz="1200">
                <a:solidFill>
                  <a:srgbClr val="000000"/>
                </a:solidFill>
                <a:latin typeface="ＭＳ Ｐゴシック" panose="020B0600070205080204" pitchFamily="50" charset="-128"/>
              </a:rPr>
              <a:t>12</a:t>
            </a:r>
            <a:r>
              <a:rPr kumimoji="1" lang="ja-JP" altLang="en-US" sz="1200">
                <a:solidFill>
                  <a:srgbClr val="000000"/>
                </a:solidFill>
                <a:latin typeface="ＭＳ Ｐゴシック" panose="020B0600070205080204" pitchFamily="50" charset="-128"/>
              </a:rPr>
              <a:t>　　通知２．（２）</a:t>
            </a:r>
          </a:p>
        </p:txBody>
      </p:sp>
      <p:cxnSp>
        <p:nvCxnSpPr>
          <p:cNvPr id="11" name="直線コネクタ 10"/>
          <p:cNvCxnSpPr/>
          <p:nvPr/>
        </p:nvCxnSpPr>
        <p:spPr>
          <a:xfrm>
            <a:off x="0" y="620713"/>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9398" name="スライド番号プレースホルダー 3"/>
          <p:cNvSpPr txBox="1">
            <a:spLocks/>
          </p:cNvSpPr>
          <p:nvPr/>
        </p:nvSpPr>
        <p:spPr bwMode="auto">
          <a:xfrm>
            <a:off x="6457950"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kumimoji="1"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kumimoji="1">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kumimoji="1"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kumimoji="1" sz="1300">
                <a:solidFill>
                  <a:schemeClr val="tx1"/>
                </a:solidFill>
                <a:latin typeface="Calibri" panose="020F0502020204030204" pitchFamily="34" charset="0"/>
              </a:defRPr>
            </a:lvl5pPr>
            <a:lvl6pPr marL="20002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6pPr>
            <a:lvl7pPr marL="24574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7pPr>
            <a:lvl8pPr marL="29146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8pPr>
            <a:lvl9pPr marL="3371850" indent="-171450" defTabSz="457200" eaLnBrk="0" fontAlgn="base" hangingPunct="0">
              <a:lnSpc>
                <a:spcPct val="90000"/>
              </a:lnSpc>
              <a:spcBef>
                <a:spcPts val="375"/>
              </a:spcBef>
              <a:spcAft>
                <a:spcPct val="0"/>
              </a:spcAft>
              <a:buFont typeface="Arial" panose="020B0604020202020204" pitchFamily="34" charset="0"/>
              <a:buChar char="•"/>
              <a:defRPr kumimoji="1" sz="1300">
                <a:solidFill>
                  <a:schemeClr val="tx1"/>
                </a:solidFill>
                <a:latin typeface="Calibri" panose="020F0502020204030204" pitchFamily="34" charset="0"/>
              </a:defRPr>
            </a:lvl9pPr>
          </a:lstStyle>
          <a:p>
            <a:pPr algn="r">
              <a:lnSpc>
                <a:spcPct val="100000"/>
              </a:lnSpc>
              <a:spcBef>
                <a:spcPct val="0"/>
              </a:spcBef>
              <a:buFontTx/>
              <a:buNone/>
            </a:pPr>
            <a:fld id="{AB7A261C-F299-42CB-9132-FED2A68C64CE}" type="slidenum">
              <a:rPr kumimoji="0" lang="ja-JP" altLang="en-US" sz="900">
                <a:solidFill>
                  <a:srgbClr val="898989"/>
                </a:solidFill>
              </a:rPr>
              <a:pPr algn="r">
                <a:lnSpc>
                  <a:spcPct val="100000"/>
                </a:lnSpc>
                <a:spcBef>
                  <a:spcPct val="0"/>
                </a:spcBef>
                <a:buFontTx/>
                <a:buNone/>
              </a:pPr>
              <a:t>23</a:t>
            </a:fld>
            <a:endParaRPr kumimoji="0" lang="ja-JP" altLang="en-US" sz="900">
              <a:solidFill>
                <a:srgbClr val="898989"/>
              </a:solidFill>
            </a:endParaRPr>
          </a:p>
        </p:txBody>
      </p:sp>
      <p:pic>
        <p:nvPicPr>
          <p:cNvPr id="59399"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円/楕円 15"/>
          <p:cNvSpPr/>
          <p:nvPr/>
        </p:nvSpPr>
        <p:spPr>
          <a:xfrm>
            <a:off x="4621213" y="2276475"/>
            <a:ext cx="723900" cy="2992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7" name="円/楕円 16"/>
          <p:cNvSpPr/>
          <p:nvPr/>
        </p:nvSpPr>
        <p:spPr>
          <a:xfrm>
            <a:off x="6018213" y="5516563"/>
            <a:ext cx="2574925" cy="51752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13" name="AutoShape 16"/>
          <p:cNvSpPr>
            <a:spLocks noChangeArrowheads="1"/>
          </p:cNvSpPr>
          <p:nvPr/>
        </p:nvSpPr>
        <p:spPr bwMode="auto">
          <a:xfrm>
            <a:off x="7339013" y="52388"/>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P9</a:t>
            </a:r>
            <a:r>
              <a:rPr lang="ja-JP" altLang="en-US" sz="2000" dirty="0">
                <a:solidFill>
                  <a:prstClr val="black"/>
                </a:solidFill>
              </a:rPr>
              <a:t>～</a:t>
            </a:r>
            <a:r>
              <a:rPr lang="en-US" altLang="ja-JP" sz="2000" dirty="0">
                <a:solidFill>
                  <a:prstClr val="black"/>
                </a:solidFill>
              </a:rPr>
              <a:t>10</a:t>
            </a:r>
            <a:endParaRPr lang="ja-JP" altLang="en-US" sz="2000" dirty="0">
              <a:solidFill>
                <a:prstClr val="black"/>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34"/>
    </mc:Choice>
    <mc:Fallback xmlns="">
      <p:transition spd="slow" advTm="1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テキスト ボックス 19"/>
          <p:cNvSpPr txBox="1">
            <a:spLocks noChangeArrowheads="1"/>
          </p:cNvSpPr>
          <p:nvPr/>
        </p:nvSpPr>
        <p:spPr bwMode="auto">
          <a:xfrm>
            <a:off x="104775" y="1744663"/>
            <a:ext cx="8934450" cy="4999037"/>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p:txBody>
      </p:sp>
      <p:sp>
        <p:nvSpPr>
          <p:cNvPr id="61443" name="テキスト ボックス 1"/>
          <p:cNvSpPr txBox="1">
            <a:spLocks noChangeArrowheads="1"/>
          </p:cNvSpPr>
          <p:nvPr/>
        </p:nvSpPr>
        <p:spPr bwMode="auto">
          <a:xfrm>
            <a:off x="3175" y="0"/>
            <a:ext cx="9144000" cy="7874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Ⅳ</a:t>
            </a:r>
            <a:r>
              <a:rPr kumimoji="1" lang="ja-JP" altLang="en-US" sz="2800" b="1">
                <a:solidFill>
                  <a:srgbClr val="FFFFFF"/>
                </a:solidFill>
              </a:rPr>
              <a:t>　「主体的に学習に取り組む態度」の評価</a:t>
            </a:r>
          </a:p>
          <a:p>
            <a:endParaRPr kumimoji="1" lang="en-US" altLang="ja-JP" sz="3200" b="1">
              <a:solidFill>
                <a:srgbClr val="FFFFFF"/>
              </a:solidFill>
            </a:endParaRPr>
          </a:p>
        </p:txBody>
      </p:sp>
      <p:graphicFrame>
        <p:nvGraphicFramePr>
          <p:cNvPr id="3" name="表 3"/>
          <p:cNvGraphicFramePr>
            <a:graphicFrameLocks noGrp="1"/>
          </p:cNvGraphicFramePr>
          <p:nvPr/>
        </p:nvGraphicFramePr>
        <p:xfrm>
          <a:off x="228600" y="1912938"/>
          <a:ext cx="8686800" cy="4664076"/>
        </p:xfrm>
        <a:graphic>
          <a:graphicData uri="http://schemas.openxmlformats.org/drawingml/2006/table">
            <a:tbl>
              <a:tblPr firstRow="1" bandRow="1">
                <a:tableStyleId>{5C22544A-7EE6-4342-B048-85BDC9FD1C3A}</a:tableStyleId>
              </a:tblPr>
              <a:tblGrid>
                <a:gridCol w="598487">
                  <a:extLst>
                    <a:ext uri="{9D8B030D-6E8A-4147-A177-3AD203B41FA5}">
                      <a16:colId xmlns:a16="http://schemas.microsoft.com/office/drawing/2014/main" val="20000"/>
                    </a:ext>
                  </a:extLst>
                </a:gridCol>
                <a:gridCol w="2448597">
                  <a:extLst>
                    <a:ext uri="{9D8B030D-6E8A-4147-A177-3AD203B41FA5}">
                      <a16:colId xmlns:a16="http://schemas.microsoft.com/office/drawing/2014/main" val="20001"/>
                    </a:ext>
                  </a:extLst>
                </a:gridCol>
                <a:gridCol w="5639716">
                  <a:extLst>
                    <a:ext uri="{9D8B030D-6E8A-4147-A177-3AD203B41FA5}">
                      <a16:colId xmlns:a16="http://schemas.microsoft.com/office/drawing/2014/main" val="20002"/>
                    </a:ext>
                  </a:extLst>
                </a:gridCol>
              </a:tblGrid>
              <a:tr h="640159">
                <a:tc>
                  <a:txBody>
                    <a:bodyPr/>
                    <a:lstStyle/>
                    <a:p>
                      <a:pPr algn="ctr"/>
                      <a:r>
                        <a:rPr kumimoji="1" lang="ja-JP" altLang="en-US" sz="1800" dirty="0">
                          <a:solidFill>
                            <a:schemeClr val="tx1"/>
                          </a:solidFill>
                        </a:rPr>
                        <a:t>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ねらい・学習活動等</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「主体的に学習に取り組む態度」の評価規準</a:t>
                      </a:r>
                      <a:endParaRPr kumimoji="1" lang="en-US" altLang="ja-JP" sz="1800" dirty="0">
                        <a:solidFill>
                          <a:schemeClr val="tx1"/>
                        </a:solidFill>
                      </a:endParaRPr>
                    </a:p>
                    <a:p>
                      <a:pPr algn="ctr"/>
                      <a:r>
                        <a:rPr kumimoji="1" lang="ja-JP" altLang="en-US" sz="1800" dirty="0">
                          <a:solidFill>
                            <a:schemeClr val="tx1"/>
                          </a:solidFill>
                        </a:rPr>
                        <a:t>（評価方法）</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14521">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一</a:t>
                      </a:r>
                      <a:endParaRPr kumimoji="1" lang="en-US" altLang="ja-JP" sz="1800" dirty="0">
                        <a:solidFill>
                          <a:schemeClr val="tx1"/>
                        </a:solidFill>
                      </a:endParaRPr>
                    </a:p>
                    <a:p>
                      <a:pPr algn="ctr"/>
                      <a:r>
                        <a:rPr kumimoji="1" lang="ja-JP" altLang="en-US" sz="1800" dirty="0">
                          <a:solidFill>
                            <a:schemeClr val="tx1"/>
                          </a:solidFill>
                        </a:rPr>
                        <a:t>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◇国際社会～～単元の学</a:t>
                      </a:r>
                      <a:endParaRPr kumimoji="1" lang="en-US" altLang="ja-JP" sz="1600" dirty="0">
                        <a:solidFill>
                          <a:schemeClr val="tx1"/>
                        </a:solidFill>
                      </a:endParaRPr>
                    </a:p>
                    <a:p>
                      <a:r>
                        <a:rPr kumimoji="1" lang="ja-JP" altLang="en-US" sz="1600" dirty="0">
                          <a:solidFill>
                            <a:schemeClr val="tx1"/>
                          </a:solidFill>
                        </a:rPr>
                        <a:t>　習課題を設定し，単元の</a:t>
                      </a:r>
                      <a:endParaRPr kumimoji="1" lang="en-US" altLang="ja-JP" sz="1600" dirty="0">
                        <a:solidFill>
                          <a:schemeClr val="tx1"/>
                        </a:solidFill>
                      </a:endParaRPr>
                    </a:p>
                    <a:p>
                      <a:r>
                        <a:rPr kumimoji="1" lang="ja-JP" altLang="en-US" sz="1600" dirty="0">
                          <a:solidFill>
                            <a:schemeClr val="tx1"/>
                          </a:solidFill>
                        </a:rPr>
                        <a:t>　学習の見通しを立てる。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●単元の学習課題の解決に向けて，問いに対する答えを予想し</a:t>
                      </a:r>
                      <a:endParaRPr kumimoji="1" lang="en-US" altLang="ja-JP" sz="1600" dirty="0">
                        <a:solidFill>
                          <a:schemeClr val="tx1"/>
                        </a:solidFill>
                      </a:endParaRPr>
                    </a:p>
                    <a:p>
                      <a:r>
                        <a:rPr kumimoji="1" lang="ja-JP" altLang="en-US" sz="1600" dirty="0">
                          <a:solidFill>
                            <a:schemeClr val="tx1"/>
                          </a:solidFill>
                        </a:rPr>
                        <a:t>　たり，解決すべき疑問をあげたりするなど，解決への見通しを</a:t>
                      </a:r>
                      <a:endParaRPr kumimoji="1" lang="en-US" altLang="ja-JP" sz="1600" dirty="0">
                        <a:solidFill>
                          <a:schemeClr val="tx1"/>
                        </a:solidFill>
                      </a:endParaRPr>
                    </a:p>
                    <a:p>
                      <a:r>
                        <a:rPr kumimoji="1" lang="ja-JP" altLang="en-US" sz="1600" dirty="0">
                          <a:solidFill>
                            <a:schemeClr val="tx1"/>
                          </a:solidFill>
                        </a:rPr>
                        <a:t>　立てている。（発言，ノート）</a:t>
                      </a:r>
                      <a:endParaRPr kumimoji="1" lang="en-US" altLang="ja-JP" sz="1600" dirty="0">
                        <a:solidFill>
                          <a:schemeClr val="tx1"/>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66944">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三次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◇貿易をめぐる動向～～，</a:t>
                      </a:r>
                      <a:endParaRPr kumimoji="1" lang="en-US" altLang="ja-JP" sz="1600" dirty="0">
                        <a:solidFill>
                          <a:schemeClr val="tx1"/>
                        </a:solidFill>
                      </a:endParaRPr>
                    </a:p>
                    <a:p>
                      <a:r>
                        <a:rPr kumimoji="1" lang="ja-JP" altLang="en-US" sz="1600" dirty="0">
                          <a:solidFill>
                            <a:schemeClr val="tx1"/>
                          </a:solidFill>
                        </a:rPr>
                        <a:t>　世界が目指すべき方向</a:t>
                      </a:r>
                      <a:endParaRPr kumimoji="1" lang="en-US" altLang="ja-JP" sz="1600" dirty="0">
                        <a:solidFill>
                          <a:schemeClr val="tx1"/>
                        </a:solidFill>
                      </a:endParaRPr>
                    </a:p>
                    <a:p>
                      <a:r>
                        <a:rPr kumimoji="1" lang="ja-JP" altLang="en-US" sz="1600" dirty="0">
                          <a:solidFill>
                            <a:schemeClr val="tx1"/>
                          </a:solidFill>
                        </a:rPr>
                        <a:t>　について考察する。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●第一次に立てた見通しを踏まえて，学習を振り返り，次の学習</a:t>
                      </a:r>
                      <a:endParaRPr kumimoji="1" lang="en-US" altLang="ja-JP" sz="1600" dirty="0">
                        <a:solidFill>
                          <a:schemeClr val="tx1"/>
                        </a:solidFill>
                      </a:endParaRPr>
                    </a:p>
                    <a:p>
                      <a:r>
                        <a:rPr kumimoji="1" lang="ja-JP" altLang="en-US" sz="1600" dirty="0">
                          <a:solidFill>
                            <a:schemeClr val="tx1"/>
                          </a:solidFill>
                        </a:rPr>
                        <a:t>　や生活に生かすことを見い出している。（ワークシート）</a:t>
                      </a:r>
                      <a:endParaRPr kumimoji="1" lang="en-US" altLang="ja-JP" sz="1600" dirty="0">
                        <a:solidFill>
                          <a:schemeClr val="tx1"/>
                        </a:solidFill>
                      </a:endParaRPr>
                    </a:p>
                    <a:p>
                      <a:r>
                        <a:rPr kumimoji="1" lang="ja-JP" altLang="en-US" sz="1600" dirty="0">
                          <a:solidFill>
                            <a:schemeClr val="tx1"/>
                          </a:solidFill>
                        </a:rPr>
                        <a:t>●国際社会の動きについて関心をもち，問いを見い出し，その</a:t>
                      </a:r>
                      <a:endParaRPr kumimoji="1" lang="en-US" altLang="ja-JP" sz="1600" dirty="0">
                        <a:solidFill>
                          <a:schemeClr val="tx1"/>
                        </a:solidFill>
                      </a:endParaRPr>
                    </a:p>
                    <a:p>
                      <a:r>
                        <a:rPr kumimoji="1" lang="ja-JP" altLang="en-US" sz="1600" dirty="0">
                          <a:solidFill>
                            <a:schemeClr val="tx1"/>
                          </a:solidFill>
                        </a:rPr>
                        <a:t>　社会的意義を記述している。（ワークシート）</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42452">
                <a:tc>
                  <a:txBody>
                    <a:bodyPr/>
                    <a:lstStyle/>
                    <a:p>
                      <a:pPr algn="ctr"/>
                      <a:r>
                        <a:rPr kumimoji="1" lang="ja-JP" altLang="en-US" sz="1800" dirty="0">
                          <a:solidFill>
                            <a:schemeClr val="tx1"/>
                          </a:solidFill>
                        </a:rPr>
                        <a:t>第六次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◇本単元で学んだことを</a:t>
                      </a:r>
                      <a:endParaRPr kumimoji="1" lang="en-US" altLang="ja-JP" sz="1600" dirty="0">
                        <a:solidFill>
                          <a:schemeClr val="tx1"/>
                        </a:solidFill>
                      </a:endParaRPr>
                    </a:p>
                    <a:p>
                      <a:r>
                        <a:rPr kumimoji="1" lang="ja-JP" altLang="en-US" sz="1600" dirty="0">
                          <a:solidFill>
                            <a:schemeClr val="tx1"/>
                          </a:solidFill>
                        </a:rPr>
                        <a:t>　生かして，～～自分自身</a:t>
                      </a:r>
                      <a:endParaRPr kumimoji="1" lang="en-US" altLang="ja-JP" sz="1600" dirty="0">
                        <a:solidFill>
                          <a:schemeClr val="tx1"/>
                        </a:solidFill>
                      </a:endParaRPr>
                    </a:p>
                    <a:p>
                      <a:r>
                        <a:rPr kumimoji="1" lang="ja-JP" altLang="en-US" sz="1600" dirty="0">
                          <a:solidFill>
                            <a:schemeClr val="tx1"/>
                          </a:solidFill>
                        </a:rPr>
                        <a:t>　の取組について考察，構</a:t>
                      </a:r>
                      <a:endParaRPr kumimoji="1" lang="en-US" altLang="ja-JP" sz="1600" dirty="0">
                        <a:solidFill>
                          <a:schemeClr val="tx1"/>
                        </a:solidFill>
                      </a:endParaRPr>
                    </a:p>
                    <a:p>
                      <a:r>
                        <a:rPr kumimoji="1" lang="ja-JP" altLang="en-US" sz="1600" dirty="0">
                          <a:solidFill>
                            <a:schemeClr val="tx1"/>
                          </a:solidFill>
                        </a:rPr>
                        <a:t>　想する。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●本次の追究活動について個人で取り組むべきテーマを見い出</a:t>
                      </a:r>
                      <a:endParaRPr kumimoji="1" lang="en-US" altLang="ja-JP" sz="1600" dirty="0">
                        <a:solidFill>
                          <a:schemeClr val="tx1"/>
                        </a:solidFill>
                      </a:endParaRPr>
                    </a:p>
                    <a:p>
                      <a:r>
                        <a:rPr kumimoji="1" lang="ja-JP" altLang="en-US" sz="1600" dirty="0">
                          <a:solidFill>
                            <a:schemeClr val="tx1"/>
                          </a:solidFill>
                        </a:rPr>
                        <a:t>　し，粘り強く課題の解決策と行動宣言をまとめようとしている。（観察，聞き取り）</a:t>
                      </a:r>
                      <a:endParaRPr kumimoji="1" lang="en-US" altLang="ja-JP" sz="1600" dirty="0">
                        <a:solidFill>
                          <a:schemeClr val="tx1"/>
                        </a:solidFill>
                      </a:endParaRPr>
                    </a:p>
                    <a:p>
                      <a:r>
                        <a:rPr kumimoji="1" lang="ja-JP" altLang="en-US" sz="1600" dirty="0">
                          <a:solidFill>
                            <a:schemeClr val="tx1"/>
                          </a:solidFill>
                        </a:rPr>
                        <a:t>○第一次に立てた見通しを踏まえて，学習を振り返り，次の学習　</a:t>
                      </a:r>
                      <a:endParaRPr kumimoji="1" lang="en-US" altLang="ja-JP" sz="1600" dirty="0">
                        <a:solidFill>
                          <a:schemeClr val="tx1"/>
                        </a:solidFill>
                      </a:endParaRPr>
                    </a:p>
                    <a:p>
                      <a:r>
                        <a:rPr kumimoji="1" lang="ja-JP" altLang="en-US" sz="1600" dirty="0">
                          <a:solidFill>
                            <a:schemeClr val="tx1"/>
                          </a:solidFill>
                        </a:rPr>
                        <a:t>　や生活に生かすことを見出いしている。</a:t>
                      </a:r>
                      <a:r>
                        <a:rPr kumimoji="1" lang="en-US" altLang="ja-JP" sz="1600" dirty="0">
                          <a:solidFill>
                            <a:schemeClr val="tx1"/>
                          </a:solidFill>
                        </a:rPr>
                        <a:t>(</a:t>
                      </a:r>
                      <a:r>
                        <a:rPr kumimoji="1" lang="ja-JP" altLang="en-US" sz="1600" dirty="0">
                          <a:solidFill>
                            <a:schemeClr val="tx1"/>
                          </a:solidFill>
                        </a:rPr>
                        <a:t>資料１　冊子ｐ</a:t>
                      </a:r>
                      <a:r>
                        <a:rPr kumimoji="1" lang="en-US" altLang="ja-JP" sz="1600" dirty="0">
                          <a:solidFill>
                            <a:schemeClr val="tx1"/>
                          </a:solidFill>
                        </a:rPr>
                        <a:t>98</a:t>
                      </a:r>
                      <a:r>
                        <a:rPr kumimoji="1" lang="ja-JP" altLang="en-US" sz="1600" dirty="0">
                          <a:solidFill>
                            <a:schemeClr val="tx1"/>
                          </a:solidFill>
                        </a:rPr>
                        <a:t>）</a:t>
                      </a:r>
                      <a:endParaRPr kumimoji="1" lang="en-US" altLang="ja-JP" sz="1600" dirty="0">
                        <a:solidFill>
                          <a:schemeClr val="tx1"/>
                        </a:solidFill>
                      </a:endParaRPr>
                    </a:p>
                    <a:p>
                      <a:r>
                        <a:rPr kumimoji="1" lang="ja-JP" altLang="en-US" sz="1600" dirty="0">
                          <a:solidFill>
                            <a:schemeClr val="tx1"/>
                          </a:solidFill>
                        </a:rPr>
                        <a:t>○国際社会や世界平和と人類の福祉の増大について関心をも　</a:t>
                      </a:r>
                      <a:endParaRPr kumimoji="1" lang="en-US" altLang="ja-JP" sz="1600" dirty="0">
                        <a:solidFill>
                          <a:schemeClr val="tx1"/>
                        </a:solidFill>
                      </a:endParaRPr>
                    </a:p>
                    <a:p>
                      <a:r>
                        <a:rPr kumimoji="1" lang="ja-JP" altLang="en-US" sz="1600" dirty="0">
                          <a:solidFill>
                            <a:schemeClr val="tx1"/>
                          </a:solidFill>
                        </a:rPr>
                        <a:t>　ち，問いを見い出し，その社会的意義を記述している。</a:t>
                      </a:r>
                      <a:r>
                        <a:rPr kumimoji="1" lang="en-US" altLang="ja-JP" sz="1600" dirty="0">
                          <a:solidFill>
                            <a:schemeClr val="tx1"/>
                          </a:solidFill>
                        </a:rPr>
                        <a:t>(</a:t>
                      </a:r>
                      <a:r>
                        <a:rPr kumimoji="1" lang="ja-JP" altLang="en-US" sz="1600" dirty="0">
                          <a:solidFill>
                            <a:schemeClr val="tx1"/>
                          </a:solidFill>
                        </a:rPr>
                        <a:t>資料２</a:t>
                      </a:r>
                      <a:endParaRPr kumimoji="1" lang="en-US" altLang="ja-JP" sz="1600" dirty="0">
                        <a:solidFill>
                          <a:schemeClr val="tx1"/>
                        </a:solidFill>
                      </a:endParaRPr>
                    </a:p>
                    <a:p>
                      <a:r>
                        <a:rPr kumimoji="1" lang="ja-JP" altLang="en-US" sz="1600" dirty="0">
                          <a:solidFill>
                            <a:schemeClr val="tx1"/>
                          </a:solidFill>
                        </a:rPr>
                        <a:t>　冊子ｐ</a:t>
                      </a:r>
                      <a:r>
                        <a:rPr kumimoji="1" lang="en-US" altLang="ja-JP" sz="1600" dirty="0">
                          <a:solidFill>
                            <a:schemeClr val="tx1"/>
                          </a:solidFill>
                        </a:rPr>
                        <a:t>101</a:t>
                      </a:r>
                      <a:r>
                        <a:rPr kumimoji="1" lang="ja-JP" altLang="en-US" sz="1600" dirty="0">
                          <a:solidFill>
                            <a:schemeClr val="tx1"/>
                          </a:solidFill>
                        </a:rPr>
                        <a:t>）</a:t>
                      </a:r>
                      <a:endParaRPr kumimoji="1" lang="en-US" altLang="ja-JP" sz="1600" dirty="0">
                        <a:solidFill>
                          <a:schemeClr val="tx1"/>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1466" name="正方形/長方形 3"/>
          <p:cNvSpPr>
            <a:spLocks noChangeArrowheads="1"/>
          </p:cNvSpPr>
          <p:nvPr/>
        </p:nvSpPr>
        <p:spPr bwMode="auto">
          <a:xfrm>
            <a:off x="96838" y="909638"/>
            <a:ext cx="89423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ＭＳ&#10;."/>
              </a:rPr>
              <a:t>事例６　世界平和と人類の福祉の増大（公民的分野　</a:t>
            </a:r>
            <a:r>
              <a:rPr lang="en-US" altLang="ja-JP" sz="2400">
                <a:solidFill>
                  <a:srgbClr val="000000"/>
                </a:solidFill>
                <a:latin typeface="ＭＳ&#10;."/>
              </a:rPr>
              <a:t>D(1)</a:t>
            </a:r>
            <a:r>
              <a:rPr lang="ja-JP" altLang="en-US" sz="2400">
                <a:solidFill>
                  <a:srgbClr val="000000"/>
                </a:solidFill>
                <a:latin typeface="ＭＳ&#10;."/>
              </a:rPr>
              <a:t>）</a:t>
            </a:r>
            <a:endParaRPr lang="en-US" altLang="ja-JP" sz="2400">
              <a:solidFill>
                <a:srgbClr val="000000"/>
              </a:solidFill>
              <a:latin typeface="ＭＳ&#10;."/>
            </a:endParaRPr>
          </a:p>
          <a:p>
            <a:r>
              <a:rPr lang="ja-JP" altLang="en-US" sz="2400">
                <a:solidFill>
                  <a:srgbClr val="000000"/>
                </a:solidFill>
                <a:latin typeface="ＭＳ&#10;."/>
              </a:rPr>
              <a:t>　　　　　　　　○「評定に用いる評価」　●「学習改善につなげる評価」</a:t>
            </a:r>
            <a:r>
              <a:rPr lang="en-US" altLang="zh-CN" sz="2400">
                <a:solidFill>
                  <a:srgbClr val="000000"/>
                </a:solidFill>
                <a:latin typeface="ＭＳ&#10;."/>
              </a:rPr>
              <a:t> </a:t>
            </a:r>
            <a:endParaRPr lang="ja-JP" altLang="en-US" sz="2400">
              <a:solidFill>
                <a:srgbClr val="000000"/>
              </a:solidFill>
            </a:endParaRPr>
          </a:p>
        </p:txBody>
      </p:sp>
      <p:sp>
        <p:nvSpPr>
          <p:cNvPr id="8" name="AutoShape 16"/>
          <p:cNvSpPr>
            <a:spLocks noChangeArrowheads="1"/>
          </p:cNvSpPr>
          <p:nvPr/>
        </p:nvSpPr>
        <p:spPr bwMode="auto">
          <a:xfrm>
            <a:off x="7431088" y="112713"/>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P92</a:t>
            </a:r>
            <a:r>
              <a:rPr lang="ja-JP" altLang="en-US" sz="2000" dirty="0">
                <a:solidFill>
                  <a:prstClr val="black"/>
                </a:solidFill>
              </a:rPr>
              <a:t>～</a:t>
            </a:r>
            <a:r>
              <a:rPr lang="en-US" altLang="ja-JP" sz="2000" dirty="0">
                <a:solidFill>
                  <a:prstClr val="black"/>
                </a:solidFill>
              </a:rPr>
              <a:t>101</a:t>
            </a:r>
            <a:endParaRPr lang="ja-JP" altLang="en-US" sz="2000" dirty="0">
              <a:solidFill>
                <a:prstClr val="black"/>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15"/>
    </mc:Choice>
    <mc:Fallback xmlns="">
      <p:transition spd="slow" advTm="1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9"/>
          <p:cNvSpPr txBox="1">
            <a:spLocks noChangeArrowheads="1"/>
          </p:cNvSpPr>
          <p:nvPr/>
        </p:nvSpPr>
        <p:spPr bwMode="auto">
          <a:xfrm>
            <a:off x="104775" y="1744663"/>
            <a:ext cx="8934450" cy="4999037"/>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p:txBody>
      </p:sp>
      <p:sp>
        <p:nvSpPr>
          <p:cNvPr id="63491" name="テキスト ボックス 1"/>
          <p:cNvSpPr txBox="1">
            <a:spLocks noChangeArrowheads="1"/>
          </p:cNvSpPr>
          <p:nvPr/>
        </p:nvSpPr>
        <p:spPr bwMode="auto">
          <a:xfrm>
            <a:off x="3175" y="0"/>
            <a:ext cx="9144000" cy="7874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Ⅳ</a:t>
            </a:r>
            <a:r>
              <a:rPr kumimoji="1" lang="ja-JP" altLang="en-US" sz="2800" b="1">
                <a:solidFill>
                  <a:srgbClr val="FFFFFF"/>
                </a:solidFill>
              </a:rPr>
              <a:t>　「主体的に学習に取り組む態度」の評価</a:t>
            </a:r>
          </a:p>
          <a:p>
            <a:endParaRPr kumimoji="1" lang="en-US" altLang="ja-JP" sz="3200" b="1">
              <a:solidFill>
                <a:srgbClr val="FFFFFF"/>
              </a:solidFill>
            </a:endParaRPr>
          </a:p>
        </p:txBody>
      </p:sp>
      <p:graphicFrame>
        <p:nvGraphicFramePr>
          <p:cNvPr id="3" name="表 3"/>
          <p:cNvGraphicFramePr>
            <a:graphicFrameLocks noGrp="1"/>
          </p:cNvGraphicFramePr>
          <p:nvPr/>
        </p:nvGraphicFramePr>
        <p:xfrm>
          <a:off x="228600" y="1912938"/>
          <a:ext cx="8686800" cy="4664076"/>
        </p:xfrm>
        <a:graphic>
          <a:graphicData uri="http://schemas.openxmlformats.org/drawingml/2006/table">
            <a:tbl>
              <a:tblPr firstRow="1" bandRow="1">
                <a:tableStyleId>{5C22544A-7EE6-4342-B048-85BDC9FD1C3A}</a:tableStyleId>
              </a:tblPr>
              <a:tblGrid>
                <a:gridCol w="598487">
                  <a:extLst>
                    <a:ext uri="{9D8B030D-6E8A-4147-A177-3AD203B41FA5}">
                      <a16:colId xmlns:a16="http://schemas.microsoft.com/office/drawing/2014/main" val="20000"/>
                    </a:ext>
                  </a:extLst>
                </a:gridCol>
                <a:gridCol w="2448597">
                  <a:extLst>
                    <a:ext uri="{9D8B030D-6E8A-4147-A177-3AD203B41FA5}">
                      <a16:colId xmlns:a16="http://schemas.microsoft.com/office/drawing/2014/main" val="20001"/>
                    </a:ext>
                  </a:extLst>
                </a:gridCol>
                <a:gridCol w="5639716">
                  <a:extLst>
                    <a:ext uri="{9D8B030D-6E8A-4147-A177-3AD203B41FA5}">
                      <a16:colId xmlns:a16="http://schemas.microsoft.com/office/drawing/2014/main" val="20002"/>
                    </a:ext>
                  </a:extLst>
                </a:gridCol>
              </a:tblGrid>
              <a:tr h="640159">
                <a:tc>
                  <a:txBody>
                    <a:bodyPr/>
                    <a:lstStyle/>
                    <a:p>
                      <a:pPr algn="ctr"/>
                      <a:r>
                        <a:rPr kumimoji="1" lang="ja-JP" altLang="en-US" sz="1800" dirty="0">
                          <a:solidFill>
                            <a:schemeClr val="tx1"/>
                          </a:solidFill>
                        </a:rPr>
                        <a:t>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ねらい・学習活動等</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「主体的に学習に取り組む態度」の評価規準</a:t>
                      </a:r>
                      <a:endParaRPr kumimoji="1" lang="en-US" altLang="ja-JP" sz="1800" dirty="0">
                        <a:solidFill>
                          <a:schemeClr val="tx1"/>
                        </a:solidFill>
                      </a:endParaRPr>
                    </a:p>
                    <a:p>
                      <a:pPr algn="ctr"/>
                      <a:r>
                        <a:rPr kumimoji="1" lang="ja-JP" altLang="en-US" sz="1800" dirty="0">
                          <a:solidFill>
                            <a:schemeClr val="tx1"/>
                          </a:solidFill>
                        </a:rPr>
                        <a:t>（評価方法）</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14521">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一</a:t>
                      </a:r>
                      <a:endParaRPr kumimoji="1" lang="en-US" altLang="ja-JP" sz="1800" dirty="0">
                        <a:solidFill>
                          <a:schemeClr val="tx1"/>
                        </a:solidFill>
                      </a:endParaRPr>
                    </a:p>
                    <a:p>
                      <a:pPr algn="ctr"/>
                      <a:r>
                        <a:rPr kumimoji="1" lang="ja-JP" altLang="en-US" sz="1800" dirty="0">
                          <a:solidFill>
                            <a:schemeClr val="tx1"/>
                          </a:solidFill>
                        </a:rPr>
                        <a:t>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◇国際社会～～単元の学</a:t>
                      </a:r>
                      <a:endParaRPr kumimoji="1" lang="en-US" altLang="ja-JP" sz="1600" dirty="0">
                        <a:solidFill>
                          <a:schemeClr val="tx1"/>
                        </a:solidFill>
                      </a:endParaRPr>
                    </a:p>
                    <a:p>
                      <a:r>
                        <a:rPr kumimoji="1" lang="ja-JP" altLang="en-US" sz="1600" dirty="0">
                          <a:solidFill>
                            <a:schemeClr val="tx1"/>
                          </a:solidFill>
                        </a:rPr>
                        <a:t>　習課題を設定し，単元の</a:t>
                      </a:r>
                      <a:endParaRPr kumimoji="1" lang="en-US" altLang="ja-JP" sz="1600" dirty="0">
                        <a:solidFill>
                          <a:schemeClr val="tx1"/>
                        </a:solidFill>
                      </a:endParaRPr>
                    </a:p>
                    <a:p>
                      <a:r>
                        <a:rPr kumimoji="1" lang="ja-JP" altLang="en-US" sz="1600" dirty="0">
                          <a:solidFill>
                            <a:schemeClr val="tx1"/>
                          </a:solidFill>
                        </a:rPr>
                        <a:t>　学習の見通しを立てる。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●単元の学習課題の解決に向けて，問いに対する答えを予想し</a:t>
                      </a:r>
                      <a:endParaRPr kumimoji="1" lang="en-US" altLang="ja-JP" sz="1600" dirty="0">
                        <a:solidFill>
                          <a:schemeClr val="tx1"/>
                        </a:solidFill>
                      </a:endParaRPr>
                    </a:p>
                    <a:p>
                      <a:r>
                        <a:rPr kumimoji="1" lang="ja-JP" altLang="en-US" sz="1600" dirty="0">
                          <a:solidFill>
                            <a:schemeClr val="tx1"/>
                          </a:solidFill>
                        </a:rPr>
                        <a:t>　たり，解決すべき疑問をあげたりするなど，解決への見通しを</a:t>
                      </a:r>
                      <a:endParaRPr kumimoji="1" lang="en-US" altLang="ja-JP" sz="1600" dirty="0">
                        <a:solidFill>
                          <a:schemeClr val="tx1"/>
                        </a:solidFill>
                      </a:endParaRPr>
                    </a:p>
                    <a:p>
                      <a:r>
                        <a:rPr kumimoji="1" lang="ja-JP" altLang="en-US" sz="1600" dirty="0">
                          <a:solidFill>
                            <a:schemeClr val="tx1"/>
                          </a:solidFill>
                        </a:rPr>
                        <a:t>　立てている。（発言，ノート）</a:t>
                      </a:r>
                      <a:endParaRPr kumimoji="1" lang="en-US" altLang="ja-JP" sz="1600" dirty="0">
                        <a:solidFill>
                          <a:schemeClr val="tx1"/>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66944">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三次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◇貿易をめぐる動向～～，</a:t>
                      </a:r>
                      <a:endParaRPr kumimoji="1" lang="en-US" altLang="ja-JP" sz="1600" dirty="0">
                        <a:solidFill>
                          <a:schemeClr val="tx1"/>
                        </a:solidFill>
                      </a:endParaRPr>
                    </a:p>
                    <a:p>
                      <a:r>
                        <a:rPr kumimoji="1" lang="ja-JP" altLang="en-US" sz="1600" dirty="0">
                          <a:solidFill>
                            <a:schemeClr val="tx1"/>
                          </a:solidFill>
                        </a:rPr>
                        <a:t>　世界が目指すべき方向</a:t>
                      </a:r>
                      <a:endParaRPr kumimoji="1" lang="en-US" altLang="ja-JP" sz="1600" dirty="0">
                        <a:solidFill>
                          <a:schemeClr val="tx1"/>
                        </a:solidFill>
                      </a:endParaRPr>
                    </a:p>
                    <a:p>
                      <a:r>
                        <a:rPr kumimoji="1" lang="ja-JP" altLang="en-US" sz="1600" dirty="0">
                          <a:solidFill>
                            <a:schemeClr val="tx1"/>
                          </a:solidFill>
                        </a:rPr>
                        <a:t>　について考察する。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●第一次に建てた見通しを踏まえて，学習を振り返り，次の学習</a:t>
                      </a:r>
                      <a:endParaRPr kumimoji="1" lang="en-US" altLang="ja-JP" sz="1600" dirty="0">
                        <a:solidFill>
                          <a:schemeClr val="tx1"/>
                        </a:solidFill>
                      </a:endParaRPr>
                    </a:p>
                    <a:p>
                      <a:r>
                        <a:rPr kumimoji="1" lang="ja-JP" altLang="en-US" sz="1600" dirty="0">
                          <a:solidFill>
                            <a:schemeClr val="tx1"/>
                          </a:solidFill>
                        </a:rPr>
                        <a:t>　や生活に生かすことを見い出している。（ワークシート）</a:t>
                      </a:r>
                      <a:endParaRPr kumimoji="1" lang="en-US" altLang="ja-JP" sz="1600" dirty="0">
                        <a:solidFill>
                          <a:schemeClr val="tx1"/>
                        </a:solidFill>
                      </a:endParaRPr>
                    </a:p>
                    <a:p>
                      <a:r>
                        <a:rPr kumimoji="1" lang="ja-JP" altLang="en-US" sz="1600" dirty="0">
                          <a:solidFill>
                            <a:schemeClr val="tx1"/>
                          </a:solidFill>
                        </a:rPr>
                        <a:t>●国際社会の動きについて関心をもち，問いを見い出し，その</a:t>
                      </a:r>
                      <a:endParaRPr kumimoji="1" lang="en-US" altLang="ja-JP" sz="1600" dirty="0">
                        <a:solidFill>
                          <a:schemeClr val="tx1"/>
                        </a:solidFill>
                      </a:endParaRPr>
                    </a:p>
                    <a:p>
                      <a:r>
                        <a:rPr kumimoji="1" lang="ja-JP" altLang="en-US" sz="1600" dirty="0">
                          <a:solidFill>
                            <a:schemeClr val="tx1"/>
                          </a:solidFill>
                        </a:rPr>
                        <a:t>　社会的意義を</a:t>
                      </a:r>
                      <a:r>
                        <a:rPr kumimoji="1" lang="ja-JP" altLang="en-US" sz="1600" dirty="0">
                          <a:solidFill>
                            <a:srgbClr val="FF0000"/>
                          </a:solidFill>
                        </a:rPr>
                        <a:t>記述している</a:t>
                      </a:r>
                      <a:r>
                        <a:rPr kumimoji="1" lang="ja-JP" altLang="en-US" sz="1600" dirty="0">
                          <a:solidFill>
                            <a:schemeClr val="tx1"/>
                          </a:solidFill>
                        </a:rPr>
                        <a:t>。（ワークシート）</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42452">
                <a:tc>
                  <a:txBody>
                    <a:bodyPr/>
                    <a:lstStyle/>
                    <a:p>
                      <a:pPr algn="ctr"/>
                      <a:r>
                        <a:rPr kumimoji="1" lang="ja-JP" altLang="en-US" sz="1800" dirty="0">
                          <a:solidFill>
                            <a:schemeClr val="tx1"/>
                          </a:solidFill>
                        </a:rPr>
                        <a:t>第六次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◇本単元で学んだことを</a:t>
                      </a:r>
                      <a:endParaRPr kumimoji="1" lang="en-US" altLang="ja-JP" sz="1600" dirty="0">
                        <a:solidFill>
                          <a:schemeClr val="tx1"/>
                        </a:solidFill>
                      </a:endParaRPr>
                    </a:p>
                    <a:p>
                      <a:r>
                        <a:rPr kumimoji="1" lang="ja-JP" altLang="en-US" sz="1600" dirty="0">
                          <a:solidFill>
                            <a:schemeClr val="tx1"/>
                          </a:solidFill>
                        </a:rPr>
                        <a:t>　生かして，～～自分自身</a:t>
                      </a:r>
                      <a:endParaRPr kumimoji="1" lang="en-US" altLang="ja-JP" sz="1600" dirty="0">
                        <a:solidFill>
                          <a:schemeClr val="tx1"/>
                        </a:solidFill>
                      </a:endParaRPr>
                    </a:p>
                    <a:p>
                      <a:r>
                        <a:rPr kumimoji="1" lang="ja-JP" altLang="en-US" sz="1600" dirty="0">
                          <a:solidFill>
                            <a:schemeClr val="tx1"/>
                          </a:solidFill>
                        </a:rPr>
                        <a:t>　の取組について考察，構</a:t>
                      </a:r>
                      <a:endParaRPr kumimoji="1" lang="en-US" altLang="ja-JP" sz="1600" dirty="0">
                        <a:solidFill>
                          <a:schemeClr val="tx1"/>
                        </a:solidFill>
                      </a:endParaRPr>
                    </a:p>
                    <a:p>
                      <a:r>
                        <a:rPr kumimoji="1" lang="ja-JP" altLang="en-US" sz="1600" dirty="0">
                          <a:solidFill>
                            <a:schemeClr val="tx1"/>
                          </a:solidFill>
                        </a:rPr>
                        <a:t>　想する。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●本次の追究活動について個人で取り組むべきテーマを見い出</a:t>
                      </a:r>
                      <a:endParaRPr kumimoji="1" lang="en-US" altLang="ja-JP" sz="1600" dirty="0">
                        <a:solidFill>
                          <a:schemeClr val="tx1"/>
                        </a:solidFill>
                      </a:endParaRPr>
                    </a:p>
                    <a:p>
                      <a:r>
                        <a:rPr kumimoji="1" lang="ja-JP" altLang="en-US" sz="1600" dirty="0">
                          <a:solidFill>
                            <a:schemeClr val="tx1"/>
                          </a:solidFill>
                        </a:rPr>
                        <a:t>　し，粘り強く課題の解決策と行動宣言を</a:t>
                      </a:r>
                      <a:r>
                        <a:rPr kumimoji="1" lang="ja-JP" altLang="en-US" sz="1600" dirty="0">
                          <a:solidFill>
                            <a:srgbClr val="FF0000"/>
                          </a:solidFill>
                        </a:rPr>
                        <a:t>まとめよう</a:t>
                      </a:r>
                      <a:r>
                        <a:rPr kumimoji="1" lang="ja-JP" altLang="en-US" sz="1600" dirty="0">
                          <a:solidFill>
                            <a:schemeClr val="tx1"/>
                          </a:solidFill>
                        </a:rPr>
                        <a:t>としている。（観察，聞き取り）</a:t>
                      </a:r>
                      <a:endParaRPr kumimoji="1" lang="en-US" altLang="ja-JP" sz="1600" dirty="0">
                        <a:solidFill>
                          <a:schemeClr val="tx1"/>
                        </a:solidFill>
                      </a:endParaRPr>
                    </a:p>
                    <a:p>
                      <a:r>
                        <a:rPr kumimoji="1" lang="ja-JP" altLang="en-US" sz="1600" dirty="0">
                          <a:solidFill>
                            <a:schemeClr val="tx1"/>
                          </a:solidFill>
                        </a:rPr>
                        <a:t>○第一次に立てた見通しを踏まえて，学習を振り返り，次の学習　</a:t>
                      </a:r>
                      <a:endParaRPr kumimoji="1" lang="en-US" altLang="ja-JP" sz="1600" dirty="0">
                        <a:solidFill>
                          <a:schemeClr val="tx1"/>
                        </a:solidFill>
                      </a:endParaRPr>
                    </a:p>
                    <a:p>
                      <a:r>
                        <a:rPr kumimoji="1" lang="ja-JP" altLang="en-US" sz="1600" dirty="0">
                          <a:solidFill>
                            <a:schemeClr val="tx1"/>
                          </a:solidFill>
                        </a:rPr>
                        <a:t>　や生活に生かすことを見出いしている。</a:t>
                      </a:r>
                      <a:r>
                        <a:rPr kumimoji="1" lang="en-US" altLang="ja-JP" sz="1600" dirty="0">
                          <a:solidFill>
                            <a:schemeClr val="tx1"/>
                          </a:solidFill>
                        </a:rPr>
                        <a:t>(</a:t>
                      </a:r>
                      <a:r>
                        <a:rPr kumimoji="1" lang="ja-JP" altLang="en-US" sz="1600" dirty="0">
                          <a:solidFill>
                            <a:schemeClr val="tx1"/>
                          </a:solidFill>
                        </a:rPr>
                        <a:t>資料１　冊子ｐ</a:t>
                      </a:r>
                      <a:r>
                        <a:rPr kumimoji="1" lang="en-US" altLang="ja-JP" sz="1600" dirty="0">
                          <a:solidFill>
                            <a:schemeClr val="tx1"/>
                          </a:solidFill>
                        </a:rPr>
                        <a:t>98</a:t>
                      </a:r>
                      <a:r>
                        <a:rPr kumimoji="1" lang="ja-JP" altLang="en-US" sz="1600" dirty="0">
                          <a:solidFill>
                            <a:schemeClr val="tx1"/>
                          </a:solidFill>
                        </a:rPr>
                        <a:t>）</a:t>
                      </a:r>
                      <a:endParaRPr kumimoji="1" lang="en-US" altLang="ja-JP" sz="1600" dirty="0">
                        <a:solidFill>
                          <a:schemeClr val="tx1"/>
                        </a:solidFill>
                      </a:endParaRPr>
                    </a:p>
                    <a:p>
                      <a:r>
                        <a:rPr kumimoji="1" lang="ja-JP" altLang="en-US" sz="1600" dirty="0">
                          <a:solidFill>
                            <a:schemeClr val="tx1"/>
                          </a:solidFill>
                        </a:rPr>
                        <a:t>○国際社会や世界平和と人類の福祉の増大について関心をも　</a:t>
                      </a:r>
                      <a:endParaRPr kumimoji="1" lang="en-US" altLang="ja-JP" sz="1600" dirty="0">
                        <a:solidFill>
                          <a:schemeClr val="tx1"/>
                        </a:solidFill>
                      </a:endParaRPr>
                    </a:p>
                    <a:p>
                      <a:r>
                        <a:rPr kumimoji="1" lang="ja-JP" altLang="en-US" sz="1600" dirty="0">
                          <a:solidFill>
                            <a:schemeClr val="tx1"/>
                          </a:solidFill>
                        </a:rPr>
                        <a:t>　ち，問いを見い出し，その社会的意義を記述している。</a:t>
                      </a:r>
                      <a:r>
                        <a:rPr kumimoji="1" lang="en-US" altLang="ja-JP" sz="1600" dirty="0">
                          <a:solidFill>
                            <a:schemeClr val="tx1"/>
                          </a:solidFill>
                        </a:rPr>
                        <a:t>(</a:t>
                      </a:r>
                      <a:r>
                        <a:rPr kumimoji="1" lang="ja-JP" altLang="en-US" sz="1600" dirty="0">
                          <a:solidFill>
                            <a:schemeClr val="tx1"/>
                          </a:solidFill>
                        </a:rPr>
                        <a:t>資料２</a:t>
                      </a:r>
                      <a:endParaRPr kumimoji="1" lang="en-US" altLang="ja-JP" sz="1600" dirty="0">
                        <a:solidFill>
                          <a:schemeClr val="tx1"/>
                        </a:solidFill>
                      </a:endParaRPr>
                    </a:p>
                    <a:p>
                      <a:r>
                        <a:rPr kumimoji="1" lang="ja-JP" altLang="en-US" sz="1600" dirty="0">
                          <a:solidFill>
                            <a:schemeClr val="tx1"/>
                          </a:solidFill>
                        </a:rPr>
                        <a:t>　冊子ｐ</a:t>
                      </a:r>
                      <a:r>
                        <a:rPr kumimoji="1" lang="en-US" altLang="ja-JP" sz="1600" dirty="0">
                          <a:solidFill>
                            <a:schemeClr val="tx1"/>
                          </a:solidFill>
                        </a:rPr>
                        <a:t>101</a:t>
                      </a:r>
                      <a:r>
                        <a:rPr kumimoji="1" lang="ja-JP" altLang="en-US" sz="1600" dirty="0">
                          <a:solidFill>
                            <a:schemeClr val="tx1"/>
                          </a:solidFill>
                        </a:rPr>
                        <a:t>）</a:t>
                      </a:r>
                      <a:endParaRPr kumimoji="1" lang="en-US" altLang="ja-JP" sz="1600" dirty="0">
                        <a:solidFill>
                          <a:schemeClr val="tx1"/>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正方形/長方形 1"/>
          <p:cNvSpPr/>
          <p:nvPr/>
        </p:nvSpPr>
        <p:spPr>
          <a:xfrm>
            <a:off x="92075" y="4602163"/>
            <a:ext cx="8934450" cy="1974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正方形/長方形 7"/>
          <p:cNvSpPr/>
          <p:nvPr/>
        </p:nvSpPr>
        <p:spPr>
          <a:xfrm>
            <a:off x="358775" y="936625"/>
            <a:ext cx="8424863" cy="7048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自らの学習を調整しようとしながら粘り強く取り組む状況の評価</a:t>
            </a:r>
            <a:endParaRPr kumimoji="1" lang="ja-JP" altLang="en-US" sz="2400" b="1" dirty="0">
              <a:solidFill>
                <a:prstClr val="white"/>
              </a:solidFill>
            </a:endParaRPr>
          </a:p>
        </p:txBody>
      </p:sp>
      <p:sp>
        <p:nvSpPr>
          <p:cNvPr id="11" name="正方形/長方形 10"/>
          <p:cNvSpPr/>
          <p:nvPr/>
        </p:nvSpPr>
        <p:spPr>
          <a:xfrm>
            <a:off x="87313" y="3479800"/>
            <a:ext cx="8934450" cy="1030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正方形/長方形 8"/>
          <p:cNvSpPr/>
          <p:nvPr/>
        </p:nvSpPr>
        <p:spPr>
          <a:xfrm>
            <a:off x="811213" y="3186113"/>
            <a:ext cx="2408237" cy="336550"/>
          </a:xfrm>
          <a:prstGeom prst="rect">
            <a:avLst/>
          </a:prstGeom>
          <a:solidFill>
            <a:srgbClr val="FFFF00"/>
          </a:solidFill>
          <a:ln w="127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各次の終末段階</a:t>
            </a:r>
            <a:endParaRPr kumimoji="1" lang="ja-JP" altLang="en-US" sz="2400" b="1" dirty="0">
              <a:solidFill>
                <a:prstClr val="white"/>
              </a:solidFill>
            </a:endParaRPr>
          </a:p>
        </p:txBody>
      </p:sp>
      <p:sp>
        <p:nvSpPr>
          <p:cNvPr id="10" name="正方形/長方形 9"/>
          <p:cNvSpPr/>
          <p:nvPr/>
        </p:nvSpPr>
        <p:spPr>
          <a:xfrm>
            <a:off x="823913" y="4522788"/>
            <a:ext cx="2408237" cy="334962"/>
          </a:xfrm>
          <a:prstGeom prst="rect">
            <a:avLst/>
          </a:prstGeom>
          <a:solidFill>
            <a:srgbClr val="FFFF00"/>
          </a:solidFill>
          <a:ln w="127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単元末</a:t>
            </a:r>
            <a:endParaRPr kumimoji="1" lang="ja-JP" altLang="en-US" sz="2400" b="1" dirty="0">
              <a:solidFill>
                <a:prstClr val="white"/>
              </a:solidFill>
            </a:endParaRPr>
          </a:p>
        </p:txBody>
      </p:sp>
      <p:sp>
        <p:nvSpPr>
          <p:cNvPr id="12" name="AutoShape 16"/>
          <p:cNvSpPr>
            <a:spLocks noChangeArrowheads="1"/>
          </p:cNvSpPr>
          <p:nvPr/>
        </p:nvSpPr>
        <p:spPr bwMode="auto">
          <a:xfrm>
            <a:off x="7431088" y="112713"/>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P92</a:t>
            </a:r>
            <a:r>
              <a:rPr lang="ja-JP" altLang="en-US" sz="2000" dirty="0">
                <a:solidFill>
                  <a:prstClr val="black"/>
                </a:solidFill>
              </a:rPr>
              <a:t>～</a:t>
            </a:r>
            <a:r>
              <a:rPr lang="en-US" altLang="ja-JP" sz="2000" dirty="0">
                <a:solidFill>
                  <a:prstClr val="black"/>
                </a:solidFill>
              </a:rPr>
              <a:t>101</a:t>
            </a:r>
            <a:endParaRPr lang="ja-JP" altLang="en-US" sz="2000" dirty="0">
              <a:solidFill>
                <a:prstClr val="black"/>
              </a:solidFill>
            </a:endParaRPr>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18"/>
    </mc:Choice>
    <mc:Fallback xmlns="">
      <p:transition spd="slow" advTm="45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テキスト ボックス 19"/>
          <p:cNvSpPr txBox="1">
            <a:spLocks noChangeArrowheads="1"/>
          </p:cNvSpPr>
          <p:nvPr/>
        </p:nvSpPr>
        <p:spPr bwMode="auto">
          <a:xfrm>
            <a:off x="104775" y="1744663"/>
            <a:ext cx="8934450" cy="48323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p:txBody>
      </p:sp>
      <p:sp>
        <p:nvSpPr>
          <p:cNvPr id="65539" name="テキスト ボックス 1"/>
          <p:cNvSpPr txBox="1">
            <a:spLocks noChangeArrowheads="1"/>
          </p:cNvSpPr>
          <p:nvPr/>
        </p:nvSpPr>
        <p:spPr bwMode="auto">
          <a:xfrm>
            <a:off x="0" y="-12700"/>
            <a:ext cx="9144000" cy="7874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Ⅳ</a:t>
            </a:r>
            <a:r>
              <a:rPr kumimoji="1" lang="ja-JP" altLang="en-US" sz="2800" b="1">
                <a:solidFill>
                  <a:srgbClr val="FFFFFF"/>
                </a:solidFill>
              </a:rPr>
              <a:t>　「主体的に学習に取り組む態度」の評価</a:t>
            </a:r>
          </a:p>
          <a:p>
            <a:endParaRPr kumimoji="1" lang="en-US" altLang="ja-JP" sz="3200" b="1">
              <a:solidFill>
                <a:srgbClr val="FFFFFF"/>
              </a:solidFill>
            </a:endParaRPr>
          </a:p>
        </p:txBody>
      </p:sp>
      <p:graphicFrame>
        <p:nvGraphicFramePr>
          <p:cNvPr id="3" name="表 3"/>
          <p:cNvGraphicFramePr>
            <a:graphicFrameLocks noGrp="1"/>
          </p:cNvGraphicFramePr>
          <p:nvPr/>
        </p:nvGraphicFramePr>
        <p:xfrm>
          <a:off x="228600" y="1912938"/>
          <a:ext cx="8686800" cy="4664076"/>
        </p:xfrm>
        <a:graphic>
          <a:graphicData uri="http://schemas.openxmlformats.org/drawingml/2006/table">
            <a:tbl>
              <a:tblPr firstRow="1" bandRow="1">
                <a:tableStyleId>{5C22544A-7EE6-4342-B048-85BDC9FD1C3A}</a:tableStyleId>
              </a:tblPr>
              <a:tblGrid>
                <a:gridCol w="598487">
                  <a:extLst>
                    <a:ext uri="{9D8B030D-6E8A-4147-A177-3AD203B41FA5}">
                      <a16:colId xmlns:a16="http://schemas.microsoft.com/office/drawing/2014/main" val="20000"/>
                    </a:ext>
                  </a:extLst>
                </a:gridCol>
                <a:gridCol w="2448597">
                  <a:extLst>
                    <a:ext uri="{9D8B030D-6E8A-4147-A177-3AD203B41FA5}">
                      <a16:colId xmlns:a16="http://schemas.microsoft.com/office/drawing/2014/main" val="20001"/>
                    </a:ext>
                  </a:extLst>
                </a:gridCol>
                <a:gridCol w="5639716">
                  <a:extLst>
                    <a:ext uri="{9D8B030D-6E8A-4147-A177-3AD203B41FA5}">
                      <a16:colId xmlns:a16="http://schemas.microsoft.com/office/drawing/2014/main" val="20002"/>
                    </a:ext>
                  </a:extLst>
                </a:gridCol>
              </a:tblGrid>
              <a:tr h="640159">
                <a:tc>
                  <a:txBody>
                    <a:bodyPr/>
                    <a:lstStyle/>
                    <a:p>
                      <a:pPr algn="ctr"/>
                      <a:r>
                        <a:rPr kumimoji="1" lang="ja-JP" altLang="en-US" sz="1800" dirty="0">
                          <a:solidFill>
                            <a:schemeClr val="tx1"/>
                          </a:solidFill>
                        </a:rPr>
                        <a:t>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ねらい・学習活動等</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「主体的に学習に取り組む態度」の評価規準</a:t>
                      </a:r>
                      <a:endParaRPr kumimoji="1" lang="en-US" altLang="ja-JP" sz="1800" dirty="0">
                        <a:solidFill>
                          <a:schemeClr val="tx1"/>
                        </a:solidFill>
                      </a:endParaRPr>
                    </a:p>
                    <a:p>
                      <a:pPr algn="ctr"/>
                      <a:r>
                        <a:rPr kumimoji="1" lang="ja-JP" altLang="en-US" sz="1800" dirty="0">
                          <a:solidFill>
                            <a:schemeClr val="tx1"/>
                          </a:solidFill>
                        </a:rPr>
                        <a:t>（評価方法）</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14521">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一</a:t>
                      </a:r>
                      <a:endParaRPr kumimoji="1" lang="en-US" altLang="ja-JP" sz="1800" dirty="0">
                        <a:solidFill>
                          <a:schemeClr val="tx1"/>
                        </a:solidFill>
                      </a:endParaRPr>
                    </a:p>
                    <a:p>
                      <a:pPr algn="ctr"/>
                      <a:r>
                        <a:rPr kumimoji="1" lang="ja-JP" altLang="en-US" sz="1800" dirty="0">
                          <a:solidFill>
                            <a:schemeClr val="tx1"/>
                          </a:solidFill>
                        </a:rPr>
                        <a:t>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◇国際社会～～単元の学</a:t>
                      </a:r>
                      <a:endParaRPr kumimoji="1" lang="en-US" altLang="ja-JP" sz="1600" dirty="0">
                        <a:solidFill>
                          <a:schemeClr val="tx1"/>
                        </a:solidFill>
                      </a:endParaRPr>
                    </a:p>
                    <a:p>
                      <a:r>
                        <a:rPr kumimoji="1" lang="ja-JP" altLang="en-US" sz="1600" dirty="0">
                          <a:solidFill>
                            <a:schemeClr val="tx1"/>
                          </a:solidFill>
                        </a:rPr>
                        <a:t>　習課題を設定し，単元の</a:t>
                      </a:r>
                      <a:endParaRPr kumimoji="1" lang="en-US" altLang="ja-JP" sz="1600" dirty="0">
                        <a:solidFill>
                          <a:schemeClr val="tx1"/>
                        </a:solidFill>
                      </a:endParaRPr>
                    </a:p>
                    <a:p>
                      <a:r>
                        <a:rPr kumimoji="1" lang="ja-JP" altLang="en-US" sz="1600" dirty="0">
                          <a:solidFill>
                            <a:schemeClr val="tx1"/>
                          </a:solidFill>
                        </a:rPr>
                        <a:t>　学習の見通しを立てる。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●単元の学習課題の解決に向けて，問いに対する答えを予想し</a:t>
                      </a:r>
                      <a:endParaRPr kumimoji="1" lang="en-US" altLang="ja-JP" sz="1600" dirty="0">
                        <a:solidFill>
                          <a:schemeClr val="tx1"/>
                        </a:solidFill>
                      </a:endParaRPr>
                    </a:p>
                    <a:p>
                      <a:r>
                        <a:rPr kumimoji="1" lang="ja-JP" altLang="en-US" sz="1600" dirty="0">
                          <a:solidFill>
                            <a:schemeClr val="tx1"/>
                          </a:solidFill>
                        </a:rPr>
                        <a:t>　たり，解決すべき疑問をあげたりするなど，解決への見通しを</a:t>
                      </a:r>
                      <a:endParaRPr kumimoji="1" lang="en-US" altLang="ja-JP" sz="1600" dirty="0">
                        <a:solidFill>
                          <a:schemeClr val="tx1"/>
                        </a:solidFill>
                      </a:endParaRPr>
                    </a:p>
                    <a:p>
                      <a:r>
                        <a:rPr kumimoji="1" lang="ja-JP" altLang="en-US" sz="1600" dirty="0">
                          <a:solidFill>
                            <a:schemeClr val="tx1"/>
                          </a:solidFill>
                        </a:rPr>
                        <a:t>　立てている。（発言，ノート）</a:t>
                      </a:r>
                      <a:endParaRPr kumimoji="1" lang="en-US" altLang="ja-JP" sz="1600" dirty="0">
                        <a:solidFill>
                          <a:schemeClr val="tx1"/>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66944">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三次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◇貿易をめぐる動向～～，</a:t>
                      </a:r>
                      <a:endParaRPr kumimoji="1" lang="en-US" altLang="ja-JP" sz="1600" dirty="0">
                        <a:solidFill>
                          <a:schemeClr val="tx1"/>
                        </a:solidFill>
                      </a:endParaRPr>
                    </a:p>
                    <a:p>
                      <a:r>
                        <a:rPr kumimoji="1" lang="ja-JP" altLang="en-US" sz="1600" dirty="0">
                          <a:solidFill>
                            <a:schemeClr val="tx1"/>
                          </a:solidFill>
                        </a:rPr>
                        <a:t>　世界が目指すべき方向</a:t>
                      </a:r>
                      <a:endParaRPr kumimoji="1" lang="en-US" altLang="ja-JP" sz="1600" dirty="0">
                        <a:solidFill>
                          <a:schemeClr val="tx1"/>
                        </a:solidFill>
                      </a:endParaRPr>
                    </a:p>
                    <a:p>
                      <a:r>
                        <a:rPr kumimoji="1" lang="ja-JP" altLang="en-US" sz="1600" dirty="0">
                          <a:solidFill>
                            <a:schemeClr val="tx1"/>
                          </a:solidFill>
                        </a:rPr>
                        <a:t>　について考察する。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●第一次に建てた見通しを踏まえて，学習を振り返り，次の学習</a:t>
                      </a:r>
                      <a:endParaRPr kumimoji="1" lang="en-US" altLang="ja-JP" sz="1600" dirty="0">
                        <a:solidFill>
                          <a:schemeClr val="tx1"/>
                        </a:solidFill>
                      </a:endParaRPr>
                    </a:p>
                    <a:p>
                      <a:r>
                        <a:rPr kumimoji="1" lang="ja-JP" altLang="en-US" sz="1600" dirty="0">
                          <a:solidFill>
                            <a:schemeClr val="tx1"/>
                          </a:solidFill>
                        </a:rPr>
                        <a:t>　や生活に生かすことを見い出している。（ワークシート）</a:t>
                      </a:r>
                      <a:endParaRPr kumimoji="1" lang="en-US" altLang="ja-JP" sz="1600" dirty="0">
                        <a:solidFill>
                          <a:schemeClr val="tx1"/>
                        </a:solidFill>
                      </a:endParaRPr>
                    </a:p>
                    <a:p>
                      <a:r>
                        <a:rPr kumimoji="1" lang="ja-JP" altLang="en-US" sz="1600" dirty="0">
                          <a:solidFill>
                            <a:schemeClr val="tx1"/>
                          </a:solidFill>
                        </a:rPr>
                        <a:t>●国際社会の動きについて関心をもち，問いを見い出し，その</a:t>
                      </a:r>
                      <a:endParaRPr kumimoji="1" lang="en-US" altLang="ja-JP" sz="1600" dirty="0">
                        <a:solidFill>
                          <a:schemeClr val="tx1"/>
                        </a:solidFill>
                      </a:endParaRPr>
                    </a:p>
                    <a:p>
                      <a:r>
                        <a:rPr kumimoji="1" lang="ja-JP" altLang="en-US" sz="1600" dirty="0">
                          <a:solidFill>
                            <a:schemeClr val="tx1"/>
                          </a:solidFill>
                        </a:rPr>
                        <a:t>　社会的意義を記述している。（ワークシート）</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42452">
                <a:tc>
                  <a:txBody>
                    <a:bodyPr/>
                    <a:lstStyle/>
                    <a:p>
                      <a:pPr algn="ctr"/>
                      <a:r>
                        <a:rPr kumimoji="1" lang="ja-JP" altLang="en-US" sz="1800" dirty="0">
                          <a:solidFill>
                            <a:schemeClr val="tx1"/>
                          </a:solidFill>
                        </a:rPr>
                        <a:t>第六次</a:t>
                      </a:r>
                    </a:p>
                  </a:txBody>
                  <a:tcPr marL="91452" marR="91452" marT="45718" marB="4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◇本単元で学んだことを</a:t>
                      </a:r>
                      <a:endParaRPr kumimoji="1" lang="en-US" altLang="ja-JP" sz="1600" dirty="0">
                        <a:solidFill>
                          <a:schemeClr val="tx1"/>
                        </a:solidFill>
                      </a:endParaRPr>
                    </a:p>
                    <a:p>
                      <a:r>
                        <a:rPr kumimoji="1" lang="ja-JP" altLang="en-US" sz="1600" dirty="0">
                          <a:solidFill>
                            <a:schemeClr val="tx1"/>
                          </a:solidFill>
                        </a:rPr>
                        <a:t>　生かして，～～自分自身</a:t>
                      </a:r>
                      <a:endParaRPr kumimoji="1" lang="en-US" altLang="ja-JP" sz="1600" dirty="0">
                        <a:solidFill>
                          <a:schemeClr val="tx1"/>
                        </a:solidFill>
                      </a:endParaRPr>
                    </a:p>
                    <a:p>
                      <a:r>
                        <a:rPr kumimoji="1" lang="ja-JP" altLang="en-US" sz="1600" dirty="0">
                          <a:solidFill>
                            <a:schemeClr val="tx1"/>
                          </a:solidFill>
                        </a:rPr>
                        <a:t>　の取組について考察，構</a:t>
                      </a:r>
                      <a:endParaRPr kumimoji="1" lang="en-US" altLang="ja-JP" sz="1600" dirty="0">
                        <a:solidFill>
                          <a:schemeClr val="tx1"/>
                        </a:solidFill>
                      </a:endParaRPr>
                    </a:p>
                    <a:p>
                      <a:r>
                        <a:rPr kumimoji="1" lang="ja-JP" altLang="en-US" sz="1600" dirty="0">
                          <a:solidFill>
                            <a:schemeClr val="tx1"/>
                          </a:solidFill>
                        </a:rPr>
                        <a:t>　想する。</a:t>
                      </a: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●本次の追究活動について個人で取り組むべきテーマを見い出</a:t>
                      </a:r>
                      <a:endParaRPr kumimoji="1" lang="en-US" altLang="ja-JP" sz="1600" dirty="0">
                        <a:solidFill>
                          <a:schemeClr val="tx1"/>
                        </a:solidFill>
                      </a:endParaRPr>
                    </a:p>
                    <a:p>
                      <a:r>
                        <a:rPr kumimoji="1" lang="ja-JP" altLang="en-US" sz="1600" dirty="0">
                          <a:solidFill>
                            <a:schemeClr val="tx1"/>
                          </a:solidFill>
                        </a:rPr>
                        <a:t>　し，粘り強く課題の解決策と行動宣言を</a:t>
                      </a:r>
                      <a:r>
                        <a:rPr kumimoji="1" lang="ja-JP" altLang="en-US" sz="1600" dirty="0">
                          <a:solidFill>
                            <a:srgbClr val="FF0000"/>
                          </a:solidFill>
                        </a:rPr>
                        <a:t>まとめよう</a:t>
                      </a:r>
                      <a:r>
                        <a:rPr kumimoji="1" lang="ja-JP" altLang="en-US" sz="1600" dirty="0">
                          <a:solidFill>
                            <a:schemeClr val="tx1"/>
                          </a:solidFill>
                        </a:rPr>
                        <a:t>としている。（観察，聞き取り）</a:t>
                      </a:r>
                      <a:endParaRPr kumimoji="1" lang="en-US" altLang="ja-JP" sz="1600" dirty="0">
                        <a:solidFill>
                          <a:schemeClr val="tx1"/>
                        </a:solidFill>
                      </a:endParaRPr>
                    </a:p>
                    <a:p>
                      <a:r>
                        <a:rPr kumimoji="1" lang="ja-JP" altLang="en-US" sz="1600" dirty="0">
                          <a:solidFill>
                            <a:schemeClr val="tx1"/>
                          </a:solidFill>
                        </a:rPr>
                        <a:t>○第一次に立てた見通しを踏まえて，学習を振り返り，次の学習　</a:t>
                      </a:r>
                      <a:endParaRPr kumimoji="1" lang="en-US" altLang="ja-JP" sz="1600" dirty="0">
                        <a:solidFill>
                          <a:schemeClr val="tx1"/>
                        </a:solidFill>
                      </a:endParaRPr>
                    </a:p>
                    <a:p>
                      <a:r>
                        <a:rPr kumimoji="1" lang="ja-JP" altLang="en-US" sz="1600" dirty="0">
                          <a:solidFill>
                            <a:schemeClr val="tx1"/>
                          </a:solidFill>
                        </a:rPr>
                        <a:t>　や生活に生かすことを見出いしている。</a:t>
                      </a:r>
                      <a:r>
                        <a:rPr kumimoji="1" lang="en-US" altLang="ja-JP" sz="1600" dirty="0">
                          <a:solidFill>
                            <a:schemeClr val="tx1"/>
                          </a:solidFill>
                        </a:rPr>
                        <a:t>(</a:t>
                      </a:r>
                      <a:r>
                        <a:rPr kumimoji="1" lang="ja-JP" altLang="en-US" sz="1600" dirty="0">
                          <a:solidFill>
                            <a:schemeClr val="tx1"/>
                          </a:solidFill>
                        </a:rPr>
                        <a:t>資料１　冊子ｐ</a:t>
                      </a:r>
                      <a:r>
                        <a:rPr kumimoji="1" lang="en-US" altLang="ja-JP" sz="1600" dirty="0">
                          <a:solidFill>
                            <a:schemeClr val="tx1"/>
                          </a:solidFill>
                        </a:rPr>
                        <a:t>98</a:t>
                      </a:r>
                      <a:r>
                        <a:rPr kumimoji="1" lang="ja-JP" altLang="en-US" sz="1600" dirty="0">
                          <a:solidFill>
                            <a:schemeClr val="tx1"/>
                          </a:solidFill>
                        </a:rPr>
                        <a:t>）</a:t>
                      </a:r>
                      <a:endParaRPr kumimoji="1" lang="en-US" altLang="ja-JP" sz="1600" dirty="0">
                        <a:solidFill>
                          <a:schemeClr val="tx1"/>
                        </a:solidFill>
                      </a:endParaRPr>
                    </a:p>
                    <a:p>
                      <a:r>
                        <a:rPr kumimoji="1" lang="ja-JP" altLang="en-US" sz="1600" dirty="0">
                          <a:solidFill>
                            <a:schemeClr val="tx1"/>
                          </a:solidFill>
                        </a:rPr>
                        <a:t>○国際社会や世界平和と人類の福祉の増大について関心をも　</a:t>
                      </a:r>
                      <a:endParaRPr kumimoji="1" lang="en-US" altLang="ja-JP" sz="1600" dirty="0">
                        <a:solidFill>
                          <a:schemeClr val="tx1"/>
                        </a:solidFill>
                      </a:endParaRPr>
                    </a:p>
                    <a:p>
                      <a:r>
                        <a:rPr kumimoji="1" lang="ja-JP" altLang="en-US" sz="1600" dirty="0">
                          <a:solidFill>
                            <a:schemeClr val="tx1"/>
                          </a:solidFill>
                        </a:rPr>
                        <a:t>　ち，</a:t>
                      </a:r>
                      <a:r>
                        <a:rPr kumimoji="1" lang="ja-JP" altLang="en-US" sz="1600" dirty="0">
                          <a:solidFill>
                            <a:srgbClr val="FF0000"/>
                          </a:solidFill>
                        </a:rPr>
                        <a:t>問いを見い出し</a:t>
                      </a:r>
                      <a:r>
                        <a:rPr kumimoji="1" lang="ja-JP" altLang="en-US" sz="1600" dirty="0">
                          <a:solidFill>
                            <a:schemeClr val="tx1"/>
                          </a:solidFill>
                        </a:rPr>
                        <a:t>，その社会的意義を</a:t>
                      </a:r>
                      <a:r>
                        <a:rPr kumimoji="1" lang="ja-JP" altLang="en-US" sz="1600" dirty="0">
                          <a:solidFill>
                            <a:srgbClr val="FF0000"/>
                          </a:solidFill>
                        </a:rPr>
                        <a:t>記述している</a:t>
                      </a:r>
                      <a:r>
                        <a:rPr kumimoji="1" lang="ja-JP" altLang="en-US" sz="1600" dirty="0">
                          <a:solidFill>
                            <a:schemeClr val="tx1"/>
                          </a:solidFill>
                        </a:rPr>
                        <a:t>。</a:t>
                      </a:r>
                      <a:r>
                        <a:rPr kumimoji="1" lang="en-US" altLang="ja-JP" sz="1600" dirty="0">
                          <a:solidFill>
                            <a:schemeClr val="tx1"/>
                          </a:solidFill>
                        </a:rPr>
                        <a:t>(</a:t>
                      </a:r>
                      <a:r>
                        <a:rPr kumimoji="1" lang="ja-JP" altLang="en-US" sz="1600" dirty="0">
                          <a:solidFill>
                            <a:schemeClr val="tx1"/>
                          </a:solidFill>
                        </a:rPr>
                        <a:t>資料２</a:t>
                      </a:r>
                      <a:endParaRPr kumimoji="1" lang="en-US" altLang="ja-JP" sz="1600" dirty="0">
                        <a:solidFill>
                          <a:schemeClr val="tx1"/>
                        </a:solidFill>
                      </a:endParaRPr>
                    </a:p>
                    <a:p>
                      <a:r>
                        <a:rPr kumimoji="1" lang="ja-JP" altLang="en-US" sz="1600" dirty="0">
                          <a:solidFill>
                            <a:schemeClr val="tx1"/>
                          </a:solidFill>
                        </a:rPr>
                        <a:t>　冊子ｐ</a:t>
                      </a:r>
                      <a:r>
                        <a:rPr kumimoji="1" lang="en-US" altLang="ja-JP" sz="1600" dirty="0">
                          <a:solidFill>
                            <a:schemeClr val="tx1"/>
                          </a:solidFill>
                        </a:rPr>
                        <a:t>101</a:t>
                      </a:r>
                      <a:r>
                        <a:rPr kumimoji="1" lang="ja-JP" altLang="en-US" sz="1600" dirty="0">
                          <a:solidFill>
                            <a:schemeClr val="tx1"/>
                          </a:solidFill>
                        </a:rPr>
                        <a:t>）</a:t>
                      </a:r>
                      <a:endParaRPr kumimoji="1" lang="en-US" altLang="ja-JP" sz="1600" dirty="0">
                        <a:solidFill>
                          <a:schemeClr val="tx1"/>
                        </a:solidFill>
                      </a:endParaRPr>
                    </a:p>
                  </a:txBody>
                  <a:tcPr marL="91452" marR="91452"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正方形/長方形 1"/>
          <p:cNvSpPr/>
          <p:nvPr/>
        </p:nvSpPr>
        <p:spPr>
          <a:xfrm>
            <a:off x="147638" y="4508500"/>
            <a:ext cx="8767762" cy="20685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sp>
        <p:nvSpPr>
          <p:cNvPr id="8" name="正方形/長方形 7"/>
          <p:cNvSpPr/>
          <p:nvPr/>
        </p:nvSpPr>
        <p:spPr>
          <a:xfrm>
            <a:off x="358775" y="909638"/>
            <a:ext cx="8424863" cy="7048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「主体的に社会に関わろうとする態度」の評価</a:t>
            </a:r>
            <a:r>
              <a:rPr kumimoji="1" lang="en-US" altLang="ja-JP" sz="2400" b="1" dirty="0">
                <a:solidFill>
                  <a:prstClr val="black"/>
                </a:solidFill>
              </a:rPr>
              <a:t>【</a:t>
            </a:r>
            <a:r>
              <a:rPr kumimoji="1" lang="ja-JP" altLang="en-US" sz="2400" b="1" dirty="0">
                <a:solidFill>
                  <a:prstClr val="black"/>
                </a:solidFill>
              </a:rPr>
              <a:t>公民的分野</a:t>
            </a:r>
            <a:r>
              <a:rPr kumimoji="1" lang="en-US" altLang="ja-JP" sz="2400" b="1" dirty="0">
                <a:solidFill>
                  <a:prstClr val="black"/>
                </a:solidFill>
              </a:rPr>
              <a:t>】</a:t>
            </a:r>
          </a:p>
        </p:txBody>
      </p:sp>
      <p:sp>
        <p:nvSpPr>
          <p:cNvPr id="9" name="正方形/長方形 8"/>
          <p:cNvSpPr/>
          <p:nvPr/>
        </p:nvSpPr>
        <p:spPr>
          <a:xfrm>
            <a:off x="684213" y="4237038"/>
            <a:ext cx="2406650" cy="333375"/>
          </a:xfrm>
          <a:prstGeom prst="rect">
            <a:avLst/>
          </a:prstGeom>
          <a:solidFill>
            <a:srgbClr val="FFFF00"/>
          </a:solidFill>
          <a:ln w="127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単元末</a:t>
            </a:r>
            <a:endParaRPr kumimoji="1" lang="ja-JP" altLang="en-US" sz="2400" b="1" dirty="0">
              <a:solidFill>
                <a:prstClr val="white"/>
              </a:solidFill>
            </a:endParaRPr>
          </a:p>
        </p:txBody>
      </p:sp>
      <p:sp>
        <p:nvSpPr>
          <p:cNvPr id="10" name="AutoShape 16"/>
          <p:cNvSpPr>
            <a:spLocks noChangeArrowheads="1"/>
          </p:cNvSpPr>
          <p:nvPr/>
        </p:nvSpPr>
        <p:spPr bwMode="auto">
          <a:xfrm>
            <a:off x="7431088" y="112713"/>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P92</a:t>
            </a:r>
            <a:r>
              <a:rPr lang="ja-JP" altLang="en-US" sz="2000" dirty="0">
                <a:solidFill>
                  <a:prstClr val="black"/>
                </a:solidFill>
              </a:rPr>
              <a:t>～</a:t>
            </a:r>
            <a:r>
              <a:rPr lang="en-US" altLang="ja-JP" sz="2000" dirty="0">
                <a:solidFill>
                  <a:prstClr val="black"/>
                </a:solidFill>
              </a:rPr>
              <a:t>101</a:t>
            </a:r>
            <a:endParaRPr lang="ja-JP" altLang="en-US" sz="2000" dirty="0">
              <a:solidFill>
                <a:prstClr val="black"/>
              </a:solidFill>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613"/>
    </mc:Choice>
    <mc:Fallback xmlns="">
      <p:transition spd="slow" advTm="3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テキスト ボックス 19"/>
          <p:cNvSpPr txBox="1">
            <a:spLocks noChangeArrowheads="1"/>
          </p:cNvSpPr>
          <p:nvPr/>
        </p:nvSpPr>
        <p:spPr bwMode="auto">
          <a:xfrm>
            <a:off x="104775" y="1293813"/>
            <a:ext cx="8934450" cy="5449887"/>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endParaRPr kumimoji="1" lang="en-US" altLang="ja-JP" sz="1500">
              <a:solidFill>
                <a:srgbClr val="000000"/>
              </a:solidFill>
              <a:latin typeface="ＭＳ Ｐゴシック" panose="020B0600070205080204" pitchFamily="50" charset="-128"/>
            </a:endParaRPr>
          </a:p>
          <a:p>
            <a:r>
              <a:rPr kumimoji="1" lang="ja-JP" altLang="en-US" sz="1500">
                <a:solidFill>
                  <a:srgbClr val="000000"/>
                </a:solidFill>
                <a:latin typeface="ＭＳ Ｐゴシック" panose="020B0600070205080204" pitchFamily="50" charset="-128"/>
              </a:rPr>
              <a:t>　</a:t>
            </a:r>
            <a:endParaRPr kumimoji="1" lang="en-US" altLang="ja-JP" sz="1500">
              <a:solidFill>
                <a:srgbClr val="000000"/>
              </a:solidFill>
              <a:latin typeface="ＭＳ Ｐゴシック" panose="020B0600070205080204" pitchFamily="50" charset="-128"/>
            </a:endParaRPr>
          </a:p>
        </p:txBody>
      </p:sp>
      <p:sp>
        <p:nvSpPr>
          <p:cNvPr id="67587" name="テキスト ボックス 1"/>
          <p:cNvSpPr txBox="1">
            <a:spLocks noChangeArrowheads="1"/>
          </p:cNvSpPr>
          <p:nvPr/>
        </p:nvSpPr>
        <p:spPr bwMode="auto">
          <a:xfrm>
            <a:off x="-20638" y="0"/>
            <a:ext cx="9144001" cy="7874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rgbClr val="FFFFFF"/>
              </a:solidFill>
            </a:endParaRPr>
          </a:p>
          <a:p>
            <a:r>
              <a:rPr kumimoji="1" lang="en-US" altLang="ja-JP" sz="2800" b="1">
                <a:solidFill>
                  <a:srgbClr val="FFFFFF"/>
                </a:solidFill>
              </a:rPr>
              <a:t>Ⅳ</a:t>
            </a:r>
            <a:r>
              <a:rPr kumimoji="1" lang="ja-JP" altLang="en-US" sz="2800" b="1">
                <a:solidFill>
                  <a:srgbClr val="FFFFFF"/>
                </a:solidFill>
              </a:rPr>
              <a:t>　「主体的に学習に取り組む態度」の評価</a:t>
            </a:r>
          </a:p>
          <a:p>
            <a:endParaRPr kumimoji="1" lang="en-US" altLang="ja-JP" sz="3200" b="1">
              <a:solidFill>
                <a:srgbClr val="FFFFFF"/>
              </a:solidFill>
            </a:endParaRPr>
          </a:p>
        </p:txBody>
      </p:sp>
      <p:graphicFrame>
        <p:nvGraphicFramePr>
          <p:cNvPr id="3" name="表 3"/>
          <p:cNvGraphicFramePr>
            <a:graphicFrameLocks noGrp="1"/>
          </p:cNvGraphicFramePr>
          <p:nvPr/>
        </p:nvGraphicFramePr>
        <p:xfrm>
          <a:off x="271463" y="1536700"/>
          <a:ext cx="8686800" cy="5060950"/>
        </p:xfrm>
        <a:graphic>
          <a:graphicData uri="http://schemas.openxmlformats.org/drawingml/2006/table">
            <a:tbl>
              <a:tblPr firstRow="1" bandRow="1">
                <a:tableStyleId>{5C22544A-7EE6-4342-B048-85BDC9FD1C3A}</a:tableStyleId>
              </a:tblPr>
              <a:tblGrid>
                <a:gridCol w="598487">
                  <a:extLst>
                    <a:ext uri="{9D8B030D-6E8A-4147-A177-3AD203B41FA5}">
                      <a16:colId xmlns:a16="http://schemas.microsoft.com/office/drawing/2014/main" val="20000"/>
                    </a:ext>
                  </a:extLst>
                </a:gridCol>
                <a:gridCol w="2448597">
                  <a:extLst>
                    <a:ext uri="{9D8B030D-6E8A-4147-A177-3AD203B41FA5}">
                      <a16:colId xmlns:a16="http://schemas.microsoft.com/office/drawing/2014/main" val="20001"/>
                    </a:ext>
                  </a:extLst>
                </a:gridCol>
                <a:gridCol w="5639716">
                  <a:extLst>
                    <a:ext uri="{9D8B030D-6E8A-4147-A177-3AD203B41FA5}">
                      <a16:colId xmlns:a16="http://schemas.microsoft.com/office/drawing/2014/main" val="20002"/>
                    </a:ext>
                  </a:extLst>
                </a:gridCol>
              </a:tblGrid>
              <a:tr h="694640">
                <a:tc>
                  <a:txBody>
                    <a:bodyPr/>
                    <a:lstStyle/>
                    <a:p>
                      <a:pPr algn="ctr"/>
                      <a:r>
                        <a:rPr kumimoji="1" lang="ja-JP" altLang="en-US" sz="1800" dirty="0">
                          <a:solidFill>
                            <a:schemeClr val="tx1"/>
                          </a:solidFill>
                        </a:rPr>
                        <a:t>次</a:t>
                      </a:r>
                    </a:p>
                  </a:txBody>
                  <a:tcPr marL="91452" marR="91452"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ねらい・学習活動等</a:t>
                      </a:r>
                    </a:p>
                  </a:txBody>
                  <a:tcPr marL="91452" marR="91452"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rPr>
                        <a:t>「主体的に学習に取り組む態度」の評価規準</a:t>
                      </a:r>
                      <a:endParaRPr kumimoji="1" lang="en-US" altLang="ja-JP" sz="1800" dirty="0">
                        <a:solidFill>
                          <a:schemeClr val="tx1"/>
                        </a:solidFill>
                      </a:endParaRPr>
                    </a:p>
                    <a:p>
                      <a:pPr algn="ctr"/>
                      <a:r>
                        <a:rPr kumimoji="1" lang="ja-JP" altLang="en-US" sz="1800" dirty="0">
                          <a:solidFill>
                            <a:schemeClr val="tx1"/>
                          </a:solidFill>
                        </a:rPr>
                        <a:t>（評価方法）</a:t>
                      </a:r>
                    </a:p>
                  </a:txBody>
                  <a:tcPr marL="91452" marR="91452"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92343">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一</a:t>
                      </a:r>
                      <a:endParaRPr kumimoji="1" lang="en-US" altLang="ja-JP" sz="1800" dirty="0">
                        <a:solidFill>
                          <a:schemeClr val="tx1"/>
                        </a:solidFill>
                      </a:endParaRPr>
                    </a:p>
                    <a:p>
                      <a:pPr algn="ctr"/>
                      <a:r>
                        <a:rPr kumimoji="1" lang="ja-JP" altLang="en-US" sz="1800" dirty="0">
                          <a:solidFill>
                            <a:schemeClr val="tx1"/>
                          </a:solidFill>
                        </a:rPr>
                        <a:t>次</a:t>
                      </a:r>
                    </a:p>
                  </a:txBody>
                  <a:tcPr marL="91452" marR="91452"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◇国際社会～～単元の学</a:t>
                      </a:r>
                      <a:endParaRPr kumimoji="1" lang="en-US" altLang="ja-JP" sz="1600" dirty="0">
                        <a:solidFill>
                          <a:schemeClr val="tx1"/>
                        </a:solidFill>
                      </a:endParaRPr>
                    </a:p>
                    <a:p>
                      <a:r>
                        <a:rPr kumimoji="1" lang="ja-JP" altLang="en-US" sz="1600" dirty="0">
                          <a:solidFill>
                            <a:schemeClr val="tx1"/>
                          </a:solidFill>
                        </a:rPr>
                        <a:t>　習課題を設定し，単元の</a:t>
                      </a:r>
                      <a:endParaRPr kumimoji="1" lang="en-US" altLang="ja-JP" sz="1600" dirty="0">
                        <a:solidFill>
                          <a:schemeClr val="tx1"/>
                        </a:solidFill>
                      </a:endParaRPr>
                    </a:p>
                    <a:p>
                      <a:r>
                        <a:rPr kumimoji="1" lang="ja-JP" altLang="en-US" sz="1600" dirty="0">
                          <a:solidFill>
                            <a:schemeClr val="tx1"/>
                          </a:solidFill>
                        </a:rPr>
                        <a:t>　学習の</a:t>
                      </a:r>
                      <a:r>
                        <a:rPr kumimoji="1" lang="ja-JP" altLang="en-US" sz="1600" dirty="0">
                          <a:solidFill>
                            <a:srgbClr val="FF0000"/>
                          </a:solidFill>
                        </a:rPr>
                        <a:t>見通しを立てる</a:t>
                      </a:r>
                      <a:r>
                        <a:rPr kumimoji="1" lang="ja-JP" altLang="en-US" sz="1600" dirty="0">
                          <a:solidFill>
                            <a:schemeClr val="tx1"/>
                          </a:solidFill>
                        </a:rPr>
                        <a:t>。</a:t>
                      </a:r>
                    </a:p>
                  </a:txBody>
                  <a:tcPr marL="91452" marR="91452"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●単元の学習課題の解決に向けて，問いに対する答えを予想し</a:t>
                      </a:r>
                      <a:endParaRPr kumimoji="1" lang="en-US" altLang="ja-JP" sz="1600" dirty="0">
                        <a:solidFill>
                          <a:schemeClr val="tx1"/>
                        </a:solidFill>
                      </a:endParaRPr>
                    </a:p>
                    <a:p>
                      <a:r>
                        <a:rPr kumimoji="1" lang="ja-JP" altLang="en-US" sz="1600" dirty="0">
                          <a:solidFill>
                            <a:schemeClr val="tx1"/>
                          </a:solidFill>
                        </a:rPr>
                        <a:t>　たり，解決すべき疑問をあげたりするなど，解決への見通しを</a:t>
                      </a:r>
                      <a:endParaRPr kumimoji="1" lang="en-US" altLang="ja-JP" sz="1600" dirty="0">
                        <a:solidFill>
                          <a:schemeClr val="tx1"/>
                        </a:solidFill>
                      </a:endParaRPr>
                    </a:p>
                    <a:p>
                      <a:r>
                        <a:rPr kumimoji="1" lang="ja-JP" altLang="en-US" sz="1600" dirty="0">
                          <a:solidFill>
                            <a:schemeClr val="tx1"/>
                          </a:solidFill>
                        </a:rPr>
                        <a:t>　立てている。（発言，ノート）</a:t>
                      </a:r>
                      <a:endParaRPr kumimoji="1" lang="en-US" altLang="ja-JP" sz="1600" dirty="0">
                        <a:solidFill>
                          <a:schemeClr val="tx1"/>
                        </a:solidFill>
                      </a:endParaRPr>
                    </a:p>
                  </a:txBody>
                  <a:tcPr marL="91452" marR="91452"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57734">
                <a:tc>
                  <a:txBody>
                    <a:bodyPr/>
                    <a:lstStyle/>
                    <a:p>
                      <a:pPr algn="ctr"/>
                      <a:r>
                        <a:rPr kumimoji="1" lang="ja-JP" altLang="en-US" sz="1800" dirty="0">
                          <a:solidFill>
                            <a:schemeClr val="tx1"/>
                          </a:solidFill>
                        </a:rPr>
                        <a:t>第</a:t>
                      </a:r>
                      <a:endParaRPr kumimoji="1" lang="en-US" altLang="ja-JP" sz="1800" dirty="0">
                        <a:solidFill>
                          <a:schemeClr val="tx1"/>
                        </a:solidFill>
                      </a:endParaRPr>
                    </a:p>
                    <a:p>
                      <a:pPr algn="ctr"/>
                      <a:r>
                        <a:rPr kumimoji="1" lang="ja-JP" altLang="en-US" sz="1800" dirty="0">
                          <a:solidFill>
                            <a:schemeClr val="tx1"/>
                          </a:solidFill>
                        </a:rPr>
                        <a:t>三次</a:t>
                      </a:r>
                    </a:p>
                  </a:txBody>
                  <a:tcPr marL="91452" marR="91452"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◇貿易をめぐる動向～～，</a:t>
                      </a:r>
                      <a:endParaRPr kumimoji="1" lang="en-US" altLang="ja-JP" sz="1600" dirty="0">
                        <a:solidFill>
                          <a:schemeClr val="tx1"/>
                        </a:solidFill>
                      </a:endParaRPr>
                    </a:p>
                    <a:p>
                      <a:r>
                        <a:rPr kumimoji="1" lang="ja-JP" altLang="en-US" sz="1600" dirty="0">
                          <a:solidFill>
                            <a:schemeClr val="tx1"/>
                          </a:solidFill>
                        </a:rPr>
                        <a:t>　世界が目指すべき方向</a:t>
                      </a:r>
                      <a:endParaRPr kumimoji="1" lang="en-US" altLang="ja-JP" sz="1600" dirty="0">
                        <a:solidFill>
                          <a:schemeClr val="tx1"/>
                        </a:solidFill>
                      </a:endParaRPr>
                    </a:p>
                    <a:p>
                      <a:r>
                        <a:rPr kumimoji="1" lang="ja-JP" altLang="en-US" sz="1600" dirty="0">
                          <a:solidFill>
                            <a:schemeClr val="tx1"/>
                          </a:solidFill>
                        </a:rPr>
                        <a:t>　について考察する。</a:t>
                      </a:r>
                    </a:p>
                  </a:txBody>
                  <a:tcPr marL="91452" marR="91452"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●第一次に建てた見通しを踏まえて，</a:t>
                      </a:r>
                      <a:r>
                        <a:rPr kumimoji="1" lang="ja-JP" altLang="en-US" sz="1600" dirty="0">
                          <a:solidFill>
                            <a:srgbClr val="FF0000"/>
                          </a:solidFill>
                        </a:rPr>
                        <a:t>学習を振り返り</a:t>
                      </a:r>
                      <a:r>
                        <a:rPr kumimoji="1" lang="ja-JP" altLang="en-US" sz="1600" dirty="0">
                          <a:solidFill>
                            <a:schemeClr val="tx1"/>
                          </a:solidFill>
                        </a:rPr>
                        <a:t>，次の学習</a:t>
                      </a:r>
                      <a:endParaRPr kumimoji="1" lang="en-US" altLang="ja-JP" sz="1600" dirty="0">
                        <a:solidFill>
                          <a:schemeClr val="tx1"/>
                        </a:solidFill>
                      </a:endParaRPr>
                    </a:p>
                    <a:p>
                      <a:r>
                        <a:rPr kumimoji="1" lang="ja-JP" altLang="en-US" sz="1600" dirty="0">
                          <a:solidFill>
                            <a:schemeClr val="tx1"/>
                          </a:solidFill>
                        </a:rPr>
                        <a:t>　や生活に生かすことを見い出している。（ワークシート）</a:t>
                      </a:r>
                      <a:endParaRPr kumimoji="1" lang="en-US" altLang="ja-JP" sz="1600" dirty="0">
                        <a:solidFill>
                          <a:schemeClr val="tx1"/>
                        </a:solidFill>
                      </a:endParaRPr>
                    </a:p>
                    <a:p>
                      <a:r>
                        <a:rPr kumimoji="1" lang="ja-JP" altLang="en-US" sz="1600" dirty="0">
                          <a:solidFill>
                            <a:schemeClr val="tx1"/>
                          </a:solidFill>
                        </a:rPr>
                        <a:t>●国際社会の動きについて関心をもち，問いを見い出し，その</a:t>
                      </a:r>
                      <a:endParaRPr kumimoji="1" lang="en-US" altLang="ja-JP" sz="1600" dirty="0">
                        <a:solidFill>
                          <a:schemeClr val="tx1"/>
                        </a:solidFill>
                      </a:endParaRPr>
                    </a:p>
                    <a:p>
                      <a:r>
                        <a:rPr kumimoji="1" lang="ja-JP" altLang="en-US" sz="1600" dirty="0">
                          <a:solidFill>
                            <a:schemeClr val="tx1"/>
                          </a:solidFill>
                        </a:rPr>
                        <a:t>　社会的意義を記述している。（ワークシート）</a:t>
                      </a:r>
                    </a:p>
                  </a:txBody>
                  <a:tcPr marL="91452" marR="91452"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216233">
                <a:tc>
                  <a:txBody>
                    <a:bodyPr/>
                    <a:lstStyle/>
                    <a:p>
                      <a:pPr algn="ctr"/>
                      <a:r>
                        <a:rPr kumimoji="1" lang="ja-JP" altLang="en-US" sz="1800" dirty="0">
                          <a:solidFill>
                            <a:schemeClr val="tx1"/>
                          </a:solidFill>
                        </a:rPr>
                        <a:t>第六次</a:t>
                      </a:r>
                    </a:p>
                  </a:txBody>
                  <a:tcPr marL="91452" marR="91452"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◇本単元で学んだことを</a:t>
                      </a:r>
                      <a:endParaRPr kumimoji="1" lang="en-US" altLang="ja-JP" sz="1600" dirty="0">
                        <a:solidFill>
                          <a:schemeClr val="tx1"/>
                        </a:solidFill>
                      </a:endParaRPr>
                    </a:p>
                    <a:p>
                      <a:r>
                        <a:rPr kumimoji="1" lang="ja-JP" altLang="en-US" sz="1600" dirty="0">
                          <a:solidFill>
                            <a:schemeClr val="tx1"/>
                          </a:solidFill>
                        </a:rPr>
                        <a:t>　生かして，～～自分自身</a:t>
                      </a:r>
                      <a:endParaRPr kumimoji="1" lang="en-US" altLang="ja-JP" sz="1600" dirty="0">
                        <a:solidFill>
                          <a:schemeClr val="tx1"/>
                        </a:solidFill>
                      </a:endParaRPr>
                    </a:p>
                    <a:p>
                      <a:r>
                        <a:rPr kumimoji="1" lang="ja-JP" altLang="en-US" sz="1600" dirty="0">
                          <a:solidFill>
                            <a:schemeClr val="tx1"/>
                          </a:solidFill>
                        </a:rPr>
                        <a:t>　の取組について考察，構</a:t>
                      </a:r>
                      <a:endParaRPr kumimoji="1" lang="en-US" altLang="ja-JP" sz="1600" dirty="0">
                        <a:solidFill>
                          <a:schemeClr val="tx1"/>
                        </a:solidFill>
                      </a:endParaRPr>
                    </a:p>
                    <a:p>
                      <a:r>
                        <a:rPr kumimoji="1" lang="ja-JP" altLang="en-US" sz="1600" dirty="0">
                          <a:solidFill>
                            <a:schemeClr val="tx1"/>
                          </a:solidFill>
                        </a:rPr>
                        <a:t>　想する。</a:t>
                      </a:r>
                    </a:p>
                  </a:txBody>
                  <a:tcPr marL="91452" marR="91452"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dirty="0">
                          <a:solidFill>
                            <a:schemeClr val="tx1"/>
                          </a:solidFill>
                        </a:rPr>
                        <a:t>●本次の追究活動について個人で取り組むべきテーマを見い出</a:t>
                      </a:r>
                      <a:endParaRPr kumimoji="1" lang="en-US" altLang="ja-JP" sz="1600" dirty="0">
                        <a:solidFill>
                          <a:schemeClr val="tx1"/>
                        </a:solidFill>
                      </a:endParaRPr>
                    </a:p>
                    <a:p>
                      <a:r>
                        <a:rPr kumimoji="1" lang="ja-JP" altLang="en-US" sz="1600" dirty="0">
                          <a:solidFill>
                            <a:schemeClr val="tx1"/>
                          </a:solidFill>
                        </a:rPr>
                        <a:t>　し，粘り強く課題の解決策と行動宣言をまとめようとしている。（観察，</a:t>
                      </a:r>
                      <a:r>
                        <a:rPr kumimoji="1" lang="ja-JP" altLang="en-US" sz="1600" dirty="0">
                          <a:solidFill>
                            <a:srgbClr val="FF0000"/>
                          </a:solidFill>
                        </a:rPr>
                        <a:t>聞き取り</a:t>
                      </a:r>
                      <a:r>
                        <a:rPr kumimoji="1" lang="ja-JP" altLang="en-US" sz="1600" dirty="0">
                          <a:solidFill>
                            <a:schemeClr val="tx1"/>
                          </a:solidFill>
                        </a:rPr>
                        <a:t>）</a:t>
                      </a:r>
                      <a:endParaRPr kumimoji="1" lang="en-US" altLang="ja-JP" sz="1600" dirty="0">
                        <a:solidFill>
                          <a:schemeClr val="tx1"/>
                        </a:solidFill>
                      </a:endParaRPr>
                    </a:p>
                    <a:p>
                      <a:r>
                        <a:rPr kumimoji="1" lang="ja-JP" altLang="en-US" sz="1600" dirty="0">
                          <a:solidFill>
                            <a:schemeClr val="tx1"/>
                          </a:solidFill>
                        </a:rPr>
                        <a:t>○第一次に立てた見通しを踏まえて，学習を振り返り，次の学習　</a:t>
                      </a:r>
                      <a:endParaRPr kumimoji="1" lang="en-US" altLang="ja-JP" sz="1600" dirty="0">
                        <a:solidFill>
                          <a:schemeClr val="tx1"/>
                        </a:solidFill>
                      </a:endParaRPr>
                    </a:p>
                    <a:p>
                      <a:r>
                        <a:rPr kumimoji="1" lang="ja-JP" altLang="en-US" sz="1600" dirty="0">
                          <a:solidFill>
                            <a:schemeClr val="tx1"/>
                          </a:solidFill>
                        </a:rPr>
                        <a:t>　や生活に生かすことを見出いしている。</a:t>
                      </a:r>
                      <a:r>
                        <a:rPr kumimoji="1" lang="en-US" altLang="ja-JP" sz="1600" dirty="0">
                          <a:solidFill>
                            <a:schemeClr val="tx1"/>
                          </a:solidFill>
                        </a:rPr>
                        <a:t>(</a:t>
                      </a:r>
                      <a:r>
                        <a:rPr kumimoji="1" lang="ja-JP" altLang="en-US" sz="1600" dirty="0">
                          <a:solidFill>
                            <a:schemeClr val="tx1"/>
                          </a:solidFill>
                        </a:rPr>
                        <a:t>資料１　冊子ｐ</a:t>
                      </a:r>
                      <a:r>
                        <a:rPr kumimoji="1" lang="en-US" altLang="ja-JP" sz="1600" dirty="0">
                          <a:solidFill>
                            <a:schemeClr val="tx1"/>
                          </a:solidFill>
                        </a:rPr>
                        <a:t>98</a:t>
                      </a:r>
                      <a:r>
                        <a:rPr kumimoji="1" lang="ja-JP" altLang="en-US" sz="1600" dirty="0">
                          <a:solidFill>
                            <a:schemeClr val="tx1"/>
                          </a:solidFill>
                        </a:rPr>
                        <a:t>）</a:t>
                      </a:r>
                      <a:endParaRPr kumimoji="1" lang="en-US" altLang="ja-JP" sz="1600" dirty="0">
                        <a:solidFill>
                          <a:schemeClr val="tx1"/>
                        </a:solidFill>
                      </a:endParaRPr>
                    </a:p>
                    <a:p>
                      <a:r>
                        <a:rPr kumimoji="1" lang="ja-JP" altLang="en-US" sz="1600" dirty="0">
                          <a:solidFill>
                            <a:schemeClr val="tx1"/>
                          </a:solidFill>
                        </a:rPr>
                        <a:t>○国際社会や世界平和と人類の福祉の増大について関心をも　</a:t>
                      </a:r>
                      <a:endParaRPr kumimoji="1" lang="en-US" altLang="ja-JP" sz="1600" dirty="0">
                        <a:solidFill>
                          <a:schemeClr val="tx1"/>
                        </a:solidFill>
                      </a:endParaRPr>
                    </a:p>
                    <a:p>
                      <a:r>
                        <a:rPr kumimoji="1" lang="ja-JP" altLang="en-US" sz="1600" dirty="0">
                          <a:solidFill>
                            <a:schemeClr val="tx1"/>
                          </a:solidFill>
                        </a:rPr>
                        <a:t>　ち，問いを見い出し，その社会的意義を記述している。</a:t>
                      </a:r>
                      <a:r>
                        <a:rPr kumimoji="1" lang="en-US" altLang="ja-JP" sz="1600" dirty="0">
                          <a:solidFill>
                            <a:schemeClr val="tx1"/>
                          </a:solidFill>
                        </a:rPr>
                        <a:t>(</a:t>
                      </a:r>
                      <a:r>
                        <a:rPr kumimoji="1" lang="ja-JP" altLang="en-US" sz="1600" dirty="0">
                          <a:solidFill>
                            <a:schemeClr val="tx1"/>
                          </a:solidFill>
                        </a:rPr>
                        <a:t>資料２</a:t>
                      </a:r>
                      <a:endParaRPr kumimoji="1" lang="en-US" altLang="ja-JP" sz="1600" dirty="0">
                        <a:solidFill>
                          <a:schemeClr val="tx1"/>
                        </a:solidFill>
                      </a:endParaRPr>
                    </a:p>
                    <a:p>
                      <a:r>
                        <a:rPr kumimoji="1" lang="ja-JP" altLang="en-US" sz="1600" dirty="0">
                          <a:solidFill>
                            <a:schemeClr val="tx1"/>
                          </a:solidFill>
                        </a:rPr>
                        <a:t>　冊子ｐ</a:t>
                      </a:r>
                      <a:r>
                        <a:rPr kumimoji="1" lang="en-US" altLang="ja-JP" sz="1600" dirty="0">
                          <a:solidFill>
                            <a:schemeClr val="tx1"/>
                          </a:solidFill>
                        </a:rPr>
                        <a:t>101</a:t>
                      </a:r>
                      <a:r>
                        <a:rPr kumimoji="1" lang="ja-JP" altLang="en-US" sz="1600" dirty="0">
                          <a:solidFill>
                            <a:schemeClr val="tx1"/>
                          </a:solidFill>
                        </a:rPr>
                        <a:t>）</a:t>
                      </a:r>
                      <a:endParaRPr kumimoji="1" lang="en-US" altLang="ja-JP" sz="1600" dirty="0">
                        <a:solidFill>
                          <a:schemeClr val="tx1"/>
                        </a:solidFill>
                      </a:endParaRPr>
                    </a:p>
                  </a:txBody>
                  <a:tcPr marL="91452" marR="91452"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7610" name="正方形/長方形 3"/>
          <p:cNvSpPr>
            <a:spLocks noChangeArrowheads="1"/>
          </p:cNvSpPr>
          <p:nvPr/>
        </p:nvSpPr>
        <p:spPr bwMode="auto">
          <a:xfrm>
            <a:off x="109538" y="831850"/>
            <a:ext cx="894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solidFill>
                  <a:srgbClr val="000000"/>
                </a:solidFill>
                <a:latin typeface="ＭＳ&#10;."/>
              </a:rPr>
              <a:t>「主体的に学習に取り組む態度」の評価を行う際の留意点</a:t>
            </a:r>
            <a:r>
              <a:rPr lang="en-US" altLang="zh-CN" sz="2400">
                <a:solidFill>
                  <a:srgbClr val="000000"/>
                </a:solidFill>
                <a:latin typeface="ＭＳ&#10;."/>
              </a:rPr>
              <a:t> </a:t>
            </a:r>
            <a:endParaRPr lang="ja-JP" altLang="en-US" sz="2400">
              <a:solidFill>
                <a:srgbClr val="000000"/>
              </a:solidFill>
            </a:endParaRPr>
          </a:p>
        </p:txBody>
      </p:sp>
      <p:sp>
        <p:nvSpPr>
          <p:cNvPr id="10" name="正方形/長方形 9"/>
          <p:cNvSpPr/>
          <p:nvPr/>
        </p:nvSpPr>
        <p:spPr>
          <a:xfrm>
            <a:off x="3484563" y="2349500"/>
            <a:ext cx="3652837" cy="7048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①　見通しを立てる機会</a:t>
            </a:r>
            <a:endParaRPr kumimoji="1" lang="ja-JP" altLang="en-US" sz="2400" b="1" dirty="0">
              <a:solidFill>
                <a:prstClr val="white"/>
              </a:solidFill>
            </a:endParaRPr>
          </a:p>
        </p:txBody>
      </p:sp>
      <p:sp>
        <p:nvSpPr>
          <p:cNvPr id="11" name="正方形/長方形 10"/>
          <p:cNvSpPr/>
          <p:nvPr/>
        </p:nvSpPr>
        <p:spPr>
          <a:xfrm>
            <a:off x="3484563" y="3646488"/>
            <a:ext cx="3652837" cy="7048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②　学習を振り返る機会</a:t>
            </a:r>
            <a:endParaRPr kumimoji="1" lang="ja-JP" altLang="en-US" sz="2400" b="1" dirty="0">
              <a:solidFill>
                <a:prstClr val="white"/>
              </a:solidFill>
            </a:endParaRPr>
          </a:p>
        </p:txBody>
      </p:sp>
      <p:sp>
        <p:nvSpPr>
          <p:cNvPr id="9" name="正方形/長方形 8"/>
          <p:cNvSpPr/>
          <p:nvPr/>
        </p:nvSpPr>
        <p:spPr>
          <a:xfrm>
            <a:off x="2162175" y="5775325"/>
            <a:ext cx="6172200" cy="720725"/>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③　教師や他の生徒による評価を伝える</a:t>
            </a:r>
            <a:endParaRPr kumimoji="1" lang="ja-JP" altLang="en-US" sz="2400" b="1" dirty="0">
              <a:solidFill>
                <a:prstClr val="white"/>
              </a:solidFill>
            </a:endParaRPr>
          </a:p>
        </p:txBody>
      </p:sp>
      <p:sp>
        <p:nvSpPr>
          <p:cNvPr id="12" name="AutoShape 16"/>
          <p:cNvSpPr>
            <a:spLocks noChangeArrowheads="1"/>
          </p:cNvSpPr>
          <p:nvPr/>
        </p:nvSpPr>
        <p:spPr bwMode="auto">
          <a:xfrm>
            <a:off x="7431088" y="112713"/>
            <a:ext cx="1692275" cy="4905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000" dirty="0">
                <a:solidFill>
                  <a:prstClr val="black"/>
                </a:solidFill>
              </a:rPr>
              <a:t>P99</a:t>
            </a:r>
            <a:r>
              <a:rPr lang="ja-JP" altLang="en-US" sz="2000" dirty="0">
                <a:solidFill>
                  <a:prstClr val="black"/>
                </a:solidFill>
              </a:rPr>
              <a:t>～</a:t>
            </a:r>
            <a:r>
              <a:rPr lang="en-US" altLang="ja-JP" sz="2000" dirty="0">
                <a:solidFill>
                  <a:prstClr val="black"/>
                </a:solidFill>
              </a:rPr>
              <a:t>100</a:t>
            </a:r>
            <a:endParaRPr lang="ja-JP" altLang="en-US" sz="2000" dirty="0">
              <a:solidFill>
                <a:prstClr val="black"/>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31"/>
    </mc:Choice>
    <mc:Fallback xmlns="">
      <p:transition spd="slow" advTm="6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中学校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中学校社会科の「内容のまとまり」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中学校社会科における「内容のまとまりごとの評価規準」</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「内容のまとまりごとの評価規準」の考え方を踏まえた評価</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rgbClr val="000000"/>
                </a:solidFill>
                <a:ea typeface="HGP教科書体" panose="02020600000000000000" pitchFamily="18" charset="-128"/>
              </a:rPr>
              <a:t>　　規準の作成</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「主体的に学習に取り組む態度」の評価</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0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中学校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中学校社会科の「内容のまとまり」</a:t>
            </a:r>
            <a:endParaRPr lang="en-US" altLang="ja-JP" sz="2800" b="1" dirty="0">
              <a:solidFill>
                <a:srgbClr val="000000"/>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65000"/>
                  </a:schemeClr>
                </a:solidFill>
                <a:ea typeface="HGP教科書体" panose="02020600000000000000" pitchFamily="18" charset="-128"/>
              </a:rPr>
              <a:t>Ⅱ</a:t>
            </a:r>
            <a:r>
              <a:rPr lang="ja-JP" altLang="en-US" sz="2800" b="1" dirty="0">
                <a:solidFill>
                  <a:schemeClr val="bg1">
                    <a:lumMod val="65000"/>
                  </a:schemeClr>
                </a:solidFill>
                <a:ea typeface="HGP教科書体" panose="02020600000000000000" pitchFamily="18" charset="-128"/>
              </a:rPr>
              <a:t>　中学校社会科における「内容のまとまりごとの評価規準」</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65000"/>
                  </a:schemeClr>
                </a:solidFill>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schemeClr val="bg1">
                    <a:lumMod val="65000"/>
                  </a:schemeClr>
                </a:solidFill>
                <a:ea typeface="HGP教科書体" panose="02020600000000000000" pitchFamily="18" charset="-128"/>
              </a:rPr>
              <a:t>Ⅲ</a:t>
            </a:r>
            <a:r>
              <a:rPr lang="ja-JP" altLang="en-US" sz="2800" b="1" dirty="0">
                <a:solidFill>
                  <a:schemeClr val="bg1">
                    <a:lumMod val="65000"/>
                  </a:schemeClr>
                </a:solidFill>
                <a:ea typeface="HGP教科書体" panose="02020600000000000000" pitchFamily="18" charset="-128"/>
              </a:rPr>
              <a:t>　「内容のまとまりごとの評価規準」の考え方を踏まえた評価</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schemeClr val="bg1">
                    <a:lumMod val="65000"/>
                  </a:schemeClr>
                </a:solidFill>
                <a:ea typeface="HGP教科書体" panose="02020600000000000000" pitchFamily="18" charset="-128"/>
              </a:rPr>
              <a:t>　　規準の作成</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schemeClr val="bg1">
                    <a:lumMod val="65000"/>
                  </a:schemeClr>
                </a:solidFill>
                <a:ea typeface="HGP教科書体" panose="02020600000000000000" pitchFamily="18" charset="-128"/>
              </a:rPr>
              <a:t>Ⅳ</a:t>
            </a:r>
            <a:r>
              <a:rPr lang="ja-JP" altLang="en-US" sz="2800" b="1" dirty="0">
                <a:solidFill>
                  <a:schemeClr val="bg1">
                    <a:lumMod val="65000"/>
                  </a:schemeClr>
                </a:solidFill>
                <a:ea typeface="HGP教科書体" panose="02020600000000000000" pitchFamily="18" charset="-128"/>
              </a:rPr>
              <a:t>　「主体的に学習に取り組む態度」の評価</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33350" y="858838"/>
            <a:ext cx="5807075" cy="5883275"/>
          </a:xfrm>
          <a:prstGeom prst="rect">
            <a:avLst/>
          </a:prstGeom>
          <a:solidFill>
            <a:srgbClr val="FFFF99"/>
          </a:solidFill>
          <a:ln>
            <a:solidFill>
              <a:srgbClr val="FFC000"/>
            </a:solidFill>
          </a:ln>
        </p:spPr>
        <p:txBody>
          <a:bodyPr/>
          <a:lstStyle/>
          <a:p>
            <a:pPr>
              <a:defRPr/>
            </a:pPr>
            <a:r>
              <a:rPr lang="ja-JP" altLang="en-US" sz="1500" dirty="0">
                <a:latin typeface="+mj-ea"/>
                <a:ea typeface="+mj-ea"/>
              </a:rPr>
              <a:t> </a:t>
            </a:r>
            <a:r>
              <a:rPr lang="en-US" altLang="ja-JP" sz="1500" dirty="0">
                <a:latin typeface="+mj-ea"/>
                <a:ea typeface="+mj-ea"/>
              </a:rPr>
              <a:t>〔</a:t>
            </a:r>
            <a:r>
              <a:rPr lang="ja-JP" altLang="en-US" sz="1500" dirty="0">
                <a:latin typeface="+mj-ea"/>
                <a:ea typeface="+mj-ea"/>
              </a:rPr>
              <a:t>地理的分野</a:t>
            </a:r>
            <a:r>
              <a:rPr lang="en-US" altLang="ja-JP" sz="1500" dirty="0">
                <a:latin typeface="+mj-ea"/>
                <a:ea typeface="+mj-ea"/>
              </a:rPr>
              <a:t>〕</a:t>
            </a:r>
          </a:p>
          <a:p>
            <a:pPr>
              <a:defRPr/>
            </a:pPr>
            <a:r>
              <a:rPr lang="ja-JP" altLang="en-US" sz="1500" dirty="0">
                <a:latin typeface="+mj-ea"/>
                <a:ea typeface="+mj-ea"/>
              </a:rPr>
              <a:t>Ａ 世界と日本の地域構成 （１）地域構成</a:t>
            </a:r>
          </a:p>
          <a:p>
            <a:pPr>
              <a:defRPr/>
            </a:pPr>
            <a:r>
              <a:rPr lang="ja-JP" altLang="en-US" sz="1500" dirty="0">
                <a:latin typeface="+mj-ea"/>
                <a:ea typeface="+mj-ea"/>
              </a:rPr>
              <a:t>Ｂ 世界の様々な地域 （１）世界各地の人々の生活と環境</a:t>
            </a:r>
          </a:p>
          <a:p>
            <a:pPr>
              <a:defRPr/>
            </a:pPr>
            <a:r>
              <a:rPr lang="ja-JP" altLang="en-US" sz="1500" dirty="0">
                <a:latin typeface="+mj-ea"/>
                <a:ea typeface="+mj-ea"/>
              </a:rPr>
              <a:t>Ｂ 世界の様々な地域 （２）世界の諸地域</a:t>
            </a:r>
          </a:p>
          <a:p>
            <a:pPr>
              <a:defRPr/>
            </a:pPr>
            <a:r>
              <a:rPr lang="ja-JP" altLang="en-US" sz="1500" dirty="0">
                <a:latin typeface="+mj-ea"/>
                <a:ea typeface="+mj-ea"/>
              </a:rPr>
              <a:t>Ｃ 日本の様々な地域 （１）地域調査の手法</a:t>
            </a:r>
          </a:p>
          <a:p>
            <a:pPr>
              <a:defRPr/>
            </a:pPr>
            <a:r>
              <a:rPr lang="ja-JP" altLang="en-US" sz="1500" dirty="0">
                <a:latin typeface="+mj-ea"/>
                <a:ea typeface="+mj-ea"/>
              </a:rPr>
              <a:t>Ｃ 日本の様々な地域 （２）日本の地域的特色と地域区分</a:t>
            </a:r>
          </a:p>
          <a:p>
            <a:pPr>
              <a:defRPr/>
            </a:pPr>
            <a:r>
              <a:rPr lang="ja-JP" altLang="en-US" sz="1500" dirty="0">
                <a:latin typeface="+mj-ea"/>
                <a:ea typeface="+mj-ea"/>
              </a:rPr>
              <a:t>Ｃ 日本の様々な地域 （３）日本の諸地域</a:t>
            </a:r>
          </a:p>
          <a:p>
            <a:pPr>
              <a:defRPr/>
            </a:pPr>
            <a:r>
              <a:rPr lang="ja-JP" altLang="en-US" sz="1500" dirty="0">
                <a:latin typeface="+mj-ea"/>
                <a:ea typeface="+mj-ea"/>
              </a:rPr>
              <a:t>Ｃ 日本の様々な地域 （４）地域の在り方</a:t>
            </a:r>
          </a:p>
          <a:p>
            <a:pPr>
              <a:defRPr/>
            </a:pPr>
            <a:r>
              <a:rPr lang="en-US" altLang="ja-JP" sz="1500" dirty="0">
                <a:latin typeface="+mj-ea"/>
                <a:ea typeface="+mj-ea"/>
              </a:rPr>
              <a:t>〔</a:t>
            </a:r>
            <a:r>
              <a:rPr lang="ja-JP" altLang="en-US" sz="1500" dirty="0">
                <a:latin typeface="+mj-ea"/>
                <a:ea typeface="+mj-ea"/>
              </a:rPr>
              <a:t>歴史的分野</a:t>
            </a:r>
            <a:r>
              <a:rPr lang="en-US" altLang="ja-JP" sz="1500" dirty="0">
                <a:latin typeface="+mj-ea"/>
                <a:ea typeface="+mj-ea"/>
              </a:rPr>
              <a:t>〕</a:t>
            </a:r>
          </a:p>
          <a:p>
            <a:pPr>
              <a:defRPr/>
            </a:pPr>
            <a:r>
              <a:rPr lang="ja-JP" altLang="en-US" sz="1500" dirty="0">
                <a:latin typeface="+mj-ea"/>
                <a:ea typeface="+mj-ea"/>
              </a:rPr>
              <a:t>Ａ 歴史との対話 （１）私たちと歴史</a:t>
            </a:r>
          </a:p>
          <a:p>
            <a:pPr>
              <a:defRPr/>
            </a:pPr>
            <a:r>
              <a:rPr lang="ja-JP" altLang="en-US" sz="1500" dirty="0">
                <a:latin typeface="+mj-ea"/>
                <a:ea typeface="+mj-ea"/>
              </a:rPr>
              <a:t>Ａ 歴史との対話 （２）身近な地域の歴史</a:t>
            </a:r>
          </a:p>
          <a:p>
            <a:pPr>
              <a:defRPr/>
            </a:pPr>
            <a:r>
              <a:rPr lang="ja-JP" altLang="en-US" sz="1500" dirty="0">
                <a:latin typeface="+mj-ea"/>
                <a:ea typeface="+mj-ea"/>
              </a:rPr>
              <a:t>Ｂ 近世までの日本とアジア （１）古代までの日本</a:t>
            </a:r>
          </a:p>
          <a:p>
            <a:pPr>
              <a:defRPr/>
            </a:pPr>
            <a:r>
              <a:rPr lang="ja-JP" altLang="en-US" sz="1500" dirty="0">
                <a:latin typeface="+mj-ea"/>
                <a:ea typeface="+mj-ea"/>
              </a:rPr>
              <a:t>Ｂ 近世までの日本とアジア （２）中世の日本</a:t>
            </a:r>
          </a:p>
          <a:p>
            <a:pPr>
              <a:defRPr/>
            </a:pPr>
            <a:r>
              <a:rPr lang="ja-JP" altLang="en-US" sz="1500" dirty="0">
                <a:latin typeface="+mj-ea"/>
                <a:ea typeface="+mj-ea"/>
              </a:rPr>
              <a:t>Ｂ 近世までの日本とアジア （３）近世の日本</a:t>
            </a:r>
          </a:p>
          <a:p>
            <a:pPr>
              <a:defRPr/>
            </a:pPr>
            <a:r>
              <a:rPr lang="ja-JP" altLang="en-US" sz="1500" dirty="0">
                <a:latin typeface="+mj-ea"/>
                <a:ea typeface="+mj-ea"/>
              </a:rPr>
              <a:t>Ｃ 近現代の日本と世界 （１）近代の日本と世界</a:t>
            </a:r>
          </a:p>
          <a:p>
            <a:pPr>
              <a:defRPr/>
            </a:pPr>
            <a:r>
              <a:rPr lang="ja-JP" altLang="en-US" sz="1500" dirty="0">
                <a:latin typeface="+mj-ea"/>
                <a:ea typeface="+mj-ea"/>
              </a:rPr>
              <a:t>Ｃ 近現代の日本と世界 （２）現代の日本と世界</a:t>
            </a:r>
          </a:p>
          <a:p>
            <a:pPr>
              <a:defRPr/>
            </a:pPr>
            <a:r>
              <a:rPr lang="en-US" altLang="ja-JP" sz="1500" dirty="0">
                <a:latin typeface="+mj-ea"/>
                <a:ea typeface="+mj-ea"/>
              </a:rPr>
              <a:t>〔</a:t>
            </a:r>
            <a:r>
              <a:rPr lang="ja-JP" altLang="en-US" sz="1500" dirty="0">
                <a:latin typeface="+mj-ea"/>
                <a:ea typeface="+mj-ea"/>
              </a:rPr>
              <a:t>公民的分野</a:t>
            </a:r>
            <a:r>
              <a:rPr lang="en-US" altLang="ja-JP" sz="1500" dirty="0">
                <a:latin typeface="+mj-ea"/>
                <a:ea typeface="+mj-ea"/>
              </a:rPr>
              <a:t>〕</a:t>
            </a:r>
          </a:p>
          <a:p>
            <a:pPr>
              <a:defRPr/>
            </a:pPr>
            <a:r>
              <a:rPr lang="ja-JP" altLang="en-US" sz="1500" dirty="0">
                <a:latin typeface="+mj-ea"/>
                <a:ea typeface="+mj-ea"/>
              </a:rPr>
              <a:t>Ａ 私たちと現代社会 （１）私たちが生きる現代社会と文化の特色</a:t>
            </a:r>
          </a:p>
          <a:p>
            <a:pPr>
              <a:defRPr/>
            </a:pPr>
            <a:r>
              <a:rPr lang="ja-JP" altLang="en-US" sz="1500" dirty="0">
                <a:latin typeface="+mj-ea"/>
                <a:ea typeface="+mj-ea"/>
              </a:rPr>
              <a:t>Ａ 私たちと現代社会 （２）現代社会を捉える枠組み</a:t>
            </a:r>
          </a:p>
          <a:p>
            <a:pPr>
              <a:defRPr/>
            </a:pPr>
            <a:r>
              <a:rPr lang="ja-JP" altLang="en-US" sz="1500" dirty="0">
                <a:latin typeface="+mj-ea"/>
                <a:ea typeface="+mj-ea"/>
              </a:rPr>
              <a:t>Ｂ 私たちと経済 （１）市場の働きと経済</a:t>
            </a:r>
          </a:p>
          <a:p>
            <a:pPr>
              <a:defRPr/>
            </a:pPr>
            <a:r>
              <a:rPr lang="ja-JP" altLang="en-US" sz="1500" dirty="0">
                <a:latin typeface="+mj-ea"/>
                <a:ea typeface="+mj-ea"/>
              </a:rPr>
              <a:t>Ｂ 私たちと経済 （２）国民の生活と政府の役割</a:t>
            </a:r>
          </a:p>
          <a:p>
            <a:pPr>
              <a:defRPr/>
            </a:pPr>
            <a:r>
              <a:rPr lang="ja-JP" altLang="en-US" sz="1500" dirty="0">
                <a:latin typeface="+mj-ea"/>
                <a:ea typeface="+mj-ea"/>
              </a:rPr>
              <a:t>Ｃ 私たちと政治 （１）人間の尊重と日本国憲法の基本的原則</a:t>
            </a:r>
          </a:p>
          <a:p>
            <a:pPr>
              <a:defRPr/>
            </a:pPr>
            <a:r>
              <a:rPr lang="ja-JP" altLang="en-US" sz="1500" dirty="0">
                <a:latin typeface="+mj-ea"/>
                <a:ea typeface="+mj-ea"/>
              </a:rPr>
              <a:t>Ｃ 私たちと政治 （２）民主政治と政治参加</a:t>
            </a:r>
          </a:p>
          <a:p>
            <a:pPr>
              <a:defRPr/>
            </a:pPr>
            <a:r>
              <a:rPr lang="ja-JP" altLang="en-US" sz="1500" dirty="0">
                <a:latin typeface="+mj-ea"/>
                <a:ea typeface="+mj-ea"/>
              </a:rPr>
              <a:t>Ｄ 私たちと国際社会の諸課題（１）世界平和と人類の福祉の増大</a:t>
            </a:r>
          </a:p>
          <a:p>
            <a:pPr>
              <a:defRPr/>
            </a:pPr>
            <a:r>
              <a:rPr lang="ja-JP" altLang="en-US" sz="1500" dirty="0">
                <a:latin typeface="+mj-ea"/>
                <a:ea typeface="+mj-ea"/>
              </a:rPr>
              <a:t>Ｄ 私たちと国際社会の諸課題（２）よりよい社会を目指して</a:t>
            </a:r>
          </a:p>
        </p:txBody>
      </p:sp>
      <p:sp>
        <p:nvSpPr>
          <p:cNvPr id="16387" name="テキスト ボックス 1"/>
          <p:cNvSpPr txBox="1">
            <a:spLocks noChangeArrowheads="1"/>
          </p:cNvSpPr>
          <p:nvPr/>
        </p:nvSpPr>
        <p:spPr bwMode="auto">
          <a:xfrm>
            <a:off x="0" y="0"/>
            <a:ext cx="9144000" cy="7889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200" b="1">
                <a:solidFill>
                  <a:schemeClr val="bg1"/>
                </a:solidFill>
              </a:rPr>
              <a:t>Ⅰ</a:t>
            </a:r>
            <a:r>
              <a:rPr kumimoji="1" lang="ja-JP" altLang="en-US" sz="3200" b="1">
                <a:solidFill>
                  <a:schemeClr val="bg1"/>
                </a:solidFill>
              </a:rPr>
              <a:t>　中学校社会科の内容のまとまり </a:t>
            </a:r>
            <a:endParaRPr kumimoji="1" lang="en-US" altLang="ja-JP" sz="3200" b="1">
              <a:solidFill>
                <a:schemeClr val="bg1"/>
              </a:solidFill>
            </a:endParaRPr>
          </a:p>
        </p:txBody>
      </p:sp>
      <p:grpSp>
        <p:nvGrpSpPr>
          <p:cNvPr id="16388" name="グループ化 10"/>
          <p:cNvGrpSpPr>
            <a:grpSpLocks/>
          </p:cNvGrpSpPr>
          <p:nvPr/>
        </p:nvGrpSpPr>
        <p:grpSpPr bwMode="auto">
          <a:xfrm>
            <a:off x="5148263" y="1446213"/>
            <a:ext cx="3887787" cy="704850"/>
            <a:chOff x="5148064" y="1445473"/>
            <a:chExt cx="3888412" cy="704850"/>
          </a:xfrm>
        </p:grpSpPr>
        <p:sp>
          <p:nvSpPr>
            <p:cNvPr id="9" name="正方形/長方形 8"/>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地理的分野　７つ</a:t>
              </a:r>
            </a:p>
          </p:txBody>
        </p:sp>
        <p:cxnSp>
          <p:nvCxnSpPr>
            <p:cNvPr id="6" name="直線コネクタ 5"/>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389" name="グループ化 13"/>
          <p:cNvGrpSpPr>
            <a:grpSpLocks/>
          </p:cNvGrpSpPr>
          <p:nvPr/>
        </p:nvGrpSpPr>
        <p:grpSpPr bwMode="auto">
          <a:xfrm>
            <a:off x="5157788" y="3402013"/>
            <a:ext cx="3887787" cy="704850"/>
            <a:chOff x="5148064" y="1445473"/>
            <a:chExt cx="3888412" cy="704850"/>
          </a:xfrm>
        </p:grpSpPr>
        <p:sp>
          <p:nvSpPr>
            <p:cNvPr id="15" name="正方形/長方形 14"/>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歴史的分野　７つ</a:t>
              </a:r>
            </a:p>
          </p:txBody>
        </p:sp>
        <p:cxnSp>
          <p:nvCxnSpPr>
            <p:cNvPr id="16" name="直線コネクタ 15"/>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390" name="グループ化 17"/>
          <p:cNvGrpSpPr>
            <a:grpSpLocks/>
          </p:cNvGrpSpPr>
          <p:nvPr/>
        </p:nvGrpSpPr>
        <p:grpSpPr bwMode="auto">
          <a:xfrm>
            <a:off x="5157788" y="5335588"/>
            <a:ext cx="3887787" cy="704850"/>
            <a:chOff x="5148064" y="1445473"/>
            <a:chExt cx="3888412" cy="704850"/>
          </a:xfrm>
        </p:grpSpPr>
        <p:sp>
          <p:nvSpPr>
            <p:cNvPr id="19" name="正方形/長方形 18"/>
            <p:cNvSpPr/>
            <p:nvPr/>
          </p:nvSpPr>
          <p:spPr>
            <a:xfrm>
              <a:off x="5764113" y="1445473"/>
              <a:ext cx="3272363" cy="704850"/>
            </a:xfrm>
            <a:prstGeom prst="rect">
              <a:avLst/>
            </a:prstGeom>
            <a:solidFill>
              <a:srgbClr val="66FFFF"/>
            </a:solidFill>
            <a:ln w="76200" cmpd="dbl">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b="1" dirty="0">
                  <a:solidFill>
                    <a:prstClr val="black"/>
                  </a:solidFill>
                </a:rPr>
                <a:t>公民的分野　８つ</a:t>
              </a:r>
            </a:p>
          </p:txBody>
        </p:sp>
        <p:cxnSp>
          <p:nvCxnSpPr>
            <p:cNvPr id="20" name="直線コネクタ 19"/>
            <p:cNvCxnSpPr/>
            <p:nvPr/>
          </p:nvCxnSpPr>
          <p:spPr>
            <a:xfrm>
              <a:off x="5148064" y="1772498"/>
              <a:ext cx="616049" cy="0"/>
            </a:xfrm>
            <a:prstGeom prst="line">
              <a:avLst/>
            </a:prstGeom>
            <a:ln w="57150" cmpd="dbl">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AutoShape 16"/>
          <p:cNvSpPr>
            <a:spLocks noChangeArrowheads="1"/>
          </p:cNvSpPr>
          <p:nvPr/>
        </p:nvSpPr>
        <p:spPr bwMode="auto">
          <a:xfrm>
            <a:off x="7747000" y="115888"/>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P27</a:t>
            </a:r>
            <a:endParaRPr lang="ja-JP" altLang="en-US" sz="28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64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2"/>
          <p:cNvSpPr txBox="1">
            <a:spLocks noChangeArrowheads="1"/>
          </p:cNvSpPr>
          <p:nvPr/>
        </p:nvSpPr>
        <p:spPr bwMode="auto">
          <a:xfrm>
            <a:off x="90488" y="692150"/>
            <a:ext cx="8963025" cy="60642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593725"/>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3200" b="1" dirty="0">
                <a:solidFill>
                  <a:prstClr val="white"/>
                </a:solidFill>
                <a:latin typeface="ＭＳ Ｐゴシック" panose="020B0600070205080204" pitchFamily="50" charset="-128"/>
              </a:rPr>
              <a:t>Ⅰ </a:t>
            </a:r>
            <a:r>
              <a:rPr lang="ja-JP" altLang="en-US" sz="3200" b="1" dirty="0">
                <a:solidFill>
                  <a:prstClr val="white"/>
                </a:solidFill>
                <a:latin typeface="ＭＳ Ｐゴシック" panose="020B0600070205080204" pitchFamily="50" charset="-128"/>
              </a:rPr>
              <a:t>　中学校社会科における「内容のまとまり」</a:t>
            </a:r>
            <a:endParaRPr lang="en-US" altLang="ja-JP" sz="3200" b="1" dirty="0">
              <a:solidFill>
                <a:prstClr val="white"/>
              </a:solidFill>
              <a:latin typeface="ＭＳ Ｐゴシック" panose="020B0600070205080204" pitchFamily="50" charset="-128"/>
            </a:endParaRPr>
          </a:p>
        </p:txBody>
      </p:sp>
      <p:sp>
        <p:nvSpPr>
          <p:cNvPr id="10" name="AutoShape 10"/>
          <p:cNvSpPr>
            <a:spLocks noChangeArrowheads="1"/>
          </p:cNvSpPr>
          <p:nvPr/>
        </p:nvSpPr>
        <p:spPr bwMode="auto">
          <a:xfrm>
            <a:off x="152400" y="981075"/>
            <a:ext cx="8839200" cy="5484813"/>
          </a:xfrm>
          <a:prstGeom prst="foldedCorner">
            <a:avLst>
              <a:gd name="adj" fmla="val 12500"/>
            </a:avLst>
          </a:prstGeom>
          <a:solidFill>
            <a:srgbClr val="FFFFFF"/>
          </a:solidFill>
          <a:ln w="44450">
            <a:solidFill>
              <a:srgbClr val="FF0000"/>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189" indent="-457189">
              <a:buFontTx/>
              <a:buAutoNum type="arabicParenBoth"/>
              <a:defRPr/>
            </a:pPr>
            <a:r>
              <a:rPr lang="ja-JP" altLang="en-US" sz="2400" dirty="0">
                <a:solidFill>
                  <a:prstClr val="black"/>
                </a:solidFill>
                <a:latin typeface="Tahoma" panose="020B0604030504040204" pitchFamily="34" charset="0"/>
              </a:rPr>
              <a:t>　古代までの日本</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課題を追究したり解決したりする活動を通して，次の事項を身　</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に付けることができるよう指導する。</a:t>
            </a:r>
            <a:endParaRPr lang="en-US" altLang="ja-JP" sz="2400" dirty="0">
              <a:solidFill>
                <a:prstClr val="black"/>
              </a:solidFill>
              <a:latin typeface="Tahoma" panose="020B0604030504040204" pitchFamily="34" charset="0"/>
            </a:endParaRPr>
          </a:p>
          <a:p>
            <a:pPr eaLnBrk="1" hangingPunct="1">
              <a:defRPr/>
            </a:pPr>
            <a:endParaRPr lang="en-US" altLang="ja-JP" sz="2400" dirty="0">
              <a:solidFill>
                <a:prstClr val="black"/>
              </a:solidFill>
              <a:latin typeface="Tahoma" panose="020B0604030504040204" pitchFamily="34" charset="0"/>
            </a:endParaRPr>
          </a:p>
          <a:p>
            <a:pPr eaLnBrk="1" hangingPunct="1">
              <a:defRPr/>
            </a:pPr>
            <a:r>
              <a:rPr lang="en-US" altLang="ja-JP" sz="2400" dirty="0">
                <a:solidFill>
                  <a:prstClr val="black"/>
                </a:solidFill>
                <a:latin typeface="Tahoma" panose="020B0604030504040204" pitchFamily="34" charset="0"/>
              </a:rPr>
              <a:t>  </a:t>
            </a:r>
            <a:r>
              <a:rPr lang="ja-JP" altLang="en-US" sz="2400" dirty="0">
                <a:solidFill>
                  <a:prstClr val="black"/>
                </a:solidFill>
                <a:latin typeface="Tahoma" panose="020B0604030504040204" pitchFamily="34" charset="0"/>
              </a:rPr>
              <a:t>ア　次のような</a:t>
            </a:r>
            <a:r>
              <a:rPr lang="ja-JP" altLang="en-US" sz="2400" b="1" dirty="0">
                <a:solidFill>
                  <a:srgbClr val="FF0000"/>
                </a:solidFill>
                <a:latin typeface="Tahoma" panose="020B0604030504040204" pitchFamily="34" charset="0"/>
              </a:rPr>
              <a:t>知識</a:t>
            </a:r>
            <a:r>
              <a:rPr lang="ja-JP" altLang="en-US" sz="2400" dirty="0">
                <a:solidFill>
                  <a:prstClr val="black"/>
                </a:solidFill>
                <a:latin typeface="Tahoma" panose="020B0604030504040204" pitchFamily="34" charset="0"/>
              </a:rPr>
              <a:t>を身に付けること。</a:t>
            </a:r>
            <a:endParaRPr lang="en-US" altLang="ja-JP" sz="2400" dirty="0">
              <a:solidFill>
                <a:prstClr val="black"/>
              </a:solidFill>
              <a:latin typeface="Tahoma" panose="020B0604030504040204" pitchFamily="34" charset="0"/>
            </a:endParaRPr>
          </a:p>
          <a:p>
            <a:pPr eaLnBrk="1" hangingPunct="1">
              <a:defRPr/>
            </a:pPr>
            <a:r>
              <a:rPr lang="en-US" altLang="ja-JP" sz="2400" dirty="0">
                <a:solidFill>
                  <a:prstClr val="black"/>
                </a:solidFill>
                <a:latin typeface="Tahoma" panose="020B0604030504040204" pitchFamily="34" charset="0"/>
              </a:rPr>
              <a:t>  </a:t>
            </a:r>
            <a:r>
              <a:rPr lang="ja-JP" altLang="en-US" sz="2400" dirty="0">
                <a:solidFill>
                  <a:prstClr val="black"/>
                </a:solidFill>
                <a:latin typeface="Tahoma" panose="020B0604030504040204" pitchFamily="34" charset="0"/>
              </a:rPr>
              <a:t>　</a:t>
            </a:r>
            <a:r>
              <a:rPr lang="en-US" altLang="ja-JP" sz="2400" dirty="0">
                <a:solidFill>
                  <a:prstClr val="black"/>
                </a:solidFill>
                <a:latin typeface="Tahoma" panose="020B0604030504040204" pitchFamily="34" charset="0"/>
              </a:rPr>
              <a:t>(</a:t>
            </a:r>
            <a:r>
              <a:rPr lang="ja-JP" altLang="en-US" sz="2400" dirty="0">
                <a:solidFill>
                  <a:prstClr val="black"/>
                </a:solidFill>
                <a:latin typeface="Tahoma" panose="020B0604030504040204" pitchFamily="34" charset="0"/>
              </a:rPr>
              <a:t>ｱ</a:t>
            </a:r>
            <a:r>
              <a:rPr lang="en-US" altLang="ja-JP" sz="2400" dirty="0">
                <a:solidFill>
                  <a:prstClr val="black"/>
                </a:solidFill>
                <a:latin typeface="Tahoma" panose="020B0604030504040204" pitchFamily="34" charset="0"/>
              </a:rPr>
              <a:t>) </a:t>
            </a:r>
            <a:r>
              <a:rPr lang="ja-JP" altLang="en-US" sz="2400" dirty="0">
                <a:solidFill>
                  <a:prstClr val="black"/>
                </a:solidFill>
                <a:latin typeface="Tahoma" panose="020B0604030504040204" pitchFamily="34" charset="0"/>
              </a:rPr>
              <a:t>世界の古代文明や宗教のおこり</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a:t>
            </a:r>
            <a:r>
              <a:rPr lang="en-US" altLang="ja-JP" sz="2400" dirty="0">
                <a:solidFill>
                  <a:prstClr val="black"/>
                </a:solidFill>
                <a:latin typeface="Tahoma" panose="020B0604030504040204" pitchFamily="34" charset="0"/>
              </a:rPr>
              <a:t>(</a:t>
            </a:r>
            <a:r>
              <a:rPr lang="ja-JP" altLang="en-US" sz="2400" dirty="0">
                <a:solidFill>
                  <a:prstClr val="black"/>
                </a:solidFill>
                <a:latin typeface="Tahoma" panose="020B0604030504040204" pitchFamily="34" charset="0"/>
              </a:rPr>
              <a:t>ｲ</a:t>
            </a:r>
            <a:r>
              <a:rPr lang="en-US" altLang="ja-JP" sz="2400" dirty="0">
                <a:solidFill>
                  <a:prstClr val="black"/>
                </a:solidFill>
                <a:latin typeface="Tahoma" panose="020B0604030504040204" pitchFamily="34" charset="0"/>
              </a:rPr>
              <a:t>) </a:t>
            </a:r>
            <a:r>
              <a:rPr lang="ja-JP" altLang="en-US" sz="2400" dirty="0">
                <a:solidFill>
                  <a:prstClr val="black"/>
                </a:solidFill>
                <a:latin typeface="Tahoma" panose="020B0604030504040204" pitchFamily="34" charset="0"/>
              </a:rPr>
              <a:t>日本列島における国家形成</a:t>
            </a:r>
            <a:endParaRPr lang="en-US" altLang="ja-JP" sz="2400" dirty="0">
              <a:solidFill>
                <a:prstClr val="black"/>
              </a:solidFill>
              <a:latin typeface="Tahoma" panose="020B0604030504040204" pitchFamily="34" charset="0"/>
            </a:endParaRPr>
          </a:p>
          <a:p>
            <a:pPr eaLnBrk="1" hangingPunct="1">
              <a:defRPr/>
            </a:pP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イ　次のような</a:t>
            </a:r>
            <a:r>
              <a:rPr lang="ja-JP" altLang="en-US" sz="2400" b="1" dirty="0">
                <a:solidFill>
                  <a:schemeClr val="accent1">
                    <a:lumMod val="50000"/>
                  </a:schemeClr>
                </a:solidFill>
                <a:latin typeface="Tahoma" panose="020B0604030504040204" pitchFamily="34" charset="0"/>
              </a:rPr>
              <a:t>思考力，判断力，表現力等</a:t>
            </a:r>
            <a:r>
              <a:rPr lang="ja-JP" altLang="en-US" sz="2400" dirty="0">
                <a:solidFill>
                  <a:prstClr val="black"/>
                </a:solidFill>
                <a:latin typeface="Tahoma" panose="020B0604030504040204" pitchFamily="34" charset="0"/>
              </a:rPr>
              <a:t>を身に付けること。</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a:t>
            </a:r>
            <a:r>
              <a:rPr lang="en-US" altLang="ja-JP" sz="2400" dirty="0">
                <a:solidFill>
                  <a:prstClr val="black"/>
                </a:solidFill>
                <a:latin typeface="Tahoma" panose="020B0604030504040204" pitchFamily="34" charset="0"/>
              </a:rPr>
              <a:t>(</a:t>
            </a:r>
            <a:r>
              <a:rPr lang="ja-JP" altLang="en-US" sz="2400" dirty="0">
                <a:solidFill>
                  <a:prstClr val="black"/>
                </a:solidFill>
                <a:latin typeface="Tahoma" panose="020B0604030504040204" pitchFamily="34" charset="0"/>
              </a:rPr>
              <a:t>ｱ</a:t>
            </a:r>
            <a:r>
              <a:rPr lang="en-US" altLang="ja-JP" sz="2400" dirty="0">
                <a:solidFill>
                  <a:prstClr val="black"/>
                </a:solidFill>
                <a:latin typeface="Tahoma" panose="020B0604030504040204" pitchFamily="34" charset="0"/>
              </a:rPr>
              <a:t>) </a:t>
            </a:r>
            <a:r>
              <a:rPr lang="ja-JP" altLang="en-US" sz="2400" dirty="0">
                <a:solidFill>
                  <a:prstClr val="black"/>
                </a:solidFill>
                <a:latin typeface="Tahoma" panose="020B0604030504040204" pitchFamily="34" charset="0"/>
              </a:rPr>
              <a:t>古代文明や宗教が起こった場所や環境，農耕の広まりや生　</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産技術の発展，東アジアとの接触や交流と政治や文化の変化　</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などに着目して，事象を相互に関連付けるなどして，アの　</a:t>
            </a:r>
            <a:r>
              <a:rPr lang="en-US" altLang="ja-JP" sz="2400" dirty="0">
                <a:solidFill>
                  <a:prstClr val="black"/>
                </a:solidFill>
                <a:latin typeface="Tahoma" panose="020B0604030504040204" pitchFamily="34" charset="0"/>
              </a:rPr>
              <a:t>(</a:t>
            </a:r>
            <a:r>
              <a:rPr lang="ja-JP" altLang="en-US" sz="2400" dirty="0">
                <a:solidFill>
                  <a:prstClr val="black"/>
                </a:solidFill>
                <a:latin typeface="Tahoma" panose="020B0604030504040204" pitchFamily="34" charset="0"/>
              </a:rPr>
              <a:t>ｱ</a:t>
            </a:r>
            <a:r>
              <a:rPr lang="en-US" altLang="ja-JP" sz="2400" dirty="0">
                <a:solidFill>
                  <a:prstClr val="black"/>
                </a:solidFill>
                <a:latin typeface="Tahoma" panose="020B0604030504040204" pitchFamily="34" charset="0"/>
              </a:rPr>
              <a:t>)</a:t>
            </a:r>
          </a:p>
          <a:p>
            <a:pPr eaLnBrk="1" hangingPunct="1">
              <a:defRPr/>
            </a:pPr>
            <a:r>
              <a:rPr lang="ja-JP" altLang="en-US" sz="2400" dirty="0">
                <a:solidFill>
                  <a:prstClr val="black"/>
                </a:solidFill>
                <a:latin typeface="Tahoma" panose="020B0604030504040204" pitchFamily="34" charset="0"/>
              </a:rPr>
              <a:t>　　　　から　</a:t>
            </a:r>
            <a:r>
              <a:rPr lang="en-US" altLang="ja-JP" sz="2400" dirty="0">
                <a:solidFill>
                  <a:prstClr val="black"/>
                </a:solidFill>
                <a:latin typeface="Tahoma" panose="020B0604030504040204" pitchFamily="34" charset="0"/>
              </a:rPr>
              <a:t>(</a:t>
            </a:r>
            <a:r>
              <a:rPr lang="ja-JP" altLang="en-US" sz="2400" dirty="0">
                <a:solidFill>
                  <a:prstClr val="black"/>
                </a:solidFill>
                <a:latin typeface="Tahoma" panose="020B0604030504040204" pitchFamily="34" charset="0"/>
              </a:rPr>
              <a:t>ｴ</a:t>
            </a:r>
            <a:r>
              <a:rPr lang="en-US" altLang="ja-JP" sz="2400" dirty="0">
                <a:solidFill>
                  <a:prstClr val="black"/>
                </a:solidFill>
                <a:latin typeface="Tahoma" panose="020B0604030504040204" pitchFamily="34" charset="0"/>
              </a:rPr>
              <a:t>)</a:t>
            </a:r>
            <a:r>
              <a:rPr lang="ja-JP" altLang="en-US" sz="2400" dirty="0" err="1">
                <a:solidFill>
                  <a:prstClr val="black"/>
                </a:solidFill>
                <a:latin typeface="Tahoma" panose="020B0604030504040204" pitchFamily="34" charset="0"/>
              </a:rPr>
              <a:t>までにつ</a:t>
            </a:r>
            <a:r>
              <a:rPr lang="ja-JP" altLang="en-US" sz="2400" dirty="0">
                <a:solidFill>
                  <a:prstClr val="black"/>
                </a:solidFill>
                <a:latin typeface="Tahoma" panose="020B0604030504040204" pitchFamily="34" charset="0"/>
              </a:rPr>
              <a:t>いて古代の社会の変化の様子を多面的・多</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角的に考察し，表現すること。</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a:t>
            </a:r>
            <a:endParaRPr lang="en-US" altLang="ja-JP" sz="2400" dirty="0">
              <a:solidFill>
                <a:prstClr val="black"/>
              </a:solidFill>
              <a:latin typeface="Tahoma" panose="020B0604030504040204" pitchFamily="34" charset="0"/>
            </a:endParaRPr>
          </a:p>
          <a:p>
            <a:pPr eaLnBrk="1" hangingPunct="1">
              <a:defRPr/>
            </a:pPr>
            <a:r>
              <a:rPr lang="ja-JP" altLang="en-US" sz="2400" dirty="0">
                <a:solidFill>
                  <a:prstClr val="black"/>
                </a:solidFill>
                <a:latin typeface="Tahoma" panose="020B0604030504040204" pitchFamily="34" charset="0"/>
              </a:rPr>
              <a:t>　</a:t>
            </a:r>
            <a:endParaRPr lang="en-US" altLang="ja-JP" sz="2400" dirty="0">
              <a:solidFill>
                <a:prstClr val="black"/>
              </a:solidFill>
              <a:latin typeface="Tahoma" panose="020B0604030504040204" pitchFamily="34" charset="0"/>
            </a:endParaRPr>
          </a:p>
        </p:txBody>
      </p:sp>
      <p:sp>
        <p:nvSpPr>
          <p:cNvPr id="18437" name="テキスト ボックス 2"/>
          <p:cNvSpPr txBox="1">
            <a:spLocks noChangeArrowheads="1"/>
          </p:cNvSpPr>
          <p:nvPr/>
        </p:nvSpPr>
        <p:spPr bwMode="auto">
          <a:xfrm>
            <a:off x="4286250" y="6465888"/>
            <a:ext cx="47434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solidFill>
                  <a:srgbClr val="000000"/>
                </a:solidFill>
              </a:rPr>
              <a:t>学習指導要領解説社会科編　</a:t>
            </a:r>
            <a:r>
              <a:rPr kumimoji="1" lang="en-US" altLang="ja-JP">
                <a:solidFill>
                  <a:srgbClr val="000000"/>
                </a:solidFill>
              </a:rPr>
              <a:t>P94</a:t>
            </a:r>
            <a:r>
              <a:rPr kumimoji="1" lang="ja-JP" altLang="en-US">
                <a:solidFill>
                  <a:srgbClr val="000000"/>
                </a:solidFill>
              </a:rPr>
              <a:t>より一部抜粋</a:t>
            </a:r>
          </a:p>
        </p:txBody>
      </p:sp>
      <p:cxnSp>
        <p:nvCxnSpPr>
          <p:cNvPr id="15" name="直線コネクタ 14"/>
          <p:cNvCxnSpPr/>
          <p:nvPr/>
        </p:nvCxnSpPr>
        <p:spPr bwMode="auto">
          <a:xfrm>
            <a:off x="311150" y="2852738"/>
            <a:ext cx="36036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a:off x="311150" y="4292600"/>
            <a:ext cx="396875" cy="0"/>
          </a:xfrm>
          <a:prstGeom prst="line">
            <a:avLst/>
          </a:prstGeom>
          <a:ln w="44450">
            <a:solidFill>
              <a:srgbClr val="000099"/>
            </a:solidFill>
          </a:ln>
        </p:spPr>
        <p:style>
          <a:lnRef idx="1">
            <a:schemeClr val="accent1"/>
          </a:lnRef>
          <a:fillRef idx="0">
            <a:schemeClr val="accent1"/>
          </a:fillRef>
          <a:effectRef idx="0">
            <a:schemeClr val="accent1"/>
          </a:effectRef>
          <a:fontRef idx="minor">
            <a:schemeClr val="tx1"/>
          </a:fontRef>
        </p:style>
      </p:cxnSp>
      <p:sp>
        <p:nvSpPr>
          <p:cNvPr id="18440" name="テキスト ボックス 22"/>
          <p:cNvSpPr txBox="1">
            <a:spLocks noChangeArrowheads="1"/>
          </p:cNvSpPr>
          <p:nvPr/>
        </p:nvSpPr>
        <p:spPr bwMode="auto">
          <a:xfrm>
            <a:off x="3509963" y="749300"/>
            <a:ext cx="2124075" cy="461963"/>
          </a:xfrm>
          <a:prstGeom prst="rect">
            <a:avLst/>
          </a:prstGeom>
          <a:solidFill>
            <a:srgbClr val="FF0000"/>
          </a:solidFill>
          <a:ln w="41275">
            <a:solidFill>
              <a:srgbClr val="FF0000"/>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b="1">
                <a:solidFill>
                  <a:srgbClr val="FFFFFF"/>
                </a:solidFill>
              </a:rPr>
              <a:t>内容のまとまり</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248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92D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中学校　社会</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107950" y="3357563"/>
            <a:ext cx="8893175"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000"/>
              </a:lnSpc>
              <a:spcBef>
                <a:spcPct val="50000"/>
              </a:spcBef>
              <a:spcAft>
                <a:spcPts val="0"/>
              </a:spcAft>
              <a:buFontTx/>
              <a:buNone/>
              <a:defRPr/>
            </a:pPr>
            <a:r>
              <a:rPr lang="en-US" altLang="ja-JP" sz="2800" b="1" dirty="0">
                <a:solidFill>
                  <a:schemeClr val="bg1">
                    <a:lumMod val="65000"/>
                  </a:schemeClr>
                </a:solidFill>
                <a:ea typeface="HGP教科書体" panose="02020600000000000000" pitchFamily="18" charset="-128"/>
              </a:rPr>
              <a:t>Ⅰ</a:t>
            </a:r>
            <a:r>
              <a:rPr lang="ja-JP" altLang="en-US" sz="2800" b="1" dirty="0">
                <a:solidFill>
                  <a:schemeClr val="bg1">
                    <a:lumMod val="65000"/>
                  </a:schemeClr>
                </a:solidFill>
                <a:ea typeface="HGP教科書体" panose="02020600000000000000" pitchFamily="18" charset="-128"/>
              </a:rPr>
              <a:t>　中学校社会科の「内容のまとまり」</a:t>
            </a:r>
            <a:endParaRPr lang="en-US" altLang="ja-JP" sz="2800" b="1" dirty="0">
              <a:solidFill>
                <a:schemeClr val="bg1">
                  <a:lumMod val="65000"/>
                </a:scheme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ea typeface="HGP教科書体" panose="02020600000000000000" pitchFamily="18" charset="-128"/>
              </a:rPr>
              <a:t>Ⅱ</a:t>
            </a:r>
            <a:r>
              <a:rPr lang="ja-JP" altLang="en-US" sz="2800" b="1" dirty="0">
                <a:ea typeface="HGP教科書体" panose="02020600000000000000" pitchFamily="18" charset="-128"/>
              </a:rPr>
              <a:t>　中学校社会科における「内容のまとまりごとの評価規準」</a:t>
            </a:r>
            <a:endParaRPr lang="en-US" altLang="ja-JP" sz="2800" b="1" dirty="0">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ea typeface="HGP教科書体" panose="02020600000000000000" pitchFamily="18" charset="-128"/>
              </a:rPr>
              <a:t>　　作成の手順</a:t>
            </a: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Ⅲ</a:t>
            </a:r>
            <a:r>
              <a:rPr lang="ja-JP" altLang="en-US" sz="2800" b="1" dirty="0">
                <a:solidFill>
                  <a:prstClr val="white">
                    <a:lumMod val="65000"/>
                  </a:prstClr>
                </a:solidFill>
                <a:ea typeface="HGP教科書体" panose="02020600000000000000" pitchFamily="18" charset="-128"/>
              </a:rPr>
              <a:t>　「内容のまとまりごとの評価規準」の考え方を踏まえた評価</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ja-JP" altLang="en-US" sz="2800" b="1" dirty="0">
                <a:solidFill>
                  <a:prstClr val="white">
                    <a:lumMod val="65000"/>
                  </a:prstClr>
                </a:solidFill>
                <a:ea typeface="HGP教科書体" panose="02020600000000000000" pitchFamily="18" charset="-128"/>
              </a:rPr>
              <a:t>　　規準の作成</a:t>
            </a:r>
            <a:endParaRPr lang="en-US" altLang="ja-JP" sz="2800" b="1" dirty="0">
              <a:solidFill>
                <a:prstClr val="white">
                  <a:lumMod val="65000"/>
                </a:prstClr>
              </a:solidFill>
              <a:ea typeface="HGP教科書体" panose="02020600000000000000" pitchFamily="18" charset="-128"/>
            </a:endParaRPr>
          </a:p>
          <a:p>
            <a:pPr eaLnBrk="1" fontAlgn="auto" hangingPunct="1">
              <a:lnSpc>
                <a:spcPts val="2000"/>
              </a:lnSpc>
              <a:spcBef>
                <a:spcPct val="50000"/>
              </a:spcBef>
              <a:spcAft>
                <a:spcPts val="0"/>
              </a:spcAft>
              <a:buFontTx/>
              <a:buNone/>
              <a:defRPr/>
            </a:pPr>
            <a:r>
              <a:rPr lang="en-US" altLang="ja-JP" sz="2800" b="1" dirty="0">
                <a:solidFill>
                  <a:prstClr val="white">
                    <a:lumMod val="65000"/>
                  </a:prstClr>
                </a:solidFill>
                <a:ea typeface="HGP教科書体" panose="02020600000000000000" pitchFamily="18" charset="-128"/>
              </a:rPr>
              <a:t>Ⅳ</a:t>
            </a:r>
            <a:r>
              <a:rPr lang="ja-JP" altLang="en-US" sz="2800" b="1" dirty="0">
                <a:solidFill>
                  <a:prstClr val="white">
                    <a:lumMod val="65000"/>
                  </a:prstClr>
                </a:solidFill>
                <a:ea typeface="HGP教科書体" panose="02020600000000000000" pitchFamily="18" charset="-128"/>
              </a:rPr>
              <a:t>　「主体的に学習に取り組む態度」の評価</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4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0" y="0"/>
            <a:ext cx="9144000" cy="7207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Ⅱ</a:t>
            </a:r>
            <a:r>
              <a:rPr kumimoji="1" lang="ja-JP" altLang="en-US" sz="2800" b="1">
                <a:solidFill>
                  <a:schemeClr val="bg1"/>
                </a:solidFill>
              </a:rPr>
              <a:t>　「内容のまとまりごとの評価規準」　作成の手順</a:t>
            </a:r>
          </a:p>
          <a:p>
            <a:endParaRPr kumimoji="1" lang="en-US" altLang="ja-JP" sz="2800" b="1">
              <a:solidFill>
                <a:schemeClr val="bg1"/>
              </a:solidFill>
            </a:endParaRPr>
          </a:p>
        </p:txBody>
      </p:sp>
      <p:graphicFrame>
        <p:nvGraphicFramePr>
          <p:cNvPr id="2" name="表 2"/>
          <p:cNvGraphicFramePr>
            <a:graphicFrameLocks noGrp="1"/>
          </p:cNvGraphicFramePr>
          <p:nvPr/>
        </p:nvGraphicFramePr>
        <p:xfrm>
          <a:off x="142875" y="1119188"/>
          <a:ext cx="8856663" cy="2560637"/>
        </p:xfrm>
        <a:graphic>
          <a:graphicData uri="http://schemas.openxmlformats.org/drawingml/2006/table">
            <a:tbl>
              <a:tblPr firstRow="1" bandRow="1">
                <a:tableStyleId>{5C22544A-7EE6-4342-B048-85BDC9FD1C3A}</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35313">
                <a:tc>
                  <a:txBody>
                    <a:bodyPr/>
                    <a:lstStyle/>
                    <a:p>
                      <a:pPr algn="ctr"/>
                      <a:r>
                        <a:rPr kumimoji="1" lang="ja-JP" altLang="en-US" sz="1600" dirty="0"/>
                        <a:t>（１）知識・技能</a:t>
                      </a:r>
                      <a:endParaRPr kumimoji="1" lang="en-US" altLang="ja-JP" sz="1600" dirty="0"/>
                    </a:p>
                  </a:txBody>
                  <a:tcPr marL="91437" marR="91437"/>
                </a:tc>
                <a:tc>
                  <a:txBody>
                    <a:bodyPr/>
                    <a:lstStyle/>
                    <a:p>
                      <a:pPr algn="ctr"/>
                      <a:r>
                        <a:rPr kumimoji="1" lang="ja-JP" altLang="en-US" sz="1600" dirty="0"/>
                        <a:t>（２）思考力，判断力，表現力等</a:t>
                      </a:r>
                    </a:p>
                  </a:txBody>
                  <a:tcPr marL="91437" marR="91437"/>
                </a:tc>
                <a:tc>
                  <a:txBody>
                    <a:bodyPr/>
                    <a:lstStyle/>
                    <a:p>
                      <a:pPr algn="ctr"/>
                      <a:r>
                        <a:rPr kumimoji="1" lang="ja-JP" altLang="en-US" sz="1600" dirty="0"/>
                        <a:t>（３）</a:t>
                      </a:r>
                      <a:r>
                        <a:rPr kumimoji="1" lang="ja-JP" altLang="en-US" sz="1600" dirty="0">
                          <a:solidFill>
                            <a:srgbClr val="FF0000"/>
                          </a:solidFill>
                        </a:rPr>
                        <a:t>学びに向かう力，人間性等</a:t>
                      </a:r>
                    </a:p>
                  </a:txBody>
                  <a:tcPr marL="91437" marR="91437"/>
                </a:tc>
                <a:extLst>
                  <a:ext uri="{0D108BD9-81ED-4DB2-BD59-A6C34878D82A}">
                    <a16:rowId xmlns:a16="http://schemas.microsoft.com/office/drawing/2014/main" val="10000"/>
                  </a:ext>
                </a:extLst>
              </a:tr>
              <a:tr h="2225324">
                <a:tc>
                  <a:txBody>
                    <a:bodyPr/>
                    <a:lstStyle/>
                    <a:p>
                      <a:r>
                        <a:rPr kumimoji="1" lang="ja-JP" altLang="en-US" sz="1400" dirty="0"/>
                        <a:t>我が国の国土と歴史，現代の政治，経済，国際関係等に関して</a:t>
                      </a:r>
                      <a:r>
                        <a:rPr kumimoji="1" lang="ja-JP" altLang="en-US" sz="1400" dirty="0">
                          <a:solidFill>
                            <a:srgbClr val="FF0000"/>
                          </a:solidFill>
                        </a:rPr>
                        <a:t>理解する</a:t>
                      </a:r>
                      <a:r>
                        <a:rPr kumimoji="1" lang="ja-JP" altLang="en-US" sz="1400" dirty="0"/>
                        <a:t>とともに，調査や諸資料から様々な情報を効果的に</a:t>
                      </a:r>
                      <a:r>
                        <a:rPr kumimoji="1" lang="ja-JP" altLang="en-US" sz="1400" dirty="0">
                          <a:solidFill>
                            <a:srgbClr val="FF0000"/>
                          </a:solidFill>
                        </a:rPr>
                        <a:t>調べまとめる技能を身に付けるようにす</a:t>
                      </a:r>
                      <a:r>
                        <a:rPr kumimoji="1" lang="ja-JP" altLang="en-US" sz="1400" dirty="0"/>
                        <a:t>る。</a:t>
                      </a:r>
                    </a:p>
                  </a:txBody>
                  <a:tcPr marL="91437" marR="91437"/>
                </a:tc>
                <a:tc>
                  <a:txBody>
                    <a:bodyPr/>
                    <a:lstStyle/>
                    <a:p>
                      <a:r>
                        <a:rPr kumimoji="1" lang="ja-JP" altLang="en-US" sz="1400" dirty="0"/>
                        <a:t>社会的事象の意味や意義，特色や相互の関連を多面的・多角的に考察したり，社会に見られる課題の解決に向けて</a:t>
                      </a:r>
                      <a:r>
                        <a:rPr kumimoji="1" lang="ja-JP" altLang="en-US" sz="1400" dirty="0">
                          <a:solidFill>
                            <a:srgbClr val="FF0000"/>
                          </a:solidFill>
                        </a:rPr>
                        <a:t>選択・判断したりする力</a:t>
                      </a:r>
                      <a:r>
                        <a:rPr kumimoji="1" lang="ja-JP" altLang="en-US" sz="1400" dirty="0"/>
                        <a:t>，思考・判断したことを説明したり，それらを基に</a:t>
                      </a:r>
                      <a:r>
                        <a:rPr kumimoji="1" lang="ja-JP" altLang="en-US" sz="1400" dirty="0">
                          <a:solidFill>
                            <a:srgbClr val="FF0000"/>
                          </a:solidFill>
                        </a:rPr>
                        <a:t>議論したりする力を養う</a:t>
                      </a:r>
                      <a:r>
                        <a:rPr kumimoji="1" lang="ja-JP" altLang="en-US" sz="1400" dirty="0"/>
                        <a:t>。</a:t>
                      </a:r>
                    </a:p>
                  </a:txBody>
                  <a:tcPr marL="91437" marR="91437"/>
                </a:tc>
                <a:tc>
                  <a:txBody>
                    <a:bodyPr/>
                    <a:lstStyle/>
                    <a:p>
                      <a:r>
                        <a:rPr kumimoji="1" lang="ja-JP" altLang="en-US" sz="1400" dirty="0"/>
                        <a:t>社会的事象について，よりよい社会の実現を視野に課題を主体的に</a:t>
                      </a:r>
                      <a:r>
                        <a:rPr kumimoji="1" lang="ja-JP" altLang="en-US" sz="1400" dirty="0">
                          <a:solidFill>
                            <a:srgbClr val="FF0000"/>
                          </a:solidFill>
                        </a:rPr>
                        <a:t>解決しようとする態度を養うとともに，</a:t>
                      </a:r>
                      <a:r>
                        <a:rPr kumimoji="1" lang="ja-JP" altLang="en-US" sz="1400" u="sng" dirty="0">
                          <a:solidFill>
                            <a:schemeClr val="tx1"/>
                          </a:solidFill>
                        </a:rPr>
                        <a:t>多面的・多角的な考察や深い理解を通して涵養される我が国の国土や歴史に対する愛情，国民主権を担う公民として，自国を愛し，その平和と繁栄を図ることや，他国や他国の文化を尊重することの大切さについての自覚などを深める。</a:t>
                      </a:r>
                    </a:p>
                  </a:txBody>
                  <a:tcPr marL="91437" marR="91437"/>
                </a:tc>
                <a:extLst>
                  <a:ext uri="{0D108BD9-81ED-4DB2-BD59-A6C34878D82A}">
                    <a16:rowId xmlns:a16="http://schemas.microsoft.com/office/drawing/2014/main" val="10001"/>
                  </a:ext>
                </a:extLst>
              </a:tr>
            </a:tbl>
          </a:graphicData>
        </a:graphic>
      </p:graphicFrame>
      <p:sp>
        <p:nvSpPr>
          <p:cNvPr id="22545" name="正方形/長方形 5"/>
          <p:cNvSpPr>
            <a:spLocks noChangeArrowheads="1"/>
          </p:cNvSpPr>
          <p:nvPr/>
        </p:nvSpPr>
        <p:spPr bwMode="auto">
          <a:xfrm>
            <a:off x="3175" y="3449638"/>
            <a:ext cx="751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000000"/>
                </a:solidFill>
                <a:latin typeface="ＭＳ."/>
              </a:rPr>
              <a:t>【</a:t>
            </a:r>
            <a:r>
              <a:rPr lang="ja-JP" altLang="en-US">
                <a:solidFill>
                  <a:srgbClr val="000000"/>
                </a:solidFill>
                <a:latin typeface="ＭＳ."/>
              </a:rPr>
              <a:t>改善等通知 別紙４ 社会（１）評価の観点及びその趣旨 ＜中学校 社会＞</a:t>
            </a:r>
            <a:r>
              <a:rPr lang="en-US" altLang="ja-JP">
                <a:solidFill>
                  <a:srgbClr val="000000"/>
                </a:solidFill>
                <a:latin typeface="ＭＳ."/>
              </a:rPr>
              <a:t>】 </a:t>
            </a:r>
            <a:endParaRPr lang="ja-JP" altLang="en-US" sz="4000"/>
          </a:p>
        </p:txBody>
      </p:sp>
      <p:sp>
        <p:nvSpPr>
          <p:cNvPr id="22546" name="正方形/長方形 8"/>
          <p:cNvSpPr>
            <a:spLocks noChangeArrowheads="1"/>
          </p:cNvSpPr>
          <p:nvPr/>
        </p:nvSpPr>
        <p:spPr bwMode="auto">
          <a:xfrm>
            <a:off x="0" y="519113"/>
            <a:ext cx="5624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solidFill>
                  <a:srgbClr val="000000"/>
                </a:solidFill>
                <a:latin typeface="ＭＳ."/>
                <a:cs typeface="新細明體"/>
              </a:rPr>
              <a:t>【</a:t>
            </a:r>
            <a:r>
              <a:rPr lang="zh-TW" altLang="en-US">
                <a:solidFill>
                  <a:srgbClr val="000000"/>
                </a:solidFill>
                <a:latin typeface="ＭＳ."/>
                <a:cs typeface="新細明體"/>
              </a:rPr>
              <a:t>中学校学習指導要領 第２章 第２節 社会「第１ 目標」</a:t>
            </a:r>
            <a:r>
              <a:rPr lang="en-US" altLang="zh-TW">
                <a:solidFill>
                  <a:srgbClr val="000000"/>
                </a:solidFill>
                <a:latin typeface="ＭＳ."/>
                <a:cs typeface="新細明體"/>
              </a:rPr>
              <a:t>】 </a:t>
            </a:r>
            <a:endParaRPr lang="ja-JP" altLang="en-US" sz="4000"/>
          </a:p>
        </p:txBody>
      </p:sp>
      <p:graphicFrame>
        <p:nvGraphicFramePr>
          <p:cNvPr id="10" name="表 10"/>
          <p:cNvGraphicFramePr>
            <a:graphicFrameLocks noGrp="1"/>
          </p:cNvGraphicFramePr>
          <p:nvPr>
            <p:extLst>
              <p:ext uri="{D42A27DB-BD31-4B8C-83A1-F6EECF244321}">
                <p14:modId xmlns:p14="http://schemas.microsoft.com/office/powerpoint/2010/main" val="1359043823"/>
              </p:ext>
            </p:extLst>
          </p:nvPr>
        </p:nvGraphicFramePr>
        <p:xfrm>
          <a:off x="141288" y="4079875"/>
          <a:ext cx="8856663" cy="2682875"/>
        </p:xfrm>
        <a:graphic>
          <a:graphicData uri="http://schemas.openxmlformats.org/drawingml/2006/table">
            <a:tbl>
              <a:tblPr firstRow="1" bandRow="1">
                <a:tableStyleId>{00A15C55-8517-42AA-B614-E9B94910E393}</a:tableStyleId>
              </a:tblPr>
              <a:tblGrid>
                <a:gridCol w="2952221">
                  <a:extLst>
                    <a:ext uri="{9D8B030D-6E8A-4147-A177-3AD203B41FA5}">
                      <a16:colId xmlns:a16="http://schemas.microsoft.com/office/drawing/2014/main" val="20000"/>
                    </a:ext>
                  </a:extLst>
                </a:gridCol>
                <a:gridCol w="2952221">
                  <a:extLst>
                    <a:ext uri="{9D8B030D-6E8A-4147-A177-3AD203B41FA5}">
                      <a16:colId xmlns:a16="http://schemas.microsoft.com/office/drawing/2014/main" val="20001"/>
                    </a:ext>
                  </a:extLst>
                </a:gridCol>
                <a:gridCol w="2952221">
                  <a:extLst>
                    <a:ext uri="{9D8B030D-6E8A-4147-A177-3AD203B41FA5}">
                      <a16:colId xmlns:a16="http://schemas.microsoft.com/office/drawing/2014/main" val="20002"/>
                    </a:ext>
                  </a:extLst>
                </a:gridCol>
              </a:tblGrid>
              <a:tr h="39629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知識・技能 	</a:t>
                      </a:r>
                    </a:p>
                  </a:txBody>
                  <a:tcPr marL="91437" marR="91437" marT="45703" marB="45703"/>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a:solidFill>
                            <a:schemeClr val="tx1"/>
                          </a:solidFill>
                          <a:latin typeface="+mn-lt"/>
                          <a:ea typeface="+mn-ea"/>
                          <a:cs typeface="+mn-cs"/>
                        </a:rPr>
                        <a:t>思考・判断・表現 	</a:t>
                      </a:r>
                    </a:p>
                  </a:txBody>
                  <a:tcPr marL="91437" marR="91437" marT="45703" marB="45703"/>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700" b="0" i="0" u="sng" strike="noStrike" kern="1200" baseline="0" dirty="0">
                          <a:solidFill>
                            <a:schemeClr val="tx1"/>
                          </a:solidFill>
                          <a:latin typeface="+mn-lt"/>
                          <a:ea typeface="+mn-ea"/>
                          <a:cs typeface="+mn-cs"/>
                        </a:rPr>
                        <a:t>主体的に学習に取り組む態度 </a:t>
                      </a:r>
                    </a:p>
                  </a:txBody>
                  <a:tcPr marL="91437" marR="91437" marT="45703" marB="45703"/>
                </a:tc>
                <a:extLst>
                  <a:ext uri="{0D108BD9-81ED-4DB2-BD59-A6C34878D82A}">
                    <a16:rowId xmlns:a16="http://schemas.microsoft.com/office/drawing/2014/main" val="10000"/>
                  </a:ext>
                </a:extLst>
              </a:tr>
              <a:tr h="2286583">
                <a:tc>
                  <a:txBody>
                    <a:bodyPr/>
                    <a:lstStyle/>
                    <a:p>
                      <a:r>
                        <a:rPr kumimoji="1" lang="ja-JP" altLang="en-US" sz="1800" dirty="0"/>
                        <a:t>我が国の国土と歴史，現代の政治，経済，国際関係等に関して</a:t>
                      </a:r>
                      <a:r>
                        <a:rPr kumimoji="1" lang="ja-JP" altLang="en-US" sz="1800" u="sng" dirty="0">
                          <a:solidFill>
                            <a:srgbClr val="FF0000"/>
                          </a:solidFill>
                        </a:rPr>
                        <a:t>理解している</a:t>
                      </a:r>
                      <a:r>
                        <a:rPr kumimoji="1" lang="ja-JP" altLang="en-US" sz="1800" dirty="0"/>
                        <a:t>とともに，調査や諸資料から様々な情報を効果的に</a:t>
                      </a:r>
                      <a:r>
                        <a:rPr kumimoji="1" lang="ja-JP" altLang="en-US" sz="1800" u="sng" dirty="0">
                          <a:solidFill>
                            <a:srgbClr val="FF0000"/>
                          </a:solidFill>
                        </a:rPr>
                        <a:t>調べまとめている</a:t>
                      </a:r>
                      <a:r>
                        <a:rPr kumimoji="1" lang="ja-JP" altLang="en-US" sz="1800" dirty="0">
                          <a:solidFill>
                            <a:srgbClr val="FF0000"/>
                          </a:solidFill>
                        </a:rPr>
                        <a:t>。</a:t>
                      </a:r>
                    </a:p>
                  </a:txBody>
                  <a:tcPr marL="91437" marR="91437" marT="45703" marB="45703"/>
                </a:tc>
                <a:tc>
                  <a:txBody>
                    <a:bodyPr/>
                    <a:lstStyle/>
                    <a:p>
                      <a:r>
                        <a:rPr kumimoji="1" lang="ja-JP" altLang="en-US" sz="1800" dirty="0"/>
                        <a:t>社会的事象の意味や意義，特色や相互の関連を多面的・多角的に考察したり，社会に見られる課題の解決に向けて</a:t>
                      </a:r>
                      <a:r>
                        <a:rPr kumimoji="1" lang="ja-JP" altLang="en-US" sz="1800" u="sng" dirty="0">
                          <a:solidFill>
                            <a:srgbClr val="FF0000"/>
                          </a:solidFill>
                        </a:rPr>
                        <a:t>選択・判断したり</a:t>
                      </a:r>
                      <a:r>
                        <a:rPr kumimoji="1" lang="ja-JP" altLang="en-US" sz="1800" dirty="0"/>
                        <a:t>，思考・判断したことを</a:t>
                      </a:r>
                      <a:r>
                        <a:rPr kumimoji="1" lang="ja-JP" altLang="en-US" sz="1800" u="none" dirty="0"/>
                        <a:t>説明したり</a:t>
                      </a:r>
                      <a:r>
                        <a:rPr kumimoji="1" lang="ja-JP" altLang="en-US" sz="1800" dirty="0"/>
                        <a:t>，それらを基に</a:t>
                      </a:r>
                      <a:r>
                        <a:rPr kumimoji="1" lang="ja-JP" altLang="en-US" sz="1800" u="sng" dirty="0">
                          <a:solidFill>
                            <a:srgbClr val="FF0000"/>
                          </a:solidFill>
                        </a:rPr>
                        <a:t>議論したりしている</a:t>
                      </a:r>
                      <a:r>
                        <a:rPr kumimoji="1" lang="ja-JP" altLang="en-US" sz="1800" dirty="0">
                          <a:solidFill>
                            <a:srgbClr val="FF0000"/>
                          </a:solidFill>
                        </a:rPr>
                        <a:t>。</a:t>
                      </a:r>
                    </a:p>
                  </a:txBody>
                  <a:tcPr marL="91437" marR="91437" marT="45703" marB="45703"/>
                </a:tc>
                <a:tc>
                  <a:txBody>
                    <a:bodyPr/>
                    <a:lstStyle/>
                    <a:p>
                      <a:r>
                        <a:rPr kumimoji="1" lang="ja-JP" altLang="en-US" sz="1800" dirty="0"/>
                        <a:t>社会的事象について，国家及び社会の担い手として，よりよい社会の実現を視野に課題を</a:t>
                      </a:r>
                      <a:r>
                        <a:rPr kumimoji="1" lang="ja-JP" altLang="en-US" sz="1800" u="sng" dirty="0">
                          <a:solidFill>
                            <a:srgbClr val="FF0000"/>
                          </a:solidFill>
                        </a:rPr>
                        <a:t>主体的に解決しようとしている</a:t>
                      </a:r>
                      <a:r>
                        <a:rPr kumimoji="1" lang="ja-JP" altLang="en-US" sz="1800" dirty="0">
                          <a:solidFill>
                            <a:srgbClr val="FF0000"/>
                          </a:solidFill>
                        </a:rPr>
                        <a:t>。</a:t>
                      </a:r>
                      <a:endParaRPr kumimoji="1" lang="en-US" altLang="ja-JP" sz="1800" dirty="0">
                        <a:solidFill>
                          <a:srgbClr val="FF0000"/>
                        </a:solidFill>
                      </a:endParaRPr>
                    </a:p>
                    <a:p>
                      <a:endParaRPr kumimoji="1" lang="ja-JP" altLang="en-US" sz="1800" dirty="0">
                        <a:solidFill>
                          <a:srgbClr val="FF0000"/>
                        </a:solidFill>
                      </a:endParaRPr>
                    </a:p>
                  </a:txBody>
                  <a:tcPr marL="91437" marR="91437" marT="45703" marB="45703"/>
                </a:tc>
                <a:extLst>
                  <a:ext uri="{0D108BD9-81ED-4DB2-BD59-A6C34878D82A}">
                    <a16:rowId xmlns:a16="http://schemas.microsoft.com/office/drawing/2014/main" val="10001"/>
                  </a:ext>
                </a:extLst>
              </a:tr>
            </a:tbl>
          </a:graphicData>
        </a:graphic>
      </p:graphicFrame>
      <p:sp>
        <p:nvSpPr>
          <p:cNvPr id="22561" name="正方形/長方形 13"/>
          <p:cNvSpPr>
            <a:spLocks noChangeArrowheads="1"/>
          </p:cNvSpPr>
          <p:nvPr/>
        </p:nvSpPr>
        <p:spPr bwMode="auto">
          <a:xfrm>
            <a:off x="7172325" y="877888"/>
            <a:ext cx="19383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100">
                <a:solidFill>
                  <a:srgbClr val="000000"/>
                </a:solidFill>
                <a:latin typeface="ＭＳ."/>
                <a:cs typeface="新細明體"/>
              </a:rPr>
              <a:t>（中学校学習指導要領</a:t>
            </a:r>
            <a:r>
              <a:rPr lang="en-US" altLang="zh-TW" sz="1100">
                <a:solidFill>
                  <a:srgbClr val="000000"/>
                </a:solidFill>
                <a:latin typeface="ＭＳ."/>
                <a:cs typeface="新細明體"/>
              </a:rPr>
              <a:t>P. 4</a:t>
            </a:r>
            <a:r>
              <a:rPr lang="en-US" altLang="ja-JP" sz="1100">
                <a:solidFill>
                  <a:srgbClr val="000000"/>
                </a:solidFill>
                <a:latin typeface="ＭＳ."/>
              </a:rPr>
              <a:t>1</a:t>
            </a:r>
            <a:r>
              <a:rPr lang="zh-TW" altLang="en-US" sz="1100">
                <a:solidFill>
                  <a:srgbClr val="000000"/>
                </a:solidFill>
                <a:latin typeface="ＭＳ."/>
                <a:cs typeface="新細明體"/>
              </a:rPr>
              <a:t>） </a:t>
            </a:r>
            <a:endParaRPr lang="ja-JP" altLang="en-US" sz="2400"/>
          </a:p>
        </p:txBody>
      </p:sp>
      <p:sp>
        <p:nvSpPr>
          <p:cNvPr id="22562" name="正方形/長方形 14"/>
          <p:cNvSpPr>
            <a:spLocks noChangeArrowheads="1"/>
          </p:cNvSpPr>
          <p:nvPr/>
        </p:nvSpPr>
        <p:spPr bwMode="auto">
          <a:xfrm>
            <a:off x="7521575" y="3833813"/>
            <a:ext cx="1779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zh-TW" altLang="en-US" sz="1000">
                <a:solidFill>
                  <a:srgbClr val="000000"/>
                </a:solidFill>
                <a:latin typeface="ＭＳ."/>
                <a:cs typeface="新細明體"/>
              </a:rPr>
              <a:t>（改善等通知 別紙４ </a:t>
            </a:r>
            <a:r>
              <a:rPr lang="en-US" altLang="zh-TW" sz="1000">
                <a:solidFill>
                  <a:srgbClr val="000000"/>
                </a:solidFill>
                <a:latin typeface="ＭＳ."/>
                <a:cs typeface="新細明體"/>
              </a:rPr>
              <a:t>P.</a:t>
            </a:r>
            <a:r>
              <a:rPr lang="zh-TW" altLang="en-US" sz="1000">
                <a:solidFill>
                  <a:srgbClr val="000000"/>
                </a:solidFill>
                <a:latin typeface="ＭＳ."/>
                <a:cs typeface="新細明體"/>
              </a:rPr>
              <a:t>３） </a:t>
            </a:r>
            <a:endParaRPr lang="ja-JP" altLang="en-US"/>
          </a:p>
        </p:txBody>
      </p:sp>
      <p:sp>
        <p:nvSpPr>
          <p:cNvPr id="11" name="正方形/長方形 10"/>
          <p:cNvSpPr/>
          <p:nvPr/>
        </p:nvSpPr>
        <p:spPr>
          <a:xfrm>
            <a:off x="141288" y="6211888"/>
            <a:ext cx="2671762" cy="514350"/>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①生徒の姿で示す</a:t>
            </a:r>
          </a:p>
        </p:txBody>
      </p:sp>
      <p:sp>
        <p:nvSpPr>
          <p:cNvPr id="12" name="正方形/長方形 11"/>
          <p:cNvSpPr/>
          <p:nvPr/>
        </p:nvSpPr>
        <p:spPr>
          <a:xfrm>
            <a:off x="6265863" y="6191250"/>
            <a:ext cx="2513012" cy="512763"/>
          </a:xfrm>
          <a:prstGeom prst="rect">
            <a:avLst/>
          </a:prstGeom>
          <a:solidFill>
            <a:srgbClr val="FFFF00"/>
          </a:solid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prstClr val="black"/>
                </a:solidFill>
              </a:rPr>
              <a:t>②観点の表記</a:t>
            </a:r>
          </a:p>
        </p:txBody>
      </p:sp>
      <p:sp>
        <p:nvSpPr>
          <p:cNvPr id="13" name="AutoShape 16"/>
          <p:cNvSpPr>
            <a:spLocks noChangeArrowheads="1"/>
          </p:cNvSpPr>
          <p:nvPr/>
        </p:nvSpPr>
        <p:spPr bwMode="auto">
          <a:xfrm>
            <a:off x="7812088" y="120650"/>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P28</a:t>
            </a:r>
            <a:endParaRPr lang="ja-JP" altLang="en-US" sz="28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731"/>
    </mc:Choice>
    <mc:Fallback xmlns="">
      <p:transition spd="slow" advTm="8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96838" y="1220788"/>
            <a:ext cx="8963025" cy="5505450"/>
          </a:xfrm>
          <a:prstGeom prst="rect">
            <a:avLst/>
          </a:prstGeom>
          <a:solidFill>
            <a:srgbClr val="FFFF99"/>
          </a:solidFill>
          <a:ln>
            <a:solidFill>
              <a:srgbClr val="FFC000"/>
            </a:solidFill>
          </a:ln>
        </p:spPr>
        <p:txBody>
          <a:bodyPr/>
          <a:lstStyle/>
          <a:p>
            <a:pPr>
              <a:defRPr/>
            </a:pPr>
            <a:r>
              <a:rPr lang="ja-JP" altLang="en-US" dirty="0">
                <a:latin typeface="+mj-ea"/>
                <a:ea typeface="+mj-ea"/>
              </a:rPr>
              <a:t>内容のまとまり </a:t>
            </a:r>
          </a:p>
          <a:p>
            <a:pPr>
              <a:defRPr/>
            </a:pPr>
            <a:r>
              <a:rPr lang="ja-JP" altLang="en-US" dirty="0">
                <a:latin typeface="+mj-ea"/>
                <a:ea typeface="+mj-ea"/>
              </a:rPr>
              <a:t>＜例　「Ｂ世界の様々な地域 </a:t>
            </a:r>
            <a:r>
              <a:rPr lang="en-US" altLang="ja-JP" dirty="0">
                <a:latin typeface="+mj-ea"/>
                <a:ea typeface="+mj-ea"/>
              </a:rPr>
              <a:t>(1) </a:t>
            </a:r>
            <a:r>
              <a:rPr lang="ja-JP" altLang="en-US" dirty="0">
                <a:latin typeface="+mj-ea"/>
                <a:ea typeface="+mj-ea"/>
              </a:rPr>
              <a:t>世界各地の人々の生活と環境」＞ </a:t>
            </a:r>
          </a:p>
          <a:p>
            <a:pPr>
              <a:defRPr/>
            </a:pPr>
            <a:r>
              <a:rPr lang="ja-JP" altLang="en-US" dirty="0">
                <a:latin typeface="+mj-ea"/>
                <a:ea typeface="+mj-ea"/>
              </a:rPr>
              <a:t>内容 </a:t>
            </a:r>
          </a:p>
          <a:p>
            <a:pPr>
              <a:defRPr/>
            </a:pPr>
            <a:r>
              <a:rPr lang="ja-JP" altLang="en-US" dirty="0">
                <a:solidFill>
                  <a:srgbClr val="000000"/>
                </a:solidFill>
                <a:latin typeface="ＭＳ&#10;."/>
              </a:rPr>
              <a:t>　場所や人間と自然環境との相互依存関係などに着目して，課題を追究したり解決したりする活動を通して，次の事項を身に付けることができるよう指導する。 </a:t>
            </a:r>
            <a:r>
              <a:rPr lang="ja-JP" altLang="en-US" dirty="0">
                <a:latin typeface="+mj-ea"/>
                <a:ea typeface="+mj-ea"/>
              </a:rPr>
              <a:t> </a:t>
            </a:r>
          </a:p>
          <a:p>
            <a:pPr>
              <a:defRPr/>
            </a:pPr>
            <a:endParaRPr lang="en-US" altLang="ja-JP" dirty="0">
              <a:latin typeface="+mj-ea"/>
              <a:ea typeface="+mj-ea"/>
            </a:endParaRPr>
          </a:p>
          <a:p>
            <a:pPr>
              <a:defRPr/>
            </a:pPr>
            <a:r>
              <a:rPr lang="ja-JP" altLang="en-US" dirty="0">
                <a:latin typeface="+mj-ea"/>
                <a:ea typeface="+mj-ea"/>
              </a:rPr>
              <a:t>ア 次のような知識を身に付けること。</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ｱ</a:t>
            </a:r>
            <a:r>
              <a:rPr lang="en-US" altLang="ja-JP" dirty="0">
                <a:latin typeface="+mj-ea"/>
                <a:ea typeface="+mj-ea"/>
              </a:rPr>
              <a:t>) </a:t>
            </a:r>
            <a:r>
              <a:rPr lang="ja-JP" altLang="en-US" dirty="0">
                <a:latin typeface="+mj-ea"/>
                <a:ea typeface="+mj-ea"/>
              </a:rPr>
              <a:t>　人々の生活は，その生活が営まれる場所の自然及び社会的条件から影響を受けた</a:t>
            </a:r>
            <a:endParaRPr lang="en-US" altLang="ja-JP" dirty="0">
              <a:latin typeface="+mj-ea"/>
              <a:ea typeface="+mj-ea"/>
            </a:endParaRPr>
          </a:p>
          <a:p>
            <a:pPr>
              <a:defRPr/>
            </a:pPr>
            <a:r>
              <a:rPr lang="ja-JP" altLang="en-US" dirty="0">
                <a:latin typeface="+mj-ea"/>
                <a:ea typeface="+mj-ea"/>
              </a:rPr>
              <a:t>　　　　 り，その場所の自然及び社会的条件に影響を与えたりすることを理解すること。</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ｲ</a:t>
            </a:r>
            <a:r>
              <a:rPr lang="en-US" altLang="ja-JP" dirty="0">
                <a:latin typeface="+mj-ea"/>
                <a:ea typeface="+mj-ea"/>
              </a:rPr>
              <a:t>)</a:t>
            </a:r>
            <a:r>
              <a:rPr lang="ja-JP" altLang="en-US" dirty="0">
                <a:latin typeface="+mj-ea"/>
                <a:ea typeface="+mj-ea"/>
              </a:rPr>
              <a:t>　</a:t>
            </a:r>
            <a:r>
              <a:rPr lang="en-US" altLang="ja-JP" dirty="0">
                <a:latin typeface="+mj-ea"/>
                <a:ea typeface="+mj-ea"/>
              </a:rPr>
              <a:t> </a:t>
            </a:r>
            <a:r>
              <a:rPr lang="ja-JP" altLang="en-US" dirty="0">
                <a:latin typeface="+mj-ea"/>
                <a:ea typeface="+mj-ea"/>
              </a:rPr>
              <a:t>世界各地における人々の生活やその変容を基に，世界の人々の生活や環境の多様　</a:t>
            </a:r>
            <a:endParaRPr lang="en-US" altLang="ja-JP" dirty="0">
              <a:latin typeface="+mj-ea"/>
              <a:ea typeface="+mj-ea"/>
            </a:endParaRPr>
          </a:p>
          <a:p>
            <a:pPr>
              <a:defRPr/>
            </a:pPr>
            <a:r>
              <a:rPr lang="ja-JP" altLang="en-US" dirty="0">
                <a:latin typeface="+mj-ea"/>
                <a:ea typeface="+mj-ea"/>
              </a:rPr>
              <a:t>　　　　性を理解すること。その際，世界の主な宗教の分布についても理解すること。</a:t>
            </a:r>
            <a:endParaRPr lang="en-US" altLang="ja-JP" dirty="0">
              <a:latin typeface="+mj-ea"/>
              <a:ea typeface="+mj-ea"/>
            </a:endParaRPr>
          </a:p>
          <a:p>
            <a:pPr>
              <a:defRPr/>
            </a:pPr>
            <a:endParaRPr lang="en-US" altLang="ja-JP" sz="1600" dirty="0">
              <a:latin typeface="+mj-ea"/>
              <a:ea typeface="+mj-ea"/>
            </a:endParaRPr>
          </a:p>
          <a:p>
            <a:pPr>
              <a:defRPr/>
            </a:pPr>
            <a:endParaRPr lang="en-US" altLang="ja-JP" sz="1600" dirty="0">
              <a:latin typeface="+mj-ea"/>
              <a:ea typeface="+mj-ea"/>
            </a:endParaRPr>
          </a:p>
          <a:p>
            <a:pPr>
              <a:defRPr/>
            </a:pPr>
            <a:r>
              <a:rPr lang="ja-JP" altLang="en-US" dirty="0">
                <a:latin typeface="+mj-ea"/>
                <a:ea typeface="+mj-ea"/>
              </a:rPr>
              <a:t>イ 次のような思考力，判断力，表現力等を身に付けること。</a:t>
            </a:r>
          </a:p>
          <a:p>
            <a:pPr>
              <a:defRPr/>
            </a:pPr>
            <a:r>
              <a:rPr lang="ja-JP" altLang="en-US" dirty="0">
                <a:latin typeface="+mj-ea"/>
                <a:ea typeface="+mj-ea"/>
              </a:rPr>
              <a:t>　</a:t>
            </a:r>
            <a:r>
              <a:rPr lang="en-US" altLang="ja-JP" dirty="0">
                <a:latin typeface="+mj-ea"/>
                <a:ea typeface="+mj-ea"/>
              </a:rPr>
              <a:t>(</a:t>
            </a:r>
            <a:r>
              <a:rPr lang="ja-JP" altLang="en-US" dirty="0">
                <a:latin typeface="+mj-ea"/>
                <a:ea typeface="+mj-ea"/>
              </a:rPr>
              <a:t>ｱ</a:t>
            </a:r>
            <a:r>
              <a:rPr lang="en-US" altLang="ja-JP" dirty="0">
                <a:latin typeface="+mj-ea"/>
                <a:ea typeface="+mj-ea"/>
              </a:rPr>
              <a:t>)</a:t>
            </a:r>
            <a:r>
              <a:rPr lang="ja-JP" altLang="en-US" dirty="0">
                <a:latin typeface="+mj-ea"/>
                <a:ea typeface="+mj-ea"/>
              </a:rPr>
              <a:t>　</a:t>
            </a:r>
            <a:r>
              <a:rPr lang="en-US" altLang="ja-JP" dirty="0">
                <a:latin typeface="+mj-ea"/>
                <a:ea typeface="+mj-ea"/>
              </a:rPr>
              <a:t> </a:t>
            </a:r>
            <a:r>
              <a:rPr lang="ja-JP" altLang="en-US" dirty="0">
                <a:latin typeface="+mj-ea"/>
                <a:ea typeface="+mj-ea"/>
              </a:rPr>
              <a:t>世界各地における人々の生活の特色やその変容の理由を，その生活が営まれる場　</a:t>
            </a:r>
            <a:endParaRPr lang="en-US" altLang="ja-JP" dirty="0">
              <a:latin typeface="+mj-ea"/>
              <a:ea typeface="+mj-ea"/>
            </a:endParaRPr>
          </a:p>
          <a:p>
            <a:pPr>
              <a:defRPr/>
            </a:pPr>
            <a:r>
              <a:rPr lang="ja-JP" altLang="en-US" dirty="0">
                <a:latin typeface="+mj-ea"/>
                <a:ea typeface="+mj-ea"/>
              </a:rPr>
              <a:t>　　　　所の自然及び社会的条件などに着目して多面的・多角的に考察し，表現すること。</a:t>
            </a:r>
            <a:endParaRPr lang="en-US" altLang="ja-JP" dirty="0">
              <a:latin typeface="+mj-ea"/>
              <a:ea typeface="+mj-ea"/>
            </a:endParaRPr>
          </a:p>
        </p:txBody>
      </p:sp>
      <p:sp>
        <p:nvSpPr>
          <p:cNvPr id="24579" name="テキスト ボックス 1"/>
          <p:cNvSpPr txBox="1">
            <a:spLocks noChangeArrowheads="1"/>
          </p:cNvSpPr>
          <p:nvPr/>
        </p:nvSpPr>
        <p:spPr bwMode="auto">
          <a:xfrm>
            <a:off x="-15875" y="-23813"/>
            <a:ext cx="9144000" cy="68580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b="1">
              <a:solidFill>
                <a:schemeClr val="bg1"/>
              </a:solidFill>
            </a:endParaRPr>
          </a:p>
          <a:p>
            <a:r>
              <a:rPr kumimoji="1" lang="en-US" altLang="ja-JP" sz="2800" b="1">
                <a:solidFill>
                  <a:schemeClr val="bg1"/>
                </a:solidFill>
              </a:rPr>
              <a:t>Ⅱ</a:t>
            </a:r>
            <a:r>
              <a:rPr kumimoji="1" lang="ja-JP" altLang="en-US" sz="2800" b="1">
                <a:solidFill>
                  <a:schemeClr val="bg1"/>
                </a:solidFill>
              </a:rPr>
              <a:t>　「内容のまとまりごとの評価規準」　作成の手順</a:t>
            </a:r>
          </a:p>
          <a:p>
            <a:endParaRPr kumimoji="1" lang="en-US" altLang="ja-JP" sz="2800" b="1">
              <a:solidFill>
                <a:schemeClr val="bg1"/>
              </a:solidFill>
            </a:endParaRPr>
          </a:p>
        </p:txBody>
      </p:sp>
      <p:sp>
        <p:nvSpPr>
          <p:cNvPr id="4" name="正方形/長方形 3"/>
          <p:cNvSpPr/>
          <p:nvPr/>
        </p:nvSpPr>
        <p:spPr>
          <a:xfrm>
            <a:off x="74613" y="2740025"/>
            <a:ext cx="8963025" cy="1604963"/>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正方形/長方形 7"/>
          <p:cNvSpPr/>
          <p:nvPr/>
        </p:nvSpPr>
        <p:spPr>
          <a:xfrm>
            <a:off x="98425" y="4565650"/>
            <a:ext cx="8913813" cy="1171575"/>
          </a:xfrm>
          <a:prstGeom prst="rect">
            <a:avLst/>
          </a:prstGeom>
          <a:noFill/>
          <a:ln w="41275"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5" name="正方形/長方形 4"/>
          <p:cNvSpPr/>
          <p:nvPr/>
        </p:nvSpPr>
        <p:spPr>
          <a:xfrm>
            <a:off x="350838" y="5948363"/>
            <a:ext cx="468312" cy="171450"/>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10" name="正方形/長方形 9"/>
          <p:cNvSpPr/>
          <p:nvPr/>
        </p:nvSpPr>
        <p:spPr>
          <a:xfrm>
            <a:off x="350838" y="6315075"/>
            <a:ext cx="468312" cy="169863"/>
          </a:xfrm>
          <a:prstGeom prst="rect">
            <a:avLst/>
          </a:prstGeom>
          <a:no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24584" name="正方形/長方形 5"/>
          <p:cNvSpPr>
            <a:spLocks noChangeArrowheads="1"/>
          </p:cNvSpPr>
          <p:nvPr/>
        </p:nvSpPr>
        <p:spPr bwMode="auto">
          <a:xfrm>
            <a:off x="874713" y="5859463"/>
            <a:ext cx="296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solidFill>
                  <a:srgbClr val="000000"/>
                </a:solidFill>
                <a:latin typeface="ＭＳ."/>
              </a:rPr>
              <a:t>知識及び技能に関する内容 </a:t>
            </a:r>
            <a:endParaRPr lang="ja-JP" altLang="en-US"/>
          </a:p>
        </p:txBody>
      </p:sp>
      <p:sp>
        <p:nvSpPr>
          <p:cNvPr id="24585" name="正方形/長方形 6"/>
          <p:cNvSpPr>
            <a:spLocks noChangeArrowheads="1"/>
          </p:cNvSpPr>
          <p:nvPr/>
        </p:nvSpPr>
        <p:spPr bwMode="auto">
          <a:xfrm>
            <a:off x="874713" y="6248400"/>
            <a:ext cx="4344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a:solidFill>
                  <a:srgbClr val="000000"/>
                </a:solidFill>
                <a:latin typeface="ＭＳ"/>
              </a:rPr>
              <a:t>思考力，判断力，表現力等に関する内容 </a:t>
            </a:r>
            <a:endParaRPr lang="ja-JP" altLang="en-US"/>
          </a:p>
        </p:txBody>
      </p:sp>
      <p:sp>
        <p:nvSpPr>
          <p:cNvPr id="12" name="AutoShape 16"/>
          <p:cNvSpPr>
            <a:spLocks noChangeArrowheads="1"/>
          </p:cNvSpPr>
          <p:nvPr/>
        </p:nvSpPr>
        <p:spPr bwMode="auto">
          <a:xfrm>
            <a:off x="7761288" y="93663"/>
            <a:ext cx="1298575" cy="477837"/>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P30</a:t>
            </a:r>
            <a:endParaRPr lang="ja-JP" altLang="en-US" sz="2800" dirty="0"/>
          </a:p>
        </p:txBody>
      </p:sp>
      <p:sp>
        <p:nvSpPr>
          <p:cNvPr id="24587" name="テキスト ボックス 1"/>
          <p:cNvSpPr txBox="1">
            <a:spLocks noChangeArrowheads="1"/>
          </p:cNvSpPr>
          <p:nvPr/>
        </p:nvSpPr>
        <p:spPr bwMode="auto">
          <a:xfrm>
            <a:off x="176213" y="733425"/>
            <a:ext cx="8804275" cy="41592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100" b="1"/>
              <a:t>①　各教科における「内容のまとまり」と「評価の観点」との関係を確認する。</a:t>
            </a:r>
            <a:endParaRPr kumimoji="1" lang="en-US" altLang="ja-JP" sz="2100" b="1"/>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19"/>
    </mc:Choice>
    <mc:Fallback xmlns="">
      <p:transition spd="slow" advTm="6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12"/>
          <p:cNvSpPr txBox="1">
            <a:spLocks noChangeArrowheads="1"/>
          </p:cNvSpPr>
          <p:nvPr/>
        </p:nvSpPr>
        <p:spPr bwMode="auto">
          <a:xfrm>
            <a:off x="23813" y="962025"/>
            <a:ext cx="8963025" cy="5848350"/>
          </a:xfrm>
          <a:prstGeom prst="rect">
            <a:avLst/>
          </a:prstGeom>
          <a:solidFill>
            <a:srgbClr val="FFFF99"/>
          </a:solidFill>
          <a:ln w="9525">
            <a:solidFill>
              <a:srgbClr val="FFC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kumimoji="1" lang="en-US" altLang="ja-JP" sz="3200">
              <a:solidFill>
                <a:srgbClr val="000000"/>
              </a:solidFill>
              <a:latin typeface="ＭＳ Ｐゴシック" panose="020B0600070205080204" pitchFamily="50" charset="-128"/>
            </a:endParaRPr>
          </a:p>
        </p:txBody>
      </p:sp>
      <p:sp>
        <p:nvSpPr>
          <p:cNvPr id="9" name="ホームベース 16"/>
          <p:cNvSpPr/>
          <p:nvPr/>
        </p:nvSpPr>
        <p:spPr>
          <a:xfrm>
            <a:off x="0" y="0"/>
            <a:ext cx="9144000" cy="604838"/>
          </a:xfrm>
          <a:prstGeom prst="homePlate">
            <a:avLst>
              <a:gd name="adj" fmla="val 0"/>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eaLnBrk="1" fontAlgn="auto" hangingPunct="1">
              <a:spcBef>
                <a:spcPts val="0"/>
              </a:spcBef>
              <a:spcAft>
                <a:spcPts val="0"/>
              </a:spcAft>
              <a:defRPr/>
            </a:pPr>
            <a:r>
              <a:rPr lang="en-US" altLang="ja-JP" sz="2800" b="1" dirty="0">
                <a:solidFill>
                  <a:prstClr val="white"/>
                </a:solidFill>
                <a:latin typeface="ＭＳ Ｐゴシック" panose="020B0600070205080204" pitchFamily="50" charset="-128"/>
              </a:rPr>
              <a:t>Ⅰ</a:t>
            </a:r>
            <a:r>
              <a:rPr lang="ja-JP" altLang="en-US" sz="2800" b="1" dirty="0">
                <a:solidFill>
                  <a:prstClr val="white"/>
                </a:solidFill>
                <a:latin typeface="ＭＳ Ｐゴシック" panose="020B0600070205080204" pitchFamily="50" charset="-128"/>
              </a:rPr>
              <a:t>　「内容のまとまりごとの評価基準」作成の手順　　 </a:t>
            </a:r>
            <a:endParaRPr lang="en-US" altLang="ja-JP" sz="2800" b="1" dirty="0">
              <a:solidFill>
                <a:prstClr val="white"/>
              </a:solidFill>
              <a:latin typeface="ＭＳ Ｐゴシック" panose="020B0600070205080204" pitchFamily="50" charset="-128"/>
            </a:endParaRPr>
          </a:p>
        </p:txBody>
      </p:sp>
      <p:sp>
        <p:nvSpPr>
          <p:cNvPr id="26628" name="AutoShape 10"/>
          <p:cNvSpPr>
            <a:spLocks noChangeArrowheads="1"/>
          </p:cNvSpPr>
          <p:nvPr/>
        </p:nvSpPr>
        <p:spPr bwMode="auto">
          <a:xfrm>
            <a:off x="152400" y="1060450"/>
            <a:ext cx="8839200" cy="3305175"/>
          </a:xfrm>
          <a:prstGeom prst="foldedCorner">
            <a:avLst>
              <a:gd name="adj" fmla="val 12500"/>
            </a:avLst>
          </a:prstGeom>
          <a:solidFill>
            <a:srgbClr val="FFFFFF"/>
          </a:solidFill>
          <a:ln w="9525">
            <a:solidFill>
              <a:schemeClr val="tx1"/>
            </a:solidFill>
            <a:round/>
            <a:headEnd/>
            <a:tailEnd/>
          </a:ln>
        </p:spPr>
        <p:txBody>
          <a:bodyPr lIns="36000" rIns="144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a:solidFill>
                  <a:srgbClr val="000000"/>
                </a:solidFill>
                <a:latin typeface="Tahoma" panose="020B0604030504040204" pitchFamily="34" charset="0"/>
              </a:rPr>
              <a:t>○「知識・技能」のポイント</a:t>
            </a:r>
            <a:endParaRPr lang="en-US" altLang="ja-JP" sz="2800">
              <a:solidFill>
                <a:srgbClr val="000000"/>
              </a:solidFill>
              <a:latin typeface="Tahoma" panose="020B0604030504040204" pitchFamily="34" charset="0"/>
            </a:endParaRPr>
          </a:p>
          <a:p>
            <a:r>
              <a:rPr kumimoji="1" lang="ja-JP" altLang="en-US" sz="2400"/>
              <a:t>　</a:t>
            </a:r>
            <a:r>
              <a:rPr kumimoji="1" lang="ja-JP" altLang="en-US" sz="2000"/>
              <a:t>　・「知識」・・・学習指導要領に示す「２ 内容」の「知識」に関わる事項に示された</a:t>
            </a:r>
            <a:endParaRPr kumimoji="1" lang="en-US" altLang="ja-JP" sz="2000"/>
          </a:p>
          <a:p>
            <a:r>
              <a:rPr kumimoji="1" lang="ja-JP" altLang="en-US" sz="2000"/>
              <a:t>　　　　　　　　　　「</a:t>
            </a:r>
            <a:r>
              <a:rPr kumimoji="1" lang="en-US" altLang="ja-JP" sz="2000"/>
              <a:t>…</a:t>
            </a:r>
            <a:r>
              <a:rPr kumimoji="1" lang="ja-JP" altLang="en-US" sz="2000"/>
              <a:t>理解すること」の記述を当てはめ，生徒が</a:t>
            </a:r>
            <a:r>
              <a:rPr kumimoji="1" lang="ja-JP" altLang="en-US" sz="2000">
                <a:solidFill>
                  <a:srgbClr val="FF0000"/>
                </a:solidFill>
              </a:rPr>
              <a:t>「</a:t>
            </a:r>
            <a:r>
              <a:rPr kumimoji="1" lang="en-US" altLang="ja-JP" sz="2000">
                <a:solidFill>
                  <a:srgbClr val="FF0000"/>
                </a:solidFill>
              </a:rPr>
              <a:t>…</a:t>
            </a:r>
            <a:r>
              <a:rPr kumimoji="1" lang="ja-JP" altLang="en-US" sz="2000">
                <a:solidFill>
                  <a:srgbClr val="FF0000"/>
                </a:solidFill>
              </a:rPr>
              <a:t>理解している」</a:t>
            </a:r>
            <a:r>
              <a:rPr kumimoji="1" lang="ja-JP" altLang="en-US" sz="2000"/>
              <a:t>か　　</a:t>
            </a:r>
            <a:endParaRPr kumimoji="1" lang="en-US" altLang="ja-JP" sz="2000"/>
          </a:p>
          <a:p>
            <a:r>
              <a:rPr kumimoji="1" lang="ja-JP" altLang="en-US" sz="2000"/>
              <a:t>　　　　　　　　　　どうかの学習状況として表す。</a:t>
            </a:r>
            <a:endParaRPr kumimoji="1" lang="en-US" altLang="ja-JP" sz="2000"/>
          </a:p>
          <a:p>
            <a:r>
              <a:rPr kumimoji="1" lang="ja-JP" altLang="en-US" sz="2000"/>
              <a:t>　　</a:t>
            </a:r>
            <a:endParaRPr kumimoji="1" lang="en-US" altLang="ja-JP" sz="2000"/>
          </a:p>
          <a:p>
            <a:r>
              <a:rPr kumimoji="1" lang="ja-JP" altLang="en-US" sz="2000"/>
              <a:t>　　・「技能」・・・学習指導要領に示す「２ 内容」の「技能」に関わる事項に示された　　　　</a:t>
            </a:r>
            <a:endParaRPr kumimoji="1" lang="en-US" altLang="ja-JP" sz="2000"/>
          </a:p>
          <a:p>
            <a:r>
              <a:rPr kumimoji="1" lang="ja-JP" altLang="en-US" sz="2000"/>
              <a:t>　　　　　　　　　「</a:t>
            </a:r>
            <a:r>
              <a:rPr kumimoji="1" lang="en-US" altLang="ja-JP" sz="2000"/>
              <a:t>…</a:t>
            </a:r>
            <a:r>
              <a:rPr kumimoji="1" lang="ja-JP" altLang="en-US" sz="2000"/>
              <a:t>身に付けること」の記述を当てはめ，生徒が</a:t>
            </a:r>
            <a:r>
              <a:rPr kumimoji="1" lang="ja-JP" altLang="en-US" sz="2000">
                <a:solidFill>
                  <a:srgbClr val="FF0000"/>
                </a:solidFill>
              </a:rPr>
              <a:t>「</a:t>
            </a:r>
            <a:r>
              <a:rPr kumimoji="1" lang="en-US" altLang="ja-JP" sz="2000">
                <a:solidFill>
                  <a:srgbClr val="FF0000"/>
                </a:solidFill>
              </a:rPr>
              <a:t>…</a:t>
            </a:r>
            <a:r>
              <a:rPr kumimoji="1" lang="ja-JP" altLang="en-US" sz="2000">
                <a:solidFill>
                  <a:srgbClr val="FF0000"/>
                </a:solidFill>
              </a:rPr>
              <a:t>身に付けている」</a:t>
            </a:r>
            <a:endParaRPr kumimoji="1" lang="en-US" altLang="ja-JP" sz="2000">
              <a:solidFill>
                <a:srgbClr val="FF0000"/>
              </a:solidFill>
            </a:endParaRPr>
          </a:p>
          <a:p>
            <a:r>
              <a:rPr kumimoji="1" lang="ja-JP" altLang="en-US" sz="2000">
                <a:solidFill>
                  <a:srgbClr val="FF0000"/>
                </a:solidFill>
              </a:rPr>
              <a:t>　　　　　　　　　</a:t>
            </a:r>
            <a:r>
              <a:rPr kumimoji="1" lang="ja-JP" altLang="en-US" sz="2000"/>
              <a:t>かどうかの学習状況として表す。</a:t>
            </a:r>
            <a:endParaRPr kumimoji="1" lang="en-US" altLang="ja-JP" sz="2000"/>
          </a:p>
          <a:p>
            <a:r>
              <a:rPr kumimoji="1" lang="ja-JP" altLang="en-US" sz="2000"/>
              <a:t>　　　　　　　　　　ただし，学習指導要領の「内容のまとまり」（中項目）中に</a:t>
            </a:r>
            <a:r>
              <a:rPr kumimoji="1" lang="ja-JP" altLang="en-US" sz="2000" u="sng">
                <a:solidFill>
                  <a:srgbClr val="FF0000"/>
                </a:solidFill>
              </a:rPr>
              <a:t>記載の　</a:t>
            </a:r>
            <a:endParaRPr kumimoji="1" lang="en-US" altLang="ja-JP" sz="2000" u="sng">
              <a:solidFill>
                <a:srgbClr val="FF0000"/>
              </a:solidFill>
            </a:endParaRPr>
          </a:p>
          <a:p>
            <a:r>
              <a:rPr kumimoji="1" lang="ja-JP" altLang="en-US" sz="2000" u="sng">
                <a:solidFill>
                  <a:srgbClr val="FF0000"/>
                </a:solidFill>
              </a:rPr>
              <a:t>　　　　　　　　　あるもののみ，それを表し</a:t>
            </a:r>
            <a:r>
              <a:rPr kumimoji="1" lang="ja-JP" altLang="en-US" sz="2000" u="sng"/>
              <a:t>ている</a:t>
            </a:r>
            <a:r>
              <a:rPr kumimoji="1" lang="ja-JP" altLang="en-US" sz="2000"/>
              <a:t>。</a:t>
            </a:r>
            <a:endParaRPr lang="en-US" altLang="ja-JP" sz="20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a:p>
            <a:r>
              <a:rPr lang="ja-JP" altLang="en-US" sz="2400">
                <a:solidFill>
                  <a:srgbClr val="000000"/>
                </a:solidFill>
                <a:latin typeface="Tahoma" panose="020B0604030504040204" pitchFamily="34" charset="0"/>
              </a:rPr>
              <a:t>　　　　　　　</a:t>
            </a:r>
            <a:endParaRPr lang="en-US" altLang="ja-JP" sz="2400">
              <a:solidFill>
                <a:srgbClr val="000000"/>
              </a:solidFill>
              <a:latin typeface="Tahoma" panose="020B0604030504040204" pitchFamily="34" charset="0"/>
            </a:endParaRPr>
          </a:p>
          <a:p>
            <a:endParaRPr lang="en-US" altLang="ja-JP" sz="2400">
              <a:solidFill>
                <a:srgbClr val="000000"/>
              </a:solidFill>
              <a:latin typeface="Tahoma" panose="020B0604030504040204" pitchFamily="34" charset="0"/>
            </a:endParaRPr>
          </a:p>
        </p:txBody>
      </p:sp>
      <p:sp>
        <p:nvSpPr>
          <p:cNvPr id="3" name="角丸四角形 2"/>
          <p:cNvSpPr/>
          <p:nvPr/>
        </p:nvSpPr>
        <p:spPr>
          <a:xfrm>
            <a:off x="152400" y="4464050"/>
            <a:ext cx="8839200" cy="234632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latin typeface="+mj-ea"/>
              </a:rPr>
              <a:t>　　</a:t>
            </a:r>
            <a:r>
              <a:rPr lang="ja-JP" altLang="en-US" dirty="0">
                <a:solidFill>
                  <a:schemeClr val="tx1"/>
                </a:solidFill>
                <a:latin typeface="+mj-ea"/>
              </a:rPr>
              <a:t>　</a:t>
            </a:r>
            <a:r>
              <a:rPr lang="en-US" altLang="ja-JP" dirty="0">
                <a:solidFill>
                  <a:schemeClr val="tx1"/>
                </a:solidFill>
                <a:latin typeface="+mj-ea"/>
              </a:rPr>
              <a:t>B</a:t>
            </a:r>
            <a:r>
              <a:rPr lang="ja-JP" altLang="en-US" dirty="0">
                <a:solidFill>
                  <a:schemeClr val="tx1"/>
                </a:solidFill>
                <a:latin typeface="+mj-ea"/>
              </a:rPr>
              <a:t>（１）「世界各地の人々の生活と環境」　　　　　</a:t>
            </a:r>
            <a:r>
              <a:rPr lang="ja-JP" altLang="en-US" dirty="0">
                <a:solidFill>
                  <a:srgbClr val="FF0000"/>
                </a:solidFill>
                <a:latin typeface="+mj-ea"/>
              </a:rPr>
              <a:t>＊「技能」に関する評価規準なし</a:t>
            </a:r>
            <a:endParaRPr lang="en-US" altLang="ja-JP" dirty="0">
              <a:solidFill>
                <a:srgbClr val="FF0000"/>
              </a:solidFill>
              <a:latin typeface="+mj-ea"/>
            </a:endParaRPr>
          </a:p>
          <a:p>
            <a:pPr>
              <a:defRPr/>
            </a:pPr>
            <a:r>
              <a:rPr lang="ja-JP" altLang="en-US" dirty="0">
                <a:solidFill>
                  <a:schemeClr val="tx1"/>
                </a:solidFill>
                <a:latin typeface="+mj-ea"/>
              </a:rPr>
              <a:t>内容ア</a:t>
            </a:r>
            <a:endParaRPr lang="en-US" altLang="ja-JP" dirty="0">
              <a:solidFill>
                <a:schemeClr val="tx1"/>
              </a:solidFill>
              <a:latin typeface="+mj-ea"/>
            </a:endParaRPr>
          </a:p>
          <a:p>
            <a:pPr>
              <a:defRPr/>
            </a:pPr>
            <a:r>
              <a:rPr lang="ja-JP" altLang="en-US" dirty="0">
                <a:solidFill>
                  <a:schemeClr val="tx1"/>
                </a:solidFill>
                <a:latin typeface="+mj-ea"/>
              </a:rPr>
              <a:t> </a:t>
            </a:r>
            <a:r>
              <a:rPr lang="en-US" altLang="ja-JP" dirty="0">
                <a:solidFill>
                  <a:schemeClr val="tx1"/>
                </a:solidFill>
                <a:latin typeface="+mj-ea"/>
              </a:rPr>
              <a:t>(</a:t>
            </a:r>
            <a:r>
              <a:rPr lang="ja-JP" altLang="en-US" dirty="0">
                <a:solidFill>
                  <a:schemeClr val="tx1"/>
                </a:solidFill>
                <a:latin typeface="+mj-ea"/>
              </a:rPr>
              <a:t>ｱ</a:t>
            </a:r>
            <a:r>
              <a:rPr lang="en-US" altLang="ja-JP" dirty="0">
                <a:solidFill>
                  <a:schemeClr val="tx1"/>
                </a:solidFill>
                <a:latin typeface="+mj-ea"/>
              </a:rPr>
              <a:t>)   </a:t>
            </a:r>
            <a:r>
              <a:rPr lang="ja-JP" altLang="en-US" dirty="0">
                <a:solidFill>
                  <a:schemeClr val="tx1"/>
                </a:solidFill>
                <a:latin typeface="+mj-ea"/>
              </a:rPr>
              <a:t>人々の生活は，その生活が営まれる場所の自然及び社会的条件から影響を受</a:t>
            </a:r>
            <a:endParaRPr lang="en-US" altLang="ja-JP" dirty="0">
              <a:solidFill>
                <a:schemeClr val="tx1"/>
              </a:solidFill>
              <a:latin typeface="+mj-ea"/>
            </a:endParaRPr>
          </a:p>
          <a:p>
            <a:pPr>
              <a:defRPr/>
            </a:pPr>
            <a:r>
              <a:rPr lang="en-US" altLang="ja-JP" dirty="0">
                <a:solidFill>
                  <a:schemeClr val="tx1"/>
                </a:solidFill>
                <a:latin typeface="+mj-ea"/>
              </a:rPr>
              <a:t>      </a:t>
            </a:r>
            <a:r>
              <a:rPr lang="ja-JP" altLang="en-US" dirty="0">
                <a:solidFill>
                  <a:schemeClr val="tx1"/>
                </a:solidFill>
                <a:latin typeface="+mj-ea"/>
              </a:rPr>
              <a:t>けたり，その場所の自然及び社会的条件に影響を与えたりすることを</a:t>
            </a:r>
            <a:r>
              <a:rPr lang="ja-JP" altLang="en-US" dirty="0">
                <a:solidFill>
                  <a:srgbClr val="FF0000"/>
                </a:solidFill>
                <a:latin typeface="+mj-ea"/>
              </a:rPr>
              <a:t>理解</a:t>
            </a:r>
            <a:r>
              <a:rPr lang="ja-JP" altLang="en-US" dirty="0">
                <a:solidFill>
                  <a:schemeClr val="tx1"/>
                </a:solidFill>
                <a:latin typeface="+mj-ea"/>
              </a:rPr>
              <a:t>すること。</a:t>
            </a:r>
            <a:endParaRPr lang="en-US" altLang="ja-JP" dirty="0">
              <a:solidFill>
                <a:schemeClr val="tx1"/>
              </a:solidFill>
              <a:latin typeface="+mj-ea"/>
            </a:endParaRPr>
          </a:p>
          <a:p>
            <a:pPr>
              <a:defRPr/>
            </a:pPr>
            <a:r>
              <a:rPr lang="en-US" altLang="ja-JP" dirty="0">
                <a:solidFill>
                  <a:schemeClr val="tx1"/>
                </a:solidFill>
                <a:latin typeface="+mj-ea"/>
              </a:rPr>
              <a:t>                                                                                                    </a:t>
            </a:r>
            <a:r>
              <a:rPr lang="ja-JP" altLang="en-US" dirty="0">
                <a:solidFill>
                  <a:schemeClr val="tx1"/>
                </a:solidFill>
                <a:latin typeface="+mj-ea"/>
              </a:rPr>
              <a:t>　　</a:t>
            </a:r>
            <a:r>
              <a:rPr lang="ja-JP" altLang="en-US" dirty="0">
                <a:solidFill>
                  <a:srgbClr val="FF0000"/>
                </a:solidFill>
                <a:latin typeface="+mj-ea"/>
              </a:rPr>
              <a:t>　している</a:t>
            </a:r>
            <a:r>
              <a:rPr lang="ja-JP" altLang="en-US" dirty="0">
                <a:solidFill>
                  <a:schemeClr val="tx1"/>
                </a:solidFill>
                <a:latin typeface="+mj-ea"/>
              </a:rPr>
              <a:t>。　　 　　  </a:t>
            </a:r>
            <a:endParaRPr lang="en-US" altLang="ja-JP" dirty="0">
              <a:solidFill>
                <a:schemeClr val="tx1"/>
              </a:solidFill>
              <a:latin typeface="+mj-ea"/>
            </a:endParaRPr>
          </a:p>
          <a:p>
            <a:pPr>
              <a:defRPr/>
            </a:pPr>
            <a:r>
              <a:rPr lang="en-US" altLang="ja-JP" dirty="0">
                <a:solidFill>
                  <a:schemeClr val="tx1"/>
                </a:solidFill>
                <a:latin typeface="+mj-ea"/>
              </a:rPr>
              <a:t> (</a:t>
            </a:r>
            <a:r>
              <a:rPr lang="ja-JP" altLang="en-US" dirty="0">
                <a:solidFill>
                  <a:schemeClr val="tx1"/>
                </a:solidFill>
                <a:latin typeface="+mj-ea"/>
              </a:rPr>
              <a:t>ｲ</a:t>
            </a:r>
            <a:r>
              <a:rPr lang="en-US" altLang="ja-JP" dirty="0">
                <a:solidFill>
                  <a:schemeClr val="tx1"/>
                </a:solidFill>
                <a:latin typeface="+mj-ea"/>
              </a:rPr>
              <a:t>)</a:t>
            </a:r>
            <a:r>
              <a:rPr lang="ja-JP" altLang="en-US" dirty="0">
                <a:solidFill>
                  <a:schemeClr val="tx1"/>
                </a:solidFill>
                <a:latin typeface="+mj-ea"/>
              </a:rPr>
              <a:t>　</a:t>
            </a:r>
            <a:r>
              <a:rPr lang="en-US" altLang="ja-JP" dirty="0">
                <a:solidFill>
                  <a:schemeClr val="tx1"/>
                </a:solidFill>
                <a:latin typeface="+mj-ea"/>
              </a:rPr>
              <a:t> </a:t>
            </a:r>
            <a:r>
              <a:rPr lang="ja-JP" altLang="en-US" dirty="0">
                <a:solidFill>
                  <a:schemeClr val="tx1"/>
                </a:solidFill>
                <a:latin typeface="+mj-ea"/>
              </a:rPr>
              <a:t>世界各地における人々の生活やその変容を基に，世界の人々の生活や環境の</a:t>
            </a:r>
            <a:endParaRPr lang="en-US" altLang="ja-JP" dirty="0">
              <a:solidFill>
                <a:schemeClr val="tx1"/>
              </a:solidFill>
              <a:latin typeface="+mj-ea"/>
            </a:endParaRPr>
          </a:p>
          <a:p>
            <a:pPr>
              <a:defRPr/>
            </a:pPr>
            <a:r>
              <a:rPr lang="en-US" altLang="ja-JP" dirty="0">
                <a:solidFill>
                  <a:schemeClr val="tx1"/>
                </a:solidFill>
                <a:latin typeface="+mj-ea"/>
              </a:rPr>
              <a:t>     </a:t>
            </a:r>
            <a:r>
              <a:rPr lang="ja-JP" altLang="en-US" dirty="0">
                <a:solidFill>
                  <a:schemeClr val="tx1"/>
                </a:solidFill>
                <a:latin typeface="+mj-ea"/>
              </a:rPr>
              <a:t>多様性を</a:t>
            </a:r>
            <a:r>
              <a:rPr lang="ja-JP" altLang="en-US" dirty="0">
                <a:solidFill>
                  <a:srgbClr val="FF0000"/>
                </a:solidFill>
                <a:latin typeface="+mj-ea"/>
              </a:rPr>
              <a:t>理解</a:t>
            </a:r>
            <a:r>
              <a:rPr lang="ja-JP" altLang="en-US" dirty="0">
                <a:solidFill>
                  <a:schemeClr val="tx1"/>
                </a:solidFill>
                <a:latin typeface="+mj-ea"/>
              </a:rPr>
              <a:t>すること。その際，世界の主な宗教の分布についても</a:t>
            </a:r>
            <a:r>
              <a:rPr lang="ja-JP" altLang="en-US" dirty="0">
                <a:solidFill>
                  <a:srgbClr val="FF0000"/>
                </a:solidFill>
                <a:latin typeface="+mj-ea"/>
              </a:rPr>
              <a:t>理解</a:t>
            </a:r>
            <a:r>
              <a:rPr lang="ja-JP" altLang="en-US" dirty="0">
                <a:solidFill>
                  <a:schemeClr val="tx1"/>
                </a:solidFill>
                <a:latin typeface="+mj-ea"/>
              </a:rPr>
              <a:t>すること。</a:t>
            </a:r>
            <a:endParaRPr lang="en-US" altLang="ja-JP" dirty="0">
              <a:solidFill>
                <a:schemeClr val="tx1"/>
              </a:solidFill>
              <a:latin typeface="+mj-ea"/>
            </a:endParaRPr>
          </a:p>
          <a:p>
            <a:pPr>
              <a:defRPr/>
            </a:pPr>
            <a:r>
              <a:rPr kumimoji="1" lang="ja-JP" altLang="en-US" dirty="0">
                <a:solidFill>
                  <a:schemeClr val="tx1"/>
                </a:solidFill>
              </a:rPr>
              <a:t>　　　　　　　　　　　  </a:t>
            </a:r>
            <a:r>
              <a:rPr kumimoji="1" lang="ja-JP" altLang="en-US" dirty="0">
                <a:solidFill>
                  <a:srgbClr val="FF0000"/>
                </a:solidFill>
              </a:rPr>
              <a:t>している。　　　　　　　　　　　　　　　　　　　　　　　　　　　　　  している</a:t>
            </a:r>
            <a:endParaRPr lang="en-US" altLang="ja-JP" dirty="0">
              <a:solidFill>
                <a:srgbClr val="FF0000"/>
              </a:solidFill>
              <a:latin typeface="+mj-ea"/>
            </a:endParaRPr>
          </a:p>
        </p:txBody>
      </p:sp>
      <p:cxnSp>
        <p:nvCxnSpPr>
          <p:cNvPr id="5" name="直線コネクタ 4"/>
          <p:cNvCxnSpPr/>
          <p:nvPr/>
        </p:nvCxnSpPr>
        <p:spPr>
          <a:xfrm>
            <a:off x="7781925" y="5516563"/>
            <a:ext cx="792163" cy="0"/>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124075" y="6329363"/>
            <a:ext cx="790575" cy="0"/>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639050" y="6308725"/>
            <a:ext cx="792163" cy="0"/>
          </a:xfrm>
          <a:prstGeom prst="line">
            <a:avLst/>
          </a:prstGeom>
          <a:ln w="28575"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utoShape 16"/>
          <p:cNvSpPr>
            <a:spLocks noChangeArrowheads="1"/>
          </p:cNvSpPr>
          <p:nvPr/>
        </p:nvSpPr>
        <p:spPr bwMode="auto">
          <a:xfrm>
            <a:off x="7781925" y="47625"/>
            <a:ext cx="1298575" cy="47783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fontAlgn="auto" hangingPunct="1">
              <a:spcAft>
                <a:spcPts val="0"/>
              </a:spcAft>
              <a:defRPr/>
            </a:pPr>
            <a:r>
              <a:rPr lang="en-US" altLang="ja-JP" sz="2800" dirty="0"/>
              <a:t>P31</a:t>
            </a:r>
            <a:endParaRPr lang="ja-JP" altLang="en-US" sz="2800" dirty="0"/>
          </a:p>
        </p:txBody>
      </p:sp>
      <p:sp>
        <p:nvSpPr>
          <p:cNvPr id="26634" name="テキスト ボックス 1"/>
          <p:cNvSpPr txBox="1">
            <a:spLocks noChangeArrowheads="1"/>
          </p:cNvSpPr>
          <p:nvPr/>
        </p:nvSpPr>
        <p:spPr bwMode="auto">
          <a:xfrm>
            <a:off x="184150" y="628650"/>
            <a:ext cx="8802688" cy="384175"/>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900" b="1"/>
              <a:t>②　</a:t>
            </a:r>
            <a:r>
              <a:rPr kumimoji="1" lang="en-US" altLang="ja-JP" sz="1900" b="1"/>
              <a:t>【</a:t>
            </a:r>
            <a:r>
              <a:rPr kumimoji="1" lang="ja-JP" altLang="en-US" sz="1900" b="1"/>
              <a:t>観点ごとのポイント</a:t>
            </a:r>
            <a:r>
              <a:rPr kumimoji="1" lang="en-US" altLang="ja-JP" sz="1900" b="1"/>
              <a:t>】</a:t>
            </a:r>
            <a:r>
              <a:rPr kumimoji="1" lang="ja-JP" altLang="en-US" sz="1900" b="1"/>
              <a:t>を踏まえ，「内容のまとまりごとの評価規準」を作成する。</a:t>
            </a:r>
            <a:endParaRPr kumimoji="1" lang="en-US" altLang="ja-JP" sz="1900" b="1"/>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67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19381</TotalTime>
  <Words>9490</Words>
  <Application>Microsoft Office PowerPoint</Application>
  <PresentationFormat>画面に合わせる (4:3)</PresentationFormat>
  <Paragraphs>686</Paragraphs>
  <Slides>28</Slides>
  <Notes>28</Notes>
  <HiddenSlides>0</HiddenSlides>
  <MMClips>28</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28</vt:i4>
      </vt:variant>
    </vt:vector>
  </HeadingPairs>
  <TitlesOfParts>
    <vt:vector size="43" baseType="lpstr">
      <vt:lpstr>HGP教科書体</vt:lpstr>
      <vt:lpstr>ＭＳ</vt:lpstr>
      <vt:lpstr>ＭＳ Ｐゴシック</vt:lpstr>
      <vt:lpstr>ＭＳ Ｐ明朝</vt:lpstr>
      <vt:lpstr>ＭＳ 明朝</vt:lpstr>
      <vt:lpstr>ＭＳ
.</vt:lpstr>
      <vt:lpstr>ＭＳ.</vt:lpstr>
      <vt:lpstr>游ゴシック</vt:lpstr>
      <vt:lpstr>Arial</vt:lpstr>
      <vt:lpstr>Calibri</vt:lpstr>
      <vt:lpstr>Calibri Light</vt:lpstr>
      <vt:lpstr>Tahoma</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1130</cp:revision>
  <cp:lastPrinted>2020-05-01T04:08:14Z</cp:lastPrinted>
  <dcterms:created xsi:type="dcterms:W3CDTF">2009-05-16T06:50:40Z</dcterms:created>
  <dcterms:modified xsi:type="dcterms:W3CDTF">2020-05-27T13:50:53Z</dcterms:modified>
</cp:coreProperties>
</file>