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26"/>
  </p:notesMasterIdLst>
  <p:handoutMasterIdLst>
    <p:handoutMasterId r:id="rId27"/>
  </p:handoutMasterIdLst>
  <p:sldIdLst>
    <p:sldId id="472" r:id="rId2"/>
    <p:sldId id="685" r:id="rId3"/>
    <p:sldId id="709" r:id="rId4"/>
    <p:sldId id="650" r:id="rId5"/>
    <p:sldId id="710" r:id="rId6"/>
    <p:sldId id="652" r:id="rId7"/>
    <p:sldId id="689" r:id="rId8"/>
    <p:sldId id="692" r:id="rId9"/>
    <p:sldId id="693" r:id="rId10"/>
    <p:sldId id="695" r:id="rId11"/>
    <p:sldId id="711" r:id="rId12"/>
    <p:sldId id="662" r:id="rId13"/>
    <p:sldId id="697" r:id="rId14"/>
    <p:sldId id="700" r:id="rId15"/>
    <p:sldId id="701" r:id="rId16"/>
    <p:sldId id="712" r:id="rId17"/>
    <p:sldId id="717" r:id="rId18"/>
    <p:sldId id="703" r:id="rId19"/>
    <p:sldId id="716" r:id="rId20"/>
    <p:sldId id="702" r:id="rId21"/>
    <p:sldId id="705" r:id="rId22"/>
    <p:sldId id="706" r:id="rId23"/>
    <p:sldId id="704" r:id="rId24"/>
    <p:sldId id="714" r:id="rId25"/>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mh3FWAou2a+oArKNhE7bYQ==" hashData="LUN+S/2zT6kZAbMXFbbihcgSFGjEJ9ITR+t60WoEnx00F+qcMJFrkGsNNrWO/RYJ7yzKL5vFN9vWiCcfUTj15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FF99"/>
    <a:srgbClr val="CC3300"/>
    <a:srgbClr val="FFFFCC"/>
    <a:srgbClr val="FF0066"/>
    <a:srgbClr val="FFFF99"/>
    <a:srgbClr val="0033CC"/>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74460" autoAdjust="0"/>
  </p:normalViewPr>
  <p:slideViewPr>
    <p:cSldViewPr>
      <p:cViewPr varScale="1">
        <p:scale>
          <a:sx n="50" d="100"/>
          <a:sy n="50" d="100"/>
        </p:scale>
        <p:origin x="1776" y="36"/>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CE3FE336-1BDD-4471-84A0-868D4572D99D}" type="slidenum">
              <a:rPr lang="en-US" altLang="ja-JP"/>
              <a:pPr>
                <a:defRPr/>
              </a:pPr>
              <a:t>‹#›</a:t>
            </a:fld>
            <a:endParaRPr lang="en-US" altLang="ja-JP"/>
          </a:p>
        </p:txBody>
      </p:sp>
    </p:spTree>
    <p:extLst>
      <p:ext uri="{BB962C8B-B14F-4D97-AF65-F5344CB8AC3E}">
        <p14:creationId xmlns:p14="http://schemas.microsoft.com/office/powerpoint/2010/main" val="1142062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0B7E26D0-BA92-4339-97E4-818485B65310}" type="slidenum">
              <a:rPr lang="en-US" altLang="ja-JP"/>
              <a:pPr>
                <a:defRPr/>
              </a:pPr>
              <a:t>‹#›</a:t>
            </a:fld>
            <a:endParaRPr lang="en-US" altLang="ja-JP"/>
          </a:p>
        </p:txBody>
      </p:sp>
    </p:spTree>
    <p:extLst>
      <p:ext uri="{BB962C8B-B14F-4D97-AF65-F5344CB8AC3E}">
        <p14:creationId xmlns:p14="http://schemas.microsoft.com/office/powerpoint/2010/main" val="1058299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4E0B08F-435D-4CDD-90ED-411BFBE20F18}"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学習指導要領に基づく学習評価」「中学校数学科」の説明を始めます。</a:t>
            </a:r>
          </a:p>
          <a:p>
            <a:r>
              <a:rPr lang="ja-JP" altLang="en-US">
                <a:latin typeface="ＭＳ 明朝" panose="02020609040205080304" pitchFamily="17" charset="-128"/>
                <a:ea typeface="ＭＳ 明朝" panose="02020609040205080304" pitchFamily="17" charset="-128"/>
              </a:rPr>
              <a:t>　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p>
          <a:p>
            <a:r>
              <a:rPr lang="ja-JP" altLang="en-US">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p>
          <a:p>
            <a:r>
              <a:rPr lang="ja-JP" altLang="en-US">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35370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では、第１学年の内容</a:t>
            </a:r>
            <a:r>
              <a:rPr lang="en-US" altLang="ja-JP">
                <a:latin typeface="Arial" panose="020B0604020202020204" pitchFamily="34" charset="0"/>
              </a:rPr>
              <a:t>A</a:t>
            </a:r>
            <a:r>
              <a:rPr lang="ja-JP" altLang="en-US">
                <a:latin typeface="Arial" panose="020B0604020202020204" pitchFamily="34" charset="0"/>
              </a:rPr>
              <a:t>（１）正の数と負の数を例に説明します。</a:t>
            </a:r>
            <a:endParaRPr lang="en-US" altLang="ja-JP">
              <a:latin typeface="Arial" panose="020B0604020202020204" pitchFamily="34" charset="0"/>
            </a:endParaRPr>
          </a:p>
          <a:p>
            <a:r>
              <a:rPr lang="ja-JP" altLang="en-US">
                <a:latin typeface="Arial" panose="020B0604020202020204" pitchFamily="34" charset="0"/>
              </a:rPr>
              <a:t>学習指導要領の内容の知識及び技能に関することと、思考力，判断力，表現力等に関することは、スライド上段の表のア（ア）～イ（イ）です。</a:t>
            </a:r>
            <a:endParaRPr lang="en-US" altLang="ja-JP">
              <a:latin typeface="Arial" panose="020B0604020202020204" pitchFamily="34" charset="0"/>
            </a:endParaRPr>
          </a:p>
          <a:p>
            <a:r>
              <a:rPr lang="ja-JP" altLang="en-US">
                <a:latin typeface="Arial" panose="020B0604020202020204" pitchFamily="34" charset="0"/>
              </a:rPr>
              <a:t>内容には，学びに向かう力，人間性等については示されていませんので，該当学年目標（３）を参考にします。スライド上段の表の右に吹き出しで示しているものが，第１学年の目標の（３）です。</a:t>
            </a:r>
            <a:endParaRPr lang="en-US" altLang="ja-JP">
              <a:latin typeface="Arial" panose="020B0604020202020204" pitchFamily="34" charset="0"/>
            </a:endParaRPr>
          </a:p>
          <a:p>
            <a:r>
              <a:rPr lang="ja-JP" altLang="en-US">
                <a:latin typeface="Arial" panose="020B0604020202020204" pitchFamily="34" charset="0"/>
              </a:rPr>
              <a:t>この内容をもとに、内容のまとまりごとの評価規準を作成したものが、スライド下段の表です。各観点について，文末を「～している。」「～をすることができる。」などとして作成しています。</a:t>
            </a:r>
            <a:endParaRPr lang="en-US" altLang="ja-JP">
              <a:latin typeface="Arial" panose="020B0604020202020204" pitchFamily="34" charset="0"/>
            </a:endParaRPr>
          </a:p>
          <a:p>
            <a:r>
              <a:rPr lang="ja-JP" altLang="en-US">
                <a:latin typeface="Arial" panose="020B0604020202020204" pitchFamily="34" charset="0"/>
              </a:rPr>
              <a:t>このようにして，内容のまとまりごとの評価規準を作成します。</a:t>
            </a: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3CC175D-B68C-4645-9555-7DCCA22BC6C0}"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5007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242D836-3CB1-4581-89E2-602B96CE1613}" type="slidenum">
              <a:rPr kumimoji="1" lang="en-US" altLang="ja-JP" smtClean="0">
                <a:solidFill>
                  <a:srgbClr val="000000"/>
                </a:solidFill>
                <a:latin typeface="Arial" panose="020B0604020202020204" pitchFamily="34" charset="0"/>
              </a:rPr>
              <a:pPr/>
              <a:t>11</a:t>
            </a:fld>
            <a:endParaRPr kumimoji="1" lang="en-US" altLang="ja-JP">
              <a:solidFill>
                <a:srgbClr val="000000"/>
              </a:solidFill>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次に，単元の評価規準作成のポイントについて説明します。</a:t>
            </a:r>
          </a:p>
        </p:txBody>
      </p:sp>
    </p:spTree>
    <p:extLst>
      <p:ext uri="{BB962C8B-B14F-4D97-AF65-F5344CB8AC3E}">
        <p14:creationId xmlns:p14="http://schemas.microsoft.com/office/powerpoint/2010/main" val="1771412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単元における観点別学習状況の評価を実施するに当たっては，まずは年間の指導と評価の計画を確認することが重要です。</a:t>
            </a:r>
            <a:endParaRPr lang="en-US" altLang="ja-JP">
              <a:latin typeface="Arial" panose="020B0604020202020204" pitchFamily="34" charset="0"/>
            </a:endParaRPr>
          </a:p>
          <a:p>
            <a:r>
              <a:rPr lang="ja-JP" altLang="en-US">
                <a:latin typeface="Arial" panose="020B0604020202020204" pitchFamily="34" charset="0"/>
              </a:rPr>
              <a:t>その上で，学習指導要領の目標や内容，「内容のまとまりごとの評価規準」の考え方等を踏まえ，スライドに示している１～４のような評価の進め方が考えられます。（３秒）</a:t>
            </a:r>
            <a:endParaRPr lang="en-US" altLang="ja-JP">
              <a:latin typeface="Arial" panose="020B0604020202020204" pitchFamily="34" charset="0"/>
            </a:endParaRPr>
          </a:p>
          <a:p>
            <a:r>
              <a:rPr lang="ja-JP" altLang="en-US">
                <a:latin typeface="Arial" panose="020B0604020202020204" pitchFamily="34" charset="0"/>
              </a:rPr>
              <a:t>ここでは，「２の単元の評価規準を作成する」際のポイントについて、第１学年の「正の数と負の数」の単元を例に、評価の観点ごとに説明します。</a:t>
            </a:r>
            <a:endParaRPr lang="en-US" altLang="ja-JP">
              <a:latin typeface="Arial" panose="020B0604020202020204" pitchFamily="34" charset="0"/>
            </a:endParaRP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868CD73-67E0-4524-9A39-4653BBF4901C}"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94328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39939"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Arial" panose="020B0604020202020204" pitchFamily="34" charset="0"/>
              </a:rPr>
              <a:t>知識・技能については，</a:t>
            </a:r>
            <a:r>
              <a:rPr lang="ja-JP" altLang="en-US" dirty="0"/>
              <a:t>基本的に，単元の目標と「内容のまとまりごとの評価規準（例）」を基に，</a:t>
            </a:r>
            <a:r>
              <a:rPr lang="en-US" altLang="ja-JP" dirty="0">
                <a:solidFill>
                  <a:srgbClr val="FF0000"/>
                </a:solidFill>
                <a:latin typeface="+mj-ea"/>
              </a:rPr>
              <a:t>〔</a:t>
            </a:r>
            <a:r>
              <a:rPr lang="ja-JP" altLang="en-US" dirty="0">
                <a:solidFill>
                  <a:srgbClr val="FF0000"/>
                </a:solidFill>
                <a:latin typeface="+mj-ea"/>
              </a:rPr>
              <a:t>用語・記号</a:t>
            </a:r>
            <a:r>
              <a:rPr lang="en-US" altLang="ja-JP" dirty="0">
                <a:solidFill>
                  <a:srgbClr val="FF0000"/>
                </a:solidFill>
                <a:latin typeface="+mj-ea"/>
              </a:rPr>
              <a:t>〕</a:t>
            </a:r>
            <a:r>
              <a:rPr lang="ja-JP" altLang="en-US" dirty="0" err="1">
                <a:solidFill>
                  <a:srgbClr val="FF0000"/>
                </a:solidFill>
                <a:latin typeface="+mj-ea"/>
              </a:rPr>
              <a:t>，</a:t>
            </a:r>
            <a:r>
              <a:rPr lang="ja-JP" altLang="en-US" dirty="0">
                <a:solidFill>
                  <a:srgbClr val="FF0000"/>
                </a:solidFill>
                <a:latin typeface="+mj-ea"/>
              </a:rPr>
              <a:t>［内容の取扱い］の各事項も含めて評価規準を設定</a:t>
            </a:r>
            <a:r>
              <a:rPr lang="ja-JP" altLang="en-US" dirty="0">
                <a:latin typeface="+mj-ea"/>
              </a:rPr>
              <a:t>します。</a:t>
            </a:r>
            <a:endParaRPr lang="en-US" altLang="ja-JP" dirty="0">
              <a:latin typeface="+mj-ea"/>
            </a:endParaRPr>
          </a:p>
          <a:p>
            <a:pPr>
              <a:defRPr/>
            </a:pPr>
            <a:r>
              <a:rPr lang="ja-JP" altLang="en-US" dirty="0">
                <a:latin typeface="Arial" panose="020B0604020202020204" pitchFamily="34" charset="0"/>
              </a:rPr>
              <a:t>この単元では、</a:t>
            </a:r>
            <a:r>
              <a:rPr lang="en-US" altLang="ja-JP" dirty="0">
                <a:latin typeface="Arial" panose="020B0604020202020204" pitchFamily="34" charset="0"/>
              </a:rPr>
              <a:t>〔</a:t>
            </a:r>
            <a:r>
              <a:rPr lang="ja-JP" altLang="en-US" dirty="0">
                <a:latin typeface="Arial" panose="020B0604020202020204" pitchFamily="34" charset="0"/>
              </a:rPr>
              <a:t>用語・記号</a:t>
            </a:r>
            <a:r>
              <a:rPr lang="en-US" altLang="ja-JP" dirty="0">
                <a:latin typeface="Arial" panose="020B0604020202020204" pitchFamily="34" charset="0"/>
              </a:rPr>
              <a:t>〕</a:t>
            </a:r>
            <a:r>
              <a:rPr lang="ja-JP" altLang="en-US" dirty="0">
                <a:latin typeface="Arial" panose="020B0604020202020204" pitchFamily="34" charset="0"/>
              </a:rPr>
              <a:t>として、「自然数、素数、符号、絶対値」が示されていることから、それらの用語に関わる評価規準を設定します。また、</a:t>
            </a:r>
            <a:r>
              <a:rPr lang="en-US" altLang="ja-JP" dirty="0">
                <a:latin typeface="Arial" panose="020B0604020202020204" pitchFamily="34" charset="0"/>
              </a:rPr>
              <a:t>〔</a:t>
            </a:r>
            <a:r>
              <a:rPr lang="ja-JP" altLang="en-US" dirty="0">
                <a:latin typeface="Arial" panose="020B0604020202020204" pitchFamily="34" charset="0"/>
              </a:rPr>
              <a:t>内容の取扱い</a:t>
            </a:r>
            <a:r>
              <a:rPr lang="en-US" altLang="ja-JP" dirty="0">
                <a:latin typeface="Arial" panose="020B0604020202020204" pitchFamily="34" charset="0"/>
              </a:rPr>
              <a:t>〕</a:t>
            </a:r>
            <a:r>
              <a:rPr lang="ja-JP" altLang="en-US" dirty="0">
                <a:latin typeface="Arial" panose="020B0604020202020204" pitchFamily="34" charset="0"/>
              </a:rPr>
              <a:t>では「自然数を素数の積として表すことを取り扱うものとする。」ことが示されていることから、それらの内容に関わる評価規準を設定します。</a:t>
            </a: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C2BB379-B970-4D2D-85E1-085B734035A3}" type="slidenum">
              <a:rPr lang="ja-JP" altLang="en-US" smtClean="0">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11094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Arial" panose="020B0604020202020204" pitchFamily="34" charset="0"/>
              </a:rPr>
              <a:t>思考・判断・表現については、</a:t>
            </a:r>
            <a:r>
              <a:rPr lang="ja-JP" altLang="en-US" dirty="0"/>
              <a:t>基本的に，単元の目標と「内容のまとまりごとの評価規準（例）」を基に，</a:t>
            </a:r>
            <a:r>
              <a:rPr lang="en-US" altLang="ja-JP" dirty="0">
                <a:solidFill>
                  <a:srgbClr val="FF0000"/>
                </a:solidFill>
                <a:latin typeface="+mj-ea"/>
              </a:rPr>
              <a:t>〔</a:t>
            </a:r>
            <a:r>
              <a:rPr lang="ja-JP" altLang="en-US" dirty="0">
                <a:solidFill>
                  <a:srgbClr val="FF0000"/>
                </a:solidFill>
                <a:latin typeface="+mj-ea"/>
              </a:rPr>
              <a:t>用語・記号</a:t>
            </a:r>
            <a:r>
              <a:rPr lang="en-US" altLang="ja-JP" dirty="0">
                <a:solidFill>
                  <a:srgbClr val="FF0000"/>
                </a:solidFill>
                <a:latin typeface="+mj-ea"/>
              </a:rPr>
              <a:t>〕</a:t>
            </a:r>
            <a:r>
              <a:rPr lang="ja-JP" altLang="en-US" dirty="0" err="1">
                <a:solidFill>
                  <a:srgbClr val="FF0000"/>
                </a:solidFill>
                <a:latin typeface="+mj-ea"/>
              </a:rPr>
              <a:t>，</a:t>
            </a:r>
            <a:r>
              <a:rPr lang="ja-JP" altLang="en-US" dirty="0">
                <a:solidFill>
                  <a:srgbClr val="FF0000"/>
                </a:solidFill>
                <a:latin typeface="+mj-ea"/>
              </a:rPr>
              <a:t>［内容の取扱い］の各事項も含めて評価規準を設定</a:t>
            </a:r>
            <a:r>
              <a:rPr lang="ja-JP" altLang="en-US" dirty="0">
                <a:latin typeface="+mj-ea"/>
              </a:rPr>
              <a:t>します。</a:t>
            </a:r>
            <a:endParaRPr lang="en-US" altLang="ja-JP" dirty="0">
              <a:latin typeface="+mj-ea"/>
            </a:endParaRPr>
          </a:p>
          <a:p>
            <a:pPr>
              <a:defRPr/>
            </a:pPr>
            <a:r>
              <a:rPr lang="ja-JP" altLang="en-US" dirty="0">
                <a:latin typeface="Arial" panose="020B0604020202020204" pitchFamily="34" charset="0"/>
              </a:rPr>
              <a:t>この単元では、内容の取扱いで、「自然数を素数の積として表すことを取り扱うものとする。」ことや「数の集合と四則計算の可能性を取り扱うものとする。」ことが示されていることから、それらの内容に関わる評価規準を設定</a:t>
            </a:r>
            <a:r>
              <a:rPr lang="ja-JP" altLang="en-US" dirty="0">
                <a:latin typeface="+mj-ea"/>
              </a:rPr>
              <a:t>します。</a:t>
            </a:r>
            <a:endParaRPr lang="en-US" altLang="ja-JP" dirty="0">
              <a:latin typeface="+mj-ea"/>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4F389B5-49A9-44DE-9176-C6DD9783C5C4}" type="slidenum">
              <a:rPr lang="ja-JP" altLang="en-US" smtClean="0">
                <a:solidFill>
                  <a:srgbClr val="000000"/>
                </a:solidFill>
                <a:latin typeface="游ゴシック" panose="020B0400000000000000" pitchFamily="50" charset="-128"/>
              </a:rPr>
              <a:pPr/>
              <a:t>14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98545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Arial" panose="020B0604020202020204" pitchFamily="34" charset="0"/>
              </a:rPr>
              <a:t>主体的に学習に取り組む態度については、</a:t>
            </a:r>
            <a:r>
              <a:rPr lang="ja-JP" altLang="en-US" dirty="0"/>
              <a:t>基本的に，単元の目標と「内容のまとまりごとの評価規準（例）」を基に，</a:t>
            </a:r>
            <a:r>
              <a:rPr lang="ja-JP" altLang="en-US" dirty="0">
                <a:solidFill>
                  <a:srgbClr val="FF0000"/>
                </a:solidFill>
              </a:rPr>
              <a:t>当該内容のまとまりで育成を目指す「知識及び技能」や「思考力，判断力，表現力等」の指導事項等を踏まえて評価規準を設定</a:t>
            </a:r>
            <a:r>
              <a:rPr lang="ja-JP" altLang="en-US" dirty="0"/>
              <a:t>します。</a:t>
            </a:r>
            <a:endParaRPr lang="en-US" altLang="ja-JP" dirty="0">
              <a:latin typeface="+mj-ea"/>
            </a:endParaRPr>
          </a:p>
          <a:p>
            <a:pPr>
              <a:defRPr/>
            </a:pPr>
            <a:r>
              <a:rPr lang="ja-JP" altLang="en-US" dirty="0">
                <a:latin typeface="Arial" panose="020B0604020202020204" pitchFamily="34" charset="0"/>
              </a:rPr>
              <a:t>この単元では、内容のまとまりごとの評価規準が「</a:t>
            </a:r>
            <a:r>
              <a:rPr lang="ja-JP" altLang="en-US" dirty="0"/>
              <a:t>正の数と負の数のよさに気付いて粘り強く考え，正の数と負の数について学んだことを生活や学習に生かそうとしたり，正の数と負の数を活用した問題解決の過程を振り返って検討しようとしたりしている。」であることから、これを基に、単元の評価規準を</a:t>
            </a:r>
            <a:r>
              <a:rPr lang="ja-JP" altLang="en-US" dirty="0">
                <a:latin typeface="Arial" panose="020B0604020202020204" pitchFamily="34" charset="0"/>
              </a:rPr>
              <a:t>３つに分割して設定しています。</a:t>
            </a:r>
            <a:endParaRPr lang="en-US" altLang="ja-JP" dirty="0">
              <a:latin typeface="Arial" panose="020B0604020202020204" pitchFamily="34" charset="0"/>
            </a:endParaRPr>
          </a:p>
          <a:p>
            <a:pPr>
              <a:defRPr/>
            </a:pPr>
            <a:r>
              <a:rPr lang="ja-JP" altLang="en-US" dirty="0">
                <a:latin typeface="Arial" panose="020B0604020202020204" pitchFamily="34" charset="0"/>
              </a:rPr>
              <a:t>このようにして，単元の評価規準を作成します。</a:t>
            </a: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99A4BBD-4FF0-4318-B12E-2580B9A1162E}" type="slidenum">
              <a:rPr lang="ja-JP" altLang="en-US" smtClean="0">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47950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4CB64EE-BDB4-4450-88DE-0A40E21D1C51}" type="slidenum">
              <a:rPr kumimoji="1" lang="en-US" altLang="ja-JP" smtClean="0">
                <a:solidFill>
                  <a:srgbClr val="000000"/>
                </a:solidFill>
                <a:latin typeface="Arial" panose="020B0604020202020204" pitchFamily="34" charset="0"/>
              </a:rPr>
              <a:pPr/>
              <a:t>16</a:t>
            </a:fld>
            <a:endParaRPr kumimoji="1" lang="en-US" altLang="ja-JP">
              <a:solidFill>
                <a:srgbClr val="000000"/>
              </a:solidFill>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最後に、「主体的に学習に取り組む態度」の評価規準作成の例について，説明します。</a:t>
            </a:r>
          </a:p>
        </p:txBody>
      </p:sp>
    </p:spTree>
    <p:extLst>
      <p:ext uri="{BB962C8B-B14F-4D97-AF65-F5344CB8AC3E}">
        <p14:creationId xmlns:p14="http://schemas.microsoft.com/office/powerpoint/2010/main" val="2748796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「主体的に学習に取り組む態度」については，知識及び技能を獲得したり，思考力，判断力，表現力等を身に付けたりすることに向けた粘り強い取組の中で，</a:t>
            </a:r>
          </a:p>
          <a:p>
            <a:r>
              <a:rPr lang="ja-JP" altLang="en-US">
                <a:latin typeface="Arial" panose="020B0604020202020204" pitchFamily="34" charset="0"/>
              </a:rPr>
              <a:t>自らの学習を調整しようとしているかどうかを含めて評価します。</a:t>
            </a:r>
          </a:p>
          <a:p>
            <a:r>
              <a:rPr lang="ja-JP" altLang="en-US">
                <a:latin typeface="Arial" panose="020B0604020202020204" pitchFamily="34" charset="0"/>
              </a:rPr>
              <a:t>そのため、スクリーンに示す「粘り強く学習に取り組む態度」と「自ら学習を調整しようとする態度」の二つの側面を評価することが求められます。</a:t>
            </a:r>
          </a:p>
          <a:p>
            <a:endParaRPr lang="ja-JP" altLang="en-US">
              <a:latin typeface="Arial" panose="020B0604020202020204" pitchFamily="34" charset="0"/>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E3FB75A-ADE5-4287-B6DB-7C6849C5D4D9}"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62417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latin typeface="Arial" panose="020B0604020202020204" pitchFamily="34" charset="0"/>
              </a:rPr>
              <a:t>評価の方法としては，ノートやレポート等における記述や，授業中の発言などが考えられますが，</a:t>
            </a:r>
            <a:r>
              <a:rPr lang="ja-JP" altLang="en-US" dirty="0">
                <a:latin typeface="Arial" panose="020B0604020202020204" pitchFamily="34" charset="0"/>
              </a:rPr>
              <a:t>その際，</a:t>
            </a:r>
            <a:r>
              <a:rPr lang="ja-JP" altLang="ja-JP" dirty="0">
                <a:latin typeface="Arial" panose="020B0604020202020204" pitchFamily="34" charset="0"/>
              </a:rPr>
              <a:t>「知識・技能」や「思考・判断・表現」の観点の状況を踏まえた上で評価を行</a:t>
            </a:r>
            <a:r>
              <a:rPr lang="ja-JP" altLang="en-US" dirty="0">
                <a:latin typeface="Arial" panose="020B0604020202020204" pitchFamily="34" charset="0"/>
              </a:rPr>
              <a:t>う必要があります。例えば、</a:t>
            </a:r>
            <a:r>
              <a:rPr lang="ja-JP" altLang="ja-JP" dirty="0">
                <a:latin typeface="Arial" panose="020B0604020202020204" pitchFamily="34" charset="0"/>
              </a:rPr>
              <a:t>ノートにおける特定の記述</a:t>
            </a:r>
            <a:r>
              <a:rPr lang="ja-JP" altLang="en-US" dirty="0">
                <a:latin typeface="Arial" panose="020B0604020202020204" pitchFamily="34" charset="0"/>
              </a:rPr>
              <a:t>，</a:t>
            </a:r>
            <a:r>
              <a:rPr lang="ja-JP" altLang="ja-JP" dirty="0">
                <a:latin typeface="Arial" panose="020B0604020202020204" pitchFamily="34" charset="0"/>
              </a:rPr>
              <a:t>「今日の授業は楽しかった。」など，内容と関わりのない記述のみを取り出して評価するわけではないことに留意が必要です。</a:t>
            </a:r>
            <a:endParaRPr lang="ja-JP" altLang="en-US" dirty="0">
              <a:latin typeface="Arial" panose="020B0604020202020204" pitchFamily="34" charset="0"/>
            </a:endParaRP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0DCE896-E435-414A-B669-4C3D77A51850}" type="slidenum">
              <a:rPr lang="ja-JP" altLang="en-US" smtClean="0">
                <a:solidFill>
                  <a:srgbClr val="000000"/>
                </a:solidFill>
                <a:latin typeface="游ゴシック" panose="020B0400000000000000" pitchFamily="50" charset="-128"/>
              </a:rPr>
              <a:pPr/>
              <a:t>18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50644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それでは，先ほどお示しした，この評価の進め方に沿って，第３学年の単元「２次方程式」を例に、主体的に学習に取り組む態度の評価規準作成の流れについて説明します。</a:t>
            </a:r>
            <a:endParaRPr lang="en-US" altLang="ja-JP">
              <a:latin typeface="Arial" panose="020B0604020202020204" pitchFamily="34"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3770022-27E8-403E-99C8-CC456A7C1A9C}"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560411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DB5509F-CCE5-4D47-AC2C-82166D152FAC}"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説明の内容は，スライドに示しております４点です。（５秒待つ）</a:t>
            </a:r>
          </a:p>
        </p:txBody>
      </p:sp>
    </p:spTree>
    <p:extLst>
      <p:ext uri="{BB962C8B-B14F-4D97-AF65-F5344CB8AC3E}">
        <p14:creationId xmlns:p14="http://schemas.microsoft.com/office/powerpoint/2010/main" val="609684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latin typeface="Arial" panose="020B0604020202020204" pitchFamily="34" charset="0"/>
              </a:rPr>
              <a:t>まず，単元の目標を</a:t>
            </a:r>
            <a:r>
              <a:rPr lang="ja-JP" altLang="en-US" dirty="0">
                <a:latin typeface="Arial" panose="020B0604020202020204" pitchFamily="34" charset="0"/>
              </a:rPr>
              <a:t>作成</a:t>
            </a:r>
            <a:r>
              <a:rPr lang="ja-JP" altLang="ja-JP" dirty="0">
                <a:latin typeface="Arial" panose="020B0604020202020204" pitchFamily="34" charset="0"/>
              </a:rPr>
              <a:t>します。ここでは，学習指導要領の目標や内容等から，授業で育成する資質・能力を明確にします。</a:t>
            </a:r>
          </a:p>
          <a:p>
            <a:r>
              <a:rPr lang="ja-JP" altLang="ja-JP" dirty="0">
                <a:latin typeface="Arial" panose="020B0604020202020204" pitchFamily="34" charset="0"/>
              </a:rPr>
              <a:t>「主体的に学習に取り組む態度」については，（３）のように設定</a:t>
            </a:r>
            <a:r>
              <a:rPr lang="ja-JP" altLang="en-US" dirty="0">
                <a:latin typeface="Arial" panose="020B0604020202020204" pitchFamily="34" charset="0"/>
              </a:rPr>
              <a:t>しています</a:t>
            </a:r>
            <a:r>
              <a:rPr lang="ja-JP" altLang="ja-JP" dirty="0">
                <a:latin typeface="Arial" panose="020B0604020202020204" pitchFamily="34" charset="0"/>
              </a:rPr>
              <a:t>。</a:t>
            </a:r>
          </a:p>
          <a:p>
            <a:r>
              <a:rPr lang="ja-JP" altLang="ja-JP" dirty="0">
                <a:latin typeface="Arial" panose="020B0604020202020204" pitchFamily="34" charset="0"/>
              </a:rPr>
              <a:t>次に，単元の評価</a:t>
            </a:r>
            <a:r>
              <a:rPr lang="ja-JP" altLang="en-US" dirty="0">
                <a:latin typeface="Arial" panose="020B0604020202020204" pitchFamily="34" charset="0"/>
              </a:rPr>
              <a:t>規準</a:t>
            </a:r>
            <a:r>
              <a:rPr lang="ja-JP" altLang="ja-JP" dirty="0">
                <a:latin typeface="Arial" panose="020B0604020202020204" pitchFamily="34" charset="0"/>
              </a:rPr>
              <a:t>を作成します。</a:t>
            </a:r>
            <a:r>
              <a:rPr lang="ja-JP" altLang="en-US" dirty="0">
                <a:latin typeface="Arial" panose="020B0604020202020204" pitchFamily="34" charset="0"/>
              </a:rPr>
              <a:t>これについては</a:t>
            </a:r>
            <a:r>
              <a:rPr lang="ja-JP" altLang="ja-JP" dirty="0">
                <a:latin typeface="Arial" panose="020B0604020202020204" pitchFamily="34" charset="0"/>
              </a:rPr>
              <a:t>，</a:t>
            </a:r>
            <a:r>
              <a:rPr lang="ja-JP" altLang="en-US" dirty="0">
                <a:latin typeface="Arial" panose="020B0604020202020204" pitchFamily="34" charset="0"/>
              </a:rPr>
              <a:t>先ほど説明したように、</a:t>
            </a:r>
            <a:r>
              <a:rPr lang="ja-JP" altLang="ja-JP" dirty="0">
                <a:latin typeface="Arial" panose="020B0604020202020204" pitchFamily="34" charset="0"/>
              </a:rPr>
              <a:t>単元の目標や「内容のまとまりごとの評価規準」</a:t>
            </a:r>
            <a:r>
              <a:rPr lang="ja-JP" altLang="en-US" dirty="0">
                <a:latin typeface="Arial" panose="020B0604020202020204" pitchFamily="34" charset="0"/>
              </a:rPr>
              <a:t>など</a:t>
            </a:r>
            <a:r>
              <a:rPr lang="ja-JP" altLang="ja-JP" dirty="0">
                <a:latin typeface="Arial" panose="020B0604020202020204" pitchFamily="34" charset="0"/>
              </a:rPr>
              <a:t>をもとに設定します。</a:t>
            </a:r>
          </a:p>
          <a:p>
            <a:r>
              <a:rPr lang="ja-JP" altLang="ja-JP" dirty="0">
                <a:latin typeface="Arial" panose="020B0604020202020204" pitchFamily="34" charset="0"/>
              </a:rPr>
              <a:t>「主体的に学習に取り組む態度」については，</a:t>
            </a:r>
            <a:r>
              <a:rPr lang="ja-JP" altLang="en-US" dirty="0">
                <a:latin typeface="Arial" panose="020B0604020202020204" pitchFamily="34" charset="0"/>
              </a:rPr>
              <a:t>スライド右の①～③</a:t>
            </a:r>
            <a:r>
              <a:rPr lang="ja-JP" altLang="ja-JP" dirty="0">
                <a:latin typeface="Arial" panose="020B0604020202020204" pitchFamily="34" charset="0"/>
              </a:rPr>
              <a:t>のように，設定</a:t>
            </a:r>
            <a:r>
              <a:rPr lang="ja-JP" altLang="en-US" dirty="0">
                <a:latin typeface="Arial" panose="020B0604020202020204" pitchFamily="34" charset="0"/>
              </a:rPr>
              <a:t>しています</a:t>
            </a:r>
            <a:r>
              <a:rPr lang="ja-JP" altLang="ja-JP" dirty="0">
                <a:latin typeface="Arial" panose="020B0604020202020204" pitchFamily="34" charset="0"/>
              </a:rPr>
              <a:t>。</a:t>
            </a:r>
            <a:endParaRPr lang="en-US" altLang="ja-JP" dirty="0">
              <a:latin typeface="Arial" panose="020B0604020202020204" pitchFamily="34" charset="0"/>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9A589ED-96F1-40A6-AE7F-F7688A25F3CB}"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530823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Arial" panose="020B0604020202020204" pitchFamily="34" charset="0"/>
              </a:rPr>
              <a:t>次に，指導と評価の計画を作成します。</a:t>
            </a:r>
          </a:p>
          <a:p>
            <a:r>
              <a:rPr lang="ja-JP" altLang="ja-JP">
                <a:latin typeface="Arial" panose="020B0604020202020204" pitchFamily="34" charset="0"/>
              </a:rPr>
              <a:t>計画を作成する際は，単元の中で重点的に生徒の学習状況を見取る観点を設定したり，総括の資料とするための評価として</a:t>
            </a:r>
            <a:r>
              <a:rPr lang="ja-JP" altLang="en-US">
                <a:latin typeface="Arial" panose="020B0604020202020204" pitchFamily="34" charset="0"/>
              </a:rPr>
              <a:t>全員</a:t>
            </a:r>
            <a:r>
              <a:rPr lang="ja-JP" altLang="ja-JP">
                <a:latin typeface="Arial" panose="020B0604020202020204" pitchFamily="34" charset="0"/>
              </a:rPr>
              <a:t>の学習状況を記録に残す場面を精選したり</a:t>
            </a:r>
            <a:r>
              <a:rPr lang="ja-JP" altLang="en-US">
                <a:latin typeface="Arial" panose="020B0604020202020204" pitchFamily="34" charset="0"/>
              </a:rPr>
              <a:t>、評価の方法を考えたりします。</a:t>
            </a:r>
            <a:endParaRPr lang="ja-JP" altLang="ja-JP">
              <a:latin typeface="Arial" panose="020B0604020202020204" pitchFamily="34" charset="0"/>
            </a:endParaRPr>
          </a:p>
          <a:p>
            <a:r>
              <a:rPr lang="ja-JP" altLang="en-US">
                <a:latin typeface="Arial" panose="020B0604020202020204" pitchFamily="34" charset="0"/>
              </a:rPr>
              <a:t>なお、</a:t>
            </a:r>
            <a:r>
              <a:rPr lang="ja-JP" altLang="ja-JP">
                <a:latin typeface="Arial" panose="020B0604020202020204" pitchFamily="34" charset="0"/>
              </a:rPr>
              <a:t>「主体的に学習に取り組む態度」については，学習活動を通して身に付けた態度を評価するため，単元や小単元等の導入で評価したり，単一の授業の冒頭で評価したりして記録に残すことは適切ではないことに留意が必要です。</a:t>
            </a:r>
          </a:p>
          <a:p>
            <a:r>
              <a:rPr lang="ja-JP" altLang="en-US">
                <a:latin typeface="Arial" panose="020B0604020202020204" pitchFamily="34" charset="0"/>
              </a:rPr>
              <a:t>このことを踏まえ、</a:t>
            </a:r>
            <a:r>
              <a:rPr lang="ja-JP" altLang="ja-JP">
                <a:latin typeface="Arial" panose="020B0604020202020204" pitchFamily="34" charset="0"/>
              </a:rPr>
              <a:t>この例</a:t>
            </a:r>
            <a:r>
              <a:rPr lang="ja-JP" altLang="en-US">
                <a:latin typeface="Arial" panose="020B0604020202020204" pitchFamily="34" charset="0"/>
              </a:rPr>
              <a:t>では</a:t>
            </a:r>
            <a:r>
              <a:rPr lang="ja-JP" altLang="ja-JP">
                <a:latin typeface="Arial" panose="020B0604020202020204" pitchFamily="34" charset="0"/>
              </a:rPr>
              <a:t>，第８時，第９時に</a:t>
            </a:r>
            <a:r>
              <a:rPr lang="ja-JP" altLang="en-US">
                <a:latin typeface="Arial" panose="020B0604020202020204" pitchFamily="34" charset="0"/>
              </a:rPr>
              <a:t>おいて、</a:t>
            </a:r>
            <a:r>
              <a:rPr lang="ja-JP" altLang="ja-JP">
                <a:latin typeface="Arial" panose="020B0604020202020204" pitchFamily="34" charset="0"/>
              </a:rPr>
              <a:t>主体的に学習に取り組む態度</a:t>
            </a:r>
            <a:r>
              <a:rPr lang="ja-JP" altLang="en-US">
                <a:latin typeface="Arial" panose="020B0604020202020204" pitchFamily="34" charset="0"/>
              </a:rPr>
              <a:t>を重点的に見取る観点とし、</a:t>
            </a:r>
            <a:r>
              <a:rPr lang="ja-JP" altLang="ja-JP">
                <a:latin typeface="Arial" panose="020B0604020202020204" pitchFamily="34" charset="0"/>
              </a:rPr>
              <a:t>全員の</a:t>
            </a:r>
            <a:r>
              <a:rPr lang="ja-JP" altLang="en-US">
                <a:latin typeface="Arial" panose="020B0604020202020204" pitchFamily="34" charset="0"/>
              </a:rPr>
              <a:t>学習状況を</a:t>
            </a:r>
            <a:r>
              <a:rPr lang="ja-JP" altLang="ja-JP">
                <a:latin typeface="Arial" panose="020B0604020202020204" pitchFamily="34" charset="0"/>
              </a:rPr>
              <a:t>記録</a:t>
            </a:r>
            <a:r>
              <a:rPr lang="ja-JP" altLang="en-US">
                <a:latin typeface="Arial" panose="020B0604020202020204" pitchFamily="34" charset="0"/>
              </a:rPr>
              <a:t>に残すよう</a:t>
            </a:r>
            <a:r>
              <a:rPr lang="ja-JP" altLang="ja-JP">
                <a:latin typeface="Arial" panose="020B0604020202020204" pitchFamily="34" charset="0"/>
              </a:rPr>
              <a:t>設定し</a:t>
            </a:r>
            <a:r>
              <a:rPr lang="ja-JP" altLang="en-US">
                <a:latin typeface="Arial" panose="020B0604020202020204" pitchFamily="34" charset="0"/>
              </a:rPr>
              <a:t>ています</a:t>
            </a:r>
            <a:r>
              <a:rPr lang="ja-JP" altLang="ja-JP">
                <a:latin typeface="Arial" panose="020B0604020202020204" pitchFamily="34" charset="0"/>
              </a:rPr>
              <a:t>。</a:t>
            </a:r>
            <a:endParaRPr lang="en-US" altLang="ja-JP">
              <a:latin typeface="Arial" panose="020B0604020202020204" pitchFamily="34" charset="0"/>
            </a:endParaRP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3DC02E9-A4BC-4332-A51F-9933AAF266B7}"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88678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Arial" panose="020B0604020202020204" pitchFamily="34" charset="0"/>
              </a:rPr>
              <a:t>次に，</a:t>
            </a:r>
            <a:r>
              <a:rPr lang="ja-JP" altLang="en-US">
                <a:latin typeface="Arial" panose="020B0604020202020204" pitchFamily="34" charset="0"/>
              </a:rPr>
              <a:t>授業を行う際の</a:t>
            </a:r>
            <a:r>
              <a:rPr lang="ja-JP" altLang="ja-JP">
                <a:latin typeface="Arial" panose="020B0604020202020204" pitchFamily="34" charset="0"/>
              </a:rPr>
              <a:t>評価</a:t>
            </a:r>
            <a:r>
              <a:rPr lang="ja-JP" altLang="en-US">
                <a:latin typeface="Arial" panose="020B0604020202020204" pitchFamily="34" charset="0"/>
              </a:rPr>
              <a:t>規準</a:t>
            </a:r>
            <a:r>
              <a:rPr lang="ja-JP" altLang="ja-JP">
                <a:latin typeface="Arial" panose="020B0604020202020204" pitchFamily="34" charset="0"/>
              </a:rPr>
              <a:t>を作成します。</a:t>
            </a:r>
          </a:p>
          <a:p>
            <a:r>
              <a:rPr lang="ja-JP" altLang="ja-JP" dirty="0">
                <a:latin typeface="Arial" panose="020B0604020202020204" pitchFamily="34" charset="0"/>
              </a:rPr>
              <a:t>スライド</a:t>
            </a:r>
            <a:r>
              <a:rPr lang="ja-JP" altLang="en-US" dirty="0">
                <a:latin typeface="Arial" panose="020B0604020202020204" pitchFamily="34" charset="0"/>
              </a:rPr>
              <a:t>は</a:t>
            </a:r>
            <a:r>
              <a:rPr lang="ja-JP" altLang="ja-JP" dirty="0">
                <a:latin typeface="Arial" panose="020B0604020202020204" pitchFamily="34" charset="0"/>
              </a:rPr>
              <a:t>，第９時における評価規準です。ここでは，</a:t>
            </a:r>
            <a:r>
              <a:rPr lang="ja-JP" altLang="en-US" dirty="0">
                <a:latin typeface="Arial" panose="020B0604020202020204" pitchFamily="34" charset="0"/>
              </a:rPr>
              <a:t>「主体的に学習に取り組む態度」の評価規準を、「二次方程式について学んだことを学習に生かそうとしている。」として設定しています。このことを評価するために、「既習の二次方程式の解き方を振り返り、自分の解き方を改善する場面を設定」した授業を行います。</a:t>
            </a:r>
            <a:endParaRPr lang="en-US" altLang="ja-JP" dirty="0">
              <a:latin typeface="Arial" panose="020B0604020202020204" pitchFamily="34" charset="0"/>
            </a:endParaRPr>
          </a:p>
          <a:p>
            <a:r>
              <a:rPr lang="ja-JP" altLang="en-US" dirty="0">
                <a:latin typeface="Arial" panose="020B0604020202020204" pitchFamily="34" charset="0"/>
              </a:rPr>
              <a:t>授業を行う際には、</a:t>
            </a:r>
            <a:r>
              <a:rPr lang="ja-JP" altLang="ja-JP" dirty="0">
                <a:latin typeface="Arial" panose="020B0604020202020204" pitchFamily="34" charset="0"/>
              </a:rPr>
              <a:t>おおむね満足できる状況</a:t>
            </a:r>
            <a:r>
              <a:rPr lang="ja-JP" altLang="en-US" dirty="0">
                <a:latin typeface="Arial" panose="020B0604020202020204" pitchFamily="34" charset="0"/>
              </a:rPr>
              <a:t>（</a:t>
            </a:r>
            <a:r>
              <a:rPr lang="en-US" altLang="ja-JP" dirty="0">
                <a:latin typeface="Arial" panose="020B0604020202020204" pitchFamily="34" charset="0"/>
              </a:rPr>
              <a:t>B</a:t>
            </a:r>
            <a:r>
              <a:rPr lang="ja-JP" altLang="en-US" dirty="0">
                <a:latin typeface="Arial" panose="020B0604020202020204" pitchFamily="34" charset="0"/>
              </a:rPr>
              <a:t>）や、</a:t>
            </a:r>
            <a:r>
              <a:rPr lang="ja-JP" altLang="ja-JP" dirty="0">
                <a:latin typeface="Arial" panose="020B0604020202020204" pitchFamily="34" charset="0"/>
              </a:rPr>
              <a:t>十分に満足できる状況</a:t>
            </a:r>
            <a:r>
              <a:rPr lang="ja-JP" altLang="en-US" dirty="0">
                <a:latin typeface="Arial" panose="020B0604020202020204" pitchFamily="34" charset="0"/>
              </a:rPr>
              <a:t>（</a:t>
            </a:r>
            <a:r>
              <a:rPr lang="en-US" altLang="ja-JP" dirty="0">
                <a:latin typeface="Arial" panose="020B0604020202020204" pitchFamily="34" charset="0"/>
              </a:rPr>
              <a:t>A</a:t>
            </a:r>
            <a:r>
              <a:rPr lang="ja-JP" altLang="en-US" dirty="0">
                <a:latin typeface="Arial" panose="020B0604020202020204" pitchFamily="34" charset="0"/>
              </a:rPr>
              <a:t>）について</a:t>
            </a:r>
            <a:r>
              <a:rPr lang="ja-JP" altLang="ja-JP" dirty="0">
                <a:latin typeface="Arial" panose="020B0604020202020204" pitchFamily="34" charset="0"/>
              </a:rPr>
              <a:t>，</a:t>
            </a:r>
            <a:r>
              <a:rPr lang="ja-JP" altLang="en-US" dirty="0">
                <a:latin typeface="Arial" panose="020B0604020202020204" pitchFamily="34" charset="0"/>
              </a:rPr>
              <a:t>評価の視点や評価のポイントを具体的にしておくことや、</a:t>
            </a:r>
            <a:r>
              <a:rPr lang="en-US" altLang="ja-JP" dirty="0">
                <a:latin typeface="Arial" panose="020B0604020202020204" pitchFamily="34" charset="0"/>
              </a:rPr>
              <a:t>C</a:t>
            </a:r>
            <a:r>
              <a:rPr lang="ja-JP" altLang="en-US" dirty="0">
                <a:latin typeface="Arial" panose="020B0604020202020204" pitchFamily="34" charset="0"/>
              </a:rPr>
              <a:t>になりそうな生徒への支援の方法を考えておくこと</a:t>
            </a:r>
            <a:r>
              <a:rPr lang="ja-JP" altLang="ja-JP" dirty="0">
                <a:latin typeface="Arial" panose="020B0604020202020204" pitchFamily="34" charset="0"/>
              </a:rPr>
              <a:t>も大切です。</a:t>
            </a:r>
            <a:endParaRPr lang="en-US" altLang="ja-JP" dirty="0">
              <a:latin typeface="Arial" panose="020B0604020202020204" pitchFamily="34" charset="0"/>
            </a:endParaRPr>
          </a:p>
          <a:p>
            <a:r>
              <a:rPr lang="ja-JP" altLang="en-US" dirty="0">
                <a:latin typeface="Arial" panose="020B0604020202020204" pitchFamily="34" charset="0"/>
              </a:rPr>
              <a:t>そして</a:t>
            </a:r>
            <a:r>
              <a:rPr lang="ja-JP" altLang="ja-JP" dirty="0">
                <a:latin typeface="Arial" panose="020B0604020202020204" pitchFamily="34" charset="0"/>
              </a:rPr>
              <a:t>，観点ごとに総括します。各観点の評価の単元における総括を進めていくには，スライドに示しているようなア～ウの方法が考えられます。その際，３つの観点を同じ方法で総括することは必ずしも必要ではなく，３つの観点の特性に配慮して総括の方法を定めることが</a:t>
            </a:r>
            <a:r>
              <a:rPr lang="ja-JP" altLang="en-US" dirty="0">
                <a:latin typeface="Arial" panose="020B0604020202020204" pitchFamily="34" charset="0"/>
              </a:rPr>
              <a:t>適当</a:t>
            </a:r>
            <a:r>
              <a:rPr lang="ja-JP" altLang="ja-JP" dirty="0">
                <a:latin typeface="Arial" panose="020B0604020202020204" pitchFamily="34" charset="0"/>
              </a:rPr>
              <a:t>です。</a:t>
            </a:r>
            <a:endParaRPr lang="en-US" altLang="ja-JP" dirty="0">
              <a:latin typeface="Arial" panose="020B0604020202020204" pitchFamily="34" charset="0"/>
            </a:endParaRPr>
          </a:p>
          <a:p>
            <a:r>
              <a:rPr lang="ja-JP" altLang="ja-JP" dirty="0">
                <a:latin typeface="Arial" panose="020B0604020202020204" pitchFamily="34" charset="0"/>
              </a:rPr>
              <a:t>主体的に学習に取り組む態度の評価については，その態度が，意図的・計画的な指導を基にした学習の進行に伴って高まってくると考えられることや，今後の学習への動機付けなどに配慮すると，「ウ単元の後半の評価を重視する方法」を取り入れることが考えられます。</a:t>
            </a:r>
            <a:endParaRPr lang="en-US" altLang="ja-JP" dirty="0">
              <a:latin typeface="Arial" panose="020B0604020202020204" pitchFamily="34" charset="0"/>
            </a:endParaRPr>
          </a:p>
          <a:p>
            <a:r>
              <a:rPr lang="ja-JP" altLang="en-US" dirty="0">
                <a:latin typeface="Arial" panose="020B0604020202020204" pitchFamily="34" charset="0"/>
              </a:rPr>
              <a:t>このようにして、主体的な学習に取り組む態度についての評価を行います。</a:t>
            </a:r>
            <a:endParaRPr lang="en-US" altLang="ja-JP" dirty="0">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323CE3E-3862-4166-A3BE-15BD1BEEA4CA}"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390373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最後に、主体的に学習に取り組む態度の評価についての留意点です。</a:t>
            </a:r>
            <a:endParaRPr lang="en-US" altLang="ja-JP">
              <a:latin typeface="Arial" panose="020B0604020202020204" pitchFamily="34" charset="0"/>
            </a:endParaRPr>
          </a:p>
          <a:p>
            <a:r>
              <a:rPr lang="ja-JP" altLang="en-US">
                <a:latin typeface="Arial" panose="020B0604020202020204" pitchFamily="34" charset="0"/>
              </a:rPr>
              <a:t>評価をした際に，スライドの★印に位置するような、生徒が自らの学習を全く調整しようとせず粘り強く取り組み続けているような場合には，間違ったままに取り組み続けさせるのではなく，教師の適切な支援と速やかな授業改善をすることが望まれます。</a:t>
            </a: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992BA54-0189-4044-B644-33E8961F7C66}"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099877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B1F0165-F469-4728-9411-91E6F15D5285}" type="slidenum">
              <a:rPr kumimoji="1" lang="en-US" altLang="ja-JP" smtClean="0">
                <a:solidFill>
                  <a:srgbClr val="000000"/>
                </a:solidFill>
                <a:latin typeface="Arial" panose="020B0604020202020204" pitchFamily="34" charset="0"/>
              </a:rPr>
              <a:pPr/>
              <a:t>24</a:t>
            </a:fld>
            <a:endParaRPr kumimoji="1" lang="en-US" altLang="ja-JP">
              <a:solidFill>
                <a:srgbClr val="000000"/>
              </a:solidFill>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以上で，中学校数学科の説明を終わります。</a:t>
            </a:r>
          </a:p>
        </p:txBody>
      </p:sp>
    </p:spTree>
    <p:extLst>
      <p:ext uri="{BB962C8B-B14F-4D97-AF65-F5344CB8AC3E}">
        <p14:creationId xmlns:p14="http://schemas.microsoft.com/office/powerpoint/2010/main" val="194504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5316FB2-5165-48F9-B2EC-CEAE0648AEBE}" type="slidenum">
              <a:rPr kumimoji="1" lang="en-US" altLang="ja-JP" smtClean="0">
                <a:solidFill>
                  <a:srgbClr val="000000"/>
                </a:solidFill>
                <a:latin typeface="Arial" panose="020B0604020202020204" pitchFamily="34" charset="0"/>
              </a:rPr>
              <a:pPr/>
              <a:t>3</a:t>
            </a:fld>
            <a:endParaRPr kumimoji="1" lang="en-US" altLang="ja-JP">
              <a:solidFill>
                <a:srgbClr val="000000"/>
              </a:solidFill>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まず，中学校数学科の内容のまとまりについて説明します。</a:t>
            </a:r>
          </a:p>
        </p:txBody>
      </p:sp>
    </p:spTree>
    <p:extLst>
      <p:ext uri="{BB962C8B-B14F-4D97-AF65-F5344CB8AC3E}">
        <p14:creationId xmlns:p14="http://schemas.microsoft.com/office/powerpoint/2010/main" val="37722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学習指導要領において，内容のまとまりは，</a:t>
            </a:r>
            <a:r>
              <a:rPr lang="en-US" altLang="ja-JP">
                <a:latin typeface="Arial" panose="020B0604020202020204" pitchFamily="34" charset="0"/>
              </a:rPr>
              <a:t>A</a:t>
            </a:r>
            <a:r>
              <a:rPr lang="ja-JP" altLang="en-US">
                <a:latin typeface="Arial" panose="020B0604020202020204" pitchFamily="34" charset="0"/>
              </a:rPr>
              <a:t>～</a:t>
            </a:r>
            <a:r>
              <a:rPr lang="en-US" altLang="ja-JP">
                <a:latin typeface="Arial" panose="020B0604020202020204" pitchFamily="34" charset="0"/>
              </a:rPr>
              <a:t>D</a:t>
            </a:r>
            <a:r>
              <a:rPr lang="ja-JP" altLang="en-US">
                <a:latin typeface="Arial" panose="020B0604020202020204" pitchFamily="34" charset="0"/>
              </a:rPr>
              <a:t>の各領域の（１）～（３）として整理されています。</a:t>
            </a:r>
            <a:endParaRPr lang="en-US" altLang="ja-JP">
              <a:latin typeface="Arial" panose="020B0604020202020204" pitchFamily="34" charset="0"/>
            </a:endParaRPr>
          </a:p>
          <a:p>
            <a:r>
              <a:rPr lang="ja-JP" altLang="en-US">
                <a:latin typeface="Arial" panose="020B0604020202020204" pitchFamily="34" charset="0"/>
              </a:rPr>
              <a:t>スライドに示しているものは，第１学年の内容のまとまりですが，他学年においても，各領域の各項目が内容のまとまりとなります。</a:t>
            </a: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84C49AC-26A7-4CBE-B668-032F122BAF44}"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3233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20F7F9D-1FE4-4325-85ED-860851831198}" type="slidenum">
              <a:rPr kumimoji="1" lang="en-US" altLang="ja-JP" smtClean="0">
                <a:solidFill>
                  <a:srgbClr val="000000"/>
                </a:solidFill>
                <a:latin typeface="Arial" panose="020B0604020202020204" pitchFamily="34" charset="0"/>
              </a:rPr>
              <a:pPr/>
              <a:t>5</a:t>
            </a:fld>
            <a:endParaRPr kumimoji="1" lang="en-US" altLang="ja-JP">
              <a:solidFill>
                <a:srgbClr val="000000"/>
              </a:solidFill>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次に，中学校数学科における「内容のまとまりごとの評価規準」作成の手順について説明します。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73232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solidFill>
                  <a:schemeClr val="bg1"/>
                </a:solidFill>
                <a:latin typeface="Arial" panose="020B0604020202020204" pitchFamily="34" charset="0"/>
              </a:rPr>
              <a:t>まず，教科や各学年の目標を踏まえて，「評価の観点及びその趣旨」が作成されていることについて確認します。</a:t>
            </a:r>
            <a:endParaRPr lang="en-US" altLang="ja-JP" b="1" dirty="0">
              <a:solidFill>
                <a:schemeClr val="bg1"/>
              </a:solidFill>
              <a:latin typeface="Arial" panose="020B0604020202020204" pitchFamily="34" charset="0"/>
            </a:endParaRPr>
          </a:p>
          <a:p>
            <a:r>
              <a:rPr lang="ja-JP" altLang="en-US" dirty="0">
                <a:solidFill>
                  <a:schemeClr val="bg1"/>
                </a:solidFill>
                <a:latin typeface="Arial" panose="020B0604020202020204" pitchFamily="34" charset="0"/>
              </a:rPr>
              <a:t>教科の目標については，育成すべき資質・能力が（１）～（３）に整理されており，（１）が知識及び技能に関する目標，（２）が思考力，判断力，表現力等に関する目標，（３）が学びに向かう力，人間性等に関する目標になっています。</a:t>
            </a:r>
            <a:endParaRPr lang="en-US" altLang="ja-JP" dirty="0">
              <a:solidFill>
                <a:schemeClr val="bg1"/>
              </a:solidFill>
              <a:latin typeface="Arial" panose="020B0604020202020204" pitchFamily="34" charset="0"/>
            </a:endParaRPr>
          </a:p>
          <a:p>
            <a:r>
              <a:rPr lang="ja-JP" altLang="en-US" dirty="0">
                <a:solidFill>
                  <a:schemeClr val="bg1"/>
                </a:solidFill>
                <a:latin typeface="Arial" panose="020B0604020202020204" pitchFamily="34" charset="0"/>
              </a:rPr>
              <a:t>このことを踏まえて、評価の観点及びその趣旨は，（１）から知識・技能が，（２）から思考・判断・表現が，（３）から主体的に学習に取り組む態度が作成されています。</a:t>
            </a:r>
            <a:endParaRPr lang="en-US" altLang="ja-JP" dirty="0">
              <a:solidFill>
                <a:schemeClr val="bg1"/>
              </a:solidFill>
              <a:latin typeface="Arial" panose="020B0604020202020204" pitchFamily="34" charset="0"/>
            </a:endParaRPr>
          </a:p>
          <a:p>
            <a:r>
              <a:rPr lang="ja-JP" altLang="en-US" dirty="0">
                <a:solidFill>
                  <a:schemeClr val="bg1"/>
                </a:solidFill>
                <a:latin typeface="Arial" panose="020B0604020202020204" pitchFamily="34" charset="0"/>
              </a:rPr>
              <a:t>なお，主体的に学習に取り組む態度の観点は、目標の（３）について観点別学習状況の評価を通じて見取ることができる部分をその内容として整理して示しています。</a:t>
            </a:r>
            <a:endParaRPr lang="en-US" altLang="ja-JP" dirty="0">
              <a:solidFill>
                <a:schemeClr val="bg1"/>
              </a:solidFill>
              <a:latin typeface="Arial" panose="020B0604020202020204" pitchFamily="34" charset="0"/>
            </a:endParaRP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1ECC2D7-6E07-4F43-8B55-395A5F8C6D20}"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6417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各学年の評価の観点の趣旨についても先ほどと同様、各学年の目標の</a:t>
            </a:r>
            <a:r>
              <a:rPr lang="ja-JP" altLang="en-US">
                <a:solidFill>
                  <a:schemeClr val="bg1"/>
                </a:solidFill>
                <a:latin typeface="Arial" panose="020B0604020202020204" pitchFamily="34" charset="0"/>
              </a:rPr>
              <a:t>（</a:t>
            </a:r>
            <a:r>
              <a:rPr lang="ja-JP" altLang="en-US" dirty="0">
                <a:solidFill>
                  <a:schemeClr val="bg1"/>
                </a:solidFill>
                <a:latin typeface="Arial" panose="020B0604020202020204" pitchFamily="34" charset="0"/>
              </a:rPr>
              <a:t>１）から知識・技能が，（２）から思考・判断・表現が，（３）から主体的に学習に取り組む態度が作成されています。</a:t>
            </a:r>
            <a:endParaRPr lang="en-US" altLang="ja-JP" dirty="0">
              <a:solidFill>
                <a:schemeClr val="bg1"/>
              </a:solidFill>
              <a:latin typeface="Arial" panose="020B0604020202020204" pitchFamily="34" charset="0"/>
            </a:endParaRPr>
          </a:p>
          <a:p>
            <a:endParaRPr lang="en-US" altLang="ja-JP" dirty="0">
              <a:latin typeface="Arial" panose="020B0604020202020204" pitchFamily="34" charset="0"/>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A0C13B3-5E61-4DF6-8386-65578843213A}"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07552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次に，①各教科における「内容のまとまり」と「評価の観点」との関係を確認します。</a:t>
            </a:r>
            <a:endParaRPr lang="en-US" altLang="ja-JP">
              <a:latin typeface="Arial" panose="020B0604020202020204" pitchFamily="34" charset="0"/>
            </a:endParaRPr>
          </a:p>
          <a:p>
            <a:r>
              <a:rPr lang="ja-JP" altLang="en-US">
                <a:latin typeface="Arial" panose="020B0604020202020204" pitchFamily="34" charset="0"/>
              </a:rPr>
              <a:t>中学校数学科においては，学習指導要領で示されている各内容のまとまりの「ア」が「知識及び技能」に関する内容で，「イ」が「思考力，判断力，表現力等」に関する内容として整理されています。スライドは、第１学年の内容、「</a:t>
            </a:r>
            <a:r>
              <a:rPr lang="en-US" altLang="ja-JP">
                <a:latin typeface="Arial" panose="020B0604020202020204" pitchFamily="34" charset="0"/>
              </a:rPr>
              <a:t>A</a:t>
            </a:r>
            <a:r>
              <a:rPr lang="ja-JP" altLang="en-US">
                <a:latin typeface="Arial" panose="020B0604020202020204" pitchFamily="34" charset="0"/>
              </a:rPr>
              <a:t>（１）正の数と負の数」を示しています。</a:t>
            </a: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908FC32-99B7-4FD8-AA72-8C601CC126DA}"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2729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solidFill>
                  <a:schemeClr val="bg1"/>
                </a:solidFill>
                <a:latin typeface="+mj-ea"/>
              </a:rPr>
              <a:t>次に，②</a:t>
            </a:r>
            <a:r>
              <a:rPr lang="en-US" altLang="ja-JP" dirty="0">
                <a:solidFill>
                  <a:schemeClr val="bg1"/>
                </a:solidFill>
                <a:latin typeface="+mj-ea"/>
              </a:rPr>
              <a:t>【</a:t>
            </a:r>
            <a:r>
              <a:rPr lang="ja-JP" altLang="en-US" dirty="0">
                <a:solidFill>
                  <a:schemeClr val="bg1"/>
                </a:solidFill>
                <a:latin typeface="+mj-ea"/>
              </a:rPr>
              <a:t>観点ごとのポイント</a:t>
            </a:r>
            <a:r>
              <a:rPr lang="en-US" altLang="ja-JP" dirty="0">
                <a:solidFill>
                  <a:schemeClr val="bg1"/>
                </a:solidFill>
                <a:latin typeface="+mj-ea"/>
              </a:rPr>
              <a:t>】</a:t>
            </a:r>
            <a:r>
              <a:rPr lang="ja-JP" altLang="en-US" dirty="0">
                <a:solidFill>
                  <a:schemeClr val="bg1"/>
                </a:solidFill>
                <a:latin typeface="+mj-ea"/>
              </a:rPr>
              <a:t>を踏まえ，「内容のまとまりごとの評価規準」を作成します。</a:t>
            </a:r>
            <a:endParaRPr lang="en-US" altLang="ja-JP" dirty="0">
              <a:solidFill>
                <a:schemeClr val="bg1"/>
              </a:solidFill>
              <a:latin typeface="+mj-ea"/>
            </a:endParaRPr>
          </a:p>
          <a:p>
            <a:pPr>
              <a:defRPr/>
            </a:pPr>
            <a:r>
              <a:rPr lang="en-US" altLang="ja-JP" dirty="0"/>
              <a:t>【</a:t>
            </a:r>
            <a:r>
              <a:rPr lang="ja-JP" altLang="en-US" dirty="0"/>
              <a:t>観点ごとのポイント</a:t>
            </a:r>
            <a:r>
              <a:rPr lang="en-US" altLang="ja-JP" dirty="0"/>
              <a:t>】</a:t>
            </a:r>
            <a:r>
              <a:rPr lang="ja-JP" altLang="en-US" dirty="0"/>
              <a:t>については、</a:t>
            </a:r>
            <a:endParaRPr lang="en-US" altLang="ja-JP" dirty="0"/>
          </a:p>
          <a:p>
            <a:pPr>
              <a:defRPr/>
            </a:pPr>
            <a:r>
              <a:rPr lang="ja-JP" altLang="en-US" dirty="0"/>
              <a:t>「知識・技能」は、基本的に，当該「内容のまとまり」で育成を目指す資質・能力に該当する「知識及び技能」で示された内容をもとに，</a:t>
            </a:r>
            <a:r>
              <a:rPr lang="ja-JP" altLang="en-US" dirty="0">
                <a:solidFill>
                  <a:srgbClr val="FF0000"/>
                </a:solidFill>
              </a:rPr>
              <a:t>その文末を「</a:t>
            </a:r>
            <a:r>
              <a:rPr lang="ja-JP" altLang="en-US" dirty="0" err="1">
                <a:solidFill>
                  <a:srgbClr val="FF0000"/>
                </a:solidFill>
              </a:rPr>
              <a:t>～して</a:t>
            </a:r>
            <a:r>
              <a:rPr lang="ja-JP" altLang="en-US" dirty="0">
                <a:solidFill>
                  <a:srgbClr val="FF0000"/>
                </a:solidFill>
              </a:rPr>
              <a:t>いる」「～することができる」などとして評価規準を作成します。</a:t>
            </a:r>
            <a:endParaRPr lang="en-US" altLang="ja-JP" dirty="0"/>
          </a:p>
          <a:p>
            <a:pPr>
              <a:defRPr/>
            </a:pPr>
            <a:r>
              <a:rPr lang="ja-JP" altLang="en-US" dirty="0"/>
              <a:t>「思考・判断・表現」は，基本的に</a:t>
            </a:r>
            <a:r>
              <a:rPr lang="ja-JP" altLang="en-US" spc="-100" dirty="0"/>
              <a:t>，当該「内容のまとまり」で育成を目指す資質・能力に該当する</a:t>
            </a:r>
            <a:r>
              <a:rPr lang="ja-JP" altLang="en-US" dirty="0"/>
              <a:t>「思考力，判断力，表現力等」で示された内容をもとに，</a:t>
            </a:r>
            <a:r>
              <a:rPr lang="ja-JP" altLang="en-US" dirty="0">
                <a:solidFill>
                  <a:srgbClr val="FF0000"/>
                </a:solidFill>
              </a:rPr>
              <a:t>その文末を「</a:t>
            </a:r>
            <a:r>
              <a:rPr lang="ja-JP" altLang="en-US" dirty="0" err="1">
                <a:solidFill>
                  <a:srgbClr val="FF0000"/>
                </a:solidFill>
              </a:rPr>
              <a:t>～する</a:t>
            </a:r>
            <a:r>
              <a:rPr lang="ja-JP" altLang="en-US" dirty="0">
                <a:solidFill>
                  <a:srgbClr val="FF0000"/>
                </a:solidFill>
              </a:rPr>
              <a:t>ことができる」として評価規準を作成</a:t>
            </a:r>
            <a:r>
              <a:rPr lang="ja-JP" altLang="en-US" dirty="0"/>
              <a:t>します。</a:t>
            </a:r>
            <a:endParaRPr lang="en-US" altLang="ja-JP" dirty="0"/>
          </a:p>
          <a:p>
            <a:pPr>
              <a:defRPr/>
            </a:pPr>
            <a:r>
              <a:rPr lang="ja-JP" altLang="en-US" dirty="0">
                <a:solidFill>
                  <a:srgbClr val="CC9900"/>
                </a:solidFill>
                <a:latin typeface="ＭＳ Ｐ明朝" panose="02020600040205080304" pitchFamily="18" charset="-128"/>
              </a:rPr>
              <a:t>「主体的に学習に取り組む態度」は，</a:t>
            </a:r>
            <a:r>
              <a:rPr lang="ja-JP" altLang="en-US" dirty="0"/>
              <a:t>基本的に，当該学年の「主体的に学習に取り組む態度」の観点の趣旨をもとに，当該「内容のまとまり」で育成を目指す「知識及び技能」や「思考力，判断力，表現力等」の指導事項等を踏まえ，</a:t>
            </a:r>
            <a:r>
              <a:rPr lang="ja-JP" altLang="en-US" dirty="0">
                <a:solidFill>
                  <a:srgbClr val="FF0000"/>
                </a:solidFill>
              </a:rPr>
              <a:t>その文末を「</a:t>
            </a:r>
            <a:r>
              <a:rPr lang="ja-JP" altLang="en-US" dirty="0" err="1">
                <a:solidFill>
                  <a:srgbClr val="FF0000"/>
                </a:solidFill>
              </a:rPr>
              <a:t>～して</a:t>
            </a:r>
            <a:r>
              <a:rPr lang="ja-JP" altLang="en-US" dirty="0">
                <a:solidFill>
                  <a:srgbClr val="FF0000"/>
                </a:solidFill>
              </a:rPr>
              <a:t>いる」として評価規準を作成</a:t>
            </a:r>
            <a:r>
              <a:rPr lang="ja-JP" altLang="en-US" dirty="0"/>
              <a:t>します。</a:t>
            </a:r>
            <a:endParaRPr lang="en-US" altLang="ja-JP" dirty="0"/>
          </a:p>
          <a:p>
            <a:pPr>
              <a:defRPr/>
            </a:pPr>
            <a:r>
              <a:rPr lang="ja-JP" altLang="en-US" dirty="0"/>
              <a:t>　</a:t>
            </a:r>
            <a:r>
              <a:rPr lang="en-US" altLang="ja-JP" dirty="0"/>
              <a:t>※</a:t>
            </a:r>
            <a:r>
              <a:rPr lang="ja-JP" altLang="en-US" dirty="0"/>
              <a:t>なお，各学年の統計に関わる「内容のまとまり」については，その文末に「多様な考えを認め，よりよく問題解決しようとしている（１年：多面的に捉え考えようとしている）」などを加えて評価規準を作成します。</a:t>
            </a:r>
            <a:endParaRPr lang="en-US" altLang="ja-JP" dirty="0"/>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13AFA00-FA15-4842-B548-83930BD45447}"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81839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121E5D8-0DA6-42A9-9F9D-D219EE375930}" type="slidenum">
              <a:rPr lang="en-US" altLang="ja-JP"/>
              <a:pPr>
                <a:defRPr/>
              </a:pPr>
              <a:t>‹#›</a:t>
            </a:fld>
            <a:endParaRPr lang="en-US" altLang="ja-JP"/>
          </a:p>
        </p:txBody>
      </p:sp>
    </p:spTree>
    <p:extLst>
      <p:ext uri="{BB962C8B-B14F-4D97-AF65-F5344CB8AC3E}">
        <p14:creationId xmlns:p14="http://schemas.microsoft.com/office/powerpoint/2010/main" val="22322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4300F26-E5F3-4BE2-9462-82A16DE1C81A}" type="slidenum">
              <a:rPr lang="en-US" altLang="ja-JP"/>
              <a:pPr>
                <a:defRPr/>
              </a:pPr>
              <a:t>‹#›</a:t>
            </a:fld>
            <a:endParaRPr lang="en-US" altLang="ja-JP"/>
          </a:p>
        </p:txBody>
      </p:sp>
    </p:spTree>
    <p:extLst>
      <p:ext uri="{BB962C8B-B14F-4D97-AF65-F5344CB8AC3E}">
        <p14:creationId xmlns:p14="http://schemas.microsoft.com/office/powerpoint/2010/main" val="296619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7862EB7-A2B2-4D2D-B4D1-F8C0167089DD}" type="slidenum">
              <a:rPr lang="en-US" altLang="ja-JP"/>
              <a:pPr>
                <a:defRPr/>
              </a:pPr>
              <a:t>‹#›</a:t>
            </a:fld>
            <a:endParaRPr lang="en-US" altLang="ja-JP"/>
          </a:p>
        </p:txBody>
      </p:sp>
    </p:spTree>
    <p:extLst>
      <p:ext uri="{BB962C8B-B14F-4D97-AF65-F5344CB8AC3E}">
        <p14:creationId xmlns:p14="http://schemas.microsoft.com/office/powerpoint/2010/main" val="368155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1E1FA89-BB62-408D-A9BE-52F77F664025}" type="slidenum">
              <a:rPr lang="en-US" altLang="ja-JP"/>
              <a:pPr>
                <a:defRPr/>
              </a:pPr>
              <a:t>‹#›</a:t>
            </a:fld>
            <a:endParaRPr lang="en-US" altLang="ja-JP"/>
          </a:p>
        </p:txBody>
      </p:sp>
    </p:spTree>
    <p:extLst>
      <p:ext uri="{BB962C8B-B14F-4D97-AF65-F5344CB8AC3E}">
        <p14:creationId xmlns:p14="http://schemas.microsoft.com/office/powerpoint/2010/main" val="470544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4886226-49FB-4953-AC19-AEEE9FF7F845}" type="slidenum">
              <a:rPr lang="en-US" altLang="ja-JP"/>
              <a:pPr>
                <a:defRPr/>
              </a:pPr>
              <a:t>‹#›</a:t>
            </a:fld>
            <a:endParaRPr lang="en-US" altLang="ja-JP"/>
          </a:p>
        </p:txBody>
      </p:sp>
    </p:spTree>
    <p:extLst>
      <p:ext uri="{BB962C8B-B14F-4D97-AF65-F5344CB8AC3E}">
        <p14:creationId xmlns:p14="http://schemas.microsoft.com/office/powerpoint/2010/main" val="2943577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334CBF7F-55BB-44D3-881E-4F757AE656D4}" type="slidenum">
              <a:rPr lang="en-US" altLang="ja-JP"/>
              <a:pPr>
                <a:defRPr/>
              </a:pPr>
              <a:t>‹#›</a:t>
            </a:fld>
            <a:endParaRPr lang="en-US" altLang="ja-JP"/>
          </a:p>
        </p:txBody>
      </p:sp>
    </p:spTree>
    <p:extLst>
      <p:ext uri="{BB962C8B-B14F-4D97-AF65-F5344CB8AC3E}">
        <p14:creationId xmlns:p14="http://schemas.microsoft.com/office/powerpoint/2010/main" val="250278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A649FEF9-9CA2-4EBF-AA04-9A021C15C9DA}" type="slidenum">
              <a:rPr lang="en-US" altLang="ja-JP"/>
              <a:pPr>
                <a:defRPr/>
              </a:pPr>
              <a:t>‹#›</a:t>
            </a:fld>
            <a:endParaRPr lang="en-US" altLang="ja-JP"/>
          </a:p>
        </p:txBody>
      </p:sp>
    </p:spTree>
    <p:extLst>
      <p:ext uri="{BB962C8B-B14F-4D97-AF65-F5344CB8AC3E}">
        <p14:creationId xmlns:p14="http://schemas.microsoft.com/office/powerpoint/2010/main" val="228110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02499CE6-C76B-4418-8CB9-FEC18A3AA9C6}" type="slidenum">
              <a:rPr lang="en-US" altLang="ja-JP"/>
              <a:pPr>
                <a:defRPr/>
              </a:pPr>
              <a:t>‹#›</a:t>
            </a:fld>
            <a:endParaRPr lang="en-US" altLang="ja-JP"/>
          </a:p>
        </p:txBody>
      </p:sp>
    </p:spTree>
    <p:extLst>
      <p:ext uri="{BB962C8B-B14F-4D97-AF65-F5344CB8AC3E}">
        <p14:creationId xmlns:p14="http://schemas.microsoft.com/office/powerpoint/2010/main" val="261126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D4D1FD40-757A-4CE8-AED2-AB7282E15848}" type="slidenum">
              <a:rPr lang="en-US" altLang="ja-JP"/>
              <a:pPr>
                <a:defRPr/>
              </a:pPr>
              <a:t>‹#›</a:t>
            </a:fld>
            <a:endParaRPr lang="en-US" altLang="ja-JP"/>
          </a:p>
        </p:txBody>
      </p:sp>
    </p:spTree>
    <p:extLst>
      <p:ext uri="{BB962C8B-B14F-4D97-AF65-F5344CB8AC3E}">
        <p14:creationId xmlns:p14="http://schemas.microsoft.com/office/powerpoint/2010/main" val="416628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271E30B1-8A05-45D7-8BF1-F5EB09C1A551}" type="slidenum">
              <a:rPr lang="en-US" altLang="ja-JP"/>
              <a:pPr>
                <a:defRPr/>
              </a:pPr>
              <a:t>‹#›</a:t>
            </a:fld>
            <a:endParaRPr lang="en-US" altLang="ja-JP"/>
          </a:p>
        </p:txBody>
      </p:sp>
    </p:spTree>
    <p:extLst>
      <p:ext uri="{BB962C8B-B14F-4D97-AF65-F5344CB8AC3E}">
        <p14:creationId xmlns:p14="http://schemas.microsoft.com/office/powerpoint/2010/main" val="343032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AB8EB29F-C6F4-41B0-8031-31925D49F2C5}" type="slidenum">
              <a:rPr lang="en-US" altLang="ja-JP"/>
              <a:pPr>
                <a:defRPr/>
              </a:pPr>
              <a:t>‹#›</a:t>
            </a:fld>
            <a:endParaRPr lang="en-US" altLang="ja-JP"/>
          </a:p>
        </p:txBody>
      </p:sp>
    </p:spTree>
    <p:extLst>
      <p:ext uri="{BB962C8B-B14F-4D97-AF65-F5344CB8AC3E}">
        <p14:creationId xmlns:p14="http://schemas.microsoft.com/office/powerpoint/2010/main" val="4196635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CF867C6-8A3F-46FF-85E0-12BB368F695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数学</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164"/>
    </mc:Choice>
    <mc:Fallback xmlns="">
      <p:transition spd="slow" advTm="39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85725" y="887413"/>
            <a:ext cx="88026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（２）学習指導要領の「２　内容」　</a:t>
            </a:r>
            <a:endParaRPr kumimoji="1" lang="en-US" altLang="ja-JP"/>
          </a:p>
        </p:txBody>
      </p:sp>
      <p:graphicFrame>
        <p:nvGraphicFramePr>
          <p:cNvPr id="5" name="表 4"/>
          <p:cNvGraphicFramePr>
            <a:graphicFrameLocks noGrp="1"/>
          </p:cNvGraphicFramePr>
          <p:nvPr/>
        </p:nvGraphicFramePr>
        <p:xfrm>
          <a:off x="107950" y="1257300"/>
          <a:ext cx="8885238" cy="2663825"/>
        </p:xfrm>
        <a:graphic>
          <a:graphicData uri="http://schemas.openxmlformats.org/drawingml/2006/table">
            <a:tbl>
              <a:tblPr firstRow="1" bandRow="1">
                <a:tableStyleId>{5940675A-B579-460E-94D1-54222C63F5DA}</a:tableStyleId>
              </a:tblPr>
              <a:tblGrid>
                <a:gridCol w="2961746">
                  <a:extLst>
                    <a:ext uri="{9D8B030D-6E8A-4147-A177-3AD203B41FA5}">
                      <a16:colId xmlns:a16="http://schemas.microsoft.com/office/drawing/2014/main" val="20000"/>
                    </a:ext>
                  </a:extLst>
                </a:gridCol>
                <a:gridCol w="2961746">
                  <a:extLst>
                    <a:ext uri="{9D8B030D-6E8A-4147-A177-3AD203B41FA5}">
                      <a16:colId xmlns:a16="http://schemas.microsoft.com/office/drawing/2014/main" val="20001"/>
                    </a:ext>
                  </a:extLst>
                </a:gridCol>
                <a:gridCol w="2961746">
                  <a:extLst>
                    <a:ext uri="{9D8B030D-6E8A-4147-A177-3AD203B41FA5}">
                      <a16:colId xmlns:a16="http://schemas.microsoft.com/office/drawing/2014/main" val="20002"/>
                    </a:ext>
                  </a:extLst>
                </a:gridCol>
              </a:tblGrid>
              <a:tr h="421582">
                <a:tc>
                  <a:txBody>
                    <a:bodyPr/>
                    <a:lstStyle/>
                    <a:p>
                      <a:pPr algn="ctr"/>
                      <a:r>
                        <a:rPr kumimoji="1" lang="ja-JP" altLang="en-US" sz="1800" dirty="0"/>
                        <a:t>知識及び技能</a:t>
                      </a:r>
                    </a:p>
                  </a:txBody>
                  <a:tcPr marL="91445" marR="91445" marT="45691" marB="45691" anchor="ctr">
                    <a:solidFill>
                      <a:schemeClr val="accent1">
                        <a:lumMod val="20000"/>
                        <a:lumOff val="80000"/>
                      </a:schemeClr>
                    </a:solidFill>
                  </a:tcPr>
                </a:tc>
                <a:tc>
                  <a:txBody>
                    <a:bodyPr/>
                    <a:lstStyle/>
                    <a:p>
                      <a:pPr algn="ctr"/>
                      <a:r>
                        <a:rPr kumimoji="1" lang="ja-JP" altLang="en-US" sz="1800" dirty="0"/>
                        <a:t>思考力，判断力，表現力等</a:t>
                      </a:r>
                    </a:p>
                  </a:txBody>
                  <a:tcPr marL="91445" marR="91445" marT="45691" marB="45691" anchor="ctr">
                    <a:solidFill>
                      <a:srgbClr val="CCFF99"/>
                    </a:solidFill>
                  </a:tcPr>
                </a:tc>
                <a:tc>
                  <a:txBody>
                    <a:bodyPr/>
                    <a:lstStyle/>
                    <a:p>
                      <a:pPr algn="ctr">
                        <a:lnSpc>
                          <a:spcPts val="2600"/>
                        </a:lnSpc>
                      </a:pPr>
                      <a:r>
                        <a:rPr kumimoji="1" lang="ja-JP" altLang="en-US" sz="1800" spc="-100" baseline="0" dirty="0"/>
                        <a:t>学びに向かう力，人間性等</a:t>
                      </a:r>
                    </a:p>
                  </a:txBody>
                  <a:tcPr marL="91445" marR="91445" marT="45691" marB="45691" anchor="ctr">
                    <a:solidFill>
                      <a:srgbClr val="FFFF99"/>
                    </a:solidFill>
                  </a:tcPr>
                </a:tc>
                <a:extLst>
                  <a:ext uri="{0D108BD9-81ED-4DB2-BD59-A6C34878D82A}">
                    <a16:rowId xmlns:a16="http://schemas.microsoft.com/office/drawing/2014/main" val="10000"/>
                  </a:ext>
                </a:extLst>
              </a:tr>
              <a:tr h="2242243">
                <a:tc>
                  <a:txBody>
                    <a:bodyPr/>
                    <a:lstStyle/>
                    <a:p>
                      <a:r>
                        <a:rPr kumimoji="1" lang="ja-JP" altLang="en-US" sz="1600" dirty="0">
                          <a:solidFill>
                            <a:schemeClr val="tx1"/>
                          </a:solidFill>
                        </a:rPr>
                        <a:t>ア（ｱ）正の数と負の数の必要性と意味を</a:t>
                      </a:r>
                      <a:r>
                        <a:rPr kumimoji="1" lang="ja-JP" altLang="en-US" sz="1600" u="sng" dirty="0">
                          <a:solidFill>
                            <a:schemeClr val="tx1"/>
                          </a:solidFill>
                        </a:rPr>
                        <a:t>理解すること。</a:t>
                      </a:r>
                      <a:endParaRPr kumimoji="1" lang="en-US" altLang="ja-JP" sz="1600" u="sng" dirty="0">
                        <a:solidFill>
                          <a:schemeClr val="tx1"/>
                        </a:solidFill>
                      </a:endParaRPr>
                    </a:p>
                    <a:p>
                      <a:r>
                        <a:rPr kumimoji="1" lang="ja-JP" altLang="en-US" sz="1600" dirty="0">
                          <a:solidFill>
                            <a:schemeClr val="tx1"/>
                          </a:solidFill>
                        </a:rPr>
                        <a:t>ア（ｲ）正の数と負の数の</a:t>
                      </a:r>
                      <a:r>
                        <a:rPr kumimoji="1" lang="ja-JP" altLang="en-US" sz="1600" u="sng" dirty="0">
                          <a:solidFill>
                            <a:schemeClr val="tx1"/>
                          </a:solidFill>
                        </a:rPr>
                        <a:t>四則計算をすること。</a:t>
                      </a:r>
                      <a:endParaRPr kumimoji="1" lang="en-US" altLang="ja-JP" sz="1600" u="sng" dirty="0">
                        <a:solidFill>
                          <a:schemeClr val="tx1"/>
                        </a:solidFill>
                      </a:endParaRPr>
                    </a:p>
                    <a:p>
                      <a:r>
                        <a:rPr kumimoji="1" lang="ja-JP" altLang="en-US" sz="1600" dirty="0">
                          <a:solidFill>
                            <a:schemeClr val="tx1"/>
                          </a:solidFill>
                        </a:rPr>
                        <a:t>ア（ｳ）具体的な場面で正の数と負の数を用いて</a:t>
                      </a:r>
                      <a:r>
                        <a:rPr kumimoji="1" lang="ja-JP" altLang="en-US" sz="1600" u="sng" dirty="0">
                          <a:solidFill>
                            <a:schemeClr val="tx1"/>
                          </a:solidFill>
                        </a:rPr>
                        <a:t>表したり処理したりすること。</a:t>
                      </a:r>
                      <a:endParaRPr kumimoji="1" lang="en-US" altLang="ja-JP" sz="1600" u="sng" dirty="0">
                        <a:solidFill>
                          <a:schemeClr val="tx1"/>
                        </a:solidFill>
                      </a:endParaRPr>
                    </a:p>
                  </a:txBody>
                  <a:tcPr marL="91445" marR="91445" marT="45691" marB="45691"/>
                </a:tc>
                <a:tc>
                  <a:txBody>
                    <a:bodyPr/>
                    <a:lstStyle/>
                    <a:p>
                      <a:r>
                        <a:rPr kumimoji="1" lang="ja-JP" altLang="en-US" sz="1600" dirty="0">
                          <a:solidFill>
                            <a:schemeClr val="tx1"/>
                          </a:solidFill>
                        </a:rPr>
                        <a:t>イ（ｱ）算数で学習した数の四則計算と関連付けて，正の数と負の数の四則計算の方法を</a:t>
                      </a:r>
                      <a:r>
                        <a:rPr kumimoji="1" lang="ja-JP" altLang="en-US" sz="1600" u="sng" dirty="0">
                          <a:solidFill>
                            <a:schemeClr val="tx1"/>
                          </a:solidFill>
                        </a:rPr>
                        <a:t>考察し表現すること。</a:t>
                      </a:r>
                      <a:endParaRPr kumimoji="1" lang="en-US" altLang="ja-JP" sz="1600" u="sng" dirty="0">
                        <a:solidFill>
                          <a:schemeClr val="tx1"/>
                        </a:solidFill>
                      </a:endParaRPr>
                    </a:p>
                    <a:p>
                      <a:r>
                        <a:rPr kumimoji="1" lang="ja-JP" altLang="en-US" sz="1600" dirty="0">
                          <a:solidFill>
                            <a:schemeClr val="tx1"/>
                          </a:solidFill>
                        </a:rPr>
                        <a:t>イ（ｲ）正の数と負の数を具体的な場面で</a:t>
                      </a:r>
                      <a:r>
                        <a:rPr kumimoji="1" lang="ja-JP" altLang="en-US" sz="1600" u="sng" dirty="0">
                          <a:solidFill>
                            <a:schemeClr val="tx1"/>
                          </a:solidFill>
                        </a:rPr>
                        <a:t>活用すること。</a:t>
                      </a:r>
                    </a:p>
                  </a:txBody>
                  <a:tcPr marL="91445" marR="91445" marT="45691" marB="45691"/>
                </a:tc>
                <a:tc>
                  <a:txBody>
                    <a:bodyPr/>
                    <a:lstStyle/>
                    <a:p>
                      <a:r>
                        <a:rPr kumimoji="1" lang="en-US" altLang="ja-JP" sz="1600" dirty="0">
                          <a:solidFill>
                            <a:schemeClr val="tx1"/>
                          </a:solidFill>
                        </a:rPr>
                        <a:t>※</a:t>
                      </a:r>
                      <a:r>
                        <a:rPr kumimoji="1" lang="ja-JP" altLang="en-US" sz="1600" dirty="0">
                          <a:solidFill>
                            <a:schemeClr val="tx1"/>
                          </a:solidFill>
                        </a:rPr>
                        <a:t>内容には，学びに向かう力，人間性等について示されていないことから，</a:t>
                      </a:r>
                      <a:r>
                        <a:rPr kumimoji="1" lang="ja-JP" altLang="en-US" sz="1600" u="none" dirty="0">
                          <a:solidFill>
                            <a:schemeClr val="tx1"/>
                          </a:solidFill>
                        </a:rPr>
                        <a:t>該当学年目標（</a:t>
                      </a:r>
                      <a:r>
                        <a:rPr kumimoji="1" lang="en-US" altLang="ja-JP" sz="1600" u="none" dirty="0">
                          <a:solidFill>
                            <a:schemeClr val="tx1"/>
                          </a:solidFill>
                        </a:rPr>
                        <a:t>3</a:t>
                      </a:r>
                      <a:r>
                        <a:rPr kumimoji="1" lang="ja-JP" altLang="en-US" sz="1600" u="none" dirty="0">
                          <a:solidFill>
                            <a:schemeClr val="tx1"/>
                          </a:solidFill>
                        </a:rPr>
                        <a:t>）を</a:t>
                      </a:r>
                      <a:r>
                        <a:rPr kumimoji="1" lang="ja-JP" altLang="en-US" sz="1600" dirty="0">
                          <a:solidFill>
                            <a:schemeClr val="tx1"/>
                          </a:solidFill>
                        </a:rPr>
                        <a:t>参考にする。</a:t>
                      </a:r>
                      <a:endParaRPr kumimoji="1" lang="en-US" altLang="ja-JP" sz="1600" dirty="0">
                        <a:solidFill>
                          <a:schemeClr val="tx1"/>
                        </a:solidFill>
                      </a:endParaRPr>
                    </a:p>
                    <a:p>
                      <a:endParaRPr kumimoji="1" lang="en-US" altLang="ja-JP" sz="1600" dirty="0">
                        <a:solidFill>
                          <a:schemeClr val="tx1"/>
                        </a:solidFill>
                      </a:endParaRPr>
                    </a:p>
                    <a:p>
                      <a:endParaRPr kumimoji="1" lang="ja-JP" altLang="en-US" sz="1600" dirty="0">
                        <a:solidFill>
                          <a:schemeClr val="tx1"/>
                        </a:solidFill>
                      </a:endParaRPr>
                    </a:p>
                  </a:txBody>
                  <a:tcPr marL="91445" marR="91445" marT="45691" marB="45691"/>
                </a:tc>
                <a:extLst>
                  <a:ext uri="{0D108BD9-81ED-4DB2-BD59-A6C34878D82A}">
                    <a16:rowId xmlns:a16="http://schemas.microsoft.com/office/drawing/2014/main" val="10001"/>
                  </a:ext>
                </a:extLst>
              </a:tr>
            </a:tbl>
          </a:graphicData>
        </a:graphic>
      </p:graphicFrame>
      <p:sp>
        <p:nvSpPr>
          <p:cNvPr id="16" name="四角形吹き出し 15"/>
          <p:cNvSpPr/>
          <p:nvPr/>
        </p:nvSpPr>
        <p:spPr>
          <a:xfrm>
            <a:off x="6062663" y="2733675"/>
            <a:ext cx="2895600" cy="1073150"/>
          </a:xfrm>
          <a:prstGeom prst="wedgeRectCallout">
            <a:avLst>
              <a:gd name="adj1" fmla="val 16799"/>
              <a:gd name="adj2" fmla="val -6295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1600" dirty="0">
                <a:solidFill>
                  <a:schemeClr val="tx1"/>
                </a:solidFill>
              </a:rPr>
              <a:t>　数学的活動の楽しさや数学のよさに気付いて・・（中略）・・検討しようとする態度，多面的に捉え考えようとする</a:t>
            </a:r>
            <a:r>
              <a:rPr kumimoji="1" lang="ja-JP" altLang="en-US" sz="1600" u="sng" dirty="0">
                <a:solidFill>
                  <a:schemeClr val="tx1"/>
                </a:solidFill>
              </a:rPr>
              <a:t>態度を養う。</a:t>
            </a:r>
          </a:p>
        </p:txBody>
      </p:sp>
      <p:sp>
        <p:nvSpPr>
          <p:cNvPr id="22546" name="テキスト ボックス 1"/>
          <p:cNvSpPr txBox="1">
            <a:spLocks noChangeArrowheads="1"/>
          </p:cNvSpPr>
          <p:nvPr/>
        </p:nvSpPr>
        <p:spPr bwMode="auto">
          <a:xfrm>
            <a:off x="0" y="0"/>
            <a:ext cx="9144000" cy="476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Ⅱ</a:t>
            </a:r>
            <a:r>
              <a:rPr kumimoji="1" lang="ja-JP" altLang="en-US" sz="2400" b="1">
                <a:solidFill>
                  <a:schemeClr val="bg1"/>
                </a:solidFill>
              </a:rPr>
              <a:t>　「内容のまとまりごとの評価規準」作成の手順</a:t>
            </a:r>
          </a:p>
        </p:txBody>
      </p:sp>
      <p:sp>
        <p:nvSpPr>
          <p:cNvPr id="13" name="二等辺三角形 12"/>
          <p:cNvSpPr/>
          <p:nvPr/>
        </p:nvSpPr>
        <p:spPr>
          <a:xfrm flipV="1">
            <a:off x="107950" y="3957638"/>
            <a:ext cx="2903538" cy="252412"/>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二等辺三角形 13"/>
          <p:cNvSpPr/>
          <p:nvPr/>
        </p:nvSpPr>
        <p:spPr>
          <a:xfrm flipV="1">
            <a:off x="3084513" y="3957638"/>
            <a:ext cx="2905125" cy="252412"/>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二等辺三角形 14"/>
          <p:cNvSpPr/>
          <p:nvPr/>
        </p:nvSpPr>
        <p:spPr>
          <a:xfrm flipV="1">
            <a:off x="6080125" y="3956050"/>
            <a:ext cx="2903538" cy="254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50" name="テキスト ボックス 1"/>
          <p:cNvSpPr txBox="1">
            <a:spLocks noChangeArrowheads="1"/>
          </p:cNvSpPr>
          <p:nvPr/>
        </p:nvSpPr>
        <p:spPr bwMode="auto">
          <a:xfrm>
            <a:off x="155575" y="4221163"/>
            <a:ext cx="88026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（２）「内容のまとまりごとの評価規準（例）」　</a:t>
            </a:r>
            <a:endParaRPr kumimoji="1" lang="en-US" altLang="ja-JP"/>
          </a:p>
        </p:txBody>
      </p:sp>
      <p:sp>
        <p:nvSpPr>
          <p:cNvPr id="12" name="下リボン 11"/>
          <p:cNvSpPr/>
          <p:nvPr/>
        </p:nvSpPr>
        <p:spPr>
          <a:xfrm>
            <a:off x="7597775" y="58738"/>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P31</a:t>
            </a:r>
            <a:endParaRPr kumimoji="1" lang="ja-JP" altLang="en-US" sz="2400" dirty="0">
              <a:solidFill>
                <a:schemeClr val="tx1"/>
              </a:solidFill>
            </a:endParaRPr>
          </a:p>
        </p:txBody>
      </p:sp>
      <p:graphicFrame>
        <p:nvGraphicFramePr>
          <p:cNvPr id="17" name="表 16"/>
          <p:cNvGraphicFramePr>
            <a:graphicFrameLocks noGrp="1"/>
          </p:cNvGraphicFramePr>
          <p:nvPr/>
        </p:nvGraphicFramePr>
        <p:xfrm>
          <a:off x="139700" y="4572000"/>
          <a:ext cx="8864601" cy="2220913"/>
        </p:xfrm>
        <a:graphic>
          <a:graphicData uri="http://schemas.openxmlformats.org/drawingml/2006/table">
            <a:tbl>
              <a:tblPr firstRow="1" bandRow="1">
                <a:tableStyleId>{5940675A-B579-460E-94D1-54222C63F5DA}</a:tableStyleId>
              </a:tblPr>
              <a:tblGrid>
                <a:gridCol w="2954867">
                  <a:extLst>
                    <a:ext uri="{9D8B030D-6E8A-4147-A177-3AD203B41FA5}">
                      <a16:colId xmlns:a16="http://schemas.microsoft.com/office/drawing/2014/main" val="20000"/>
                    </a:ext>
                  </a:extLst>
                </a:gridCol>
                <a:gridCol w="2954867">
                  <a:extLst>
                    <a:ext uri="{9D8B030D-6E8A-4147-A177-3AD203B41FA5}">
                      <a16:colId xmlns:a16="http://schemas.microsoft.com/office/drawing/2014/main" val="20001"/>
                    </a:ext>
                  </a:extLst>
                </a:gridCol>
                <a:gridCol w="2954867">
                  <a:extLst>
                    <a:ext uri="{9D8B030D-6E8A-4147-A177-3AD203B41FA5}">
                      <a16:colId xmlns:a16="http://schemas.microsoft.com/office/drawing/2014/main" val="20002"/>
                    </a:ext>
                  </a:extLst>
                </a:gridCol>
              </a:tblGrid>
              <a:tr h="421825">
                <a:tc>
                  <a:txBody>
                    <a:bodyPr/>
                    <a:lstStyle/>
                    <a:p>
                      <a:pPr algn="ctr"/>
                      <a:r>
                        <a:rPr kumimoji="1" lang="ja-JP" altLang="en-US" sz="1800" dirty="0"/>
                        <a:t>知識・技能</a:t>
                      </a:r>
                    </a:p>
                  </a:txBody>
                  <a:tcPr marL="91428" marR="91428" marT="45742" marB="45742" anchor="ctr">
                    <a:solidFill>
                      <a:schemeClr val="accent1">
                        <a:lumMod val="20000"/>
                        <a:lumOff val="80000"/>
                      </a:schemeClr>
                    </a:solidFill>
                  </a:tcPr>
                </a:tc>
                <a:tc>
                  <a:txBody>
                    <a:bodyPr/>
                    <a:lstStyle/>
                    <a:p>
                      <a:pPr algn="ctr"/>
                      <a:r>
                        <a:rPr kumimoji="1" lang="ja-JP" altLang="en-US" sz="1800" dirty="0"/>
                        <a:t>思考・判断・表現</a:t>
                      </a:r>
                    </a:p>
                  </a:txBody>
                  <a:tcPr marL="91428" marR="91428" marT="45742" marB="45742" anchor="ctr">
                    <a:solidFill>
                      <a:srgbClr val="CCFF99"/>
                    </a:solidFill>
                  </a:tcPr>
                </a:tc>
                <a:tc>
                  <a:txBody>
                    <a:bodyPr/>
                    <a:lstStyle/>
                    <a:p>
                      <a:pPr algn="ctr">
                        <a:lnSpc>
                          <a:spcPts val="2600"/>
                        </a:lnSpc>
                      </a:pPr>
                      <a:r>
                        <a:rPr kumimoji="1" lang="ja-JP" altLang="en-US" sz="1800" spc="-100" baseline="0" dirty="0"/>
                        <a:t>主体的に学習に取り組む態度</a:t>
                      </a:r>
                    </a:p>
                  </a:txBody>
                  <a:tcPr marL="91428" marR="91428" marT="45742" marB="45742" anchor="ctr">
                    <a:solidFill>
                      <a:srgbClr val="FFFF99"/>
                    </a:solidFill>
                  </a:tcPr>
                </a:tc>
                <a:extLst>
                  <a:ext uri="{0D108BD9-81ED-4DB2-BD59-A6C34878D82A}">
                    <a16:rowId xmlns:a16="http://schemas.microsoft.com/office/drawing/2014/main" val="10000"/>
                  </a:ext>
                </a:extLst>
              </a:tr>
              <a:tr h="1799088">
                <a:tc>
                  <a:txBody>
                    <a:bodyPr/>
                    <a:lstStyle/>
                    <a:p>
                      <a:r>
                        <a:rPr kumimoji="1" lang="ja-JP" altLang="en-US" sz="1600" dirty="0">
                          <a:solidFill>
                            <a:schemeClr val="tx1"/>
                          </a:solidFill>
                        </a:rPr>
                        <a:t>・正の数と負の数の必要性と意味を</a:t>
                      </a:r>
                      <a:r>
                        <a:rPr kumimoji="1" lang="ja-JP" altLang="en-US" sz="1600" dirty="0">
                          <a:solidFill>
                            <a:srgbClr val="FF0000"/>
                          </a:solidFill>
                        </a:rPr>
                        <a:t>理解している。</a:t>
                      </a:r>
                      <a:endParaRPr kumimoji="1" lang="en-US" altLang="ja-JP" sz="1600" dirty="0">
                        <a:solidFill>
                          <a:srgbClr val="FF0000"/>
                        </a:solidFill>
                      </a:endParaRPr>
                    </a:p>
                    <a:p>
                      <a:r>
                        <a:rPr kumimoji="1" lang="ja-JP" altLang="en-US" sz="1600" dirty="0">
                          <a:solidFill>
                            <a:schemeClr val="tx1"/>
                          </a:solidFill>
                        </a:rPr>
                        <a:t>・正の数と負の数の四則計算を</a:t>
                      </a:r>
                      <a:r>
                        <a:rPr kumimoji="1" lang="ja-JP" altLang="en-US" sz="1600" dirty="0">
                          <a:solidFill>
                            <a:srgbClr val="FF0000"/>
                          </a:solidFill>
                        </a:rPr>
                        <a:t>することができる。</a:t>
                      </a:r>
                      <a:endParaRPr kumimoji="1" lang="en-US" altLang="ja-JP" sz="1600" dirty="0">
                        <a:solidFill>
                          <a:srgbClr val="FF0000"/>
                        </a:solidFill>
                      </a:endParaRPr>
                    </a:p>
                    <a:p>
                      <a:r>
                        <a:rPr kumimoji="1" lang="ja-JP" altLang="en-US" sz="1600" dirty="0">
                          <a:solidFill>
                            <a:schemeClr val="tx1"/>
                          </a:solidFill>
                        </a:rPr>
                        <a:t>・具体的な場面で正の数と負の数を用いて表したり処理したり</a:t>
                      </a:r>
                      <a:r>
                        <a:rPr kumimoji="1" lang="ja-JP" altLang="en-US" sz="1600" dirty="0">
                          <a:solidFill>
                            <a:srgbClr val="FF0000"/>
                          </a:solidFill>
                        </a:rPr>
                        <a:t>することができる。</a:t>
                      </a:r>
                      <a:endParaRPr kumimoji="1" lang="en-US" altLang="ja-JP" sz="1600" dirty="0">
                        <a:solidFill>
                          <a:srgbClr val="FF0000"/>
                        </a:solidFill>
                      </a:endParaRPr>
                    </a:p>
                  </a:txBody>
                  <a:tcPr marL="91428" marR="91428" marT="45742" marB="45742"/>
                </a:tc>
                <a:tc>
                  <a:txBody>
                    <a:bodyPr/>
                    <a:lstStyle/>
                    <a:p>
                      <a:r>
                        <a:rPr kumimoji="1" lang="ja-JP" altLang="en-US" sz="1600" dirty="0">
                          <a:solidFill>
                            <a:schemeClr val="tx1"/>
                          </a:solidFill>
                        </a:rPr>
                        <a:t>・算数で学習した数の四則計算と関連付けて，正の数と負の数の四則計算の方法を考察し表現</a:t>
                      </a:r>
                      <a:r>
                        <a:rPr kumimoji="1" lang="ja-JP" altLang="en-US" sz="1600" dirty="0">
                          <a:solidFill>
                            <a:srgbClr val="FF0000"/>
                          </a:solidFill>
                        </a:rPr>
                        <a:t>することができる。</a:t>
                      </a:r>
                      <a:endParaRPr kumimoji="1" lang="en-US" altLang="ja-JP" sz="1600" dirty="0">
                        <a:solidFill>
                          <a:srgbClr val="FF0000"/>
                        </a:solidFill>
                      </a:endParaRPr>
                    </a:p>
                    <a:p>
                      <a:r>
                        <a:rPr kumimoji="1" lang="ja-JP" altLang="en-US" sz="1600" dirty="0">
                          <a:solidFill>
                            <a:schemeClr val="tx1"/>
                          </a:solidFill>
                        </a:rPr>
                        <a:t>・正の数と負の数を具体的な場面で活用</a:t>
                      </a:r>
                      <a:r>
                        <a:rPr kumimoji="1" lang="ja-JP" altLang="en-US" sz="1600" dirty="0">
                          <a:solidFill>
                            <a:srgbClr val="FF0000"/>
                          </a:solidFill>
                        </a:rPr>
                        <a:t>することができる。</a:t>
                      </a:r>
                    </a:p>
                  </a:txBody>
                  <a:tcPr marL="91428" marR="91428" marT="45742" marB="45742"/>
                </a:tc>
                <a:tc>
                  <a:txBody>
                    <a:bodyPr/>
                    <a:lstStyle/>
                    <a:p>
                      <a:r>
                        <a:rPr kumimoji="1" lang="ja-JP" altLang="en-US" sz="1600" dirty="0">
                          <a:solidFill>
                            <a:schemeClr val="tx1"/>
                          </a:solidFill>
                        </a:rPr>
                        <a:t>・</a:t>
                      </a:r>
                      <a:r>
                        <a:rPr kumimoji="1" lang="ja-JP" altLang="en-US" sz="1600" u="none" dirty="0">
                          <a:solidFill>
                            <a:srgbClr val="0033CC"/>
                          </a:solidFill>
                        </a:rPr>
                        <a:t>正の数と負の数</a:t>
                      </a:r>
                      <a:r>
                        <a:rPr kumimoji="1" lang="ja-JP" altLang="en-US" sz="1600" dirty="0">
                          <a:solidFill>
                            <a:srgbClr val="0033CC"/>
                          </a:solidFill>
                        </a:rPr>
                        <a:t>のよさに</a:t>
                      </a:r>
                      <a:r>
                        <a:rPr kumimoji="1" lang="ja-JP" altLang="en-US" sz="1600" dirty="0">
                          <a:solidFill>
                            <a:schemeClr val="tx1"/>
                          </a:solidFill>
                        </a:rPr>
                        <a:t>気付いて粘り強く考え，</a:t>
                      </a:r>
                      <a:r>
                        <a:rPr kumimoji="1" lang="ja-JP" altLang="en-US" sz="1600" u="none" dirty="0">
                          <a:solidFill>
                            <a:srgbClr val="0033CC"/>
                          </a:solidFill>
                        </a:rPr>
                        <a:t>正の数と負の数について</a:t>
                      </a:r>
                      <a:r>
                        <a:rPr kumimoji="1" lang="ja-JP" altLang="en-US" sz="1600" dirty="0">
                          <a:solidFill>
                            <a:srgbClr val="0033CC"/>
                          </a:solidFill>
                        </a:rPr>
                        <a:t>学んだことを</a:t>
                      </a:r>
                      <a:r>
                        <a:rPr kumimoji="1" lang="ja-JP" altLang="en-US" sz="1600" dirty="0">
                          <a:solidFill>
                            <a:schemeClr val="tx1"/>
                          </a:solidFill>
                        </a:rPr>
                        <a:t>生活や学習に</a:t>
                      </a:r>
                      <a:r>
                        <a:rPr kumimoji="1" lang="ja-JP" altLang="en-US" sz="1600" dirty="0">
                          <a:solidFill>
                            <a:srgbClr val="FF0000"/>
                          </a:solidFill>
                        </a:rPr>
                        <a:t>生かそうとしたり，</a:t>
                      </a:r>
                      <a:r>
                        <a:rPr kumimoji="1" lang="ja-JP" altLang="en-US" sz="1600" u="none" dirty="0">
                          <a:solidFill>
                            <a:srgbClr val="0033CC"/>
                          </a:solidFill>
                        </a:rPr>
                        <a:t>正の数と負の数を</a:t>
                      </a:r>
                      <a:r>
                        <a:rPr kumimoji="1" lang="ja-JP" altLang="en-US" sz="1600" dirty="0">
                          <a:solidFill>
                            <a:srgbClr val="0033CC"/>
                          </a:solidFill>
                        </a:rPr>
                        <a:t>活用した</a:t>
                      </a:r>
                      <a:r>
                        <a:rPr kumimoji="1" lang="ja-JP" altLang="en-US" sz="1600" dirty="0">
                          <a:solidFill>
                            <a:schemeClr val="tx1"/>
                          </a:solidFill>
                        </a:rPr>
                        <a:t>問題解決の過程を振り返って</a:t>
                      </a:r>
                      <a:r>
                        <a:rPr kumimoji="1" lang="ja-JP" altLang="en-US" sz="1600" dirty="0">
                          <a:solidFill>
                            <a:srgbClr val="FF0000"/>
                          </a:solidFill>
                        </a:rPr>
                        <a:t>検討しようとしたりしている。</a:t>
                      </a:r>
                    </a:p>
                  </a:txBody>
                  <a:tcPr marL="91428" marR="91428" marT="45742" marB="45742"/>
                </a:tc>
                <a:extLst>
                  <a:ext uri="{0D108BD9-81ED-4DB2-BD59-A6C34878D82A}">
                    <a16:rowId xmlns:a16="http://schemas.microsoft.com/office/drawing/2014/main" val="10001"/>
                  </a:ext>
                </a:extLst>
              </a:tr>
            </a:tbl>
          </a:graphicData>
        </a:graphic>
      </p:graphicFrame>
      <p:sp>
        <p:nvSpPr>
          <p:cNvPr id="8" name="テキスト ボックス 7"/>
          <p:cNvSpPr txBox="1"/>
          <p:nvPr/>
        </p:nvSpPr>
        <p:spPr>
          <a:xfrm>
            <a:off x="85725" y="484188"/>
            <a:ext cx="8972550" cy="373062"/>
          </a:xfrm>
          <a:prstGeom prst="rect">
            <a:avLst/>
          </a:prstGeom>
          <a:solidFill>
            <a:srgbClr val="FFCCFF"/>
          </a:solidFill>
          <a:ln>
            <a:solidFill>
              <a:srgbClr val="FF0066"/>
            </a:solidFill>
          </a:ln>
        </p:spPr>
        <p:txBody>
          <a:bodyPr/>
          <a:lstStyle/>
          <a:p>
            <a:pPr>
              <a:defRPr/>
            </a:pPr>
            <a:r>
              <a:rPr kumimoji="1" lang="ja-JP" altLang="en-US" dirty="0">
                <a:latin typeface="+mj-ea"/>
                <a:ea typeface="+mj-ea"/>
              </a:rPr>
              <a:t>②　</a:t>
            </a:r>
            <a:r>
              <a:rPr kumimoji="1" lang="en-US" altLang="ja-JP" dirty="0">
                <a:latin typeface="+mj-ea"/>
                <a:ea typeface="+mj-ea"/>
              </a:rPr>
              <a:t>【</a:t>
            </a:r>
            <a:r>
              <a:rPr kumimoji="1" lang="ja-JP" altLang="en-US" dirty="0">
                <a:latin typeface="+mj-ea"/>
                <a:ea typeface="+mj-ea"/>
              </a:rPr>
              <a:t>観点ごとのポイント</a:t>
            </a:r>
            <a:r>
              <a:rPr kumimoji="1" lang="en-US" altLang="ja-JP" dirty="0">
                <a:latin typeface="+mj-ea"/>
                <a:ea typeface="+mj-ea"/>
              </a:rPr>
              <a:t>】</a:t>
            </a:r>
            <a:r>
              <a:rPr kumimoji="1" lang="ja-JP" altLang="en-US" dirty="0">
                <a:latin typeface="+mj-ea"/>
                <a:ea typeface="+mj-ea"/>
              </a:rPr>
              <a:t>を踏まえ，「内容のまとまりごとの評価規準」を作成する。</a:t>
            </a:r>
            <a:endParaRPr kumimoji="1" lang="en-US" altLang="ja-JP" dirty="0">
              <a:latin typeface="+mj-ea"/>
              <a:ea typeface="+mj-ea"/>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166"/>
    </mc:Choice>
    <mc:Fallback xmlns="">
      <p:transition spd="slow" advTm="6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数学</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chemeClr val="bg1">
                    <a:lumMod val="85000"/>
                  </a:schemeClr>
                </a:solidFill>
                <a:ea typeface="HGP教科書体" panose="02020600000000000000" pitchFamily="18" charset="-128"/>
              </a:rPr>
              <a:t>Ⅰ</a:t>
            </a:r>
            <a:r>
              <a:rPr lang="ja-JP" altLang="en-US" sz="2800" b="1" dirty="0">
                <a:solidFill>
                  <a:schemeClr val="bg1">
                    <a:lumMod val="85000"/>
                  </a:schemeClr>
                </a:solidFill>
                <a:ea typeface="HGP教科書体" panose="02020600000000000000" pitchFamily="18" charset="-128"/>
              </a:rPr>
              <a:t>　中学校数学科の内容のまとまり</a:t>
            </a:r>
            <a:endParaRPr lang="en-US" altLang="ja-JP" sz="2800" b="1" dirty="0">
              <a:solidFill>
                <a:schemeClr val="bg1">
                  <a:lumMod val="8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85000"/>
                  </a:schemeClr>
                </a:solidFill>
                <a:ea typeface="HGP教科書体" panose="02020600000000000000" pitchFamily="18" charset="-128"/>
              </a:rPr>
              <a:t>Ⅱ</a:t>
            </a:r>
            <a:r>
              <a:rPr lang="ja-JP" altLang="en-US" sz="2800" b="1" dirty="0">
                <a:solidFill>
                  <a:schemeClr val="bg1">
                    <a:lumMod val="85000"/>
                  </a:schemeClr>
                </a:solidFill>
                <a:ea typeface="HGP教科書体" panose="02020600000000000000" pitchFamily="18" charset="-128"/>
              </a:rPr>
              <a:t>　中学校数学科における「内容のまとまりごとの評価規準」</a:t>
            </a:r>
            <a:endParaRPr lang="en-US" altLang="ja-JP" sz="2800" b="1" dirty="0">
              <a:solidFill>
                <a:schemeClr val="bg1">
                  <a:lumMod val="8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chemeClr val="bg1">
                    <a:lumMod val="85000"/>
                  </a:schemeClr>
                </a:solidFill>
                <a:ea typeface="HGP教科書体" panose="02020600000000000000" pitchFamily="18" charset="-128"/>
              </a:rPr>
              <a:t>　作成の手順</a:t>
            </a:r>
            <a:endParaRPr lang="en-US" altLang="ja-JP" sz="2800" b="1" dirty="0">
              <a:solidFill>
                <a:schemeClr val="bg1">
                  <a:lumMod val="8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単元の評価規準作成のポイント</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75000"/>
                  </a:schemeClr>
                </a:solidFill>
                <a:ea typeface="HGP教科書体" panose="02020600000000000000" pitchFamily="18" charset="-128"/>
              </a:rPr>
              <a:t>Ⅳ</a:t>
            </a:r>
            <a:r>
              <a:rPr lang="ja-JP" altLang="en-US" sz="2800" b="1" dirty="0">
                <a:solidFill>
                  <a:schemeClr val="bg1">
                    <a:lumMod val="75000"/>
                  </a:schemeClr>
                </a:solidFill>
                <a:ea typeface="HGP教科書体" panose="02020600000000000000" pitchFamily="18" charset="-128"/>
              </a:rPr>
              <a:t>　「主体的に学習に取り組む態度」の評価規準作成の例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14"/>
    </mc:Choice>
    <mc:Fallback xmlns="">
      <p:transition spd="slow" advTm="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1"/>
          <p:cNvSpPr txBox="1">
            <a:spLocks noChangeArrowheads="1"/>
          </p:cNvSpPr>
          <p:nvPr/>
        </p:nvSpPr>
        <p:spPr bwMode="auto">
          <a:xfrm>
            <a:off x="3124200" y="460375"/>
            <a:ext cx="5899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400"/>
              <a:t>留意点</a:t>
            </a:r>
          </a:p>
        </p:txBody>
      </p:sp>
      <p:sp>
        <p:nvSpPr>
          <p:cNvPr id="26627" name="テキスト ボックス 1"/>
          <p:cNvSpPr txBox="1">
            <a:spLocks noChangeArrowheads="1"/>
          </p:cNvSpPr>
          <p:nvPr/>
        </p:nvSpPr>
        <p:spPr bwMode="auto">
          <a:xfrm>
            <a:off x="0" y="-3175"/>
            <a:ext cx="9144000" cy="4794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単元の評価規準作成のポイント</a:t>
            </a:r>
            <a:endParaRPr kumimoji="1" lang="en-US" altLang="ja-JP" sz="2800" b="1">
              <a:solidFill>
                <a:schemeClr val="bg1"/>
              </a:solidFill>
            </a:endParaRPr>
          </a:p>
        </p:txBody>
      </p:sp>
      <p:sp>
        <p:nvSpPr>
          <p:cNvPr id="26628" name="テキスト ボックス 1"/>
          <p:cNvSpPr txBox="1">
            <a:spLocks noChangeArrowheads="1"/>
          </p:cNvSpPr>
          <p:nvPr/>
        </p:nvSpPr>
        <p:spPr bwMode="auto">
          <a:xfrm>
            <a:off x="50800" y="487363"/>
            <a:ext cx="29368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400"/>
              <a:t>評価の進め方</a:t>
            </a:r>
          </a:p>
        </p:txBody>
      </p:sp>
      <p:sp>
        <p:nvSpPr>
          <p:cNvPr id="4" name="角丸四角形 3"/>
          <p:cNvSpPr/>
          <p:nvPr/>
        </p:nvSpPr>
        <p:spPr>
          <a:xfrm>
            <a:off x="50800" y="912813"/>
            <a:ext cx="2792413" cy="73660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１　単元の目標を作成する。</a:t>
            </a:r>
          </a:p>
        </p:txBody>
      </p:sp>
      <p:sp>
        <p:nvSpPr>
          <p:cNvPr id="21" name="角丸四角形 20"/>
          <p:cNvSpPr/>
          <p:nvPr/>
        </p:nvSpPr>
        <p:spPr>
          <a:xfrm>
            <a:off x="50800" y="1722438"/>
            <a:ext cx="2792413" cy="688975"/>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２　単元の評価規準を作成する。</a:t>
            </a:r>
          </a:p>
        </p:txBody>
      </p:sp>
      <p:sp>
        <p:nvSpPr>
          <p:cNvPr id="22" name="角丸四角形 21"/>
          <p:cNvSpPr/>
          <p:nvPr/>
        </p:nvSpPr>
        <p:spPr>
          <a:xfrm>
            <a:off x="50800" y="2486025"/>
            <a:ext cx="2792413" cy="1793875"/>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３　「指導と評価の計画」を作成する。</a:t>
            </a:r>
          </a:p>
        </p:txBody>
      </p:sp>
      <p:sp>
        <p:nvSpPr>
          <p:cNvPr id="23" name="角丸四角形 22"/>
          <p:cNvSpPr/>
          <p:nvPr/>
        </p:nvSpPr>
        <p:spPr>
          <a:xfrm>
            <a:off x="50800" y="4419600"/>
            <a:ext cx="2792413" cy="111760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授業を行う。</a:t>
            </a:r>
          </a:p>
        </p:txBody>
      </p:sp>
      <p:sp>
        <p:nvSpPr>
          <p:cNvPr id="24" name="角丸四角形 23"/>
          <p:cNvSpPr/>
          <p:nvPr/>
        </p:nvSpPr>
        <p:spPr>
          <a:xfrm>
            <a:off x="66675" y="5602288"/>
            <a:ext cx="2776538" cy="113665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４　観点ごとに総括する。</a:t>
            </a:r>
          </a:p>
        </p:txBody>
      </p:sp>
      <p:sp>
        <p:nvSpPr>
          <p:cNvPr id="5" name="正方形/長方形 4"/>
          <p:cNvSpPr/>
          <p:nvPr/>
        </p:nvSpPr>
        <p:spPr>
          <a:xfrm>
            <a:off x="3009900" y="869950"/>
            <a:ext cx="6005513" cy="1576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学習指導要領の目標や内容，学習指導要領解説等を踏まえて作成する。</a:t>
            </a:r>
            <a:endParaRPr kumimoji="1" lang="en-US" altLang="ja-JP" sz="2400" dirty="0">
              <a:solidFill>
                <a:schemeClr val="tx1"/>
              </a:solidFill>
            </a:endParaRPr>
          </a:p>
          <a:p>
            <a:pPr>
              <a:defRPr/>
            </a:pPr>
            <a:r>
              <a:rPr kumimoji="1" lang="ja-JP" altLang="en-US" sz="2400" dirty="0">
                <a:solidFill>
                  <a:schemeClr val="tx1"/>
                </a:solidFill>
              </a:rPr>
              <a:t>○　生徒の実態，前単元までの学習状況等を踏まえて作成する。</a:t>
            </a:r>
          </a:p>
        </p:txBody>
      </p:sp>
      <p:sp>
        <p:nvSpPr>
          <p:cNvPr id="29" name="正方形/長方形 28"/>
          <p:cNvSpPr/>
          <p:nvPr/>
        </p:nvSpPr>
        <p:spPr>
          <a:xfrm>
            <a:off x="2987675" y="2511425"/>
            <a:ext cx="6015038" cy="1855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dirty="0">
                <a:solidFill>
                  <a:schemeClr val="tx1"/>
                </a:solidFill>
              </a:rPr>
              <a:t>○　１，２を踏まえ，評価場面や評価方法等を計画する。</a:t>
            </a:r>
            <a:endParaRPr kumimoji="1" lang="en-US" altLang="ja-JP" sz="2200" dirty="0">
              <a:solidFill>
                <a:schemeClr val="tx1"/>
              </a:solidFill>
            </a:endParaRPr>
          </a:p>
          <a:p>
            <a:pPr>
              <a:defRPr/>
            </a:pPr>
            <a:r>
              <a:rPr kumimoji="1" lang="ja-JP" altLang="en-US" sz="2200" dirty="0">
                <a:solidFill>
                  <a:schemeClr val="tx1"/>
                </a:solidFill>
              </a:rPr>
              <a:t>○　どのような評価資料を基に，「おおむね満足できる」状況（Ｂ）と評価するかを考えたり，「努力を要する」状況（Ｃ）への手立て等を考えたりする。</a:t>
            </a:r>
          </a:p>
        </p:txBody>
      </p:sp>
      <p:sp>
        <p:nvSpPr>
          <p:cNvPr id="30" name="正方形/長方形 29"/>
          <p:cNvSpPr/>
          <p:nvPr/>
        </p:nvSpPr>
        <p:spPr>
          <a:xfrm>
            <a:off x="2987675" y="4432300"/>
            <a:ext cx="6015038" cy="1104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３に沿って観点別学習状況の評価を行い</a:t>
            </a:r>
            <a:r>
              <a:rPr kumimoji="1" lang="en-US" altLang="ja-JP" sz="2400" dirty="0">
                <a:solidFill>
                  <a:schemeClr val="tx1"/>
                </a:solidFill>
              </a:rPr>
              <a:t>,</a:t>
            </a:r>
            <a:r>
              <a:rPr kumimoji="1" lang="ja-JP" altLang="en-US" sz="2400" dirty="0">
                <a:solidFill>
                  <a:schemeClr val="tx1"/>
                </a:solidFill>
              </a:rPr>
              <a:t>生徒の学習改善や教師の指導改善につなげる。</a:t>
            </a:r>
          </a:p>
        </p:txBody>
      </p:sp>
      <p:sp>
        <p:nvSpPr>
          <p:cNvPr id="31" name="正方形/長方形 30"/>
          <p:cNvSpPr/>
          <p:nvPr/>
        </p:nvSpPr>
        <p:spPr>
          <a:xfrm>
            <a:off x="2987675" y="5602288"/>
            <a:ext cx="6035675" cy="11223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集めた評価資料やそれに基づく評価結果などから，観点ごとの総括的評価（Ａ，Ｂ，Ｃ）を行う。</a:t>
            </a:r>
          </a:p>
        </p:txBody>
      </p:sp>
      <p:sp>
        <p:nvSpPr>
          <p:cNvPr id="3" name="正方形/長方形 2"/>
          <p:cNvSpPr/>
          <p:nvPr/>
        </p:nvSpPr>
        <p:spPr>
          <a:xfrm>
            <a:off x="73025" y="1712913"/>
            <a:ext cx="2770188" cy="714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5" name="下リボン 24"/>
          <p:cNvSpPr/>
          <p:nvPr/>
        </p:nvSpPr>
        <p:spPr>
          <a:xfrm>
            <a:off x="7597775" y="58738"/>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P35</a:t>
            </a:r>
            <a:endParaRPr kumimoji="1" lang="ja-JP" altLang="en-US" sz="2400" dirty="0">
              <a:solidFill>
                <a:schemeClr val="tx1"/>
              </a:solidFill>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3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1"/>
          <p:cNvSpPr txBox="1">
            <a:spLocks noChangeArrowheads="1"/>
          </p:cNvSpPr>
          <p:nvPr/>
        </p:nvSpPr>
        <p:spPr bwMode="auto">
          <a:xfrm>
            <a:off x="0" y="582613"/>
            <a:ext cx="9144000" cy="4222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j-ea"/>
              </a:rPr>
              <a:t>「単元の評価規準」を作成する際の観点ごとのポイント</a:t>
            </a:r>
            <a:endParaRPr kumimoji="1" lang="en-US" altLang="ja-JP" sz="2400" dirty="0">
              <a:latin typeface="+mj-ea"/>
            </a:endParaRPr>
          </a:p>
        </p:txBody>
      </p:sp>
      <p:sp>
        <p:nvSpPr>
          <p:cNvPr id="5" name="テキスト ボックス 1"/>
          <p:cNvSpPr txBox="1">
            <a:spLocks noChangeArrowheads="1"/>
          </p:cNvSpPr>
          <p:nvPr/>
        </p:nvSpPr>
        <p:spPr bwMode="auto">
          <a:xfrm>
            <a:off x="130175" y="2219325"/>
            <a:ext cx="8802688" cy="368300"/>
          </a:xfrm>
          <a:prstGeom prst="rect">
            <a:avLst/>
          </a:prstGeom>
          <a:solidFill>
            <a:schemeClr val="bg1"/>
          </a:solidFill>
          <a:ln w="38100">
            <a:no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dirty="0">
                <a:latin typeface="+mj-ea"/>
              </a:rPr>
              <a:t>（例）第１学年Ａ（１）「正の数と負の数」</a:t>
            </a:r>
            <a:endParaRPr kumimoji="1" lang="en-US" altLang="ja-JP" dirty="0">
              <a:latin typeface="+mj-ea"/>
            </a:endParaRPr>
          </a:p>
        </p:txBody>
      </p:sp>
      <p:graphicFrame>
        <p:nvGraphicFramePr>
          <p:cNvPr id="2" name="表 1"/>
          <p:cNvGraphicFramePr>
            <a:graphicFrameLocks noGrp="1"/>
          </p:cNvGraphicFramePr>
          <p:nvPr/>
        </p:nvGraphicFramePr>
        <p:xfrm>
          <a:off x="127000" y="2601913"/>
          <a:ext cx="3095625" cy="3821112"/>
        </p:xfrm>
        <a:graphic>
          <a:graphicData uri="http://schemas.openxmlformats.org/drawingml/2006/table">
            <a:tbl>
              <a:tblPr firstRow="1" bandRow="1">
                <a:tableStyleId>{5C22544A-7EE6-4342-B048-85BDC9FD1C3A}</a:tableStyleId>
              </a:tblPr>
              <a:tblGrid>
                <a:gridCol w="356715">
                  <a:extLst>
                    <a:ext uri="{9D8B030D-6E8A-4147-A177-3AD203B41FA5}">
                      <a16:colId xmlns:a16="http://schemas.microsoft.com/office/drawing/2014/main" val="20000"/>
                    </a:ext>
                  </a:extLst>
                </a:gridCol>
                <a:gridCol w="2738910">
                  <a:extLst>
                    <a:ext uri="{9D8B030D-6E8A-4147-A177-3AD203B41FA5}">
                      <a16:colId xmlns:a16="http://schemas.microsoft.com/office/drawing/2014/main" val="20001"/>
                    </a:ext>
                  </a:extLst>
                </a:gridCol>
              </a:tblGrid>
              <a:tr h="386171">
                <a:tc>
                  <a:txBody>
                    <a:bodyPr/>
                    <a:lstStyle/>
                    <a:p>
                      <a:endParaRPr kumimoji="1" lang="ja-JP" altLang="en-US" sz="1600" b="0" dirty="0">
                        <a:solidFill>
                          <a:schemeClr val="tx1"/>
                        </a:solidFill>
                      </a:endParaRPr>
                    </a:p>
                  </a:txBody>
                  <a:tcPr marL="91419" marR="91419" marT="45713" marB="45713"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知識・技能</a:t>
                      </a:r>
                    </a:p>
                  </a:txBody>
                  <a:tcPr marL="91428" marR="91428" marT="45743"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34941">
                <a:tc>
                  <a:txBody>
                    <a:bodyPr/>
                    <a:lstStyle/>
                    <a:p>
                      <a:pPr algn="ctr"/>
                      <a:r>
                        <a:rPr kumimoji="1" lang="ja-JP" altLang="en-US" sz="1600" b="0" dirty="0">
                          <a:solidFill>
                            <a:schemeClr val="tx1"/>
                          </a:solidFill>
                        </a:rPr>
                        <a:t>内容のまとまりごとの評価規準</a:t>
                      </a:r>
                      <a:r>
                        <a:rPr kumimoji="1" lang="en-US" altLang="ja-JP" sz="1600" b="0" dirty="0">
                          <a:solidFill>
                            <a:schemeClr val="tx1"/>
                          </a:solidFill>
                        </a:rPr>
                        <a:t>(</a:t>
                      </a:r>
                      <a:r>
                        <a:rPr kumimoji="1" lang="ja-JP" altLang="en-US" sz="1600" b="0" dirty="0">
                          <a:solidFill>
                            <a:schemeClr val="tx1"/>
                          </a:solidFill>
                        </a:rPr>
                        <a:t>例</a:t>
                      </a:r>
                      <a:r>
                        <a:rPr kumimoji="1" lang="en-US" altLang="ja-JP" sz="1600" b="0" dirty="0">
                          <a:solidFill>
                            <a:schemeClr val="tx1"/>
                          </a:solidFill>
                        </a:rPr>
                        <a:t>)</a:t>
                      </a:r>
                      <a:endParaRPr kumimoji="1" lang="ja-JP" altLang="en-US" sz="1600" b="0" dirty="0">
                        <a:solidFill>
                          <a:schemeClr val="tx1"/>
                        </a:solidFill>
                      </a:endParaRPr>
                    </a:p>
                  </a:txBody>
                  <a:tcPr marL="91419" marR="91419" marT="45713" marB="4571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solidFill>
                            <a:schemeClr val="tx1"/>
                          </a:solidFill>
                        </a:rPr>
                        <a:t>・正の数と負の数の必要性と意味を理解している。</a:t>
                      </a:r>
                      <a:endParaRPr kumimoji="1" lang="en-US" altLang="ja-JP" sz="1800" dirty="0">
                        <a:solidFill>
                          <a:schemeClr val="tx1"/>
                        </a:solidFill>
                      </a:endParaRPr>
                    </a:p>
                    <a:p>
                      <a:r>
                        <a:rPr kumimoji="1" lang="ja-JP" altLang="en-US" sz="1800" dirty="0">
                          <a:solidFill>
                            <a:schemeClr val="tx1"/>
                          </a:solidFill>
                        </a:rPr>
                        <a:t>・正の数と負の数の四則計算をすることができる。</a:t>
                      </a:r>
                      <a:endParaRPr kumimoji="1" lang="en-US" altLang="ja-JP" sz="1800" dirty="0">
                        <a:solidFill>
                          <a:schemeClr val="tx1"/>
                        </a:solidFill>
                      </a:endParaRPr>
                    </a:p>
                    <a:p>
                      <a:r>
                        <a:rPr kumimoji="1" lang="ja-JP" altLang="en-US" sz="1800" dirty="0">
                          <a:solidFill>
                            <a:schemeClr val="tx1"/>
                          </a:solidFill>
                        </a:rPr>
                        <a:t>・具体的な場面で正の数と負の数を用いて表したり処理したりすることができる。</a:t>
                      </a:r>
                      <a:endParaRPr kumimoji="1" lang="en-US" altLang="ja-JP" sz="1800" dirty="0">
                        <a:solidFill>
                          <a:schemeClr val="tx1"/>
                        </a:solidFill>
                      </a:endParaRPr>
                    </a:p>
                  </a:txBody>
                  <a:tcPr marL="91428" marR="91428"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0482" name="テキスト ボックス 1"/>
          <p:cNvSpPr txBox="1">
            <a:spLocks noChangeArrowheads="1"/>
          </p:cNvSpPr>
          <p:nvPr/>
        </p:nvSpPr>
        <p:spPr bwMode="auto">
          <a:xfrm>
            <a:off x="130175" y="1120775"/>
            <a:ext cx="8842375" cy="1016000"/>
          </a:xfrm>
          <a:prstGeom prst="rect">
            <a:avLst/>
          </a:prstGeom>
          <a:solidFill>
            <a:schemeClr val="bg1"/>
          </a:solidFill>
          <a:ln w="38100">
            <a:solidFill>
              <a:srgbClr val="00B05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b="1" dirty="0">
                <a:solidFill>
                  <a:srgbClr val="0033CC"/>
                </a:solidFill>
              </a:rPr>
              <a:t>○</a:t>
            </a:r>
            <a:r>
              <a:rPr kumimoji="1" lang="ja-JP" altLang="en-US" sz="2000" b="1" u="sng" dirty="0">
                <a:solidFill>
                  <a:srgbClr val="0033CC"/>
                </a:solidFill>
              </a:rPr>
              <a:t>「知識・技能」のポイント</a:t>
            </a:r>
            <a:endParaRPr kumimoji="1" lang="en-US" altLang="ja-JP" sz="2000" b="1" u="sng" dirty="0">
              <a:solidFill>
                <a:srgbClr val="0033CC"/>
              </a:solidFill>
            </a:endParaRPr>
          </a:p>
          <a:p>
            <a:pPr>
              <a:defRPr/>
            </a:pPr>
            <a:r>
              <a:rPr kumimoji="1" lang="ja-JP" altLang="en-US" sz="2000" dirty="0"/>
              <a:t>　・基本的に，単元の目標と「内容のまとまりごとの評価規準（例）」を基に，</a:t>
            </a:r>
            <a:r>
              <a:rPr lang="en-US" altLang="ja-JP" sz="2000" dirty="0">
                <a:solidFill>
                  <a:srgbClr val="FF0000"/>
                </a:solidFill>
                <a:latin typeface="+mj-ea"/>
              </a:rPr>
              <a:t>〔</a:t>
            </a:r>
            <a:r>
              <a:rPr lang="ja-JP" altLang="en-US" sz="2000" dirty="0">
                <a:solidFill>
                  <a:srgbClr val="FF0000"/>
                </a:solidFill>
                <a:latin typeface="+mj-ea"/>
              </a:rPr>
              <a:t>用語・記号</a:t>
            </a:r>
            <a:r>
              <a:rPr lang="en-US" altLang="ja-JP" sz="2000" dirty="0">
                <a:solidFill>
                  <a:srgbClr val="FF0000"/>
                </a:solidFill>
                <a:latin typeface="+mj-ea"/>
              </a:rPr>
              <a:t>〕</a:t>
            </a:r>
            <a:r>
              <a:rPr lang="ja-JP" altLang="en-US" sz="2000" dirty="0" err="1">
                <a:solidFill>
                  <a:srgbClr val="FF0000"/>
                </a:solidFill>
                <a:latin typeface="+mj-ea"/>
              </a:rPr>
              <a:t>，</a:t>
            </a:r>
            <a:r>
              <a:rPr lang="ja-JP" altLang="en-US" sz="2000" dirty="0">
                <a:solidFill>
                  <a:srgbClr val="FF0000"/>
                </a:solidFill>
                <a:latin typeface="+mj-ea"/>
              </a:rPr>
              <a:t>［内容の取扱い］の各事項も含めて評価規準を設定</a:t>
            </a:r>
            <a:r>
              <a:rPr lang="ja-JP" altLang="en-US" sz="2000" dirty="0">
                <a:latin typeface="+mj-ea"/>
              </a:rPr>
              <a:t>する。</a:t>
            </a:r>
            <a:endParaRPr lang="en-US" altLang="ja-JP" sz="2000" dirty="0">
              <a:latin typeface="+mj-ea"/>
            </a:endParaRPr>
          </a:p>
        </p:txBody>
      </p:sp>
      <p:graphicFrame>
        <p:nvGraphicFramePr>
          <p:cNvPr id="7" name="表 6"/>
          <p:cNvGraphicFramePr>
            <a:graphicFrameLocks noGrp="1"/>
          </p:cNvGraphicFramePr>
          <p:nvPr/>
        </p:nvGraphicFramePr>
        <p:xfrm>
          <a:off x="4029075" y="2601913"/>
          <a:ext cx="3313113" cy="4043509"/>
        </p:xfrm>
        <a:graphic>
          <a:graphicData uri="http://schemas.openxmlformats.org/drawingml/2006/table">
            <a:tbl>
              <a:tblPr firstRow="1" bandRow="1">
                <a:tableStyleId>{5C22544A-7EE6-4342-B048-85BDC9FD1C3A}</a:tableStyleId>
              </a:tblPr>
              <a:tblGrid>
                <a:gridCol w="310010">
                  <a:extLst>
                    <a:ext uri="{9D8B030D-6E8A-4147-A177-3AD203B41FA5}">
                      <a16:colId xmlns:a16="http://schemas.microsoft.com/office/drawing/2014/main" val="20000"/>
                    </a:ext>
                  </a:extLst>
                </a:gridCol>
                <a:gridCol w="3003103">
                  <a:extLst>
                    <a:ext uri="{9D8B030D-6E8A-4147-A177-3AD203B41FA5}">
                      <a16:colId xmlns:a16="http://schemas.microsoft.com/office/drawing/2014/main" val="20001"/>
                    </a:ext>
                  </a:extLst>
                </a:gridCol>
              </a:tblGrid>
              <a:tr h="385923">
                <a:tc>
                  <a:txBody>
                    <a:bodyPr/>
                    <a:lstStyle/>
                    <a:p>
                      <a:endParaRPr kumimoji="1" lang="ja-JP" altLang="en-US" sz="1600" b="0" dirty="0">
                        <a:solidFill>
                          <a:schemeClr val="tx1"/>
                        </a:solidFill>
                      </a:endParaRPr>
                    </a:p>
                  </a:txBody>
                  <a:tcPr marL="91461" marR="91461" marT="45683" marB="45683"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知識・技能</a:t>
                      </a:r>
                    </a:p>
                  </a:txBody>
                  <a:tcPr marL="91470" marR="91470"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657439">
                <a:tc>
                  <a:txBody>
                    <a:bodyPr/>
                    <a:lstStyle/>
                    <a:p>
                      <a:pPr algn="ctr"/>
                      <a:r>
                        <a:rPr kumimoji="1" lang="ja-JP" altLang="en-US" sz="1600" b="0" dirty="0">
                          <a:solidFill>
                            <a:schemeClr val="tx1"/>
                          </a:solidFill>
                        </a:rPr>
                        <a:t>単元の評価規準</a:t>
                      </a:r>
                      <a:r>
                        <a:rPr kumimoji="1" lang="en-US" altLang="ja-JP" sz="1600" b="0" dirty="0">
                          <a:solidFill>
                            <a:schemeClr val="tx1"/>
                          </a:solidFill>
                        </a:rPr>
                        <a:t>(</a:t>
                      </a:r>
                      <a:r>
                        <a:rPr kumimoji="1" lang="ja-JP" altLang="en-US" sz="1600" b="0" dirty="0">
                          <a:solidFill>
                            <a:schemeClr val="tx1"/>
                          </a:solidFill>
                        </a:rPr>
                        <a:t>例</a:t>
                      </a:r>
                      <a:r>
                        <a:rPr kumimoji="1" lang="en-US" altLang="ja-JP" sz="1600" b="0" dirty="0">
                          <a:solidFill>
                            <a:schemeClr val="tx1"/>
                          </a:solidFill>
                        </a:rPr>
                        <a:t>)</a:t>
                      </a:r>
                      <a:endParaRPr kumimoji="1" lang="ja-JP" altLang="en-US" sz="1600" b="0" dirty="0">
                        <a:solidFill>
                          <a:schemeClr val="tx1"/>
                        </a:solidFill>
                      </a:endParaRPr>
                    </a:p>
                  </a:txBody>
                  <a:tcPr marL="91461" marR="91461" marT="45683" marB="4568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solidFill>
                            <a:schemeClr val="tx1"/>
                          </a:solidFill>
                        </a:rPr>
                        <a:t>・正の数と負の数の必要性と意味を理解している。</a:t>
                      </a:r>
                      <a:endParaRPr kumimoji="1" lang="en-US" altLang="ja-JP" sz="1800" dirty="0">
                        <a:solidFill>
                          <a:schemeClr val="tx1"/>
                        </a:solidFill>
                      </a:endParaRPr>
                    </a:p>
                    <a:p>
                      <a:r>
                        <a:rPr kumimoji="1" lang="ja-JP" altLang="en-US" sz="1800" dirty="0">
                          <a:solidFill>
                            <a:schemeClr val="tx1"/>
                          </a:solidFill>
                        </a:rPr>
                        <a:t>・自然数や整数，素数，正の数と負の数の大小関係，符号，絶対値の意味を理解している。</a:t>
                      </a:r>
                      <a:endParaRPr kumimoji="1" lang="en-US" altLang="ja-JP" sz="1800" dirty="0">
                        <a:solidFill>
                          <a:schemeClr val="tx1"/>
                        </a:solidFill>
                      </a:endParaRPr>
                    </a:p>
                    <a:p>
                      <a:r>
                        <a:rPr kumimoji="1" lang="ja-JP" altLang="en-US" sz="1800" dirty="0">
                          <a:solidFill>
                            <a:schemeClr val="tx1"/>
                          </a:solidFill>
                        </a:rPr>
                        <a:t>・正の数と負の数の四則計算をすることができる。</a:t>
                      </a:r>
                      <a:endParaRPr kumimoji="1" lang="en-US" altLang="ja-JP" sz="1800" dirty="0">
                        <a:solidFill>
                          <a:schemeClr val="tx1"/>
                        </a:solidFill>
                      </a:endParaRPr>
                    </a:p>
                    <a:p>
                      <a:r>
                        <a:rPr kumimoji="1" lang="ja-JP" altLang="en-US" sz="1800" dirty="0">
                          <a:solidFill>
                            <a:schemeClr val="tx1"/>
                          </a:solidFill>
                        </a:rPr>
                        <a:t>・具体的な場面で正の数と負の数を用いて表したり処理したりすることができる。</a:t>
                      </a:r>
                      <a:endParaRPr kumimoji="1" lang="en-US" altLang="ja-JP" sz="1800" dirty="0">
                        <a:solidFill>
                          <a:schemeClr val="tx1"/>
                        </a:solidFill>
                      </a:endParaRPr>
                    </a:p>
                    <a:p>
                      <a:r>
                        <a:rPr kumimoji="1" lang="ja-JP" altLang="en-US" sz="1800" dirty="0">
                          <a:solidFill>
                            <a:schemeClr val="tx1"/>
                          </a:solidFill>
                        </a:rPr>
                        <a:t>・１より大きい自然数を素因数分解することができる。</a:t>
                      </a:r>
                      <a:endParaRPr kumimoji="1" lang="en-US" altLang="ja-JP" sz="1800" dirty="0">
                        <a:solidFill>
                          <a:schemeClr val="tx1"/>
                        </a:solidFill>
                      </a:endParaRPr>
                    </a:p>
                  </a:txBody>
                  <a:tcPr marL="91470" marR="91470"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正方形/長方形 2"/>
          <p:cNvSpPr/>
          <p:nvPr/>
        </p:nvSpPr>
        <p:spPr>
          <a:xfrm>
            <a:off x="4360863" y="3573463"/>
            <a:ext cx="2989262" cy="1079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4368800" y="6040438"/>
            <a:ext cx="2981325" cy="604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 name="角丸四角形吹き出し 3"/>
          <p:cNvSpPr/>
          <p:nvPr/>
        </p:nvSpPr>
        <p:spPr>
          <a:xfrm>
            <a:off x="7451725" y="3786188"/>
            <a:ext cx="1593850" cy="604837"/>
          </a:xfrm>
          <a:prstGeom prst="wedgeRoundRectCallout">
            <a:avLst>
              <a:gd name="adj1" fmla="val -57035"/>
              <a:gd name="adj2" fmla="val 212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rgbClr val="FF0000"/>
                </a:solidFill>
                <a:latin typeface="+mj-ea"/>
              </a:rPr>
              <a:t>〔</a:t>
            </a:r>
            <a:r>
              <a:rPr lang="ja-JP" altLang="en-US" dirty="0">
                <a:solidFill>
                  <a:srgbClr val="FF0000"/>
                </a:solidFill>
                <a:latin typeface="+mj-ea"/>
              </a:rPr>
              <a:t>用語・記号</a:t>
            </a:r>
            <a:r>
              <a:rPr lang="en-US" altLang="ja-JP" dirty="0">
                <a:solidFill>
                  <a:srgbClr val="FF0000"/>
                </a:solidFill>
                <a:latin typeface="+mj-ea"/>
              </a:rPr>
              <a:t>〕</a:t>
            </a:r>
            <a:endParaRPr kumimoji="1" lang="ja-JP" altLang="en-US" dirty="0"/>
          </a:p>
        </p:txBody>
      </p:sp>
      <p:sp>
        <p:nvSpPr>
          <p:cNvPr id="11" name="角丸四角形吹き出し 10"/>
          <p:cNvSpPr/>
          <p:nvPr/>
        </p:nvSpPr>
        <p:spPr>
          <a:xfrm>
            <a:off x="7451725" y="6040438"/>
            <a:ext cx="1592263" cy="604837"/>
          </a:xfrm>
          <a:prstGeom prst="wedgeRoundRectCallout">
            <a:avLst>
              <a:gd name="adj1" fmla="val -57035"/>
              <a:gd name="adj2" fmla="val 212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FF0000"/>
                </a:solidFill>
                <a:latin typeface="+mj-ea"/>
              </a:rPr>
              <a:t>内容の取扱い（１）</a:t>
            </a:r>
            <a:endParaRPr kumimoji="1" lang="ja-JP" altLang="en-US" dirty="0"/>
          </a:p>
        </p:txBody>
      </p:sp>
      <p:sp>
        <p:nvSpPr>
          <p:cNvPr id="6" name="二等辺三角形 5"/>
          <p:cNvSpPr/>
          <p:nvPr/>
        </p:nvSpPr>
        <p:spPr>
          <a:xfrm rot="5400000">
            <a:off x="2628900" y="4338638"/>
            <a:ext cx="1800225" cy="5619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8704" name="テキスト ボックス 1"/>
          <p:cNvSpPr txBox="1">
            <a:spLocks noChangeArrowheads="1"/>
          </p:cNvSpPr>
          <p:nvPr/>
        </p:nvSpPr>
        <p:spPr bwMode="auto">
          <a:xfrm>
            <a:off x="0" y="0"/>
            <a:ext cx="9144000" cy="4794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単元の評価規準作成のポイント</a:t>
            </a:r>
            <a:endParaRPr kumimoji="1" lang="en-US" altLang="ja-JP" sz="2800" b="1">
              <a:solidFill>
                <a:schemeClr val="bg1"/>
              </a:solidFill>
            </a:endParaRPr>
          </a:p>
        </p:txBody>
      </p:sp>
      <p:sp>
        <p:nvSpPr>
          <p:cNvPr id="13" name="下リボン 12"/>
          <p:cNvSpPr/>
          <p:nvPr/>
        </p:nvSpPr>
        <p:spPr>
          <a:xfrm>
            <a:off x="7092950" y="58738"/>
            <a:ext cx="1981200" cy="40322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P36</a:t>
            </a:r>
            <a:r>
              <a:rPr kumimoji="1" lang="ja-JP" altLang="en-US" sz="2400" dirty="0">
                <a:solidFill>
                  <a:schemeClr val="tx1"/>
                </a:solidFill>
              </a:rPr>
              <a:t>～</a:t>
            </a:r>
            <a:r>
              <a:rPr kumimoji="1" lang="en-US" altLang="ja-JP" sz="2400" dirty="0">
                <a:solidFill>
                  <a:schemeClr val="tx1"/>
                </a:solidFill>
              </a:rPr>
              <a:t>38</a:t>
            </a:r>
            <a:endParaRPr kumimoji="1" lang="ja-JP" altLang="en-US" sz="2400" dirty="0">
              <a:solidFill>
                <a:schemeClr val="tx1"/>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41"/>
    </mc:Choice>
    <mc:Fallback xmlns="">
      <p:transition spd="slow" advTm="4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1"/>
          <p:cNvSpPr txBox="1">
            <a:spLocks noChangeArrowheads="1"/>
          </p:cNvSpPr>
          <p:nvPr/>
        </p:nvSpPr>
        <p:spPr bwMode="auto">
          <a:xfrm>
            <a:off x="184150" y="2374900"/>
            <a:ext cx="8802688" cy="369888"/>
          </a:xfrm>
          <a:prstGeom prst="rect">
            <a:avLst/>
          </a:prstGeom>
          <a:solidFill>
            <a:schemeClr val="bg1"/>
          </a:solidFill>
          <a:ln w="38100">
            <a:no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dirty="0">
                <a:latin typeface="+mj-ea"/>
              </a:rPr>
              <a:t>（例）第１学年Ａ（１）「正の数と負の数」</a:t>
            </a:r>
            <a:endParaRPr kumimoji="1" lang="en-US" altLang="ja-JP" dirty="0">
              <a:latin typeface="+mj-ea"/>
            </a:endParaRPr>
          </a:p>
        </p:txBody>
      </p:sp>
      <p:graphicFrame>
        <p:nvGraphicFramePr>
          <p:cNvPr id="2" name="表 1"/>
          <p:cNvGraphicFramePr>
            <a:graphicFrameLocks noGrp="1"/>
          </p:cNvGraphicFramePr>
          <p:nvPr/>
        </p:nvGraphicFramePr>
        <p:xfrm>
          <a:off x="228600" y="2897188"/>
          <a:ext cx="3095625" cy="3538537"/>
        </p:xfrm>
        <a:graphic>
          <a:graphicData uri="http://schemas.openxmlformats.org/drawingml/2006/table">
            <a:tbl>
              <a:tblPr firstRow="1" bandRow="1">
                <a:tableStyleId>{5C22544A-7EE6-4342-B048-85BDC9FD1C3A}</a:tableStyleId>
              </a:tblPr>
              <a:tblGrid>
                <a:gridCol w="356715">
                  <a:extLst>
                    <a:ext uri="{9D8B030D-6E8A-4147-A177-3AD203B41FA5}">
                      <a16:colId xmlns:a16="http://schemas.microsoft.com/office/drawing/2014/main" val="20000"/>
                    </a:ext>
                  </a:extLst>
                </a:gridCol>
                <a:gridCol w="2738910">
                  <a:extLst>
                    <a:ext uri="{9D8B030D-6E8A-4147-A177-3AD203B41FA5}">
                      <a16:colId xmlns:a16="http://schemas.microsoft.com/office/drawing/2014/main" val="20001"/>
                    </a:ext>
                  </a:extLst>
                </a:gridCol>
              </a:tblGrid>
              <a:tr h="357614">
                <a:tc>
                  <a:txBody>
                    <a:bodyPr/>
                    <a:lstStyle/>
                    <a:p>
                      <a:endParaRPr kumimoji="1" lang="ja-JP" altLang="en-US" sz="1600" b="0" dirty="0">
                        <a:solidFill>
                          <a:schemeClr val="tx1"/>
                        </a:solidFill>
                      </a:endParaRPr>
                    </a:p>
                  </a:txBody>
                  <a:tcPr marL="91419" marR="91419" marT="45713" marB="45713"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思考・判断・表現</a:t>
                      </a:r>
                    </a:p>
                  </a:txBody>
                  <a:tcPr marL="91428" marR="91428" marT="45743"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3180923">
                <a:tc>
                  <a:txBody>
                    <a:bodyPr/>
                    <a:lstStyle/>
                    <a:p>
                      <a:pPr algn="ctr"/>
                      <a:r>
                        <a:rPr kumimoji="1" lang="ja-JP" altLang="en-US" sz="1400" b="0" dirty="0">
                          <a:solidFill>
                            <a:schemeClr val="tx1"/>
                          </a:solidFill>
                        </a:rPr>
                        <a:t>内容のまとまりごとの評価規準</a:t>
                      </a:r>
                      <a:r>
                        <a:rPr kumimoji="1" lang="en-US" altLang="ja-JP" sz="1400" b="0" dirty="0">
                          <a:solidFill>
                            <a:schemeClr val="tx1"/>
                          </a:solidFill>
                        </a:rPr>
                        <a:t>(</a:t>
                      </a:r>
                      <a:r>
                        <a:rPr kumimoji="1" lang="ja-JP" altLang="en-US" sz="1400" b="0" dirty="0">
                          <a:solidFill>
                            <a:schemeClr val="tx1"/>
                          </a:solidFill>
                        </a:rPr>
                        <a:t>例</a:t>
                      </a:r>
                      <a:r>
                        <a:rPr kumimoji="1" lang="en-US" altLang="ja-JP" sz="1400" b="0" dirty="0">
                          <a:solidFill>
                            <a:schemeClr val="tx1"/>
                          </a:solidFill>
                        </a:rPr>
                        <a:t>)</a:t>
                      </a:r>
                      <a:endParaRPr kumimoji="1" lang="ja-JP" altLang="en-US" sz="1400" b="0" dirty="0">
                        <a:solidFill>
                          <a:schemeClr val="tx1"/>
                        </a:solidFill>
                      </a:endParaRPr>
                    </a:p>
                  </a:txBody>
                  <a:tcPr marL="91419" marR="91419" marT="45713" marB="4571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dirty="0">
                          <a:solidFill>
                            <a:schemeClr val="tx1"/>
                          </a:solidFill>
                        </a:rPr>
                        <a:t>・算数で学習した数の四則計算と関連付けて，正の数と負の数の四則計算の方法を考察し表現することができる。</a:t>
                      </a:r>
                      <a:endParaRPr kumimoji="1" lang="en-US" altLang="ja-JP" sz="1600" dirty="0">
                        <a:solidFill>
                          <a:schemeClr val="tx1"/>
                        </a:solidFill>
                      </a:endParaRPr>
                    </a:p>
                    <a:p>
                      <a:r>
                        <a:rPr kumimoji="1" lang="ja-JP" altLang="en-US" sz="1600" dirty="0">
                          <a:solidFill>
                            <a:schemeClr val="tx1"/>
                          </a:solidFill>
                        </a:rPr>
                        <a:t>・正の数と負の数を具体的な場面で活用することができる。</a:t>
                      </a:r>
                    </a:p>
                  </a:txBody>
                  <a:tcPr marL="91428" marR="91428"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0482" name="テキスト ボックス 1"/>
          <p:cNvSpPr txBox="1">
            <a:spLocks noChangeArrowheads="1"/>
          </p:cNvSpPr>
          <p:nvPr/>
        </p:nvSpPr>
        <p:spPr bwMode="auto">
          <a:xfrm>
            <a:off x="141288" y="1127125"/>
            <a:ext cx="8831262" cy="1014413"/>
          </a:xfrm>
          <a:prstGeom prst="rect">
            <a:avLst/>
          </a:prstGeom>
          <a:solidFill>
            <a:schemeClr val="bg1"/>
          </a:solidFill>
          <a:ln w="38100">
            <a:solidFill>
              <a:srgbClr val="00B05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b="1" dirty="0">
                <a:solidFill>
                  <a:srgbClr val="006600"/>
                </a:solidFill>
              </a:rPr>
              <a:t>○</a:t>
            </a:r>
            <a:r>
              <a:rPr kumimoji="1" lang="ja-JP" altLang="en-US" sz="2000" b="1" u="sng" dirty="0">
                <a:solidFill>
                  <a:srgbClr val="006600"/>
                </a:solidFill>
              </a:rPr>
              <a:t>「思考・判断・表現」のポイント</a:t>
            </a:r>
            <a:endParaRPr kumimoji="1" lang="en-US" altLang="ja-JP" sz="2000" b="1" u="sng" dirty="0">
              <a:solidFill>
                <a:srgbClr val="006600"/>
              </a:solidFill>
            </a:endParaRPr>
          </a:p>
          <a:p>
            <a:pPr>
              <a:defRPr/>
            </a:pPr>
            <a:r>
              <a:rPr kumimoji="1" lang="ja-JP" altLang="en-US" sz="2000" dirty="0"/>
              <a:t>　・基本的に，単元の目標と「内容のまとまりごとの評価規準（例）」を基に，</a:t>
            </a:r>
            <a:r>
              <a:rPr lang="en-US" altLang="ja-JP" sz="2000" dirty="0">
                <a:solidFill>
                  <a:srgbClr val="FF0000"/>
                </a:solidFill>
                <a:latin typeface="+mj-ea"/>
              </a:rPr>
              <a:t>〔</a:t>
            </a:r>
            <a:r>
              <a:rPr lang="ja-JP" altLang="en-US" sz="2000" dirty="0">
                <a:solidFill>
                  <a:srgbClr val="FF0000"/>
                </a:solidFill>
                <a:latin typeface="+mj-ea"/>
              </a:rPr>
              <a:t>用語・記号</a:t>
            </a:r>
            <a:r>
              <a:rPr lang="en-US" altLang="ja-JP" sz="2000" dirty="0">
                <a:solidFill>
                  <a:srgbClr val="FF0000"/>
                </a:solidFill>
                <a:latin typeface="+mj-ea"/>
              </a:rPr>
              <a:t>〕</a:t>
            </a:r>
            <a:r>
              <a:rPr lang="ja-JP" altLang="en-US" sz="2000" dirty="0" err="1">
                <a:solidFill>
                  <a:srgbClr val="FF0000"/>
                </a:solidFill>
                <a:latin typeface="+mj-ea"/>
              </a:rPr>
              <a:t>，</a:t>
            </a:r>
            <a:r>
              <a:rPr lang="ja-JP" altLang="en-US" sz="2000" dirty="0">
                <a:solidFill>
                  <a:srgbClr val="FF0000"/>
                </a:solidFill>
                <a:latin typeface="+mj-ea"/>
              </a:rPr>
              <a:t>［内容の取扱い］の各事項も含めて評価規準を設定</a:t>
            </a:r>
            <a:r>
              <a:rPr lang="ja-JP" altLang="en-US" sz="2000" dirty="0">
                <a:latin typeface="+mj-ea"/>
              </a:rPr>
              <a:t>する。</a:t>
            </a:r>
            <a:endParaRPr lang="en-US" altLang="ja-JP" sz="2000" dirty="0">
              <a:latin typeface="+mj-ea"/>
            </a:endParaRPr>
          </a:p>
        </p:txBody>
      </p:sp>
      <p:graphicFrame>
        <p:nvGraphicFramePr>
          <p:cNvPr id="7" name="表 6"/>
          <p:cNvGraphicFramePr>
            <a:graphicFrameLocks noGrp="1"/>
          </p:cNvGraphicFramePr>
          <p:nvPr/>
        </p:nvGraphicFramePr>
        <p:xfrm>
          <a:off x="4057650" y="2897188"/>
          <a:ext cx="3313113" cy="3538537"/>
        </p:xfrm>
        <a:graphic>
          <a:graphicData uri="http://schemas.openxmlformats.org/drawingml/2006/table">
            <a:tbl>
              <a:tblPr firstRow="1" bandRow="1">
                <a:tableStyleId>{5C22544A-7EE6-4342-B048-85BDC9FD1C3A}</a:tableStyleId>
              </a:tblPr>
              <a:tblGrid>
                <a:gridCol w="310010">
                  <a:extLst>
                    <a:ext uri="{9D8B030D-6E8A-4147-A177-3AD203B41FA5}">
                      <a16:colId xmlns:a16="http://schemas.microsoft.com/office/drawing/2014/main" val="20000"/>
                    </a:ext>
                  </a:extLst>
                </a:gridCol>
                <a:gridCol w="3003103">
                  <a:extLst>
                    <a:ext uri="{9D8B030D-6E8A-4147-A177-3AD203B41FA5}">
                      <a16:colId xmlns:a16="http://schemas.microsoft.com/office/drawing/2014/main" val="20001"/>
                    </a:ext>
                  </a:extLst>
                </a:gridCol>
              </a:tblGrid>
              <a:tr h="355648">
                <a:tc>
                  <a:txBody>
                    <a:bodyPr/>
                    <a:lstStyle/>
                    <a:p>
                      <a:endParaRPr kumimoji="1" lang="ja-JP" altLang="en-US" sz="1600" b="0" dirty="0">
                        <a:solidFill>
                          <a:schemeClr val="tx1"/>
                        </a:solidFill>
                      </a:endParaRPr>
                    </a:p>
                  </a:txBody>
                  <a:tcPr marL="91461" marR="91461" marT="45713" marB="45713"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思考・判断・表現</a:t>
                      </a:r>
                    </a:p>
                  </a:txBody>
                  <a:tcPr marL="91470" marR="91470" marT="45743" marB="45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3182889">
                <a:tc>
                  <a:txBody>
                    <a:bodyPr/>
                    <a:lstStyle/>
                    <a:p>
                      <a:pPr algn="ctr"/>
                      <a:r>
                        <a:rPr kumimoji="1" lang="ja-JP" altLang="en-US" sz="1600" b="0" dirty="0">
                          <a:solidFill>
                            <a:schemeClr val="tx1"/>
                          </a:solidFill>
                        </a:rPr>
                        <a:t>単元の評価規準</a:t>
                      </a:r>
                      <a:r>
                        <a:rPr kumimoji="1" lang="en-US" altLang="ja-JP" sz="1600" b="0" dirty="0">
                          <a:solidFill>
                            <a:schemeClr val="tx1"/>
                          </a:solidFill>
                        </a:rPr>
                        <a:t>(</a:t>
                      </a:r>
                      <a:r>
                        <a:rPr kumimoji="1" lang="ja-JP" altLang="en-US" sz="1600" b="0" dirty="0">
                          <a:solidFill>
                            <a:schemeClr val="tx1"/>
                          </a:solidFill>
                        </a:rPr>
                        <a:t>例</a:t>
                      </a:r>
                      <a:r>
                        <a:rPr kumimoji="1" lang="en-US" altLang="ja-JP" sz="1600" b="0" dirty="0">
                          <a:solidFill>
                            <a:schemeClr val="tx1"/>
                          </a:solidFill>
                        </a:rPr>
                        <a:t>)</a:t>
                      </a:r>
                      <a:endParaRPr kumimoji="1" lang="ja-JP" altLang="en-US" sz="1600" b="0" dirty="0">
                        <a:solidFill>
                          <a:schemeClr val="tx1"/>
                        </a:solidFill>
                      </a:endParaRPr>
                    </a:p>
                  </a:txBody>
                  <a:tcPr marL="91461" marR="91461" marT="45713" marB="4571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dirty="0">
                          <a:solidFill>
                            <a:schemeClr val="tx1"/>
                          </a:solidFill>
                        </a:rPr>
                        <a:t>・算数で学習した数の四則計算と関連付けて，正の数と負の数の四則計算の方法を考察し表現することができる。</a:t>
                      </a:r>
                      <a:endParaRPr kumimoji="1" lang="en-US" altLang="ja-JP" sz="1600" dirty="0">
                        <a:solidFill>
                          <a:schemeClr val="tx1"/>
                        </a:solidFill>
                      </a:endParaRPr>
                    </a:p>
                    <a:p>
                      <a:r>
                        <a:rPr kumimoji="1" lang="ja-JP" altLang="en-US" sz="1600" dirty="0">
                          <a:solidFill>
                            <a:schemeClr val="tx1"/>
                          </a:solidFill>
                        </a:rPr>
                        <a:t>・数の集合と四則計算の可能性について捉え直すことができる。</a:t>
                      </a:r>
                      <a:endParaRPr kumimoji="1" lang="en-US" altLang="ja-JP" sz="1600" dirty="0">
                        <a:solidFill>
                          <a:schemeClr val="tx1"/>
                        </a:solidFill>
                      </a:endParaRPr>
                    </a:p>
                    <a:p>
                      <a:r>
                        <a:rPr kumimoji="1" lang="ja-JP" altLang="en-US" sz="1600" dirty="0">
                          <a:solidFill>
                            <a:schemeClr val="tx1"/>
                          </a:solidFill>
                        </a:rPr>
                        <a:t>・正の数と負の数を活用して様々な事象における変化や状況を考察し表現することができる。</a:t>
                      </a:r>
                      <a:endParaRPr kumimoji="1" lang="en-US" altLang="ja-JP" sz="1600" dirty="0">
                        <a:solidFill>
                          <a:schemeClr val="tx1"/>
                        </a:solidFill>
                      </a:endParaRPr>
                    </a:p>
                    <a:p>
                      <a:r>
                        <a:rPr kumimoji="1" lang="ja-JP" altLang="en-US" sz="1600" dirty="0">
                          <a:solidFill>
                            <a:schemeClr val="tx1"/>
                          </a:solidFill>
                        </a:rPr>
                        <a:t>・自然数を素数の積で表すことにより，約数，倍数などの整数の性質について捉え直すことができる。</a:t>
                      </a:r>
                    </a:p>
                  </a:txBody>
                  <a:tcPr marL="91470" marR="91470"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正方形/長方形 2"/>
          <p:cNvSpPr/>
          <p:nvPr/>
        </p:nvSpPr>
        <p:spPr>
          <a:xfrm>
            <a:off x="4414838" y="4289425"/>
            <a:ext cx="2921000" cy="484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4411663" y="5492750"/>
            <a:ext cx="2938462" cy="795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角丸四角形吹き出し 10"/>
          <p:cNvSpPr/>
          <p:nvPr/>
        </p:nvSpPr>
        <p:spPr>
          <a:xfrm>
            <a:off x="7526338" y="5588000"/>
            <a:ext cx="1593850" cy="604838"/>
          </a:xfrm>
          <a:prstGeom prst="wedgeRoundRectCallout">
            <a:avLst>
              <a:gd name="adj1" fmla="val -57035"/>
              <a:gd name="adj2" fmla="val 212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FF0000"/>
                </a:solidFill>
                <a:latin typeface="+mj-ea"/>
              </a:rPr>
              <a:t>内容の取扱い（１）</a:t>
            </a:r>
            <a:endParaRPr kumimoji="1" lang="ja-JP" altLang="en-US" dirty="0"/>
          </a:p>
        </p:txBody>
      </p:sp>
      <p:sp>
        <p:nvSpPr>
          <p:cNvPr id="6" name="二等辺三角形 5"/>
          <p:cNvSpPr/>
          <p:nvPr/>
        </p:nvSpPr>
        <p:spPr>
          <a:xfrm rot="5400000">
            <a:off x="2808288" y="4583113"/>
            <a:ext cx="1800225" cy="5619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角丸四角形吹き出し 11"/>
          <p:cNvSpPr/>
          <p:nvPr/>
        </p:nvSpPr>
        <p:spPr>
          <a:xfrm>
            <a:off x="7466013" y="4227513"/>
            <a:ext cx="1593850" cy="606425"/>
          </a:xfrm>
          <a:prstGeom prst="wedgeRoundRectCallout">
            <a:avLst>
              <a:gd name="adj1" fmla="val -57035"/>
              <a:gd name="adj2" fmla="val 212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FF0000"/>
                </a:solidFill>
                <a:latin typeface="+mj-ea"/>
              </a:rPr>
              <a:t>内容の取扱い（２）</a:t>
            </a:r>
            <a:endParaRPr kumimoji="1" lang="ja-JP" altLang="en-US" dirty="0"/>
          </a:p>
        </p:txBody>
      </p:sp>
      <p:sp>
        <p:nvSpPr>
          <p:cNvPr id="30751" name="テキスト ボックス 1"/>
          <p:cNvSpPr txBox="1">
            <a:spLocks noChangeArrowheads="1"/>
          </p:cNvSpPr>
          <p:nvPr/>
        </p:nvSpPr>
        <p:spPr bwMode="auto">
          <a:xfrm>
            <a:off x="0" y="0"/>
            <a:ext cx="9144000" cy="4794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単元の評価規準作成のポイント</a:t>
            </a:r>
            <a:endParaRPr kumimoji="1" lang="en-US" altLang="ja-JP" sz="2800" b="1">
              <a:solidFill>
                <a:schemeClr val="bg1"/>
              </a:solidFill>
            </a:endParaRPr>
          </a:p>
        </p:txBody>
      </p:sp>
      <p:sp>
        <p:nvSpPr>
          <p:cNvPr id="14" name="テキスト ボックス 1"/>
          <p:cNvSpPr txBox="1">
            <a:spLocks noChangeArrowheads="1"/>
          </p:cNvSpPr>
          <p:nvPr/>
        </p:nvSpPr>
        <p:spPr bwMode="auto">
          <a:xfrm>
            <a:off x="0" y="549275"/>
            <a:ext cx="9144000" cy="4222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j-ea"/>
              </a:rPr>
              <a:t>「単元の評価規準」を作成する際の観点ごとのポイント</a:t>
            </a:r>
            <a:endParaRPr kumimoji="1" lang="en-US" altLang="ja-JP" sz="2400" dirty="0">
              <a:latin typeface="+mj-ea"/>
            </a:endParaRPr>
          </a:p>
        </p:txBody>
      </p:sp>
      <p:sp>
        <p:nvSpPr>
          <p:cNvPr id="15" name="下リボン 14"/>
          <p:cNvSpPr/>
          <p:nvPr/>
        </p:nvSpPr>
        <p:spPr>
          <a:xfrm>
            <a:off x="7092950" y="58738"/>
            <a:ext cx="1981200" cy="40322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P36</a:t>
            </a:r>
            <a:r>
              <a:rPr kumimoji="1" lang="ja-JP" altLang="en-US" sz="2400" dirty="0">
                <a:solidFill>
                  <a:schemeClr val="tx1"/>
                </a:solidFill>
              </a:rPr>
              <a:t>～</a:t>
            </a:r>
            <a:r>
              <a:rPr kumimoji="1" lang="en-US" altLang="ja-JP" sz="2400" dirty="0">
                <a:solidFill>
                  <a:schemeClr val="tx1"/>
                </a:solidFill>
              </a:rPr>
              <a:t>38</a:t>
            </a:r>
            <a:endParaRPr kumimoji="1" lang="ja-JP" altLang="en-US" sz="2400" dirty="0">
              <a:solidFill>
                <a:schemeClr val="tx1"/>
              </a:solidFill>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45"/>
    </mc:Choice>
    <mc:Fallback xmlns="">
      <p:transition spd="slow" advTm="3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1"/>
          <p:cNvSpPr txBox="1">
            <a:spLocks noChangeArrowheads="1"/>
          </p:cNvSpPr>
          <p:nvPr/>
        </p:nvSpPr>
        <p:spPr bwMode="auto">
          <a:xfrm>
            <a:off x="152400" y="2493963"/>
            <a:ext cx="8802688" cy="369887"/>
          </a:xfrm>
          <a:prstGeom prst="rect">
            <a:avLst/>
          </a:prstGeom>
          <a:solidFill>
            <a:schemeClr val="bg1"/>
          </a:solidFill>
          <a:ln w="38100">
            <a:no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dirty="0">
                <a:latin typeface="+mj-ea"/>
              </a:rPr>
              <a:t>（例）第１学年Ａ（１）「正の数と負の数」</a:t>
            </a:r>
            <a:endParaRPr kumimoji="1" lang="en-US" altLang="ja-JP" dirty="0">
              <a:latin typeface="+mj-ea"/>
            </a:endParaRPr>
          </a:p>
        </p:txBody>
      </p:sp>
      <p:graphicFrame>
        <p:nvGraphicFramePr>
          <p:cNvPr id="2" name="表 1"/>
          <p:cNvGraphicFramePr>
            <a:graphicFrameLocks noGrp="1"/>
          </p:cNvGraphicFramePr>
          <p:nvPr/>
        </p:nvGraphicFramePr>
        <p:xfrm>
          <a:off x="347663" y="2949575"/>
          <a:ext cx="3095625" cy="3778250"/>
        </p:xfrm>
        <a:graphic>
          <a:graphicData uri="http://schemas.openxmlformats.org/drawingml/2006/table">
            <a:tbl>
              <a:tblPr firstRow="1" bandRow="1">
                <a:tableStyleId>{5C22544A-7EE6-4342-B048-85BDC9FD1C3A}</a:tableStyleId>
              </a:tblPr>
              <a:tblGrid>
                <a:gridCol w="356715">
                  <a:extLst>
                    <a:ext uri="{9D8B030D-6E8A-4147-A177-3AD203B41FA5}">
                      <a16:colId xmlns:a16="http://schemas.microsoft.com/office/drawing/2014/main" val="20000"/>
                    </a:ext>
                  </a:extLst>
                </a:gridCol>
                <a:gridCol w="2738910">
                  <a:extLst>
                    <a:ext uri="{9D8B030D-6E8A-4147-A177-3AD203B41FA5}">
                      <a16:colId xmlns:a16="http://schemas.microsoft.com/office/drawing/2014/main" val="20001"/>
                    </a:ext>
                  </a:extLst>
                </a:gridCol>
              </a:tblGrid>
              <a:tr h="450482">
                <a:tc>
                  <a:txBody>
                    <a:bodyPr/>
                    <a:lstStyle/>
                    <a:p>
                      <a:endParaRPr kumimoji="1" lang="ja-JP" altLang="en-US" sz="1600" b="0" dirty="0">
                        <a:solidFill>
                          <a:schemeClr val="tx1"/>
                        </a:solidFill>
                      </a:endParaRPr>
                    </a:p>
                  </a:txBody>
                  <a:tcPr marL="91419" marR="91419" marT="45721" marB="45721"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600"/>
                        </a:lnSpc>
                      </a:pPr>
                      <a:r>
                        <a:rPr kumimoji="1" lang="ja-JP" altLang="en-US" sz="1600" b="0" spc="-100" baseline="0" dirty="0">
                          <a:solidFill>
                            <a:schemeClr val="tx1"/>
                          </a:solidFill>
                        </a:rPr>
                        <a:t>主体的に学習に取り組む態度</a:t>
                      </a:r>
                    </a:p>
                  </a:txBody>
                  <a:tcPr marL="91428" marR="91428"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3327768">
                <a:tc>
                  <a:txBody>
                    <a:bodyPr/>
                    <a:lstStyle/>
                    <a:p>
                      <a:pPr algn="ctr"/>
                      <a:r>
                        <a:rPr kumimoji="1" lang="ja-JP" altLang="en-US" sz="1600" b="0" dirty="0">
                          <a:solidFill>
                            <a:schemeClr val="tx1"/>
                          </a:solidFill>
                        </a:rPr>
                        <a:t>内容のまとまりごとの評価規準</a:t>
                      </a:r>
                      <a:r>
                        <a:rPr kumimoji="1" lang="en-US" altLang="ja-JP" sz="1600" b="0" dirty="0">
                          <a:solidFill>
                            <a:schemeClr val="tx1"/>
                          </a:solidFill>
                        </a:rPr>
                        <a:t>(</a:t>
                      </a:r>
                      <a:r>
                        <a:rPr kumimoji="1" lang="ja-JP" altLang="en-US" sz="1600" b="0" dirty="0">
                          <a:solidFill>
                            <a:schemeClr val="tx1"/>
                          </a:solidFill>
                        </a:rPr>
                        <a:t>例</a:t>
                      </a:r>
                      <a:r>
                        <a:rPr kumimoji="1" lang="en-US" altLang="ja-JP" sz="1600" b="0" dirty="0">
                          <a:solidFill>
                            <a:schemeClr val="tx1"/>
                          </a:solidFill>
                        </a:rPr>
                        <a:t>)</a:t>
                      </a:r>
                      <a:endParaRPr kumimoji="1" lang="ja-JP" altLang="en-US" sz="1600" b="0" dirty="0">
                        <a:solidFill>
                          <a:schemeClr val="tx1"/>
                        </a:solidFill>
                      </a:endParaRPr>
                    </a:p>
                  </a:txBody>
                  <a:tcPr marL="91419" marR="91419" marT="45721" marB="45721"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solidFill>
                            <a:schemeClr val="tx1"/>
                          </a:solidFill>
                        </a:rPr>
                        <a:t>・</a:t>
                      </a:r>
                      <a:r>
                        <a:rPr kumimoji="1" lang="ja-JP" altLang="en-US" sz="1800" u="none" dirty="0">
                          <a:solidFill>
                            <a:schemeClr val="tx1"/>
                          </a:solidFill>
                        </a:rPr>
                        <a:t>正の数と負の数のよさに気付いて粘り強く考え，正の数と負の数について学んだことを生活や学習に生かそうとしたり，正の数と負の数を活用した問題解決の過程を振り返って検討しようとしたり</a:t>
                      </a:r>
                      <a:r>
                        <a:rPr kumimoji="1" lang="ja-JP" altLang="en-US" sz="1800" dirty="0">
                          <a:solidFill>
                            <a:schemeClr val="tx1"/>
                          </a:solidFill>
                        </a:rPr>
                        <a:t>している。</a:t>
                      </a:r>
                    </a:p>
                  </a:txBody>
                  <a:tcPr marL="91428" marR="91428" marT="45751" marB="457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0482" name="テキスト ボックス 1"/>
          <p:cNvSpPr txBox="1">
            <a:spLocks noChangeArrowheads="1"/>
          </p:cNvSpPr>
          <p:nvPr/>
        </p:nvSpPr>
        <p:spPr bwMode="auto">
          <a:xfrm>
            <a:off x="141288" y="1087438"/>
            <a:ext cx="8802687" cy="1323975"/>
          </a:xfrm>
          <a:prstGeom prst="rect">
            <a:avLst/>
          </a:prstGeom>
          <a:solidFill>
            <a:schemeClr val="bg1"/>
          </a:solidFill>
          <a:ln w="38100">
            <a:solidFill>
              <a:srgbClr val="00B05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b="1" dirty="0">
                <a:solidFill>
                  <a:srgbClr val="CC9900"/>
                </a:solidFill>
              </a:rPr>
              <a:t>○</a:t>
            </a:r>
            <a:r>
              <a:rPr kumimoji="1" lang="ja-JP" altLang="en-US" sz="2000" b="1" u="sng" dirty="0">
                <a:solidFill>
                  <a:srgbClr val="CC9900"/>
                </a:solidFill>
              </a:rPr>
              <a:t>「主体的に学習に取り組む態度」のポイント</a:t>
            </a:r>
            <a:endParaRPr kumimoji="1" lang="en-US" altLang="ja-JP" sz="2000" b="1" u="sng" dirty="0">
              <a:solidFill>
                <a:srgbClr val="CC9900"/>
              </a:solidFill>
            </a:endParaRPr>
          </a:p>
          <a:p>
            <a:pPr>
              <a:defRPr/>
            </a:pPr>
            <a:r>
              <a:rPr kumimoji="1" lang="ja-JP" altLang="en-US" sz="2000" dirty="0"/>
              <a:t>　・基本的に，単元の目標と「内容のまとまりごとの評価規準（例）」を基に，</a:t>
            </a:r>
            <a:r>
              <a:rPr kumimoji="1" lang="ja-JP" altLang="en-US" sz="2000" dirty="0">
                <a:solidFill>
                  <a:srgbClr val="FF0000"/>
                </a:solidFill>
              </a:rPr>
              <a:t>当該内容のまとまりで育成を目指す「知識及び技能」や「思考力，判断力，表現力等」の指導事項等を踏まえて評価規準を設定</a:t>
            </a:r>
            <a:r>
              <a:rPr kumimoji="1" lang="ja-JP" altLang="en-US" sz="2000" dirty="0"/>
              <a:t>する。</a:t>
            </a:r>
            <a:endParaRPr lang="en-US" altLang="ja-JP" sz="2000" dirty="0">
              <a:latin typeface="+mj-ea"/>
            </a:endParaRPr>
          </a:p>
        </p:txBody>
      </p:sp>
      <p:graphicFrame>
        <p:nvGraphicFramePr>
          <p:cNvPr id="7" name="表 6"/>
          <p:cNvGraphicFramePr>
            <a:graphicFrameLocks noGrp="1"/>
          </p:cNvGraphicFramePr>
          <p:nvPr/>
        </p:nvGraphicFramePr>
        <p:xfrm>
          <a:off x="4075113" y="2946400"/>
          <a:ext cx="3313112" cy="3744913"/>
        </p:xfrm>
        <a:graphic>
          <a:graphicData uri="http://schemas.openxmlformats.org/drawingml/2006/table">
            <a:tbl>
              <a:tblPr firstRow="1" bandRow="1">
                <a:tableStyleId>{5C22544A-7EE6-4342-B048-85BDC9FD1C3A}</a:tableStyleId>
              </a:tblPr>
              <a:tblGrid>
                <a:gridCol w="310010">
                  <a:extLst>
                    <a:ext uri="{9D8B030D-6E8A-4147-A177-3AD203B41FA5}">
                      <a16:colId xmlns:a16="http://schemas.microsoft.com/office/drawing/2014/main" val="20000"/>
                    </a:ext>
                  </a:extLst>
                </a:gridCol>
                <a:gridCol w="3003102">
                  <a:extLst>
                    <a:ext uri="{9D8B030D-6E8A-4147-A177-3AD203B41FA5}">
                      <a16:colId xmlns:a16="http://schemas.microsoft.com/office/drawing/2014/main" val="20001"/>
                    </a:ext>
                  </a:extLst>
                </a:gridCol>
              </a:tblGrid>
              <a:tr h="450402">
                <a:tc>
                  <a:txBody>
                    <a:bodyPr/>
                    <a:lstStyle/>
                    <a:p>
                      <a:endParaRPr kumimoji="1" lang="ja-JP" altLang="en-US" sz="1600" b="0" dirty="0">
                        <a:solidFill>
                          <a:schemeClr val="tx1"/>
                        </a:solidFill>
                      </a:endParaRPr>
                    </a:p>
                  </a:txBody>
                  <a:tcPr marL="91461" marR="91461" marT="45717" marB="45717"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600"/>
                        </a:lnSpc>
                      </a:pPr>
                      <a:r>
                        <a:rPr kumimoji="1" lang="ja-JP" altLang="en-US" sz="1600" b="0" spc="-100" baseline="0" dirty="0">
                          <a:solidFill>
                            <a:schemeClr val="tx1"/>
                          </a:solidFill>
                        </a:rPr>
                        <a:t>主体的に学習に取り組む態度</a:t>
                      </a:r>
                    </a:p>
                  </a:txBody>
                  <a:tcPr marL="91470" marR="91470" marT="45747" marB="457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3294511">
                <a:tc>
                  <a:txBody>
                    <a:bodyPr/>
                    <a:lstStyle/>
                    <a:p>
                      <a:pPr algn="ctr"/>
                      <a:r>
                        <a:rPr kumimoji="1" lang="ja-JP" altLang="en-US" sz="1600" b="0" dirty="0">
                          <a:solidFill>
                            <a:schemeClr val="tx1"/>
                          </a:solidFill>
                        </a:rPr>
                        <a:t>単元の評価規準</a:t>
                      </a:r>
                      <a:r>
                        <a:rPr kumimoji="1" lang="en-US" altLang="ja-JP" sz="1600" b="0" dirty="0">
                          <a:solidFill>
                            <a:schemeClr val="tx1"/>
                          </a:solidFill>
                        </a:rPr>
                        <a:t>(</a:t>
                      </a:r>
                      <a:r>
                        <a:rPr kumimoji="1" lang="ja-JP" altLang="en-US" sz="1600" b="0" dirty="0">
                          <a:solidFill>
                            <a:schemeClr val="tx1"/>
                          </a:solidFill>
                        </a:rPr>
                        <a:t>例</a:t>
                      </a:r>
                      <a:r>
                        <a:rPr kumimoji="1" lang="en-US" altLang="ja-JP" sz="1600" b="0" dirty="0">
                          <a:solidFill>
                            <a:schemeClr val="tx1"/>
                          </a:solidFill>
                        </a:rPr>
                        <a:t>)</a:t>
                      </a:r>
                      <a:endParaRPr kumimoji="1" lang="ja-JP" altLang="en-US" sz="1600" b="0" dirty="0">
                        <a:solidFill>
                          <a:schemeClr val="tx1"/>
                        </a:solidFill>
                      </a:endParaRPr>
                    </a:p>
                  </a:txBody>
                  <a:tcPr marL="91461" marR="91461" marT="45717" marB="4571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solidFill>
                            <a:schemeClr val="tx1"/>
                          </a:solidFill>
                        </a:rPr>
                        <a:t>・正の数と負の数の必要性と意味を考えようとしている。</a:t>
                      </a:r>
                      <a:endParaRPr kumimoji="1" lang="en-US" altLang="ja-JP" sz="1800" dirty="0">
                        <a:solidFill>
                          <a:schemeClr val="tx1"/>
                        </a:solidFill>
                      </a:endParaRPr>
                    </a:p>
                    <a:p>
                      <a:r>
                        <a:rPr kumimoji="1" lang="ja-JP" altLang="en-US" sz="1800" dirty="0">
                          <a:solidFill>
                            <a:schemeClr val="tx1"/>
                          </a:solidFill>
                        </a:rPr>
                        <a:t>・正の数と負の数について学んだことを生活や学習に生かそうとしている。</a:t>
                      </a:r>
                      <a:endParaRPr kumimoji="1" lang="en-US" altLang="ja-JP" sz="1800" dirty="0">
                        <a:solidFill>
                          <a:schemeClr val="tx1"/>
                        </a:solidFill>
                      </a:endParaRPr>
                    </a:p>
                    <a:p>
                      <a:r>
                        <a:rPr kumimoji="1" lang="ja-JP" altLang="en-US" sz="1800" dirty="0">
                          <a:solidFill>
                            <a:schemeClr val="tx1"/>
                          </a:solidFill>
                        </a:rPr>
                        <a:t>・正の数と負の数を活用した問題解決の過程を振り返って検討しようとしている。</a:t>
                      </a:r>
                      <a:endParaRPr kumimoji="1" lang="en-US" altLang="ja-JP" sz="1800" dirty="0">
                        <a:solidFill>
                          <a:schemeClr val="tx1"/>
                        </a:solidFill>
                      </a:endParaRPr>
                    </a:p>
                  </a:txBody>
                  <a:tcPr marL="91470" marR="91470"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正方形/長方形 2"/>
          <p:cNvSpPr/>
          <p:nvPr/>
        </p:nvSpPr>
        <p:spPr>
          <a:xfrm>
            <a:off x="4413250" y="3438525"/>
            <a:ext cx="2940050" cy="55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4413250" y="3989388"/>
            <a:ext cx="2940050" cy="819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 name="二等辺三角形 5"/>
          <p:cNvSpPr/>
          <p:nvPr/>
        </p:nvSpPr>
        <p:spPr>
          <a:xfrm rot="5400000">
            <a:off x="2859088" y="4346575"/>
            <a:ext cx="1800225" cy="5619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角丸四角形吹き出し 11"/>
          <p:cNvSpPr/>
          <p:nvPr/>
        </p:nvSpPr>
        <p:spPr>
          <a:xfrm>
            <a:off x="5622925" y="5861050"/>
            <a:ext cx="3321050" cy="747713"/>
          </a:xfrm>
          <a:prstGeom prst="wedgeRoundRectCallout">
            <a:avLst>
              <a:gd name="adj1" fmla="val -27242"/>
              <a:gd name="adj2" fmla="val -7450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FF0000"/>
                </a:solidFill>
                <a:latin typeface="+mj-ea"/>
              </a:rPr>
              <a:t>内容のまとまりごとの評価規準の記述を分割して設定</a:t>
            </a:r>
            <a:endParaRPr kumimoji="1" lang="ja-JP" altLang="en-US" dirty="0"/>
          </a:p>
        </p:txBody>
      </p:sp>
      <p:sp>
        <p:nvSpPr>
          <p:cNvPr id="13" name="正方形/長方形 12"/>
          <p:cNvSpPr/>
          <p:nvPr/>
        </p:nvSpPr>
        <p:spPr>
          <a:xfrm>
            <a:off x="4413250" y="4808538"/>
            <a:ext cx="2941638" cy="844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テキスト ボックス 1"/>
          <p:cNvSpPr txBox="1">
            <a:spLocks noChangeArrowheads="1"/>
          </p:cNvSpPr>
          <p:nvPr/>
        </p:nvSpPr>
        <p:spPr bwMode="auto">
          <a:xfrm>
            <a:off x="0" y="549275"/>
            <a:ext cx="9144000" cy="422275"/>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j-ea"/>
              </a:rPr>
              <a:t>「単元の評価規準」を作成する際の観点ごとのポイント</a:t>
            </a:r>
            <a:endParaRPr kumimoji="1" lang="en-US" altLang="ja-JP" sz="2400" dirty="0">
              <a:latin typeface="+mj-ea"/>
            </a:endParaRPr>
          </a:p>
        </p:txBody>
      </p:sp>
      <p:sp>
        <p:nvSpPr>
          <p:cNvPr id="32800" name="テキスト ボックス 1"/>
          <p:cNvSpPr txBox="1">
            <a:spLocks noChangeArrowheads="1"/>
          </p:cNvSpPr>
          <p:nvPr/>
        </p:nvSpPr>
        <p:spPr bwMode="auto">
          <a:xfrm>
            <a:off x="0" y="0"/>
            <a:ext cx="9144000" cy="4794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chemeClr val="bg1"/>
                </a:solidFill>
              </a:rPr>
              <a:t>Ⅲ</a:t>
            </a:r>
            <a:r>
              <a:rPr kumimoji="1" lang="ja-JP" altLang="en-US" sz="2800" b="1">
                <a:solidFill>
                  <a:schemeClr val="bg1"/>
                </a:solidFill>
              </a:rPr>
              <a:t>　単元の評価規準作成のポイント</a:t>
            </a:r>
            <a:endParaRPr kumimoji="1" lang="en-US" altLang="ja-JP" sz="2800" b="1">
              <a:solidFill>
                <a:schemeClr val="bg1"/>
              </a:solidFill>
            </a:endParaRPr>
          </a:p>
        </p:txBody>
      </p:sp>
      <p:sp>
        <p:nvSpPr>
          <p:cNvPr id="16" name="下リボン 15"/>
          <p:cNvSpPr/>
          <p:nvPr/>
        </p:nvSpPr>
        <p:spPr>
          <a:xfrm>
            <a:off x="7092950" y="58738"/>
            <a:ext cx="1981200" cy="40322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P36</a:t>
            </a:r>
            <a:r>
              <a:rPr kumimoji="1" lang="ja-JP" altLang="en-US" sz="2400" dirty="0">
                <a:solidFill>
                  <a:schemeClr val="tx1"/>
                </a:solidFill>
              </a:rPr>
              <a:t>～</a:t>
            </a:r>
            <a:r>
              <a:rPr kumimoji="1" lang="en-US" altLang="ja-JP" sz="2400" dirty="0">
                <a:solidFill>
                  <a:schemeClr val="tx1"/>
                </a:solidFill>
              </a:rPr>
              <a:t>38</a:t>
            </a:r>
            <a:endParaRPr kumimoji="1" lang="ja-JP" altLang="en-US" sz="2400" dirty="0">
              <a:solidFill>
                <a:schemeClr val="tx1"/>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53"/>
    </mc:Choice>
    <mc:Fallback xmlns="">
      <p:transition spd="slow" advTm="5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数学</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chemeClr val="bg1">
                    <a:lumMod val="85000"/>
                  </a:schemeClr>
                </a:solidFill>
                <a:ea typeface="HGP教科書体" panose="02020600000000000000" pitchFamily="18" charset="-128"/>
              </a:rPr>
              <a:t>Ⅰ</a:t>
            </a:r>
            <a:r>
              <a:rPr lang="ja-JP" altLang="en-US" sz="2800" b="1" dirty="0">
                <a:solidFill>
                  <a:schemeClr val="bg1">
                    <a:lumMod val="85000"/>
                  </a:schemeClr>
                </a:solidFill>
                <a:ea typeface="HGP教科書体" panose="02020600000000000000" pitchFamily="18" charset="-128"/>
              </a:rPr>
              <a:t>　中学校数学科の内容のまとまり</a:t>
            </a:r>
            <a:endParaRPr lang="en-US" altLang="ja-JP" sz="2800" b="1" dirty="0">
              <a:solidFill>
                <a:schemeClr val="bg1">
                  <a:lumMod val="8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85000"/>
                  </a:schemeClr>
                </a:solidFill>
                <a:ea typeface="HGP教科書体" panose="02020600000000000000" pitchFamily="18" charset="-128"/>
              </a:rPr>
              <a:t>Ⅱ</a:t>
            </a:r>
            <a:r>
              <a:rPr lang="ja-JP" altLang="en-US" sz="2800" b="1" dirty="0">
                <a:solidFill>
                  <a:schemeClr val="bg1">
                    <a:lumMod val="85000"/>
                  </a:schemeClr>
                </a:solidFill>
                <a:ea typeface="HGP教科書体" panose="02020600000000000000" pitchFamily="18" charset="-128"/>
              </a:rPr>
              <a:t>　中学校数学科における「内容のまとまりごとの評価規準」</a:t>
            </a:r>
            <a:endParaRPr lang="en-US" altLang="ja-JP" sz="2800" b="1" dirty="0">
              <a:solidFill>
                <a:schemeClr val="bg1">
                  <a:lumMod val="8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chemeClr val="bg1">
                    <a:lumMod val="85000"/>
                  </a:schemeClr>
                </a:solidFill>
                <a:ea typeface="HGP教科書体" panose="02020600000000000000" pitchFamily="18" charset="-128"/>
              </a:rPr>
              <a:t>　作成の手順</a:t>
            </a:r>
            <a:endParaRPr lang="en-US" altLang="ja-JP" sz="2800" b="1" dirty="0">
              <a:solidFill>
                <a:schemeClr val="bg1">
                  <a:lumMod val="8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85000"/>
                  </a:schemeClr>
                </a:solidFill>
                <a:ea typeface="HGP教科書体" panose="02020600000000000000" pitchFamily="18" charset="-128"/>
              </a:rPr>
              <a:t>Ⅲ</a:t>
            </a:r>
            <a:r>
              <a:rPr lang="ja-JP" altLang="en-US" sz="2800" b="1" dirty="0">
                <a:solidFill>
                  <a:schemeClr val="bg1">
                    <a:lumMod val="85000"/>
                  </a:schemeClr>
                </a:solidFill>
                <a:ea typeface="HGP教科書体" panose="02020600000000000000" pitchFamily="18" charset="-128"/>
              </a:rPr>
              <a:t>　単元の評価規準作成のポイント</a:t>
            </a:r>
            <a:endParaRPr lang="en-US" altLang="ja-JP" sz="2800" b="1" dirty="0">
              <a:solidFill>
                <a:schemeClr val="bg1">
                  <a:lumMod val="8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「主体的に学習に取り組む態度」の評価規準作成の例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22"/>
    </mc:Choice>
    <mc:Fallback xmlns="">
      <p:transition spd="slow" advTm="1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36868"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cxnSp>
        <p:nvCxnSpPr>
          <p:cNvPr id="11" name="直線コネクタ 10"/>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6870" name="スライド番号プレースホルダー 3"/>
          <p:cNvSpPr txBox="1">
            <a:spLocks/>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9pPr>
          </a:lstStyle>
          <a:p>
            <a:pPr algn="r">
              <a:lnSpc>
                <a:spcPct val="100000"/>
              </a:lnSpc>
              <a:spcBef>
                <a:spcPct val="0"/>
              </a:spcBef>
              <a:buFontTx/>
              <a:buNone/>
            </a:pPr>
            <a:fld id="{3F856446-C93B-44AA-86E1-4CA953A03B34}" type="slidenum">
              <a:rPr kumimoji="0" lang="ja-JP" altLang="en-US" sz="900">
                <a:solidFill>
                  <a:srgbClr val="898989"/>
                </a:solidFill>
              </a:rPr>
              <a:pPr algn="r">
                <a:lnSpc>
                  <a:spcPct val="100000"/>
                </a:lnSpc>
                <a:spcBef>
                  <a:spcPct val="0"/>
                </a:spcBef>
                <a:buFontTx/>
                <a:buNone/>
              </a:pPr>
              <a:t>17</a:t>
            </a:fld>
            <a:endParaRPr kumimoji="0" lang="ja-JP" altLang="en-US" sz="900">
              <a:solidFill>
                <a:srgbClr val="898989"/>
              </a:solidFill>
            </a:endParaRPr>
          </a:p>
        </p:txBody>
      </p:sp>
      <p:pic>
        <p:nvPicPr>
          <p:cNvPr id="36871" name="図 14"/>
          <p:cNvPicPr>
            <a:picLocks noChangeAspect="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p:cNvSpPr/>
          <p:nvPr/>
        </p:nvSpPr>
        <p:spPr>
          <a:xfrm>
            <a:off x="4621213" y="2276475"/>
            <a:ext cx="723900" cy="2992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円/楕円 16"/>
          <p:cNvSpPr/>
          <p:nvPr/>
        </p:nvSpPr>
        <p:spPr>
          <a:xfrm>
            <a:off x="6018213" y="5516563"/>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12"/>
    </mc:Choice>
    <mc:Fallback xmlns="">
      <p:transition spd="slow" advTm="3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6E787948-890A-4F9F-B119-A0AC9177F5BD}" type="slidenum">
              <a:rPr lang="ja-JP" altLang="en-US"/>
              <a:pPr>
                <a:defRPr/>
              </a:pPr>
              <a:t>18</a:t>
            </a:fld>
            <a:endParaRPr lang="ja-JP" altLang="en-US" dirty="0"/>
          </a:p>
        </p:txBody>
      </p:sp>
      <p:sp>
        <p:nvSpPr>
          <p:cNvPr id="38915"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「主体的に学習に取り組む態度」の評価③</a:t>
            </a:r>
            <a:endParaRPr kumimoji="1" lang="ja-JP" altLang="en-US" sz="2400">
              <a:solidFill>
                <a:srgbClr val="1A71A2"/>
              </a:solidFill>
            </a:endParaRPr>
          </a:p>
        </p:txBody>
      </p:sp>
      <p:sp>
        <p:nvSpPr>
          <p:cNvPr id="38916"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13</a:t>
            </a:r>
            <a:endParaRPr kumimoji="1" lang="ja-JP" altLang="en-US" sz="1200">
              <a:solidFill>
                <a:srgbClr val="000000"/>
              </a:solidFill>
              <a:latin typeface="ＭＳ Ｐゴシック" panose="020B0600070205080204" pitchFamily="50" charset="-128"/>
            </a:endParaRPr>
          </a:p>
        </p:txBody>
      </p:sp>
      <p:cxnSp>
        <p:nvCxnSpPr>
          <p:cNvPr id="11" name="直線コネクタ 10"/>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8918" name="テキスト ボックス 1"/>
          <p:cNvSpPr txBox="1">
            <a:spLocks noChangeArrowheads="1"/>
          </p:cNvSpPr>
          <p:nvPr/>
        </p:nvSpPr>
        <p:spPr bwMode="auto">
          <a:xfrm>
            <a:off x="125413" y="777875"/>
            <a:ext cx="8893175" cy="2308225"/>
          </a:xfrm>
          <a:prstGeom prst="rect">
            <a:avLst/>
          </a:prstGeom>
          <a:solidFill>
            <a:schemeClr val="bg1"/>
          </a:solidFill>
          <a:ln w="1905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＜評価の工夫（例）＞</a:t>
            </a:r>
            <a:endParaRPr kumimoji="1" lang="en-US" altLang="ja-JP" sz="2400"/>
          </a:p>
          <a:p>
            <a:r>
              <a:rPr kumimoji="1" lang="ja-JP" altLang="en-US" sz="2400"/>
              <a:t>○ノートやレポート等における記述</a:t>
            </a:r>
            <a:endParaRPr kumimoji="1" lang="en-US" altLang="ja-JP" sz="2400"/>
          </a:p>
          <a:p>
            <a:r>
              <a:rPr kumimoji="1" lang="ja-JP" altLang="en-US" sz="2400"/>
              <a:t>○授業中の発言</a:t>
            </a:r>
            <a:endParaRPr kumimoji="1" lang="en-US" altLang="ja-JP" sz="2400"/>
          </a:p>
          <a:p>
            <a:r>
              <a:rPr kumimoji="1" lang="ja-JP" altLang="en-US" sz="2400"/>
              <a:t>○教師による行動観察</a:t>
            </a:r>
            <a:endParaRPr kumimoji="1" lang="en-US" altLang="ja-JP" sz="2400"/>
          </a:p>
          <a:p>
            <a:r>
              <a:rPr kumimoji="1" lang="ja-JP" altLang="en-US" sz="2400"/>
              <a:t>○児童生徒による自己評価や相互評価等の状況を教師が評価を行う際に考慮する材料の一つとして用いる</a:t>
            </a:r>
          </a:p>
        </p:txBody>
      </p:sp>
      <p:sp>
        <p:nvSpPr>
          <p:cNvPr id="38919" name="テキスト ボックス 1"/>
          <p:cNvSpPr txBox="1">
            <a:spLocks noChangeArrowheads="1"/>
          </p:cNvSpPr>
          <p:nvPr/>
        </p:nvSpPr>
        <p:spPr bwMode="auto">
          <a:xfrm>
            <a:off x="250825" y="3135313"/>
            <a:ext cx="8642350" cy="1014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solidFill>
                  <a:srgbClr val="FF0000"/>
                </a:solidFill>
              </a:rPr>
              <a:t>「知識・技能」や「思考・判断・表現」の観点の状況を踏まえた上で評価</a:t>
            </a:r>
            <a:r>
              <a:rPr kumimoji="1" lang="ja-JP" altLang="en-US" sz="2000"/>
              <a:t>を行う。</a:t>
            </a:r>
            <a:endParaRPr kumimoji="1" lang="en-US" altLang="ja-JP" sz="2000"/>
          </a:p>
          <a:p>
            <a:r>
              <a:rPr kumimoji="1" lang="ja-JP" altLang="en-US" sz="2000"/>
              <a:t>（例えば，ノートにおける特定の記述などを取り出して，</a:t>
            </a:r>
            <a:r>
              <a:rPr kumimoji="1" lang="ja-JP" altLang="en-US" sz="2000">
                <a:solidFill>
                  <a:srgbClr val="FF0000"/>
                </a:solidFill>
              </a:rPr>
              <a:t>他の観点から切り離して</a:t>
            </a:r>
            <a:endParaRPr kumimoji="1" lang="en-US" altLang="ja-JP" sz="2000">
              <a:solidFill>
                <a:srgbClr val="FF0000"/>
              </a:solidFill>
            </a:endParaRPr>
          </a:p>
          <a:p>
            <a:r>
              <a:rPr kumimoji="1" lang="ja-JP" altLang="en-US" sz="2000"/>
              <a:t>「主体的に学習に取り組む態度」として</a:t>
            </a:r>
            <a:r>
              <a:rPr kumimoji="1" lang="ja-JP" altLang="en-US" sz="2000">
                <a:solidFill>
                  <a:srgbClr val="FF0000"/>
                </a:solidFill>
              </a:rPr>
              <a:t>評価することは適切ではない。</a:t>
            </a:r>
            <a:r>
              <a:rPr kumimoji="1" lang="ja-JP" altLang="en-US" sz="2000"/>
              <a:t>）</a:t>
            </a:r>
          </a:p>
        </p:txBody>
      </p:sp>
      <p:sp>
        <p:nvSpPr>
          <p:cNvPr id="3" name="角丸四角形吹き出し 2"/>
          <p:cNvSpPr/>
          <p:nvPr/>
        </p:nvSpPr>
        <p:spPr>
          <a:xfrm>
            <a:off x="3132138" y="4244975"/>
            <a:ext cx="5545137" cy="836613"/>
          </a:xfrm>
          <a:prstGeom prst="wedgeRoundRectCallout">
            <a:avLst>
              <a:gd name="adj1" fmla="val -23045"/>
              <a:gd name="adj2" fmla="val -70215"/>
              <a:gd name="adj3" fmla="val 16667"/>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他の観点から切り離して評価</a:t>
            </a:r>
            <a:endParaRPr kumimoji="1" lang="en-US" altLang="ja-JP" sz="2400" dirty="0">
              <a:solidFill>
                <a:schemeClr val="tx1"/>
              </a:solidFill>
            </a:endParaRPr>
          </a:p>
          <a:p>
            <a:pPr algn="ctr">
              <a:defRPr/>
            </a:pPr>
            <a:r>
              <a:rPr kumimoji="1" lang="ja-JP" altLang="en-US" sz="2400" dirty="0">
                <a:solidFill>
                  <a:schemeClr val="tx1"/>
                </a:solidFill>
              </a:rPr>
              <a:t>→適切ではない。</a:t>
            </a:r>
          </a:p>
        </p:txBody>
      </p:sp>
      <p:sp>
        <p:nvSpPr>
          <p:cNvPr id="2" name="下矢印 1"/>
          <p:cNvSpPr/>
          <p:nvPr/>
        </p:nvSpPr>
        <p:spPr>
          <a:xfrm>
            <a:off x="5649913" y="5122863"/>
            <a:ext cx="588962"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 name="角丸四角形 4"/>
          <p:cNvSpPr/>
          <p:nvPr/>
        </p:nvSpPr>
        <p:spPr>
          <a:xfrm>
            <a:off x="1403350" y="5524500"/>
            <a:ext cx="7448550" cy="954088"/>
          </a:xfrm>
          <a:prstGeom prst="roundRect">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「今日の授業は楽しかった。」など内容と関わりない</a:t>
            </a:r>
            <a:endParaRPr kumimoji="1" lang="en-US" altLang="ja-JP" sz="2400" dirty="0">
              <a:solidFill>
                <a:schemeClr val="tx1"/>
              </a:solidFill>
            </a:endParaRPr>
          </a:p>
          <a:p>
            <a:pPr algn="ctr">
              <a:defRPr/>
            </a:pPr>
            <a:r>
              <a:rPr kumimoji="1" lang="ja-JP" altLang="en-US" sz="2400" dirty="0">
                <a:solidFill>
                  <a:schemeClr val="tx1"/>
                </a:solidFill>
              </a:rPr>
              <a:t>記述のみを取り出して評価するわけではない。</a:t>
            </a:r>
          </a:p>
        </p:txBody>
      </p:sp>
      <p:sp>
        <p:nvSpPr>
          <p:cNvPr id="38923" name="テキスト ボックス 1"/>
          <p:cNvSpPr txBox="1">
            <a:spLocks noChangeArrowheads="1"/>
          </p:cNvSpPr>
          <p:nvPr/>
        </p:nvSpPr>
        <p:spPr bwMode="auto">
          <a:xfrm>
            <a:off x="2627784" y="6538139"/>
            <a:ext cx="700256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dirty="0"/>
              <a:t>（文部科学省初等中等教育局教育課程課　水谷尚人　教科調査官　説明資料から引用（一部改編））</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38"/>
    </mc:Choice>
    <mc:Fallback xmlns="">
      <p:transition spd="slow" advTm="3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
          <p:cNvSpPr txBox="1">
            <a:spLocks noChangeArrowheads="1"/>
          </p:cNvSpPr>
          <p:nvPr/>
        </p:nvSpPr>
        <p:spPr bwMode="auto">
          <a:xfrm>
            <a:off x="0" y="-3175"/>
            <a:ext cx="9144000" cy="4286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b="1">
                <a:solidFill>
                  <a:schemeClr val="bg1"/>
                </a:solidFill>
              </a:rPr>
              <a:t>Ⅳ</a:t>
            </a:r>
            <a:r>
              <a:rPr kumimoji="1" lang="ja-JP" altLang="en-US" sz="2000" b="1">
                <a:solidFill>
                  <a:schemeClr val="bg1"/>
                </a:solidFill>
              </a:rPr>
              <a:t>　「主体的に学習に取り組む態度」の評価規準作成の例</a:t>
            </a:r>
            <a:endParaRPr kumimoji="1" lang="en-US" altLang="ja-JP" sz="2000" b="1">
              <a:solidFill>
                <a:schemeClr val="bg1"/>
              </a:solidFill>
            </a:endParaRPr>
          </a:p>
        </p:txBody>
      </p:sp>
      <p:sp>
        <p:nvSpPr>
          <p:cNvPr id="40963" name="テキスト ボックス 1"/>
          <p:cNvSpPr txBox="1">
            <a:spLocks noChangeArrowheads="1"/>
          </p:cNvSpPr>
          <p:nvPr/>
        </p:nvSpPr>
        <p:spPr bwMode="auto">
          <a:xfrm>
            <a:off x="3124200" y="460375"/>
            <a:ext cx="5899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400"/>
              <a:t>留意点</a:t>
            </a:r>
          </a:p>
        </p:txBody>
      </p:sp>
      <p:sp>
        <p:nvSpPr>
          <p:cNvPr id="40964" name="テキスト ボックス 1"/>
          <p:cNvSpPr txBox="1">
            <a:spLocks noChangeArrowheads="1"/>
          </p:cNvSpPr>
          <p:nvPr/>
        </p:nvSpPr>
        <p:spPr bwMode="auto">
          <a:xfrm>
            <a:off x="50800" y="487363"/>
            <a:ext cx="29368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400"/>
              <a:t>評価の進め方</a:t>
            </a:r>
          </a:p>
        </p:txBody>
      </p:sp>
      <p:sp>
        <p:nvSpPr>
          <p:cNvPr id="4" name="角丸四角形 3"/>
          <p:cNvSpPr/>
          <p:nvPr/>
        </p:nvSpPr>
        <p:spPr>
          <a:xfrm>
            <a:off x="50800" y="912813"/>
            <a:ext cx="2792413" cy="73660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１　単元の目標を作成する。</a:t>
            </a:r>
          </a:p>
        </p:txBody>
      </p:sp>
      <p:sp>
        <p:nvSpPr>
          <p:cNvPr id="21" name="角丸四角形 20"/>
          <p:cNvSpPr/>
          <p:nvPr/>
        </p:nvSpPr>
        <p:spPr>
          <a:xfrm>
            <a:off x="50800" y="1722438"/>
            <a:ext cx="2792413" cy="688975"/>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２　単元の評価規準を作成する。</a:t>
            </a:r>
          </a:p>
        </p:txBody>
      </p:sp>
      <p:sp>
        <p:nvSpPr>
          <p:cNvPr id="22" name="角丸四角形 21"/>
          <p:cNvSpPr/>
          <p:nvPr/>
        </p:nvSpPr>
        <p:spPr>
          <a:xfrm>
            <a:off x="50800" y="2486025"/>
            <a:ext cx="2792413" cy="1793875"/>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３　「指導と評価の計画」を作成する。</a:t>
            </a:r>
          </a:p>
        </p:txBody>
      </p:sp>
      <p:sp>
        <p:nvSpPr>
          <p:cNvPr id="23" name="角丸四角形 22"/>
          <p:cNvSpPr/>
          <p:nvPr/>
        </p:nvSpPr>
        <p:spPr>
          <a:xfrm>
            <a:off x="50800" y="4419600"/>
            <a:ext cx="2792413" cy="111760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授業を行う。</a:t>
            </a:r>
          </a:p>
        </p:txBody>
      </p:sp>
      <p:sp>
        <p:nvSpPr>
          <p:cNvPr id="24" name="角丸四角形 23"/>
          <p:cNvSpPr/>
          <p:nvPr/>
        </p:nvSpPr>
        <p:spPr>
          <a:xfrm>
            <a:off x="66675" y="5602288"/>
            <a:ext cx="2776538" cy="113665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４　観点ごとに総括する。</a:t>
            </a:r>
          </a:p>
        </p:txBody>
      </p:sp>
      <p:sp>
        <p:nvSpPr>
          <p:cNvPr id="5" name="正方形/長方形 4"/>
          <p:cNvSpPr/>
          <p:nvPr/>
        </p:nvSpPr>
        <p:spPr>
          <a:xfrm>
            <a:off x="2987675" y="869950"/>
            <a:ext cx="6027738" cy="1576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学習指導要領の目標や内容，学習指導要領解説等を踏まえて作成する。</a:t>
            </a:r>
            <a:endParaRPr kumimoji="1" lang="en-US" altLang="ja-JP" sz="2400" dirty="0">
              <a:solidFill>
                <a:schemeClr val="tx1"/>
              </a:solidFill>
            </a:endParaRPr>
          </a:p>
          <a:p>
            <a:pPr>
              <a:defRPr/>
            </a:pPr>
            <a:r>
              <a:rPr kumimoji="1" lang="ja-JP" altLang="en-US" sz="2400" dirty="0">
                <a:solidFill>
                  <a:schemeClr val="tx1"/>
                </a:solidFill>
              </a:rPr>
              <a:t>○　生徒の実態，前単元までの学習状況等を踏まえて作成する。</a:t>
            </a:r>
          </a:p>
        </p:txBody>
      </p:sp>
      <p:sp>
        <p:nvSpPr>
          <p:cNvPr id="29" name="正方形/長方形 28"/>
          <p:cNvSpPr/>
          <p:nvPr/>
        </p:nvSpPr>
        <p:spPr>
          <a:xfrm>
            <a:off x="2987675" y="2511425"/>
            <a:ext cx="6015038" cy="1855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dirty="0">
                <a:solidFill>
                  <a:schemeClr val="tx1"/>
                </a:solidFill>
              </a:rPr>
              <a:t>○　１，２を踏まえ，評価場面や評価方法等を計画する。</a:t>
            </a:r>
            <a:endParaRPr kumimoji="1" lang="en-US" altLang="ja-JP" sz="2200" dirty="0">
              <a:solidFill>
                <a:schemeClr val="tx1"/>
              </a:solidFill>
            </a:endParaRPr>
          </a:p>
          <a:p>
            <a:pPr>
              <a:defRPr/>
            </a:pPr>
            <a:r>
              <a:rPr kumimoji="1" lang="ja-JP" altLang="en-US" sz="2200" dirty="0">
                <a:solidFill>
                  <a:schemeClr val="tx1"/>
                </a:solidFill>
              </a:rPr>
              <a:t>○　どのような評価資料を基に，「おおむね満足できる」状況（Ｂ）と評価するかを考えたり，「努力を要する」状況（Ｃ）への手立て等を考えたりする。</a:t>
            </a:r>
          </a:p>
        </p:txBody>
      </p:sp>
      <p:sp>
        <p:nvSpPr>
          <p:cNvPr id="30" name="正方形/長方形 29"/>
          <p:cNvSpPr/>
          <p:nvPr/>
        </p:nvSpPr>
        <p:spPr>
          <a:xfrm>
            <a:off x="2987675" y="4432300"/>
            <a:ext cx="6015038" cy="1104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３に沿って観点別学習状況の評価を行い</a:t>
            </a:r>
            <a:r>
              <a:rPr kumimoji="1" lang="en-US" altLang="ja-JP" sz="2400" dirty="0">
                <a:solidFill>
                  <a:schemeClr val="tx1"/>
                </a:solidFill>
              </a:rPr>
              <a:t>,</a:t>
            </a:r>
            <a:r>
              <a:rPr kumimoji="1" lang="ja-JP" altLang="en-US" sz="2400" dirty="0">
                <a:solidFill>
                  <a:schemeClr val="tx1"/>
                </a:solidFill>
              </a:rPr>
              <a:t>生徒の学習改善や教師の指導改善につなげる。</a:t>
            </a:r>
          </a:p>
        </p:txBody>
      </p:sp>
      <p:sp>
        <p:nvSpPr>
          <p:cNvPr id="31" name="正方形/長方形 30"/>
          <p:cNvSpPr/>
          <p:nvPr/>
        </p:nvSpPr>
        <p:spPr>
          <a:xfrm>
            <a:off x="2987675" y="5602288"/>
            <a:ext cx="6035675" cy="11223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集めた評価資料やそれに基づく評価結果などから，観点ごとの総括的評価（Ａ，Ｂ，Ｃ）を行う。</a:t>
            </a:r>
          </a:p>
        </p:txBody>
      </p:sp>
      <p:sp>
        <p:nvSpPr>
          <p:cNvPr id="25" name="下リボン 24"/>
          <p:cNvSpPr/>
          <p:nvPr/>
        </p:nvSpPr>
        <p:spPr>
          <a:xfrm>
            <a:off x="7597775" y="58738"/>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P35</a:t>
            </a:r>
            <a:endParaRPr kumimoji="1" lang="ja-JP" altLang="en-US" sz="2400" dirty="0">
              <a:solidFill>
                <a:schemeClr val="tx1"/>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8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数学</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Ⅰ</a:t>
            </a:r>
            <a:r>
              <a:rPr lang="ja-JP" altLang="en-US" sz="2800" b="1" dirty="0">
                <a:ea typeface="HGP教科書体" panose="02020600000000000000" pitchFamily="18" charset="-128"/>
              </a:rPr>
              <a:t>　中学校数学科の内容のまとまり</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Ⅱ</a:t>
            </a:r>
            <a:r>
              <a:rPr lang="ja-JP" altLang="en-US" sz="2800" b="1" dirty="0">
                <a:ea typeface="HGP教科書体" panose="02020600000000000000" pitchFamily="18" charset="-128"/>
              </a:rPr>
              <a:t>　中学校数学科における「内容のまとまりごとの評価規準」</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ea typeface="HGP教科書体" panose="02020600000000000000" pitchFamily="18" charset="-128"/>
              </a:rPr>
              <a:t>　作成の手順</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単元の評価規準作成のポイント</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「主体的に学習に取り組む態度」の評価規準作成の例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1"/>
          <p:cNvSpPr txBox="1">
            <a:spLocks noChangeArrowheads="1"/>
          </p:cNvSpPr>
          <p:nvPr/>
        </p:nvSpPr>
        <p:spPr bwMode="auto">
          <a:xfrm>
            <a:off x="-9525" y="390525"/>
            <a:ext cx="8802688" cy="368300"/>
          </a:xfrm>
          <a:prstGeom prst="rect">
            <a:avLst/>
          </a:prstGeom>
          <a:solidFill>
            <a:schemeClr val="bg1"/>
          </a:solidFill>
          <a:ln w="38100">
            <a:no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dirty="0">
                <a:latin typeface="+mj-ea"/>
              </a:rPr>
              <a:t>（例）第３学年「二次方程式」</a:t>
            </a:r>
            <a:endParaRPr kumimoji="1" lang="en-US" altLang="ja-JP" dirty="0">
              <a:latin typeface="+mj-ea"/>
            </a:endParaRPr>
          </a:p>
        </p:txBody>
      </p:sp>
      <p:sp>
        <p:nvSpPr>
          <p:cNvPr id="11" name="テキスト ボックス 1"/>
          <p:cNvSpPr txBox="1">
            <a:spLocks noChangeArrowheads="1"/>
          </p:cNvSpPr>
          <p:nvPr/>
        </p:nvSpPr>
        <p:spPr bwMode="auto">
          <a:xfrm>
            <a:off x="52388" y="1181100"/>
            <a:ext cx="8931275" cy="1323975"/>
          </a:xfrm>
          <a:prstGeom prst="rect">
            <a:avLst/>
          </a:prstGeom>
          <a:solidFill>
            <a:schemeClr val="bg1"/>
          </a:solidFill>
          <a:ln w="635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1600" dirty="0">
                <a:latin typeface="+mj-ea"/>
              </a:rPr>
              <a:t>（１）二次方程式についての基礎的な概念や原理・法則などを理解するとともに，事象を数学化したり，数学的に解釈したり，数学的に表現・処理したりする技能を身に付ける。</a:t>
            </a:r>
            <a:endParaRPr kumimoji="1" lang="en-US" altLang="ja-JP" sz="1600" dirty="0">
              <a:latin typeface="+mj-ea"/>
            </a:endParaRPr>
          </a:p>
          <a:p>
            <a:pPr>
              <a:defRPr/>
            </a:pPr>
            <a:r>
              <a:rPr kumimoji="1" lang="ja-JP" altLang="en-US" sz="1600" dirty="0">
                <a:latin typeface="+mj-ea"/>
              </a:rPr>
              <a:t>（２）文字を用いて数量の関係や法則などを考察し表現することができる。</a:t>
            </a:r>
            <a:endParaRPr kumimoji="1" lang="en-US" altLang="ja-JP" sz="1600" dirty="0">
              <a:latin typeface="+mj-ea"/>
            </a:endParaRPr>
          </a:p>
          <a:p>
            <a:pPr>
              <a:defRPr/>
            </a:pPr>
            <a:r>
              <a:rPr kumimoji="1" lang="ja-JP" altLang="en-US" sz="1600" dirty="0">
                <a:latin typeface="+mj-ea"/>
              </a:rPr>
              <a:t>（３）二次方程式について，数学的活動の楽しさや数学のよさを実感して粘り強く考え，数学を生活や学習に生かそうとする態度，問題解決の過程を振り返って評価・改善しようとする態度を身に付ける。</a:t>
            </a:r>
            <a:endParaRPr kumimoji="1" lang="en-US" altLang="ja-JP" sz="1600" dirty="0">
              <a:latin typeface="+mj-ea"/>
            </a:endParaRPr>
          </a:p>
        </p:txBody>
      </p:sp>
      <p:sp>
        <p:nvSpPr>
          <p:cNvPr id="43012" name="テキスト ボックス 1"/>
          <p:cNvSpPr txBox="1">
            <a:spLocks noChangeArrowheads="1"/>
          </p:cNvSpPr>
          <p:nvPr/>
        </p:nvSpPr>
        <p:spPr bwMode="auto">
          <a:xfrm>
            <a:off x="0" y="-3175"/>
            <a:ext cx="9144000" cy="4286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b="1">
                <a:solidFill>
                  <a:schemeClr val="bg1"/>
                </a:solidFill>
              </a:rPr>
              <a:t>Ⅳ</a:t>
            </a:r>
            <a:r>
              <a:rPr kumimoji="1" lang="ja-JP" altLang="en-US" sz="2000" b="1">
                <a:solidFill>
                  <a:schemeClr val="bg1"/>
                </a:solidFill>
              </a:rPr>
              <a:t>　「主体的に学習に取り組む態度」の評価規準作成の例</a:t>
            </a:r>
            <a:endParaRPr kumimoji="1" lang="en-US" altLang="ja-JP" sz="2000" b="1">
              <a:solidFill>
                <a:schemeClr val="bg1"/>
              </a:solidFill>
            </a:endParaRPr>
          </a:p>
        </p:txBody>
      </p:sp>
      <p:sp>
        <p:nvSpPr>
          <p:cNvPr id="10" name="角丸四角形 9"/>
          <p:cNvSpPr/>
          <p:nvPr/>
        </p:nvSpPr>
        <p:spPr>
          <a:xfrm>
            <a:off x="66675" y="768350"/>
            <a:ext cx="2936875" cy="346075"/>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１　単元の目標を作成する。</a:t>
            </a:r>
          </a:p>
        </p:txBody>
      </p:sp>
      <p:sp>
        <p:nvSpPr>
          <p:cNvPr id="12" name="角丸四角形 11"/>
          <p:cNvSpPr/>
          <p:nvPr/>
        </p:nvSpPr>
        <p:spPr>
          <a:xfrm>
            <a:off x="52388" y="2636838"/>
            <a:ext cx="3421062" cy="382587"/>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２　単元の評価規準を作成する。</a:t>
            </a:r>
          </a:p>
        </p:txBody>
      </p:sp>
      <p:graphicFrame>
        <p:nvGraphicFramePr>
          <p:cNvPr id="13" name="表 12"/>
          <p:cNvGraphicFramePr>
            <a:graphicFrameLocks noGrp="1"/>
          </p:cNvGraphicFramePr>
          <p:nvPr/>
        </p:nvGraphicFramePr>
        <p:xfrm>
          <a:off x="66675" y="3067050"/>
          <a:ext cx="8864601" cy="3683064"/>
        </p:xfrm>
        <a:graphic>
          <a:graphicData uri="http://schemas.openxmlformats.org/drawingml/2006/table">
            <a:tbl>
              <a:tblPr firstRow="1" bandRow="1">
                <a:tableStyleId>{5940675A-B579-460E-94D1-54222C63F5DA}</a:tableStyleId>
              </a:tblPr>
              <a:tblGrid>
                <a:gridCol w="2954867">
                  <a:extLst>
                    <a:ext uri="{9D8B030D-6E8A-4147-A177-3AD203B41FA5}">
                      <a16:colId xmlns:a16="http://schemas.microsoft.com/office/drawing/2014/main" val="20000"/>
                    </a:ext>
                  </a:extLst>
                </a:gridCol>
                <a:gridCol w="2954867">
                  <a:extLst>
                    <a:ext uri="{9D8B030D-6E8A-4147-A177-3AD203B41FA5}">
                      <a16:colId xmlns:a16="http://schemas.microsoft.com/office/drawing/2014/main" val="20001"/>
                    </a:ext>
                  </a:extLst>
                </a:gridCol>
                <a:gridCol w="2954867">
                  <a:extLst>
                    <a:ext uri="{9D8B030D-6E8A-4147-A177-3AD203B41FA5}">
                      <a16:colId xmlns:a16="http://schemas.microsoft.com/office/drawing/2014/main" val="20002"/>
                    </a:ext>
                  </a:extLst>
                </a:gridCol>
              </a:tblGrid>
              <a:tr h="421688">
                <a:tc>
                  <a:txBody>
                    <a:bodyPr/>
                    <a:lstStyle/>
                    <a:p>
                      <a:pPr algn="ctr"/>
                      <a:r>
                        <a:rPr kumimoji="1" lang="ja-JP" altLang="en-US" sz="1800" dirty="0"/>
                        <a:t>知識・技能</a:t>
                      </a:r>
                    </a:p>
                  </a:txBody>
                  <a:tcPr marL="91428" marR="91428" marT="45728" marB="45728" anchor="ctr">
                    <a:solidFill>
                      <a:schemeClr val="accent1">
                        <a:lumMod val="20000"/>
                        <a:lumOff val="80000"/>
                      </a:schemeClr>
                    </a:solidFill>
                  </a:tcPr>
                </a:tc>
                <a:tc>
                  <a:txBody>
                    <a:bodyPr/>
                    <a:lstStyle/>
                    <a:p>
                      <a:pPr algn="ctr"/>
                      <a:r>
                        <a:rPr kumimoji="1" lang="ja-JP" altLang="en-US" sz="1800" dirty="0"/>
                        <a:t>思考・判断・表現</a:t>
                      </a:r>
                    </a:p>
                  </a:txBody>
                  <a:tcPr marL="91428" marR="91428" marT="45728" marB="45728" anchor="ctr">
                    <a:solidFill>
                      <a:srgbClr val="CCFF99"/>
                    </a:solidFill>
                  </a:tcPr>
                </a:tc>
                <a:tc>
                  <a:txBody>
                    <a:bodyPr/>
                    <a:lstStyle/>
                    <a:p>
                      <a:pPr algn="ctr">
                        <a:lnSpc>
                          <a:spcPts val="2600"/>
                        </a:lnSpc>
                      </a:pPr>
                      <a:r>
                        <a:rPr kumimoji="1" lang="ja-JP" altLang="en-US" sz="1800" spc="-100" baseline="0" dirty="0"/>
                        <a:t>主体的に学習に取り組む態度</a:t>
                      </a:r>
                    </a:p>
                  </a:txBody>
                  <a:tcPr marL="91428" marR="91428" marT="45728" marB="45728" anchor="ctr">
                    <a:solidFill>
                      <a:srgbClr val="FFFF99"/>
                    </a:solidFill>
                  </a:tcPr>
                </a:tc>
                <a:extLst>
                  <a:ext uri="{0D108BD9-81ED-4DB2-BD59-A6C34878D82A}">
                    <a16:rowId xmlns:a16="http://schemas.microsoft.com/office/drawing/2014/main" val="10000"/>
                  </a:ext>
                </a:extLst>
              </a:tr>
              <a:tr h="3261312">
                <a:tc>
                  <a:txBody>
                    <a:bodyPr/>
                    <a:lstStyle/>
                    <a:p>
                      <a:r>
                        <a:rPr kumimoji="1" lang="ja-JP" altLang="en-US" sz="1600" dirty="0">
                          <a:solidFill>
                            <a:schemeClr val="tx1"/>
                          </a:solidFill>
                        </a:rPr>
                        <a:t>①二次方程式の必要性と意味及びその解の意味を理解している。</a:t>
                      </a:r>
                      <a:endParaRPr kumimoji="1" lang="en-US" altLang="ja-JP" sz="1600" dirty="0">
                        <a:solidFill>
                          <a:schemeClr val="tx1"/>
                        </a:solidFill>
                      </a:endParaRPr>
                    </a:p>
                    <a:p>
                      <a:r>
                        <a:rPr kumimoji="1" lang="ja-JP" altLang="en-US" sz="1600" dirty="0">
                          <a:solidFill>
                            <a:schemeClr val="tx1"/>
                          </a:solidFill>
                        </a:rPr>
                        <a:t>②</a:t>
                      </a:r>
                      <a:r>
                        <a:rPr kumimoji="1" lang="ja-JP" altLang="en-US" sz="1600" dirty="0" err="1">
                          <a:solidFill>
                            <a:schemeClr val="tx1"/>
                          </a:solidFill>
                        </a:rPr>
                        <a:t>ｘ</a:t>
                      </a:r>
                      <a:r>
                        <a:rPr kumimoji="1" lang="ja-JP" altLang="en-US" sz="1600" dirty="0">
                          <a:solidFill>
                            <a:schemeClr val="tx1"/>
                          </a:solidFill>
                        </a:rPr>
                        <a:t>の係数が偶数である二次方程式を平方の形に変形して解くことができる。</a:t>
                      </a:r>
                      <a:endParaRPr kumimoji="1" lang="en-US" altLang="ja-JP" sz="1600" dirty="0">
                        <a:solidFill>
                          <a:schemeClr val="tx1"/>
                        </a:solidFill>
                      </a:endParaRPr>
                    </a:p>
                    <a:p>
                      <a:r>
                        <a:rPr kumimoji="1" lang="ja-JP" altLang="en-US" sz="1600" dirty="0">
                          <a:solidFill>
                            <a:schemeClr val="tx1"/>
                          </a:solidFill>
                        </a:rPr>
                        <a:t>③二次方程式を因数分解して解くことができる。</a:t>
                      </a:r>
                      <a:endParaRPr kumimoji="1" lang="en-US" altLang="ja-JP" sz="1600" dirty="0">
                        <a:solidFill>
                          <a:schemeClr val="tx1"/>
                        </a:solidFill>
                      </a:endParaRPr>
                    </a:p>
                    <a:p>
                      <a:r>
                        <a:rPr kumimoji="1" lang="ja-JP" altLang="en-US" sz="1600" dirty="0">
                          <a:solidFill>
                            <a:schemeClr val="tx1"/>
                          </a:solidFill>
                        </a:rPr>
                        <a:t>④解の公式を知り，それを用いて二次方程式を解くことができる。</a:t>
                      </a:r>
                      <a:endParaRPr kumimoji="1" lang="en-US" altLang="ja-JP" sz="1600" dirty="0">
                        <a:solidFill>
                          <a:schemeClr val="tx1"/>
                        </a:solidFill>
                      </a:endParaRPr>
                    </a:p>
                    <a:p>
                      <a:r>
                        <a:rPr kumimoji="1" lang="ja-JP" altLang="en-US" sz="1600" dirty="0">
                          <a:solidFill>
                            <a:schemeClr val="tx1"/>
                          </a:solidFill>
                        </a:rPr>
                        <a:t>⑤事象の中の数量やその関係に着目し，二次方程式をつくることができる。</a:t>
                      </a:r>
                      <a:endParaRPr kumimoji="1" lang="en-US" altLang="ja-JP" sz="1600" dirty="0">
                        <a:solidFill>
                          <a:srgbClr val="FF0000"/>
                        </a:solidFill>
                      </a:endParaRPr>
                    </a:p>
                  </a:txBody>
                  <a:tcPr marL="91428" marR="91428" marT="45728" marB="45728"/>
                </a:tc>
                <a:tc>
                  <a:txBody>
                    <a:bodyPr/>
                    <a:lstStyle/>
                    <a:p>
                      <a:r>
                        <a:rPr kumimoji="1" lang="ja-JP" altLang="en-US" sz="1600" dirty="0">
                          <a:solidFill>
                            <a:schemeClr val="tx1"/>
                          </a:solidFill>
                        </a:rPr>
                        <a:t>①因数分解や平方根の考えを基にして，二次方程式を解く方法を考察し表現することができる。</a:t>
                      </a:r>
                      <a:endParaRPr kumimoji="1" lang="en-US" altLang="ja-JP" sz="1600" dirty="0">
                        <a:solidFill>
                          <a:schemeClr val="tx1"/>
                        </a:solidFill>
                      </a:endParaRPr>
                    </a:p>
                    <a:p>
                      <a:r>
                        <a:rPr kumimoji="1" lang="ja-JP" altLang="en-US" sz="1600" dirty="0">
                          <a:solidFill>
                            <a:schemeClr val="tx1"/>
                          </a:solidFill>
                        </a:rPr>
                        <a:t>②二次方程式を具体的な場面で活用することができる。</a:t>
                      </a:r>
                      <a:endParaRPr kumimoji="1" lang="ja-JP" altLang="en-US" sz="1600" dirty="0">
                        <a:solidFill>
                          <a:srgbClr val="FF0000"/>
                        </a:solidFill>
                      </a:endParaRPr>
                    </a:p>
                  </a:txBody>
                  <a:tcPr marL="91428" marR="91428" marT="45728" marB="45728"/>
                </a:tc>
                <a:tc>
                  <a:txBody>
                    <a:bodyPr/>
                    <a:lstStyle/>
                    <a:p>
                      <a:r>
                        <a:rPr kumimoji="1" lang="ja-JP" altLang="en-US" sz="1600" dirty="0">
                          <a:solidFill>
                            <a:schemeClr val="tx1"/>
                          </a:solidFill>
                        </a:rPr>
                        <a:t>①二次方程式の必要性と意味を考えようとしている。</a:t>
                      </a:r>
                      <a:endParaRPr kumimoji="1" lang="en-US" altLang="ja-JP" sz="1600" dirty="0">
                        <a:solidFill>
                          <a:schemeClr val="tx1"/>
                        </a:solidFill>
                      </a:endParaRPr>
                    </a:p>
                    <a:p>
                      <a:r>
                        <a:rPr kumimoji="1" lang="ja-JP" altLang="en-US" sz="1600" dirty="0">
                          <a:solidFill>
                            <a:schemeClr val="tx1"/>
                          </a:solidFill>
                        </a:rPr>
                        <a:t>②二次方程式について学んだことを生活や学習に生かそうとしている。</a:t>
                      </a:r>
                      <a:endParaRPr kumimoji="1" lang="en-US" altLang="ja-JP" sz="1600" dirty="0">
                        <a:solidFill>
                          <a:schemeClr val="tx1"/>
                        </a:solidFill>
                      </a:endParaRPr>
                    </a:p>
                    <a:p>
                      <a:r>
                        <a:rPr kumimoji="1" lang="ja-JP" altLang="en-US" sz="1600" dirty="0">
                          <a:solidFill>
                            <a:schemeClr val="tx1"/>
                          </a:solidFill>
                        </a:rPr>
                        <a:t>③二次方程式を活用した問題解決の過程を振り返って評価・改善しようとしている。</a:t>
                      </a:r>
                      <a:endParaRPr kumimoji="1" lang="ja-JP" altLang="en-US" sz="1600" dirty="0">
                        <a:solidFill>
                          <a:srgbClr val="FF0000"/>
                        </a:solidFill>
                      </a:endParaRPr>
                    </a:p>
                  </a:txBody>
                  <a:tcPr marL="91428" marR="91428" marT="45728" marB="45728"/>
                </a:tc>
                <a:extLst>
                  <a:ext uri="{0D108BD9-81ED-4DB2-BD59-A6C34878D82A}">
                    <a16:rowId xmlns:a16="http://schemas.microsoft.com/office/drawing/2014/main" val="10001"/>
                  </a:ext>
                </a:extLst>
              </a:tr>
            </a:tbl>
          </a:graphicData>
        </a:graphic>
      </p:graphicFrame>
      <p:sp>
        <p:nvSpPr>
          <p:cNvPr id="8" name="下リボン 7"/>
          <p:cNvSpPr/>
          <p:nvPr/>
        </p:nvSpPr>
        <p:spPr>
          <a:xfrm>
            <a:off x="7597775" y="58738"/>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P68</a:t>
            </a:r>
            <a:endParaRPr kumimoji="1" lang="ja-JP" altLang="en-US" sz="2400" dirty="0">
              <a:solidFill>
                <a:schemeClr val="tx1"/>
              </a:solidFill>
            </a:endParaRPr>
          </a:p>
        </p:txBody>
      </p:sp>
      <p:sp>
        <p:nvSpPr>
          <p:cNvPr id="14" name="正方形/長方形 13"/>
          <p:cNvSpPr/>
          <p:nvPr/>
        </p:nvSpPr>
        <p:spPr>
          <a:xfrm>
            <a:off x="82550" y="1970088"/>
            <a:ext cx="8901113" cy="534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正方形/長方形 14"/>
          <p:cNvSpPr/>
          <p:nvPr/>
        </p:nvSpPr>
        <p:spPr>
          <a:xfrm>
            <a:off x="5995988" y="3067050"/>
            <a:ext cx="2935287" cy="3602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23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49213" y="995363"/>
            <a:ext cx="8378825" cy="400050"/>
          </a:xfrm>
          <a:prstGeom prst="rect">
            <a:avLst/>
          </a:prstGeom>
          <a:solidFill>
            <a:schemeClr val="bg1"/>
          </a:solidFill>
          <a:ln w="635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「主体的に学習に取り組む態度」について重点的に評価する場面を精選</a:t>
            </a:r>
          </a:p>
        </p:txBody>
      </p:sp>
      <p:graphicFrame>
        <p:nvGraphicFramePr>
          <p:cNvPr id="4" name="表 3"/>
          <p:cNvGraphicFramePr>
            <a:graphicFrameLocks noGrp="1"/>
          </p:cNvGraphicFramePr>
          <p:nvPr/>
        </p:nvGraphicFramePr>
        <p:xfrm>
          <a:off x="65088" y="2227263"/>
          <a:ext cx="8953500" cy="1004898"/>
        </p:xfrm>
        <a:graphic>
          <a:graphicData uri="http://schemas.openxmlformats.org/drawingml/2006/table">
            <a:tbl>
              <a:tblPr firstRow="1" bandRow="1">
                <a:tableStyleId>{5C22544A-7EE6-4342-B048-85BDC9FD1C3A}</a:tableStyleId>
              </a:tblPr>
              <a:tblGrid>
                <a:gridCol w="601018">
                  <a:extLst>
                    <a:ext uri="{9D8B030D-6E8A-4147-A177-3AD203B41FA5}">
                      <a16:colId xmlns:a16="http://schemas.microsoft.com/office/drawing/2014/main" val="20000"/>
                    </a:ext>
                  </a:extLst>
                </a:gridCol>
                <a:gridCol w="4680519">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2375819">
                  <a:extLst>
                    <a:ext uri="{9D8B030D-6E8A-4147-A177-3AD203B41FA5}">
                      <a16:colId xmlns:a16="http://schemas.microsoft.com/office/drawing/2014/main" val="20004"/>
                    </a:ext>
                  </a:extLst>
                </a:gridCol>
              </a:tblGrid>
              <a:tr h="334962">
                <a:tc>
                  <a:txBody>
                    <a:bodyPr/>
                    <a:lstStyle/>
                    <a:p>
                      <a:r>
                        <a:rPr kumimoji="1" lang="ja-JP" altLang="en-US" sz="1600" b="0" dirty="0">
                          <a:solidFill>
                            <a:schemeClr val="tx1"/>
                          </a:solidFill>
                        </a:rPr>
                        <a:t>時間</a:t>
                      </a:r>
                    </a:p>
                  </a:txBody>
                  <a:tcPr marL="91447" marR="91447" marT="45563" marB="455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ねらい・学習活動</a:t>
                      </a:r>
                    </a:p>
                  </a:txBody>
                  <a:tcPr marL="91447" marR="91447" marT="45563" marB="45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重点</a:t>
                      </a:r>
                    </a:p>
                  </a:txBody>
                  <a:tcPr marL="91447" marR="91447" marT="45563" marB="455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記録</a:t>
                      </a:r>
                    </a:p>
                  </a:txBody>
                  <a:tcPr marL="91447" marR="91447" marT="45563" marB="455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備考</a:t>
                      </a:r>
                    </a:p>
                  </a:txBody>
                  <a:tcPr marL="91447" marR="91447" marT="45563" marB="45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34962">
                <a:tc>
                  <a:txBody>
                    <a:bodyPr/>
                    <a:lstStyle/>
                    <a:p>
                      <a:pPr algn="ctr"/>
                      <a:r>
                        <a:rPr kumimoji="1" lang="ja-JP" altLang="en-US" sz="1600" b="0" dirty="0">
                          <a:solidFill>
                            <a:schemeClr val="tx1"/>
                          </a:solidFill>
                        </a:rPr>
                        <a:t>３</a:t>
                      </a:r>
                    </a:p>
                  </a:txBody>
                  <a:tcPr marL="91447" marR="91447" marT="45563" marB="45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rPr>
                        <a:t>・平方根の考え方を使って，</a:t>
                      </a:r>
                      <a:r>
                        <a:rPr kumimoji="1" lang="en-US" altLang="ja-JP" sz="1600" b="0" i="1" dirty="0">
                          <a:solidFill>
                            <a:schemeClr val="tx1"/>
                          </a:solidFill>
                          <a:latin typeface="Times New Roman" panose="02020603050405020304" pitchFamily="18" charset="0"/>
                          <a:cs typeface="Times New Roman" panose="02020603050405020304" pitchFamily="18" charset="0"/>
                        </a:rPr>
                        <a:t>ax</a:t>
                      </a:r>
                      <a:r>
                        <a:rPr kumimoji="1" lang="en-US" altLang="ja-JP" sz="1600" b="0" i="0" baseline="30000" dirty="0">
                          <a:solidFill>
                            <a:schemeClr val="tx1"/>
                          </a:solidFill>
                          <a:latin typeface="+mn-ea"/>
                          <a:ea typeface="+mn-ea"/>
                          <a:cs typeface="Times New Roman" panose="02020603050405020304" pitchFamily="18" charset="0"/>
                        </a:rPr>
                        <a:t>2</a:t>
                      </a:r>
                      <a:r>
                        <a:rPr kumimoji="1" lang="ja-JP" altLang="en-US" sz="1600" b="0" dirty="0">
                          <a:solidFill>
                            <a:schemeClr val="tx1"/>
                          </a:solidFill>
                        </a:rPr>
                        <a:t>＋</a:t>
                      </a:r>
                      <a:r>
                        <a:rPr kumimoji="1" lang="en-US" altLang="ja-JP" sz="1600" b="0" i="1" dirty="0">
                          <a:solidFill>
                            <a:schemeClr val="tx1"/>
                          </a:solidFill>
                          <a:latin typeface="Times New Roman" panose="02020603050405020304" pitchFamily="18" charset="0"/>
                          <a:cs typeface="Times New Roman" panose="02020603050405020304" pitchFamily="18" charset="0"/>
                        </a:rPr>
                        <a:t>c</a:t>
                      </a:r>
                      <a:r>
                        <a:rPr kumimoji="1" lang="ja-JP" altLang="en-US" sz="1600" b="0" dirty="0">
                          <a:solidFill>
                            <a:schemeClr val="tx1"/>
                          </a:solidFill>
                        </a:rPr>
                        <a:t>＝０の形の・・・</a:t>
                      </a:r>
                    </a:p>
                  </a:txBody>
                  <a:tcPr marL="91447" marR="91447" marT="45563" marB="455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知</a:t>
                      </a:r>
                    </a:p>
                  </a:txBody>
                  <a:tcPr marL="91447" marR="91447" marT="45563" marB="45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marL="91447" marR="91447" marT="45563" marB="45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rPr>
                        <a:t>知②：行動観察</a:t>
                      </a:r>
                    </a:p>
                  </a:txBody>
                  <a:tcPr marL="91447" marR="91447" marT="45563" marB="455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4962">
                <a:tc>
                  <a:txBody>
                    <a:bodyPr/>
                    <a:lstStyle/>
                    <a:p>
                      <a:pPr algn="ctr"/>
                      <a:r>
                        <a:rPr kumimoji="1" lang="ja-JP" altLang="en-US" sz="1600" b="0" dirty="0">
                          <a:solidFill>
                            <a:schemeClr val="tx1"/>
                          </a:solidFill>
                        </a:rPr>
                        <a:t>４</a:t>
                      </a:r>
                    </a:p>
                  </a:txBody>
                  <a:tcPr marL="91447" marR="91447" marT="45563" marB="45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rPr>
                        <a:t>・平方根の考え方を使って，（</a:t>
                      </a:r>
                      <a:r>
                        <a:rPr kumimoji="1" lang="en-US" altLang="ja-JP" sz="1600" b="0" i="1" dirty="0">
                          <a:solidFill>
                            <a:schemeClr val="tx1"/>
                          </a:solidFill>
                          <a:latin typeface="Times New Roman" panose="02020603050405020304" pitchFamily="18" charset="0"/>
                          <a:cs typeface="Times New Roman" panose="02020603050405020304" pitchFamily="18" charset="0"/>
                        </a:rPr>
                        <a:t>x</a:t>
                      </a:r>
                      <a:r>
                        <a:rPr kumimoji="1" lang="ja-JP" altLang="en-US" sz="1600" b="0" dirty="0">
                          <a:solidFill>
                            <a:schemeClr val="tx1"/>
                          </a:solidFill>
                        </a:rPr>
                        <a:t>＋</a:t>
                      </a:r>
                      <a:r>
                        <a:rPr kumimoji="1" lang="en-US" altLang="ja-JP" sz="1600" b="0" i="1" dirty="0">
                          <a:solidFill>
                            <a:schemeClr val="tx1"/>
                          </a:solidFill>
                          <a:latin typeface="Times New Roman" panose="02020603050405020304" pitchFamily="18" charset="0"/>
                          <a:cs typeface="Times New Roman" panose="02020603050405020304" pitchFamily="18" charset="0"/>
                        </a:rPr>
                        <a:t>p</a:t>
                      </a:r>
                      <a:r>
                        <a:rPr kumimoji="1" lang="ja-JP" altLang="en-US" sz="1600" b="0" dirty="0">
                          <a:solidFill>
                            <a:schemeClr val="tx1"/>
                          </a:solidFill>
                        </a:rPr>
                        <a:t>）</a:t>
                      </a:r>
                      <a:r>
                        <a:rPr kumimoji="1" lang="en-US" altLang="ja-JP" sz="1600" b="0" baseline="30000" dirty="0">
                          <a:solidFill>
                            <a:schemeClr val="tx1"/>
                          </a:solidFill>
                          <a:latin typeface="+mn-ea"/>
                          <a:ea typeface="+mn-ea"/>
                        </a:rPr>
                        <a:t>2</a:t>
                      </a:r>
                      <a:r>
                        <a:rPr kumimoji="1" lang="ja-JP" altLang="en-US" sz="1600" b="0" dirty="0">
                          <a:solidFill>
                            <a:schemeClr val="tx1"/>
                          </a:solidFill>
                        </a:rPr>
                        <a:t>＝</a:t>
                      </a:r>
                      <a:r>
                        <a:rPr kumimoji="1" lang="en-US" altLang="ja-JP" sz="1600" b="0" i="1" dirty="0">
                          <a:solidFill>
                            <a:schemeClr val="tx1"/>
                          </a:solidFill>
                          <a:latin typeface="Times New Roman" panose="02020603050405020304" pitchFamily="18" charset="0"/>
                          <a:cs typeface="Times New Roman" panose="02020603050405020304" pitchFamily="18" charset="0"/>
                        </a:rPr>
                        <a:t>q</a:t>
                      </a:r>
                      <a:r>
                        <a:rPr kumimoji="1" lang="ja-JP" altLang="en-US" sz="1600" b="0" i="1" baseline="0" dirty="0">
                          <a:solidFill>
                            <a:schemeClr val="tx1"/>
                          </a:solidFill>
                          <a:latin typeface="Times New Roman" panose="02020603050405020304" pitchFamily="18" charset="0"/>
                          <a:cs typeface="Times New Roman" panose="02020603050405020304" pitchFamily="18" charset="0"/>
                        </a:rPr>
                        <a:t> </a:t>
                      </a:r>
                      <a:r>
                        <a:rPr kumimoji="1" lang="ja-JP" altLang="en-US" sz="1600" b="0" dirty="0">
                          <a:solidFill>
                            <a:schemeClr val="tx1"/>
                          </a:solidFill>
                        </a:rPr>
                        <a:t>の形の・・・</a:t>
                      </a:r>
                    </a:p>
                  </a:txBody>
                  <a:tcPr marL="91447" marR="91447" marT="45563" marB="455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知</a:t>
                      </a:r>
                    </a:p>
                  </a:txBody>
                  <a:tcPr marL="91447" marR="91447" marT="45563" marB="45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marL="91447" marR="91447" marT="45563" marB="45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rPr>
                        <a:t>知②：行動観察</a:t>
                      </a:r>
                      <a:endParaRPr kumimoji="1" lang="en-US" altLang="ja-JP" sz="1600" b="0" dirty="0">
                        <a:solidFill>
                          <a:schemeClr val="tx1"/>
                        </a:solidFill>
                      </a:endParaRPr>
                    </a:p>
                  </a:txBody>
                  <a:tcPr marL="91447" marR="91447" marT="45563" marB="455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2" name="角丸四角形吹き出し 21"/>
          <p:cNvSpPr/>
          <p:nvPr/>
        </p:nvSpPr>
        <p:spPr>
          <a:xfrm>
            <a:off x="65088" y="1530350"/>
            <a:ext cx="2130425" cy="619125"/>
          </a:xfrm>
          <a:prstGeom prst="wedgeRoundRectCallout">
            <a:avLst>
              <a:gd name="adj1" fmla="val 201518"/>
              <a:gd name="adj2" fmla="val 7656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重点的に生徒の学習状況を見取る観点</a:t>
            </a:r>
          </a:p>
        </p:txBody>
      </p:sp>
      <p:sp>
        <p:nvSpPr>
          <p:cNvPr id="26" name="角丸四角形吹き出し 25"/>
          <p:cNvSpPr/>
          <p:nvPr/>
        </p:nvSpPr>
        <p:spPr>
          <a:xfrm>
            <a:off x="2339975" y="1531938"/>
            <a:ext cx="4679950" cy="584200"/>
          </a:xfrm>
          <a:prstGeom prst="wedgeRoundRectCallout">
            <a:avLst>
              <a:gd name="adj1" fmla="val 30472"/>
              <a:gd name="adj2" fmla="val 75172"/>
              <a:gd name="adj3" fmla="val 16667"/>
            </a:avLst>
          </a:prstGeom>
          <a:solidFill>
            <a:srgbClr val="BDD7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総括の資料とするための評価として，全員の学習状況を記録に残すものに○を付す。</a:t>
            </a:r>
          </a:p>
        </p:txBody>
      </p:sp>
      <p:graphicFrame>
        <p:nvGraphicFramePr>
          <p:cNvPr id="11" name="表 10"/>
          <p:cNvGraphicFramePr>
            <a:graphicFrameLocks noGrp="1"/>
          </p:cNvGraphicFramePr>
          <p:nvPr/>
        </p:nvGraphicFramePr>
        <p:xfrm>
          <a:off x="107950" y="4378325"/>
          <a:ext cx="8882063" cy="2378075"/>
        </p:xfrm>
        <a:graphic>
          <a:graphicData uri="http://schemas.openxmlformats.org/drawingml/2006/table">
            <a:tbl>
              <a:tblPr firstRow="1" bandRow="1">
                <a:tableStyleId>{5C22544A-7EE6-4342-B048-85BDC9FD1C3A}</a:tableStyleId>
              </a:tblPr>
              <a:tblGrid>
                <a:gridCol w="575618">
                  <a:extLst>
                    <a:ext uri="{9D8B030D-6E8A-4147-A177-3AD203B41FA5}">
                      <a16:colId xmlns:a16="http://schemas.microsoft.com/office/drawing/2014/main" val="20000"/>
                    </a:ext>
                  </a:extLst>
                </a:gridCol>
                <a:gridCol w="4680521">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2329780">
                  <a:extLst>
                    <a:ext uri="{9D8B030D-6E8A-4147-A177-3AD203B41FA5}">
                      <a16:colId xmlns:a16="http://schemas.microsoft.com/office/drawing/2014/main" val="20004"/>
                    </a:ext>
                  </a:extLst>
                </a:gridCol>
              </a:tblGrid>
              <a:tr h="1067073">
                <a:tc>
                  <a:txBody>
                    <a:bodyPr/>
                    <a:lstStyle/>
                    <a:p>
                      <a:pPr algn="ctr"/>
                      <a:r>
                        <a:rPr kumimoji="1" lang="ja-JP" altLang="en-US" sz="1600" b="0" dirty="0">
                          <a:solidFill>
                            <a:schemeClr val="tx1"/>
                          </a:solidFill>
                        </a:rPr>
                        <a:t>８</a:t>
                      </a:r>
                    </a:p>
                  </a:txBody>
                  <a:tcPr marL="91414" marR="91414" marT="45740" marB="45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rPr>
                        <a:t>・いろいろな二次方程式を解く手順について考察することを通して，・・・考えることができるようにする。</a:t>
                      </a:r>
                      <a:endParaRPr kumimoji="1" lang="en-US" altLang="ja-JP" sz="1600" b="0" dirty="0">
                        <a:solidFill>
                          <a:schemeClr val="tx1"/>
                        </a:solidFill>
                      </a:endParaRPr>
                    </a:p>
                    <a:p>
                      <a:pPr algn="l"/>
                      <a:r>
                        <a:rPr kumimoji="1" lang="ja-JP" altLang="en-US" sz="1600" b="0" dirty="0">
                          <a:solidFill>
                            <a:schemeClr val="tx1"/>
                          </a:solidFill>
                        </a:rPr>
                        <a:t>・小単元２までの学習を振り返って，分かったことや疑問などを・・・見通すことができるようにする。</a:t>
                      </a:r>
                    </a:p>
                  </a:txBody>
                  <a:tcPr marL="91414" marR="91414" marT="45740" marB="457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思</a:t>
                      </a:r>
                      <a:endParaRPr kumimoji="1" lang="en-US" altLang="ja-JP" sz="1600" b="0" dirty="0">
                        <a:solidFill>
                          <a:schemeClr val="tx1"/>
                        </a:solidFill>
                      </a:endParaRPr>
                    </a:p>
                    <a:p>
                      <a:pPr algn="ctr"/>
                      <a:endParaRPr kumimoji="1" lang="en-US" altLang="ja-JP" sz="1600" b="0" dirty="0">
                        <a:solidFill>
                          <a:schemeClr val="tx1"/>
                        </a:solidFill>
                      </a:endParaRPr>
                    </a:p>
                    <a:p>
                      <a:pPr algn="ctr"/>
                      <a:r>
                        <a:rPr kumimoji="1" lang="ja-JP" altLang="en-US" sz="1600" b="0" dirty="0">
                          <a:solidFill>
                            <a:schemeClr val="tx1"/>
                          </a:solidFill>
                        </a:rPr>
                        <a:t>態</a:t>
                      </a:r>
                    </a:p>
                  </a:txBody>
                  <a:tcPr marL="91414" marR="91414" marT="45740" marB="457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a:t>
                      </a:r>
                      <a:endParaRPr kumimoji="1" lang="en-US" altLang="ja-JP" sz="1600" b="0" dirty="0">
                        <a:solidFill>
                          <a:schemeClr val="tx1"/>
                        </a:solidFill>
                      </a:endParaRPr>
                    </a:p>
                    <a:p>
                      <a:pPr algn="ctr"/>
                      <a:endParaRPr kumimoji="1" lang="en-US" altLang="ja-JP" sz="1600" b="0" dirty="0">
                        <a:solidFill>
                          <a:schemeClr val="tx1"/>
                        </a:solidFill>
                      </a:endParaRPr>
                    </a:p>
                    <a:p>
                      <a:pPr algn="ctr"/>
                      <a:r>
                        <a:rPr kumimoji="1" lang="ja-JP" altLang="en-US" sz="1600" b="0" dirty="0">
                          <a:solidFill>
                            <a:schemeClr val="tx1"/>
                          </a:solidFill>
                        </a:rPr>
                        <a:t>○</a:t>
                      </a:r>
                    </a:p>
                  </a:txBody>
                  <a:tcPr marL="91414" marR="91414" marT="45740" marB="457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rPr>
                        <a:t>思①：ノート（二次方程式の解き方）</a:t>
                      </a:r>
                      <a:endParaRPr kumimoji="1" lang="en-US" altLang="ja-JP" sz="1600" b="0" dirty="0">
                        <a:solidFill>
                          <a:schemeClr val="tx1"/>
                        </a:solidFill>
                      </a:endParaRPr>
                    </a:p>
                    <a:p>
                      <a:r>
                        <a:rPr kumimoji="1" lang="ja-JP" altLang="en-US" sz="1600" b="0" dirty="0">
                          <a:solidFill>
                            <a:schemeClr val="tx1"/>
                          </a:solidFill>
                        </a:rPr>
                        <a:t>態①②：「学びの足跡」シート</a:t>
                      </a:r>
                    </a:p>
                  </a:txBody>
                  <a:tcPr marL="91414" marR="91414" marT="45740" marB="457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11002">
                <a:tc>
                  <a:txBody>
                    <a:bodyPr/>
                    <a:lstStyle/>
                    <a:p>
                      <a:pPr algn="ctr"/>
                      <a:r>
                        <a:rPr kumimoji="1" lang="ja-JP" altLang="en-US" sz="1600" b="0" dirty="0">
                          <a:solidFill>
                            <a:schemeClr val="tx1"/>
                          </a:solidFill>
                        </a:rPr>
                        <a:t>９</a:t>
                      </a:r>
                    </a:p>
                  </a:txBody>
                  <a:tcPr marL="91414" marR="91414" marT="45740" marB="45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rPr>
                        <a:t>既習の二次方程式を解き，注意点を整理する・・・</a:t>
                      </a:r>
                    </a:p>
                    <a:p>
                      <a:pPr algn="l"/>
                      <a:r>
                        <a:rPr kumimoji="1" lang="ja-JP" altLang="en-US" sz="1600" b="0" dirty="0">
                          <a:solidFill>
                            <a:schemeClr val="tx1"/>
                          </a:solidFill>
                        </a:rPr>
                        <a:t>・いろいろな方法で二次方程式を解くことができるようにする。</a:t>
                      </a:r>
                      <a:endParaRPr kumimoji="1" lang="en-US" altLang="ja-JP" sz="1600" b="0" dirty="0">
                        <a:solidFill>
                          <a:schemeClr val="tx1"/>
                        </a:solidFill>
                      </a:endParaRPr>
                    </a:p>
                    <a:p>
                      <a:pPr algn="l"/>
                      <a:r>
                        <a:rPr kumimoji="1" lang="ja-JP" altLang="en-US" sz="1600" b="0" dirty="0">
                          <a:solidFill>
                            <a:schemeClr val="tx1"/>
                          </a:solidFill>
                        </a:rPr>
                        <a:t>・既習の二次方程式の解き方について振り返り，自分の解き方を改善しようとする態度を養う。</a:t>
                      </a:r>
                    </a:p>
                  </a:txBody>
                  <a:tcPr marL="91414" marR="91414" marT="45740" marB="457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sz="1600" b="0" dirty="0">
                        <a:solidFill>
                          <a:schemeClr val="tx1"/>
                        </a:solidFill>
                      </a:endParaRPr>
                    </a:p>
                    <a:p>
                      <a:pPr algn="ctr"/>
                      <a:r>
                        <a:rPr kumimoji="1" lang="ja-JP" altLang="en-US" sz="1600" b="0" dirty="0">
                          <a:solidFill>
                            <a:schemeClr val="tx1"/>
                          </a:solidFill>
                        </a:rPr>
                        <a:t>知</a:t>
                      </a:r>
                      <a:endParaRPr kumimoji="1" lang="en-US" altLang="ja-JP" sz="1600" b="0" dirty="0">
                        <a:solidFill>
                          <a:schemeClr val="tx1"/>
                        </a:solidFill>
                      </a:endParaRPr>
                    </a:p>
                    <a:p>
                      <a:pPr algn="ctr"/>
                      <a:endParaRPr kumimoji="1" lang="en-US" altLang="ja-JP" sz="1600" b="0" dirty="0">
                        <a:solidFill>
                          <a:schemeClr val="tx1"/>
                        </a:solidFill>
                      </a:endParaRPr>
                    </a:p>
                    <a:p>
                      <a:pPr algn="ctr"/>
                      <a:r>
                        <a:rPr kumimoji="1" lang="ja-JP" altLang="en-US" sz="1600" b="0" dirty="0">
                          <a:solidFill>
                            <a:schemeClr val="tx1"/>
                          </a:solidFill>
                        </a:rPr>
                        <a:t>態</a:t>
                      </a:r>
                    </a:p>
                  </a:txBody>
                  <a:tcPr marL="91414" marR="91414" marT="45740" marB="457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sz="1600" b="0" dirty="0">
                        <a:solidFill>
                          <a:schemeClr val="tx1"/>
                        </a:solidFill>
                      </a:endParaRPr>
                    </a:p>
                    <a:p>
                      <a:pPr algn="ctr"/>
                      <a:r>
                        <a:rPr kumimoji="1" lang="ja-JP" altLang="en-US" sz="1600" b="0" dirty="0">
                          <a:solidFill>
                            <a:schemeClr val="tx1"/>
                          </a:solidFill>
                        </a:rPr>
                        <a:t>○</a:t>
                      </a:r>
                      <a:endParaRPr kumimoji="1" lang="en-US" altLang="ja-JP" sz="1600" b="0" dirty="0">
                        <a:solidFill>
                          <a:schemeClr val="tx1"/>
                        </a:solidFill>
                      </a:endParaRPr>
                    </a:p>
                    <a:p>
                      <a:pPr algn="ctr"/>
                      <a:endParaRPr kumimoji="1" lang="en-US" altLang="ja-JP" sz="1600" b="0" dirty="0">
                        <a:solidFill>
                          <a:schemeClr val="tx1"/>
                        </a:solidFill>
                      </a:endParaRPr>
                    </a:p>
                    <a:p>
                      <a:pPr algn="ctr"/>
                      <a:r>
                        <a:rPr kumimoji="1" lang="ja-JP" altLang="en-US" sz="1600" b="0" dirty="0">
                          <a:solidFill>
                            <a:schemeClr val="tx1"/>
                          </a:solidFill>
                        </a:rPr>
                        <a:t>○</a:t>
                      </a:r>
                    </a:p>
                  </a:txBody>
                  <a:tcPr marL="91414" marR="91414" marT="45740" marB="457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en-US" altLang="ja-JP" sz="1600" b="0" dirty="0">
                        <a:solidFill>
                          <a:schemeClr val="tx1"/>
                        </a:solidFill>
                      </a:endParaRPr>
                    </a:p>
                    <a:p>
                      <a:r>
                        <a:rPr kumimoji="1" lang="ja-JP" altLang="en-US" sz="1600" b="0" dirty="0">
                          <a:solidFill>
                            <a:schemeClr val="tx1"/>
                          </a:solidFill>
                        </a:rPr>
                        <a:t>知②～④：行動観察，小テスト</a:t>
                      </a:r>
                      <a:endParaRPr kumimoji="1" lang="en-US" altLang="ja-JP" sz="1600" b="0" dirty="0">
                        <a:solidFill>
                          <a:schemeClr val="tx1"/>
                        </a:solidFill>
                      </a:endParaRPr>
                    </a:p>
                    <a:p>
                      <a:r>
                        <a:rPr kumimoji="1" lang="ja-JP" altLang="en-US" sz="1600" b="0" dirty="0">
                          <a:solidFill>
                            <a:schemeClr val="tx1"/>
                          </a:solidFill>
                        </a:rPr>
                        <a:t>態②：ノート</a:t>
                      </a:r>
                    </a:p>
                  </a:txBody>
                  <a:tcPr marL="91414" marR="91414" marT="45740" marB="457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 name="正方形/長方形 1"/>
          <p:cNvSpPr/>
          <p:nvPr/>
        </p:nvSpPr>
        <p:spPr>
          <a:xfrm>
            <a:off x="-36513" y="3598863"/>
            <a:ext cx="884238" cy="576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dirty="0">
                <a:solidFill>
                  <a:schemeClr val="tx1"/>
                </a:solidFill>
              </a:rPr>
              <a:t>・・・</a:t>
            </a:r>
          </a:p>
        </p:txBody>
      </p:sp>
      <p:sp>
        <p:nvSpPr>
          <p:cNvPr id="13" name="正方形/長方形 12"/>
          <p:cNvSpPr/>
          <p:nvPr/>
        </p:nvSpPr>
        <p:spPr>
          <a:xfrm>
            <a:off x="668338" y="6210300"/>
            <a:ext cx="8321675" cy="546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5109" name="テキスト ボックス 1"/>
          <p:cNvSpPr txBox="1">
            <a:spLocks noChangeArrowheads="1"/>
          </p:cNvSpPr>
          <p:nvPr/>
        </p:nvSpPr>
        <p:spPr bwMode="auto">
          <a:xfrm>
            <a:off x="0" y="-3175"/>
            <a:ext cx="9144000" cy="4286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b="1">
                <a:solidFill>
                  <a:schemeClr val="bg1"/>
                </a:solidFill>
              </a:rPr>
              <a:t>Ⅳ</a:t>
            </a:r>
            <a:r>
              <a:rPr kumimoji="1" lang="ja-JP" altLang="en-US" sz="2000" b="1">
                <a:solidFill>
                  <a:schemeClr val="bg1"/>
                </a:solidFill>
              </a:rPr>
              <a:t>　「主体的に学習に取り組む態度」の評価規準作成の例</a:t>
            </a:r>
            <a:endParaRPr kumimoji="1" lang="en-US" altLang="ja-JP" sz="2000" b="1">
              <a:solidFill>
                <a:schemeClr val="bg1"/>
              </a:solidFill>
            </a:endParaRPr>
          </a:p>
        </p:txBody>
      </p:sp>
      <p:sp>
        <p:nvSpPr>
          <p:cNvPr id="27" name="角丸四角形吹き出し 26"/>
          <p:cNvSpPr/>
          <p:nvPr/>
        </p:nvSpPr>
        <p:spPr>
          <a:xfrm>
            <a:off x="863600" y="3309938"/>
            <a:ext cx="7931150" cy="963612"/>
          </a:xfrm>
          <a:prstGeom prst="wedgeRoundRectCallout">
            <a:avLst>
              <a:gd name="adj1" fmla="val 14671"/>
              <a:gd name="adj2" fmla="val -67751"/>
              <a:gd name="adj3" fmla="val 16667"/>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pc="100" dirty="0">
                <a:solidFill>
                  <a:srgbClr val="FF0000"/>
                </a:solidFill>
              </a:rPr>
              <a:t>「主体的に学習に取り組む態度」については，学習活動を通して身に付けた態度を評価するため，単元や小単元等の導入で評価したり，単一の授業の冒頭で評価したりして記録に残すことは適切でない。</a:t>
            </a:r>
            <a:endParaRPr kumimoji="1" lang="en-US" altLang="ja-JP" spc="100" dirty="0">
              <a:solidFill>
                <a:schemeClr val="tx1"/>
              </a:solidFill>
            </a:endParaRPr>
          </a:p>
        </p:txBody>
      </p:sp>
      <p:sp>
        <p:nvSpPr>
          <p:cNvPr id="14" name="角丸四角形吹き出し 13"/>
          <p:cNvSpPr/>
          <p:nvPr/>
        </p:nvSpPr>
        <p:spPr>
          <a:xfrm>
            <a:off x="7164388" y="1530350"/>
            <a:ext cx="1874837" cy="604838"/>
          </a:xfrm>
          <a:prstGeom prst="wedgeRoundRectCallout">
            <a:avLst>
              <a:gd name="adj1" fmla="val 4652"/>
              <a:gd name="adj2" fmla="val 75650"/>
              <a:gd name="adj3" fmla="val 16667"/>
            </a:avLst>
          </a:prstGeom>
          <a:solidFill>
            <a:srgbClr val="BDD7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備考には，評価の方法を示す。</a:t>
            </a:r>
          </a:p>
        </p:txBody>
      </p:sp>
      <p:sp>
        <p:nvSpPr>
          <p:cNvPr id="15" name="角丸四角形 14"/>
          <p:cNvSpPr/>
          <p:nvPr/>
        </p:nvSpPr>
        <p:spPr>
          <a:xfrm>
            <a:off x="49213" y="482600"/>
            <a:ext cx="4305300" cy="446088"/>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３　「指導と評価の計画」を作成する。</a:t>
            </a:r>
          </a:p>
        </p:txBody>
      </p:sp>
      <p:sp>
        <p:nvSpPr>
          <p:cNvPr id="16" name="下リボン 15"/>
          <p:cNvSpPr/>
          <p:nvPr/>
        </p:nvSpPr>
        <p:spPr>
          <a:xfrm>
            <a:off x="6516688" y="58738"/>
            <a:ext cx="2557462" cy="366712"/>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P69</a:t>
            </a:r>
            <a:r>
              <a:rPr kumimoji="1" lang="ja-JP" altLang="en-US" sz="2400" dirty="0">
                <a:solidFill>
                  <a:schemeClr val="tx1"/>
                </a:solidFill>
              </a:rPr>
              <a:t>・</a:t>
            </a:r>
            <a:r>
              <a:rPr kumimoji="1" lang="en-US" altLang="ja-JP" sz="2400" dirty="0">
                <a:solidFill>
                  <a:schemeClr val="tx1"/>
                </a:solidFill>
              </a:rPr>
              <a:t>44</a:t>
            </a:r>
            <a:r>
              <a:rPr kumimoji="1" lang="ja-JP" altLang="en-US" sz="2400" dirty="0">
                <a:solidFill>
                  <a:schemeClr val="tx1"/>
                </a:solidFill>
              </a:rPr>
              <a:t>・</a:t>
            </a:r>
            <a:r>
              <a:rPr kumimoji="1" lang="en-US" altLang="ja-JP" sz="2400" dirty="0">
                <a:solidFill>
                  <a:schemeClr val="tx1"/>
                </a:solidFill>
              </a:rPr>
              <a:t>47</a:t>
            </a:r>
            <a:endParaRPr kumimoji="1" lang="ja-JP" altLang="en-US" sz="2400" dirty="0">
              <a:solidFill>
                <a:schemeClr val="tx1"/>
              </a:solidFill>
            </a:endParaRPr>
          </a:p>
        </p:txBody>
      </p:sp>
      <p:sp>
        <p:nvSpPr>
          <p:cNvPr id="17" name="正方形/長方形 16"/>
          <p:cNvSpPr/>
          <p:nvPr/>
        </p:nvSpPr>
        <p:spPr>
          <a:xfrm>
            <a:off x="668338" y="4914900"/>
            <a:ext cx="8307387" cy="541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609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1"/>
          <p:cNvSpPr txBox="1">
            <a:spLocks noChangeArrowheads="1"/>
          </p:cNvSpPr>
          <p:nvPr/>
        </p:nvSpPr>
        <p:spPr bwMode="auto">
          <a:xfrm>
            <a:off x="0" y="-3175"/>
            <a:ext cx="9144000" cy="4286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b="1">
                <a:solidFill>
                  <a:schemeClr val="bg1"/>
                </a:solidFill>
              </a:rPr>
              <a:t>Ⅳ</a:t>
            </a:r>
            <a:r>
              <a:rPr kumimoji="1" lang="ja-JP" altLang="en-US" sz="2000" b="1">
                <a:solidFill>
                  <a:schemeClr val="bg1"/>
                </a:solidFill>
              </a:rPr>
              <a:t>　「主体的に学習に取り組む態度」の評価規準作成の例</a:t>
            </a:r>
            <a:endParaRPr kumimoji="1" lang="en-US" altLang="ja-JP" sz="2000" b="1">
              <a:solidFill>
                <a:schemeClr val="bg1"/>
              </a:solidFill>
            </a:endParaRPr>
          </a:p>
        </p:txBody>
      </p:sp>
      <p:sp>
        <p:nvSpPr>
          <p:cNvPr id="11" name="角丸四角形 10"/>
          <p:cNvSpPr/>
          <p:nvPr/>
        </p:nvSpPr>
        <p:spPr>
          <a:xfrm>
            <a:off x="93663" y="5403850"/>
            <a:ext cx="3063875" cy="388938"/>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４　観点ごとに総括する。</a:t>
            </a:r>
          </a:p>
        </p:txBody>
      </p:sp>
      <p:sp>
        <p:nvSpPr>
          <p:cNvPr id="12" name="テキスト ボックス 1"/>
          <p:cNvSpPr txBox="1">
            <a:spLocks noChangeArrowheads="1"/>
          </p:cNvSpPr>
          <p:nvPr/>
        </p:nvSpPr>
        <p:spPr bwMode="auto">
          <a:xfrm>
            <a:off x="1597025" y="566738"/>
            <a:ext cx="7705725" cy="338137"/>
          </a:xfrm>
          <a:prstGeom prst="rect">
            <a:avLst/>
          </a:prstGeom>
          <a:solidFill>
            <a:schemeClr val="bg1"/>
          </a:solidFill>
          <a:ln w="6350">
            <a:no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1600" dirty="0">
                <a:latin typeface="+mj-ea"/>
              </a:rPr>
              <a:t>第９時：「知識・技能」「主体的に学習に取り組む態度」について，全員の記録をとる評価</a:t>
            </a:r>
            <a:endParaRPr kumimoji="1" lang="en-US" altLang="ja-JP" sz="1600" dirty="0">
              <a:latin typeface="+mj-ea"/>
            </a:endParaRPr>
          </a:p>
        </p:txBody>
      </p:sp>
      <p:sp>
        <p:nvSpPr>
          <p:cNvPr id="28" name="テキスト ボックス 1"/>
          <p:cNvSpPr txBox="1">
            <a:spLocks noChangeArrowheads="1"/>
          </p:cNvSpPr>
          <p:nvPr/>
        </p:nvSpPr>
        <p:spPr bwMode="auto">
          <a:xfrm>
            <a:off x="31750" y="969963"/>
            <a:ext cx="9056688" cy="1570037"/>
          </a:xfrm>
          <a:prstGeom prst="rect">
            <a:avLst/>
          </a:prstGeom>
          <a:solidFill>
            <a:schemeClr val="bg1"/>
          </a:solidFill>
          <a:ln w="6350">
            <a:solidFill>
              <a:schemeClr val="tx1"/>
            </a:solidFill>
            <a:miter lim="800000"/>
            <a:headEnd/>
            <a:tailEnd/>
          </a:ln>
        </p:spPr>
        <p:txBody>
          <a:bodyPr lIns="18000" rIns="18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1600" dirty="0">
                <a:latin typeface="+mj-ea"/>
              </a:rPr>
              <a:t>１．目標</a:t>
            </a:r>
            <a:endParaRPr kumimoji="1" lang="en-US" altLang="ja-JP" sz="1600" dirty="0">
              <a:latin typeface="+mj-ea"/>
            </a:endParaRPr>
          </a:p>
          <a:p>
            <a:pPr>
              <a:defRPr/>
            </a:pPr>
            <a:r>
              <a:rPr kumimoji="1" lang="ja-JP" altLang="en-US" sz="1600" dirty="0">
                <a:latin typeface="+mj-ea"/>
              </a:rPr>
              <a:t>　既習の二次方程式の解き方を振り返り，自分の解き方を改善しようとする態度を身に付ける。</a:t>
            </a:r>
            <a:endParaRPr kumimoji="1" lang="en-US" altLang="ja-JP" sz="1600" dirty="0">
              <a:latin typeface="+mj-ea"/>
            </a:endParaRPr>
          </a:p>
          <a:p>
            <a:pPr>
              <a:defRPr/>
            </a:pPr>
            <a:r>
              <a:rPr kumimoji="1" lang="ja-JP" altLang="en-US" sz="1600" dirty="0">
                <a:latin typeface="+mj-ea"/>
              </a:rPr>
              <a:t>２．本時の評価規準</a:t>
            </a:r>
            <a:endParaRPr kumimoji="1" lang="en-US" altLang="ja-JP" sz="1600" dirty="0">
              <a:latin typeface="+mj-ea"/>
            </a:endParaRPr>
          </a:p>
          <a:p>
            <a:pPr>
              <a:defRPr/>
            </a:pPr>
            <a:r>
              <a:rPr kumimoji="1" lang="ja-JP" altLang="en-US" sz="1600" dirty="0">
                <a:latin typeface="+mj-ea"/>
              </a:rPr>
              <a:t>　・</a:t>
            </a:r>
            <a:r>
              <a:rPr kumimoji="1" lang="en-US" altLang="ja-JP" sz="1600" i="1" dirty="0">
                <a:latin typeface="Times New Roman" panose="02020603050405020304" pitchFamily="18" charset="0"/>
                <a:cs typeface="Times New Roman" panose="02020603050405020304" pitchFamily="18" charset="0"/>
              </a:rPr>
              <a:t>x</a:t>
            </a:r>
            <a:r>
              <a:rPr kumimoji="1" lang="ja-JP" altLang="en-US" sz="1600" i="1" dirty="0">
                <a:latin typeface="Times New Roman" panose="02020603050405020304" pitchFamily="18" charset="0"/>
                <a:cs typeface="Times New Roman" panose="02020603050405020304" pitchFamily="18" charset="0"/>
              </a:rPr>
              <a:t> </a:t>
            </a:r>
            <a:r>
              <a:rPr kumimoji="1" lang="ja-JP" altLang="en-US" sz="1600" dirty="0">
                <a:latin typeface="+mj-ea"/>
              </a:rPr>
              <a:t>の係数が偶数である二次方程式を平方の形に変形して解くことができる。</a:t>
            </a:r>
            <a:endParaRPr kumimoji="1" lang="en-US" altLang="ja-JP" sz="1600" dirty="0">
              <a:latin typeface="+mj-ea"/>
            </a:endParaRPr>
          </a:p>
          <a:p>
            <a:pPr>
              <a:defRPr/>
            </a:pPr>
            <a:r>
              <a:rPr kumimoji="1" lang="ja-JP" altLang="en-US" sz="1600" dirty="0">
                <a:latin typeface="+mj-ea"/>
              </a:rPr>
              <a:t>　　　　　　　　　　　　　　　　　　　・・・（中略）・・・</a:t>
            </a:r>
            <a:endParaRPr kumimoji="1" lang="en-US" altLang="ja-JP" sz="1600" dirty="0">
              <a:latin typeface="+mj-ea"/>
            </a:endParaRPr>
          </a:p>
          <a:p>
            <a:pPr>
              <a:defRPr/>
            </a:pPr>
            <a:r>
              <a:rPr kumimoji="1" lang="ja-JP" altLang="en-US" sz="1600" dirty="0">
                <a:latin typeface="+mj-ea"/>
              </a:rPr>
              <a:t>　・二次方程式について学んだことを学習に生かそうとしている。</a:t>
            </a:r>
            <a:endParaRPr kumimoji="1" lang="en-US" altLang="ja-JP" sz="1600" dirty="0">
              <a:latin typeface="+mj-ea"/>
            </a:endParaRPr>
          </a:p>
        </p:txBody>
      </p:sp>
      <p:graphicFrame>
        <p:nvGraphicFramePr>
          <p:cNvPr id="13" name="表 12"/>
          <p:cNvGraphicFramePr>
            <a:graphicFrameLocks noGrp="1"/>
          </p:cNvGraphicFramePr>
          <p:nvPr/>
        </p:nvGraphicFramePr>
        <p:xfrm>
          <a:off x="53975" y="2990850"/>
          <a:ext cx="8982075" cy="1736748"/>
        </p:xfrm>
        <a:graphic>
          <a:graphicData uri="http://schemas.openxmlformats.org/drawingml/2006/table">
            <a:tbl>
              <a:tblPr firstRow="1" bandRow="1">
                <a:tableStyleId>{5C22544A-7EE6-4342-B048-85BDC9FD1C3A}</a:tableStyleId>
              </a:tblPr>
              <a:tblGrid>
                <a:gridCol w="715519">
                  <a:extLst>
                    <a:ext uri="{9D8B030D-6E8A-4147-A177-3AD203B41FA5}">
                      <a16:colId xmlns:a16="http://schemas.microsoft.com/office/drawing/2014/main" val="20000"/>
                    </a:ext>
                  </a:extLst>
                </a:gridCol>
                <a:gridCol w="3369627">
                  <a:extLst>
                    <a:ext uri="{9D8B030D-6E8A-4147-A177-3AD203B41FA5}">
                      <a16:colId xmlns:a16="http://schemas.microsoft.com/office/drawing/2014/main" val="20001"/>
                    </a:ext>
                  </a:extLst>
                </a:gridCol>
                <a:gridCol w="4896929">
                  <a:extLst>
                    <a:ext uri="{9D8B030D-6E8A-4147-A177-3AD203B41FA5}">
                      <a16:colId xmlns:a16="http://schemas.microsoft.com/office/drawing/2014/main" val="20002"/>
                    </a:ext>
                  </a:extLst>
                </a:gridCol>
              </a:tblGrid>
              <a:tr h="335072">
                <a:tc>
                  <a:txBody>
                    <a:bodyPr/>
                    <a:lstStyle/>
                    <a:p>
                      <a:pPr algn="ctr"/>
                      <a:r>
                        <a:rPr kumimoji="1" lang="ja-JP" altLang="en-US" sz="1600" b="0" dirty="0">
                          <a:solidFill>
                            <a:schemeClr val="tx1"/>
                          </a:solidFill>
                        </a:rPr>
                        <a:t>評価</a:t>
                      </a:r>
                    </a:p>
                  </a:txBody>
                  <a:tcPr marL="91468" marR="91468" marT="45618" marB="45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評価の視点</a:t>
                      </a:r>
                    </a:p>
                  </a:txBody>
                  <a:tcPr marL="91468" marR="91468" marT="45618" marB="456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rPr>
                        <a:t>評価のポイント</a:t>
                      </a:r>
                    </a:p>
                  </a:txBody>
                  <a:tcPr marL="91468" marR="91468" marT="45618" marB="456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8908">
                <a:tc>
                  <a:txBody>
                    <a:bodyPr/>
                    <a:lstStyle/>
                    <a:p>
                      <a:pPr algn="ctr"/>
                      <a:r>
                        <a:rPr kumimoji="1" lang="en-US" altLang="ja-JP" sz="1800" b="0" dirty="0">
                          <a:solidFill>
                            <a:schemeClr val="tx1"/>
                          </a:solidFill>
                        </a:rPr>
                        <a:t>B</a:t>
                      </a:r>
                      <a:endParaRPr kumimoji="1" lang="ja-JP" altLang="en-US" sz="1800" b="0" dirty="0">
                        <a:solidFill>
                          <a:schemeClr val="tx1"/>
                        </a:solidFill>
                      </a:endParaRPr>
                    </a:p>
                  </a:txBody>
                  <a:tcPr marL="91468" marR="91468" marT="45618" marB="456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rPr>
                        <a:t>・気を付けるポイントが書かれているかどうかを見取る。</a:t>
                      </a:r>
                    </a:p>
                  </a:txBody>
                  <a:tcPr marL="91468" marR="91468" marT="45618" marB="45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rPr>
                        <a:t>・別の文字に置き換えて解く方法を使えるようにする。</a:t>
                      </a:r>
                    </a:p>
                  </a:txBody>
                  <a:tcPr marL="91468" marR="91468" marT="45618" marB="45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22744">
                <a:tc>
                  <a:txBody>
                    <a:bodyPr/>
                    <a:lstStyle/>
                    <a:p>
                      <a:pPr algn="ctr"/>
                      <a:r>
                        <a:rPr kumimoji="1" lang="en-US" altLang="ja-JP" sz="1800" b="0" dirty="0">
                          <a:solidFill>
                            <a:schemeClr val="tx1"/>
                          </a:solidFill>
                        </a:rPr>
                        <a:t>A</a:t>
                      </a:r>
                      <a:endParaRPr kumimoji="1" lang="ja-JP" altLang="en-US" sz="1800" b="0" dirty="0">
                        <a:solidFill>
                          <a:schemeClr val="tx1"/>
                        </a:solidFill>
                      </a:endParaRPr>
                    </a:p>
                  </a:txBody>
                  <a:tcPr marL="91468" marR="91468" marT="45618" marB="456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rPr>
                        <a:t>・気を付けるポイントとその理由が書かれているかどうかを見取る。</a:t>
                      </a:r>
                    </a:p>
                  </a:txBody>
                  <a:tcPr marL="91468" marR="91468" marT="45618" marB="45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rPr>
                        <a:t>・式の形を見ずに，すぐに式を展開して解いていたけれど，時間もかかるし，間違える可能性があるので，別の文字に置き換えて解く方法を使えるようにする。</a:t>
                      </a:r>
                    </a:p>
                  </a:txBody>
                  <a:tcPr marL="91468" marR="91468" marT="45618" marB="456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4" name="テキスト ボックス 1"/>
          <p:cNvSpPr txBox="1">
            <a:spLocks noChangeArrowheads="1"/>
          </p:cNvSpPr>
          <p:nvPr/>
        </p:nvSpPr>
        <p:spPr bwMode="auto">
          <a:xfrm>
            <a:off x="93663" y="5848350"/>
            <a:ext cx="8923337" cy="923925"/>
          </a:xfrm>
          <a:prstGeom prst="rect">
            <a:avLst/>
          </a:prstGeom>
          <a:solidFill>
            <a:schemeClr val="bg1"/>
          </a:solidFill>
          <a:ln w="635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dirty="0">
                <a:latin typeface="+mj-ea"/>
              </a:rPr>
              <a:t>ア　数値で表して合計や平均値などを用いる方法</a:t>
            </a:r>
            <a:endParaRPr kumimoji="1" lang="en-US" altLang="ja-JP" dirty="0">
              <a:latin typeface="+mj-ea"/>
            </a:endParaRPr>
          </a:p>
          <a:p>
            <a:pPr>
              <a:defRPr/>
            </a:pPr>
            <a:r>
              <a:rPr kumimoji="1" lang="ja-JP" altLang="en-US" dirty="0">
                <a:latin typeface="+mj-ea"/>
              </a:rPr>
              <a:t>イ　一番多い評価を用いる方法</a:t>
            </a:r>
            <a:endParaRPr kumimoji="1" lang="en-US" altLang="ja-JP" dirty="0">
              <a:latin typeface="+mj-ea"/>
            </a:endParaRPr>
          </a:p>
          <a:p>
            <a:pPr>
              <a:defRPr/>
            </a:pPr>
            <a:r>
              <a:rPr kumimoji="1" lang="ja-JP" altLang="en-US" u="wavyHeavy" dirty="0">
                <a:latin typeface="+mj-ea"/>
              </a:rPr>
              <a:t>ウ　単元の後半の評価を重視する方法</a:t>
            </a:r>
            <a:endParaRPr kumimoji="1" lang="en-US" altLang="ja-JP" u="wavyHeavy" dirty="0">
              <a:latin typeface="+mj-ea"/>
            </a:endParaRPr>
          </a:p>
        </p:txBody>
      </p:sp>
      <p:sp>
        <p:nvSpPr>
          <p:cNvPr id="10" name="角丸四角形 9"/>
          <p:cNvSpPr/>
          <p:nvPr/>
        </p:nvSpPr>
        <p:spPr>
          <a:xfrm>
            <a:off x="65088" y="476250"/>
            <a:ext cx="1554162" cy="450850"/>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授業を行う。</a:t>
            </a:r>
          </a:p>
        </p:txBody>
      </p:sp>
      <p:sp>
        <p:nvSpPr>
          <p:cNvPr id="15" name="下リボン 14"/>
          <p:cNvSpPr/>
          <p:nvPr/>
        </p:nvSpPr>
        <p:spPr>
          <a:xfrm>
            <a:off x="6443663" y="58738"/>
            <a:ext cx="2630487" cy="366712"/>
          </a:xfrm>
          <a:prstGeom prst="ribbon">
            <a:avLst>
              <a:gd name="adj1" fmla="val 14018"/>
              <a:gd name="adj2" fmla="val 75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P70</a:t>
            </a:r>
            <a:r>
              <a:rPr kumimoji="1" lang="ja-JP" altLang="en-US" sz="2400" dirty="0">
                <a:solidFill>
                  <a:schemeClr val="tx1"/>
                </a:solidFill>
              </a:rPr>
              <a:t>～</a:t>
            </a:r>
            <a:r>
              <a:rPr kumimoji="1" lang="en-US" altLang="ja-JP" sz="2400" dirty="0">
                <a:solidFill>
                  <a:schemeClr val="tx1"/>
                </a:solidFill>
              </a:rPr>
              <a:t>72</a:t>
            </a:r>
            <a:r>
              <a:rPr kumimoji="1" lang="ja-JP" altLang="en-US" sz="2400" dirty="0">
                <a:solidFill>
                  <a:schemeClr val="tx1"/>
                </a:solidFill>
              </a:rPr>
              <a:t>・</a:t>
            </a:r>
            <a:r>
              <a:rPr kumimoji="1" lang="en-US" altLang="ja-JP" sz="2400" dirty="0">
                <a:solidFill>
                  <a:schemeClr val="tx1"/>
                </a:solidFill>
              </a:rPr>
              <a:t>50</a:t>
            </a:r>
            <a:endParaRPr kumimoji="1" lang="ja-JP" altLang="en-US" sz="2400" dirty="0">
              <a:solidFill>
                <a:schemeClr val="tx1"/>
              </a:solidFill>
            </a:endParaRPr>
          </a:p>
        </p:txBody>
      </p:sp>
      <p:sp>
        <p:nvSpPr>
          <p:cNvPr id="2" name="正方形/長方形 1"/>
          <p:cNvSpPr/>
          <p:nvPr/>
        </p:nvSpPr>
        <p:spPr>
          <a:xfrm>
            <a:off x="44450" y="2243138"/>
            <a:ext cx="9055100" cy="277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テキスト ボックス 1"/>
          <p:cNvSpPr txBox="1">
            <a:spLocks noChangeArrowheads="1"/>
          </p:cNvSpPr>
          <p:nvPr/>
        </p:nvSpPr>
        <p:spPr bwMode="auto">
          <a:xfrm>
            <a:off x="31750" y="4760913"/>
            <a:ext cx="9067800" cy="584200"/>
          </a:xfrm>
          <a:prstGeom prst="rect">
            <a:avLst/>
          </a:prstGeom>
          <a:solidFill>
            <a:schemeClr val="bg1"/>
          </a:solidFill>
          <a:ln w="1905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1600" dirty="0">
                <a:latin typeface="+mj-ea"/>
              </a:rPr>
              <a:t>C</a:t>
            </a:r>
            <a:r>
              <a:rPr kumimoji="1" lang="ja-JP" altLang="en-US" sz="1600" dirty="0">
                <a:latin typeface="+mj-ea"/>
              </a:rPr>
              <a:t>になりそうな生徒への支援 ： 黒板やノートを見ながら「どれが自分にとって必要なポイントだと思います　　　　　　　　　</a:t>
            </a:r>
            <a:endParaRPr kumimoji="1" lang="en-US" altLang="ja-JP" sz="1600" dirty="0">
              <a:latin typeface="+mj-ea"/>
            </a:endParaRPr>
          </a:p>
          <a:p>
            <a:pPr>
              <a:defRPr/>
            </a:pPr>
            <a:r>
              <a:rPr kumimoji="1" lang="ja-JP" altLang="en-US" sz="1600" dirty="0">
                <a:latin typeface="+mj-ea"/>
              </a:rPr>
              <a:t>　　　　　　　　　　　　　　　　　　　か。」等と問いかけ、振り返るよう促す。</a:t>
            </a:r>
            <a:endParaRPr kumimoji="1" lang="en-US" altLang="ja-JP" sz="1600" dirty="0">
              <a:latin typeface="+mj-ea"/>
            </a:endParaRPr>
          </a:p>
        </p:txBody>
      </p:sp>
      <p:sp>
        <p:nvSpPr>
          <p:cNvPr id="18" name="角丸四角形吹き出し 17"/>
          <p:cNvSpPr/>
          <p:nvPr/>
        </p:nvSpPr>
        <p:spPr>
          <a:xfrm>
            <a:off x="4932363" y="5416550"/>
            <a:ext cx="3887787" cy="550863"/>
          </a:xfrm>
          <a:prstGeom prst="wedgeRoundRectCallout">
            <a:avLst>
              <a:gd name="adj1" fmla="val -91637"/>
              <a:gd name="adj2" fmla="val -9102"/>
              <a:gd name="adj3" fmla="val 16667"/>
            </a:avLst>
          </a:prstGeom>
          <a:solidFill>
            <a:srgbClr val="BDD7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３つの観点の特性に配慮して総括の方法を定めることが適当</a:t>
            </a:r>
          </a:p>
        </p:txBody>
      </p:sp>
      <p:sp>
        <p:nvSpPr>
          <p:cNvPr id="19" name="角丸四角形吹き出し 18"/>
          <p:cNvSpPr/>
          <p:nvPr/>
        </p:nvSpPr>
        <p:spPr>
          <a:xfrm>
            <a:off x="4572000" y="6165850"/>
            <a:ext cx="4445000" cy="606425"/>
          </a:xfrm>
          <a:prstGeom prst="wedgeRoundRectCallout">
            <a:avLst>
              <a:gd name="adj1" fmla="val -63271"/>
              <a:gd name="adj2" fmla="val 18442"/>
              <a:gd name="adj3" fmla="val 16667"/>
            </a:avLst>
          </a:prstGeom>
          <a:solidFill>
            <a:srgbClr val="FFFFCC"/>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「主体的に学習に取り組む態度」の評価は，「ウ」を取り入れることも考えられる。</a:t>
            </a:r>
          </a:p>
        </p:txBody>
      </p:sp>
      <p:sp>
        <p:nvSpPr>
          <p:cNvPr id="22" name="テキスト ボックス 1"/>
          <p:cNvSpPr txBox="1">
            <a:spLocks noChangeArrowheads="1"/>
          </p:cNvSpPr>
          <p:nvPr/>
        </p:nvSpPr>
        <p:spPr bwMode="auto">
          <a:xfrm>
            <a:off x="1482725" y="2578100"/>
            <a:ext cx="6899275" cy="338138"/>
          </a:xfrm>
          <a:prstGeom prst="rect">
            <a:avLst/>
          </a:prstGeom>
          <a:solidFill>
            <a:srgbClr val="99FF99"/>
          </a:solidFill>
          <a:ln w="1905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1600" dirty="0">
                <a:latin typeface="+mj-ea"/>
              </a:rPr>
              <a:t>既習の二次方程式の解き方を振り返り，自分の解き方を改善する場面を設定</a:t>
            </a:r>
            <a:endParaRPr kumimoji="1" lang="en-US" altLang="ja-JP" sz="1600" dirty="0">
              <a:latin typeface="+mj-ea"/>
            </a:endParaRPr>
          </a:p>
        </p:txBody>
      </p:sp>
      <p:sp>
        <p:nvSpPr>
          <p:cNvPr id="5" name="屈折矢印 4"/>
          <p:cNvSpPr/>
          <p:nvPr/>
        </p:nvSpPr>
        <p:spPr>
          <a:xfrm rot="5400000">
            <a:off x="1055688" y="2457450"/>
            <a:ext cx="311150" cy="479425"/>
          </a:xfrm>
          <a:prstGeom prst="bentUpArrow">
            <a:avLst>
              <a:gd name="adj1" fmla="val 39882"/>
              <a:gd name="adj2" fmla="val 35747"/>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7" name="直線コネクタ 6"/>
          <p:cNvCxnSpPr/>
          <p:nvPr/>
        </p:nvCxnSpPr>
        <p:spPr>
          <a:xfrm>
            <a:off x="3419475" y="855663"/>
            <a:ext cx="2808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08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図 1"/>
          <p:cNvPicPr>
            <a:picLocks noChangeAspect="1"/>
          </p:cNvPicPr>
          <p:nvPr/>
        </p:nvPicPr>
        <p:blipFill>
          <a:blip r:embed="rId5">
            <a:extLst>
              <a:ext uri="{28A0092B-C50C-407E-A947-70E740481C1C}">
                <a14:useLocalDpi xmlns:a14="http://schemas.microsoft.com/office/drawing/2010/main" val="0"/>
              </a:ext>
            </a:extLst>
          </a:blip>
          <a:srcRect l="55511" t="19185" r="9050" b="20586"/>
          <a:stretch>
            <a:fillRect/>
          </a:stretch>
        </p:blipFill>
        <p:spPr bwMode="auto">
          <a:xfrm>
            <a:off x="392113" y="765175"/>
            <a:ext cx="6042025"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星 5 3"/>
          <p:cNvSpPr/>
          <p:nvPr/>
        </p:nvSpPr>
        <p:spPr>
          <a:xfrm>
            <a:off x="5508625" y="5300663"/>
            <a:ext cx="576263" cy="50482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 name="角丸四角形吹き出し 5"/>
          <p:cNvSpPr/>
          <p:nvPr/>
        </p:nvSpPr>
        <p:spPr>
          <a:xfrm>
            <a:off x="5292725" y="2420938"/>
            <a:ext cx="3743325" cy="2376487"/>
          </a:xfrm>
          <a:prstGeom prst="wedgeRoundRectCallout">
            <a:avLst>
              <a:gd name="adj1" fmla="val -33492"/>
              <a:gd name="adj2" fmla="val 74077"/>
              <a:gd name="adj3" fmla="val 16667"/>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rgbClr val="FF0000"/>
                </a:solidFill>
              </a:rPr>
              <a:t>間違ったままに，粘り強く取り組み続けさせるのではなく，</a:t>
            </a:r>
            <a:r>
              <a:rPr kumimoji="1" lang="ja-JP" altLang="en-US" sz="2800" dirty="0">
                <a:solidFill>
                  <a:schemeClr val="tx1"/>
                </a:solidFill>
              </a:rPr>
              <a:t>適切な支援と速やかな授業改善が望まれる。</a:t>
            </a:r>
            <a:endParaRPr kumimoji="1" lang="en-US" altLang="ja-JP" sz="2800" dirty="0">
              <a:solidFill>
                <a:schemeClr val="tx1"/>
              </a:solidFill>
            </a:endParaRPr>
          </a:p>
        </p:txBody>
      </p:sp>
      <p:sp>
        <p:nvSpPr>
          <p:cNvPr id="7" name="角丸四角形 6"/>
          <p:cNvSpPr/>
          <p:nvPr/>
        </p:nvSpPr>
        <p:spPr>
          <a:xfrm>
            <a:off x="5508625" y="765175"/>
            <a:ext cx="3527425" cy="1439863"/>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態度：</a:t>
            </a:r>
            <a:r>
              <a:rPr kumimoji="1" lang="ja-JP" altLang="en-US" sz="2800" dirty="0">
                <a:solidFill>
                  <a:srgbClr val="FF0000"/>
                </a:solidFill>
              </a:rPr>
              <a:t>記録に残す評価では，</a:t>
            </a:r>
            <a:r>
              <a:rPr kumimoji="1" lang="ja-JP" altLang="en-US" sz="2800" dirty="0">
                <a:solidFill>
                  <a:schemeClr val="tx1"/>
                </a:solidFill>
              </a:rPr>
              <a:t>内面化されたものを表に出す。</a:t>
            </a:r>
          </a:p>
        </p:txBody>
      </p:sp>
      <p:sp>
        <p:nvSpPr>
          <p:cNvPr id="49158" name="テキスト ボックス 1"/>
          <p:cNvSpPr txBox="1">
            <a:spLocks noChangeArrowheads="1"/>
          </p:cNvSpPr>
          <p:nvPr/>
        </p:nvSpPr>
        <p:spPr bwMode="auto">
          <a:xfrm>
            <a:off x="0" y="-3175"/>
            <a:ext cx="9144000" cy="4286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b="1">
                <a:solidFill>
                  <a:schemeClr val="bg1"/>
                </a:solidFill>
              </a:rPr>
              <a:t>Ⅳ</a:t>
            </a:r>
            <a:r>
              <a:rPr kumimoji="1" lang="ja-JP" altLang="en-US" sz="2000" b="1">
                <a:solidFill>
                  <a:schemeClr val="bg1"/>
                </a:solidFill>
              </a:rPr>
              <a:t>　「主体的に学習に取り組む態度」の評価規準作成の例</a:t>
            </a:r>
            <a:endParaRPr kumimoji="1" lang="en-US" altLang="ja-JP" sz="2000" b="1">
              <a:solidFill>
                <a:schemeClr val="bg1"/>
              </a:solidFill>
            </a:endParaRPr>
          </a:p>
        </p:txBody>
      </p:sp>
      <p:sp>
        <p:nvSpPr>
          <p:cNvPr id="49159" name="テキスト ボックス 1"/>
          <p:cNvSpPr txBox="1">
            <a:spLocks noChangeArrowheads="1"/>
          </p:cNvSpPr>
          <p:nvPr/>
        </p:nvSpPr>
        <p:spPr bwMode="auto">
          <a:xfrm>
            <a:off x="2511599" y="6538913"/>
            <a:ext cx="7146578"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dirty="0"/>
              <a:t>（文部科学省初等中等教育局教育課程課　水谷尚人　教科調査官　説明資料から引用（一部改編））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0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数学</a:t>
            </a:r>
            <a:endParaRPr kumimoji="1" lang="ja-JP" altLang="en-US" sz="5400" dirty="0">
              <a:solidFill>
                <a:schemeClr val="tx1"/>
              </a:solidFill>
            </a:endParaRPr>
          </a:p>
        </p:txBody>
      </p:sp>
      <p:sp>
        <p:nvSpPr>
          <p:cNvPr id="51204"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5120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87"/>
    </mc:Choice>
    <mc:Fallback xmlns="">
      <p:transition spd="slow" advTm="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数学</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Ⅰ</a:t>
            </a:r>
            <a:r>
              <a:rPr lang="ja-JP" altLang="en-US" sz="2800" b="1" dirty="0">
                <a:ea typeface="HGP教科書体" panose="02020600000000000000" pitchFamily="18" charset="-128"/>
              </a:rPr>
              <a:t>　中学校数学科の内容のまとまり</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75000"/>
                  </a:schemeClr>
                </a:solidFill>
                <a:ea typeface="HGP教科書体" panose="02020600000000000000" pitchFamily="18" charset="-128"/>
              </a:rPr>
              <a:t>Ⅱ</a:t>
            </a:r>
            <a:r>
              <a:rPr lang="ja-JP" altLang="en-US" sz="2800" b="1" dirty="0">
                <a:solidFill>
                  <a:schemeClr val="bg1">
                    <a:lumMod val="75000"/>
                  </a:schemeClr>
                </a:solidFill>
                <a:ea typeface="HGP教科書体" panose="02020600000000000000" pitchFamily="18" charset="-128"/>
              </a:rPr>
              <a:t>　中学校数学科における「内容のまとまりごとの評価規準」</a:t>
            </a:r>
            <a:endParaRPr lang="en-US" altLang="ja-JP" sz="2800" b="1" dirty="0">
              <a:solidFill>
                <a:schemeClr val="bg1">
                  <a:lumMod val="7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chemeClr val="bg1">
                    <a:lumMod val="75000"/>
                  </a:schemeClr>
                </a:solidFill>
                <a:ea typeface="HGP教科書体" panose="02020600000000000000" pitchFamily="18" charset="-128"/>
              </a:rPr>
              <a:t>　作成の手順</a:t>
            </a:r>
            <a:endParaRPr lang="en-US" altLang="ja-JP" sz="2800" b="1" dirty="0">
              <a:solidFill>
                <a:schemeClr val="bg1">
                  <a:lumMod val="7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75000"/>
                  </a:schemeClr>
                </a:solidFill>
                <a:ea typeface="HGP教科書体" panose="02020600000000000000" pitchFamily="18" charset="-128"/>
              </a:rPr>
              <a:t>Ⅲ</a:t>
            </a:r>
            <a:r>
              <a:rPr lang="ja-JP" altLang="en-US" sz="2800" b="1" dirty="0">
                <a:solidFill>
                  <a:schemeClr val="bg1">
                    <a:lumMod val="75000"/>
                  </a:schemeClr>
                </a:solidFill>
                <a:ea typeface="HGP教科書体" panose="02020600000000000000" pitchFamily="18" charset="-128"/>
              </a:rPr>
              <a:t>　単元の評価規準作成のポイント</a:t>
            </a:r>
            <a:endParaRPr lang="en-US" altLang="ja-JP" sz="2800" b="1" dirty="0">
              <a:solidFill>
                <a:schemeClr val="bg1">
                  <a:lumMod val="7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75000"/>
                  </a:schemeClr>
                </a:solidFill>
                <a:ea typeface="HGP教科書体" panose="02020600000000000000" pitchFamily="18" charset="-128"/>
              </a:rPr>
              <a:t>Ⅳ</a:t>
            </a:r>
            <a:r>
              <a:rPr lang="ja-JP" altLang="en-US" sz="2800" b="1" dirty="0">
                <a:solidFill>
                  <a:schemeClr val="bg1">
                    <a:lumMod val="75000"/>
                  </a:schemeClr>
                </a:solidFill>
                <a:ea typeface="HGP教科書体" panose="02020600000000000000" pitchFamily="18" charset="-128"/>
              </a:rPr>
              <a:t>　「主体的に学習に取り組む態度」の評価規準作成の例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55"/>
    </mc:Choice>
    <mc:Fallback xmlns="">
      <p:transition spd="slow" advTm="8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テキスト ボックス 1"/>
          <p:cNvSpPr txBox="1">
            <a:spLocks noChangeArrowheads="1"/>
          </p:cNvSpPr>
          <p:nvPr/>
        </p:nvSpPr>
        <p:spPr bwMode="auto">
          <a:xfrm>
            <a:off x="169863" y="765175"/>
            <a:ext cx="8802687" cy="56927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800" dirty="0">
                <a:latin typeface="+mn-ea"/>
              </a:rPr>
              <a:t>〔</a:t>
            </a:r>
            <a:r>
              <a:rPr kumimoji="1" lang="ja-JP" altLang="en-US" sz="2800" dirty="0">
                <a:latin typeface="+mn-ea"/>
              </a:rPr>
              <a:t>第１学年</a:t>
            </a:r>
            <a:r>
              <a:rPr kumimoji="1" lang="en-US" altLang="ja-JP" sz="2800" dirty="0">
                <a:latin typeface="+mn-ea"/>
              </a:rPr>
              <a:t>〕</a:t>
            </a:r>
          </a:p>
          <a:p>
            <a:pPr>
              <a:defRPr/>
            </a:pPr>
            <a:r>
              <a:rPr kumimoji="1" lang="ja-JP" altLang="en-US" sz="2800" dirty="0">
                <a:latin typeface="+mn-ea"/>
              </a:rPr>
              <a:t>　２　内容</a:t>
            </a:r>
            <a:endParaRPr kumimoji="1" lang="en-US" altLang="ja-JP" sz="2800" dirty="0">
              <a:latin typeface="+mn-ea"/>
            </a:endParaRPr>
          </a:p>
          <a:p>
            <a:pPr>
              <a:defRPr/>
            </a:pPr>
            <a:r>
              <a:rPr kumimoji="1" lang="ja-JP" altLang="en-US" sz="2800" dirty="0">
                <a:latin typeface="+mn-ea"/>
              </a:rPr>
              <a:t>　　</a:t>
            </a:r>
            <a:endParaRPr kumimoji="1" lang="en-US" altLang="ja-JP" sz="2800" dirty="0">
              <a:latin typeface="+mn-ea"/>
            </a:endParaRPr>
          </a:p>
          <a:p>
            <a:pPr>
              <a:defRPr/>
            </a:pPr>
            <a:endParaRPr kumimoji="1" lang="en-US" altLang="ja-JP" sz="2800" dirty="0">
              <a:latin typeface="+mn-ea"/>
            </a:endParaRPr>
          </a:p>
          <a:p>
            <a:pPr>
              <a:defRPr/>
            </a:pPr>
            <a:endParaRPr kumimoji="1" lang="en-US" altLang="ja-JP" sz="2800" dirty="0">
              <a:latin typeface="+mn-ea"/>
            </a:endParaRPr>
          </a:p>
          <a:p>
            <a:pPr>
              <a:defRPr/>
            </a:pPr>
            <a:endParaRPr kumimoji="1" lang="en-US" altLang="ja-JP" sz="2800" dirty="0">
              <a:latin typeface="+mn-ea"/>
            </a:endParaRPr>
          </a:p>
          <a:p>
            <a:pPr>
              <a:defRPr/>
            </a:pPr>
            <a:endParaRPr kumimoji="1" lang="en-US" altLang="ja-JP" sz="2800" dirty="0">
              <a:latin typeface="+mn-ea"/>
            </a:endParaRPr>
          </a:p>
          <a:p>
            <a:pPr>
              <a:defRPr/>
            </a:pPr>
            <a:endParaRPr kumimoji="1" lang="en-US" altLang="ja-JP" sz="2800" dirty="0">
              <a:latin typeface="+mn-ea"/>
            </a:endParaRPr>
          </a:p>
          <a:p>
            <a:pPr>
              <a:defRPr/>
            </a:pPr>
            <a:endParaRPr kumimoji="1" lang="en-US" altLang="ja-JP" sz="2800" dirty="0">
              <a:latin typeface="+mn-ea"/>
            </a:endParaRPr>
          </a:p>
          <a:p>
            <a:pPr>
              <a:defRPr/>
            </a:pPr>
            <a:endParaRPr kumimoji="1" lang="en-US" altLang="ja-JP" sz="2800" dirty="0">
              <a:latin typeface="+mn-ea"/>
            </a:endParaRPr>
          </a:p>
          <a:p>
            <a:pPr>
              <a:defRPr/>
            </a:pPr>
            <a:endParaRPr kumimoji="1" lang="en-US" altLang="ja-JP" sz="2800" dirty="0">
              <a:latin typeface="+mn-ea"/>
            </a:endParaRPr>
          </a:p>
          <a:p>
            <a:pPr>
              <a:defRPr/>
            </a:pPr>
            <a:r>
              <a:rPr kumimoji="1" lang="ja-JP" altLang="en-US" sz="2800" dirty="0">
                <a:latin typeface="+mn-ea"/>
              </a:rPr>
              <a:t>　</a:t>
            </a:r>
            <a:r>
              <a:rPr kumimoji="1" lang="en-US" altLang="ja-JP" sz="2800" dirty="0">
                <a:latin typeface="+mn-ea"/>
              </a:rPr>
              <a:t>※</a:t>
            </a:r>
            <a:r>
              <a:rPr kumimoji="1" lang="ja-JP" altLang="en-US" sz="2800" dirty="0">
                <a:latin typeface="+mn-ea"/>
              </a:rPr>
              <a:t>他学年においても，各領域における各項目を内容の</a:t>
            </a:r>
            <a:endParaRPr kumimoji="1" lang="en-US" altLang="ja-JP" sz="2800" dirty="0">
              <a:latin typeface="+mn-ea"/>
            </a:endParaRPr>
          </a:p>
          <a:p>
            <a:pPr>
              <a:defRPr/>
            </a:pPr>
            <a:r>
              <a:rPr kumimoji="1" lang="ja-JP" altLang="en-US" sz="2800" dirty="0">
                <a:latin typeface="+mn-ea"/>
              </a:rPr>
              <a:t>　　まとまりとする。　</a:t>
            </a:r>
            <a:endParaRPr kumimoji="1" lang="en-US" altLang="ja-JP" sz="2800" dirty="0">
              <a:latin typeface="+mn-ea"/>
            </a:endParaRPr>
          </a:p>
        </p:txBody>
      </p:sp>
      <p:sp>
        <p:nvSpPr>
          <p:cNvPr id="10243" name="テキスト ボックス 1"/>
          <p:cNvSpPr txBox="1">
            <a:spLocks noChangeArrowheads="1"/>
          </p:cNvSpPr>
          <p:nvPr/>
        </p:nvSpPr>
        <p:spPr bwMode="auto">
          <a:xfrm>
            <a:off x="0" y="0"/>
            <a:ext cx="9144000" cy="476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Ⅰ</a:t>
            </a:r>
            <a:r>
              <a:rPr kumimoji="1" lang="ja-JP" altLang="en-US" sz="3200" b="1">
                <a:solidFill>
                  <a:schemeClr val="bg1"/>
                </a:solidFill>
              </a:rPr>
              <a:t>　中学校数学科の内容のまとまり</a:t>
            </a:r>
          </a:p>
        </p:txBody>
      </p:sp>
      <p:sp>
        <p:nvSpPr>
          <p:cNvPr id="2" name="下リボン 1"/>
          <p:cNvSpPr/>
          <p:nvPr/>
        </p:nvSpPr>
        <p:spPr>
          <a:xfrm>
            <a:off x="7597775" y="58738"/>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P27</a:t>
            </a:r>
            <a:endParaRPr kumimoji="1" lang="ja-JP" altLang="en-US" sz="2400" dirty="0">
              <a:solidFill>
                <a:schemeClr val="tx1"/>
              </a:solidFill>
            </a:endParaRPr>
          </a:p>
        </p:txBody>
      </p:sp>
      <p:graphicFrame>
        <p:nvGraphicFramePr>
          <p:cNvPr id="3" name="表 2"/>
          <p:cNvGraphicFramePr>
            <a:graphicFrameLocks noGrp="1"/>
          </p:cNvGraphicFramePr>
          <p:nvPr/>
        </p:nvGraphicFramePr>
        <p:xfrm>
          <a:off x="304800" y="1698625"/>
          <a:ext cx="8497888" cy="3657600"/>
        </p:xfrm>
        <a:graphic>
          <a:graphicData uri="http://schemas.openxmlformats.org/drawingml/2006/table">
            <a:tbl>
              <a:tblPr firstRow="1" bandRow="1">
                <a:tableStyleId>{5C22544A-7EE6-4342-B048-85BDC9FD1C3A}</a:tableStyleId>
              </a:tblPr>
              <a:tblGrid>
                <a:gridCol w="3011397">
                  <a:extLst>
                    <a:ext uri="{9D8B030D-6E8A-4147-A177-3AD203B41FA5}">
                      <a16:colId xmlns:a16="http://schemas.microsoft.com/office/drawing/2014/main" val="20000"/>
                    </a:ext>
                  </a:extLst>
                </a:gridCol>
                <a:gridCol w="5486491">
                  <a:extLst>
                    <a:ext uri="{9D8B030D-6E8A-4147-A177-3AD203B41FA5}">
                      <a16:colId xmlns:a16="http://schemas.microsoft.com/office/drawing/2014/main" val="20001"/>
                    </a:ext>
                  </a:extLst>
                </a:gridCol>
              </a:tblGrid>
              <a:tr h="370840">
                <a:tc>
                  <a:txBody>
                    <a:bodyPr/>
                    <a:lstStyle/>
                    <a:p>
                      <a:r>
                        <a:rPr kumimoji="1" lang="ja-JP" altLang="en-US" sz="2400" b="0" dirty="0">
                          <a:solidFill>
                            <a:schemeClr val="tx1"/>
                          </a:solidFill>
                          <a:latin typeface="+mn-ea"/>
                        </a:rPr>
                        <a:t>「</a:t>
                      </a:r>
                      <a:r>
                        <a:rPr kumimoji="1" lang="en-US" altLang="ja-JP" sz="2400" b="0" dirty="0">
                          <a:solidFill>
                            <a:schemeClr val="tx1"/>
                          </a:solidFill>
                          <a:latin typeface="+mn-ea"/>
                        </a:rPr>
                        <a:t>A</a:t>
                      </a:r>
                      <a:r>
                        <a:rPr kumimoji="1" lang="ja-JP" altLang="en-US" sz="2400" b="0" dirty="0">
                          <a:solidFill>
                            <a:schemeClr val="tx1"/>
                          </a:solidFill>
                          <a:latin typeface="+mn-ea"/>
                        </a:rPr>
                        <a:t>数と式」</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b="0" dirty="0">
                          <a:solidFill>
                            <a:schemeClr val="tx1"/>
                          </a:solidFill>
                          <a:latin typeface="+mn-ea"/>
                        </a:rPr>
                        <a:t>（１）正の数と負の数</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kumimoji="1" lang="ja-JP" altLang="en-US" sz="2400" b="0" dirty="0">
                          <a:solidFill>
                            <a:schemeClr val="tx1"/>
                          </a:solidFill>
                          <a:latin typeface="+mn-ea"/>
                        </a:rPr>
                        <a:t>「</a:t>
                      </a:r>
                      <a:r>
                        <a:rPr kumimoji="1" lang="en-US" altLang="ja-JP" sz="2400" b="0" dirty="0">
                          <a:solidFill>
                            <a:schemeClr val="tx1"/>
                          </a:solidFill>
                          <a:latin typeface="+mn-ea"/>
                        </a:rPr>
                        <a:t>A</a:t>
                      </a:r>
                      <a:r>
                        <a:rPr kumimoji="1" lang="ja-JP" altLang="en-US" sz="2400" b="0" dirty="0">
                          <a:solidFill>
                            <a:schemeClr val="tx1"/>
                          </a:solidFill>
                          <a:latin typeface="+mn-ea"/>
                        </a:rPr>
                        <a:t>数と式」</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b="0" dirty="0">
                          <a:solidFill>
                            <a:schemeClr val="tx1"/>
                          </a:solidFill>
                          <a:latin typeface="+mn-ea"/>
                        </a:rPr>
                        <a:t>（２）文字を用いた式</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kumimoji="1" lang="ja-JP" altLang="en-US" sz="2400" b="0" dirty="0">
                          <a:solidFill>
                            <a:schemeClr val="tx1"/>
                          </a:solidFill>
                          <a:latin typeface="+mn-ea"/>
                        </a:rPr>
                        <a:t>「</a:t>
                      </a:r>
                      <a:r>
                        <a:rPr kumimoji="1" lang="en-US" altLang="ja-JP" sz="2400" b="0" dirty="0">
                          <a:solidFill>
                            <a:schemeClr val="tx1"/>
                          </a:solidFill>
                          <a:latin typeface="+mn-ea"/>
                        </a:rPr>
                        <a:t>A</a:t>
                      </a:r>
                      <a:r>
                        <a:rPr kumimoji="1" lang="ja-JP" altLang="en-US" sz="2400" b="0" dirty="0">
                          <a:solidFill>
                            <a:schemeClr val="tx1"/>
                          </a:solidFill>
                          <a:latin typeface="+mn-ea"/>
                        </a:rPr>
                        <a:t>数と式」</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latin typeface="+mn-ea"/>
                        </a:rPr>
                        <a:t>（３）一元一次方程式</a:t>
                      </a:r>
                      <a:endParaRPr kumimoji="1" lang="en-US" altLang="ja-JP" sz="2400" b="0" dirty="0">
                        <a:solidFill>
                          <a:schemeClr val="tx1"/>
                        </a:solidFill>
                        <a:latin typeface="+mn-ea"/>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kumimoji="1" lang="ja-JP" altLang="en-US" sz="2400" b="0" dirty="0">
                          <a:solidFill>
                            <a:schemeClr val="tx1"/>
                          </a:solidFill>
                          <a:latin typeface="+mn-ea"/>
                        </a:rPr>
                        <a:t>「</a:t>
                      </a:r>
                      <a:r>
                        <a:rPr kumimoji="1" lang="en-US" altLang="ja-JP" sz="2400" b="0" dirty="0">
                          <a:solidFill>
                            <a:schemeClr val="tx1"/>
                          </a:solidFill>
                          <a:latin typeface="+mn-ea"/>
                        </a:rPr>
                        <a:t>B</a:t>
                      </a:r>
                      <a:r>
                        <a:rPr kumimoji="1" lang="ja-JP" altLang="en-US" sz="2400" b="0" dirty="0">
                          <a:solidFill>
                            <a:schemeClr val="tx1"/>
                          </a:solidFill>
                          <a:latin typeface="+mn-ea"/>
                        </a:rPr>
                        <a:t>図形」</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latin typeface="+mn-ea"/>
                        </a:rPr>
                        <a:t>（１）平面図形</a:t>
                      </a:r>
                      <a:endParaRPr kumimoji="1" lang="en-US" altLang="ja-JP" sz="2400" b="0" dirty="0">
                        <a:solidFill>
                          <a:schemeClr val="tx1"/>
                        </a:solidFill>
                        <a:latin typeface="+mn-ea"/>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kumimoji="1" lang="ja-JP" altLang="en-US" sz="2400" b="0" dirty="0">
                          <a:solidFill>
                            <a:schemeClr val="tx1"/>
                          </a:solidFill>
                          <a:latin typeface="+mn-ea"/>
                        </a:rPr>
                        <a:t>「</a:t>
                      </a:r>
                      <a:r>
                        <a:rPr kumimoji="1" lang="en-US" altLang="ja-JP" sz="2400" b="0" dirty="0">
                          <a:solidFill>
                            <a:schemeClr val="tx1"/>
                          </a:solidFill>
                          <a:latin typeface="+mn-ea"/>
                        </a:rPr>
                        <a:t>B</a:t>
                      </a:r>
                      <a:r>
                        <a:rPr kumimoji="1" lang="ja-JP" altLang="en-US" sz="2400" b="0" dirty="0">
                          <a:solidFill>
                            <a:schemeClr val="tx1"/>
                          </a:solidFill>
                          <a:latin typeface="+mn-ea"/>
                        </a:rPr>
                        <a:t>図形」</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b="0" dirty="0">
                          <a:solidFill>
                            <a:schemeClr val="tx1"/>
                          </a:solidFill>
                          <a:latin typeface="+mn-ea"/>
                        </a:rPr>
                        <a:t>（２）空間図形 </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kumimoji="1" lang="ja-JP" altLang="en-US" sz="2400" b="0" dirty="0">
                          <a:solidFill>
                            <a:schemeClr val="tx1"/>
                          </a:solidFill>
                          <a:latin typeface="+mn-ea"/>
                        </a:rPr>
                        <a:t>「</a:t>
                      </a:r>
                      <a:r>
                        <a:rPr kumimoji="1" lang="en-US" altLang="ja-JP" sz="2400" b="0" dirty="0">
                          <a:solidFill>
                            <a:schemeClr val="tx1"/>
                          </a:solidFill>
                          <a:latin typeface="+mn-ea"/>
                        </a:rPr>
                        <a:t>C</a:t>
                      </a:r>
                      <a:r>
                        <a:rPr kumimoji="1" lang="ja-JP" altLang="en-US" sz="2400" b="0" dirty="0">
                          <a:solidFill>
                            <a:schemeClr val="tx1"/>
                          </a:solidFill>
                          <a:latin typeface="+mn-ea"/>
                        </a:rPr>
                        <a:t>関数」</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latin typeface="+mn-ea"/>
                        </a:rPr>
                        <a:t>（１）比例，反比例</a:t>
                      </a:r>
                      <a:endParaRPr kumimoji="1" lang="en-US" altLang="ja-JP" sz="2400" b="0" dirty="0">
                        <a:solidFill>
                          <a:schemeClr val="tx1"/>
                        </a:solidFill>
                        <a:latin typeface="+mn-ea"/>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r>
                        <a:rPr kumimoji="1" lang="ja-JP" altLang="en-US" sz="2400" b="0" dirty="0">
                          <a:solidFill>
                            <a:schemeClr val="tx1"/>
                          </a:solidFill>
                          <a:latin typeface="+mn-ea"/>
                        </a:rPr>
                        <a:t>「</a:t>
                      </a:r>
                      <a:r>
                        <a:rPr kumimoji="1" lang="en-US" altLang="ja-JP" sz="2400" b="0" dirty="0">
                          <a:solidFill>
                            <a:schemeClr val="tx1"/>
                          </a:solidFill>
                          <a:latin typeface="+mn-ea"/>
                        </a:rPr>
                        <a:t>D</a:t>
                      </a:r>
                      <a:r>
                        <a:rPr kumimoji="1" lang="ja-JP" altLang="en-US" sz="2400" b="0" dirty="0">
                          <a:solidFill>
                            <a:schemeClr val="tx1"/>
                          </a:solidFill>
                          <a:latin typeface="+mn-ea"/>
                        </a:rPr>
                        <a:t>データの活用」</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latin typeface="+mn-ea"/>
                        </a:rPr>
                        <a:t>（１）データの分布</a:t>
                      </a:r>
                      <a:endParaRPr kumimoji="1" lang="en-US" altLang="ja-JP" sz="2400" b="0" dirty="0">
                        <a:solidFill>
                          <a:schemeClr val="tx1"/>
                        </a:solidFill>
                        <a:latin typeface="+mn-ea"/>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r>
                        <a:rPr kumimoji="1" lang="ja-JP" altLang="en-US" sz="2400" b="0" dirty="0">
                          <a:solidFill>
                            <a:schemeClr val="tx1"/>
                          </a:solidFill>
                          <a:latin typeface="+mn-ea"/>
                        </a:rPr>
                        <a:t>「</a:t>
                      </a:r>
                      <a:r>
                        <a:rPr kumimoji="1" lang="en-US" altLang="ja-JP" sz="2400" b="0" dirty="0">
                          <a:solidFill>
                            <a:schemeClr val="tx1"/>
                          </a:solidFill>
                          <a:latin typeface="+mn-ea"/>
                        </a:rPr>
                        <a:t>D</a:t>
                      </a:r>
                      <a:r>
                        <a:rPr kumimoji="1" lang="ja-JP" altLang="en-US" sz="2400" b="0" dirty="0">
                          <a:solidFill>
                            <a:schemeClr val="tx1"/>
                          </a:solidFill>
                          <a:latin typeface="+mn-ea"/>
                        </a:rPr>
                        <a:t>データの活用」</a:t>
                      </a:r>
                      <a:endParaRPr kumimoji="1" lang="ja-JP" altLang="en-US" sz="2400" b="0" dirty="0">
                        <a:solidFill>
                          <a:schemeClr val="tx1"/>
                        </a:solidFill>
                      </a:endParaRP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b="0" dirty="0">
                          <a:solidFill>
                            <a:schemeClr val="tx1"/>
                          </a:solidFill>
                        </a:rPr>
                        <a:t>（２）不確定な事象の起こりやすさ</a:t>
                      </a:r>
                    </a:p>
                  </a:txBody>
                  <a:tcPr marL="91450" marR="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22"/>
    </mc:Choice>
    <mc:Fallback xmlns="">
      <p:transition spd="slow" advTm="2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数学</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chemeClr val="bg1">
                    <a:lumMod val="85000"/>
                  </a:schemeClr>
                </a:solidFill>
                <a:ea typeface="HGP教科書体" panose="02020600000000000000" pitchFamily="18" charset="-128"/>
              </a:rPr>
              <a:t>Ⅰ</a:t>
            </a:r>
            <a:r>
              <a:rPr lang="ja-JP" altLang="en-US" sz="2800" b="1" dirty="0">
                <a:solidFill>
                  <a:schemeClr val="bg1">
                    <a:lumMod val="85000"/>
                  </a:schemeClr>
                </a:solidFill>
                <a:ea typeface="HGP教科書体" panose="02020600000000000000" pitchFamily="18" charset="-128"/>
              </a:rPr>
              <a:t>　中学校数学科の内容のまとまり</a:t>
            </a:r>
            <a:endParaRPr lang="en-US" altLang="ja-JP" sz="2800" b="1" dirty="0">
              <a:solidFill>
                <a:schemeClr val="bg1">
                  <a:lumMod val="8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Ⅱ</a:t>
            </a:r>
            <a:r>
              <a:rPr lang="ja-JP" altLang="en-US" sz="2800" b="1" dirty="0">
                <a:ea typeface="HGP教科書体" panose="02020600000000000000" pitchFamily="18" charset="-128"/>
              </a:rPr>
              <a:t>　中学校数学科における「内容のまとまりごとの評価規準」</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ea typeface="HGP教科書体" panose="02020600000000000000" pitchFamily="18" charset="-128"/>
              </a:rPr>
              <a:t>　作成の手順</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75000"/>
                  </a:schemeClr>
                </a:solidFill>
                <a:ea typeface="HGP教科書体" panose="02020600000000000000" pitchFamily="18" charset="-128"/>
              </a:rPr>
              <a:t>Ⅲ</a:t>
            </a:r>
            <a:r>
              <a:rPr lang="ja-JP" altLang="en-US" sz="2800" b="1" dirty="0">
                <a:solidFill>
                  <a:schemeClr val="bg1">
                    <a:lumMod val="75000"/>
                  </a:schemeClr>
                </a:solidFill>
                <a:ea typeface="HGP教科書体" panose="02020600000000000000" pitchFamily="18" charset="-128"/>
              </a:rPr>
              <a:t>　単元の評価規準作成のポイント</a:t>
            </a:r>
            <a:endParaRPr lang="en-US" altLang="ja-JP" sz="2800" b="1" dirty="0">
              <a:solidFill>
                <a:schemeClr val="bg1">
                  <a:lumMod val="7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75000"/>
                  </a:schemeClr>
                </a:solidFill>
                <a:ea typeface="HGP教科書体" panose="02020600000000000000" pitchFamily="18" charset="-128"/>
              </a:rPr>
              <a:t>Ⅳ</a:t>
            </a:r>
            <a:r>
              <a:rPr lang="ja-JP" altLang="en-US" sz="2800" b="1" dirty="0">
                <a:solidFill>
                  <a:schemeClr val="bg1">
                    <a:lumMod val="75000"/>
                  </a:schemeClr>
                </a:solidFill>
                <a:ea typeface="HGP教科書体" panose="02020600000000000000" pitchFamily="18" charset="-128"/>
              </a:rPr>
              <a:t>　「主体的に学習に取り組む態度」の評価規準作成の例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1"/>
          <p:cNvSpPr txBox="1">
            <a:spLocks noChangeArrowheads="1"/>
          </p:cNvSpPr>
          <p:nvPr/>
        </p:nvSpPr>
        <p:spPr bwMode="auto">
          <a:xfrm>
            <a:off x="0" y="0"/>
            <a:ext cx="9144000" cy="4445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Ⅱ</a:t>
            </a:r>
            <a:r>
              <a:rPr kumimoji="1" lang="ja-JP" altLang="en-US" sz="2400" b="1">
                <a:solidFill>
                  <a:schemeClr val="bg1"/>
                </a:solidFill>
              </a:rPr>
              <a:t>　「内容のまとまりごとの評価規準」作成の手順</a:t>
            </a:r>
          </a:p>
        </p:txBody>
      </p:sp>
      <p:graphicFrame>
        <p:nvGraphicFramePr>
          <p:cNvPr id="6" name="表 5"/>
          <p:cNvGraphicFramePr>
            <a:graphicFrameLocks noGrp="1"/>
          </p:cNvGraphicFramePr>
          <p:nvPr/>
        </p:nvGraphicFramePr>
        <p:xfrm>
          <a:off x="150813" y="960438"/>
          <a:ext cx="8802687" cy="2468588"/>
        </p:xfrm>
        <a:graphic>
          <a:graphicData uri="http://schemas.openxmlformats.org/drawingml/2006/table">
            <a:tbl>
              <a:tblPr firstRow="1" bandRow="1">
                <a:tableStyleId>{5940675A-B579-460E-94D1-54222C63F5DA}</a:tableStyleId>
              </a:tblPr>
              <a:tblGrid>
                <a:gridCol w="2934229">
                  <a:extLst>
                    <a:ext uri="{9D8B030D-6E8A-4147-A177-3AD203B41FA5}">
                      <a16:colId xmlns:a16="http://schemas.microsoft.com/office/drawing/2014/main" val="20000"/>
                    </a:ext>
                  </a:extLst>
                </a:gridCol>
                <a:gridCol w="2934229">
                  <a:extLst>
                    <a:ext uri="{9D8B030D-6E8A-4147-A177-3AD203B41FA5}">
                      <a16:colId xmlns:a16="http://schemas.microsoft.com/office/drawing/2014/main" val="20001"/>
                    </a:ext>
                  </a:extLst>
                </a:gridCol>
                <a:gridCol w="2934229">
                  <a:extLst>
                    <a:ext uri="{9D8B030D-6E8A-4147-A177-3AD203B41FA5}">
                      <a16:colId xmlns:a16="http://schemas.microsoft.com/office/drawing/2014/main" val="20002"/>
                    </a:ext>
                  </a:extLst>
                </a:gridCol>
              </a:tblGrid>
              <a:tr h="457049">
                <a:tc>
                  <a:txBody>
                    <a:bodyPr/>
                    <a:lstStyle/>
                    <a:p>
                      <a:pPr algn="ctr">
                        <a:lnSpc>
                          <a:spcPct val="100000"/>
                        </a:lnSpc>
                      </a:pPr>
                      <a:r>
                        <a:rPr kumimoji="1" lang="ja-JP" altLang="en-US" sz="2400" u="none" spc="0" baseline="0" dirty="0"/>
                        <a:t>（１）</a:t>
                      </a:r>
                    </a:p>
                  </a:txBody>
                  <a:tcPr marL="91449" marR="91449" marT="45647" marB="45647" anchor="ctr">
                    <a:solidFill>
                      <a:schemeClr val="accent1">
                        <a:lumMod val="20000"/>
                        <a:lumOff val="80000"/>
                      </a:schemeClr>
                    </a:solidFill>
                  </a:tcPr>
                </a:tc>
                <a:tc>
                  <a:txBody>
                    <a:bodyPr/>
                    <a:lstStyle/>
                    <a:p>
                      <a:pPr algn="ctr">
                        <a:lnSpc>
                          <a:spcPct val="100000"/>
                        </a:lnSpc>
                      </a:pPr>
                      <a:r>
                        <a:rPr kumimoji="1" lang="ja-JP" altLang="en-US" sz="2400" u="none" spc="0" baseline="0" dirty="0"/>
                        <a:t>（２）</a:t>
                      </a:r>
                    </a:p>
                  </a:txBody>
                  <a:tcPr marL="91449" marR="91449" marT="45647" marB="45647" anchor="ctr">
                    <a:solidFill>
                      <a:srgbClr val="CCFF99"/>
                    </a:solidFill>
                  </a:tcPr>
                </a:tc>
                <a:tc>
                  <a:txBody>
                    <a:bodyPr/>
                    <a:lstStyle/>
                    <a:p>
                      <a:pPr algn="ctr">
                        <a:lnSpc>
                          <a:spcPct val="100000"/>
                        </a:lnSpc>
                      </a:pPr>
                      <a:r>
                        <a:rPr kumimoji="1" lang="ja-JP" altLang="en-US" sz="2400" u="none" spc="0" baseline="0" dirty="0"/>
                        <a:t>（３）</a:t>
                      </a:r>
                    </a:p>
                  </a:txBody>
                  <a:tcPr marL="91449" marR="91449" marT="45647" marB="45647" anchor="ctr">
                    <a:solidFill>
                      <a:srgbClr val="FFFF99"/>
                    </a:solidFill>
                  </a:tcPr>
                </a:tc>
                <a:extLst>
                  <a:ext uri="{0D108BD9-81ED-4DB2-BD59-A6C34878D82A}">
                    <a16:rowId xmlns:a16="http://schemas.microsoft.com/office/drawing/2014/main" val="10000"/>
                  </a:ext>
                </a:extLst>
              </a:tr>
              <a:tr h="2011513">
                <a:tc>
                  <a:txBody>
                    <a:bodyPr/>
                    <a:lstStyle/>
                    <a:p>
                      <a:r>
                        <a:rPr kumimoji="1" lang="ja-JP" altLang="en-US" sz="1800" u="none" dirty="0"/>
                        <a:t>　数量や図形などについての基礎的な概念や原理・法則などを理解するとともに，事象を数学化したり，数学的に解釈したり，数学的に表現・処理したりする技能を身に付けるようにする。</a:t>
                      </a:r>
                    </a:p>
                  </a:txBody>
                  <a:tcPr marL="91449" marR="91449" marT="45647" marB="45647"/>
                </a:tc>
                <a:tc>
                  <a:txBody>
                    <a:bodyPr/>
                    <a:lstStyle/>
                    <a:p>
                      <a:r>
                        <a:rPr kumimoji="1" lang="ja-JP" altLang="en-US" sz="1800" u="none" dirty="0"/>
                        <a:t>　数学を活用して事象を論理的に考察する力，数量や図形などの性質を見いだし統合的・発展的に考察する力，数学的な表現を用いて事象を簡潔・明瞭・的確に表現する力を養う。</a:t>
                      </a:r>
                    </a:p>
                  </a:txBody>
                  <a:tcPr marL="91449" marR="91449" marT="45647" marB="45647"/>
                </a:tc>
                <a:tc>
                  <a:txBody>
                    <a:bodyPr/>
                    <a:lstStyle/>
                    <a:p>
                      <a:r>
                        <a:rPr kumimoji="1" lang="ja-JP" altLang="en-US" sz="1800" u="none" dirty="0"/>
                        <a:t>　数学的活動の楽しさや数学のよさを実感して粘り強く考え，数学を生活や学習に生かそうとする態度，問題解決の過程を振り返って評価・改善しようとする態度を養う。</a:t>
                      </a:r>
                    </a:p>
                  </a:txBody>
                  <a:tcPr marL="91449" marR="91449" marT="45647" marB="45647"/>
                </a:tc>
                <a:extLst>
                  <a:ext uri="{0D108BD9-81ED-4DB2-BD59-A6C34878D82A}">
                    <a16:rowId xmlns:a16="http://schemas.microsoft.com/office/drawing/2014/main" val="10001"/>
                  </a:ext>
                </a:extLst>
              </a:tr>
            </a:tbl>
          </a:graphicData>
        </a:graphic>
      </p:graphicFrame>
      <p:sp>
        <p:nvSpPr>
          <p:cNvPr id="14353" name="テキスト ボックス 10"/>
          <p:cNvSpPr txBox="1">
            <a:spLocks noChangeArrowheads="1"/>
          </p:cNvSpPr>
          <p:nvPr/>
        </p:nvSpPr>
        <p:spPr bwMode="auto">
          <a:xfrm>
            <a:off x="0" y="585788"/>
            <a:ext cx="658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b="1"/>
              <a:t>【</a:t>
            </a:r>
            <a:r>
              <a:rPr kumimoji="1" lang="ja-JP" altLang="en-US" sz="2000" b="1"/>
              <a:t>中学校学習指導要領　第２章　第３節　数学「第１　目標」</a:t>
            </a:r>
            <a:r>
              <a:rPr kumimoji="1" lang="en-US" altLang="ja-JP" sz="2000" b="1"/>
              <a:t>】</a:t>
            </a:r>
          </a:p>
        </p:txBody>
      </p:sp>
      <p:graphicFrame>
        <p:nvGraphicFramePr>
          <p:cNvPr id="5" name="表 4"/>
          <p:cNvGraphicFramePr>
            <a:graphicFrameLocks noGrp="1"/>
          </p:cNvGraphicFramePr>
          <p:nvPr/>
        </p:nvGraphicFramePr>
        <p:xfrm>
          <a:off x="150813" y="4106863"/>
          <a:ext cx="8802687" cy="2470150"/>
        </p:xfrm>
        <a:graphic>
          <a:graphicData uri="http://schemas.openxmlformats.org/drawingml/2006/table">
            <a:tbl>
              <a:tblPr firstRow="1" bandRow="1">
                <a:tableStyleId>{5940675A-B579-460E-94D1-54222C63F5DA}</a:tableStyleId>
              </a:tblPr>
              <a:tblGrid>
                <a:gridCol w="2934229">
                  <a:extLst>
                    <a:ext uri="{9D8B030D-6E8A-4147-A177-3AD203B41FA5}">
                      <a16:colId xmlns:a16="http://schemas.microsoft.com/office/drawing/2014/main" val="20000"/>
                    </a:ext>
                  </a:extLst>
                </a:gridCol>
                <a:gridCol w="2934229">
                  <a:extLst>
                    <a:ext uri="{9D8B030D-6E8A-4147-A177-3AD203B41FA5}">
                      <a16:colId xmlns:a16="http://schemas.microsoft.com/office/drawing/2014/main" val="20001"/>
                    </a:ext>
                  </a:extLst>
                </a:gridCol>
                <a:gridCol w="2934229">
                  <a:extLst>
                    <a:ext uri="{9D8B030D-6E8A-4147-A177-3AD203B41FA5}">
                      <a16:colId xmlns:a16="http://schemas.microsoft.com/office/drawing/2014/main" val="20002"/>
                    </a:ext>
                  </a:extLst>
                </a:gridCol>
              </a:tblGrid>
              <a:tr h="457469">
                <a:tc>
                  <a:txBody>
                    <a:bodyPr/>
                    <a:lstStyle/>
                    <a:p>
                      <a:pPr algn="ctr"/>
                      <a:r>
                        <a:rPr kumimoji="1" lang="ja-JP" altLang="en-US" sz="2400" dirty="0"/>
                        <a:t>知識・技能</a:t>
                      </a:r>
                    </a:p>
                  </a:txBody>
                  <a:tcPr marL="91449" marR="91449" marT="45769" marB="45769" anchor="ctr">
                    <a:solidFill>
                      <a:schemeClr val="accent1">
                        <a:lumMod val="20000"/>
                        <a:lumOff val="80000"/>
                      </a:schemeClr>
                    </a:solidFill>
                  </a:tcPr>
                </a:tc>
                <a:tc>
                  <a:txBody>
                    <a:bodyPr/>
                    <a:lstStyle/>
                    <a:p>
                      <a:pPr algn="ctr"/>
                      <a:r>
                        <a:rPr kumimoji="1" lang="ja-JP" altLang="en-US" sz="2400" dirty="0"/>
                        <a:t>思考・判断・表現</a:t>
                      </a:r>
                    </a:p>
                  </a:txBody>
                  <a:tcPr marL="91449" marR="91449" marT="45769" marB="45769" anchor="ctr">
                    <a:solidFill>
                      <a:srgbClr val="CCFF99"/>
                    </a:solidFill>
                  </a:tcPr>
                </a:tc>
                <a:tc>
                  <a:txBody>
                    <a:bodyPr/>
                    <a:lstStyle/>
                    <a:p>
                      <a:pPr algn="ctr">
                        <a:lnSpc>
                          <a:spcPts val="2600"/>
                        </a:lnSpc>
                      </a:pPr>
                      <a:r>
                        <a:rPr kumimoji="1" lang="ja-JP" altLang="en-US" sz="1800" spc="-100" baseline="0" dirty="0"/>
                        <a:t>主体的に学習に取り組む態度</a:t>
                      </a:r>
                    </a:p>
                  </a:txBody>
                  <a:tcPr marL="91449" marR="91449" marT="45769" marB="45769" anchor="ctr">
                    <a:solidFill>
                      <a:srgbClr val="FFFF99"/>
                    </a:solidFill>
                  </a:tcPr>
                </a:tc>
                <a:extLst>
                  <a:ext uri="{0D108BD9-81ED-4DB2-BD59-A6C34878D82A}">
                    <a16:rowId xmlns:a16="http://schemas.microsoft.com/office/drawing/2014/main" val="10000"/>
                  </a:ext>
                </a:extLst>
              </a:tr>
              <a:tr h="2012681">
                <a:tc>
                  <a:txBody>
                    <a:bodyPr/>
                    <a:lstStyle/>
                    <a:p>
                      <a:r>
                        <a:rPr kumimoji="1" lang="ja-JP" altLang="en-US" sz="1800" dirty="0"/>
                        <a:t>・数量や図形などについての基礎的な概念や原理・法則などを</a:t>
                      </a:r>
                      <a:r>
                        <a:rPr kumimoji="1" lang="ja-JP" altLang="en-US" sz="1800" dirty="0">
                          <a:solidFill>
                            <a:srgbClr val="FF0000"/>
                          </a:solidFill>
                        </a:rPr>
                        <a:t>理解している。</a:t>
                      </a:r>
                      <a:endParaRPr kumimoji="1" lang="en-US" altLang="ja-JP" sz="1800" dirty="0">
                        <a:solidFill>
                          <a:srgbClr val="FF0000"/>
                        </a:solidFill>
                      </a:endParaRPr>
                    </a:p>
                    <a:p>
                      <a:r>
                        <a:rPr kumimoji="1" lang="ja-JP" altLang="en-US" sz="1800" dirty="0"/>
                        <a:t>・事象を数学化したり，数学的に解釈したり，数学的に表現・処理したりする</a:t>
                      </a:r>
                      <a:r>
                        <a:rPr kumimoji="1" lang="ja-JP" altLang="en-US" sz="1800" dirty="0">
                          <a:solidFill>
                            <a:schemeClr val="tx1"/>
                          </a:solidFill>
                        </a:rPr>
                        <a:t>技能を</a:t>
                      </a:r>
                      <a:r>
                        <a:rPr kumimoji="1" lang="ja-JP" altLang="en-US" sz="1800" dirty="0">
                          <a:solidFill>
                            <a:srgbClr val="FF0000"/>
                          </a:solidFill>
                        </a:rPr>
                        <a:t>身に付けている。</a:t>
                      </a:r>
                    </a:p>
                  </a:txBody>
                  <a:tcPr marL="91449" marR="91449" marT="45769" marB="45769"/>
                </a:tc>
                <a:tc>
                  <a:txBody>
                    <a:bodyPr/>
                    <a:lstStyle/>
                    <a:p>
                      <a:r>
                        <a:rPr kumimoji="1" lang="ja-JP" altLang="en-US" sz="1800" dirty="0"/>
                        <a:t>数学を活用して事象を論理的に考察する力，数量や図形などの性質を見いだし統合的・発展的に考察する力，数学的な表現を用いて事象を簡潔・明瞭・的確に表現する力を</a:t>
                      </a:r>
                      <a:r>
                        <a:rPr kumimoji="1" lang="ja-JP" altLang="en-US" sz="1800" dirty="0">
                          <a:solidFill>
                            <a:srgbClr val="FF0000"/>
                          </a:solidFill>
                        </a:rPr>
                        <a:t>身に付けている。</a:t>
                      </a:r>
                    </a:p>
                  </a:txBody>
                  <a:tcPr marL="91449" marR="91449" marT="45769" marB="45769"/>
                </a:tc>
                <a:tc>
                  <a:txBody>
                    <a:bodyPr/>
                    <a:lstStyle/>
                    <a:p>
                      <a:r>
                        <a:rPr kumimoji="1" lang="ja-JP" altLang="en-US" sz="1800" dirty="0"/>
                        <a:t>数学的活動の楽しさや数学のよさを実感して粘り強く考え，数学を生活や学習に</a:t>
                      </a:r>
                      <a:r>
                        <a:rPr kumimoji="1" lang="ja-JP" altLang="en-US" sz="1800" dirty="0">
                          <a:solidFill>
                            <a:srgbClr val="FF0000"/>
                          </a:solidFill>
                        </a:rPr>
                        <a:t>生かそうとしたり，</a:t>
                      </a:r>
                      <a:r>
                        <a:rPr kumimoji="1" lang="ja-JP" altLang="en-US" sz="1800" dirty="0"/>
                        <a:t>問題解決の過程を振り返って</a:t>
                      </a:r>
                      <a:r>
                        <a:rPr kumimoji="1" lang="ja-JP" altLang="en-US" sz="1800" dirty="0">
                          <a:solidFill>
                            <a:srgbClr val="FF0000"/>
                          </a:solidFill>
                        </a:rPr>
                        <a:t>評価・改善しようとしたりしている。</a:t>
                      </a:r>
                    </a:p>
                  </a:txBody>
                  <a:tcPr marL="91449" marR="91449" marT="45769" marB="45769"/>
                </a:tc>
                <a:extLst>
                  <a:ext uri="{0D108BD9-81ED-4DB2-BD59-A6C34878D82A}">
                    <a16:rowId xmlns:a16="http://schemas.microsoft.com/office/drawing/2014/main" val="10001"/>
                  </a:ext>
                </a:extLst>
              </a:tr>
            </a:tbl>
          </a:graphicData>
        </a:graphic>
      </p:graphicFrame>
      <p:sp>
        <p:nvSpPr>
          <p:cNvPr id="14368" name="テキスト ボックス 10"/>
          <p:cNvSpPr txBox="1">
            <a:spLocks noChangeArrowheads="1"/>
          </p:cNvSpPr>
          <p:nvPr/>
        </p:nvSpPr>
        <p:spPr bwMode="auto">
          <a:xfrm>
            <a:off x="0" y="37068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b="1"/>
              <a:t>【</a:t>
            </a:r>
            <a:r>
              <a:rPr kumimoji="1" lang="ja-JP" altLang="en-US" sz="2000" b="1"/>
              <a:t>改善等通知　別紙４　算数・数学（１）評価の観点及びその趣旨＜中学校　数学＞</a:t>
            </a:r>
            <a:r>
              <a:rPr kumimoji="1" lang="en-US" altLang="ja-JP" sz="2000" b="1"/>
              <a:t>】</a:t>
            </a:r>
          </a:p>
        </p:txBody>
      </p:sp>
      <p:sp>
        <p:nvSpPr>
          <p:cNvPr id="14" name="下リボン 13"/>
          <p:cNvSpPr/>
          <p:nvPr/>
        </p:nvSpPr>
        <p:spPr>
          <a:xfrm>
            <a:off x="7667625" y="74613"/>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P28</a:t>
            </a:r>
            <a:endParaRPr kumimoji="1" lang="ja-JP" altLang="en-US" sz="2400" dirty="0">
              <a:solidFill>
                <a:schemeClr val="tx1"/>
              </a:solidFill>
            </a:endParaRPr>
          </a:p>
        </p:txBody>
      </p:sp>
      <p:sp>
        <p:nvSpPr>
          <p:cNvPr id="13" name="二等辺三角形 12"/>
          <p:cNvSpPr/>
          <p:nvPr/>
        </p:nvSpPr>
        <p:spPr>
          <a:xfrm flipV="1">
            <a:off x="155575" y="3454400"/>
            <a:ext cx="2903538" cy="252413"/>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二等辺三角形 16"/>
          <p:cNvSpPr/>
          <p:nvPr/>
        </p:nvSpPr>
        <p:spPr>
          <a:xfrm flipV="1">
            <a:off x="3033713" y="3429000"/>
            <a:ext cx="2903537" cy="254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二等辺三角形 17"/>
          <p:cNvSpPr/>
          <p:nvPr/>
        </p:nvSpPr>
        <p:spPr>
          <a:xfrm flipV="1">
            <a:off x="6043613" y="3441700"/>
            <a:ext cx="2903537" cy="252413"/>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403"/>
    </mc:Choice>
    <mc:Fallback xmlns="">
      <p:transition spd="slow" advTm="6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テキスト ボックス 1"/>
          <p:cNvSpPr txBox="1">
            <a:spLocks noChangeArrowheads="1"/>
          </p:cNvSpPr>
          <p:nvPr/>
        </p:nvSpPr>
        <p:spPr bwMode="auto">
          <a:xfrm>
            <a:off x="0" y="0"/>
            <a:ext cx="9144000" cy="4032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Ⅱ</a:t>
            </a:r>
            <a:r>
              <a:rPr kumimoji="1" lang="ja-JP" altLang="en-US" sz="2400" b="1">
                <a:solidFill>
                  <a:schemeClr val="bg1"/>
                </a:solidFill>
              </a:rPr>
              <a:t>　「内容のまとまりごとの評価規準」作成の手順</a:t>
            </a:r>
          </a:p>
        </p:txBody>
      </p:sp>
      <p:graphicFrame>
        <p:nvGraphicFramePr>
          <p:cNvPr id="6" name="表 5"/>
          <p:cNvGraphicFramePr>
            <a:graphicFrameLocks noGrp="1"/>
          </p:cNvGraphicFramePr>
          <p:nvPr/>
        </p:nvGraphicFramePr>
        <p:xfrm>
          <a:off x="153988" y="992188"/>
          <a:ext cx="8802687" cy="2374900"/>
        </p:xfrm>
        <a:graphic>
          <a:graphicData uri="http://schemas.openxmlformats.org/drawingml/2006/table">
            <a:tbl>
              <a:tblPr firstRow="1" bandRow="1">
                <a:tableStyleId>{5940675A-B579-460E-94D1-54222C63F5DA}</a:tableStyleId>
              </a:tblPr>
              <a:tblGrid>
                <a:gridCol w="2934229">
                  <a:extLst>
                    <a:ext uri="{9D8B030D-6E8A-4147-A177-3AD203B41FA5}">
                      <a16:colId xmlns:a16="http://schemas.microsoft.com/office/drawing/2014/main" val="20000"/>
                    </a:ext>
                  </a:extLst>
                </a:gridCol>
                <a:gridCol w="2934229">
                  <a:extLst>
                    <a:ext uri="{9D8B030D-6E8A-4147-A177-3AD203B41FA5}">
                      <a16:colId xmlns:a16="http://schemas.microsoft.com/office/drawing/2014/main" val="20001"/>
                    </a:ext>
                  </a:extLst>
                </a:gridCol>
                <a:gridCol w="2934229">
                  <a:extLst>
                    <a:ext uri="{9D8B030D-6E8A-4147-A177-3AD203B41FA5}">
                      <a16:colId xmlns:a16="http://schemas.microsoft.com/office/drawing/2014/main" val="20002"/>
                    </a:ext>
                  </a:extLst>
                </a:gridCol>
              </a:tblGrid>
              <a:tr h="421873">
                <a:tc>
                  <a:txBody>
                    <a:bodyPr/>
                    <a:lstStyle/>
                    <a:p>
                      <a:pPr algn="ctr"/>
                      <a:r>
                        <a:rPr kumimoji="1" lang="ja-JP" altLang="en-US" sz="2000" u="none" dirty="0"/>
                        <a:t>（１）</a:t>
                      </a:r>
                    </a:p>
                  </a:txBody>
                  <a:tcPr marL="91449" marR="91449" marT="45732" marB="45732" anchor="ctr">
                    <a:solidFill>
                      <a:schemeClr val="accent1">
                        <a:lumMod val="20000"/>
                        <a:lumOff val="80000"/>
                      </a:schemeClr>
                    </a:solidFill>
                  </a:tcPr>
                </a:tc>
                <a:tc>
                  <a:txBody>
                    <a:bodyPr/>
                    <a:lstStyle/>
                    <a:p>
                      <a:pPr algn="ctr"/>
                      <a:r>
                        <a:rPr kumimoji="1" lang="ja-JP" altLang="en-US" sz="2000" u="none" dirty="0"/>
                        <a:t>（２）</a:t>
                      </a:r>
                    </a:p>
                  </a:txBody>
                  <a:tcPr marL="91449" marR="91449" marT="45732" marB="45732" anchor="ctr">
                    <a:solidFill>
                      <a:srgbClr val="CCFF99"/>
                    </a:solidFill>
                  </a:tcPr>
                </a:tc>
                <a:tc>
                  <a:txBody>
                    <a:bodyPr/>
                    <a:lstStyle/>
                    <a:p>
                      <a:pPr algn="ctr">
                        <a:lnSpc>
                          <a:spcPts val="2600"/>
                        </a:lnSpc>
                      </a:pPr>
                      <a:r>
                        <a:rPr kumimoji="1" lang="ja-JP" altLang="en-US" sz="2000" u="none" spc="-100" baseline="0" dirty="0"/>
                        <a:t>（３）</a:t>
                      </a:r>
                    </a:p>
                  </a:txBody>
                  <a:tcPr marL="91449" marR="91449" marT="45732" marB="45732" anchor="ctr">
                    <a:solidFill>
                      <a:srgbClr val="FFFF99"/>
                    </a:solidFill>
                  </a:tcPr>
                </a:tc>
                <a:extLst>
                  <a:ext uri="{0D108BD9-81ED-4DB2-BD59-A6C34878D82A}">
                    <a16:rowId xmlns:a16="http://schemas.microsoft.com/office/drawing/2014/main" val="10000"/>
                  </a:ext>
                </a:extLst>
              </a:tr>
              <a:tr h="1953027">
                <a:tc>
                  <a:txBody>
                    <a:bodyPr/>
                    <a:lstStyle/>
                    <a:p>
                      <a:r>
                        <a:rPr kumimoji="1" lang="ja-JP" altLang="en-US" sz="1700" u="none" dirty="0"/>
                        <a:t>　正の数と負の数，文字を用いた式と一元一次方程式，・・（中略）・・などについての基礎的な概念や原理・法則などを理解するとともに，事象を数理的に捉えたり，・・（中略）・・技能を身に付けるようにする。</a:t>
                      </a:r>
                    </a:p>
                  </a:txBody>
                  <a:tcPr marL="91449" marR="91449" marT="45732" marB="45732"/>
                </a:tc>
                <a:tc>
                  <a:txBody>
                    <a:bodyPr/>
                    <a:lstStyle/>
                    <a:p>
                      <a:r>
                        <a:rPr kumimoji="1" lang="ja-JP" altLang="en-US" sz="1700" u="none" dirty="0"/>
                        <a:t>　数の範囲を拡張し，数の性質や計算について考察したり，文字を用いて数量の関係や法則などを考察したりする力，・・（中略）・・不確定な事象の起こりやすさやについて考察したりする力を養う。</a:t>
                      </a:r>
                    </a:p>
                  </a:txBody>
                  <a:tcPr marL="91449" marR="91449" marT="45732" marB="45732"/>
                </a:tc>
                <a:tc>
                  <a:txBody>
                    <a:bodyPr/>
                    <a:lstStyle/>
                    <a:p>
                      <a:r>
                        <a:rPr kumimoji="1" lang="ja-JP" altLang="en-US" sz="1700" u="none" dirty="0"/>
                        <a:t>　数学的活動の楽しさや数学のよさに気付いて粘り強く考え，数学を生活や学習に生かそうとする態度，問題解決の過程を振り返って検討しようとする態度，多面的に捉え考えようとする態度を養う。</a:t>
                      </a:r>
                    </a:p>
                  </a:txBody>
                  <a:tcPr marL="91449" marR="91449" marT="45732" marB="45732"/>
                </a:tc>
                <a:extLst>
                  <a:ext uri="{0D108BD9-81ED-4DB2-BD59-A6C34878D82A}">
                    <a16:rowId xmlns:a16="http://schemas.microsoft.com/office/drawing/2014/main" val="10001"/>
                  </a:ext>
                </a:extLst>
              </a:tr>
            </a:tbl>
          </a:graphicData>
        </a:graphic>
      </p:graphicFrame>
      <p:sp>
        <p:nvSpPr>
          <p:cNvPr id="16401" name="テキスト ボックス 10"/>
          <p:cNvSpPr txBox="1">
            <a:spLocks noChangeArrowheads="1"/>
          </p:cNvSpPr>
          <p:nvPr/>
        </p:nvSpPr>
        <p:spPr bwMode="auto">
          <a:xfrm>
            <a:off x="128588" y="622300"/>
            <a:ext cx="876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b="1"/>
              <a:t>【</a:t>
            </a:r>
            <a:r>
              <a:rPr kumimoji="1" lang="ja-JP" altLang="en-US" sz="1600" b="1"/>
              <a:t>中学校学習指導要領　第２章　第３節　数学「第２　各学年の目標及び内容」　</a:t>
            </a:r>
            <a:r>
              <a:rPr kumimoji="1" lang="en-US" altLang="ja-JP" sz="1600" b="1"/>
              <a:t>〔</a:t>
            </a:r>
            <a:r>
              <a:rPr kumimoji="1" lang="ja-JP" altLang="en-US" sz="1600" b="1"/>
              <a:t>第１学年</a:t>
            </a:r>
            <a:r>
              <a:rPr kumimoji="1" lang="en-US" altLang="ja-JP" sz="1600" b="1"/>
              <a:t>〕</a:t>
            </a:r>
            <a:r>
              <a:rPr kumimoji="1" lang="ja-JP" altLang="en-US" sz="1600" b="1"/>
              <a:t>１　目標</a:t>
            </a:r>
            <a:r>
              <a:rPr kumimoji="1" lang="en-US" altLang="ja-JP" sz="1600" b="1"/>
              <a:t>】</a:t>
            </a:r>
          </a:p>
        </p:txBody>
      </p:sp>
      <p:sp>
        <p:nvSpPr>
          <p:cNvPr id="7" name="下リボン 6"/>
          <p:cNvSpPr/>
          <p:nvPr/>
        </p:nvSpPr>
        <p:spPr>
          <a:xfrm>
            <a:off x="7631113" y="44450"/>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P29</a:t>
            </a:r>
            <a:endParaRPr kumimoji="1" lang="ja-JP" altLang="en-US" sz="2400" dirty="0">
              <a:solidFill>
                <a:schemeClr val="tx1"/>
              </a:solidFill>
            </a:endParaRPr>
          </a:p>
        </p:txBody>
      </p:sp>
      <p:graphicFrame>
        <p:nvGraphicFramePr>
          <p:cNvPr id="10" name="表 9"/>
          <p:cNvGraphicFramePr>
            <a:graphicFrameLocks noGrp="1"/>
          </p:cNvGraphicFramePr>
          <p:nvPr/>
        </p:nvGraphicFramePr>
        <p:xfrm>
          <a:off x="174625" y="4183063"/>
          <a:ext cx="8802687" cy="2617787"/>
        </p:xfrm>
        <a:graphic>
          <a:graphicData uri="http://schemas.openxmlformats.org/drawingml/2006/table">
            <a:tbl>
              <a:tblPr firstRow="1" bandRow="1">
                <a:tableStyleId>{5940675A-B579-460E-94D1-54222C63F5DA}</a:tableStyleId>
              </a:tblPr>
              <a:tblGrid>
                <a:gridCol w="2934229">
                  <a:extLst>
                    <a:ext uri="{9D8B030D-6E8A-4147-A177-3AD203B41FA5}">
                      <a16:colId xmlns:a16="http://schemas.microsoft.com/office/drawing/2014/main" val="20000"/>
                    </a:ext>
                  </a:extLst>
                </a:gridCol>
                <a:gridCol w="2934229">
                  <a:extLst>
                    <a:ext uri="{9D8B030D-6E8A-4147-A177-3AD203B41FA5}">
                      <a16:colId xmlns:a16="http://schemas.microsoft.com/office/drawing/2014/main" val="20001"/>
                    </a:ext>
                  </a:extLst>
                </a:gridCol>
                <a:gridCol w="2934229">
                  <a:extLst>
                    <a:ext uri="{9D8B030D-6E8A-4147-A177-3AD203B41FA5}">
                      <a16:colId xmlns:a16="http://schemas.microsoft.com/office/drawing/2014/main" val="20002"/>
                    </a:ext>
                  </a:extLst>
                </a:gridCol>
              </a:tblGrid>
              <a:tr h="421590">
                <a:tc>
                  <a:txBody>
                    <a:bodyPr/>
                    <a:lstStyle/>
                    <a:p>
                      <a:pPr algn="ctr"/>
                      <a:r>
                        <a:rPr kumimoji="1" lang="ja-JP" altLang="en-US" sz="2000" dirty="0"/>
                        <a:t>知識・技能</a:t>
                      </a:r>
                    </a:p>
                  </a:txBody>
                  <a:tcPr marL="91449" marR="91449" marT="45695" marB="45695" anchor="ctr">
                    <a:solidFill>
                      <a:schemeClr val="accent1">
                        <a:lumMod val="20000"/>
                        <a:lumOff val="80000"/>
                      </a:schemeClr>
                    </a:solidFill>
                  </a:tcPr>
                </a:tc>
                <a:tc>
                  <a:txBody>
                    <a:bodyPr/>
                    <a:lstStyle/>
                    <a:p>
                      <a:pPr algn="ctr"/>
                      <a:r>
                        <a:rPr kumimoji="1" lang="ja-JP" altLang="en-US" sz="2000" dirty="0"/>
                        <a:t>思考・判断・表現</a:t>
                      </a:r>
                    </a:p>
                  </a:txBody>
                  <a:tcPr marL="91449" marR="91449" marT="45695" marB="45695" anchor="ctr">
                    <a:solidFill>
                      <a:srgbClr val="CCFF99"/>
                    </a:solidFill>
                  </a:tcPr>
                </a:tc>
                <a:tc>
                  <a:txBody>
                    <a:bodyPr/>
                    <a:lstStyle/>
                    <a:p>
                      <a:pPr algn="ctr">
                        <a:lnSpc>
                          <a:spcPts val="2600"/>
                        </a:lnSpc>
                      </a:pPr>
                      <a:r>
                        <a:rPr kumimoji="1" lang="ja-JP" altLang="en-US" sz="1800" spc="-100" baseline="0" dirty="0"/>
                        <a:t>主体的に学習に取り組む態度</a:t>
                      </a:r>
                    </a:p>
                  </a:txBody>
                  <a:tcPr marL="91449" marR="91449" marT="45695" marB="45695" anchor="ctr">
                    <a:solidFill>
                      <a:srgbClr val="FFFF99"/>
                    </a:solidFill>
                  </a:tcPr>
                </a:tc>
                <a:extLst>
                  <a:ext uri="{0D108BD9-81ED-4DB2-BD59-A6C34878D82A}">
                    <a16:rowId xmlns:a16="http://schemas.microsoft.com/office/drawing/2014/main" val="10000"/>
                  </a:ext>
                </a:extLst>
              </a:tr>
              <a:tr h="2196197">
                <a:tc>
                  <a:txBody>
                    <a:bodyPr/>
                    <a:lstStyle/>
                    <a:p>
                      <a:r>
                        <a:rPr kumimoji="1" lang="ja-JP" altLang="en-US" sz="1700" dirty="0"/>
                        <a:t>・正の数と負の数，文字を用いた式と一元一次方程式，・・（中略）・・などについての基礎的な概念や原理・法則などを</a:t>
                      </a:r>
                      <a:r>
                        <a:rPr kumimoji="1" lang="ja-JP" altLang="en-US" sz="1700" dirty="0">
                          <a:solidFill>
                            <a:srgbClr val="FF0000"/>
                          </a:solidFill>
                        </a:rPr>
                        <a:t>理解している。</a:t>
                      </a:r>
                      <a:endParaRPr kumimoji="1" lang="en-US" altLang="ja-JP" sz="1700" dirty="0">
                        <a:solidFill>
                          <a:srgbClr val="FF0000"/>
                        </a:solidFill>
                      </a:endParaRPr>
                    </a:p>
                    <a:p>
                      <a:r>
                        <a:rPr kumimoji="1" lang="ja-JP" altLang="en-US" sz="1700" dirty="0"/>
                        <a:t>・事象を数理的に捉えたり，・・（中略）・・技能を</a:t>
                      </a:r>
                      <a:r>
                        <a:rPr kumimoji="1" lang="ja-JP" altLang="en-US" sz="1700" dirty="0">
                          <a:solidFill>
                            <a:srgbClr val="FF0000"/>
                          </a:solidFill>
                        </a:rPr>
                        <a:t>身に付けている。</a:t>
                      </a:r>
                    </a:p>
                  </a:txBody>
                  <a:tcPr marL="91449" marR="91449" marT="45695" marB="45695"/>
                </a:tc>
                <a:tc>
                  <a:txBody>
                    <a:bodyPr/>
                    <a:lstStyle/>
                    <a:p>
                      <a:r>
                        <a:rPr kumimoji="1" lang="ja-JP" altLang="en-US" sz="1700" dirty="0"/>
                        <a:t>数の範囲を拡張し，数の性質や計算について考察したり，文字を用いて数量の関係や法則などを考察したりする力，・・（中略）・・不確定な事象の起こりやすさやについて考察したりする力を</a:t>
                      </a:r>
                      <a:r>
                        <a:rPr kumimoji="1" lang="ja-JP" altLang="en-US" sz="1700" dirty="0">
                          <a:solidFill>
                            <a:srgbClr val="FF0000"/>
                          </a:solidFill>
                        </a:rPr>
                        <a:t>身に付けている。</a:t>
                      </a:r>
                    </a:p>
                  </a:txBody>
                  <a:tcPr marL="91449" marR="91449" marT="45695" marB="45695"/>
                </a:tc>
                <a:tc>
                  <a:txBody>
                    <a:bodyPr/>
                    <a:lstStyle/>
                    <a:p>
                      <a:r>
                        <a:rPr kumimoji="1" lang="ja-JP" altLang="en-US" sz="1700" dirty="0"/>
                        <a:t>数学的活動の楽しさや数学のよさに気付いて粘り強く考え，数学を生活や学習に</a:t>
                      </a:r>
                      <a:r>
                        <a:rPr kumimoji="1" lang="ja-JP" altLang="en-US" sz="1700" dirty="0">
                          <a:solidFill>
                            <a:srgbClr val="FF0000"/>
                          </a:solidFill>
                        </a:rPr>
                        <a:t>生かそうとしたり，</a:t>
                      </a:r>
                      <a:r>
                        <a:rPr kumimoji="1" lang="ja-JP" altLang="en-US" sz="1700" dirty="0"/>
                        <a:t>問題解決の過程を振り返って検討しようとしたり，多面的に</a:t>
                      </a:r>
                      <a:r>
                        <a:rPr kumimoji="1" lang="ja-JP" altLang="en-US" sz="1700" dirty="0">
                          <a:solidFill>
                            <a:schemeClr val="tx1"/>
                          </a:solidFill>
                        </a:rPr>
                        <a:t>捉え</a:t>
                      </a:r>
                      <a:r>
                        <a:rPr kumimoji="1" lang="ja-JP" altLang="en-US" sz="1700" dirty="0">
                          <a:solidFill>
                            <a:srgbClr val="FF0000"/>
                          </a:solidFill>
                        </a:rPr>
                        <a:t>考えようとしたりしている。</a:t>
                      </a:r>
                    </a:p>
                  </a:txBody>
                  <a:tcPr marL="91449" marR="91449" marT="45695" marB="45695"/>
                </a:tc>
                <a:extLst>
                  <a:ext uri="{0D108BD9-81ED-4DB2-BD59-A6C34878D82A}">
                    <a16:rowId xmlns:a16="http://schemas.microsoft.com/office/drawing/2014/main" val="10001"/>
                  </a:ext>
                </a:extLst>
              </a:tr>
            </a:tbl>
          </a:graphicData>
        </a:graphic>
      </p:graphicFrame>
      <p:sp>
        <p:nvSpPr>
          <p:cNvPr id="16417" name="テキスト ボックス 10"/>
          <p:cNvSpPr txBox="1">
            <a:spLocks noChangeArrowheads="1"/>
          </p:cNvSpPr>
          <p:nvPr/>
        </p:nvSpPr>
        <p:spPr bwMode="auto">
          <a:xfrm>
            <a:off x="174625" y="3802063"/>
            <a:ext cx="876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b="1"/>
              <a:t>【</a:t>
            </a:r>
            <a:r>
              <a:rPr kumimoji="1" lang="ja-JP" altLang="en-US" sz="1600" b="1"/>
              <a:t>改善等通知　別紙４　算数・数学（２）学年別の評価の観点の趣旨　＜中学校　数学＞第１学年</a:t>
            </a:r>
            <a:r>
              <a:rPr kumimoji="1" lang="en-US" altLang="ja-JP" sz="1600" b="1"/>
              <a:t>】</a:t>
            </a:r>
          </a:p>
        </p:txBody>
      </p:sp>
      <p:sp>
        <p:nvSpPr>
          <p:cNvPr id="12" name="二等辺三角形 11"/>
          <p:cNvSpPr/>
          <p:nvPr/>
        </p:nvSpPr>
        <p:spPr>
          <a:xfrm flipV="1">
            <a:off x="153988" y="3390900"/>
            <a:ext cx="2903537" cy="254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二等辺三角形 12"/>
          <p:cNvSpPr/>
          <p:nvPr/>
        </p:nvSpPr>
        <p:spPr>
          <a:xfrm flipV="1">
            <a:off x="3057525" y="3392488"/>
            <a:ext cx="2903538" cy="252412"/>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二等辺三角形 13"/>
          <p:cNvSpPr/>
          <p:nvPr/>
        </p:nvSpPr>
        <p:spPr>
          <a:xfrm flipV="1">
            <a:off x="6032500" y="3390900"/>
            <a:ext cx="2905125" cy="254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89"/>
    </mc:Choice>
    <mc:Fallback xmlns="">
      <p:transition spd="slow" advTm="2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
          <p:cNvSpPr txBox="1">
            <a:spLocks noChangeArrowheads="1"/>
          </p:cNvSpPr>
          <p:nvPr/>
        </p:nvSpPr>
        <p:spPr bwMode="auto">
          <a:xfrm>
            <a:off x="179388" y="1196975"/>
            <a:ext cx="8785225" cy="41544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t>（１）正の数と負の数について，数学的活動を通して，次の事項を身に付けることができるよう指導する。</a:t>
            </a:r>
            <a:endParaRPr kumimoji="1" lang="en-US" altLang="ja-JP" sz="2400" dirty="0"/>
          </a:p>
          <a:p>
            <a:pPr>
              <a:defRPr/>
            </a:pPr>
            <a:r>
              <a:rPr kumimoji="1" lang="ja-JP" altLang="en-US" sz="2400" dirty="0"/>
              <a:t>　</a:t>
            </a:r>
            <a:r>
              <a:rPr kumimoji="1" lang="ja-JP" altLang="en-US" sz="2400" u="sng" dirty="0">
                <a:solidFill>
                  <a:srgbClr val="0033CC"/>
                </a:solidFill>
              </a:rPr>
              <a:t>ア　次のような知識及び技能を身に付けること。</a:t>
            </a:r>
            <a:endParaRPr kumimoji="1" lang="en-US" altLang="ja-JP" sz="2400" u="sng" dirty="0">
              <a:solidFill>
                <a:srgbClr val="0033CC"/>
              </a:solidFill>
            </a:endParaRPr>
          </a:p>
          <a:p>
            <a:pPr>
              <a:defRPr/>
            </a:pPr>
            <a:r>
              <a:rPr kumimoji="1" lang="ja-JP" altLang="en-US" sz="2400" dirty="0">
                <a:solidFill>
                  <a:srgbClr val="0033CC"/>
                </a:solidFill>
              </a:rPr>
              <a:t>　　</a:t>
            </a:r>
            <a:r>
              <a:rPr kumimoji="1" lang="ja-JP" altLang="en-US" sz="2400" u="sng" dirty="0">
                <a:solidFill>
                  <a:srgbClr val="0033CC"/>
                </a:solidFill>
              </a:rPr>
              <a:t>（ｱ）正の数と負の数の必要性と意味を理解すること。</a:t>
            </a:r>
            <a:endParaRPr kumimoji="1" lang="en-US" altLang="ja-JP" sz="2400" u="sng" dirty="0">
              <a:solidFill>
                <a:srgbClr val="0033CC"/>
              </a:solidFill>
            </a:endParaRPr>
          </a:p>
          <a:p>
            <a:pPr>
              <a:defRPr/>
            </a:pPr>
            <a:r>
              <a:rPr kumimoji="1" lang="ja-JP" altLang="en-US" sz="2400" dirty="0">
                <a:solidFill>
                  <a:srgbClr val="0033CC"/>
                </a:solidFill>
              </a:rPr>
              <a:t>　　</a:t>
            </a:r>
            <a:r>
              <a:rPr kumimoji="1" lang="ja-JP" altLang="en-US" sz="2400" u="sng" dirty="0">
                <a:solidFill>
                  <a:srgbClr val="0033CC"/>
                </a:solidFill>
              </a:rPr>
              <a:t>（ｲ）正の数と負の数の四則計算をすること。</a:t>
            </a:r>
            <a:endParaRPr kumimoji="1" lang="en-US" altLang="ja-JP" sz="2400" u="sng" dirty="0">
              <a:solidFill>
                <a:srgbClr val="0033CC"/>
              </a:solidFill>
            </a:endParaRPr>
          </a:p>
          <a:p>
            <a:pPr>
              <a:defRPr/>
            </a:pPr>
            <a:r>
              <a:rPr kumimoji="1" lang="ja-JP" altLang="en-US" sz="2400" dirty="0">
                <a:solidFill>
                  <a:srgbClr val="0033CC"/>
                </a:solidFill>
              </a:rPr>
              <a:t>　　</a:t>
            </a:r>
            <a:r>
              <a:rPr kumimoji="1" lang="ja-JP" altLang="en-US" sz="2400" u="sng" dirty="0">
                <a:solidFill>
                  <a:srgbClr val="0033CC"/>
                </a:solidFill>
              </a:rPr>
              <a:t>（ｳ）具体的な場面で正の数と負の数を用いて表したり処理</a:t>
            </a:r>
            <a:endParaRPr kumimoji="1" lang="en-US" altLang="ja-JP" sz="2400" u="sng" dirty="0">
              <a:solidFill>
                <a:srgbClr val="0033CC"/>
              </a:solidFill>
            </a:endParaRPr>
          </a:p>
          <a:p>
            <a:pPr>
              <a:defRPr/>
            </a:pPr>
            <a:r>
              <a:rPr kumimoji="1" lang="ja-JP" altLang="en-US" sz="2400" dirty="0">
                <a:solidFill>
                  <a:srgbClr val="0033CC"/>
                </a:solidFill>
              </a:rPr>
              <a:t>　　　</a:t>
            </a:r>
            <a:r>
              <a:rPr kumimoji="1" lang="ja-JP" altLang="en-US" sz="2400" u="sng" dirty="0">
                <a:solidFill>
                  <a:srgbClr val="0033CC"/>
                </a:solidFill>
              </a:rPr>
              <a:t>したりすること。</a:t>
            </a:r>
            <a:endParaRPr kumimoji="1" lang="en-US" altLang="ja-JP" sz="2400" u="sng" dirty="0">
              <a:solidFill>
                <a:srgbClr val="0033CC"/>
              </a:solidFill>
            </a:endParaRPr>
          </a:p>
          <a:p>
            <a:pPr>
              <a:defRPr/>
            </a:pPr>
            <a:r>
              <a:rPr kumimoji="1" lang="ja-JP" altLang="en-US" sz="2400" dirty="0"/>
              <a:t>　</a:t>
            </a:r>
            <a:r>
              <a:rPr kumimoji="1" lang="ja-JP" altLang="en-US" sz="2400" u="wavy" dirty="0">
                <a:solidFill>
                  <a:srgbClr val="006600"/>
                </a:solidFill>
              </a:rPr>
              <a:t>イ　次のような思考力，判断力，表現力等を身に付けること。</a:t>
            </a:r>
            <a:endParaRPr kumimoji="1" lang="en-US" altLang="ja-JP" sz="2400" u="wavy" dirty="0">
              <a:solidFill>
                <a:srgbClr val="006600"/>
              </a:solidFill>
            </a:endParaRPr>
          </a:p>
          <a:p>
            <a:pPr>
              <a:defRPr/>
            </a:pPr>
            <a:r>
              <a:rPr kumimoji="1" lang="ja-JP" altLang="en-US" sz="2400" dirty="0">
                <a:solidFill>
                  <a:srgbClr val="006600"/>
                </a:solidFill>
              </a:rPr>
              <a:t>　　</a:t>
            </a:r>
            <a:r>
              <a:rPr kumimoji="1" lang="ja-JP" altLang="en-US" sz="2400" u="wavy" dirty="0">
                <a:solidFill>
                  <a:srgbClr val="006600"/>
                </a:solidFill>
              </a:rPr>
              <a:t>（ｱ）算数で学習した数の四則計算と関連付けて，正の数と</a:t>
            </a:r>
            <a:endParaRPr kumimoji="1" lang="en-US" altLang="ja-JP" sz="2400" u="wavy" dirty="0">
              <a:solidFill>
                <a:srgbClr val="006600"/>
              </a:solidFill>
            </a:endParaRPr>
          </a:p>
          <a:p>
            <a:pPr>
              <a:defRPr/>
            </a:pPr>
            <a:r>
              <a:rPr kumimoji="1" lang="ja-JP" altLang="en-US" sz="2400" dirty="0">
                <a:solidFill>
                  <a:srgbClr val="006600"/>
                </a:solidFill>
              </a:rPr>
              <a:t>　　　　</a:t>
            </a:r>
            <a:r>
              <a:rPr kumimoji="1" lang="ja-JP" altLang="en-US" sz="2400" u="wavy" dirty="0">
                <a:solidFill>
                  <a:srgbClr val="006600"/>
                </a:solidFill>
              </a:rPr>
              <a:t>負の数の四則計算の方法を考察し表現すること。</a:t>
            </a:r>
            <a:endParaRPr kumimoji="1" lang="en-US" altLang="ja-JP" sz="2400" u="wavy" dirty="0">
              <a:solidFill>
                <a:srgbClr val="006600"/>
              </a:solidFill>
            </a:endParaRPr>
          </a:p>
          <a:p>
            <a:pPr>
              <a:defRPr/>
            </a:pPr>
            <a:r>
              <a:rPr kumimoji="1" lang="ja-JP" altLang="en-US" sz="2400" dirty="0">
                <a:solidFill>
                  <a:srgbClr val="006600"/>
                </a:solidFill>
              </a:rPr>
              <a:t>　　</a:t>
            </a:r>
            <a:r>
              <a:rPr kumimoji="1" lang="ja-JP" altLang="en-US" sz="2400" u="wavy" dirty="0">
                <a:solidFill>
                  <a:srgbClr val="006600"/>
                </a:solidFill>
              </a:rPr>
              <a:t>（ｲ）正の数と負の数を具体的な場面で活用すること。</a:t>
            </a:r>
            <a:endParaRPr kumimoji="1" lang="en-US" altLang="ja-JP" sz="2400" u="wavy" dirty="0">
              <a:solidFill>
                <a:srgbClr val="006600"/>
              </a:solidFill>
            </a:endParaRPr>
          </a:p>
        </p:txBody>
      </p:sp>
      <p:sp>
        <p:nvSpPr>
          <p:cNvPr id="4" name="テキスト ボックス 1"/>
          <p:cNvSpPr txBox="1">
            <a:spLocks noChangeArrowheads="1"/>
          </p:cNvSpPr>
          <p:nvPr/>
        </p:nvSpPr>
        <p:spPr bwMode="auto">
          <a:xfrm>
            <a:off x="179388" y="5876925"/>
            <a:ext cx="8785225" cy="83185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u="sng" dirty="0">
                <a:solidFill>
                  <a:srgbClr val="0033CC"/>
                </a:solidFill>
              </a:rPr>
              <a:t>（下線）</a:t>
            </a:r>
            <a:r>
              <a:rPr kumimoji="1" lang="ja-JP" altLang="en-US" sz="2400" dirty="0">
                <a:solidFill>
                  <a:srgbClr val="0033CC"/>
                </a:solidFill>
              </a:rPr>
              <a:t>・・・知識及び技能に関する内容</a:t>
            </a:r>
            <a:endParaRPr kumimoji="1" lang="en-US" altLang="ja-JP" sz="2400" dirty="0">
              <a:solidFill>
                <a:srgbClr val="0033CC"/>
              </a:solidFill>
            </a:endParaRPr>
          </a:p>
          <a:p>
            <a:pPr>
              <a:defRPr/>
            </a:pPr>
            <a:r>
              <a:rPr kumimoji="1" lang="ja-JP" altLang="en-US" sz="2400" u="wavy" dirty="0">
                <a:solidFill>
                  <a:srgbClr val="006600"/>
                </a:solidFill>
              </a:rPr>
              <a:t>（波線）</a:t>
            </a:r>
            <a:r>
              <a:rPr kumimoji="1" lang="ja-JP" altLang="en-US" sz="2400" dirty="0">
                <a:solidFill>
                  <a:srgbClr val="006600"/>
                </a:solidFill>
              </a:rPr>
              <a:t>・・・思考力，判断力，表現力等に関する内容</a:t>
            </a:r>
            <a:endParaRPr kumimoji="1" lang="en-US" altLang="ja-JP" sz="2400" dirty="0">
              <a:solidFill>
                <a:srgbClr val="006600"/>
              </a:solidFill>
            </a:endParaRPr>
          </a:p>
        </p:txBody>
      </p:sp>
      <p:sp>
        <p:nvSpPr>
          <p:cNvPr id="18436" name="テキスト ボックス 1"/>
          <p:cNvSpPr txBox="1">
            <a:spLocks noChangeArrowheads="1"/>
          </p:cNvSpPr>
          <p:nvPr/>
        </p:nvSpPr>
        <p:spPr bwMode="auto">
          <a:xfrm>
            <a:off x="0" y="0"/>
            <a:ext cx="9144000" cy="476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Ⅱ</a:t>
            </a:r>
            <a:r>
              <a:rPr kumimoji="1" lang="ja-JP" altLang="en-US" sz="2400" b="1">
                <a:solidFill>
                  <a:schemeClr val="bg1"/>
                </a:solidFill>
              </a:rPr>
              <a:t>　「内容のまとまりごとの評価規準」作成の手順</a:t>
            </a:r>
          </a:p>
        </p:txBody>
      </p:sp>
      <p:sp>
        <p:nvSpPr>
          <p:cNvPr id="7" name="テキスト ボックス 6"/>
          <p:cNvSpPr txBox="1"/>
          <p:nvPr/>
        </p:nvSpPr>
        <p:spPr>
          <a:xfrm>
            <a:off x="179388" y="628650"/>
            <a:ext cx="8785225" cy="373063"/>
          </a:xfrm>
          <a:prstGeom prst="rect">
            <a:avLst/>
          </a:prstGeom>
          <a:solidFill>
            <a:srgbClr val="FFCCFF"/>
          </a:solidFill>
          <a:ln>
            <a:solidFill>
              <a:srgbClr val="FF0066"/>
            </a:solidFill>
          </a:ln>
        </p:spPr>
        <p:txBody>
          <a:bodyPr/>
          <a:lstStyle/>
          <a:p>
            <a:pPr>
              <a:defRPr/>
            </a:pPr>
            <a:r>
              <a:rPr kumimoji="1" lang="ja-JP" altLang="en-US" sz="2000" dirty="0">
                <a:latin typeface="+mj-ea"/>
                <a:ea typeface="+mj-ea"/>
              </a:rPr>
              <a:t>①　各教科における「内容のまとまり」と「評価の観点」との関係を確認する。</a:t>
            </a:r>
            <a:endParaRPr kumimoji="1" lang="en-US" altLang="ja-JP" sz="2000" dirty="0">
              <a:latin typeface="+mj-ea"/>
              <a:ea typeface="+mj-ea"/>
            </a:endParaRPr>
          </a:p>
        </p:txBody>
      </p:sp>
      <p:sp>
        <p:nvSpPr>
          <p:cNvPr id="6" name="下リボン 5"/>
          <p:cNvSpPr/>
          <p:nvPr/>
        </p:nvSpPr>
        <p:spPr>
          <a:xfrm>
            <a:off x="7597775" y="58738"/>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P30</a:t>
            </a:r>
            <a:endParaRPr kumimoji="1" lang="ja-JP" altLang="en-US" sz="2400" dirty="0">
              <a:solidFill>
                <a:schemeClr val="tx1"/>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874"/>
    </mc:Choice>
    <mc:Fallback xmlns="">
      <p:transition spd="slow" advTm="35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
          <p:cNvSpPr txBox="1">
            <a:spLocks noChangeArrowheads="1"/>
          </p:cNvSpPr>
          <p:nvPr/>
        </p:nvSpPr>
        <p:spPr bwMode="auto">
          <a:xfrm>
            <a:off x="76200" y="963613"/>
            <a:ext cx="88026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（１）「内容のまとまりごとの評価規準」を作成する際の</a:t>
            </a:r>
            <a:r>
              <a:rPr kumimoji="1" lang="en-US" altLang="ja-JP" sz="2000"/>
              <a:t>【</a:t>
            </a:r>
            <a:r>
              <a:rPr kumimoji="1" lang="ja-JP" altLang="en-US" sz="2000"/>
              <a:t>観点ごとのポイント</a:t>
            </a:r>
            <a:r>
              <a:rPr kumimoji="1" lang="en-US" altLang="ja-JP" sz="2000"/>
              <a:t>】</a:t>
            </a:r>
          </a:p>
        </p:txBody>
      </p:sp>
      <p:sp>
        <p:nvSpPr>
          <p:cNvPr id="20483" name="テキスト ボックス 1"/>
          <p:cNvSpPr txBox="1">
            <a:spLocks noChangeArrowheads="1"/>
          </p:cNvSpPr>
          <p:nvPr/>
        </p:nvSpPr>
        <p:spPr bwMode="auto">
          <a:xfrm>
            <a:off x="0" y="0"/>
            <a:ext cx="9144000" cy="476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a:solidFill>
                  <a:schemeClr val="bg1"/>
                </a:solidFill>
              </a:rPr>
              <a:t>Ⅱ</a:t>
            </a:r>
            <a:r>
              <a:rPr kumimoji="1" lang="ja-JP" altLang="en-US" sz="2400" b="1">
                <a:solidFill>
                  <a:schemeClr val="bg1"/>
                </a:solidFill>
              </a:rPr>
              <a:t>　「内容のまとまりごとの評価規準」作成の手順</a:t>
            </a:r>
          </a:p>
        </p:txBody>
      </p:sp>
      <p:sp>
        <p:nvSpPr>
          <p:cNvPr id="7" name="テキスト ボックス 6"/>
          <p:cNvSpPr txBox="1"/>
          <p:nvPr/>
        </p:nvSpPr>
        <p:spPr>
          <a:xfrm>
            <a:off x="84138" y="533400"/>
            <a:ext cx="8972550" cy="373063"/>
          </a:xfrm>
          <a:prstGeom prst="rect">
            <a:avLst/>
          </a:prstGeom>
          <a:solidFill>
            <a:srgbClr val="FFCCFF"/>
          </a:solidFill>
          <a:ln>
            <a:solidFill>
              <a:srgbClr val="FF0066"/>
            </a:solidFill>
          </a:ln>
        </p:spPr>
        <p:txBody>
          <a:bodyPr/>
          <a:lstStyle/>
          <a:p>
            <a:pPr>
              <a:defRPr/>
            </a:pPr>
            <a:r>
              <a:rPr kumimoji="1" lang="ja-JP" altLang="en-US" dirty="0">
                <a:latin typeface="+mj-ea"/>
                <a:ea typeface="+mj-ea"/>
              </a:rPr>
              <a:t>②　</a:t>
            </a:r>
            <a:r>
              <a:rPr kumimoji="1" lang="en-US" altLang="ja-JP" dirty="0">
                <a:latin typeface="+mj-ea"/>
                <a:ea typeface="+mj-ea"/>
              </a:rPr>
              <a:t>【</a:t>
            </a:r>
            <a:r>
              <a:rPr kumimoji="1" lang="ja-JP" altLang="en-US" dirty="0">
                <a:latin typeface="+mj-ea"/>
                <a:ea typeface="+mj-ea"/>
              </a:rPr>
              <a:t>観点ごとのポイント</a:t>
            </a:r>
            <a:r>
              <a:rPr kumimoji="1" lang="en-US" altLang="ja-JP" dirty="0">
                <a:latin typeface="+mj-ea"/>
                <a:ea typeface="+mj-ea"/>
              </a:rPr>
              <a:t>】</a:t>
            </a:r>
            <a:r>
              <a:rPr kumimoji="1" lang="ja-JP" altLang="en-US" dirty="0">
                <a:latin typeface="+mj-ea"/>
                <a:ea typeface="+mj-ea"/>
              </a:rPr>
              <a:t>を踏まえ，「内容のまとまりごとの評価規準」を作成する。</a:t>
            </a:r>
            <a:endParaRPr kumimoji="1" lang="en-US" altLang="ja-JP" dirty="0">
              <a:latin typeface="+mj-ea"/>
              <a:ea typeface="+mj-ea"/>
            </a:endParaRPr>
          </a:p>
        </p:txBody>
      </p:sp>
      <p:sp>
        <p:nvSpPr>
          <p:cNvPr id="6" name="下リボン 5"/>
          <p:cNvSpPr/>
          <p:nvPr/>
        </p:nvSpPr>
        <p:spPr>
          <a:xfrm>
            <a:off x="7597775" y="58738"/>
            <a:ext cx="1476375" cy="358775"/>
          </a:xfrm>
          <a:prstGeom prst="ribbon">
            <a:avLst>
              <a:gd name="adj1" fmla="val 14018"/>
              <a:gd name="adj2" fmla="val 642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P30</a:t>
            </a:r>
            <a:endParaRPr kumimoji="1" lang="ja-JP" altLang="en-US" sz="2400" dirty="0">
              <a:solidFill>
                <a:schemeClr val="tx1"/>
              </a:solidFill>
            </a:endParaRPr>
          </a:p>
        </p:txBody>
      </p:sp>
      <p:sp>
        <p:nvSpPr>
          <p:cNvPr id="20486" name="テキスト ボックス 1"/>
          <p:cNvSpPr txBox="1">
            <a:spLocks noChangeArrowheads="1"/>
          </p:cNvSpPr>
          <p:nvPr/>
        </p:nvSpPr>
        <p:spPr bwMode="auto">
          <a:xfrm>
            <a:off x="52388" y="1363663"/>
            <a:ext cx="9039225" cy="5370512"/>
          </a:xfrm>
          <a:prstGeom prst="rect">
            <a:avLst/>
          </a:prstGeom>
          <a:solidFill>
            <a:schemeClr val="bg1"/>
          </a:solidFill>
          <a:ln w="38100">
            <a:solidFill>
              <a:srgbClr val="00B05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b="1" dirty="0">
                <a:solidFill>
                  <a:srgbClr val="0033CC"/>
                </a:solidFill>
              </a:rPr>
              <a:t>○</a:t>
            </a:r>
            <a:r>
              <a:rPr kumimoji="1" lang="ja-JP" altLang="en-US" sz="2000" b="1" u="sng" dirty="0">
                <a:solidFill>
                  <a:srgbClr val="0033CC"/>
                </a:solidFill>
              </a:rPr>
              <a:t>「知識・技能」のポイント</a:t>
            </a:r>
            <a:endParaRPr kumimoji="1" lang="en-US" altLang="ja-JP" sz="2000" b="1" u="sng" dirty="0">
              <a:solidFill>
                <a:srgbClr val="0033CC"/>
              </a:solidFill>
            </a:endParaRPr>
          </a:p>
          <a:p>
            <a:pPr>
              <a:defRPr/>
            </a:pPr>
            <a:r>
              <a:rPr kumimoji="1" lang="ja-JP" altLang="en-US" sz="2000" dirty="0"/>
              <a:t>　・ 基本的に，当該「内容のまとまり」で育成を目指す資質・能力に該当する「知識及び技能」で示された内容をもとに，</a:t>
            </a:r>
            <a:r>
              <a:rPr kumimoji="1" lang="ja-JP" altLang="en-US" sz="2000" dirty="0">
                <a:solidFill>
                  <a:srgbClr val="FF0000"/>
                </a:solidFill>
              </a:rPr>
              <a:t>その文末を「</a:t>
            </a:r>
            <a:r>
              <a:rPr kumimoji="1" lang="ja-JP" altLang="en-US" sz="2000" dirty="0" err="1">
                <a:solidFill>
                  <a:srgbClr val="FF0000"/>
                </a:solidFill>
              </a:rPr>
              <a:t>～して</a:t>
            </a:r>
            <a:r>
              <a:rPr kumimoji="1" lang="ja-JP" altLang="en-US" sz="2000" dirty="0">
                <a:solidFill>
                  <a:srgbClr val="FF0000"/>
                </a:solidFill>
              </a:rPr>
              <a:t>いる」「～することができる」などとして評価規準を作成</a:t>
            </a:r>
            <a:r>
              <a:rPr kumimoji="1" lang="ja-JP" altLang="en-US" sz="2000" dirty="0"/>
              <a:t>する。</a:t>
            </a:r>
            <a:endParaRPr kumimoji="1" lang="en-US" altLang="ja-JP" sz="2000" dirty="0"/>
          </a:p>
          <a:p>
            <a:pPr>
              <a:defRPr/>
            </a:pPr>
            <a:endParaRPr kumimoji="1" lang="en-US" altLang="ja-JP" sz="2000" dirty="0"/>
          </a:p>
          <a:p>
            <a:pPr>
              <a:defRPr/>
            </a:pPr>
            <a:r>
              <a:rPr kumimoji="1" lang="ja-JP" altLang="en-US" sz="2000" b="1" dirty="0">
                <a:solidFill>
                  <a:srgbClr val="006600"/>
                </a:solidFill>
              </a:rPr>
              <a:t>○</a:t>
            </a:r>
            <a:r>
              <a:rPr kumimoji="1" lang="ja-JP" altLang="en-US" sz="2000" b="1" u="sng" dirty="0">
                <a:solidFill>
                  <a:srgbClr val="006600"/>
                </a:solidFill>
              </a:rPr>
              <a:t>「思考・判断・表現」のポイント</a:t>
            </a:r>
            <a:endParaRPr kumimoji="1" lang="en-US" altLang="ja-JP" sz="2000" b="1" u="sng" dirty="0">
              <a:solidFill>
                <a:srgbClr val="006600"/>
              </a:solidFill>
            </a:endParaRPr>
          </a:p>
          <a:p>
            <a:pPr>
              <a:defRPr/>
            </a:pPr>
            <a:r>
              <a:rPr kumimoji="1" lang="ja-JP" altLang="en-US" sz="2000" dirty="0"/>
              <a:t>　・基本的に</a:t>
            </a:r>
            <a:r>
              <a:rPr kumimoji="1" lang="ja-JP" altLang="en-US" sz="2000" spc="-100" dirty="0"/>
              <a:t>，当該「内容のまとまり」で育成を目指す資質・能力に該当する</a:t>
            </a:r>
            <a:r>
              <a:rPr kumimoji="1" lang="ja-JP" altLang="en-US" sz="2000" dirty="0"/>
              <a:t>「思考力，　</a:t>
            </a:r>
            <a:endParaRPr kumimoji="1" lang="en-US" altLang="ja-JP" sz="2000" dirty="0"/>
          </a:p>
          <a:p>
            <a:pPr>
              <a:defRPr/>
            </a:pPr>
            <a:r>
              <a:rPr kumimoji="1" lang="ja-JP" altLang="en-US" sz="2000" dirty="0"/>
              <a:t>判断力，表現力等」で示された内容をもとに，</a:t>
            </a:r>
            <a:r>
              <a:rPr kumimoji="1" lang="ja-JP" altLang="en-US" sz="2000" dirty="0">
                <a:solidFill>
                  <a:srgbClr val="FF0000"/>
                </a:solidFill>
              </a:rPr>
              <a:t>その文末を「～することができる」として評価規準を作成</a:t>
            </a:r>
            <a:r>
              <a:rPr kumimoji="1" lang="ja-JP" altLang="en-US" sz="2000" dirty="0"/>
              <a:t>する。</a:t>
            </a:r>
            <a:endParaRPr kumimoji="1" lang="en-US" altLang="ja-JP" sz="2000" dirty="0"/>
          </a:p>
          <a:p>
            <a:pPr>
              <a:defRPr/>
            </a:pPr>
            <a:endParaRPr kumimoji="1" lang="en-US" altLang="ja-JP" sz="2000" dirty="0"/>
          </a:p>
          <a:p>
            <a:pPr>
              <a:defRPr/>
            </a:pPr>
            <a:r>
              <a:rPr kumimoji="1" lang="ja-JP" altLang="en-US" sz="2000" b="1" dirty="0">
                <a:solidFill>
                  <a:srgbClr val="CC9900"/>
                </a:solidFill>
              </a:rPr>
              <a:t>○</a:t>
            </a:r>
            <a:r>
              <a:rPr kumimoji="1" lang="ja-JP" altLang="en-US" sz="2000" b="1" u="sng" dirty="0">
                <a:solidFill>
                  <a:srgbClr val="CC9900"/>
                </a:solidFill>
              </a:rPr>
              <a:t>「主体的に学習に取り組む態度」のポイント</a:t>
            </a:r>
            <a:endParaRPr kumimoji="1" lang="en-US" altLang="ja-JP" sz="2000" b="1" u="sng" dirty="0">
              <a:solidFill>
                <a:srgbClr val="CC9900"/>
              </a:solidFill>
            </a:endParaRPr>
          </a:p>
          <a:p>
            <a:pPr>
              <a:defRPr/>
            </a:pPr>
            <a:endParaRPr kumimoji="1" lang="en-US" altLang="ja-JP" sz="300" dirty="0"/>
          </a:p>
          <a:p>
            <a:pPr>
              <a:defRPr/>
            </a:pPr>
            <a:r>
              <a:rPr kumimoji="1" lang="ja-JP" altLang="en-US" sz="2000" dirty="0"/>
              <a:t>　・基本的に，当該学年の「主体的に学習に取り組む態度」の観点の趣旨をもとに，当該「内容のまとまり」で育成を目指す「知識及び技能」や「思考力，判断力，表現力等」の指導事項等を踏まえ，</a:t>
            </a:r>
            <a:r>
              <a:rPr kumimoji="1" lang="ja-JP" altLang="en-US" sz="2000" dirty="0">
                <a:solidFill>
                  <a:srgbClr val="FF0000"/>
                </a:solidFill>
              </a:rPr>
              <a:t>その文末を「～している」として評価規準を作成</a:t>
            </a:r>
            <a:r>
              <a:rPr kumimoji="1" lang="ja-JP" altLang="en-US" sz="2000" dirty="0"/>
              <a:t>する。</a:t>
            </a:r>
            <a:endParaRPr kumimoji="1" lang="en-US" altLang="ja-JP" sz="2000" dirty="0"/>
          </a:p>
          <a:p>
            <a:pPr>
              <a:defRPr/>
            </a:pPr>
            <a:r>
              <a:rPr kumimoji="1" lang="ja-JP" altLang="en-US" sz="2000" dirty="0"/>
              <a:t>　</a:t>
            </a:r>
            <a:r>
              <a:rPr kumimoji="1" lang="en-US" altLang="ja-JP" sz="2000" dirty="0"/>
              <a:t>※</a:t>
            </a:r>
            <a:r>
              <a:rPr kumimoji="1" lang="ja-JP" altLang="en-US" sz="2000" dirty="0"/>
              <a:t>なお，各学年の統計に関わる「内容のまとまり」については，その文末に「多様</a:t>
            </a:r>
            <a:endParaRPr kumimoji="1" lang="en-US" altLang="ja-JP" sz="2000" dirty="0"/>
          </a:p>
          <a:p>
            <a:pPr>
              <a:defRPr/>
            </a:pPr>
            <a:r>
              <a:rPr kumimoji="1" lang="ja-JP" altLang="en-US" sz="2000" dirty="0"/>
              <a:t>　　な考えを認め，よりよく問題解決しようとしている（１年：多面的に捉え考えようと</a:t>
            </a:r>
            <a:endParaRPr kumimoji="1" lang="en-US" altLang="ja-JP" sz="2000" dirty="0"/>
          </a:p>
          <a:p>
            <a:pPr>
              <a:defRPr/>
            </a:pPr>
            <a:r>
              <a:rPr kumimoji="1" lang="ja-JP" altLang="en-US" sz="2000" dirty="0"/>
              <a:t>　　している）」などを加えて評価規準を作成する。</a:t>
            </a:r>
            <a:endParaRPr kumimoji="1" lang="en-US" altLang="ja-JP"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131"/>
    </mc:Choice>
    <mc:Fallback xmlns="">
      <p:transition spd="slow" advTm="9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19883</TotalTime>
  <Words>7620</Words>
  <Application>Microsoft Office PowerPoint</Application>
  <PresentationFormat>画面に合わせる (4:3)</PresentationFormat>
  <Paragraphs>460</Paragraphs>
  <Slides>24</Slides>
  <Notes>24</Notes>
  <HiddenSlides>0</HiddenSlides>
  <MMClips>24</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24</vt:i4>
      </vt:variant>
    </vt:vector>
  </HeadingPairs>
  <TitlesOfParts>
    <vt:vector size="34" baseType="lpstr">
      <vt:lpstr>HGP教科書体</vt:lpstr>
      <vt:lpstr>ＭＳ Ｐゴシック</vt:lpstr>
      <vt:lpstr>ＭＳ Ｐ明朝</vt:lpstr>
      <vt:lpstr>ＭＳ 明朝</vt:lpstr>
      <vt:lpstr>游ゴシック</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1086</cp:revision>
  <cp:lastPrinted>2020-05-13T23:04:01Z</cp:lastPrinted>
  <dcterms:created xsi:type="dcterms:W3CDTF">2009-05-16T06:50:40Z</dcterms:created>
  <dcterms:modified xsi:type="dcterms:W3CDTF">2020-05-27T13:51:25Z</dcterms:modified>
</cp:coreProperties>
</file>