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35"/>
  </p:notesMasterIdLst>
  <p:handoutMasterIdLst>
    <p:handoutMasterId r:id="rId36"/>
  </p:handoutMasterIdLst>
  <p:sldIdLst>
    <p:sldId id="472" r:id="rId2"/>
    <p:sldId id="685" r:id="rId3"/>
    <p:sldId id="749" r:id="rId4"/>
    <p:sldId id="747" r:id="rId5"/>
    <p:sldId id="714" r:id="rId6"/>
    <p:sldId id="689" r:id="rId7"/>
    <p:sldId id="731" r:id="rId8"/>
    <p:sldId id="732" r:id="rId9"/>
    <p:sldId id="650" r:id="rId10"/>
    <p:sldId id="715" r:id="rId11"/>
    <p:sldId id="690" r:id="rId12"/>
    <p:sldId id="734" r:id="rId13"/>
    <p:sldId id="695" r:id="rId14"/>
    <p:sldId id="696" r:id="rId15"/>
    <p:sldId id="697" r:id="rId16"/>
    <p:sldId id="748" r:id="rId17"/>
    <p:sldId id="735" r:id="rId18"/>
    <p:sldId id="716" r:id="rId19"/>
    <p:sldId id="702" r:id="rId20"/>
    <p:sldId id="750" r:id="rId21"/>
    <p:sldId id="738" r:id="rId22"/>
    <p:sldId id="739" r:id="rId23"/>
    <p:sldId id="717" r:id="rId24"/>
    <p:sldId id="719" r:id="rId25"/>
    <p:sldId id="721" r:id="rId26"/>
    <p:sldId id="722" r:id="rId27"/>
    <p:sldId id="709" r:id="rId28"/>
    <p:sldId id="740" r:id="rId29"/>
    <p:sldId id="741" r:id="rId30"/>
    <p:sldId id="742" r:id="rId31"/>
    <p:sldId id="744" r:id="rId32"/>
    <p:sldId id="743" r:id="rId33"/>
    <p:sldId id="728" r:id="rId34"/>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AtdChLmWlBgPuyUr0U26AQ==" hashData="xJiuo/j/T83Hj0mNCrxUYMJEUCo034gbW8Oq8AnyNSEfTaeJHKobsn/7ZmSJLUvdHwXvjO8YKeyGIe8TwDJq2g=="/>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99"/>
    <a:srgbClr val="00FF00"/>
    <a:srgbClr val="FFFF66"/>
    <a:srgbClr val="FFCCFF"/>
    <a:srgbClr val="FF3300"/>
    <a:srgbClr val="66FF66"/>
    <a:srgbClr val="FFE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0" autoAdjust="0"/>
    <p:restoredTop sz="93834" autoAdjust="0"/>
  </p:normalViewPr>
  <p:slideViewPr>
    <p:cSldViewPr>
      <p:cViewPr varScale="1">
        <p:scale>
          <a:sx n="64" d="100"/>
          <a:sy n="64" d="100"/>
        </p:scale>
        <p:origin x="1560" y="48"/>
      </p:cViewPr>
      <p:guideLst>
        <p:guide orient="horz" pos="3067"/>
        <p:guide pos="2880"/>
      </p:guideLst>
    </p:cSldViewPr>
  </p:slideViewPr>
  <p:outlineViewPr>
    <p:cViewPr>
      <p:scale>
        <a:sx n="33" d="100"/>
        <a:sy n="33" d="100"/>
      </p:scale>
      <p:origin x="0" y="-3300"/>
    </p:cViewPr>
  </p:outlineViewPr>
  <p:notesTextViewPr>
    <p:cViewPr>
      <p:scale>
        <a:sx n="3" d="2"/>
        <a:sy n="3" d="2"/>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a:extLst>
              <a:ext uri="{FF2B5EF4-FFF2-40B4-BE49-F238E27FC236}">
                <a16:creationId xmlns:a16="http://schemas.microsoft.com/office/drawing/2014/main" id="{974D3998-3CD6-46F8-8D84-A36956E25839}"/>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a:extLst>
              <a:ext uri="{FF2B5EF4-FFF2-40B4-BE49-F238E27FC236}">
                <a16:creationId xmlns:a16="http://schemas.microsoft.com/office/drawing/2014/main" id="{F6F19FF7-21CE-4E8C-AFB2-63B4AB5C85C6}"/>
              </a:ext>
            </a:extLst>
          </p:cNvPr>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a:extLst>
              <a:ext uri="{FF2B5EF4-FFF2-40B4-BE49-F238E27FC236}">
                <a16:creationId xmlns:a16="http://schemas.microsoft.com/office/drawing/2014/main" id="{04764D69-15B0-4931-91FA-8FF6F3F2FF6C}"/>
              </a:ext>
            </a:extLst>
          </p:cNvPr>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a:extLst>
              <a:ext uri="{FF2B5EF4-FFF2-40B4-BE49-F238E27FC236}">
                <a16:creationId xmlns:a16="http://schemas.microsoft.com/office/drawing/2014/main" id="{529BE818-D866-47D3-86AD-AC899E82FCCC}"/>
              </a:ext>
            </a:extLst>
          </p:cNvPr>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fld id="{929DF820-2259-427F-8473-ACCB016BCCE6}" type="slidenum">
              <a:rPr lang="en-US" altLang="ja-JP"/>
              <a:pPr/>
              <a:t>‹#›</a:t>
            </a:fld>
            <a:endParaRPr lang="en-US" altLang="ja-JP"/>
          </a:p>
        </p:txBody>
      </p:sp>
    </p:spTree>
    <p:extLst>
      <p:ext uri="{BB962C8B-B14F-4D97-AF65-F5344CB8AC3E}">
        <p14:creationId xmlns:p14="http://schemas.microsoft.com/office/powerpoint/2010/main" val="3883207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a:extLst>
              <a:ext uri="{FF2B5EF4-FFF2-40B4-BE49-F238E27FC236}">
                <a16:creationId xmlns:a16="http://schemas.microsoft.com/office/drawing/2014/main" id="{855B614B-DAC6-4243-8849-FD74D6228604}"/>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a:extLst>
              <a:ext uri="{FF2B5EF4-FFF2-40B4-BE49-F238E27FC236}">
                <a16:creationId xmlns:a16="http://schemas.microsoft.com/office/drawing/2014/main" id="{2223A9E0-AE00-4417-9D39-2D60EA41AD91}"/>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a:extLst>
              <a:ext uri="{FF2B5EF4-FFF2-40B4-BE49-F238E27FC236}">
                <a16:creationId xmlns:a16="http://schemas.microsoft.com/office/drawing/2014/main" id="{33AA51BC-1F58-4EA6-BA26-1E17E0D8C6C6}"/>
              </a:ext>
            </a:extLst>
          </p:cNvPr>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a:extLst>
              <a:ext uri="{FF2B5EF4-FFF2-40B4-BE49-F238E27FC236}">
                <a16:creationId xmlns:a16="http://schemas.microsoft.com/office/drawing/2014/main" id="{2B269CEA-DEDE-4C2D-8438-2FECC48D5215}"/>
              </a:ext>
            </a:extLst>
          </p:cNvPr>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a:extLst>
              <a:ext uri="{FF2B5EF4-FFF2-40B4-BE49-F238E27FC236}">
                <a16:creationId xmlns:a16="http://schemas.microsoft.com/office/drawing/2014/main" id="{00608D6A-C289-450C-BFF6-8A429A996D0D}"/>
              </a:ext>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a:extLst>
              <a:ext uri="{FF2B5EF4-FFF2-40B4-BE49-F238E27FC236}">
                <a16:creationId xmlns:a16="http://schemas.microsoft.com/office/drawing/2014/main" id="{B8852404-DBE5-4029-B059-62EDCF9EA751}"/>
              </a:ext>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fld id="{C04A3C6C-EE19-4528-813B-E2E23328B419}" type="slidenum">
              <a:rPr lang="en-US" altLang="ja-JP"/>
              <a:pPr/>
              <a:t>‹#›</a:t>
            </a:fld>
            <a:endParaRPr lang="en-US" altLang="ja-JP"/>
          </a:p>
        </p:txBody>
      </p:sp>
    </p:spTree>
    <p:extLst>
      <p:ext uri="{BB962C8B-B14F-4D97-AF65-F5344CB8AC3E}">
        <p14:creationId xmlns:p14="http://schemas.microsoft.com/office/powerpoint/2010/main" val="12600714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8B54C0F1-068D-4B6C-A165-7474E6FB32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EABFE3E3-0511-4713-AB81-1E94A754AE20}" type="slidenum">
              <a:rPr kumimoji="1" lang="en-US" altLang="ja-JP">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5123" name="Rectangle 2">
            <a:extLst>
              <a:ext uri="{FF2B5EF4-FFF2-40B4-BE49-F238E27FC236}">
                <a16:creationId xmlns:a16="http://schemas.microsoft.com/office/drawing/2014/main" id="{53101299-F65D-4321-962E-BCDC05E0002B}"/>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543A1035-EA78-4C4D-AC79-3413E789B7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只今から，「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のための学習評価」について「中学校理科」の説明を始めます。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なお，本説明は，国立教育政策研究所の「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のための学習評価に関する参考資料」をもとに作成しています。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スライド右上等に，該当ページを示していますので，参考資料をお持ちの方は，必要に応じてラインを引くなどしながらお聞きください。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228533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4B67563A-29EE-4C12-807B-4DE9FDC84A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0CD5353-052D-4302-A336-6228EE409ADE}" type="slidenum">
              <a:rPr kumimoji="1" lang="en-US" altLang="ja-JP">
                <a:solidFill>
                  <a:srgbClr val="000000"/>
                </a:solidFill>
                <a:latin typeface="Arial" panose="020B0604020202020204" pitchFamily="34" charset="0"/>
              </a:rPr>
              <a:pPr/>
              <a:t>10</a:t>
            </a:fld>
            <a:endParaRPr kumimoji="1" lang="en-US" altLang="ja-JP">
              <a:solidFill>
                <a:srgbClr val="000000"/>
              </a:solidFill>
              <a:latin typeface="Arial" panose="020B0604020202020204" pitchFamily="34" charset="0"/>
            </a:endParaRPr>
          </a:p>
        </p:txBody>
      </p:sp>
      <p:sp>
        <p:nvSpPr>
          <p:cNvPr id="23555" name="Rectangle 2">
            <a:extLst>
              <a:ext uri="{FF2B5EF4-FFF2-40B4-BE49-F238E27FC236}">
                <a16:creationId xmlns:a16="http://schemas.microsoft.com/office/drawing/2014/main" id="{51B83259-72BB-4F3C-8724-5151CF6A98DE}"/>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5A976001-9801-4072-B448-F8EFA16A62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次に，「内容のまとまりごとの評価規準」作成の具体的な手順　について説明します。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冊子は，第</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編の</a:t>
            </a:r>
            <a:r>
              <a:rPr lang="en-US" altLang="ja-JP">
                <a:latin typeface="ＭＳ 明朝" panose="02020609040205080304" pitchFamily="17" charset="-128"/>
                <a:ea typeface="ＭＳ 明朝" panose="02020609040205080304" pitchFamily="17" charset="-128"/>
              </a:rPr>
              <a:t>28</a:t>
            </a:r>
            <a:r>
              <a:rPr lang="ja-JP" altLang="en-US">
                <a:latin typeface="ＭＳ 明朝" panose="02020609040205080304" pitchFamily="17" charset="-128"/>
                <a:ea typeface="ＭＳ 明朝" panose="02020609040205080304" pitchFamily="17" charset="-128"/>
              </a:rPr>
              <a:t>ページからになります。</a:t>
            </a: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7313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E45B6EB6-E093-446F-B4A1-0D2D1AE629B3}"/>
              </a:ext>
            </a:extLst>
          </p:cNvPr>
          <p:cNvSpPr>
            <a:spLocks noGrp="1" noRot="1" noChangeAspect="1" noChangeArrowheads="1" noTextEdit="1"/>
          </p:cNvSpPr>
          <p:nvPr>
            <p:ph type="sldImg"/>
          </p:nvPr>
        </p:nvSpPr>
        <p:spPr>
          <a:ln/>
        </p:spPr>
      </p:sp>
      <p:sp>
        <p:nvSpPr>
          <p:cNvPr id="25603" name="ノート プレースホルダー 2">
            <a:extLst>
              <a:ext uri="{FF2B5EF4-FFF2-40B4-BE49-F238E27FC236}">
                <a16:creationId xmlns:a16="http://schemas.microsoft.com/office/drawing/2014/main" id="{E848DBD9-8912-4FE8-9417-11BAC2A329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それでは，まず</a:t>
            </a:r>
            <a:r>
              <a:rPr lang="en-US" altLang="ja-JP">
                <a:latin typeface="ＭＳ 明朝" panose="02020609040205080304" pitchFamily="17" charset="-128"/>
                <a:ea typeface="ＭＳ 明朝" panose="02020609040205080304" pitchFamily="17" charset="-128"/>
              </a:rPr>
              <a:t>31</a:t>
            </a:r>
            <a:r>
              <a:rPr lang="ja-JP" altLang="en-US">
                <a:latin typeface="ＭＳ 明朝" panose="02020609040205080304" pitchFamily="17" charset="-128"/>
                <a:ea typeface="ＭＳ 明朝" panose="02020609040205080304" pitchFamily="17" charset="-128"/>
              </a:rPr>
              <a:t>ページをご覧ください。</a:t>
            </a:r>
            <a:r>
              <a:rPr lang="en-US" altLang="ja-JP">
                <a:latin typeface="ＭＳ 明朝" panose="02020609040205080304" pitchFamily="17" charset="-128"/>
                <a:ea typeface="ＭＳ 明朝" panose="02020609040205080304" pitchFamily="17" charset="-128"/>
              </a:rPr>
              <a:t>31</a:t>
            </a:r>
            <a:r>
              <a:rPr lang="ja-JP" altLang="en-US">
                <a:latin typeface="ＭＳ 明朝" panose="02020609040205080304" pitchFamily="17" charset="-128"/>
                <a:ea typeface="ＭＳ 明朝" panose="02020609040205080304" pitchFamily="17" charset="-128"/>
              </a:rPr>
              <a:t>ページの②に，「内容のまとまりごとの評価規準」を作成する際の，観点ごとのポイントが示されています。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「知識・技能」および「思考・判断・表現」の観点については，学習指導要領解説の「内容」における大項目の表現を用いて作成します。</a:t>
            </a:r>
          </a:p>
        </p:txBody>
      </p:sp>
      <p:sp>
        <p:nvSpPr>
          <p:cNvPr id="25604" name="スライド番号プレースホルダー 3">
            <a:extLst>
              <a:ext uri="{FF2B5EF4-FFF2-40B4-BE49-F238E27FC236}">
                <a16:creationId xmlns:a16="http://schemas.microsoft.com/office/drawing/2014/main" id="{B2F2B5C8-4458-419E-B4E3-C75541BC5C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01C5FCA-6243-4DC0-9D38-A31E33ACC895}" type="slidenum">
              <a:rPr lang="ja-JP" altLang="en-US">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10883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9063F95B-C6AB-435D-9839-177882211BFE}"/>
              </a:ext>
            </a:extLst>
          </p:cNvPr>
          <p:cNvSpPr>
            <a:spLocks noGrp="1" noRot="1" noChangeAspect="1" noChangeArrowheads="1" noTextEdit="1"/>
          </p:cNvSpPr>
          <p:nvPr>
            <p:ph type="sldImg"/>
          </p:nvPr>
        </p:nvSpPr>
        <p:spPr>
          <a:ln/>
        </p:spPr>
      </p:sp>
      <p:sp>
        <p:nvSpPr>
          <p:cNvPr id="27651" name="ノート プレースホルダー 2">
            <a:extLst>
              <a:ext uri="{FF2B5EF4-FFF2-40B4-BE49-F238E27FC236}">
                <a16:creationId xmlns:a16="http://schemas.microsoft.com/office/drawing/2014/main" id="{C35848C0-EC43-4B7E-B3D7-F907358341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具体的に，大項目の（</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）身近な物理現象　における「内容のまとまりごとの評価規準」を例に挙げて説明します。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スライドには，（</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）身近な物理現象　について，学習指導要領解説の内容を示しています。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「知識・技能」については，アの「次のこと」を</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中項目名</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にかえ，「理解する」を「理解している」，「身に付けること」を「身に付けている」にかえて作成します。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「思考・判断・表現」については，イの文末表現をかえて作成します。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参考資料の</a:t>
            </a:r>
            <a:r>
              <a:rPr lang="en-US" altLang="ja-JP">
                <a:latin typeface="ＭＳ 明朝" panose="02020609040205080304" pitchFamily="17" charset="-128"/>
                <a:ea typeface="ＭＳ 明朝" panose="02020609040205080304" pitchFamily="17" charset="-128"/>
              </a:rPr>
              <a:t>31</a:t>
            </a:r>
            <a:r>
              <a:rPr lang="ja-JP" altLang="en-US">
                <a:latin typeface="ＭＳ 明朝" panose="02020609040205080304" pitchFamily="17" charset="-128"/>
                <a:ea typeface="ＭＳ 明朝" panose="02020609040205080304" pitchFamily="17" charset="-128"/>
              </a:rPr>
              <a:t>ページには，学習指導要領の内容と，内容のまとまりごとの評価規準の例が示されていますので，比較して，作成の手順と合わせてご確認ください。</a:t>
            </a:r>
            <a:endParaRPr lang="en-US" altLang="ja-JP">
              <a:latin typeface="ＭＳ 明朝" panose="02020609040205080304" pitchFamily="17" charset="-128"/>
              <a:ea typeface="ＭＳ 明朝" panose="02020609040205080304" pitchFamily="17" charset="-128"/>
            </a:endParaRPr>
          </a:p>
        </p:txBody>
      </p:sp>
      <p:sp>
        <p:nvSpPr>
          <p:cNvPr id="27652" name="スライド番号プレースホルダー 3">
            <a:extLst>
              <a:ext uri="{FF2B5EF4-FFF2-40B4-BE49-F238E27FC236}">
                <a16:creationId xmlns:a16="http://schemas.microsoft.com/office/drawing/2014/main" id="{E14E7266-E86F-4EF6-AFEE-CC683CF9F7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0AC2BF9-C301-41E0-A5A0-72DAC00A4F2B}" type="slidenum">
              <a:rPr lang="ja-JP" altLang="en-US">
                <a:solidFill>
                  <a:srgbClr val="000000"/>
                </a:solidFill>
                <a:latin typeface="游ゴシック" panose="020B0400000000000000" pitchFamily="50" charset="-128"/>
              </a:rPr>
              <a:pPr/>
              <a:t>12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426858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3259480C-F278-46B5-A4AF-1941906B5AA8}"/>
              </a:ext>
            </a:extLst>
          </p:cNvPr>
          <p:cNvSpPr>
            <a:spLocks noGrp="1" noRot="1" noChangeAspect="1" noChangeArrowheads="1" noTextEdit="1"/>
          </p:cNvSpPr>
          <p:nvPr>
            <p:ph type="sldImg"/>
          </p:nvPr>
        </p:nvSpPr>
        <p:spPr>
          <a:ln/>
        </p:spPr>
      </p:sp>
      <p:sp>
        <p:nvSpPr>
          <p:cNvPr id="29699" name="ノート プレースホルダー 2">
            <a:extLst>
              <a:ext uri="{FF2B5EF4-FFF2-40B4-BE49-F238E27FC236}">
                <a16:creationId xmlns:a16="http://schemas.microsoft.com/office/drawing/2014/main" id="{377FC5D6-F310-4FA2-B42E-4918024DC4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次に，「主体的に学習に取り組む態度」の観点についてですが，この観点については学習指導要領に育成を目指す資質・能力が示されていないため，文部科学省所初等中等教育局長通知である改善通知の別紙４に記載されている，「学年・分野別の評価の観点の趣旨」を用いて作成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冊子の</a:t>
            </a:r>
            <a:r>
              <a:rPr lang="en-US" altLang="ja-JP">
                <a:latin typeface="ＭＳ 明朝" panose="02020609040205080304" pitchFamily="17" charset="-128"/>
                <a:ea typeface="ＭＳ 明朝" panose="02020609040205080304" pitchFamily="17" charset="-128"/>
              </a:rPr>
              <a:t>28</a:t>
            </a:r>
            <a:r>
              <a:rPr lang="ja-JP" altLang="en-US">
                <a:latin typeface="ＭＳ 明朝" panose="02020609040205080304" pitchFamily="17" charset="-128"/>
                <a:ea typeface="ＭＳ 明朝" panose="02020609040205080304" pitchFamily="17" charset="-128"/>
              </a:rPr>
              <a:t>ページ，</a:t>
            </a:r>
            <a:r>
              <a:rPr lang="en-US" altLang="ja-JP">
                <a:latin typeface="ＭＳ 明朝" panose="02020609040205080304" pitchFamily="17" charset="-128"/>
                <a:ea typeface="ＭＳ 明朝" panose="02020609040205080304" pitchFamily="17" charset="-128"/>
              </a:rPr>
              <a:t>29</a:t>
            </a:r>
            <a:r>
              <a:rPr lang="ja-JP" altLang="en-US">
                <a:latin typeface="ＭＳ 明朝" panose="02020609040205080304" pitchFamily="17" charset="-128"/>
                <a:ea typeface="ＭＳ 明朝" panose="02020609040205080304" pitchFamily="17" charset="-128"/>
              </a:rPr>
              <a:t>ページの下に改善等通知の一部が記載さています。</a:t>
            </a:r>
          </a:p>
        </p:txBody>
      </p:sp>
      <p:sp>
        <p:nvSpPr>
          <p:cNvPr id="29700" name="スライド番号プレースホルダー 3">
            <a:extLst>
              <a:ext uri="{FF2B5EF4-FFF2-40B4-BE49-F238E27FC236}">
                <a16:creationId xmlns:a16="http://schemas.microsoft.com/office/drawing/2014/main" id="{E53D1ACD-693B-4CA3-8615-B72EAAEA6B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7BE2EFA-5256-48BB-A3AE-3E36081E21B3}" type="slidenum">
              <a:rPr lang="ja-JP" altLang="en-US">
                <a:solidFill>
                  <a:srgbClr val="000000"/>
                </a:solidFill>
                <a:latin typeface="游ゴシック" panose="020B0400000000000000" pitchFamily="50" charset="-128"/>
              </a:rPr>
              <a:pPr/>
              <a:t>13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49869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3343EA3D-6CAE-4424-B169-8AD00A2261D0}"/>
              </a:ext>
            </a:extLst>
          </p:cNvPr>
          <p:cNvSpPr>
            <a:spLocks noGrp="1" noRot="1" noChangeAspect="1" noChangeArrowheads="1" noTextEdit="1"/>
          </p:cNvSpPr>
          <p:nvPr>
            <p:ph type="sldImg"/>
          </p:nvPr>
        </p:nvSpPr>
        <p:spPr>
          <a:ln/>
        </p:spPr>
      </p:sp>
      <p:sp>
        <p:nvSpPr>
          <p:cNvPr id="31747" name="ノート プレースホルダー 2">
            <a:extLst>
              <a:ext uri="{FF2B5EF4-FFF2-40B4-BE49-F238E27FC236}">
                <a16:creationId xmlns:a16="http://schemas.microsoft.com/office/drawing/2014/main" id="{5006BA65-7F05-4FBF-8780-65D484E8E1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第</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分野の第</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学年（１）身近な物理現象　についての「主体的に学習に取り組む態度」の観点を作成する際には，改善通知に記載されている，「観点の趣旨」の，第</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分野，「主体的に学習に取り組む態度」の部分を用いることになります。</a:t>
            </a:r>
          </a:p>
        </p:txBody>
      </p:sp>
      <p:sp>
        <p:nvSpPr>
          <p:cNvPr id="31748" name="スライド番号プレースホルダー 3">
            <a:extLst>
              <a:ext uri="{FF2B5EF4-FFF2-40B4-BE49-F238E27FC236}">
                <a16:creationId xmlns:a16="http://schemas.microsoft.com/office/drawing/2014/main" id="{017F9E9E-8A37-413E-93E3-E06073F0A1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3DF579B-E6F8-40A8-80AA-FDD39EB169A8}" type="slidenum">
              <a:rPr lang="ja-JP" altLang="en-US">
                <a:solidFill>
                  <a:srgbClr val="000000"/>
                </a:solidFill>
                <a:latin typeface="游ゴシック" panose="020B0400000000000000" pitchFamily="50" charset="-128"/>
              </a:rPr>
              <a:pPr/>
              <a:t>14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24622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CD67401E-EFB7-4608-850D-4AF3BC659536}"/>
              </a:ext>
            </a:extLst>
          </p:cNvPr>
          <p:cNvSpPr>
            <a:spLocks noGrp="1" noRot="1" noChangeAspect="1" noChangeArrowheads="1" noTextEdit="1"/>
          </p:cNvSpPr>
          <p:nvPr>
            <p:ph type="sldImg"/>
          </p:nvPr>
        </p:nvSpPr>
        <p:spPr>
          <a:ln/>
        </p:spPr>
      </p:sp>
      <p:sp>
        <p:nvSpPr>
          <p:cNvPr id="33795" name="ノート プレースホルダー 2">
            <a:extLst>
              <a:ext uri="{FF2B5EF4-FFF2-40B4-BE49-F238E27FC236}">
                <a16:creationId xmlns:a16="http://schemas.microsoft.com/office/drawing/2014/main" id="{F0DF62A9-EE21-4C6D-9E39-B9CE7C9D47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その文章の冒頭を，「内容のまとまり」である大項目名にかえて観点を作成します。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参考資料の</a:t>
            </a:r>
            <a:r>
              <a:rPr lang="en-US" altLang="ja-JP">
                <a:latin typeface="ＭＳ 明朝" panose="02020609040205080304" pitchFamily="17" charset="-128"/>
                <a:ea typeface="ＭＳ 明朝" panose="02020609040205080304" pitchFamily="17" charset="-128"/>
              </a:rPr>
              <a:t>31</a:t>
            </a:r>
            <a:r>
              <a:rPr lang="ja-JP" altLang="en-US">
                <a:latin typeface="ＭＳ 明朝" panose="02020609040205080304" pitchFamily="17" charset="-128"/>
                <a:ea typeface="ＭＳ 明朝" panose="02020609040205080304" pitchFamily="17" charset="-128"/>
              </a:rPr>
              <a:t>ページに，内容のまとまりごとの評価規準の例が示されていますので，比較して，ご確認ください。</a:t>
            </a:r>
            <a:endParaRPr lang="en-US" altLang="ja-JP">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
        <p:nvSpPr>
          <p:cNvPr id="33796" name="スライド番号プレースホルダー 3">
            <a:extLst>
              <a:ext uri="{FF2B5EF4-FFF2-40B4-BE49-F238E27FC236}">
                <a16:creationId xmlns:a16="http://schemas.microsoft.com/office/drawing/2014/main" id="{81F0F054-65DC-4922-9465-28123410E0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052A1F0-1F32-4DD6-9370-A11239B5C64D}" type="slidenum">
              <a:rPr lang="ja-JP" altLang="en-US">
                <a:solidFill>
                  <a:srgbClr val="000000"/>
                </a:solidFill>
                <a:latin typeface="游ゴシック" panose="020B0400000000000000" pitchFamily="50" charset="-128"/>
              </a:rPr>
              <a:pPr/>
              <a:t>15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46871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05A0C2DB-EF96-4995-B1F7-6976396B5E81}"/>
              </a:ext>
            </a:extLst>
          </p:cNvPr>
          <p:cNvSpPr>
            <a:spLocks noGrp="1" noRot="1" noChangeAspect="1" noChangeArrowheads="1" noTextEdit="1"/>
          </p:cNvSpPr>
          <p:nvPr>
            <p:ph type="sldImg"/>
          </p:nvPr>
        </p:nvSpPr>
        <p:spPr>
          <a:ln/>
        </p:spPr>
      </p:sp>
      <p:sp>
        <p:nvSpPr>
          <p:cNvPr id="35843" name="ノート プレースホルダー 2">
            <a:extLst>
              <a:ext uri="{FF2B5EF4-FFF2-40B4-BE49-F238E27FC236}">
                <a16:creationId xmlns:a16="http://schemas.microsoft.com/office/drawing/2014/main" id="{7B3EDDE2-B32A-42E0-AC28-7E4DC2577E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このようにして冊子の</a:t>
            </a:r>
            <a:r>
              <a:rPr lang="en-US" altLang="ja-JP">
                <a:latin typeface="ＭＳ 明朝" panose="02020609040205080304" pitchFamily="17" charset="-128"/>
                <a:ea typeface="ＭＳ 明朝" panose="02020609040205080304" pitchFamily="17" charset="-128"/>
              </a:rPr>
              <a:t>31</a:t>
            </a:r>
            <a:r>
              <a:rPr lang="ja-JP" altLang="en-US">
                <a:latin typeface="ＭＳ 明朝" panose="02020609040205080304" pitchFamily="17" charset="-128"/>
                <a:ea typeface="ＭＳ 明朝" panose="02020609040205080304" pitchFamily="17" charset="-128"/>
              </a:rPr>
              <a:t>ページに示されている「内容のまとまりごとの評価規準」を作成することができます。</a:t>
            </a:r>
            <a:endParaRPr lang="en-US" altLang="ja-JP">
              <a:latin typeface="ＭＳ 明朝" panose="02020609040205080304" pitchFamily="17" charset="-128"/>
              <a:ea typeface="ＭＳ 明朝" panose="02020609040205080304" pitchFamily="17" charset="-128"/>
            </a:endParaRPr>
          </a:p>
        </p:txBody>
      </p:sp>
      <p:sp>
        <p:nvSpPr>
          <p:cNvPr id="35844" name="スライド番号プレースホルダー 3">
            <a:extLst>
              <a:ext uri="{FF2B5EF4-FFF2-40B4-BE49-F238E27FC236}">
                <a16:creationId xmlns:a16="http://schemas.microsoft.com/office/drawing/2014/main" id="{DE0F4E09-AFE0-4C59-8189-816B074F3B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17E622E-D026-41D9-B344-E1DA8F72FD4B}" type="slidenum">
              <a:rPr lang="ja-JP" altLang="en-US">
                <a:solidFill>
                  <a:srgbClr val="000000"/>
                </a:solidFill>
                <a:latin typeface="游ゴシック" panose="020B0400000000000000" pitchFamily="50" charset="-128"/>
              </a:rPr>
              <a:pPr/>
              <a:t>16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37834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2AAAF020-8EC7-4498-A182-0A035420F944}"/>
              </a:ext>
            </a:extLst>
          </p:cNvPr>
          <p:cNvSpPr>
            <a:spLocks noGrp="1" noRot="1" noChangeAspect="1" noChangeArrowheads="1" noTextEdit="1"/>
          </p:cNvSpPr>
          <p:nvPr>
            <p:ph type="sldImg"/>
          </p:nvPr>
        </p:nvSpPr>
        <p:spPr>
          <a:ln/>
        </p:spPr>
      </p:sp>
      <p:sp>
        <p:nvSpPr>
          <p:cNvPr id="37891" name="ノート プレースホルダー 2">
            <a:extLst>
              <a:ext uri="{FF2B5EF4-FFF2-40B4-BE49-F238E27FC236}">
                <a16:creationId xmlns:a16="http://schemas.microsoft.com/office/drawing/2014/main" id="{C1CB5029-F0AF-4813-B5A3-8B27E82DA2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続いて，</a:t>
            </a:r>
            <a:r>
              <a:rPr lang="en-US" altLang="ja-JP">
                <a:latin typeface="ＭＳ 明朝" panose="02020609040205080304" pitchFamily="17" charset="-128"/>
                <a:ea typeface="ＭＳ 明朝" panose="02020609040205080304" pitchFamily="17" charset="-128"/>
              </a:rPr>
              <a:t>32</a:t>
            </a:r>
            <a:r>
              <a:rPr lang="ja-JP" altLang="en-US">
                <a:latin typeface="ＭＳ 明朝" panose="02020609040205080304" pitchFamily="17" charset="-128"/>
                <a:ea typeface="ＭＳ 明朝" panose="02020609040205080304" pitchFamily="17" charset="-128"/>
              </a:rPr>
              <a:t>ページ上段の中学校指導要領理科第２分野の目標に記載されている（３）学びに向かう力，人間性等の部分をご覧ください。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第２分野の「学びに向かう力，人間性等」に示されている，「生命を尊重し，自然環境の保全に寄与する態度」については，観点別学習状況の評価にはなじまず，個人内評価等を通じて見取る部分になります。そのため，</a:t>
            </a:r>
            <a:r>
              <a:rPr lang="en-US" altLang="ja-JP">
                <a:latin typeface="ＭＳ 明朝" panose="02020609040205080304" pitchFamily="17" charset="-128"/>
                <a:ea typeface="ＭＳ 明朝" panose="02020609040205080304" pitchFamily="17" charset="-128"/>
              </a:rPr>
              <a:t>34</a:t>
            </a:r>
            <a:r>
              <a:rPr lang="ja-JP" altLang="en-US">
                <a:latin typeface="ＭＳ 明朝" panose="02020609040205080304" pitchFamily="17" charset="-128"/>
                <a:ea typeface="ＭＳ 明朝" panose="02020609040205080304" pitchFamily="17" charset="-128"/>
              </a:rPr>
              <a:t>ページに示されている「内容のまとまりごとの評価規準」における「主体的に学習に取り組む態度」の観点には位置付けられていないことをご確認ください。</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また，すべての「大項目」について，「内容のまとまりごとの評価規準」の例が，</a:t>
            </a:r>
            <a:r>
              <a:rPr lang="en-US" altLang="ja-JP">
                <a:latin typeface="ＭＳ 明朝" panose="02020609040205080304" pitchFamily="17" charset="-128"/>
                <a:ea typeface="ＭＳ 明朝" panose="02020609040205080304" pitchFamily="17" charset="-128"/>
              </a:rPr>
              <a:t>99</a:t>
            </a:r>
            <a:r>
              <a:rPr lang="ja-JP" altLang="en-US">
                <a:latin typeface="ＭＳ 明朝" panose="02020609040205080304" pitchFamily="17" charset="-128"/>
                <a:ea typeface="ＭＳ 明朝" panose="02020609040205080304" pitchFamily="17" charset="-128"/>
              </a:rPr>
              <a:t>ページから</a:t>
            </a:r>
            <a:r>
              <a:rPr lang="en-US" altLang="ja-JP">
                <a:latin typeface="ＭＳ 明朝" panose="02020609040205080304" pitchFamily="17" charset="-128"/>
                <a:ea typeface="ＭＳ 明朝" panose="02020609040205080304" pitchFamily="17" charset="-128"/>
              </a:rPr>
              <a:t>104</a:t>
            </a:r>
            <a:r>
              <a:rPr lang="ja-JP" altLang="en-US">
                <a:latin typeface="ＭＳ 明朝" panose="02020609040205080304" pitchFamily="17" charset="-128"/>
                <a:ea typeface="ＭＳ 明朝" panose="02020609040205080304" pitchFamily="17" charset="-128"/>
              </a:rPr>
              <a:t>ページに示してありますので，後ほどご確認ください。</a:t>
            </a:r>
          </a:p>
        </p:txBody>
      </p:sp>
      <p:sp>
        <p:nvSpPr>
          <p:cNvPr id="37892" name="スライド番号プレースホルダー 3">
            <a:extLst>
              <a:ext uri="{FF2B5EF4-FFF2-40B4-BE49-F238E27FC236}">
                <a16:creationId xmlns:a16="http://schemas.microsoft.com/office/drawing/2014/main" id="{41AC0D0A-8665-4170-A013-A38E6F93CE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A450E13-154A-42DD-98C8-2B0821A7411D}" type="slidenum">
              <a:rPr lang="ja-JP" altLang="en-US">
                <a:solidFill>
                  <a:srgbClr val="000000"/>
                </a:solidFill>
                <a:latin typeface="游ゴシック" panose="020B0400000000000000" pitchFamily="50" charset="-128"/>
              </a:rPr>
              <a:pPr/>
              <a:t>17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3521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3A9A0301-FCB9-4DF7-9573-4938165AAF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38AB537C-D58E-4D28-BC99-C2B1D470F867}" type="slidenum">
              <a:rPr kumimoji="1" lang="en-US" altLang="ja-JP">
                <a:solidFill>
                  <a:srgbClr val="000000"/>
                </a:solidFill>
                <a:latin typeface="Arial" panose="020B0604020202020204" pitchFamily="34" charset="0"/>
              </a:rPr>
              <a:pPr/>
              <a:t>18</a:t>
            </a:fld>
            <a:endParaRPr kumimoji="1" lang="en-US" altLang="ja-JP">
              <a:solidFill>
                <a:srgbClr val="000000"/>
              </a:solidFill>
              <a:latin typeface="Arial" panose="020B0604020202020204" pitchFamily="34" charset="0"/>
            </a:endParaRPr>
          </a:p>
        </p:txBody>
      </p:sp>
      <p:sp>
        <p:nvSpPr>
          <p:cNvPr id="39939" name="Rectangle 2">
            <a:extLst>
              <a:ext uri="{FF2B5EF4-FFF2-40B4-BE49-F238E27FC236}">
                <a16:creationId xmlns:a16="http://schemas.microsoft.com/office/drawing/2014/main" id="{167104A2-EC49-42CB-8CE5-3BF6D8A49C69}"/>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335A46AB-9EFA-46A5-BD3C-FA043A7084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続いて，「内容のまとまりごとの評価規準」の考え方を踏まえた「単元の評価規準」の作成の手順について説明します。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冊子は，第</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編の</a:t>
            </a:r>
            <a:r>
              <a:rPr lang="en-US" altLang="ja-JP">
                <a:latin typeface="ＭＳ 明朝" panose="02020609040205080304" pitchFamily="17" charset="-128"/>
                <a:ea typeface="ＭＳ 明朝" panose="02020609040205080304" pitchFamily="17" charset="-128"/>
              </a:rPr>
              <a:t>35</a:t>
            </a:r>
            <a:r>
              <a:rPr lang="ja-JP" altLang="en-US">
                <a:latin typeface="ＭＳ 明朝" panose="02020609040205080304" pitchFamily="17" charset="-128"/>
                <a:ea typeface="ＭＳ 明朝" panose="02020609040205080304" pitchFamily="17" charset="-128"/>
              </a:rPr>
              <a:t>ページからになります。</a:t>
            </a:r>
          </a:p>
        </p:txBody>
      </p:sp>
    </p:spTree>
    <p:extLst>
      <p:ext uri="{BB962C8B-B14F-4D97-AF65-F5344CB8AC3E}">
        <p14:creationId xmlns:p14="http://schemas.microsoft.com/office/powerpoint/2010/main" val="2580722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ACF3FF6C-4795-41C1-B0FF-5E5B871D4CF8}"/>
              </a:ext>
            </a:extLst>
          </p:cNvPr>
          <p:cNvSpPr>
            <a:spLocks noGrp="1" noRot="1" noChangeAspect="1" noChangeArrowheads="1" noTextEdit="1"/>
          </p:cNvSpPr>
          <p:nvPr>
            <p:ph type="sldImg"/>
          </p:nvPr>
        </p:nvSpPr>
        <p:spPr>
          <a:ln/>
        </p:spPr>
      </p:sp>
      <p:sp>
        <p:nvSpPr>
          <p:cNvPr id="41987" name="ノート プレースホルダー 2">
            <a:extLst>
              <a:ext uri="{FF2B5EF4-FFF2-40B4-BE49-F238E27FC236}">
                <a16:creationId xmlns:a16="http://schemas.microsoft.com/office/drawing/2014/main" id="{B90F68DA-9181-4EFB-AA9D-0169DC4874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2800"/>
              </a:lnSpc>
            </a:pPr>
            <a:r>
              <a:rPr lang="ja-JP" altLang="en-US">
                <a:latin typeface="ＭＳ 明朝" panose="02020609040205080304" pitchFamily="17" charset="-128"/>
                <a:ea typeface="ＭＳ 明朝" panose="02020609040205080304" pitchFamily="17" charset="-128"/>
              </a:rPr>
              <a:t>　中学校理科における単元の評価規準は，先ほど説明した「内容のまとまりごとの評価規準」を作成する際の大項目を中項目に，中項目を小項目にかえたものをベースにして作成することができます。</a:t>
            </a:r>
            <a:endParaRPr lang="en-US" altLang="ja-JP">
              <a:latin typeface="ＭＳ 明朝" panose="02020609040205080304" pitchFamily="17" charset="-128"/>
              <a:ea typeface="ＭＳ 明朝" panose="02020609040205080304" pitchFamily="17" charset="-128"/>
            </a:endParaRPr>
          </a:p>
          <a:p>
            <a:pPr>
              <a:lnSpc>
                <a:spcPts val="2800"/>
              </a:lnSpc>
            </a:pPr>
            <a:r>
              <a:rPr lang="ja-JP" altLang="en-US">
                <a:latin typeface="ＭＳ 明朝" panose="02020609040205080304" pitchFamily="17" charset="-128"/>
                <a:ea typeface="ＭＳ 明朝" panose="02020609040205080304" pitchFamily="17" charset="-128"/>
              </a:rPr>
              <a:t>　そのため，理科では，「単元の評価規準」を「中項目の評価規準」として表記しています。</a:t>
            </a:r>
            <a:endParaRPr lang="en-US" altLang="ja-JP">
              <a:latin typeface="ＭＳ 明朝" panose="02020609040205080304" pitchFamily="17" charset="-128"/>
              <a:ea typeface="ＭＳ 明朝" panose="02020609040205080304" pitchFamily="17" charset="-128"/>
            </a:endParaRPr>
          </a:p>
          <a:p>
            <a:pPr>
              <a:lnSpc>
                <a:spcPts val="2800"/>
              </a:lnSpc>
            </a:pPr>
            <a:r>
              <a:rPr lang="ja-JP" altLang="en-US">
                <a:latin typeface="ＭＳ 明朝" panose="02020609040205080304" pitchFamily="17" charset="-128"/>
                <a:ea typeface="ＭＳ 明朝" panose="02020609040205080304" pitchFamily="17" charset="-128"/>
              </a:rPr>
              <a:t>　この「中項目の評価規準」は，改善通知の「観点の趣旨」を踏まえて，「内容のまとまりごとの評価規準」に付加・修正を加えることで，作成することができます。</a:t>
            </a:r>
            <a:endParaRPr lang="en-US" altLang="ja-JP">
              <a:latin typeface="ＭＳ 明朝" panose="02020609040205080304" pitchFamily="17" charset="-128"/>
              <a:ea typeface="ＭＳ 明朝" panose="02020609040205080304" pitchFamily="17" charset="-128"/>
            </a:endParaRPr>
          </a:p>
        </p:txBody>
      </p:sp>
      <p:sp>
        <p:nvSpPr>
          <p:cNvPr id="41988" name="スライド番号プレースホルダー 3">
            <a:extLst>
              <a:ext uri="{FF2B5EF4-FFF2-40B4-BE49-F238E27FC236}">
                <a16:creationId xmlns:a16="http://schemas.microsoft.com/office/drawing/2014/main" id="{B9A8DEA4-E962-48AD-92D6-93B2F2EA1E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08CF4FB-736B-47ED-BCE6-814A7034FAC9}" type="slidenum">
              <a:rPr lang="ja-JP" altLang="en-US">
                <a:solidFill>
                  <a:srgbClr val="000000"/>
                </a:solidFill>
                <a:latin typeface="游ゴシック" panose="020B0400000000000000" pitchFamily="50" charset="-128"/>
              </a:rPr>
              <a:pPr/>
              <a:t>19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30630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07B029FE-137F-494D-8258-B1144042A4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5B30AF4-59D1-4D41-8605-A996C2365A51}" type="slidenum">
              <a:rPr kumimoji="1" lang="en-US" altLang="ja-JP">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7171" name="Rectangle 2">
            <a:extLst>
              <a:ext uri="{FF2B5EF4-FFF2-40B4-BE49-F238E27FC236}">
                <a16:creationId xmlns:a16="http://schemas.microsoft.com/office/drawing/2014/main" id="{82DF755C-7127-4C10-9C40-5BACDA29D9C5}"/>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CF5C5304-49CF-4A9D-B0C1-1836F9AAD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説明の内容は，スクリーンに示しておりますとおり，大きく</a:t>
            </a:r>
            <a:r>
              <a:rPr lang="en-US" altLang="ja-JP">
                <a:latin typeface="ＭＳ 明朝" panose="02020609040205080304" pitchFamily="17" charset="-128"/>
                <a:ea typeface="ＭＳ 明朝" panose="02020609040205080304" pitchFamily="17" charset="-128"/>
              </a:rPr>
              <a:t>4</a:t>
            </a:r>
            <a:r>
              <a:rPr lang="ja-JP" altLang="en-US">
                <a:latin typeface="ＭＳ 明朝" panose="02020609040205080304" pitchFamily="17" charset="-128"/>
                <a:ea typeface="ＭＳ 明朝" panose="02020609040205080304" pitchFamily="17" charset="-128"/>
              </a:rPr>
              <a:t>点です。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具体的な説明の前に，まず，学習評価における「内容のまとまりごとの評価規準」と「単元の評価規準」の関係を説明します。</a:t>
            </a:r>
          </a:p>
        </p:txBody>
      </p:sp>
    </p:spTree>
    <p:extLst>
      <p:ext uri="{BB962C8B-B14F-4D97-AF65-F5344CB8AC3E}">
        <p14:creationId xmlns:p14="http://schemas.microsoft.com/office/powerpoint/2010/main" val="2250763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68D5CC09-7C73-425B-9A26-B0C96A911FFE}"/>
              </a:ext>
            </a:extLst>
          </p:cNvPr>
          <p:cNvSpPr>
            <a:spLocks noGrp="1" noRot="1" noChangeAspect="1" noChangeArrowheads="1" noTextEdit="1"/>
          </p:cNvSpPr>
          <p:nvPr>
            <p:ph type="sldImg"/>
          </p:nvPr>
        </p:nvSpPr>
        <p:spPr>
          <a:ln/>
        </p:spPr>
      </p:sp>
      <p:sp>
        <p:nvSpPr>
          <p:cNvPr id="44035" name="ノート プレースホルダー 2">
            <a:extLst>
              <a:ext uri="{FF2B5EF4-FFF2-40B4-BE49-F238E27FC236}">
                <a16:creationId xmlns:a16="http://schemas.microsoft.com/office/drawing/2014/main" id="{257FFF10-A5F8-43B6-B9B4-968000D255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冊子の</a:t>
            </a:r>
            <a:r>
              <a:rPr lang="en-US" altLang="ja-JP" dirty="0">
                <a:latin typeface="ＭＳ 明朝" panose="02020609040205080304" pitchFamily="17" charset="-128"/>
                <a:ea typeface="ＭＳ 明朝" panose="02020609040205080304" pitchFamily="17" charset="-128"/>
              </a:rPr>
              <a:t>38</a:t>
            </a:r>
            <a:r>
              <a:rPr lang="ja-JP" altLang="en-US" dirty="0">
                <a:latin typeface="ＭＳ 明朝" panose="02020609040205080304" pitchFamily="17" charset="-128"/>
                <a:ea typeface="ＭＳ 明朝" panose="02020609040205080304" pitchFamily="17" charset="-128"/>
              </a:rPr>
              <a:t>ページ，</a:t>
            </a:r>
            <a:r>
              <a:rPr lang="en-US" altLang="ja-JP" dirty="0">
                <a:latin typeface="ＭＳ 明朝" panose="02020609040205080304" pitchFamily="17" charset="-128"/>
                <a:ea typeface="ＭＳ 明朝" panose="02020609040205080304" pitchFamily="17" charset="-128"/>
              </a:rPr>
              <a:t>39</a:t>
            </a:r>
            <a:r>
              <a:rPr lang="ja-JP" altLang="en-US" dirty="0">
                <a:latin typeface="ＭＳ 明朝" panose="02020609040205080304" pitchFamily="17" charset="-128"/>
                <a:ea typeface="ＭＳ 明朝" panose="02020609040205080304" pitchFamily="17" charset="-128"/>
              </a:rPr>
              <a:t>ページをお開きください。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39</a:t>
            </a:r>
            <a:r>
              <a:rPr lang="ja-JP" altLang="en-US" dirty="0">
                <a:latin typeface="ＭＳ 明朝" panose="02020609040205080304" pitchFamily="17" charset="-128"/>
                <a:ea typeface="ＭＳ 明朝" panose="02020609040205080304" pitchFamily="17" charset="-128"/>
              </a:rPr>
              <a:t>ページには，</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ア（ア）光と音　の評価規準の例が示されています。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第</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分野における中項目の評価規準は，</a:t>
            </a:r>
            <a:r>
              <a:rPr lang="en-US" altLang="ja-JP" dirty="0">
                <a:latin typeface="ＭＳ 明朝" panose="02020609040205080304" pitchFamily="17" charset="-128"/>
                <a:ea typeface="ＭＳ 明朝" panose="02020609040205080304" pitchFamily="17" charset="-128"/>
              </a:rPr>
              <a:t>38</a:t>
            </a:r>
            <a:r>
              <a:rPr lang="ja-JP" altLang="en-US" dirty="0">
                <a:latin typeface="ＭＳ 明朝" panose="02020609040205080304" pitchFamily="17" charset="-128"/>
                <a:ea typeface="ＭＳ 明朝" panose="02020609040205080304" pitchFamily="17" charset="-128"/>
              </a:rPr>
              <a:t>ページに示された「内容のまとまりごとの評価規準」をベースに，スライドのように，赤色で示す部分を中項目名に，青色で示す部分を中項目に対応した小項目名にかえるとともに，緑色の矢印で示す部分に改善通知の「観点の趣旨」に示された内容を挿入して作成されています。</a:t>
            </a:r>
            <a:endParaRPr lang="en-US" altLang="ja-JP" dirty="0">
              <a:latin typeface="ＭＳ 明朝" panose="02020609040205080304" pitchFamily="17" charset="-128"/>
              <a:ea typeface="ＭＳ 明朝" panose="02020609040205080304" pitchFamily="17" charset="-128"/>
            </a:endParaRPr>
          </a:p>
        </p:txBody>
      </p:sp>
      <p:sp>
        <p:nvSpPr>
          <p:cNvPr id="44036" name="スライド番号プレースホルダー 3">
            <a:extLst>
              <a:ext uri="{FF2B5EF4-FFF2-40B4-BE49-F238E27FC236}">
                <a16:creationId xmlns:a16="http://schemas.microsoft.com/office/drawing/2014/main" id="{EF34B7F7-10AD-4E2A-916C-CCBC5087FB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6DC8015-ADDA-4AC2-8186-CF584CE08636}" type="slidenum">
              <a:rPr lang="ja-JP" altLang="en-US">
                <a:solidFill>
                  <a:srgbClr val="000000"/>
                </a:solidFill>
                <a:latin typeface="游ゴシック" panose="020B0400000000000000" pitchFamily="50" charset="-128"/>
              </a:rPr>
              <a:pPr/>
              <a:t>20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415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3BE33249-8C19-4357-BB0A-1A80A9ED5CC9}"/>
              </a:ext>
            </a:extLst>
          </p:cNvPr>
          <p:cNvSpPr>
            <a:spLocks noGrp="1" noRot="1" noChangeAspect="1" noChangeArrowheads="1" noTextEdit="1"/>
          </p:cNvSpPr>
          <p:nvPr>
            <p:ph type="sldImg"/>
          </p:nvPr>
        </p:nvSpPr>
        <p:spPr>
          <a:ln/>
        </p:spPr>
      </p:sp>
      <p:sp>
        <p:nvSpPr>
          <p:cNvPr id="46083" name="ノート プレースホルダー 2">
            <a:extLst>
              <a:ext uri="{FF2B5EF4-FFF2-40B4-BE49-F238E27FC236}">
                <a16:creationId xmlns:a16="http://schemas.microsoft.com/office/drawing/2014/main" id="{61D06D35-10B6-48F8-B184-62C7F5E821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具体的には，スライドに示すように，付加・修正が行われています。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38</a:t>
            </a:r>
            <a:r>
              <a:rPr lang="ja-JP" altLang="en-US">
                <a:latin typeface="ＭＳ 明朝" panose="02020609040205080304" pitchFamily="17" charset="-128"/>
                <a:ea typeface="ＭＳ 明朝" panose="02020609040205080304" pitchFamily="17" charset="-128"/>
              </a:rPr>
              <a:t>ページに示された「内容のまとまりごとの評価規準」と</a:t>
            </a:r>
            <a:r>
              <a:rPr lang="en-US" altLang="ja-JP">
                <a:latin typeface="ＭＳ 明朝" panose="02020609040205080304" pitchFamily="17" charset="-128"/>
                <a:ea typeface="ＭＳ 明朝" panose="02020609040205080304" pitchFamily="17" charset="-128"/>
              </a:rPr>
              <a:t>39</a:t>
            </a:r>
            <a:r>
              <a:rPr lang="ja-JP" altLang="en-US">
                <a:latin typeface="ＭＳ 明朝" panose="02020609040205080304" pitchFamily="17" charset="-128"/>
                <a:ea typeface="ＭＳ 明朝" panose="02020609040205080304" pitchFamily="17" charset="-128"/>
              </a:rPr>
              <a:t>ページに示された「中項目の評価規準」とを見比べ，作成のポイントとともにご確認ください。</a:t>
            </a:r>
          </a:p>
        </p:txBody>
      </p:sp>
      <p:sp>
        <p:nvSpPr>
          <p:cNvPr id="46084" name="スライド番号プレースホルダー 3">
            <a:extLst>
              <a:ext uri="{FF2B5EF4-FFF2-40B4-BE49-F238E27FC236}">
                <a16:creationId xmlns:a16="http://schemas.microsoft.com/office/drawing/2014/main" id="{23377EC5-0041-4ABF-9C24-D0369CE98C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A7438DC-E0E1-456C-97D4-2245881A8A63}" type="slidenum">
              <a:rPr lang="ja-JP" altLang="en-US">
                <a:solidFill>
                  <a:srgbClr val="000000"/>
                </a:solidFill>
                <a:latin typeface="游ゴシック" panose="020B0400000000000000" pitchFamily="50" charset="-128"/>
              </a:rPr>
              <a:pPr/>
              <a:t>21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57253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CD9FB41F-5EB1-4900-A10B-110DA1305A8F}"/>
              </a:ext>
            </a:extLst>
          </p:cNvPr>
          <p:cNvSpPr>
            <a:spLocks noGrp="1" noRot="1" noChangeAspect="1" noChangeArrowheads="1" noTextEdit="1"/>
          </p:cNvSpPr>
          <p:nvPr>
            <p:ph type="sldImg"/>
          </p:nvPr>
        </p:nvSpPr>
        <p:spPr>
          <a:ln/>
        </p:spPr>
      </p:sp>
      <p:sp>
        <p:nvSpPr>
          <p:cNvPr id="48131" name="ノート プレースホルダー 2">
            <a:extLst>
              <a:ext uri="{FF2B5EF4-FFF2-40B4-BE49-F238E27FC236}">
                <a16:creationId xmlns:a16="http://schemas.microsoft.com/office/drawing/2014/main" id="{6A0C8BB6-88E9-4C88-99A0-6A63E3BE42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続いて，</a:t>
            </a:r>
            <a:r>
              <a:rPr lang="en-US" altLang="ja-JP">
                <a:latin typeface="ＭＳ 明朝" panose="02020609040205080304" pitchFamily="17" charset="-128"/>
                <a:ea typeface="ＭＳ 明朝" panose="02020609040205080304" pitchFamily="17" charset="-128"/>
              </a:rPr>
              <a:t>41</a:t>
            </a:r>
            <a:r>
              <a:rPr lang="ja-JP" altLang="en-US">
                <a:latin typeface="ＭＳ 明朝" panose="02020609040205080304" pitchFamily="17" charset="-128"/>
                <a:ea typeface="ＭＳ 明朝" panose="02020609040205080304" pitchFamily="17" charset="-128"/>
              </a:rPr>
              <a:t>ページをお開きください。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第</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分野における中項目の評価規準も，第</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分野と同様，「内容のまとまりごとの評価規準」をベースに赤色で示す部分に中項目名を，青色で示す部分に小項目名を，さらには，改善通知の「観点の趣旨」をもとに緑色で示す部分が挿入されています。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第</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分野における中項目の評価規準についても，</a:t>
            </a:r>
            <a:r>
              <a:rPr lang="en-US" altLang="ja-JP">
                <a:latin typeface="ＭＳ 明朝" panose="02020609040205080304" pitchFamily="17" charset="-128"/>
                <a:ea typeface="ＭＳ 明朝" panose="02020609040205080304" pitchFamily="17" charset="-128"/>
              </a:rPr>
              <a:t>40</a:t>
            </a:r>
            <a:r>
              <a:rPr lang="ja-JP" altLang="en-US">
                <a:latin typeface="ＭＳ 明朝" panose="02020609040205080304" pitchFamily="17" charset="-128"/>
                <a:ea typeface="ＭＳ 明朝" panose="02020609040205080304" pitchFamily="17" charset="-128"/>
              </a:rPr>
              <a:t>ページ，</a:t>
            </a:r>
            <a:r>
              <a:rPr lang="en-US" altLang="ja-JP">
                <a:latin typeface="ＭＳ 明朝" panose="02020609040205080304" pitchFamily="17" charset="-128"/>
                <a:ea typeface="ＭＳ 明朝" panose="02020609040205080304" pitchFamily="17" charset="-128"/>
              </a:rPr>
              <a:t>41</a:t>
            </a:r>
            <a:r>
              <a:rPr lang="ja-JP" altLang="en-US">
                <a:latin typeface="ＭＳ 明朝" panose="02020609040205080304" pitchFamily="17" charset="-128"/>
                <a:ea typeface="ＭＳ 明朝" panose="02020609040205080304" pitchFamily="17" charset="-128"/>
              </a:rPr>
              <a:t>ページを見比べてご確認ください。</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このようにして作成された「中項目ごとの評価規準」の例が，</a:t>
            </a:r>
            <a:r>
              <a:rPr lang="en-US" altLang="ja-JP">
                <a:latin typeface="ＭＳ 明朝" panose="02020609040205080304" pitchFamily="17" charset="-128"/>
                <a:ea typeface="ＭＳ 明朝" panose="02020609040205080304" pitchFamily="17" charset="-128"/>
              </a:rPr>
              <a:t>105</a:t>
            </a:r>
            <a:r>
              <a:rPr lang="ja-JP" altLang="en-US">
                <a:latin typeface="ＭＳ 明朝" panose="02020609040205080304" pitchFamily="17" charset="-128"/>
                <a:ea typeface="ＭＳ 明朝" panose="02020609040205080304" pitchFamily="17" charset="-128"/>
              </a:rPr>
              <a:t>ページから</a:t>
            </a:r>
            <a:r>
              <a:rPr lang="en-US" altLang="ja-JP">
                <a:latin typeface="ＭＳ 明朝" panose="02020609040205080304" pitchFamily="17" charset="-128"/>
                <a:ea typeface="ＭＳ 明朝" panose="02020609040205080304" pitchFamily="17" charset="-128"/>
              </a:rPr>
              <a:t>117</a:t>
            </a:r>
            <a:r>
              <a:rPr lang="ja-JP" altLang="en-US">
                <a:latin typeface="ＭＳ 明朝" panose="02020609040205080304" pitchFamily="17" charset="-128"/>
                <a:ea typeface="ＭＳ 明朝" panose="02020609040205080304" pitchFamily="17" charset="-128"/>
              </a:rPr>
              <a:t>ページに示されていますので，後ほどあわせてご確認ください。</a:t>
            </a:r>
          </a:p>
        </p:txBody>
      </p:sp>
      <p:sp>
        <p:nvSpPr>
          <p:cNvPr id="48132" name="スライド番号プレースホルダー 3">
            <a:extLst>
              <a:ext uri="{FF2B5EF4-FFF2-40B4-BE49-F238E27FC236}">
                <a16:creationId xmlns:a16="http://schemas.microsoft.com/office/drawing/2014/main" id="{397373A8-CDB4-4809-ADD0-75DA90D98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4C056A2-1E55-4471-A16D-5B5AEF5D5EFB}" type="slidenum">
              <a:rPr lang="ja-JP" altLang="en-US">
                <a:solidFill>
                  <a:srgbClr val="000000"/>
                </a:solidFill>
                <a:latin typeface="游ゴシック" panose="020B0400000000000000" pitchFamily="50" charset="-128"/>
              </a:rPr>
              <a:pPr/>
              <a:t>22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181032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28F73F78-D445-4C18-8460-03156FF39B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DC1B4DD9-5D48-44FB-8D4E-7A57547534E8}" type="slidenum">
              <a:rPr kumimoji="1" lang="en-US" altLang="ja-JP">
                <a:solidFill>
                  <a:srgbClr val="000000"/>
                </a:solidFill>
                <a:latin typeface="Arial" panose="020B0604020202020204" pitchFamily="34" charset="0"/>
              </a:rPr>
              <a:pPr/>
              <a:t>23</a:t>
            </a:fld>
            <a:endParaRPr kumimoji="1" lang="en-US" altLang="ja-JP">
              <a:solidFill>
                <a:srgbClr val="000000"/>
              </a:solidFill>
              <a:latin typeface="Arial" panose="020B0604020202020204" pitchFamily="34" charset="0"/>
            </a:endParaRPr>
          </a:p>
        </p:txBody>
      </p:sp>
      <p:sp>
        <p:nvSpPr>
          <p:cNvPr id="50179" name="Rectangle 2">
            <a:extLst>
              <a:ext uri="{FF2B5EF4-FFF2-40B4-BE49-F238E27FC236}">
                <a16:creationId xmlns:a16="http://schemas.microsoft.com/office/drawing/2014/main" id="{55954D00-DC71-4B6B-A1A6-B0E33FF8069A}"/>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1C347C84-4B6F-46EF-87AC-40C7CCA615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最後に，「主体的に学習に取り組む態度」の評価を中心に，実際の指導と評価における留意点について説明します。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冊子は，第</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編の</a:t>
            </a:r>
            <a:r>
              <a:rPr lang="en-US" altLang="ja-JP">
                <a:latin typeface="ＭＳ 明朝" panose="02020609040205080304" pitchFamily="17" charset="-128"/>
                <a:ea typeface="ＭＳ 明朝" panose="02020609040205080304" pitchFamily="17" charset="-128"/>
              </a:rPr>
              <a:t>43</a:t>
            </a:r>
            <a:r>
              <a:rPr lang="ja-JP" altLang="en-US">
                <a:latin typeface="ＭＳ 明朝" panose="02020609040205080304" pitchFamily="17" charset="-128"/>
                <a:ea typeface="ＭＳ 明朝" panose="02020609040205080304" pitchFamily="17" charset="-128"/>
              </a:rPr>
              <a:t>ページからになります。</a:t>
            </a: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72716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EA0C4914-A595-4D00-BC57-87D54A82C496}"/>
              </a:ext>
            </a:extLst>
          </p:cNvPr>
          <p:cNvSpPr>
            <a:spLocks noGrp="1" noRot="1" noChangeAspect="1" noChangeArrowheads="1" noTextEdit="1"/>
          </p:cNvSpPr>
          <p:nvPr>
            <p:ph type="sldImg"/>
          </p:nvPr>
        </p:nvSpPr>
        <p:spPr>
          <a:ln/>
        </p:spPr>
      </p:sp>
      <p:sp>
        <p:nvSpPr>
          <p:cNvPr id="52227" name="ノート プレースホルダー 2">
            <a:extLst>
              <a:ext uri="{FF2B5EF4-FFF2-40B4-BE49-F238E27FC236}">
                <a16:creationId xmlns:a16="http://schemas.microsoft.com/office/drawing/2014/main" id="{ED82ADAF-E0E6-4725-9FED-F881F2636B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まず，</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つの観点について評価を行う際の重視すべき考え方についての確認です。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「知識・技能」については，習得状況を評価するとともに，他の学習や生活の場面でも活用できる程度に概念等を理解したり，技能を習得したりしているかについても評価することが求められています。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「思考・判断・表現」については，知識及び技能を活用して課題を解決する等のために必要な思考力，判断力，表現力等を身に付けているかを評価することが求められています。</a:t>
            </a:r>
            <a:endParaRPr lang="en-US" altLang="ja-JP">
              <a:latin typeface="ＭＳ 明朝" panose="02020609040205080304" pitchFamily="17" charset="-128"/>
              <a:ea typeface="ＭＳ 明朝" panose="02020609040205080304" pitchFamily="17" charset="-128"/>
            </a:endParaRPr>
          </a:p>
        </p:txBody>
      </p:sp>
      <p:sp>
        <p:nvSpPr>
          <p:cNvPr id="52228" name="スライド番号プレースホルダー 3">
            <a:extLst>
              <a:ext uri="{FF2B5EF4-FFF2-40B4-BE49-F238E27FC236}">
                <a16:creationId xmlns:a16="http://schemas.microsoft.com/office/drawing/2014/main" id="{EBB1BBBC-2ECF-4F34-AEA1-0F2DE88095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0034EB5-7212-479A-81A3-70D34F9EFBE9}" type="slidenum">
              <a:rPr lang="ja-JP" altLang="en-US">
                <a:solidFill>
                  <a:srgbClr val="000000"/>
                </a:solidFill>
                <a:latin typeface="游ゴシック" panose="020B0400000000000000" pitchFamily="50" charset="-128"/>
              </a:rPr>
              <a:pPr/>
              <a:t>24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761456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CED4C2BB-B58A-4459-B7D8-4A6F61355BD6}"/>
              </a:ext>
            </a:extLst>
          </p:cNvPr>
          <p:cNvSpPr>
            <a:spLocks noGrp="1" noRot="1" noChangeAspect="1" noChangeArrowheads="1" noTextEdit="1"/>
          </p:cNvSpPr>
          <p:nvPr>
            <p:ph type="sldImg"/>
          </p:nvPr>
        </p:nvSpPr>
        <p:spPr>
          <a:ln/>
        </p:spPr>
      </p:sp>
      <p:sp>
        <p:nvSpPr>
          <p:cNvPr id="54275" name="ノート プレースホルダー 2">
            <a:extLst>
              <a:ext uri="{FF2B5EF4-FFF2-40B4-BE49-F238E27FC236}">
                <a16:creationId xmlns:a16="http://schemas.microsoft.com/office/drawing/2014/main" id="{1BC7E01B-55F2-46BC-B0E5-CE13338DDA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主体的に学習に取り組む態度」については，自らの学習状況を把握し，学習の進め方について試行錯誤するなど自らの学習を調整しながら，学ぼうとしているかどうかという意思的な側面を評価することとし，粘り強い取組を行おうとしている側面と，その粘り強い取組を行う中で，自らの学習を調整しようとする側面を評価することが求められています。</a:t>
            </a:r>
            <a:endParaRPr lang="en-US" altLang="ja-JP">
              <a:latin typeface="ＭＳ 明朝" panose="02020609040205080304" pitchFamily="17" charset="-128"/>
              <a:ea typeface="ＭＳ 明朝" panose="02020609040205080304" pitchFamily="17" charset="-128"/>
            </a:endParaRPr>
          </a:p>
        </p:txBody>
      </p:sp>
      <p:sp>
        <p:nvSpPr>
          <p:cNvPr id="54276" name="スライド番号プレースホルダー 3">
            <a:extLst>
              <a:ext uri="{FF2B5EF4-FFF2-40B4-BE49-F238E27FC236}">
                <a16:creationId xmlns:a16="http://schemas.microsoft.com/office/drawing/2014/main" id="{707522AA-20F1-47E1-88B7-52B3F17360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01FB557-DB31-4215-B049-2A16C86ED8E6}" type="slidenum">
              <a:rPr lang="ja-JP" altLang="en-US">
                <a:solidFill>
                  <a:srgbClr val="000000"/>
                </a:solidFill>
                <a:latin typeface="游ゴシック" panose="020B0400000000000000" pitchFamily="50" charset="-128"/>
              </a:rPr>
              <a:pPr/>
              <a:t>25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91169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51505374-04AC-4701-84E7-9AB3B9116FDD}"/>
              </a:ext>
            </a:extLst>
          </p:cNvPr>
          <p:cNvSpPr>
            <a:spLocks noGrp="1" noRot="1" noChangeAspect="1" noChangeArrowheads="1" noTextEdit="1"/>
          </p:cNvSpPr>
          <p:nvPr>
            <p:ph type="sldImg"/>
          </p:nvPr>
        </p:nvSpPr>
        <p:spPr>
          <a:ln/>
        </p:spPr>
      </p:sp>
      <p:sp>
        <p:nvSpPr>
          <p:cNvPr id="56323" name="ノート プレースホルダー 2">
            <a:extLst>
              <a:ext uri="{FF2B5EF4-FFF2-40B4-BE49-F238E27FC236}">
                <a16:creationId xmlns:a16="http://schemas.microsoft.com/office/drawing/2014/main" id="{9EE5A0C8-4001-479F-AE5B-A7802AF66F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特に，「主体的に学習に取り組む態度」についての評価は，学習の調整が「適切に行われているか」を判断するものとしてではなく，生徒の学習の調整が，知識及び技能の習得などに結びついていない場合，教師が，生徒の学習の進め方を適切に指導することが求められてい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これらの評価を通して，生徒の学習改善，および教師の指導改善につないでいくことが大切になります。</a:t>
            </a:r>
          </a:p>
        </p:txBody>
      </p:sp>
      <p:sp>
        <p:nvSpPr>
          <p:cNvPr id="56324" name="スライド番号プレースホルダー 3">
            <a:extLst>
              <a:ext uri="{FF2B5EF4-FFF2-40B4-BE49-F238E27FC236}">
                <a16:creationId xmlns:a16="http://schemas.microsoft.com/office/drawing/2014/main" id="{F3A84E19-BDBF-4269-8141-0593DCBED5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5A107F2-30AA-4B72-B65C-BA42F57F6AF5}" type="slidenum">
              <a:rPr lang="ja-JP" altLang="en-US">
                <a:solidFill>
                  <a:srgbClr val="000000"/>
                </a:solidFill>
                <a:latin typeface="游ゴシック" panose="020B0400000000000000" pitchFamily="50" charset="-128"/>
              </a:rPr>
              <a:pPr/>
              <a:t>26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485887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D5C9A5EE-87E4-40A4-B291-5B7255F56E86}"/>
              </a:ext>
            </a:extLst>
          </p:cNvPr>
          <p:cNvSpPr>
            <a:spLocks noGrp="1" noRot="1" noChangeAspect="1" noChangeArrowheads="1" noTextEdit="1"/>
          </p:cNvSpPr>
          <p:nvPr>
            <p:ph type="sldImg"/>
          </p:nvPr>
        </p:nvSpPr>
        <p:spPr>
          <a:ln/>
        </p:spPr>
      </p:sp>
      <p:sp>
        <p:nvSpPr>
          <p:cNvPr id="58371" name="ノート プレースホルダー 2">
            <a:extLst>
              <a:ext uri="{FF2B5EF4-FFF2-40B4-BE49-F238E27FC236}">
                <a16:creationId xmlns:a16="http://schemas.microsoft.com/office/drawing/2014/main" id="{E69450B3-DE0C-4ABC-9DE3-89DFB13C3D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また，日々の授業の中で行われる学習評価については，生徒の学習状況を把握し，授業改善に生かすことに重点を置くことが重視され，記録に用いる評価については，毎回の授業ではなく，その場面を精選することが示されています。</a:t>
            </a:r>
          </a:p>
        </p:txBody>
      </p:sp>
      <p:sp>
        <p:nvSpPr>
          <p:cNvPr id="58372" name="スライド番号プレースホルダー 3">
            <a:extLst>
              <a:ext uri="{FF2B5EF4-FFF2-40B4-BE49-F238E27FC236}">
                <a16:creationId xmlns:a16="http://schemas.microsoft.com/office/drawing/2014/main" id="{0748A9D1-0390-4B8D-8EB5-BFABDC968B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0B3DDFD-3E2E-4B3E-9BC7-2AFD76F89686}" type="slidenum">
              <a:rPr lang="ja-JP" altLang="en-US">
                <a:solidFill>
                  <a:srgbClr val="000000"/>
                </a:solidFill>
                <a:latin typeface="游ゴシック" panose="020B0400000000000000" pitchFamily="50" charset="-128"/>
              </a:rPr>
              <a:pPr/>
              <a:t>27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68423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18802E6-776B-4F1F-8267-4762DCB142DF}"/>
              </a:ext>
            </a:extLst>
          </p:cNvPr>
          <p:cNvSpPr>
            <a:spLocks noGrp="1" noRot="1" noChangeAspect="1" noChangeArrowheads="1" noTextEdit="1"/>
          </p:cNvSpPr>
          <p:nvPr>
            <p:ph type="sldImg"/>
          </p:nvPr>
        </p:nvSpPr>
        <p:spPr>
          <a:ln/>
        </p:spPr>
      </p:sp>
      <p:sp>
        <p:nvSpPr>
          <p:cNvPr id="60419" name="ノート プレースホルダー 2">
            <a:extLst>
              <a:ext uri="{FF2B5EF4-FFF2-40B4-BE49-F238E27FC236}">
                <a16:creationId xmlns:a16="http://schemas.microsoft.com/office/drawing/2014/main" id="{67A0A253-9345-4AB4-B8A2-2E1D0961AD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そこで，第</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編の第</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章に示された各事例では，毎回の授業で評価する観点を重点化するとともに，記録に用いる評価の場面を精選した単元計画および評価の実際が示されています。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本日は，冊子の</a:t>
            </a:r>
            <a:r>
              <a:rPr lang="en-US" altLang="ja-JP">
                <a:latin typeface="ＭＳ 明朝" panose="02020609040205080304" pitchFamily="17" charset="-128"/>
                <a:ea typeface="ＭＳ 明朝" panose="02020609040205080304" pitchFamily="17" charset="-128"/>
              </a:rPr>
              <a:t>47</a:t>
            </a:r>
            <a:r>
              <a:rPr lang="ja-JP" altLang="en-US">
                <a:latin typeface="ＭＳ 明朝" panose="02020609040205080304" pitchFamily="17" charset="-128"/>
                <a:ea typeface="ＭＳ 明朝" panose="02020609040205080304" pitchFamily="17" charset="-128"/>
              </a:rPr>
              <a:t>ページに示されている事例</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の単元計画を取り上げて説明します。</a:t>
            </a:r>
            <a:endParaRPr lang="en-US" altLang="ja-JP">
              <a:latin typeface="ＭＳ 明朝" panose="02020609040205080304" pitchFamily="17" charset="-128"/>
              <a:ea typeface="ＭＳ 明朝" panose="02020609040205080304" pitchFamily="17" charset="-128"/>
            </a:endParaRPr>
          </a:p>
        </p:txBody>
      </p:sp>
      <p:sp>
        <p:nvSpPr>
          <p:cNvPr id="60420" name="スライド番号プレースホルダー 3">
            <a:extLst>
              <a:ext uri="{FF2B5EF4-FFF2-40B4-BE49-F238E27FC236}">
                <a16:creationId xmlns:a16="http://schemas.microsoft.com/office/drawing/2014/main" id="{636D79CE-CE2C-4879-94F4-1D8444405F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0159DC3-D5B8-4BF4-8E2D-A1CD9C734944}" type="slidenum">
              <a:rPr lang="ja-JP" altLang="en-US">
                <a:solidFill>
                  <a:srgbClr val="000000"/>
                </a:solidFill>
                <a:latin typeface="游ゴシック" panose="020B0400000000000000" pitchFamily="50" charset="-128"/>
              </a:rPr>
              <a:pPr/>
              <a:t>28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076119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a:extLst>
              <a:ext uri="{FF2B5EF4-FFF2-40B4-BE49-F238E27FC236}">
                <a16:creationId xmlns:a16="http://schemas.microsoft.com/office/drawing/2014/main" id="{30C7AB73-8B52-4D71-858D-110ECBC4F5B6}"/>
              </a:ext>
            </a:extLst>
          </p:cNvPr>
          <p:cNvSpPr>
            <a:spLocks noGrp="1" noRot="1" noChangeAspect="1" noChangeArrowheads="1" noTextEdit="1"/>
          </p:cNvSpPr>
          <p:nvPr>
            <p:ph type="sldImg"/>
          </p:nvPr>
        </p:nvSpPr>
        <p:spPr>
          <a:ln/>
        </p:spPr>
      </p:sp>
      <p:sp>
        <p:nvSpPr>
          <p:cNvPr id="62467" name="ノート プレースホルダー 2">
            <a:extLst>
              <a:ext uri="{FF2B5EF4-FFF2-40B4-BE49-F238E27FC236}">
                <a16:creationId xmlns:a16="http://schemas.microsoft.com/office/drawing/2014/main" id="{AC492145-DADA-4F1A-99BE-8CA01448AF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まず，事例で示されている単元計画では，評価を行う場面や頻度の精選のため，重点的に生徒の学習状況を確認する観点を「重点」の項目で示し，評価規準に照らして生徒全員の学習状況を記録に残す場面を「記録」の項目で示し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「記録」の欄に○印のない授業では，示された観点について，特徴的な生徒の学習状況を確認する場面と位置付け，特徴的な生徒を確認したり，さらに伸ばす指導を行ったりして記録に残す</a:t>
            </a:r>
            <a:r>
              <a:rPr lang="ja-JP" altLang="en-US">
                <a:latin typeface="ＭＳ 明朝" panose="02020609040205080304" pitchFamily="17" charset="-128"/>
                <a:ea typeface="ＭＳ 明朝" panose="02020609040205080304" pitchFamily="17" charset="-128"/>
              </a:rPr>
              <a:t>場面につなげるように</a:t>
            </a:r>
            <a:r>
              <a:rPr lang="ja-JP" altLang="en-US" dirty="0">
                <a:latin typeface="ＭＳ 明朝" panose="02020609040205080304" pitchFamily="17" charset="-128"/>
                <a:ea typeface="ＭＳ 明朝" panose="02020609040205080304" pitchFamily="17" charset="-128"/>
              </a:rPr>
              <a:t>することが大切となります。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次に，この単元計画について，「重点」の項目を，「主体的に学習に取り組む態度」の観点に着目してご覧ください。</a:t>
            </a:r>
          </a:p>
        </p:txBody>
      </p:sp>
      <p:sp>
        <p:nvSpPr>
          <p:cNvPr id="62468" name="スライド番号プレースホルダー 3">
            <a:extLst>
              <a:ext uri="{FF2B5EF4-FFF2-40B4-BE49-F238E27FC236}">
                <a16:creationId xmlns:a16="http://schemas.microsoft.com/office/drawing/2014/main" id="{5C31CBD4-8571-46BF-96EC-8F8DA7F41D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B99B157-8D46-44A5-8FE0-1BC33F9DA68D}" type="slidenum">
              <a:rPr lang="ja-JP" altLang="en-US">
                <a:solidFill>
                  <a:srgbClr val="000000"/>
                </a:solidFill>
                <a:latin typeface="游ゴシック" panose="020B0400000000000000" pitchFamily="50" charset="-128"/>
              </a:rPr>
              <a:pPr/>
              <a:t>29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178470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a:extLst>
              <a:ext uri="{FF2B5EF4-FFF2-40B4-BE49-F238E27FC236}">
                <a16:creationId xmlns:a16="http://schemas.microsoft.com/office/drawing/2014/main" id="{50C29D2D-B135-40E6-9D91-ED73888A2142}"/>
              </a:ext>
            </a:extLst>
          </p:cNvPr>
          <p:cNvSpPr>
            <a:spLocks noGrp="1" noRot="1" noChangeAspect="1" noChangeArrowheads="1" noTextEdit="1"/>
          </p:cNvSpPr>
          <p:nvPr>
            <p:ph type="sldImg"/>
          </p:nvPr>
        </p:nvSpPr>
        <p:spPr>
          <a:ln/>
        </p:spPr>
      </p:sp>
      <p:sp>
        <p:nvSpPr>
          <p:cNvPr id="9219" name="ノート プレースホルダー 2">
            <a:extLst>
              <a:ext uri="{FF2B5EF4-FFF2-40B4-BE49-F238E27FC236}">
                <a16:creationId xmlns:a16="http://schemas.microsoft.com/office/drawing/2014/main" id="{B748F619-A257-425E-A35B-1793621C3F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学習評価は，学習指導要領に定める目標に準拠した評価として「観点別学習評価」を基に行われており，「観点別学習評価」は，生徒の具体的な学習や教師の指導改善に生かすことを目的としています。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今回改定された学習指導要領の「内容」には，「内容のまとまり」ごとに育成を目指す資質・能力が示されているため，学習指導要領に示された「内容」は，そのまま学習指導の目標となり，その目標に準拠した評価として「観点別学習評価」を行う必要があります。</a:t>
            </a:r>
            <a:endParaRPr lang="en-US" altLang="ja-JP">
              <a:latin typeface="ＭＳ 明朝" panose="02020609040205080304" pitchFamily="17" charset="-128"/>
              <a:ea typeface="ＭＳ 明朝" panose="02020609040205080304" pitchFamily="17" charset="-128"/>
            </a:endParaRPr>
          </a:p>
        </p:txBody>
      </p:sp>
      <p:sp>
        <p:nvSpPr>
          <p:cNvPr id="9220" name="スライド番号プレースホルダー 3">
            <a:extLst>
              <a:ext uri="{FF2B5EF4-FFF2-40B4-BE49-F238E27FC236}">
                <a16:creationId xmlns:a16="http://schemas.microsoft.com/office/drawing/2014/main" id="{506A92FB-7314-4638-8F91-0C7FE0A105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8BDCCC2-85DF-4FDB-8620-093DFF9A81EC}" type="slidenum">
              <a:rPr lang="ja-JP" altLang="en-US">
                <a:solidFill>
                  <a:srgbClr val="000000"/>
                </a:solidFill>
                <a:latin typeface="游ゴシック" panose="020B0400000000000000" pitchFamily="50" charset="-128"/>
              </a:rPr>
              <a:pPr/>
              <a:t>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351827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a:extLst>
              <a:ext uri="{FF2B5EF4-FFF2-40B4-BE49-F238E27FC236}">
                <a16:creationId xmlns:a16="http://schemas.microsoft.com/office/drawing/2014/main" id="{E022772B-C626-4AFE-8846-97B142D78186}"/>
              </a:ext>
            </a:extLst>
          </p:cNvPr>
          <p:cNvSpPr>
            <a:spLocks noGrp="1" noRot="1" noChangeAspect="1" noChangeArrowheads="1" noTextEdit="1"/>
          </p:cNvSpPr>
          <p:nvPr>
            <p:ph type="sldImg"/>
          </p:nvPr>
        </p:nvSpPr>
        <p:spPr>
          <a:ln/>
        </p:spPr>
      </p:sp>
      <p:sp>
        <p:nvSpPr>
          <p:cNvPr id="64515" name="ノート プレースホルダー 2">
            <a:extLst>
              <a:ext uri="{FF2B5EF4-FFF2-40B4-BE49-F238E27FC236}">
                <a16:creationId xmlns:a16="http://schemas.microsoft.com/office/drawing/2014/main" id="{F18632C7-E49B-40C1-BA2A-EB530EB974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これまで興味・関心の観点については，単元の導入段階に位置付くことが多かったのではないかと思います。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主体的に学習に取り組む態度」については，問題解決がスタートしてから終末段階までの生徒の学習への取組を見取る必要があるため，単元の導入段階ではなく，展開段階の後半や終末段階に位置付けられています。</a:t>
            </a:r>
          </a:p>
          <a:p>
            <a:endParaRPr lang="ja-JP" altLang="en-US">
              <a:latin typeface="Arial" panose="020B0604020202020204" pitchFamily="34" charset="0"/>
            </a:endParaRPr>
          </a:p>
        </p:txBody>
      </p:sp>
      <p:sp>
        <p:nvSpPr>
          <p:cNvPr id="64516" name="スライド番号プレースホルダー 3">
            <a:extLst>
              <a:ext uri="{FF2B5EF4-FFF2-40B4-BE49-F238E27FC236}">
                <a16:creationId xmlns:a16="http://schemas.microsoft.com/office/drawing/2014/main" id="{5E34C453-7CB0-4E6E-9687-59638FBCAF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320940F-9685-4FC9-8512-67BE9241111C}" type="slidenum">
              <a:rPr lang="ja-JP" altLang="en-US">
                <a:solidFill>
                  <a:srgbClr val="000000"/>
                </a:solidFill>
                <a:latin typeface="游ゴシック" panose="020B0400000000000000" pitchFamily="50" charset="-128"/>
              </a:rPr>
              <a:pPr/>
              <a:t>30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574550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a:extLst>
              <a:ext uri="{FF2B5EF4-FFF2-40B4-BE49-F238E27FC236}">
                <a16:creationId xmlns:a16="http://schemas.microsoft.com/office/drawing/2014/main" id="{EA3F9413-8D35-48E9-8E16-CC5627519EE5}"/>
              </a:ext>
            </a:extLst>
          </p:cNvPr>
          <p:cNvSpPr>
            <a:spLocks noGrp="1" noRot="1" noChangeAspect="1" noChangeArrowheads="1" noTextEdit="1"/>
          </p:cNvSpPr>
          <p:nvPr>
            <p:ph type="sldImg"/>
          </p:nvPr>
        </p:nvSpPr>
        <p:spPr>
          <a:ln/>
        </p:spPr>
      </p:sp>
      <p:sp>
        <p:nvSpPr>
          <p:cNvPr id="66563" name="ノート プレースホルダー 2">
            <a:extLst>
              <a:ext uri="{FF2B5EF4-FFF2-40B4-BE49-F238E27FC236}">
                <a16:creationId xmlns:a16="http://schemas.microsoft.com/office/drawing/2014/main" id="{BBA85EC5-50C6-41F8-BEEC-E06A5ACD81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特に，終末段階に位置付いた学習場面では，導入段階で設定した課題についての解決場面を設定したり，新たな課題解決が行われたりすることがありますが，終末段階の「主体的に学習に取り組む態度」は，課題を解決できたかどうかではなく，単元全体を通した問題解決学習のプロセスで評価することが大切になります。</a:t>
            </a:r>
          </a:p>
        </p:txBody>
      </p:sp>
      <p:sp>
        <p:nvSpPr>
          <p:cNvPr id="66564" name="スライド番号プレースホルダー 3">
            <a:extLst>
              <a:ext uri="{FF2B5EF4-FFF2-40B4-BE49-F238E27FC236}">
                <a16:creationId xmlns:a16="http://schemas.microsoft.com/office/drawing/2014/main" id="{C5499E36-EAB6-4D5D-97D0-D135A4FAA0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2211A92-000D-41EF-9DC9-3959774794A1}" type="slidenum">
              <a:rPr lang="ja-JP" altLang="en-US">
                <a:solidFill>
                  <a:srgbClr val="000000"/>
                </a:solidFill>
                <a:latin typeface="游ゴシック" panose="020B0400000000000000" pitchFamily="50" charset="-128"/>
              </a:rPr>
              <a:pPr/>
              <a:t>31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77508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98F2EA34-5982-45D7-B2D4-7A5ACB5680CA}"/>
              </a:ext>
            </a:extLst>
          </p:cNvPr>
          <p:cNvSpPr>
            <a:spLocks noGrp="1" noRot="1" noChangeAspect="1" noChangeArrowheads="1" noTextEdit="1"/>
          </p:cNvSpPr>
          <p:nvPr>
            <p:ph type="sldImg"/>
          </p:nvPr>
        </p:nvSpPr>
        <p:spPr>
          <a:ln/>
        </p:spPr>
      </p:sp>
      <p:sp>
        <p:nvSpPr>
          <p:cNvPr id="68611" name="ノート プレースホルダー 2">
            <a:extLst>
              <a:ext uri="{FF2B5EF4-FFF2-40B4-BE49-F238E27FC236}">
                <a16:creationId xmlns:a16="http://schemas.microsoft.com/office/drawing/2014/main" id="{DBE2F6FE-0B9E-4A1C-A603-F60B84B6A0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また，「主体的に学習に取り組む態度」は，単元をまたいで継続的に総括評価する場合があるため，「主体的に学習に取り組む態度」について，単元全体を通して単元計画の記録の項目に，○印がない場合があり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今回，</a:t>
            </a:r>
            <a:r>
              <a:rPr lang="en-US" altLang="ja-JP">
                <a:latin typeface="ＭＳ 明朝" panose="02020609040205080304" pitchFamily="17" charset="-128"/>
                <a:ea typeface="ＭＳ 明朝" panose="02020609040205080304" pitchFamily="17" charset="-128"/>
              </a:rPr>
              <a:t>4</a:t>
            </a:r>
            <a:r>
              <a:rPr lang="ja-JP" altLang="en-US">
                <a:latin typeface="ＭＳ 明朝" panose="02020609040205080304" pitchFamily="17" charset="-128"/>
                <a:ea typeface="ＭＳ 明朝" panose="02020609040205080304" pitchFamily="17" charset="-128"/>
              </a:rPr>
              <a:t>つの事例が示されていますが，実際の学習場面では，いくつかの中項目をあわせて評価規準を設定しているものもあります。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各学校の生徒の実態に応じて，単元の評価規準の作成をお願い致します。</a:t>
            </a:r>
            <a:endParaRPr lang="en-US" altLang="ja-JP">
              <a:latin typeface="ＭＳ 明朝" panose="02020609040205080304" pitchFamily="17" charset="-128"/>
              <a:ea typeface="ＭＳ 明朝" panose="02020609040205080304" pitchFamily="17" charset="-128"/>
            </a:endParaRPr>
          </a:p>
        </p:txBody>
      </p:sp>
      <p:sp>
        <p:nvSpPr>
          <p:cNvPr id="68612" name="スライド番号プレースホルダー 3">
            <a:extLst>
              <a:ext uri="{FF2B5EF4-FFF2-40B4-BE49-F238E27FC236}">
                <a16:creationId xmlns:a16="http://schemas.microsoft.com/office/drawing/2014/main" id="{9EF98C5A-A2C8-43C8-B1A8-F1FC7D77BD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C46CADE-08B3-4B17-B27B-6DE86236CC9D}" type="slidenum">
              <a:rPr lang="ja-JP" altLang="en-US">
                <a:solidFill>
                  <a:srgbClr val="000000"/>
                </a:solidFill>
                <a:latin typeface="游ゴシック" panose="020B0400000000000000" pitchFamily="50" charset="-128"/>
              </a:rPr>
              <a:pPr/>
              <a:t>32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254452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9AD0962C-63DE-4D6C-BD69-1BA6675139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77747FD3-65C5-467F-A826-A09FF2DA221E}" type="slidenum">
              <a:rPr kumimoji="1" lang="en-US" altLang="ja-JP">
                <a:solidFill>
                  <a:srgbClr val="000000"/>
                </a:solidFill>
                <a:latin typeface="Arial" panose="020B0604020202020204" pitchFamily="34" charset="0"/>
              </a:rPr>
              <a:pPr/>
              <a:t>33</a:t>
            </a:fld>
            <a:endParaRPr kumimoji="1" lang="en-US" altLang="ja-JP">
              <a:solidFill>
                <a:srgbClr val="000000"/>
              </a:solidFill>
              <a:latin typeface="Arial" panose="020B0604020202020204" pitchFamily="34" charset="0"/>
            </a:endParaRPr>
          </a:p>
        </p:txBody>
      </p:sp>
      <p:sp>
        <p:nvSpPr>
          <p:cNvPr id="70659" name="Rectangle 2">
            <a:extLst>
              <a:ext uri="{FF2B5EF4-FFF2-40B4-BE49-F238E27FC236}">
                <a16:creationId xmlns:a16="http://schemas.microsoft.com/office/drawing/2014/main" id="{D5FBF45D-0EB4-4D58-8305-C2EDBCA20996}"/>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230CA7D8-B9E5-4FF4-B659-E23E2ECE12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以上で，「</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のための学習評価」について「中学校理科」の説明を終わります。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956689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a:extLst>
              <a:ext uri="{FF2B5EF4-FFF2-40B4-BE49-F238E27FC236}">
                <a16:creationId xmlns:a16="http://schemas.microsoft.com/office/drawing/2014/main" id="{F53C786D-888C-441C-93B8-B48CFB8A36EB}"/>
              </a:ext>
            </a:extLst>
          </p:cNvPr>
          <p:cNvSpPr>
            <a:spLocks noGrp="1" noRot="1" noChangeAspect="1" noChangeArrowheads="1" noTextEdit="1"/>
          </p:cNvSpPr>
          <p:nvPr>
            <p:ph type="sldImg"/>
          </p:nvPr>
        </p:nvSpPr>
        <p:spPr>
          <a:ln/>
        </p:spPr>
      </p:sp>
      <p:sp>
        <p:nvSpPr>
          <p:cNvPr id="11267" name="ノート プレースホルダー 2">
            <a:extLst>
              <a:ext uri="{FF2B5EF4-FFF2-40B4-BE49-F238E27FC236}">
                <a16:creationId xmlns:a16="http://schemas.microsoft.com/office/drawing/2014/main" id="{1B1BA91D-D9DD-4118-B2AD-B755466E0A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そこで，学習指導要領に示された学習指導の目標としての「内容のまとまり」を基に，「内容のまとまりごとの評価規準」を踏まえた「単元の評価規準」を作成して観点別学習評価が行えるよう，今回「内容のまとまりごとの評価規準」および「単元の評価規準」の作成の手順ついて説明します。</a:t>
            </a:r>
          </a:p>
        </p:txBody>
      </p:sp>
      <p:sp>
        <p:nvSpPr>
          <p:cNvPr id="11268" name="スライド番号プレースホルダー 3">
            <a:extLst>
              <a:ext uri="{FF2B5EF4-FFF2-40B4-BE49-F238E27FC236}">
                <a16:creationId xmlns:a16="http://schemas.microsoft.com/office/drawing/2014/main" id="{1677EC29-9D37-476D-91FA-8DC76550CC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C2830D7-BB65-4455-882F-27805DBBD946}" type="slidenum">
              <a:rPr lang="ja-JP" altLang="en-US">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99817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27C0A97-7D27-45CE-827E-B0B82BF606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0C0E44F3-AEC8-4666-866C-8B5789742207}" type="slidenum">
              <a:rPr kumimoji="1" lang="en-US" altLang="ja-JP">
                <a:solidFill>
                  <a:srgbClr val="000000"/>
                </a:solidFill>
                <a:latin typeface="Arial" panose="020B0604020202020204" pitchFamily="34" charset="0"/>
              </a:rPr>
              <a:pPr/>
              <a:t>5</a:t>
            </a:fld>
            <a:endParaRPr kumimoji="1" lang="en-US" altLang="ja-JP">
              <a:solidFill>
                <a:srgbClr val="000000"/>
              </a:solidFill>
              <a:latin typeface="Arial" panose="020B0604020202020204" pitchFamily="34" charset="0"/>
            </a:endParaRPr>
          </a:p>
        </p:txBody>
      </p:sp>
      <p:sp>
        <p:nvSpPr>
          <p:cNvPr id="13315" name="Rectangle 2">
            <a:extLst>
              <a:ext uri="{FF2B5EF4-FFF2-40B4-BE49-F238E27FC236}">
                <a16:creationId xmlns:a16="http://schemas.microsoft.com/office/drawing/2014/main" id="{2003F03A-3198-4494-A76F-6BA93D69D607}"/>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4F6A8B42-06D0-4940-92DB-65E13ACCE4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まず，</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中学校理科における「内容のまとまり」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について説明します。</a:t>
            </a:r>
          </a:p>
        </p:txBody>
      </p:sp>
    </p:spTree>
    <p:extLst>
      <p:ext uri="{BB962C8B-B14F-4D97-AF65-F5344CB8AC3E}">
        <p14:creationId xmlns:p14="http://schemas.microsoft.com/office/powerpoint/2010/main" val="54422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a:extLst>
              <a:ext uri="{FF2B5EF4-FFF2-40B4-BE49-F238E27FC236}">
                <a16:creationId xmlns:a16="http://schemas.microsoft.com/office/drawing/2014/main" id="{0C9C1584-7661-4AB2-92B0-1D980B0D3E80}"/>
              </a:ext>
            </a:extLst>
          </p:cNvPr>
          <p:cNvSpPr>
            <a:spLocks noGrp="1" noRot="1" noChangeAspect="1" noChangeArrowheads="1" noTextEdit="1"/>
          </p:cNvSpPr>
          <p:nvPr>
            <p:ph type="sldImg"/>
          </p:nvPr>
        </p:nvSpPr>
        <p:spPr>
          <a:ln/>
        </p:spPr>
      </p:sp>
      <p:sp>
        <p:nvSpPr>
          <p:cNvPr id="15363" name="ノート プレースホルダー 2">
            <a:extLst>
              <a:ext uri="{FF2B5EF4-FFF2-40B4-BE49-F238E27FC236}">
                <a16:creationId xmlns:a16="http://schemas.microsoft.com/office/drawing/2014/main" id="{A274A97F-75B7-4628-8C00-D50D62E07E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中学校理科における「内容のまとまり」は，学習指導要領の各分野の内容に示されている</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などで示された大項目になります。</a:t>
            </a:r>
          </a:p>
        </p:txBody>
      </p:sp>
      <p:sp>
        <p:nvSpPr>
          <p:cNvPr id="15364" name="スライド番号プレースホルダー 3">
            <a:extLst>
              <a:ext uri="{FF2B5EF4-FFF2-40B4-BE49-F238E27FC236}">
                <a16:creationId xmlns:a16="http://schemas.microsoft.com/office/drawing/2014/main" id="{439FE5B0-D991-40A5-8357-A2E2773A15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0A5597A-36A3-4A3D-966E-C6EB7FEF3C36}" type="slidenum">
              <a:rPr lang="ja-JP" altLang="en-US">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708123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a:extLst>
              <a:ext uri="{FF2B5EF4-FFF2-40B4-BE49-F238E27FC236}">
                <a16:creationId xmlns:a16="http://schemas.microsoft.com/office/drawing/2014/main" id="{0C4EB78A-3256-4EE1-932C-852250BCA895}"/>
              </a:ext>
            </a:extLst>
          </p:cNvPr>
          <p:cNvSpPr>
            <a:spLocks noGrp="1" noRot="1" noChangeAspect="1" noChangeArrowheads="1" noTextEdit="1"/>
          </p:cNvSpPr>
          <p:nvPr>
            <p:ph type="sldImg"/>
          </p:nvPr>
        </p:nvSpPr>
        <p:spPr>
          <a:ln/>
        </p:spPr>
      </p:sp>
      <p:sp>
        <p:nvSpPr>
          <p:cNvPr id="17411" name="ノート プレースホルダー 2">
            <a:extLst>
              <a:ext uri="{FF2B5EF4-FFF2-40B4-BE49-F238E27FC236}">
                <a16:creationId xmlns:a16="http://schemas.microsoft.com/office/drawing/2014/main" id="{811093C9-4012-4B58-92CC-36B129E0CC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学習指導要領解説では，「内容のまとまり」である大項目は，</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として，スライドのように示されています。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また，それぞれの「内容のまとまり」ごとに，「知識・技能」と「思考・判断・表現等」がア，イで示されています。</a:t>
            </a:r>
          </a:p>
        </p:txBody>
      </p:sp>
      <p:sp>
        <p:nvSpPr>
          <p:cNvPr id="17412" name="スライド番号プレースホルダー 3">
            <a:extLst>
              <a:ext uri="{FF2B5EF4-FFF2-40B4-BE49-F238E27FC236}">
                <a16:creationId xmlns:a16="http://schemas.microsoft.com/office/drawing/2014/main" id="{2381A93F-636D-4FCD-863C-EE76819E4A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D979787-F3F0-4762-A964-40FBF3E1EE78}" type="slidenum">
              <a:rPr lang="ja-JP" altLang="en-US">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8697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a:extLst>
              <a:ext uri="{FF2B5EF4-FFF2-40B4-BE49-F238E27FC236}">
                <a16:creationId xmlns:a16="http://schemas.microsoft.com/office/drawing/2014/main" id="{5D5572DF-2DAD-40E3-B9CE-17F2F04766FB}"/>
              </a:ext>
            </a:extLst>
          </p:cNvPr>
          <p:cNvSpPr>
            <a:spLocks noGrp="1" noRot="1" noChangeAspect="1" noChangeArrowheads="1" noTextEdit="1"/>
          </p:cNvSpPr>
          <p:nvPr>
            <p:ph type="sldImg"/>
          </p:nvPr>
        </p:nvSpPr>
        <p:spPr>
          <a:ln/>
        </p:spPr>
      </p:sp>
      <p:sp>
        <p:nvSpPr>
          <p:cNvPr id="19459" name="ノート プレースホルダー 2">
            <a:extLst>
              <a:ext uri="{FF2B5EF4-FFF2-40B4-BE49-F238E27FC236}">
                <a16:creationId xmlns:a16="http://schemas.microsoft.com/office/drawing/2014/main" id="{1B9BE835-BE82-4CC4-8637-EB0807D01F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さらに，学習指導要領解説では，大項目のあとに，中項目，小項目が，スライドのように示されています。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特に，大項目，中項目，小項目の関係は，単元の評価規準の作成でも扱いますので，ご確認ください。</a:t>
            </a:r>
            <a:endParaRPr lang="en-US" altLang="ja-JP">
              <a:latin typeface="ＭＳ 明朝" panose="02020609040205080304" pitchFamily="17" charset="-128"/>
              <a:ea typeface="ＭＳ 明朝" panose="02020609040205080304" pitchFamily="17" charset="-128"/>
            </a:endParaRPr>
          </a:p>
        </p:txBody>
      </p:sp>
      <p:sp>
        <p:nvSpPr>
          <p:cNvPr id="19460" name="スライド番号プレースホルダー 3">
            <a:extLst>
              <a:ext uri="{FF2B5EF4-FFF2-40B4-BE49-F238E27FC236}">
                <a16:creationId xmlns:a16="http://schemas.microsoft.com/office/drawing/2014/main" id="{566231BD-BD0C-47C4-8AD7-87609DE8C3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7199174-53F5-4F68-B95D-8B97F67B826E}" type="slidenum">
              <a:rPr lang="ja-JP" altLang="en-US">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24455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A5816E2A-24D5-47B9-8866-9761CE0DC1B4}"/>
              </a:ext>
            </a:extLst>
          </p:cNvPr>
          <p:cNvSpPr>
            <a:spLocks noGrp="1" noRot="1" noChangeAspect="1" noChangeArrowheads="1" noTextEdit="1"/>
          </p:cNvSpPr>
          <p:nvPr>
            <p:ph type="sldImg"/>
          </p:nvPr>
        </p:nvSpPr>
        <p:spPr>
          <a:ln/>
        </p:spPr>
      </p:sp>
      <p:sp>
        <p:nvSpPr>
          <p:cNvPr id="21507" name="ノート プレースホルダー 2">
            <a:extLst>
              <a:ext uri="{FF2B5EF4-FFF2-40B4-BE49-F238E27FC236}">
                <a16:creationId xmlns:a16="http://schemas.microsoft.com/office/drawing/2014/main" id="{7D0A1056-CF9C-4920-8BC5-2B723B4E5F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「内容のまとまり」である大項目は，学習指導要領解説に示されている 「エネルギー」，「粒子」，「生命」，「地球」などを柱とした内容の構成を示した図では，いくつかの中項目をまとめた四角囲みの部分となっています。</a:t>
            </a:r>
          </a:p>
          <a:p>
            <a:endParaRPr lang="ja-JP" altLang="en-US">
              <a:latin typeface="Arial" panose="020B0604020202020204" pitchFamily="34" charset="0"/>
            </a:endParaRPr>
          </a:p>
        </p:txBody>
      </p:sp>
      <p:sp>
        <p:nvSpPr>
          <p:cNvPr id="21508" name="スライド番号プレースホルダー 3">
            <a:extLst>
              <a:ext uri="{FF2B5EF4-FFF2-40B4-BE49-F238E27FC236}">
                <a16:creationId xmlns:a16="http://schemas.microsoft.com/office/drawing/2014/main" id="{EC541AA7-D8E9-4268-A923-30832183F8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2DA8A1B-9E48-4E79-8DD2-BD4889548A78}" type="slidenum">
              <a:rPr lang="ja-JP" altLang="en-US">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065841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9A7CC943-428D-4A04-AD74-D0DA306AD2D8}"/>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DE3BE6AF-DF9E-4A5D-8B57-5B5074DC1F21}"/>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26518457-2C1D-4277-AC99-115867524FC9}"/>
              </a:ext>
            </a:extLst>
          </p:cNvPr>
          <p:cNvSpPr>
            <a:spLocks noGrp="1"/>
          </p:cNvSpPr>
          <p:nvPr>
            <p:ph type="sldNum" sz="quarter" idx="12"/>
          </p:nvPr>
        </p:nvSpPr>
        <p:spPr/>
        <p:txBody>
          <a:bodyPr/>
          <a:lstStyle>
            <a:lvl1pPr>
              <a:defRPr/>
            </a:lvl1pPr>
          </a:lstStyle>
          <a:p>
            <a:fld id="{8DA81FBF-F6BB-409E-8FEB-0FE7E3825430}" type="slidenum">
              <a:rPr lang="en-US" altLang="ja-JP"/>
              <a:pPr/>
              <a:t>‹#›</a:t>
            </a:fld>
            <a:endParaRPr lang="en-US" altLang="ja-JP"/>
          </a:p>
        </p:txBody>
      </p:sp>
    </p:spTree>
    <p:extLst>
      <p:ext uri="{BB962C8B-B14F-4D97-AF65-F5344CB8AC3E}">
        <p14:creationId xmlns:p14="http://schemas.microsoft.com/office/powerpoint/2010/main" val="2564460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597C4B8-2247-4698-B393-B012770BC295}"/>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F36BE04B-D6A9-4A1D-8557-3824AF00D2DB}"/>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3E60D30D-948F-4F81-BCF8-D2E88A66C831}"/>
              </a:ext>
            </a:extLst>
          </p:cNvPr>
          <p:cNvSpPr>
            <a:spLocks noGrp="1"/>
          </p:cNvSpPr>
          <p:nvPr>
            <p:ph type="sldNum" sz="quarter" idx="12"/>
          </p:nvPr>
        </p:nvSpPr>
        <p:spPr/>
        <p:txBody>
          <a:bodyPr/>
          <a:lstStyle>
            <a:lvl1pPr>
              <a:defRPr/>
            </a:lvl1pPr>
          </a:lstStyle>
          <a:p>
            <a:fld id="{74268D7D-CF70-4824-8D64-BFF231BF22C4}" type="slidenum">
              <a:rPr lang="en-US" altLang="ja-JP"/>
              <a:pPr/>
              <a:t>‹#›</a:t>
            </a:fld>
            <a:endParaRPr lang="en-US" altLang="ja-JP"/>
          </a:p>
        </p:txBody>
      </p:sp>
    </p:spTree>
    <p:extLst>
      <p:ext uri="{BB962C8B-B14F-4D97-AF65-F5344CB8AC3E}">
        <p14:creationId xmlns:p14="http://schemas.microsoft.com/office/powerpoint/2010/main" val="2573337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2F9D1EBA-45C9-4A53-9203-6416304A38BC}"/>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EF51F495-B37D-47CE-B68C-9A98CFC8A182}"/>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ECC445C6-4D9B-419E-BB99-DF90B15F6984}"/>
              </a:ext>
            </a:extLst>
          </p:cNvPr>
          <p:cNvSpPr>
            <a:spLocks noGrp="1"/>
          </p:cNvSpPr>
          <p:nvPr>
            <p:ph type="sldNum" sz="quarter" idx="12"/>
          </p:nvPr>
        </p:nvSpPr>
        <p:spPr/>
        <p:txBody>
          <a:bodyPr/>
          <a:lstStyle>
            <a:lvl1pPr>
              <a:defRPr/>
            </a:lvl1pPr>
          </a:lstStyle>
          <a:p>
            <a:fld id="{8099AB1C-CBD3-4870-9CB0-21CCCECACDB4}" type="slidenum">
              <a:rPr lang="en-US" altLang="ja-JP"/>
              <a:pPr/>
              <a:t>‹#›</a:t>
            </a:fld>
            <a:endParaRPr lang="en-US" altLang="ja-JP"/>
          </a:p>
        </p:txBody>
      </p:sp>
    </p:spTree>
    <p:extLst>
      <p:ext uri="{BB962C8B-B14F-4D97-AF65-F5344CB8AC3E}">
        <p14:creationId xmlns:p14="http://schemas.microsoft.com/office/powerpoint/2010/main" val="1267271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03049F5E-784D-4E79-A6F5-521726C0A6B8}"/>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9DC72E2B-75D3-460F-8BD2-F873F697BBE4}"/>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87FE4FB8-20C4-4636-96B2-AA496579CE3D}"/>
              </a:ext>
            </a:extLst>
          </p:cNvPr>
          <p:cNvSpPr>
            <a:spLocks noGrp="1"/>
          </p:cNvSpPr>
          <p:nvPr>
            <p:ph type="sldNum" sz="quarter" idx="12"/>
          </p:nvPr>
        </p:nvSpPr>
        <p:spPr/>
        <p:txBody>
          <a:bodyPr/>
          <a:lstStyle>
            <a:lvl1pPr>
              <a:defRPr/>
            </a:lvl1pPr>
          </a:lstStyle>
          <a:p>
            <a:fld id="{258C72E8-B5C2-490F-90E4-42A4EBBA083A}" type="slidenum">
              <a:rPr lang="en-US" altLang="ja-JP"/>
              <a:pPr/>
              <a:t>‹#›</a:t>
            </a:fld>
            <a:endParaRPr lang="en-US" altLang="ja-JP"/>
          </a:p>
        </p:txBody>
      </p:sp>
    </p:spTree>
    <p:extLst>
      <p:ext uri="{BB962C8B-B14F-4D97-AF65-F5344CB8AC3E}">
        <p14:creationId xmlns:p14="http://schemas.microsoft.com/office/powerpoint/2010/main" val="42474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7B4A3D81-BBEE-425E-9BAE-C8F64B24134D}"/>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3E2C65EC-1513-4A1E-B342-2DB0D9FAC1DA}"/>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F60CDC34-020B-4D20-9E1F-7CB4FAE46961}"/>
              </a:ext>
            </a:extLst>
          </p:cNvPr>
          <p:cNvSpPr>
            <a:spLocks noGrp="1"/>
          </p:cNvSpPr>
          <p:nvPr>
            <p:ph type="sldNum" sz="quarter" idx="12"/>
          </p:nvPr>
        </p:nvSpPr>
        <p:spPr/>
        <p:txBody>
          <a:bodyPr/>
          <a:lstStyle>
            <a:lvl1pPr>
              <a:defRPr/>
            </a:lvl1pPr>
          </a:lstStyle>
          <a:p>
            <a:fld id="{D5F9AAD3-6311-4DF2-BF3B-20E988477D2E}" type="slidenum">
              <a:rPr lang="en-US" altLang="ja-JP"/>
              <a:pPr/>
              <a:t>‹#›</a:t>
            </a:fld>
            <a:endParaRPr lang="en-US" altLang="ja-JP"/>
          </a:p>
        </p:txBody>
      </p:sp>
    </p:spTree>
    <p:extLst>
      <p:ext uri="{BB962C8B-B14F-4D97-AF65-F5344CB8AC3E}">
        <p14:creationId xmlns:p14="http://schemas.microsoft.com/office/powerpoint/2010/main" val="73317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1EAD9B63-6E03-44B9-B356-B9274F2FC278}"/>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34A48CB9-50F3-435E-98D8-1B7301B4A646}"/>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75DFA074-118B-4C09-BD39-A4DF6FB4E03A}"/>
              </a:ext>
            </a:extLst>
          </p:cNvPr>
          <p:cNvSpPr>
            <a:spLocks noGrp="1"/>
          </p:cNvSpPr>
          <p:nvPr>
            <p:ph type="sldNum" sz="quarter" idx="12"/>
          </p:nvPr>
        </p:nvSpPr>
        <p:spPr/>
        <p:txBody>
          <a:bodyPr/>
          <a:lstStyle>
            <a:lvl1pPr>
              <a:defRPr/>
            </a:lvl1pPr>
          </a:lstStyle>
          <a:p>
            <a:fld id="{A4EDECFB-056F-4B83-92F0-547C64E15F18}" type="slidenum">
              <a:rPr lang="en-US" altLang="ja-JP"/>
              <a:pPr/>
              <a:t>‹#›</a:t>
            </a:fld>
            <a:endParaRPr lang="en-US" altLang="ja-JP"/>
          </a:p>
        </p:txBody>
      </p:sp>
    </p:spTree>
    <p:extLst>
      <p:ext uri="{BB962C8B-B14F-4D97-AF65-F5344CB8AC3E}">
        <p14:creationId xmlns:p14="http://schemas.microsoft.com/office/powerpoint/2010/main" val="162782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070298F4-E049-484C-844D-3EF434A78833}"/>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a:extLst>
              <a:ext uri="{FF2B5EF4-FFF2-40B4-BE49-F238E27FC236}">
                <a16:creationId xmlns:a16="http://schemas.microsoft.com/office/drawing/2014/main" id="{700842FD-FFD9-4B16-858D-066B93E10A31}"/>
              </a:ext>
            </a:extLst>
          </p:cNvPr>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a:extLst>
              <a:ext uri="{FF2B5EF4-FFF2-40B4-BE49-F238E27FC236}">
                <a16:creationId xmlns:a16="http://schemas.microsoft.com/office/drawing/2014/main" id="{12DF380F-034C-4CBB-8179-F65FB64D2A90}"/>
              </a:ext>
            </a:extLst>
          </p:cNvPr>
          <p:cNvSpPr>
            <a:spLocks noGrp="1"/>
          </p:cNvSpPr>
          <p:nvPr>
            <p:ph type="sldNum" sz="quarter" idx="12"/>
          </p:nvPr>
        </p:nvSpPr>
        <p:spPr/>
        <p:txBody>
          <a:bodyPr/>
          <a:lstStyle>
            <a:lvl1pPr>
              <a:defRPr/>
            </a:lvl1pPr>
          </a:lstStyle>
          <a:p>
            <a:fld id="{8EC06E65-7912-40CA-AE4A-543F5FB2E63B}" type="slidenum">
              <a:rPr lang="en-US" altLang="ja-JP"/>
              <a:pPr/>
              <a:t>‹#›</a:t>
            </a:fld>
            <a:endParaRPr lang="en-US" altLang="ja-JP"/>
          </a:p>
        </p:txBody>
      </p:sp>
    </p:spTree>
    <p:extLst>
      <p:ext uri="{BB962C8B-B14F-4D97-AF65-F5344CB8AC3E}">
        <p14:creationId xmlns:p14="http://schemas.microsoft.com/office/powerpoint/2010/main" val="168603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F66388C4-85CD-4DA3-8147-95C478255083}"/>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a:extLst>
              <a:ext uri="{FF2B5EF4-FFF2-40B4-BE49-F238E27FC236}">
                <a16:creationId xmlns:a16="http://schemas.microsoft.com/office/drawing/2014/main" id="{2A1756D0-1B2A-472E-9996-3C686D71C53B}"/>
              </a:ext>
            </a:extLst>
          </p:cNvPr>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a:extLst>
              <a:ext uri="{FF2B5EF4-FFF2-40B4-BE49-F238E27FC236}">
                <a16:creationId xmlns:a16="http://schemas.microsoft.com/office/drawing/2014/main" id="{E75DF2ED-8FD2-4DD8-AAE1-34E8E2D9CB7D}"/>
              </a:ext>
            </a:extLst>
          </p:cNvPr>
          <p:cNvSpPr>
            <a:spLocks noGrp="1"/>
          </p:cNvSpPr>
          <p:nvPr>
            <p:ph type="sldNum" sz="quarter" idx="12"/>
          </p:nvPr>
        </p:nvSpPr>
        <p:spPr/>
        <p:txBody>
          <a:bodyPr/>
          <a:lstStyle>
            <a:lvl1pPr>
              <a:defRPr/>
            </a:lvl1pPr>
          </a:lstStyle>
          <a:p>
            <a:fld id="{BC1EA3C1-55B9-4959-AF3E-6A714FF9242B}" type="slidenum">
              <a:rPr lang="en-US" altLang="ja-JP"/>
              <a:pPr/>
              <a:t>‹#›</a:t>
            </a:fld>
            <a:endParaRPr lang="en-US" altLang="ja-JP"/>
          </a:p>
        </p:txBody>
      </p:sp>
    </p:spTree>
    <p:extLst>
      <p:ext uri="{BB962C8B-B14F-4D97-AF65-F5344CB8AC3E}">
        <p14:creationId xmlns:p14="http://schemas.microsoft.com/office/powerpoint/2010/main" val="392104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0EFC1C22-B850-453D-8864-EF46FF184DDF}"/>
              </a:ext>
            </a:extLst>
          </p:cNvPr>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a:extLst>
              <a:ext uri="{FF2B5EF4-FFF2-40B4-BE49-F238E27FC236}">
                <a16:creationId xmlns:a16="http://schemas.microsoft.com/office/drawing/2014/main" id="{02908DAB-B5C7-4281-A8FE-AB52E870F89E}"/>
              </a:ext>
            </a:extLst>
          </p:cNvPr>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a:extLst>
              <a:ext uri="{FF2B5EF4-FFF2-40B4-BE49-F238E27FC236}">
                <a16:creationId xmlns:a16="http://schemas.microsoft.com/office/drawing/2014/main" id="{46DD14FC-2F30-445E-9ECF-96A96B3444BA}"/>
              </a:ext>
            </a:extLst>
          </p:cNvPr>
          <p:cNvSpPr>
            <a:spLocks noGrp="1"/>
          </p:cNvSpPr>
          <p:nvPr>
            <p:ph type="sldNum" sz="quarter" idx="12"/>
          </p:nvPr>
        </p:nvSpPr>
        <p:spPr/>
        <p:txBody>
          <a:bodyPr/>
          <a:lstStyle>
            <a:lvl1pPr>
              <a:defRPr/>
            </a:lvl1pPr>
          </a:lstStyle>
          <a:p>
            <a:fld id="{F7994679-4EF0-4DB5-A64D-A77943CD8498}" type="slidenum">
              <a:rPr lang="en-US" altLang="ja-JP"/>
              <a:pPr/>
              <a:t>‹#›</a:t>
            </a:fld>
            <a:endParaRPr lang="en-US" altLang="ja-JP"/>
          </a:p>
        </p:txBody>
      </p:sp>
    </p:spTree>
    <p:extLst>
      <p:ext uri="{BB962C8B-B14F-4D97-AF65-F5344CB8AC3E}">
        <p14:creationId xmlns:p14="http://schemas.microsoft.com/office/powerpoint/2010/main" val="296374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5D862EB1-D645-4992-9E22-FEB847FF5FD2}"/>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A0572142-98C5-48AA-B569-7F484384FAF7}"/>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FF990841-8ECB-4A7E-81AE-6DC8C31A296E}"/>
              </a:ext>
            </a:extLst>
          </p:cNvPr>
          <p:cNvSpPr>
            <a:spLocks noGrp="1"/>
          </p:cNvSpPr>
          <p:nvPr>
            <p:ph type="sldNum" sz="quarter" idx="12"/>
          </p:nvPr>
        </p:nvSpPr>
        <p:spPr/>
        <p:txBody>
          <a:bodyPr/>
          <a:lstStyle>
            <a:lvl1pPr>
              <a:defRPr/>
            </a:lvl1pPr>
          </a:lstStyle>
          <a:p>
            <a:fld id="{6EB21D23-AEEA-43B9-A4EA-41641B3E5C16}" type="slidenum">
              <a:rPr lang="en-US" altLang="ja-JP"/>
              <a:pPr/>
              <a:t>‹#›</a:t>
            </a:fld>
            <a:endParaRPr lang="en-US" altLang="ja-JP"/>
          </a:p>
        </p:txBody>
      </p:sp>
    </p:spTree>
    <p:extLst>
      <p:ext uri="{BB962C8B-B14F-4D97-AF65-F5344CB8AC3E}">
        <p14:creationId xmlns:p14="http://schemas.microsoft.com/office/powerpoint/2010/main" val="189004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F2F879A6-0994-4EAD-96AD-A8EF6C784378}"/>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CBCA633A-0AF9-4E4D-82C1-C6567E54AEFE}"/>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5815F585-A81A-49DB-A176-DB7C95F2BC29}"/>
              </a:ext>
            </a:extLst>
          </p:cNvPr>
          <p:cNvSpPr>
            <a:spLocks noGrp="1"/>
          </p:cNvSpPr>
          <p:nvPr>
            <p:ph type="sldNum" sz="quarter" idx="12"/>
          </p:nvPr>
        </p:nvSpPr>
        <p:spPr/>
        <p:txBody>
          <a:bodyPr/>
          <a:lstStyle>
            <a:lvl1pPr>
              <a:defRPr/>
            </a:lvl1pPr>
          </a:lstStyle>
          <a:p>
            <a:fld id="{98DA34AC-50E0-4182-A92A-08CD33E6D44F}" type="slidenum">
              <a:rPr lang="en-US" altLang="ja-JP"/>
              <a:pPr/>
              <a:t>‹#›</a:t>
            </a:fld>
            <a:endParaRPr lang="en-US" altLang="ja-JP"/>
          </a:p>
        </p:txBody>
      </p:sp>
    </p:spTree>
    <p:extLst>
      <p:ext uri="{BB962C8B-B14F-4D97-AF65-F5344CB8AC3E}">
        <p14:creationId xmlns:p14="http://schemas.microsoft.com/office/powerpoint/2010/main" val="835251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23A6E166-494E-40B3-9266-F088D9DA55AF}"/>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57EB9122-A385-44B4-B613-9B3FD3517561}"/>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CC0C0D6-947C-43F5-ADC5-7431F3DD875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A3C3F5F0-2BD0-4661-ABF5-515557E7220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282878C5-1AD2-45E7-A1BF-072CE476DB86}"/>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2E51F072-2E0E-4FF1-95AC-3177AA9185E3}"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4F4CCD91-17CE-4C10-9C41-2F56754CB6BA}"/>
              </a:ext>
            </a:extLst>
          </p:cNvPr>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a:extLst>
              <a:ext uri="{FF2B5EF4-FFF2-40B4-BE49-F238E27FC236}">
                <a16:creationId xmlns:a16="http://schemas.microsoft.com/office/drawing/2014/main" id="{5CDC79BE-FA58-42E6-BF2E-E7147B05782C}"/>
              </a:ext>
            </a:extLst>
          </p:cNvPr>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理科</a:t>
            </a:r>
            <a:endParaRPr kumimoji="1" lang="ja-JP" altLang="en-US" sz="5400" dirty="0">
              <a:solidFill>
                <a:schemeClr val="tx1"/>
              </a:solidFill>
            </a:endParaRPr>
          </a:p>
        </p:txBody>
      </p:sp>
      <p:sp>
        <p:nvSpPr>
          <p:cNvPr id="4100" name="テキスト ボックス 4">
            <a:extLst>
              <a:ext uri="{FF2B5EF4-FFF2-40B4-BE49-F238E27FC236}">
                <a16:creationId xmlns:a16="http://schemas.microsoft.com/office/drawing/2014/main" id="{79246186-98C3-41C5-AD0B-65BDDA2D2EC5}"/>
              </a:ext>
            </a:extLst>
          </p:cNvPr>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a:extLst>
              <a:ext uri="{FF2B5EF4-FFF2-40B4-BE49-F238E27FC236}">
                <a16:creationId xmlns:a16="http://schemas.microsoft.com/office/drawing/2014/main" id="{123595B1-5D2A-4D10-8CAF-035F0AD72A37}"/>
              </a:ext>
            </a:extLst>
          </p:cNvPr>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a:extLst>
              <a:ext uri="{FF2B5EF4-FFF2-40B4-BE49-F238E27FC236}">
                <a16:creationId xmlns:a16="http://schemas.microsoft.com/office/drawing/2014/main" id="{515B1258-0E84-41AE-8582-6D8D530DA3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a:extLst>
              <a:ext uri="{FF2B5EF4-FFF2-40B4-BE49-F238E27FC236}">
                <a16:creationId xmlns:a16="http://schemas.microsoft.com/office/drawing/2014/main" id="{7FFA8785-5F06-4289-853B-F2E0117C6F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326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39954B9-188D-4825-BF3F-895274E0D197}"/>
              </a:ext>
            </a:extLst>
          </p:cNvPr>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理科</a:t>
            </a:r>
            <a:endParaRPr kumimoji="1" lang="ja-JP" altLang="en-US" sz="5400" dirty="0">
              <a:solidFill>
                <a:schemeClr val="tx1"/>
              </a:solidFill>
            </a:endParaRPr>
          </a:p>
        </p:txBody>
      </p:sp>
      <p:sp>
        <p:nvSpPr>
          <p:cNvPr id="7" name="サブタイトル 2">
            <a:extLst>
              <a:ext uri="{FF2B5EF4-FFF2-40B4-BE49-F238E27FC236}">
                <a16:creationId xmlns:a16="http://schemas.microsoft.com/office/drawing/2014/main" id="{5DF3F9DB-EBE3-4C9C-A746-168537D6B085}"/>
              </a:ext>
            </a:extLst>
          </p:cNvPr>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a:extLst>
              <a:ext uri="{FF2B5EF4-FFF2-40B4-BE49-F238E27FC236}">
                <a16:creationId xmlns:a16="http://schemas.microsoft.com/office/drawing/2014/main" id="{29D63C08-0EF6-4941-81AD-770E250018BC}"/>
              </a:ext>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Ⅰ </a:t>
            </a:r>
            <a:r>
              <a:rPr lang="ja-JP" altLang="en-US" sz="2800" b="1" dirty="0">
                <a:solidFill>
                  <a:schemeClr val="bg1">
                    <a:lumMod val="65000"/>
                  </a:schemeClr>
                </a:solidFill>
                <a:ea typeface="HGP教科書体" panose="02020600000000000000" pitchFamily="18" charset="-128"/>
              </a:rPr>
              <a:t>　中学校理科における「内容のまとまり」</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ln>
                  <a:solidFill>
                    <a:schemeClr val="tx1"/>
                  </a:solidFill>
                </a:ln>
                <a:solidFill>
                  <a:srgbClr val="000000"/>
                </a:solidFill>
                <a:ea typeface="HGP教科書体" panose="02020600000000000000" pitchFamily="18" charset="-128"/>
              </a:rPr>
              <a:t>Ⅱ </a:t>
            </a:r>
            <a:r>
              <a:rPr lang="ja-JP" altLang="en-US" sz="2800" b="1" dirty="0">
                <a:ln>
                  <a:solidFill>
                    <a:schemeClr val="tx1"/>
                  </a:solidFill>
                </a:ln>
                <a:solidFill>
                  <a:srgbClr val="000000"/>
                </a:solidFill>
                <a:ea typeface="HGP教科書体" panose="02020600000000000000" pitchFamily="18" charset="-128"/>
              </a:rPr>
              <a:t>　中学校理科における「内容のまとまりごとの評価規準」</a:t>
            </a:r>
            <a:endParaRPr lang="en-US" altLang="ja-JP" sz="2800" b="1" dirty="0">
              <a:ln>
                <a:solidFill>
                  <a:schemeClr val="tx1"/>
                </a:solidFill>
              </a:ln>
              <a:solidFill>
                <a:srgbClr val="000000"/>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ln>
                  <a:solidFill>
                    <a:schemeClr val="tx1"/>
                  </a:solidFill>
                </a:ln>
                <a:solidFill>
                  <a:srgbClr val="000000"/>
                </a:solidFill>
                <a:ea typeface="HGP教科書体" panose="02020600000000000000" pitchFamily="18" charset="-128"/>
              </a:rPr>
              <a:t>　 作成の具体的な手順</a:t>
            </a:r>
            <a:endParaRPr lang="en-US" altLang="ja-JP" sz="2800" b="1" dirty="0">
              <a:ln>
                <a:solidFill>
                  <a:schemeClr val="tx1"/>
                </a:solidFill>
              </a:ln>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Ⅲ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「内容のまとまりごとの評価規準」の考え方を踏まえた</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en-US" altLang="ja-JP" sz="2800" b="1" dirty="0">
                <a:solidFill>
                  <a:schemeClr val="bg1">
                    <a:lumMod val="65000"/>
                  </a:schemeClr>
                </a:solidFill>
                <a:latin typeface="HGP教科書体" panose="02020600000000000000" pitchFamily="18" charset="-128"/>
                <a:ea typeface="HGP教科書体" panose="02020600000000000000" pitchFamily="18" charset="-128"/>
              </a:rPr>
              <a:t>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「単元（中項目）の評価規準」の作成の手順について</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latin typeface="+mj-ea"/>
              </a:rPr>
              <a:t>Ⅳ</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D3CCC32B-9887-4A65-9EF2-C834DCB889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16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6682E1C8-2DCF-4E57-B8FF-E06CCD744ABB}"/>
              </a:ext>
            </a:extLst>
          </p:cNvPr>
          <p:cNvSpPr txBox="1"/>
          <p:nvPr/>
        </p:nvSpPr>
        <p:spPr>
          <a:xfrm>
            <a:off x="104775" y="1125538"/>
            <a:ext cx="8963025" cy="44640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a:extLst>
              <a:ext uri="{FF2B5EF4-FFF2-40B4-BE49-F238E27FC236}">
                <a16:creationId xmlns:a16="http://schemas.microsoft.com/office/drawing/2014/main" id="{92715FE2-F206-4C87-A7BA-FB365F1ADE83}"/>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endParaRPr lang="en-US" altLang="ja-JP"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➊　 </a:t>
            </a:r>
            <a:r>
              <a:rPr lang="en-US" altLang="ja-JP" sz="2800" b="1" dirty="0">
                <a:solidFill>
                  <a:schemeClr val="bg1"/>
                </a:solidFill>
                <a:latin typeface="+mj-ea"/>
                <a:ea typeface="+mj-ea"/>
              </a:rPr>
              <a:t>【</a:t>
            </a:r>
            <a:r>
              <a:rPr lang="ja-JP" altLang="en-US" sz="2800" b="1" dirty="0">
                <a:solidFill>
                  <a:schemeClr val="bg1"/>
                </a:solidFill>
                <a:latin typeface="+mj-ea"/>
                <a:ea typeface="+mj-ea"/>
              </a:rPr>
              <a:t>知識・技能</a:t>
            </a:r>
            <a:r>
              <a:rPr lang="en-US" altLang="ja-JP" sz="2800" b="1" dirty="0">
                <a:solidFill>
                  <a:schemeClr val="bg1"/>
                </a:solidFill>
                <a:latin typeface="+mj-ea"/>
                <a:ea typeface="+mj-ea"/>
              </a:rPr>
              <a:t>】</a:t>
            </a:r>
            <a:r>
              <a:rPr lang="ja-JP" altLang="en-US" sz="2800" b="1" dirty="0" err="1">
                <a:solidFill>
                  <a:schemeClr val="bg1"/>
                </a:solidFill>
                <a:latin typeface="+mj-ea"/>
                <a:ea typeface="+mj-ea"/>
              </a:rPr>
              <a:t>，</a:t>
            </a:r>
            <a:r>
              <a:rPr lang="en-US" altLang="ja-JP" sz="2800" b="1" dirty="0">
                <a:solidFill>
                  <a:schemeClr val="bg1"/>
                </a:solidFill>
                <a:latin typeface="+mj-ea"/>
                <a:ea typeface="+mj-ea"/>
              </a:rPr>
              <a:t>【</a:t>
            </a:r>
            <a:r>
              <a:rPr lang="ja-JP" altLang="en-US" sz="2800" b="1" dirty="0">
                <a:solidFill>
                  <a:schemeClr val="bg1"/>
                </a:solidFill>
                <a:latin typeface="+mj-ea"/>
                <a:ea typeface="+mj-ea"/>
              </a:rPr>
              <a:t>思考・判断・表現</a:t>
            </a:r>
            <a:r>
              <a:rPr lang="en-US" altLang="ja-JP" sz="2800" b="1" dirty="0">
                <a:solidFill>
                  <a:schemeClr val="bg1"/>
                </a:solidFill>
                <a:latin typeface="+mj-ea"/>
                <a:ea typeface="+mj-ea"/>
              </a:rPr>
              <a:t>】</a:t>
            </a:r>
            <a:r>
              <a:rPr lang="ja-JP" altLang="en-US" sz="2800" b="1" dirty="0">
                <a:solidFill>
                  <a:schemeClr val="bg1"/>
                </a:solidFill>
                <a:latin typeface="+mj-ea"/>
                <a:ea typeface="+mj-ea"/>
              </a:rPr>
              <a:t>の観点について</a:t>
            </a:r>
            <a:endParaRPr lang="en-US" altLang="ja-JP" sz="2800" b="1" dirty="0">
              <a:solidFill>
                <a:schemeClr val="bg1"/>
              </a:solidFill>
              <a:latin typeface="+mj-ea"/>
              <a:ea typeface="+mj-ea"/>
            </a:endParaRPr>
          </a:p>
        </p:txBody>
      </p:sp>
      <p:sp>
        <p:nvSpPr>
          <p:cNvPr id="2" name="リボン: 下に曲がる 1">
            <a:extLst>
              <a:ext uri="{FF2B5EF4-FFF2-40B4-BE49-F238E27FC236}">
                <a16:creationId xmlns:a16="http://schemas.microsoft.com/office/drawing/2014/main" id="{68BEF467-E90B-45A9-8738-32D3F5EC3421}"/>
              </a:ext>
            </a:extLst>
          </p:cNvPr>
          <p:cNvSpPr/>
          <p:nvPr/>
        </p:nvSpPr>
        <p:spPr>
          <a:xfrm>
            <a:off x="7627938" y="47625"/>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31</a:t>
            </a:r>
            <a:endParaRPr kumimoji="1" lang="ja-JP" altLang="en-US" sz="2800" dirty="0">
              <a:solidFill>
                <a:schemeClr val="tx1"/>
              </a:solidFill>
            </a:endParaRPr>
          </a:p>
        </p:txBody>
      </p:sp>
      <p:sp>
        <p:nvSpPr>
          <p:cNvPr id="24581" name="AutoShape 10">
            <a:extLst>
              <a:ext uri="{FF2B5EF4-FFF2-40B4-BE49-F238E27FC236}">
                <a16:creationId xmlns:a16="http://schemas.microsoft.com/office/drawing/2014/main" id="{4B0D47F2-BF68-4F58-A2C3-34C0910A8565}"/>
              </a:ext>
            </a:extLst>
          </p:cNvPr>
          <p:cNvSpPr>
            <a:spLocks noChangeArrowheads="1"/>
          </p:cNvSpPr>
          <p:nvPr/>
        </p:nvSpPr>
        <p:spPr bwMode="auto">
          <a:xfrm>
            <a:off x="166688" y="1277938"/>
            <a:ext cx="8839200" cy="4167187"/>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Tahoma" panose="020B0604030504040204" pitchFamily="34" charset="0"/>
              </a:rPr>
              <a:t>○「知識・技能」のポイント</a:t>
            </a:r>
            <a:endParaRPr lang="en-US" altLang="ja-JP" sz="2800">
              <a:latin typeface="Tahoma" panose="020B0604030504040204" pitchFamily="34" charset="0"/>
            </a:endParaRPr>
          </a:p>
          <a:p>
            <a:r>
              <a:rPr lang="ja-JP" altLang="en-US" sz="2400">
                <a:latin typeface="Tahoma" panose="020B0604030504040204" pitchFamily="34" charset="0"/>
              </a:rPr>
              <a:t>　・学習指導要領の「２ 内容」における大項目の中のアの</a:t>
            </a:r>
            <a:r>
              <a:rPr lang="ja-JP" altLang="en-US" sz="2400">
                <a:solidFill>
                  <a:srgbClr val="000099"/>
                </a:solidFill>
                <a:latin typeface="Tahoma" panose="020B0604030504040204" pitchFamily="34" charset="0"/>
              </a:rPr>
              <a:t>「次のこと」</a:t>
            </a:r>
            <a:endParaRPr lang="en-US" altLang="ja-JP" sz="2400">
              <a:solidFill>
                <a:srgbClr val="000099"/>
              </a:solidFill>
              <a:latin typeface="Tahoma" panose="020B0604030504040204" pitchFamily="34" charset="0"/>
            </a:endParaRPr>
          </a:p>
          <a:p>
            <a:pPr algn="dist"/>
            <a:r>
              <a:rPr lang="ja-JP" altLang="en-US" sz="2400">
                <a:solidFill>
                  <a:srgbClr val="000099"/>
                </a:solidFill>
                <a:latin typeface="Tahoma" panose="020B0604030504040204" pitchFamily="34" charset="0"/>
              </a:rPr>
              <a:t>　</a:t>
            </a:r>
            <a:r>
              <a:rPr lang="ja-JP" altLang="en-US" sz="800">
                <a:solidFill>
                  <a:srgbClr val="000099"/>
                </a:solidFill>
                <a:latin typeface="Tahoma" panose="020B0604030504040204" pitchFamily="34" charset="0"/>
              </a:rPr>
              <a:t>　　</a:t>
            </a:r>
            <a:r>
              <a:rPr lang="ja-JP" altLang="en-US" sz="2400">
                <a:latin typeface="Tahoma" panose="020B0604030504040204" pitchFamily="34" charset="0"/>
              </a:rPr>
              <a:t>を</a:t>
            </a:r>
            <a:r>
              <a:rPr lang="ja-JP" altLang="en-US" sz="2400">
                <a:solidFill>
                  <a:srgbClr val="FF0000"/>
                </a:solidFill>
                <a:latin typeface="Tahoma" panose="020B0604030504040204" pitchFamily="34" charset="0"/>
              </a:rPr>
              <a:t>「中項目名」に代え</a:t>
            </a:r>
            <a:r>
              <a:rPr lang="ja-JP" altLang="en-US" sz="2400">
                <a:latin typeface="Tahoma" panose="020B0604030504040204" pitchFamily="34" charset="0"/>
              </a:rPr>
              <a:t>，</a:t>
            </a:r>
            <a:r>
              <a:rPr lang="ja-JP" altLang="en-US" sz="2400">
                <a:solidFill>
                  <a:srgbClr val="000099"/>
                </a:solidFill>
                <a:latin typeface="Tahoma" panose="020B0604030504040204" pitchFamily="34" charset="0"/>
              </a:rPr>
              <a:t>「～を理解するとともに」</a:t>
            </a:r>
            <a:r>
              <a:rPr lang="ja-JP" altLang="en-US" sz="2400">
                <a:latin typeface="Tahoma" panose="020B0604030504040204" pitchFamily="34" charset="0"/>
              </a:rPr>
              <a:t>を</a:t>
            </a:r>
            <a:r>
              <a:rPr lang="ja-JP" altLang="en-US" sz="2400">
                <a:solidFill>
                  <a:srgbClr val="FF0000"/>
                </a:solidFill>
                <a:latin typeface="Tahoma" panose="020B0604030504040204" pitchFamily="34" charset="0"/>
              </a:rPr>
              <a:t>「～を理解して</a:t>
            </a:r>
            <a:endParaRPr lang="en-US" altLang="ja-JP" sz="2400">
              <a:solidFill>
                <a:srgbClr val="FF0000"/>
              </a:solidFill>
              <a:latin typeface="Tahoma" panose="020B0604030504040204" pitchFamily="34" charset="0"/>
            </a:endParaRPr>
          </a:p>
          <a:p>
            <a:pPr algn="dist"/>
            <a:r>
              <a:rPr lang="ja-JP" altLang="en-US" sz="2400">
                <a:solidFill>
                  <a:srgbClr val="FF0000"/>
                </a:solidFill>
                <a:latin typeface="Tahoma" panose="020B0604030504040204" pitchFamily="34" charset="0"/>
              </a:rPr>
              <a:t>　 いるとともに」</a:t>
            </a:r>
            <a:r>
              <a:rPr lang="ja-JP" altLang="en-US" sz="2400">
                <a:latin typeface="Tahoma" panose="020B0604030504040204" pitchFamily="34" charset="0"/>
              </a:rPr>
              <a:t>，</a:t>
            </a:r>
            <a:r>
              <a:rPr lang="ja-JP" altLang="en-US" sz="2400">
                <a:solidFill>
                  <a:srgbClr val="000099"/>
                </a:solidFill>
                <a:latin typeface="Tahoma" panose="020B0604030504040204" pitchFamily="34" charset="0"/>
              </a:rPr>
              <a:t>「～を身に付けること」</a:t>
            </a:r>
            <a:r>
              <a:rPr lang="ja-JP" altLang="en-US" sz="2400">
                <a:latin typeface="Tahoma" panose="020B0604030504040204" pitchFamily="34" charset="0"/>
              </a:rPr>
              <a:t>を</a:t>
            </a:r>
            <a:r>
              <a:rPr lang="ja-JP" altLang="en-US" sz="2400">
                <a:solidFill>
                  <a:srgbClr val="FF0000"/>
                </a:solidFill>
                <a:latin typeface="Tahoma" panose="020B0604030504040204" pitchFamily="34" charset="0"/>
              </a:rPr>
              <a:t>「～を身に付けている」</a:t>
            </a:r>
            <a:endParaRPr lang="en-US" altLang="ja-JP" sz="2400">
              <a:solidFill>
                <a:srgbClr val="FF0000"/>
              </a:solidFill>
              <a:latin typeface="Tahoma" panose="020B0604030504040204" pitchFamily="34" charset="0"/>
            </a:endParaRPr>
          </a:p>
          <a:p>
            <a:r>
              <a:rPr lang="en-US" altLang="ja-JP" sz="2400">
                <a:solidFill>
                  <a:srgbClr val="FF0000"/>
                </a:solidFill>
                <a:latin typeface="Tahoma" panose="020B0604030504040204" pitchFamily="34" charset="0"/>
              </a:rPr>
              <a:t>    </a:t>
            </a:r>
            <a:r>
              <a:rPr lang="ja-JP" altLang="en-US" sz="2400">
                <a:latin typeface="Tahoma" panose="020B0604030504040204" pitchFamily="34" charset="0"/>
              </a:rPr>
              <a:t>として，「内容のまとまりごとの評価規準」を作成する。</a:t>
            </a:r>
            <a:endParaRPr lang="en-US" altLang="ja-JP" sz="2400">
              <a:latin typeface="Tahoma" panose="020B0604030504040204" pitchFamily="34" charset="0"/>
            </a:endParaRPr>
          </a:p>
          <a:p>
            <a:endParaRPr lang="en-US" altLang="ja-JP" sz="2400">
              <a:latin typeface="Tahoma" panose="020B0604030504040204" pitchFamily="34" charset="0"/>
            </a:endParaRPr>
          </a:p>
          <a:p>
            <a:r>
              <a:rPr lang="ja-JP" altLang="en-US" sz="2800">
                <a:latin typeface="Tahoma" panose="020B0604030504040204" pitchFamily="34" charset="0"/>
              </a:rPr>
              <a:t>○「思考・判断・表現」のポイント</a:t>
            </a:r>
            <a:endParaRPr lang="en-US" altLang="ja-JP" sz="2800">
              <a:latin typeface="Tahoma" panose="020B0604030504040204" pitchFamily="34" charset="0"/>
            </a:endParaRPr>
          </a:p>
          <a:p>
            <a:pPr algn="dist"/>
            <a:r>
              <a:rPr lang="ja-JP" altLang="en-US" sz="2400">
                <a:latin typeface="Tahoma" panose="020B0604030504040204" pitchFamily="34" charset="0"/>
              </a:rPr>
              <a:t>　・学習指導要領の「２ 内容」における大項目の中のイの</a:t>
            </a:r>
            <a:r>
              <a:rPr lang="ja-JP" altLang="en-US" sz="2400">
                <a:solidFill>
                  <a:srgbClr val="000099"/>
                </a:solidFill>
                <a:latin typeface="Tahoma" panose="020B0604030504040204" pitchFamily="34" charset="0"/>
              </a:rPr>
              <a:t>「見いだ</a:t>
            </a:r>
            <a:endParaRPr lang="en-US" altLang="ja-JP" sz="2400">
              <a:solidFill>
                <a:srgbClr val="000099"/>
              </a:solidFill>
              <a:latin typeface="Tahoma" panose="020B0604030504040204" pitchFamily="34" charset="0"/>
            </a:endParaRPr>
          </a:p>
          <a:p>
            <a:pPr algn="dist"/>
            <a:r>
              <a:rPr lang="ja-JP" altLang="en-US" sz="2400">
                <a:solidFill>
                  <a:srgbClr val="000099"/>
                </a:solidFill>
                <a:latin typeface="Tahoma" panose="020B0604030504040204" pitchFamily="34" charset="0"/>
              </a:rPr>
              <a:t>　</a:t>
            </a:r>
            <a:r>
              <a:rPr lang="ja-JP" altLang="en-US" sz="700">
                <a:solidFill>
                  <a:srgbClr val="000099"/>
                </a:solidFill>
                <a:latin typeface="Tahoma" panose="020B0604030504040204" pitchFamily="34" charset="0"/>
              </a:rPr>
              <a:t>　　　</a:t>
            </a:r>
            <a:r>
              <a:rPr lang="ja-JP" altLang="en-US" sz="2400">
                <a:solidFill>
                  <a:srgbClr val="000099"/>
                </a:solidFill>
                <a:latin typeface="Tahoma" panose="020B0604030504040204" pitchFamily="34" charset="0"/>
              </a:rPr>
              <a:t>して表現すること」</a:t>
            </a:r>
            <a:r>
              <a:rPr lang="ja-JP" altLang="en-US" sz="2400">
                <a:latin typeface="Tahoma" panose="020B0604030504040204" pitchFamily="34" charset="0"/>
              </a:rPr>
              <a:t>を</a:t>
            </a:r>
            <a:r>
              <a:rPr lang="ja-JP" altLang="en-US" sz="2400">
                <a:solidFill>
                  <a:srgbClr val="FF0000"/>
                </a:solidFill>
                <a:latin typeface="Tahoma" panose="020B0604030504040204" pitchFamily="34" charset="0"/>
              </a:rPr>
              <a:t>「見いだして表現している」</a:t>
            </a:r>
            <a:r>
              <a:rPr lang="ja-JP" altLang="en-US" sz="2400">
                <a:latin typeface="Tahoma" panose="020B0604030504040204" pitchFamily="34" charset="0"/>
              </a:rPr>
              <a:t>として，「内容の</a:t>
            </a:r>
            <a:endParaRPr lang="en-US" altLang="ja-JP" sz="2400">
              <a:latin typeface="Tahoma" panose="020B0604030504040204" pitchFamily="34" charset="0"/>
            </a:endParaRPr>
          </a:p>
          <a:p>
            <a:r>
              <a:rPr lang="ja-JP" altLang="en-US" sz="2400">
                <a:latin typeface="Tahoma" panose="020B0604030504040204" pitchFamily="34" charset="0"/>
              </a:rPr>
              <a:t>　　まとまりごとの評価規準を作成する。</a:t>
            </a:r>
            <a:endParaRPr lang="en-US" altLang="ja-JP" sz="2400">
              <a:latin typeface="Tahoma" panose="020B0604030504040204" pitchFamily="34" charset="0"/>
            </a:endParaRPr>
          </a:p>
          <a:p>
            <a:endParaRPr lang="en-US" altLang="ja-JP" sz="2400">
              <a:latin typeface="Tahoma" panose="020B0604030504040204" pitchFamily="34" charset="0"/>
            </a:endParaRPr>
          </a:p>
          <a:p>
            <a:endParaRPr lang="en-US" altLang="ja-JP" sz="2400">
              <a:latin typeface="Tahoma" panose="020B0604030504040204" pitchFamily="34" charset="0"/>
            </a:endParaRPr>
          </a:p>
        </p:txBody>
      </p:sp>
      <p:pic>
        <p:nvPicPr>
          <p:cNvPr id="6" name="オーディオ 5">
            <a:hlinkClick r:id="" action="ppaction://media"/>
            <a:extLst>
              <a:ext uri="{FF2B5EF4-FFF2-40B4-BE49-F238E27FC236}">
                <a16:creationId xmlns:a16="http://schemas.microsoft.com/office/drawing/2014/main" id="{CCE2994D-2F9B-4331-81D5-C85FB47433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57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604FC1F9-98BD-4EA8-9C2C-8AFF89C76CD6}"/>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endParaRPr lang="en-US" altLang="ja-JP"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➊　 </a:t>
            </a:r>
            <a:r>
              <a:rPr lang="en-US" altLang="ja-JP" sz="2800" b="1" dirty="0">
                <a:solidFill>
                  <a:schemeClr val="bg1"/>
                </a:solidFill>
                <a:latin typeface="+mj-ea"/>
                <a:ea typeface="+mj-ea"/>
              </a:rPr>
              <a:t>【</a:t>
            </a:r>
            <a:r>
              <a:rPr lang="ja-JP" altLang="en-US" sz="2800" b="1" dirty="0">
                <a:solidFill>
                  <a:schemeClr val="bg1"/>
                </a:solidFill>
                <a:latin typeface="+mj-ea"/>
                <a:ea typeface="+mj-ea"/>
              </a:rPr>
              <a:t>知識・技能</a:t>
            </a:r>
            <a:r>
              <a:rPr lang="en-US" altLang="ja-JP" sz="2800" b="1" dirty="0">
                <a:solidFill>
                  <a:schemeClr val="bg1"/>
                </a:solidFill>
                <a:latin typeface="+mj-ea"/>
                <a:ea typeface="+mj-ea"/>
              </a:rPr>
              <a:t>】</a:t>
            </a:r>
            <a:r>
              <a:rPr lang="ja-JP" altLang="en-US" sz="2800" b="1" dirty="0" err="1">
                <a:solidFill>
                  <a:schemeClr val="bg1"/>
                </a:solidFill>
                <a:latin typeface="+mj-ea"/>
                <a:ea typeface="+mj-ea"/>
              </a:rPr>
              <a:t>，</a:t>
            </a:r>
            <a:r>
              <a:rPr lang="en-US" altLang="ja-JP" sz="2800" b="1" dirty="0">
                <a:solidFill>
                  <a:schemeClr val="bg1"/>
                </a:solidFill>
                <a:latin typeface="+mj-ea"/>
                <a:ea typeface="+mj-ea"/>
              </a:rPr>
              <a:t>【</a:t>
            </a:r>
            <a:r>
              <a:rPr lang="ja-JP" altLang="en-US" sz="2800" b="1" dirty="0">
                <a:solidFill>
                  <a:schemeClr val="bg1"/>
                </a:solidFill>
                <a:latin typeface="+mj-ea"/>
                <a:ea typeface="+mj-ea"/>
              </a:rPr>
              <a:t>思考・判断・表現</a:t>
            </a:r>
            <a:r>
              <a:rPr lang="en-US" altLang="ja-JP" sz="2800" b="1" dirty="0">
                <a:solidFill>
                  <a:schemeClr val="bg1"/>
                </a:solidFill>
                <a:latin typeface="+mj-ea"/>
                <a:ea typeface="+mj-ea"/>
              </a:rPr>
              <a:t>】</a:t>
            </a:r>
            <a:r>
              <a:rPr lang="ja-JP" altLang="en-US" sz="2800" b="1" dirty="0">
                <a:solidFill>
                  <a:schemeClr val="bg1"/>
                </a:solidFill>
                <a:latin typeface="+mj-ea"/>
                <a:ea typeface="+mj-ea"/>
              </a:rPr>
              <a:t>の観点について</a:t>
            </a:r>
            <a:endParaRPr lang="en-US" altLang="ja-JP" sz="2800" b="1" dirty="0">
              <a:solidFill>
                <a:schemeClr val="bg1"/>
              </a:solidFill>
              <a:latin typeface="+mj-ea"/>
              <a:ea typeface="+mj-ea"/>
            </a:endParaRPr>
          </a:p>
        </p:txBody>
      </p:sp>
      <p:sp>
        <p:nvSpPr>
          <p:cNvPr id="31" name="テキスト ボックス 30">
            <a:extLst>
              <a:ext uri="{FF2B5EF4-FFF2-40B4-BE49-F238E27FC236}">
                <a16:creationId xmlns:a16="http://schemas.microsoft.com/office/drawing/2014/main" id="{1D286406-D736-4380-98C5-71C9105B7770}"/>
              </a:ext>
            </a:extLst>
          </p:cNvPr>
          <p:cNvSpPr txBox="1"/>
          <p:nvPr/>
        </p:nvSpPr>
        <p:spPr>
          <a:xfrm>
            <a:off x="90488" y="1052513"/>
            <a:ext cx="8963025" cy="43449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26628" name="AutoShape 10">
            <a:extLst>
              <a:ext uri="{FF2B5EF4-FFF2-40B4-BE49-F238E27FC236}">
                <a16:creationId xmlns:a16="http://schemas.microsoft.com/office/drawing/2014/main" id="{EE3A94E8-6ED2-4FF6-ACA2-6CF15C84CD25}"/>
              </a:ext>
            </a:extLst>
          </p:cNvPr>
          <p:cNvSpPr>
            <a:spLocks noChangeArrowheads="1"/>
          </p:cNvSpPr>
          <p:nvPr/>
        </p:nvSpPr>
        <p:spPr bwMode="auto">
          <a:xfrm>
            <a:off x="498475" y="1150938"/>
            <a:ext cx="8394700" cy="3829050"/>
          </a:xfrm>
          <a:prstGeom prst="foldedCorner">
            <a:avLst>
              <a:gd name="adj" fmla="val 12500"/>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a:latin typeface="Tahoma" panose="020B0604030504040204" pitchFamily="34" charset="0"/>
              </a:rPr>
              <a:t>(1)</a:t>
            </a:r>
            <a:r>
              <a:rPr lang="ja-JP" altLang="en-US" sz="2400">
                <a:latin typeface="Tahoma" panose="020B0604030504040204" pitchFamily="34" charset="0"/>
              </a:rPr>
              <a:t>身近な物理現象</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身近な物理現象についての観察，実験などを通して，次の</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事項を身に付けることができるよう指導する。</a:t>
            </a:r>
            <a:endParaRPr lang="en-US" altLang="ja-JP" sz="2400">
              <a:latin typeface="Tahoma" panose="020B0604030504040204" pitchFamily="34" charset="0"/>
            </a:endParaRPr>
          </a:p>
          <a:p>
            <a:pPr eaLnBrk="1" hangingPunct="1"/>
            <a:r>
              <a:rPr lang="en-US" altLang="ja-JP" sz="2400">
                <a:latin typeface="Tahoma" panose="020B0604030504040204" pitchFamily="34" charset="0"/>
              </a:rPr>
              <a:t>  </a:t>
            </a:r>
            <a:r>
              <a:rPr lang="ja-JP" altLang="en-US" sz="2400">
                <a:latin typeface="Tahoma" panose="020B0604030504040204" pitchFamily="34" charset="0"/>
              </a:rPr>
              <a:t>ア　身近な物理現象を日常生活や社会と関連付けながら，</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次のことを理解するとともに，それらの観察，実験などに</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関する技能を身に付けること。</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イ　身近な物理現象について，問題を見いだし見通しをもって</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観察，実験などを行い，光の反射や屈折，凸レンズの働き，</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音の性質，力の働きの規則性や関係性を見いだして表現</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すること。</a:t>
            </a:r>
            <a:endParaRPr lang="en-US" altLang="ja-JP" sz="2400">
              <a:latin typeface="Tahoma" panose="020B0604030504040204" pitchFamily="34" charset="0"/>
            </a:endParaRPr>
          </a:p>
        </p:txBody>
      </p:sp>
      <p:sp>
        <p:nvSpPr>
          <p:cNvPr id="26629" name="テキスト ボックス 2">
            <a:extLst>
              <a:ext uri="{FF2B5EF4-FFF2-40B4-BE49-F238E27FC236}">
                <a16:creationId xmlns:a16="http://schemas.microsoft.com/office/drawing/2014/main" id="{4C34953C-4D24-4758-9CB2-9E41EFAF0281}"/>
              </a:ext>
            </a:extLst>
          </p:cNvPr>
          <p:cNvSpPr txBox="1">
            <a:spLocks noChangeArrowheads="1"/>
          </p:cNvSpPr>
          <p:nvPr/>
        </p:nvSpPr>
        <p:spPr bwMode="auto">
          <a:xfrm>
            <a:off x="4851400" y="4970463"/>
            <a:ext cx="441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学習指導要領解説理科編　</a:t>
            </a:r>
            <a:r>
              <a:rPr kumimoji="1" lang="en-US" altLang="ja-JP" sz="2400"/>
              <a:t>P29</a:t>
            </a:r>
            <a:endParaRPr kumimoji="1" lang="ja-JP" altLang="en-US" sz="2400"/>
          </a:p>
        </p:txBody>
      </p:sp>
      <p:sp>
        <p:nvSpPr>
          <p:cNvPr id="38" name="テキスト ボックス 37">
            <a:extLst>
              <a:ext uri="{FF2B5EF4-FFF2-40B4-BE49-F238E27FC236}">
                <a16:creationId xmlns:a16="http://schemas.microsoft.com/office/drawing/2014/main" id="{ED429C0E-E9A1-4D8D-90B2-D9FB1C48126D}"/>
              </a:ext>
            </a:extLst>
          </p:cNvPr>
          <p:cNvSpPr txBox="1"/>
          <p:nvPr/>
        </p:nvSpPr>
        <p:spPr>
          <a:xfrm>
            <a:off x="3063875" y="1174750"/>
            <a:ext cx="1493838" cy="461963"/>
          </a:xfrm>
          <a:prstGeom prst="rect">
            <a:avLst/>
          </a:prstGeom>
          <a:noFill/>
        </p:spPr>
        <p:txBody>
          <a:bodyPr>
            <a:spAutoFit/>
          </a:bodyPr>
          <a:lstStyle/>
          <a:p>
            <a:pPr>
              <a:defRPr/>
            </a:pPr>
            <a:r>
              <a:rPr lang="ja-JP" altLang="en-US" sz="2400" b="1" dirty="0">
                <a:solidFill>
                  <a:srgbClr val="FF0000"/>
                </a:solidFill>
              </a:rPr>
              <a:t>（大項目）</a:t>
            </a:r>
            <a:endParaRPr lang="ja-JP" altLang="en-US" sz="3199" b="1" dirty="0">
              <a:solidFill>
                <a:srgbClr val="FF0000"/>
              </a:solidFill>
            </a:endParaRPr>
          </a:p>
        </p:txBody>
      </p:sp>
      <p:cxnSp>
        <p:nvCxnSpPr>
          <p:cNvPr id="39" name="直線コネクタ 38">
            <a:extLst>
              <a:ext uri="{FF2B5EF4-FFF2-40B4-BE49-F238E27FC236}">
                <a16:creationId xmlns:a16="http://schemas.microsoft.com/office/drawing/2014/main" id="{0FAD07DD-3423-474E-B96F-705FBF7DA233}"/>
              </a:ext>
            </a:extLst>
          </p:cNvPr>
          <p:cNvCxnSpPr/>
          <p:nvPr/>
        </p:nvCxnSpPr>
        <p:spPr>
          <a:xfrm>
            <a:off x="889000" y="1566863"/>
            <a:ext cx="2232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632" name="グループ化 10">
            <a:extLst>
              <a:ext uri="{FF2B5EF4-FFF2-40B4-BE49-F238E27FC236}">
                <a16:creationId xmlns:a16="http://schemas.microsoft.com/office/drawing/2014/main" id="{CE8D7A56-532B-4CDB-B6A9-5F6660BBC5D3}"/>
              </a:ext>
            </a:extLst>
          </p:cNvPr>
          <p:cNvGrpSpPr>
            <a:grpSpLocks/>
          </p:cNvGrpSpPr>
          <p:nvPr/>
        </p:nvGrpSpPr>
        <p:grpSpPr bwMode="auto">
          <a:xfrm>
            <a:off x="641350" y="2636838"/>
            <a:ext cx="376238" cy="3859212"/>
            <a:chOff x="208088" y="3068960"/>
            <a:chExt cx="948031" cy="3858778"/>
          </a:xfrm>
        </p:grpSpPr>
        <p:cxnSp>
          <p:nvCxnSpPr>
            <p:cNvPr id="41" name="直線矢印コネクタ 40">
              <a:extLst>
                <a:ext uri="{FF2B5EF4-FFF2-40B4-BE49-F238E27FC236}">
                  <a16:creationId xmlns:a16="http://schemas.microsoft.com/office/drawing/2014/main" id="{9C6B2A90-67C3-4BAE-913B-244766032EF1}"/>
                </a:ext>
              </a:extLst>
            </p:cNvPr>
            <p:cNvCxnSpPr/>
            <p:nvPr/>
          </p:nvCxnSpPr>
          <p:spPr>
            <a:xfrm flipH="1">
              <a:off x="208088" y="3072135"/>
              <a:ext cx="492017" cy="933345"/>
            </a:xfrm>
            <a:prstGeom prst="straightConnector1">
              <a:avLst/>
            </a:prstGeom>
            <a:ln w="44450">
              <a:solidFill>
                <a:srgbClr val="FF0000"/>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65771621-856B-4846-BCB6-8CDE6B3E89A3}"/>
                </a:ext>
              </a:extLst>
            </p:cNvPr>
            <p:cNvCxnSpPr>
              <a:cxnSpLocks/>
            </p:cNvCxnSpPr>
            <p:nvPr/>
          </p:nvCxnSpPr>
          <p:spPr>
            <a:xfrm>
              <a:off x="208088" y="4005480"/>
              <a:ext cx="0" cy="292225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5A5EA72A-7F23-4BB1-B0FB-1A57469E1625}"/>
                </a:ext>
              </a:extLst>
            </p:cNvPr>
            <p:cNvCxnSpPr/>
            <p:nvPr/>
          </p:nvCxnSpPr>
          <p:spPr>
            <a:xfrm>
              <a:off x="248089" y="3068960"/>
              <a:ext cx="90803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7" name="直線コネクタ 46">
            <a:extLst>
              <a:ext uri="{FF2B5EF4-FFF2-40B4-BE49-F238E27FC236}">
                <a16:creationId xmlns:a16="http://schemas.microsoft.com/office/drawing/2014/main" id="{4CBF47E3-A774-48CB-8749-EF6092D67A8E}"/>
              </a:ext>
            </a:extLst>
          </p:cNvPr>
          <p:cNvCxnSpPr>
            <a:cxnSpLocks/>
          </p:cNvCxnSpPr>
          <p:nvPr/>
        </p:nvCxnSpPr>
        <p:spPr>
          <a:xfrm>
            <a:off x="620713" y="6496050"/>
            <a:ext cx="973137" cy="0"/>
          </a:xfrm>
          <a:prstGeom prst="line">
            <a:avLst/>
          </a:prstGeom>
          <a:ln w="444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6634" name="グループ化 31">
            <a:extLst>
              <a:ext uri="{FF2B5EF4-FFF2-40B4-BE49-F238E27FC236}">
                <a16:creationId xmlns:a16="http://schemas.microsoft.com/office/drawing/2014/main" id="{281B2A6A-C362-495D-AD4A-E0BB23B93835}"/>
              </a:ext>
            </a:extLst>
          </p:cNvPr>
          <p:cNvGrpSpPr>
            <a:grpSpLocks/>
          </p:cNvGrpSpPr>
          <p:nvPr/>
        </p:nvGrpSpPr>
        <p:grpSpPr bwMode="auto">
          <a:xfrm>
            <a:off x="696913" y="3741738"/>
            <a:ext cx="396875" cy="2239962"/>
            <a:chOff x="511175" y="4206799"/>
            <a:chExt cx="396000" cy="2240088"/>
          </a:xfrm>
        </p:grpSpPr>
        <p:cxnSp>
          <p:nvCxnSpPr>
            <p:cNvPr id="49" name="直線矢印コネクタ 48">
              <a:extLst>
                <a:ext uri="{FF2B5EF4-FFF2-40B4-BE49-F238E27FC236}">
                  <a16:creationId xmlns:a16="http://schemas.microsoft.com/office/drawing/2014/main" id="{8CC1CF9F-7A7B-4C62-96A9-6FB0929ADAEA}"/>
                </a:ext>
              </a:extLst>
            </p:cNvPr>
            <p:cNvCxnSpPr>
              <a:cxnSpLocks/>
            </p:cNvCxnSpPr>
            <p:nvPr/>
          </p:nvCxnSpPr>
          <p:spPr>
            <a:xfrm>
              <a:off x="641063" y="4209974"/>
              <a:ext cx="0" cy="2236913"/>
            </a:xfrm>
            <a:prstGeom prst="straightConnector1">
              <a:avLst/>
            </a:prstGeom>
            <a:ln w="44450">
              <a:solidFill>
                <a:srgbClr val="000099"/>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56755301-4C38-4308-A283-CA0B76F4E422}"/>
                </a:ext>
              </a:extLst>
            </p:cNvPr>
            <p:cNvCxnSpPr/>
            <p:nvPr/>
          </p:nvCxnSpPr>
          <p:spPr>
            <a:xfrm>
              <a:off x="511175" y="4206799"/>
              <a:ext cx="396000" cy="0"/>
            </a:xfrm>
            <a:prstGeom prst="line">
              <a:avLst/>
            </a:prstGeom>
            <a:ln w="44450">
              <a:solidFill>
                <a:srgbClr val="000099"/>
              </a:solidFill>
            </a:ln>
          </p:spPr>
          <p:style>
            <a:lnRef idx="1">
              <a:schemeClr val="accent1"/>
            </a:lnRef>
            <a:fillRef idx="0">
              <a:schemeClr val="accent1"/>
            </a:fillRef>
            <a:effectRef idx="0">
              <a:schemeClr val="accent1"/>
            </a:effectRef>
            <a:fontRef idx="minor">
              <a:schemeClr val="tx1"/>
            </a:fontRef>
          </p:style>
        </p:cxnSp>
      </p:grpSp>
      <p:cxnSp>
        <p:nvCxnSpPr>
          <p:cNvPr id="51" name="直線コネクタ 50">
            <a:extLst>
              <a:ext uri="{FF2B5EF4-FFF2-40B4-BE49-F238E27FC236}">
                <a16:creationId xmlns:a16="http://schemas.microsoft.com/office/drawing/2014/main" id="{5937A3C1-98FB-4BCA-A9CC-766BF27C51BD}"/>
              </a:ext>
            </a:extLst>
          </p:cNvPr>
          <p:cNvCxnSpPr>
            <a:cxnSpLocks/>
          </p:cNvCxnSpPr>
          <p:nvPr/>
        </p:nvCxnSpPr>
        <p:spPr>
          <a:xfrm>
            <a:off x="811213" y="5981700"/>
            <a:ext cx="763587" cy="0"/>
          </a:xfrm>
          <a:prstGeom prst="line">
            <a:avLst/>
          </a:prstGeom>
          <a:ln w="44450">
            <a:solidFill>
              <a:srgbClr val="000099"/>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636" name="テキスト ボックス 51">
            <a:extLst>
              <a:ext uri="{FF2B5EF4-FFF2-40B4-BE49-F238E27FC236}">
                <a16:creationId xmlns:a16="http://schemas.microsoft.com/office/drawing/2014/main" id="{23A07BB9-254E-40A6-919B-BE68159A7B5F}"/>
              </a:ext>
            </a:extLst>
          </p:cNvPr>
          <p:cNvSpPr txBox="1">
            <a:spLocks noChangeArrowheads="1"/>
          </p:cNvSpPr>
          <p:nvPr/>
        </p:nvSpPr>
        <p:spPr bwMode="auto">
          <a:xfrm>
            <a:off x="1509713" y="6289675"/>
            <a:ext cx="3208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FF0000"/>
                </a:solidFill>
              </a:rPr>
              <a:t>「知識・技能」</a:t>
            </a:r>
          </a:p>
        </p:txBody>
      </p:sp>
      <p:sp>
        <p:nvSpPr>
          <p:cNvPr id="26637" name="テキスト ボックス 52">
            <a:extLst>
              <a:ext uri="{FF2B5EF4-FFF2-40B4-BE49-F238E27FC236}">
                <a16:creationId xmlns:a16="http://schemas.microsoft.com/office/drawing/2014/main" id="{58E5D24B-42CB-4529-A659-BD5544BD3743}"/>
              </a:ext>
            </a:extLst>
          </p:cNvPr>
          <p:cNvSpPr txBox="1">
            <a:spLocks noChangeArrowheads="1"/>
          </p:cNvSpPr>
          <p:nvPr/>
        </p:nvSpPr>
        <p:spPr bwMode="auto">
          <a:xfrm>
            <a:off x="1509713" y="5780088"/>
            <a:ext cx="41703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000099"/>
                </a:solidFill>
              </a:rPr>
              <a:t>「思考・判断・表現等」</a:t>
            </a:r>
          </a:p>
        </p:txBody>
      </p:sp>
      <p:cxnSp>
        <p:nvCxnSpPr>
          <p:cNvPr id="54" name="直線コネクタ 53">
            <a:extLst>
              <a:ext uri="{FF2B5EF4-FFF2-40B4-BE49-F238E27FC236}">
                <a16:creationId xmlns:a16="http://schemas.microsoft.com/office/drawing/2014/main" id="{FDDB2F04-0A96-4F8F-A0BF-FBAA018D33D9}"/>
              </a:ext>
            </a:extLst>
          </p:cNvPr>
          <p:cNvCxnSpPr/>
          <p:nvPr/>
        </p:nvCxnSpPr>
        <p:spPr>
          <a:xfrm>
            <a:off x="912813" y="2786063"/>
            <a:ext cx="1116012"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82C2D858-3AB5-4E31-9748-5004C8FB9C88}"/>
              </a:ext>
            </a:extLst>
          </p:cNvPr>
          <p:cNvCxnSpPr/>
          <p:nvPr/>
        </p:nvCxnSpPr>
        <p:spPr>
          <a:xfrm>
            <a:off x="912813" y="2895600"/>
            <a:ext cx="1116012"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7FFB57E2-DB99-4CB5-8E50-0DAD5A0C8AC7}"/>
              </a:ext>
            </a:extLst>
          </p:cNvPr>
          <p:cNvCxnSpPr/>
          <p:nvPr/>
        </p:nvCxnSpPr>
        <p:spPr>
          <a:xfrm flipV="1">
            <a:off x="1460500" y="1419225"/>
            <a:ext cx="3835400" cy="13731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2550BA37-82E7-4E54-800F-7FF07BC4104F}"/>
              </a:ext>
            </a:extLst>
          </p:cNvPr>
          <p:cNvSpPr txBox="1"/>
          <p:nvPr/>
        </p:nvSpPr>
        <p:spPr>
          <a:xfrm>
            <a:off x="5235575" y="1187450"/>
            <a:ext cx="3657600" cy="461963"/>
          </a:xfrm>
          <a:prstGeom prst="rect">
            <a:avLst/>
          </a:prstGeom>
          <a:noFill/>
        </p:spPr>
        <p:txBody>
          <a:bodyPr>
            <a:spAutoFit/>
          </a:bodyPr>
          <a:lstStyle/>
          <a:p>
            <a:pPr>
              <a:defRPr/>
            </a:pPr>
            <a:r>
              <a:rPr lang="ja-JP" altLang="en-US" sz="2400" b="1" dirty="0">
                <a:solidFill>
                  <a:srgbClr val="FF0000"/>
                </a:solidFill>
              </a:rPr>
              <a:t>光と音，力の働き（中項目）</a:t>
            </a:r>
            <a:endParaRPr lang="ja-JP" altLang="en-US" sz="3199" b="1" dirty="0">
              <a:solidFill>
                <a:srgbClr val="FF0000"/>
              </a:solidFill>
            </a:endParaRPr>
          </a:p>
        </p:txBody>
      </p:sp>
      <p:cxnSp>
        <p:nvCxnSpPr>
          <p:cNvPr id="58" name="直線コネクタ 57">
            <a:extLst>
              <a:ext uri="{FF2B5EF4-FFF2-40B4-BE49-F238E27FC236}">
                <a16:creationId xmlns:a16="http://schemas.microsoft.com/office/drawing/2014/main" id="{FEF207DF-1151-499C-8000-BE8439A30E98}"/>
              </a:ext>
            </a:extLst>
          </p:cNvPr>
          <p:cNvCxnSpPr/>
          <p:nvPr/>
        </p:nvCxnSpPr>
        <p:spPr>
          <a:xfrm>
            <a:off x="2901950" y="2779713"/>
            <a:ext cx="5762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5E6140A-13DC-4EA7-B97E-31D5703EB815}"/>
              </a:ext>
            </a:extLst>
          </p:cNvPr>
          <p:cNvCxnSpPr/>
          <p:nvPr/>
        </p:nvCxnSpPr>
        <p:spPr>
          <a:xfrm>
            <a:off x="2901950" y="2889250"/>
            <a:ext cx="5762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87139BEF-FCA0-4DB7-AC60-2973B014DABC}"/>
              </a:ext>
            </a:extLst>
          </p:cNvPr>
          <p:cNvCxnSpPr/>
          <p:nvPr/>
        </p:nvCxnSpPr>
        <p:spPr>
          <a:xfrm flipV="1">
            <a:off x="3149600" y="2162175"/>
            <a:ext cx="3614738" cy="639763"/>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486F8DD8-FBAF-4F93-9532-5C2D77EB3606}"/>
              </a:ext>
            </a:extLst>
          </p:cNvPr>
          <p:cNvSpPr txBox="1"/>
          <p:nvPr/>
        </p:nvSpPr>
        <p:spPr>
          <a:xfrm>
            <a:off x="6734175" y="1903413"/>
            <a:ext cx="1509713" cy="461962"/>
          </a:xfrm>
          <a:prstGeom prst="rect">
            <a:avLst/>
          </a:prstGeom>
          <a:noFill/>
        </p:spPr>
        <p:txBody>
          <a:bodyPr>
            <a:spAutoFit/>
          </a:bodyPr>
          <a:lstStyle/>
          <a:p>
            <a:pPr>
              <a:defRPr/>
            </a:pPr>
            <a:r>
              <a:rPr lang="ja-JP" altLang="en-US" sz="2400" b="1" dirty="0">
                <a:solidFill>
                  <a:srgbClr val="FF0000"/>
                </a:solidFill>
              </a:rPr>
              <a:t>している</a:t>
            </a:r>
            <a:endParaRPr lang="ja-JP" altLang="en-US" sz="3199" b="1" dirty="0">
              <a:solidFill>
                <a:srgbClr val="FF0000"/>
              </a:solidFill>
            </a:endParaRPr>
          </a:p>
        </p:txBody>
      </p:sp>
      <p:cxnSp>
        <p:nvCxnSpPr>
          <p:cNvPr id="62" name="直線コネクタ 61">
            <a:extLst>
              <a:ext uri="{FF2B5EF4-FFF2-40B4-BE49-F238E27FC236}">
                <a16:creationId xmlns:a16="http://schemas.microsoft.com/office/drawing/2014/main" id="{5BC24903-4E39-4DFA-A228-F400DF1A6A36}"/>
              </a:ext>
            </a:extLst>
          </p:cNvPr>
          <p:cNvCxnSpPr/>
          <p:nvPr/>
        </p:nvCxnSpPr>
        <p:spPr>
          <a:xfrm>
            <a:off x="3851275" y="3160713"/>
            <a:ext cx="7921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6F7795C1-6330-4090-A709-7D415172BA38}"/>
              </a:ext>
            </a:extLst>
          </p:cNvPr>
          <p:cNvCxnSpPr/>
          <p:nvPr/>
        </p:nvCxnSpPr>
        <p:spPr>
          <a:xfrm>
            <a:off x="3851275" y="3270250"/>
            <a:ext cx="7921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2E502107-CD5F-41B4-808B-F868970A6481}"/>
              </a:ext>
            </a:extLst>
          </p:cNvPr>
          <p:cNvSpPr txBox="1"/>
          <p:nvPr/>
        </p:nvSpPr>
        <p:spPr>
          <a:xfrm>
            <a:off x="4706938" y="3005138"/>
            <a:ext cx="1509712" cy="460375"/>
          </a:xfrm>
          <a:prstGeom prst="rect">
            <a:avLst/>
          </a:prstGeom>
          <a:noFill/>
        </p:spPr>
        <p:txBody>
          <a:bodyPr>
            <a:spAutoFit/>
          </a:bodyPr>
          <a:lstStyle/>
          <a:p>
            <a:pPr>
              <a:defRPr/>
            </a:pPr>
            <a:r>
              <a:rPr lang="ja-JP" altLang="en-US" sz="2400" b="1" dirty="0">
                <a:solidFill>
                  <a:srgbClr val="FF0000"/>
                </a:solidFill>
              </a:rPr>
              <a:t>ている。</a:t>
            </a:r>
            <a:endParaRPr lang="ja-JP" altLang="en-US" sz="3199" b="1" dirty="0">
              <a:solidFill>
                <a:srgbClr val="FF0000"/>
              </a:solidFill>
            </a:endParaRPr>
          </a:p>
        </p:txBody>
      </p:sp>
      <p:cxnSp>
        <p:nvCxnSpPr>
          <p:cNvPr id="65" name="直線コネクタ 64">
            <a:extLst>
              <a:ext uri="{FF2B5EF4-FFF2-40B4-BE49-F238E27FC236}">
                <a16:creationId xmlns:a16="http://schemas.microsoft.com/office/drawing/2014/main" id="{BDDE7851-5F44-485A-B407-045CF0357E76}"/>
              </a:ext>
            </a:extLst>
          </p:cNvPr>
          <p:cNvCxnSpPr/>
          <p:nvPr/>
        </p:nvCxnSpPr>
        <p:spPr>
          <a:xfrm>
            <a:off x="933450" y="4621213"/>
            <a:ext cx="1116013" cy="0"/>
          </a:xfrm>
          <a:prstGeom prst="line">
            <a:avLst/>
          </a:prstGeom>
          <a:ln w="444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1C96EF8C-7490-4E44-B1CF-2F242FA68018}"/>
              </a:ext>
            </a:extLst>
          </p:cNvPr>
          <p:cNvCxnSpPr/>
          <p:nvPr/>
        </p:nvCxnSpPr>
        <p:spPr>
          <a:xfrm>
            <a:off x="933450" y="4730750"/>
            <a:ext cx="1116013" cy="0"/>
          </a:xfrm>
          <a:prstGeom prst="line">
            <a:avLst/>
          </a:prstGeom>
          <a:ln w="44450">
            <a:solidFill>
              <a:srgbClr val="000099"/>
            </a:solidFill>
          </a:ln>
        </p:spPr>
        <p:style>
          <a:lnRef idx="1">
            <a:schemeClr val="accent1"/>
          </a:lnRef>
          <a:fillRef idx="0">
            <a:schemeClr val="accent1"/>
          </a:fillRef>
          <a:effectRef idx="0">
            <a:schemeClr val="accent1"/>
          </a:effectRef>
          <a:fontRef idx="minor">
            <a:schemeClr val="tx1"/>
          </a:fontRef>
        </p:style>
      </p:cxnSp>
      <p:sp>
        <p:nvSpPr>
          <p:cNvPr id="26651" name="テキスト ボックス 30">
            <a:extLst>
              <a:ext uri="{FF2B5EF4-FFF2-40B4-BE49-F238E27FC236}">
                <a16:creationId xmlns:a16="http://schemas.microsoft.com/office/drawing/2014/main" id="{9BBB8843-2B79-40DF-B176-83815891A38A}"/>
              </a:ext>
            </a:extLst>
          </p:cNvPr>
          <p:cNvSpPr txBox="1">
            <a:spLocks noChangeArrowheads="1"/>
          </p:cNvSpPr>
          <p:nvPr/>
        </p:nvSpPr>
        <p:spPr bwMode="auto">
          <a:xfrm>
            <a:off x="2111375" y="4438650"/>
            <a:ext cx="1739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b="1">
                <a:solidFill>
                  <a:srgbClr val="000099"/>
                </a:solidFill>
                <a:latin typeface="Tahoma" panose="020B0604030504040204" pitchFamily="34" charset="0"/>
              </a:rPr>
              <a:t>している。</a:t>
            </a:r>
            <a:endParaRPr lang="en-US" altLang="ja-JP" sz="2400" b="1">
              <a:solidFill>
                <a:srgbClr val="000099"/>
              </a:solidFill>
              <a:latin typeface="Tahoma" panose="020B0604030504040204" pitchFamily="34" charset="0"/>
            </a:endParaRPr>
          </a:p>
        </p:txBody>
      </p:sp>
      <p:sp>
        <p:nvSpPr>
          <p:cNvPr id="68" name="リボン: 下に曲がる 1">
            <a:extLst>
              <a:ext uri="{FF2B5EF4-FFF2-40B4-BE49-F238E27FC236}">
                <a16:creationId xmlns:a16="http://schemas.microsoft.com/office/drawing/2014/main" id="{3E5E72E1-7FAD-49BB-B0D2-4929A9B44002}"/>
              </a:ext>
            </a:extLst>
          </p:cNvPr>
          <p:cNvSpPr/>
          <p:nvPr/>
        </p:nvSpPr>
        <p:spPr>
          <a:xfrm>
            <a:off x="7627938" y="47625"/>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31</a:t>
            </a:r>
            <a:endParaRPr kumimoji="1" lang="ja-JP" altLang="en-US" sz="2800" dirty="0">
              <a:solidFill>
                <a:schemeClr val="tx1"/>
              </a:solidFill>
            </a:endParaRPr>
          </a:p>
        </p:txBody>
      </p:sp>
      <p:pic>
        <p:nvPicPr>
          <p:cNvPr id="3" name="オーディオ 2">
            <a:hlinkClick r:id="" action="ppaction://media"/>
            <a:extLst>
              <a:ext uri="{FF2B5EF4-FFF2-40B4-BE49-F238E27FC236}">
                <a16:creationId xmlns:a16="http://schemas.microsoft.com/office/drawing/2014/main" id="{EB620091-3996-4D96-AC0D-79302A9883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539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27A83677-293E-489B-B304-D131FEA42443}"/>
              </a:ext>
            </a:extLst>
          </p:cNvPr>
          <p:cNvSpPr txBox="1"/>
          <p:nvPr/>
        </p:nvSpPr>
        <p:spPr>
          <a:xfrm>
            <a:off x="104775" y="962025"/>
            <a:ext cx="8963025" cy="268287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a:extLst>
              <a:ext uri="{FF2B5EF4-FFF2-40B4-BE49-F238E27FC236}">
                <a16:creationId xmlns:a16="http://schemas.microsoft.com/office/drawing/2014/main" id="{4C6F4E18-1711-4B38-BC9C-3DDE9AB5B5E3}"/>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endParaRPr lang="en-US" altLang="ja-JP"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a:t>
            </a:r>
            <a:r>
              <a:rPr lang="ja-JP" altLang="en-US" sz="2800" b="1" dirty="0">
                <a:solidFill>
                  <a:schemeClr val="bg1"/>
                </a:solidFill>
                <a:latin typeface="+mj-ea"/>
              </a:rPr>
              <a:t>➋</a:t>
            </a:r>
            <a:r>
              <a:rPr lang="ja-JP" altLang="en-US" sz="2800" b="1" dirty="0">
                <a:solidFill>
                  <a:schemeClr val="bg1"/>
                </a:solidFill>
                <a:latin typeface="+mj-ea"/>
                <a:ea typeface="+mj-ea"/>
              </a:rPr>
              <a:t>　 </a:t>
            </a:r>
            <a:r>
              <a:rPr lang="en-US" altLang="ja-JP" sz="2800" b="1" dirty="0">
                <a:solidFill>
                  <a:schemeClr val="bg1"/>
                </a:solidFill>
                <a:latin typeface="+mj-ea"/>
                <a:ea typeface="+mj-ea"/>
              </a:rPr>
              <a:t>【</a:t>
            </a:r>
            <a:r>
              <a:rPr lang="ja-JP" altLang="en-US" sz="2800" b="1" dirty="0">
                <a:solidFill>
                  <a:schemeClr val="bg1"/>
                </a:solidFill>
                <a:latin typeface="+mj-ea"/>
                <a:ea typeface="+mj-ea"/>
              </a:rPr>
              <a:t>主体的に学習に取り組む態度</a:t>
            </a:r>
            <a:r>
              <a:rPr lang="en-US" altLang="ja-JP" sz="2800" b="1" dirty="0">
                <a:solidFill>
                  <a:schemeClr val="bg1"/>
                </a:solidFill>
                <a:latin typeface="+mj-ea"/>
                <a:ea typeface="+mj-ea"/>
              </a:rPr>
              <a:t>】</a:t>
            </a:r>
            <a:r>
              <a:rPr lang="ja-JP" altLang="en-US" sz="2800" b="1" dirty="0">
                <a:solidFill>
                  <a:schemeClr val="bg1"/>
                </a:solidFill>
                <a:latin typeface="+mj-ea"/>
                <a:ea typeface="+mj-ea"/>
              </a:rPr>
              <a:t>の観点について</a:t>
            </a:r>
            <a:endParaRPr lang="en-US" altLang="ja-JP" sz="2800" b="1" dirty="0">
              <a:solidFill>
                <a:schemeClr val="bg1"/>
              </a:solidFill>
              <a:latin typeface="+mj-ea"/>
              <a:ea typeface="+mj-ea"/>
            </a:endParaRPr>
          </a:p>
        </p:txBody>
      </p:sp>
      <p:sp>
        <p:nvSpPr>
          <p:cNvPr id="2" name="リボン: 下に曲がる 1">
            <a:extLst>
              <a:ext uri="{FF2B5EF4-FFF2-40B4-BE49-F238E27FC236}">
                <a16:creationId xmlns:a16="http://schemas.microsoft.com/office/drawing/2014/main" id="{E0D3699B-A6CA-44FD-BF2E-5624539B546A}"/>
              </a:ext>
            </a:extLst>
          </p:cNvPr>
          <p:cNvSpPr/>
          <p:nvPr/>
        </p:nvSpPr>
        <p:spPr>
          <a:xfrm>
            <a:off x="7627938" y="47625"/>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31</a:t>
            </a:r>
            <a:endParaRPr kumimoji="1" lang="ja-JP" altLang="en-US" sz="2800" dirty="0">
              <a:solidFill>
                <a:schemeClr val="tx1"/>
              </a:solidFill>
            </a:endParaRPr>
          </a:p>
        </p:txBody>
      </p:sp>
      <p:sp>
        <p:nvSpPr>
          <p:cNvPr id="28677" name="AutoShape 10">
            <a:extLst>
              <a:ext uri="{FF2B5EF4-FFF2-40B4-BE49-F238E27FC236}">
                <a16:creationId xmlns:a16="http://schemas.microsoft.com/office/drawing/2014/main" id="{48C04A2F-7481-4D64-AD3C-35111CF1E977}"/>
              </a:ext>
            </a:extLst>
          </p:cNvPr>
          <p:cNvSpPr>
            <a:spLocks noChangeArrowheads="1"/>
          </p:cNvSpPr>
          <p:nvPr/>
        </p:nvSpPr>
        <p:spPr bwMode="auto">
          <a:xfrm>
            <a:off x="166688" y="1062038"/>
            <a:ext cx="8839200" cy="2438400"/>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Tahoma" panose="020B0604030504040204" pitchFamily="34" charset="0"/>
              </a:rPr>
              <a:t>○「主体的に学習に取り組む態度」のポイント</a:t>
            </a:r>
            <a:endParaRPr lang="en-US" altLang="ja-JP" sz="2800">
              <a:latin typeface="Tahoma" panose="020B0604030504040204" pitchFamily="34" charset="0"/>
            </a:endParaRPr>
          </a:p>
          <a:p>
            <a:pPr algn="dist">
              <a:lnSpc>
                <a:spcPts val="3000"/>
              </a:lnSpc>
            </a:pPr>
            <a:r>
              <a:rPr lang="ja-JP" altLang="en-US" sz="2400">
                <a:latin typeface="Tahoma" panose="020B0604030504040204" pitchFamily="34" charset="0"/>
              </a:rPr>
              <a:t>　　・学習指導要領の「２　内容」に育成を目指す資質・能力が示され</a:t>
            </a:r>
            <a:endParaRPr lang="en-US" altLang="ja-JP" sz="2400">
              <a:latin typeface="Tahoma" panose="020B0604030504040204" pitchFamily="34" charset="0"/>
            </a:endParaRPr>
          </a:p>
          <a:p>
            <a:pPr algn="dist">
              <a:lnSpc>
                <a:spcPts val="3000"/>
              </a:lnSpc>
            </a:pPr>
            <a:r>
              <a:rPr lang="ja-JP" altLang="en-US" sz="2400">
                <a:latin typeface="Tahoma" panose="020B0604030504040204" pitchFamily="34" charset="0"/>
              </a:rPr>
              <a:t>　　</a:t>
            </a:r>
            <a:r>
              <a:rPr lang="ja-JP" altLang="en-US" sz="1100">
                <a:latin typeface="Tahoma" panose="020B0604030504040204" pitchFamily="34" charset="0"/>
              </a:rPr>
              <a:t> </a:t>
            </a:r>
            <a:r>
              <a:rPr lang="ja-JP" altLang="en-US" sz="2400">
                <a:latin typeface="Tahoma" panose="020B0604030504040204" pitchFamily="34" charset="0"/>
              </a:rPr>
              <a:t>ていないことから，</a:t>
            </a:r>
            <a:r>
              <a:rPr lang="ja-JP" altLang="en-US" sz="2400">
                <a:solidFill>
                  <a:srgbClr val="FF0000"/>
                </a:solidFill>
                <a:latin typeface="Tahoma" panose="020B0604030504040204" pitchFamily="34" charset="0"/>
              </a:rPr>
              <a:t>「学年・分野別の評価の観点の趣旨」</a:t>
            </a:r>
            <a:r>
              <a:rPr lang="ja-JP" altLang="en-US" sz="2400">
                <a:latin typeface="Tahoma" panose="020B0604030504040204" pitchFamily="34" charset="0"/>
              </a:rPr>
              <a:t>の冒頭</a:t>
            </a:r>
            <a:endParaRPr lang="en-US" altLang="ja-JP" sz="2400">
              <a:latin typeface="Tahoma" panose="020B0604030504040204" pitchFamily="34" charset="0"/>
            </a:endParaRPr>
          </a:p>
          <a:p>
            <a:pPr algn="dist">
              <a:lnSpc>
                <a:spcPts val="3000"/>
              </a:lnSpc>
            </a:pPr>
            <a:r>
              <a:rPr lang="ja-JP" altLang="en-US" sz="2400">
                <a:latin typeface="Tahoma" panose="020B0604030504040204" pitchFamily="34" charset="0"/>
              </a:rPr>
              <a:t>　　 に記載されている</a:t>
            </a:r>
            <a:r>
              <a:rPr lang="ja-JP" altLang="en-US" sz="2400">
                <a:solidFill>
                  <a:srgbClr val="000099"/>
                </a:solidFill>
                <a:latin typeface="Tahoma" panose="020B0604030504040204" pitchFamily="34" charset="0"/>
              </a:rPr>
              <a:t>「～に関する事物・現象」を</a:t>
            </a:r>
            <a:r>
              <a:rPr lang="ja-JP" altLang="en-US" sz="2400">
                <a:solidFill>
                  <a:srgbClr val="FF0000"/>
                </a:solidFill>
                <a:latin typeface="Tahoma" panose="020B0604030504040204" pitchFamily="34" charset="0"/>
              </a:rPr>
              <a:t>「（大項目名）に</a:t>
            </a:r>
            <a:endParaRPr lang="en-US" altLang="ja-JP" sz="2400">
              <a:solidFill>
                <a:srgbClr val="FF0000"/>
              </a:solidFill>
              <a:latin typeface="Tahoma" panose="020B0604030504040204" pitchFamily="34" charset="0"/>
            </a:endParaRPr>
          </a:p>
          <a:p>
            <a:pPr algn="dist">
              <a:lnSpc>
                <a:spcPts val="3000"/>
              </a:lnSpc>
            </a:pPr>
            <a:r>
              <a:rPr lang="en-US" altLang="ja-JP" sz="2400">
                <a:solidFill>
                  <a:srgbClr val="FF0000"/>
                </a:solidFill>
                <a:latin typeface="Tahoma" panose="020B0604030504040204" pitchFamily="34" charset="0"/>
              </a:rPr>
              <a:t>      </a:t>
            </a:r>
            <a:r>
              <a:rPr lang="ja-JP" altLang="en-US" sz="2400">
                <a:solidFill>
                  <a:srgbClr val="FF0000"/>
                </a:solidFill>
                <a:latin typeface="Tahoma" panose="020B0604030504040204" pitchFamily="34" charset="0"/>
              </a:rPr>
              <a:t>関する事物・現象」</a:t>
            </a:r>
            <a:r>
              <a:rPr lang="ja-JP" altLang="en-US" sz="2400">
                <a:latin typeface="Tahoma" panose="020B0604030504040204" pitchFamily="34" charset="0"/>
              </a:rPr>
              <a:t>に代えて，内容のまとまりごとの評価規準を</a:t>
            </a:r>
            <a:endParaRPr lang="en-US" altLang="ja-JP" sz="2400">
              <a:latin typeface="Tahoma" panose="020B0604030504040204" pitchFamily="34" charset="0"/>
            </a:endParaRPr>
          </a:p>
          <a:p>
            <a:pPr>
              <a:lnSpc>
                <a:spcPts val="3000"/>
              </a:lnSpc>
            </a:pPr>
            <a:r>
              <a:rPr lang="en-US" altLang="ja-JP" sz="2400">
                <a:latin typeface="Tahoma" panose="020B0604030504040204" pitchFamily="34" charset="0"/>
              </a:rPr>
              <a:t>      </a:t>
            </a:r>
            <a:r>
              <a:rPr lang="ja-JP" altLang="en-US" sz="2400">
                <a:latin typeface="Tahoma" panose="020B0604030504040204" pitchFamily="34" charset="0"/>
              </a:rPr>
              <a:t>作成する。</a:t>
            </a:r>
            <a:endParaRPr lang="en-US" altLang="ja-JP" sz="2400">
              <a:latin typeface="Tahoma" panose="020B0604030504040204" pitchFamily="34" charset="0"/>
            </a:endParaRPr>
          </a:p>
          <a:p>
            <a:endParaRPr lang="en-US" altLang="ja-JP" sz="2400">
              <a:latin typeface="Tahoma" panose="020B0604030504040204" pitchFamily="34" charset="0"/>
            </a:endParaRPr>
          </a:p>
        </p:txBody>
      </p:sp>
      <p:sp>
        <p:nvSpPr>
          <p:cNvPr id="7" name="テキスト ボックス 1">
            <a:extLst>
              <a:ext uri="{FF2B5EF4-FFF2-40B4-BE49-F238E27FC236}">
                <a16:creationId xmlns:a16="http://schemas.microsoft.com/office/drawing/2014/main" id="{77085A01-DDEC-4C9C-B7E8-AABC66571CC2}"/>
              </a:ext>
            </a:extLst>
          </p:cNvPr>
          <p:cNvSpPr txBox="1">
            <a:spLocks noChangeArrowheads="1"/>
          </p:cNvSpPr>
          <p:nvPr/>
        </p:nvSpPr>
        <p:spPr bwMode="auto">
          <a:xfrm>
            <a:off x="114300" y="4005263"/>
            <a:ext cx="8839200" cy="2159000"/>
          </a:xfrm>
          <a:prstGeom prst="rect">
            <a:avLst/>
          </a:prstGeom>
          <a:solidFill>
            <a:schemeClr val="bg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800" dirty="0"/>
              <a:t>「学年・分野別の評価の観点の趣旨」とは</a:t>
            </a:r>
            <a:endParaRPr kumimoji="1" lang="en-US" altLang="ja-JP" sz="2800" dirty="0"/>
          </a:p>
          <a:p>
            <a:pPr algn="dist">
              <a:defRPr/>
            </a:pPr>
            <a:r>
              <a:rPr kumimoji="1" lang="ja-JP" altLang="en-US" sz="2800" dirty="0">
                <a:latin typeface="+mn-ea"/>
              </a:rPr>
              <a:t>　</a:t>
            </a:r>
            <a:r>
              <a:rPr kumimoji="1" lang="ja-JP" altLang="en-US" sz="2400" dirty="0">
                <a:latin typeface="+mn-ea"/>
              </a:rPr>
              <a:t>・「</a:t>
            </a:r>
            <a:r>
              <a:rPr kumimoji="1" lang="ja-JP" altLang="en-US" sz="2400" dirty="0">
                <a:latin typeface="ＭＳ ゴシック" panose="020B0609070205080204" pitchFamily="49" charset="-128"/>
                <a:ea typeface="ＭＳ ゴシック" panose="020B0609070205080204" pitchFamily="49" charset="-128"/>
              </a:rPr>
              <a:t>小学校，中学校，高等学校及び特別支援学校等における</a:t>
            </a:r>
            <a:endParaRPr kumimoji="1" lang="en-US" altLang="ja-JP" sz="2400" dirty="0">
              <a:latin typeface="ＭＳ ゴシック" panose="020B0609070205080204" pitchFamily="49" charset="-128"/>
              <a:ea typeface="ＭＳ ゴシック" panose="020B0609070205080204" pitchFamily="49" charset="-128"/>
            </a:endParaRPr>
          </a:p>
          <a:p>
            <a:pPr algn="dist">
              <a:defRPr/>
            </a:pPr>
            <a:r>
              <a:rPr kumimoji="1" lang="en-US" altLang="ja-JP" sz="2400" dirty="0">
                <a:latin typeface="ＭＳ ゴシック" panose="020B0609070205080204" pitchFamily="49" charset="-128"/>
                <a:ea typeface="ＭＳ ゴシック" panose="020B0609070205080204" pitchFamily="49" charset="-128"/>
              </a:rPr>
              <a:t>  </a:t>
            </a:r>
            <a:r>
              <a:rPr kumimoji="1" lang="ja-JP" altLang="en-US" sz="2400" dirty="0">
                <a:latin typeface="ＭＳ ゴシック" panose="020B0609070205080204" pitchFamily="49" charset="-128"/>
                <a:ea typeface="ＭＳ ゴシック" panose="020B0609070205080204" pitchFamily="49" charset="-128"/>
              </a:rPr>
              <a:t>児童生徒の学習評価及び指導要録の改善について（</a:t>
            </a:r>
            <a:r>
              <a:rPr kumimoji="1" lang="zh-TW" altLang="en-US" sz="2400" dirty="0">
                <a:latin typeface="ＭＳ ゴシック" panose="020B0609070205080204" pitchFamily="49" charset="-128"/>
                <a:ea typeface="ＭＳ ゴシック" panose="020B0609070205080204" pitchFamily="49" charset="-128"/>
              </a:rPr>
              <a:t>通知</a:t>
            </a:r>
            <a:r>
              <a:rPr kumimoji="1" lang="ja-JP" altLang="en-US" sz="2400" dirty="0">
                <a:latin typeface="ＭＳ ゴシック" panose="020B0609070205080204" pitchFamily="49" charset="-128"/>
                <a:ea typeface="ＭＳ ゴシック" panose="020B0609070205080204" pitchFamily="49" charset="-128"/>
              </a:rPr>
              <a:t>）</a:t>
            </a:r>
            <a:r>
              <a:rPr kumimoji="1" lang="ja-JP" altLang="en-US" sz="2400" dirty="0">
                <a:latin typeface="+mn-ea"/>
                <a:ea typeface="ＭＳ ゴシック" panose="020B0609070205080204" pitchFamily="49" charset="-128"/>
              </a:rPr>
              <a:t>」</a:t>
            </a:r>
            <a:endParaRPr kumimoji="1" lang="en-US" altLang="ja-JP" sz="2400" dirty="0">
              <a:latin typeface="+mn-ea"/>
              <a:ea typeface="ＭＳ ゴシック" panose="020B0609070205080204" pitchFamily="49" charset="-128"/>
            </a:endParaRPr>
          </a:p>
          <a:p>
            <a:pPr algn="dist">
              <a:defRPr/>
            </a:pPr>
            <a:r>
              <a:rPr kumimoji="1" lang="en-US" altLang="zh-TW" sz="2400" dirty="0">
                <a:latin typeface="+mn-ea"/>
                <a:ea typeface="ＭＳ ゴシック" panose="020B0609070205080204" pitchFamily="49" charset="-128"/>
              </a:rPr>
              <a:t>   </a:t>
            </a:r>
            <a:r>
              <a:rPr kumimoji="1" lang="en-US" altLang="zh-TW" sz="2400" dirty="0">
                <a:latin typeface="ＭＳ ゴシック" panose="020B0609070205080204" pitchFamily="49" charset="-128"/>
                <a:ea typeface="ＭＳ ゴシック" panose="020B0609070205080204" pitchFamily="49" charset="-128"/>
              </a:rPr>
              <a:t>(H</a:t>
            </a:r>
            <a:r>
              <a:rPr kumimoji="1" lang="en-US" altLang="ja-JP" sz="2400" dirty="0">
                <a:latin typeface="ＭＳ ゴシック" panose="020B0609070205080204" pitchFamily="49" charset="-128"/>
                <a:ea typeface="ＭＳ ゴシック" panose="020B0609070205080204" pitchFamily="49" charset="-128"/>
              </a:rPr>
              <a:t>31.3.29</a:t>
            </a:r>
            <a:r>
              <a:rPr kumimoji="1" lang="ja-JP" altLang="en-US" sz="2400" dirty="0" err="1">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平成</a:t>
            </a:r>
            <a:r>
              <a:rPr kumimoji="1" lang="en-US" altLang="ja-JP" sz="2400" dirty="0">
                <a:latin typeface="ＭＳ ゴシック" panose="020B0609070205080204" pitchFamily="49" charset="-128"/>
                <a:ea typeface="ＭＳ ゴシック" panose="020B0609070205080204" pitchFamily="49" charset="-128"/>
              </a:rPr>
              <a:t>31</a:t>
            </a:r>
            <a:r>
              <a:rPr kumimoji="1" lang="ja-JP" altLang="en-US" sz="2400" dirty="0">
                <a:latin typeface="ＭＳ ゴシック" panose="020B0609070205080204" pitchFamily="49" charset="-128"/>
                <a:ea typeface="ＭＳ ゴシック" panose="020B0609070205080204" pitchFamily="49" charset="-128"/>
              </a:rPr>
              <a:t>年４月４日修正，以下</a:t>
            </a:r>
            <a:r>
              <a:rPr kumimoji="1" lang="zh-TW" altLang="en-US" sz="2400" dirty="0">
                <a:latin typeface="ＭＳ ゴシック" panose="020B0609070205080204" pitchFamily="49" charset="-128"/>
                <a:ea typeface="ＭＳ ゴシック" panose="020B0609070205080204" pitchFamily="49" charset="-128"/>
              </a:rPr>
              <a:t>改善等通知</a:t>
            </a:r>
            <a:r>
              <a:rPr kumimoji="1" lang="en-US" altLang="zh-TW" sz="2400" dirty="0">
                <a:latin typeface="ＭＳ ゴシック" panose="020B0609070205080204" pitchFamily="49" charset="-128"/>
                <a:ea typeface="ＭＳ ゴシック" panose="020B0609070205080204" pitchFamily="49" charset="-128"/>
              </a:rPr>
              <a:t>)</a:t>
            </a:r>
            <a:r>
              <a:rPr kumimoji="1" lang="ja-JP" altLang="en-US" sz="2400" dirty="0">
                <a:latin typeface="ＭＳ ゴシック" panose="020B0609070205080204" pitchFamily="49" charset="-128"/>
                <a:ea typeface="ＭＳ ゴシック" panose="020B0609070205080204" pitchFamily="49" charset="-128"/>
              </a:rPr>
              <a:t> の</a:t>
            </a:r>
            <a:endParaRPr kumimoji="1" lang="en-US" altLang="ja-JP" sz="2400" dirty="0">
              <a:latin typeface="ＭＳ ゴシック" panose="020B0609070205080204" pitchFamily="49" charset="-128"/>
              <a:ea typeface="ＭＳ ゴシック" panose="020B0609070205080204" pitchFamily="49" charset="-128"/>
            </a:endParaRPr>
          </a:p>
          <a:p>
            <a:pPr>
              <a:defRPr/>
            </a:pPr>
            <a:r>
              <a:rPr kumimoji="1" lang="ja-JP" altLang="en-US" sz="2400" dirty="0">
                <a:latin typeface="ＭＳ ゴシック" panose="020B0609070205080204" pitchFamily="49" charset="-128"/>
                <a:ea typeface="ＭＳ ゴシック" panose="020B0609070205080204" pitchFamily="49" charset="-128"/>
              </a:rPr>
              <a:t>　別紙４に記載されている配慮事項のこと。</a:t>
            </a:r>
            <a:endParaRPr kumimoji="1" lang="en-US" altLang="ja-JP" sz="2400" dirty="0">
              <a:latin typeface="+mn-ea"/>
            </a:endParaRPr>
          </a:p>
        </p:txBody>
      </p:sp>
      <p:cxnSp>
        <p:nvCxnSpPr>
          <p:cNvPr id="4" name="直線コネクタ 3">
            <a:extLst>
              <a:ext uri="{FF2B5EF4-FFF2-40B4-BE49-F238E27FC236}">
                <a16:creationId xmlns:a16="http://schemas.microsoft.com/office/drawing/2014/main" id="{760428CA-324B-4E0F-98C6-1775FE378F94}"/>
              </a:ext>
            </a:extLst>
          </p:cNvPr>
          <p:cNvCxnSpPr/>
          <p:nvPr/>
        </p:nvCxnSpPr>
        <p:spPr>
          <a:xfrm>
            <a:off x="3160713" y="2247900"/>
            <a:ext cx="4643437"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オーディオ 4">
            <a:hlinkClick r:id="" action="ppaction://media"/>
            <a:extLst>
              <a:ext uri="{FF2B5EF4-FFF2-40B4-BE49-F238E27FC236}">
                <a16:creationId xmlns:a16="http://schemas.microsoft.com/office/drawing/2014/main" id="{81EFC91C-6D9B-4A9E-97EC-5B7BA253D1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26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15EEADAA-BDE2-4615-AA2B-65068CDF5E6B}"/>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endParaRPr lang="en-US" altLang="ja-JP" sz="2800" b="1" dirty="0">
              <a:solidFill>
                <a:schemeClr val="bg1"/>
              </a:solidFill>
              <a:latin typeface="+mj-ea"/>
              <a:ea typeface="+mj-ea"/>
            </a:endParaRPr>
          </a:p>
          <a:p>
            <a:pPr eaLnBrk="1" fontAlgn="auto" hangingPunct="1">
              <a:spcBef>
                <a:spcPts val="0"/>
              </a:spcBef>
              <a:spcAft>
                <a:spcPts val="0"/>
              </a:spcAft>
              <a:defRPr/>
            </a:pPr>
            <a:r>
              <a:rPr lang="ja-JP" altLang="en-US" sz="2800" b="1" dirty="0">
                <a:solidFill>
                  <a:schemeClr val="bg1"/>
                </a:solidFill>
                <a:latin typeface="+mj-ea"/>
                <a:ea typeface="+mj-ea"/>
              </a:rPr>
              <a:t>　</a:t>
            </a:r>
            <a:r>
              <a:rPr lang="ja-JP" altLang="en-US" sz="2800" b="1" dirty="0">
                <a:solidFill>
                  <a:schemeClr val="bg1"/>
                </a:solidFill>
                <a:latin typeface="+mj-ea"/>
              </a:rPr>
              <a:t>➋　 </a:t>
            </a:r>
            <a:r>
              <a:rPr lang="en-US" altLang="ja-JP" sz="2800" b="1" dirty="0">
                <a:solidFill>
                  <a:schemeClr val="bg1"/>
                </a:solidFill>
                <a:latin typeface="+mj-ea"/>
              </a:rPr>
              <a:t>【</a:t>
            </a:r>
            <a:r>
              <a:rPr lang="ja-JP" altLang="en-US" sz="2800" b="1" dirty="0">
                <a:solidFill>
                  <a:schemeClr val="bg1"/>
                </a:solidFill>
                <a:latin typeface="+mj-ea"/>
              </a:rPr>
              <a:t>主体的に学習に取り組む態度</a:t>
            </a:r>
            <a:r>
              <a:rPr lang="en-US" altLang="ja-JP" sz="2800" b="1" dirty="0">
                <a:solidFill>
                  <a:schemeClr val="bg1"/>
                </a:solidFill>
                <a:latin typeface="+mj-ea"/>
              </a:rPr>
              <a:t>】</a:t>
            </a:r>
            <a:r>
              <a:rPr lang="ja-JP" altLang="en-US" sz="2800" b="1" dirty="0">
                <a:solidFill>
                  <a:schemeClr val="bg1"/>
                </a:solidFill>
                <a:latin typeface="+mj-ea"/>
              </a:rPr>
              <a:t>の観点について</a:t>
            </a:r>
            <a:endParaRPr lang="en-US" altLang="ja-JP" sz="2800" b="1" dirty="0">
              <a:solidFill>
                <a:schemeClr val="bg1"/>
              </a:solidFill>
              <a:latin typeface="+mj-ea"/>
              <a:ea typeface="+mj-ea"/>
            </a:endParaRPr>
          </a:p>
        </p:txBody>
      </p:sp>
      <p:sp>
        <p:nvSpPr>
          <p:cNvPr id="2" name="リボン: 下に曲がる 1">
            <a:extLst>
              <a:ext uri="{FF2B5EF4-FFF2-40B4-BE49-F238E27FC236}">
                <a16:creationId xmlns:a16="http://schemas.microsoft.com/office/drawing/2014/main" id="{89E33A63-322C-43C2-AE17-16BF2C7F500B}"/>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29</a:t>
            </a:r>
            <a:endParaRPr kumimoji="1" lang="ja-JP" altLang="en-US" sz="2800" dirty="0">
              <a:solidFill>
                <a:schemeClr val="tx1"/>
              </a:solidFill>
            </a:endParaRPr>
          </a:p>
        </p:txBody>
      </p:sp>
      <p:sp>
        <p:nvSpPr>
          <p:cNvPr id="7" name="テキスト ボックス 6">
            <a:extLst>
              <a:ext uri="{FF2B5EF4-FFF2-40B4-BE49-F238E27FC236}">
                <a16:creationId xmlns:a16="http://schemas.microsoft.com/office/drawing/2014/main" id="{B223B7E8-6FC3-4DB3-9B52-9B88AFD63B4C}"/>
              </a:ext>
            </a:extLst>
          </p:cNvPr>
          <p:cNvSpPr txBox="1"/>
          <p:nvPr/>
        </p:nvSpPr>
        <p:spPr>
          <a:xfrm>
            <a:off x="90488" y="2990850"/>
            <a:ext cx="8963025" cy="34480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39" name="テキスト ボックス 1">
            <a:extLst>
              <a:ext uri="{FF2B5EF4-FFF2-40B4-BE49-F238E27FC236}">
                <a16:creationId xmlns:a16="http://schemas.microsoft.com/office/drawing/2014/main" id="{322E02AD-A91C-4861-98D4-D61744041F5C}"/>
              </a:ext>
            </a:extLst>
          </p:cNvPr>
          <p:cNvSpPr txBox="1">
            <a:spLocks noChangeArrowheads="1"/>
          </p:cNvSpPr>
          <p:nvPr/>
        </p:nvSpPr>
        <p:spPr bwMode="auto">
          <a:xfrm>
            <a:off x="160338" y="981075"/>
            <a:ext cx="8837612" cy="1804988"/>
          </a:xfrm>
          <a:prstGeom prst="rect">
            <a:avLst/>
          </a:prstGeom>
          <a:solidFill>
            <a:schemeClr val="bg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defRPr/>
            </a:pPr>
            <a:r>
              <a:rPr kumimoji="1" lang="ja-JP" altLang="en-US" sz="2800" dirty="0"/>
              <a:t>主体的に学習に取り組む態度の観点を作成する際には，</a:t>
            </a:r>
            <a:endParaRPr kumimoji="1" lang="en-US" altLang="ja-JP" sz="2800" dirty="0"/>
          </a:p>
          <a:p>
            <a:pPr algn="dist">
              <a:defRPr/>
            </a:pPr>
            <a:r>
              <a:rPr kumimoji="1" lang="ja-JP" altLang="en-US" sz="2800" dirty="0"/>
              <a:t>「内容のまとまり」における大項目が位置付いている</a:t>
            </a:r>
            <a:endParaRPr kumimoji="1" lang="en-US" altLang="ja-JP" sz="2800" dirty="0"/>
          </a:p>
          <a:p>
            <a:pPr algn="dist">
              <a:defRPr/>
            </a:pPr>
            <a:r>
              <a:rPr kumimoji="1" lang="ja-JP" altLang="en-US" sz="2800" dirty="0"/>
              <a:t>分野の「学年・分野別の評価の観点の趣旨」を，改善通知</a:t>
            </a:r>
            <a:endParaRPr kumimoji="1" lang="en-US" altLang="ja-JP" sz="2800" dirty="0"/>
          </a:p>
          <a:p>
            <a:pPr>
              <a:defRPr/>
            </a:pPr>
            <a:r>
              <a:rPr kumimoji="1" lang="ja-JP" altLang="en-US" sz="2800" dirty="0"/>
              <a:t>の別紙４で確認する必要があります。</a:t>
            </a:r>
            <a:endParaRPr kumimoji="1" lang="en-US" altLang="ja-JP" sz="2800" dirty="0">
              <a:latin typeface="+mn-ea"/>
            </a:endParaRPr>
          </a:p>
        </p:txBody>
      </p:sp>
      <p:pic>
        <p:nvPicPr>
          <p:cNvPr id="30726" name="図 9">
            <a:extLst>
              <a:ext uri="{FF2B5EF4-FFF2-40B4-BE49-F238E27FC236}">
                <a16:creationId xmlns:a16="http://schemas.microsoft.com/office/drawing/2014/main" id="{7ECC974C-D794-4065-AA01-1569BA2E892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425" y="3197225"/>
            <a:ext cx="87852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正方形/長方形 36">
            <a:extLst>
              <a:ext uri="{FF2B5EF4-FFF2-40B4-BE49-F238E27FC236}">
                <a16:creationId xmlns:a16="http://schemas.microsoft.com/office/drawing/2014/main" id="{6AB7552D-A1FF-41CE-947F-B29C509C9D60}"/>
              </a:ext>
            </a:extLst>
          </p:cNvPr>
          <p:cNvSpPr/>
          <p:nvPr/>
        </p:nvSpPr>
        <p:spPr>
          <a:xfrm>
            <a:off x="6245225" y="3429000"/>
            <a:ext cx="2671763" cy="2647950"/>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 name="角丸四角形 11">
            <a:extLst>
              <a:ext uri="{FF2B5EF4-FFF2-40B4-BE49-F238E27FC236}">
                <a16:creationId xmlns:a16="http://schemas.microsoft.com/office/drawing/2014/main" id="{FA66DB40-8A27-402C-B1C7-E66807FBF173}"/>
              </a:ext>
            </a:extLst>
          </p:cNvPr>
          <p:cNvSpPr/>
          <p:nvPr/>
        </p:nvSpPr>
        <p:spPr>
          <a:xfrm>
            <a:off x="450850" y="4548188"/>
            <a:ext cx="465138" cy="1079500"/>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1" name="直線コネクタ 10">
            <a:extLst>
              <a:ext uri="{FF2B5EF4-FFF2-40B4-BE49-F238E27FC236}">
                <a16:creationId xmlns:a16="http://schemas.microsoft.com/office/drawing/2014/main" id="{FC310053-AAA6-4841-B1A1-DF4EA9AFF235}"/>
              </a:ext>
            </a:extLst>
          </p:cNvPr>
          <p:cNvCxnSpPr/>
          <p:nvPr/>
        </p:nvCxnSpPr>
        <p:spPr>
          <a:xfrm>
            <a:off x="6411913" y="3879850"/>
            <a:ext cx="24114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26B829BE-5B00-49D4-A1F1-04E4C0B1A4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205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A94A7419-5C35-4F44-9633-086BC2AA7F1B}"/>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p>
          <a:p>
            <a:pPr eaLnBrk="1" fontAlgn="auto" hangingPunct="1">
              <a:spcBef>
                <a:spcPts val="0"/>
              </a:spcBef>
              <a:spcAft>
                <a:spcPts val="0"/>
              </a:spcAft>
              <a:defRPr/>
            </a:pPr>
            <a:r>
              <a:rPr lang="ja-JP" altLang="en-US" sz="2800" b="1" dirty="0">
                <a:solidFill>
                  <a:schemeClr val="bg1"/>
                </a:solidFill>
                <a:latin typeface="+mj-ea"/>
                <a:ea typeface="+mj-ea"/>
              </a:rPr>
              <a:t>　</a:t>
            </a:r>
            <a:r>
              <a:rPr lang="ja-JP" altLang="en-US" sz="2800" b="1" dirty="0">
                <a:solidFill>
                  <a:schemeClr val="bg1"/>
                </a:solidFill>
                <a:latin typeface="+mj-ea"/>
              </a:rPr>
              <a:t>➋　 </a:t>
            </a:r>
            <a:r>
              <a:rPr lang="en-US" altLang="ja-JP" sz="2800" b="1" dirty="0">
                <a:solidFill>
                  <a:schemeClr val="bg1"/>
                </a:solidFill>
                <a:latin typeface="+mj-ea"/>
              </a:rPr>
              <a:t>【</a:t>
            </a:r>
            <a:r>
              <a:rPr lang="ja-JP" altLang="en-US" sz="2800" b="1" dirty="0">
                <a:solidFill>
                  <a:schemeClr val="bg1"/>
                </a:solidFill>
                <a:latin typeface="+mj-ea"/>
              </a:rPr>
              <a:t>主体的に学習に取り組む態度</a:t>
            </a:r>
            <a:r>
              <a:rPr lang="en-US" altLang="ja-JP" sz="2800" b="1" dirty="0">
                <a:solidFill>
                  <a:schemeClr val="bg1"/>
                </a:solidFill>
                <a:latin typeface="+mj-ea"/>
              </a:rPr>
              <a:t>】</a:t>
            </a:r>
            <a:r>
              <a:rPr lang="ja-JP" altLang="en-US" sz="2800" b="1" dirty="0">
                <a:solidFill>
                  <a:schemeClr val="bg1"/>
                </a:solidFill>
                <a:latin typeface="+mj-ea"/>
              </a:rPr>
              <a:t>の観点について</a:t>
            </a:r>
            <a:endParaRPr lang="en-US" altLang="ja-JP" sz="2800" b="1" dirty="0">
              <a:solidFill>
                <a:schemeClr val="bg1"/>
              </a:solidFill>
              <a:latin typeface="+mj-ea"/>
              <a:ea typeface="+mj-ea"/>
            </a:endParaRPr>
          </a:p>
        </p:txBody>
      </p:sp>
      <p:sp>
        <p:nvSpPr>
          <p:cNvPr id="2" name="リボン: 下に曲がる 1">
            <a:extLst>
              <a:ext uri="{FF2B5EF4-FFF2-40B4-BE49-F238E27FC236}">
                <a16:creationId xmlns:a16="http://schemas.microsoft.com/office/drawing/2014/main" id="{343E0A97-EA7F-4AAC-A994-961C16A86525}"/>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31</a:t>
            </a:r>
          </a:p>
        </p:txBody>
      </p:sp>
      <p:sp>
        <p:nvSpPr>
          <p:cNvPr id="7" name="テキスト ボックス 6">
            <a:extLst>
              <a:ext uri="{FF2B5EF4-FFF2-40B4-BE49-F238E27FC236}">
                <a16:creationId xmlns:a16="http://schemas.microsoft.com/office/drawing/2014/main" id="{C7BEC59F-0438-4E29-9ECC-A2C55F785AD8}"/>
              </a:ext>
            </a:extLst>
          </p:cNvPr>
          <p:cNvSpPr txBox="1"/>
          <p:nvPr/>
        </p:nvSpPr>
        <p:spPr>
          <a:xfrm>
            <a:off x="90488" y="1001713"/>
            <a:ext cx="8963025" cy="576103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pic>
        <p:nvPicPr>
          <p:cNvPr id="32773" name="図 22">
            <a:extLst>
              <a:ext uri="{FF2B5EF4-FFF2-40B4-BE49-F238E27FC236}">
                <a16:creationId xmlns:a16="http://schemas.microsoft.com/office/drawing/2014/main" id="{DCC64ECB-ED9C-4FBD-A1D0-FF1E719066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700213"/>
            <a:ext cx="4572000"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C5330F64-3B17-4E48-B2EB-62FF67387A51}"/>
              </a:ext>
            </a:extLst>
          </p:cNvPr>
          <p:cNvSpPr/>
          <p:nvPr/>
        </p:nvSpPr>
        <p:spPr>
          <a:xfrm>
            <a:off x="468313" y="1733550"/>
            <a:ext cx="4535487" cy="4454525"/>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5" name="直線コネクタ 24">
            <a:extLst>
              <a:ext uri="{FF2B5EF4-FFF2-40B4-BE49-F238E27FC236}">
                <a16:creationId xmlns:a16="http://schemas.microsoft.com/office/drawing/2014/main" id="{2123CF5B-4E9C-40D3-8062-DF56A08EFB88}"/>
              </a:ext>
            </a:extLst>
          </p:cNvPr>
          <p:cNvCxnSpPr/>
          <p:nvPr/>
        </p:nvCxnSpPr>
        <p:spPr>
          <a:xfrm>
            <a:off x="584200" y="2887663"/>
            <a:ext cx="244792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66D8D0BA-4EBB-4B5F-94D7-F9AAA0F356D8}"/>
              </a:ext>
            </a:extLst>
          </p:cNvPr>
          <p:cNvCxnSpPr/>
          <p:nvPr/>
        </p:nvCxnSpPr>
        <p:spPr>
          <a:xfrm>
            <a:off x="584200" y="2997200"/>
            <a:ext cx="244792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F5E8FD1-57E6-4658-97AA-FDB727021920}"/>
              </a:ext>
            </a:extLst>
          </p:cNvPr>
          <p:cNvCxnSpPr/>
          <p:nvPr/>
        </p:nvCxnSpPr>
        <p:spPr>
          <a:xfrm flipV="1">
            <a:off x="2600325" y="1717675"/>
            <a:ext cx="2973388" cy="11699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2778" name="テキスト ボックス 28">
            <a:extLst>
              <a:ext uri="{FF2B5EF4-FFF2-40B4-BE49-F238E27FC236}">
                <a16:creationId xmlns:a16="http://schemas.microsoft.com/office/drawing/2014/main" id="{5341C2E6-4E14-4685-9F6E-09E86A0B1C04}"/>
              </a:ext>
            </a:extLst>
          </p:cNvPr>
          <p:cNvSpPr txBox="1">
            <a:spLocks noChangeArrowheads="1"/>
          </p:cNvSpPr>
          <p:nvPr/>
        </p:nvSpPr>
        <p:spPr bwMode="auto">
          <a:xfrm>
            <a:off x="5551488" y="1430338"/>
            <a:ext cx="31972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3200" dirty="0">
                <a:solidFill>
                  <a:srgbClr val="FF0000"/>
                </a:solidFill>
              </a:rPr>
              <a:t>身近な物理現象</a:t>
            </a:r>
            <a:endParaRPr lang="en-US" altLang="ja-JP" sz="3200" dirty="0">
              <a:solidFill>
                <a:srgbClr val="FF0000"/>
              </a:solidFill>
            </a:endParaRPr>
          </a:p>
          <a:p>
            <a:pPr algn="ctr"/>
            <a:r>
              <a:rPr lang="ja-JP" altLang="en-US" sz="3200" dirty="0">
                <a:solidFill>
                  <a:srgbClr val="000099"/>
                </a:solidFill>
              </a:rPr>
              <a:t>（大項目名）</a:t>
            </a:r>
          </a:p>
        </p:txBody>
      </p:sp>
      <p:pic>
        <p:nvPicPr>
          <p:cNvPr id="3" name="オーディオ 2">
            <a:hlinkClick r:id="" action="ppaction://media"/>
            <a:extLst>
              <a:ext uri="{FF2B5EF4-FFF2-40B4-BE49-F238E27FC236}">
                <a16:creationId xmlns:a16="http://schemas.microsoft.com/office/drawing/2014/main" id="{69972D2B-8915-4536-B4A4-D0B6D637B1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170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90439C0F-74BB-4B47-AE62-63516119B122}"/>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p>
          <a:p>
            <a:pPr eaLnBrk="1" fontAlgn="auto" hangingPunct="1">
              <a:spcBef>
                <a:spcPts val="0"/>
              </a:spcBef>
              <a:spcAft>
                <a:spcPts val="0"/>
              </a:spcAft>
              <a:defRPr/>
            </a:pPr>
            <a:r>
              <a:rPr lang="ja-JP" altLang="en-US" sz="2800" b="1" dirty="0">
                <a:solidFill>
                  <a:schemeClr val="bg1"/>
                </a:solidFill>
                <a:latin typeface="+mj-ea"/>
                <a:ea typeface="+mj-ea"/>
              </a:rPr>
              <a:t>　</a:t>
            </a:r>
            <a:endParaRPr lang="en-US" altLang="ja-JP" sz="2800" b="1" dirty="0">
              <a:solidFill>
                <a:schemeClr val="bg1"/>
              </a:solidFill>
              <a:latin typeface="+mj-ea"/>
              <a:ea typeface="+mj-ea"/>
            </a:endParaRPr>
          </a:p>
        </p:txBody>
      </p:sp>
      <p:sp>
        <p:nvSpPr>
          <p:cNvPr id="2" name="リボン: 下に曲がる 1">
            <a:extLst>
              <a:ext uri="{FF2B5EF4-FFF2-40B4-BE49-F238E27FC236}">
                <a16:creationId xmlns:a16="http://schemas.microsoft.com/office/drawing/2014/main" id="{58CC8494-761F-4BB0-BB7A-0FCFFBC01BFD}"/>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31</a:t>
            </a:r>
            <a:endParaRPr kumimoji="1" lang="ja-JP" altLang="en-US" sz="2800" dirty="0">
              <a:solidFill>
                <a:schemeClr val="tx1"/>
              </a:solidFill>
            </a:endParaRPr>
          </a:p>
        </p:txBody>
      </p:sp>
      <p:sp>
        <p:nvSpPr>
          <p:cNvPr id="7" name="テキスト ボックス 6">
            <a:extLst>
              <a:ext uri="{FF2B5EF4-FFF2-40B4-BE49-F238E27FC236}">
                <a16:creationId xmlns:a16="http://schemas.microsoft.com/office/drawing/2014/main" id="{81EB9225-2777-44AC-AEE4-82D179DD0471}"/>
              </a:ext>
            </a:extLst>
          </p:cNvPr>
          <p:cNvSpPr txBox="1"/>
          <p:nvPr/>
        </p:nvSpPr>
        <p:spPr>
          <a:xfrm>
            <a:off x="90488" y="1001713"/>
            <a:ext cx="8963025" cy="576103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1" name="テキスト ボックス 9">
            <a:extLst>
              <a:ext uri="{FF2B5EF4-FFF2-40B4-BE49-F238E27FC236}">
                <a16:creationId xmlns:a16="http://schemas.microsoft.com/office/drawing/2014/main" id="{044FC49B-FDD8-4C28-897E-3160FEED83D6}"/>
              </a:ext>
            </a:extLst>
          </p:cNvPr>
          <p:cNvSpPr txBox="1">
            <a:spLocks noChangeArrowheads="1"/>
          </p:cNvSpPr>
          <p:nvPr/>
        </p:nvSpPr>
        <p:spPr bwMode="auto">
          <a:xfrm>
            <a:off x="163513" y="1192213"/>
            <a:ext cx="8816975"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2400" dirty="0">
                <a:latin typeface="+mn-ea"/>
              </a:rPr>
              <a:t>〔</a:t>
            </a:r>
            <a:r>
              <a:rPr kumimoji="1" lang="ja-JP" altLang="en-US" sz="2400" dirty="0">
                <a:latin typeface="+mn-ea"/>
              </a:rPr>
              <a:t>第</a:t>
            </a:r>
            <a:r>
              <a:rPr kumimoji="1" lang="en-US" altLang="ja-JP" sz="2400" dirty="0">
                <a:latin typeface="+mn-ea"/>
              </a:rPr>
              <a:t>1</a:t>
            </a:r>
            <a:r>
              <a:rPr kumimoji="1" lang="ja-JP" altLang="en-US" sz="2400" dirty="0">
                <a:latin typeface="+mn-ea"/>
              </a:rPr>
              <a:t>学年</a:t>
            </a:r>
            <a:r>
              <a:rPr kumimoji="1" lang="en-US" altLang="ja-JP" sz="2400" dirty="0">
                <a:latin typeface="+mn-ea"/>
              </a:rPr>
              <a:t>〕</a:t>
            </a:r>
            <a:r>
              <a:rPr lang="ja-JP" altLang="en-US" sz="2400" dirty="0">
                <a:latin typeface="+mn-ea"/>
              </a:rPr>
              <a:t> </a:t>
            </a:r>
            <a:r>
              <a:rPr kumimoji="1" lang="ja-JP" altLang="en-US" sz="2400" dirty="0">
                <a:latin typeface="+mn-ea"/>
              </a:rPr>
              <a:t>（</a:t>
            </a:r>
            <a:r>
              <a:rPr kumimoji="1" lang="en-US" altLang="ja-JP" sz="2400" dirty="0">
                <a:latin typeface="+mn-ea"/>
              </a:rPr>
              <a:t>1</a:t>
            </a:r>
            <a:r>
              <a:rPr kumimoji="1" lang="ja-JP" altLang="en-US" sz="2400" dirty="0">
                <a:latin typeface="+mn-ea"/>
              </a:rPr>
              <a:t>）身近な物理現象　　内容のまとまりごとの評価規準</a:t>
            </a:r>
          </a:p>
        </p:txBody>
      </p:sp>
      <p:pic>
        <p:nvPicPr>
          <p:cNvPr id="34822" name="図 3">
            <a:extLst>
              <a:ext uri="{FF2B5EF4-FFF2-40B4-BE49-F238E27FC236}">
                <a16:creationId xmlns:a16="http://schemas.microsoft.com/office/drawing/2014/main" id="{F0B1CF17-DEDA-4AA2-9113-CF3092B1AD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1747838"/>
            <a:ext cx="8856663"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オーディオ 2">
            <a:hlinkClick r:id="" action="ppaction://media"/>
            <a:extLst>
              <a:ext uri="{FF2B5EF4-FFF2-40B4-BE49-F238E27FC236}">
                <a16:creationId xmlns:a16="http://schemas.microsoft.com/office/drawing/2014/main" id="{2ABE5DC4-91DB-4E0D-AC8A-6BD0823350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90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7F37C6DD-E406-4EE8-BA35-F26B3DDB75C3}"/>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a:t>
            </a:r>
            <a:r>
              <a:rPr lang="ja-JP" altLang="en-US" sz="2800" b="1" dirty="0">
                <a:solidFill>
                  <a:schemeClr val="bg1"/>
                </a:solidFill>
                <a:latin typeface="+mj-ea"/>
                <a:ea typeface="+mj-ea"/>
              </a:rPr>
              <a:t>　「内容のまとまりごとの評価規準」作成の手順</a:t>
            </a:r>
          </a:p>
          <a:p>
            <a:pPr eaLnBrk="1" fontAlgn="auto" hangingPunct="1">
              <a:spcBef>
                <a:spcPts val="0"/>
              </a:spcBef>
              <a:spcAft>
                <a:spcPts val="0"/>
              </a:spcAft>
              <a:defRPr/>
            </a:pPr>
            <a:r>
              <a:rPr lang="ja-JP" altLang="en-US" sz="2800" b="1" dirty="0">
                <a:solidFill>
                  <a:schemeClr val="bg1"/>
                </a:solidFill>
                <a:latin typeface="+mj-ea"/>
                <a:ea typeface="+mj-ea"/>
              </a:rPr>
              <a:t>　</a:t>
            </a:r>
            <a:r>
              <a:rPr lang="ja-JP" altLang="en-US" sz="2800" b="1" dirty="0">
                <a:solidFill>
                  <a:schemeClr val="bg1"/>
                </a:solidFill>
                <a:latin typeface="+mj-ea"/>
              </a:rPr>
              <a:t>➋　 </a:t>
            </a:r>
            <a:r>
              <a:rPr lang="en-US" altLang="ja-JP" sz="2800" b="1" dirty="0">
                <a:solidFill>
                  <a:schemeClr val="bg1"/>
                </a:solidFill>
                <a:latin typeface="+mj-ea"/>
              </a:rPr>
              <a:t>【</a:t>
            </a:r>
            <a:r>
              <a:rPr lang="ja-JP" altLang="en-US" sz="2800" b="1" dirty="0">
                <a:solidFill>
                  <a:schemeClr val="bg1"/>
                </a:solidFill>
                <a:latin typeface="+mj-ea"/>
              </a:rPr>
              <a:t>主体的に学習に取り組む態度</a:t>
            </a:r>
            <a:r>
              <a:rPr lang="en-US" altLang="ja-JP" sz="2800" b="1" dirty="0">
                <a:solidFill>
                  <a:schemeClr val="bg1"/>
                </a:solidFill>
                <a:latin typeface="+mj-ea"/>
              </a:rPr>
              <a:t>】</a:t>
            </a:r>
            <a:r>
              <a:rPr lang="ja-JP" altLang="en-US" sz="2800" b="1" dirty="0">
                <a:solidFill>
                  <a:schemeClr val="bg1"/>
                </a:solidFill>
                <a:latin typeface="+mj-ea"/>
              </a:rPr>
              <a:t>の観点について</a:t>
            </a:r>
            <a:endParaRPr lang="en-US" altLang="ja-JP" sz="2800" b="1" dirty="0">
              <a:solidFill>
                <a:schemeClr val="bg1"/>
              </a:solidFill>
              <a:latin typeface="+mj-ea"/>
              <a:ea typeface="+mj-ea"/>
            </a:endParaRPr>
          </a:p>
        </p:txBody>
      </p:sp>
      <p:sp>
        <p:nvSpPr>
          <p:cNvPr id="2" name="リボン: 下に曲がる 1">
            <a:extLst>
              <a:ext uri="{FF2B5EF4-FFF2-40B4-BE49-F238E27FC236}">
                <a16:creationId xmlns:a16="http://schemas.microsoft.com/office/drawing/2014/main" id="{42C9C5FA-4B0A-4AA8-A714-7FBC6BF6D51A}"/>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a:t>
            </a:r>
            <a:r>
              <a:rPr kumimoji="1" lang="ja-JP" altLang="en-US" sz="2800" dirty="0">
                <a:solidFill>
                  <a:schemeClr val="tx1"/>
                </a:solidFill>
              </a:rPr>
              <a:t> </a:t>
            </a:r>
            <a:r>
              <a:rPr kumimoji="1" lang="en-US" altLang="ja-JP" sz="2800" dirty="0">
                <a:solidFill>
                  <a:schemeClr val="tx1"/>
                </a:solidFill>
              </a:rPr>
              <a:t>34</a:t>
            </a:r>
            <a:endParaRPr kumimoji="1" lang="ja-JP" altLang="en-US" sz="2800" dirty="0">
              <a:solidFill>
                <a:schemeClr val="tx1"/>
              </a:solidFill>
            </a:endParaRPr>
          </a:p>
        </p:txBody>
      </p:sp>
      <p:sp>
        <p:nvSpPr>
          <p:cNvPr id="7" name="テキスト ボックス 6">
            <a:extLst>
              <a:ext uri="{FF2B5EF4-FFF2-40B4-BE49-F238E27FC236}">
                <a16:creationId xmlns:a16="http://schemas.microsoft.com/office/drawing/2014/main" id="{46950CDA-6A7C-412F-BAD2-3864F8E914A2}"/>
              </a:ext>
            </a:extLst>
          </p:cNvPr>
          <p:cNvSpPr txBox="1"/>
          <p:nvPr/>
        </p:nvSpPr>
        <p:spPr>
          <a:xfrm>
            <a:off x="90488" y="1001713"/>
            <a:ext cx="8963025" cy="576103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36869" name="テキスト ボックス 1">
            <a:extLst>
              <a:ext uri="{FF2B5EF4-FFF2-40B4-BE49-F238E27FC236}">
                <a16:creationId xmlns:a16="http://schemas.microsoft.com/office/drawing/2014/main" id="{E36B8A2B-4489-423C-AC7E-F50B9EFF48F4}"/>
              </a:ext>
            </a:extLst>
          </p:cNvPr>
          <p:cNvSpPr txBox="1">
            <a:spLocks noChangeArrowheads="1"/>
          </p:cNvSpPr>
          <p:nvPr/>
        </p:nvSpPr>
        <p:spPr bwMode="auto">
          <a:xfrm>
            <a:off x="211138" y="1112838"/>
            <a:ext cx="8761412" cy="2232025"/>
          </a:xfrm>
          <a:prstGeom prst="rect">
            <a:avLst/>
          </a:prstGeom>
          <a:solidFill>
            <a:schemeClr val="bg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800"/>
              <a:t>※</a:t>
            </a:r>
            <a:r>
              <a:rPr lang="ja-JP" altLang="en-US" sz="2800"/>
              <a:t>　第２分野の学習指導要領の目標の「学びに向かう力，</a:t>
            </a:r>
            <a:endParaRPr lang="en-US" altLang="ja-JP" sz="2800"/>
          </a:p>
          <a:p>
            <a:r>
              <a:rPr lang="ja-JP" altLang="en-US" sz="2800"/>
              <a:t>　人間性等」における，</a:t>
            </a:r>
            <a:r>
              <a:rPr lang="ja-JP" altLang="en-US" sz="2800">
                <a:solidFill>
                  <a:srgbClr val="FF0000"/>
                </a:solidFill>
              </a:rPr>
              <a:t>「生命を尊重し，自然環境の保全</a:t>
            </a:r>
            <a:endParaRPr lang="en-US" altLang="ja-JP" sz="2800">
              <a:solidFill>
                <a:srgbClr val="FF0000"/>
              </a:solidFill>
            </a:endParaRPr>
          </a:p>
          <a:p>
            <a:r>
              <a:rPr lang="ja-JP" altLang="en-US" sz="2800">
                <a:solidFill>
                  <a:srgbClr val="FF0000"/>
                </a:solidFill>
              </a:rPr>
              <a:t>　に寄与する態度」については，観点別学習状況の評価</a:t>
            </a:r>
            <a:endParaRPr lang="en-US" altLang="ja-JP" sz="2800">
              <a:solidFill>
                <a:srgbClr val="FF0000"/>
              </a:solidFill>
            </a:endParaRPr>
          </a:p>
          <a:p>
            <a:r>
              <a:rPr lang="ja-JP" altLang="en-US" sz="2800">
                <a:solidFill>
                  <a:srgbClr val="FF0000"/>
                </a:solidFill>
              </a:rPr>
              <a:t>　にはなじまず，個人内評価等を通じて見取る部分である</a:t>
            </a:r>
            <a:endParaRPr lang="en-US" altLang="ja-JP" sz="2800">
              <a:solidFill>
                <a:srgbClr val="FF0000"/>
              </a:solidFill>
            </a:endParaRPr>
          </a:p>
          <a:p>
            <a:r>
              <a:rPr lang="ja-JP" altLang="en-US" sz="2800"/>
              <a:t>　ことに留意する必要がある。 	</a:t>
            </a:r>
          </a:p>
        </p:txBody>
      </p:sp>
      <p:pic>
        <p:nvPicPr>
          <p:cNvPr id="36870" name="図 2">
            <a:extLst>
              <a:ext uri="{FF2B5EF4-FFF2-40B4-BE49-F238E27FC236}">
                <a16:creationId xmlns:a16="http://schemas.microsoft.com/office/drawing/2014/main" id="{632DB84E-BD9B-45D0-852F-976E3FF7AB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438525"/>
            <a:ext cx="7453313"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リボン: 下に曲がる 1">
            <a:extLst>
              <a:ext uri="{FF2B5EF4-FFF2-40B4-BE49-F238E27FC236}">
                <a16:creationId xmlns:a16="http://schemas.microsoft.com/office/drawing/2014/main" id="{074D99DA-10EB-4957-807D-F63826008DB5}"/>
              </a:ext>
            </a:extLst>
          </p:cNvPr>
          <p:cNvSpPr/>
          <p:nvPr/>
        </p:nvSpPr>
        <p:spPr>
          <a:xfrm>
            <a:off x="7532688" y="3425825"/>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32</a:t>
            </a:r>
          </a:p>
        </p:txBody>
      </p:sp>
      <p:cxnSp>
        <p:nvCxnSpPr>
          <p:cNvPr id="15" name="直線コネクタ 14">
            <a:extLst>
              <a:ext uri="{FF2B5EF4-FFF2-40B4-BE49-F238E27FC236}">
                <a16:creationId xmlns:a16="http://schemas.microsoft.com/office/drawing/2014/main" id="{8822E7D0-7566-4406-8852-6A11FF96043B}"/>
              </a:ext>
            </a:extLst>
          </p:cNvPr>
          <p:cNvCxnSpPr/>
          <p:nvPr/>
        </p:nvCxnSpPr>
        <p:spPr>
          <a:xfrm>
            <a:off x="5222875" y="4913313"/>
            <a:ext cx="2376488"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8B6D96E-42E6-4339-A0D2-BE4E092BF2BF}"/>
              </a:ext>
            </a:extLst>
          </p:cNvPr>
          <p:cNvCxnSpPr/>
          <p:nvPr/>
        </p:nvCxnSpPr>
        <p:spPr>
          <a:xfrm>
            <a:off x="5229225" y="5195888"/>
            <a:ext cx="68421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A1EB8AA8-D897-4BB3-9D48-3B91EE35FE1D}"/>
              </a:ext>
            </a:extLst>
          </p:cNvPr>
          <p:cNvCxnSpPr/>
          <p:nvPr/>
        </p:nvCxnSpPr>
        <p:spPr>
          <a:xfrm>
            <a:off x="7058025" y="4614863"/>
            <a:ext cx="541338"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21E54604-9026-43FD-8300-97699322A1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55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AE61139-F78C-4DB2-A4EE-EF393451C3D5}"/>
              </a:ext>
            </a:extLst>
          </p:cNvPr>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理科</a:t>
            </a:r>
            <a:endParaRPr kumimoji="1" lang="ja-JP" altLang="en-US" sz="5400" dirty="0">
              <a:solidFill>
                <a:schemeClr val="tx1"/>
              </a:solidFill>
            </a:endParaRPr>
          </a:p>
        </p:txBody>
      </p:sp>
      <p:sp>
        <p:nvSpPr>
          <p:cNvPr id="7" name="サブタイトル 2">
            <a:extLst>
              <a:ext uri="{FF2B5EF4-FFF2-40B4-BE49-F238E27FC236}">
                <a16:creationId xmlns:a16="http://schemas.microsoft.com/office/drawing/2014/main" id="{691033BE-B2BF-45BE-AA25-4216C1E18A45}"/>
              </a:ext>
            </a:extLst>
          </p:cNvPr>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a:extLst>
              <a:ext uri="{FF2B5EF4-FFF2-40B4-BE49-F238E27FC236}">
                <a16:creationId xmlns:a16="http://schemas.microsoft.com/office/drawing/2014/main" id="{C4C066A1-01C3-4BFF-AA23-48A49F986736}"/>
              </a:ext>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Ⅰ </a:t>
            </a:r>
            <a:r>
              <a:rPr lang="ja-JP" altLang="en-US" sz="2800" b="1" dirty="0">
                <a:solidFill>
                  <a:schemeClr val="bg1">
                    <a:lumMod val="65000"/>
                  </a:schemeClr>
                </a:solidFill>
                <a:ea typeface="HGP教科書体" panose="02020600000000000000" pitchFamily="18" charset="-128"/>
              </a:rPr>
              <a:t>　中学校理科における「内容のまとまり」</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Ⅱ </a:t>
            </a:r>
            <a:r>
              <a:rPr lang="ja-JP" altLang="en-US" sz="2800" b="1" dirty="0">
                <a:solidFill>
                  <a:schemeClr val="bg1">
                    <a:lumMod val="65000"/>
                  </a:schemeClr>
                </a:solidFill>
                <a:ea typeface="HGP教科書体" panose="02020600000000000000" pitchFamily="18" charset="-128"/>
              </a:rPr>
              <a:t>　中学校理科における「内容のまとまりごとの評価規準」</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solidFill>
                  <a:schemeClr val="bg1">
                    <a:lumMod val="65000"/>
                  </a:schemeClr>
                </a:solidFill>
                <a:ea typeface="HGP教科書体" panose="02020600000000000000" pitchFamily="18" charset="-128"/>
              </a:rPr>
              <a:t>　 作成の具体的な手順</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ln>
                  <a:solidFill>
                    <a:schemeClr val="tx1"/>
                  </a:solidFill>
                </a:ln>
                <a:solidFill>
                  <a:srgbClr val="000000"/>
                </a:solidFill>
                <a:ea typeface="HGP教科書体" panose="02020600000000000000" pitchFamily="18" charset="-128"/>
              </a:rPr>
              <a:t>Ⅲ </a:t>
            </a:r>
            <a:r>
              <a:rPr lang="ja-JP" altLang="en-US" sz="2800" b="1" dirty="0">
                <a:ln>
                  <a:solidFill>
                    <a:schemeClr val="tx1"/>
                  </a:solidFill>
                </a:ln>
                <a:solidFill>
                  <a:srgbClr val="000000"/>
                </a:solidFill>
                <a:latin typeface="HGP教科書体" panose="02020600000000000000" pitchFamily="18" charset="-128"/>
                <a:ea typeface="HGP教科書体" panose="02020600000000000000" pitchFamily="18" charset="-128"/>
              </a:rPr>
              <a:t>   </a:t>
            </a:r>
            <a:r>
              <a:rPr lang="ja-JP" altLang="en-US" sz="2800" b="1" dirty="0">
                <a:ln>
                  <a:solidFill>
                    <a:schemeClr val="tx1"/>
                  </a:solidFill>
                </a:ln>
                <a:latin typeface="HGP教科書体" panose="02020600000000000000" pitchFamily="18" charset="-128"/>
                <a:ea typeface="HGP教科書体" panose="02020600000000000000" pitchFamily="18" charset="-128"/>
              </a:rPr>
              <a:t>「内容のまとまりごとの評価規準」の考え方を踏まえた</a:t>
            </a:r>
            <a:endParaRPr lang="en-US" altLang="ja-JP" sz="2800" b="1" dirty="0">
              <a:ln>
                <a:solidFill>
                  <a:schemeClr val="tx1"/>
                </a:solidFill>
              </a:ln>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en-US" altLang="ja-JP" sz="2800" b="1" dirty="0">
                <a:ln>
                  <a:solidFill>
                    <a:schemeClr val="tx1"/>
                  </a:solidFill>
                </a:ln>
                <a:latin typeface="HGP教科書体" panose="02020600000000000000" pitchFamily="18" charset="-128"/>
                <a:ea typeface="HGP教科書体" panose="02020600000000000000" pitchFamily="18" charset="-128"/>
              </a:rPr>
              <a:t>   </a:t>
            </a:r>
            <a:r>
              <a:rPr lang="ja-JP" altLang="en-US" sz="2800" b="1" dirty="0">
                <a:ln>
                  <a:solidFill>
                    <a:schemeClr val="tx1"/>
                  </a:solidFill>
                </a:ln>
                <a:latin typeface="HGP教科書体" panose="02020600000000000000" pitchFamily="18" charset="-128"/>
                <a:ea typeface="HGP教科書体" panose="02020600000000000000" pitchFamily="18" charset="-128"/>
              </a:rPr>
              <a:t>「単元（中項目）の評価規準」の作成の手順について</a:t>
            </a:r>
            <a:endParaRPr lang="en-US" altLang="ja-JP" sz="2800" b="1" dirty="0">
              <a:ln>
                <a:solidFill>
                  <a:schemeClr val="tx1"/>
                </a:solidFill>
              </a:ln>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latin typeface="+mj-ea"/>
              </a:rPr>
              <a:t>Ⅳ</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BADCC918-D515-4BAE-A125-793CAA1B9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4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32B65CD2-FF97-4436-955D-A079D34A0681}"/>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「内容のまとまりごとの評価規準」の考え方を</a:t>
            </a:r>
          </a:p>
          <a:p>
            <a:pPr eaLnBrk="1" fontAlgn="auto" hangingPunct="1">
              <a:spcBef>
                <a:spcPts val="0"/>
              </a:spcBef>
              <a:spcAft>
                <a:spcPts val="0"/>
              </a:spcAft>
              <a:defRPr/>
            </a:pPr>
            <a:r>
              <a:rPr lang="ja-JP" altLang="en-US" sz="2800" b="1" dirty="0">
                <a:solidFill>
                  <a:schemeClr val="bg1"/>
                </a:solidFill>
                <a:latin typeface="+mj-ea"/>
                <a:ea typeface="+mj-ea"/>
              </a:rPr>
              <a:t>　踏まえた「単元（中項目）の評価規準」の作成について</a:t>
            </a:r>
            <a:endParaRPr lang="en-US" altLang="ja-JP" sz="2800" b="1" dirty="0">
              <a:solidFill>
                <a:schemeClr val="bg1"/>
              </a:solidFill>
              <a:latin typeface="+mj-ea"/>
              <a:ea typeface="+mj-ea"/>
            </a:endParaRPr>
          </a:p>
        </p:txBody>
      </p:sp>
      <p:sp>
        <p:nvSpPr>
          <p:cNvPr id="2" name="リボン: 下に曲がる 1">
            <a:extLst>
              <a:ext uri="{FF2B5EF4-FFF2-40B4-BE49-F238E27FC236}">
                <a16:creationId xmlns:a16="http://schemas.microsoft.com/office/drawing/2014/main" id="{D4106206-B250-4B05-9361-BAF53B4CD739}"/>
              </a:ext>
            </a:extLst>
          </p:cNvPr>
          <p:cNvSpPr/>
          <p:nvPr/>
        </p:nvSpPr>
        <p:spPr>
          <a:xfrm>
            <a:off x="7321550" y="44450"/>
            <a:ext cx="1800225" cy="431800"/>
          </a:xfrm>
          <a:prstGeom prst="ribbon">
            <a:avLst>
              <a:gd name="adj1" fmla="val 16667"/>
              <a:gd name="adj2" fmla="val 70372"/>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kumimoji="1" lang="en-US" altLang="ja-JP" sz="2400" dirty="0">
                <a:solidFill>
                  <a:schemeClr val="tx1"/>
                </a:solidFill>
              </a:rPr>
              <a:t>P38</a:t>
            </a:r>
            <a:r>
              <a:rPr kumimoji="1" lang="ja-JP" altLang="en-US" sz="2400" dirty="0">
                <a:solidFill>
                  <a:schemeClr val="tx1"/>
                </a:solidFill>
              </a:rPr>
              <a:t>～</a:t>
            </a:r>
            <a:r>
              <a:rPr kumimoji="1" lang="en-US" altLang="ja-JP" sz="2400" dirty="0">
                <a:solidFill>
                  <a:schemeClr val="tx1"/>
                </a:solidFill>
              </a:rPr>
              <a:t>P41</a:t>
            </a:r>
            <a:endParaRPr kumimoji="1" lang="en-US" altLang="ja-JP" sz="2400" dirty="0">
              <a:solidFill>
                <a:srgbClr val="FF0000"/>
              </a:solidFill>
            </a:endParaRPr>
          </a:p>
        </p:txBody>
      </p:sp>
      <p:sp>
        <p:nvSpPr>
          <p:cNvPr id="22" name="テキスト ボックス 1">
            <a:extLst>
              <a:ext uri="{FF2B5EF4-FFF2-40B4-BE49-F238E27FC236}">
                <a16:creationId xmlns:a16="http://schemas.microsoft.com/office/drawing/2014/main" id="{45DE199D-A986-4361-A6DF-2D189EC57BBB}"/>
              </a:ext>
            </a:extLst>
          </p:cNvPr>
          <p:cNvSpPr txBox="1">
            <a:spLocks noChangeArrowheads="1"/>
          </p:cNvSpPr>
          <p:nvPr/>
        </p:nvSpPr>
        <p:spPr bwMode="auto">
          <a:xfrm>
            <a:off x="139700" y="989013"/>
            <a:ext cx="8839200" cy="1562100"/>
          </a:xfrm>
          <a:prstGeom prst="rect">
            <a:avLst/>
          </a:prstGeom>
          <a:solidFill>
            <a:schemeClr val="bg1"/>
          </a:solidFill>
          <a:ln w="9525">
            <a:solidFill>
              <a:schemeClr val="tx1"/>
            </a:solidFill>
            <a:miter lim="800000"/>
            <a:headEnd/>
            <a:tailEnd/>
          </a:ln>
        </p:spPr>
        <p:txBody>
          <a:bodyPr rIns="36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lnSpc>
                <a:spcPts val="2800"/>
              </a:lnSpc>
              <a:spcBef>
                <a:spcPts val="300"/>
              </a:spcBef>
              <a:defRPr/>
            </a:pPr>
            <a:r>
              <a:rPr kumimoji="1" lang="ja-JP" altLang="en-US" sz="2800" dirty="0">
                <a:latin typeface="+mn-ea"/>
              </a:rPr>
              <a:t>中学校理科では，</a:t>
            </a:r>
            <a:r>
              <a:rPr lang="ja-JP" altLang="en-US" sz="2800" dirty="0"/>
              <a:t>「各学校において学習評価を行う際の</a:t>
            </a:r>
            <a:endParaRPr lang="en-US" altLang="ja-JP" sz="2800" dirty="0"/>
          </a:p>
          <a:p>
            <a:pPr algn="dist">
              <a:lnSpc>
                <a:spcPts val="2800"/>
              </a:lnSpc>
              <a:defRPr/>
            </a:pPr>
            <a:r>
              <a:rPr lang="ja-JP" altLang="en-US" sz="2800" dirty="0"/>
              <a:t>評価規準」を作成するための補足資料として，</a:t>
            </a:r>
            <a:r>
              <a:rPr kumimoji="1" lang="ja-JP" altLang="en-US" sz="2800" dirty="0">
                <a:solidFill>
                  <a:srgbClr val="FF0000"/>
                </a:solidFill>
                <a:latin typeface="+mn-ea"/>
              </a:rPr>
              <a:t>学習指導</a:t>
            </a:r>
            <a:endParaRPr kumimoji="1" lang="en-US" altLang="ja-JP" sz="2800" dirty="0">
              <a:solidFill>
                <a:srgbClr val="FF0000"/>
              </a:solidFill>
              <a:latin typeface="+mn-ea"/>
            </a:endParaRPr>
          </a:p>
          <a:p>
            <a:pPr algn="dist">
              <a:lnSpc>
                <a:spcPts val="2800"/>
              </a:lnSpc>
              <a:defRPr/>
            </a:pPr>
            <a:r>
              <a:rPr kumimoji="1" lang="ja-JP" altLang="en-US" sz="2800" dirty="0">
                <a:solidFill>
                  <a:srgbClr val="FF0000"/>
                </a:solidFill>
                <a:latin typeface="+mn-ea"/>
              </a:rPr>
              <a:t>要領の中項目，小項目をもとに作成される評価規準を</a:t>
            </a:r>
            <a:endParaRPr kumimoji="1" lang="en-US" altLang="ja-JP" sz="2800" dirty="0">
              <a:solidFill>
                <a:srgbClr val="FF0000"/>
              </a:solidFill>
              <a:latin typeface="+mn-ea"/>
            </a:endParaRPr>
          </a:p>
          <a:p>
            <a:pPr>
              <a:lnSpc>
                <a:spcPts val="2800"/>
              </a:lnSpc>
              <a:defRPr/>
            </a:pPr>
            <a:r>
              <a:rPr kumimoji="1" lang="ja-JP" altLang="en-US" sz="2800" dirty="0">
                <a:latin typeface="+mn-ea"/>
              </a:rPr>
              <a:t>「単元（中項目ごと）の評価規準」として例示している。</a:t>
            </a:r>
            <a:endParaRPr kumimoji="1" lang="en-US" altLang="ja-JP" sz="2800" dirty="0">
              <a:latin typeface="+mn-ea"/>
            </a:endParaRPr>
          </a:p>
        </p:txBody>
      </p:sp>
      <p:sp>
        <p:nvSpPr>
          <p:cNvPr id="8" name="テキスト ボックス 7">
            <a:extLst>
              <a:ext uri="{FF2B5EF4-FFF2-40B4-BE49-F238E27FC236}">
                <a16:creationId xmlns:a16="http://schemas.microsoft.com/office/drawing/2014/main" id="{E86B3456-86E1-4962-BD70-9AB967ECD77E}"/>
              </a:ext>
            </a:extLst>
          </p:cNvPr>
          <p:cNvSpPr txBox="1"/>
          <p:nvPr/>
        </p:nvSpPr>
        <p:spPr>
          <a:xfrm>
            <a:off x="90488" y="2649538"/>
            <a:ext cx="8963025" cy="41465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0" name="AutoShape 10">
            <a:extLst>
              <a:ext uri="{FF2B5EF4-FFF2-40B4-BE49-F238E27FC236}">
                <a16:creationId xmlns:a16="http://schemas.microsoft.com/office/drawing/2014/main" id="{1CD013C1-3727-4513-8DC8-C557905F39A2}"/>
              </a:ext>
            </a:extLst>
          </p:cNvPr>
          <p:cNvSpPr>
            <a:spLocks noChangeArrowheads="1"/>
          </p:cNvSpPr>
          <p:nvPr/>
        </p:nvSpPr>
        <p:spPr bwMode="auto">
          <a:xfrm>
            <a:off x="152400" y="2732088"/>
            <a:ext cx="8839200" cy="3941762"/>
          </a:xfrm>
          <a:prstGeom prst="foldedCorner">
            <a:avLst>
              <a:gd name="adj" fmla="val 973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dirty="0">
                <a:latin typeface="Tahoma" panose="020B0604030504040204" pitchFamily="34" charset="0"/>
              </a:rPr>
              <a:t>○「知識・技能」のポイント</a:t>
            </a:r>
            <a:endParaRPr lang="en-US" altLang="ja-JP" sz="2800" dirty="0">
              <a:latin typeface="Tahoma" panose="020B0604030504040204" pitchFamily="34" charset="0"/>
            </a:endParaRPr>
          </a:p>
          <a:p>
            <a:pPr algn="dist">
              <a:defRPr/>
            </a:pPr>
            <a:r>
              <a:rPr lang="ja-JP" altLang="en-US" sz="2400" dirty="0">
                <a:latin typeface="Tahoma" panose="020B0604030504040204" pitchFamily="34" charset="0"/>
              </a:rPr>
              <a:t>　・</a:t>
            </a:r>
            <a:r>
              <a:rPr lang="ja-JP" altLang="en-US" sz="2400" dirty="0"/>
              <a:t>「内容のまとまりごとの評価規準（例）」を基に，該当の中項目名</a:t>
            </a:r>
            <a:endParaRPr lang="en-US" altLang="ja-JP" sz="2400" dirty="0"/>
          </a:p>
          <a:p>
            <a:pPr algn="dist">
              <a:defRPr/>
            </a:pPr>
            <a:r>
              <a:rPr lang="ja-JP" altLang="en-US" dirty="0"/>
              <a:t>　</a:t>
            </a:r>
            <a:r>
              <a:rPr lang="ja-JP" altLang="en-US" sz="1200" dirty="0"/>
              <a:t> </a:t>
            </a:r>
            <a:r>
              <a:rPr lang="ja-JP" altLang="en-US" sz="2400" dirty="0"/>
              <a:t>や小項目名を記載し，各分野の評価の観点の趣旨（改善</a:t>
            </a:r>
            <a:endParaRPr lang="en-US" altLang="ja-JP" sz="2400" dirty="0"/>
          </a:p>
          <a:p>
            <a:pPr>
              <a:defRPr/>
            </a:pPr>
            <a:r>
              <a:rPr lang="ja-JP" altLang="en-US" sz="2400" dirty="0"/>
              <a:t>　 通知別紙４）を踏まえて，評価規準を作成する。 </a:t>
            </a:r>
            <a:endParaRPr lang="en-US" altLang="ja-JP" sz="2400" dirty="0">
              <a:latin typeface="Tahoma" panose="020B0604030504040204" pitchFamily="34" charset="0"/>
            </a:endParaRPr>
          </a:p>
          <a:p>
            <a:pPr>
              <a:defRPr/>
            </a:pPr>
            <a:r>
              <a:rPr lang="ja-JP" altLang="en-US" sz="2800" dirty="0">
                <a:latin typeface="Tahoma" panose="020B0604030504040204" pitchFamily="34" charset="0"/>
              </a:rPr>
              <a:t>○「思考・判断・表現」のポイント</a:t>
            </a:r>
            <a:endParaRPr lang="en-US" altLang="ja-JP" sz="2800" dirty="0">
              <a:latin typeface="Tahoma" panose="020B0604030504040204" pitchFamily="34" charset="0"/>
            </a:endParaRPr>
          </a:p>
          <a:p>
            <a:pPr algn="dist">
              <a:defRPr/>
            </a:pPr>
            <a:r>
              <a:rPr lang="ja-JP" altLang="en-US" sz="2400" dirty="0">
                <a:latin typeface="Tahoma" panose="020B0604030504040204" pitchFamily="34" charset="0"/>
              </a:rPr>
              <a:t>　・</a:t>
            </a:r>
            <a:r>
              <a:rPr lang="ja-JP" altLang="en-US" sz="2400" dirty="0"/>
              <a:t>「内容のまとまりごとの評価規準（例）」を基に，各分野の評価の</a:t>
            </a:r>
            <a:endParaRPr lang="en-US" altLang="ja-JP" sz="2400" dirty="0"/>
          </a:p>
          <a:p>
            <a:pPr>
              <a:defRPr/>
            </a:pPr>
            <a:r>
              <a:rPr lang="ja-JP" altLang="en-US" sz="2400" dirty="0"/>
              <a:t>     観点の趣旨（改善通知別紙４）を踏まえて，</a:t>
            </a:r>
            <a:r>
              <a:rPr lang="ja-JP" altLang="en-US" sz="2400" dirty="0">
                <a:latin typeface="Tahoma" panose="020B0604030504040204" pitchFamily="34" charset="0"/>
              </a:rPr>
              <a:t>評価規準を作成する。</a:t>
            </a:r>
            <a:endParaRPr lang="en-US" altLang="ja-JP" sz="2400" dirty="0">
              <a:latin typeface="Tahoma" panose="020B0604030504040204" pitchFamily="34" charset="0"/>
            </a:endParaRPr>
          </a:p>
          <a:p>
            <a:pPr>
              <a:defRPr/>
            </a:pPr>
            <a:r>
              <a:rPr lang="ja-JP" altLang="en-US" sz="2800" dirty="0">
                <a:latin typeface="+mj-ea"/>
                <a:ea typeface="+mj-ea"/>
              </a:rPr>
              <a:t>○「主体的に学習に取り組む態度」のポイント</a:t>
            </a:r>
            <a:endParaRPr lang="en-US" altLang="ja-JP" sz="2800" dirty="0">
              <a:latin typeface="+mj-ea"/>
              <a:ea typeface="+mj-ea"/>
            </a:endParaRPr>
          </a:p>
          <a:p>
            <a:pPr algn="dist">
              <a:defRPr/>
            </a:pPr>
            <a:r>
              <a:rPr lang="ja-JP" altLang="en-US" sz="2400" dirty="0"/>
              <a:t>　・「内容のまとまりごとの評価規準（例）」を基に，評価規準を作成</a:t>
            </a:r>
            <a:endParaRPr lang="en-US" altLang="ja-JP" sz="2400" dirty="0"/>
          </a:p>
          <a:p>
            <a:pPr>
              <a:defRPr/>
            </a:pPr>
            <a:r>
              <a:rPr lang="en-US" altLang="ja-JP" sz="2400" dirty="0"/>
              <a:t>     </a:t>
            </a:r>
            <a:r>
              <a:rPr lang="ja-JP" altLang="en-US" sz="2400" dirty="0"/>
              <a:t>する。 </a:t>
            </a:r>
            <a:endParaRPr lang="en-US" altLang="ja-JP" sz="2400" dirty="0">
              <a:latin typeface="Tahoma" panose="020B0604030504040204" pitchFamily="34" charset="0"/>
            </a:endParaRPr>
          </a:p>
          <a:p>
            <a:pPr>
              <a:defRPr/>
            </a:pPr>
            <a:endParaRPr lang="en-US" altLang="ja-JP" sz="2400" dirty="0">
              <a:latin typeface="Tahoma" panose="020B0604030504040204" pitchFamily="34" charset="0"/>
            </a:endParaRPr>
          </a:p>
        </p:txBody>
      </p:sp>
      <p:pic>
        <p:nvPicPr>
          <p:cNvPr id="6" name="オーディオ 5">
            <a:hlinkClick r:id="" action="ppaction://media"/>
            <a:extLst>
              <a:ext uri="{FF2B5EF4-FFF2-40B4-BE49-F238E27FC236}">
                <a16:creationId xmlns:a16="http://schemas.microsoft.com/office/drawing/2014/main" id="{944EF919-6233-4EFF-B4FD-3D0C8F4D9E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69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2D95C71-CC4B-458A-9AF3-12CADDBA3CBB}"/>
              </a:ext>
            </a:extLst>
          </p:cNvPr>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理科</a:t>
            </a:r>
            <a:endParaRPr kumimoji="1" lang="ja-JP" altLang="en-US" sz="5400" dirty="0">
              <a:solidFill>
                <a:schemeClr val="tx1"/>
              </a:solidFill>
            </a:endParaRPr>
          </a:p>
        </p:txBody>
      </p:sp>
      <p:sp>
        <p:nvSpPr>
          <p:cNvPr id="7" name="サブタイトル 2">
            <a:extLst>
              <a:ext uri="{FF2B5EF4-FFF2-40B4-BE49-F238E27FC236}">
                <a16:creationId xmlns:a16="http://schemas.microsoft.com/office/drawing/2014/main" id="{F6CA4BBF-D8D3-418F-98DA-F3E5F7560957}"/>
              </a:ext>
            </a:extLst>
          </p:cNvPr>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a:extLst>
              <a:ext uri="{FF2B5EF4-FFF2-40B4-BE49-F238E27FC236}">
                <a16:creationId xmlns:a16="http://schemas.microsoft.com/office/drawing/2014/main" id="{8BB362DD-E616-40CB-B869-1DD56B307EF8}"/>
              </a:ext>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Ⅰ </a:t>
            </a:r>
            <a:r>
              <a:rPr lang="ja-JP" altLang="en-US" sz="2800" b="1" dirty="0">
                <a:solidFill>
                  <a:srgbClr val="000000"/>
                </a:solidFill>
                <a:ea typeface="HGP教科書体" panose="02020600000000000000" pitchFamily="18" charset="-128"/>
              </a:rPr>
              <a:t>　中学校理科における「内容のまとまり」</a:t>
            </a:r>
            <a:endParaRPr lang="en-US" altLang="ja-JP" sz="2800" b="1" dirty="0">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Ⅱ </a:t>
            </a:r>
            <a:r>
              <a:rPr lang="ja-JP" altLang="en-US" sz="2800" b="1" dirty="0">
                <a:solidFill>
                  <a:srgbClr val="000000"/>
                </a:solidFill>
                <a:ea typeface="HGP教科書体" panose="02020600000000000000" pitchFamily="18" charset="-128"/>
              </a:rPr>
              <a:t>　中学校理科における「内容のまとまりごとの評価規準」</a:t>
            </a:r>
            <a:endParaRPr lang="en-US" altLang="ja-JP" sz="2800" b="1" dirty="0">
              <a:solidFill>
                <a:srgbClr val="000000"/>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solidFill>
                  <a:srgbClr val="000000"/>
                </a:solidFill>
                <a:ea typeface="HGP教科書体" panose="02020600000000000000" pitchFamily="18" charset="-128"/>
              </a:rPr>
              <a:t>　 作成の具体的な手順</a:t>
            </a:r>
            <a:endParaRPr lang="en-US" altLang="ja-JP" sz="2800" b="1" dirty="0">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Ⅲ </a:t>
            </a:r>
            <a:r>
              <a:rPr lang="ja-JP" altLang="en-US" sz="2800" b="1" dirty="0">
                <a:solidFill>
                  <a:srgbClr val="000000"/>
                </a:solidFill>
                <a:latin typeface="HGP教科書体" panose="02020600000000000000" pitchFamily="18" charset="-128"/>
                <a:ea typeface="HGP教科書体" panose="02020600000000000000" pitchFamily="18" charset="-128"/>
              </a:rPr>
              <a:t>   </a:t>
            </a:r>
            <a:r>
              <a:rPr lang="ja-JP" altLang="en-US" sz="2800" b="1" dirty="0">
                <a:latin typeface="HGP教科書体" panose="02020600000000000000" pitchFamily="18" charset="-128"/>
                <a:ea typeface="HGP教科書体" panose="02020600000000000000" pitchFamily="18" charset="-128"/>
              </a:rPr>
              <a:t>「内容のまとまりごとの評価規準」の考え方を踏まえた</a:t>
            </a:r>
            <a:endParaRPr lang="en-US" altLang="ja-JP" sz="2800" b="1" dirty="0">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en-US" altLang="ja-JP" sz="2800" b="1" dirty="0">
                <a:latin typeface="HGP教科書体" panose="02020600000000000000" pitchFamily="18" charset="-128"/>
                <a:ea typeface="HGP教科書体" panose="02020600000000000000" pitchFamily="18" charset="-128"/>
              </a:rPr>
              <a:t>    </a:t>
            </a:r>
            <a:r>
              <a:rPr lang="ja-JP" altLang="en-US" sz="2800" b="1" dirty="0">
                <a:latin typeface="HGP教科書体" panose="02020600000000000000" pitchFamily="18" charset="-128"/>
                <a:ea typeface="HGP教科書体" panose="02020600000000000000" pitchFamily="18" charset="-128"/>
              </a:rPr>
              <a:t>「単元（中項目）の評価規準」の作成の手順について</a:t>
            </a:r>
            <a:endParaRPr lang="en-US" altLang="ja-JP" sz="2800" b="1" dirty="0">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latin typeface="+mj-ea"/>
              </a:rPr>
              <a:t>Ⅳ</a:t>
            </a:r>
            <a:r>
              <a:rPr lang="ja-JP" altLang="en-US" sz="2800" b="1" dirty="0">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latin typeface="HGP教科書体" panose="02020600000000000000" pitchFamily="18" charset="-128"/>
              <a:ea typeface="HGP教科書体" panose="02020600000000000000" pitchFamily="18" charset="-128"/>
            </a:endParaRPr>
          </a:p>
        </p:txBody>
      </p:sp>
      <p:pic>
        <p:nvPicPr>
          <p:cNvPr id="6" name="オーディオ 5">
            <a:hlinkClick r:id="" action="ppaction://media"/>
            <a:extLst>
              <a:ext uri="{FF2B5EF4-FFF2-40B4-BE49-F238E27FC236}">
                <a16:creationId xmlns:a16="http://schemas.microsoft.com/office/drawing/2014/main" id="{E3F4E08F-7AF8-48A1-9C8C-DEA7DA884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76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B6BF9A2A-8979-4433-8F74-643EA26A0633}"/>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「内容のまとまりごとの評価規準」の考え方を</a:t>
            </a:r>
          </a:p>
          <a:p>
            <a:pPr eaLnBrk="1" fontAlgn="auto" hangingPunct="1">
              <a:spcBef>
                <a:spcPts val="0"/>
              </a:spcBef>
              <a:spcAft>
                <a:spcPts val="0"/>
              </a:spcAft>
              <a:defRPr/>
            </a:pPr>
            <a:r>
              <a:rPr lang="ja-JP" altLang="en-US" sz="2800" b="1" dirty="0">
                <a:solidFill>
                  <a:schemeClr val="bg1"/>
                </a:solidFill>
                <a:latin typeface="+mj-ea"/>
                <a:ea typeface="+mj-ea"/>
              </a:rPr>
              <a:t>　踏まえた「単元（中項目）の評価規準」の作成について</a:t>
            </a:r>
            <a:endParaRPr lang="en-US" altLang="ja-JP" sz="2800" b="1" dirty="0">
              <a:solidFill>
                <a:schemeClr val="bg1"/>
              </a:solidFill>
              <a:latin typeface="+mj-ea"/>
              <a:ea typeface="+mj-ea"/>
            </a:endParaRPr>
          </a:p>
        </p:txBody>
      </p:sp>
      <p:sp>
        <p:nvSpPr>
          <p:cNvPr id="42" name="リボン: 下に曲がる 14">
            <a:extLst>
              <a:ext uri="{FF2B5EF4-FFF2-40B4-BE49-F238E27FC236}">
                <a16:creationId xmlns:a16="http://schemas.microsoft.com/office/drawing/2014/main" id="{6D57C4E0-8FAE-41D4-84F3-E7D29E904F29}"/>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38</a:t>
            </a:r>
            <a:endParaRPr kumimoji="1" lang="ja-JP" altLang="en-US" sz="2800" dirty="0">
              <a:solidFill>
                <a:schemeClr val="tx1"/>
              </a:solidFill>
            </a:endParaRPr>
          </a:p>
        </p:txBody>
      </p:sp>
      <p:sp>
        <p:nvSpPr>
          <p:cNvPr id="30" name="テキスト ボックス 29">
            <a:extLst>
              <a:ext uri="{FF2B5EF4-FFF2-40B4-BE49-F238E27FC236}">
                <a16:creationId xmlns:a16="http://schemas.microsoft.com/office/drawing/2014/main" id="{B3D74ED7-0826-4CAC-B80E-AC90DEE1C25B}"/>
              </a:ext>
            </a:extLst>
          </p:cNvPr>
          <p:cNvSpPr txBox="1"/>
          <p:nvPr/>
        </p:nvSpPr>
        <p:spPr>
          <a:xfrm>
            <a:off x="90488" y="1484313"/>
            <a:ext cx="8963025" cy="518477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31" name="テキスト ボックス 9">
            <a:extLst>
              <a:ext uri="{FF2B5EF4-FFF2-40B4-BE49-F238E27FC236}">
                <a16:creationId xmlns:a16="http://schemas.microsoft.com/office/drawing/2014/main" id="{3C333BE8-11C3-4A68-8442-17F6A7BA2919}"/>
              </a:ext>
            </a:extLst>
          </p:cNvPr>
          <p:cNvSpPr txBox="1">
            <a:spLocks noChangeArrowheads="1"/>
          </p:cNvSpPr>
          <p:nvPr/>
        </p:nvSpPr>
        <p:spPr bwMode="auto">
          <a:xfrm>
            <a:off x="163513" y="908050"/>
            <a:ext cx="8816975" cy="46196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en-US" altLang="ja-JP" sz="2400" dirty="0">
                <a:latin typeface="+mn-ea"/>
              </a:rPr>
              <a:t>〔</a:t>
            </a:r>
            <a:r>
              <a:rPr kumimoji="1" lang="ja-JP" altLang="en-US" sz="2400" dirty="0">
                <a:latin typeface="+mn-ea"/>
              </a:rPr>
              <a:t>第</a:t>
            </a:r>
            <a:r>
              <a:rPr kumimoji="1" lang="en-US" altLang="ja-JP" sz="2400" dirty="0">
                <a:latin typeface="+mn-ea"/>
              </a:rPr>
              <a:t>1</a:t>
            </a:r>
            <a:r>
              <a:rPr kumimoji="1" lang="ja-JP" altLang="en-US" sz="2400" dirty="0">
                <a:latin typeface="+mn-ea"/>
              </a:rPr>
              <a:t>学年</a:t>
            </a:r>
            <a:r>
              <a:rPr kumimoji="1" lang="en-US" altLang="ja-JP" sz="2400" dirty="0">
                <a:latin typeface="+mn-ea"/>
              </a:rPr>
              <a:t>〕</a:t>
            </a:r>
            <a:r>
              <a:rPr lang="ja-JP" altLang="en-US" sz="2400" dirty="0">
                <a:latin typeface="+mn-ea"/>
              </a:rPr>
              <a:t> </a:t>
            </a:r>
            <a:r>
              <a:rPr kumimoji="1" lang="ja-JP" altLang="en-US" sz="2400" dirty="0">
                <a:latin typeface="+mn-ea"/>
              </a:rPr>
              <a:t>（</a:t>
            </a:r>
            <a:r>
              <a:rPr kumimoji="1" lang="en-US" altLang="ja-JP" sz="2400" dirty="0">
                <a:latin typeface="+mn-ea"/>
              </a:rPr>
              <a:t>1</a:t>
            </a:r>
            <a:r>
              <a:rPr kumimoji="1" lang="ja-JP" altLang="en-US" sz="2400" dirty="0">
                <a:latin typeface="+mn-ea"/>
              </a:rPr>
              <a:t>）身近な物理現象　　内容のまとまりごとの評価規準</a:t>
            </a:r>
          </a:p>
        </p:txBody>
      </p:sp>
      <p:pic>
        <p:nvPicPr>
          <p:cNvPr id="43014" name="図 3">
            <a:extLst>
              <a:ext uri="{FF2B5EF4-FFF2-40B4-BE49-F238E27FC236}">
                <a16:creationId xmlns:a16="http://schemas.microsoft.com/office/drawing/2014/main" id="{DDB90985-7C42-4402-9E39-DCF9F6EF2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2230438"/>
            <a:ext cx="8856663"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直線コネクタ 32">
            <a:extLst>
              <a:ext uri="{FF2B5EF4-FFF2-40B4-BE49-F238E27FC236}">
                <a16:creationId xmlns:a16="http://schemas.microsoft.com/office/drawing/2014/main" id="{7029EC45-F41D-4F75-84DB-3EAEE3011D0B}"/>
              </a:ext>
            </a:extLst>
          </p:cNvPr>
          <p:cNvCxnSpPr>
            <a:cxnSpLocks/>
          </p:cNvCxnSpPr>
          <p:nvPr/>
        </p:nvCxnSpPr>
        <p:spPr>
          <a:xfrm>
            <a:off x="927100" y="2946400"/>
            <a:ext cx="147637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17B8DF0E-D46D-4772-8AD0-FAE65A8C0D51}"/>
              </a:ext>
            </a:extLst>
          </p:cNvPr>
          <p:cNvCxnSpPr/>
          <p:nvPr/>
        </p:nvCxnSpPr>
        <p:spPr>
          <a:xfrm flipV="1">
            <a:off x="1155700" y="1947863"/>
            <a:ext cx="787400" cy="97948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43017" name="テキスト ボックス 2">
            <a:extLst>
              <a:ext uri="{FF2B5EF4-FFF2-40B4-BE49-F238E27FC236}">
                <a16:creationId xmlns:a16="http://schemas.microsoft.com/office/drawing/2014/main" id="{05694E0E-BC05-4878-84B4-CDD4F1057C8A}"/>
              </a:ext>
            </a:extLst>
          </p:cNvPr>
          <p:cNvSpPr txBox="1">
            <a:spLocks noChangeArrowheads="1"/>
          </p:cNvSpPr>
          <p:nvPr/>
        </p:nvSpPr>
        <p:spPr bwMode="auto">
          <a:xfrm>
            <a:off x="1908175" y="1627188"/>
            <a:ext cx="1655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solidFill>
                  <a:srgbClr val="FF0000"/>
                </a:solidFill>
              </a:rPr>
              <a:t>中項目名</a:t>
            </a:r>
          </a:p>
        </p:txBody>
      </p:sp>
      <p:cxnSp>
        <p:nvCxnSpPr>
          <p:cNvPr id="36" name="直線コネクタ 35">
            <a:extLst>
              <a:ext uri="{FF2B5EF4-FFF2-40B4-BE49-F238E27FC236}">
                <a16:creationId xmlns:a16="http://schemas.microsoft.com/office/drawing/2014/main" id="{EBA8C04A-0415-43B2-9A75-8C0723A29E6A}"/>
              </a:ext>
            </a:extLst>
          </p:cNvPr>
          <p:cNvCxnSpPr/>
          <p:nvPr/>
        </p:nvCxnSpPr>
        <p:spPr>
          <a:xfrm>
            <a:off x="755650" y="3616325"/>
            <a:ext cx="1439863"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54BD34B-2959-4D1B-B7E6-64EEF08735A7}"/>
              </a:ext>
            </a:extLst>
          </p:cNvPr>
          <p:cNvCxnSpPr/>
          <p:nvPr/>
        </p:nvCxnSpPr>
        <p:spPr>
          <a:xfrm>
            <a:off x="3165475" y="3273425"/>
            <a:ext cx="252413"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0977B38D-11CD-4EF0-B5F3-43007DB48A74}"/>
              </a:ext>
            </a:extLst>
          </p:cNvPr>
          <p:cNvCxnSpPr>
            <a:cxnSpLocks/>
          </p:cNvCxnSpPr>
          <p:nvPr/>
        </p:nvCxnSpPr>
        <p:spPr>
          <a:xfrm>
            <a:off x="3671888" y="2946400"/>
            <a:ext cx="147637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5DF55EC-F677-4496-9B33-8B52C2AD402A}"/>
              </a:ext>
            </a:extLst>
          </p:cNvPr>
          <p:cNvCxnSpPr/>
          <p:nvPr/>
        </p:nvCxnSpPr>
        <p:spPr>
          <a:xfrm>
            <a:off x="3489325" y="4292600"/>
            <a:ext cx="1836738"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557E3F6A-795B-4FCD-86F2-5C22006CADE9}"/>
              </a:ext>
            </a:extLst>
          </p:cNvPr>
          <p:cNvCxnSpPr/>
          <p:nvPr/>
        </p:nvCxnSpPr>
        <p:spPr>
          <a:xfrm>
            <a:off x="3489325" y="3968750"/>
            <a:ext cx="2627313"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8E0D08D-EC27-4169-812A-F23561DEE350}"/>
              </a:ext>
            </a:extLst>
          </p:cNvPr>
          <p:cNvCxnSpPr/>
          <p:nvPr/>
        </p:nvCxnSpPr>
        <p:spPr>
          <a:xfrm>
            <a:off x="5724525" y="3609975"/>
            <a:ext cx="431800"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E04C0DCB-DBC6-4FE1-8A3B-7B7758E512FE}"/>
              </a:ext>
            </a:extLst>
          </p:cNvPr>
          <p:cNvCxnSpPr/>
          <p:nvPr/>
        </p:nvCxnSpPr>
        <p:spPr>
          <a:xfrm flipV="1">
            <a:off x="4500563" y="1935163"/>
            <a:ext cx="1616075" cy="2033587"/>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sp>
        <p:nvSpPr>
          <p:cNvPr id="43025" name="テキスト ボックス 2">
            <a:extLst>
              <a:ext uri="{FF2B5EF4-FFF2-40B4-BE49-F238E27FC236}">
                <a16:creationId xmlns:a16="http://schemas.microsoft.com/office/drawing/2014/main" id="{3B09F013-37A7-4740-B9F8-2D114A271AD9}"/>
              </a:ext>
            </a:extLst>
          </p:cNvPr>
          <p:cNvSpPr txBox="1">
            <a:spLocks noChangeArrowheads="1"/>
          </p:cNvSpPr>
          <p:nvPr/>
        </p:nvSpPr>
        <p:spPr bwMode="auto">
          <a:xfrm>
            <a:off x="6067425" y="1627188"/>
            <a:ext cx="165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solidFill>
                  <a:srgbClr val="000099"/>
                </a:solidFill>
              </a:rPr>
              <a:t>小項目名</a:t>
            </a:r>
          </a:p>
        </p:txBody>
      </p:sp>
      <p:cxnSp>
        <p:nvCxnSpPr>
          <p:cNvPr id="66" name="直線コネクタ 65">
            <a:extLst>
              <a:ext uri="{FF2B5EF4-FFF2-40B4-BE49-F238E27FC236}">
                <a16:creationId xmlns:a16="http://schemas.microsoft.com/office/drawing/2014/main" id="{B304176C-4BAF-49EB-9BD0-D4AA0699D0E0}"/>
              </a:ext>
            </a:extLst>
          </p:cNvPr>
          <p:cNvCxnSpPr/>
          <p:nvPr/>
        </p:nvCxnSpPr>
        <p:spPr>
          <a:xfrm>
            <a:off x="1889125" y="3794125"/>
            <a:ext cx="792163"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521CF81-A4CC-4186-9A8A-AB53F091A233}"/>
              </a:ext>
            </a:extLst>
          </p:cNvPr>
          <p:cNvCxnSpPr/>
          <p:nvPr/>
        </p:nvCxnSpPr>
        <p:spPr>
          <a:xfrm>
            <a:off x="1898650" y="3860800"/>
            <a:ext cx="792163"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8EF35D9B-C399-4584-996F-2212262CA06B}"/>
              </a:ext>
            </a:extLst>
          </p:cNvPr>
          <p:cNvCxnSpPr>
            <a:cxnSpLocks/>
          </p:cNvCxnSpPr>
          <p:nvPr/>
        </p:nvCxnSpPr>
        <p:spPr>
          <a:xfrm>
            <a:off x="6415088" y="2936875"/>
            <a:ext cx="147637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43029" name="テキスト ボックス 2">
            <a:extLst>
              <a:ext uri="{FF2B5EF4-FFF2-40B4-BE49-F238E27FC236}">
                <a16:creationId xmlns:a16="http://schemas.microsoft.com/office/drawing/2014/main" id="{850E13D6-03E4-48BF-81E9-1E3C602EA374}"/>
              </a:ext>
            </a:extLst>
          </p:cNvPr>
          <p:cNvSpPr txBox="1">
            <a:spLocks noChangeArrowheads="1"/>
          </p:cNvSpPr>
          <p:nvPr/>
        </p:nvSpPr>
        <p:spPr bwMode="auto">
          <a:xfrm>
            <a:off x="1041400" y="5116513"/>
            <a:ext cx="4752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9900"/>
                </a:solidFill>
              </a:rPr>
              <a:t>学年・分野の評価の観点の趣旨に</a:t>
            </a:r>
            <a:endParaRPr lang="en-US" altLang="ja-JP" sz="2400">
              <a:solidFill>
                <a:srgbClr val="009900"/>
              </a:solidFill>
            </a:endParaRPr>
          </a:p>
          <a:p>
            <a:r>
              <a:rPr lang="ja-JP" altLang="en-US" sz="2400">
                <a:solidFill>
                  <a:srgbClr val="009900"/>
                </a:solidFill>
              </a:rPr>
              <a:t>示された内容を挿入</a:t>
            </a:r>
            <a:endParaRPr kumimoji="1" lang="ja-JP" altLang="en-US" sz="2400">
              <a:solidFill>
                <a:srgbClr val="009900"/>
              </a:solidFill>
            </a:endParaRPr>
          </a:p>
        </p:txBody>
      </p:sp>
      <p:cxnSp>
        <p:nvCxnSpPr>
          <p:cNvPr id="44" name="直線矢印コネクタ 43">
            <a:extLst>
              <a:ext uri="{FF2B5EF4-FFF2-40B4-BE49-F238E27FC236}">
                <a16:creationId xmlns:a16="http://schemas.microsoft.com/office/drawing/2014/main" id="{108AF168-6043-4C4E-B804-FF6D8C35A27E}"/>
              </a:ext>
            </a:extLst>
          </p:cNvPr>
          <p:cNvCxnSpPr/>
          <p:nvPr/>
        </p:nvCxnSpPr>
        <p:spPr>
          <a:xfrm>
            <a:off x="2190750" y="3503613"/>
            <a:ext cx="0" cy="252412"/>
          </a:xfrm>
          <a:prstGeom prst="straightConnector1">
            <a:avLst/>
          </a:prstGeom>
          <a:ln w="31750">
            <a:solidFill>
              <a:srgbClr val="0099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86B5C6B4-A0B4-4D56-8F44-3E57D533FCF2}"/>
              </a:ext>
            </a:extLst>
          </p:cNvPr>
          <p:cNvCxnSpPr/>
          <p:nvPr/>
        </p:nvCxnSpPr>
        <p:spPr>
          <a:xfrm>
            <a:off x="2174875" y="4160838"/>
            <a:ext cx="0" cy="252412"/>
          </a:xfrm>
          <a:prstGeom prst="straightConnector1">
            <a:avLst/>
          </a:prstGeom>
          <a:ln w="31750">
            <a:solidFill>
              <a:srgbClr val="0099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27417592-A393-46C6-A9AA-9FD2F7096C10}"/>
              </a:ext>
            </a:extLst>
          </p:cNvPr>
          <p:cNvCxnSpPr/>
          <p:nvPr/>
        </p:nvCxnSpPr>
        <p:spPr>
          <a:xfrm>
            <a:off x="2676525" y="3808413"/>
            <a:ext cx="0" cy="252412"/>
          </a:xfrm>
          <a:prstGeom prst="straightConnector1">
            <a:avLst/>
          </a:prstGeom>
          <a:ln w="31750">
            <a:solidFill>
              <a:srgbClr val="0099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42E39D36-D631-4926-A78E-3A26C3BD99E8}"/>
              </a:ext>
            </a:extLst>
          </p:cNvPr>
          <p:cNvCxnSpPr/>
          <p:nvPr/>
        </p:nvCxnSpPr>
        <p:spPr>
          <a:xfrm>
            <a:off x="4075113" y="4843463"/>
            <a:ext cx="0" cy="252412"/>
          </a:xfrm>
          <a:prstGeom prst="straightConnector1">
            <a:avLst/>
          </a:prstGeom>
          <a:ln w="31750">
            <a:solidFill>
              <a:srgbClr val="0099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a:extLst>
              <a:ext uri="{FF2B5EF4-FFF2-40B4-BE49-F238E27FC236}">
                <a16:creationId xmlns:a16="http://schemas.microsoft.com/office/drawing/2014/main" id="{B6A104BA-432C-4EE2-8393-D53F6F8978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448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0B718996-CD7E-4686-B666-C88FC5B78111}"/>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「内容のまとまりごとの評価規準」の考え方を</a:t>
            </a:r>
          </a:p>
          <a:p>
            <a:pPr eaLnBrk="1" fontAlgn="auto" hangingPunct="1">
              <a:spcBef>
                <a:spcPts val="0"/>
              </a:spcBef>
              <a:spcAft>
                <a:spcPts val="0"/>
              </a:spcAft>
              <a:defRPr/>
            </a:pPr>
            <a:r>
              <a:rPr lang="ja-JP" altLang="en-US" sz="2800" b="1" dirty="0">
                <a:solidFill>
                  <a:schemeClr val="bg1"/>
                </a:solidFill>
                <a:latin typeface="+mj-ea"/>
                <a:ea typeface="+mj-ea"/>
              </a:rPr>
              <a:t>　踏まえた「単元（中項目）の評価規準」の作成について</a:t>
            </a:r>
            <a:endParaRPr lang="en-US" altLang="ja-JP" sz="2800" b="1" dirty="0">
              <a:solidFill>
                <a:schemeClr val="bg1"/>
              </a:solidFill>
              <a:latin typeface="+mj-ea"/>
              <a:ea typeface="+mj-ea"/>
            </a:endParaRPr>
          </a:p>
        </p:txBody>
      </p:sp>
      <p:pic>
        <p:nvPicPr>
          <p:cNvPr id="45059" name="図 1">
            <a:extLst>
              <a:ext uri="{FF2B5EF4-FFF2-40B4-BE49-F238E27FC236}">
                <a16:creationId xmlns:a16="http://schemas.microsoft.com/office/drawing/2014/main" id="{EAABFEFB-720B-4FB0-BC7F-4C89141D59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3" y="1909763"/>
            <a:ext cx="9144001"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a:extLst>
              <a:ext uri="{FF2B5EF4-FFF2-40B4-BE49-F238E27FC236}">
                <a16:creationId xmlns:a16="http://schemas.microsoft.com/office/drawing/2014/main" id="{6862F27F-EC63-483E-BBE2-3EFE50095D87}"/>
              </a:ext>
            </a:extLst>
          </p:cNvPr>
          <p:cNvCxnSpPr>
            <a:cxnSpLocks/>
          </p:cNvCxnSpPr>
          <p:nvPr/>
        </p:nvCxnSpPr>
        <p:spPr>
          <a:xfrm>
            <a:off x="927100" y="2927350"/>
            <a:ext cx="2497138"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2D7BE05-BEF8-43D3-8F0D-FF500E92A928}"/>
              </a:ext>
            </a:extLst>
          </p:cNvPr>
          <p:cNvCxnSpPr/>
          <p:nvPr/>
        </p:nvCxnSpPr>
        <p:spPr>
          <a:xfrm>
            <a:off x="1562100" y="3625850"/>
            <a:ext cx="1879600"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667EBD4B-7B62-42E5-B37F-E8094A760A6C}"/>
              </a:ext>
            </a:extLst>
          </p:cNvPr>
          <p:cNvCxnSpPr/>
          <p:nvPr/>
        </p:nvCxnSpPr>
        <p:spPr>
          <a:xfrm>
            <a:off x="742950" y="3968750"/>
            <a:ext cx="2700338"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1DB8E794-D6F1-477F-9300-C15FA6620137}"/>
              </a:ext>
            </a:extLst>
          </p:cNvPr>
          <p:cNvCxnSpPr/>
          <p:nvPr/>
        </p:nvCxnSpPr>
        <p:spPr>
          <a:xfrm>
            <a:off x="1358900" y="4324350"/>
            <a:ext cx="2087563"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6EBD0D7-F9E0-45C7-ACCB-04D277B3094A}"/>
              </a:ext>
            </a:extLst>
          </p:cNvPr>
          <p:cNvCxnSpPr/>
          <p:nvPr/>
        </p:nvCxnSpPr>
        <p:spPr>
          <a:xfrm>
            <a:off x="749300" y="4692650"/>
            <a:ext cx="828675"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D3FBBEE-4414-499A-94CE-87DCA3418BC8}"/>
              </a:ext>
            </a:extLst>
          </p:cNvPr>
          <p:cNvCxnSpPr/>
          <p:nvPr/>
        </p:nvCxnSpPr>
        <p:spPr>
          <a:xfrm>
            <a:off x="1358900" y="5022850"/>
            <a:ext cx="2052638"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F27E23C5-549A-4F5C-96FB-8E47F87A819D}"/>
              </a:ext>
            </a:extLst>
          </p:cNvPr>
          <p:cNvCxnSpPr/>
          <p:nvPr/>
        </p:nvCxnSpPr>
        <p:spPr>
          <a:xfrm>
            <a:off x="762000" y="5378450"/>
            <a:ext cx="828675"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C6E620B-8C0C-42DB-B544-39501F2E9138}"/>
              </a:ext>
            </a:extLst>
          </p:cNvPr>
          <p:cNvCxnSpPr/>
          <p:nvPr/>
        </p:nvCxnSpPr>
        <p:spPr>
          <a:xfrm>
            <a:off x="1155700" y="5746750"/>
            <a:ext cx="2268538"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FDAB9ED-3ED6-4066-AD21-154842ACC246}"/>
              </a:ext>
            </a:extLst>
          </p:cNvPr>
          <p:cNvCxnSpPr/>
          <p:nvPr/>
        </p:nvCxnSpPr>
        <p:spPr>
          <a:xfrm>
            <a:off x="749300" y="6076950"/>
            <a:ext cx="684213"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AD83A595-6770-4EC6-B997-6DCF4A3992D5}"/>
              </a:ext>
            </a:extLst>
          </p:cNvPr>
          <p:cNvCxnSpPr/>
          <p:nvPr/>
        </p:nvCxnSpPr>
        <p:spPr>
          <a:xfrm>
            <a:off x="3708400" y="2940050"/>
            <a:ext cx="6731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14F1DD2-5DF6-4299-AC66-6582C34C97C4}"/>
              </a:ext>
            </a:extLst>
          </p:cNvPr>
          <p:cNvCxnSpPr/>
          <p:nvPr/>
        </p:nvCxnSpPr>
        <p:spPr>
          <a:xfrm>
            <a:off x="5156200" y="3638550"/>
            <a:ext cx="1044575"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D60B43F4-F64A-41E3-B35E-676A6DEC4D0A}"/>
              </a:ext>
            </a:extLst>
          </p:cNvPr>
          <p:cNvCxnSpPr/>
          <p:nvPr/>
        </p:nvCxnSpPr>
        <p:spPr>
          <a:xfrm>
            <a:off x="3517900" y="3968750"/>
            <a:ext cx="2700338"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DFFEFE0-385A-44AF-9AD1-5D307E1B3F23}"/>
              </a:ext>
            </a:extLst>
          </p:cNvPr>
          <p:cNvCxnSpPr/>
          <p:nvPr/>
        </p:nvCxnSpPr>
        <p:spPr>
          <a:xfrm>
            <a:off x="3505200" y="4324350"/>
            <a:ext cx="468313"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0F4E8DB1-F817-4FEC-A522-E1D07C6ECB96}"/>
              </a:ext>
            </a:extLst>
          </p:cNvPr>
          <p:cNvCxnSpPr/>
          <p:nvPr/>
        </p:nvCxnSpPr>
        <p:spPr>
          <a:xfrm>
            <a:off x="5940425" y="4679950"/>
            <a:ext cx="287338"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F159150-A1EE-4D15-A827-2F2453533E75}"/>
              </a:ext>
            </a:extLst>
          </p:cNvPr>
          <p:cNvCxnSpPr/>
          <p:nvPr/>
        </p:nvCxnSpPr>
        <p:spPr>
          <a:xfrm>
            <a:off x="3517900" y="5022850"/>
            <a:ext cx="1908175"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2154416-BF81-4FC0-83D3-A2C19EDE5CD1}"/>
              </a:ext>
            </a:extLst>
          </p:cNvPr>
          <p:cNvCxnSpPr/>
          <p:nvPr/>
        </p:nvCxnSpPr>
        <p:spPr>
          <a:xfrm>
            <a:off x="6489700" y="2940050"/>
            <a:ext cx="6731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DCBD3AF-78F5-47F5-A5D9-1190E899E0DC}"/>
              </a:ext>
            </a:extLst>
          </p:cNvPr>
          <p:cNvCxnSpPr/>
          <p:nvPr/>
        </p:nvCxnSpPr>
        <p:spPr>
          <a:xfrm flipV="1">
            <a:off x="1155700" y="1889125"/>
            <a:ext cx="736600" cy="103822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94C89E69-1C51-45E2-8988-4C45A4B2E2BE}"/>
              </a:ext>
            </a:extLst>
          </p:cNvPr>
          <p:cNvCxnSpPr/>
          <p:nvPr/>
        </p:nvCxnSpPr>
        <p:spPr>
          <a:xfrm>
            <a:off x="5619750" y="3968750"/>
            <a:ext cx="1116013" cy="87630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FF8CAD6-EFDC-4893-A3E4-90736F5CEBAD}"/>
              </a:ext>
            </a:extLst>
          </p:cNvPr>
          <p:cNvCxnSpPr/>
          <p:nvPr/>
        </p:nvCxnSpPr>
        <p:spPr>
          <a:xfrm flipH="1" flipV="1">
            <a:off x="4381500" y="5032375"/>
            <a:ext cx="352425" cy="471488"/>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sp>
        <p:nvSpPr>
          <p:cNvPr id="45079" name="テキスト ボックス 2">
            <a:extLst>
              <a:ext uri="{FF2B5EF4-FFF2-40B4-BE49-F238E27FC236}">
                <a16:creationId xmlns:a16="http://schemas.microsoft.com/office/drawing/2014/main" id="{73AABDB6-D29D-4197-83D2-97C6B6E03B49}"/>
              </a:ext>
            </a:extLst>
          </p:cNvPr>
          <p:cNvSpPr txBox="1">
            <a:spLocks noChangeArrowheads="1"/>
          </p:cNvSpPr>
          <p:nvPr/>
        </p:nvSpPr>
        <p:spPr bwMode="auto">
          <a:xfrm>
            <a:off x="1263650" y="1474788"/>
            <a:ext cx="1655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solidFill>
                  <a:srgbClr val="FF0000"/>
                </a:solidFill>
              </a:rPr>
              <a:t>中項目名</a:t>
            </a:r>
          </a:p>
        </p:txBody>
      </p:sp>
      <p:sp>
        <p:nvSpPr>
          <p:cNvPr id="45080" name="テキスト ボックス 2">
            <a:extLst>
              <a:ext uri="{FF2B5EF4-FFF2-40B4-BE49-F238E27FC236}">
                <a16:creationId xmlns:a16="http://schemas.microsoft.com/office/drawing/2014/main" id="{659684C8-89ED-4E14-BFED-1F723769D160}"/>
              </a:ext>
            </a:extLst>
          </p:cNvPr>
          <p:cNvSpPr txBox="1">
            <a:spLocks noChangeArrowheads="1"/>
          </p:cNvSpPr>
          <p:nvPr/>
        </p:nvSpPr>
        <p:spPr bwMode="auto">
          <a:xfrm>
            <a:off x="6735763" y="4614863"/>
            <a:ext cx="1655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solidFill>
                  <a:srgbClr val="000099"/>
                </a:solidFill>
              </a:rPr>
              <a:t>小項目名</a:t>
            </a:r>
          </a:p>
        </p:txBody>
      </p:sp>
      <p:sp>
        <p:nvSpPr>
          <p:cNvPr id="45081" name="テキスト ボックス 2">
            <a:extLst>
              <a:ext uri="{FF2B5EF4-FFF2-40B4-BE49-F238E27FC236}">
                <a16:creationId xmlns:a16="http://schemas.microsoft.com/office/drawing/2014/main" id="{DD15B89C-34AF-424F-AD8E-B1B1CCABDBB4}"/>
              </a:ext>
            </a:extLst>
          </p:cNvPr>
          <p:cNvSpPr txBox="1">
            <a:spLocks noChangeArrowheads="1"/>
          </p:cNvSpPr>
          <p:nvPr/>
        </p:nvSpPr>
        <p:spPr bwMode="auto">
          <a:xfrm>
            <a:off x="3559175" y="5503863"/>
            <a:ext cx="562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9900"/>
                </a:solidFill>
              </a:rPr>
              <a:t>学年・分野の評価の観点の趣旨から挿入</a:t>
            </a:r>
            <a:endParaRPr kumimoji="1" lang="ja-JP" altLang="en-US" sz="2400">
              <a:solidFill>
                <a:srgbClr val="009900"/>
              </a:solidFill>
            </a:endParaRPr>
          </a:p>
        </p:txBody>
      </p:sp>
      <p:sp>
        <p:nvSpPr>
          <p:cNvPr id="42" name="リボン: 下に曲がる 14">
            <a:extLst>
              <a:ext uri="{FF2B5EF4-FFF2-40B4-BE49-F238E27FC236}">
                <a16:creationId xmlns:a16="http://schemas.microsoft.com/office/drawing/2014/main" id="{2A75405B-8594-4459-9ABF-96E46004E8F3}"/>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39</a:t>
            </a:r>
            <a:endParaRPr kumimoji="1" lang="ja-JP" altLang="en-US" sz="2800" dirty="0">
              <a:solidFill>
                <a:schemeClr val="tx1"/>
              </a:solidFill>
            </a:endParaRPr>
          </a:p>
        </p:txBody>
      </p:sp>
      <p:sp>
        <p:nvSpPr>
          <p:cNvPr id="45083" name="テキスト ボックス 2">
            <a:extLst>
              <a:ext uri="{FF2B5EF4-FFF2-40B4-BE49-F238E27FC236}">
                <a16:creationId xmlns:a16="http://schemas.microsoft.com/office/drawing/2014/main" id="{A7A20546-65E0-48B6-B0E5-7B40B517A6EA}"/>
              </a:ext>
            </a:extLst>
          </p:cNvPr>
          <p:cNvSpPr txBox="1">
            <a:spLocks noChangeArrowheads="1"/>
          </p:cNvSpPr>
          <p:nvPr/>
        </p:nvSpPr>
        <p:spPr bwMode="auto">
          <a:xfrm>
            <a:off x="100013" y="996950"/>
            <a:ext cx="778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◆第１分野における単元（中項目）の評価規準（例）</a:t>
            </a:r>
          </a:p>
        </p:txBody>
      </p:sp>
      <p:cxnSp>
        <p:nvCxnSpPr>
          <p:cNvPr id="30" name="直線コネクタ 29">
            <a:extLst>
              <a:ext uri="{FF2B5EF4-FFF2-40B4-BE49-F238E27FC236}">
                <a16:creationId xmlns:a16="http://schemas.microsoft.com/office/drawing/2014/main" id="{6BC4F2E0-5E00-4516-A5CC-B97D42D5836A}"/>
              </a:ext>
            </a:extLst>
          </p:cNvPr>
          <p:cNvCxnSpPr/>
          <p:nvPr/>
        </p:nvCxnSpPr>
        <p:spPr>
          <a:xfrm>
            <a:off x="742950" y="4324350"/>
            <a:ext cx="647700"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FBD8F0C0-9679-47EA-85C8-DAC53EAA81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192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31709A51-A332-4B29-B3B3-DBAE9EDF8952}"/>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Ⅲ</a:t>
            </a:r>
            <a:r>
              <a:rPr lang="ja-JP" altLang="en-US" sz="2800" b="1" dirty="0">
                <a:solidFill>
                  <a:schemeClr val="bg1"/>
                </a:solidFill>
                <a:latin typeface="+mj-ea"/>
                <a:ea typeface="+mj-ea"/>
              </a:rPr>
              <a:t>　「内容のまとまりごとの評価規準」の考え方を</a:t>
            </a:r>
          </a:p>
          <a:p>
            <a:pPr eaLnBrk="1" fontAlgn="auto" hangingPunct="1">
              <a:spcBef>
                <a:spcPts val="0"/>
              </a:spcBef>
              <a:spcAft>
                <a:spcPts val="0"/>
              </a:spcAft>
              <a:defRPr/>
            </a:pPr>
            <a:r>
              <a:rPr lang="ja-JP" altLang="en-US" sz="2800" b="1" dirty="0">
                <a:solidFill>
                  <a:schemeClr val="bg1"/>
                </a:solidFill>
                <a:latin typeface="+mj-ea"/>
                <a:ea typeface="+mj-ea"/>
              </a:rPr>
              <a:t>　踏まえた「単元（中項目）の評価規準」の作成について</a:t>
            </a:r>
            <a:endParaRPr lang="en-US" altLang="ja-JP" sz="2800" b="1" dirty="0">
              <a:solidFill>
                <a:schemeClr val="bg1"/>
              </a:solidFill>
              <a:latin typeface="+mj-ea"/>
              <a:ea typeface="+mj-ea"/>
            </a:endParaRPr>
          </a:p>
        </p:txBody>
      </p:sp>
      <p:sp>
        <p:nvSpPr>
          <p:cNvPr id="42" name="リボン: 下に曲がる 14">
            <a:extLst>
              <a:ext uri="{FF2B5EF4-FFF2-40B4-BE49-F238E27FC236}">
                <a16:creationId xmlns:a16="http://schemas.microsoft.com/office/drawing/2014/main" id="{B7B23052-4A75-4F1B-A726-8E9655B946E9}"/>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a:t>
            </a:r>
            <a:r>
              <a:rPr kumimoji="1" lang="en-US" altLang="ja-JP" sz="2800" dirty="0">
                <a:solidFill>
                  <a:srgbClr val="FF0000"/>
                </a:solidFill>
              </a:rPr>
              <a:t> </a:t>
            </a:r>
            <a:r>
              <a:rPr kumimoji="1" lang="en-US" altLang="ja-JP" sz="2800" dirty="0">
                <a:solidFill>
                  <a:schemeClr val="tx1"/>
                </a:solidFill>
              </a:rPr>
              <a:t>41</a:t>
            </a:r>
            <a:endParaRPr kumimoji="1" lang="ja-JP" altLang="en-US" sz="2800" dirty="0">
              <a:solidFill>
                <a:schemeClr val="tx1"/>
              </a:solidFill>
            </a:endParaRPr>
          </a:p>
        </p:txBody>
      </p:sp>
      <p:pic>
        <p:nvPicPr>
          <p:cNvPr id="47108" name="図 2">
            <a:extLst>
              <a:ext uri="{FF2B5EF4-FFF2-40B4-BE49-F238E27FC236}">
                <a16:creationId xmlns:a16="http://schemas.microsoft.com/office/drawing/2014/main" id="{64431975-5F20-43E3-B215-8FD2DD8235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903413"/>
            <a:ext cx="9144000"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コネクタ 5">
            <a:extLst>
              <a:ext uri="{FF2B5EF4-FFF2-40B4-BE49-F238E27FC236}">
                <a16:creationId xmlns:a16="http://schemas.microsoft.com/office/drawing/2014/main" id="{41544735-ADB9-43AA-93F5-7915EB579D9F}"/>
              </a:ext>
            </a:extLst>
          </p:cNvPr>
          <p:cNvCxnSpPr/>
          <p:nvPr/>
        </p:nvCxnSpPr>
        <p:spPr>
          <a:xfrm>
            <a:off x="676275" y="3651250"/>
            <a:ext cx="2735263"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51BE9E4-7A2C-4A71-9E51-2E5D9304E7D5}"/>
              </a:ext>
            </a:extLst>
          </p:cNvPr>
          <p:cNvCxnSpPr/>
          <p:nvPr/>
        </p:nvCxnSpPr>
        <p:spPr>
          <a:xfrm>
            <a:off x="676275" y="4006850"/>
            <a:ext cx="431800"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2F80915-BF86-4D0D-A531-0BA67B8DB0F2}"/>
              </a:ext>
            </a:extLst>
          </p:cNvPr>
          <p:cNvCxnSpPr/>
          <p:nvPr/>
        </p:nvCxnSpPr>
        <p:spPr>
          <a:xfrm>
            <a:off x="1155700" y="4006850"/>
            <a:ext cx="2232025"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22AA552-0A4C-4338-8697-02D28F9D0B43}"/>
              </a:ext>
            </a:extLst>
          </p:cNvPr>
          <p:cNvCxnSpPr/>
          <p:nvPr/>
        </p:nvCxnSpPr>
        <p:spPr>
          <a:xfrm>
            <a:off x="676275" y="4362450"/>
            <a:ext cx="1690688"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7B7D97F-3D98-411F-9946-622A30C14D74}"/>
              </a:ext>
            </a:extLst>
          </p:cNvPr>
          <p:cNvCxnSpPr/>
          <p:nvPr/>
        </p:nvCxnSpPr>
        <p:spPr>
          <a:xfrm>
            <a:off x="2078038" y="4718050"/>
            <a:ext cx="1331912"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ABC27E18-F290-498C-9F78-7485C43B131E}"/>
              </a:ext>
            </a:extLst>
          </p:cNvPr>
          <p:cNvCxnSpPr/>
          <p:nvPr/>
        </p:nvCxnSpPr>
        <p:spPr>
          <a:xfrm>
            <a:off x="685800" y="5073650"/>
            <a:ext cx="1692275"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D57762C-1CA4-4650-8425-E0C103D9D4FF}"/>
              </a:ext>
            </a:extLst>
          </p:cNvPr>
          <p:cNvCxnSpPr/>
          <p:nvPr/>
        </p:nvCxnSpPr>
        <p:spPr>
          <a:xfrm>
            <a:off x="1892300" y="5424488"/>
            <a:ext cx="1511300"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E940E395-7AD5-4667-9445-5CC143B3B987}"/>
              </a:ext>
            </a:extLst>
          </p:cNvPr>
          <p:cNvCxnSpPr/>
          <p:nvPr/>
        </p:nvCxnSpPr>
        <p:spPr>
          <a:xfrm>
            <a:off x="2919413" y="3295650"/>
            <a:ext cx="468312" cy="0"/>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4BE5FB6-BDDF-42C3-B240-460A0291117D}"/>
              </a:ext>
            </a:extLst>
          </p:cNvPr>
          <p:cNvCxnSpPr/>
          <p:nvPr/>
        </p:nvCxnSpPr>
        <p:spPr>
          <a:xfrm>
            <a:off x="3656013" y="2952750"/>
            <a:ext cx="233997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B14D2A10-C4F8-4917-9880-C63015D8577D}"/>
              </a:ext>
            </a:extLst>
          </p:cNvPr>
          <p:cNvCxnSpPr/>
          <p:nvPr/>
        </p:nvCxnSpPr>
        <p:spPr>
          <a:xfrm>
            <a:off x="3505200" y="5424488"/>
            <a:ext cx="612775"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C445568B-8FB4-4361-A781-E4A039EF6CFA}"/>
              </a:ext>
            </a:extLst>
          </p:cNvPr>
          <p:cNvCxnSpPr/>
          <p:nvPr/>
        </p:nvCxnSpPr>
        <p:spPr>
          <a:xfrm>
            <a:off x="4130675" y="5054600"/>
            <a:ext cx="2087563"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D17F63E-725E-4CA2-9295-5FFC2F29E1BE}"/>
              </a:ext>
            </a:extLst>
          </p:cNvPr>
          <p:cNvCxnSpPr/>
          <p:nvPr/>
        </p:nvCxnSpPr>
        <p:spPr>
          <a:xfrm>
            <a:off x="6489700" y="2952750"/>
            <a:ext cx="233997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F356D7F8-F011-4EA1-9CE3-2F2BB1EF5D6E}"/>
              </a:ext>
            </a:extLst>
          </p:cNvPr>
          <p:cNvCxnSpPr/>
          <p:nvPr/>
        </p:nvCxnSpPr>
        <p:spPr>
          <a:xfrm flipV="1">
            <a:off x="4800600" y="1914525"/>
            <a:ext cx="736600" cy="103822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FF7215ED-5D8F-4A93-BD48-FF6B38751B22}"/>
              </a:ext>
            </a:extLst>
          </p:cNvPr>
          <p:cNvCxnSpPr/>
          <p:nvPr/>
        </p:nvCxnSpPr>
        <p:spPr>
          <a:xfrm flipH="1">
            <a:off x="2932113" y="1900238"/>
            <a:ext cx="455612" cy="1363662"/>
          </a:xfrm>
          <a:prstGeom prst="line">
            <a:avLst/>
          </a:prstGeom>
          <a:ln w="412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9DC7889-2A52-4B59-B9A8-1C4126F96438}"/>
              </a:ext>
            </a:extLst>
          </p:cNvPr>
          <p:cNvCxnSpPr/>
          <p:nvPr/>
        </p:nvCxnSpPr>
        <p:spPr>
          <a:xfrm flipH="1" flipV="1">
            <a:off x="1892300" y="5773738"/>
            <a:ext cx="1027113" cy="515937"/>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sp>
        <p:nvSpPr>
          <p:cNvPr id="47124" name="テキスト ボックス 2">
            <a:extLst>
              <a:ext uri="{FF2B5EF4-FFF2-40B4-BE49-F238E27FC236}">
                <a16:creationId xmlns:a16="http://schemas.microsoft.com/office/drawing/2014/main" id="{E8392BE9-30F4-44A3-94D6-0557A02B8065}"/>
              </a:ext>
            </a:extLst>
          </p:cNvPr>
          <p:cNvSpPr txBox="1">
            <a:spLocks noChangeArrowheads="1"/>
          </p:cNvSpPr>
          <p:nvPr/>
        </p:nvSpPr>
        <p:spPr bwMode="auto">
          <a:xfrm>
            <a:off x="4857750" y="1462088"/>
            <a:ext cx="1655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solidFill>
                  <a:srgbClr val="FF0000"/>
                </a:solidFill>
              </a:rPr>
              <a:t>中項目名</a:t>
            </a:r>
          </a:p>
        </p:txBody>
      </p:sp>
      <p:sp>
        <p:nvSpPr>
          <p:cNvPr id="47125" name="テキスト ボックス 2">
            <a:extLst>
              <a:ext uri="{FF2B5EF4-FFF2-40B4-BE49-F238E27FC236}">
                <a16:creationId xmlns:a16="http://schemas.microsoft.com/office/drawing/2014/main" id="{304EA57E-67F4-4D93-9CF4-F65ABC6ED730}"/>
              </a:ext>
            </a:extLst>
          </p:cNvPr>
          <p:cNvSpPr txBox="1">
            <a:spLocks noChangeArrowheads="1"/>
          </p:cNvSpPr>
          <p:nvPr/>
        </p:nvSpPr>
        <p:spPr bwMode="auto">
          <a:xfrm>
            <a:off x="2827338" y="1450975"/>
            <a:ext cx="165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solidFill>
                  <a:srgbClr val="000099"/>
                </a:solidFill>
              </a:rPr>
              <a:t>小項目名</a:t>
            </a:r>
          </a:p>
        </p:txBody>
      </p:sp>
      <p:sp>
        <p:nvSpPr>
          <p:cNvPr id="47126" name="テキスト ボックス 2">
            <a:extLst>
              <a:ext uri="{FF2B5EF4-FFF2-40B4-BE49-F238E27FC236}">
                <a16:creationId xmlns:a16="http://schemas.microsoft.com/office/drawing/2014/main" id="{82742D2D-EE12-42FB-BF48-0B54F4DE6AF9}"/>
              </a:ext>
            </a:extLst>
          </p:cNvPr>
          <p:cNvSpPr txBox="1">
            <a:spLocks noChangeArrowheads="1"/>
          </p:cNvSpPr>
          <p:nvPr/>
        </p:nvSpPr>
        <p:spPr bwMode="auto">
          <a:xfrm>
            <a:off x="2919413" y="6184900"/>
            <a:ext cx="562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9900"/>
                </a:solidFill>
              </a:rPr>
              <a:t>学年・分野の評価の観点の趣旨から挿入</a:t>
            </a:r>
            <a:endParaRPr kumimoji="1" lang="ja-JP" altLang="en-US" sz="2400">
              <a:solidFill>
                <a:srgbClr val="009900"/>
              </a:solidFill>
            </a:endParaRPr>
          </a:p>
        </p:txBody>
      </p:sp>
      <p:sp>
        <p:nvSpPr>
          <p:cNvPr id="47127" name="テキスト ボックス 2">
            <a:extLst>
              <a:ext uri="{FF2B5EF4-FFF2-40B4-BE49-F238E27FC236}">
                <a16:creationId xmlns:a16="http://schemas.microsoft.com/office/drawing/2014/main" id="{5E744433-9DBD-4DFE-AECA-2DFDDA8966CB}"/>
              </a:ext>
            </a:extLst>
          </p:cNvPr>
          <p:cNvSpPr txBox="1">
            <a:spLocks noChangeArrowheads="1"/>
          </p:cNvSpPr>
          <p:nvPr/>
        </p:nvSpPr>
        <p:spPr bwMode="auto">
          <a:xfrm>
            <a:off x="100013" y="996950"/>
            <a:ext cx="778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◆第２分野における単元（中項目）の評価規準（例）</a:t>
            </a:r>
          </a:p>
        </p:txBody>
      </p:sp>
      <p:cxnSp>
        <p:nvCxnSpPr>
          <p:cNvPr id="31" name="直線コネクタ 30">
            <a:extLst>
              <a:ext uri="{FF2B5EF4-FFF2-40B4-BE49-F238E27FC236}">
                <a16:creationId xmlns:a16="http://schemas.microsoft.com/office/drawing/2014/main" id="{848779E6-78F8-4C68-B356-31C7E409642A}"/>
              </a:ext>
            </a:extLst>
          </p:cNvPr>
          <p:cNvCxnSpPr/>
          <p:nvPr/>
        </p:nvCxnSpPr>
        <p:spPr>
          <a:xfrm>
            <a:off x="676275" y="5780088"/>
            <a:ext cx="1474788" cy="0"/>
          </a:xfrm>
          <a:prstGeom prst="line">
            <a:avLst/>
          </a:prstGeom>
          <a:ln w="41275">
            <a:solidFill>
              <a:srgbClr val="009900"/>
            </a:solidFill>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A0CB9784-B728-4C96-865F-04315BA99F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496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3D568D-41CE-4C21-9514-3B34AFBD3FD3}"/>
              </a:ext>
            </a:extLst>
          </p:cNvPr>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理科</a:t>
            </a:r>
            <a:endParaRPr kumimoji="1" lang="ja-JP" altLang="en-US" sz="5400" dirty="0">
              <a:solidFill>
                <a:schemeClr val="tx1"/>
              </a:solidFill>
            </a:endParaRPr>
          </a:p>
        </p:txBody>
      </p:sp>
      <p:sp>
        <p:nvSpPr>
          <p:cNvPr id="7" name="サブタイトル 2">
            <a:extLst>
              <a:ext uri="{FF2B5EF4-FFF2-40B4-BE49-F238E27FC236}">
                <a16:creationId xmlns:a16="http://schemas.microsoft.com/office/drawing/2014/main" id="{7A9479C9-68D3-4F23-9770-31E9911521C0}"/>
              </a:ext>
            </a:extLst>
          </p:cNvPr>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a:extLst>
              <a:ext uri="{FF2B5EF4-FFF2-40B4-BE49-F238E27FC236}">
                <a16:creationId xmlns:a16="http://schemas.microsoft.com/office/drawing/2014/main" id="{249799F8-45CB-4379-9476-059C5B1B0538}"/>
              </a:ext>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Ⅰ </a:t>
            </a:r>
            <a:r>
              <a:rPr lang="ja-JP" altLang="en-US" sz="2800" b="1" dirty="0">
                <a:solidFill>
                  <a:schemeClr val="bg1">
                    <a:lumMod val="65000"/>
                  </a:schemeClr>
                </a:solidFill>
                <a:ea typeface="HGP教科書体" panose="02020600000000000000" pitchFamily="18" charset="-128"/>
              </a:rPr>
              <a:t>　中学校理科における「内容のまとまり」</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Ⅱ </a:t>
            </a:r>
            <a:r>
              <a:rPr lang="ja-JP" altLang="en-US" sz="2800" b="1" dirty="0">
                <a:solidFill>
                  <a:schemeClr val="bg1">
                    <a:lumMod val="65000"/>
                  </a:schemeClr>
                </a:solidFill>
                <a:ea typeface="HGP教科書体" panose="02020600000000000000" pitchFamily="18" charset="-128"/>
              </a:rPr>
              <a:t>　中学校理科における「内容のまとまりごとの評価規準」</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solidFill>
                  <a:schemeClr val="bg1">
                    <a:lumMod val="65000"/>
                  </a:schemeClr>
                </a:solidFill>
                <a:ea typeface="HGP教科書体" panose="02020600000000000000" pitchFamily="18" charset="-128"/>
              </a:rPr>
              <a:t>　 作成の具体的な手順</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Ⅲ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「内容のまとまりごとの評価規準」の考え方を踏まえた</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en-US" altLang="ja-JP" sz="2800" b="1" dirty="0">
                <a:solidFill>
                  <a:schemeClr val="bg1">
                    <a:lumMod val="65000"/>
                  </a:schemeClr>
                </a:solidFill>
                <a:latin typeface="HGP教科書体" panose="02020600000000000000" pitchFamily="18" charset="-128"/>
                <a:ea typeface="HGP教科書体" panose="02020600000000000000" pitchFamily="18" charset="-128"/>
              </a:rPr>
              <a:t>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「単元（中項目）の評価規準」の作成の手順について</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ln>
                  <a:solidFill>
                    <a:schemeClr val="tx1"/>
                  </a:solidFill>
                </a:ln>
                <a:latin typeface="+mj-ea"/>
              </a:rPr>
              <a:t>Ⅳ</a:t>
            </a:r>
            <a:r>
              <a:rPr lang="ja-JP" altLang="en-US" sz="2800" b="1" dirty="0">
                <a:ln>
                  <a:solidFill>
                    <a:schemeClr val="tx1"/>
                  </a:solidFill>
                </a:ln>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ln>
                <a:solidFill>
                  <a:schemeClr val="tx1"/>
                </a:solidFill>
              </a:ln>
              <a:latin typeface="HGP教科書体" panose="02020600000000000000" pitchFamily="18" charset="-128"/>
              <a:ea typeface="HGP教科書体" panose="02020600000000000000" pitchFamily="18" charset="-128"/>
            </a:endParaRPr>
          </a:p>
        </p:txBody>
      </p:sp>
      <p:pic>
        <p:nvPicPr>
          <p:cNvPr id="4" name="オーディオ 3">
            <a:hlinkClick r:id="" action="ppaction://media"/>
            <a:extLst>
              <a:ext uri="{FF2B5EF4-FFF2-40B4-BE49-F238E27FC236}">
                <a16:creationId xmlns:a16="http://schemas.microsoft.com/office/drawing/2014/main" id="{43B9BD23-AD0B-4450-BDAE-A4230D2C5E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59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469338B8-2FCF-4C3E-869F-6EDBF3787D29}"/>
              </a:ext>
            </a:extLst>
          </p:cNvPr>
          <p:cNvSpPr txBox="1"/>
          <p:nvPr/>
        </p:nvSpPr>
        <p:spPr>
          <a:xfrm>
            <a:off x="90488" y="1052513"/>
            <a:ext cx="8963025" cy="56657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a:extLst>
              <a:ext uri="{FF2B5EF4-FFF2-40B4-BE49-F238E27FC236}">
                <a16:creationId xmlns:a16="http://schemas.microsoft.com/office/drawing/2014/main" id="{D08F0C0E-3A0E-463E-8A1A-E3CA1EA6A93B}"/>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51204" name="テキスト ボックス 11">
            <a:extLst>
              <a:ext uri="{FF2B5EF4-FFF2-40B4-BE49-F238E27FC236}">
                <a16:creationId xmlns:a16="http://schemas.microsoft.com/office/drawing/2014/main" id="{CF6A7638-0E66-45CB-BA85-3D88751884D4}"/>
              </a:ext>
            </a:extLst>
          </p:cNvPr>
          <p:cNvSpPr txBox="1">
            <a:spLocks noChangeArrowheads="1"/>
          </p:cNvSpPr>
          <p:nvPr/>
        </p:nvSpPr>
        <p:spPr bwMode="auto">
          <a:xfrm>
            <a:off x="90488" y="1077913"/>
            <a:ext cx="8831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t>◆３つの観点の評価についての考え方</a:t>
            </a:r>
          </a:p>
        </p:txBody>
      </p:sp>
      <p:sp>
        <p:nvSpPr>
          <p:cNvPr id="8" name="AutoShape 10">
            <a:extLst>
              <a:ext uri="{FF2B5EF4-FFF2-40B4-BE49-F238E27FC236}">
                <a16:creationId xmlns:a16="http://schemas.microsoft.com/office/drawing/2014/main" id="{8024E865-0A5D-48CD-B8B8-6FF83456C883}"/>
              </a:ext>
            </a:extLst>
          </p:cNvPr>
          <p:cNvSpPr>
            <a:spLocks noChangeArrowheads="1"/>
          </p:cNvSpPr>
          <p:nvPr/>
        </p:nvSpPr>
        <p:spPr bwMode="auto">
          <a:xfrm>
            <a:off x="166688" y="1600200"/>
            <a:ext cx="8839200" cy="4997450"/>
          </a:xfrm>
          <a:prstGeom prst="foldedCorner">
            <a:avLst>
              <a:gd name="adj" fmla="val 12500"/>
            </a:avLst>
          </a:prstGeom>
          <a:solidFill>
            <a:srgbClr val="FFFFFF"/>
          </a:solidFill>
          <a:ln w="9525">
            <a:solidFill>
              <a:schemeClr val="tx1"/>
            </a:solidFill>
            <a:round/>
            <a:headEnd/>
            <a:tailEnd/>
          </a:ln>
        </p:spPr>
        <p:txBody>
          <a:bodyPr lIns="36000" r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dirty="0">
                <a:latin typeface="+mn-ea"/>
              </a:rPr>
              <a:t>〇「知識・技能」</a:t>
            </a:r>
            <a:endParaRPr lang="en-US" altLang="ja-JP" sz="2800" dirty="0">
              <a:latin typeface="+mn-ea"/>
            </a:endParaRPr>
          </a:p>
          <a:p>
            <a:pPr>
              <a:defRPr/>
            </a:pPr>
            <a:r>
              <a:rPr lang="ja-JP" altLang="en-US" sz="2800" dirty="0">
                <a:latin typeface="+mn-ea"/>
              </a:rPr>
              <a:t>　　・・・学習の過程を通した知識及び技能の習得状況に</a:t>
            </a:r>
            <a:endParaRPr lang="en-US" altLang="ja-JP" sz="2800" dirty="0">
              <a:latin typeface="+mn-ea"/>
            </a:endParaRPr>
          </a:p>
          <a:p>
            <a:pPr>
              <a:defRPr/>
            </a:pPr>
            <a:r>
              <a:rPr lang="ja-JP" altLang="en-US" sz="2800" dirty="0">
                <a:latin typeface="+mn-ea"/>
              </a:rPr>
              <a:t> 　　  </a:t>
            </a:r>
            <a:r>
              <a:rPr lang="ja-JP" altLang="en-US" sz="2400" dirty="0">
                <a:latin typeface="+mn-ea"/>
              </a:rPr>
              <a:t>　</a:t>
            </a:r>
            <a:r>
              <a:rPr lang="ja-JP" altLang="en-US" sz="2800" dirty="0">
                <a:latin typeface="+mn-ea"/>
              </a:rPr>
              <a:t>ついて評価を行うとともに，・・・</a:t>
            </a:r>
            <a:r>
              <a:rPr lang="ja-JP" altLang="en-US" sz="2800" dirty="0">
                <a:solidFill>
                  <a:srgbClr val="FF0000"/>
                </a:solidFill>
                <a:latin typeface="+mn-ea"/>
              </a:rPr>
              <a:t>他の学習や生活の</a:t>
            </a:r>
            <a:endParaRPr lang="en-US" altLang="ja-JP" sz="2800" dirty="0">
              <a:solidFill>
                <a:srgbClr val="FF0000"/>
              </a:solidFill>
              <a:latin typeface="+mn-ea"/>
            </a:endParaRPr>
          </a:p>
          <a:p>
            <a:pPr>
              <a:defRPr/>
            </a:pPr>
            <a:r>
              <a:rPr lang="ja-JP" altLang="en-US" sz="2800" dirty="0">
                <a:solidFill>
                  <a:srgbClr val="FF0000"/>
                </a:solidFill>
                <a:latin typeface="+mn-ea"/>
              </a:rPr>
              <a:t>　　　　場面でも活用できる程度に概念等を理解したり，</a:t>
            </a:r>
            <a:endParaRPr lang="en-US" altLang="ja-JP" sz="2800" dirty="0">
              <a:solidFill>
                <a:srgbClr val="FF0000"/>
              </a:solidFill>
              <a:latin typeface="+mn-ea"/>
            </a:endParaRPr>
          </a:p>
          <a:p>
            <a:pPr>
              <a:defRPr/>
            </a:pPr>
            <a:r>
              <a:rPr lang="ja-JP" altLang="en-US" sz="2800" dirty="0">
                <a:solidFill>
                  <a:srgbClr val="FF0000"/>
                </a:solidFill>
                <a:latin typeface="+mn-ea"/>
              </a:rPr>
              <a:t>　　　　技能を習得したりしているかについても評価</a:t>
            </a:r>
            <a:r>
              <a:rPr lang="ja-JP" altLang="en-US" sz="2800" dirty="0">
                <a:latin typeface="+mn-ea"/>
              </a:rPr>
              <a:t>する</a:t>
            </a:r>
            <a:endParaRPr lang="en-US" altLang="ja-JP" sz="2800" dirty="0">
              <a:latin typeface="+mn-ea"/>
            </a:endParaRPr>
          </a:p>
          <a:p>
            <a:pPr>
              <a:defRPr/>
            </a:pPr>
            <a:endParaRPr lang="en-US" altLang="ja-JP" sz="2800" dirty="0">
              <a:latin typeface="+mn-ea"/>
            </a:endParaRPr>
          </a:p>
          <a:p>
            <a:pPr>
              <a:defRPr/>
            </a:pPr>
            <a:r>
              <a:rPr lang="ja-JP" altLang="en-US" sz="2800" dirty="0">
                <a:latin typeface="+mn-ea"/>
              </a:rPr>
              <a:t>〇「思考・判断・表現」</a:t>
            </a:r>
            <a:endParaRPr lang="en-US" altLang="ja-JP" sz="2800" dirty="0">
              <a:latin typeface="+mn-ea"/>
            </a:endParaRPr>
          </a:p>
          <a:p>
            <a:pPr>
              <a:defRPr/>
            </a:pPr>
            <a:r>
              <a:rPr lang="ja-JP" altLang="en-US" sz="2800" dirty="0">
                <a:latin typeface="+mn-ea"/>
              </a:rPr>
              <a:t>　　・・・</a:t>
            </a:r>
            <a:r>
              <a:rPr lang="ja-JP" altLang="en-US" sz="2800" dirty="0">
                <a:solidFill>
                  <a:srgbClr val="FF0000"/>
                </a:solidFill>
                <a:latin typeface="+mn-ea"/>
              </a:rPr>
              <a:t>知識及び技能を活用して課題を解決する等のため</a:t>
            </a:r>
            <a:endParaRPr lang="en-US" altLang="ja-JP" sz="2800" dirty="0">
              <a:solidFill>
                <a:srgbClr val="FF0000"/>
              </a:solidFill>
              <a:latin typeface="+mn-ea"/>
            </a:endParaRPr>
          </a:p>
          <a:p>
            <a:pPr>
              <a:defRPr/>
            </a:pPr>
            <a:r>
              <a:rPr lang="en-US" altLang="ja-JP" sz="2800" dirty="0">
                <a:solidFill>
                  <a:srgbClr val="FF0000"/>
                </a:solidFill>
                <a:latin typeface="+mn-ea"/>
              </a:rPr>
              <a:t>         </a:t>
            </a:r>
            <a:r>
              <a:rPr lang="ja-JP" altLang="en-US" sz="2800" dirty="0">
                <a:solidFill>
                  <a:srgbClr val="FF0000"/>
                </a:solidFill>
                <a:latin typeface="+mn-ea"/>
              </a:rPr>
              <a:t>に必要な思考力，判断力，表現力等を身に付けて</a:t>
            </a:r>
            <a:endParaRPr lang="en-US" altLang="ja-JP" sz="2800" dirty="0">
              <a:solidFill>
                <a:srgbClr val="FF0000"/>
              </a:solidFill>
              <a:latin typeface="+mn-ea"/>
            </a:endParaRPr>
          </a:p>
          <a:p>
            <a:pPr>
              <a:defRPr/>
            </a:pPr>
            <a:r>
              <a:rPr lang="en-US" altLang="ja-JP" sz="2800" dirty="0">
                <a:solidFill>
                  <a:srgbClr val="FF0000"/>
                </a:solidFill>
                <a:latin typeface="+mn-ea"/>
              </a:rPr>
              <a:t>         </a:t>
            </a:r>
            <a:r>
              <a:rPr lang="ja-JP" altLang="en-US" sz="2800" dirty="0">
                <a:solidFill>
                  <a:srgbClr val="FF0000"/>
                </a:solidFill>
                <a:latin typeface="+mn-ea"/>
              </a:rPr>
              <a:t>いるかを評価</a:t>
            </a:r>
            <a:r>
              <a:rPr lang="ja-JP" altLang="en-US" sz="2800" dirty="0">
                <a:latin typeface="+mn-ea"/>
              </a:rPr>
              <a:t>する</a:t>
            </a:r>
            <a:r>
              <a:rPr lang="ja-JP" altLang="en-US" sz="2400" dirty="0">
                <a:latin typeface="Tahoma" panose="020B0604030504040204" pitchFamily="34" charset="0"/>
              </a:rPr>
              <a:t>　　</a:t>
            </a:r>
            <a:endParaRPr lang="en-US" altLang="ja-JP" sz="2400" dirty="0">
              <a:latin typeface="Tahoma" panose="020B0604030504040204" pitchFamily="34" charset="0"/>
            </a:endParaRPr>
          </a:p>
        </p:txBody>
      </p:sp>
      <p:sp>
        <p:nvSpPr>
          <p:cNvPr id="10" name="リボン: 下に曲がる 9">
            <a:extLst>
              <a:ext uri="{FF2B5EF4-FFF2-40B4-BE49-F238E27FC236}">
                <a16:creationId xmlns:a16="http://schemas.microsoft.com/office/drawing/2014/main" id="{EBD947CC-FF03-4483-82C5-56C198BA58C5}"/>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9</a:t>
            </a:r>
            <a:endParaRPr kumimoji="1" lang="ja-JP" altLang="en-US" sz="2800" dirty="0">
              <a:solidFill>
                <a:schemeClr val="tx1"/>
              </a:solidFill>
            </a:endParaRPr>
          </a:p>
        </p:txBody>
      </p:sp>
      <p:pic>
        <p:nvPicPr>
          <p:cNvPr id="6" name="オーディオ 5">
            <a:hlinkClick r:id="" action="ppaction://media"/>
            <a:extLst>
              <a:ext uri="{FF2B5EF4-FFF2-40B4-BE49-F238E27FC236}">
                <a16:creationId xmlns:a16="http://schemas.microsoft.com/office/drawing/2014/main" id="{50B1757D-E73E-4E26-A177-F3D22D57A1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82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5B1E548-BD56-4735-819E-FE2A8E740538}"/>
              </a:ext>
            </a:extLst>
          </p:cNvPr>
          <p:cNvSpPr txBox="1"/>
          <p:nvPr/>
        </p:nvSpPr>
        <p:spPr>
          <a:xfrm>
            <a:off x="90488" y="1052513"/>
            <a:ext cx="8963025" cy="56657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a:extLst>
              <a:ext uri="{FF2B5EF4-FFF2-40B4-BE49-F238E27FC236}">
                <a16:creationId xmlns:a16="http://schemas.microsoft.com/office/drawing/2014/main" id="{81DD35D9-EFF5-47EC-8D62-289CA6E63F70}"/>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53252" name="テキスト ボックス 11">
            <a:extLst>
              <a:ext uri="{FF2B5EF4-FFF2-40B4-BE49-F238E27FC236}">
                <a16:creationId xmlns:a16="http://schemas.microsoft.com/office/drawing/2014/main" id="{09462A5C-6161-4547-8677-A4B3D323B92B}"/>
              </a:ext>
            </a:extLst>
          </p:cNvPr>
          <p:cNvSpPr txBox="1">
            <a:spLocks noChangeArrowheads="1"/>
          </p:cNvSpPr>
          <p:nvPr/>
        </p:nvSpPr>
        <p:spPr bwMode="auto">
          <a:xfrm>
            <a:off x="90488" y="1077913"/>
            <a:ext cx="8831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t>◆３つの観点の評価についての考え方</a:t>
            </a:r>
          </a:p>
        </p:txBody>
      </p:sp>
      <p:sp>
        <p:nvSpPr>
          <p:cNvPr id="8" name="AutoShape 10">
            <a:extLst>
              <a:ext uri="{FF2B5EF4-FFF2-40B4-BE49-F238E27FC236}">
                <a16:creationId xmlns:a16="http://schemas.microsoft.com/office/drawing/2014/main" id="{B0323DE6-E9CE-4820-AFA9-7A8BE9CE91FE}"/>
              </a:ext>
            </a:extLst>
          </p:cNvPr>
          <p:cNvSpPr>
            <a:spLocks noChangeArrowheads="1"/>
          </p:cNvSpPr>
          <p:nvPr/>
        </p:nvSpPr>
        <p:spPr bwMode="auto">
          <a:xfrm>
            <a:off x="166688" y="1600200"/>
            <a:ext cx="8839200" cy="4997450"/>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dirty="0">
                <a:latin typeface="+mn-ea"/>
              </a:rPr>
              <a:t>〇「主体的に学習に取り組む態度」①</a:t>
            </a:r>
            <a:endParaRPr lang="en-US" altLang="ja-JP" sz="2800" dirty="0">
              <a:latin typeface="+mn-ea"/>
            </a:endParaRPr>
          </a:p>
          <a:p>
            <a:pPr algn="dist">
              <a:defRPr/>
            </a:pPr>
            <a:r>
              <a:rPr lang="ja-JP" altLang="en-US" sz="2800" dirty="0">
                <a:latin typeface="+mn-ea"/>
              </a:rPr>
              <a:t>　　</a:t>
            </a:r>
            <a:r>
              <a:rPr lang="ja-JP" altLang="en-US" sz="2400" dirty="0">
                <a:latin typeface="+mn-ea"/>
              </a:rPr>
              <a:t>・・・知識及び技能を習得したり，思考力，判断力，表現力等を</a:t>
            </a:r>
            <a:endParaRPr lang="en-US" altLang="ja-JP" sz="2400" dirty="0">
              <a:latin typeface="+mn-ea"/>
            </a:endParaRPr>
          </a:p>
          <a:p>
            <a:pPr algn="dist">
              <a:defRPr/>
            </a:pPr>
            <a:r>
              <a:rPr lang="ja-JP" altLang="en-US" sz="2400" dirty="0">
                <a:latin typeface="+mn-ea"/>
              </a:rPr>
              <a:t>　　　　 身に付けたりするために，</a:t>
            </a:r>
            <a:r>
              <a:rPr lang="ja-JP" altLang="en-US" sz="2400" dirty="0">
                <a:solidFill>
                  <a:srgbClr val="FF0000"/>
                </a:solidFill>
                <a:latin typeface="+mn-ea"/>
              </a:rPr>
              <a:t>自らの学習状況を把握し，学習の</a:t>
            </a:r>
            <a:endParaRPr lang="en-US" altLang="ja-JP" sz="2400" dirty="0">
              <a:solidFill>
                <a:srgbClr val="FF0000"/>
              </a:solidFill>
              <a:latin typeface="+mn-ea"/>
            </a:endParaRPr>
          </a:p>
          <a:p>
            <a:pPr algn="dist">
              <a:defRPr/>
            </a:pPr>
            <a:r>
              <a:rPr lang="en-US" altLang="ja-JP" sz="2400" dirty="0">
                <a:solidFill>
                  <a:srgbClr val="FF0000"/>
                </a:solidFill>
                <a:latin typeface="+mn-ea"/>
              </a:rPr>
              <a:t>          </a:t>
            </a:r>
            <a:r>
              <a:rPr lang="ja-JP" altLang="en-US" sz="2400" dirty="0">
                <a:solidFill>
                  <a:srgbClr val="FF0000"/>
                </a:solidFill>
                <a:latin typeface="+mn-ea"/>
              </a:rPr>
              <a:t>進め方について試行錯誤するなど自らの学習を調整しな</a:t>
            </a:r>
            <a:endParaRPr lang="en-US" altLang="ja-JP" sz="2400" dirty="0">
              <a:solidFill>
                <a:srgbClr val="FF0000"/>
              </a:solidFill>
              <a:latin typeface="+mn-ea"/>
            </a:endParaRPr>
          </a:p>
          <a:p>
            <a:pPr algn="dist">
              <a:defRPr/>
            </a:pPr>
            <a:r>
              <a:rPr lang="en-US" altLang="ja-JP" sz="2400" dirty="0">
                <a:solidFill>
                  <a:srgbClr val="FF0000"/>
                </a:solidFill>
                <a:latin typeface="+mn-ea"/>
              </a:rPr>
              <a:t>          </a:t>
            </a:r>
            <a:r>
              <a:rPr lang="ja-JP" altLang="en-US" sz="2400" dirty="0">
                <a:solidFill>
                  <a:srgbClr val="FF0000"/>
                </a:solidFill>
                <a:latin typeface="+mn-ea"/>
              </a:rPr>
              <a:t>がら，学ぼうとしているかどうかという意思的な側面を評価</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ja-JP" altLang="en-US" sz="2400" dirty="0">
                <a:latin typeface="+mn-ea"/>
              </a:rPr>
              <a:t>する</a:t>
            </a:r>
            <a:endParaRPr lang="en-US" altLang="ja-JP" sz="2400" dirty="0">
              <a:latin typeface="+mn-ea"/>
            </a:endParaRPr>
          </a:p>
          <a:p>
            <a:pPr>
              <a:lnSpc>
                <a:spcPts val="1200"/>
              </a:lnSpc>
              <a:defRPr/>
            </a:pPr>
            <a:endParaRPr lang="en-US" altLang="ja-JP" sz="2800" dirty="0">
              <a:latin typeface="+mn-ea"/>
            </a:endParaRPr>
          </a:p>
          <a:p>
            <a:pPr>
              <a:defRPr/>
            </a:pPr>
            <a:r>
              <a:rPr lang="ja-JP" altLang="en-US" sz="2800" dirty="0">
                <a:latin typeface="+mn-ea"/>
              </a:rPr>
              <a:t>　　　　</a:t>
            </a:r>
            <a:r>
              <a:rPr lang="ja-JP" altLang="en-US" sz="2400" dirty="0">
                <a:latin typeface="+mn-ea"/>
              </a:rPr>
              <a:t>評価は，次の①，②の側面から評価する</a:t>
            </a:r>
            <a:endParaRPr lang="en-US" altLang="ja-JP" sz="2400" dirty="0">
              <a:latin typeface="+mn-ea"/>
            </a:endParaRPr>
          </a:p>
          <a:p>
            <a:pPr>
              <a:defRPr/>
            </a:pPr>
            <a:r>
              <a:rPr lang="ja-JP" altLang="en-US" sz="2400" dirty="0">
                <a:latin typeface="+mn-ea"/>
              </a:rPr>
              <a:t>　　　　① 知識及び技能を獲得したり，思考力，判断力，表現力等を   </a:t>
            </a:r>
            <a:endParaRPr lang="en-US" altLang="ja-JP" sz="2400" dirty="0">
              <a:latin typeface="+mn-ea"/>
            </a:endParaRPr>
          </a:p>
          <a:p>
            <a:pPr>
              <a:defRPr/>
            </a:pPr>
            <a:r>
              <a:rPr lang="en-US" altLang="ja-JP" sz="2400" dirty="0">
                <a:latin typeface="+mn-ea"/>
              </a:rPr>
              <a:t>             </a:t>
            </a:r>
            <a:r>
              <a:rPr lang="ja-JP" altLang="en-US" sz="2400" dirty="0">
                <a:latin typeface="+mn-ea"/>
              </a:rPr>
              <a:t>身に付けたりすることに向けた</a:t>
            </a:r>
            <a:r>
              <a:rPr lang="ja-JP" altLang="en-US" sz="2400" dirty="0">
                <a:solidFill>
                  <a:srgbClr val="FF0000"/>
                </a:solidFill>
                <a:latin typeface="+mn-ea"/>
              </a:rPr>
              <a:t>粘り強い取組を行おうとして</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ja-JP" altLang="en-US" sz="2400" dirty="0">
                <a:solidFill>
                  <a:srgbClr val="FF0000"/>
                </a:solidFill>
                <a:latin typeface="+mn-ea"/>
              </a:rPr>
              <a:t>いる側面</a:t>
            </a:r>
            <a:r>
              <a:rPr lang="ja-JP" altLang="en-US" sz="2400" dirty="0">
                <a:latin typeface="+mn-ea"/>
              </a:rPr>
              <a:t> </a:t>
            </a:r>
            <a:endParaRPr lang="en-US" altLang="ja-JP" sz="2400" dirty="0">
              <a:latin typeface="+mn-ea"/>
            </a:endParaRPr>
          </a:p>
          <a:p>
            <a:pPr>
              <a:defRPr/>
            </a:pPr>
            <a:r>
              <a:rPr lang="ja-JP" altLang="en-US" sz="2400" dirty="0">
                <a:latin typeface="+mn-ea"/>
              </a:rPr>
              <a:t>　　　  ② ①の粘り強い取組を行う中で，</a:t>
            </a:r>
            <a:r>
              <a:rPr lang="ja-JP" altLang="en-US" sz="2400" dirty="0">
                <a:solidFill>
                  <a:srgbClr val="FF0000"/>
                </a:solidFill>
                <a:latin typeface="+mn-ea"/>
              </a:rPr>
              <a:t>自らの学習を調整しようと</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ja-JP" altLang="en-US" sz="2400" dirty="0">
                <a:solidFill>
                  <a:srgbClr val="FF0000"/>
                </a:solidFill>
                <a:latin typeface="+mn-ea"/>
              </a:rPr>
              <a:t>する側面</a:t>
            </a:r>
            <a:endParaRPr lang="en-US" altLang="ja-JP" sz="2400" dirty="0">
              <a:latin typeface="+mn-ea"/>
            </a:endParaRPr>
          </a:p>
        </p:txBody>
      </p:sp>
      <p:sp>
        <p:nvSpPr>
          <p:cNvPr id="11" name="リボン: 下に曲がる 10">
            <a:extLst>
              <a:ext uri="{FF2B5EF4-FFF2-40B4-BE49-F238E27FC236}">
                <a16:creationId xmlns:a16="http://schemas.microsoft.com/office/drawing/2014/main" id="{157EE298-64C9-44CD-8D13-C702EEC0C9AB}"/>
              </a:ext>
            </a:extLst>
          </p:cNvPr>
          <p:cNvSpPr/>
          <p:nvPr/>
        </p:nvSpPr>
        <p:spPr>
          <a:xfrm>
            <a:off x="6605588" y="57150"/>
            <a:ext cx="2447925"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9</a:t>
            </a:r>
            <a:r>
              <a:rPr kumimoji="1" lang="ja-JP" altLang="en-US" sz="2800" dirty="0" err="1">
                <a:solidFill>
                  <a:schemeClr val="tx1"/>
                </a:solidFill>
              </a:rPr>
              <a:t>，</a:t>
            </a:r>
            <a:r>
              <a:rPr kumimoji="1" lang="en-US" altLang="ja-JP" sz="2800" dirty="0">
                <a:solidFill>
                  <a:schemeClr val="tx1"/>
                </a:solidFill>
              </a:rPr>
              <a:t>P 10</a:t>
            </a:r>
            <a:endParaRPr kumimoji="1" lang="ja-JP" altLang="en-US" sz="2800" dirty="0">
              <a:solidFill>
                <a:schemeClr val="tx1"/>
              </a:solidFill>
            </a:endParaRPr>
          </a:p>
        </p:txBody>
      </p:sp>
      <p:pic>
        <p:nvPicPr>
          <p:cNvPr id="2" name="オーディオ 1">
            <a:hlinkClick r:id="" action="ppaction://media"/>
            <a:extLst>
              <a:ext uri="{FF2B5EF4-FFF2-40B4-BE49-F238E27FC236}">
                <a16:creationId xmlns:a16="http://schemas.microsoft.com/office/drawing/2014/main" id="{8960471F-02B0-448E-A1CE-8E0ACE00F5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87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12DCF36-ED0E-4B48-906A-D4F421E5150F}"/>
              </a:ext>
            </a:extLst>
          </p:cNvPr>
          <p:cNvSpPr txBox="1"/>
          <p:nvPr/>
        </p:nvSpPr>
        <p:spPr>
          <a:xfrm>
            <a:off x="90488" y="1052513"/>
            <a:ext cx="8963025" cy="5665787"/>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a:extLst>
              <a:ext uri="{FF2B5EF4-FFF2-40B4-BE49-F238E27FC236}">
                <a16:creationId xmlns:a16="http://schemas.microsoft.com/office/drawing/2014/main" id="{8C4AC947-D26B-4779-95C7-9ED0C81B3516}"/>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55300" name="テキスト ボックス 11">
            <a:extLst>
              <a:ext uri="{FF2B5EF4-FFF2-40B4-BE49-F238E27FC236}">
                <a16:creationId xmlns:a16="http://schemas.microsoft.com/office/drawing/2014/main" id="{4C58349F-5653-4CB8-AE1E-3A3FE222EDDF}"/>
              </a:ext>
            </a:extLst>
          </p:cNvPr>
          <p:cNvSpPr txBox="1">
            <a:spLocks noChangeArrowheads="1"/>
          </p:cNvSpPr>
          <p:nvPr/>
        </p:nvSpPr>
        <p:spPr bwMode="auto">
          <a:xfrm>
            <a:off x="90488" y="1077913"/>
            <a:ext cx="8831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t>◆３つの観点の評価についての考え方</a:t>
            </a:r>
          </a:p>
        </p:txBody>
      </p:sp>
      <p:sp>
        <p:nvSpPr>
          <p:cNvPr id="11" name="リボン: 下に曲がる 10">
            <a:extLst>
              <a:ext uri="{FF2B5EF4-FFF2-40B4-BE49-F238E27FC236}">
                <a16:creationId xmlns:a16="http://schemas.microsoft.com/office/drawing/2014/main" id="{ABFDE6C2-0325-4473-843B-35DE2918A1AB}"/>
              </a:ext>
            </a:extLst>
          </p:cNvPr>
          <p:cNvSpPr/>
          <p:nvPr/>
        </p:nvSpPr>
        <p:spPr>
          <a:xfrm>
            <a:off x="6605588" y="57150"/>
            <a:ext cx="2447925"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9</a:t>
            </a:r>
            <a:r>
              <a:rPr kumimoji="1" lang="ja-JP" altLang="en-US" sz="2800" dirty="0" err="1">
                <a:solidFill>
                  <a:schemeClr val="tx1"/>
                </a:solidFill>
              </a:rPr>
              <a:t>，</a:t>
            </a:r>
            <a:r>
              <a:rPr kumimoji="1" lang="en-US" altLang="ja-JP" sz="2800" dirty="0">
                <a:solidFill>
                  <a:schemeClr val="tx1"/>
                </a:solidFill>
              </a:rPr>
              <a:t>P 10</a:t>
            </a:r>
            <a:endParaRPr kumimoji="1" lang="ja-JP" altLang="en-US" sz="2800" dirty="0">
              <a:solidFill>
                <a:schemeClr val="tx1"/>
              </a:solidFill>
            </a:endParaRPr>
          </a:p>
        </p:txBody>
      </p:sp>
      <p:sp>
        <p:nvSpPr>
          <p:cNvPr id="10" name="AutoShape 10">
            <a:extLst>
              <a:ext uri="{FF2B5EF4-FFF2-40B4-BE49-F238E27FC236}">
                <a16:creationId xmlns:a16="http://schemas.microsoft.com/office/drawing/2014/main" id="{DCF2879E-7106-44B7-916B-6CE39D78EFE4}"/>
              </a:ext>
            </a:extLst>
          </p:cNvPr>
          <p:cNvSpPr>
            <a:spLocks noChangeArrowheads="1"/>
          </p:cNvSpPr>
          <p:nvPr/>
        </p:nvSpPr>
        <p:spPr bwMode="auto">
          <a:xfrm>
            <a:off x="166688" y="1600200"/>
            <a:ext cx="8839200" cy="4997450"/>
          </a:xfrm>
          <a:prstGeom prst="foldedCorner">
            <a:avLst>
              <a:gd name="adj" fmla="val 5863"/>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800" dirty="0">
                <a:latin typeface="+mn-ea"/>
              </a:rPr>
              <a:t>〇「主体的に学習に取り組む態度」②</a:t>
            </a:r>
            <a:endParaRPr lang="en-US" altLang="ja-JP" sz="2800" dirty="0">
              <a:latin typeface="+mn-ea"/>
            </a:endParaRPr>
          </a:p>
          <a:p>
            <a:pPr>
              <a:defRPr/>
            </a:pPr>
            <a:r>
              <a:rPr lang="ja-JP" altLang="en-US" sz="2400" dirty="0">
                <a:latin typeface="+mn-ea"/>
              </a:rPr>
              <a:t>　</a:t>
            </a:r>
            <a:endParaRPr lang="en-US" altLang="ja-JP" sz="2400" dirty="0">
              <a:latin typeface="+mn-ea"/>
            </a:endParaRPr>
          </a:p>
          <a:p>
            <a:pPr>
              <a:defRPr/>
            </a:pPr>
            <a:r>
              <a:rPr lang="en-US" altLang="ja-JP" sz="2400" dirty="0">
                <a:latin typeface="+mn-ea"/>
              </a:rPr>
              <a:t>  </a:t>
            </a:r>
            <a:r>
              <a:rPr lang="ja-JP" altLang="en-US" sz="2400" dirty="0">
                <a:latin typeface="+mn-ea"/>
              </a:rPr>
              <a:t>・実際の評価の場面においては，</a:t>
            </a:r>
            <a:endParaRPr lang="en-US" altLang="ja-JP" sz="2400" dirty="0">
              <a:latin typeface="+mn-ea"/>
            </a:endParaRPr>
          </a:p>
          <a:p>
            <a:pPr>
              <a:defRPr/>
            </a:pPr>
            <a:r>
              <a:rPr lang="ja-JP" altLang="en-US" sz="2400" dirty="0">
                <a:latin typeface="+mn-ea"/>
              </a:rPr>
              <a:t>　  双方の側面を一体的に見取る</a:t>
            </a:r>
            <a:endParaRPr lang="en-US" altLang="ja-JP" sz="2400" dirty="0">
              <a:latin typeface="+mn-ea"/>
            </a:endParaRPr>
          </a:p>
          <a:p>
            <a:pPr>
              <a:defRPr/>
            </a:pPr>
            <a:r>
              <a:rPr lang="ja-JP" altLang="en-US" sz="2400" dirty="0">
                <a:latin typeface="+mn-ea"/>
              </a:rPr>
              <a:t>　  ことも想定される。</a:t>
            </a:r>
            <a:endParaRPr lang="en-US" altLang="ja-JP" sz="2400" dirty="0">
              <a:latin typeface="+mn-ea"/>
            </a:endParaRPr>
          </a:p>
          <a:p>
            <a:pPr>
              <a:lnSpc>
                <a:spcPts val="1200"/>
              </a:lnSpc>
              <a:defRPr/>
            </a:pPr>
            <a:endParaRPr lang="en-US" altLang="ja-JP" sz="2400" dirty="0">
              <a:latin typeface="+mn-ea"/>
            </a:endParaRPr>
          </a:p>
          <a:p>
            <a:pPr>
              <a:defRPr/>
            </a:pPr>
            <a:r>
              <a:rPr lang="en-US" altLang="ja-JP" sz="2400" dirty="0">
                <a:latin typeface="+mn-ea"/>
              </a:rPr>
              <a:t>  </a:t>
            </a:r>
            <a:r>
              <a:rPr lang="ja-JP" altLang="en-US" sz="2400" dirty="0">
                <a:latin typeface="+mn-ea"/>
              </a:rPr>
              <a:t>・学習の調整が「適切に行われ</a:t>
            </a:r>
            <a:endParaRPr lang="en-US" altLang="ja-JP" sz="2400" dirty="0">
              <a:latin typeface="+mn-ea"/>
            </a:endParaRPr>
          </a:p>
          <a:p>
            <a:pPr>
              <a:defRPr/>
            </a:pPr>
            <a:r>
              <a:rPr lang="ja-JP" altLang="en-US" sz="2400" dirty="0">
                <a:latin typeface="+mn-ea"/>
              </a:rPr>
              <a:t>　 </a:t>
            </a:r>
            <a:r>
              <a:rPr lang="ja-JP" altLang="en-US" sz="1050" dirty="0">
                <a:latin typeface="+mn-ea"/>
              </a:rPr>
              <a:t> </a:t>
            </a:r>
            <a:r>
              <a:rPr lang="ja-JP" altLang="en-US" sz="2400" dirty="0">
                <a:latin typeface="+mn-ea"/>
              </a:rPr>
              <a:t>ているか」を必ずしも判断する</a:t>
            </a:r>
            <a:endParaRPr lang="en-US" altLang="ja-JP" sz="2400" dirty="0">
              <a:latin typeface="+mn-ea"/>
            </a:endParaRPr>
          </a:p>
          <a:p>
            <a:pPr>
              <a:defRPr/>
            </a:pPr>
            <a:r>
              <a:rPr lang="en-US" altLang="ja-JP" sz="2400" dirty="0">
                <a:latin typeface="+mn-ea"/>
              </a:rPr>
              <a:t> </a:t>
            </a:r>
            <a:r>
              <a:rPr lang="en-US" altLang="ja-JP" sz="2000" dirty="0">
                <a:latin typeface="+mn-ea"/>
              </a:rPr>
              <a:t>   </a:t>
            </a:r>
            <a:r>
              <a:rPr lang="ja-JP" altLang="en-US" sz="2400" dirty="0">
                <a:latin typeface="+mn-ea"/>
              </a:rPr>
              <a:t>ものではなく，</a:t>
            </a:r>
            <a:r>
              <a:rPr lang="ja-JP" altLang="en-US" sz="2400" dirty="0">
                <a:solidFill>
                  <a:srgbClr val="FF0000"/>
                </a:solidFill>
                <a:latin typeface="+mn-ea"/>
              </a:rPr>
              <a:t>学習の調整が，</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en-US" altLang="ja-JP" dirty="0">
                <a:solidFill>
                  <a:srgbClr val="FF0000"/>
                </a:solidFill>
                <a:latin typeface="+mn-ea"/>
              </a:rPr>
              <a:t>  </a:t>
            </a:r>
            <a:r>
              <a:rPr lang="ja-JP" altLang="en-US" sz="2400" dirty="0">
                <a:solidFill>
                  <a:srgbClr val="FF0000"/>
                </a:solidFill>
                <a:latin typeface="+mn-ea"/>
              </a:rPr>
              <a:t>知識及び技能の習得などに</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en-US" altLang="ja-JP" sz="2000" dirty="0">
                <a:solidFill>
                  <a:srgbClr val="FF0000"/>
                </a:solidFill>
                <a:latin typeface="+mn-ea"/>
              </a:rPr>
              <a:t>   </a:t>
            </a:r>
            <a:r>
              <a:rPr lang="ja-JP" altLang="en-US" sz="2400" dirty="0">
                <a:solidFill>
                  <a:srgbClr val="FF0000"/>
                </a:solidFill>
                <a:latin typeface="+mn-ea"/>
              </a:rPr>
              <a:t>結び付いていない場合には，</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en-US" altLang="ja-JP" sz="1600" dirty="0">
                <a:solidFill>
                  <a:srgbClr val="FF0000"/>
                </a:solidFill>
                <a:latin typeface="+mn-ea"/>
              </a:rPr>
              <a:t>  </a:t>
            </a:r>
            <a:r>
              <a:rPr lang="ja-JP" altLang="en-US" sz="2400" dirty="0">
                <a:solidFill>
                  <a:srgbClr val="FF0000"/>
                </a:solidFill>
                <a:latin typeface="+mn-ea"/>
              </a:rPr>
              <a:t>教師が学習の進め方を適切に</a:t>
            </a:r>
            <a:endParaRPr lang="en-US" altLang="ja-JP" sz="2400" dirty="0">
              <a:solidFill>
                <a:srgbClr val="FF0000"/>
              </a:solidFill>
              <a:latin typeface="+mn-ea"/>
            </a:endParaRPr>
          </a:p>
          <a:p>
            <a:pPr>
              <a:defRPr/>
            </a:pPr>
            <a:r>
              <a:rPr lang="en-US" altLang="ja-JP" sz="2400" dirty="0">
                <a:solidFill>
                  <a:srgbClr val="FF0000"/>
                </a:solidFill>
                <a:latin typeface="+mn-ea"/>
              </a:rPr>
              <a:t>  </a:t>
            </a:r>
            <a:r>
              <a:rPr lang="en-US" altLang="ja-JP" sz="1600" dirty="0">
                <a:solidFill>
                  <a:srgbClr val="FF0000"/>
                </a:solidFill>
                <a:latin typeface="+mn-ea"/>
              </a:rPr>
              <a:t>  </a:t>
            </a:r>
            <a:r>
              <a:rPr lang="ja-JP" altLang="en-US" sz="2400" dirty="0">
                <a:solidFill>
                  <a:srgbClr val="FF0000"/>
                </a:solidFill>
                <a:latin typeface="+mn-ea"/>
              </a:rPr>
              <a:t>指導すること</a:t>
            </a:r>
            <a:r>
              <a:rPr lang="ja-JP" altLang="en-US" sz="2400" dirty="0">
                <a:latin typeface="+mn-ea"/>
              </a:rPr>
              <a:t>が求められる。</a:t>
            </a:r>
            <a:endParaRPr lang="en-US" altLang="ja-JP" sz="2400" dirty="0">
              <a:latin typeface="+mn-ea"/>
            </a:endParaRPr>
          </a:p>
        </p:txBody>
      </p:sp>
      <p:pic>
        <p:nvPicPr>
          <p:cNvPr id="55303" name="図 2">
            <a:extLst>
              <a:ext uri="{FF2B5EF4-FFF2-40B4-BE49-F238E27FC236}">
                <a16:creationId xmlns:a16="http://schemas.microsoft.com/office/drawing/2014/main" id="{4AAE6001-4865-4CC7-AF1C-CB9F8812C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2276475"/>
            <a:ext cx="411162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8D4853B0-2F10-489F-BE1B-69822C5450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319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A3C0C90-30AB-42E1-A667-0B7957AA1B57}"/>
              </a:ext>
            </a:extLst>
          </p:cNvPr>
          <p:cNvSpPr txBox="1"/>
          <p:nvPr/>
        </p:nvSpPr>
        <p:spPr>
          <a:xfrm>
            <a:off x="90488" y="1052513"/>
            <a:ext cx="8963025" cy="561657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22" name="テキスト ボックス 1">
            <a:extLst>
              <a:ext uri="{FF2B5EF4-FFF2-40B4-BE49-F238E27FC236}">
                <a16:creationId xmlns:a16="http://schemas.microsoft.com/office/drawing/2014/main" id="{3FED6F32-C50D-4C68-A634-00FBBE2BD7EB}"/>
              </a:ext>
            </a:extLst>
          </p:cNvPr>
          <p:cNvSpPr txBox="1">
            <a:spLocks noChangeArrowheads="1"/>
          </p:cNvSpPr>
          <p:nvPr/>
        </p:nvSpPr>
        <p:spPr bwMode="auto">
          <a:xfrm>
            <a:off x="152400" y="1700213"/>
            <a:ext cx="8839200" cy="3097212"/>
          </a:xfrm>
          <a:prstGeom prst="rect">
            <a:avLst/>
          </a:prstGeom>
          <a:solidFill>
            <a:schemeClr val="bg1"/>
          </a:solidFill>
          <a:ln w="9525">
            <a:solidFill>
              <a:schemeClr val="tx1"/>
            </a:solidFill>
            <a:miter lim="800000"/>
            <a:headEnd/>
            <a:tailEnd/>
          </a:ln>
        </p:spPr>
        <p:txBody>
          <a:bodyPr lIns="108000" rIns="108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lnSpc>
                <a:spcPts val="3300"/>
              </a:lnSpc>
              <a:defRPr/>
            </a:pPr>
            <a:r>
              <a:rPr lang="ja-JP" altLang="ja-JP" sz="2800" dirty="0"/>
              <a:t>「（２）学習評価については</a:t>
            </a:r>
            <a:r>
              <a:rPr lang="ja-JP" altLang="en-US" sz="2800" dirty="0"/>
              <a:t>，</a:t>
            </a:r>
            <a:r>
              <a:rPr lang="ja-JP" altLang="ja-JP" sz="2800" dirty="0"/>
              <a:t>日々の授業の中で児童</a:t>
            </a:r>
            <a:endParaRPr lang="en-US" altLang="ja-JP" sz="2800" dirty="0"/>
          </a:p>
          <a:p>
            <a:pPr algn="dist">
              <a:lnSpc>
                <a:spcPts val="3300"/>
              </a:lnSpc>
              <a:defRPr/>
            </a:pPr>
            <a:r>
              <a:rPr lang="ja-JP" altLang="ja-JP" sz="2800" dirty="0"/>
              <a:t>生徒の学習状況を適宜把握して指導の改善に生かすこと</a:t>
            </a:r>
            <a:endParaRPr lang="en-US" altLang="ja-JP" sz="2800" dirty="0"/>
          </a:p>
          <a:p>
            <a:pPr algn="dist">
              <a:lnSpc>
                <a:spcPts val="3300"/>
              </a:lnSpc>
              <a:defRPr/>
            </a:pPr>
            <a:r>
              <a:rPr lang="ja-JP" altLang="ja-JP" sz="2800" dirty="0"/>
              <a:t>に重点を置くことが重要である。したがって</a:t>
            </a:r>
            <a:r>
              <a:rPr lang="ja-JP" altLang="en-US" sz="2800" dirty="0"/>
              <a:t>，</a:t>
            </a:r>
            <a:r>
              <a:rPr lang="ja-JP" altLang="ja-JP" sz="2800" dirty="0">
                <a:solidFill>
                  <a:srgbClr val="FF0000"/>
                </a:solidFill>
              </a:rPr>
              <a:t>観点別</a:t>
            </a:r>
            <a:endParaRPr lang="en-US" altLang="ja-JP" sz="2800" dirty="0">
              <a:solidFill>
                <a:srgbClr val="FF0000"/>
              </a:solidFill>
            </a:endParaRPr>
          </a:p>
          <a:p>
            <a:pPr algn="dist">
              <a:lnSpc>
                <a:spcPts val="3300"/>
              </a:lnSpc>
              <a:defRPr/>
            </a:pPr>
            <a:r>
              <a:rPr lang="ja-JP" altLang="ja-JP" sz="2800" dirty="0">
                <a:solidFill>
                  <a:srgbClr val="FF0000"/>
                </a:solidFill>
              </a:rPr>
              <a:t>学習状況の評価の記録に用いる評価については</a:t>
            </a:r>
            <a:r>
              <a:rPr lang="ja-JP" altLang="en-US" sz="2800" dirty="0">
                <a:solidFill>
                  <a:srgbClr val="FF0000"/>
                </a:solidFill>
              </a:rPr>
              <a:t>，</a:t>
            </a:r>
            <a:r>
              <a:rPr lang="ja-JP" altLang="ja-JP" sz="2800" dirty="0">
                <a:solidFill>
                  <a:srgbClr val="FF0000"/>
                </a:solidFill>
              </a:rPr>
              <a:t>毎回の</a:t>
            </a:r>
            <a:endParaRPr lang="en-US" altLang="ja-JP" sz="2800" dirty="0">
              <a:solidFill>
                <a:srgbClr val="FF0000"/>
              </a:solidFill>
            </a:endParaRPr>
          </a:p>
          <a:p>
            <a:pPr algn="dist">
              <a:lnSpc>
                <a:spcPts val="3300"/>
              </a:lnSpc>
              <a:defRPr/>
            </a:pPr>
            <a:r>
              <a:rPr lang="ja-JP" altLang="ja-JP" sz="2800" dirty="0">
                <a:solidFill>
                  <a:srgbClr val="FF0000"/>
                </a:solidFill>
              </a:rPr>
              <a:t>授業ではなく</a:t>
            </a:r>
            <a:r>
              <a:rPr lang="ja-JP" altLang="ja-JP" sz="2800" dirty="0"/>
              <a:t>原則として単元や題材など内容や時間の</a:t>
            </a:r>
            <a:endParaRPr lang="en-US" altLang="ja-JP" sz="2800" dirty="0"/>
          </a:p>
          <a:p>
            <a:pPr algn="dist">
              <a:lnSpc>
                <a:spcPts val="3300"/>
              </a:lnSpc>
              <a:defRPr/>
            </a:pPr>
            <a:r>
              <a:rPr lang="ja-JP" altLang="ja-JP" sz="2800" dirty="0"/>
              <a:t>まとまりごとに</a:t>
            </a:r>
            <a:r>
              <a:rPr lang="ja-JP" altLang="en-US" sz="2800" dirty="0"/>
              <a:t>，</a:t>
            </a:r>
            <a:r>
              <a:rPr lang="ja-JP" altLang="ja-JP" sz="2800" dirty="0"/>
              <a:t>それぞれの実現状況を把握できる段階で</a:t>
            </a:r>
            <a:endParaRPr lang="en-US" altLang="ja-JP" sz="2800" dirty="0"/>
          </a:p>
          <a:p>
            <a:pPr algn="dist">
              <a:lnSpc>
                <a:spcPts val="3300"/>
              </a:lnSpc>
              <a:defRPr/>
            </a:pPr>
            <a:r>
              <a:rPr lang="ja-JP" altLang="ja-JP" sz="2800" dirty="0"/>
              <a:t>行うなど</a:t>
            </a:r>
            <a:r>
              <a:rPr lang="ja-JP" altLang="en-US" sz="2800" dirty="0"/>
              <a:t>，</a:t>
            </a:r>
            <a:r>
              <a:rPr lang="ja-JP" altLang="ja-JP" sz="2800" dirty="0">
                <a:solidFill>
                  <a:srgbClr val="FF0000"/>
                </a:solidFill>
              </a:rPr>
              <a:t>その場面を精選する</a:t>
            </a:r>
            <a:r>
              <a:rPr lang="ja-JP" altLang="ja-JP" sz="2800" dirty="0"/>
              <a:t>ことが重要であること。」</a:t>
            </a:r>
            <a:endParaRPr kumimoji="1" lang="en-US" altLang="ja-JP" sz="4000" dirty="0">
              <a:latin typeface="+mn-ea"/>
            </a:endParaRPr>
          </a:p>
        </p:txBody>
      </p:sp>
      <p:sp>
        <p:nvSpPr>
          <p:cNvPr id="9" name="ホームベース 16">
            <a:extLst>
              <a:ext uri="{FF2B5EF4-FFF2-40B4-BE49-F238E27FC236}">
                <a16:creationId xmlns:a16="http://schemas.microsoft.com/office/drawing/2014/main" id="{91174075-31AF-4210-877E-BD2069CC35F2}"/>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57349" name="テキスト ボックス 11">
            <a:extLst>
              <a:ext uri="{FF2B5EF4-FFF2-40B4-BE49-F238E27FC236}">
                <a16:creationId xmlns:a16="http://schemas.microsoft.com/office/drawing/2014/main" id="{469E9C6E-75FF-4D1D-AE06-B7BF392CE907}"/>
              </a:ext>
            </a:extLst>
          </p:cNvPr>
          <p:cNvSpPr txBox="1">
            <a:spLocks noChangeArrowheads="1"/>
          </p:cNvSpPr>
          <p:nvPr/>
        </p:nvSpPr>
        <p:spPr bwMode="auto">
          <a:xfrm>
            <a:off x="90488" y="1077913"/>
            <a:ext cx="8831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t>◆学習評価の円滑な実施に向けた取組について</a:t>
            </a:r>
          </a:p>
        </p:txBody>
      </p:sp>
      <p:sp>
        <p:nvSpPr>
          <p:cNvPr id="57350" name="テキスト ボックス 12">
            <a:extLst>
              <a:ext uri="{FF2B5EF4-FFF2-40B4-BE49-F238E27FC236}">
                <a16:creationId xmlns:a16="http://schemas.microsoft.com/office/drawing/2014/main" id="{8F402084-CB34-4584-8852-91EBD78F1A62}"/>
              </a:ext>
            </a:extLst>
          </p:cNvPr>
          <p:cNvSpPr txBox="1">
            <a:spLocks noChangeArrowheads="1"/>
          </p:cNvSpPr>
          <p:nvPr/>
        </p:nvSpPr>
        <p:spPr bwMode="auto">
          <a:xfrm>
            <a:off x="160338" y="4941888"/>
            <a:ext cx="8831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a:t>【</a:t>
            </a:r>
            <a:r>
              <a:rPr lang="ja-JP" altLang="en-US" sz="2400"/>
              <a:t>改善通知</a:t>
            </a:r>
            <a:r>
              <a:rPr lang="en-US" altLang="ja-JP" sz="2400"/>
              <a:t>】</a:t>
            </a:r>
          </a:p>
          <a:p>
            <a:r>
              <a:rPr lang="ja-JP" altLang="en-US" sz="2400"/>
              <a:t>「小学校，中学校，高等学校及び特別支援学校における児童生徒の学習評価及び指導要録の改善等について（通知）」</a:t>
            </a:r>
            <a:endParaRPr lang="en-US" altLang="ja-JP" sz="2400"/>
          </a:p>
          <a:p>
            <a:pPr algn="r"/>
            <a:r>
              <a:rPr lang="ja-JP" altLang="en-US" sz="2400"/>
              <a:t>平成３１年３月２９日　初等中等教育局長通知</a:t>
            </a:r>
          </a:p>
        </p:txBody>
      </p:sp>
      <p:pic>
        <p:nvPicPr>
          <p:cNvPr id="4" name="オーディオ 3">
            <a:hlinkClick r:id="" action="ppaction://media"/>
            <a:extLst>
              <a:ext uri="{FF2B5EF4-FFF2-40B4-BE49-F238E27FC236}">
                <a16:creationId xmlns:a16="http://schemas.microsoft.com/office/drawing/2014/main" id="{950F5709-DBDF-4033-9B22-EEC1FCB9D6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10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72178BF5-9038-4E5D-87D4-0EB6C7341A56}"/>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graphicFrame>
        <p:nvGraphicFramePr>
          <p:cNvPr id="10" name="表 9">
            <a:extLst>
              <a:ext uri="{FF2B5EF4-FFF2-40B4-BE49-F238E27FC236}">
                <a16:creationId xmlns:a16="http://schemas.microsoft.com/office/drawing/2014/main" id="{337A62B1-ABD7-427E-A6D7-598F94317127}"/>
              </a:ext>
            </a:extLst>
          </p:cNvPr>
          <p:cNvGraphicFramePr>
            <a:graphicFrameLocks noGrp="1"/>
          </p:cNvGraphicFramePr>
          <p:nvPr/>
        </p:nvGraphicFramePr>
        <p:xfrm>
          <a:off x="107950" y="1254125"/>
          <a:ext cx="8963025" cy="5514978"/>
        </p:xfrm>
        <a:graphic>
          <a:graphicData uri="http://schemas.openxmlformats.org/drawingml/2006/table">
            <a:tbl>
              <a:tblPr/>
              <a:tblGrid>
                <a:gridCol w="576263">
                  <a:extLst>
                    <a:ext uri="{9D8B030D-6E8A-4147-A177-3AD203B41FA5}">
                      <a16:colId xmlns:a16="http://schemas.microsoft.com/office/drawing/2014/main" val="20000"/>
                    </a:ext>
                  </a:extLst>
                </a:gridCol>
                <a:gridCol w="3494087">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3706812">
                  <a:extLst>
                    <a:ext uri="{9D8B030D-6E8A-4147-A177-3AD203B41FA5}">
                      <a16:colId xmlns:a16="http://schemas.microsoft.com/office/drawing/2014/main" val="20004"/>
                    </a:ext>
                  </a:extLst>
                </a:gridCol>
              </a:tblGrid>
              <a:tr h="385664">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時間</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ねらい・</a:t>
                      </a:r>
                      <a:r>
                        <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学習活動</a:t>
                      </a:r>
                    </a:p>
                  </a:txBody>
                  <a:tcPr marL="56200" marR="5620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重点</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記録</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備考</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7546">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１</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・■■の表し方を知る。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・■■がどうなっているかを知る。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・●●を読み取っている。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952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２</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・■■の観察を計画する。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●●までに，各班で観察を行う。</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・●●を観察し，その結果を適切に記</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録している。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4037">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３</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・■■を結び，●●を表す。 </a:t>
                      </a: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・■■から，●●の特徴を見いだす。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・●●を結び，■■を表している。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透明半球</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660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４</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・■■を用いて，●●にまとめる。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・●●を表し，■■を見いだして表現している。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透明半球，記述分析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3501">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５</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・■■を理解する。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・■■と■■とを関連付けて，■■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を推論する。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・●●を使って推論しようとしている。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記述分析，行動観察</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６</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・●●が変わることを表現している。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8886">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７</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・■■について理解する。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・■■の位置を確認する。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・●●について，理解している。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04036">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８</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・■■をモデル実験で調べる。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・■■になることを見いだす。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・●●を分析して解釈し，表現して</a:t>
                      </a:r>
                      <a:r>
                        <a:rPr kumimoji="1" lang="ja-JP" altLang="en-US" sz="16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い</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る。</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47978">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９</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・■■の関係を見いだそうとする。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・●●と，■■の関係を見いだそうとしている。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9469" name="テキスト ボックス 18">
            <a:extLst>
              <a:ext uri="{FF2B5EF4-FFF2-40B4-BE49-F238E27FC236}">
                <a16:creationId xmlns:a16="http://schemas.microsoft.com/office/drawing/2014/main" id="{4C351CD5-91B6-444C-B484-D6DF221E2772}"/>
              </a:ext>
            </a:extLst>
          </p:cNvPr>
          <p:cNvSpPr txBox="1">
            <a:spLocks noChangeArrowheads="1"/>
          </p:cNvSpPr>
          <p:nvPr/>
        </p:nvSpPr>
        <p:spPr bwMode="auto">
          <a:xfrm>
            <a:off x="-68263" y="892175"/>
            <a:ext cx="941705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t>◆単元名「天体の動きと地球の自転・公転」　内容のまとまり「第２学年第２分野（６）地球と宇宙」</a:t>
            </a:r>
          </a:p>
        </p:txBody>
      </p:sp>
      <p:sp>
        <p:nvSpPr>
          <p:cNvPr id="6" name="リボン: 下に曲がる 5">
            <a:extLst>
              <a:ext uri="{FF2B5EF4-FFF2-40B4-BE49-F238E27FC236}">
                <a16:creationId xmlns:a16="http://schemas.microsoft.com/office/drawing/2014/main" id="{A0FE1490-9E5A-4D6F-B526-BCC8C5146EF7}"/>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47</a:t>
            </a:r>
          </a:p>
        </p:txBody>
      </p:sp>
      <p:pic>
        <p:nvPicPr>
          <p:cNvPr id="7" name="オーディオ 6">
            <a:hlinkClick r:id="" action="ppaction://media"/>
            <a:extLst>
              <a:ext uri="{FF2B5EF4-FFF2-40B4-BE49-F238E27FC236}">
                <a16:creationId xmlns:a16="http://schemas.microsoft.com/office/drawing/2014/main" id="{0BE05491-F091-45DE-881B-52BF97771E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63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a:extLst>
              <a:ext uri="{FF2B5EF4-FFF2-40B4-BE49-F238E27FC236}">
                <a16:creationId xmlns:a16="http://schemas.microsoft.com/office/drawing/2014/main" id="{B2DBF894-30A7-45B1-A713-9B444E9720F1}"/>
              </a:ext>
            </a:extLst>
          </p:cNvPr>
          <p:cNvGraphicFramePr>
            <a:graphicFrameLocks noGrp="1"/>
          </p:cNvGraphicFramePr>
          <p:nvPr/>
        </p:nvGraphicFramePr>
        <p:xfrm>
          <a:off x="107950" y="1254125"/>
          <a:ext cx="8963025" cy="5514978"/>
        </p:xfrm>
        <a:graphic>
          <a:graphicData uri="http://schemas.openxmlformats.org/drawingml/2006/table">
            <a:tbl>
              <a:tblPr/>
              <a:tblGrid>
                <a:gridCol w="576263">
                  <a:extLst>
                    <a:ext uri="{9D8B030D-6E8A-4147-A177-3AD203B41FA5}">
                      <a16:colId xmlns:a16="http://schemas.microsoft.com/office/drawing/2014/main" val="20000"/>
                    </a:ext>
                  </a:extLst>
                </a:gridCol>
                <a:gridCol w="3494087">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3706812">
                  <a:extLst>
                    <a:ext uri="{9D8B030D-6E8A-4147-A177-3AD203B41FA5}">
                      <a16:colId xmlns:a16="http://schemas.microsoft.com/office/drawing/2014/main" val="20004"/>
                    </a:ext>
                  </a:extLst>
                </a:gridCol>
              </a:tblGrid>
              <a:tr h="385664">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時間</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ねらい・</a:t>
                      </a:r>
                      <a:r>
                        <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学習活動</a:t>
                      </a:r>
                    </a:p>
                  </a:txBody>
                  <a:tcPr marL="56200" marR="5620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重点</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記録</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備考</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7546">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１</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・■■の表し方を知る。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・■■がどうなっているかを知る。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・●●を読み取っている。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952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２</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・■■の観察を計画する。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●●までに，各班で観察を行う。</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・●●を観察し，その結果を適切に記</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録している。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4037">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３</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・■■を結び，●●を表す。 </a:t>
                      </a: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・■■から，●●の特徴を見いだす。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・●●を結び，■■を表している。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透明半球</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660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４</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・■■を用いて，●●にまとめる。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・●●を表し，■■を見いだして表現している。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透明半球，記述分析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3501">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５</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・■■を理解する。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・■■と■■とを関連付けて，■■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を推論する。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・●●を使って推論しようとしている。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記述分析，行動観察</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６</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・●●が変わることを表現している。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8886">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７</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・■■について理解する。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・■■の位置を確認する。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・●●について，理解している。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04036">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８</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・■■をモデル実験で調べる。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・■■になることを見いだす。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・●●を分析して解釈し，表現して</a:t>
                      </a:r>
                      <a:r>
                        <a:rPr kumimoji="1" lang="ja-JP" altLang="en-US" sz="16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い</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る。</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47978">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９</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・■■の関係を見いだそうとする。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・●●と，■■の関係を見いだそうとしている。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9" name="ホームベース 16">
            <a:extLst>
              <a:ext uri="{FF2B5EF4-FFF2-40B4-BE49-F238E27FC236}">
                <a16:creationId xmlns:a16="http://schemas.microsoft.com/office/drawing/2014/main" id="{73B8EB21-C560-49F9-92D9-155CE7EB7A61}"/>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61517" name="テキスト ボックス 18">
            <a:extLst>
              <a:ext uri="{FF2B5EF4-FFF2-40B4-BE49-F238E27FC236}">
                <a16:creationId xmlns:a16="http://schemas.microsoft.com/office/drawing/2014/main" id="{214A453B-BA18-4D30-8F21-D5FD9E0B286E}"/>
              </a:ext>
            </a:extLst>
          </p:cNvPr>
          <p:cNvSpPr txBox="1">
            <a:spLocks noChangeArrowheads="1"/>
          </p:cNvSpPr>
          <p:nvPr/>
        </p:nvSpPr>
        <p:spPr bwMode="auto">
          <a:xfrm>
            <a:off x="-68263" y="892175"/>
            <a:ext cx="941705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t>◆単元名「天体の動きと地球の自転・公転」　内容のまとまり「第２学年第２分野（６）地球と宇宙」</a:t>
            </a:r>
          </a:p>
        </p:txBody>
      </p:sp>
      <p:sp>
        <p:nvSpPr>
          <p:cNvPr id="7" name="AutoShape 9">
            <a:extLst>
              <a:ext uri="{FF2B5EF4-FFF2-40B4-BE49-F238E27FC236}">
                <a16:creationId xmlns:a16="http://schemas.microsoft.com/office/drawing/2014/main" id="{321B3DE9-4257-4CC9-8DB8-6BA41458FC95}"/>
              </a:ext>
            </a:extLst>
          </p:cNvPr>
          <p:cNvSpPr>
            <a:spLocks noChangeArrowheads="1"/>
          </p:cNvSpPr>
          <p:nvPr/>
        </p:nvSpPr>
        <p:spPr bwMode="auto">
          <a:xfrm>
            <a:off x="5478463" y="1412875"/>
            <a:ext cx="3529012" cy="1668463"/>
          </a:xfrm>
          <a:prstGeom prst="wedgeRoundRectCallout">
            <a:avLst>
              <a:gd name="adj1" fmla="val -60901"/>
              <a:gd name="adj2" fmla="val -38876"/>
              <a:gd name="adj3" fmla="val 16667"/>
            </a:avLst>
          </a:prstGeom>
          <a:solidFill>
            <a:srgbClr val="FFFF00"/>
          </a:solidFill>
          <a:ln w="38100">
            <a:solidFill>
              <a:srgbClr val="000099"/>
            </a:solidFill>
            <a:round/>
            <a:headEnd/>
            <a:tailEnd/>
          </a:ln>
        </p:spPr>
        <p:txBody>
          <a:bodyPr lIns="0" tIns="8890" rIns="0" bIns="8890"/>
          <a:lstStyle/>
          <a:p>
            <a:pPr>
              <a:defRPr/>
            </a:pPr>
            <a:r>
              <a:rPr lang="ja-JP" altLang="ja-JP" sz="2400" dirty="0"/>
              <a:t>「記録」</a:t>
            </a:r>
            <a:endParaRPr lang="en-US" altLang="ja-JP" sz="2400" dirty="0"/>
          </a:p>
          <a:p>
            <a:pPr>
              <a:defRPr/>
            </a:pPr>
            <a:r>
              <a:rPr lang="ja-JP" altLang="ja-JP" sz="2400" dirty="0"/>
              <a:t>･･･評価規準に照らして</a:t>
            </a:r>
            <a:r>
              <a:rPr lang="ja-JP" altLang="en-US" sz="2400" dirty="0"/>
              <a:t>，　　</a:t>
            </a:r>
            <a:endParaRPr lang="en-US" altLang="ja-JP" sz="2400" dirty="0"/>
          </a:p>
          <a:p>
            <a:pPr>
              <a:defRPr/>
            </a:pPr>
            <a:r>
              <a:rPr lang="ja-JP" altLang="en-US" sz="2400" dirty="0"/>
              <a:t>　　</a:t>
            </a:r>
            <a:r>
              <a:rPr lang="ja-JP" altLang="ja-JP" sz="2400" dirty="0"/>
              <a:t>生徒全員の学習状況</a:t>
            </a:r>
            <a:endParaRPr lang="en-US" altLang="ja-JP" sz="2400" dirty="0"/>
          </a:p>
          <a:p>
            <a:pPr>
              <a:defRPr/>
            </a:pPr>
            <a:r>
              <a:rPr lang="ja-JP" altLang="en-US" sz="2400" dirty="0"/>
              <a:t>　　</a:t>
            </a:r>
            <a:r>
              <a:rPr lang="ja-JP" altLang="ja-JP" sz="2400" dirty="0"/>
              <a:t>を記録に残す場面</a:t>
            </a:r>
            <a:r>
              <a:rPr lang="ja-JP" altLang="en-US" sz="2400" dirty="0"/>
              <a:t>　　　　　　　　　　　　　　　　　　　　　　　　　　　　　　　　　　　　　　　　　　　　　　　　　　　　　　　　　　　　　　　　　　　　　　　　　　　　　　　　　　　　　　　　　　　　　　　　　　　　　　　　　　　　　　　　　　　　　　　　　　　　　　　　　　　　　　　　　　　　　　　　　　　　　　　　　　　　　　　　　　　　　　　　　　　　　　　　　　　　　　　　　　　　　　　　　　　　　　　　　　　　　　　　　　　　　　　　　　　　　　　　　　　　　　　　　　　　　　　　　　　　　　　　　　　　　　　　　　　　　　　　　　　　　　　　　　　　　　　　　　　　　　　　　　　　　　　　　　　　　　　　　　　　　　　　　　　　　　　　　　　　　　　　　　　　　　　　　　　　　　　　　　　　　　　　　　　　　　　　　　　　　　　　　　　　　　　　　　　　　　　　　　　　　　　　　　　　　　　　　　　　　　　　　　　　　　　　　　　　　　　　　　　　　　　　　　　　　　　　　　　　　　　　　　　　　　　　　　　　　　　　　　　　　　　　　　　　　　　　　　　　　　　　　　　　　　　　　　　　　　　　　　　　　　　　　　　　　　　　　　　　　　　　　　　　　</a:t>
            </a:r>
            <a:endParaRPr lang="en-US" altLang="ja-JP" sz="2400" dirty="0">
              <a:latin typeface="+mj-ea"/>
              <a:ea typeface="+mj-ea"/>
            </a:endParaRPr>
          </a:p>
        </p:txBody>
      </p:sp>
      <p:sp>
        <p:nvSpPr>
          <p:cNvPr id="11" name="正方形/長方形 10">
            <a:extLst>
              <a:ext uri="{FF2B5EF4-FFF2-40B4-BE49-F238E27FC236}">
                <a16:creationId xmlns:a16="http://schemas.microsoft.com/office/drawing/2014/main" id="{85745BB1-F9A1-4932-8370-33AB44142D1C}"/>
              </a:ext>
            </a:extLst>
          </p:cNvPr>
          <p:cNvSpPr/>
          <p:nvPr/>
        </p:nvSpPr>
        <p:spPr>
          <a:xfrm>
            <a:off x="369888" y="3468688"/>
            <a:ext cx="3484562" cy="2244725"/>
          </a:xfrm>
          <a:prstGeom prst="rect">
            <a:avLst/>
          </a:prstGeom>
          <a:solidFill>
            <a:srgbClr val="FFCCFF"/>
          </a:solidFill>
          <a:ln w="38100">
            <a:solidFill>
              <a:srgbClr val="FF33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200" dirty="0">
                <a:solidFill>
                  <a:schemeClr val="tx1"/>
                </a:solidFill>
              </a:rPr>
              <a:t>※</a:t>
            </a:r>
            <a:r>
              <a:rPr lang="ja-JP" altLang="ja-JP" sz="2200" dirty="0">
                <a:solidFill>
                  <a:schemeClr val="tx1"/>
                </a:solidFill>
              </a:rPr>
              <a:t>「重点」に示された表記に</a:t>
            </a:r>
            <a:endParaRPr lang="en-US" altLang="ja-JP" sz="2200" dirty="0">
              <a:solidFill>
                <a:schemeClr val="tx1"/>
              </a:solidFill>
            </a:endParaRPr>
          </a:p>
          <a:p>
            <a:pPr>
              <a:defRPr/>
            </a:pPr>
            <a:r>
              <a:rPr lang="ja-JP" altLang="en-US" sz="2200" dirty="0">
                <a:solidFill>
                  <a:schemeClr val="tx1"/>
                </a:solidFill>
              </a:rPr>
              <a:t>　 </a:t>
            </a:r>
            <a:r>
              <a:rPr lang="ja-JP" altLang="ja-JP" sz="2200" dirty="0">
                <a:solidFill>
                  <a:schemeClr val="tx1"/>
                </a:solidFill>
              </a:rPr>
              <a:t>ついて</a:t>
            </a:r>
          </a:p>
          <a:p>
            <a:pPr>
              <a:defRPr/>
            </a:pPr>
            <a:r>
              <a:rPr lang="ja-JP" altLang="ja-JP" sz="2200" dirty="0">
                <a:solidFill>
                  <a:schemeClr val="tx1"/>
                </a:solidFill>
              </a:rPr>
              <a:t>○「知」･･･知識・技能</a:t>
            </a:r>
          </a:p>
          <a:p>
            <a:pPr>
              <a:defRPr/>
            </a:pPr>
            <a:r>
              <a:rPr lang="ja-JP" altLang="ja-JP" sz="2200" dirty="0">
                <a:solidFill>
                  <a:schemeClr val="tx1"/>
                </a:solidFill>
              </a:rPr>
              <a:t>○「思」･･･思考・判断・表現</a:t>
            </a:r>
          </a:p>
          <a:p>
            <a:pPr>
              <a:defRPr/>
            </a:pPr>
            <a:r>
              <a:rPr lang="ja-JP" altLang="ja-JP" sz="2200" dirty="0">
                <a:solidFill>
                  <a:schemeClr val="tx1"/>
                </a:solidFill>
              </a:rPr>
              <a:t>○「態」･･･主体的に学習に</a:t>
            </a:r>
            <a:endParaRPr lang="en-US" altLang="ja-JP" sz="2200" dirty="0">
              <a:solidFill>
                <a:schemeClr val="tx1"/>
              </a:solidFill>
            </a:endParaRPr>
          </a:p>
          <a:p>
            <a:pPr>
              <a:defRPr/>
            </a:pPr>
            <a:r>
              <a:rPr lang="ja-JP" altLang="en-US" sz="2200" dirty="0">
                <a:solidFill>
                  <a:schemeClr val="tx1"/>
                </a:solidFill>
              </a:rPr>
              <a:t>　　　　　　 </a:t>
            </a:r>
            <a:r>
              <a:rPr lang="ja-JP" altLang="ja-JP" sz="2200" dirty="0">
                <a:solidFill>
                  <a:schemeClr val="tx1"/>
                </a:solidFill>
              </a:rPr>
              <a:t>取り組む態度</a:t>
            </a:r>
          </a:p>
        </p:txBody>
      </p:sp>
      <p:sp>
        <p:nvSpPr>
          <p:cNvPr id="13" name="リボン: 下に曲がる 12">
            <a:extLst>
              <a:ext uri="{FF2B5EF4-FFF2-40B4-BE49-F238E27FC236}">
                <a16:creationId xmlns:a16="http://schemas.microsoft.com/office/drawing/2014/main" id="{47335D11-AA10-4371-9912-748D1BF5CAF3}"/>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47</a:t>
            </a:r>
          </a:p>
        </p:txBody>
      </p:sp>
      <p:sp>
        <p:nvSpPr>
          <p:cNvPr id="10" name="AutoShape 9">
            <a:extLst>
              <a:ext uri="{FF2B5EF4-FFF2-40B4-BE49-F238E27FC236}">
                <a16:creationId xmlns:a16="http://schemas.microsoft.com/office/drawing/2014/main" id="{55EB6E20-8DC6-430C-B757-37F933ECDDB6}"/>
              </a:ext>
            </a:extLst>
          </p:cNvPr>
          <p:cNvSpPr>
            <a:spLocks noChangeArrowheads="1"/>
          </p:cNvSpPr>
          <p:nvPr/>
        </p:nvSpPr>
        <p:spPr bwMode="auto">
          <a:xfrm>
            <a:off x="261938" y="1827213"/>
            <a:ext cx="3702050" cy="1273175"/>
          </a:xfrm>
          <a:prstGeom prst="wedgeRoundRectCallout">
            <a:avLst>
              <a:gd name="adj1" fmla="val 56658"/>
              <a:gd name="adj2" fmla="val -81595"/>
              <a:gd name="adj3" fmla="val 16667"/>
            </a:avLst>
          </a:prstGeom>
          <a:solidFill>
            <a:srgbClr val="FFCCFF"/>
          </a:solidFill>
          <a:ln w="38100">
            <a:solidFill>
              <a:srgbClr val="FF0000"/>
            </a:solidFill>
            <a:round/>
            <a:headEnd/>
            <a:tailEnd/>
          </a:ln>
        </p:spPr>
        <p:txBody>
          <a:bodyPr lIns="0" tIns="8890" rIns="0" bIns="8890"/>
          <a:lstStyle/>
          <a:p>
            <a:pPr>
              <a:defRPr/>
            </a:pPr>
            <a:r>
              <a:rPr lang="ja-JP" altLang="ja-JP" sz="2400" dirty="0"/>
              <a:t>「重点」</a:t>
            </a:r>
            <a:endParaRPr lang="en-US" altLang="ja-JP" sz="2400" dirty="0"/>
          </a:p>
          <a:p>
            <a:pPr>
              <a:defRPr/>
            </a:pPr>
            <a:r>
              <a:rPr lang="ja-JP" altLang="ja-JP" sz="2400" dirty="0"/>
              <a:t>･･･</a:t>
            </a:r>
            <a:r>
              <a:rPr lang="ja-JP" altLang="en-US" sz="2400" dirty="0"/>
              <a:t>生徒の学習状況を確認</a:t>
            </a:r>
            <a:endParaRPr lang="en-US" altLang="ja-JP" sz="2400" dirty="0"/>
          </a:p>
          <a:p>
            <a:pPr>
              <a:defRPr/>
            </a:pPr>
            <a:r>
              <a:rPr lang="ja-JP" altLang="en-US" sz="2400" dirty="0"/>
              <a:t>　　する際，重点とする観点</a:t>
            </a:r>
            <a:endParaRPr lang="en-US" altLang="ja-JP" sz="2400" dirty="0">
              <a:latin typeface="+mj-ea"/>
              <a:ea typeface="+mj-ea"/>
            </a:endParaRPr>
          </a:p>
        </p:txBody>
      </p:sp>
      <p:sp>
        <p:nvSpPr>
          <p:cNvPr id="15" name="正方形/長方形 14">
            <a:extLst>
              <a:ext uri="{FF2B5EF4-FFF2-40B4-BE49-F238E27FC236}">
                <a16:creationId xmlns:a16="http://schemas.microsoft.com/office/drawing/2014/main" id="{473A4C99-B9BC-4580-B6AC-1604C73E4975}"/>
              </a:ext>
            </a:extLst>
          </p:cNvPr>
          <p:cNvSpPr/>
          <p:nvPr/>
        </p:nvSpPr>
        <p:spPr>
          <a:xfrm>
            <a:off x="5481638" y="3201988"/>
            <a:ext cx="3486150" cy="3455987"/>
          </a:xfrm>
          <a:prstGeom prst="rect">
            <a:avLst/>
          </a:prstGeom>
          <a:solidFill>
            <a:srgbClr val="FFFF00"/>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ja-JP" altLang="ja-JP" sz="2200" dirty="0">
                <a:solidFill>
                  <a:schemeClr val="tx1"/>
                </a:solidFill>
              </a:rPr>
              <a:t>※ 「記録」の欄に「○」印の</a:t>
            </a:r>
            <a:endParaRPr lang="en-US" altLang="ja-JP" sz="2200" dirty="0">
              <a:solidFill>
                <a:schemeClr val="tx1"/>
              </a:solidFill>
            </a:endParaRPr>
          </a:p>
          <a:p>
            <a:pPr algn="dist">
              <a:defRPr/>
            </a:pPr>
            <a:r>
              <a:rPr lang="ja-JP" altLang="en-US" sz="2200" dirty="0">
                <a:solidFill>
                  <a:schemeClr val="tx1"/>
                </a:solidFill>
              </a:rPr>
              <a:t>　</a:t>
            </a:r>
            <a:r>
              <a:rPr lang="ja-JP" altLang="ja-JP" sz="2200" dirty="0">
                <a:solidFill>
                  <a:schemeClr val="tx1"/>
                </a:solidFill>
              </a:rPr>
              <a:t>ない授業については</a:t>
            </a:r>
            <a:r>
              <a:rPr lang="ja-JP" altLang="en-US" sz="2200" dirty="0">
                <a:solidFill>
                  <a:schemeClr val="tx1"/>
                </a:solidFill>
              </a:rPr>
              <a:t>，</a:t>
            </a:r>
            <a:r>
              <a:rPr lang="ja-JP" altLang="ja-JP" sz="2200" dirty="0">
                <a:solidFill>
                  <a:schemeClr val="tx1"/>
                </a:solidFill>
              </a:rPr>
              <a:t>示さ</a:t>
            </a:r>
            <a:endParaRPr lang="en-US" altLang="ja-JP" sz="2200" dirty="0">
              <a:solidFill>
                <a:schemeClr val="tx1"/>
              </a:solidFill>
            </a:endParaRPr>
          </a:p>
          <a:p>
            <a:pPr algn="dist">
              <a:defRPr/>
            </a:pPr>
            <a:r>
              <a:rPr lang="ja-JP" altLang="en-US" sz="2200" dirty="0">
                <a:solidFill>
                  <a:schemeClr val="tx1"/>
                </a:solidFill>
              </a:rPr>
              <a:t>　</a:t>
            </a:r>
            <a:r>
              <a:rPr lang="ja-JP" altLang="ja-JP" sz="2200" dirty="0">
                <a:solidFill>
                  <a:schemeClr val="tx1"/>
                </a:solidFill>
              </a:rPr>
              <a:t>れた観点について</a:t>
            </a:r>
            <a:r>
              <a:rPr lang="ja-JP" altLang="en-US" sz="2200" dirty="0">
                <a:solidFill>
                  <a:schemeClr val="tx1"/>
                </a:solidFill>
              </a:rPr>
              <a:t>，特徴</a:t>
            </a:r>
            <a:endParaRPr lang="en-US" altLang="ja-JP" sz="2200" dirty="0">
              <a:solidFill>
                <a:schemeClr val="tx1"/>
              </a:solidFill>
            </a:endParaRPr>
          </a:p>
          <a:p>
            <a:pPr algn="dist">
              <a:defRPr/>
            </a:pPr>
            <a:r>
              <a:rPr lang="ja-JP" altLang="en-US" sz="2200" dirty="0">
                <a:solidFill>
                  <a:schemeClr val="tx1"/>
                </a:solidFill>
              </a:rPr>
              <a:t>　的な生徒の学習状況を</a:t>
            </a:r>
            <a:endParaRPr lang="en-US" altLang="ja-JP" sz="2200" dirty="0">
              <a:solidFill>
                <a:schemeClr val="tx1"/>
              </a:solidFill>
            </a:endParaRPr>
          </a:p>
          <a:p>
            <a:pPr>
              <a:defRPr/>
            </a:pPr>
            <a:r>
              <a:rPr lang="ja-JP" altLang="en-US" sz="2200" dirty="0">
                <a:solidFill>
                  <a:schemeClr val="tx1"/>
                </a:solidFill>
              </a:rPr>
              <a:t>　確認する場面とする。</a:t>
            </a:r>
            <a:endParaRPr lang="en-US" altLang="ja-JP" sz="2200" dirty="0">
              <a:solidFill>
                <a:schemeClr val="tx1"/>
              </a:solidFill>
            </a:endParaRPr>
          </a:p>
          <a:p>
            <a:pPr algn="dist">
              <a:defRPr/>
            </a:pPr>
            <a:r>
              <a:rPr lang="ja-JP" altLang="en-US" sz="2200" dirty="0">
                <a:solidFill>
                  <a:schemeClr val="tx1"/>
                </a:solidFill>
              </a:rPr>
              <a:t>　◆特徴的な生徒を確認し</a:t>
            </a:r>
            <a:endParaRPr lang="en-US" altLang="ja-JP" sz="2200" dirty="0">
              <a:solidFill>
                <a:schemeClr val="tx1"/>
              </a:solidFill>
            </a:endParaRPr>
          </a:p>
          <a:p>
            <a:pPr algn="dist">
              <a:defRPr/>
            </a:pPr>
            <a:r>
              <a:rPr lang="ja-JP" altLang="en-US" sz="2200" dirty="0">
                <a:solidFill>
                  <a:schemeClr val="tx1"/>
                </a:solidFill>
              </a:rPr>
              <a:t>　 </a:t>
            </a:r>
            <a:r>
              <a:rPr lang="ja-JP" altLang="en-US" sz="300" dirty="0">
                <a:solidFill>
                  <a:schemeClr val="tx1"/>
                </a:solidFill>
              </a:rPr>
              <a:t>    </a:t>
            </a:r>
            <a:r>
              <a:rPr lang="ja-JP" altLang="en-US" sz="2200" dirty="0">
                <a:solidFill>
                  <a:schemeClr val="tx1"/>
                </a:solidFill>
              </a:rPr>
              <a:t>たり，さらに伸ばす指導</a:t>
            </a:r>
            <a:endParaRPr lang="en-US" altLang="ja-JP" sz="2200" dirty="0">
              <a:solidFill>
                <a:schemeClr val="tx1"/>
              </a:solidFill>
            </a:endParaRPr>
          </a:p>
          <a:p>
            <a:pPr algn="dist">
              <a:defRPr/>
            </a:pPr>
            <a:r>
              <a:rPr lang="ja-JP" altLang="en-US" sz="2200" dirty="0">
                <a:solidFill>
                  <a:schemeClr val="tx1"/>
                </a:solidFill>
              </a:rPr>
              <a:t>　 </a:t>
            </a:r>
            <a:r>
              <a:rPr lang="ja-JP" altLang="en-US" sz="300" dirty="0">
                <a:solidFill>
                  <a:schemeClr val="tx1"/>
                </a:solidFill>
              </a:rPr>
              <a:t>   </a:t>
            </a:r>
            <a:r>
              <a:rPr lang="ja-JP" altLang="en-US" sz="2200" dirty="0">
                <a:solidFill>
                  <a:schemeClr val="tx1"/>
                </a:solidFill>
              </a:rPr>
              <a:t>を行ったりして，</a:t>
            </a:r>
            <a:r>
              <a:rPr kumimoji="1" lang="ja-JP" altLang="en-US" sz="2200" dirty="0">
                <a:solidFill>
                  <a:schemeClr val="tx1"/>
                </a:solidFill>
              </a:rPr>
              <a:t>記録に</a:t>
            </a:r>
            <a:endParaRPr kumimoji="1" lang="en-US" altLang="ja-JP" sz="2200" dirty="0">
              <a:solidFill>
                <a:schemeClr val="tx1"/>
              </a:solidFill>
            </a:endParaRPr>
          </a:p>
          <a:p>
            <a:pPr algn="dist">
              <a:defRPr/>
            </a:pPr>
            <a:r>
              <a:rPr kumimoji="1" lang="en-US" altLang="ja-JP" sz="2200" dirty="0">
                <a:solidFill>
                  <a:schemeClr val="tx1"/>
                </a:solidFill>
              </a:rPr>
              <a:t>       </a:t>
            </a:r>
            <a:r>
              <a:rPr kumimoji="1" lang="ja-JP" altLang="en-US" sz="2200" dirty="0">
                <a:solidFill>
                  <a:schemeClr val="tx1"/>
                </a:solidFill>
              </a:rPr>
              <a:t>残す場面につなげるよう</a:t>
            </a:r>
            <a:endParaRPr kumimoji="1" lang="en-US" altLang="ja-JP" sz="2200" dirty="0">
              <a:solidFill>
                <a:schemeClr val="tx1"/>
              </a:solidFill>
            </a:endParaRPr>
          </a:p>
          <a:p>
            <a:pPr>
              <a:defRPr/>
            </a:pPr>
            <a:r>
              <a:rPr kumimoji="1" lang="en-US" altLang="ja-JP" sz="2200" dirty="0">
                <a:solidFill>
                  <a:schemeClr val="tx1"/>
                </a:solidFill>
              </a:rPr>
              <a:t>       </a:t>
            </a:r>
            <a:r>
              <a:rPr kumimoji="1" lang="ja-JP" altLang="en-US" sz="2200" dirty="0">
                <a:solidFill>
                  <a:schemeClr val="tx1"/>
                </a:solidFill>
              </a:rPr>
              <a:t>にすることが大切です。</a:t>
            </a:r>
          </a:p>
        </p:txBody>
      </p:sp>
      <p:pic>
        <p:nvPicPr>
          <p:cNvPr id="2" name="オーディオ 1">
            <a:hlinkClick r:id="" action="ppaction://media"/>
            <a:extLst>
              <a:ext uri="{FF2B5EF4-FFF2-40B4-BE49-F238E27FC236}">
                <a16:creationId xmlns:a16="http://schemas.microsoft.com/office/drawing/2014/main" id="{888069F1-6F85-4D6E-AE7C-83FDA510C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538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DB160E20-C15C-4941-8075-C438BF6BF271}"/>
              </a:ext>
            </a:extLst>
          </p:cNvPr>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fontAlgn="auto" hangingPunct="1">
              <a:spcAft>
                <a:spcPts val="0"/>
              </a:spcAft>
              <a:defRPr/>
            </a:pPr>
            <a:r>
              <a:rPr lang="ja-JP" altLang="en-US" sz="2800" b="1" dirty="0">
                <a:solidFill>
                  <a:schemeClr val="bg1"/>
                </a:solidFill>
                <a:latin typeface="+mj-ea"/>
              </a:rPr>
              <a:t>「指導と評価の一体化」のための学習評価について</a:t>
            </a:r>
            <a:endParaRPr lang="ja-JP" altLang="en-US" sz="4800" b="1" dirty="0">
              <a:solidFill>
                <a:schemeClr val="bg1"/>
              </a:solidFill>
              <a:latin typeface="+mj-ea"/>
            </a:endParaRPr>
          </a:p>
        </p:txBody>
      </p:sp>
      <p:sp>
        <p:nvSpPr>
          <p:cNvPr id="10" name="テキスト ボックス 9">
            <a:extLst>
              <a:ext uri="{FF2B5EF4-FFF2-40B4-BE49-F238E27FC236}">
                <a16:creationId xmlns:a16="http://schemas.microsoft.com/office/drawing/2014/main" id="{9EB3AEF2-C1DB-4280-8525-5F6E36255D14}"/>
              </a:ext>
            </a:extLst>
          </p:cNvPr>
          <p:cNvSpPr txBox="1"/>
          <p:nvPr/>
        </p:nvSpPr>
        <p:spPr>
          <a:xfrm>
            <a:off x="90488" y="1125538"/>
            <a:ext cx="8963025" cy="561657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8196" name="AutoShape 10">
            <a:extLst>
              <a:ext uri="{FF2B5EF4-FFF2-40B4-BE49-F238E27FC236}">
                <a16:creationId xmlns:a16="http://schemas.microsoft.com/office/drawing/2014/main" id="{EAFAD5ED-127C-4DE3-9A7D-82ABCCEEA7F7}"/>
              </a:ext>
            </a:extLst>
          </p:cNvPr>
          <p:cNvSpPr>
            <a:spLocks noChangeArrowheads="1"/>
          </p:cNvSpPr>
          <p:nvPr/>
        </p:nvSpPr>
        <p:spPr bwMode="auto">
          <a:xfrm>
            <a:off x="244475" y="1246188"/>
            <a:ext cx="8655050" cy="5351462"/>
          </a:xfrm>
          <a:prstGeom prst="foldedCorner">
            <a:avLst>
              <a:gd name="adj" fmla="val 9782"/>
            </a:avLst>
          </a:prstGeom>
          <a:solidFill>
            <a:srgbClr val="FFFFFF"/>
          </a:solidFill>
          <a:ln w="9525">
            <a:solidFill>
              <a:schemeClr val="tx1"/>
            </a:solidFill>
            <a:round/>
            <a:headEnd/>
            <a:tailEnd/>
          </a:ln>
        </p:spPr>
        <p:txBody>
          <a:bodyPr lIns="36000" r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dirty="0">
                <a:latin typeface="Tahoma" panose="020B0604030504040204" pitchFamily="34" charset="0"/>
              </a:rPr>
              <a:t>◆学習評価について</a:t>
            </a:r>
            <a:endParaRPr lang="en-US" altLang="ja-JP" sz="2800" dirty="0">
              <a:latin typeface="Tahoma" panose="020B0604030504040204" pitchFamily="34" charset="0"/>
            </a:endParaRPr>
          </a:p>
          <a:p>
            <a:pPr algn="dist"/>
            <a:r>
              <a:rPr lang="ja-JP" altLang="en-US" sz="2800" dirty="0">
                <a:latin typeface="Tahoma" panose="020B0604030504040204" pitchFamily="34" charset="0"/>
              </a:rPr>
              <a:t>　</a:t>
            </a:r>
            <a:r>
              <a:rPr lang="ja-JP" altLang="en-US" sz="2400" dirty="0">
                <a:latin typeface="Tahoma" panose="020B0604030504040204" pitchFamily="34" charset="0"/>
              </a:rPr>
              <a:t>・</a:t>
            </a:r>
            <a:r>
              <a:rPr lang="ja-JP" altLang="en-US" sz="2400" dirty="0"/>
              <a:t>各教科等の評価については，学習状況を分析的に捉える</a:t>
            </a:r>
            <a:r>
              <a:rPr lang="ja-JP" altLang="en-US" sz="2400" dirty="0">
                <a:solidFill>
                  <a:srgbClr val="FF0000"/>
                </a:solidFill>
              </a:rPr>
              <a:t>「観点</a:t>
            </a:r>
            <a:endParaRPr lang="en-US" altLang="ja-JP" sz="2400" dirty="0">
              <a:solidFill>
                <a:srgbClr val="FF0000"/>
              </a:solidFill>
            </a:endParaRPr>
          </a:p>
          <a:p>
            <a:pPr algn="dist"/>
            <a:r>
              <a:rPr lang="en-US" altLang="ja-JP" sz="2400" dirty="0">
                <a:solidFill>
                  <a:srgbClr val="FF0000"/>
                </a:solidFill>
              </a:rPr>
              <a:t>      </a:t>
            </a:r>
            <a:r>
              <a:rPr lang="ja-JP" altLang="en-US" sz="2400" dirty="0">
                <a:solidFill>
                  <a:srgbClr val="FF0000"/>
                </a:solidFill>
              </a:rPr>
              <a:t>別学習状況の評価」と「評定」が学習指導要領に定める目標に</a:t>
            </a:r>
            <a:endParaRPr lang="en-US" altLang="ja-JP" sz="2400" dirty="0">
              <a:solidFill>
                <a:srgbClr val="FF0000"/>
              </a:solidFill>
            </a:endParaRPr>
          </a:p>
          <a:p>
            <a:r>
              <a:rPr lang="ja-JP" altLang="en-US" sz="2400" dirty="0">
                <a:solidFill>
                  <a:srgbClr val="FF0000"/>
                </a:solidFill>
              </a:rPr>
              <a:t>　　準拠した評価</a:t>
            </a:r>
            <a:r>
              <a:rPr lang="ja-JP" altLang="en-US" sz="2400" dirty="0"/>
              <a:t>として実施する。</a:t>
            </a:r>
            <a:endParaRPr lang="en-US" altLang="ja-JP" sz="2400" dirty="0"/>
          </a:p>
          <a:p>
            <a:pPr>
              <a:lnSpc>
                <a:spcPts val="1200"/>
              </a:lnSpc>
            </a:pPr>
            <a:endParaRPr lang="en-US" altLang="ja-JP" sz="2400" dirty="0"/>
          </a:p>
          <a:p>
            <a:pPr algn="dist"/>
            <a:r>
              <a:rPr lang="ja-JP" altLang="en-US" sz="2400" dirty="0">
                <a:latin typeface="Tahoma" panose="020B0604030504040204" pitchFamily="34" charset="0"/>
              </a:rPr>
              <a:t>　・</a:t>
            </a:r>
            <a:r>
              <a:rPr lang="ja-JP" altLang="en-US" sz="2400" dirty="0"/>
              <a:t>児童生徒が各教科等での学習において，どの観点で望ましい</a:t>
            </a:r>
            <a:endParaRPr lang="en-US" altLang="ja-JP" sz="2400" dirty="0"/>
          </a:p>
          <a:p>
            <a:pPr algn="dist"/>
            <a:r>
              <a:rPr lang="en-US" altLang="ja-JP" sz="2400" dirty="0"/>
              <a:t>     </a:t>
            </a:r>
            <a:r>
              <a:rPr lang="ja-JP" altLang="en-US" sz="2400" dirty="0"/>
              <a:t>学習状況が認められ，どの観点に課題が認められるかを明らか</a:t>
            </a:r>
            <a:endParaRPr lang="en-US" altLang="ja-JP" sz="2400" dirty="0"/>
          </a:p>
          <a:p>
            <a:pPr algn="dist"/>
            <a:r>
              <a:rPr lang="en-US" altLang="ja-JP" sz="2400" dirty="0"/>
              <a:t>     </a:t>
            </a:r>
            <a:r>
              <a:rPr lang="ja-JP" altLang="en-US" sz="2400" dirty="0"/>
              <a:t>にすることにより，</a:t>
            </a:r>
            <a:r>
              <a:rPr lang="ja-JP" altLang="en-US" sz="2400" dirty="0">
                <a:solidFill>
                  <a:srgbClr val="FF0000"/>
                </a:solidFill>
              </a:rPr>
              <a:t>具体的な学習や指導の改善に生かすことを</a:t>
            </a:r>
            <a:endParaRPr lang="en-US" altLang="ja-JP" sz="2400" dirty="0">
              <a:solidFill>
                <a:srgbClr val="FF0000"/>
              </a:solidFill>
            </a:endParaRPr>
          </a:p>
          <a:p>
            <a:r>
              <a:rPr lang="en-US" altLang="ja-JP" sz="2400" dirty="0">
                <a:solidFill>
                  <a:srgbClr val="FF0000"/>
                </a:solidFill>
              </a:rPr>
              <a:t>     </a:t>
            </a:r>
            <a:r>
              <a:rPr lang="ja-JP" altLang="en-US" sz="2400" dirty="0">
                <a:solidFill>
                  <a:srgbClr val="FF0000"/>
                </a:solidFill>
              </a:rPr>
              <a:t>可能とする。</a:t>
            </a:r>
            <a:endParaRPr lang="en-US" altLang="ja-JP" sz="2400" dirty="0">
              <a:solidFill>
                <a:srgbClr val="FF0000"/>
              </a:solidFill>
              <a:latin typeface="Tahoma" panose="020B0604030504040204" pitchFamily="34" charset="0"/>
            </a:endParaRPr>
          </a:p>
          <a:p>
            <a:pPr algn="dist"/>
            <a:r>
              <a:rPr lang="ja-JP" altLang="en-US" sz="2400" dirty="0">
                <a:latin typeface="Tahoma" panose="020B0604030504040204" pitchFamily="34" charset="0"/>
              </a:rPr>
              <a:t>　・</a:t>
            </a:r>
            <a:r>
              <a:rPr lang="ja-JP" altLang="en-US" sz="2400" dirty="0">
                <a:solidFill>
                  <a:srgbClr val="FF0000"/>
                </a:solidFill>
              </a:rPr>
              <a:t>学習指導要領</a:t>
            </a:r>
            <a:r>
              <a:rPr lang="ja-JP" altLang="en-US" sz="2400" dirty="0"/>
              <a:t>に示す各教科等の「第２ 各学年（分野）の目標</a:t>
            </a:r>
            <a:endParaRPr lang="en-US" altLang="ja-JP" sz="2400" dirty="0"/>
          </a:p>
          <a:p>
            <a:pPr algn="dist"/>
            <a:r>
              <a:rPr lang="en-US" altLang="ja-JP" sz="2400" dirty="0"/>
              <a:t>     </a:t>
            </a:r>
            <a:r>
              <a:rPr lang="ja-JP" altLang="en-US" sz="2400" dirty="0"/>
              <a:t>及び内容」の</a:t>
            </a:r>
            <a:r>
              <a:rPr lang="ja-JP" altLang="en-US" sz="2400" dirty="0">
                <a:solidFill>
                  <a:srgbClr val="FF0000"/>
                </a:solidFill>
              </a:rPr>
              <a:t>「２ 内容」</a:t>
            </a:r>
            <a:r>
              <a:rPr lang="ja-JP" altLang="en-US" sz="2400" dirty="0"/>
              <a:t>において， </a:t>
            </a:r>
            <a:r>
              <a:rPr lang="ja-JP" altLang="en-US" sz="2400" dirty="0">
                <a:solidFill>
                  <a:srgbClr val="FF0000"/>
                </a:solidFill>
              </a:rPr>
              <a:t>「内容のまとまり」ごとに育成を</a:t>
            </a:r>
            <a:endParaRPr lang="en-US" altLang="ja-JP" sz="2400" dirty="0">
              <a:solidFill>
                <a:srgbClr val="FF0000"/>
              </a:solidFill>
            </a:endParaRPr>
          </a:p>
          <a:p>
            <a:pPr algn="dist"/>
            <a:r>
              <a:rPr lang="en-US" altLang="ja-JP" sz="2400" dirty="0">
                <a:solidFill>
                  <a:srgbClr val="FF0000"/>
                </a:solidFill>
              </a:rPr>
              <a:t>     </a:t>
            </a:r>
            <a:r>
              <a:rPr lang="ja-JP" altLang="en-US" sz="2400" dirty="0">
                <a:solidFill>
                  <a:srgbClr val="FF0000"/>
                </a:solidFill>
              </a:rPr>
              <a:t>目指す資質・能力が示されている。</a:t>
            </a:r>
            <a:r>
              <a:rPr lang="ja-JP" altLang="en-US" sz="2400" dirty="0"/>
              <a:t>このため，</a:t>
            </a:r>
            <a:r>
              <a:rPr lang="ja-JP" altLang="en-US" sz="2400" dirty="0">
                <a:solidFill>
                  <a:srgbClr val="FF0000"/>
                </a:solidFill>
              </a:rPr>
              <a:t>「２ 内容」の記載は</a:t>
            </a:r>
            <a:endParaRPr lang="en-US" altLang="ja-JP" sz="2400" dirty="0">
              <a:solidFill>
                <a:srgbClr val="FF0000"/>
              </a:solidFill>
            </a:endParaRPr>
          </a:p>
          <a:p>
            <a:r>
              <a:rPr lang="en-US" altLang="ja-JP" sz="2400" dirty="0">
                <a:solidFill>
                  <a:srgbClr val="FF0000"/>
                </a:solidFill>
              </a:rPr>
              <a:t>     </a:t>
            </a:r>
            <a:r>
              <a:rPr lang="ja-JP" altLang="en-US" sz="2400" dirty="0">
                <a:solidFill>
                  <a:srgbClr val="FF0000"/>
                </a:solidFill>
              </a:rPr>
              <a:t>そのまま学習指導の目標となりうる。</a:t>
            </a:r>
            <a:r>
              <a:rPr lang="ja-JP" altLang="en-US" sz="2800" dirty="0">
                <a:solidFill>
                  <a:srgbClr val="FF0000"/>
                </a:solidFill>
                <a:latin typeface="Tahoma" panose="020B0604030504040204" pitchFamily="34" charset="0"/>
              </a:rPr>
              <a:t>　</a:t>
            </a:r>
            <a:endParaRPr lang="en-US" altLang="ja-JP" sz="2800" dirty="0">
              <a:solidFill>
                <a:srgbClr val="FF0000"/>
              </a:solidFill>
              <a:latin typeface="Tahoma" panose="020B0604030504040204" pitchFamily="34" charset="0"/>
            </a:endParaRPr>
          </a:p>
          <a:p>
            <a:endParaRPr lang="en-US" altLang="ja-JP" sz="2800" dirty="0">
              <a:latin typeface="Tahoma" panose="020B0604030504040204" pitchFamily="34" charset="0"/>
            </a:endParaRPr>
          </a:p>
          <a:p>
            <a:endParaRPr lang="en-US" altLang="ja-JP" sz="2400" dirty="0">
              <a:latin typeface="Tahoma" panose="020B0604030504040204" pitchFamily="34" charset="0"/>
            </a:endParaRPr>
          </a:p>
          <a:p>
            <a:endParaRPr lang="en-US" altLang="ja-JP" sz="2400" dirty="0">
              <a:latin typeface="Tahoma" panose="020B0604030504040204" pitchFamily="34" charset="0"/>
            </a:endParaRPr>
          </a:p>
        </p:txBody>
      </p:sp>
      <p:sp>
        <p:nvSpPr>
          <p:cNvPr id="8197" name="テキスト ボックス 2">
            <a:extLst>
              <a:ext uri="{FF2B5EF4-FFF2-40B4-BE49-F238E27FC236}">
                <a16:creationId xmlns:a16="http://schemas.microsoft.com/office/drawing/2014/main" id="{FA90D7B1-C70F-4EBD-AADA-3B6EB8F6EEDD}"/>
              </a:ext>
            </a:extLst>
          </p:cNvPr>
          <p:cNvSpPr txBox="1">
            <a:spLocks noChangeArrowheads="1"/>
          </p:cNvSpPr>
          <p:nvPr/>
        </p:nvSpPr>
        <p:spPr bwMode="auto">
          <a:xfrm>
            <a:off x="90488" y="652463"/>
            <a:ext cx="8963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◆「指導と評価の一体化」のために</a:t>
            </a:r>
          </a:p>
        </p:txBody>
      </p:sp>
      <p:sp>
        <p:nvSpPr>
          <p:cNvPr id="2" name="リボン: 下に曲がる 1">
            <a:extLst>
              <a:ext uri="{FF2B5EF4-FFF2-40B4-BE49-F238E27FC236}">
                <a16:creationId xmlns:a16="http://schemas.microsoft.com/office/drawing/2014/main" id="{27827007-6083-4E6E-8279-BA9EAC274725}"/>
              </a:ext>
            </a:extLst>
          </p:cNvPr>
          <p:cNvSpPr>
            <a:spLocks noChangeAspect="1"/>
          </p:cNvSpPr>
          <p:nvPr/>
        </p:nvSpPr>
        <p:spPr>
          <a:xfrm>
            <a:off x="7508875" y="2547938"/>
            <a:ext cx="1200150" cy="360362"/>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 3</a:t>
            </a:r>
            <a:endParaRPr kumimoji="1" lang="ja-JP" altLang="en-US" sz="2400" dirty="0">
              <a:solidFill>
                <a:schemeClr val="tx1"/>
              </a:solidFill>
            </a:endParaRPr>
          </a:p>
        </p:txBody>
      </p:sp>
      <p:sp>
        <p:nvSpPr>
          <p:cNvPr id="15" name="リボン: 下に曲がる 14">
            <a:extLst>
              <a:ext uri="{FF2B5EF4-FFF2-40B4-BE49-F238E27FC236}">
                <a16:creationId xmlns:a16="http://schemas.microsoft.com/office/drawing/2014/main" id="{F51E0BDA-5BE7-4A1E-8611-ACB060DBAB5D}"/>
              </a:ext>
            </a:extLst>
          </p:cNvPr>
          <p:cNvSpPr>
            <a:spLocks noChangeAspect="1"/>
          </p:cNvSpPr>
          <p:nvPr/>
        </p:nvSpPr>
        <p:spPr>
          <a:xfrm>
            <a:off x="7508875" y="4110658"/>
            <a:ext cx="1200150" cy="360362"/>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 3</a:t>
            </a:r>
            <a:endParaRPr kumimoji="1" lang="ja-JP" altLang="en-US" sz="2400" dirty="0">
              <a:solidFill>
                <a:schemeClr val="tx1"/>
              </a:solidFill>
            </a:endParaRPr>
          </a:p>
        </p:txBody>
      </p:sp>
      <p:sp>
        <p:nvSpPr>
          <p:cNvPr id="11" name="リボン: 下に曲がる 10">
            <a:extLst>
              <a:ext uri="{FF2B5EF4-FFF2-40B4-BE49-F238E27FC236}">
                <a16:creationId xmlns:a16="http://schemas.microsoft.com/office/drawing/2014/main" id="{5B77CA3E-F709-4EAC-A7E5-C5B9014F9A76}"/>
              </a:ext>
            </a:extLst>
          </p:cNvPr>
          <p:cNvSpPr/>
          <p:nvPr/>
        </p:nvSpPr>
        <p:spPr>
          <a:xfrm>
            <a:off x="6261100" y="5805488"/>
            <a:ext cx="2447925" cy="360362"/>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400" dirty="0">
                <a:solidFill>
                  <a:schemeClr val="tx1"/>
                </a:solidFill>
              </a:rPr>
              <a:t>P14</a:t>
            </a:r>
            <a:r>
              <a:rPr kumimoji="1" lang="ja-JP" altLang="en-US" sz="2400" dirty="0">
                <a:solidFill>
                  <a:schemeClr val="tx1"/>
                </a:solidFill>
              </a:rPr>
              <a:t>～</a:t>
            </a:r>
            <a:r>
              <a:rPr kumimoji="1" lang="en-US" altLang="ja-JP" sz="2400" dirty="0">
                <a:solidFill>
                  <a:schemeClr val="tx1"/>
                </a:solidFill>
              </a:rPr>
              <a:t>P15</a:t>
            </a:r>
            <a:endParaRPr kumimoji="1" lang="ja-JP" altLang="en-US" sz="2400" dirty="0">
              <a:solidFill>
                <a:srgbClr val="FF0000"/>
              </a:solidFill>
            </a:endParaRPr>
          </a:p>
        </p:txBody>
      </p:sp>
      <p:pic>
        <p:nvPicPr>
          <p:cNvPr id="4" name="オーディオ 3">
            <a:hlinkClick r:id="" action="ppaction://media"/>
            <a:extLst>
              <a:ext uri="{FF2B5EF4-FFF2-40B4-BE49-F238E27FC236}">
                <a16:creationId xmlns:a16="http://schemas.microsoft.com/office/drawing/2014/main" id="{CEAEB9F4-A8C7-4FDD-9883-DCCC3CE5F4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90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584DEB32-63C8-4117-8B27-432F0DE275AB}"/>
              </a:ext>
            </a:extLst>
          </p:cNvPr>
          <p:cNvGraphicFramePr>
            <a:graphicFrameLocks noGrp="1"/>
          </p:cNvGraphicFramePr>
          <p:nvPr/>
        </p:nvGraphicFramePr>
        <p:xfrm>
          <a:off x="107950" y="1254125"/>
          <a:ext cx="8963025" cy="5514978"/>
        </p:xfrm>
        <a:graphic>
          <a:graphicData uri="http://schemas.openxmlformats.org/drawingml/2006/table">
            <a:tbl>
              <a:tblPr/>
              <a:tblGrid>
                <a:gridCol w="576263">
                  <a:extLst>
                    <a:ext uri="{9D8B030D-6E8A-4147-A177-3AD203B41FA5}">
                      <a16:colId xmlns:a16="http://schemas.microsoft.com/office/drawing/2014/main" val="20000"/>
                    </a:ext>
                  </a:extLst>
                </a:gridCol>
                <a:gridCol w="3494087">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3706812">
                  <a:extLst>
                    <a:ext uri="{9D8B030D-6E8A-4147-A177-3AD203B41FA5}">
                      <a16:colId xmlns:a16="http://schemas.microsoft.com/office/drawing/2014/main" val="20004"/>
                    </a:ext>
                  </a:extLst>
                </a:gridCol>
              </a:tblGrid>
              <a:tr h="385664">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時間</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ねらい・</a:t>
                      </a:r>
                      <a:r>
                        <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学習活動</a:t>
                      </a:r>
                    </a:p>
                  </a:txBody>
                  <a:tcPr marL="56200" marR="5620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重点</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記録</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備考</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7546">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１</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・■■の表し方を知る。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・■■がどうなっているかを知る。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・●●を読み取っている。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952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２</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・■■の観察を計画する。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●●までに，各班で観察を行う。</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・●●を観察し，その結果を適切に記</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録している。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4037">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３</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・■■を結び，●●を表す。 </a:t>
                      </a: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・■■から，●●の特徴を見いだす。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・●●を結び，■■を表している。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透明半球</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660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４</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・■■を用いて，●●にまとめる。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・●●を表し，■■を見いだして表現している。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透明半球，記述分析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3501">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５</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・■■を理解する。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・■■と■■とを関連付けて，■■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を推論する。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・●●を使って推論しようとしている。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記述分析，行動観察</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６</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・●●が変わることを表現している。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8886">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７</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・■■について理解する。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・■■の位置を確認する。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・●●について，理解している。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04036">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８</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・■■をモデル実験で調べる。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・■■になることを見いだす。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・●●を分析して解釈し，表現して</a:t>
                      </a:r>
                      <a:r>
                        <a:rPr kumimoji="1" lang="ja-JP" altLang="en-US" sz="16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い</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る。</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47978">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９</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・■■の関係を見いだそうとする。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・●●と，■■の関係を見いだそうとしている。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9" name="ホームベース 16">
            <a:extLst>
              <a:ext uri="{FF2B5EF4-FFF2-40B4-BE49-F238E27FC236}">
                <a16:creationId xmlns:a16="http://schemas.microsoft.com/office/drawing/2014/main" id="{1BE68E02-2853-473B-BE0B-5004C9BCDF82}"/>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63565" name="テキスト ボックス 18">
            <a:extLst>
              <a:ext uri="{FF2B5EF4-FFF2-40B4-BE49-F238E27FC236}">
                <a16:creationId xmlns:a16="http://schemas.microsoft.com/office/drawing/2014/main" id="{B06D2D48-2E83-4ABA-AB77-243098B00759}"/>
              </a:ext>
            </a:extLst>
          </p:cNvPr>
          <p:cNvSpPr txBox="1">
            <a:spLocks noChangeArrowheads="1"/>
          </p:cNvSpPr>
          <p:nvPr/>
        </p:nvSpPr>
        <p:spPr bwMode="auto">
          <a:xfrm>
            <a:off x="-68263" y="892175"/>
            <a:ext cx="941705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t>◆単元名「天体の動きと地球の自転・公転」　内容のまとまり「第２学年第２分野（６）地球と宇宙」</a:t>
            </a:r>
          </a:p>
        </p:txBody>
      </p:sp>
      <p:sp>
        <p:nvSpPr>
          <p:cNvPr id="6" name="正方形/長方形 5">
            <a:extLst>
              <a:ext uri="{FF2B5EF4-FFF2-40B4-BE49-F238E27FC236}">
                <a16:creationId xmlns:a16="http://schemas.microsoft.com/office/drawing/2014/main" id="{43AB6F98-B477-4C6B-AFAC-17491EC73A25}"/>
              </a:ext>
            </a:extLst>
          </p:cNvPr>
          <p:cNvSpPr/>
          <p:nvPr/>
        </p:nvSpPr>
        <p:spPr>
          <a:xfrm>
            <a:off x="804863" y="2338388"/>
            <a:ext cx="7874000" cy="2244725"/>
          </a:xfrm>
          <a:prstGeom prst="rect">
            <a:avLst/>
          </a:prstGeom>
          <a:solidFill>
            <a:srgbClr val="FFCCFF"/>
          </a:solidFill>
          <a:ln w="63500">
            <a:solidFill>
              <a:srgbClr val="FF33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ja-JP" altLang="ja-JP" sz="2800" dirty="0">
                <a:solidFill>
                  <a:schemeClr val="tx1"/>
                </a:solidFill>
              </a:rPr>
              <a:t>これまで</a:t>
            </a:r>
            <a:r>
              <a:rPr lang="ja-JP" altLang="en-US" sz="2800" dirty="0">
                <a:solidFill>
                  <a:schemeClr val="tx1"/>
                </a:solidFill>
              </a:rPr>
              <a:t>，</a:t>
            </a:r>
            <a:r>
              <a:rPr lang="ja-JP" altLang="ja-JP" sz="2800" dirty="0">
                <a:solidFill>
                  <a:schemeClr val="tx1"/>
                </a:solidFill>
              </a:rPr>
              <a:t>興味・関心は単元の</a:t>
            </a:r>
            <a:r>
              <a:rPr lang="ja-JP" altLang="en-US" sz="2800" dirty="0">
                <a:solidFill>
                  <a:schemeClr val="tx1"/>
                </a:solidFill>
              </a:rPr>
              <a:t>導入段階</a:t>
            </a:r>
            <a:r>
              <a:rPr lang="ja-JP" altLang="ja-JP" sz="2800" dirty="0">
                <a:solidFill>
                  <a:schemeClr val="tx1"/>
                </a:solidFill>
              </a:rPr>
              <a:t>に位置付く</a:t>
            </a:r>
            <a:endParaRPr lang="en-US" altLang="ja-JP" sz="2800" dirty="0">
              <a:solidFill>
                <a:schemeClr val="tx1"/>
              </a:solidFill>
            </a:endParaRPr>
          </a:p>
          <a:p>
            <a:pPr algn="dist">
              <a:defRPr/>
            </a:pPr>
            <a:r>
              <a:rPr lang="ja-JP" altLang="ja-JP" sz="2800" dirty="0">
                <a:solidFill>
                  <a:schemeClr val="tx1"/>
                </a:solidFill>
              </a:rPr>
              <a:t>ことが多かったが</a:t>
            </a:r>
            <a:r>
              <a:rPr lang="ja-JP" altLang="en-US" sz="2800" dirty="0">
                <a:solidFill>
                  <a:schemeClr val="tx1"/>
                </a:solidFill>
              </a:rPr>
              <a:t>，</a:t>
            </a:r>
            <a:r>
              <a:rPr lang="ja-JP" altLang="ja-JP" sz="2800" dirty="0">
                <a:solidFill>
                  <a:schemeClr val="tx1"/>
                </a:solidFill>
              </a:rPr>
              <a:t>「主体的に学習に取り組む態度」</a:t>
            </a:r>
            <a:endParaRPr lang="en-US" altLang="ja-JP" sz="2800" dirty="0">
              <a:solidFill>
                <a:schemeClr val="tx1"/>
              </a:solidFill>
            </a:endParaRPr>
          </a:p>
          <a:p>
            <a:pPr algn="dist">
              <a:defRPr/>
            </a:pPr>
            <a:r>
              <a:rPr lang="ja-JP" altLang="ja-JP" sz="2800" dirty="0">
                <a:solidFill>
                  <a:schemeClr val="tx1"/>
                </a:solidFill>
              </a:rPr>
              <a:t>は</a:t>
            </a:r>
            <a:r>
              <a:rPr lang="ja-JP" altLang="en-US" sz="2800" dirty="0">
                <a:solidFill>
                  <a:schemeClr val="tx1"/>
                </a:solidFill>
              </a:rPr>
              <a:t>，</a:t>
            </a:r>
            <a:r>
              <a:rPr lang="ja-JP" altLang="ja-JP" sz="2800" dirty="0">
                <a:solidFill>
                  <a:srgbClr val="FF0000"/>
                </a:solidFill>
              </a:rPr>
              <a:t>問題解決がスタートしてから終末段階までの</a:t>
            </a:r>
            <a:endParaRPr lang="en-US" altLang="ja-JP" sz="2800" dirty="0">
              <a:solidFill>
                <a:srgbClr val="FF0000"/>
              </a:solidFill>
            </a:endParaRPr>
          </a:p>
          <a:p>
            <a:pPr algn="dist">
              <a:defRPr/>
            </a:pPr>
            <a:r>
              <a:rPr lang="ja-JP" altLang="ja-JP" sz="2800" dirty="0">
                <a:solidFill>
                  <a:srgbClr val="FF0000"/>
                </a:solidFill>
              </a:rPr>
              <a:t>生徒の学習への取組を見取る必要がある</a:t>
            </a:r>
            <a:r>
              <a:rPr lang="ja-JP" altLang="ja-JP" sz="2800" dirty="0">
                <a:solidFill>
                  <a:schemeClr val="tx1"/>
                </a:solidFill>
              </a:rPr>
              <a:t>ため</a:t>
            </a:r>
            <a:r>
              <a:rPr lang="ja-JP" altLang="en-US" sz="2800" dirty="0">
                <a:solidFill>
                  <a:schemeClr val="tx1"/>
                </a:solidFill>
              </a:rPr>
              <a:t>，</a:t>
            </a:r>
            <a:endParaRPr lang="en-US" altLang="ja-JP" sz="2800" dirty="0">
              <a:solidFill>
                <a:schemeClr val="tx1"/>
              </a:solidFill>
            </a:endParaRPr>
          </a:p>
          <a:p>
            <a:pPr>
              <a:defRPr/>
            </a:pPr>
            <a:r>
              <a:rPr lang="ja-JP" altLang="ja-JP" sz="2800" dirty="0">
                <a:solidFill>
                  <a:schemeClr val="tx1"/>
                </a:solidFill>
              </a:rPr>
              <a:t>終末段階に位置付けが見られる。</a:t>
            </a:r>
            <a:endParaRPr lang="ja-JP" altLang="ja-JP" sz="3200" dirty="0">
              <a:solidFill>
                <a:schemeClr val="tx1"/>
              </a:solidFill>
            </a:endParaRPr>
          </a:p>
        </p:txBody>
      </p:sp>
      <p:sp>
        <p:nvSpPr>
          <p:cNvPr id="7" name="楕円 2">
            <a:extLst>
              <a:ext uri="{FF2B5EF4-FFF2-40B4-BE49-F238E27FC236}">
                <a16:creationId xmlns:a16="http://schemas.microsoft.com/office/drawing/2014/main" id="{930CFFB4-34C9-4025-8F62-A987210B4164}"/>
              </a:ext>
            </a:extLst>
          </p:cNvPr>
          <p:cNvSpPr/>
          <p:nvPr/>
        </p:nvSpPr>
        <p:spPr>
          <a:xfrm>
            <a:off x="4108450" y="1466850"/>
            <a:ext cx="679450" cy="679450"/>
          </a:xfrm>
          <a:prstGeom prst="ellipse">
            <a:avLst/>
          </a:prstGeom>
          <a:noFill/>
          <a:ln w="635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楕円 2">
            <a:extLst>
              <a:ext uri="{FF2B5EF4-FFF2-40B4-BE49-F238E27FC236}">
                <a16:creationId xmlns:a16="http://schemas.microsoft.com/office/drawing/2014/main" id="{8C1029B4-211A-4509-8302-4DB076FF782C}"/>
              </a:ext>
            </a:extLst>
          </p:cNvPr>
          <p:cNvSpPr/>
          <p:nvPr/>
        </p:nvSpPr>
        <p:spPr>
          <a:xfrm>
            <a:off x="4108450" y="5876925"/>
            <a:ext cx="679450" cy="679450"/>
          </a:xfrm>
          <a:prstGeom prst="ellipse">
            <a:avLst/>
          </a:prstGeom>
          <a:noFill/>
          <a:ln w="635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リボン: 下に曲がる 11">
            <a:extLst>
              <a:ext uri="{FF2B5EF4-FFF2-40B4-BE49-F238E27FC236}">
                <a16:creationId xmlns:a16="http://schemas.microsoft.com/office/drawing/2014/main" id="{C840FDC6-A545-4291-A972-81FE32B18980}"/>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47</a:t>
            </a:r>
          </a:p>
        </p:txBody>
      </p:sp>
      <p:pic>
        <p:nvPicPr>
          <p:cNvPr id="2" name="オーディオ 1">
            <a:hlinkClick r:id="" action="ppaction://media"/>
            <a:extLst>
              <a:ext uri="{FF2B5EF4-FFF2-40B4-BE49-F238E27FC236}">
                <a16:creationId xmlns:a16="http://schemas.microsoft.com/office/drawing/2014/main" id="{78C20868-95CF-47C0-A18F-F122BEFB27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62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a:extLst>
              <a:ext uri="{FF2B5EF4-FFF2-40B4-BE49-F238E27FC236}">
                <a16:creationId xmlns:a16="http://schemas.microsoft.com/office/drawing/2014/main" id="{EBFD98CE-B9E8-4909-B358-874C2F3826F3}"/>
              </a:ext>
            </a:extLst>
          </p:cNvPr>
          <p:cNvGraphicFramePr>
            <a:graphicFrameLocks noGrp="1"/>
          </p:cNvGraphicFramePr>
          <p:nvPr/>
        </p:nvGraphicFramePr>
        <p:xfrm>
          <a:off x="107950" y="1254125"/>
          <a:ext cx="8963025" cy="5514978"/>
        </p:xfrm>
        <a:graphic>
          <a:graphicData uri="http://schemas.openxmlformats.org/drawingml/2006/table">
            <a:tbl>
              <a:tblPr/>
              <a:tblGrid>
                <a:gridCol w="576263">
                  <a:extLst>
                    <a:ext uri="{9D8B030D-6E8A-4147-A177-3AD203B41FA5}">
                      <a16:colId xmlns:a16="http://schemas.microsoft.com/office/drawing/2014/main" val="20000"/>
                    </a:ext>
                  </a:extLst>
                </a:gridCol>
                <a:gridCol w="3494087">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3706812">
                  <a:extLst>
                    <a:ext uri="{9D8B030D-6E8A-4147-A177-3AD203B41FA5}">
                      <a16:colId xmlns:a16="http://schemas.microsoft.com/office/drawing/2014/main" val="20004"/>
                    </a:ext>
                  </a:extLst>
                </a:gridCol>
              </a:tblGrid>
              <a:tr h="385664">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時間</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ねらい・</a:t>
                      </a:r>
                      <a:r>
                        <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学習活動</a:t>
                      </a:r>
                    </a:p>
                  </a:txBody>
                  <a:tcPr marL="56200" marR="5620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重点</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記録</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備考</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7546">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１</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・■■の表し方を知る。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・■■がどうなっているかを知る。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・●●を読み取っている。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952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２</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・■■の観察を計画する。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●●までに，各班で観察を行う。</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・●●を観察し，その結果を適切に記</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録している。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4037">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３</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・■■を結び，●●を表す。 </a:t>
                      </a: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・■■から，●●の特徴を見いだす。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・●●を結び，■■を表している。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透明半球</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660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４</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・■■を用いて，●●にまとめる。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・●●を表し，■■を見いだして表現している。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透明半球，記述分析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3501">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５</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・■■を理解する。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・■■と■■とを関連付けて，■■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を推論する。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・●●を使って推論しようとしている。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記述分析，行動観察</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６</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・●●が変わることを表現している。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8886">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７</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・■■について理解する。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・■■の位置を確認する。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・●●について，理解している。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04036">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８</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・■■をモデル実験で調べる。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・■■になることを見いだす。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・●●を分析して解釈し，表現して</a:t>
                      </a:r>
                      <a:r>
                        <a:rPr kumimoji="1" lang="ja-JP" altLang="en-US" sz="16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い</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る。</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47978">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９</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・■■の関係を見いだそうとする。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・●●と，■■の関係を見いだそうとしている。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9" name="ホームベース 16">
            <a:extLst>
              <a:ext uri="{FF2B5EF4-FFF2-40B4-BE49-F238E27FC236}">
                <a16:creationId xmlns:a16="http://schemas.microsoft.com/office/drawing/2014/main" id="{57A28A2C-11E3-46D0-A0AF-A7FF0B243293}"/>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65613" name="テキスト ボックス 18">
            <a:extLst>
              <a:ext uri="{FF2B5EF4-FFF2-40B4-BE49-F238E27FC236}">
                <a16:creationId xmlns:a16="http://schemas.microsoft.com/office/drawing/2014/main" id="{2ECC0FBD-ED78-408C-BD5D-8C32F51D2867}"/>
              </a:ext>
            </a:extLst>
          </p:cNvPr>
          <p:cNvSpPr txBox="1">
            <a:spLocks noChangeArrowheads="1"/>
          </p:cNvSpPr>
          <p:nvPr/>
        </p:nvSpPr>
        <p:spPr bwMode="auto">
          <a:xfrm>
            <a:off x="-68263" y="892175"/>
            <a:ext cx="941705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t>◆単元名「天体の動きと地球の自転・公転」　内容のまとまり「第２学年第２分野（６）地球と宇宙」</a:t>
            </a:r>
          </a:p>
        </p:txBody>
      </p:sp>
      <p:sp>
        <p:nvSpPr>
          <p:cNvPr id="7" name="正方形/長方形 6">
            <a:extLst>
              <a:ext uri="{FF2B5EF4-FFF2-40B4-BE49-F238E27FC236}">
                <a16:creationId xmlns:a16="http://schemas.microsoft.com/office/drawing/2014/main" id="{F9588485-55D5-4576-8CF1-92411E874370}"/>
              </a:ext>
            </a:extLst>
          </p:cNvPr>
          <p:cNvSpPr/>
          <p:nvPr/>
        </p:nvSpPr>
        <p:spPr>
          <a:xfrm>
            <a:off x="652463" y="3992563"/>
            <a:ext cx="7874000" cy="1470025"/>
          </a:xfrm>
          <a:prstGeom prst="rect">
            <a:avLst/>
          </a:prstGeom>
          <a:solidFill>
            <a:srgbClr val="FFCCFF"/>
          </a:solidFill>
          <a:ln w="63500">
            <a:solidFill>
              <a:srgbClr val="FF33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defRPr/>
            </a:pPr>
            <a:r>
              <a:rPr lang="ja-JP" altLang="ja-JP" sz="2800" dirty="0">
                <a:solidFill>
                  <a:schemeClr val="tx1"/>
                </a:solidFill>
              </a:rPr>
              <a:t>「主体的に学習に取り組む態度」は</a:t>
            </a:r>
            <a:r>
              <a:rPr lang="ja-JP" altLang="en-US" sz="2800" dirty="0">
                <a:solidFill>
                  <a:schemeClr val="tx1"/>
                </a:solidFill>
              </a:rPr>
              <a:t>，</a:t>
            </a:r>
            <a:r>
              <a:rPr lang="ja-JP" altLang="ja-JP" sz="2800" dirty="0">
                <a:solidFill>
                  <a:srgbClr val="FF0000"/>
                </a:solidFill>
              </a:rPr>
              <a:t>課題を解決で</a:t>
            </a:r>
            <a:endParaRPr lang="en-US" altLang="ja-JP" sz="2800" dirty="0">
              <a:solidFill>
                <a:srgbClr val="FF0000"/>
              </a:solidFill>
            </a:endParaRPr>
          </a:p>
          <a:p>
            <a:pPr algn="dist">
              <a:defRPr/>
            </a:pPr>
            <a:r>
              <a:rPr lang="ja-JP" altLang="ja-JP" sz="2800" dirty="0">
                <a:solidFill>
                  <a:srgbClr val="FF0000"/>
                </a:solidFill>
              </a:rPr>
              <a:t>きたかどうかで評価するのではなく</a:t>
            </a:r>
            <a:r>
              <a:rPr lang="ja-JP" altLang="en-US" sz="2800" dirty="0">
                <a:solidFill>
                  <a:srgbClr val="FF0000"/>
                </a:solidFill>
              </a:rPr>
              <a:t>，</a:t>
            </a:r>
            <a:r>
              <a:rPr lang="ja-JP" altLang="ja-JP" sz="2800" dirty="0">
                <a:solidFill>
                  <a:srgbClr val="FF0000"/>
                </a:solidFill>
              </a:rPr>
              <a:t>プロセスで</a:t>
            </a:r>
            <a:endParaRPr lang="en-US" altLang="ja-JP" sz="2800" dirty="0">
              <a:solidFill>
                <a:srgbClr val="FF0000"/>
              </a:solidFill>
            </a:endParaRPr>
          </a:p>
          <a:p>
            <a:pPr>
              <a:defRPr/>
            </a:pPr>
            <a:r>
              <a:rPr lang="ja-JP" altLang="ja-JP" sz="2800" dirty="0">
                <a:solidFill>
                  <a:srgbClr val="FF0000"/>
                </a:solidFill>
              </a:rPr>
              <a:t>評価する</a:t>
            </a:r>
            <a:r>
              <a:rPr lang="ja-JP" altLang="en-US" sz="2800" dirty="0">
                <a:solidFill>
                  <a:schemeClr val="tx1"/>
                </a:solidFill>
              </a:rPr>
              <a:t>ことが大切である</a:t>
            </a:r>
            <a:r>
              <a:rPr lang="ja-JP" altLang="ja-JP" sz="2800" dirty="0">
                <a:solidFill>
                  <a:schemeClr val="tx1"/>
                </a:solidFill>
              </a:rPr>
              <a:t>。</a:t>
            </a:r>
          </a:p>
        </p:txBody>
      </p:sp>
      <p:sp>
        <p:nvSpPr>
          <p:cNvPr id="11" name="楕円 2">
            <a:extLst>
              <a:ext uri="{FF2B5EF4-FFF2-40B4-BE49-F238E27FC236}">
                <a16:creationId xmlns:a16="http://schemas.microsoft.com/office/drawing/2014/main" id="{8AB25754-DD70-497E-B2D4-C7D091329709}"/>
              </a:ext>
            </a:extLst>
          </p:cNvPr>
          <p:cNvSpPr/>
          <p:nvPr/>
        </p:nvSpPr>
        <p:spPr>
          <a:xfrm>
            <a:off x="4108450" y="5876925"/>
            <a:ext cx="679450" cy="679450"/>
          </a:xfrm>
          <a:prstGeom prst="ellipse">
            <a:avLst/>
          </a:prstGeom>
          <a:noFill/>
          <a:ln w="635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リボン: 下に曲がる 11">
            <a:extLst>
              <a:ext uri="{FF2B5EF4-FFF2-40B4-BE49-F238E27FC236}">
                <a16:creationId xmlns:a16="http://schemas.microsoft.com/office/drawing/2014/main" id="{D5C30005-D348-471F-AC81-3F0127F65EE1}"/>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47</a:t>
            </a:r>
          </a:p>
        </p:txBody>
      </p:sp>
      <p:pic>
        <p:nvPicPr>
          <p:cNvPr id="4" name="オーディオ 3">
            <a:hlinkClick r:id="" action="ppaction://media"/>
            <a:extLst>
              <a:ext uri="{FF2B5EF4-FFF2-40B4-BE49-F238E27FC236}">
                <a16:creationId xmlns:a16="http://schemas.microsoft.com/office/drawing/2014/main" id="{0CBFD8D0-BCDF-44D3-A7BE-15036EA1A0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74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77A7EFB6-DCBF-49FA-BFB5-BD3BC5B9A8B0}"/>
              </a:ext>
            </a:extLst>
          </p:cNvPr>
          <p:cNvGraphicFramePr>
            <a:graphicFrameLocks noGrp="1"/>
          </p:cNvGraphicFramePr>
          <p:nvPr/>
        </p:nvGraphicFramePr>
        <p:xfrm>
          <a:off x="107950" y="1254125"/>
          <a:ext cx="8963025" cy="5514978"/>
        </p:xfrm>
        <a:graphic>
          <a:graphicData uri="http://schemas.openxmlformats.org/drawingml/2006/table">
            <a:tbl>
              <a:tblPr/>
              <a:tblGrid>
                <a:gridCol w="576263">
                  <a:extLst>
                    <a:ext uri="{9D8B030D-6E8A-4147-A177-3AD203B41FA5}">
                      <a16:colId xmlns:a16="http://schemas.microsoft.com/office/drawing/2014/main" val="20000"/>
                    </a:ext>
                  </a:extLst>
                </a:gridCol>
                <a:gridCol w="3494087">
                  <a:extLst>
                    <a:ext uri="{9D8B030D-6E8A-4147-A177-3AD203B41FA5}">
                      <a16:colId xmlns:a16="http://schemas.microsoft.com/office/drawing/2014/main" val="20001"/>
                    </a:ext>
                  </a:extLst>
                </a:gridCol>
                <a:gridCol w="593725">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3706812">
                  <a:extLst>
                    <a:ext uri="{9D8B030D-6E8A-4147-A177-3AD203B41FA5}">
                      <a16:colId xmlns:a16="http://schemas.microsoft.com/office/drawing/2014/main" val="20004"/>
                    </a:ext>
                  </a:extLst>
                </a:gridCol>
              </a:tblGrid>
              <a:tr h="385664">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時間</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ねらい・</a:t>
                      </a:r>
                      <a:r>
                        <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学習活動</a:t>
                      </a:r>
                    </a:p>
                  </a:txBody>
                  <a:tcPr marL="56200" marR="5620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重点</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6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記録</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備考</a:t>
                      </a:r>
                      <a:endParaRPr kumimoji="1" lang="ja-JP" altLang="ja-JP" sz="16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7546">
                <a:tc>
                  <a:txBody>
                    <a:bodyPr/>
                    <a:lstStyle>
                      <a:lvl1pPr marL="7143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71438"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１</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・■■の表し方を知る。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・■■がどうなっているかを知る。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・●●を読み取っている。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952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２</a:t>
                      </a: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・■■の観察を計画する。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●●までに，各班で観察を行う。</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・●●を観察し，その結果を適切に記</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録している。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4037">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３</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marL="133350" indent="-133350"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・■■を結び，●●を表す。 </a:t>
                      </a:r>
                    </a:p>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・■■から，●●の特徴を見いだす。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・●●を結び，■■を表している。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透明半球</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6605">
                <a:tc>
                  <a:txBody>
                    <a:bodyPr/>
                    <a:lstStyle>
                      <a:lvl1pPr marL="352425" indent="-293688"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352425" marR="0" lvl="0" indent="-293688"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４</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133350" marR="0" lvl="0" indent="-13335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・■■を用いて，●●にまとめる。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・●●を表し，■■を見いだして表現している。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透明半球，記述分析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3501">
                <a:tc>
                  <a:txBody>
                    <a:bodyPr/>
                    <a:lstStyle>
                      <a:lvl1pPr marL="9525"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５</a:t>
                      </a:r>
                    </a:p>
                  </a:txBody>
                  <a:tcPr marL="56200" marR="56200" marT="0" marB="0" vert="eaVert"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・■■を理解する。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・■■と■■とを関連付けて，■■　</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を推論する。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a:lnSpc>
                          <a:spcPct val="90000"/>
                        </a:lnSpc>
                        <a:spcBef>
                          <a:spcPts val="750"/>
                        </a:spcBef>
                        <a:buFont typeface="Arial" panose="020B0604020202020204" pitchFamily="34" charset="0"/>
                        <a:defRPr kumimoji="1"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kumimoji="1"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kumimoji="1"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kumimoji="1"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kumimoji="1" sz="1100">
                          <a:solidFill>
                            <a:schemeClr val="tx1"/>
                          </a:solidFill>
                          <a:latin typeface="Calibri" panose="020F0502020204030204" pitchFamily="34" charset="0"/>
                        </a:defRPr>
                      </a:lvl9p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・●●を使って推論しようとしている。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記述分析，行動観察</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６</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・●●が変わることを表現している。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8886">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７</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・■■について理解する。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・■■の位置を確認する。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知</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・●●について，理解している。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04036">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８</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・■■をモデル実験で調べる。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・■■になることを見いだす。</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思</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・●●を分析して解釈し，表現して</a:t>
                      </a:r>
                      <a:r>
                        <a:rPr kumimoji="1" lang="ja-JP" altLang="en-US" sz="1600" b="0" i="0" u="none" strike="noStrike" cap="none" normalizeH="0" baseline="0" dirty="0" err="1">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い</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る。</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47978">
                <a:tc>
                  <a:txBody>
                    <a:bodyPr/>
                    <a:lstStyle/>
                    <a:p>
                      <a:pPr marL="9525" marR="0" lvl="0" indent="0" algn="ctr" defTabSz="6858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９</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・■■の関係を見いだそうとする。</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36000" marR="1080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態</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ja-JP" sz="1800" b="0" i="0" u="none" strike="noStrike" cap="none" normalizeH="0" baseline="0" dirty="0">
                          <a:ln>
                            <a:noFill/>
                          </a:ln>
                          <a:solidFill>
                            <a:schemeClr val="tx1"/>
                          </a:solidFill>
                          <a:effectLst/>
                          <a:latin typeface="ＭＳ 明朝" panose="02020609040205080304" pitchFamily="17" charset="-128"/>
                          <a:ea typeface="ＭＳ ゴシック" panose="020B0609070205080204" pitchFamily="49" charset="-128"/>
                          <a:cs typeface="Times New Roman" panose="02020603050405020304" pitchFamily="18" charset="0"/>
                        </a:rPr>
                        <a:t>○</a:t>
                      </a:r>
                      <a:endParaRPr kumimoji="1" lang="ja-JP" altLang="ja-JP" sz="18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685800" rtl="0" eaLnBrk="1" fontAlgn="base" latinLnBrk="0" hangingPunct="1">
                        <a:lnSpc>
                          <a:spcPts val="18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・●●と，■■の関係を見いだそうとしている。</a:t>
                      </a:r>
                      <a:endPar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just" defTabSz="685800" rtl="0" eaLnBrk="1" fontAlgn="base" latinLnBrk="0" hangingPunct="1">
                        <a:lnSpc>
                          <a:spcPts val="18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1" lang="ja-JP" altLang="en-US"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記述分析</a:t>
                      </a:r>
                      <a:r>
                        <a:rPr kumimoji="1" lang="en-US"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1" lang="ja-JP" altLang="ja-JP" sz="16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56200" marR="5620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9" name="ホームベース 16">
            <a:extLst>
              <a:ext uri="{FF2B5EF4-FFF2-40B4-BE49-F238E27FC236}">
                <a16:creationId xmlns:a16="http://schemas.microsoft.com/office/drawing/2014/main" id="{3F769015-EB14-47B4-B867-86DB71CCD6A1}"/>
              </a:ext>
            </a:extLst>
          </p:cNvPr>
          <p:cNvSpPr/>
          <p:nvPr/>
        </p:nvSpPr>
        <p:spPr>
          <a:xfrm>
            <a:off x="0" y="0"/>
            <a:ext cx="9144000" cy="9080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Ⅳ</a:t>
            </a:r>
            <a:r>
              <a:rPr lang="ja-JP" altLang="en-US" sz="2800" b="1" dirty="0">
                <a:solidFill>
                  <a:schemeClr val="bg1"/>
                </a:solidFill>
                <a:latin typeface="+mj-ea"/>
                <a:ea typeface="+mj-ea"/>
              </a:rPr>
              <a:t>　</a:t>
            </a:r>
            <a:r>
              <a:rPr lang="ja-JP" altLang="en-US" sz="2800" b="1" dirty="0">
                <a:solidFill>
                  <a:schemeClr val="bg1"/>
                </a:solidFill>
                <a:latin typeface="+mj-ea"/>
              </a:rPr>
              <a:t>指導と評価</a:t>
            </a:r>
            <a:endParaRPr lang="en-US" altLang="ja-JP" sz="2800" b="1" dirty="0">
              <a:solidFill>
                <a:schemeClr val="bg1"/>
              </a:solidFill>
              <a:latin typeface="+mj-ea"/>
            </a:endParaRPr>
          </a:p>
          <a:p>
            <a:pPr eaLnBrk="1" fontAlgn="auto" hangingPunct="1">
              <a:spcBef>
                <a:spcPts val="0"/>
              </a:spcBef>
              <a:spcAft>
                <a:spcPts val="0"/>
              </a:spcAft>
              <a:defRPr/>
            </a:pPr>
            <a:r>
              <a:rPr lang="ja-JP" altLang="en-US" sz="2800" b="1" dirty="0">
                <a:solidFill>
                  <a:schemeClr val="bg1"/>
                </a:solidFill>
                <a:latin typeface="+mj-ea"/>
              </a:rPr>
              <a:t>　　（「主体的に学習に取り組む態度」の評価）</a:t>
            </a:r>
            <a:endParaRPr lang="en-US" altLang="ja-JP" sz="2800" b="1" dirty="0">
              <a:solidFill>
                <a:schemeClr val="bg1"/>
              </a:solidFill>
              <a:latin typeface="+mj-ea"/>
            </a:endParaRPr>
          </a:p>
        </p:txBody>
      </p:sp>
      <p:sp>
        <p:nvSpPr>
          <p:cNvPr id="67661" name="テキスト ボックス 18">
            <a:extLst>
              <a:ext uri="{FF2B5EF4-FFF2-40B4-BE49-F238E27FC236}">
                <a16:creationId xmlns:a16="http://schemas.microsoft.com/office/drawing/2014/main" id="{21F0DE6E-29C4-443E-BA65-A60610B5457D}"/>
              </a:ext>
            </a:extLst>
          </p:cNvPr>
          <p:cNvSpPr txBox="1">
            <a:spLocks noChangeArrowheads="1"/>
          </p:cNvSpPr>
          <p:nvPr/>
        </p:nvSpPr>
        <p:spPr bwMode="auto">
          <a:xfrm>
            <a:off x="-68263" y="892175"/>
            <a:ext cx="941705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t>◆単元名「天体の動きと地球の自転・公転」　内容のまとまり「第２学年第２分野（６）地球と宇宙」</a:t>
            </a:r>
          </a:p>
        </p:txBody>
      </p:sp>
      <p:sp>
        <p:nvSpPr>
          <p:cNvPr id="6" name="楕円 11">
            <a:extLst>
              <a:ext uri="{FF2B5EF4-FFF2-40B4-BE49-F238E27FC236}">
                <a16:creationId xmlns:a16="http://schemas.microsoft.com/office/drawing/2014/main" id="{B995C70F-31B8-47E2-B887-08E587831956}"/>
              </a:ext>
            </a:extLst>
          </p:cNvPr>
          <p:cNvSpPr/>
          <p:nvPr/>
        </p:nvSpPr>
        <p:spPr>
          <a:xfrm>
            <a:off x="4108450" y="5919788"/>
            <a:ext cx="1327150" cy="677862"/>
          </a:xfrm>
          <a:prstGeom prst="ellipse">
            <a:avLst/>
          </a:prstGeom>
          <a:noFill/>
          <a:ln w="635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 name="四角形吹き出し 6">
            <a:extLst>
              <a:ext uri="{FF2B5EF4-FFF2-40B4-BE49-F238E27FC236}">
                <a16:creationId xmlns:a16="http://schemas.microsoft.com/office/drawing/2014/main" id="{C7A1941E-818F-46CB-9816-AD0E3BD92A8A}"/>
              </a:ext>
            </a:extLst>
          </p:cNvPr>
          <p:cNvSpPr/>
          <p:nvPr/>
        </p:nvSpPr>
        <p:spPr>
          <a:xfrm>
            <a:off x="228600" y="2241550"/>
            <a:ext cx="3867150" cy="3908425"/>
          </a:xfrm>
          <a:prstGeom prst="wedgeRectCallout">
            <a:avLst>
              <a:gd name="adj1" fmla="val 67045"/>
              <a:gd name="adj2" fmla="val 45500"/>
            </a:avLst>
          </a:prstGeom>
          <a:solidFill>
            <a:srgbClr val="FFCCFF"/>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000" rIns="144000" anchor="ctr"/>
          <a:lstStyle/>
          <a:p>
            <a:pPr algn="dist">
              <a:defRPr/>
            </a:pPr>
            <a:r>
              <a:rPr lang="ja-JP" altLang="ja-JP" sz="2600" dirty="0">
                <a:solidFill>
                  <a:schemeClr val="tx1"/>
                </a:solidFill>
              </a:rPr>
              <a:t>「主体的に学習に取り</a:t>
            </a:r>
            <a:endParaRPr lang="en-US" altLang="ja-JP" sz="2600" dirty="0">
              <a:solidFill>
                <a:schemeClr val="tx1"/>
              </a:solidFill>
            </a:endParaRPr>
          </a:p>
          <a:p>
            <a:pPr algn="dist">
              <a:defRPr/>
            </a:pPr>
            <a:r>
              <a:rPr lang="ja-JP" altLang="ja-JP" sz="2600" dirty="0">
                <a:solidFill>
                  <a:schemeClr val="tx1"/>
                </a:solidFill>
              </a:rPr>
              <a:t>組む態度」については</a:t>
            </a:r>
            <a:r>
              <a:rPr lang="ja-JP" altLang="en-US" sz="2600" dirty="0">
                <a:solidFill>
                  <a:schemeClr val="tx1"/>
                </a:solidFill>
              </a:rPr>
              <a:t>，</a:t>
            </a:r>
            <a:endParaRPr lang="en-US" altLang="ja-JP" sz="2600" dirty="0">
              <a:solidFill>
                <a:schemeClr val="tx1"/>
              </a:solidFill>
            </a:endParaRPr>
          </a:p>
          <a:p>
            <a:pPr algn="dist">
              <a:defRPr/>
            </a:pPr>
            <a:r>
              <a:rPr lang="ja-JP" altLang="ja-JP" sz="2600" dirty="0">
                <a:solidFill>
                  <a:srgbClr val="FF0000"/>
                </a:solidFill>
              </a:rPr>
              <a:t>単元をまたいで総括</a:t>
            </a:r>
            <a:endParaRPr lang="en-US" altLang="ja-JP" sz="2600" dirty="0">
              <a:solidFill>
                <a:srgbClr val="FF0000"/>
              </a:solidFill>
            </a:endParaRPr>
          </a:p>
          <a:p>
            <a:pPr algn="dist">
              <a:defRPr/>
            </a:pPr>
            <a:r>
              <a:rPr lang="ja-JP" altLang="ja-JP" sz="2600" dirty="0">
                <a:solidFill>
                  <a:srgbClr val="FF0000"/>
                </a:solidFill>
              </a:rPr>
              <a:t>評価する場合がある</a:t>
            </a:r>
            <a:endParaRPr lang="en-US" altLang="ja-JP" sz="2600" dirty="0">
              <a:solidFill>
                <a:srgbClr val="FF0000"/>
              </a:solidFill>
            </a:endParaRPr>
          </a:p>
          <a:p>
            <a:pPr algn="dist">
              <a:defRPr/>
            </a:pPr>
            <a:r>
              <a:rPr lang="ja-JP" altLang="ja-JP" sz="2600" dirty="0">
                <a:solidFill>
                  <a:schemeClr val="tx1"/>
                </a:solidFill>
              </a:rPr>
              <a:t>ため</a:t>
            </a:r>
            <a:r>
              <a:rPr lang="ja-JP" altLang="en-US" sz="2600" dirty="0">
                <a:solidFill>
                  <a:schemeClr val="tx1"/>
                </a:solidFill>
              </a:rPr>
              <a:t>，</a:t>
            </a:r>
            <a:r>
              <a:rPr lang="ja-JP" altLang="ja-JP" sz="2600" dirty="0">
                <a:solidFill>
                  <a:schemeClr val="tx1"/>
                </a:solidFill>
              </a:rPr>
              <a:t>単元</a:t>
            </a:r>
            <a:r>
              <a:rPr lang="ja-JP" altLang="en-US" sz="2600" dirty="0">
                <a:solidFill>
                  <a:schemeClr val="tx1"/>
                </a:solidFill>
              </a:rPr>
              <a:t>全体を通して</a:t>
            </a:r>
            <a:endParaRPr lang="en-US" altLang="ja-JP" sz="2600" dirty="0">
              <a:solidFill>
                <a:schemeClr val="tx1"/>
              </a:solidFill>
            </a:endParaRPr>
          </a:p>
          <a:p>
            <a:pPr algn="dist">
              <a:defRPr/>
            </a:pPr>
            <a:r>
              <a:rPr lang="ja-JP" altLang="ja-JP" sz="2600" dirty="0">
                <a:solidFill>
                  <a:schemeClr val="tx1"/>
                </a:solidFill>
              </a:rPr>
              <a:t>「主体的に学習に取り</a:t>
            </a:r>
            <a:endParaRPr lang="en-US" altLang="ja-JP" sz="2600" dirty="0">
              <a:solidFill>
                <a:schemeClr val="tx1"/>
              </a:solidFill>
            </a:endParaRPr>
          </a:p>
          <a:p>
            <a:pPr algn="dist">
              <a:defRPr/>
            </a:pPr>
            <a:r>
              <a:rPr lang="ja-JP" altLang="ja-JP" sz="2600" dirty="0">
                <a:solidFill>
                  <a:schemeClr val="tx1"/>
                </a:solidFill>
              </a:rPr>
              <a:t>組む態度」</a:t>
            </a:r>
            <a:r>
              <a:rPr lang="ja-JP" altLang="en-US" sz="2600" dirty="0">
                <a:solidFill>
                  <a:schemeClr val="tx1"/>
                </a:solidFill>
              </a:rPr>
              <a:t>について，</a:t>
            </a:r>
            <a:endParaRPr lang="en-US" altLang="ja-JP" sz="2600" dirty="0">
              <a:solidFill>
                <a:schemeClr val="tx1"/>
              </a:solidFill>
            </a:endParaRPr>
          </a:p>
          <a:p>
            <a:pPr algn="dist">
              <a:defRPr/>
            </a:pPr>
            <a:r>
              <a:rPr lang="ja-JP" altLang="en-US" sz="2600" dirty="0">
                <a:solidFill>
                  <a:schemeClr val="tx1"/>
                </a:solidFill>
              </a:rPr>
              <a:t>記録の項目に</a:t>
            </a:r>
            <a:r>
              <a:rPr lang="ja-JP" altLang="en-US" sz="2600" dirty="0" err="1">
                <a:solidFill>
                  <a:schemeClr val="tx1"/>
                </a:solidFill>
              </a:rPr>
              <a:t>〇</a:t>
            </a:r>
            <a:r>
              <a:rPr lang="ja-JP" altLang="en-US" sz="2600" dirty="0">
                <a:solidFill>
                  <a:schemeClr val="tx1"/>
                </a:solidFill>
              </a:rPr>
              <a:t>印が</a:t>
            </a:r>
            <a:endParaRPr lang="en-US" altLang="ja-JP" sz="2600" dirty="0">
              <a:solidFill>
                <a:schemeClr val="tx1"/>
              </a:solidFill>
            </a:endParaRPr>
          </a:p>
          <a:p>
            <a:pPr algn="dist">
              <a:defRPr/>
            </a:pPr>
            <a:r>
              <a:rPr lang="ja-JP" altLang="ja-JP" sz="2600" dirty="0">
                <a:solidFill>
                  <a:schemeClr val="tx1"/>
                </a:solidFill>
              </a:rPr>
              <a:t>ない場合</a:t>
            </a:r>
            <a:r>
              <a:rPr lang="ja-JP" altLang="en-US" sz="2600" dirty="0">
                <a:solidFill>
                  <a:schemeClr val="tx1"/>
                </a:solidFill>
              </a:rPr>
              <a:t>も考えられます</a:t>
            </a:r>
            <a:r>
              <a:rPr lang="ja-JP" altLang="ja-JP" sz="2600" dirty="0">
                <a:solidFill>
                  <a:schemeClr val="tx1"/>
                </a:solidFill>
              </a:rPr>
              <a:t>。</a:t>
            </a:r>
            <a:endParaRPr kumimoji="1" lang="ja-JP" altLang="en-US" sz="2600" dirty="0">
              <a:solidFill>
                <a:schemeClr val="tx1"/>
              </a:solidFill>
            </a:endParaRPr>
          </a:p>
        </p:txBody>
      </p:sp>
      <p:sp>
        <p:nvSpPr>
          <p:cNvPr id="12" name="リボン: 下に曲がる 11">
            <a:extLst>
              <a:ext uri="{FF2B5EF4-FFF2-40B4-BE49-F238E27FC236}">
                <a16:creationId xmlns:a16="http://schemas.microsoft.com/office/drawing/2014/main" id="{40AC0AED-2841-472C-B95C-F840A741E894}"/>
              </a:ext>
            </a:extLst>
          </p:cNvPr>
          <p:cNvSpPr/>
          <p:nvPr/>
        </p:nvSpPr>
        <p:spPr>
          <a:xfrm>
            <a:off x="7618413" y="44450"/>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47</a:t>
            </a:r>
          </a:p>
        </p:txBody>
      </p:sp>
      <p:pic>
        <p:nvPicPr>
          <p:cNvPr id="5" name="オーディオ 4">
            <a:hlinkClick r:id="" action="ppaction://media"/>
            <a:extLst>
              <a:ext uri="{FF2B5EF4-FFF2-40B4-BE49-F238E27FC236}">
                <a16:creationId xmlns:a16="http://schemas.microsoft.com/office/drawing/2014/main" id="{2F32FA9E-3B33-45DE-AB84-3354D5221D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82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B16A8070-DB81-42DC-9F69-760EFE8F08D2}"/>
              </a:ext>
            </a:extLst>
          </p:cNvPr>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理科</a:t>
            </a:r>
            <a:endParaRPr kumimoji="1" lang="ja-JP" altLang="en-US" sz="5400" dirty="0">
              <a:solidFill>
                <a:schemeClr val="tx1"/>
              </a:solidFill>
            </a:endParaRPr>
          </a:p>
        </p:txBody>
      </p:sp>
      <p:sp>
        <p:nvSpPr>
          <p:cNvPr id="7" name="サブタイトル 2">
            <a:extLst>
              <a:ext uri="{FF2B5EF4-FFF2-40B4-BE49-F238E27FC236}">
                <a16:creationId xmlns:a16="http://schemas.microsoft.com/office/drawing/2014/main" id="{0B52580C-1EBA-4F41-BC8B-0FFB370DF93E}"/>
              </a:ext>
            </a:extLst>
          </p:cNvPr>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a:extLst>
              <a:ext uri="{FF2B5EF4-FFF2-40B4-BE49-F238E27FC236}">
                <a16:creationId xmlns:a16="http://schemas.microsoft.com/office/drawing/2014/main" id="{95A6FD47-274F-4712-AC7B-EC75D87BE555}"/>
              </a:ext>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Ⅰ </a:t>
            </a:r>
            <a:r>
              <a:rPr lang="ja-JP" altLang="en-US" sz="2800" b="1" dirty="0">
                <a:solidFill>
                  <a:srgbClr val="000000"/>
                </a:solidFill>
                <a:ea typeface="HGP教科書体" panose="02020600000000000000" pitchFamily="18" charset="-128"/>
              </a:rPr>
              <a:t>　中学校理科における「内容のまとまり」</a:t>
            </a:r>
            <a:endParaRPr lang="en-US" altLang="ja-JP" sz="2800" b="1" dirty="0">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Ⅱ </a:t>
            </a:r>
            <a:r>
              <a:rPr lang="ja-JP" altLang="en-US" sz="2800" b="1" dirty="0">
                <a:solidFill>
                  <a:srgbClr val="000000"/>
                </a:solidFill>
                <a:ea typeface="HGP教科書体" panose="02020600000000000000" pitchFamily="18" charset="-128"/>
              </a:rPr>
              <a:t>　中学校理科における「内容のまとまりごとの評価規準」</a:t>
            </a:r>
            <a:endParaRPr lang="en-US" altLang="ja-JP" sz="2800" b="1" dirty="0">
              <a:solidFill>
                <a:srgbClr val="000000"/>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solidFill>
                  <a:srgbClr val="000000"/>
                </a:solidFill>
                <a:ea typeface="HGP教科書体" panose="02020600000000000000" pitchFamily="18" charset="-128"/>
              </a:rPr>
              <a:t>　 作成の具体的な手順</a:t>
            </a:r>
            <a:endParaRPr lang="en-US" altLang="ja-JP" sz="2800" b="1" dirty="0">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rgbClr val="000000"/>
                </a:solidFill>
                <a:ea typeface="HGP教科書体" panose="02020600000000000000" pitchFamily="18" charset="-128"/>
              </a:rPr>
              <a:t>Ⅲ </a:t>
            </a:r>
            <a:r>
              <a:rPr lang="ja-JP" altLang="en-US" sz="2800" b="1" dirty="0">
                <a:solidFill>
                  <a:srgbClr val="000000"/>
                </a:solidFill>
                <a:latin typeface="HGP教科書体" panose="02020600000000000000" pitchFamily="18" charset="-128"/>
                <a:ea typeface="HGP教科書体" panose="02020600000000000000" pitchFamily="18" charset="-128"/>
              </a:rPr>
              <a:t>   </a:t>
            </a:r>
            <a:r>
              <a:rPr lang="ja-JP" altLang="en-US" sz="2800" b="1" dirty="0">
                <a:latin typeface="HGP教科書体" panose="02020600000000000000" pitchFamily="18" charset="-128"/>
                <a:ea typeface="HGP教科書体" panose="02020600000000000000" pitchFamily="18" charset="-128"/>
              </a:rPr>
              <a:t>「内容のまとまりごとの評価規準」の考え方を踏まえた</a:t>
            </a:r>
            <a:endParaRPr lang="en-US" altLang="ja-JP" sz="2800" b="1" dirty="0">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latin typeface="HGP教科書体" panose="02020600000000000000" pitchFamily="18" charset="-128"/>
                <a:ea typeface="HGP教科書体" panose="02020600000000000000" pitchFamily="18" charset="-128"/>
              </a:rPr>
              <a:t>　 </a:t>
            </a:r>
            <a:r>
              <a:rPr lang="en-US" altLang="ja-JP" sz="2800" b="1" dirty="0">
                <a:latin typeface="HGP教科書体" panose="02020600000000000000" pitchFamily="18" charset="-128"/>
                <a:ea typeface="HGP教科書体" panose="02020600000000000000" pitchFamily="18" charset="-128"/>
              </a:rPr>
              <a:t> </a:t>
            </a:r>
            <a:r>
              <a:rPr lang="ja-JP" altLang="en-US" sz="2800" b="1" dirty="0">
                <a:latin typeface="HGP教科書体" panose="02020600000000000000" pitchFamily="18" charset="-128"/>
                <a:ea typeface="HGP教科書体" panose="02020600000000000000" pitchFamily="18" charset="-128"/>
              </a:rPr>
              <a:t>「単元（中項目）の評価規準」の作成の手順について</a:t>
            </a:r>
            <a:endParaRPr lang="en-US" altLang="ja-JP" sz="2800" b="1" dirty="0">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latin typeface="+mj-ea"/>
              </a:rPr>
              <a:t>Ⅳ</a:t>
            </a:r>
            <a:r>
              <a:rPr lang="ja-JP" altLang="en-US" sz="2800" b="1" dirty="0">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latin typeface="HGP教科書体" panose="02020600000000000000" pitchFamily="18" charset="-128"/>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0B4F261D-CDF8-4AE4-9C2D-F2BDC013C2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85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62EC9846-3871-457E-9067-DD19ECCDD12B}"/>
              </a:ext>
            </a:extLst>
          </p:cNvPr>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fontAlgn="auto" hangingPunct="1">
              <a:spcAft>
                <a:spcPts val="0"/>
              </a:spcAft>
              <a:defRPr/>
            </a:pPr>
            <a:r>
              <a:rPr lang="ja-JP" altLang="en-US" sz="2800" b="1" dirty="0">
                <a:solidFill>
                  <a:schemeClr val="bg1"/>
                </a:solidFill>
                <a:latin typeface="+mj-ea"/>
              </a:rPr>
              <a:t>「指導と評価の一体化」のための学習評価について</a:t>
            </a:r>
            <a:endParaRPr lang="ja-JP" altLang="en-US" sz="4800" b="1" dirty="0">
              <a:solidFill>
                <a:schemeClr val="bg1"/>
              </a:solidFill>
              <a:latin typeface="+mj-ea"/>
            </a:endParaRPr>
          </a:p>
        </p:txBody>
      </p:sp>
      <p:sp>
        <p:nvSpPr>
          <p:cNvPr id="10243" name="テキスト ボックス 2">
            <a:extLst>
              <a:ext uri="{FF2B5EF4-FFF2-40B4-BE49-F238E27FC236}">
                <a16:creationId xmlns:a16="http://schemas.microsoft.com/office/drawing/2014/main" id="{D0A0BAFD-C08F-4710-86DE-041A03903AA3}"/>
              </a:ext>
            </a:extLst>
          </p:cNvPr>
          <p:cNvSpPr txBox="1">
            <a:spLocks noChangeArrowheads="1"/>
          </p:cNvSpPr>
          <p:nvPr/>
        </p:nvSpPr>
        <p:spPr bwMode="auto">
          <a:xfrm>
            <a:off x="90488" y="652463"/>
            <a:ext cx="8963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◆「指導と評価の一体化」のために</a:t>
            </a:r>
          </a:p>
        </p:txBody>
      </p:sp>
      <p:sp>
        <p:nvSpPr>
          <p:cNvPr id="13" name="テキスト ボックス 12">
            <a:extLst>
              <a:ext uri="{FF2B5EF4-FFF2-40B4-BE49-F238E27FC236}">
                <a16:creationId xmlns:a16="http://schemas.microsoft.com/office/drawing/2014/main" id="{FE538E98-535B-4198-9443-730FB1BE1D95}"/>
              </a:ext>
            </a:extLst>
          </p:cNvPr>
          <p:cNvSpPr txBox="1"/>
          <p:nvPr/>
        </p:nvSpPr>
        <p:spPr>
          <a:xfrm>
            <a:off x="90488" y="1125538"/>
            <a:ext cx="8963025" cy="5648325"/>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0245" name="AutoShape 10">
            <a:extLst>
              <a:ext uri="{FF2B5EF4-FFF2-40B4-BE49-F238E27FC236}">
                <a16:creationId xmlns:a16="http://schemas.microsoft.com/office/drawing/2014/main" id="{D5A953CA-0EAE-4C78-940B-38D7AB588DF9}"/>
              </a:ext>
            </a:extLst>
          </p:cNvPr>
          <p:cNvSpPr>
            <a:spLocks noChangeArrowheads="1"/>
          </p:cNvSpPr>
          <p:nvPr/>
        </p:nvSpPr>
        <p:spPr bwMode="auto">
          <a:xfrm>
            <a:off x="244475" y="1235075"/>
            <a:ext cx="8655050" cy="5434013"/>
          </a:xfrm>
          <a:prstGeom prst="foldedCorner">
            <a:avLst>
              <a:gd name="adj" fmla="val 3968"/>
            </a:avLst>
          </a:prstGeom>
          <a:solidFill>
            <a:srgbClr val="FFFFFF"/>
          </a:solidFill>
          <a:ln w="9525">
            <a:solidFill>
              <a:schemeClr val="tx1"/>
            </a:solidFill>
            <a:round/>
            <a:headEnd/>
            <a:tailEnd/>
          </a:ln>
        </p:spPr>
        <p:txBody>
          <a:bodyPr lIns="36000" rIns="72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latin typeface="Tahoma" panose="020B0604030504040204" pitchFamily="34" charset="0"/>
              </a:rPr>
              <a:t>◆学習評価について</a:t>
            </a:r>
            <a:endParaRPr lang="en-US" altLang="ja-JP" sz="2800">
              <a:latin typeface="Tahoma" panose="020B0604030504040204" pitchFamily="34" charset="0"/>
            </a:endParaRPr>
          </a:p>
          <a:p>
            <a:pPr algn="dist"/>
            <a:r>
              <a:rPr lang="ja-JP" altLang="en-US" sz="2800">
                <a:latin typeface="Tahoma" panose="020B0604030504040204" pitchFamily="34" charset="0"/>
              </a:rPr>
              <a:t>　</a:t>
            </a:r>
            <a:endParaRPr lang="en-US" altLang="ja-JP" sz="2800">
              <a:latin typeface="Tahoma" panose="020B0604030504040204" pitchFamily="34" charset="0"/>
            </a:endParaRPr>
          </a:p>
          <a:p>
            <a:endParaRPr lang="en-US" altLang="ja-JP" sz="2400">
              <a:latin typeface="Tahoma" panose="020B0604030504040204" pitchFamily="34" charset="0"/>
            </a:endParaRPr>
          </a:p>
          <a:p>
            <a:endParaRPr lang="en-US" altLang="ja-JP" sz="2400">
              <a:latin typeface="Tahoma" panose="020B0604030504040204" pitchFamily="34" charset="0"/>
            </a:endParaRPr>
          </a:p>
        </p:txBody>
      </p:sp>
      <p:sp>
        <p:nvSpPr>
          <p:cNvPr id="15" name="正方形/長方形 14">
            <a:extLst>
              <a:ext uri="{FF2B5EF4-FFF2-40B4-BE49-F238E27FC236}">
                <a16:creationId xmlns:a16="http://schemas.microsoft.com/office/drawing/2014/main" id="{34679008-ED68-4CAF-A96A-303C9312FE2C}"/>
              </a:ext>
            </a:extLst>
          </p:cNvPr>
          <p:cNvSpPr/>
          <p:nvPr/>
        </p:nvSpPr>
        <p:spPr>
          <a:xfrm>
            <a:off x="2771775" y="2730500"/>
            <a:ext cx="504825" cy="2066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 name="楕円 15">
            <a:extLst>
              <a:ext uri="{FF2B5EF4-FFF2-40B4-BE49-F238E27FC236}">
                <a16:creationId xmlns:a16="http://schemas.microsoft.com/office/drawing/2014/main" id="{60E84F9C-C61C-4B6A-83CB-F31F2BA32CED}"/>
              </a:ext>
            </a:extLst>
          </p:cNvPr>
          <p:cNvSpPr/>
          <p:nvPr/>
        </p:nvSpPr>
        <p:spPr>
          <a:xfrm>
            <a:off x="468313" y="1836738"/>
            <a:ext cx="5111750" cy="1150937"/>
          </a:xfrm>
          <a:prstGeom prst="ellipse">
            <a:avLst/>
          </a:prstGeom>
          <a:solidFill>
            <a:srgbClr val="66FFFF"/>
          </a:solid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学習指導要領</a:t>
            </a:r>
          </a:p>
        </p:txBody>
      </p:sp>
      <p:sp>
        <p:nvSpPr>
          <p:cNvPr id="19" name="正方形/長方形 18">
            <a:extLst>
              <a:ext uri="{FF2B5EF4-FFF2-40B4-BE49-F238E27FC236}">
                <a16:creationId xmlns:a16="http://schemas.microsoft.com/office/drawing/2014/main" id="{E1F3D534-426D-4133-A118-8DD0C0EA3364}"/>
              </a:ext>
            </a:extLst>
          </p:cNvPr>
          <p:cNvSpPr/>
          <p:nvPr/>
        </p:nvSpPr>
        <p:spPr>
          <a:xfrm>
            <a:off x="4392613" y="2730500"/>
            <a:ext cx="4392612" cy="91440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schemeClr val="tx1"/>
                </a:solidFill>
              </a:rPr>
              <a:t>内容のまとまりごとの評価規準</a:t>
            </a:r>
          </a:p>
        </p:txBody>
      </p:sp>
      <p:sp>
        <p:nvSpPr>
          <p:cNvPr id="20" name="楕円 19">
            <a:extLst>
              <a:ext uri="{FF2B5EF4-FFF2-40B4-BE49-F238E27FC236}">
                <a16:creationId xmlns:a16="http://schemas.microsoft.com/office/drawing/2014/main" id="{EB9A595A-6688-4DCF-AA55-BE125717A5C3}"/>
              </a:ext>
            </a:extLst>
          </p:cNvPr>
          <p:cNvSpPr/>
          <p:nvPr/>
        </p:nvSpPr>
        <p:spPr>
          <a:xfrm>
            <a:off x="468313" y="4508500"/>
            <a:ext cx="5111750" cy="1152525"/>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単元の目標</a:t>
            </a:r>
          </a:p>
        </p:txBody>
      </p:sp>
      <p:sp>
        <p:nvSpPr>
          <p:cNvPr id="21" name="正方形/長方形 20">
            <a:extLst>
              <a:ext uri="{FF2B5EF4-FFF2-40B4-BE49-F238E27FC236}">
                <a16:creationId xmlns:a16="http://schemas.microsoft.com/office/drawing/2014/main" id="{09E9DCD2-0532-49AF-8CEA-E11B7308A7EF}"/>
              </a:ext>
            </a:extLst>
          </p:cNvPr>
          <p:cNvSpPr/>
          <p:nvPr/>
        </p:nvSpPr>
        <p:spPr>
          <a:xfrm>
            <a:off x="4383088" y="5467350"/>
            <a:ext cx="4392612" cy="914400"/>
          </a:xfrm>
          <a:prstGeom prst="rect">
            <a:avLst/>
          </a:prstGeom>
          <a:solidFill>
            <a:srgbClr val="FFFF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schemeClr val="tx1"/>
                </a:solidFill>
              </a:rPr>
              <a:t>単元（中項目）の評価規準</a:t>
            </a:r>
            <a:endParaRPr kumimoji="1" lang="ja-JP" altLang="en-US" sz="2400" b="1" dirty="0"/>
          </a:p>
        </p:txBody>
      </p:sp>
      <p:sp>
        <p:nvSpPr>
          <p:cNvPr id="22" name="リボン: 下に曲がる 21">
            <a:extLst>
              <a:ext uri="{FF2B5EF4-FFF2-40B4-BE49-F238E27FC236}">
                <a16:creationId xmlns:a16="http://schemas.microsoft.com/office/drawing/2014/main" id="{3E4E3360-9AE8-4054-B525-59F88D6461E8}"/>
              </a:ext>
            </a:extLst>
          </p:cNvPr>
          <p:cNvSpPr/>
          <p:nvPr/>
        </p:nvSpPr>
        <p:spPr>
          <a:xfrm>
            <a:off x="5832475" y="1773238"/>
            <a:ext cx="2843213" cy="790575"/>
          </a:xfrm>
          <a:prstGeom prst="ribbon">
            <a:avLst>
              <a:gd name="adj1" fmla="val 16667"/>
              <a:gd name="adj2" fmla="val 71086"/>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08000" bIns="0" anchor="ctr"/>
          <a:lstStyle/>
          <a:p>
            <a:pPr algn="ctr">
              <a:lnSpc>
                <a:spcPts val="2700"/>
              </a:lnSpc>
              <a:defRPr/>
            </a:pPr>
            <a:r>
              <a:rPr kumimoji="1" lang="ja-JP" altLang="en-US" sz="2400" dirty="0">
                <a:solidFill>
                  <a:schemeClr val="tx1"/>
                </a:solidFill>
              </a:rPr>
              <a:t>第 </a:t>
            </a:r>
            <a:r>
              <a:rPr kumimoji="1" lang="en-US" altLang="ja-JP" sz="2400" dirty="0">
                <a:solidFill>
                  <a:schemeClr val="tx1"/>
                </a:solidFill>
              </a:rPr>
              <a:t>2 </a:t>
            </a:r>
            <a:r>
              <a:rPr kumimoji="1" lang="ja-JP" altLang="en-US" sz="2400" dirty="0">
                <a:solidFill>
                  <a:schemeClr val="tx1"/>
                </a:solidFill>
              </a:rPr>
              <a:t>編</a:t>
            </a:r>
            <a:endParaRPr kumimoji="1" lang="en-US" altLang="ja-JP" sz="2400" dirty="0">
              <a:solidFill>
                <a:schemeClr val="tx1"/>
              </a:solidFill>
            </a:endParaRPr>
          </a:p>
          <a:p>
            <a:pPr algn="ctr">
              <a:lnSpc>
                <a:spcPts val="2700"/>
              </a:lnSpc>
              <a:defRPr/>
            </a:pPr>
            <a:r>
              <a:rPr kumimoji="1" lang="en-US" altLang="ja-JP" sz="2800" dirty="0">
                <a:solidFill>
                  <a:schemeClr val="tx1"/>
                </a:solidFill>
              </a:rPr>
              <a:t>P 25</a:t>
            </a:r>
            <a:r>
              <a:rPr kumimoji="1" lang="ja-JP" altLang="en-US" sz="2800" dirty="0">
                <a:solidFill>
                  <a:schemeClr val="tx1"/>
                </a:solidFill>
              </a:rPr>
              <a:t>～</a:t>
            </a:r>
            <a:r>
              <a:rPr kumimoji="1" lang="en-US" altLang="ja-JP" sz="2800" dirty="0">
                <a:solidFill>
                  <a:schemeClr val="tx1"/>
                </a:solidFill>
              </a:rPr>
              <a:t>P 34</a:t>
            </a:r>
            <a:endParaRPr kumimoji="1" lang="ja-JP" altLang="en-US" sz="2800" dirty="0">
              <a:solidFill>
                <a:schemeClr val="tx1"/>
              </a:solidFill>
            </a:endParaRPr>
          </a:p>
        </p:txBody>
      </p:sp>
      <p:sp>
        <p:nvSpPr>
          <p:cNvPr id="23" name="リボン: 下に曲がる 22">
            <a:extLst>
              <a:ext uri="{FF2B5EF4-FFF2-40B4-BE49-F238E27FC236}">
                <a16:creationId xmlns:a16="http://schemas.microsoft.com/office/drawing/2014/main" id="{576000C3-C3A2-4CF2-B299-C7CD5B32F281}"/>
              </a:ext>
            </a:extLst>
          </p:cNvPr>
          <p:cNvSpPr/>
          <p:nvPr/>
        </p:nvSpPr>
        <p:spPr>
          <a:xfrm>
            <a:off x="5832475" y="4508500"/>
            <a:ext cx="2843213" cy="792163"/>
          </a:xfrm>
          <a:prstGeom prst="ribbon">
            <a:avLst>
              <a:gd name="adj1" fmla="val 16667"/>
              <a:gd name="adj2" fmla="val 71086"/>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08000" bIns="0" anchor="ctr"/>
          <a:lstStyle/>
          <a:p>
            <a:pPr algn="ctr">
              <a:lnSpc>
                <a:spcPts val="2700"/>
              </a:lnSpc>
              <a:defRPr/>
            </a:pPr>
            <a:r>
              <a:rPr kumimoji="1" lang="ja-JP" altLang="en-US" sz="2400" dirty="0">
                <a:solidFill>
                  <a:schemeClr val="tx1"/>
                </a:solidFill>
              </a:rPr>
              <a:t>第 </a:t>
            </a:r>
            <a:r>
              <a:rPr kumimoji="1" lang="en-US" altLang="ja-JP" sz="2400" dirty="0">
                <a:solidFill>
                  <a:schemeClr val="tx1"/>
                </a:solidFill>
              </a:rPr>
              <a:t>3 </a:t>
            </a:r>
            <a:r>
              <a:rPr kumimoji="1" lang="ja-JP" altLang="en-US" sz="2400" dirty="0">
                <a:solidFill>
                  <a:schemeClr val="tx1"/>
                </a:solidFill>
              </a:rPr>
              <a:t>編</a:t>
            </a:r>
            <a:endParaRPr kumimoji="1" lang="en-US" altLang="ja-JP" sz="2400" dirty="0">
              <a:solidFill>
                <a:schemeClr val="tx1"/>
              </a:solidFill>
            </a:endParaRPr>
          </a:p>
          <a:p>
            <a:pPr algn="ctr">
              <a:lnSpc>
                <a:spcPts val="2700"/>
              </a:lnSpc>
              <a:defRPr/>
            </a:pPr>
            <a:r>
              <a:rPr kumimoji="1" lang="en-US" altLang="ja-JP" sz="2800" dirty="0">
                <a:solidFill>
                  <a:schemeClr val="tx1"/>
                </a:solidFill>
              </a:rPr>
              <a:t>P 35</a:t>
            </a:r>
            <a:r>
              <a:rPr kumimoji="1" lang="ja-JP" altLang="en-US" sz="2800" dirty="0">
                <a:solidFill>
                  <a:schemeClr val="tx1"/>
                </a:solidFill>
              </a:rPr>
              <a:t>～</a:t>
            </a:r>
            <a:r>
              <a:rPr kumimoji="1" lang="en-US" altLang="ja-JP" sz="2800" dirty="0">
                <a:solidFill>
                  <a:schemeClr val="tx1"/>
                </a:solidFill>
              </a:rPr>
              <a:t>P 95</a:t>
            </a:r>
            <a:endParaRPr kumimoji="1" lang="ja-JP" altLang="en-US" sz="2800" dirty="0">
              <a:solidFill>
                <a:srgbClr val="FF0000"/>
              </a:solidFill>
            </a:endParaRPr>
          </a:p>
        </p:txBody>
      </p:sp>
      <p:sp>
        <p:nvSpPr>
          <p:cNvPr id="14" name="リボン: 下に曲がる 1">
            <a:extLst>
              <a:ext uri="{FF2B5EF4-FFF2-40B4-BE49-F238E27FC236}">
                <a16:creationId xmlns:a16="http://schemas.microsoft.com/office/drawing/2014/main" id="{BB49D3E2-27C6-4C88-9196-A3A876F7C9F5}"/>
              </a:ext>
            </a:extLst>
          </p:cNvPr>
          <p:cNvSpPr/>
          <p:nvPr/>
        </p:nvSpPr>
        <p:spPr>
          <a:xfrm>
            <a:off x="7613650" y="650875"/>
            <a:ext cx="1439863"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37</a:t>
            </a:r>
            <a:endParaRPr kumimoji="1" lang="ja-JP" altLang="en-US" sz="2800" dirty="0">
              <a:solidFill>
                <a:schemeClr val="tx1"/>
              </a:solidFill>
            </a:endParaRPr>
          </a:p>
        </p:txBody>
      </p:sp>
      <p:pic>
        <p:nvPicPr>
          <p:cNvPr id="3" name="オーディオ 2">
            <a:hlinkClick r:id="" action="ppaction://media"/>
            <a:extLst>
              <a:ext uri="{FF2B5EF4-FFF2-40B4-BE49-F238E27FC236}">
                <a16:creationId xmlns:a16="http://schemas.microsoft.com/office/drawing/2014/main" id="{D2922F33-5230-4AF2-8944-5607D89E14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53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5DEAFD2-DDC4-4098-A94A-1399F19AAD60}"/>
              </a:ext>
            </a:extLst>
          </p:cNvPr>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理科</a:t>
            </a:r>
            <a:endParaRPr kumimoji="1" lang="ja-JP" altLang="en-US" sz="5400" dirty="0">
              <a:solidFill>
                <a:schemeClr val="tx1"/>
              </a:solidFill>
            </a:endParaRPr>
          </a:p>
        </p:txBody>
      </p:sp>
      <p:sp>
        <p:nvSpPr>
          <p:cNvPr id="7" name="サブタイトル 2">
            <a:extLst>
              <a:ext uri="{FF2B5EF4-FFF2-40B4-BE49-F238E27FC236}">
                <a16:creationId xmlns:a16="http://schemas.microsoft.com/office/drawing/2014/main" id="{39D35812-143F-4061-8AF3-15B14DC0B28A}"/>
              </a:ext>
            </a:extLst>
          </p:cNvPr>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a:extLst>
              <a:ext uri="{FF2B5EF4-FFF2-40B4-BE49-F238E27FC236}">
                <a16:creationId xmlns:a16="http://schemas.microsoft.com/office/drawing/2014/main" id="{6BE79C94-14E9-4931-B29F-E17E4CB80B7D}"/>
              </a:ext>
            </a:extLst>
          </p:cNvPr>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300"/>
              </a:lnSpc>
              <a:spcBef>
                <a:spcPts val="600"/>
              </a:spcBef>
              <a:spcAft>
                <a:spcPts val="600"/>
              </a:spcAft>
              <a:buFontTx/>
              <a:buNone/>
              <a:defRPr/>
            </a:pPr>
            <a:r>
              <a:rPr lang="en-US" altLang="ja-JP" sz="2800" b="1" dirty="0">
                <a:ln>
                  <a:solidFill>
                    <a:schemeClr val="tx1"/>
                  </a:solidFill>
                </a:ln>
                <a:solidFill>
                  <a:srgbClr val="000000"/>
                </a:solidFill>
                <a:ea typeface="HGP教科書体" panose="02020600000000000000" pitchFamily="18" charset="-128"/>
              </a:rPr>
              <a:t>Ⅰ </a:t>
            </a:r>
            <a:r>
              <a:rPr lang="ja-JP" altLang="en-US" sz="2800" b="1" dirty="0">
                <a:ln>
                  <a:solidFill>
                    <a:schemeClr val="tx1"/>
                  </a:solidFill>
                </a:ln>
                <a:solidFill>
                  <a:srgbClr val="000000"/>
                </a:solidFill>
                <a:ea typeface="HGP教科書体" panose="02020600000000000000" pitchFamily="18" charset="-128"/>
              </a:rPr>
              <a:t>　中学校理科における「内容のまとまり」</a:t>
            </a:r>
            <a:endParaRPr lang="en-US" altLang="ja-JP" sz="2800" b="1" dirty="0">
              <a:ln>
                <a:solidFill>
                  <a:schemeClr val="tx1"/>
                </a:solidFill>
              </a:ln>
              <a:solidFill>
                <a:srgbClr val="000000"/>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Ⅱ </a:t>
            </a:r>
            <a:r>
              <a:rPr lang="ja-JP" altLang="en-US" sz="2800" b="1" dirty="0">
                <a:solidFill>
                  <a:schemeClr val="bg1">
                    <a:lumMod val="65000"/>
                  </a:schemeClr>
                </a:solidFill>
                <a:ea typeface="HGP教科書体" panose="02020600000000000000" pitchFamily="18" charset="-128"/>
              </a:rPr>
              <a:t>　中学校理科における「内容のまとまりごとの評価規準」</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2800"/>
              </a:lnSpc>
              <a:spcBef>
                <a:spcPts val="0"/>
              </a:spcBef>
              <a:spcAft>
                <a:spcPts val="600"/>
              </a:spcAft>
              <a:buFontTx/>
              <a:buNone/>
              <a:defRPr/>
            </a:pPr>
            <a:r>
              <a:rPr lang="ja-JP" altLang="en-US" sz="2800" b="1" dirty="0">
                <a:solidFill>
                  <a:schemeClr val="bg1">
                    <a:lumMod val="65000"/>
                  </a:schemeClr>
                </a:solidFill>
                <a:ea typeface="HGP教科書体" panose="02020600000000000000" pitchFamily="18" charset="-128"/>
              </a:rPr>
              <a:t>　 作成の具体的な手順</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ea typeface="HGP教科書体" panose="02020600000000000000" pitchFamily="18" charset="-128"/>
              </a:rPr>
              <a:t>Ⅲ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「内容のまとまりごとの評価規準」の考え方を踏まえた</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2800"/>
              </a:lnSpc>
              <a:spcBef>
                <a:spcPts val="0"/>
              </a:spcBef>
              <a:spcAft>
                <a:spcPts val="600"/>
              </a:spcAft>
              <a:buFontTx/>
              <a:buNone/>
              <a:defRPr/>
            </a:pPr>
            <a:r>
              <a:rPr lang="en-US" altLang="ja-JP" sz="2800" b="1" dirty="0">
                <a:solidFill>
                  <a:schemeClr val="bg1">
                    <a:lumMod val="65000"/>
                  </a:schemeClr>
                </a:solidFill>
                <a:latin typeface="HGP教科書体" panose="02020600000000000000" pitchFamily="18" charset="-128"/>
                <a:ea typeface="HGP教科書体" panose="02020600000000000000" pitchFamily="18" charset="-128"/>
              </a:rPr>
              <a:t>    </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「単元（中項目）の評価規準」の作成の手順について</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a:p>
            <a:pPr eaLnBrk="1" fontAlgn="auto" hangingPunct="1">
              <a:lnSpc>
                <a:spcPts val="3300"/>
              </a:lnSpc>
              <a:spcBef>
                <a:spcPts val="600"/>
              </a:spcBef>
              <a:spcAft>
                <a:spcPts val="600"/>
              </a:spcAft>
              <a:buFontTx/>
              <a:buNone/>
              <a:defRPr/>
            </a:pPr>
            <a:r>
              <a:rPr lang="en-US" altLang="ja-JP" sz="2800" b="1" dirty="0">
                <a:solidFill>
                  <a:schemeClr val="bg1">
                    <a:lumMod val="65000"/>
                  </a:schemeClr>
                </a:solidFill>
                <a:latin typeface="+mj-ea"/>
              </a:rPr>
              <a:t>Ⅳ</a:t>
            </a:r>
            <a:r>
              <a:rPr lang="ja-JP" altLang="en-US" sz="2800" b="1" dirty="0">
                <a:solidFill>
                  <a:schemeClr val="bg1">
                    <a:lumMod val="65000"/>
                  </a:schemeClr>
                </a:solidFill>
                <a:latin typeface="HGP教科書体" panose="02020600000000000000" pitchFamily="18" charset="-128"/>
                <a:ea typeface="HGP教科書体" panose="02020600000000000000" pitchFamily="18" charset="-128"/>
              </a:rPr>
              <a:t>　指導と評価（「主体的に学習に取り組む態度」の評価）</a:t>
            </a:r>
            <a:endParaRPr lang="en-US" altLang="ja-JP" sz="2800" b="1" dirty="0">
              <a:solidFill>
                <a:schemeClr val="bg1">
                  <a:lumMod val="65000"/>
                </a:schemeClr>
              </a:solidFill>
              <a:latin typeface="HGP教科書体" panose="02020600000000000000" pitchFamily="18" charset="-128"/>
              <a:ea typeface="HGP教科書体" panose="02020600000000000000" pitchFamily="18" charset="-128"/>
            </a:endParaRPr>
          </a:p>
        </p:txBody>
      </p:sp>
      <p:pic>
        <p:nvPicPr>
          <p:cNvPr id="9" name="オーディオ 8">
            <a:hlinkClick r:id="" action="ppaction://media"/>
            <a:extLst>
              <a:ext uri="{FF2B5EF4-FFF2-40B4-BE49-F238E27FC236}">
                <a16:creationId xmlns:a16="http://schemas.microsoft.com/office/drawing/2014/main" id="{89C48DB9-A797-4FC6-AD06-FF30A5ED2A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73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274C36D3-0637-418A-991C-073D1E9675DA}"/>
              </a:ext>
            </a:extLst>
          </p:cNvPr>
          <p:cNvSpPr txBox="1"/>
          <p:nvPr/>
        </p:nvSpPr>
        <p:spPr>
          <a:xfrm>
            <a:off x="90488" y="2133600"/>
            <a:ext cx="8963025" cy="4344988"/>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a:extLst>
              <a:ext uri="{FF2B5EF4-FFF2-40B4-BE49-F238E27FC236}">
                <a16:creationId xmlns:a16="http://schemas.microsoft.com/office/drawing/2014/main" id="{B6A76101-FBC0-41FD-B149-AEA6D6E9242E}"/>
              </a:ext>
            </a:extLst>
          </p:cNvPr>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 </a:t>
            </a:r>
            <a:r>
              <a:rPr lang="ja-JP" altLang="en-US" sz="2800" b="1" dirty="0">
                <a:solidFill>
                  <a:schemeClr val="bg1"/>
                </a:solidFill>
                <a:latin typeface="+mj-ea"/>
                <a:ea typeface="+mj-ea"/>
              </a:rPr>
              <a:t>　中学校理科における「内容のまとまり」</a:t>
            </a:r>
            <a:endParaRPr lang="en-US" altLang="ja-JP" sz="2800" b="1" dirty="0">
              <a:solidFill>
                <a:schemeClr val="bg1"/>
              </a:solidFill>
              <a:latin typeface="+mj-ea"/>
              <a:ea typeface="+mj-ea"/>
            </a:endParaRPr>
          </a:p>
        </p:txBody>
      </p:sp>
      <p:sp>
        <p:nvSpPr>
          <p:cNvPr id="2" name="リボン: 下に曲がる 1">
            <a:extLst>
              <a:ext uri="{FF2B5EF4-FFF2-40B4-BE49-F238E27FC236}">
                <a16:creationId xmlns:a16="http://schemas.microsoft.com/office/drawing/2014/main" id="{1B6BDD58-F42C-4CF4-98DA-7434DCBF88F7}"/>
              </a:ext>
            </a:extLst>
          </p:cNvPr>
          <p:cNvSpPr/>
          <p:nvPr/>
        </p:nvSpPr>
        <p:spPr>
          <a:xfrm>
            <a:off x="7675563" y="92075"/>
            <a:ext cx="1439862" cy="431800"/>
          </a:xfrm>
          <a:prstGeom prst="ribbon">
            <a:avLst>
              <a:gd name="adj1" fmla="val 16667"/>
              <a:gd name="adj2" fmla="val 6455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800" dirty="0">
                <a:solidFill>
                  <a:schemeClr val="tx1"/>
                </a:solidFill>
              </a:rPr>
              <a:t>P 27</a:t>
            </a:r>
            <a:endParaRPr kumimoji="1" lang="ja-JP" altLang="en-US" sz="2800" dirty="0">
              <a:solidFill>
                <a:schemeClr val="tx1"/>
              </a:solidFill>
            </a:endParaRPr>
          </a:p>
        </p:txBody>
      </p:sp>
      <p:sp>
        <p:nvSpPr>
          <p:cNvPr id="12" name="正方形/長方形 11">
            <a:extLst>
              <a:ext uri="{FF2B5EF4-FFF2-40B4-BE49-F238E27FC236}">
                <a16:creationId xmlns:a16="http://schemas.microsoft.com/office/drawing/2014/main" id="{549110F5-8039-46B4-BC16-988704AF7B8B}"/>
              </a:ext>
            </a:extLst>
          </p:cNvPr>
          <p:cNvSpPr/>
          <p:nvPr/>
        </p:nvSpPr>
        <p:spPr bwMode="auto">
          <a:xfrm>
            <a:off x="152400" y="2259013"/>
            <a:ext cx="8856663" cy="40782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42" name="テキスト ボックス 1">
            <a:extLst>
              <a:ext uri="{FF2B5EF4-FFF2-40B4-BE49-F238E27FC236}">
                <a16:creationId xmlns:a16="http://schemas.microsoft.com/office/drawing/2014/main" id="{3D69CDD1-A425-44BA-81AF-03D38B91B815}"/>
              </a:ext>
            </a:extLst>
          </p:cNvPr>
          <p:cNvSpPr txBox="1">
            <a:spLocks noChangeArrowheads="1"/>
          </p:cNvSpPr>
          <p:nvPr/>
        </p:nvSpPr>
        <p:spPr bwMode="auto">
          <a:xfrm>
            <a:off x="152400" y="692150"/>
            <a:ext cx="8839200"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中学校理科における「内容のまとまり」は，学習指導要領の第１・第２分野の内容に示された</a:t>
            </a:r>
            <a:r>
              <a:rPr kumimoji="1" lang="ja-JP" altLang="en-US" sz="2800" b="1">
                <a:solidFill>
                  <a:srgbClr val="FF0000"/>
                </a:solidFill>
              </a:rPr>
              <a:t>大項目</a:t>
            </a:r>
            <a:r>
              <a:rPr kumimoji="1" lang="ja-JP" altLang="en-US" sz="2800"/>
              <a:t>のことである。</a:t>
            </a:r>
          </a:p>
        </p:txBody>
      </p:sp>
      <p:sp>
        <p:nvSpPr>
          <p:cNvPr id="10" name="テキスト ボックス 20">
            <a:extLst>
              <a:ext uri="{FF2B5EF4-FFF2-40B4-BE49-F238E27FC236}">
                <a16:creationId xmlns:a16="http://schemas.microsoft.com/office/drawing/2014/main" id="{186C8AAB-E17D-49F9-A246-0DDDD7E6BEA1}"/>
              </a:ext>
            </a:extLst>
          </p:cNvPr>
          <p:cNvSpPr txBox="1">
            <a:spLocks noChangeArrowheads="1"/>
          </p:cNvSpPr>
          <p:nvPr/>
        </p:nvSpPr>
        <p:spPr bwMode="auto">
          <a:xfrm>
            <a:off x="333375" y="2419350"/>
            <a:ext cx="4525963" cy="3756025"/>
          </a:xfrm>
          <a:prstGeom prst="rect">
            <a:avLst/>
          </a:prstGeom>
          <a:noFill/>
          <a:ln w="9525">
            <a:noFill/>
            <a:miter lim="800000"/>
            <a:headEnd/>
            <a:tailEnd/>
          </a:ln>
        </p:spPr>
        <p:txBody>
          <a:bodyPr tIns="108000" anchor="ctr">
            <a:spAutoFit/>
          </a:bodyPr>
          <a:lstStyle/>
          <a:p>
            <a:pPr>
              <a:defRPr/>
            </a:pPr>
            <a:r>
              <a:rPr lang="en-US" altLang="ja-JP" sz="2600" b="1" dirty="0">
                <a:latin typeface="+mn-ea"/>
              </a:rPr>
              <a:t>〔</a:t>
            </a:r>
            <a:r>
              <a:rPr lang="ja-JP" altLang="en-US" sz="2600" b="1" dirty="0">
                <a:latin typeface="+mn-ea"/>
              </a:rPr>
              <a:t>第１分野</a:t>
            </a:r>
            <a:r>
              <a:rPr lang="en-US" altLang="ja-JP" sz="2600" b="1" dirty="0">
                <a:latin typeface="+mn-ea"/>
              </a:rPr>
              <a:t>〕</a:t>
            </a:r>
          </a:p>
          <a:p>
            <a:pPr>
              <a:defRPr/>
            </a:pPr>
            <a:r>
              <a:rPr lang="ja-JP" altLang="en-US" sz="2600" b="1" dirty="0">
                <a:latin typeface="+mn-ea"/>
              </a:rPr>
              <a:t>２　内容</a:t>
            </a:r>
            <a:endParaRPr lang="en-US" altLang="ja-JP" sz="2600" b="1" dirty="0">
              <a:latin typeface="+mn-ea"/>
            </a:endParaRPr>
          </a:p>
          <a:p>
            <a:pPr>
              <a:defRPr/>
            </a:pPr>
            <a:r>
              <a:rPr lang="en-US" altLang="ja-JP" sz="2600" b="1" dirty="0">
                <a:solidFill>
                  <a:srgbClr val="FF0000"/>
                </a:solidFill>
                <a:latin typeface="+mn-ea"/>
              </a:rPr>
              <a:t>(1)</a:t>
            </a:r>
            <a:r>
              <a:rPr lang="ja-JP" altLang="en-US" sz="2600" b="1" dirty="0">
                <a:solidFill>
                  <a:srgbClr val="FF0000"/>
                </a:solidFill>
                <a:latin typeface="+mn-ea"/>
              </a:rPr>
              <a:t> 身近な物理現象</a:t>
            </a:r>
            <a:endParaRPr lang="en-US" altLang="ja-JP" sz="2600" b="1" dirty="0">
              <a:solidFill>
                <a:srgbClr val="FF0000"/>
              </a:solidFill>
              <a:latin typeface="+mn-ea"/>
            </a:endParaRPr>
          </a:p>
          <a:p>
            <a:pPr>
              <a:defRPr/>
            </a:pPr>
            <a:r>
              <a:rPr lang="en-US" altLang="ja-JP" sz="2600" b="1" dirty="0">
                <a:solidFill>
                  <a:srgbClr val="FF0000"/>
                </a:solidFill>
                <a:latin typeface="+mn-ea"/>
              </a:rPr>
              <a:t>(2) </a:t>
            </a:r>
            <a:r>
              <a:rPr lang="ja-JP" altLang="en-US" sz="2600" b="1" dirty="0">
                <a:solidFill>
                  <a:srgbClr val="FF0000"/>
                </a:solidFill>
                <a:latin typeface="+mn-ea"/>
              </a:rPr>
              <a:t>身の回りの物質</a:t>
            </a:r>
            <a:endParaRPr lang="en-US" altLang="ja-JP" sz="2600" b="1" dirty="0">
              <a:solidFill>
                <a:srgbClr val="FF0000"/>
              </a:solidFill>
              <a:latin typeface="+mn-ea"/>
            </a:endParaRPr>
          </a:p>
          <a:p>
            <a:pPr>
              <a:defRPr/>
            </a:pPr>
            <a:r>
              <a:rPr lang="en-US" altLang="ja-JP" sz="2600" b="1" dirty="0">
                <a:solidFill>
                  <a:srgbClr val="FF0000"/>
                </a:solidFill>
                <a:latin typeface="+mn-ea"/>
              </a:rPr>
              <a:t>(3) </a:t>
            </a:r>
            <a:r>
              <a:rPr lang="ja-JP" altLang="en-US" sz="2600" b="1" dirty="0">
                <a:solidFill>
                  <a:srgbClr val="FF0000"/>
                </a:solidFill>
                <a:latin typeface="+mn-ea"/>
              </a:rPr>
              <a:t>電流とその利用</a:t>
            </a:r>
            <a:endParaRPr lang="en-US" altLang="ja-JP" sz="2600" b="1" dirty="0">
              <a:solidFill>
                <a:srgbClr val="FF0000"/>
              </a:solidFill>
              <a:latin typeface="+mn-ea"/>
            </a:endParaRPr>
          </a:p>
          <a:p>
            <a:pPr>
              <a:defRPr/>
            </a:pPr>
            <a:r>
              <a:rPr lang="en-US" altLang="ja-JP" sz="2600" b="1" dirty="0">
                <a:solidFill>
                  <a:srgbClr val="FF0000"/>
                </a:solidFill>
                <a:latin typeface="+mn-ea"/>
              </a:rPr>
              <a:t>(4) </a:t>
            </a:r>
            <a:r>
              <a:rPr lang="ja-JP" altLang="en-US" sz="2600" b="1" dirty="0">
                <a:solidFill>
                  <a:srgbClr val="FF0000"/>
                </a:solidFill>
                <a:latin typeface="+mn-ea"/>
              </a:rPr>
              <a:t>化学変化と原子・分子</a:t>
            </a:r>
            <a:endParaRPr lang="en-US" altLang="ja-JP" sz="2600" b="1" dirty="0">
              <a:solidFill>
                <a:srgbClr val="FF0000"/>
              </a:solidFill>
              <a:latin typeface="+mn-ea"/>
            </a:endParaRPr>
          </a:p>
          <a:p>
            <a:pPr>
              <a:defRPr/>
            </a:pPr>
            <a:r>
              <a:rPr lang="en-US" altLang="ja-JP" sz="2600" b="1" dirty="0">
                <a:solidFill>
                  <a:srgbClr val="FF0000"/>
                </a:solidFill>
                <a:latin typeface="+mn-ea"/>
              </a:rPr>
              <a:t>(5) </a:t>
            </a:r>
            <a:r>
              <a:rPr lang="ja-JP" altLang="en-US" sz="2600" b="1" dirty="0">
                <a:solidFill>
                  <a:srgbClr val="FF0000"/>
                </a:solidFill>
                <a:latin typeface="+mn-ea"/>
              </a:rPr>
              <a:t>運動とエネルギー</a:t>
            </a:r>
            <a:endParaRPr lang="en-US" altLang="ja-JP" sz="2600" b="1" dirty="0">
              <a:solidFill>
                <a:srgbClr val="FF0000"/>
              </a:solidFill>
              <a:latin typeface="+mn-ea"/>
            </a:endParaRPr>
          </a:p>
          <a:p>
            <a:pPr>
              <a:defRPr/>
            </a:pPr>
            <a:r>
              <a:rPr lang="en-US" altLang="ja-JP" sz="2600" b="1" dirty="0">
                <a:solidFill>
                  <a:srgbClr val="FF0000"/>
                </a:solidFill>
                <a:latin typeface="+mn-ea"/>
              </a:rPr>
              <a:t>(6)</a:t>
            </a:r>
            <a:r>
              <a:rPr lang="ja-JP" altLang="en-US" sz="2600" b="1" dirty="0">
                <a:solidFill>
                  <a:srgbClr val="FF0000"/>
                </a:solidFill>
                <a:latin typeface="+mn-ea"/>
              </a:rPr>
              <a:t> 化学変化とイオン</a:t>
            </a:r>
            <a:endParaRPr lang="en-US" altLang="ja-JP" sz="2600" b="1" dirty="0">
              <a:solidFill>
                <a:srgbClr val="FF0000"/>
              </a:solidFill>
              <a:latin typeface="+mn-ea"/>
            </a:endParaRPr>
          </a:p>
          <a:p>
            <a:pPr>
              <a:defRPr/>
            </a:pPr>
            <a:r>
              <a:rPr lang="en-US" altLang="ja-JP" sz="2600" b="1" dirty="0">
                <a:solidFill>
                  <a:srgbClr val="FF0000"/>
                </a:solidFill>
                <a:latin typeface="+mn-ea"/>
              </a:rPr>
              <a:t>(7) </a:t>
            </a:r>
            <a:r>
              <a:rPr lang="ja-JP" altLang="en-US" sz="2600" b="1" dirty="0">
                <a:solidFill>
                  <a:srgbClr val="FF0000"/>
                </a:solidFill>
                <a:latin typeface="+mn-ea"/>
              </a:rPr>
              <a:t>科学技術と人間</a:t>
            </a:r>
            <a:endParaRPr lang="en-US" altLang="ja-JP" sz="2600" b="1" dirty="0">
              <a:solidFill>
                <a:srgbClr val="FF0000"/>
              </a:solidFill>
              <a:latin typeface="+mn-ea"/>
            </a:endParaRPr>
          </a:p>
        </p:txBody>
      </p:sp>
      <p:sp>
        <p:nvSpPr>
          <p:cNvPr id="11" name="テキスト ボックス 20">
            <a:extLst>
              <a:ext uri="{FF2B5EF4-FFF2-40B4-BE49-F238E27FC236}">
                <a16:creationId xmlns:a16="http://schemas.microsoft.com/office/drawing/2014/main" id="{388309BA-5551-4AD3-9A9C-5824D82C8BAA}"/>
              </a:ext>
            </a:extLst>
          </p:cNvPr>
          <p:cNvSpPr txBox="1">
            <a:spLocks noChangeArrowheads="1"/>
          </p:cNvSpPr>
          <p:nvPr/>
        </p:nvSpPr>
        <p:spPr bwMode="auto">
          <a:xfrm>
            <a:off x="4246563" y="2419350"/>
            <a:ext cx="4968875" cy="3756025"/>
          </a:xfrm>
          <a:prstGeom prst="rect">
            <a:avLst/>
          </a:prstGeom>
          <a:noFill/>
          <a:ln w="9525">
            <a:noFill/>
            <a:miter lim="800000"/>
            <a:headEnd/>
            <a:tailEnd/>
          </a:ln>
        </p:spPr>
        <p:txBody>
          <a:bodyPr tIns="108000" anchor="ctr">
            <a:spAutoFit/>
          </a:bodyPr>
          <a:lstStyle/>
          <a:p>
            <a:pPr>
              <a:defRPr/>
            </a:pPr>
            <a:r>
              <a:rPr lang="en-US" altLang="ja-JP" sz="2600" b="1" dirty="0">
                <a:latin typeface="+mn-ea"/>
              </a:rPr>
              <a:t>〔</a:t>
            </a:r>
            <a:r>
              <a:rPr lang="ja-JP" altLang="en-US" sz="2600" b="1" dirty="0">
                <a:latin typeface="+mn-ea"/>
              </a:rPr>
              <a:t>第２分野</a:t>
            </a:r>
            <a:r>
              <a:rPr lang="en-US" altLang="ja-JP" sz="2600" b="1" dirty="0">
                <a:latin typeface="+mn-ea"/>
              </a:rPr>
              <a:t>〕</a:t>
            </a:r>
          </a:p>
          <a:p>
            <a:pPr>
              <a:defRPr/>
            </a:pPr>
            <a:r>
              <a:rPr lang="ja-JP" altLang="en-US" sz="2600" b="1" dirty="0">
                <a:latin typeface="+mn-ea"/>
              </a:rPr>
              <a:t>２　内容</a:t>
            </a:r>
            <a:endParaRPr lang="en-US" altLang="ja-JP" sz="2600" b="1" dirty="0">
              <a:latin typeface="+mn-ea"/>
            </a:endParaRPr>
          </a:p>
          <a:p>
            <a:pPr>
              <a:defRPr/>
            </a:pPr>
            <a:r>
              <a:rPr lang="en-US" altLang="ja-JP" sz="2600" b="1" dirty="0">
                <a:solidFill>
                  <a:srgbClr val="FF0000"/>
                </a:solidFill>
                <a:latin typeface="+mn-ea"/>
              </a:rPr>
              <a:t>(1)</a:t>
            </a:r>
            <a:r>
              <a:rPr lang="ja-JP" altLang="en-US" sz="2600" b="1" dirty="0">
                <a:solidFill>
                  <a:srgbClr val="FF0000"/>
                </a:solidFill>
                <a:latin typeface="+mn-ea"/>
              </a:rPr>
              <a:t> いろいろな生物とその共通点</a:t>
            </a:r>
            <a:endParaRPr lang="en-US" altLang="ja-JP" sz="2600" b="1" dirty="0">
              <a:solidFill>
                <a:srgbClr val="FF0000"/>
              </a:solidFill>
              <a:latin typeface="+mn-ea"/>
            </a:endParaRPr>
          </a:p>
          <a:p>
            <a:pPr>
              <a:defRPr/>
            </a:pPr>
            <a:r>
              <a:rPr lang="en-US" altLang="ja-JP" sz="2600" b="1" dirty="0">
                <a:solidFill>
                  <a:srgbClr val="FF0000"/>
                </a:solidFill>
                <a:latin typeface="+mn-ea"/>
              </a:rPr>
              <a:t>(2) </a:t>
            </a:r>
            <a:r>
              <a:rPr lang="ja-JP" altLang="en-US" sz="2600" b="1" dirty="0">
                <a:solidFill>
                  <a:srgbClr val="FF0000"/>
                </a:solidFill>
                <a:latin typeface="+mn-ea"/>
              </a:rPr>
              <a:t>大地の成り立ちと変化</a:t>
            </a:r>
            <a:endParaRPr lang="en-US" altLang="ja-JP" sz="2600" b="1" dirty="0">
              <a:solidFill>
                <a:srgbClr val="FF0000"/>
              </a:solidFill>
              <a:latin typeface="+mn-ea"/>
            </a:endParaRPr>
          </a:p>
          <a:p>
            <a:pPr>
              <a:defRPr/>
            </a:pPr>
            <a:r>
              <a:rPr lang="en-US" altLang="ja-JP" sz="2600" b="1" dirty="0">
                <a:solidFill>
                  <a:srgbClr val="FF0000"/>
                </a:solidFill>
                <a:latin typeface="+mn-ea"/>
              </a:rPr>
              <a:t>(3) </a:t>
            </a:r>
            <a:r>
              <a:rPr lang="ja-JP" altLang="en-US" sz="2600" b="1" dirty="0">
                <a:solidFill>
                  <a:srgbClr val="FF0000"/>
                </a:solidFill>
                <a:latin typeface="+mn-ea"/>
              </a:rPr>
              <a:t>生物の体のつくりと働き</a:t>
            </a:r>
            <a:endParaRPr lang="en-US" altLang="ja-JP" sz="2600" b="1" dirty="0">
              <a:solidFill>
                <a:srgbClr val="FF0000"/>
              </a:solidFill>
              <a:latin typeface="+mn-ea"/>
            </a:endParaRPr>
          </a:p>
          <a:p>
            <a:pPr>
              <a:defRPr/>
            </a:pPr>
            <a:r>
              <a:rPr lang="en-US" altLang="ja-JP" sz="2600" b="1" dirty="0">
                <a:solidFill>
                  <a:srgbClr val="FF0000"/>
                </a:solidFill>
                <a:latin typeface="+mn-ea"/>
              </a:rPr>
              <a:t>(4) </a:t>
            </a:r>
            <a:r>
              <a:rPr lang="ja-JP" altLang="en-US" sz="2600" b="1" dirty="0">
                <a:solidFill>
                  <a:srgbClr val="FF0000"/>
                </a:solidFill>
                <a:latin typeface="+mn-ea"/>
              </a:rPr>
              <a:t>気象とその変化</a:t>
            </a:r>
            <a:endParaRPr lang="en-US" altLang="ja-JP" sz="2600" b="1" dirty="0">
              <a:solidFill>
                <a:srgbClr val="FF0000"/>
              </a:solidFill>
              <a:latin typeface="+mn-ea"/>
            </a:endParaRPr>
          </a:p>
          <a:p>
            <a:pPr>
              <a:defRPr/>
            </a:pPr>
            <a:r>
              <a:rPr lang="en-US" altLang="ja-JP" sz="2600" b="1" dirty="0">
                <a:solidFill>
                  <a:srgbClr val="FF0000"/>
                </a:solidFill>
                <a:latin typeface="+mn-ea"/>
              </a:rPr>
              <a:t>(5) </a:t>
            </a:r>
            <a:r>
              <a:rPr lang="ja-JP" altLang="en-US" sz="2600" b="1" dirty="0">
                <a:solidFill>
                  <a:srgbClr val="FF0000"/>
                </a:solidFill>
                <a:latin typeface="+mn-ea"/>
              </a:rPr>
              <a:t>生命の連続性</a:t>
            </a:r>
            <a:endParaRPr lang="en-US" altLang="ja-JP" sz="2600" b="1" dirty="0">
              <a:solidFill>
                <a:srgbClr val="FF0000"/>
              </a:solidFill>
              <a:latin typeface="+mn-ea"/>
            </a:endParaRPr>
          </a:p>
          <a:p>
            <a:pPr>
              <a:defRPr/>
            </a:pPr>
            <a:r>
              <a:rPr lang="en-US" altLang="ja-JP" sz="2600" b="1" dirty="0">
                <a:solidFill>
                  <a:srgbClr val="FF0000"/>
                </a:solidFill>
                <a:latin typeface="+mn-ea"/>
              </a:rPr>
              <a:t>(6)</a:t>
            </a:r>
            <a:r>
              <a:rPr lang="ja-JP" altLang="en-US" sz="2600" b="1" dirty="0">
                <a:solidFill>
                  <a:srgbClr val="FF0000"/>
                </a:solidFill>
                <a:latin typeface="+mn-ea"/>
              </a:rPr>
              <a:t> 地球と宇宙</a:t>
            </a:r>
            <a:endParaRPr lang="en-US" altLang="ja-JP" sz="2600" b="1" dirty="0">
              <a:solidFill>
                <a:srgbClr val="FF0000"/>
              </a:solidFill>
              <a:latin typeface="+mn-ea"/>
            </a:endParaRPr>
          </a:p>
          <a:p>
            <a:pPr>
              <a:defRPr/>
            </a:pPr>
            <a:r>
              <a:rPr lang="en-US" altLang="ja-JP" sz="2600" b="1" dirty="0">
                <a:solidFill>
                  <a:srgbClr val="FF0000"/>
                </a:solidFill>
                <a:latin typeface="+mn-ea"/>
              </a:rPr>
              <a:t>(7) </a:t>
            </a:r>
            <a:r>
              <a:rPr lang="ja-JP" altLang="en-US" sz="2600" b="1" dirty="0">
                <a:solidFill>
                  <a:srgbClr val="FF0000"/>
                </a:solidFill>
                <a:latin typeface="+mn-ea"/>
              </a:rPr>
              <a:t>自然と人間</a:t>
            </a:r>
            <a:endParaRPr lang="en-US" altLang="ja-JP" sz="2600" b="1" dirty="0">
              <a:solidFill>
                <a:srgbClr val="FF0000"/>
              </a:solidFill>
              <a:latin typeface="+mn-ea"/>
            </a:endParaRPr>
          </a:p>
        </p:txBody>
      </p:sp>
      <p:pic>
        <p:nvPicPr>
          <p:cNvPr id="4" name="オーディオ 3">
            <a:hlinkClick r:id="" action="ppaction://media"/>
            <a:extLst>
              <a:ext uri="{FF2B5EF4-FFF2-40B4-BE49-F238E27FC236}">
                <a16:creationId xmlns:a16="http://schemas.microsoft.com/office/drawing/2014/main" id="{AE87636F-D3B6-4495-9316-6DEC7DAA4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30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79EA33DA-F4D7-4DA9-B562-C413E49BC3F3}"/>
              </a:ext>
            </a:extLst>
          </p:cNvPr>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 </a:t>
            </a:r>
            <a:r>
              <a:rPr lang="ja-JP" altLang="en-US" sz="2800" b="1" dirty="0">
                <a:solidFill>
                  <a:schemeClr val="bg1"/>
                </a:solidFill>
                <a:latin typeface="+mj-ea"/>
                <a:ea typeface="+mj-ea"/>
              </a:rPr>
              <a:t>　中学校理科における「内容のまとまり」</a:t>
            </a:r>
            <a:endParaRPr lang="en-US" altLang="ja-JP" sz="2800" b="1" dirty="0">
              <a:solidFill>
                <a:schemeClr val="bg1"/>
              </a:solidFill>
              <a:latin typeface="+mj-ea"/>
              <a:ea typeface="+mj-ea"/>
            </a:endParaRPr>
          </a:p>
        </p:txBody>
      </p:sp>
      <p:sp>
        <p:nvSpPr>
          <p:cNvPr id="16387" name="テキスト ボックス 1">
            <a:extLst>
              <a:ext uri="{FF2B5EF4-FFF2-40B4-BE49-F238E27FC236}">
                <a16:creationId xmlns:a16="http://schemas.microsoft.com/office/drawing/2014/main" id="{BA73898D-B059-4802-BA2D-BEA2DB059B32}"/>
              </a:ext>
            </a:extLst>
          </p:cNvPr>
          <p:cNvSpPr txBox="1">
            <a:spLocks noChangeArrowheads="1"/>
          </p:cNvSpPr>
          <p:nvPr/>
        </p:nvSpPr>
        <p:spPr bwMode="auto">
          <a:xfrm>
            <a:off x="152400" y="692150"/>
            <a:ext cx="8839200"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中学校理科における「内容のまとまり」は，学習指導要領の第１・第２分野の内容に示された</a:t>
            </a:r>
            <a:r>
              <a:rPr kumimoji="1" lang="ja-JP" altLang="en-US" sz="2800" b="1">
                <a:solidFill>
                  <a:srgbClr val="FF0000"/>
                </a:solidFill>
              </a:rPr>
              <a:t>大項目</a:t>
            </a:r>
            <a:r>
              <a:rPr kumimoji="1" lang="ja-JP" altLang="en-US" sz="2800"/>
              <a:t>のことである。</a:t>
            </a:r>
          </a:p>
        </p:txBody>
      </p:sp>
      <p:sp>
        <p:nvSpPr>
          <p:cNvPr id="14" name="テキスト ボックス 13">
            <a:extLst>
              <a:ext uri="{FF2B5EF4-FFF2-40B4-BE49-F238E27FC236}">
                <a16:creationId xmlns:a16="http://schemas.microsoft.com/office/drawing/2014/main" id="{55418C67-6411-4354-938B-BBD50D482908}"/>
              </a:ext>
            </a:extLst>
          </p:cNvPr>
          <p:cNvSpPr txBox="1"/>
          <p:nvPr/>
        </p:nvSpPr>
        <p:spPr>
          <a:xfrm>
            <a:off x="90488" y="1754188"/>
            <a:ext cx="8963025" cy="5035550"/>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6389" name="AutoShape 10">
            <a:extLst>
              <a:ext uri="{FF2B5EF4-FFF2-40B4-BE49-F238E27FC236}">
                <a16:creationId xmlns:a16="http://schemas.microsoft.com/office/drawing/2014/main" id="{92C296EB-D3A8-4F9F-BD54-594E161DA930}"/>
              </a:ext>
            </a:extLst>
          </p:cNvPr>
          <p:cNvSpPr>
            <a:spLocks noChangeArrowheads="1"/>
          </p:cNvSpPr>
          <p:nvPr/>
        </p:nvSpPr>
        <p:spPr bwMode="auto">
          <a:xfrm>
            <a:off x="498475" y="1852613"/>
            <a:ext cx="8394700" cy="3829050"/>
          </a:xfrm>
          <a:prstGeom prst="foldedCorner">
            <a:avLst>
              <a:gd name="adj" fmla="val 12500"/>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a:latin typeface="Tahoma" panose="020B0604030504040204" pitchFamily="34" charset="0"/>
              </a:rPr>
              <a:t>(1)</a:t>
            </a:r>
            <a:r>
              <a:rPr lang="ja-JP" altLang="en-US" sz="2400">
                <a:latin typeface="Tahoma" panose="020B0604030504040204" pitchFamily="34" charset="0"/>
              </a:rPr>
              <a:t>身近な物理現象</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身近な物理現象についての観察，実験などを通して，次の</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事項を身に付けることができるよう指導する。</a:t>
            </a:r>
            <a:endParaRPr lang="en-US" altLang="ja-JP" sz="2400">
              <a:latin typeface="Tahoma" panose="020B0604030504040204" pitchFamily="34" charset="0"/>
            </a:endParaRPr>
          </a:p>
          <a:p>
            <a:pPr eaLnBrk="1" hangingPunct="1"/>
            <a:r>
              <a:rPr lang="en-US" altLang="ja-JP" sz="2400">
                <a:latin typeface="Tahoma" panose="020B0604030504040204" pitchFamily="34" charset="0"/>
              </a:rPr>
              <a:t>  </a:t>
            </a:r>
            <a:r>
              <a:rPr lang="ja-JP" altLang="en-US" sz="2400">
                <a:latin typeface="Tahoma" panose="020B0604030504040204" pitchFamily="34" charset="0"/>
              </a:rPr>
              <a:t>ア　身近な物理現象を日常生活や社会と関連付けながら，</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次のことを理解するとともに，それらの観察，実験などに</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関する技能を身に付けること。</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イ　身近な物理現象について，問題を見いだし見通しをもって</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観察，実験などを行い，光の反射や屈折，凸レンズの働き，</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音の性質，力の働きの規則性や関係性を見いだして表現</a:t>
            </a:r>
            <a:endParaRPr lang="en-US" altLang="ja-JP" sz="2400">
              <a:latin typeface="Tahoma" panose="020B0604030504040204" pitchFamily="34" charset="0"/>
            </a:endParaRPr>
          </a:p>
          <a:p>
            <a:pPr eaLnBrk="1" hangingPunct="1"/>
            <a:r>
              <a:rPr lang="ja-JP" altLang="en-US" sz="2400">
                <a:latin typeface="Tahoma" panose="020B0604030504040204" pitchFamily="34" charset="0"/>
              </a:rPr>
              <a:t>　　すること。</a:t>
            </a:r>
            <a:endParaRPr lang="en-US" altLang="ja-JP" sz="2400">
              <a:latin typeface="Tahoma" panose="020B0604030504040204" pitchFamily="34" charset="0"/>
            </a:endParaRPr>
          </a:p>
        </p:txBody>
      </p:sp>
      <p:sp>
        <p:nvSpPr>
          <p:cNvPr id="16390" name="テキスト ボックス 2">
            <a:extLst>
              <a:ext uri="{FF2B5EF4-FFF2-40B4-BE49-F238E27FC236}">
                <a16:creationId xmlns:a16="http://schemas.microsoft.com/office/drawing/2014/main" id="{FFA9D04A-0480-4E64-BB1F-141E76C76235}"/>
              </a:ext>
            </a:extLst>
          </p:cNvPr>
          <p:cNvSpPr txBox="1">
            <a:spLocks noChangeArrowheads="1"/>
          </p:cNvSpPr>
          <p:nvPr/>
        </p:nvSpPr>
        <p:spPr bwMode="auto">
          <a:xfrm>
            <a:off x="4851400" y="5672138"/>
            <a:ext cx="441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学習指導要領解説理科編　</a:t>
            </a:r>
            <a:r>
              <a:rPr kumimoji="1" lang="en-US" altLang="ja-JP" sz="2400"/>
              <a:t>P29</a:t>
            </a:r>
            <a:endParaRPr kumimoji="1" lang="ja-JP" altLang="en-US" sz="2400"/>
          </a:p>
        </p:txBody>
      </p:sp>
      <p:sp>
        <p:nvSpPr>
          <p:cNvPr id="17" name="テキスト ボックス 16">
            <a:extLst>
              <a:ext uri="{FF2B5EF4-FFF2-40B4-BE49-F238E27FC236}">
                <a16:creationId xmlns:a16="http://schemas.microsoft.com/office/drawing/2014/main" id="{FAC6B104-709B-4AB2-A227-A9F2F6E23154}"/>
              </a:ext>
            </a:extLst>
          </p:cNvPr>
          <p:cNvSpPr txBox="1"/>
          <p:nvPr/>
        </p:nvSpPr>
        <p:spPr>
          <a:xfrm>
            <a:off x="3063875" y="1876425"/>
            <a:ext cx="1493838" cy="460375"/>
          </a:xfrm>
          <a:prstGeom prst="rect">
            <a:avLst/>
          </a:prstGeom>
          <a:noFill/>
        </p:spPr>
        <p:txBody>
          <a:bodyPr>
            <a:spAutoFit/>
          </a:bodyPr>
          <a:lstStyle/>
          <a:p>
            <a:pPr>
              <a:defRPr/>
            </a:pPr>
            <a:r>
              <a:rPr lang="ja-JP" altLang="en-US" sz="2400" b="1" dirty="0">
                <a:solidFill>
                  <a:srgbClr val="FF0000"/>
                </a:solidFill>
              </a:rPr>
              <a:t>（大項目）</a:t>
            </a:r>
            <a:endParaRPr lang="ja-JP" altLang="en-US" sz="3199" b="1" dirty="0">
              <a:solidFill>
                <a:srgbClr val="FF0000"/>
              </a:solidFill>
            </a:endParaRPr>
          </a:p>
        </p:txBody>
      </p:sp>
      <p:cxnSp>
        <p:nvCxnSpPr>
          <p:cNvPr id="4" name="直線コネクタ 3">
            <a:extLst>
              <a:ext uri="{FF2B5EF4-FFF2-40B4-BE49-F238E27FC236}">
                <a16:creationId xmlns:a16="http://schemas.microsoft.com/office/drawing/2014/main" id="{58AF390F-4A64-49C1-97E9-FAB4B566168C}"/>
              </a:ext>
            </a:extLst>
          </p:cNvPr>
          <p:cNvCxnSpPr/>
          <p:nvPr/>
        </p:nvCxnSpPr>
        <p:spPr>
          <a:xfrm>
            <a:off x="889000" y="2266950"/>
            <a:ext cx="2232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393" name="グループ化 10">
            <a:extLst>
              <a:ext uri="{FF2B5EF4-FFF2-40B4-BE49-F238E27FC236}">
                <a16:creationId xmlns:a16="http://schemas.microsoft.com/office/drawing/2014/main" id="{8F6DF627-4DFA-44A9-9997-2A7EB6BE7E0D}"/>
              </a:ext>
            </a:extLst>
          </p:cNvPr>
          <p:cNvGrpSpPr>
            <a:grpSpLocks/>
          </p:cNvGrpSpPr>
          <p:nvPr/>
        </p:nvGrpSpPr>
        <p:grpSpPr bwMode="auto">
          <a:xfrm>
            <a:off x="641350" y="3338513"/>
            <a:ext cx="376238" cy="3240087"/>
            <a:chOff x="208088" y="3068960"/>
            <a:chExt cx="948031" cy="3240097"/>
          </a:xfrm>
        </p:grpSpPr>
        <p:cxnSp>
          <p:nvCxnSpPr>
            <p:cNvPr id="11" name="直線矢印コネクタ 10">
              <a:extLst>
                <a:ext uri="{FF2B5EF4-FFF2-40B4-BE49-F238E27FC236}">
                  <a16:creationId xmlns:a16="http://schemas.microsoft.com/office/drawing/2014/main" id="{CB4E1C77-96F1-40BF-9422-4E77D1946EDF}"/>
                </a:ext>
              </a:extLst>
            </p:cNvPr>
            <p:cNvCxnSpPr/>
            <p:nvPr/>
          </p:nvCxnSpPr>
          <p:spPr>
            <a:xfrm flipH="1">
              <a:off x="208088" y="3072135"/>
              <a:ext cx="492017" cy="933453"/>
            </a:xfrm>
            <a:prstGeom prst="straightConnector1">
              <a:avLst/>
            </a:prstGeom>
            <a:ln w="44450">
              <a:solidFill>
                <a:srgbClr val="FF0000"/>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95600F5-AFDE-41AE-8306-7BA35459DF51}"/>
                </a:ext>
              </a:extLst>
            </p:cNvPr>
            <p:cNvCxnSpPr>
              <a:cxnSpLocks/>
            </p:cNvCxnSpPr>
            <p:nvPr/>
          </p:nvCxnSpPr>
          <p:spPr>
            <a:xfrm>
              <a:off x="208088" y="4005588"/>
              <a:ext cx="0" cy="2303469"/>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9502A91E-3E79-4A42-A30D-9015FC6008BA}"/>
                </a:ext>
              </a:extLst>
            </p:cNvPr>
            <p:cNvCxnSpPr/>
            <p:nvPr/>
          </p:nvCxnSpPr>
          <p:spPr>
            <a:xfrm>
              <a:off x="248089" y="3068960"/>
              <a:ext cx="90803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 name="直線コネクタ 17">
            <a:extLst>
              <a:ext uri="{FF2B5EF4-FFF2-40B4-BE49-F238E27FC236}">
                <a16:creationId xmlns:a16="http://schemas.microsoft.com/office/drawing/2014/main" id="{BBBEC57A-6FB0-410A-9E75-3E727011728C}"/>
              </a:ext>
            </a:extLst>
          </p:cNvPr>
          <p:cNvCxnSpPr>
            <a:cxnSpLocks/>
          </p:cNvCxnSpPr>
          <p:nvPr/>
        </p:nvCxnSpPr>
        <p:spPr>
          <a:xfrm>
            <a:off x="620713" y="6559550"/>
            <a:ext cx="973137" cy="0"/>
          </a:xfrm>
          <a:prstGeom prst="line">
            <a:avLst/>
          </a:prstGeom>
          <a:ln w="444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6395" name="グループ化 31">
            <a:extLst>
              <a:ext uri="{FF2B5EF4-FFF2-40B4-BE49-F238E27FC236}">
                <a16:creationId xmlns:a16="http://schemas.microsoft.com/office/drawing/2014/main" id="{2442ED54-ACCD-4D14-BEEA-73BF16FE8344}"/>
              </a:ext>
            </a:extLst>
          </p:cNvPr>
          <p:cNvGrpSpPr>
            <a:grpSpLocks/>
          </p:cNvGrpSpPr>
          <p:nvPr/>
        </p:nvGrpSpPr>
        <p:grpSpPr bwMode="auto">
          <a:xfrm>
            <a:off x="696913" y="4441825"/>
            <a:ext cx="396875" cy="1614488"/>
            <a:chOff x="511175" y="4206799"/>
            <a:chExt cx="396000" cy="1613953"/>
          </a:xfrm>
        </p:grpSpPr>
        <p:cxnSp>
          <p:nvCxnSpPr>
            <p:cNvPr id="20" name="直線矢印コネクタ 19">
              <a:extLst>
                <a:ext uri="{FF2B5EF4-FFF2-40B4-BE49-F238E27FC236}">
                  <a16:creationId xmlns:a16="http://schemas.microsoft.com/office/drawing/2014/main" id="{1D91693E-39F2-461D-8DCA-E1143CD2CC6E}"/>
                </a:ext>
              </a:extLst>
            </p:cNvPr>
            <p:cNvCxnSpPr>
              <a:cxnSpLocks/>
            </p:cNvCxnSpPr>
            <p:nvPr/>
          </p:nvCxnSpPr>
          <p:spPr>
            <a:xfrm flipH="1">
              <a:off x="641063" y="4209973"/>
              <a:ext cx="0" cy="1610779"/>
            </a:xfrm>
            <a:prstGeom prst="straightConnector1">
              <a:avLst/>
            </a:prstGeom>
            <a:ln w="44450">
              <a:solidFill>
                <a:srgbClr val="000099"/>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96F1BF48-FBCA-4E06-80C8-181D58264A5D}"/>
                </a:ext>
              </a:extLst>
            </p:cNvPr>
            <p:cNvCxnSpPr/>
            <p:nvPr/>
          </p:nvCxnSpPr>
          <p:spPr>
            <a:xfrm>
              <a:off x="511175" y="4206799"/>
              <a:ext cx="396000" cy="0"/>
            </a:xfrm>
            <a:prstGeom prst="line">
              <a:avLst/>
            </a:prstGeom>
            <a:ln w="44450">
              <a:solidFill>
                <a:srgbClr val="000099"/>
              </a:solidFill>
            </a:ln>
          </p:spPr>
          <p:style>
            <a:lnRef idx="1">
              <a:schemeClr val="accent1"/>
            </a:lnRef>
            <a:fillRef idx="0">
              <a:schemeClr val="accent1"/>
            </a:fillRef>
            <a:effectRef idx="0">
              <a:schemeClr val="accent1"/>
            </a:effectRef>
            <a:fontRef idx="minor">
              <a:schemeClr val="tx1"/>
            </a:fontRef>
          </p:style>
        </p:cxnSp>
      </p:grpSp>
      <p:cxnSp>
        <p:nvCxnSpPr>
          <p:cNvPr id="22" name="直線コネクタ 21">
            <a:extLst>
              <a:ext uri="{FF2B5EF4-FFF2-40B4-BE49-F238E27FC236}">
                <a16:creationId xmlns:a16="http://schemas.microsoft.com/office/drawing/2014/main" id="{A81CEC79-713B-4BA4-A1AF-F138E3B7E2FA}"/>
              </a:ext>
            </a:extLst>
          </p:cNvPr>
          <p:cNvCxnSpPr>
            <a:cxnSpLocks/>
          </p:cNvCxnSpPr>
          <p:nvPr/>
        </p:nvCxnSpPr>
        <p:spPr>
          <a:xfrm>
            <a:off x="811213" y="6045200"/>
            <a:ext cx="763587" cy="0"/>
          </a:xfrm>
          <a:prstGeom prst="line">
            <a:avLst/>
          </a:prstGeom>
          <a:ln w="44450">
            <a:solidFill>
              <a:srgbClr val="000099"/>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397" name="テキスト ボックス 22">
            <a:extLst>
              <a:ext uri="{FF2B5EF4-FFF2-40B4-BE49-F238E27FC236}">
                <a16:creationId xmlns:a16="http://schemas.microsoft.com/office/drawing/2014/main" id="{6A42883D-130C-4D74-9737-6E98E3B8B417}"/>
              </a:ext>
            </a:extLst>
          </p:cNvPr>
          <p:cNvSpPr txBox="1">
            <a:spLocks noChangeArrowheads="1"/>
          </p:cNvSpPr>
          <p:nvPr/>
        </p:nvSpPr>
        <p:spPr bwMode="auto">
          <a:xfrm>
            <a:off x="1509713" y="6289675"/>
            <a:ext cx="3208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FF0000"/>
                </a:solidFill>
              </a:rPr>
              <a:t>「知識・技能」</a:t>
            </a:r>
          </a:p>
        </p:txBody>
      </p:sp>
      <p:sp>
        <p:nvSpPr>
          <p:cNvPr id="16398" name="テキスト ボックス 23">
            <a:extLst>
              <a:ext uri="{FF2B5EF4-FFF2-40B4-BE49-F238E27FC236}">
                <a16:creationId xmlns:a16="http://schemas.microsoft.com/office/drawing/2014/main" id="{B7679731-EB8D-4103-8B76-12E0B3AA4EEE}"/>
              </a:ext>
            </a:extLst>
          </p:cNvPr>
          <p:cNvSpPr txBox="1">
            <a:spLocks noChangeArrowheads="1"/>
          </p:cNvSpPr>
          <p:nvPr/>
        </p:nvSpPr>
        <p:spPr bwMode="auto">
          <a:xfrm>
            <a:off x="1509713" y="5780088"/>
            <a:ext cx="41703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000099"/>
                </a:solidFill>
              </a:rPr>
              <a:t>「思考・判断・表現等」</a:t>
            </a:r>
          </a:p>
        </p:txBody>
      </p:sp>
      <p:pic>
        <p:nvPicPr>
          <p:cNvPr id="2" name="オーディオ 1">
            <a:hlinkClick r:id="" action="ppaction://media"/>
            <a:extLst>
              <a:ext uri="{FF2B5EF4-FFF2-40B4-BE49-F238E27FC236}">
                <a16:creationId xmlns:a16="http://schemas.microsoft.com/office/drawing/2014/main" id="{DF50335B-57FC-4BAF-B4BA-9703A58B97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98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a:extLst>
              <a:ext uri="{FF2B5EF4-FFF2-40B4-BE49-F238E27FC236}">
                <a16:creationId xmlns:a16="http://schemas.microsoft.com/office/drawing/2014/main" id="{07DD1A0E-AFC6-417B-A268-0AF9E7BF33D8}"/>
              </a:ext>
            </a:extLst>
          </p:cNvPr>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 </a:t>
            </a:r>
            <a:r>
              <a:rPr lang="ja-JP" altLang="en-US" sz="2800" b="1" dirty="0">
                <a:solidFill>
                  <a:schemeClr val="bg1"/>
                </a:solidFill>
                <a:latin typeface="+mj-ea"/>
                <a:ea typeface="+mj-ea"/>
              </a:rPr>
              <a:t>　中学校理科における「内容のまとまり」</a:t>
            </a:r>
            <a:endParaRPr lang="en-US" altLang="ja-JP" sz="2800" b="1" dirty="0">
              <a:solidFill>
                <a:schemeClr val="bg1"/>
              </a:solidFill>
              <a:latin typeface="+mj-ea"/>
              <a:ea typeface="+mj-ea"/>
            </a:endParaRPr>
          </a:p>
        </p:txBody>
      </p:sp>
      <p:sp>
        <p:nvSpPr>
          <p:cNvPr id="18435" name="テキスト ボックス 1">
            <a:extLst>
              <a:ext uri="{FF2B5EF4-FFF2-40B4-BE49-F238E27FC236}">
                <a16:creationId xmlns:a16="http://schemas.microsoft.com/office/drawing/2014/main" id="{6E88A45B-B811-4534-962B-5AA658321C3A}"/>
              </a:ext>
            </a:extLst>
          </p:cNvPr>
          <p:cNvSpPr txBox="1">
            <a:spLocks noChangeArrowheads="1"/>
          </p:cNvSpPr>
          <p:nvPr/>
        </p:nvSpPr>
        <p:spPr bwMode="auto">
          <a:xfrm>
            <a:off x="152400" y="692150"/>
            <a:ext cx="8839200" cy="9540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中学校理科における「内容のまとまり」は，学習指導要領の第１・第２分野の内容に示された</a:t>
            </a:r>
            <a:r>
              <a:rPr kumimoji="1" lang="ja-JP" altLang="en-US" sz="2800" b="1">
                <a:solidFill>
                  <a:srgbClr val="FF0000"/>
                </a:solidFill>
              </a:rPr>
              <a:t>大項目</a:t>
            </a:r>
            <a:r>
              <a:rPr kumimoji="1" lang="ja-JP" altLang="en-US" sz="2800"/>
              <a:t>のことである。</a:t>
            </a:r>
          </a:p>
        </p:txBody>
      </p:sp>
      <p:sp>
        <p:nvSpPr>
          <p:cNvPr id="14" name="テキスト ボックス 13">
            <a:extLst>
              <a:ext uri="{FF2B5EF4-FFF2-40B4-BE49-F238E27FC236}">
                <a16:creationId xmlns:a16="http://schemas.microsoft.com/office/drawing/2014/main" id="{19708386-4344-4A21-B037-C863B4343915}"/>
              </a:ext>
            </a:extLst>
          </p:cNvPr>
          <p:cNvSpPr txBox="1"/>
          <p:nvPr/>
        </p:nvSpPr>
        <p:spPr>
          <a:xfrm>
            <a:off x="90488" y="1773238"/>
            <a:ext cx="8963025" cy="5033962"/>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15" name="AutoShape 10">
            <a:extLst>
              <a:ext uri="{FF2B5EF4-FFF2-40B4-BE49-F238E27FC236}">
                <a16:creationId xmlns:a16="http://schemas.microsoft.com/office/drawing/2014/main" id="{D0709FBD-0987-413F-B906-FF8A81989BD7}"/>
              </a:ext>
            </a:extLst>
          </p:cNvPr>
          <p:cNvSpPr>
            <a:spLocks noChangeArrowheads="1"/>
          </p:cNvSpPr>
          <p:nvPr/>
        </p:nvSpPr>
        <p:spPr bwMode="auto">
          <a:xfrm>
            <a:off x="204788" y="1887538"/>
            <a:ext cx="8743950" cy="4459287"/>
          </a:xfrm>
          <a:prstGeom prst="foldedCorner">
            <a:avLst>
              <a:gd name="adj" fmla="val 9571"/>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ja-JP" sz="2400" dirty="0">
                <a:latin typeface="Tahoma" panose="020B0604030504040204" pitchFamily="34" charset="0"/>
              </a:rPr>
              <a:t>(</a:t>
            </a:r>
            <a:r>
              <a:rPr lang="ja-JP" altLang="en-US" sz="2400" dirty="0">
                <a:latin typeface="Tahoma" panose="020B0604030504040204" pitchFamily="34" charset="0"/>
              </a:rPr>
              <a:t>ｱ</a:t>
            </a:r>
            <a:r>
              <a:rPr lang="en-US" altLang="ja-JP" sz="2400" dirty="0">
                <a:latin typeface="Tahoma" panose="020B0604030504040204" pitchFamily="34" charset="0"/>
              </a:rPr>
              <a:t>)</a:t>
            </a:r>
            <a:r>
              <a:rPr lang="ja-JP" altLang="en-US" sz="2400" dirty="0">
                <a:latin typeface="Tahoma" panose="020B0604030504040204" pitchFamily="34" charset="0"/>
              </a:rPr>
              <a:t> 光と音</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a:t>
            </a:r>
            <a:r>
              <a:rPr lang="ja-JP" altLang="en-US" sz="2400" b="1" dirty="0">
                <a:latin typeface="Tahoma" panose="020B0604030504040204" pitchFamily="34" charset="0"/>
              </a:rPr>
              <a:t>ア</a:t>
            </a:r>
            <a:r>
              <a:rPr lang="ja-JP" altLang="en-US" sz="2000" dirty="0">
                <a:latin typeface="Tahoma" panose="020B0604030504040204" pitchFamily="34" charset="0"/>
              </a:rPr>
              <a:t>　</a:t>
            </a:r>
            <a:r>
              <a:rPr lang="ja-JP" altLang="en-US" sz="2400" dirty="0">
                <a:latin typeface="Tahoma" panose="020B0604030504040204" pitchFamily="34" charset="0"/>
              </a:rPr>
              <a:t> 光の反射・屈折</a:t>
            </a:r>
            <a:endParaRPr lang="en-US" altLang="ja-JP" sz="2400" dirty="0">
              <a:latin typeface="Tahoma" panose="020B0604030504040204" pitchFamily="34" charset="0"/>
            </a:endParaRPr>
          </a:p>
          <a:p>
            <a:pPr eaLnBrk="1" hangingPunct="1">
              <a:defRPr/>
            </a:pPr>
            <a:r>
              <a:rPr lang="en-US" altLang="ja-JP" sz="2400" dirty="0">
                <a:latin typeface="Tahoma" panose="020B0604030504040204" pitchFamily="34" charset="0"/>
              </a:rPr>
              <a:t>         </a:t>
            </a:r>
            <a:r>
              <a:rPr lang="ja-JP" altLang="en-US" sz="2400" dirty="0">
                <a:latin typeface="Tahoma" panose="020B0604030504040204" pitchFamily="34" charset="0"/>
              </a:rPr>
              <a:t>光の反射や屈折の実験を行い，光が水やガラスなどの物質</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a:t>
            </a:r>
            <a:r>
              <a:rPr lang="ja-JP" altLang="en-US" sz="2000" dirty="0">
                <a:latin typeface="Tahoma" panose="020B0604030504040204" pitchFamily="34" charset="0"/>
              </a:rPr>
              <a:t>　</a:t>
            </a:r>
            <a:r>
              <a:rPr lang="ja-JP" altLang="en-US" sz="2400" dirty="0">
                <a:latin typeface="Tahoma" panose="020B0604030504040204" pitchFamily="34" charset="0"/>
              </a:rPr>
              <a:t>　</a:t>
            </a:r>
            <a:r>
              <a:rPr lang="ja-JP" altLang="en-US" dirty="0">
                <a:latin typeface="Tahoma" panose="020B0604030504040204" pitchFamily="34" charset="0"/>
              </a:rPr>
              <a:t> </a:t>
            </a:r>
            <a:r>
              <a:rPr lang="ja-JP" altLang="en-US" sz="2400" dirty="0">
                <a:latin typeface="Tahoma" panose="020B0604030504040204" pitchFamily="34" charset="0"/>
              </a:rPr>
              <a:t>の境界線で反射，屈折するときの規則性を見いだして理解</a:t>
            </a:r>
            <a:endParaRPr lang="en-US" altLang="ja-JP" sz="2400" dirty="0">
              <a:latin typeface="Tahoma" panose="020B0604030504040204" pitchFamily="34" charset="0"/>
            </a:endParaRPr>
          </a:p>
          <a:p>
            <a:pPr eaLnBrk="1" hangingPunct="1">
              <a:defRPr/>
            </a:pPr>
            <a:r>
              <a:rPr lang="en-US" altLang="ja-JP" sz="2400" dirty="0">
                <a:latin typeface="Tahoma" panose="020B0604030504040204" pitchFamily="34" charset="0"/>
              </a:rPr>
              <a:t>         </a:t>
            </a:r>
            <a:r>
              <a:rPr lang="ja-JP" altLang="en-US" sz="2400" dirty="0">
                <a:latin typeface="Tahoma" panose="020B0604030504040204" pitchFamily="34" charset="0"/>
              </a:rPr>
              <a:t>すること。</a:t>
            </a:r>
            <a:endParaRPr lang="en-US" altLang="ja-JP" sz="2400" dirty="0">
              <a:latin typeface="Tahoma" panose="020B0604030504040204" pitchFamily="34" charset="0"/>
            </a:endParaRPr>
          </a:p>
          <a:p>
            <a:pPr eaLnBrk="1" hangingPunct="1">
              <a:defRPr/>
            </a:pPr>
            <a:r>
              <a:rPr lang="en-US" altLang="ja-JP" sz="2400" dirty="0">
                <a:latin typeface="Tahoma" panose="020B0604030504040204" pitchFamily="34" charset="0"/>
              </a:rPr>
              <a:t>   </a:t>
            </a:r>
            <a:r>
              <a:rPr lang="ja-JP" altLang="en-US" sz="2400" b="1" dirty="0">
                <a:latin typeface="Tahoma" panose="020B0604030504040204" pitchFamily="34" charset="0"/>
              </a:rPr>
              <a:t>イ</a:t>
            </a:r>
            <a:r>
              <a:rPr lang="ja-JP" altLang="en-US" sz="2400" dirty="0">
                <a:latin typeface="Tahoma" panose="020B0604030504040204" pitchFamily="34" charset="0"/>
              </a:rPr>
              <a:t> </a:t>
            </a:r>
            <a:r>
              <a:rPr lang="ja-JP" altLang="en-US" sz="2000" dirty="0">
                <a:latin typeface="Tahoma" panose="020B0604030504040204" pitchFamily="34" charset="0"/>
              </a:rPr>
              <a:t> </a:t>
            </a:r>
            <a:r>
              <a:rPr lang="ja-JP" altLang="en-US" sz="2400" dirty="0">
                <a:latin typeface="Tahoma" panose="020B0604030504040204" pitchFamily="34" charset="0"/>
              </a:rPr>
              <a:t> 凸レンズの働き</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凸レンズの働きについての実験を行い，物体の位置と像の</a:t>
            </a:r>
            <a:endParaRPr lang="en-US" altLang="ja-JP" sz="2400" dirty="0">
              <a:latin typeface="Tahoma" panose="020B0604030504040204" pitchFamily="34" charset="0"/>
            </a:endParaRPr>
          </a:p>
          <a:p>
            <a:pPr eaLnBrk="1" hangingPunct="1">
              <a:defRPr/>
            </a:pPr>
            <a:r>
              <a:rPr lang="en-US" altLang="ja-JP" sz="2400" dirty="0">
                <a:latin typeface="Tahoma" panose="020B0604030504040204" pitchFamily="34" charset="0"/>
              </a:rPr>
              <a:t>    </a:t>
            </a:r>
            <a:r>
              <a:rPr lang="en-US" altLang="ja-JP" dirty="0">
                <a:latin typeface="Tahoma" panose="020B0604030504040204" pitchFamily="34" charset="0"/>
              </a:rPr>
              <a:t> </a:t>
            </a:r>
            <a:r>
              <a:rPr lang="en-US" altLang="ja-JP" sz="2400" dirty="0">
                <a:latin typeface="Tahoma" panose="020B0604030504040204" pitchFamily="34" charset="0"/>
              </a:rPr>
              <a:t> </a:t>
            </a:r>
            <a:r>
              <a:rPr lang="en-US" altLang="ja-JP" dirty="0">
                <a:latin typeface="Tahoma" panose="020B0604030504040204" pitchFamily="34" charset="0"/>
              </a:rPr>
              <a:t> </a:t>
            </a:r>
            <a:r>
              <a:rPr lang="en-US" altLang="ja-JP" sz="2400" dirty="0">
                <a:latin typeface="Tahoma" panose="020B0604030504040204" pitchFamily="34" charset="0"/>
              </a:rPr>
              <a:t>  </a:t>
            </a:r>
            <a:r>
              <a:rPr lang="ja-JP" altLang="en-US" sz="2400" dirty="0">
                <a:latin typeface="Tahoma" panose="020B0604030504040204" pitchFamily="34" charset="0"/>
              </a:rPr>
              <a:t>でき方との関係を見いだして理解すること。</a:t>
            </a:r>
            <a:endParaRPr lang="en-US" altLang="ja-JP" sz="2400" dirty="0">
              <a:latin typeface="Tahoma" panose="020B0604030504040204" pitchFamily="34" charset="0"/>
            </a:endParaRPr>
          </a:p>
          <a:p>
            <a:pPr eaLnBrk="1" hangingPunct="1">
              <a:defRPr/>
            </a:pPr>
            <a:r>
              <a:rPr lang="en-US" altLang="ja-JP" sz="2400" dirty="0">
                <a:latin typeface="Tahoma" panose="020B0604030504040204" pitchFamily="34" charset="0"/>
              </a:rPr>
              <a:t>   </a:t>
            </a:r>
            <a:r>
              <a:rPr lang="ja-JP" altLang="en-US" sz="2400" b="1" dirty="0">
                <a:latin typeface="Tahoma" panose="020B0604030504040204" pitchFamily="34" charset="0"/>
              </a:rPr>
              <a:t>ウ</a:t>
            </a:r>
            <a:r>
              <a:rPr lang="ja-JP" altLang="en-US" b="1" dirty="0">
                <a:latin typeface="Tahoma" panose="020B0604030504040204" pitchFamily="34" charset="0"/>
              </a:rPr>
              <a:t>　</a:t>
            </a:r>
            <a:r>
              <a:rPr lang="en-US" altLang="ja-JP" sz="2000" dirty="0">
                <a:latin typeface="Tahoma" panose="020B0604030504040204" pitchFamily="34" charset="0"/>
              </a:rPr>
              <a:t> </a:t>
            </a:r>
            <a:r>
              <a:rPr lang="ja-JP" altLang="en-US" sz="2400" dirty="0">
                <a:latin typeface="Tahoma" panose="020B0604030504040204" pitchFamily="34" charset="0"/>
              </a:rPr>
              <a:t>音の性質</a:t>
            </a:r>
            <a:endParaRPr lang="en-US" altLang="ja-JP" sz="2400" dirty="0">
              <a:latin typeface="Tahoma" panose="020B0604030504040204" pitchFamily="34" charset="0"/>
            </a:endParaRPr>
          </a:p>
          <a:p>
            <a:pPr eaLnBrk="1" hangingPunct="1">
              <a:defRPr/>
            </a:pPr>
            <a:r>
              <a:rPr lang="ja-JP" altLang="en-US" sz="2400" dirty="0">
                <a:latin typeface="Tahoma" panose="020B0604030504040204" pitchFamily="34" charset="0"/>
              </a:rPr>
              <a:t>　　　　音についての実験を行い，音はものが振動することによって</a:t>
            </a:r>
            <a:endParaRPr lang="en-US" altLang="ja-JP" sz="2400" dirty="0">
              <a:latin typeface="Tahoma" panose="020B0604030504040204" pitchFamily="34" charset="0"/>
            </a:endParaRPr>
          </a:p>
          <a:p>
            <a:pPr eaLnBrk="1" hangingPunct="1">
              <a:defRPr/>
            </a:pPr>
            <a:r>
              <a:rPr lang="en-US" altLang="ja-JP" sz="2400" dirty="0">
                <a:latin typeface="Tahoma" panose="020B0604030504040204" pitchFamily="34" charset="0"/>
              </a:rPr>
              <a:t> </a:t>
            </a:r>
            <a:r>
              <a:rPr lang="en-US" altLang="ja-JP" sz="2000" dirty="0">
                <a:latin typeface="Tahoma" panose="020B0604030504040204" pitchFamily="34" charset="0"/>
              </a:rPr>
              <a:t>  </a:t>
            </a:r>
            <a:r>
              <a:rPr lang="en-US" altLang="ja-JP" sz="2400" dirty="0">
                <a:latin typeface="Tahoma" panose="020B0604030504040204" pitchFamily="34" charset="0"/>
              </a:rPr>
              <a:t>  </a:t>
            </a:r>
            <a:r>
              <a:rPr lang="en-US" altLang="ja-JP" dirty="0">
                <a:latin typeface="Tahoma" panose="020B0604030504040204" pitchFamily="34" charset="0"/>
              </a:rPr>
              <a:t> </a:t>
            </a:r>
            <a:r>
              <a:rPr lang="en-US" altLang="ja-JP" sz="2400" dirty="0">
                <a:latin typeface="Tahoma" panose="020B0604030504040204" pitchFamily="34" charset="0"/>
              </a:rPr>
              <a:t>   </a:t>
            </a:r>
            <a:r>
              <a:rPr lang="ja-JP" altLang="en-US" sz="2400" dirty="0">
                <a:latin typeface="Tahoma" panose="020B0604030504040204" pitchFamily="34" charset="0"/>
              </a:rPr>
              <a:t>生じ空気中などを伝わること及び音の高さや大きさは発音体</a:t>
            </a:r>
            <a:endParaRPr lang="en-US" altLang="ja-JP" sz="2400" dirty="0">
              <a:latin typeface="Tahoma" panose="020B0604030504040204" pitchFamily="34" charset="0"/>
            </a:endParaRPr>
          </a:p>
          <a:p>
            <a:pPr eaLnBrk="1" hangingPunct="1">
              <a:defRPr/>
            </a:pPr>
            <a:r>
              <a:rPr lang="en-US" altLang="ja-JP" sz="2400" dirty="0">
                <a:latin typeface="Tahoma" panose="020B0604030504040204" pitchFamily="34" charset="0"/>
              </a:rPr>
              <a:t>    </a:t>
            </a:r>
            <a:r>
              <a:rPr lang="en-US" altLang="ja-JP" dirty="0">
                <a:latin typeface="Tahoma" panose="020B0604030504040204" pitchFamily="34" charset="0"/>
              </a:rPr>
              <a:t> </a:t>
            </a:r>
            <a:r>
              <a:rPr lang="en-US" altLang="ja-JP" sz="1600" dirty="0">
                <a:latin typeface="Tahoma" panose="020B0604030504040204" pitchFamily="34" charset="0"/>
              </a:rPr>
              <a:t> </a:t>
            </a:r>
            <a:r>
              <a:rPr lang="en-US" altLang="ja-JP" sz="2400" dirty="0">
                <a:latin typeface="Tahoma" panose="020B0604030504040204" pitchFamily="34" charset="0"/>
              </a:rPr>
              <a:t>   </a:t>
            </a:r>
            <a:r>
              <a:rPr lang="ja-JP" altLang="en-US" sz="2400" dirty="0">
                <a:latin typeface="Tahoma" panose="020B0604030504040204" pitchFamily="34" charset="0"/>
              </a:rPr>
              <a:t>の振動の仕方に関係することを見いだして理解すること。</a:t>
            </a:r>
            <a:endParaRPr lang="en-US" altLang="ja-JP" sz="1999" dirty="0">
              <a:latin typeface="Tahoma" panose="020B0604030504040204" pitchFamily="34" charset="0"/>
            </a:endParaRPr>
          </a:p>
        </p:txBody>
      </p:sp>
      <p:sp>
        <p:nvSpPr>
          <p:cNvPr id="18438" name="テキスト ボックス 2">
            <a:extLst>
              <a:ext uri="{FF2B5EF4-FFF2-40B4-BE49-F238E27FC236}">
                <a16:creationId xmlns:a16="http://schemas.microsoft.com/office/drawing/2014/main" id="{AE8F33CA-A224-4D7C-911C-17FA746739E4}"/>
              </a:ext>
            </a:extLst>
          </p:cNvPr>
          <p:cNvSpPr txBox="1">
            <a:spLocks noChangeArrowheads="1"/>
          </p:cNvSpPr>
          <p:nvPr/>
        </p:nvSpPr>
        <p:spPr bwMode="auto">
          <a:xfrm>
            <a:off x="4140200" y="6369050"/>
            <a:ext cx="5138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学習指導要領解説理科編　</a:t>
            </a:r>
            <a:r>
              <a:rPr kumimoji="1" lang="en-US" altLang="ja-JP" sz="2400"/>
              <a:t>P29</a:t>
            </a:r>
            <a:r>
              <a:rPr kumimoji="1" lang="ja-JP" altLang="en-US" sz="2400"/>
              <a:t>，</a:t>
            </a:r>
            <a:r>
              <a:rPr kumimoji="1" lang="en-US" altLang="ja-JP" sz="2400"/>
              <a:t>P30</a:t>
            </a:r>
            <a:endParaRPr kumimoji="1" lang="ja-JP" altLang="en-US" sz="2400"/>
          </a:p>
        </p:txBody>
      </p:sp>
      <p:sp>
        <p:nvSpPr>
          <p:cNvPr id="17" name="テキスト ボックス 16">
            <a:extLst>
              <a:ext uri="{FF2B5EF4-FFF2-40B4-BE49-F238E27FC236}">
                <a16:creationId xmlns:a16="http://schemas.microsoft.com/office/drawing/2014/main" id="{3FE3195F-A50B-4CCD-9670-C71B19939914}"/>
              </a:ext>
            </a:extLst>
          </p:cNvPr>
          <p:cNvSpPr txBox="1"/>
          <p:nvPr/>
        </p:nvSpPr>
        <p:spPr>
          <a:xfrm>
            <a:off x="1547813" y="1901825"/>
            <a:ext cx="1493837" cy="461963"/>
          </a:xfrm>
          <a:prstGeom prst="rect">
            <a:avLst/>
          </a:prstGeom>
          <a:noFill/>
        </p:spPr>
        <p:txBody>
          <a:bodyPr>
            <a:spAutoFit/>
          </a:bodyPr>
          <a:lstStyle/>
          <a:p>
            <a:pPr>
              <a:defRPr/>
            </a:pPr>
            <a:r>
              <a:rPr lang="ja-JP" altLang="en-US" sz="2400" b="1" dirty="0">
                <a:solidFill>
                  <a:srgbClr val="FF0000"/>
                </a:solidFill>
              </a:rPr>
              <a:t>（中項目）</a:t>
            </a:r>
            <a:endParaRPr lang="ja-JP" altLang="en-US" sz="3199" b="1" dirty="0">
              <a:solidFill>
                <a:srgbClr val="FF0000"/>
              </a:solidFill>
            </a:endParaRPr>
          </a:p>
        </p:txBody>
      </p:sp>
      <p:sp>
        <p:nvSpPr>
          <p:cNvPr id="10" name="テキスト ボックス 9">
            <a:extLst>
              <a:ext uri="{FF2B5EF4-FFF2-40B4-BE49-F238E27FC236}">
                <a16:creationId xmlns:a16="http://schemas.microsoft.com/office/drawing/2014/main" id="{BA822030-41AD-4D83-A374-8F3111211631}"/>
              </a:ext>
            </a:extLst>
          </p:cNvPr>
          <p:cNvSpPr txBox="1"/>
          <p:nvPr/>
        </p:nvSpPr>
        <p:spPr>
          <a:xfrm>
            <a:off x="2233613" y="4824413"/>
            <a:ext cx="1493837" cy="461962"/>
          </a:xfrm>
          <a:prstGeom prst="rect">
            <a:avLst/>
          </a:prstGeom>
          <a:noFill/>
        </p:spPr>
        <p:txBody>
          <a:bodyPr>
            <a:spAutoFit/>
          </a:bodyPr>
          <a:lstStyle/>
          <a:p>
            <a:pPr>
              <a:defRPr/>
            </a:pPr>
            <a:r>
              <a:rPr lang="ja-JP" altLang="en-US" sz="2400" b="1" dirty="0">
                <a:solidFill>
                  <a:srgbClr val="FF0000"/>
                </a:solidFill>
              </a:rPr>
              <a:t>（小項目）</a:t>
            </a:r>
            <a:endParaRPr lang="ja-JP" altLang="en-US" sz="3199" b="1" dirty="0">
              <a:solidFill>
                <a:srgbClr val="FF0000"/>
              </a:solidFill>
            </a:endParaRPr>
          </a:p>
        </p:txBody>
      </p:sp>
      <p:sp>
        <p:nvSpPr>
          <p:cNvPr id="11" name="テキスト ボックス 10">
            <a:extLst>
              <a:ext uri="{FF2B5EF4-FFF2-40B4-BE49-F238E27FC236}">
                <a16:creationId xmlns:a16="http://schemas.microsoft.com/office/drawing/2014/main" id="{EEE10BC0-F27C-44A1-A526-D9E8DE558BAE}"/>
              </a:ext>
            </a:extLst>
          </p:cNvPr>
          <p:cNvSpPr txBox="1"/>
          <p:nvPr/>
        </p:nvSpPr>
        <p:spPr>
          <a:xfrm>
            <a:off x="3009900" y="3733800"/>
            <a:ext cx="1493838" cy="461963"/>
          </a:xfrm>
          <a:prstGeom prst="rect">
            <a:avLst/>
          </a:prstGeom>
          <a:noFill/>
        </p:spPr>
        <p:txBody>
          <a:bodyPr>
            <a:spAutoFit/>
          </a:bodyPr>
          <a:lstStyle/>
          <a:p>
            <a:pPr>
              <a:defRPr/>
            </a:pPr>
            <a:r>
              <a:rPr lang="ja-JP" altLang="en-US" sz="2400" b="1" dirty="0">
                <a:solidFill>
                  <a:srgbClr val="FF0000"/>
                </a:solidFill>
              </a:rPr>
              <a:t>（小項目）</a:t>
            </a:r>
            <a:endParaRPr lang="ja-JP" altLang="en-US" sz="3199" b="1" dirty="0">
              <a:solidFill>
                <a:srgbClr val="FF0000"/>
              </a:solidFill>
            </a:endParaRPr>
          </a:p>
        </p:txBody>
      </p:sp>
      <p:sp>
        <p:nvSpPr>
          <p:cNvPr id="12" name="テキスト ボックス 11">
            <a:extLst>
              <a:ext uri="{FF2B5EF4-FFF2-40B4-BE49-F238E27FC236}">
                <a16:creationId xmlns:a16="http://schemas.microsoft.com/office/drawing/2014/main" id="{E29C59CE-6469-41C5-ACB4-4803C3086887}"/>
              </a:ext>
            </a:extLst>
          </p:cNvPr>
          <p:cNvSpPr txBox="1"/>
          <p:nvPr/>
        </p:nvSpPr>
        <p:spPr>
          <a:xfrm>
            <a:off x="3013075" y="2265363"/>
            <a:ext cx="1493838" cy="460375"/>
          </a:xfrm>
          <a:prstGeom prst="rect">
            <a:avLst/>
          </a:prstGeom>
          <a:noFill/>
        </p:spPr>
        <p:txBody>
          <a:bodyPr>
            <a:spAutoFit/>
          </a:bodyPr>
          <a:lstStyle/>
          <a:p>
            <a:pPr>
              <a:defRPr/>
            </a:pPr>
            <a:r>
              <a:rPr lang="ja-JP" altLang="en-US" sz="2400" b="1" dirty="0">
                <a:solidFill>
                  <a:srgbClr val="FF0000"/>
                </a:solidFill>
              </a:rPr>
              <a:t>（小項目）</a:t>
            </a:r>
            <a:endParaRPr lang="ja-JP" altLang="en-US" sz="3199" b="1" dirty="0">
              <a:solidFill>
                <a:srgbClr val="FF0000"/>
              </a:solidFill>
            </a:endParaRPr>
          </a:p>
        </p:txBody>
      </p:sp>
      <p:sp>
        <p:nvSpPr>
          <p:cNvPr id="13" name="円/楕円 12">
            <a:extLst>
              <a:ext uri="{FF2B5EF4-FFF2-40B4-BE49-F238E27FC236}">
                <a16:creationId xmlns:a16="http://schemas.microsoft.com/office/drawing/2014/main" id="{DFC602AE-C556-483B-9357-2986C74597BF}"/>
              </a:ext>
            </a:extLst>
          </p:cNvPr>
          <p:cNvSpPr/>
          <p:nvPr/>
        </p:nvSpPr>
        <p:spPr>
          <a:xfrm>
            <a:off x="476250" y="2306638"/>
            <a:ext cx="360363" cy="35877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円/楕円 17">
            <a:extLst>
              <a:ext uri="{FF2B5EF4-FFF2-40B4-BE49-F238E27FC236}">
                <a16:creationId xmlns:a16="http://schemas.microsoft.com/office/drawing/2014/main" id="{DF8389E6-4587-44DF-9456-3C3CC52ECACB}"/>
              </a:ext>
            </a:extLst>
          </p:cNvPr>
          <p:cNvSpPr/>
          <p:nvPr/>
        </p:nvSpPr>
        <p:spPr>
          <a:xfrm>
            <a:off x="476250" y="3756025"/>
            <a:ext cx="360363" cy="36036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円/楕円 18">
            <a:extLst>
              <a:ext uri="{FF2B5EF4-FFF2-40B4-BE49-F238E27FC236}">
                <a16:creationId xmlns:a16="http://schemas.microsoft.com/office/drawing/2014/main" id="{B6C28DE1-A1E5-4445-96A7-A3D9F1CC704E}"/>
              </a:ext>
            </a:extLst>
          </p:cNvPr>
          <p:cNvSpPr/>
          <p:nvPr/>
        </p:nvSpPr>
        <p:spPr>
          <a:xfrm>
            <a:off x="476250" y="4876800"/>
            <a:ext cx="360363" cy="36036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 name="オーディオ 1">
            <a:hlinkClick r:id="" action="ppaction://media"/>
            <a:extLst>
              <a:ext uri="{FF2B5EF4-FFF2-40B4-BE49-F238E27FC236}">
                <a16:creationId xmlns:a16="http://schemas.microsoft.com/office/drawing/2014/main" id="{CED23922-4FEE-40EE-B6F7-A668132DDB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97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1202C7B-2EB9-4FCB-ABAD-7FEE0F2FF555}"/>
              </a:ext>
            </a:extLst>
          </p:cNvPr>
          <p:cNvSpPr txBox="1"/>
          <p:nvPr/>
        </p:nvSpPr>
        <p:spPr>
          <a:xfrm>
            <a:off x="90488" y="1754188"/>
            <a:ext cx="8963025" cy="5059362"/>
          </a:xfrm>
          <a:prstGeom prst="rect">
            <a:avLst/>
          </a:prstGeom>
          <a:solidFill>
            <a:srgbClr val="FFFF99"/>
          </a:solidFill>
          <a:ln>
            <a:solidFill>
              <a:srgbClr val="FFC000"/>
            </a:solidFill>
          </a:ln>
        </p:spPr>
        <p:txBody>
          <a:bodyPr/>
          <a:lstStyle/>
          <a:p>
            <a:pPr>
              <a:defRPr/>
            </a:pPr>
            <a:endParaRPr kumimoji="1" lang="en-US" altLang="ja-JP" sz="3200" dirty="0">
              <a:latin typeface="+mj-ea"/>
              <a:ea typeface="+mj-ea"/>
            </a:endParaRPr>
          </a:p>
        </p:txBody>
      </p:sp>
      <p:sp>
        <p:nvSpPr>
          <p:cNvPr id="9" name="ホームベース 16">
            <a:extLst>
              <a:ext uri="{FF2B5EF4-FFF2-40B4-BE49-F238E27FC236}">
                <a16:creationId xmlns:a16="http://schemas.microsoft.com/office/drawing/2014/main" id="{0CDDD0BB-E297-4A45-BAAA-F6C826170587}"/>
              </a:ext>
            </a:extLst>
          </p:cNvPr>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schemeClr val="bg1"/>
                </a:solidFill>
                <a:latin typeface="+mj-ea"/>
                <a:ea typeface="+mj-ea"/>
              </a:rPr>
              <a:t>Ⅰ </a:t>
            </a:r>
            <a:r>
              <a:rPr lang="ja-JP" altLang="en-US" sz="2800" b="1" dirty="0">
                <a:solidFill>
                  <a:schemeClr val="bg1"/>
                </a:solidFill>
                <a:latin typeface="+mj-ea"/>
                <a:ea typeface="+mj-ea"/>
              </a:rPr>
              <a:t>　中学校理科における「内容のまとまり」</a:t>
            </a:r>
            <a:endParaRPr lang="en-US" altLang="ja-JP" sz="2800" b="1" dirty="0">
              <a:solidFill>
                <a:schemeClr val="bg1"/>
              </a:solidFill>
              <a:latin typeface="+mj-ea"/>
              <a:ea typeface="+mj-ea"/>
            </a:endParaRPr>
          </a:p>
        </p:txBody>
      </p:sp>
      <p:sp>
        <p:nvSpPr>
          <p:cNvPr id="20484" name="テキスト ボックス 1">
            <a:extLst>
              <a:ext uri="{FF2B5EF4-FFF2-40B4-BE49-F238E27FC236}">
                <a16:creationId xmlns:a16="http://schemas.microsoft.com/office/drawing/2014/main" id="{90D75FDC-04C3-457D-A5CE-3DC5B376ABCA}"/>
              </a:ext>
            </a:extLst>
          </p:cNvPr>
          <p:cNvSpPr txBox="1">
            <a:spLocks noChangeArrowheads="1"/>
          </p:cNvSpPr>
          <p:nvPr/>
        </p:nvSpPr>
        <p:spPr bwMode="auto">
          <a:xfrm>
            <a:off x="152400" y="674688"/>
            <a:ext cx="8839200" cy="8001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600"/>
              <a:t>学習指導要領で示されている内容の構成と「内容のまとまり」</a:t>
            </a:r>
            <a:endParaRPr kumimoji="1" lang="en-US" altLang="ja-JP" sz="2600"/>
          </a:p>
          <a:p>
            <a:pPr algn="r"/>
            <a:r>
              <a:rPr kumimoji="1" lang="ja-JP" altLang="en-US" sz="2000"/>
              <a:t>（学習指導要領解説理科編</a:t>
            </a:r>
            <a:r>
              <a:rPr kumimoji="1" lang="en-US" altLang="ja-JP" sz="2000"/>
              <a:t>P16</a:t>
            </a:r>
            <a:r>
              <a:rPr kumimoji="1" lang="ja-JP" altLang="en-US" sz="2000"/>
              <a:t>～</a:t>
            </a:r>
            <a:r>
              <a:rPr kumimoji="1" lang="en-US" altLang="ja-JP" sz="2000"/>
              <a:t>P19</a:t>
            </a:r>
            <a:r>
              <a:rPr kumimoji="1" lang="ja-JP" altLang="en-US" sz="2000"/>
              <a:t>）</a:t>
            </a:r>
            <a:endParaRPr kumimoji="1" lang="ja-JP" altLang="en-US" sz="2800"/>
          </a:p>
        </p:txBody>
      </p:sp>
      <p:sp>
        <p:nvSpPr>
          <p:cNvPr id="20485" name="Text Box 19">
            <a:extLst>
              <a:ext uri="{FF2B5EF4-FFF2-40B4-BE49-F238E27FC236}">
                <a16:creationId xmlns:a16="http://schemas.microsoft.com/office/drawing/2014/main" id="{4EECD93D-62CD-4AD5-B434-49D3F9DD38EB}"/>
              </a:ext>
            </a:extLst>
          </p:cNvPr>
          <p:cNvSpPr txBox="1">
            <a:spLocks noChangeArrowheads="1"/>
          </p:cNvSpPr>
          <p:nvPr/>
        </p:nvSpPr>
        <p:spPr bwMode="auto">
          <a:xfrm>
            <a:off x="-180975" y="1754188"/>
            <a:ext cx="9577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lang="ja-JP" altLang="en-US" sz="2400" b="1">
                <a:latin typeface="Tahoma" panose="020B0604030504040204" pitchFamily="34" charset="0"/>
              </a:rPr>
              <a:t>　　「地球」を柱とした内容の構成</a:t>
            </a:r>
          </a:p>
        </p:txBody>
      </p:sp>
      <p:pic>
        <p:nvPicPr>
          <p:cNvPr id="20486" name="図 1">
            <a:extLst>
              <a:ext uri="{FF2B5EF4-FFF2-40B4-BE49-F238E27FC236}">
                <a16:creationId xmlns:a16="http://schemas.microsoft.com/office/drawing/2014/main" id="{31506574-DC50-4066-85D5-4BFB4F0E35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238375"/>
            <a:ext cx="5373687"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正方形/長方形 26">
            <a:extLst>
              <a:ext uri="{FF2B5EF4-FFF2-40B4-BE49-F238E27FC236}">
                <a16:creationId xmlns:a16="http://schemas.microsoft.com/office/drawing/2014/main" id="{FBA0F39A-66DF-4130-BEB6-EA872D0E9D5F}"/>
              </a:ext>
            </a:extLst>
          </p:cNvPr>
          <p:cNvSpPr/>
          <p:nvPr/>
        </p:nvSpPr>
        <p:spPr>
          <a:xfrm>
            <a:off x="1612900" y="2235200"/>
            <a:ext cx="1711325" cy="1204913"/>
          </a:xfrm>
          <a:prstGeom prst="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正方形/長方形 27">
            <a:extLst>
              <a:ext uri="{FF2B5EF4-FFF2-40B4-BE49-F238E27FC236}">
                <a16:creationId xmlns:a16="http://schemas.microsoft.com/office/drawing/2014/main" id="{43153399-27A1-429A-A4AF-A87FED7A7524}"/>
              </a:ext>
            </a:extLst>
          </p:cNvPr>
          <p:cNvSpPr/>
          <p:nvPr/>
        </p:nvSpPr>
        <p:spPr>
          <a:xfrm>
            <a:off x="3332163" y="3417888"/>
            <a:ext cx="1711325" cy="1357312"/>
          </a:xfrm>
          <a:prstGeom prst="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正方形/長方形 28">
            <a:extLst>
              <a:ext uri="{FF2B5EF4-FFF2-40B4-BE49-F238E27FC236}">
                <a16:creationId xmlns:a16="http://schemas.microsoft.com/office/drawing/2014/main" id="{9997EC0E-5212-43FA-A389-D9489B01C0E7}"/>
              </a:ext>
            </a:extLst>
          </p:cNvPr>
          <p:cNvSpPr/>
          <p:nvPr/>
        </p:nvSpPr>
        <p:spPr>
          <a:xfrm>
            <a:off x="5037138" y="4803775"/>
            <a:ext cx="1508125" cy="987425"/>
          </a:xfrm>
          <a:prstGeom prst="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4" name="直線コネクタ 23">
            <a:extLst>
              <a:ext uri="{FF2B5EF4-FFF2-40B4-BE49-F238E27FC236}">
                <a16:creationId xmlns:a16="http://schemas.microsoft.com/office/drawing/2014/main" id="{A19D173A-7496-4CA7-A041-00BAEB673E59}"/>
              </a:ext>
            </a:extLst>
          </p:cNvPr>
          <p:cNvCxnSpPr>
            <a:cxnSpLocks/>
            <a:endCxn id="53" idx="1"/>
          </p:cNvCxnSpPr>
          <p:nvPr/>
        </p:nvCxnSpPr>
        <p:spPr>
          <a:xfrm>
            <a:off x="3306763" y="2736850"/>
            <a:ext cx="5207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ABF91388-83DB-4B2D-80B2-7853D3C92CEA}"/>
              </a:ext>
            </a:extLst>
          </p:cNvPr>
          <p:cNvCxnSpPr>
            <a:cxnSpLocks/>
          </p:cNvCxnSpPr>
          <p:nvPr/>
        </p:nvCxnSpPr>
        <p:spPr>
          <a:xfrm>
            <a:off x="5014913" y="4092575"/>
            <a:ext cx="522287"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FD5E39D9-4E01-47DD-B00E-F9963B838865}"/>
              </a:ext>
            </a:extLst>
          </p:cNvPr>
          <p:cNvCxnSpPr>
            <a:cxnSpLocks/>
          </p:cNvCxnSpPr>
          <p:nvPr/>
        </p:nvCxnSpPr>
        <p:spPr>
          <a:xfrm>
            <a:off x="4538663" y="5272088"/>
            <a:ext cx="522287"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33" name="角丸四角形 10">
            <a:extLst>
              <a:ext uri="{FF2B5EF4-FFF2-40B4-BE49-F238E27FC236}">
                <a16:creationId xmlns:a16="http://schemas.microsoft.com/office/drawing/2014/main" id="{06334467-4132-4189-B8F3-4DBBA767B703}"/>
              </a:ext>
            </a:extLst>
          </p:cNvPr>
          <p:cNvSpPr/>
          <p:nvPr/>
        </p:nvSpPr>
        <p:spPr>
          <a:xfrm>
            <a:off x="2603500" y="5048250"/>
            <a:ext cx="2090738" cy="446088"/>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34128" rIns="0" bIns="34128" anchor="ctr"/>
          <a:lstStyle/>
          <a:p>
            <a:pPr algn="ctr" defTabSz="664073">
              <a:defRPr/>
            </a:pPr>
            <a:r>
              <a:rPr lang="en-US" altLang="ja-JP" sz="2400" b="1" kern="0" dirty="0">
                <a:solidFill>
                  <a:srgbClr val="FF0000"/>
                </a:solidFill>
                <a:latin typeface="+mn-ea"/>
              </a:rPr>
              <a:t>(6)</a:t>
            </a:r>
            <a:r>
              <a:rPr lang="ja-JP" altLang="en-US" sz="2400" b="1" kern="0" dirty="0">
                <a:solidFill>
                  <a:srgbClr val="FF0000"/>
                </a:solidFill>
                <a:latin typeface="+mn-ea"/>
              </a:rPr>
              <a:t>地球と宇宙</a:t>
            </a:r>
          </a:p>
        </p:txBody>
      </p:sp>
      <p:sp>
        <p:nvSpPr>
          <p:cNvPr id="31" name="角丸四角形 10">
            <a:extLst>
              <a:ext uri="{FF2B5EF4-FFF2-40B4-BE49-F238E27FC236}">
                <a16:creationId xmlns:a16="http://schemas.microsoft.com/office/drawing/2014/main" id="{C1B09507-5FFB-49EE-A16C-3196298AB89B}"/>
              </a:ext>
            </a:extLst>
          </p:cNvPr>
          <p:cNvSpPr/>
          <p:nvPr/>
        </p:nvSpPr>
        <p:spPr>
          <a:xfrm>
            <a:off x="5292725" y="3870325"/>
            <a:ext cx="2714625" cy="446088"/>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34128" rIns="0" bIns="34128" anchor="ctr"/>
          <a:lstStyle/>
          <a:p>
            <a:pPr algn="ctr" defTabSz="664073">
              <a:defRPr/>
            </a:pPr>
            <a:r>
              <a:rPr lang="en-US" altLang="ja-JP" sz="2400" b="1" kern="0" dirty="0">
                <a:solidFill>
                  <a:srgbClr val="FF0000"/>
                </a:solidFill>
                <a:latin typeface="+mn-ea"/>
              </a:rPr>
              <a:t>(4)</a:t>
            </a:r>
            <a:r>
              <a:rPr lang="ja-JP" altLang="en-US" sz="2400" b="1" kern="0" dirty="0">
                <a:solidFill>
                  <a:srgbClr val="FF0000"/>
                </a:solidFill>
                <a:latin typeface="+mn-ea"/>
              </a:rPr>
              <a:t>気象とその変化</a:t>
            </a:r>
          </a:p>
        </p:txBody>
      </p:sp>
      <p:sp>
        <p:nvSpPr>
          <p:cNvPr id="53" name="角丸四角形 10">
            <a:extLst>
              <a:ext uri="{FF2B5EF4-FFF2-40B4-BE49-F238E27FC236}">
                <a16:creationId xmlns:a16="http://schemas.microsoft.com/office/drawing/2014/main" id="{9C1991DF-17B0-444C-8B9B-F5B51E6E8B0F}"/>
              </a:ext>
            </a:extLst>
          </p:cNvPr>
          <p:cNvSpPr/>
          <p:nvPr/>
        </p:nvSpPr>
        <p:spPr>
          <a:xfrm>
            <a:off x="3827463" y="2513013"/>
            <a:ext cx="3524250" cy="446087"/>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34128" rIns="0" bIns="34128" anchor="ctr"/>
          <a:lstStyle/>
          <a:p>
            <a:pPr algn="ctr" defTabSz="664073">
              <a:defRPr/>
            </a:pPr>
            <a:r>
              <a:rPr lang="en-US" altLang="ja-JP" sz="2400" b="1" kern="0" dirty="0">
                <a:solidFill>
                  <a:srgbClr val="FF0000"/>
                </a:solidFill>
                <a:latin typeface="+mn-ea"/>
              </a:rPr>
              <a:t>(2)</a:t>
            </a:r>
            <a:r>
              <a:rPr lang="ja-JP" altLang="en-US" sz="2400" b="1" kern="0" dirty="0">
                <a:solidFill>
                  <a:srgbClr val="FF0000"/>
                </a:solidFill>
                <a:latin typeface="+mn-ea"/>
              </a:rPr>
              <a:t>大地の成り立ちと変化</a:t>
            </a:r>
          </a:p>
        </p:txBody>
      </p:sp>
      <p:pic>
        <p:nvPicPr>
          <p:cNvPr id="2" name="オーディオ 1">
            <a:hlinkClick r:id="" action="ppaction://media"/>
            <a:extLst>
              <a:ext uri="{FF2B5EF4-FFF2-40B4-BE49-F238E27FC236}">
                <a16:creationId xmlns:a16="http://schemas.microsoft.com/office/drawing/2014/main" id="{E970AB71-6540-456A-950D-A27FEF2B67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177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19761</TotalTime>
  <Words>8375</Words>
  <Application>Microsoft Office PowerPoint</Application>
  <PresentationFormat>画面に合わせる (4:3)</PresentationFormat>
  <Paragraphs>806</Paragraphs>
  <Slides>33</Slides>
  <Notes>33</Notes>
  <HiddenSlides>0</HiddenSlides>
  <MMClips>33</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33</vt:i4>
      </vt:variant>
    </vt:vector>
  </HeadingPairs>
  <TitlesOfParts>
    <vt:vector size="44" baseType="lpstr">
      <vt:lpstr>HGP教科書体</vt:lpstr>
      <vt:lpstr>ＭＳ Ｐゴシック</vt:lpstr>
      <vt:lpstr>ＭＳ ゴシック</vt:lpstr>
      <vt:lpstr>ＭＳ 明朝</vt:lpstr>
      <vt:lpstr>新細明體</vt:lpstr>
      <vt:lpstr>游ゴシック</vt:lpstr>
      <vt:lpstr>Arial</vt:lpstr>
      <vt:lpstr>Calibri</vt:lpstr>
      <vt:lpstr>Calibri Light</vt:lpstr>
      <vt:lpstr>Tahoma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1038</cp:revision>
  <cp:lastPrinted>2020-05-01T04:16:14Z</cp:lastPrinted>
  <dcterms:created xsi:type="dcterms:W3CDTF">2009-05-16T06:50:40Z</dcterms:created>
  <dcterms:modified xsi:type="dcterms:W3CDTF">2020-05-27T13:52:54Z</dcterms:modified>
</cp:coreProperties>
</file>