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672" r:id="rId1"/>
  </p:sldMasterIdLst>
  <p:notesMasterIdLst>
    <p:notesMasterId r:id="rId41"/>
  </p:notesMasterIdLst>
  <p:handoutMasterIdLst>
    <p:handoutMasterId r:id="rId42"/>
  </p:handoutMasterIdLst>
  <p:sldIdLst>
    <p:sldId id="472" r:id="rId2"/>
    <p:sldId id="685" r:id="rId3"/>
    <p:sldId id="754" r:id="rId4"/>
    <p:sldId id="690" r:id="rId5"/>
    <p:sldId id="757" r:id="rId6"/>
    <p:sldId id="696" r:id="rId7"/>
    <p:sldId id="765" r:id="rId8"/>
    <p:sldId id="759" r:id="rId9"/>
    <p:sldId id="703" r:id="rId10"/>
    <p:sldId id="701" r:id="rId11"/>
    <p:sldId id="702" r:id="rId12"/>
    <p:sldId id="710" r:id="rId13"/>
    <p:sldId id="742" r:id="rId14"/>
    <p:sldId id="695" r:id="rId15"/>
    <p:sldId id="743" r:id="rId16"/>
    <p:sldId id="705" r:id="rId17"/>
    <p:sldId id="712" r:id="rId18"/>
    <p:sldId id="713" r:id="rId19"/>
    <p:sldId id="714" r:id="rId20"/>
    <p:sldId id="764" r:id="rId21"/>
    <p:sldId id="721" r:id="rId22"/>
    <p:sldId id="724" r:id="rId23"/>
    <p:sldId id="725" r:id="rId24"/>
    <p:sldId id="726" r:id="rId25"/>
    <p:sldId id="717" r:id="rId26"/>
    <p:sldId id="727" r:id="rId27"/>
    <p:sldId id="728" r:id="rId28"/>
    <p:sldId id="729" r:id="rId29"/>
    <p:sldId id="730" r:id="rId30"/>
    <p:sldId id="731" r:id="rId31"/>
    <p:sldId id="766" r:id="rId32"/>
    <p:sldId id="768" r:id="rId33"/>
    <p:sldId id="732" r:id="rId34"/>
    <p:sldId id="763" r:id="rId35"/>
    <p:sldId id="740" r:id="rId36"/>
    <p:sldId id="748" r:id="rId37"/>
    <p:sldId id="760" r:id="rId38"/>
    <p:sldId id="752" r:id="rId39"/>
    <p:sldId id="741" r:id="rId40"/>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1+aTJyyxfVAD4eTHPMxnrw==" hashData="iQ4ZVs8me8bU8O8xiMg8oyPukXEAWl4ckGQrDYmHFIVK5xFAnpvG4h8jlXloi0PMbxdCPBjsSyMHhaQPpj/8WQ=="/>
  <p:extLst>
    <p:ext uri="{EFAFB233-063F-42B5-8137-9DF3F51BA10A}">
      <p15:sldGuideLst xmlns:p15="http://schemas.microsoft.com/office/powerpoint/2012/main">
        <p15:guide id="1" orient="horz" pos="3067">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CCFF"/>
    <a:srgbClr val="CC0099"/>
    <a:srgbClr val="FF00FF"/>
    <a:srgbClr val="FFFFCC"/>
    <a:srgbClr val="CCFFB3"/>
    <a:srgbClr val="CCFF99"/>
    <a:srgbClr val="FF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68705" autoAdjust="0"/>
  </p:normalViewPr>
  <p:slideViewPr>
    <p:cSldViewPr>
      <p:cViewPr varScale="1">
        <p:scale>
          <a:sx n="46" d="100"/>
          <a:sy n="46" d="100"/>
        </p:scale>
        <p:origin x="1914" y="36"/>
      </p:cViewPr>
      <p:guideLst>
        <p:guide orient="horz" pos="3067"/>
        <p:guide pos="2880"/>
      </p:guideLst>
    </p:cSldViewPr>
  </p:slideViewPr>
  <p:notesTextViewPr>
    <p:cViewPr>
      <p:scale>
        <a:sx n="100" d="100"/>
        <a:sy n="100" d="100"/>
      </p:scale>
      <p:origin x="0" y="0"/>
    </p:cViewPr>
  </p:notesTextViewPr>
  <p:sorterViewPr>
    <p:cViewPr>
      <p:scale>
        <a:sx n="74" d="100"/>
        <a:sy n="74" d="100"/>
      </p:scale>
      <p:origin x="0" y="0"/>
    </p:cViewPr>
  </p:sorterViewPr>
  <p:notesViewPr>
    <p:cSldViewPr>
      <p:cViewPr varScale="1">
        <p:scale>
          <a:sx n="52" d="100"/>
          <a:sy n="52" d="100"/>
        </p:scale>
        <p:origin x="2958"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3651FA8F-1F65-4609-86E3-C4F78707103C}" type="slidenum">
              <a:rPr lang="en-US" altLang="ja-JP"/>
              <a:pPr>
                <a:defRPr/>
              </a:pPr>
              <a:t>‹#›</a:t>
            </a:fld>
            <a:endParaRPr lang="en-US" altLang="ja-JP"/>
          </a:p>
        </p:txBody>
      </p:sp>
    </p:spTree>
    <p:extLst>
      <p:ext uri="{BB962C8B-B14F-4D97-AF65-F5344CB8AC3E}">
        <p14:creationId xmlns:p14="http://schemas.microsoft.com/office/powerpoint/2010/main" val="4270012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091" tIns="46047" rIns="92091" bIns="4604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091" tIns="46047" rIns="92091" bIns="46047"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1FE375C-31B8-4441-BDA0-1888110DA43B}" type="slidenum">
              <a:rPr lang="en-US" altLang="ja-JP"/>
              <a:pPr>
                <a:defRPr/>
              </a:pPr>
              <a:t>‹#›</a:t>
            </a:fld>
            <a:endParaRPr lang="en-US" altLang="ja-JP"/>
          </a:p>
        </p:txBody>
      </p:sp>
    </p:spTree>
    <p:extLst>
      <p:ext uri="{BB962C8B-B14F-4D97-AF65-F5344CB8AC3E}">
        <p14:creationId xmlns:p14="http://schemas.microsoft.com/office/powerpoint/2010/main" val="22835477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5C8749BB-CA01-4882-A754-CA8BA0C74B23}" type="slidenum">
              <a:rPr kumimoji="1" lang="en-US" altLang="ja-JP" smtClean="0">
                <a:solidFill>
                  <a:srgbClr val="000000"/>
                </a:solidFill>
                <a:latin typeface="Arial" panose="020B0604020202020204" pitchFamily="34" charset="0"/>
              </a:rPr>
              <a:pPr/>
              <a:t>1</a:t>
            </a:fld>
            <a:endParaRPr kumimoji="1" lang="en-US" altLang="ja-JP">
              <a:solidFill>
                <a:srgbClr val="000000"/>
              </a:solidFill>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只今から，「</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のための学習評価」「中学校音楽」の説明を始めます。</a:t>
            </a:r>
          </a:p>
          <a:p>
            <a:pPr>
              <a:lnSpc>
                <a:spcPct val="150000"/>
              </a:lnSpc>
            </a:pPr>
            <a:r>
              <a:rPr lang="ja-JP" altLang="en-US">
                <a:latin typeface="ＭＳ 明朝" panose="02020609040205080304" pitchFamily="17" charset="-128"/>
                <a:ea typeface="ＭＳ 明朝" panose="02020609040205080304" pitchFamily="17" charset="-128"/>
              </a:rPr>
              <a:t>　スライド右上の数字は，国立教育政策研究所の「</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指導と評価の一体化</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のための学習評価に関する参考資料」，以下，参考資料といいますが，この参考資料のページを示していますので併せてご覧ください。</a:t>
            </a:r>
          </a:p>
        </p:txBody>
      </p:sp>
    </p:spTree>
    <p:extLst>
      <p:ext uri="{BB962C8B-B14F-4D97-AF65-F5344CB8AC3E}">
        <p14:creationId xmlns:p14="http://schemas.microsoft.com/office/powerpoint/2010/main" val="174855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これらを踏まえた，第１学年「Ａ 表現」の「内容」 及び 「内容のまとまりごとの評価規準」例は，このように整理されます。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スライド下段は，「知識・技能」です。（５秒待つ）</a:t>
            </a:r>
            <a:endParaRPr lang="en-US" altLang="ja-JP">
              <a:latin typeface="Arial" panose="020B0604020202020204" pitchFamily="34" charset="0"/>
            </a:endParaRPr>
          </a:p>
        </p:txBody>
      </p:sp>
      <p:sp>
        <p:nvSpPr>
          <p:cNvPr id="2355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63A2C1A-246F-4338-98F7-A80920568193}" type="slidenum">
              <a:rPr lang="ja-JP" altLang="en-US" smtClean="0">
                <a:solidFill>
                  <a:srgbClr val="000000"/>
                </a:solidFill>
                <a:latin typeface="游ゴシック" panose="020B0400000000000000" pitchFamily="50" charset="-128"/>
              </a:rPr>
              <a:pPr/>
              <a:t>10</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7210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「思考・判断・表現」及び「主体的に学習に取り組む態度」です。（５秒待つ）</a:t>
            </a:r>
            <a:endParaRPr lang="en-US" altLang="ja-JP">
              <a:latin typeface="Arial" panose="020B0604020202020204" pitchFamily="34" charset="0"/>
            </a:endParaRPr>
          </a:p>
        </p:txBody>
      </p:sp>
      <p:sp>
        <p:nvSpPr>
          <p:cNvPr id="256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8875B21-8D40-47D3-A40B-307BDE4C4B64}" type="slidenum">
              <a:rPr lang="ja-JP" altLang="en-US" smtClean="0">
                <a:solidFill>
                  <a:srgbClr val="000000"/>
                </a:solidFill>
                <a:latin typeface="游ゴシック" panose="020B0400000000000000" pitchFamily="50" charset="-128"/>
              </a:rPr>
              <a:pPr/>
              <a:t>11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171451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B8BC081-2EA6-4921-AECB-16DDB908D744}" type="slidenum">
              <a:rPr kumimoji="1" lang="en-US" altLang="ja-JP" smtClean="0">
                <a:solidFill>
                  <a:srgbClr val="000000"/>
                </a:solidFill>
                <a:latin typeface="Arial" panose="020B0604020202020204" pitchFamily="34" charset="0"/>
              </a:rPr>
              <a:pPr/>
              <a:t>12</a:t>
            </a:fld>
            <a:endParaRPr kumimoji="1" lang="en-US" altLang="ja-JP">
              <a:solidFill>
                <a:srgbClr val="000000"/>
              </a:solidFill>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では，ここからは，「題材の評価規準」の基本構造について説明します。</a:t>
            </a:r>
          </a:p>
          <a:p>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073439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p:cNvSpPr>
            <a:spLocks noGrp="1" noRot="1" noChangeAspect="1" noTextEdit="1"/>
          </p:cNvSpPr>
          <p:nvPr>
            <p:ph type="sldImg"/>
          </p:nvPr>
        </p:nvSpPr>
        <p:spPr>
          <a:ln/>
        </p:spPr>
      </p:sp>
      <p:sp>
        <p:nvSpPr>
          <p:cNvPr id="296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表現領域の題材の評価規準の基本構造です。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表現領域の評価規準については，このスライドを参考に作成することができます。</a:t>
            </a:r>
          </a:p>
        </p:txBody>
      </p:sp>
      <p:sp>
        <p:nvSpPr>
          <p:cNvPr id="297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4C48169-6DBF-4548-ABBA-80593381D37C}" type="slidenum">
              <a:rPr lang="en-US" altLang="ja-JP" smtClean="0">
                <a:latin typeface="Arial" panose="020B0604020202020204" pitchFamily="34" charset="0"/>
              </a:rPr>
              <a:pPr/>
              <a:t>13</a:t>
            </a:fld>
            <a:endParaRPr lang="en-US" altLang="ja-JP">
              <a:latin typeface="Arial" panose="020B0604020202020204" pitchFamily="34" charset="0"/>
            </a:endParaRPr>
          </a:p>
        </p:txBody>
      </p:sp>
    </p:spTree>
    <p:extLst>
      <p:ext uri="{BB962C8B-B14F-4D97-AF65-F5344CB8AC3E}">
        <p14:creationId xmlns:p14="http://schemas.microsoft.com/office/powerpoint/2010/main" val="4059162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ＭＳ Ｐ明朝" panose="02020600040205080304" pitchFamily="18" charset="-128"/>
              </a:rPr>
              <a:t>　こちらは，第１学年の歌唱において，事項ア，事項イの</a:t>
            </a:r>
            <a:r>
              <a:rPr lang="en-US" altLang="ja-JP" dirty="0">
                <a:latin typeface="ＭＳ Ｐ明朝" panose="02020600040205080304" pitchFamily="18" charset="-128"/>
              </a:rPr>
              <a:t>(</a:t>
            </a:r>
            <a:r>
              <a:rPr lang="ja-JP" altLang="en-US" dirty="0">
                <a:latin typeface="ＭＳ Ｐ明朝" panose="02020600040205080304" pitchFamily="18" charset="-128"/>
              </a:rPr>
              <a:t>ｱ</a:t>
            </a:r>
            <a:r>
              <a:rPr lang="en-US" altLang="ja-JP" dirty="0">
                <a:latin typeface="ＭＳ Ｐ明朝" panose="02020600040205080304" pitchFamily="18" charset="-128"/>
              </a:rPr>
              <a:t>)</a:t>
            </a:r>
            <a:r>
              <a:rPr lang="ja-JP" altLang="en-US" dirty="0" err="1">
                <a:latin typeface="ＭＳ Ｐ明朝" panose="02020600040205080304" pitchFamily="18" charset="-128"/>
              </a:rPr>
              <a:t>，</a:t>
            </a:r>
            <a:r>
              <a:rPr lang="ja-JP" altLang="en-US" dirty="0">
                <a:latin typeface="ＭＳ Ｐ明朝" panose="02020600040205080304" pitchFamily="18" charset="-128"/>
              </a:rPr>
              <a:t>事項ウの</a:t>
            </a:r>
            <a:r>
              <a:rPr lang="en-US" altLang="ja-JP" dirty="0">
                <a:latin typeface="ＭＳ Ｐ明朝" panose="02020600040205080304" pitchFamily="18" charset="-128"/>
              </a:rPr>
              <a:t>(</a:t>
            </a:r>
            <a:r>
              <a:rPr lang="ja-JP" altLang="en-US" dirty="0">
                <a:latin typeface="ＭＳ Ｐ明朝" panose="02020600040205080304" pitchFamily="18" charset="-128"/>
              </a:rPr>
              <a:t>ｲ</a:t>
            </a:r>
            <a:r>
              <a:rPr lang="en-US" altLang="ja-JP" dirty="0">
                <a:latin typeface="ＭＳ Ｐ明朝" panose="02020600040205080304" pitchFamily="18" charset="-128"/>
              </a:rPr>
              <a:t>)</a:t>
            </a:r>
            <a:r>
              <a:rPr lang="ja-JP" altLang="en-US" dirty="0">
                <a:latin typeface="ＭＳ Ｐ明朝" panose="02020600040205080304" pitchFamily="18" charset="-128"/>
              </a:rPr>
              <a:t>で題材を構想している場合の例です。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まず，「知識・技能」の観点では，</a:t>
            </a:r>
            <a:r>
              <a:rPr lang="en-US" altLang="ja-JP" dirty="0">
                <a:latin typeface="ＭＳ Ｐ明朝" panose="02020600040205080304" pitchFamily="18" charset="-128"/>
              </a:rPr>
              <a:t>※</a:t>
            </a:r>
            <a:r>
              <a:rPr lang="ja-JP" altLang="en-US" dirty="0">
                <a:latin typeface="ＭＳ Ｐ明朝" panose="02020600040205080304" pitchFamily="18" charset="-128"/>
              </a:rPr>
              <a:t>印１のように，知識と技能を分けて示し，事項に示している内容のうち，扱わない部分については</a:t>
            </a:r>
            <a:r>
              <a:rPr lang="en-US" altLang="ja-JP" dirty="0">
                <a:latin typeface="ＭＳ Ｐ明朝" panose="02020600040205080304" pitchFamily="18" charset="-128"/>
              </a:rPr>
              <a:t>※</a:t>
            </a:r>
            <a:r>
              <a:rPr lang="ja-JP" altLang="en-US" dirty="0">
                <a:latin typeface="ＭＳ Ｐ明朝" panose="02020600040205080304" pitchFamily="18" charset="-128"/>
              </a:rPr>
              <a:t>印２のように削除します。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次に，「思考・判断・表現」の観点では，</a:t>
            </a:r>
            <a:r>
              <a:rPr lang="en-US" altLang="ja-JP" dirty="0">
                <a:latin typeface="ＭＳ Ｐ明朝" panose="02020600040205080304" pitchFamily="18" charset="-128"/>
              </a:rPr>
              <a:t>※</a:t>
            </a:r>
            <a:r>
              <a:rPr lang="ja-JP" altLang="en-US" dirty="0">
                <a:latin typeface="ＭＳ Ｐ明朝" panose="02020600040205080304" pitchFamily="18" charset="-128"/>
              </a:rPr>
              <a:t>印３のように，その題材の学習において生徒の思考・判断のよりどころとなる主な音楽を形づくっている要素を適切に選択して記載します。</a:t>
            </a:r>
            <a:endParaRPr lang="en-US" altLang="ja-JP" dirty="0">
              <a:latin typeface="ＭＳ Ｐ明朝" panose="02020600040205080304" pitchFamily="18" charset="-128"/>
            </a:endParaRPr>
          </a:p>
          <a:p>
            <a:pPr>
              <a:lnSpc>
                <a:spcPct val="150000"/>
              </a:lnSpc>
            </a:pPr>
            <a:r>
              <a:rPr lang="ja-JP" altLang="en-US" dirty="0">
                <a:latin typeface="ＭＳ Ｐ明朝" panose="02020600040205080304" pitchFamily="18" charset="-128"/>
              </a:rPr>
              <a:t>　そして，「主体的に学習に取り組む態度」の観点では，</a:t>
            </a:r>
            <a:r>
              <a:rPr lang="en-US" altLang="ja-JP" dirty="0">
                <a:latin typeface="ＭＳ Ｐ明朝" panose="02020600040205080304" pitchFamily="18" charset="-128"/>
              </a:rPr>
              <a:t>※</a:t>
            </a:r>
            <a:r>
              <a:rPr lang="ja-JP" altLang="en-US" dirty="0">
                <a:latin typeface="ＭＳ Ｐ明朝" panose="02020600040205080304" pitchFamily="18" charset="-128"/>
              </a:rPr>
              <a:t>印４のように，教材曲や曲種等の特徴，学習内容など，生徒に興味・関心をもたせたい事柄を記載します。</a:t>
            </a:r>
          </a:p>
        </p:txBody>
      </p:sp>
      <p:sp>
        <p:nvSpPr>
          <p:cNvPr id="3174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F921712-2F02-43C3-AA63-633509B51D6F}" type="slidenum">
              <a:rPr lang="en-US" altLang="ja-JP" smtClean="0">
                <a:latin typeface="Arial" panose="020B0604020202020204" pitchFamily="34" charset="0"/>
              </a:rPr>
              <a:pPr/>
              <a:t>14</a:t>
            </a:fld>
            <a:endParaRPr lang="en-US" altLang="ja-JP">
              <a:latin typeface="Arial" panose="020B0604020202020204" pitchFamily="34" charset="0"/>
            </a:endParaRPr>
          </a:p>
        </p:txBody>
      </p:sp>
    </p:spTree>
    <p:extLst>
      <p:ext uri="{BB962C8B-B14F-4D97-AF65-F5344CB8AC3E}">
        <p14:creationId xmlns:p14="http://schemas.microsoft.com/office/powerpoint/2010/main" val="113676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p:cNvSpPr>
            <a:spLocks noGrp="1" noRot="1" noChangeAspect="1" noTextEdit="1"/>
          </p:cNvSpPr>
          <p:nvPr>
            <p:ph type="sldImg"/>
          </p:nvPr>
        </p:nvSpPr>
        <p:spPr>
          <a:ln/>
        </p:spPr>
      </p:sp>
      <p:sp>
        <p:nvSpPr>
          <p:cNvPr id="3379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鑑賞領域の基本構造です。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なお，鑑賞領域では，指導事項に「技能」に係る内容がないため，「技能」に関する評価規準は設定しません。</a:t>
            </a:r>
          </a:p>
        </p:txBody>
      </p:sp>
      <p:sp>
        <p:nvSpPr>
          <p:cNvPr id="3379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4E4E6AE-E1BF-4ACA-A1EB-E641F1C479BE}" type="slidenum">
              <a:rPr lang="en-US" altLang="ja-JP" smtClean="0">
                <a:latin typeface="Arial" panose="020B0604020202020204" pitchFamily="34" charset="0"/>
              </a:rPr>
              <a:pPr/>
              <a:t>15</a:t>
            </a:fld>
            <a:endParaRPr lang="en-US" altLang="ja-JP">
              <a:latin typeface="Arial" panose="020B0604020202020204" pitchFamily="34" charset="0"/>
            </a:endParaRPr>
          </a:p>
        </p:txBody>
      </p:sp>
    </p:spTree>
    <p:extLst>
      <p:ext uri="{BB962C8B-B14F-4D97-AF65-F5344CB8AC3E}">
        <p14:creationId xmlns:p14="http://schemas.microsoft.com/office/powerpoint/2010/main" val="58007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p:cNvSpPr>
            <a:spLocks noGrp="1" noRot="1" noChangeAspect="1" noTextEdit="1"/>
          </p:cNvSpPr>
          <p:nvPr>
            <p:ph type="sldImg"/>
          </p:nvPr>
        </p:nvSpPr>
        <p:spPr>
          <a:ln/>
        </p:spPr>
      </p:sp>
      <p:sp>
        <p:nvSpPr>
          <p:cNvPr id="3584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Ｐ明朝" panose="02020600040205080304" pitchFamily="18" charset="-128"/>
              </a:rPr>
              <a:t>　こちらは，第２・第３学年「Ｂ</a:t>
            </a:r>
            <a:r>
              <a:rPr lang="en-US" altLang="ja-JP">
                <a:latin typeface="ＭＳ Ｐ明朝" panose="02020600040205080304" pitchFamily="18" charset="-128"/>
              </a:rPr>
              <a:t> </a:t>
            </a:r>
            <a:r>
              <a:rPr lang="ja-JP" altLang="en-US">
                <a:latin typeface="ＭＳ Ｐ明朝" panose="02020600040205080304" pitchFamily="18" charset="-128"/>
              </a:rPr>
              <a:t>鑑賞」において，事項ア</a:t>
            </a:r>
            <a:r>
              <a:rPr lang="en-US" altLang="ja-JP">
                <a:latin typeface="ＭＳ Ｐ明朝" panose="02020600040205080304" pitchFamily="18" charset="-128"/>
              </a:rPr>
              <a:t>(</a:t>
            </a:r>
            <a:r>
              <a:rPr lang="ja-JP" altLang="en-US">
                <a:latin typeface="ＭＳ Ｐ明朝" panose="02020600040205080304" pitchFamily="18" charset="-128"/>
              </a:rPr>
              <a:t>ｱ</a:t>
            </a:r>
            <a:r>
              <a:rPr lang="en-US" altLang="ja-JP">
                <a:latin typeface="ＭＳ Ｐ明朝" panose="02020600040205080304" pitchFamily="18" charset="-128"/>
              </a:rPr>
              <a:t>)</a:t>
            </a:r>
            <a:r>
              <a:rPr lang="ja-JP" altLang="en-US">
                <a:latin typeface="ＭＳ Ｐ明朝" panose="02020600040205080304" pitchFamily="18" charset="-128"/>
              </a:rPr>
              <a:t>，イ</a:t>
            </a:r>
            <a:r>
              <a:rPr lang="en-US" altLang="ja-JP">
                <a:latin typeface="ＭＳ Ｐ明朝" panose="02020600040205080304" pitchFamily="18" charset="-128"/>
              </a:rPr>
              <a:t>(</a:t>
            </a:r>
            <a:r>
              <a:rPr lang="ja-JP" altLang="en-US">
                <a:latin typeface="ＭＳ Ｐ明朝" panose="02020600040205080304" pitchFamily="18" charset="-128"/>
              </a:rPr>
              <a:t>ｲ</a:t>
            </a:r>
            <a:r>
              <a:rPr lang="en-US" altLang="ja-JP">
                <a:latin typeface="ＭＳ Ｐ明朝" panose="02020600040205080304" pitchFamily="18" charset="-128"/>
              </a:rPr>
              <a:t>)</a:t>
            </a:r>
            <a:r>
              <a:rPr lang="ja-JP" altLang="en-US">
                <a:latin typeface="ＭＳ Ｐ明朝" panose="02020600040205080304" pitchFamily="18" charset="-128"/>
              </a:rPr>
              <a:t>で題材を構想している場合の例です。</a:t>
            </a:r>
            <a:endParaRPr lang="en-US" altLang="ja-JP">
              <a:latin typeface="ＭＳ Ｐ明朝" panose="02020600040205080304" pitchFamily="18" charset="-128"/>
            </a:endParaRPr>
          </a:p>
          <a:p>
            <a:pPr>
              <a:lnSpc>
                <a:spcPct val="150000"/>
              </a:lnSpc>
            </a:pPr>
            <a:r>
              <a:rPr lang="ja-JP" altLang="en-US">
                <a:latin typeface="ＭＳ Ｐ明朝" panose="02020600040205080304" pitchFamily="18" charset="-128"/>
              </a:rPr>
              <a:t>　各観点の，</a:t>
            </a:r>
            <a:r>
              <a:rPr lang="en-US" altLang="ja-JP">
                <a:latin typeface="ＭＳ Ｐ明朝" panose="02020600040205080304" pitchFamily="18" charset="-128"/>
              </a:rPr>
              <a:t>※</a:t>
            </a:r>
            <a:r>
              <a:rPr lang="ja-JP" altLang="en-US">
                <a:latin typeface="ＭＳ Ｐ明朝" panose="02020600040205080304" pitchFamily="18" charset="-128"/>
              </a:rPr>
              <a:t>印１，２，３，４については，先ほど説明した，第１学年歌唱の例と同じ手順となります。</a:t>
            </a:r>
          </a:p>
        </p:txBody>
      </p:sp>
      <p:sp>
        <p:nvSpPr>
          <p:cNvPr id="3584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BEE9376-DB9D-49AA-838C-8207697E117D}" type="slidenum">
              <a:rPr lang="en-US" altLang="ja-JP" smtClean="0">
                <a:latin typeface="Arial" panose="020B0604020202020204" pitchFamily="34" charset="0"/>
              </a:rPr>
              <a:pPr/>
              <a:t>16</a:t>
            </a:fld>
            <a:endParaRPr lang="en-US" altLang="ja-JP">
              <a:latin typeface="Arial" panose="020B0604020202020204" pitchFamily="34" charset="0"/>
            </a:endParaRPr>
          </a:p>
        </p:txBody>
      </p:sp>
    </p:spTree>
    <p:extLst>
      <p:ext uri="{BB962C8B-B14F-4D97-AF65-F5344CB8AC3E}">
        <p14:creationId xmlns:p14="http://schemas.microsoft.com/office/powerpoint/2010/main" val="62197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11A320F5-2C55-440E-B512-B763497781FF}" type="slidenum">
              <a:rPr kumimoji="1" lang="en-US" altLang="ja-JP" smtClean="0">
                <a:solidFill>
                  <a:srgbClr val="000000"/>
                </a:solidFill>
                <a:latin typeface="Arial" panose="020B0604020202020204" pitchFamily="34" charset="0"/>
              </a:rPr>
              <a:pPr/>
              <a:t>17</a:t>
            </a:fld>
            <a:endParaRPr kumimoji="1" lang="en-US" altLang="ja-JP">
              <a:solidFill>
                <a:srgbClr val="000000"/>
              </a:solidFill>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続いて，「題材ごとの学習評価」について，参考資料 第３編 の事例を基に説明します。</a:t>
            </a:r>
          </a:p>
        </p:txBody>
      </p:sp>
    </p:spTree>
    <p:extLst>
      <p:ext uri="{BB962C8B-B14F-4D97-AF65-F5344CB8AC3E}">
        <p14:creationId xmlns:p14="http://schemas.microsoft.com/office/powerpoint/2010/main" val="1555231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p:cNvSpPr>
            <a:spLocks noGrp="1" noRot="1" noChangeAspect="1" noTextEdit="1"/>
          </p:cNvSpPr>
          <p:nvPr>
            <p:ph type="sldImg"/>
          </p:nvPr>
        </p:nvSpPr>
        <p:spPr>
          <a:ln/>
        </p:spPr>
      </p:sp>
      <p:sp>
        <p:nvSpPr>
          <p:cNvPr id="3993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本事例では，第２学年の歌唱の例を用いて「指導と評価の計画から評価の総括まで」を紹介しています。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題材名や概要等については，ご覧の通りです。</a:t>
            </a:r>
            <a:endParaRPr lang="en-US" altLang="ja-JP">
              <a:latin typeface="Arial" panose="020B0604020202020204" pitchFamily="34" charset="0"/>
            </a:endParaRPr>
          </a:p>
        </p:txBody>
      </p:sp>
      <p:sp>
        <p:nvSpPr>
          <p:cNvPr id="3994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4475E89-6638-4158-8BC3-F2CFD2F89496}" type="slidenum">
              <a:rPr lang="en-US" altLang="ja-JP" smtClean="0">
                <a:latin typeface="Arial" panose="020B0604020202020204" pitchFamily="34" charset="0"/>
              </a:rPr>
              <a:pPr/>
              <a:t>18</a:t>
            </a:fld>
            <a:endParaRPr lang="en-US" altLang="ja-JP">
              <a:latin typeface="Arial" panose="020B0604020202020204" pitchFamily="34" charset="0"/>
            </a:endParaRPr>
          </a:p>
        </p:txBody>
      </p:sp>
    </p:spTree>
    <p:extLst>
      <p:ext uri="{BB962C8B-B14F-4D97-AF65-F5344CB8AC3E}">
        <p14:creationId xmlns:p14="http://schemas.microsoft.com/office/powerpoint/2010/main" val="1935222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p:cNvSpPr>
            <a:spLocks noGrp="1" noRot="1" noChangeAspect="1" noTextEdit="1"/>
          </p:cNvSpPr>
          <p:nvPr>
            <p:ph type="sldImg"/>
          </p:nvPr>
        </p:nvSpPr>
        <p:spPr>
          <a:ln/>
        </p:spPr>
      </p:sp>
      <p:sp>
        <p:nvSpPr>
          <p:cNvPr id="4198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題材の目標です。（３秒）</a:t>
            </a:r>
            <a:endParaRPr lang="en-US" altLang="ja-JP">
              <a:latin typeface="Arial" panose="020B0604020202020204" pitchFamily="34" charset="0"/>
            </a:endParaRPr>
          </a:p>
          <a:p>
            <a:pPr>
              <a:lnSpc>
                <a:spcPct val="150000"/>
              </a:lnSpc>
            </a:pP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なお，題材の目標は，一文で示しても構いません。</a:t>
            </a:r>
            <a:endParaRPr lang="en-US" altLang="ja-JP">
              <a:latin typeface="Arial" panose="020B0604020202020204" pitchFamily="34" charset="0"/>
            </a:endParaRPr>
          </a:p>
        </p:txBody>
      </p:sp>
      <p:sp>
        <p:nvSpPr>
          <p:cNvPr id="4198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386BEDE-1E7B-4B4F-8835-1DBC56A6D2FC}" type="slidenum">
              <a:rPr lang="en-US" altLang="ja-JP" smtClean="0">
                <a:latin typeface="Arial" panose="020B0604020202020204" pitchFamily="34" charset="0"/>
              </a:rPr>
              <a:pPr/>
              <a:t>19</a:t>
            </a:fld>
            <a:endParaRPr lang="en-US" altLang="ja-JP">
              <a:latin typeface="Arial" panose="020B0604020202020204" pitchFamily="34" charset="0"/>
            </a:endParaRPr>
          </a:p>
        </p:txBody>
      </p:sp>
    </p:spTree>
    <p:extLst>
      <p:ext uri="{BB962C8B-B14F-4D97-AF65-F5344CB8AC3E}">
        <p14:creationId xmlns:p14="http://schemas.microsoft.com/office/powerpoint/2010/main" val="51439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BFB8C8F9-8152-465C-A7AF-4AAE3870EB70}" type="slidenum">
              <a:rPr kumimoji="1" lang="en-US" altLang="ja-JP" smtClean="0">
                <a:solidFill>
                  <a:srgbClr val="000000"/>
                </a:solidFill>
                <a:latin typeface="Arial" panose="020B0604020202020204" pitchFamily="34" charset="0"/>
              </a:rPr>
              <a:pPr/>
              <a:t>2</a:t>
            </a:fld>
            <a:endParaRPr kumimoji="1" lang="en-US" altLang="ja-JP">
              <a:solidFill>
                <a:srgbClr val="000000"/>
              </a:solidFill>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はじめは，「内容のまとまりごとの評価規準」作成の手順についての説明です。</a:t>
            </a:r>
          </a:p>
        </p:txBody>
      </p:sp>
    </p:spTree>
    <p:extLst>
      <p:ext uri="{BB962C8B-B14F-4D97-AF65-F5344CB8AC3E}">
        <p14:creationId xmlns:p14="http://schemas.microsoft.com/office/powerpoint/2010/main" val="63834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p:cNvSpPr>
            <a:spLocks noGrp="1" noRot="1" noChangeAspect="1" noTextEdit="1"/>
          </p:cNvSpPr>
          <p:nvPr>
            <p:ph type="sldImg"/>
          </p:nvPr>
        </p:nvSpPr>
        <p:spPr>
          <a:ln/>
        </p:spPr>
      </p:sp>
      <p:sp>
        <p:nvSpPr>
          <p:cNvPr id="4403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授業の流れについては，参考資料</a:t>
            </a:r>
            <a:r>
              <a:rPr lang="en-US" altLang="ja-JP">
                <a:latin typeface="Arial" panose="020B0604020202020204" pitchFamily="34" charset="0"/>
              </a:rPr>
              <a:t>52</a:t>
            </a:r>
            <a:r>
              <a:rPr lang="ja-JP" altLang="en-US">
                <a:latin typeface="Arial" panose="020B0604020202020204" pitchFamily="34" charset="0"/>
              </a:rPr>
              <a:t>から</a:t>
            </a:r>
            <a:r>
              <a:rPr lang="en-US" altLang="ja-JP">
                <a:latin typeface="Arial" panose="020B0604020202020204" pitchFamily="34" charset="0"/>
              </a:rPr>
              <a:t>54</a:t>
            </a:r>
            <a:r>
              <a:rPr lang="ja-JP" altLang="en-US">
                <a:latin typeface="Arial" panose="020B0604020202020204" pitchFamily="34" charset="0"/>
              </a:rPr>
              <a:t>ページのとおりです。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この例は，大変分かりやすく示されていますので，ぜひ今後の指導計画と評価計画作成の参考にしていただければと思います。</a:t>
            </a:r>
            <a:endParaRPr lang="en-US" altLang="ja-JP">
              <a:latin typeface="Arial" panose="020B0604020202020204" pitchFamily="34" charset="0"/>
            </a:endParaRPr>
          </a:p>
        </p:txBody>
      </p:sp>
      <p:sp>
        <p:nvSpPr>
          <p:cNvPr id="4403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4792AEB-29E4-4EF0-9705-615DC8D637F2}" type="slidenum">
              <a:rPr lang="en-US" altLang="ja-JP" smtClean="0">
                <a:latin typeface="Arial" panose="020B0604020202020204" pitchFamily="34" charset="0"/>
              </a:rPr>
              <a:pPr/>
              <a:t>20</a:t>
            </a:fld>
            <a:endParaRPr lang="en-US" altLang="ja-JP">
              <a:latin typeface="Arial" panose="020B0604020202020204" pitchFamily="34" charset="0"/>
            </a:endParaRPr>
          </a:p>
        </p:txBody>
      </p:sp>
    </p:spTree>
    <p:extLst>
      <p:ext uri="{BB962C8B-B14F-4D97-AF65-F5344CB8AC3E}">
        <p14:creationId xmlns:p14="http://schemas.microsoft.com/office/powerpoint/2010/main" val="880116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p:cNvSpPr>
            <a:spLocks noGrp="1" noRot="1" noChangeAspect="1" noTextEdit="1"/>
          </p:cNvSpPr>
          <p:nvPr>
            <p:ph type="sldImg"/>
          </p:nvPr>
        </p:nvSpPr>
        <p:spPr>
          <a:ln/>
        </p:spPr>
      </p:sp>
      <p:sp>
        <p:nvSpPr>
          <p:cNvPr id="4608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では，このような内容を基にした，観点別学習状況の評価の進め方について説明します。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まず，題材の評価規準の設定についてです。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はじめに，「該当学年の評価の観点と趣旨を確認」します。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本事例は，第２学年の事例ですので，第２学年及び第３学年の評価の観点とその趣旨を確認します。</a:t>
            </a:r>
            <a:endParaRPr lang="en-US" altLang="ja-JP">
              <a:latin typeface="Arial" panose="020B0604020202020204" pitchFamily="34" charset="0"/>
            </a:endParaRPr>
          </a:p>
        </p:txBody>
      </p:sp>
      <p:sp>
        <p:nvSpPr>
          <p:cNvPr id="4608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EC6F1A1-706A-4014-BEAC-482762F935F4}" type="slidenum">
              <a:rPr lang="en-US" altLang="ja-JP" smtClean="0">
                <a:latin typeface="Arial" panose="020B0604020202020204" pitchFamily="34" charset="0"/>
              </a:rPr>
              <a:pPr/>
              <a:t>21</a:t>
            </a:fld>
            <a:endParaRPr lang="en-US" altLang="ja-JP">
              <a:latin typeface="Arial" panose="020B0604020202020204" pitchFamily="34" charset="0"/>
            </a:endParaRPr>
          </a:p>
        </p:txBody>
      </p:sp>
    </p:spTree>
    <p:extLst>
      <p:ext uri="{BB962C8B-B14F-4D97-AF65-F5344CB8AC3E}">
        <p14:creationId xmlns:p14="http://schemas.microsoft.com/office/powerpoint/2010/main" val="3969864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p:cNvSpPr>
            <a:spLocks noGrp="1" noRot="1" noChangeAspect="1" noTextEdit="1"/>
          </p:cNvSpPr>
          <p:nvPr>
            <p:ph type="sldImg"/>
          </p:nvPr>
        </p:nvSpPr>
        <p:spPr>
          <a:ln/>
        </p:spPr>
      </p:sp>
      <p:sp>
        <p:nvSpPr>
          <p:cNvPr id="4813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次に，「本題材で扱う学習指導要領の内容を明確に」します。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なお，本題材では，思考・判断のよりどころとなる主な「音楽を形づくっている要素」は，「リズム，速度，旋律，強弱」を選択しています。</a:t>
            </a:r>
            <a:endParaRPr lang="en-US" altLang="ja-JP">
              <a:latin typeface="Arial" panose="020B0604020202020204" pitchFamily="34" charset="0"/>
            </a:endParaRPr>
          </a:p>
        </p:txBody>
      </p:sp>
      <p:sp>
        <p:nvSpPr>
          <p:cNvPr id="4813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D2B21CE-B268-4486-982C-BB906A0585FC}" type="slidenum">
              <a:rPr lang="en-US" altLang="ja-JP" smtClean="0">
                <a:latin typeface="Arial" panose="020B0604020202020204" pitchFamily="34" charset="0"/>
              </a:rPr>
              <a:pPr/>
              <a:t>22</a:t>
            </a:fld>
            <a:endParaRPr lang="en-US" altLang="ja-JP">
              <a:latin typeface="Arial" panose="020B0604020202020204" pitchFamily="34" charset="0"/>
            </a:endParaRPr>
          </a:p>
        </p:txBody>
      </p:sp>
    </p:spTree>
    <p:extLst>
      <p:ext uri="{BB962C8B-B14F-4D97-AF65-F5344CB8AC3E}">
        <p14:creationId xmlns:p14="http://schemas.microsoft.com/office/powerpoint/2010/main" val="2273842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p:cNvSpPr>
            <a:spLocks noGrp="1" noRot="1" noChangeAspect="1" noTextEdit="1"/>
          </p:cNvSpPr>
          <p:nvPr>
            <p:ph type="sldImg"/>
          </p:nvPr>
        </p:nvSpPr>
        <p:spPr>
          <a:ln/>
        </p:spPr>
      </p:sp>
      <p:sp>
        <p:nvSpPr>
          <p:cNvPr id="501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そして，「第３編，</a:t>
            </a:r>
            <a:r>
              <a:rPr lang="en-US" altLang="ja-JP">
                <a:latin typeface="Arial" panose="020B0604020202020204" pitchFamily="34" charset="0"/>
              </a:rPr>
              <a:t>46</a:t>
            </a:r>
            <a:r>
              <a:rPr lang="ja-JP" altLang="en-US">
                <a:latin typeface="Arial" panose="020B0604020202020204" pitchFamily="34" charset="0"/>
              </a:rPr>
              <a:t>ページの「表１」を参考に，本題材で扱う学習指導要領の内容に置き換え」ます。</a:t>
            </a:r>
            <a:endParaRPr lang="en-US" altLang="ja-JP">
              <a:latin typeface="Arial" panose="020B0604020202020204" pitchFamily="34" charset="0"/>
            </a:endParaRPr>
          </a:p>
        </p:txBody>
      </p:sp>
      <p:sp>
        <p:nvSpPr>
          <p:cNvPr id="501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1AE3953-4B9B-4C77-82DF-D73D4AB6EC33}" type="slidenum">
              <a:rPr lang="en-US" altLang="ja-JP" smtClean="0">
                <a:latin typeface="Arial" panose="020B0604020202020204" pitchFamily="34" charset="0"/>
              </a:rPr>
              <a:pPr/>
              <a:t>23</a:t>
            </a:fld>
            <a:endParaRPr lang="en-US" altLang="ja-JP">
              <a:latin typeface="Arial" panose="020B0604020202020204" pitchFamily="34" charset="0"/>
            </a:endParaRPr>
          </a:p>
        </p:txBody>
      </p:sp>
    </p:spTree>
    <p:extLst>
      <p:ext uri="{BB962C8B-B14F-4D97-AF65-F5344CB8AC3E}">
        <p14:creationId xmlns:p14="http://schemas.microsoft.com/office/powerpoint/2010/main" val="2436442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p:cNvSpPr>
            <a:spLocks noGrp="1" noRot="1" noChangeAspect="1" noTextEdit="1"/>
          </p:cNvSpPr>
          <p:nvPr>
            <p:ph type="sldImg"/>
          </p:nvPr>
        </p:nvSpPr>
        <p:spPr>
          <a:ln/>
        </p:spPr>
      </p:sp>
      <p:sp>
        <p:nvSpPr>
          <p:cNvPr id="522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ここでは，</a:t>
            </a:r>
            <a:r>
              <a:rPr lang="en-US" altLang="ja-JP">
                <a:latin typeface="Arial" panose="020B0604020202020204" pitchFamily="34" charset="0"/>
              </a:rPr>
              <a:t>※</a:t>
            </a:r>
            <a:r>
              <a:rPr lang="ja-JP" altLang="en-US">
                <a:latin typeface="Arial" panose="020B0604020202020204" pitchFamily="34" charset="0"/>
              </a:rPr>
              <a:t>印１，２，３，４のように置き換えたり削除したりします。（５秒）</a:t>
            </a:r>
          </a:p>
          <a:p>
            <a:endParaRPr lang="en-US" altLang="ja-JP">
              <a:latin typeface="Arial" panose="020B0604020202020204" pitchFamily="34" charset="0"/>
            </a:endParaRPr>
          </a:p>
        </p:txBody>
      </p:sp>
      <p:sp>
        <p:nvSpPr>
          <p:cNvPr id="5222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BF3D8FB-171E-4FF3-B687-73DB0D1EC728}" type="slidenum">
              <a:rPr lang="en-US" altLang="ja-JP" smtClean="0">
                <a:latin typeface="Arial" panose="020B0604020202020204" pitchFamily="34" charset="0"/>
              </a:rPr>
              <a:pPr/>
              <a:t>24</a:t>
            </a:fld>
            <a:endParaRPr lang="en-US" altLang="ja-JP">
              <a:latin typeface="Arial" panose="020B0604020202020204" pitchFamily="34" charset="0"/>
            </a:endParaRPr>
          </a:p>
        </p:txBody>
      </p:sp>
    </p:spTree>
    <p:extLst>
      <p:ext uri="{BB962C8B-B14F-4D97-AF65-F5344CB8AC3E}">
        <p14:creationId xmlns:p14="http://schemas.microsoft.com/office/powerpoint/2010/main" val="720403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ー 1"/>
          <p:cNvSpPr>
            <a:spLocks noGrp="1" noRot="1" noChangeAspect="1" noTextEdit="1"/>
          </p:cNvSpPr>
          <p:nvPr>
            <p:ph type="sldImg"/>
          </p:nvPr>
        </p:nvSpPr>
        <p:spPr>
          <a:ln/>
        </p:spPr>
      </p:sp>
      <p:sp>
        <p:nvSpPr>
          <p:cNvPr id="5427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以上の手順により，このような題材の評価規準が設定されます。</a:t>
            </a:r>
          </a:p>
          <a:p>
            <a:pPr>
              <a:lnSpc>
                <a:spcPct val="150000"/>
              </a:lnSpc>
            </a:pPr>
            <a:r>
              <a:rPr lang="ja-JP" altLang="en-US" dirty="0">
                <a:latin typeface="Arial" panose="020B0604020202020204" pitchFamily="34" charset="0"/>
              </a:rPr>
              <a:t>　この題材の評価規準のもと，参考資料の</a:t>
            </a:r>
            <a:r>
              <a:rPr lang="en-US" altLang="ja-JP" dirty="0">
                <a:latin typeface="Arial" panose="020B0604020202020204" pitchFamily="34" charset="0"/>
              </a:rPr>
              <a:t>52</a:t>
            </a:r>
            <a:r>
              <a:rPr lang="ja-JP" altLang="en-US" dirty="0">
                <a:latin typeface="Arial" panose="020B0604020202020204" pitchFamily="34" charset="0"/>
              </a:rPr>
              <a:t>から</a:t>
            </a:r>
            <a:r>
              <a:rPr lang="en-US" altLang="ja-JP" dirty="0">
                <a:latin typeface="Arial" panose="020B0604020202020204" pitchFamily="34" charset="0"/>
              </a:rPr>
              <a:t>54</a:t>
            </a:r>
            <a:r>
              <a:rPr lang="ja-JP" altLang="en-US" dirty="0">
                <a:latin typeface="Arial" panose="020B0604020202020204" pitchFamily="34" charset="0"/>
              </a:rPr>
              <a:t>ページのような「指導と評価の計画」に基づき，授業等を進めていくことになります。</a:t>
            </a:r>
            <a:endParaRPr lang="en-US" altLang="ja-JP" dirty="0">
              <a:latin typeface="Arial" panose="020B0604020202020204" pitchFamily="34" charset="0"/>
            </a:endParaRPr>
          </a:p>
        </p:txBody>
      </p:sp>
      <p:sp>
        <p:nvSpPr>
          <p:cNvPr id="5427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C9E2ACC-09AB-46E7-AFDD-4C8FCFD869D7}" type="slidenum">
              <a:rPr lang="en-US" altLang="ja-JP" smtClean="0">
                <a:latin typeface="Arial" panose="020B0604020202020204" pitchFamily="34" charset="0"/>
              </a:rPr>
              <a:pPr/>
              <a:t>25</a:t>
            </a:fld>
            <a:endParaRPr lang="en-US" altLang="ja-JP">
              <a:latin typeface="Arial" panose="020B0604020202020204" pitchFamily="34" charset="0"/>
            </a:endParaRPr>
          </a:p>
        </p:txBody>
      </p:sp>
    </p:spTree>
    <p:extLst>
      <p:ext uri="{BB962C8B-B14F-4D97-AF65-F5344CB8AC3E}">
        <p14:creationId xmlns:p14="http://schemas.microsoft.com/office/powerpoint/2010/main" val="2646375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続いて，題材全体の学習指導における評価の位置付けと回数についてです。</a:t>
            </a:r>
          </a:p>
          <a:p>
            <a:pPr>
              <a:lnSpc>
                <a:spcPct val="150000"/>
              </a:lnSpc>
            </a:pPr>
            <a:r>
              <a:rPr lang="ja-JP" altLang="en-US">
                <a:latin typeface="Arial" panose="020B0604020202020204" pitchFamily="34" charset="0"/>
              </a:rPr>
              <a:t>　本事例では，第３時に知識，第４時に技能の習得に関する評価を位置付け，理解及び技能の習得の状況を評価することとしています。</a:t>
            </a:r>
          </a:p>
          <a:p>
            <a:pPr>
              <a:lnSpc>
                <a:spcPct val="150000"/>
              </a:lnSpc>
            </a:pPr>
            <a:r>
              <a:rPr lang="ja-JP" altLang="en-US">
                <a:latin typeface="Arial" panose="020B0604020202020204" pitchFamily="34" charset="0"/>
              </a:rPr>
              <a:t>　「思考・判断・表現」の評価は，第３時に位置付けていますが，矢印で示しているように，第２時から第３時までの状況や，思いや意図をもつ過程や結果の状況を含めて評価することとしています。</a:t>
            </a:r>
          </a:p>
          <a:p>
            <a:pPr>
              <a:lnSpc>
                <a:spcPct val="150000"/>
              </a:lnSpc>
            </a:pPr>
            <a:r>
              <a:rPr lang="ja-JP" altLang="en-US">
                <a:latin typeface="Arial" panose="020B0604020202020204" pitchFamily="34" charset="0"/>
              </a:rPr>
              <a:t>　「主体的に学習に取り組む態度」の評価は，題材全体を通して，その姿がどうなったかを見取る必要があるため，第１時から第４時まですべての，本題材の学習活動への取組の状況について総括的に評価することとし，第４時に位置付けています。</a:t>
            </a:r>
            <a:endParaRPr lang="en-US" altLang="ja-JP">
              <a:latin typeface="Arial" panose="020B0604020202020204" pitchFamily="34" charset="0"/>
            </a:endParaRPr>
          </a:p>
        </p:txBody>
      </p:sp>
      <p:sp>
        <p:nvSpPr>
          <p:cNvPr id="5632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D28D564-D2C5-430A-9FDC-D89B116A2C51}" type="slidenum">
              <a:rPr lang="en-US" altLang="ja-JP" smtClean="0">
                <a:latin typeface="Arial" panose="020B0604020202020204" pitchFamily="34" charset="0"/>
              </a:rPr>
              <a:pPr/>
              <a:t>26</a:t>
            </a:fld>
            <a:endParaRPr lang="en-US" altLang="ja-JP">
              <a:latin typeface="Arial" panose="020B0604020202020204" pitchFamily="34" charset="0"/>
            </a:endParaRPr>
          </a:p>
        </p:txBody>
      </p:sp>
    </p:spTree>
    <p:extLst>
      <p:ext uri="{BB962C8B-B14F-4D97-AF65-F5344CB8AC3E}">
        <p14:creationId xmlns:p14="http://schemas.microsoft.com/office/powerpoint/2010/main" val="12121962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また，実際の学習活動にあっては，これらの三つの観点に係る資質・能力は深く関わり合っており，</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▼例えば，曲想と音楽の構造等との関わりについての理解は，第１時，第２時の学習が基盤となっており，また，そこでは，</a:t>
            </a:r>
            <a:r>
              <a:rPr lang="en-US" altLang="ja-JP" dirty="0">
                <a:latin typeface="Arial" panose="020B0604020202020204" pitchFamily="34" charset="0"/>
              </a:rPr>
              <a:t>〔</a:t>
            </a:r>
            <a:r>
              <a:rPr lang="ja-JP" altLang="en-US" dirty="0">
                <a:latin typeface="Arial" panose="020B0604020202020204" pitchFamily="34" charset="0"/>
              </a:rPr>
              <a:t>共通事項</a:t>
            </a:r>
            <a:r>
              <a:rPr lang="en-US" altLang="ja-JP" dirty="0">
                <a:latin typeface="Arial" panose="020B0604020202020204" pitchFamily="34" charset="0"/>
              </a:rPr>
              <a:t>〕</a:t>
            </a:r>
            <a:r>
              <a:rPr lang="ja-JP" altLang="en-US" dirty="0">
                <a:latin typeface="Arial" panose="020B0604020202020204" pitchFamily="34" charset="0"/>
              </a:rPr>
              <a:t>アに相当する思考力，判断力，表現力等がその支えとなっています。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したがって教師は，生徒の状況を常に把握しながら授業を進め，様々な状況に応じた，工夫のある指導を行い，一人一人にとっての学習が充実するように，指導と評価の一体化に努めることが大切となります。</a:t>
            </a:r>
          </a:p>
          <a:p>
            <a:pPr>
              <a:lnSpc>
                <a:spcPct val="150000"/>
              </a:lnSpc>
            </a:pPr>
            <a:r>
              <a:rPr lang="ja-JP" altLang="en-US" dirty="0">
                <a:latin typeface="Arial" panose="020B0604020202020204" pitchFamily="34" charset="0"/>
              </a:rPr>
              <a:t>　▼その際，毎時間，生徒全員の評価を記録に残すことは困難になるため，このように，各観点の評価結果を記録に残す場面を，しっかりと精選しておくことが大切になります。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毎時間の記録は適宜メモ等に残しつつ，各題材に応じて，評価の記録を残す場面を適切に位置付け，指導と評価の一体化を意識していただければと思います。</a:t>
            </a:r>
          </a:p>
        </p:txBody>
      </p:sp>
      <p:sp>
        <p:nvSpPr>
          <p:cNvPr id="5837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C7C4660-0BAF-499C-80E4-D17B9E5C2EE1}" type="slidenum">
              <a:rPr lang="en-US" altLang="ja-JP" smtClean="0">
                <a:latin typeface="Arial" panose="020B0604020202020204" pitchFamily="34" charset="0"/>
              </a:rPr>
              <a:pPr/>
              <a:t>27</a:t>
            </a:fld>
            <a:endParaRPr lang="en-US" altLang="ja-JP">
              <a:latin typeface="Arial" panose="020B0604020202020204" pitchFamily="34" charset="0"/>
            </a:endParaRPr>
          </a:p>
        </p:txBody>
      </p:sp>
    </p:spTree>
    <p:extLst>
      <p:ext uri="{BB962C8B-B14F-4D97-AF65-F5344CB8AC3E}">
        <p14:creationId xmlns:p14="http://schemas.microsoft.com/office/powerpoint/2010/main" val="3485873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指導と評価の一体化を実現させるためには，当然ながら，評価結果が「</a:t>
            </a:r>
            <a:r>
              <a:rPr lang="en-US" altLang="ja-JP">
                <a:latin typeface="Arial" panose="020B0604020202020204" pitchFamily="34" charset="0"/>
              </a:rPr>
              <a:t>C</a:t>
            </a:r>
            <a:r>
              <a:rPr lang="ja-JP" altLang="en-US">
                <a:latin typeface="Arial" panose="020B0604020202020204" pitchFamily="34" charset="0"/>
              </a:rPr>
              <a:t>」となった生徒に対して，何らかの手立てを講じ，「</a:t>
            </a:r>
            <a:r>
              <a:rPr lang="en-US" altLang="ja-JP">
                <a:latin typeface="Arial" panose="020B0604020202020204" pitchFamily="34" charset="0"/>
              </a:rPr>
              <a:t>B</a:t>
            </a:r>
            <a:r>
              <a:rPr lang="ja-JP" altLang="en-US">
                <a:latin typeface="Arial" panose="020B0604020202020204" pitchFamily="34" charset="0"/>
              </a:rPr>
              <a:t>」評価になるように働きかけることが必要となります。　　　</a:t>
            </a:r>
            <a:endParaRPr lang="en-US" altLang="ja-JP">
              <a:latin typeface="Arial" panose="020B0604020202020204" pitchFamily="34" charset="0"/>
            </a:endParaRPr>
          </a:p>
          <a:p>
            <a:pPr>
              <a:lnSpc>
                <a:spcPct val="150000"/>
              </a:lnSpc>
            </a:pPr>
            <a:r>
              <a:rPr lang="ja-JP" altLang="en-US">
                <a:latin typeface="Arial" panose="020B0604020202020204" pitchFamily="34" charset="0"/>
              </a:rPr>
              <a:t>　参考資料</a:t>
            </a:r>
            <a:r>
              <a:rPr lang="en-US" altLang="ja-JP">
                <a:latin typeface="Arial" panose="020B0604020202020204" pitchFamily="34" charset="0"/>
              </a:rPr>
              <a:t>57</a:t>
            </a:r>
            <a:r>
              <a:rPr lang="ja-JP" altLang="en-US">
                <a:latin typeface="Arial" panose="020B0604020202020204" pitchFamily="34" charset="0"/>
              </a:rPr>
              <a:t>ページには，「おおむね満足できる」状況（Ｂ）と判断するポイントと「努力を要する」状況（Ｃ）と判断されそうな生徒への働きかけの例について示されていますので，ぜひ参考にしていただければと思います。</a:t>
            </a:r>
          </a:p>
          <a:p>
            <a:endParaRPr lang="ja-JP" altLang="en-US">
              <a:latin typeface="Arial" panose="020B0604020202020204" pitchFamily="34" charset="0"/>
            </a:endParaRPr>
          </a:p>
        </p:txBody>
      </p:sp>
      <p:sp>
        <p:nvSpPr>
          <p:cNvPr id="604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D348439-E7DF-4D56-924B-E45C0A3C32CE}" type="slidenum">
              <a:rPr lang="en-US" altLang="ja-JP" smtClean="0">
                <a:latin typeface="Arial" panose="020B0604020202020204" pitchFamily="34" charset="0"/>
              </a:rPr>
              <a:pPr/>
              <a:t>28</a:t>
            </a:fld>
            <a:endParaRPr lang="en-US" altLang="ja-JP">
              <a:latin typeface="Arial" panose="020B0604020202020204" pitchFamily="34" charset="0"/>
            </a:endParaRPr>
          </a:p>
        </p:txBody>
      </p:sp>
    </p:spTree>
    <p:extLst>
      <p:ext uri="{BB962C8B-B14F-4D97-AF65-F5344CB8AC3E}">
        <p14:creationId xmlns:p14="http://schemas.microsoft.com/office/powerpoint/2010/main" val="872195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スライド イメージ プレースホルダー 1"/>
          <p:cNvSpPr>
            <a:spLocks noGrp="1" noRot="1" noChangeAspect="1" noTextEdit="1"/>
          </p:cNvSpPr>
          <p:nvPr>
            <p:ph type="sldImg"/>
          </p:nvPr>
        </p:nvSpPr>
        <p:spPr>
          <a:ln/>
        </p:spPr>
      </p:sp>
      <p:sp>
        <p:nvSpPr>
          <p:cNvPr id="624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次は，観点別学習状況の評価の総括についてです。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題材における観点ごとの総括例を説明します。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a:t>
            </a:r>
            <a:r>
              <a:rPr lang="en-US" altLang="ja-JP">
                <a:latin typeface="Arial" panose="020B0604020202020204" pitchFamily="34" charset="0"/>
              </a:rPr>
              <a:t>《</a:t>
            </a:r>
            <a:r>
              <a:rPr lang="ja-JP" altLang="en-US">
                <a:latin typeface="Arial" panose="020B0604020202020204" pitchFamily="34" charset="0"/>
              </a:rPr>
              <a:t>知識・技能</a:t>
            </a:r>
            <a:r>
              <a:rPr lang="en-US" altLang="ja-JP">
                <a:latin typeface="Arial" panose="020B0604020202020204" pitchFamily="34" charset="0"/>
              </a:rPr>
              <a:t>》</a:t>
            </a:r>
            <a:r>
              <a:rPr lang="ja-JP" altLang="en-US">
                <a:latin typeface="Arial" panose="020B0604020202020204" pitchFamily="34" charset="0"/>
              </a:rPr>
              <a:t>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表現領域においては，「知識」の習得に関する評価規準と「技能」の習得に関する評価規準を設定し，それぞれについて評価した上で，「知識・技能」の評価として総括します。総括の仕方については，スライドに示す「ア，イ，ウ」などが考えられ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また，題材単位では，その学習内容等によって知識と技能に軽重を付けることも考えられます。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その際は，一方に著しく偏ることがないようにすること，また年間を通じて知識と技能がバランスよく育成されることなどに留意する必要があります。</a:t>
            </a:r>
          </a:p>
        </p:txBody>
      </p:sp>
      <p:sp>
        <p:nvSpPr>
          <p:cNvPr id="624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8E5DCD0-2960-40F7-AFA1-857F1B76F7FC}" type="slidenum">
              <a:rPr lang="en-US" altLang="ja-JP" smtClean="0">
                <a:latin typeface="Arial" panose="020B0604020202020204" pitchFamily="34" charset="0"/>
              </a:rPr>
              <a:pPr/>
              <a:t>29</a:t>
            </a:fld>
            <a:endParaRPr lang="en-US" altLang="ja-JP">
              <a:latin typeface="Arial" panose="020B0604020202020204" pitchFamily="34" charset="0"/>
            </a:endParaRPr>
          </a:p>
        </p:txBody>
      </p:sp>
    </p:spTree>
    <p:extLst>
      <p:ext uri="{BB962C8B-B14F-4D97-AF65-F5344CB8AC3E}">
        <p14:creationId xmlns:p14="http://schemas.microsoft.com/office/powerpoint/2010/main" val="2297646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p:cNvSpPr>
            <a:spLocks noGrp="1" noRot="1" noChangeAspect="1" noTextEdit="1"/>
          </p:cNvSpPr>
          <p:nvPr>
            <p:ph type="sldImg"/>
          </p:nvPr>
        </p:nvSpPr>
        <p:spPr>
          <a:ln/>
        </p:spPr>
      </p:sp>
      <p:sp>
        <p:nvSpPr>
          <p:cNvPr id="92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音楽科の「内容のまとまり」は，各分野・領域の活動と</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がワンセットで構成されており，このまとまりごとに評価規準を作成していくことになります。</a:t>
            </a:r>
          </a:p>
        </p:txBody>
      </p:sp>
      <p:sp>
        <p:nvSpPr>
          <p:cNvPr id="92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0832BB0-E7D4-4455-A559-11FE42FB014A}" type="slidenum">
              <a:rPr lang="ja-JP" altLang="en-US" smtClean="0">
                <a:solidFill>
                  <a:srgbClr val="000000"/>
                </a:solidFill>
                <a:latin typeface="游ゴシック" panose="020B0400000000000000" pitchFamily="50" charset="-128"/>
              </a:rPr>
              <a:pPr/>
              <a:t>3</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03005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p:cNvSpPr>
            <a:spLocks noGrp="1" noRot="1" noChangeAspect="1" noTextEdit="1"/>
          </p:cNvSpPr>
          <p:nvPr>
            <p:ph type="sldImg"/>
          </p:nvPr>
        </p:nvSpPr>
        <p:spPr>
          <a:ln/>
        </p:spPr>
      </p:sp>
      <p:sp>
        <p:nvSpPr>
          <p:cNvPr id="645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「思考・判断・表現」については，設定した評価規準の総括が評価結果となります。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題材によっては，複数の評価規準を設定することも考えられますので，スライドに示す「ア，イ，ウ」などのような総括の仕方を参考にしてください。</a:t>
            </a:r>
            <a:endParaRPr lang="en-US" altLang="ja-JP">
              <a:latin typeface="Arial" panose="020B0604020202020204" pitchFamily="34" charset="0"/>
            </a:endParaRPr>
          </a:p>
          <a:p>
            <a:pPr>
              <a:lnSpc>
                <a:spcPct val="150000"/>
              </a:lnSpc>
            </a:pPr>
            <a:endParaRPr lang="en-US" altLang="ja-JP">
              <a:latin typeface="Arial" panose="020B0604020202020204" pitchFamily="34" charset="0"/>
            </a:endParaRPr>
          </a:p>
          <a:p>
            <a:pPr>
              <a:lnSpc>
                <a:spcPct val="150000"/>
              </a:lnSpc>
            </a:pPr>
            <a:r>
              <a:rPr lang="ja-JP" altLang="en-US">
                <a:latin typeface="Arial" panose="020B0604020202020204" pitchFamily="34" charset="0"/>
              </a:rPr>
              <a:t>　「主体的に学習に取り組む態度」についても，設定した評価規準の総括が評価結果となります。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ここでも，題材によっては，一題材において，二つ以上の評価規準が設定される場合もあり得ますが，題材全体を通して，この観点で目指す姿がどうなったかを見取る必要があるため，題材の最後の評価で総括することが適当であると考えられます。</a:t>
            </a:r>
            <a:endParaRPr lang="en-US" altLang="ja-JP">
              <a:latin typeface="Arial" panose="020B0604020202020204" pitchFamily="34" charset="0"/>
            </a:endParaRPr>
          </a:p>
        </p:txBody>
      </p:sp>
      <p:sp>
        <p:nvSpPr>
          <p:cNvPr id="645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FBBE665-4B40-4FB1-8139-0B8997BF9F1C}" type="slidenum">
              <a:rPr lang="en-US" altLang="ja-JP" smtClean="0">
                <a:latin typeface="Arial" panose="020B0604020202020204" pitchFamily="34" charset="0"/>
              </a:rPr>
              <a:pPr/>
              <a:t>30</a:t>
            </a:fld>
            <a:endParaRPr lang="en-US" altLang="ja-JP">
              <a:latin typeface="Arial" panose="020B0604020202020204" pitchFamily="34" charset="0"/>
            </a:endParaRPr>
          </a:p>
        </p:txBody>
      </p:sp>
    </p:spTree>
    <p:extLst>
      <p:ext uri="{BB962C8B-B14F-4D97-AF65-F5344CB8AC3E}">
        <p14:creationId xmlns:p14="http://schemas.microsoft.com/office/powerpoint/2010/main" val="3600222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p:cNvSpPr>
            <a:spLocks noGrp="1" noRot="1" noChangeAspect="1" noTextEdit="1"/>
          </p:cNvSpPr>
          <p:nvPr>
            <p:ph type="sldImg"/>
          </p:nvPr>
        </p:nvSpPr>
        <p:spPr>
          <a:ln/>
        </p:spPr>
      </p:sp>
      <p:sp>
        <p:nvSpPr>
          <p:cNvPr id="665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なお，「主体的に学習に取り組む態度」については，知識及び技能を獲得したり，思考力，判断力，表現力等を身に付けたりすることに向けて，「①粘り強い取組を行おうとする側面」と，「②自らの学習を調整しようする側面」の両方を評価することとなっています。</a:t>
            </a:r>
            <a:endParaRPr lang="en-US" altLang="ja-JP">
              <a:latin typeface="Arial" panose="020B0604020202020204" pitchFamily="34" charset="0"/>
            </a:endParaRPr>
          </a:p>
        </p:txBody>
      </p:sp>
      <p:sp>
        <p:nvSpPr>
          <p:cNvPr id="665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EE625DB-CD62-4039-85E1-8765DB9F2A5E}" type="slidenum">
              <a:rPr lang="ja-JP" altLang="en-US" smtClean="0">
                <a:solidFill>
                  <a:srgbClr val="000000"/>
                </a:solidFill>
                <a:latin typeface="游ゴシック" panose="020B0400000000000000" pitchFamily="50" charset="-128"/>
              </a:rPr>
              <a:pPr/>
              <a:t>31</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97419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p:cNvSpPr>
            <a:spLocks noGrp="1" noRot="1" noChangeAspect="1" noTextEdit="1"/>
          </p:cNvSpPr>
          <p:nvPr>
            <p:ph type="sldImg"/>
          </p:nvPr>
        </p:nvSpPr>
        <p:spPr>
          <a:ln/>
        </p:spPr>
      </p:sp>
      <p:sp>
        <p:nvSpPr>
          <p:cNvPr id="686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Arial" panose="020B0604020202020204" pitchFamily="34" charset="0"/>
              </a:rPr>
              <a:t>　例えば，リコーダーの練習において，難しい指使いの部分を毎時間何度も懸命に取り組む生徒がいた場合，</a:t>
            </a:r>
            <a:endParaRPr lang="en-US" altLang="ja-JP" dirty="0">
              <a:latin typeface="Arial" panose="020B0604020202020204" pitchFamily="34" charset="0"/>
            </a:endParaRPr>
          </a:p>
          <a:p>
            <a:r>
              <a:rPr lang="ja-JP" altLang="en-US" dirty="0">
                <a:latin typeface="Arial" panose="020B0604020202020204" pitchFamily="34" charset="0"/>
              </a:rPr>
              <a:t>　「①粘り強く学習に取り組む態度」に関する姿は実現しているといえます。</a:t>
            </a:r>
            <a:endParaRPr lang="en-US" altLang="ja-JP" dirty="0">
              <a:latin typeface="Arial" panose="020B0604020202020204" pitchFamily="34" charset="0"/>
            </a:endParaRPr>
          </a:p>
          <a:p>
            <a:r>
              <a:rPr lang="ja-JP" altLang="en-US" dirty="0">
                <a:latin typeface="Arial" panose="020B0604020202020204" pitchFamily="34" charset="0"/>
              </a:rPr>
              <a:t>　しかし，なかなか上手くいかない場面に遭遇しても，練習方法を変えずにひたすら同じ練習のみをしている場合は，</a:t>
            </a:r>
            <a:endParaRPr lang="en-US" altLang="ja-JP" dirty="0">
              <a:latin typeface="Arial" panose="020B0604020202020204" pitchFamily="34" charset="0"/>
            </a:endParaRPr>
          </a:p>
          <a:p>
            <a:r>
              <a:rPr lang="ja-JP" altLang="en-US" dirty="0">
                <a:latin typeface="Arial" panose="020B0604020202020204" pitchFamily="34" charset="0"/>
              </a:rPr>
              <a:t>　「②自らの学習を調整しようとする態度」に関する姿は実現しているとは言い難い状況と判断でき，</a:t>
            </a:r>
            <a:endParaRPr lang="en-US" altLang="ja-JP" dirty="0">
              <a:latin typeface="Arial" panose="020B0604020202020204" pitchFamily="34" charset="0"/>
            </a:endParaRPr>
          </a:p>
          <a:p>
            <a:r>
              <a:rPr lang="ja-JP" altLang="en-US" dirty="0">
                <a:latin typeface="Arial" panose="020B0604020202020204" pitchFamily="34" charset="0"/>
              </a:rPr>
              <a:t>　生徒の状況は，青い星の位置にある考えられるため，おおむね満足できる状況とは言えません。</a:t>
            </a:r>
            <a:endParaRPr lang="en-US" altLang="ja-JP" dirty="0">
              <a:latin typeface="Arial" panose="020B0604020202020204" pitchFamily="34" charset="0"/>
            </a:endParaRPr>
          </a:p>
          <a:p>
            <a:r>
              <a:rPr lang="ja-JP" altLang="en-US" dirty="0">
                <a:latin typeface="Arial" panose="020B0604020202020204" pitchFamily="34" charset="0"/>
              </a:rPr>
              <a:t>　このような場合，教師は，適切な助言や支援を行ったり，他者と協働して学習する場面を設定したりしながら，</a:t>
            </a:r>
            <a:endParaRPr lang="en-US" altLang="ja-JP" dirty="0">
              <a:latin typeface="Arial" panose="020B0604020202020204" pitchFamily="34" charset="0"/>
            </a:endParaRPr>
          </a:p>
          <a:p>
            <a:r>
              <a:rPr lang="ja-JP" altLang="en-US" dirty="0">
                <a:latin typeface="Arial" panose="020B0604020202020204" pitchFamily="34" charset="0"/>
              </a:rPr>
              <a:t>　②の姿「自らの学習を調整しようとする態度」に向かうように支援を行い，赤い星の位置，Ｂの姿に導くことが大切です。</a:t>
            </a:r>
            <a:endParaRPr lang="en-US" altLang="ja-JP" dirty="0">
              <a:latin typeface="Arial" panose="020B0604020202020204" pitchFamily="34" charset="0"/>
            </a:endParaRPr>
          </a:p>
          <a:p>
            <a:r>
              <a:rPr lang="ja-JP" altLang="en-US" dirty="0">
                <a:latin typeface="Arial" panose="020B0604020202020204" pitchFamily="34" charset="0"/>
              </a:rPr>
              <a:t>　生徒の状況を「努力を要する状況」と評価したならば，「おおむね満足できる状況」へ改善していくことが，まさに「指導と評価の一体化」となります。</a:t>
            </a:r>
            <a:endParaRPr lang="en-US" altLang="ja-JP" dirty="0">
              <a:latin typeface="Arial" panose="020B0604020202020204" pitchFamily="34" charset="0"/>
            </a:endParaRPr>
          </a:p>
        </p:txBody>
      </p:sp>
      <p:sp>
        <p:nvSpPr>
          <p:cNvPr id="686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2C246E4-AD03-4CF1-BEDF-EDFF62903001}" type="slidenum">
              <a:rPr lang="ja-JP" altLang="en-US" smtClean="0">
                <a:solidFill>
                  <a:srgbClr val="000000"/>
                </a:solidFill>
                <a:latin typeface="游ゴシック" panose="020B0400000000000000" pitchFamily="50" charset="-128"/>
              </a:rPr>
              <a:pPr/>
              <a:t>32</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587167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ー 1"/>
          <p:cNvSpPr>
            <a:spLocks noGrp="1" noRot="1" noChangeAspect="1" noTextEdit="1"/>
          </p:cNvSpPr>
          <p:nvPr>
            <p:ph type="sldImg"/>
          </p:nvPr>
        </p:nvSpPr>
        <p:spPr>
          <a:ln/>
        </p:spPr>
      </p:sp>
      <p:sp>
        <p:nvSpPr>
          <p:cNvPr id="706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学期や年間を見通した観点ごとの総括例です。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これは，あくまでも例として示されているため，この他にも，例えば，題材の目標，指導内容，配当時数などを勘案し，特に重視することが妥当と考えられる題材の評価結果に重み付けを行うなど，総括には様々な方法があるので，各学校において工夫することが望まれます。</a:t>
            </a:r>
          </a:p>
        </p:txBody>
      </p:sp>
      <p:sp>
        <p:nvSpPr>
          <p:cNvPr id="706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64FA0B9-3A7D-45EC-B3D6-B8595B2A5199}" type="slidenum">
              <a:rPr lang="en-US" altLang="ja-JP" smtClean="0">
                <a:latin typeface="Arial" panose="020B0604020202020204" pitchFamily="34" charset="0"/>
              </a:rPr>
              <a:pPr/>
              <a:t>33</a:t>
            </a:fld>
            <a:endParaRPr lang="en-US" altLang="ja-JP">
              <a:latin typeface="Arial" panose="020B0604020202020204" pitchFamily="34" charset="0"/>
            </a:endParaRPr>
          </a:p>
        </p:txBody>
      </p:sp>
    </p:spTree>
    <p:extLst>
      <p:ext uri="{BB962C8B-B14F-4D97-AF65-F5344CB8AC3E}">
        <p14:creationId xmlns:p14="http://schemas.microsoft.com/office/powerpoint/2010/main" val="2853028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p:cNvSpPr>
            <a:spLocks noGrp="1" noRot="1" noChangeAspect="1" noTextEdit="1"/>
          </p:cNvSpPr>
          <p:nvPr>
            <p:ph type="sldImg"/>
          </p:nvPr>
        </p:nvSpPr>
        <p:spPr>
          <a:ln/>
        </p:spPr>
      </p:sp>
      <p:sp>
        <p:nvSpPr>
          <p:cNvPr id="727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このように，各題材や年間を通した評価をしていくためには，生徒自身の活動の足跡となる「ワークシートや作品」等が重要になります。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特に，音楽科では，形に残らない「音や音楽」を扱う教科ですので，評価材料をどのように活用するかなど，教科の特性に応じて，多様な評価方法を準備し，工夫する必要があります。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参考資料において，いくつかの事例が示されていますので，ぜひ参考にしてください。</a:t>
            </a:r>
          </a:p>
        </p:txBody>
      </p:sp>
      <p:sp>
        <p:nvSpPr>
          <p:cNvPr id="727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CB80894-546C-4305-AD1C-6930D8AF89BB}" type="slidenum">
              <a:rPr lang="en-US" altLang="ja-JP" smtClean="0">
                <a:latin typeface="Arial" panose="020B0604020202020204" pitchFamily="34" charset="0"/>
              </a:rPr>
              <a:pPr/>
              <a:t>34</a:t>
            </a:fld>
            <a:endParaRPr lang="en-US" altLang="ja-JP">
              <a:latin typeface="Arial" panose="020B0604020202020204" pitchFamily="34" charset="0"/>
            </a:endParaRPr>
          </a:p>
        </p:txBody>
      </p:sp>
    </p:spTree>
    <p:extLst>
      <p:ext uri="{BB962C8B-B14F-4D97-AF65-F5344CB8AC3E}">
        <p14:creationId xmlns:p14="http://schemas.microsoft.com/office/powerpoint/2010/main" val="3642648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AF47D5F6-1493-4F0E-AD65-B67DF6CD20E2}" type="slidenum">
              <a:rPr kumimoji="1" lang="en-US" altLang="ja-JP" smtClean="0">
                <a:solidFill>
                  <a:srgbClr val="000000"/>
                </a:solidFill>
                <a:latin typeface="Arial" panose="020B0604020202020204" pitchFamily="34" charset="0"/>
              </a:rPr>
              <a:pPr/>
              <a:t>35</a:t>
            </a:fld>
            <a:endParaRPr kumimoji="1" lang="en-US" altLang="ja-JP">
              <a:solidFill>
                <a:srgbClr val="000000"/>
              </a:solidFill>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最後は，「まとめ」と「指導と評価の一体化」の実現に向けてです。</a:t>
            </a:r>
          </a:p>
        </p:txBody>
      </p:sp>
    </p:spTree>
    <p:extLst>
      <p:ext uri="{BB962C8B-B14F-4D97-AF65-F5344CB8AC3E}">
        <p14:creationId xmlns:p14="http://schemas.microsoft.com/office/powerpoint/2010/main" val="1283303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p:cNvSpPr>
            <a:spLocks noGrp="1" noRot="1" noChangeAspect="1" noTextEdit="1"/>
          </p:cNvSpPr>
          <p:nvPr>
            <p:ph type="sldImg"/>
          </p:nvPr>
        </p:nvSpPr>
        <p:spPr>
          <a:ln/>
        </p:spPr>
      </p:sp>
      <p:sp>
        <p:nvSpPr>
          <p:cNvPr id="7680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これまで，具体例等を示しながら説明してまいりましたが，ご覧のポイントを基に，まずは，参考資料の事例に当てはめながら，日々の授業に臨んでいただければと思います。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そして，何より大切なことは，日々の評価活動が，評価のための評価にならないことです。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学習評価や評価規準は，作成することが目的ではありません。</a:t>
            </a:r>
            <a:endParaRPr lang="en-US" altLang="ja-JP">
              <a:latin typeface="Arial" panose="020B0604020202020204" pitchFamily="34" charset="0"/>
            </a:endParaRPr>
          </a:p>
        </p:txBody>
      </p:sp>
      <p:sp>
        <p:nvSpPr>
          <p:cNvPr id="7680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5AC5AEB-139D-4249-B058-5F8AAC57E67E}" type="slidenum">
              <a:rPr lang="en-US" altLang="ja-JP" smtClean="0">
                <a:latin typeface="Arial" panose="020B0604020202020204" pitchFamily="34" charset="0"/>
              </a:rPr>
              <a:pPr/>
              <a:t>36</a:t>
            </a:fld>
            <a:endParaRPr lang="en-US" altLang="ja-JP">
              <a:latin typeface="Arial" panose="020B0604020202020204" pitchFamily="34" charset="0"/>
            </a:endParaRPr>
          </a:p>
        </p:txBody>
      </p:sp>
    </p:spTree>
    <p:extLst>
      <p:ext uri="{BB962C8B-B14F-4D97-AF65-F5344CB8AC3E}">
        <p14:creationId xmlns:p14="http://schemas.microsoft.com/office/powerpoint/2010/main" val="2559758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ー 1"/>
          <p:cNvSpPr>
            <a:spLocks noGrp="1" noRot="1" noChangeAspect="1" noTextEdit="1"/>
          </p:cNvSpPr>
          <p:nvPr>
            <p:ph type="sldImg"/>
          </p:nvPr>
        </p:nvSpPr>
        <p:spPr>
          <a:ln/>
        </p:spPr>
      </p:sp>
      <p:sp>
        <p:nvSpPr>
          <p:cNvPr id="7885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学習評価の意義について，中教審答申では，ご覧のように，学習評価の在り方の重要性が示されています。</a:t>
            </a:r>
          </a:p>
          <a:p>
            <a:pPr>
              <a:lnSpc>
                <a:spcPct val="150000"/>
              </a:lnSpc>
            </a:pPr>
            <a:r>
              <a:rPr lang="ja-JP" altLang="en-US">
                <a:latin typeface="Arial" panose="020B0604020202020204" pitchFamily="34" charset="0"/>
              </a:rPr>
              <a:t>　特に，音楽科においては，活動ありきになってしまいがちなため，学習指導要領の内容を踏まえた，教科「音楽」としての力が，確実に子供たちに身に付いたかという視点を持ち続ける必要があります。</a:t>
            </a:r>
          </a:p>
          <a:p>
            <a:pPr>
              <a:lnSpc>
                <a:spcPct val="150000"/>
              </a:lnSpc>
            </a:pPr>
            <a:r>
              <a:rPr lang="ja-JP" altLang="en-US">
                <a:latin typeface="Arial" panose="020B0604020202020204" pitchFamily="34" charset="0"/>
              </a:rPr>
              <a:t>　そのためにも，「指導と評価の一体化」に向けた学習評価の改善の基本的な３つの方向性について常に意識しておく必要があります。</a:t>
            </a:r>
          </a:p>
        </p:txBody>
      </p:sp>
      <p:sp>
        <p:nvSpPr>
          <p:cNvPr id="7885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CD61CA7-D96A-44F8-B62E-D684889C7405}" type="slidenum">
              <a:rPr lang="ja-JP" altLang="en-US" smtClean="0">
                <a:solidFill>
                  <a:srgbClr val="000000"/>
                </a:solidFill>
                <a:latin typeface="游ゴシック" panose="020B0400000000000000" pitchFamily="50" charset="-128"/>
              </a:rPr>
              <a:pPr/>
              <a:t>37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92850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ー 1"/>
          <p:cNvSpPr>
            <a:spLocks noGrp="1" noRot="1" noChangeAspect="1" noTextEdit="1"/>
          </p:cNvSpPr>
          <p:nvPr>
            <p:ph type="sldImg"/>
          </p:nvPr>
        </p:nvSpPr>
        <p:spPr>
          <a:ln/>
        </p:spPr>
      </p:sp>
      <p:sp>
        <p:nvSpPr>
          <p:cNvPr id="8089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らを踏まえ，「指導と評価の一体化」の意味をしっかりと理解し，音楽科において育成を目指す資質・能力が，確実に生徒に身に付くよう，参考資料及び本説明を基に，実態に応じた評価規準を作成いただき，評価を実施し，日々の授業改善に生かしていただければと思います。</a:t>
            </a:r>
          </a:p>
        </p:txBody>
      </p:sp>
      <p:sp>
        <p:nvSpPr>
          <p:cNvPr id="8090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E6176C0-D1E5-41F0-B9FB-182D2AA64DD1}" type="slidenum">
              <a:rPr lang="ja-JP" altLang="en-US" smtClean="0">
                <a:solidFill>
                  <a:srgbClr val="000000"/>
                </a:solidFill>
                <a:latin typeface="游ゴシック" panose="020B0400000000000000" pitchFamily="50" charset="-128"/>
              </a:rPr>
              <a:pPr/>
              <a:t>38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263461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1363" indent="-284163">
              <a:defRPr>
                <a:solidFill>
                  <a:schemeClr val="tx1"/>
                </a:solidFill>
                <a:latin typeface="Calibri" panose="020F0502020204030204" pitchFamily="34" charset="0"/>
              </a:defRPr>
            </a:lvl2pPr>
            <a:lvl3pPr marL="1141413" indent="-227013">
              <a:defRPr>
                <a:solidFill>
                  <a:schemeClr val="tx1"/>
                </a:solidFill>
                <a:latin typeface="Calibri" panose="020F0502020204030204" pitchFamily="34" charset="0"/>
              </a:defRPr>
            </a:lvl3pPr>
            <a:lvl4pPr marL="1598613" indent="-227013">
              <a:defRPr>
                <a:solidFill>
                  <a:schemeClr val="tx1"/>
                </a:solidFill>
                <a:latin typeface="Calibri" panose="020F0502020204030204" pitchFamily="34" charset="0"/>
              </a:defRPr>
            </a:lvl4pPr>
            <a:lvl5pPr marL="2055813" indent="-227013">
              <a:defRPr>
                <a:solidFill>
                  <a:schemeClr val="tx1"/>
                </a:solidFill>
                <a:latin typeface="Calibri" panose="020F0502020204030204" pitchFamily="34" charset="0"/>
              </a:defRPr>
            </a:lvl5pPr>
            <a:lvl6pPr marL="2513013" indent="-227013" defTabSz="457200" eaLnBrk="0" fontAlgn="base" hangingPunct="0">
              <a:spcBef>
                <a:spcPct val="0"/>
              </a:spcBef>
              <a:spcAft>
                <a:spcPct val="0"/>
              </a:spcAft>
              <a:defRPr>
                <a:solidFill>
                  <a:schemeClr val="tx1"/>
                </a:solidFill>
                <a:latin typeface="Calibri" panose="020F0502020204030204" pitchFamily="34" charset="0"/>
              </a:defRPr>
            </a:lvl6pPr>
            <a:lvl7pPr marL="2970213" indent="-227013" defTabSz="457200" eaLnBrk="0" fontAlgn="base" hangingPunct="0">
              <a:spcBef>
                <a:spcPct val="0"/>
              </a:spcBef>
              <a:spcAft>
                <a:spcPct val="0"/>
              </a:spcAft>
              <a:defRPr>
                <a:solidFill>
                  <a:schemeClr val="tx1"/>
                </a:solidFill>
                <a:latin typeface="Calibri" panose="020F0502020204030204" pitchFamily="34" charset="0"/>
              </a:defRPr>
            </a:lvl7pPr>
            <a:lvl8pPr marL="3427413" indent="-227013" defTabSz="457200" eaLnBrk="0" fontAlgn="base" hangingPunct="0">
              <a:spcBef>
                <a:spcPct val="0"/>
              </a:spcBef>
              <a:spcAft>
                <a:spcPct val="0"/>
              </a:spcAft>
              <a:defRPr>
                <a:solidFill>
                  <a:schemeClr val="tx1"/>
                </a:solidFill>
                <a:latin typeface="Calibri" panose="020F0502020204030204" pitchFamily="34" charset="0"/>
              </a:defRPr>
            </a:lvl8pPr>
            <a:lvl9pPr marL="3884613" indent="-227013" defTabSz="457200" eaLnBrk="0" fontAlgn="base" hangingPunct="0">
              <a:spcBef>
                <a:spcPct val="0"/>
              </a:spcBef>
              <a:spcAft>
                <a:spcPct val="0"/>
              </a:spcAft>
              <a:defRPr>
                <a:solidFill>
                  <a:schemeClr val="tx1"/>
                </a:solidFill>
                <a:latin typeface="Calibri" panose="020F0502020204030204" pitchFamily="34" charset="0"/>
              </a:defRPr>
            </a:lvl9pPr>
          </a:lstStyle>
          <a:p>
            <a:fld id="{F015E044-2753-46D4-A7A1-C14A82C7C440}" type="slidenum">
              <a:rPr kumimoji="1" lang="en-US" altLang="ja-JP" smtClean="0">
                <a:solidFill>
                  <a:srgbClr val="000000"/>
                </a:solidFill>
                <a:latin typeface="Arial" panose="020B0604020202020204" pitchFamily="34" charset="0"/>
              </a:rPr>
              <a:pPr/>
              <a:t>39</a:t>
            </a:fld>
            <a:endParaRPr kumimoji="1" lang="en-US" altLang="ja-JP">
              <a:solidFill>
                <a:srgbClr val="000000"/>
              </a:solidFill>
              <a:latin typeface="Arial" panose="020B0604020202020204"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明朝" panose="02020609040205080304" pitchFamily="17" charset="-128"/>
                <a:ea typeface="ＭＳ 明朝" panose="02020609040205080304" pitchFamily="17" charset="-128"/>
              </a:rPr>
              <a:t>　以上，音楽科における「指導と評価の一体化」のための学習評価についての説明を終わります。</a:t>
            </a:r>
          </a:p>
        </p:txBody>
      </p:sp>
    </p:spTree>
    <p:extLst>
      <p:ext uri="{BB962C8B-B14F-4D97-AF65-F5344CB8AC3E}">
        <p14:creationId xmlns:p14="http://schemas.microsoft.com/office/powerpoint/2010/main" val="423646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p:cNvSpPr>
            <a:spLocks noGrp="1" noRot="1" noChangeAspect="1" noTextEdit="1"/>
          </p:cNvSpPr>
          <p:nvPr>
            <p:ph type="sldImg"/>
          </p:nvPr>
        </p:nvSpPr>
        <p:spPr>
          <a:ln/>
        </p:spPr>
      </p:sp>
      <p:sp>
        <p:nvSpPr>
          <p:cNvPr id="1126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内容のまとまりごとに評価規準を作成するに当たっては，学習指導要領に示された教科及び学年の目標を踏まえて，「評価の観点及びその趣旨」が作成されていることを理解しておくことが必要です。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なお，音楽科においては，「知識」と「技能」、いわゆる，「わかること」と「できること」が異なるため，「知識・技能」の観点については，原則，分けて示すことになります。</a:t>
            </a:r>
          </a:p>
        </p:txBody>
      </p:sp>
      <p:sp>
        <p:nvSpPr>
          <p:cNvPr id="1126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01BF9D1-5608-4956-8BDD-4148E84F88B1}" type="slidenum">
              <a:rPr lang="ja-JP" altLang="en-US" smtClean="0">
                <a:solidFill>
                  <a:srgbClr val="000000"/>
                </a:solidFill>
                <a:latin typeface="游ゴシック" panose="020B0400000000000000" pitchFamily="50" charset="-128"/>
              </a:rPr>
              <a:pPr/>
              <a:t>4</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2195433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p:cNvSpPr>
            <a:spLocks noGrp="1" noRot="1" noChangeAspect="1" noTextEdit="1"/>
          </p:cNvSpPr>
          <p:nvPr>
            <p:ph type="sldImg"/>
          </p:nvPr>
        </p:nvSpPr>
        <p:spPr>
          <a:ln/>
        </p:spPr>
      </p:sp>
      <p:sp>
        <p:nvSpPr>
          <p:cNvPr id="13315"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これらを理解した上で，次の①，②の手順で評価規準を作成します。</a:t>
            </a:r>
          </a:p>
        </p:txBody>
      </p:sp>
      <p:sp>
        <p:nvSpPr>
          <p:cNvPr id="13316"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DFB8603-AB5A-4B64-98D4-28DE1056AD87}" type="slidenum">
              <a:rPr lang="ja-JP" altLang="en-US" smtClean="0">
                <a:solidFill>
                  <a:srgbClr val="000000"/>
                </a:solidFill>
                <a:latin typeface="游ゴシック" panose="020B0400000000000000" pitchFamily="50" charset="-128"/>
              </a:rPr>
              <a:pPr/>
              <a:t>5</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1774554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p:cNvSpPr>
            <a:spLocks noGrp="1" noRot="1" noChangeAspect="1" noTextEdit="1"/>
          </p:cNvSpPr>
          <p:nvPr>
            <p:ph type="sldImg"/>
          </p:nvPr>
        </p:nvSpPr>
        <p:spPr>
          <a:ln/>
        </p:spPr>
      </p:sp>
      <p:sp>
        <p:nvSpPr>
          <p:cNvPr id="15363"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dirty="0">
                <a:latin typeface="Arial" panose="020B0604020202020204" pitchFamily="34" charset="0"/>
              </a:rPr>
              <a:t>　まず，手順①「教科における「内容のまとまり」と「評価の観点」との関係」を確認する。」について，「第１学年の歌唱」を例に説明します。</a:t>
            </a:r>
            <a:endParaRPr lang="en-US" altLang="ja-JP" dirty="0">
              <a:latin typeface="Arial" panose="020B0604020202020204" pitchFamily="34" charset="0"/>
            </a:endParaRPr>
          </a:p>
          <a:p>
            <a:pPr>
              <a:lnSpc>
                <a:spcPct val="150000"/>
              </a:lnSpc>
            </a:pPr>
            <a:r>
              <a:rPr lang="ja-JP" altLang="en-US" dirty="0">
                <a:latin typeface="Arial" panose="020B0604020202020204" pitchFamily="34" charset="0"/>
              </a:rPr>
              <a:t>　ここでの「内容のまとまり」と「評価の観点」の関係は，＜事項ア＞緑文字の部分が「思考・判断・表現」の観点，＜事項イ・ウ＞ピンク文字の部分が「知識・技能」の観点になる，ということを確認します。</a:t>
            </a:r>
            <a:endParaRPr lang="en-US" altLang="ja-JP" dirty="0">
              <a:latin typeface="Arial" panose="020B0604020202020204" pitchFamily="34" charset="0"/>
            </a:endParaRPr>
          </a:p>
        </p:txBody>
      </p:sp>
      <p:sp>
        <p:nvSpPr>
          <p:cNvPr id="15364"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B7C006F-6D04-4E87-972C-0DAD455AFADB}" type="slidenum">
              <a:rPr lang="ja-JP" altLang="en-US" smtClean="0">
                <a:solidFill>
                  <a:srgbClr val="000000"/>
                </a:solidFill>
                <a:latin typeface="游ゴシック" panose="020B0400000000000000" pitchFamily="50" charset="-128"/>
              </a:rPr>
              <a:pPr/>
              <a:t>6</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650997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ＭＳ Ｐ明朝" panose="02020600040205080304" pitchFamily="18" charset="-128"/>
              </a:rPr>
              <a:t>　つぎに，手順②「</a:t>
            </a:r>
            <a:r>
              <a:rPr lang="en-US" altLang="ja-JP">
                <a:latin typeface="ＭＳ Ｐ明朝" panose="02020600040205080304" pitchFamily="18" charset="-128"/>
              </a:rPr>
              <a:t>【</a:t>
            </a:r>
            <a:r>
              <a:rPr lang="ja-JP" altLang="en-US">
                <a:latin typeface="ＭＳ Ｐ明朝" panose="02020600040205080304" pitchFamily="18" charset="-128"/>
              </a:rPr>
              <a:t>観点ごとのポイント</a:t>
            </a:r>
            <a:r>
              <a:rPr lang="en-US" altLang="ja-JP">
                <a:latin typeface="ＭＳ Ｐ明朝" panose="02020600040205080304" pitchFamily="18" charset="-128"/>
              </a:rPr>
              <a:t>】</a:t>
            </a:r>
            <a:r>
              <a:rPr lang="ja-JP" altLang="en-US">
                <a:latin typeface="ＭＳ Ｐ明朝" panose="02020600040205080304" pitchFamily="18" charset="-128"/>
              </a:rPr>
              <a:t>を踏まえ，「内容のまとまりごとの評価規準を作成する。」について，各観点ごとにポイントを説明します。</a:t>
            </a:r>
            <a:endParaRPr lang="en-US" altLang="ja-JP">
              <a:latin typeface="ＭＳ Ｐ明朝" panose="02020600040205080304" pitchFamily="18" charset="-128"/>
            </a:endParaRPr>
          </a:p>
          <a:p>
            <a:pPr>
              <a:lnSpc>
                <a:spcPct val="150000"/>
              </a:lnSpc>
            </a:pPr>
            <a:r>
              <a:rPr lang="ja-JP" altLang="en-US">
                <a:latin typeface="ＭＳ Ｐ明朝" panose="02020600040205080304" pitchFamily="18" charset="-128"/>
              </a:rPr>
              <a:t>　「知識・技能」の観点では，事項イ及び事項ウに示されている「次の</a:t>
            </a:r>
            <a:r>
              <a:rPr lang="en-US" altLang="ja-JP">
                <a:latin typeface="ＭＳ Ｐ明朝" panose="02020600040205080304" pitchFamily="18" charset="-128"/>
              </a:rPr>
              <a:t>(</a:t>
            </a:r>
            <a:r>
              <a:rPr lang="ja-JP" altLang="en-US">
                <a:latin typeface="ＭＳ Ｐ明朝" panose="02020600040205080304" pitchFamily="18" charset="-128"/>
              </a:rPr>
              <a:t>ｱ</a:t>
            </a:r>
            <a:r>
              <a:rPr lang="en-US" altLang="ja-JP">
                <a:latin typeface="ＭＳ Ｐ明朝" panose="02020600040205080304" pitchFamily="18" charset="-128"/>
              </a:rPr>
              <a:t>)</a:t>
            </a:r>
            <a:r>
              <a:rPr lang="ja-JP" altLang="en-US">
                <a:latin typeface="ＭＳ Ｐ明朝" panose="02020600040205080304" pitchFamily="18" charset="-128"/>
              </a:rPr>
              <a:t>及び</a:t>
            </a:r>
            <a:r>
              <a:rPr lang="en-US" altLang="ja-JP">
                <a:latin typeface="ＭＳ Ｐ明朝" panose="02020600040205080304" pitchFamily="18" charset="-128"/>
              </a:rPr>
              <a:t>(</a:t>
            </a:r>
            <a:r>
              <a:rPr lang="ja-JP" altLang="en-US">
                <a:latin typeface="ＭＳ Ｐ明朝" panose="02020600040205080304" pitchFamily="18" charset="-128"/>
              </a:rPr>
              <a:t>ｲ</a:t>
            </a:r>
            <a:r>
              <a:rPr lang="en-US" altLang="ja-JP">
                <a:latin typeface="ＭＳ Ｐ明朝" panose="02020600040205080304" pitchFamily="18" charset="-128"/>
              </a:rPr>
              <a:t>)</a:t>
            </a:r>
            <a:r>
              <a:rPr lang="ja-JP" altLang="en-US">
                <a:latin typeface="ＭＳ Ｐ明朝" panose="02020600040205080304" pitchFamily="18" charset="-128"/>
              </a:rPr>
              <a:t>について理解すること」又は，「技能を身に付けること」の中から，学習内容等に応じて</a:t>
            </a:r>
            <a:r>
              <a:rPr lang="en-US" altLang="ja-JP">
                <a:latin typeface="ＭＳ Ｐ明朝" panose="02020600040205080304" pitchFamily="18" charset="-128"/>
              </a:rPr>
              <a:t>(</a:t>
            </a:r>
            <a:r>
              <a:rPr lang="ja-JP" altLang="en-US">
                <a:latin typeface="ＭＳ Ｐ明朝" panose="02020600040205080304" pitchFamily="18" charset="-128"/>
              </a:rPr>
              <a:t>ｱ</a:t>
            </a:r>
            <a:r>
              <a:rPr lang="en-US" altLang="ja-JP">
                <a:latin typeface="ＭＳ Ｐ明朝" panose="02020600040205080304" pitchFamily="18" charset="-128"/>
              </a:rPr>
              <a:t>)</a:t>
            </a:r>
            <a:r>
              <a:rPr lang="ja-JP" altLang="en-US">
                <a:latin typeface="ＭＳ Ｐ明朝" panose="02020600040205080304" pitchFamily="18" charset="-128"/>
              </a:rPr>
              <a:t>，</a:t>
            </a:r>
            <a:r>
              <a:rPr lang="en-US" altLang="ja-JP">
                <a:latin typeface="ＭＳ Ｐ明朝" panose="02020600040205080304" pitchFamily="18" charset="-128"/>
              </a:rPr>
              <a:t>(</a:t>
            </a:r>
            <a:r>
              <a:rPr lang="ja-JP" altLang="en-US">
                <a:latin typeface="ＭＳ Ｐ明朝" panose="02020600040205080304" pitchFamily="18" charset="-128"/>
              </a:rPr>
              <a:t>ｲ</a:t>
            </a:r>
            <a:r>
              <a:rPr lang="en-US" altLang="ja-JP">
                <a:latin typeface="ＭＳ Ｐ明朝" panose="02020600040205080304" pitchFamily="18" charset="-128"/>
              </a:rPr>
              <a:t>)</a:t>
            </a:r>
            <a:r>
              <a:rPr lang="ja-JP" altLang="en-US">
                <a:latin typeface="ＭＳ Ｐ明朝" panose="02020600040205080304" pitchFamily="18" charset="-128"/>
              </a:rPr>
              <a:t>のいずれか又は両方から適切に選択して置き換え，文末を「～している」に変更します。</a:t>
            </a:r>
            <a:endParaRPr lang="en-US" altLang="ja-JP">
              <a:latin typeface="ＭＳ Ｐ明朝" panose="02020600040205080304" pitchFamily="18"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CCEAE3F-EA04-49DC-B190-47A06EA71AFB}" type="slidenum">
              <a:rPr lang="ja-JP" altLang="en-US" smtClean="0">
                <a:solidFill>
                  <a:srgbClr val="000000"/>
                </a:solidFill>
                <a:latin typeface="游ゴシック" panose="020B0400000000000000" pitchFamily="50" charset="-128"/>
              </a:rPr>
              <a:pPr/>
              <a:t>7</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62567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p:cNvSpPr>
            <a:spLocks noGrp="1" noRot="1" noChangeAspect="1" noTextEdit="1"/>
          </p:cNvSpPr>
          <p:nvPr>
            <p:ph type="sldImg"/>
          </p:nvPr>
        </p:nvSpPr>
        <p:spPr>
          <a:ln/>
        </p:spPr>
      </p:sp>
      <p:sp>
        <p:nvSpPr>
          <p:cNvPr id="1945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「思考・判断・表現」の観点のポイントは，</a:t>
            </a:r>
            <a:r>
              <a:rPr lang="en-US" altLang="ja-JP">
                <a:latin typeface="Arial" panose="020B0604020202020204" pitchFamily="34" charset="0"/>
              </a:rPr>
              <a:t>〔</a:t>
            </a:r>
            <a:r>
              <a:rPr lang="ja-JP" altLang="en-US">
                <a:latin typeface="Arial" panose="020B0604020202020204" pitchFamily="34" charset="0"/>
              </a:rPr>
              <a:t>共通事項</a:t>
            </a:r>
            <a:r>
              <a:rPr lang="en-US" altLang="ja-JP">
                <a:latin typeface="Arial" panose="020B0604020202020204" pitchFamily="34" charset="0"/>
              </a:rPr>
              <a:t>〕</a:t>
            </a:r>
            <a:r>
              <a:rPr lang="ja-JP" altLang="en-US">
                <a:latin typeface="Arial" panose="020B0604020202020204" pitchFamily="34" charset="0"/>
              </a:rPr>
              <a:t>アの文末を「考え，」に変更して文頭に置き，事項アの文末を「～している」に変更します。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なお，事項ア前半の「知識や技能を得たり生かしたりしながら」は，「知識及び技能」と「思考力，判断力，表現力等」とがどのような関係にあるかを明確にするために示している文言であるため，「内容のまとまりごとの評価規準」としては設定しません。</a:t>
            </a:r>
            <a:endParaRPr lang="en-US" altLang="ja-JP">
              <a:latin typeface="Arial" panose="020B0604020202020204" pitchFamily="34" charset="0"/>
            </a:endParaRPr>
          </a:p>
        </p:txBody>
      </p:sp>
      <p:sp>
        <p:nvSpPr>
          <p:cNvPr id="1946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70F7D4E-05C6-495A-9353-6DA48085BFC7}" type="slidenum">
              <a:rPr lang="ja-JP" altLang="en-US" smtClean="0">
                <a:solidFill>
                  <a:srgbClr val="000000"/>
                </a:solidFill>
                <a:latin typeface="游ゴシック" panose="020B0400000000000000" pitchFamily="50" charset="-128"/>
              </a:rPr>
              <a:pPr/>
              <a:t>8</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796274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p:cNvSpPr>
            <a:spLocks noGrp="1" noRot="1" noChangeAspect="1" noTextEdit="1"/>
          </p:cNvSpPr>
          <p:nvPr>
            <p:ph type="sldImg"/>
          </p:nvPr>
        </p:nvSpPr>
        <p:spPr>
          <a:ln/>
        </p:spPr>
      </p:sp>
      <p:sp>
        <p:nvSpPr>
          <p:cNvPr id="2150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ja-JP" altLang="en-US">
                <a:latin typeface="Arial" panose="020B0604020202020204" pitchFamily="34" charset="0"/>
              </a:rPr>
              <a:t>　「学びに向かう力，人間性等」については，指導事項に示されていませんので，当該学年の「評価の観点の趣旨」に基づいて作成します。</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その際，観点の趣旨の文頭部分，「音や音楽，音楽文化に親しむことができるよう」という文言は，学習の方向性を示しているものなので用いません。</a:t>
            </a:r>
            <a:endParaRPr lang="en-US" altLang="ja-JP">
              <a:latin typeface="Arial" panose="020B0604020202020204" pitchFamily="34" charset="0"/>
            </a:endParaRPr>
          </a:p>
          <a:p>
            <a:pPr>
              <a:lnSpc>
                <a:spcPct val="150000"/>
              </a:lnSpc>
            </a:pPr>
            <a:r>
              <a:rPr lang="ja-JP" altLang="en-US">
                <a:latin typeface="Arial" panose="020B0604020202020204" pitchFamily="34" charset="0"/>
              </a:rPr>
              <a:t>　また，「表現及び鑑賞」の部分は，学習内容に応じて，該当する領域や分野に置き換えます。</a:t>
            </a:r>
            <a:endParaRPr lang="en-US" altLang="ja-JP">
              <a:latin typeface="Arial" panose="020B0604020202020204" pitchFamily="34" charset="0"/>
            </a:endParaRPr>
          </a:p>
        </p:txBody>
      </p:sp>
      <p:sp>
        <p:nvSpPr>
          <p:cNvPr id="21508"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ED1A1AF-F895-4459-A791-23BF58D2D20A}" type="slidenum">
              <a:rPr lang="ja-JP" altLang="en-US" smtClean="0">
                <a:solidFill>
                  <a:srgbClr val="000000"/>
                </a:solidFill>
                <a:latin typeface="游ゴシック" panose="020B0400000000000000" pitchFamily="50" charset="-128"/>
              </a:rPr>
              <a:pPr/>
              <a:t>9</a:t>
            </a:fld>
            <a:endParaRPr lang="ja-JP" altLang="en-US">
              <a:solidFill>
                <a:srgbClr val="000000"/>
              </a:solidFill>
              <a:latin typeface="游ゴシック" panose="020B0400000000000000" pitchFamily="50" charset="-128"/>
            </a:endParaRPr>
          </a:p>
        </p:txBody>
      </p:sp>
    </p:spTree>
    <p:extLst>
      <p:ext uri="{BB962C8B-B14F-4D97-AF65-F5344CB8AC3E}">
        <p14:creationId xmlns:p14="http://schemas.microsoft.com/office/powerpoint/2010/main" val="386155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68C185E-86DF-4D28-9E90-06CF4AC8CC2E}" type="slidenum">
              <a:rPr lang="en-US" altLang="ja-JP"/>
              <a:pPr>
                <a:defRPr/>
              </a:pPr>
              <a:t>‹#›</a:t>
            </a:fld>
            <a:endParaRPr lang="en-US" altLang="ja-JP"/>
          </a:p>
        </p:txBody>
      </p:sp>
    </p:spTree>
    <p:extLst>
      <p:ext uri="{BB962C8B-B14F-4D97-AF65-F5344CB8AC3E}">
        <p14:creationId xmlns:p14="http://schemas.microsoft.com/office/powerpoint/2010/main" val="298918773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430DB66-DDC8-4079-B9F6-557716648B23}" type="slidenum">
              <a:rPr lang="en-US" altLang="ja-JP"/>
              <a:pPr>
                <a:defRPr/>
              </a:pPr>
              <a:t>‹#›</a:t>
            </a:fld>
            <a:endParaRPr lang="en-US" altLang="ja-JP"/>
          </a:p>
        </p:txBody>
      </p:sp>
    </p:spTree>
    <p:extLst>
      <p:ext uri="{BB962C8B-B14F-4D97-AF65-F5344CB8AC3E}">
        <p14:creationId xmlns:p14="http://schemas.microsoft.com/office/powerpoint/2010/main" val="428190678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649EF461-1BEE-4B00-9795-D07767DCC201}" type="slidenum">
              <a:rPr lang="en-US" altLang="ja-JP"/>
              <a:pPr>
                <a:defRPr/>
              </a:pPr>
              <a:t>‹#›</a:t>
            </a:fld>
            <a:endParaRPr lang="en-US" altLang="ja-JP"/>
          </a:p>
        </p:txBody>
      </p:sp>
    </p:spTree>
    <p:extLst>
      <p:ext uri="{BB962C8B-B14F-4D97-AF65-F5344CB8AC3E}">
        <p14:creationId xmlns:p14="http://schemas.microsoft.com/office/powerpoint/2010/main" val="186162640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1F50053F-93E5-4B86-A416-3ACAC63EDE1B}" type="slidenum">
              <a:rPr lang="en-US" altLang="ja-JP"/>
              <a:pPr>
                <a:defRPr/>
              </a:pPr>
              <a:t>‹#›</a:t>
            </a:fld>
            <a:endParaRPr lang="en-US" altLang="ja-JP"/>
          </a:p>
        </p:txBody>
      </p:sp>
    </p:spTree>
    <p:extLst>
      <p:ext uri="{BB962C8B-B14F-4D97-AF65-F5344CB8AC3E}">
        <p14:creationId xmlns:p14="http://schemas.microsoft.com/office/powerpoint/2010/main" val="224209818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DF16E418-1270-455A-8DF7-8C4D0C2AE8E9}" type="slidenum">
              <a:rPr lang="en-US" altLang="ja-JP"/>
              <a:pPr>
                <a:defRPr/>
              </a:pPr>
              <a:t>‹#›</a:t>
            </a:fld>
            <a:endParaRPr lang="en-US" altLang="ja-JP"/>
          </a:p>
        </p:txBody>
      </p:sp>
    </p:spTree>
    <p:extLst>
      <p:ext uri="{BB962C8B-B14F-4D97-AF65-F5344CB8AC3E}">
        <p14:creationId xmlns:p14="http://schemas.microsoft.com/office/powerpoint/2010/main" val="325678095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22629C8-7771-4D82-8987-7B6F2474508C}" type="slidenum">
              <a:rPr lang="en-US" altLang="ja-JP"/>
              <a:pPr>
                <a:defRPr/>
              </a:pPr>
              <a:t>‹#›</a:t>
            </a:fld>
            <a:endParaRPr lang="en-US" altLang="ja-JP"/>
          </a:p>
        </p:txBody>
      </p:sp>
    </p:spTree>
    <p:extLst>
      <p:ext uri="{BB962C8B-B14F-4D97-AF65-F5344CB8AC3E}">
        <p14:creationId xmlns:p14="http://schemas.microsoft.com/office/powerpoint/2010/main" val="360956106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p:cNvSpPr>
            <a:spLocks noGrp="1"/>
          </p:cNvSpPr>
          <p:nvPr>
            <p:ph type="dt" sz="half" idx="10"/>
          </p:nvPr>
        </p:nvSpPr>
        <p:spPr/>
        <p:txBody>
          <a:bodyPr/>
          <a:lstStyle>
            <a:lvl1pPr>
              <a:defRPr/>
            </a:lvl1pPr>
          </a:lstStyle>
          <a:p>
            <a:pPr>
              <a:defRPr/>
            </a:pPr>
            <a:endParaRPr lang="en-US" altLang="ja-JP"/>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DFEF2135-6DBD-4A87-BBDF-EAE1713BBD39}" type="slidenum">
              <a:rPr lang="en-US" altLang="ja-JP"/>
              <a:pPr>
                <a:defRPr/>
              </a:pPr>
              <a:t>‹#›</a:t>
            </a:fld>
            <a:endParaRPr lang="en-US" altLang="ja-JP"/>
          </a:p>
        </p:txBody>
      </p:sp>
    </p:spTree>
    <p:extLst>
      <p:ext uri="{BB962C8B-B14F-4D97-AF65-F5344CB8AC3E}">
        <p14:creationId xmlns:p14="http://schemas.microsoft.com/office/powerpoint/2010/main" val="82046928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p:cNvSpPr>
            <a:spLocks noGrp="1"/>
          </p:cNvSpPr>
          <p:nvPr>
            <p:ph type="dt" sz="half" idx="10"/>
          </p:nvPr>
        </p:nvSpPr>
        <p:spPr/>
        <p:txBody>
          <a:bodyPr/>
          <a:lstStyle>
            <a:lvl1pPr>
              <a:defRPr/>
            </a:lvl1pPr>
          </a:lstStyle>
          <a:p>
            <a:pPr>
              <a:defRPr/>
            </a:pPr>
            <a:endParaRPr lang="en-US" altLang="ja-JP"/>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B780878B-2B28-4081-97BD-1C4954C6BDE8}" type="slidenum">
              <a:rPr lang="en-US" altLang="ja-JP"/>
              <a:pPr>
                <a:defRPr/>
              </a:pPr>
              <a:t>‹#›</a:t>
            </a:fld>
            <a:endParaRPr lang="en-US" altLang="ja-JP"/>
          </a:p>
        </p:txBody>
      </p:sp>
    </p:spTree>
    <p:extLst>
      <p:ext uri="{BB962C8B-B14F-4D97-AF65-F5344CB8AC3E}">
        <p14:creationId xmlns:p14="http://schemas.microsoft.com/office/powerpoint/2010/main" val="124528516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endParaRPr lang="en-US" altLang="ja-JP"/>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857AAAEC-4603-4EF0-AD81-49D1C9F47E39}" type="slidenum">
              <a:rPr lang="en-US" altLang="ja-JP"/>
              <a:pPr>
                <a:defRPr/>
              </a:pPr>
              <a:t>‹#›</a:t>
            </a:fld>
            <a:endParaRPr lang="en-US" altLang="ja-JP"/>
          </a:p>
        </p:txBody>
      </p:sp>
    </p:spTree>
    <p:extLst>
      <p:ext uri="{BB962C8B-B14F-4D97-AF65-F5344CB8AC3E}">
        <p14:creationId xmlns:p14="http://schemas.microsoft.com/office/powerpoint/2010/main" val="359597753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22B43314-7A18-450F-9B44-4C79E2A077CB}" type="slidenum">
              <a:rPr lang="en-US" altLang="ja-JP"/>
              <a:pPr>
                <a:defRPr/>
              </a:pPr>
              <a:t>‹#›</a:t>
            </a:fld>
            <a:endParaRPr lang="en-US" altLang="ja-JP"/>
          </a:p>
        </p:txBody>
      </p:sp>
    </p:spTree>
    <p:extLst>
      <p:ext uri="{BB962C8B-B14F-4D97-AF65-F5344CB8AC3E}">
        <p14:creationId xmlns:p14="http://schemas.microsoft.com/office/powerpoint/2010/main" val="376360440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ja-JP" altLang="en-US" noProof="0"/>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endParaRPr lang="en-US" altLang="ja-JP"/>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55346C8C-26D5-499C-B827-4F1762D90C34}" type="slidenum">
              <a:rPr lang="en-US" altLang="ja-JP"/>
              <a:pPr>
                <a:defRPr/>
              </a:pPr>
              <a:t>‹#›</a:t>
            </a:fld>
            <a:endParaRPr lang="en-US" altLang="ja-JP"/>
          </a:p>
        </p:txBody>
      </p:sp>
    </p:spTree>
    <p:extLst>
      <p:ext uri="{BB962C8B-B14F-4D97-AF65-F5344CB8AC3E}">
        <p14:creationId xmlns:p14="http://schemas.microsoft.com/office/powerpoint/2010/main" val="39162425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ja-JP"/>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ja-JP"/>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D372E76-205F-4CFF-910C-4A40DE59CFF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73" r:id="rId1"/>
    <p:sldLayoutId id="2147485674" r:id="rId2"/>
    <p:sldLayoutId id="2147485675" r:id="rId3"/>
    <p:sldLayoutId id="2147485676" r:id="rId4"/>
    <p:sldLayoutId id="2147485677" r:id="rId5"/>
    <p:sldLayoutId id="2147485678" r:id="rId6"/>
    <p:sldLayoutId id="2147485679" r:id="rId7"/>
    <p:sldLayoutId id="2147485680" r:id="rId8"/>
    <p:sldLayoutId id="2147485681" r:id="rId9"/>
    <p:sldLayoutId id="2147485682" r:id="rId10"/>
    <p:sldLayoutId id="2147485683" r:id="rId11"/>
  </p:sldLayoutIdLst>
  <p:transition spd="med">
    <p:fade/>
  </p:transition>
  <p:txStyles>
    <p:titleStyle>
      <a:lvl1pPr algn="l" defTabSz="685800" rtl="0" eaLnBrk="0" fontAlgn="base" hangingPunct="0">
        <a:lnSpc>
          <a:spcPct val="90000"/>
        </a:lnSpc>
        <a:spcBef>
          <a:spcPct val="0"/>
        </a:spcBef>
        <a:spcAft>
          <a:spcPct val="0"/>
        </a:spcAft>
        <a:defRPr kumimoji="1"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kumimoji="1"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kumimoji="1"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4.png"/><Relationship Id="rId11" Type="http://schemas.openxmlformats.org/officeDocument/2006/relationships/image" Target="../media/image2.png"/><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notesSlide" Target="../notesSlides/notesSlide38.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3" name="正方形/長方形 2"/>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音楽</a:t>
            </a:r>
            <a:endParaRPr kumimoji="1" lang="ja-JP" altLang="en-US" sz="5400" dirty="0">
              <a:solidFill>
                <a:schemeClr val="tx1"/>
              </a:solidFill>
            </a:endParaRPr>
          </a:p>
        </p:txBody>
      </p:sp>
      <p:sp>
        <p:nvSpPr>
          <p:cNvPr id="4100"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sp>
        <p:nvSpPr>
          <p:cNvPr id="7" name="サブタイトル 2"/>
          <p:cNvSpPr>
            <a:spLocks noGrp="1"/>
          </p:cNvSpPr>
          <p:nvPr>
            <p:ph type="subTitle" idx="1"/>
          </p:nvPr>
        </p:nvSpPr>
        <p:spPr>
          <a:xfrm>
            <a:off x="0" y="908050"/>
            <a:ext cx="9151938"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410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P.00</a:t>
            </a:r>
            <a:endParaRPr kumimoji="1" lang="ja-JP" altLang="en-US" sz="20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285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P.33 ~</a:t>
            </a:r>
            <a:endParaRPr kumimoji="1" lang="ja-JP" altLang="en-US" sz="2000" dirty="0"/>
          </a:p>
        </p:txBody>
      </p:sp>
      <p:graphicFrame>
        <p:nvGraphicFramePr>
          <p:cNvPr id="2" name="表 1"/>
          <p:cNvGraphicFramePr>
            <a:graphicFrameLocks noGrp="1"/>
          </p:cNvGraphicFramePr>
          <p:nvPr/>
        </p:nvGraphicFramePr>
        <p:xfrm>
          <a:off x="179388" y="1125538"/>
          <a:ext cx="8785225" cy="2316196"/>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655">
                <a:tc gridSpan="2">
                  <a:txBody>
                    <a:bodyPr/>
                    <a:lstStyle/>
                    <a:p>
                      <a:pPr algn="ctr"/>
                      <a:r>
                        <a:rPr kumimoji="1" lang="ja-JP" altLang="en-US" sz="1400" b="0" dirty="0">
                          <a:solidFill>
                            <a:schemeClr val="tx1"/>
                          </a:solidFill>
                        </a:rPr>
                        <a:t>知識及び技能</a:t>
                      </a:r>
                    </a:p>
                  </a:txBody>
                  <a:tcPr marL="91443" marR="91443" marT="45649" marB="456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pPr algn="ctr"/>
                      <a:endParaRPr kumimoji="1" lang="ja-JP" alt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2011507">
                <a:tc>
                  <a:txBody>
                    <a:bodyPr/>
                    <a:lstStyle/>
                    <a:p>
                      <a:pPr algn="ctr"/>
                      <a:r>
                        <a:rPr kumimoji="1" lang="ja-JP" altLang="en-US" sz="1300" b="0" dirty="0">
                          <a:solidFill>
                            <a:schemeClr val="tx1"/>
                          </a:solidFill>
                          <a:latin typeface="ＭＳ ゴシック" panose="020B0609070205080204" pitchFamily="49" charset="-128"/>
                          <a:ea typeface="ＭＳ ゴシック" panose="020B0609070205080204" pitchFamily="49" charset="-128"/>
                        </a:rPr>
                        <a:t>内容</a:t>
                      </a:r>
                    </a:p>
                  </a:txBody>
                  <a:tcPr marL="91443" marR="91443" marT="45649" marB="45649"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latin typeface="+mn-ea"/>
                          <a:ea typeface="+mn-ea"/>
                        </a:rPr>
                        <a:t>イ 次の</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ｱ</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及び</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ｲ</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について理解すること。</a:t>
                      </a:r>
                    </a:p>
                    <a:p>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ｱ</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曲想と音楽の構造や歌詞の内容との関わり</a:t>
                      </a:r>
                    </a:p>
                    <a:p>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ｲ</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声の音色や響き及び言葉の特性と曲種に応じた発声との関わり</a:t>
                      </a:r>
                    </a:p>
                    <a:p>
                      <a:r>
                        <a:rPr kumimoji="1" lang="ja-JP" altLang="en-US" sz="1400" dirty="0">
                          <a:solidFill>
                            <a:schemeClr val="tx1"/>
                          </a:solidFill>
                          <a:latin typeface="+mn-ea"/>
                          <a:ea typeface="+mn-ea"/>
                        </a:rPr>
                        <a:t>ウ 次の</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ｱ</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及び</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ｲ</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の技能を身に付けること。</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ｱ</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創意工夫を生かした表現で歌うために必要な発声，言葉の発音，身体の使い方などの技能</a:t>
                      </a:r>
                    </a:p>
                    <a:p>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ｲ</a:t>
                      </a:r>
                      <a:r>
                        <a:rPr kumimoji="1" lang="en-US" altLang="ja-JP" sz="1400" dirty="0">
                          <a:solidFill>
                            <a:schemeClr val="tx1"/>
                          </a:solidFill>
                          <a:latin typeface="+mn-ea"/>
                          <a:ea typeface="+mn-ea"/>
                        </a:rPr>
                        <a:t>) </a:t>
                      </a:r>
                      <a:r>
                        <a:rPr kumimoji="1" lang="ja-JP" altLang="en-US" sz="1400" dirty="0">
                          <a:solidFill>
                            <a:schemeClr val="tx1"/>
                          </a:solidFill>
                          <a:latin typeface="+mn-ea"/>
                          <a:ea typeface="+mn-ea"/>
                        </a:rPr>
                        <a:t>創意工夫を生かし，全体の響きや各声部の声などを聴きながら他者と合わせて歌う技能</a:t>
                      </a:r>
                    </a:p>
                    <a:p>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共通事項</a:t>
                      </a:r>
                      <a:r>
                        <a:rPr kumimoji="1" lang="en-US" altLang="ja-JP" sz="1400" dirty="0">
                          <a:solidFill>
                            <a:schemeClr val="tx1"/>
                          </a:solidFill>
                          <a:latin typeface="+mn-ea"/>
                          <a:ea typeface="+mn-ea"/>
                        </a:rPr>
                        <a:t>〕</a:t>
                      </a:r>
                    </a:p>
                    <a:p>
                      <a:r>
                        <a:rPr kumimoji="1" lang="ja-JP" altLang="en-US" sz="1400" dirty="0">
                          <a:solidFill>
                            <a:schemeClr val="tx1"/>
                          </a:solidFill>
                          <a:latin typeface="+mn-ea"/>
                          <a:ea typeface="+mn-ea"/>
                        </a:rPr>
                        <a:t>イ 音楽を形づくっている要素及びそれらに関わる用語や記号などについて，音楽における働きと関わらせて</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a:t>
                      </a:r>
                      <a:r>
                        <a:rPr kumimoji="1" lang="ja-JP" altLang="en-US" sz="1400" baseline="0" dirty="0">
                          <a:solidFill>
                            <a:schemeClr val="tx1"/>
                          </a:solidFill>
                          <a:latin typeface="+mn-ea"/>
                          <a:ea typeface="+mn-ea"/>
                        </a:rPr>
                        <a:t> </a:t>
                      </a:r>
                      <a:r>
                        <a:rPr kumimoji="1" lang="ja-JP" altLang="en-US" sz="1400" dirty="0">
                          <a:solidFill>
                            <a:schemeClr val="tx1"/>
                          </a:solidFill>
                          <a:latin typeface="+mn-ea"/>
                          <a:ea typeface="+mn-ea"/>
                        </a:rPr>
                        <a:t>理解すること。</a:t>
                      </a:r>
                    </a:p>
                  </a:txBody>
                  <a:tcPr marL="91443" marR="91443" marT="45649" marB="4564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 name="二等辺三角形 2"/>
          <p:cNvSpPr/>
          <p:nvPr/>
        </p:nvSpPr>
        <p:spPr>
          <a:xfrm flipV="1">
            <a:off x="3779838" y="3500438"/>
            <a:ext cx="1512887" cy="328612"/>
          </a:xfrm>
          <a:prstGeom prst="triangl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543" name="テキスト ボックス 4"/>
          <p:cNvSpPr txBox="1">
            <a:spLocks noChangeArrowheads="1"/>
          </p:cNvSpPr>
          <p:nvPr/>
        </p:nvSpPr>
        <p:spPr bwMode="auto">
          <a:xfrm>
            <a:off x="179388" y="7556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a:cs typeface="新細明體"/>
              </a:rPr>
              <a:t>学習指導要領の「２ 内容」</a:t>
            </a:r>
            <a:endParaRPr kumimoji="1" lang="ja-JP" altLang="en-US">
              <a:cs typeface="新細明體"/>
            </a:endParaRPr>
          </a:p>
        </p:txBody>
      </p:sp>
      <p:sp>
        <p:nvSpPr>
          <p:cNvPr id="22544" name="テキスト ボックス 4"/>
          <p:cNvSpPr txBox="1">
            <a:spLocks noChangeArrowheads="1"/>
          </p:cNvSpPr>
          <p:nvPr/>
        </p:nvSpPr>
        <p:spPr bwMode="auto">
          <a:xfrm>
            <a:off x="179388" y="386080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a:cs typeface="新細明體"/>
              </a:rPr>
              <a:t>「内容のまとまりごとの評価規準（例）」</a:t>
            </a:r>
            <a:endParaRPr kumimoji="1" lang="ja-JP" altLang="en-US">
              <a:cs typeface="新細明體"/>
            </a:endParaRPr>
          </a:p>
        </p:txBody>
      </p:sp>
      <p:graphicFrame>
        <p:nvGraphicFramePr>
          <p:cNvPr id="9" name="表 8"/>
          <p:cNvGraphicFramePr>
            <a:graphicFrameLocks noGrp="1"/>
          </p:cNvGraphicFramePr>
          <p:nvPr/>
        </p:nvGraphicFramePr>
        <p:xfrm>
          <a:off x="179388" y="4221163"/>
          <a:ext cx="8785225" cy="2187575"/>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844">
                <a:tc gridSpan="2">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知識・技能</a:t>
                      </a:r>
                    </a:p>
                  </a:txBody>
                  <a:tcPr marL="91443" marR="91443" marT="45727" marB="45727"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hMerge="1">
                  <a:txBody>
                    <a:bodyPr/>
                    <a:lstStyle/>
                    <a:p>
                      <a:pPr algn="ctr"/>
                      <a:endParaRPr kumimoji="1" lang="ja-JP" altLang="en-US" sz="14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1882731">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評価規準</a:t>
                      </a:r>
                    </a:p>
                  </a:txBody>
                  <a:tcPr marL="91443" marR="91443" marT="45727" marB="45727" vert="eaVert"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r>
                        <a:rPr kumimoji="1" lang="ja-JP" altLang="en-US" sz="1400" b="1" dirty="0">
                          <a:solidFill>
                            <a:schemeClr val="tx1"/>
                          </a:solidFill>
                          <a:latin typeface="+mn-ea"/>
                          <a:ea typeface="+mn-ea"/>
                        </a:rPr>
                        <a:t>・曲想と音楽の構造や歌詞の内容との関わりについて理解している。</a:t>
                      </a: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知識：イの</a:t>
                      </a:r>
                      <a:r>
                        <a:rPr kumimoji="1" lang="en-US" altLang="ja-JP" sz="1400" b="0" dirty="0">
                          <a:solidFill>
                            <a:schemeClr val="tx1"/>
                          </a:solidFill>
                          <a:latin typeface="+mn-ea"/>
                          <a:ea typeface="+mn-ea"/>
                          <a:sym typeface="Wingdings" panose="05000000000000000000" pitchFamily="2" charset="2"/>
                        </a:rPr>
                        <a:t>(</a:t>
                      </a:r>
                      <a:r>
                        <a:rPr kumimoji="1" lang="ja-JP" altLang="en-US" sz="1400" b="0" dirty="0">
                          <a:solidFill>
                            <a:schemeClr val="tx1"/>
                          </a:solidFill>
                          <a:latin typeface="+mn-ea"/>
                          <a:ea typeface="+mn-ea"/>
                          <a:sym typeface="Wingdings" panose="05000000000000000000" pitchFamily="2" charset="2"/>
                        </a:rPr>
                        <a:t>ｱ</a:t>
                      </a:r>
                      <a:r>
                        <a:rPr kumimoji="1" lang="en-US" altLang="ja-JP" sz="1400" b="0" dirty="0">
                          <a:solidFill>
                            <a:schemeClr val="tx1"/>
                          </a:solidFill>
                          <a:latin typeface="+mn-ea"/>
                          <a:ea typeface="+mn-ea"/>
                          <a:sym typeface="Wingdings" panose="05000000000000000000" pitchFamily="2" charset="2"/>
                        </a:rPr>
                        <a:t>)</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p>
                      <a:endParaRPr kumimoji="1" lang="en-US" altLang="ja-JP" sz="1400" b="1" dirty="0">
                        <a:solidFill>
                          <a:schemeClr val="tx1"/>
                        </a:solidFill>
                        <a:latin typeface="+mn-ea"/>
                        <a:ea typeface="+mn-ea"/>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mn-ea"/>
                          <a:ea typeface="+mn-ea"/>
                        </a:rPr>
                        <a:t>・声の音色や響き及び言葉の特性と曲種に応じた発声との関わりについて理解している。</a:t>
                      </a: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知識：イの</a:t>
                      </a:r>
                      <a:r>
                        <a:rPr kumimoji="1" lang="en-US" altLang="ja-JP" sz="1400" b="0" dirty="0">
                          <a:solidFill>
                            <a:schemeClr val="tx1"/>
                          </a:solidFill>
                          <a:latin typeface="+mn-ea"/>
                          <a:ea typeface="+mn-ea"/>
                          <a:sym typeface="Wingdings" panose="05000000000000000000" pitchFamily="2" charset="2"/>
                        </a:rPr>
                        <a:t>(</a:t>
                      </a:r>
                      <a:r>
                        <a:rPr kumimoji="1" lang="ja-JP" altLang="en-US" sz="1400" b="0" dirty="0">
                          <a:solidFill>
                            <a:schemeClr val="tx1"/>
                          </a:solidFill>
                          <a:latin typeface="+mn-ea"/>
                          <a:ea typeface="+mn-ea"/>
                          <a:sym typeface="Wingdings" panose="05000000000000000000" pitchFamily="2" charset="2"/>
                        </a:rPr>
                        <a:t>ｲ</a:t>
                      </a:r>
                      <a:r>
                        <a:rPr kumimoji="1" lang="en-US" altLang="ja-JP" sz="1400" b="0" dirty="0">
                          <a:solidFill>
                            <a:schemeClr val="tx1"/>
                          </a:solidFill>
                          <a:latin typeface="+mn-ea"/>
                          <a:ea typeface="+mn-ea"/>
                          <a:sym typeface="Wingdings" panose="05000000000000000000" pitchFamily="2" charset="2"/>
                        </a:rPr>
                        <a:t>)</a:t>
                      </a:r>
                      <a:r>
                        <a:rPr kumimoji="1" lang="en-US" altLang="ja-JP" sz="1400" b="0" dirty="0">
                          <a:solidFill>
                            <a:schemeClr val="tx1"/>
                          </a:solidFill>
                          <a:latin typeface="+mn-ea"/>
                          <a:ea typeface="+mn-ea"/>
                        </a:rPr>
                        <a:t>】</a:t>
                      </a:r>
                      <a:endParaRPr kumimoji="1" lang="ja-JP" altLang="en-US" sz="1400" b="1" dirty="0">
                        <a:solidFill>
                          <a:schemeClr val="tx1"/>
                        </a:solidFill>
                        <a:latin typeface="+mn-ea"/>
                        <a:ea typeface="+mn-ea"/>
                      </a:endParaRPr>
                    </a:p>
                    <a:p>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・創意工夫を生かした表現で歌うために必要な発声，言葉の発音，身体の使い方などの技能を身に付けている。</a:t>
                      </a: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技能：ウの</a:t>
                      </a:r>
                      <a:r>
                        <a:rPr kumimoji="1" lang="en-US" altLang="ja-JP" sz="1400" b="0" dirty="0">
                          <a:solidFill>
                            <a:schemeClr val="tx1"/>
                          </a:solidFill>
                          <a:latin typeface="+mn-ea"/>
                          <a:ea typeface="+mn-ea"/>
                          <a:sym typeface="Wingdings" panose="05000000000000000000" pitchFamily="2" charset="2"/>
                        </a:rPr>
                        <a:t>(</a:t>
                      </a:r>
                      <a:r>
                        <a:rPr kumimoji="1" lang="ja-JP" altLang="en-US" sz="1400" b="0" dirty="0">
                          <a:solidFill>
                            <a:schemeClr val="tx1"/>
                          </a:solidFill>
                          <a:latin typeface="+mn-ea"/>
                          <a:ea typeface="+mn-ea"/>
                          <a:sym typeface="Wingdings" panose="05000000000000000000" pitchFamily="2" charset="2"/>
                        </a:rPr>
                        <a:t>ｱ</a:t>
                      </a:r>
                      <a:r>
                        <a:rPr kumimoji="1" lang="en-US" altLang="ja-JP" sz="1400" b="0" dirty="0">
                          <a:solidFill>
                            <a:schemeClr val="tx1"/>
                          </a:solidFill>
                          <a:latin typeface="+mn-ea"/>
                          <a:ea typeface="+mn-ea"/>
                          <a:sym typeface="Wingdings" panose="05000000000000000000" pitchFamily="2" charset="2"/>
                        </a:rPr>
                        <a:t>)</a:t>
                      </a:r>
                      <a:r>
                        <a:rPr kumimoji="1" lang="en-US" altLang="ja-JP" sz="1400" b="0" dirty="0">
                          <a:solidFill>
                            <a:schemeClr val="tx1"/>
                          </a:solidFill>
                          <a:latin typeface="+mn-ea"/>
                          <a:ea typeface="+mn-ea"/>
                        </a:rPr>
                        <a:t>】</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・創意工夫を生かし，全体の響きや各声部の声などを聴きながら他者と合わせて歌う技能を身に付けている。</a:t>
                      </a:r>
                      <a:endParaRPr kumimoji="1" lang="en-US" altLang="ja-JP" sz="1400" b="1" dirty="0">
                        <a:solidFill>
                          <a:schemeClr val="tx1"/>
                        </a:solidFill>
                        <a:latin typeface="+mn-ea"/>
                        <a:ea typeface="+mn-ea"/>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latin typeface="+mn-ea"/>
                          <a:ea typeface="+mn-ea"/>
                        </a:rPr>
                        <a:t>【</a:t>
                      </a:r>
                      <a:r>
                        <a:rPr kumimoji="1" lang="ja-JP" altLang="en-US" sz="1400" b="0" dirty="0">
                          <a:solidFill>
                            <a:schemeClr val="tx1"/>
                          </a:solidFill>
                          <a:latin typeface="+mn-ea"/>
                          <a:ea typeface="+mn-ea"/>
                        </a:rPr>
                        <a:t>技能：ウの</a:t>
                      </a:r>
                      <a:r>
                        <a:rPr kumimoji="1" lang="en-US" altLang="ja-JP" sz="1400" b="0" dirty="0">
                          <a:solidFill>
                            <a:schemeClr val="tx1"/>
                          </a:solidFill>
                          <a:latin typeface="+mn-ea"/>
                          <a:ea typeface="+mn-ea"/>
                          <a:sym typeface="Wingdings" panose="05000000000000000000" pitchFamily="2" charset="2"/>
                        </a:rPr>
                        <a:t>(</a:t>
                      </a:r>
                      <a:r>
                        <a:rPr kumimoji="1" lang="ja-JP" altLang="en-US" sz="1400" b="0" dirty="0">
                          <a:solidFill>
                            <a:schemeClr val="tx1"/>
                          </a:solidFill>
                          <a:latin typeface="+mn-ea"/>
                          <a:ea typeface="+mn-ea"/>
                          <a:sym typeface="Wingdings" panose="05000000000000000000" pitchFamily="2" charset="2"/>
                        </a:rPr>
                        <a:t>ｲ</a:t>
                      </a:r>
                      <a:r>
                        <a:rPr kumimoji="1" lang="en-US" altLang="ja-JP" sz="1400" b="0" dirty="0">
                          <a:solidFill>
                            <a:schemeClr val="tx1"/>
                          </a:solidFill>
                          <a:latin typeface="+mn-ea"/>
                          <a:ea typeface="+mn-ea"/>
                          <a:sym typeface="Wingdings" panose="05000000000000000000" pitchFamily="2" charset="2"/>
                        </a:rPr>
                        <a:t>)</a:t>
                      </a:r>
                      <a:r>
                        <a:rPr kumimoji="1" lang="en-US" altLang="ja-JP" sz="1400" b="0" dirty="0">
                          <a:solidFill>
                            <a:schemeClr val="tx1"/>
                          </a:solidFill>
                          <a:latin typeface="+mn-ea"/>
                          <a:ea typeface="+mn-ea"/>
                        </a:rPr>
                        <a:t>】</a:t>
                      </a:r>
                      <a:endParaRPr kumimoji="1" lang="ja-JP" altLang="en-US" sz="1400" b="0" dirty="0">
                        <a:solidFill>
                          <a:schemeClr val="tx1"/>
                        </a:solidFill>
                        <a:latin typeface="+mn-ea"/>
                        <a:ea typeface="+mn-ea"/>
                      </a:endParaRPr>
                    </a:p>
                  </a:txBody>
                  <a:tcPr marL="91443" marR="91443" marT="45727" marB="45727"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 name="テキスト ボックス 3"/>
          <p:cNvSpPr txBox="1"/>
          <p:nvPr/>
        </p:nvSpPr>
        <p:spPr>
          <a:xfrm>
            <a:off x="323850" y="6453188"/>
            <a:ext cx="8740775" cy="284162"/>
          </a:xfrm>
          <a:prstGeom prst="rect">
            <a:avLst/>
          </a:prstGeom>
          <a:noFill/>
        </p:spPr>
        <p:txBody>
          <a:bodyPr>
            <a:spAutoFit/>
          </a:bodyPr>
          <a:lstStyle/>
          <a:p>
            <a:pPr>
              <a:lnSpc>
                <a:spcPts val="1600"/>
              </a:lnSpc>
              <a:defRPr/>
            </a:pPr>
            <a:r>
              <a:rPr kumimoji="1" lang="en-US" altLang="ja-JP" sz="1200" dirty="0"/>
              <a:t>※〔</a:t>
            </a:r>
            <a:r>
              <a:rPr kumimoji="1" lang="ja-JP" altLang="en-US" sz="1200" dirty="0"/>
              <a:t>共通事項</a:t>
            </a:r>
            <a:r>
              <a:rPr kumimoji="1" lang="en-US" altLang="ja-JP" sz="1200" dirty="0"/>
              <a:t>〕</a:t>
            </a:r>
            <a:r>
              <a:rPr kumimoji="1" lang="ja-JP" altLang="en-US" sz="1200" dirty="0"/>
              <a:t>のイは，事項イ</a:t>
            </a:r>
            <a:r>
              <a:rPr kumimoji="1" lang="en-US" altLang="ja-JP" sz="1200" dirty="0">
                <a:latin typeface="+mn-ea"/>
              </a:rPr>
              <a:t>(</a:t>
            </a:r>
            <a:r>
              <a:rPr kumimoji="1" lang="ja-JP" altLang="en-US" sz="1200" dirty="0">
                <a:latin typeface="+mn-ea"/>
              </a:rPr>
              <a:t>ｱ</a:t>
            </a:r>
            <a:r>
              <a:rPr kumimoji="1" lang="en-US" altLang="ja-JP" sz="1200" dirty="0">
                <a:latin typeface="+mn-ea"/>
              </a:rPr>
              <a:t>)</a:t>
            </a:r>
            <a:r>
              <a:rPr kumimoji="1" lang="ja-JP" altLang="en-US" sz="1200" dirty="0"/>
              <a:t>について理解する過程や結果において理解されるものであるため，評価の観点に直接示されない。</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83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P.33 ~</a:t>
            </a:r>
            <a:endParaRPr kumimoji="1" lang="ja-JP" altLang="en-US" sz="2000" dirty="0"/>
          </a:p>
        </p:txBody>
      </p:sp>
      <p:graphicFrame>
        <p:nvGraphicFramePr>
          <p:cNvPr id="2" name="表 1"/>
          <p:cNvGraphicFramePr>
            <a:graphicFrameLocks noGrp="1"/>
          </p:cNvGraphicFramePr>
          <p:nvPr/>
        </p:nvGraphicFramePr>
        <p:xfrm>
          <a:off x="179388" y="765175"/>
          <a:ext cx="8785225" cy="1295400"/>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738">
                <a:tc gridSpan="2">
                  <a:txBody>
                    <a:bodyPr/>
                    <a:lstStyle/>
                    <a:p>
                      <a:pPr algn="ctr"/>
                      <a:r>
                        <a:rPr kumimoji="1" lang="ja-JP" altLang="en-US" sz="1400" b="0" dirty="0">
                          <a:solidFill>
                            <a:schemeClr val="tx1"/>
                          </a:solidFill>
                        </a:rPr>
                        <a:t>思考力，判断力，表現力等</a:t>
                      </a:r>
                    </a:p>
                  </a:txBody>
                  <a:tcPr marL="91443" marR="91443" marT="45689" marB="45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pPr algn="ctr"/>
                      <a:endParaRPr kumimoji="1" lang="ja-JP" alt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990662">
                <a:tc>
                  <a:txBody>
                    <a:bodyPr/>
                    <a:lstStyle/>
                    <a:p>
                      <a:pPr algn="ctr"/>
                      <a:r>
                        <a:rPr kumimoji="1" lang="ja-JP" altLang="en-US" sz="1300" b="0" dirty="0">
                          <a:solidFill>
                            <a:schemeClr val="tx1"/>
                          </a:solidFill>
                          <a:latin typeface="ＭＳ ゴシック" panose="020B0609070205080204" pitchFamily="49" charset="-128"/>
                          <a:ea typeface="ＭＳ ゴシック" panose="020B0609070205080204" pitchFamily="49" charset="-128"/>
                        </a:rPr>
                        <a:t>内容</a:t>
                      </a:r>
                    </a:p>
                  </a:txBody>
                  <a:tcPr marL="91443" marR="91443" marT="45689" marB="45689"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latin typeface="+mn-ea"/>
                          <a:ea typeface="+mn-ea"/>
                        </a:rPr>
                        <a:t> ア 歌唱表現に関わる知識や技能を得たり生かしたりしながら，歌唱表現を創意工夫すること。</a:t>
                      </a:r>
                    </a:p>
                    <a:p>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共通事項</a:t>
                      </a:r>
                      <a:r>
                        <a:rPr kumimoji="1" lang="en-US" altLang="ja-JP" sz="1400" dirty="0">
                          <a:solidFill>
                            <a:schemeClr val="tx1"/>
                          </a:solidFill>
                          <a:latin typeface="+mn-ea"/>
                          <a:ea typeface="+mn-ea"/>
                        </a:rPr>
                        <a:t>〕</a:t>
                      </a:r>
                    </a:p>
                    <a:p>
                      <a:r>
                        <a:rPr kumimoji="1" lang="ja-JP" altLang="en-US" sz="1400" dirty="0">
                          <a:solidFill>
                            <a:schemeClr val="tx1"/>
                          </a:solidFill>
                          <a:latin typeface="+mn-ea"/>
                          <a:ea typeface="+mn-ea"/>
                        </a:rPr>
                        <a:t> ア 音楽を形づくっている要素や要素同士の関連を知覚し，それらの働きが生み出す特質や雰囲気を感受</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　 　しながら，知覚したことと感受したこととの関わりについて考えること。</a:t>
                      </a:r>
                    </a:p>
                  </a:txBody>
                  <a:tcPr marL="91443" marR="91443" marT="45689" marB="4568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5" name="表 4"/>
          <p:cNvGraphicFramePr>
            <a:graphicFrameLocks noGrp="1"/>
          </p:cNvGraphicFramePr>
          <p:nvPr/>
        </p:nvGraphicFramePr>
        <p:xfrm>
          <a:off x="179388" y="2420938"/>
          <a:ext cx="8785225" cy="1152525"/>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905">
                <a:tc gridSpan="2">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思考・判断・表現</a:t>
                      </a:r>
                    </a:p>
                  </a:txBody>
                  <a:tcPr marL="91443" marR="91443" marT="45736" marB="45736"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solidFill>
                  </a:tcPr>
                </a:tc>
                <a:tc hMerge="1">
                  <a:txBody>
                    <a:bodyPr/>
                    <a:lstStyle/>
                    <a:p>
                      <a:pPr algn="ctr"/>
                      <a:endParaRPr kumimoji="1" lang="ja-JP" altLang="en-US" sz="14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847620">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評価規準</a:t>
                      </a:r>
                    </a:p>
                  </a:txBody>
                  <a:tcPr marL="91443" marR="91443" marT="45736" marB="45736" vert="eaVert"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nSpc>
                          <a:spcPts val="2200"/>
                        </a:lnSpc>
                      </a:pPr>
                      <a:r>
                        <a:rPr kumimoji="1" lang="ja-JP" altLang="en-US" sz="1400" b="1" dirty="0">
                          <a:solidFill>
                            <a:schemeClr val="tx1"/>
                          </a:solidFill>
                          <a:latin typeface="+mn-ea"/>
                          <a:ea typeface="+mn-ea"/>
                        </a:rPr>
                        <a:t>・音楽を形づくっている要素や要素同士の関連を知覚し，それらの働きが生み出す特質や雰囲気を感受</a:t>
                      </a:r>
                      <a:endParaRPr kumimoji="1" lang="en-US" altLang="ja-JP" sz="1400" b="1" dirty="0">
                        <a:solidFill>
                          <a:schemeClr val="tx1"/>
                        </a:solidFill>
                        <a:latin typeface="+mn-ea"/>
                        <a:ea typeface="+mn-ea"/>
                      </a:endParaRPr>
                    </a:p>
                    <a:p>
                      <a:pPr>
                        <a:lnSpc>
                          <a:spcPts val="2200"/>
                        </a:lnSpc>
                      </a:pPr>
                      <a:r>
                        <a:rPr kumimoji="1" lang="ja-JP" altLang="en-US" sz="1400" b="1" dirty="0">
                          <a:solidFill>
                            <a:schemeClr val="tx1"/>
                          </a:solidFill>
                          <a:latin typeface="+mn-ea"/>
                          <a:ea typeface="+mn-ea"/>
                        </a:rPr>
                        <a:t>　しながら，知覚したことと感受したこととの関わりについて考え，歌唱表現を創意工夫している。</a:t>
                      </a:r>
                      <a:endParaRPr kumimoji="1" lang="ja-JP" altLang="en-US" sz="1400" b="0" dirty="0">
                        <a:solidFill>
                          <a:schemeClr val="tx1"/>
                        </a:solidFill>
                        <a:latin typeface="+mn-ea"/>
                        <a:ea typeface="+mn-ea"/>
                      </a:endParaRPr>
                    </a:p>
                  </a:txBody>
                  <a:tcPr marL="91443" marR="91443" marT="45736" marB="4573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2" name="二等辺三角形 11"/>
          <p:cNvSpPr/>
          <p:nvPr/>
        </p:nvSpPr>
        <p:spPr>
          <a:xfrm flipV="1">
            <a:off x="4067175" y="2133600"/>
            <a:ext cx="1009650" cy="220663"/>
          </a:xfrm>
          <a:prstGeom prst="triangl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aphicFrame>
        <p:nvGraphicFramePr>
          <p:cNvPr id="13" name="表 12"/>
          <p:cNvGraphicFramePr>
            <a:graphicFrameLocks noGrp="1"/>
          </p:cNvGraphicFramePr>
          <p:nvPr/>
        </p:nvGraphicFramePr>
        <p:xfrm>
          <a:off x="179388" y="4292600"/>
          <a:ext cx="8785225" cy="865188"/>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5185">
                <a:tc gridSpan="2">
                  <a:txBody>
                    <a:bodyPr/>
                    <a:lstStyle/>
                    <a:p>
                      <a:pPr algn="ctr"/>
                      <a:r>
                        <a:rPr kumimoji="1" lang="ja-JP" altLang="en-US" sz="1400" b="0" dirty="0">
                          <a:solidFill>
                            <a:schemeClr val="tx1"/>
                          </a:solidFill>
                        </a:rPr>
                        <a:t>学びに向かう力，人間性等</a:t>
                      </a:r>
                    </a:p>
                  </a:txBody>
                  <a:tcPr marL="91443" marR="91443" marT="45778" marB="457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560003">
                <a:tc>
                  <a:txBody>
                    <a:bodyPr/>
                    <a:lstStyle/>
                    <a:p>
                      <a:pPr algn="ctr"/>
                      <a:r>
                        <a:rPr kumimoji="1" lang="ja-JP" altLang="en-US" sz="1400" b="0" dirty="0">
                          <a:solidFill>
                            <a:schemeClr val="tx1"/>
                          </a:solidFill>
                          <a:latin typeface="ＭＳ ゴシック" panose="020B0609070205080204" pitchFamily="49" charset="-128"/>
                          <a:ea typeface="ＭＳ ゴシック" panose="020B0609070205080204" pitchFamily="49" charset="-128"/>
                        </a:rPr>
                        <a:t>内容</a:t>
                      </a:r>
                    </a:p>
                  </a:txBody>
                  <a:tcPr marL="91443" marR="91443" marT="45778" marB="45778"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内容には，学びに向かう力，人間性等について示されていないことから，該当学年の目標</a:t>
                      </a:r>
                      <a:r>
                        <a:rPr kumimoji="1" lang="en-US" altLang="ja-JP" sz="1400" dirty="0">
                          <a:solidFill>
                            <a:schemeClr val="tx1"/>
                          </a:solidFill>
                          <a:latin typeface="+mn-ea"/>
                          <a:ea typeface="+mn-ea"/>
                        </a:rPr>
                        <a:t>(3)</a:t>
                      </a:r>
                      <a:r>
                        <a:rPr kumimoji="1" lang="ja-JP" altLang="en-US" sz="1400" dirty="0">
                          <a:solidFill>
                            <a:schemeClr val="tx1"/>
                          </a:solidFill>
                          <a:latin typeface="+mn-ea"/>
                          <a:ea typeface="+mn-ea"/>
                        </a:rPr>
                        <a:t>を参考にする。</a:t>
                      </a:r>
                    </a:p>
                  </a:txBody>
                  <a:tcPr marL="91443" marR="91443" marT="45778" marB="4577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14" name="表 13"/>
          <p:cNvGraphicFramePr>
            <a:graphicFrameLocks noGrp="1"/>
          </p:cNvGraphicFramePr>
          <p:nvPr/>
        </p:nvGraphicFramePr>
        <p:xfrm>
          <a:off x="179388" y="5516563"/>
          <a:ext cx="8785225" cy="1152525"/>
        </p:xfrm>
        <a:graphic>
          <a:graphicData uri="http://schemas.openxmlformats.org/drawingml/2006/table">
            <a:tbl>
              <a:tblPr firstRow="1" bandRow="1">
                <a:tableStyleId>{5C22544A-7EE6-4342-B048-85BDC9FD1C3A}</a:tableStyleId>
              </a:tblPr>
              <a:tblGrid>
                <a:gridCol w="360050">
                  <a:extLst>
                    <a:ext uri="{9D8B030D-6E8A-4147-A177-3AD203B41FA5}">
                      <a16:colId xmlns:a16="http://schemas.microsoft.com/office/drawing/2014/main" val="20000"/>
                    </a:ext>
                  </a:extLst>
                </a:gridCol>
                <a:gridCol w="8425175">
                  <a:extLst>
                    <a:ext uri="{9D8B030D-6E8A-4147-A177-3AD203B41FA5}">
                      <a16:colId xmlns:a16="http://schemas.microsoft.com/office/drawing/2014/main" val="20001"/>
                    </a:ext>
                  </a:extLst>
                </a:gridCol>
              </a:tblGrid>
              <a:tr h="304905">
                <a:tc gridSpan="2">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主体的に学習に取り組む態度</a:t>
                      </a:r>
                    </a:p>
                  </a:txBody>
                  <a:tcPr marL="91443" marR="91443" marT="45736" marB="45736"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kumimoji="1" lang="ja-JP" altLang="en-US" sz="1400" b="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0000"/>
                  </a:ext>
                </a:extLst>
              </a:tr>
              <a:tr h="847620">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評価規準</a:t>
                      </a:r>
                    </a:p>
                  </a:txBody>
                  <a:tcPr marL="91443" marR="91443" marT="45736" marB="45736" vert="eaVert"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nSpc>
                          <a:spcPct val="150000"/>
                        </a:lnSpc>
                      </a:pPr>
                      <a:r>
                        <a:rPr kumimoji="1" lang="ja-JP" altLang="en-US" sz="1400" b="1" dirty="0">
                          <a:solidFill>
                            <a:schemeClr val="tx1"/>
                          </a:solidFill>
                          <a:latin typeface="+mn-ea"/>
                          <a:ea typeface="+mn-ea"/>
                        </a:rPr>
                        <a:t>・音楽活動を楽しみながら主体的・協働的に歌唱の学習活動に取り組もうとしている。</a:t>
                      </a:r>
                    </a:p>
                    <a:p>
                      <a:pPr>
                        <a:lnSpc>
                          <a:spcPct val="150000"/>
                        </a:lnSpc>
                      </a:pPr>
                      <a:r>
                        <a:rPr kumimoji="1" lang="en-US" altLang="ja-JP" sz="1200" b="0" dirty="0">
                          <a:solidFill>
                            <a:srgbClr val="FF0000"/>
                          </a:solidFill>
                          <a:latin typeface="+mn-ea"/>
                          <a:ea typeface="+mn-ea"/>
                        </a:rPr>
                        <a:t>※</a:t>
                      </a:r>
                      <a:r>
                        <a:rPr kumimoji="1" lang="ja-JP" altLang="en-US" sz="1200" b="0" dirty="0">
                          <a:solidFill>
                            <a:srgbClr val="FF0000"/>
                          </a:solidFill>
                          <a:latin typeface="+mn-ea"/>
                          <a:ea typeface="+mn-ea"/>
                        </a:rPr>
                        <a:t>必要に応じて学年別の評価の観点の趣旨のうち「主体的に学習に取り組む態度」に関わる部分を用いて作成する。</a:t>
                      </a:r>
                    </a:p>
                  </a:txBody>
                  <a:tcPr marL="91443" marR="91443" marT="45736" marB="4573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5" name="二等辺三角形 14"/>
          <p:cNvSpPr/>
          <p:nvPr/>
        </p:nvSpPr>
        <p:spPr>
          <a:xfrm flipV="1">
            <a:off x="4067175" y="5229225"/>
            <a:ext cx="1009650" cy="220663"/>
          </a:xfrm>
          <a:prstGeom prst="triangl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cxnSp>
        <p:nvCxnSpPr>
          <p:cNvPr id="16" name="直線コネクタ 15"/>
          <p:cNvCxnSpPr/>
          <p:nvPr/>
        </p:nvCxnSpPr>
        <p:spPr>
          <a:xfrm>
            <a:off x="44450" y="3933825"/>
            <a:ext cx="9064625" cy="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27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「学習評価」を行うに当たっての留意点等</a:t>
            </a:r>
          </a:p>
        </p:txBody>
      </p:sp>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音楽</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5" name="角丸四角形 4"/>
          <p:cNvSpPr/>
          <p:nvPr/>
        </p:nvSpPr>
        <p:spPr>
          <a:xfrm>
            <a:off x="277813" y="4349750"/>
            <a:ext cx="6454775"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角丸四角形吹き出し 1"/>
          <p:cNvSpPr/>
          <p:nvPr/>
        </p:nvSpPr>
        <p:spPr>
          <a:xfrm>
            <a:off x="7019925" y="4205288"/>
            <a:ext cx="1944688" cy="1511300"/>
          </a:xfrm>
          <a:prstGeom prst="wedgeRoundRectCallout">
            <a:avLst>
              <a:gd name="adj1" fmla="val -70686"/>
              <a:gd name="adj2" fmla="val -20340"/>
              <a:gd name="adj3" fmla="val 16667"/>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rgbClr val="000000"/>
                </a:solidFill>
              </a:rPr>
              <a:t>第１学年</a:t>
            </a:r>
            <a:endParaRPr kumimoji="1" lang="en-US" altLang="ja-JP" sz="2000" dirty="0">
              <a:solidFill>
                <a:srgbClr val="000000"/>
              </a:solidFill>
            </a:endParaRPr>
          </a:p>
          <a:p>
            <a:pPr>
              <a:defRPr/>
            </a:pPr>
            <a:r>
              <a:rPr kumimoji="1" lang="ja-JP" altLang="en-US" sz="2000" dirty="0">
                <a:solidFill>
                  <a:srgbClr val="000000"/>
                </a:solidFill>
              </a:rPr>
              <a:t> 「Ａ 表現」歌唱</a:t>
            </a:r>
            <a:endParaRPr kumimoji="1" lang="en-US" altLang="ja-JP" sz="2000" dirty="0">
              <a:solidFill>
                <a:srgbClr val="000000"/>
              </a:solidFill>
            </a:endParaRPr>
          </a:p>
          <a:p>
            <a:pPr>
              <a:defRPr/>
            </a:pPr>
            <a:r>
              <a:rPr kumimoji="1" lang="ja-JP" altLang="en-US" sz="2000" dirty="0">
                <a:solidFill>
                  <a:srgbClr val="000000"/>
                </a:solidFill>
              </a:rPr>
              <a:t>第２・３学年</a:t>
            </a:r>
            <a:endParaRPr kumimoji="1" lang="en-US" altLang="ja-JP" sz="2000" dirty="0">
              <a:solidFill>
                <a:srgbClr val="000000"/>
              </a:solidFill>
            </a:endParaRPr>
          </a:p>
          <a:p>
            <a:pPr>
              <a:defRPr/>
            </a:pPr>
            <a:r>
              <a:rPr kumimoji="1" lang="ja-JP" altLang="en-US" sz="2000" dirty="0">
                <a:solidFill>
                  <a:srgbClr val="000000"/>
                </a:solidFill>
              </a:rPr>
              <a:t> 「Ｂ 鑑賞」</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883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323850" y="1109663"/>
          <a:ext cx="8496300" cy="5487987"/>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val="20000"/>
                    </a:ext>
                  </a:extLst>
                </a:gridCol>
                <a:gridCol w="2928103">
                  <a:extLst>
                    <a:ext uri="{9D8B030D-6E8A-4147-A177-3AD203B41FA5}">
                      <a16:colId xmlns:a16="http://schemas.microsoft.com/office/drawing/2014/main" val="20001"/>
                    </a:ext>
                  </a:extLst>
                </a:gridCol>
                <a:gridCol w="2736097">
                  <a:extLst>
                    <a:ext uri="{9D8B030D-6E8A-4147-A177-3AD203B41FA5}">
                      <a16:colId xmlns:a16="http://schemas.microsoft.com/office/drawing/2014/main" val="20002"/>
                    </a:ext>
                  </a:extLst>
                </a:gridCol>
              </a:tblGrid>
              <a:tr h="640181">
                <a:tc>
                  <a:txBody>
                    <a:bodyPr/>
                    <a:lstStyle/>
                    <a:p>
                      <a:pPr algn="ctr"/>
                      <a:r>
                        <a:rPr kumimoji="1" lang="ja-JP" altLang="en-US" sz="1800" b="0" dirty="0">
                          <a:solidFill>
                            <a:schemeClr val="tx1"/>
                          </a:solidFill>
                        </a:rPr>
                        <a:t>知識・技能</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主体的に学習に取り組む態度</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847806">
                <a:tc>
                  <a:txBody>
                    <a:bodyPr/>
                    <a:lstStyle/>
                    <a:p>
                      <a:pPr>
                        <a:lnSpc>
                          <a:spcPts val="2300"/>
                        </a:lnSpc>
                      </a:pPr>
                      <a:r>
                        <a:rPr kumimoji="1" lang="ja-JP" altLang="en-US" sz="1800" b="0" dirty="0">
                          <a:solidFill>
                            <a:schemeClr val="tx1"/>
                          </a:solidFill>
                        </a:rPr>
                        <a:t>＜知識＞</a:t>
                      </a:r>
                      <a:endParaRPr kumimoji="1" lang="en-US" altLang="ja-JP" sz="1800" b="0" dirty="0">
                        <a:solidFill>
                          <a:schemeClr val="tx1"/>
                        </a:solidFill>
                      </a:endParaRPr>
                    </a:p>
                    <a:p>
                      <a:pPr>
                        <a:lnSpc>
                          <a:spcPts val="2300"/>
                        </a:lnSpc>
                      </a:pPr>
                      <a:r>
                        <a:rPr kumimoji="1" lang="ja-JP" altLang="en-US" sz="1800" b="1" dirty="0">
                          <a:solidFill>
                            <a:srgbClr val="FF0000"/>
                          </a:solidFill>
                        </a:rPr>
                        <a:t>［事項イの（ｱ）又は（ｲ）のいずれか又は両方］</a:t>
                      </a:r>
                      <a:r>
                        <a:rPr kumimoji="1" lang="ja-JP" altLang="en-US" sz="1800" dirty="0"/>
                        <a:t>について理解している。</a:t>
                      </a:r>
                      <a:endParaRPr kumimoji="1" lang="en-US" altLang="ja-JP" sz="1800" dirty="0"/>
                    </a:p>
                    <a:p>
                      <a:pPr>
                        <a:lnSpc>
                          <a:spcPts val="2300"/>
                        </a:lnSpc>
                      </a:pPr>
                      <a:endParaRPr kumimoji="1" lang="en-US" altLang="ja-JP" sz="1800" dirty="0"/>
                    </a:p>
                    <a:p>
                      <a:pPr>
                        <a:lnSpc>
                          <a:spcPts val="2300"/>
                        </a:lnSpc>
                      </a:pPr>
                      <a:r>
                        <a:rPr kumimoji="1" lang="ja-JP" altLang="en-US" sz="1800" dirty="0"/>
                        <a:t>＜技能＞</a:t>
                      </a:r>
                      <a:endParaRPr kumimoji="1" lang="en-US" altLang="ja-JP" sz="1800" dirty="0"/>
                    </a:p>
                    <a:p>
                      <a:pPr>
                        <a:lnSpc>
                          <a:spcPts val="2300"/>
                        </a:lnSpc>
                      </a:pPr>
                      <a:r>
                        <a:rPr kumimoji="1" lang="ja-JP" altLang="en-US" sz="1800" b="1" dirty="0">
                          <a:solidFill>
                            <a:srgbClr val="FF0000"/>
                          </a:solidFill>
                        </a:rPr>
                        <a:t>［事項ウの（ｱ）又は（ｲ）のいずれか又は両方］</a:t>
                      </a:r>
                      <a:r>
                        <a:rPr kumimoji="1" lang="ja-JP" altLang="en-US" sz="1800" dirty="0"/>
                        <a:t>を身に付け，歌唱（</a:t>
                      </a:r>
                      <a:r>
                        <a:rPr kumimoji="1" lang="en-US" altLang="ja-JP" sz="1800" dirty="0"/>
                        <a:t>※</a:t>
                      </a:r>
                      <a:r>
                        <a:rPr kumimoji="1" lang="ja-JP" altLang="en-US" sz="1800" dirty="0"/>
                        <a:t>器楽分野の場合は「器楽」，創作分野の場合は「創作」）で表している。</a:t>
                      </a:r>
                      <a:endParaRPr kumimoji="1" lang="en-US" altLang="ja-JP" sz="1800" dirty="0"/>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800" b="1" dirty="0">
                          <a:solidFill>
                            <a:srgbClr val="FF0000"/>
                          </a:solidFill>
                        </a:rPr>
                        <a:t>［音色，リズム，速度，旋律，テクスチュア，強弱，形式，構成などのうち，その題材の学習において生徒の思考・判断のよりどころとなるものとして適切に選択した主な音楽を形づくっている要素］</a:t>
                      </a:r>
                      <a:r>
                        <a:rPr kumimoji="1" lang="ja-JP" altLang="en-US" sz="1800" dirty="0"/>
                        <a:t>を知覚し，それらの働きが生み出す特質や雰囲気を感受しながら，知覚したことと感受したこととの関わりについて考え，どのように歌うか</a:t>
                      </a:r>
                      <a:r>
                        <a:rPr kumimoji="1" lang="ja-JP" altLang="en-US" sz="1800" b="1" dirty="0">
                          <a:solidFill>
                            <a:srgbClr val="0070C0"/>
                          </a:solidFill>
                          <a:latin typeface="+mj-ea"/>
                          <a:ea typeface="+mj-ea"/>
                        </a:rPr>
                        <a:t>（</a:t>
                      </a:r>
                      <a:r>
                        <a:rPr kumimoji="1" lang="en-US" altLang="ja-JP" sz="1800" b="1" dirty="0">
                          <a:solidFill>
                            <a:srgbClr val="0070C0"/>
                          </a:solidFill>
                          <a:latin typeface="+mj-ea"/>
                          <a:ea typeface="+mj-ea"/>
                        </a:rPr>
                        <a:t>※</a:t>
                      </a:r>
                      <a:r>
                        <a:rPr kumimoji="1" lang="ja-JP" altLang="en-US" sz="1800" b="1" dirty="0">
                          <a:solidFill>
                            <a:srgbClr val="0070C0"/>
                          </a:solidFill>
                          <a:latin typeface="+mj-ea"/>
                          <a:ea typeface="+mj-ea"/>
                        </a:rPr>
                        <a:t>器楽分野の場合は「演奏するか」，創作分野の場合は「音楽をつくるか」）</a:t>
                      </a:r>
                      <a:r>
                        <a:rPr kumimoji="1" lang="ja-JP" altLang="en-US" sz="1800" dirty="0"/>
                        <a:t>について思いや意図をもっている。</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300"/>
                        </a:lnSpc>
                      </a:pPr>
                      <a:r>
                        <a:rPr kumimoji="1" lang="ja-JP" altLang="en-US" sz="1800" b="1" dirty="0">
                          <a:solidFill>
                            <a:srgbClr val="FF0000"/>
                          </a:solidFill>
                        </a:rPr>
                        <a:t>［その題材の学習に粘り強く取り組んだり，自らの学習を調整しようとする意思をもったりできるようにするために必要な，扱う教材曲や曲種等の特徴，学習内容など，生徒に興味・関心をもたせたい事柄］に関心をもち，</a:t>
                      </a:r>
                      <a:r>
                        <a:rPr kumimoji="1" lang="ja-JP" altLang="en-US" sz="1800" dirty="0"/>
                        <a:t>音楽活動を楽しみながら主体的・協働的に歌唱（</a:t>
                      </a:r>
                      <a:r>
                        <a:rPr kumimoji="1" lang="en-US" altLang="ja-JP" sz="1800" dirty="0"/>
                        <a:t>※</a:t>
                      </a:r>
                      <a:r>
                        <a:rPr kumimoji="1" lang="ja-JP" altLang="en-US" sz="1800" dirty="0"/>
                        <a:t>器楽分野の場合は「器楽」，創作分野の場合は「創作」）の学習活動に取り組もうとしている。</a:t>
                      </a:r>
                    </a:p>
                    <a:p>
                      <a:pPr>
                        <a:lnSpc>
                          <a:spcPts val="2300"/>
                        </a:lnSpc>
                      </a:pPr>
                      <a:endParaRPr kumimoji="1" lang="ja-JP" altLang="en-US" sz="1800" dirty="0"/>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8689" name="テキスト ボックス 4"/>
          <p:cNvSpPr txBox="1">
            <a:spLocks noChangeArrowheads="1"/>
          </p:cNvSpPr>
          <p:nvPr/>
        </p:nvSpPr>
        <p:spPr bwMode="auto">
          <a:xfrm>
            <a:off x="179388" y="676275"/>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＜参考：表１　第１学年「Ａ 表現」＞</a:t>
            </a:r>
          </a:p>
        </p:txBody>
      </p:sp>
      <p:sp>
        <p:nvSpPr>
          <p:cNvPr id="5" name="角丸四角形 4"/>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P.46</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64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323850" y="2978150"/>
          <a:ext cx="8496300" cy="3475038"/>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val="20000"/>
                    </a:ext>
                  </a:extLst>
                </a:gridCol>
                <a:gridCol w="2928103">
                  <a:extLst>
                    <a:ext uri="{9D8B030D-6E8A-4147-A177-3AD203B41FA5}">
                      <a16:colId xmlns:a16="http://schemas.microsoft.com/office/drawing/2014/main" val="20001"/>
                    </a:ext>
                  </a:extLst>
                </a:gridCol>
                <a:gridCol w="2736097">
                  <a:extLst>
                    <a:ext uri="{9D8B030D-6E8A-4147-A177-3AD203B41FA5}">
                      <a16:colId xmlns:a16="http://schemas.microsoft.com/office/drawing/2014/main" val="20002"/>
                    </a:ext>
                  </a:extLst>
                </a:gridCol>
              </a:tblGrid>
              <a:tr h="640139">
                <a:tc>
                  <a:txBody>
                    <a:bodyPr/>
                    <a:lstStyle/>
                    <a:p>
                      <a:pPr algn="ctr"/>
                      <a:r>
                        <a:rPr kumimoji="1" lang="ja-JP" altLang="en-US" sz="1800" b="0" dirty="0">
                          <a:solidFill>
                            <a:schemeClr val="tx1"/>
                          </a:solidFill>
                        </a:rPr>
                        <a:t>知識・技能</a:t>
                      </a:r>
                    </a:p>
                  </a:txBody>
                  <a:tcPr marL="91433" marR="91433"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主体的に学習に取り組む態度</a:t>
                      </a:r>
                    </a:p>
                  </a:txBody>
                  <a:tcPr marL="91433" marR="91433"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834899">
                <a:tc>
                  <a:txBody>
                    <a:bodyPr/>
                    <a:lstStyle/>
                    <a:p>
                      <a:r>
                        <a:rPr kumimoji="1" lang="ja-JP" altLang="en-US" sz="1800" dirty="0"/>
                        <a:t>＜知識＞</a:t>
                      </a:r>
                      <a:r>
                        <a:rPr kumimoji="1" lang="ja-JP" altLang="en-US" sz="1800" dirty="0">
                          <a:solidFill>
                            <a:srgbClr val="FF0000"/>
                          </a:solidFill>
                        </a:rPr>
                        <a:t>（</a:t>
                      </a:r>
                      <a:r>
                        <a:rPr kumimoji="1" lang="en-US" altLang="ja-JP" sz="1800" dirty="0">
                          <a:solidFill>
                            <a:srgbClr val="FF0000"/>
                          </a:solidFill>
                        </a:rPr>
                        <a:t>※</a:t>
                      </a:r>
                      <a:r>
                        <a:rPr kumimoji="1" lang="ja-JP" altLang="en-US" sz="1800" dirty="0">
                          <a:solidFill>
                            <a:srgbClr val="FF0000"/>
                          </a:solidFill>
                        </a:rPr>
                        <a:t>１）</a:t>
                      </a:r>
                      <a:endParaRPr kumimoji="1" lang="en-US" altLang="ja-JP" sz="1800" dirty="0">
                        <a:solidFill>
                          <a:srgbClr val="FF0000"/>
                        </a:solidFill>
                      </a:endParaRPr>
                    </a:p>
                    <a:p>
                      <a:r>
                        <a:rPr kumimoji="1" lang="ja-JP" altLang="en-US" sz="1800" dirty="0"/>
                        <a:t>　曲想と音楽の構造や歌詞の内容との関わりについて理解している。</a:t>
                      </a:r>
                    </a:p>
                    <a:p>
                      <a:r>
                        <a:rPr kumimoji="1" lang="ja-JP" altLang="en-US" sz="1800" dirty="0"/>
                        <a:t>＜技能＞</a:t>
                      </a:r>
                      <a:r>
                        <a:rPr kumimoji="1" lang="ja-JP" altLang="en-US" sz="1800" dirty="0">
                          <a:solidFill>
                            <a:srgbClr val="FF0000"/>
                          </a:solidFill>
                        </a:rPr>
                        <a:t>（</a:t>
                      </a:r>
                      <a:r>
                        <a:rPr kumimoji="1" lang="en-US" altLang="ja-JP" sz="1800" dirty="0">
                          <a:solidFill>
                            <a:srgbClr val="FF0000"/>
                          </a:solidFill>
                        </a:rPr>
                        <a:t>※</a:t>
                      </a:r>
                      <a:r>
                        <a:rPr kumimoji="1" lang="ja-JP" altLang="en-US" sz="1800" dirty="0">
                          <a:solidFill>
                            <a:srgbClr val="FF0000"/>
                          </a:solidFill>
                        </a:rPr>
                        <a:t>１）</a:t>
                      </a:r>
                      <a:endParaRPr kumimoji="1" lang="en-US" altLang="ja-JP" sz="1800" dirty="0">
                        <a:solidFill>
                          <a:srgbClr val="FF0000"/>
                        </a:solidFill>
                      </a:endParaRPr>
                    </a:p>
                    <a:p>
                      <a:r>
                        <a:rPr kumimoji="1" lang="ja-JP" altLang="en-US" sz="1800" dirty="0"/>
                        <a:t>　創意工夫を生かし，全体の響き</a:t>
                      </a:r>
                      <a:r>
                        <a:rPr kumimoji="1" lang="ja-JP" altLang="en-US" sz="1800" dirty="0">
                          <a:solidFill>
                            <a:srgbClr val="FF0000"/>
                          </a:solidFill>
                        </a:rPr>
                        <a:t>や各声部の声など（</a:t>
                      </a:r>
                      <a:r>
                        <a:rPr kumimoji="1" lang="en-US" altLang="ja-JP" sz="1800" dirty="0">
                          <a:solidFill>
                            <a:srgbClr val="FF0000"/>
                          </a:solidFill>
                        </a:rPr>
                        <a:t>※</a:t>
                      </a:r>
                      <a:r>
                        <a:rPr kumimoji="1" lang="ja-JP" altLang="en-US" sz="1800" dirty="0">
                          <a:solidFill>
                            <a:srgbClr val="FF0000"/>
                          </a:solidFill>
                        </a:rPr>
                        <a:t>２）</a:t>
                      </a:r>
                      <a:r>
                        <a:rPr kumimoji="1" lang="ja-JP" altLang="en-US" sz="1800" dirty="0"/>
                        <a:t>を聴きながら他者と合わせて歌う技能を身に付け，歌唱で表している。</a:t>
                      </a:r>
                      <a:endParaRPr kumimoji="1" lang="en-US" altLang="ja-JP" sz="1800" dirty="0"/>
                    </a:p>
                  </a:txBody>
                  <a:tcPr marL="91433" marR="91433"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　</a:t>
                      </a:r>
                      <a:r>
                        <a:rPr kumimoji="1" lang="ja-JP" altLang="en-US" sz="1800" u="sng" dirty="0">
                          <a:solidFill>
                            <a:srgbClr val="FF0000"/>
                          </a:solidFill>
                        </a:rPr>
                        <a:t>音色，速度，旋律（</a:t>
                      </a:r>
                      <a:r>
                        <a:rPr kumimoji="1" lang="en-US" altLang="ja-JP" sz="1800" u="sng" dirty="0">
                          <a:solidFill>
                            <a:srgbClr val="FF0000"/>
                          </a:solidFill>
                        </a:rPr>
                        <a:t>※</a:t>
                      </a:r>
                      <a:r>
                        <a:rPr kumimoji="1" lang="ja-JP" altLang="en-US" sz="1800" u="sng" dirty="0">
                          <a:solidFill>
                            <a:srgbClr val="FF0000"/>
                          </a:solidFill>
                        </a:rPr>
                        <a:t>３）</a:t>
                      </a:r>
                      <a:r>
                        <a:rPr kumimoji="1" lang="ja-JP" altLang="en-US" sz="1800" dirty="0"/>
                        <a:t>を知覚し，それらの働きが生み出す特質や雰囲気を感受しながら，知覚したことと感受したこととの関わりについて考え，</a:t>
                      </a:r>
                      <a:r>
                        <a:rPr kumimoji="1" lang="ja-JP" altLang="en-US" sz="1800" b="1" u="sng" dirty="0">
                          <a:solidFill>
                            <a:srgbClr val="0070C0"/>
                          </a:solidFill>
                        </a:rPr>
                        <a:t>どのように歌うか</a:t>
                      </a:r>
                      <a:r>
                        <a:rPr kumimoji="1" lang="ja-JP" altLang="en-US" sz="1800" dirty="0"/>
                        <a:t>について思いや意図をもっている。</a:t>
                      </a:r>
                    </a:p>
                  </a:txBody>
                  <a:tcPr marL="91433" marR="91433"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　</a:t>
                      </a:r>
                      <a:r>
                        <a:rPr kumimoji="1" lang="ja-JP" altLang="en-US" sz="1800" u="sng" dirty="0">
                          <a:solidFill>
                            <a:srgbClr val="FF0000"/>
                          </a:solidFill>
                        </a:rPr>
                        <a:t>旋律と言葉との関係に関心をもち（</a:t>
                      </a:r>
                      <a:r>
                        <a:rPr kumimoji="1" lang="en-US" altLang="ja-JP" sz="1800" u="sng" dirty="0">
                          <a:solidFill>
                            <a:srgbClr val="FF0000"/>
                          </a:solidFill>
                        </a:rPr>
                        <a:t>※</a:t>
                      </a:r>
                      <a:r>
                        <a:rPr kumimoji="1" lang="ja-JP" altLang="en-US" sz="1800" u="sng" dirty="0">
                          <a:solidFill>
                            <a:srgbClr val="FF0000"/>
                          </a:solidFill>
                        </a:rPr>
                        <a:t>４）</a:t>
                      </a:r>
                      <a:r>
                        <a:rPr kumimoji="1" lang="ja-JP" altLang="en-US" sz="1800" dirty="0"/>
                        <a:t>，音楽活動を楽しみながら主体的・協働的に歌唱の学習活動に取り組もうとしている。</a:t>
                      </a:r>
                    </a:p>
                  </a:txBody>
                  <a:tcPr marL="91433" marR="91433"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0737" name="テキスト ボックス 4"/>
          <p:cNvSpPr txBox="1">
            <a:spLocks noChangeArrowheads="1"/>
          </p:cNvSpPr>
          <p:nvPr/>
        </p:nvSpPr>
        <p:spPr bwMode="auto">
          <a:xfrm>
            <a:off x="179388" y="676275"/>
            <a:ext cx="878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＜第１学年「Ａ 表現」＞</a:t>
            </a:r>
          </a:p>
        </p:txBody>
      </p:sp>
      <p:cxnSp>
        <p:nvCxnSpPr>
          <p:cNvPr id="6" name="直線コネクタ 5"/>
          <p:cNvCxnSpPr/>
          <p:nvPr/>
        </p:nvCxnSpPr>
        <p:spPr>
          <a:xfrm flipV="1">
            <a:off x="1103313" y="5451475"/>
            <a:ext cx="1800225" cy="22225"/>
          </a:xfrm>
          <a:prstGeom prst="line">
            <a:avLst/>
          </a:prstGeom>
          <a:ln w="508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4"/>
          <p:cNvSpPr txBox="1">
            <a:spLocks noChangeArrowheads="1"/>
          </p:cNvSpPr>
          <p:nvPr/>
        </p:nvSpPr>
        <p:spPr bwMode="auto">
          <a:xfrm>
            <a:off x="179388" y="1052513"/>
            <a:ext cx="8785225"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n-ea"/>
              </a:rPr>
              <a:t>「</a:t>
            </a:r>
            <a:r>
              <a:rPr kumimoji="1" lang="en-US" altLang="ja-JP" sz="2000" dirty="0">
                <a:latin typeface="+mn-ea"/>
              </a:rPr>
              <a:t>(1)</a:t>
            </a:r>
            <a:r>
              <a:rPr kumimoji="1" lang="ja-JP" altLang="en-US" sz="2000" dirty="0">
                <a:latin typeface="+mn-ea"/>
              </a:rPr>
              <a:t>歌唱」において，事項ア，イ</a:t>
            </a:r>
            <a:r>
              <a:rPr kumimoji="1" lang="en-US" altLang="ja-JP" sz="2000" dirty="0">
                <a:latin typeface="+mn-ea"/>
              </a:rPr>
              <a:t>(</a:t>
            </a:r>
            <a:r>
              <a:rPr kumimoji="1" lang="ja-JP" altLang="en-US" sz="2000" dirty="0">
                <a:latin typeface="+mn-ea"/>
              </a:rPr>
              <a:t>ｱ</a:t>
            </a:r>
            <a:r>
              <a:rPr kumimoji="1" lang="en-US" altLang="ja-JP" sz="2000" dirty="0">
                <a:latin typeface="+mn-ea"/>
              </a:rPr>
              <a:t>)</a:t>
            </a:r>
            <a:r>
              <a:rPr kumimoji="1" lang="ja-JP" altLang="en-US" sz="2000" dirty="0" err="1">
                <a:latin typeface="+mn-ea"/>
              </a:rPr>
              <a:t>，</a:t>
            </a:r>
            <a:r>
              <a:rPr kumimoji="1" lang="ja-JP" altLang="en-US" sz="2000" dirty="0">
                <a:latin typeface="+mn-ea"/>
              </a:rPr>
              <a:t>ウ</a:t>
            </a:r>
            <a:r>
              <a:rPr kumimoji="1" lang="en-US" altLang="ja-JP" sz="2000" dirty="0">
                <a:latin typeface="+mn-ea"/>
              </a:rPr>
              <a:t>(</a:t>
            </a:r>
            <a:r>
              <a:rPr kumimoji="1" lang="ja-JP" altLang="en-US" sz="2000" dirty="0">
                <a:latin typeface="+mn-ea"/>
              </a:rPr>
              <a:t>ｲ</a:t>
            </a:r>
            <a:r>
              <a:rPr kumimoji="1" lang="en-US" altLang="ja-JP" sz="2000" dirty="0">
                <a:latin typeface="+mn-ea"/>
              </a:rPr>
              <a:t>)</a:t>
            </a:r>
            <a:r>
              <a:rPr kumimoji="1" lang="ja-JP" altLang="en-US" sz="2000" dirty="0">
                <a:latin typeface="+mn-ea"/>
              </a:rPr>
              <a:t>で題材を構想している場合の例</a:t>
            </a:r>
            <a:endParaRPr kumimoji="1" lang="en-US" altLang="ja-JP" sz="2000" dirty="0">
              <a:latin typeface="+mn-ea"/>
            </a:endParaRPr>
          </a:p>
          <a:p>
            <a:pPr>
              <a:defRPr/>
            </a:pPr>
            <a:endParaRPr kumimoji="1" lang="en-US" altLang="ja-JP" sz="800" dirty="0">
              <a:latin typeface="+mn-ea"/>
            </a:endParaRPr>
          </a:p>
          <a:p>
            <a:pPr>
              <a:lnSpc>
                <a:spcPts val="2100"/>
              </a:lnSpc>
              <a:defRPr/>
            </a:pPr>
            <a:r>
              <a:rPr kumimoji="1" lang="ja-JP" altLang="en-US" sz="1600" dirty="0">
                <a:latin typeface="+mn-ea"/>
              </a:rPr>
              <a:t>　　ア 歌唱表現に関わる知識や技能を得たり生かしたりしながら，歌唱表現を創意工夫すること。</a:t>
            </a:r>
          </a:p>
          <a:p>
            <a:pPr>
              <a:lnSpc>
                <a:spcPts val="2100"/>
              </a:lnSpc>
              <a:defRPr/>
            </a:pPr>
            <a:r>
              <a:rPr kumimoji="1" lang="ja-JP" altLang="en-US" sz="1600" dirty="0">
                <a:latin typeface="+mn-ea"/>
              </a:rPr>
              <a:t>　　イ 次の</a:t>
            </a:r>
            <a:r>
              <a:rPr kumimoji="1" lang="en-US" altLang="ja-JP" sz="1600" dirty="0">
                <a:latin typeface="+mn-ea"/>
              </a:rPr>
              <a:t>(</a:t>
            </a:r>
            <a:r>
              <a:rPr kumimoji="1" lang="ja-JP" altLang="en-US" sz="1600" dirty="0">
                <a:latin typeface="+mn-ea"/>
              </a:rPr>
              <a:t>ｱ</a:t>
            </a:r>
            <a:r>
              <a:rPr kumimoji="1" lang="en-US" altLang="ja-JP" sz="1600" dirty="0">
                <a:latin typeface="+mn-ea"/>
              </a:rPr>
              <a:t>)</a:t>
            </a:r>
            <a:r>
              <a:rPr kumimoji="1" lang="ja-JP" altLang="en-US" sz="1600" dirty="0">
                <a:latin typeface="+mn-ea"/>
              </a:rPr>
              <a:t>及び</a:t>
            </a:r>
            <a:r>
              <a:rPr kumimoji="1" lang="en-US" altLang="ja-JP" sz="1600" dirty="0">
                <a:latin typeface="+mn-ea"/>
              </a:rPr>
              <a:t>(</a:t>
            </a:r>
            <a:r>
              <a:rPr kumimoji="1" lang="ja-JP" altLang="en-US" sz="1600" dirty="0">
                <a:latin typeface="+mn-ea"/>
              </a:rPr>
              <a:t>ｲ</a:t>
            </a:r>
            <a:r>
              <a:rPr kumimoji="1" lang="en-US" altLang="ja-JP" sz="1600" dirty="0">
                <a:latin typeface="+mn-ea"/>
              </a:rPr>
              <a:t>)</a:t>
            </a:r>
            <a:r>
              <a:rPr kumimoji="1" lang="ja-JP" altLang="en-US" sz="1600" dirty="0">
                <a:latin typeface="+mn-ea"/>
              </a:rPr>
              <a:t>について理解すること。</a:t>
            </a:r>
          </a:p>
          <a:p>
            <a:pPr>
              <a:lnSpc>
                <a:spcPts val="2100"/>
              </a:lnSpc>
              <a:defRPr/>
            </a:pPr>
            <a:r>
              <a:rPr kumimoji="1" lang="ja-JP" altLang="en-US" sz="1600" dirty="0">
                <a:latin typeface="+mn-ea"/>
              </a:rPr>
              <a:t>　　　</a:t>
            </a:r>
            <a:r>
              <a:rPr kumimoji="1" lang="en-US" altLang="ja-JP" sz="1600" dirty="0">
                <a:latin typeface="+mn-ea"/>
              </a:rPr>
              <a:t>(</a:t>
            </a:r>
            <a:r>
              <a:rPr kumimoji="1" lang="ja-JP" altLang="en-US" sz="1600" dirty="0">
                <a:latin typeface="+mn-ea"/>
              </a:rPr>
              <a:t>ｱ</a:t>
            </a:r>
            <a:r>
              <a:rPr kumimoji="1" lang="en-US" altLang="ja-JP" sz="1600" dirty="0">
                <a:latin typeface="+mn-ea"/>
              </a:rPr>
              <a:t>) </a:t>
            </a:r>
            <a:r>
              <a:rPr kumimoji="1" lang="ja-JP" altLang="en-US" sz="1600" dirty="0">
                <a:latin typeface="+mn-ea"/>
              </a:rPr>
              <a:t>曲想と音楽の構造や歌詞の内容との関わり</a:t>
            </a:r>
          </a:p>
          <a:p>
            <a:pPr>
              <a:lnSpc>
                <a:spcPts val="2100"/>
              </a:lnSpc>
              <a:defRPr/>
            </a:pPr>
            <a:r>
              <a:rPr kumimoji="1" lang="ja-JP" altLang="en-US" sz="1600" dirty="0">
                <a:latin typeface="+mn-ea"/>
              </a:rPr>
              <a:t>　　ウ 次の</a:t>
            </a:r>
            <a:r>
              <a:rPr kumimoji="1" lang="en-US" altLang="ja-JP" sz="1600" dirty="0">
                <a:latin typeface="+mn-ea"/>
              </a:rPr>
              <a:t>(</a:t>
            </a:r>
            <a:r>
              <a:rPr kumimoji="1" lang="ja-JP" altLang="en-US" sz="1600" dirty="0">
                <a:latin typeface="+mn-ea"/>
              </a:rPr>
              <a:t>ｱ</a:t>
            </a:r>
            <a:r>
              <a:rPr kumimoji="1" lang="en-US" altLang="ja-JP" sz="1600" dirty="0">
                <a:latin typeface="+mn-ea"/>
              </a:rPr>
              <a:t>)</a:t>
            </a:r>
            <a:r>
              <a:rPr kumimoji="1" lang="ja-JP" altLang="en-US" sz="1600" dirty="0">
                <a:latin typeface="+mn-ea"/>
              </a:rPr>
              <a:t>及び</a:t>
            </a:r>
            <a:r>
              <a:rPr kumimoji="1" lang="en-US" altLang="ja-JP" sz="1600" dirty="0">
                <a:latin typeface="+mn-ea"/>
              </a:rPr>
              <a:t>(</a:t>
            </a:r>
            <a:r>
              <a:rPr kumimoji="1" lang="ja-JP" altLang="en-US" sz="1600" dirty="0">
                <a:latin typeface="+mn-ea"/>
              </a:rPr>
              <a:t>ｲ</a:t>
            </a:r>
            <a:r>
              <a:rPr kumimoji="1" lang="en-US" altLang="ja-JP" sz="1600" dirty="0">
                <a:latin typeface="+mn-ea"/>
              </a:rPr>
              <a:t>)</a:t>
            </a:r>
            <a:r>
              <a:rPr kumimoji="1" lang="ja-JP" altLang="en-US" sz="1600" dirty="0">
                <a:latin typeface="+mn-ea"/>
              </a:rPr>
              <a:t>の技能を身に付けること。</a:t>
            </a:r>
          </a:p>
          <a:p>
            <a:pPr>
              <a:lnSpc>
                <a:spcPts val="2100"/>
              </a:lnSpc>
              <a:defRPr/>
            </a:pPr>
            <a:r>
              <a:rPr kumimoji="1" lang="ja-JP" altLang="en-US" sz="1600" dirty="0">
                <a:latin typeface="+mn-ea"/>
              </a:rPr>
              <a:t>　　　</a:t>
            </a:r>
            <a:r>
              <a:rPr kumimoji="1" lang="en-US" altLang="ja-JP" sz="1600" dirty="0">
                <a:latin typeface="+mn-ea"/>
              </a:rPr>
              <a:t>(</a:t>
            </a:r>
            <a:r>
              <a:rPr kumimoji="1" lang="ja-JP" altLang="en-US" sz="1600" dirty="0">
                <a:latin typeface="+mn-ea"/>
              </a:rPr>
              <a:t>ｲ</a:t>
            </a:r>
            <a:r>
              <a:rPr kumimoji="1" lang="en-US" altLang="ja-JP" sz="1600" dirty="0">
                <a:latin typeface="+mn-ea"/>
              </a:rPr>
              <a:t>) </a:t>
            </a:r>
            <a:r>
              <a:rPr kumimoji="1" lang="ja-JP" altLang="en-US" sz="1600" dirty="0">
                <a:latin typeface="+mn-ea"/>
              </a:rPr>
              <a:t>創意工夫を生かし，全体の響きや各声部の声などを聴きながら他者と合わせて歌う技能</a:t>
            </a:r>
          </a:p>
        </p:txBody>
      </p:sp>
      <p:sp>
        <p:nvSpPr>
          <p:cNvPr id="11" name="線吹き出し 1 (枠付き) 10"/>
          <p:cNvSpPr/>
          <p:nvPr/>
        </p:nvSpPr>
        <p:spPr>
          <a:xfrm>
            <a:off x="3492500" y="5949950"/>
            <a:ext cx="5040313" cy="647700"/>
          </a:xfrm>
          <a:prstGeom prst="borderCallout1">
            <a:avLst>
              <a:gd name="adj1" fmla="val 609"/>
              <a:gd name="adj2" fmla="val 31577"/>
              <a:gd name="adj3" fmla="val -95189"/>
              <a:gd name="adj4" fmla="val 21895"/>
            </a:avLst>
          </a:prstGeom>
          <a:solidFill>
            <a:srgbClr val="0070C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t>（第２・３学年）</a:t>
            </a:r>
            <a:endParaRPr kumimoji="1" lang="en-US" altLang="ja-JP" sz="1600" dirty="0"/>
          </a:p>
          <a:p>
            <a:pPr algn="ctr">
              <a:defRPr/>
            </a:pPr>
            <a:r>
              <a:rPr kumimoji="1" lang="ja-JP" altLang="en-US" u="sng" dirty="0"/>
              <a:t>曲にふさわしい歌唱表現としてどのように表すか</a:t>
            </a:r>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P.47</a:t>
            </a:r>
            <a:endParaRPr kumimoji="1" lang="ja-JP" altLang="en-US"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666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323850" y="1109663"/>
          <a:ext cx="8496300" cy="5487987"/>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val="20000"/>
                    </a:ext>
                  </a:extLst>
                </a:gridCol>
                <a:gridCol w="2928103">
                  <a:extLst>
                    <a:ext uri="{9D8B030D-6E8A-4147-A177-3AD203B41FA5}">
                      <a16:colId xmlns:a16="http://schemas.microsoft.com/office/drawing/2014/main" val="20001"/>
                    </a:ext>
                  </a:extLst>
                </a:gridCol>
                <a:gridCol w="2736097">
                  <a:extLst>
                    <a:ext uri="{9D8B030D-6E8A-4147-A177-3AD203B41FA5}">
                      <a16:colId xmlns:a16="http://schemas.microsoft.com/office/drawing/2014/main" val="20002"/>
                    </a:ext>
                  </a:extLst>
                </a:gridCol>
              </a:tblGrid>
              <a:tr h="640181">
                <a:tc>
                  <a:txBody>
                    <a:bodyPr/>
                    <a:lstStyle/>
                    <a:p>
                      <a:pPr algn="ctr"/>
                      <a:r>
                        <a:rPr kumimoji="1" lang="ja-JP" altLang="en-US" sz="1800" b="0" dirty="0">
                          <a:solidFill>
                            <a:schemeClr val="tx1"/>
                          </a:solidFill>
                        </a:rPr>
                        <a:t>知識・技能</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主体的に学習に取り組む態度</a:t>
                      </a:r>
                    </a:p>
                  </a:txBody>
                  <a:tcPr marL="91433" marR="91433"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847806">
                <a:tc>
                  <a:txBody>
                    <a:bodyPr/>
                    <a:lstStyle/>
                    <a:p>
                      <a:pPr>
                        <a:lnSpc>
                          <a:spcPts val="2300"/>
                        </a:lnSpc>
                      </a:pPr>
                      <a:r>
                        <a:rPr kumimoji="1" lang="ja-JP" altLang="en-US" sz="1800" b="0" dirty="0">
                          <a:solidFill>
                            <a:schemeClr val="tx1"/>
                          </a:solidFill>
                        </a:rPr>
                        <a:t>＜知識＞</a:t>
                      </a:r>
                      <a:endParaRPr kumimoji="1" lang="en-US" altLang="ja-JP" sz="1800" b="0" dirty="0">
                        <a:solidFill>
                          <a:schemeClr val="tx1"/>
                        </a:solidFill>
                      </a:endParaRPr>
                    </a:p>
                    <a:p>
                      <a:pPr>
                        <a:lnSpc>
                          <a:spcPts val="2300"/>
                        </a:lnSpc>
                      </a:pPr>
                      <a:r>
                        <a:rPr kumimoji="1" lang="ja-JP" altLang="en-US" sz="1800" b="1" dirty="0">
                          <a:solidFill>
                            <a:srgbClr val="FF0000"/>
                          </a:solidFill>
                        </a:rPr>
                        <a:t>［事項イの（ｱ），（ｲ），（ｳ）のうち一つ以上］</a:t>
                      </a:r>
                      <a:r>
                        <a:rPr kumimoji="1" lang="ja-JP" altLang="en-US" sz="1800" b="0" dirty="0">
                          <a:solidFill>
                            <a:schemeClr val="tx1"/>
                          </a:solidFill>
                        </a:rPr>
                        <a:t>について理解している。</a:t>
                      </a:r>
                      <a:endParaRPr kumimoji="1" lang="en-US" altLang="ja-JP" sz="1800" b="0" dirty="0">
                        <a:solidFill>
                          <a:schemeClr val="tx1"/>
                        </a:solidFill>
                      </a:endParaRPr>
                    </a:p>
                    <a:p>
                      <a:pPr>
                        <a:lnSpc>
                          <a:spcPts val="2300"/>
                        </a:lnSpc>
                      </a:pPr>
                      <a:endParaRPr kumimoji="1" lang="en-US" altLang="ja-JP" sz="1800" b="0" dirty="0">
                        <a:solidFill>
                          <a:schemeClr val="tx1"/>
                        </a:solidFill>
                      </a:endParaRPr>
                    </a:p>
                    <a:p>
                      <a:pPr>
                        <a:lnSpc>
                          <a:spcPts val="2300"/>
                        </a:lnSpc>
                      </a:pPr>
                      <a:endParaRPr kumimoji="1" lang="en-US" altLang="ja-JP" sz="1800" b="0" dirty="0">
                        <a:solidFill>
                          <a:schemeClr val="tx1"/>
                        </a:solidFill>
                      </a:endParaRPr>
                    </a:p>
                    <a:p>
                      <a:pPr>
                        <a:lnSpc>
                          <a:spcPts val="2300"/>
                        </a:lnSpc>
                      </a:pPr>
                      <a:r>
                        <a:rPr kumimoji="1" lang="ja-JP" altLang="en-US" sz="1800" b="1" dirty="0">
                          <a:solidFill>
                            <a:srgbClr val="0070C0"/>
                          </a:solidFill>
                        </a:rPr>
                        <a:t>（「技能」に関する評価規準は設定しない。）</a:t>
                      </a:r>
                      <a:endParaRPr kumimoji="1" lang="en-US" altLang="ja-JP" sz="1800" b="1" dirty="0">
                        <a:solidFill>
                          <a:srgbClr val="0070C0"/>
                        </a:solidFill>
                      </a:endParaRP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800" b="1" dirty="0">
                          <a:solidFill>
                            <a:srgbClr val="FF0000"/>
                          </a:solidFill>
                        </a:rPr>
                        <a:t>［音色，リズム，速度，旋律，テクスチュア，強弱，形式，構成などのうち，その題材の学習において生徒の思考・判断のよりどころとなるものとして適切に選択した主な音楽を形づくっている要素］</a:t>
                      </a:r>
                      <a:r>
                        <a:rPr kumimoji="1" lang="ja-JP" altLang="en-US" sz="1800" dirty="0"/>
                        <a:t>を知覚し，それらの働きが生み出す特質や雰囲気を感受しながら，知覚したことと感受したこととの関わりについて考えるとともに，</a:t>
                      </a:r>
                      <a:r>
                        <a:rPr kumimoji="1" lang="ja-JP" altLang="en-US" sz="1800" b="1" dirty="0">
                          <a:solidFill>
                            <a:srgbClr val="FF0000"/>
                          </a:solidFill>
                        </a:rPr>
                        <a:t>［事項アの（ｱ），（ｲ），（ｳ）のうち一つ以上］</a:t>
                      </a:r>
                      <a:r>
                        <a:rPr kumimoji="1" lang="ja-JP" altLang="en-US" sz="1800" dirty="0"/>
                        <a:t>について考え，よさや美しさを味わって聴いている。</a:t>
                      </a:r>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300"/>
                        </a:lnSpc>
                      </a:pPr>
                      <a:r>
                        <a:rPr kumimoji="1" lang="ja-JP" altLang="en-US" sz="1800" b="1" dirty="0">
                          <a:solidFill>
                            <a:srgbClr val="FF0000"/>
                          </a:solidFill>
                        </a:rPr>
                        <a:t>［その題材の学習に粘り強く取り組んだり，自らの学習を調整しようとする意思をもったりできるようにするために必要な，扱う教材曲や曲種等の特徴，学習内容など，生徒に興味・関心をもたせたい事柄］に関心をもち，</a:t>
                      </a:r>
                      <a:r>
                        <a:rPr kumimoji="1" lang="ja-JP" altLang="en-US" sz="1800" dirty="0"/>
                        <a:t>音楽活動を楽しみながら主体的・協働的に鑑賞の学習活動に取り組もうとしている。</a:t>
                      </a:r>
                    </a:p>
                    <a:p>
                      <a:pPr>
                        <a:lnSpc>
                          <a:spcPts val="2300"/>
                        </a:lnSpc>
                      </a:pPr>
                      <a:endParaRPr kumimoji="1" lang="ja-JP" altLang="en-US" sz="1800" dirty="0"/>
                    </a:p>
                  </a:txBody>
                  <a:tcPr marL="91433" marR="91433"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2785" name="テキスト ボックス 4"/>
          <p:cNvSpPr txBox="1">
            <a:spLocks noChangeArrowheads="1"/>
          </p:cNvSpPr>
          <p:nvPr/>
        </p:nvSpPr>
        <p:spPr bwMode="auto">
          <a:xfrm>
            <a:off x="179388" y="676275"/>
            <a:ext cx="8785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000"/>
              <a:t>＜参考：表２　第２学年及び第３学年「Ｂ 鑑賞」＞</a:t>
            </a:r>
          </a:p>
        </p:txBody>
      </p:sp>
      <p:sp>
        <p:nvSpPr>
          <p:cNvPr id="5" name="角丸四角形 4"/>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P.46</a:t>
            </a:r>
            <a:endParaRPr kumimoji="1" lang="ja-JP" altLang="en-US" sz="2000" dirty="0"/>
          </a:p>
        </p:txBody>
      </p:sp>
      <p:sp>
        <p:nvSpPr>
          <p:cNvPr id="2" name="円/楕円 1"/>
          <p:cNvSpPr/>
          <p:nvPr/>
        </p:nvSpPr>
        <p:spPr>
          <a:xfrm>
            <a:off x="236538" y="3141663"/>
            <a:ext cx="2895600" cy="1295400"/>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84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Ⅱ</a:t>
            </a:r>
            <a:r>
              <a:rPr kumimoji="1" lang="ja-JP" altLang="en-US" sz="3000" b="1">
                <a:solidFill>
                  <a:schemeClr val="bg1"/>
                </a:solidFill>
              </a:rPr>
              <a:t>　「題材の評価規準」の基本構造（例）</a:t>
            </a:r>
          </a:p>
        </p:txBody>
      </p:sp>
      <p:graphicFrame>
        <p:nvGraphicFramePr>
          <p:cNvPr id="3" name="表 2"/>
          <p:cNvGraphicFramePr>
            <a:graphicFrameLocks noGrp="1"/>
          </p:cNvGraphicFramePr>
          <p:nvPr/>
        </p:nvGraphicFramePr>
        <p:xfrm>
          <a:off x="323850" y="2978150"/>
          <a:ext cx="8496300" cy="3475038"/>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val="20000"/>
                    </a:ext>
                  </a:extLst>
                </a:gridCol>
                <a:gridCol w="2928103">
                  <a:extLst>
                    <a:ext uri="{9D8B030D-6E8A-4147-A177-3AD203B41FA5}">
                      <a16:colId xmlns:a16="http://schemas.microsoft.com/office/drawing/2014/main" val="20001"/>
                    </a:ext>
                  </a:extLst>
                </a:gridCol>
                <a:gridCol w="2736097">
                  <a:extLst>
                    <a:ext uri="{9D8B030D-6E8A-4147-A177-3AD203B41FA5}">
                      <a16:colId xmlns:a16="http://schemas.microsoft.com/office/drawing/2014/main" val="20002"/>
                    </a:ext>
                  </a:extLst>
                </a:gridCol>
              </a:tblGrid>
              <a:tr h="640139">
                <a:tc>
                  <a:txBody>
                    <a:bodyPr/>
                    <a:lstStyle/>
                    <a:p>
                      <a:pPr algn="ctr"/>
                      <a:r>
                        <a:rPr kumimoji="1" lang="ja-JP" altLang="en-US" sz="1800" b="0" dirty="0">
                          <a:solidFill>
                            <a:schemeClr val="tx1"/>
                          </a:solidFill>
                        </a:rPr>
                        <a:t>知識・技能</a:t>
                      </a:r>
                    </a:p>
                  </a:txBody>
                  <a:tcPr marL="91433" marR="91433"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800" b="0" dirty="0">
                          <a:solidFill>
                            <a:schemeClr val="tx1"/>
                          </a:solidFill>
                        </a:rPr>
                        <a:t>思考・判断・表現</a:t>
                      </a:r>
                    </a:p>
                  </a:txBody>
                  <a:tcPr marL="91433" marR="91433"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800" b="0" dirty="0">
                          <a:solidFill>
                            <a:schemeClr val="tx1"/>
                          </a:solidFill>
                        </a:rPr>
                        <a:t>主体的に学習に取り組む態度</a:t>
                      </a:r>
                    </a:p>
                  </a:txBody>
                  <a:tcPr marL="91433" marR="91433"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83489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dirty="0"/>
                        <a:t>＜知識＞</a:t>
                      </a:r>
                      <a:r>
                        <a:rPr kumimoji="1" lang="ja-JP" altLang="en-US" sz="1800" dirty="0">
                          <a:solidFill>
                            <a:srgbClr val="FF0000"/>
                          </a:solidFill>
                        </a:rPr>
                        <a:t>（</a:t>
                      </a:r>
                      <a:r>
                        <a:rPr kumimoji="1" lang="en-US" altLang="ja-JP" sz="1800" dirty="0">
                          <a:solidFill>
                            <a:srgbClr val="FF0000"/>
                          </a:solidFill>
                        </a:rPr>
                        <a:t>※</a:t>
                      </a:r>
                      <a:r>
                        <a:rPr kumimoji="1" lang="ja-JP" altLang="en-US" sz="1800" dirty="0">
                          <a:solidFill>
                            <a:srgbClr val="FF0000"/>
                          </a:solidFill>
                        </a:rPr>
                        <a:t>１）</a:t>
                      </a:r>
                      <a:endParaRPr kumimoji="1" lang="en-US" altLang="ja-JP" sz="1800" dirty="0">
                        <a:solidFill>
                          <a:srgbClr val="FF0000"/>
                        </a:solidFill>
                      </a:endParaRPr>
                    </a:p>
                    <a:p>
                      <a:r>
                        <a:rPr kumimoji="1" lang="ja-JP" altLang="en-US" sz="1800" baseline="0" dirty="0"/>
                        <a:t>　</a:t>
                      </a:r>
                      <a:r>
                        <a:rPr kumimoji="1" lang="ja-JP" altLang="en-US" sz="1800" dirty="0"/>
                        <a:t>音楽の特徴とその背景となる文化や歴史，</a:t>
                      </a:r>
                      <a:r>
                        <a:rPr kumimoji="1" lang="ja-JP" altLang="en-US" sz="1800" dirty="0">
                          <a:solidFill>
                            <a:srgbClr val="FF0000"/>
                          </a:solidFill>
                        </a:rPr>
                        <a:t>他の芸術（</a:t>
                      </a:r>
                      <a:r>
                        <a:rPr kumimoji="1" lang="en-US" altLang="ja-JP" sz="1800" dirty="0">
                          <a:solidFill>
                            <a:srgbClr val="FF0000"/>
                          </a:solidFill>
                        </a:rPr>
                        <a:t>※</a:t>
                      </a:r>
                      <a:r>
                        <a:rPr kumimoji="1" lang="ja-JP" altLang="en-US" sz="1800" dirty="0">
                          <a:solidFill>
                            <a:srgbClr val="FF0000"/>
                          </a:solidFill>
                        </a:rPr>
                        <a:t>２）</a:t>
                      </a:r>
                      <a:r>
                        <a:rPr kumimoji="1" lang="ja-JP" altLang="en-US" sz="1800" dirty="0"/>
                        <a:t>との関わりについて理解している。</a:t>
                      </a:r>
                      <a:endParaRPr kumimoji="1" lang="en-US" altLang="ja-JP" sz="1800" dirty="0"/>
                    </a:p>
                  </a:txBody>
                  <a:tcPr marL="91433" marR="91433"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　</a:t>
                      </a:r>
                      <a:r>
                        <a:rPr kumimoji="1" lang="ja-JP" altLang="en-US" sz="1800" u="sng" dirty="0">
                          <a:solidFill>
                            <a:srgbClr val="FF0000"/>
                          </a:solidFill>
                        </a:rPr>
                        <a:t>旋律，テクスチュア，強弱</a:t>
                      </a:r>
                      <a:r>
                        <a:rPr kumimoji="1" lang="ja-JP" altLang="en-US" sz="1800" dirty="0">
                          <a:solidFill>
                            <a:srgbClr val="FF0000"/>
                          </a:solidFill>
                        </a:rPr>
                        <a:t>（</a:t>
                      </a:r>
                      <a:r>
                        <a:rPr kumimoji="1" lang="en-US" altLang="ja-JP" sz="1800" dirty="0">
                          <a:solidFill>
                            <a:srgbClr val="FF0000"/>
                          </a:solidFill>
                        </a:rPr>
                        <a:t>※</a:t>
                      </a:r>
                      <a:r>
                        <a:rPr kumimoji="1" lang="ja-JP" altLang="en-US" sz="1800" dirty="0">
                          <a:solidFill>
                            <a:srgbClr val="FF0000"/>
                          </a:solidFill>
                        </a:rPr>
                        <a:t>３）</a:t>
                      </a:r>
                      <a:r>
                        <a:rPr kumimoji="1" lang="ja-JP" altLang="en-US" sz="1800" dirty="0"/>
                        <a:t>を知覚し，それらの働きが生み出す特質や雰囲気を感受しながら，知覚したことと感受したこととの関わりについて考えるとともに，曲や演奏に対する評価とその根拠について</a:t>
                      </a:r>
                      <a:r>
                        <a:rPr kumimoji="1" lang="ja-JP" altLang="en-US" sz="1800" b="1" u="sng" dirty="0">
                          <a:solidFill>
                            <a:srgbClr val="0070C0"/>
                          </a:solidFill>
                        </a:rPr>
                        <a:t>考え</a:t>
                      </a:r>
                      <a:r>
                        <a:rPr kumimoji="1" lang="ja-JP" altLang="en-US" sz="1800" dirty="0"/>
                        <a:t>，よさや美しさを味わって聴いている。</a:t>
                      </a:r>
                    </a:p>
                  </a:txBody>
                  <a:tcPr marL="91433" marR="91433"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800" dirty="0"/>
                        <a:t>　</a:t>
                      </a:r>
                      <a:r>
                        <a:rPr kumimoji="1" lang="ja-JP" altLang="en-US" sz="1800" u="sng" dirty="0">
                          <a:solidFill>
                            <a:srgbClr val="FF0000"/>
                          </a:solidFill>
                        </a:rPr>
                        <a:t>音楽の雰囲気の移り変わりに関心をもち</a:t>
                      </a:r>
                      <a:r>
                        <a:rPr kumimoji="1" lang="ja-JP" altLang="en-US" sz="1800" dirty="0">
                          <a:solidFill>
                            <a:srgbClr val="FF0000"/>
                          </a:solidFill>
                        </a:rPr>
                        <a:t>（</a:t>
                      </a:r>
                      <a:r>
                        <a:rPr kumimoji="1" lang="en-US" altLang="ja-JP" sz="1800" dirty="0">
                          <a:solidFill>
                            <a:srgbClr val="FF0000"/>
                          </a:solidFill>
                        </a:rPr>
                        <a:t>※</a:t>
                      </a:r>
                      <a:r>
                        <a:rPr kumimoji="1" lang="ja-JP" altLang="en-US" sz="1800" dirty="0">
                          <a:solidFill>
                            <a:srgbClr val="FF0000"/>
                          </a:solidFill>
                        </a:rPr>
                        <a:t>４）</a:t>
                      </a:r>
                      <a:r>
                        <a:rPr kumimoji="1" lang="ja-JP" altLang="en-US" sz="1800" dirty="0"/>
                        <a:t>，音楽活動を楽しみながら主体的・協働的に鑑賞の学習活動に取り組もうとしている。</a:t>
                      </a:r>
                    </a:p>
                  </a:txBody>
                  <a:tcPr marL="91433" marR="91433"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4833" name="テキスト ボックス 4"/>
          <p:cNvSpPr txBox="1">
            <a:spLocks noChangeArrowheads="1"/>
          </p:cNvSpPr>
          <p:nvPr/>
        </p:nvSpPr>
        <p:spPr bwMode="auto">
          <a:xfrm>
            <a:off x="179388" y="676275"/>
            <a:ext cx="878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＜第２学年及び第３学年「Ｂ 鑑賞」＞</a:t>
            </a:r>
          </a:p>
        </p:txBody>
      </p:sp>
      <p:cxnSp>
        <p:nvCxnSpPr>
          <p:cNvPr id="6" name="直線コネクタ 5"/>
          <p:cNvCxnSpPr/>
          <p:nvPr/>
        </p:nvCxnSpPr>
        <p:spPr>
          <a:xfrm flipV="1">
            <a:off x="2124075" y="4365625"/>
            <a:ext cx="935038" cy="22225"/>
          </a:xfrm>
          <a:prstGeom prst="line">
            <a:avLst/>
          </a:prstGeom>
          <a:ln w="50800" cmpd="dbl">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4"/>
          <p:cNvSpPr txBox="1">
            <a:spLocks noChangeArrowheads="1"/>
          </p:cNvSpPr>
          <p:nvPr/>
        </p:nvSpPr>
        <p:spPr bwMode="auto">
          <a:xfrm>
            <a:off x="179388" y="1125538"/>
            <a:ext cx="87852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n-ea"/>
              </a:rPr>
              <a:t>「</a:t>
            </a:r>
            <a:r>
              <a:rPr kumimoji="1" lang="en-US" altLang="ja-JP" sz="2000" dirty="0">
                <a:latin typeface="+mn-ea"/>
              </a:rPr>
              <a:t>(1)</a:t>
            </a:r>
            <a:r>
              <a:rPr kumimoji="1" lang="ja-JP" altLang="en-US" sz="2000" dirty="0">
                <a:latin typeface="+mn-ea"/>
              </a:rPr>
              <a:t>鑑賞」において，事項ア</a:t>
            </a:r>
            <a:r>
              <a:rPr kumimoji="1" lang="en-US" altLang="ja-JP" sz="2000" dirty="0">
                <a:latin typeface="+mn-ea"/>
              </a:rPr>
              <a:t>(</a:t>
            </a:r>
            <a:r>
              <a:rPr kumimoji="1" lang="ja-JP" altLang="en-US" sz="2000" dirty="0">
                <a:latin typeface="+mn-ea"/>
              </a:rPr>
              <a:t>ｱ</a:t>
            </a:r>
            <a:r>
              <a:rPr kumimoji="1" lang="en-US" altLang="ja-JP" sz="2000" dirty="0">
                <a:latin typeface="+mn-ea"/>
              </a:rPr>
              <a:t>)</a:t>
            </a:r>
            <a:r>
              <a:rPr kumimoji="1" lang="ja-JP" altLang="en-US" sz="2000" dirty="0" err="1">
                <a:latin typeface="+mn-ea"/>
              </a:rPr>
              <a:t>，</a:t>
            </a:r>
            <a:r>
              <a:rPr kumimoji="1" lang="ja-JP" altLang="en-US" sz="2000" dirty="0">
                <a:latin typeface="+mn-ea"/>
              </a:rPr>
              <a:t>イ</a:t>
            </a:r>
            <a:r>
              <a:rPr kumimoji="1" lang="en-US" altLang="ja-JP" sz="2000" dirty="0">
                <a:latin typeface="+mn-ea"/>
              </a:rPr>
              <a:t>(</a:t>
            </a:r>
            <a:r>
              <a:rPr kumimoji="1" lang="ja-JP" altLang="en-US" sz="2000" dirty="0">
                <a:latin typeface="+mn-ea"/>
              </a:rPr>
              <a:t>ｲ</a:t>
            </a:r>
            <a:r>
              <a:rPr kumimoji="1" lang="en-US" altLang="ja-JP" sz="2000" dirty="0">
                <a:latin typeface="+mn-ea"/>
              </a:rPr>
              <a:t>)</a:t>
            </a:r>
            <a:r>
              <a:rPr kumimoji="1" lang="ja-JP" altLang="en-US" sz="2000" dirty="0">
                <a:latin typeface="+mn-ea"/>
              </a:rPr>
              <a:t>で題材を構想している場合の例</a:t>
            </a:r>
            <a:endParaRPr kumimoji="1" lang="en-US" altLang="ja-JP" sz="2000" dirty="0">
              <a:latin typeface="+mn-ea"/>
            </a:endParaRPr>
          </a:p>
          <a:p>
            <a:pPr>
              <a:defRPr/>
            </a:pPr>
            <a:endParaRPr kumimoji="1" lang="en-US" altLang="ja-JP" sz="800" dirty="0">
              <a:latin typeface="+mn-ea"/>
            </a:endParaRPr>
          </a:p>
          <a:p>
            <a:pPr>
              <a:defRPr/>
            </a:pPr>
            <a:r>
              <a:rPr kumimoji="1" lang="ja-JP" altLang="en-US" sz="1600" dirty="0">
                <a:latin typeface="+mn-ea"/>
              </a:rPr>
              <a:t>　　ア 鑑賞に関わる知識を得たり生かしたりしながら，次の</a:t>
            </a:r>
            <a:r>
              <a:rPr kumimoji="1" lang="en-US" altLang="ja-JP" sz="1600" dirty="0">
                <a:latin typeface="+mn-ea"/>
              </a:rPr>
              <a:t>(</a:t>
            </a:r>
            <a:r>
              <a:rPr kumimoji="1" lang="ja-JP" altLang="en-US" sz="1600" dirty="0">
                <a:latin typeface="+mn-ea"/>
              </a:rPr>
              <a:t>ｱ</a:t>
            </a:r>
            <a:r>
              <a:rPr kumimoji="1" lang="en-US" altLang="ja-JP" sz="1600" dirty="0">
                <a:latin typeface="+mn-ea"/>
              </a:rPr>
              <a:t>)</a:t>
            </a:r>
            <a:r>
              <a:rPr kumimoji="1" lang="ja-JP" altLang="en-US" sz="1600" dirty="0">
                <a:latin typeface="+mn-ea"/>
              </a:rPr>
              <a:t>から</a:t>
            </a:r>
            <a:r>
              <a:rPr kumimoji="1" lang="en-US" altLang="ja-JP" sz="1600" dirty="0">
                <a:latin typeface="+mn-ea"/>
              </a:rPr>
              <a:t>(</a:t>
            </a:r>
            <a:r>
              <a:rPr kumimoji="1" lang="ja-JP" altLang="en-US" sz="1600" dirty="0">
                <a:latin typeface="+mn-ea"/>
              </a:rPr>
              <a:t>ｳ</a:t>
            </a:r>
            <a:r>
              <a:rPr kumimoji="1" lang="en-US" altLang="ja-JP" sz="1600" dirty="0">
                <a:latin typeface="+mn-ea"/>
              </a:rPr>
              <a:t>)</a:t>
            </a:r>
            <a:r>
              <a:rPr kumimoji="1" lang="ja-JP" altLang="en-US" sz="1600" dirty="0" err="1">
                <a:latin typeface="+mn-ea"/>
              </a:rPr>
              <a:t>までにつ</a:t>
            </a:r>
            <a:r>
              <a:rPr kumimoji="1" lang="ja-JP" altLang="en-US" sz="1600" dirty="0">
                <a:latin typeface="+mn-ea"/>
              </a:rPr>
              <a:t>いて考え，音楽のよさ</a:t>
            </a:r>
            <a:endParaRPr kumimoji="1" lang="en-US" altLang="ja-JP" sz="1600" dirty="0">
              <a:latin typeface="+mn-ea"/>
            </a:endParaRPr>
          </a:p>
          <a:p>
            <a:pPr>
              <a:defRPr/>
            </a:pPr>
            <a:r>
              <a:rPr kumimoji="1" lang="ja-JP" altLang="en-US" sz="1600" dirty="0">
                <a:latin typeface="+mn-ea"/>
              </a:rPr>
              <a:t>　　　 や美しさを味わって聴くこと。</a:t>
            </a:r>
          </a:p>
          <a:p>
            <a:pPr>
              <a:defRPr/>
            </a:pPr>
            <a:r>
              <a:rPr kumimoji="1" lang="ja-JP" altLang="en-US" sz="1600" dirty="0">
                <a:latin typeface="+mn-ea"/>
              </a:rPr>
              <a:t>　　　　</a:t>
            </a:r>
            <a:r>
              <a:rPr kumimoji="1" lang="en-US" altLang="ja-JP" sz="1600" dirty="0">
                <a:latin typeface="+mn-ea"/>
              </a:rPr>
              <a:t>(</a:t>
            </a:r>
            <a:r>
              <a:rPr kumimoji="1" lang="ja-JP" altLang="en-US" sz="1600" dirty="0">
                <a:latin typeface="+mn-ea"/>
              </a:rPr>
              <a:t>ｱ</a:t>
            </a:r>
            <a:r>
              <a:rPr kumimoji="1" lang="en-US" altLang="ja-JP" sz="1600" dirty="0">
                <a:latin typeface="+mn-ea"/>
              </a:rPr>
              <a:t>) </a:t>
            </a:r>
            <a:r>
              <a:rPr kumimoji="1" lang="ja-JP" altLang="en-US" sz="1600" dirty="0">
                <a:latin typeface="+mn-ea"/>
              </a:rPr>
              <a:t>曲や演奏に対する評価とその根拠</a:t>
            </a:r>
          </a:p>
          <a:p>
            <a:pPr>
              <a:defRPr/>
            </a:pPr>
            <a:r>
              <a:rPr kumimoji="1" lang="ja-JP" altLang="en-US" sz="1600" dirty="0">
                <a:latin typeface="+mn-ea"/>
              </a:rPr>
              <a:t>　　イ 次の</a:t>
            </a:r>
            <a:r>
              <a:rPr kumimoji="1" lang="en-US" altLang="ja-JP" sz="1600" dirty="0">
                <a:latin typeface="+mn-ea"/>
              </a:rPr>
              <a:t>(</a:t>
            </a:r>
            <a:r>
              <a:rPr kumimoji="1" lang="ja-JP" altLang="en-US" sz="1600" dirty="0">
                <a:latin typeface="+mn-ea"/>
              </a:rPr>
              <a:t>ｱ</a:t>
            </a:r>
            <a:r>
              <a:rPr kumimoji="1" lang="en-US" altLang="ja-JP" sz="1600" dirty="0">
                <a:latin typeface="+mn-ea"/>
              </a:rPr>
              <a:t>)</a:t>
            </a:r>
            <a:r>
              <a:rPr kumimoji="1" lang="ja-JP" altLang="en-US" sz="1600" dirty="0">
                <a:latin typeface="+mn-ea"/>
              </a:rPr>
              <a:t>から</a:t>
            </a:r>
            <a:r>
              <a:rPr kumimoji="1" lang="en-US" altLang="ja-JP" sz="1600" dirty="0">
                <a:latin typeface="+mn-ea"/>
              </a:rPr>
              <a:t>(</a:t>
            </a:r>
            <a:r>
              <a:rPr kumimoji="1" lang="ja-JP" altLang="en-US" sz="1600" dirty="0">
                <a:latin typeface="+mn-ea"/>
              </a:rPr>
              <a:t>ｳ</a:t>
            </a:r>
            <a:r>
              <a:rPr kumimoji="1" lang="en-US" altLang="ja-JP" sz="1600" dirty="0">
                <a:latin typeface="+mn-ea"/>
              </a:rPr>
              <a:t>)</a:t>
            </a:r>
            <a:r>
              <a:rPr kumimoji="1" lang="ja-JP" altLang="en-US" sz="1600" dirty="0" err="1">
                <a:latin typeface="+mn-ea"/>
              </a:rPr>
              <a:t>までにつ</a:t>
            </a:r>
            <a:r>
              <a:rPr kumimoji="1" lang="ja-JP" altLang="en-US" sz="1600" dirty="0">
                <a:latin typeface="+mn-ea"/>
              </a:rPr>
              <a:t>いて理解すること。</a:t>
            </a:r>
          </a:p>
          <a:p>
            <a:pPr>
              <a:defRPr/>
            </a:pPr>
            <a:r>
              <a:rPr kumimoji="1" lang="ja-JP" altLang="en-US" sz="1600" dirty="0">
                <a:latin typeface="+mn-ea"/>
              </a:rPr>
              <a:t>　　　　</a:t>
            </a:r>
            <a:r>
              <a:rPr kumimoji="1" lang="en-US" altLang="ja-JP" sz="1600" dirty="0">
                <a:latin typeface="+mn-ea"/>
              </a:rPr>
              <a:t>(</a:t>
            </a:r>
            <a:r>
              <a:rPr kumimoji="1" lang="ja-JP" altLang="en-US" sz="1600" dirty="0">
                <a:latin typeface="+mn-ea"/>
              </a:rPr>
              <a:t>ｲ</a:t>
            </a:r>
            <a:r>
              <a:rPr kumimoji="1" lang="en-US" altLang="ja-JP" sz="1600" dirty="0">
                <a:latin typeface="+mn-ea"/>
              </a:rPr>
              <a:t>) </a:t>
            </a:r>
            <a:r>
              <a:rPr kumimoji="1" lang="ja-JP" altLang="en-US" sz="1600" dirty="0">
                <a:latin typeface="+mn-ea"/>
              </a:rPr>
              <a:t>音楽の特徴とその背景となる文化や歴史，他の芸術との関わり</a:t>
            </a:r>
          </a:p>
        </p:txBody>
      </p:sp>
      <p:sp>
        <p:nvSpPr>
          <p:cNvPr id="11" name="線吹き出し 1 (枠付き) 10"/>
          <p:cNvSpPr/>
          <p:nvPr/>
        </p:nvSpPr>
        <p:spPr>
          <a:xfrm>
            <a:off x="4572000" y="6273800"/>
            <a:ext cx="2916238" cy="358775"/>
          </a:xfrm>
          <a:prstGeom prst="borderCallout1">
            <a:avLst>
              <a:gd name="adj1" fmla="val -1085"/>
              <a:gd name="adj2" fmla="val 19878"/>
              <a:gd name="adj3" fmla="val -113795"/>
              <a:gd name="adj4" fmla="val 8432"/>
            </a:avLst>
          </a:prstGeom>
          <a:solidFill>
            <a:srgbClr val="0070C0"/>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1600" dirty="0"/>
              <a:t>（第１学年）　</a:t>
            </a:r>
            <a:r>
              <a:rPr kumimoji="1" lang="ja-JP" altLang="en-US" u="sng" dirty="0"/>
              <a:t>自分なりに考え</a:t>
            </a:r>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P.48</a:t>
            </a:r>
            <a:endParaRPr kumimoji="1" lang="ja-JP" altLang="en-US"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75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「学習評価」を行うに当たっての留意点等</a:t>
            </a:r>
          </a:p>
        </p:txBody>
      </p:sp>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音楽</a:t>
            </a:r>
            <a:endParaRPr kumimoji="1" lang="ja-JP" altLang="en-US" sz="5400" dirty="0">
              <a:solidFill>
                <a:schemeClr val="tx1"/>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5" name="角丸四角形 4"/>
          <p:cNvSpPr/>
          <p:nvPr/>
        </p:nvSpPr>
        <p:spPr>
          <a:xfrm>
            <a:off x="277813" y="5213350"/>
            <a:ext cx="6454775"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 name="角丸四角形吹き出し 1"/>
          <p:cNvSpPr/>
          <p:nvPr/>
        </p:nvSpPr>
        <p:spPr>
          <a:xfrm>
            <a:off x="7019925" y="5157788"/>
            <a:ext cx="1944688" cy="1189037"/>
          </a:xfrm>
          <a:prstGeom prst="wedgeRoundRectCallout">
            <a:avLst>
              <a:gd name="adj1" fmla="val -70686"/>
              <a:gd name="adj2" fmla="val -20340"/>
              <a:gd name="adj3" fmla="val 16667"/>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000" dirty="0">
                <a:solidFill>
                  <a:srgbClr val="000000"/>
                </a:solidFill>
              </a:rPr>
              <a:t>第２・３学年</a:t>
            </a:r>
            <a:endParaRPr kumimoji="1" lang="en-US" altLang="ja-JP" sz="2000" dirty="0">
              <a:solidFill>
                <a:srgbClr val="000000"/>
              </a:solidFill>
            </a:endParaRPr>
          </a:p>
          <a:p>
            <a:pPr>
              <a:defRPr/>
            </a:pPr>
            <a:r>
              <a:rPr kumimoji="1" lang="ja-JP" altLang="en-US" sz="2000" dirty="0">
                <a:solidFill>
                  <a:srgbClr val="000000"/>
                </a:solidFill>
              </a:rPr>
              <a:t> 「Ａ 表現」歌唱</a:t>
            </a:r>
            <a:endParaRPr kumimoji="1" lang="en-US" altLang="ja-JP" sz="2000" dirty="0">
              <a:solidFill>
                <a:srgbClr val="000000"/>
              </a:solidFill>
            </a:endParaRPr>
          </a:p>
          <a:p>
            <a:pPr algn="ctr">
              <a:defRPr/>
            </a:pPr>
            <a:r>
              <a:rPr kumimoji="1" lang="ja-JP" altLang="en-US" sz="2000" dirty="0">
                <a:solidFill>
                  <a:srgbClr val="000000"/>
                </a:solidFill>
              </a:rPr>
              <a:t>（第２学年）</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192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5"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38915" name="テキスト ボックス 4"/>
          <p:cNvSpPr txBox="1">
            <a:spLocks noChangeArrowheads="1"/>
          </p:cNvSpPr>
          <p:nvPr/>
        </p:nvSpPr>
        <p:spPr bwMode="auto">
          <a:xfrm>
            <a:off x="179388" y="676275"/>
            <a:ext cx="878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＜事例</a:t>
            </a:r>
            <a:r>
              <a:rPr kumimoji="1" lang="en-US" altLang="ja-JP" sz="2800"/>
              <a:t>Ⅰ</a:t>
            </a:r>
            <a:r>
              <a:rPr kumimoji="1" lang="ja-JP" altLang="en-US" sz="2800"/>
              <a:t>：指導と評価の計画から評価の総括まで＞</a:t>
            </a:r>
          </a:p>
        </p:txBody>
      </p:sp>
      <p:sp>
        <p:nvSpPr>
          <p:cNvPr id="9" name="テキスト ボックス 4"/>
          <p:cNvSpPr txBox="1">
            <a:spLocks noChangeArrowheads="1"/>
          </p:cNvSpPr>
          <p:nvPr/>
        </p:nvSpPr>
        <p:spPr bwMode="auto">
          <a:xfrm>
            <a:off x="320675" y="1373188"/>
            <a:ext cx="8640763" cy="101600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defRPr/>
            </a:pPr>
            <a:r>
              <a:rPr kumimoji="1" lang="ja-JP" altLang="en-US" sz="2000" dirty="0">
                <a:latin typeface="+mn-ea"/>
              </a:rPr>
              <a:t>題材名： </a:t>
            </a:r>
            <a:r>
              <a:rPr kumimoji="1" lang="en-US" altLang="ja-JP" sz="2000" dirty="0">
                <a:latin typeface="+mn-ea"/>
              </a:rPr>
              <a:t>『</a:t>
            </a:r>
            <a:r>
              <a:rPr kumimoji="1" lang="ja-JP" altLang="en-US" sz="2000" dirty="0">
                <a:latin typeface="+mn-ea"/>
              </a:rPr>
              <a:t>歌詞が表す情景や心情を思い浮かべ，</a:t>
            </a:r>
            <a:endParaRPr kumimoji="1" lang="en-US" altLang="ja-JP" sz="2000" dirty="0">
              <a:latin typeface="+mn-ea"/>
            </a:endParaRPr>
          </a:p>
          <a:p>
            <a:pPr>
              <a:lnSpc>
                <a:spcPct val="150000"/>
              </a:lnSpc>
              <a:defRPr/>
            </a:pPr>
            <a:r>
              <a:rPr kumimoji="1" lang="ja-JP" altLang="en-US" sz="2000" dirty="0">
                <a:latin typeface="+mn-ea"/>
              </a:rPr>
              <a:t>　　　　　　　　　　　　　　曲想を味わいながら表現を工夫して歌おう</a:t>
            </a:r>
            <a:r>
              <a:rPr kumimoji="1" lang="en-US" altLang="ja-JP" sz="2000" dirty="0">
                <a:latin typeface="+mn-ea"/>
              </a:rPr>
              <a:t>』 【</a:t>
            </a:r>
            <a:r>
              <a:rPr kumimoji="1" lang="ja-JP" altLang="en-US" sz="2000" dirty="0">
                <a:latin typeface="+mn-ea"/>
              </a:rPr>
              <a:t>第２学年</a:t>
            </a:r>
            <a:r>
              <a:rPr kumimoji="1" lang="en-US" altLang="ja-JP" sz="2000" dirty="0">
                <a:latin typeface="+mn-ea"/>
              </a:rPr>
              <a:t>】</a:t>
            </a:r>
            <a:endParaRPr kumimoji="1" lang="ja-JP" altLang="en-US" sz="1600" dirty="0">
              <a:latin typeface="+mn-ea"/>
            </a:endParaRPr>
          </a:p>
        </p:txBody>
      </p:sp>
      <p:sp>
        <p:nvSpPr>
          <p:cNvPr id="8" name="テキスト ボックス 4"/>
          <p:cNvSpPr txBox="1">
            <a:spLocks noChangeArrowheads="1"/>
          </p:cNvSpPr>
          <p:nvPr/>
        </p:nvSpPr>
        <p:spPr bwMode="auto">
          <a:xfrm>
            <a:off x="320675" y="2636838"/>
            <a:ext cx="8640763" cy="40005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n-ea"/>
              </a:rPr>
              <a:t>内容のまとまり：　第２・３学年「Ａ 表現」</a:t>
            </a:r>
            <a:r>
              <a:rPr kumimoji="1" lang="en-US" altLang="ja-JP" sz="2000" dirty="0">
                <a:latin typeface="+mn-ea"/>
              </a:rPr>
              <a:t>(1)</a:t>
            </a:r>
            <a:r>
              <a:rPr kumimoji="1" lang="ja-JP" altLang="en-US" sz="2000" dirty="0">
                <a:latin typeface="+mn-ea"/>
              </a:rPr>
              <a:t>歌唱及び</a:t>
            </a:r>
            <a:r>
              <a:rPr kumimoji="1" lang="en-US" altLang="ja-JP" sz="2000" dirty="0">
                <a:latin typeface="+mn-ea"/>
              </a:rPr>
              <a:t>〔</a:t>
            </a:r>
            <a:r>
              <a:rPr kumimoji="1" lang="ja-JP" altLang="en-US" sz="2000" dirty="0">
                <a:latin typeface="+mn-ea"/>
              </a:rPr>
              <a:t>共通事項</a:t>
            </a:r>
            <a:r>
              <a:rPr kumimoji="1" lang="en-US" altLang="ja-JP" sz="2000" dirty="0">
                <a:latin typeface="+mn-ea"/>
              </a:rPr>
              <a:t>〕(1)</a:t>
            </a:r>
            <a:endParaRPr kumimoji="1" lang="ja-JP" altLang="en-US" sz="1600" dirty="0">
              <a:latin typeface="+mn-ea"/>
            </a:endParaRPr>
          </a:p>
        </p:txBody>
      </p:sp>
      <p:sp>
        <p:nvSpPr>
          <p:cNvPr id="10" name="テキスト ボックス 4"/>
          <p:cNvSpPr txBox="1">
            <a:spLocks noChangeArrowheads="1"/>
          </p:cNvSpPr>
          <p:nvPr/>
        </p:nvSpPr>
        <p:spPr bwMode="auto">
          <a:xfrm>
            <a:off x="320675" y="3284538"/>
            <a:ext cx="8640763" cy="40005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n-ea"/>
              </a:rPr>
              <a:t>教材：　「荒城の月（土井晩翠／滝廉太郎）」「早春賦（吉丸一昌／中田章）」</a:t>
            </a:r>
            <a:endParaRPr kumimoji="1" lang="ja-JP" altLang="en-US" sz="1600" dirty="0">
              <a:latin typeface="+mn-ea"/>
            </a:endParaRPr>
          </a:p>
        </p:txBody>
      </p:sp>
      <p:sp>
        <p:nvSpPr>
          <p:cNvPr id="12" name="テキスト ボックス 4"/>
          <p:cNvSpPr txBox="1">
            <a:spLocks noChangeArrowheads="1"/>
          </p:cNvSpPr>
          <p:nvPr/>
        </p:nvSpPr>
        <p:spPr bwMode="auto">
          <a:xfrm>
            <a:off x="320675" y="3933825"/>
            <a:ext cx="8640763" cy="240030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ct val="150000"/>
              </a:lnSpc>
              <a:defRPr/>
            </a:pPr>
            <a:r>
              <a:rPr kumimoji="1" lang="ja-JP" altLang="en-US" sz="2000" dirty="0">
                <a:latin typeface="+mn-ea"/>
              </a:rPr>
              <a:t>概要：　曲想と音楽の構造や歌詞の内容との関わりを理解しながら，曲に</a:t>
            </a:r>
            <a:r>
              <a:rPr kumimoji="1" lang="ja-JP" altLang="en-US" sz="2000" dirty="0" err="1">
                <a:latin typeface="+mn-ea"/>
              </a:rPr>
              <a:t>ふさわ</a:t>
            </a:r>
            <a:endParaRPr kumimoji="1" lang="en-US" altLang="ja-JP" sz="2000" dirty="0">
              <a:latin typeface="+mn-ea"/>
            </a:endParaRPr>
          </a:p>
          <a:p>
            <a:pPr>
              <a:lnSpc>
                <a:spcPct val="150000"/>
              </a:lnSpc>
              <a:defRPr/>
            </a:pPr>
            <a:r>
              <a:rPr kumimoji="1" lang="ja-JP" altLang="en-US" sz="2000" dirty="0">
                <a:latin typeface="+mn-ea"/>
              </a:rPr>
              <a:t>　　　　しい歌唱表現を創意工夫して歌う歌唱の題材である。学習指導要領の内</a:t>
            </a:r>
            <a:endParaRPr kumimoji="1" lang="en-US" altLang="ja-JP" sz="2000" dirty="0">
              <a:latin typeface="+mn-ea"/>
            </a:endParaRPr>
          </a:p>
          <a:p>
            <a:pPr>
              <a:lnSpc>
                <a:spcPct val="150000"/>
              </a:lnSpc>
              <a:defRPr/>
            </a:pPr>
            <a:r>
              <a:rPr kumimoji="1" lang="ja-JP" altLang="en-US" sz="2000" dirty="0">
                <a:latin typeface="+mn-ea"/>
              </a:rPr>
              <a:t>　　　　容は，「Ａ表現」</a:t>
            </a:r>
            <a:r>
              <a:rPr kumimoji="1" lang="en-US" altLang="ja-JP" sz="2000" dirty="0">
                <a:latin typeface="+mn-ea"/>
              </a:rPr>
              <a:t>(1)</a:t>
            </a:r>
            <a:r>
              <a:rPr kumimoji="1" lang="ja-JP" altLang="en-US" sz="2000" dirty="0">
                <a:latin typeface="+mn-ea"/>
              </a:rPr>
              <a:t>歌唱の事項ア，イ</a:t>
            </a:r>
            <a:r>
              <a:rPr kumimoji="1" lang="en-US" altLang="ja-JP" sz="2000" dirty="0">
                <a:latin typeface="+mn-ea"/>
              </a:rPr>
              <a:t>(</a:t>
            </a:r>
            <a:r>
              <a:rPr kumimoji="1" lang="ja-JP" altLang="en-US" sz="2000" dirty="0">
                <a:latin typeface="+mn-ea"/>
              </a:rPr>
              <a:t>ｱ</a:t>
            </a:r>
            <a:r>
              <a:rPr kumimoji="1" lang="en-US" altLang="ja-JP" sz="2000" dirty="0">
                <a:latin typeface="+mn-ea"/>
              </a:rPr>
              <a:t>)</a:t>
            </a:r>
            <a:r>
              <a:rPr kumimoji="1" lang="ja-JP" altLang="en-US" sz="2000" dirty="0" err="1">
                <a:latin typeface="+mn-ea"/>
              </a:rPr>
              <a:t>，</a:t>
            </a:r>
            <a:r>
              <a:rPr kumimoji="1" lang="ja-JP" altLang="en-US" sz="2000" dirty="0">
                <a:latin typeface="+mn-ea"/>
              </a:rPr>
              <a:t>ウ</a:t>
            </a:r>
            <a:r>
              <a:rPr kumimoji="1" lang="en-US" altLang="ja-JP" sz="2000" dirty="0">
                <a:latin typeface="+mn-ea"/>
              </a:rPr>
              <a:t>(</a:t>
            </a:r>
            <a:r>
              <a:rPr kumimoji="1" lang="ja-JP" altLang="en-US" sz="2000" dirty="0">
                <a:latin typeface="+mn-ea"/>
              </a:rPr>
              <a:t>ｱ</a:t>
            </a:r>
            <a:r>
              <a:rPr kumimoji="1" lang="en-US" altLang="ja-JP" sz="2000" dirty="0">
                <a:latin typeface="+mn-ea"/>
              </a:rPr>
              <a:t>)</a:t>
            </a:r>
            <a:r>
              <a:rPr kumimoji="1" lang="ja-JP" altLang="en-US" sz="2000" dirty="0" err="1">
                <a:latin typeface="+mn-ea"/>
              </a:rPr>
              <a:t>，</a:t>
            </a:r>
            <a:r>
              <a:rPr kumimoji="1" lang="en-US" altLang="ja-JP" sz="2000" dirty="0">
                <a:latin typeface="+mn-ea"/>
              </a:rPr>
              <a:t>〔</a:t>
            </a:r>
            <a:r>
              <a:rPr kumimoji="1" lang="ja-JP" altLang="en-US" sz="2000" dirty="0">
                <a:latin typeface="+mn-ea"/>
              </a:rPr>
              <a:t>共通事項</a:t>
            </a:r>
            <a:r>
              <a:rPr kumimoji="1" lang="en-US" altLang="ja-JP" sz="2000" dirty="0">
                <a:latin typeface="+mn-ea"/>
              </a:rPr>
              <a:t>〕</a:t>
            </a:r>
            <a:r>
              <a:rPr kumimoji="1" lang="ja-JP" altLang="en-US" sz="2000" dirty="0">
                <a:latin typeface="+mn-ea"/>
              </a:rPr>
              <a:t>（本題材に</a:t>
            </a:r>
            <a:r>
              <a:rPr kumimoji="1" lang="ja-JP" altLang="en-US" sz="2000" dirty="0" err="1">
                <a:latin typeface="+mn-ea"/>
              </a:rPr>
              <a:t>お</a:t>
            </a:r>
            <a:endParaRPr kumimoji="1" lang="en-US" altLang="ja-JP" sz="2000" dirty="0">
              <a:latin typeface="+mn-ea"/>
            </a:endParaRPr>
          </a:p>
          <a:p>
            <a:pPr>
              <a:lnSpc>
                <a:spcPct val="150000"/>
              </a:lnSpc>
              <a:defRPr/>
            </a:pPr>
            <a:r>
              <a:rPr kumimoji="1" lang="ja-JP" altLang="en-US" sz="2000" dirty="0">
                <a:latin typeface="+mn-ea"/>
              </a:rPr>
              <a:t>　　　　いて思考・判断のよりどころとなる主な音楽を形づくっている要素はリズム</a:t>
            </a:r>
            <a:endParaRPr kumimoji="1" lang="en-US" altLang="ja-JP" sz="2000" dirty="0">
              <a:latin typeface="+mn-ea"/>
            </a:endParaRPr>
          </a:p>
          <a:p>
            <a:pPr>
              <a:lnSpc>
                <a:spcPct val="150000"/>
              </a:lnSpc>
              <a:defRPr/>
            </a:pPr>
            <a:r>
              <a:rPr kumimoji="1" lang="ja-JP" altLang="en-US" sz="2000" dirty="0">
                <a:latin typeface="+mn-ea"/>
              </a:rPr>
              <a:t>　　　　（拍子），速度，旋律（音のつながり方やフレーズ），強弱）を扱う。</a:t>
            </a:r>
            <a:endParaRPr kumimoji="1" lang="ja-JP" altLang="en-US" sz="1600" dirty="0">
              <a:latin typeface="+mn-ea"/>
            </a:endParaRPr>
          </a:p>
        </p:txBody>
      </p:sp>
      <p:sp>
        <p:nvSpPr>
          <p:cNvPr id="11" name="角丸四角形 10"/>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P.51 ~</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90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12" name="テキスト ボックス 4"/>
          <p:cNvSpPr txBox="1">
            <a:spLocks noChangeArrowheads="1"/>
          </p:cNvSpPr>
          <p:nvPr/>
        </p:nvSpPr>
        <p:spPr bwMode="auto">
          <a:xfrm>
            <a:off x="320675" y="836613"/>
            <a:ext cx="8640763" cy="3540125"/>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題材の目標：</a:t>
            </a:r>
            <a:endParaRPr kumimoji="1" lang="en-US" altLang="ja-JP" sz="2000" dirty="0">
              <a:latin typeface="+mj-ea"/>
              <a:ea typeface="+mj-ea"/>
            </a:endParaRPr>
          </a:p>
          <a:p>
            <a:pPr>
              <a:defRPr/>
            </a:pPr>
            <a:endParaRPr kumimoji="1" lang="en-US" altLang="ja-JP" sz="800" dirty="0">
              <a:latin typeface="+mj-ea"/>
              <a:ea typeface="+mj-ea"/>
            </a:endParaRPr>
          </a:p>
          <a:p>
            <a:pPr marL="457200" indent="-457200">
              <a:buFontTx/>
              <a:buAutoNum type="arabicParenBoth"/>
              <a:defRPr/>
            </a:pPr>
            <a:r>
              <a:rPr kumimoji="1" lang="ja-JP" altLang="en-US" sz="2000" dirty="0">
                <a:latin typeface="+mj-ea"/>
                <a:ea typeface="+mj-ea"/>
              </a:rPr>
              <a:t>「荒城の月」，「早春賦」の曲想と音楽の構造や歌詞の内容との関わりに</a:t>
            </a:r>
            <a:r>
              <a:rPr kumimoji="1" lang="ja-JP" altLang="en-US" sz="2000" dirty="0" err="1">
                <a:latin typeface="+mj-ea"/>
                <a:ea typeface="+mj-ea"/>
              </a:rPr>
              <a:t>つ</a:t>
            </a:r>
            <a:endParaRPr kumimoji="1" lang="en-US" altLang="ja-JP" sz="2000" dirty="0">
              <a:latin typeface="+mj-ea"/>
              <a:ea typeface="+mj-ea"/>
            </a:endParaRPr>
          </a:p>
          <a:p>
            <a:pPr>
              <a:defRPr/>
            </a:pPr>
            <a:r>
              <a:rPr kumimoji="1" lang="ja-JP" altLang="en-US" sz="2000" dirty="0">
                <a:latin typeface="+mj-ea"/>
                <a:ea typeface="+mj-ea"/>
              </a:rPr>
              <a:t>　　いて理解するとともに，創意工夫を生かした表現で「早春賦」を歌うために必</a:t>
            </a:r>
            <a:endParaRPr kumimoji="1" lang="en-US" altLang="ja-JP" sz="2000" dirty="0">
              <a:latin typeface="+mj-ea"/>
              <a:ea typeface="+mj-ea"/>
            </a:endParaRPr>
          </a:p>
          <a:p>
            <a:pPr>
              <a:defRPr/>
            </a:pPr>
            <a:r>
              <a:rPr kumimoji="1" lang="ja-JP" altLang="en-US" sz="2000" dirty="0">
                <a:latin typeface="+mj-ea"/>
                <a:ea typeface="+mj-ea"/>
              </a:rPr>
              <a:t>　　要な発声，言葉の発音，身体の使い方などの技能を身に付ける。</a:t>
            </a:r>
            <a:endParaRPr kumimoji="1" lang="en-US" altLang="ja-JP" sz="2000" dirty="0">
              <a:latin typeface="+mj-ea"/>
              <a:ea typeface="+mj-ea"/>
            </a:endParaRPr>
          </a:p>
          <a:p>
            <a:pPr>
              <a:defRPr/>
            </a:pPr>
            <a:endParaRPr kumimoji="1" lang="ja-JP" altLang="en-US" sz="800" dirty="0">
              <a:latin typeface="+mj-ea"/>
              <a:ea typeface="+mj-ea"/>
            </a:endParaRPr>
          </a:p>
          <a:p>
            <a:pPr marL="457200" indent="-457200">
              <a:buFontTx/>
              <a:buAutoNum type="arabicParenBoth" startAt="2"/>
              <a:defRPr/>
            </a:pPr>
            <a:r>
              <a:rPr kumimoji="1" lang="ja-JP" altLang="en-US" sz="2000" dirty="0">
                <a:latin typeface="+mj-ea"/>
                <a:ea typeface="+mj-ea"/>
              </a:rPr>
              <a:t>「荒城の月」，「早春賦」のリズム，速度，旋律，強弱を知覚し，それらの働き</a:t>
            </a:r>
            <a:endParaRPr kumimoji="1" lang="en-US" altLang="ja-JP" sz="2000" dirty="0">
              <a:latin typeface="+mj-ea"/>
              <a:ea typeface="+mj-ea"/>
            </a:endParaRPr>
          </a:p>
          <a:p>
            <a:pPr>
              <a:defRPr/>
            </a:pPr>
            <a:r>
              <a:rPr kumimoji="1" lang="ja-JP" altLang="en-US" sz="2000" dirty="0">
                <a:latin typeface="+mj-ea"/>
                <a:ea typeface="+mj-ea"/>
              </a:rPr>
              <a:t>　　が生み出す特質や雰囲気を感受しながら，知覚したことと感受したこととの</a:t>
            </a:r>
            <a:endParaRPr kumimoji="1" lang="en-US" altLang="ja-JP" sz="2000" dirty="0">
              <a:latin typeface="+mj-ea"/>
              <a:ea typeface="+mj-ea"/>
            </a:endParaRPr>
          </a:p>
          <a:p>
            <a:pPr>
              <a:defRPr/>
            </a:pPr>
            <a:r>
              <a:rPr kumimoji="1" lang="ja-JP" altLang="en-US" sz="2000" dirty="0">
                <a:latin typeface="+mj-ea"/>
                <a:ea typeface="+mj-ea"/>
              </a:rPr>
              <a:t>　　関わりについて考え，「早春賦」にふさわしい歌唱表現を創意工夫する。</a:t>
            </a:r>
            <a:endParaRPr kumimoji="1" lang="en-US" altLang="ja-JP" sz="2000" dirty="0">
              <a:latin typeface="+mj-ea"/>
              <a:ea typeface="+mj-ea"/>
            </a:endParaRPr>
          </a:p>
          <a:p>
            <a:pPr>
              <a:defRPr/>
            </a:pPr>
            <a:endParaRPr kumimoji="1" lang="ja-JP" altLang="en-US" sz="800" dirty="0">
              <a:latin typeface="+mj-ea"/>
              <a:ea typeface="+mj-ea"/>
            </a:endParaRPr>
          </a:p>
          <a:p>
            <a:pPr marL="457200" indent="-457200">
              <a:buFontTx/>
              <a:buAutoNum type="arabicParenBoth" startAt="3"/>
              <a:defRPr/>
            </a:pPr>
            <a:r>
              <a:rPr kumimoji="1" lang="ja-JP" altLang="en-US" sz="2000" dirty="0">
                <a:latin typeface="+mj-ea"/>
                <a:ea typeface="+mj-ea"/>
              </a:rPr>
              <a:t>「荒城の月」，「早春賦」の歌詞が表す情景や心情及び曲の表情や味わいに</a:t>
            </a:r>
            <a:endParaRPr kumimoji="1" lang="en-US" altLang="ja-JP" sz="2000" dirty="0">
              <a:latin typeface="+mj-ea"/>
              <a:ea typeface="+mj-ea"/>
            </a:endParaRPr>
          </a:p>
          <a:p>
            <a:pPr>
              <a:defRPr/>
            </a:pPr>
            <a:r>
              <a:rPr kumimoji="1" lang="ja-JP" altLang="en-US" sz="2000" dirty="0">
                <a:latin typeface="+mj-ea"/>
                <a:ea typeface="+mj-ea"/>
              </a:rPr>
              <a:t>　　関心をもち，音楽活動を楽しみながら主体的・協働的に歌唱の学習活動に取</a:t>
            </a:r>
            <a:endParaRPr kumimoji="1" lang="en-US" altLang="ja-JP" sz="2000" dirty="0">
              <a:latin typeface="+mj-ea"/>
              <a:ea typeface="+mj-ea"/>
            </a:endParaRPr>
          </a:p>
          <a:p>
            <a:pPr>
              <a:defRPr/>
            </a:pPr>
            <a:r>
              <a:rPr kumimoji="1" lang="ja-JP" altLang="en-US" sz="2000" dirty="0">
                <a:latin typeface="+mj-ea"/>
                <a:ea typeface="+mj-ea"/>
              </a:rPr>
              <a:t>　　</a:t>
            </a:r>
            <a:r>
              <a:rPr kumimoji="1" lang="ja-JP" altLang="en-US" sz="2000" dirty="0" err="1">
                <a:latin typeface="+mj-ea"/>
                <a:ea typeface="+mj-ea"/>
              </a:rPr>
              <a:t>り</a:t>
            </a:r>
            <a:r>
              <a:rPr kumimoji="1" lang="ja-JP" altLang="en-US" sz="2000" dirty="0">
                <a:latin typeface="+mj-ea"/>
                <a:ea typeface="+mj-ea"/>
              </a:rPr>
              <a:t>組むとともに，我が国で長く歌われている歌曲に親しむ。</a:t>
            </a:r>
          </a:p>
        </p:txBody>
      </p:sp>
      <p:sp>
        <p:nvSpPr>
          <p:cNvPr id="11" name="テキスト ボックス 4"/>
          <p:cNvSpPr txBox="1">
            <a:spLocks noChangeArrowheads="1"/>
          </p:cNvSpPr>
          <p:nvPr/>
        </p:nvSpPr>
        <p:spPr bwMode="auto">
          <a:xfrm>
            <a:off x="320675" y="5516563"/>
            <a:ext cx="8640763" cy="1016000"/>
          </a:xfrm>
          <a:prstGeom prst="rect">
            <a:avLst/>
          </a:prstGeom>
          <a:solidFill>
            <a:srgbClr val="FFFFDD"/>
          </a:solidFill>
          <a:ln>
            <a:solidFill>
              <a:schemeClr val="tx1">
                <a:lumMod val="75000"/>
                <a:lumOff val="25000"/>
              </a:schemeClr>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n-ea"/>
              </a:rPr>
              <a:t>  「荒城の月」，「早春賦」の曲想と音楽の構造や歌詞の内容との関わりについて理解するとともに，「早春賦」にふさわしい歌唱表現を創意工夫して歌い，我が国で長く歌われている歌曲に親しむ。</a:t>
            </a:r>
            <a:endParaRPr kumimoji="1" lang="ja-JP" altLang="en-US" sz="1600" dirty="0">
              <a:latin typeface="+mn-ea"/>
            </a:endParaRPr>
          </a:p>
        </p:txBody>
      </p:sp>
      <p:sp>
        <p:nvSpPr>
          <p:cNvPr id="2" name="下矢印 1"/>
          <p:cNvSpPr/>
          <p:nvPr/>
        </p:nvSpPr>
        <p:spPr>
          <a:xfrm>
            <a:off x="3995738" y="4868863"/>
            <a:ext cx="1296987" cy="5048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40966" name="正方形/長方形 2"/>
          <p:cNvSpPr>
            <a:spLocks noChangeArrowheads="1"/>
          </p:cNvSpPr>
          <p:nvPr/>
        </p:nvSpPr>
        <p:spPr bwMode="auto">
          <a:xfrm>
            <a:off x="320675" y="4500563"/>
            <a:ext cx="8640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lang="ja-JP" altLang="en-US"/>
              <a:t>（</a:t>
            </a:r>
            <a:r>
              <a:rPr lang="en-US" altLang="ja-JP"/>
              <a:t>※</a:t>
            </a:r>
            <a:r>
              <a:rPr lang="ja-JP" altLang="en-US"/>
              <a:t>「題材の目標」は，次のように一文で示すことも考えられる。）</a:t>
            </a:r>
          </a:p>
        </p:txBody>
      </p:sp>
      <p:sp>
        <p:nvSpPr>
          <p:cNvPr id="3" name="正方形/長方形 2"/>
          <p:cNvSpPr/>
          <p:nvPr/>
        </p:nvSpPr>
        <p:spPr>
          <a:xfrm>
            <a:off x="320675" y="5516563"/>
            <a:ext cx="8640763" cy="10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角丸四角形 7"/>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P.51 ~</a:t>
            </a:r>
            <a:endParaRPr kumimoji="1" lang="ja-JP" altLang="en-US"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58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音楽</a:t>
            </a:r>
            <a:endParaRPr kumimoji="1" lang="ja-JP" altLang="en-US" sz="5400" dirty="0">
              <a:solidFill>
                <a:schemeClr val="tx1"/>
              </a:solidFill>
            </a:endParaRPr>
          </a:p>
        </p:txBody>
      </p:sp>
      <p:sp>
        <p:nvSpPr>
          <p:cNvPr id="7" name="サブタイトル 2"/>
          <p:cNvSpPr>
            <a:spLocks noGrp="1"/>
          </p:cNvSpPr>
          <p:nvPr>
            <p:ph type="subTitle" idx="1"/>
          </p:nvPr>
        </p:nvSpPr>
        <p:spPr>
          <a:xfrm>
            <a:off x="0" y="-26988"/>
            <a:ext cx="9151938" cy="1754188"/>
          </a:xfrm>
          <a:solidFill>
            <a:srgbClr val="0070C0"/>
          </a:solidFill>
        </p:spPr>
        <p:txBody>
          <a:bodyPr rtlCol="0" anchor="ctr">
            <a:normAutofit/>
          </a:bodyPr>
          <a:lstStyle/>
          <a:p>
            <a:pPr eaLnBrk="1" fontAlgn="auto" hangingPunct="1">
              <a:spcAft>
                <a:spcPts val="0"/>
              </a:spcAft>
              <a:defRPr/>
            </a:pPr>
            <a:r>
              <a:rPr lang="ja-JP" altLang="en-US" sz="4000" b="1" dirty="0">
                <a:solidFill>
                  <a:schemeClr val="bg1"/>
                </a:solidFill>
                <a:latin typeface="+mj-ea"/>
                <a:ea typeface="+mj-ea"/>
              </a:rPr>
              <a:t>「指導と評価の一体化」のための</a:t>
            </a:r>
            <a:endParaRPr lang="en-US" altLang="ja-JP" sz="4000" b="1" dirty="0">
              <a:solidFill>
                <a:schemeClr val="bg1"/>
              </a:solidFill>
              <a:latin typeface="+mj-ea"/>
              <a:ea typeface="+mj-ea"/>
            </a:endParaRPr>
          </a:p>
          <a:p>
            <a:pPr eaLnBrk="1" fontAlgn="auto" hangingPunct="1">
              <a:spcAft>
                <a:spcPts val="0"/>
              </a:spcAft>
              <a:defRPr/>
            </a:pPr>
            <a:r>
              <a:rPr lang="ja-JP" altLang="en-US" sz="4000" b="1" dirty="0">
                <a:solidFill>
                  <a:schemeClr val="bg1"/>
                </a:solidFill>
                <a:latin typeface="+mj-ea"/>
                <a:ea typeface="+mj-ea"/>
              </a:rPr>
              <a:t>学習評価について</a:t>
            </a:r>
            <a:endParaRPr lang="ja-JP" altLang="en-US" sz="6600" b="1" dirty="0">
              <a:solidFill>
                <a:schemeClr val="bg1"/>
              </a:solidFill>
              <a:latin typeface="+mj-ea"/>
              <a:ea typeface="+mj-ea"/>
            </a:endParaRPr>
          </a:p>
        </p:txBody>
      </p:sp>
      <p:sp>
        <p:nvSpPr>
          <p:cNvPr id="8"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「学習評価」を行うに当たってのまとめ・留意点等</a:t>
            </a:r>
          </a:p>
        </p:txBody>
      </p:sp>
      <p:sp>
        <p:nvSpPr>
          <p:cNvPr id="5" name="角丸四角形 4"/>
          <p:cNvSpPr/>
          <p:nvPr/>
        </p:nvSpPr>
        <p:spPr>
          <a:xfrm>
            <a:off x="277813" y="3535363"/>
            <a:ext cx="7246937"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379">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12" name="テキスト ボックス 4"/>
          <p:cNvSpPr txBox="1">
            <a:spLocks noChangeArrowheads="1"/>
          </p:cNvSpPr>
          <p:nvPr/>
        </p:nvSpPr>
        <p:spPr bwMode="auto">
          <a:xfrm>
            <a:off x="320675" y="836613"/>
            <a:ext cx="8640763" cy="5816600"/>
          </a:xfrm>
          <a:prstGeom prst="rect">
            <a:avLst/>
          </a:prstGeom>
          <a:solidFill>
            <a:srgbClr val="FFFFCC"/>
          </a:solidFill>
          <a:ln w="9525">
            <a:solidFill>
              <a:schemeClr val="tx1"/>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指導と評価の計画（４時間）</a:t>
            </a: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p:txBody>
      </p:sp>
      <p:pic>
        <p:nvPicPr>
          <p:cNvPr id="2" name="図 1"/>
          <p:cNvPicPr>
            <a:picLocks noChangeAspect="1"/>
          </p:cNvPicPr>
          <p:nvPr/>
        </p:nvPicPr>
        <p:blipFill rotWithShape="1">
          <a:blip r:embed="rId5"/>
          <a:srcRect l="17713" t="21987" r="39763" b="7980"/>
          <a:stretch/>
        </p:blipFill>
        <p:spPr>
          <a:xfrm>
            <a:off x="539750" y="2924175"/>
            <a:ext cx="3887788" cy="3600450"/>
          </a:xfrm>
          <a:prstGeom prst="rect">
            <a:avLst/>
          </a:prstGeom>
          <a:effectLst>
            <a:outerShdw blurRad="50800" dist="38100" dir="2700000" algn="tl" rotWithShape="0">
              <a:prstClr val="black">
                <a:alpha val="40000"/>
              </a:prstClr>
            </a:outerShdw>
          </a:effectLst>
        </p:spPr>
      </p:pic>
      <p:pic>
        <p:nvPicPr>
          <p:cNvPr id="4" name="図 3"/>
          <p:cNvPicPr>
            <a:picLocks noChangeAspect="1"/>
          </p:cNvPicPr>
          <p:nvPr/>
        </p:nvPicPr>
        <p:blipFill rotWithShape="1">
          <a:blip r:embed="rId6"/>
          <a:srcRect l="25898" t="24616" r="48335" b="10155"/>
          <a:stretch/>
        </p:blipFill>
        <p:spPr>
          <a:xfrm>
            <a:off x="4752975" y="1125538"/>
            <a:ext cx="3995738" cy="5399087"/>
          </a:xfrm>
          <a:prstGeom prst="rect">
            <a:avLst/>
          </a:prstGeom>
          <a:effectLst>
            <a:outerShdw blurRad="50800" dist="38100" dir="2700000" algn="tl" rotWithShape="0">
              <a:prstClr val="black">
                <a:alpha val="40000"/>
              </a:prstClr>
            </a:outerShdw>
          </a:effectLst>
        </p:spPr>
      </p:pic>
      <p:sp>
        <p:nvSpPr>
          <p:cNvPr id="6" name="角丸四角形 5"/>
          <p:cNvSpPr/>
          <p:nvPr/>
        </p:nvSpPr>
        <p:spPr>
          <a:xfrm>
            <a:off x="539552" y="1268760"/>
            <a:ext cx="3888432" cy="1512169"/>
          </a:xfrm>
          <a:prstGeom prst="roundRect">
            <a:avLst>
              <a:gd name="adj" fmla="val 11343"/>
            </a:avLst>
          </a:prstGeom>
          <a:solidFill>
            <a:schemeClr val="bg1"/>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200" dirty="0">
                <a:solidFill>
                  <a:schemeClr val="tx1"/>
                </a:solidFill>
              </a:rPr>
              <a:t>「指導計画」と「評価計画」が</a:t>
            </a:r>
            <a:endParaRPr kumimoji="1" lang="en-US" altLang="ja-JP" sz="2200" dirty="0">
              <a:solidFill>
                <a:schemeClr val="tx1"/>
              </a:solidFill>
            </a:endParaRPr>
          </a:p>
          <a:p>
            <a:pPr>
              <a:defRPr/>
            </a:pPr>
            <a:r>
              <a:rPr kumimoji="1" lang="ja-JP" altLang="en-US" sz="2200" dirty="0">
                <a:solidFill>
                  <a:schemeClr val="tx1"/>
                </a:solidFill>
              </a:rPr>
              <a:t> 構造的に分かりやすく掲載さ</a:t>
            </a:r>
            <a:endParaRPr kumimoji="1" lang="en-US" altLang="ja-JP" sz="2200" dirty="0">
              <a:solidFill>
                <a:schemeClr val="tx1"/>
              </a:solidFill>
            </a:endParaRPr>
          </a:p>
          <a:p>
            <a:pPr>
              <a:defRPr/>
            </a:pPr>
            <a:r>
              <a:rPr kumimoji="1" lang="en-US" altLang="ja-JP" sz="2200" dirty="0">
                <a:solidFill>
                  <a:schemeClr val="tx1"/>
                </a:solidFill>
              </a:rPr>
              <a:t> </a:t>
            </a:r>
            <a:r>
              <a:rPr kumimoji="1" lang="ja-JP" altLang="en-US" sz="2200" dirty="0" err="1">
                <a:solidFill>
                  <a:schemeClr val="tx1"/>
                </a:solidFill>
              </a:rPr>
              <a:t>れて</a:t>
            </a:r>
            <a:r>
              <a:rPr kumimoji="1" lang="ja-JP" altLang="en-US" sz="2200" dirty="0">
                <a:solidFill>
                  <a:schemeClr val="tx1"/>
                </a:solidFill>
              </a:rPr>
              <a:t>います。本事例を参考に</a:t>
            </a:r>
            <a:endParaRPr kumimoji="1" lang="en-US" altLang="ja-JP" sz="2200" dirty="0">
              <a:solidFill>
                <a:schemeClr val="tx1"/>
              </a:solidFill>
            </a:endParaRPr>
          </a:p>
          <a:p>
            <a:pPr>
              <a:defRPr/>
            </a:pPr>
            <a:r>
              <a:rPr kumimoji="1" lang="en-US" altLang="ja-JP" sz="2200" dirty="0">
                <a:solidFill>
                  <a:schemeClr val="tx1"/>
                </a:solidFill>
              </a:rPr>
              <a:t> </a:t>
            </a:r>
            <a:r>
              <a:rPr kumimoji="1" lang="ja-JP" altLang="en-US" sz="2200" dirty="0">
                <a:solidFill>
                  <a:schemeClr val="tx1"/>
                </a:solidFill>
              </a:rPr>
              <a:t>指導案等を作成しましょう。</a:t>
            </a:r>
            <a:endParaRPr kumimoji="1" lang="en-US" altLang="ja-JP" sz="2200" dirty="0">
              <a:solidFill>
                <a:schemeClr val="tx1"/>
              </a:solidFill>
            </a:endParaRPr>
          </a:p>
        </p:txBody>
      </p:sp>
      <p:sp>
        <p:nvSpPr>
          <p:cNvPr id="7" name="角丸四角形 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P.52 ~</a:t>
            </a:r>
            <a:endParaRPr kumimoji="1" lang="ja-JP" altLang="en-US"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2281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9" name="テキスト ボックス 4"/>
          <p:cNvSpPr txBox="1">
            <a:spLocks noChangeArrowheads="1"/>
          </p:cNvSpPr>
          <p:nvPr/>
        </p:nvSpPr>
        <p:spPr bwMode="auto">
          <a:xfrm>
            <a:off x="320675" y="733425"/>
            <a:ext cx="8640763" cy="58642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800" dirty="0">
                <a:latin typeface="+mn-ea"/>
              </a:rPr>
              <a:t>１　観点別学習状況の評価の進め方</a:t>
            </a:r>
            <a:endParaRPr kumimoji="1" lang="en-US" altLang="ja-JP" sz="2800" dirty="0">
              <a:latin typeface="+mn-ea"/>
            </a:endParaRPr>
          </a:p>
          <a:p>
            <a:pPr>
              <a:lnSpc>
                <a:spcPts val="3000"/>
              </a:lnSpc>
              <a:defRPr/>
            </a:pPr>
            <a:r>
              <a:rPr kumimoji="1" lang="ja-JP" altLang="en-US" sz="2200" dirty="0">
                <a:latin typeface="+mn-ea"/>
              </a:rPr>
              <a:t>（１）題材の評価規準の設定</a:t>
            </a:r>
            <a:endParaRPr kumimoji="1" lang="en-US" altLang="ja-JP" sz="2200" dirty="0">
              <a:latin typeface="+mn-ea"/>
            </a:endParaRPr>
          </a:p>
          <a:p>
            <a:pPr>
              <a:lnSpc>
                <a:spcPts val="3000"/>
              </a:lnSpc>
              <a:defRPr/>
            </a:pPr>
            <a:endParaRPr kumimoji="1" lang="en-US" altLang="ja-JP" sz="2200" b="1" u="sng" dirty="0">
              <a:latin typeface="+mn-ea"/>
            </a:endParaRPr>
          </a:p>
          <a:p>
            <a:pPr>
              <a:lnSpc>
                <a:spcPts val="3000"/>
              </a:lnSpc>
              <a:defRPr/>
            </a:pPr>
            <a:r>
              <a:rPr kumimoji="1" lang="ja-JP" altLang="en-US" dirty="0">
                <a:latin typeface="+mn-ea"/>
              </a:rPr>
              <a:t>　　第２学年及び第３学年の評価の観点とその趣旨</a:t>
            </a:r>
            <a:endParaRPr kumimoji="1" lang="en-US" altLang="ja-JP"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a:p>
            <a:pPr>
              <a:lnSpc>
                <a:spcPts val="3000"/>
              </a:lnSpc>
              <a:defRPr/>
            </a:pPr>
            <a:endParaRPr kumimoji="1" lang="en-US" altLang="ja-JP" sz="2200" dirty="0">
              <a:latin typeface="+mn-ea"/>
            </a:endParaRPr>
          </a:p>
        </p:txBody>
      </p:sp>
      <p:graphicFrame>
        <p:nvGraphicFramePr>
          <p:cNvPr id="5" name="表 4"/>
          <p:cNvGraphicFramePr>
            <a:graphicFrameLocks noGrp="1"/>
          </p:cNvGraphicFramePr>
          <p:nvPr/>
        </p:nvGraphicFramePr>
        <p:xfrm>
          <a:off x="465138" y="2349500"/>
          <a:ext cx="8351838" cy="4113213"/>
        </p:xfrm>
        <a:graphic>
          <a:graphicData uri="http://schemas.openxmlformats.org/drawingml/2006/table">
            <a:tbl>
              <a:tblPr firstRow="1" bandRow="1">
                <a:tableStyleId>{5C22544A-7EE6-4342-B048-85BDC9FD1C3A}</a:tableStyleId>
              </a:tblPr>
              <a:tblGrid>
                <a:gridCol w="2783946">
                  <a:extLst>
                    <a:ext uri="{9D8B030D-6E8A-4147-A177-3AD203B41FA5}">
                      <a16:colId xmlns:a16="http://schemas.microsoft.com/office/drawing/2014/main" val="20000"/>
                    </a:ext>
                  </a:extLst>
                </a:gridCol>
                <a:gridCol w="2783946">
                  <a:extLst>
                    <a:ext uri="{9D8B030D-6E8A-4147-A177-3AD203B41FA5}">
                      <a16:colId xmlns:a16="http://schemas.microsoft.com/office/drawing/2014/main" val="20001"/>
                    </a:ext>
                  </a:extLst>
                </a:gridCol>
                <a:gridCol w="2783946">
                  <a:extLst>
                    <a:ext uri="{9D8B030D-6E8A-4147-A177-3AD203B41FA5}">
                      <a16:colId xmlns:a16="http://schemas.microsoft.com/office/drawing/2014/main" val="20002"/>
                    </a:ext>
                  </a:extLst>
                </a:gridCol>
              </a:tblGrid>
              <a:tr h="457214">
                <a:tc>
                  <a:txBody>
                    <a:bodyPr/>
                    <a:lstStyle/>
                    <a:p>
                      <a:pPr algn="ctr">
                        <a:lnSpc>
                          <a:spcPct val="150000"/>
                        </a:lnSpc>
                      </a:pPr>
                      <a:r>
                        <a:rPr kumimoji="1" lang="ja-JP" altLang="en-US" sz="1600" b="0" dirty="0">
                          <a:solidFill>
                            <a:schemeClr val="tx1"/>
                          </a:solidFill>
                        </a:rPr>
                        <a:t>知識・技能</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lnSpc>
                          <a:spcPct val="150000"/>
                        </a:lnSpc>
                      </a:pPr>
                      <a:r>
                        <a:rPr kumimoji="1" lang="ja-JP" altLang="en-US" sz="1600" b="0" dirty="0">
                          <a:solidFill>
                            <a:schemeClr val="tx1"/>
                          </a:solidFill>
                        </a:rPr>
                        <a:t>思考・判断・表現</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lnSpc>
                          <a:spcPct val="150000"/>
                        </a:lnSpc>
                      </a:pPr>
                      <a:r>
                        <a:rPr kumimoji="1" lang="ja-JP" altLang="en-US" sz="1600" b="0" dirty="0">
                          <a:solidFill>
                            <a:schemeClr val="tx1"/>
                          </a:solidFill>
                        </a:rPr>
                        <a:t>主体的に学習に取り組む態度</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3655999">
                <a:tc>
                  <a:txBody>
                    <a:bodyPr/>
                    <a:lstStyle/>
                    <a:p>
                      <a:pPr>
                        <a:lnSpc>
                          <a:spcPts val="2300"/>
                        </a:lnSpc>
                      </a:pPr>
                      <a:r>
                        <a:rPr kumimoji="1" lang="ja-JP" altLang="en-US" sz="1600" b="0" dirty="0">
                          <a:solidFill>
                            <a:schemeClr val="tx1"/>
                          </a:solidFill>
                        </a:rPr>
                        <a:t>　曲想と音楽の構造や背景などとの関わり及び音楽の多様性について理解している。</a:t>
                      </a:r>
                    </a:p>
                    <a:p>
                      <a:pPr>
                        <a:lnSpc>
                          <a:spcPts val="2300"/>
                        </a:lnSpc>
                      </a:pPr>
                      <a:endParaRPr kumimoji="1" lang="en-US" altLang="ja-JP" sz="1600" b="0" dirty="0">
                        <a:solidFill>
                          <a:schemeClr val="tx1"/>
                        </a:solidFill>
                      </a:endParaRPr>
                    </a:p>
                    <a:p>
                      <a:pPr>
                        <a:lnSpc>
                          <a:spcPts val="2300"/>
                        </a:lnSpc>
                      </a:pPr>
                      <a:r>
                        <a:rPr kumimoji="1" lang="ja-JP" altLang="en-US" sz="1600" b="0" dirty="0">
                          <a:solidFill>
                            <a:schemeClr val="tx1"/>
                          </a:solidFill>
                        </a:rPr>
                        <a:t>　創意工夫を生かした音楽表現をするために必要な技能を身に付け，歌唱，器楽，創作で表している。</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2300"/>
                        </a:lnSpc>
                      </a:pPr>
                      <a:r>
                        <a:rPr kumimoji="1" lang="ja-JP" altLang="en-US" sz="1600" b="0" dirty="0">
                          <a:solidFill>
                            <a:schemeClr val="tx1"/>
                          </a:solidFill>
                        </a:rPr>
                        <a:t>　音楽を形づくっている要素や要素同士の関連を知覚し，それらの働きが生み出す特質や雰囲気を感受しながら，知覚したことと感受したこととの関わりについて考え，曲にふさわしい音楽表現としてどのように表すかについて思いや意図をもったり，音楽を評価しながらよさや美しさを味わって聴いたりしている。</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ts val="2300"/>
                        </a:lnSpc>
                      </a:pPr>
                      <a:r>
                        <a:rPr kumimoji="1" lang="ja-JP" altLang="en-US" sz="1600" b="0" dirty="0">
                          <a:solidFill>
                            <a:schemeClr val="tx1"/>
                          </a:solidFill>
                        </a:rPr>
                        <a:t>　音や音楽，音楽文化に親しむことができるよう，音楽活動を楽しみながら主体的・協働的に表現及び鑑賞の学習活動に取り組もうとしている。</a:t>
                      </a:r>
                    </a:p>
                  </a:txBody>
                  <a:tcPr marL="91428" marR="91428" marT="45721" marB="457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ホームベース 5"/>
          <p:cNvSpPr/>
          <p:nvPr/>
        </p:nvSpPr>
        <p:spPr>
          <a:xfrm>
            <a:off x="539750" y="1557338"/>
            <a:ext cx="6267450" cy="358775"/>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（ａ）該当学年の評価の観点と趣旨を確認する。</a:t>
            </a:r>
          </a:p>
        </p:txBody>
      </p:sp>
      <p:sp>
        <p:nvSpPr>
          <p:cNvPr id="7" name="角丸四角形 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P.54</a:t>
            </a:r>
            <a:endParaRPr kumimoji="1" lang="ja-JP" altLang="en-US"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48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9" name="テキスト ボックス 4"/>
          <p:cNvSpPr txBox="1">
            <a:spLocks noChangeArrowheads="1"/>
          </p:cNvSpPr>
          <p:nvPr/>
        </p:nvSpPr>
        <p:spPr bwMode="auto">
          <a:xfrm>
            <a:off x="320675" y="727075"/>
            <a:ext cx="8640763" cy="124618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観点別学習状況の評価の進め方</a:t>
            </a:r>
            <a:endParaRPr kumimoji="1" lang="en-US" altLang="ja-JP" sz="2200" dirty="0">
              <a:latin typeface="+mn-ea"/>
            </a:endParaRPr>
          </a:p>
          <a:p>
            <a:pPr>
              <a:lnSpc>
                <a:spcPts val="3000"/>
              </a:lnSpc>
              <a:defRPr/>
            </a:pPr>
            <a:r>
              <a:rPr kumimoji="1" lang="ja-JP" altLang="en-US" sz="2200" dirty="0">
                <a:latin typeface="+mn-ea"/>
              </a:rPr>
              <a:t>（１）題材の評価規準の設定</a:t>
            </a:r>
            <a:endParaRPr kumimoji="1" lang="en-US" altLang="ja-JP" sz="2200" dirty="0">
              <a:latin typeface="+mn-ea"/>
            </a:endParaRPr>
          </a:p>
          <a:p>
            <a:pPr>
              <a:lnSpc>
                <a:spcPts val="3000"/>
              </a:lnSpc>
              <a:defRPr/>
            </a:pPr>
            <a:endParaRPr kumimoji="1" lang="ja-JP" altLang="en-US" sz="2200" b="1" u="sng" dirty="0">
              <a:latin typeface="+mn-ea"/>
            </a:endParaRPr>
          </a:p>
        </p:txBody>
      </p:sp>
      <p:sp>
        <p:nvSpPr>
          <p:cNvPr id="4" name="テキスト ボックス 4"/>
          <p:cNvSpPr txBox="1">
            <a:spLocks noChangeArrowheads="1"/>
          </p:cNvSpPr>
          <p:nvPr/>
        </p:nvSpPr>
        <p:spPr bwMode="auto">
          <a:xfrm>
            <a:off x="539750" y="2057400"/>
            <a:ext cx="8135938" cy="4324350"/>
          </a:xfrm>
          <a:prstGeom prst="rect">
            <a:avLst/>
          </a:prstGeom>
          <a:solidFill>
            <a:srgbClr val="FFFFDD"/>
          </a:solidFill>
          <a:ln>
            <a:solidFill>
              <a:schemeClr val="tx1"/>
            </a:solid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dirty="0">
                <a:latin typeface="+mn-ea"/>
              </a:rPr>
              <a:t>　　第２学年及び第３学年　Ａ表現（１）歌唱</a:t>
            </a:r>
            <a:endParaRPr kumimoji="1" lang="en-US" altLang="ja-JP" dirty="0">
              <a:latin typeface="+mn-ea"/>
            </a:endParaRPr>
          </a:p>
          <a:p>
            <a:pPr>
              <a:lnSpc>
                <a:spcPts val="3000"/>
              </a:lnSpc>
              <a:defRPr/>
            </a:pPr>
            <a:r>
              <a:rPr kumimoji="1" lang="ja-JP" altLang="en-US" dirty="0">
                <a:latin typeface="+mn-ea"/>
              </a:rPr>
              <a:t>　　ア　歌唱表現に関わる知識や技能を得たり生かしたりしながら，曲にふさわしい</a:t>
            </a:r>
            <a:endParaRPr kumimoji="1" lang="en-US" altLang="ja-JP" dirty="0">
              <a:latin typeface="+mn-ea"/>
            </a:endParaRPr>
          </a:p>
          <a:p>
            <a:pPr>
              <a:lnSpc>
                <a:spcPts val="3000"/>
              </a:lnSpc>
              <a:defRPr/>
            </a:pPr>
            <a:r>
              <a:rPr kumimoji="1" lang="ja-JP" altLang="en-US" dirty="0">
                <a:latin typeface="+mn-ea"/>
              </a:rPr>
              <a:t>　　　 歌唱表現を創意工夫すること。</a:t>
            </a:r>
          </a:p>
          <a:p>
            <a:pPr>
              <a:lnSpc>
                <a:spcPts val="3000"/>
              </a:lnSpc>
              <a:defRPr/>
            </a:pPr>
            <a:r>
              <a:rPr kumimoji="1" lang="ja-JP" altLang="en-US" dirty="0">
                <a:latin typeface="+mn-ea"/>
              </a:rPr>
              <a:t>　　イ　次の</a:t>
            </a:r>
            <a:r>
              <a:rPr kumimoji="1" lang="en-US" altLang="ja-JP" dirty="0">
                <a:latin typeface="+mn-ea"/>
              </a:rPr>
              <a:t>(</a:t>
            </a:r>
            <a:r>
              <a:rPr kumimoji="1" lang="ja-JP" altLang="en-US" dirty="0">
                <a:latin typeface="+mn-ea"/>
              </a:rPr>
              <a:t>ｱ</a:t>
            </a:r>
            <a:r>
              <a:rPr kumimoji="1" lang="en-US" altLang="ja-JP" dirty="0">
                <a:latin typeface="+mn-ea"/>
              </a:rPr>
              <a:t>)</a:t>
            </a:r>
            <a:r>
              <a:rPr kumimoji="1" lang="ja-JP" altLang="en-US" dirty="0">
                <a:latin typeface="+mn-ea"/>
              </a:rPr>
              <a:t>及び</a:t>
            </a:r>
            <a:r>
              <a:rPr kumimoji="1" lang="en-US" altLang="ja-JP" dirty="0">
                <a:latin typeface="+mn-ea"/>
              </a:rPr>
              <a:t>(</a:t>
            </a:r>
            <a:r>
              <a:rPr kumimoji="1" lang="ja-JP" altLang="en-US" dirty="0">
                <a:latin typeface="+mn-ea"/>
              </a:rPr>
              <a:t>ｲ</a:t>
            </a:r>
            <a:r>
              <a:rPr kumimoji="1" lang="en-US" altLang="ja-JP" dirty="0">
                <a:latin typeface="+mn-ea"/>
              </a:rPr>
              <a:t>)</a:t>
            </a:r>
            <a:r>
              <a:rPr kumimoji="1" lang="ja-JP" altLang="en-US" dirty="0">
                <a:latin typeface="+mn-ea"/>
              </a:rPr>
              <a:t>について理解すること。</a:t>
            </a:r>
          </a:p>
          <a:p>
            <a:pPr>
              <a:lnSpc>
                <a:spcPts val="3000"/>
              </a:lnSpc>
              <a:defRPr/>
            </a:pPr>
            <a:r>
              <a:rPr kumimoji="1" lang="ja-JP" altLang="en-US" dirty="0">
                <a:latin typeface="+mn-ea"/>
              </a:rPr>
              <a:t>　　    </a:t>
            </a:r>
            <a:r>
              <a:rPr kumimoji="1" lang="en-US" altLang="ja-JP" dirty="0">
                <a:latin typeface="+mn-ea"/>
              </a:rPr>
              <a:t>(</a:t>
            </a:r>
            <a:r>
              <a:rPr kumimoji="1" lang="ja-JP" altLang="en-US" dirty="0">
                <a:latin typeface="+mn-ea"/>
              </a:rPr>
              <a:t>ｱ</a:t>
            </a:r>
            <a:r>
              <a:rPr kumimoji="1" lang="en-US" altLang="ja-JP" dirty="0">
                <a:latin typeface="+mn-ea"/>
              </a:rPr>
              <a:t>) </a:t>
            </a:r>
            <a:r>
              <a:rPr kumimoji="1" lang="ja-JP" altLang="en-US" dirty="0">
                <a:latin typeface="+mn-ea"/>
              </a:rPr>
              <a:t>曲想と音楽の構造や歌詞の内容及び曲の背景との関わり</a:t>
            </a:r>
            <a:endParaRPr kumimoji="1" lang="en-US" altLang="ja-JP" dirty="0">
              <a:latin typeface="+mn-ea"/>
            </a:endParaRPr>
          </a:p>
          <a:p>
            <a:pPr>
              <a:lnSpc>
                <a:spcPts val="3000"/>
              </a:lnSpc>
              <a:defRPr/>
            </a:pPr>
            <a:r>
              <a:rPr kumimoji="1" lang="ja-JP" altLang="en-US" dirty="0">
                <a:latin typeface="+mn-ea"/>
              </a:rPr>
              <a:t>　　ウ　次の</a:t>
            </a:r>
            <a:r>
              <a:rPr kumimoji="1" lang="en-US" altLang="ja-JP" dirty="0">
                <a:latin typeface="+mn-ea"/>
              </a:rPr>
              <a:t>(</a:t>
            </a:r>
            <a:r>
              <a:rPr kumimoji="1" lang="ja-JP" altLang="en-US" dirty="0">
                <a:latin typeface="+mn-ea"/>
              </a:rPr>
              <a:t>ｱ</a:t>
            </a:r>
            <a:r>
              <a:rPr kumimoji="1" lang="en-US" altLang="ja-JP" dirty="0">
                <a:latin typeface="+mn-ea"/>
              </a:rPr>
              <a:t>)</a:t>
            </a:r>
            <a:r>
              <a:rPr kumimoji="1" lang="ja-JP" altLang="en-US" dirty="0">
                <a:latin typeface="+mn-ea"/>
              </a:rPr>
              <a:t>及び</a:t>
            </a:r>
            <a:r>
              <a:rPr kumimoji="1" lang="en-US" altLang="ja-JP" dirty="0">
                <a:latin typeface="+mn-ea"/>
              </a:rPr>
              <a:t>(</a:t>
            </a:r>
            <a:r>
              <a:rPr kumimoji="1" lang="ja-JP" altLang="en-US" dirty="0">
                <a:latin typeface="+mn-ea"/>
              </a:rPr>
              <a:t>ｲ</a:t>
            </a:r>
            <a:r>
              <a:rPr kumimoji="1" lang="en-US" altLang="ja-JP" dirty="0">
                <a:latin typeface="+mn-ea"/>
              </a:rPr>
              <a:t>)</a:t>
            </a:r>
            <a:r>
              <a:rPr kumimoji="1" lang="ja-JP" altLang="en-US" dirty="0">
                <a:latin typeface="+mn-ea"/>
              </a:rPr>
              <a:t>の技能を身に付けること。</a:t>
            </a:r>
          </a:p>
          <a:p>
            <a:pPr>
              <a:lnSpc>
                <a:spcPts val="3000"/>
              </a:lnSpc>
              <a:defRPr/>
            </a:pPr>
            <a:r>
              <a:rPr kumimoji="1" lang="ja-JP" altLang="en-US" dirty="0">
                <a:latin typeface="+mn-ea"/>
              </a:rPr>
              <a:t>　　    </a:t>
            </a:r>
            <a:r>
              <a:rPr kumimoji="1" lang="en-US" altLang="ja-JP" dirty="0">
                <a:latin typeface="+mn-ea"/>
              </a:rPr>
              <a:t>(</a:t>
            </a:r>
            <a:r>
              <a:rPr kumimoji="1" lang="ja-JP" altLang="en-US" dirty="0">
                <a:latin typeface="+mn-ea"/>
              </a:rPr>
              <a:t>ｱ</a:t>
            </a:r>
            <a:r>
              <a:rPr kumimoji="1" lang="en-US" altLang="ja-JP" dirty="0">
                <a:latin typeface="+mn-ea"/>
              </a:rPr>
              <a:t>) </a:t>
            </a:r>
            <a:r>
              <a:rPr kumimoji="1" lang="ja-JP" altLang="en-US" dirty="0">
                <a:latin typeface="+mn-ea"/>
              </a:rPr>
              <a:t>創意工夫を生かした表現で歌うために必要な発声，言葉の発音，身体の</a:t>
            </a:r>
          </a:p>
          <a:p>
            <a:pPr>
              <a:lnSpc>
                <a:spcPts val="3000"/>
              </a:lnSpc>
              <a:defRPr/>
            </a:pPr>
            <a:r>
              <a:rPr kumimoji="1" lang="ja-JP" altLang="en-US" dirty="0">
                <a:latin typeface="+mn-ea"/>
              </a:rPr>
              <a:t>　　　     使い方などの技能</a:t>
            </a:r>
          </a:p>
          <a:p>
            <a:pPr>
              <a:lnSpc>
                <a:spcPts val="3000"/>
              </a:lnSpc>
              <a:defRPr/>
            </a:pPr>
            <a:r>
              <a:rPr kumimoji="1" lang="ja-JP" altLang="en-US" dirty="0">
                <a:latin typeface="+mn-ea"/>
              </a:rPr>
              <a:t> </a:t>
            </a:r>
            <a:r>
              <a:rPr kumimoji="1" lang="en-US" altLang="ja-JP" dirty="0">
                <a:latin typeface="+mn-ea"/>
              </a:rPr>
              <a:t>〔</a:t>
            </a:r>
            <a:r>
              <a:rPr kumimoji="1" lang="ja-JP" altLang="en-US" dirty="0">
                <a:latin typeface="+mn-ea"/>
              </a:rPr>
              <a:t>共通事項</a:t>
            </a:r>
            <a:r>
              <a:rPr kumimoji="1" lang="en-US" altLang="ja-JP" dirty="0">
                <a:latin typeface="+mn-ea"/>
              </a:rPr>
              <a:t>〕</a:t>
            </a:r>
            <a:r>
              <a:rPr kumimoji="1" lang="ja-JP" altLang="en-US" dirty="0">
                <a:latin typeface="+mn-ea"/>
              </a:rPr>
              <a:t>　</a:t>
            </a:r>
            <a:r>
              <a:rPr kumimoji="1" lang="en-US" altLang="ja-JP" dirty="0">
                <a:latin typeface="+mn-ea"/>
              </a:rPr>
              <a:t>(1) </a:t>
            </a:r>
            <a:r>
              <a:rPr kumimoji="1" lang="ja-JP" altLang="en-US" dirty="0">
                <a:latin typeface="+mn-ea"/>
              </a:rPr>
              <a:t>のア，イ</a:t>
            </a:r>
          </a:p>
          <a:p>
            <a:pPr>
              <a:lnSpc>
                <a:spcPts val="3000"/>
              </a:lnSpc>
              <a:defRPr/>
            </a:pPr>
            <a:r>
              <a:rPr kumimoji="1" lang="ja-JP" altLang="en-US" dirty="0">
                <a:latin typeface="+mn-ea"/>
              </a:rPr>
              <a:t>　　 本題材において</a:t>
            </a:r>
            <a:r>
              <a:rPr kumimoji="1" lang="ja-JP" altLang="en-US" u="sng" dirty="0">
                <a:solidFill>
                  <a:srgbClr val="FF0000"/>
                </a:solidFill>
                <a:latin typeface="+mn-ea"/>
              </a:rPr>
              <a:t>思考・判断のよりどころ</a:t>
            </a:r>
            <a:r>
              <a:rPr kumimoji="1" lang="ja-JP" altLang="en-US" dirty="0">
                <a:latin typeface="+mn-ea"/>
              </a:rPr>
              <a:t>となる主な音楽を形づくっている要素は</a:t>
            </a:r>
            <a:endParaRPr kumimoji="1" lang="en-US" altLang="ja-JP" dirty="0">
              <a:latin typeface="+mn-ea"/>
            </a:endParaRPr>
          </a:p>
          <a:p>
            <a:pPr>
              <a:lnSpc>
                <a:spcPts val="3000"/>
              </a:lnSpc>
              <a:defRPr/>
            </a:pPr>
            <a:r>
              <a:rPr kumimoji="1" lang="en-US" altLang="ja-JP" dirty="0">
                <a:solidFill>
                  <a:srgbClr val="FF0000"/>
                </a:solidFill>
                <a:latin typeface="+mn-ea"/>
              </a:rPr>
              <a:t>    </a:t>
            </a:r>
            <a:r>
              <a:rPr kumimoji="1" lang="ja-JP" altLang="en-US" dirty="0">
                <a:solidFill>
                  <a:srgbClr val="FF0000"/>
                </a:solidFill>
                <a:latin typeface="+mn-ea"/>
              </a:rPr>
              <a:t>「リズム，速度，旋律，強弱」</a:t>
            </a:r>
            <a:endParaRPr kumimoji="1" lang="en-US" altLang="ja-JP" dirty="0">
              <a:solidFill>
                <a:srgbClr val="FF0000"/>
              </a:solidFill>
              <a:latin typeface="+mn-ea"/>
            </a:endParaRPr>
          </a:p>
        </p:txBody>
      </p:sp>
      <p:sp>
        <p:nvSpPr>
          <p:cNvPr id="6" name="ホームベース 5"/>
          <p:cNvSpPr/>
          <p:nvPr/>
        </p:nvSpPr>
        <p:spPr>
          <a:xfrm>
            <a:off x="539750" y="1557338"/>
            <a:ext cx="6985000" cy="358775"/>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（ｂ）本題材で扱う学習指導要領の内容を明確にする。</a:t>
            </a:r>
          </a:p>
        </p:txBody>
      </p:sp>
      <p:sp>
        <p:nvSpPr>
          <p:cNvPr id="7" name="角丸四角形 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P.54 ~</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30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9" name="テキスト ボックス 4"/>
          <p:cNvSpPr txBox="1">
            <a:spLocks noChangeArrowheads="1"/>
          </p:cNvSpPr>
          <p:nvPr/>
        </p:nvSpPr>
        <p:spPr bwMode="auto">
          <a:xfrm>
            <a:off x="320675" y="727075"/>
            <a:ext cx="8640763" cy="8620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観点別学習状況の評価の進め方</a:t>
            </a:r>
            <a:endParaRPr kumimoji="1" lang="en-US" altLang="ja-JP" sz="2200" dirty="0">
              <a:latin typeface="+mn-ea"/>
            </a:endParaRPr>
          </a:p>
          <a:p>
            <a:pPr>
              <a:lnSpc>
                <a:spcPts val="3000"/>
              </a:lnSpc>
              <a:defRPr/>
            </a:pPr>
            <a:r>
              <a:rPr kumimoji="1" lang="ja-JP" altLang="en-US" sz="2200" dirty="0">
                <a:latin typeface="+mn-ea"/>
              </a:rPr>
              <a:t>（１）題材の評価規準の設定</a:t>
            </a:r>
            <a:endParaRPr kumimoji="1" lang="en-US" altLang="ja-JP" sz="2200" dirty="0">
              <a:latin typeface="+mn-ea"/>
            </a:endParaRPr>
          </a:p>
        </p:txBody>
      </p:sp>
      <p:graphicFrame>
        <p:nvGraphicFramePr>
          <p:cNvPr id="5" name="表 4"/>
          <p:cNvGraphicFramePr>
            <a:graphicFrameLocks noGrp="1"/>
          </p:cNvGraphicFramePr>
          <p:nvPr/>
        </p:nvGraphicFramePr>
        <p:xfrm>
          <a:off x="465138" y="2533650"/>
          <a:ext cx="8351838" cy="3416300"/>
        </p:xfrm>
        <a:graphic>
          <a:graphicData uri="http://schemas.openxmlformats.org/drawingml/2006/table">
            <a:tbl>
              <a:tblPr firstRow="1" bandRow="1">
                <a:tableStyleId>{5C22544A-7EE6-4342-B048-85BDC9FD1C3A}</a:tableStyleId>
              </a:tblPr>
              <a:tblGrid>
                <a:gridCol w="2783946">
                  <a:extLst>
                    <a:ext uri="{9D8B030D-6E8A-4147-A177-3AD203B41FA5}">
                      <a16:colId xmlns:a16="http://schemas.microsoft.com/office/drawing/2014/main" val="20000"/>
                    </a:ext>
                  </a:extLst>
                </a:gridCol>
                <a:gridCol w="2783946">
                  <a:extLst>
                    <a:ext uri="{9D8B030D-6E8A-4147-A177-3AD203B41FA5}">
                      <a16:colId xmlns:a16="http://schemas.microsoft.com/office/drawing/2014/main" val="20001"/>
                    </a:ext>
                  </a:extLst>
                </a:gridCol>
                <a:gridCol w="2783946">
                  <a:extLst>
                    <a:ext uri="{9D8B030D-6E8A-4147-A177-3AD203B41FA5}">
                      <a16:colId xmlns:a16="http://schemas.microsoft.com/office/drawing/2014/main" val="20002"/>
                    </a:ext>
                  </a:extLst>
                </a:gridCol>
              </a:tblGrid>
              <a:tr h="457271">
                <a:tc>
                  <a:txBody>
                    <a:bodyPr/>
                    <a:lstStyle/>
                    <a:p>
                      <a:pPr algn="ctr">
                        <a:lnSpc>
                          <a:spcPct val="150000"/>
                        </a:lnSpc>
                      </a:pPr>
                      <a:r>
                        <a:rPr kumimoji="1" lang="ja-JP" altLang="en-US" sz="1600" b="0" dirty="0">
                          <a:solidFill>
                            <a:schemeClr val="tx1"/>
                          </a:solidFill>
                        </a:rPr>
                        <a:t>知識・技能</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lnSpc>
                          <a:spcPct val="150000"/>
                        </a:lnSpc>
                      </a:pPr>
                      <a:r>
                        <a:rPr kumimoji="1" lang="ja-JP" altLang="en-US" sz="1600" b="0" dirty="0">
                          <a:solidFill>
                            <a:schemeClr val="tx1"/>
                          </a:solidFill>
                        </a:rPr>
                        <a:t>思考・判断・表現</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lnSpc>
                          <a:spcPct val="150000"/>
                        </a:lnSpc>
                      </a:pPr>
                      <a:r>
                        <a:rPr kumimoji="1" lang="ja-JP" altLang="en-US" sz="1600" b="0" dirty="0">
                          <a:solidFill>
                            <a:schemeClr val="tx1"/>
                          </a:solidFill>
                        </a:rPr>
                        <a:t>主体的に学習に取り組む態度</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959029">
                <a:tc>
                  <a:txBody>
                    <a:bodyPr/>
                    <a:lstStyle/>
                    <a:p>
                      <a:pPr>
                        <a:lnSpc>
                          <a:spcPct val="100000"/>
                        </a:lnSpc>
                      </a:pPr>
                      <a:r>
                        <a:rPr kumimoji="1" lang="ja-JP" altLang="en-US" sz="1700" b="0" dirty="0">
                          <a:solidFill>
                            <a:schemeClr val="tx1"/>
                          </a:solidFill>
                        </a:rPr>
                        <a:t>　 </a:t>
                      </a:r>
                      <a:r>
                        <a:rPr kumimoji="1" lang="ja-JP" altLang="en-US" sz="1700" b="1" dirty="0">
                          <a:solidFill>
                            <a:srgbClr val="0070C0"/>
                          </a:solidFill>
                        </a:rPr>
                        <a:t>「荒城の月」，「早春賦」の（</a:t>
                      </a:r>
                      <a:r>
                        <a:rPr kumimoji="1" lang="en-US" altLang="ja-JP" sz="1700" b="1" dirty="0">
                          <a:solidFill>
                            <a:srgbClr val="0070C0"/>
                          </a:solidFill>
                        </a:rPr>
                        <a:t>※</a:t>
                      </a:r>
                      <a:r>
                        <a:rPr kumimoji="1" lang="ja-JP" altLang="en-US" sz="1700" b="1" dirty="0">
                          <a:solidFill>
                            <a:srgbClr val="0070C0"/>
                          </a:solidFill>
                        </a:rPr>
                        <a:t>１）</a:t>
                      </a:r>
                      <a:r>
                        <a:rPr kumimoji="1" lang="ja-JP" altLang="en-US" sz="1700" b="0" dirty="0">
                          <a:solidFill>
                            <a:schemeClr val="tx1"/>
                          </a:solidFill>
                        </a:rPr>
                        <a:t>曲想と音楽の構造や歌詞の内容</a:t>
                      </a:r>
                      <a:r>
                        <a:rPr kumimoji="1" lang="ja-JP" altLang="en-US" sz="1700" b="1" dirty="0">
                          <a:solidFill>
                            <a:srgbClr val="CC0099"/>
                          </a:solidFill>
                        </a:rPr>
                        <a:t>及び曲の背景（</a:t>
                      </a:r>
                      <a:r>
                        <a:rPr kumimoji="1" lang="en-US" altLang="ja-JP" sz="1700" b="1" dirty="0">
                          <a:solidFill>
                            <a:srgbClr val="CC0099"/>
                          </a:solidFill>
                        </a:rPr>
                        <a:t>※</a:t>
                      </a:r>
                      <a:r>
                        <a:rPr kumimoji="1" lang="ja-JP" altLang="en-US" sz="1700" b="1" dirty="0">
                          <a:solidFill>
                            <a:srgbClr val="CC0099"/>
                          </a:solidFill>
                        </a:rPr>
                        <a:t>２）</a:t>
                      </a:r>
                      <a:r>
                        <a:rPr kumimoji="1" lang="ja-JP" altLang="en-US" sz="1700" b="0" dirty="0">
                          <a:solidFill>
                            <a:schemeClr val="tx1"/>
                          </a:solidFill>
                        </a:rPr>
                        <a:t>との関わりを理解している。</a:t>
                      </a:r>
                      <a:endParaRPr kumimoji="1" lang="en-US" altLang="ja-JP" sz="1700" b="0" dirty="0">
                        <a:solidFill>
                          <a:schemeClr val="tx1"/>
                        </a:solidFill>
                      </a:endParaRPr>
                    </a:p>
                    <a:p>
                      <a:pPr>
                        <a:lnSpc>
                          <a:spcPct val="100000"/>
                        </a:lnSpc>
                      </a:pPr>
                      <a:r>
                        <a:rPr kumimoji="1" lang="ja-JP" altLang="en-US" sz="1700" b="0" dirty="0">
                          <a:solidFill>
                            <a:schemeClr val="tx1"/>
                          </a:solidFill>
                        </a:rPr>
                        <a:t> 　創意工夫を生かした表現で</a:t>
                      </a:r>
                      <a:r>
                        <a:rPr kumimoji="1" lang="ja-JP" altLang="en-US" sz="1700" b="0" dirty="0">
                          <a:solidFill>
                            <a:srgbClr val="0070C0"/>
                          </a:solidFill>
                        </a:rPr>
                        <a:t>「早春賦」を（</a:t>
                      </a:r>
                      <a:r>
                        <a:rPr kumimoji="1" lang="en-US" altLang="ja-JP" sz="1700" b="0" dirty="0">
                          <a:solidFill>
                            <a:srgbClr val="0070C0"/>
                          </a:solidFill>
                        </a:rPr>
                        <a:t>※</a:t>
                      </a:r>
                      <a:r>
                        <a:rPr kumimoji="1" lang="ja-JP" altLang="en-US" sz="1700" b="0" dirty="0">
                          <a:solidFill>
                            <a:srgbClr val="0070C0"/>
                          </a:solidFill>
                        </a:rPr>
                        <a:t>１）</a:t>
                      </a:r>
                      <a:r>
                        <a:rPr kumimoji="1" lang="ja-JP" altLang="en-US" sz="1700" b="0" dirty="0">
                          <a:solidFill>
                            <a:schemeClr val="tx1"/>
                          </a:solidFill>
                        </a:rPr>
                        <a:t>歌うために必要な発声，言葉の発音，身体の使い方などの技能を身に付け，歌唱で表している。</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700" b="0" dirty="0">
                          <a:solidFill>
                            <a:schemeClr val="tx1"/>
                          </a:solidFill>
                        </a:rPr>
                        <a:t>　 </a:t>
                      </a:r>
                      <a:r>
                        <a:rPr kumimoji="1" lang="ja-JP" altLang="en-US" sz="1700" b="0" dirty="0">
                          <a:solidFill>
                            <a:srgbClr val="0070C0"/>
                          </a:solidFill>
                        </a:rPr>
                        <a:t>「荒城の月」，「早春賦」の（</a:t>
                      </a:r>
                      <a:r>
                        <a:rPr kumimoji="1" lang="en-US" altLang="ja-JP" sz="1700" b="0" dirty="0">
                          <a:solidFill>
                            <a:srgbClr val="0070C0"/>
                          </a:solidFill>
                        </a:rPr>
                        <a:t>※</a:t>
                      </a:r>
                      <a:r>
                        <a:rPr kumimoji="1" lang="ja-JP" altLang="en-US" sz="1700" b="0" dirty="0">
                          <a:solidFill>
                            <a:srgbClr val="0070C0"/>
                          </a:solidFill>
                        </a:rPr>
                        <a:t>１）</a:t>
                      </a:r>
                      <a:r>
                        <a:rPr kumimoji="1" lang="ja-JP" altLang="en-US" sz="1700" b="1" dirty="0">
                          <a:solidFill>
                            <a:srgbClr val="FF0000"/>
                          </a:solidFill>
                        </a:rPr>
                        <a:t>リズム，速度，旋律，強弱（</a:t>
                      </a:r>
                      <a:r>
                        <a:rPr kumimoji="1" lang="en-US" altLang="ja-JP" sz="1700" b="1" dirty="0">
                          <a:solidFill>
                            <a:srgbClr val="FF0000"/>
                          </a:solidFill>
                        </a:rPr>
                        <a:t>※</a:t>
                      </a:r>
                      <a:r>
                        <a:rPr kumimoji="1" lang="ja-JP" altLang="en-US" sz="1700" b="1" dirty="0">
                          <a:solidFill>
                            <a:srgbClr val="FF0000"/>
                          </a:solidFill>
                        </a:rPr>
                        <a:t>３）</a:t>
                      </a:r>
                      <a:r>
                        <a:rPr kumimoji="1" lang="ja-JP" altLang="en-US" sz="1700" b="0" dirty="0">
                          <a:solidFill>
                            <a:schemeClr val="tx1"/>
                          </a:solidFill>
                        </a:rPr>
                        <a:t>を知覚し，それらの働きが生み出す特質や雰囲気を感受しながら，知覚したことと感受したこととの関わりについて考え，</a:t>
                      </a:r>
                      <a:r>
                        <a:rPr kumimoji="1" lang="ja-JP" altLang="en-US" sz="1700" b="0" dirty="0">
                          <a:solidFill>
                            <a:srgbClr val="0070C0"/>
                          </a:solidFill>
                        </a:rPr>
                        <a:t>「早春賦」（</a:t>
                      </a:r>
                      <a:r>
                        <a:rPr kumimoji="1" lang="en-US" altLang="ja-JP" sz="1700" b="0" dirty="0">
                          <a:solidFill>
                            <a:srgbClr val="0070C0"/>
                          </a:solidFill>
                        </a:rPr>
                        <a:t>※</a:t>
                      </a:r>
                      <a:r>
                        <a:rPr kumimoji="1" lang="ja-JP" altLang="en-US" sz="1700" b="0" dirty="0">
                          <a:solidFill>
                            <a:srgbClr val="0070C0"/>
                          </a:solidFill>
                        </a:rPr>
                        <a:t>１）</a:t>
                      </a:r>
                      <a:r>
                        <a:rPr kumimoji="1" lang="ja-JP" altLang="en-US" sz="1700" b="0" dirty="0">
                          <a:solidFill>
                            <a:schemeClr val="tx1"/>
                          </a:solidFill>
                        </a:rPr>
                        <a:t>にふさわしい歌唱表現としてどのように表すかについて思いや意図をもっている。</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700" b="0" dirty="0">
                          <a:solidFill>
                            <a:schemeClr val="tx1"/>
                          </a:solidFill>
                        </a:rPr>
                        <a:t>　 </a:t>
                      </a:r>
                      <a:r>
                        <a:rPr kumimoji="1" lang="ja-JP" altLang="en-US" sz="1700" b="0" dirty="0">
                          <a:solidFill>
                            <a:srgbClr val="0070C0"/>
                          </a:solidFill>
                        </a:rPr>
                        <a:t>「荒城の月」，「早春賦」の（</a:t>
                      </a:r>
                      <a:r>
                        <a:rPr kumimoji="1" lang="en-US" altLang="ja-JP" sz="1700" b="0" dirty="0">
                          <a:solidFill>
                            <a:srgbClr val="0070C0"/>
                          </a:solidFill>
                        </a:rPr>
                        <a:t>※</a:t>
                      </a:r>
                      <a:r>
                        <a:rPr kumimoji="1" lang="ja-JP" altLang="en-US" sz="1700" b="0" dirty="0">
                          <a:solidFill>
                            <a:srgbClr val="0070C0"/>
                          </a:solidFill>
                        </a:rPr>
                        <a:t>１）</a:t>
                      </a:r>
                      <a:r>
                        <a:rPr kumimoji="1" lang="ja-JP" altLang="en-US" sz="1700" b="1" dirty="0">
                          <a:solidFill>
                            <a:srgbClr val="009900"/>
                          </a:solidFill>
                        </a:rPr>
                        <a:t>歌詞が表す情景や心情及び曲の表情や味わいに関心をもち（</a:t>
                      </a:r>
                      <a:r>
                        <a:rPr kumimoji="1" lang="en-US" altLang="ja-JP" sz="1700" b="1" dirty="0">
                          <a:solidFill>
                            <a:srgbClr val="009900"/>
                          </a:solidFill>
                        </a:rPr>
                        <a:t>※</a:t>
                      </a:r>
                      <a:r>
                        <a:rPr kumimoji="1" lang="ja-JP" altLang="en-US" sz="1700" b="1" dirty="0">
                          <a:solidFill>
                            <a:srgbClr val="009900"/>
                          </a:solidFill>
                        </a:rPr>
                        <a:t>４）</a:t>
                      </a:r>
                      <a:r>
                        <a:rPr kumimoji="1" lang="ja-JP" altLang="en-US" sz="1700" b="0" dirty="0">
                          <a:solidFill>
                            <a:schemeClr val="tx1"/>
                          </a:solidFill>
                        </a:rPr>
                        <a:t>，音楽活動を楽しみながら主体的・協働的に歌唱の学習活動に取り組もうとしている。</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ホームベース 5"/>
          <p:cNvSpPr/>
          <p:nvPr/>
        </p:nvSpPr>
        <p:spPr>
          <a:xfrm>
            <a:off x="539750" y="1557338"/>
            <a:ext cx="8061325" cy="719137"/>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（ｃ）第３編 ４６ページの「表１」を参考に，</a:t>
            </a:r>
          </a:p>
          <a:p>
            <a:pPr>
              <a:defRPr/>
            </a:pPr>
            <a:r>
              <a:rPr kumimoji="1" lang="ja-JP" altLang="en-US" sz="2200" dirty="0">
                <a:solidFill>
                  <a:schemeClr val="tx1"/>
                </a:solidFill>
              </a:rPr>
              <a:t>　　　本題材で扱う学習指導要領の内容に置き換える。</a:t>
            </a:r>
          </a:p>
        </p:txBody>
      </p:sp>
      <p:sp>
        <p:nvSpPr>
          <p:cNvPr id="7" name="角丸四角形 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P.55</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37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5" name="表 4"/>
          <p:cNvGraphicFramePr>
            <a:graphicFrameLocks noGrp="1"/>
          </p:cNvGraphicFramePr>
          <p:nvPr/>
        </p:nvGraphicFramePr>
        <p:xfrm>
          <a:off x="465138" y="836613"/>
          <a:ext cx="8351838" cy="3416300"/>
        </p:xfrm>
        <a:graphic>
          <a:graphicData uri="http://schemas.openxmlformats.org/drawingml/2006/table">
            <a:tbl>
              <a:tblPr firstRow="1" bandRow="1">
                <a:tableStyleId>{5C22544A-7EE6-4342-B048-85BDC9FD1C3A}</a:tableStyleId>
              </a:tblPr>
              <a:tblGrid>
                <a:gridCol w="2783946">
                  <a:extLst>
                    <a:ext uri="{9D8B030D-6E8A-4147-A177-3AD203B41FA5}">
                      <a16:colId xmlns:a16="http://schemas.microsoft.com/office/drawing/2014/main" val="20000"/>
                    </a:ext>
                  </a:extLst>
                </a:gridCol>
                <a:gridCol w="2783946">
                  <a:extLst>
                    <a:ext uri="{9D8B030D-6E8A-4147-A177-3AD203B41FA5}">
                      <a16:colId xmlns:a16="http://schemas.microsoft.com/office/drawing/2014/main" val="20001"/>
                    </a:ext>
                  </a:extLst>
                </a:gridCol>
                <a:gridCol w="2783946">
                  <a:extLst>
                    <a:ext uri="{9D8B030D-6E8A-4147-A177-3AD203B41FA5}">
                      <a16:colId xmlns:a16="http://schemas.microsoft.com/office/drawing/2014/main" val="20002"/>
                    </a:ext>
                  </a:extLst>
                </a:gridCol>
              </a:tblGrid>
              <a:tr h="457271">
                <a:tc>
                  <a:txBody>
                    <a:bodyPr/>
                    <a:lstStyle/>
                    <a:p>
                      <a:pPr algn="ctr">
                        <a:lnSpc>
                          <a:spcPct val="150000"/>
                        </a:lnSpc>
                      </a:pPr>
                      <a:r>
                        <a:rPr kumimoji="1" lang="ja-JP" altLang="en-US" sz="1600" b="0" dirty="0">
                          <a:solidFill>
                            <a:schemeClr val="tx1"/>
                          </a:solidFill>
                        </a:rPr>
                        <a:t>知識・技能</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lnSpc>
                          <a:spcPct val="150000"/>
                        </a:lnSpc>
                      </a:pPr>
                      <a:r>
                        <a:rPr kumimoji="1" lang="ja-JP" altLang="en-US" sz="1600" b="0" dirty="0">
                          <a:solidFill>
                            <a:schemeClr val="tx1"/>
                          </a:solidFill>
                        </a:rPr>
                        <a:t>思考・判断・表現</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lnSpc>
                          <a:spcPct val="150000"/>
                        </a:lnSpc>
                      </a:pPr>
                      <a:r>
                        <a:rPr kumimoji="1" lang="ja-JP" altLang="en-US" sz="1600" b="0" dirty="0">
                          <a:solidFill>
                            <a:schemeClr val="tx1"/>
                          </a:solidFill>
                        </a:rPr>
                        <a:t>主体的に学習に取り組む態度</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959029">
                <a:tc>
                  <a:txBody>
                    <a:bodyPr/>
                    <a:lstStyle/>
                    <a:p>
                      <a:pPr>
                        <a:lnSpc>
                          <a:spcPct val="100000"/>
                        </a:lnSpc>
                      </a:pPr>
                      <a:r>
                        <a:rPr kumimoji="1" lang="ja-JP" altLang="en-US" sz="1700" b="0" dirty="0">
                          <a:solidFill>
                            <a:schemeClr val="tx1"/>
                          </a:solidFill>
                        </a:rPr>
                        <a:t>　 </a:t>
                      </a:r>
                      <a:r>
                        <a:rPr kumimoji="1" lang="ja-JP" altLang="en-US" sz="1700" b="1" dirty="0">
                          <a:solidFill>
                            <a:srgbClr val="0070C0"/>
                          </a:solidFill>
                        </a:rPr>
                        <a:t>「荒城の月」，「早春賦」の（</a:t>
                      </a:r>
                      <a:r>
                        <a:rPr kumimoji="1" lang="en-US" altLang="ja-JP" sz="1700" b="1" dirty="0">
                          <a:solidFill>
                            <a:srgbClr val="0070C0"/>
                          </a:solidFill>
                        </a:rPr>
                        <a:t>※</a:t>
                      </a:r>
                      <a:r>
                        <a:rPr kumimoji="1" lang="ja-JP" altLang="en-US" sz="1700" b="1" dirty="0">
                          <a:solidFill>
                            <a:srgbClr val="0070C0"/>
                          </a:solidFill>
                        </a:rPr>
                        <a:t>１）</a:t>
                      </a:r>
                      <a:r>
                        <a:rPr kumimoji="1" lang="ja-JP" altLang="en-US" sz="1700" b="0" dirty="0">
                          <a:solidFill>
                            <a:schemeClr val="tx1"/>
                          </a:solidFill>
                        </a:rPr>
                        <a:t>曲想と音楽の構造や歌詞の内容</a:t>
                      </a:r>
                      <a:r>
                        <a:rPr kumimoji="1" lang="ja-JP" altLang="en-US" sz="1700" b="0" dirty="0">
                          <a:solidFill>
                            <a:srgbClr val="CC0099"/>
                          </a:solidFill>
                        </a:rPr>
                        <a:t>及び曲の背景</a:t>
                      </a:r>
                      <a:r>
                        <a:rPr kumimoji="1" lang="ja-JP" altLang="en-US" sz="1700" b="1" dirty="0">
                          <a:solidFill>
                            <a:srgbClr val="CC0099"/>
                          </a:solidFill>
                        </a:rPr>
                        <a:t>（</a:t>
                      </a:r>
                      <a:r>
                        <a:rPr kumimoji="1" lang="en-US" altLang="ja-JP" sz="1700" b="1" dirty="0">
                          <a:solidFill>
                            <a:srgbClr val="CC0099"/>
                          </a:solidFill>
                        </a:rPr>
                        <a:t>※</a:t>
                      </a:r>
                      <a:r>
                        <a:rPr kumimoji="1" lang="ja-JP" altLang="en-US" sz="1700" b="1" dirty="0">
                          <a:solidFill>
                            <a:srgbClr val="CC0099"/>
                          </a:solidFill>
                        </a:rPr>
                        <a:t>２）</a:t>
                      </a:r>
                      <a:r>
                        <a:rPr kumimoji="1" lang="ja-JP" altLang="en-US" sz="1700" b="0" dirty="0">
                          <a:solidFill>
                            <a:schemeClr val="tx1"/>
                          </a:solidFill>
                        </a:rPr>
                        <a:t>との関わりを理解している。</a:t>
                      </a:r>
                      <a:endParaRPr kumimoji="1" lang="en-US" altLang="ja-JP" sz="1700" b="0" dirty="0">
                        <a:solidFill>
                          <a:schemeClr val="tx1"/>
                        </a:solidFill>
                      </a:endParaRPr>
                    </a:p>
                    <a:p>
                      <a:pPr>
                        <a:lnSpc>
                          <a:spcPct val="100000"/>
                        </a:lnSpc>
                      </a:pPr>
                      <a:r>
                        <a:rPr kumimoji="1" lang="ja-JP" altLang="en-US" sz="1700" b="0" dirty="0">
                          <a:solidFill>
                            <a:schemeClr val="tx1"/>
                          </a:solidFill>
                        </a:rPr>
                        <a:t> 　創意工夫を生かした表現で</a:t>
                      </a:r>
                      <a:r>
                        <a:rPr kumimoji="1" lang="ja-JP" altLang="en-US" sz="1700" b="0" dirty="0">
                          <a:solidFill>
                            <a:srgbClr val="0070C0"/>
                          </a:solidFill>
                        </a:rPr>
                        <a:t>「早春賦」を（</a:t>
                      </a:r>
                      <a:r>
                        <a:rPr kumimoji="1" lang="en-US" altLang="ja-JP" sz="1700" b="0" dirty="0">
                          <a:solidFill>
                            <a:srgbClr val="0070C0"/>
                          </a:solidFill>
                        </a:rPr>
                        <a:t>※</a:t>
                      </a:r>
                      <a:r>
                        <a:rPr kumimoji="1" lang="ja-JP" altLang="en-US" sz="1700" b="0" dirty="0">
                          <a:solidFill>
                            <a:srgbClr val="0070C0"/>
                          </a:solidFill>
                        </a:rPr>
                        <a:t>１）</a:t>
                      </a:r>
                      <a:r>
                        <a:rPr kumimoji="1" lang="ja-JP" altLang="en-US" sz="1700" b="0" dirty="0">
                          <a:solidFill>
                            <a:schemeClr val="tx1"/>
                          </a:solidFill>
                        </a:rPr>
                        <a:t>歌うために必要な発声，言葉の発音，身体の使い方などの技能を身に付け，歌唱で表している。</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700" b="0" dirty="0">
                          <a:solidFill>
                            <a:schemeClr val="tx1"/>
                          </a:solidFill>
                        </a:rPr>
                        <a:t>　 </a:t>
                      </a:r>
                      <a:r>
                        <a:rPr kumimoji="1" lang="ja-JP" altLang="en-US" sz="1700" b="0" dirty="0">
                          <a:solidFill>
                            <a:srgbClr val="0070C0"/>
                          </a:solidFill>
                        </a:rPr>
                        <a:t>「荒城の月」，「早春賦」の（</a:t>
                      </a:r>
                      <a:r>
                        <a:rPr kumimoji="1" lang="en-US" altLang="ja-JP" sz="1700" b="0" dirty="0">
                          <a:solidFill>
                            <a:srgbClr val="0070C0"/>
                          </a:solidFill>
                        </a:rPr>
                        <a:t>※</a:t>
                      </a:r>
                      <a:r>
                        <a:rPr kumimoji="1" lang="ja-JP" altLang="en-US" sz="1700" b="0" dirty="0">
                          <a:solidFill>
                            <a:srgbClr val="0070C0"/>
                          </a:solidFill>
                        </a:rPr>
                        <a:t>１）</a:t>
                      </a:r>
                      <a:r>
                        <a:rPr kumimoji="1" lang="ja-JP" altLang="en-US" sz="1700" b="1" dirty="0">
                          <a:solidFill>
                            <a:srgbClr val="FF0000"/>
                          </a:solidFill>
                        </a:rPr>
                        <a:t>リズム，速度，旋律，強弱（</a:t>
                      </a:r>
                      <a:r>
                        <a:rPr kumimoji="1" lang="en-US" altLang="ja-JP" sz="1700" b="1" dirty="0">
                          <a:solidFill>
                            <a:srgbClr val="FF0000"/>
                          </a:solidFill>
                        </a:rPr>
                        <a:t>※</a:t>
                      </a:r>
                      <a:r>
                        <a:rPr kumimoji="1" lang="ja-JP" altLang="en-US" sz="1700" b="1" dirty="0">
                          <a:solidFill>
                            <a:srgbClr val="FF0000"/>
                          </a:solidFill>
                        </a:rPr>
                        <a:t>３）</a:t>
                      </a:r>
                      <a:r>
                        <a:rPr kumimoji="1" lang="ja-JP" altLang="en-US" sz="1700" b="0" dirty="0">
                          <a:solidFill>
                            <a:schemeClr val="tx1"/>
                          </a:solidFill>
                        </a:rPr>
                        <a:t>を知覚し，それらの働きが生み出す特質や雰囲気を感受しながら，知覚したことと感受したこととの関わりについて考え，</a:t>
                      </a:r>
                      <a:r>
                        <a:rPr kumimoji="1" lang="ja-JP" altLang="en-US" sz="1700" b="0" dirty="0">
                          <a:solidFill>
                            <a:srgbClr val="0070C0"/>
                          </a:solidFill>
                        </a:rPr>
                        <a:t>「早春賦」（</a:t>
                      </a:r>
                      <a:r>
                        <a:rPr kumimoji="1" lang="en-US" altLang="ja-JP" sz="1700" b="0" dirty="0">
                          <a:solidFill>
                            <a:srgbClr val="0070C0"/>
                          </a:solidFill>
                        </a:rPr>
                        <a:t>※</a:t>
                      </a:r>
                      <a:r>
                        <a:rPr kumimoji="1" lang="ja-JP" altLang="en-US" sz="1700" b="0" dirty="0">
                          <a:solidFill>
                            <a:srgbClr val="0070C0"/>
                          </a:solidFill>
                        </a:rPr>
                        <a:t>１）</a:t>
                      </a:r>
                      <a:r>
                        <a:rPr kumimoji="1" lang="ja-JP" altLang="en-US" sz="1700" b="0" dirty="0">
                          <a:solidFill>
                            <a:schemeClr val="tx1"/>
                          </a:solidFill>
                        </a:rPr>
                        <a:t>にふさわしい歌唱表現としてどのように表すかについて思いや意図をもっている。</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700" b="0" dirty="0">
                          <a:solidFill>
                            <a:schemeClr val="tx1"/>
                          </a:solidFill>
                        </a:rPr>
                        <a:t>　 </a:t>
                      </a:r>
                      <a:r>
                        <a:rPr kumimoji="1" lang="ja-JP" altLang="en-US" sz="1700" b="0" dirty="0">
                          <a:solidFill>
                            <a:srgbClr val="0070C0"/>
                          </a:solidFill>
                        </a:rPr>
                        <a:t>「荒城の月」，「早春賦」の（</a:t>
                      </a:r>
                      <a:r>
                        <a:rPr kumimoji="1" lang="en-US" altLang="ja-JP" sz="1700" b="0" dirty="0">
                          <a:solidFill>
                            <a:srgbClr val="0070C0"/>
                          </a:solidFill>
                        </a:rPr>
                        <a:t>※</a:t>
                      </a:r>
                      <a:r>
                        <a:rPr kumimoji="1" lang="ja-JP" altLang="en-US" sz="1700" b="0" dirty="0">
                          <a:solidFill>
                            <a:srgbClr val="0070C0"/>
                          </a:solidFill>
                        </a:rPr>
                        <a:t>１）</a:t>
                      </a:r>
                      <a:r>
                        <a:rPr kumimoji="1" lang="ja-JP" altLang="en-US" sz="1700" b="1" dirty="0">
                          <a:solidFill>
                            <a:srgbClr val="009900"/>
                          </a:solidFill>
                        </a:rPr>
                        <a:t>歌詞が表す情景や心情及び曲の表情や味わいに関心をもち（</a:t>
                      </a:r>
                      <a:r>
                        <a:rPr kumimoji="1" lang="en-US" altLang="ja-JP" sz="1700" b="1" dirty="0">
                          <a:solidFill>
                            <a:srgbClr val="009900"/>
                          </a:solidFill>
                        </a:rPr>
                        <a:t>※</a:t>
                      </a:r>
                      <a:r>
                        <a:rPr kumimoji="1" lang="ja-JP" altLang="en-US" sz="1700" b="1" dirty="0">
                          <a:solidFill>
                            <a:srgbClr val="009900"/>
                          </a:solidFill>
                        </a:rPr>
                        <a:t>４）</a:t>
                      </a:r>
                      <a:r>
                        <a:rPr kumimoji="1" lang="ja-JP" altLang="en-US" sz="1700" b="0" dirty="0">
                          <a:solidFill>
                            <a:schemeClr val="tx1"/>
                          </a:solidFill>
                        </a:rPr>
                        <a:t>，音楽活動を楽しみながら主体的・協働的に歌唱の学習活動に取り組もうとしている。</a:t>
                      </a:r>
                    </a:p>
                  </a:txBody>
                  <a:tcPr marL="91428" marR="91428"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1217" name="テキスト ボックス 1"/>
          <p:cNvSpPr txBox="1">
            <a:spLocks noChangeArrowheads="1"/>
          </p:cNvSpPr>
          <p:nvPr/>
        </p:nvSpPr>
        <p:spPr bwMode="auto">
          <a:xfrm>
            <a:off x="465138" y="4292600"/>
            <a:ext cx="849947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600" b="1">
                <a:solidFill>
                  <a:srgbClr val="0070C0"/>
                </a:solidFill>
              </a:rPr>
              <a:t>※</a:t>
            </a:r>
            <a:r>
              <a:rPr kumimoji="1" lang="ja-JP" altLang="en-US" sz="1600" b="1">
                <a:solidFill>
                  <a:srgbClr val="0070C0"/>
                </a:solidFill>
              </a:rPr>
              <a:t>１</a:t>
            </a:r>
            <a:r>
              <a:rPr kumimoji="1" lang="ja-JP" altLang="en-US" sz="1600">
                <a:solidFill>
                  <a:srgbClr val="0070C0"/>
                </a:solidFill>
              </a:rPr>
              <a:t>： 教材名を挿入</a:t>
            </a:r>
            <a:endParaRPr kumimoji="1" lang="en-US" altLang="ja-JP" sz="1600">
              <a:solidFill>
                <a:srgbClr val="0070C0"/>
              </a:solidFill>
            </a:endParaRPr>
          </a:p>
          <a:p>
            <a:endParaRPr kumimoji="1" lang="ja-JP" altLang="en-US" sz="600"/>
          </a:p>
          <a:p>
            <a:r>
              <a:rPr kumimoji="1" lang="en-US" altLang="ja-JP" sz="1600" b="1">
                <a:solidFill>
                  <a:srgbClr val="CC0099"/>
                </a:solidFill>
              </a:rPr>
              <a:t>※</a:t>
            </a:r>
            <a:r>
              <a:rPr kumimoji="1" lang="ja-JP" altLang="en-US" sz="1600" b="1">
                <a:solidFill>
                  <a:srgbClr val="CC0099"/>
                </a:solidFill>
              </a:rPr>
              <a:t>２</a:t>
            </a:r>
            <a:r>
              <a:rPr kumimoji="1" lang="ja-JP" altLang="en-US" sz="1600">
                <a:solidFill>
                  <a:srgbClr val="CC0099"/>
                </a:solidFill>
              </a:rPr>
              <a:t>： 事項に示している内容のうち，本題材の学習で扱わない部分については削除</a:t>
            </a:r>
            <a:endParaRPr kumimoji="1" lang="en-US" altLang="ja-JP" sz="1600">
              <a:solidFill>
                <a:srgbClr val="CC0099"/>
              </a:solidFill>
            </a:endParaRPr>
          </a:p>
          <a:p>
            <a:endParaRPr kumimoji="1" lang="ja-JP" altLang="en-US" sz="600"/>
          </a:p>
          <a:p>
            <a:r>
              <a:rPr kumimoji="1" lang="en-US" altLang="ja-JP" sz="1600" b="1">
                <a:solidFill>
                  <a:srgbClr val="FF0000"/>
                </a:solidFill>
              </a:rPr>
              <a:t>※</a:t>
            </a:r>
            <a:r>
              <a:rPr kumimoji="1" lang="ja-JP" altLang="en-US" sz="1600" b="1">
                <a:solidFill>
                  <a:srgbClr val="FF0000"/>
                </a:solidFill>
              </a:rPr>
              <a:t>３</a:t>
            </a:r>
            <a:r>
              <a:rPr kumimoji="1" lang="ja-JP" altLang="en-US" sz="1600">
                <a:solidFill>
                  <a:srgbClr val="FF0000"/>
                </a:solidFill>
              </a:rPr>
              <a:t>： 「音楽を形づくっている要素」には，「音色，リズム，速度，旋律，テクスチュア，強弱，形式，</a:t>
            </a:r>
            <a:endParaRPr kumimoji="1" lang="en-US" altLang="ja-JP" sz="1600">
              <a:solidFill>
                <a:srgbClr val="FF0000"/>
              </a:solidFill>
            </a:endParaRPr>
          </a:p>
          <a:p>
            <a:r>
              <a:rPr kumimoji="1" lang="ja-JP" altLang="en-US" sz="1600">
                <a:solidFill>
                  <a:srgbClr val="FF0000"/>
                </a:solidFill>
              </a:rPr>
              <a:t>　　　構成など」の中から，本題材の学習において生徒の思考・判断のよりどころとなる主な音楽</a:t>
            </a:r>
            <a:endParaRPr kumimoji="1" lang="en-US" altLang="ja-JP" sz="1600">
              <a:solidFill>
                <a:srgbClr val="FF0000"/>
              </a:solidFill>
            </a:endParaRPr>
          </a:p>
          <a:p>
            <a:r>
              <a:rPr kumimoji="1" lang="ja-JP" altLang="en-US" sz="1600">
                <a:solidFill>
                  <a:srgbClr val="FF0000"/>
                </a:solidFill>
              </a:rPr>
              <a:t>　　　を形づくっている要素を適切に選択して記載</a:t>
            </a:r>
          </a:p>
          <a:p>
            <a:endParaRPr kumimoji="1" lang="en-US" altLang="ja-JP" sz="600"/>
          </a:p>
          <a:p>
            <a:r>
              <a:rPr kumimoji="1" lang="en-US" altLang="ja-JP" sz="1600" b="1">
                <a:solidFill>
                  <a:srgbClr val="009900"/>
                </a:solidFill>
              </a:rPr>
              <a:t>※</a:t>
            </a:r>
            <a:r>
              <a:rPr kumimoji="1" lang="ja-JP" altLang="en-US" sz="1600" b="1">
                <a:solidFill>
                  <a:srgbClr val="009900"/>
                </a:solidFill>
              </a:rPr>
              <a:t>４</a:t>
            </a:r>
            <a:r>
              <a:rPr kumimoji="1" lang="ja-JP" altLang="en-US" sz="1600">
                <a:solidFill>
                  <a:srgbClr val="009900"/>
                </a:solidFill>
              </a:rPr>
              <a:t>： 文頭に，本題材の学習に粘り強く取り組んだり，自らの学習を調整しようとする意思をもった</a:t>
            </a:r>
            <a:endParaRPr kumimoji="1" lang="en-US" altLang="ja-JP" sz="1600">
              <a:solidFill>
                <a:srgbClr val="009900"/>
              </a:solidFill>
            </a:endParaRPr>
          </a:p>
          <a:p>
            <a:r>
              <a:rPr kumimoji="1" lang="ja-JP" altLang="en-US" sz="1600">
                <a:solidFill>
                  <a:srgbClr val="009900"/>
                </a:solidFill>
              </a:rPr>
              <a:t>　　　りできるようにするために必要となる，興味・関心をもたせたい扱う教材曲や曲種等の特徴，</a:t>
            </a:r>
            <a:endParaRPr kumimoji="1" lang="en-US" altLang="ja-JP" sz="1600">
              <a:solidFill>
                <a:srgbClr val="009900"/>
              </a:solidFill>
            </a:endParaRPr>
          </a:p>
          <a:p>
            <a:r>
              <a:rPr kumimoji="1" lang="ja-JP" altLang="en-US" sz="1600">
                <a:solidFill>
                  <a:srgbClr val="009900"/>
                </a:solidFill>
              </a:rPr>
              <a:t>　　　学習内容などに関する事柄を記載</a:t>
            </a:r>
          </a:p>
        </p:txBody>
      </p:sp>
      <p:cxnSp>
        <p:nvCxnSpPr>
          <p:cNvPr id="4" name="直線コネクタ 3"/>
          <p:cNvCxnSpPr/>
          <p:nvPr/>
        </p:nvCxnSpPr>
        <p:spPr>
          <a:xfrm>
            <a:off x="1663700" y="1989138"/>
            <a:ext cx="1296988" cy="0"/>
          </a:xfrm>
          <a:prstGeom prst="line">
            <a:avLst/>
          </a:prstGeom>
          <a:ln w="50800" cmpd="dbl">
            <a:solidFill>
              <a:srgbClr val="CC0099"/>
            </a:solidFill>
          </a:ln>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P.55</a:t>
            </a:r>
            <a:endParaRPr kumimoji="1" lang="ja-JP" altLang="en-US"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153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12" name="テキスト ボックス 4"/>
          <p:cNvSpPr txBox="1">
            <a:spLocks noChangeArrowheads="1"/>
          </p:cNvSpPr>
          <p:nvPr/>
        </p:nvSpPr>
        <p:spPr bwMode="auto">
          <a:xfrm>
            <a:off x="320675" y="836613"/>
            <a:ext cx="8640763" cy="5878512"/>
          </a:xfrm>
          <a:prstGeom prst="rect">
            <a:avLst/>
          </a:prstGeom>
          <a:solidFill>
            <a:schemeClr val="accent1">
              <a:lumMod val="20000"/>
              <a:lumOff val="80000"/>
            </a:schemeClr>
          </a:solid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kumimoji="1" lang="ja-JP" altLang="en-US" sz="2000" dirty="0">
                <a:latin typeface="+mj-ea"/>
                <a:ea typeface="+mj-ea"/>
              </a:rPr>
              <a:t>題材の評価規準：</a:t>
            </a: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defRPr/>
            </a:pPr>
            <a:endParaRPr kumimoji="1" lang="en-US" altLang="ja-JP" sz="20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endParaRPr kumimoji="1" lang="en-US" altLang="ja-JP" sz="1600" dirty="0">
              <a:latin typeface="+mj-ea"/>
              <a:ea typeface="+mj-ea"/>
            </a:endParaRPr>
          </a:p>
          <a:p>
            <a:pPr algn="r">
              <a:defRPr/>
            </a:pPr>
            <a:r>
              <a:rPr kumimoji="1" lang="en-US" altLang="ja-JP" sz="1600" dirty="0">
                <a:latin typeface="+mj-ea"/>
                <a:ea typeface="+mj-ea"/>
              </a:rPr>
              <a:t>※</a:t>
            </a:r>
            <a:r>
              <a:rPr kumimoji="1" lang="ja-JP" altLang="en-US" sz="1600" dirty="0">
                <a:latin typeface="+mj-ea"/>
                <a:ea typeface="+mj-ea"/>
              </a:rPr>
              <a:t>＜知＞知識，＜技＞技能，＜思＞思考・判断・表現，＜態＞主体的に学習に取り組む態度</a:t>
            </a:r>
            <a:endParaRPr kumimoji="1" lang="en-US" altLang="ja-JP" sz="1600" dirty="0">
              <a:latin typeface="+mj-ea"/>
              <a:ea typeface="+mj-ea"/>
            </a:endParaRPr>
          </a:p>
        </p:txBody>
      </p:sp>
      <p:graphicFrame>
        <p:nvGraphicFramePr>
          <p:cNvPr id="3" name="表 2"/>
          <p:cNvGraphicFramePr>
            <a:graphicFrameLocks noGrp="1"/>
          </p:cNvGraphicFramePr>
          <p:nvPr/>
        </p:nvGraphicFramePr>
        <p:xfrm>
          <a:off x="468313" y="1341438"/>
          <a:ext cx="8351838" cy="4968875"/>
        </p:xfrm>
        <a:graphic>
          <a:graphicData uri="http://schemas.openxmlformats.org/drawingml/2006/table">
            <a:tbl>
              <a:tblPr firstRow="1" bandRow="1">
                <a:tableStyleId>{5C22544A-7EE6-4342-B048-85BDC9FD1C3A}</a:tableStyleId>
              </a:tblPr>
              <a:tblGrid>
                <a:gridCol w="2783946">
                  <a:extLst>
                    <a:ext uri="{9D8B030D-6E8A-4147-A177-3AD203B41FA5}">
                      <a16:colId xmlns:a16="http://schemas.microsoft.com/office/drawing/2014/main" val="20000"/>
                    </a:ext>
                  </a:extLst>
                </a:gridCol>
                <a:gridCol w="2783946">
                  <a:extLst>
                    <a:ext uri="{9D8B030D-6E8A-4147-A177-3AD203B41FA5}">
                      <a16:colId xmlns:a16="http://schemas.microsoft.com/office/drawing/2014/main" val="20001"/>
                    </a:ext>
                  </a:extLst>
                </a:gridCol>
                <a:gridCol w="2783946">
                  <a:extLst>
                    <a:ext uri="{9D8B030D-6E8A-4147-A177-3AD203B41FA5}">
                      <a16:colId xmlns:a16="http://schemas.microsoft.com/office/drawing/2014/main" val="20002"/>
                    </a:ext>
                  </a:extLst>
                </a:gridCol>
              </a:tblGrid>
              <a:tr h="457180">
                <a:tc>
                  <a:txBody>
                    <a:bodyPr/>
                    <a:lstStyle/>
                    <a:p>
                      <a:pPr algn="ctr">
                        <a:lnSpc>
                          <a:spcPct val="150000"/>
                        </a:lnSpc>
                      </a:pPr>
                      <a:r>
                        <a:rPr kumimoji="1" lang="ja-JP" altLang="en-US" sz="1600" b="0" dirty="0">
                          <a:solidFill>
                            <a:schemeClr val="tx1"/>
                          </a:solidFill>
                        </a:rPr>
                        <a:t>知識・技能</a:t>
                      </a:r>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lnSpc>
                          <a:spcPct val="150000"/>
                        </a:lnSpc>
                      </a:pPr>
                      <a:r>
                        <a:rPr kumimoji="1" lang="ja-JP" altLang="en-US" sz="1600" b="0" dirty="0">
                          <a:solidFill>
                            <a:schemeClr val="tx1"/>
                          </a:solidFill>
                        </a:rPr>
                        <a:t>思考・判断・表現</a:t>
                      </a:r>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lnSpc>
                          <a:spcPct val="150000"/>
                        </a:lnSpc>
                      </a:pPr>
                      <a:r>
                        <a:rPr kumimoji="1" lang="ja-JP" altLang="en-US" sz="1600" b="0" dirty="0">
                          <a:solidFill>
                            <a:schemeClr val="tx1"/>
                          </a:solidFill>
                        </a:rPr>
                        <a:t>主体的に学習に取り組む態度</a:t>
                      </a:r>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4511695">
                <a:tc>
                  <a:txBody>
                    <a:bodyPr/>
                    <a:lstStyle/>
                    <a:p>
                      <a:pPr>
                        <a:lnSpc>
                          <a:spcPct val="150000"/>
                        </a:lnSpc>
                      </a:pPr>
                      <a:r>
                        <a:rPr kumimoji="1" lang="ja-JP" altLang="en-US" sz="1700" b="0" dirty="0">
                          <a:solidFill>
                            <a:schemeClr val="tx1"/>
                          </a:solidFill>
                        </a:rPr>
                        <a:t>＜知＞</a:t>
                      </a:r>
                      <a:endParaRPr kumimoji="1" lang="en-US" altLang="ja-JP" sz="1700" b="0" dirty="0">
                        <a:solidFill>
                          <a:schemeClr val="tx1"/>
                        </a:solidFill>
                      </a:endParaRPr>
                    </a:p>
                    <a:p>
                      <a:pPr>
                        <a:lnSpc>
                          <a:spcPct val="150000"/>
                        </a:lnSpc>
                      </a:pPr>
                      <a:r>
                        <a:rPr kumimoji="1" lang="ja-JP" altLang="en-US" sz="1700" b="0" dirty="0">
                          <a:solidFill>
                            <a:schemeClr val="tx1"/>
                          </a:solidFill>
                        </a:rPr>
                        <a:t> 「荒城の月」，「早春賦」の曲想と音楽の構造や歌詞の内容との関わりを理解している。</a:t>
                      </a:r>
                    </a:p>
                    <a:p>
                      <a:pPr>
                        <a:lnSpc>
                          <a:spcPct val="150000"/>
                        </a:lnSpc>
                      </a:pPr>
                      <a:r>
                        <a:rPr kumimoji="1" lang="ja-JP" altLang="en-US" sz="1700" b="0" dirty="0">
                          <a:solidFill>
                            <a:schemeClr val="tx1"/>
                          </a:solidFill>
                        </a:rPr>
                        <a:t>＜技＞</a:t>
                      </a:r>
                      <a:endParaRPr kumimoji="1" lang="en-US" altLang="ja-JP" sz="1700" b="0" dirty="0">
                        <a:solidFill>
                          <a:schemeClr val="tx1"/>
                        </a:solidFill>
                      </a:endParaRPr>
                    </a:p>
                    <a:p>
                      <a:pPr>
                        <a:lnSpc>
                          <a:spcPct val="150000"/>
                        </a:lnSpc>
                      </a:pPr>
                      <a:r>
                        <a:rPr kumimoji="1" lang="ja-JP" altLang="en-US" sz="1700" b="0" dirty="0">
                          <a:solidFill>
                            <a:schemeClr val="tx1"/>
                          </a:solidFill>
                        </a:rPr>
                        <a:t> 創意工夫を生かした表現で「早春賦」を歌うために必要な発声，言葉の発音，身体の使い方などの技能を身に付け，歌唱で表している。</a:t>
                      </a:r>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700" b="0" dirty="0">
                          <a:solidFill>
                            <a:schemeClr val="tx1"/>
                          </a:solidFill>
                        </a:rPr>
                        <a:t>＜思＞</a:t>
                      </a:r>
                      <a:endParaRPr kumimoji="1" lang="en-US" altLang="ja-JP" sz="1700" b="0" dirty="0">
                        <a:solidFill>
                          <a:schemeClr val="tx1"/>
                        </a:solidFill>
                      </a:endParaRPr>
                    </a:p>
                    <a:p>
                      <a:pPr>
                        <a:lnSpc>
                          <a:spcPct val="150000"/>
                        </a:lnSpc>
                      </a:pPr>
                      <a:r>
                        <a:rPr kumimoji="1" lang="ja-JP" altLang="en-US" sz="1700" b="0" dirty="0">
                          <a:solidFill>
                            <a:schemeClr val="tx1"/>
                          </a:solidFill>
                        </a:rPr>
                        <a:t> 「荒城の月」，「早春賦」のリズム，速度，旋律，強弱を知覚し，それらの働きが生み出す特質や雰囲気を感受しながら，知覚したことと感受したこととの関わりについて考え，「早春賦」にふさわしい歌唱表現としてどのように表すかについて思いや意図をもっている。</a:t>
                      </a:r>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50000"/>
                        </a:lnSpc>
                      </a:pPr>
                      <a:r>
                        <a:rPr kumimoji="1" lang="ja-JP" altLang="en-US" sz="1700" b="0" dirty="0">
                          <a:solidFill>
                            <a:schemeClr val="tx1"/>
                          </a:solidFill>
                        </a:rPr>
                        <a:t>＜態＞</a:t>
                      </a:r>
                      <a:endParaRPr kumimoji="1" lang="en-US" altLang="ja-JP" sz="1700" b="0" dirty="0">
                        <a:solidFill>
                          <a:schemeClr val="tx1"/>
                        </a:solidFill>
                      </a:endParaRPr>
                    </a:p>
                    <a:p>
                      <a:pPr>
                        <a:lnSpc>
                          <a:spcPct val="150000"/>
                        </a:lnSpc>
                      </a:pPr>
                      <a:r>
                        <a:rPr kumimoji="1" lang="ja-JP" altLang="en-US" sz="1700" b="0" dirty="0">
                          <a:solidFill>
                            <a:schemeClr val="tx1"/>
                          </a:solidFill>
                        </a:rPr>
                        <a:t> 「荒城の月」，「早春賦」の歌詞が表す情景や心情及び曲の表情や味わいに関心をもち，音楽活動を楽しみながら主体的・協働的に歌唱の学習活動に取り組もうとしている。</a:t>
                      </a:r>
                    </a:p>
                  </a:txBody>
                  <a:tcPr marL="91428" marR="91428" marT="45710" marB="4571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5" name="角丸四角形 4"/>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P.55</a:t>
            </a:r>
            <a:endParaRPr kumimoji="1" lang="ja-JP" altLang="en-US" sz="20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19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320675" y="912813"/>
            <a:ext cx="8640763" cy="4286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（２）題材全体の学習指導における評価の位置付けと回数</a:t>
            </a:r>
            <a:endParaRPr kumimoji="1" lang="en-US" altLang="ja-JP" sz="2200" dirty="0">
              <a:latin typeface="+mn-ea"/>
            </a:endParaRPr>
          </a:p>
        </p:txBody>
      </p:sp>
      <p:sp>
        <p:nvSpPr>
          <p:cNvPr id="55299"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2" name="表 1"/>
          <p:cNvGraphicFramePr>
            <a:graphicFrameLocks noGrp="1"/>
          </p:cNvGraphicFramePr>
          <p:nvPr/>
        </p:nvGraphicFramePr>
        <p:xfrm>
          <a:off x="468313" y="1463675"/>
          <a:ext cx="8351837" cy="5127628"/>
        </p:xfrm>
        <a:graphic>
          <a:graphicData uri="http://schemas.openxmlformats.org/drawingml/2006/table">
            <a:tbl>
              <a:tblPr firstRow="1" bandRow="1">
                <a:tableStyleId>{5C22544A-7EE6-4342-B048-85BDC9FD1C3A}</a:tableStyleId>
              </a:tblPr>
              <a:tblGrid>
                <a:gridCol w="359271">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1800404">
                  <a:extLst>
                    <a:ext uri="{9D8B030D-6E8A-4147-A177-3AD203B41FA5}">
                      <a16:colId xmlns:a16="http://schemas.microsoft.com/office/drawing/2014/main" val="20002"/>
                    </a:ext>
                  </a:extLst>
                </a:gridCol>
                <a:gridCol w="1727966">
                  <a:extLst>
                    <a:ext uri="{9D8B030D-6E8A-4147-A177-3AD203B41FA5}">
                      <a16:colId xmlns:a16="http://schemas.microsoft.com/office/drawing/2014/main" val="20003"/>
                    </a:ext>
                  </a:extLst>
                </a:gridCol>
                <a:gridCol w="1871963">
                  <a:extLst>
                    <a:ext uri="{9D8B030D-6E8A-4147-A177-3AD203B41FA5}">
                      <a16:colId xmlns:a16="http://schemas.microsoft.com/office/drawing/2014/main" val="20004"/>
                    </a:ext>
                  </a:extLst>
                </a:gridCol>
                <a:gridCol w="431993">
                  <a:extLst>
                    <a:ext uri="{9D8B030D-6E8A-4147-A177-3AD203B41FA5}">
                      <a16:colId xmlns:a16="http://schemas.microsoft.com/office/drawing/2014/main" val="20005"/>
                    </a:ext>
                  </a:extLst>
                </a:gridCol>
              </a:tblGrid>
              <a:tr h="335256">
                <a:tc gridSpan="2">
                  <a:txBody>
                    <a:bodyPr/>
                    <a:lstStyle/>
                    <a:p>
                      <a:pPr algn="ctr"/>
                      <a:r>
                        <a:rPr kumimoji="1" lang="ja-JP" altLang="en-US" sz="1600" b="0" dirty="0">
                          <a:solidFill>
                            <a:schemeClr val="tx1"/>
                          </a:solidFill>
                        </a:rPr>
                        <a:t>題材全体の学習指導</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l"/>
                      <a:r>
                        <a:rPr kumimoji="1" lang="ja-JP" altLang="en-US" sz="1600" b="0" dirty="0">
                          <a:solidFill>
                            <a:schemeClr val="tx1"/>
                          </a:solidFill>
                        </a:rPr>
                        <a:t>　　　　　　　　　　　　評価の位置付け</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256">
                <a:tc rowSpan="2">
                  <a:txBody>
                    <a:bodyPr/>
                    <a:lstStyle/>
                    <a:p>
                      <a:pPr algn="ctr"/>
                      <a:r>
                        <a:rPr kumimoji="1" lang="ja-JP" altLang="en-US" sz="1600" b="0" dirty="0">
                          <a:solidFill>
                            <a:schemeClr val="tx1"/>
                          </a:solidFill>
                        </a:rPr>
                        <a:t>時</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600" b="0" dirty="0">
                          <a:solidFill>
                            <a:schemeClr val="tx1"/>
                          </a:solidFill>
                        </a:rPr>
                        <a:t>主な学習内容</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600" b="0" dirty="0">
                          <a:solidFill>
                            <a:schemeClr val="tx1"/>
                          </a:solidFill>
                        </a:rPr>
                        <a:t>評価の観点と主な評価の対象</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200" b="1" dirty="0">
                          <a:solidFill>
                            <a:schemeClr val="tx1"/>
                          </a:solidFill>
                        </a:rPr>
                        <a:t>評価回数</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8136">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知識・技能</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400" b="1" dirty="0">
                          <a:solidFill>
                            <a:schemeClr val="tx1"/>
                          </a:solidFill>
                        </a:rPr>
                        <a:t>思考・判断・表現</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400" b="1" dirty="0">
                          <a:solidFill>
                            <a:schemeClr val="tx1"/>
                          </a:solidFill>
                        </a:rPr>
                        <a:t>主体的に学習に</a:t>
                      </a:r>
                    </a:p>
                    <a:p>
                      <a:pPr algn="ctr"/>
                      <a:r>
                        <a:rPr kumimoji="1" lang="ja-JP" altLang="en-US" sz="1400" b="1" dirty="0">
                          <a:solidFill>
                            <a:schemeClr val="tx1"/>
                          </a:solidFill>
                        </a:rPr>
                        <a:t>取り組む態度</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0681">
                <a:tc>
                  <a:txBody>
                    <a:bodyPr/>
                    <a:lstStyle/>
                    <a:p>
                      <a:pPr algn="ctr"/>
                      <a:r>
                        <a:rPr kumimoji="1" lang="ja-JP" altLang="en-US" sz="1600" b="0" dirty="0">
                          <a:solidFill>
                            <a:schemeClr val="tx1"/>
                          </a:solidFill>
                        </a:rPr>
                        <a:t>１</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・「荒城の月」，「早春賦」</a:t>
                      </a:r>
                      <a:endParaRPr kumimoji="1" lang="en-US" altLang="ja-JP" sz="1400" b="1" dirty="0">
                        <a:solidFill>
                          <a:schemeClr val="tx1"/>
                        </a:solidFill>
                      </a:endParaRPr>
                    </a:p>
                    <a:p>
                      <a:pPr algn="l"/>
                      <a:r>
                        <a:rPr kumimoji="1" lang="ja-JP" altLang="en-US" sz="1400" b="1" dirty="0">
                          <a:solidFill>
                            <a:schemeClr val="tx1"/>
                          </a:solidFill>
                        </a:rPr>
                        <a:t>　の歌詞の内容，曲想な</a:t>
                      </a:r>
                      <a:endParaRPr kumimoji="1" lang="en-US" altLang="ja-JP" sz="1400" b="1" dirty="0">
                        <a:solidFill>
                          <a:schemeClr val="tx1"/>
                        </a:solidFill>
                      </a:endParaRPr>
                    </a:p>
                    <a:p>
                      <a:pPr algn="l"/>
                      <a:r>
                        <a:rPr kumimoji="1" lang="ja-JP" altLang="en-US" sz="1400" b="1" dirty="0">
                          <a:solidFill>
                            <a:schemeClr val="tx1"/>
                          </a:solidFill>
                        </a:rPr>
                        <a:t>　</a:t>
                      </a:r>
                      <a:r>
                        <a:rPr kumimoji="1" lang="ja-JP" altLang="en-US" sz="1400" b="1" dirty="0" err="1">
                          <a:solidFill>
                            <a:schemeClr val="tx1"/>
                          </a:solidFill>
                        </a:rPr>
                        <a:t>どに</a:t>
                      </a:r>
                      <a:r>
                        <a:rPr kumimoji="1" lang="ja-JP" altLang="en-US" sz="1400" b="1" dirty="0">
                          <a:solidFill>
                            <a:schemeClr val="tx1"/>
                          </a:solidFill>
                        </a:rPr>
                        <a:t>関心をもつ。</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b="1" dirty="0">
                          <a:solidFill>
                            <a:schemeClr val="tx1"/>
                          </a:solidFill>
                        </a:rPr>
                        <a:t>０</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1867">
                <a:tc>
                  <a:txBody>
                    <a:bodyPr/>
                    <a:lstStyle/>
                    <a:p>
                      <a:pPr algn="ctr"/>
                      <a:r>
                        <a:rPr kumimoji="1" lang="ja-JP" altLang="en-US" sz="1600" b="0" dirty="0">
                          <a:solidFill>
                            <a:schemeClr val="tx1"/>
                          </a:solidFill>
                        </a:rPr>
                        <a:t>２</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・音楽を形づくっている要</a:t>
                      </a:r>
                      <a:endParaRPr kumimoji="1" lang="en-US" altLang="ja-JP" sz="1400" b="1" dirty="0">
                        <a:solidFill>
                          <a:schemeClr val="tx1"/>
                        </a:solidFill>
                      </a:endParaRPr>
                    </a:p>
                    <a:p>
                      <a:pPr algn="l"/>
                      <a:r>
                        <a:rPr kumimoji="1" lang="ja-JP" altLang="en-US" sz="1400" b="1" dirty="0">
                          <a:solidFill>
                            <a:schemeClr val="tx1"/>
                          </a:solidFill>
                        </a:rPr>
                        <a:t>　素を知覚・感受し，「荒城</a:t>
                      </a:r>
                      <a:endParaRPr kumimoji="1" lang="en-US" altLang="ja-JP" sz="1400" b="1" dirty="0">
                        <a:solidFill>
                          <a:schemeClr val="tx1"/>
                        </a:solidFill>
                      </a:endParaRPr>
                    </a:p>
                    <a:p>
                      <a:pPr algn="l"/>
                      <a:r>
                        <a:rPr kumimoji="1" lang="ja-JP" altLang="en-US" sz="1400" b="1" dirty="0">
                          <a:solidFill>
                            <a:schemeClr val="tx1"/>
                          </a:solidFill>
                        </a:rPr>
                        <a:t>　の月」を歌唱する。</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FCD"/>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b="1" dirty="0">
                          <a:solidFill>
                            <a:schemeClr val="tx1"/>
                          </a:solidFill>
                        </a:rPr>
                        <a:t>０</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58215">
                <a:tc>
                  <a:txBody>
                    <a:bodyPr/>
                    <a:lstStyle/>
                    <a:p>
                      <a:pPr algn="ctr"/>
                      <a:r>
                        <a:rPr kumimoji="1" lang="ja-JP" altLang="en-US" sz="1600" b="0" dirty="0">
                          <a:solidFill>
                            <a:schemeClr val="tx1"/>
                          </a:solidFill>
                        </a:rPr>
                        <a:t>３</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・前時の学習を生かして，</a:t>
                      </a:r>
                      <a:endParaRPr kumimoji="1" lang="en-US" altLang="ja-JP" sz="1400" b="1" dirty="0">
                        <a:solidFill>
                          <a:schemeClr val="tx1"/>
                        </a:solidFill>
                      </a:endParaRPr>
                    </a:p>
                    <a:p>
                      <a:pPr algn="l"/>
                      <a:r>
                        <a:rPr kumimoji="1" lang="ja-JP" altLang="en-US" sz="1400" b="1" dirty="0">
                          <a:solidFill>
                            <a:schemeClr val="tx1"/>
                          </a:solidFill>
                        </a:rPr>
                        <a:t>　「早春賦」の音楽表現を</a:t>
                      </a:r>
                      <a:endParaRPr kumimoji="1" lang="en-US" altLang="ja-JP" sz="1400" b="1" dirty="0">
                        <a:solidFill>
                          <a:schemeClr val="tx1"/>
                        </a:solidFill>
                      </a:endParaRPr>
                    </a:p>
                    <a:p>
                      <a:pPr algn="l"/>
                      <a:r>
                        <a:rPr kumimoji="1" lang="ja-JP" altLang="en-US" sz="1400" b="1" dirty="0">
                          <a:solidFill>
                            <a:schemeClr val="tx1"/>
                          </a:solidFill>
                        </a:rPr>
                        <a:t>　創意工夫する。</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＜知＞</a:t>
                      </a:r>
                      <a:endParaRPr kumimoji="1" lang="en-US" altLang="ja-JP" sz="1400" b="1" dirty="0">
                        <a:solidFill>
                          <a:schemeClr val="tx1"/>
                        </a:solidFill>
                      </a:endParaRPr>
                    </a:p>
                    <a:p>
                      <a:pPr algn="l"/>
                      <a:r>
                        <a:rPr kumimoji="1" lang="ja-JP" altLang="en-US" sz="1400" b="1" dirty="0">
                          <a:solidFill>
                            <a:schemeClr val="tx1"/>
                          </a:solidFill>
                        </a:rPr>
                        <a:t> 曲想と音楽の構造等</a:t>
                      </a:r>
                      <a:endParaRPr kumimoji="1" lang="en-US" altLang="ja-JP" sz="1400" b="1" dirty="0">
                        <a:solidFill>
                          <a:schemeClr val="tx1"/>
                        </a:solidFill>
                      </a:endParaRPr>
                    </a:p>
                    <a:p>
                      <a:pPr algn="l"/>
                      <a:r>
                        <a:rPr kumimoji="1" lang="ja-JP" altLang="en-US" sz="1400" b="1" dirty="0">
                          <a:solidFill>
                            <a:schemeClr val="tx1"/>
                          </a:solidFill>
                        </a:rPr>
                        <a:t>との関わりの理解</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l"/>
                      <a:r>
                        <a:rPr kumimoji="1" lang="ja-JP" altLang="en-US" sz="1400" b="1" dirty="0">
                          <a:solidFill>
                            <a:schemeClr val="tx1"/>
                          </a:solidFill>
                        </a:rPr>
                        <a:t>＜思＞</a:t>
                      </a:r>
                      <a:endParaRPr kumimoji="1" lang="en-US" altLang="ja-JP" sz="1400" b="1" dirty="0">
                        <a:solidFill>
                          <a:schemeClr val="tx1"/>
                        </a:solidFill>
                      </a:endParaRPr>
                    </a:p>
                    <a:p>
                      <a:pPr algn="l"/>
                      <a:r>
                        <a:rPr kumimoji="1" lang="ja-JP" altLang="en-US" sz="1400" b="1" dirty="0">
                          <a:solidFill>
                            <a:schemeClr val="tx1"/>
                          </a:solidFill>
                        </a:rPr>
                        <a:t> 音楽を形づくっている要素の知覚・感受に基づく歌唱表現の創意工夫</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b="1" dirty="0">
                          <a:solidFill>
                            <a:schemeClr val="tx1"/>
                          </a:solidFill>
                        </a:rPr>
                        <a:t>２</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158215">
                <a:tc>
                  <a:txBody>
                    <a:bodyPr/>
                    <a:lstStyle/>
                    <a:p>
                      <a:pPr algn="ctr"/>
                      <a:r>
                        <a:rPr kumimoji="1" lang="ja-JP" altLang="en-US" sz="1600" b="0" dirty="0">
                          <a:solidFill>
                            <a:schemeClr val="tx1"/>
                          </a:solidFill>
                        </a:rPr>
                        <a:t>４</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・曲にふさわしい表現で主</a:t>
                      </a:r>
                      <a:endParaRPr kumimoji="1" lang="en-US" altLang="ja-JP" sz="1400" b="1" dirty="0">
                        <a:solidFill>
                          <a:schemeClr val="tx1"/>
                        </a:solidFill>
                      </a:endParaRPr>
                    </a:p>
                    <a:p>
                      <a:pPr algn="l"/>
                      <a:r>
                        <a:rPr kumimoji="1" lang="ja-JP" altLang="en-US" sz="1400" b="1" dirty="0">
                          <a:solidFill>
                            <a:schemeClr val="tx1"/>
                          </a:solidFill>
                        </a:rPr>
                        <a:t>　体的に「早春賦」を歌唱</a:t>
                      </a:r>
                      <a:endParaRPr kumimoji="1" lang="en-US" altLang="ja-JP" sz="1400" b="1" dirty="0">
                        <a:solidFill>
                          <a:schemeClr val="tx1"/>
                        </a:solidFill>
                      </a:endParaRPr>
                    </a:p>
                    <a:p>
                      <a:pPr algn="l"/>
                      <a:r>
                        <a:rPr kumimoji="1" lang="ja-JP" altLang="en-US" sz="1400" b="1" dirty="0">
                          <a:solidFill>
                            <a:schemeClr val="tx1"/>
                          </a:solidFill>
                        </a:rPr>
                        <a:t>　する。</a:t>
                      </a:r>
                    </a:p>
                    <a:p>
                      <a:pPr algn="l"/>
                      <a:r>
                        <a:rPr kumimoji="1" lang="ja-JP" altLang="en-US" sz="1400" b="1" dirty="0">
                          <a:solidFill>
                            <a:schemeClr val="tx1"/>
                          </a:solidFill>
                        </a:rPr>
                        <a:t>・題材全体の学習の振り</a:t>
                      </a:r>
                      <a:endParaRPr kumimoji="1" lang="en-US" altLang="ja-JP" sz="1400" b="1" dirty="0">
                        <a:solidFill>
                          <a:schemeClr val="tx1"/>
                        </a:solidFill>
                      </a:endParaRPr>
                    </a:p>
                    <a:p>
                      <a:pPr algn="l"/>
                      <a:r>
                        <a:rPr kumimoji="1" lang="ja-JP" altLang="en-US" sz="1400" b="1" dirty="0">
                          <a:solidFill>
                            <a:schemeClr val="tx1"/>
                          </a:solidFill>
                        </a:rPr>
                        <a:t>　返りをする。</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＜技＞</a:t>
                      </a:r>
                      <a:endParaRPr kumimoji="1" lang="en-US" altLang="ja-JP" sz="1400" b="1" dirty="0">
                        <a:solidFill>
                          <a:schemeClr val="tx1"/>
                        </a:solidFill>
                      </a:endParaRPr>
                    </a:p>
                    <a:p>
                      <a:pPr algn="l"/>
                      <a:r>
                        <a:rPr kumimoji="1" lang="ja-JP" altLang="en-US" sz="1400" b="1" dirty="0">
                          <a:solidFill>
                            <a:schemeClr val="tx1"/>
                          </a:solidFill>
                        </a:rPr>
                        <a:t> 創意工夫を生かして</a:t>
                      </a:r>
                      <a:endParaRPr kumimoji="1" lang="en-US" altLang="ja-JP" sz="1400" b="1" dirty="0">
                        <a:solidFill>
                          <a:schemeClr val="tx1"/>
                        </a:solidFill>
                      </a:endParaRPr>
                    </a:p>
                    <a:p>
                      <a:pPr algn="l"/>
                      <a:r>
                        <a:rPr kumimoji="1" lang="ja-JP" altLang="en-US" sz="1400" b="1" dirty="0">
                          <a:solidFill>
                            <a:schemeClr val="tx1"/>
                          </a:solidFill>
                        </a:rPr>
                        <a:t>歌う技能</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dirty="0">
                          <a:solidFill>
                            <a:schemeClr val="tx1"/>
                          </a:solidFill>
                        </a:rPr>
                        <a:t>＜態＞</a:t>
                      </a:r>
                      <a:endParaRPr kumimoji="1" lang="en-US" altLang="ja-JP" sz="1400" b="1" dirty="0">
                        <a:solidFill>
                          <a:schemeClr val="tx1"/>
                        </a:solidFill>
                      </a:endParaRPr>
                    </a:p>
                    <a:p>
                      <a:pPr algn="l"/>
                      <a:r>
                        <a:rPr kumimoji="1" lang="ja-JP" altLang="en-US" sz="1400" b="1" dirty="0">
                          <a:solidFill>
                            <a:schemeClr val="tx1"/>
                          </a:solidFill>
                        </a:rPr>
                        <a:t> 学習活動に対する</a:t>
                      </a:r>
                      <a:endParaRPr kumimoji="1" lang="en-US" altLang="ja-JP" sz="1400" b="1" dirty="0">
                        <a:solidFill>
                          <a:schemeClr val="tx1"/>
                        </a:solidFill>
                      </a:endParaRPr>
                    </a:p>
                    <a:p>
                      <a:pPr algn="l"/>
                      <a:r>
                        <a:rPr kumimoji="1" lang="ja-JP" altLang="en-US" sz="1400" b="1" dirty="0">
                          <a:solidFill>
                            <a:schemeClr val="tx1"/>
                          </a:solidFill>
                        </a:rPr>
                        <a:t>主体的・協働的な取組</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b="1" dirty="0">
                          <a:solidFill>
                            <a:schemeClr val="tx1"/>
                          </a:solidFill>
                        </a:rPr>
                        <a:t>２</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3" name="下矢印 2"/>
          <p:cNvSpPr/>
          <p:nvPr/>
        </p:nvSpPr>
        <p:spPr>
          <a:xfrm>
            <a:off x="5337175" y="3509963"/>
            <a:ext cx="576263" cy="720725"/>
          </a:xfrm>
          <a:prstGeom prst="downArrow">
            <a:avLst>
              <a:gd name="adj1" fmla="val 42419"/>
              <a:gd name="adj2" fmla="val 50000"/>
            </a:avLst>
          </a:prstGeom>
          <a:solidFill>
            <a:srgbClr val="92D050"/>
          </a:solidFill>
          <a:ln w="19050">
            <a:solidFill>
              <a:srgbClr val="00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8" name="下矢印 7"/>
          <p:cNvSpPr/>
          <p:nvPr/>
        </p:nvSpPr>
        <p:spPr>
          <a:xfrm>
            <a:off x="7164388" y="2781300"/>
            <a:ext cx="576262" cy="2592388"/>
          </a:xfrm>
          <a:prstGeom prst="downArrow">
            <a:avLst>
              <a:gd name="adj1" fmla="val 42419"/>
              <a:gd name="adj2" fmla="val 50000"/>
            </a:avLst>
          </a:prstGeom>
          <a:solidFill>
            <a:srgbClr val="FFFF00"/>
          </a:solidFill>
          <a:ln w="19050">
            <a:solidFill>
              <a:srgbClr val="FF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角丸四角形 6"/>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P.56</a:t>
            </a:r>
            <a:endParaRPr kumimoji="1" lang="ja-JP" altLang="en-US" sz="20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653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p:cNvGraphicFramePr>
            <a:graphicFrameLocks noGrp="1"/>
          </p:cNvGraphicFramePr>
          <p:nvPr/>
        </p:nvGraphicFramePr>
        <p:xfrm>
          <a:off x="468313" y="1463675"/>
          <a:ext cx="8351837" cy="5127628"/>
        </p:xfrm>
        <a:graphic>
          <a:graphicData uri="http://schemas.openxmlformats.org/drawingml/2006/table">
            <a:tbl>
              <a:tblPr firstRow="1" bandRow="1">
                <a:tableStyleId>{5C22544A-7EE6-4342-B048-85BDC9FD1C3A}</a:tableStyleId>
              </a:tblPr>
              <a:tblGrid>
                <a:gridCol w="359271">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1800404">
                  <a:extLst>
                    <a:ext uri="{9D8B030D-6E8A-4147-A177-3AD203B41FA5}">
                      <a16:colId xmlns:a16="http://schemas.microsoft.com/office/drawing/2014/main" val="20002"/>
                    </a:ext>
                  </a:extLst>
                </a:gridCol>
                <a:gridCol w="1727966">
                  <a:extLst>
                    <a:ext uri="{9D8B030D-6E8A-4147-A177-3AD203B41FA5}">
                      <a16:colId xmlns:a16="http://schemas.microsoft.com/office/drawing/2014/main" val="20003"/>
                    </a:ext>
                  </a:extLst>
                </a:gridCol>
                <a:gridCol w="1871963">
                  <a:extLst>
                    <a:ext uri="{9D8B030D-6E8A-4147-A177-3AD203B41FA5}">
                      <a16:colId xmlns:a16="http://schemas.microsoft.com/office/drawing/2014/main" val="20004"/>
                    </a:ext>
                  </a:extLst>
                </a:gridCol>
                <a:gridCol w="431993">
                  <a:extLst>
                    <a:ext uri="{9D8B030D-6E8A-4147-A177-3AD203B41FA5}">
                      <a16:colId xmlns:a16="http://schemas.microsoft.com/office/drawing/2014/main" val="20005"/>
                    </a:ext>
                  </a:extLst>
                </a:gridCol>
              </a:tblGrid>
              <a:tr h="335256">
                <a:tc gridSpan="2">
                  <a:txBody>
                    <a:bodyPr/>
                    <a:lstStyle/>
                    <a:p>
                      <a:pPr algn="ctr"/>
                      <a:r>
                        <a:rPr kumimoji="1" lang="ja-JP" altLang="en-US" sz="1600" b="0" dirty="0">
                          <a:solidFill>
                            <a:schemeClr val="tx1"/>
                          </a:solidFill>
                        </a:rPr>
                        <a:t>題材全体の学習指導</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l"/>
                      <a:r>
                        <a:rPr kumimoji="1" lang="ja-JP" altLang="en-US" sz="1600" b="0" dirty="0">
                          <a:solidFill>
                            <a:schemeClr val="tx1"/>
                          </a:solidFill>
                        </a:rPr>
                        <a:t>　　　　　　　　　　　　評価の位置付け</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256">
                <a:tc rowSpan="2">
                  <a:txBody>
                    <a:bodyPr/>
                    <a:lstStyle/>
                    <a:p>
                      <a:pPr algn="ctr"/>
                      <a:r>
                        <a:rPr kumimoji="1" lang="ja-JP" altLang="en-US" sz="1600" b="0" dirty="0">
                          <a:solidFill>
                            <a:schemeClr val="tx1"/>
                          </a:solidFill>
                        </a:rPr>
                        <a:t>時</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600" b="0" dirty="0">
                          <a:solidFill>
                            <a:schemeClr val="tx1"/>
                          </a:solidFill>
                        </a:rPr>
                        <a:t>主な学習内容</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600" b="0" dirty="0">
                          <a:solidFill>
                            <a:schemeClr val="tx1"/>
                          </a:solidFill>
                        </a:rPr>
                        <a:t>評価の観点と主な評価の対象</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200" b="1" dirty="0">
                          <a:solidFill>
                            <a:schemeClr val="tx1"/>
                          </a:solidFill>
                        </a:rPr>
                        <a:t>評価回数</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8136">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rPr>
                        <a:t>知識・技能</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r>
                        <a:rPr kumimoji="1" lang="ja-JP" altLang="en-US" sz="1400" b="1" dirty="0">
                          <a:solidFill>
                            <a:schemeClr val="tx1"/>
                          </a:solidFill>
                        </a:rPr>
                        <a:t>思考・判断・表現</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r>
                        <a:rPr kumimoji="1" lang="ja-JP" altLang="en-US" sz="1400" b="1" dirty="0">
                          <a:solidFill>
                            <a:schemeClr val="tx1"/>
                          </a:solidFill>
                        </a:rPr>
                        <a:t>主体的に学習に</a:t>
                      </a:r>
                    </a:p>
                    <a:p>
                      <a:pPr algn="ctr"/>
                      <a:r>
                        <a:rPr kumimoji="1" lang="ja-JP" altLang="en-US" sz="1400" b="1" dirty="0">
                          <a:solidFill>
                            <a:schemeClr val="tx1"/>
                          </a:solidFill>
                        </a:rPr>
                        <a:t>取り組む態度</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vMerge="1">
                  <a:txBody>
                    <a:bodyPr/>
                    <a:lstStyle/>
                    <a:p>
                      <a:pPr algn="ctr"/>
                      <a:endParaRPr kumimoji="1" lang="ja-JP" altLang="en-US"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30681">
                <a:tc>
                  <a:txBody>
                    <a:bodyPr/>
                    <a:lstStyle/>
                    <a:p>
                      <a:pPr algn="ctr"/>
                      <a:r>
                        <a:rPr kumimoji="1" lang="ja-JP" altLang="en-US" sz="1600" b="0" dirty="0">
                          <a:solidFill>
                            <a:schemeClr val="tx1"/>
                          </a:solidFill>
                        </a:rPr>
                        <a:t>１</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・「荒城の月」，「早春賦」</a:t>
                      </a:r>
                      <a:endParaRPr kumimoji="1" lang="en-US" altLang="ja-JP" sz="1400" b="1" dirty="0">
                        <a:solidFill>
                          <a:schemeClr val="tx1"/>
                        </a:solidFill>
                      </a:endParaRPr>
                    </a:p>
                    <a:p>
                      <a:pPr algn="l"/>
                      <a:r>
                        <a:rPr kumimoji="1" lang="ja-JP" altLang="en-US" sz="1400" b="1" dirty="0">
                          <a:solidFill>
                            <a:schemeClr val="tx1"/>
                          </a:solidFill>
                        </a:rPr>
                        <a:t>　の歌詞の内容，曲想な</a:t>
                      </a:r>
                      <a:endParaRPr kumimoji="1" lang="en-US" altLang="ja-JP" sz="1400" b="1" dirty="0">
                        <a:solidFill>
                          <a:schemeClr val="tx1"/>
                        </a:solidFill>
                      </a:endParaRPr>
                    </a:p>
                    <a:p>
                      <a:pPr algn="l"/>
                      <a:r>
                        <a:rPr kumimoji="1" lang="ja-JP" altLang="en-US" sz="1400" b="1" dirty="0">
                          <a:solidFill>
                            <a:schemeClr val="tx1"/>
                          </a:solidFill>
                        </a:rPr>
                        <a:t>　</a:t>
                      </a:r>
                      <a:r>
                        <a:rPr kumimoji="1" lang="ja-JP" altLang="en-US" sz="1400" b="1" dirty="0" err="1">
                          <a:solidFill>
                            <a:schemeClr val="tx1"/>
                          </a:solidFill>
                        </a:rPr>
                        <a:t>どに</a:t>
                      </a:r>
                      <a:r>
                        <a:rPr kumimoji="1" lang="ja-JP" altLang="en-US" sz="1400" b="1" dirty="0">
                          <a:solidFill>
                            <a:schemeClr val="tx1"/>
                          </a:solidFill>
                        </a:rPr>
                        <a:t>関心をもつ。</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b="1" dirty="0">
                          <a:solidFill>
                            <a:schemeClr val="tx1"/>
                          </a:solidFill>
                        </a:rPr>
                        <a:t>０</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1867">
                <a:tc>
                  <a:txBody>
                    <a:bodyPr/>
                    <a:lstStyle/>
                    <a:p>
                      <a:pPr algn="ctr"/>
                      <a:r>
                        <a:rPr kumimoji="1" lang="ja-JP" altLang="en-US" sz="1600" b="0" dirty="0">
                          <a:solidFill>
                            <a:schemeClr val="tx1"/>
                          </a:solidFill>
                        </a:rPr>
                        <a:t>２</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・音楽を形づくっている要</a:t>
                      </a:r>
                      <a:endParaRPr kumimoji="1" lang="en-US" altLang="ja-JP" sz="1400" b="1" dirty="0">
                        <a:solidFill>
                          <a:schemeClr val="tx1"/>
                        </a:solidFill>
                      </a:endParaRPr>
                    </a:p>
                    <a:p>
                      <a:pPr algn="l"/>
                      <a:r>
                        <a:rPr kumimoji="1" lang="ja-JP" altLang="en-US" sz="1400" b="1" dirty="0">
                          <a:solidFill>
                            <a:schemeClr val="tx1"/>
                          </a:solidFill>
                        </a:rPr>
                        <a:t>　素を知覚・感受し，「荒城</a:t>
                      </a:r>
                      <a:endParaRPr kumimoji="1" lang="en-US" altLang="ja-JP" sz="1400" b="1" dirty="0">
                        <a:solidFill>
                          <a:schemeClr val="tx1"/>
                        </a:solidFill>
                      </a:endParaRPr>
                    </a:p>
                    <a:p>
                      <a:pPr algn="l"/>
                      <a:r>
                        <a:rPr kumimoji="1" lang="ja-JP" altLang="en-US" sz="1400" b="1" dirty="0">
                          <a:solidFill>
                            <a:schemeClr val="tx1"/>
                          </a:solidFill>
                        </a:rPr>
                        <a:t>　の月」を歌唱する。</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FFCD"/>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b="1" dirty="0">
                          <a:solidFill>
                            <a:schemeClr val="tx1"/>
                          </a:solidFill>
                        </a:rPr>
                        <a:t>０</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158215">
                <a:tc>
                  <a:txBody>
                    <a:bodyPr/>
                    <a:lstStyle/>
                    <a:p>
                      <a:pPr algn="ctr"/>
                      <a:r>
                        <a:rPr kumimoji="1" lang="ja-JP" altLang="en-US" sz="1600" b="0" dirty="0">
                          <a:solidFill>
                            <a:schemeClr val="tx1"/>
                          </a:solidFill>
                        </a:rPr>
                        <a:t>３</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・前時の学習を生かして，</a:t>
                      </a:r>
                      <a:endParaRPr kumimoji="1" lang="en-US" altLang="ja-JP" sz="1400" b="1" dirty="0">
                        <a:solidFill>
                          <a:schemeClr val="tx1"/>
                        </a:solidFill>
                      </a:endParaRPr>
                    </a:p>
                    <a:p>
                      <a:pPr algn="l"/>
                      <a:r>
                        <a:rPr kumimoji="1" lang="ja-JP" altLang="en-US" sz="1400" b="1" dirty="0">
                          <a:solidFill>
                            <a:schemeClr val="tx1"/>
                          </a:solidFill>
                        </a:rPr>
                        <a:t>　「早春賦」の音楽表現を</a:t>
                      </a:r>
                      <a:endParaRPr kumimoji="1" lang="en-US" altLang="ja-JP" sz="1400" b="1" dirty="0">
                        <a:solidFill>
                          <a:schemeClr val="tx1"/>
                        </a:solidFill>
                      </a:endParaRPr>
                    </a:p>
                    <a:p>
                      <a:pPr algn="l"/>
                      <a:r>
                        <a:rPr kumimoji="1" lang="ja-JP" altLang="en-US" sz="1400" b="1" dirty="0">
                          <a:solidFill>
                            <a:schemeClr val="tx1"/>
                          </a:solidFill>
                        </a:rPr>
                        <a:t>　創意工夫する。</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＜知＞</a:t>
                      </a:r>
                      <a:endParaRPr kumimoji="1" lang="en-US" altLang="ja-JP" sz="1400" b="1" dirty="0">
                        <a:solidFill>
                          <a:schemeClr val="tx1"/>
                        </a:solidFill>
                      </a:endParaRPr>
                    </a:p>
                    <a:p>
                      <a:pPr algn="l"/>
                      <a:r>
                        <a:rPr kumimoji="1" lang="ja-JP" altLang="en-US" sz="1400" b="1" dirty="0">
                          <a:solidFill>
                            <a:schemeClr val="tx1"/>
                          </a:solidFill>
                        </a:rPr>
                        <a:t> 曲想と音楽の構造等</a:t>
                      </a:r>
                      <a:endParaRPr kumimoji="1" lang="en-US" altLang="ja-JP" sz="1400" b="1" dirty="0">
                        <a:solidFill>
                          <a:schemeClr val="tx1"/>
                        </a:solidFill>
                      </a:endParaRPr>
                    </a:p>
                    <a:p>
                      <a:pPr algn="l"/>
                      <a:r>
                        <a:rPr kumimoji="1" lang="ja-JP" altLang="en-US" sz="1400" b="1" dirty="0">
                          <a:solidFill>
                            <a:schemeClr val="tx1"/>
                          </a:solidFill>
                        </a:rPr>
                        <a:t>との関わりの理解</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l"/>
                      <a:r>
                        <a:rPr kumimoji="1" lang="ja-JP" altLang="en-US" sz="1400" b="1" dirty="0">
                          <a:solidFill>
                            <a:schemeClr val="tx1"/>
                          </a:solidFill>
                        </a:rPr>
                        <a:t>＜思＞</a:t>
                      </a:r>
                      <a:endParaRPr kumimoji="1" lang="en-US" altLang="ja-JP" sz="1400" b="1" dirty="0">
                        <a:solidFill>
                          <a:schemeClr val="tx1"/>
                        </a:solidFill>
                      </a:endParaRPr>
                    </a:p>
                    <a:p>
                      <a:pPr algn="l"/>
                      <a:r>
                        <a:rPr kumimoji="1" lang="ja-JP" altLang="en-US" sz="1400" b="1" dirty="0">
                          <a:solidFill>
                            <a:schemeClr val="tx1"/>
                          </a:solidFill>
                        </a:rPr>
                        <a:t> 音楽を形づくっている要素の知覚・感受に基づく歌唱表現の創意工夫</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kumimoji="1" lang="ja-JP" altLang="en-US" sz="1400" b="1" dirty="0">
                          <a:solidFill>
                            <a:schemeClr val="tx1"/>
                          </a:solidFill>
                        </a:rPr>
                        <a:t>２</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158215">
                <a:tc>
                  <a:txBody>
                    <a:bodyPr/>
                    <a:lstStyle/>
                    <a:p>
                      <a:pPr algn="ctr"/>
                      <a:r>
                        <a:rPr kumimoji="1" lang="ja-JP" altLang="en-US" sz="1600" b="0" dirty="0">
                          <a:solidFill>
                            <a:schemeClr val="tx1"/>
                          </a:solidFill>
                        </a:rPr>
                        <a:t>４</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・曲にふさわしい表現で主</a:t>
                      </a:r>
                      <a:endParaRPr kumimoji="1" lang="en-US" altLang="ja-JP" sz="1400" b="1" dirty="0">
                        <a:solidFill>
                          <a:schemeClr val="tx1"/>
                        </a:solidFill>
                      </a:endParaRPr>
                    </a:p>
                    <a:p>
                      <a:pPr algn="l"/>
                      <a:r>
                        <a:rPr kumimoji="1" lang="ja-JP" altLang="en-US" sz="1400" b="1" dirty="0">
                          <a:solidFill>
                            <a:schemeClr val="tx1"/>
                          </a:solidFill>
                        </a:rPr>
                        <a:t>　体的に「早春賦」を歌唱</a:t>
                      </a:r>
                      <a:endParaRPr kumimoji="1" lang="en-US" altLang="ja-JP" sz="1400" b="1" dirty="0">
                        <a:solidFill>
                          <a:schemeClr val="tx1"/>
                        </a:solidFill>
                      </a:endParaRPr>
                    </a:p>
                    <a:p>
                      <a:pPr algn="l"/>
                      <a:r>
                        <a:rPr kumimoji="1" lang="ja-JP" altLang="en-US" sz="1400" b="1" dirty="0">
                          <a:solidFill>
                            <a:schemeClr val="tx1"/>
                          </a:solidFill>
                        </a:rPr>
                        <a:t>　する。</a:t>
                      </a:r>
                    </a:p>
                    <a:p>
                      <a:pPr algn="l"/>
                      <a:r>
                        <a:rPr kumimoji="1" lang="ja-JP" altLang="en-US" sz="1400" b="1" dirty="0">
                          <a:solidFill>
                            <a:schemeClr val="tx1"/>
                          </a:solidFill>
                        </a:rPr>
                        <a:t>・題材全体の学習の振り</a:t>
                      </a:r>
                      <a:endParaRPr kumimoji="1" lang="en-US" altLang="ja-JP" sz="1400" b="1" dirty="0">
                        <a:solidFill>
                          <a:schemeClr val="tx1"/>
                        </a:solidFill>
                      </a:endParaRPr>
                    </a:p>
                    <a:p>
                      <a:pPr algn="l"/>
                      <a:r>
                        <a:rPr kumimoji="1" lang="ja-JP" altLang="en-US" sz="1400" b="1" dirty="0">
                          <a:solidFill>
                            <a:schemeClr val="tx1"/>
                          </a:solidFill>
                        </a:rPr>
                        <a:t>　返りをする。</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400" b="1" dirty="0">
                          <a:solidFill>
                            <a:schemeClr val="tx1"/>
                          </a:solidFill>
                        </a:rPr>
                        <a:t>＜技＞</a:t>
                      </a:r>
                      <a:endParaRPr kumimoji="1" lang="en-US" altLang="ja-JP" sz="1400" b="1" dirty="0">
                        <a:solidFill>
                          <a:schemeClr val="tx1"/>
                        </a:solidFill>
                      </a:endParaRPr>
                    </a:p>
                    <a:p>
                      <a:pPr algn="l"/>
                      <a:r>
                        <a:rPr kumimoji="1" lang="ja-JP" altLang="en-US" sz="1400" b="1" dirty="0">
                          <a:solidFill>
                            <a:schemeClr val="tx1"/>
                          </a:solidFill>
                        </a:rPr>
                        <a:t> 創意工夫を生かして</a:t>
                      </a:r>
                      <a:endParaRPr kumimoji="1" lang="en-US" altLang="ja-JP" sz="1400" b="1" dirty="0">
                        <a:solidFill>
                          <a:schemeClr val="tx1"/>
                        </a:solidFill>
                      </a:endParaRPr>
                    </a:p>
                    <a:p>
                      <a:pPr algn="l"/>
                      <a:r>
                        <a:rPr kumimoji="1" lang="ja-JP" altLang="en-US" sz="1400" b="1" dirty="0">
                          <a:solidFill>
                            <a:schemeClr val="tx1"/>
                          </a:solidFill>
                        </a:rPr>
                        <a:t>歌う技能</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a:txBody>
                    <a:bodyPr/>
                    <a:lstStyle/>
                    <a:p>
                      <a:pPr algn="ctr"/>
                      <a:endParaRPr kumimoji="1" lang="ja-JP" altLang="en-US" sz="1400" b="1" dirty="0">
                        <a:solidFill>
                          <a:schemeClr val="tx1"/>
                        </a:solidFill>
                      </a:endParaRP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kumimoji="1" lang="ja-JP" altLang="en-US" sz="1400" b="1" dirty="0">
                          <a:solidFill>
                            <a:schemeClr val="tx1"/>
                          </a:solidFill>
                        </a:rPr>
                        <a:t>＜態＞</a:t>
                      </a:r>
                      <a:endParaRPr kumimoji="1" lang="en-US" altLang="ja-JP" sz="1400" b="1" dirty="0">
                        <a:solidFill>
                          <a:schemeClr val="tx1"/>
                        </a:solidFill>
                      </a:endParaRPr>
                    </a:p>
                    <a:p>
                      <a:pPr algn="l"/>
                      <a:r>
                        <a:rPr kumimoji="1" lang="ja-JP" altLang="en-US" sz="1400" b="1" dirty="0">
                          <a:solidFill>
                            <a:schemeClr val="tx1"/>
                          </a:solidFill>
                        </a:rPr>
                        <a:t> 学習活動に対する</a:t>
                      </a:r>
                      <a:endParaRPr kumimoji="1" lang="en-US" altLang="ja-JP" sz="1400" b="1" dirty="0">
                        <a:solidFill>
                          <a:schemeClr val="tx1"/>
                        </a:solidFill>
                      </a:endParaRPr>
                    </a:p>
                    <a:p>
                      <a:pPr algn="l"/>
                      <a:r>
                        <a:rPr kumimoji="1" lang="ja-JP" altLang="en-US" sz="1400" b="1" dirty="0">
                          <a:solidFill>
                            <a:schemeClr val="tx1"/>
                          </a:solidFill>
                        </a:rPr>
                        <a:t>主体的・協働的な取組</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b="1" dirty="0">
                          <a:solidFill>
                            <a:schemeClr val="tx1"/>
                          </a:solidFill>
                        </a:rPr>
                        <a:t>２</a:t>
                      </a:r>
                    </a:p>
                  </a:txBody>
                  <a:tcPr marL="91428" marR="91428"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7395"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6" name="角丸四角形 5"/>
          <p:cNvSpPr/>
          <p:nvPr/>
        </p:nvSpPr>
        <p:spPr>
          <a:xfrm>
            <a:off x="3021013" y="4300538"/>
            <a:ext cx="1728787" cy="1093787"/>
          </a:xfrm>
          <a:prstGeom prst="roundRect">
            <a:avLst>
              <a:gd name="adj" fmla="val 1833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 name="上矢印 6"/>
          <p:cNvSpPr/>
          <p:nvPr/>
        </p:nvSpPr>
        <p:spPr>
          <a:xfrm rot="19890531" flipH="1" flipV="1">
            <a:off x="2744788" y="3136900"/>
            <a:ext cx="277812" cy="1171575"/>
          </a:xfrm>
          <a:prstGeom prst="upArrow">
            <a:avLst>
              <a:gd name="adj1" fmla="val 3767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9" name="上矢印 8"/>
          <p:cNvSpPr/>
          <p:nvPr/>
        </p:nvSpPr>
        <p:spPr>
          <a:xfrm rot="7505585" flipH="1">
            <a:off x="2597150" y="3884613"/>
            <a:ext cx="293687" cy="604838"/>
          </a:xfrm>
          <a:prstGeom prst="upArrow">
            <a:avLst>
              <a:gd name="adj1" fmla="val 37674"/>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雲形吹き出し 10"/>
          <p:cNvSpPr/>
          <p:nvPr/>
        </p:nvSpPr>
        <p:spPr>
          <a:xfrm>
            <a:off x="3128963" y="2765425"/>
            <a:ext cx="3024187" cy="1471613"/>
          </a:xfrm>
          <a:prstGeom prst="cloudCallout">
            <a:avLst>
              <a:gd name="adj1" fmla="val -27485"/>
              <a:gd name="adj2" fmla="val 66231"/>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US" altLang="ja-JP" sz="1600" dirty="0">
              <a:solidFill>
                <a:schemeClr val="tx1"/>
              </a:solidFill>
            </a:endParaRPr>
          </a:p>
          <a:p>
            <a:pPr algn="ctr">
              <a:defRPr/>
            </a:pPr>
            <a:r>
              <a:rPr kumimoji="1" lang="ja-JP" altLang="en-US" sz="1600" dirty="0">
                <a:solidFill>
                  <a:schemeClr val="tx1"/>
                </a:solidFill>
              </a:rPr>
              <a:t>第１・２時の学習や</a:t>
            </a:r>
            <a:endParaRPr kumimoji="1" lang="en-US" altLang="ja-JP" sz="1600" dirty="0">
              <a:solidFill>
                <a:schemeClr val="tx1"/>
              </a:solidFill>
            </a:endParaRPr>
          </a:p>
          <a:p>
            <a:pPr algn="ctr">
              <a:defRPr/>
            </a:pPr>
            <a:r>
              <a:rPr kumimoji="1" lang="en-US" altLang="ja-JP" sz="1600" dirty="0">
                <a:solidFill>
                  <a:schemeClr val="tx1"/>
                </a:solidFill>
              </a:rPr>
              <a:t>〔</a:t>
            </a:r>
            <a:r>
              <a:rPr kumimoji="1" lang="ja-JP" altLang="en-US" sz="1600" dirty="0">
                <a:solidFill>
                  <a:schemeClr val="tx1"/>
                </a:solidFill>
              </a:rPr>
              <a:t>共通事項</a:t>
            </a:r>
            <a:r>
              <a:rPr kumimoji="1" lang="en-US" altLang="ja-JP" sz="1600" dirty="0">
                <a:solidFill>
                  <a:schemeClr val="tx1"/>
                </a:solidFill>
              </a:rPr>
              <a:t>〕</a:t>
            </a:r>
            <a:r>
              <a:rPr kumimoji="1" lang="ja-JP" altLang="en-US" sz="1600" dirty="0">
                <a:solidFill>
                  <a:schemeClr val="tx1"/>
                </a:solidFill>
              </a:rPr>
              <a:t>ア等が基盤や支えとなっている</a:t>
            </a:r>
          </a:p>
        </p:txBody>
      </p:sp>
      <p:sp>
        <p:nvSpPr>
          <p:cNvPr id="13" name="正方形/長方形 12"/>
          <p:cNvSpPr/>
          <p:nvPr/>
        </p:nvSpPr>
        <p:spPr>
          <a:xfrm>
            <a:off x="320675" y="5613400"/>
            <a:ext cx="7923213" cy="839788"/>
          </a:xfrm>
          <a:prstGeom prst="rect">
            <a:avLst/>
          </a:prstGeom>
          <a:solidFill>
            <a:srgbClr val="00206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b="1" dirty="0">
                <a:solidFill>
                  <a:schemeClr val="bg1"/>
                </a:solidFill>
              </a:rPr>
              <a:t>生徒の状況を常に把握し，様々な状況に応じた工夫のある指導を行い，生徒一人一人にとって学習が充実するように努めることが大切</a:t>
            </a:r>
          </a:p>
        </p:txBody>
      </p:sp>
      <p:sp>
        <p:nvSpPr>
          <p:cNvPr id="14" name="角丸四角形 13"/>
          <p:cNvSpPr/>
          <p:nvPr/>
        </p:nvSpPr>
        <p:spPr>
          <a:xfrm>
            <a:off x="8375650" y="1844675"/>
            <a:ext cx="458788" cy="4724400"/>
          </a:xfrm>
          <a:prstGeom prst="roundRect">
            <a:avLst>
              <a:gd name="adj" fmla="val 18339"/>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雲形吹き出し 14"/>
          <p:cNvSpPr/>
          <p:nvPr/>
        </p:nvSpPr>
        <p:spPr>
          <a:xfrm>
            <a:off x="6153150" y="1501775"/>
            <a:ext cx="2222500" cy="2103438"/>
          </a:xfrm>
          <a:prstGeom prst="cloudCallout">
            <a:avLst>
              <a:gd name="adj1" fmla="val 47593"/>
              <a:gd name="adj2" fmla="val 70323"/>
            </a:avLst>
          </a:prstGeom>
          <a:solidFill>
            <a:schemeClr val="bg1"/>
          </a:solid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en-US" altLang="ja-JP" sz="1600" dirty="0">
              <a:solidFill>
                <a:schemeClr val="tx1"/>
              </a:solidFill>
            </a:endParaRPr>
          </a:p>
          <a:p>
            <a:pPr algn="ctr">
              <a:defRPr/>
            </a:pPr>
            <a:r>
              <a:rPr kumimoji="1" lang="ja-JP" altLang="en-US" sz="1600" dirty="0">
                <a:solidFill>
                  <a:srgbClr val="FF0000"/>
                </a:solidFill>
              </a:rPr>
              <a:t>評価結果を記録に残す場面を精選</a:t>
            </a:r>
            <a:endParaRPr kumimoji="1" lang="en-US" altLang="ja-JP" sz="1600" dirty="0">
              <a:solidFill>
                <a:srgbClr val="FF0000"/>
              </a:solidFill>
            </a:endParaRPr>
          </a:p>
          <a:p>
            <a:pPr algn="ctr">
              <a:defRPr/>
            </a:pPr>
            <a:r>
              <a:rPr kumimoji="1" lang="en-US" altLang="ja-JP" sz="1400" dirty="0">
                <a:solidFill>
                  <a:schemeClr val="tx1"/>
                </a:solidFill>
              </a:rPr>
              <a:t>※</a:t>
            </a:r>
            <a:r>
              <a:rPr kumimoji="1" lang="ja-JP" altLang="en-US" sz="1400" dirty="0">
                <a:solidFill>
                  <a:schemeClr val="tx1"/>
                </a:solidFill>
              </a:rPr>
              <a:t>常に状況把握を行いながら</a:t>
            </a:r>
          </a:p>
        </p:txBody>
      </p:sp>
      <p:sp>
        <p:nvSpPr>
          <p:cNvPr id="16" name="テキスト ボックス 4"/>
          <p:cNvSpPr txBox="1">
            <a:spLocks noChangeArrowheads="1"/>
          </p:cNvSpPr>
          <p:nvPr/>
        </p:nvSpPr>
        <p:spPr bwMode="auto">
          <a:xfrm>
            <a:off x="320675" y="912813"/>
            <a:ext cx="8640763" cy="4286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（２）題材全体の学習指導における評価の位置付けと回数</a:t>
            </a:r>
            <a:endParaRPr kumimoji="1" lang="en-US" altLang="ja-JP" sz="2200" dirty="0">
              <a:latin typeface="+mn-ea"/>
            </a:endParaRPr>
          </a:p>
        </p:txBody>
      </p:sp>
      <p:sp>
        <p:nvSpPr>
          <p:cNvPr id="12" name="角丸四角形 11"/>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P.56</a:t>
            </a:r>
            <a:endParaRPr kumimoji="1" lang="ja-JP" altLang="en-US" sz="2000" dirty="0"/>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p:transition spd="med" advTm="766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nodeType="afterGroup">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nodeType="afterGroup">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outHorizontal)">
                                      <p:cBhvr>
                                        <p:cTn id="33" dur="500"/>
                                        <p:tgtEl>
                                          <p:spTgt spid="14"/>
                                        </p:tgtEl>
                                      </p:cBhvr>
                                    </p:animEffect>
                                  </p:childTnLst>
                                </p:cTn>
                              </p:par>
                            </p:childTnLst>
                          </p:cTn>
                        </p:par>
                        <p:par>
                          <p:cTn id="34" fill="hold" nodeType="afterGroup">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9" grpId="0" animBg="1"/>
      <p:bldP spid="11"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320675" y="733425"/>
            <a:ext cx="8823325" cy="8620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（３）「おおむね満足できる」状況（Ｂ）と判断するポイントと</a:t>
            </a:r>
            <a:endParaRPr kumimoji="1" lang="en-US" altLang="ja-JP" sz="2200" dirty="0">
              <a:latin typeface="+mn-ea"/>
            </a:endParaRPr>
          </a:p>
          <a:p>
            <a:pPr>
              <a:lnSpc>
                <a:spcPts val="3000"/>
              </a:lnSpc>
              <a:defRPr/>
            </a:pPr>
            <a:r>
              <a:rPr kumimoji="1" lang="ja-JP" altLang="en-US" sz="2200" dirty="0">
                <a:latin typeface="+mn-ea"/>
              </a:rPr>
              <a:t>　　　「努力を要する」状況（Ｃ）と判断されそうな生徒への働きかけの例</a:t>
            </a:r>
            <a:endParaRPr kumimoji="1" lang="en-US" altLang="ja-JP" sz="2200" dirty="0">
              <a:latin typeface="+mn-ea"/>
            </a:endParaRPr>
          </a:p>
        </p:txBody>
      </p:sp>
      <p:sp>
        <p:nvSpPr>
          <p:cNvPr id="59395"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6" name="表 5"/>
          <p:cNvGraphicFramePr>
            <a:graphicFrameLocks noGrp="1"/>
          </p:cNvGraphicFramePr>
          <p:nvPr/>
        </p:nvGraphicFramePr>
        <p:xfrm>
          <a:off x="539750" y="1595438"/>
          <a:ext cx="8135938" cy="5068909"/>
        </p:xfrm>
        <a:graphic>
          <a:graphicData uri="http://schemas.openxmlformats.org/drawingml/2006/table">
            <a:tbl>
              <a:tblPr firstRow="1" bandRow="1">
                <a:tableStyleId>{5C22544A-7EE6-4342-B048-85BDC9FD1C3A}</a:tableStyleId>
              </a:tblPr>
              <a:tblGrid>
                <a:gridCol w="575996">
                  <a:extLst>
                    <a:ext uri="{9D8B030D-6E8A-4147-A177-3AD203B41FA5}">
                      <a16:colId xmlns:a16="http://schemas.microsoft.com/office/drawing/2014/main" val="20000"/>
                    </a:ext>
                  </a:extLst>
                </a:gridCol>
                <a:gridCol w="575996">
                  <a:extLst>
                    <a:ext uri="{9D8B030D-6E8A-4147-A177-3AD203B41FA5}">
                      <a16:colId xmlns:a16="http://schemas.microsoft.com/office/drawing/2014/main" val="20001"/>
                    </a:ext>
                  </a:extLst>
                </a:gridCol>
                <a:gridCol w="6983946">
                  <a:extLst>
                    <a:ext uri="{9D8B030D-6E8A-4147-A177-3AD203B41FA5}">
                      <a16:colId xmlns:a16="http://schemas.microsoft.com/office/drawing/2014/main" val="20002"/>
                    </a:ext>
                  </a:extLst>
                </a:gridCol>
              </a:tblGrid>
              <a:tr h="548561">
                <a:tc rowSpan="2">
                  <a:txBody>
                    <a:bodyPr/>
                    <a:lstStyle/>
                    <a:p>
                      <a:pPr algn="ctr"/>
                      <a:r>
                        <a:rPr kumimoji="1" lang="ja-JP" altLang="en-US" sz="1300" b="1" dirty="0">
                          <a:solidFill>
                            <a:schemeClr val="tx1"/>
                          </a:solidFill>
                        </a:rPr>
                        <a:t>観点</a:t>
                      </a:r>
                    </a:p>
                  </a:txBody>
                  <a:tcPr marL="91429" marR="91429" marT="45682" marB="456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300" b="1" dirty="0">
                          <a:solidFill>
                            <a:schemeClr val="tx1"/>
                          </a:solidFill>
                        </a:rPr>
                        <a:t>評価規準</a:t>
                      </a:r>
                    </a:p>
                  </a:txBody>
                  <a:tcPr marL="91429" marR="91429" marT="45682" marB="456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0" dirty="0">
                          <a:solidFill>
                            <a:schemeClr val="tx1"/>
                          </a:solidFill>
                        </a:rPr>
                        <a:t>〈</a:t>
                      </a:r>
                      <a:r>
                        <a:rPr kumimoji="1" lang="ja-JP" altLang="en-US" sz="1400" b="0" dirty="0">
                          <a:solidFill>
                            <a:schemeClr val="tx1"/>
                          </a:solidFill>
                        </a:rPr>
                        <a:t>評価方法</a:t>
                      </a:r>
                      <a:r>
                        <a:rPr kumimoji="1" lang="en-US" altLang="ja-JP" sz="1400" b="0" dirty="0">
                          <a:solidFill>
                            <a:schemeClr val="tx1"/>
                          </a:solidFill>
                        </a:rPr>
                        <a:t>〉</a:t>
                      </a:r>
                    </a:p>
                    <a:p>
                      <a:pPr algn="ctr"/>
                      <a:r>
                        <a:rPr kumimoji="1" lang="ja-JP" altLang="en-US" sz="1600" b="0" dirty="0">
                          <a:solidFill>
                            <a:schemeClr val="tx1"/>
                          </a:solidFill>
                        </a:rPr>
                        <a:t>「おおむね満足できる」状況（Ｂ）と判断するポイント</a:t>
                      </a:r>
                    </a:p>
                  </a:txBody>
                  <a:tcPr marL="91429" marR="91429" marT="45682" marB="456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Dot"/>
                      <a:round/>
                      <a:headEnd type="none" w="med" len="med"/>
                      <a:tailEnd type="none" w="med" len="med"/>
                    </a:lnB>
                    <a:solidFill>
                      <a:schemeClr val="bg1"/>
                    </a:solidFill>
                  </a:tcPr>
                </a:tc>
                <a:extLst>
                  <a:ext uri="{0D108BD9-81ED-4DB2-BD59-A6C34878D82A}">
                    <a16:rowId xmlns:a16="http://schemas.microsoft.com/office/drawing/2014/main" val="10000"/>
                  </a:ext>
                </a:extLst>
              </a:tr>
              <a:tr h="345041">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600" b="0" dirty="0">
                          <a:solidFill>
                            <a:srgbClr val="FF0000"/>
                          </a:solidFill>
                        </a:rPr>
                        <a:t>「努力を要する」状況（Ｃ）と判断されそうな生徒への働きかけの例</a:t>
                      </a:r>
                    </a:p>
                  </a:txBody>
                  <a:tcPr marL="91429" marR="91429" marT="45682" marB="4568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18082">
                <a:tc rowSpan="6">
                  <a:txBody>
                    <a:bodyPr/>
                    <a:lstStyle/>
                    <a:p>
                      <a:pPr algn="ctr"/>
                      <a:r>
                        <a:rPr kumimoji="1" lang="ja-JP" altLang="en-US" sz="2000" b="0" dirty="0">
                          <a:solidFill>
                            <a:schemeClr val="tx1"/>
                          </a:solidFill>
                        </a:rPr>
                        <a:t>知識・技能</a:t>
                      </a:r>
                    </a:p>
                  </a:txBody>
                  <a:tcPr marL="91429" marR="91429" marT="45682" marB="45682"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FF"/>
                    </a:solidFill>
                  </a:tcPr>
                </a:tc>
                <a:tc rowSpan="4">
                  <a:txBody>
                    <a:bodyPr/>
                    <a:lstStyle/>
                    <a:p>
                      <a:pPr algn="ctr"/>
                      <a:r>
                        <a:rPr kumimoji="1" lang="ja-JP" altLang="en-US" sz="1800" b="0" dirty="0">
                          <a:solidFill>
                            <a:schemeClr val="tx1"/>
                          </a:solidFill>
                        </a:rPr>
                        <a:t>知識</a:t>
                      </a:r>
                    </a:p>
                  </a:txBody>
                  <a:tcPr marL="91429" marR="91429" marT="45682" marB="45682"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1" dirty="0">
                          <a:solidFill>
                            <a:schemeClr val="tx1"/>
                          </a:solidFill>
                        </a:rPr>
                        <a:t>〈</a:t>
                      </a:r>
                      <a:r>
                        <a:rPr kumimoji="1" lang="ja-JP" altLang="en-US" sz="1400" b="1" dirty="0">
                          <a:solidFill>
                            <a:schemeClr val="tx1"/>
                          </a:solidFill>
                        </a:rPr>
                        <a:t>ワークシート</a:t>
                      </a:r>
                      <a:r>
                        <a:rPr kumimoji="1" lang="en-US" altLang="ja-JP" sz="1400" b="1" dirty="0">
                          <a:solidFill>
                            <a:schemeClr val="tx1"/>
                          </a:solidFill>
                        </a:rPr>
                        <a:t>Ⅰ〉</a:t>
                      </a:r>
                    </a:p>
                    <a:p>
                      <a:r>
                        <a:rPr kumimoji="1" lang="ja-JP" altLang="en-US" sz="1400" b="1" dirty="0">
                          <a:solidFill>
                            <a:schemeClr val="tx1"/>
                          </a:solidFill>
                        </a:rPr>
                        <a:t>　感じ取った曲想と音楽の特徴について，おおむね妥当な内容を書いているか。</a:t>
                      </a:r>
                    </a:p>
                  </a:txBody>
                  <a:tcPr marL="91429" marR="91429"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31441">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1" dirty="0">
                          <a:solidFill>
                            <a:schemeClr val="tx1"/>
                          </a:solidFill>
                        </a:rPr>
                        <a:t>〈</a:t>
                      </a:r>
                      <a:r>
                        <a:rPr kumimoji="1" lang="ja-JP" altLang="en-US" sz="1400" b="1" dirty="0">
                          <a:solidFill>
                            <a:schemeClr val="tx1"/>
                          </a:solidFill>
                        </a:rPr>
                        <a:t>ワークシート</a:t>
                      </a:r>
                      <a:r>
                        <a:rPr kumimoji="1" lang="en-US" altLang="ja-JP" sz="1400" b="1" dirty="0">
                          <a:solidFill>
                            <a:schemeClr val="tx1"/>
                          </a:solidFill>
                        </a:rPr>
                        <a:t>Ⅱ〉</a:t>
                      </a:r>
                    </a:p>
                    <a:p>
                      <a:r>
                        <a:rPr kumimoji="1" lang="ja-JP" altLang="en-US" sz="1400" b="1" dirty="0">
                          <a:solidFill>
                            <a:schemeClr val="tx1"/>
                          </a:solidFill>
                        </a:rPr>
                        <a:t>　感じ取った曲想と音楽の構造に関わる要素の表れ方，歌詞の内容等を書き，それぞれの関係性をおおむね妥当に捉え，線でつないでいるか。</a:t>
                      </a:r>
                    </a:p>
                  </a:txBody>
                  <a:tcPr marL="91429" marR="91429"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44800">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1" dirty="0">
                          <a:solidFill>
                            <a:schemeClr val="tx1"/>
                          </a:solidFill>
                        </a:rPr>
                        <a:t>〈</a:t>
                      </a:r>
                      <a:r>
                        <a:rPr kumimoji="1" lang="ja-JP" altLang="en-US" sz="1400" b="1" dirty="0">
                          <a:solidFill>
                            <a:schemeClr val="tx1"/>
                          </a:solidFill>
                        </a:rPr>
                        <a:t>ワークシート</a:t>
                      </a:r>
                      <a:r>
                        <a:rPr kumimoji="1" lang="en-US" altLang="ja-JP" sz="1400" b="1" dirty="0">
                          <a:solidFill>
                            <a:schemeClr val="tx1"/>
                          </a:solidFill>
                        </a:rPr>
                        <a:t>Ⅲ</a:t>
                      </a:r>
                      <a:r>
                        <a:rPr kumimoji="1" lang="ja-JP" altLang="en-US" sz="1400" b="1" dirty="0">
                          <a:solidFill>
                            <a:schemeClr val="tx1"/>
                          </a:solidFill>
                        </a:rPr>
                        <a:t>の１</a:t>
                      </a:r>
                      <a:r>
                        <a:rPr kumimoji="1" lang="en-US" altLang="ja-JP" sz="1400" b="1" dirty="0">
                          <a:solidFill>
                            <a:schemeClr val="tx1"/>
                          </a:solidFill>
                        </a:rPr>
                        <a:t>〉</a:t>
                      </a:r>
                    </a:p>
                    <a:p>
                      <a:r>
                        <a:rPr kumimoji="1" lang="ja-JP" altLang="en-US" sz="1400" b="1" dirty="0">
                          <a:solidFill>
                            <a:schemeClr val="tx1"/>
                          </a:solidFill>
                        </a:rPr>
                        <a:t>楽譜に書き込まれた言葉や記号などから，「早春賦」の雰囲気や表情，味わいなどが，どのような音楽の構造や歌詞の内容によって生み出されているのかを捉えていることが見て取れるか。</a:t>
                      </a:r>
                    </a:p>
                  </a:txBody>
                  <a:tcPr marL="91429" marR="91429"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Dot"/>
                      <a:round/>
                      <a:headEnd type="none" w="med" len="med"/>
                      <a:tailEnd type="none" w="med" len="med"/>
                    </a:lnB>
                    <a:solidFill>
                      <a:schemeClr val="bg1"/>
                    </a:solidFill>
                  </a:tcPr>
                </a:tc>
                <a:extLst>
                  <a:ext uri="{0D108BD9-81ED-4DB2-BD59-A6C34878D82A}">
                    <a16:rowId xmlns:a16="http://schemas.microsoft.com/office/drawing/2014/main" val="10004"/>
                  </a:ext>
                </a:extLst>
              </a:tr>
              <a:tr h="731441">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1" dirty="0">
                          <a:solidFill>
                            <a:srgbClr val="FF0000"/>
                          </a:solidFill>
                        </a:rPr>
                        <a:t>　「荒城の月」と「早春賦」の</a:t>
                      </a:r>
                      <a:r>
                        <a:rPr kumimoji="1" lang="ja-JP" altLang="en-US" sz="1400" b="1" u="sng" dirty="0">
                          <a:solidFill>
                            <a:srgbClr val="FF0000"/>
                          </a:solidFill>
                        </a:rPr>
                        <a:t>雰囲気の違いなどについて対話しながら，速度を変えた演奏を聴かせるなどして，雰囲気の違いが音楽を形づくっている要素の働きによって生み出されていることに気付けるようにする。</a:t>
                      </a:r>
                    </a:p>
                  </a:txBody>
                  <a:tcPr marL="91429" marR="91429"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31441">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800" b="0" dirty="0">
                          <a:solidFill>
                            <a:schemeClr val="tx1"/>
                          </a:solidFill>
                        </a:rPr>
                        <a:t>技能</a:t>
                      </a:r>
                    </a:p>
                  </a:txBody>
                  <a:tcPr marL="91429" marR="91429" marT="45682" marB="45682"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1400" b="1" dirty="0">
                          <a:solidFill>
                            <a:schemeClr val="tx1"/>
                          </a:solidFill>
                        </a:rPr>
                        <a:t>〈</a:t>
                      </a:r>
                      <a:r>
                        <a:rPr kumimoji="1" lang="ja-JP" altLang="en-US" sz="1400" b="1" dirty="0">
                          <a:solidFill>
                            <a:schemeClr val="tx1"/>
                          </a:solidFill>
                        </a:rPr>
                        <a:t>演奏（歌唱）</a:t>
                      </a:r>
                      <a:r>
                        <a:rPr kumimoji="1" lang="en-US" altLang="ja-JP" sz="1400" b="1" dirty="0">
                          <a:solidFill>
                            <a:schemeClr val="tx1"/>
                          </a:solidFill>
                        </a:rPr>
                        <a:t>〉</a:t>
                      </a:r>
                    </a:p>
                    <a:p>
                      <a:r>
                        <a:rPr kumimoji="1" lang="ja-JP" altLang="en-US" sz="1400" b="1" dirty="0">
                          <a:solidFill>
                            <a:schemeClr val="tx1"/>
                          </a:solidFill>
                        </a:rPr>
                        <a:t>　創意工夫を生かした表現で歌うために必要な発声，言葉の発音，身体の使い方などの技能について学習した内容が歌唱表現に表れているか。</a:t>
                      </a:r>
                    </a:p>
                  </a:txBody>
                  <a:tcPr marL="91429" marR="91429"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lgDashDot"/>
                      <a:round/>
                      <a:headEnd type="none" w="med" len="med"/>
                      <a:tailEnd type="none" w="med" len="med"/>
                    </a:lnB>
                    <a:solidFill>
                      <a:schemeClr val="bg1"/>
                    </a:solidFill>
                  </a:tcPr>
                </a:tc>
                <a:extLst>
                  <a:ext uri="{0D108BD9-81ED-4DB2-BD59-A6C34878D82A}">
                    <a16:rowId xmlns:a16="http://schemas.microsoft.com/office/drawing/2014/main" val="10006"/>
                  </a:ext>
                </a:extLst>
              </a:tr>
              <a:tr h="518082">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400" b="1" dirty="0">
                          <a:solidFill>
                            <a:srgbClr val="FF0000"/>
                          </a:solidFill>
                        </a:rPr>
                        <a:t>　</a:t>
                      </a:r>
                      <a:r>
                        <a:rPr kumimoji="1" lang="ja-JP" altLang="en-US" sz="1400" b="1" u="sng" dirty="0">
                          <a:solidFill>
                            <a:srgbClr val="FF0000"/>
                          </a:solidFill>
                        </a:rPr>
                        <a:t>生徒とともにブレスの位置を変えて歌うなどしながら，</a:t>
                      </a:r>
                      <a:r>
                        <a:rPr kumimoji="1" lang="ja-JP" altLang="en-US" sz="1400" b="1" dirty="0">
                          <a:solidFill>
                            <a:srgbClr val="FF0000"/>
                          </a:solidFill>
                        </a:rPr>
                        <a:t>言葉のまとまりや，言葉のまとまりを生かして歌うために</a:t>
                      </a:r>
                      <a:r>
                        <a:rPr kumimoji="1" lang="ja-JP" altLang="en-US" sz="1400" b="1" u="sng" dirty="0">
                          <a:solidFill>
                            <a:srgbClr val="FF0000"/>
                          </a:solidFill>
                        </a:rPr>
                        <a:t>必要な息の量などに意識を向けられるようにする。</a:t>
                      </a:r>
                    </a:p>
                  </a:txBody>
                  <a:tcPr marL="91429" marR="91429" marT="45682" marB="4568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Dot"/>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5" name="角丸四角形 4"/>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P.57</a:t>
            </a:r>
            <a:endParaRPr kumimoji="1" lang="ja-JP" altLang="en-US" sz="20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505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320675" y="733425"/>
            <a:ext cx="8640763" cy="86201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800" dirty="0">
                <a:latin typeface="+mn-ea"/>
              </a:rPr>
              <a:t>２　観点別学習状況の評価の総括</a:t>
            </a:r>
            <a:endParaRPr kumimoji="1" lang="en-US" altLang="ja-JP" sz="2800" dirty="0">
              <a:latin typeface="+mn-ea"/>
            </a:endParaRPr>
          </a:p>
          <a:p>
            <a:pPr>
              <a:lnSpc>
                <a:spcPts val="3000"/>
              </a:lnSpc>
              <a:defRPr/>
            </a:pPr>
            <a:r>
              <a:rPr kumimoji="1" lang="ja-JP" altLang="en-US" sz="2200" dirty="0">
                <a:latin typeface="+mn-ea"/>
              </a:rPr>
              <a:t>（１）題材における観点ごとの総括例</a:t>
            </a:r>
            <a:endParaRPr kumimoji="1" lang="en-US" altLang="ja-JP" sz="2200" dirty="0">
              <a:latin typeface="+mn-ea"/>
            </a:endParaRPr>
          </a:p>
        </p:txBody>
      </p:sp>
      <p:sp>
        <p:nvSpPr>
          <p:cNvPr id="61443"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6" name="正方形/長方形 5"/>
          <p:cNvSpPr/>
          <p:nvPr/>
        </p:nvSpPr>
        <p:spPr>
          <a:xfrm>
            <a:off x="539750" y="1595438"/>
            <a:ext cx="8280400" cy="825500"/>
          </a:xfrm>
          <a:prstGeom prst="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kumimoji="1" lang="en-US" altLang="ja-JP" dirty="0">
                <a:solidFill>
                  <a:schemeClr val="tx1"/>
                </a:solidFill>
              </a:rPr>
              <a:t>《</a:t>
            </a:r>
            <a:r>
              <a:rPr kumimoji="1" lang="ja-JP" altLang="en-US" dirty="0">
                <a:solidFill>
                  <a:schemeClr val="tx1"/>
                </a:solidFill>
              </a:rPr>
              <a:t>知識・技能</a:t>
            </a:r>
            <a:r>
              <a:rPr kumimoji="1" lang="en-US" altLang="ja-JP" dirty="0">
                <a:solidFill>
                  <a:schemeClr val="tx1"/>
                </a:solidFill>
              </a:rPr>
              <a:t>》</a:t>
            </a:r>
            <a:r>
              <a:rPr kumimoji="1" lang="ja-JP" altLang="en-US" dirty="0">
                <a:solidFill>
                  <a:schemeClr val="tx1"/>
                </a:solidFill>
              </a:rPr>
              <a:t>　</a:t>
            </a:r>
            <a:endParaRPr kumimoji="1" lang="en-US" altLang="ja-JP" dirty="0">
              <a:solidFill>
                <a:schemeClr val="tx1"/>
              </a:solidFill>
            </a:endParaRPr>
          </a:p>
          <a:p>
            <a:pPr>
              <a:lnSpc>
                <a:spcPct val="150000"/>
              </a:lnSpc>
              <a:defRPr/>
            </a:pPr>
            <a:r>
              <a:rPr kumimoji="1" lang="ja-JP" altLang="en-US" dirty="0">
                <a:solidFill>
                  <a:schemeClr val="tx1"/>
                </a:solidFill>
              </a:rPr>
              <a:t>　「知識」と「技能」の</a:t>
            </a:r>
            <a:r>
              <a:rPr kumimoji="1" lang="ja-JP" altLang="en-US" u="sng" dirty="0">
                <a:solidFill>
                  <a:schemeClr val="tx1"/>
                </a:solidFill>
              </a:rPr>
              <a:t>それぞれについて評価</a:t>
            </a:r>
            <a:r>
              <a:rPr kumimoji="1" lang="ja-JP" altLang="en-US" dirty="0">
                <a:solidFill>
                  <a:schemeClr val="tx1"/>
                </a:solidFill>
              </a:rPr>
              <a:t>した上で，「知識・技能」の評価として総括</a:t>
            </a:r>
          </a:p>
        </p:txBody>
      </p:sp>
      <p:sp>
        <p:nvSpPr>
          <p:cNvPr id="61445" name="テキスト ボックス 6"/>
          <p:cNvSpPr txBox="1">
            <a:spLocks noChangeArrowheads="1"/>
          </p:cNvSpPr>
          <p:nvPr/>
        </p:nvSpPr>
        <p:spPr bwMode="auto">
          <a:xfrm>
            <a:off x="539750" y="2565400"/>
            <a:ext cx="82804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ア 　知，技が順に「Ａ，Ａ」，「Ｂ，Ｂ」，「Ｃ，Ｃ」のように，</a:t>
            </a:r>
            <a:r>
              <a:rPr kumimoji="1" lang="ja-JP" altLang="en-US">
                <a:solidFill>
                  <a:srgbClr val="FF0000"/>
                </a:solidFill>
              </a:rPr>
              <a:t>両方が同じ場合は，</a:t>
            </a:r>
            <a:r>
              <a:rPr kumimoji="1" lang="ja-JP" altLang="en-US"/>
              <a:t>それぞれ，</a:t>
            </a:r>
            <a:endParaRPr kumimoji="1" lang="en-US" altLang="ja-JP"/>
          </a:p>
          <a:p>
            <a:r>
              <a:rPr kumimoji="1" lang="ja-JP" altLang="en-US"/>
              <a:t> 　</a:t>
            </a:r>
            <a:r>
              <a:rPr kumimoji="1" lang="en-US" altLang="ja-JP"/>
              <a:t>《</a:t>
            </a:r>
            <a:r>
              <a:rPr kumimoji="1" lang="ja-JP" altLang="en-US"/>
              <a:t>知識・技能</a:t>
            </a:r>
            <a:r>
              <a:rPr kumimoji="1" lang="en-US" altLang="ja-JP"/>
              <a:t>》</a:t>
            </a:r>
            <a:r>
              <a:rPr kumimoji="1" lang="ja-JP" altLang="en-US"/>
              <a:t>の評価は</a:t>
            </a:r>
            <a:r>
              <a:rPr kumimoji="1" lang="ja-JP" altLang="en-US">
                <a:solidFill>
                  <a:srgbClr val="FF0000"/>
                </a:solidFill>
              </a:rPr>
              <a:t>「Ａ」，「Ｂ」，「Ｃ」と総括</a:t>
            </a:r>
            <a:r>
              <a:rPr kumimoji="1" lang="ja-JP" altLang="en-US"/>
              <a:t>する。なお，「Ｃ」の場合は，次年度等</a:t>
            </a:r>
            <a:endParaRPr kumimoji="1" lang="en-US" altLang="ja-JP"/>
          </a:p>
          <a:p>
            <a:r>
              <a:rPr kumimoji="1" lang="ja-JP" altLang="en-US"/>
              <a:t> 　の指導に生かすことができるような所見を残し，必要に応じて指導要録に記載でき</a:t>
            </a:r>
            <a:endParaRPr kumimoji="1" lang="en-US" altLang="ja-JP"/>
          </a:p>
          <a:p>
            <a:r>
              <a:rPr kumimoji="1" lang="ja-JP" altLang="en-US"/>
              <a:t> 　るようにする（</a:t>
            </a:r>
            <a:r>
              <a:rPr kumimoji="1" lang="ja-JP" altLang="en-US" u="sng">
                <a:solidFill>
                  <a:srgbClr val="0070C0"/>
                </a:solidFill>
              </a:rPr>
              <a:t>他の観点においても同様</a:t>
            </a:r>
            <a:r>
              <a:rPr kumimoji="1" lang="ja-JP" altLang="en-US"/>
              <a:t>）。</a:t>
            </a:r>
            <a:endParaRPr kumimoji="1" lang="en-US" altLang="ja-JP"/>
          </a:p>
          <a:p>
            <a:endParaRPr kumimoji="1" lang="ja-JP" altLang="en-US" sz="500"/>
          </a:p>
          <a:p>
            <a:r>
              <a:rPr kumimoji="1" lang="ja-JP" altLang="en-US"/>
              <a:t>イ　 知，技が順に</a:t>
            </a:r>
            <a:r>
              <a:rPr kumimoji="1" lang="ja-JP" altLang="en-US">
                <a:solidFill>
                  <a:srgbClr val="FF0000"/>
                </a:solidFill>
              </a:rPr>
              <a:t>「Ａ，Ｃ」，「Ｃ，Ａ」の場合は，「Ｂ」と総括</a:t>
            </a:r>
            <a:r>
              <a:rPr kumimoji="1" lang="ja-JP" altLang="en-US"/>
              <a:t>するが，このように，知識と</a:t>
            </a:r>
            <a:endParaRPr kumimoji="1" lang="en-US" altLang="ja-JP"/>
          </a:p>
          <a:p>
            <a:r>
              <a:rPr kumimoji="1" lang="ja-JP" altLang="en-US"/>
              <a:t> 　技能の評価結果に著しい差があることを含め，次年度等の指導に生かすことがで</a:t>
            </a:r>
            <a:endParaRPr kumimoji="1" lang="en-US" altLang="ja-JP"/>
          </a:p>
          <a:p>
            <a:r>
              <a:rPr kumimoji="1" lang="ja-JP" altLang="en-US"/>
              <a:t>　 きるような所見を残し，必要に応じて指導要録に記載できるようにする。</a:t>
            </a:r>
            <a:endParaRPr kumimoji="1" lang="en-US" altLang="ja-JP"/>
          </a:p>
          <a:p>
            <a:endParaRPr kumimoji="1" lang="ja-JP" altLang="en-US" sz="500"/>
          </a:p>
          <a:p>
            <a:r>
              <a:rPr kumimoji="1" lang="ja-JP" altLang="en-US"/>
              <a:t>ウ　 知，技のどちらかに「Ｃ」があり，総括の評価結果が「Ｃ」以外である場合は，「Ｃ」</a:t>
            </a:r>
            <a:endParaRPr kumimoji="1" lang="en-US" altLang="ja-JP"/>
          </a:p>
          <a:p>
            <a:r>
              <a:rPr kumimoji="1" lang="ja-JP" altLang="en-US"/>
              <a:t>　 と評価したものについて，次年度等の指導に生かすことができるような所見を残し，</a:t>
            </a:r>
            <a:endParaRPr kumimoji="1" lang="en-US" altLang="ja-JP"/>
          </a:p>
          <a:p>
            <a:r>
              <a:rPr kumimoji="1" lang="ja-JP" altLang="en-US"/>
              <a:t>　 必要に応じて指導要録に記載できるようにする。（例えば「Ｂ，Ｃ」など）</a:t>
            </a:r>
          </a:p>
        </p:txBody>
      </p:sp>
      <p:sp>
        <p:nvSpPr>
          <p:cNvPr id="8" name="正方形/長方形 7"/>
          <p:cNvSpPr/>
          <p:nvPr/>
        </p:nvSpPr>
        <p:spPr>
          <a:xfrm>
            <a:off x="539750" y="5661025"/>
            <a:ext cx="8280400" cy="839788"/>
          </a:xfrm>
          <a:prstGeom prst="rect">
            <a:avLst/>
          </a:prstGeom>
          <a:solidFill>
            <a:srgbClr val="002060"/>
          </a:solid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600"/>
              </a:lnSpc>
              <a:defRPr/>
            </a:pPr>
            <a:r>
              <a:rPr kumimoji="1" lang="ja-JP" altLang="en-US" sz="2000" b="1" dirty="0">
                <a:solidFill>
                  <a:schemeClr val="bg1"/>
                </a:solidFill>
                <a:latin typeface="+mn-ea"/>
              </a:rPr>
              <a:t>音楽科では，「知識」と「技能」の評価結果を総括して評価をすることが基本</a:t>
            </a:r>
            <a:endParaRPr kumimoji="1" lang="en-US" altLang="ja-JP" sz="2000" b="1" dirty="0">
              <a:solidFill>
                <a:schemeClr val="bg1"/>
              </a:solidFill>
              <a:latin typeface="+mn-ea"/>
            </a:endParaRPr>
          </a:p>
          <a:p>
            <a:pPr>
              <a:lnSpc>
                <a:spcPts val="2600"/>
              </a:lnSpc>
              <a:defRPr/>
            </a:pPr>
            <a:r>
              <a:rPr kumimoji="1" lang="ja-JP" altLang="en-US" sz="2000" b="1" dirty="0">
                <a:solidFill>
                  <a:schemeClr val="bg1"/>
                </a:solidFill>
                <a:latin typeface="+mn-ea"/>
              </a:rPr>
              <a:t>一方に著しく偏ることがなく，年間を通じてバランスよく育成されることに留意</a:t>
            </a:r>
          </a:p>
        </p:txBody>
      </p:sp>
      <p:sp>
        <p:nvSpPr>
          <p:cNvPr id="9" name="角丸四角形吹き出し 8"/>
          <p:cNvSpPr/>
          <p:nvPr/>
        </p:nvSpPr>
        <p:spPr>
          <a:xfrm>
            <a:off x="5580063" y="1074738"/>
            <a:ext cx="3163887" cy="719137"/>
          </a:xfrm>
          <a:prstGeom prst="wedgeRoundRectCallout">
            <a:avLst>
              <a:gd name="adj1" fmla="val -70131"/>
              <a:gd name="adj2" fmla="val 85240"/>
              <a:gd name="adj3" fmla="val 16667"/>
            </a:avLst>
          </a:prstGeom>
          <a:solidFill>
            <a:schemeClr val="bg1"/>
          </a:solidFill>
          <a:ln w="190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鑑賞領域のみの題材では</a:t>
            </a:r>
            <a:endParaRPr kumimoji="1" lang="en-US" altLang="ja-JP" dirty="0">
              <a:solidFill>
                <a:schemeClr val="tx1"/>
              </a:solidFill>
            </a:endParaRPr>
          </a:p>
          <a:p>
            <a:pPr>
              <a:defRPr/>
            </a:pPr>
            <a:r>
              <a:rPr kumimoji="1" lang="ja-JP" altLang="en-US" dirty="0">
                <a:solidFill>
                  <a:schemeClr val="tx1"/>
                </a:solidFill>
              </a:rPr>
              <a:t>　　 「知識」のみの評価で総括</a:t>
            </a:r>
          </a:p>
        </p:txBody>
      </p:sp>
      <p:sp>
        <p:nvSpPr>
          <p:cNvPr id="10" name="角丸四角形 9"/>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P.58</a:t>
            </a:r>
            <a:endParaRPr kumimoji="1" lang="ja-JP" altLang="en-US" sz="20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590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P.27</a:t>
            </a:r>
            <a:endParaRPr kumimoji="1" lang="ja-JP" altLang="en-US" sz="2000" dirty="0"/>
          </a:p>
        </p:txBody>
      </p:sp>
      <p:grpSp>
        <p:nvGrpSpPr>
          <p:cNvPr id="8196" name="グループ化 3"/>
          <p:cNvGrpSpPr>
            <a:grpSpLocks/>
          </p:cNvGrpSpPr>
          <p:nvPr/>
        </p:nvGrpSpPr>
        <p:grpSpPr bwMode="auto">
          <a:xfrm>
            <a:off x="179388" y="1341438"/>
            <a:ext cx="8777287" cy="5254625"/>
            <a:chOff x="179388" y="1125538"/>
            <a:chExt cx="8777287" cy="5255789"/>
          </a:xfrm>
        </p:grpSpPr>
        <p:sp>
          <p:nvSpPr>
            <p:cNvPr id="2" name="正方形/長方形 1"/>
            <p:cNvSpPr/>
            <p:nvPr/>
          </p:nvSpPr>
          <p:spPr>
            <a:xfrm>
              <a:off x="179388" y="1125538"/>
              <a:ext cx="8777287" cy="52557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nSpc>
                  <a:spcPts val="3400"/>
                </a:lnSpc>
                <a:defRPr/>
              </a:pP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第１学年</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歌唱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(2)</a:t>
              </a:r>
              <a:r>
                <a:rPr kumimoji="1" lang="ja-JP" altLang="en-US" sz="2000" dirty="0">
                  <a:solidFill>
                    <a:schemeClr val="tx1"/>
                  </a:solidFill>
                  <a:latin typeface="ＭＳ ゴシック" panose="020B0609070205080204" pitchFamily="49" charset="-128"/>
                  <a:ea typeface="ＭＳ ゴシック" panose="020B0609070205080204" pitchFamily="49" charset="-128"/>
                </a:rPr>
                <a:t>器楽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(3)</a:t>
              </a:r>
              <a:r>
                <a:rPr kumimoji="1" lang="ja-JP" altLang="en-US" sz="2000" dirty="0">
                  <a:solidFill>
                    <a:schemeClr val="tx1"/>
                  </a:solidFill>
                  <a:latin typeface="ＭＳ ゴシック" panose="020B0609070205080204" pitchFamily="49" charset="-128"/>
                  <a:ea typeface="ＭＳ ゴシック" panose="020B0609070205080204" pitchFamily="49" charset="-128"/>
                </a:rPr>
                <a:t>創作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「Ｂ鑑賞」</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鑑賞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endParaRPr kumimoji="1" lang="en-US" altLang="ja-JP" sz="800" dirty="0">
                <a:solidFill>
                  <a:schemeClr val="tx1"/>
                </a:solidFill>
                <a:latin typeface="ＭＳ ゴシック" panose="020B0609070205080204" pitchFamily="49" charset="-128"/>
                <a:ea typeface="ＭＳ ゴシック" panose="020B0609070205080204" pitchFamily="49" charset="-128"/>
              </a:endParaRPr>
            </a:p>
            <a:p>
              <a:pPr>
                <a:lnSpc>
                  <a:spcPts val="3400"/>
                </a:lnSpc>
                <a:defRPr/>
              </a:pP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第２学年及び第３学年</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歌唱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(2)</a:t>
              </a:r>
              <a:r>
                <a:rPr kumimoji="1" lang="ja-JP" altLang="en-US" sz="2000" dirty="0">
                  <a:solidFill>
                    <a:schemeClr val="tx1"/>
                  </a:solidFill>
                  <a:latin typeface="ＭＳ ゴシック" panose="020B0609070205080204" pitchFamily="49" charset="-128"/>
                  <a:ea typeface="ＭＳ ゴシック" panose="020B0609070205080204" pitchFamily="49" charset="-128"/>
                </a:rPr>
                <a:t>器楽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「Ａ表現」</a:t>
              </a:r>
              <a:r>
                <a:rPr kumimoji="1" lang="en-US" altLang="ja-JP" sz="2000" dirty="0">
                  <a:solidFill>
                    <a:schemeClr val="tx1"/>
                  </a:solidFill>
                  <a:latin typeface="ＭＳ ゴシック" panose="020B0609070205080204" pitchFamily="49" charset="-128"/>
                  <a:ea typeface="ＭＳ ゴシック" panose="020B0609070205080204" pitchFamily="49" charset="-128"/>
                </a:rPr>
                <a:t>(3)</a:t>
              </a:r>
              <a:r>
                <a:rPr kumimoji="1" lang="ja-JP" altLang="en-US" sz="2000" dirty="0">
                  <a:solidFill>
                    <a:schemeClr val="tx1"/>
                  </a:solidFill>
                  <a:latin typeface="ＭＳ ゴシック" panose="020B0609070205080204" pitchFamily="49" charset="-128"/>
                  <a:ea typeface="ＭＳ ゴシック" panose="020B0609070205080204" pitchFamily="49" charset="-128"/>
                </a:rPr>
                <a:t>創作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p>
            <a:p>
              <a:pPr>
                <a:lnSpc>
                  <a:spcPts val="3400"/>
                </a:lnSpc>
                <a:defRPr/>
              </a:pPr>
              <a:r>
                <a:rPr kumimoji="1" lang="ja-JP" altLang="en-US" sz="2000" dirty="0">
                  <a:solidFill>
                    <a:schemeClr val="tx1"/>
                  </a:solidFill>
                  <a:latin typeface="ＭＳ ゴシック" panose="020B0609070205080204" pitchFamily="49" charset="-128"/>
                  <a:ea typeface="ＭＳ ゴシック" panose="020B0609070205080204" pitchFamily="49" charset="-128"/>
                </a:rPr>
                <a:t>　「Ｂ鑑賞」</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r>
                <a:rPr kumimoji="1" lang="ja-JP" altLang="en-US" sz="2000" dirty="0">
                  <a:solidFill>
                    <a:schemeClr val="tx1"/>
                  </a:solidFill>
                  <a:latin typeface="ＭＳ ゴシック" panose="020B0609070205080204" pitchFamily="49" charset="-128"/>
                  <a:ea typeface="ＭＳ ゴシック" panose="020B0609070205080204" pitchFamily="49" charset="-128"/>
                </a:rPr>
                <a:t>鑑賞 及び </a:t>
              </a:r>
              <a:r>
                <a:rPr kumimoji="1" lang="en-US" altLang="ja-JP" sz="2000" dirty="0">
                  <a:solidFill>
                    <a:schemeClr val="tx1"/>
                  </a:solidFill>
                  <a:latin typeface="ＭＳ ゴシック" panose="020B0609070205080204" pitchFamily="49" charset="-128"/>
                  <a:ea typeface="ＭＳ ゴシック" panose="020B0609070205080204" pitchFamily="49" charset="-128"/>
                </a:rPr>
                <a:t>〔</a:t>
              </a:r>
              <a:r>
                <a:rPr kumimoji="1" lang="ja-JP" altLang="en-US" sz="2000" dirty="0">
                  <a:solidFill>
                    <a:schemeClr val="tx1"/>
                  </a:solidFill>
                  <a:latin typeface="ＭＳ ゴシック" panose="020B0609070205080204" pitchFamily="49" charset="-128"/>
                  <a:ea typeface="ＭＳ ゴシック" panose="020B0609070205080204" pitchFamily="49" charset="-128"/>
                </a:rPr>
                <a:t>共通事項</a:t>
              </a:r>
              <a:r>
                <a:rPr kumimoji="1" lang="en-US" altLang="ja-JP" sz="2000" dirty="0">
                  <a:solidFill>
                    <a:schemeClr val="tx1"/>
                  </a:solidFill>
                  <a:latin typeface="ＭＳ ゴシック" panose="020B0609070205080204" pitchFamily="49" charset="-128"/>
                  <a:ea typeface="ＭＳ ゴシック" panose="020B0609070205080204" pitchFamily="49" charset="-128"/>
                </a:rPr>
                <a:t>〕(1)</a:t>
              </a:r>
              <a:endParaRPr kumimoji="1" lang="ja-JP" altLang="en-US" sz="2000" dirty="0">
                <a:solidFill>
                  <a:schemeClr val="tx1"/>
                </a:solidFill>
                <a:latin typeface="ＭＳ ゴシック" panose="020B0609070205080204" pitchFamily="49" charset="-128"/>
                <a:ea typeface="ＭＳ ゴシック" panose="020B0609070205080204" pitchFamily="49" charset="-128"/>
              </a:endParaRPr>
            </a:p>
          </p:txBody>
        </p:sp>
        <p:sp>
          <p:nvSpPr>
            <p:cNvPr id="8200" name="テキスト ボックス 4"/>
            <p:cNvSpPr txBox="1">
              <a:spLocks noChangeArrowheads="1"/>
            </p:cNvSpPr>
            <p:nvPr/>
          </p:nvSpPr>
          <p:spPr bwMode="auto">
            <a:xfrm>
              <a:off x="179388" y="1141296"/>
              <a:ext cx="512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sz="2400">
                  <a:cs typeface="新細明體"/>
                </a:rPr>
                <a:t>【</a:t>
              </a:r>
              <a:r>
                <a:rPr lang="ja-JP" altLang="en-US" sz="2400"/>
                <a:t>中学校音楽科の内容のまとまり</a:t>
              </a:r>
              <a:r>
                <a:rPr lang="en-US" altLang="zh-TW" sz="2400">
                  <a:cs typeface="新細明體"/>
                </a:rPr>
                <a:t>】</a:t>
              </a:r>
              <a:endParaRPr kumimoji="1" lang="ja-JP" altLang="en-US" sz="2400"/>
            </a:p>
          </p:txBody>
        </p:sp>
        <p:pic>
          <p:nvPicPr>
            <p:cNvPr id="8201" name="図 3"/>
            <p:cNvPicPr>
              <a:picLocks noChangeAspect="1"/>
            </p:cNvPicPr>
            <p:nvPr/>
          </p:nvPicPr>
          <p:blipFill>
            <a:blip r:embed="rId5">
              <a:extLst>
                <a:ext uri="{28A0092B-C50C-407E-A947-70E740481C1C}">
                  <a14:useLocalDpi xmlns:a14="http://schemas.microsoft.com/office/drawing/2010/main" val="0"/>
                </a:ext>
              </a:extLst>
            </a:blip>
            <a:srcRect l="30710" t="24323" r="53540" b="50465"/>
            <a:stretch>
              <a:fillRect/>
            </a:stretch>
          </p:blipFill>
          <p:spPr bwMode="auto">
            <a:xfrm>
              <a:off x="6516216" y="3113236"/>
              <a:ext cx="115252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06939" y="1851488"/>
              <a:ext cx="1563688"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図 19"/>
            <p:cNvPicPr>
              <a:picLocks noChangeAspect="1"/>
            </p:cNvPicPr>
            <p:nvPr/>
          </p:nvPicPr>
          <p:blipFill>
            <a:blip r:embed="rId7">
              <a:extLst>
                <a:ext uri="{28A0092B-C50C-407E-A947-70E740481C1C}">
                  <a14:useLocalDpi xmlns:a14="http://schemas.microsoft.com/office/drawing/2010/main" val="0"/>
                </a:ext>
              </a:extLst>
            </a:blip>
            <a:srcRect l="53149" t="21986" r="31888" b="48599"/>
            <a:stretch>
              <a:fillRect/>
            </a:stretch>
          </p:blipFill>
          <p:spPr bwMode="auto">
            <a:xfrm>
              <a:off x="6526977" y="5013705"/>
              <a:ext cx="977610" cy="108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図 12"/>
            <p:cNvPicPr>
              <a:picLocks noChangeAspect="1"/>
            </p:cNvPicPr>
            <p:nvPr/>
          </p:nvPicPr>
          <p:blipFill>
            <a:blip r:embed="rId8">
              <a:extLst>
                <a:ext uri="{28A0092B-C50C-407E-A947-70E740481C1C}">
                  <a14:useLocalDpi xmlns:a14="http://schemas.microsoft.com/office/drawing/2010/main" val="0"/>
                </a:ext>
              </a:extLst>
            </a:blip>
            <a:srcRect l="52364" t="52802" r="31100" b="21986"/>
            <a:stretch>
              <a:fillRect/>
            </a:stretch>
          </p:blipFill>
          <p:spPr bwMode="auto">
            <a:xfrm>
              <a:off x="7668741" y="4172287"/>
              <a:ext cx="1150242" cy="98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ホームベース 14"/>
          <p:cNvSpPr/>
          <p:nvPr/>
        </p:nvSpPr>
        <p:spPr>
          <a:xfrm>
            <a:off x="179388" y="766763"/>
            <a:ext cx="8742362" cy="430212"/>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400" dirty="0">
                <a:solidFill>
                  <a:schemeClr val="tx1"/>
                </a:solidFill>
              </a:rPr>
              <a:t>「内容のまとまり」ごとに評価規準を作成</a:t>
            </a:r>
          </a:p>
        </p:txBody>
      </p:sp>
      <p:sp>
        <p:nvSpPr>
          <p:cNvPr id="3" name="角丸四角形吹き出し 2"/>
          <p:cNvSpPr/>
          <p:nvPr/>
        </p:nvSpPr>
        <p:spPr>
          <a:xfrm>
            <a:off x="5473700" y="990600"/>
            <a:ext cx="3167063" cy="925513"/>
          </a:xfrm>
          <a:prstGeom prst="wedgeRoundRectCallout">
            <a:avLst>
              <a:gd name="adj1" fmla="val -67612"/>
              <a:gd name="adj2" fmla="val 19958"/>
              <a:gd name="adj3" fmla="val 16667"/>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latin typeface="+mn-ea"/>
              </a:rPr>
              <a:t>各分野・領域の活動と</a:t>
            </a:r>
            <a:endParaRPr kumimoji="1" lang="en-US" altLang="ja-JP" sz="2400" dirty="0">
              <a:solidFill>
                <a:schemeClr val="tx1"/>
              </a:solidFill>
              <a:latin typeface="+mn-ea"/>
            </a:endParaRPr>
          </a:p>
          <a:p>
            <a:pPr algn="ctr">
              <a:defRPr/>
            </a:pPr>
            <a:r>
              <a:rPr kumimoji="1" lang="en-US" altLang="ja-JP" sz="2400" dirty="0">
                <a:solidFill>
                  <a:schemeClr val="tx1"/>
                </a:solidFill>
                <a:latin typeface="+mn-ea"/>
              </a:rPr>
              <a:t>〔</a:t>
            </a:r>
            <a:r>
              <a:rPr kumimoji="1" lang="ja-JP" altLang="en-US" sz="2400" dirty="0">
                <a:solidFill>
                  <a:schemeClr val="tx1"/>
                </a:solidFill>
                <a:latin typeface="+mn-ea"/>
              </a:rPr>
              <a:t>共通事項</a:t>
            </a:r>
            <a:r>
              <a:rPr kumimoji="1" lang="en-US" altLang="ja-JP" sz="2400" dirty="0">
                <a:solidFill>
                  <a:schemeClr val="tx1"/>
                </a:solidFill>
                <a:latin typeface="+mn-ea"/>
              </a:rPr>
              <a:t>〕</a:t>
            </a:r>
            <a:r>
              <a:rPr kumimoji="1" lang="ja-JP" altLang="en-US" sz="2400" dirty="0">
                <a:solidFill>
                  <a:schemeClr val="tx1"/>
                </a:solidFill>
                <a:latin typeface="+mn-ea"/>
              </a:rPr>
              <a:t>がセット</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p:transition spd="med" advTm="163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6" name="正方形/長方形 5"/>
          <p:cNvSpPr/>
          <p:nvPr/>
        </p:nvSpPr>
        <p:spPr>
          <a:xfrm>
            <a:off x="539750" y="908050"/>
            <a:ext cx="8280400" cy="823913"/>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kumimoji="1" lang="en-US" altLang="ja-JP" dirty="0">
                <a:solidFill>
                  <a:schemeClr val="tx1"/>
                </a:solidFill>
              </a:rPr>
              <a:t>《</a:t>
            </a:r>
            <a:r>
              <a:rPr kumimoji="1" lang="ja-JP" altLang="en-US" dirty="0">
                <a:solidFill>
                  <a:schemeClr val="tx1"/>
                </a:solidFill>
              </a:rPr>
              <a:t>思考・判断・表現</a:t>
            </a:r>
            <a:r>
              <a:rPr kumimoji="1" lang="en-US" altLang="ja-JP" dirty="0">
                <a:solidFill>
                  <a:schemeClr val="tx1"/>
                </a:solidFill>
              </a:rPr>
              <a:t>》</a:t>
            </a:r>
            <a:r>
              <a:rPr kumimoji="1" lang="ja-JP" altLang="en-US" dirty="0">
                <a:solidFill>
                  <a:schemeClr val="tx1"/>
                </a:solidFill>
              </a:rPr>
              <a:t>　</a:t>
            </a:r>
            <a:endParaRPr kumimoji="1" lang="en-US" altLang="ja-JP" dirty="0">
              <a:solidFill>
                <a:schemeClr val="tx1"/>
              </a:solidFill>
            </a:endParaRPr>
          </a:p>
          <a:p>
            <a:pPr>
              <a:lnSpc>
                <a:spcPct val="150000"/>
              </a:lnSpc>
              <a:defRPr/>
            </a:pPr>
            <a:r>
              <a:rPr kumimoji="1" lang="ja-JP" altLang="en-US" dirty="0">
                <a:solidFill>
                  <a:schemeClr val="tx1"/>
                </a:solidFill>
              </a:rPr>
              <a:t>　設定した評価規準の総括が評価結果</a:t>
            </a:r>
          </a:p>
        </p:txBody>
      </p:sp>
      <p:sp>
        <p:nvSpPr>
          <p:cNvPr id="63492" name="テキスト ボックス 6"/>
          <p:cNvSpPr txBox="1">
            <a:spLocks noChangeArrowheads="1"/>
          </p:cNvSpPr>
          <p:nvPr/>
        </p:nvSpPr>
        <p:spPr bwMode="auto">
          <a:xfrm>
            <a:off x="539750" y="1841500"/>
            <a:ext cx="842168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思①：「</a:t>
            </a:r>
            <a:r>
              <a:rPr kumimoji="1" lang="en-US" altLang="ja-JP"/>
              <a:t>〔</a:t>
            </a:r>
            <a:r>
              <a:rPr kumimoji="1" lang="ja-JP" altLang="en-US"/>
              <a:t>共通事項</a:t>
            </a:r>
            <a:r>
              <a:rPr kumimoji="1" lang="en-US" altLang="ja-JP"/>
              <a:t>〕</a:t>
            </a:r>
            <a:r>
              <a:rPr kumimoji="1" lang="ja-JP" altLang="en-US"/>
              <a:t>アに関すること」</a:t>
            </a:r>
            <a:endParaRPr kumimoji="1" lang="en-US" altLang="ja-JP"/>
          </a:p>
          <a:p>
            <a:r>
              <a:rPr kumimoji="1" lang="ja-JP" altLang="en-US"/>
              <a:t>思②：「音楽表現を創意工夫したり味わって聴いたりすること」 で設定した場合</a:t>
            </a:r>
            <a:endParaRPr kumimoji="1" lang="en-US" altLang="ja-JP"/>
          </a:p>
          <a:p>
            <a:endParaRPr kumimoji="1" lang="en-US" altLang="ja-JP" sz="1200"/>
          </a:p>
          <a:p>
            <a:r>
              <a:rPr kumimoji="1" lang="ja-JP" altLang="en-US"/>
              <a:t>ア　 思①，思②が順に「Ａ，Ｂ」，「Ｂ，Ａ」，「Ｂ，Ｃ」，「Ｃ，Ｂ」の場合は，思②の評価結果</a:t>
            </a:r>
            <a:endParaRPr kumimoji="1" lang="en-US" altLang="ja-JP"/>
          </a:p>
          <a:p>
            <a:r>
              <a:rPr kumimoji="1" lang="ja-JP" altLang="en-US"/>
              <a:t>　 を総括の評価結果とする。</a:t>
            </a:r>
            <a:endParaRPr kumimoji="1" lang="en-US" altLang="ja-JP"/>
          </a:p>
          <a:p>
            <a:endParaRPr kumimoji="1" lang="ja-JP" altLang="en-US" sz="500"/>
          </a:p>
          <a:p>
            <a:r>
              <a:rPr kumimoji="1" lang="ja-JP" altLang="en-US"/>
              <a:t>イ　 思①が「Ａ」，思②が「Ｃ」の場合は，「Ｂ」と総括する。</a:t>
            </a:r>
            <a:endParaRPr kumimoji="1" lang="en-US" altLang="ja-JP"/>
          </a:p>
          <a:p>
            <a:endParaRPr kumimoji="1" lang="ja-JP" altLang="en-US" sz="500"/>
          </a:p>
          <a:p>
            <a:r>
              <a:rPr kumimoji="1" lang="ja-JP" altLang="en-US"/>
              <a:t>ウ 　思①が「Ｃ」，思②が「Ａ」のように，思②が思①を上回った場合は，学習の深まりや</a:t>
            </a:r>
            <a:endParaRPr kumimoji="1" lang="en-US" altLang="ja-JP"/>
          </a:p>
          <a:p>
            <a:r>
              <a:rPr kumimoji="1" lang="ja-JP" altLang="en-US"/>
              <a:t>　 向上などを考慮して，思②の評価結果を総括の評価結果とする。</a:t>
            </a:r>
          </a:p>
        </p:txBody>
      </p:sp>
      <p:sp>
        <p:nvSpPr>
          <p:cNvPr id="10" name="角丸四角形吹き出し 9"/>
          <p:cNvSpPr/>
          <p:nvPr/>
        </p:nvSpPr>
        <p:spPr>
          <a:xfrm>
            <a:off x="5076825" y="692150"/>
            <a:ext cx="3606800" cy="717550"/>
          </a:xfrm>
          <a:prstGeom prst="wedgeRoundRectCallout">
            <a:avLst>
              <a:gd name="adj1" fmla="val -55941"/>
              <a:gd name="adj2" fmla="val 73658"/>
              <a:gd name="adj3" fmla="val 16667"/>
            </a:avLst>
          </a:prstGeom>
          <a:solidFill>
            <a:schemeClr val="bg1"/>
          </a:solidFill>
          <a:ln w="190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評価規準を複数設定する場合は</a:t>
            </a:r>
            <a:endParaRPr kumimoji="1" lang="en-US" altLang="ja-JP" dirty="0">
              <a:solidFill>
                <a:schemeClr val="tx1"/>
              </a:solidFill>
            </a:endParaRPr>
          </a:p>
          <a:p>
            <a:pPr>
              <a:defRPr/>
            </a:pPr>
            <a:r>
              <a:rPr kumimoji="1" lang="ja-JP" altLang="en-US" dirty="0">
                <a:solidFill>
                  <a:schemeClr val="tx1"/>
                </a:solidFill>
              </a:rPr>
              <a:t>　　　　　　 　それぞれの結果を総括</a:t>
            </a:r>
            <a:endParaRPr kumimoji="1" lang="en-US" altLang="ja-JP" dirty="0">
              <a:solidFill>
                <a:schemeClr val="tx1"/>
              </a:solidFill>
            </a:endParaRPr>
          </a:p>
        </p:txBody>
      </p:sp>
      <p:sp>
        <p:nvSpPr>
          <p:cNvPr id="11" name="正方形/長方形 10"/>
          <p:cNvSpPr/>
          <p:nvPr/>
        </p:nvSpPr>
        <p:spPr>
          <a:xfrm>
            <a:off x="539750" y="4424363"/>
            <a:ext cx="8280400" cy="8255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kumimoji="1" lang="en-US" altLang="ja-JP" dirty="0">
                <a:solidFill>
                  <a:schemeClr val="tx1"/>
                </a:solidFill>
              </a:rPr>
              <a:t>《</a:t>
            </a:r>
            <a:r>
              <a:rPr kumimoji="1" lang="ja-JP" altLang="en-US" dirty="0">
                <a:solidFill>
                  <a:schemeClr val="tx1"/>
                </a:solidFill>
              </a:rPr>
              <a:t>主体的に学習に取り組む態度</a:t>
            </a:r>
            <a:r>
              <a:rPr kumimoji="1" lang="en-US" altLang="ja-JP" dirty="0">
                <a:solidFill>
                  <a:schemeClr val="tx1"/>
                </a:solidFill>
              </a:rPr>
              <a:t>》</a:t>
            </a:r>
            <a:r>
              <a:rPr kumimoji="1" lang="ja-JP" altLang="en-US" dirty="0">
                <a:solidFill>
                  <a:schemeClr val="tx1"/>
                </a:solidFill>
              </a:rPr>
              <a:t>　</a:t>
            </a:r>
            <a:endParaRPr kumimoji="1" lang="en-US" altLang="ja-JP" dirty="0">
              <a:solidFill>
                <a:schemeClr val="tx1"/>
              </a:solidFill>
            </a:endParaRPr>
          </a:p>
          <a:p>
            <a:pPr>
              <a:lnSpc>
                <a:spcPct val="150000"/>
              </a:lnSpc>
              <a:defRPr/>
            </a:pPr>
            <a:r>
              <a:rPr kumimoji="1" lang="ja-JP" altLang="en-US" dirty="0">
                <a:solidFill>
                  <a:schemeClr val="tx1"/>
                </a:solidFill>
              </a:rPr>
              <a:t>　設定した評価規準の総括が評価結果</a:t>
            </a:r>
          </a:p>
        </p:txBody>
      </p:sp>
      <p:sp>
        <p:nvSpPr>
          <p:cNvPr id="12" name="テキスト ボックス 11"/>
          <p:cNvSpPr txBox="1"/>
          <p:nvPr/>
        </p:nvSpPr>
        <p:spPr>
          <a:xfrm>
            <a:off x="539750" y="5359400"/>
            <a:ext cx="8604250" cy="1271588"/>
          </a:xfrm>
          <a:prstGeom prst="rect">
            <a:avLst/>
          </a:prstGeom>
          <a:noFill/>
        </p:spPr>
        <p:txBody>
          <a:bodyPr>
            <a:spAutoFit/>
          </a:bodyPr>
          <a:lstStyle/>
          <a:p>
            <a:pPr>
              <a:lnSpc>
                <a:spcPts val="2300"/>
              </a:lnSpc>
              <a:defRPr/>
            </a:pPr>
            <a:r>
              <a:rPr kumimoji="1" lang="ja-JP" altLang="en-US" sz="1750" dirty="0"/>
              <a:t>　本観点の評価は，題材の</a:t>
            </a:r>
            <a:r>
              <a:rPr kumimoji="1" lang="ja-JP" altLang="en-US" sz="1750" dirty="0">
                <a:solidFill>
                  <a:srgbClr val="0070C0"/>
                </a:solidFill>
              </a:rPr>
              <a:t>学習に粘り強く取り組んだり</a:t>
            </a:r>
            <a:r>
              <a:rPr kumimoji="1" lang="ja-JP" altLang="en-US" sz="1750" dirty="0"/>
              <a:t>その題材の</a:t>
            </a:r>
            <a:r>
              <a:rPr kumimoji="1" lang="ja-JP" altLang="en-US" sz="1750" dirty="0">
                <a:solidFill>
                  <a:srgbClr val="0070C0"/>
                </a:solidFill>
              </a:rPr>
              <a:t>目標の実現に向けて自己の学習を調整しようとしながら取り組んだりしているかを評価するもの</a:t>
            </a:r>
            <a:r>
              <a:rPr kumimoji="1" lang="ja-JP" altLang="en-US" sz="1750" dirty="0"/>
              <a:t>であり，題材の学習過程において，</a:t>
            </a:r>
            <a:r>
              <a:rPr kumimoji="1" lang="ja-JP" altLang="en-US" sz="1750" dirty="0">
                <a:solidFill>
                  <a:srgbClr val="FF0000"/>
                </a:solidFill>
              </a:rPr>
              <a:t>粘り強さや自己の学習の調整等に課題が見られた場合には，教師が適切に指導を講じる必要があるため，題材の最後の評価で総括</a:t>
            </a:r>
            <a:r>
              <a:rPr kumimoji="1" lang="ja-JP" altLang="en-US" sz="1750" dirty="0"/>
              <a:t>する。</a:t>
            </a:r>
            <a:endParaRPr kumimoji="1" lang="en-US" altLang="ja-JP" sz="1750" dirty="0"/>
          </a:p>
        </p:txBody>
      </p:sp>
      <p:sp>
        <p:nvSpPr>
          <p:cNvPr id="13" name="角丸四角形吹き出し 12"/>
          <p:cNvSpPr/>
          <p:nvPr/>
        </p:nvSpPr>
        <p:spPr>
          <a:xfrm>
            <a:off x="5076825" y="4227513"/>
            <a:ext cx="3606800" cy="717550"/>
          </a:xfrm>
          <a:prstGeom prst="wedgeRoundRectCallout">
            <a:avLst>
              <a:gd name="adj1" fmla="val -55941"/>
              <a:gd name="adj2" fmla="val 73658"/>
              <a:gd name="adj3" fmla="val 16667"/>
            </a:avLst>
          </a:prstGeom>
          <a:solidFill>
            <a:schemeClr val="bg1"/>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dirty="0">
                <a:solidFill>
                  <a:schemeClr val="tx1"/>
                </a:solidFill>
              </a:rPr>
              <a:t>評価規準を複数設定する場合は</a:t>
            </a:r>
            <a:endParaRPr kumimoji="1" lang="en-US" altLang="ja-JP" dirty="0">
              <a:solidFill>
                <a:schemeClr val="tx1"/>
              </a:solidFill>
            </a:endParaRPr>
          </a:p>
          <a:p>
            <a:pPr>
              <a:defRPr/>
            </a:pPr>
            <a:r>
              <a:rPr kumimoji="1" lang="ja-JP" altLang="en-US" dirty="0">
                <a:solidFill>
                  <a:schemeClr val="tx1"/>
                </a:solidFill>
              </a:rPr>
              <a:t>　　　　　題材の最後の評価で総括</a:t>
            </a:r>
            <a:endParaRPr kumimoji="1" lang="en-US" altLang="ja-JP" dirty="0">
              <a:solidFill>
                <a:schemeClr val="tx1"/>
              </a:solidFill>
            </a:endParaRPr>
          </a:p>
        </p:txBody>
      </p:sp>
      <p:sp>
        <p:nvSpPr>
          <p:cNvPr id="9" name="角丸四角形 8"/>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P.58</a:t>
            </a:r>
            <a:endParaRPr kumimoji="1" lang="ja-JP" altLang="en-US" sz="20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530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2"/>
          <p:cNvSpPr/>
          <p:nvPr/>
        </p:nvSpPr>
        <p:spPr>
          <a:xfrm>
            <a:off x="179388" y="777875"/>
            <a:ext cx="8763000" cy="5891213"/>
          </a:xfrm>
          <a:prstGeom prst="roundRect">
            <a:avLst>
              <a:gd name="adj" fmla="val 2874"/>
            </a:avLst>
          </a:prstGeom>
          <a:solidFill>
            <a:srgbClr val="FFFFCC">
              <a:alpha val="5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0" rIns="144000" bIns="0"/>
          <a:lstStyle/>
          <a:p>
            <a:pPr defTabSz="920396" eaLnBrk="1" fontAlgn="auto" hangingPunct="1">
              <a:spcBef>
                <a:spcPts val="0"/>
              </a:spcBef>
              <a:spcAft>
                <a:spcPts val="0"/>
              </a:spcAft>
              <a:defRPr/>
            </a:pPr>
            <a:r>
              <a:rPr lang="ja-JP" altLang="en-US" kern="0" dirty="0">
                <a:solidFill>
                  <a:prstClr val="black"/>
                </a:solidFill>
                <a:uFill>
                  <a:solidFill>
                    <a:srgbClr val="FF0000"/>
                  </a:solidFill>
                </a:uFill>
              </a:rPr>
              <a:t>「主体的に学習に取り組む態度」については，知識及び技能を獲得したり，思考力，判断力，表現力等を身に付けたりすることに向けた粘り強い取組の中で，自らの学習を調整しようとしているかどうかを含めて評価する。</a:t>
            </a:r>
            <a:endParaRPr lang="en-US" altLang="ja-JP" kern="0" dirty="0">
              <a:solidFill>
                <a:prstClr val="black"/>
              </a:solidFill>
              <a:uFill>
                <a:solidFill>
                  <a:srgbClr val="FF0000"/>
                </a:solidFill>
              </a:uFill>
            </a:endParaRPr>
          </a:p>
        </p:txBody>
      </p:sp>
      <p:pic>
        <p:nvPicPr>
          <p:cNvPr id="65539" name="図 14"/>
          <p:cNvPicPr>
            <a:picLocks noChangeAspect="1"/>
          </p:cNvPicPr>
          <p:nvPr/>
        </p:nvPicPr>
        <p:blipFill>
          <a:blip r:embed="rId5">
            <a:extLst>
              <a:ext uri="{28A0092B-C50C-407E-A947-70E740481C1C}">
                <a14:useLocalDpi xmlns:a14="http://schemas.microsoft.com/office/drawing/2010/main" val="0"/>
              </a:ext>
            </a:extLst>
          </a:blip>
          <a:srcRect l="19461" t="35680" r="36098" b="18956"/>
          <a:stretch>
            <a:fillRect/>
          </a:stretch>
        </p:blipFill>
        <p:spPr bwMode="auto">
          <a:xfrm>
            <a:off x="420688" y="1744663"/>
            <a:ext cx="8280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259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79388" y="765175"/>
            <a:ext cx="8777287" cy="5184775"/>
          </a:xfrm>
          <a:prstGeom prst="roundRect">
            <a:avLst>
              <a:gd name="adj" fmla="val 3904"/>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kumimoji="1" lang="en-US" altLang="ja-JP" sz="500" dirty="0">
              <a:solidFill>
                <a:schemeClr val="tx1"/>
              </a:solidFill>
            </a:endParaRPr>
          </a:p>
        </p:txBody>
      </p:sp>
      <p:sp>
        <p:nvSpPr>
          <p:cNvPr id="5" name="正方形/長方形 4"/>
          <p:cNvSpPr/>
          <p:nvPr/>
        </p:nvSpPr>
        <p:spPr>
          <a:xfrm>
            <a:off x="323850" y="885825"/>
            <a:ext cx="5046663" cy="4318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ja-JP" altLang="en-US" sz="2400" dirty="0">
                <a:solidFill>
                  <a:schemeClr val="tx1"/>
                </a:solidFill>
              </a:rPr>
              <a:t>「主体的に学習に取り組む態度」の例</a:t>
            </a:r>
          </a:p>
        </p:txBody>
      </p:sp>
      <p:grpSp>
        <p:nvGrpSpPr>
          <p:cNvPr id="67588" name="グループ化 20"/>
          <p:cNvGrpSpPr>
            <a:grpSpLocks/>
          </p:cNvGrpSpPr>
          <p:nvPr/>
        </p:nvGrpSpPr>
        <p:grpSpPr bwMode="auto">
          <a:xfrm>
            <a:off x="4229100" y="1352550"/>
            <a:ext cx="5311775" cy="4452938"/>
            <a:chOff x="4005995" y="2239819"/>
            <a:chExt cx="5310924" cy="4454027"/>
          </a:xfrm>
        </p:grpSpPr>
        <p:grpSp>
          <p:nvGrpSpPr>
            <p:cNvPr id="67600" name="グループ化 18"/>
            <p:cNvGrpSpPr>
              <a:grpSpLocks/>
            </p:cNvGrpSpPr>
            <p:nvPr/>
          </p:nvGrpSpPr>
          <p:grpSpPr bwMode="auto">
            <a:xfrm>
              <a:off x="4005995" y="2542738"/>
              <a:ext cx="4166455" cy="4151108"/>
              <a:chOff x="2205770" y="2377662"/>
              <a:chExt cx="4166455" cy="4151108"/>
            </a:xfrm>
          </p:grpSpPr>
          <p:grpSp>
            <p:nvGrpSpPr>
              <p:cNvPr id="67602" name="グループ化 11"/>
              <p:cNvGrpSpPr>
                <a:grpSpLocks/>
              </p:cNvGrpSpPr>
              <p:nvPr/>
            </p:nvGrpSpPr>
            <p:grpSpPr bwMode="auto">
              <a:xfrm>
                <a:off x="2699817" y="2377662"/>
                <a:ext cx="3672408" cy="3672408"/>
                <a:chOff x="2555776" y="2114781"/>
                <a:chExt cx="3672408" cy="3672408"/>
              </a:xfrm>
            </p:grpSpPr>
            <p:grpSp>
              <p:nvGrpSpPr>
                <p:cNvPr id="67608" name="グループ化 7"/>
                <p:cNvGrpSpPr>
                  <a:grpSpLocks/>
                </p:cNvGrpSpPr>
                <p:nvPr/>
              </p:nvGrpSpPr>
              <p:grpSpPr bwMode="auto">
                <a:xfrm>
                  <a:off x="2555776" y="2114781"/>
                  <a:ext cx="3672408" cy="3672408"/>
                  <a:chOff x="2627784" y="2276872"/>
                  <a:chExt cx="3672408" cy="3672408"/>
                </a:xfrm>
              </p:grpSpPr>
              <p:cxnSp>
                <p:nvCxnSpPr>
                  <p:cNvPr id="3" name="直線コネクタ 2"/>
                  <p:cNvCxnSpPr/>
                  <p:nvPr/>
                </p:nvCxnSpPr>
                <p:spPr>
                  <a:xfrm>
                    <a:off x="2627371" y="2277240"/>
                    <a:ext cx="0" cy="3672785"/>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rot="5400000">
                    <a:off x="4463815" y="4113582"/>
                    <a:ext cx="0" cy="3672886"/>
                  </a:xfrm>
                  <a:prstGeom prst="line">
                    <a:avLst/>
                  </a:prstGeom>
                  <a:ln w="19050"/>
                </p:spPr>
                <p:style>
                  <a:lnRef idx="1">
                    <a:schemeClr val="dk1"/>
                  </a:lnRef>
                  <a:fillRef idx="0">
                    <a:schemeClr val="dk1"/>
                  </a:fillRef>
                  <a:effectRef idx="0">
                    <a:schemeClr val="dk1"/>
                  </a:effectRef>
                  <a:fontRef idx="minor">
                    <a:schemeClr val="tx1"/>
                  </a:fontRef>
                </p:style>
              </p:cxnSp>
            </p:grpSp>
            <p:sp>
              <p:nvSpPr>
                <p:cNvPr id="11" name="フリーフォーム 10"/>
                <p:cNvSpPr/>
                <p:nvPr/>
              </p:nvSpPr>
              <p:spPr>
                <a:xfrm>
                  <a:off x="2866463" y="2115149"/>
                  <a:ext cx="3290359" cy="3036042"/>
                </a:xfrm>
                <a:custGeom>
                  <a:avLst/>
                  <a:gdLst>
                    <a:gd name="connsiteX0" fmla="*/ 0 w 3274828"/>
                    <a:gd name="connsiteY0" fmla="*/ 0 h 2860159"/>
                    <a:gd name="connsiteX1" fmla="*/ 191386 w 3274828"/>
                    <a:gd name="connsiteY1" fmla="*/ 1360968 h 2860159"/>
                    <a:gd name="connsiteX2" fmla="*/ 574158 w 3274828"/>
                    <a:gd name="connsiteY2" fmla="*/ 2243470 h 2860159"/>
                    <a:gd name="connsiteX3" fmla="*/ 1339702 w 3274828"/>
                    <a:gd name="connsiteY3" fmla="*/ 2615610 h 2860159"/>
                    <a:gd name="connsiteX4" fmla="*/ 3274828 w 3274828"/>
                    <a:gd name="connsiteY4" fmla="*/ 2860159 h 2860159"/>
                    <a:gd name="connsiteX5" fmla="*/ 3274828 w 3274828"/>
                    <a:gd name="connsiteY5" fmla="*/ 2860159 h 286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4828" h="2860159">
                      <a:moveTo>
                        <a:pt x="0" y="0"/>
                      </a:moveTo>
                      <a:cubicBezTo>
                        <a:pt x="47846" y="493528"/>
                        <a:pt x="95693" y="987056"/>
                        <a:pt x="191386" y="1360968"/>
                      </a:cubicBezTo>
                      <a:cubicBezTo>
                        <a:pt x="287079" y="1734880"/>
                        <a:pt x="382772" y="2034363"/>
                        <a:pt x="574158" y="2243470"/>
                      </a:cubicBezTo>
                      <a:cubicBezTo>
                        <a:pt x="765544" y="2452577"/>
                        <a:pt x="889590" y="2512829"/>
                        <a:pt x="1339702" y="2615610"/>
                      </a:cubicBezTo>
                      <a:cubicBezTo>
                        <a:pt x="1789814" y="2718391"/>
                        <a:pt x="3274828" y="2860159"/>
                        <a:pt x="3274828" y="2860159"/>
                      </a:cubicBezTo>
                      <a:lnTo>
                        <a:pt x="3274828" y="2860159"/>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フリーフォーム 13"/>
                <p:cNvSpPr/>
                <p:nvPr/>
              </p:nvSpPr>
              <p:spPr>
                <a:xfrm>
                  <a:off x="3852142" y="2115149"/>
                  <a:ext cx="2334839" cy="2242098"/>
                </a:xfrm>
                <a:custGeom>
                  <a:avLst/>
                  <a:gdLst>
                    <a:gd name="connsiteX0" fmla="*/ 0 w 3274828"/>
                    <a:gd name="connsiteY0" fmla="*/ 0 h 2860159"/>
                    <a:gd name="connsiteX1" fmla="*/ 191386 w 3274828"/>
                    <a:gd name="connsiteY1" fmla="*/ 1360968 h 2860159"/>
                    <a:gd name="connsiteX2" fmla="*/ 574158 w 3274828"/>
                    <a:gd name="connsiteY2" fmla="*/ 2243470 h 2860159"/>
                    <a:gd name="connsiteX3" fmla="*/ 1339702 w 3274828"/>
                    <a:gd name="connsiteY3" fmla="*/ 2615610 h 2860159"/>
                    <a:gd name="connsiteX4" fmla="*/ 3274828 w 3274828"/>
                    <a:gd name="connsiteY4" fmla="*/ 2860159 h 2860159"/>
                    <a:gd name="connsiteX5" fmla="*/ 3274828 w 3274828"/>
                    <a:gd name="connsiteY5" fmla="*/ 2860159 h 286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4828" h="2860159">
                      <a:moveTo>
                        <a:pt x="0" y="0"/>
                      </a:moveTo>
                      <a:cubicBezTo>
                        <a:pt x="47846" y="493528"/>
                        <a:pt x="95693" y="987056"/>
                        <a:pt x="191386" y="1360968"/>
                      </a:cubicBezTo>
                      <a:cubicBezTo>
                        <a:pt x="287079" y="1734880"/>
                        <a:pt x="382772" y="2034363"/>
                        <a:pt x="574158" y="2243470"/>
                      </a:cubicBezTo>
                      <a:cubicBezTo>
                        <a:pt x="765544" y="2452577"/>
                        <a:pt x="889590" y="2512829"/>
                        <a:pt x="1339702" y="2615610"/>
                      </a:cubicBezTo>
                      <a:cubicBezTo>
                        <a:pt x="1789814" y="2718391"/>
                        <a:pt x="3274828" y="2860159"/>
                        <a:pt x="3274828" y="2860159"/>
                      </a:cubicBezTo>
                      <a:lnTo>
                        <a:pt x="3274828" y="2860159"/>
                      </a:lnTo>
                    </a:path>
                  </a:pathLst>
                </a:cu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67603" name="テキスト ボックス 12"/>
              <p:cNvSpPr txBox="1">
                <a:spLocks noChangeArrowheads="1"/>
              </p:cNvSpPr>
              <p:nvPr/>
            </p:nvSpPr>
            <p:spPr bwMode="auto">
              <a:xfrm>
                <a:off x="4371350" y="3397300"/>
                <a:ext cx="19034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「十分満足できる」</a:t>
                </a:r>
                <a:endParaRPr kumimoji="1" lang="en-US" altLang="ja-JP" sz="1400"/>
              </a:p>
              <a:p>
                <a:r>
                  <a:rPr kumimoji="1" lang="ja-JP" altLang="en-US" sz="1400"/>
                  <a:t>　　　　　　　　状況（Ａ）</a:t>
                </a:r>
              </a:p>
            </p:txBody>
          </p:sp>
          <p:sp>
            <p:nvSpPr>
              <p:cNvPr id="67604" name="テキスト ボックス 16"/>
              <p:cNvSpPr txBox="1">
                <a:spLocks noChangeArrowheads="1"/>
              </p:cNvSpPr>
              <p:nvPr/>
            </p:nvSpPr>
            <p:spPr bwMode="auto">
              <a:xfrm>
                <a:off x="3347839" y="4252872"/>
                <a:ext cx="22166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「おおむね満足</a:t>
                </a:r>
                <a:endParaRPr kumimoji="1" lang="en-US" altLang="ja-JP" sz="1400"/>
              </a:p>
              <a:p>
                <a:r>
                  <a:rPr kumimoji="1" lang="ja-JP" altLang="en-US" sz="1400"/>
                  <a:t>　　　　できる」状況（Ｂ）</a:t>
                </a:r>
              </a:p>
            </p:txBody>
          </p:sp>
          <p:sp>
            <p:nvSpPr>
              <p:cNvPr id="67605" name="テキスト ボックス 17"/>
              <p:cNvSpPr txBox="1">
                <a:spLocks noChangeArrowheads="1"/>
              </p:cNvSpPr>
              <p:nvPr/>
            </p:nvSpPr>
            <p:spPr bwMode="auto">
              <a:xfrm>
                <a:off x="2805703" y="5363105"/>
                <a:ext cx="20915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400"/>
                  <a:t>「努力を要する」状況（Ｃ）</a:t>
                </a:r>
              </a:p>
            </p:txBody>
          </p:sp>
          <p:sp>
            <p:nvSpPr>
              <p:cNvPr id="67606" name="テキスト ボックス 14"/>
              <p:cNvSpPr txBox="1">
                <a:spLocks noChangeArrowheads="1"/>
              </p:cNvSpPr>
              <p:nvPr/>
            </p:nvSpPr>
            <p:spPr bwMode="auto">
              <a:xfrm>
                <a:off x="2915829" y="6190216"/>
                <a:ext cx="32403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①粘り強く学習に取り組む態度</a:t>
                </a:r>
              </a:p>
            </p:txBody>
          </p:sp>
          <p:sp>
            <p:nvSpPr>
              <p:cNvPr id="67607" name="テキスト ボックス 15"/>
              <p:cNvSpPr txBox="1">
                <a:spLocks noChangeArrowheads="1"/>
              </p:cNvSpPr>
              <p:nvPr/>
            </p:nvSpPr>
            <p:spPr bwMode="auto">
              <a:xfrm>
                <a:off x="2205770" y="2543844"/>
                <a:ext cx="430887"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1600"/>
                  <a:t>②自ら学習を調整しようとする態度</a:t>
                </a:r>
              </a:p>
            </p:txBody>
          </p:sp>
        </p:grpSp>
        <p:sp>
          <p:nvSpPr>
            <p:cNvPr id="67601" name="テキスト ボックス 19"/>
            <p:cNvSpPr txBox="1">
              <a:spLocks noChangeArrowheads="1"/>
            </p:cNvSpPr>
            <p:nvPr/>
          </p:nvSpPr>
          <p:spPr bwMode="auto">
            <a:xfrm>
              <a:off x="6171575" y="2239819"/>
              <a:ext cx="3145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a:t>（評価のイメージ）</a:t>
              </a:r>
            </a:p>
          </p:txBody>
        </p:sp>
      </p:grpSp>
      <p:sp>
        <p:nvSpPr>
          <p:cNvPr id="67589" name="テキスト ボックス 23"/>
          <p:cNvSpPr txBox="1">
            <a:spLocks noChangeArrowheads="1"/>
          </p:cNvSpPr>
          <p:nvPr/>
        </p:nvSpPr>
        <p:spPr bwMode="auto">
          <a:xfrm>
            <a:off x="307975" y="3101975"/>
            <a:ext cx="41417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a:t>① 知識及び技能を獲得したり，</a:t>
            </a:r>
            <a:endParaRPr kumimoji="1" lang="en-US" altLang="ja-JP"/>
          </a:p>
          <a:p>
            <a:r>
              <a:rPr kumimoji="1" lang="ja-JP" altLang="en-US"/>
              <a:t>　思考力，判断力，表現力等を身に</a:t>
            </a:r>
            <a:endParaRPr kumimoji="1" lang="en-US" altLang="ja-JP"/>
          </a:p>
          <a:p>
            <a:r>
              <a:rPr kumimoji="1" lang="ja-JP" altLang="en-US"/>
              <a:t>　付けたりすることに向けた粘り強い</a:t>
            </a:r>
            <a:endParaRPr kumimoji="1" lang="en-US" altLang="ja-JP"/>
          </a:p>
          <a:p>
            <a:r>
              <a:rPr kumimoji="1" lang="ja-JP" altLang="en-US"/>
              <a:t>　取組を行おうとする側面と，</a:t>
            </a:r>
            <a:endParaRPr kumimoji="1" lang="en-US" altLang="ja-JP"/>
          </a:p>
          <a:p>
            <a:r>
              <a:rPr kumimoji="1" lang="ja-JP" altLang="en-US"/>
              <a:t>② 粘り強い取組を行う中で，自らの</a:t>
            </a:r>
            <a:endParaRPr kumimoji="1" lang="en-US" altLang="ja-JP"/>
          </a:p>
          <a:p>
            <a:r>
              <a:rPr kumimoji="1" lang="ja-JP" altLang="en-US"/>
              <a:t>　学習を調整しようとする側面，</a:t>
            </a:r>
            <a:endParaRPr kumimoji="1" lang="en-US" altLang="ja-JP"/>
          </a:p>
          <a:p>
            <a:r>
              <a:rPr kumimoji="1" lang="ja-JP" altLang="en-US"/>
              <a:t> という二つの側面を評価することが</a:t>
            </a:r>
            <a:endParaRPr kumimoji="1" lang="en-US" altLang="ja-JP"/>
          </a:p>
          <a:p>
            <a:r>
              <a:rPr kumimoji="1" lang="en-US" altLang="ja-JP"/>
              <a:t> </a:t>
            </a:r>
            <a:r>
              <a:rPr kumimoji="1" lang="ja-JP" altLang="en-US"/>
              <a:t>求められる。</a:t>
            </a:r>
            <a:endParaRPr kumimoji="1" lang="en-US" altLang="ja-JP"/>
          </a:p>
          <a:p>
            <a:endParaRPr kumimoji="1" lang="en-US" altLang="ja-JP" sz="400"/>
          </a:p>
          <a:p>
            <a:r>
              <a:rPr kumimoji="1" lang="ja-JP" altLang="en-US" sz="1600"/>
              <a:t>（</a:t>
            </a:r>
            <a:r>
              <a:rPr kumimoji="1" lang="en-US" altLang="ja-JP" sz="1600"/>
              <a:t>※ </a:t>
            </a:r>
            <a:r>
              <a:rPr kumimoji="1" lang="ja-JP" altLang="en-US" sz="1600"/>
              <a:t>①と②は相互に関わり合いながら現れる）</a:t>
            </a:r>
          </a:p>
        </p:txBody>
      </p:sp>
      <p:sp>
        <p:nvSpPr>
          <p:cNvPr id="25" name="星 5 24"/>
          <p:cNvSpPr/>
          <p:nvPr/>
        </p:nvSpPr>
        <p:spPr>
          <a:xfrm>
            <a:off x="7235825" y="4806950"/>
            <a:ext cx="431800" cy="422275"/>
          </a:xfrm>
          <a:prstGeom prst="star5">
            <a:avLst/>
          </a:prstGeom>
          <a:solidFill>
            <a:srgbClr val="00B0F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 name="正方形/長方形 25"/>
          <p:cNvSpPr/>
          <p:nvPr/>
        </p:nvSpPr>
        <p:spPr>
          <a:xfrm>
            <a:off x="179388" y="6092825"/>
            <a:ext cx="8777287" cy="576263"/>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指導と評価の一体化</a:t>
            </a:r>
          </a:p>
        </p:txBody>
      </p:sp>
      <p:sp>
        <p:nvSpPr>
          <p:cNvPr id="6759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pic>
        <p:nvPicPr>
          <p:cNvPr id="67593" name="図 27"/>
          <p:cNvPicPr>
            <a:picLocks noChangeAspect="1"/>
          </p:cNvPicPr>
          <p:nvPr/>
        </p:nvPicPr>
        <p:blipFill>
          <a:blip r:embed="rId5">
            <a:extLst>
              <a:ext uri="{28A0092B-C50C-407E-A947-70E740481C1C}">
                <a14:useLocalDpi xmlns:a14="http://schemas.microsoft.com/office/drawing/2010/main" val="0"/>
              </a:ext>
            </a:extLst>
          </a:blip>
          <a:srcRect l="27164" t="61205" r="57088" b="12183"/>
          <a:stretch>
            <a:fillRect/>
          </a:stretch>
        </p:blipFill>
        <p:spPr bwMode="auto">
          <a:xfrm>
            <a:off x="461963" y="1628775"/>
            <a:ext cx="12700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角丸四角形 28"/>
          <p:cNvSpPr/>
          <p:nvPr/>
        </p:nvSpPr>
        <p:spPr>
          <a:xfrm>
            <a:off x="4876800" y="5445125"/>
            <a:ext cx="3005138" cy="355600"/>
          </a:xfrm>
          <a:prstGeom prst="roundRect">
            <a:avLst>
              <a:gd name="adj" fmla="val 50000"/>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67595" name="図 1"/>
          <p:cNvPicPr>
            <a:picLocks noChangeAspect="1"/>
          </p:cNvPicPr>
          <p:nvPr/>
        </p:nvPicPr>
        <p:blipFill>
          <a:blip r:embed="rId6">
            <a:extLst>
              <a:ext uri="{28A0092B-C50C-407E-A947-70E740481C1C}">
                <a14:useLocalDpi xmlns:a14="http://schemas.microsoft.com/office/drawing/2010/main" val="0"/>
              </a:ext>
            </a:extLst>
          </a:blip>
          <a:srcRect l="46313" t="33936" r="44704" b="45798"/>
          <a:stretch>
            <a:fillRect/>
          </a:stretch>
        </p:blipFill>
        <p:spPr bwMode="auto">
          <a:xfrm>
            <a:off x="2874963" y="1558925"/>
            <a:ext cx="11207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左矢印 8"/>
          <p:cNvSpPr/>
          <p:nvPr/>
        </p:nvSpPr>
        <p:spPr>
          <a:xfrm>
            <a:off x="1792288" y="1720850"/>
            <a:ext cx="901700" cy="898525"/>
          </a:xfrm>
          <a:prstGeom prst="leftArrow">
            <a:avLst>
              <a:gd name="adj1" fmla="val 66416"/>
              <a:gd name="adj2" fmla="val 25376"/>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400" dirty="0">
                <a:solidFill>
                  <a:srgbClr val="FF0000"/>
                </a:solidFill>
              </a:rPr>
              <a:t>適切な</a:t>
            </a:r>
            <a:endParaRPr kumimoji="1" lang="en-US" altLang="ja-JP" sz="1400" dirty="0">
              <a:solidFill>
                <a:srgbClr val="FF0000"/>
              </a:solidFill>
            </a:endParaRPr>
          </a:p>
          <a:p>
            <a:pPr algn="ctr">
              <a:defRPr/>
            </a:pPr>
            <a:r>
              <a:rPr kumimoji="1" lang="ja-JP" altLang="en-US" sz="1400" dirty="0">
                <a:solidFill>
                  <a:srgbClr val="FF0000"/>
                </a:solidFill>
              </a:rPr>
              <a:t>支援</a:t>
            </a:r>
          </a:p>
        </p:txBody>
      </p:sp>
      <p:sp>
        <p:nvSpPr>
          <p:cNvPr id="13" name="角丸四角形 12"/>
          <p:cNvSpPr/>
          <p:nvPr/>
        </p:nvSpPr>
        <p:spPr>
          <a:xfrm>
            <a:off x="4210050" y="1665288"/>
            <a:ext cx="427038" cy="3584575"/>
          </a:xfrm>
          <a:prstGeom prst="roundRect">
            <a:avLst>
              <a:gd name="adj" fmla="val 5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星 5 26"/>
          <p:cNvSpPr/>
          <p:nvPr/>
        </p:nvSpPr>
        <p:spPr>
          <a:xfrm>
            <a:off x="7235825" y="3870325"/>
            <a:ext cx="431800" cy="422275"/>
          </a:xfrm>
          <a:prstGeom prst="star5">
            <a:avLst/>
          </a:prstGeom>
          <a:solidFill>
            <a:srgbClr val="FF00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上矢印 17"/>
          <p:cNvSpPr/>
          <p:nvPr/>
        </p:nvSpPr>
        <p:spPr>
          <a:xfrm>
            <a:off x="7334250" y="4365625"/>
            <a:ext cx="233363" cy="307975"/>
          </a:xfrm>
          <a:prstGeom prst="upArrow">
            <a:avLst>
              <a:gd name="adj1" fmla="val 42306"/>
              <a:gd name="adj2" fmla="val 53743"/>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772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320675" y="692150"/>
            <a:ext cx="8640763" cy="4778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（２）学期や年間を見通した観点ごとの総括例</a:t>
            </a:r>
            <a:endParaRPr kumimoji="1" lang="en-US" altLang="ja-JP" sz="2200" dirty="0">
              <a:latin typeface="+mn-ea"/>
            </a:endParaRPr>
          </a:p>
        </p:txBody>
      </p:sp>
      <p:sp>
        <p:nvSpPr>
          <p:cNvPr id="69635"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graphicFrame>
        <p:nvGraphicFramePr>
          <p:cNvPr id="2" name="表 1"/>
          <p:cNvGraphicFramePr>
            <a:graphicFrameLocks noGrp="1"/>
          </p:cNvGraphicFramePr>
          <p:nvPr/>
        </p:nvGraphicFramePr>
        <p:xfrm>
          <a:off x="536575" y="1301750"/>
          <a:ext cx="8208964" cy="5337178"/>
        </p:xfrm>
        <a:graphic>
          <a:graphicData uri="http://schemas.openxmlformats.org/drawingml/2006/table">
            <a:tbl>
              <a:tblPr firstRow="1" bandRow="1">
                <a:tableStyleId>{5C22544A-7EE6-4342-B048-85BDC9FD1C3A}</a:tableStyleId>
              </a:tblPr>
              <a:tblGrid>
                <a:gridCol w="1728202">
                  <a:extLst>
                    <a:ext uri="{9D8B030D-6E8A-4147-A177-3AD203B41FA5}">
                      <a16:colId xmlns:a16="http://schemas.microsoft.com/office/drawing/2014/main" val="20000"/>
                    </a:ext>
                  </a:extLst>
                </a:gridCol>
                <a:gridCol w="2160252">
                  <a:extLst>
                    <a:ext uri="{9D8B030D-6E8A-4147-A177-3AD203B41FA5}">
                      <a16:colId xmlns:a16="http://schemas.microsoft.com/office/drawing/2014/main" val="20001"/>
                    </a:ext>
                  </a:extLst>
                </a:gridCol>
                <a:gridCol w="2376278">
                  <a:extLst>
                    <a:ext uri="{9D8B030D-6E8A-4147-A177-3AD203B41FA5}">
                      <a16:colId xmlns:a16="http://schemas.microsoft.com/office/drawing/2014/main" val="20002"/>
                    </a:ext>
                  </a:extLst>
                </a:gridCol>
                <a:gridCol w="648078">
                  <a:extLst>
                    <a:ext uri="{9D8B030D-6E8A-4147-A177-3AD203B41FA5}">
                      <a16:colId xmlns:a16="http://schemas.microsoft.com/office/drawing/2014/main" val="20003"/>
                    </a:ext>
                  </a:extLst>
                </a:gridCol>
                <a:gridCol w="648076">
                  <a:extLst>
                    <a:ext uri="{9D8B030D-6E8A-4147-A177-3AD203B41FA5}">
                      <a16:colId xmlns:a16="http://schemas.microsoft.com/office/drawing/2014/main" val="20004"/>
                    </a:ext>
                  </a:extLst>
                </a:gridCol>
                <a:gridCol w="648078">
                  <a:extLst>
                    <a:ext uri="{9D8B030D-6E8A-4147-A177-3AD203B41FA5}">
                      <a16:colId xmlns:a16="http://schemas.microsoft.com/office/drawing/2014/main" val="20005"/>
                    </a:ext>
                  </a:extLst>
                </a:gridCol>
              </a:tblGrid>
              <a:tr h="296999">
                <a:tc rowSpan="2">
                  <a:txBody>
                    <a:bodyPr/>
                    <a:lstStyle/>
                    <a:p>
                      <a:pPr algn="ctr"/>
                      <a:r>
                        <a:rPr kumimoji="1" lang="en-US" altLang="ja-JP" sz="1300" b="0" dirty="0">
                          <a:solidFill>
                            <a:schemeClr val="tx1"/>
                          </a:solidFill>
                        </a:rPr>
                        <a:t>〈</a:t>
                      </a:r>
                      <a:r>
                        <a:rPr kumimoji="1" lang="ja-JP" altLang="en-US" sz="1300" b="0" dirty="0">
                          <a:solidFill>
                            <a:schemeClr val="tx1"/>
                          </a:solidFill>
                        </a:rPr>
                        <a:t>領域・分野</a:t>
                      </a:r>
                      <a:r>
                        <a:rPr kumimoji="1" lang="en-US" altLang="ja-JP" sz="1300" b="0" dirty="0">
                          <a:solidFill>
                            <a:schemeClr val="tx1"/>
                          </a:solidFill>
                        </a:rPr>
                        <a:t>〉</a:t>
                      </a:r>
                    </a:p>
                    <a:p>
                      <a:pPr algn="ctr"/>
                      <a:r>
                        <a:rPr kumimoji="1" lang="ja-JP" altLang="en-US" sz="1300" b="0" dirty="0">
                          <a:solidFill>
                            <a:schemeClr val="tx1"/>
                          </a:solidFill>
                        </a:rPr>
                        <a:t>題材名（時数）</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300" b="0" dirty="0">
                          <a:solidFill>
                            <a:schemeClr val="tx1"/>
                          </a:solidFill>
                        </a:rPr>
                        <a:t>題材の概要</a:t>
                      </a:r>
                    </a:p>
                    <a:p>
                      <a:pPr algn="ctr"/>
                      <a:r>
                        <a:rPr kumimoji="1" lang="ja-JP" altLang="en-US" sz="1300" b="0" dirty="0">
                          <a:solidFill>
                            <a:schemeClr val="tx1"/>
                          </a:solidFill>
                        </a:rPr>
                        <a:t>（主な教材）</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300" b="0" dirty="0">
                          <a:solidFill>
                            <a:schemeClr val="tx1"/>
                          </a:solidFill>
                        </a:rPr>
                        <a:t>学習指導要領の内容</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300" b="0" dirty="0">
                          <a:solidFill>
                            <a:schemeClr val="tx1"/>
                          </a:solidFill>
                        </a:rPr>
                        <a:t>評価の観点</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6999">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300" dirty="0"/>
                        <a:t>知・技</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300" dirty="0"/>
                        <a:t>思</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300" dirty="0"/>
                        <a:t>態</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22906">
                <a:tc>
                  <a:txBody>
                    <a:bodyPr/>
                    <a:lstStyle/>
                    <a:p>
                      <a:r>
                        <a:rPr kumimoji="1" lang="en-US" altLang="ja-JP" sz="1300" dirty="0"/>
                        <a:t>〈</a:t>
                      </a:r>
                      <a:r>
                        <a:rPr kumimoji="1" lang="ja-JP" altLang="en-US" sz="1300" dirty="0"/>
                        <a:t>表現・器楽</a:t>
                      </a:r>
                      <a:r>
                        <a:rPr kumimoji="1" lang="en-US" altLang="ja-JP" sz="1300" dirty="0"/>
                        <a:t>〉</a:t>
                      </a:r>
                    </a:p>
                    <a:p>
                      <a:r>
                        <a:rPr kumimoji="1" lang="ja-JP" altLang="en-US" sz="1300" dirty="0"/>
                        <a:t>■■の音色を生かして表現しよう（３時間）</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t>曲想と音楽の構造との関わりを理解して，表現の工夫をしながら合わせて演奏する。</a:t>
                      </a:r>
                      <a:endParaRPr kumimoji="1" lang="en-US" altLang="ja-JP" sz="1200" dirty="0"/>
                    </a:p>
                    <a:p>
                      <a:pPr algn="r"/>
                      <a:r>
                        <a:rPr kumimoji="1" lang="ja-JP" altLang="en-US" sz="1200" dirty="0"/>
                        <a:t>（リコーダー合奏曲）</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t>・「Ａ表現」（</a:t>
                      </a:r>
                      <a:r>
                        <a:rPr kumimoji="1" lang="en-US" altLang="ja-JP" sz="1200" dirty="0"/>
                        <a:t>2</a:t>
                      </a:r>
                      <a:r>
                        <a:rPr kumimoji="1" lang="ja-JP" altLang="en-US" sz="1200" dirty="0"/>
                        <a:t>）ア，イ（ｱ），ウ（ｲ）</a:t>
                      </a:r>
                      <a:endParaRPr kumimoji="1" lang="en-US" altLang="ja-JP" sz="1200" dirty="0"/>
                    </a:p>
                    <a:p>
                      <a:r>
                        <a:rPr kumimoji="1" lang="ja-JP" altLang="en-US" sz="1200" dirty="0"/>
                        <a:t>・</a:t>
                      </a:r>
                      <a:r>
                        <a:rPr kumimoji="1" lang="en-US" altLang="ja-JP" sz="1200" dirty="0"/>
                        <a:t>〔</a:t>
                      </a:r>
                      <a:r>
                        <a:rPr kumimoji="1" lang="ja-JP" altLang="en-US" sz="1200" dirty="0"/>
                        <a:t>共通事項</a:t>
                      </a:r>
                      <a:r>
                        <a:rPr kumimoji="1" lang="en-US" altLang="ja-JP" sz="1200" dirty="0"/>
                        <a:t>〕</a:t>
                      </a:r>
                    </a:p>
                    <a:p>
                      <a:r>
                        <a:rPr kumimoji="1" lang="ja-JP" altLang="en-US" sz="1200" dirty="0"/>
                        <a:t>　</a:t>
                      </a:r>
                      <a:r>
                        <a:rPr kumimoji="1" lang="en-US" altLang="ja-JP" sz="1200" dirty="0">
                          <a:solidFill>
                            <a:srgbClr val="0070C0"/>
                          </a:solidFill>
                        </a:rPr>
                        <a:t>※</a:t>
                      </a:r>
                      <a:r>
                        <a:rPr kumimoji="1" lang="ja-JP" altLang="en-US" sz="1200" dirty="0">
                          <a:solidFill>
                            <a:srgbClr val="0070C0"/>
                          </a:solidFill>
                        </a:rPr>
                        <a:t>音色，旋律，テクスチュア</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Ｃ</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22906">
                <a:tc>
                  <a:txBody>
                    <a:bodyPr/>
                    <a:lstStyle/>
                    <a:p>
                      <a:r>
                        <a:rPr kumimoji="1" lang="en-US" altLang="ja-JP" sz="1300" dirty="0"/>
                        <a:t>〈</a:t>
                      </a:r>
                      <a:r>
                        <a:rPr kumimoji="1" lang="ja-JP" altLang="en-US" sz="1300" dirty="0"/>
                        <a:t>鑑賞</a:t>
                      </a:r>
                      <a:r>
                        <a:rPr kumimoji="1" lang="en-US" altLang="ja-JP" sz="1300" dirty="0"/>
                        <a:t>〉</a:t>
                      </a:r>
                    </a:p>
                    <a:p>
                      <a:r>
                        <a:rPr kumimoji="1" lang="ja-JP" altLang="en-US" sz="1300" dirty="0"/>
                        <a:t>●●を理解し，曲想を味わおう（３時間）</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t>曲想と音楽の構造との関わりを理解して聴き，管弦楽のよさや美しさを味わう。（管弦楽曲）</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t>・「Ｂ鑑賞」（</a:t>
                      </a:r>
                      <a:r>
                        <a:rPr kumimoji="1" lang="en-US" altLang="ja-JP" sz="1200" dirty="0"/>
                        <a:t>1</a:t>
                      </a:r>
                      <a:r>
                        <a:rPr kumimoji="1" lang="ja-JP" altLang="en-US" sz="1200" dirty="0"/>
                        <a:t>）ア（ｱ），イ（ｱ）</a:t>
                      </a:r>
                      <a:endParaRPr kumimoji="1" lang="en-US" altLang="ja-JP" sz="1200" dirty="0"/>
                    </a:p>
                    <a:p>
                      <a:r>
                        <a:rPr kumimoji="1" lang="ja-JP" altLang="en-US" sz="1200" dirty="0"/>
                        <a:t>・</a:t>
                      </a:r>
                      <a:r>
                        <a:rPr kumimoji="1" lang="en-US" altLang="ja-JP" sz="1200" dirty="0"/>
                        <a:t>〔</a:t>
                      </a:r>
                      <a:r>
                        <a:rPr kumimoji="1" lang="ja-JP" altLang="en-US" sz="1200" dirty="0"/>
                        <a:t>共通事項</a:t>
                      </a:r>
                      <a:r>
                        <a:rPr kumimoji="1" lang="en-US" altLang="ja-JP" sz="1200" dirty="0"/>
                        <a:t>〕</a:t>
                      </a:r>
                    </a:p>
                    <a:p>
                      <a:r>
                        <a:rPr kumimoji="1" lang="ja-JP" altLang="en-US" sz="1200" dirty="0">
                          <a:solidFill>
                            <a:srgbClr val="0070C0"/>
                          </a:solidFill>
                        </a:rPr>
                        <a:t>　</a:t>
                      </a:r>
                      <a:r>
                        <a:rPr kumimoji="1" lang="en-US" altLang="ja-JP" sz="1200" dirty="0">
                          <a:solidFill>
                            <a:srgbClr val="0070C0"/>
                          </a:solidFill>
                        </a:rPr>
                        <a:t>※</a:t>
                      </a:r>
                      <a:r>
                        <a:rPr kumimoji="1" lang="ja-JP" altLang="en-US" sz="1200" dirty="0">
                          <a:solidFill>
                            <a:srgbClr val="0070C0"/>
                          </a:solidFill>
                        </a:rPr>
                        <a:t>音色，テクスチュア，強弱，</a:t>
                      </a:r>
                      <a:endParaRPr kumimoji="1" lang="en-US" altLang="ja-JP" sz="1200" dirty="0">
                        <a:solidFill>
                          <a:srgbClr val="0070C0"/>
                        </a:solidFill>
                      </a:endParaRPr>
                    </a:p>
                    <a:p>
                      <a:r>
                        <a:rPr kumimoji="1" lang="ja-JP" altLang="en-US" sz="1200" dirty="0">
                          <a:solidFill>
                            <a:srgbClr val="0070C0"/>
                          </a:solidFill>
                        </a:rPr>
                        <a:t>　　</a:t>
                      </a:r>
                      <a:r>
                        <a:rPr kumimoji="1" lang="ja-JP" altLang="en-US" sz="1200" baseline="0" dirty="0">
                          <a:solidFill>
                            <a:srgbClr val="0070C0"/>
                          </a:solidFill>
                        </a:rPr>
                        <a:t>  </a:t>
                      </a:r>
                      <a:r>
                        <a:rPr kumimoji="1" lang="ja-JP" altLang="en-US" sz="1200" dirty="0">
                          <a:solidFill>
                            <a:srgbClr val="0070C0"/>
                          </a:solidFill>
                        </a:rPr>
                        <a:t>形式</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22906">
                <a:tc>
                  <a:txBody>
                    <a:bodyPr/>
                    <a:lstStyle/>
                    <a:p>
                      <a:r>
                        <a:rPr kumimoji="1" lang="en-US" altLang="ja-JP" sz="1300" dirty="0"/>
                        <a:t>〈</a:t>
                      </a:r>
                      <a:r>
                        <a:rPr kumimoji="1" lang="ja-JP" altLang="en-US" sz="1300" dirty="0"/>
                        <a:t>表現</a:t>
                      </a:r>
                      <a:r>
                        <a:rPr kumimoji="1" lang="en-US" altLang="ja-JP" sz="1300" dirty="0"/>
                        <a:t>〉</a:t>
                      </a:r>
                    </a:p>
                    <a:p>
                      <a:r>
                        <a:rPr kumimoji="1" lang="en-US" altLang="ja-JP" sz="1300" dirty="0"/>
                        <a:t>■■</a:t>
                      </a:r>
                      <a:r>
                        <a:rPr kumimoji="1" lang="ja-JP" altLang="en-US" sz="1300" dirty="0"/>
                        <a:t>の音色を生かして表現しよう（３時間）</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t>曲想と音楽の構造や歌詞の内容との関わりを理解しながら，曲にふさわしい歌唱表現を創意工夫して歌う。</a:t>
                      </a:r>
                      <a:r>
                        <a:rPr kumimoji="1" lang="ja-JP" altLang="en-US" sz="1000" dirty="0"/>
                        <a:t>（歌唱共通教材）</a:t>
                      </a:r>
                      <a:endParaRPr kumimoji="1" lang="ja-JP" altLang="en-US" sz="1200" dirty="0"/>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200" dirty="0"/>
                        <a:t>・「Ａ表現」（</a:t>
                      </a:r>
                      <a:r>
                        <a:rPr kumimoji="1" lang="en-US" altLang="ja-JP" sz="1200" dirty="0"/>
                        <a:t>1</a:t>
                      </a:r>
                      <a:r>
                        <a:rPr kumimoji="1" lang="ja-JP" altLang="en-US" sz="1200" dirty="0"/>
                        <a:t>）ア，イ（ｱ），ウ（ｱ）</a:t>
                      </a:r>
                      <a:endParaRPr kumimoji="1" lang="en-US" altLang="ja-JP" sz="1200" dirty="0"/>
                    </a:p>
                    <a:p>
                      <a:r>
                        <a:rPr kumimoji="1" lang="ja-JP" altLang="en-US" sz="1200" dirty="0"/>
                        <a:t>・</a:t>
                      </a:r>
                      <a:r>
                        <a:rPr kumimoji="1" lang="en-US" altLang="ja-JP" sz="1200" dirty="0"/>
                        <a:t>〔</a:t>
                      </a:r>
                      <a:r>
                        <a:rPr kumimoji="1" lang="ja-JP" altLang="en-US" sz="1200" dirty="0"/>
                        <a:t>共通事項</a:t>
                      </a:r>
                      <a:r>
                        <a:rPr kumimoji="1" lang="en-US" altLang="ja-JP" sz="1200" dirty="0"/>
                        <a:t>〕</a:t>
                      </a:r>
                    </a:p>
                    <a:p>
                      <a:r>
                        <a:rPr kumimoji="1" lang="ja-JP" altLang="en-US" sz="1200" dirty="0">
                          <a:solidFill>
                            <a:srgbClr val="0070C0"/>
                          </a:solidFill>
                        </a:rPr>
                        <a:t>　</a:t>
                      </a:r>
                      <a:r>
                        <a:rPr kumimoji="1" lang="en-US" altLang="ja-JP" sz="1200" dirty="0">
                          <a:solidFill>
                            <a:srgbClr val="0070C0"/>
                          </a:solidFill>
                        </a:rPr>
                        <a:t>※</a:t>
                      </a:r>
                      <a:r>
                        <a:rPr kumimoji="1" lang="ja-JP" altLang="en-US" sz="1200" dirty="0">
                          <a:solidFill>
                            <a:srgbClr val="0070C0"/>
                          </a:solidFill>
                        </a:rPr>
                        <a:t>リズム，速度，旋律（音の</a:t>
                      </a:r>
                      <a:r>
                        <a:rPr kumimoji="1" lang="ja-JP" altLang="en-US" sz="1200" dirty="0" err="1">
                          <a:solidFill>
                            <a:srgbClr val="0070C0"/>
                          </a:solidFill>
                        </a:rPr>
                        <a:t>つな</a:t>
                      </a:r>
                      <a:endParaRPr kumimoji="1" lang="en-US" altLang="ja-JP" sz="1200" dirty="0">
                        <a:solidFill>
                          <a:srgbClr val="0070C0"/>
                        </a:solidFill>
                      </a:endParaRPr>
                    </a:p>
                    <a:p>
                      <a:r>
                        <a:rPr kumimoji="1" lang="ja-JP" altLang="en-US" sz="1200" dirty="0">
                          <a:solidFill>
                            <a:srgbClr val="0070C0"/>
                          </a:solidFill>
                        </a:rPr>
                        <a:t>　　</a:t>
                      </a:r>
                      <a:r>
                        <a:rPr kumimoji="1" lang="ja-JP" altLang="en-US" sz="1200" baseline="0" dirty="0">
                          <a:solidFill>
                            <a:srgbClr val="0070C0"/>
                          </a:solidFill>
                        </a:rPr>
                        <a:t> </a:t>
                      </a:r>
                      <a:r>
                        <a:rPr kumimoji="1" lang="ja-JP" altLang="en-US" sz="1200" dirty="0">
                          <a:solidFill>
                            <a:srgbClr val="0070C0"/>
                          </a:solidFill>
                        </a:rPr>
                        <a:t>がり方やフレーズ），強弱</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000"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1545">
                <a:tc>
                  <a:txBody>
                    <a:bodyPr/>
                    <a:lstStyle/>
                    <a:p>
                      <a:r>
                        <a:rPr kumimoji="1" lang="en-US" altLang="ja-JP" sz="1300" dirty="0"/>
                        <a:t>〈</a:t>
                      </a:r>
                      <a:r>
                        <a:rPr kumimoji="1" lang="ja-JP" altLang="en-US" sz="1300" dirty="0"/>
                        <a:t>表現・創作，鑑賞</a:t>
                      </a:r>
                      <a:r>
                        <a:rPr kumimoji="1" lang="en-US" altLang="ja-JP" sz="1300" dirty="0"/>
                        <a:t>〉</a:t>
                      </a:r>
                    </a:p>
                    <a:p>
                      <a:r>
                        <a:rPr kumimoji="1" lang="ja-JP" altLang="en-US" sz="1300" dirty="0"/>
                        <a:t>★★に親しもう～○○を生かした創作と◎◎の鑑賞</a:t>
                      </a:r>
                      <a:endParaRPr kumimoji="1" lang="en-US" altLang="ja-JP" sz="1300" dirty="0"/>
                    </a:p>
                    <a:p>
                      <a:r>
                        <a:rPr kumimoji="1" lang="ja-JP" altLang="en-US" sz="1300" dirty="0"/>
                        <a:t>　　　　　　　</a:t>
                      </a:r>
                      <a:r>
                        <a:rPr kumimoji="1" lang="ja-JP" altLang="en-US" sz="1300" baseline="0" dirty="0"/>
                        <a:t> </a:t>
                      </a:r>
                      <a:r>
                        <a:rPr kumimoji="1" lang="ja-JP" altLang="en-US" sz="1300" dirty="0"/>
                        <a:t>（５時間）</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r>
                        <a:rPr kumimoji="1" lang="ja-JP" altLang="en-US" sz="1200" dirty="0"/>
                        <a:t>箏の音色の特徴及び反復，変化，対照などの構成上の特徴，音楽の特徴とその背景となる文化などとの関わりを理解して，構成を生かして音楽をつくるとともに，箏曲を味わって聴く。（箏曲）</a:t>
                      </a: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r>
                        <a:rPr kumimoji="1" lang="ja-JP" altLang="en-US" sz="1200" dirty="0"/>
                        <a:t>・「Ａ表現」（</a:t>
                      </a:r>
                      <a:r>
                        <a:rPr kumimoji="1" lang="en-US" altLang="ja-JP" sz="1200" dirty="0"/>
                        <a:t>3</a:t>
                      </a:r>
                      <a:r>
                        <a:rPr kumimoji="1" lang="ja-JP" altLang="en-US" sz="1200" dirty="0"/>
                        <a:t>）ア，イ（ｲ），ウ</a:t>
                      </a:r>
                    </a:p>
                    <a:p>
                      <a:r>
                        <a:rPr kumimoji="1" lang="ja-JP" altLang="en-US" sz="1200" dirty="0"/>
                        <a:t>・「Ｂ鑑賞」（</a:t>
                      </a:r>
                      <a:r>
                        <a:rPr kumimoji="1" lang="en-US" altLang="ja-JP" sz="1200" dirty="0"/>
                        <a:t>1</a:t>
                      </a:r>
                      <a:r>
                        <a:rPr kumimoji="1" lang="ja-JP" altLang="en-US" sz="1200" dirty="0"/>
                        <a:t>）ア（ｱ），イ（ｲ）</a:t>
                      </a:r>
                      <a:endParaRPr kumimoji="1" lang="en-US" altLang="ja-JP" sz="1200" dirty="0"/>
                    </a:p>
                    <a:p>
                      <a:r>
                        <a:rPr kumimoji="1" lang="ja-JP" altLang="en-US" sz="1200" dirty="0"/>
                        <a:t>・</a:t>
                      </a:r>
                      <a:r>
                        <a:rPr kumimoji="1" lang="en-US" altLang="ja-JP" sz="1200" dirty="0"/>
                        <a:t>〔</a:t>
                      </a:r>
                      <a:r>
                        <a:rPr kumimoji="1" lang="ja-JP" altLang="en-US" sz="1200" dirty="0"/>
                        <a:t>共通事項</a:t>
                      </a:r>
                      <a:r>
                        <a:rPr kumimoji="1" lang="en-US" altLang="ja-JP" sz="1200" dirty="0"/>
                        <a:t>〕</a:t>
                      </a:r>
                    </a:p>
                    <a:p>
                      <a:r>
                        <a:rPr kumimoji="1" lang="ja-JP" altLang="en-US" sz="1200" dirty="0">
                          <a:solidFill>
                            <a:srgbClr val="0070C0"/>
                          </a:solidFill>
                        </a:rPr>
                        <a:t>　</a:t>
                      </a:r>
                      <a:r>
                        <a:rPr kumimoji="1" lang="en-US" altLang="ja-JP" sz="1200" dirty="0">
                          <a:solidFill>
                            <a:srgbClr val="0070C0"/>
                          </a:solidFill>
                        </a:rPr>
                        <a:t>※</a:t>
                      </a:r>
                      <a:r>
                        <a:rPr kumimoji="1" lang="zh-TW" altLang="en-US" sz="1200" dirty="0">
                          <a:solidFill>
                            <a:srgbClr val="0070C0"/>
                          </a:solidFill>
                        </a:rPr>
                        <a:t>音色，速度，旋律，構成</a:t>
                      </a:r>
                      <a:endParaRPr kumimoji="1" lang="ja-JP" altLang="en-US" sz="1200" dirty="0">
                        <a:solidFill>
                          <a:srgbClr val="0070C0"/>
                        </a:solidFill>
                      </a:endParaRPr>
                    </a:p>
                  </a:txBody>
                  <a:tcPr marL="91441" marR="91441" marT="45693" marB="4569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20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2000"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kumimoji="1" lang="ja-JP" altLang="en-US" sz="2000" u="none"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9016">
                <a:tc gridSpan="6">
                  <a:txBody>
                    <a:bodyPr/>
                    <a:lstStyle/>
                    <a:p>
                      <a:endParaRPr kumimoji="1" lang="ja-JP" altLang="en-US" sz="300" dirty="0"/>
                    </a:p>
                  </a:txBody>
                  <a:tcPr marL="91441" marR="91441" marT="45693" marB="4569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hMerge="1">
                  <a:txBody>
                    <a:bodyPr/>
                    <a:lstStyle/>
                    <a:p>
                      <a:endParaRPr kumimoji="1" lang="ja-JP" altLang="en-US"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753900">
                <a:tc gridSpan="3">
                  <a:txBody>
                    <a:bodyPr/>
                    <a:lstStyle/>
                    <a:p>
                      <a:endParaRPr kumimoji="1" lang="ja-JP" altLang="en-US" sz="1300" dirty="0"/>
                    </a:p>
                  </a:txBody>
                  <a:tcPr marL="91441" marR="91441" marT="45693" marB="45693">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dirty="0"/>
                        <a:t>Ｂ</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3200" dirty="0"/>
                        <a:t>Ａ</a:t>
                      </a:r>
                    </a:p>
                  </a:txBody>
                  <a:tcPr marL="91441" marR="91441" marT="45693" marB="4569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grpSp>
        <p:nvGrpSpPr>
          <p:cNvPr id="69693" name="グループ化 32"/>
          <p:cNvGrpSpPr>
            <a:grpSpLocks/>
          </p:cNvGrpSpPr>
          <p:nvPr/>
        </p:nvGrpSpPr>
        <p:grpSpPr bwMode="auto">
          <a:xfrm>
            <a:off x="182563" y="5734050"/>
            <a:ext cx="8710612" cy="185738"/>
            <a:chOff x="182248" y="4829404"/>
            <a:chExt cx="8710232" cy="186295"/>
          </a:xfrm>
        </p:grpSpPr>
        <p:grpSp>
          <p:nvGrpSpPr>
            <p:cNvPr id="11" name="グループ化 10"/>
            <p:cNvGrpSpPr/>
            <p:nvPr/>
          </p:nvGrpSpPr>
          <p:grpSpPr>
            <a:xfrm>
              <a:off x="182248" y="4829404"/>
              <a:ext cx="8710232" cy="74531"/>
              <a:chOff x="602901" y="3426477"/>
              <a:chExt cx="8710232" cy="74531"/>
            </a:xfrm>
            <a:noFill/>
          </p:grpSpPr>
          <p:grpSp>
            <p:nvGrpSpPr>
              <p:cNvPr id="12" name="グループ化 11"/>
              <p:cNvGrpSpPr/>
              <p:nvPr/>
            </p:nvGrpSpPr>
            <p:grpSpPr>
              <a:xfrm>
                <a:off x="602901" y="3426477"/>
                <a:ext cx="4355116" cy="74531"/>
                <a:chOff x="602901" y="3426477"/>
                <a:chExt cx="4355116" cy="74531"/>
              </a:xfrm>
              <a:grpFill/>
            </p:grpSpPr>
            <p:sp>
              <p:nvSpPr>
                <p:cNvPr id="18" name="フリーフォーム 17"/>
                <p:cNvSpPr/>
                <p:nvPr/>
              </p:nvSpPr>
              <p:spPr>
                <a:xfrm>
                  <a:off x="602901"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フリーフォーム 18"/>
                <p:cNvSpPr/>
                <p:nvPr/>
              </p:nvSpPr>
              <p:spPr>
                <a:xfrm>
                  <a:off x="1691680"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フリーフォーム 19"/>
                <p:cNvSpPr/>
                <p:nvPr/>
              </p:nvSpPr>
              <p:spPr>
                <a:xfrm>
                  <a:off x="2780459"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フリーフォーム 20"/>
                <p:cNvSpPr/>
                <p:nvPr/>
              </p:nvSpPr>
              <p:spPr>
                <a:xfrm>
                  <a:off x="3869238"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grpSp>
            <p:nvGrpSpPr>
              <p:cNvPr id="13" name="グループ化 12"/>
              <p:cNvGrpSpPr/>
              <p:nvPr/>
            </p:nvGrpSpPr>
            <p:grpSpPr>
              <a:xfrm>
                <a:off x="4958017" y="3426477"/>
                <a:ext cx="4355116" cy="74531"/>
                <a:chOff x="602901" y="3426477"/>
                <a:chExt cx="4355116" cy="74531"/>
              </a:xfrm>
              <a:grpFill/>
            </p:grpSpPr>
            <p:sp>
              <p:nvSpPr>
                <p:cNvPr id="14" name="フリーフォーム 13"/>
                <p:cNvSpPr/>
                <p:nvPr/>
              </p:nvSpPr>
              <p:spPr>
                <a:xfrm>
                  <a:off x="602901"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フリーフォーム 14"/>
                <p:cNvSpPr/>
                <p:nvPr/>
              </p:nvSpPr>
              <p:spPr>
                <a:xfrm>
                  <a:off x="1691680"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フリーフォーム 15"/>
                <p:cNvSpPr/>
                <p:nvPr/>
              </p:nvSpPr>
              <p:spPr>
                <a:xfrm>
                  <a:off x="2780459"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7" name="フリーフォーム 16"/>
                <p:cNvSpPr/>
                <p:nvPr/>
              </p:nvSpPr>
              <p:spPr>
                <a:xfrm>
                  <a:off x="3869238"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grpSp>
        <p:grpSp>
          <p:nvGrpSpPr>
            <p:cNvPr id="23" name="グループ化 22"/>
            <p:cNvGrpSpPr/>
            <p:nvPr/>
          </p:nvGrpSpPr>
          <p:grpSpPr>
            <a:xfrm>
              <a:off x="182248" y="4938645"/>
              <a:ext cx="4355116" cy="74531"/>
              <a:chOff x="602901" y="3426477"/>
              <a:chExt cx="4355116" cy="74531"/>
            </a:xfrm>
            <a:noFill/>
          </p:grpSpPr>
          <p:sp>
            <p:nvSpPr>
              <p:cNvPr id="29" name="フリーフォーム 28"/>
              <p:cNvSpPr/>
              <p:nvPr/>
            </p:nvSpPr>
            <p:spPr>
              <a:xfrm>
                <a:off x="602901"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 name="フリーフォーム 29"/>
              <p:cNvSpPr/>
              <p:nvPr/>
            </p:nvSpPr>
            <p:spPr>
              <a:xfrm>
                <a:off x="1691680"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1" name="フリーフォーム 30"/>
              <p:cNvSpPr/>
              <p:nvPr/>
            </p:nvSpPr>
            <p:spPr>
              <a:xfrm>
                <a:off x="2780459"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2" name="フリーフォーム 31"/>
              <p:cNvSpPr/>
              <p:nvPr/>
            </p:nvSpPr>
            <p:spPr>
              <a:xfrm>
                <a:off x="3869238"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grpSp>
          <p:nvGrpSpPr>
            <p:cNvPr id="24" name="グループ化 23"/>
            <p:cNvGrpSpPr/>
            <p:nvPr/>
          </p:nvGrpSpPr>
          <p:grpSpPr>
            <a:xfrm>
              <a:off x="4537364" y="4941168"/>
              <a:ext cx="4355116" cy="74531"/>
              <a:chOff x="602901" y="3426477"/>
              <a:chExt cx="4355116" cy="74531"/>
            </a:xfrm>
            <a:noFill/>
          </p:grpSpPr>
          <p:sp>
            <p:nvSpPr>
              <p:cNvPr id="25" name="フリーフォーム 24"/>
              <p:cNvSpPr/>
              <p:nvPr/>
            </p:nvSpPr>
            <p:spPr>
              <a:xfrm>
                <a:off x="602901"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6" name="フリーフォーム 25"/>
              <p:cNvSpPr/>
              <p:nvPr/>
            </p:nvSpPr>
            <p:spPr>
              <a:xfrm>
                <a:off x="1691680"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7" name="フリーフォーム 26"/>
              <p:cNvSpPr/>
              <p:nvPr/>
            </p:nvSpPr>
            <p:spPr>
              <a:xfrm>
                <a:off x="2780459"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8" name="フリーフォーム 27"/>
              <p:cNvSpPr/>
              <p:nvPr/>
            </p:nvSpPr>
            <p:spPr>
              <a:xfrm>
                <a:off x="3869238" y="3426477"/>
                <a:ext cx="1088779" cy="74531"/>
              </a:xfrm>
              <a:custGeom>
                <a:avLst/>
                <a:gdLst>
                  <a:gd name="connsiteX0" fmla="*/ 0 w 7224765"/>
                  <a:gd name="connsiteY0" fmla="*/ 361752 h 744492"/>
                  <a:gd name="connsiteX1" fmla="*/ 371789 w 7224765"/>
                  <a:gd name="connsiteY1" fmla="*/ 20108 h 744492"/>
                  <a:gd name="connsiteX2" fmla="*/ 1085222 w 7224765"/>
                  <a:gd name="connsiteY2" fmla="*/ 723492 h 744492"/>
                  <a:gd name="connsiteX3" fmla="*/ 1808703 w 7224765"/>
                  <a:gd name="connsiteY3" fmla="*/ 10059 h 744492"/>
                  <a:gd name="connsiteX4" fmla="*/ 2542233 w 7224765"/>
                  <a:gd name="connsiteY4" fmla="*/ 723492 h 744492"/>
                  <a:gd name="connsiteX5" fmla="*/ 3245618 w 7224765"/>
                  <a:gd name="connsiteY5" fmla="*/ 11 h 744492"/>
                  <a:gd name="connsiteX6" fmla="*/ 3979147 w 7224765"/>
                  <a:gd name="connsiteY6" fmla="*/ 723492 h 744492"/>
                  <a:gd name="connsiteX7" fmla="*/ 4702629 w 7224765"/>
                  <a:gd name="connsiteY7" fmla="*/ 10059 h 744492"/>
                  <a:gd name="connsiteX8" fmla="*/ 5406013 w 7224765"/>
                  <a:gd name="connsiteY8" fmla="*/ 713444 h 744492"/>
                  <a:gd name="connsiteX9" fmla="*/ 6139543 w 7224765"/>
                  <a:gd name="connsiteY9" fmla="*/ 11 h 744492"/>
                  <a:gd name="connsiteX10" fmla="*/ 6852976 w 7224765"/>
                  <a:gd name="connsiteY10" fmla="*/ 733541 h 744492"/>
                  <a:gd name="connsiteX11" fmla="*/ 7224765 w 7224765"/>
                  <a:gd name="connsiteY11" fmla="*/ 371800 h 744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4765" h="744492">
                    <a:moveTo>
                      <a:pt x="0" y="361752"/>
                    </a:moveTo>
                    <a:cubicBezTo>
                      <a:pt x="95459" y="160785"/>
                      <a:pt x="190919" y="-40182"/>
                      <a:pt x="371789" y="20108"/>
                    </a:cubicBezTo>
                    <a:cubicBezTo>
                      <a:pt x="552659" y="80398"/>
                      <a:pt x="845736" y="725167"/>
                      <a:pt x="1085222" y="723492"/>
                    </a:cubicBezTo>
                    <a:cubicBezTo>
                      <a:pt x="1324708" y="721817"/>
                      <a:pt x="1565868" y="10059"/>
                      <a:pt x="1808703" y="10059"/>
                    </a:cubicBezTo>
                    <a:cubicBezTo>
                      <a:pt x="2051538" y="10059"/>
                      <a:pt x="2302747" y="725167"/>
                      <a:pt x="2542233" y="723492"/>
                    </a:cubicBezTo>
                    <a:cubicBezTo>
                      <a:pt x="2781719" y="721817"/>
                      <a:pt x="3006132" y="11"/>
                      <a:pt x="3245618" y="11"/>
                    </a:cubicBezTo>
                    <a:cubicBezTo>
                      <a:pt x="3485104" y="11"/>
                      <a:pt x="3736312" y="721817"/>
                      <a:pt x="3979147" y="723492"/>
                    </a:cubicBezTo>
                    <a:cubicBezTo>
                      <a:pt x="4221982" y="725167"/>
                      <a:pt x="4464818" y="11734"/>
                      <a:pt x="4702629" y="10059"/>
                    </a:cubicBezTo>
                    <a:cubicBezTo>
                      <a:pt x="4940440" y="8384"/>
                      <a:pt x="5166527" y="715119"/>
                      <a:pt x="5406013" y="713444"/>
                    </a:cubicBezTo>
                    <a:cubicBezTo>
                      <a:pt x="5645499" y="711769"/>
                      <a:pt x="5898383" y="-3338"/>
                      <a:pt x="6139543" y="11"/>
                    </a:cubicBezTo>
                    <a:cubicBezTo>
                      <a:pt x="6380703" y="3360"/>
                      <a:pt x="6672106" y="671576"/>
                      <a:pt x="6852976" y="733541"/>
                    </a:cubicBezTo>
                    <a:cubicBezTo>
                      <a:pt x="7033846" y="795506"/>
                      <a:pt x="7129305" y="583653"/>
                      <a:pt x="7224765" y="371800"/>
                    </a:cubicBezTo>
                  </a:path>
                </a:pathLst>
              </a:cu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grpSp>
      <p:sp>
        <p:nvSpPr>
          <p:cNvPr id="69694" name="テキスト ボックス 33"/>
          <p:cNvSpPr txBox="1">
            <a:spLocks noChangeArrowheads="1"/>
          </p:cNvSpPr>
          <p:nvPr/>
        </p:nvSpPr>
        <p:spPr bwMode="auto">
          <a:xfrm>
            <a:off x="4730750" y="1065213"/>
            <a:ext cx="4230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1100">
                <a:solidFill>
                  <a:srgbClr val="0070C0"/>
                </a:solidFill>
              </a:rPr>
              <a:t>※ </a:t>
            </a:r>
            <a:r>
              <a:rPr kumimoji="1" lang="ja-JP" altLang="en-US" sz="1100">
                <a:solidFill>
                  <a:srgbClr val="0070C0"/>
                </a:solidFill>
              </a:rPr>
              <a:t>は，思考・判断のよりどころとなる主な音楽を形づくっている要素</a:t>
            </a:r>
          </a:p>
        </p:txBody>
      </p:sp>
      <p:sp>
        <p:nvSpPr>
          <p:cNvPr id="35" name="ホームベース 34"/>
          <p:cNvSpPr/>
          <p:nvPr/>
        </p:nvSpPr>
        <p:spPr>
          <a:xfrm>
            <a:off x="536575" y="6021388"/>
            <a:ext cx="6178550" cy="503237"/>
          </a:xfrm>
          <a:prstGeom prst="homePlat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b="1" dirty="0"/>
              <a:t>本事例では，「Ａ」の数と「Ｂ」の数が同数であった場合は，</a:t>
            </a:r>
            <a:endParaRPr lang="en-US" altLang="ja-JP" sz="1600" b="1" dirty="0"/>
          </a:p>
          <a:p>
            <a:pPr>
              <a:defRPr/>
            </a:pPr>
            <a:r>
              <a:rPr lang="ja-JP" altLang="en-US" sz="1600" b="1" dirty="0"/>
              <a:t>                            学期や年間を見通した総括を「Ａ」とするという考え方</a:t>
            </a:r>
            <a:endParaRPr kumimoji="1" lang="ja-JP" altLang="en-US" sz="1600" b="1" dirty="0"/>
          </a:p>
        </p:txBody>
      </p:sp>
      <p:sp>
        <p:nvSpPr>
          <p:cNvPr id="33" name="角丸四角形 32"/>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P.59</a:t>
            </a:r>
            <a:endParaRPr kumimoji="1" lang="ja-JP" altLang="en-US" sz="20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15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a:spLocks noChangeArrowheads="1"/>
          </p:cNvSpPr>
          <p:nvPr/>
        </p:nvSpPr>
        <p:spPr bwMode="auto">
          <a:xfrm>
            <a:off x="320675" y="692150"/>
            <a:ext cx="8640763" cy="4778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3000"/>
              </a:lnSpc>
              <a:defRPr/>
            </a:pPr>
            <a:r>
              <a:rPr kumimoji="1" lang="ja-JP" altLang="en-US" sz="2200" dirty="0">
                <a:latin typeface="+mn-ea"/>
              </a:rPr>
              <a:t>（３）評価方法の工夫</a:t>
            </a:r>
            <a:endParaRPr kumimoji="1" lang="en-US" altLang="ja-JP" sz="2200" dirty="0">
              <a:latin typeface="+mn-ea"/>
            </a:endParaRPr>
          </a:p>
        </p:txBody>
      </p:sp>
      <p:sp>
        <p:nvSpPr>
          <p:cNvPr id="71683"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Ⅲ</a:t>
            </a:r>
            <a:r>
              <a:rPr kumimoji="1" lang="ja-JP" altLang="en-US" sz="3000" b="1">
                <a:solidFill>
                  <a:schemeClr val="bg1"/>
                </a:solidFill>
              </a:rPr>
              <a:t>　「題材ごとの学習評価」について（事例）</a:t>
            </a:r>
          </a:p>
        </p:txBody>
      </p:sp>
      <p:sp>
        <p:nvSpPr>
          <p:cNvPr id="33" name="角丸四角形 32"/>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P.60</a:t>
            </a:r>
            <a:endParaRPr kumimoji="1" lang="ja-JP" altLang="en-US" sz="2000" dirty="0"/>
          </a:p>
        </p:txBody>
      </p:sp>
      <p:grpSp>
        <p:nvGrpSpPr>
          <p:cNvPr id="71685" name="グループ化 8"/>
          <p:cNvGrpSpPr>
            <a:grpSpLocks/>
          </p:cNvGrpSpPr>
          <p:nvPr/>
        </p:nvGrpSpPr>
        <p:grpSpPr bwMode="auto">
          <a:xfrm>
            <a:off x="611188" y="1125538"/>
            <a:ext cx="7993062" cy="4824412"/>
            <a:chOff x="467544" y="1302668"/>
            <a:chExt cx="7416824" cy="4968552"/>
          </a:xfrm>
        </p:grpSpPr>
        <p:sp>
          <p:nvSpPr>
            <p:cNvPr id="8" name="正方形/長方形 7"/>
            <p:cNvSpPr/>
            <p:nvPr/>
          </p:nvSpPr>
          <p:spPr>
            <a:xfrm>
              <a:off x="467544" y="1302668"/>
              <a:ext cx="7416824" cy="496855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71695" name="グループ化 6"/>
            <p:cNvGrpSpPr>
              <a:grpSpLocks/>
            </p:cNvGrpSpPr>
            <p:nvPr/>
          </p:nvGrpSpPr>
          <p:grpSpPr bwMode="auto">
            <a:xfrm>
              <a:off x="611560" y="1412776"/>
              <a:ext cx="7128791" cy="4752530"/>
              <a:chOff x="611560" y="1412776"/>
              <a:chExt cx="7128791" cy="4752530"/>
            </a:xfrm>
          </p:grpSpPr>
          <p:pic>
            <p:nvPicPr>
              <p:cNvPr id="71696" name="図 2"/>
              <p:cNvPicPr>
                <a:picLocks noChangeAspect="1"/>
              </p:cNvPicPr>
              <p:nvPr/>
            </p:nvPicPr>
            <p:blipFill>
              <a:blip r:embed="rId5">
                <a:extLst>
                  <a:ext uri="{28A0092B-C50C-407E-A947-70E740481C1C}">
                    <a14:useLocalDpi xmlns:a14="http://schemas.microsoft.com/office/drawing/2010/main" val="0"/>
                  </a:ext>
                </a:extLst>
              </a:blip>
              <a:srcRect l="13223" t="21986" r="34802" b="9381"/>
              <a:stretch>
                <a:fillRect/>
              </a:stretch>
            </p:blipFill>
            <p:spPr bwMode="auto">
              <a:xfrm rot="5400000">
                <a:off x="3599890" y="2024844"/>
                <a:ext cx="4752530" cy="3528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図 4"/>
              <p:cNvPicPr>
                <a:picLocks noChangeAspect="1"/>
              </p:cNvPicPr>
              <p:nvPr/>
            </p:nvPicPr>
            <p:blipFill>
              <a:blip r:embed="rId6">
                <a:extLst>
                  <a:ext uri="{28A0092B-C50C-407E-A947-70E740481C1C}">
                    <a14:useLocalDpi xmlns:a14="http://schemas.microsoft.com/office/drawing/2010/main" val="0"/>
                  </a:ext>
                </a:extLst>
              </a:blip>
              <a:srcRect l="13223" t="20586" r="34802" b="9381"/>
              <a:stretch>
                <a:fillRect/>
              </a:stretch>
            </p:blipFill>
            <p:spPr bwMode="auto">
              <a:xfrm rot="5400000">
                <a:off x="35496" y="1988840"/>
                <a:ext cx="4752528"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6" name="ホームベース 35"/>
          <p:cNvSpPr/>
          <p:nvPr/>
        </p:nvSpPr>
        <p:spPr>
          <a:xfrm>
            <a:off x="325438" y="6040438"/>
            <a:ext cx="8636000" cy="41275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000" dirty="0">
                <a:solidFill>
                  <a:schemeClr val="tx1"/>
                </a:solidFill>
              </a:rPr>
              <a:t>形に残らない「音や音楽」を扱う教科だからこそ多様な評価方法を準備すること</a:t>
            </a:r>
          </a:p>
        </p:txBody>
      </p:sp>
      <p:sp>
        <p:nvSpPr>
          <p:cNvPr id="71687" name="テキスト ボックス 9"/>
          <p:cNvSpPr txBox="1">
            <a:spLocks noChangeArrowheads="1"/>
          </p:cNvSpPr>
          <p:nvPr/>
        </p:nvSpPr>
        <p:spPr bwMode="auto">
          <a:xfrm>
            <a:off x="320675" y="6453188"/>
            <a:ext cx="84280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1600" b="1">
                <a:solidFill>
                  <a:srgbClr val="FF0000"/>
                </a:solidFill>
              </a:rPr>
              <a:t>※</a:t>
            </a:r>
            <a:r>
              <a:rPr kumimoji="1" lang="ja-JP" altLang="en-US" sz="1600" b="1">
                <a:solidFill>
                  <a:srgbClr val="FF0000"/>
                </a:solidFill>
              </a:rPr>
              <a:t>ただし「書かせすぎ」には注意！（十分な音楽活動の時間を確保できる工夫を！）</a:t>
            </a:r>
          </a:p>
        </p:txBody>
      </p:sp>
      <p:grpSp>
        <p:nvGrpSpPr>
          <p:cNvPr id="71688" name="グループ化 7"/>
          <p:cNvGrpSpPr>
            <a:grpSpLocks/>
          </p:cNvGrpSpPr>
          <p:nvPr/>
        </p:nvGrpSpPr>
        <p:grpSpPr bwMode="auto">
          <a:xfrm>
            <a:off x="6119813" y="846138"/>
            <a:ext cx="2919412" cy="830262"/>
            <a:chOff x="6084168" y="1573511"/>
            <a:chExt cx="2919653" cy="829964"/>
          </a:xfrm>
        </p:grpSpPr>
        <p:sp>
          <p:nvSpPr>
            <p:cNvPr id="39" name="雲 38"/>
            <p:cNvSpPr/>
            <p:nvPr/>
          </p:nvSpPr>
          <p:spPr>
            <a:xfrm>
              <a:off x="6084168" y="1573511"/>
              <a:ext cx="2919653" cy="829964"/>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1693" name="テキスト ボックス 6"/>
            <p:cNvSpPr txBox="1">
              <a:spLocks noChangeArrowheads="1"/>
            </p:cNvSpPr>
            <p:nvPr/>
          </p:nvSpPr>
          <p:spPr bwMode="auto">
            <a:xfrm>
              <a:off x="6299660" y="1714599"/>
              <a:ext cx="2520280" cy="5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500">
                  <a:solidFill>
                    <a:srgbClr val="FF0000"/>
                  </a:solidFill>
                </a:rPr>
                <a:t>楽譜に直接書き込ませる等の工夫は効果的</a:t>
              </a:r>
              <a:endParaRPr kumimoji="1" lang="en-US" altLang="ja-JP" sz="1500">
                <a:solidFill>
                  <a:srgbClr val="FF0000"/>
                </a:solidFill>
              </a:endParaRPr>
            </a:p>
          </p:txBody>
        </p:sp>
      </p:grpSp>
      <p:grpSp>
        <p:nvGrpSpPr>
          <p:cNvPr id="71689" name="グループ化 7"/>
          <p:cNvGrpSpPr>
            <a:grpSpLocks/>
          </p:cNvGrpSpPr>
          <p:nvPr/>
        </p:nvGrpSpPr>
        <p:grpSpPr bwMode="auto">
          <a:xfrm>
            <a:off x="176213" y="3152775"/>
            <a:ext cx="2359025" cy="830263"/>
            <a:chOff x="6084168" y="1573511"/>
            <a:chExt cx="2919653" cy="829964"/>
          </a:xfrm>
        </p:grpSpPr>
        <p:sp>
          <p:nvSpPr>
            <p:cNvPr id="42" name="雲 41"/>
            <p:cNvSpPr/>
            <p:nvPr/>
          </p:nvSpPr>
          <p:spPr>
            <a:xfrm>
              <a:off x="6084168" y="1573511"/>
              <a:ext cx="2919653" cy="829964"/>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71691" name="テキスト ボックス 6"/>
            <p:cNvSpPr txBox="1">
              <a:spLocks noChangeArrowheads="1"/>
            </p:cNvSpPr>
            <p:nvPr/>
          </p:nvSpPr>
          <p:spPr bwMode="auto">
            <a:xfrm>
              <a:off x="6299660" y="1714599"/>
              <a:ext cx="2520280" cy="55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1500">
                  <a:solidFill>
                    <a:srgbClr val="FF0000"/>
                  </a:solidFill>
                </a:rPr>
                <a:t>「知覚」と「感受」を</a:t>
              </a:r>
              <a:endParaRPr kumimoji="1" lang="en-US" altLang="ja-JP" sz="1500">
                <a:solidFill>
                  <a:srgbClr val="FF0000"/>
                </a:solidFill>
              </a:endParaRPr>
            </a:p>
            <a:p>
              <a:pPr algn="ctr"/>
              <a:r>
                <a:rPr kumimoji="1" lang="ja-JP" altLang="en-US" sz="1500">
                  <a:solidFill>
                    <a:srgbClr val="FF0000"/>
                  </a:solidFill>
                </a:rPr>
                <a:t>線で結ぶ等の工夫</a:t>
              </a:r>
              <a:endParaRPr kumimoji="1" lang="en-US" altLang="ja-JP" sz="1500">
                <a:solidFill>
                  <a:srgbClr val="FF0000"/>
                </a:solidFill>
              </a:endParaRPr>
            </a:p>
          </p:txBody>
        </p:sp>
      </p:gr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360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84213" y="1917700"/>
            <a:ext cx="7775575" cy="129698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prstClr val="black"/>
                </a:solidFill>
                <a:latin typeface="HGP教科書体" panose="02020600000000000000" pitchFamily="18" charset="-128"/>
                <a:ea typeface="HGP教科書体" panose="02020600000000000000" pitchFamily="18" charset="-128"/>
              </a:rPr>
              <a:t>中学校　音楽</a:t>
            </a:r>
            <a:endParaRPr kumimoji="1" lang="ja-JP" altLang="en-US" sz="5400" dirty="0">
              <a:solidFill>
                <a:prstClr val="black"/>
              </a:solidFill>
            </a:endParaRPr>
          </a:p>
        </p:txBody>
      </p:sp>
      <p:sp>
        <p:nvSpPr>
          <p:cNvPr id="7" name="サブタイトル 2"/>
          <p:cNvSpPr>
            <a:spLocks noGrp="1"/>
          </p:cNvSpPr>
          <p:nvPr>
            <p:ph type="subTitle" idx="1"/>
          </p:nvPr>
        </p:nvSpPr>
        <p:spPr>
          <a:xfrm>
            <a:off x="7938" y="-26988"/>
            <a:ext cx="9144000" cy="1754188"/>
          </a:xfrm>
          <a:solidFill>
            <a:srgbClr val="0070C0"/>
          </a:solidFill>
        </p:spPr>
        <p:txBody>
          <a:bodyPr rtlCol="0" anchor="ctr">
            <a:normAutofit/>
          </a:bodyPr>
          <a:lstStyle/>
          <a:p>
            <a:pPr eaLnBrk="1" fontAlgn="auto" hangingPunct="1">
              <a:spcAft>
                <a:spcPts val="0"/>
              </a:spcAft>
              <a:defRPr/>
            </a:pPr>
            <a:r>
              <a:rPr lang="ja-JP" altLang="en-US" sz="4400" b="1" dirty="0">
                <a:solidFill>
                  <a:schemeClr val="bg1"/>
                </a:solidFill>
                <a:latin typeface="+mj-ea"/>
                <a:ea typeface="+mj-ea"/>
              </a:rPr>
              <a:t>「指導と評価の一体化」のための</a:t>
            </a:r>
            <a:endParaRPr lang="en-US" altLang="ja-JP" sz="4400" b="1" dirty="0">
              <a:solidFill>
                <a:schemeClr val="bg1"/>
              </a:solidFill>
              <a:latin typeface="+mj-ea"/>
              <a:ea typeface="+mj-ea"/>
            </a:endParaRPr>
          </a:p>
          <a:p>
            <a:pPr eaLnBrk="1" fontAlgn="auto" hangingPunct="1">
              <a:spcAft>
                <a:spcPts val="0"/>
              </a:spcAft>
              <a:defRPr/>
            </a:pPr>
            <a:r>
              <a:rPr lang="ja-JP" altLang="en-US" sz="4400" b="1" dirty="0">
                <a:solidFill>
                  <a:schemeClr val="bg1"/>
                </a:solidFill>
                <a:latin typeface="+mj-ea"/>
                <a:ea typeface="+mj-ea"/>
              </a:rPr>
              <a:t>学習評価について</a:t>
            </a:r>
            <a:endParaRPr lang="ja-JP" altLang="en-US" sz="7200" b="1" dirty="0">
              <a:solidFill>
                <a:schemeClr val="bg1"/>
              </a:solidFill>
              <a:latin typeface="+mj-ea"/>
              <a:ea typeface="+mj-ea"/>
            </a:endParaRPr>
          </a:p>
        </p:txBody>
      </p:sp>
      <p:sp>
        <p:nvSpPr>
          <p:cNvPr id="8" name="AutoShape 12"/>
          <p:cNvSpPr>
            <a:spLocks noChangeArrowheads="1"/>
          </p:cNvSpPr>
          <p:nvPr/>
        </p:nvSpPr>
        <p:spPr bwMode="auto">
          <a:xfrm>
            <a:off x="277813" y="3357563"/>
            <a:ext cx="8604250" cy="3384550"/>
          </a:xfrm>
          <a:prstGeom prst="rect">
            <a:avLst/>
          </a:prstGeom>
          <a:solidFill>
            <a:schemeClr val="accent6">
              <a:lumMod val="20000"/>
              <a:lumOff val="8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Ⅰ</a:t>
            </a:r>
            <a:r>
              <a:rPr lang="ja-JP" altLang="en-US" sz="2800" b="1" dirty="0">
                <a:solidFill>
                  <a:srgbClr val="000000"/>
                </a:solidFill>
                <a:ea typeface="HGP教科書体" panose="02020600000000000000" pitchFamily="18" charset="-128"/>
              </a:rPr>
              <a:t>　「内容のまとまりごとの評価規準」作成の手順</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Ⅱ</a:t>
            </a:r>
            <a:r>
              <a:rPr lang="ja-JP" altLang="en-US" sz="2800" b="1" dirty="0">
                <a:solidFill>
                  <a:srgbClr val="000000"/>
                </a:solidFill>
                <a:ea typeface="HGP教科書体" panose="02020600000000000000" pitchFamily="18" charset="-128"/>
              </a:rPr>
              <a:t>　「題材の評価規準」の基本構造（例）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Ⅲ</a:t>
            </a:r>
            <a:r>
              <a:rPr lang="ja-JP" altLang="en-US" sz="2800" b="1" dirty="0">
                <a:solidFill>
                  <a:srgbClr val="000000"/>
                </a:solidFill>
                <a:ea typeface="HGP教科書体" panose="02020600000000000000" pitchFamily="18" charset="-128"/>
              </a:rPr>
              <a:t>　「題材ごとの学習評価」について（事例）</a:t>
            </a:r>
            <a:endParaRPr lang="en-US" altLang="ja-JP" sz="2800" b="1" dirty="0">
              <a:solidFill>
                <a:srgbClr val="000000"/>
              </a:solidFill>
              <a:ea typeface="HGP教科書体" panose="02020600000000000000" pitchFamily="18" charset="-128"/>
            </a:endParaRPr>
          </a:p>
          <a:p>
            <a:pPr eaLnBrk="1" fontAlgn="auto" hangingPunct="1">
              <a:lnSpc>
                <a:spcPct val="150000"/>
              </a:lnSpc>
              <a:spcBef>
                <a:spcPct val="50000"/>
              </a:spcBef>
              <a:spcAft>
                <a:spcPts val="0"/>
              </a:spcAft>
              <a:buFontTx/>
              <a:buNone/>
              <a:defRPr/>
            </a:pPr>
            <a:r>
              <a:rPr lang="en-US" altLang="ja-JP" sz="2800" b="1" dirty="0">
                <a:solidFill>
                  <a:srgbClr val="000000"/>
                </a:solidFill>
                <a:ea typeface="HGP教科書体" panose="02020600000000000000" pitchFamily="18" charset="-128"/>
              </a:rPr>
              <a:t>Ⅳ</a:t>
            </a:r>
            <a:r>
              <a:rPr lang="ja-JP" altLang="en-US" sz="2800" b="1" dirty="0">
                <a:solidFill>
                  <a:srgbClr val="000000"/>
                </a:solidFill>
                <a:ea typeface="HGP教科書体" panose="02020600000000000000" pitchFamily="18" charset="-128"/>
              </a:rPr>
              <a:t>　 「まとめ」と「指導と評価の一体化」の実現に向けて</a:t>
            </a:r>
          </a:p>
        </p:txBody>
      </p:sp>
      <p:sp>
        <p:nvSpPr>
          <p:cNvPr id="5" name="角丸四角形 4"/>
          <p:cNvSpPr/>
          <p:nvPr/>
        </p:nvSpPr>
        <p:spPr>
          <a:xfrm>
            <a:off x="277813" y="6062663"/>
            <a:ext cx="8181975" cy="5746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prstClr val="white"/>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7274">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5"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Ⅳ</a:t>
            </a:r>
            <a:r>
              <a:rPr kumimoji="1" lang="ja-JP" altLang="en-US" sz="3000" b="1">
                <a:solidFill>
                  <a:schemeClr val="bg1"/>
                </a:solidFill>
              </a:rPr>
              <a:t>　「学習評価」を行うに当たってのまとめ・留意点等</a:t>
            </a:r>
          </a:p>
        </p:txBody>
      </p:sp>
      <p:sp>
        <p:nvSpPr>
          <p:cNvPr id="2" name="角丸四角形 1"/>
          <p:cNvSpPr/>
          <p:nvPr/>
        </p:nvSpPr>
        <p:spPr>
          <a:xfrm>
            <a:off x="166688" y="1601788"/>
            <a:ext cx="8810625" cy="1562100"/>
          </a:xfrm>
          <a:prstGeom prst="roundRect">
            <a:avLst>
              <a:gd name="adj" fmla="val 11434"/>
            </a:avLst>
          </a:prstGeom>
          <a:solidFill>
            <a:schemeClr val="bg1"/>
          </a:solidFill>
          <a:ln w="28575">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800"/>
              </a:lnSpc>
              <a:defRPr/>
            </a:pPr>
            <a:r>
              <a:rPr kumimoji="1" lang="ja-JP" altLang="en-US" sz="2200" dirty="0">
                <a:solidFill>
                  <a:schemeClr val="tx1"/>
                </a:solidFill>
              </a:rPr>
              <a:t>＜知識・技能＞</a:t>
            </a:r>
            <a:endParaRPr kumimoji="1" lang="en-US" altLang="ja-JP" sz="2200" dirty="0">
              <a:solidFill>
                <a:schemeClr val="tx1"/>
              </a:solidFill>
            </a:endParaRPr>
          </a:p>
          <a:p>
            <a:pPr>
              <a:lnSpc>
                <a:spcPts val="2800"/>
              </a:lnSpc>
              <a:defRPr/>
            </a:pPr>
            <a:r>
              <a:rPr kumimoji="1" lang="ja-JP" altLang="en-US" sz="2200" dirty="0">
                <a:solidFill>
                  <a:schemeClr val="tx1"/>
                </a:solidFill>
              </a:rPr>
              <a:t>◆　</a:t>
            </a:r>
            <a:r>
              <a:rPr kumimoji="1" lang="ja-JP" altLang="en-US" sz="2200" dirty="0">
                <a:solidFill>
                  <a:srgbClr val="FF0000"/>
                </a:solidFill>
              </a:rPr>
              <a:t>「知識」は事項イ，「技能」は事項ウ</a:t>
            </a:r>
            <a:r>
              <a:rPr kumimoji="1" lang="ja-JP" altLang="en-US" sz="2200" dirty="0">
                <a:solidFill>
                  <a:schemeClr val="tx1"/>
                </a:solidFill>
              </a:rPr>
              <a:t>に示されている（ｱ），（ｲ）のいずれ</a:t>
            </a:r>
            <a:endParaRPr kumimoji="1" lang="en-US" altLang="ja-JP" sz="2200" dirty="0">
              <a:solidFill>
                <a:schemeClr val="tx1"/>
              </a:solidFill>
            </a:endParaRPr>
          </a:p>
          <a:p>
            <a:pPr>
              <a:lnSpc>
                <a:spcPts val="2800"/>
              </a:lnSpc>
              <a:defRPr/>
            </a:pPr>
            <a:r>
              <a:rPr kumimoji="1" lang="ja-JP" altLang="en-US" sz="2200" dirty="0">
                <a:solidFill>
                  <a:schemeClr val="tx1"/>
                </a:solidFill>
              </a:rPr>
              <a:t>　　</a:t>
            </a:r>
            <a:r>
              <a:rPr kumimoji="1" lang="ja-JP" altLang="en-US" sz="2200" dirty="0" err="1">
                <a:solidFill>
                  <a:schemeClr val="tx1"/>
                </a:solidFill>
              </a:rPr>
              <a:t>か</a:t>
            </a:r>
            <a:r>
              <a:rPr kumimoji="1" lang="ja-JP" altLang="en-US" sz="2200" dirty="0">
                <a:solidFill>
                  <a:schemeClr val="tx1"/>
                </a:solidFill>
              </a:rPr>
              <a:t>又は両方から適切に選択して置き換え，</a:t>
            </a:r>
            <a:r>
              <a:rPr kumimoji="1" lang="ja-JP" altLang="en-US" sz="2200" dirty="0">
                <a:solidFill>
                  <a:srgbClr val="FF0000"/>
                </a:solidFill>
              </a:rPr>
              <a:t>文末を「～している」に変更</a:t>
            </a:r>
            <a:endParaRPr kumimoji="1" lang="en-US" altLang="ja-JP" sz="2200" dirty="0">
              <a:solidFill>
                <a:srgbClr val="FF0000"/>
              </a:solidFill>
            </a:endParaRPr>
          </a:p>
          <a:p>
            <a:pPr>
              <a:lnSpc>
                <a:spcPts val="2800"/>
              </a:lnSpc>
              <a:defRPr/>
            </a:pPr>
            <a:r>
              <a:rPr kumimoji="1" lang="ja-JP" altLang="en-US" sz="2200" dirty="0">
                <a:solidFill>
                  <a:schemeClr val="tx1"/>
                </a:solidFill>
              </a:rPr>
              <a:t>◆　「わかる」と「できる」は異なるので，</a:t>
            </a:r>
            <a:r>
              <a:rPr kumimoji="1" lang="ja-JP" altLang="en-US" sz="2200" dirty="0">
                <a:solidFill>
                  <a:srgbClr val="FF0000"/>
                </a:solidFill>
              </a:rPr>
              <a:t>「知識」と「技能」は分けて記載</a:t>
            </a:r>
          </a:p>
        </p:txBody>
      </p:sp>
      <p:sp>
        <p:nvSpPr>
          <p:cNvPr id="9" name="角丸四角形 8"/>
          <p:cNvSpPr/>
          <p:nvPr/>
        </p:nvSpPr>
        <p:spPr>
          <a:xfrm>
            <a:off x="166688" y="3306763"/>
            <a:ext cx="8810625" cy="1922462"/>
          </a:xfrm>
          <a:prstGeom prst="roundRect">
            <a:avLst>
              <a:gd name="adj" fmla="val 6974"/>
            </a:avLst>
          </a:prstGeom>
          <a:solidFill>
            <a:schemeClr val="bg1"/>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800"/>
              </a:lnSpc>
              <a:defRPr/>
            </a:pPr>
            <a:r>
              <a:rPr kumimoji="1" lang="ja-JP" altLang="en-US" sz="2200" dirty="0">
                <a:solidFill>
                  <a:schemeClr val="tx1"/>
                </a:solidFill>
              </a:rPr>
              <a:t>＜思考・判断・表現＞</a:t>
            </a:r>
            <a:endParaRPr kumimoji="1" lang="en-US" altLang="ja-JP" sz="2200" dirty="0">
              <a:solidFill>
                <a:schemeClr val="tx1"/>
              </a:solidFill>
            </a:endParaRPr>
          </a:p>
          <a:p>
            <a:pPr>
              <a:lnSpc>
                <a:spcPts val="2800"/>
              </a:lnSpc>
              <a:defRPr/>
            </a:pPr>
            <a:r>
              <a:rPr kumimoji="1" lang="ja-JP" altLang="en-US" sz="2200" dirty="0">
                <a:solidFill>
                  <a:schemeClr val="tx1"/>
                </a:solidFill>
              </a:rPr>
              <a:t>◆　</a:t>
            </a:r>
            <a:r>
              <a:rPr kumimoji="1" lang="en-US" altLang="ja-JP" sz="2200" dirty="0">
                <a:solidFill>
                  <a:schemeClr val="tx1"/>
                </a:solidFill>
              </a:rPr>
              <a:t>〔</a:t>
            </a:r>
            <a:r>
              <a:rPr kumimoji="1" lang="ja-JP" altLang="en-US" sz="2200" dirty="0">
                <a:solidFill>
                  <a:schemeClr val="tx1"/>
                </a:solidFill>
              </a:rPr>
              <a:t>共通事項</a:t>
            </a:r>
            <a:r>
              <a:rPr kumimoji="1" lang="en-US" altLang="ja-JP" sz="2200" dirty="0">
                <a:solidFill>
                  <a:schemeClr val="tx1"/>
                </a:solidFill>
              </a:rPr>
              <a:t>〕</a:t>
            </a:r>
            <a:r>
              <a:rPr kumimoji="1" lang="ja-JP" altLang="en-US" sz="2200" dirty="0">
                <a:solidFill>
                  <a:srgbClr val="FF0000"/>
                </a:solidFill>
              </a:rPr>
              <a:t>アの文末を「考え，」に変更</a:t>
            </a:r>
            <a:r>
              <a:rPr kumimoji="1" lang="ja-JP" altLang="en-US" sz="2200" dirty="0">
                <a:solidFill>
                  <a:schemeClr val="tx1"/>
                </a:solidFill>
              </a:rPr>
              <a:t>して文頭に置き，事項アの</a:t>
            </a:r>
            <a:endParaRPr kumimoji="1" lang="en-US" altLang="ja-JP" sz="2200" dirty="0">
              <a:solidFill>
                <a:schemeClr val="tx1"/>
              </a:solidFill>
            </a:endParaRPr>
          </a:p>
          <a:p>
            <a:pPr>
              <a:lnSpc>
                <a:spcPts val="2800"/>
              </a:lnSpc>
              <a:defRPr/>
            </a:pPr>
            <a:r>
              <a:rPr kumimoji="1" lang="ja-JP" altLang="en-US" sz="2200" dirty="0">
                <a:solidFill>
                  <a:schemeClr val="tx1"/>
                </a:solidFill>
              </a:rPr>
              <a:t>　　</a:t>
            </a:r>
            <a:r>
              <a:rPr kumimoji="1" lang="ja-JP" altLang="en-US" sz="2200" dirty="0">
                <a:solidFill>
                  <a:srgbClr val="FF0000"/>
                </a:solidFill>
              </a:rPr>
              <a:t>文末を「</a:t>
            </a:r>
            <a:r>
              <a:rPr kumimoji="1" lang="ja-JP" altLang="en-US" sz="2200" dirty="0" err="1">
                <a:solidFill>
                  <a:srgbClr val="FF0000"/>
                </a:solidFill>
              </a:rPr>
              <a:t>～して</a:t>
            </a:r>
            <a:r>
              <a:rPr kumimoji="1" lang="ja-JP" altLang="en-US" sz="2200" dirty="0">
                <a:solidFill>
                  <a:srgbClr val="FF0000"/>
                </a:solidFill>
              </a:rPr>
              <a:t>いる」に変更</a:t>
            </a:r>
            <a:endParaRPr kumimoji="1" lang="en-US" altLang="ja-JP" sz="2200" dirty="0">
              <a:solidFill>
                <a:srgbClr val="FF0000"/>
              </a:solidFill>
            </a:endParaRPr>
          </a:p>
          <a:p>
            <a:pPr>
              <a:lnSpc>
                <a:spcPts val="2800"/>
              </a:lnSpc>
              <a:defRPr/>
            </a:pPr>
            <a:r>
              <a:rPr kumimoji="1" lang="ja-JP" altLang="en-US" sz="2200" dirty="0">
                <a:solidFill>
                  <a:schemeClr val="tx1"/>
                </a:solidFill>
              </a:rPr>
              <a:t>◆　生徒の</a:t>
            </a:r>
            <a:r>
              <a:rPr kumimoji="1" lang="ja-JP" altLang="en-US" sz="2200" dirty="0">
                <a:solidFill>
                  <a:srgbClr val="FF0000"/>
                </a:solidFill>
              </a:rPr>
              <a:t>思考・判断のよりどころとなる</a:t>
            </a:r>
            <a:r>
              <a:rPr kumimoji="1" lang="ja-JP" altLang="en-US" sz="2200" dirty="0">
                <a:solidFill>
                  <a:schemeClr val="tx1"/>
                </a:solidFill>
              </a:rPr>
              <a:t>主な音楽を形づくっている</a:t>
            </a:r>
            <a:r>
              <a:rPr kumimoji="1" lang="ja-JP" altLang="en-US" sz="2200" dirty="0">
                <a:solidFill>
                  <a:srgbClr val="FF0000"/>
                </a:solidFill>
              </a:rPr>
              <a:t>要素</a:t>
            </a:r>
            <a:endParaRPr kumimoji="1" lang="en-US" altLang="ja-JP" sz="2200" dirty="0">
              <a:solidFill>
                <a:schemeClr val="tx1"/>
              </a:solidFill>
            </a:endParaRPr>
          </a:p>
          <a:p>
            <a:pPr>
              <a:lnSpc>
                <a:spcPts val="2800"/>
              </a:lnSpc>
              <a:defRPr/>
            </a:pPr>
            <a:r>
              <a:rPr kumimoji="1" lang="ja-JP" altLang="en-US" sz="2200" dirty="0">
                <a:solidFill>
                  <a:schemeClr val="tx1"/>
                </a:solidFill>
              </a:rPr>
              <a:t>　　</a:t>
            </a:r>
            <a:r>
              <a:rPr kumimoji="1" lang="ja-JP" altLang="en-US" sz="2200" dirty="0">
                <a:solidFill>
                  <a:srgbClr val="FF0000"/>
                </a:solidFill>
              </a:rPr>
              <a:t>を適切に選択して記載</a:t>
            </a:r>
          </a:p>
        </p:txBody>
      </p:sp>
      <p:sp>
        <p:nvSpPr>
          <p:cNvPr id="10" name="角丸四角形 9"/>
          <p:cNvSpPr/>
          <p:nvPr/>
        </p:nvSpPr>
        <p:spPr>
          <a:xfrm>
            <a:off x="166688" y="5373688"/>
            <a:ext cx="8810625" cy="1223962"/>
          </a:xfrm>
          <a:prstGeom prst="roundRect">
            <a:avLst>
              <a:gd name="adj" fmla="val 9141"/>
            </a:avLst>
          </a:prstGeom>
          <a:solidFill>
            <a:schemeClr val="bg1"/>
          </a:solid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800"/>
              </a:lnSpc>
              <a:defRPr/>
            </a:pPr>
            <a:r>
              <a:rPr kumimoji="1" lang="ja-JP" altLang="en-US" sz="2200" dirty="0">
                <a:solidFill>
                  <a:schemeClr val="tx1"/>
                </a:solidFill>
              </a:rPr>
              <a:t>＜主体的に学習に取り組む態度＞</a:t>
            </a:r>
            <a:endParaRPr kumimoji="1" lang="en-US" altLang="ja-JP" sz="2200" dirty="0">
              <a:solidFill>
                <a:schemeClr val="tx1"/>
              </a:solidFill>
            </a:endParaRPr>
          </a:p>
          <a:p>
            <a:pPr>
              <a:lnSpc>
                <a:spcPts val="2800"/>
              </a:lnSpc>
              <a:defRPr/>
            </a:pPr>
            <a:r>
              <a:rPr kumimoji="1" lang="ja-JP" altLang="en-US" sz="2200" dirty="0">
                <a:solidFill>
                  <a:schemeClr val="tx1"/>
                </a:solidFill>
              </a:rPr>
              <a:t>◆　当該学年の</a:t>
            </a:r>
            <a:r>
              <a:rPr kumimoji="1" lang="ja-JP" altLang="en-US" sz="2200" dirty="0">
                <a:solidFill>
                  <a:srgbClr val="FF0000"/>
                </a:solidFill>
              </a:rPr>
              <a:t>「評価の観点の趣旨」に基づいて作成</a:t>
            </a:r>
          </a:p>
          <a:p>
            <a:pPr>
              <a:lnSpc>
                <a:spcPts val="2800"/>
              </a:lnSpc>
              <a:defRPr/>
            </a:pPr>
            <a:r>
              <a:rPr kumimoji="1" lang="ja-JP" altLang="en-US" sz="2200" dirty="0">
                <a:solidFill>
                  <a:schemeClr val="tx1"/>
                </a:solidFill>
              </a:rPr>
              <a:t>◆　「表現及び鑑賞」の部分は，該当する領域や分野に置換</a:t>
            </a:r>
          </a:p>
        </p:txBody>
      </p:sp>
      <p:sp>
        <p:nvSpPr>
          <p:cNvPr id="4" name="正方形/長方形 3"/>
          <p:cNvSpPr/>
          <p:nvPr/>
        </p:nvSpPr>
        <p:spPr>
          <a:xfrm>
            <a:off x="166688" y="836613"/>
            <a:ext cx="4260850" cy="5762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t>題材の評価規準の作成</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27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77813" y="5173663"/>
            <a:ext cx="8604250" cy="1533525"/>
          </a:xfrm>
          <a:prstGeom prst="rect">
            <a:avLst/>
          </a:prstGeom>
          <a:solidFill>
            <a:srgbClr val="FFFFC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0"/>
          <a:lstStyle/>
          <a:p>
            <a:pPr algn="ctr">
              <a:defRPr/>
            </a:pPr>
            <a:endParaRPr kumimoji="1" lang="en-US" altLang="ja-JP" sz="600" dirty="0">
              <a:solidFill>
                <a:schemeClr val="tx1"/>
              </a:solidFill>
            </a:endParaRPr>
          </a:p>
          <a:p>
            <a:pPr algn="ctr">
              <a:defRPr/>
            </a:pPr>
            <a:r>
              <a:rPr kumimoji="1" lang="ja-JP" altLang="en-US" sz="2200" dirty="0">
                <a:solidFill>
                  <a:schemeClr val="tx1"/>
                </a:solidFill>
              </a:rPr>
              <a:t>「指導と評価の一体化」に向けた学習評価の改善の基本的な方向性</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P.159</a:t>
            </a:r>
            <a:endParaRPr kumimoji="1" lang="ja-JP" altLang="en-US" sz="2000" dirty="0"/>
          </a:p>
        </p:txBody>
      </p:sp>
      <p:sp>
        <p:nvSpPr>
          <p:cNvPr id="7782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Ⅳ</a:t>
            </a:r>
            <a:r>
              <a:rPr kumimoji="1" lang="ja-JP" altLang="en-US" sz="3000" b="1">
                <a:solidFill>
                  <a:schemeClr val="bg1"/>
                </a:solidFill>
              </a:rPr>
              <a:t>　「学習評価」を行うに当たってのまとめ・留意点等</a:t>
            </a:r>
          </a:p>
        </p:txBody>
      </p:sp>
      <p:sp>
        <p:nvSpPr>
          <p:cNvPr id="26" name="正方形/長方形 25"/>
          <p:cNvSpPr/>
          <p:nvPr/>
        </p:nvSpPr>
        <p:spPr>
          <a:xfrm>
            <a:off x="166688" y="836613"/>
            <a:ext cx="3973512" cy="57626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t>指導と評価の一体化</a:t>
            </a:r>
          </a:p>
        </p:txBody>
      </p:sp>
      <p:pic>
        <p:nvPicPr>
          <p:cNvPr id="77830" name="図 41"/>
          <p:cNvPicPr>
            <a:picLocks noChangeAspect="1"/>
          </p:cNvPicPr>
          <p:nvPr/>
        </p:nvPicPr>
        <p:blipFill>
          <a:blip r:embed="rId5">
            <a:extLst>
              <a:ext uri="{28A0092B-C50C-407E-A947-70E740481C1C}">
                <a14:useLocalDpi xmlns:a14="http://schemas.microsoft.com/office/drawing/2010/main" val="0"/>
              </a:ext>
            </a:extLst>
          </a:blip>
          <a:srcRect l="55978" t="21986" r="40288" b="70387"/>
          <a:stretch>
            <a:fillRect/>
          </a:stretch>
        </p:blipFill>
        <p:spPr bwMode="auto">
          <a:xfrm rot="617789">
            <a:off x="8464550" y="754063"/>
            <a:ext cx="5889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図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8629">
            <a:off x="6596063" y="714375"/>
            <a:ext cx="4175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図 43"/>
          <p:cNvPicPr>
            <a:picLocks noChangeAspect="1"/>
          </p:cNvPicPr>
          <p:nvPr/>
        </p:nvPicPr>
        <p:blipFill>
          <a:blip r:embed="rId5">
            <a:extLst>
              <a:ext uri="{28A0092B-C50C-407E-A947-70E740481C1C}">
                <a14:useLocalDpi xmlns:a14="http://schemas.microsoft.com/office/drawing/2010/main" val="0"/>
              </a:ext>
            </a:extLst>
          </a:blip>
          <a:srcRect l="55424" t="36305" r="33551" b="57159"/>
          <a:stretch>
            <a:fillRect/>
          </a:stretch>
        </p:blipFill>
        <p:spPr bwMode="auto">
          <a:xfrm rot="-191275">
            <a:off x="7078663" y="855663"/>
            <a:ext cx="12969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12"/>
          <p:cNvSpPr>
            <a:spLocks noChangeArrowheads="1"/>
          </p:cNvSpPr>
          <p:nvPr/>
        </p:nvSpPr>
        <p:spPr bwMode="auto">
          <a:xfrm>
            <a:off x="277813" y="1557338"/>
            <a:ext cx="8604250" cy="2701925"/>
          </a:xfrm>
          <a:prstGeom prst="rect">
            <a:avLst/>
          </a:prstGeom>
          <a:solidFill>
            <a:schemeClr val="accent6">
              <a:lumMod val="20000"/>
              <a:lumOff val="80000"/>
            </a:schemeClr>
          </a:solidFill>
          <a:ln>
            <a:noFill/>
          </a:ln>
        </p:spPr>
        <p:txBody>
          <a:bodyPr lIns="180000" tIns="36000" rIns="180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 「子供たちにどういった力が身に付いたか」という学習の成果を的確</a:t>
            </a:r>
            <a:endParaRPr lang="en-US" altLang="ja-JP" sz="2400" b="1" dirty="0">
              <a:solidFill>
                <a:srgbClr val="00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に捉え，教員が指導の改善を図るとともに，子供たち自身が自らの</a:t>
            </a:r>
            <a:endParaRPr lang="en-US" altLang="ja-JP" sz="2400" b="1" dirty="0">
              <a:solidFill>
                <a:srgbClr val="00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学びを振り返って次の学びに向かうことができるようにするためには，</a:t>
            </a:r>
            <a:endParaRPr lang="en-US" altLang="ja-JP" sz="2400" b="1" dirty="0">
              <a:solidFill>
                <a:srgbClr val="00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この学習評価の在り方が極めて重要であり，教育課程や学習・指導</a:t>
            </a:r>
            <a:endParaRPr lang="en-US" altLang="ja-JP" sz="2400" b="1" dirty="0">
              <a:solidFill>
                <a:srgbClr val="000000"/>
              </a:solidFill>
              <a:ea typeface="HGP教科書体" panose="02020600000000000000" pitchFamily="18" charset="-128"/>
            </a:endParaRPr>
          </a:p>
          <a:p>
            <a:pPr eaLnBrk="1" fontAlgn="auto" hangingPunct="1">
              <a:lnSpc>
                <a:spcPts val="2200"/>
              </a:lnSpc>
              <a:spcBef>
                <a:spcPct val="50000"/>
              </a:spcBef>
              <a:spcAft>
                <a:spcPts val="0"/>
              </a:spcAft>
              <a:buFontTx/>
              <a:buNone/>
              <a:defRPr/>
            </a:pPr>
            <a:r>
              <a:rPr lang="ja-JP" altLang="en-US" sz="2400" b="1" dirty="0">
                <a:solidFill>
                  <a:srgbClr val="000000"/>
                </a:solidFill>
                <a:ea typeface="HGP教科書体" panose="02020600000000000000" pitchFamily="18" charset="-128"/>
              </a:rPr>
              <a:t>方法の改善と一貫性を持った形で改善を進めることが求められる。</a:t>
            </a:r>
            <a:endParaRPr lang="en-US" altLang="ja-JP" sz="2400" b="1" dirty="0">
              <a:solidFill>
                <a:srgbClr val="000000"/>
              </a:solidFill>
              <a:ea typeface="HGP教科書体" panose="02020600000000000000" pitchFamily="18" charset="-128"/>
            </a:endParaRPr>
          </a:p>
          <a:p>
            <a:pPr eaLnBrk="1" fontAlgn="auto" hangingPunct="1">
              <a:lnSpc>
                <a:spcPts val="1200"/>
              </a:lnSpc>
              <a:spcBef>
                <a:spcPct val="50000"/>
              </a:spcBef>
              <a:spcAft>
                <a:spcPts val="0"/>
              </a:spcAft>
              <a:buFontTx/>
              <a:buNone/>
              <a:defRPr/>
            </a:pPr>
            <a:r>
              <a:rPr lang="ja-JP" altLang="en-US" sz="2400" b="1" dirty="0">
                <a:solidFill>
                  <a:srgbClr val="000000"/>
                </a:solidFill>
                <a:ea typeface="HGP教科書体" panose="02020600000000000000" pitchFamily="18" charset="-128"/>
              </a:rPr>
              <a:t>　　　　　　　　　　　</a:t>
            </a:r>
            <a:r>
              <a:rPr lang="ja-JP" altLang="en-US" sz="1800" dirty="0">
                <a:solidFill>
                  <a:srgbClr val="000000"/>
                </a:solidFill>
                <a:ea typeface="HGP教科書体" panose="02020600000000000000" pitchFamily="18" charset="-128"/>
              </a:rPr>
              <a:t>　（</a:t>
            </a:r>
            <a:r>
              <a:rPr lang="en-US" altLang="ja-JP" sz="1800" dirty="0">
                <a:solidFill>
                  <a:srgbClr val="000000"/>
                </a:solidFill>
                <a:latin typeface="HGP教科書体" panose="02020600000000000000" pitchFamily="18" charset="-128"/>
                <a:ea typeface="HGP教科書体" panose="02020600000000000000" pitchFamily="18" charset="-128"/>
              </a:rPr>
              <a:t>H28.12.21</a:t>
            </a:r>
            <a:r>
              <a:rPr lang="ja-JP" altLang="en-US" sz="1800" dirty="0">
                <a:solidFill>
                  <a:srgbClr val="000000"/>
                </a:solidFill>
                <a:latin typeface="HGP教科書体" panose="02020600000000000000" pitchFamily="18" charset="-128"/>
                <a:ea typeface="HGP教科書体" panose="02020600000000000000" pitchFamily="18" charset="-128"/>
              </a:rPr>
              <a:t> </a:t>
            </a:r>
            <a:r>
              <a:rPr lang="ja-JP" altLang="en-US" sz="1800" dirty="0">
                <a:solidFill>
                  <a:srgbClr val="000000"/>
                </a:solidFill>
                <a:ea typeface="HGP教科書体" panose="02020600000000000000" pitchFamily="18" charset="-128"/>
              </a:rPr>
              <a:t>中央教育審議会　答申「学習評価の意義等」より）</a:t>
            </a:r>
          </a:p>
        </p:txBody>
      </p:sp>
      <p:sp>
        <p:nvSpPr>
          <p:cNvPr id="2" name="角丸四角形 1"/>
          <p:cNvSpPr/>
          <p:nvPr/>
        </p:nvSpPr>
        <p:spPr>
          <a:xfrm>
            <a:off x="428625" y="5661025"/>
            <a:ext cx="2709863" cy="969963"/>
          </a:xfrm>
          <a:prstGeom prst="roundRect">
            <a:avLst>
              <a:gd name="adj" fmla="val 9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900" b="1" dirty="0">
                <a:solidFill>
                  <a:schemeClr val="bg1"/>
                </a:solidFill>
              </a:rPr>
              <a:t>生徒の学習改善に</a:t>
            </a:r>
            <a:endParaRPr kumimoji="1" lang="en-US" altLang="ja-JP" sz="1900" b="1" dirty="0">
              <a:solidFill>
                <a:schemeClr val="bg1"/>
              </a:solidFill>
            </a:endParaRPr>
          </a:p>
          <a:p>
            <a:pPr algn="ctr">
              <a:defRPr/>
            </a:pPr>
            <a:r>
              <a:rPr kumimoji="1" lang="ja-JP" altLang="en-US" sz="1900" b="1" dirty="0">
                <a:solidFill>
                  <a:schemeClr val="bg1"/>
                </a:solidFill>
              </a:rPr>
              <a:t>つながるもの</a:t>
            </a:r>
            <a:endParaRPr kumimoji="1" lang="en-US" altLang="ja-JP" sz="1900" b="1" dirty="0">
              <a:solidFill>
                <a:schemeClr val="bg1"/>
              </a:solidFill>
            </a:endParaRPr>
          </a:p>
          <a:p>
            <a:pPr algn="ctr">
              <a:defRPr/>
            </a:pPr>
            <a:r>
              <a:rPr kumimoji="1" lang="ja-JP" altLang="en-US" sz="1900" b="1" dirty="0">
                <a:solidFill>
                  <a:schemeClr val="bg1"/>
                </a:solidFill>
              </a:rPr>
              <a:t>にしていくこと</a:t>
            </a:r>
          </a:p>
        </p:txBody>
      </p:sp>
      <p:sp>
        <p:nvSpPr>
          <p:cNvPr id="21" name="角丸四角形 20"/>
          <p:cNvSpPr/>
          <p:nvPr/>
        </p:nvSpPr>
        <p:spPr>
          <a:xfrm>
            <a:off x="3289300" y="5661025"/>
            <a:ext cx="2651125" cy="969963"/>
          </a:xfrm>
          <a:prstGeom prst="roundRect">
            <a:avLst>
              <a:gd name="adj" fmla="val 9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900" b="1" dirty="0">
                <a:solidFill>
                  <a:schemeClr val="bg1"/>
                </a:solidFill>
              </a:rPr>
              <a:t>教師の指導改善に</a:t>
            </a:r>
            <a:endParaRPr kumimoji="1" lang="en-US" altLang="ja-JP" sz="1900" b="1" dirty="0">
              <a:solidFill>
                <a:schemeClr val="bg1"/>
              </a:solidFill>
            </a:endParaRPr>
          </a:p>
          <a:p>
            <a:pPr algn="ctr">
              <a:defRPr/>
            </a:pPr>
            <a:r>
              <a:rPr kumimoji="1" lang="ja-JP" altLang="en-US" sz="1900" b="1" dirty="0">
                <a:solidFill>
                  <a:schemeClr val="bg1"/>
                </a:solidFill>
              </a:rPr>
              <a:t>つながるもの</a:t>
            </a:r>
            <a:endParaRPr kumimoji="1" lang="en-US" altLang="ja-JP" sz="1900" b="1" dirty="0">
              <a:solidFill>
                <a:schemeClr val="bg1"/>
              </a:solidFill>
            </a:endParaRPr>
          </a:p>
          <a:p>
            <a:pPr algn="ctr">
              <a:defRPr/>
            </a:pPr>
            <a:r>
              <a:rPr kumimoji="1" lang="ja-JP" altLang="en-US" sz="1900" b="1" dirty="0">
                <a:solidFill>
                  <a:schemeClr val="bg1"/>
                </a:solidFill>
              </a:rPr>
              <a:t>にしていくこと</a:t>
            </a:r>
          </a:p>
        </p:txBody>
      </p:sp>
      <p:sp>
        <p:nvSpPr>
          <p:cNvPr id="22" name="角丸四角形 21"/>
          <p:cNvSpPr/>
          <p:nvPr/>
        </p:nvSpPr>
        <p:spPr>
          <a:xfrm>
            <a:off x="6091238" y="5661025"/>
            <a:ext cx="2608262" cy="969963"/>
          </a:xfrm>
          <a:prstGeom prst="roundRect">
            <a:avLst>
              <a:gd name="adj" fmla="val 9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1900" b="1" dirty="0">
                <a:solidFill>
                  <a:schemeClr val="bg1"/>
                </a:solidFill>
              </a:rPr>
              <a:t>必要性・妥当性が</a:t>
            </a:r>
            <a:endParaRPr kumimoji="1" lang="en-US" altLang="ja-JP" sz="1900" b="1" dirty="0">
              <a:solidFill>
                <a:schemeClr val="bg1"/>
              </a:solidFill>
            </a:endParaRPr>
          </a:p>
          <a:p>
            <a:pPr algn="ctr">
              <a:defRPr/>
            </a:pPr>
            <a:r>
              <a:rPr kumimoji="1" lang="ja-JP" altLang="en-US" sz="1900" b="1" dirty="0">
                <a:solidFill>
                  <a:schemeClr val="bg1"/>
                </a:solidFill>
              </a:rPr>
              <a:t>認められないものは</a:t>
            </a:r>
          </a:p>
          <a:p>
            <a:pPr algn="ctr">
              <a:defRPr/>
            </a:pPr>
            <a:r>
              <a:rPr kumimoji="1" lang="ja-JP" altLang="en-US" sz="1900" b="1" dirty="0">
                <a:solidFill>
                  <a:schemeClr val="bg1"/>
                </a:solidFill>
              </a:rPr>
              <a:t>見直していくこと</a:t>
            </a:r>
          </a:p>
        </p:txBody>
      </p:sp>
      <p:sp>
        <p:nvSpPr>
          <p:cNvPr id="4" name="正方形/長方形 3"/>
          <p:cNvSpPr/>
          <p:nvPr/>
        </p:nvSpPr>
        <p:spPr>
          <a:xfrm>
            <a:off x="277813" y="4403725"/>
            <a:ext cx="8604250" cy="609600"/>
          </a:xfrm>
          <a:prstGeom prst="rect">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t>音楽科の力が確実に身に付いたかという視点をもった授業改善</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p:transition spd="med" advTm="381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P.159</a:t>
            </a:r>
            <a:endParaRPr kumimoji="1" lang="ja-JP" altLang="en-US" sz="2000" dirty="0"/>
          </a:p>
        </p:txBody>
      </p:sp>
      <p:sp>
        <p:nvSpPr>
          <p:cNvPr id="79875"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Ⅳ</a:t>
            </a:r>
            <a:r>
              <a:rPr kumimoji="1" lang="ja-JP" altLang="en-US" sz="3000" b="1">
                <a:solidFill>
                  <a:schemeClr val="bg1"/>
                </a:solidFill>
              </a:rPr>
              <a:t>　「学習評価」を行うに当たってのまとめ・留意点等</a:t>
            </a:r>
          </a:p>
        </p:txBody>
      </p:sp>
      <p:sp>
        <p:nvSpPr>
          <p:cNvPr id="16" name="上カーブ矢印 15"/>
          <p:cNvSpPr/>
          <p:nvPr/>
        </p:nvSpPr>
        <p:spPr>
          <a:xfrm flipH="1">
            <a:off x="979488" y="5176838"/>
            <a:ext cx="6927850" cy="1455737"/>
          </a:xfrm>
          <a:prstGeom prst="curvedUpArrow">
            <a:avLst>
              <a:gd name="adj1" fmla="val 31969"/>
              <a:gd name="adj2" fmla="val 61596"/>
              <a:gd name="adj3" fmla="val 25000"/>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solidFill>
                <a:schemeClr val="tx1"/>
              </a:solidFill>
            </a:endParaRPr>
          </a:p>
        </p:txBody>
      </p:sp>
      <p:sp>
        <p:nvSpPr>
          <p:cNvPr id="17" name="右矢印 16"/>
          <p:cNvSpPr/>
          <p:nvPr/>
        </p:nvSpPr>
        <p:spPr>
          <a:xfrm>
            <a:off x="2151063" y="4083050"/>
            <a:ext cx="4841875" cy="720725"/>
          </a:xfrm>
          <a:prstGeom prst="rightArrow">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右矢印 17"/>
          <p:cNvSpPr/>
          <p:nvPr/>
        </p:nvSpPr>
        <p:spPr>
          <a:xfrm>
            <a:off x="2151063" y="3121025"/>
            <a:ext cx="4841875" cy="720725"/>
          </a:xfrm>
          <a:prstGeom prst="rightArrow">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右矢印 18"/>
          <p:cNvSpPr/>
          <p:nvPr/>
        </p:nvSpPr>
        <p:spPr>
          <a:xfrm>
            <a:off x="2151063" y="2085975"/>
            <a:ext cx="4841875" cy="722313"/>
          </a:xfrm>
          <a:prstGeom prst="rightArrow">
            <a:avLst/>
          </a:prstGeom>
          <a:solidFill>
            <a:srgbClr val="FF99CC"/>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0" name="角丸四角形 19"/>
          <p:cNvSpPr/>
          <p:nvPr/>
        </p:nvSpPr>
        <p:spPr>
          <a:xfrm>
            <a:off x="2794000" y="958850"/>
            <a:ext cx="3556000" cy="4217988"/>
          </a:xfrm>
          <a:prstGeom prst="roundRect">
            <a:avLst>
              <a:gd name="adj" fmla="val 10870"/>
            </a:avLst>
          </a:prstGeom>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kumimoji="1" lang="ja-JP" altLang="en-US" sz="2800" dirty="0"/>
              <a:t>育成を目指す</a:t>
            </a:r>
            <a:endParaRPr kumimoji="1" lang="en-US" altLang="ja-JP" sz="2800" dirty="0"/>
          </a:p>
          <a:p>
            <a:pPr algn="ctr">
              <a:defRPr/>
            </a:pPr>
            <a:r>
              <a:rPr lang="ja-JP" altLang="en-US" sz="2800" dirty="0"/>
              <a:t>資質・能力</a:t>
            </a:r>
            <a:endParaRPr kumimoji="1" lang="ja-JP" altLang="en-US" sz="2800" dirty="0"/>
          </a:p>
        </p:txBody>
      </p:sp>
      <p:sp>
        <p:nvSpPr>
          <p:cNvPr id="21" name="角丸四角形 20"/>
          <p:cNvSpPr/>
          <p:nvPr/>
        </p:nvSpPr>
        <p:spPr>
          <a:xfrm>
            <a:off x="3052763" y="2052638"/>
            <a:ext cx="3038475" cy="8191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知識及び技能</a:t>
            </a:r>
          </a:p>
        </p:txBody>
      </p:sp>
      <p:sp>
        <p:nvSpPr>
          <p:cNvPr id="22" name="角丸四角形 21"/>
          <p:cNvSpPr/>
          <p:nvPr/>
        </p:nvSpPr>
        <p:spPr>
          <a:xfrm>
            <a:off x="3052763" y="3057525"/>
            <a:ext cx="3038475" cy="8191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思考力，判断力</a:t>
            </a:r>
            <a:r>
              <a:rPr lang="ja-JP" altLang="en-US" sz="2400" dirty="0">
                <a:solidFill>
                  <a:schemeClr val="tx1"/>
                </a:solidFill>
              </a:rPr>
              <a:t>，</a:t>
            </a:r>
            <a:endParaRPr lang="en-US" altLang="ja-JP" sz="2400" dirty="0">
              <a:solidFill>
                <a:schemeClr val="tx1"/>
              </a:solidFill>
            </a:endParaRPr>
          </a:p>
          <a:p>
            <a:pPr algn="ctr">
              <a:defRPr/>
            </a:pPr>
            <a:r>
              <a:rPr kumimoji="1" lang="ja-JP" altLang="en-US" sz="2400" dirty="0">
                <a:solidFill>
                  <a:schemeClr val="tx1"/>
                </a:solidFill>
              </a:rPr>
              <a:t>表現力等</a:t>
            </a:r>
            <a:endParaRPr kumimoji="1" lang="en-US" altLang="ja-JP" sz="2400" dirty="0">
              <a:solidFill>
                <a:schemeClr val="tx1"/>
              </a:solidFill>
            </a:endParaRPr>
          </a:p>
        </p:txBody>
      </p:sp>
      <p:sp>
        <p:nvSpPr>
          <p:cNvPr id="23" name="角丸四角形 22"/>
          <p:cNvSpPr/>
          <p:nvPr/>
        </p:nvSpPr>
        <p:spPr>
          <a:xfrm>
            <a:off x="3052763" y="4062413"/>
            <a:ext cx="3038475" cy="81915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学びに向かう力，</a:t>
            </a:r>
            <a:endParaRPr kumimoji="1" lang="en-US" altLang="ja-JP" sz="2400" dirty="0">
              <a:solidFill>
                <a:schemeClr val="tx1"/>
              </a:solidFill>
            </a:endParaRPr>
          </a:p>
          <a:p>
            <a:pPr algn="ctr">
              <a:defRPr/>
            </a:pPr>
            <a:r>
              <a:rPr lang="ja-JP" altLang="en-US" sz="2400" dirty="0">
                <a:solidFill>
                  <a:schemeClr val="tx1"/>
                </a:solidFill>
              </a:rPr>
              <a:t>人間性</a:t>
            </a:r>
            <a:r>
              <a:rPr kumimoji="1" lang="ja-JP" altLang="en-US" sz="2400" dirty="0">
                <a:solidFill>
                  <a:schemeClr val="tx1"/>
                </a:solidFill>
              </a:rPr>
              <a:t>等</a:t>
            </a:r>
            <a:endParaRPr kumimoji="1" lang="en-US" altLang="ja-JP" sz="2400" dirty="0">
              <a:solidFill>
                <a:schemeClr val="tx1"/>
              </a:solidFill>
            </a:endParaRPr>
          </a:p>
        </p:txBody>
      </p:sp>
      <p:sp>
        <p:nvSpPr>
          <p:cNvPr id="25" name="角丸四角形 24"/>
          <p:cNvSpPr/>
          <p:nvPr/>
        </p:nvSpPr>
        <p:spPr>
          <a:xfrm>
            <a:off x="579438" y="1700213"/>
            <a:ext cx="1571625" cy="347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t>身に付けられるように</a:t>
            </a:r>
            <a:endParaRPr kumimoji="1" lang="en-US" altLang="ja-JP" sz="2400" dirty="0"/>
          </a:p>
          <a:p>
            <a:pPr algn="ctr">
              <a:defRPr/>
            </a:pPr>
            <a:r>
              <a:rPr kumimoji="1" lang="ja-JP" altLang="en-US" sz="3600" dirty="0"/>
              <a:t>「指導」</a:t>
            </a:r>
          </a:p>
        </p:txBody>
      </p:sp>
      <p:sp>
        <p:nvSpPr>
          <p:cNvPr id="38" name="角丸四角形 37"/>
          <p:cNvSpPr/>
          <p:nvPr/>
        </p:nvSpPr>
        <p:spPr>
          <a:xfrm>
            <a:off x="6992938" y="1700213"/>
            <a:ext cx="1571625" cy="3476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a:defRPr/>
            </a:pPr>
            <a:r>
              <a:rPr kumimoji="1" lang="ja-JP" altLang="en-US" sz="2400" dirty="0"/>
              <a:t>身に付いているかを</a:t>
            </a:r>
            <a:endParaRPr kumimoji="1" lang="en-US" altLang="ja-JP" sz="2400" dirty="0"/>
          </a:p>
          <a:p>
            <a:pPr algn="ctr">
              <a:defRPr/>
            </a:pPr>
            <a:r>
              <a:rPr kumimoji="1" lang="ja-JP" altLang="en-US" sz="3600" dirty="0"/>
              <a:t>「評価」</a:t>
            </a:r>
          </a:p>
        </p:txBody>
      </p:sp>
      <p:sp>
        <p:nvSpPr>
          <p:cNvPr id="39" name="正方形/長方形 38"/>
          <p:cNvSpPr/>
          <p:nvPr/>
        </p:nvSpPr>
        <p:spPr>
          <a:xfrm>
            <a:off x="2298700" y="5492750"/>
            <a:ext cx="4546600" cy="1190625"/>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4000" dirty="0">
                <a:solidFill>
                  <a:schemeClr val="tx1"/>
                </a:solidFill>
              </a:rPr>
              <a:t>教師の指導改善</a:t>
            </a:r>
            <a:endParaRPr kumimoji="1" lang="en-US" altLang="ja-JP" sz="4000" dirty="0">
              <a:solidFill>
                <a:schemeClr val="tx1"/>
              </a:solidFill>
            </a:endParaRPr>
          </a:p>
          <a:p>
            <a:pPr algn="ctr">
              <a:defRPr/>
            </a:pPr>
            <a:r>
              <a:rPr kumimoji="1" lang="ja-JP" altLang="en-US" sz="4000" dirty="0">
                <a:solidFill>
                  <a:schemeClr val="tx1"/>
                </a:solidFill>
              </a:rPr>
              <a:t>に生かす</a:t>
            </a:r>
          </a:p>
        </p:txBody>
      </p:sp>
      <p:pic>
        <p:nvPicPr>
          <p:cNvPr id="79887" name="図 1"/>
          <p:cNvPicPr>
            <a:picLocks noChangeAspect="1"/>
          </p:cNvPicPr>
          <p:nvPr/>
        </p:nvPicPr>
        <p:blipFill>
          <a:blip r:embed="rId5">
            <a:extLst>
              <a:ext uri="{28A0092B-C50C-407E-A947-70E740481C1C}">
                <a14:useLocalDpi xmlns:a14="http://schemas.microsoft.com/office/drawing/2010/main" val="0"/>
              </a:ext>
            </a:extLst>
          </a:blip>
          <a:srcRect l="49213" t="48599" r="35039" b="24788"/>
          <a:stretch>
            <a:fillRect/>
          </a:stretch>
        </p:blipFill>
        <p:spPr bwMode="auto">
          <a:xfrm>
            <a:off x="39688" y="792163"/>
            <a:ext cx="91598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図 41"/>
          <p:cNvPicPr>
            <a:picLocks noChangeAspect="1"/>
          </p:cNvPicPr>
          <p:nvPr/>
        </p:nvPicPr>
        <p:blipFill>
          <a:blip r:embed="rId6">
            <a:extLst>
              <a:ext uri="{28A0092B-C50C-407E-A947-70E740481C1C}">
                <a14:useLocalDpi xmlns:a14="http://schemas.microsoft.com/office/drawing/2010/main" val="0"/>
              </a:ext>
            </a:extLst>
          </a:blip>
          <a:srcRect l="55978" t="21986" r="40288" b="70387"/>
          <a:stretch>
            <a:fillRect/>
          </a:stretch>
        </p:blipFill>
        <p:spPr bwMode="auto">
          <a:xfrm rot="617789">
            <a:off x="1436688" y="749300"/>
            <a:ext cx="3651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9" name="図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48629">
            <a:off x="1036638" y="714375"/>
            <a:ext cx="2587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図 43"/>
          <p:cNvPicPr>
            <a:picLocks noChangeAspect="1"/>
          </p:cNvPicPr>
          <p:nvPr/>
        </p:nvPicPr>
        <p:blipFill>
          <a:blip r:embed="rId6">
            <a:extLst>
              <a:ext uri="{28A0092B-C50C-407E-A947-70E740481C1C}">
                <a14:useLocalDpi xmlns:a14="http://schemas.microsoft.com/office/drawing/2010/main" val="0"/>
              </a:ext>
            </a:extLst>
          </a:blip>
          <a:srcRect l="55424" t="36305" r="33551" b="57159"/>
          <a:stretch>
            <a:fillRect/>
          </a:stretch>
        </p:blipFill>
        <p:spPr bwMode="auto">
          <a:xfrm rot="-191275">
            <a:off x="942975" y="1249363"/>
            <a:ext cx="8016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図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42263" y="5732463"/>
            <a:ext cx="112236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2" name="図 12"/>
          <p:cNvPicPr>
            <a:picLocks noChangeAspect="1"/>
          </p:cNvPicPr>
          <p:nvPr/>
        </p:nvPicPr>
        <p:blipFill>
          <a:blip r:embed="rId9">
            <a:extLst>
              <a:ext uri="{28A0092B-C50C-407E-A947-70E740481C1C}">
                <a14:useLocalDpi xmlns:a14="http://schemas.microsoft.com/office/drawing/2010/main" val="0"/>
              </a:ext>
            </a:extLst>
          </a:blip>
          <a:srcRect l="70322" t="54436" r="14587" b="21986"/>
          <a:stretch>
            <a:fillRect/>
          </a:stretch>
        </p:blipFill>
        <p:spPr bwMode="auto">
          <a:xfrm>
            <a:off x="7885113" y="765175"/>
            <a:ext cx="1008062"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図 2"/>
          <p:cNvPicPr>
            <a:picLocks noChangeAspect="1"/>
          </p:cNvPicPr>
          <p:nvPr/>
        </p:nvPicPr>
        <p:blipFill>
          <a:blip r:embed="rId10">
            <a:extLst>
              <a:ext uri="{28A0092B-C50C-407E-A947-70E740481C1C}">
                <a14:useLocalDpi xmlns:a14="http://schemas.microsoft.com/office/drawing/2010/main" val="0"/>
              </a:ext>
            </a:extLst>
          </a:blip>
          <a:srcRect l="52364" t="19185" r="31100" b="51401"/>
          <a:stretch>
            <a:fillRect/>
          </a:stretch>
        </p:blipFill>
        <p:spPr bwMode="auto">
          <a:xfrm>
            <a:off x="65088" y="5597525"/>
            <a:ext cx="12160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cSld>
  <p:clrMapOvr>
    <a:masterClrMapping/>
  </p:clrMapOvr>
  <p:transition spd="med" advTm="2547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1750" y="6167438"/>
            <a:ext cx="9136063" cy="646112"/>
          </a:xfrm>
          <a:prstGeom prst="rect">
            <a:avLst/>
          </a:prstGeom>
          <a:noFill/>
          <a:ln>
            <a:noFill/>
          </a:ln>
        </p:spPr>
        <p:txBody>
          <a:bodyPr>
            <a:spAutoFit/>
          </a:bodyPr>
          <a:lstStyle/>
          <a:p>
            <a:pPr algn="ctr" defTabSz="914400" eaLnBrk="1" fontAlgn="auto" hangingPunct="1">
              <a:spcBef>
                <a:spcPts val="0"/>
              </a:spcBef>
              <a:spcAft>
                <a:spcPts val="0"/>
              </a:spcAft>
              <a:defRPr/>
            </a:pPr>
            <a:r>
              <a:rPr kumimoji="1" lang="ja-JP" altLang="en-US" sz="3600" b="1" kern="0" dirty="0">
                <a:latin typeface="HGP教科書体" panose="02020600000000000000" pitchFamily="18" charset="-128"/>
                <a:ea typeface="HGP教科書体" panose="02020600000000000000" pitchFamily="18" charset="-128"/>
              </a:rPr>
              <a:t>福岡県教育委員会</a:t>
            </a:r>
          </a:p>
        </p:txBody>
      </p:sp>
      <p:sp>
        <p:nvSpPr>
          <p:cNvPr id="81923" name="テキスト ボックス 4"/>
          <p:cNvSpPr txBox="1">
            <a:spLocks noChangeArrowheads="1"/>
          </p:cNvSpPr>
          <p:nvPr/>
        </p:nvSpPr>
        <p:spPr bwMode="auto">
          <a:xfrm>
            <a:off x="250825" y="4397375"/>
            <a:ext cx="864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ja-JP" altLang="en-US" sz="2000" b="1">
                <a:solidFill>
                  <a:srgbClr val="000000"/>
                </a:solidFill>
                <a:latin typeface="HGP教科書体" panose="02020600000000000000" pitchFamily="18" charset="-128"/>
                <a:ea typeface="HGP教科書体" panose="02020600000000000000" pitchFamily="18" charset="-128"/>
              </a:rPr>
              <a:t>～　平成２９年告示　学習指導要領に基づく学習評価について　～</a:t>
            </a:r>
          </a:p>
        </p:txBody>
      </p:sp>
      <p:pic>
        <p:nvPicPr>
          <p:cNvPr id="819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0575" y="6199188"/>
            <a:ext cx="6397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684213" y="2852738"/>
            <a:ext cx="7775575" cy="1296987"/>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kumimoji="1" lang="ja-JP" altLang="en-US" sz="5400" b="1" dirty="0">
                <a:solidFill>
                  <a:schemeClr val="tx1"/>
                </a:solidFill>
                <a:latin typeface="HGP教科書体" panose="02020600000000000000" pitchFamily="18" charset="-128"/>
                <a:ea typeface="HGP教科書体" panose="02020600000000000000" pitchFamily="18" charset="-128"/>
              </a:rPr>
              <a:t>中学校 音楽</a:t>
            </a:r>
            <a:endParaRPr kumimoji="1" lang="ja-JP" altLang="en-US" sz="5400" dirty="0">
              <a:solidFill>
                <a:schemeClr val="tx1"/>
              </a:solidFill>
            </a:endParaRPr>
          </a:p>
        </p:txBody>
      </p:sp>
      <p:sp>
        <p:nvSpPr>
          <p:cNvPr id="11" name="サブタイトル 2"/>
          <p:cNvSpPr txBox="1">
            <a:spLocks/>
          </p:cNvSpPr>
          <p:nvPr/>
        </p:nvSpPr>
        <p:spPr bwMode="auto">
          <a:xfrm>
            <a:off x="0" y="908050"/>
            <a:ext cx="9151938" cy="17541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marL="0" indent="0" algn="ctr" defTabSz="685800" rtl="0" eaLnBrk="0" fontAlgn="base" hangingPunct="0">
              <a:lnSpc>
                <a:spcPct val="90000"/>
              </a:lnSpc>
              <a:spcBef>
                <a:spcPts val="750"/>
              </a:spcBef>
              <a:spcAft>
                <a:spcPct val="0"/>
              </a:spcAft>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eaLnBrk="1" fontAlgn="auto" hangingPunct="1">
              <a:spcAft>
                <a:spcPts val="0"/>
              </a:spcAft>
              <a:defRPr/>
            </a:pPr>
            <a:r>
              <a:rPr lang="ja-JP" altLang="en-US" sz="4400" b="1">
                <a:solidFill>
                  <a:schemeClr val="bg1"/>
                </a:solidFill>
                <a:latin typeface="+mj-ea"/>
                <a:ea typeface="+mj-ea"/>
              </a:rPr>
              <a:t>「指導と評価の一体化」のための</a:t>
            </a:r>
            <a:endParaRPr lang="en-US" altLang="ja-JP" sz="4400" b="1">
              <a:solidFill>
                <a:schemeClr val="bg1"/>
              </a:solidFill>
              <a:latin typeface="+mj-ea"/>
              <a:ea typeface="+mj-ea"/>
            </a:endParaRPr>
          </a:p>
          <a:p>
            <a:pPr eaLnBrk="1" fontAlgn="auto" hangingPunct="1">
              <a:spcAft>
                <a:spcPts val="0"/>
              </a:spcAft>
              <a:defRPr/>
            </a:pPr>
            <a:r>
              <a:rPr lang="ja-JP" altLang="en-US" sz="4400" b="1">
                <a:solidFill>
                  <a:schemeClr val="bg1"/>
                </a:solidFill>
                <a:latin typeface="+mj-ea"/>
                <a:ea typeface="+mj-ea"/>
              </a:rPr>
              <a:t>学習評価について</a:t>
            </a:r>
            <a:endParaRPr lang="ja-JP" altLang="en-US" sz="7200" b="1" dirty="0">
              <a:solidFill>
                <a:schemeClr val="bg1"/>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med" advTm="139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3" name="角丸四角形 2"/>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P.28 ~</a:t>
            </a:r>
            <a:endParaRPr kumimoji="1" lang="ja-JP" altLang="en-US" sz="2000" dirty="0"/>
          </a:p>
        </p:txBody>
      </p:sp>
      <p:graphicFrame>
        <p:nvGraphicFramePr>
          <p:cNvPr id="2" name="表 1"/>
          <p:cNvGraphicFramePr>
            <a:graphicFrameLocks noGrp="1"/>
          </p:cNvGraphicFramePr>
          <p:nvPr/>
        </p:nvGraphicFramePr>
        <p:xfrm>
          <a:off x="193675" y="2071688"/>
          <a:ext cx="8756649" cy="1703389"/>
        </p:xfrm>
        <a:graphic>
          <a:graphicData uri="http://schemas.openxmlformats.org/drawingml/2006/table">
            <a:tbl>
              <a:tblPr firstRow="1" bandRow="1">
                <a:tableStyleId>{5C22544A-7EE6-4342-B048-85BDC9FD1C3A}</a:tableStyleId>
              </a:tblPr>
              <a:tblGrid>
                <a:gridCol w="2918883">
                  <a:extLst>
                    <a:ext uri="{9D8B030D-6E8A-4147-A177-3AD203B41FA5}">
                      <a16:colId xmlns:a16="http://schemas.microsoft.com/office/drawing/2014/main" val="20000"/>
                    </a:ext>
                  </a:extLst>
                </a:gridCol>
                <a:gridCol w="2918883">
                  <a:extLst>
                    <a:ext uri="{9D8B030D-6E8A-4147-A177-3AD203B41FA5}">
                      <a16:colId xmlns:a16="http://schemas.microsoft.com/office/drawing/2014/main" val="20001"/>
                    </a:ext>
                  </a:extLst>
                </a:gridCol>
                <a:gridCol w="2918883">
                  <a:extLst>
                    <a:ext uri="{9D8B030D-6E8A-4147-A177-3AD203B41FA5}">
                      <a16:colId xmlns:a16="http://schemas.microsoft.com/office/drawing/2014/main" val="20002"/>
                    </a:ext>
                  </a:extLst>
                </a:gridCol>
              </a:tblGrid>
              <a:tr h="342149">
                <a:tc>
                  <a:txBody>
                    <a:bodyPr/>
                    <a:lstStyle/>
                    <a:p>
                      <a:pPr algn="ctr"/>
                      <a:r>
                        <a:rPr kumimoji="1" lang="ja-JP" altLang="en-US" sz="1600" b="0" dirty="0">
                          <a:solidFill>
                            <a:schemeClr val="tx1"/>
                          </a:solidFill>
                        </a:rPr>
                        <a:t>（１）知識及び技能</a:t>
                      </a:r>
                    </a:p>
                  </a:txBody>
                  <a:tcPr marL="91442" marR="91442" marT="45620" marB="45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（２）思考力，判断力，表現力等</a:t>
                      </a:r>
                      <a:endParaRPr kumimoji="1" lang="ja-JP" altLang="en-US" sz="1400" dirty="0"/>
                    </a:p>
                  </a:txBody>
                  <a:tcPr marL="91442" marR="91442" marT="45620" marB="45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（３）学びに向かう力，人間性等</a:t>
                      </a:r>
                    </a:p>
                  </a:txBody>
                  <a:tcPr marL="91442" marR="91442" marT="45620" marB="456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1361238">
                <a:tc>
                  <a:txBody>
                    <a:bodyPr/>
                    <a:lstStyle/>
                    <a:p>
                      <a:pPr>
                        <a:lnSpc>
                          <a:spcPts val="2000"/>
                        </a:lnSpc>
                      </a:pPr>
                      <a:r>
                        <a:rPr kumimoji="1" lang="ja-JP" altLang="en-US" sz="1500" dirty="0"/>
                        <a:t>曲想と音楽の構造や背景などとの関わり及び音楽の多様性について理解するとともに，創意工夫を生かした音楽表現をするために必要な技能を身に付けるようにする。</a:t>
                      </a:r>
                    </a:p>
                  </a:txBody>
                  <a:tcPr marL="91442" marR="91442" marT="45620" marB="456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ts val="2000"/>
                        </a:lnSpc>
                        <a:spcBef>
                          <a:spcPts val="0"/>
                        </a:spcBef>
                        <a:spcAft>
                          <a:spcPts val="0"/>
                        </a:spcAft>
                        <a:buClrTx/>
                        <a:buSzTx/>
                        <a:buFontTx/>
                        <a:buNone/>
                        <a:tabLst/>
                        <a:defRPr/>
                      </a:pPr>
                      <a:r>
                        <a:rPr kumimoji="1" lang="ja-JP" altLang="en-US" sz="1500" b="0" i="0" u="none" strike="noStrike" kern="1200" baseline="0" dirty="0">
                          <a:solidFill>
                            <a:schemeClr val="dk1"/>
                          </a:solidFill>
                          <a:latin typeface="+mn-lt"/>
                          <a:ea typeface="+mn-ea"/>
                          <a:cs typeface="+mn-cs"/>
                        </a:rPr>
                        <a:t>音楽表現を創意工夫することや，音楽のよさや美しさを味わって聴くことができるようにする。 	</a:t>
                      </a:r>
                    </a:p>
                  </a:txBody>
                  <a:tcPr marL="91442" marR="91442" marT="45620" marB="456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2000"/>
                        </a:lnSpc>
                      </a:pPr>
                      <a:r>
                        <a:rPr kumimoji="1" lang="ja-JP" altLang="en-US" sz="1500" dirty="0"/>
                        <a:t>音楽活動の楽しさを体験することを通して，音楽を愛好する心情を育むとともに，音楽に対する感性を豊かにし，音楽に親しんでいく態度を養い，豊かな情操を培う。</a:t>
                      </a:r>
                    </a:p>
                  </a:txBody>
                  <a:tcPr marL="91442" marR="91442" marT="45620" marB="456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258" name="テキスト ボックス 3"/>
          <p:cNvSpPr txBox="1">
            <a:spLocks noChangeArrowheads="1"/>
          </p:cNvSpPr>
          <p:nvPr/>
        </p:nvSpPr>
        <p:spPr bwMode="auto">
          <a:xfrm>
            <a:off x="6392863" y="3749675"/>
            <a:ext cx="2570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zh-TW" altLang="en-US" sz="1200">
                <a:cs typeface="新細明體"/>
              </a:rPr>
              <a:t>（中学校学習指導要領</a:t>
            </a:r>
            <a:r>
              <a:rPr lang="en-US" altLang="zh-TW" sz="1200">
                <a:cs typeface="新細明體"/>
              </a:rPr>
              <a:t>P.99</a:t>
            </a:r>
            <a:r>
              <a:rPr lang="zh-TW" altLang="en-US" sz="1200">
                <a:cs typeface="新細明體"/>
              </a:rPr>
              <a:t>） </a:t>
            </a:r>
            <a:endParaRPr kumimoji="1" lang="ja-JP" altLang="en-US" sz="1200"/>
          </a:p>
        </p:txBody>
      </p:sp>
      <p:graphicFrame>
        <p:nvGraphicFramePr>
          <p:cNvPr id="8" name="表 7"/>
          <p:cNvGraphicFramePr>
            <a:graphicFrameLocks noGrp="1"/>
          </p:cNvGraphicFramePr>
          <p:nvPr/>
        </p:nvGraphicFramePr>
        <p:xfrm>
          <a:off x="193675" y="4141788"/>
          <a:ext cx="8756649" cy="2484437"/>
        </p:xfrm>
        <a:graphic>
          <a:graphicData uri="http://schemas.openxmlformats.org/drawingml/2006/table">
            <a:tbl>
              <a:tblPr firstRow="1" bandRow="1">
                <a:tableStyleId>{5C22544A-7EE6-4342-B048-85BDC9FD1C3A}</a:tableStyleId>
              </a:tblPr>
              <a:tblGrid>
                <a:gridCol w="2918883">
                  <a:extLst>
                    <a:ext uri="{9D8B030D-6E8A-4147-A177-3AD203B41FA5}">
                      <a16:colId xmlns:a16="http://schemas.microsoft.com/office/drawing/2014/main" val="20000"/>
                    </a:ext>
                  </a:extLst>
                </a:gridCol>
                <a:gridCol w="2918883">
                  <a:extLst>
                    <a:ext uri="{9D8B030D-6E8A-4147-A177-3AD203B41FA5}">
                      <a16:colId xmlns:a16="http://schemas.microsoft.com/office/drawing/2014/main" val="20001"/>
                    </a:ext>
                  </a:extLst>
                </a:gridCol>
                <a:gridCol w="2918883">
                  <a:extLst>
                    <a:ext uri="{9D8B030D-6E8A-4147-A177-3AD203B41FA5}">
                      <a16:colId xmlns:a16="http://schemas.microsoft.com/office/drawing/2014/main" val="20002"/>
                    </a:ext>
                  </a:extLst>
                </a:gridCol>
              </a:tblGrid>
              <a:tr h="335329">
                <a:tc>
                  <a:txBody>
                    <a:bodyPr/>
                    <a:lstStyle/>
                    <a:p>
                      <a:pPr algn="ctr"/>
                      <a:r>
                        <a:rPr kumimoji="1" lang="ja-JP" altLang="en-US" sz="1600" b="0" dirty="0">
                          <a:solidFill>
                            <a:schemeClr val="tx1"/>
                          </a:solidFill>
                        </a:rPr>
                        <a:t>知識・技能</a:t>
                      </a:r>
                    </a:p>
                  </a:txBody>
                  <a:tcPr marL="91442" marR="9144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思考・判断・表現</a:t>
                      </a:r>
                      <a:endParaRPr kumimoji="1" lang="ja-JP" altLang="en-US" sz="1400" dirty="0"/>
                    </a:p>
                  </a:txBody>
                  <a:tcPr marL="91442" marR="9144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99"/>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rPr>
                        <a:t>主体的に学習に取り組む態度</a:t>
                      </a:r>
                    </a:p>
                  </a:txBody>
                  <a:tcPr marL="91442" marR="91442"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0000"/>
                  </a:ext>
                </a:extLst>
              </a:tr>
              <a:tr h="2149108">
                <a:tc>
                  <a:txBody>
                    <a:bodyPr/>
                    <a:lstStyle/>
                    <a:p>
                      <a:r>
                        <a:rPr kumimoji="1" lang="ja-JP" altLang="en-US" sz="1500" dirty="0">
                          <a:solidFill>
                            <a:srgbClr val="0070C0"/>
                          </a:solidFill>
                        </a:rPr>
                        <a:t>曲想と音楽の構造や背景などとの関わり及び音楽の多様性について</a:t>
                      </a:r>
                      <a:r>
                        <a:rPr kumimoji="1" lang="ja-JP" altLang="en-US" sz="1500" u="sng" dirty="0">
                          <a:solidFill>
                            <a:srgbClr val="0070C0"/>
                          </a:solidFill>
                        </a:rPr>
                        <a:t>理解している</a:t>
                      </a:r>
                      <a:r>
                        <a:rPr kumimoji="1" lang="ja-JP" altLang="en-US" sz="1500" dirty="0">
                          <a:solidFill>
                            <a:srgbClr val="0070C0"/>
                          </a:solidFill>
                        </a:rPr>
                        <a:t>。</a:t>
                      </a:r>
                      <a:endParaRPr kumimoji="1" lang="en-US" altLang="ja-JP" sz="1500" dirty="0">
                        <a:solidFill>
                          <a:srgbClr val="0070C0"/>
                        </a:solidFill>
                      </a:endParaRPr>
                    </a:p>
                    <a:p>
                      <a:endParaRPr kumimoji="1" lang="en-US" altLang="ja-JP" sz="1500" dirty="0"/>
                    </a:p>
                    <a:p>
                      <a:endParaRPr kumimoji="1" lang="en-US" altLang="ja-JP" sz="1500" dirty="0"/>
                    </a:p>
                    <a:p>
                      <a:endParaRPr kumimoji="1" lang="ja-JP" altLang="en-US" sz="1500" dirty="0"/>
                    </a:p>
                    <a:p>
                      <a:r>
                        <a:rPr kumimoji="1" lang="ja-JP" altLang="en-US" sz="1500" dirty="0">
                          <a:solidFill>
                            <a:srgbClr val="FF0000"/>
                          </a:solidFill>
                        </a:rPr>
                        <a:t>創意工夫を生かした音楽表現をするために</a:t>
                      </a:r>
                      <a:r>
                        <a:rPr kumimoji="1" lang="ja-JP" altLang="en-US" sz="1500" u="sng" dirty="0">
                          <a:solidFill>
                            <a:srgbClr val="FF0000"/>
                          </a:solidFill>
                        </a:rPr>
                        <a:t>必要な技能を身に付け</a:t>
                      </a:r>
                      <a:r>
                        <a:rPr kumimoji="1" lang="ja-JP" altLang="en-US" sz="1500" dirty="0">
                          <a:solidFill>
                            <a:srgbClr val="FF0000"/>
                          </a:solidFill>
                        </a:rPr>
                        <a:t>，歌唱，器楽，創作で</a:t>
                      </a:r>
                      <a:r>
                        <a:rPr kumimoji="1" lang="ja-JP" altLang="en-US" sz="1500" u="sng" dirty="0">
                          <a:solidFill>
                            <a:srgbClr val="FF0000"/>
                          </a:solidFill>
                        </a:rPr>
                        <a:t>表している</a:t>
                      </a:r>
                      <a:r>
                        <a:rPr kumimoji="1" lang="ja-JP" altLang="en-US" sz="1500" dirty="0">
                          <a:solidFill>
                            <a:srgbClr val="FF0000"/>
                          </a:solidFill>
                        </a:rPr>
                        <a:t>。</a:t>
                      </a:r>
                    </a:p>
                  </a:txBody>
                  <a:tcPr marL="91442" marR="9144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baseline="0" dirty="0">
                          <a:solidFill>
                            <a:schemeClr val="dk1"/>
                          </a:solidFill>
                          <a:latin typeface="+mn-lt"/>
                          <a:ea typeface="+mn-ea"/>
                          <a:cs typeface="+mn-cs"/>
                        </a:rPr>
                        <a:t>音楽を形づくっている要素や要素同士の関連を知覚し，それらの働きが生み出す特質や雰囲気を感受しながら，知覚したことと感受したこととの関わりについて考え，どのように表すかについて思いや意図をもったり，音楽を評価しながらよさや美しさを味わって聴いたりしている。</a:t>
                      </a:r>
                    </a:p>
                  </a:txBody>
                  <a:tcPr marL="91442" marR="9144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500" dirty="0"/>
                        <a:t>音や音楽，音楽文化に親しむことができるよう，音楽活動を楽しみながら主体的・協働的に表現及び鑑賞の学習活動に取り組もうとしている。</a:t>
                      </a:r>
                    </a:p>
                  </a:txBody>
                  <a:tcPr marL="91442" marR="91442"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273" name="テキスト ボックス 12"/>
          <p:cNvSpPr txBox="1">
            <a:spLocks noChangeArrowheads="1"/>
          </p:cNvSpPr>
          <p:nvPr/>
        </p:nvSpPr>
        <p:spPr bwMode="auto">
          <a:xfrm>
            <a:off x="6696075" y="6608763"/>
            <a:ext cx="2254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zh-TW" altLang="en-US" sz="1200">
                <a:cs typeface="新細明體"/>
              </a:rPr>
              <a:t>（改善等通知 別紙４ </a:t>
            </a:r>
            <a:r>
              <a:rPr lang="en-US" altLang="zh-TW" sz="1200">
                <a:cs typeface="新細明體"/>
              </a:rPr>
              <a:t>P.14 </a:t>
            </a:r>
            <a:r>
              <a:rPr lang="zh-TW" altLang="en-US" sz="1200">
                <a:cs typeface="新細明體"/>
              </a:rPr>
              <a:t>） </a:t>
            </a:r>
            <a:endParaRPr kumimoji="1" lang="ja-JP" altLang="en-US" sz="1200"/>
          </a:p>
        </p:txBody>
      </p:sp>
      <p:sp>
        <p:nvSpPr>
          <p:cNvPr id="10274" name="テキスト ボックス 13"/>
          <p:cNvSpPr txBox="1">
            <a:spLocks noChangeArrowheads="1"/>
          </p:cNvSpPr>
          <p:nvPr/>
        </p:nvSpPr>
        <p:spPr bwMode="auto">
          <a:xfrm>
            <a:off x="206375" y="1233488"/>
            <a:ext cx="873918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cs typeface="新細明體"/>
              </a:rPr>
              <a:t>【</a:t>
            </a:r>
            <a:r>
              <a:rPr lang="ja-JP" altLang="en-US"/>
              <a:t>音楽科の</a:t>
            </a:r>
            <a:r>
              <a:rPr lang="zh-TW" altLang="en-US">
                <a:cs typeface="新細明體"/>
              </a:rPr>
              <a:t>目標</a:t>
            </a:r>
            <a:r>
              <a:rPr lang="en-US" altLang="zh-TW">
                <a:cs typeface="新細明體"/>
              </a:rPr>
              <a:t>】</a:t>
            </a:r>
          </a:p>
          <a:p>
            <a:r>
              <a:rPr kumimoji="1" lang="ja-JP" altLang="en-US" sz="1600"/>
              <a:t>　表現及び鑑賞の幅広い活動を通して，音楽的な見方・考え方を働かせ，生活や社会の中の音や</a:t>
            </a:r>
            <a:endParaRPr kumimoji="1" lang="en-US" altLang="ja-JP" sz="1600"/>
          </a:p>
          <a:p>
            <a:r>
              <a:rPr kumimoji="1" lang="ja-JP" altLang="en-US" sz="1600"/>
              <a:t>音楽，音楽文化と豊かに関わる資質・能力を次のとおり育成することを目指す。</a:t>
            </a:r>
          </a:p>
        </p:txBody>
      </p:sp>
      <p:sp>
        <p:nvSpPr>
          <p:cNvPr id="10275" name="テキスト ボックス 14"/>
          <p:cNvSpPr txBox="1">
            <a:spLocks noChangeArrowheads="1"/>
          </p:cNvSpPr>
          <p:nvPr/>
        </p:nvSpPr>
        <p:spPr bwMode="auto">
          <a:xfrm>
            <a:off x="173038" y="3789363"/>
            <a:ext cx="4960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a:cs typeface="新細明體"/>
              </a:rPr>
              <a:t>【</a:t>
            </a:r>
            <a:r>
              <a:rPr lang="ja-JP" altLang="en-US"/>
              <a:t>評価の観点及びその趣旨 </a:t>
            </a:r>
            <a:r>
              <a:rPr lang="en-US" altLang="zh-TW">
                <a:cs typeface="新細明體"/>
              </a:rPr>
              <a:t>】</a:t>
            </a:r>
            <a:endParaRPr kumimoji="1" lang="ja-JP" altLang="en-US"/>
          </a:p>
        </p:txBody>
      </p:sp>
      <p:sp>
        <p:nvSpPr>
          <p:cNvPr id="10" name="ホームベース 9"/>
          <p:cNvSpPr/>
          <p:nvPr/>
        </p:nvSpPr>
        <p:spPr>
          <a:xfrm>
            <a:off x="193675" y="769938"/>
            <a:ext cx="8870950" cy="407987"/>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音楽科の目標を踏まえて「評価の観点及びその趣旨」は作成されている。</a:t>
            </a:r>
          </a:p>
        </p:txBody>
      </p:sp>
      <p:sp>
        <p:nvSpPr>
          <p:cNvPr id="11" name="下矢印 10"/>
          <p:cNvSpPr/>
          <p:nvPr/>
        </p:nvSpPr>
        <p:spPr>
          <a:xfrm>
            <a:off x="4176713" y="3810000"/>
            <a:ext cx="719137" cy="371475"/>
          </a:xfrm>
          <a:prstGeom prst="downArrow">
            <a:avLst/>
          </a:prstGeom>
          <a:solidFill>
            <a:srgbClr val="FFFF00">
              <a:alpha val="6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2" name="下矢印 11"/>
          <p:cNvSpPr/>
          <p:nvPr/>
        </p:nvSpPr>
        <p:spPr>
          <a:xfrm>
            <a:off x="1204913" y="3805238"/>
            <a:ext cx="720725" cy="371475"/>
          </a:xfrm>
          <a:prstGeom prst="downArrow">
            <a:avLst/>
          </a:prstGeom>
          <a:solidFill>
            <a:srgbClr val="FFFF00">
              <a:alpha val="6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下矢印 12"/>
          <p:cNvSpPr/>
          <p:nvPr/>
        </p:nvSpPr>
        <p:spPr>
          <a:xfrm>
            <a:off x="7092950" y="3798888"/>
            <a:ext cx="719138" cy="371475"/>
          </a:xfrm>
          <a:prstGeom prst="downArrow">
            <a:avLst/>
          </a:prstGeom>
          <a:solidFill>
            <a:srgbClr val="FFFF00">
              <a:alpha val="6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 name="角丸四角形吹き出し 15"/>
          <p:cNvSpPr/>
          <p:nvPr/>
        </p:nvSpPr>
        <p:spPr>
          <a:xfrm>
            <a:off x="1763713" y="5124450"/>
            <a:ext cx="1295400" cy="608013"/>
          </a:xfrm>
          <a:prstGeom prst="wedgeRoundRectCallout">
            <a:avLst>
              <a:gd name="adj1" fmla="val -48399"/>
              <a:gd name="adj2" fmla="val -64931"/>
              <a:gd name="adj3" fmla="val 16667"/>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anchor="ctr"/>
          <a:lstStyle/>
          <a:p>
            <a:pPr algn="ctr">
              <a:lnSpc>
                <a:spcPts val="1800"/>
              </a:lnSpc>
              <a:defRPr/>
            </a:pPr>
            <a:r>
              <a:rPr kumimoji="1" lang="ja-JP" altLang="en-US" sz="2400" b="1" dirty="0">
                <a:solidFill>
                  <a:schemeClr val="tx1"/>
                </a:solidFill>
              </a:rPr>
              <a:t>知識</a:t>
            </a:r>
            <a:endParaRPr kumimoji="1" lang="en-US" altLang="ja-JP" sz="2400" b="1" dirty="0">
              <a:solidFill>
                <a:schemeClr val="tx1"/>
              </a:solidFill>
            </a:endParaRPr>
          </a:p>
          <a:p>
            <a:pPr algn="ctr">
              <a:lnSpc>
                <a:spcPts val="1800"/>
              </a:lnSpc>
              <a:defRPr/>
            </a:pPr>
            <a:r>
              <a:rPr kumimoji="1" lang="ja-JP" altLang="en-US" sz="1400" b="1" dirty="0">
                <a:solidFill>
                  <a:schemeClr val="tx1"/>
                </a:solidFill>
              </a:rPr>
              <a:t>（わかること）</a:t>
            </a:r>
          </a:p>
        </p:txBody>
      </p:sp>
      <p:sp>
        <p:nvSpPr>
          <p:cNvPr id="17" name="角丸四角形吹き出し 16"/>
          <p:cNvSpPr/>
          <p:nvPr/>
        </p:nvSpPr>
        <p:spPr>
          <a:xfrm>
            <a:off x="250825" y="5241925"/>
            <a:ext cx="1296988" cy="608013"/>
          </a:xfrm>
          <a:prstGeom prst="wedgeRoundRectCallout">
            <a:avLst>
              <a:gd name="adj1" fmla="val 61221"/>
              <a:gd name="adj2" fmla="val 46019"/>
              <a:gd name="adj3" fmla="val 16667"/>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108000" rIns="36000" bIns="0" anchor="ctr"/>
          <a:lstStyle/>
          <a:p>
            <a:pPr algn="ctr">
              <a:lnSpc>
                <a:spcPts val="1800"/>
              </a:lnSpc>
              <a:defRPr/>
            </a:pPr>
            <a:r>
              <a:rPr kumimoji="1" lang="ja-JP" altLang="en-US" sz="2400" b="1" dirty="0">
                <a:solidFill>
                  <a:schemeClr val="tx1"/>
                </a:solidFill>
              </a:rPr>
              <a:t>技能</a:t>
            </a:r>
            <a:endParaRPr kumimoji="1" lang="en-US" altLang="ja-JP" sz="2400" b="1" dirty="0">
              <a:solidFill>
                <a:schemeClr val="tx1"/>
              </a:solidFill>
            </a:endParaRPr>
          </a:p>
          <a:p>
            <a:pPr algn="ctr">
              <a:lnSpc>
                <a:spcPts val="1800"/>
              </a:lnSpc>
              <a:defRPr/>
            </a:pPr>
            <a:r>
              <a:rPr kumimoji="1" lang="ja-JP" altLang="en-US" sz="1400" b="1" dirty="0">
                <a:solidFill>
                  <a:schemeClr val="tx1"/>
                </a:solidFill>
              </a:rPr>
              <a:t>（できること）</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3035">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P.28 ~</a:t>
            </a:r>
            <a:endParaRPr kumimoji="1" lang="ja-JP" altLang="en-US" sz="2000" dirty="0"/>
          </a:p>
        </p:txBody>
      </p:sp>
      <p:sp>
        <p:nvSpPr>
          <p:cNvPr id="12292" name="テキスト ボックス 4"/>
          <p:cNvSpPr txBox="1">
            <a:spLocks noChangeArrowheads="1"/>
          </p:cNvSpPr>
          <p:nvPr/>
        </p:nvSpPr>
        <p:spPr bwMode="auto">
          <a:xfrm>
            <a:off x="34925" y="692150"/>
            <a:ext cx="9029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TW" sz="2400">
                <a:cs typeface="新細明體"/>
              </a:rPr>
              <a:t>【</a:t>
            </a:r>
            <a:r>
              <a:rPr lang="ja-JP" altLang="en-US" sz="2400">
                <a:cs typeface="新細明體"/>
              </a:rPr>
              <a:t>基本的な手順</a:t>
            </a:r>
            <a:r>
              <a:rPr lang="en-US" altLang="zh-TW" sz="2400">
                <a:cs typeface="新細明體"/>
              </a:rPr>
              <a:t>】</a:t>
            </a:r>
          </a:p>
        </p:txBody>
      </p:sp>
      <p:sp>
        <p:nvSpPr>
          <p:cNvPr id="4" name="正方形/長方形 3"/>
          <p:cNvSpPr/>
          <p:nvPr/>
        </p:nvSpPr>
        <p:spPr>
          <a:xfrm>
            <a:off x="160338" y="2203450"/>
            <a:ext cx="8777287" cy="1800225"/>
          </a:xfrm>
          <a:prstGeom prst="rect">
            <a:avLst/>
          </a:prstGeom>
          <a:solidFill>
            <a:srgbClr val="FFFFCC"/>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3600" dirty="0">
              <a:solidFill>
                <a:schemeClr val="tx1"/>
              </a:solidFill>
            </a:endParaRPr>
          </a:p>
        </p:txBody>
      </p:sp>
      <p:sp>
        <p:nvSpPr>
          <p:cNvPr id="5" name="角丸四角形 4"/>
          <p:cNvSpPr/>
          <p:nvPr/>
        </p:nvSpPr>
        <p:spPr>
          <a:xfrm>
            <a:off x="5776913" y="2347913"/>
            <a:ext cx="2759075" cy="1439862"/>
          </a:xfrm>
          <a:prstGeom prst="roundRect">
            <a:avLst>
              <a:gd name="adj" fmla="val 12528"/>
            </a:avLst>
          </a:prstGeom>
          <a:solidFill>
            <a:schemeClr val="bg1"/>
          </a:solidFill>
          <a:ln>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3200" dirty="0">
                <a:solidFill>
                  <a:schemeClr val="tx1"/>
                </a:solidFill>
              </a:rPr>
              <a:t>評価の観点</a:t>
            </a:r>
            <a:endParaRPr kumimoji="1" lang="en-US" altLang="ja-JP" sz="3200" dirty="0">
              <a:solidFill>
                <a:schemeClr val="tx1"/>
              </a:solidFill>
            </a:endParaRPr>
          </a:p>
          <a:p>
            <a:pPr algn="ctr">
              <a:defRPr/>
            </a:pPr>
            <a:r>
              <a:rPr kumimoji="1" lang="ja-JP" altLang="en-US" sz="3200" dirty="0">
                <a:solidFill>
                  <a:schemeClr val="tx1"/>
                </a:solidFill>
              </a:rPr>
              <a:t>その趣旨</a:t>
            </a:r>
          </a:p>
        </p:txBody>
      </p:sp>
      <p:sp>
        <p:nvSpPr>
          <p:cNvPr id="7" name="右矢印 6"/>
          <p:cNvSpPr/>
          <p:nvPr/>
        </p:nvSpPr>
        <p:spPr>
          <a:xfrm>
            <a:off x="4575175" y="2643188"/>
            <a:ext cx="863600" cy="863600"/>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chemeClr val="tx1"/>
                </a:solidFill>
              </a:rPr>
              <a:t>基に</a:t>
            </a:r>
          </a:p>
        </p:txBody>
      </p:sp>
      <p:sp>
        <p:nvSpPr>
          <p:cNvPr id="18" name="角丸四角形 17"/>
          <p:cNvSpPr/>
          <p:nvPr/>
        </p:nvSpPr>
        <p:spPr>
          <a:xfrm>
            <a:off x="468313" y="2349500"/>
            <a:ext cx="3768725" cy="1439863"/>
          </a:xfrm>
          <a:prstGeom prst="roundRect">
            <a:avLst>
              <a:gd name="adj" fmla="val 11700"/>
            </a:avLst>
          </a:prstGeom>
          <a:solidFill>
            <a:schemeClr val="bg1"/>
          </a:solidFill>
          <a:ln>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3200" dirty="0">
                <a:solidFill>
                  <a:schemeClr val="tx1"/>
                </a:solidFill>
              </a:rPr>
              <a:t>【</a:t>
            </a:r>
            <a:r>
              <a:rPr kumimoji="1" lang="ja-JP" altLang="en-US" sz="3200" dirty="0">
                <a:solidFill>
                  <a:schemeClr val="tx1"/>
                </a:solidFill>
              </a:rPr>
              <a:t>音楽科</a:t>
            </a:r>
            <a:r>
              <a:rPr kumimoji="1" lang="en-US" altLang="ja-JP" sz="3200" dirty="0">
                <a:solidFill>
                  <a:schemeClr val="tx1"/>
                </a:solidFill>
              </a:rPr>
              <a:t>】</a:t>
            </a:r>
          </a:p>
          <a:p>
            <a:pPr algn="ctr">
              <a:defRPr/>
            </a:pPr>
            <a:r>
              <a:rPr kumimoji="1" lang="ja-JP" altLang="en-US" sz="3200" dirty="0">
                <a:solidFill>
                  <a:schemeClr val="tx1"/>
                </a:solidFill>
              </a:rPr>
              <a:t>教科・学年の目標</a:t>
            </a:r>
          </a:p>
        </p:txBody>
      </p:sp>
      <p:sp>
        <p:nvSpPr>
          <p:cNvPr id="8" name="下矢印 7"/>
          <p:cNvSpPr/>
          <p:nvPr/>
        </p:nvSpPr>
        <p:spPr>
          <a:xfrm>
            <a:off x="3473450" y="4117975"/>
            <a:ext cx="2152650" cy="606425"/>
          </a:xfrm>
          <a:prstGeom prst="downArrow">
            <a:avLst/>
          </a:prstGeom>
          <a:solidFill>
            <a:srgbClr val="FFB9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ホームベース 20"/>
          <p:cNvSpPr/>
          <p:nvPr/>
        </p:nvSpPr>
        <p:spPr>
          <a:xfrm>
            <a:off x="160338" y="1125538"/>
            <a:ext cx="8742362" cy="820737"/>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教科及び学年の目標を踏まえて，「評価の観点及びその趣旨」が作成されていることを理解した上で， ①，②の手順で評価規準を作成する。</a:t>
            </a:r>
          </a:p>
        </p:txBody>
      </p:sp>
      <p:sp>
        <p:nvSpPr>
          <p:cNvPr id="22" name="ホームベース 21"/>
          <p:cNvSpPr/>
          <p:nvPr/>
        </p:nvSpPr>
        <p:spPr>
          <a:xfrm>
            <a:off x="160338" y="5661025"/>
            <a:ext cx="8904287" cy="820738"/>
          </a:xfrm>
          <a:prstGeom prst="homePlate">
            <a:avLst>
              <a:gd name="adj" fmla="val 3375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②　</a:t>
            </a:r>
            <a:r>
              <a:rPr kumimoji="1" lang="en-US" altLang="ja-JP" sz="2200" dirty="0">
                <a:solidFill>
                  <a:schemeClr val="tx1"/>
                </a:solidFill>
              </a:rPr>
              <a:t>【</a:t>
            </a:r>
            <a:r>
              <a:rPr kumimoji="1" lang="ja-JP" altLang="en-US" sz="2200" dirty="0">
                <a:solidFill>
                  <a:schemeClr val="tx1"/>
                </a:solidFill>
              </a:rPr>
              <a:t>観点ごとのポイント</a:t>
            </a:r>
            <a:r>
              <a:rPr kumimoji="1" lang="en-US" altLang="ja-JP" sz="2200" dirty="0">
                <a:solidFill>
                  <a:schemeClr val="tx1"/>
                </a:solidFill>
              </a:rPr>
              <a:t>】</a:t>
            </a:r>
            <a:r>
              <a:rPr kumimoji="1" lang="ja-JP" altLang="en-US" sz="2200" dirty="0">
                <a:solidFill>
                  <a:schemeClr val="tx1"/>
                </a:solidFill>
              </a:rPr>
              <a:t>を踏まえ，「内容のまとまりごとの評価規準」を</a:t>
            </a:r>
          </a:p>
          <a:p>
            <a:pPr>
              <a:defRPr/>
            </a:pPr>
            <a:r>
              <a:rPr kumimoji="1" lang="ja-JP" altLang="en-US" sz="2200" dirty="0">
                <a:solidFill>
                  <a:schemeClr val="tx1"/>
                </a:solidFill>
              </a:rPr>
              <a:t>　　作成する。</a:t>
            </a:r>
          </a:p>
        </p:txBody>
      </p:sp>
      <p:sp>
        <p:nvSpPr>
          <p:cNvPr id="23" name="ホームベース 22"/>
          <p:cNvSpPr/>
          <p:nvPr/>
        </p:nvSpPr>
        <p:spPr>
          <a:xfrm>
            <a:off x="160338" y="4938713"/>
            <a:ext cx="8904287" cy="566737"/>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①　教科における「内容のまとまり」と「評価の観点」との関係を確認する。</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92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2" name="正方形/長方形 1"/>
          <p:cNvSpPr/>
          <p:nvPr/>
        </p:nvSpPr>
        <p:spPr>
          <a:xfrm>
            <a:off x="179388" y="1341438"/>
            <a:ext cx="8777287" cy="47513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lnSpc>
                <a:spcPts val="2400"/>
              </a:lnSpc>
              <a:defRPr/>
            </a:pPr>
            <a:r>
              <a:rPr kumimoji="1" lang="ja-JP" altLang="en-US" sz="1600" dirty="0">
                <a:solidFill>
                  <a:schemeClr val="tx1"/>
                </a:solidFill>
                <a:latin typeface="+mn-ea"/>
              </a:rPr>
              <a:t>Ａ表現</a:t>
            </a:r>
          </a:p>
          <a:p>
            <a:pPr>
              <a:lnSpc>
                <a:spcPts val="2400"/>
              </a:lnSpc>
              <a:defRPr/>
            </a:pPr>
            <a:r>
              <a:rPr kumimoji="1" lang="en-US" altLang="ja-JP" sz="1600" dirty="0">
                <a:solidFill>
                  <a:schemeClr val="tx1"/>
                </a:solidFill>
                <a:latin typeface="+mn-ea"/>
              </a:rPr>
              <a:t>(1) </a:t>
            </a:r>
            <a:r>
              <a:rPr kumimoji="1" lang="ja-JP" altLang="en-US" sz="1600" dirty="0">
                <a:solidFill>
                  <a:schemeClr val="tx1"/>
                </a:solidFill>
                <a:latin typeface="+mn-ea"/>
              </a:rPr>
              <a:t>歌唱の活動を通して，次の事項を身に付けることができるよう指導する。</a:t>
            </a:r>
          </a:p>
          <a:p>
            <a:pPr>
              <a:lnSpc>
                <a:spcPts val="2400"/>
              </a:lnSpc>
              <a:defRPr/>
            </a:pPr>
            <a:r>
              <a:rPr kumimoji="1" lang="ja-JP" altLang="en-US" sz="1600" dirty="0">
                <a:solidFill>
                  <a:srgbClr val="3366CC"/>
                </a:solidFill>
                <a:latin typeface="+mn-ea"/>
              </a:rPr>
              <a:t> </a:t>
            </a:r>
            <a:r>
              <a:rPr kumimoji="1" lang="ja-JP" altLang="en-US" sz="1600" dirty="0">
                <a:solidFill>
                  <a:srgbClr val="00B050"/>
                </a:solidFill>
                <a:latin typeface="+mn-ea"/>
              </a:rPr>
              <a:t>ア 歌唱表現に関わる知識や技能を得たり生かしたりしながら，歌唱表現を創意工夫すること。</a:t>
            </a:r>
          </a:p>
          <a:p>
            <a:pPr>
              <a:lnSpc>
                <a:spcPts val="2400"/>
              </a:lnSpc>
              <a:defRPr/>
            </a:pPr>
            <a:r>
              <a:rPr kumimoji="1" lang="ja-JP" altLang="en-US" sz="1600" dirty="0">
                <a:solidFill>
                  <a:srgbClr val="FF00FF"/>
                </a:solidFill>
                <a:latin typeface="+mn-ea"/>
              </a:rPr>
              <a:t> イ 次の</a:t>
            </a:r>
            <a:r>
              <a:rPr kumimoji="1" lang="en-US" altLang="ja-JP" sz="1600" dirty="0">
                <a:solidFill>
                  <a:srgbClr val="FF00FF"/>
                </a:solidFill>
                <a:latin typeface="+mn-ea"/>
              </a:rPr>
              <a:t>(</a:t>
            </a:r>
            <a:r>
              <a:rPr kumimoji="1" lang="ja-JP" altLang="en-US" sz="1600" dirty="0">
                <a:solidFill>
                  <a:srgbClr val="FF00FF"/>
                </a:solidFill>
                <a:latin typeface="+mn-ea"/>
              </a:rPr>
              <a:t>ｱ</a:t>
            </a:r>
            <a:r>
              <a:rPr kumimoji="1" lang="en-US" altLang="ja-JP" sz="1600" dirty="0">
                <a:solidFill>
                  <a:srgbClr val="FF00FF"/>
                </a:solidFill>
                <a:latin typeface="+mn-ea"/>
              </a:rPr>
              <a:t>)</a:t>
            </a:r>
            <a:r>
              <a:rPr kumimoji="1" lang="ja-JP" altLang="en-US" sz="1600" dirty="0">
                <a:solidFill>
                  <a:srgbClr val="FF00FF"/>
                </a:solidFill>
                <a:latin typeface="+mn-ea"/>
              </a:rPr>
              <a:t>及び</a:t>
            </a:r>
            <a:r>
              <a:rPr kumimoji="1" lang="en-US" altLang="ja-JP" sz="1600" dirty="0">
                <a:solidFill>
                  <a:srgbClr val="FF00FF"/>
                </a:solidFill>
                <a:latin typeface="+mn-ea"/>
              </a:rPr>
              <a:t>(</a:t>
            </a:r>
            <a:r>
              <a:rPr kumimoji="1" lang="ja-JP" altLang="en-US" sz="1600" dirty="0">
                <a:solidFill>
                  <a:srgbClr val="FF00FF"/>
                </a:solidFill>
                <a:latin typeface="+mn-ea"/>
              </a:rPr>
              <a:t>ｲ</a:t>
            </a:r>
            <a:r>
              <a:rPr kumimoji="1" lang="en-US" altLang="ja-JP" sz="1600" dirty="0">
                <a:solidFill>
                  <a:srgbClr val="FF00FF"/>
                </a:solidFill>
                <a:latin typeface="+mn-ea"/>
              </a:rPr>
              <a:t>)</a:t>
            </a:r>
            <a:r>
              <a:rPr kumimoji="1" lang="ja-JP" altLang="en-US" sz="1600" dirty="0">
                <a:solidFill>
                  <a:srgbClr val="FF00FF"/>
                </a:solidFill>
                <a:latin typeface="+mn-ea"/>
              </a:rPr>
              <a:t>について理解すること。</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ｱ</a:t>
            </a:r>
            <a:r>
              <a:rPr kumimoji="1" lang="en-US" altLang="ja-JP" sz="1600" dirty="0">
                <a:solidFill>
                  <a:srgbClr val="FF00FF"/>
                </a:solidFill>
                <a:latin typeface="+mn-ea"/>
              </a:rPr>
              <a:t>) </a:t>
            </a:r>
            <a:r>
              <a:rPr kumimoji="1" lang="ja-JP" altLang="en-US" sz="1600" dirty="0">
                <a:solidFill>
                  <a:srgbClr val="FF00FF"/>
                </a:solidFill>
                <a:latin typeface="+mn-ea"/>
              </a:rPr>
              <a:t>曲想と音楽の構造や歌詞の内容との関わり</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ｲ</a:t>
            </a:r>
            <a:r>
              <a:rPr kumimoji="1" lang="en-US" altLang="ja-JP" sz="1600" dirty="0">
                <a:solidFill>
                  <a:srgbClr val="FF00FF"/>
                </a:solidFill>
                <a:latin typeface="+mn-ea"/>
              </a:rPr>
              <a:t>) </a:t>
            </a:r>
            <a:r>
              <a:rPr kumimoji="1" lang="ja-JP" altLang="en-US" sz="1600" dirty="0">
                <a:solidFill>
                  <a:srgbClr val="FF00FF"/>
                </a:solidFill>
                <a:latin typeface="+mn-ea"/>
              </a:rPr>
              <a:t>声の音色や響き及び言葉の特性と曲種に応じた発声との関わり</a:t>
            </a:r>
          </a:p>
          <a:p>
            <a:pPr>
              <a:lnSpc>
                <a:spcPts val="2400"/>
              </a:lnSpc>
              <a:defRPr/>
            </a:pPr>
            <a:r>
              <a:rPr kumimoji="1" lang="ja-JP" altLang="en-US" sz="1600" dirty="0">
                <a:solidFill>
                  <a:srgbClr val="FF00FF"/>
                </a:solidFill>
                <a:latin typeface="+mn-ea"/>
              </a:rPr>
              <a:t> ウ 次の</a:t>
            </a:r>
            <a:r>
              <a:rPr kumimoji="1" lang="en-US" altLang="ja-JP" sz="1600" dirty="0">
                <a:solidFill>
                  <a:srgbClr val="FF00FF"/>
                </a:solidFill>
                <a:latin typeface="+mn-ea"/>
              </a:rPr>
              <a:t>(</a:t>
            </a:r>
            <a:r>
              <a:rPr kumimoji="1" lang="ja-JP" altLang="en-US" sz="1600" dirty="0">
                <a:solidFill>
                  <a:srgbClr val="FF00FF"/>
                </a:solidFill>
                <a:latin typeface="+mn-ea"/>
              </a:rPr>
              <a:t>ｱ</a:t>
            </a:r>
            <a:r>
              <a:rPr kumimoji="1" lang="en-US" altLang="ja-JP" sz="1600" dirty="0">
                <a:solidFill>
                  <a:srgbClr val="FF00FF"/>
                </a:solidFill>
                <a:latin typeface="+mn-ea"/>
              </a:rPr>
              <a:t>)</a:t>
            </a:r>
            <a:r>
              <a:rPr kumimoji="1" lang="ja-JP" altLang="en-US" sz="1600" dirty="0">
                <a:solidFill>
                  <a:srgbClr val="FF00FF"/>
                </a:solidFill>
                <a:latin typeface="+mn-ea"/>
              </a:rPr>
              <a:t>及び</a:t>
            </a:r>
            <a:r>
              <a:rPr kumimoji="1" lang="en-US" altLang="ja-JP" sz="1600" dirty="0">
                <a:solidFill>
                  <a:srgbClr val="FF00FF"/>
                </a:solidFill>
                <a:latin typeface="+mn-ea"/>
              </a:rPr>
              <a:t>(</a:t>
            </a:r>
            <a:r>
              <a:rPr kumimoji="1" lang="ja-JP" altLang="en-US" sz="1600" dirty="0">
                <a:solidFill>
                  <a:srgbClr val="FF00FF"/>
                </a:solidFill>
                <a:latin typeface="+mn-ea"/>
              </a:rPr>
              <a:t>ｲ</a:t>
            </a:r>
            <a:r>
              <a:rPr kumimoji="1" lang="en-US" altLang="ja-JP" sz="1600" dirty="0">
                <a:solidFill>
                  <a:srgbClr val="FF00FF"/>
                </a:solidFill>
                <a:latin typeface="+mn-ea"/>
              </a:rPr>
              <a:t>)</a:t>
            </a:r>
            <a:r>
              <a:rPr kumimoji="1" lang="ja-JP" altLang="en-US" sz="1600" dirty="0">
                <a:solidFill>
                  <a:srgbClr val="FF00FF"/>
                </a:solidFill>
                <a:latin typeface="+mn-ea"/>
              </a:rPr>
              <a:t>の技能を身に付けること。</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ｱ</a:t>
            </a:r>
            <a:r>
              <a:rPr kumimoji="1" lang="en-US" altLang="ja-JP" sz="1600" dirty="0">
                <a:solidFill>
                  <a:srgbClr val="FF00FF"/>
                </a:solidFill>
                <a:latin typeface="+mn-ea"/>
              </a:rPr>
              <a:t>) </a:t>
            </a:r>
            <a:r>
              <a:rPr kumimoji="1" lang="ja-JP" altLang="en-US" sz="1600" dirty="0">
                <a:solidFill>
                  <a:srgbClr val="FF00FF"/>
                </a:solidFill>
                <a:latin typeface="+mn-ea"/>
              </a:rPr>
              <a:t>創意工夫を生かした表現で歌うために必要な発声，言葉の発音，身体の使い方などの技能</a:t>
            </a:r>
          </a:p>
          <a:p>
            <a:pPr>
              <a:lnSpc>
                <a:spcPts val="2400"/>
              </a:lnSpc>
              <a:defRPr/>
            </a:pPr>
            <a:r>
              <a:rPr kumimoji="1" lang="en-US" altLang="ja-JP" sz="1600" dirty="0">
                <a:solidFill>
                  <a:srgbClr val="FF00FF"/>
                </a:solidFill>
                <a:latin typeface="+mn-ea"/>
              </a:rPr>
              <a:t>  (</a:t>
            </a:r>
            <a:r>
              <a:rPr kumimoji="1" lang="ja-JP" altLang="en-US" sz="1600" dirty="0">
                <a:solidFill>
                  <a:srgbClr val="FF00FF"/>
                </a:solidFill>
                <a:latin typeface="+mn-ea"/>
              </a:rPr>
              <a:t>ｲ</a:t>
            </a:r>
            <a:r>
              <a:rPr kumimoji="1" lang="en-US" altLang="ja-JP" sz="1600" dirty="0">
                <a:solidFill>
                  <a:srgbClr val="FF00FF"/>
                </a:solidFill>
                <a:latin typeface="+mn-ea"/>
              </a:rPr>
              <a:t>) </a:t>
            </a:r>
            <a:r>
              <a:rPr kumimoji="1" lang="ja-JP" altLang="en-US" sz="1600" dirty="0">
                <a:solidFill>
                  <a:srgbClr val="FF00FF"/>
                </a:solidFill>
                <a:latin typeface="+mn-ea"/>
              </a:rPr>
              <a:t>創意工夫を生かし，全体の響きや各声部の声などを聴きながら他者と合わせて歌う技能</a:t>
            </a:r>
          </a:p>
          <a:p>
            <a:pPr>
              <a:lnSpc>
                <a:spcPts val="2400"/>
              </a:lnSpc>
              <a:defRPr/>
            </a:pPr>
            <a:r>
              <a:rPr kumimoji="1" lang="en-US" altLang="ja-JP" sz="1600" dirty="0">
                <a:solidFill>
                  <a:schemeClr val="tx1"/>
                </a:solidFill>
                <a:latin typeface="+mn-ea"/>
              </a:rPr>
              <a:t>〔</a:t>
            </a:r>
            <a:r>
              <a:rPr kumimoji="1" lang="ja-JP" altLang="en-US" sz="1600" dirty="0">
                <a:solidFill>
                  <a:schemeClr val="tx1"/>
                </a:solidFill>
                <a:latin typeface="+mn-ea"/>
              </a:rPr>
              <a:t>共通事項</a:t>
            </a:r>
            <a:r>
              <a:rPr kumimoji="1" lang="en-US" altLang="ja-JP" sz="1600" dirty="0">
                <a:solidFill>
                  <a:schemeClr val="tx1"/>
                </a:solidFill>
                <a:latin typeface="+mn-ea"/>
              </a:rPr>
              <a:t>〕</a:t>
            </a:r>
          </a:p>
          <a:p>
            <a:pPr>
              <a:lnSpc>
                <a:spcPts val="2400"/>
              </a:lnSpc>
              <a:defRPr/>
            </a:pPr>
            <a:r>
              <a:rPr kumimoji="1" lang="en-US" altLang="ja-JP" sz="1600" dirty="0">
                <a:solidFill>
                  <a:schemeClr val="tx1"/>
                </a:solidFill>
                <a:latin typeface="+mn-ea"/>
              </a:rPr>
              <a:t>(1) </a:t>
            </a:r>
            <a:r>
              <a:rPr kumimoji="1" lang="ja-JP" altLang="en-US" sz="1600" dirty="0">
                <a:solidFill>
                  <a:schemeClr val="tx1"/>
                </a:solidFill>
                <a:latin typeface="+mn-ea"/>
              </a:rPr>
              <a:t>「Ａ表現」及び「Ｂ鑑賞」の指導を通して，次の事項を身に付けることができるよう指導する。</a:t>
            </a:r>
          </a:p>
          <a:p>
            <a:pPr>
              <a:lnSpc>
                <a:spcPts val="2400"/>
              </a:lnSpc>
              <a:defRPr/>
            </a:pPr>
            <a:r>
              <a:rPr kumimoji="1" lang="ja-JP" altLang="en-US" sz="1600" dirty="0">
                <a:solidFill>
                  <a:srgbClr val="3366CC"/>
                </a:solidFill>
                <a:latin typeface="+mn-ea"/>
              </a:rPr>
              <a:t> </a:t>
            </a:r>
            <a:r>
              <a:rPr kumimoji="1" lang="ja-JP" altLang="en-US" sz="1600" dirty="0">
                <a:solidFill>
                  <a:srgbClr val="00B050"/>
                </a:solidFill>
                <a:latin typeface="+mn-ea"/>
              </a:rPr>
              <a:t>ア 音楽を形づくっている要素や要素同士の関連を知覚し，それらの働きが生み出す特質や雰囲気を</a:t>
            </a:r>
            <a:endParaRPr kumimoji="1" lang="en-US" altLang="ja-JP" sz="1600" dirty="0">
              <a:solidFill>
                <a:srgbClr val="00B050"/>
              </a:solidFill>
              <a:latin typeface="+mn-ea"/>
            </a:endParaRPr>
          </a:p>
          <a:p>
            <a:pPr>
              <a:lnSpc>
                <a:spcPts val="2400"/>
              </a:lnSpc>
              <a:defRPr/>
            </a:pPr>
            <a:r>
              <a:rPr kumimoji="1" lang="en-US" altLang="ja-JP" sz="1600" dirty="0">
                <a:solidFill>
                  <a:srgbClr val="00B050"/>
                </a:solidFill>
                <a:latin typeface="+mn-ea"/>
              </a:rPr>
              <a:t>    </a:t>
            </a:r>
            <a:r>
              <a:rPr kumimoji="1" lang="ja-JP" altLang="en-US" sz="1600" dirty="0">
                <a:solidFill>
                  <a:srgbClr val="00B050"/>
                </a:solidFill>
                <a:latin typeface="+mn-ea"/>
              </a:rPr>
              <a:t>感受しながら，知覚したことと感受したこととの関わりについて考えること。</a:t>
            </a:r>
          </a:p>
          <a:p>
            <a:pPr>
              <a:lnSpc>
                <a:spcPts val="2400"/>
              </a:lnSpc>
              <a:defRPr/>
            </a:pPr>
            <a:r>
              <a:rPr kumimoji="1" lang="ja-JP" altLang="en-US" sz="1600" dirty="0">
                <a:solidFill>
                  <a:schemeClr val="tx1"/>
                </a:solidFill>
                <a:latin typeface="+mn-ea"/>
              </a:rPr>
              <a:t> </a:t>
            </a:r>
            <a:r>
              <a:rPr kumimoji="1" lang="ja-JP" altLang="en-US" sz="1600" dirty="0">
                <a:solidFill>
                  <a:schemeClr val="tx1">
                    <a:lumMod val="65000"/>
                    <a:lumOff val="35000"/>
                  </a:schemeClr>
                </a:solidFill>
                <a:latin typeface="+mn-ea"/>
              </a:rPr>
              <a:t>イ 音楽を形づくっている要素及びそれらに関わる用語や記号などについて，音楽における働きと関</a:t>
            </a:r>
            <a:endParaRPr kumimoji="1" lang="en-US" altLang="ja-JP" sz="1600" dirty="0">
              <a:solidFill>
                <a:schemeClr val="tx1">
                  <a:lumMod val="65000"/>
                  <a:lumOff val="35000"/>
                </a:schemeClr>
              </a:solidFill>
              <a:latin typeface="+mn-ea"/>
            </a:endParaRPr>
          </a:p>
          <a:p>
            <a:pPr>
              <a:lnSpc>
                <a:spcPts val="2400"/>
              </a:lnSpc>
              <a:defRPr/>
            </a:pPr>
            <a:r>
              <a:rPr kumimoji="1" lang="en-US" altLang="ja-JP" sz="1600" dirty="0">
                <a:solidFill>
                  <a:schemeClr val="tx1">
                    <a:lumMod val="65000"/>
                    <a:lumOff val="35000"/>
                  </a:schemeClr>
                </a:solidFill>
                <a:latin typeface="+mn-ea"/>
              </a:rPr>
              <a:t>    </a:t>
            </a:r>
            <a:r>
              <a:rPr kumimoji="1" lang="ja-JP" altLang="en-US" sz="1600" dirty="0">
                <a:solidFill>
                  <a:schemeClr val="tx1">
                    <a:lumMod val="65000"/>
                    <a:lumOff val="35000"/>
                  </a:schemeClr>
                </a:solidFill>
                <a:latin typeface="+mn-ea"/>
              </a:rPr>
              <a:t>わらせて理解すること。</a:t>
            </a:r>
            <a:endParaRPr kumimoji="1" lang="ja-JP" altLang="en-US" sz="900" dirty="0">
              <a:solidFill>
                <a:schemeClr val="tx1">
                  <a:lumMod val="65000"/>
                  <a:lumOff val="35000"/>
                </a:schemeClr>
              </a:solidFill>
              <a:latin typeface="+mn-ea"/>
            </a:endParaRP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P.30 ~</a:t>
            </a:r>
            <a:endParaRPr kumimoji="1" lang="ja-JP" altLang="en-US" sz="2000" dirty="0"/>
          </a:p>
        </p:txBody>
      </p:sp>
      <p:sp>
        <p:nvSpPr>
          <p:cNvPr id="11" name="正方形/長方形 10"/>
          <p:cNvSpPr/>
          <p:nvPr/>
        </p:nvSpPr>
        <p:spPr>
          <a:xfrm>
            <a:off x="755576" y="6237288"/>
            <a:ext cx="8201099" cy="50482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200" dirty="0">
                <a:solidFill>
                  <a:schemeClr val="tx1"/>
                </a:solidFill>
              </a:rPr>
              <a:t>評価の観点は，</a:t>
            </a:r>
            <a:r>
              <a:rPr kumimoji="1" lang="ja-JP" altLang="en-US" sz="2200" dirty="0">
                <a:solidFill>
                  <a:srgbClr val="00B050"/>
                </a:solidFill>
              </a:rPr>
              <a:t> ア 「思考・判断・表現」</a:t>
            </a:r>
            <a:r>
              <a:rPr kumimoji="1" lang="ja-JP" altLang="en-US" sz="2200" dirty="0">
                <a:solidFill>
                  <a:schemeClr val="tx1"/>
                </a:solidFill>
              </a:rPr>
              <a:t>， </a:t>
            </a:r>
            <a:r>
              <a:rPr kumimoji="1" lang="ja-JP" altLang="en-US" sz="2200" dirty="0">
                <a:solidFill>
                  <a:srgbClr val="FF00FF"/>
                </a:solidFill>
              </a:rPr>
              <a:t>イ ・ウ「知識・技能」</a:t>
            </a:r>
            <a:r>
              <a:rPr kumimoji="1" lang="ja-JP" altLang="en-US" sz="2200" dirty="0">
                <a:solidFill>
                  <a:schemeClr val="tx1"/>
                </a:solidFill>
              </a:rPr>
              <a:t>となる。</a:t>
            </a:r>
            <a:endParaRPr kumimoji="1" lang="en-US" altLang="ja-JP" sz="2200" dirty="0">
              <a:solidFill>
                <a:schemeClr val="tx1"/>
              </a:solidFill>
            </a:endParaRPr>
          </a:p>
        </p:txBody>
      </p:sp>
      <p:sp>
        <p:nvSpPr>
          <p:cNvPr id="7" name="右矢印 6"/>
          <p:cNvSpPr/>
          <p:nvPr/>
        </p:nvSpPr>
        <p:spPr>
          <a:xfrm>
            <a:off x="179512" y="6237288"/>
            <a:ext cx="432296" cy="50482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343" name="テキスト ボックス 12"/>
          <p:cNvSpPr txBox="1">
            <a:spLocks noChangeArrowheads="1"/>
          </p:cNvSpPr>
          <p:nvPr/>
        </p:nvSpPr>
        <p:spPr bwMode="auto">
          <a:xfrm>
            <a:off x="5080000" y="1360488"/>
            <a:ext cx="3900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r"/>
            <a:r>
              <a:rPr lang="ja-JP" altLang="en-US" sz="1200">
                <a:cs typeface="新細明體"/>
              </a:rPr>
              <a:t>第１学年「</a:t>
            </a:r>
            <a:r>
              <a:rPr lang="en-US" altLang="ja-JP" sz="1200">
                <a:cs typeface="新細明體"/>
              </a:rPr>
              <a:t>A </a:t>
            </a:r>
            <a:r>
              <a:rPr lang="ja-JP" altLang="en-US" sz="1200">
                <a:cs typeface="新細明體"/>
              </a:rPr>
              <a:t>表現」（１</a:t>
            </a:r>
            <a:r>
              <a:rPr lang="zh-TW" altLang="en-US" sz="1200">
                <a:ea typeface="ＭＳ Ｐゴシック" panose="020B0600070205080204" pitchFamily="50" charset="-128"/>
                <a:cs typeface="新細明體"/>
              </a:rPr>
              <a:t>）</a:t>
            </a:r>
            <a:r>
              <a:rPr lang="ja-JP" altLang="en-US" sz="1200">
                <a:cs typeface="新細明體"/>
              </a:rPr>
              <a:t>歌唱の活動及び</a:t>
            </a:r>
            <a:r>
              <a:rPr lang="en-US" altLang="ja-JP" sz="1200">
                <a:cs typeface="新細明體"/>
              </a:rPr>
              <a:t>〔</a:t>
            </a:r>
            <a:r>
              <a:rPr lang="ja-JP" altLang="en-US" sz="1200">
                <a:cs typeface="新細明體"/>
              </a:rPr>
              <a:t>共通事項</a:t>
            </a:r>
            <a:r>
              <a:rPr lang="en-US" altLang="ja-JP" sz="1200">
                <a:cs typeface="新細明體"/>
              </a:rPr>
              <a:t>〕</a:t>
            </a:r>
            <a:r>
              <a:rPr lang="ja-JP" altLang="en-US" sz="1200">
                <a:cs typeface="新細明體"/>
              </a:rPr>
              <a:t>（１）</a:t>
            </a:r>
            <a:r>
              <a:rPr lang="zh-TW" altLang="en-US" sz="1200">
                <a:ea typeface="ＭＳ Ｐゴシック" panose="020B0600070205080204" pitchFamily="50" charset="-128"/>
                <a:cs typeface="新細明體"/>
              </a:rPr>
              <a:t> </a:t>
            </a:r>
            <a:endParaRPr kumimoji="1" lang="ja-JP" altLang="en-US" sz="1200">
              <a:cs typeface="新細明體"/>
            </a:endParaRPr>
          </a:p>
        </p:txBody>
      </p:sp>
      <p:sp>
        <p:nvSpPr>
          <p:cNvPr id="9" name="ホームベース 8"/>
          <p:cNvSpPr/>
          <p:nvPr/>
        </p:nvSpPr>
        <p:spPr>
          <a:xfrm>
            <a:off x="179388" y="760413"/>
            <a:ext cx="8885237" cy="508000"/>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①　教科における「内容のまとまり」と「評価の観点」との関係を確認する。</a:t>
            </a:r>
          </a:p>
        </p:txBody>
      </p:sp>
      <p:sp>
        <p:nvSpPr>
          <p:cNvPr id="3" name="テキスト ボックス 2"/>
          <p:cNvSpPr txBox="1"/>
          <p:nvPr/>
        </p:nvSpPr>
        <p:spPr>
          <a:xfrm>
            <a:off x="3816350" y="5618163"/>
            <a:ext cx="5105400" cy="503237"/>
          </a:xfrm>
          <a:prstGeom prst="rect">
            <a:avLst/>
          </a:prstGeom>
          <a:noFill/>
        </p:spPr>
        <p:txBody>
          <a:bodyPr>
            <a:spAutoFit/>
          </a:bodyPr>
          <a:lstStyle/>
          <a:p>
            <a:pPr>
              <a:lnSpc>
                <a:spcPts val="1600"/>
              </a:lnSpc>
              <a:defRPr/>
            </a:pPr>
            <a:r>
              <a:rPr kumimoji="1" lang="ja-JP" altLang="en-US" sz="1400" dirty="0">
                <a:solidFill>
                  <a:schemeClr val="tx1">
                    <a:lumMod val="65000"/>
                    <a:lumOff val="35000"/>
                  </a:schemeClr>
                </a:solidFill>
              </a:rPr>
              <a:t>（</a:t>
            </a:r>
            <a:r>
              <a:rPr kumimoji="1" lang="en-US" altLang="ja-JP" sz="1400" dirty="0">
                <a:solidFill>
                  <a:schemeClr val="tx1">
                    <a:lumMod val="65000"/>
                    <a:lumOff val="35000"/>
                  </a:schemeClr>
                </a:solidFill>
              </a:rPr>
              <a:t>※</a:t>
            </a:r>
            <a:r>
              <a:rPr kumimoji="1" lang="ja-JP" altLang="en-US" sz="1400" dirty="0">
                <a:solidFill>
                  <a:schemeClr val="tx1">
                    <a:lumMod val="65000"/>
                    <a:lumOff val="35000"/>
                  </a:schemeClr>
                </a:solidFill>
              </a:rPr>
              <a:t>この事項は，事項イ</a:t>
            </a:r>
            <a:r>
              <a:rPr kumimoji="1" lang="en-US" altLang="ja-JP" sz="1400" dirty="0">
                <a:solidFill>
                  <a:schemeClr val="tx1">
                    <a:lumMod val="65000"/>
                    <a:lumOff val="35000"/>
                  </a:schemeClr>
                </a:solidFill>
                <a:latin typeface="+mn-ea"/>
              </a:rPr>
              <a:t>(</a:t>
            </a:r>
            <a:r>
              <a:rPr kumimoji="1" lang="ja-JP" altLang="en-US" sz="1400" dirty="0">
                <a:solidFill>
                  <a:schemeClr val="tx1">
                    <a:lumMod val="65000"/>
                    <a:lumOff val="35000"/>
                  </a:schemeClr>
                </a:solidFill>
                <a:latin typeface="+mn-ea"/>
              </a:rPr>
              <a:t>ｱ</a:t>
            </a:r>
            <a:r>
              <a:rPr kumimoji="1" lang="en-US" altLang="ja-JP" sz="1400" dirty="0">
                <a:solidFill>
                  <a:schemeClr val="tx1">
                    <a:lumMod val="65000"/>
                    <a:lumOff val="35000"/>
                  </a:schemeClr>
                </a:solidFill>
                <a:latin typeface="+mn-ea"/>
              </a:rPr>
              <a:t>)</a:t>
            </a:r>
            <a:r>
              <a:rPr kumimoji="1" lang="ja-JP" altLang="en-US" sz="1400" dirty="0">
                <a:solidFill>
                  <a:schemeClr val="tx1">
                    <a:lumMod val="65000"/>
                    <a:lumOff val="35000"/>
                  </a:schemeClr>
                </a:solidFill>
              </a:rPr>
              <a:t>について理解する過程や結果において　</a:t>
            </a:r>
            <a:endParaRPr kumimoji="1" lang="en-US" altLang="ja-JP" sz="1400" dirty="0">
              <a:solidFill>
                <a:schemeClr val="tx1">
                  <a:lumMod val="65000"/>
                  <a:lumOff val="35000"/>
                </a:schemeClr>
              </a:solidFill>
            </a:endParaRPr>
          </a:p>
          <a:p>
            <a:pPr>
              <a:lnSpc>
                <a:spcPts val="1600"/>
              </a:lnSpc>
              <a:defRPr/>
            </a:pPr>
            <a:r>
              <a:rPr kumimoji="1" lang="ja-JP" altLang="en-US" sz="1400" dirty="0">
                <a:solidFill>
                  <a:schemeClr val="tx1">
                    <a:lumMod val="65000"/>
                    <a:lumOff val="35000"/>
                  </a:schemeClr>
                </a:solidFill>
              </a:rPr>
              <a:t>　　　理解されるものであるため，評価の観点に直接示されない。）</a:t>
            </a:r>
          </a:p>
        </p:txBody>
      </p:sp>
      <p:sp>
        <p:nvSpPr>
          <p:cNvPr id="4" name="角丸四角形 3"/>
          <p:cNvSpPr/>
          <p:nvPr/>
        </p:nvSpPr>
        <p:spPr>
          <a:xfrm>
            <a:off x="6732240" y="1707667"/>
            <a:ext cx="1512168" cy="281173"/>
          </a:xfrm>
          <a:prstGeom prst="roundRect">
            <a:avLst>
              <a:gd name="adj" fmla="val 5000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思・判・表</a:t>
            </a:r>
          </a:p>
        </p:txBody>
      </p:sp>
      <p:sp>
        <p:nvSpPr>
          <p:cNvPr id="12" name="角丸四角形 11"/>
          <p:cNvSpPr/>
          <p:nvPr/>
        </p:nvSpPr>
        <p:spPr>
          <a:xfrm>
            <a:off x="7020272" y="2860447"/>
            <a:ext cx="936104" cy="304614"/>
          </a:xfrm>
          <a:prstGeom prst="roundRect">
            <a:avLst>
              <a:gd name="adj" fmla="val 50000"/>
            </a:avLst>
          </a:prstGeom>
          <a:solidFill>
            <a:srgbClr val="FFCC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rPr>
              <a:t>知・技</a:t>
            </a:r>
          </a:p>
        </p:txBody>
      </p:sp>
      <p:sp>
        <p:nvSpPr>
          <p:cNvPr id="18" name="角丸四角形 17"/>
          <p:cNvSpPr/>
          <p:nvPr/>
        </p:nvSpPr>
        <p:spPr>
          <a:xfrm>
            <a:off x="7004670" y="5025220"/>
            <a:ext cx="1512168" cy="281173"/>
          </a:xfrm>
          <a:prstGeom prst="roundRect">
            <a:avLst>
              <a:gd name="adj" fmla="val 5000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rPr>
              <a:t>思・判・表</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55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74625" y="5661025"/>
            <a:ext cx="8777288" cy="1081088"/>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400"/>
              </a:lnSpc>
              <a:defRPr/>
            </a:pPr>
            <a:r>
              <a:rPr kumimoji="1" lang="ja-JP" altLang="en-US" sz="1600" dirty="0">
                <a:solidFill>
                  <a:schemeClr val="tx1"/>
                </a:solidFill>
                <a:latin typeface="+mn-ea"/>
              </a:rPr>
              <a:t> ウ 次の</a:t>
            </a:r>
            <a:r>
              <a:rPr kumimoji="1" lang="en-US" altLang="ja-JP" sz="1600" u="sng" dirty="0">
                <a:solidFill>
                  <a:srgbClr val="FF0000"/>
                </a:solidFill>
                <a:latin typeface="+mn-ea"/>
              </a:rPr>
              <a:t>(</a:t>
            </a:r>
            <a:r>
              <a:rPr kumimoji="1" lang="ja-JP" altLang="en-US" sz="1600" u="sng" dirty="0">
                <a:solidFill>
                  <a:srgbClr val="FF0000"/>
                </a:solidFill>
                <a:latin typeface="+mn-ea"/>
              </a:rPr>
              <a:t>ｱ</a:t>
            </a:r>
            <a:r>
              <a:rPr kumimoji="1" lang="en-US" altLang="ja-JP" sz="1600" u="sng" dirty="0">
                <a:solidFill>
                  <a:srgbClr val="FF0000"/>
                </a:solidFill>
                <a:latin typeface="+mn-ea"/>
              </a:rPr>
              <a:t>)</a:t>
            </a:r>
            <a:r>
              <a:rPr kumimoji="1" lang="ja-JP" altLang="en-US" sz="1600" u="sng" dirty="0">
                <a:solidFill>
                  <a:srgbClr val="FF0000"/>
                </a:solidFill>
                <a:latin typeface="+mn-ea"/>
              </a:rPr>
              <a:t>及び</a:t>
            </a:r>
            <a:r>
              <a:rPr kumimoji="1" lang="en-US" altLang="ja-JP" sz="1600" u="sng" dirty="0">
                <a:solidFill>
                  <a:srgbClr val="FF0000"/>
                </a:solidFill>
                <a:latin typeface="+mn-ea"/>
              </a:rPr>
              <a:t>(</a:t>
            </a:r>
            <a:r>
              <a:rPr kumimoji="1" lang="ja-JP" altLang="en-US" sz="1600" u="sng" dirty="0">
                <a:solidFill>
                  <a:srgbClr val="FF0000"/>
                </a:solidFill>
                <a:latin typeface="+mn-ea"/>
              </a:rPr>
              <a:t>ｲ</a:t>
            </a:r>
            <a:r>
              <a:rPr kumimoji="1" lang="en-US" altLang="ja-JP" sz="1600" u="sng" dirty="0">
                <a:solidFill>
                  <a:srgbClr val="FF0000"/>
                </a:solidFill>
                <a:latin typeface="+mn-ea"/>
              </a:rPr>
              <a:t>)</a:t>
            </a:r>
            <a:r>
              <a:rPr kumimoji="1" lang="ja-JP" altLang="en-US" sz="1600" u="sng" dirty="0">
                <a:solidFill>
                  <a:srgbClr val="FF0000"/>
                </a:solidFill>
                <a:latin typeface="+mn-ea"/>
              </a:rPr>
              <a:t>の</a:t>
            </a:r>
            <a:r>
              <a:rPr kumimoji="1" lang="ja-JP" altLang="en-US" sz="1600" b="1" u="sng" dirty="0">
                <a:solidFill>
                  <a:srgbClr val="FF0000"/>
                </a:solidFill>
                <a:latin typeface="+mn-ea"/>
              </a:rPr>
              <a:t>技能を身に付けること</a:t>
            </a:r>
            <a:r>
              <a:rPr kumimoji="1" lang="ja-JP" altLang="en-US" sz="1600" dirty="0">
                <a:solidFill>
                  <a:schemeClr val="tx1"/>
                </a:solidFill>
                <a:latin typeface="+mn-ea"/>
              </a:rPr>
              <a:t>。</a:t>
            </a:r>
          </a:p>
          <a:p>
            <a:pPr>
              <a:lnSpc>
                <a:spcPts val="2400"/>
              </a:lnSpc>
              <a:defRPr/>
            </a:pPr>
            <a:r>
              <a:rPr kumimoji="1" lang="en-US" altLang="ja-JP" sz="1600" dirty="0">
                <a:solidFill>
                  <a:schemeClr val="tx1"/>
                </a:solidFill>
                <a:latin typeface="+mn-ea"/>
              </a:rPr>
              <a:t>  (</a:t>
            </a:r>
            <a:r>
              <a:rPr kumimoji="1" lang="ja-JP" altLang="en-US" sz="1600" dirty="0">
                <a:solidFill>
                  <a:schemeClr val="tx1"/>
                </a:solidFill>
                <a:latin typeface="+mn-ea"/>
              </a:rPr>
              <a:t>ｱ</a:t>
            </a:r>
            <a:r>
              <a:rPr kumimoji="1" lang="en-US" altLang="ja-JP" sz="1600" dirty="0">
                <a:solidFill>
                  <a:schemeClr val="tx1"/>
                </a:solidFill>
                <a:latin typeface="+mn-ea"/>
              </a:rPr>
              <a:t>) </a:t>
            </a:r>
            <a:r>
              <a:rPr kumimoji="1" lang="ja-JP" altLang="en-US" sz="1600" dirty="0">
                <a:solidFill>
                  <a:schemeClr val="tx1"/>
                </a:solidFill>
                <a:latin typeface="+mn-ea"/>
              </a:rPr>
              <a:t>創意工夫を生かした表現で歌うために必要な発声，言葉の発音，身体の使い方などの技能</a:t>
            </a:r>
          </a:p>
          <a:p>
            <a:pPr>
              <a:lnSpc>
                <a:spcPts val="2400"/>
              </a:lnSpc>
              <a:defRPr/>
            </a:pPr>
            <a:r>
              <a:rPr kumimoji="1" lang="en-US" altLang="ja-JP" sz="1600" dirty="0">
                <a:solidFill>
                  <a:schemeClr val="tx1"/>
                </a:solidFill>
                <a:latin typeface="+mn-ea"/>
              </a:rPr>
              <a:t>  (</a:t>
            </a:r>
            <a:r>
              <a:rPr kumimoji="1" lang="ja-JP" altLang="en-US" sz="1600" dirty="0">
                <a:solidFill>
                  <a:schemeClr val="tx1"/>
                </a:solidFill>
                <a:latin typeface="+mn-ea"/>
              </a:rPr>
              <a:t>ｲ</a:t>
            </a:r>
            <a:r>
              <a:rPr kumimoji="1" lang="en-US" altLang="ja-JP" sz="1600" dirty="0">
                <a:solidFill>
                  <a:schemeClr val="tx1"/>
                </a:solidFill>
                <a:latin typeface="+mn-ea"/>
              </a:rPr>
              <a:t>) </a:t>
            </a:r>
            <a:r>
              <a:rPr kumimoji="1" lang="ja-JP" altLang="en-US" sz="1600" dirty="0">
                <a:solidFill>
                  <a:schemeClr val="tx1"/>
                </a:solidFill>
                <a:latin typeface="+mn-ea"/>
              </a:rPr>
              <a:t>創意工夫を生かし，全体の響きや各声部の声などを聴きながら他者と合わせて歌う技能</a:t>
            </a:r>
          </a:p>
        </p:txBody>
      </p:sp>
      <p:sp>
        <p:nvSpPr>
          <p:cNvPr id="16387"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P.32 ~</a:t>
            </a:r>
            <a:endParaRPr kumimoji="1" lang="ja-JP" altLang="en-US" sz="2000" dirty="0"/>
          </a:p>
        </p:txBody>
      </p:sp>
      <p:sp>
        <p:nvSpPr>
          <p:cNvPr id="4" name="角丸四角形 3"/>
          <p:cNvSpPr/>
          <p:nvPr/>
        </p:nvSpPr>
        <p:spPr>
          <a:xfrm>
            <a:off x="179388" y="2211388"/>
            <a:ext cx="8777287" cy="1344612"/>
          </a:xfrm>
          <a:prstGeom prst="roundRect">
            <a:avLst/>
          </a:prstGeom>
          <a:no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r>
              <a:rPr kumimoji="1" lang="ja-JP" altLang="en-US" sz="2200" dirty="0">
                <a:solidFill>
                  <a:schemeClr val="tx1"/>
                </a:solidFill>
              </a:rPr>
              <a:t>　</a:t>
            </a:r>
            <a:r>
              <a:rPr kumimoji="1" lang="ja-JP" altLang="en-US" sz="2200" b="1" dirty="0">
                <a:solidFill>
                  <a:srgbClr val="0070C0"/>
                </a:solidFill>
                <a:latin typeface="+mn-ea"/>
              </a:rPr>
              <a:t>事項イ</a:t>
            </a:r>
            <a:r>
              <a:rPr kumimoji="1" lang="ja-JP" altLang="en-US" sz="2200" dirty="0">
                <a:solidFill>
                  <a:schemeClr val="tx1"/>
                </a:solidFill>
                <a:latin typeface="+mn-ea"/>
              </a:rPr>
              <a:t>及び</a:t>
            </a:r>
            <a:r>
              <a:rPr kumimoji="1" lang="ja-JP" altLang="en-US" sz="2200" b="1" dirty="0">
                <a:solidFill>
                  <a:srgbClr val="FF00FF"/>
                </a:solidFill>
                <a:latin typeface="+mn-ea"/>
              </a:rPr>
              <a:t>事項ウ</a:t>
            </a:r>
            <a:r>
              <a:rPr kumimoji="1" lang="ja-JP" altLang="en-US" sz="2200" dirty="0">
                <a:solidFill>
                  <a:schemeClr val="tx1"/>
                </a:solidFill>
                <a:latin typeface="+mn-ea"/>
              </a:rPr>
              <a:t>の「次の</a:t>
            </a:r>
            <a:r>
              <a:rPr kumimoji="1" lang="en-US" altLang="ja-JP" sz="2200" dirty="0">
                <a:solidFill>
                  <a:schemeClr val="tx1"/>
                </a:solidFill>
                <a:latin typeface="+mn-ea"/>
              </a:rPr>
              <a:t>(</a:t>
            </a:r>
            <a:r>
              <a:rPr kumimoji="1" lang="ja-JP" altLang="en-US" sz="2200" dirty="0">
                <a:solidFill>
                  <a:schemeClr val="tx1"/>
                </a:solidFill>
                <a:latin typeface="+mn-ea"/>
              </a:rPr>
              <a:t>ｱ</a:t>
            </a:r>
            <a:r>
              <a:rPr kumimoji="1" lang="en-US" altLang="ja-JP" sz="2200" dirty="0">
                <a:solidFill>
                  <a:schemeClr val="tx1"/>
                </a:solidFill>
                <a:latin typeface="+mn-ea"/>
              </a:rPr>
              <a:t>)</a:t>
            </a:r>
            <a:r>
              <a:rPr kumimoji="1" lang="ja-JP" altLang="en-US" sz="2200" dirty="0">
                <a:solidFill>
                  <a:schemeClr val="tx1"/>
                </a:solidFill>
                <a:latin typeface="+mn-ea"/>
              </a:rPr>
              <a:t>及び</a:t>
            </a:r>
            <a:r>
              <a:rPr kumimoji="1" lang="en-US" altLang="ja-JP" sz="2200" dirty="0">
                <a:solidFill>
                  <a:schemeClr val="tx1"/>
                </a:solidFill>
                <a:latin typeface="+mn-ea"/>
              </a:rPr>
              <a:t>(</a:t>
            </a:r>
            <a:r>
              <a:rPr kumimoji="1" lang="ja-JP" altLang="en-US" sz="2200" dirty="0">
                <a:solidFill>
                  <a:schemeClr val="tx1"/>
                </a:solidFill>
                <a:latin typeface="+mn-ea"/>
              </a:rPr>
              <a:t>ｲ</a:t>
            </a:r>
            <a:r>
              <a:rPr kumimoji="1" lang="en-US" altLang="ja-JP" sz="2200" dirty="0">
                <a:solidFill>
                  <a:schemeClr val="tx1"/>
                </a:solidFill>
                <a:latin typeface="+mn-ea"/>
              </a:rPr>
              <a:t>)</a:t>
            </a:r>
            <a:r>
              <a:rPr kumimoji="1" lang="ja-JP" altLang="en-US" sz="2200" dirty="0">
                <a:solidFill>
                  <a:schemeClr val="tx1"/>
                </a:solidFill>
                <a:latin typeface="+mn-ea"/>
              </a:rPr>
              <a:t>」の部分に，</a:t>
            </a:r>
            <a:r>
              <a:rPr kumimoji="1" lang="ja-JP" altLang="en-US" sz="2200" dirty="0">
                <a:solidFill>
                  <a:srgbClr val="FF0000"/>
                </a:solidFill>
                <a:latin typeface="+mn-ea"/>
              </a:rPr>
              <a:t>学習内容等に応じて</a:t>
            </a:r>
            <a:r>
              <a:rPr kumimoji="1" lang="en-US" altLang="ja-JP" sz="2200" dirty="0">
                <a:solidFill>
                  <a:schemeClr val="tx1"/>
                </a:solidFill>
                <a:latin typeface="+mn-ea"/>
              </a:rPr>
              <a:t>(</a:t>
            </a:r>
            <a:r>
              <a:rPr kumimoji="1" lang="ja-JP" altLang="en-US" sz="2200" dirty="0">
                <a:solidFill>
                  <a:schemeClr val="tx1"/>
                </a:solidFill>
                <a:latin typeface="+mn-ea"/>
              </a:rPr>
              <a:t>ｱ</a:t>
            </a:r>
            <a:r>
              <a:rPr kumimoji="1" lang="en-US" altLang="ja-JP" sz="2200" dirty="0">
                <a:solidFill>
                  <a:schemeClr val="tx1"/>
                </a:solidFill>
                <a:latin typeface="+mn-ea"/>
              </a:rPr>
              <a:t>)</a:t>
            </a:r>
            <a:r>
              <a:rPr kumimoji="1" lang="ja-JP" altLang="en-US" sz="2200" dirty="0" err="1">
                <a:solidFill>
                  <a:schemeClr val="tx1"/>
                </a:solidFill>
                <a:latin typeface="+mn-ea"/>
              </a:rPr>
              <a:t>，</a:t>
            </a:r>
            <a:r>
              <a:rPr kumimoji="1" lang="en-US" altLang="ja-JP" sz="2200" dirty="0">
                <a:solidFill>
                  <a:schemeClr val="tx1"/>
                </a:solidFill>
                <a:latin typeface="+mn-ea"/>
              </a:rPr>
              <a:t>(</a:t>
            </a:r>
            <a:r>
              <a:rPr kumimoji="1" lang="ja-JP" altLang="en-US" sz="2200" dirty="0">
                <a:solidFill>
                  <a:schemeClr val="tx1"/>
                </a:solidFill>
                <a:latin typeface="+mn-ea"/>
              </a:rPr>
              <a:t>ｲ</a:t>
            </a:r>
            <a:r>
              <a:rPr kumimoji="1" lang="en-US" altLang="ja-JP" sz="2200" dirty="0">
                <a:solidFill>
                  <a:schemeClr val="tx1"/>
                </a:solidFill>
                <a:latin typeface="+mn-ea"/>
              </a:rPr>
              <a:t>)</a:t>
            </a:r>
            <a:r>
              <a:rPr kumimoji="1" lang="ja-JP" altLang="en-US" sz="2200" dirty="0">
                <a:solidFill>
                  <a:schemeClr val="tx1"/>
                </a:solidFill>
                <a:latin typeface="+mn-ea"/>
              </a:rPr>
              <a:t>のいずれか又は両方を適切に選択して置き換え，</a:t>
            </a:r>
            <a:r>
              <a:rPr kumimoji="1" lang="ja-JP" altLang="en-US" sz="2200" dirty="0">
                <a:solidFill>
                  <a:srgbClr val="FF0000"/>
                </a:solidFill>
                <a:latin typeface="+mn-ea"/>
              </a:rPr>
              <a:t>文末を「</a:t>
            </a:r>
            <a:r>
              <a:rPr kumimoji="1" lang="ja-JP" altLang="en-US" sz="2200" dirty="0" err="1">
                <a:solidFill>
                  <a:srgbClr val="FF0000"/>
                </a:solidFill>
                <a:latin typeface="+mn-ea"/>
              </a:rPr>
              <a:t>～して</a:t>
            </a:r>
            <a:r>
              <a:rPr kumimoji="1" lang="ja-JP" altLang="en-US" sz="2200" dirty="0">
                <a:solidFill>
                  <a:srgbClr val="FF0000"/>
                </a:solidFill>
                <a:latin typeface="+mn-ea"/>
              </a:rPr>
              <a:t>いる」に変更</a:t>
            </a:r>
            <a:r>
              <a:rPr kumimoji="1" lang="ja-JP" altLang="en-US" sz="2200" dirty="0">
                <a:solidFill>
                  <a:schemeClr val="tx1"/>
                </a:solidFill>
                <a:latin typeface="+mn-ea"/>
              </a:rPr>
              <a:t>する。</a:t>
            </a:r>
          </a:p>
        </p:txBody>
      </p:sp>
      <p:sp>
        <p:nvSpPr>
          <p:cNvPr id="5" name="正方形/長方形 4"/>
          <p:cNvSpPr/>
          <p:nvPr/>
        </p:nvSpPr>
        <p:spPr>
          <a:xfrm>
            <a:off x="323850" y="1900238"/>
            <a:ext cx="1871663" cy="431800"/>
          </a:xfrm>
          <a:prstGeom prst="rect">
            <a:avLst/>
          </a:prstGeom>
          <a:solidFill>
            <a:srgbClr val="FFCCFF"/>
          </a:solidFill>
          <a:ln w="190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知識・技能</a:t>
            </a:r>
          </a:p>
        </p:txBody>
      </p:sp>
      <p:sp>
        <p:nvSpPr>
          <p:cNvPr id="16391" name="テキスト ボックス 4"/>
          <p:cNvSpPr txBox="1">
            <a:spLocks noChangeArrowheads="1"/>
          </p:cNvSpPr>
          <p:nvPr/>
        </p:nvSpPr>
        <p:spPr bwMode="auto">
          <a:xfrm>
            <a:off x="171450" y="15303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各観点のポイント</a:t>
            </a:r>
            <a:r>
              <a:rPr kumimoji="1" lang="en-US" altLang="ja-JP"/>
              <a:t>】</a:t>
            </a:r>
            <a:endParaRPr kumimoji="1" lang="ja-JP" altLang="en-US"/>
          </a:p>
        </p:txBody>
      </p:sp>
      <p:sp>
        <p:nvSpPr>
          <p:cNvPr id="13" name="正方形/長方形 12"/>
          <p:cNvSpPr/>
          <p:nvPr/>
        </p:nvSpPr>
        <p:spPr>
          <a:xfrm>
            <a:off x="182563" y="3883025"/>
            <a:ext cx="8777287" cy="1058863"/>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400"/>
              </a:lnSpc>
              <a:defRPr/>
            </a:pPr>
            <a:r>
              <a:rPr kumimoji="1" lang="ja-JP" altLang="en-US" sz="1600" dirty="0">
                <a:solidFill>
                  <a:schemeClr val="tx1"/>
                </a:solidFill>
                <a:latin typeface="+mn-ea"/>
              </a:rPr>
              <a:t>イ 次の</a:t>
            </a:r>
            <a:r>
              <a:rPr kumimoji="1" lang="en-US" altLang="ja-JP" sz="1600" u="sng" dirty="0">
                <a:solidFill>
                  <a:srgbClr val="0070C0"/>
                </a:solidFill>
                <a:latin typeface="+mn-ea"/>
              </a:rPr>
              <a:t>(</a:t>
            </a:r>
            <a:r>
              <a:rPr kumimoji="1" lang="ja-JP" altLang="en-US" sz="1600" u="sng" dirty="0">
                <a:solidFill>
                  <a:srgbClr val="0070C0"/>
                </a:solidFill>
                <a:latin typeface="+mn-ea"/>
              </a:rPr>
              <a:t>ｱ</a:t>
            </a:r>
            <a:r>
              <a:rPr kumimoji="1" lang="en-US" altLang="ja-JP" sz="1600" u="sng" dirty="0">
                <a:solidFill>
                  <a:srgbClr val="0070C0"/>
                </a:solidFill>
                <a:latin typeface="+mn-ea"/>
              </a:rPr>
              <a:t>)</a:t>
            </a:r>
            <a:r>
              <a:rPr kumimoji="1" lang="ja-JP" altLang="en-US" sz="1600" u="sng" dirty="0">
                <a:solidFill>
                  <a:srgbClr val="0070C0"/>
                </a:solidFill>
                <a:latin typeface="+mn-ea"/>
              </a:rPr>
              <a:t>及び</a:t>
            </a:r>
            <a:r>
              <a:rPr kumimoji="1" lang="en-US" altLang="ja-JP" sz="1600" u="sng" dirty="0">
                <a:solidFill>
                  <a:srgbClr val="0070C0"/>
                </a:solidFill>
                <a:latin typeface="+mn-ea"/>
              </a:rPr>
              <a:t>(</a:t>
            </a:r>
            <a:r>
              <a:rPr kumimoji="1" lang="ja-JP" altLang="en-US" sz="1600" u="sng" dirty="0">
                <a:solidFill>
                  <a:srgbClr val="0070C0"/>
                </a:solidFill>
                <a:latin typeface="+mn-ea"/>
              </a:rPr>
              <a:t>ｲ</a:t>
            </a:r>
            <a:r>
              <a:rPr kumimoji="1" lang="en-US" altLang="ja-JP" sz="1600" u="sng" dirty="0">
                <a:solidFill>
                  <a:srgbClr val="0070C0"/>
                </a:solidFill>
                <a:latin typeface="+mn-ea"/>
              </a:rPr>
              <a:t>)</a:t>
            </a:r>
            <a:r>
              <a:rPr kumimoji="1" lang="ja-JP" altLang="en-US" sz="1600" u="sng" dirty="0">
                <a:solidFill>
                  <a:srgbClr val="0070C0"/>
                </a:solidFill>
                <a:latin typeface="+mn-ea"/>
              </a:rPr>
              <a:t>について</a:t>
            </a:r>
            <a:r>
              <a:rPr kumimoji="1" lang="ja-JP" altLang="en-US" sz="1600" b="1" u="sng" dirty="0">
                <a:solidFill>
                  <a:srgbClr val="0070C0"/>
                </a:solidFill>
                <a:latin typeface="+mn-ea"/>
              </a:rPr>
              <a:t>理解すること</a:t>
            </a:r>
            <a:r>
              <a:rPr kumimoji="1" lang="ja-JP" altLang="en-US" sz="1600" dirty="0">
                <a:solidFill>
                  <a:schemeClr val="tx1"/>
                </a:solidFill>
                <a:latin typeface="+mn-ea"/>
              </a:rPr>
              <a:t>。</a:t>
            </a:r>
          </a:p>
          <a:p>
            <a:pPr>
              <a:lnSpc>
                <a:spcPts val="2400"/>
              </a:lnSpc>
              <a:defRPr/>
            </a:pPr>
            <a:r>
              <a:rPr kumimoji="1" lang="en-US" altLang="ja-JP" sz="1600" dirty="0">
                <a:solidFill>
                  <a:schemeClr val="tx1"/>
                </a:solidFill>
                <a:latin typeface="+mn-ea"/>
              </a:rPr>
              <a:t>  (</a:t>
            </a:r>
            <a:r>
              <a:rPr kumimoji="1" lang="ja-JP" altLang="en-US" sz="1600" dirty="0">
                <a:solidFill>
                  <a:schemeClr val="tx1"/>
                </a:solidFill>
                <a:latin typeface="+mn-ea"/>
              </a:rPr>
              <a:t>ｱ</a:t>
            </a:r>
            <a:r>
              <a:rPr kumimoji="1" lang="en-US" altLang="ja-JP" sz="1600" dirty="0">
                <a:solidFill>
                  <a:schemeClr val="tx1"/>
                </a:solidFill>
                <a:latin typeface="+mn-ea"/>
              </a:rPr>
              <a:t>) </a:t>
            </a:r>
            <a:r>
              <a:rPr kumimoji="1" lang="ja-JP" altLang="en-US" sz="1600" dirty="0">
                <a:solidFill>
                  <a:schemeClr val="tx1"/>
                </a:solidFill>
                <a:latin typeface="+mn-ea"/>
              </a:rPr>
              <a:t>曲想と音楽の構造や歌詞の内容との関わり</a:t>
            </a:r>
          </a:p>
          <a:p>
            <a:pPr>
              <a:lnSpc>
                <a:spcPts val="2400"/>
              </a:lnSpc>
              <a:defRPr/>
            </a:pPr>
            <a:r>
              <a:rPr kumimoji="1" lang="en-US" altLang="ja-JP" sz="1600" dirty="0">
                <a:solidFill>
                  <a:schemeClr val="tx1"/>
                </a:solidFill>
                <a:latin typeface="+mn-ea"/>
              </a:rPr>
              <a:t>  (</a:t>
            </a:r>
            <a:r>
              <a:rPr kumimoji="1" lang="ja-JP" altLang="en-US" sz="1600" dirty="0">
                <a:solidFill>
                  <a:schemeClr val="tx1"/>
                </a:solidFill>
                <a:latin typeface="+mn-ea"/>
              </a:rPr>
              <a:t>ｲ</a:t>
            </a:r>
            <a:r>
              <a:rPr kumimoji="1" lang="en-US" altLang="ja-JP" sz="1600" dirty="0">
                <a:solidFill>
                  <a:schemeClr val="tx1"/>
                </a:solidFill>
                <a:latin typeface="+mn-ea"/>
              </a:rPr>
              <a:t>) </a:t>
            </a:r>
            <a:r>
              <a:rPr kumimoji="1" lang="ja-JP" altLang="en-US" sz="1600" dirty="0">
                <a:solidFill>
                  <a:schemeClr val="tx1"/>
                </a:solidFill>
                <a:latin typeface="+mn-ea"/>
              </a:rPr>
              <a:t>声の音色や響き及び言葉の特性と曲種に応じた発声との関わり</a:t>
            </a:r>
            <a:endParaRPr kumimoji="1" lang="en-US" altLang="ja-JP" sz="1600" dirty="0">
              <a:solidFill>
                <a:schemeClr val="tx1"/>
              </a:solidFill>
              <a:latin typeface="+mn-ea"/>
            </a:endParaRPr>
          </a:p>
        </p:txBody>
      </p:sp>
      <p:sp>
        <p:nvSpPr>
          <p:cNvPr id="14" name="角丸四角形吹き出し 13"/>
          <p:cNvSpPr/>
          <p:nvPr/>
        </p:nvSpPr>
        <p:spPr>
          <a:xfrm>
            <a:off x="3779838" y="1916113"/>
            <a:ext cx="1008062" cy="431800"/>
          </a:xfrm>
          <a:prstGeom prst="wedgeRoundRectCallout">
            <a:avLst>
              <a:gd name="adj1" fmla="val -152148"/>
              <a:gd name="adj2" fmla="val 86575"/>
              <a:gd name="adj3" fmla="val 16667"/>
            </a:avLst>
          </a:prstGeom>
          <a:solidFill>
            <a:srgbClr val="FFB9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tx1"/>
                </a:solidFill>
              </a:rPr>
              <a:t>技能</a:t>
            </a:r>
          </a:p>
        </p:txBody>
      </p:sp>
      <p:sp>
        <p:nvSpPr>
          <p:cNvPr id="15" name="角丸四角形吹き出し 14"/>
          <p:cNvSpPr/>
          <p:nvPr/>
        </p:nvSpPr>
        <p:spPr>
          <a:xfrm>
            <a:off x="2555875" y="1916113"/>
            <a:ext cx="1008063" cy="431800"/>
          </a:xfrm>
          <a:prstGeom prst="wedgeRoundRectCallout">
            <a:avLst>
              <a:gd name="adj1" fmla="val -174246"/>
              <a:gd name="adj2" fmla="val 78071"/>
              <a:gd name="adj3" fmla="val 16667"/>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b="1" dirty="0">
                <a:solidFill>
                  <a:schemeClr val="tx1"/>
                </a:solidFill>
              </a:rPr>
              <a:t>知識</a:t>
            </a:r>
          </a:p>
        </p:txBody>
      </p:sp>
      <p:sp>
        <p:nvSpPr>
          <p:cNvPr id="17" name="角丸四角形吹き出し 16"/>
          <p:cNvSpPr/>
          <p:nvPr/>
        </p:nvSpPr>
        <p:spPr>
          <a:xfrm>
            <a:off x="4856163" y="3705225"/>
            <a:ext cx="4179887" cy="777875"/>
          </a:xfrm>
          <a:prstGeom prst="wedgeRoundRectCallout">
            <a:avLst>
              <a:gd name="adj1" fmla="val -67784"/>
              <a:gd name="adj2" fmla="val -6165"/>
              <a:gd name="adj3" fmla="val 16667"/>
            </a:avLst>
          </a:prstGeom>
          <a:solidFill>
            <a:schemeClr val="accent1">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曲想と音楽の構造や歌詞の内容との関りについて理解 </a:t>
            </a:r>
            <a:r>
              <a:rPr kumimoji="1" lang="ja-JP" altLang="en-US" sz="1600" b="1" u="sng" dirty="0">
                <a:solidFill>
                  <a:srgbClr val="FF0000"/>
                </a:solidFill>
                <a:latin typeface="ＭＳ Ｐゴシック" panose="020B0600070205080204" pitchFamily="50" charset="-128"/>
              </a:rPr>
              <a:t>している</a:t>
            </a:r>
            <a:r>
              <a:rPr kumimoji="1" lang="ja-JP" altLang="en-US" sz="1600" dirty="0">
                <a:solidFill>
                  <a:srgbClr val="FF0000"/>
                </a:solidFill>
                <a:latin typeface="HGP明朝E" panose="02020900000000000000" pitchFamily="18" charset="-128"/>
                <a:ea typeface="HGP明朝E" panose="02020900000000000000" pitchFamily="18" charset="-128"/>
              </a:rPr>
              <a:t>。</a:t>
            </a: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　</a:t>
            </a:r>
            <a:r>
              <a:rPr kumimoji="1" lang="ja-JP" altLang="en-US" sz="1400" dirty="0">
                <a:solidFill>
                  <a:schemeClr val="tx1"/>
                </a:solidFill>
                <a:latin typeface="HGP明朝E" panose="02020900000000000000" pitchFamily="18" charset="-128"/>
                <a:ea typeface="HGP明朝E" panose="02020900000000000000" pitchFamily="18" charset="-128"/>
              </a:rPr>
              <a:t>＜事項イ</a:t>
            </a:r>
            <a:r>
              <a:rPr kumimoji="1" lang="en-US" altLang="ja-JP" sz="1400" dirty="0">
                <a:solidFill>
                  <a:schemeClr val="tx1"/>
                </a:solidFill>
                <a:latin typeface="HGP明朝E" panose="02020900000000000000" pitchFamily="18" charset="-128"/>
                <a:ea typeface="HGP明朝E" panose="02020900000000000000" pitchFamily="18" charset="-128"/>
              </a:rPr>
              <a:t>(</a:t>
            </a:r>
            <a:r>
              <a:rPr kumimoji="1" lang="ja-JP" altLang="en-US" sz="1400" dirty="0">
                <a:solidFill>
                  <a:schemeClr val="tx1"/>
                </a:solidFill>
                <a:latin typeface="HGP明朝E" panose="02020900000000000000" pitchFamily="18" charset="-128"/>
                <a:ea typeface="HGP明朝E" panose="02020900000000000000" pitchFamily="18" charset="-128"/>
              </a:rPr>
              <a:t>ｱ</a:t>
            </a:r>
            <a:r>
              <a:rPr kumimoji="1" lang="en-US" altLang="ja-JP" sz="1400" dirty="0">
                <a:solidFill>
                  <a:schemeClr val="tx1"/>
                </a:solidFill>
                <a:latin typeface="HGP明朝E" panose="02020900000000000000" pitchFamily="18" charset="-128"/>
                <a:ea typeface="HGP明朝E" panose="02020900000000000000" pitchFamily="18" charset="-128"/>
              </a:rPr>
              <a:t>)</a:t>
            </a:r>
            <a:r>
              <a:rPr kumimoji="1" lang="ja-JP" altLang="en-US" sz="1400" dirty="0">
                <a:solidFill>
                  <a:schemeClr val="tx1"/>
                </a:solidFill>
                <a:latin typeface="HGP明朝E" panose="02020900000000000000" pitchFamily="18" charset="-128"/>
                <a:ea typeface="HGP明朝E" panose="02020900000000000000" pitchFamily="18" charset="-128"/>
              </a:rPr>
              <a:t>の例＞</a:t>
            </a:r>
          </a:p>
        </p:txBody>
      </p:sp>
      <p:sp>
        <p:nvSpPr>
          <p:cNvPr id="18" name="角丸四角形吹き出し 17"/>
          <p:cNvSpPr/>
          <p:nvPr/>
        </p:nvSpPr>
        <p:spPr>
          <a:xfrm>
            <a:off x="4856163" y="5056188"/>
            <a:ext cx="4179887" cy="965200"/>
          </a:xfrm>
          <a:prstGeom prst="wedgeRoundRectCallout">
            <a:avLst>
              <a:gd name="adj1" fmla="val -66540"/>
              <a:gd name="adj2" fmla="val 34138"/>
              <a:gd name="adj3" fmla="val 16667"/>
            </a:avLst>
          </a:prstGeom>
          <a:solidFill>
            <a:srgbClr val="FFDD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創意工夫を生かし，全体の響きや各声部の声などを聴きながら他者と合わせて歌う技能を身に付け </a:t>
            </a:r>
            <a:r>
              <a:rPr kumimoji="1" lang="ja-JP" altLang="en-US" sz="1600" b="1" u="sng" dirty="0">
                <a:solidFill>
                  <a:srgbClr val="FF0000"/>
                </a:solidFill>
                <a:latin typeface="ＭＳ Ｐゴシック" panose="020B0600070205080204" pitchFamily="50" charset="-128"/>
              </a:rPr>
              <a:t>ている</a:t>
            </a:r>
            <a:r>
              <a:rPr kumimoji="1" lang="ja-JP" altLang="en-US" sz="1600" dirty="0">
                <a:solidFill>
                  <a:srgbClr val="FF0000"/>
                </a:solidFill>
                <a:latin typeface="HGP明朝E" panose="02020900000000000000" pitchFamily="18" charset="-128"/>
                <a:ea typeface="HGP明朝E" panose="02020900000000000000" pitchFamily="18" charset="-128"/>
              </a:rPr>
              <a:t>。</a:t>
            </a: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dirty="0">
                <a:solidFill>
                  <a:schemeClr val="tx1"/>
                </a:solidFill>
                <a:latin typeface="HGP明朝E" panose="02020900000000000000" pitchFamily="18" charset="-128"/>
                <a:ea typeface="HGP明朝E" panose="02020900000000000000" pitchFamily="18" charset="-128"/>
              </a:rPr>
              <a:t>　</a:t>
            </a:r>
            <a:r>
              <a:rPr kumimoji="1" lang="ja-JP" altLang="en-US" sz="1400" dirty="0">
                <a:solidFill>
                  <a:schemeClr val="tx1"/>
                </a:solidFill>
                <a:latin typeface="HGP明朝E" panose="02020900000000000000" pitchFamily="18" charset="-128"/>
                <a:ea typeface="HGP明朝E" panose="02020900000000000000" pitchFamily="18" charset="-128"/>
              </a:rPr>
              <a:t>＜事項ウ</a:t>
            </a:r>
            <a:r>
              <a:rPr kumimoji="1" lang="en-US" altLang="ja-JP" sz="1400" dirty="0">
                <a:solidFill>
                  <a:schemeClr val="tx1"/>
                </a:solidFill>
                <a:latin typeface="HGP明朝E" panose="02020900000000000000" pitchFamily="18" charset="-128"/>
                <a:ea typeface="HGP明朝E" panose="02020900000000000000" pitchFamily="18" charset="-128"/>
              </a:rPr>
              <a:t>(</a:t>
            </a:r>
            <a:r>
              <a:rPr kumimoji="1" lang="ja-JP" altLang="en-US" sz="1400" dirty="0">
                <a:solidFill>
                  <a:schemeClr val="tx1"/>
                </a:solidFill>
                <a:latin typeface="HGP明朝E" panose="02020900000000000000" pitchFamily="18" charset="-128"/>
                <a:ea typeface="HGP明朝E" panose="02020900000000000000" pitchFamily="18" charset="-128"/>
              </a:rPr>
              <a:t>ｲ</a:t>
            </a:r>
            <a:r>
              <a:rPr kumimoji="1" lang="en-US" altLang="ja-JP" sz="1400" dirty="0">
                <a:solidFill>
                  <a:schemeClr val="tx1"/>
                </a:solidFill>
                <a:latin typeface="HGP明朝E" panose="02020900000000000000" pitchFamily="18" charset="-128"/>
                <a:ea typeface="HGP明朝E" panose="02020900000000000000" pitchFamily="18" charset="-128"/>
              </a:rPr>
              <a:t>)</a:t>
            </a:r>
            <a:r>
              <a:rPr kumimoji="1" lang="ja-JP" altLang="en-US" sz="1400" dirty="0">
                <a:solidFill>
                  <a:schemeClr val="tx1"/>
                </a:solidFill>
                <a:latin typeface="HGP明朝E" panose="02020900000000000000" pitchFamily="18" charset="-128"/>
                <a:ea typeface="HGP明朝E" panose="02020900000000000000" pitchFamily="18" charset="-128"/>
              </a:rPr>
              <a:t>の例＞</a:t>
            </a:r>
          </a:p>
        </p:txBody>
      </p:sp>
      <p:sp>
        <p:nvSpPr>
          <p:cNvPr id="20" name="ホームベース 19"/>
          <p:cNvSpPr/>
          <p:nvPr/>
        </p:nvSpPr>
        <p:spPr>
          <a:xfrm>
            <a:off x="179388" y="708025"/>
            <a:ext cx="8742362" cy="763588"/>
          </a:xfrm>
          <a:prstGeom prst="homePlate">
            <a:avLst>
              <a:gd name="adj" fmla="val 466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tIns="36000" bIns="0" anchor="ctr"/>
          <a:lstStyle/>
          <a:p>
            <a:pPr>
              <a:defRPr/>
            </a:pPr>
            <a:r>
              <a:rPr kumimoji="1" lang="ja-JP" altLang="en-US" sz="2200" dirty="0">
                <a:solidFill>
                  <a:schemeClr val="tx1"/>
                </a:solidFill>
              </a:rPr>
              <a:t>②　</a:t>
            </a:r>
            <a:r>
              <a:rPr kumimoji="1" lang="en-US" altLang="ja-JP" sz="2200" dirty="0">
                <a:solidFill>
                  <a:schemeClr val="tx1"/>
                </a:solidFill>
              </a:rPr>
              <a:t>【</a:t>
            </a:r>
            <a:r>
              <a:rPr kumimoji="1" lang="ja-JP" altLang="en-US" sz="2200" dirty="0">
                <a:solidFill>
                  <a:schemeClr val="tx1"/>
                </a:solidFill>
              </a:rPr>
              <a:t>観点ごとのポイント</a:t>
            </a:r>
            <a:r>
              <a:rPr kumimoji="1" lang="en-US" altLang="ja-JP" sz="2200" dirty="0">
                <a:solidFill>
                  <a:schemeClr val="tx1"/>
                </a:solidFill>
              </a:rPr>
              <a:t>】</a:t>
            </a:r>
            <a:r>
              <a:rPr kumimoji="1" lang="ja-JP" altLang="en-US" sz="2200" dirty="0">
                <a:solidFill>
                  <a:schemeClr val="tx1"/>
                </a:solidFill>
              </a:rPr>
              <a:t>を踏まえ，「内容のまとまりごとの評価規準」を</a:t>
            </a:r>
            <a:endParaRPr kumimoji="1" lang="en-US" altLang="ja-JP" sz="2200" dirty="0">
              <a:solidFill>
                <a:schemeClr val="tx1"/>
              </a:solidFill>
            </a:endParaRPr>
          </a:p>
          <a:p>
            <a:pPr>
              <a:defRPr/>
            </a:pPr>
            <a:r>
              <a:rPr kumimoji="1" lang="ja-JP" altLang="en-US" sz="2200" dirty="0">
                <a:solidFill>
                  <a:schemeClr val="tx1"/>
                </a:solidFill>
              </a:rPr>
              <a:t>　　作成する。</a:t>
            </a:r>
          </a:p>
        </p:txBody>
      </p:sp>
      <p:sp>
        <p:nvSpPr>
          <p:cNvPr id="16" name="円/楕円 15"/>
          <p:cNvSpPr/>
          <p:nvPr/>
        </p:nvSpPr>
        <p:spPr>
          <a:xfrm>
            <a:off x="5889625" y="4059238"/>
            <a:ext cx="1008063" cy="344487"/>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1" name="円/楕円 20"/>
          <p:cNvSpPr/>
          <p:nvPr/>
        </p:nvSpPr>
        <p:spPr>
          <a:xfrm>
            <a:off x="5910263" y="5649913"/>
            <a:ext cx="842962" cy="344487"/>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16400" name="グループ化 7"/>
          <p:cNvGrpSpPr>
            <a:grpSpLocks/>
          </p:cNvGrpSpPr>
          <p:nvPr/>
        </p:nvGrpSpPr>
        <p:grpSpPr bwMode="auto">
          <a:xfrm>
            <a:off x="6084888" y="1573213"/>
            <a:ext cx="2919412" cy="830262"/>
            <a:chOff x="6084168" y="1573511"/>
            <a:chExt cx="2919653" cy="829964"/>
          </a:xfrm>
        </p:grpSpPr>
        <p:sp>
          <p:nvSpPr>
            <p:cNvPr id="3" name="雲 2"/>
            <p:cNvSpPr/>
            <p:nvPr/>
          </p:nvSpPr>
          <p:spPr>
            <a:xfrm>
              <a:off x="6084168" y="1573511"/>
              <a:ext cx="2919653" cy="829964"/>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6402" name="テキスト ボックス 6"/>
            <p:cNvSpPr txBox="1">
              <a:spLocks noChangeArrowheads="1"/>
            </p:cNvSpPr>
            <p:nvPr/>
          </p:nvSpPr>
          <p:spPr bwMode="auto">
            <a:xfrm>
              <a:off x="6299660" y="1714599"/>
              <a:ext cx="25202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sz="1600"/>
                <a:t>〔</a:t>
              </a:r>
              <a:r>
                <a:rPr kumimoji="1" lang="ja-JP" altLang="en-US" sz="1600"/>
                <a:t>共通事項</a:t>
              </a:r>
              <a:r>
                <a:rPr kumimoji="1" lang="en-US" altLang="ja-JP" sz="1600"/>
                <a:t>〕</a:t>
              </a:r>
              <a:r>
                <a:rPr kumimoji="1" lang="ja-JP" altLang="en-US" sz="1600"/>
                <a:t>イは知識の</a:t>
              </a:r>
              <a:endParaRPr kumimoji="1" lang="en-US" altLang="ja-JP" sz="1600"/>
            </a:p>
            <a:p>
              <a:pPr algn="ctr"/>
              <a:r>
                <a:rPr kumimoji="1" lang="ja-JP" altLang="en-US" sz="1600"/>
                <a:t>観点に直接示さない。</a:t>
              </a:r>
            </a:p>
          </p:txBody>
        </p:sp>
      </p:gr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443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P.32 ~</a:t>
            </a:r>
            <a:endParaRPr kumimoji="1" lang="ja-JP" altLang="en-US" sz="2000" dirty="0"/>
          </a:p>
        </p:txBody>
      </p:sp>
      <p:sp>
        <p:nvSpPr>
          <p:cNvPr id="10" name="角丸四角形 9"/>
          <p:cNvSpPr/>
          <p:nvPr/>
        </p:nvSpPr>
        <p:spPr>
          <a:xfrm>
            <a:off x="179388" y="1484313"/>
            <a:ext cx="8777287" cy="2016125"/>
          </a:xfrm>
          <a:prstGeom prst="roundRect">
            <a:avLst>
              <a:gd name="adj" fmla="val 7492"/>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b"/>
          <a:lstStyle/>
          <a:p>
            <a:pPr>
              <a:defRPr/>
            </a:pPr>
            <a:r>
              <a:rPr kumimoji="1" lang="ja-JP" altLang="en-US" sz="2200" dirty="0">
                <a:solidFill>
                  <a:schemeClr val="tx1"/>
                </a:solidFill>
              </a:rPr>
              <a:t>　</a:t>
            </a:r>
            <a:r>
              <a:rPr kumimoji="1" lang="en-US" altLang="ja-JP" sz="2200" dirty="0">
                <a:solidFill>
                  <a:srgbClr val="FF0000"/>
                </a:solidFill>
              </a:rPr>
              <a:t>〔</a:t>
            </a:r>
            <a:r>
              <a:rPr kumimoji="1" lang="ja-JP" altLang="en-US" sz="2200" dirty="0">
                <a:solidFill>
                  <a:srgbClr val="FF0000"/>
                </a:solidFill>
              </a:rPr>
              <a:t>共通事項</a:t>
            </a:r>
            <a:r>
              <a:rPr kumimoji="1" lang="en-US" altLang="ja-JP" sz="2200" dirty="0">
                <a:solidFill>
                  <a:srgbClr val="FF0000"/>
                </a:solidFill>
              </a:rPr>
              <a:t>〕</a:t>
            </a:r>
            <a:r>
              <a:rPr kumimoji="1" lang="ja-JP" altLang="en-US" sz="2200" dirty="0">
                <a:solidFill>
                  <a:srgbClr val="FF0000"/>
                </a:solidFill>
              </a:rPr>
              <a:t>アの文末を「考え，」に変更して文頭に置き，</a:t>
            </a:r>
            <a:r>
              <a:rPr kumimoji="1" lang="ja-JP" altLang="en-US" sz="2200" b="1" u="sng" dirty="0">
                <a:solidFill>
                  <a:srgbClr val="FF0000"/>
                </a:solidFill>
              </a:rPr>
              <a:t>事項ア</a:t>
            </a:r>
            <a:r>
              <a:rPr kumimoji="1" lang="ja-JP" altLang="en-US" sz="2200" dirty="0">
                <a:solidFill>
                  <a:srgbClr val="FF0000"/>
                </a:solidFill>
              </a:rPr>
              <a:t>の文末を「</a:t>
            </a:r>
            <a:r>
              <a:rPr kumimoji="1" lang="ja-JP" altLang="en-US" sz="2200" dirty="0" err="1">
                <a:solidFill>
                  <a:srgbClr val="FF0000"/>
                </a:solidFill>
              </a:rPr>
              <a:t>～して</a:t>
            </a:r>
            <a:r>
              <a:rPr kumimoji="1" lang="ja-JP" altLang="en-US" sz="2200" dirty="0">
                <a:solidFill>
                  <a:srgbClr val="FF0000"/>
                </a:solidFill>
              </a:rPr>
              <a:t>いる」に変更</a:t>
            </a:r>
            <a:r>
              <a:rPr kumimoji="1" lang="ja-JP" altLang="en-US" sz="2200" dirty="0">
                <a:solidFill>
                  <a:schemeClr val="tx1"/>
                </a:solidFill>
              </a:rPr>
              <a:t>する。</a:t>
            </a:r>
            <a:endParaRPr kumimoji="1" lang="en-US" altLang="ja-JP" sz="2200" dirty="0">
              <a:solidFill>
                <a:schemeClr val="tx1"/>
              </a:solidFill>
            </a:endParaRPr>
          </a:p>
          <a:p>
            <a:pPr>
              <a:defRPr/>
            </a:pPr>
            <a:endParaRPr kumimoji="1" lang="en-US" altLang="ja-JP" sz="800" dirty="0">
              <a:solidFill>
                <a:schemeClr val="tx1"/>
              </a:solidFill>
            </a:endParaRPr>
          </a:p>
          <a:p>
            <a:pPr>
              <a:defRPr/>
            </a:pPr>
            <a:r>
              <a:rPr kumimoji="1" lang="en-US" altLang="ja-JP" dirty="0">
                <a:solidFill>
                  <a:schemeClr val="tx1"/>
                </a:solidFill>
              </a:rPr>
              <a:t>※</a:t>
            </a:r>
            <a:r>
              <a:rPr kumimoji="1" lang="ja-JP" altLang="en-US" dirty="0">
                <a:solidFill>
                  <a:schemeClr val="tx1"/>
                </a:solidFill>
              </a:rPr>
              <a:t>　事項アの前半の</a:t>
            </a:r>
            <a:r>
              <a:rPr kumimoji="1" lang="ja-JP" altLang="en-US" dirty="0">
                <a:solidFill>
                  <a:srgbClr val="0070C0"/>
                </a:solidFill>
              </a:rPr>
              <a:t>「知識や技能を得たり生かしたりしながら」は，</a:t>
            </a:r>
            <a:r>
              <a:rPr kumimoji="1" lang="ja-JP" altLang="en-US" dirty="0">
                <a:solidFill>
                  <a:schemeClr val="tx1"/>
                </a:solidFill>
              </a:rPr>
              <a:t>「知識及び技能」と「思</a:t>
            </a:r>
            <a:endParaRPr kumimoji="1" lang="en-US" altLang="ja-JP" dirty="0">
              <a:solidFill>
                <a:schemeClr val="tx1"/>
              </a:solidFill>
            </a:endParaRPr>
          </a:p>
          <a:p>
            <a:pPr>
              <a:defRPr/>
            </a:pPr>
            <a:r>
              <a:rPr kumimoji="1" lang="ja-JP" altLang="en-US" dirty="0">
                <a:solidFill>
                  <a:schemeClr val="tx1"/>
                </a:solidFill>
              </a:rPr>
              <a:t>　考力，判断力，表現力等」とがどのような関係にあるかを明確にするために示している</a:t>
            </a:r>
            <a:endParaRPr kumimoji="1" lang="en-US" altLang="ja-JP" dirty="0">
              <a:solidFill>
                <a:schemeClr val="tx1"/>
              </a:solidFill>
            </a:endParaRPr>
          </a:p>
          <a:p>
            <a:pPr>
              <a:defRPr/>
            </a:pPr>
            <a:r>
              <a:rPr kumimoji="1" lang="ja-JP" altLang="en-US" dirty="0">
                <a:solidFill>
                  <a:schemeClr val="tx1"/>
                </a:solidFill>
              </a:rPr>
              <a:t>　文言であるため，</a:t>
            </a:r>
            <a:r>
              <a:rPr kumimoji="1" lang="ja-JP" altLang="en-US" dirty="0">
                <a:solidFill>
                  <a:srgbClr val="0070C0"/>
                </a:solidFill>
              </a:rPr>
              <a:t>「内容のまとまりごとの評価規準」としては設定しない。</a:t>
            </a:r>
          </a:p>
        </p:txBody>
      </p:sp>
      <p:sp>
        <p:nvSpPr>
          <p:cNvPr id="12" name="正方形/長方形 11"/>
          <p:cNvSpPr/>
          <p:nvPr/>
        </p:nvSpPr>
        <p:spPr>
          <a:xfrm>
            <a:off x="323850" y="1125538"/>
            <a:ext cx="2519363" cy="431800"/>
          </a:xfrm>
          <a:prstGeom prst="rect">
            <a:avLst/>
          </a:prstGeom>
          <a:solidFill>
            <a:srgbClr val="CCFF99"/>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思考・判断・表現</a:t>
            </a:r>
          </a:p>
        </p:txBody>
      </p:sp>
      <p:sp>
        <p:nvSpPr>
          <p:cNvPr id="14" name="正方形/長方形 13"/>
          <p:cNvSpPr/>
          <p:nvPr/>
        </p:nvSpPr>
        <p:spPr>
          <a:xfrm>
            <a:off x="179388" y="5084763"/>
            <a:ext cx="8777287" cy="1439862"/>
          </a:xfrm>
          <a:prstGeom prst="rect">
            <a:avLst/>
          </a:prstGeom>
          <a:solidFill>
            <a:schemeClr val="bg1"/>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400"/>
              </a:lnSpc>
              <a:defRPr/>
            </a:pPr>
            <a:r>
              <a:rPr kumimoji="1" lang="ja-JP" altLang="en-US" sz="1600" b="1" dirty="0">
                <a:solidFill>
                  <a:srgbClr val="FF0000"/>
                </a:solidFill>
                <a:latin typeface="+mn-ea"/>
              </a:rPr>
              <a:t>ア</a:t>
            </a:r>
            <a:r>
              <a:rPr kumimoji="1" lang="ja-JP" altLang="en-US" sz="1600" dirty="0">
                <a:solidFill>
                  <a:schemeClr val="tx1"/>
                </a:solidFill>
                <a:latin typeface="+mn-ea"/>
              </a:rPr>
              <a:t> </a:t>
            </a:r>
            <a:r>
              <a:rPr kumimoji="1" lang="ja-JP" altLang="en-US" sz="1600" i="1" dirty="0">
                <a:solidFill>
                  <a:schemeClr val="tx1">
                    <a:lumMod val="50000"/>
                    <a:lumOff val="50000"/>
                  </a:schemeClr>
                </a:solidFill>
                <a:latin typeface="+mn-ea"/>
              </a:rPr>
              <a:t>歌唱表現に関わる知識や技能を得たり生かしたりしながら，</a:t>
            </a:r>
            <a:r>
              <a:rPr kumimoji="1" lang="ja-JP" altLang="en-US" sz="1600" dirty="0">
                <a:solidFill>
                  <a:schemeClr val="tx1"/>
                </a:solidFill>
                <a:latin typeface="+mn-ea"/>
              </a:rPr>
              <a:t>歌唱表現を創意工夫すること。</a:t>
            </a:r>
            <a:endParaRPr kumimoji="1" lang="ja-JP" altLang="en-US" sz="800" dirty="0">
              <a:solidFill>
                <a:schemeClr val="tx1"/>
              </a:solidFill>
              <a:latin typeface="+mn-ea"/>
            </a:endParaRPr>
          </a:p>
          <a:p>
            <a:pPr>
              <a:lnSpc>
                <a:spcPts val="2400"/>
              </a:lnSpc>
              <a:defRPr/>
            </a:pPr>
            <a:r>
              <a:rPr kumimoji="1" lang="en-US" altLang="ja-JP" sz="1600" dirty="0">
                <a:solidFill>
                  <a:schemeClr val="tx1"/>
                </a:solidFill>
                <a:latin typeface="+mn-ea"/>
              </a:rPr>
              <a:t>〔</a:t>
            </a:r>
            <a:r>
              <a:rPr kumimoji="1" lang="ja-JP" altLang="en-US" sz="1600" dirty="0">
                <a:solidFill>
                  <a:schemeClr val="tx1"/>
                </a:solidFill>
                <a:latin typeface="+mn-ea"/>
              </a:rPr>
              <a:t>共通事項</a:t>
            </a:r>
            <a:r>
              <a:rPr kumimoji="1" lang="en-US" altLang="ja-JP" sz="1600" dirty="0">
                <a:solidFill>
                  <a:schemeClr val="tx1"/>
                </a:solidFill>
                <a:latin typeface="+mn-ea"/>
              </a:rPr>
              <a:t>〕</a:t>
            </a:r>
          </a:p>
          <a:p>
            <a:pPr>
              <a:lnSpc>
                <a:spcPts val="2400"/>
              </a:lnSpc>
              <a:defRPr/>
            </a:pPr>
            <a:r>
              <a:rPr kumimoji="1" lang="ja-JP" altLang="en-US" sz="1600" b="1" dirty="0">
                <a:solidFill>
                  <a:srgbClr val="0070C0"/>
                </a:solidFill>
                <a:latin typeface="+mn-ea"/>
              </a:rPr>
              <a:t>ア</a:t>
            </a:r>
            <a:r>
              <a:rPr kumimoji="1" lang="ja-JP" altLang="en-US" sz="1600" dirty="0">
                <a:solidFill>
                  <a:schemeClr val="tx1"/>
                </a:solidFill>
                <a:latin typeface="+mn-ea"/>
              </a:rPr>
              <a:t> 音楽を形づくっている要素や要素同士の関連を知覚し，それらの働きが生み出す特質や雰囲気を</a:t>
            </a:r>
            <a:endParaRPr kumimoji="1" lang="en-US" altLang="ja-JP" sz="1600" dirty="0">
              <a:solidFill>
                <a:schemeClr val="tx1"/>
              </a:solidFill>
              <a:latin typeface="+mn-ea"/>
            </a:endParaRPr>
          </a:p>
          <a:p>
            <a:pPr>
              <a:lnSpc>
                <a:spcPts val="2400"/>
              </a:lnSpc>
              <a:defRPr/>
            </a:pPr>
            <a:r>
              <a:rPr kumimoji="1" lang="en-US" altLang="ja-JP" sz="1600" dirty="0">
                <a:solidFill>
                  <a:schemeClr val="tx1"/>
                </a:solidFill>
                <a:latin typeface="+mn-ea"/>
              </a:rPr>
              <a:t>    </a:t>
            </a:r>
            <a:r>
              <a:rPr kumimoji="1" lang="ja-JP" altLang="en-US" sz="1600" dirty="0">
                <a:solidFill>
                  <a:schemeClr val="tx1"/>
                </a:solidFill>
                <a:latin typeface="+mn-ea"/>
              </a:rPr>
              <a:t>感受しながら，知覚したことと感受したこととの関わりについて考えること。</a:t>
            </a:r>
          </a:p>
        </p:txBody>
      </p:sp>
      <p:sp>
        <p:nvSpPr>
          <p:cNvPr id="15" name="角丸四角形吹き出し 14"/>
          <p:cNvSpPr/>
          <p:nvPr/>
        </p:nvSpPr>
        <p:spPr>
          <a:xfrm>
            <a:off x="1524000" y="4076700"/>
            <a:ext cx="7426325" cy="849313"/>
          </a:xfrm>
          <a:prstGeom prst="wedgeRoundRectCallout">
            <a:avLst>
              <a:gd name="adj1" fmla="val 8591"/>
              <a:gd name="adj2" fmla="val 76046"/>
              <a:gd name="adj3" fmla="val 16667"/>
            </a:avLst>
          </a:prstGeom>
          <a:solidFill>
            <a:srgbClr val="CCFFB3"/>
          </a:solidFill>
          <a:ln w="285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b="1" dirty="0">
                <a:solidFill>
                  <a:schemeClr val="tx1"/>
                </a:solidFill>
                <a:latin typeface="ＭＳ Ｐ明朝" panose="02020600040205080304" pitchFamily="18" charset="-128"/>
                <a:ea typeface="ＭＳ Ｐ明朝" panose="02020600040205080304" pitchFamily="18" charset="-128"/>
              </a:rPr>
              <a:t>『</a:t>
            </a:r>
            <a:r>
              <a:rPr kumimoji="1" lang="ja-JP" altLang="en-US" sz="1600" b="1" dirty="0">
                <a:solidFill>
                  <a:schemeClr val="tx1"/>
                </a:solidFill>
                <a:latin typeface="ＭＳ Ｐ明朝" panose="02020600040205080304" pitchFamily="18" charset="-128"/>
                <a:ea typeface="ＭＳ Ｐ明朝" panose="02020600040205080304" pitchFamily="18" charset="-128"/>
              </a:rPr>
              <a:t>音楽を形づくっている要素や要素同士の関連を知覚し，それらの働きが生み出す特質や雰囲気を感受しながら，知覚したことと感受したこととの関わりについて</a:t>
            </a:r>
            <a:r>
              <a:rPr kumimoji="1" lang="ja-JP" altLang="en-US" sz="1600" b="1" dirty="0">
                <a:solidFill>
                  <a:srgbClr val="FF0000"/>
                </a:solidFill>
                <a:latin typeface="ＭＳ Ｐゴシック" panose="020B0600070205080204" pitchFamily="50" charset="-128"/>
              </a:rPr>
              <a:t>考え，</a:t>
            </a:r>
            <a:r>
              <a:rPr kumimoji="1" lang="ja-JP" altLang="en-US" sz="1600" b="1" dirty="0">
                <a:solidFill>
                  <a:schemeClr val="tx1"/>
                </a:solidFill>
                <a:latin typeface="ＭＳ Ｐ明朝" panose="02020600040205080304" pitchFamily="18" charset="-128"/>
                <a:ea typeface="ＭＳ Ｐ明朝" panose="02020600040205080304" pitchFamily="18" charset="-128"/>
              </a:rPr>
              <a:t>歌唱表現を創意工夫 </a:t>
            </a:r>
            <a:r>
              <a:rPr kumimoji="1" lang="ja-JP" altLang="en-US" sz="1600" b="1" dirty="0">
                <a:solidFill>
                  <a:srgbClr val="FF0000"/>
                </a:solidFill>
                <a:latin typeface="ＭＳ Ｐゴシック" panose="020B0600070205080204" pitchFamily="50" charset="-128"/>
              </a:rPr>
              <a:t>している</a:t>
            </a:r>
            <a:r>
              <a:rPr kumimoji="1" lang="ja-JP" altLang="en-US" sz="1600" b="1" dirty="0">
                <a:solidFill>
                  <a:srgbClr val="FF0000"/>
                </a:solidFill>
                <a:latin typeface="ＭＳ Ｐ明朝" panose="02020600040205080304" pitchFamily="18" charset="-128"/>
                <a:ea typeface="ＭＳ Ｐ明朝" panose="02020600040205080304" pitchFamily="18" charset="-128"/>
              </a:rPr>
              <a:t>。</a:t>
            </a:r>
            <a:r>
              <a:rPr kumimoji="1" lang="en-US" altLang="ja-JP" sz="1600" b="1" dirty="0">
                <a:solidFill>
                  <a:schemeClr val="tx1"/>
                </a:solidFill>
                <a:latin typeface="ＭＳ Ｐ明朝" panose="02020600040205080304" pitchFamily="18" charset="-128"/>
                <a:ea typeface="ＭＳ Ｐ明朝" panose="02020600040205080304" pitchFamily="18" charset="-128"/>
              </a:rPr>
              <a:t>』</a:t>
            </a:r>
            <a:r>
              <a:rPr kumimoji="1" lang="ja-JP" altLang="en-US" sz="1600" b="1" dirty="0">
                <a:solidFill>
                  <a:schemeClr val="tx1"/>
                </a:solidFill>
                <a:latin typeface="ＭＳ Ｐ明朝" panose="02020600040205080304" pitchFamily="18" charset="-128"/>
                <a:ea typeface="ＭＳ Ｐ明朝" panose="02020600040205080304" pitchFamily="18" charset="-128"/>
              </a:rPr>
              <a:t>　</a:t>
            </a:r>
            <a:r>
              <a:rPr kumimoji="1" lang="ja-JP" altLang="en-US" sz="1400" dirty="0">
                <a:solidFill>
                  <a:schemeClr val="tx1"/>
                </a:solidFill>
                <a:latin typeface="ＭＳ Ｐ明朝" panose="02020600040205080304" pitchFamily="18" charset="-128"/>
                <a:ea typeface="ＭＳ Ｐ明朝" panose="02020600040205080304" pitchFamily="18" charset="-128"/>
              </a:rPr>
              <a:t>＜事項アの例＞</a:t>
            </a:r>
          </a:p>
        </p:txBody>
      </p:sp>
      <p:sp>
        <p:nvSpPr>
          <p:cNvPr id="2" name="線吹き出し 1 (枠付き) 1"/>
          <p:cNvSpPr/>
          <p:nvPr/>
        </p:nvSpPr>
        <p:spPr>
          <a:xfrm>
            <a:off x="323850" y="3659188"/>
            <a:ext cx="3311525" cy="346075"/>
          </a:xfrm>
          <a:prstGeom prst="borderCallout1">
            <a:avLst>
              <a:gd name="adj1" fmla="val 97638"/>
              <a:gd name="adj2" fmla="val 33444"/>
              <a:gd name="adj3" fmla="val 172000"/>
              <a:gd name="adj4" fmla="val 427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rgbClr val="0070C0"/>
                </a:solidFill>
              </a:rPr>
              <a:t>文頭に</a:t>
            </a:r>
            <a:r>
              <a:rPr kumimoji="1" lang="en-US" altLang="ja-JP" dirty="0">
                <a:solidFill>
                  <a:srgbClr val="0070C0"/>
                </a:solidFill>
              </a:rPr>
              <a:t>〔</a:t>
            </a:r>
            <a:r>
              <a:rPr kumimoji="1" lang="ja-JP" altLang="en-US" dirty="0">
                <a:solidFill>
                  <a:srgbClr val="0070C0"/>
                </a:solidFill>
              </a:rPr>
              <a:t>共通事項</a:t>
            </a:r>
            <a:r>
              <a:rPr kumimoji="1" lang="en-US" altLang="ja-JP" dirty="0">
                <a:solidFill>
                  <a:srgbClr val="0070C0"/>
                </a:solidFill>
              </a:rPr>
              <a:t>〕</a:t>
            </a:r>
            <a:r>
              <a:rPr kumimoji="1" lang="ja-JP" altLang="en-US" dirty="0">
                <a:solidFill>
                  <a:srgbClr val="0070C0"/>
                </a:solidFill>
              </a:rPr>
              <a:t>の内容を置く</a:t>
            </a:r>
          </a:p>
        </p:txBody>
      </p:sp>
      <p:sp>
        <p:nvSpPr>
          <p:cNvPr id="16" name="線吹き出し 1 (枠付き) 15"/>
          <p:cNvSpPr/>
          <p:nvPr/>
        </p:nvSpPr>
        <p:spPr>
          <a:xfrm>
            <a:off x="323850" y="4379913"/>
            <a:ext cx="908050" cy="561975"/>
          </a:xfrm>
          <a:prstGeom prst="borderCallout1">
            <a:avLst>
              <a:gd name="adj1" fmla="val 51396"/>
              <a:gd name="adj2" fmla="val 100159"/>
              <a:gd name="adj3" fmla="val 66421"/>
              <a:gd name="adj4" fmla="val 14077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dirty="0">
                <a:solidFill>
                  <a:srgbClr val="FF0000"/>
                </a:solidFill>
              </a:rPr>
              <a:t>事項アの内容</a:t>
            </a:r>
          </a:p>
        </p:txBody>
      </p:sp>
      <p:cxnSp>
        <p:nvCxnSpPr>
          <p:cNvPr id="9" name="直線コネクタ 8"/>
          <p:cNvCxnSpPr/>
          <p:nvPr/>
        </p:nvCxnSpPr>
        <p:spPr>
          <a:xfrm>
            <a:off x="1763713" y="4379913"/>
            <a:ext cx="6911975"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665288" y="4632325"/>
            <a:ext cx="70104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1665288" y="4868863"/>
            <a:ext cx="18272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2051050" y="5456238"/>
            <a:ext cx="1800225" cy="276225"/>
          </a:xfrm>
          <a:prstGeom prst="rect">
            <a:avLst/>
          </a:prstGeom>
          <a:noFill/>
          <a:ln>
            <a:noFill/>
          </a:ln>
        </p:spPr>
        <p:txBody>
          <a:bodyPr>
            <a:spAutoFit/>
          </a:bodyPr>
          <a:lstStyle/>
          <a:p>
            <a:pPr>
              <a:defRPr/>
            </a:pPr>
            <a:r>
              <a:rPr kumimoji="1" lang="ja-JP" altLang="en-US" sz="1200" i="1" dirty="0">
                <a:solidFill>
                  <a:schemeClr val="tx1">
                    <a:lumMod val="65000"/>
                    <a:lumOff val="35000"/>
                  </a:schemeClr>
                </a:solidFill>
              </a:rPr>
              <a:t>（</a:t>
            </a:r>
            <a:r>
              <a:rPr kumimoji="1" lang="en-US" altLang="ja-JP" sz="1200" i="1" dirty="0">
                <a:solidFill>
                  <a:schemeClr val="tx1">
                    <a:lumMod val="65000"/>
                    <a:lumOff val="35000"/>
                  </a:schemeClr>
                </a:solidFill>
              </a:rPr>
              <a:t>※</a:t>
            </a:r>
            <a:r>
              <a:rPr kumimoji="1" lang="ja-JP" altLang="en-US" sz="1200" i="1" dirty="0">
                <a:solidFill>
                  <a:schemeClr val="tx1">
                    <a:lumMod val="65000"/>
                    <a:lumOff val="35000"/>
                  </a:schemeClr>
                </a:solidFill>
              </a:rPr>
              <a:t>この文言は用いない）</a:t>
            </a:r>
          </a:p>
        </p:txBody>
      </p:sp>
      <p:cxnSp>
        <p:nvCxnSpPr>
          <p:cNvPr id="8" name="直線コネクタ 7"/>
          <p:cNvCxnSpPr/>
          <p:nvPr/>
        </p:nvCxnSpPr>
        <p:spPr>
          <a:xfrm>
            <a:off x="511175" y="6092825"/>
            <a:ext cx="8237538" cy="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11175" y="6391275"/>
            <a:ext cx="5573713" cy="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572125" y="5487988"/>
            <a:ext cx="1828800"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542925" y="5484813"/>
            <a:ext cx="4924425" cy="0"/>
          </a:xfrm>
          <a:prstGeom prst="line">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8089900" y="4346575"/>
            <a:ext cx="596900" cy="34925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30" name="円/楕円 29"/>
          <p:cNvSpPr/>
          <p:nvPr/>
        </p:nvSpPr>
        <p:spPr>
          <a:xfrm>
            <a:off x="3441700" y="4600575"/>
            <a:ext cx="941388" cy="344488"/>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407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
          <p:cNvSpPr txBox="1">
            <a:spLocks noChangeArrowheads="1"/>
          </p:cNvSpPr>
          <p:nvPr/>
        </p:nvSpPr>
        <p:spPr bwMode="auto">
          <a:xfrm>
            <a:off x="0" y="0"/>
            <a:ext cx="9144000" cy="6429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en-US" altLang="ja-JP" sz="3000" b="1">
                <a:solidFill>
                  <a:schemeClr val="bg1"/>
                </a:solidFill>
              </a:rPr>
              <a:t>Ⅰ</a:t>
            </a:r>
            <a:r>
              <a:rPr kumimoji="1" lang="ja-JP" altLang="en-US" sz="3000" b="1">
                <a:solidFill>
                  <a:schemeClr val="bg1"/>
                </a:solidFill>
              </a:rPr>
              <a:t>　「内容のまとまりごとの評価規準」作成の手順</a:t>
            </a:r>
          </a:p>
        </p:txBody>
      </p:sp>
      <p:sp>
        <p:nvSpPr>
          <p:cNvPr id="6" name="角丸四角形 5"/>
          <p:cNvSpPr/>
          <p:nvPr/>
        </p:nvSpPr>
        <p:spPr>
          <a:xfrm>
            <a:off x="8172450" y="84138"/>
            <a:ext cx="892175" cy="4651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en-US" altLang="ja-JP" sz="2000" dirty="0"/>
              <a:t>P.32 ~</a:t>
            </a:r>
            <a:endParaRPr kumimoji="1" lang="ja-JP" altLang="en-US" sz="2000" dirty="0"/>
          </a:p>
        </p:txBody>
      </p:sp>
      <p:sp>
        <p:nvSpPr>
          <p:cNvPr id="4" name="角丸四角形 3"/>
          <p:cNvSpPr/>
          <p:nvPr/>
        </p:nvSpPr>
        <p:spPr>
          <a:xfrm>
            <a:off x="179388" y="1362075"/>
            <a:ext cx="8777287" cy="5411788"/>
          </a:xfrm>
          <a:prstGeom prst="roundRect">
            <a:avLst>
              <a:gd name="adj" fmla="val 3904"/>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kumimoji="1" lang="en-US" altLang="ja-JP" sz="400" dirty="0">
              <a:solidFill>
                <a:schemeClr val="tx1"/>
              </a:solidFill>
            </a:endParaRPr>
          </a:p>
          <a:p>
            <a:pPr>
              <a:defRPr/>
            </a:pPr>
            <a:r>
              <a:rPr kumimoji="1" lang="ja-JP" altLang="en-US" sz="2400" u="sng" dirty="0">
                <a:solidFill>
                  <a:srgbClr val="FF0000"/>
                </a:solidFill>
              </a:rPr>
              <a:t>当該学年の「評価の観点の趣旨」に基づいて作成する。</a:t>
            </a:r>
            <a:endParaRPr kumimoji="1" lang="en-US" altLang="ja-JP" sz="2400" u="sng" dirty="0">
              <a:solidFill>
                <a:srgbClr val="FF0000"/>
              </a:solidFill>
            </a:endParaRPr>
          </a:p>
          <a:p>
            <a:pPr>
              <a:defRPr/>
            </a:pPr>
            <a:endParaRPr kumimoji="1" lang="en-US" altLang="ja-JP" sz="700" dirty="0">
              <a:solidFill>
                <a:srgbClr val="FF0000"/>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1600" dirty="0">
              <a:solidFill>
                <a:schemeClr val="tx1"/>
              </a:solidFill>
            </a:endParaRPr>
          </a:p>
          <a:p>
            <a:pPr>
              <a:defRPr/>
            </a:pPr>
            <a:endParaRPr kumimoji="1" lang="en-US" altLang="ja-JP" sz="400" dirty="0">
              <a:solidFill>
                <a:schemeClr val="tx1"/>
              </a:solidFill>
            </a:endParaRPr>
          </a:p>
          <a:p>
            <a:pPr>
              <a:defRPr/>
            </a:pPr>
            <a:endParaRPr kumimoji="1" lang="en-US" altLang="ja-JP" sz="400" dirty="0">
              <a:solidFill>
                <a:schemeClr val="tx1"/>
              </a:solidFill>
            </a:endParaRPr>
          </a:p>
          <a:p>
            <a:pPr>
              <a:defRPr/>
            </a:pPr>
            <a:endParaRPr kumimoji="1" lang="en-US" altLang="ja-JP" sz="1200" dirty="0">
              <a:solidFill>
                <a:schemeClr val="tx1"/>
              </a:solidFill>
            </a:endParaRPr>
          </a:p>
          <a:p>
            <a:pPr>
              <a:defRPr/>
            </a:pPr>
            <a:r>
              <a:rPr kumimoji="1" lang="ja-JP" altLang="en-US" sz="1600" dirty="0">
                <a:solidFill>
                  <a:schemeClr val="tx1"/>
                </a:solidFill>
              </a:rPr>
              <a:t>・　評価の観点の趣旨の</a:t>
            </a:r>
            <a:r>
              <a:rPr kumimoji="1" lang="ja-JP" altLang="en-US" sz="1600" i="1" u="sng" dirty="0">
                <a:solidFill>
                  <a:schemeClr val="tx1">
                    <a:lumMod val="50000"/>
                    <a:lumOff val="50000"/>
                  </a:schemeClr>
                </a:solidFill>
              </a:rPr>
              <a:t>「音や音楽，音楽文化に親しむことができるよう」は用いない。</a:t>
            </a:r>
            <a:endParaRPr kumimoji="1" lang="en-US" altLang="ja-JP" sz="1600" i="1" u="sng" dirty="0">
              <a:solidFill>
                <a:schemeClr val="tx1">
                  <a:lumMod val="50000"/>
                  <a:lumOff val="50000"/>
                </a:schemeClr>
              </a:solidFill>
            </a:endParaRPr>
          </a:p>
          <a:p>
            <a:pPr>
              <a:defRPr/>
            </a:pPr>
            <a:r>
              <a:rPr kumimoji="1" lang="ja-JP" altLang="en-US" sz="1600" dirty="0">
                <a:solidFill>
                  <a:schemeClr val="tx1"/>
                </a:solidFill>
              </a:rPr>
              <a:t>　</a:t>
            </a:r>
            <a:r>
              <a:rPr kumimoji="1" lang="ja-JP" altLang="en-US" sz="1450" dirty="0">
                <a:solidFill>
                  <a:schemeClr val="tx1"/>
                </a:solidFill>
              </a:rPr>
              <a:t>⇒ 「主体的に学習に取り組む態度」における音楽科の学習の目指す方向性を示しているものであるため。</a:t>
            </a:r>
            <a:endParaRPr kumimoji="1" lang="en-US" altLang="ja-JP" sz="1450" dirty="0">
              <a:solidFill>
                <a:schemeClr val="tx1"/>
              </a:solidFill>
            </a:endParaRPr>
          </a:p>
          <a:p>
            <a:pPr>
              <a:defRPr/>
            </a:pPr>
            <a:endParaRPr kumimoji="1" lang="en-US" altLang="ja-JP" sz="800" dirty="0">
              <a:solidFill>
                <a:schemeClr val="tx1"/>
              </a:solidFill>
            </a:endParaRPr>
          </a:p>
          <a:p>
            <a:pPr>
              <a:defRPr/>
            </a:pPr>
            <a:r>
              <a:rPr kumimoji="1" lang="ja-JP" altLang="en-US" sz="1600" dirty="0">
                <a:solidFill>
                  <a:schemeClr val="tx1"/>
                </a:solidFill>
              </a:rPr>
              <a:t>・　</a:t>
            </a:r>
            <a:r>
              <a:rPr kumimoji="1" lang="ja-JP" altLang="en-US" sz="1600" u="sng" dirty="0">
                <a:solidFill>
                  <a:srgbClr val="0070C0"/>
                </a:solidFill>
              </a:rPr>
              <a:t>「表現及び鑑賞」の部分は，学習内容に応じて，該当する領域や分野に置き換える。</a:t>
            </a:r>
            <a:endParaRPr kumimoji="1" lang="en-US" altLang="ja-JP" sz="1600" u="sng" dirty="0">
              <a:solidFill>
                <a:srgbClr val="0070C0"/>
              </a:solidFill>
            </a:endParaRPr>
          </a:p>
          <a:p>
            <a:pPr>
              <a:defRPr/>
            </a:pPr>
            <a:r>
              <a:rPr kumimoji="1" lang="ja-JP" altLang="en-US" sz="1600" dirty="0">
                <a:solidFill>
                  <a:srgbClr val="FF0000"/>
                </a:solidFill>
              </a:rPr>
              <a:t>　　　</a:t>
            </a:r>
            <a:r>
              <a:rPr kumimoji="1" lang="ja-JP" altLang="en-US" sz="1600" dirty="0">
                <a:solidFill>
                  <a:schemeClr val="tx1"/>
                </a:solidFill>
              </a:rPr>
              <a:t>なお，「学習活動」とは，その題材における「知識及び技能」の習得や「思考力，判断力，表現力　</a:t>
            </a:r>
            <a:endParaRPr kumimoji="1" lang="en-US" altLang="ja-JP" sz="1600" dirty="0">
              <a:solidFill>
                <a:schemeClr val="tx1"/>
              </a:solidFill>
            </a:endParaRPr>
          </a:p>
          <a:p>
            <a:pPr>
              <a:defRPr/>
            </a:pPr>
            <a:r>
              <a:rPr kumimoji="1" lang="ja-JP" altLang="en-US" sz="1600" dirty="0">
                <a:solidFill>
                  <a:schemeClr val="tx1"/>
                </a:solidFill>
              </a:rPr>
              <a:t>　　等」の育成に係る学習活動全体を指している。</a:t>
            </a:r>
            <a:endParaRPr kumimoji="1" lang="en-US" altLang="ja-JP" sz="1600" dirty="0">
              <a:solidFill>
                <a:schemeClr val="tx1"/>
              </a:solidFill>
            </a:endParaRPr>
          </a:p>
          <a:p>
            <a:pPr>
              <a:defRPr/>
            </a:pPr>
            <a:endParaRPr kumimoji="1" lang="en-US" altLang="ja-JP" sz="800" dirty="0">
              <a:solidFill>
                <a:schemeClr val="tx1"/>
              </a:solidFill>
            </a:endParaRPr>
          </a:p>
          <a:p>
            <a:pPr>
              <a:defRPr/>
            </a:pPr>
            <a:r>
              <a:rPr kumimoji="1" lang="ja-JP" altLang="en-US" sz="1600" dirty="0">
                <a:solidFill>
                  <a:schemeClr val="tx1"/>
                </a:solidFill>
              </a:rPr>
              <a:t>・　</a:t>
            </a:r>
            <a:r>
              <a:rPr kumimoji="1" lang="ja-JP" altLang="en-US" sz="1600" dirty="0">
                <a:solidFill>
                  <a:srgbClr val="FF0000"/>
                </a:solidFill>
              </a:rPr>
              <a:t>「楽しみながら」は，</a:t>
            </a:r>
            <a:r>
              <a:rPr kumimoji="1" lang="ja-JP" altLang="en-US" sz="1600" dirty="0">
                <a:solidFill>
                  <a:schemeClr val="tx1"/>
                </a:solidFill>
              </a:rPr>
              <a:t>「主体的・協働的に」に係る文言であり，</a:t>
            </a:r>
            <a:r>
              <a:rPr kumimoji="1" lang="ja-JP" altLang="en-US" sz="1600" dirty="0">
                <a:solidFill>
                  <a:srgbClr val="FF0000"/>
                </a:solidFill>
              </a:rPr>
              <a:t>「楽しみながら取り組んでいるか」を評</a:t>
            </a:r>
            <a:endParaRPr kumimoji="1" lang="en-US" altLang="ja-JP" sz="1600" dirty="0">
              <a:solidFill>
                <a:srgbClr val="FF0000"/>
              </a:solidFill>
            </a:endParaRPr>
          </a:p>
          <a:p>
            <a:pPr>
              <a:defRPr/>
            </a:pPr>
            <a:r>
              <a:rPr kumimoji="1" lang="ja-JP" altLang="en-US" sz="1600" dirty="0">
                <a:solidFill>
                  <a:srgbClr val="FF0000"/>
                </a:solidFill>
              </a:rPr>
              <a:t>　価するものではない。</a:t>
            </a:r>
            <a:r>
              <a:rPr kumimoji="1" lang="ja-JP" altLang="en-US" sz="1600" dirty="0">
                <a:solidFill>
                  <a:schemeClr val="tx1"/>
                </a:solidFill>
              </a:rPr>
              <a:t>あくまで，主体的・協働的に取り組む際に</a:t>
            </a:r>
            <a:r>
              <a:rPr kumimoji="1" lang="ja-JP" altLang="en-US" sz="1600" dirty="0">
                <a:solidFill>
                  <a:srgbClr val="FF0000"/>
                </a:solidFill>
              </a:rPr>
              <a:t>「楽しみながら」取り組めるように指</a:t>
            </a:r>
            <a:endParaRPr kumimoji="1" lang="en-US" altLang="ja-JP" sz="1600" dirty="0">
              <a:solidFill>
                <a:srgbClr val="FF0000"/>
              </a:solidFill>
            </a:endParaRPr>
          </a:p>
          <a:p>
            <a:pPr>
              <a:defRPr/>
            </a:pPr>
            <a:r>
              <a:rPr kumimoji="1" lang="ja-JP" altLang="en-US" sz="1600" dirty="0">
                <a:solidFill>
                  <a:srgbClr val="FF0000"/>
                </a:solidFill>
              </a:rPr>
              <a:t>　導を工夫する必要があることを示唆しているもの</a:t>
            </a:r>
            <a:r>
              <a:rPr kumimoji="1" lang="ja-JP" altLang="en-US" sz="1600" dirty="0">
                <a:solidFill>
                  <a:schemeClr val="tx1"/>
                </a:solidFill>
              </a:rPr>
              <a:t>である。</a:t>
            </a:r>
          </a:p>
        </p:txBody>
      </p:sp>
      <p:sp>
        <p:nvSpPr>
          <p:cNvPr id="5" name="正方形/長方形 4"/>
          <p:cNvSpPr/>
          <p:nvPr/>
        </p:nvSpPr>
        <p:spPr>
          <a:xfrm>
            <a:off x="323850" y="1052513"/>
            <a:ext cx="4248150" cy="431800"/>
          </a:xfrm>
          <a:prstGeom prst="rect">
            <a:avLst/>
          </a:prstGeom>
          <a:solidFill>
            <a:srgbClr val="FFFF99"/>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400" dirty="0">
                <a:solidFill>
                  <a:schemeClr val="tx1"/>
                </a:solidFill>
              </a:rPr>
              <a:t>主体的に学習に取り組む態度</a:t>
            </a:r>
          </a:p>
        </p:txBody>
      </p:sp>
      <p:sp>
        <p:nvSpPr>
          <p:cNvPr id="20486" name="テキスト ボックス 2"/>
          <p:cNvSpPr txBox="1">
            <a:spLocks noChangeArrowheads="1"/>
          </p:cNvSpPr>
          <p:nvPr/>
        </p:nvSpPr>
        <p:spPr bwMode="auto">
          <a:xfrm>
            <a:off x="250825" y="5556250"/>
            <a:ext cx="883443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nSpc>
                <a:spcPts val="1500"/>
              </a:lnSpc>
            </a:pPr>
            <a:r>
              <a:rPr kumimoji="1" lang="en-US" altLang="ja-JP" sz="1400" b="1"/>
              <a:t>※</a:t>
            </a:r>
            <a:r>
              <a:rPr kumimoji="1" lang="ja-JP" altLang="en-US" sz="1400" b="1"/>
              <a:t>　「関心をもち」は，「関心をもっているか」のみを評価するものではない。</a:t>
            </a:r>
            <a:endParaRPr kumimoji="1" lang="en-US" altLang="ja-JP" sz="1400" b="1"/>
          </a:p>
          <a:p>
            <a:pPr>
              <a:lnSpc>
                <a:spcPts val="1500"/>
              </a:lnSpc>
            </a:pPr>
            <a:r>
              <a:rPr kumimoji="1" lang="ja-JP" altLang="en-US" sz="1400"/>
              <a:t>　</a:t>
            </a:r>
            <a:r>
              <a:rPr kumimoji="1" lang="ja-JP" altLang="en-US" sz="1400" b="1"/>
              <a:t>  主体的・協働的に学習活動に取り組めるようにするために必要なもの。</a:t>
            </a:r>
            <a:endParaRPr kumimoji="1" lang="en-US" altLang="ja-JP" sz="1400" b="1"/>
          </a:p>
          <a:p>
            <a:endParaRPr kumimoji="1" lang="en-US" altLang="ja-JP" sz="400" b="1"/>
          </a:p>
          <a:p>
            <a:r>
              <a:rPr kumimoji="1" lang="en-US" altLang="ja-JP" sz="1400" b="1"/>
              <a:t>※</a:t>
            </a:r>
            <a:r>
              <a:rPr kumimoji="1" lang="ja-JP" altLang="en-US" sz="1400" b="1"/>
              <a:t>　</a:t>
            </a:r>
            <a:r>
              <a:rPr kumimoji="1" lang="en-US" altLang="ja-JP" sz="1400" b="1" u="sng">
                <a:solidFill>
                  <a:srgbClr val="FF0000"/>
                </a:solidFill>
              </a:rPr>
              <a:t>｢</a:t>
            </a:r>
            <a:r>
              <a:rPr kumimoji="1" lang="ja-JP" altLang="en-US" sz="1400" b="1" u="sng">
                <a:solidFill>
                  <a:srgbClr val="FF0000"/>
                </a:solidFill>
              </a:rPr>
              <a:t>○○に関心をもち</a:t>
            </a:r>
            <a:r>
              <a:rPr kumimoji="1" lang="en-US" altLang="ja-JP" sz="1400" b="1" u="sng">
                <a:solidFill>
                  <a:srgbClr val="FF0000"/>
                </a:solidFill>
              </a:rPr>
              <a:t>｣</a:t>
            </a:r>
            <a:r>
              <a:rPr kumimoji="1" lang="ja-JP" altLang="en-US" sz="1400" b="1" u="sng">
                <a:solidFill>
                  <a:srgbClr val="FF0000"/>
                </a:solidFill>
              </a:rPr>
              <a:t>の「○○」は，</a:t>
            </a:r>
            <a:r>
              <a:rPr kumimoji="1" lang="ja-JP" altLang="en-US" sz="1400" b="1"/>
              <a:t>「その題材の学習に粘り強く取り組んだり，自らの学習を調整しようとする意思</a:t>
            </a:r>
            <a:endParaRPr kumimoji="1" lang="en-US" altLang="ja-JP" sz="1400" b="1"/>
          </a:p>
          <a:p>
            <a:r>
              <a:rPr kumimoji="1" lang="ja-JP" altLang="en-US" sz="1400" b="1"/>
              <a:t>　 をもったりできるようにするために必要な，</a:t>
            </a:r>
            <a:r>
              <a:rPr kumimoji="1" lang="ja-JP" altLang="en-US" sz="1400" b="1">
                <a:solidFill>
                  <a:srgbClr val="FF0000"/>
                </a:solidFill>
              </a:rPr>
              <a:t>扱う教材曲や曲種等の特徴，学習内容など，生徒に興味・関心をもたせ</a:t>
            </a:r>
            <a:endParaRPr kumimoji="1" lang="en-US" altLang="ja-JP" sz="1400" b="1">
              <a:solidFill>
                <a:srgbClr val="FF0000"/>
              </a:solidFill>
            </a:endParaRPr>
          </a:p>
          <a:p>
            <a:r>
              <a:rPr kumimoji="1" lang="ja-JP" altLang="en-US" sz="1400" b="1">
                <a:solidFill>
                  <a:srgbClr val="FF0000"/>
                </a:solidFill>
              </a:rPr>
              <a:t>　 たい事柄」となるよう，十分に吟味して設定する。</a:t>
            </a:r>
            <a:endParaRPr kumimoji="1" lang="ja-JP" altLang="en-US" sz="1400" b="1"/>
          </a:p>
        </p:txBody>
      </p:sp>
      <p:sp>
        <p:nvSpPr>
          <p:cNvPr id="14" name="正方形/長方形 13"/>
          <p:cNvSpPr/>
          <p:nvPr/>
        </p:nvSpPr>
        <p:spPr>
          <a:xfrm>
            <a:off x="468313" y="2016125"/>
            <a:ext cx="4391025" cy="1144588"/>
          </a:xfrm>
          <a:prstGeom prst="rect">
            <a:avLst/>
          </a:prstGeom>
          <a:solidFill>
            <a:schemeClr val="bg1"/>
          </a:solid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kumimoji="1" lang="en-US" altLang="ja-JP" sz="1600" dirty="0">
                <a:solidFill>
                  <a:schemeClr val="tx1"/>
                </a:solidFill>
                <a:latin typeface="+mn-ea"/>
              </a:rPr>
              <a:t>【</a:t>
            </a:r>
            <a:r>
              <a:rPr kumimoji="1" lang="ja-JP" altLang="en-US" sz="1600" dirty="0">
                <a:solidFill>
                  <a:schemeClr val="tx1"/>
                </a:solidFill>
                <a:latin typeface="+mn-ea"/>
              </a:rPr>
              <a:t>観点の趣旨</a:t>
            </a:r>
            <a:r>
              <a:rPr kumimoji="1" lang="en-US" altLang="ja-JP" sz="1600" dirty="0">
                <a:solidFill>
                  <a:schemeClr val="tx1"/>
                </a:solidFill>
                <a:latin typeface="+mn-ea"/>
              </a:rPr>
              <a:t>】</a:t>
            </a:r>
          </a:p>
          <a:p>
            <a:pPr>
              <a:defRPr/>
            </a:pPr>
            <a:r>
              <a:rPr kumimoji="1" lang="ja-JP" altLang="en-US" sz="1600" dirty="0">
                <a:solidFill>
                  <a:schemeClr val="tx1"/>
                </a:solidFill>
                <a:latin typeface="+mn-ea"/>
              </a:rPr>
              <a:t>　</a:t>
            </a:r>
            <a:r>
              <a:rPr kumimoji="1" lang="ja-JP" altLang="en-US" sz="1500" i="1" dirty="0">
                <a:solidFill>
                  <a:schemeClr val="tx1">
                    <a:lumMod val="50000"/>
                    <a:lumOff val="50000"/>
                  </a:schemeClr>
                </a:solidFill>
                <a:latin typeface="+mn-ea"/>
              </a:rPr>
              <a:t>（音や音楽，音楽文化に親しむことができるよう，）</a:t>
            </a:r>
            <a:endParaRPr kumimoji="1" lang="en-US" altLang="ja-JP" sz="1500" i="1" dirty="0">
              <a:solidFill>
                <a:schemeClr val="tx1">
                  <a:lumMod val="50000"/>
                  <a:lumOff val="50000"/>
                </a:schemeClr>
              </a:solidFill>
              <a:latin typeface="+mn-ea"/>
            </a:endParaRPr>
          </a:p>
          <a:p>
            <a:pPr>
              <a:defRPr/>
            </a:pPr>
            <a:r>
              <a:rPr kumimoji="1" lang="ja-JP" altLang="en-US" sz="1600" dirty="0">
                <a:solidFill>
                  <a:schemeClr val="tx1"/>
                </a:solidFill>
                <a:latin typeface="+mn-ea"/>
              </a:rPr>
              <a:t>音楽活動を楽しみながら主体的・協働的に</a:t>
            </a:r>
            <a:r>
              <a:rPr kumimoji="1" lang="ja-JP" altLang="en-US" sz="1600" b="1" u="sng" dirty="0">
                <a:solidFill>
                  <a:srgbClr val="0070C0"/>
                </a:solidFill>
                <a:latin typeface="ＭＳ Ｐ明朝" panose="02020600040205080304" pitchFamily="18" charset="-128"/>
                <a:ea typeface="ＭＳ Ｐ明朝" panose="02020600040205080304" pitchFamily="18" charset="-128"/>
              </a:rPr>
              <a:t>表現</a:t>
            </a:r>
            <a:endParaRPr kumimoji="1" lang="en-US" altLang="ja-JP" sz="1600" b="1" u="sng" dirty="0">
              <a:solidFill>
                <a:srgbClr val="0070C0"/>
              </a:solidFill>
              <a:latin typeface="ＭＳ Ｐ明朝" panose="02020600040205080304" pitchFamily="18" charset="-128"/>
              <a:ea typeface="ＭＳ Ｐ明朝" panose="02020600040205080304" pitchFamily="18" charset="-128"/>
            </a:endParaRPr>
          </a:p>
          <a:p>
            <a:pPr>
              <a:defRPr/>
            </a:pPr>
            <a:r>
              <a:rPr kumimoji="1" lang="ja-JP" altLang="en-US" sz="1600" b="1" u="sng" dirty="0">
                <a:solidFill>
                  <a:srgbClr val="0070C0"/>
                </a:solidFill>
                <a:latin typeface="ＭＳ Ｐ明朝" panose="02020600040205080304" pitchFamily="18" charset="-128"/>
                <a:ea typeface="ＭＳ Ｐ明朝" panose="02020600040205080304" pitchFamily="18" charset="-128"/>
              </a:rPr>
              <a:t>及び鑑賞</a:t>
            </a:r>
            <a:r>
              <a:rPr kumimoji="1" lang="ja-JP" altLang="en-US" sz="1600" dirty="0">
                <a:solidFill>
                  <a:schemeClr val="tx1"/>
                </a:solidFill>
                <a:latin typeface="+mn-ea"/>
              </a:rPr>
              <a:t>の学習活動に取り組もうとしている。</a:t>
            </a:r>
          </a:p>
        </p:txBody>
      </p:sp>
      <p:sp>
        <p:nvSpPr>
          <p:cNvPr id="15" name="角丸四角形吹き出し 14"/>
          <p:cNvSpPr/>
          <p:nvPr/>
        </p:nvSpPr>
        <p:spPr>
          <a:xfrm>
            <a:off x="5076825" y="2016125"/>
            <a:ext cx="3679825" cy="1106488"/>
          </a:xfrm>
          <a:prstGeom prst="wedgeRoundRectCallout">
            <a:avLst>
              <a:gd name="adj1" fmla="val -60198"/>
              <a:gd name="adj2" fmla="val 21268"/>
              <a:gd name="adj3" fmla="val 16667"/>
            </a:avLst>
          </a:prstGeom>
          <a:solidFill>
            <a:srgbClr val="FFFFE7"/>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200"/>
              </a:lnSpc>
              <a:defRPr/>
            </a:pPr>
            <a:r>
              <a:rPr kumimoji="1" lang="en-US" altLang="ja-JP" sz="1600" dirty="0">
                <a:solidFill>
                  <a:schemeClr val="tx1"/>
                </a:solidFill>
                <a:latin typeface="HGP明朝E" panose="02020900000000000000" pitchFamily="18" charset="-128"/>
                <a:ea typeface="HGP明朝E" panose="02020900000000000000" pitchFamily="18" charset="-128"/>
              </a:rPr>
              <a:t>『</a:t>
            </a:r>
            <a:r>
              <a:rPr kumimoji="1" lang="ja-JP" altLang="en-US" sz="1600" u="sng" dirty="0">
                <a:solidFill>
                  <a:srgbClr val="FF0000"/>
                </a:solidFill>
                <a:latin typeface="HGP明朝E" panose="02020900000000000000" pitchFamily="18" charset="-128"/>
                <a:ea typeface="HGP明朝E" panose="02020900000000000000" pitchFamily="18" charset="-128"/>
              </a:rPr>
              <a:t>○○に関心をもち</a:t>
            </a:r>
            <a:r>
              <a:rPr kumimoji="1" lang="ja-JP" altLang="en-US" sz="1600" dirty="0">
                <a:solidFill>
                  <a:schemeClr val="tx1"/>
                </a:solidFill>
                <a:latin typeface="HGP明朝E" panose="02020900000000000000" pitchFamily="18" charset="-128"/>
                <a:ea typeface="HGP明朝E" panose="02020900000000000000" pitchFamily="18" charset="-128"/>
              </a:rPr>
              <a:t>，音楽活動を楽しみながら主体的・協働的に</a:t>
            </a:r>
            <a:r>
              <a:rPr kumimoji="1" lang="ja-JP" altLang="en-US" sz="1600" u="sng" dirty="0">
                <a:solidFill>
                  <a:srgbClr val="0070C0"/>
                </a:solidFill>
                <a:latin typeface="HGP明朝E" panose="02020900000000000000" pitchFamily="18" charset="-128"/>
                <a:ea typeface="HGP明朝E" panose="02020900000000000000" pitchFamily="18" charset="-128"/>
              </a:rPr>
              <a:t>歌唱</a:t>
            </a:r>
            <a:r>
              <a:rPr kumimoji="1" lang="ja-JP" altLang="en-US" sz="1600" dirty="0">
                <a:solidFill>
                  <a:schemeClr val="tx1"/>
                </a:solidFill>
                <a:latin typeface="HGP明朝E" panose="02020900000000000000" pitchFamily="18" charset="-128"/>
                <a:ea typeface="HGP明朝E" panose="02020900000000000000" pitchFamily="18" charset="-128"/>
              </a:rPr>
              <a:t>の学習活動に取り組もうとしている。</a:t>
            </a:r>
            <a:r>
              <a:rPr kumimoji="1" lang="en-US" altLang="ja-JP" sz="1600" dirty="0">
                <a:solidFill>
                  <a:schemeClr val="tx1"/>
                </a:solidFill>
                <a:latin typeface="HGP明朝E" panose="02020900000000000000" pitchFamily="18" charset="-128"/>
                <a:ea typeface="HGP明朝E" panose="02020900000000000000" pitchFamily="18" charset="-128"/>
              </a:rPr>
              <a:t>』</a:t>
            </a:r>
            <a:endParaRPr kumimoji="1" lang="ja-JP" altLang="en-US" sz="1400" dirty="0">
              <a:solidFill>
                <a:schemeClr val="tx1"/>
              </a:solidFill>
              <a:latin typeface="HGP明朝E" panose="02020900000000000000" pitchFamily="18" charset="-128"/>
              <a:ea typeface="HGP明朝E" panose="02020900000000000000" pitchFamily="18" charset="-128"/>
            </a:endParaRPr>
          </a:p>
        </p:txBody>
      </p:sp>
      <p:sp>
        <p:nvSpPr>
          <p:cNvPr id="20489" name="テキスト ボックス 4"/>
          <p:cNvSpPr txBox="1">
            <a:spLocks noChangeArrowheads="1"/>
          </p:cNvSpPr>
          <p:nvPr/>
        </p:nvSpPr>
        <p:spPr bwMode="auto">
          <a:xfrm>
            <a:off x="171450" y="692150"/>
            <a:ext cx="878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r>
              <a:rPr kumimoji="1" lang="en-US" altLang="ja-JP"/>
              <a:t>【</a:t>
            </a:r>
            <a:r>
              <a:rPr kumimoji="1" lang="ja-JP" altLang="en-US"/>
              <a:t>各観点のポイント</a:t>
            </a:r>
            <a:r>
              <a:rPr kumimoji="1" lang="en-US" altLang="ja-JP"/>
              <a:t>】</a:t>
            </a:r>
            <a:endParaRPr kumimoji="1" lang="ja-JP" altLang="en-US"/>
          </a:p>
        </p:txBody>
      </p:sp>
      <p:sp>
        <p:nvSpPr>
          <p:cNvPr id="10" name="円/楕円 9"/>
          <p:cNvSpPr/>
          <p:nvPr/>
        </p:nvSpPr>
        <p:spPr>
          <a:xfrm>
            <a:off x="7153275" y="2419350"/>
            <a:ext cx="647700" cy="311150"/>
          </a:xfrm>
          <a:prstGeom prst="ellipse">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med" advTm="393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17.5|17.6"/>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21259</TotalTime>
  <Words>12542</Words>
  <Application>Microsoft Office PowerPoint</Application>
  <PresentationFormat>画面に合わせる (4:3)</PresentationFormat>
  <Paragraphs>906</Paragraphs>
  <Slides>39</Slides>
  <Notes>39</Notes>
  <HiddenSlides>0</HiddenSlides>
  <MMClips>39</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39</vt:i4>
      </vt:variant>
    </vt:vector>
  </HeadingPairs>
  <TitlesOfParts>
    <vt:vector size="50" baseType="lpstr">
      <vt:lpstr>HGP教科書体</vt:lpstr>
      <vt:lpstr>HGP明朝E</vt:lpstr>
      <vt:lpstr>ＭＳ Ｐゴシック</vt:lpstr>
      <vt:lpstr>ＭＳ Ｐ明朝</vt:lpstr>
      <vt:lpstr>ＭＳ ゴシック</vt:lpstr>
      <vt:lpstr>ＭＳ 明朝</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平成２１年度  新教育課程説明会  小学校算数編</dc:title>
  <cp:lastModifiedBy>森 将和</cp:lastModifiedBy>
  <cp:revision>1276</cp:revision>
  <cp:lastPrinted>2020-05-15T12:15:58Z</cp:lastPrinted>
  <dcterms:created xsi:type="dcterms:W3CDTF">2009-05-16T06:50:40Z</dcterms:created>
  <dcterms:modified xsi:type="dcterms:W3CDTF">2020-05-27T13:48:11Z</dcterms:modified>
</cp:coreProperties>
</file>