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30"/>
  </p:notesMasterIdLst>
  <p:handoutMasterIdLst>
    <p:handoutMasterId r:id="rId31"/>
  </p:handoutMasterIdLst>
  <p:sldIdLst>
    <p:sldId id="472" r:id="rId2"/>
    <p:sldId id="685" r:id="rId3"/>
    <p:sldId id="706" r:id="rId4"/>
    <p:sldId id="651" r:id="rId5"/>
    <p:sldId id="689" r:id="rId6"/>
    <p:sldId id="711" r:id="rId7"/>
    <p:sldId id="655" r:id="rId8"/>
    <p:sldId id="656" r:id="rId9"/>
    <p:sldId id="705" r:id="rId10"/>
    <p:sldId id="690" r:id="rId11"/>
    <p:sldId id="714" r:id="rId12"/>
    <p:sldId id="707" r:id="rId13"/>
    <p:sldId id="662" r:id="rId14"/>
    <p:sldId id="693" r:id="rId15"/>
    <p:sldId id="694" r:id="rId16"/>
    <p:sldId id="708" r:id="rId17"/>
    <p:sldId id="663" r:id="rId18"/>
    <p:sldId id="709" r:id="rId19"/>
    <p:sldId id="696" r:id="rId20"/>
    <p:sldId id="699" r:id="rId21"/>
    <p:sldId id="700" r:id="rId22"/>
    <p:sldId id="701" r:id="rId23"/>
    <p:sldId id="702" r:id="rId24"/>
    <p:sldId id="703" r:id="rId25"/>
    <p:sldId id="698" r:id="rId26"/>
    <p:sldId id="712" r:id="rId27"/>
    <p:sldId id="704" r:id="rId28"/>
    <p:sldId id="710" r:id="rId29"/>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1S1SEv/44P8NLQUu8v06SQ==" hashData="uh9ADkpLHKgTqN8HVwFrIZ3ANk6owoZyxsCXSckBkt+34nZzZrNb1TbI9DBBZjptlh1Nsb3aYNbKj9Mo0aMEPQ=="/>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99CC"/>
    <a:srgbClr val="FFFF99"/>
    <a:srgbClr val="CCFF99"/>
    <a:srgbClr val="CCFFCC"/>
    <a:srgbClr val="FFCCFF"/>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059" autoAdjust="0"/>
    <p:restoredTop sz="93515" autoAdjust="0"/>
  </p:normalViewPr>
  <p:slideViewPr>
    <p:cSldViewPr>
      <p:cViewPr varScale="1">
        <p:scale>
          <a:sx n="69" d="100"/>
          <a:sy n="69" d="100"/>
        </p:scale>
        <p:origin x="666" y="48"/>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2E4AD1BC-9535-4C78-8B8B-90634827D83A}" type="slidenum">
              <a:rPr lang="en-US" altLang="ja-JP"/>
              <a:pPr>
                <a:defRPr/>
              </a:pPr>
              <a:t>‹#›</a:t>
            </a:fld>
            <a:endParaRPr lang="en-US" altLang="ja-JP"/>
          </a:p>
        </p:txBody>
      </p:sp>
    </p:spTree>
    <p:extLst>
      <p:ext uri="{BB962C8B-B14F-4D97-AF65-F5344CB8AC3E}">
        <p14:creationId xmlns:p14="http://schemas.microsoft.com/office/powerpoint/2010/main" val="1157214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E3897F67-DF12-4F6F-BAF7-92F1B21760C5}" type="slidenum">
              <a:rPr lang="en-US" altLang="ja-JP"/>
              <a:pPr>
                <a:defRPr/>
              </a:pPr>
              <a:t>‹#›</a:t>
            </a:fld>
            <a:endParaRPr lang="en-US" altLang="ja-JP"/>
          </a:p>
        </p:txBody>
      </p:sp>
    </p:spTree>
    <p:extLst>
      <p:ext uri="{BB962C8B-B14F-4D97-AF65-F5344CB8AC3E}">
        <p14:creationId xmlns:p14="http://schemas.microsoft.com/office/powerpoint/2010/main" val="13290339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65288AE7-3FF2-42E4-90F6-8B09353A7787}"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只今から，「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のための学習評価～平成２９年告示　学習指導要領に基づく学習評価」「中学校　美術」の説明を始めます。</a:t>
            </a:r>
          </a:p>
          <a:p>
            <a:r>
              <a:rPr lang="ja-JP" altLang="en-US" dirty="0">
                <a:latin typeface="ＭＳ 明朝" panose="02020609040205080304" pitchFamily="17" charset="-128"/>
                <a:ea typeface="ＭＳ 明朝" panose="02020609040205080304" pitchFamily="17" charset="-128"/>
              </a:rPr>
              <a:t>なお，本説明は，国立教育政策研究所の「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のための学習評価に関する参考資料」をもとに作成しています。</a:t>
            </a:r>
          </a:p>
          <a:p>
            <a:r>
              <a:rPr lang="ja-JP" altLang="en-US" dirty="0">
                <a:latin typeface="ＭＳ 明朝" panose="02020609040205080304" pitchFamily="17" charset="-128"/>
                <a:ea typeface="ＭＳ 明朝" panose="02020609040205080304" pitchFamily="17" charset="-128"/>
              </a:rPr>
              <a:t>スライド右上に，該当ページを示していますので，参考資料をお持ちの方は，必要に応じてラインを引くなどしながらお聞きください。</a:t>
            </a:r>
          </a:p>
          <a:p>
            <a:r>
              <a:rPr lang="ja-JP" altLang="en-US" dirty="0">
                <a:latin typeface="ＭＳ 明朝" panose="02020609040205080304" pitchFamily="17" charset="-128"/>
                <a:ea typeface="ＭＳ 明朝" panose="02020609040205080304" pitchFamily="17" charset="-128"/>
              </a:rPr>
              <a:t>それでは，説明を始めます。</a:t>
            </a:r>
          </a:p>
        </p:txBody>
      </p:sp>
    </p:spTree>
    <p:extLst>
      <p:ext uri="{BB962C8B-B14F-4D97-AF65-F5344CB8AC3E}">
        <p14:creationId xmlns:p14="http://schemas.microsoft.com/office/powerpoint/2010/main" val="2893266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次に，「思考・判断・表現」については，具体的には「Ａ表現」（１）及び「Ｂ鑑賞」の内容を示しています。評価規準の作成は，内容のまとまりで育成を目指す資質・能力に該当する指導事項等について文末を，「～している」と示すことで，評価規準を作成することができます。</a:t>
            </a:r>
          </a:p>
          <a:p>
            <a:r>
              <a:rPr lang="en-US" altLang="ja-JP">
                <a:latin typeface="Arial" panose="020B0604020202020204" pitchFamily="34" charset="0"/>
              </a:rPr>
              <a:t>※</a:t>
            </a:r>
            <a:r>
              <a:rPr lang="ja-JP" altLang="en-US">
                <a:latin typeface="Arial" panose="020B0604020202020204" pitchFamily="34" charset="0"/>
              </a:rPr>
              <a:t>発想や構想と鑑賞の双方に重なる資質・能力として「造形的なよさや美しさ，表現の意図と工夫，美術の働きなどについて考える」ことなどについて留意しながら評価することが大切です。</a:t>
            </a:r>
            <a:endParaRPr lang="en-US" altLang="ja-JP">
              <a:latin typeface="Arial" panose="020B0604020202020204" pitchFamily="34" charset="0"/>
            </a:endParaRPr>
          </a:p>
          <a:p>
            <a:r>
              <a:rPr lang="ja-JP" altLang="en-US">
                <a:latin typeface="Arial" panose="020B0604020202020204" pitchFamily="34" charset="0"/>
              </a:rPr>
              <a:t>　「主体的に学習に取り組む態度」については，題材において設定した「知識及び技能」や「思考力，判断力，表現力等」の資質・能力を，生徒が学習活動の中で</a:t>
            </a:r>
            <a:r>
              <a:rPr lang="en-US" altLang="ja-JP">
                <a:latin typeface="Arial" panose="020B0604020202020204" pitchFamily="34" charset="0"/>
              </a:rPr>
              <a:t>※</a:t>
            </a:r>
            <a:r>
              <a:rPr lang="ja-JP" altLang="en-US">
                <a:latin typeface="Arial" panose="020B0604020202020204" pitchFamily="34" charset="0"/>
              </a:rPr>
              <a:t>楽しく（第２，３学年は</a:t>
            </a:r>
            <a:r>
              <a:rPr lang="en-US" altLang="ja-JP">
                <a:latin typeface="Arial" panose="020B0604020202020204" pitchFamily="34" charset="0"/>
              </a:rPr>
              <a:t>『</a:t>
            </a:r>
            <a:r>
              <a:rPr lang="ja-JP" altLang="en-US">
                <a:latin typeface="Arial" panose="020B0604020202020204" pitchFamily="34" charset="0"/>
              </a:rPr>
              <a:t>主体的に</a:t>
            </a:r>
            <a:r>
              <a:rPr lang="en-US" altLang="ja-JP">
                <a:latin typeface="Arial" panose="020B0604020202020204" pitchFamily="34" charset="0"/>
              </a:rPr>
              <a:t>』</a:t>
            </a:r>
            <a:r>
              <a:rPr lang="ja-JP" altLang="en-US">
                <a:latin typeface="Arial" panose="020B0604020202020204" pitchFamily="34" charset="0"/>
              </a:rPr>
              <a:t>）身に付けようとしたり，発揮しようとしたりすることへ向かう態度を評価します。「知識・技能」，「思考・判断・表現」と対応させて「～しようとしている」等で示すことで，より具体的な評価規準を作成することができます。</a:t>
            </a:r>
          </a:p>
          <a:p>
            <a:endParaRPr lang="ja-JP" altLang="en-US">
              <a:latin typeface="Arial" panose="020B0604020202020204" pitchFamily="34" charset="0"/>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5F9C606-CBF6-43A5-847F-340C88FC0C81}"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456855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また，「主体的に学習に取り組む態度」については，知識及び技能を獲得したり，思考力，判断力，表現力等を身に付けたりすることに向けた粘り強い取組の中で，自らの学習を調整しようとしているかどうかを含めて評価します。</a:t>
            </a:r>
          </a:p>
          <a:p>
            <a:r>
              <a:rPr lang="ja-JP" altLang="en-US">
                <a:latin typeface="Arial" panose="020B0604020202020204" pitchFamily="34" charset="0"/>
              </a:rPr>
              <a:t>そのため、スクリーンに示す「粘り強く学習に取り組む態度」と「自ら学習を調整しようとする態度」の二つの側面を評価することが求められます。</a:t>
            </a:r>
          </a:p>
          <a:p>
            <a:endParaRPr lang="ja-JP" altLang="en-US">
              <a:latin typeface="Arial" panose="020B0604020202020204" pitchFamily="34" charset="0"/>
            </a:endParaRP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C6EFBC1-E9D2-4C7B-A017-54B856F70B93}"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54803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53EE342-DABA-4A29-87DF-99D085B47E80}" type="slidenum">
              <a:rPr kumimoji="1" lang="en-US" altLang="ja-JP" smtClean="0">
                <a:solidFill>
                  <a:srgbClr val="000000"/>
                </a:solidFill>
                <a:latin typeface="Arial" panose="020B0604020202020204" pitchFamily="34" charset="0"/>
              </a:rPr>
              <a:pPr/>
              <a:t>12</a:t>
            </a:fld>
            <a:endParaRPr kumimoji="1" lang="en-US" altLang="ja-JP">
              <a:solidFill>
                <a:srgbClr val="000000"/>
              </a:solidFill>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a:t>
            </a:r>
            <a:r>
              <a:rPr lang="en-US" altLang="ja-JP">
                <a:latin typeface="ＭＳ 明朝" panose="02020609040205080304" pitchFamily="17" charset="-128"/>
                <a:ea typeface="ＭＳ 明朝" panose="02020609040205080304" pitchFamily="17" charset="-128"/>
              </a:rPr>
              <a:t>Ⅱ</a:t>
            </a:r>
            <a:r>
              <a:rPr lang="ja-JP" altLang="en-US">
                <a:latin typeface="ＭＳ 明朝" panose="02020609040205080304" pitchFamily="17" charset="-128"/>
                <a:ea typeface="ＭＳ 明朝" panose="02020609040205080304" pitchFamily="17" charset="-128"/>
              </a:rPr>
              <a:t>　美術科の内容のまとまりごとの評価規準　（例）　について説明します。</a:t>
            </a:r>
          </a:p>
        </p:txBody>
      </p:sp>
    </p:spTree>
    <p:extLst>
      <p:ext uri="{BB962C8B-B14F-4D97-AF65-F5344CB8AC3E}">
        <p14:creationId xmlns:p14="http://schemas.microsoft.com/office/powerpoint/2010/main" val="3911061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先ほどと同じく，</a:t>
            </a:r>
            <a:r>
              <a:rPr lang="ja-JP" altLang="en-US">
                <a:latin typeface="ＭＳ Ｐ明朝" panose="02020600040205080304" pitchFamily="18" charset="-128"/>
              </a:rPr>
              <a:t>第</a:t>
            </a:r>
            <a:r>
              <a:rPr lang="en-US" altLang="ja-JP">
                <a:latin typeface="ＭＳ Ｐ明朝" panose="02020600040205080304" pitchFamily="18" charset="-128"/>
              </a:rPr>
              <a:t>1</a:t>
            </a:r>
            <a:r>
              <a:rPr lang="ja-JP" altLang="en-US">
                <a:latin typeface="ＭＳ Ｐ明朝" panose="02020600040205080304" pitchFamily="18" charset="-128"/>
              </a:rPr>
              <a:t>学年</a:t>
            </a:r>
            <a:r>
              <a:rPr lang="ja-JP" altLang="en-US">
                <a:latin typeface="Arial" panose="020B0604020202020204" pitchFamily="34" charset="0"/>
              </a:rPr>
              <a:t>の「感じ取ったことや考えたことなどを基にした表現」を例にして見てみます。</a:t>
            </a:r>
            <a:endParaRPr lang="en-US" altLang="ja-JP">
              <a:latin typeface="Arial" panose="020B0604020202020204" pitchFamily="34" charset="0"/>
            </a:endParaRPr>
          </a:p>
          <a:p>
            <a:r>
              <a:rPr lang="ja-JP" altLang="en-US">
                <a:latin typeface="Arial" panose="020B0604020202020204" pitchFamily="34" charset="0"/>
              </a:rPr>
              <a:t>学習指導要領の内容に示されている「知識及び技能」の，</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ア「形や色彩，材料，光などの性質や，それらが感情にもたらす効果などを理解すること。」を内容のまとまりごとの評価規準で見てみると，文末が「理解している」となっています。同じく「技能」については，文末の「表すこと」が「表している」となっていることがわかります。</a:t>
            </a: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2DD2300-7C62-4C24-BA18-64A843E34B4B}"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Tree>
    <p:extLst>
      <p:ext uri="{BB962C8B-B14F-4D97-AF65-F5344CB8AC3E}">
        <p14:creationId xmlns:p14="http://schemas.microsoft.com/office/powerpoint/2010/main" val="444544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「思考力，判断力，表現力等」は，心豊かに表現する構想を「練ること」が，心豊かに表現する構想を「練っている」になります。</a:t>
            </a: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C0D97A1-FAAA-4A70-840D-39D7BD43B39B}"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Tree>
    <p:extLst>
      <p:ext uri="{BB962C8B-B14F-4D97-AF65-F5344CB8AC3E}">
        <p14:creationId xmlns:p14="http://schemas.microsoft.com/office/powerpoint/2010/main" val="4129655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「学びに向かう力，人間性等」については，内容には示されていないことから，該当学年の目標（３）及び「知識及び技能」，「思考力，判断力，表現力等」に該当する学習指導要領の内容を参考にします。</a:t>
            </a:r>
            <a:endParaRPr lang="en-US" altLang="ja-JP">
              <a:latin typeface="Arial" panose="020B0604020202020204" pitchFamily="34" charset="0"/>
            </a:endParaRPr>
          </a:p>
          <a:p>
            <a:r>
              <a:rPr lang="ja-JP" altLang="en-US">
                <a:latin typeface="Arial" panose="020B0604020202020204" pitchFamily="34" charset="0"/>
              </a:rPr>
              <a:t>必要に応じて「知識・技能」「思考・判断・表現」と対応させて「～しようとしている」等で示すことで，より具体的な評価規準を作成することができます。	</a:t>
            </a:r>
            <a:endParaRPr lang="en-US" altLang="ja-JP">
              <a:latin typeface="Arial" panose="020B0604020202020204" pitchFamily="34" charset="0"/>
            </a:endParaRPr>
          </a:p>
          <a:p>
            <a:r>
              <a:rPr lang="ja-JP" altLang="en-US">
                <a:latin typeface="Arial" panose="020B0604020202020204" pitchFamily="34" charset="0"/>
              </a:rPr>
              <a:t>　</a:t>
            </a:r>
            <a:endParaRPr lang="en-US" altLang="ja-JP">
              <a:latin typeface="Arial" panose="020B0604020202020204" pitchFamily="34" charset="0"/>
            </a:endParaRPr>
          </a:p>
          <a:p>
            <a:r>
              <a:rPr lang="ja-JP" altLang="en-US">
                <a:latin typeface="Arial" panose="020B0604020202020204" pitchFamily="34" charset="0"/>
              </a:rPr>
              <a:t>鑑賞の「内容ごとのまとまりの評価規準」については，資料の３４ｐ～３９ｐを後ほどご覧ください。</a:t>
            </a:r>
          </a:p>
          <a:p>
            <a:endParaRPr lang="ja-JP" altLang="en-US">
              <a:latin typeface="Arial" panose="020B0604020202020204" pitchFamily="34" charset="0"/>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855753F-ED14-4A5C-952F-63583A516747}"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500835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4AD30D4-BA3A-4E09-9759-2692B084062E}" type="slidenum">
              <a:rPr kumimoji="1" lang="en-US" altLang="ja-JP" smtClean="0">
                <a:solidFill>
                  <a:srgbClr val="000000"/>
                </a:solidFill>
                <a:latin typeface="Arial" panose="020B0604020202020204" pitchFamily="34" charset="0"/>
              </a:rPr>
              <a:pPr/>
              <a:t>16</a:t>
            </a:fld>
            <a:endParaRPr kumimoji="1" lang="en-US" altLang="ja-JP">
              <a:solidFill>
                <a:srgbClr val="000000"/>
              </a:solidFill>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a:t>
            </a:r>
            <a:r>
              <a:rPr lang="en-US" altLang="ja-JP">
                <a:latin typeface="ＭＳ 明朝" panose="02020609040205080304" pitchFamily="17" charset="-128"/>
                <a:ea typeface="ＭＳ 明朝" panose="02020609040205080304" pitchFamily="17" charset="-128"/>
              </a:rPr>
              <a:t>Ⅲ</a:t>
            </a:r>
            <a:r>
              <a:rPr lang="ja-JP" altLang="en-US">
                <a:latin typeface="ＭＳ 明朝" panose="02020609040205080304" pitchFamily="17" charset="-128"/>
                <a:ea typeface="ＭＳ 明朝" panose="02020609040205080304" pitchFamily="17" charset="-128"/>
              </a:rPr>
              <a:t>　題材ごとの学習評価について　説明します。</a:t>
            </a:r>
          </a:p>
        </p:txBody>
      </p:sp>
    </p:spTree>
    <p:extLst>
      <p:ext uri="{BB962C8B-B14F-4D97-AF65-F5344CB8AC3E}">
        <p14:creationId xmlns:p14="http://schemas.microsoft.com/office/powerpoint/2010/main" val="312132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評価はスクリーンに示す１～４のように進めます。</a:t>
            </a:r>
            <a:endParaRPr lang="en-US" altLang="ja-JP">
              <a:latin typeface="Arial" panose="020B0604020202020204" pitchFamily="34" charset="0"/>
            </a:endParaRPr>
          </a:p>
          <a:p>
            <a:r>
              <a:rPr lang="ja-JP" altLang="en-US">
                <a:latin typeface="Arial" panose="020B0604020202020204" pitchFamily="34" charset="0"/>
              </a:rPr>
              <a:t>１　単元（題材）の目標を作成します。</a:t>
            </a:r>
            <a:endParaRPr lang="en-US" altLang="ja-JP">
              <a:latin typeface="Arial" panose="020B0604020202020204" pitchFamily="34" charset="0"/>
            </a:endParaRPr>
          </a:p>
          <a:p>
            <a:r>
              <a:rPr lang="ja-JP" altLang="en-US">
                <a:latin typeface="Arial" panose="020B0604020202020204" pitchFamily="34" charset="0"/>
              </a:rPr>
              <a:t>次に，２　題材の評価規準を作成し，３　「指導と評価の計画」を作成します。その際は，１，２を踏まえ，評価場面や評価方法等を計画し， どのような評価資料を基に，「おおむね満足できる」状況（Ｂ）と評価するかを考えたり，「努力を要する」状況（Ｃ）への手立て等を考えたりします。</a:t>
            </a:r>
            <a:endParaRPr lang="en-US" altLang="ja-JP">
              <a:latin typeface="Arial" panose="020B0604020202020204" pitchFamily="34" charset="0"/>
            </a:endParaRPr>
          </a:p>
          <a:p>
            <a:r>
              <a:rPr lang="ja-JP" altLang="en-US">
                <a:latin typeface="Arial" panose="020B0604020202020204" pitchFamily="34" charset="0"/>
              </a:rPr>
              <a:t>そして，授業を行う中で， ３に沿って観点別学習状況の評価を行い，生徒の学習改善や教師の指導改善につなげます。　最後に４　観点ごとに総括し，集まった評価の資料やそれに基づく評価結果などから，観点ごとの総括的評価を行います。 	</a:t>
            </a: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35017E8-5029-47C0-AC37-9AD0B722E7D8}"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106407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C02B5B7-7714-4F68-ACBB-DFB1E5B9E190}" type="slidenum">
              <a:rPr kumimoji="1" lang="en-US" altLang="ja-JP" smtClean="0">
                <a:solidFill>
                  <a:srgbClr val="000000"/>
                </a:solidFill>
                <a:latin typeface="Arial" panose="020B0604020202020204" pitchFamily="34" charset="0"/>
              </a:rPr>
              <a:pPr/>
              <a:t>18</a:t>
            </a:fld>
            <a:endParaRPr kumimoji="1" lang="en-US" altLang="ja-JP">
              <a:solidFill>
                <a:srgbClr val="000000"/>
              </a:solidFill>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最後に，</a:t>
            </a:r>
            <a:r>
              <a:rPr lang="en-US" altLang="ja-JP">
                <a:latin typeface="ＭＳ 明朝" panose="02020609040205080304" pitchFamily="17" charset="-128"/>
                <a:ea typeface="ＭＳ 明朝" panose="02020609040205080304" pitchFamily="17" charset="-128"/>
              </a:rPr>
              <a:t>Ⅳ</a:t>
            </a:r>
            <a:r>
              <a:rPr lang="ja-JP" altLang="en-US">
                <a:latin typeface="ＭＳ 明朝" panose="02020609040205080304" pitchFamily="17" charset="-128"/>
                <a:ea typeface="ＭＳ 明朝" panose="02020609040205080304" pitchFamily="17" charset="-128"/>
              </a:rPr>
              <a:t>　事例「花の命を感じて」をもとに具体的な題材の評価規準について説明します。</a:t>
            </a:r>
          </a:p>
        </p:txBody>
      </p:sp>
    </p:spTree>
    <p:extLst>
      <p:ext uri="{BB962C8B-B14F-4D97-AF65-F5344CB8AC3E}">
        <p14:creationId xmlns:p14="http://schemas.microsoft.com/office/powerpoint/2010/main" val="138753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「花の命を感じて」　の　指導と評価の計画から評価の総括までを説明します。</a:t>
            </a:r>
            <a:endParaRPr lang="en-US" altLang="ja-JP">
              <a:latin typeface="ＭＳ Ｐ明朝" panose="02020600040205080304" pitchFamily="18" charset="-128"/>
            </a:endParaRPr>
          </a:p>
          <a:p>
            <a:r>
              <a:rPr lang="ja-JP" altLang="en-US">
                <a:latin typeface="ＭＳ Ｐ明朝" panose="02020600040205080304" pitchFamily="18" charset="-128"/>
              </a:rPr>
              <a:t>内容のまとまりは　第１学年　「感じ取ったことや考えたことなどを基にした表現」「Ａ表現」</a:t>
            </a:r>
            <a:r>
              <a:rPr lang="en-US" altLang="ja-JP">
                <a:latin typeface="ＭＳ Ｐ明朝" panose="02020600040205080304" pitchFamily="18" charset="-128"/>
              </a:rPr>
              <a:t>(1)</a:t>
            </a:r>
            <a:r>
              <a:rPr lang="ja-JP" altLang="en-US">
                <a:latin typeface="ＭＳ Ｐ明朝" panose="02020600040205080304" pitchFamily="18" charset="-128"/>
              </a:rPr>
              <a:t>ア</a:t>
            </a:r>
            <a:r>
              <a:rPr lang="en-US" altLang="ja-JP">
                <a:latin typeface="ＭＳ Ｐ明朝" panose="02020600040205080304" pitchFamily="18" charset="-128"/>
              </a:rPr>
              <a:t>(</a:t>
            </a:r>
            <a:r>
              <a:rPr lang="ja-JP" altLang="en-US">
                <a:latin typeface="ＭＳ Ｐ明朝" panose="02020600040205080304" pitchFamily="18" charset="-128"/>
              </a:rPr>
              <a:t>ｱ</a:t>
            </a:r>
            <a:r>
              <a:rPr lang="en-US" altLang="ja-JP">
                <a:latin typeface="ＭＳ Ｐ明朝" panose="02020600040205080304" pitchFamily="18" charset="-128"/>
              </a:rPr>
              <a:t>)</a:t>
            </a:r>
            <a:r>
              <a:rPr lang="ja-JP" altLang="en-US">
                <a:latin typeface="ＭＳ Ｐ明朝" panose="02020600040205080304" pitchFamily="18" charset="-128"/>
              </a:rPr>
              <a:t>，</a:t>
            </a:r>
            <a:r>
              <a:rPr lang="en-US" altLang="ja-JP">
                <a:latin typeface="ＭＳ Ｐ明朝" panose="02020600040205080304" pitchFamily="18" charset="-128"/>
              </a:rPr>
              <a:t>(2)</a:t>
            </a:r>
            <a:r>
              <a:rPr lang="ja-JP" altLang="en-US">
                <a:latin typeface="ＭＳ Ｐ明朝" panose="02020600040205080304" pitchFamily="18" charset="-128"/>
              </a:rPr>
              <a:t>ア</a:t>
            </a:r>
            <a:r>
              <a:rPr lang="en-US" altLang="ja-JP">
                <a:latin typeface="ＭＳ Ｐ明朝" panose="02020600040205080304" pitchFamily="18" charset="-128"/>
              </a:rPr>
              <a:t>(</a:t>
            </a:r>
            <a:r>
              <a:rPr lang="ja-JP" altLang="en-US">
                <a:latin typeface="ＭＳ Ｐ明朝" panose="02020600040205080304" pitchFamily="18" charset="-128"/>
              </a:rPr>
              <a:t>ｱ</a:t>
            </a:r>
            <a:r>
              <a:rPr lang="en-US" altLang="ja-JP">
                <a:latin typeface="ＭＳ Ｐ明朝" panose="02020600040205080304" pitchFamily="18" charset="-128"/>
              </a:rPr>
              <a:t>)</a:t>
            </a:r>
            <a:r>
              <a:rPr lang="ja-JP" altLang="en-US">
                <a:latin typeface="ＭＳ Ｐ明朝" panose="02020600040205080304" pitchFamily="18" charset="-128"/>
              </a:rPr>
              <a:t>，</a:t>
            </a:r>
            <a:r>
              <a:rPr lang="en-US" altLang="ja-JP">
                <a:latin typeface="ＭＳ Ｐ明朝" panose="02020600040205080304" pitchFamily="18" charset="-128"/>
              </a:rPr>
              <a:t>〔</a:t>
            </a:r>
            <a:r>
              <a:rPr lang="ja-JP" altLang="en-US">
                <a:latin typeface="ＭＳ Ｐ明朝" panose="02020600040205080304" pitchFamily="18" charset="-128"/>
              </a:rPr>
              <a:t>共通事項</a:t>
            </a:r>
            <a:r>
              <a:rPr lang="en-US" altLang="ja-JP">
                <a:latin typeface="ＭＳ Ｐ明朝" panose="02020600040205080304" pitchFamily="18" charset="-128"/>
              </a:rPr>
              <a:t>〕(1)</a:t>
            </a:r>
            <a:r>
              <a:rPr lang="ja-JP" altLang="en-US">
                <a:latin typeface="ＭＳ Ｐ明朝" panose="02020600040205080304" pitchFamily="18" charset="-128"/>
              </a:rPr>
              <a:t>アイ）と　「作品や美術文化などの鑑賞」（「Ｂ鑑賞」</a:t>
            </a:r>
            <a:r>
              <a:rPr lang="en-US" altLang="ja-JP">
                <a:latin typeface="ＭＳ Ｐ明朝" panose="02020600040205080304" pitchFamily="18" charset="-128"/>
              </a:rPr>
              <a:t>(1)</a:t>
            </a:r>
            <a:r>
              <a:rPr lang="ja-JP" altLang="en-US">
                <a:latin typeface="ＭＳ Ｐ明朝" panose="02020600040205080304" pitchFamily="18" charset="-128"/>
              </a:rPr>
              <a:t>ア</a:t>
            </a:r>
            <a:r>
              <a:rPr lang="en-US" altLang="ja-JP">
                <a:latin typeface="ＭＳ Ｐ明朝" panose="02020600040205080304" pitchFamily="18" charset="-128"/>
              </a:rPr>
              <a:t>(</a:t>
            </a:r>
            <a:r>
              <a:rPr lang="ja-JP" altLang="en-US">
                <a:latin typeface="ＭＳ Ｐ明朝" panose="02020600040205080304" pitchFamily="18" charset="-128"/>
              </a:rPr>
              <a:t>ｱ</a:t>
            </a:r>
            <a:r>
              <a:rPr lang="en-US" altLang="ja-JP">
                <a:latin typeface="ＭＳ Ｐ明朝" panose="02020600040205080304" pitchFamily="18" charset="-128"/>
              </a:rPr>
              <a:t>)</a:t>
            </a:r>
            <a:r>
              <a:rPr lang="ja-JP" altLang="en-US">
                <a:latin typeface="ＭＳ Ｐ明朝" panose="02020600040205080304" pitchFamily="18" charset="-128"/>
              </a:rPr>
              <a:t>，</a:t>
            </a:r>
            <a:r>
              <a:rPr lang="en-US" altLang="ja-JP">
                <a:latin typeface="ＭＳ Ｐ明朝" panose="02020600040205080304" pitchFamily="18" charset="-128"/>
              </a:rPr>
              <a:t>〔</a:t>
            </a:r>
            <a:r>
              <a:rPr lang="ja-JP" altLang="en-US">
                <a:latin typeface="ＭＳ Ｐ明朝" panose="02020600040205080304" pitchFamily="18" charset="-128"/>
              </a:rPr>
              <a:t>共通事項</a:t>
            </a:r>
            <a:r>
              <a:rPr lang="en-US" altLang="ja-JP">
                <a:latin typeface="ＭＳ Ｐ明朝" panose="02020600040205080304" pitchFamily="18" charset="-128"/>
              </a:rPr>
              <a:t>〕(1)</a:t>
            </a:r>
            <a:r>
              <a:rPr lang="ja-JP" altLang="en-US">
                <a:latin typeface="ＭＳ Ｐ明朝" panose="02020600040205080304" pitchFamily="18" charset="-128"/>
              </a:rPr>
              <a:t>アイ）の２つになります。</a:t>
            </a:r>
            <a:endParaRPr lang="en-US" altLang="ja-JP">
              <a:latin typeface="ＭＳ Ｐ明朝" panose="02020600040205080304" pitchFamily="18" charset="-128"/>
            </a:endParaRPr>
          </a:p>
          <a:p>
            <a:r>
              <a:rPr lang="ja-JP" altLang="en-US">
                <a:latin typeface="ＭＳ Ｐ明朝" panose="02020600040205080304" pitchFamily="18" charset="-128"/>
              </a:rPr>
              <a:t>学習指導要領と評価の観点との関連についてはスクリーンのようになっていますので確認してください。	</a:t>
            </a:r>
          </a:p>
          <a:p>
            <a:endParaRPr lang="ja-JP" altLang="en-US">
              <a:latin typeface="Arial" panose="020B0604020202020204" pitchFamily="34" charset="0"/>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B0CEC7E-553E-486D-99C4-0A803520EB33}"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377115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5CAAA53-DA1C-482B-A78C-06517C3FA534}"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説明の内容は，スクリーンに示しております大きく４点です。</a:t>
            </a:r>
          </a:p>
        </p:txBody>
      </p:sp>
    </p:spTree>
    <p:extLst>
      <p:ext uri="{BB962C8B-B14F-4D97-AF65-F5344CB8AC3E}">
        <p14:creationId xmlns:p14="http://schemas.microsoft.com/office/powerpoint/2010/main" val="114254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内容のまとまりごとの評価規準の例をもとに題材の「知識」に関する評価規準を見てみますと，「形や色彩などが感情にもたらす効果や，造形的な特徴などを基に，</a:t>
            </a:r>
            <a:r>
              <a:rPr lang="ja-JP" altLang="en-US" u="sng">
                <a:latin typeface="Arial" panose="020B0604020202020204" pitchFamily="34" charset="0"/>
              </a:rPr>
              <a:t>美しさや生命感</a:t>
            </a:r>
            <a:r>
              <a:rPr lang="ja-JP" altLang="en-US">
                <a:latin typeface="Arial" panose="020B0604020202020204" pitchFamily="34" charset="0"/>
              </a:rPr>
              <a:t>などを全体のイメージで捉えることを理解している。」となります。このように，題材の内容に合わせて下線部のように表現に変更したり，複数の評価規準を一つにまとめたりするなどして「題材の評価規準」を設定します。</a:t>
            </a:r>
            <a:endParaRPr lang="en-US" altLang="ja-JP">
              <a:latin typeface="Arial" panose="020B0604020202020204" pitchFamily="34" charset="0"/>
            </a:endParaRPr>
          </a:p>
          <a:p>
            <a:r>
              <a:rPr lang="ja-JP" altLang="en-US">
                <a:latin typeface="Arial" panose="020B0604020202020204" pitchFamily="34" charset="0"/>
              </a:rPr>
              <a:t>「技能」の観点は，ここで用いている材料が水彩絵の具ですので，「水彩絵の具の生かし方などを身に付け，」と変更して作成しています。</a:t>
            </a:r>
          </a:p>
          <a:p>
            <a:endParaRPr lang="ja-JP" altLang="en-US">
              <a:latin typeface="Arial" panose="020B0604020202020204" pitchFamily="34" charset="0"/>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FE147B2-361F-4603-AA24-E2BEBB3B8274}"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Tree>
    <p:extLst>
      <p:ext uri="{BB962C8B-B14F-4D97-AF65-F5344CB8AC3E}">
        <p14:creationId xmlns:p14="http://schemas.microsoft.com/office/powerpoint/2010/main" val="65106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発想や構想の「思考・判断・表現」では，対象が花であるため，「花や葉の形や色彩の特徴や美しさ，生命観などを基に主題を生み出し，画面全体と部分である花や葉との関係を考えて，創造的な構成を工夫し，心豊かに表現する構想を練っている」となります。</a:t>
            </a:r>
            <a:endParaRPr lang="en-US" altLang="ja-JP" dirty="0">
              <a:latin typeface="Arial" panose="020B0604020202020204" pitchFamily="34" charset="0"/>
            </a:endParaRPr>
          </a:p>
          <a:p>
            <a:r>
              <a:rPr lang="ja-JP" altLang="en-US" dirty="0">
                <a:latin typeface="Arial" panose="020B0604020202020204" pitchFamily="34" charset="0"/>
              </a:rPr>
              <a:t>鑑賞の「思考・判断・表現」では，</a:t>
            </a:r>
            <a:r>
              <a:rPr lang="ja-JP" altLang="en-US" dirty="0">
                <a:latin typeface="ＭＳ Ｐ明朝" panose="02020600040205080304" pitchFamily="18" charset="-128"/>
              </a:rPr>
              <a:t>「Ｂ鑑賞」</a:t>
            </a:r>
            <a:r>
              <a:rPr lang="en-US" altLang="ja-JP" dirty="0">
                <a:latin typeface="ＭＳ Ｐ明朝" panose="02020600040205080304" pitchFamily="18" charset="-128"/>
              </a:rPr>
              <a:t>(1)</a:t>
            </a:r>
            <a:r>
              <a:rPr lang="ja-JP" altLang="en-US" dirty="0">
                <a:latin typeface="Arial" panose="020B0604020202020204" pitchFamily="34" charset="0"/>
              </a:rPr>
              <a:t>の内容との関連を考慮しながら，「内容のまとまりごとの評価規準」を，そのまま使用したり，具体的な学習活動を踏まえ言葉を省略したり変更したりすることで作成することができます。</a:t>
            </a:r>
          </a:p>
          <a:p>
            <a:endParaRPr lang="ja-JP" altLang="en-US" dirty="0">
              <a:latin typeface="Arial" panose="020B0604020202020204" pitchFamily="34" charset="0"/>
            </a:endParaRP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032077E-46E7-46BE-A255-E427595A544A}"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994850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「主体的に学習に取り組む態度」では，表現の態度では，「感じ取ったことや考えたこと」を 「花の美しさや生命観などを基に」に変更し，「構想を練ったり，意図に応じて工夫して表したりする」というように具体的に示します。</a:t>
            </a:r>
            <a:endParaRPr lang="en-US" altLang="ja-JP">
              <a:latin typeface="Arial" panose="020B0604020202020204" pitchFamily="34" charset="0"/>
            </a:endParaRPr>
          </a:p>
          <a:p>
            <a:r>
              <a:rPr lang="ja-JP" altLang="en-US">
                <a:latin typeface="Arial" panose="020B0604020202020204" pitchFamily="34" charset="0"/>
              </a:rPr>
              <a:t>鑑賞の態度は，思考・判断・表現で見方や考え方を広げている鑑賞の学習活動を示しています。</a:t>
            </a:r>
            <a:endParaRPr lang="en-US" altLang="ja-JP">
              <a:latin typeface="Arial" panose="020B0604020202020204" pitchFamily="34" charset="0"/>
            </a:endParaRPr>
          </a:p>
          <a:p>
            <a:endParaRPr lang="ja-JP" altLang="en-US">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C541D32-1D66-417B-A042-0B6A374E92FE}"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249789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次に，指導と評価の計画について説明します。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まず，１．発想や構想</a:t>
            </a:r>
            <a:r>
              <a:rPr lang="ja-JP" altLang="en-US" dirty="0">
                <a:latin typeface="Arial" panose="020B0604020202020204" pitchFamily="34" charset="0"/>
              </a:rPr>
              <a:t>の段階です。</a:t>
            </a:r>
            <a:endParaRPr lang="en-US" altLang="ja-JP" dirty="0">
              <a:latin typeface="Arial" panose="020B0604020202020204" pitchFamily="34" charset="0"/>
            </a:endParaRPr>
          </a:p>
          <a:p>
            <a:r>
              <a:rPr lang="ja-JP" altLang="en-US" dirty="0">
                <a:latin typeface="Arial" panose="020B0604020202020204" pitchFamily="34" charset="0"/>
              </a:rPr>
              <a:t>「思考・判断・表現」では，生徒が，主題を生み出し，創造的な構成を工夫し，心豊かに表現する構想を練っているかどうかをワークシート，アイデアスケッチで暫定的に評価し，第二次で再度評価を行います。</a:t>
            </a:r>
            <a:endParaRPr lang="en-US" altLang="ja-JP" dirty="0">
              <a:latin typeface="Arial" panose="020B0604020202020204" pitchFamily="34" charset="0"/>
            </a:endParaRPr>
          </a:p>
          <a:p>
            <a:r>
              <a:rPr lang="ja-JP" altLang="en-US" dirty="0">
                <a:latin typeface="Arial" panose="020B0604020202020204" pitchFamily="34" charset="0"/>
              </a:rPr>
              <a:t>「知識・技能」は，ここでは，造形的な視点を豊かにすることが重要であるため，生徒の学習の実現状況を見取り，学習改善や教師の指導の改善につなげることが大切です。</a:t>
            </a:r>
            <a:endParaRPr lang="en-US" altLang="ja-JP" dirty="0">
              <a:latin typeface="Arial" panose="020B0604020202020204" pitchFamily="34" charset="0"/>
            </a:endParaRPr>
          </a:p>
          <a:p>
            <a:r>
              <a:rPr lang="ja-JP" altLang="en-US" dirty="0">
                <a:latin typeface="Arial" panose="020B0604020202020204" pitchFamily="34" charset="0"/>
              </a:rPr>
              <a:t>次に，２．制作の段階です。</a:t>
            </a:r>
            <a:endParaRPr lang="en-US" altLang="ja-JP" dirty="0">
              <a:latin typeface="Arial" panose="020B0604020202020204" pitchFamily="34" charset="0"/>
            </a:endParaRPr>
          </a:p>
          <a:p>
            <a:r>
              <a:rPr lang="ja-JP" altLang="en-US" dirty="0">
                <a:latin typeface="Arial" panose="020B0604020202020204" pitchFamily="34" charset="0"/>
              </a:rPr>
              <a:t>「知識・技能」では，単に花を赤で，葉や茎を緑で塗るのではなく，例えば，発想や構想したことを基に，花の柔らかさやあたたかさなどを意識しながら花びらを描いたり着色したりすることが大切であり，評価もその視点から知と技を一体的に行うことが考えられます。</a:t>
            </a:r>
            <a:endParaRPr lang="en-US" altLang="ja-JP" dirty="0">
              <a:latin typeface="Arial" panose="020B0604020202020204" pitchFamily="34" charset="0"/>
            </a:endParaRPr>
          </a:p>
          <a:p>
            <a:r>
              <a:rPr lang="ja-JP" altLang="en-US" dirty="0">
                <a:latin typeface="Arial" panose="020B0604020202020204" pitchFamily="34" charset="0"/>
              </a:rPr>
              <a:t>　</a:t>
            </a:r>
            <a:endParaRPr lang="en-US" altLang="ja-JP" dirty="0">
              <a:latin typeface="Arial" panose="020B0604020202020204" pitchFamily="34" charset="0"/>
            </a:endParaRPr>
          </a:p>
          <a:p>
            <a:endParaRPr lang="ja-JP" altLang="en-US" dirty="0">
              <a:latin typeface="Arial" panose="020B0604020202020204" pitchFamily="34" charset="0"/>
            </a:endParaRPr>
          </a:p>
          <a:p>
            <a:endParaRPr lang="en-US" altLang="ja-JP" dirty="0">
              <a:latin typeface="Arial" panose="020B0604020202020204" pitchFamily="34" charset="0"/>
            </a:endParaRPr>
          </a:p>
          <a:p>
            <a:endParaRPr lang="ja-JP" altLang="en-US" dirty="0">
              <a:latin typeface="Arial" panose="020B0604020202020204" pitchFamily="34" charset="0"/>
            </a:endParaRP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3AC3190-ED2B-4F01-85A7-264B6E2A9614}"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06267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次に，３．「鑑賞」の段階です。</a:t>
            </a:r>
            <a:endParaRPr lang="en-US" altLang="ja-JP">
              <a:latin typeface="Arial" panose="020B0604020202020204" pitchFamily="34" charset="0"/>
            </a:endParaRPr>
          </a:p>
          <a:p>
            <a:r>
              <a:rPr lang="ja-JP" altLang="en-US">
                <a:latin typeface="Arial" panose="020B0604020202020204" pitchFamily="34" charset="0"/>
              </a:rPr>
              <a:t>授業中に鑑賞の指導をしながら全ての生徒を評価することは困難であることから，授業中は鑑賞が深まっていない視点等について，個々の生徒や学級全体に助言することに重きをおきます。生徒の発言等に「十分満足できる」状況（Ａ）に該当するものがある場合には記録しておき，授業後のワークシートと一緒に評価するようにします。</a:t>
            </a:r>
            <a:endParaRPr lang="en-US" altLang="ja-JP">
              <a:latin typeface="Arial" panose="020B0604020202020204" pitchFamily="34" charset="0"/>
            </a:endParaRPr>
          </a:p>
          <a:p>
            <a:r>
              <a:rPr lang="ja-JP" altLang="en-US">
                <a:latin typeface="Arial" panose="020B0604020202020204" pitchFamily="34" charset="0"/>
              </a:rPr>
              <a:t>「主体的に取り組む態度」では，「楽しく作品を鑑賞し」とありますが，ここでいう「楽しく」とは表面的な楽しさだけではなく，自己実現していく充実感を伴った喜びをさします。</a:t>
            </a:r>
            <a:endParaRPr lang="en-US" altLang="ja-JP">
              <a:latin typeface="Arial" panose="020B0604020202020204" pitchFamily="34" charset="0"/>
            </a:endParaRPr>
          </a:p>
          <a:p>
            <a:r>
              <a:rPr lang="ja-JP" altLang="en-US">
                <a:latin typeface="Arial" panose="020B0604020202020204" pitchFamily="34" charset="0"/>
              </a:rPr>
              <a:t>題材が終了後，「思考・判断・表現」では，作品の造形的なよさや美しさを感じ取り，作者の心情や表現の意図と工夫などについて考えて見方や感じ方を広げられているかをワークシートで見取り評価します。</a:t>
            </a:r>
            <a:endParaRPr lang="en-US" altLang="ja-JP">
              <a:latin typeface="Arial" panose="020B0604020202020204" pitchFamily="34" charset="0"/>
            </a:endParaRPr>
          </a:p>
          <a:p>
            <a:r>
              <a:rPr lang="ja-JP" altLang="en-US">
                <a:latin typeface="Arial" panose="020B0604020202020204" pitchFamily="34" charset="0"/>
              </a:rPr>
              <a:t>学習評価については，日々の授業の中で生徒の学習状況を適宜把握して指導の改善に生かすことに重点を置き，評価する場面を精選することが重要です。</a:t>
            </a: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5E6F496-26F3-4786-AC37-D9233FB7DCDD}"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Tree>
    <p:extLst>
      <p:ext uri="{BB962C8B-B14F-4D97-AF65-F5344CB8AC3E}">
        <p14:creationId xmlns:p14="http://schemas.microsoft.com/office/powerpoint/2010/main" val="2261151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次に，事例における観点別学習状況の判断の例についてです。</a:t>
            </a:r>
            <a:endParaRPr lang="en-US" altLang="ja-JP">
              <a:latin typeface="Arial" panose="020B0604020202020204" pitchFamily="34" charset="0"/>
            </a:endParaRPr>
          </a:p>
          <a:p>
            <a:r>
              <a:rPr lang="ja-JP" altLang="en-US">
                <a:latin typeface="Arial" panose="020B0604020202020204" pitchFamily="34" charset="0"/>
              </a:rPr>
              <a:t>この表は，この題材でのＡ「十分満足できる」と判断される生徒の具体例を示しています。</a:t>
            </a:r>
            <a:endParaRPr lang="en-US" altLang="ja-JP">
              <a:latin typeface="Arial" panose="020B0604020202020204" pitchFamily="34" charset="0"/>
            </a:endParaRPr>
          </a:p>
          <a:p>
            <a:r>
              <a:rPr lang="ja-JP" altLang="en-US">
                <a:latin typeface="Arial" panose="020B0604020202020204" pitchFamily="34" charset="0"/>
              </a:rPr>
              <a:t>　</a:t>
            </a: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7C008E2-996A-4A7F-BBC0-F14B59027F0B}" type="slidenum">
              <a:rPr kumimoji="1" lang="en-US" altLang="ja-JP" smtClean="0">
                <a:latin typeface="Arial" panose="020B0604020202020204" pitchFamily="34" charset="0"/>
              </a:rPr>
              <a:pPr/>
              <a:t>25</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167989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次の表は，この題材での「Ｃと判断される生徒への具体的な手立て」を示しています。</a:t>
            </a:r>
            <a:endParaRPr lang="en-US" altLang="ja-JP">
              <a:latin typeface="Arial" panose="020B0604020202020204" pitchFamily="34" charset="0"/>
            </a:endParaRPr>
          </a:p>
          <a:p>
            <a:r>
              <a:rPr lang="ja-JP" altLang="en-US">
                <a:latin typeface="Arial" panose="020B0604020202020204" pitchFamily="34" charset="0"/>
              </a:rPr>
              <a:t>「指導と評価の計画」を立てる際には，観点別に生徒への適切な支援が行えるように計画をしておくことが大切です。</a:t>
            </a: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7BB141E-9AFD-4880-A415-57E5767A048B}" type="slidenum">
              <a:rPr kumimoji="1" lang="en-US" altLang="ja-JP" smtClean="0">
                <a:latin typeface="Arial" panose="020B0604020202020204" pitchFamily="34" charset="0"/>
              </a:rPr>
              <a:pPr/>
              <a:t>26</a:t>
            </a:fld>
            <a:endParaRPr kumimoji="1" lang="en-US" altLang="ja-JP">
              <a:latin typeface="Arial" panose="020B0604020202020204" pitchFamily="34" charset="0"/>
            </a:endParaRPr>
          </a:p>
        </p:txBody>
      </p:sp>
    </p:spTree>
    <p:extLst>
      <p:ext uri="{BB962C8B-B14F-4D97-AF65-F5344CB8AC3E}">
        <p14:creationId xmlns:p14="http://schemas.microsoft.com/office/powerpoint/2010/main" val="3153179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最後に，観点別学習状況の評価の総括の例です。</a:t>
            </a:r>
            <a:endParaRPr lang="en-US" altLang="ja-JP">
              <a:latin typeface="Arial" panose="020B0604020202020204" pitchFamily="34" charset="0"/>
            </a:endParaRPr>
          </a:p>
          <a:p>
            <a:r>
              <a:rPr lang="ja-JP" altLang="en-US">
                <a:latin typeface="Arial" panose="020B0604020202020204" pitchFamily="34" charset="0"/>
              </a:rPr>
              <a:t>「題材の評価規準」に照らして観点ごとに，「Ａ」，「Ｂ」，「Ｃ」で評価の総括を行います。</a:t>
            </a:r>
            <a:endParaRPr lang="en-US" altLang="ja-JP">
              <a:latin typeface="Arial" panose="020B0604020202020204" pitchFamily="34" charset="0"/>
            </a:endParaRPr>
          </a:p>
          <a:p>
            <a:r>
              <a:rPr lang="ja-JP" altLang="en-US">
                <a:latin typeface="Arial" panose="020B0604020202020204" pitchFamily="34" charset="0"/>
              </a:rPr>
              <a:t>その際，「Ａ」と「Ｂ」が同数の場合，学習のねらいや時間数等に応じて，ある場面の評価に重み付けをすることや，「Ａ」と「Ｂ」が同数の場合には，「Ａ」とするなど，あらかじめ総括する方法を決めておくことが大切です。</a:t>
            </a:r>
            <a:endParaRPr lang="en-US" altLang="ja-JP">
              <a:latin typeface="Arial" panose="020B0604020202020204" pitchFamily="34" charset="0"/>
            </a:endParaRPr>
          </a:p>
          <a:p>
            <a:endParaRPr lang="en-US" altLang="ja-JP">
              <a:latin typeface="Arial" panose="020B0604020202020204" pitchFamily="34" charset="0"/>
            </a:endParaRPr>
          </a:p>
          <a:p>
            <a:r>
              <a:rPr lang="ja-JP" altLang="en-US">
                <a:latin typeface="Arial" panose="020B0604020202020204" pitchFamily="34" charset="0"/>
              </a:rPr>
              <a:t>他にも，６６ｐから，事例が３つ紹介されていますので，　後ほどご覧ください。</a:t>
            </a:r>
          </a:p>
          <a:p>
            <a:endParaRPr lang="en-US" altLang="ja-JP">
              <a:latin typeface="Arial" panose="020B0604020202020204" pitchFamily="34" charset="0"/>
            </a:endParaRPr>
          </a:p>
          <a:p>
            <a:r>
              <a:rPr lang="ja-JP" altLang="en-US">
                <a:latin typeface="Arial" panose="020B0604020202020204" pitchFamily="34" charset="0"/>
              </a:rPr>
              <a:t>　　</a:t>
            </a:r>
          </a:p>
          <a:p>
            <a:endParaRPr lang="ja-JP" altLang="en-US">
              <a:latin typeface="Arial" panose="020B0604020202020204" pitchFamily="34" charset="0"/>
            </a:endParaRPr>
          </a:p>
        </p:txBody>
      </p:sp>
      <p:sp>
        <p:nvSpPr>
          <p:cNvPr id="58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CD12084-6D37-4007-8286-885AB710EA03}" type="slidenum">
              <a:rPr kumimoji="1" lang="en-US" altLang="ja-JP" smtClean="0">
                <a:latin typeface="Arial" panose="020B0604020202020204" pitchFamily="34" charset="0"/>
              </a:rPr>
              <a:pPr/>
              <a:t>27</a:t>
            </a:fld>
            <a:endParaRPr kumimoji="1" lang="en-US" altLang="ja-JP">
              <a:latin typeface="Arial" panose="020B0604020202020204" pitchFamily="34" charset="0"/>
            </a:endParaRPr>
          </a:p>
        </p:txBody>
      </p:sp>
    </p:spTree>
    <p:extLst>
      <p:ext uri="{BB962C8B-B14F-4D97-AF65-F5344CB8AC3E}">
        <p14:creationId xmlns:p14="http://schemas.microsoft.com/office/powerpoint/2010/main" val="1095135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F0A042B-194E-448D-907B-509FD3B7100C}" type="slidenum">
              <a:rPr kumimoji="1" lang="en-US" altLang="ja-JP" smtClean="0">
                <a:solidFill>
                  <a:srgbClr val="000000"/>
                </a:solidFill>
                <a:latin typeface="Arial" panose="020B0604020202020204" pitchFamily="34" charset="0"/>
              </a:rPr>
              <a:pPr/>
              <a:t>28</a:t>
            </a:fld>
            <a:endParaRPr kumimoji="1" lang="en-US" altLang="ja-JP">
              <a:solidFill>
                <a:srgbClr val="000000"/>
              </a:solidFill>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以上で，中学校美術科の「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のための学習評価についての説明を終わります。　</a:t>
            </a:r>
          </a:p>
        </p:txBody>
      </p:sp>
    </p:spTree>
    <p:extLst>
      <p:ext uri="{BB962C8B-B14F-4D97-AF65-F5344CB8AC3E}">
        <p14:creationId xmlns:p14="http://schemas.microsoft.com/office/powerpoint/2010/main" val="241715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DDD42A0-6142-4EAB-BFD1-39BC22BACB79}" type="slidenum">
              <a:rPr kumimoji="1" lang="en-US" altLang="ja-JP" smtClean="0">
                <a:solidFill>
                  <a:srgbClr val="000000"/>
                </a:solidFill>
                <a:latin typeface="Arial" panose="020B0604020202020204" pitchFamily="34" charset="0"/>
              </a:rPr>
              <a:pPr/>
              <a:t>3</a:t>
            </a:fld>
            <a:endParaRPr kumimoji="1" lang="en-US" altLang="ja-JP">
              <a:solidFill>
                <a:srgbClr val="000000"/>
              </a:solidFill>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まず，</a:t>
            </a:r>
            <a:r>
              <a:rPr lang="en-US" altLang="ja-JP">
                <a:latin typeface="ＭＳ 明朝" panose="02020609040205080304" pitchFamily="17" charset="-128"/>
                <a:ea typeface="ＭＳ 明朝" panose="02020609040205080304" pitchFamily="17" charset="-128"/>
              </a:rPr>
              <a:t>Ⅰ</a:t>
            </a:r>
            <a:r>
              <a:rPr lang="ja-JP" altLang="en-US">
                <a:latin typeface="ＭＳ 明朝" panose="02020609040205080304" pitchFamily="17" charset="-128"/>
                <a:ea typeface="ＭＳ 明朝" panose="02020609040205080304" pitchFamily="17" charset="-128"/>
              </a:rPr>
              <a:t>　「内容のまとまりごとの評価規準」作成の手順　について説明します。</a:t>
            </a:r>
          </a:p>
        </p:txBody>
      </p:sp>
    </p:spTree>
    <p:extLst>
      <p:ext uri="{BB962C8B-B14F-4D97-AF65-F5344CB8AC3E}">
        <p14:creationId xmlns:p14="http://schemas.microsoft.com/office/powerpoint/2010/main" val="290781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「中学校美術科の内容のまとまり」　は３つあります。</a:t>
            </a:r>
            <a:endParaRPr lang="en-US" altLang="ja-JP">
              <a:latin typeface="Arial" panose="020B0604020202020204" pitchFamily="34" charset="0"/>
            </a:endParaRPr>
          </a:p>
          <a:p>
            <a:r>
              <a:rPr lang="ja-JP" altLang="en-US">
                <a:latin typeface="Arial" panose="020B0604020202020204" pitchFamily="34" charset="0"/>
              </a:rPr>
              <a:t>まず，感じ取ったことや考えたことなどを基にした表現　</a:t>
            </a:r>
            <a:r>
              <a:rPr lang="en-US" altLang="ja-JP">
                <a:latin typeface="Arial" panose="020B0604020202020204" pitchFamily="34" charset="0"/>
              </a:rPr>
              <a:t>『</a:t>
            </a:r>
            <a:r>
              <a:rPr lang="ja-JP" altLang="en-US">
                <a:latin typeface="Arial" panose="020B0604020202020204" pitchFamily="34" charset="0"/>
              </a:rPr>
              <a:t>Ａ表現</a:t>
            </a:r>
            <a:r>
              <a:rPr lang="en-US" altLang="ja-JP">
                <a:latin typeface="Arial" panose="020B0604020202020204" pitchFamily="34" charset="0"/>
              </a:rPr>
              <a:t>』</a:t>
            </a:r>
            <a:r>
              <a:rPr lang="ja-JP" altLang="en-US">
                <a:latin typeface="Arial" panose="020B0604020202020204" pitchFamily="34" charset="0"/>
              </a:rPr>
              <a:t>（１）ア（２），</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　</a:t>
            </a:r>
            <a:endParaRPr lang="en-US" altLang="ja-JP">
              <a:latin typeface="Arial" panose="020B0604020202020204" pitchFamily="34" charset="0"/>
            </a:endParaRPr>
          </a:p>
          <a:p>
            <a:r>
              <a:rPr lang="ja-JP" altLang="en-US">
                <a:latin typeface="Arial" panose="020B0604020202020204" pitchFamily="34" charset="0"/>
              </a:rPr>
              <a:t>次に，目的や機能などを考えた表現　</a:t>
            </a:r>
            <a:r>
              <a:rPr lang="en-US" altLang="ja-JP">
                <a:latin typeface="Arial" panose="020B0604020202020204" pitchFamily="34" charset="0"/>
              </a:rPr>
              <a:t>『</a:t>
            </a:r>
            <a:r>
              <a:rPr lang="ja-JP" altLang="en-US">
                <a:latin typeface="Arial" panose="020B0604020202020204" pitchFamily="34" charset="0"/>
              </a:rPr>
              <a:t>Ａ表現</a:t>
            </a:r>
            <a:r>
              <a:rPr lang="en-US" altLang="ja-JP">
                <a:latin typeface="Arial" panose="020B0604020202020204" pitchFamily="34" charset="0"/>
              </a:rPr>
              <a:t>』</a:t>
            </a:r>
            <a:r>
              <a:rPr lang="ja-JP" altLang="en-US">
                <a:latin typeface="Arial" panose="020B0604020202020204" pitchFamily="34" charset="0"/>
              </a:rPr>
              <a:t>（１）イ（２），</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　，</a:t>
            </a:r>
            <a:endParaRPr lang="en-US" altLang="ja-JP">
              <a:latin typeface="Arial" panose="020B0604020202020204" pitchFamily="34" charset="0"/>
            </a:endParaRPr>
          </a:p>
          <a:p>
            <a:r>
              <a:rPr lang="ja-JP" altLang="en-US">
                <a:latin typeface="Arial" panose="020B0604020202020204" pitchFamily="34" charset="0"/>
              </a:rPr>
              <a:t>最後に作品や美術文化などの鑑賞　</a:t>
            </a:r>
            <a:r>
              <a:rPr lang="en-US" altLang="zh-TW">
                <a:latin typeface="Arial" panose="020B0604020202020204" pitchFamily="34" charset="0"/>
              </a:rPr>
              <a:t>『</a:t>
            </a:r>
            <a:r>
              <a:rPr lang="zh-TW" altLang="en-US">
                <a:latin typeface="Arial" panose="020B0604020202020204" pitchFamily="34" charset="0"/>
              </a:rPr>
              <a:t>Ｂ鑑賞</a:t>
            </a:r>
            <a:r>
              <a:rPr lang="en-US" altLang="zh-TW">
                <a:latin typeface="Arial" panose="020B0604020202020204" pitchFamily="34" charset="0"/>
              </a:rPr>
              <a:t>』 </a:t>
            </a:r>
            <a:r>
              <a:rPr lang="zh-TW" altLang="en-US">
                <a:latin typeface="Arial" panose="020B0604020202020204" pitchFamily="34" charset="0"/>
              </a:rPr>
              <a:t>，</a:t>
            </a:r>
            <a:r>
              <a:rPr lang="en-US" altLang="zh-TW">
                <a:latin typeface="Arial" panose="020B0604020202020204" pitchFamily="34" charset="0"/>
              </a:rPr>
              <a:t>〔</a:t>
            </a:r>
            <a:r>
              <a:rPr lang="zh-TW" altLang="en-US">
                <a:latin typeface="Arial" panose="020B0604020202020204" pitchFamily="34" charset="0"/>
              </a:rPr>
              <a:t>共通事項</a:t>
            </a:r>
            <a:r>
              <a:rPr lang="en-US" altLang="zh-TW">
                <a:latin typeface="Arial" panose="020B0604020202020204" pitchFamily="34" charset="0"/>
              </a:rPr>
              <a:t>〕</a:t>
            </a:r>
            <a:r>
              <a:rPr lang="ja-JP" altLang="en-US">
                <a:latin typeface="Arial" panose="020B0604020202020204" pitchFamily="34" charset="0"/>
              </a:rPr>
              <a:t>　の３つになります。</a:t>
            </a:r>
            <a:endParaRPr lang="en-US" altLang="ja-JP">
              <a:latin typeface="Arial" panose="020B0604020202020204" pitchFamily="34" charset="0"/>
            </a:endParaRPr>
          </a:p>
          <a:p>
            <a:r>
              <a:rPr lang="ja-JP" altLang="en-US">
                <a:latin typeface="Arial" panose="020B0604020202020204" pitchFamily="34" charset="0"/>
              </a:rPr>
              <a:t>内容のまとまりごとの評価規準は，学習指導要領に示された教科及び学年の目標を踏まえて，「評価の観点及びその趣旨」が作成されていることを理解した上で，①　各教科における「内容のまとまり」と「評価の観点」との関係を確認し，②　</a:t>
            </a:r>
            <a:r>
              <a:rPr lang="en-US" altLang="ja-JP">
                <a:latin typeface="Arial" panose="020B0604020202020204" pitchFamily="34" charset="0"/>
              </a:rPr>
              <a:t>【</a:t>
            </a:r>
            <a:r>
              <a:rPr lang="ja-JP" altLang="en-US">
                <a:latin typeface="Arial" panose="020B0604020202020204" pitchFamily="34" charset="0"/>
              </a:rPr>
              <a:t>観点ごとのポイント</a:t>
            </a:r>
            <a:r>
              <a:rPr lang="en-US" altLang="ja-JP">
                <a:latin typeface="Arial" panose="020B0604020202020204" pitchFamily="34" charset="0"/>
              </a:rPr>
              <a:t>】</a:t>
            </a:r>
            <a:r>
              <a:rPr lang="ja-JP" altLang="en-US">
                <a:latin typeface="Arial" panose="020B0604020202020204" pitchFamily="34" charset="0"/>
              </a:rPr>
              <a:t>を踏まえ，「内容のまとまりごとの評価規準」を作成するようにします。　</a:t>
            </a:r>
          </a:p>
          <a:p>
            <a:endParaRPr lang="ja-JP" altLang="en-US">
              <a:latin typeface="Arial" panose="020B0604020202020204" pitchFamily="34" charset="0"/>
            </a:endParaRPr>
          </a:p>
          <a:p>
            <a:endParaRPr lang="ja-JP" altLang="en-US">
              <a:latin typeface="Arial" panose="020B0604020202020204" pitchFamily="34" charset="0"/>
            </a:endParaRPr>
          </a:p>
          <a:p>
            <a:endParaRPr lang="en-US" altLang="zh-TW">
              <a:latin typeface="Arial" panose="020B0604020202020204" pitchFamily="34" charset="0"/>
            </a:endParaRPr>
          </a:p>
          <a:p>
            <a:endParaRPr lang="ja-JP" altLang="en-US">
              <a:latin typeface="Arial" panose="020B0604020202020204" pitchFamily="34" charset="0"/>
            </a:endParaRPr>
          </a:p>
          <a:p>
            <a:endParaRPr lang="en-US" altLang="ja-JP">
              <a:latin typeface="Arial" panose="020B0604020202020204" pitchFamily="34" charset="0"/>
            </a:endParaRPr>
          </a:p>
          <a:p>
            <a:endParaRPr lang="ja-JP" altLang="en-US">
              <a:latin typeface="Arial" panose="020B0604020202020204" pitchFamily="34" charset="0"/>
            </a:endParaRPr>
          </a:p>
          <a:p>
            <a:endParaRPr lang="en-US" altLang="ja-JP">
              <a:latin typeface="Arial" panose="020B0604020202020204" pitchFamily="34" charset="0"/>
            </a:endParaRPr>
          </a:p>
          <a:p>
            <a:endParaRPr lang="ja-JP" altLang="en-US">
              <a:latin typeface="Arial" panose="020B0604020202020204" pitchFamily="34" charset="0"/>
            </a:endParaRPr>
          </a:p>
          <a:p>
            <a:endParaRPr lang="ja-JP" altLang="en-US">
              <a:latin typeface="Arial" panose="020B0604020202020204" pitchFamily="34" charset="0"/>
            </a:endParaRP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100CDC2-D087-4D45-9FD3-3CBB76919552}"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07170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第１学年の「感じ取ったことや考えたことなどを基にした表現」をもとに例を示します。</a:t>
            </a:r>
            <a:endParaRPr lang="en-US" altLang="ja-JP">
              <a:latin typeface="Arial" panose="020B0604020202020204" pitchFamily="34" charset="0"/>
            </a:endParaRPr>
          </a:p>
          <a:p>
            <a:r>
              <a:rPr lang="ja-JP" altLang="en-US">
                <a:latin typeface="Arial" panose="020B0604020202020204" pitchFamily="34" charset="0"/>
              </a:rPr>
              <a:t>まず，美術科の目標と評価の観点及びその趣旨を確認します。　</a:t>
            </a:r>
          </a:p>
          <a:p>
            <a:endParaRPr lang="ja-JP" altLang="en-US">
              <a:latin typeface="Arial" panose="020B0604020202020204" pitchFamily="34" charset="0"/>
            </a:endParaRP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434873B-223B-497D-A629-86DECE1B60F9}" type="slidenum">
              <a:rPr lang="ja-JP" altLang="en-US" smtClean="0">
                <a:solidFill>
                  <a:srgbClr val="000000"/>
                </a:solidFill>
                <a:latin typeface="游ゴシック" panose="020B0400000000000000" pitchFamily="50" charset="-128"/>
              </a:rPr>
              <a:pPr/>
              <a:t>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2499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次に，第</a:t>
            </a:r>
            <a:r>
              <a:rPr lang="en-US" altLang="ja-JP">
                <a:latin typeface="ＭＳ Ｐ明朝" panose="02020600040205080304" pitchFamily="18" charset="-128"/>
              </a:rPr>
              <a:t>1</a:t>
            </a:r>
            <a:r>
              <a:rPr lang="ja-JP" altLang="en-US">
                <a:latin typeface="Arial" panose="020B0604020202020204" pitchFamily="34" charset="0"/>
              </a:rPr>
              <a:t>学年の目標と学年別の評価の観点の趣旨を確認します。　</a:t>
            </a:r>
          </a:p>
          <a:p>
            <a:endParaRPr lang="ja-JP" altLang="en-US">
              <a:latin typeface="Arial" panose="020B0604020202020204" pitchFamily="34" charset="0"/>
            </a:endParaRP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43ACD20-12F1-4F84-8301-70604A31E319}"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15698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次に，①　各教科における「内容のまとまり」と「評価の観点」との関係を確認</a:t>
            </a:r>
            <a:r>
              <a:rPr lang="ja-JP" altLang="en-US" dirty="0">
                <a:latin typeface="ＭＳ Ｐ明朝" panose="02020600040205080304" pitchFamily="18" charset="-128"/>
              </a:rPr>
              <a:t>します。第</a:t>
            </a:r>
            <a:r>
              <a:rPr lang="en-US" altLang="ja-JP" dirty="0">
                <a:latin typeface="ＭＳ Ｐ明朝" panose="02020600040205080304" pitchFamily="18" charset="-128"/>
              </a:rPr>
              <a:t>1</a:t>
            </a:r>
            <a:r>
              <a:rPr lang="ja-JP" altLang="en-US" dirty="0">
                <a:latin typeface="ＭＳ Ｐ明朝" panose="02020600040205080304" pitchFamily="18" charset="-128"/>
              </a:rPr>
              <a:t>学年の感じ取った</a:t>
            </a:r>
            <a:r>
              <a:rPr lang="ja-JP" altLang="en-US" dirty="0">
                <a:latin typeface="Arial" panose="020B0604020202020204" pitchFamily="34" charset="0"/>
              </a:rPr>
              <a:t>ことや考えたことなどを基にした表現では，スライドに示しているように，赤で示している部分が「知識」，青で示している部分が「技能」，そして緑が「思考力，判断力，表現力」に関する内容になります。</a:t>
            </a:r>
          </a:p>
          <a:p>
            <a:endParaRPr lang="ja-JP" altLang="en-US" dirty="0">
              <a:latin typeface="Arial" panose="020B0604020202020204" pitchFamily="34" charset="0"/>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387744E-6F5E-4EB7-9B7B-EBEE99E49713}"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7393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次に，②</a:t>
            </a:r>
            <a:r>
              <a:rPr lang="en-US" altLang="ja-JP">
                <a:latin typeface="Arial" panose="020B0604020202020204" pitchFamily="34" charset="0"/>
              </a:rPr>
              <a:t>【</a:t>
            </a:r>
            <a:r>
              <a:rPr lang="ja-JP" altLang="en-US">
                <a:latin typeface="Arial" panose="020B0604020202020204" pitchFamily="34" charset="0"/>
              </a:rPr>
              <a:t>観点ごとのポイント</a:t>
            </a:r>
            <a:r>
              <a:rPr lang="en-US" altLang="ja-JP">
                <a:latin typeface="Arial" panose="020B0604020202020204" pitchFamily="34" charset="0"/>
              </a:rPr>
              <a:t>】</a:t>
            </a:r>
            <a:r>
              <a:rPr lang="ja-JP" altLang="en-US">
                <a:latin typeface="Arial" panose="020B0604020202020204" pitchFamily="34" charset="0"/>
              </a:rPr>
              <a:t>を踏まえ，「内容のまとまりごとの評価規準」を作成します。</a:t>
            </a:r>
            <a:endParaRPr lang="en-US" altLang="ja-JP">
              <a:latin typeface="Arial" panose="020B0604020202020204" pitchFamily="34" charset="0"/>
            </a:endParaRPr>
          </a:p>
          <a:p>
            <a:r>
              <a:rPr lang="ja-JP" altLang="en-US">
                <a:latin typeface="Arial" panose="020B0604020202020204" pitchFamily="34" charset="0"/>
              </a:rPr>
              <a:t>各観点のポイントについて説明します。</a:t>
            </a:r>
            <a:endParaRPr lang="en-US" altLang="ja-JP">
              <a:latin typeface="Arial" panose="020B0604020202020204" pitchFamily="34" charset="0"/>
            </a:endParaRPr>
          </a:p>
          <a:p>
            <a:r>
              <a:rPr lang="ja-JP" altLang="en-US">
                <a:latin typeface="Arial" panose="020B0604020202020204" pitchFamily="34" charset="0"/>
              </a:rPr>
              <a:t>「知識」の評価については，具体的には</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の内容を示しています。評価規準の作成は，</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（１）の「ア」，「イ」について文末を「～を理解している」と示すことで，評価規準を作成することができます。</a:t>
            </a:r>
          </a:p>
          <a:p>
            <a:r>
              <a:rPr lang="ja-JP" altLang="en-US">
                <a:latin typeface="Arial" panose="020B0604020202020204" pitchFamily="34" charset="0"/>
              </a:rPr>
              <a:t>「技能」については，具体的には「Ａ表現」（２）の内容を示しています。評価規準の作成は，題材に応じて（ア）や（イ） について「～表している」と示すことで，評価規準を作成することができます。</a:t>
            </a:r>
            <a:endParaRPr lang="en-US" altLang="ja-JP">
              <a:latin typeface="Arial" panose="020B0604020202020204" pitchFamily="34" charset="0"/>
            </a:endParaRPr>
          </a:p>
          <a:p>
            <a:r>
              <a:rPr lang="ja-JP" altLang="en-US">
                <a:latin typeface="Arial" panose="020B0604020202020204" pitchFamily="34" charset="0"/>
              </a:rPr>
              <a:t>ここで，知識について補足説明します。</a:t>
            </a:r>
            <a:endParaRPr lang="en-US" altLang="ja-JP">
              <a:latin typeface="Arial" panose="020B0604020202020204" pitchFamily="34" charset="0"/>
            </a:endParaRPr>
          </a:p>
          <a:p>
            <a:r>
              <a:rPr lang="en-US" altLang="ja-JP">
                <a:latin typeface="Arial" panose="020B0604020202020204" pitchFamily="34" charset="0"/>
              </a:rPr>
              <a:t>※</a:t>
            </a:r>
            <a:r>
              <a:rPr lang="ja-JP" altLang="en-US">
                <a:latin typeface="Arial" panose="020B0604020202020204" pitchFamily="34" charset="0"/>
              </a:rPr>
              <a:t>　知識は単に新たな事柄として知ることや言葉を暗記することに終始するものではありません。「理解すること」とは，生徒一人一人の造形的な視点を豊かにするために，形や色彩，材料，光などの性質や，それらが感情にもたらす効果及び全体のイメージや作風などで捉えるということを踏まえ，実感的に理解している状況を見取るようにします。具体的には，次に掲載している「</a:t>
            </a:r>
            <a:r>
              <a:rPr lang="en-US" altLang="ja-JP">
                <a:latin typeface="Arial" panose="020B0604020202020204" pitchFamily="34" charset="0"/>
              </a:rPr>
              <a:t>【</a:t>
            </a:r>
            <a:r>
              <a:rPr lang="ja-JP" altLang="en-US">
                <a:latin typeface="Arial" panose="020B0604020202020204" pitchFamily="34" charset="0"/>
              </a:rPr>
              <a:t>参考</a:t>
            </a:r>
            <a:r>
              <a:rPr lang="en-US" altLang="ja-JP">
                <a:latin typeface="Arial" panose="020B0604020202020204" pitchFamily="34" charset="0"/>
              </a:rPr>
              <a:t>】</a:t>
            </a:r>
            <a:r>
              <a:rPr lang="ja-JP" altLang="en-US">
                <a:latin typeface="Arial" panose="020B0604020202020204" pitchFamily="34" charset="0"/>
              </a:rPr>
              <a:t>指導計画の作成と内容の取扱い」をご覧ください。</a:t>
            </a:r>
          </a:p>
          <a:p>
            <a:endParaRPr lang="ja-JP" altLang="en-US">
              <a:latin typeface="Arial" panose="020B0604020202020204" pitchFamily="34" charset="0"/>
            </a:endParaRP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8B0CCCE-0F62-416A-B37A-71D6CD4D6EE7}"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13709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★時間をおく</a:t>
            </a: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A51141C-0D84-4C23-9563-16A2346BAA96}"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851933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4D4528C-2F8D-4D0F-AECB-5F769EF1F803}" type="slidenum">
              <a:rPr lang="en-US" altLang="ja-JP"/>
              <a:pPr>
                <a:defRPr/>
              </a:pPr>
              <a:t>‹#›</a:t>
            </a:fld>
            <a:endParaRPr lang="en-US" altLang="ja-JP"/>
          </a:p>
        </p:txBody>
      </p:sp>
    </p:spTree>
    <p:extLst>
      <p:ext uri="{BB962C8B-B14F-4D97-AF65-F5344CB8AC3E}">
        <p14:creationId xmlns:p14="http://schemas.microsoft.com/office/powerpoint/2010/main" val="3097484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68BBAC5-5BDD-4C46-B980-6D6CC4A53D81}" type="slidenum">
              <a:rPr lang="en-US" altLang="ja-JP"/>
              <a:pPr>
                <a:defRPr/>
              </a:pPr>
              <a:t>‹#›</a:t>
            </a:fld>
            <a:endParaRPr lang="en-US" altLang="ja-JP"/>
          </a:p>
        </p:txBody>
      </p:sp>
    </p:spTree>
    <p:extLst>
      <p:ext uri="{BB962C8B-B14F-4D97-AF65-F5344CB8AC3E}">
        <p14:creationId xmlns:p14="http://schemas.microsoft.com/office/powerpoint/2010/main" val="3789269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747705AD-B2C1-48D9-82BD-788E78F7801A}" type="slidenum">
              <a:rPr lang="en-US" altLang="ja-JP"/>
              <a:pPr>
                <a:defRPr/>
              </a:pPr>
              <a:t>‹#›</a:t>
            </a:fld>
            <a:endParaRPr lang="en-US" altLang="ja-JP"/>
          </a:p>
        </p:txBody>
      </p:sp>
    </p:spTree>
    <p:extLst>
      <p:ext uri="{BB962C8B-B14F-4D97-AF65-F5344CB8AC3E}">
        <p14:creationId xmlns:p14="http://schemas.microsoft.com/office/powerpoint/2010/main" val="4181246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5873CCBA-C689-4B5A-874E-336C4FFAF95E}" type="slidenum">
              <a:rPr lang="en-US" altLang="ja-JP"/>
              <a:pPr>
                <a:defRPr/>
              </a:pPr>
              <a:t>‹#›</a:t>
            </a:fld>
            <a:endParaRPr lang="en-US" altLang="ja-JP"/>
          </a:p>
        </p:txBody>
      </p:sp>
    </p:spTree>
    <p:extLst>
      <p:ext uri="{BB962C8B-B14F-4D97-AF65-F5344CB8AC3E}">
        <p14:creationId xmlns:p14="http://schemas.microsoft.com/office/powerpoint/2010/main" val="376057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50AC826A-CE78-4C7D-A17D-9776EA692207}" type="slidenum">
              <a:rPr lang="en-US" altLang="ja-JP"/>
              <a:pPr>
                <a:defRPr/>
              </a:pPr>
              <a:t>‹#›</a:t>
            </a:fld>
            <a:endParaRPr lang="en-US" altLang="ja-JP"/>
          </a:p>
        </p:txBody>
      </p:sp>
    </p:spTree>
    <p:extLst>
      <p:ext uri="{BB962C8B-B14F-4D97-AF65-F5344CB8AC3E}">
        <p14:creationId xmlns:p14="http://schemas.microsoft.com/office/powerpoint/2010/main" val="237774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32E96320-F67B-474B-A690-2FE4B81535CD}" type="slidenum">
              <a:rPr lang="en-US" altLang="ja-JP"/>
              <a:pPr>
                <a:defRPr/>
              </a:pPr>
              <a:t>‹#›</a:t>
            </a:fld>
            <a:endParaRPr lang="en-US" altLang="ja-JP"/>
          </a:p>
        </p:txBody>
      </p:sp>
    </p:spTree>
    <p:extLst>
      <p:ext uri="{BB962C8B-B14F-4D97-AF65-F5344CB8AC3E}">
        <p14:creationId xmlns:p14="http://schemas.microsoft.com/office/powerpoint/2010/main" val="3947112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8B028F5E-BE74-4637-8F39-C647B6D902AF}" type="slidenum">
              <a:rPr lang="en-US" altLang="ja-JP"/>
              <a:pPr>
                <a:defRPr/>
              </a:pPr>
              <a:t>‹#›</a:t>
            </a:fld>
            <a:endParaRPr lang="en-US" altLang="ja-JP"/>
          </a:p>
        </p:txBody>
      </p:sp>
    </p:spTree>
    <p:extLst>
      <p:ext uri="{BB962C8B-B14F-4D97-AF65-F5344CB8AC3E}">
        <p14:creationId xmlns:p14="http://schemas.microsoft.com/office/powerpoint/2010/main" val="2153785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AD1B7B64-F96A-49B9-9F54-5E1B4E590962}" type="slidenum">
              <a:rPr lang="en-US" altLang="ja-JP"/>
              <a:pPr>
                <a:defRPr/>
              </a:pPr>
              <a:t>‹#›</a:t>
            </a:fld>
            <a:endParaRPr lang="en-US" altLang="ja-JP"/>
          </a:p>
        </p:txBody>
      </p:sp>
    </p:spTree>
    <p:extLst>
      <p:ext uri="{BB962C8B-B14F-4D97-AF65-F5344CB8AC3E}">
        <p14:creationId xmlns:p14="http://schemas.microsoft.com/office/powerpoint/2010/main" val="312802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58CAD494-E7DE-4749-B1E4-959C6F387143}" type="slidenum">
              <a:rPr lang="en-US" altLang="ja-JP"/>
              <a:pPr>
                <a:defRPr/>
              </a:pPr>
              <a:t>‹#›</a:t>
            </a:fld>
            <a:endParaRPr lang="en-US" altLang="ja-JP"/>
          </a:p>
        </p:txBody>
      </p:sp>
    </p:spTree>
    <p:extLst>
      <p:ext uri="{BB962C8B-B14F-4D97-AF65-F5344CB8AC3E}">
        <p14:creationId xmlns:p14="http://schemas.microsoft.com/office/powerpoint/2010/main" val="1226925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3E43AA6-2FFA-4071-96F4-EA4DC969E3A7}" type="slidenum">
              <a:rPr lang="en-US" altLang="ja-JP"/>
              <a:pPr>
                <a:defRPr/>
              </a:pPr>
              <a:t>‹#›</a:t>
            </a:fld>
            <a:endParaRPr lang="en-US" altLang="ja-JP"/>
          </a:p>
        </p:txBody>
      </p:sp>
    </p:spTree>
    <p:extLst>
      <p:ext uri="{BB962C8B-B14F-4D97-AF65-F5344CB8AC3E}">
        <p14:creationId xmlns:p14="http://schemas.microsoft.com/office/powerpoint/2010/main" val="269648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78E3A11D-71BE-4244-B528-7A1967584998}" type="slidenum">
              <a:rPr lang="en-US" altLang="ja-JP"/>
              <a:pPr>
                <a:defRPr/>
              </a:pPr>
              <a:t>‹#›</a:t>
            </a:fld>
            <a:endParaRPr lang="en-US" altLang="ja-JP"/>
          </a:p>
        </p:txBody>
      </p:sp>
    </p:spTree>
    <p:extLst>
      <p:ext uri="{BB962C8B-B14F-4D97-AF65-F5344CB8AC3E}">
        <p14:creationId xmlns:p14="http://schemas.microsoft.com/office/powerpoint/2010/main" val="2472200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B304CD2-315A-41ED-BD4A-D21FA019462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美術</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086"/>
    </mc:Choice>
    <mc:Fallback xmlns="">
      <p:transition spd="slow" advTm="4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Ⅰ</a:t>
            </a:r>
            <a:r>
              <a:rPr kumimoji="1" lang="ja-JP" altLang="en-US" sz="2800" b="1">
                <a:solidFill>
                  <a:srgbClr val="FFFFFF"/>
                </a:solidFill>
              </a:rPr>
              <a:t>　「内容のまとまりごとの評価規準」作成の手順</a:t>
            </a:r>
          </a:p>
        </p:txBody>
      </p:sp>
      <p:sp>
        <p:nvSpPr>
          <p:cNvPr id="6" name="上リボン 5"/>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Ｐ３１</a:t>
            </a:r>
          </a:p>
        </p:txBody>
      </p:sp>
      <p:sp>
        <p:nvSpPr>
          <p:cNvPr id="22532" name="正方形/長方形 1"/>
          <p:cNvSpPr>
            <a:spLocks noChangeArrowheads="1"/>
          </p:cNvSpPr>
          <p:nvPr/>
        </p:nvSpPr>
        <p:spPr bwMode="auto">
          <a:xfrm>
            <a:off x="182563" y="1050925"/>
            <a:ext cx="2822575" cy="46196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思考・判断・表現</a:t>
            </a:r>
          </a:p>
        </p:txBody>
      </p:sp>
      <p:sp>
        <p:nvSpPr>
          <p:cNvPr id="9" name="正方形/長方形 1"/>
          <p:cNvSpPr>
            <a:spLocks noChangeArrowheads="1"/>
          </p:cNvSpPr>
          <p:nvPr/>
        </p:nvSpPr>
        <p:spPr bwMode="auto">
          <a:xfrm>
            <a:off x="171450" y="1641475"/>
            <a:ext cx="8810625" cy="1323975"/>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t>〇「思考・判断・表現」については，具体的には</a:t>
            </a:r>
            <a:r>
              <a:rPr lang="ja-JP" altLang="en-US" sz="2000" dirty="0">
                <a:solidFill>
                  <a:srgbClr val="FF0000"/>
                </a:solidFill>
              </a:rPr>
              <a:t>「Ａ表現」（１）及び「Ｂ鑑賞」</a:t>
            </a:r>
            <a:r>
              <a:rPr lang="ja-JP" altLang="en-US" sz="2000" dirty="0"/>
              <a:t>の内容を示している。評価規準の作成は，内容のまとまりで育成を目指す資質・能力に該当する指導事項等について文末を，「～している」と示すことで，評価規準を作成することができる。</a:t>
            </a:r>
            <a:endParaRPr lang="en-US" altLang="ja-JP" sz="2000" dirty="0"/>
          </a:p>
        </p:txBody>
      </p:sp>
      <p:sp>
        <p:nvSpPr>
          <p:cNvPr id="22534" name="正方形/長方形 1"/>
          <p:cNvSpPr>
            <a:spLocks noChangeArrowheads="1"/>
          </p:cNvSpPr>
          <p:nvPr/>
        </p:nvSpPr>
        <p:spPr bwMode="auto">
          <a:xfrm>
            <a:off x="165100" y="4076700"/>
            <a:ext cx="44069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主体的に学習に取り組む態度</a:t>
            </a:r>
          </a:p>
        </p:txBody>
      </p:sp>
      <p:sp>
        <p:nvSpPr>
          <p:cNvPr id="10" name="正方形/長方形 1"/>
          <p:cNvSpPr>
            <a:spLocks noChangeArrowheads="1"/>
          </p:cNvSpPr>
          <p:nvPr/>
        </p:nvSpPr>
        <p:spPr bwMode="auto">
          <a:xfrm>
            <a:off x="171450" y="4665663"/>
            <a:ext cx="8810625" cy="1630362"/>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t>〇題材において設定した「知識及び技能」や「思考力，判断力，表現力等」の資質・能力を，生徒が学習活動の中で</a:t>
            </a:r>
            <a:r>
              <a:rPr lang="en-US" altLang="ja-JP" sz="2000" dirty="0"/>
              <a:t>※</a:t>
            </a:r>
            <a:r>
              <a:rPr lang="ja-JP" altLang="en-US" sz="2000" dirty="0"/>
              <a:t>楽しく（</a:t>
            </a:r>
            <a:r>
              <a:rPr lang="en-US" altLang="ja-JP" sz="2000" dirty="0"/>
              <a:t>『</a:t>
            </a:r>
            <a:r>
              <a:rPr lang="ja-JP" altLang="en-US" sz="2000" dirty="0"/>
              <a:t>主体的に</a:t>
            </a:r>
            <a:r>
              <a:rPr lang="en-US" altLang="ja-JP" sz="2000" dirty="0"/>
              <a:t>』</a:t>
            </a:r>
            <a:r>
              <a:rPr lang="ja-JP" altLang="en-US" sz="2000" dirty="0"/>
              <a:t>第２，３学年）身に付けようとしたり，発揮しようとしたりすることへ向かう態度を評価する。</a:t>
            </a:r>
            <a:r>
              <a:rPr lang="ja-JP" altLang="en-US" sz="2000" dirty="0">
                <a:solidFill>
                  <a:srgbClr val="FF0000"/>
                </a:solidFill>
              </a:rPr>
              <a:t>「知識・技能」，「思考・判断・表現」と対応させて「～しようとしている」</a:t>
            </a:r>
            <a:r>
              <a:rPr lang="ja-JP" altLang="en-US" sz="2000" dirty="0"/>
              <a:t>等で示すことで，より具体的な評価規準を作成することができる。</a:t>
            </a:r>
          </a:p>
        </p:txBody>
      </p:sp>
      <p:sp>
        <p:nvSpPr>
          <p:cNvPr id="22536" name="正方形/長方形 1"/>
          <p:cNvSpPr>
            <a:spLocks noChangeArrowheads="1"/>
          </p:cNvSpPr>
          <p:nvPr/>
        </p:nvSpPr>
        <p:spPr bwMode="auto">
          <a:xfrm>
            <a:off x="323850" y="3028950"/>
            <a:ext cx="8651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t>※</a:t>
            </a:r>
            <a:r>
              <a:rPr lang="ja-JP" altLang="en-US"/>
              <a:t>発想や構想と鑑賞の双方に重なる資質・能力として「造形的なよさや美しさ，表現の意図と工夫，美術の働きなどについて考える」ことなどについて留意しながら評価する。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498"/>
    </mc:Choice>
    <mc:Fallback xmlns="">
      <p:transition spd="slow" advTm="9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a:t>
            </a:r>
            <a:endParaRPr kumimoji="1" lang="ja-JP" altLang="en-US" sz="2400">
              <a:solidFill>
                <a:srgbClr val="1A71A2"/>
              </a:solidFill>
            </a:endParaRPr>
          </a:p>
        </p:txBody>
      </p:sp>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24580"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cxnSp>
        <p:nvCxnSpPr>
          <p:cNvPr id="11" name="直線コネクタ 10"/>
          <p:cNvCxnSpPr/>
          <p:nvPr/>
        </p:nvCxnSpPr>
        <p:spPr>
          <a:xfrm>
            <a:off x="0" y="6207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582" name="スライド番号プレースホルダー 3"/>
          <p:cNvSpPr txBox="1">
            <a:spLocks/>
          </p:cNvSpPr>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9pPr>
          </a:lstStyle>
          <a:p>
            <a:pPr algn="r">
              <a:lnSpc>
                <a:spcPct val="100000"/>
              </a:lnSpc>
              <a:spcBef>
                <a:spcPct val="0"/>
              </a:spcBef>
              <a:buFontTx/>
              <a:buNone/>
            </a:pPr>
            <a:fld id="{7F783799-844D-47B8-BD4D-FBF9E513F41F}" type="slidenum">
              <a:rPr kumimoji="0" lang="ja-JP" altLang="en-US" sz="900">
                <a:solidFill>
                  <a:srgbClr val="898989"/>
                </a:solidFill>
              </a:rPr>
              <a:pPr algn="r">
                <a:lnSpc>
                  <a:spcPct val="100000"/>
                </a:lnSpc>
                <a:spcBef>
                  <a:spcPct val="0"/>
                </a:spcBef>
                <a:buFontTx/>
                <a:buNone/>
              </a:pPr>
              <a:t>11</a:t>
            </a:fld>
            <a:endParaRPr kumimoji="0" lang="ja-JP" altLang="en-US" sz="900">
              <a:solidFill>
                <a:srgbClr val="898989"/>
              </a:solidFill>
            </a:endParaRPr>
          </a:p>
        </p:txBody>
      </p:sp>
      <p:pic>
        <p:nvPicPr>
          <p:cNvPr id="24583" name="図 14"/>
          <p:cNvPicPr>
            <a:picLocks noChangeAspect="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円/楕円 15"/>
          <p:cNvSpPr/>
          <p:nvPr/>
        </p:nvSpPr>
        <p:spPr>
          <a:xfrm>
            <a:off x="4621213" y="2276475"/>
            <a:ext cx="723900" cy="2992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円/楕円 16"/>
          <p:cNvSpPr/>
          <p:nvPr/>
        </p:nvSpPr>
        <p:spPr>
          <a:xfrm>
            <a:off x="6018213" y="5516563"/>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64"/>
    </mc:Choice>
    <mc:Fallback xmlns="">
      <p:transition spd="slow" advTm="3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美術</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chemeClr val="bg2">
                    <a:lumMod val="75000"/>
                  </a:schemeClr>
                </a:solidFill>
                <a:ea typeface="HGP教科書体" panose="02020600000000000000" pitchFamily="18" charset="-128"/>
              </a:rPr>
              <a:t>Ⅰ</a:t>
            </a:r>
            <a:r>
              <a:rPr lang="ja-JP" altLang="en-US" sz="2800" b="1" dirty="0">
                <a:solidFill>
                  <a:schemeClr val="bg2">
                    <a:lumMod val="75000"/>
                  </a:schemeClr>
                </a:solidFill>
                <a:ea typeface="HGP教科書体" panose="02020600000000000000" pitchFamily="18" charset="-128"/>
              </a:rPr>
              <a:t>　「内容のまとまりごとの評価規準」作成の手順</a:t>
            </a:r>
            <a:endParaRPr lang="en-US" altLang="ja-JP" sz="2800" b="1" dirty="0">
              <a:solidFill>
                <a:schemeClr val="bg2">
                  <a:lumMod val="75000"/>
                </a:schemeClr>
              </a:solidFill>
              <a:ea typeface="HGP教科書体" panose="02020600000000000000" pitchFamily="18" charset="-128"/>
            </a:endParaRPr>
          </a:p>
          <a:p>
            <a:pPr>
              <a:lnSpc>
                <a:spcPct val="150000"/>
              </a:lnSpc>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美術科の内容のまとまりごとの評価規準　（例）</a:t>
            </a:r>
          </a:p>
          <a:p>
            <a:pPr>
              <a:lnSpc>
                <a:spcPct val="150000"/>
              </a:lnSpc>
              <a:buFontTx/>
              <a:buNone/>
              <a:defRPr/>
            </a:pPr>
            <a:r>
              <a:rPr lang="en-US" altLang="ja-JP" sz="2800" b="1" dirty="0">
                <a:solidFill>
                  <a:schemeClr val="bg2">
                    <a:lumMod val="75000"/>
                  </a:schemeClr>
                </a:solidFill>
                <a:ea typeface="HGP教科書体" panose="02020600000000000000" pitchFamily="18" charset="-128"/>
              </a:rPr>
              <a:t>Ⅲ</a:t>
            </a:r>
            <a:r>
              <a:rPr lang="ja-JP" altLang="en-US" sz="2800" b="1" dirty="0">
                <a:solidFill>
                  <a:schemeClr val="bg2">
                    <a:lumMod val="75000"/>
                  </a:schemeClr>
                </a:solidFill>
                <a:ea typeface="HGP教科書体" panose="02020600000000000000" pitchFamily="18" charset="-128"/>
              </a:rPr>
              <a:t>　題材ごとの学習評価について</a:t>
            </a:r>
            <a:endParaRPr lang="en-US" altLang="ja-JP" sz="2800" b="1" dirty="0">
              <a:solidFill>
                <a:schemeClr val="bg2">
                  <a:lumMod val="75000"/>
                </a:schemeClr>
              </a:solidFill>
              <a:ea typeface="HGP教科書体" panose="02020600000000000000" pitchFamily="18" charset="-128"/>
            </a:endParaRPr>
          </a:p>
          <a:p>
            <a:pPr>
              <a:lnSpc>
                <a:spcPct val="150000"/>
              </a:lnSpc>
              <a:buFontTx/>
              <a:buNone/>
              <a:defRPr/>
            </a:pPr>
            <a:r>
              <a:rPr lang="en-US" altLang="ja-JP" sz="2800" b="1" dirty="0">
                <a:solidFill>
                  <a:schemeClr val="bg2">
                    <a:lumMod val="75000"/>
                  </a:schemeClr>
                </a:solidFill>
                <a:ea typeface="HGP教科書体" panose="02020600000000000000" pitchFamily="18" charset="-128"/>
              </a:rPr>
              <a:t>Ⅳ</a:t>
            </a:r>
            <a:r>
              <a:rPr lang="ja-JP" altLang="en-US" sz="2800" b="1" dirty="0">
                <a:solidFill>
                  <a:schemeClr val="bg2">
                    <a:lumMod val="75000"/>
                  </a:schemeClr>
                </a:solidFill>
                <a:ea typeface="HGP教科書体" panose="02020600000000000000" pitchFamily="18" charset="-128"/>
              </a:rPr>
              <a:t>　事例「花の命を感じて」の題材の評価規準</a:t>
            </a:r>
            <a:r>
              <a:rPr kumimoji="0" lang="ja-JP" altLang="en-US" sz="2000" dirty="0">
                <a:solidFill>
                  <a:schemeClr val="bg2">
                    <a:lumMod val="75000"/>
                  </a:schemeClr>
                </a:solidFill>
                <a:latin typeface="Calibri" panose="020F0502020204030204" pitchFamily="34" charset="0"/>
              </a:rPr>
              <a:t>           </a:t>
            </a:r>
            <a:endParaRPr lang="ja-JP" altLang="en-US" sz="2800" b="1" dirty="0">
              <a:solidFill>
                <a:schemeClr val="bg2">
                  <a:lumMod val="75000"/>
                </a:schemeClr>
              </a:solidFill>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47"/>
    </mc:Choice>
    <mc:Fallback xmlns="">
      <p:transition spd="slow" advTm="1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222250" y="1631950"/>
          <a:ext cx="4032250" cy="5053013"/>
        </p:xfrm>
        <a:graphic>
          <a:graphicData uri="http://schemas.openxmlformats.org/drawingml/2006/table">
            <a:tbl>
              <a:tblPr firstRow="1" bandRow="1">
                <a:tableStyleId>{5940675A-B579-460E-94D1-54222C63F5DA}</a:tableStyleId>
              </a:tblPr>
              <a:tblGrid>
                <a:gridCol w="504031">
                  <a:extLst>
                    <a:ext uri="{9D8B030D-6E8A-4147-A177-3AD203B41FA5}">
                      <a16:colId xmlns:a16="http://schemas.microsoft.com/office/drawing/2014/main" val="20000"/>
                    </a:ext>
                  </a:extLst>
                </a:gridCol>
                <a:gridCol w="3528219">
                  <a:extLst>
                    <a:ext uri="{9D8B030D-6E8A-4147-A177-3AD203B41FA5}">
                      <a16:colId xmlns:a16="http://schemas.microsoft.com/office/drawing/2014/main" val="20001"/>
                    </a:ext>
                  </a:extLst>
                </a:gridCol>
              </a:tblGrid>
              <a:tr h="47039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35" marR="91435" marT="45691" marB="45691">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知識及び技能 	</a:t>
                      </a:r>
                      <a:endParaRPr kumimoji="1" lang="ja-JP" altLang="en-US" sz="2400" dirty="0"/>
                    </a:p>
                  </a:txBody>
                  <a:tcPr marL="91435" marR="91435" marT="45691" marB="45691">
                    <a:solidFill>
                      <a:srgbClr val="FF99CC"/>
                    </a:solidFill>
                  </a:tcPr>
                </a:tc>
                <a:extLst>
                  <a:ext uri="{0D108BD9-81ED-4DB2-BD59-A6C34878D82A}">
                    <a16:rowId xmlns:a16="http://schemas.microsoft.com/office/drawing/2014/main" val="10000"/>
                  </a:ext>
                </a:extLst>
              </a:tr>
              <a:tr h="4582622">
                <a:tc>
                  <a:txBody>
                    <a:bodyPr/>
                    <a:lstStyle/>
                    <a:p>
                      <a:r>
                        <a:rPr kumimoji="1" lang="ja-JP" altLang="en-US" sz="2000" dirty="0"/>
                        <a:t>　　　　学習指導要領　２　内容</a:t>
                      </a:r>
                    </a:p>
                  </a:txBody>
                  <a:tcPr marL="91435" marR="91435" marT="45691" marB="45691" vert="eaVert">
                    <a:solidFill>
                      <a:schemeClr val="bg1"/>
                    </a:solidFill>
                  </a:tcPr>
                </a:tc>
                <a:tc>
                  <a:txBody>
                    <a:bodyPr/>
                    <a:lstStyle/>
                    <a:p>
                      <a:r>
                        <a:rPr kumimoji="1" lang="en-US" altLang="ja-JP" sz="1800" b="0" i="0" u="none" strike="noStrike" kern="1200" baseline="0" dirty="0">
                          <a:solidFill>
                            <a:schemeClr val="tx1"/>
                          </a:solidFill>
                          <a:latin typeface="+mn-lt"/>
                          <a:ea typeface="+mn-ea"/>
                          <a:cs typeface="+mn-cs"/>
                        </a:rPr>
                        <a:t>〔</a:t>
                      </a:r>
                      <a:r>
                        <a:rPr kumimoji="1" lang="ja-JP" altLang="en-US" sz="1800" b="0" i="0" u="none" strike="noStrike" kern="1200" baseline="0" dirty="0">
                          <a:solidFill>
                            <a:schemeClr val="tx1"/>
                          </a:solidFill>
                          <a:latin typeface="+mn-lt"/>
                          <a:ea typeface="+mn-ea"/>
                          <a:cs typeface="+mn-cs"/>
                        </a:rPr>
                        <a:t>共通事項</a:t>
                      </a:r>
                      <a:r>
                        <a:rPr kumimoji="1" lang="en-US" altLang="ja-JP" sz="1800" b="0" i="0" u="none" strike="noStrike" kern="1200" baseline="0" dirty="0">
                          <a:solidFill>
                            <a:schemeClr val="tx1"/>
                          </a:solidFill>
                          <a:latin typeface="+mn-lt"/>
                          <a:ea typeface="+mn-ea"/>
                          <a:cs typeface="+mn-cs"/>
                        </a:rPr>
                        <a:t>〕 </a:t>
                      </a:r>
                    </a:p>
                    <a:p>
                      <a:r>
                        <a:rPr kumimoji="1" lang="ja-JP" altLang="en-US" sz="1800" b="0" i="0" u="none" strike="noStrike" kern="1200" baseline="0" dirty="0">
                          <a:solidFill>
                            <a:schemeClr val="tx1"/>
                          </a:solidFill>
                          <a:latin typeface="+mn-lt"/>
                          <a:ea typeface="+mn-ea"/>
                          <a:cs typeface="+mn-cs"/>
                        </a:rPr>
                        <a:t>ア 形や色彩，材料，光などの性質</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や，それらが感情にもたらす効</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果などを</a:t>
                      </a:r>
                      <a:r>
                        <a:rPr kumimoji="1" lang="ja-JP" altLang="en-US" sz="1800" b="0" i="0" u="none" strike="noStrike" kern="1200" baseline="0" dirty="0">
                          <a:solidFill>
                            <a:srgbClr val="FF0000"/>
                          </a:solidFill>
                          <a:latin typeface="+mn-lt"/>
                          <a:ea typeface="+mn-ea"/>
                          <a:cs typeface="+mn-cs"/>
                        </a:rPr>
                        <a:t>理解すること</a:t>
                      </a:r>
                      <a:r>
                        <a:rPr kumimoji="1" lang="ja-JP" altLang="en-US" sz="1800" b="0" i="0" u="none" strike="noStrike" kern="1200" baseline="0" dirty="0">
                          <a:solidFill>
                            <a:schemeClr val="tx1"/>
                          </a:solidFill>
                          <a:latin typeface="+mn-lt"/>
                          <a:ea typeface="+mn-ea"/>
                          <a:cs typeface="+mn-cs"/>
                        </a:rPr>
                        <a:t>。 </a:t>
                      </a:r>
                    </a:p>
                    <a:p>
                      <a:r>
                        <a:rPr kumimoji="1" lang="ja-JP" altLang="en-US" sz="1800" b="0" i="0" u="none" strike="noStrike" kern="1200" baseline="0" dirty="0">
                          <a:solidFill>
                            <a:schemeClr val="tx1"/>
                          </a:solidFill>
                          <a:latin typeface="+mn-lt"/>
                          <a:ea typeface="+mn-ea"/>
                          <a:cs typeface="+mn-cs"/>
                        </a:rPr>
                        <a:t>イ 造形的な特徴などを基に，全体</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のイメージや作風などで捉える</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ことを</a:t>
                      </a:r>
                      <a:r>
                        <a:rPr kumimoji="1" lang="ja-JP" altLang="en-US" sz="1800" b="0" i="0" u="none" strike="noStrike" kern="1200" baseline="0" dirty="0">
                          <a:solidFill>
                            <a:srgbClr val="FF0000"/>
                          </a:solidFill>
                          <a:latin typeface="+mn-lt"/>
                          <a:ea typeface="+mn-ea"/>
                          <a:cs typeface="+mn-cs"/>
                        </a:rPr>
                        <a:t>理解すること</a:t>
                      </a:r>
                      <a:r>
                        <a:rPr kumimoji="1" lang="ja-JP" altLang="en-US" sz="1800" b="0" i="0" u="none" strike="noStrike" kern="1200" baseline="0" dirty="0">
                          <a:solidFill>
                            <a:schemeClr val="tx1"/>
                          </a:solidFill>
                          <a:latin typeface="+mn-lt"/>
                          <a:ea typeface="+mn-ea"/>
                          <a:cs typeface="+mn-cs"/>
                        </a:rPr>
                        <a:t>。 </a:t>
                      </a:r>
                    </a:p>
                    <a:p>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「Ａ表現」 （２）</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（ア）</a:t>
                      </a:r>
                      <a:r>
                        <a:rPr kumimoji="1" lang="en-US" altLang="ja-JP" sz="1800" b="0" i="0" u="none" strike="noStrike" kern="1200" baseline="0" dirty="0">
                          <a:solidFill>
                            <a:schemeClr val="tx1"/>
                          </a:solidFill>
                          <a:latin typeface="+mn-lt"/>
                          <a:ea typeface="+mn-ea"/>
                          <a:cs typeface="+mn-cs"/>
                        </a:rPr>
                        <a:t> </a:t>
                      </a:r>
                      <a:r>
                        <a:rPr kumimoji="1" lang="ja-JP" altLang="en-US" sz="1800" b="0" i="0" u="none" strike="noStrike" kern="1200" baseline="0" dirty="0">
                          <a:solidFill>
                            <a:schemeClr val="tx1"/>
                          </a:solidFill>
                          <a:latin typeface="+mn-lt"/>
                          <a:ea typeface="+mn-ea"/>
                          <a:cs typeface="+mn-cs"/>
                        </a:rPr>
                        <a:t>材料や用具の生かし方などを</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身に付け，意図に応じて工夫</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して</a:t>
                      </a:r>
                      <a:r>
                        <a:rPr kumimoji="1" lang="ja-JP" altLang="en-US" sz="1800" b="0" i="0" u="none" strike="noStrike" kern="1200" baseline="0" dirty="0">
                          <a:solidFill>
                            <a:srgbClr val="FF0000"/>
                          </a:solidFill>
                          <a:latin typeface="+mn-lt"/>
                          <a:ea typeface="+mn-ea"/>
                          <a:cs typeface="+mn-cs"/>
                        </a:rPr>
                        <a:t>表すこと</a:t>
                      </a:r>
                      <a:r>
                        <a:rPr kumimoji="1" lang="ja-JP" altLang="en-US" sz="1800" b="0" i="0" u="none" strike="noStrike" kern="1200" baseline="0" dirty="0">
                          <a:solidFill>
                            <a:schemeClr val="tx1"/>
                          </a:solidFill>
                          <a:latin typeface="+mn-lt"/>
                          <a:ea typeface="+mn-ea"/>
                          <a:cs typeface="+mn-cs"/>
                        </a:rPr>
                        <a:t>。 </a:t>
                      </a:r>
                    </a:p>
                    <a:p>
                      <a:r>
                        <a:rPr kumimoji="1" lang="ja-JP" altLang="en-US" sz="1800" b="0" i="0" u="none" strike="noStrike" kern="1200" baseline="0" dirty="0">
                          <a:solidFill>
                            <a:schemeClr val="tx1"/>
                          </a:solidFill>
                          <a:latin typeface="+mn-lt"/>
                          <a:ea typeface="+mn-ea"/>
                          <a:cs typeface="+mn-cs"/>
                        </a:rPr>
                        <a:t>（イ）</a:t>
                      </a:r>
                      <a:r>
                        <a:rPr kumimoji="1" lang="en-US" altLang="ja-JP" sz="1800" b="0" i="0" u="none" strike="noStrike" kern="1200" baseline="0" dirty="0">
                          <a:solidFill>
                            <a:schemeClr val="tx1"/>
                          </a:solidFill>
                          <a:latin typeface="+mn-lt"/>
                          <a:ea typeface="+mn-ea"/>
                          <a:cs typeface="+mn-cs"/>
                        </a:rPr>
                        <a:t> </a:t>
                      </a:r>
                      <a:r>
                        <a:rPr kumimoji="1" lang="ja-JP" altLang="en-US" sz="1800" b="0" i="0" u="none" strike="noStrike" kern="1200" baseline="0" dirty="0">
                          <a:solidFill>
                            <a:schemeClr val="tx1"/>
                          </a:solidFill>
                          <a:latin typeface="+mn-lt"/>
                          <a:ea typeface="+mn-ea"/>
                          <a:cs typeface="+mn-cs"/>
                        </a:rPr>
                        <a:t>材料や用具の特性などから</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制作の順序などを考えながら，</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見通しをもって</a:t>
                      </a:r>
                      <a:r>
                        <a:rPr kumimoji="1" lang="ja-JP" altLang="en-US" sz="1800" b="0" i="0" u="none" strike="noStrike" kern="1200" baseline="0" dirty="0">
                          <a:solidFill>
                            <a:srgbClr val="FF0000"/>
                          </a:solidFill>
                          <a:latin typeface="+mn-lt"/>
                          <a:ea typeface="+mn-ea"/>
                          <a:cs typeface="+mn-cs"/>
                        </a:rPr>
                        <a:t>表すこと</a:t>
                      </a:r>
                      <a:r>
                        <a:rPr kumimoji="1" lang="ja-JP" altLang="en-US" sz="1800" b="0" i="0" u="none" strike="noStrike" kern="1200" baseline="0" dirty="0">
                          <a:solidFill>
                            <a:schemeClr val="tx1"/>
                          </a:solidFill>
                          <a:latin typeface="+mn-lt"/>
                          <a:ea typeface="+mn-ea"/>
                          <a:cs typeface="+mn-cs"/>
                        </a:rPr>
                        <a:t>。</a:t>
                      </a:r>
                    </a:p>
                    <a:p>
                      <a:r>
                        <a:rPr kumimoji="1" lang="ja-JP" altLang="en-US" sz="1400" b="0" i="0" u="none" strike="noStrike" kern="1200" baseline="0" dirty="0">
                          <a:solidFill>
                            <a:schemeClr val="tx1"/>
                          </a:solidFill>
                          <a:latin typeface="+mn-lt"/>
                          <a:ea typeface="+mn-ea"/>
                          <a:cs typeface="+mn-cs"/>
                        </a:rPr>
                        <a:t>	</a:t>
                      </a:r>
                    </a:p>
                  </a:txBody>
                  <a:tcPr marL="91435" marR="91435" marT="45691" marB="45691">
                    <a:solidFill>
                      <a:schemeClr val="bg1"/>
                    </a:solidFill>
                  </a:tcPr>
                </a:tc>
                <a:extLst>
                  <a:ext uri="{0D108BD9-81ED-4DB2-BD59-A6C34878D82A}">
                    <a16:rowId xmlns:a16="http://schemas.microsoft.com/office/drawing/2014/main" val="10001"/>
                  </a:ext>
                </a:extLst>
              </a:tr>
            </a:tbl>
          </a:graphicData>
        </a:graphic>
      </p:graphicFrame>
      <p:sp>
        <p:nvSpPr>
          <p:cNvPr id="9" name="二等辺三角形 8"/>
          <p:cNvSpPr/>
          <p:nvPr/>
        </p:nvSpPr>
        <p:spPr>
          <a:xfrm rot="5400000">
            <a:off x="3400425" y="3851275"/>
            <a:ext cx="2447925" cy="6127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1" name="表 10"/>
          <p:cNvGraphicFramePr>
            <a:graphicFrameLocks noGrp="1"/>
          </p:cNvGraphicFramePr>
          <p:nvPr/>
        </p:nvGraphicFramePr>
        <p:xfrm>
          <a:off x="4972050" y="1631950"/>
          <a:ext cx="4032250" cy="5049838"/>
        </p:xfrm>
        <a:graphic>
          <a:graphicData uri="http://schemas.openxmlformats.org/drawingml/2006/table">
            <a:tbl>
              <a:tblPr firstRow="1" bandRow="1">
                <a:tableStyleId>{5940675A-B579-460E-94D1-54222C63F5DA}</a:tableStyleId>
              </a:tblPr>
              <a:tblGrid>
                <a:gridCol w="504031">
                  <a:extLst>
                    <a:ext uri="{9D8B030D-6E8A-4147-A177-3AD203B41FA5}">
                      <a16:colId xmlns:a16="http://schemas.microsoft.com/office/drawing/2014/main" val="20000"/>
                    </a:ext>
                  </a:extLst>
                </a:gridCol>
                <a:gridCol w="3528219">
                  <a:extLst>
                    <a:ext uri="{9D8B030D-6E8A-4147-A177-3AD203B41FA5}">
                      <a16:colId xmlns:a16="http://schemas.microsoft.com/office/drawing/2014/main" val="20001"/>
                    </a:ext>
                  </a:extLst>
                </a:gridCol>
              </a:tblGrid>
              <a:tr h="46676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35" marR="91435" marT="45695" marB="45695">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知識・技能 	</a:t>
                      </a:r>
                      <a:endParaRPr kumimoji="1" lang="ja-JP" altLang="en-US" sz="2400" dirty="0"/>
                    </a:p>
                  </a:txBody>
                  <a:tcPr marL="91435" marR="91435" marT="45695" marB="45695">
                    <a:solidFill>
                      <a:srgbClr val="FF99CC"/>
                    </a:solidFill>
                  </a:tcPr>
                </a:tc>
                <a:extLst>
                  <a:ext uri="{0D108BD9-81ED-4DB2-BD59-A6C34878D82A}">
                    <a16:rowId xmlns:a16="http://schemas.microsoft.com/office/drawing/2014/main" val="10000"/>
                  </a:ext>
                </a:extLst>
              </a:tr>
              <a:tr h="4583073">
                <a:tc>
                  <a:txBody>
                    <a:bodyPr/>
                    <a:lstStyle/>
                    <a:p>
                      <a:r>
                        <a:rPr kumimoji="1" lang="ja-JP" altLang="en-US" sz="2000" dirty="0"/>
                        <a:t> 内容のまとまりごとの評価規準　例</a:t>
                      </a:r>
                    </a:p>
                  </a:txBody>
                  <a:tcPr marL="91435" marR="91435" marT="45695" marB="45695" vert="eaVert">
                    <a:solidFill>
                      <a:schemeClr val="bg1"/>
                    </a:solidFill>
                  </a:tcPr>
                </a:tc>
                <a:tc>
                  <a:txBody>
                    <a:bodyPr/>
                    <a:lstStyle/>
                    <a:p>
                      <a:r>
                        <a:rPr kumimoji="1" lang="ja-JP" altLang="en-US" sz="1800" b="0" i="0" u="none" strike="noStrike" kern="1200" baseline="0" dirty="0">
                          <a:solidFill>
                            <a:schemeClr val="tx1"/>
                          </a:solidFill>
                          <a:latin typeface="+mn-lt"/>
                          <a:ea typeface="+mn-ea"/>
                          <a:cs typeface="+mn-cs"/>
                        </a:rPr>
                        <a:t>「知識」</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・形や色彩，材料，光などの性質や，</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それらが感情にもたらす効果など</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を</a:t>
                      </a:r>
                      <a:r>
                        <a:rPr kumimoji="1" lang="ja-JP" altLang="en-US" sz="1800" b="0" i="0" u="none" strike="noStrike" kern="1200" baseline="0" dirty="0">
                          <a:solidFill>
                            <a:srgbClr val="FF0000"/>
                          </a:solidFill>
                          <a:latin typeface="+mn-lt"/>
                          <a:ea typeface="+mn-ea"/>
                          <a:cs typeface="+mn-cs"/>
                        </a:rPr>
                        <a:t>理解している</a:t>
                      </a:r>
                      <a:r>
                        <a:rPr kumimoji="1" lang="ja-JP" altLang="en-US" sz="1800" b="0" i="0" u="none" strike="noStrike" kern="1200" baseline="0" dirty="0">
                          <a:solidFill>
                            <a:schemeClr val="tx1"/>
                          </a:solidFill>
                          <a:latin typeface="+mn-lt"/>
                          <a:ea typeface="+mn-ea"/>
                          <a:cs typeface="+mn-cs"/>
                        </a:rPr>
                        <a:t>。 </a:t>
                      </a:r>
                    </a:p>
                    <a:p>
                      <a:r>
                        <a:rPr kumimoji="1" lang="ja-JP" altLang="en-US" sz="1800" b="0" i="0" u="none" strike="noStrike" kern="1200" baseline="0" dirty="0">
                          <a:solidFill>
                            <a:schemeClr val="tx1"/>
                          </a:solidFill>
                          <a:latin typeface="+mn-lt"/>
                          <a:ea typeface="+mn-ea"/>
                          <a:cs typeface="+mn-cs"/>
                        </a:rPr>
                        <a:t>・造形的な特徴などを基に， 全体 </a:t>
                      </a:r>
                      <a:endParaRPr kumimoji="1" lang="en-US" altLang="ja-JP" sz="1800" b="0" i="0" u="none" strike="noStrike" kern="1200" baseline="0" dirty="0">
                        <a:solidFill>
                          <a:schemeClr val="tx1"/>
                        </a:solidFill>
                        <a:latin typeface="+mn-lt"/>
                        <a:ea typeface="+mn-ea"/>
                        <a:cs typeface="+mn-cs"/>
                      </a:endParaRPr>
                    </a:p>
                    <a:p>
                      <a:r>
                        <a:rPr kumimoji="1" lang="en-US" altLang="ja-JP" sz="1800" b="0" i="0" u="none" strike="noStrike" kern="1200" baseline="0" dirty="0">
                          <a:solidFill>
                            <a:schemeClr val="tx1"/>
                          </a:solidFill>
                          <a:latin typeface="+mn-lt"/>
                          <a:ea typeface="+mn-ea"/>
                          <a:cs typeface="+mn-cs"/>
                        </a:rPr>
                        <a:t>  </a:t>
                      </a:r>
                      <a:r>
                        <a:rPr kumimoji="1" lang="ja-JP" altLang="en-US" sz="1800" b="0" i="0" u="none" strike="noStrike" kern="1200" baseline="0" dirty="0">
                          <a:solidFill>
                            <a:schemeClr val="tx1"/>
                          </a:solidFill>
                          <a:latin typeface="+mn-lt"/>
                          <a:ea typeface="+mn-ea"/>
                          <a:cs typeface="+mn-cs"/>
                        </a:rPr>
                        <a:t>のイメージや作風などで捉える</a:t>
                      </a:r>
                      <a:r>
                        <a:rPr kumimoji="1" lang="ja-JP" altLang="en-US" sz="1800" b="0" i="0" u="none" strike="noStrike" kern="1200" baseline="0" dirty="0" err="1">
                          <a:solidFill>
                            <a:schemeClr val="tx1"/>
                          </a:solidFill>
                          <a:latin typeface="+mn-lt"/>
                          <a:ea typeface="+mn-ea"/>
                          <a:cs typeface="+mn-cs"/>
                        </a:rPr>
                        <a:t>こ</a:t>
                      </a:r>
                      <a:endParaRPr kumimoji="1" lang="en-US" altLang="ja-JP" sz="1800" b="0" i="0" u="none" strike="noStrike" kern="1200" baseline="0" dirty="0">
                        <a:solidFill>
                          <a:schemeClr val="tx1"/>
                        </a:solidFill>
                        <a:latin typeface="+mn-lt"/>
                        <a:ea typeface="+mn-ea"/>
                        <a:cs typeface="+mn-cs"/>
                      </a:endParaRPr>
                    </a:p>
                    <a:p>
                      <a:r>
                        <a:rPr kumimoji="1" lang="en-US" altLang="ja-JP" sz="1800" b="0" i="0" u="none" strike="noStrike" kern="1200" baseline="0" dirty="0">
                          <a:solidFill>
                            <a:schemeClr val="tx1"/>
                          </a:solidFill>
                          <a:latin typeface="+mn-lt"/>
                          <a:ea typeface="+mn-ea"/>
                          <a:cs typeface="+mn-cs"/>
                        </a:rPr>
                        <a:t>  </a:t>
                      </a:r>
                      <a:r>
                        <a:rPr kumimoji="1" lang="ja-JP" altLang="en-US" sz="1800" b="0" i="0" u="none" strike="noStrike" kern="1200" baseline="0" dirty="0" err="1">
                          <a:solidFill>
                            <a:schemeClr val="tx1"/>
                          </a:solidFill>
                          <a:latin typeface="+mn-lt"/>
                          <a:ea typeface="+mn-ea"/>
                          <a:cs typeface="+mn-cs"/>
                        </a:rPr>
                        <a:t>とを</a:t>
                      </a:r>
                      <a:r>
                        <a:rPr kumimoji="1" lang="ja-JP" altLang="en-US" sz="1800" b="0" i="0" u="none" strike="noStrike" kern="1200" baseline="0" dirty="0">
                          <a:solidFill>
                            <a:srgbClr val="FF0000"/>
                          </a:solidFill>
                          <a:latin typeface="+mn-lt"/>
                          <a:ea typeface="+mn-ea"/>
                          <a:cs typeface="+mn-cs"/>
                        </a:rPr>
                        <a:t>理解している</a:t>
                      </a:r>
                      <a:r>
                        <a:rPr kumimoji="1" lang="ja-JP" altLang="en-US" sz="1800" b="0" i="0" u="none" strike="noStrike" kern="1200" baseline="0" dirty="0">
                          <a:solidFill>
                            <a:schemeClr val="tx1"/>
                          </a:solidFill>
                          <a:latin typeface="+mn-lt"/>
                          <a:ea typeface="+mn-ea"/>
                          <a:cs typeface="+mn-cs"/>
                        </a:rPr>
                        <a:t>。 </a:t>
                      </a:r>
                    </a:p>
                    <a:p>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「技能」</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・材料や用具の生かし方などを身</a:t>
                      </a:r>
                      <a:endParaRPr kumimoji="1" lang="en-US" altLang="ja-JP" sz="1800" b="0" i="0" u="none" strike="noStrike" kern="1200" baseline="0" dirty="0">
                        <a:solidFill>
                          <a:schemeClr val="tx1"/>
                        </a:solidFill>
                        <a:latin typeface="+mn-lt"/>
                        <a:ea typeface="+mn-ea"/>
                        <a:cs typeface="+mn-cs"/>
                      </a:endParaRPr>
                    </a:p>
                    <a:p>
                      <a:r>
                        <a:rPr kumimoji="1" lang="en-US" altLang="ja-JP" sz="1800" b="0" i="0" u="none" strike="noStrike" kern="1200" baseline="0" dirty="0">
                          <a:solidFill>
                            <a:schemeClr val="tx1"/>
                          </a:solidFill>
                          <a:latin typeface="+mn-lt"/>
                          <a:ea typeface="+mn-ea"/>
                          <a:cs typeface="+mn-cs"/>
                        </a:rPr>
                        <a:t>  </a:t>
                      </a:r>
                      <a:r>
                        <a:rPr kumimoji="1" lang="ja-JP" altLang="en-US" sz="1800" b="0" i="0" u="none" strike="noStrike" kern="1200" baseline="0" dirty="0">
                          <a:solidFill>
                            <a:schemeClr val="tx1"/>
                          </a:solidFill>
                          <a:latin typeface="+mn-lt"/>
                          <a:ea typeface="+mn-ea"/>
                          <a:cs typeface="+mn-cs"/>
                        </a:rPr>
                        <a:t>に付け，意図に応じて工夫して</a:t>
                      </a:r>
                      <a:r>
                        <a:rPr kumimoji="1" lang="ja-JP" altLang="en-US" sz="1800" b="0" i="0" u="none" strike="noStrike" kern="1200" baseline="0" dirty="0">
                          <a:solidFill>
                            <a:srgbClr val="FF0000"/>
                          </a:solidFill>
                          <a:latin typeface="+mn-lt"/>
                          <a:ea typeface="+mn-ea"/>
                          <a:cs typeface="+mn-cs"/>
                        </a:rPr>
                        <a:t>表</a:t>
                      </a:r>
                      <a:endParaRPr kumimoji="1" lang="en-US" altLang="ja-JP" sz="1800" b="0" i="0" u="none" strike="noStrike" kern="1200" baseline="0" dirty="0">
                        <a:solidFill>
                          <a:srgbClr val="FF0000"/>
                        </a:solidFill>
                        <a:latin typeface="+mn-lt"/>
                        <a:ea typeface="+mn-ea"/>
                        <a:cs typeface="+mn-cs"/>
                      </a:endParaRPr>
                    </a:p>
                    <a:p>
                      <a:r>
                        <a:rPr kumimoji="1" lang="en-US" altLang="ja-JP" sz="1800" b="0" i="0" u="none" strike="noStrike" kern="1200" baseline="0" dirty="0">
                          <a:solidFill>
                            <a:srgbClr val="FF0000"/>
                          </a:solidFill>
                          <a:latin typeface="+mn-lt"/>
                          <a:ea typeface="+mn-ea"/>
                          <a:cs typeface="+mn-cs"/>
                        </a:rPr>
                        <a:t>  </a:t>
                      </a:r>
                      <a:r>
                        <a:rPr kumimoji="1" lang="ja-JP" altLang="en-US" sz="1800" b="0" i="0" u="none" strike="noStrike" kern="1200" baseline="0" dirty="0">
                          <a:solidFill>
                            <a:srgbClr val="FF0000"/>
                          </a:solidFill>
                          <a:latin typeface="+mn-lt"/>
                          <a:ea typeface="+mn-ea"/>
                          <a:cs typeface="+mn-cs"/>
                        </a:rPr>
                        <a:t>している</a:t>
                      </a:r>
                      <a:r>
                        <a:rPr kumimoji="1" lang="ja-JP" altLang="en-US" sz="1800" b="0" i="0" u="none" strike="noStrike" kern="1200" baseline="0" dirty="0">
                          <a:solidFill>
                            <a:schemeClr val="tx1"/>
                          </a:solidFill>
                          <a:latin typeface="+mn-lt"/>
                          <a:ea typeface="+mn-ea"/>
                          <a:cs typeface="+mn-cs"/>
                        </a:rPr>
                        <a:t>。 </a:t>
                      </a:r>
                    </a:p>
                    <a:p>
                      <a:r>
                        <a:rPr kumimoji="1" lang="ja-JP" altLang="en-US" sz="1800" b="0" i="0" u="none" strike="noStrike" kern="1200" baseline="0" dirty="0">
                          <a:solidFill>
                            <a:schemeClr val="tx1"/>
                          </a:solidFill>
                          <a:latin typeface="+mn-lt"/>
                          <a:ea typeface="+mn-ea"/>
                          <a:cs typeface="+mn-cs"/>
                        </a:rPr>
                        <a:t>・材料や用具の特性などから制作</a:t>
                      </a:r>
                      <a:endParaRPr kumimoji="1" lang="en-US" altLang="ja-JP" sz="1800" b="0" i="0" u="none" strike="noStrike" kern="1200" baseline="0" dirty="0">
                        <a:solidFill>
                          <a:schemeClr val="tx1"/>
                        </a:solidFill>
                        <a:latin typeface="+mn-lt"/>
                        <a:ea typeface="+mn-ea"/>
                        <a:cs typeface="+mn-cs"/>
                      </a:endParaRPr>
                    </a:p>
                    <a:p>
                      <a:r>
                        <a:rPr kumimoji="1" lang="en-US" altLang="ja-JP" sz="1800" b="0" i="0" u="none" strike="noStrike" kern="1200" baseline="0" dirty="0">
                          <a:solidFill>
                            <a:schemeClr val="tx1"/>
                          </a:solidFill>
                          <a:latin typeface="+mn-lt"/>
                          <a:ea typeface="+mn-ea"/>
                          <a:cs typeface="+mn-cs"/>
                        </a:rPr>
                        <a:t>  </a:t>
                      </a:r>
                      <a:r>
                        <a:rPr kumimoji="1" lang="ja-JP" altLang="en-US" sz="1800" b="0" i="0" u="none" strike="noStrike" kern="1200" baseline="0" dirty="0">
                          <a:solidFill>
                            <a:schemeClr val="tx1"/>
                          </a:solidFill>
                          <a:latin typeface="+mn-lt"/>
                          <a:ea typeface="+mn-ea"/>
                          <a:cs typeface="+mn-cs"/>
                        </a:rPr>
                        <a:t>の順序などを考えながら，見通し</a:t>
                      </a:r>
                      <a:endParaRPr kumimoji="1" lang="en-US" altLang="ja-JP" sz="1800" b="0" i="0" u="none" strike="noStrike" kern="1200" baseline="0" dirty="0">
                        <a:solidFill>
                          <a:schemeClr val="tx1"/>
                        </a:solidFill>
                        <a:latin typeface="+mn-lt"/>
                        <a:ea typeface="+mn-ea"/>
                        <a:cs typeface="+mn-cs"/>
                      </a:endParaRPr>
                    </a:p>
                    <a:p>
                      <a:r>
                        <a:rPr kumimoji="1" lang="en-US" altLang="ja-JP" sz="1800" b="0" i="0" u="none" strike="noStrike" kern="1200" baseline="0" dirty="0">
                          <a:solidFill>
                            <a:schemeClr val="tx1"/>
                          </a:solidFill>
                          <a:latin typeface="+mn-lt"/>
                          <a:ea typeface="+mn-ea"/>
                          <a:cs typeface="+mn-cs"/>
                        </a:rPr>
                        <a:t>  </a:t>
                      </a:r>
                      <a:r>
                        <a:rPr kumimoji="1" lang="ja-JP" altLang="en-US" sz="1800" b="0" i="0" u="none" strike="noStrike" kern="1200" baseline="0" dirty="0">
                          <a:solidFill>
                            <a:schemeClr val="tx1"/>
                          </a:solidFill>
                          <a:latin typeface="+mn-lt"/>
                          <a:ea typeface="+mn-ea"/>
                          <a:cs typeface="+mn-cs"/>
                        </a:rPr>
                        <a:t>をもって</a:t>
                      </a:r>
                      <a:r>
                        <a:rPr kumimoji="1" lang="ja-JP" altLang="en-US" sz="1800" b="0" i="0" u="none" strike="noStrike" kern="1200" baseline="0" dirty="0">
                          <a:solidFill>
                            <a:srgbClr val="FF0000"/>
                          </a:solidFill>
                          <a:latin typeface="+mn-lt"/>
                          <a:ea typeface="+mn-ea"/>
                          <a:cs typeface="+mn-cs"/>
                        </a:rPr>
                        <a:t>表している</a:t>
                      </a:r>
                      <a:r>
                        <a:rPr kumimoji="1" lang="ja-JP" altLang="en-US" sz="1800" b="0" i="0" u="none" strike="noStrike" kern="1200" baseline="0" dirty="0">
                          <a:solidFill>
                            <a:srgbClr val="000000"/>
                          </a:solidFill>
                          <a:latin typeface="+mn-lt"/>
                          <a:ea typeface="+mn-ea"/>
                          <a:cs typeface="+mn-cs"/>
                        </a:rPr>
                        <a:t>。</a:t>
                      </a:r>
                      <a:r>
                        <a:rPr kumimoji="1" lang="ja-JP" altLang="en-US" sz="1800" b="0" i="0" u="none" strike="noStrike" kern="1200" baseline="0" dirty="0">
                          <a:solidFill>
                            <a:srgbClr val="0070C0"/>
                          </a:solidFill>
                          <a:latin typeface="+mn-lt"/>
                          <a:ea typeface="+mn-ea"/>
                          <a:cs typeface="+mn-cs"/>
                        </a:rPr>
                        <a:t> </a:t>
                      </a:r>
                      <a:r>
                        <a:rPr kumimoji="1" lang="ja-JP" altLang="en-US" sz="1800" b="0" i="0" u="none" strike="noStrike" kern="1200" baseline="0" dirty="0">
                          <a:solidFill>
                            <a:schemeClr val="tx1"/>
                          </a:solidFill>
                          <a:latin typeface="+mn-lt"/>
                          <a:ea typeface="+mn-ea"/>
                          <a:cs typeface="+mn-cs"/>
                        </a:rPr>
                        <a:t>	</a:t>
                      </a:r>
                    </a:p>
                    <a:p>
                      <a:r>
                        <a:rPr kumimoji="1" lang="ja-JP" altLang="en-US" sz="1800" b="0" i="0" u="none" strike="noStrike" kern="1200" baseline="0" dirty="0">
                          <a:solidFill>
                            <a:schemeClr val="tx1"/>
                          </a:solidFill>
                          <a:latin typeface="+mn-lt"/>
                          <a:ea typeface="+mn-ea"/>
                          <a:cs typeface="+mn-cs"/>
                        </a:rPr>
                        <a:t>	</a:t>
                      </a:r>
                    </a:p>
                  </a:txBody>
                  <a:tcPr marL="91435" marR="91435" marT="45695" marB="45695">
                    <a:solidFill>
                      <a:schemeClr val="bg1"/>
                    </a:solidFill>
                  </a:tcPr>
                </a:tc>
                <a:extLst>
                  <a:ext uri="{0D108BD9-81ED-4DB2-BD59-A6C34878D82A}">
                    <a16:rowId xmlns:a16="http://schemas.microsoft.com/office/drawing/2014/main" val="10001"/>
                  </a:ext>
                </a:extLst>
              </a:tr>
            </a:tbl>
          </a:graphicData>
        </a:graphic>
      </p:graphicFrame>
      <p:sp>
        <p:nvSpPr>
          <p:cNvPr id="28697" name="テキスト ボックス 1"/>
          <p:cNvSpPr txBox="1">
            <a:spLocks noChangeArrowheads="1"/>
          </p:cNvSpPr>
          <p:nvPr/>
        </p:nvSpPr>
        <p:spPr bwMode="auto">
          <a:xfrm>
            <a:off x="0" y="4763"/>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Ⅱ</a:t>
            </a:r>
            <a:r>
              <a:rPr kumimoji="1" lang="ja-JP" altLang="en-US" sz="2800" b="1">
                <a:solidFill>
                  <a:srgbClr val="FFFFFF"/>
                </a:solidFill>
              </a:rPr>
              <a:t>　美術科の内容のまとまりごとの評価規準　（例）</a:t>
            </a:r>
          </a:p>
        </p:txBody>
      </p:sp>
      <p:sp>
        <p:nvSpPr>
          <p:cNvPr id="12" name="上リボン 11"/>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Ｐ３１，</a:t>
            </a:r>
            <a:endParaRPr kumimoji="1" lang="en-US" altLang="ja-JP" dirty="0"/>
          </a:p>
          <a:p>
            <a:pPr algn="ctr">
              <a:defRPr/>
            </a:pPr>
            <a:r>
              <a:rPr kumimoji="1" lang="ja-JP" altLang="en-US" dirty="0"/>
              <a:t>３２</a:t>
            </a:r>
          </a:p>
        </p:txBody>
      </p:sp>
      <p:sp>
        <p:nvSpPr>
          <p:cNvPr id="28699" name="テキスト ボックス 1"/>
          <p:cNvSpPr txBox="1">
            <a:spLocks noChangeArrowheads="1"/>
          </p:cNvSpPr>
          <p:nvPr/>
        </p:nvSpPr>
        <p:spPr bwMode="auto">
          <a:xfrm>
            <a:off x="76200" y="1100138"/>
            <a:ext cx="905033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500">
                <a:solidFill>
                  <a:srgbClr val="000000"/>
                </a:solidFill>
              </a:rPr>
              <a:t>＜　例　 第１学年の「感じ取ったことや考えたことなどを基にした表現　「Ａ表現」（１）ア（２）及び</a:t>
            </a:r>
            <a:r>
              <a:rPr kumimoji="1" lang="en-US" altLang="ja-JP" sz="1500">
                <a:solidFill>
                  <a:srgbClr val="000000"/>
                </a:solidFill>
              </a:rPr>
              <a:t>〔</a:t>
            </a:r>
            <a:r>
              <a:rPr kumimoji="1" lang="ja-JP" altLang="en-US" sz="1500">
                <a:solidFill>
                  <a:srgbClr val="000000"/>
                </a:solidFill>
              </a:rPr>
              <a:t>共通事項</a:t>
            </a:r>
            <a:r>
              <a:rPr kumimoji="1" lang="en-US" altLang="ja-JP" sz="1500">
                <a:solidFill>
                  <a:srgbClr val="000000"/>
                </a:solidFill>
              </a:rPr>
              <a:t>〕</a:t>
            </a:r>
            <a:r>
              <a:rPr kumimoji="1" lang="ja-JP" altLang="en-US" sz="1500">
                <a:solidFill>
                  <a:srgbClr val="000000"/>
                </a:solidFill>
              </a:rPr>
              <a:t>」＞</a:t>
            </a:r>
            <a:r>
              <a:rPr kumimoji="1" lang="ja-JP" altLang="en-US" sz="1500"/>
              <a:t>　</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62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96850" y="1668463"/>
          <a:ext cx="4276725" cy="5083175"/>
        </p:xfrm>
        <a:graphic>
          <a:graphicData uri="http://schemas.openxmlformats.org/drawingml/2006/table">
            <a:tbl>
              <a:tblPr firstRow="1" bandRow="1">
                <a:tableStyleId>{5940675A-B579-460E-94D1-54222C63F5DA}</a:tableStyleId>
              </a:tblPr>
              <a:tblGrid>
                <a:gridCol w="534591">
                  <a:extLst>
                    <a:ext uri="{9D8B030D-6E8A-4147-A177-3AD203B41FA5}">
                      <a16:colId xmlns:a16="http://schemas.microsoft.com/office/drawing/2014/main" val="20000"/>
                    </a:ext>
                  </a:extLst>
                </a:gridCol>
                <a:gridCol w="3742134">
                  <a:extLst>
                    <a:ext uri="{9D8B030D-6E8A-4147-A177-3AD203B41FA5}">
                      <a16:colId xmlns:a16="http://schemas.microsoft.com/office/drawing/2014/main" val="20001"/>
                    </a:ext>
                  </a:extLst>
                </a:gridCol>
              </a:tblGrid>
              <a:tr h="50025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14" marR="91414" marT="45694" marB="45694">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n-lt"/>
                          <a:ea typeface="+mn-ea"/>
                          <a:cs typeface="+mn-cs"/>
                        </a:rPr>
                        <a:t>思考力，判断力，表現力等</a:t>
                      </a:r>
                      <a:endParaRPr kumimoji="1" lang="ja-JP" altLang="en-US" sz="2400" dirty="0"/>
                    </a:p>
                  </a:txBody>
                  <a:tcPr marL="91414" marR="91414" marT="45694" marB="45694">
                    <a:solidFill>
                      <a:srgbClr val="66FF66"/>
                    </a:solidFill>
                  </a:tcPr>
                </a:tc>
                <a:extLst>
                  <a:ext uri="{0D108BD9-81ED-4DB2-BD59-A6C34878D82A}">
                    <a16:rowId xmlns:a16="http://schemas.microsoft.com/office/drawing/2014/main" val="10000"/>
                  </a:ext>
                </a:extLst>
              </a:tr>
              <a:tr h="4582918">
                <a:tc>
                  <a:txBody>
                    <a:bodyPr/>
                    <a:lstStyle/>
                    <a:p>
                      <a:r>
                        <a:rPr kumimoji="1" lang="ja-JP" altLang="en-US" sz="2000" dirty="0"/>
                        <a:t>　　　　学習指導要領　２　内容</a:t>
                      </a:r>
                    </a:p>
                  </a:txBody>
                  <a:tcPr marL="91414" marR="91414" marT="45694" marB="45694" vert="eaVert">
                    <a:solidFill>
                      <a:schemeClr val="bg1"/>
                    </a:solidFill>
                  </a:tcPr>
                </a:tc>
                <a:tc>
                  <a:txBody>
                    <a:bodyPr/>
                    <a:lstStyle/>
                    <a:p>
                      <a:r>
                        <a:rPr kumimoji="1" lang="ja-JP" altLang="en-US" sz="2000" b="0" i="0" u="none" strike="noStrike" kern="1200" baseline="0" dirty="0">
                          <a:solidFill>
                            <a:schemeClr val="tx1"/>
                          </a:solidFill>
                          <a:latin typeface="+mn-lt"/>
                          <a:ea typeface="+mn-ea"/>
                          <a:cs typeface="+mn-cs"/>
                        </a:rPr>
                        <a:t>「Ａ表現」 </a:t>
                      </a:r>
                    </a:p>
                    <a:p>
                      <a:r>
                        <a:rPr kumimoji="1" lang="ja-JP" altLang="en-US" sz="2000" b="0" i="0" u="none" strike="noStrike" kern="1200" baseline="0" dirty="0">
                          <a:solidFill>
                            <a:schemeClr val="tx1"/>
                          </a:solidFill>
                          <a:latin typeface="+mn-lt"/>
                          <a:ea typeface="+mn-ea"/>
                          <a:cs typeface="+mn-cs"/>
                        </a:rPr>
                        <a:t>（１）</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ア </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（ア）</a:t>
                      </a:r>
                      <a:r>
                        <a:rPr kumimoji="1" lang="en-US" altLang="ja-JP" sz="2000" b="0" i="0" u="none" strike="noStrike" kern="1200" baseline="0" dirty="0">
                          <a:solidFill>
                            <a:schemeClr val="tx1"/>
                          </a:solidFill>
                          <a:latin typeface="+mn-lt"/>
                          <a:ea typeface="+mn-ea"/>
                          <a:cs typeface="+mn-cs"/>
                        </a:rPr>
                        <a:t> </a:t>
                      </a:r>
                      <a:r>
                        <a:rPr kumimoji="1" lang="ja-JP" altLang="en-US" sz="2000" b="0" i="0" u="none" strike="noStrike" kern="1200" baseline="0" dirty="0">
                          <a:solidFill>
                            <a:schemeClr val="tx1"/>
                          </a:solidFill>
                          <a:latin typeface="+mn-lt"/>
                          <a:ea typeface="+mn-ea"/>
                          <a:cs typeface="+mn-cs"/>
                        </a:rPr>
                        <a:t>対象や事象を見つめ感じ</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取った形や色彩の特徴や</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美しさ，想像したことなどを</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基に主題を生み出し，全体</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と部分との関係などを考え，</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創造的な構成を工夫し，心</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豊かに表現する構想を</a:t>
                      </a:r>
                      <a:r>
                        <a:rPr kumimoji="1" lang="ja-JP" altLang="en-US" sz="2000" b="0" i="0" u="none" strike="noStrike" kern="1200" baseline="0" dirty="0">
                          <a:solidFill>
                            <a:srgbClr val="FF0000"/>
                          </a:solidFill>
                          <a:latin typeface="+mn-lt"/>
                          <a:ea typeface="+mn-ea"/>
                          <a:cs typeface="+mn-cs"/>
                        </a:rPr>
                        <a:t>練る</a:t>
                      </a:r>
                      <a:endParaRPr kumimoji="1" lang="en-US" altLang="ja-JP" sz="2000" b="0" i="0" u="none" strike="noStrike" kern="1200" baseline="0" dirty="0">
                        <a:solidFill>
                          <a:srgbClr val="FF0000"/>
                        </a:solidFill>
                        <a:latin typeface="+mn-lt"/>
                        <a:ea typeface="+mn-ea"/>
                        <a:cs typeface="+mn-cs"/>
                      </a:endParaRPr>
                    </a:p>
                    <a:p>
                      <a:r>
                        <a:rPr kumimoji="1" lang="ja-JP" altLang="en-US" sz="2000" b="0" i="0" u="none" strike="noStrike" kern="1200" baseline="0" dirty="0">
                          <a:solidFill>
                            <a:srgbClr val="FF0000"/>
                          </a:solidFill>
                          <a:latin typeface="+mn-lt"/>
                          <a:ea typeface="+mn-ea"/>
                          <a:cs typeface="+mn-cs"/>
                        </a:rPr>
                        <a:t>　　　こと</a:t>
                      </a:r>
                      <a:r>
                        <a:rPr kumimoji="1" lang="ja-JP" altLang="en-US" sz="2000" b="0" i="0" u="none" strike="noStrike" kern="1200" baseline="0" dirty="0">
                          <a:solidFill>
                            <a:schemeClr val="tx1"/>
                          </a:solidFill>
                          <a:latin typeface="+mn-lt"/>
                          <a:ea typeface="+mn-ea"/>
                          <a:cs typeface="+mn-cs"/>
                        </a:rPr>
                        <a:t>。</a:t>
                      </a:r>
                      <a:endParaRPr kumimoji="1" lang="ja-JP" altLang="en-US" sz="1600" b="0" i="0" u="none" strike="noStrike" kern="1200" baseline="0" dirty="0">
                        <a:solidFill>
                          <a:schemeClr val="tx1"/>
                        </a:solidFill>
                        <a:latin typeface="+mn-lt"/>
                        <a:ea typeface="+mn-ea"/>
                        <a:cs typeface="+mn-cs"/>
                      </a:endParaRPr>
                    </a:p>
                    <a:p>
                      <a:r>
                        <a:rPr kumimoji="1" lang="ja-JP" altLang="en-US" sz="1400" b="0" i="0" u="none" strike="noStrike" kern="1200" baseline="0" dirty="0">
                          <a:solidFill>
                            <a:schemeClr val="tx1"/>
                          </a:solidFill>
                          <a:latin typeface="+mn-lt"/>
                          <a:ea typeface="+mn-ea"/>
                          <a:cs typeface="+mn-cs"/>
                        </a:rPr>
                        <a:t>	</a:t>
                      </a:r>
                    </a:p>
                    <a:p>
                      <a:endParaRPr kumimoji="1" lang="ja-JP" altLang="en-US" sz="1400" b="0" i="0" u="none" strike="noStrike" kern="1200" baseline="0" dirty="0">
                        <a:solidFill>
                          <a:schemeClr val="tx1"/>
                        </a:solidFill>
                        <a:latin typeface="+mn-lt"/>
                        <a:ea typeface="+mn-ea"/>
                        <a:cs typeface="+mn-cs"/>
                      </a:endParaRPr>
                    </a:p>
                  </a:txBody>
                  <a:tcPr marL="91414" marR="91414" marT="45694" marB="45694">
                    <a:solidFill>
                      <a:schemeClr val="bg1"/>
                    </a:solidFill>
                  </a:tcPr>
                </a:tc>
                <a:extLst>
                  <a:ext uri="{0D108BD9-81ED-4DB2-BD59-A6C34878D82A}">
                    <a16:rowId xmlns:a16="http://schemas.microsoft.com/office/drawing/2014/main" val="10001"/>
                  </a:ext>
                </a:extLst>
              </a:tr>
            </a:tbl>
          </a:graphicData>
        </a:graphic>
      </p:graphicFrame>
      <p:sp>
        <p:nvSpPr>
          <p:cNvPr id="9" name="二等辺三角形 8"/>
          <p:cNvSpPr/>
          <p:nvPr/>
        </p:nvSpPr>
        <p:spPr>
          <a:xfrm rot="5400000">
            <a:off x="3654425" y="3886200"/>
            <a:ext cx="2447925" cy="6127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1" name="表 10"/>
          <p:cNvGraphicFramePr>
            <a:graphicFrameLocks noGrp="1"/>
          </p:cNvGraphicFramePr>
          <p:nvPr/>
        </p:nvGraphicFramePr>
        <p:xfrm>
          <a:off x="5281613" y="1668463"/>
          <a:ext cx="3725862" cy="5048250"/>
        </p:xfrm>
        <a:graphic>
          <a:graphicData uri="http://schemas.openxmlformats.org/drawingml/2006/table">
            <a:tbl>
              <a:tblPr firstRow="1" bandRow="1">
                <a:tableStyleId>{5940675A-B579-460E-94D1-54222C63F5DA}</a:tableStyleId>
              </a:tblPr>
              <a:tblGrid>
                <a:gridCol w="465732">
                  <a:extLst>
                    <a:ext uri="{9D8B030D-6E8A-4147-A177-3AD203B41FA5}">
                      <a16:colId xmlns:a16="http://schemas.microsoft.com/office/drawing/2014/main" val="20000"/>
                    </a:ext>
                  </a:extLst>
                </a:gridCol>
                <a:gridCol w="3260130">
                  <a:extLst>
                    <a:ext uri="{9D8B030D-6E8A-4147-A177-3AD203B41FA5}">
                      <a16:colId xmlns:a16="http://schemas.microsoft.com/office/drawing/2014/main" val="20001"/>
                    </a:ext>
                  </a:extLst>
                </a:gridCol>
              </a:tblGrid>
              <a:tr h="46661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58" marR="91458" marT="45681" marB="45681">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思考・判断・表現 	</a:t>
                      </a:r>
                      <a:endParaRPr kumimoji="1" lang="ja-JP" altLang="en-US" sz="2400" dirty="0"/>
                    </a:p>
                  </a:txBody>
                  <a:tcPr marL="91458" marR="91458" marT="45681" marB="45681">
                    <a:solidFill>
                      <a:srgbClr val="66FF66"/>
                    </a:solidFill>
                  </a:tcPr>
                </a:tc>
                <a:extLst>
                  <a:ext uri="{0D108BD9-81ED-4DB2-BD59-A6C34878D82A}">
                    <a16:rowId xmlns:a16="http://schemas.microsoft.com/office/drawing/2014/main" val="10000"/>
                  </a:ext>
                </a:extLst>
              </a:tr>
              <a:tr h="4581632">
                <a:tc>
                  <a:txBody>
                    <a:bodyPr/>
                    <a:lstStyle/>
                    <a:p>
                      <a:r>
                        <a:rPr kumimoji="1" lang="ja-JP" altLang="en-US" sz="2000" dirty="0"/>
                        <a:t>   内容のまとまりごとの評価規準　例</a:t>
                      </a:r>
                    </a:p>
                  </a:txBody>
                  <a:tcPr marL="91458" marR="91458" marT="45681" marB="45681" vert="eaVert">
                    <a:solidFill>
                      <a:schemeClr val="bg1"/>
                    </a:solidFill>
                  </a:tcPr>
                </a:tc>
                <a:tc>
                  <a:txBody>
                    <a:bodyPr/>
                    <a:lstStyle/>
                    <a:p>
                      <a:endParaRPr kumimoji="1" lang="en-US" altLang="ja-JP" sz="1800" b="0" i="0" u="none" strike="noStrike" kern="1200" baseline="0" dirty="0">
                        <a:solidFill>
                          <a:schemeClr val="tx1"/>
                        </a:solidFill>
                        <a:latin typeface="+mn-lt"/>
                        <a:ea typeface="+mn-ea"/>
                        <a:cs typeface="+mn-cs"/>
                      </a:endParaRPr>
                    </a:p>
                    <a:p>
                      <a:endParaRPr kumimoji="1" lang="en-US" altLang="ja-JP" sz="1800" b="0" i="0" u="none" strike="noStrike" kern="1200" baseline="0" dirty="0">
                        <a:solidFill>
                          <a:schemeClr val="tx1"/>
                        </a:solidFill>
                        <a:latin typeface="+mn-lt"/>
                        <a:ea typeface="+mn-ea"/>
                        <a:cs typeface="+mn-cs"/>
                      </a:endParaRPr>
                    </a:p>
                    <a:p>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対象や事象を見つめ感じ</a:t>
                      </a:r>
                      <a:endParaRPr kumimoji="1" lang="en-US" altLang="ja-JP" sz="2000" b="0" i="0" u="none" strike="noStrike" kern="1200" baseline="0" dirty="0">
                        <a:solidFill>
                          <a:schemeClr val="tx1"/>
                        </a:solidFill>
                        <a:latin typeface="+mn-lt"/>
                        <a:ea typeface="+mn-ea"/>
                        <a:cs typeface="+mn-cs"/>
                      </a:endParaRPr>
                    </a:p>
                    <a:p>
                      <a:r>
                        <a:rPr kumimoji="1" lang="en-US" altLang="ja-JP" sz="2000" b="0" i="0" u="none" strike="noStrike" kern="1200" baseline="0" dirty="0">
                          <a:solidFill>
                            <a:schemeClr val="tx1"/>
                          </a:solidFill>
                          <a:latin typeface="+mn-lt"/>
                          <a:ea typeface="+mn-ea"/>
                          <a:cs typeface="+mn-cs"/>
                        </a:rPr>
                        <a:t>   </a:t>
                      </a:r>
                      <a:r>
                        <a:rPr kumimoji="1" lang="ja-JP" altLang="en-US" sz="2000" b="0" i="0" u="none" strike="noStrike" kern="1200" baseline="0" dirty="0">
                          <a:solidFill>
                            <a:schemeClr val="tx1"/>
                          </a:solidFill>
                          <a:latin typeface="+mn-lt"/>
                          <a:ea typeface="+mn-ea"/>
                          <a:cs typeface="+mn-cs"/>
                        </a:rPr>
                        <a:t>取った形や色彩の特徴や</a:t>
                      </a:r>
                      <a:endParaRPr kumimoji="1" lang="en-US" altLang="ja-JP" sz="2000" b="0" i="0" u="none" strike="noStrike" kern="1200" baseline="0" dirty="0">
                        <a:solidFill>
                          <a:schemeClr val="tx1"/>
                        </a:solidFill>
                        <a:latin typeface="+mn-lt"/>
                        <a:ea typeface="+mn-ea"/>
                        <a:cs typeface="+mn-cs"/>
                      </a:endParaRPr>
                    </a:p>
                    <a:p>
                      <a:r>
                        <a:rPr kumimoji="1" lang="en-US" altLang="ja-JP" sz="2000" b="0" i="0" u="none" strike="noStrike" kern="1200" baseline="0" dirty="0">
                          <a:solidFill>
                            <a:schemeClr val="tx1"/>
                          </a:solidFill>
                          <a:latin typeface="+mn-lt"/>
                          <a:ea typeface="+mn-ea"/>
                          <a:cs typeface="+mn-cs"/>
                        </a:rPr>
                        <a:t>   </a:t>
                      </a:r>
                      <a:r>
                        <a:rPr kumimoji="1" lang="ja-JP" altLang="en-US" sz="2000" b="0" i="0" u="none" strike="noStrike" kern="1200" baseline="0" dirty="0">
                          <a:solidFill>
                            <a:schemeClr val="tx1"/>
                          </a:solidFill>
                          <a:latin typeface="+mn-lt"/>
                          <a:ea typeface="+mn-ea"/>
                          <a:cs typeface="+mn-cs"/>
                        </a:rPr>
                        <a:t>美しさ，想像したことなどを</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基に主題を生み出し，全体</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と部分との関係などを考</a:t>
                      </a:r>
                      <a:endParaRPr kumimoji="1" lang="en-US" altLang="ja-JP" sz="2000" b="0" i="0" u="none" strike="noStrike" kern="1200" baseline="0" dirty="0">
                        <a:solidFill>
                          <a:schemeClr val="tx1"/>
                        </a:solidFill>
                        <a:latin typeface="+mn-lt"/>
                        <a:ea typeface="+mn-ea"/>
                        <a:cs typeface="+mn-cs"/>
                      </a:endParaRPr>
                    </a:p>
                    <a:p>
                      <a:r>
                        <a:rPr kumimoji="1" lang="en-US" altLang="ja-JP" sz="2000" b="0" i="0" u="none" strike="noStrike" kern="1200" baseline="0" dirty="0">
                          <a:solidFill>
                            <a:schemeClr val="tx1"/>
                          </a:solidFill>
                          <a:latin typeface="+mn-lt"/>
                          <a:ea typeface="+mn-ea"/>
                          <a:cs typeface="+mn-cs"/>
                        </a:rPr>
                        <a:t>   </a:t>
                      </a:r>
                      <a:r>
                        <a:rPr kumimoji="1" lang="ja-JP" altLang="en-US" sz="2000" b="0" i="0" u="none" strike="noStrike" kern="1200" baseline="0" dirty="0">
                          <a:solidFill>
                            <a:schemeClr val="tx1"/>
                          </a:solidFill>
                          <a:latin typeface="+mn-lt"/>
                          <a:ea typeface="+mn-ea"/>
                          <a:cs typeface="+mn-cs"/>
                        </a:rPr>
                        <a:t>え，創造的な構成を工夫</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し，心豊かに表現する構想</a:t>
                      </a:r>
                      <a:endParaRPr kumimoji="1" lang="en-US" altLang="ja-JP" sz="2000" b="0" i="0" u="none" strike="noStrike" kern="1200" baseline="0" dirty="0">
                        <a:solidFill>
                          <a:schemeClr val="tx1"/>
                        </a:solidFill>
                        <a:latin typeface="+mn-lt"/>
                        <a:ea typeface="+mn-ea"/>
                        <a:cs typeface="+mn-cs"/>
                      </a:endParaRPr>
                    </a:p>
                    <a:p>
                      <a:r>
                        <a:rPr kumimoji="1" lang="ja-JP" altLang="en-US" sz="2000" b="0" i="0" u="none" strike="noStrike" kern="1200" baseline="0" dirty="0">
                          <a:solidFill>
                            <a:schemeClr val="tx1"/>
                          </a:solidFill>
                          <a:latin typeface="+mn-lt"/>
                          <a:ea typeface="+mn-ea"/>
                          <a:cs typeface="+mn-cs"/>
                        </a:rPr>
                        <a:t>   を</a:t>
                      </a:r>
                      <a:r>
                        <a:rPr kumimoji="1" lang="ja-JP" altLang="en-US" sz="2000" b="0" i="0" u="none" strike="noStrike" kern="1200" baseline="0" dirty="0">
                          <a:solidFill>
                            <a:srgbClr val="FF0000"/>
                          </a:solidFill>
                          <a:latin typeface="+mn-lt"/>
                          <a:ea typeface="+mn-ea"/>
                          <a:cs typeface="+mn-cs"/>
                        </a:rPr>
                        <a:t>練っている</a:t>
                      </a:r>
                      <a:r>
                        <a:rPr kumimoji="1" lang="ja-JP" altLang="en-US" sz="2000" b="0" i="0" u="none" strike="noStrike" kern="1200" baseline="0" dirty="0">
                          <a:solidFill>
                            <a:schemeClr val="tx1"/>
                          </a:solidFill>
                          <a:latin typeface="+mn-lt"/>
                          <a:ea typeface="+mn-ea"/>
                          <a:cs typeface="+mn-cs"/>
                        </a:rPr>
                        <a:t>。</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a:t>
                      </a:r>
                    </a:p>
                  </a:txBody>
                  <a:tcPr marL="91458" marR="91458" marT="45681" marB="45681">
                    <a:solidFill>
                      <a:schemeClr val="bg1"/>
                    </a:solidFill>
                  </a:tcPr>
                </a:tc>
                <a:extLst>
                  <a:ext uri="{0D108BD9-81ED-4DB2-BD59-A6C34878D82A}">
                    <a16:rowId xmlns:a16="http://schemas.microsoft.com/office/drawing/2014/main" val="10001"/>
                  </a:ext>
                </a:extLst>
              </a:tr>
            </a:tbl>
          </a:graphicData>
        </a:graphic>
      </p:graphicFrame>
      <p:sp>
        <p:nvSpPr>
          <p:cNvPr id="30745"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Ⅱ</a:t>
            </a:r>
            <a:r>
              <a:rPr kumimoji="1" lang="ja-JP" altLang="en-US" sz="2800" b="1">
                <a:solidFill>
                  <a:srgbClr val="FFFFFF"/>
                </a:solidFill>
              </a:rPr>
              <a:t>　美術科の内容のまとまりごとの評価規準　（例）</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Ｐ３１，</a:t>
            </a:r>
            <a:endParaRPr kumimoji="1" lang="en-US" altLang="ja-JP" dirty="0"/>
          </a:p>
          <a:p>
            <a:pPr algn="ctr">
              <a:defRPr/>
            </a:pPr>
            <a:r>
              <a:rPr kumimoji="1" lang="ja-JP" altLang="en-US" dirty="0"/>
              <a:t>３２</a:t>
            </a:r>
          </a:p>
        </p:txBody>
      </p:sp>
      <p:sp>
        <p:nvSpPr>
          <p:cNvPr id="30747" name="テキスト ボックス 1"/>
          <p:cNvSpPr txBox="1">
            <a:spLocks noChangeArrowheads="1"/>
          </p:cNvSpPr>
          <p:nvPr/>
        </p:nvSpPr>
        <p:spPr bwMode="auto">
          <a:xfrm>
            <a:off x="76200" y="1100138"/>
            <a:ext cx="905033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500">
                <a:solidFill>
                  <a:srgbClr val="000000"/>
                </a:solidFill>
              </a:rPr>
              <a:t>＜　例　 第１学年の「感じ取ったことや考えたことなどを基にした表現　「Ａ表現」（１）ア（２）及び</a:t>
            </a:r>
            <a:r>
              <a:rPr kumimoji="1" lang="en-US" altLang="ja-JP" sz="1500">
                <a:solidFill>
                  <a:srgbClr val="000000"/>
                </a:solidFill>
              </a:rPr>
              <a:t>〔</a:t>
            </a:r>
            <a:r>
              <a:rPr kumimoji="1" lang="ja-JP" altLang="en-US" sz="1500">
                <a:solidFill>
                  <a:srgbClr val="000000"/>
                </a:solidFill>
              </a:rPr>
              <a:t>共通事項</a:t>
            </a:r>
            <a:r>
              <a:rPr kumimoji="1" lang="en-US" altLang="ja-JP" sz="1500">
                <a:solidFill>
                  <a:srgbClr val="000000"/>
                </a:solidFill>
              </a:rPr>
              <a:t>〕</a:t>
            </a:r>
            <a:r>
              <a:rPr kumimoji="1" lang="ja-JP" altLang="en-US" sz="1500">
                <a:solidFill>
                  <a:srgbClr val="000000"/>
                </a:solidFill>
              </a:rPr>
              <a:t>」＞</a:t>
            </a:r>
            <a:r>
              <a:rPr kumimoji="1" lang="ja-JP" altLang="en-US" sz="1500"/>
              <a:t>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7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96850" y="1668463"/>
          <a:ext cx="3798888" cy="5060950"/>
        </p:xfrm>
        <a:graphic>
          <a:graphicData uri="http://schemas.openxmlformats.org/drawingml/2006/table">
            <a:tbl>
              <a:tblPr firstRow="1" bandRow="1">
                <a:tableStyleId>{5940675A-B579-460E-94D1-54222C63F5DA}</a:tableStyleId>
              </a:tblPr>
              <a:tblGrid>
                <a:gridCol w="474861">
                  <a:extLst>
                    <a:ext uri="{9D8B030D-6E8A-4147-A177-3AD203B41FA5}">
                      <a16:colId xmlns:a16="http://schemas.microsoft.com/office/drawing/2014/main" val="20000"/>
                    </a:ext>
                  </a:extLst>
                </a:gridCol>
                <a:gridCol w="3324027">
                  <a:extLst>
                    <a:ext uri="{9D8B030D-6E8A-4147-A177-3AD203B41FA5}">
                      <a16:colId xmlns:a16="http://schemas.microsoft.com/office/drawing/2014/main" val="20001"/>
                    </a:ext>
                  </a:extLst>
                </a:gridCol>
              </a:tblGrid>
              <a:tr h="82288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22" marR="91422" marT="45684" marB="45684">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n-lt"/>
                          <a:ea typeface="+mn-ea"/>
                          <a:cs typeface="+mn-cs"/>
                        </a:rPr>
                        <a:t>学びに向かう力，</a:t>
                      </a:r>
                      <a:endParaRPr kumimoji="1" lang="en-US" altLang="ja-JP" sz="2400" b="0" i="0" u="none" strike="noStrike" kern="1200" baseline="0" dirty="0">
                        <a:solidFill>
                          <a:schemeClr val="tx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n-lt"/>
                          <a:ea typeface="+mn-ea"/>
                          <a:cs typeface="+mn-cs"/>
                        </a:rPr>
                        <a:t>人間性等</a:t>
                      </a:r>
                      <a:endParaRPr kumimoji="1" lang="ja-JP" altLang="en-US" sz="2400" dirty="0"/>
                    </a:p>
                  </a:txBody>
                  <a:tcPr marL="91422" marR="91422" marT="45684" marB="45684">
                    <a:solidFill>
                      <a:srgbClr val="FFFF00"/>
                    </a:solidFill>
                  </a:tcPr>
                </a:tc>
                <a:extLst>
                  <a:ext uri="{0D108BD9-81ED-4DB2-BD59-A6C34878D82A}">
                    <a16:rowId xmlns:a16="http://schemas.microsoft.com/office/drawing/2014/main" val="10000"/>
                  </a:ext>
                </a:extLst>
              </a:tr>
              <a:tr h="4238062">
                <a:tc>
                  <a:txBody>
                    <a:bodyPr/>
                    <a:lstStyle/>
                    <a:p>
                      <a:r>
                        <a:rPr kumimoji="1" lang="ja-JP" altLang="en-US" sz="2000" dirty="0"/>
                        <a:t>　　　　学習指導要領　２　内容</a:t>
                      </a:r>
                    </a:p>
                  </a:txBody>
                  <a:tcPr marL="91422" marR="91422" marT="45684" marB="45684" vert="eaVert">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baseline="0" dirty="0">
                          <a:solidFill>
                            <a:schemeClr val="tx1"/>
                          </a:solidFill>
                          <a:latin typeface="+mn-lt"/>
                          <a:ea typeface="+mn-ea"/>
                          <a:cs typeface="+mn-cs"/>
                        </a:rPr>
                        <a:t>※</a:t>
                      </a:r>
                      <a:r>
                        <a:rPr kumimoji="1" lang="ja-JP" altLang="en-US" sz="2000" b="0" i="0" u="none" strike="noStrike" kern="1200" baseline="0" dirty="0">
                          <a:solidFill>
                            <a:schemeClr val="tx1"/>
                          </a:solidFill>
                          <a:latin typeface="+mn-lt"/>
                          <a:ea typeface="+mn-ea"/>
                          <a:cs typeface="+mn-cs"/>
                        </a:rPr>
                        <a:t>内容には，学びに向かう力，人間性等について示されていないことから，該当学年の目標（３）及び「知識及び技能」，「思考力，判断力，表現力等」に該当する学習指導要領の内容を参考にする。 </a:t>
                      </a:r>
                      <a:r>
                        <a:rPr kumimoji="1" lang="ja-JP" altLang="en-US" sz="1300" b="0" i="0" u="none" strike="noStrike" kern="1200" baseline="0" dirty="0">
                          <a:solidFill>
                            <a:schemeClr val="tx1"/>
                          </a:solidFill>
                          <a:latin typeface="+mn-lt"/>
                          <a:ea typeface="+mn-ea"/>
                          <a:cs typeface="+mn-cs"/>
                        </a:rPr>
                        <a:t>	</a:t>
                      </a:r>
                    </a:p>
                    <a:p>
                      <a:endParaRPr kumimoji="1" lang="ja-JP" altLang="en-US" sz="1300" b="0" i="0" u="none" strike="noStrike" kern="1200" baseline="0" dirty="0">
                        <a:solidFill>
                          <a:schemeClr val="tx1"/>
                        </a:solidFill>
                        <a:latin typeface="+mn-lt"/>
                        <a:ea typeface="+mn-ea"/>
                        <a:cs typeface="+mn-cs"/>
                      </a:endParaRPr>
                    </a:p>
                  </a:txBody>
                  <a:tcPr marL="91422" marR="91422" marT="45684" marB="45684">
                    <a:solidFill>
                      <a:schemeClr val="bg1"/>
                    </a:solidFill>
                  </a:tcPr>
                </a:tc>
                <a:extLst>
                  <a:ext uri="{0D108BD9-81ED-4DB2-BD59-A6C34878D82A}">
                    <a16:rowId xmlns:a16="http://schemas.microsoft.com/office/drawing/2014/main" val="10001"/>
                  </a:ext>
                </a:extLst>
              </a:tr>
            </a:tbl>
          </a:graphicData>
        </a:graphic>
      </p:graphicFrame>
      <p:sp>
        <p:nvSpPr>
          <p:cNvPr id="9" name="二等辺三角形 8"/>
          <p:cNvSpPr/>
          <p:nvPr/>
        </p:nvSpPr>
        <p:spPr>
          <a:xfrm rot="5400000">
            <a:off x="3221831" y="3893344"/>
            <a:ext cx="2447925" cy="61118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1" name="表 10"/>
          <p:cNvGraphicFramePr>
            <a:graphicFrameLocks noGrp="1"/>
          </p:cNvGraphicFramePr>
          <p:nvPr/>
        </p:nvGraphicFramePr>
        <p:xfrm>
          <a:off x="4895850" y="1668463"/>
          <a:ext cx="4111625" cy="5070475"/>
        </p:xfrm>
        <a:graphic>
          <a:graphicData uri="http://schemas.openxmlformats.org/drawingml/2006/table">
            <a:tbl>
              <a:tblPr firstRow="1" bandRow="1">
                <a:tableStyleId>{5940675A-B579-460E-94D1-54222C63F5DA}</a:tableStyleId>
              </a:tblPr>
              <a:tblGrid>
                <a:gridCol w="513952">
                  <a:extLst>
                    <a:ext uri="{9D8B030D-6E8A-4147-A177-3AD203B41FA5}">
                      <a16:colId xmlns:a16="http://schemas.microsoft.com/office/drawing/2014/main" val="20000"/>
                    </a:ext>
                  </a:extLst>
                </a:gridCol>
                <a:gridCol w="3597673">
                  <a:extLst>
                    <a:ext uri="{9D8B030D-6E8A-4147-A177-3AD203B41FA5}">
                      <a16:colId xmlns:a16="http://schemas.microsoft.com/office/drawing/2014/main" val="20001"/>
                    </a:ext>
                  </a:extLst>
                </a:gridCol>
              </a:tblGrid>
              <a:tr h="82302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55" marR="91455" marT="45694" marB="45694">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主体的に学習に</a:t>
                      </a:r>
                      <a:endParaRPr kumimoji="1" lang="en-US" altLang="ja-JP" sz="2400" b="0" i="0" u="none" strike="noStrike" kern="1200" baseline="0" dirty="0">
                        <a:solidFill>
                          <a:schemeClr val="tx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n-lt"/>
                          <a:ea typeface="+mn-ea"/>
                          <a:cs typeface="+mn-cs"/>
                        </a:rPr>
                        <a:t>　取り組む態度 	</a:t>
                      </a:r>
                      <a:endParaRPr kumimoji="1" lang="ja-JP" altLang="en-US" sz="2400" dirty="0"/>
                    </a:p>
                  </a:txBody>
                  <a:tcPr marL="91455" marR="91455" marT="45694" marB="45694">
                    <a:solidFill>
                      <a:srgbClr val="FFFF00"/>
                    </a:solidFill>
                  </a:tcPr>
                </a:tc>
                <a:extLst>
                  <a:ext uri="{0D108BD9-81ED-4DB2-BD59-A6C34878D82A}">
                    <a16:rowId xmlns:a16="http://schemas.microsoft.com/office/drawing/2014/main" val="10000"/>
                  </a:ext>
                </a:extLst>
              </a:tr>
              <a:tr h="4247448">
                <a:tc>
                  <a:txBody>
                    <a:bodyPr/>
                    <a:lstStyle/>
                    <a:p>
                      <a:r>
                        <a:rPr kumimoji="1" lang="ja-JP" altLang="en-US" sz="2000" dirty="0"/>
                        <a:t>   内容のまとまりごとの評価規準　例</a:t>
                      </a:r>
                    </a:p>
                  </a:txBody>
                  <a:tcPr marL="91455" marR="91455" marT="45694" marB="45694" vert="eaVert">
                    <a:solidFill>
                      <a:schemeClr val="bg1"/>
                    </a:solidFill>
                  </a:tcPr>
                </a:tc>
                <a:tc>
                  <a:txBody>
                    <a:bodyPr/>
                    <a:lstStyle/>
                    <a:p>
                      <a:r>
                        <a:rPr lang="ja-JP" altLang="en-US" sz="2000" b="0" i="0" u="none" strike="noStrike" baseline="0" dirty="0">
                          <a:solidFill>
                            <a:srgbClr val="000000"/>
                          </a:solidFill>
                          <a:latin typeface="ＭＳ"/>
                        </a:rPr>
                        <a:t>・美術の創造活動の喜びを味わい楽しく感じ取ったことや考えたことなどを基にした表現の学習活動に取り組もうとしている。 </a:t>
                      </a:r>
                      <a:r>
                        <a:rPr lang="ja-JP" altLang="en-US" sz="1800" b="0" i="0" u="none" strike="noStrike" baseline="0" dirty="0">
                          <a:solidFill>
                            <a:srgbClr val="000000"/>
                          </a:solidFill>
                          <a:latin typeface="ＭＳ"/>
                        </a:rPr>
                        <a:t>	</a:t>
                      </a:r>
                    </a:p>
                    <a:p>
                      <a:endParaRPr kumimoji="1" lang="en-US" altLang="ja-JP" sz="1800" b="0" i="0" u="none" strike="noStrike" kern="1200" baseline="0" dirty="0">
                        <a:solidFill>
                          <a:schemeClr val="tx1"/>
                        </a:solidFill>
                        <a:latin typeface="+mn-lt"/>
                        <a:ea typeface="+mn-ea"/>
                        <a:cs typeface="+mn-cs"/>
                      </a:endParaRPr>
                    </a:p>
                    <a:p>
                      <a:r>
                        <a:rPr kumimoji="1" lang="en-US" altLang="ja-JP" sz="2000" b="0" i="0" u="none" strike="noStrike" kern="1200" baseline="0" dirty="0">
                          <a:solidFill>
                            <a:schemeClr val="tx1"/>
                          </a:solidFill>
                          <a:latin typeface="+mn-lt"/>
                          <a:ea typeface="+mn-ea"/>
                          <a:cs typeface="+mn-cs"/>
                        </a:rPr>
                        <a:t>※</a:t>
                      </a:r>
                      <a:r>
                        <a:rPr kumimoji="1" lang="ja-JP" altLang="en-US" sz="2000" b="0" i="0" u="none" strike="noStrike" kern="1200" baseline="0" dirty="0">
                          <a:solidFill>
                            <a:schemeClr val="tx1"/>
                          </a:solidFill>
                          <a:latin typeface="+mn-lt"/>
                          <a:ea typeface="+mn-ea"/>
                          <a:cs typeface="+mn-cs"/>
                        </a:rPr>
                        <a:t>必要に応じて学年別の評価の観点の趣旨のうち「主体的に学習に取り組む態度」に関わる部分を用いて作成する。</a:t>
                      </a:r>
                      <a:endParaRPr kumimoji="1" lang="en-US" altLang="ja-JP" sz="2000" b="0" i="0" u="none" strike="noStrike" kern="1200" baseline="0" dirty="0">
                        <a:solidFill>
                          <a:schemeClr val="tx1"/>
                        </a:solidFill>
                        <a:latin typeface="+mn-lt"/>
                        <a:ea typeface="+mn-ea"/>
                        <a:cs typeface="+mn-cs"/>
                      </a:endParaRPr>
                    </a:p>
                    <a:p>
                      <a:endParaRPr kumimoji="1" lang="en-US" altLang="ja-JP" sz="1800" b="0" i="0" u="none" strike="noStrike" kern="1200" baseline="0" dirty="0">
                        <a:solidFill>
                          <a:schemeClr val="tx1"/>
                        </a:solidFill>
                        <a:latin typeface="+mn-lt"/>
                        <a:ea typeface="+mn-ea"/>
                        <a:cs typeface="+mn-cs"/>
                      </a:endParaRPr>
                    </a:p>
                    <a:p>
                      <a:endParaRPr kumimoji="1" lang="en-US" altLang="ja-JP" sz="20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a:t>
                      </a:r>
                    </a:p>
                  </a:txBody>
                  <a:tcPr marL="91455" marR="91455" marT="45694" marB="45694">
                    <a:solidFill>
                      <a:schemeClr val="bg1"/>
                    </a:solidFill>
                  </a:tcPr>
                </a:tc>
                <a:extLst>
                  <a:ext uri="{0D108BD9-81ED-4DB2-BD59-A6C34878D82A}">
                    <a16:rowId xmlns:a16="http://schemas.microsoft.com/office/drawing/2014/main" val="10001"/>
                  </a:ext>
                </a:extLst>
              </a:tr>
            </a:tbl>
          </a:graphicData>
        </a:graphic>
      </p:graphicFrame>
      <p:sp>
        <p:nvSpPr>
          <p:cNvPr id="32793"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Ⅱ</a:t>
            </a:r>
            <a:r>
              <a:rPr kumimoji="1" lang="ja-JP" altLang="en-US" sz="2800" b="1">
                <a:solidFill>
                  <a:srgbClr val="FFFFFF"/>
                </a:solidFill>
              </a:rPr>
              <a:t>　美術科の内容のまとまりごとの評価規準　（例）</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Ｐ３１，</a:t>
            </a:r>
            <a:endParaRPr kumimoji="1" lang="en-US" altLang="ja-JP" dirty="0"/>
          </a:p>
          <a:p>
            <a:pPr algn="ctr">
              <a:defRPr/>
            </a:pPr>
            <a:r>
              <a:rPr kumimoji="1" lang="ja-JP" altLang="en-US" dirty="0"/>
              <a:t>３２</a:t>
            </a:r>
          </a:p>
        </p:txBody>
      </p:sp>
      <p:sp>
        <p:nvSpPr>
          <p:cNvPr id="32795" name="テキスト ボックス 1"/>
          <p:cNvSpPr txBox="1">
            <a:spLocks noChangeArrowheads="1"/>
          </p:cNvSpPr>
          <p:nvPr/>
        </p:nvSpPr>
        <p:spPr bwMode="auto">
          <a:xfrm>
            <a:off x="76200" y="1100138"/>
            <a:ext cx="905033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500">
                <a:solidFill>
                  <a:srgbClr val="000000"/>
                </a:solidFill>
              </a:rPr>
              <a:t>＜　例　 第１学年の「感じ取ったことや考えたことなどを基にした表現　「Ａ表現」（１）ア（２）及び</a:t>
            </a:r>
            <a:r>
              <a:rPr kumimoji="1" lang="en-US" altLang="ja-JP" sz="1500">
                <a:solidFill>
                  <a:srgbClr val="000000"/>
                </a:solidFill>
              </a:rPr>
              <a:t>〔</a:t>
            </a:r>
            <a:r>
              <a:rPr kumimoji="1" lang="ja-JP" altLang="en-US" sz="1500">
                <a:solidFill>
                  <a:srgbClr val="000000"/>
                </a:solidFill>
              </a:rPr>
              <a:t>共通事項</a:t>
            </a:r>
            <a:r>
              <a:rPr kumimoji="1" lang="en-US" altLang="ja-JP" sz="1500">
                <a:solidFill>
                  <a:srgbClr val="000000"/>
                </a:solidFill>
              </a:rPr>
              <a:t>〕</a:t>
            </a:r>
            <a:r>
              <a:rPr kumimoji="1" lang="ja-JP" altLang="en-US" sz="1500">
                <a:solidFill>
                  <a:srgbClr val="000000"/>
                </a:solidFill>
              </a:rPr>
              <a:t>」＞</a:t>
            </a:r>
            <a:r>
              <a:rPr kumimoji="1" lang="ja-JP" altLang="en-US" sz="1500"/>
              <a:t>　</a:t>
            </a:r>
          </a:p>
        </p:txBody>
      </p:sp>
      <p:sp>
        <p:nvSpPr>
          <p:cNvPr id="8" name="四角形吹き出し 7"/>
          <p:cNvSpPr/>
          <p:nvPr/>
        </p:nvSpPr>
        <p:spPr>
          <a:xfrm>
            <a:off x="5508625" y="5732463"/>
            <a:ext cx="3384550" cy="865187"/>
          </a:xfrm>
          <a:prstGeom prst="wedgeRectCallout">
            <a:avLst>
              <a:gd name="adj1" fmla="val -20474"/>
              <a:gd name="adj2" fmla="val -77639"/>
            </a:avLst>
          </a:prstGeom>
          <a:solidFill>
            <a:srgbClr val="FF99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「知識・技能」「思考・判断・表現」と対応させることでより具体的になる</a:t>
            </a: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07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美術</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chemeClr val="bg2">
                    <a:lumMod val="75000"/>
                  </a:schemeClr>
                </a:solidFill>
                <a:ea typeface="HGP教科書体" panose="02020600000000000000" pitchFamily="18" charset="-128"/>
              </a:rPr>
              <a:t>Ⅰ</a:t>
            </a:r>
            <a:r>
              <a:rPr lang="ja-JP" altLang="en-US" sz="2800" b="1" dirty="0">
                <a:solidFill>
                  <a:schemeClr val="bg2">
                    <a:lumMod val="75000"/>
                  </a:schemeClr>
                </a:solidFill>
                <a:ea typeface="HGP教科書体" panose="02020600000000000000" pitchFamily="18" charset="-128"/>
              </a:rPr>
              <a:t>　「内容のまとまりごとの評価規準」作成の手順</a:t>
            </a:r>
            <a:endParaRPr lang="en-US" altLang="ja-JP" sz="2800" b="1" dirty="0">
              <a:solidFill>
                <a:schemeClr val="bg2">
                  <a:lumMod val="75000"/>
                </a:schemeClr>
              </a:solidFill>
              <a:ea typeface="HGP教科書体" panose="02020600000000000000" pitchFamily="18" charset="-128"/>
            </a:endParaRPr>
          </a:p>
          <a:p>
            <a:pPr>
              <a:lnSpc>
                <a:spcPct val="150000"/>
              </a:lnSpc>
              <a:buFontTx/>
              <a:buNone/>
              <a:defRPr/>
            </a:pPr>
            <a:r>
              <a:rPr lang="en-US" altLang="ja-JP" sz="2800" b="1" dirty="0">
                <a:solidFill>
                  <a:schemeClr val="bg2">
                    <a:lumMod val="75000"/>
                  </a:schemeClr>
                </a:solidFill>
                <a:ea typeface="HGP教科書体" panose="02020600000000000000" pitchFamily="18" charset="-128"/>
              </a:rPr>
              <a:t>Ⅱ</a:t>
            </a:r>
            <a:r>
              <a:rPr lang="ja-JP" altLang="en-US" sz="2800" b="1" dirty="0">
                <a:solidFill>
                  <a:schemeClr val="bg2">
                    <a:lumMod val="75000"/>
                  </a:schemeClr>
                </a:solidFill>
                <a:ea typeface="HGP教科書体" panose="02020600000000000000" pitchFamily="18" charset="-128"/>
              </a:rPr>
              <a:t>　美術科の内容のまとまりごとの評価規準　（例）</a:t>
            </a:r>
          </a:p>
          <a:p>
            <a:pPr>
              <a:lnSpc>
                <a:spcPct val="150000"/>
              </a:lnSpc>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a:t>
            </a:r>
            <a:endParaRPr lang="en-US" altLang="ja-JP" sz="2800" b="1" dirty="0">
              <a:solidFill>
                <a:srgbClr val="000000"/>
              </a:solidFill>
              <a:ea typeface="HGP教科書体" panose="02020600000000000000" pitchFamily="18" charset="-128"/>
            </a:endParaRPr>
          </a:p>
          <a:p>
            <a:pPr>
              <a:lnSpc>
                <a:spcPct val="150000"/>
              </a:lnSpc>
              <a:buFontTx/>
              <a:buNone/>
              <a:defRPr/>
            </a:pPr>
            <a:r>
              <a:rPr lang="en-US" altLang="ja-JP" sz="2800" b="1" dirty="0">
                <a:solidFill>
                  <a:schemeClr val="bg2">
                    <a:lumMod val="75000"/>
                  </a:schemeClr>
                </a:solidFill>
                <a:ea typeface="HGP教科書体" panose="02020600000000000000" pitchFamily="18" charset="-128"/>
              </a:rPr>
              <a:t>Ⅳ</a:t>
            </a:r>
            <a:r>
              <a:rPr lang="ja-JP" altLang="en-US" sz="2800" b="1" dirty="0">
                <a:solidFill>
                  <a:schemeClr val="bg2">
                    <a:lumMod val="75000"/>
                  </a:schemeClr>
                </a:solidFill>
                <a:ea typeface="HGP教科書体" panose="02020600000000000000" pitchFamily="18" charset="-128"/>
              </a:rPr>
              <a:t>　事例「花の命を感じて」の題材の評価規準</a:t>
            </a:r>
            <a:r>
              <a:rPr kumimoji="0" lang="ja-JP" altLang="en-US" sz="2000" dirty="0">
                <a:solidFill>
                  <a:schemeClr val="bg2">
                    <a:lumMod val="75000"/>
                  </a:schemeClr>
                </a:solidFill>
                <a:latin typeface="Calibri" panose="020F0502020204030204" pitchFamily="34" charset="0"/>
              </a:rPr>
              <a:t>           </a:t>
            </a:r>
            <a:endParaRPr lang="ja-JP" altLang="en-US" sz="2800" b="1" dirty="0">
              <a:solidFill>
                <a:schemeClr val="bg2">
                  <a:lumMod val="75000"/>
                </a:schemeClr>
              </a:solidFill>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37"/>
    </mc:Choice>
    <mc:Fallback xmlns="">
      <p:transition spd="slow" advTm="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73038" y="1544638"/>
            <a:ext cx="4033837" cy="596900"/>
          </a:xfrm>
          <a:prstGeom prst="roundRect">
            <a:avLst/>
          </a:prstGeom>
          <a:ln w="34925"/>
        </p:spPr>
        <p:style>
          <a:lnRef idx="2">
            <a:schemeClr val="accent6"/>
          </a:lnRef>
          <a:fillRef idx="1">
            <a:schemeClr val="lt1"/>
          </a:fillRef>
          <a:effectRef idx="0">
            <a:schemeClr val="accent6"/>
          </a:effectRef>
          <a:fontRef idx="minor">
            <a:schemeClr val="dk1"/>
          </a:fontRef>
        </p:style>
        <p:txBody>
          <a:bodyPr anchor="ctr"/>
          <a:lstStyle/>
          <a:p>
            <a:pPr>
              <a:defRPr/>
            </a:pPr>
            <a:r>
              <a:rPr kumimoji="1" lang="ja-JP" altLang="en-US" dirty="0"/>
              <a:t>１　題材の目標を作成する</a:t>
            </a:r>
          </a:p>
        </p:txBody>
      </p:sp>
      <p:sp>
        <p:nvSpPr>
          <p:cNvPr id="4" name="下矢印 3"/>
          <p:cNvSpPr/>
          <p:nvPr/>
        </p:nvSpPr>
        <p:spPr>
          <a:xfrm>
            <a:off x="1711325" y="2344738"/>
            <a:ext cx="1008063" cy="2159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a:p>
        </p:txBody>
      </p:sp>
      <p:sp>
        <p:nvSpPr>
          <p:cNvPr id="13" name="角丸四角形 12"/>
          <p:cNvSpPr/>
          <p:nvPr/>
        </p:nvSpPr>
        <p:spPr>
          <a:xfrm>
            <a:off x="173038" y="2719388"/>
            <a:ext cx="4048125" cy="596900"/>
          </a:xfrm>
          <a:prstGeom prst="roundRect">
            <a:avLst/>
          </a:prstGeom>
          <a:ln w="34925"/>
        </p:spPr>
        <p:style>
          <a:lnRef idx="2">
            <a:schemeClr val="accent6"/>
          </a:lnRef>
          <a:fillRef idx="1">
            <a:schemeClr val="lt1"/>
          </a:fillRef>
          <a:effectRef idx="0">
            <a:schemeClr val="accent6"/>
          </a:effectRef>
          <a:fontRef idx="minor">
            <a:schemeClr val="dk1"/>
          </a:fontRef>
        </p:style>
        <p:txBody>
          <a:bodyPr anchor="ctr"/>
          <a:lstStyle/>
          <a:p>
            <a:pPr>
              <a:defRPr/>
            </a:pPr>
            <a:r>
              <a:rPr kumimoji="1" lang="ja-JP" altLang="en-US" dirty="0"/>
              <a:t>２　題材の評価規準を作成する</a:t>
            </a:r>
          </a:p>
        </p:txBody>
      </p:sp>
      <p:sp>
        <p:nvSpPr>
          <p:cNvPr id="14" name="角丸四角形 13"/>
          <p:cNvSpPr/>
          <p:nvPr/>
        </p:nvSpPr>
        <p:spPr>
          <a:xfrm>
            <a:off x="185738" y="3905250"/>
            <a:ext cx="4021137" cy="596900"/>
          </a:xfrm>
          <a:prstGeom prst="roundRect">
            <a:avLst/>
          </a:prstGeom>
          <a:ln w="34925"/>
        </p:spPr>
        <p:style>
          <a:lnRef idx="2">
            <a:schemeClr val="accent6"/>
          </a:lnRef>
          <a:fillRef idx="1">
            <a:schemeClr val="lt1"/>
          </a:fillRef>
          <a:effectRef idx="0">
            <a:schemeClr val="accent6"/>
          </a:effectRef>
          <a:fontRef idx="minor">
            <a:schemeClr val="dk1"/>
          </a:fontRef>
        </p:style>
        <p:txBody>
          <a:bodyPr anchor="ctr"/>
          <a:lstStyle/>
          <a:p>
            <a:pPr>
              <a:defRPr/>
            </a:pPr>
            <a:r>
              <a:rPr kumimoji="1" lang="ja-JP" altLang="en-US" dirty="0"/>
              <a:t>３　「指導と評価の計画」を作成する</a:t>
            </a:r>
          </a:p>
        </p:txBody>
      </p:sp>
      <p:sp>
        <p:nvSpPr>
          <p:cNvPr id="15" name="下矢印 14"/>
          <p:cNvSpPr/>
          <p:nvPr/>
        </p:nvSpPr>
        <p:spPr>
          <a:xfrm>
            <a:off x="1711325" y="3503613"/>
            <a:ext cx="1008063" cy="2159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a:p>
        </p:txBody>
      </p:sp>
      <p:sp>
        <p:nvSpPr>
          <p:cNvPr id="16" name="下矢印 15"/>
          <p:cNvSpPr/>
          <p:nvPr/>
        </p:nvSpPr>
        <p:spPr>
          <a:xfrm>
            <a:off x="1692275" y="4694238"/>
            <a:ext cx="1008063" cy="2159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a:p>
        </p:txBody>
      </p:sp>
      <p:sp>
        <p:nvSpPr>
          <p:cNvPr id="5" name="フレーム 4"/>
          <p:cNvSpPr/>
          <p:nvPr/>
        </p:nvSpPr>
        <p:spPr>
          <a:xfrm>
            <a:off x="503238" y="5008563"/>
            <a:ext cx="3529012" cy="458787"/>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kumimoji="1" lang="ja-JP" altLang="en-US" dirty="0">
                <a:solidFill>
                  <a:schemeClr val="tx1"/>
                </a:solidFill>
              </a:rPr>
              <a:t>授業を行う</a:t>
            </a:r>
          </a:p>
        </p:txBody>
      </p:sp>
      <p:sp>
        <p:nvSpPr>
          <p:cNvPr id="18" name="角丸四角形 17"/>
          <p:cNvSpPr/>
          <p:nvPr/>
        </p:nvSpPr>
        <p:spPr>
          <a:xfrm>
            <a:off x="190500" y="6021388"/>
            <a:ext cx="4017963" cy="596900"/>
          </a:xfrm>
          <a:prstGeom prst="roundRect">
            <a:avLst/>
          </a:prstGeom>
          <a:ln w="34925"/>
        </p:spPr>
        <p:style>
          <a:lnRef idx="2">
            <a:schemeClr val="accent6"/>
          </a:lnRef>
          <a:fillRef idx="1">
            <a:schemeClr val="lt1"/>
          </a:fillRef>
          <a:effectRef idx="0">
            <a:schemeClr val="accent6"/>
          </a:effectRef>
          <a:fontRef idx="minor">
            <a:schemeClr val="dk1"/>
          </a:fontRef>
        </p:style>
        <p:txBody>
          <a:bodyPr anchor="ctr"/>
          <a:lstStyle/>
          <a:p>
            <a:pPr>
              <a:defRPr/>
            </a:pPr>
            <a:r>
              <a:rPr kumimoji="1" lang="ja-JP" altLang="en-US" dirty="0"/>
              <a:t>４　観点ごとに総括する</a:t>
            </a:r>
          </a:p>
        </p:txBody>
      </p:sp>
      <p:sp>
        <p:nvSpPr>
          <p:cNvPr id="19" name="下矢印 18"/>
          <p:cNvSpPr/>
          <p:nvPr/>
        </p:nvSpPr>
        <p:spPr>
          <a:xfrm>
            <a:off x="1685925" y="5635625"/>
            <a:ext cx="1008063" cy="2159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a:p>
        </p:txBody>
      </p:sp>
      <p:sp>
        <p:nvSpPr>
          <p:cNvPr id="36875" name="正方形/長方形 16"/>
          <p:cNvSpPr>
            <a:spLocks noChangeArrowheads="1"/>
          </p:cNvSpPr>
          <p:nvPr/>
        </p:nvSpPr>
        <p:spPr bwMode="auto">
          <a:xfrm>
            <a:off x="4375150" y="1843088"/>
            <a:ext cx="4714875" cy="1077912"/>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r>
              <a:rPr lang="ja-JP" altLang="en-US" sz="1600">
                <a:solidFill>
                  <a:srgbClr val="000000"/>
                </a:solidFill>
                <a:latin typeface="ＭＳ"/>
              </a:rPr>
              <a:t>○ 学習指導要領の目標や内容，学習指導要領解説</a:t>
            </a:r>
            <a:endParaRPr lang="en-US" altLang="ja-JP" sz="1600">
              <a:solidFill>
                <a:srgbClr val="000000"/>
              </a:solidFill>
              <a:latin typeface="ＭＳ"/>
            </a:endParaRPr>
          </a:p>
          <a:p>
            <a:r>
              <a:rPr lang="ja-JP" altLang="en-US" sz="1600">
                <a:solidFill>
                  <a:srgbClr val="000000"/>
                </a:solidFill>
                <a:latin typeface="ＭＳ"/>
              </a:rPr>
              <a:t>　等を踏まえて作成する。 </a:t>
            </a:r>
          </a:p>
          <a:p>
            <a:pPr algn="dist"/>
            <a:r>
              <a:rPr lang="ja-JP" altLang="en-US" sz="1600">
                <a:solidFill>
                  <a:srgbClr val="000000"/>
                </a:solidFill>
                <a:latin typeface="ＭＳ"/>
              </a:rPr>
              <a:t>○ 生徒の実態，前題材までの学習状況等を踏まえ</a:t>
            </a:r>
            <a:endParaRPr lang="en-US" altLang="ja-JP" sz="1600">
              <a:solidFill>
                <a:srgbClr val="000000"/>
              </a:solidFill>
              <a:latin typeface="ＭＳ"/>
            </a:endParaRPr>
          </a:p>
          <a:p>
            <a:r>
              <a:rPr lang="ja-JP" altLang="en-US" sz="1600">
                <a:solidFill>
                  <a:srgbClr val="000000"/>
                </a:solidFill>
                <a:latin typeface="ＭＳ"/>
              </a:rPr>
              <a:t>　て作成する。 </a:t>
            </a:r>
          </a:p>
        </p:txBody>
      </p:sp>
      <p:sp>
        <p:nvSpPr>
          <p:cNvPr id="36876" name="正方形/長方形 19"/>
          <p:cNvSpPr>
            <a:spLocks noChangeArrowheads="1"/>
          </p:cNvSpPr>
          <p:nvPr/>
        </p:nvSpPr>
        <p:spPr bwMode="auto">
          <a:xfrm>
            <a:off x="4352925" y="3243263"/>
            <a:ext cx="4714875" cy="1570037"/>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r>
              <a:rPr lang="ja-JP" altLang="en-US" sz="1600">
                <a:solidFill>
                  <a:srgbClr val="000000"/>
                </a:solidFill>
                <a:latin typeface="ＭＳ"/>
              </a:rPr>
              <a:t>〇　１，２を踏まえ，評価場面や評価方法等を計画す</a:t>
            </a:r>
            <a:endParaRPr lang="en-US" altLang="ja-JP" sz="1600">
              <a:solidFill>
                <a:srgbClr val="000000"/>
              </a:solidFill>
              <a:latin typeface="ＭＳ"/>
            </a:endParaRPr>
          </a:p>
          <a:p>
            <a:r>
              <a:rPr lang="ja-JP" altLang="en-US" sz="1600">
                <a:solidFill>
                  <a:srgbClr val="000000"/>
                </a:solidFill>
                <a:latin typeface="ＭＳ"/>
              </a:rPr>
              <a:t>　る。 </a:t>
            </a:r>
          </a:p>
          <a:p>
            <a:pPr algn="dist"/>
            <a:r>
              <a:rPr lang="ja-JP" altLang="en-US" sz="1600">
                <a:solidFill>
                  <a:srgbClr val="000000"/>
                </a:solidFill>
                <a:latin typeface="ＭＳ"/>
              </a:rPr>
              <a:t>○ どのような評価資料（生徒の反応やノート，ワーク</a:t>
            </a:r>
            <a:endParaRPr lang="en-US" altLang="ja-JP" sz="1600">
              <a:solidFill>
                <a:srgbClr val="000000"/>
              </a:solidFill>
              <a:latin typeface="ＭＳ"/>
            </a:endParaRPr>
          </a:p>
          <a:p>
            <a:r>
              <a:rPr lang="ja-JP" altLang="en-US" sz="1600">
                <a:solidFill>
                  <a:srgbClr val="000000"/>
                </a:solidFill>
                <a:latin typeface="ＭＳ"/>
              </a:rPr>
              <a:t>　シート，作品等）を基に，「おおむね満足できる」状況</a:t>
            </a:r>
            <a:endParaRPr lang="en-US" altLang="ja-JP" sz="1600">
              <a:solidFill>
                <a:srgbClr val="000000"/>
              </a:solidFill>
              <a:latin typeface="ＭＳ"/>
            </a:endParaRPr>
          </a:p>
          <a:p>
            <a:pPr algn="dist"/>
            <a:r>
              <a:rPr lang="ja-JP" altLang="en-US" sz="1600">
                <a:solidFill>
                  <a:srgbClr val="000000"/>
                </a:solidFill>
                <a:latin typeface="ＭＳ"/>
              </a:rPr>
              <a:t>　（Ｂ）と評価するかを考えたり，「努力を要する」状況</a:t>
            </a:r>
            <a:endParaRPr lang="en-US" altLang="ja-JP" sz="1600">
              <a:solidFill>
                <a:srgbClr val="000000"/>
              </a:solidFill>
              <a:latin typeface="ＭＳ"/>
            </a:endParaRPr>
          </a:p>
          <a:p>
            <a:r>
              <a:rPr lang="ja-JP" altLang="en-US" sz="1600">
                <a:solidFill>
                  <a:srgbClr val="000000"/>
                </a:solidFill>
                <a:latin typeface="ＭＳ"/>
              </a:rPr>
              <a:t>　（Ｃ）への手立て等を考えたりする。 	</a:t>
            </a:r>
          </a:p>
        </p:txBody>
      </p:sp>
      <p:sp>
        <p:nvSpPr>
          <p:cNvPr id="21" name="正方形/長方形 20"/>
          <p:cNvSpPr/>
          <p:nvPr/>
        </p:nvSpPr>
        <p:spPr>
          <a:xfrm>
            <a:off x="4371975" y="4970463"/>
            <a:ext cx="4695825" cy="6159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dist">
              <a:defRPr/>
            </a:pPr>
            <a:r>
              <a:rPr lang="ja-JP" altLang="en-US" sz="1600" dirty="0">
                <a:solidFill>
                  <a:srgbClr val="000000"/>
                </a:solidFill>
                <a:latin typeface="ＭＳ"/>
              </a:rPr>
              <a:t>○ ３に沿って観点別学習状況の評価を行い，生徒の</a:t>
            </a:r>
            <a:endParaRPr lang="en-US" altLang="ja-JP" sz="1600" dirty="0">
              <a:solidFill>
                <a:srgbClr val="000000"/>
              </a:solidFill>
              <a:latin typeface="ＭＳ"/>
            </a:endParaRPr>
          </a:p>
          <a:p>
            <a:pPr>
              <a:defRPr/>
            </a:pPr>
            <a:r>
              <a:rPr lang="ja-JP" altLang="en-US" sz="1600" dirty="0">
                <a:solidFill>
                  <a:srgbClr val="000000"/>
                </a:solidFill>
                <a:latin typeface="ＭＳ"/>
              </a:rPr>
              <a:t>　学習改善や教師の指導改善につなげる</a:t>
            </a:r>
            <a:r>
              <a:rPr lang="ja-JP" altLang="en-US" dirty="0">
                <a:solidFill>
                  <a:srgbClr val="000000"/>
                </a:solidFill>
                <a:latin typeface="ＭＳ"/>
              </a:rPr>
              <a:t>	</a:t>
            </a:r>
          </a:p>
        </p:txBody>
      </p:sp>
      <p:sp>
        <p:nvSpPr>
          <p:cNvPr id="22" name="正方形/長方形 21"/>
          <p:cNvSpPr/>
          <p:nvPr/>
        </p:nvSpPr>
        <p:spPr>
          <a:xfrm>
            <a:off x="4352925" y="6021388"/>
            <a:ext cx="4714875"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dist">
              <a:defRPr/>
            </a:pPr>
            <a:r>
              <a:rPr lang="ja-JP" altLang="en-US" sz="1600" dirty="0">
                <a:solidFill>
                  <a:srgbClr val="000000"/>
                </a:solidFill>
                <a:latin typeface="ＭＳ"/>
              </a:rPr>
              <a:t>○ 集めた評価資料やそれに基づく評価結果などか</a:t>
            </a:r>
            <a:endParaRPr lang="en-US" altLang="ja-JP" sz="1600" dirty="0">
              <a:solidFill>
                <a:srgbClr val="000000"/>
              </a:solidFill>
              <a:latin typeface="ＭＳ"/>
            </a:endParaRPr>
          </a:p>
          <a:p>
            <a:pPr>
              <a:defRPr/>
            </a:pPr>
            <a:r>
              <a:rPr lang="ja-JP" altLang="en-US" sz="1600" dirty="0">
                <a:solidFill>
                  <a:srgbClr val="000000"/>
                </a:solidFill>
                <a:latin typeface="ＭＳ"/>
              </a:rPr>
              <a:t>　ら，観点ごとの総括的評価（Ａ，Ｂ，Ｃ）を行う。 	</a:t>
            </a:r>
          </a:p>
        </p:txBody>
      </p:sp>
      <p:sp>
        <p:nvSpPr>
          <p:cNvPr id="26" name="正方形/長方形 1"/>
          <p:cNvSpPr>
            <a:spLocks noChangeArrowheads="1"/>
          </p:cNvSpPr>
          <p:nvPr/>
        </p:nvSpPr>
        <p:spPr bwMode="auto">
          <a:xfrm>
            <a:off x="4572000" y="1216025"/>
            <a:ext cx="4048125" cy="400050"/>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ja-JP" sz="2000" dirty="0"/>
              <a:t>【</a:t>
            </a:r>
            <a:r>
              <a:rPr lang="ja-JP" altLang="en-US" sz="2000" dirty="0"/>
              <a:t>留意点</a:t>
            </a:r>
            <a:r>
              <a:rPr lang="en-US" altLang="ja-JP" sz="2000" dirty="0"/>
              <a:t>】</a:t>
            </a:r>
            <a:endParaRPr lang="ja-JP" altLang="en-US" sz="2000" dirty="0"/>
          </a:p>
        </p:txBody>
      </p:sp>
      <p:sp>
        <p:nvSpPr>
          <p:cNvPr id="3688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Ⅲ</a:t>
            </a:r>
            <a:r>
              <a:rPr kumimoji="1" lang="ja-JP" altLang="en-US" sz="2800" b="1">
                <a:solidFill>
                  <a:srgbClr val="FFFFFF"/>
                </a:solidFill>
              </a:rPr>
              <a:t>　題材ごとの学習評価について</a:t>
            </a:r>
          </a:p>
        </p:txBody>
      </p:sp>
      <p:sp>
        <p:nvSpPr>
          <p:cNvPr id="36881" name="テキスト ボックス 1"/>
          <p:cNvSpPr txBox="1">
            <a:spLocks noChangeArrowheads="1"/>
          </p:cNvSpPr>
          <p:nvPr/>
        </p:nvSpPr>
        <p:spPr bwMode="auto">
          <a:xfrm>
            <a:off x="0" y="955675"/>
            <a:ext cx="377983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solidFill>
                  <a:srgbClr val="000000"/>
                </a:solidFill>
              </a:rPr>
              <a:t>【</a:t>
            </a:r>
            <a:r>
              <a:rPr kumimoji="1" lang="ja-JP" altLang="en-US" sz="2400">
                <a:solidFill>
                  <a:srgbClr val="000000"/>
                </a:solidFill>
              </a:rPr>
              <a:t>評価の進め方</a:t>
            </a:r>
            <a:r>
              <a:rPr kumimoji="1" lang="en-US" altLang="ja-JP" sz="2400">
                <a:solidFill>
                  <a:srgbClr val="000000"/>
                </a:solidFill>
              </a:rPr>
              <a:t>】</a:t>
            </a:r>
            <a:r>
              <a:rPr kumimoji="1" lang="ja-JP" altLang="en-US" sz="2400"/>
              <a:t>　</a:t>
            </a:r>
          </a:p>
        </p:txBody>
      </p:sp>
      <p:sp>
        <p:nvSpPr>
          <p:cNvPr id="24" name="上リボン 23"/>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Ｐ４３</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71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美術</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chemeClr val="bg2">
                    <a:lumMod val="75000"/>
                  </a:schemeClr>
                </a:solidFill>
                <a:ea typeface="HGP教科書体" panose="02020600000000000000" pitchFamily="18" charset="-128"/>
              </a:rPr>
              <a:t>Ⅰ</a:t>
            </a:r>
            <a:r>
              <a:rPr lang="ja-JP" altLang="en-US" sz="2800" b="1" dirty="0">
                <a:solidFill>
                  <a:schemeClr val="bg2">
                    <a:lumMod val="75000"/>
                  </a:schemeClr>
                </a:solidFill>
                <a:ea typeface="HGP教科書体" panose="02020600000000000000" pitchFamily="18" charset="-128"/>
              </a:rPr>
              <a:t>　「内容のまとまりごとの評価規準」作成の手順</a:t>
            </a:r>
            <a:endParaRPr lang="en-US" altLang="ja-JP" sz="2800" b="1" dirty="0">
              <a:solidFill>
                <a:schemeClr val="bg2">
                  <a:lumMod val="75000"/>
                </a:schemeClr>
              </a:solidFill>
              <a:ea typeface="HGP教科書体" panose="02020600000000000000" pitchFamily="18" charset="-128"/>
            </a:endParaRPr>
          </a:p>
          <a:p>
            <a:pPr>
              <a:lnSpc>
                <a:spcPct val="150000"/>
              </a:lnSpc>
              <a:buFontTx/>
              <a:buNone/>
              <a:defRPr/>
            </a:pPr>
            <a:r>
              <a:rPr lang="en-US" altLang="ja-JP" sz="2800" b="1" dirty="0">
                <a:solidFill>
                  <a:schemeClr val="bg2">
                    <a:lumMod val="75000"/>
                  </a:schemeClr>
                </a:solidFill>
                <a:ea typeface="HGP教科書体" panose="02020600000000000000" pitchFamily="18" charset="-128"/>
              </a:rPr>
              <a:t>Ⅱ</a:t>
            </a:r>
            <a:r>
              <a:rPr lang="ja-JP" altLang="en-US" sz="2800" b="1" dirty="0">
                <a:solidFill>
                  <a:schemeClr val="bg2">
                    <a:lumMod val="75000"/>
                  </a:schemeClr>
                </a:solidFill>
                <a:ea typeface="HGP教科書体" panose="02020600000000000000" pitchFamily="18" charset="-128"/>
              </a:rPr>
              <a:t>　美術科の内容のまとまりごとの評価規準　（例）</a:t>
            </a:r>
          </a:p>
          <a:p>
            <a:pPr>
              <a:lnSpc>
                <a:spcPct val="150000"/>
              </a:lnSpc>
              <a:buFontTx/>
              <a:buNone/>
              <a:defRPr/>
            </a:pPr>
            <a:r>
              <a:rPr lang="en-US" altLang="ja-JP" sz="2800" b="1" dirty="0">
                <a:solidFill>
                  <a:schemeClr val="bg2">
                    <a:lumMod val="75000"/>
                  </a:schemeClr>
                </a:solidFill>
                <a:ea typeface="HGP教科書体" panose="02020600000000000000" pitchFamily="18" charset="-128"/>
              </a:rPr>
              <a:t>Ⅲ</a:t>
            </a:r>
            <a:r>
              <a:rPr lang="ja-JP" altLang="en-US" sz="2800" b="1" dirty="0">
                <a:solidFill>
                  <a:schemeClr val="bg2">
                    <a:lumMod val="75000"/>
                  </a:schemeClr>
                </a:solidFill>
                <a:ea typeface="HGP教科書体" panose="02020600000000000000" pitchFamily="18" charset="-128"/>
              </a:rPr>
              <a:t>　題材ごとの学習評価について</a:t>
            </a:r>
            <a:endParaRPr lang="en-US" altLang="ja-JP" sz="2800" b="1" dirty="0">
              <a:solidFill>
                <a:schemeClr val="bg2">
                  <a:lumMod val="75000"/>
                </a:schemeClr>
              </a:solidFill>
              <a:ea typeface="HGP教科書体" panose="02020600000000000000" pitchFamily="18" charset="-128"/>
            </a:endParaRPr>
          </a:p>
          <a:p>
            <a:pPr>
              <a:lnSpc>
                <a:spcPct val="150000"/>
              </a:lnSpc>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事例「花の命を感じて」の題材の評価規準</a:t>
            </a:r>
            <a:r>
              <a:rPr kumimoji="0" lang="ja-JP" altLang="en-US" sz="2000" dirty="0">
                <a:solidFill>
                  <a:srgbClr val="000000"/>
                </a:solidFill>
                <a:latin typeface="Calibri" panose="020F0502020204030204" pitchFamily="34" charset="0"/>
              </a:rPr>
              <a:t>           </a:t>
            </a:r>
            <a:endParaRPr lang="ja-JP" altLang="en-US" sz="2800" b="1" dirty="0">
              <a:solidFill>
                <a:srgbClr val="000000"/>
              </a:solidFill>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72"/>
    </mc:Choice>
    <mc:Fallback xmlns="">
      <p:transition spd="slow" advTm="1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正方形/長方形 2"/>
          <p:cNvSpPr>
            <a:spLocks noChangeArrowheads="1"/>
          </p:cNvSpPr>
          <p:nvPr/>
        </p:nvSpPr>
        <p:spPr bwMode="auto">
          <a:xfrm>
            <a:off x="200025" y="1333500"/>
            <a:ext cx="5338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0000"/>
                </a:solidFill>
                <a:latin typeface="ＭＳ....."/>
              </a:rPr>
              <a:t>題材名 	花の命を感じて</a:t>
            </a:r>
            <a:r>
              <a:rPr lang="ja-JP" altLang="en-US">
                <a:solidFill>
                  <a:srgbClr val="000000"/>
                </a:solidFill>
                <a:latin typeface="ＭＳ....."/>
              </a:rPr>
              <a:t>	</a:t>
            </a:r>
          </a:p>
        </p:txBody>
      </p:sp>
      <p:sp>
        <p:nvSpPr>
          <p:cNvPr id="40963" name="正方形/長方形 3"/>
          <p:cNvSpPr>
            <a:spLocks noChangeArrowheads="1"/>
          </p:cNvSpPr>
          <p:nvPr/>
        </p:nvSpPr>
        <p:spPr bwMode="auto">
          <a:xfrm>
            <a:off x="200025" y="1844675"/>
            <a:ext cx="8602663" cy="1951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875"/>
              </a:lnSpc>
            </a:pPr>
            <a:r>
              <a:rPr lang="ja-JP" altLang="en-US" sz="2000">
                <a:solidFill>
                  <a:srgbClr val="000000"/>
                </a:solidFill>
                <a:latin typeface="ＭＳ....."/>
              </a:rPr>
              <a:t>内容のまとまり 　　第１学年 </a:t>
            </a:r>
            <a:endParaRPr lang="en-US" altLang="ja-JP" sz="2000">
              <a:solidFill>
                <a:srgbClr val="000000"/>
              </a:solidFill>
              <a:latin typeface="ＭＳ....."/>
            </a:endParaRPr>
          </a:p>
          <a:p>
            <a:pPr>
              <a:lnSpc>
                <a:spcPts val="2875"/>
              </a:lnSpc>
            </a:pPr>
            <a:r>
              <a:rPr lang="ja-JP" altLang="en-US" sz="2000">
                <a:solidFill>
                  <a:srgbClr val="000000"/>
                </a:solidFill>
                <a:latin typeface="ＭＳ....."/>
              </a:rPr>
              <a:t>　　　・　「感じ取ったことや考えたことなどを基にした表現」</a:t>
            </a:r>
            <a:endParaRPr lang="en-US" altLang="ja-JP" sz="2000">
              <a:solidFill>
                <a:srgbClr val="000000"/>
              </a:solidFill>
              <a:latin typeface="ＭＳ....."/>
            </a:endParaRPr>
          </a:p>
          <a:p>
            <a:pPr>
              <a:lnSpc>
                <a:spcPts val="2875"/>
              </a:lnSpc>
            </a:pPr>
            <a:r>
              <a:rPr lang="ja-JP" altLang="en-US" sz="2000">
                <a:solidFill>
                  <a:srgbClr val="000000"/>
                </a:solidFill>
                <a:latin typeface="ＭＳ....."/>
              </a:rPr>
              <a:t>　　　　　　　　　　　　　　　（「Ａ表現」</a:t>
            </a:r>
            <a:r>
              <a:rPr lang="en-US" altLang="ja-JP" sz="2000">
                <a:solidFill>
                  <a:srgbClr val="000000"/>
                </a:solidFill>
                <a:latin typeface="ＭＳ....."/>
              </a:rPr>
              <a:t>(1)</a:t>
            </a:r>
            <a:r>
              <a:rPr lang="ja-JP" altLang="en-US" sz="2000">
                <a:solidFill>
                  <a:srgbClr val="000000"/>
                </a:solidFill>
                <a:latin typeface="ＭＳ....."/>
              </a:rPr>
              <a:t>ア</a:t>
            </a:r>
            <a:r>
              <a:rPr lang="en-US" altLang="ja-JP" sz="2000">
                <a:solidFill>
                  <a:srgbClr val="000000"/>
                </a:solidFill>
                <a:latin typeface="ＭＳ....."/>
              </a:rPr>
              <a:t>(</a:t>
            </a:r>
            <a:r>
              <a:rPr lang="ja-JP" altLang="en-US" sz="2000">
                <a:solidFill>
                  <a:srgbClr val="000000"/>
                </a:solidFill>
                <a:latin typeface="ＭＳ....."/>
              </a:rPr>
              <a:t>ｱ</a:t>
            </a:r>
            <a:r>
              <a:rPr lang="en-US" altLang="ja-JP" sz="2000">
                <a:solidFill>
                  <a:srgbClr val="000000"/>
                </a:solidFill>
                <a:latin typeface="ＭＳ....."/>
              </a:rPr>
              <a:t>)</a:t>
            </a:r>
            <a:r>
              <a:rPr lang="ja-JP" altLang="en-US" sz="2000">
                <a:solidFill>
                  <a:srgbClr val="000000"/>
                </a:solidFill>
                <a:latin typeface="ＭＳ....."/>
              </a:rPr>
              <a:t>，</a:t>
            </a:r>
            <a:r>
              <a:rPr lang="en-US" altLang="ja-JP" sz="2000">
                <a:solidFill>
                  <a:srgbClr val="000000"/>
                </a:solidFill>
                <a:latin typeface="ＭＳ....."/>
              </a:rPr>
              <a:t>(2)</a:t>
            </a:r>
            <a:r>
              <a:rPr lang="ja-JP" altLang="en-US" sz="2000">
                <a:solidFill>
                  <a:srgbClr val="000000"/>
                </a:solidFill>
                <a:latin typeface="ＭＳ....."/>
              </a:rPr>
              <a:t>ア</a:t>
            </a:r>
            <a:r>
              <a:rPr lang="en-US" altLang="ja-JP" sz="2000">
                <a:solidFill>
                  <a:srgbClr val="000000"/>
                </a:solidFill>
                <a:latin typeface="ＭＳ....."/>
              </a:rPr>
              <a:t>(</a:t>
            </a:r>
            <a:r>
              <a:rPr lang="ja-JP" altLang="en-US" sz="2000">
                <a:solidFill>
                  <a:srgbClr val="000000"/>
                </a:solidFill>
                <a:latin typeface="ＭＳ....."/>
              </a:rPr>
              <a:t>ｱ</a:t>
            </a:r>
            <a:r>
              <a:rPr lang="en-US" altLang="ja-JP" sz="2000">
                <a:solidFill>
                  <a:srgbClr val="000000"/>
                </a:solidFill>
                <a:latin typeface="ＭＳ....."/>
              </a:rPr>
              <a:t>)</a:t>
            </a:r>
            <a:r>
              <a:rPr lang="ja-JP" altLang="en-US" sz="2000">
                <a:solidFill>
                  <a:srgbClr val="000000"/>
                </a:solidFill>
                <a:latin typeface="ＭＳ....."/>
              </a:rPr>
              <a:t>，</a:t>
            </a:r>
            <a:r>
              <a:rPr lang="en-US" altLang="ja-JP" sz="2000">
                <a:solidFill>
                  <a:srgbClr val="000000"/>
                </a:solidFill>
                <a:latin typeface="ＭＳ....."/>
              </a:rPr>
              <a:t>〔</a:t>
            </a:r>
            <a:r>
              <a:rPr lang="ja-JP" altLang="en-US" sz="2000">
                <a:solidFill>
                  <a:srgbClr val="000000"/>
                </a:solidFill>
                <a:latin typeface="ＭＳ....."/>
              </a:rPr>
              <a:t>共通事項</a:t>
            </a:r>
            <a:r>
              <a:rPr lang="en-US" altLang="ja-JP" sz="2000">
                <a:solidFill>
                  <a:srgbClr val="000000"/>
                </a:solidFill>
                <a:latin typeface="ＭＳ....."/>
              </a:rPr>
              <a:t>〕(1)</a:t>
            </a:r>
            <a:r>
              <a:rPr lang="ja-JP" altLang="en-US" sz="2000">
                <a:solidFill>
                  <a:srgbClr val="000000"/>
                </a:solidFill>
                <a:latin typeface="ＭＳ....."/>
              </a:rPr>
              <a:t>アイ）</a:t>
            </a:r>
            <a:endParaRPr lang="en-US" altLang="ja-JP" sz="2000">
              <a:solidFill>
                <a:srgbClr val="000000"/>
              </a:solidFill>
              <a:latin typeface="ＭＳ....."/>
            </a:endParaRPr>
          </a:p>
          <a:p>
            <a:pPr>
              <a:lnSpc>
                <a:spcPts val="2875"/>
              </a:lnSpc>
            </a:pPr>
            <a:r>
              <a:rPr lang="ja-JP" altLang="en-US" sz="2000">
                <a:solidFill>
                  <a:srgbClr val="000000"/>
                </a:solidFill>
                <a:latin typeface="ＭＳ....."/>
              </a:rPr>
              <a:t>　　　・　「作品や美術文化などの鑑賞」</a:t>
            </a:r>
            <a:endParaRPr lang="en-US" altLang="ja-JP" sz="2000">
              <a:solidFill>
                <a:srgbClr val="000000"/>
              </a:solidFill>
              <a:latin typeface="ＭＳ....."/>
            </a:endParaRPr>
          </a:p>
          <a:p>
            <a:pPr>
              <a:lnSpc>
                <a:spcPts val="2875"/>
              </a:lnSpc>
            </a:pPr>
            <a:r>
              <a:rPr lang="ja-JP" altLang="en-US" sz="2000">
                <a:solidFill>
                  <a:srgbClr val="000000"/>
                </a:solidFill>
                <a:latin typeface="ＭＳ....."/>
              </a:rPr>
              <a:t>　　　　　　　　　　　　　　　（「Ｂ鑑賞」</a:t>
            </a:r>
            <a:r>
              <a:rPr lang="en-US" altLang="ja-JP" sz="2000">
                <a:solidFill>
                  <a:srgbClr val="000000"/>
                </a:solidFill>
                <a:latin typeface="ＭＳ....."/>
              </a:rPr>
              <a:t>(1)</a:t>
            </a:r>
            <a:r>
              <a:rPr lang="ja-JP" altLang="en-US" sz="2000">
                <a:solidFill>
                  <a:srgbClr val="000000"/>
                </a:solidFill>
                <a:latin typeface="ＭＳ....."/>
              </a:rPr>
              <a:t>ア</a:t>
            </a:r>
            <a:r>
              <a:rPr lang="en-US" altLang="ja-JP" sz="2000">
                <a:solidFill>
                  <a:srgbClr val="000000"/>
                </a:solidFill>
                <a:latin typeface="ＭＳ....."/>
              </a:rPr>
              <a:t>(</a:t>
            </a:r>
            <a:r>
              <a:rPr lang="ja-JP" altLang="en-US" sz="2000">
                <a:solidFill>
                  <a:srgbClr val="000000"/>
                </a:solidFill>
                <a:latin typeface="ＭＳ....."/>
              </a:rPr>
              <a:t>ｱ</a:t>
            </a:r>
            <a:r>
              <a:rPr lang="en-US" altLang="ja-JP" sz="2000">
                <a:solidFill>
                  <a:srgbClr val="000000"/>
                </a:solidFill>
                <a:latin typeface="ＭＳ....."/>
              </a:rPr>
              <a:t>)</a:t>
            </a:r>
            <a:r>
              <a:rPr lang="ja-JP" altLang="en-US" sz="2000">
                <a:solidFill>
                  <a:srgbClr val="000000"/>
                </a:solidFill>
                <a:latin typeface="ＭＳ....."/>
              </a:rPr>
              <a:t>，</a:t>
            </a:r>
            <a:r>
              <a:rPr lang="en-US" altLang="ja-JP" sz="2000">
                <a:solidFill>
                  <a:srgbClr val="000000"/>
                </a:solidFill>
                <a:latin typeface="ＭＳ....."/>
              </a:rPr>
              <a:t>〔</a:t>
            </a:r>
            <a:r>
              <a:rPr lang="ja-JP" altLang="en-US" sz="2000">
                <a:solidFill>
                  <a:srgbClr val="000000"/>
                </a:solidFill>
                <a:latin typeface="ＭＳ....."/>
              </a:rPr>
              <a:t>共通事項</a:t>
            </a:r>
            <a:r>
              <a:rPr lang="en-US" altLang="ja-JP" sz="2000">
                <a:solidFill>
                  <a:srgbClr val="000000"/>
                </a:solidFill>
                <a:latin typeface="ＭＳ....."/>
              </a:rPr>
              <a:t>〕(1)</a:t>
            </a:r>
            <a:r>
              <a:rPr lang="ja-JP" altLang="en-US" sz="2000">
                <a:solidFill>
                  <a:srgbClr val="000000"/>
                </a:solidFill>
                <a:latin typeface="ＭＳ....."/>
              </a:rPr>
              <a:t>アイ） </a:t>
            </a:r>
            <a:r>
              <a:rPr lang="ja-JP" altLang="en-US" sz="2400">
                <a:solidFill>
                  <a:srgbClr val="000000"/>
                </a:solidFill>
                <a:latin typeface="ＭＳ....."/>
              </a:rPr>
              <a:t>	</a:t>
            </a:r>
          </a:p>
        </p:txBody>
      </p:sp>
      <p:graphicFrame>
        <p:nvGraphicFramePr>
          <p:cNvPr id="8" name="表 7"/>
          <p:cNvGraphicFramePr>
            <a:graphicFrameLocks noGrp="1"/>
          </p:cNvGraphicFramePr>
          <p:nvPr/>
        </p:nvGraphicFramePr>
        <p:xfrm>
          <a:off x="200025" y="4232275"/>
          <a:ext cx="8602662" cy="1985964"/>
        </p:xfrm>
        <a:graphic>
          <a:graphicData uri="http://schemas.openxmlformats.org/drawingml/2006/table">
            <a:tbl>
              <a:tblPr firstRow="1" bandRow="1">
                <a:tableStyleId>{5940675A-B579-460E-94D1-54222C63F5DA}</a:tableStyleId>
              </a:tblPr>
              <a:tblGrid>
                <a:gridCol w="2100860">
                  <a:extLst>
                    <a:ext uri="{9D8B030D-6E8A-4147-A177-3AD203B41FA5}">
                      <a16:colId xmlns:a16="http://schemas.microsoft.com/office/drawing/2014/main" val="20000"/>
                    </a:ext>
                  </a:extLst>
                </a:gridCol>
                <a:gridCol w="3927299">
                  <a:extLst>
                    <a:ext uri="{9D8B030D-6E8A-4147-A177-3AD203B41FA5}">
                      <a16:colId xmlns:a16="http://schemas.microsoft.com/office/drawing/2014/main" val="20001"/>
                    </a:ext>
                  </a:extLst>
                </a:gridCol>
                <a:gridCol w="2574503">
                  <a:extLst>
                    <a:ext uri="{9D8B030D-6E8A-4147-A177-3AD203B41FA5}">
                      <a16:colId xmlns:a16="http://schemas.microsoft.com/office/drawing/2014/main" val="20002"/>
                    </a:ext>
                  </a:extLst>
                </a:gridCol>
              </a:tblGrid>
              <a:tr h="397358">
                <a:tc>
                  <a:txBody>
                    <a:bodyPr/>
                    <a:lstStyle/>
                    <a:p>
                      <a:r>
                        <a:rPr kumimoji="1" lang="ja-JP" altLang="en-US" sz="1600" dirty="0"/>
                        <a:t>領域等</a:t>
                      </a:r>
                    </a:p>
                  </a:txBody>
                  <a:tcPr marL="91435" marR="91435" marT="45730" marB="4573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項目と育成する資質・能力との関係</a:t>
                      </a:r>
                      <a:endParaRPr kumimoji="1" lang="ja-JP" altLang="en-US" sz="1600" dirty="0"/>
                    </a:p>
                  </a:txBody>
                  <a:tcPr marL="91435" marR="91435" marT="45730" marB="45730"/>
                </a:tc>
                <a:tc>
                  <a:txBody>
                    <a:bodyPr/>
                    <a:lstStyle/>
                    <a:p>
                      <a:r>
                        <a:rPr kumimoji="1" lang="ja-JP" altLang="en-US" sz="1600" dirty="0"/>
                        <a:t>評価の観点</a:t>
                      </a:r>
                    </a:p>
                  </a:txBody>
                  <a:tcPr marL="91435" marR="91435" marT="45730" marB="45730"/>
                </a:tc>
                <a:extLst>
                  <a:ext uri="{0D108BD9-81ED-4DB2-BD59-A6C34878D82A}">
                    <a16:rowId xmlns:a16="http://schemas.microsoft.com/office/drawing/2014/main" val="10000"/>
                  </a:ext>
                </a:extLst>
              </a:tr>
              <a:tr h="397358">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Ａ表現</a:t>
                      </a:r>
                      <a:endParaRPr kumimoji="1" lang="ja-JP" altLang="en-US" sz="1600" dirty="0"/>
                    </a:p>
                  </a:txBody>
                  <a:tcPr marL="91435" marR="91435" marT="45730" marB="4573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baseline="0" dirty="0">
                          <a:solidFill>
                            <a:schemeClr val="tx1"/>
                          </a:solidFill>
                          <a:latin typeface="+mn-lt"/>
                          <a:ea typeface="+mn-ea"/>
                          <a:cs typeface="+mn-cs"/>
                        </a:rPr>
                        <a:t>(1)</a:t>
                      </a:r>
                      <a:r>
                        <a:rPr kumimoji="1" lang="ja-JP" altLang="en-US" sz="1600" b="0" i="0" u="none" strike="noStrike" kern="1200" baseline="0" dirty="0">
                          <a:solidFill>
                            <a:schemeClr val="tx1"/>
                          </a:solidFill>
                          <a:latin typeface="+mn-lt"/>
                          <a:ea typeface="+mn-ea"/>
                          <a:cs typeface="+mn-cs"/>
                        </a:rPr>
                        <a:t>発想や構想に関する資質・能力 </a:t>
                      </a:r>
                      <a:endParaRPr kumimoji="1" lang="ja-JP" altLang="en-US" sz="1600" dirty="0"/>
                    </a:p>
                  </a:txBody>
                  <a:tcPr marL="91435" marR="91435" marT="45730" marB="4573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endParaRPr kumimoji="1" lang="ja-JP" altLang="en-US" sz="1600" dirty="0"/>
                    </a:p>
                  </a:txBody>
                  <a:tcPr marL="91435" marR="91435" marT="45730" marB="45730"/>
                </a:tc>
                <a:extLst>
                  <a:ext uri="{0D108BD9-81ED-4DB2-BD59-A6C34878D82A}">
                    <a16:rowId xmlns:a16="http://schemas.microsoft.com/office/drawing/2014/main" val="10001"/>
                  </a:ext>
                </a:extLst>
              </a:tr>
              <a:tr h="397358">
                <a:tc vMerge="1">
                  <a:txBody>
                    <a:bodyPr/>
                    <a:lstStyle/>
                    <a:p>
                      <a:endParaRPr kumimoji="1" lang="ja-JP"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baseline="0" dirty="0">
                          <a:solidFill>
                            <a:schemeClr val="tx1"/>
                          </a:solidFill>
                          <a:latin typeface="+mn-lt"/>
                          <a:ea typeface="+mn-ea"/>
                          <a:cs typeface="+mn-cs"/>
                        </a:rPr>
                        <a:t>(2)</a:t>
                      </a:r>
                      <a:r>
                        <a:rPr kumimoji="1" lang="ja-JP" altLang="en-US" sz="1600" b="0" i="0" u="none" strike="noStrike" kern="1200" baseline="0" dirty="0">
                          <a:solidFill>
                            <a:schemeClr val="tx1"/>
                          </a:solidFill>
                          <a:latin typeface="+mn-lt"/>
                          <a:ea typeface="+mn-ea"/>
                          <a:cs typeface="+mn-cs"/>
                        </a:rPr>
                        <a:t>技能に関する資質・能力 </a:t>
                      </a:r>
                      <a:endParaRPr kumimoji="1" lang="ja-JP" altLang="en-US" sz="1600" dirty="0"/>
                    </a:p>
                  </a:txBody>
                  <a:tcPr marL="91435" marR="91435" marT="45730" marB="4573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「知識・技能」（技能） </a:t>
                      </a:r>
                      <a:endParaRPr kumimoji="1" lang="ja-JP" altLang="en-US" sz="1600" dirty="0"/>
                    </a:p>
                  </a:txBody>
                  <a:tcPr marL="91435" marR="91435" marT="45730" marB="45730"/>
                </a:tc>
                <a:extLst>
                  <a:ext uri="{0D108BD9-81ED-4DB2-BD59-A6C34878D82A}">
                    <a16:rowId xmlns:a16="http://schemas.microsoft.com/office/drawing/2014/main" val="10002"/>
                  </a:ext>
                </a:extLst>
              </a:tr>
              <a:tr h="3973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Ｂ鑑賞</a:t>
                      </a:r>
                      <a:endParaRPr kumimoji="1" lang="ja-JP" altLang="en-US" sz="1600" dirty="0"/>
                    </a:p>
                  </a:txBody>
                  <a:tcPr marL="91435" marR="91435" marT="45730" marB="4573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baseline="0" dirty="0">
                          <a:solidFill>
                            <a:schemeClr val="tx1"/>
                          </a:solidFill>
                          <a:latin typeface="+mn-lt"/>
                          <a:ea typeface="+mn-ea"/>
                          <a:cs typeface="+mn-cs"/>
                        </a:rPr>
                        <a:t>(1)</a:t>
                      </a:r>
                      <a:r>
                        <a:rPr kumimoji="1" lang="ja-JP" altLang="en-US" sz="1600" b="0" i="0" u="none" strike="noStrike" kern="1200" baseline="0" dirty="0">
                          <a:solidFill>
                            <a:schemeClr val="tx1"/>
                          </a:solidFill>
                          <a:latin typeface="+mn-lt"/>
                          <a:ea typeface="+mn-ea"/>
                          <a:cs typeface="+mn-cs"/>
                        </a:rPr>
                        <a:t>鑑賞に関する資質・能力 </a:t>
                      </a:r>
                      <a:endParaRPr kumimoji="1" lang="ja-JP" altLang="en-US" sz="1600" dirty="0"/>
                    </a:p>
                  </a:txBody>
                  <a:tcPr marL="91435" marR="91435" marT="45730" marB="4573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endParaRPr kumimoji="1" lang="ja-JP" altLang="en-US" sz="1600" dirty="0"/>
                    </a:p>
                  </a:txBody>
                  <a:tcPr marL="91435" marR="91435" marT="45730" marB="45730"/>
                </a:tc>
                <a:extLst>
                  <a:ext uri="{0D108BD9-81ED-4DB2-BD59-A6C34878D82A}">
                    <a16:rowId xmlns:a16="http://schemas.microsoft.com/office/drawing/2014/main" val="10003"/>
                  </a:ext>
                </a:extLst>
              </a:tr>
              <a:tr h="39653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baseline="0" dirty="0">
                          <a:solidFill>
                            <a:schemeClr val="tx1"/>
                          </a:solidFill>
                          <a:latin typeface="+mn-lt"/>
                          <a:ea typeface="+mn-ea"/>
                          <a:cs typeface="+mn-cs"/>
                        </a:rPr>
                        <a:t>〔</a:t>
                      </a:r>
                      <a:r>
                        <a:rPr kumimoji="1" lang="ja-JP" altLang="en-US" sz="1600" b="0" i="0" u="none" strike="noStrike" kern="1200" baseline="0" dirty="0">
                          <a:solidFill>
                            <a:schemeClr val="tx1"/>
                          </a:solidFill>
                          <a:latin typeface="+mn-lt"/>
                          <a:ea typeface="+mn-ea"/>
                          <a:cs typeface="+mn-cs"/>
                        </a:rPr>
                        <a:t>共通事項</a:t>
                      </a:r>
                      <a:r>
                        <a:rPr kumimoji="1" lang="en-US" altLang="ja-JP" sz="1600" b="0" i="0" u="none" strike="noStrike" kern="1200" baseline="0" dirty="0">
                          <a:solidFill>
                            <a:schemeClr val="tx1"/>
                          </a:solidFill>
                          <a:latin typeface="+mn-lt"/>
                          <a:ea typeface="+mn-ea"/>
                          <a:cs typeface="+mn-cs"/>
                        </a:rPr>
                        <a:t>〕 </a:t>
                      </a:r>
                      <a:endParaRPr kumimoji="1" lang="ja-JP" altLang="en-US" sz="1600" dirty="0"/>
                    </a:p>
                  </a:txBody>
                  <a:tcPr marL="91435" marR="91435" marT="45730" marB="4573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baseline="0" dirty="0">
                          <a:solidFill>
                            <a:schemeClr val="tx1"/>
                          </a:solidFill>
                          <a:latin typeface="+mn-lt"/>
                          <a:ea typeface="+mn-ea"/>
                          <a:cs typeface="+mn-cs"/>
                        </a:rPr>
                        <a:t>(1)</a:t>
                      </a:r>
                      <a:r>
                        <a:rPr kumimoji="1" lang="ja-JP" altLang="en-US" sz="1600" b="0" i="0" u="none" strike="noStrike" kern="1200" baseline="0" dirty="0">
                          <a:solidFill>
                            <a:schemeClr val="tx1"/>
                          </a:solidFill>
                          <a:latin typeface="+mn-lt"/>
                          <a:ea typeface="+mn-ea"/>
                          <a:cs typeface="+mn-cs"/>
                        </a:rPr>
                        <a:t>造形的な視点を豊かにするための知識</a:t>
                      </a:r>
                      <a:endParaRPr kumimoji="1" lang="ja-JP" altLang="en-US" sz="1600" dirty="0"/>
                    </a:p>
                  </a:txBody>
                  <a:tcPr marL="91435" marR="91435" marT="45730" marB="4573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「知識・技能」（知識） </a:t>
                      </a:r>
                      <a:endParaRPr kumimoji="1" lang="ja-JP" altLang="en-US" sz="1600" dirty="0"/>
                    </a:p>
                  </a:txBody>
                  <a:tcPr marL="91435" marR="91435" marT="45730" marB="45730"/>
                </a:tc>
                <a:extLst>
                  <a:ext uri="{0D108BD9-81ED-4DB2-BD59-A6C34878D82A}">
                    <a16:rowId xmlns:a16="http://schemas.microsoft.com/office/drawing/2014/main" val="10004"/>
                  </a:ext>
                </a:extLst>
              </a:tr>
            </a:tbl>
          </a:graphicData>
        </a:graphic>
      </p:graphicFrame>
      <p:sp>
        <p:nvSpPr>
          <p:cNvPr id="40989" name="正方形/長方形 4"/>
          <p:cNvSpPr>
            <a:spLocks noChangeArrowheads="1"/>
          </p:cNvSpPr>
          <p:nvPr/>
        </p:nvSpPr>
        <p:spPr bwMode="auto">
          <a:xfrm>
            <a:off x="173038" y="3806825"/>
            <a:ext cx="7273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a:solidFill>
                  <a:srgbClr val="000000"/>
                </a:solidFill>
                <a:latin typeface="ＭＳ....."/>
              </a:rPr>
              <a:t>※</a:t>
            </a:r>
            <a:r>
              <a:rPr lang="ja-JP" altLang="en-US" sz="2000">
                <a:solidFill>
                  <a:srgbClr val="000000"/>
                </a:solidFill>
                <a:latin typeface="ＭＳ....."/>
              </a:rPr>
              <a:t>学習指導要領と評価の観点との関連  </a:t>
            </a:r>
            <a:r>
              <a:rPr lang="ja-JP" altLang="en-US">
                <a:solidFill>
                  <a:srgbClr val="000000"/>
                </a:solidFill>
                <a:latin typeface="ＭＳ....."/>
              </a:rPr>
              <a:t>	</a:t>
            </a:r>
          </a:p>
        </p:txBody>
      </p:sp>
      <p:sp>
        <p:nvSpPr>
          <p:cNvPr id="4099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Ⅳ</a:t>
            </a:r>
            <a:r>
              <a:rPr kumimoji="1" lang="ja-JP" altLang="en-US" sz="2800" b="1">
                <a:solidFill>
                  <a:srgbClr val="FFFFFF"/>
                </a:solidFill>
              </a:rPr>
              <a:t>　事例「花の命を感じて」の題材の評価規準</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Ｐ５１</a:t>
            </a:r>
            <a:endParaRPr kumimoji="1" lang="en-US" altLang="ja-JP" dirty="0"/>
          </a:p>
        </p:txBody>
      </p:sp>
      <p:sp>
        <p:nvSpPr>
          <p:cNvPr id="40992" name="テキスト ボックス 1"/>
          <p:cNvSpPr txBox="1">
            <a:spLocks noChangeArrowheads="1"/>
          </p:cNvSpPr>
          <p:nvPr/>
        </p:nvSpPr>
        <p:spPr bwMode="auto">
          <a:xfrm>
            <a:off x="100013" y="933450"/>
            <a:ext cx="8802687"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solidFill>
                  <a:srgbClr val="000000"/>
                </a:solidFill>
              </a:rPr>
              <a:t>【</a:t>
            </a:r>
            <a:r>
              <a:rPr lang="ja-JP" altLang="en-US" sz="2400">
                <a:solidFill>
                  <a:srgbClr val="000000"/>
                </a:solidFill>
                <a:latin typeface="ＭＳ....."/>
              </a:rPr>
              <a:t>指導と評価の計画から評価の総括まで</a:t>
            </a:r>
            <a:r>
              <a:rPr kumimoji="1" lang="en-US" altLang="ja-JP" sz="2400">
                <a:solidFill>
                  <a:srgbClr val="000000"/>
                </a:solidFill>
              </a:rPr>
              <a:t>】</a:t>
            </a:r>
            <a:r>
              <a:rPr kumimoji="1" lang="ja-JP" altLang="en-US" sz="2400"/>
              <a:t>　</a:t>
            </a:r>
          </a:p>
        </p:txBody>
      </p:sp>
      <p:sp>
        <p:nvSpPr>
          <p:cNvPr id="40993" name="正方形/長方形 1"/>
          <p:cNvSpPr>
            <a:spLocks noChangeArrowheads="1"/>
          </p:cNvSpPr>
          <p:nvPr/>
        </p:nvSpPr>
        <p:spPr bwMode="auto">
          <a:xfrm>
            <a:off x="201613" y="6218238"/>
            <a:ext cx="8843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1600"/>
              <a:t>※</a:t>
            </a:r>
            <a:r>
              <a:rPr lang="ja-JP" altLang="en-US" sz="1600"/>
              <a:t>「主体的に学習に取り組む態度」は，これらの学習指導要領に基づいた資質・能力を身に付けようとしたり，発揮しようとしたりする態度として整理している。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4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美術</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a:lnSpc>
                <a:spcPct val="150000"/>
              </a:lnSpc>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美術科の内容のまとまりごとの評価規準　（例）</a:t>
            </a:r>
          </a:p>
          <a:p>
            <a:pPr>
              <a:lnSpc>
                <a:spcPct val="150000"/>
              </a:lnSpc>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a:t>
            </a:r>
            <a:endParaRPr lang="en-US" altLang="ja-JP" sz="2800" b="1" dirty="0">
              <a:solidFill>
                <a:srgbClr val="000000"/>
              </a:solidFill>
              <a:ea typeface="HGP教科書体" panose="02020600000000000000" pitchFamily="18" charset="-128"/>
            </a:endParaRPr>
          </a:p>
          <a:p>
            <a:pPr>
              <a:lnSpc>
                <a:spcPct val="150000"/>
              </a:lnSpc>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事例「花の命を感じて」の題材の評価規準</a:t>
            </a:r>
            <a:r>
              <a:rPr kumimoji="0" lang="ja-JP" altLang="en-US" sz="2000" dirty="0">
                <a:solidFill>
                  <a:prstClr val="black"/>
                </a:solidFill>
                <a:latin typeface="Calibri" panose="020F0502020204030204" pitchFamily="34" charset="0"/>
              </a:rPr>
              <a:t>           </a:t>
            </a:r>
            <a:endParaRPr lang="ja-JP" altLang="en-US" sz="2800" b="1" dirty="0">
              <a:solidFill>
                <a:srgbClr val="000000"/>
              </a:solidFill>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49"/>
    </mc:Choice>
    <mc:Fallback xmlns="">
      <p:transition spd="slow" advTm="8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19063" y="1808163"/>
          <a:ext cx="4032250" cy="4248150"/>
        </p:xfrm>
        <a:graphic>
          <a:graphicData uri="http://schemas.openxmlformats.org/drawingml/2006/table">
            <a:tbl>
              <a:tblPr firstRow="1" bandRow="1">
                <a:tableStyleId>{5940675A-B579-460E-94D1-54222C63F5DA}</a:tableStyleId>
              </a:tblPr>
              <a:tblGrid>
                <a:gridCol w="504031">
                  <a:extLst>
                    <a:ext uri="{9D8B030D-6E8A-4147-A177-3AD203B41FA5}">
                      <a16:colId xmlns:a16="http://schemas.microsoft.com/office/drawing/2014/main" val="20000"/>
                    </a:ext>
                  </a:extLst>
                </a:gridCol>
                <a:gridCol w="3528219">
                  <a:extLst>
                    <a:ext uri="{9D8B030D-6E8A-4147-A177-3AD203B41FA5}">
                      <a16:colId xmlns:a16="http://schemas.microsoft.com/office/drawing/2014/main" val="20001"/>
                    </a:ext>
                  </a:extLst>
                </a:gridCol>
              </a:tblGrid>
              <a:tr h="4571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35" marR="91435" marT="45688" marB="45688">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n-lt"/>
                          <a:ea typeface="+mn-ea"/>
                          <a:cs typeface="+mn-cs"/>
                        </a:rPr>
                        <a:t>知識・技能 　</a:t>
                      </a:r>
                      <a:endParaRPr kumimoji="1" lang="ja-JP" altLang="en-US" sz="3600" dirty="0"/>
                    </a:p>
                  </a:txBody>
                  <a:tcPr marL="91435" marR="91435" marT="45688" marB="45688">
                    <a:solidFill>
                      <a:srgbClr val="FF99CC"/>
                    </a:solidFill>
                  </a:tcPr>
                </a:tc>
                <a:extLst>
                  <a:ext uri="{0D108BD9-81ED-4DB2-BD59-A6C34878D82A}">
                    <a16:rowId xmlns:a16="http://schemas.microsoft.com/office/drawing/2014/main" val="10000"/>
                  </a:ext>
                </a:extLst>
              </a:tr>
              <a:tr h="379101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dirty="0"/>
                        <a:t>　</a:t>
                      </a:r>
                      <a:r>
                        <a:rPr kumimoji="1" lang="ja-JP" altLang="en-US" sz="1800" dirty="0"/>
                        <a:t>内容のまとまりごとの評価規準　例</a:t>
                      </a:r>
                      <a:endParaRPr kumimoji="1" lang="ja-JP" altLang="en-US" sz="2000" dirty="0"/>
                    </a:p>
                    <a:p>
                      <a:r>
                        <a:rPr kumimoji="1" lang="ja-JP" altLang="en-US" sz="2000" dirty="0"/>
                        <a:t>　　　</a:t>
                      </a:r>
                    </a:p>
                  </a:txBody>
                  <a:tcPr marL="91435" marR="91435" marT="45688" marB="45688" vert="eaVert">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lt"/>
                          <a:ea typeface="+mn-ea"/>
                          <a:cs typeface="+mn-cs"/>
                        </a:rPr>
                        <a:t>・形や色彩</a:t>
                      </a:r>
                      <a:r>
                        <a:rPr kumimoji="1" lang="ja-JP" altLang="en-US" sz="1800" b="0" i="0" u="sng" strike="noStrike" kern="1200" cap="none" spc="0" normalizeH="0" baseline="0" noProof="0" dirty="0">
                          <a:ln>
                            <a:noFill/>
                          </a:ln>
                          <a:solidFill>
                            <a:prstClr val="black"/>
                          </a:solidFill>
                          <a:effectLst/>
                          <a:uLnTx/>
                          <a:uFillTx/>
                          <a:latin typeface="+mn-lt"/>
                          <a:ea typeface="+mn-ea"/>
                          <a:cs typeface="+mn-cs"/>
                        </a:rPr>
                        <a:t>，材料，光</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などの</a:t>
                      </a:r>
                      <a:r>
                        <a:rPr kumimoji="1" lang="ja-JP" altLang="en-US" sz="1800" b="0" i="0" u="sng" strike="noStrike" kern="1200" cap="none" spc="0" normalizeH="0" baseline="0" noProof="0" dirty="0">
                          <a:ln>
                            <a:noFill/>
                          </a:ln>
                          <a:solidFill>
                            <a:prstClr val="black"/>
                          </a:solidFill>
                          <a:effectLst/>
                          <a:uLnTx/>
                          <a:uFillTx/>
                          <a:latin typeface="+mn-lt"/>
                          <a:ea typeface="+mn-ea"/>
                          <a:cs typeface="+mn-cs"/>
                        </a:rPr>
                        <a:t>性質や，</a:t>
                      </a:r>
                      <a:endParaRPr kumimoji="1" lang="en-US" altLang="ja-JP" sz="18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mn-lt"/>
                          <a:ea typeface="+mn-ea"/>
                          <a:cs typeface="+mn-cs"/>
                        </a:rPr>
                        <a:t>  それら</a:t>
                      </a:r>
                      <a:r>
                        <a:rPr kumimoji="1" lang="ja-JP" altLang="en-US" sz="1800" b="0" i="0" u="none" strike="noStrike" kern="1200" cap="none" spc="0" normalizeH="0" baseline="0" noProof="0" dirty="0">
                          <a:ln>
                            <a:noFill/>
                          </a:ln>
                          <a:solidFill>
                            <a:prstClr val="black"/>
                          </a:solidFill>
                          <a:effectLst/>
                          <a:uLnTx/>
                          <a:uFillTx/>
                          <a:latin typeface="+mn-lt"/>
                          <a:ea typeface="+mn-ea"/>
                          <a:cs typeface="+mn-cs"/>
                        </a:rPr>
                        <a:t>が感情にもたらす効果</a:t>
                      </a:r>
                      <a:r>
                        <a:rPr kumimoji="1" lang="ja-JP" altLang="en-US" sz="1800" b="0" i="0" u="sng" strike="noStrike" kern="1200" cap="none" spc="0" normalizeH="0" baseline="0" noProof="0" dirty="0">
                          <a:ln>
                            <a:noFill/>
                          </a:ln>
                          <a:solidFill>
                            <a:prstClr val="black"/>
                          </a:solidFill>
                          <a:effectLst/>
                          <a:uLnTx/>
                          <a:uFillTx/>
                          <a:latin typeface="+mn-lt"/>
                          <a:ea typeface="+mn-ea"/>
                          <a:cs typeface="+mn-cs"/>
                        </a:rPr>
                        <a:t>など</a:t>
                      </a:r>
                      <a:endParaRPr kumimoji="1" lang="en-US" altLang="ja-JP" sz="18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mn-lt"/>
                          <a:ea typeface="+mn-ea"/>
                          <a:cs typeface="+mn-cs"/>
                        </a:rPr>
                        <a:t>  を</a:t>
                      </a:r>
                      <a:r>
                        <a:rPr kumimoji="1" lang="ja-JP" altLang="en-US" sz="1800" b="0" i="0" u="sng" strike="noStrike" kern="1200" cap="none" spc="0" normalizeH="0" baseline="0" noProof="0" dirty="0">
                          <a:ln>
                            <a:noFill/>
                          </a:ln>
                          <a:solidFill>
                            <a:schemeClr val="tx1"/>
                          </a:solidFill>
                          <a:effectLst/>
                          <a:uLnTx/>
                          <a:uFillTx/>
                          <a:latin typeface="+mn-lt"/>
                          <a:ea typeface="+mn-ea"/>
                          <a:cs typeface="+mn-cs"/>
                        </a:rPr>
                        <a:t>理解している</a:t>
                      </a:r>
                      <a:r>
                        <a:rPr kumimoji="1" lang="ja-JP" altLang="en-US" sz="18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mn-lt"/>
                          <a:ea typeface="+mn-ea"/>
                          <a:cs typeface="+mn-cs"/>
                        </a:rPr>
                        <a:t>・造形的な特徴などを基に， 全体 </a:t>
                      </a:r>
                      <a:endParaRPr kumimoji="1" lang="en-US" altLang="ja-JP"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chemeClr val="tx1"/>
                          </a:solidFill>
                          <a:effectLst/>
                          <a:uLnTx/>
                          <a:uFillTx/>
                          <a:latin typeface="+mn-lt"/>
                          <a:ea typeface="+mn-ea"/>
                          <a:cs typeface="+mn-cs"/>
                        </a:rPr>
                        <a:t>  </a:t>
                      </a:r>
                      <a:r>
                        <a:rPr kumimoji="1" lang="ja-JP" altLang="en-US" sz="1800" b="0" i="0" u="none" strike="noStrike" kern="1200" cap="none" spc="0" normalizeH="0" baseline="0" noProof="0" dirty="0">
                          <a:ln>
                            <a:noFill/>
                          </a:ln>
                          <a:solidFill>
                            <a:schemeClr val="tx1"/>
                          </a:solidFill>
                          <a:effectLst/>
                          <a:uLnTx/>
                          <a:uFillTx/>
                          <a:latin typeface="+mn-lt"/>
                          <a:ea typeface="+mn-ea"/>
                          <a:cs typeface="+mn-cs"/>
                        </a:rPr>
                        <a:t>のイメージ</a:t>
                      </a:r>
                      <a:r>
                        <a:rPr kumimoji="1" lang="ja-JP" altLang="en-US" sz="1800" b="0" i="0" u="sng" strike="noStrike" kern="1200" cap="none" spc="0" normalizeH="0" baseline="0" noProof="0" dirty="0">
                          <a:ln>
                            <a:noFill/>
                          </a:ln>
                          <a:solidFill>
                            <a:schemeClr val="tx1"/>
                          </a:solidFill>
                          <a:effectLst/>
                          <a:uLnTx/>
                          <a:uFillTx/>
                          <a:latin typeface="+mn-lt"/>
                          <a:ea typeface="+mn-ea"/>
                          <a:cs typeface="+mn-cs"/>
                        </a:rPr>
                        <a:t>や作風など</a:t>
                      </a:r>
                      <a:r>
                        <a:rPr kumimoji="1" lang="ja-JP" altLang="en-US" sz="1800" b="0" i="0" u="none" strike="noStrike" kern="1200" cap="none" spc="0" normalizeH="0" baseline="0" noProof="0" dirty="0">
                          <a:ln>
                            <a:noFill/>
                          </a:ln>
                          <a:solidFill>
                            <a:schemeClr val="tx1"/>
                          </a:solidFill>
                          <a:effectLst/>
                          <a:uLnTx/>
                          <a:uFillTx/>
                          <a:latin typeface="+mn-lt"/>
                          <a:ea typeface="+mn-ea"/>
                          <a:cs typeface="+mn-cs"/>
                        </a:rPr>
                        <a:t>で捉える</a:t>
                      </a:r>
                      <a:r>
                        <a:rPr kumimoji="1" lang="ja-JP" altLang="en-US" sz="1800" b="0" i="0" u="none" strike="noStrike" kern="1200" cap="none" spc="0" normalizeH="0" baseline="0" noProof="0" dirty="0" err="1">
                          <a:ln>
                            <a:noFill/>
                          </a:ln>
                          <a:solidFill>
                            <a:schemeClr val="tx1"/>
                          </a:solidFill>
                          <a:effectLst/>
                          <a:uLnTx/>
                          <a:uFillTx/>
                          <a:latin typeface="+mn-lt"/>
                          <a:ea typeface="+mn-ea"/>
                          <a:cs typeface="+mn-cs"/>
                        </a:rPr>
                        <a:t>こ</a:t>
                      </a:r>
                      <a:endParaRPr kumimoji="1" lang="en-US" altLang="ja-JP"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chemeClr val="tx1"/>
                          </a:solidFill>
                          <a:effectLst/>
                          <a:uLnTx/>
                          <a:uFillTx/>
                          <a:latin typeface="+mn-lt"/>
                          <a:ea typeface="+mn-ea"/>
                          <a:cs typeface="+mn-cs"/>
                        </a:rPr>
                        <a:t>  </a:t>
                      </a:r>
                      <a:r>
                        <a:rPr kumimoji="1" lang="ja-JP" altLang="en-US" sz="1800" b="0" i="0" u="none" strike="noStrike" kern="1200" cap="none" spc="0" normalizeH="0" baseline="0" noProof="0" dirty="0" err="1">
                          <a:ln>
                            <a:noFill/>
                          </a:ln>
                          <a:solidFill>
                            <a:schemeClr val="tx1"/>
                          </a:solidFill>
                          <a:effectLst/>
                          <a:uLnTx/>
                          <a:uFillTx/>
                          <a:latin typeface="+mn-lt"/>
                          <a:ea typeface="+mn-ea"/>
                          <a:cs typeface="+mn-cs"/>
                        </a:rPr>
                        <a:t>とを</a:t>
                      </a:r>
                      <a:r>
                        <a:rPr kumimoji="1" lang="ja-JP" altLang="en-US" sz="1800" b="0" i="0" u="none" strike="noStrike" kern="1200" cap="none" spc="0" normalizeH="0" baseline="0" noProof="0" dirty="0">
                          <a:ln>
                            <a:noFill/>
                          </a:ln>
                          <a:solidFill>
                            <a:schemeClr val="tx1"/>
                          </a:solidFill>
                          <a:effectLst/>
                          <a:uLnTx/>
                          <a:uFillTx/>
                          <a:latin typeface="+mn-lt"/>
                          <a:ea typeface="+mn-ea"/>
                          <a:cs typeface="+mn-cs"/>
                        </a:rPr>
                        <a:t>理解している。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mn-lt"/>
                          <a:ea typeface="+mn-ea"/>
                          <a:cs typeface="+mn-cs"/>
                        </a:rPr>
                        <a:t>・</a:t>
                      </a:r>
                      <a:r>
                        <a:rPr kumimoji="1" lang="ja-JP" altLang="en-US" sz="1800" b="0" i="0" u="wavy" strike="noStrike" kern="1200" cap="none" spc="0" normalizeH="0" baseline="0" noProof="0" dirty="0">
                          <a:ln>
                            <a:noFill/>
                          </a:ln>
                          <a:solidFill>
                            <a:schemeClr val="tx1"/>
                          </a:solidFill>
                          <a:effectLst/>
                          <a:uLnTx/>
                          <a:uFillTx/>
                          <a:latin typeface="+mn-lt"/>
                          <a:ea typeface="+mn-ea"/>
                          <a:cs typeface="+mn-cs"/>
                        </a:rPr>
                        <a:t>材料や用具</a:t>
                      </a:r>
                      <a:r>
                        <a:rPr kumimoji="1" lang="ja-JP" altLang="en-US" sz="1800" b="0" i="0" u="none" strike="noStrike" kern="1200" cap="none" spc="0" normalizeH="0" baseline="0" noProof="0" dirty="0">
                          <a:ln>
                            <a:noFill/>
                          </a:ln>
                          <a:solidFill>
                            <a:schemeClr val="tx1"/>
                          </a:solidFill>
                          <a:effectLst/>
                          <a:uLnTx/>
                          <a:uFillTx/>
                          <a:latin typeface="+mn-lt"/>
                          <a:ea typeface="+mn-ea"/>
                          <a:cs typeface="+mn-cs"/>
                        </a:rPr>
                        <a:t>の生かし方などを身</a:t>
                      </a:r>
                      <a:endParaRPr kumimoji="1" lang="en-US" altLang="ja-JP"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chemeClr val="tx1"/>
                          </a:solidFill>
                          <a:effectLst/>
                          <a:uLnTx/>
                          <a:uFillTx/>
                          <a:latin typeface="+mn-lt"/>
                          <a:ea typeface="+mn-ea"/>
                          <a:cs typeface="+mn-cs"/>
                        </a:rPr>
                        <a:t> </a:t>
                      </a:r>
                      <a:r>
                        <a:rPr kumimoji="1" lang="ja-JP" altLang="en-US" sz="1800" b="0" i="0" u="none" strike="noStrike" kern="1200" cap="none" spc="0" normalizeH="0" baseline="0" noProof="0" dirty="0">
                          <a:ln>
                            <a:noFill/>
                          </a:ln>
                          <a:solidFill>
                            <a:schemeClr val="tx1"/>
                          </a:solidFill>
                          <a:effectLst/>
                          <a:uLnTx/>
                          <a:uFillTx/>
                          <a:latin typeface="+mn-lt"/>
                          <a:ea typeface="+mn-ea"/>
                          <a:cs typeface="+mn-cs"/>
                        </a:rPr>
                        <a:t>に付け，意図に応じて工夫して表</a:t>
                      </a:r>
                      <a:endParaRPr kumimoji="1" lang="en-US" altLang="ja-JP"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chemeClr val="tx1"/>
                          </a:solidFill>
                          <a:effectLst/>
                          <a:uLnTx/>
                          <a:uFillTx/>
                          <a:latin typeface="+mn-lt"/>
                          <a:ea typeface="+mn-ea"/>
                          <a:cs typeface="+mn-cs"/>
                        </a:rPr>
                        <a:t>  </a:t>
                      </a:r>
                      <a:r>
                        <a:rPr kumimoji="1" lang="ja-JP" altLang="en-US" sz="1800" b="0" i="0" u="none" strike="noStrike" kern="1200" cap="none" spc="0" normalizeH="0" baseline="0" noProof="0" dirty="0">
                          <a:ln>
                            <a:noFill/>
                          </a:ln>
                          <a:solidFill>
                            <a:schemeClr val="tx1"/>
                          </a:solidFill>
                          <a:effectLst/>
                          <a:uLnTx/>
                          <a:uFillTx/>
                          <a:latin typeface="+mn-lt"/>
                          <a:ea typeface="+mn-ea"/>
                          <a:cs typeface="+mn-cs"/>
                        </a:rPr>
                        <a:t>している。 </a:t>
                      </a:r>
                    </a:p>
                  </a:txBody>
                  <a:tcPr marL="91435" marR="91435" marT="45688" marB="45688">
                    <a:solidFill>
                      <a:schemeClr val="bg1"/>
                    </a:solidFill>
                  </a:tcPr>
                </a:tc>
                <a:extLst>
                  <a:ext uri="{0D108BD9-81ED-4DB2-BD59-A6C34878D82A}">
                    <a16:rowId xmlns:a16="http://schemas.microsoft.com/office/drawing/2014/main" val="10001"/>
                  </a:ext>
                </a:extLst>
              </a:tr>
            </a:tbl>
          </a:graphicData>
        </a:graphic>
      </p:graphicFrame>
      <p:sp>
        <p:nvSpPr>
          <p:cNvPr id="9" name="二等辺三角形 8"/>
          <p:cNvSpPr/>
          <p:nvPr/>
        </p:nvSpPr>
        <p:spPr>
          <a:xfrm rot="5400000">
            <a:off x="3300413" y="3625850"/>
            <a:ext cx="2447925" cy="6127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1" name="表 10"/>
          <p:cNvGraphicFramePr>
            <a:graphicFrameLocks noGrp="1"/>
          </p:cNvGraphicFramePr>
          <p:nvPr/>
        </p:nvGraphicFramePr>
        <p:xfrm>
          <a:off x="4895850" y="1765300"/>
          <a:ext cx="4032250" cy="4306888"/>
        </p:xfrm>
        <a:graphic>
          <a:graphicData uri="http://schemas.openxmlformats.org/drawingml/2006/table">
            <a:tbl>
              <a:tblPr firstRow="1" bandRow="1">
                <a:tableStyleId>{5940675A-B579-460E-94D1-54222C63F5DA}</a:tableStyleId>
              </a:tblPr>
              <a:tblGrid>
                <a:gridCol w="504031">
                  <a:extLst>
                    <a:ext uri="{9D8B030D-6E8A-4147-A177-3AD203B41FA5}">
                      <a16:colId xmlns:a16="http://schemas.microsoft.com/office/drawing/2014/main" val="20000"/>
                    </a:ext>
                  </a:extLst>
                </a:gridCol>
                <a:gridCol w="3528219">
                  <a:extLst>
                    <a:ext uri="{9D8B030D-6E8A-4147-A177-3AD203B41FA5}">
                      <a16:colId xmlns:a16="http://schemas.microsoft.com/office/drawing/2014/main" val="20001"/>
                    </a:ext>
                  </a:extLst>
                </a:gridCol>
              </a:tblGrid>
              <a:tr h="45711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35" marR="91435" marT="45678" marB="45678">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知識・技能 	</a:t>
                      </a:r>
                      <a:endParaRPr kumimoji="1" lang="ja-JP" altLang="en-US" sz="2400" dirty="0"/>
                    </a:p>
                  </a:txBody>
                  <a:tcPr marL="91435" marR="91435" marT="45678" marB="45678">
                    <a:solidFill>
                      <a:srgbClr val="FF99CC"/>
                    </a:solidFill>
                  </a:tcPr>
                </a:tc>
                <a:extLst>
                  <a:ext uri="{0D108BD9-81ED-4DB2-BD59-A6C34878D82A}">
                    <a16:rowId xmlns:a16="http://schemas.microsoft.com/office/drawing/2014/main" val="10000"/>
                  </a:ext>
                </a:extLst>
              </a:tr>
              <a:tr h="3849772">
                <a:tc>
                  <a:txBody>
                    <a:bodyPr/>
                    <a:lstStyle/>
                    <a:p>
                      <a:r>
                        <a:rPr kumimoji="1" lang="ja-JP" altLang="en-US" sz="2000" dirty="0"/>
                        <a:t>　　　　　　　題材の評価規準　</a:t>
                      </a:r>
                    </a:p>
                  </a:txBody>
                  <a:tcPr marL="91435" marR="91435" marT="45678" marB="45678" vert="eaVert">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tx1"/>
                          </a:solidFill>
                          <a:effectLst/>
                          <a:uLnTx/>
                          <a:uFillTx/>
                          <a:latin typeface="+mn-lt"/>
                          <a:ea typeface="+mn-ea"/>
                          <a:cs typeface="+mn-cs"/>
                        </a:rPr>
                        <a:t>「知識」 </a:t>
                      </a:r>
                      <a:endParaRPr kumimoji="1" lang="en-US" altLang="ja-JP"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n-lt"/>
                          <a:ea typeface="+mn-ea"/>
                          <a:cs typeface="+mn-cs"/>
                        </a:rPr>
                        <a:t>形や色彩などが感情にもたらす効果</a:t>
                      </a:r>
                      <a:r>
                        <a:rPr kumimoji="1" lang="ja-JP" altLang="en-US" sz="2000" b="0" i="0" u="sng" strike="noStrike" kern="1200" cap="none" spc="0" normalizeH="0" baseline="0" noProof="0" dirty="0">
                          <a:ln>
                            <a:noFill/>
                          </a:ln>
                          <a:solidFill>
                            <a:srgbClr val="FF0000"/>
                          </a:solidFill>
                          <a:effectLst/>
                          <a:uLnTx/>
                          <a:uFillTx/>
                          <a:latin typeface="+mn-lt"/>
                          <a:ea typeface="+mn-ea"/>
                          <a:cs typeface="+mn-cs"/>
                        </a:rPr>
                        <a:t>や</a:t>
                      </a:r>
                      <a:r>
                        <a:rPr kumimoji="1" lang="ja-JP" altLang="en-US" sz="2000" b="0" i="0" u="none" strike="noStrike" kern="1200" cap="none" spc="0" normalizeH="0" baseline="0" noProof="0" dirty="0">
                          <a:ln>
                            <a:noFill/>
                          </a:ln>
                          <a:solidFill>
                            <a:prstClr val="black"/>
                          </a:solidFill>
                          <a:effectLst/>
                          <a:uLnTx/>
                          <a:uFillTx/>
                          <a:latin typeface="+mn-lt"/>
                          <a:ea typeface="+mn-ea"/>
                          <a:cs typeface="+mn-cs"/>
                        </a:rPr>
                        <a:t>，造形的な特徴などを基に，</a:t>
                      </a:r>
                      <a:r>
                        <a:rPr kumimoji="1" lang="ja-JP" altLang="en-US" sz="2000" b="0" i="0" u="sng" strike="noStrike" kern="1200" cap="none" spc="0" normalizeH="0" baseline="0" noProof="0" dirty="0">
                          <a:ln>
                            <a:noFill/>
                          </a:ln>
                          <a:solidFill>
                            <a:srgbClr val="FF0000"/>
                          </a:solidFill>
                          <a:effectLst/>
                          <a:uLnTx/>
                          <a:uFillTx/>
                          <a:latin typeface="+mn-lt"/>
                          <a:ea typeface="+mn-ea"/>
                          <a:cs typeface="+mn-cs"/>
                        </a:rPr>
                        <a:t>美しさや生命感などを</a:t>
                      </a:r>
                      <a:r>
                        <a:rPr kumimoji="1" lang="ja-JP" altLang="en-US" sz="2000" b="0" i="0" u="none" strike="noStrike" kern="1200" cap="none" spc="0" normalizeH="0" baseline="0" noProof="0" dirty="0">
                          <a:ln>
                            <a:noFill/>
                          </a:ln>
                          <a:solidFill>
                            <a:prstClr val="black"/>
                          </a:solidFill>
                          <a:effectLst/>
                          <a:uLnTx/>
                          <a:uFillTx/>
                          <a:latin typeface="+mn-lt"/>
                          <a:ea typeface="+mn-ea"/>
                          <a:cs typeface="+mn-cs"/>
                        </a:rPr>
                        <a:t>全体のイメージで捉えることを理解している。</a:t>
                      </a:r>
                      <a:endParaRPr kumimoji="1" lang="en-US" altLang="ja-JP"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n-lt"/>
                          <a:ea typeface="+mn-ea"/>
                          <a:cs typeface="+mn-cs"/>
                        </a:rPr>
                        <a:t> 「技能」</a:t>
                      </a:r>
                      <a:endParaRPr kumimoji="1" lang="en-US" altLang="ja-JP"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b="0" i="0" u="sng" strike="noStrike" kern="1200" cap="none" spc="0" normalizeH="0" baseline="0" noProof="0" dirty="0">
                          <a:ln>
                            <a:noFill/>
                          </a:ln>
                          <a:solidFill>
                            <a:srgbClr val="FF0000"/>
                          </a:solidFill>
                          <a:effectLst/>
                          <a:uLnTx/>
                          <a:uFill>
                            <a:solidFill>
                              <a:srgbClr val="FF0000"/>
                            </a:solidFill>
                          </a:uFill>
                          <a:latin typeface="+mn-lt"/>
                          <a:ea typeface="+mn-ea"/>
                          <a:cs typeface="+mn-cs"/>
                        </a:rPr>
                        <a:t>水彩絵の具</a:t>
                      </a:r>
                      <a:r>
                        <a:rPr kumimoji="1" lang="ja-JP" altLang="en-US" sz="2000" b="0" i="0" u="none" strike="noStrike" kern="1200" cap="none" spc="0" normalizeH="0" baseline="0" noProof="0" dirty="0">
                          <a:ln>
                            <a:noFill/>
                          </a:ln>
                          <a:solidFill>
                            <a:prstClr val="black"/>
                          </a:solidFill>
                          <a:effectLst/>
                          <a:uLnTx/>
                          <a:uFillTx/>
                          <a:latin typeface="+mn-lt"/>
                          <a:ea typeface="+mn-ea"/>
                          <a:cs typeface="+mn-cs"/>
                        </a:rPr>
                        <a:t>の生かし方などを身に付け，意図に応じて工夫して表している。</a:t>
                      </a:r>
                      <a:endParaRPr kumimoji="1" lang="ja-JP" altLang="en-US"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a:t>
                      </a:r>
                    </a:p>
                  </a:txBody>
                  <a:tcPr marL="91435" marR="91435" marT="45678" marB="45678">
                    <a:solidFill>
                      <a:schemeClr val="bg1"/>
                    </a:solidFill>
                  </a:tcPr>
                </a:tc>
                <a:extLst>
                  <a:ext uri="{0D108BD9-81ED-4DB2-BD59-A6C34878D82A}">
                    <a16:rowId xmlns:a16="http://schemas.microsoft.com/office/drawing/2014/main" val="10001"/>
                  </a:ext>
                </a:extLst>
              </a:tr>
            </a:tbl>
          </a:graphicData>
        </a:graphic>
      </p:graphicFrame>
      <p:sp>
        <p:nvSpPr>
          <p:cNvPr id="43033" name="正方形/長方形 2"/>
          <p:cNvSpPr>
            <a:spLocks noChangeArrowheads="1"/>
          </p:cNvSpPr>
          <p:nvPr/>
        </p:nvSpPr>
        <p:spPr bwMode="auto">
          <a:xfrm>
            <a:off x="107950" y="1031875"/>
            <a:ext cx="5338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a:solidFill>
                  <a:srgbClr val="000000"/>
                </a:solidFill>
                <a:latin typeface="ＭＳ....."/>
              </a:rPr>
              <a:t>【</a:t>
            </a:r>
            <a:r>
              <a:rPr lang="ja-JP" altLang="en-US" sz="2400">
                <a:solidFill>
                  <a:srgbClr val="000000"/>
                </a:solidFill>
                <a:latin typeface="ＭＳ....."/>
              </a:rPr>
              <a:t>知識・技能</a:t>
            </a:r>
            <a:r>
              <a:rPr lang="en-US" altLang="ja-JP" sz="2400">
                <a:solidFill>
                  <a:srgbClr val="000000"/>
                </a:solidFill>
                <a:latin typeface="ＭＳ....."/>
              </a:rPr>
              <a:t>】</a:t>
            </a:r>
            <a:r>
              <a:rPr lang="ja-JP" altLang="en-US" sz="2400">
                <a:solidFill>
                  <a:srgbClr val="000000"/>
                </a:solidFill>
                <a:latin typeface="ＭＳ....."/>
              </a:rPr>
              <a:t>に関する評価規準の作成</a:t>
            </a:r>
            <a:r>
              <a:rPr lang="ja-JP" altLang="en-US">
                <a:solidFill>
                  <a:srgbClr val="000000"/>
                </a:solidFill>
                <a:latin typeface="ＭＳ....."/>
              </a:rPr>
              <a:t>	</a:t>
            </a:r>
          </a:p>
        </p:txBody>
      </p:sp>
      <p:sp>
        <p:nvSpPr>
          <p:cNvPr id="43034"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Ⅳ</a:t>
            </a:r>
            <a:r>
              <a:rPr kumimoji="1" lang="ja-JP" altLang="en-US" sz="2800" b="1">
                <a:solidFill>
                  <a:srgbClr val="FFFFFF"/>
                </a:solidFill>
              </a:rPr>
              <a:t>　事例「花の命を感じて」の題材の評価規準</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Ｐ４５</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5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二等辺三角形 8"/>
          <p:cNvSpPr/>
          <p:nvPr/>
        </p:nvSpPr>
        <p:spPr>
          <a:xfrm rot="5400000">
            <a:off x="3654425" y="3554413"/>
            <a:ext cx="2447925" cy="6127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6" name="表 5"/>
          <p:cNvGraphicFramePr>
            <a:graphicFrameLocks noGrp="1"/>
          </p:cNvGraphicFramePr>
          <p:nvPr/>
        </p:nvGraphicFramePr>
        <p:xfrm>
          <a:off x="222250" y="1631950"/>
          <a:ext cx="4237038" cy="5053013"/>
        </p:xfrm>
        <a:graphic>
          <a:graphicData uri="http://schemas.openxmlformats.org/drawingml/2006/table">
            <a:tbl>
              <a:tblPr firstRow="1" bandRow="1">
                <a:tableStyleId>{5940675A-B579-460E-94D1-54222C63F5DA}</a:tableStyleId>
              </a:tblPr>
              <a:tblGrid>
                <a:gridCol w="529630">
                  <a:extLst>
                    <a:ext uri="{9D8B030D-6E8A-4147-A177-3AD203B41FA5}">
                      <a16:colId xmlns:a16="http://schemas.microsoft.com/office/drawing/2014/main" val="20000"/>
                    </a:ext>
                  </a:extLst>
                </a:gridCol>
                <a:gridCol w="3707408">
                  <a:extLst>
                    <a:ext uri="{9D8B030D-6E8A-4147-A177-3AD203B41FA5}">
                      <a16:colId xmlns:a16="http://schemas.microsoft.com/office/drawing/2014/main" val="20001"/>
                    </a:ext>
                  </a:extLst>
                </a:gridCol>
              </a:tblGrid>
              <a:tr h="47039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30" marR="91430" marT="45691" marB="45691">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思考・判断・表現 </a:t>
                      </a:r>
                    </a:p>
                  </a:txBody>
                  <a:tcPr marL="91430" marR="91430" marT="45691" marB="45691">
                    <a:solidFill>
                      <a:srgbClr val="66FF66"/>
                    </a:solidFill>
                  </a:tcPr>
                </a:tc>
                <a:extLst>
                  <a:ext uri="{0D108BD9-81ED-4DB2-BD59-A6C34878D82A}">
                    <a16:rowId xmlns:a16="http://schemas.microsoft.com/office/drawing/2014/main" val="10000"/>
                  </a:ext>
                </a:extLst>
              </a:tr>
              <a:tr h="458262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dirty="0"/>
                        <a:t>　内容のまとまりごとの評価規準　例</a:t>
                      </a:r>
                    </a:p>
                    <a:p>
                      <a:r>
                        <a:rPr kumimoji="1" lang="ja-JP" altLang="en-US" sz="2000" dirty="0"/>
                        <a:t>　　　</a:t>
                      </a:r>
                    </a:p>
                  </a:txBody>
                  <a:tcPr marL="91430" marR="91430" marT="45691" marB="45691" vert="eaVert">
                    <a:solidFill>
                      <a:schemeClr val="bg1"/>
                    </a:solidFill>
                  </a:tcPr>
                </a:tc>
                <a:tc>
                  <a:txBody>
                    <a:bodyPr/>
                    <a:lstStyle/>
                    <a:p>
                      <a:r>
                        <a:rPr lang="ja-JP" altLang="en-US" sz="1800" b="0" i="0" u="none" strike="noStrike" baseline="0" dirty="0">
                          <a:solidFill>
                            <a:srgbClr val="000000"/>
                          </a:solidFill>
                          <a:latin typeface="ＭＳ....."/>
                        </a:rPr>
                        <a:t>・</a:t>
                      </a:r>
                      <a:r>
                        <a:rPr lang="ja-JP" altLang="en-US" sz="1800" b="0" i="0" u="sng" strike="noStrike" baseline="0" dirty="0">
                          <a:solidFill>
                            <a:srgbClr val="000000"/>
                          </a:solidFill>
                          <a:latin typeface="ＭＳ....."/>
                        </a:rPr>
                        <a:t>対象や事象</a:t>
                      </a:r>
                      <a:r>
                        <a:rPr lang="ja-JP" altLang="en-US" sz="1800" b="0" i="0" u="none" strike="noStrike" baseline="0" dirty="0">
                          <a:solidFill>
                            <a:srgbClr val="000000"/>
                          </a:solidFill>
                          <a:latin typeface="ＭＳ....."/>
                        </a:rPr>
                        <a:t>を見つめ感じ取った形</a:t>
                      </a:r>
                      <a:endParaRPr lang="en-US" altLang="ja-JP" sz="1800" b="0" i="0" u="none" strike="noStrike" baseline="0" dirty="0">
                        <a:solidFill>
                          <a:srgbClr val="000000"/>
                        </a:solidFill>
                        <a:latin typeface="ＭＳ....."/>
                      </a:endParaRPr>
                    </a:p>
                    <a:p>
                      <a:r>
                        <a:rPr lang="ja-JP" altLang="en-US" sz="1800" b="0" i="0" u="none" strike="noStrike" baseline="0" dirty="0">
                          <a:solidFill>
                            <a:srgbClr val="000000"/>
                          </a:solidFill>
                          <a:latin typeface="ＭＳ....."/>
                        </a:rPr>
                        <a:t> や色彩の特徴や美しさ，</a:t>
                      </a:r>
                      <a:r>
                        <a:rPr lang="ja-JP" altLang="en-US" sz="1800" b="0" i="0" u="sng" strike="noStrike" baseline="0" dirty="0">
                          <a:solidFill>
                            <a:srgbClr val="000000"/>
                          </a:solidFill>
                          <a:latin typeface="ＭＳ....."/>
                        </a:rPr>
                        <a:t>想像した</a:t>
                      </a:r>
                      <a:r>
                        <a:rPr lang="ja-JP" altLang="en-US" sz="1800" b="0" i="0" u="sng" strike="noStrike" baseline="0" dirty="0" err="1">
                          <a:solidFill>
                            <a:srgbClr val="000000"/>
                          </a:solidFill>
                          <a:latin typeface="ＭＳ....."/>
                        </a:rPr>
                        <a:t>こ</a:t>
                      </a:r>
                      <a:endParaRPr lang="en-US" altLang="ja-JP" sz="1800" b="0" i="0" u="sng" strike="noStrike" baseline="0" dirty="0">
                        <a:solidFill>
                          <a:srgbClr val="000000"/>
                        </a:solidFill>
                        <a:latin typeface="ＭＳ....."/>
                      </a:endParaRPr>
                    </a:p>
                    <a:p>
                      <a:r>
                        <a:rPr lang="ja-JP" altLang="en-US" sz="1800" b="0" i="0" u="sng" strike="noStrike" baseline="0" dirty="0">
                          <a:solidFill>
                            <a:srgbClr val="000000"/>
                          </a:solidFill>
                          <a:latin typeface="ＭＳ....."/>
                        </a:rPr>
                        <a:t> と</a:t>
                      </a:r>
                      <a:r>
                        <a:rPr lang="ja-JP" altLang="en-US" sz="1800" b="0" i="0" u="none" strike="noStrike" baseline="0" dirty="0">
                          <a:solidFill>
                            <a:srgbClr val="000000"/>
                          </a:solidFill>
                          <a:latin typeface="ＭＳ....."/>
                        </a:rPr>
                        <a:t>などを基に主題を生み出し，</a:t>
                      </a:r>
                      <a:r>
                        <a:rPr lang="ja-JP" altLang="en-US" sz="1800" b="0" i="0" u="sng" strike="noStrike" baseline="0" dirty="0">
                          <a:solidFill>
                            <a:srgbClr val="000000"/>
                          </a:solidFill>
                          <a:latin typeface="ＭＳ....."/>
                        </a:rPr>
                        <a:t>全体</a:t>
                      </a:r>
                      <a:endParaRPr lang="en-US" altLang="ja-JP" sz="1800" b="0" i="0" u="sng" strike="noStrike" baseline="0" dirty="0">
                        <a:solidFill>
                          <a:srgbClr val="000000"/>
                        </a:solidFill>
                        <a:latin typeface="ＭＳ....."/>
                      </a:endParaRPr>
                    </a:p>
                    <a:p>
                      <a:r>
                        <a:rPr lang="en-US" altLang="ja-JP" sz="1800" b="0" i="0" u="sng" strike="noStrike" baseline="0" dirty="0">
                          <a:solidFill>
                            <a:srgbClr val="000000"/>
                          </a:solidFill>
                          <a:latin typeface="ＭＳ....."/>
                        </a:rPr>
                        <a:t> </a:t>
                      </a:r>
                      <a:r>
                        <a:rPr lang="ja-JP" altLang="en-US" sz="1800" b="0" i="0" u="sng" strike="noStrike" baseline="0" dirty="0">
                          <a:solidFill>
                            <a:srgbClr val="000000"/>
                          </a:solidFill>
                          <a:latin typeface="ＭＳ....."/>
                        </a:rPr>
                        <a:t>と部分</a:t>
                      </a:r>
                      <a:r>
                        <a:rPr lang="ja-JP" altLang="en-US" sz="1800" b="0" i="0" u="none" strike="noStrike" baseline="0" dirty="0">
                          <a:solidFill>
                            <a:srgbClr val="000000"/>
                          </a:solidFill>
                          <a:latin typeface="ＭＳ....."/>
                        </a:rPr>
                        <a:t>との関係などを考え，創造的</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な構成を工夫し，心豊かに表現する</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構想を練っている。</a:t>
                      </a:r>
                      <a:endParaRPr lang="en-US" altLang="ja-JP" sz="1800" b="0" i="0" u="none" strike="noStrike" baseline="0" dirty="0">
                        <a:solidFill>
                          <a:srgbClr val="000000"/>
                        </a:solidFill>
                        <a:latin typeface="ＭＳ....."/>
                      </a:endParaRPr>
                    </a:p>
                    <a:p>
                      <a:r>
                        <a:rPr lang="ja-JP" altLang="en-US" sz="1800" b="0" i="0" u="none" strike="noStrike" baseline="0" dirty="0">
                          <a:solidFill>
                            <a:srgbClr val="000000"/>
                          </a:solidFill>
                          <a:latin typeface="ＭＳ....."/>
                        </a:rPr>
                        <a:t> </a:t>
                      </a:r>
                    </a:p>
                    <a:p>
                      <a:r>
                        <a:rPr lang="ja-JP" altLang="en-US" sz="1800" b="0" i="0" u="none" strike="noStrike" baseline="0" dirty="0">
                          <a:solidFill>
                            <a:srgbClr val="000000"/>
                          </a:solidFill>
                          <a:latin typeface="ＭＳ....."/>
                        </a:rPr>
                        <a:t>・造形的なよさや美しさを感じ取り，</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作者の心情や表現の意図と工夫な</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err="1">
                          <a:solidFill>
                            <a:srgbClr val="000000"/>
                          </a:solidFill>
                          <a:latin typeface="ＭＳ....."/>
                        </a:rPr>
                        <a:t>どにつ</a:t>
                      </a:r>
                      <a:r>
                        <a:rPr lang="ja-JP" altLang="en-US" sz="1800" b="0" i="0" u="none" strike="noStrike" baseline="0" dirty="0">
                          <a:solidFill>
                            <a:srgbClr val="000000"/>
                          </a:solidFill>
                          <a:latin typeface="ＭＳ....."/>
                        </a:rPr>
                        <a:t>いて考えるなどして，見方や</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感じ方を広げている。 	</a:t>
                      </a:r>
                    </a:p>
                  </a:txBody>
                  <a:tcPr marL="91430" marR="91430" marT="45691" marB="45691">
                    <a:solidFill>
                      <a:schemeClr val="bg1"/>
                    </a:solidFill>
                  </a:tcPr>
                </a:tc>
                <a:extLst>
                  <a:ext uri="{0D108BD9-81ED-4DB2-BD59-A6C34878D82A}">
                    <a16:rowId xmlns:a16="http://schemas.microsoft.com/office/drawing/2014/main" val="10001"/>
                  </a:ext>
                </a:extLst>
              </a:tr>
            </a:tbl>
          </a:graphicData>
        </a:graphic>
      </p:graphicFrame>
      <p:graphicFrame>
        <p:nvGraphicFramePr>
          <p:cNvPr id="8" name="表 7"/>
          <p:cNvGraphicFramePr>
            <a:graphicFrameLocks noGrp="1"/>
          </p:cNvGraphicFramePr>
          <p:nvPr/>
        </p:nvGraphicFramePr>
        <p:xfrm>
          <a:off x="5219700" y="1631950"/>
          <a:ext cx="3673475" cy="5049838"/>
        </p:xfrm>
        <a:graphic>
          <a:graphicData uri="http://schemas.openxmlformats.org/drawingml/2006/table">
            <a:tbl>
              <a:tblPr firstRow="1" bandRow="1">
                <a:tableStyleId>{5940675A-B579-460E-94D1-54222C63F5DA}</a:tableStyleId>
              </a:tblPr>
              <a:tblGrid>
                <a:gridCol w="629106">
                  <a:extLst>
                    <a:ext uri="{9D8B030D-6E8A-4147-A177-3AD203B41FA5}">
                      <a16:colId xmlns:a16="http://schemas.microsoft.com/office/drawing/2014/main" val="20000"/>
                    </a:ext>
                  </a:extLst>
                </a:gridCol>
                <a:gridCol w="3044369">
                  <a:extLst>
                    <a:ext uri="{9D8B030D-6E8A-4147-A177-3AD203B41FA5}">
                      <a16:colId xmlns:a16="http://schemas.microsoft.com/office/drawing/2014/main" val="20001"/>
                    </a:ext>
                  </a:extLst>
                </a:gridCol>
              </a:tblGrid>
              <a:tr h="46676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62" marR="91462" marT="45695" marB="45695">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2400" b="0" i="0" u="none" strike="noStrike" kern="1200" cap="none" spc="0" normalizeH="0" baseline="0" noProof="0" dirty="0">
                          <a:ln>
                            <a:noFill/>
                          </a:ln>
                          <a:solidFill>
                            <a:prstClr val="black"/>
                          </a:solidFill>
                          <a:effectLst/>
                          <a:uLnTx/>
                          <a:uFillTx/>
                          <a:latin typeface="+mn-lt"/>
                          <a:ea typeface="+mn-ea"/>
                          <a:cs typeface="+mn-cs"/>
                        </a:rPr>
                        <a:t>思考・判断・表現 </a:t>
                      </a:r>
                      <a:r>
                        <a:rPr kumimoji="1" lang="ja-JP" altLang="en-US" sz="1600" b="0" i="0" u="none" strike="noStrike" kern="1200" baseline="0" dirty="0">
                          <a:solidFill>
                            <a:schemeClr val="tx1"/>
                          </a:solidFill>
                          <a:latin typeface="+mn-lt"/>
                          <a:ea typeface="+mn-ea"/>
                          <a:cs typeface="+mn-cs"/>
                        </a:rPr>
                        <a:t>　</a:t>
                      </a:r>
                      <a:r>
                        <a:rPr kumimoji="1" lang="ja-JP" altLang="en-US" sz="2400" b="0" i="0" u="none" strike="noStrike" kern="1200" baseline="0" dirty="0">
                          <a:solidFill>
                            <a:schemeClr val="tx1"/>
                          </a:solidFill>
                          <a:latin typeface="+mn-lt"/>
                          <a:ea typeface="+mn-ea"/>
                          <a:cs typeface="+mn-cs"/>
                        </a:rPr>
                        <a:t>	</a:t>
                      </a:r>
                      <a:endParaRPr kumimoji="1" lang="ja-JP" altLang="en-US" sz="2400" dirty="0"/>
                    </a:p>
                  </a:txBody>
                  <a:tcPr marL="91462" marR="91462" marT="45695" marB="45695">
                    <a:solidFill>
                      <a:srgbClr val="66FF66"/>
                    </a:solidFill>
                  </a:tcPr>
                </a:tc>
                <a:extLst>
                  <a:ext uri="{0D108BD9-81ED-4DB2-BD59-A6C34878D82A}">
                    <a16:rowId xmlns:a16="http://schemas.microsoft.com/office/drawing/2014/main" val="10000"/>
                  </a:ext>
                </a:extLst>
              </a:tr>
              <a:tr h="4583073">
                <a:tc>
                  <a:txBody>
                    <a:bodyPr/>
                    <a:lstStyle/>
                    <a:p>
                      <a:r>
                        <a:rPr kumimoji="1" lang="ja-JP" altLang="en-US" sz="2000" dirty="0"/>
                        <a:t>　　　　　　　題材の評価規準　</a:t>
                      </a:r>
                    </a:p>
                  </a:txBody>
                  <a:tcPr marL="91462" marR="91462" marT="45695" marB="45695" vert="eaVert">
                    <a:solidFill>
                      <a:schemeClr val="bg1"/>
                    </a:solidFill>
                  </a:tcPr>
                </a:tc>
                <a:tc>
                  <a:txBody>
                    <a:bodyPr/>
                    <a:lstStyle/>
                    <a:p>
                      <a:r>
                        <a:rPr lang="ja-JP" altLang="en-US" sz="1800" b="0" i="0" u="none" strike="noStrike" baseline="0" dirty="0">
                          <a:solidFill>
                            <a:srgbClr val="000000"/>
                          </a:solidFill>
                          <a:latin typeface="ＭＳ....."/>
                        </a:rPr>
                        <a:t>「発想や構想」 </a:t>
                      </a:r>
                      <a:endParaRPr lang="en-US" altLang="ja-JP" sz="1800" b="0" i="0" u="none" strike="noStrike" baseline="0" dirty="0">
                        <a:solidFill>
                          <a:srgbClr val="000000"/>
                        </a:solidFill>
                        <a:latin typeface="ＭＳ....."/>
                      </a:endParaRPr>
                    </a:p>
                    <a:p>
                      <a:r>
                        <a:rPr lang="ja-JP" altLang="en-US" sz="1800" b="0" i="0" u="sng" strike="noStrike" baseline="0" dirty="0">
                          <a:solidFill>
                            <a:srgbClr val="FF0000"/>
                          </a:solidFill>
                          <a:latin typeface="ＭＳ....."/>
                        </a:rPr>
                        <a:t>花</a:t>
                      </a:r>
                      <a:r>
                        <a:rPr lang="ja-JP" altLang="en-US" sz="1800" b="0" i="0" u="none" strike="noStrike" baseline="0" dirty="0">
                          <a:solidFill>
                            <a:srgbClr val="000000"/>
                          </a:solidFill>
                          <a:latin typeface="ＭＳ....."/>
                        </a:rPr>
                        <a:t>を見つめ感じ取った</a:t>
                      </a:r>
                      <a:r>
                        <a:rPr lang="ja-JP" altLang="en-US" sz="1800" b="0" i="0" u="sng" strike="noStrike" baseline="0" dirty="0">
                          <a:solidFill>
                            <a:srgbClr val="FF0000"/>
                          </a:solidFill>
                          <a:latin typeface="ＭＳ....."/>
                        </a:rPr>
                        <a:t>花や葉</a:t>
                      </a:r>
                      <a:r>
                        <a:rPr lang="ja-JP" altLang="en-US" sz="1800" b="0" i="0" u="none" strike="noStrike" baseline="0" dirty="0">
                          <a:solidFill>
                            <a:schemeClr val="tx1"/>
                          </a:solidFill>
                          <a:latin typeface="ＭＳ....."/>
                        </a:rPr>
                        <a:t>の形</a:t>
                      </a:r>
                      <a:r>
                        <a:rPr lang="ja-JP" altLang="en-US" sz="1800" b="0" i="0" u="none" strike="noStrike" baseline="0" dirty="0">
                          <a:solidFill>
                            <a:srgbClr val="000000"/>
                          </a:solidFill>
                          <a:latin typeface="ＭＳ....."/>
                        </a:rPr>
                        <a:t>や色彩の特徴や美しさ，</a:t>
                      </a:r>
                      <a:r>
                        <a:rPr lang="ja-JP" altLang="en-US" sz="1800" b="0" i="0" u="sng" strike="noStrike" baseline="0" dirty="0">
                          <a:solidFill>
                            <a:srgbClr val="FF0000"/>
                          </a:solidFill>
                          <a:latin typeface="ＭＳ....."/>
                        </a:rPr>
                        <a:t>生命感</a:t>
                      </a:r>
                      <a:r>
                        <a:rPr lang="ja-JP" altLang="en-US" sz="1800" b="0" i="0" u="none" strike="noStrike" baseline="0" dirty="0">
                          <a:solidFill>
                            <a:srgbClr val="000000"/>
                          </a:solidFill>
                          <a:latin typeface="ＭＳ....."/>
                        </a:rPr>
                        <a:t>などを基に主題を生み出し，</a:t>
                      </a:r>
                      <a:r>
                        <a:rPr lang="ja-JP" altLang="en-US" sz="1800" b="0" i="0" u="sng" strike="noStrike" baseline="0" dirty="0">
                          <a:solidFill>
                            <a:srgbClr val="FF0000"/>
                          </a:solidFill>
                          <a:latin typeface="ＭＳ....."/>
                        </a:rPr>
                        <a:t>画面全体と花や葉</a:t>
                      </a:r>
                      <a:r>
                        <a:rPr lang="ja-JP" altLang="en-US" sz="1800" b="0" i="0" u="none" strike="noStrike" baseline="0" dirty="0">
                          <a:solidFill>
                            <a:srgbClr val="000000"/>
                          </a:solidFill>
                          <a:latin typeface="ＭＳ....."/>
                        </a:rPr>
                        <a:t>との関係などを考え，創造的な構成を工夫し，心豊かに表現する構想を練っている。 </a:t>
                      </a:r>
                      <a:endParaRPr lang="en-US" altLang="ja-JP" sz="1800" b="0" i="0" u="none" strike="noStrike" baseline="0" dirty="0">
                        <a:solidFill>
                          <a:srgbClr val="000000"/>
                        </a:solidFill>
                        <a:latin typeface="ＭＳ....."/>
                      </a:endParaRPr>
                    </a:p>
                    <a:p>
                      <a:endParaRPr lang="en-US" altLang="ja-JP" sz="1800" b="0" i="0" u="none" strike="noStrike" baseline="0" dirty="0">
                        <a:solidFill>
                          <a:srgbClr val="000000"/>
                        </a:solidFill>
                        <a:latin typeface="ＭＳ....."/>
                      </a:endParaRPr>
                    </a:p>
                    <a:p>
                      <a:r>
                        <a:rPr lang="ja-JP" altLang="en-US" sz="1800" b="0" i="0" u="none" strike="noStrike" baseline="0" dirty="0">
                          <a:solidFill>
                            <a:srgbClr val="000000"/>
                          </a:solidFill>
                          <a:latin typeface="ＭＳ....."/>
                        </a:rPr>
                        <a:t>「鑑賞」</a:t>
                      </a:r>
                    </a:p>
                    <a:p>
                      <a:r>
                        <a:rPr lang="ja-JP" altLang="en-US" sz="1800" b="0" i="0" u="none" strike="noStrike" baseline="0" dirty="0">
                          <a:solidFill>
                            <a:srgbClr val="000000"/>
                          </a:solidFill>
                          <a:latin typeface="ＭＳ....."/>
                        </a:rPr>
                        <a:t> 造形的なよさや美しさを感じ取り，作者の心情や表現の意図と工夫などについて考えるなどして，見方や感じ方を広げている。 </a:t>
                      </a:r>
                      <a:endParaRPr kumimoji="1" lang="ja-JP" altLang="en-US"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a:t>
                      </a:r>
                    </a:p>
                  </a:txBody>
                  <a:tcPr marL="91462" marR="91462" marT="45695" marB="45695">
                    <a:solidFill>
                      <a:schemeClr val="bg1"/>
                    </a:solidFill>
                  </a:tcPr>
                </a:tc>
                <a:extLst>
                  <a:ext uri="{0D108BD9-81ED-4DB2-BD59-A6C34878D82A}">
                    <a16:rowId xmlns:a16="http://schemas.microsoft.com/office/drawing/2014/main" val="10001"/>
                  </a:ext>
                </a:extLst>
              </a:tr>
            </a:tbl>
          </a:graphicData>
        </a:graphic>
      </p:graphicFrame>
      <p:sp>
        <p:nvSpPr>
          <p:cNvPr id="45081" name="正方形/長方形 2"/>
          <p:cNvSpPr>
            <a:spLocks noChangeArrowheads="1"/>
          </p:cNvSpPr>
          <p:nvPr/>
        </p:nvSpPr>
        <p:spPr bwMode="auto">
          <a:xfrm>
            <a:off x="107950" y="1031875"/>
            <a:ext cx="669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a:solidFill>
                  <a:srgbClr val="000000"/>
                </a:solidFill>
                <a:latin typeface="ＭＳ....."/>
              </a:rPr>
              <a:t>【</a:t>
            </a:r>
            <a:r>
              <a:rPr lang="ja-JP" altLang="en-US" sz="2400">
                <a:solidFill>
                  <a:srgbClr val="000000"/>
                </a:solidFill>
                <a:latin typeface="ＭＳ....."/>
              </a:rPr>
              <a:t>思考・判断・表現</a:t>
            </a:r>
            <a:r>
              <a:rPr lang="en-US" altLang="ja-JP" sz="2400">
                <a:solidFill>
                  <a:srgbClr val="000000"/>
                </a:solidFill>
                <a:latin typeface="ＭＳ....."/>
              </a:rPr>
              <a:t>】</a:t>
            </a:r>
            <a:r>
              <a:rPr lang="ja-JP" altLang="en-US" sz="2400">
                <a:solidFill>
                  <a:srgbClr val="000000"/>
                </a:solidFill>
                <a:latin typeface="ＭＳ....."/>
              </a:rPr>
              <a:t>に関する評価規準の作成</a:t>
            </a:r>
            <a:r>
              <a:rPr lang="ja-JP" altLang="en-US">
                <a:solidFill>
                  <a:srgbClr val="000000"/>
                </a:solidFill>
                <a:latin typeface="ＭＳ....."/>
              </a:rPr>
              <a:t>	</a:t>
            </a:r>
          </a:p>
        </p:txBody>
      </p:sp>
      <p:sp>
        <p:nvSpPr>
          <p:cNvPr id="45082"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Ⅳ</a:t>
            </a:r>
            <a:r>
              <a:rPr kumimoji="1" lang="ja-JP" altLang="en-US" sz="2800" b="1">
                <a:solidFill>
                  <a:srgbClr val="FFFFFF"/>
                </a:solidFill>
              </a:rPr>
              <a:t>　事例「花の命を感じて」の題材の評価規準</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Ｐ４５</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4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二等辺三角形 8"/>
          <p:cNvSpPr/>
          <p:nvPr/>
        </p:nvSpPr>
        <p:spPr>
          <a:xfrm rot="5400000">
            <a:off x="3389313" y="3409950"/>
            <a:ext cx="2447925" cy="6127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7107" name="正方形/長方形 2"/>
          <p:cNvSpPr>
            <a:spLocks noChangeArrowheads="1"/>
          </p:cNvSpPr>
          <p:nvPr/>
        </p:nvSpPr>
        <p:spPr bwMode="auto">
          <a:xfrm>
            <a:off x="107950" y="1031875"/>
            <a:ext cx="835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a:solidFill>
                  <a:srgbClr val="000000"/>
                </a:solidFill>
                <a:latin typeface="ＭＳ....."/>
              </a:rPr>
              <a:t>【</a:t>
            </a:r>
            <a:r>
              <a:rPr lang="ja-JP" altLang="en-US" sz="2400">
                <a:solidFill>
                  <a:srgbClr val="000000"/>
                </a:solidFill>
                <a:latin typeface="ＭＳ....."/>
              </a:rPr>
              <a:t>主体的に学習に取り組む態度</a:t>
            </a:r>
            <a:r>
              <a:rPr lang="en-US" altLang="ja-JP" sz="2400">
                <a:solidFill>
                  <a:srgbClr val="000000"/>
                </a:solidFill>
                <a:latin typeface="ＭＳ....."/>
              </a:rPr>
              <a:t>】</a:t>
            </a:r>
            <a:r>
              <a:rPr lang="ja-JP" altLang="en-US" sz="2400">
                <a:solidFill>
                  <a:srgbClr val="000000"/>
                </a:solidFill>
                <a:latin typeface="ＭＳ....."/>
              </a:rPr>
              <a:t>に関する評価規準の作成</a:t>
            </a:r>
            <a:r>
              <a:rPr lang="ja-JP" altLang="en-US">
                <a:solidFill>
                  <a:srgbClr val="000000"/>
                </a:solidFill>
                <a:latin typeface="ＭＳ....."/>
              </a:rPr>
              <a:t>	</a:t>
            </a:r>
          </a:p>
        </p:txBody>
      </p:sp>
      <p:graphicFrame>
        <p:nvGraphicFramePr>
          <p:cNvPr id="7" name="表 6"/>
          <p:cNvGraphicFramePr>
            <a:graphicFrameLocks noGrp="1"/>
          </p:cNvGraphicFramePr>
          <p:nvPr/>
        </p:nvGraphicFramePr>
        <p:xfrm>
          <a:off x="222250" y="1631950"/>
          <a:ext cx="4032250" cy="4972050"/>
        </p:xfrm>
        <a:graphic>
          <a:graphicData uri="http://schemas.openxmlformats.org/drawingml/2006/table">
            <a:tbl>
              <a:tblPr firstRow="1" bandRow="1">
                <a:tableStyleId>{5940675A-B579-460E-94D1-54222C63F5DA}</a:tableStyleId>
              </a:tblPr>
              <a:tblGrid>
                <a:gridCol w="504031">
                  <a:extLst>
                    <a:ext uri="{9D8B030D-6E8A-4147-A177-3AD203B41FA5}">
                      <a16:colId xmlns:a16="http://schemas.microsoft.com/office/drawing/2014/main" val="20000"/>
                    </a:ext>
                  </a:extLst>
                </a:gridCol>
                <a:gridCol w="3528219">
                  <a:extLst>
                    <a:ext uri="{9D8B030D-6E8A-4147-A177-3AD203B41FA5}">
                      <a16:colId xmlns:a16="http://schemas.microsoft.com/office/drawing/2014/main" val="20001"/>
                    </a:ext>
                  </a:extLst>
                </a:gridCol>
              </a:tblGrid>
              <a:tr h="82301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35" marR="91435" marT="45697" marB="45697">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主体的に学習に</a:t>
                      </a:r>
                      <a:endParaRPr kumimoji="1" lang="en-US" altLang="ja-JP" sz="2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　取り組む態度 	</a:t>
                      </a:r>
                      <a:endParaRPr kumimoji="1" lang="ja-JP" altLang="en-US" sz="3600" dirty="0"/>
                    </a:p>
                  </a:txBody>
                  <a:tcPr marL="91435" marR="91435" marT="45697" marB="45697">
                    <a:solidFill>
                      <a:srgbClr val="FFFF00"/>
                    </a:solidFill>
                  </a:tcPr>
                </a:tc>
                <a:extLst>
                  <a:ext uri="{0D108BD9-81ED-4DB2-BD59-A6C34878D82A}">
                    <a16:rowId xmlns:a16="http://schemas.microsoft.com/office/drawing/2014/main" val="10000"/>
                  </a:ext>
                </a:extLst>
              </a:tr>
              <a:tr h="414903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dirty="0"/>
                        <a:t>　内容のまとまりごとの評価規準　例</a:t>
                      </a:r>
                    </a:p>
                    <a:p>
                      <a:r>
                        <a:rPr kumimoji="1" lang="ja-JP" altLang="en-US" sz="2000" dirty="0"/>
                        <a:t>　　　</a:t>
                      </a:r>
                    </a:p>
                  </a:txBody>
                  <a:tcPr marL="91435" marR="91435" marT="45697" marB="45697" vert="eaVert">
                    <a:solidFill>
                      <a:schemeClr val="bg1"/>
                    </a:solidFill>
                  </a:tcPr>
                </a:tc>
                <a:tc>
                  <a:txBody>
                    <a:bodyPr/>
                    <a:lstStyle/>
                    <a:p>
                      <a:r>
                        <a:rPr lang="ja-JP" altLang="en-US" sz="1800" b="0" i="0" u="none" strike="noStrike" baseline="0" dirty="0">
                          <a:solidFill>
                            <a:srgbClr val="000000"/>
                          </a:solidFill>
                          <a:latin typeface="ＭＳ....."/>
                        </a:rPr>
                        <a:t>・美術の創造活動の喜びを味わい</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楽しく</a:t>
                      </a:r>
                      <a:r>
                        <a:rPr lang="ja-JP" altLang="en-US" sz="1800" b="0" i="0" u="sng" strike="noStrike" baseline="0" dirty="0">
                          <a:solidFill>
                            <a:srgbClr val="000000"/>
                          </a:solidFill>
                          <a:latin typeface="ＭＳ....."/>
                        </a:rPr>
                        <a:t>感じ取ったことや考えたこと</a:t>
                      </a:r>
                      <a:endParaRPr lang="en-US" altLang="ja-JP" sz="1800" b="0" i="0" u="sng"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などを基に</a:t>
                      </a:r>
                      <a:r>
                        <a:rPr lang="ja-JP" altLang="en-US" sz="1800" b="0" i="0" u="sng" strike="noStrike" baseline="0" dirty="0">
                          <a:solidFill>
                            <a:srgbClr val="000000"/>
                          </a:solidFill>
                          <a:latin typeface="ＭＳ....."/>
                        </a:rPr>
                        <a:t>した</a:t>
                      </a:r>
                      <a:r>
                        <a:rPr lang="ja-JP" altLang="en-US" sz="1800" b="0" i="0" u="none" strike="noStrike" baseline="0" dirty="0">
                          <a:solidFill>
                            <a:srgbClr val="000000"/>
                          </a:solidFill>
                          <a:latin typeface="ＭＳ....."/>
                        </a:rPr>
                        <a:t>表現の学習活動に</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取り組もうとしている。 </a:t>
                      </a:r>
                    </a:p>
                    <a:p>
                      <a:endParaRPr lang="en-US" altLang="ja-JP" sz="1800" b="0" i="0" u="none" strike="noStrike" baseline="0" dirty="0">
                        <a:solidFill>
                          <a:srgbClr val="000000"/>
                        </a:solidFill>
                        <a:latin typeface="ＭＳ....."/>
                      </a:endParaRPr>
                    </a:p>
                    <a:p>
                      <a:r>
                        <a:rPr lang="ja-JP" altLang="en-US" sz="1800" b="0" i="0" u="none" strike="noStrike" baseline="0" dirty="0">
                          <a:solidFill>
                            <a:srgbClr val="000000"/>
                          </a:solidFill>
                          <a:latin typeface="ＭＳ....."/>
                        </a:rPr>
                        <a:t>・美術の創造活動の喜びを味わい</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楽しく</a:t>
                      </a:r>
                      <a:r>
                        <a:rPr lang="ja-JP" altLang="en-US" sz="1800" b="0" i="0" u="sng" strike="noStrike" baseline="0" dirty="0">
                          <a:solidFill>
                            <a:srgbClr val="000000"/>
                          </a:solidFill>
                          <a:latin typeface="ＭＳ....."/>
                        </a:rPr>
                        <a:t>作品や美術文化などの</a:t>
                      </a:r>
                      <a:r>
                        <a:rPr lang="ja-JP" altLang="en-US" sz="1800" b="0" i="0" u="none" strike="noStrike" baseline="0" dirty="0">
                          <a:solidFill>
                            <a:srgbClr val="000000"/>
                          </a:solidFill>
                          <a:latin typeface="ＭＳ....."/>
                        </a:rPr>
                        <a:t>鑑賞</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の学習活動に取り組もうとして</a:t>
                      </a:r>
                      <a:r>
                        <a:rPr lang="ja-JP" altLang="en-US" sz="1800" b="0" i="0" u="none" strike="noStrike" baseline="0" dirty="0" err="1">
                          <a:solidFill>
                            <a:srgbClr val="000000"/>
                          </a:solidFill>
                          <a:latin typeface="ＭＳ....."/>
                        </a:rPr>
                        <a:t>い</a:t>
                      </a:r>
                      <a:endParaRPr lang="en-US" altLang="ja-JP" sz="1800" b="0" i="0" u="none" strike="noStrike" baseline="0" dirty="0">
                        <a:solidFill>
                          <a:srgbClr val="000000"/>
                        </a:solidFill>
                        <a:latin typeface="ＭＳ....."/>
                      </a:endParaRPr>
                    </a:p>
                    <a:p>
                      <a:r>
                        <a:rPr lang="en-US" altLang="ja-JP" sz="1800" b="0" i="0" u="none" strike="noStrike" baseline="0" dirty="0">
                          <a:solidFill>
                            <a:srgbClr val="000000"/>
                          </a:solidFill>
                          <a:latin typeface="ＭＳ....."/>
                        </a:rPr>
                        <a:t> </a:t>
                      </a:r>
                      <a:r>
                        <a:rPr lang="ja-JP" altLang="en-US" sz="1800" b="0" i="0" u="none" strike="noStrike" baseline="0" dirty="0">
                          <a:solidFill>
                            <a:srgbClr val="000000"/>
                          </a:solidFill>
                          <a:latin typeface="ＭＳ....."/>
                        </a:rPr>
                        <a:t>る。</a:t>
                      </a:r>
                      <a:endParaRPr lang="en-US" altLang="ja-JP" sz="1800" b="0" i="0" u="none" strike="noStrike" baseline="0" dirty="0">
                        <a:solidFill>
                          <a:srgbClr val="000000"/>
                        </a:solidFill>
                        <a:latin typeface="ＭＳ....."/>
                      </a:endParaRPr>
                    </a:p>
                    <a:p>
                      <a:endParaRPr lang="ja-JP" altLang="en-US" sz="1800" b="0" i="0" u="none" strike="noStrike" baseline="0" dirty="0">
                        <a:solidFill>
                          <a:srgbClr val="000000"/>
                        </a:solidFill>
                        <a:latin typeface="ＭＳ....."/>
                      </a:endParaRPr>
                    </a:p>
                  </a:txBody>
                  <a:tcPr marL="91435" marR="91435" marT="45697" marB="45697">
                    <a:solidFill>
                      <a:schemeClr val="bg1"/>
                    </a:solidFill>
                  </a:tcPr>
                </a:tc>
                <a:extLst>
                  <a:ext uri="{0D108BD9-81ED-4DB2-BD59-A6C34878D82A}">
                    <a16:rowId xmlns:a16="http://schemas.microsoft.com/office/drawing/2014/main" val="10001"/>
                  </a:ext>
                </a:extLst>
              </a:tr>
            </a:tbl>
          </a:graphicData>
        </a:graphic>
      </p:graphicFrame>
      <p:graphicFrame>
        <p:nvGraphicFramePr>
          <p:cNvPr id="11" name="表 10"/>
          <p:cNvGraphicFramePr>
            <a:graphicFrameLocks noGrp="1"/>
          </p:cNvGraphicFramePr>
          <p:nvPr/>
        </p:nvGraphicFramePr>
        <p:xfrm>
          <a:off x="4972050" y="1631950"/>
          <a:ext cx="4032250" cy="5029200"/>
        </p:xfrm>
        <a:graphic>
          <a:graphicData uri="http://schemas.openxmlformats.org/drawingml/2006/table">
            <a:tbl>
              <a:tblPr firstRow="1" bandRow="1">
                <a:tableStyleId>{5940675A-B579-460E-94D1-54222C63F5DA}</a:tableStyleId>
              </a:tblPr>
              <a:tblGrid>
                <a:gridCol w="504031">
                  <a:extLst>
                    <a:ext uri="{9D8B030D-6E8A-4147-A177-3AD203B41FA5}">
                      <a16:colId xmlns:a16="http://schemas.microsoft.com/office/drawing/2014/main" val="20000"/>
                    </a:ext>
                  </a:extLst>
                </a:gridCol>
                <a:gridCol w="3528219">
                  <a:extLst>
                    <a:ext uri="{9D8B030D-6E8A-4147-A177-3AD203B41FA5}">
                      <a16:colId xmlns:a16="http://schemas.microsoft.com/office/drawing/2014/main" val="20001"/>
                    </a:ext>
                  </a:extLst>
                </a:gridCol>
              </a:tblGrid>
              <a:tr h="82291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00" dirty="0"/>
                    </a:p>
                  </a:txBody>
                  <a:tcPr marL="91435" marR="91435" marT="45690" marB="45690">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r>
                        <a:rPr kumimoji="1" lang="ja-JP" altLang="en-US" sz="16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2400" b="0" i="0" u="none" strike="noStrike" kern="1200" cap="none" spc="0" normalizeH="0" baseline="0" noProof="0" dirty="0">
                          <a:ln>
                            <a:noFill/>
                          </a:ln>
                          <a:solidFill>
                            <a:prstClr val="black"/>
                          </a:solidFill>
                          <a:effectLst/>
                          <a:uLnTx/>
                          <a:uFillTx/>
                          <a:latin typeface="+mn-lt"/>
                          <a:ea typeface="+mn-ea"/>
                          <a:cs typeface="+mn-cs"/>
                        </a:rPr>
                        <a:t>主体的に学習に</a:t>
                      </a:r>
                      <a:endParaRPr kumimoji="1" lang="en-US" altLang="ja-JP" sz="2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n-lt"/>
                          <a:ea typeface="+mn-ea"/>
                          <a:cs typeface="+mn-cs"/>
                        </a:rPr>
                        <a:t>　取り組む態度 	</a:t>
                      </a:r>
                    </a:p>
                  </a:txBody>
                  <a:tcPr marL="91435" marR="91435" marT="45690" marB="45690">
                    <a:solidFill>
                      <a:srgbClr val="FFFF00"/>
                    </a:solidFill>
                  </a:tcPr>
                </a:tc>
                <a:extLst>
                  <a:ext uri="{0D108BD9-81ED-4DB2-BD59-A6C34878D82A}">
                    <a16:rowId xmlns:a16="http://schemas.microsoft.com/office/drawing/2014/main" val="10000"/>
                  </a:ext>
                </a:extLst>
              </a:tr>
              <a:tr h="4206282">
                <a:tc>
                  <a:txBody>
                    <a:bodyPr/>
                    <a:lstStyle/>
                    <a:p>
                      <a:r>
                        <a:rPr kumimoji="1" lang="ja-JP" altLang="en-US" sz="2000" dirty="0"/>
                        <a:t>　　　　　　　題材の評価規準　</a:t>
                      </a:r>
                    </a:p>
                  </a:txBody>
                  <a:tcPr marL="91435" marR="91435" marT="45690" marB="45690" vert="eaVert">
                    <a:solidFill>
                      <a:schemeClr val="bg1"/>
                    </a:solidFill>
                  </a:tcPr>
                </a:tc>
                <a:tc>
                  <a:txBody>
                    <a:bodyPr/>
                    <a:lstStyle/>
                    <a:p>
                      <a:r>
                        <a:rPr lang="ja-JP" altLang="en-US" sz="1800" b="0" i="0" u="none" strike="noStrike" baseline="0" dirty="0">
                          <a:solidFill>
                            <a:schemeClr val="tx1"/>
                          </a:solidFill>
                          <a:latin typeface="ＭＳ....."/>
                        </a:rPr>
                        <a:t>「態表」</a:t>
                      </a:r>
                      <a:endParaRPr lang="en-US" altLang="ja-JP" sz="1800" b="0" i="0" u="none" strike="noStrike" baseline="0" dirty="0">
                        <a:solidFill>
                          <a:schemeClr val="tx1"/>
                        </a:solidFill>
                        <a:latin typeface="ＭＳ....."/>
                      </a:endParaRPr>
                    </a:p>
                    <a:p>
                      <a:r>
                        <a:rPr lang="ja-JP" altLang="en-US" sz="1800" b="0" i="0" u="none" strike="noStrike" baseline="0" dirty="0">
                          <a:solidFill>
                            <a:srgbClr val="000000"/>
                          </a:solidFill>
                          <a:latin typeface="ＭＳ....."/>
                        </a:rPr>
                        <a:t>美術の創造活動の喜びを味わい楽しく</a:t>
                      </a:r>
                      <a:r>
                        <a:rPr lang="ja-JP" altLang="en-US" sz="1800" b="0" i="0" u="sng" strike="noStrike" baseline="0" dirty="0">
                          <a:solidFill>
                            <a:srgbClr val="FF0000"/>
                          </a:solidFill>
                          <a:latin typeface="ＭＳ....."/>
                        </a:rPr>
                        <a:t>花の美しさや生命感など</a:t>
                      </a:r>
                      <a:r>
                        <a:rPr lang="ja-JP" altLang="en-US" sz="1800" b="0" i="0" u="none" strike="noStrike" baseline="0" dirty="0">
                          <a:solidFill>
                            <a:srgbClr val="000000"/>
                          </a:solidFill>
                          <a:latin typeface="ＭＳ....."/>
                        </a:rPr>
                        <a:t>を基に</a:t>
                      </a:r>
                      <a:r>
                        <a:rPr lang="ja-JP" altLang="en-US" sz="1800" b="0" i="0" u="sng" strike="noStrike" baseline="0" dirty="0">
                          <a:solidFill>
                            <a:srgbClr val="FF0000"/>
                          </a:solidFill>
                          <a:latin typeface="ＭＳ....."/>
                        </a:rPr>
                        <a:t>構想を練ったり，意図に応じて工夫して表したりする</a:t>
                      </a:r>
                      <a:r>
                        <a:rPr lang="ja-JP" altLang="en-US" sz="1800" b="0" i="0" u="none" strike="noStrike" baseline="0" dirty="0">
                          <a:solidFill>
                            <a:schemeClr val="tx1"/>
                          </a:solidFill>
                          <a:latin typeface="ＭＳ....."/>
                        </a:rPr>
                        <a:t>表現の</a:t>
                      </a:r>
                      <a:r>
                        <a:rPr lang="ja-JP" altLang="en-US" sz="1800" b="0" i="0" u="none" strike="noStrike" baseline="0" dirty="0">
                          <a:solidFill>
                            <a:srgbClr val="000000"/>
                          </a:solidFill>
                          <a:latin typeface="ＭＳ....."/>
                        </a:rPr>
                        <a:t>学習活動に取り組もうとしている。 </a:t>
                      </a:r>
                    </a:p>
                    <a:p>
                      <a:endParaRPr lang="en-US" altLang="ja-JP" sz="1800" b="0" i="0" u="none" strike="noStrike" baseline="0" dirty="0">
                        <a:solidFill>
                          <a:srgbClr val="FF0000"/>
                        </a:solidFill>
                        <a:latin typeface="ＭＳ....."/>
                      </a:endParaRPr>
                    </a:p>
                    <a:p>
                      <a:r>
                        <a:rPr lang="ja-JP" altLang="en-US" sz="1800" b="0" i="0" u="none" strike="noStrike" baseline="0" dirty="0">
                          <a:solidFill>
                            <a:schemeClr val="tx1"/>
                          </a:solidFill>
                          <a:latin typeface="ＭＳ....."/>
                        </a:rPr>
                        <a:t>「態鑑」</a:t>
                      </a:r>
                      <a:endParaRPr lang="en-US" altLang="ja-JP" sz="1800" b="0" i="0" u="none" strike="noStrike" baseline="0" dirty="0">
                        <a:solidFill>
                          <a:schemeClr val="tx1"/>
                        </a:solidFill>
                        <a:latin typeface="ＭＳ....."/>
                      </a:endParaRPr>
                    </a:p>
                    <a:p>
                      <a:r>
                        <a:rPr lang="ja-JP" altLang="en-US" sz="1800" b="0" i="0" u="none" strike="noStrike" baseline="0" dirty="0">
                          <a:solidFill>
                            <a:srgbClr val="000000"/>
                          </a:solidFill>
                          <a:latin typeface="ＭＳ....."/>
                        </a:rPr>
                        <a:t> 美術の創造活動の喜びを味わい楽しく</a:t>
                      </a:r>
                      <a:r>
                        <a:rPr lang="ja-JP" altLang="en-US" sz="1800" b="0" i="0" u="sng" strike="noStrike" baseline="0" dirty="0">
                          <a:solidFill>
                            <a:srgbClr val="FF0000"/>
                          </a:solidFill>
                          <a:latin typeface="ＭＳ....."/>
                        </a:rPr>
                        <a:t>造形的なよさや美しさを感じ取り，作者の心情や表現の意図と工夫などについて考えるなどの見方や感じ方を広げる</a:t>
                      </a:r>
                      <a:r>
                        <a:rPr lang="ja-JP" altLang="en-US" sz="1800" b="0" i="0" u="none" strike="noStrike" baseline="0" dirty="0">
                          <a:solidFill>
                            <a:srgbClr val="000000"/>
                          </a:solidFill>
                          <a:latin typeface="ＭＳ....."/>
                        </a:rPr>
                        <a:t>鑑賞の学習活動に取り組もうとしている。</a:t>
                      </a:r>
                      <a:endParaRPr kumimoji="1" lang="ja-JP" altLang="en-US"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a:t>
                      </a:r>
                    </a:p>
                  </a:txBody>
                  <a:tcPr marL="91435" marR="91435" marT="45690" marB="45690">
                    <a:solidFill>
                      <a:schemeClr val="bg1"/>
                    </a:solidFill>
                  </a:tcPr>
                </a:tc>
                <a:extLst>
                  <a:ext uri="{0D108BD9-81ED-4DB2-BD59-A6C34878D82A}">
                    <a16:rowId xmlns:a16="http://schemas.microsoft.com/office/drawing/2014/main" val="10001"/>
                  </a:ext>
                </a:extLst>
              </a:tr>
            </a:tbl>
          </a:graphicData>
        </a:graphic>
      </p:graphicFrame>
      <p:sp>
        <p:nvSpPr>
          <p:cNvPr id="4713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Ⅳ</a:t>
            </a:r>
            <a:r>
              <a:rPr kumimoji="1" lang="ja-JP" altLang="en-US" sz="2800" b="1">
                <a:solidFill>
                  <a:srgbClr val="FFFFFF"/>
                </a:solidFill>
              </a:rPr>
              <a:t>　事例「花の命を感じて」の題材の評価規準</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Ｐ４５</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44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正方形/長方形 2"/>
          <p:cNvSpPr>
            <a:spLocks noChangeArrowheads="1"/>
          </p:cNvSpPr>
          <p:nvPr/>
        </p:nvSpPr>
        <p:spPr bwMode="auto">
          <a:xfrm>
            <a:off x="107950" y="1009650"/>
            <a:ext cx="835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a:solidFill>
                  <a:srgbClr val="000000"/>
                </a:solidFill>
                <a:latin typeface="ＭＳ....."/>
              </a:rPr>
              <a:t>【</a:t>
            </a:r>
            <a:r>
              <a:rPr lang="ja-JP" altLang="en-US" sz="2000">
                <a:solidFill>
                  <a:srgbClr val="000000"/>
                </a:solidFill>
                <a:latin typeface="ＭＳ....."/>
              </a:rPr>
              <a:t>指導と評価の計画</a:t>
            </a:r>
            <a:r>
              <a:rPr lang="en-US" altLang="ja-JP" sz="2000">
                <a:solidFill>
                  <a:srgbClr val="000000"/>
                </a:solidFill>
                <a:latin typeface="ＭＳ....."/>
              </a:rPr>
              <a:t>】</a:t>
            </a:r>
            <a:r>
              <a:rPr lang="ja-JP" altLang="en-US" sz="2000">
                <a:solidFill>
                  <a:srgbClr val="000000"/>
                </a:solidFill>
                <a:latin typeface="ＭＳ....."/>
              </a:rPr>
              <a:t>（７時間）</a:t>
            </a:r>
            <a:r>
              <a:rPr lang="ja-JP" altLang="en-US">
                <a:solidFill>
                  <a:srgbClr val="000000"/>
                </a:solidFill>
                <a:latin typeface="ＭＳ....."/>
              </a:rPr>
              <a:t>	</a:t>
            </a:r>
          </a:p>
        </p:txBody>
      </p:sp>
      <p:graphicFrame>
        <p:nvGraphicFramePr>
          <p:cNvPr id="2" name="表 1"/>
          <p:cNvGraphicFramePr>
            <a:graphicFrameLocks noGrp="1"/>
          </p:cNvGraphicFramePr>
          <p:nvPr/>
        </p:nvGraphicFramePr>
        <p:xfrm>
          <a:off x="107950" y="1409700"/>
          <a:ext cx="8937626" cy="5202238"/>
        </p:xfrm>
        <a:graphic>
          <a:graphicData uri="http://schemas.openxmlformats.org/drawingml/2006/table">
            <a:tbl>
              <a:tblPr firstRow="1" bandRow="1">
                <a:tableStyleId>{5940675A-B579-460E-94D1-54222C63F5DA}</a:tableStyleId>
              </a:tblPr>
              <a:tblGrid>
                <a:gridCol w="1727065">
                  <a:extLst>
                    <a:ext uri="{9D8B030D-6E8A-4147-A177-3AD203B41FA5}">
                      <a16:colId xmlns:a16="http://schemas.microsoft.com/office/drawing/2014/main" val="20000"/>
                    </a:ext>
                  </a:extLst>
                </a:gridCol>
                <a:gridCol w="2232632">
                  <a:extLst>
                    <a:ext uri="{9D8B030D-6E8A-4147-A177-3AD203B41FA5}">
                      <a16:colId xmlns:a16="http://schemas.microsoft.com/office/drawing/2014/main" val="20001"/>
                    </a:ext>
                  </a:extLst>
                </a:gridCol>
                <a:gridCol w="2574409">
                  <a:extLst>
                    <a:ext uri="{9D8B030D-6E8A-4147-A177-3AD203B41FA5}">
                      <a16:colId xmlns:a16="http://schemas.microsoft.com/office/drawing/2014/main" val="20002"/>
                    </a:ext>
                  </a:extLst>
                </a:gridCol>
                <a:gridCol w="2403520">
                  <a:extLst>
                    <a:ext uri="{9D8B030D-6E8A-4147-A177-3AD203B41FA5}">
                      <a16:colId xmlns:a16="http://schemas.microsoft.com/office/drawing/2014/main" val="20003"/>
                    </a:ext>
                  </a:extLst>
                </a:gridCol>
              </a:tblGrid>
              <a:tr h="335332">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t>主な学習内容　　</a:t>
                      </a:r>
                      <a:endParaRPr kumimoji="1" lang="en-US" altLang="ja-JP" sz="14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t>●学習のねらい</a:t>
                      </a:r>
                      <a:endParaRPr kumimoji="1" lang="en-US" altLang="ja-JP" sz="1400" dirty="0"/>
                    </a:p>
                    <a:p>
                      <a:endParaRPr kumimoji="1" lang="ja-JP" altLang="en-US" sz="1300" dirty="0"/>
                    </a:p>
                  </a:txBody>
                  <a:tcPr marL="91430" marR="91430" marT="45723" marB="45723"/>
                </a:tc>
                <a:tc gridSpan="3">
                  <a:txBody>
                    <a:bodyPr/>
                    <a:lstStyle/>
                    <a:p>
                      <a:pPr algn="ctr"/>
                      <a:r>
                        <a:rPr kumimoji="1" lang="ja-JP" altLang="en-US" sz="1600" dirty="0"/>
                        <a:t>評価方法・留意点</a:t>
                      </a:r>
                    </a:p>
                  </a:txBody>
                  <a:tcPr marL="91430" marR="91430" marT="45723" marB="45723">
                    <a:lnB w="12700" cap="flat" cmpd="sng" algn="ctr">
                      <a:solidFill>
                        <a:schemeClr val="tx1"/>
                      </a:solidFill>
                      <a:prstDash val="solid"/>
                      <a:round/>
                      <a:headEnd type="none" w="med" len="med"/>
                      <a:tailEnd type="none" w="med" len="med"/>
                    </a:lnB>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73">
                <a:tc vMerge="1">
                  <a:txBody>
                    <a:bodyPr/>
                    <a:lstStyle/>
                    <a:p>
                      <a:endParaRPr kumimoji="1" lang="ja-JP" altLang="en-US"/>
                    </a:p>
                  </a:txBody>
                  <a:tcPr/>
                </a:tc>
                <a:tc>
                  <a:txBody>
                    <a:bodyPr/>
                    <a:lstStyle/>
                    <a:p>
                      <a:pPr algn="ctr"/>
                      <a:r>
                        <a:rPr kumimoji="1" lang="ja-JP" altLang="en-US" sz="1600" dirty="0"/>
                        <a:t>知識・技能</a:t>
                      </a:r>
                    </a:p>
                  </a:txBody>
                  <a:tcPr marL="91430" marR="91430" marT="45723" marB="45723" anchor="ctr">
                    <a:lnT w="12700" cap="flat" cmpd="sng" algn="ctr">
                      <a:solidFill>
                        <a:schemeClr val="tx1"/>
                      </a:solidFill>
                      <a:prstDash val="solid"/>
                      <a:round/>
                      <a:headEnd type="none" w="med" len="med"/>
                      <a:tailEnd type="none" w="med" len="med"/>
                    </a:lnT>
                    <a:solidFill>
                      <a:srgbClr val="FF99CC"/>
                    </a:solidFill>
                  </a:tcPr>
                </a:tc>
                <a:tc>
                  <a:txBody>
                    <a:bodyPr/>
                    <a:lstStyle/>
                    <a:p>
                      <a:pPr algn="ctr"/>
                      <a:r>
                        <a:rPr kumimoji="1" lang="ja-JP" altLang="en-US" sz="1600" dirty="0"/>
                        <a:t>思考・判断・表現</a:t>
                      </a:r>
                    </a:p>
                  </a:txBody>
                  <a:tcPr marL="91430" marR="91430" marT="45723" marB="45723" anchor="ctr">
                    <a:lnT w="12700" cap="flat" cmpd="sng" algn="ctr">
                      <a:solidFill>
                        <a:schemeClr val="tx1"/>
                      </a:solidFill>
                      <a:prstDash val="solid"/>
                      <a:round/>
                      <a:headEnd type="none" w="med" len="med"/>
                      <a:tailEnd type="none" w="med" len="med"/>
                    </a:lnT>
                    <a:solidFill>
                      <a:srgbClr val="66FF66"/>
                    </a:solidFill>
                  </a:tcPr>
                </a:tc>
                <a:tc>
                  <a:txBody>
                    <a:bodyPr/>
                    <a:lstStyle/>
                    <a:p>
                      <a:pPr algn="ctr"/>
                      <a:r>
                        <a:rPr kumimoji="1" lang="ja-JP" altLang="en-US" sz="1600" dirty="0"/>
                        <a:t>主体的に取り組む態度</a:t>
                      </a:r>
                    </a:p>
                  </a:txBody>
                  <a:tcPr marL="91430" marR="91430" marT="45723" marB="45723" anchor="ctr">
                    <a:lnT w="1270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10001"/>
                  </a:ext>
                </a:extLst>
              </a:tr>
              <a:tr h="1798650">
                <a:tc>
                  <a:txBody>
                    <a:bodyPr/>
                    <a:lstStyle/>
                    <a:p>
                      <a:r>
                        <a:rPr kumimoji="1" lang="ja-JP" altLang="en-US" sz="1400" dirty="0"/>
                        <a:t>１．発想や構想</a:t>
                      </a:r>
                      <a:endParaRPr kumimoji="1" lang="en-US" altLang="ja-JP" sz="1400" dirty="0"/>
                    </a:p>
                    <a:p>
                      <a:r>
                        <a:rPr kumimoji="1" lang="ja-JP" altLang="en-US" sz="1400" dirty="0"/>
                        <a:t>　　（３時間）</a:t>
                      </a:r>
                      <a:endParaRPr kumimoji="1" lang="en-US" altLang="ja-JP" sz="1400" dirty="0"/>
                    </a:p>
                    <a:p>
                      <a:r>
                        <a:rPr kumimoji="1" lang="ja-JP" altLang="en-US" sz="1400" dirty="0"/>
                        <a:t>●作者の心情や意図に応じた多様な表現について考える。</a:t>
                      </a:r>
                      <a:endParaRPr kumimoji="1" lang="en-US" altLang="ja-JP" sz="1400" dirty="0"/>
                    </a:p>
                    <a:p>
                      <a:r>
                        <a:rPr kumimoji="1" lang="ja-JP" altLang="en-US" sz="1400" dirty="0"/>
                        <a:t>●主題を生み出す。</a:t>
                      </a:r>
                      <a:endParaRPr kumimoji="1" lang="en-US" altLang="ja-JP" sz="1400" b="0" i="0" u="none" strike="noStrike"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●主題を基に構想を練る。 	</a:t>
                      </a:r>
                      <a:endParaRPr kumimoji="1" lang="ja-JP" altLang="en-US" sz="1400" dirty="0"/>
                    </a:p>
                  </a:txBody>
                  <a:tcPr marL="91430" marR="91430" marT="45723" marB="45723">
                    <a:lnB w="12700" cap="flat" cmpd="sng" algn="ctr">
                      <a:solidFill>
                        <a:schemeClr val="tx1"/>
                      </a:solidFill>
                      <a:prstDash val="solid"/>
                      <a:round/>
                      <a:headEnd type="none" w="med" len="med"/>
                      <a:tailEnd type="none" w="med" len="med"/>
                    </a:lnB>
                  </a:tcPr>
                </a:tc>
                <a:tc>
                  <a:txBody>
                    <a:bodyPr/>
                    <a:lstStyle/>
                    <a:p>
                      <a:endParaRPr kumimoji="1" lang="ja-JP" altLang="en-US" sz="1300" dirty="0"/>
                    </a:p>
                  </a:txBody>
                  <a:tcPr marL="91430" marR="91430" marT="45723" marB="45723">
                    <a:lnB w="12700" cap="flat" cmpd="sng" algn="ctr">
                      <a:solidFill>
                        <a:schemeClr val="tx1"/>
                      </a:solidFill>
                      <a:prstDash val="solid"/>
                      <a:round/>
                      <a:headEnd type="none" w="med" len="med"/>
                      <a:tailEnd type="none" w="med" len="med"/>
                    </a:lnB>
                  </a:tcPr>
                </a:tc>
                <a:tc>
                  <a:txBody>
                    <a:bodyPr/>
                    <a:lstStyle/>
                    <a:p>
                      <a:r>
                        <a:rPr kumimoji="1" lang="ja-JP" altLang="en-US" sz="1400" dirty="0"/>
                        <a:t>生徒が，主題を生み出し，創造的な構成を工夫し，心豊かに表現する構想を練っているかどうかを</a:t>
                      </a:r>
                      <a:r>
                        <a:rPr kumimoji="1" lang="ja-JP" altLang="en-US" sz="1400" dirty="0">
                          <a:solidFill>
                            <a:srgbClr val="FF0000"/>
                          </a:solidFill>
                        </a:rPr>
                        <a:t>暫定的に評価し，第二次で再度評価を行う。</a:t>
                      </a:r>
                      <a:r>
                        <a:rPr kumimoji="1" lang="en-US" altLang="ja-JP" sz="1400" dirty="0"/>
                        <a:t>【</a:t>
                      </a:r>
                      <a:r>
                        <a:rPr kumimoji="1" lang="ja-JP" altLang="en-US" sz="1400" dirty="0"/>
                        <a:t>ワークシート，アイデアスケッチ</a:t>
                      </a:r>
                      <a:r>
                        <a:rPr kumimoji="1" lang="en-US" altLang="ja-JP" sz="1400" dirty="0"/>
                        <a:t>】 </a:t>
                      </a:r>
                    </a:p>
                  </a:txBody>
                  <a:tcPr marL="91430" marR="91430" marT="45723" marB="45723">
                    <a:lnB w="12700" cap="flat" cmpd="sng" algn="ctr">
                      <a:solidFill>
                        <a:schemeClr val="tx1"/>
                      </a:solidFill>
                      <a:prstDash val="solid"/>
                      <a:round/>
                      <a:headEnd type="none" w="med" len="med"/>
                      <a:tailEnd type="none" w="med" len="med"/>
                    </a:lnB>
                  </a:tcPr>
                </a:tc>
                <a:tc>
                  <a:txBody>
                    <a:bodyPr/>
                    <a:lstStyle/>
                    <a:p>
                      <a:r>
                        <a:rPr kumimoji="1" lang="ja-JP" altLang="en-US" sz="1300" dirty="0"/>
                        <a:t> </a:t>
                      </a:r>
                      <a:r>
                        <a:rPr kumimoji="1" lang="ja-JP" altLang="en-US" sz="1400" dirty="0"/>
                        <a:t>楽しく発想や構想の活動に取り組み，形や色彩の効果や全体のイメージで捉えることを理解しようとし，生み出した主題をよりよく表すために</a:t>
                      </a:r>
                      <a:r>
                        <a:rPr kumimoji="1" lang="ja-JP" altLang="en-US" sz="1400" dirty="0">
                          <a:solidFill>
                            <a:srgbClr val="FF0000"/>
                          </a:solidFill>
                        </a:rPr>
                        <a:t>心豊かに構想しようとする態度を評価す る。</a:t>
                      </a:r>
                      <a:r>
                        <a:rPr kumimoji="1" lang="en-US" altLang="ja-JP" sz="1400" dirty="0"/>
                        <a:t>【</a:t>
                      </a:r>
                      <a:r>
                        <a:rPr kumimoji="1" lang="ja-JP" altLang="en-US" sz="1400" dirty="0"/>
                        <a:t>活動の様子</a:t>
                      </a:r>
                      <a:r>
                        <a:rPr kumimoji="1" lang="en-US" altLang="ja-JP" sz="1400" dirty="0"/>
                        <a:t>】 </a:t>
                      </a:r>
                    </a:p>
                  </a:txBody>
                  <a:tcPr marL="91430" marR="91430" marT="45723" marB="45723">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687183">
                <a:tc>
                  <a:txBody>
                    <a:bodyPr/>
                    <a:lstStyle/>
                    <a:p>
                      <a:r>
                        <a:rPr kumimoji="1" lang="ja-JP" altLang="en-US" sz="1400" dirty="0"/>
                        <a:t>２．制作（３時間） </a:t>
                      </a:r>
                    </a:p>
                    <a:p>
                      <a:r>
                        <a:rPr kumimoji="1" lang="ja-JP" altLang="en-US" sz="1400" dirty="0"/>
                        <a:t>●水彩絵の具の可能性を試す。 </a:t>
                      </a:r>
                    </a:p>
                    <a:p>
                      <a:r>
                        <a:rPr kumimoji="1" lang="ja-JP" altLang="en-US" sz="1400" dirty="0"/>
                        <a:t>●発想や構想を基に自分の表現意図に合う表現方法を工夫し表す。 </a:t>
                      </a:r>
                    </a:p>
                  </a:txBody>
                  <a:tcPr marL="91430" marR="91430" marT="45723" marB="4572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t>作品から水彩絵の具の生かし方などを身に付け，意図に応じて工夫して表しているかなどを見取るとともに，形や色彩などの効果や全体のイメージで捉えることを理解していることを併せて見取り，</a:t>
                      </a:r>
                      <a:r>
                        <a:rPr kumimoji="1" lang="ja-JP" altLang="en-US" sz="1400" dirty="0">
                          <a:solidFill>
                            <a:srgbClr val="FF0000"/>
                          </a:solidFill>
                        </a:rPr>
                        <a:t>知と技を知・技として一体的に評価する。</a:t>
                      </a:r>
                      <a:r>
                        <a:rPr kumimoji="1" lang="en-US" altLang="ja-JP" sz="1400" dirty="0"/>
                        <a:t>【</a:t>
                      </a:r>
                      <a:r>
                        <a:rPr kumimoji="1" lang="ja-JP" altLang="en-US" sz="1400" dirty="0"/>
                        <a:t>作品，アイデアスケッチ，ワークシート等</a:t>
                      </a:r>
                      <a:r>
                        <a:rPr kumimoji="1" lang="en-US" altLang="ja-JP" sz="1400" dirty="0"/>
                        <a:t>】 </a:t>
                      </a:r>
                    </a:p>
                    <a:p>
                      <a:endParaRPr kumimoji="1" lang="ja-JP" altLang="en-US" sz="1300" dirty="0"/>
                    </a:p>
                  </a:txBody>
                  <a:tcPr marL="91430" marR="91430" marT="45723" marB="4572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t>主題の変化や配色計画などの構想を含めて，</a:t>
                      </a:r>
                      <a:r>
                        <a:rPr kumimoji="1" lang="ja-JP" altLang="en-US" sz="1400" dirty="0">
                          <a:solidFill>
                            <a:srgbClr val="FF0000"/>
                          </a:solidFill>
                        </a:rPr>
                        <a:t>発想や構想を再度見取り評価する。 </a:t>
                      </a:r>
                    </a:p>
                    <a:p>
                      <a:r>
                        <a:rPr kumimoji="1" lang="en-US" altLang="ja-JP" sz="1400" dirty="0"/>
                        <a:t>【</a:t>
                      </a:r>
                      <a:r>
                        <a:rPr kumimoji="1" lang="ja-JP" altLang="en-US" sz="1400" dirty="0"/>
                        <a:t>完成作品</a:t>
                      </a:r>
                      <a:r>
                        <a:rPr kumimoji="1" lang="en-US" altLang="ja-JP" sz="1400" dirty="0"/>
                        <a:t>】 </a:t>
                      </a:r>
                    </a:p>
                  </a:txBody>
                  <a:tcPr marL="91430" marR="91430" marT="45723" marB="4572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t>楽しく制作に取り組み，形や色彩の効果や全体のイメージで捉えることを理解しようとし，</a:t>
                      </a:r>
                      <a:r>
                        <a:rPr kumimoji="1" lang="ja-JP" altLang="en-US" sz="1400" dirty="0">
                          <a:solidFill>
                            <a:srgbClr val="FF0000"/>
                          </a:solidFill>
                        </a:rPr>
                        <a:t>意図に応じて工夫して表そうとしている態度 を評価する。</a:t>
                      </a:r>
                      <a:r>
                        <a:rPr kumimoji="1" lang="en-US" altLang="ja-JP" sz="1400" dirty="0"/>
                        <a:t>【</a:t>
                      </a:r>
                      <a:r>
                        <a:rPr kumimoji="1" lang="ja-JP" altLang="en-US" sz="1400" dirty="0"/>
                        <a:t>完成作品，活動の様子</a:t>
                      </a:r>
                      <a:r>
                        <a:rPr kumimoji="1" lang="en-US" altLang="ja-JP" sz="1400" dirty="0"/>
                        <a:t>】 </a:t>
                      </a:r>
                    </a:p>
                  </a:txBody>
                  <a:tcPr marL="91430" marR="91430" marT="45723" marB="4572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9179"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Ⅳ</a:t>
            </a:r>
            <a:r>
              <a:rPr kumimoji="1" lang="ja-JP" altLang="en-US" sz="2800" b="1">
                <a:solidFill>
                  <a:srgbClr val="FFFFFF"/>
                </a:solidFill>
              </a:rPr>
              <a:t>　事例「花の命を感じて」の題材の評価規準</a:t>
            </a:r>
          </a:p>
        </p:txBody>
      </p:sp>
      <p:sp>
        <p:nvSpPr>
          <p:cNvPr id="10" name="上リボン 9"/>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Ｐ５４，</a:t>
            </a:r>
            <a:endParaRPr kumimoji="1" lang="en-US" altLang="ja-JP" dirty="0"/>
          </a:p>
          <a:p>
            <a:pPr algn="ctr">
              <a:defRPr/>
            </a:pPr>
            <a:r>
              <a:rPr kumimoji="1" lang="ja-JP" altLang="en-US" dirty="0"/>
              <a:t>５５</a:t>
            </a:r>
          </a:p>
        </p:txBody>
      </p:sp>
      <p:sp>
        <p:nvSpPr>
          <p:cNvPr id="11" name="四角形吹き出し 10"/>
          <p:cNvSpPr/>
          <p:nvPr/>
        </p:nvSpPr>
        <p:spPr>
          <a:xfrm>
            <a:off x="4284663" y="4941888"/>
            <a:ext cx="1943100" cy="1439862"/>
          </a:xfrm>
          <a:prstGeom prst="wedgeRectCallout">
            <a:avLst>
              <a:gd name="adj1" fmla="val -67865"/>
              <a:gd name="adj2" fmla="val -4153"/>
            </a:avLst>
          </a:prstGeom>
          <a:solidFill>
            <a:srgbClr val="FF99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知識は，美術の学習の中で生きて働く知識として実感的に理解した実現状況を評価する。</a:t>
            </a:r>
          </a:p>
        </p:txBody>
      </p:sp>
      <p:sp>
        <p:nvSpPr>
          <p:cNvPr id="14" name="四角形吹き出し 13"/>
          <p:cNvSpPr/>
          <p:nvPr/>
        </p:nvSpPr>
        <p:spPr>
          <a:xfrm>
            <a:off x="1908175" y="2276475"/>
            <a:ext cx="2087563" cy="1439863"/>
          </a:xfrm>
          <a:prstGeom prst="wedgeRectCallout">
            <a:avLst>
              <a:gd name="adj1" fmla="val -44810"/>
              <a:gd name="adj2" fmla="val -4153"/>
            </a:avLst>
          </a:prstGeom>
          <a:solidFill>
            <a:srgbClr val="FF99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学習の実現状況を見取り，学習改善や教師の指導の改善につなげる。</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82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nvGraphicFramePr>
        <p:xfrm>
          <a:off x="107950" y="1027113"/>
          <a:ext cx="8937626" cy="5592762"/>
        </p:xfrm>
        <a:graphic>
          <a:graphicData uri="http://schemas.openxmlformats.org/drawingml/2006/table">
            <a:tbl>
              <a:tblPr firstRow="1" bandRow="1">
                <a:tableStyleId>{5940675A-B579-460E-94D1-54222C63F5DA}</a:tableStyleId>
              </a:tblPr>
              <a:tblGrid>
                <a:gridCol w="1727065">
                  <a:extLst>
                    <a:ext uri="{9D8B030D-6E8A-4147-A177-3AD203B41FA5}">
                      <a16:colId xmlns:a16="http://schemas.microsoft.com/office/drawing/2014/main" val="20000"/>
                    </a:ext>
                  </a:extLst>
                </a:gridCol>
                <a:gridCol w="1872889">
                  <a:extLst>
                    <a:ext uri="{9D8B030D-6E8A-4147-A177-3AD203B41FA5}">
                      <a16:colId xmlns:a16="http://schemas.microsoft.com/office/drawing/2014/main" val="20001"/>
                    </a:ext>
                  </a:extLst>
                </a:gridCol>
                <a:gridCol w="2934152">
                  <a:extLst>
                    <a:ext uri="{9D8B030D-6E8A-4147-A177-3AD203B41FA5}">
                      <a16:colId xmlns:a16="http://schemas.microsoft.com/office/drawing/2014/main" val="20002"/>
                    </a:ext>
                  </a:extLst>
                </a:gridCol>
                <a:gridCol w="2403520">
                  <a:extLst>
                    <a:ext uri="{9D8B030D-6E8A-4147-A177-3AD203B41FA5}">
                      <a16:colId xmlns:a16="http://schemas.microsoft.com/office/drawing/2014/main" val="20003"/>
                    </a:ext>
                  </a:extLst>
                </a:gridCol>
              </a:tblGrid>
              <a:tr h="335218">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t>主な学習内容　　</a:t>
                      </a:r>
                      <a:endParaRPr kumimoji="1" lang="en-US" altLang="ja-JP" sz="14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t>●学習のねらい</a:t>
                      </a:r>
                      <a:endParaRPr kumimoji="1" lang="en-US" altLang="ja-JP" sz="1400" dirty="0"/>
                    </a:p>
                    <a:p>
                      <a:endParaRPr kumimoji="1" lang="ja-JP" altLang="en-US" sz="1300" dirty="0"/>
                    </a:p>
                  </a:txBody>
                  <a:tcPr marL="91430" marR="91430" marT="45689" marB="45689"/>
                </a:tc>
                <a:tc gridSpan="3">
                  <a:txBody>
                    <a:bodyPr/>
                    <a:lstStyle/>
                    <a:p>
                      <a:pPr algn="ctr"/>
                      <a:r>
                        <a:rPr kumimoji="1" lang="ja-JP" altLang="en-US" sz="1600" dirty="0"/>
                        <a:t>評価方法・留意点</a:t>
                      </a:r>
                    </a:p>
                  </a:txBody>
                  <a:tcPr marL="91430" marR="91430" marT="45689" marB="45689">
                    <a:lnB w="12700" cap="flat" cmpd="sng" algn="ctr">
                      <a:solidFill>
                        <a:schemeClr val="tx1"/>
                      </a:solidFill>
                      <a:prstDash val="solid"/>
                      <a:round/>
                      <a:headEnd type="none" w="med" len="med"/>
                      <a:tailEnd type="none" w="med" len="med"/>
                    </a:lnB>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vMerge="1">
                  <a:txBody>
                    <a:bodyPr/>
                    <a:lstStyle/>
                    <a:p>
                      <a:endParaRPr kumimoji="1" lang="ja-JP" altLang="en-US"/>
                    </a:p>
                  </a:txBody>
                  <a:tcPr/>
                </a:tc>
                <a:tc>
                  <a:txBody>
                    <a:bodyPr/>
                    <a:lstStyle/>
                    <a:p>
                      <a:pPr algn="ctr"/>
                      <a:r>
                        <a:rPr kumimoji="1" lang="ja-JP" altLang="en-US" sz="1600" dirty="0"/>
                        <a:t>知識・技能</a:t>
                      </a:r>
                    </a:p>
                  </a:txBody>
                  <a:tcPr marL="91430" marR="91430" marT="45689" marB="45689" anchor="ctr">
                    <a:lnT w="12700" cap="flat" cmpd="sng" algn="ctr">
                      <a:solidFill>
                        <a:schemeClr val="tx1"/>
                      </a:solidFill>
                      <a:prstDash val="solid"/>
                      <a:round/>
                      <a:headEnd type="none" w="med" len="med"/>
                      <a:tailEnd type="none" w="med" len="med"/>
                    </a:lnT>
                    <a:solidFill>
                      <a:srgbClr val="FF99CC"/>
                    </a:solidFill>
                  </a:tcPr>
                </a:tc>
                <a:tc>
                  <a:txBody>
                    <a:bodyPr/>
                    <a:lstStyle/>
                    <a:p>
                      <a:pPr algn="ctr"/>
                      <a:r>
                        <a:rPr kumimoji="1" lang="ja-JP" altLang="en-US" sz="1600" dirty="0"/>
                        <a:t>思考・判断・表現</a:t>
                      </a:r>
                    </a:p>
                  </a:txBody>
                  <a:tcPr marL="91430" marR="91430" marT="45689" marB="45689" anchor="ctr">
                    <a:lnT w="12700" cap="flat" cmpd="sng" algn="ctr">
                      <a:solidFill>
                        <a:schemeClr val="tx1"/>
                      </a:solidFill>
                      <a:prstDash val="solid"/>
                      <a:round/>
                      <a:headEnd type="none" w="med" len="med"/>
                      <a:tailEnd type="none" w="med" len="med"/>
                    </a:lnT>
                    <a:solidFill>
                      <a:srgbClr val="66FF66"/>
                    </a:solidFill>
                  </a:tcPr>
                </a:tc>
                <a:tc>
                  <a:txBody>
                    <a:bodyPr/>
                    <a:lstStyle/>
                    <a:p>
                      <a:pPr algn="ctr"/>
                      <a:r>
                        <a:rPr kumimoji="1" lang="ja-JP" altLang="en-US" sz="1600" dirty="0"/>
                        <a:t>主体的に取り組む態度</a:t>
                      </a:r>
                    </a:p>
                  </a:txBody>
                  <a:tcPr marL="91430" marR="91430" marT="45689" marB="45689" anchor="ctr">
                    <a:lnT w="1270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10001"/>
                  </a:ext>
                </a:extLst>
              </a:tr>
              <a:tr h="2011618">
                <a:tc>
                  <a:txBody>
                    <a:bodyPr/>
                    <a:lstStyle/>
                    <a:p>
                      <a:r>
                        <a:rPr kumimoji="1" lang="ja-JP" altLang="en-US" sz="1400" dirty="0"/>
                        <a:t>３．鑑賞（１時間） </a:t>
                      </a:r>
                    </a:p>
                    <a:p>
                      <a:r>
                        <a:rPr kumimoji="1" lang="ja-JP" altLang="en-US" sz="1400" dirty="0"/>
                        <a:t>●生徒作品や美術作品などから，作者の心情や表現の意図と工夫などについて考え，見方や感じ方を広げる。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400" dirty="0"/>
                    </a:p>
                  </a:txBody>
                  <a:tcPr marL="91430" marR="91430" marT="45689" marB="45689">
                    <a:lnB w="12700" cap="flat" cmpd="sng" algn="ctr">
                      <a:solidFill>
                        <a:schemeClr val="tx1"/>
                      </a:solidFill>
                      <a:prstDash val="solid"/>
                      <a:round/>
                      <a:headEnd type="none" w="med" len="med"/>
                      <a:tailEnd type="none" w="med" len="med"/>
                    </a:lnB>
                  </a:tcPr>
                </a:tc>
                <a:tc>
                  <a:txBody>
                    <a:bodyPr/>
                    <a:lstStyle/>
                    <a:p>
                      <a:endParaRPr kumimoji="1" lang="ja-JP" altLang="en-US" sz="1300" dirty="0"/>
                    </a:p>
                  </a:txBody>
                  <a:tcPr marL="91430" marR="91430" marT="45689" marB="45689">
                    <a:lnB w="12700" cap="flat" cmpd="sng" algn="ctr">
                      <a:solidFill>
                        <a:schemeClr val="tx1"/>
                      </a:solidFill>
                      <a:prstDash val="solid"/>
                      <a:round/>
                      <a:headEnd type="none" w="med" len="med"/>
                      <a:tailEnd type="none" w="med" len="med"/>
                    </a:lnB>
                  </a:tcPr>
                </a:tc>
                <a:tc>
                  <a:txBody>
                    <a:bodyPr/>
                    <a:lstStyle/>
                    <a:p>
                      <a:endParaRPr kumimoji="1" lang="en-US" altLang="ja-JP" sz="1400" dirty="0"/>
                    </a:p>
                  </a:txBody>
                  <a:tcPr marL="91430" marR="91430" marT="45689" marB="45689">
                    <a:lnB w="12700" cap="flat" cmpd="sng" algn="ctr">
                      <a:solidFill>
                        <a:schemeClr val="tx1"/>
                      </a:solidFill>
                      <a:prstDash val="solid"/>
                      <a:round/>
                      <a:headEnd type="none" w="med" len="med"/>
                      <a:tailEnd type="none" w="med" len="med"/>
                    </a:lnB>
                  </a:tcPr>
                </a:tc>
                <a:tc>
                  <a:txBody>
                    <a:bodyPr/>
                    <a:lstStyle/>
                    <a:p>
                      <a:r>
                        <a:rPr kumimoji="1" lang="ja-JP" altLang="en-US" sz="1400" u="sng" dirty="0"/>
                        <a:t>楽しく</a:t>
                      </a:r>
                      <a:r>
                        <a:rPr kumimoji="1" lang="ja-JP" altLang="en-US" sz="1400" dirty="0"/>
                        <a:t>作品を鑑賞し，形や色彩の効果や全体のイメージで捉えることを理解しようとし，</a:t>
                      </a:r>
                      <a:r>
                        <a:rPr kumimoji="1" lang="ja-JP" altLang="en-US" sz="1400" dirty="0">
                          <a:solidFill>
                            <a:srgbClr val="FF0000"/>
                          </a:solidFill>
                        </a:rPr>
                        <a:t>造形的なよさや美しさを感じ取ろうとしたり，作者の心情や表現の意図と工夫などについて考えようとしたりしているかどうかを評価する。</a:t>
                      </a:r>
                      <a:r>
                        <a:rPr kumimoji="1" lang="en-US" altLang="ja-JP" sz="1400" dirty="0"/>
                        <a:t>【</a:t>
                      </a:r>
                      <a:r>
                        <a:rPr kumimoji="1" lang="ja-JP" altLang="en-US" sz="1400" dirty="0"/>
                        <a:t>活動の様子</a:t>
                      </a:r>
                      <a:r>
                        <a:rPr kumimoji="1" lang="en-US" altLang="ja-JP" sz="1400" dirty="0"/>
                        <a:t>】 </a:t>
                      </a:r>
                    </a:p>
                  </a:txBody>
                  <a:tcPr marL="91430" marR="91430" marT="45689" marB="45689">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64926">
                <a:tc>
                  <a:txBody>
                    <a:bodyPr/>
                    <a:lstStyle/>
                    <a:p>
                      <a:r>
                        <a:rPr kumimoji="1" lang="ja-JP" altLang="en-US" sz="1400" dirty="0"/>
                        <a:t>＜授業外：題材が終了後＞ 	</a:t>
                      </a:r>
                    </a:p>
                    <a:p>
                      <a:endParaRPr kumimoji="1" lang="ja-JP" altLang="en-US" sz="1400" dirty="0"/>
                    </a:p>
                    <a:p>
                      <a:endParaRPr kumimoji="1" lang="ja-JP" altLang="en-US" sz="1400" dirty="0"/>
                    </a:p>
                  </a:txBody>
                  <a:tcPr marL="91430" marR="91430" marT="45689" marB="4568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t>完成作品やワークシートなどから</a:t>
                      </a:r>
                      <a:r>
                        <a:rPr kumimoji="1" lang="ja-JP" altLang="en-US" sz="1400" dirty="0">
                          <a:solidFill>
                            <a:srgbClr val="FF0000"/>
                          </a:solidFill>
                        </a:rPr>
                        <a:t>知・技の評価を再確認</a:t>
                      </a:r>
                      <a:r>
                        <a:rPr kumimoji="1" lang="ja-JP" altLang="en-US" sz="1400" dirty="0"/>
                        <a:t>し，必要に応じて修正する。</a:t>
                      </a:r>
                      <a:r>
                        <a:rPr kumimoji="1" lang="en-US" altLang="ja-JP" sz="1400" dirty="0"/>
                        <a:t>【</a:t>
                      </a:r>
                      <a:r>
                        <a:rPr kumimoji="1" lang="ja-JP" altLang="en-US" sz="1400" dirty="0"/>
                        <a:t>完成作品，アイデアスケッチ，鑑賞のワークシート</a:t>
                      </a:r>
                      <a:r>
                        <a:rPr kumimoji="1" lang="en-US" altLang="ja-JP" sz="1400" dirty="0"/>
                        <a:t>】 </a:t>
                      </a:r>
                    </a:p>
                    <a:p>
                      <a:endParaRPr kumimoji="1" lang="ja-JP" altLang="en-US" sz="1300" dirty="0"/>
                    </a:p>
                  </a:txBody>
                  <a:tcPr marL="91430" marR="91430" marT="45689" marB="4568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t>作品の造形的なよさや美しさを感じ取り，作者の心情や表現の意図と工夫などについて考えて</a:t>
                      </a:r>
                      <a:r>
                        <a:rPr kumimoji="1" lang="ja-JP" altLang="en-US" sz="1400" dirty="0">
                          <a:solidFill>
                            <a:srgbClr val="FF0000"/>
                          </a:solidFill>
                        </a:rPr>
                        <a:t>見方や感じ方を広げられているかをワークシートで見取り評価する。</a:t>
                      </a:r>
                      <a:r>
                        <a:rPr kumimoji="1" lang="en-US" altLang="ja-JP" sz="1400" dirty="0"/>
                        <a:t>【</a:t>
                      </a:r>
                      <a:r>
                        <a:rPr kumimoji="1" lang="ja-JP" altLang="en-US" sz="1400" dirty="0"/>
                        <a:t>ワークシート</a:t>
                      </a:r>
                      <a:r>
                        <a:rPr kumimoji="1" lang="en-US" altLang="ja-JP" sz="1400" dirty="0"/>
                        <a:t>】</a:t>
                      </a:r>
                    </a:p>
                    <a:p>
                      <a:endParaRPr kumimoji="1" lang="en-US" altLang="ja-JP" sz="1400" dirty="0"/>
                    </a:p>
                    <a:p>
                      <a:r>
                        <a:rPr kumimoji="1" lang="ja-JP" altLang="en-US" sz="1400" dirty="0"/>
                        <a:t>発想や構想について，主題や構想の工夫などを記述した</a:t>
                      </a:r>
                      <a:r>
                        <a:rPr kumimoji="1" lang="ja-JP" altLang="en-US" sz="1400" dirty="0">
                          <a:solidFill>
                            <a:srgbClr val="FF0000"/>
                          </a:solidFill>
                        </a:rPr>
                        <a:t>ワークシート等を完成作品と併せて再度見取り必要に応じて修正する。</a:t>
                      </a:r>
                      <a:r>
                        <a:rPr kumimoji="1" lang="en-US" altLang="ja-JP" sz="1400" dirty="0"/>
                        <a:t>【</a:t>
                      </a:r>
                      <a:r>
                        <a:rPr kumimoji="1" lang="ja-JP" altLang="en-US" sz="1400" dirty="0"/>
                        <a:t>完成作品，アイデアスケッチ，ワークシート</a:t>
                      </a:r>
                      <a:r>
                        <a:rPr kumimoji="1" lang="en-US" altLang="ja-JP" sz="1400" dirty="0"/>
                        <a:t>】 	</a:t>
                      </a:r>
                    </a:p>
                    <a:p>
                      <a:endParaRPr kumimoji="1" lang="en-US" altLang="ja-JP" sz="1400" dirty="0"/>
                    </a:p>
                  </a:txBody>
                  <a:tcPr marL="91430" marR="91430" marT="45689" marB="4568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400" dirty="0"/>
                    </a:p>
                  </a:txBody>
                  <a:tcPr marL="91430" marR="91430" marT="45689" marB="4568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1226"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Ⅳ</a:t>
            </a:r>
            <a:r>
              <a:rPr kumimoji="1" lang="ja-JP" altLang="en-US" sz="2800" b="1">
                <a:solidFill>
                  <a:srgbClr val="FFFFFF"/>
                </a:solidFill>
              </a:rPr>
              <a:t>　事例「花の命を感じて」の題材の評価規準</a:t>
            </a:r>
          </a:p>
        </p:txBody>
      </p:sp>
      <p:sp>
        <p:nvSpPr>
          <p:cNvPr id="15" name="上リボン 14"/>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Ｐ５６，</a:t>
            </a:r>
            <a:endParaRPr kumimoji="1" lang="en-US" altLang="ja-JP" dirty="0"/>
          </a:p>
          <a:p>
            <a:pPr algn="ctr">
              <a:defRPr/>
            </a:pPr>
            <a:r>
              <a:rPr kumimoji="1" lang="ja-JP" altLang="en-US" dirty="0"/>
              <a:t>５７</a:t>
            </a:r>
          </a:p>
        </p:txBody>
      </p:sp>
      <p:sp>
        <p:nvSpPr>
          <p:cNvPr id="5" name="四角形吹き出し 4"/>
          <p:cNvSpPr/>
          <p:nvPr/>
        </p:nvSpPr>
        <p:spPr>
          <a:xfrm>
            <a:off x="4067175" y="1989138"/>
            <a:ext cx="2233613" cy="1439862"/>
          </a:xfrm>
          <a:prstGeom prst="wedgeRectCallout">
            <a:avLst>
              <a:gd name="adj1" fmla="val -44810"/>
              <a:gd name="adj2" fmla="val -4153"/>
            </a:avLst>
          </a:prstGeom>
          <a:solidFill>
            <a:srgbClr val="66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鑑賞が深まっていない視点等について，個々の生徒や学級全体に助言する。</a:t>
            </a:r>
          </a:p>
        </p:txBody>
      </p:sp>
      <p:sp>
        <p:nvSpPr>
          <p:cNvPr id="6" name="四角形吹き出し 5"/>
          <p:cNvSpPr/>
          <p:nvPr/>
        </p:nvSpPr>
        <p:spPr>
          <a:xfrm>
            <a:off x="6732588" y="4005263"/>
            <a:ext cx="2160587" cy="1439862"/>
          </a:xfrm>
          <a:prstGeom prst="wedgeRectCallout">
            <a:avLst>
              <a:gd name="adj1" fmla="val -26366"/>
              <a:gd name="adj2" fmla="val -7262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u="sng" dirty="0">
                <a:solidFill>
                  <a:schemeClr val="tx1"/>
                </a:solidFill>
              </a:rPr>
              <a:t>「楽しく」</a:t>
            </a:r>
            <a:r>
              <a:rPr kumimoji="1" lang="ja-JP" altLang="en-US" dirty="0">
                <a:solidFill>
                  <a:schemeClr val="tx1"/>
                </a:solidFill>
              </a:rPr>
              <a:t>とは表面的な楽しさだけではなく，自己実現していく充実感を伴った喜びをさす。</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957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103188" y="1304925"/>
          <a:ext cx="8937625" cy="5362575"/>
        </p:xfrm>
        <a:graphic>
          <a:graphicData uri="http://schemas.openxmlformats.org/drawingml/2006/table">
            <a:tbl>
              <a:tblPr firstRow="1" bandRow="1">
                <a:tableStyleId>{5940675A-B579-460E-94D1-54222C63F5DA}</a:tableStyleId>
              </a:tblPr>
              <a:tblGrid>
                <a:gridCol w="1295601">
                  <a:extLst>
                    <a:ext uri="{9D8B030D-6E8A-4147-A177-3AD203B41FA5}">
                      <a16:colId xmlns:a16="http://schemas.microsoft.com/office/drawing/2014/main" val="20000"/>
                    </a:ext>
                  </a:extLst>
                </a:gridCol>
                <a:gridCol w="1224043">
                  <a:extLst>
                    <a:ext uri="{9D8B030D-6E8A-4147-A177-3AD203B41FA5}">
                      <a16:colId xmlns:a16="http://schemas.microsoft.com/office/drawing/2014/main" val="20001"/>
                    </a:ext>
                  </a:extLst>
                </a:gridCol>
                <a:gridCol w="1512053">
                  <a:extLst>
                    <a:ext uri="{9D8B030D-6E8A-4147-A177-3AD203B41FA5}">
                      <a16:colId xmlns:a16="http://schemas.microsoft.com/office/drawing/2014/main" val="20002"/>
                    </a:ext>
                  </a:extLst>
                </a:gridCol>
                <a:gridCol w="1440051">
                  <a:extLst>
                    <a:ext uri="{9D8B030D-6E8A-4147-A177-3AD203B41FA5}">
                      <a16:colId xmlns:a16="http://schemas.microsoft.com/office/drawing/2014/main" val="20003"/>
                    </a:ext>
                  </a:extLst>
                </a:gridCol>
                <a:gridCol w="2020949">
                  <a:extLst>
                    <a:ext uri="{9D8B030D-6E8A-4147-A177-3AD203B41FA5}">
                      <a16:colId xmlns:a16="http://schemas.microsoft.com/office/drawing/2014/main" val="20004"/>
                    </a:ext>
                  </a:extLst>
                </a:gridCol>
                <a:gridCol w="1444928">
                  <a:extLst>
                    <a:ext uri="{9D8B030D-6E8A-4147-A177-3AD203B41FA5}">
                      <a16:colId xmlns:a16="http://schemas.microsoft.com/office/drawing/2014/main" val="20005"/>
                    </a:ext>
                  </a:extLst>
                </a:gridCol>
              </a:tblGrid>
              <a:tr h="335270">
                <a:tc gridSpan="6">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　　◎Ａの具体例</a:t>
                      </a:r>
                    </a:p>
                  </a:txBody>
                  <a:tcPr marL="91430" marR="91430" marT="45714" marB="45714">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367932">
                <a:tc gridSpan="2">
                  <a:txBody>
                    <a:bodyPr/>
                    <a:lstStyle/>
                    <a:p>
                      <a:pPr algn="ctr"/>
                      <a:r>
                        <a:rPr kumimoji="1" lang="ja-JP" altLang="en-US" sz="1600" dirty="0"/>
                        <a:t>知識・技能</a:t>
                      </a:r>
                    </a:p>
                  </a:txBody>
                  <a:tcPr marL="91430" marR="91430" marT="45714" marB="45714" anchor="ctr">
                    <a:lnT w="12700" cap="flat" cmpd="sng" algn="ctr">
                      <a:solidFill>
                        <a:schemeClr val="tx1"/>
                      </a:solidFill>
                      <a:prstDash val="solid"/>
                      <a:round/>
                      <a:headEnd type="none" w="med" len="med"/>
                      <a:tailEnd type="none" w="med" len="med"/>
                    </a:lnT>
                    <a:solidFill>
                      <a:srgbClr val="FF99CC"/>
                    </a:solidFill>
                  </a:tcPr>
                </a:tc>
                <a:tc hMerge="1">
                  <a:txBody>
                    <a:bodyPr/>
                    <a:lstStyle/>
                    <a:p>
                      <a:endParaRPr kumimoji="1" lang="ja-JP" altLang="en-US"/>
                    </a:p>
                  </a:txBody>
                  <a:tcPr/>
                </a:tc>
                <a:tc gridSpan="2">
                  <a:txBody>
                    <a:bodyPr/>
                    <a:lstStyle/>
                    <a:p>
                      <a:pPr algn="ctr"/>
                      <a:r>
                        <a:rPr kumimoji="1" lang="ja-JP" altLang="en-US" sz="1600" dirty="0"/>
                        <a:t>思考・判断・表現</a:t>
                      </a:r>
                    </a:p>
                  </a:txBody>
                  <a:tcPr marL="91430" marR="91430" marT="45714" marB="45714" anchor="ctr">
                    <a:lnT w="12700" cap="flat" cmpd="sng" algn="ctr">
                      <a:solidFill>
                        <a:schemeClr val="tx1"/>
                      </a:solidFill>
                      <a:prstDash val="solid"/>
                      <a:round/>
                      <a:headEnd type="none" w="med" len="med"/>
                      <a:tailEnd type="none" w="med" len="med"/>
                    </a:lnT>
                    <a:solidFill>
                      <a:srgbClr val="66FF66"/>
                    </a:solidFill>
                  </a:tcPr>
                </a:tc>
                <a:tc hMerge="1">
                  <a:txBody>
                    <a:bodyPr/>
                    <a:lstStyle/>
                    <a:p>
                      <a:endParaRPr kumimoji="1" lang="ja-JP" altLang="en-US"/>
                    </a:p>
                  </a:txBody>
                  <a:tcPr/>
                </a:tc>
                <a:tc gridSpan="2">
                  <a:txBody>
                    <a:bodyPr/>
                    <a:lstStyle/>
                    <a:p>
                      <a:pPr algn="ctr"/>
                      <a:r>
                        <a:rPr kumimoji="1" lang="ja-JP" altLang="en-US" sz="1600" dirty="0"/>
                        <a:t>主体的に取り組む態度</a:t>
                      </a:r>
                    </a:p>
                  </a:txBody>
                  <a:tcPr marL="91430" marR="91430" marT="45714" marB="45714" anchor="ctr">
                    <a:lnT w="12700" cap="flat" cmpd="sng" algn="ctr">
                      <a:solidFill>
                        <a:schemeClr val="tx1"/>
                      </a:solidFill>
                      <a:prstDash val="solid"/>
                      <a:round/>
                      <a:headEnd type="none" w="med" len="med"/>
                      <a:tailEnd type="none" w="med" len="med"/>
                    </a:lnT>
                    <a:solidFill>
                      <a:srgbClr val="FFFF00"/>
                    </a:solidFill>
                  </a:tcPr>
                </a:tc>
                <a:tc hMerge="1">
                  <a:txBody>
                    <a:bodyPr/>
                    <a:lstStyle/>
                    <a:p>
                      <a:endParaRPr kumimoji="1" lang="ja-JP" altLang="en-US"/>
                    </a:p>
                  </a:txBody>
                  <a:tcPr/>
                </a:tc>
                <a:extLst>
                  <a:ext uri="{0D108BD9-81ED-4DB2-BD59-A6C34878D82A}">
                    <a16:rowId xmlns:a16="http://schemas.microsoft.com/office/drawing/2014/main" val="10001"/>
                  </a:ext>
                </a:extLst>
              </a:tr>
              <a:tr h="376924">
                <a:tc>
                  <a:txBody>
                    <a:bodyPr/>
                    <a:lstStyle/>
                    <a:p>
                      <a:pPr algn="ctr"/>
                      <a:r>
                        <a:rPr kumimoji="1" lang="ja-JP" altLang="en-US" sz="1400" dirty="0"/>
                        <a:t>知識</a:t>
                      </a:r>
                    </a:p>
                  </a:txBody>
                  <a:tcPr marL="91430" marR="91430" marT="45714" marB="45714" anchor="ctr">
                    <a:lnR w="12700" cap="flat" cmpd="sng" algn="ctr">
                      <a:solidFill>
                        <a:schemeClr val="tx1"/>
                      </a:solidFill>
                      <a:prstDash val="dot"/>
                      <a:round/>
                      <a:headEnd type="none" w="med" len="med"/>
                      <a:tailEnd type="none" w="med" len="med"/>
                    </a:lnR>
                    <a:lnB w="12700" cap="flat" cmpd="sng" algn="ctr">
                      <a:solidFill>
                        <a:schemeClr val="tx1"/>
                      </a:solidFill>
                      <a:prstDash val="solid"/>
                      <a:round/>
                      <a:headEnd type="none" w="med" len="med"/>
                      <a:tailEnd type="none" w="med" len="med"/>
                    </a:lnB>
                    <a:solidFill>
                      <a:srgbClr val="FF99CC"/>
                    </a:solidFill>
                  </a:tcPr>
                </a:tc>
                <a:tc>
                  <a:txBody>
                    <a:bodyPr/>
                    <a:lstStyle/>
                    <a:p>
                      <a:pPr algn="ctr"/>
                      <a:r>
                        <a:rPr kumimoji="1" lang="ja-JP" altLang="en-US" sz="1400" dirty="0"/>
                        <a:t>技能</a:t>
                      </a:r>
                    </a:p>
                  </a:txBody>
                  <a:tcPr marL="91430" marR="91430" marT="45714" marB="45714" anchor="ctr">
                    <a:lnL w="12700" cap="flat" cmpd="sng" algn="ctr">
                      <a:solidFill>
                        <a:schemeClr val="tx1"/>
                      </a:solidFill>
                      <a:prstDash val="dot"/>
                      <a:round/>
                      <a:headEnd type="none" w="med" len="med"/>
                      <a:tailEnd type="none" w="med" len="med"/>
                    </a:lnL>
                    <a:lnB w="12700" cap="flat" cmpd="sng" algn="ctr">
                      <a:solidFill>
                        <a:schemeClr val="tx1"/>
                      </a:solidFill>
                      <a:prstDash val="solid"/>
                      <a:round/>
                      <a:headEnd type="none" w="med" len="med"/>
                      <a:tailEnd type="none" w="med" len="med"/>
                    </a:lnB>
                    <a:solidFill>
                      <a:srgbClr val="FF99CC"/>
                    </a:solidFill>
                  </a:tcPr>
                </a:tc>
                <a:tc>
                  <a:txBody>
                    <a:bodyPr/>
                    <a:lstStyle/>
                    <a:p>
                      <a:pPr algn="ctr"/>
                      <a:r>
                        <a:rPr kumimoji="1" lang="ja-JP" altLang="en-US" sz="1400" dirty="0"/>
                        <a:t>発想・構想</a:t>
                      </a:r>
                      <a:endParaRPr kumimoji="1" lang="en-US" altLang="ja-JP" sz="1400" dirty="0"/>
                    </a:p>
                  </a:txBody>
                  <a:tcPr marL="91430" marR="91430" marT="45714" marB="45714" anchor="ctr">
                    <a:lnR w="12700" cap="flat" cmpd="sng" algn="ctr">
                      <a:solidFill>
                        <a:schemeClr val="tx1"/>
                      </a:solidFill>
                      <a:prstDash val="dot"/>
                      <a:round/>
                      <a:headEnd type="none" w="med" len="med"/>
                      <a:tailEnd type="none" w="med" len="med"/>
                    </a:lnR>
                    <a:lnB w="12700" cap="flat" cmpd="sng" algn="ctr">
                      <a:solidFill>
                        <a:schemeClr val="tx1"/>
                      </a:solidFill>
                      <a:prstDash val="solid"/>
                      <a:round/>
                      <a:headEnd type="none" w="med" len="med"/>
                      <a:tailEnd type="none" w="med" len="med"/>
                    </a:lnB>
                    <a:solidFill>
                      <a:srgbClr val="66FF66"/>
                    </a:solidFill>
                  </a:tcPr>
                </a:tc>
                <a:tc>
                  <a:txBody>
                    <a:bodyPr/>
                    <a:lstStyle/>
                    <a:p>
                      <a:pPr algn="ctr"/>
                      <a:r>
                        <a:rPr kumimoji="1" lang="ja-JP" altLang="en-US" sz="1400" dirty="0"/>
                        <a:t>鑑賞</a:t>
                      </a:r>
                      <a:endParaRPr kumimoji="1" lang="en-US" altLang="ja-JP" sz="1400" dirty="0"/>
                    </a:p>
                  </a:txBody>
                  <a:tcPr marL="91430" marR="91430" marT="45714" marB="45714" anchor="ctr">
                    <a:lnL w="12700" cap="flat" cmpd="sng" algn="ctr">
                      <a:solidFill>
                        <a:schemeClr val="tx1"/>
                      </a:solidFill>
                      <a:prstDash val="dot"/>
                      <a:round/>
                      <a:headEnd type="none" w="med" len="med"/>
                      <a:tailEnd type="none" w="med" len="med"/>
                    </a:lnL>
                    <a:lnB w="12700" cap="flat" cmpd="sng" algn="ctr">
                      <a:solidFill>
                        <a:schemeClr val="tx1"/>
                      </a:solidFill>
                      <a:prstDash val="solid"/>
                      <a:round/>
                      <a:headEnd type="none" w="med" len="med"/>
                      <a:tailEnd type="none" w="med" len="med"/>
                    </a:lnB>
                    <a:solidFill>
                      <a:srgbClr val="66FF66"/>
                    </a:solidFill>
                  </a:tcPr>
                </a:tc>
                <a:tc>
                  <a:txBody>
                    <a:bodyPr/>
                    <a:lstStyle/>
                    <a:p>
                      <a:pPr algn="ctr"/>
                      <a:r>
                        <a:rPr kumimoji="1" lang="ja-JP" altLang="en-US" sz="1400" dirty="0"/>
                        <a:t>態度（表現）</a:t>
                      </a:r>
                      <a:endParaRPr kumimoji="1" lang="en-US" altLang="ja-JP" sz="1400" dirty="0"/>
                    </a:p>
                  </a:txBody>
                  <a:tcPr marL="91430" marR="91430" marT="45714" marB="45714" anchor="ctr">
                    <a:lnR w="12700" cap="flat" cmpd="sng" algn="ctr">
                      <a:solidFill>
                        <a:schemeClr val="tx1"/>
                      </a:solidFill>
                      <a:prstDash val="dot"/>
                      <a:round/>
                      <a:headEnd type="none" w="med" len="med"/>
                      <a:tailEnd type="none" w="med" len="med"/>
                    </a:lnR>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t>態度（鑑賞）</a:t>
                      </a:r>
                      <a:endParaRPr kumimoji="1" lang="en-US" altLang="ja-JP" sz="1400" dirty="0"/>
                    </a:p>
                  </a:txBody>
                  <a:tcPr marL="91430" marR="91430" marT="45714" marB="45714" anchor="ctr">
                    <a:lnL w="12700" cap="flat" cmpd="sng" algn="ctr">
                      <a:solidFill>
                        <a:schemeClr val="tx1"/>
                      </a:solidFill>
                      <a:prstDash val="dot"/>
                      <a:round/>
                      <a:headEnd type="none" w="med" len="med"/>
                      <a:tailEnd type="none" w="med" len="med"/>
                    </a:lnL>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2824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baseline="0" dirty="0">
                          <a:solidFill>
                            <a:schemeClr val="tx1"/>
                          </a:solidFill>
                          <a:latin typeface="+mn-lt"/>
                          <a:ea typeface="+mn-ea"/>
                          <a:cs typeface="+mn-cs"/>
                        </a:rPr>
                        <a:t>◎形や色彩などが感情にもたらす効果を多様な視点から捉えて理解していたり，幅広い視野に立って造形的な特徴などを基に，美しさや生命感などの全体のイメージなどで捉えたりすることを理解したりしている。 	</a:t>
                      </a:r>
                    </a:p>
                    <a:p>
                      <a:endParaRPr kumimoji="1" lang="ja-JP" altLang="en-US" sz="1600" dirty="0"/>
                    </a:p>
                  </a:txBody>
                  <a:tcPr marL="91430" marR="91430" marT="45714" marB="45714">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baseline="0" dirty="0">
                          <a:solidFill>
                            <a:schemeClr val="tx1"/>
                          </a:solidFill>
                          <a:latin typeface="+mn-lt"/>
                          <a:ea typeface="+mn-ea"/>
                          <a:cs typeface="+mn-cs"/>
                        </a:rPr>
                        <a:t>◎身に付けた水彩絵の具の生かし方を基に，表現方法の試行錯誤を重ね，表現の意図に応じて創意工夫し，よりよく表している。 	</a:t>
                      </a:r>
                    </a:p>
                    <a:p>
                      <a:endParaRPr kumimoji="1" lang="ja-JP" altLang="en-US" sz="1600" dirty="0"/>
                    </a:p>
                  </a:txBody>
                  <a:tcPr marL="91430" marR="91430" marT="45714" marB="45714">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50" b="0" i="0" u="none" strike="noStrike" kern="1200" baseline="0" dirty="0">
                          <a:solidFill>
                            <a:schemeClr val="tx1"/>
                          </a:solidFill>
                          <a:latin typeface="+mn-lt"/>
                          <a:ea typeface="+mn-ea"/>
                          <a:cs typeface="+mn-cs"/>
                        </a:rPr>
                        <a:t>◎花を深く見つめて幅広い視点から花や葉の形や色彩の特徴や美しさ，生命感などを基に主題を生み出し，独創的な視点から画面全体と花や葉などとの関係などを考え，創造的な構成を工夫し，心豊かに表現する構想を練っている。 </a:t>
                      </a:r>
                    </a:p>
                    <a:p>
                      <a:r>
                        <a:rPr kumimoji="1" lang="ja-JP" altLang="en-US" sz="1350" b="0" i="0" u="none" strike="noStrike" kern="1200" baseline="0" dirty="0">
                          <a:solidFill>
                            <a:schemeClr val="tx1"/>
                          </a:solidFill>
                          <a:latin typeface="+mn-lt"/>
                          <a:ea typeface="+mn-ea"/>
                          <a:cs typeface="+mn-cs"/>
                        </a:rPr>
                        <a:t>	</a:t>
                      </a:r>
                    </a:p>
                    <a:p>
                      <a:endParaRPr kumimoji="1" lang="en-US" altLang="ja-JP" sz="1600" dirty="0"/>
                    </a:p>
                  </a:txBody>
                  <a:tcPr marL="91430" marR="91430" marT="45714" marB="45714">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50" b="0" i="0" u="none" strike="noStrike" kern="1200" baseline="0" dirty="0">
                          <a:solidFill>
                            <a:schemeClr val="tx1"/>
                          </a:solidFill>
                          <a:latin typeface="+mn-lt"/>
                          <a:ea typeface="+mn-ea"/>
                          <a:cs typeface="+mn-cs"/>
                        </a:rPr>
                        <a:t>◎多様な視点に立って，造形的なよさや美しさをより深く感じ取り，主題と表現の意図と工夫などについて関連付けて捉え，自分なりの根拠をもって考え，見方や感じ方を広げている。 </a:t>
                      </a:r>
                    </a:p>
                    <a:p>
                      <a:r>
                        <a:rPr kumimoji="1" lang="ja-JP" altLang="en-US" sz="1350" b="0" i="0" u="none" strike="noStrike" kern="1200" baseline="0" dirty="0">
                          <a:solidFill>
                            <a:schemeClr val="tx1"/>
                          </a:solidFill>
                          <a:latin typeface="+mn-lt"/>
                          <a:ea typeface="+mn-ea"/>
                          <a:cs typeface="+mn-cs"/>
                        </a:rPr>
                        <a:t>	</a:t>
                      </a:r>
                    </a:p>
                    <a:p>
                      <a:endParaRPr kumimoji="1" lang="en-US" altLang="ja-JP" sz="1600" dirty="0"/>
                    </a:p>
                  </a:txBody>
                  <a:tcPr marL="91430" marR="91430" marT="45714" marB="45714">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baseline="0" dirty="0">
                          <a:solidFill>
                            <a:schemeClr val="tx1"/>
                          </a:solidFill>
                          <a:latin typeface="+mn-lt"/>
                          <a:ea typeface="+mn-ea"/>
                          <a:cs typeface="+mn-cs"/>
                        </a:rPr>
                        <a:t>◎自ら進んで表現の活動に楽しく関わり，常によりよい表現を目指して，形や色彩の効果や全体のイメージで捉えようとしたり，独創的な視点から心豊かに表現する構想を練ろうとしたり，表現方法の試行錯誤を重ねて創意工夫したりし，粘り強く表そうとしている。 	</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baseline="0" dirty="0">
                          <a:solidFill>
                            <a:schemeClr val="tx1"/>
                          </a:solidFill>
                          <a:latin typeface="+mn-lt"/>
                          <a:ea typeface="+mn-ea"/>
                          <a:cs typeface="+mn-cs"/>
                        </a:rPr>
                        <a:t>	</a:t>
                      </a:r>
                    </a:p>
                    <a:p>
                      <a:endParaRPr kumimoji="1" lang="en-US" altLang="ja-JP" sz="1400" dirty="0"/>
                    </a:p>
                  </a:txBody>
                  <a:tcPr marL="91430" marR="91430" marT="45714" marB="45714">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baseline="0" dirty="0">
                          <a:solidFill>
                            <a:schemeClr val="tx1"/>
                          </a:solidFill>
                          <a:latin typeface="+mn-lt"/>
                          <a:ea typeface="+mn-ea"/>
                          <a:cs typeface="+mn-cs"/>
                        </a:rPr>
                        <a:t>◎自ら進んで楽しみながら，形や色彩の効果や全体のイメージで捉えようとしたり，作品のよさや美しさなどを新しい視点を探しながら感じ取ろうとしたりし，見方や感じ方を粘り強く広げようとしている。 	</a:t>
                      </a:r>
                    </a:p>
                    <a:p>
                      <a:endParaRPr kumimoji="1" lang="en-US" altLang="ja-JP" sz="1600" dirty="0"/>
                    </a:p>
                  </a:txBody>
                  <a:tcPr marL="91430" marR="91430" marT="45714" marB="45714">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3279"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Ⅳ</a:t>
            </a:r>
            <a:r>
              <a:rPr kumimoji="1" lang="ja-JP" altLang="en-US" sz="2800" b="1">
                <a:solidFill>
                  <a:srgbClr val="FFFFFF"/>
                </a:solidFill>
              </a:rPr>
              <a:t>　事例「花の命を感じて」の題材の評価規準</a:t>
            </a:r>
          </a:p>
        </p:txBody>
      </p:sp>
      <p:sp>
        <p:nvSpPr>
          <p:cNvPr id="5" name="上リボン 4"/>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Ｐ５８，</a:t>
            </a:r>
            <a:endParaRPr kumimoji="1" lang="en-US" altLang="ja-JP" dirty="0"/>
          </a:p>
          <a:p>
            <a:pPr algn="ctr">
              <a:defRPr/>
            </a:pPr>
            <a:r>
              <a:rPr kumimoji="1" lang="ja-JP" altLang="en-US" dirty="0"/>
              <a:t>５９</a:t>
            </a:r>
          </a:p>
        </p:txBody>
      </p:sp>
      <p:sp>
        <p:nvSpPr>
          <p:cNvPr id="53281" name="正方形/長方形 2"/>
          <p:cNvSpPr>
            <a:spLocks noChangeArrowheads="1"/>
          </p:cNvSpPr>
          <p:nvPr/>
        </p:nvSpPr>
        <p:spPr bwMode="auto">
          <a:xfrm>
            <a:off x="15875" y="895350"/>
            <a:ext cx="835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a:solidFill>
                  <a:srgbClr val="000000"/>
                </a:solidFill>
                <a:latin typeface="ＭＳ....."/>
              </a:rPr>
              <a:t>【</a:t>
            </a:r>
            <a:r>
              <a:rPr lang="ja-JP" altLang="en-US" sz="2000">
                <a:solidFill>
                  <a:srgbClr val="000000"/>
                </a:solidFill>
                <a:latin typeface="ＭＳ....."/>
              </a:rPr>
              <a:t>事例における観点別学習状況の判断の例</a:t>
            </a:r>
            <a:r>
              <a:rPr lang="en-US" altLang="ja-JP" sz="2000">
                <a:solidFill>
                  <a:srgbClr val="000000"/>
                </a:solidFill>
                <a:latin typeface="ＭＳ....."/>
              </a:rPr>
              <a:t>】</a:t>
            </a:r>
            <a:r>
              <a:rPr lang="ja-JP" altLang="en-US">
                <a:solidFill>
                  <a:srgbClr val="000000"/>
                </a:solidFill>
                <a:latin typeface="ＭＳ....."/>
              </a:rPr>
              <a:t>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1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378917858"/>
              </p:ext>
            </p:extLst>
          </p:nvPr>
        </p:nvGraphicFramePr>
        <p:xfrm>
          <a:off x="103188" y="1304925"/>
          <a:ext cx="8937625" cy="5362575"/>
        </p:xfrm>
        <a:graphic>
          <a:graphicData uri="http://schemas.openxmlformats.org/drawingml/2006/table">
            <a:tbl>
              <a:tblPr firstRow="1" bandRow="1">
                <a:tableStyleId>{5940675A-B579-460E-94D1-54222C63F5DA}</a:tableStyleId>
              </a:tblPr>
              <a:tblGrid>
                <a:gridCol w="1295601">
                  <a:extLst>
                    <a:ext uri="{9D8B030D-6E8A-4147-A177-3AD203B41FA5}">
                      <a16:colId xmlns:a16="http://schemas.microsoft.com/office/drawing/2014/main" val="20000"/>
                    </a:ext>
                  </a:extLst>
                </a:gridCol>
                <a:gridCol w="1224043">
                  <a:extLst>
                    <a:ext uri="{9D8B030D-6E8A-4147-A177-3AD203B41FA5}">
                      <a16:colId xmlns:a16="http://schemas.microsoft.com/office/drawing/2014/main" val="20001"/>
                    </a:ext>
                  </a:extLst>
                </a:gridCol>
                <a:gridCol w="1512053">
                  <a:extLst>
                    <a:ext uri="{9D8B030D-6E8A-4147-A177-3AD203B41FA5}">
                      <a16:colId xmlns:a16="http://schemas.microsoft.com/office/drawing/2014/main" val="20002"/>
                    </a:ext>
                  </a:extLst>
                </a:gridCol>
                <a:gridCol w="1440051">
                  <a:extLst>
                    <a:ext uri="{9D8B030D-6E8A-4147-A177-3AD203B41FA5}">
                      <a16:colId xmlns:a16="http://schemas.microsoft.com/office/drawing/2014/main" val="20003"/>
                    </a:ext>
                  </a:extLst>
                </a:gridCol>
                <a:gridCol w="2020949">
                  <a:extLst>
                    <a:ext uri="{9D8B030D-6E8A-4147-A177-3AD203B41FA5}">
                      <a16:colId xmlns:a16="http://schemas.microsoft.com/office/drawing/2014/main" val="20004"/>
                    </a:ext>
                  </a:extLst>
                </a:gridCol>
                <a:gridCol w="1444928">
                  <a:extLst>
                    <a:ext uri="{9D8B030D-6E8A-4147-A177-3AD203B41FA5}">
                      <a16:colId xmlns:a16="http://schemas.microsoft.com/office/drawing/2014/main" val="20005"/>
                    </a:ext>
                  </a:extLst>
                </a:gridCol>
              </a:tblGrid>
              <a:tr h="335270">
                <a:tc gridSpan="6">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t>　　■Ｃの生徒への手だて</a:t>
                      </a:r>
                    </a:p>
                  </a:txBody>
                  <a:tcPr marL="91430" marR="91430" marT="45714" marB="45714">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sz="1400" dirty="0"/>
                    </a:p>
                  </a:txBody>
                  <a:tcPr marL="91437" marR="91437" marT="45714" marB="45714">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367932">
                <a:tc gridSpan="2">
                  <a:txBody>
                    <a:bodyPr/>
                    <a:lstStyle/>
                    <a:p>
                      <a:pPr algn="ctr"/>
                      <a:r>
                        <a:rPr kumimoji="1" lang="ja-JP" altLang="en-US" sz="1600" dirty="0"/>
                        <a:t>知識・技能</a:t>
                      </a:r>
                    </a:p>
                  </a:txBody>
                  <a:tcPr marL="91430" marR="91430" marT="45714" marB="45714" anchor="ctr">
                    <a:lnT w="12700" cap="flat" cmpd="sng" algn="ctr">
                      <a:solidFill>
                        <a:schemeClr val="tx1"/>
                      </a:solidFill>
                      <a:prstDash val="solid"/>
                      <a:round/>
                      <a:headEnd type="none" w="med" len="med"/>
                      <a:tailEnd type="none" w="med" len="med"/>
                    </a:lnT>
                    <a:solidFill>
                      <a:srgbClr val="FF99CC"/>
                    </a:solidFill>
                  </a:tcPr>
                </a:tc>
                <a:tc hMerge="1">
                  <a:txBody>
                    <a:bodyPr/>
                    <a:lstStyle/>
                    <a:p>
                      <a:endParaRPr kumimoji="1" lang="ja-JP" altLang="en-US"/>
                    </a:p>
                  </a:txBody>
                  <a:tcPr/>
                </a:tc>
                <a:tc gridSpan="2">
                  <a:txBody>
                    <a:bodyPr/>
                    <a:lstStyle/>
                    <a:p>
                      <a:pPr algn="ctr"/>
                      <a:r>
                        <a:rPr kumimoji="1" lang="ja-JP" altLang="en-US" sz="1600" dirty="0"/>
                        <a:t>思考・判断・表現</a:t>
                      </a:r>
                    </a:p>
                  </a:txBody>
                  <a:tcPr marL="91430" marR="91430" marT="45714" marB="45714" anchor="ctr">
                    <a:lnT w="12700" cap="flat" cmpd="sng" algn="ctr">
                      <a:solidFill>
                        <a:schemeClr val="tx1"/>
                      </a:solidFill>
                      <a:prstDash val="solid"/>
                      <a:round/>
                      <a:headEnd type="none" w="med" len="med"/>
                      <a:tailEnd type="none" w="med" len="med"/>
                    </a:lnT>
                    <a:solidFill>
                      <a:srgbClr val="66FF66"/>
                    </a:solidFill>
                  </a:tcPr>
                </a:tc>
                <a:tc hMerge="1">
                  <a:txBody>
                    <a:bodyPr/>
                    <a:lstStyle/>
                    <a:p>
                      <a:endParaRPr kumimoji="1" lang="ja-JP" altLang="en-US"/>
                    </a:p>
                  </a:txBody>
                  <a:tcPr/>
                </a:tc>
                <a:tc gridSpan="2">
                  <a:txBody>
                    <a:bodyPr/>
                    <a:lstStyle/>
                    <a:p>
                      <a:pPr algn="ctr"/>
                      <a:r>
                        <a:rPr kumimoji="1" lang="ja-JP" altLang="en-US" sz="1600" dirty="0"/>
                        <a:t>主体的に取り組む態度</a:t>
                      </a:r>
                    </a:p>
                  </a:txBody>
                  <a:tcPr marL="91430" marR="91430" marT="45714" marB="45714" anchor="ctr">
                    <a:lnT w="12700" cap="flat" cmpd="sng" algn="ctr">
                      <a:solidFill>
                        <a:schemeClr val="tx1"/>
                      </a:solidFill>
                      <a:prstDash val="solid"/>
                      <a:round/>
                      <a:headEnd type="none" w="med" len="med"/>
                      <a:tailEnd type="none" w="med" len="med"/>
                    </a:lnT>
                    <a:solidFill>
                      <a:srgbClr val="FFFF00"/>
                    </a:solidFill>
                  </a:tcPr>
                </a:tc>
                <a:tc hMerge="1">
                  <a:txBody>
                    <a:bodyPr/>
                    <a:lstStyle/>
                    <a:p>
                      <a:endParaRPr kumimoji="1" lang="ja-JP" altLang="en-US"/>
                    </a:p>
                  </a:txBody>
                  <a:tcPr/>
                </a:tc>
                <a:extLst>
                  <a:ext uri="{0D108BD9-81ED-4DB2-BD59-A6C34878D82A}">
                    <a16:rowId xmlns:a16="http://schemas.microsoft.com/office/drawing/2014/main" val="10001"/>
                  </a:ext>
                </a:extLst>
              </a:tr>
              <a:tr h="376924">
                <a:tc>
                  <a:txBody>
                    <a:bodyPr/>
                    <a:lstStyle/>
                    <a:p>
                      <a:pPr algn="ctr"/>
                      <a:r>
                        <a:rPr kumimoji="1" lang="ja-JP" altLang="en-US" sz="1400" dirty="0"/>
                        <a:t>知識</a:t>
                      </a:r>
                    </a:p>
                  </a:txBody>
                  <a:tcPr marL="91430" marR="91430" marT="45714" marB="45714" anchor="ctr">
                    <a:lnR w="12700" cap="flat" cmpd="sng" algn="ctr">
                      <a:solidFill>
                        <a:schemeClr val="tx1"/>
                      </a:solidFill>
                      <a:prstDash val="dot"/>
                      <a:round/>
                      <a:headEnd type="none" w="med" len="med"/>
                      <a:tailEnd type="none" w="med" len="med"/>
                    </a:lnR>
                    <a:lnB w="12700" cap="flat" cmpd="sng" algn="ctr">
                      <a:solidFill>
                        <a:schemeClr val="tx1"/>
                      </a:solidFill>
                      <a:prstDash val="solid"/>
                      <a:round/>
                      <a:headEnd type="none" w="med" len="med"/>
                      <a:tailEnd type="none" w="med" len="med"/>
                    </a:lnB>
                    <a:solidFill>
                      <a:srgbClr val="FF99CC"/>
                    </a:solidFill>
                  </a:tcPr>
                </a:tc>
                <a:tc>
                  <a:txBody>
                    <a:bodyPr/>
                    <a:lstStyle/>
                    <a:p>
                      <a:pPr algn="ctr"/>
                      <a:r>
                        <a:rPr kumimoji="1" lang="ja-JP" altLang="en-US" sz="1400" dirty="0"/>
                        <a:t>技能</a:t>
                      </a:r>
                    </a:p>
                  </a:txBody>
                  <a:tcPr marL="91430" marR="91430" marT="45714" marB="45714" anchor="ctr">
                    <a:lnL w="12700" cap="flat" cmpd="sng" algn="ctr">
                      <a:solidFill>
                        <a:schemeClr val="tx1"/>
                      </a:solidFill>
                      <a:prstDash val="dot"/>
                      <a:round/>
                      <a:headEnd type="none" w="med" len="med"/>
                      <a:tailEnd type="none" w="med" len="med"/>
                    </a:lnL>
                    <a:lnB w="12700" cap="flat" cmpd="sng" algn="ctr">
                      <a:solidFill>
                        <a:schemeClr val="tx1"/>
                      </a:solidFill>
                      <a:prstDash val="solid"/>
                      <a:round/>
                      <a:headEnd type="none" w="med" len="med"/>
                      <a:tailEnd type="none" w="med" len="med"/>
                    </a:lnB>
                    <a:solidFill>
                      <a:srgbClr val="FF99CC"/>
                    </a:solidFill>
                  </a:tcPr>
                </a:tc>
                <a:tc>
                  <a:txBody>
                    <a:bodyPr/>
                    <a:lstStyle/>
                    <a:p>
                      <a:pPr algn="ctr"/>
                      <a:r>
                        <a:rPr kumimoji="1" lang="ja-JP" altLang="en-US" sz="1400" dirty="0"/>
                        <a:t>発想・構想</a:t>
                      </a:r>
                      <a:endParaRPr kumimoji="1" lang="en-US" altLang="ja-JP" sz="1400" dirty="0"/>
                    </a:p>
                  </a:txBody>
                  <a:tcPr marL="91430" marR="91430" marT="45714" marB="45714" anchor="ctr">
                    <a:lnR w="12700" cap="flat" cmpd="sng" algn="ctr">
                      <a:solidFill>
                        <a:schemeClr val="tx1"/>
                      </a:solidFill>
                      <a:prstDash val="dot"/>
                      <a:round/>
                      <a:headEnd type="none" w="med" len="med"/>
                      <a:tailEnd type="none" w="med" len="med"/>
                    </a:lnR>
                    <a:lnB w="12700" cap="flat" cmpd="sng" algn="ctr">
                      <a:solidFill>
                        <a:schemeClr val="tx1"/>
                      </a:solidFill>
                      <a:prstDash val="solid"/>
                      <a:round/>
                      <a:headEnd type="none" w="med" len="med"/>
                      <a:tailEnd type="none" w="med" len="med"/>
                    </a:lnB>
                    <a:solidFill>
                      <a:srgbClr val="66FF66"/>
                    </a:solidFill>
                  </a:tcPr>
                </a:tc>
                <a:tc>
                  <a:txBody>
                    <a:bodyPr/>
                    <a:lstStyle/>
                    <a:p>
                      <a:pPr algn="ctr"/>
                      <a:r>
                        <a:rPr kumimoji="1" lang="ja-JP" altLang="en-US" sz="1400" dirty="0"/>
                        <a:t>鑑賞</a:t>
                      </a:r>
                      <a:endParaRPr kumimoji="1" lang="en-US" altLang="ja-JP" sz="1400" dirty="0"/>
                    </a:p>
                  </a:txBody>
                  <a:tcPr marL="91430" marR="91430" marT="45714" marB="45714" anchor="ctr">
                    <a:lnL w="12700" cap="flat" cmpd="sng" algn="ctr">
                      <a:solidFill>
                        <a:schemeClr val="tx1"/>
                      </a:solidFill>
                      <a:prstDash val="dot"/>
                      <a:round/>
                      <a:headEnd type="none" w="med" len="med"/>
                      <a:tailEnd type="none" w="med" len="med"/>
                    </a:lnL>
                    <a:lnB w="12700" cap="flat" cmpd="sng" algn="ctr">
                      <a:solidFill>
                        <a:schemeClr val="tx1"/>
                      </a:solidFill>
                      <a:prstDash val="solid"/>
                      <a:round/>
                      <a:headEnd type="none" w="med" len="med"/>
                      <a:tailEnd type="none" w="med" len="med"/>
                    </a:lnB>
                    <a:solidFill>
                      <a:srgbClr val="66FF66"/>
                    </a:solidFill>
                  </a:tcPr>
                </a:tc>
                <a:tc>
                  <a:txBody>
                    <a:bodyPr/>
                    <a:lstStyle/>
                    <a:p>
                      <a:pPr algn="ctr"/>
                      <a:r>
                        <a:rPr kumimoji="1" lang="ja-JP" altLang="en-US" sz="1400" dirty="0"/>
                        <a:t>態度（表現）</a:t>
                      </a:r>
                      <a:endParaRPr kumimoji="1" lang="en-US" altLang="ja-JP" sz="1400" dirty="0"/>
                    </a:p>
                  </a:txBody>
                  <a:tcPr marL="91430" marR="91430" marT="45714" marB="45714" anchor="ctr">
                    <a:lnR w="12700" cap="flat" cmpd="sng" algn="ctr">
                      <a:solidFill>
                        <a:schemeClr val="tx1"/>
                      </a:solidFill>
                      <a:prstDash val="dot"/>
                      <a:round/>
                      <a:headEnd type="none" w="med" len="med"/>
                      <a:tailEnd type="none" w="med" len="med"/>
                    </a:lnR>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t>態度（鑑賞）</a:t>
                      </a:r>
                      <a:endParaRPr kumimoji="1" lang="en-US" altLang="ja-JP" sz="1400" dirty="0"/>
                    </a:p>
                  </a:txBody>
                  <a:tcPr marL="91430" marR="91430" marT="45714" marB="45714" anchor="ctr">
                    <a:lnL w="12700" cap="flat" cmpd="sng" algn="ctr">
                      <a:solidFill>
                        <a:schemeClr val="tx1"/>
                      </a:solidFill>
                      <a:prstDash val="dot"/>
                      <a:round/>
                      <a:headEnd type="none" w="med" len="med"/>
                      <a:tailEnd type="none" w="med" len="med"/>
                    </a:lnL>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282449">
                <a:tc>
                  <a:txBody>
                    <a:bodyPr/>
                    <a:lstStyle/>
                    <a:p>
                      <a:pPr algn="dist"/>
                      <a:r>
                        <a:rPr kumimoji="1" lang="ja-JP" altLang="en-US" sz="1600" dirty="0"/>
                        <a:t>■形や色彩の感情にもたらす効果をより実感的に理解で</a:t>
                      </a:r>
                    </a:p>
                    <a:p>
                      <a:pPr algn="dist"/>
                      <a:r>
                        <a:rPr kumimoji="1" lang="ja-JP" altLang="en-US" sz="1600" dirty="0"/>
                        <a:t>きるよう，身近な体験などと関連付け考えさせ</a:t>
                      </a:r>
                      <a:endParaRPr kumimoji="1" lang="en-US" altLang="ja-JP" sz="1600" dirty="0"/>
                    </a:p>
                    <a:p>
                      <a:pPr algn="l"/>
                      <a:r>
                        <a:rPr kumimoji="1" lang="ja-JP" altLang="en-US" sz="1600" dirty="0"/>
                        <a:t>る。</a:t>
                      </a:r>
                    </a:p>
                  </a:txBody>
                  <a:tcPr marL="91430" marR="91430" marT="45714" marB="45714">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dist"/>
                      <a:r>
                        <a:rPr kumimoji="1" lang="ja-JP" altLang="en-US" sz="1600" dirty="0"/>
                        <a:t>■具体的な筆づかいや水彩絵の具の生かし方について実演を行いながら説明し，試させたり，主題を確認させて生徒自身が表したいことを整理させたりする。 </a:t>
                      </a:r>
                    </a:p>
                  </a:txBody>
                  <a:tcPr marL="91430" marR="91430" marT="45714" marB="45714">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dist"/>
                      <a:r>
                        <a:rPr kumimoji="1" lang="ja-JP" altLang="en-US" sz="1600" dirty="0"/>
                        <a:t>■様々な花を用意し，他の花に向き合わせたり，身近な体験などと関連付け，再度主題について考えさせたりする。また全体と部分の関係が分かりやすい作品を用い表現の意図と工夫について考えさ</a:t>
                      </a:r>
                      <a:endParaRPr kumimoji="1" lang="en-US" altLang="ja-JP" sz="1600" dirty="0"/>
                    </a:p>
                    <a:p>
                      <a:pPr algn="l"/>
                      <a:r>
                        <a:rPr kumimoji="1" lang="ja-JP" altLang="en-US" sz="1600" dirty="0"/>
                        <a:t>せる。</a:t>
                      </a:r>
                      <a:endParaRPr kumimoji="1" lang="en-US" altLang="ja-JP" sz="1600" dirty="0"/>
                    </a:p>
                  </a:txBody>
                  <a:tcPr marL="91430" marR="91430" marT="45714" marB="45714">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dist"/>
                      <a:r>
                        <a:rPr kumimoji="1" lang="ja-JP" altLang="en-US" sz="1600" dirty="0"/>
                        <a:t>■生徒自身の表現の活動における主題と表現の意図と工夫について振り返らせて，表現で学んだことと関連させながら見方や感じ方を広げられるように</a:t>
                      </a:r>
                      <a:r>
                        <a:rPr kumimoji="1" lang="ja-JP" altLang="en-US" sz="1600" dirty="0" err="1"/>
                        <a:t>す</a:t>
                      </a:r>
                      <a:endParaRPr kumimoji="1" lang="en-US" altLang="ja-JP" sz="1600" dirty="0"/>
                    </a:p>
                    <a:p>
                      <a:pPr algn="l"/>
                      <a:r>
                        <a:rPr kumimoji="1" lang="ja-JP" altLang="en-US" sz="1600" dirty="0"/>
                        <a:t>る。 </a:t>
                      </a:r>
                      <a:endParaRPr kumimoji="1" lang="en-US" altLang="ja-JP" sz="1600" dirty="0"/>
                    </a:p>
                  </a:txBody>
                  <a:tcPr marL="91430" marR="91430" marT="45714" marB="45714">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dist"/>
                      <a:r>
                        <a:rPr kumimoji="1" lang="ja-JP" altLang="en-US" sz="1600" dirty="0"/>
                        <a:t>■形や色彩などが感情にもたらす効果をより実感的に理解</a:t>
                      </a:r>
                    </a:p>
                    <a:p>
                      <a:pPr algn="dist"/>
                      <a:r>
                        <a:rPr kumimoji="1" lang="ja-JP" altLang="en-US" sz="1600" dirty="0"/>
                        <a:t>できるよう，身近な体験などと関連付け考えさせたり，主</a:t>
                      </a:r>
                    </a:p>
                    <a:p>
                      <a:pPr algn="dist"/>
                      <a:r>
                        <a:rPr kumimoji="1" lang="ja-JP" altLang="en-US" sz="1600" dirty="0"/>
                        <a:t>題を確認させて生徒自身が表したいことを整理させたりして，再度主題について考</a:t>
                      </a:r>
                      <a:endParaRPr kumimoji="1" lang="en-US" altLang="ja-JP" sz="1600" dirty="0"/>
                    </a:p>
                    <a:p>
                      <a:pPr algn="l"/>
                      <a:r>
                        <a:rPr kumimoji="1" lang="ja-JP" altLang="en-US" sz="1600" dirty="0"/>
                        <a:t>えさせる。</a:t>
                      </a:r>
                      <a:endParaRPr kumimoji="1" lang="en-US" altLang="ja-JP" sz="1600" dirty="0"/>
                    </a:p>
                  </a:txBody>
                  <a:tcPr marL="91430" marR="91430" marT="45714" marB="45714">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dist"/>
                      <a:r>
                        <a:rPr kumimoji="1" lang="ja-JP" altLang="en-US" sz="1600" dirty="0"/>
                        <a:t>■自分の作品の意図と関連させ，他者の作品の特徴やイメージなどについて気付かせるように</a:t>
                      </a:r>
                      <a:r>
                        <a:rPr kumimoji="1" lang="ja-JP" altLang="en-US" sz="1600" dirty="0" err="1"/>
                        <a:t>す</a:t>
                      </a:r>
                      <a:endParaRPr kumimoji="1" lang="en-US" altLang="ja-JP" sz="1600" dirty="0"/>
                    </a:p>
                    <a:p>
                      <a:pPr algn="l"/>
                      <a:r>
                        <a:rPr kumimoji="1" lang="ja-JP" altLang="en-US" sz="1600" dirty="0"/>
                        <a:t>る。 </a:t>
                      </a:r>
                      <a:endParaRPr kumimoji="1" lang="en-US" altLang="ja-JP" sz="1600" dirty="0"/>
                    </a:p>
                  </a:txBody>
                  <a:tcPr marL="91430" marR="91430" marT="45714" marB="45714">
                    <a:lnL w="12700" cap="flat" cmpd="sng" algn="ctr">
                      <a:solidFill>
                        <a:schemeClr val="tx1"/>
                      </a:solidFill>
                      <a:prstDash val="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5327"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Ⅳ</a:t>
            </a:r>
            <a:r>
              <a:rPr kumimoji="1" lang="ja-JP" altLang="en-US" sz="2800" b="1">
                <a:solidFill>
                  <a:srgbClr val="FFFFFF"/>
                </a:solidFill>
              </a:rPr>
              <a:t>　事例「花の命を感じて」の題材の評価規準</a:t>
            </a:r>
          </a:p>
        </p:txBody>
      </p:sp>
      <p:sp>
        <p:nvSpPr>
          <p:cNvPr id="5" name="上リボン 4"/>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Ｐ５８，</a:t>
            </a:r>
            <a:endParaRPr kumimoji="1" lang="en-US" altLang="ja-JP" dirty="0"/>
          </a:p>
          <a:p>
            <a:pPr algn="ctr">
              <a:defRPr/>
            </a:pPr>
            <a:r>
              <a:rPr kumimoji="1" lang="ja-JP" altLang="en-US" dirty="0"/>
              <a:t>５９</a:t>
            </a:r>
          </a:p>
        </p:txBody>
      </p:sp>
      <p:sp>
        <p:nvSpPr>
          <p:cNvPr id="55329" name="正方形/長方形 2"/>
          <p:cNvSpPr>
            <a:spLocks noChangeArrowheads="1"/>
          </p:cNvSpPr>
          <p:nvPr/>
        </p:nvSpPr>
        <p:spPr bwMode="auto">
          <a:xfrm>
            <a:off x="15875" y="895350"/>
            <a:ext cx="835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a:solidFill>
                  <a:srgbClr val="000000"/>
                </a:solidFill>
                <a:latin typeface="ＭＳ....."/>
              </a:rPr>
              <a:t>【</a:t>
            </a:r>
            <a:r>
              <a:rPr lang="ja-JP" altLang="en-US" sz="2000">
                <a:solidFill>
                  <a:srgbClr val="000000"/>
                </a:solidFill>
                <a:latin typeface="ＭＳ....."/>
              </a:rPr>
              <a:t>事例における観点別学習状況の判断の例</a:t>
            </a:r>
            <a:r>
              <a:rPr lang="en-US" altLang="ja-JP" sz="2000">
                <a:solidFill>
                  <a:srgbClr val="000000"/>
                </a:solidFill>
                <a:latin typeface="ＭＳ....."/>
              </a:rPr>
              <a:t>】</a:t>
            </a:r>
            <a:r>
              <a:rPr lang="ja-JP" altLang="en-US">
                <a:solidFill>
                  <a:srgbClr val="000000"/>
                </a:solidFill>
                <a:latin typeface="ＭＳ....."/>
              </a:rPr>
              <a:t>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32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1014413"/>
            <a:ext cx="8969375"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Ⅳ</a:t>
            </a:r>
            <a:r>
              <a:rPr kumimoji="1" lang="ja-JP" altLang="en-US" sz="2800" b="1">
                <a:solidFill>
                  <a:srgbClr val="FFFFFF"/>
                </a:solidFill>
              </a:rPr>
              <a:t>　事例「花の命を感じて」の題材の評価規準</a:t>
            </a:r>
          </a:p>
        </p:txBody>
      </p:sp>
      <p:sp>
        <p:nvSpPr>
          <p:cNvPr id="5" name="上リボン 4"/>
          <p:cNvSpPr/>
          <p:nvPr/>
        </p:nvSpPr>
        <p:spPr>
          <a:xfrm>
            <a:off x="7642225" y="123825"/>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Ｐ６５</a:t>
            </a:r>
          </a:p>
        </p:txBody>
      </p:sp>
      <p:sp>
        <p:nvSpPr>
          <p:cNvPr id="2" name="角丸四角形吹き出し 1"/>
          <p:cNvSpPr/>
          <p:nvPr/>
        </p:nvSpPr>
        <p:spPr>
          <a:xfrm>
            <a:off x="1476375" y="4997450"/>
            <a:ext cx="7345363" cy="1439863"/>
          </a:xfrm>
          <a:prstGeom prst="wedgeRoundRectCallout">
            <a:avLst>
              <a:gd name="adj1" fmla="val -3334"/>
              <a:gd name="adj2" fmla="val -101523"/>
              <a:gd name="adj3" fmla="val 16667"/>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kumimoji="1" lang="ja-JP" altLang="en-US" sz="2000" dirty="0"/>
              <a:t>「Ａ」と「Ｂ」が同数の場合，学習のねらいや時間数等に応じて，ある場面の評価に重み付けをすることや，「Ａ」と［Ｂ」が同数の場合には，「Ａ」とするなど，あらかじめ総括する方法を決めておく。</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455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美術</a:t>
            </a:r>
            <a:endParaRPr kumimoji="1" lang="ja-JP" altLang="en-US" sz="5400" dirty="0">
              <a:solidFill>
                <a:schemeClr val="tx1"/>
              </a:solidFill>
            </a:endParaRPr>
          </a:p>
        </p:txBody>
      </p:sp>
      <p:sp>
        <p:nvSpPr>
          <p:cNvPr id="59396"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5939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64"/>
    </mc:Choice>
    <mc:Fallback xmlns="">
      <p:transition spd="slow" advTm="1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2150" y="186848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美術</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50825" y="3306763"/>
            <a:ext cx="8713788" cy="3146425"/>
          </a:xfrm>
          <a:prstGeom prst="rect">
            <a:avLst/>
          </a:prstGeom>
          <a:solidFill>
            <a:schemeClr val="accent6">
              <a:lumMod val="20000"/>
              <a:lumOff val="80000"/>
            </a:schemeClr>
          </a:solidFill>
          <a:ln>
            <a:noFill/>
          </a:ln>
        </p:spPr>
        <p:txBody>
          <a:bodyPr lIns="72000" tIns="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a:lnSpc>
                <a:spcPct val="150000"/>
              </a:lnSpc>
              <a:buFontTx/>
              <a:buNone/>
              <a:defRPr/>
            </a:pPr>
            <a:r>
              <a:rPr lang="en-US" altLang="ja-JP" sz="2800" b="1" dirty="0">
                <a:solidFill>
                  <a:schemeClr val="bg2">
                    <a:lumMod val="75000"/>
                  </a:schemeClr>
                </a:solidFill>
                <a:ea typeface="HGP教科書体" panose="02020600000000000000" pitchFamily="18" charset="-128"/>
              </a:rPr>
              <a:t>Ⅱ</a:t>
            </a:r>
            <a:r>
              <a:rPr lang="ja-JP" altLang="en-US" sz="2800" b="1" dirty="0">
                <a:solidFill>
                  <a:schemeClr val="bg2">
                    <a:lumMod val="75000"/>
                  </a:schemeClr>
                </a:solidFill>
                <a:ea typeface="HGP教科書体" panose="02020600000000000000" pitchFamily="18" charset="-128"/>
              </a:rPr>
              <a:t>　美術科の内容のまとまりごとの評価規準　（例）</a:t>
            </a:r>
          </a:p>
          <a:p>
            <a:pPr>
              <a:lnSpc>
                <a:spcPct val="150000"/>
              </a:lnSpc>
              <a:buFontTx/>
              <a:buNone/>
              <a:defRPr/>
            </a:pPr>
            <a:r>
              <a:rPr lang="en-US" altLang="ja-JP" sz="2800" b="1" dirty="0">
                <a:solidFill>
                  <a:schemeClr val="bg2">
                    <a:lumMod val="75000"/>
                  </a:schemeClr>
                </a:solidFill>
                <a:ea typeface="HGP教科書体" panose="02020600000000000000" pitchFamily="18" charset="-128"/>
              </a:rPr>
              <a:t>Ⅲ</a:t>
            </a:r>
            <a:r>
              <a:rPr lang="ja-JP" altLang="en-US" sz="2800" b="1" dirty="0">
                <a:solidFill>
                  <a:schemeClr val="bg2">
                    <a:lumMod val="75000"/>
                  </a:schemeClr>
                </a:solidFill>
                <a:ea typeface="HGP教科書体" panose="02020600000000000000" pitchFamily="18" charset="-128"/>
              </a:rPr>
              <a:t>　題材ごとの学習評価について</a:t>
            </a:r>
            <a:endParaRPr lang="en-US" altLang="ja-JP" sz="2800" b="1" dirty="0">
              <a:solidFill>
                <a:schemeClr val="bg2">
                  <a:lumMod val="75000"/>
                </a:schemeClr>
              </a:solidFill>
              <a:ea typeface="HGP教科書体" panose="02020600000000000000" pitchFamily="18" charset="-128"/>
            </a:endParaRPr>
          </a:p>
          <a:p>
            <a:pPr>
              <a:lnSpc>
                <a:spcPct val="150000"/>
              </a:lnSpc>
              <a:buFontTx/>
              <a:buNone/>
              <a:defRPr/>
            </a:pPr>
            <a:r>
              <a:rPr lang="en-US" altLang="ja-JP" sz="2800" b="1" dirty="0">
                <a:solidFill>
                  <a:schemeClr val="bg2">
                    <a:lumMod val="75000"/>
                  </a:schemeClr>
                </a:solidFill>
                <a:ea typeface="HGP教科書体" panose="02020600000000000000" pitchFamily="18" charset="-128"/>
              </a:rPr>
              <a:t>Ⅳ</a:t>
            </a:r>
            <a:r>
              <a:rPr lang="ja-JP" altLang="en-US" sz="2800" b="1" dirty="0">
                <a:solidFill>
                  <a:schemeClr val="bg2">
                    <a:lumMod val="75000"/>
                  </a:schemeClr>
                </a:solidFill>
                <a:ea typeface="HGP教科書体" panose="02020600000000000000" pitchFamily="18" charset="-128"/>
              </a:rPr>
              <a:t>　事例「花の命を感じて」の題材の評価規準</a:t>
            </a:r>
            <a:r>
              <a:rPr kumimoji="0" lang="ja-JP" altLang="en-US" sz="2000" dirty="0">
                <a:solidFill>
                  <a:schemeClr val="bg2">
                    <a:lumMod val="75000"/>
                  </a:schemeClr>
                </a:solidFill>
                <a:latin typeface="Calibri" panose="020F0502020204030204" pitchFamily="34" charset="0"/>
              </a:rPr>
              <a:t>           </a:t>
            </a:r>
            <a:endParaRPr lang="ja-JP" altLang="en-US" sz="2800" b="1" dirty="0">
              <a:solidFill>
                <a:schemeClr val="bg2">
                  <a:lumMod val="75000"/>
                </a:schemeClr>
              </a:solidFill>
              <a:ea typeface="HGP教科書体" panose="02020600000000000000" pitchFamily="18"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56"/>
    </mc:Choice>
    <mc:Fallback xmlns="">
      <p:transition spd="slow" advTm="1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テキスト ボックス 1"/>
          <p:cNvSpPr txBox="1">
            <a:spLocks noChangeArrowheads="1"/>
          </p:cNvSpPr>
          <p:nvPr/>
        </p:nvSpPr>
        <p:spPr bwMode="auto">
          <a:xfrm>
            <a:off x="0" y="955675"/>
            <a:ext cx="880268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400">
                <a:solidFill>
                  <a:srgbClr val="000000"/>
                </a:solidFill>
              </a:rPr>
              <a:t>【</a:t>
            </a:r>
            <a:r>
              <a:rPr kumimoji="1" lang="ja-JP" altLang="en-US" sz="2400">
                <a:solidFill>
                  <a:srgbClr val="000000"/>
                </a:solidFill>
              </a:rPr>
              <a:t>中学校美術科の内容のまとまり</a:t>
            </a:r>
            <a:r>
              <a:rPr kumimoji="1" lang="en-US" altLang="ja-JP" sz="2400">
                <a:solidFill>
                  <a:srgbClr val="000000"/>
                </a:solidFill>
              </a:rPr>
              <a:t>】</a:t>
            </a:r>
            <a:r>
              <a:rPr kumimoji="1" lang="ja-JP" altLang="en-US" sz="2400"/>
              <a:t>　</a:t>
            </a:r>
          </a:p>
        </p:txBody>
      </p:sp>
      <p:graphicFrame>
        <p:nvGraphicFramePr>
          <p:cNvPr id="4" name="表 3"/>
          <p:cNvGraphicFramePr>
            <a:graphicFrameLocks noGrp="1"/>
          </p:cNvGraphicFramePr>
          <p:nvPr/>
        </p:nvGraphicFramePr>
        <p:xfrm>
          <a:off x="385763" y="1485900"/>
          <a:ext cx="8351837" cy="2305050"/>
        </p:xfrm>
        <a:graphic>
          <a:graphicData uri="http://schemas.openxmlformats.org/drawingml/2006/table">
            <a:tbl>
              <a:tblPr firstRow="1" bandRow="1">
                <a:tableStyleId>{5940675A-B579-460E-94D1-54222C63F5DA}</a:tableStyleId>
              </a:tblPr>
              <a:tblGrid>
                <a:gridCol w="5393165">
                  <a:extLst>
                    <a:ext uri="{9D8B030D-6E8A-4147-A177-3AD203B41FA5}">
                      <a16:colId xmlns:a16="http://schemas.microsoft.com/office/drawing/2014/main" val="20000"/>
                    </a:ext>
                  </a:extLst>
                </a:gridCol>
                <a:gridCol w="2958672">
                  <a:extLst>
                    <a:ext uri="{9D8B030D-6E8A-4147-A177-3AD203B41FA5}">
                      <a16:colId xmlns:a16="http://schemas.microsoft.com/office/drawing/2014/main" val="20001"/>
                    </a:ext>
                  </a:extLst>
                </a:gridCol>
              </a:tblGrid>
              <a:tr h="732207">
                <a:tc>
                  <a:txBody>
                    <a:bodyPr/>
                    <a:lstStyle/>
                    <a:p>
                      <a:pPr algn="l"/>
                      <a:r>
                        <a:rPr kumimoji="1" lang="ja-JP" altLang="en-US" sz="2000" dirty="0"/>
                        <a:t>感じ取ったことや考えたことなどを基にした表現</a:t>
                      </a:r>
                    </a:p>
                  </a:txBody>
                  <a:tcPr marL="91428" marR="91428" marT="45742" marB="45742" anchor="ctr"/>
                </a:tc>
                <a:tc>
                  <a:txBody>
                    <a:bodyPr/>
                    <a:lstStyle/>
                    <a:p>
                      <a:pPr algn="l"/>
                      <a:r>
                        <a:rPr kumimoji="1" lang="en-US" altLang="ja-JP" sz="2000" dirty="0"/>
                        <a:t>『</a:t>
                      </a:r>
                      <a:r>
                        <a:rPr kumimoji="1" lang="ja-JP" altLang="en-US" sz="2000" dirty="0"/>
                        <a:t>Ａ表現</a:t>
                      </a:r>
                      <a:r>
                        <a:rPr kumimoji="1" lang="en-US" altLang="ja-JP" sz="2000" dirty="0"/>
                        <a:t>』</a:t>
                      </a:r>
                      <a:r>
                        <a:rPr kumimoji="1" lang="ja-JP" altLang="en-US" sz="2000" dirty="0"/>
                        <a:t>（１）ア（２），</a:t>
                      </a:r>
                      <a:endParaRPr kumimoji="1" lang="en-US" altLang="ja-JP" sz="2000" dirty="0"/>
                    </a:p>
                    <a:p>
                      <a:pPr algn="l"/>
                      <a:r>
                        <a:rPr kumimoji="1" lang="en-US" altLang="ja-JP" sz="2000" dirty="0"/>
                        <a:t>〔</a:t>
                      </a:r>
                      <a:r>
                        <a:rPr kumimoji="1" lang="ja-JP" altLang="en-US" sz="2000" dirty="0"/>
                        <a:t>共通事項</a:t>
                      </a:r>
                      <a:r>
                        <a:rPr kumimoji="1" lang="en-US" altLang="ja-JP" sz="2000" dirty="0"/>
                        <a:t>〕</a:t>
                      </a:r>
                      <a:endParaRPr kumimoji="1" lang="ja-JP" altLang="en-US" sz="2000" dirty="0"/>
                    </a:p>
                  </a:txBody>
                  <a:tcPr marL="91428" marR="91428" marT="45742" marB="45742" anchor="ctr"/>
                </a:tc>
                <a:extLst>
                  <a:ext uri="{0D108BD9-81ED-4DB2-BD59-A6C34878D82A}">
                    <a16:rowId xmlns:a16="http://schemas.microsoft.com/office/drawing/2014/main" val="10000"/>
                  </a:ext>
                </a:extLst>
              </a:tr>
              <a:tr h="765852">
                <a:tc>
                  <a:txBody>
                    <a:bodyPr/>
                    <a:lstStyle/>
                    <a:p>
                      <a:pPr algn="l"/>
                      <a:r>
                        <a:rPr kumimoji="1" lang="ja-JP" altLang="en-US" sz="2000" dirty="0"/>
                        <a:t>目的や機能などを考えた表現</a:t>
                      </a:r>
                    </a:p>
                  </a:txBody>
                  <a:tcPr marL="91428" marR="91428" marT="45742" marB="4574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u="none" strike="noStrike" kern="1200" cap="none" spc="0" normalizeH="0" baseline="0" noProof="0" dirty="0">
                          <a:ln>
                            <a:noFill/>
                          </a:ln>
                          <a:effectLst/>
                          <a:uLnTx/>
                          <a:uFillTx/>
                        </a:rPr>
                        <a:t>『</a:t>
                      </a:r>
                      <a:r>
                        <a:rPr kumimoji="1" lang="ja-JP" altLang="en-US" sz="2000" u="none" strike="noStrike" kern="1200" cap="none" spc="0" normalizeH="0" baseline="0" noProof="0" dirty="0">
                          <a:ln>
                            <a:noFill/>
                          </a:ln>
                          <a:effectLst/>
                          <a:uLnTx/>
                          <a:uFillTx/>
                        </a:rPr>
                        <a:t>Ａ表現</a:t>
                      </a:r>
                      <a:r>
                        <a:rPr kumimoji="1" lang="en-US" altLang="ja-JP" sz="2000" u="none" strike="noStrike" kern="1200" cap="none" spc="0" normalizeH="0" baseline="0" noProof="0" dirty="0">
                          <a:ln>
                            <a:noFill/>
                          </a:ln>
                          <a:effectLst/>
                          <a:uLnTx/>
                          <a:uFillTx/>
                        </a:rPr>
                        <a:t>』</a:t>
                      </a:r>
                      <a:r>
                        <a:rPr kumimoji="1" lang="ja-JP" altLang="en-US" sz="2000" u="none" strike="noStrike" kern="1200" cap="none" spc="0" normalizeH="0" baseline="0" noProof="0" dirty="0">
                          <a:ln>
                            <a:noFill/>
                          </a:ln>
                          <a:effectLst/>
                          <a:uLnTx/>
                          <a:uFillTx/>
                        </a:rPr>
                        <a:t>（１）イ（２），</a:t>
                      </a:r>
                      <a:endParaRPr kumimoji="1" lang="en-US" altLang="ja-JP" sz="2000" u="none" strike="noStrike" kern="1200" cap="none" spc="0" normalizeH="0" baseline="0" noProof="0" dirty="0">
                        <a:ln>
                          <a:noFill/>
                        </a:ln>
                        <a:effectLst/>
                        <a:uLnTx/>
                        <a:uFillTx/>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u="none" strike="noStrike" kern="1200" cap="none" spc="0" normalizeH="0" baseline="0" noProof="0" dirty="0">
                          <a:ln>
                            <a:noFill/>
                          </a:ln>
                          <a:effectLst/>
                          <a:uLnTx/>
                          <a:uFillTx/>
                        </a:rPr>
                        <a:t>〔</a:t>
                      </a:r>
                      <a:r>
                        <a:rPr kumimoji="1" lang="ja-JP" altLang="en-US" sz="2000" u="none" strike="noStrike" kern="1200" cap="none" spc="0" normalizeH="0" baseline="0" noProof="0" dirty="0">
                          <a:ln>
                            <a:noFill/>
                          </a:ln>
                          <a:effectLst/>
                          <a:uLnTx/>
                          <a:uFillTx/>
                        </a:rPr>
                        <a:t>共通事項</a:t>
                      </a:r>
                      <a:r>
                        <a:rPr kumimoji="1" lang="en-US" altLang="ja-JP" sz="2000" u="none" strike="noStrike" kern="1200" cap="none" spc="0" normalizeH="0" baseline="0" noProof="0" dirty="0">
                          <a:ln>
                            <a:noFill/>
                          </a:ln>
                          <a:effectLst/>
                          <a:uLnTx/>
                          <a:uFillTx/>
                        </a:rPr>
                        <a:t>〕</a:t>
                      </a:r>
                      <a:endParaRPr kumimoji="1" lang="ja-JP" altLang="en-US" sz="1100" dirty="0"/>
                    </a:p>
                  </a:txBody>
                  <a:tcPr marL="91428" marR="91428" marT="45742" marB="45742" anchor="ctr"/>
                </a:tc>
                <a:extLst>
                  <a:ext uri="{0D108BD9-81ED-4DB2-BD59-A6C34878D82A}">
                    <a16:rowId xmlns:a16="http://schemas.microsoft.com/office/drawing/2014/main" val="10001"/>
                  </a:ext>
                </a:extLst>
              </a:tr>
              <a:tr h="806991">
                <a:tc>
                  <a:txBody>
                    <a:bodyPr/>
                    <a:lstStyle/>
                    <a:p>
                      <a:pPr algn="l"/>
                      <a:r>
                        <a:rPr kumimoji="1" lang="ja-JP" altLang="en-US" sz="2000" dirty="0"/>
                        <a:t>作品や美術文化などの鑑賞</a:t>
                      </a:r>
                    </a:p>
                  </a:txBody>
                  <a:tcPr marL="91428" marR="91428" marT="45742" marB="45742"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u="none" strike="noStrike" kern="1200" cap="none" spc="0" normalizeH="0" baseline="0" noProof="0" dirty="0">
                          <a:ln>
                            <a:noFill/>
                          </a:ln>
                          <a:effectLst/>
                          <a:uLnTx/>
                          <a:uFillTx/>
                        </a:rPr>
                        <a:t>『</a:t>
                      </a:r>
                      <a:r>
                        <a:rPr kumimoji="1" lang="ja-JP" altLang="en-US" sz="2000" u="none" strike="noStrike" kern="1200" cap="none" spc="0" normalizeH="0" baseline="0" noProof="0" dirty="0">
                          <a:ln>
                            <a:noFill/>
                          </a:ln>
                          <a:effectLst/>
                          <a:uLnTx/>
                          <a:uFillTx/>
                        </a:rPr>
                        <a:t>Ｂ鑑賞</a:t>
                      </a:r>
                      <a:r>
                        <a:rPr kumimoji="1" lang="en-US" altLang="ja-JP" sz="2000" u="none" strike="noStrike" kern="1200" cap="none" spc="0" normalizeH="0" baseline="0" noProof="0" dirty="0">
                          <a:ln>
                            <a:noFill/>
                          </a:ln>
                          <a:effectLst/>
                          <a:uLnTx/>
                          <a:uFillTx/>
                        </a:rPr>
                        <a:t>』 </a:t>
                      </a:r>
                      <a:r>
                        <a:rPr kumimoji="1" lang="ja-JP" altLang="en-US" sz="2000" u="none" strike="noStrike" kern="1200" cap="none" spc="0" normalizeH="0" baseline="0" noProof="0" dirty="0" err="1">
                          <a:ln>
                            <a:noFill/>
                          </a:ln>
                          <a:effectLst/>
                          <a:uLnTx/>
                          <a:uFillTx/>
                        </a:rPr>
                        <a:t>，</a:t>
                      </a:r>
                      <a:endParaRPr kumimoji="1" lang="en-US" altLang="ja-JP" sz="2000" u="none" strike="noStrike" kern="1200" cap="none" spc="0" normalizeH="0" baseline="0" noProof="0" dirty="0">
                        <a:ln>
                          <a:noFill/>
                        </a:ln>
                        <a:effectLst/>
                        <a:uLnTx/>
                        <a:uFillTx/>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u="none" strike="noStrike" kern="1200" cap="none" spc="0" normalizeH="0" baseline="0" noProof="0" dirty="0">
                          <a:ln>
                            <a:noFill/>
                          </a:ln>
                          <a:effectLst/>
                          <a:uLnTx/>
                          <a:uFillTx/>
                        </a:rPr>
                        <a:t>〔</a:t>
                      </a:r>
                      <a:r>
                        <a:rPr kumimoji="1" lang="ja-JP" altLang="en-US" sz="2000" u="none" strike="noStrike" kern="1200" cap="none" spc="0" normalizeH="0" baseline="0" noProof="0" dirty="0">
                          <a:ln>
                            <a:noFill/>
                          </a:ln>
                          <a:effectLst/>
                          <a:uLnTx/>
                          <a:uFillTx/>
                        </a:rPr>
                        <a:t>共通事項</a:t>
                      </a:r>
                      <a:r>
                        <a:rPr kumimoji="1" lang="en-US" altLang="ja-JP" sz="2000" u="none" strike="noStrike" kern="1200" cap="none" spc="0" normalizeH="0" baseline="0" noProof="0" dirty="0">
                          <a:ln>
                            <a:noFill/>
                          </a:ln>
                          <a:effectLst/>
                          <a:uLnTx/>
                          <a:uFillTx/>
                        </a:rPr>
                        <a:t>〕</a:t>
                      </a:r>
                      <a:endParaRPr kumimoji="1" lang="ja-JP" altLang="en-US" sz="1100" dirty="0"/>
                    </a:p>
                  </a:txBody>
                  <a:tcPr marL="91428" marR="91428" marT="45742" marB="45742" anchor="ctr"/>
                </a:tc>
                <a:extLst>
                  <a:ext uri="{0D108BD9-81ED-4DB2-BD59-A6C34878D82A}">
                    <a16:rowId xmlns:a16="http://schemas.microsoft.com/office/drawing/2014/main" val="10002"/>
                  </a:ext>
                </a:extLst>
              </a:tr>
            </a:tbl>
          </a:graphicData>
        </a:graphic>
      </p:graphicFrame>
      <p:sp>
        <p:nvSpPr>
          <p:cNvPr id="10257"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Ⅰ</a:t>
            </a:r>
            <a:r>
              <a:rPr kumimoji="1" lang="ja-JP" altLang="en-US" sz="2800" b="1">
                <a:solidFill>
                  <a:srgbClr val="FFFFFF"/>
                </a:solidFill>
              </a:rPr>
              <a:t>　「内容のまとまりごとの評価規準」作成の手順</a:t>
            </a:r>
          </a:p>
        </p:txBody>
      </p:sp>
      <p:sp>
        <p:nvSpPr>
          <p:cNvPr id="7" name="上リボン 6"/>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latin typeface="+mj-ea"/>
                <a:ea typeface="+mj-ea"/>
              </a:rPr>
              <a:t>Ｐ２７</a:t>
            </a:r>
          </a:p>
        </p:txBody>
      </p:sp>
      <p:sp>
        <p:nvSpPr>
          <p:cNvPr id="10259" name="正方形/長方形 7"/>
          <p:cNvSpPr>
            <a:spLocks noChangeArrowheads="1"/>
          </p:cNvSpPr>
          <p:nvPr/>
        </p:nvSpPr>
        <p:spPr bwMode="auto">
          <a:xfrm>
            <a:off x="133350" y="4081463"/>
            <a:ext cx="8840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kumimoji="1" lang="ja-JP" altLang="en-US"/>
              <a:t>学習指導要領に示された</a:t>
            </a:r>
            <a:r>
              <a:rPr kumimoji="1" lang="ja-JP" altLang="en-US">
                <a:solidFill>
                  <a:srgbClr val="FF0000"/>
                </a:solidFill>
              </a:rPr>
              <a:t>教科及び学年の目標を踏まえて，「評価の観点及びその趣旨」が作成されている</a:t>
            </a:r>
            <a:r>
              <a:rPr kumimoji="1" lang="ja-JP" altLang="en-US"/>
              <a:t>ことを理解した上で，</a:t>
            </a:r>
          </a:p>
        </p:txBody>
      </p:sp>
      <p:sp>
        <p:nvSpPr>
          <p:cNvPr id="10260" name="テキスト ボックス 1"/>
          <p:cNvSpPr txBox="1">
            <a:spLocks noChangeArrowheads="1"/>
          </p:cNvSpPr>
          <p:nvPr/>
        </p:nvSpPr>
        <p:spPr bwMode="auto">
          <a:xfrm>
            <a:off x="61913" y="5157788"/>
            <a:ext cx="9018587" cy="1014412"/>
          </a:xfrm>
          <a:prstGeom prst="rect">
            <a:avLst/>
          </a:prstGeom>
          <a:solidFill>
            <a:srgbClr val="99FFCC"/>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kumimoji="1" lang="ja-JP" altLang="en-US" sz="2000" b="1">
                <a:solidFill>
                  <a:srgbClr val="000000"/>
                </a:solidFill>
              </a:rPr>
              <a:t>①　各教科における「内容のまとまり」と「評価の観点」との関係を確認する。</a:t>
            </a:r>
            <a:endParaRPr kumimoji="1" lang="en-US" altLang="ja-JP" sz="2000" b="1">
              <a:solidFill>
                <a:srgbClr val="000000"/>
              </a:solidFill>
            </a:endParaRPr>
          </a:p>
          <a:p>
            <a:pPr>
              <a:lnSpc>
                <a:spcPct val="150000"/>
              </a:lnSpc>
            </a:pPr>
            <a:r>
              <a:rPr kumimoji="1" lang="ja-JP" altLang="en-US" sz="2000" b="1">
                <a:solidFill>
                  <a:srgbClr val="000000"/>
                </a:solidFill>
              </a:rPr>
              <a:t>②　</a:t>
            </a:r>
            <a:r>
              <a:rPr kumimoji="1" lang="en-US" altLang="ja-JP" sz="2000" b="1">
                <a:solidFill>
                  <a:srgbClr val="000000"/>
                </a:solidFill>
              </a:rPr>
              <a:t>【</a:t>
            </a:r>
            <a:r>
              <a:rPr kumimoji="1" lang="ja-JP" altLang="en-US" sz="2000" b="1">
                <a:solidFill>
                  <a:srgbClr val="000000"/>
                </a:solidFill>
              </a:rPr>
              <a:t>観点ごとのポイント</a:t>
            </a:r>
            <a:r>
              <a:rPr kumimoji="1" lang="en-US" altLang="ja-JP" sz="2000" b="1">
                <a:solidFill>
                  <a:srgbClr val="000000"/>
                </a:solidFill>
              </a:rPr>
              <a:t>】</a:t>
            </a:r>
            <a:r>
              <a:rPr kumimoji="1" lang="ja-JP" altLang="en-US" sz="2000" b="1">
                <a:solidFill>
                  <a:srgbClr val="000000"/>
                </a:solidFill>
              </a:rPr>
              <a:t>を踏まえ，「内容のまとまりごとの評価規準」を作成する。</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368"/>
    </mc:Choice>
    <mc:Fallback xmlns="">
      <p:transition spd="slow" advTm="69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正方形/長方形 2"/>
          <p:cNvSpPr>
            <a:spLocks noChangeArrowheads="1"/>
          </p:cNvSpPr>
          <p:nvPr/>
        </p:nvSpPr>
        <p:spPr bwMode="auto">
          <a:xfrm>
            <a:off x="82550" y="1230313"/>
            <a:ext cx="8669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solidFill>
                  <a:srgbClr val="000000"/>
                </a:solidFill>
                <a:latin typeface="ＭＳ...."/>
                <a:cs typeface="新細明體"/>
              </a:rPr>
              <a:t>【</a:t>
            </a:r>
            <a:r>
              <a:rPr lang="zh-TW" altLang="en-US">
                <a:solidFill>
                  <a:srgbClr val="000000"/>
                </a:solidFill>
                <a:latin typeface="ＭＳ...."/>
                <a:cs typeface="新細明體"/>
              </a:rPr>
              <a:t>中学校学習指導要領 第２章 第６節 美術「第１ 目標」</a:t>
            </a:r>
            <a:r>
              <a:rPr lang="en-US" altLang="zh-TW">
                <a:solidFill>
                  <a:srgbClr val="000000"/>
                </a:solidFill>
                <a:latin typeface="ＭＳ...."/>
                <a:cs typeface="新細明體"/>
              </a:rPr>
              <a:t>】 </a:t>
            </a:r>
          </a:p>
        </p:txBody>
      </p:sp>
      <p:graphicFrame>
        <p:nvGraphicFramePr>
          <p:cNvPr id="6" name="表 5"/>
          <p:cNvGraphicFramePr>
            <a:graphicFrameLocks noGrp="1"/>
          </p:cNvGraphicFramePr>
          <p:nvPr/>
        </p:nvGraphicFramePr>
        <p:xfrm>
          <a:off x="82550" y="1647825"/>
          <a:ext cx="8837613" cy="2316188"/>
        </p:xfrm>
        <a:graphic>
          <a:graphicData uri="http://schemas.openxmlformats.org/drawingml/2006/table">
            <a:tbl>
              <a:tblPr firstRow="1" bandRow="1">
                <a:tableStyleId>{5940675A-B579-460E-94D1-54222C63F5DA}</a:tableStyleId>
              </a:tblPr>
              <a:tblGrid>
                <a:gridCol w="2945871">
                  <a:extLst>
                    <a:ext uri="{9D8B030D-6E8A-4147-A177-3AD203B41FA5}">
                      <a16:colId xmlns:a16="http://schemas.microsoft.com/office/drawing/2014/main" val="20000"/>
                    </a:ext>
                  </a:extLst>
                </a:gridCol>
                <a:gridCol w="2945871">
                  <a:extLst>
                    <a:ext uri="{9D8B030D-6E8A-4147-A177-3AD203B41FA5}">
                      <a16:colId xmlns:a16="http://schemas.microsoft.com/office/drawing/2014/main" val="20001"/>
                    </a:ext>
                  </a:extLst>
                </a:gridCol>
                <a:gridCol w="2945871">
                  <a:extLst>
                    <a:ext uri="{9D8B030D-6E8A-4147-A177-3AD203B41FA5}">
                      <a16:colId xmlns:a16="http://schemas.microsoft.com/office/drawing/2014/main" val="20002"/>
                    </a:ext>
                  </a:extLst>
                </a:gridCol>
              </a:tblGrid>
              <a:tr h="30465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　　（１） 	</a:t>
                      </a:r>
                      <a:endParaRPr kumimoji="1" lang="ja-JP" altLang="en-US" sz="1400" dirty="0"/>
                    </a:p>
                  </a:txBody>
                  <a:tcPr marL="91429" marR="91429" marT="45647" marB="45647">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（２） </a:t>
                      </a:r>
                      <a:endParaRPr kumimoji="1" lang="ja-JP" altLang="en-US" sz="1400" dirty="0"/>
                    </a:p>
                  </a:txBody>
                  <a:tcPr marL="91429" marR="91429" marT="45647" marB="45647">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（３） </a:t>
                      </a:r>
                      <a:endParaRPr kumimoji="1" lang="ja-JP" altLang="en-US" sz="1400" dirty="0"/>
                    </a:p>
                  </a:txBody>
                  <a:tcPr marL="91429" marR="91429" marT="45647" marB="45647">
                    <a:solidFill>
                      <a:srgbClr val="FFFF00"/>
                    </a:solidFill>
                  </a:tcPr>
                </a:tc>
                <a:extLst>
                  <a:ext uri="{0D108BD9-81ED-4DB2-BD59-A6C34878D82A}">
                    <a16:rowId xmlns:a16="http://schemas.microsoft.com/office/drawing/2014/main" val="10000"/>
                  </a:ext>
                </a:extLst>
              </a:tr>
              <a:tr h="20115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対象や事象を捉える造形的な視点について理解するとともに，表現方法を創意工夫し，創造的に表すことができるようにする。 	</a:t>
                      </a:r>
                    </a:p>
                    <a:p>
                      <a:endParaRPr kumimoji="1" lang="ja-JP" altLang="en-US" sz="1100" dirty="0"/>
                    </a:p>
                  </a:txBody>
                  <a:tcPr marL="91429" marR="91429" marT="45647" marB="4564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造形的なよさや美しさ，表現の意図と工夫，美術の働きなどについて考え，主題を生み出し豊かに発想し構想を練ったり，美術や美術文化に対する見方や感じ方を深めたりすることができるようにする。 </a:t>
                      </a:r>
                    </a:p>
                    <a:p>
                      <a:endParaRPr kumimoji="1" lang="ja-JP" altLang="en-US" sz="1400" dirty="0"/>
                    </a:p>
                  </a:txBody>
                  <a:tcPr marL="91429" marR="91429" marT="45647" marB="4564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美術の創造活動の喜びを味わい，美術を愛好する心情を育み，感性を豊かにし，心豊かな生活を創造していく態度を養い，豊かな情操を培う。</a:t>
                      </a:r>
                    </a:p>
                    <a:p>
                      <a:endParaRPr kumimoji="1" lang="ja-JP" altLang="en-US" sz="1100" dirty="0"/>
                    </a:p>
                  </a:txBody>
                  <a:tcPr marL="91429" marR="91429" marT="45647" marB="45647">
                    <a:solidFill>
                      <a:schemeClr val="bg1"/>
                    </a:solidFill>
                  </a:tcPr>
                </a:tc>
                <a:extLst>
                  <a:ext uri="{0D108BD9-81ED-4DB2-BD59-A6C34878D82A}">
                    <a16:rowId xmlns:a16="http://schemas.microsoft.com/office/drawing/2014/main" val="10001"/>
                  </a:ext>
                </a:extLst>
              </a:tr>
            </a:tbl>
          </a:graphicData>
        </a:graphic>
      </p:graphicFrame>
      <p:graphicFrame>
        <p:nvGraphicFramePr>
          <p:cNvPr id="8" name="表 7"/>
          <p:cNvGraphicFramePr>
            <a:graphicFrameLocks noGrp="1"/>
          </p:cNvGraphicFramePr>
          <p:nvPr/>
        </p:nvGraphicFramePr>
        <p:xfrm>
          <a:off x="122238" y="4445000"/>
          <a:ext cx="8780463" cy="2322516"/>
        </p:xfrm>
        <a:graphic>
          <a:graphicData uri="http://schemas.openxmlformats.org/drawingml/2006/table">
            <a:tbl>
              <a:tblPr firstRow="1" bandRow="1">
                <a:tableStyleId>{5940675A-B579-460E-94D1-54222C63F5DA}</a:tableStyleId>
              </a:tblPr>
              <a:tblGrid>
                <a:gridCol w="2926821">
                  <a:extLst>
                    <a:ext uri="{9D8B030D-6E8A-4147-A177-3AD203B41FA5}">
                      <a16:colId xmlns:a16="http://schemas.microsoft.com/office/drawing/2014/main" val="20000"/>
                    </a:ext>
                  </a:extLst>
                </a:gridCol>
                <a:gridCol w="2926821">
                  <a:extLst>
                    <a:ext uri="{9D8B030D-6E8A-4147-A177-3AD203B41FA5}">
                      <a16:colId xmlns:a16="http://schemas.microsoft.com/office/drawing/2014/main" val="20001"/>
                    </a:ext>
                  </a:extLst>
                </a:gridCol>
                <a:gridCol w="2926821">
                  <a:extLst>
                    <a:ext uri="{9D8B030D-6E8A-4147-A177-3AD203B41FA5}">
                      <a16:colId xmlns:a16="http://schemas.microsoft.com/office/drawing/2014/main" val="20002"/>
                    </a:ext>
                  </a:extLst>
                </a:gridCol>
              </a:tblGrid>
              <a:tr h="35664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知識・技能 	</a:t>
                      </a:r>
                      <a:endParaRPr kumimoji="1" lang="ja-JP" altLang="en-US" sz="1600" dirty="0"/>
                    </a:p>
                  </a:txBody>
                  <a:tcPr marL="91429" marR="91429" marT="45677" marB="45677">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endParaRPr kumimoji="1" lang="ja-JP" altLang="en-US" sz="1600" dirty="0"/>
                    </a:p>
                  </a:txBody>
                  <a:tcPr marL="91429" marR="91429" marT="45677" marB="45677">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主体的に学習に取り組む態度 </a:t>
                      </a:r>
                      <a:endParaRPr kumimoji="1" lang="ja-JP" altLang="en-US" sz="1600" dirty="0"/>
                    </a:p>
                  </a:txBody>
                  <a:tcPr marL="91429" marR="91429" marT="45677" marB="45677">
                    <a:solidFill>
                      <a:srgbClr val="FFFF00"/>
                    </a:solidFill>
                  </a:tcPr>
                </a:tc>
                <a:extLst>
                  <a:ext uri="{0D108BD9-81ED-4DB2-BD59-A6C34878D82A}">
                    <a16:rowId xmlns:a16="http://schemas.microsoft.com/office/drawing/2014/main" val="10000"/>
                  </a:ext>
                </a:extLst>
              </a:tr>
              <a:tr h="1965871">
                <a:tc>
                  <a:txBody>
                    <a:bodyPr/>
                    <a:lstStyle/>
                    <a:p>
                      <a:r>
                        <a:rPr kumimoji="1" lang="ja-JP" altLang="en-US" sz="1600" b="0" i="0" u="none" strike="noStrike" kern="1200" baseline="0" dirty="0">
                          <a:solidFill>
                            <a:schemeClr val="tx1"/>
                          </a:solidFill>
                          <a:latin typeface="+mn-lt"/>
                          <a:ea typeface="+mn-ea"/>
                          <a:cs typeface="+mn-cs"/>
                        </a:rPr>
                        <a:t>・対象や事象を捉える造形的な視点について理解している。 </a:t>
                      </a:r>
                    </a:p>
                    <a:p>
                      <a:r>
                        <a:rPr kumimoji="1" lang="ja-JP" altLang="en-US" sz="1600" b="0" i="0" u="none" strike="noStrike" kern="1200" baseline="0" dirty="0">
                          <a:solidFill>
                            <a:schemeClr val="tx1"/>
                          </a:solidFill>
                          <a:latin typeface="+mn-lt"/>
                          <a:ea typeface="+mn-ea"/>
                          <a:cs typeface="+mn-cs"/>
                        </a:rPr>
                        <a:t>・表現方法を創意工夫し，創造的に表している。 	</a:t>
                      </a:r>
                    </a:p>
                    <a:p>
                      <a:endParaRPr kumimoji="1" lang="ja-JP" altLang="en-US" sz="1100" dirty="0"/>
                    </a:p>
                  </a:txBody>
                  <a:tcPr marL="91429" marR="91429" marT="45677" marB="4567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造形的なよさや美しさ，表現の意図と工夫，美術の働きなどについて考えるとともに，主題を生み出し豊かに発想し構想を練ったり，美術や美術文化に対する見方や感じ方を深めたりしている。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00" dirty="0"/>
                    </a:p>
                  </a:txBody>
                  <a:tcPr marL="91429" marR="91429" marT="45677" marB="4567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美術の創造活動の喜びを味わい主体的に表現及び鑑賞の幅広い学習活動に取り組もうとしている。 </a:t>
                      </a:r>
                      <a:r>
                        <a:rPr kumimoji="1" lang="ja-JP" altLang="en-US" sz="1400" b="0" i="0" u="none" strike="noStrike" kern="1200" baseline="0" dirty="0">
                          <a:solidFill>
                            <a:schemeClr val="tx1"/>
                          </a:solidFill>
                          <a:latin typeface="+mn-lt"/>
                          <a:ea typeface="+mn-ea"/>
                          <a:cs typeface="+mn-cs"/>
                        </a:rPr>
                        <a:t>	</a:t>
                      </a:r>
                    </a:p>
                    <a:p>
                      <a:endParaRPr kumimoji="1" lang="ja-JP" altLang="en-US" sz="1100" dirty="0"/>
                    </a:p>
                  </a:txBody>
                  <a:tcPr marL="91429" marR="91429" marT="45677" marB="45677">
                    <a:solidFill>
                      <a:schemeClr val="bg1"/>
                    </a:solidFill>
                  </a:tcPr>
                </a:tc>
                <a:extLst>
                  <a:ext uri="{0D108BD9-81ED-4DB2-BD59-A6C34878D82A}">
                    <a16:rowId xmlns:a16="http://schemas.microsoft.com/office/drawing/2014/main" val="10001"/>
                  </a:ext>
                </a:extLst>
              </a:tr>
            </a:tbl>
          </a:graphicData>
        </a:graphic>
      </p:graphicFrame>
      <p:sp>
        <p:nvSpPr>
          <p:cNvPr id="12319" name="正方形/長方形 8"/>
          <p:cNvSpPr>
            <a:spLocks noChangeArrowheads="1"/>
          </p:cNvSpPr>
          <p:nvPr/>
        </p:nvSpPr>
        <p:spPr bwMode="auto">
          <a:xfrm>
            <a:off x="82550" y="4097338"/>
            <a:ext cx="8586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solidFill>
                  <a:srgbClr val="000000"/>
                </a:solidFill>
                <a:latin typeface="ＭＳ...."/>
              </a:rPr>
              <a:t>【</a:t>
            </a:r>
            <a:r>
              <a:rPr lang="ja-JP" altLang="en-US">
                <a:solidFill>
                  <a:srgbClr val="000000"/>
                </a:solidFill>
                <a:latin typeface="ＭＳ...."/>
              </a:rPr>
              <a:t>改善等通知 別紙４ 図画工作・美術 （１）評価の観点及びその</a:t>
            </a:r>
            <a:r>
              <a:rPr lang="ja-JP" altLang="en-US">
                <a:solidFill>
                  <a:srgbClr val="FF0000"/>
                </a:solidFill>
                <a:latin typeface="ＭＳ...."/>
              </a:rPr>
              <a:t>趣旨</a:t>
            </a:r>
            <a:r>
              <a:rPr lang="ja-JP" altLang="en-US">
                <a:solidFill>
                  <a:srgbClr val="000000"/>
                </a:solidFill>
                <a:latin typeface="ＭＳ...."/>
              </a:rPr>
              <a:t> ＜中学校 美術＞</a:t>
            </a:r>
            <a:r>
              <a:rPr lang="en-US" altLang="ja-JP">
                <a:solidFill>
                  <a:srgbClr val="000000"/>
                </a:solidFill>
                <a:latin typeface="ＭＳ...."/>
              </a:rPr>
              <a:t>】 </a:t>
            </a:r>
            <a:endParaRPr lang="ja-JP" altLang="en-US"/>
          </a:p>
        </p:txBody>
      </p:sp>
      <p:sp>
        <p:nvSpPr>
          <p:cNvPr id="12320"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Ⅰ</a:t>
            </a:r>
            <a:r>
              <a:rPr kumimoji="1" lang="ja-JP" altLang="en-US" sz="2800" b="1">
                <a:solidFill>
                  <a:srgbClr val="FFFFFF"/>
                </a:solidFill>
              </a:rPr>
              <a:t>　「内容のまとまりごとの評価規準」作成の手順</a:t>
            </a:r>
          </a:p>
        </p:txBody>
      </p:sp>
      <p:sp>
        <p:nvSpPr>
          <p:cNvPr id="13" name="上リボン 12"/>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Ｐ２７</a:t>
            </a:r>
          </a:p>
        </p:txBody>
      </p:sp>
      <p:sp>
        <p:nvSpPr>
          <p:cNvPr id="12322" name="テキスト ボックス 1"/>
          <p:cNvSpPr txBox="1">
            <a:spLocks noChangeArrowheads="1"/>
          </p:cNvSpPr>
          <p:nvPr/>
        </p:nvSpPr>
        <p:spPr bwMode="auto">
          <a:xfrm>
            <a:off x="0" y="936625"/>
            <a:ext cx="905033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500">
                <a:solidFill>
                  <a:srgbClr val="000000"/>
                </a:solidFill>
              </a:rPr>
              <a:t>＜　例　 第１学年の「感じ取ったことや考えたことなどを基にした表現　「Ａ表現」（１）ア（２），</a:t>
            </a:r>
            <a:r>
              <a:rPr kumimoji="1" lang="en-US" altLang="ja-JP" sz="1500">
                <a:solidFill>
                  <a:srgbClr val="000000"/>
                </a:solidFill>
              </a:rPr>
              <a:t>〔</a:t>
            </a:r>
            <a:r>
              <a:rPr kumimoji="1" lang="ja-JP" altLang="en-US" sz="1500">
                <a:solidFill>
                  <a:srgbClr val="000000"/>
                </a:solidFill>
              </a:rPr>
              <a:t>共通事項</a:t>
            </a:r>
            <a:r>
              <a:rPr kumimoji="1" lang="en-US" altLang="ja-JP" sz="1500">
                <a:solidFill>
                  <a:srgbClr val="000000"/>
                </a:solidFill>
              </a:rPr>
              <a:t>〕</a:t>
            </a:r>
            <a:r>
              <a:rPr kumimoji="1" lang="ja-JP" altLang="en-US" sz="1500">
                <a:solidFill>
                  <a:srgbClr val="000000"/>
                </a:solidFill>
              </a:rPr>
              <a:t>」＞</a:t>
            </a:r>
            <a:r>
              <a:rPr kumimoji="1" lang="ja-JP" altLang="en-US" sz="1500"/>
              <a:t>　</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16"/>
    </mc:Choice>
    <mc:Fallback xmlns="">
      <p:transition spd="slow" advTm="1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正方形/長方形 2"/>
          <p:cNvSpPr>
            <a:spLocks noChangeArrowheads="1"/>
          </p:cNvSpPr>
          <p:nvPr/>
        </p:nvSpPr>
        <p:spPr bwMode="auto">
          <a:xfrm>
            <a:off x="82550" y="1230313"/>
            <a:ext cx="866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solidFill>
                  <a:srgbClr val="000000"/>
                </a:solidFill>
                <a:latin typeface="ＭＳ...."/>
                <a:cs typeface="新細明體"/>
              </a:rPr>
              <a:t>【</a:t>
            </a:r>
            <a:r>
              <a:rPr lang="zh-TW" altLang="en-US">
                <a:solidFill>
                  <a:srgbClr val="000000"/>
                </a:solidFill>
                <a:latin typeface="ＭＳ...."/>
                <a:cs typeface="新細明體"/>
              </a:rPr>
              <a:t>中学校学習指導要領 第２章 第６節 美術「第</a:t>
            </a:r>
            <a:r>
              <a:rPr lang="ja-JP" altLang="en-US">
                <a:solidFill>
                  <a:srgbClr val="000000"/>
                </a:solidFill>
                <a:latin typeface="ＭＳ...."/>
                <a:cs typeface="新細明體"/>
              </a:rPr>
              <a:t>２</a:t>
            </a:r>
            <a:r>
              <a:rPr lang="zh-TW" altLang="en-US">
                <a:solidFill>
                  <a:srgbClr val="000000"/>
                </a:solidFill>
                <a:latin typeface="ＭＳ...."/>
                <a:cs typeface="新細明體"/>
              </a:rPr>
              <a:t> </a:t>
            </a:r>
            <a:r>
              <a:rPr lang="ja-JP" altLang="en-US">
                <a:solidFill>
                  <a:srgbClr val="000000"/>
                </a:solidFill>
                <a:latin typeface="ＭＳ...."/>
              </a:rPr>
              <a:t>各学年の目標及び内容　</a:t>
            </a:r>
            <a:r>
              <a:rPr lang="en-US" altLang="ja-JP">
                <a:solidFill>
                  <a:srgbClr val="000000"/>
                </a:solidFill>
                <a:latin typeface="ＭＳ...."/>
              </a:rPr>
              <a:t>〔</a:t>
            </a:r>
            <a:r>
              <a:rPr lang="ja-JP" altLang="en-US">
                <a:solidFill>
                  <a:srgbClr val="000000"/>
                </a:solidFill>
                <a:latin typeface="ＭＳ...."/>
              </a:rPr>
              <a:t>第</a:t>
            </a:r>
            <a:r>
              <a:rPr lang="en-US" altLang="ja-JP">
                <a:solidFill>
                  <a:srgbClr val="000000"/>
                </a:solidFill>
                <a:latin typeface="ＭＳ...."/>
              </a:rPr>
              <a:t>1</a:t>
            </a:r>
            <a:r>
              <a:rPr lang="ja-JP" altLang="en-US">
                <a:solidFill>
                  <a:srgbClr val="000000"/>
                </a:solidFill>
                <a:latin typeface="ＭＳ...."/>
              </a:rPr>
              <a:t>学年</a:t>
            </a:r>
            <a:r>
              <a:rPr lang="en-US" altLang="ja-JP">
                <a:solidFill>
                  <a:srgbClr val="000000"/>
                </a:solidFill>
                <a:latin typeface="ＭＳ...."/>
              </a:rPr>
              <a:t>〕</a:t>
            </a:r>
            <a:r>
              <a:rPr lang="ja-JP" altLang="en-US">
                <a:solidFill>
                  <a:srgbClr val="000000"/>
                </a:solidFill>
                <a:latin typeface="ＭＳ...."/>
              </a:rPr>
              <a:t>　</a:t>
            </a:r>
            <a:r>
              <a:rPr lang="en-US" altLang="zh-TW">
                <a:solidFill>
                  <a:srgbClr val="000000"/>
                </a:solidFill>
                <a:latin typeface="ＭＳ...."/>
                <a:cs typeface="新細明體"/>
              </a:rPr>
              <a:t>】 </a:t>
            </a:r>
          </a:p>
        </p:txBody>
      </p:sp>
      <p:graphicFrame>
        <p:nvGraphicFramePr>
          <p:cNvPr id="6" name="表 5"/>
          <p:cNvGraphicFramePr>
            <a:graphicFrameLocks noGrp="1"/>
          </p:cNvGraphicFramePr>
          <p:nvPr/>
        </p:nvGraphicFramePr>
        <p:xfrm>
          <a:off x="82550" y="1647825"/>
          <a:ext cx="8837613" cy="2316188"/>
        </p:xfrm>
        <a:graphic>
          <a:graphicData uri="http://schemas.openxmlformats.org/drawingml/2006/table">
            <a:tbl>
              <a:tblPr firstRow="1" bandRow="1">
                <a:tableStyleId>{5940675A-B579-460E-94D1-54222C63F5DA}</a:tableStyleId>
              </a:tblPr>
              <a:tblGrid>
                <a:gridCol w="2945871">
                  <a:extLst>
                    <a:ext uri="{9D8B030D-6E8A-4147-A177-3AD203B41FA5}">
                      <a16:colId xmlns:a16="http://schemas.microsoft.com/office/drawing/2014/main" val="20000"/>
                    </a:ext>
                  </a:extLst>
                </a:gridCol>
                <a:gridCol w="2945871">
                  <a:extLst>
                    <a:ext uri="{9D8B030D-6E8A-4147-A177-3AD203B41FA5}">
                      <a16:colId xmlns:a16="http://schemas.microsoft.com/office/drawing/2014/main" val="20001"/>
                    </a:ext>
                  </a:extLst>
                </a:gridCol>
                <a:gridCol w="2945871">
                  <a:extLst>
                    <a:ext uri="{9D8B030D-6E8A-4147-A177-3AD203B41FA5}">
                      <a16:colId xmlns:a16="http://schemas.microsoft.com/office/drawing/2014/main" val="20002"/>
                    </a:ext>
                  </a:extLst>
                </a:gridCol>
              </a:tblGrid>
              <a:tr h="30465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　　（１） 	</a:t>
                      </a:r>
                      <a:endParaRPr kumimoji="1" lang="ja-JP" altLang="en-US" sz="1400" dirty="0"/>
                    </a:p>
                  </a:txBody>
                  <a:tcPr marL="91429" marR="91429" marT="45647" marB="45647">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（２） </a:t>
                      </a:r>
                      <a:endParaRPr kumimoji="1" lang="ja-JP" altLang="en-US" sz="1400" dirty="0"/>
                    </a:p>
                  </a:txBody>
                  <a:tcPr marL="91429" marR="91429" marT="45647" marB="45647">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（３） </a:t>
                      </a:r>
                      <a:endParaRPr kumimoji="1" lang="ja-JP" altLang="en-US" sz="1400" dirty="0"/>
                    </a:p>
                  </a:txBody>
                  <a:tcPr marL="91429" marR="91429" marT="45647" marB="45647">
                    <a:solidFill>
                      <a:srgbClr val="FFFF00"/>
                    </a:solidFill>
                  </a:tcPr>
                </a:tc>
                <a:extLst>
                  <a:ext uri="{0D108BD9-81ED-4DB2-BD59-A6C34878D82A}">
                    <a16:rowId xmlns:a16="http://schemas.microsoft.com/office/drawing/2014/main" val="10000"/>
                  </a:ext>
                </a:extLst>
              </a:tr>
              <a:tr h="2011512">
                <a:tc>
                  <a:txBody>
                    <a:bodyPr/>
                    <a:lstStyle/>
                    <a:p>
                      <a:r>
                        <a:rPr lang="ja-JP" altLang="en-US" sz="1600" b="0" i="0" u="none" strike="noStrike" baseline="0" dirty="0">
                          <a:solidFill>
                            <a:srgbClr val="000000"/>
                          </a:solidFill>
                          <a:latin typeface="ＭＳ"/>
                        </a:rPr>
                        <a:t>対象や事象を捉える造形的な視点について理解するとともに，意図に応じて表現方法を工夫して表すことができるようにする。	</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a:t>
                      </a:r>
                    </a:p>
                    <a:p>
                      <a:endParaRPr kumimoji="1" lang="ja-JP" altLang="en-US" sz="1100" dirty="0"/>
                    </a:p>
                  </a:txBody>
                  <a:tcPr marL="91429" marR="91429" marT="45647" marB="45647">
                    <a:solidFill>
                      <a:schemeClr val="bg1"/>
                    </a:solidFill>
                  </a:tcPr>
                </a:tc>
                <a:tc>
                  <a:txBody>
                    <a:bodyPr/>
                    <a:lstStyle/>
                    <a:p>
                      <a:r>
                        <a:rPr lang="ja-JP" altLang="en-US" sz="1400" b="0" i="0" u="none" strike="noStrike" baseline="0" dirty="0">
                          <a:solidFill>
                            <a:srgbClr val="000000"/>
                          </a:solidFill>
                          <a:latin typeface="ＭＳ"/>
                        </a:rPr>
                        <a:t>自然の造形や美術作品などの造形的なよさや美しさ，表現の意図と工夫，機能性と美しさとの調和，美術の働きなどについて考え，主題を生み出し豊かに発想し構想を練ったり，美術や美術文化に対する見方や感じ方を広げたりすることができるようにする。	</a:t>
                      </a:r>
                    </a:p>
                    <a:p>
                      <a:endParaRPr kumimoji="1" lang="ja-JP" altLang="en-US" sz="1400" dirty="0"/>
                    </a:p>
                  </a:txBody>
                  <a:tcPr marL="91429" marR="91429" marT="45647" marB="4564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楽しく美術の活動に取り組み創造活動の喜びを味わい，美術を愛好する心情を培い，心豊かな生活を創造していく態度を養う。 	</a:t>
                      </a:r>
                    </a:p>
                    <a:p>
                      <a:endParaRPr kumimoji="1" lang="ja-JP" altLang="en-US" sz="1100" dirty="0"/>
                    </a:p>
                  </a:txBody>
                  <a:tcPr marL="91429" marR="91429" marT="45647" marB="45647">
                    <a:solidFill>
                      <a:schemeClr val="bg1"/>
                    </a:solidFill>
                  </a:tcPr>
                </a:tc>
                <a:extLst>
                  <a:ext uri="{0D108BD9-81ED-4DB2-BD59-A6C34878D82A}">
                    <a16:rowId xmlns:a16="http://schemas.microsoft.com/office/drawing/2014/main" val="10001"/>
                  </a:ext>
                </a:extLst>
              </a:tr>
            </a:tbl>
          </a:graphicData>
        </a:graphic>
      </p:graphicFrame>
      <p:graphicFrame>
        <p:nvGraphicFramePr>
          <p:cNvPr id="8" name="表 7"/>
          <p:cNvGraphicFramePr>
            <a:graphicFrameLocks noGrp="1"/>
          </p:cNvGraphicFramePr>
          <p:nvPr/>
        </p:nvGraphicFramePr>
        <p:xfrm>
          <a:off x="122238" y="4445000"/>
          <a:ext cx="8780463" cy="2322513"/>
        </p:xfrm>
        <a:graphic>
          <a:graphicData uri="http://schemas.openxmlformats.org/drawingml/2006/table">
            <a:tbl>
              <a:tblPr firstRow="1" bandRow="1">
                <a:tableStyleId>{5940675A-B579-460E-94D1-54222C63F5DA}</a:tableStyleId>
              </a:tblPr>
              <a:tblGrid>
                <a:gridCol w="2926821">
                  <a:extLst>
                    <a:ext uri="{9D8B030D-6E8A-4147-A177-3AD203B41FA5}">
                      <a16:colId xmlns:a16="http://schemas.microsoft.com/office/drawing/2014/main" val="20000"/>
                    </a:ext>
                  </a:extLst>
                </a:gridCol>
                <a:gridCol w="2926821">
                  <a:extLst>
                    <a:ext uri="{9D8B030D-6E8A-4147-A177-3AD203B41FA5}">
                      <a16:colId xmlns:a16="http://schemas.microsoft.com/office/drawing/2014/main" val="20001"/>
                    </a:ext>
                  </a:extLst>
                </a:gridCol>
                <a:gridCol w="2926821">
                  <a:extLst>
                    <a:ext uri="{9D8B030D-6E8A-4147-A177-3AD203B41FA5}">
                      <a16:colId xmlns:a16="http://schemas.microsoft.com/office/drawing/2014/main" val="20002"/>
                    </a:ext>
                  </a:extLst>
                </a:gridCol>
              </a:tblGrid>
              <a:tr h="35665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　知識・技能 	</a:t>
                      </a:r>
                      <a:endParaRPr kumimoji="1" lang="ja-JP" altLang="en-US" sz="1600" dirty="0"/>
                    </a:p>
                  </a:txBody>
                  <a:tcPr marL="91429" marR="91429" marT="45677" marB="45677">
                    <a:solidFill>
                      <a:srgbClr val="FF99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endParaRPr kumimoji="1" lang="ja-JP" altLang="en-US" sz="1600" dirty="0"/>
                    </a:p>
                  </a:txBody>
                  <a:tcPr marL="91429" marR="91429" marT="45677" marB="45677">
                    <a:solidFill>
                      <a:srgbClr val="66FF66"/>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主体的に学習に取り組む態度 </a:t>
                      </a:r>
                      <a:endParaRPr kumimoji="1" lang="ja-JP" altLang="en-US" sz="1600" dirty="0"/>
                    </a:p>
                  </a:txBody>
                  <a:tcPr marL="91429" marR="91429" marT="45677" marB="45677">
                    <a:solidFill>
                      <a:srgbClr val="FFFF00"/>
                    </a:solidFill>
                  </a:tcPr>
                </a:tc>
                <a:extLst>
                  <a:ext uri="{0D108BD9-81ED-4DB2-BD59-A6C34878D82A}">
                    <a16:rowId xmlns:a16="http://schemas.microsoft.com/office/drawing/2014/main" val="10000"/>
                  </a:ext>
                </a:extLst>
              </a:tr>
              <a:tr h="1965855">
                <a:tc>
                  <a:txBody>
                    <a:bodyPr/>
                    <a:lstStyle/>
                    <a:p>
                      <a:r>
                        <a:rPr kumimoji="1" lang="ja-JP" altLang="en-US" sz="1600" b="0" i="0" u="none" strike="noStrike" kern="1200" baseline="0" dirty="0">
                          <a:solidFill>
                            <a:schemeClr val="tx1"/>
                          </a:solidFill>
                          <a:latin typeface="+mn-lt"/>
                          <a:ea typeface="+mn-ea"/>
                          <a:cs typeface="+mn-cs"/>
                        </a:rPr>
                        <a:t>・対象や事象を捉える造形的な視点について理解している。 </a:t>
                      </a:r>
                    </a:p>
                    <a:p>
                      <a:r>
                        <a:rPr kumimoji="1" lang="ja-JP" altLang="en-US" sz="1600" b="0" i="0" u="none" strike="noStrike" kern="1200" baseline="0" dirty="0">
                          <a:solidFill>
                            <a:schemeClr val="tx1"/>
                          </a:solidFill>
                          <a:latin typeface="+mn-lt"/>
                          <a:ea typeface="+mn-ea"/>
                          <a:cs typeface="+mn-cs"/>
                        </a:rPr>
                        <a:t>・意図に応じて表現方法を工夫して表している。 	</a:t>
                      </a:r>
                    </a:p>
                    <a:p>
                      <a:endParaRPr kumimoji="1" lang="ja-JP" altLang="en-US" sz="1100" dirty="0"/>
                    </a:p>
                  </a:txBody>
                  <a:tcPr marL="91429" marR="91429" marT="45677" marB="4567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自然の造形や美術作品などの造形的なよさや美しさ，表現の意図と工夫，機能性と美しさとの調和，美術の働きなどについて考えるとともに，主題を生み出し豊かに発想し構想を練ったり，美術や美術文化に対する見方や感じ方を広げたりしている。 </a:t>
                      </a:r>
                      <a:r>
                        <a:rPr kumimoji="1" lang="ja-JP" altLang="en-US" sz="1350" b="0" i="0" u="none" strike="noStrike" kern="1200" baseline="0" dirty="0">
                          <a:solidFill>
                            <a:schemeClr val="tx1"/>
                          </a:solidFill>
                          <a:latin typeface="+mn-lt"/>
                          <a:ea typeface="+mn-ea"/>
                          <a:cs typeface="+mn-cs"/>
                        </a:rPr>
                        <a:t>	</a:t>
                      </a:r>
                      <a:endParaRPr kumimoji="1" lang="ja-JP" altLang="en-US" sz="1100" dirty="0"/>
                    </a:p>
                  </a:txBody>
                  <a:tcPr marL="91429" marR="91429" marT="45677" marB="45677">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美術の創造活動の喜びを味わい楽しく表現及び鑑賞の学習活動に取り組もうとしている。 	</a:t>
                      </a:r>
                    </a:p>
                    <a:p>
                      <a:endParaRPr kumimoji="1" lang="ja-JP" altLang="en-US" sz="1100" dirty="0"/>
                    </a:p>
                  </a:txBody>
                  <a:tcPr marL="91429" marR="91429" marT="45677" marB="45677">
                    <a:solidFill>
                      <a:schemeClr val="bg1"/>
                    </a:solidFill>
                  </a:tcPr>
                </a:tc>
                <a:extLst>
                  <a:ext uri="{0D108BD9-81ED-4DB2-BD59-A6C34878D82A}">
                    <a16:rowId xmlns:a16="http://schemas.microsoft.com/office/drawing/2014/main" val="10001"/>
                  </a:ext>
                </a:extLst>
              </a:tr>
            </a:tbl>
          </a:graphicData>
        </a:graphic>
      </p:graphicFrame>
      <p:sp>
        <p:nvSpPr>
          <p:cNvPr id="14367" name="正方形/長方形 8"/>
          <p:cNvSpPr>
            <a:spLocks noChangeArrowheads="1"/>
          </p:cNvSpPr>
          <p:nvPr/>
        </p:nvSpPr>
        <p:spPr bwMode="auto">
          <a:xfrm>
            <a:off x="82550" y="4097338"/>
            <a:ext cx="8586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1600">
                <a:solidFill>
                  <a:srgbClr val="000000"/>
                </a:solidFill>
                <a:latin typeface="ＭＳ...."/>
              </a:rPr>
              <a:t>【</a:t>
            </a:r>
            <a:r>
              <a:rPr lang="ja-JP" altLang="en-US" sz="1600">
                <a:solidFill>
                  <a:srgbClr val="000000"/>
                </a:solidFill>
                <a:latin typeface="ＭＳ...."/>
              </a:rPr>
              <a:t>改善等通知 別紙４ 図画工作・美術 （２）学年別の評価の観点の趣旨 ＜中学校 美術＞第</a:t>
            </a:r>
            <a:r>
              <a:rPr lang="en-US" altLang="ja-JP" sz="1600">
                <a:solidFill>
                  <a:srgbClr val="000000"/>
                </a:solidFill>
                <a:latin typeface="ＭＳ...."/>
              </a:rPr>
              <a:t>1</a:t>
            </a:r>
            <a:r>
              <a:rPr lang="ja-JP" altLang="en-US" sz="1600">
                <a:solidFill>
                  <a:srgbClr val="000000"/>
                </a:solidFill>
                <a:latin typeface="ＭＳ...."/>
              </a:rPr>
              <a:t>学年</a:t>
            </a:r>
            <a:r>
              <a:rPr lang="en-US" altLang="ja-JP" sz="1600">
                <a:solidFill>
                  <a:srgbClr val="000000"/>
                </a:solidFill>
                <a:latin typeface="ＭＳ...."/>
              </a:rPr>
              <a:t>】 </a:t>
            </a:r>
            <a:endParaRPr lang="ja-JP" altLang="en-US" sz="1600"/>
          </a:p>
        </p:txBody>
      </p:sp>
      <p:sp>
        <p:nvSpPr>
          <p:cNvPr id="14368"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Ⅰ</a:t>
            </a:r>
            <a:r>
              <a:rPr kumimoji="1" lang="ja-JP" altLang="en-US" sz="2800" b="1">
                <a:solidFill>
                  <a:srgbClr val="FFFFFF"/>
                </a:solidFill>
              </a:rPr>
              <a:t>　「内容のまとまりごとの評価規準」作成の手順</a:t>
            </a:r>
          </a:p>
        </p:txBody>
      </p:sp>
      <p:sp>
        <p:nvSpPr>
          <p:cNvPr id="13" name="上リボン 12"/>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Ｐ２８</a:t>
            </a:r>
          </a:p>
        </p:txBody>
      </p:sp>
      <p:sp>
        <p:nvSpPr>
          <p:cNvPr id="14370" name="テキスト ボックス 1"/>
          <p:cNvSpPr txBox="1">
            <a:spLocks noChangeArrowheads="1"/>
          </p:cNvSpPr>
          <p:nvPr/>
        </p:nvSpPr>
        <p:spPr bwMode="auto">
          <a:xfrm>
            <a:off x="0" y="936625"/>
            <a:ext cx="905033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500">
                <a:solidFill>
                  <a:srgbClr val="000000"/>
                </a:solidFill>
              </a:rPr>
              <a:t>＜　例　 第１学年の「感じ取ったことや考えたことなどを基にした表現　「Ａ表現」（１）ア（２），</a:t>
            </a:r>
            <a:r>
              <a:rPr kumimoji="1" lang="en-US" altLang="ja-JP" sz="1500">
                <a:solidFill>
                  <a:srgbClr val="000000"/>
                </a:solidFill>
              </a:rPr>
              <a:t>〔</a:t>
            </a:r>
            <a:r>
              <a:rPr kumimoji="1" lang="ja-JP" altLang="en-US" sz="1500">
                <a:solidFill>
                  <a:srgbClr val="000000"/>
                </a:solidFill>
              </a:rPr>
              <a:t>共通事項</a:t>
            </a:r>
            <a:r>
              <a:rPr kumimoji="1" lang="en-US" altLang="ja-JP" sz="1500">
                <a:solidFill>
                  <a:srgbClr val="000000"/>
                </a:solidFill>
              </a:rPr>
              <a:t>〕</a:t>
            </a:r>
            <a:r>
              <a:rPr kumimoji="1" lang="ja-JP" altLang="en-US" sz="1500">
                <a:solidFill>
                  <a:srgbClr val="000000"/>
                </a:solidFill>
              </a:rPr>
              <a:t>」＞</a:t>
            </a:r>
            <a:r>
              <a:rPr kumimoji="1" lang="ja-JP" altLang="en-US" sz="1500"/>
              <a:t>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36"/>
    </mc:Choice>
    <mc:Fallback xmlns="">
      <p:transition spd="slow" advTm="1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正方形/長方形 4"/>
          <p:cNvSpPr>
            <a:spLocks noChangeArrowheads="1"/>
          </p:cNvSpPr>
          <p:nvPr/>
        </p:nvSpPr>
        <p:spPr bwMode="auto">
          <a:xfrm>
            <a:off x="14288" y="1539875"/>
            <a:ext cx="9144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600">
                <a:solidFill>
                  <a:srgbClr val="000000"/>
                </a:solidFill>
                <a:latin typeface="ＭＳ....."/>
              </a:rPr>
              <a:t>「Ａ表現」 </a:t>
            </a:r>
          </a:p>
          <a:p>
            <a:r>
              <a:rPr lang="ja-JP" altLang="en-US" sz="1600">
                <a:solidFill>
                  <a:srgbClr val="000000"/>
                </a:solidFill>
                <a:latin typeface="ＭＳ....."/>
              </a:rPr>
              <a:t>　</a:t>
            </a:r>
            <a:r>
              <a:rPr lang="en-US" altLang="ja-JP" sz="1600">
                <a:solidFill>
                  <a:srgbClr val="000000"/>
                </a:solidFill>
                <a:latin typeface="ＭＳ....."/>
              </a:rPr>
              <a:t>(1) </a:t>
            </a:r>
            <a:r>
              <a:rPr lang="ja-JP" altLang="en-US" sz="1600">
                <a:solidFill>
                  <a:srgbClr val="000000"/>
                </a:solidFill>
                <a:latin typeface="ＭＳ....."/>
              </a:rPr>
              <a:t>表現の活動を通して，次のとおり発想や構想に関する資質・能力を育成する。 </a:t>
            </a:r>
          </a:p>
          <a:p>
            <a:r>
              <a:rPr lang="ja-JP" altLang="en-US" sz="1600">
                <a:solidFill>
                  <a:srgbClr val="000000"/>
                </a:solidFill>
                <a:latin typeface="ＭＳ....."/>
              </a:rPr>
              <a:t>　  </a:t>
            </a:r>
            <a:r>
              <a:rPr lang="ja-JP" altLang="en-US" sz="1600">
                <a:solidFill>
                  <a:srgbClr val="00B050"/>
                </a:solidFill>
                <a:latin typeface="ＭＳ....."/>
              </a:rPr>
              <a:t>ア 感じ取ったことや考えたことなどを基に，絵や彫刻などに表現する活動を通して，発想や構想に関す</a:t>
            </a:r>
            <a:endParaRPr lang="en-US" altLang="ja-JP" sz="1600">
              <a:solidFill>
                <a:srgbClr val="00B050"/>
              </a:solidFill>
              <a:latin typeface="ＭＳ....."/>
            </a:endParaRPr>
          </a:p>
          <a:p>
            <a:r>
              <a:rPr lang="en-US" altLang="ja-JP" sz="1600">
                <a:solidFill>
                  <a:srgbClr val="00B050"/>
                </a:solidFill>
                <a:latin typeface="ＭＳ....."/>
              </a:rPr>
              <a:t>        </a:t>
            </a:r>
            <a:r>
              <a:rPr lang="ja-JP" altLang="en-US" sz="1600">
                <a:solidFill>
                  <a:srgbClr val="00B050"/>
                </a:solidFill>
                <a:latin typeface="ＭＳ....."/>
              </a:rPr>
              <a:t>る次の事項を身に付けることができるよう指導する。 </a:t>
            </a:r>
          </a:p>
          <a:p>
            <a:r>
              <a:rPr lang="en-US" altLang="ja-JP" sz="1600">
                <a:solidFill>
                  <a:srgbClr val="00B050"/>
                </a:solidFill>
                <a:latin typeface="ＭＳ....."/>
              </a:rPr>
              <a:t>    (</a:t>
            </a:r>
            <a:r>
              <a:rPr lang="ja-JP" altLang="en-US" sz="1600">
                <a:solidFill>
                  <a:srgbClr val="00B050"/>
                </a:solidFill>
                <a:latin typeface="ＭＳ....."/>
              </a:rPr>
              <a:t>ｱ</a:t>
            </a:r>
            <a:r>
              <a:rPr lang="en-US" altLang="ja-JP" sz="1600">
                <a:solidFill>
                  <a:srgbClr val="00B050"/>
                </a:solidFill>
                <a:latin typeface="ＭＳ....."/>
              </a:rPr>
              <a:t>) </a:t>
            </a:r>
            <a:r>
              <a:rPr lang="ja-JP" altLang="en-US" sz="1600">
                <a:solidFill>
                  <a:srgbClr val="00B050"/>
                </a:solidFill>
                <a:latin typeface="ＭＳ....."/>
              </a:rPr>
              <a:t>対象や事象を見つめ感じ取った形や色彩の特徴や美しさ，想像したことなどを基に主題を生み出</a:t>
            </a:r>
            <a:endParaRPr lang="en-US" altLang="ja-JP" sz="1600">
              <a:solidFill>
                <a:srgbClr val="00B050"/>
              </a:solidFill>
              <a:latin typeface="ＭＳ....."/>
            </a:endParaRPr>
          </a:p>
          <a:p>
            <a:r>
              <a:rPr lang="ja-JP" altLang="en-US" sz="1600">
                <a:solidFill>
                  <a:srgbClr val="00B050"/>
                </a:solidFill>
                <a:latin typeface="ＭＳ....."/>
              </a:rPr>
              <a:t>　　　　し，全体と部分との関係などを考え，創造的な構成を工夫し，心豊かに表現する構想を練ること。 </a:t>
            </a:r>
          </a:p>
          <a:p>
            <a:r>
              <a:rPr lang="ja-JP" altLang="en-US" sz="1600">
                <a:solidFill>
                  <a:srgbClr val="000000"/>
                </a:solidFill>
                <a:latin typeface="ＭＳ....."/>
              </a:rPr>
              <a:t>「Ａ表現」 </a:t>
            </a:r>
          </a:p>
          <a:p>
            <a:r>
              <a:rPr lang="en-US" altLang="ja-JP" sz="1600">
                <a:solidFill>
                  <a:srgbClr val="000000"/>
                </a:solidFill>
                <a:latin typeface="ＭＳ....."/>
              </a:rPr>
              <a:t>    (2) </a:t>
            </a:r>
            <a:r>
              <a:rPr lang="ja-JP" altLang="en-US" sz="1600">
                <a:solidFill>
                  <a:srgbClr val="000000"/>
                </a:solidFill>
                <a:latin typeface="ＭＳ....."/>
              </a:rPr>
              <a:t>表現の活動を通して，次のとおり技能に関する資質・能力を育成する。 </a:t>
            </a:r>
          </a:p>
          <a:p>
            <a:r>
              <a:rPr lang="ja-JP" altLang="en-US" sz="1600">
                <a:solidFill>
                  <a:srgbClr val="000000"/>
                </a:solidFill>
                <a:latin typeface="ＭＳ....."/>
              </a:rPr>
              <a:t>     </a:t>
            </a:r>
            <a:r>
              <a:rPr lang="ja-JP" altLang="en-US" sz="1600">
                <a:solidFill>
                  <a:srgbClr val="0070C0"/>
                </a:solidFill>
                <a:latin typeface="ＭＳ....."/>
              </a:rPr>
              <a:t>ア 発想や構想をしたことなどを基に，表現する活動を通して，技能に関する次の事項を身に付けるこ</a:t>
            </a:r>
            <a:endParaRPr lang="en-US" altLang="ja-JP" sz="1600">
              <a:solidFill>
                <a:srgbClr val="0070C0"/>
              </a:solidFill>
              <a:latin typeface="ＭＳ....."/>
            </a:endParaRPr>
          </a:p>
          <a:p>
            <a:r>
              <a:rPr lang="en-US" altLang="ja-JP" sz="1600">
                <a:solidFill>
                  <a:srgbClr val="0070C0"/>
                </a:solidFill>
                <a:latin typeface="ＭＳ....."/>
              </a:rPr>
              <a:t>         </a:t>
            </a:r>
            <a:r>
              <a:rPr lang="ja-JP" altLang="en-US" sz="1600">
                <a:solidFill>
                  <a:srgbClr val="0070C0"/>
                </a:solidFill>
                <a:latin typeface="ＭＳ....."/>
              </a:rPr>
              <a:t>とができるよう指導する。 </a:t>
            </a:r>
          </a:p>
          <a:p>
            <a:r>
              <a:rPr lang="en-US" altLang="ja-JP" sz="1600">
                <a:solidFill>
                  <a:srgbClr val="0070C0"/>
                </a:solidFill>
                <a:latin typeface="ＭＳ....."/>
              </a:rPr>
              <a:t>     (</a:t>
            </a:r>
            <a:r>
              <a:rPr lang="ja-JP" altLang="en-US" sz="1600">
                <a:solidFill>
                  <a:srgbClr val="0070C0"/>
                </a:solidFill>
                <a:latin typeface="ＭＳ....."/>
              </a:rPr>
              <a:t>ｱ</a:t>
            </a:r>
            <a:r>
              <a:rPr lang="en-US" altLang="ja-JP" sz="1600">
                <a:solidFill>
                  <a:srgbClr val="0070C0"/>
                </a:solidFill>
                <a:latin typeface="ＭＳ....."/>
              </a:rPr>
              <a:t>) </a:t>
            </a:r>
            <a:r>
              <a:rPr lang="ja-JP" altLang="en-US" sz="1600">
                <a:solidFill>
                  <a:srgbClr val="0070C0"/>
                </a:solidFill>
                <a:latin typeface="ＭＳ....."/>
              </a:rPr>
              <a:t>材料や用具の生かし方などを身に付け，意図に応じて工夫して表すこと。 </a:t>
            </a:r>
          </a:p>
          <a:p>
            <a:r>
              <a:rPr lang="en-US" altLang="ja-JP" sz="1600">
                <a:solidFill>
                  <a:srgbClr val="0070C0"/>
                </a:solidFill>
                <a:latin typeface="ＭＳ....."/>
              </a:rPr>
              <a:t>     (</a:t>
            </a:r>
            <a:r>
              <a:rPr lang="ja-JP" altLang="en-US" sz="1600">
                <a:solidFill>
                  <a:srgbClr val="0070C0"/>
                </a:solidFill>
                <a:latin typeface="ＭＳ....."/>
              </a:rPr>
              <a:t>ｲ</a:t>
            </a:r>
            <a:r>
              <a:rPr lang="en-US" altLang="ja-JP" sz="1600">
                <a:solidFill>
                  <a:srgbClr val="0070C0"/>
                </a:solidFill>
                <a:latin typeface="ＭＳ....."/>
              </a:rPr>
              <a:t>) </a:t>
            </a:r>
            <a:r>
              <a:rPr lang="ja-JP" altLang="en-US" sz="1600">
                <a:solidFill>
                  <a:srgbClr val="0070C0"/>
                </a:solidFill>
                <a:latin typeface="ＭＳ....."/>
              </a:rPr>
              <a:t>材料や用具の特性などから制作の順序などを考えながら，見通しをもって表すこと。 </a:t>
            </a:r>
          </a:p>
          <a:p>
            <a:r>
              <a:rPr lang="en-US" altLang="ja-JP" sz="1600">
                <a:solidFill>
                  <a:srgbClr val="000000"/>
                </a:solidFill>
                <a:latin typeface="ＭＳ....."/>
              </a:rPr>
              <a:t>〔</a:t>
            </a:r>
            <a:r>
              <a:rPr lang="ja-JP" altLang="en-US" sz="1600">
                <a:solidFill>
                  <a:srgbClr val="000000"/>
                </a:solidFill>
                <a:latin typeface="ＭＳ....."/>
              </a:rPr>
              <a:t>共通事項</a:t>
            </a:r>
            <a:r>
              <a:rPr lang="en-US" altLang="ja-JP" sz="1600">
                <a:solidFill>
                  <a:srgbClr val="000000"/>
                </a:solidFill>
                <a:latin typeface="ＭＳ....."/>
              </a:rPr>
              <a:t>〕 </a:t>
            </a:r>
          </a:p>
          <a:p>
            <a:r>
              <a:rPr lang="en-US" altLang="ja-JP" sz="1600">
                <a:solidFill>
                  <a:srgbClr val="000000"/>
                </a:solidFill>
                <a:latin typeface="ＭＳ....."/>
              </a:rPr>
              <a:t>     (1) </a:t>
            </a:r>
            <a:r>
              <a:rPr lang="ja-JP" altLang="en-US" sz="1600">
                <a:solidFill>
                  <a:srgbClr val="000000"/>
                </a:solidFill>
                <a:latin typeface="ＭＳ....."/>
              </a:rPr>
              <a:t>「Ａ表現」及び「Ｂ鑑賞」の指導を通して，次の事項を身に付けることができるよう指導する。 </a:t>
            </a:r>
          </a:p>
          <a:p>
            <a:r>
              <a:rPr lang="ja-JP" altLang="en-US" sz="1600">
                <a:solidFill>
                  <a:srgbClr val="000000"/>
                </a:solidFill>
                <a:latin typeface="ＭＳ....."/>
              </a:rPr>
              <a:t>      </a:t>
            </a:r>
            <a:r>
              <a:rPr lang="ja-JP" altLang="en-US" sz="1600">
                <a:solidFill>
                  <a:srgbClr val="FF0000"/>
                </a:solidFill>
                <a:latin typeface="ＭＳ....."/>
              </a:rPr>
              <a:t>ア 形や色彩，材料，光などの性質や，それらが感情にもたらす効果などを理解すること。 </a:t>
            </a:r>
          </a:p>
          <a:p>
            <a:r>
              <a:rPr lang="ja-JP" altLang="en-US" sz="1600">
                <a:solidFill>
                  <a:srgbClr val="FF0000"/>
                </a:solidFill>
                <a:latin typeface="ＭＳ....."/>
              </a:rPr>
              <a:t>      イ 造形的な特徴などを基に，全体のイメージや作風などで捉えることを理解すること。 </a:t>
            </a:r>
          </a:p>
          <a:p>
            <a:endParaRPr lang="en-US" altLang="ja-JP" sz="1600">
              <a:solidFill>
                <a:srgbClr val="000000"/>
              </a:solidFill>
              <a:latin typeface="ＭＳ....."/>
            </a:endParaRPr>
          </a:p>
          <a:p>
            <a:r>
              <a:rPr lang="ja-JP" altLang="en-US" sz="1600">
                <a:solidFill>
                  <a:srgbClr val="FF0000"/>
                </a:solidFill>
                <a:latin typeface="ＭＳ....."/>
              </a:rPr>
              <a:t>　　　　　　　　　　　　（赤）</a:t>
            </a:r>
            <a:r>
              <a:rPr lang="en-US" altLang="ja-JP" sz="1600">
                <a:solidFill>
                  <a:srgbClr val="FF0000"/>
                </a:solidFill>
                <a:latin typeface="ＭＳ....."/>
              </a:rPr>
              <a:t>…</a:t>
            </a:r>
            <a:r>
              <a:rPr lang="ja-JP" altLang="en-US" sz="1600">
                <a:solidFill>
                  <a:srgbClr val="FF0000"/>
                </a:solidFill>
                <a:latin typeface="ＭＳ....."/>
              </a:rPr>
              <a:t>「知識及び技能」のうちの「知識」に関する内容 </a:t>
            </a:r>
          </a:p>
          <a:p>
            <a:r>
              <a:rPr lang="ja-JP" altLang="en-US" sz="1600">
                <a:solidFill>
                  <a:srgbClr val="0070C0"/>
                </a:solidFill>
                <a:latin typeface="ＭＳ....."/>
              </a:rPr>
              <a:t>　　　　　　　　　　　　（青）</a:t>
            </a:r>
            <a:r>
              <a:rPr lang="en-US" altLang="ja-JP" sz="1600">
                <a:solidFill>
                  <a:srgbClr val="0070C0"/>
                </a:solidFill>
                <a:latin typeface="ＭＳ....."/>
              </a:rPr>
              <a:t>…</a:t>
            </a:r>
            <a:r>
              <a:rPr lang="ja-JP" altLang="en-US" sz="1600">
                <a:solidFill>
                  <a:srgbClr val="0070C0"/>
                </a:solidFill>
                <a:latin typeface="ＭＳ....."/>
              </a:rPr>
              <a:t>「知識及び技能」のうちの「技能」に関する内容 </a:t>
            </a:r>
          </a:p>
          <a:p>
            <a:r>
              <a:rPr lang="ja-JP" altLang="en-US" sz="1600">
                <a:solidFill>
                  <a:srgbClr val="000000"/>
                </a:solidFill>
                <a:latin typeface="ＭＳ....."/>
              </a:rPr>
              <a:t>　　　　　　　　　　　　</a:t>
            </a:r>
            <a:r>
              <a:rPr lang="ja-JP" altLang="en-US" sz="1600">
                <a:solidFill>
                  <a:srgbClr val="00B050"/>
                </a:solidFill>
                <a:latin typeface="ＭＳ....."/>
              </a:rPr>
              <a:t>（緑）</a:t>
            </a:r>
            <a:r>
              <a:rPr lang="en-US" altLang="ja-JP" sz="1600">
                <a:solidFill>
                  <a:srgbClr val="00B050"/>
                </a:solidFill>
                <a:latin typeface="ＭＳ....."/>
              </a:rPr>
              <a:t>…</a:t>
            </a:r>
            <a:r>
              <a:rPr lang="ja-JP" altLang="en-US" sz="1600">
                <a:solidFill>
                  <a:srgbClr val="00B050"/>
                </a:solidFill>
                <a:latin typeface="ＭＳ....."/>
              </a:rPr>
              <a:t>「思考力，判断力，表現力等」に関する内容 </a:t>
            </a:r>
            <a:r>
              <a:rPr lang="en-US" altLang="ja-JP" sz="1600">
                <a:solidFill>
                  <a:srgbClr val="00B050"/>
                </a:solidFill>
                <a:latin typeface="ＭＳ....."/>
              </a:rPr>
              <a:t>	</a:t>
            </a:r>
            <a:endParaRPr lang="ja-JP" altLang="en-US" sz="1600">
              <a:solidFill>
                <a:srgbClr val="00B050"/>
              </a:solidFill>
            </a:endParaRPr>
          </a:p>
        </p:txBody>
      </p:sp>
      <p:sp>
        <p:nvSpPr>
          <p:cNvPr id="5" name="正方形/長方形 1"/>
          <p:cNvSpPr>
            <a:spLocks noChangeArrowheads="1"/>
          </p:cNvSpPr>
          <p:nvPr/>
        </p:nvSpPr>
        <p:spPr bwMode="auto">
          <a:xfrm>
            <a:off x="166688" y="1004888"/>
            <a:ext cx="8810625" cy="400050"/>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t>①　各教科における「内容のまとまり」と「評価の観点」との関係を確認する。</a:t>
            </a:r>
          </a:p>
        </p:txBody>
      </p:sp>
      <p:sp>
        <p:nvSpPr>
          <p:cNvPr id="16388"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Ⅰ</a:t>
            </a:r>
            <a:r>
              <a:rPr kumimoji="1" lang="ja-JP" altLang="en-US" sz="2800" b="1">
                <a:solidFill>
                  <a:srgbClr val="FFFFFF"/>
                </a:solidFill>
              </a:rPr>
              <a:t>　「内容のまとまりごとの評価規準」作成の手順</a:t>
            </a:r>
          </a:p>
        </p:txBody>
      </p:sp>
      <p:sp>
        <p:nvSpPr>
          <p:cNvPr id="7" name="上リボン 6"/>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Ｐ２９</a:t>
            </a:r>
          </a:p>
        </p:txBody>
      </p:sp>
      <p:sp>
        <p:nvSpPr>
          <p:cNvPr id="2" name="右矢印 1"/>
          <p:cNvSpPr/>
          <p:nvPr/>
        </p:nvSpPr>
        <p:spPr>
          <a:xfrm>
            <a:off x="971550" y="5805488"/>
            <a:ext cx="50482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79"/>
    </mc:Choice>
    <mc:Fallback xmlns="">
      <p:transition spd="slow" advTm="34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Ⅰ</a:t>
            </a:r>
            <a:r>
              <a:rPr kumimoji="1" lang="ja-JP" altLang="en-US" sz="2800" b="1">
                <a:solidFill>
                  <a:srgbClr val="FFFFFF"/>
                </a:solidFill>
              </a:rPr>
              <a:t>　「内容のまとまりごとの評価規準」作成の手順</a:t>
            </a:r>
          </a:p>
        </p:txBody>
      </p:sp>
      <p:sp>
        <p:nvSpPr>
          <p:cNvPr id="9" name="上リボン 8"/>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Ｐ３０</a:t>
            </a:r>
          </a:p>
        </p:txBody>
      </p:sp>
      <p:sp>
        <p:nvSpPr>
          <p:cNvPr id="10" name="正方形/長方形 1"/>
          <p:cNvSpPr>
            <a:spLocks noChangeArrowheads="1"/>
          </p:cNvSpPr>
          <p:nvPr/>
        </p:nvSpPr>
        <p:spPr bwMode="auto">
          <a:xfrm>
            <a:off x="166688" y="1004888"/>
            <a:ext cx="8810625" cy="400050"/>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t>②</a:t>
            </a:r>
            <a:r>
              <a:rPr lang="en-US" altLang="ja-JP" sz="2000" dirty="0"/>
              <a:t>【</a:t>
            </a:r>
            <a:r>
              <a:rPr lang="ja-JP" altLang="en-US" sz="2000" dirty="0"/>
              <a:t>観点ごとのポイント</a:t>
            </a:r>
            <a:r>
              <a:rPr lang="en-US" altLang="ja-JP" sz="2000" dirty="0"/>
              <a:t>】</a:t>
            </a:r>
            <a:r>
              <a:rPr lang="ja-JP" altLang="en-US" sz="2000" dirty="0"/>
              <a:t>を踏まえ，「内容のまとまりごとの評価規準」を作成する。</a:t>
            </a:r>
          </a:p>
        </p:txBody>
      </p:sp>
      <p:sp>
        <p:nvSpPr>
          <p:cNvPr id="18437" name="正方形/長方形 1"/>
          <p:cNvSpPr>
            <a:spLocks noChangeArrowheads="1"/>
          </p:cNvSpPr>
          <p:nvPr/>
        </p:nvSpPr>
        <p:spPr bwMode="auto">
          <a:xfrm>
            <a:off x="3024188" y="1436688"/>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＜各観点のポイント＞</a:t>
            </a:r>
          </a:p>
        </p:txBody>
      </p:sp>
      <p:sp>
        <p:nvSpPr>
          <p:cNvPr id="18438" name="正方形/長方形 1"/>
          <p:cNvSpPr>
            <a:spLocks noChangeArrowheads="1"/>
          </p:cNvSpPr>
          <p:nvPr/>
        </p:nvSpPr>
        <p:spPr bwMode="auto">
          <a:xfrm>
            <a:off x="166688" y="1735138"/>
            <a:ext cx="2003425" cy="46196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　知識・技能</a:t>
            </a:r>
          </a:p>
        </p:txBody>
      </p:sp>
      <p:sp>
        <p:nvSpPr>
          <p:cNvPr id="13" name="正方形/長方形 1"/>
          <p:cNvSpPr>
            <a:spLocks noChangeArrowheads="1"/>
          </p:cNvSpPr>
          <p:nvPr/>
        </p:nvSpPr>
        <p:spPr bwMode="auto">
          <a:xfrm>
            <a:off x="192088" y="2328863"/>
            <a:ext cx="8810625" cy="2246312"/>
          </a:xfrm>
          <a:prstGeom prst="rect">
            <a:avLst/>
          </a:prstGeom>
          <a:noFill/>
          <a:ln w="12700"/>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000" dirty="0"/>
              <a:t>〇「知識」の評価については，具体的には</a:t>
            </a:r>
            <a:r>
              <a:rPr lang="en-US" altLang="ja-JP" sz="2000" dirty="0">
                <a:solidFill>
                  <a:srgbClr val="FF0000"/>
                </a:solidFill>
              </a:rPr>
              <a:t>〔</a:t>
            </a:r>
            <a:r>
              <a:rPr lang="ja-JP" altLang="en-US" sz="2000" dirty="0">
                <a:solidFill>
                  <a:srgbClr val="FF0000"/>
                </a:solidFill>
              </a:rPr>
              <a:t>共通事項</a:t>
            </a:r>
            <a:r>
              <a:rPr lang="en-US" altLang="ja-JP" sz="2000" dirty="0">
                <a:solidFill>
                  <a:srgbClr val="FF0000"/>
                </a:solidFill>
              </a:rPr>
              <a:t>〕</a:t>
            </a:r>
            <a:r>
              <a:rPr lang="ja-JP" altLang="en-US" sz="2000" dirty="0">
                <a:solidFill>
                  <a:srgbClr val="FF0000"/>
                </a:solidFill>
              </a:rPr>
              <a:t>の内容を示している</a:t>
            </a:r>
            <a:r>
              <a:rPr lang="ja-JP" altLang="en-US" sz="2000" dirty="0"/>
              <a:t>。評価規準の作成では，</a:t>
            </a:r>
            <a:r>
              <a:rPr lang="en-US" altLang="ja-JP" sz="2000" dirty="0"/>
              <a:t>〔</a:t>
            </a:r>
            <a:r>
              <a:rPr lang="ja-JP" altLang="en-US" sz="2000" dirty="0"/>
              <a:t>共通事項</a:t>
            </a:r>
            <a:r>
              <a:rPr lang="en-US" altLang="ja-JP" sz="2000" dirty="0"/>
              <a:t>〕</a:t>
            </a:r>
            <a:r>
              <a:rPr lang="ja-JP" altLang="en-US" sz="2000" dirty="0"/>
              <a:t>（１）の「ア」，「イ」について文末を「～を理解している」と示すことで，評価規準を作成することができる。</a:t>
            </a:r>
            <a:endParaRPr lang="en-US" altLang="ja-JP" sz="2000" dirty="0"/>
          </a:p>
          <a:p>
            <a:pPr>
              <a:defRPr/>
            </a:pPr>
            <a:endParaRPr lang="en-US" altLang="ja-JP" sz="2000" dirty="0"/>
          </a:p>
          <a:p>
            <a:pPr>
              <a:defRPr/>
            </a:pPr>
            <a:r>
              <a:rPr lang="ja-JP" altLang="en-US" sz="2000" dirty="0"/>
              <a:t>〇「技能」については，具体的には</a:t>
            </a:r>
            <a:r>
              <a:rPr lang="ja-JP" altLang="en-US" sz="2000" dirty="0">
                <a:solidFill>
                  <a:srgbClr val="FF0000"/>
                </a:solidFill>
              </a:rPr>
              <a:t>「Ａ表現」（２）の内容を示している。</a:t>
            </a:r>
            <a:r>
              <a:rPr lang="ja-JP" altLang="en-US" sz="2000" dirty="0"/>
              <a:t>評価規準の作成は，題材に応じて（ア）や（イ）</a:t>
            </a:r>
            <a:r>
              <a:rPr lang="en-US" altLang="ja-JP" sz="2000" dirty="0"/>
              <a:t> </a:t>
            </a:r>
            <a:r>
              <a:rPr lang="ja-JP" altLang="en-US" sz="2000" dirty="0"/>
              <a:t>について「～表している」と示すことで，評価規準を作成することができる。</a:t>
            </a:r>
          </a:p>
        </p:txBody>
      </p:sp>
      <p:sp>
        <p:nvSpPr>
          <p:cNvPr id="18440" name="正方形/長方形 1"/>
          <p:cNvSpPr>
            <a:spLocks noChangeArrowheads="1"/>
          </p:cNvSpPr>
          <p:nvPr/>
        </p:nvSpPr>
        <p:spPr bwMode="auto">
          <a:xfrm>
            <a:off x="217488" y="4749800"/>
            <a:ext cx="87899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t>※</a:t>
            </a:r>
            <a:r>
              <a:rPr lang="ja-JP" altLang="en-US"/>
              <a:t>　知識は単に</a:t>
            </a:r>
            <a:r>
              <a:rPr lang="ja-JP" altLang="en-US">
                <a:solidFill>
                  <a:srgbClr val="FF0000"/>
                </a:solidFill>
              </a:rPr>
              <a:t>新たな事柄として知ることや言葉を暗記することに終始するものではない</a:t>
            </a:r>
            <a:r>
              <a:rPr lang="ja-JP" altLang="en-US"/>
              <a:t>。</a:t>
            </a:r>
            <a:endParaRPr lang="en-US" altLang="ja-JP"/>
          </a:p>
          <a:p>
            <a:r>
              <a:rPr lang="ja-JP" altLang="en-US"/>
              <a:t>　「理解すること」とは，生徒一人一人の造形的な視点を豊かにするために，形や色彩，材</a:t>
            </a:r>
            <a:endParaRPr lang="en-US" altLang="ja-JP"/>
          </a:p>
          <a:p>
            <a:r>
              <a:rPr lang="ja-JP" altLang="en-US"/>
              <a:t>　料，光などの性質や，それらが感情にもたらす効果及び全体のイメージや作風などで捉</a:t>
            </a:r>
            <a:endParaRPr lang="en-US" altLang="ja-JP"/>
          </a:p>
          <a:p>
            <a:r>
              <a:rPr lang="ja-JP" altLang="en-US"/>
              <a:t>　えるということを踏まえ，</a:t>
            </a:r>
            <a:r>
              <a:rPr lang="ja-JP" altLang="en-US">
                <a:solidFill>
                  <a:srgbClr val="FF0000"/>
                </a:solidFill>
              </a:rPr>
              <a:t>実感的に理解している状況を見取る</a:t>
            </a:r>
            <a:r>
              <a:rPr lang="ja-JP" altLang="en-US"/>
              <a:t>ようにすること。</a:t>
            </a:r>
            <a:endParaRPr lang="en-US" altLang="ja-JP"/>
          </a:p>
          <a:p>
            <a:r>
              <a:rPr lang="ja-JP" altLang="en-US"/>
              <a:t>　　　　　　　　　　　　　　　　　　　　　　　　　　　　　　　　　　　　　　　　　</a:t>
            </a:r>
            <a:r>
              <a:rPr lang="en-US" altLang="ja-JP"/>
              <a:t>※</a:t>
            </a:r>
            <a:r>
              <a:rPr lang="ja-JP" altLang="en-US"/>
              <a:t>次の</a:t>
            </a:r>
            <a:r>
              <a:rPr lang="en-US" altLang="ja-JP"/>
              <a:t>【</a:t>
            </a:r>
            <a:r>
              <a:rPr lang="ja-JP" altLang="en-US"/>
              <a:t>参考</a:t>
            </a:r>
            <a:r>
              <a:rPr lang="en-US" altLang="ja-JP"/>
              <a:t>】</a:t>
            </a:r>
            <a:r>
              <a:rPr lang="ja-JP" altLang="en-US"/>
              <a:t>を参照</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148"/>
    </mc:Choice>
    <mc:Fallback xmlns="">
      <p:transition spd="slow" advTm="10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p:cNvSpPr>
            <a:spLocks noChangeArrowheads="1"/>
          </p:cNvSpPr>
          <p:nvPr/>
        </p:nvSpPr>
        <p:spPr bwMode="auto">
          <a:xfrm>
            <a:off x="179388" y="1409700"/>
            <a:ext cx="8785225" cy="5259388"/>
          </a:xfrm>
          <a:prstGeom prst="roundRect">
            <a:avLst>
              <a:gd name="adj" fmla="val 0"/>
            </a:avLst>
          </a:prstGeom>
          <a:noFill/>
          <a:ln w="9525">
            <a:solidFill>
              <a:schemeClr val="tx1"/>
            </a:solidFill>
            <a:round/>
            <a:headEnd/>
            <a:tailEnd/>
          </a:ln>
        </p:spPr>
        <p:txBody>
          <a:bodyPr lIns="74295" tIns="8890" rIns="74295" bIns="8890"/>
          <a:lstStyle/>
          <a:p>
            <a:pPr>
              <a:lnSpc>
                <a:spcPts val="2600"/>
              </a:lnSpc>
              <a:defRPr/>
            </a:pPr>
            <a:r>
              <a:rPr lang="ja-JP" altLang="en-US" dirty="0">
                <a:latin typeface="+mj-ea"/>
                <a:ea typeface="+mj-ea"/>
              </a:rPr>
              <a:t>２ 　第２の内容の取扱いについては，次の事項に配慮するものとする。</a:t>
            </a:r>
          </a:p>
          <a:p>
            <a:pPr>
              <a:lnSpc>
                <a:spcPts val="2600"/>
              </a:lnSpc>
              <a:defRPr/>
            </a:pPr>
            <a:r>
              <a:rPr lang="ja-JP" altLang="en-US" dirty="0">
                <a:latin typeface="+mj-ea"/>
                <a:ea typeface="+mj-ea"/>
              </a:rPr>
              <a:t>　　</a:t>
            </a:r>
            <a:r>
              <a:rPr lang="en-US" altLang="ja-JP" dirty="0">
                <a:latin typeface="+mj-ea"/>
                <a:ea typeface="+mj-ea"/>
              </a:rPr>
              <a:t>(1) 〔</a:t>
            </a:r>
            <a:r>
              <a:rPr lang="ja-JP" altLang="en-US" dirty="0">
                <a:latin typeface="+mj-ea"/>
                <a:ea typeface="+mj-ea"/>
              </a:rPr>
              <a:t>共通事項</a:t>
            </a:r>
            <a:r>
              <a:rPr lang="en-US" altLang="ja-JP" dirty="0">
                <a:latin typeface="+mj-ea"/>
                <a:ea typeface="+mj-ea"/>
              </a:rPr>
              <a:t>〕</a:t>
            </a:r>
            <a:r>
              <a:rPr lang="ja-JP" altLang="en-US" dirty="0">
                <a:latin typeface="+mj-ea"/>
                <a:ea typeface="+mj-ea"/>
              </a:rPr>
              <a:t>の指導に当たっては，生徒が造形を豊かに捉える多様な視点をもてるよ</a:t>
            </a:r>
            <a:endParaRPr lang="en-US" altLang="ja-JP" dirty="0">
              <a:latin typeface="+mj-ea"/>
              <a:ea typeface="+mj-ea"/>
            </a:endParaRPr>
          </a:p>
          <a:p>
            <a:pPr>
              <a:lnSpc>
                <a:spcPts val="2600"/>
              </a:lnSpc>
              <a:defRPr/>
            </a:pPr>
            <a:r>
              <a:rPr lang="ja-JP" altLang="en-US" dirty="0">
                <a:latin typeface="+mj-ea"/>
                <a:ea typeface="+mj-ea"/>
              </a:rPr>
              <a:t>　　　うに，以下の内容について配慮すること。</a:t>
            </a:r>
          </a:p>
          <a:p>
            <a:pPr>
              <a:lnSpc>
                <a:spcPts val="2600"/>
              </a:lnSpc>
              <a:defRPr/>
            </a:pPr>
            <a:r>
              <a:rPr lang="ja-JP" altLang="en-US" dirty="0">
                <a:latin typeface="+mj-ea"/>
                <a:ea typeface="+mj-ea"/>
              </a:rPr>
              <a:t>　　　ア　</a:t>
            </a:r>
            <a:r>
              <a:rPr lang="en-US" altLang="ja-JP" dirty="0">
                <a:latin typeface="+mj-ea"/>
                <a:ea typeface="+mj-ea"/>
              </a:rPr>
              <a:t>〔</a:t>
            </a:r>
            <a:r>
              <a:rPr lang="ja-JP" altLang="en-US" dirty="0">
                <a:latin typeface="+mj-ea"/>
                <a:ea typeface="+mj-ea"/>
              </a:rPr>
              <a:t>共通事項</a:t>
            </a:r>
            <a:r>
              <a:rPr lang="en-US" altLang="ja-JP" dirty="0">
                <a:latin typeface="+mj-ea"/>
                <a:ea typeface="+mj-ea"/>
              </a:rPr>
              <a:t>〕</a:t>
            </a:r>
            <a:r>
              <a:rPr lang="ja-JP" altLang="en-US" dirty="0">
                <a:latin typeface="+mj-ea"/>
                <a:ea typeface="+mj-ea"/>
              </a:rPr>
              <a:t>のアの指導に当たっては，造形の要素などに着目して，次の事項を実</a:t>
            </a:r>
            <a:endParaRPr lang="en-US" altLang="ja-JP" dirty="0">
              <a:latin typeface="+mj-ea"/>
              <a:ea typeface="+mj-ea"/>
            </a:endParaRPr>
          </a:p>
          <a:p>
            <a:pPr>
              <a:lnSpc>
                <a:spcPts val="2600"/>
              </a:lnSpc>
              <a:defRPr/>
            </a:pPr>
            <a:r>
              <a:rPr lang="ja-JP" altLang="en-US" dirty="0">
                <a:latin typeface="+mj-ea"/>
                <a:ea typeface="+mj-ea"/>
              </a:rPr>
              <a:t>　　　　感的に理解できるようにすること。</a:t>
            </a:r>
          </a:p>
          <a:p>
            <a:pPr>
              <a:lnSpc>
                <a:spcPts val="2600"/>
              </a:lnSpc>
              <a:defRPr/>
            </a:pPr>
            <a:r>
              <a:rPr lang="ja-JP" altLang="en-US" dirty="0">
                <a:latin typeface="+mj-ea"/>
                <a:ea typeface="+mj-ea"/>
              </a:rPr>
              <a:t>　　　　</a:t>
            </a:r>
            <a:r>
              <a:rPr lang="en-US" altLang="ja-JP" dirty="0">
                <a:latin typeface="+mj-ea"/>
                <a:ea typeface="+mj-ea"/>
              </a:rPr>
              <a:t>(</a:t>
            </a:r>
            <a:r>
              <a:rPr lang="ja-JP" altLang="en-US" dirty="0">
                <a:latin typeface="+mj-ea"/>
                <a:ea typeface="+mj-ea"/>
              </a:rPr>
              <a:t>ｱ</a:t>
            </a:r>
            <a:r>
              <a:rPr lang="en-US" altLang="ja-JP" dirty="0">
                <a:latin typeface="+mj-ea"/>
                <a:ea typeface="+mj-ea"/>
              </a:rPr>
              <a:t>) </a:t>
            </a:r>
            <a:r>
              <a:rPr lang="ja-JP" altLang="en-US" dirty="0">
                <a:latin typeface="+mj-ea"/>
                <a:ea typeface="+mj-ea"/>
              </a:rPr>
              <a:t>色彩の色味や明るさ，鮮やかさを捉えること。</a:t>
            </a:r>
          </a:p>
          <a:p>
            <a:pPr>
              <a:lnSpc>
                <a:spcPts val="2600"/>
              </a:lnSpc>
              <a:defRPr/>
            </a:pPr>
            <a:r>
              <a:rPr lang="ja-JP" altLang="en-US" dirty="0">
                <a:latin typeface="+mj-ea"/>
                <a:ea typeface="+mj-ea"/>
              </a:rPr>
              <a:t>　　　　</a:t>
            </a:r>
            <a:r>
              <a:rPr lang="en-US" altLang="ja-JP" dirty="0">
                <a:latin typeface="+mj-ea"/>
                <a:ea typeface="+mj-ea"/>
              </a:rPr>
              <a:t>(</a:t>
            </a:r>
            <a:r>
              <a:rPr lang="ja-JP" altLang="en-US" dirty="0">
                <a:latin typeface="+mj-ea"/>
                <a:ea typeface="+mj-ea"/>
              </a:rPr>
              <a:t>ｲ</a:t>
            </a:r>
            <a:r>
              <a:rPr lang="en-US" altLang="ja-JP" dirty="0">
                <a:latin typeface="+mj-ea"/>
                <a:ea typeface="+mj-ea"/>
              </a:rPr>
              <a:t>) </a:t>
            </a:r>
            <a:r>
              <a:rPr lang="ja-JP" altLang="en-US" dirty="0">
                <a:latin typeface="+mj-ea"/>
                <a:ea typeface="+mj-ea"/>
              </a:rPr>
              <a:t>材料の性質や質感を捉えること。</a:t>
            </a:r>
          </a:p>
          <a:p>
            <a:pPr>
              <a:lnSpc>
                <a:spcPts val="2600"/>
              </a:lnSpc>
              <a:defRPr/>
            </a:pPr>
            <a:r>
              <a:rPr lang="ja-JP" altLang="en-US" dirty="0">
                <a:latin typeface="+mj-ea"/>
                <a:ea typeface="+mj-ea"/>
              </a:rPr>
              <a:t>　　　　</a:t>
            </a:r>
            <a:r>
              <a:rPr lang="en-US" altLang="ja-JP" dirty="0">
                <a:latin typeface="+mj-ea"/>
                <a:ea typeface="+mj-ea"/>
              </a:rPr>
              <a:t>(</a:t>
            </a:r>
            <a:r>
              <a:rPr lang="ja-JP" altLang="en-US" dirty="0">
                <a:latin typeface="+mj-ea"/>
                <a:ea typeface="+mj-ea"/>
              </a:rPr>
              <a:t>ｳ</a:t>
            </a:r>
            <a:r>
              <a:rPr lang="en-US" altLang="ja-JP" dirty="0">
                <a:latin typeface="+mj-ea"/>
                <a:ea typeface="+mj-ea"/>
              </a:rPr>
              <a:t>) </a:t>
            </a:r>
            <a:r>
              <a:rPr lang="ja-JP" altLang="en-US" dirty="0">
                <a:latin typeface="+mj-ea"/>
                <a:ea typeface="+mj-ea"/>
              </a:rPr>
              <a:t>形や色彩，材料，光などから感じる優しさや楽しさ，寂しさなどを捉えること。</a:t>
            </a:r>
          </a:p>
          <a:p>
            <a:pPr>
              <a:lnSpc>
                <a:spcPts val="2600"/>
              </a:lnSpc>
              <a:defRPr/>
            </a:pPr>
            <a:r>
              <a:rPr lang="ja-JP" altLang="en-US" dirty="0">
                <a:latin typeface="+mj-ea"/>
                <a:ea typeface="+mj-ea"/>
              </a:rPr>
              <a:t>　　　　</a:t>
            </a:r>
            <a:r>
              <a:rPr lang="en-US" altLang="ja-JP" dirty="0">
                <a:latin typeface="+mj-ea"/>
                <a:ea typeface="+mj-ea"/>
              </a:rPr>
              <a:t>(</a:t>
            </a:r>
            <a:r>
              <a:rPr lang="ja-JP" altLang="en-US" dirty="0">
                <a:latin typeface="+mj-ea"/>
                <a:ea typeface="+mj-ea"/>
              </a:rPr>
              <a:t>ｴ</a:t>
            </a:r>
            <a:r>
              <a:rPr lang="en-US" altLang="ja-JP" dirty="0">
                <a:latin typeface="+mj-ea"/>
                <a:ea typeface="+mj-ea"/>
              </a:rPr>
              <a:t>) </a:t>
            </a:r>
            <a:r>
              <a:rPr lang="ja-JP" altLang="en-US" dirty="0">
                <a:latin typeface="+mj-ea"/>
                <a:ea typeface="+mj-ea"/>
              </a:rPr>
              <a:t>形や色彩などの組合せによる構成の美しさを捉えること。</a:t>
            </a:r>
          </a:p>
          <a:p>
            <a:pPr>
              <a:lnSpc>
                <a:spcPts val="2600"/>
              </a:lnSpc>
              <a:defRPr/>
            </a:pPr>
            <a:r>
              <a:rPr lang="ja-JP" altLang="en-US" dirty="0">
                <a:latin typeface="+mj-ea"/>
                <a:ea typeface="+mj-ea"/>
              </a:rPr>
              <a:t>　　　　</a:t>
            </a:r>
            <a:r>
              <a:rPr lang="en-US" altLang="ja-JP" dirty="0">
                <a:latin typeface="+mj-ea"/>
                <a:ea typeface="+mj-ea"/>
              </a:rPr>
              <a:t>(</a:t>
            </a:r>
            <a:r>
              <a:rPr lang="ja-JP" altLang="en-US" dirty="0">
                <a:latin typeface="+mj-ea"/>
                <a:ea typeface="+mj-ea"/>
              </a:rPr>
              <a:t>ｵ</a:t>
            </a:r>
            <a:r>
              <a:rPr lang="en-US" altLang="ja-JP" dirty="0">
                <a:latin typeface="+mj-ea"/>
                <a:ea typeface="+mj-ea"/>
              </a:rPr>
              <a:t>) </a:t>
            </a:r>
            <a:r>
              <a:rPr lang="ja-JP" altLang="en-US" dirty="0">
                <a:latin typeface="+mj-ea"/>
                <a:ea typeface="+mj-ea"/>
              </a:rPr>
              <a:t>余白や空間の効果，立体感や遠近感，量感や動勢などを捉えること。</a:t>
            </a:r>
          </a:p>
          <a:p>
            <a:pPr>
              <a:lnSpc>
                <a:spcPts val="2600"/>
              </a:lnSpc>
              <a:defRPr/>
            </a:pPr>
            <a:r>
              <a:rPr lang="ja-JP" altLang="en-US" dirty="0">
                <a:latin typeface="+mj-ea"/>
                <a:ea typeface="+mj-ea"/>
              </a:rPr>
              <a:t>　　　イ </a:t>
            </a:r>
            <a:r>
              <a:rPr lang="en-US" altLang="ja-JP" dirty="0">
                <a:latin typeface="+mj-ea"/>
                <a:ea typeface="+mj-ea"/>
              </a:rPr>
              <a:t>〔</a:t>
            </a:r>
            <a:r>
              <a:rPr lang="ja-JP" altLang="en-US" dirty="0">
                <a:latin typeface="+mj-ea"/>
                <a:ea typeface="+mj-ea"/>
              </a:rPr>
              <a:t>共通事項</a:t>
            </a:r>
            <a:r>
              <a:rPr lang="en-US" altLang="ja-JP" dirty="0">
                <a:latin typeface="+mj-ea"/>
                <a:ea typeface="+mj-ea"/>
              </a:rPr>
              <a:t>〕</a:t>
            </a:r>
            <a:r>
              <a:rPr lang="ja-JP" altLang="en-US" dirty="0">
                <a:latin typeface="+mj-ea"/>
                <a:ea typeface="+mj-ea"/>
              </a:rPr>
              <a:t>のイの指導に当たっては，全体のイメージや作風などに着目して，次の</a:t>
            </a:r>
            <a:endParaRPr lang="en-US" altLang="ja-JP" dirty="0">
              <a:latin typeface="+mj-ea"/>
              <a:ea typeface="+mj-ea"/>
            </a:endParaRPr>
          </a:p>
          <a:p>
            <a:pPr>
              <a:lnSpc>
                <a:spcPts val="2600"/>
              </a:lnSpc>
              <a:defRPr/>
            </a:pPr>
            <a:r>
              <a:rPr lang="ja-JP" altLang="en-US" dirty="0">
                <a:latin typeface="+mj-ea"/>
                <a:ea typeface="+mj-ea"/>
              </a:rPr>
              <a:t>　　　　事項を実感的に理解できるようにすること。</a:t>
            </a:r>
          </a:p>
          <a:p>
            <a:pPr>
              <a:lnSpc>
                <a:spcPts val="2600"/>
              </a:lnSpc>
              <a:defRPr/>
            </a:pPr>
            <a:r>
              <a:rPr lang="ja-JP" altLang="en-US" dirty="0">
                <a:latin typeface="+mj-ea"/>
                <a:ea typeface="+mj-ea"/>
              </a:rPr>
              <a:t>　　　　</a:t>
            </a:r>
            <a:r>
              <a:rPr lang="en-US" altLang="ja-JP" dirty="0">
                <a:latin typeface="+mj-ea"/>
                <a:ea typeface="+mj-ea"/>
              </a:rPr>
              <a:t>(</a:t>
            </a:r>
            <a:r>
              <a:rPr lang="ja-JP" altLang="en-US" dirty="0">
                <a:latin typeface="+mj-ea"/>
                <a:ea typeface="+mj-ea"/>
              </a:rPr>
              <a:t>ｱ</a:t>
            </a:r>
            <a:r>
              <a:rPr lang="en-US" altLang="ja-JP" dirty="0">
                <a:latin typeface="+mj-ea"/>
                <a:ea typeface="+mj-ea"/>
              </a:rPr>
              <a:t>) </a:t>
            </a:r>
            <a:r>
              <a:rPr lang="ja-JP" altLang="en-US" dirty="0">
                <a:latin typeface="+mj-ea"/>
                <a:ea typeface="+mj-ea"/>
              </a:rPr>
              <a:t>造形的な特徴などを基に，見立てたり，心情などと関連付けたりして全体のイメ</a:t>
            </a:r>
            <a:endParaRPr lang="en-US" altLang="ja-JP" dirty="0">
              <a:latin typeface="+mj-ea"/>
              <a:ea typeface="+mj-ea"/>
            </a:endParaRPr>
          </a:p>
          <a:p>
            <a:pPr>
              <a:lnSpc>
                <a:spcPts val="2600"/>
              </a:lnSpc>
              <a:defRPr/>
            </a:pPr>
            <a:r>
              <a:rPr lang="ja-JP" altLang="en-US" dirty="0">
                <a:latin typeface="+mj-ea"/>
                <a:ea typeface="+mj-ea"/>
              </a:rPr>
              <a:t>　　　　　</a:t>
            </a:r>
            <a:r>
              <a:rPr lang="ja-JP" altLang="en-US" dirty="0" err="1">
                <a:latin typeface="+mj-ea"/>
                <a:ea typeface="+mj-ea"/>
              </a:rPr>
              <a:t>ー</a:t>
            </a:r>
            <a:r>
              <a:rPr lang="ja-JP" altLang="en-US" dirty="0">
                <a:latin typeface="+mj-ea"/>
                <a:ea typeface="+mj-ea"/>
              </a:rPr>
              <a:t>ジで捉えること。</a:t>
            </a:r>
          </a:p>
          <a:p>
            <a:pPr>
              <a:lnSpc>
                <a:spcPts val="2600"/>
              </a:lnSpc>
              <a:defRPr/>
            </a:pPr>
            <a:r>
              <a:rPr lang="ja-JP" altLang="en-US" dirty="0">
                <a:latin typeface="+mj-ea"/>
                <a:ea typeface="+mj-ea"/>
              </a:rPr>
              <a:t>　　　　</a:t>
            </a:r>
            <a:r>
              <a:rPr lang="en-US" altLang="ja-JP" dirty="0">
                <a:latin typeface="+mj-ea"/>
                <a:ea typeface="+mj-ea"/>
              </a:rPr>
              <a:t>(</a:t>
            </a:r>
            <a:r>
              <a:rPr lang="ja-JP" altLang="en-US" dirty="0">
                <a:latin typeface="+mj-ea"/>
                <a:ea typeface="+mj-ea"/>
              </a:rPr>
              <a:t>ｲ</a:t>
            </a:r>
            <a:r>
              <a:rPr lang="en-US" altLang="ja-JP" dirty="0">
                <a:latin typeface="+mj-ea"/>
                <a:ea typeface="+mj-ea"/>
              </a:rPr>
              <a:t>) </a:t>
            </a:r>
            <a:r>
              <a:rPr lang="ja-JP" altLang="en-US" dirty="0">
                <a:latin typeface="+mj-ea"/>
                <a:ea typeface="+mj-ea"/>
              </a:rPr>
              <a:t>造形的な特徴などを基に，作風や様式などの文化的な視点で捉えること。</a:t>
            </a:r>
            <a:endParaRPr lang="en-US" altLang="ja-JP" sz="2000" dirty="0">
              <a:latin typeface="+mj-ea"/>
              <a:ea typeface="+mj-ea"/>
            </a:endParaRPr>
          </a:p>
        </p:txBody>
      </p:sp>
      <p:sp>
        <p:nvSpPr>
          <p:cNvPr id="20483" name="テキスト ボックス 1"/>
          <p:cNvSpPr txBox="1">
            <a:spLocks noChangeArrowheads="1"/>
          </p:cNvSpPr>
          <p:nvPr/>
        </p:nvSpPr>
        <p:spPr bwMode="auto">
          <a:xfrm>
            <a:off x="0" y="0"/>
            <a:ext cx="9144000" cy="8858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2800" b="1">
                <a:solidFill>
                  <a:srgbClr val="FFFFFF"/>
                </a:solidFill>
              </a:rPr>
              <a:t>Ⅰ</a:t>
            </a:r>
            <a:r>
              <a:rPr kumimoji="1" lang="ja-JP" altLang="en-US" sz="2800" b="1">
                <a:solidFill>
                  <a:srgbClr val="FFFFFF"/>
                </a:solidFill>
              </a:rPr>
              <a:t>　「内容のまとまりごとの評価規準」作成の手順</a:t>
            </a:r>
          </a:p>
        </p:txBody>
      </p:sp>
      <p:sp>
        <p:nvSpPr>
          <p:cNvPr id="6" name="上リボン 5"/>
          <p:cNvSpPr/>
          <p:nvPr/>
        </p:nvSpPr>
        <p:spPr>
          <a:xfrm>
            <a:off x="7578725" y="119063"/>
            <a:ext cx="1403350" cy="647700"/>
          </a:xfrm>
          <a:prstGeom prst="ribbon2">
            <a:avLst>
              <a:gd name="adj1" fmla="val 16667"/>
              <a:gd name="adj2" fmla="val 64951"/>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r>
              <a:rPr kumimoji="1" lang="ja-JP" altLang="en-US" dirty="0"/>
              <a:t>Ｐ３０</a:t>
            </a:r>
          </a:p>
        </p:txBody>
      </p:sp>
      <p:sp>
        <p:nvSpPr>
          <p:cNvPr id="20485" name="正方形/長方形 1"/>
          <p:cNvSpPr>
            <a:spLocks noChangeArrowheads="1"/>
          </p:cNvSpPr>
          <p:nvPr/>
        </p:nvSpPr>
        <p:spPr bwMode="auto">
          <a:xfrm>
            <a:off x="179388" y="917575"/>
            <a:ext cx="698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ja-JP" sz="2400" dirty="0"/>
              <a:t>【</a:t>
            </a:r>
            <a:r>
              <a:rPr lang="ja-JP" altLang="en-US" sz="2400" dirty="0"/>
              <a:t>参考</a:t>
            </a:r>
            <a:r>
              <a:rPr lang="en-US" altLang="ja-JP" sz="2400" dirty="0"/>
              <a:t>】</a:t>
            </a:r>
            <a:r>
              <a:rPr lang="ja-JP" altLang="en-US" sz="2400" dirty="0"/>
              <a:t>　</a:t>
            </a:r>
            <a:r>
              <a:rPr lang="ja-JP" altLang="en-US" sz="2400" dirty="0">
                <a:latin typeface="+mj-ea"/>
              </a:rPr>
              <a:t>指導計画の作成と内容の取扱い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41"/>
    </mc:Choice>
    <mc:Fallback xmlns="">
      <p:transition spd="slow" advTm="6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20428</TotalTime>
  <Words>8997</Words>
  <Application>Microsoft Office PowerPoint</Application>
  <PresentationFormat>画面に合わせる (4:3)</PresentationFormat>
  <Paragraphs>588</Paragraphs>
  <Slides>28</Slides>
  <Notes>28</Notes>
  <HiddenSlides>0</HiddenSlides>
  <MMClips>28</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28</vt:i4>
      </vt:variant>
    </vt:vector>
  </HeadingPairs>
  <TitlesOfParts>
    <vt:vector size="40" baseType="lpstr">
      <vt:lpstr>HGP教科書体</vt:lpstr>
      <vt:lpstr>ＭＳ</vt:lpstr>
      <vt:lpstr>ＭＳ Ｐゴシック</vt:lpstr>
      <vt:lpstr>ＭＳ Ｐ明朝</vt:lpstr>
      <vt:lpstr>ＭＳ 明朝</vt:lpstr>
      <vt:lpstr>ＭＳ.....</vt:lpstr>
      <vt:lpstr>ＭＳ....</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1071</cp:revision>
  <cp:lastPrinted>2020-05-01T04:17:03Z</cp:lastPrinted>
  <dcterms:created xsi:type="dcterms:W3CDTF">2009-05-16T06:50:40Z</dcterms:created>
  <dcterms:modified xsi:type="dcterms:W3CDTF">2020-05-27T13:52:25Z</dcterms:modified>
</cp:coreProperties>
</file>