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 id="2147485708" r:id="rId2"/>
  </p:sldMasterIdLst>
  <p:notesMasterIdLst>
    <p:notesMasterId r:id="rId29"/>
  </p:notesMasterIdLst>
  <p:handoutMasterIdLst>
    <p:handoutMasterId r:id="rId30"/>
  </p:handoutMasterIdLst>
  <p:sldIdLst>
    <p:sldId id="472" r:id="rId3"/>
    <p:sldId id="685" r:id="rId4"/>
    <p:sldId id="723" r:id="rId5"/>
    <p:sldId id="736" r:id="rId6"/>
    <p:sldId id="738" r:id="rId7"/>
    <p:sldId id="770" r:id="rId8"/>
    <p:sldId id="771" r:id="rId9"/>
    <p:sldId id="750" r:id="rId10"/>
    <p:sldId id="745" r:id="rId11"/>
    <p:sldId id="746" r:id="rId12"/>
    <p:sldId id="747" r:id="rId13"/>
    <p:sldId id="748" r:id="rId14"/>
    <p:sldId id="749" r:id="rId15"/>
    <p:sldId id="751" r:id="rId16"/>
    <p:sldId id="768" r:id="rId17"/>
    <p:sldId id="769" r:id="rId18"/>
    <p:sldId id="753" r:id="rId19"/>
    <p:sldId id="754" r:id="rId20"/>
    <p:sldId id="756" r:id="rId21"/>
    <p:sldId id="758" r:id="rId22"/>
    <p:sldId id="760" r:id="rId23"/>
    <p:sldId id="763" r:id="rId24"/>
    <p:sldId id="765" r:id="rId25"/>
    <p:sldId id="762" r:id="rId26"/>
    <p:sldId id="766" r:id="rId27"/>
    <p:sldId id="722" r:id="rId28"/>
  </p:sldIdLst>
  <p:sldSz cx="9144000" cy="6858000" type="screen4x3"/>
  <p:notesSz cx="6797675" cy="9926638"/>
  <p:custDataLst>
    <p:tags r:id="rId3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f9zP1atRYqbTHqxUc9dlOA==" hashData="UYb5o+lFtEGuUvdRb0q5yw96F7nQ2a4hWFjZleLC/qZpxQTT+sXdfOGuy17N0zqI+6dIAHid0vswhVazepMNK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0944" autoAdjust="0"/>
  </p:normalViewPr>
  <p:slideViewPr>
    <p:cSldViewPr>
      <p:cViewPr varScale="1">
        <p:scale>
          <a:sx n="55" d="100"/>
          <a:sy n="55" d="100"/>
        </p:scale>
        <p:origin x="1728" y="42"/>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40"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0141"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30142"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0143"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4C576581-3192-47C5-863E-8018EBB2783F}" type="slidenum">
              <a:rPr lang="en-US" altLang="ja-JP"/>
              <a:pPr>
                <a:defRPr/>
              </a:pPr>
              <a:t>‹#›</a:t>
            </a:fld>
            <a:endParaRPr lang="en-US" altLang="ja-JP"/>
          </a:p>
        </p:txBody>
      </p:sp>
    </p:spTree>
    <p:extLst>
      <p:ext uri="{BB962C8B-B14F-4D97-AF65-F5344CB8AC3E}">
        <p14:creationId xmlns:p14="http://schemas.microsoft.com/office/powerpoint/2010/main" val="250891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0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2910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4100"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1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911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2911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1EC5013D-85EC-4A9A-973A-8552EB624715}" type="slidenum">
              <a:rPr lang="en-US" altLang="ja-JP"/>
              <a:pPr>
                <a:defRPr/>
              </a:pPr>
              <a:t>‹#›</a:t>
            </a:fld>
            <a:endParaRPr lang="en-US" altLang="ja-JP"/>
          </a:p>
        </p:txBody>
      </p:sp>
    </p:spTree>
    <p:extLst>
      <p:ext uri="{BB962C8B-B14F-4D97-AF65-F5344CB8AC3E}">
        <p14:creationId xmlns:p14="http://schemas.microsoft.com/office/powerpoint/2010/main" val="18148320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F94CC70E-2E61-4391-90CD-47D35CD30041}" type="slidenum">
              <a:rPr lang="en-US" altLang="ja-JP">
                <a:solidFill>
                  <a:srgbClr val="000000"/>
                </a:solidFill>
                <a:ea typeface="ＭＳ Ｐゴシック" panose="020B0600070205080204" pitchFamily="50" charset="-128"/>
              </a:rPr>
              <a:pPr algn="r">
                <a:spcBef>
                  <a:spcPct val="0"/>
                </a:spcBef>
              </a:pPr>
              <a:t>1</a:t>
            </a:fld>
            <a:endParaRPr lang="en-US" altLang="ja-JP">
              <a:solidFill>
                <a:srgbClr val="000000"/>
              </a:solidFill>
              <a:ea typeface="ＭＳ Ｐゴシック" panose="020B0600070205080204" pitchFamily="50" charset="-128"/>
            </a:endParaRPr>
          </a:p>
        </p:txBody>
      </p:sp>
      <p:sp>
        <p:nvSpPr>
          <p:cNvPr id="7171" name="Rectangle 2"/>
          <p:cNvSpPr>
            <a:spLocks noGrp="1" noRot="1" noChangeAspect="1" noChangeArrowheads="1" noTextEdit="1"/>
          </p:cNvSpPr>
          <p:nvPr>
            <p:ph type="sldImg"/>
          </p:nvPr>
        </p:nvSpPr>
        <p:spPr>
          <a:noFill/>
          <a:ln cap="flat">
            <a:headEnd type="none" w="med" len="med"/>
            <a:tailEnd type="none" w="med" len="med"/>
          </a:ln>
        </p:spPr>
      </p:sp>
      <p:sp>
        <p:nvSpPr>
          <p:cNvPr id="7172" name="Rectangle 3"/>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　只今から，「</a:t>
            </a:r>
            <a:r>
              <a:rPr lang="en-US" altLang="ja-JP" dirty="0">
                <a:latin typeface="ＭＳ Ｐ明朝" panose="02020600040205080304" pitchFamily="18" charset="-128"/>
              </a:rPr>
              <a:t>『</a:t>
            </a:r>
            <a:r>
              <a:rPr lang="ja-JP" altLang="en-US" dirty="0">
                <a:latin typeface="ＭＳ Ｐ明朝" panose="02020600040205080304" pitchFamily="18" charset="-128"/>
              </a:rPr>
              <a:t>指導と評価の一体化</a:t>
            </a:r>
            <a:r>
              <a:rPr lang="en-US" altLang="ja-JP" dirty="0">
                <a:latin typeface="ＭＳ Ｐ明朝" panose="02020600040205080304" pitchFamily="18" charset="-128"/>
              </a:rPr>
              <a:t>』</a:t>
            </a:r>
            <a:r>
              <a:rPr lang="ja-JP" altLang="en-US" dirty="0">
                <a:latin typeface="ＭＳ Ｐ明朝" panose="02020600040205080304" pitchFamily="18" charset="-128"/>
              </a:rPr>
              <a:t>のための学習評価～平成２９年告示　学習指導要領に基づく学習評価について」「中学校　保健体育」の説明を始めます。</a:t>
            </a:r>
          </a:p>
          <a:p>
            <a:r>
              <a:rPr lang="ja-JP" altLang="en-US" dirty="0">
                <a:latin typeface="ＭＳ Ｐ明朝" panose="02020600040205080304" pitchFamily="18" charset="-128"/>
              </a:rPr>
              <a:t>　なお，本説明は、国立教育政策研究所の「</a:t>
            </a:r>
            <a:r>
              <a:rPr lang="en-US" altLang="ja-JP" dirty="0">
                <a:latin typeface="ＭＳ Ｐ明朝" panose="02020600040205080304" pitchFamily="18" charset="-128"/>
              </a:rPr>
              <a:t>『</a:t>
            </a:r>
            <a:r>
              <a:rPr lang="ja-JP" altLang="en-US" dirty="0">
                <a:latin typeface="ＭＳ Ｐ明朝" panose="02020600040205080304" pitchFamily="18" charset="-128"/>
              </a:rPr>
              <a:t>指導と評価の一体化</a:t>
            </a:r>
            <a:r>
              <a:rPr lang="en-US" altLang="ja-JP" dirty="0">
                <a:latin typeface="ＭＳ Ｐ明朝" panose="02020600040205080304" pitchFamily="18" charset="-128"/>
              </a:rPr>
              <a:t>』</a:t>
            </a:r>
            <a:r>
              <a:rPr lang="ja-JP" altLang="en-US" dirty="0">
                <a:latin typeface="ＭＳ Ｐ明朝" panose="02020600040205080304" pitchFamily="18" charset="-128"/>
              </a:rPr>
              <a:t>のための学習評価に関する参考資料」をもとに作成しています。</a:t>
            </a:r>
          </a:p>
          <a:p>
            <a:r>
              <a:rPr lang="ja-JP" altLang="en-US" dirty="0">
                <a:latin typeface="ＭＳ Ｐ明朝" panose="02020600040205080304" pitchFamily="18" charset="-128"/>
              </a:rPr>
              <a:t>　スライド右上に，該当ページを示していますので，参考資料をお持ちの方は、必要に応じてラインを引くなどしながらお聞きください。</a:t>
            </a:r>
          </a:p>
          <a:p>
            <a:r>
              <a:rPr lang="ja-JP" altLang="en-US" dirty="0">
                <a:latin typeface="ＭＳ Ｐ明朝" panose="02020600040205080304" pitchFamily="18" charset="-128"/>
              </a:rPr>
              <a:t>　それでは，説明を始めます。</a:t>
            </a:r>
          </a:p>
        </p:txBody>
      </p:sp>
    </p:spTree>
    <p:extLst>
      <p:ext uri="{BB962C8B-B14F-4D97-AF65-F5344CB8AC3E}">
        <p14:creationId xmlns:p14="http://schemas.microsoft.com/office/powerpoint/2010/main" val="223068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5603"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また，指導改善を進めるに当たっては、単元などのまとまりを見通した学びの重要性や，指導内容のつながりと評価の場面設定との関係などについて十分検討する必要があります。</a:t>
            </a:r>
            <a:endParaRPr lang="en-US" altLang="ja-JP"/>
          </a:p>
          <a:p>
            <a:r>
              <a:rPr lang="ja-JP" altLang="en-US"/>
              <a:t>例えば，「技能」及び「主体的に学習に取り組む態度」における評価は，技能の獲得，態度の育成等に一定の学習期間が必要となることから，指導後に一定の学習期間及び評価期間を設けることが大切です。「知識」及び「思考・判断・表現」における評価は，学習カード等に記述された内容と併せて，生徒の発言等の観察評価などを加味するなど評価の妥当性，信頼性等を高めることが必要です。</a:t>
            </a:r>
            <a:endParaRPr lang="en-US" altLang="ja-JP">
              <a:latin typeface="ＭＳ Ｐ明朝" panose="02020600040205080304" pitchFamily="18" charset="-128"/>
            </a:endParaRPr>
          </a:p>
        </p:txBody>
      </p:sp>
      <p:sp>
        <p:nvSpPr>
          <p:cNvPr id="2560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B78A0809-27E8-4FFB-847C-10500AB69ECE}" type="slidenum">
              <a:rPr lang="en-US" altLang="ja-JP">
                <a:ea typeface="ＭＳ Ｐゴシック" panose="020B0600070205080204" pitchFamily="50" charset="-128"/>
              </a:rPr>
              <a:pPr algn="r">
                <a:spcBef>
                  <a:spcPct val="0"/>
                </a:spcBef>
              </a:pPr>
              <a:t>10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83954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7651"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次に，保健分野について説明します。</a:t>
            </a:r>
            <a:endParaRPr lang="en-US" altLang="ja-JP">
              <a:latin typeface="ＭＳ Ｐ明朝" panose="02020600040205080304" pitchFamily="18" charset="-128"/>
            </a:endParaRPr>
          </a:p>
          <a:p>
            <a:r>
              <a:rPr lang="ja-JP" altLang="en-US">
                <a:latin typeface="ＭＳ Ｐ明朝" panose="02020600040205080304" pitchFamily="18" charset="-128"/>
              </a:rPr>
              <a:t>まず，単元とは，一定の目標や主題を中心として組織された学習内容の有機的な一まとまりのことです。保健分野では「内容のまとまり」をそのまま単元として捉える場合と，「内容のまとまり」をいくつかの単元に分けて単元設定する場合があります。</a:t>
            </a:r>
            <a:endParaRPr lang="en-US" altLang="ja-JP">
              <a:latin typeface="ＭＳ Ｐ明朝" panose="02020600040205080304" pitchFamily="18" charset="-128"/>
            </a:endParaRPr>
          </a:p>
        </p:txBody>
      </p:sp>
      <p:sp>
        <p:nvSpPr>
          <p:cNvPr id="2765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D928F0B2-32A7-407A-823B-F9079A636E8A}" type="slidenum">
              <a:rPr lang="en-US" altLang="ja-JP">
                <a:ea typeface="ＭＳ Ｐゴシック" panose="020B0600070205080204" pitchFamily="50" charset="-128"/>
              </a:rPr>
              <a:pPr algn="r">
                <a:spcBef>
                  <a:spcPct val="0"/>
                </a:spcBef>
              </a:pPr>
              <a:t>11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400509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9699"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学習指導要領と</a:t>
            </a:r>
            <a:r>
              <a:rPr lang="ja-JP" altLang="en-US"/>
              <a:t>「内容のまとまりごとの評価規準」，解説と「単元の評価規準」との関係性については，スクリーンのとおりです。</a:t>
            </a:r>
            <a:endParaRPr lang="en-US" altLang="ja-JP">
              <a:latin typeface="ＭＳ Ｐ明朝" panose="02020600040205080304" pitchFamily="18" charset="-128"/>
            </a:endParaRPr>
          </a:p>
        </p:txBody>
      </p:sp>
      <p:sp>
        <p:nvSpPr>
          <p:cNvPr id="2970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B2F43757-CD31-49C5-8A66-B9794A8B5D46}" type="slidenum">
              <a:rPr lang="en-US" altLang="ja-JP">
                <a:ea typeface="ＭＳ Ｐゴシック" panose="020B0600070205080204" pitchFamily="50" charset="-128"/>
              </a:rPr>
              <a:pPr algn="r">
                <a:spcBef>
                  <a:spcPct val="0"/>
                </a:spcBef>
              </a:pPr>
              <a:t>12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9429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1747"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「単元の評価規準」を作成する際は，生徒の実態等を考慮しつつ，「内容のまとまりごとの評価規準」を踏まえ作成します。</a:t>
            </a:r>
            <a:endParaRPr lang="en-US" altLang="ja-JP">
              <a:latin typeface="ＭＳ Ｐ明朝" panose="02020600040205080304" pitchFamily="18" charset="-128"/>
            </a:endParaRPr>
          </a:p>
          <a:p>
            <a:r>
              <a:rPr lang="ja-JP" altLang="en-US">
                <a:latin typeface="ＭＳ Ｐ明朝" panose="02020600040205080304" pitchFamily="18" charset="-128"/>
              </a:rPr>
              <a:t>保健の技能においては，その行い方（対処の仕方）について知識の習得と併せて指導することが大切であるため，原則や概念に関する知識に加えて，該当する技能についての行い方（対処の仕方）に関する知識も評価に加筆することになります。</a:t>
            </a:r>
            <a:endParaRPr lang="en-US" altLang="ja-JP">
              <a:latin typeface="ＭＳ Ｐ明朝" panose="02020600040205080304" pitchFamily="18" charset="-128"/>
            </a:endParaRPr>
          </a:p>
        </p:txBody>
      </p:sp>
      <p:sp>
        <p:nvSpPr>
          <p:cNvPr id="3174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D566E21B-808C-481E-B8E3-E62FAF7C9470}" type="slidenum">
              <a:rPr lang="en-US" altLang="ja-JP">
                <a:ea typeface="ＭＳ Ｐゴシック" panose="020B0600070205080204" pitchFamily="50" charset="-128"/>
              </a:rPr>
              <a:pPr algn="r">
                <a:spcBef>
                  <a:spcPct val="0"/>
                </a:spcBef>
              </a:pPr>
              <a:t>13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61085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3795"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次に，</a:t>
            </a:r>
            <a:r>
              <a:rPr lang="en-US" altLang="ja-JP" dirty="0">
                <a:latin typeface="ＭＳ Ｐ明朝" panose="02020600040205080304" pitchFamily="18" charset="-128"/>
              </a:rPr>
              <a:t>Ⅲ</a:t>
            </a:r>
            <a:r>
              <a:rPr lang="ja-JP" altLang="en-US" dirty="0">
                <a:latin typeface="ＭＳ Ｐ明朝" panose="02020600040205080304" pitchFamily="18" charset="-128"/>
              </a:rPr>
              <a:t>　学習評価に関する事例について説明します。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本参考資料では，平成</a:t>
            </a:r>
            <a:r>
              <a:rPr lang="en-US" altLang="ja-JP" dirty="0">
                <a:latin typeface="ＭＳ Ｐ明朝" panose="02020600040205080304" pitchFamily="18" charset="-128"/>
              </a:rPr>
              <a:t>29</a:t>
            </a:r>
            <a:r>
              <a:rPr lang="ja-JP" altLang="en-US" dirty="0">
                <a:latin typeface="ＭＳ Ｐ明朝" panose="02020600040205080304" pitchFamily="18" charset="-128"/>
              </a:rPr>
              <a:t>年改訂学習指導要領の趣旨・内容に資する評価の事例を示すことができるように，原則として３つの方針を踏まえたものになっています。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そして，以下の</a:t>
            </a:r>
            <a:r>
              <a:rPr lang="en-US" altLang="ja-JP" dirty="0">
                <a:latin typeface="ＭＳ Ｐ明朝" panose="02020600040205080304" pitchFamily="18" charset="-128"/>
              </a:rPr>
              <a:t>8</a:t>
            </a:r>
            <a:r>
              <a:rPr lang="ja-JP" altLang="en-US" dirty="0" err="1">
                <a:latin typeface="ＭＳ Ｐ明朝" panose="02020600040205080304" pitchFamily="18" charset="-128"/>
              </a:rPr>
              <a:t>つの</a:t>
            </a:r>
            <a:r>
              <a:rPr lang="ja-JP" altLang="en-US" dirty="0">
                <a:latin typeface="ＭＳ Ｐ明朝" panose="02020600040205080304" pitchFamily="18" charset="-128"/>
              </a:rPr>
              <a:t>事例が掲載されています。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ここでは８つの事例の中から特に留意していただきたい４つの事例について紹介します。</a:t>
            </a:r>
            <a:endParaRPr lang="en-US" altLang="ja-JP" dirty="0">
              <a:latin typeface="ＭＳ Ｐ明朝" panose="02020600040205080304" pitchFamily="18" charset="-128"/>
            </a:endParaRPr>
          </a:p>
        </p:txBody>
      </p:sp>
      <p:sp>
        <p:nvSpPr>
          <p:cNvPr id="3379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92362259-5686-42B0-B557-1CF47DF9CAD0}" type="slidenum">
              <a:rPr lang="en-US" altLang="ja-JP">
                <a:ea typeface="ＭＳ Ｐゴシック" panose="020B0600070205080204" pitchFamily="50" charset="-128"/>
              </a:rPr>
              <a:pPr algn="r">
                <a:spcBef>
                  <a:spcPct val="0"/>
                </a:spcBef>
              </a:pPr>
              <a:t>14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4256756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5843"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まず、事例１について説明します。</a:t>
            </a:r>
            <a:endParaRPr lang="en-US" altLang="ja-JP" dirty="0">
              <a:latin typeface="ＭＳ Ｐ明朝" panose="02020600040205080304" pitchFamily="18" charset="-128"/>
            </a:endParaRPr>
          </a:p>
          <a:p>
            <a:r>
              <a:rPr lang="ja-JP" altLang="en-US" dirty="0"/>
              <a:t>本事例では，体育分野における指導と評価の全体像を示しています。</a:t>
            </a:r>
            <a:endParaRPr lang="en-US" altLang="ja-JP" dirty="0"/>
          </a:p>
          <a:p>
            <a:r>
              <a:rPr lang="ja-JP" altLang="en-US" dirty="0"/>
              <a:t>「単元の評価規準」の作成及び指導と評価の計画の作成については、①から⑥の手順で行います。まず、手順①では、内容の取扱いを踏まえ、年間指導計画に各単元を位置づけます。本事例では，「</a:t>
            </a:r>
            <a:r>
              <a:rPr kumimoji="0" lang="ja-JP" altLang="en-US" dirty="0"/>
              <a:t>アからウまでを全ての生徒に履修させる」ことを踏まえて、</a:t>
            </a:r>
            <a:r>
              <a:rPr lang="ja-JP" altLang="en-US" dirty="0"/>
              <a:t>第１学年でゴール型，ネット型，第２学年でネット型，ベースボール型，ゴール型を取り上げています。</a:t>
            </a:r>
            <a:endParaRPr lang="en-US" altLang="ja-JP" dirty="0">
              <a:latin typeface="ＭＳ Ｐ明朝" panose="02020600040205080304" pitchFamily="18" charset="-128"/>
            </a:endParaRPr>
          </a:p>
          <a:p>
            <a:endParaRPr lang="en-US" altLang="ja-JP" dirty="0">
              <a:latin typeface="ＭＳ Ｐ明朝" panose="02020600040205080304" pitchFamily="18" charset="-128"/>
            </a:endParaRPr>
          </a:p>
        </p:txBody>
      </p:sp>
      <p:sp>
        <p:nvSpPr>
          <p:cNvPr id="358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D68D4FD2-B18C-4832-88C0-C80230702BBF}" type="slidenum">
              <a:rPr lang="en-US" altLang="ja-JP">
                <a:ea typeface="ＭＳ Ｐゴシック" panose="020B0600070205080204" pitchFamily="50" charset="-128"/>
              </a:rPr>
              <a:pPr algn="r">
                <a:spcBef>
                  <a:spcPct val="0"/>
                </a:spcBef>
              </a:pPr>
              <a:t>15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046567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7891"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t>手順②から④については、スライド６で示したとおりです。</a:t>
            </a:r>
            <a:endParaRPr lang="en-US" altLang="ja-JP"/>
          </a:p>
          <a:p>
            <a:r>
              <a:rPr lang="ja-JP" altLang="en-US">
                <a:latin typeface="ＭＳ Ｐ明朝" panose="02020600040205080304" pitchFamily="18" charset="-128"/>
              </a:rPr>
              <a:t>手順⑤では、当該単元における具体的な指導内容の明確化を図ります。</a:t>
            </a:r>
            <a:endParaRPr lang="en-US" altLang="ja-JP">
              <a:latin typeface="ＭＳ Ｐ明朝" panose="02020600040205080304" pitchFamily="18" charset="-128"/>
            </a:endParaRPr>
          </a:p>
          <a:p>
            <a:r>
              <a:rPr lang="ja-JP" altLang="en-US">
                <a:latin typeface="ＭＳ Ｐ明朝" panose="02020600040205080304" pitchFamily="18" charset="-128"/>
              </a:rPr>
              <a:t>単元の目標の実現には，具体的な指導を充実した上で，単元の評価規準により評価を行うことが重要です。</a:t>
            </a:r>
            <a:endParaRPr lang="en-US" altLang="ja-JP">
              <a:latin typeface="ＭＳ Ｐ明朝" panose="02020600040205080304" pitchFamily="18" charset="-128"/>
            </a:endParaRPr>
          </a:p>
          <a:p>
            <a:r>
              <a:rPr lang="ja-JP" altLang="en-US">
                <a:latin typeface="ＭＳ Ｐ明朝" panose="02020600040205080304" pitchFamily="18" charset="-128"/>
              </a:rPr>
              <a:t>そのため，学習指導要領解説の記載等から，生徒の学習状況を実現するための具体的な指導内容を明確にします。</a:t>
            </a:r>
            <a:endParaRPr lang="en-US" altLang="ja-JP">
              <a:latin typeface="ＭＳ Ｐ明朝" panose="02020600040205080304" pitchFamily="18" charset="-128"/>
            </a:endParaRPr>
          </a:p>
        </p:txBody>
      </p:sp>
      <p:sp>
        <p:nvSpPr>
          <p:cNvPr id="3789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69DE5302-EA3D-4A82-AC12-A4CA90B40D40}" type="slidenum">
              <a:rPr lang="en-US" altLang="ja-JP">
                <a:ea typeface="ＭＳ Ｐゴシック" panose="020B0600070205080204" pitchFamily="50" charset="-128"/>
              </a:rPr>
              <a:pPr algn="r">
                <a:spcBef>
                  <a:spcPct val="0"/>
                </a:spcBef>
              </a:pPr>
              <a:t>16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208363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9939"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手順⑥では、</a:t>
            </a:r>
            <a:r>
              <a:rPr lang="ja-JP" altLang="en-US"/>
              <a:t>指導場面や評価機会が関連付けられた指導と評価の計画を作成します。矢印で示すように，シュートであれば，２時間目に技術的なポイントの学習機会を設け，練習場面を設定した上で３時間目に「技能①」の評価を行います。さらに発見した課題について，７時間目に課題解決の時間を設け，知識や技能を活用して「思考力，判断力，表現力等」の学習や評価につなげることができるよう，各指導内容間の関連を図る工夫をしています。</a:t>
            </a:r>
            <a:endParaRPr lang="en-US" altLang="ja-JP">
              <a:latin typeface="ＭＳ Ｐ明朝" panose="02020600040205080304" pitchFamily="18" charset="-128"/>
            </a:endParaRPr>
          </a:p>
        </p:txBody>
      </p:sp>
      <p:sp>
        <p:nvSpPr>
          <p:cNvPr id="3994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98214B88-3A63-4FDE-9CD0-08DA5777AF6A}" type="slidenum">
              <a:rPr lang="en-US" altLang="ja-JP">
                <a:ea typeface="ＭＳ Ｐゴシック" panose="020B0600070205080204" pitchFamily="50" charset="-128"/>
              </a:rPr>
              <a:pPr algn="r">
                <a:spcBef>
                  <a:spcPct val="0"/>
                </a:spcBef>
              </a:pPr>
              <a:t>17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40918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1987"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次に，事例２について説明します。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本事例では</a:t>
            </a:r>
            <a:r>
              <a:rPr lang="ja-JP" altLang="en-US" dirty="0"/>
              <a:t>，「知識」「技能」それぞれの指導と評価を充実させ，学習状況を生徒に適切にフィードバックする</a:t>
            </a:r>
            <a:r>
              <a:rPr lang="ja-JP" altLang="en-US" dirty="0">
                <a:solidFill>
                  <a:srgbClr val="FF0000"/>
                </a:solidFill>
              </a:rPr>
              <a:t>例を</a:t>
            </a:r>
            <a:r>
              <a:rPr lang="ja-JP" altLang="en-US" dirty="0"/>
              <a:t>取り上げています。</a:t>
            </a:r>
            <a:endParaRPr lang="en-US" altLang="ja-JP" dirty="0"/>
          </a:p>
          <a:p>
            <a:r>
              <a:rPr lang="ja-JP" altLang="en-US" dirty="0"/>
              <a:t>まず，器械運動における具体的な指導事項及び「知識・技能」の評価についてです。</a:t>
            </a:r>
            <a:endParaRPr lang="en-US" altLang="ja-JP" dirty="0"/>
          </a:p>
          <a:p>
            <a:r>
              <a:rPr lang="ja-JP" altLang="en-US" dirty="0"/>
              <a:t>器械運動の「知識」では，「運動の特性や成り立ち」，「技術（技）の名称や行い方」，「その運動に関連して高まる体力」，「発表会のねらいや行い方」などを指導し評価することが求められます。「技能」では，体の柔らかさ，力強さ，巧みさなどの生徒の体力や技能の程度の違いを踏まえ，個に応じた学習可能な学習課題を提示し，「基本的な技を滑らかに行うこと，条件を変えて行うこと，発展させて行うこと」などの技の難易度とその出来映えといった視点から評価することが求められています。</a:t>
            </a:r>
            <a:endParaRPr lang="en-US" altLang="ja-JP" dirty="0">
              <a:latin typeface="ＭＳ Ｐ明朝" panose="02020600040205080304" pitchFamily="18" charset="-128"/>
            </a:endParaRPr>
          </a:p>
        </p:txBody>
      </p:sp>
      <p:sp>
        <p:nvSpPr>
          <p:cNvPr id="419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981DDD48-3F50-4BC5-9A87-E77A05942AF3}" type="slidenum">
              <a:rPr lang="en-US" altLang="ja-JP">
                <a:ea typeface="ＭＳ Ｐゴシック" panose="020B0600070205080204" pitchFamily="50" charset="-128"/>
              </a:rPr>
              <a:pPr algn="r">
                <a:spcBef>
                  <a:spcPct val="0"/>
                </a:spcBef>
              </a:pPr>
              <a:t>18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656422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4035"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t>本事例では，知識の評価で活用する実現状況を判断する目安と具体例を作成し，それを踏まえて知識の評価を行っています。これは，「十分満足できる」状況（Ａ）と判断される生徒，「おおむね満足できる」状況（Ｂ）と判断される生徒，「努力を要する」状況（Ｃ）と判断される生徒についての実現状況と，その段階の特徴となる判断の目安及び具体例から作成されています。</a:t>
            </a:r>
            <a:endParaRPr lang="en-US" altLang="ja-JP">
              <a:latin typeface="ＭＳ Ｐ明朝" panose="02020600040205080304" pitchFamily="18" charset="-128"/>
            </a:endParaRPr>
          </a:p>
        </p:txBody>
      </p:sp>
      <p:sp>
        <p:nvSpPr>
          <p:cNvPr id="440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CB095419-5FF5-4485-B6C4-AC1E225AF3D0}" type="slidenum">
              <a:rPr lang="en-US" altLang="ja-JP">
                <a:ea typeface="ＭＳ Ｐゴシック" panose="020B0600070205080204" pitchFamily="50" charset="-128"/>
              </a:rPr>
              <a:pPr algn="r">
                <a:spcBef>
                  <a:spcPct val="0"/>
                </a:spcBef>
              </a:pPr>
              <a:t>19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806486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389999D5-B65E-43AE-8633-1F6283C45568}" type="slidenum">
              <a:rPr lang="en-US" altLang="ja-JP">
                <a:solidFill>
                  <a:srgbClr val="000000"/>
                </a:solidFill>
                <a:ea typeface="ＭＳ Ｐゴシック" panose="020B0600070205080204" pitchFamily="50" charset="-128"/>
              </a:rPr>
              <a:pPr algn="r">
                <a:spcBef>
                  <a:spcPct val="0"/>
                </a:spcBef>
              </a:pPr>
              <a:t>2</a:t>
            </a:fld>
            <a:endParaRPr lang="en-US" altLang="ja-JP">
              <a:solidFill>
                <a:srgbClr val="000000"/>
              </a:solidFill>
              <a:ea typeface="ＭＳ Ｐゴシック" panose="020B0600070205080204" pitchFamily="50" charset="-128"/>
            </a:endParaRPr>
          </a:p>
        </p:txBody>
      </p:sp>
      <p:sp>
        <p:nvSpPr>
          <p:cNvPr id="9219" name="Rectangle 2"/>
          <p:cNvSpPr>
            <a:spLocks noGrp="1" noRot="1" noChangeAspect="1" noChangeArrowheads="1" noTextEdit="1"/>
          </p:cNvSpPr>
          <p:nvPr>
            <p:ph type="sldImg"/>
          </p:nvPr>
        </p:nvSpPr>
        <p:spPr>
          <a:noFill/>
          <a:ln cap="flat">
            <a:headEnd type="none" w="med" len="med"/>
            <a:tailEnd type="none" w="med" len="med"/>
          </a:ln>
        </p:spPr>
      </p:sp>
      <p:sp>
        <p:nvSpPr>
          <p:cNvPr id="9220" name="Rectangle 3"/>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　説明の内容は、スクリーンに示しております３点です。</a:t>
            </a:r>
          </a:p>
          <a:p>
            <a:r>
              <a:rPr lang="ja-JP" altLang="en-US" dirty="0">
                <a:latin typeface="ＭＳ Ｐ明朝" panose="02020600040205080304" pitchFamily="18" charset="-128"/>
              </a:rPr>
              <a:t>　はじめに、</a:t>
            </a:r>
            <a:r>
              <a:rPr lang="en-US" altLang="ja-JP" dirty="0">
                <a:latin typeface="ＭＳ Ｐ明朝" panose="02020600040205080304" pitchFamily="18" charset="-128"/>
              </a:rPr>
              <a:t>Ⅰ</a:t>
            </a:r>
            <a:r>
              <a:rPr lang="ja-JP" altLang="en-US" dirty="0">
                <a:latin typeface="ＭＳ Ｐ明朝" panose="02020600040205080304" pitchFamily="18" charset="-128"/>
              </a:rPr>
              <a:t>　内容のまとまりごとの評価規準について説明します。</a:t>
            </a:r>
          </a:p>
        </p:txBody>
      </p:sp>
    </p:spTree>
    <p:extLst>
      <p:ext uri="{BB962C8B-B14F-4D97-AF65-F5344CB8AC3E}">
        <p14:creationId xmlns:p14="http://schemas.microsoft.com/office/powerpoint/2010/main" val="225394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6083"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同様に，「技能」でも、それぞれの技をより良く行うことができたか効果的に評価するために，</a:t>
            </a:r>
            <a:r>
              <a:rPr lang="ja-JP" altLang="en-US"/>
              <a:t>接転技群の実現状況を判断する目安と具体例を作成し，それを踏まえた評価を行っています。また，「努力を要する」状況（Ｃ）と判断される生徒への手立ても併せて事前に作成することが大切です。</a:t>
            </a:r>
            <a:endParaRPr lang="en-US" altLang="ja-JP">
              <a:latin typeface="ＭＳ Ｐ明朝" panose="02020600040205080304" pitchFamily="18" charset="-128"/>
            </a:endParaRPr>
          </a:p>
        </p:txBody>
      </p:sp>
      <p:sp>
        <p:nvSpPr>
          <p:cNvPr id="460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80E16FE9-72EC-4D94-9E92-9E2F454686DC}" type="slidenum">
              <a:rPr lang="en-US" altLang="ja-JP">
                <a:ea typeface="ＭＳ Ｐゴシック" panose="020B0600070205080204" pitchFamily="50" charset="-128"/>
              </a:rPr>
              <a:pPr algn="r">
                <a:spcBef>
                  <a:spcPct val="0"/>
                </a:spcBef>
              </a:pPr>
              <a:t>20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611454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8131"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次に，事例</a:t>
            </a:r>
            <a:r>
              <a:rPr lang="en-US" altLang="ja-JP" dirty="0">
                <a:latin typeface="ＭＳ Ｐ明朝" panose="02020600040205080304" pitchFamily="18" charset="-128"/>
              </a:rPr>
              <a:t>4</a:t>
            </a:r>
            <a:r>
              <a:rPr lang="ja-JP" altLang="en-US" dirty="0">
                <a:latin typeface="ＭＳ Ｐ明朝" panose="02020600040205080304" pitchFamily="18" charset="-128"/>
              </a:rPr>
              <a:t>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事例４では</a:t>
            </a:r>
            <a:r>
              <a:rPr lang="ja-JP" altLang="en-US" dirty="0"/>
              <a:t>第３学年ダンスにおける「学びに向かう力，人間性等」の指導の充実と，「主体的に学習に取り組む態度」の学習評価について取り上げています。ダンスにおける「学びに向かう力，人間性等」では，愛好的態度，協力，参画，共生，健康・安全などが重点化して示されていますが，本事例では，配当時間数，他領域との関連等を踏まえて「共生」の指導と評価について示されています。</a:t>
            </a:r>
            <a:endParaRPr lang="en-US" altLang="ja-JP" dirty="0"/>
          </a:p>
          <a:p>
            <a:r>
              <a:rPr lang="ja-JP" altLang="en-US" dirty="0"/>
              <a:t>また、その進め方については、①から⑤の手順で進めています。ここでは、「共生」に関わる指導と評価を一体的にとらえるための工夫について④と⑤を説明します。</a:t>
            </a:r>
            <a:endParaRPr lang="en-US" altLang="ja-JP" dirty="0">
              <a:latin typeface="ＭＳ Ｐ明朝" panose="02020600040205080304" pitchFamily="18" charset="-128"/>
            </a:endParaRPr>
          </a:p>
          <a:p>
            <a:endParaRPr lang="en-US" altLang="ja-JP" dirty="0">
              <a:latin typeface="ＭＳ Ｐ明朝" panose="02020600040205080304" pitchFamily="18" charset="-128"/>
            </a:endParaRPr>
          </a:p>
        </p:txBody>
      </p:sp>
      <p:sp>
        <p:nvSpPr>
          <p:cNvPr id="481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F7997404-5531-47AB-BCFE-EC01957F9D9B}" type="slidenum">
              <a:rPr lang="en-US" altLang="ja-JP">
                <a:ea typeface="ＭＳ Ｐゴシック" panose="020B0600070205080204" pitchFamily="50" charset="-128"/>
              </a:rPr>
              <a:pPr algn="r">
                <a:spcBef>
                  <a:spcPct val="0"/>
                </a:spcBef>
              </a:pPr>
              <a:t>21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437085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0179"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ja-JP">
                <a:latin typeface="ＭＳ Ｐ明朝" panose="02020600040205080304" pitchFamily="18" charset="-128"/>
              </a:rPr>
              <a:t>1</a:t>
            </a:r>
            <a:r>
              <a:rPr lang="ja-JP" altLang="en-US">
                <a:latin typeface="ＭＳ Ｐ明朝" panose="02020600040205080304" pitchFamily="18" charset="-128"/>
              </a:rPr>
              <a:t>時間目のオリエンテーションで「なぜこの内容が大切なのか」などの汎用的な知識を指導します。また、事前アンケートの活用や教師の発問から共生の視点の知識の強化を促します。</a:t>
            </a:r>
            <a:endParaRPr lang="en-US" altLang="ja-JP">
              <a:latin typeface="ＭＳ Ｐ明朝" panose="02020600040205080304" pitchFamily="18" charset="-128"/>
            </a:endParaRPr>
          </a:p>
          <a:p>
            <a:endParaRPr lang="en-US" altLang="ja-JP">
              <a:latin typeface="ＭＳ Ｐ明朝" panose="02020600040205080304" pitchFamily="18" charset="-128"/>
            </a:endParaRPr>
          </a:p>
        </p:txBody>
      </p:sp>
      <p:sp>
        <p:nvSpPr>
          <p:cNvPr id="501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A04C871F-D0C4-4FDC-A8AA-F5F85F0FCD71}" type="slidenum">
              <a:rPr lang="en-US" altLang="ja-JP">
                <a:ea typeface="ＭＳ Ｐゴシック" panose="020B0600070205080204" pitchFamily="50" charset="-128"/>
              </a:rPr>
              <a:pPr algn="r">
                <a:spcBef>
                  <a:spcPct val="0"/>
                </a:spcBef>
              </a:pPr>
              <a:t>22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38313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2227"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en-US" altLang="ja-JP">
                <a:latin typeface="ＭＳ Ｐ明朝" panose="02020600040205080304" pitchFamily="18" charset="-128"/>
              </a:rPr>
              <a:t>2</a:t>
            </a:r>
            <a:r>
              <a:rPr lang="ja-JP" altLang="en-US">
                <a:latin typeface="ＭＳ Ｐ明朝" panose="02020600040205080304" pitchFamily="18" charset="-128"/>
              </a:rPr>
              <a:t>時間目は、一人ひとりの違いが出やすい題材を取り上げながら、グループの仲間の考えなどを「受け入れている」姿に焦点を合わせて指導し、仮の評価をします。ここでは、「努力を要する」状況（</a:t>
            </a:r>
            <a:r>
              <a:rPr lang="en-US" altLang="ja-JP">
                <a:latin typeface="ＭＳ Ｐ明朝" panose="02020600040205080304" pitchFamily="18" charset="-128"/>
              </a:rPr>
              <a:t>C</a:t>
            </a:r>
            <a:r>
              <a:rPr lang="ja-JP" altLang="en-US">
                <a:latin typeface="ＭＳ Ｐ明朝" panose="02020600040205080304" pitchFamily="18" charset="-128"/>
              </a:rPr>
              <a:t>）と判断できる生徒を把握することに重点を置きます。その後、３～８時間目の授業の中で働きかけを行い、９時間目の総括的な評価で共生の視点の実現状況の最終確定を行います。具体的な計画については、</a:t>
            </a:r>
            <a:r>
              <a:rPr lang="en-US" altLang="ja-JP">
                <a:latin typeface="ＭＳ Ｐ明朝" panose="02020600040205080304" pitchFamily="18" charset="-128"/>
              </a:rPr>
              <a:t>78</a:t>
            </a:r>
            <a:r>
              <a:rPr lang="ja-JP" altLang="en-US">
                <a:latin typeface="ＭＳ Ｐ明朝" panose="02020600040205080304" pitchFamily="18" charset="-128"/>
              </a:rPr>
              <a:t>ページの例をご覧ください。</a:t>
            </a:r>
            <a:endParaRPr lang="en-US" altLang="ja-JP">
              <a:latin typeface="ＭＳ Ｐ明朝" panose="02020600040205080304" pitchFamily="18" charset="-128"/>
            </a:endParaRPr>
          </a:p>
          <a:p>
            <a:endParaRPr lang="en-US" altLang="ja-JP">
              <a:latin typeface="ＭＳ Ｐ明朝" panose="02020600040205080304" pitchFamily="18" charset="-128"/>
            </a:endParaRPr>
          </a:p>
        </p:txBody>
      </p:sp>
      <p:sp>
        <p:nvSpPr>
          <p:cNvPr id="522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F506EBC3-91FE-43F7-91C7-480F2F5CB829}" type="slidenum">
              <a:rPr lang="en-US" altLang="ja-JP">
                <a:ea typeface="ＭＳ Ｐゴシック" panose="020B0600070205080204" pitchFamily="50" charset="-128"/>
              </a:rPr>
              <a:pPr algn="r">
                <a:spcBef>
                  <a:spcPct val="0"/>
                </a:spcBef>
              </a:pPr>
              <a:t>23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741982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4275"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次に，事例７について説明します。</a:t>
            </a:r>
            <a:endParaRPr lang="en-US" altLang="ja-JP">
              <a:latin typeface="ＭＳ Ｐ明朝" panose="02020600040205080304" pitchFamily="18" charset="-128"/>
            </a:endParaRPr>
          </a:p>
          <a:p>
            <a:r>
              <a:rPr lang="ja-JP" altLang="en-US"/>
              <a:t>本事例では，保健分野の「思考・判断・表現」の評価について，習得した知識を活用し，生活習慣病を予防するための方法を考える際の、ワークシートの工夫や評価方法の工夫などについて具体例を示しています。</a:t>
            </a:r>
            <a:endParaRPr lang="en-US" altLang="ja-JP"/>
          </a:p>
          <a:p>
            <a:r>
              <a:rPr lang="ja-JP" altLang="en-US"/>
              <a:t>評価規準の内容は，本単元が４時間であることを考慮し，「課題発見」と「課題解決」，「課題解決」と「表現」を合わせ，二つの評価規準を設定しています。</a:t>
            </a:r>
            <a:endParaRPr lang="en-US" altLang="ja-JP">
              <a:latin typeface="ＭＳ Ｐ明朝" panose="02020600040205080304" pitchFamily="18" charset="-128"/>
            </a:endParaRPr>
          </a:p>
        </p:txBody>
      </p:sp>
      <p:sp>
        <p:nvSpPr>
          <p:cNvPr id="542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269BE0ED-D8D4-45ED-AB30-3F7E771D8321}" type="slidenum">
              <a:rPr lang="en-US" altLang="ja-JP">
                <a:ea typeface="ＭＳ Ｐゴシック" panose="020B0600070205080204" pitchFamily="50" charset="-128"/>
              </a:rPr>
              <a:pPr algn="r">
                <a:spcBef>
                  <a:spcPct val="0"/>
                </a:spcBef>
              </a:pPr>
              <a:t>24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663795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6323"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t>観点別学習状況の評価の進め方ですが、本事例では、教師の発問に対して，個人の考えやグループの考え，それらを踏まえた最終的な自分の考えを記入させ</a:t>
            </a:r>
            <a:r>
              <a:rPr lang="en-US" altLang="ja-JP"/>
              <a:t>,</a:t>
            </a:r>
            <a:r>
              <a:rPr lang="ja-JP" altLang="en-US"/>
              <a:t>ワークシートの記入内容及び，グループでの対話の過程を教師の観察により見取るようにしています。</a:t>
            </a:r>
            <a:endParaRPr lang="en-US" altLang="ja-JP"/>
          </a:p>
          <a:p>
            <a:r>
              <a:rPr lang="ja-JP" altLang="en-US"/>
              <a:t>授業において，多様な評価方法を工夫し，組み合わせていく必要がありますが，評価を進める上での留意点として，次の２点を挙げることができます。一つ目は，観察の視点を明確にすることです。学習課題について既習の内容や生活経験等と比べているなど観察の視点を明確にしておくことが必要です。二つ目は，ワークシートの項立てを工夫することです。生徒が考えたことを段階的に記入させるなどして</a:t>
            </a:r>
            <a:r>
              <a:rPr lang="en-US" altLang="ja-JP"/>
              <a:t>,</a:t>
            </a:r>
            <a:r>
              <a:rPr lang="ja-JP" altLang="en-US"/>
              <a:t>個人の思考の深まりを見取れるようにしておくことが必要です。</a:t>
            </a:r>
            <a:endParaRPr lang="en-US" altLang="ja-JP">
              <a:latin typeface="ＭＳ Ｐ明朝" panose="02020600040205080304" pitchFamily="18" charset="-128"/>
            </a:endParaRPr>
          </a:p>
        </p:txBody>
      </p:sp>
      <p:sp>
        <p:nvSpPr>
          <p:cNvPr id="5632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D68344F0-0451-4410-9C04-B8AD52644AF3}" type="slidenum">
              <a:rPr lang="en-US" altLang="ja-JP">
                <a:ea typeface="ＭＳ Ｐゴシック" panose="020B0600070205080204" pitchFamily="50" charset="-128"/>
              </a:rPr>
              <a:pPr algn="r">
                <a:spcBef>
                  <a:spcPct val="0"/>
                </a:spcBef>
              </a:pPr>
              <a:t>25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068084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23407305-21EC-4692-AF25-E4CBF46BD016}" type="slidenum">
              <a:rPr lang="en-US" altLang="ja-JP">
                <a:solidFill>
                  <a:srgbClr val="000000"/>
                </a:solidFill>
                <a:ea typeface="ＭＳ Ｐゴシック" panose="020B0600070205080204" pitchFamily="50" charset="-128"/>
              </a:rPr>
              <a:pPr algn="r">
                <a:spcBef>
                  <a:spcPct val="0"/>
                </a:spcBef>
              </a:pPr>
              <a:t>26</a:t>
            </a:fld>
            <a:endParaRPr lang="en-US" altLang="ja-JP">
              <a:solidFill>
                <a:srgbClr val="000000"/>
              </a:solidFill>
              <a:ea typeface="ＭＳ Ｐゴシック" panose="020B0600070205080204" pitchFamily="50" charset="-128"/>
            </a:endParaRPr>
          </a:p>
        </p:txBody>
      </p:sp>
      <p:sp>
        <p:nvSpPr>
          <p:cNvPr id="58371" name="Rectangle 2"/>
          <p:cNvSpPr>
            <a:spLocks noGrp="1" noRot="1" noChangeAspect="1" noChangeArrowheads="1" noTextEdit="1"/>
          </p:cNvSpPr>
          <p:nvPr>
            <p:ph type="sldImg"/>
          </p:nvPr>
        </p:nvSpPr>
        <p:spPr>
          <a:noFill/>
          <a:ln cap="flat">
            <a:headEnd type="none" w="med" len="med"/>
            <a:tailEnd type="none" w="med" len="med"/>
          </a:ln>
        </p:spPr>
      </p:sp>
      <p:sp>
        <p:nvSpPr>
          <p:cNvPr id="58372" name="Rectangle 3"/>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　以上で説明を終わります。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94516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1267"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　まず，「内容のまとまり」についてです。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中学校保健体育科の「内容のまとまり」とは，「体育分野」第１学年及び第２学年の８つの領域，第３学年の８つの領域，保健分野の４つの内容のことを言い，合わせて２０あります。 </a:t>
            </a:r>
          </a:p>
        </p:txBody>
      </p:sp>
      <p:sp>
        <p:nvSpPr>
          <p:cNvPr id="112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9BCDBCC7-F3E3-4E37-800A-CD4701B7DBEE}" type="slidenum">
              <a:rPr lang="ja-JP" altLang="en-US">
                <a:solidFill>
                  <a:srgbClr val="000000"/>
                </a:solidFill>
                <a:latin typeface="游ゴシック" panose="020B0400000000000000" pitchFamily="50" charset="-128"/>
                <a:ea typeface="ＭＳ Ｐゴシック" panose="020B0600070205080204" pitchFamily="50" charset="-128"/>
              </a:rPr>
              <a:pPr algn="r">
                <a:spcBef>
                  <a:spcPct val="0"/>
                </a:spcBef>
              </a:pPr>
              <a:t>3</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5080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3315"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　次に，「内容のまとまりごとの評価規準」作成の手順についてです。</a:t>
            </a:r>
            <a:endParaRPr lang="en-US" altLang="ja-JP">
              <a:latin typeface="ＭＳ Ｐ明朝" panose="02020600040205080304" pitchFamily="18" charset="-128"/>
            </a:endParaRPr>
          </a:p>
          <a:p>
            <a:r>
              <a:rPr lang="ja-JP" altLang="en-US">
                <a:latin typeface="ＭＳ Ｐ明朝" panose="02020600040205080304" pitchFamily="18" charset="-128"/>
              </a:rPr>
              <a:t>　作成にあたっては、まず、学習指導要領に示された学年、分野の目標を踏まえて、「評価の観点及びその趣旨」が作成されていることを理解する必要があります。その上で「内容のまとまり」と「評価の観点」の関係を確認し、</a:t>
            </a:r>
            <a:r>
              <a:rPr lang="en-US" altLang="ja-JP">
                <a:latin typeface="ＭＳ Ｐ明朝" panose="02020600040205080304" pitchFamily="18" charset="-128"/>
              </a:rPr>
              <a:t>【</a:t>
            </a:r>
            <a:r>
              <a:rPr lang="ja-JP" altLang="en-US">
                <a:latin typeface="ＭＳ Ｐ明朝" panose="02020600040205080304" pitchFamily="18" charset="-128"/>
              </a:rPr>
              <a:t>観点ごとのポイント</a:t>
            </a:r>
            <a:r>
              <a:rPr lang="en-US" altLang="ja-JP">
                <a:latin typeface="ＭＳ Ｐ明朝" panose="02020600040205080304" pitchFamily="18" charset="-128"/>
              </a:rPr>
              <a:t>】</a:t>
            </a:r>
            <a:r>
              <a:rPr lang="ja-JP" altLang="en-US">
                <a:latin typeface="ＭＳ Ｐ明朝" panose="02020600040205080304" pitchFamily="18" charset="-128"/>
              </a:rPr>
              <a:t>を踏まえ、「内容のまとまりごとの評価規準」を作成します。　</a:t>
            </a:r>
            <a:endParaRPr lang="en-US" altLang="ja-JP">
              <a:latin typeface="ＭＳ Ｐ明朝" panose="02020600040205080304" pitchFamily="18" charset="-128"/>
            </a:endParaRPr>
          </a:p>
          <a:p>
            <a:r>
              <a:rPr lang="en-US" altLang="ja-JP">
                <a:latin typeface="ＭＳ Ｐ明朝" panose="02020600040205080304" pitchFamily="18" charset="-128"/>
              </a:rPr>
              <a:t>【</a:t>
            </a:r>
            <a:r>
              <a:rPr lang="ja-JP" altLang="en-US">
                <a:latin typeface="ＭＳ Ｐ明朝" panose="02020600040205080304" pitchFamily="18" charset="-128"/>
              </a:rPr>
              <a:t>観点ごとのポイント</a:t>
            </a:r>
            <a:r>
              <a:rPr lang="en-US" altLang="ja-JP">
                <a:latin typeface="ＭＳ Ｐ明朝" panose="02020600040205080304" pitchFamily="18" charset="-128"/>
              </a:rPr>
              <a:t>】</a:t>
            </a:r>
            <a:r>
              <a:rPr lang="ja-JP" altLang="en-US">
                <a:latin typeface="ＭＳ Ｐ明朝" panose="02020600040205080304" pitchFamily="18" charset="-128"/>
              </a:rPr>
              <a:t>は、体育分野については</a:t>
            </a:r>
            <a:r>
              <a:rPr lang="en-US" altLang="ja-JP">
                <a:latin typeface="ＭＳ Ｐ明朝" panose="02020600040205080304" pitchFamily="18" charset="-128"/>
              </a:rPr>
              <a:t>31</a:t>
            </a:r>
            <a:r>
              <a:rPr lang="ja-JP" altLang="en-US">
                <a:latin typeface="ＭＳ Ｐ明朝" panose="02020600040205080304" pitchFamily="18" charset="-128"/>
              </a:rPr>
              <a:t>ページ、保健分野については</a:t>
            </a:r>
            <a:r>
              <a:rPr lang="en-US" altLang="ja-JP">
                <a:latin typeface="ＭＳ Ｐ明朝" panose="02020600040205080304" pitchFamily="18" charset="-128"/>
              </a:rPr>
              <a:t>36</a:t>
            </a:r>
            <a:r>
              <a:rPr lang="ja-JP" altLang="en-US">
                <a:latin typeface="ＭＳ Ｐ明朝" panose="02020600040205080304" pitchFamily="18" charset="-128"/>
              </a:rPr>
              <a:t>ページに記載されていますのでご覧になってください。</a:t>
            </a:r>
            <a:endParaRPr lang="en-US" altLang="ja-JP">
              <a:latin typeface="ＭＳ Ｐ明朝" panose="02020600040205080304" pitchFamily="18" charset="-128"/>
            </a:endParaRPr>
          </a:p>
          <a:p>
            <a:r>
              <a:rPr lang="ja-JP" altLang="en-US">
                <a:latin typeface="ＭＳ Ｐ明朝" panose="02020600040205080304" pitchFamily="18" charset="-128"/>
              </a:rPr>
              <a:t>　また、巻末資料</a:t>
            </a:r>
            <a:r>
              <a:rPr lang="en-US" altLang="ja-JP">
                <a:latin typeface="ＭＳ Ｐ明朝" panose="02020600040205080304" pitchFamily="18" charset="-128"/>
              </a:rPr>
              <a:t>105</a:t>
            </a:r>
            <a:r>
              <a:rPr lang="ja-JP" altLang="en-US">
                <a:latin typeface="ＭＳ Ｐ明朝" panose="02020600040205080304" pitchFamily="18" charset="-128"/>
              </a:rPr>
              <a:t>ページ以降に「内容のまとまりごとの評価規準（例</a:t>
            </a:r>
            <a:r>
              <a:rPr lang="en-US" altLang="ja-JP">
                <a:latin typeface="ＭＳ Ｐ明朝" panose="02020600040205080304" pitchFamily="18" charset="-128"/>
              </a:rPr>
              <a:t>)</a:t>
            </a:r>
            <a:r>
              <a:rPr lang="ja-JP" altLang="en-US">
                <a:latin typeface="ＭＳ Ｐ明朝" panose="02020600040205080304" pitchFamily="18" charset="-128"/>
              </a:rPr>
              <a:t>」が具体的に示されていますので，ご参照ください。</a:t>
            </a:r>
            <a:endParaRPr lang="en-US" altLang="ja-JP">
              <a:latin typeface="ＭＳ Ｐ明朝" panose="02020600040205080304" pitchFamily="18" charset="-128"/>
            </a:endParaRPr>
          </a:p>
        </p:txBody>
      </p:sp>
      <p:sp>
        <p:nvSpPr>
          <p:cNvPr id="133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3FA22D11-6A52-4D6F-AA2F-5B195E94BEEF}" type="slidenum">
              <a:rPr lang="ja-JP" altLang="en-US">
                <a:solidFill>
                  <a:srgbClr val="000000"/>
                </a:solidFill>
                <a:latin typeface="游ゴシック" panose="020B0400000000000000" pitchFamily="50" charset="-128"/>
                <a:ea typeface="ＭＳ Ｐゴシック" panose="020B0600070205080204" pitchFamily="50" charset="-128"/>
              </a:rPr>
              <a:pPr algn="r">
                <a:spcBef>
                  <a:spcPct val="0"/>
                </a:spcBef>
              </a:pPr>
              <a:t>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401309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5363"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dirty="0">
                <a:latin typeface="ＭＳ Ｐ明朝" panose="02020600040205080304" pitchFamily="18" charset="-128"/>
              </a:rPr>
              <a:t>　次に，</a:t>
            </a:r>
            <a:r>
              <a:rPr lang="en-US" altLang="ja-JP" dirty="0">
                <a:latin typeface="ＭＳ Ｐ明朝" panose="02020600040205080304" pitchFamily="18" charset="-128"/>
              </a:rPr>
              <a:t>Ⅱ</a:t>
            </a:r>
            <a:r>
              <a:rPr lang="ja-JP" altLang="en-US" dirty="0">
                <a:latin typeface="ＭＳ Ｐ明朝" panose="02020600040205080304" pitchFamily="18" charset="-128"/>
              </a:rPr>
              <a:t>　単元ごとの学習評価について説明します。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単元ごとの学習評価については，スクリーンのイメージ図のとおり，学習指導要領の目標や内容，「内容のまとまりごとの評価規準」の考え方等を踏まえ，各学校において授業で育成を目指す資質・能力を明確化して作成していきます。　当然，生徒の実態，前単元までの学習状況等を踏まえて作成することとなります。</a:t>
            </a:r>
            <a:endParaRPr lang="en-US" altLang="ja-JP" dirty="0">
              <a:latin typeface="ＭＳ Ｐ明朝" panose="02020600040205080304" pitchFamily="18" charset="-128"/>
            </a:endParaRPr>
          </a:p>
        </p:txBody>
      </p:sp>
      <p:sp>
        <p:nvSpPr>
          <p:cNvPr id="153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7C65A5CB-A083-4030-A6C9-4105914A4A7F}" type="slidenum">
              <a:rPr lang="en-US" altLang="ja-JP">
                <a:ea typeface="ＭＳ Ｐゴシック" panose="020B0600070205080204" pitchFamily="50" charset="-128"/>
              </a:rPr>
              <a:pPr algn="r">
                <a:spcBef>
                  <a:spcPct val="0"/>
                </a:spcBef>
              </a:pPr>
              <a:t>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969451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741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Ｐ明朝" panose="02020600040205080304" pitchFamily="18" charset="-128"/>
              </a:rPr>
              <a:t>では，体育分野の「単元の評価規準」作成について説明します。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各単元の評価規準作成にあたっては，カリキュラム・マネジメント充実の視点から，まず，第</a:t>
            </a:r>
            <a:r>
              <a:rPr lang="en-US" altLang="ja-JP" dirty="0">
                <a:latin typeface="ＭＳ Ｐ明朝" panose="02020600040205080304" pitchFamily="18" charset="-128"/>
              </a:rPr>
              <a:t>1</a:t>
            </a:r>
            <a:r>
              <a:rPr lang="ja-JP" altLang="en-US" dirty="0">
                <a:latin typeface="ＭＳ Ｐ明朝" panose="02020600040205080304" pitchFamily="18" charset="-128"/>
              </a:rPr>
              <a:t>学年及び第</a:t>
            </a:r>
            <a:r>
              <a:rPr lang="en-US" altLang="ja-JP" dirty="0">
                <a:latin typeface="ＭＳ Ｐ明朝" panose="02020600040205080304" pitchFamily="18" charset="-128"/>
              </a:rPr>
              <a:t>2</a:t>
            </a:r>
            <a:r>
              <a:rPr lang="ja-JP" altLang="en-US" dirty="0">
                <a:latin typeface="ＭＳ Ｐ明朝" panose="02020600040205080304" pitchFamily="18" charset="-128"/>
              </a:rPr>
              <a:t>学年，第</a:t>
            </a:r>
            <a:r>
              <a:rPr lang="en-US" altLang="ja-JP" dirty="0">
                <a:latin typeface="ＭＳ Ｐ明朝" panose="02020600040205080304" pitchFamily="18" charset="-128"/>
              </a:rPr>
              <a:t>3</a:t>
            </a:r>
            <a:r>
              <a:rPr lang="ja-JP" altLang="en-US" dirty="0">
                <a:latin typeface="ＭＳ Ｐ明朝" panose="02020600040205080304" pitchFamily="18" charset="-128"/>
              </a:rPr>
              <a:t>学年の「内容のまとまり」ごとに，例示の文末を変えるなどして，すべての「単元の評価規準」の作成をします。</a:t>
            </a:r>
            <a:endParaRPr lang="en-US" altLang="ja-JP" dirty="0">
              <a:latin typeface="ＭＳ Ｐ明朝" panose="02020600040205080304" pitchFamily="18" charset="-128"/>
            </a:endParaRPr>
          </a:p>
        </p:txBody>
      </p:sp>
      <p:sp>
        <p:nvSpPr>
          <p:cNvPr id="1741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8A866CC-3343-4B38-A4B9-22005792FFD5}" type="slidenum">
              <a:rPr lang="en-US" altLang="ja-JP">
                <a:ea typeface="ＭＳ Ｐゴシック" panose="020B0600070205080204" pitchFamily="50" charset="-128"/>
              </a:rPr>
              <a:pPr algn="r" eaLnBrk="1" hangingPunct="1">
                <a:spcBef>
                  <a:spcPct val="0"/>
                </a:spcBef>
              </a:pPr>
              <a:t>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633048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94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Ｐ明朝" panose="02020600040205080304" pitchFamily="18" charset="-128"/>
              </a:rPr>
              <a:t>次に，「内容のまとまり」ごとに，育成する資質・能力のバランスを検討した上で指導事項を配置し，それに対応した評価規準を，全ての「単元の評価規準」から選択するなどして設定していきます。具体的には，４４ページを参照下さい。</a:t>
            </a:r>
            <a:endParaRPr lang="en-US" altLang="ja-JP">
              <a:latin typeface="ＭＳ Ｐ明朝" panose="02020600040205080304" pitchFamily="18" charset="-128"/>
            </a:endParaRPr>
          </a:p>
        </p:txBody>
      </p:sp>
      <p:sp>
        <p:nvSpPr>
          <p:cNvPr id="194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0FB62DB-A17E-4E44-B3CC-C65A6FA4B29D}" type="slidenum">
              <a:rPr lang="en-US" altLang="ja-JP">
                <a:ea typeface="ＭＳ Ｐゴシック" panose="020B0600070205080204" pitchFamily="50" charset="-128"/>
              </a:rPr>
              <a:pPr algn="r" eaLnBrk="1" hangingPunct="1">
                <a:spcBef>
                  <a:spcPct val="0"/>
                </a:spcBef>
              </a:pPr>
              <a:t>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243438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1507"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「単元の評価規準」を作成する際の観点ごとのポイントはスクリーンのとおりです。「主体的に学習に取り組む態度」においては，意思や意欲を育てる情意面の例示に対しては「～</a:t>
            </a:r>
            <a:r>
              <a:rPr lang="ja-JP" altLang="en-US"/>
              <a:t>しようとしている</a:t>
            </a:r>
            <a:r>
              <a:rPr lang="ja-JP" altLang="en-US">
                <a:latin typeface="ＭＳ Ｐ明朝" panose="02020600040205080304" pitchFamily="18" charset="-128"/>
              </a:rPr>
              <a:t>」，健康・安全に関する例示に対しては，意欲を持つことにとどまらず実践することが求められているものであることから，「</a:t>
            </a:r>
            <a:r>
              <a:rPr lang="ja-JP" altLang="en-US"/>
              <a:t>～に留意している」「～を確保している」とします。</a:t>
            </a:r>
            <a:endParaRPr lang="en-US" altLang="ja-JP">
              <a:latin typeface="ＭＳ Ｐ明朝" panose="02020600040205080304" pitchFamily="18" charset="-128"/>
            </a:endParaRPr>
          </a:p>
        </p:txBody>
      </p:sp>
      <p:sp>
        <p:nvSpPr>
          <p:cNvPr id="2150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0DFE51D2-4F79-4BF2-893E-55FC335C4AD2}" type="slidenum">
              <a:rPr lang="en-US" altLang="ja-JP">
                <a:ea typeface="ＭＳ Ｐゴシック" panose="020B0600070205080204" pitchFamily="50" charset="-128"/>
              </a:rPr>
              <a:pPr algn="r">
                <a:spcBef>
                  <a:spcPct val="0"/>
                </a:spcBef>
              </a:pPr>
              <a:t>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854656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3555" name="ノート プレースホルダー 2"/>
          <p:cNvSpPr>
            <a:spLocks noGrp="1" noChangeArrowheads="1"/>
          </p:cNvSpPr>
          <p:nvPr>
            <p:ph type="body" idx="1"/>
          </p:nvPr>
        </p:nvSpPr>
        <p:spPr>
          <a:noFill/>
          <a:extLs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txBody>
          <a:bodyPr/>
          <a:lstStyle/>
          <a:p>
            <a:r>
              <a:rPr lang="ja-JP" altLang="en-US">
                <a:latin typeface="ＭＳ Ｐ明朝" panose="02020600040205080304" pitchFamily="18" charset="-128"/>
              </a:rPr>
              <a:t>また，</a:t>
            </a:r>
            <a:r>
              <a:rPr lang="ja-JP" altLang="en-US"/>
              <a:t>効果的に観点別学習状況の評価を進める</a:t>
            </a:r>
            <a:r>
              <a:rPr lang="ja-JP" altLang="en-US">
                <a:latin typeface="ＭＳ Ｐ明朝" panose="02020600040205080304" pitchFamily="18" charset="-128"/>
              </a:rPr>
              <a:t>に当たっては，スクリーンの事項等について十分留意することが必要です。「知識」については，具体的な知識と汎用的な知識を関連させて，各領域の特性や魅力，運動やスポーツの価値等を理解することにつなげること。「技能」については，運動種目などの固有の技能や動きなどを身につけさせるとともに，各領域の特性や</a:t>
            </a:r>
            <a:r>
              <a:rPr lang="ja-JP" altLang="en-US"/>
              <a:t>魅力に応じた楽しさや喜びを味わうことができるようにすること。「思考・判断・表現」については，「伝える」まで一連の具体的な指導内容を示したものと，思考力，判断力に重点を当てたものが示されていること。表現力とは，運動の技能に関わる身体表現や表現運動系及びダンス領域における表現とは異なり，思考し判断したことを他者に言葉や文章及び動作などで表現することであること。「主体的に学習に取り組む態度」については，各領域において愛好的態度及び健康・安全は共通の指導事項とし，公正，協力，責任，参画，共生の中から，各領域で取り上げることが効果的かつ具体的な指導事項を重点化して示されていることなどです。</a:t>
            </a:r>
            <a:endParaRPr lang="en-US" altLang="ja-JP">
              <a:latin typeface="ＭＳ Ｐ明朝" panose="02020600040205080304" pitchFamily="18" charset="-128"/>
            </a:endParaRPr>
          </a:p>
        </p:txBody>
      </p:sp>
      <p:sp>
        <p:nvSpPr>
          <p:cNvPr id="2355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a:spcBef>
                <a:spcPct val="0"/>
              </a:spcBef>
            </a:pPr>
            <a:fld id="{B15CF415-6640-49A0-AF09-3FB2EF5479BB}" type="slidenum">
              <a:rPr lang="en-US" altLang="ja-JP">
                <a:ea typeface="ＭＳ Ｐゴシック" panose="020B0600070205080204" pitchFamily="50" charset="-128"/>
              </a:rPr>
              <a:pPr algn="r">
                <a:spcBef>
                  <a:spcPct val="0"/>
                </a:spcBef>
              </a:pPr>
              <a:t>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24161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2ADCC5A5-D1BA-4C03-B77C-C58252C8FA60}" type="slidenum">
              <a:rPr lang="en-US" altLang="ja-JP"/>
              <a:pPr>
                <a:defRPr/>
              </a:pPr>
              <a:t>‹#›</a:t>
            </a:fld>
            <a:endParaRPr lang="en-US" altLang="ja-JP"/>
          </a:p>
        </p:txBody>
      </p:sp>
    </p:spTree>
    <p:extLst>
      <p:ext uri="{BB962C8B-B14F-4D97-AF65-F5344CB8AC3E}">
        <p14:creationId xmlns:p14="http://schemas.microsoft.com/office/powerpoint/2010/main" val="3304397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ED9CA528-3BF6-4076-871F-75B2089343E1}" type="slidenum">
              <a:rPr lang="en-US" altLang="ja-JP"/>
              <a:pPr>
                <a:defRPr/>
              </a:pPr>
              <a:t>‹#›</a:t>
            </a:fld>
            <a:endParaRPr lang="en-US" altLang="ja-JP"/>
          </a:p>
        </p:txBody>
      </p:sp>
    </p:spTree>
    <p:extLst>
      <p:ext uri="{BB962C8B-B14F-4D97-AF65-F5344CB8AC3E}">
        <p14:creationId xmlns:p14="http://schemas.microsoft.com/office/powerpoint/2010/main" val="49482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28537FFF-C12D-4262-9F53-41E0428794EE}" type="slidenum">
              <a:rPr lang="en-US" altLang="ja-JP"/>
              <a:pPr>
                <a:defRPr/>
              </a:pPr>
              <a:t>‹#›</a:t>
            </a:fld>
            <a:endParaRPr lang="en-US" altLang="ja-JP"/>
          </a:p>
        </p:txBody>
      </p:sp>
    </p:spTree>
    <p:extLst>
      <p:ext uri="{BB962C8B-B14F-4D97-AF65-F5344CB8AC3E}">
        <p14:creationId xmlns:p14="http://schemas.microsoft.com/office/powerpoint/2010/main" val="1827179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089"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3090"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68580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68580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685800">
              <a:defRPr kumimoji="0"/>
            </a:lvl1pPr>
          </a:lstStyle>
          <a:p>
            <a:pPr>
              <a:defRPr/>
            </a:pPr>
            <a:fld id="{39AFDBC1-DE1E-4723-BD37-DA73B922D3AA}" type="slidenum">
              <a:rPr lang="en-US" altLang="ja-JP"/>
              <a:pPr>
                <a:defRPr/>
              </a:pPr>
              <a:t>‹#›</a:t>
            </a:fld>
            <a:endParaRPr lang="en-US" altLang="ja-JP"/>
          </a:p>
        </p:txBody>
      </p:sp>
    </p:spTree>
    <p:extLst>
      <p:ext uri="{BB962C8B-B14F-4D97-AF65-F5344CB8AC3E}">
        <p14:creationId xmlns:p14="http://schemas.microsoft.com/office/powerpoint/2010/main" val="494188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78B22235-8AE7-44E5-964E-432357F0BDD3}" type="slidenum">
              <a:rPr lang="en-US" altLang="ja-JP"/>
              <a:pPr>
                <a:defRPr/>
              </a:pPr>
              <a:t>‹#›</a:t>
            </a:fld>
            <a:endParaRPr lang="en-US" altLang="ja-JP"/>
          </a:p>
        </p:txBody>
      </p:sp>
    </p:spTree>
    <p:extLst>
      <p:ext uri="{BB962C8B-B14F-4D97-AF65-F5344CB8AC3E}">
        <p14:creationId xmlns:p14="http://schemas.microsoft.com/office/powerpoint/2010/main" val="2646380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31EC2780-267A-4277-B7C0-796B3EDC680D}" type="slidenum">
              <a:rPr lang="en-US" altLang="ja-JP"/>
              <a:pPr>
                <a:defRPr/>
              </a:pPr>
              <a:t>‹#›</a:t>
            </a:fld>
            <a:endParaRPr lang="en-US" altLang="ja-JP"/>
          </a:p>
        </p:txBody>
      </p:sp>
    </p:spTree>
    <p:extLst>
      <p:ext uri="{BB962C8B-B14F-4D97-AF65-F5344CB8AC3E}">
        <p14:creationId xmlns:p14="http://schemas.microsoft.com/office/powerpoint/2010/main" val="3053767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E8B4887D-4CD8-43E0-A520-DB27B843D0B8}" type="slidenum">
              <a:rPr lang="en-US" altLang="ja-JP"/>
              <a:pPr>
                <a:defRPr/>
              </a:pPr>
              <a:t>‹#›</a:t>
            </a:fld>
            <a:endParaRPr lang="en-US" altLang="ja-JP"/>
          </a:p>
        </p:txBody>
      </p:sp>
    </p:spTree>
    <p:extLst>
      <p:ext uri="{BB962C8B-B14F-4D97-AF65-F5344CB8AC3E}">
        <p14:creationId xmlns:p14="http://schemas.microsoft.com/office/powerpoint/2010/main" val="4009766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3A981F00-5B84-4202-910E-4F1077F75A74}" type="slidenum">
              <a:rPr lang="en-US" altLang="ja-JP"/>
              <a:pPr>
                <a:defRPr/>
              </a:pPr>
              <a:t>‹#›</a:t>
            </a:fld>
            <a:endParaRPr lang="en-US" altLang="ja-JP"/>
          </a:p>
        </p:txBody>
      </p:sp>
    </p:spTree>
    <p:extLst>
      <p:ext uri="{BB962C8B-B14F-4D97-AF65-F5344CB8AC3E}">
        <p14:creationId xmlns:p14="http://schemas.microsoft.com/office/powerpoint/2010/main" val="230570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E732DC80-B354-4DAD-8C2B-1F4DF312E195}" type="slidenum">
              <a:rPr lang="en-US" altLang="ja-JP"/>
              <a:pPr>
                <a:defRPr/>
              </a:pPr>
              <a:t>‹#›</a:t>
            </a:fld>
            <a:endParaRPr lang="en-US" altLang="ja-JP"/>
          </a:p>
        </p:txBody>
      </p:sp>
    </p:spTree>
    <p:extLst>
      <p:ext uri="{BB962C8B-B14F-4D97-AF65-F5344CB8AC3E}">
        <p14:creationId xmlns:p14="http://schemas.microsoft.com/office/powerpoint/2010/main" val="2392400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D1F01FA2-6091-43DF-91B1-3DE742CEE962}" type="slidenum">
              <a:rPr lang="en-US" altLang="ja-JP"/>
              <a:pPr>
                <a:defRPr/>
              </a:pPr>
              <a:t>‹#›</a:t>
            </a:fld>
            <a:endParaRPr lang="en-US" altLang="ja-JP"/>
          </a:p>
        </p:txBody>
      </p:sp>
    </p:spTree>
    <p:extLst>
      <p:ext uri="{BB962C8B-B14F-4D97-AF65-F5344CB8AC3E}">
        <p14:creationId xmlns:p14="http://schemas.microsoft.com/office/powerpoint/2010/main" val="263611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8DBFC4CB-6B0C-4250-8B65-935480E19659}" type="slidenum">
              <a:rPr lang="en-US" altLang="ja-JP"/>
              <a:pPr>
                <a:defRPr/>
              </a:pPr>
              <a:t>‹#›</a:t>
            </a:fld>
            <a:endParaRPr lang="en-US" altLang="ja-JP"/>
          </a:p>
        </p:txBody>
      </p:sp>
    </p:spTree>
    <p:extLst>
      <p:ext uri="{BB962C8B-B14F-4D97-AF65-F5344CB8AC3E}">
        <p14:creationId xmlns:p14="http://schemas.microsoft.com/office/powerpoint/2010/main" val="374659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EE89C309-47D3-4725-9A8F-4BE39EE5CC8C}" type="slidenum">
              <a:rPr lang="en-US" altLang="ja-JP"/>
              <a:pPr>
                <a:defRPr/>
              </a:pPr>
              <a:t>‹#›</a:t>
            </a:fld>
            <a:endParaRPr lang="en-US" altLang="ja-JP"/>
          </a:p>
        </p:txBody>
      </p:sp>
    </p:spTree>
    <p:extLst>
      <p:ext uri="{BB962C8B-B14F-4D97-AF65-F5344CB8AC3E}">
        <p14:creationId xmlns:p14="http://schemas.microsoft.com/office/powerpoint/2010/main" val="287357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438C5C88-8A00-41B4-A3E1-C1AFD972AF02}" type="slidenum">
              <a:rPr lang="en-US" altLang="ja-JP"/>
              <a:pPr>
                <a:defRPr/>
              </a:pPr>
              <a:t>‹#›</a:t>
            </a:fld>
            <a:endParaRPr lang="en-US" altLang="ja-JP"/>
          </a:p>
        </p:txBody>
      </p:sp>
    </p:spTree>
    <p:extLst>
      <p:ext uri="{BB962C8B-B14F-4D97-AF65-F5344CB8AC3E}">
        <p14:creationId xmlns:p14="http://schemas.microsoft.com/office/powerpoint/2010/main" val="407020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1AC8879B-2BB7-43AB-AD8F-4EFDFF7264AC}" type="slidenum">
              <a:rPr lang="en-US" altLang="ja-JP"/>
              <a:pPr>
                <a:defRPr/>
              </a:pPr>
              <a:t>‹#›</a:t>
            </a:fld>
            <a:endParaRPr lang="en-US" altLang="ja-JP"/>
          </a:p>
        </p:txBody>
      </p:sp>
    </p:spTree>
    <p:extLst>
      <p:ext uri="{BB962C8B-B14F-4D97-AF65-F5344CB8AC3E}">
        <p14:creationId xmlns:p14="http://schemas.microsoft.com/office/powerpoint/2010/main" val="1625581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5EED0BED-C16B-4269-9588-5E029E17E953}" type="slidenum">
              <a:rPr lang="en-US" altLang="ja-JP"/>
              <a:pPr>
                <a:defRPr/>
              </a:pPr>
              <a:t>‹#›</a:t>
            </a:fld>
            <a:endParaRPr lang="en-US" altLang="ja-JP"/>
          </a:p>
        </p:txBody>
      </p:sp>
    </p:spTree>
    <p:extLst>
      <p:ext uri="{BB962C8B-B14F-4D97-AF65-F5344CB8AC3E}">
        <p14:creationId xmlns:p14="http://schemas.microsoft.com/office/powerpoint/2010/main" val="420472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53026418-633D-4CF9-85A7-F220DC027EEF}" type="slidenum">
              <a:rPr lang="en-US" altLang="ja-JP"/>
              <a:pPr>
                <a:defRPr/>
              </a:pPr>
              <a:t>‹#›</a:t>
            </a:fld>
            <a:endParaRPr lang="en-US" altLang="ja-JP"/>
          </a:p>
        </p:txBody>
      </p:sp>
    </p:spTree>
    <p:extLst>
      <p:ext uri="{BB962C8B-B14F-4D97-AF65-F5344CB8AC3E}">
        <p14:creationId xmlns:p14="http://schemas.microsoft.com/office/powerpoint/2010/main" val="84632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A867899C-6ECC-45A2-800A-C91E02E7A0B8}" type="slidenum">
              <a:rPr lang="en-US" altLang="ja-JP"/>
              <a:pPr>
                <a:defRPr/>
              </a:pPr>
              <a:t>‹#›</a:t>
            </a:fld>
            <a:endParaRPr lang="en-US" altLang="ja-JP"/>
          </a:p>
        </p:txBody>
      </p:sp>
    </p:spTree>
    <p:extLst>
      <p:ext uri="{BB962C8B-B14F-4D97-AF65-F5344CB8AC3E}">
        <p14:creationId xmlns:p14="http://schemas.microsoft.com/office/powerpoint/2010/main" val="133403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CFC6E8E4-6184-45C0-BF61-ED3FEC87DBE8}" type="slidenum">
              <a:rPr lang="en-US" altLang="ja-JP"/>
              <a:pPr>
                <a:defRPr/>
              </a:pPr>
              <a:t>‹#›</a:t>
            </a:fld>
            <a:endParaRPr lang="en-US" altLang="ja-JP"/>
          </a:p>
        </p:txBody>
      </p:sp>
    </p:spTree>
    <p:extLst>
      <p:ext uri="{BB962C8B-B14F-4D97-AF65-F5344CB8AC3E}">
        <p14:creationId xmlns:p14="http://schemas.microsoft.com/office/powerpoint/2010/main" val="110052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38E387B4-89D7-4850-9FA2-116C45F8F79E}" type="slidenum">
              <a:rPr lang="en-US" altLang="ja-JP"/>
              <a:pPr>
                <a:defRPr/>
              </a:pPr>
              <a:t>‹#›</a:t>
            </a:fld>
            <a:endParaRPr lang="en-US" altLang="ja-JP"/>
          </a:p>
        </p:txBody>
      </p:sp>
    </p:spTree>
    <p:extLst>
      <p:ext uri="{BB962C8B-B14F-4D97-AF65-F5344CB8AC3E}">
        <p14:creationId xmlns:p14="http://schemas.microsoft.com/office/powerpoint/2010/main" val="3973586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55EC7470-4ACF-4638-B6FA-94731502A09C}" type="slidenum">
              <a:rPr lang="en-US" altLang="ja-JP"/>
              <a:pPr>
                <a:defRPr/>
              </a:pPr>
              <a:t>‹#›</a:t>
            </a:fld>
            <a:endParaRPr lang="en-US" altLang="ja-JP"/>
          </a:p>
        </p:txBody>
      </p:sp>
    </p:spTree>
    <p:extLst>
      <p:ext uri="{BB962C8B-B14F-4D97-AF65-F5344CB8AC3E}">
        <p14:creationId xmlns:p14="http://schemas.microsoft.com/office/powerpoint/2010/main" val="54718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03A2FC4B-2825-4396-8362-88483D0C8A46}" type="slidenum">
              <a:rPr lang="en-US" altLang="ja-JP"/>
              <a:pPr>
                <a:defRPr/>
              </a:pPr>
              <a:t>‹#›</a:t>
            </a:fld>
            <a:endParaRPr lang="en-US" altLang="ja-JP"/>
          </a:p>
        </p:txBody>
      </p:sp>
    </p:spTree>
    <p:extLst>
      <p:ext uri="{BB962C8B-B14F-4D97-AF65-F5344CB8AC3E}">
        <p14:creationId xmlns:p14="http://schemas.microsoft.com/office/powerpoint/2010/main" val="151881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5530A490-A7B4-450D-A219-9A97099F8DF1}" type="slidenum">
              <a:rPr lang="en-US" altLang="ja-JP"/>
              <a:pPr>
                <a:defRPr/>
              </a:pPr>
              <a:t>‹#›</a:t>
            </a:fld>
            <a:endParaRPr lang="en-US" altLang="ja-JP"/>
          </a:p>
        </p:txBody>
      </p:sp>
    </p:spTree>
    <p:extLst>
      <p:ext uri="{BB962C8B-B14F-4D97-AF65-F5344CB8AC3E}">
        <p14:creationId xmlns:p14="http://schemas.microsoft.com/office/powerpoint/2010/main" val="3711736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A3011913-1615-4975-8213-1DB2DE34034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 id="2147485827" r:id="rId4"/>
    <p:sldLayoutId id="2147485828" r:id="rId5"/>
    <p:sldLayoutId id="2147485829" r:id="rId6"/>
    <p:sldLayoutId id="2147485830" r:id="rId7"/>
    <p:sldLayoutId id="2147485831" r:id="rId8"/>
    <p:sldLayoutId id="2147485832" r:id="rId9"/>
    <p:sldLayoutId id="2147485833" r:id="rId10"/>
    <p:sldLayoutId id="2147485834"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060"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914400" eaLnBrk="1" hangingPunct="1">
              <a:buSzPct val="100000"/>
              <a:defRPr kumimoji="1" sz="900">
                <a:solidFill>
                  <a:srgbClr val="898989"/>
                </a:solidFill>
              </a:defRPr>
            </a:lvl1pPr>
          </a:lstStyle>
          <a:p>
            <a:pPr>
              <a:defRPr/>
            </a:pPr>
            <a:endParaRPr lang="en-US" altLang="ja-JP"/>
          </a:p>
        </p:txBody>
      </p:sp>
      <p:sp>
        <p:nvSpPr>
          <p:cNvPr id="2061"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914400" eaLnBrk="1" hangingPunct="1">
              <a:buSzPct val="100000"/>
              <a:defRPr kumimoji="1" sz="900">
                <a:solidFill>
                  <a:srgbClr val="898989"/>
                </a:solidFill>
              </a:defRPr>
            </a:lvl1pPr>
          </a:lstStyle>
          <a:p>
            <a:pPr>
              <a:defRPr/>
            </a:pPr>
            <a:endParaRPr lang="en-US" altLang="ja-JP"/>
          </a:p>
        </p:txBody>
      </p:sp>
      <p:sp>
        <p:nvSpPr>
          <p:cNvPr id="2062"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914400" eaLnBrk="1" hangingPunct="1">
              <a:buSzPct val="100000"/>
              <a:defRPr kumimoji="1" sz="900">
                <a:solidFill>
                  <a:srgbClr val="898989"/>
                </a:solidFill>
              </a:defRPr>
            </a:lvl1pPr>
          </a:lstStyle>
          <a:p>
            <a:pPr>
              <a:defRPr/>
            </a:pPr>
            <a:fld id="{6583DF86-8DB0-477C-98A7-8FCE34F0E58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845" r:id="rId1"/>
    <p:sldLayoutId id="2147485835" r:id="rId2"/>
    <p:sldLayoutId id="2147485836" r:id="rId3"/>
    <p:sldLayoutId id="2147485837" r:id="rId4"/>
    <p:sldLayoutId id="2147485838" r:id="rId5"/>
    <p:sldLayoutId id="2147485839" r:id="rId6"/>
    <p:sldLayoutId id="2147485840" r:id="rId7"/>
    <p:sldLayoutId id="2147485841" r:id="rId8"/>
    <p:sldLayoutId id="2147485842" r:id="rId9"/>
    <p:sldLayoutId id="2147485843" r:id="rId10"/>
    <p:sldLayoutId id="2147485844"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6147" name="正方形/長方形 2"/>
          <p:cNvSpPr>
            <a:spLocks noChangeArrowheads="1"/>
          </p:cNvSpPr>
          <p:nvPr/>
        </p:nvSpPr>
        <p:spPr bwMode="auto">
          <a:xfrm>
            <a:off x="684213" y="2852738"/>
            <a:ext cx="77755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保健体育</a:t>
            </a:r>
          </a:p>
        </p:txBody>
      </p:sp>
      <p:sp>
        <p:nvSpPr>
          <p:cNvPr id="6148"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6149"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6150" name="Picture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82"/>
    </mc:Choice>
    <mc:Fallback xmlns="">
      <p:transition spd="slow" advTm="4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24579" name="テキスト ボックス 1"/>
          <p:cNvSpPr>
            <a:spLocks noChangeArrowheads="1"/>
          </p:cNvSpPr>
          <p:nvPr/>
        </p:nvSpPr>
        <p:spPr bwMode="auto">
          <a:xfrm>
            <a:off x="82550" y="830263"/>
            <a:ext cx="6713538"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各観点の指導場面と評価機会の関係</a:t>
            </a:r>
            <a:r>
              <a:rPr lang="en-US" altLang="ja-JP" sz="2400"/>
              <a:t>【</a:t>
            </a:r>
            <a:r>
              <a:rPr lang="ja-JP" altLang="en-US" sz="2400"/>
              <a:t>体育分野</a:t>
            </a:r>
            <a:r>
              <a:rPr lang="en-US" altLang="ja-JP" sz="2400"/>
              <a:t>】</a:t>
            </a:r>
          </a:p>
        </p:txBody>
      </p:sp>
      <p:sp>
        <p:nvSpPr>
          <p:cNvPr id="24580" name="下リボン 3"/>
          <p:cNvSpPr>
            <a:spLocks noChangeArrowheads="1"/>
          </p:cNvSpPr>
          <p:nvPr/>
        </p:nvSpPr>
        <p:spPr bwMode="auto">
          <a:xfrm>
            <a:off x="7119938" y="83026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46</a:t>
            </a:r>
            <a:r>
              <a:rPr lang="en-US" altLang="ja-JP" sz="2400" b="1">
                <a:solidFill>
                  <a:srgbClr val="000000"/>
                </a:solidFill>
              </a:rPr>
              <a:t>‐</a:t>
            </a:r>
            <a:r>
              <a:rPr lang="en-US" altLang="ja-JP" sz="2400" b="1">
                <a:solidFill>
                  <a:srgbClr val="000000"/>
                </a:solidFill>
                <a:latin typeface="ＭＳ Ｐゴシック" panose="020B0600070205080204" pitchFamily="50" charset="-128"/>
              </a:rPr>
              <a:t>47</a:t>
            </a:r>
          </a:p>
        </p:txBody>
      </p:sp>
      <p:sp>
        <p:nvSpPr>
          <p:cNvPr id="24581" name="テキスト ボックス 1"/>
          <p:cNvSpPr>
            <a:spLocks noChangeArrowheads="1"/>
          </p:cNvSpPr>
          <p:nvPr/>
        </p:nvSpPr>
        <p:spPr bwMode="auto">
          <a:xfrm>
            <a:off x="468313" y="1646238"/>
            <a:ext cx="8280400" cy="649287"/>
          </a:xfrm>
          <a:prstGeom prst="rect">
            <a:avLst/>
          </a:prstGeom>
          <a:solidFill>
            <a:srgbClr val="CCFF99"/>
          </a:solidFill>
          <a:ln w="9525" algn="ctr">
            <a:solidFill>
              <a:srgbClr val="000000"/>
            </a:solidFill>
            <a:miter lim="800000"/>
            <a:headEnd/>
            <a:tailEnd/>
          </a:ln>
        </p:spPr>
        <p:txBody>
          <a:bodyPr tIns="108000" bIns="10800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「技能」及び「主体的に学習に取り組む態度」</a:t>
            </a:r>
          </a:p>
        </p:txBody>
      </p:sp>
      <p:sp>
        <p:nvSpPr>
          <p:cNvPr id="24582" name="テキスト ボックス 1"/>
          <p:cNvSpPr>
            <a:spLocks noChangeArrowheads="1"/>
          </p:cNvSpPr>
          <p:nvPr/>
        </p:nvSpPr>
        <p:spPr bwMode="auto">
          <a:xfrm>
            <a:off x="466725" y="3975100"/>
            <a:ext cx="8281988" cy="711200"/>
          </a:xfrm>
          <a:prstGeom prst="rect">
            <a:avLst/>
          </a:prstGeom>
          <a:solidFill>
            <a:srgbClr val="CCFF99"/>
          </a:solidFill>
          <a:ln w="9525" algn="ctr">
            <a:solidFill>
              <a:srgbClr val="000000"/>
            </a:solidFill>
            <a:miter lim="800000"/>
            <a:headEnd/>
            <a:tailEnd/>
          </a:ln>
        </p:spPr>
        <p:txBody>
          <a:bodyPr tIns="108000" bIns="10800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3200"/>
              <a:t>「知識」及び「思考・判断・表現」</a:t>
            </a:r>
          </a:p>
        </p:txBody>
      </p:sp>
      <p:sp>
        <p:nvSpPr>
          <p:cNvPr id="24583" name="テキスト ボックス 1"/>
          <p:cNvSpPr>
            <a:spLocks noChangeArrowheads="1"/>
          </p:cNvSpPr>
          <p:nvPr/>
        </p:nvSpPr>
        <p:spPr bwMode="auto">
          <a:xfrm>
            <a:off x="611188" y="3138488"/>
            <a:ext cx="7993062"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指導後に，</a:t>
            </a:r>
            <a:r>
              <a:rPr lang="ja-JP" altLang="en-US" sz="2800" b="1" u="sng">
                <a:solidFill>
                  <a:srgbClr val="FF0000"/>
                </a:solidFill>
              </a:rPr>
              <a:t>一定の学習期間及び評価期間</a:t>
            </a:r>
            <a:r>
              <a:rPr lang="ja-JP" altLang="en-US" sz="2800"/>
              <a:t>を設ける</a:t>
            </a:r>
          </a:p>
        </p:txBody>
      </p:sp>
      <p:sp>
        <p:nvSpPr>
          <p:cNvPr id="24584" name="下矢印 11"/>
          <p:cNvSpPr>
            <a:spLocks noChangeArrowheads="1"/>
          </p:cNvSpPr>
          <p:nvPr/>
        </p:nvSpPr>
        <p:spPr bwMode="auto">
          <a:xfrm>
            <a:off x="3100388" y="2398713"/>
            <a:ext cx="679450" cy="596900"/>
          </a:xfrm>
          <a:prstGeom prst="downArrow">
            <a:avLst>
              <a:gd name="adj1" fmla="val 50000"/>
              <a:gd name="adj2" fmla="val 51167"/>
            </a:avLst>
          </a:prstGeom>
          <a:solidFill>
            <a:srgbClr val="548235">
              <a:alpha val="59999"/>
            </a:srgbClr>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4585" name="下矢印 13"/>
          <p:cNvSpPr>
            <a:spLocks noChangeArrowheads="1"/>
          </p:cNvSpPr>
          <p:nvPr/>
        </p:nvSpPr>
        <p:spPr bwMode="auto">
          <a:xfrm>
            <a:off x="3100388" y="4818063"/>
            <a:ext cx="679450" cy="641350"/>
          </a:xfrm>
          <a:prstGeom prst="downArrow">
            <a:avLst>
              <a:gd name="adj1" fmla="val 50000"/>
              <a:gd name="adj2" fmla="val 51167"/>
            </a:avLst>
          </a:prstGeom>
          <a:solidFill>
            <a:srgbClr val="548235">
              <a:alpha val="59999"/>
            </a:srgbClr>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4586" name="テキスト ボックス 14"/>
          <p:cNvSpPr>
            <a:spLocks noChangeArrowheads="1"/>
          </p:cNvSpPr>
          <p:nvPr/>
        </p:nvSpPr>
        <p:spPr bwMode="auto">
          <a:xfrm>
            <a:off x="1042988" y="5589588"/>
            <a:ext cx="4565650" cy="95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学習カード等の記述</a:t>
            </a:r>
          </a:p>
          <a:p>
            <a:pPr>
              <a:lnSpc>
                <a:spcPct val="100000"/>
              </a:lnSpc>
              <a:spcBef>
                <a:spcPct val="0"/>
              </a:spcBef>
              <a:buFontTx/>
              <a:buNone/>
            </a:pPr>
            <a:r>
              <a:rPr lang="ja-JP" altLang="en-US" sz="2800"/>
              <a:t>生徒の発言等の観察評価</a:t>
            </a:r>
          </a:p>
        </p:txBody>
      </p:sp>
      <p:sp>
        <p:nvSpPr>
          <p:cNvPr id="24587" name="テキスト ボックス 1"/>
          <p:cNvSpPr>
            <a:spLocks noChangeArrowheads="1"/>
          </p:cNvSpPr>
          <p:nvPr/>
        </p:nvSpPr>
        <p:spPr bwMode="auto">
          <a:xfrm>
            <a:off x="5640388" y="5781675"/>
            <a:ext cx="310832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b="1" u="sng">
                <a:solidFill>
                  <a:srgbClr val="FF0000"/>
                </a:solidFill>
              </a:rPr>
              <a:t>妥当性・信頼性</a:t>
            </a:r>
          </a:p>
        </p:txBody>
      </p:sp>
      <p:sp>
        <p:nvSpPr>
          <p:cNvPr id="2" name="左大かっこ 1"/>
          <p:cNvSpPr/>
          <p:nvPr/>
        </p:nvSpPr>
        <p:spPr>
          <a:xfrm>
            <a:off x="900113" y="5589588"/>
            <a:ext cx="142875" cy="876300"/>
          </a:xfrm>
          <a:prstGeom prst="leftBracket">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678"/>
    </mc:Choice>
    <mc:Fallback xmlns="">
      <p:transition spd="slow" advTm="5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26627" name="下リボン 3"/>
          <p:cNvSpPr>
            <a:spLocks noChangeArrowheads="1"/>
          </p:cNvSpPr>
          <p:nvPr/>
        </p:nvSpPr>
        <p:spPr bwMode="auto">
          <a:xfrm>
            <a:off x="7131050" y="95250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47</a:t>
            </a:r>
          </a:p>
        </p:txBody>
      </p:sp>
      <p:sp>
        <p:nvSpPr>
          <p:cNvPr id="26628" name="テキスト ボックス 1"/>
          <p:cNvSpPr>
            <a:spLocks noChangeArrowheads="1"/>
          </p:cNvSpPr>
          <p:nvPr/>
        </p:nvSpPr>
        <p:spPr bwMode="auto">
          <a:xfrm>
            <a:off x="25400" y="830263"/>
            <a:ext cx="6353175"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「単元の評価規準」作成について</a:t>
            </a:r>
            <a:r>
              <a:rPr lang="en-US" altLang="ja-JP" sz="2400"/>
              <a:t>【</a:t>
            </a:r>
            <a:r>
              <a:rPr lang="ja-JP" altLang="en-US" sz="2400"/>
              <a:t>保健分野</a:t>
            </a:r>
            <a:r>
              <a:rPr lang="en-US" altLang="ja-JP" sz="2400"/>
              <a:t>】</a:t>
            </a:r>
          </a:p>
        </p:txBody>
      </p:sp>
      <p:sp>
        <p:nvSpPr>
          <p:cNvPr id="26629" name="テキスト ボックス 1"/>
          <p:cNvSpPr>
            <a:spLocks noChangeArrowheads="1"/>
          </p:cNvSpPr>
          <p:nvPr/>
        </p:nvSpPr>
        <p:spPr bwMode="auto">
          <a:xfrm>
            <a:off x="238125" y="1450975"/>
            <a:ext cx="5348288" cy="4572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a:t>【</a:t>
            </a:r>
            <a:r>
              <a:rPr kumimoji="0" lang="ja-JP" altLang="en-US" sz="2400"/>
              <a:t>中学校保健分野の単元設定例</a:t>
            </a:r>
            <a:r>
              <a:rPr kumimoji="0" lang="en-US" altLang="ja-JP" sz="2400"/>
              <a:t>】</a:t>
            </a:r>
          </a:p>
        </p:txBody>
      </p:sp>
      <p:graphicFrame>
        <p:nvGraphicFramePr>
          <p:cNvPr id="13438" name="表 8"/>
          <p:cNvGraphicFramePr>
            <a:graphicFrameLocks noGrp="1"/>
          </p:cNvGraphicFramePr>
          <p:nvPr/>
        </p:nvGraphicFramePr>
        <p:xfrm>
          <a:off x="293688" y="2003425"/>
          <a:ext cx="8556625" cy="4506913"/>
        </p:xfrm>
        <a:graphic>
          <a:graphicData uri="http://schemas.openxmlformats.org/drawingml/2006/table">
            <a:tbl>
              <a:tblPr/>
              <a:tblGrid>
                <a:gridCol w="2867025">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gridCol w="720725">
                  <a:extLst>
                    <a:ext uri="{9D8B030D-6E8A-4147-A177-3AD203B41FA5}">
                      <a16:colId xmlns:a16="http://schemas.microsoft.com/office/drawing/2014/main" val="20002"/>
                    </a:ext>
                  </a:extLst>
                </a:gridCol>
                <a:gridCol w="720725">
                  <a:extLst>
                    <a:ext uri="{9D8B030D-6E8A-4147-A177-3AD203B41FA5}">
                      <a16:colId xmlns:a16="http://schemas.microsoft.com/office/drawing/2014/main" val="20003"/>
                    </a:ext>
                  </a:extLst>
                </a:gridCol>
              </a:tblGrid>
              <a:tr h="57626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内容のまとまり</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単元例</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学年</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時数</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701675">
                <a:tc rowSpan="5">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（１）健康な生活と疾病の</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予防</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健康の成り立ちと疾病の発生要因</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生活習慣と健康</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４</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0850">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生活習慣病などの予防</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４</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87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喫煙，飲酒，薬物乱用と健康</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４</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9687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感染症の予防</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４</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87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健康を守る社会の取組</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４</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9687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（２）心身の機能の発達と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心の健康</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心身の機能の発達</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６</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心の健康</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１</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６</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9687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（３）傷害の防止</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傷害の防止</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２</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８</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（４）健康と環境</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健康と環境</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３</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８</a:t>
                      </a:r>
                    </a:p>
                  </a:txBody>
                  <a:tcPr marL="91450" marR="91450" marT="45729" marB="4572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08"/>
    </mc:Choice>
    <mc:Fallback xmlns="">
      <p:transition spd="slow" advTm="30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右矢印 5"/>
          <p:cNvSpPr>
            <a:spLocks noChangeArrowheads="1"/>
          </p:cNvSpPr>
          <p:nvPr/>
        </p:nvSpPr>
        <p:spPr bwMode="auto">
          <a:xfrm rot="5400000">
            <a:off x="5457032" y="3572669"/>
            <a:ext cx="401637" cy="1787525"/>
          </a:xfrm>
          <a:prstGeom prst="right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8675"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28676" name="下リボン 3"/>
          <p:cNvSpPr>
            <a:spLocks noChangeArrowheads="1"/>
          </p:cNvSpPr>
          <p:nvPr/>
        </p:nvSpPr>
        <p:spPr bwMode="auto">
          <a:xfrm>
            <a:off x="7131050" y="95250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48</a:t>
            </a:r>
          </a:p>
        </p:txBody>
      </p:sp>
      <p:sp>
        <p:nvSpPr>
          <p:cNvPr id="28677" name="テキスト ボックス 1"/>
          <p:cNvSpPr>
            <a:spLocks noChangeArrowheads="1"/>
          </p:cNvSpPr>
          <p:nvPr/>
        </p:nvSpPr>
        <p:spPr bwMode="auto">
          <a:xfrm>
            <a:off x="141288" y="857250"/>
            <a:ext cx="6532562" cy="947738"/>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「内容のまとまりごとの評価規準」，「単元の評価規準」の関係性</a:t>
            </a:r>
            <a:r>
              <a:rPr lang="en-US" altLang="ja-JP" sz="2400"/>
              <a:t>【</a:t>
            </a:r>
            <a:r>
              <a:rPr lang="ja-JP" altLang="en-US" sz="2400"/>
              <a:t>保健分野</a:t>
            </a:r>
            <a:r>
              <a:rPr lang="en-US" altLang="ja-JP" sz="2400"/>
              <a:t>】</a:t>
            </a:r>
          </a:p>
        </p:txBody>
      </p:sp>
      <p:sp>
        <p:nvSpPr>
          <p:cNvPr id="28678" name="テキスト ボックス 1"/>
          <p:cNvSpPr>
            <a:spLocks noChangeArrowheads="1"/>
          </p:cNvSpPr>
          <p:nvPr/>
        </p:nvSpPr>
        <p:spPr bwMode="auto">
          <a:xfrm>
            <a:off x="2552700" y="1914525"/>
            <a:ext cx="6426200" cy="396875"/>
          </a:xfrm>
          <a:prstGeom prst="rect">
            <a:avLst/>
          </a:prstGeom>
          <a:solidFill>
            <a:srgbClr val="FFFFFF"/>
          </a:solidFill>
          <a:ln w="9525" algn="ctr">
            <a:solidFill>
              <a:srgbClr val="000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2000"/>
              <a:t>保健分野</a:t>
            </a:r>
          </a:p>
        </p:txBody>
      </p:sp>
      <p:sp>
        <p:nvSpPr>
          <p:cNvPr id="28679" name="正方形/長方形 1"/>
          <p:cNvSpPr>
            <a:spLocks noChangeArrowheads="1"/>
          </p:cNvSpPr>
          <p:nvPr/>
        </p:nvSpPr>
        <p:spPr bwMode="auto">
          <a:xfrm>
            <a:off x="104775" y="2454275"/>
            <a:ext cx="1874838" cy="1695450"/>
          </a:xfrm>
          <a:prstGeom prst="rect">
            <a:avLst/>
          </a:prstGeom>
          <a:solidFill>
            <a:srgbClr val="B4C7E7"/>
          </a:solidFill>
          <a:ln w="12700" algn="ctr">
            <a:solidFill>
              <a:srgbClr val="DEEBF7"/>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a:t>学習指導要領</a:t>
            </a:r>
          </a:p>
          <a:p>
            <a:pPr algn="ctr">
              <a:lnSpc>
                <a:spcPct val="100000"/>
              </a:lnSpc>
              <a:spcBef>
                <a:spcPct val="0"/>
              </a:spcBef>
              <a:buFontTx/>
              <a:buNone/>
            </a:pPr>
            <a:r>
              <a:rPr lang="ja-JP" altLang="en-US" sz="2200"/>
              <a:t>「２ 内容」</a:t>
            </a:r>
          </a:p>
        </p:txBody>
      </p:sp>
      <p:graphicFrame>
        <p:nvGraphicFramePr>
          <p:cNvPr id="14522" name="表 9"/>
          <p:cNvGraphicFramePr>
            <a:graphicFrameLocks noGrp="1"/>
          </p:cNvGraphicFramePr>
          <p:nvPr/>
        </p:nvGraphicFramePr>
        <p:xfrm>
          <a:off x="2555875" y="2433638"/>
          <a:ext cx="6419850" cy="1744662"/>
        </p:xfrm>
        <a:graphic>
          <a:graphicData uri="http://schemas.openxmlformats.org/drawingml/2006/table">
            <a:tbl>
              <a:tblPr/>
              <a:tblGrid>
                <a:gridCol w="6419850">
                  <a:extLst>
                    <a:ext uri="{9D8B030D-6E8A-4147-A177-3AD203B41FA5}">
                      <a16:colId xmlns:a16="http://schemas.microsoft.com/office/drawing/2014/main" val="20000"/>
                    </a:ext>
                  </a:extLst>
                </a:gridCol>
              </a:tblGrid>
              <a:tr h="43338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a:t>
                      </a:r>
                    </a:p>
                  </a:txBody>
                  <a:tcPr marL="91450" marR="9145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extLst>
                  <a:ext uri="{0D108BD9-81ED-4DB2-BD59-A6C34878D82A}">
                    <a16:rowId xmlns:a16="http://schemas.microsoft.com/office/drawing/2014/main" val="10000"/>
                  </a:ext>
                </a:extLst>
              </a:tr>
              <a:tr h="131127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学習指導要領に示す目標及び内容「２ 内容」の項目等をそのまとまりごとに細分化したり整理したりして示したもの</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◆学習指導要領の「２ 内容」の文末を変えて作成</a:t>
                      </a:r>
                    </a:p>
                  </a:txBody>
                  <a:tcPr marL="91450" marR="91450" marT="45739" marB="4573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14530" name="表 11"/>
          <p:cNvGraphicFramePr>
            <a:graphicFrameLocks noGrp="1"/>
          </p:cNvGraphicFramePr>
          <p:nvPr/>
        </p:nvGraphicFramePr>
        <p:xfrm>
          <a:off x="2555875" y="4727575"/>
          <a:ext cx="6430963" cy="2079625"/>
        </p:xfrm>
        <a:graphic>
          <a:graphicData uri="http://schemas.openxmlformats.org/drawingml/2006/table">
            <a:tbl>
              <a:tblPr/>
              <a:tblGrid>
                <a:gridCol w="6430963">
                  <a:extLst>
                    <a:ext uri="{9D8B030D-6E8A-4147-A177-3AD203B41FA5}">
                      <a16:colId xmlns:a16="http://schemas.microsoft.com/office/drawing/2014/main" val="20000"/>
                    </a:ext>
                  </a:extLst>
                </a:gridCol>
              </a:tblGrid>
              <a:tr h="46355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単元の評価規準</a:t>
                      </a:r>
                    </a:p>
                  </a:txBody>
                  <a:tcPr marL="91450" marR="91450"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extLst>
                  <a:ext uri="{0D108BD9-81ED-4DB2-BD59-A6C34878D82A}">
                    <a16:rowId xmlns:a16="http://schemas.microsoft.com/office/drawing/2014/main" val="10000"/>
                  </a:ext>
                </a:extLst>
              </a:tr>
              <a:tr h="161607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「内容のまとまりごとの評価規準」をもとに生徒の実態等を考慮して設定したもの</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◆学習指導要領の目標及び内容，改善等通知の「観点の趣旨」などを踏まえて作成</a:t>
                      </a:r>
                    </a:p>
                  </a:txBody>
                  <a:tcPr marL="91450" marR="91450"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8696" name="正方形/長方形 12"/>
          <p:cNvSpPr>
            <a:spLocks noChangeArrowheads="1"/>
          </p:cNvSpPr>
          <p:nvPr/>
        </p:nvSpPr>
        <p:spPr bwMode="auto">
          <a:xfrm>
            <a:off x="104775" y="4762500"/>
            <a:ext cx="1874838" cy="2035175"/>
          </a:xfrm>
          <a:prstGeom prst="rect">
            <a:avLst/>
          </a:prstGeom>
          <a:solidFill>
            <a:srgbClr val="B4C7E7"/>
          </a:solidFill>
          <a:ln w="12700" algn="ctr">
            <a:solidFill>
              <a:srgbClr val="DEEBF7"/>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200"/>
              <a:t>解説</a:t>
            </a:r>
          </a:p>
          <a:p>
            <a:pPr algn="ctr">
              <a:lnSpc>
                <a:spcPct val="100000"/>
              </a:lnSpc>
              <a:spcBef>
                <a:spcPct val="0"/>
              </a:spcBef>
              <a:buFontTx/>
              <a:buNone/>
            </a:pPr>
            <a:r>
              <a:rPr lang="ja-JP" altLang="en-US" sz="2200"/>
              <a:t>「例示」等</a:t>
            </a:r>
          </a:p>
        </p:txBody>
      </p:sp>
      <p:sp>
        <p:nvSpPr>
          <p:cNvPr id="28697" name="山形 6"/>
          <p:cNvSpPr>
            <a:spLocks noChangeArrowheads="1"/>
          </p:cNvSpPr>
          <p:nvPr/>
        </p:nvSpPr>
        <p:spPr bwMode="auto">
          <a:xfrm>
            <a:off x="2141538" y="3068638"/>
            <a:ext cx="360362" cy="720725"/>
          </a:xfrm>
          <a:prstGeom prst="chevron">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28698" name="山形 14"/>
          <p:cNvSpPr>
            <a:spLocks noChangeArrowheads="1"/>
          </p:cNvSpPr>
          <p:nvPr/>
        </p:nvSpPr>
        <p:spPr bwMode="auto">
          <a:xfrm>
            <a:off x="2141538" y="5383213"/>
            <a:ext cx="360362" cy="719137"/>
          </a:xfrm>
          <a:prstGeom prst="chevron">
            <a:avLst>
              <a:gd name="adj"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65"/>
    </mc:Choice>
    <mc:Fallback xmlns="">
      <p:transition spd="slow" advTm="1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30723" name="テキスト ボックス 1"/>
          <p:cNvSpPr>
            <a:spLocks noChangeArrowheads="1"/>
          </p:cNvSpPr>
          <p:nvPr/>
        </p:nvSpPr>
        <p:spPr bwMode="auto">
          <a:xfrm>
            <a:off x="25400" y="830263"/>
            <a:ext cx="8947150"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「単元の評価規準」作成をする際のポイント</a:t>
            </a:r>
            <a:r>
              <a:rPr lang="en-US" altLang="ja-JP" sz="2400"/>
              <a:t>【</a:t>
            </a:r>
            <a:r>
              <a:rPr lang="ja-JP" altLang="en-US" sz="2400"/>
              <a:t>保健分野</a:t>
            </a:r>
            <a:r>
              <a:rPr lang="en-US" altLang="ja-JP" sz="2400"/>
              <a:t>】</a:t>
            </a:r>
          </a:p>
        </p:txBody>
      </p:sp>
      <p:graphicFrame>
        <p:nvGraphicFramePr>
          <p:cNvPr id="15569" name="表 12"/>
          <p:cNvGraphicFramePr>
            <a:graphicFrameLocks noGrp="1"/>
          </p:cNvGraphicFramePr>
          <p:nvPr/>
        </p:nvGraphicFramePr>
        <p:xfrm>
          <a:off x="274638" y="1989138"/>
          <a:ext cx="8442325" cy="4608513"/>
        </p:xfrm>
        <a:graphic>
          <a:graphicData uri="http://schemas.openxmlformats.org/drawingml/2006/table">
            <a:tbl>
              <a:tblPr/>
              <a:tblGrid>
                <a:gridCol w="1993900">
                  <a:extLst>
                    <a:ext uri="{9D8B030D-6E8A-4147-A177-3AD203B41FA5}">
                      <a16:colId xmlns:a16="http://schemas.microsoft.com/office/drawing/2014/main" val="20000"/>
                    </a:ext>
                  </a:extLst>
                </a:gridCol>
                <a:gridCol w="6448425">
                  <a:extLst>
                    <a:ext uri="{9D8B030D-6E8A-4147-A177-3AD203B41FA5}">
                      <a16:colId xmlns:a16="http://schemas.microsoft.com/office/drawing/2014/main" val="20001"/>
                    </a:ext>
                  </a:extLst>
                </a:gridCol>
              </a:tblGrid>
              <a:tr h="165595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50" marR="914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 「～について，言ったり，書いたりしている」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 「～（行い方・対処）について，言ったり，書</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いたりしているとともに，（～が）できる」</a:t>
                      </a:r>
                    </a:p>
                  </a:txBody>
                  <a:tcPr marL="91450" marR="914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388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50" marR="914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例示の文末を</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 「～している」</a:t>
                      </a:r>
                    </a:p>
                  </a:txBody>
                  <a:tcPr marL="91450" marR="914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2867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取り組む態度</a:t>
                      </a:r>
                    </a:p>
                  </a:txBody>
                  <a:tcPr marL="91450" marR="914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「評価の観点及びその趣旨」に示された内容等を踏まえ，文末を</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 「</a:t>
                      </a:r>
                      <a:r>
                        <a:rPr kumimoji="1" lang="ja-JP" altLang="en-US" sz="22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～しようと</a:t>
                      </a: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している」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50" marR="9145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738" name="下リボン 3"/>
          <p:cNvSpPr>
            <a:spLocks noChangeArrowheads="1"/>
          </p:cNvSpPr>
          <p:nvPr/>
        </p:nvSpPr>
        <p:spPr bwMode="auto">
          <a:xfrm>
            <a:off x="7119938" y="1501775"/>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48</a:t>
            </a:r>
            <a:r>
              <a:rPr lang="en-US" altLang="ja-JP" sz="2400" b="1">
                <a:solidFill>
                  <a:srgbClr val="000000"/>
                </a:solidFill>
              </a:rPr>
              <a:t>‐</a:t>
            </a:r>
            <a:r>
              <a:rPr lang="en-US" altLang="ja-JP" sz="2400" b="1">
                <a:solidFill>
                  <a:srgbClr val="000000"/>
                </a:solidFill>
                <a:latin typeface="ＭＳ Ｐゴシック" panose="020B0600070205080204" pitchFamily="50" charset="-128"/>
              </a:rPr>
              <a:t>49</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548"/>
    </mc:Choice>
    <mc:Fallback xmlns="">
      <p:transition spd="slow" advTm="34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32771" name="下リボン 3"/>
          <p:cNvSpPr>
            <a:spLocks noChangeArrowheads="1"/>
          </p:cNvSpPr>
          <p:nvPr/>
        </p:nvSpPr>
        <p:spPr bwMode="auto">
          <a:xfrm>
            <a:off x="7162800" y="55880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51</a:t>
            </a:r>
            <a:r>
              <a:rPr lang="en-US" altLang="ja-JP" sz="2400" b="1">
                <a:solidFill>
                  <a:srgbClr val="000000"/>
                </a:solidFill>
              </a:rPr>
              <a:t>‐</a:t>
            </a:r>
            <a:r>
              <a:rPr lang="en-US" altLang="ja-JP" sz="2400" b="1">
                <a:solidFill>
                  <a:srgbClr val="000000"/>
                </a:solidFill>
                <a:latin typeface="ＭＳ Ｐゴシック" panose="020B0600070205080204" pitchFamily="50" charset="-128"/>
              </a:rPr>
              <a:t>53</a:t>
            </a:r>
          </a:p>
        </p:txBody>
      </p:sp>
      <p:sp>
        <p:nvSpPr>
          <p:cNvPr id="32772" name="テキスト ボックス 1"/>
          <p:cNvSpPr>
            <a:spLocks noChangeArrowheads="1"/>
          </p:cNvSpPr>
          <p:nvPr/>
        </p:nvSpPr>
        <p:spPr bwMode="auto">
          <a:xfrm>
            <a:off x="184150" y="855663"/>
            <a:ext cx="5348288" cy="4572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a:t>【</a:t>
            </a:r>
            <a:r>
              <a:rPr kumimoji="0" lang="ja-JP" altLang="en-US" sz="2400"/>
              <a:t>事例の特徴</a:t>
            </a:r>
            <a:r>
              <a:rPr kumimoji="0" lang="en-US" altLang="ja-JP" sz="2400"/>
              <a:t>】</a:t>
            </a:r>
          </a:p>
        </p:txBody>
      </p:sp>
      <p:sp>
        <p:nvSpPr>
          <p:cNvPr id="32773" name="正方形/長方形 1"/>
          <p:cNvSpPr>
            <a:spLocks noChangeArrowheads="1"/>
          </p:cNvSpPr>
          <p:nvPr/>
        </p:nvSpPr>
        <p:spPr bwMode="auto">
          <a:xfrm>
            <a:off x="184150" y="1314450"/>
            <a:ext cx="8728075" cy="1754188"/>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000"/>
              </a:lnSpc>
              <a:spcBef>
                <a:spcPct val="0"/>
              </a:spcBef>
              <a:buFontTx/>
              <a:buNone/>
            </a:pPr>
            <a:r>
              <a:rPr lang="ja-JP" altLang="en-US" sz="2400"/>
              <a:t>○　単元に応じた</a:t>
            </a:r>
            <a:r>
              <a:rPr lang="ja-JP" altLang="en-US" sz="2400">
                <a:solidFill>
                  <a:srgbClr val="FE0802"/>
                </a:solidFill>
              </a:rPr>
              <a:t>評価規準の設定から評価の総括まで</a:t>
            </a:r>
            <a:r>
              <a:rPr lang="ja-JP" altLang="en-US" sz="2400"/>
              <a:t>とともに，</a:t>
            </a:r>
          </a:p>
          <a:p>
            <a:pPr>
              <a:lnSpc>
                <a:spcPts val="3000"/>
              </a:lnSpc>
              <a:spcBef>
                <a:spcPct val="0"/>
              </a:spcBef>
              <a:buFontTx/>
              <a:buNone/>
            </a:pPr>
            <a:r>
              <a:rPr lang="ja-JP" altLang="en-US" sz="2400"/>
              <a:t>　     生徒の</a:t>
            </a:r>
            <a:r>
              <a:rPr lang="ja-JP" altLang="en-US" sz="2400">
                <a:solidFill>
                  <a:srgbClr val="FE0802"/>
                </a:solidFill>
              </a:rPr>
              <a:t>学習改善及び</a:t>
            </a:r>
            <a:r>
              <a:rPr lang="ja-JP" altLang="en-US" sz="2400"/>
              <a:t>教師の</a:t>
            </a:r>
            <a:r>
              <a:rPr lang="ja-JP" altLang="en-US" sz="2400">
                <a:solidFill>
                  <a:srgbClr val="FE0802"/>
                </a:solidFill>
              </a:rPr>
              <a:t>指導改善</a:t>
            </a:r>
            <a:r>
              <a:rPr lang="ja-JP" altLang="en-US" sz="2400"/>
              <a:t>までの一連の流れ</a:t>
            </a:r>
          </a:p>
          <a:p>
            <a:pPr>
              <a:lnSpc>
                <a:spcPts val="3000"/>
              </a:lnSpc>
              <a:spcBef>
                <a:spcPct val="0"/>
              </a:spcBef>
              <a:buFontTx/>
              <a:buNone/>
            </a:pPr>
            <a:r>
              <a:rPr lang="ja-JP" altLang="en-US" sz="2400"/>
              <a:t>○　観点別の学習状況について</a:t>
            </a:r>
            <a:r>
              <a:rPr lang="ja-JP" altLang="en-US" sz="2400">
                <a:solidFill>
                  <a:srgbClr val="FE0802"/>
                </a:solidFill>
              </a:rPr>
              <a:t>評価する時期</a:t>
            </a:r>
            <a:r>
              <a:rPr lang="ja-JP" altLang="en-US" sz="2400"/>
              <a:t>や</a:t>
            </a:r>
            <a:r>
              <a:rPr lang="ja-JP" altLang="en-US" sz="2400">
                <a:solidFill>
                  <a:srgbClr val="FE0802"/>
                </a:solidFill>
              </a:rPr>
              <a:t>場面の精選</a:t>
            </a:r>
          </a:p>
          <a:p>
            <a:pPr>
              <a:lnSpc>
                <a:spcPts val="3000"/>
              </a:lnSpc>
              <a:spcBef>
                <a:spcPct val="0"/>
              </a:spcBef>
              <a:buFontTx/>
              <a:buNone/>
            </a:pPr>
            <a:r>
              <a:rPr lang="ja-JP" altLang="en-US" sz="2400"/>
              <a:t>○　</a:t>
            </a:r>
            <a:r>
              <a:rPr lang="ja-JP" altLang="en-US" sz="2400">
                <a:solidFill>
                  <a:srgbClr val="FE0802"/>
                </a:solidFill>
              </a:rPr>
              <a:t>評価方法の工夫</a:t>
            </a:r>
          </a:p>
        </p:txBody>
      </p:sp>
      <p:sp>
        <p:nvSpPr>
          <p:cNvPr id="30726" name="正方形/長方形 7"/>
          <p:cNvSpPr>
            <a:spLocks noChangeArrowheads="1"/>
          </p:cNvSpPr>
          <p:nvPr/>
        </p:nvSpPr>
        <p:spPr bwMode="auto">
          <a:xfrm>
            <a:off x="207963" y="3598863"/>
            <a:ext cx="8728075" cy="3100387"/>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defRPr/>
            </a:pPr>
            <a:r>
              <a:rPr lang="ja-JP" altLang="en-US" sz="2400" dirty="0"/>
              <a:t>　</a:t>
            </a:r>
            <a:r>
              <a:rPr lang="ja-JP" altLang="en-US" sz="2400" dirty="0">
                <a:solidFill>
                  <a:schemeClr val="accent1">
                    <a:lumMod val="50000"/>
                  </a:schemeClr>
                </a:solidFill>
              </a:rPr>
              <a:t>事例１　体育分野　指導と評価の計画から評価の総括まで</a:t>
            </a:r>
          </a:p>
          <a:p>
            <a:pPr>
              <a:lnSpc>
                <a:spcPct val="100000"/>
              </a:lnSpc>
              <a:spcBef>
                <a:spcPct val="0"/>
              </a:spcBef>
              <a:buFontTx/>
              <a:buNone/>
              <a:defRPr/>
            </a:pPr>
            <a:r>
              <a:rPr lang="ja-JP" altLang="en-US" sz="2400" dirty="0">
                <a:solidFill>
                  <a:schemeClr val="accent1">
                    <a:lumMod val="50000"/>
                  </a:schemeClr>
                </a:solidFill>
              </a:rPr>
              <a:t>　事例２　体育分野　「知識・技能」の評価</a:t>
            </a:r>
          </a:p>
          <a:p>
            <a:pPr>
              <a:lnSpc>
                <a:spcPct val="100000"/>
              </a:lnSpc>
              <a:spcBef>
                <a:spcPct val="0"/>
              </a:spcBef>
              <a:buFontTx/>
              <a:buNone/>
              <a:defRPr/>
            </a:pPr>
            <a:r>
              <a:rPr lang="ja-JP" altLang="en-US" sz="2400" dirty="0"/>
              <a:t>　事例３　体育分野　「思考・判断・表現」の評価</a:t>
            </a:r>
          </a:p>
          <a:p>
            <a:pPr>
              <a:lnSpc>
                <a:spcPct val="100000"/>
              </a:lnSpc>
              <a:spcBef>
                <a:spcPct val="0"/>
              </a:spcBef>
              <a:buFontTx/>
              <a:buNone/>
              <a:defRPr/>
            </a:pPr>
            <a:r>
              <a:rPr lang="ja-JP" altLang="en-US" sz="2400" dirty="0"/>
              <a:t>　</a:t>
            </a:r>
            <a:r>
              <a:rPr lang="ja-JP" altLang="en-US" sz="2400" dirty="0">
                <a:solidFill>
                  <a:schemeClr val="accent1">
                    <a:lumMod val="50000"/>
                  </a:schemeClr>
                </a:solidFill>
              </a:rPr>
              <a:t>事例４　体育分野　「主体的に学習に取り組む態度」の評価</a:t>
            </a:r>
            <a:r>
              <a:rPr lang="ja-JP" altLang="en-US" sz="2400" dirty="0"/>
              <a:t>　</a:t>
            </a:r>
          </a:p>
          <a:p>
            <a:pPr>
              <a:lnSpc>
                <a:spcPct val="100000"/>
              </a:lnSpc>
              <a:spcBef>
                <a:spcPct val="0"/>
              </a:spcBef>
              <a:buFontTx/>
              <a:buNone/>
              <a:defRPr/>
            </a:pPr>
            <a:r>
              <a:rPr lang="ja-JP" altLang="en-US" sz="2400" dirty="0"/>
              <a:t>　事例５　保健分野　指導と評価の計画から評価の総括まで</a:t>
            </a:r>
          </a:p>
          <a:p>
            <a:pPr>
              <a:lnSpc>
                <a:spcPct val="100000"/>
              </a:lnSpc>
              <a:spcBef>
                <a:spcPct val="0"/>
              </a:spcBef>
              <a:buFontTx/>
              <a:buNone/>
              <a:defRPr/>
            </a:pPr>
            <a:r>
              <a:rPr lang="ja-JP" altLang="en-US" sz="2400" dirty="0"/>
              <a:t>　事例６　保健分野　「知識・技能」の評価</a:t>
            </a:r>
          </a:p>
          <a:p>
            <a:pPr>
              <a:lnSpc>
                <a:spcPct val="100000"/>
              </a:lnSpc>
              <a:spcBef>
                <a:spcPct val="0"/>
              </a:spcBef>
              <a:buFontTx/>
              <a:buNone/>
              <a:defRPr/>
            </a:pPr>
            <a:r>
              <a:rPr lang="ja-JP" altLang="en-US" sz="2400" dirty="0"/>
              <a:t>　</a:t>
            </a:r>
            <a:r>
              <a:rPr lang="ja-JP" altLang="en-US" sz="2400" dirty="0">
                <a:solidFill>
                  <a:schemeClr val="accent1">
                    <a:lumMod val="50000"/>
                  </a:schemeClr>
                </a:solidFill>
              </a:rPr>
              <a:t>事例７　保健分野　「思考・判断・表現」の評価</a:t>
            </a:r>
          </a:p>
          <a:p>
            <a:pPr>
              <a:lnSpc>
                <a:spcPct val="100000"/>
              </a:lnSpc>
              <a:spcBef>
                <a:spcPct val="0"/>
              </a:spcBef>
              <a:buFontTx/>
              <a:buNone/>
              <a:defRPr/>
            </a:pPr>
            <a:r>
              <a:rPr lang="ja-JP" altLang="en-US" sz="2400" dirty="0"/>
              <a:t>　事例８　保健分野　「主体的に学習に取り組む態度」の評価</a:t>
            </a:r>
          </a:p>
        </p:txBody>
      </p:sp>
      <p:sp>
        <p:nvSpPr>
          <p:cNvPr id="32775" name="下矢印 2"/>
          <p:cNvSpPr>
            <a:spLocks noChangeArrowheads="1"/>
          </p:cNvSpPr>
          <p:nvPr/>
        </p:nvSpPr>
        <p:spPr bwMode="auto">
          <a:xfrm>
            <a:off x="3492500" y="3068638"/>
            <a:ext cx="2035175" cy="431800"/>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03"/>
    </mc:Choice>
    <mc:Fallback xmlns="">
      <p:transition spd="slow" advTm="3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34819" name="下リボン 3"/>
          <p:cNvSpPr>
            <a:spLocks noChangeArrowheads="1"/>
          </p:cNvSpPr>
          <p:nvPr/>
        </p:nvSpPr>
        <p:spPr bwMode="auto">
          <a:xfrm>
            <a:off x="7197725" y="85566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54</a:t>
            </a:r>
            <a:r>
              <a:rPr lang="en-US" altLang="ja-JP" sz="2400" b="1">
                <a:solidFill>
                  <a:srgbClr val="000000"/>
                </a:solidFill>
              </a:rPr>
              <a:t>‐</a:t>
            </a:r>
            <a:r>
              <a:rPr lang="en-US" altLang="ja-JP" sz="2400" b="1">
                <a:solidFill>
                  <a:srgbClr val="000000"/>
                </a:solidFill>
                <a:latin typeface="ＭＳ Ｐゴシック" panose="020B0600070205080204" pitchFamily="50" charset="-128"/>
              </a:rPr>
              <a:t>61</a:t>
            </a:r>
          </a:p>
        </p:txBody>
      </p:sp>
      <p:sp>
        <p:nvSpPr>
          <p:cNvPr id="34820" name="テキスト ボックス 1"/>
          <p:cNvSpPr>
            <a:spLocks noChangeArrowheads="1"/>
          </p:cNvSpPr>
          <p:nvPr/>
        </p:nvSpPr>
        <p:spPr bwMode="auto">
          <a:xfrm>
            <a:off x="103188" y="1470025"/>
            <a:ext cx="7421562"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「球技：ゴール型（サッカー）」（第１学年）</a:t>
            </a:r>
          </a:p>
        </p:txBody>
      </p:sp>
      <p:sp>
        <p:nvSpPr>
          <p:cNvPr id="34821" name="テキスト ボックス 1"/>
          <p:cNvSpPr>
            <a:spLocks noChangeArrowheads="1"/>
          </p:cNvSpPr>
          <p:nvPr/>
        </p:nvSpPr>
        <p:spPr bwMode="auto">
          <a:xfrm>
            <a:off x="103188" y="876300"/>
            <a:ext cx="7067550"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事例１　体育分野　指導と評価の計画から評価の総括まで</a:t>
            </a:r>
          </a:p>
        </p:txBody>
      </p:sp>
      <p:grpSp>
        <p:nvGrpSpPr>
          <p:cNvPr id="34822" name="グループ化 6"/>
          <p:cNvGrpSpPr>
            <a:grpSpLocks/>
          </p:cNvGrpSpPr>
          <p:nvPr/>
        </p:nvGrpSpPr>
        <p:grpSpPr bwMode="auto">
          <a:xfrm>
            <a:off x="103188" y="1957388"/>
            <a:ext cx="2959100" cy="4806950"/>
            <a:chOff x="102627" y="2052562"/>
            <a:chExt cx="2960163" cy="4847523"/>
          </a:xfrm>
        </p:grpSpPr>
        <p:sp>
          <p:nvSpPr>
            <p:cNvPr id="34834" name="角丸四角形 4"/>
            <p:cNvSpPr>
              <a:spLocks noChangeArrowheads="1"/>
            </p:cNvSpPr>
            <p:nvPr/>
          </p:nvSpPr>
          <p:spPr bwMode="auto">
            <a:xfrm>
              <a:off x="102627" y="2390965"/>
              <a:ext cx="2957205" cy="4509120"/>
            </a:xfrm>
            <a:prstGeom prst="roundRect">
              <a:avLst>
                <a:gd name="adj" fmla="val 16667"/>
              </a:avLst>
            </a:prstGeom>
            <a:solidFill>
              <a:srgbClr val="EDEDED"/>
            </a:solidFill>
            <a:ln w="12700" algn="ctr">
              <a:solidFill>
                <a:srgbClr val="41719C"/>
              </a:solidFill>
              <a:round/>
              <a:headEnd/>
              <a:tailEnd/>
            </a:ln>
          </p:spPr>
          <p:txBody>
            <a:bodyPr lIns="0" rIns="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600">
                <a:solidFill>
                  <a:srgbClr val="FFFFFF"/>
                </a:solidFill>
              </a:endParaRPr>
            </a:p>
            <a:p>
              <a:pPr>
                <a:lnSpc>
                  <a:spcPts val="1800"/>
                </a:lnSpc>
                <a:spcBef>
                  <a:spcPct val="0"/>
                </a:spcBef>
                <a:buFontTx/>
                <a:buNone/>
              </a:pPr>
              <a:r>
                <a:rPr lang="ja-JP" altLang="en-US" sz="1600"/>
                <a:t>①</a:t>
              </a:r>
              <a:r>
                <a:rPr lang="ja-JP" altLang="en-US" sz="1600">
                  <a:solidFill>
                    <a:srgbClr val="FF0000"/>
                  </a:solidFill>
                </a:rPr>
                <a:t>年間指導計画への位置付け</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②指導事項を配置</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③内容のまとまりにおける全て　</a:t>
              </a:r>
            </a:p>
            <a:p>
              <a:pPr>
                <a:lnSpc>
                  <a:spcPts val="1800"/>
                </a:lnSpc>
                <a:spcBef>
                  <a:spcPct val="0"/>
                </a:spcBef>
                <a:buFontTx/>
                <a:buNone/>
              </a:pPr>
              <a:r>
                <a:rPr lang="ja-JP" altLang="en-US" sz="1600"/>
                <a:t>　の「単元の評価規準」の設定</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④「単元の評価規準」の設定</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⑤具体的な指導内容の明確化</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⑥指導と評価の計画作成</a:t>
              </a:r>
            </a:p>
          </p:txBody>
        </p:sp>
        <p:sp>
          <p:nvSpPr>
            <p:cNvPr id="34835" name="テキスト ボックス 1"/>
            <p:cNvSpPr>
              <a:spLocks noChangeArrowheads="1"/>
            </p:cNvSpPr>
            <p:nvPr/>
          </p:nvSpPr>
          <p:spPr bwMode="auto">
            <a:xfrm>
              <a:off x="102627" y="2052562"/>
              <a:ext cx="2960163" cy="710344"/>
            </a:xfrm>
            <a:prstGeom prst="rect">
              <a:avLst/>
            </a:prstGeom>
            <a:solidFill>
              <a:srgbClr val="525252"/>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solidFill>
                    <a:schemeClr val="bg1"/>
                  </a:solidFill>
                </a:rPr>
                <a:t>「単元の評価規準」の作成及び</a:t>
              </a:r>
            </a:p>
            <a:p>
              <a:pPr>
                <a:lnSpc>
                  <a:spcPct val="100000"/>
                </a:lnSpc>
                <a:spcBef>
                  <a:spcPct val="0"/>
                </a:spcBef>
                <a:buFontTx/>
                <a:buNone/>
              </a:pPr>
              <a:r>
                <a:rPr lang="ja-JP" altLang="en-US" sz="1600">
                  <a:solidFill>
                    <a:schemeClr val="bg1"/>
                  </a:solidFill>
                </a:rPr>
                <a:t>指導と評価の計画の作成</a:t>
              </a:r>
            </a:p>
          </p:txBody>
        </p:sp>
      </p:grpSp>
      <p:sp>
        <p:nvSpPr>
          <p:cNvPr id="34823" name="下矢印 12"/>
          <p:cNvSpPr>
            <a:spLocks noChangeArrowheads="1"/>
          </p:cNvSpPr>
          <p:nvPr/>
        </p:nvSpPr>
        <p:spPr bwMode="auto">
          <a:xfrm>
            <a:off x="917575" y="3028950"/>
            <a:ext cx="341313" cy="30162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4824" name="下矢印 13"/>
          <p:cNvSpPr>
            <a:spLocks noChangeArrowheads="1"/>
          </p:cNvSpPr>
          <p:nvPr/>
        </p:nvSpPr>
        <p:spPr bwMode="auto">
          <a:xfrm>
            <a:off x="917575" y="3746500"/>
            <a:ext cx="341313" cy="300038"/>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4825" name="下矢印 14"/>
          <p:cNvSpPr>
            <a:spLocks noChangeArrowheads="1"/>
          </p:cNvSpPr>
          <p:nvPr/>
        </p:nvSpPr>
        <p:spPr bwMode="auto">
          <a:xfrm>
            <a:off x="917575" y="4652963"/>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4826" name="下矢印 15"/>
          <p:cNvSpPr>
            <a:spLocks noChangeArrowheads="1"/>
          </p:cNvSpPr>
          <p:nvPr/>
        </p:nvSpPr>
        <p:spPr bwMode="auto">
          <a:xfrm>
            <a:off x="917575" y="53736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4827" name="下矢印 16"/>
          <p:cNvSpPr>
            <a:spLocks noChangeArrowheads="1"/>
          </p:cNvSpPr>
          <p:nvPr/>
        </p:nvSpPr>
        <p:spPr bwMode="auto">
          <a:xfrm>
            <a:off x="917575" y="60213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nvGrpSpPr>
          <p:cNvPr id="34828" name="グループ化 1"/>
          <p:cNvGrpSpPr>
            <a:grpSpLocks/>
          </p:cNvGrpSpPr>
          <p:nvPr/>
        </p:nvGrpSpPr>
        <p:grpSpPr bwMode="auto">
          <a:xfrm>
            <a:off x="3203575" y="2603500"/>
            <a:ext cx="5902325" cy="3071813"/>
            <a:chOff x="3192236" y="2830206"/>
            <a:chExt cx="5902522" cy="3071813"/>
          </a:xfrm>
        </p:grpSpPr>
        <p:pic>
          <p:nvPicPr>
            <p:cNvPr id="34832" name="図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236" y="2830206"/>
              <a:ext cx="5902522" cy="307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3" name="正方形/長方形 11"/>
            <p:cNvSpPr>
              <a:spLocks noChangeArrowheads="1"/>
            </p:cNvSpPr>
            <p:nvPr/>
          </p:nvSpPr>
          <p:spPr bwMode="auto">
            <a:xfrm>
              <a:off x="3226100" y="2870994"/>
              <a:ext cx="5816299" cy="2934270"/>
            </a:xfrm>
            <a:prstGeom prst="rect">
              <a:avLst/>
            </a:prstGeom>
            <a:noFill/>
            <a:ln w="44450" algn="ctr">
              <a:solidFill>
                <a:srgbClr val="FE080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sp>
        <p:nvSpPr>
          <p:cNvPr id="34829" name="直線矢印コネクタ 25"/>
          <p:cNvSpPr>
            <a:spLocks noChangeShapeType="1"/>
          </p:cNvSpPr>
          <p:nvPr/>
        </p:nvSpPr>
        <p:spPr bwMode="auto">
          <a:xfrm>
            <a:off x="2644775" y="3003550"/>
            <a:ext cx="558800" cy="414338"/>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34830" name="テキスト ボックス 1"/>
          <p:cNvSpPr>
            <a:spLocks noChangeArrowheads="1"/>
          </p:cNvSpPr>
          <p:nvPr/>
        </p:nvSpPr>
        <p:spPr bwMode="auto">
          <a:xfrm>
            <a:off x="3305175" y="2157413"/>
            <a:ext cx="5838825" cy="369887"/>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1800"/>
              <a:t>年間指導計画の例（第１学年及び第２学年抜粋）</a:t>
            </a:r>
            <a:endParaRPr lang="ja-JP" altLang="en-US" sz="1800"/>
          </a:p>
        </p:txBody>
      </p:sp>
      <p:sp>
        <p:nvSpPr>
          <p:cNvPr id="34831" name="テキスト ボックス 1"/>
          <p:cNvSpPr>
            <a:spLocks noChangeArrowheads="1"/>
          </p:cNvSpPr>
          <p:nvPr/>
        </p:nvSpPr>
        <p:spPr bwMode="auto">
          <a:xfrm>
            <a:off x="3328988" y="5792788"/>
            <a:ext cx="5776912" cy="338137"/>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1600"/>
              <a:t>※</a:t>
            </a:r>
            <a:r>
              <a:rPr kumimoji="0" lang="ja-JP" altLang="en-US" sz="1600"/>
              <a:t>「アからウまでを全ての生徒に履修させること」を踏まえて配列</a:t>
            </a:r>
            <a:endParaRPr lang="ja-JP" altLang="en-US" sz="160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243"/>
    </mc:Choice>
    <mc:Fallback xmlns="">
      <p:transition spd="slow" advTm="4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36867" name="下リボン 3"/>
          <p:cNvSpPr>
            <a:spLocks noChangeArrowheads="1"/>
          </p:cNvSpPr>
          <p:nvPr/>
        </p:nvSpPr>
        <p:spPr bwMode="auto">
          <a:xfrm>
            <a:off x="7197725" y="85566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54</a:t>
            </a:r>
            <a:r>
              <a:rPr lang="en-US" altLang="ja-JP" sz="2400" b="1">
                <a:solidFill>
                  <a:srgbClr val="000000"/>
                </a:solidFill>
              </a:rPr>
              <a:t>‐</a:t>
            </a:r>
            <a:r>
              <a:rPr lang="en-US" altLang="ja-JP" sz="2400" b="1">
                <a:solidFill>
                  <a:srgbClr val="000000"/>
                </a:solidFill>
                <a:latin typeface="ＭＳ Ｐゴシック" panose="020B0600070205080204" pitchFamily="50" charset="-128"/>
              </a:rPr>
              <a:t>61</a:t>
            </a:r>
          </a:p>
        </p:txBody>
      </p:sp>
      <p:sp>
        <p:nvSpPr>
          <p:cNvPr id="36868" name="テキスト ボックス 1"/>
          <p:cNvSpPr>
            <a:spLocks noChangeArrowheads="1"/>
          </p:cNvSpPr>
          <p:nvPr/>
        </p:nvSpPr>
        <p:spPr bwMode="auto">
          <a:xfrm>
            <a:off x="103188" y="1470025"/>
            <a:ext cx="7421562"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「球技：ゴール型（サッカー）」（第１学年）</a:t>
            </a:r>
          </a:p>
        </p:txBody>
      </p:sp>
      <p:sp>
        <p:nvSpPr>
          <p:cNvPr id="36869" name="テキスト ボックス 1"/>
          <p:cNvSpPr>
            <a:spLocks noChangeArrowheads="1"/>
          </p:cNvSpPr>
          <p:nvPr/>
        </p:nvSpPr>
        <p:spPr bwMode="auto">
          <a:xfrm>
            <a:off x="103188" y="876300"/>
            <a:ext cx="7067550"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事例１　体育分野　指導と評価の計画から評価の総括まで</a:t>
            </a:r>
          </a:p>
        </p:txBody>
      </p:sp>
      <p:grpSp>
        <p:nvGrpSpPr>
          <p:cNvPr id="36870" name="グループ化 6"/>
          <p:cNvGrpSpPr>
            <a:grpSpLocks/>
          </p:cNvGrpSpPr>
          <p:nvPr/>
        </p:nvGrpSpPr>
        <p:grpSpPr bwMode="auto">
          <a:xfrm>
            <a:off x="103188" y="1957388"/>
            <a:ext cx="2959100" cy="4806950"/>
            <a:chOff x="102627" y="2052562"/>
            <a:chExt cx="2960163" cy="4847523"/>
          </a:xfrm>
        </p:grpSpPr>
        <p:sp>
          <p:nvSpPr>
            <p:cNvPr id="36903" name="角丸四角形 4"/>
            <p:cNvSpPr>
              <a:spLocks noChangeArrowheads="1"/>
            </p:cNvSpPr>
            <p:nvPr/>
          </p:nvSpPr>
          <p:spPr bwMode="auto">
            <a:xfrm>
              <a:off x="102627" y="2390965"/>
              <a:ext cx="2957205" cy="4509120"/>
            </a:xfrm>
            <a:prstGeom prst="roundRect">
              <a:avLst>
                <a:gd name="adj" fmla="val 16667"/>
              </a:avLst>
            </a:prstGeom>
            <a:solidFill>
              <a:srgbClr val="EDEDED"/>
            </a:solidFill>
            <a:ln w="12700" algn="ctr">
              <a:solidFill>
                <a:srgbClr val="41719C"/>
              </a:solidFill>
              <a:round/>
              <a:headEnd/>
              <a:tailEnd/>
            </a:ln>
          </p:spPr>
          <p:txBody>
            <a:bodyPr lIns="0" rIns="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600">
                <a:solidFill>
                  <a:srgbClr val="FFFFFF"/>
                </a:solidFill>
              </a:endParaRPr>
            </a:p>
            <a:p>
              <a:pPr>
                <a:lnSpc>
                  <a:spcPts val="1800"/>
                </a:lnSpc>
                <a:spcBef>
                  <a:spcPct val="0"/>
                </a:spcBef>
                <a:buFontTx/>
                <a:buNone/>
              </a:pPr>
              <a:r>
                <a:rPr lang="ja-JP" altLang="en-US" sz="1600"/>
                <a:t>①年間指導計画への位置付け</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②指導事項を配置</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③内容のまとまりにおける全て　</a:t>
              </a:r>
            </a:p>
            <a:p>
              <a:pPr>
                <a:lnSpc>
                  <a:spcPts val="1800"/>
                </a:lnSpc>
                <a:spcBef>
                  <a:spcPct val="0"/>
                </a:spcBef>
                <a:buFontTx/>
                <a:buNone/>
              </a:pPr>
              <a:r>
                <a:rPr lang="ja-JP" altLang="en-US" sz="1600"/>
                <a:t>　の「単元の評価規準」の設定</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④「単元の評価規準」の設定</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⑤</a:t>
              </a:r>
              <a:r>
                <a:rPr lang="ja-JP" altLang="en-US" sz="1600">
                  <a:solidFill>
                    <a:srgbClr val="FF0000"/>
                  </a:solidFill>
                </a:rPr>
                <a:t>具体的な指導内容の明確化</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⑥指導と評価の計画作成</a:t>
              </a:r>
            </a:p>
          </p:txBody>
        </p:sp>
        <p:sp>
          <p:nvSpPr>
            <p:cNvPr id="36904" name="テキスト ボックス 1"/>
            <p:cNvSpPr>
              <a:spLocks noChangeArrowheads="1"/>
            </p:cNvSpPr>
            <p:nvPr/>
          </p:nvSpPr>
          <p:spPr bwMode="auto">
            <a:xfrm>
              <a:off x="102627" y="2052562"/>
              <a:ext cx="2960163" cy="710344"/>
            </a:xfrm>
            <a:prstGeom prst="rect">
              <a:avLst/>
            </a:prstGeom>
            <a:solidFill>
              <a:srgbClr val="525252"/>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solidFill>
                    <a:schemeClr val="bg1"/>
                  </a:solidFill>
                </a:rPr>
                <a:t>「単元の評価規準」の作成及び</a:t>
              </a:r>
            </a:p>
            <a:p>
              <a:pPr>
                <a:lnSpc>
                  <a:spcPct val="100000"/>
                </a:lnSpc>
                <a:spcBef>
                  <a:spcPct val="0"/>
                </a:spcBef>
                <a:buFontTx/>
                <a:buNone/>
              </a:pPr>
              <a:r>
                <a:rPr lang="ja-JP" altLang="en-US" sz="1600">
                  <a:solidFill>
                    <a:schemeClr val="bg1"/>
                  </a:solidFill>
                </a:rPr>
                <a:t>指導と評価の計画の作成</a:t>
              </a:r>
            </a:p>
          </p:txBody>
        </p:sp>
      </p:grpSp>
      <p:sp>
        <p:nvSpPr>
          <p:cNvPr id="36871" name="下矢印 12"/>
          <p:cNvSpPr>
            <a:spLocks noChangeArrowheads="1"/>
          </p:cNvSpPr>
          <p:nvPr/>
        </p:nvSpPr>
        <p:spPr bwMode="auto">
          <a:xfrm>
            <a:off x="917575" y="3028950"/>
            <a:ext cx="341313" cy="30162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6872" name="下矢印 13"/>
          <p:cNvSpPr>
            <a:spLocks noChangeArrowheads="1"/>
          </p:cNvSpPr>
          <p:nvPr/>
        </p:nvSpPr>
        <p:spPr bwMode="auto">
          <a:xfrm>
            <a:off x="917575" y="3746500"/>
            <a:ext cx="341313" cy="300038"/>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6873" name="下矢印 14"/>
          <p:cNvSpPr>
            <a:spLocks noChangeArrowheads="1"/>
          </p:cNvSpPr>
          <p:nvPr/>
        </p:nvSpPr>
        <p:spPr bwMode="auto">
          <a:xfrm>
            <a:off x="917575" y="4652963"/>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6874" name="下矢印 15"/>
          <p:cNvSpPr>
            <a:spLocks noChangeArrowheads="1"/>
          </p:cNvSpPr>
          <p:nvPr/>
        </p:nvSpPr>
        <p:spPr bwMode="auto">
          <a:xfrm>
            <a:off x="917575" y="53736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6875" name="下矢印 16"/>
          <p:cNvSpPr>
            <a:spLocks noChangeArrowheads="1"/>
          </p:cNvSpPr>
          <p:nvPr/>
        </p:nvSpPr>
        <p:spPr bwMode="auto">
          <a:xfrm>
            <a:off x="917575" y="60213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6876" name="直線矢印コネクタ 25"/>
          <p:cNvSpPr>
            <a:spLocks noChangeShapeType="1"/>
          </p:cNvSpPr>
          <p:nvPr/>
        </p:nvSpPr>
        <p:spPr bwMode="auto">
          <a:xfrm flipV="1">
            <a:off x="2511425" y="5329238"/>
            <a:ext cx="647700" cy="328612"/>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graphicFrame>
        <p:nvGraphicFramePr>
          <p:cNvPr id="17" name="表 16"/>
          <p:cNvGraphicFramePr>
            <a:graphicFrameLocks noGrp="1"/>
          </p:cNvGraphicFramePr>
          <p:nvPr/>
        </p:nvGraphicFramePr>
        <p:xfrm>
          <a:off x="3143250" y="2398713"/>
          <a:ext cx="5899151" cy="4318301"/>
        </p:xfrm>
        <a:graphic>
          <a:graphicData uri="http://schemas.openxmlformats.org/drawingml/2006/table">
            <a:tbl>
              <a:tblPr firstRow="1" bandRow="1">
                <a:tableStyleId>{5940675A-B579-460E-94D1-54222C63F5DA}</a:tableStyleId>
              </a:tblPr>
              <a:tblGrid>
                <a:gridCol w="2148691">
                  <a:extLst>
                    <a:ext uri="{9D8B030D-6E8A-4147-A177-3AD203B41FA5}">
                      <a16:colId xmlns:a16="http://schemas.microsoft.com/office/drawing/2014/main" val="20000"/>
                    </a:ext>
                  </a:extLst>
                </a:gridCol>
                <a:gridCol w="1688682">
                  <a:extLst>
                    <a:ext uri="{9D8B030D-6E8A-4147-A177-3AD203B41FA5}">
                      <a16:colId xmlns:a16="http://schemas.microsoft.com/office/drawing/2014/main" val="20001"/>
                    </a:ext>
                  </a:extLst>
                </a:gridCol>
                <a:gridCol w="2061778">
                  <a:extLst>
                    <a:ext uri="{9D8B030D-6E8A-4147-A177-3AD203B41FA5}">
                      <a16:colId xmlns:a16="http://schemas.microsoft.com/office/drawing/2014/main" val="20002"/>
                    </a:ext>
                  </a:extLst>
                </a:gridCol>
              </a:tblGrid>
              <a:tr h="599749">
                <a:tc>
                  <a:txBody>
                    <a:bodyPr/>
                    <a:lstStyle/>
                    <a:p>
                      <a:pPr algn="ctr"/>
                      <a:r>
                        <a:rPr kumimoji="1" lang="ja-JP" altLang="en-US" sz="1400" dirty="0"/>
                        <a:t>知識及び技能</a:t>
                      </a:r>
                    </a:p>
                  </a:txBody>
                  <a:tcPr marL="91453" marR="91453" marT="45754" marB="45754" anchor="ctr">
                    <a:solidFill>
                      <a:schemeClr val="accent1">
                        <a:lumMod val="20000"/>
                        <a:lumOff val="80000"/>
                      </a:schemeClr>
                    </a:solidFill>
                  </a:tcPr>
                </a:tc>
                <a:tc>
                  <a:txBody>
                    <a:bodyPr/>
                    <a:lstStyle/>
                    <a:p>
                      <a:pPr algn="ctr"/>
                      <a:r>
                        <a:rPr kumimoji="1" lang="ja-JP" altLang="en-US" sz="1400" dirty="0"/>
                        <a:t>思考力，判断力，</a:t>
                      </a:r>
                      <a:endParaRPr kumimoji="1" lang="en-US" altLang="ja-JP" sz="1400" dirty="0"/>
                    </a:p>
                    <a:p>
                      <a:pPr algn="ctr"/>
                      <a:r>
                        <a:rPr kumimoji="1" lang="ja-JP" altLang="en-US" sz="1400" dirty="0"/>
                        <a:t>表現力等</a:t>
                      </a:r>
                    </a:p>
                  </a:txBody>
                  <a:tcPr marL="91453" marR="91453" marT="45754" marB="45754" anchor="ctr">
                    <a:solidFill>
                      <a:srgbClr val="CCFF99"/>
                    </a:solidFill>
                  </a:tcPr>
                </a:tc>
                <a:tc>
                  <a:txBody>
                    <a:bodyPr/>
                    <a:lstStyle/>
                    <a:p>
                      <a:pPr algn="ctr">
                        <a:lnSpc>
                          <a:spcPts val="2600"/>
                        </a:lnSpc>
                      </a:pPr>
                      <a:r>
                        <a:rPr kumimoji="1" lang="ja-JP" altLang="en-US" sz="1400" spc="-100" baseline="0" dirty="0"/>
                        <a:t>学びに向かう力，人間性等</a:t>
                      </a:r>
                      <a:endParaRPr kumimoji="1" lang="en-US" altLang="ja-JP" sz="1400" spc="-100" baseline="0" dirty="0"/>
                    </a:p>
                  </a:txBody>
                  <a:tcPr marL="91453" marR="91453" marT="45754" marB="45754" anchor="ctr">
                    <a:solidFill>
                      <a:srgbClr val="FFFF99"/>
                    </a:solidFill>
                  </a:tcPr>
                </a:tc>
                <a:extLst>
                  <a:ext uri="{0D108BD9-81ED-4DB2-BD59-A6C34878D82A}">
                    <a16:rowId xmlns:a16="http://schemas.microsoft.com/office/drawing/2014/main" val="10000"/>
                  </a:ext>
                </a:extLst>
              </a:tr>
              <a:tr h="3718251">
                <a:tc>
                  <a:txBody>
                    <a:bodyPr/>
                    <a:lstStyle/>
                    <a:p>
                      <a:r>
                        <a:rPr kumimoji="1" lang="ja-JP" altLang="en-US" sz="1400" dirty="0"/>
                        <a:t>○知識</a:t>
                      </a:r>
                      <a:endParaRPr kumimoji="1" lang="en-US" altLang="ja-JP" sz="1400" dirty="0"/>
                    </a:p>
                    <a:p>
                      <a:r>
                        <a:rPr kumimoji="1" lang="ja-JP" altLang="en-US" sz="1400" dirty="0">
                          <a:solidFill>
                            <a:srgbClr val="0000CC"/>
                          </a:solidFill>
                        </a:rPr>
                        <a:t>　ゴール型球技は，ドリブルやパスなどのボール操作で相手コートに侵入し，シュートを放ち，一定時間内に相手チームより多くの得点を競い合うことが楽しい運動であること。</a:t>
                      </a:r>
                      <a:endParaRPr kumimoji="1" lang="en-US" altLang="ja-JP" sz="1400" dirty="0">
                        <a:solidFill>
                          <a:srgbClr val="0000CC"/>
                        </a:solidFill>
                      </a:endParaRPr>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r>
                        <a:rPr kumimoji="1" lang="ja-JP" altLang="en-US" sz="1400" dirty="0"/>
                        <a:t>以下、略</a:t>
                      </a:r>
                      <a:endParaRPr kumimoji="1" lang="en-US" altLang="ja-JP" sz="1400" dirty="0"/>
                    </a:p>
                  </a:txBody>
                  <a:tcPr marL="91453" marR="91453" marT="45716" marB="45716"/>
                </a:tc>
                <a:tc>
                  <a:txBody>
                    <a:bodyPr/>
                    <a:lstStyle/>
                    <a:p>
                      <a:r>
                        <a:rPr kumimoji="1" lang="ja-JP" altLang="en-US" sz="1300" dirty="0"/>
                        <a:t>　</a:t>
                      </a:r>
                      <a:r>
                        <a:rPr kumimoji="1" lang="ja-JP" altLang="en-US" sz="1400" dirty="0">
                          <a:solidFill>
                            <a:srgbClr val="0000CC"/>
                          </a:solidFill>
                        </a:rPr>
                        <a:t>成功例，つまずき例などの事例や，シュート，パス，キープのポイントを提示し，仲間の動きと比較し，伝えること。</a:t>
                      </a:r>
                      <a:endParaRPr kumimoji="1" lang="en-US" altLang="ja-JP" sz="1400" dirty="0">
                        <a:solidFill>
                          <a:srgbClr val="0000CC"/>
                        </a:solidFill>
                      </a:endParaRPr>
                    </a:p>
                    <a:p>
                      <a:endParaRPr kumimoji="1" lang="en-US" altLang="ja-JP" sz="1400" dirty="0"/>
                    </a:p>
                    <a:p>
                      <a:endParaRPr kumimoji="1" lang="en-US" altLang="ja-JP" sz="1400" dirty="0"/>
                    </a:p>
                    <a:p>
                      <a:r>
                        <a:rPr kumimoji="1" lang="ja-JP" altLang="en-US" sz="1400" dirty="0">
                          <a:solidFill>
                            <a:srgbClr val="0000CC"/>
                          </a:solidFill>
                        </a:rPr>
                        <a:t>　</a:t>
                      </a:r>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以下、略</a:t>
                      </a:r>
                      <a:endParaRPr kumimoji="1" lang="en-US" altLang="ja-JP" sz="1400" dirty="0"/>
                    </a:p>
                  </a:txBody>
                  <a:tcPr marL="91453" marR="91453" marT="45716" marB="45716"/>
                </a:tc>
                <a:tc>
                  <a:txBody>
                    <a:bodyPr/>
                    <a:lstStyle/>
                    <a:p>
                      <a:r>
                        <a:rPr kumimoji="1" lang="ja-JP" altLang="en-US" sz="1400" dirty="0">
                          <a:solidFill>
                            <a:srgbClr val="0000CC"/>
                          </a:solidFill>
                        </a:rPr>
                        <a:t>　仲間の学習を援助することは，自己の能力を高めたり仲間との連帯感を高めて気持ちよく活動したりすることにつながるという目的に適した仲間との関わり方があること。</a:t>
                      </a:r>
                      <a:endParaRPr kumimoji="1" lang="en-US" altLang="ja-JP" sz="1400" dirty="0">
                        <a:solidFill>
                          <a:srgbClr val="0000CC"/>
                        </a:solidFill>
                      </a:endParaRPr>
                    </a:p>
                    <a:p>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以下、略</a:t>
                      </a:r>
                      <a:endParaRPr kumimoji="1" lang="en-US" altLang="ja-JP" sz="1400" dirty="0"/>
                    </a:p>
                  </a:txBody>
                  <a:tcPr marL="91453" marR="91453" marT="45716" marB="45716"/>
                </a:tc>
                <a:extLst>
                  <a:ext uri="{0D108BD9-81ED-4DB2-BD59-A6C34878D82A}">
                    <a16:rowId xmlns:a16="http://schemas.microsoft.com/office/drawing/2014/main" val="10001"/>
                  </a:ext>
                </a:extLst>
              </a:tr>
            </a:tbl>
          </a:graphicData>
        </a:graphic>
      </p:graphicFrame>
      <p:sp>
        <p:nvSpPr>
          <p:cNvPr id="36891" name="正方形/長方形 11"/>
          <p:cNvSpPr>
            <a:spLocks noChangeArrowheads="1"/>
          </p:cNvSpPr>
          <p:nvPr/>
        </p:nvSpPr>
        <p:spPr bwMode="auto">
          <a:xfrm>
            <a:off x="3140075" y="2371725"/>
            <a:ext cx="5883275" cy="4375150"/>
          </a:xfrm>
          <a:prstGeom prst="rect">
            <a:avLst/>
          </a:prstGeom>
          <a:noFill/>
          <a:ln w="44450" algn="ctr">
            <a:solidFill>
              <a:srgbClr val="FE080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8" name="テキスト ボックス 1"/>
          <p:cNvSpPr txBox="1">
            <a:spLocks noChangeArrowheads="1"/>
          </p:cNvSpPr>
          <p:nvPr/>
        </p:nvSpPr>
        <p:spPr bwMode="auto">
          <a:xfrm>
            <a:off x="3165475" y="2008188"/>
            <a:ext cx="3756025" cy="338137"/>
          </a:xfrm>
          <a:prstGeom prst="rect">
            <a:avLst/>
          </a:prstGeom>
          <a:solidFill>
            <a:schemeClr val="bg1"/>
          </a:solidFill>
          <a:ln w="9525">
            <a:noFill/>
            <a:miter lim="800000"/>
            <a:headEnd/>
            <a:tailEnd/>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en-US" altLang="ja-JP" sz="1600" dirty="0"/>
              <a:t>【</a:t>
            </a:r>
            <a:r>
              <a:rPr lang="ja-JP" altLang="en-US" sz="1600" dirty="0"/>
              <a:t>具体的な指導内容と単元の評価規準</a:t>
            </a:r>
            <a:r>
              <a:rPr lang="en-US" altLang="ja-JP" sz="1600" dirty="0"/>
              <a:t>】</a:t>
            </a:r>
            <a:r>
              <a:rPr lang="ja-JP" altLang="en-US" sz="1600" dirty="0"/>
              <a:t> </a:t>
            </a:r>
            <a:endParaRPr lang="en-US" altLang="ja-JP" sz="1600" dirty="0">
              <a:latin typeface="+mj-ea"/>
            </a:endParaRPr>
          </a:p>
        </p:txBody>
      </p:sp>
      <p:sp>
        <p:nvSpPr>
          <p:cNvPr id="19" name="正方形/長方形 18"/>
          <p:cNvSpPr/>
          <p:nvPr/>
        </p:nvSpPr>
        <p:spPr>
          <a:xfrm>
            <a:off x="7073900" y="5145088"/>
            <a:ext cx="1871663" cy="1030287"/>
          </a:xfrm>
          <a:prstGeom prst="rect">
            <a:avLst/>
          </a:prstGeom>
        </p:spPr>
        <p:style>
          <a:lnRef idx="2">
            <a:schemeClr val="dk1"/>
          </a:lnRef>
          <a:fillRef idx="1">
            <a:schemeClr val="lt1"/>
          </a:fillRef>
          <a:effectRef idx="0">
            <a:schemeClr val="dk1"/>
          </a:effectRef>
          <a:fontRef idx="minor">
            <a:schemeClr val="dk1"/>
          </a:fontRef>
        </p:style>
        <p:txBody>
          <a:bodyPr lIns="72000" rIns="72000"/>
          <a:lstStyle/>
          <a:p>
            <a:pPr>
              <a:defRPr/>
            </a:pPr>
            <a:r>
              <a:rPr lang="ja-JP" altLang="en-US" sz="1400" dirty="0"/>
              <a:t>①練習の補助をしたり仲間に助言したりして，仲間の学習を援助しようとしている。</a:t>
            </a:r>
            <a:endParaRPr kumimoji="1" lang="ja-JP" altLang="en-US" sz="1400" dirty="0"/>
          </a:p>
        </p:txBody>
      </p:sp>
      <p:sp>
        <p:nvSpPr>
          <p:cNvPr id="20" name="正方形/長方形 19"/>
          <p:cNvSpPr/>
          <p:nvPr/>
        </p:nvSpPr>
        <p:spPr>
          <a:xfrm>
            <a:off x="5353050" y="4854575"/>
            <a:ext cx="1560513" cy="1362075"/>
          </a:xfrm>
          <a:prstGeom prst="rect">
            <a:avLst/>
          </a:prstGeom>
        </p:spPr>
        <p:style>
          <a:lnRef idx="2">
            <a:schemeClr val="dk1"/>
          </a:lnRef>
          <a:fillRef idx="1">
            <a:schemeClr val="lt1"/>
          </a:fillRef>
          <a:effectRef idx="0">
            <a:schemeClr val="dk1"/>
          </a:effectRef>
          <a:fontRef idx="minor">
            <a:schemeClr val="dk1"/>
          </a:fontRef>
        </p:style>
        <p:txBody>
          <a:bodyPr lIns="72000" rIns="72000"/>
          <a:lstStyle/>
          <a:p>
            <a:pPr>
              <a:defRPr/>
            </a:pPr>
            <a:r>
              <a:rPr kumimoji="1" lang="ja-JP" altLang="en-US" sz="1400" dirty="0"/>
              <a:t>①提示された動きのポイントやつまずきの事例を参考に，仲間の課題や出来栄えを伝えている。</a:t>
            </a:r>
          </a:p>
        </p:txBody>
      </p:sp>
      <p:sp>
        <p:nvSpPr>
          <p:cNvPr id="21" name="正方形/長方形 20"/>
          <p:cNvSpPr/>
          <p:nvPr/>
        </p:nvSpPr>
        <p:spPr>
          <a:xfrm>
            <a:off x="3211513" y="5138738"/>
            <a:ext cx="1979612" cy="1285875"/>
          </a:xfrm>
          <a:prstGeom prst="rect">
            <a:avLst/>
          </a:prstGeom>
        </p:spPr>
        <p:style>
          <a:lnRef idx="2">
            <a:schemeClr val="dk1"/>
          </a:lnRef>
          <a:fillRef idx="1">
            <a:schemeClr val="lt1"/>
          </a:fillRef>
          <a:effectRef idx="0">
            <a:schemeClr val="dk1"/>
          </a:effectRef>
          <a:fontRef idx="minor">
            <a:schemeClr val="dk1"/>
          </a:fontRef>
        </p:style>
        <p:txBody>
          <a:bodyPr lIns="72000" rIns="72000"/>
          <a:lstStyle/>
          <a:p>
            <a:pPr>
              <a:defRPr/>
            </a:pPr>
            <a:r>
              <a:rPr kumimoji="1" lang="ja-JP" altLang="en-US" sz="1300" dirty="0"/>
              <a:t>①球技には，集団対集団，個人対個人で攻防を展開し，勝敗を競う楽しさや喜びを味わえる特性があることについて，言ったり書き出したりしている。</a:t>
            </a:r>
          </a:p>
        </p:txBody>
      </p:sp>
      <p:sp>
        <p:nvSpPr>
          <p:cNvPr id="22" name="角丸四角形 21"/>
          <p:cNvSpPr/>
          <p:nvPr/>
        </p:nvSpPr>
        <p:spPr>
          <a:xfrm>
            <a:off x="6813550" y="1581150"/>
            <a:ext cx="2132013" cy="711200"/>
          </a:xfrm>
          <a:prstGeom prst="roundRect">
            <a:avLst/>
          </a:prstGeom>
          <a:solidFill>
            <a:srgbClr val="FFCCFF"/>
          </a:solidFill>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defRPr/>
            </a:pPr>
            <a:r>
              <a:rPr lang="ja-JP" altLang="en-US" sz="1400" dirty="0">
                <a:solidFill>
                  <a:srgbClr val="FF0000"/>
                </a:solidFill>
                <a:latin typeface="ＭＳ Ｐ明朝" panose="02020600040205080304" pitchFamily="18" charset="-128"/>
              </a:rPr>
              <a:t>学習指導要領解説の記載</a:t>
            </a:r>
            <a:r>
              <a:rPr lang="ja-JP" altLang="en-US" sz="1400" dirty="0">
                <a:latin typeface="ＭＳ Ｐ明朝" panose="02020600040205080304" pitchFamily="18" charset="-128"/>
              </a:rPr>
              <a:t>等から，具体的な指導内容を明確</a:t>
            </a:r>
            <a:r>
              <a:rPr lang="ja-JP" altLang="en-US" sz="1400">
                <a:latin typeface="ＭＳ Ｐ明朝" panose="02020600040205080304" pitchFamily="18" charset="-128"/>
              </a:rPr>
              <a:t>にする。</a:t>
            </a:r>
            <a:endParaRPr lang="ja-JP" altLang="en-US" sz="1400" dirty="0">
              <a:latin typeface="ＭＳ Ｐ明朝" panose="02020600040205080304" pitchFamily="18" charset="-128"/>
            </a:endParaRPr>
          </a:p>
        </p:txBody>
      </p:sp>
      <p:sp>
        <p:nvSpPr>
          <p:cNvPr id="23" name="下矢印 22"/>
          <p:cNvSpPr/>
          <p:nvPr/>
        </p:nvSpPr>
        <p:spPr>
          <a:xfrm>
            <a:off x="3906838" y="4760913"/>
            <a:ext cx="647700" cy="274637"/>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cxnSp>
        <p:nvCxnSpPr>
          <p:cNvPr id="26" name="直線矢印コネクタ 25"/>
          <p:cNvCxnSpPr/>
          <p:nvPr/>
        </p:nvCxnSpPr>
        <p:spPr>
          <a:xfrm flipH="1">
            <a:off x="4421188" y="2178050"/>
            <a:ext cx="2392362" cy="10017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6092825" y="2311400"/>
            <a:ext cx="923925" cy="855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8010525" y="2309813"/>
            <a:ext cx="80963" cy="8175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下矢印 36"/>
          <p:cNvSpPr/>
          <p:nvPr/>
        </p:nvSpPr>
        <p:spPr>
          <a:xfrm>
            <a:off x="5840413" y="4484688"/>
            <a:ext cx="647700" cy="276225"/>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sp>
        <p:nvSpPr>
          <p:cNvPr id="38" name="下矢印 37"/>
          <p:cNvSpPr/>
          <p:nvPr/>
        </p:nvSpPr>
        <p:spPr>
          <a:xfrm>
            <a:off x="7669213" y="4711700"/>
            <a:ext cx="647700" cy="274638"/>
          </a:xfrm>
          <a:prstGeom prst="downArrow">
            <a:avLst>
              <a:gd name="adj1" fmla="val 50000"/>
              <a:gd name="adj2" fmla="val 511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61"/>
    </mc:Choice>
    <mc:Fallback xmlns="">
      <p:transition spd="slow" advTm="3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38915" name="下リボン 3"/>
          <p:cNvSpPr>
            <a:spLocks noChangeArrowheads="1"/>
          </p:cNvSpPr>
          <p:nvPr/>
        </p:nvSpPr>
        <p:spPr bwMode="auto">
          <a:xfrm>
            <a:off x="7197725" y="85566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54</a:t>
            </a:r>
            <a:r>
              <a:rPr lang="en-US" altLang="ja-JP" sz="2400" b="1">
                <a:solidFill>
                  <a:srgbClr val="000000"/>
                </a:solidFill>
              </a:rPr>
              <a:t>‐</a:t>
            </a:r>
            <a:r>
              <a:rPr lang="en-US" altLang="ja-JP" sz="2400" b="1">
                <a:solidFill>
                  <a:srgbClr val="000000"/>
                </a:solidFill>
                <a:latin typeface="ＭＳ Ｐゴシック" panose="020B0600070205080204" pitchFamily="50" charset="-128"/>
              </a:rPr>
              <a:t>61</a:t>
            </a:r>
          </a:p>
        </p:txBody>
      </p:sp>
      <p:sp>
        <p:nvSpPr>
          <p:cNvPr id="38916" name="テキスト ボックス 1"/>
          <p:cNvSpPr>
            <a:spLocks noChangeArrowheads="1"/>
          </p:cNvSpPr>
          <p:nvPr/>
        </p:nvSpPr>
        <p:spPr bwMode="auto">
          <a:xfrm>
            <a:off x="103188" y="1470025"/>
            <a:ext cx="7421562"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「球技：ゴール型（サッカー）」（第１学年）</a:t>
            </a:r>
          </a:p>
        </p:txBody>
      </p:sp>
      <p:sp>
        <p:nvSpPr>
          <p:cNvPr id="38917" name="テキスト ボックス 1"/>
          <p:cNvSpPr>
            <a:spLocks noChangeArrowheads="1"/>
          </p:cNvSpPr>
          <p:nvPr/>
        </p:nvSpPr>
        <p:spPr bwMode="auto">
          <a:xfrm>
            <a:off x="103188" y="876300"/>
            <a:ext cx="7067550"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事例１　体育分野　指導と評価の計画から評価の総括まで</a:t>
            </a:r>
          </a:p>
        </p:txBody>
      </p:sp>
      <p:grpSp>
        <p:nvGrpSpPr>
          <p:cNvPr id="38918" name="グループ化 6"/>
          <p:cNvGrpSpPr>
            <a:grpSpLocks/>
          </p:cNvGrpSpPr>
          <p:nvPr/>
        </p:nvGrpSpPr>
        <p:grpSpPr bwMode="auto">
          <a:xfrm>
            <a:off x="103188" y="1957388"/>
            <a:ext cx="2959100" cy="4806950"/>
            <a:chOff x="102627" y="2052562"/>
            <a:chExt cx="2960163" cy="4847523"/>
          </a:xfrm>
        </p:grpSpPr>
        <p:sp>
          <p:nvSpPr>
            <p:cNvPr id="38930" name="角丸四角形 4"/>
            <p:cNvSpPr>
              <a:spLocks noChangeArrowheads="1"/>
            </p:cNvSpPr>
            <p:nvPr/>
          </p:nvSpPr>
          <p:spPr bwMode="auto">
            <a:xfrm>
              <a:off x="102627" y="2390965"/>
              <a:ext cx="2957205" cy="4509120"/>
            </a:xfrm>
            <a:prstGeom prst="roundRect">
              <a:avLst>
                <a:gd name="adj" fmla="val 16667"/>
              </a:avLst>
            </a:prstGeom>
            <a:solidFill>
              <a:srgbClr val="EDEDED"/>
            </a:solidFill>
            <a:ln w="12700" algn="ctr">
              <a:solidFill>
                <a:srgbClr val="41719C"/>
              </a:solidFill>
              <a:round/>
              <a:headEnd/>
              <a:tailEnd/>
            </a:ln>
          </p:spPr>
          <p:txBody>
            <a:bodyPr lIns="0" rIns="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600">
                <a:solidFill>
                  <a:srgbClr val="FFFFFF"/>
                </a:solidFill>
              </a:endParaRPr>
            </a:p>
            <a:p>
              <a:pPr>
                <a:lnSpc>
                  <a:spcPts val="1800"/>
                </a:lnSpc>
                <a:spcBef>
                  <a:spcPct val="0"/>
                </a:spcBef>
                <a:buFontTx/>
                <a:buNone/>
              </a:pPr>
              <a:r>
                <a:rPr lang="ja-JP" altLang="en-US" sz="1600"/>
                <a:t>①年間指導計画への位置付け</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②指導事項を配置</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③内容のまとまりにおける全て　</a:t>
              </a:r>
            </a:p>
            <a:p>
              <a:pPr>
                <a:lnSpc>
                  <a:spcPts val="1800"/>
                </a:lnSpc>
                <a:spcBef>
                  <a:spcPct val="0"/>
                </a:spcBef>
                <a:buFontTx/>
                <a:buNone/>
              </a:pPr>
              <a:r>
                <a:rPr lang="ja-JP" altLang="en-US" sz="1600"/>
                <a:t>　の「単元の評価規準」の設定</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④「単元の評価規準」の設定</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⑤具体的な指導内容の明確化</a:t>
              </a:r>
            </a:p>
            <a:p>
              <a:pPr>
                <a:lnSpc>
                  <a:spcPts val="1800"/>
                </a:lnSpc>
                <a:spcBef>
                  <a:spcPct val="0"/>
                </a:spcBef>
                <a:buFontTx/>
                <a:buNone/>
              </a:pPr>
              <a:endParaRPr lang="en-US" altLang="ja-JP" sz="1600"/>
            </a:p>
            <a:p>
              <a:pPr>
                <a:lnSpc>
                  <a:spcPts val="1800"/>
                </a:lnSpc>
                <a:spcBef>
                  <a:spcPct val="0"/>
                </a:spcBef>
                <a:buFontTx/>
                <a:buNone/>
              </a:pPr>
              <a:endParaRPr lang="en-US" altLang="ja-JP" sz="1600"/>
            </a:p>
            <a:p>
              <a:pPr>
                <a:lnSpc>
                  <a:spcPts val="1800"/>
                </a:lnSpc>
                <a:spcBef>
                  <a:spcPct val="0"/>
                </a:spcBef>
                <a:buFontTx/>
                <a:buNone/>
              </a:pPr>
              <a:r>
                <a:rPr lang="ja-JP" altLang="en-US" sz="1600"/>
                <a:t>⑥</a:t>
              </a:r>
              <a:r>
                <a:rPr lang="ja-JP" altLang="en-US" sz="1600">
                  <a:solidFill>
                    <a:srgbClr val="FF0000"/>
                  </a:solidFill>
                </a:rPr>
                <a:t>指導と評価の計画作成</a:t>
              </a:r>
            </a:p>
          </p:txBody>
        </p:sp>
        <p:sp>
          <p:nvSpPr>
            <p:cNvPr id="38931" name="テキスト ボックス 1"/>
            <p:cNvSpPr>
              <a:spLocks noChangeArrowheads="1"/>
            </p:cNvSpPr>
            <p:nvPr/>
          </p:nvSpPr>
          <p:spPr bwMode="auto">
            <a:xfrm>
              <a:off x="102627" y="2052562"/>
              <a:ext cx="2960163" cy="710344"/>
            </a:xfrm>
            <a:prstGeom prst="rect">
              <a:avLst/>
            </a:prstGeom>
            <a:solidFill>
              <a:srgbClr val="525252"/>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solidFill>
                    <a:schemeClr val="bg1"/>
                  </a:solidFill>
                </a:rPr>
                <a:t>「単元の評価規準」の作成及び</a:t>
              </a:r>
            </a:p>
            <a:p>
              <a:pPr>
                <a:lnSpc>
                  <a:spcPct val="100000"/>
                </a:lnSpc>
                <a:spcBef>
                  <a:spcPct val="0"/>
                </a:spcBef>
                <a:buFontTx/>
                <a:buNone/>
              </a:pPr>
              <a:r>
                <a:rPr lang="ja-JP" altLang="en-US" sz="1600">
                  <a:solidFill>
                    <a:schemeClr val="bg1"/>
                  </a:solidFill>
                </a:rPr>
                <a:t>指導と評価の計画の作成</a:t>
              </a:r>
            </a:p>
          </p:txBody>
        </p:sp>
      </p:grpSp>
      <p:sp>
        <p:nvSpPr>
          <p:cNvPr id="38919" name="下矢印 12"/>
          <p:cNvSpPr>
            <a:spLocks noChangeArrowheads="1"/>
          </p:cNvSpPr>
          <p:nvPr/>
        </p:nvSpPr>
        <p:spPr bwMode="auto">
          <a:xfrm>
            <a:off x="917575" y="3073400"/>
            <a:ext cx="341313" cy="30162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8920" name="下矢印 13"/>
          <p:cNvSpPr>
            <a:spLocks noChangeArrowheads="1"/>
          </p:cNvSpPr>
          <p:nvPr/>
        </p:nvSpPr>
        <p:spPr bwMode="auto">
          <a:xfrm>
            <a:off x="917575" y="37607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8921" name="下矢印 14"/>
          <p:cNvSpPr>
            <a:spLocks noChangeArrowheads="1"/>
          </p:cNvSpPr>
          <p:nvPr/>
        </p:nvSpPr>
        <p:spPr bwMode="auto">
          <a:xfrm>
            <a:off x="917575" y="4652963"/>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8922" name="下矢印 15"/>
          <p:cNvSpPr>
            <a:spLocks noChangeArrowheads="1"/>
          </p:cNvSpPr>
          <p:nvPr/>
        </p:nvSpPr>
        <p:spPr bwMode="auto">
          <a:xfrm>
            <a:off x="917575" y="53736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8923" name="下矢印 16"/>
          <p:cNvSpPr>
            <a:spLocks noChangeArrowheads="1"/>
          </p:cNvSpPr>
          <p:nvPr/>
        </p:nvSpPr>
        <p:spPr bwMode="auto">
          <a:xfrm>
            <a:off x="917575" y="6021388"/>
            <a:ext cx="341313" cy="300037"/>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pic>
        <p:nvPicPr>
          <p:cNvPr id="38924" name="図 1"/>
          <p:cNvPicPr preferRelativeResize="0">
            <a:picLocks noChangeArrowheads="1"/>
          </p:cNvPicPr>
          <p:nvPr/>
        </p:nvPicPr>
        <p:blipFill>
          <a:blip r:embed="rId5">
            <a:extLst>
              <a:ext uri="{28A0092B-C50C-407E-A947-70E740481C1C}">
                <a14:useLocalDpi xmlns:a14="http://schemas.microsoft.com/office/drawing/2010/main" val="0"/>
              </a:ext>
            </a:extLst>
          </a:blip>
          <a:srcRect t="1503" b="2538"/>
          <a:stretch>
            <a:fillRect/>
          </a:stretch>
        </p:blipFill>
        <p:spPr bwMode="auto">
          <a:xfrm>
            <a:off x="3244850" y="1970088"/>
            <a:ext cx="573405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5" name="正方形/長方形 18"/>
          <p:cNvSpPr>
            <a:spLocks noChangeArrowheads="1"/>
          </p:cNvSpPr>
          <p:nvPr/>
        </p:nvSpPr>
        <p:spPr bwMode="auto">
          <a:xfrm>
            <a:off x="3244850" y="1941513"/>
            <a:ext cx="5688013" cy="4752975"/>
          </a:xfrm>
          <a:prstGeom prst="rect">
            <a:avLst/>
          </a:prstGeom>
          <a:noFill/>
          <a:ln w="44450" algn="ctr">
            <a:solidFill>
              <a:srgbClr val="FE080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8926" name="直線矢印コネクタ 19"/>
          <p:cNvSpPr>
            <a:spLocks noChangeShapeType="1"/>
          </p:cNvSpPr>
          <p:nvPr/>
        </p:nvSpPr>
        <p:spPr bwMode="auto">
          <a:xfrm flipV="1">
            <a:off x="2590800" y="5740400"/>
            <a:ext cx="654050" cy="709613"/>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38927" name="直線矢印コネクタ 19"/>
          <p:cNvSpPr>
            <a:spLocks noChangeShapeType="1"/>
          </p:cNvSpPr>
          <p:nvPr/>
        </p:nvSpPr>
        <p:spPr bwMode="auto">
          <a:xfrm>
            <a:off x="4605338" y="3073400"/>
            <a:ext cx="252412" cy="2933700"/>
          </a:xfrm>
          <a:prstGeom prst="line">
            <a:avLst/>
          </a:prstGeom>
          <a:noFill/>
          <a:ln w="38100" algn="ctr">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ja-JP" altLang="en-US"/>
          </a:p>
        </p:txBody>
      </p:sp>
      <p:sp>
        <p:nvSpPr>
          <p:cNvPr id="38928" name="直線矢印コネクタ 19"/>
          <p:cNvSpPr>
            <a:spLocks noChangeShapeType="1"/>
          </p:cNvSpPr>
          <p:nvPr/>
        </p:nvSpPr>
        <p:spPr bwMode="auto">
          <a:xfrm flipV="1">
            <a:off x="5040313" y="3573463"/>
            <a:ext cx="1116012" cy="2433637"/>
          </a:xfrm>
          <a:prstGeom prst="line">
            <a:avLst/>
          </a:prstGeom>
          <a:noFill/>
          <a:ln w="38100" algn="ctr">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ja-JP" altLang="en-US"/>
          </a:p>
        </p:txBody>
      </p:sp>
      <p:sp>
        <p:nvSpPr>
          <p:cNvPr id="38929" name="直線矢印コネクタ 19"/>
          <p:cNvSpPr>
            <a:spLocks noChangeShapeType="1"/>
          </p:cNvSpPr>
          <p:nvPr/>
        </p:nvSpPr>
        <p:spPr bwMode="auto">
          <a:xfrm>
            <a:off x="6215063" y="3644900"/>
            <a:ext cx="61912" cy="2592388"/>
          </a:xfrm>
          <a:prstGeom prst="line">
            <a:avLst/>
          </a:prstGeom>
          <a:noFill/>
          <a:ln w="38100" algn="ctr">
            <a:solidFill>
              <a:srgbClr val="FF0000"/>
            </a:solidFill>
            <a:round/>
            <a:headEnd/>
            <a:tailEnd type="arrow" w="lg" len="med"/>
          </a:ln>
          <a:extLst>
            <a:ext uri="{909E8E84-426E-40DD-AFC4-6F175D3DCCD1}">
              <a14:hiddenFill xmlns:a14="http://schemas.microsoft.com/office/drawing/2010/main">
                <a:noFill/>
              </a14:hiddenFill>
            </a:ext>
          </a:extLst>
        </p:spPr>
        <p:txBody>
          <a:bodyPr/>
          <a:lstStyle/>
          <a:p>
            <a:endParaRPr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83"/>
    </mc:Choice>
    <mc:Fallback xmlns="">
      <p:transition spd="slow" advTm="4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40963" name="下リボン 3"/>
          <p:cNvSpPr>
            <a:spLocks noChangeArrowheads="1"/>
          </p:cNvSpPr>
          <p:nvPr/>
        </p:nvSpPr>
        <p:spPr bwMode="auto">
          <a:xfrm>
            <a:off x="6875463" y="109220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62</a:t>
            </a:r>
            <a:r>
              <a:rPr lang="en-US" altLang="ja-JP" sz="2400" b="1">
                <a:solidFill>
                  <a:srgbClr val="000000"/>
                </a:solidFill>
              </a:rPr>
              <a:t>‐</a:t>
            </a:r>
            <a:r>
              <a:rPr lang="en-US" altLang="ja-JP" sz="2400" b="1">
                <a:solidFill>
                  <a:srgbClr val="000000"/>
                </a:solidFill>
                <a:latin typeface="ＭＳ Ｐゴシック" panose="020B0600070205080204" pitchFamily="50" charset="-128"/>
              </a:rPr>
              <a:t>69</a:t>
            </a:r>
          </a:p>
        </p:txBody>
      </p:sp>
      <p:sp>
        <p:nvSpPr>
          <p:cNvPr id="40964" name="テキスト ボックス 1"/>
          <p:cNvSpPr>
            <a:spLocks noChangeArrowheads="1"/>
          </p:cNvSpPr>
          <p:nvPr/>
        </p:nvSpPr>
        <p:spPr bwMode="auto">
          <a:xfrm>
            <a:off x="103188" y="1470025"/>
            <a:ext cx="6629400"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「器械運動（マット運動）」（第１学年）</a:t>
            </a:r>
          </a:p>
        </p:txBody>
      </p:sp>
      <p:sp>
        <p:nvSpPr>
          <p:cNvPr id="40965" name="テキスト ボックス 1"/>
          <p:cNvSpPr>
            <a:spLocks noChangeArrowheads="1"/>
          </p:cNvSpPr>
          <p:nvPr/>
        </p:nvSpPr>
        <p:spPr bwMode="auto">
          <a:xfrm>
            <a:off x="103188" y="876300"/>
            <a:ext cx="5410200"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事例２　体育分野　「知識・技能」の評価</a:t>
            </a:r>
          </a:p>
        </p:txBody>
      </p:sp>
      <p:sp>
        <p:nvSpPr>
          <p:cNvPr id="40966" name="テキスト ボックス 1"/>
          <p:cNvSpPr>
            <a:spLocks noChangeArrowheads="1"/>
          </p:cNvSpPr>
          <p:nvPr/>
        </p:nvSpPr>
        <p:spPr bwMode="auto">
          <a:xfrm>
            <a:off x="185738" y="1931988"/>
            <a:ext cx="8355012"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器械運動（マット運動）における具体的な指導事項及び「知識・技能」の評価</a:t>
            </a:r>
          </a:p>
        </p:txBody>
      </p:sp>
      <p:sp>
        <p:nvSpPr>
          <p:cNvPr id="40967" name="正方形/長方形 21"/>
          <p:cNvSpPr>
            <a:spLocks noChangeArrowheads="1"/>
          </p:cNvSpPr>
          <p:nvPr/>
        </p:nvSpPr>
        <p:spPr bwMode="auto">
          <a:xfrm>
            <a:off x="185738" y="2492375"/>
            <a:ext cx="8726487" cy="4249738"/>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000"/>
              </a:lnSpc>
              <a:spcBef>
                <a:spcPct val="0"/>
              </a:spcBef>
              <a:buFontTx/>
              <a:buNone/>
            </a:pPr>
            <a:r>
              <a:rPr lang="en-US" altLang="ja-JP" sz="2800" i="1"/>
              <a:t> 【</a:t>
            </a:r>
            <a:r>
              <a:rPr lang="ja-JP" altLang="en-US" sz="2800" i="1"/>
              <a:t>知識</a:t>
            </a:r>
            <a:r>
              <a:rPr lang="en-US" altLang="ja-JP" sz="2800" i="1"/>
              <a:t>】</a:t>
            </a:r>
          </a:p>
          <a:p>
            <a:pPr>
              <a:lnSpc>
                <a:spcPts val="3000"/>
              </a:lnSpc>
              <a:spcBef>
                <a:spcPct val="0"/>
              </a:spcBef>
              <a:buFontTx/>
              <a:buNone/>
            </a:pPr>
            <a:r>
              <a:rPr lang="ja-JP" altLang="en-US" sz="2400"/>
              <a:t>　　</a:t>
            </a:r>
            <a:r>
              <a:rPr lang="ja-JP" altLang="en-US" sz="2400">
                <a:solidFill>
                  <a:srgbClr val="0000CC"/>
                </a:solidFill>
              </a:rPr>
              <a:t>「運動の特性や成り立ち」，「技術（技）の名称や行い方」，</a:t>
            </a:r>
          </a:p>
          <a:p>
            <a:pPr>
              <a:lnSpc>
                <a:spcPts val="3000"/>
              </a:lnSpc>
              <a:spcBef>
                <a:spcPct val="0"/>
              </a:spcBef>
              <a:buFontTx/>
              <a:buNone/>
            </a:pPr>
            <a:r>
              <a:rPr lang="ja-JP" altLang="en-US" sz="2400">
                <a:solidFill>
                  <a:srgbClr val="0000CC"/>
                </a:solidFill>
              </a:rPr>
              <a:t>　　「その運動に関連して高まる体力」，「発表会のねらいや行い方」</a:t>
            </a:r>
          </a:p>
          <a:p>
            <a:pPr>
              <a:lnSpc>
                <a:spcPts val="3000"/>
              </a:lnSpc>
              <a:spcBef>
                <a:spcPct val="0"/>
              </a:spcBef>
              <a:buFontTx/>
              <a:buNone/>
            </a:pPr>
            <a:r>
              <a:rPr lang="ja-JP" altLang="en-US" sz="2400">
                <a:solidFill>
                  <a:srgbClr val="FF0000"/>
                </a:solidFill>
              </a:rPr>
              <a:t>　　　　　　　　　　　　　　　　　　　　　　　</a:t>
            </a:r>
            <a:r>
              <a:rPr lang="ja-JP" altLang="en-US" sz="2400"/>
              <a:t>などを指導し評価する。</a:t>
            </a:r>
          </a:p>
          <a:p>
            <a:pPr>
              <a:lnSpc>
                <a:spcPts val="3000"/>
              </a:lnSpc>
              <a:spcBef>
                <a:spcPct val="0"/>
              </a:spcBef>
              <a:buFontTx/>
              <a:buNone/>
            </a:pPr>
            <a:r>
              <a:rPr lang="en-US" altLang="ja-JP" sz="2800" i="1"/>
              <a:t> 【</a:t>
            </a:r>
            <a:r>
              <a:rPr lang="ja-JP" altLang="en-US" sz="2800" i="1"/>
              <a:t>技能</a:t>
            </a:r>
            <a:r>
              <a:rPr lang="en-US" altLang="ja-JP" sz="2800" i="1"/>
              <a:t>】</a:t>
            </a:r>
          </a:p>
          <a:p>
            <a:pPr>
              <a:lnSpc>
                <a:spcPts val="3000"/>
              </a:lnSpc>
              <a:spcBef>
                <a:spcPct val="0"/>
              </a:spcBef>
              <a:buFontTx/>
              <a:buNone/>
            </a:pPr>
            <a:r>
              <a:rPr lang="ja-JP" altLang="en-US" sz="2400">
                <a:solidFill>
                  <a:srgbClr val="FF0000"/>
                </a:solidFill>
              </a:rPr>
              <a:t>　個に応じた</a:t>
            </a:r>
            <a:r>
              <a:rPr lang="ja-JP" altLang="en-US" sz="2400"/>
              <a:t>学習可能な学習課題を提示</a:t>
            </a:r>
          </a:p>
          <a:p>
            <a:pPr>
              <a:lnSpc>
                <a:spcPts val="3000"/>
              </a:lnSpc>
              <a:spcBef>
                <a:spcPct val="0"/>
              </a:spcBef>
              <a:buFontTx/>
              <a:buNone/>
            </a:pPr>
            <a:r>
              <a:rPr lang="ja-JP" altLang="en-US" sz="2400"/>
              <a:t>　　　　　　　　</a:t>
            </a:r>
            <a:r>
              <a:rPr lang="ja-JP" altLang="en-US" sz="2400">
                <a:solidFill>
                  <a:srgbClr val="0000CC"/>
                </a:solidFill>
              </a:rPr>
              <a:t>「基本的な技を滑らかに行うこと」</a:t>
            </a:r>
          </a:p>
          <a:p>
            <a:pPr>
              <a:lnSpc>
                <a:spcPts val="3000"/>
              </a:lnSpc>
              <a:spcBef>
                <a:spcPct val="0"/>
              </a:spcBef>
              <a:buFontTx/>
              <a:buNone/>
            </a:pPr>
            <a:r>
              <a:rPr lang="ja-JP" altLang="en-US" sz="2400">
                <a:solidFill>
                  <a:srgbClr val="0000CC"/>
                </a:solidFill>
              </a:rPr>
              <a:t>　　　　　　　　「条件を変えて行うこと」</a:t>
            </a:r>
          </a:p>
          <a:p>
            <a:pPr>
              <a:lnSpc>
                <a:spcPts val="3000"/>
              </a:lnSpc>
              <a:spcBef>
                <a:spcPct val="0"/>
              </a:spcBef>
              <a:buFontTx/>
              <a:buNone/>
            </a:pPr>
            <a:r>
              <a:rPr lang="ja-JP" altLang="en-US" sz="2400">
                <a:solidFill>
                  <a:srgbClr val="0000CC"/>
                </a:solidFill>
              </a:rPr>
              <a:t>　　　　　　　　「発展させて行うこと」</a:t>
            </a:r>
            <a:r>
              <a:rPr lang="ja-JP" altLang="en-US" sz="2400"/>
              <a:t>　</a:t>
            </a:r>
          </a:p>
          <a:p>
            <a:pPr>
              <a:lnSpc>
                <a:spcPts val="3000"/>
              </a:lnSpc>
              <a:spcBef>
                <a:spcPct val="0"/>
              </a:spcBef>
              <a:buFontTx/>
              <a:buNone/>
            </a:pPr>
            <a:r>
              <a:rPr lang="ja-JP" altLang="en-US" sz="2400"/>
              <a:t>　　　　　　　　の</a:t>
            </a:r>
            <a:r>
              <a:rPr lang="ja-JP" altLang="en-US" sz="2400">
                <a:solidFill>
                  <a:srgbClr val="FF0000"/>
                </a:solidFill>
              </a:rPr>
              <a:t>技の難易度とその出来映え</a:t>
            </a:r>
            <a:r>
              <a:rPr lang="ja-JP" altLang="en-US" sz="2400"/>
              <a:t>といった視点から評価</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724"/>
    </mc:Choice>
    <mc:Fallback xmlns="">
      <p:transition spd="slow" advTm="74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43011" name="下リボン 3"/>
          <p:cNvSpPr>
            <a:spLocks noChangeArrowheads="1"/>
          </p:cNvSpPr>
          <p:nvPr/>
        </p:nvSpPr>
        <p:spPr bwMode="auto">
          <a:xfrm>
            <a:off x="6875463" y="110331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62</a:t>
            </a:r>
            <a:r>
              <a:rPr lang="en-US" altLang="ja-JP" sz="2400" b="1">
                <a:solidFill>
                  <a:srgbClr val="000000"/>
                </a:solidFill>
              </a:rPr>
              <a:t>‐</a:t>
            </a:r>
            <a:r>
              <a:rPr lang="en-US" altLang="ja-JP" sz="2400" b="1">
                <a:solidFill>
                  <a:srgbClr val="000000"/>
                </a:solidFill>
                <a:latin typeface="ＭＳ Ｐゴシック" panose="020B0600070205080204" pitchFamily="50" charset="-128"/>
              </a:rPr>
              <a:t>69</a:t>
            </a:r>
          </a:p>
        </p:txBody>
      </p:sp>
      <p:sp>
        <p:nvSpPr>
          <p:cNvPr id="43012" name="テキスト ボックス 1"/>
          <p:cNvSpPr>
            <a:spLocks noChangeArrowheads="1"/>
          </p:cNvSpPr>
          <p:nvPr/>
        </p:nvSpPr>
        <p:spPr bwMode="auto">
          <a:xfrm>
            <a:off x="103188" y="1470025"/>
            <a:ext cx="6629400"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「器械運動（マット運動）」（第１学年）</a:t>
            </a:r>
          </a:p>
        </p:txBody>
      </p:sp>
      <p:sp>
        <p:nvSpPr>
          <p:cNvPr id="43013" name="テキスト ボックス 1"/>
          <p:cNvSpPr>
            <a:spLocks noChangeArrowheads="1"/>
          </p:cNvSpPr>
          <p:nvPr/>
        </p:nvSpPr>
        <p:spPr bwMode="auto">
          <a:xfrm>
            <a:off x="103188" y="876300"/>
            <a:ext cx="5410200"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事例２　体育分野　「知識・技能」の評価</a:t>
            </a:r>
          </a:p>
        </p:txBody>
      </p:sp>
      <p:sp>
        <p:nvSpPr>
          <p:cNvPr id="43014" name="テキスト ボックス 1"/>
          <p:cNvSpPr>
            <a:spLocks noChangeArrowheads="1"/>
          </p:cNvSpPr>
          <p:nvPr/>
        </p:nvSpPr>
        <p:spPr bwMode="auto">
          <a:xfrm>
            <a:off x="185738" y="1931988"/>
            <a:ext cx="5111750"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知識①の実態状況を判断する目安と具体例</a:t>
            </a:r>
          </a:p>
        </p:txBody>
      </p:sp>
      <p:graphicFrame>
        <p:nvGraphicFramePr>
          <p:cNvPr id="20780" name="表 7"/>
          <p:cNvGraphicFramePr>
            <a:graphicFrameLocks noGrp="1"/>
          </p:cNvGraphicFramePr>
          <p:nvPr>
            <p:extLst>
              <p:ext uri="{D42A27DB-BD31-4B8C-83A1-F6EECF244321}">
                <p14:modId xmlns:p14="http://schemas.microsoft.com/office/powerpoint/2010/main" val="2249468497"/>
              </p:ext>
            </p:extLst>
          </p:nvPr>
        </p:nvGraphicFramePr>
        <p:xfrm>
          <a:off x="180975" y="2565400"/>
          <a:ext cx="8712200" cy="3962400"/>
        </p:xfrm>
        <a:graphic>
          <a:graphicData uri="http://schemas.openxmlformats.org/drawingml/2006/table">
            <a:tbl>
              <a:tblPr/>
              <a:tblGrid>
                <a:gridCol w="1438275">
                  <a:extLst>
                    <a:ext uri="{9D8B030D-6E8A-4147-A177-3AD203B41FA5}">
                      <a16:colId xmlns:a16="http://schemas.microsoft.com/office/drawing/2014/main" val="20000"/>
                    </a:ext>
                  </a:extLst>
                </a:gridCol>
                <a:gridCol w="1873250">
                  <a:extLst>
                    <a:ext uri="{9D8B030D-6E8A-4147-A177-3AD203B41FA5}">
                      <a16:colId xmlns:a16="http://schemas.microsoft.com/office/drawing/2014/main" val="20001"/>
                    </a:ext>
                  </a:extLst>
                </a:gridCol>
                <a:gridCol w="5400675">
                  <a:extLst>
                    <a:ext uri="{9D8B030D-6E8A-4147-A177-3AD203B41FA5}">
                      <a16:colId xmlns:a16="http://schemas.microsoft.com/office/drawing/2014/main" val="20002"/>
                    </a:ext>
                  </a:extLst>
                </a:gridCol>
              </a:tblGrid>
              <a:tr h="33337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実現状況</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判断の目安</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具体例（生徒の回答例）</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175577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十分満足</a:t>
                      </a:r>
                    </a:p>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（Ａ）</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本単元の進行に伴って，器械運動の特性が具体的に加筆されている。</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・いろいろな技があったけど，自分に合った技を選んで挑戦で</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きるところが楽しい。</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・私は○○の技を選んだけど，自分に合った技ができるように</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en-US" altLang="ja-JP"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なることが楽しい。</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・発表のときに，みんなの前で自分の思ったとおりの</a:t>
                      </a:r>
                      <a:r>
                        <a:rPr kumimoji="1" lang="ja-JP" altLang="en-US" sz="1600" b="0" i="0" u="none" strike="noStrike" cap="none" normalizeH="0" baseline="0" dirty="0">
                          <a:ln>
                            <a:noFill/>
                          </a:ln>
                          <a:solidFill>
                            <a:schemeClr val="tx1"/>
                          </a:solidFill>
                          <a:effectLst/>
                          <a:latin typeface="Calibri" panose="020F0502020204030204" pitchFamily="34" charset="0"/>
                          <a:ea typeface="+mn-ea"/>
                          <a:cs typeface="Arial" panose="020B0604020202020204" pitchFamily="34" charset="0"/>
                        </a:rPr>
                        <a:t>発表がで</a:t>
                      </a:r>
                      <a:endPar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きたことが楽しい</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66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おおむね満足</a:t>
                      </a:r>
                    </a:p>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教師が伝えた器械運動の特性が記述されている。</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・いろいろな技に挑戦すること</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・技ができるようになること</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・技の出来映えを認め合うこと</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66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努力を要する</a:t>
                      </a:r>
                    </a:p>
                    <a:p>
                      <a:pPr marL="0" marR="0" lvl="0" indent="0" algn="ctr"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（Ｃ）</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器械運動の特性に関する記述がない。</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・友達から教えてもらった。</a:t>
                      </a:r>
                    </a:p>
                    <a:p>
                      <a:pPr marL="0" marR="0" lvl="0" indent="0" algn="l" defTabSz="685800" rtl="0" eaLnBrk="1" fontAlgn="base" latinLnBrk="0" hangingPunct="1">
                        <a:lnSpc>
                          <a:spcPts val="1900"/>
                        </a:lnSpc>
                        <a:spcBef>
                          <a:spcPct val="0"/>
                        </a:spcBef>
                        <a:spcAft>
                          <a:spcPct val="0"/>
                        </a:spcAft>
                        <a:buClrTx/>
                        <a:buSzPct val="100000"/>
                        <a:buFontTx/>
                        <a:buNone/>
                        <a:tabLst/>
                      </a:pPr>
                      <a:r>
                        <a:rPr kumimoji="1" lang="ja-JP" altLang="en-US" sz="16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・身体が柔らかい人が上手にできる。</a:t>
                      </a:r>
                    </a:p>
                  </a:txBody>
                  <a:tcPr marL="91450" marR="91450"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77"/>
    </mc:Choice>
    <mc:Fallback xmlns="">
      <p:transition spd="slow" advTm="39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正方形/長方形 2"/>
          <p:cNvSpPr>
            <a:spLocks noChangeArrowheads="1"/>
          </p:cNvSpPr>
          <p:nvPr/>
        </p:nvSpPr>
        <p:spPr bwMode="auto">
          <a:xfrm>
            <a:off x="684213" y="1917700"/>
            <a:ext cx="7775575" cy="1296988"/>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保健体育</a:t>
            </a:r>
          </a:p>
        </p:txBody>
      </p:sp>
      <p:sp>
        <p:nvSpPr>
          <p:cNvPr id="8195"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8196" name="AutoShape 12"/>
          <p:cNvSpPr>
            <a:spLocks noChangeArrowheads="1"/>
          </p:cNvSpPr>
          <p:nvPr/>
        </p:nvSpPr>
        <p:spPr bwMode="auto">
          <a:xfrm>
            <a:off x="107950" y="3405188"/>
            <a:ext cx="8893175" cy="3336925"/>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r>
              <a:rPr lang="ja-JP" altLang="en-US" sz="3200" b="1">
                <a:solidFill>
                  <a:srgbClr val="000000"/>
                </a:solidFill>
                <a:latin typeface="Arial" panose="020B0604020202020204" pitchFamily="34" charset="0"/>
                <a:ea typeface="HGP教科書体" panose="02020600000000000000" pitchFamily="18" charset="-128"/>
              </a:rPr>
              <a:t>　</a:t>
            </a:r>
            <a:r>
              <a:rPr lang="en-US" altLang="ja-JP" sz="3200" b="1">
                <a:solidFill>
                  <a:srgbClr val="000000"/>
                </a:solidFill>
                <a:latin typeface="Arial" panose="020B0604020202020204" pitchFamily="34" charset="0"/>
                <a:ea typeface="HGP教科書体" panose="02020600000000000000" pitchFamily="18" charset="-128"/>
              </a:rPr>
              <a:t>Ⅰ</a:t>
            </a:r>
            <a:r>
              <a:rPr lang="ja-JP" altLang="en-US" sz="3200" b="1">
                <a:solidFill>
                  <a:srgbClr val="000000"/>
                </a:solidFill>
                <a:latin typeface="Arial" panose="020B0604020202020204" pitchFamily="34" charset="0"/>
                <a:ea typeface="HGP教科書体" panose="02020600000000000000" pitchFamily="18" charset="-128"/>
              </a:rPr>
              <a:t>　「内容のまとまりごとの評価規準」について</a:t>
            </a:r>
          </a:p>
          <a:p>
            <a:pPr eaLnBrk="1" hangingPunct="1">
              <a:lnSpc>
                <a:spcPts val="2000"/>
              </a:lnSpc>
              <a:spcBef>
                <a:spcPct val="50000"/>
              </a:spcBef>
              <a:buFontTx/>
              <a:buNone/>
            </a:pPr>
            <a:endParaRPr lang="en-US" altLang="ja-JP" sz="3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3200" b="1">
                <a:solidFill>
                  <a:srgbClr val="000000"/>
                </a:solidFill>
                <a:latin typeface="Arial" panose="020B0604020202020204" pitchFamily="34" charset="0"/>
                <a:ea typeface="HGP教科書体" panose="02020600000000000000" pitchFamily="18" charset="-128"/>
              </a:rPr>
              <a:t>　</a:t>
            </a:r>
            <a:r>
              <a:rPr lang="en-US" altLang="ja-JP" sz="3200" b="1">
                <a:solidFill>
                  <a:srgbClr val="000000"/>
                </a:solidFill>
                <a:latin typeface="Arial" panose="020B0604020202020204" pitchFamily="34" charset="0"/>
                <a:ea typeface="HGP教科書体" panose="02020600000000000000" pitchFamily="18" charset="-128"/>
              </a:rPr>
              <a:t>Ⅱ</a:t>
            </a:r>
            <a:r>
              <a:rPr lang="ja-JP" altLang="en-US" sz="3200" b="1">
                <a:solidFill>
                  <a:srgbClr val="000000"/>
                </a:solidFill>
                <a:latin typeface="Arial" panose="020B0604020202020204" pitchFamily="34" charset="0"/>
                <a:ea typeface="HGP教科書体" panose="02020600000000000000" pitchFamily="18" charset="-128"/>
              </a:rPr>
              <a:t>　単元ごとの学習評価について</a:t>
            </a:r>
          </a:p>
          <a:p>
            <a:pPr eaLnBrk="1" hangingPunct="1">
              <a:lnSpc>
                <a:spcPts val="2000"/>
              </a:lnSpc>
              <a:spcBef>
                <a:spcPct val="50000"/>
              </a:spcBef>
              <a:buFontTx/>
              <a:buNone/>
            </a:pPr>
            <a:endParaRPr lang="ja-JP" altLang="en-US" sz="32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ja-JP" altLang="en-US" sz="3200" b="1">
                <a:solidFill>
                  <a:srgbClr val="000000"/>
                </a:solidFill>
                <a:latin typeface="Arial" panose="020B0604020202020204" pitchFamily="34" charset="0"/>
                <a:ea typeface="HGP教科書体" panose="02020600000000000000" pitchFamily="18" charset="-128"/>
              </a:rPr>
              <a:t>　</a:t>
            </a:r>
            <a:r>
              <a:rPr lang="en-US" altLang="ja-JP" sz="3200" b="1">
                <a:solidFill>
                  <a:srgbClr val="000000"/>
                </a:solidFill>
                <a:latin typeface="Arial" panose="020B0604020202020204" pitchFamily="34" charset="0"/>
                <a:ea typeface="HGP教科書体" panose="02020600000000000000" pitchFamily="18" charset="-128"/>
              </a:rPr>
              <a:t>Ⅲ</a:t>
            </a:r>
            <a:r>
              <a:rPr lang="ja-JP" altLang="en-US" sz="3200" b="1">
                <a:solidFill>
                  <a:srgbClr val="000000"/>
                </a:solidFill>
                <a:latin typeface="Arial" panose="020B0604020202020204" pitchFamily="34" charset="0"/>
                <a:ea typeface="HGP教科書体" panose="02020600000000000000" pitchFamily="18" charset="-128"/>
              </a:rPr>
              <a:t>　学習評価に関する事例について</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72"/>
    </mc:Choice>
    <mc:Fallback xmlns="">
      <p:transition spd="slow" advTm="1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45059" name="下リボン 3"/>
          <p:cNvSpPr>
            <a:spLocks noChangeArrowheads="1"/>
          </p:cNvSpPr>
          <p:nvPr/>
        </p:nvSpPr>
        <p:spPr bwMode="auto">
          <a:xfrm>
            <a:off x="6950075" y="112395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62</a:t>
            </a:r>
            <a:r>
              <a:rPr lang="en-US" altLang="ja-JP" sz="2400" b="1">
                <a:solidFill>
                  <a:srgbClr val="000000"/>
                </a:solidFill>
              </a:rPr>
              <a:t>‐</a:t>
            </a:r>
            <a:r>
              <a:rPr lang="en-US" altLang="ja-JP" sz="2400" b="1">
                <a:solidFill>
                  <a:srgbClr val="000000"/>
                </a:solidFill>
                <a:latin typeface="ＭＳ Ｐゴシック" panose="020B0600070205080204" pitchFamily="50" charset="-128"/>
              </a:rPr>
              <a:t>69</a:t>
            </a:r>
          </a:p>
        </p:txBody>
      </p:sp>
      <p:sp>
        <p:nvSpPr>
          <p:cNvPr id="45060" name="テキスト ボックス 1"/>
          <p:cNvSpPr>
            <a:spLocks noChangeArrowheads="1"/>
          </p:cNvSpPr>
          <p:nvPr/>
        </p:nvSpPr>
        <p:spPr bwMode="auto">
          <a:xfrm>
            <a:off x="103188" y="1470025"/>
            <a:ext cx="6556375"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「器械運動（マット運動）」（第１学年）</a:t>
            </a:r>
          </a:p>
        </p:txBody>
      </p:sp>
      <p:sp>
        <p:nvSpPr>
          <p:cNvPr id="45061" name="テキスト ボックス 1"/>
          <p:cNvSpPr>
            <a:spLocks noChangeArrowheads="1"/>
          </p:cNvSpPr>
          <p:nvPr/>
        </p:nvSpPr>
        <p:spPr bwMode="auto">
          <a:xfrm>
            <a:off x="103188" y="876300"/>
            <a:ext cx="5410200"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事例２　体育分野　「知識・技能」の評価</a:t>
            </a:r>
          </a:p>
        </p:txBody>
      </p:sp>
      <p:sp>
        <p:nvSpPr>
          <p:cNvPr id="45062" name="テキスト ボックス 1"/>
          <p:cNvSpPr>
            <a:spLocks noChangeArrowheads="1"/>
          </p:cNvSpPr>
          <p:nvPr/>
        </p:nvSpPr>
        <p:spPr bwMode="auto">
          <a:xfrm>
            <a:off x="185738" y="1931988"/>
            <a:ext cx="6265862"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技能　接転技群の実態状況を判断する目安と具体例</a:t>
            </a:r>
          </a:p>
        </p:txBody>
      </p:sp>
      <p:graphicFrame>
        <p:nvGraphicFramePr>
          <p:cNvPr id="21833" name="表 7"/>
          <p:cNvGraphicFramePr>
            <a:graphicFrameLocks noGrp="1"/>
          </p:cNvGraphicFramePr>
          <p:nvPr/>
        </p:nvGraphicFramePr>
        <p:xfrm>
          <a:off x="180975" y="2533650"/>
          <a:ext cx="8783638" cy="3746500"/>
        </p:xfrm>
        <a:graphic>
          <a:graphicData uri="http://schemas.openxmlformats.org/drawingml/2006/table">
            <a:tbl>
              <a:tblPr/>
              <a:tblGrid>
                <a:gridCol w="969963">
                  <a:extLst>
                    <a:ext uri="{9D8B030D-6E8A-4147-A177-3AD203B41FA5}">
                      <a16:colId xmlns:a16="http://schemas.microsoft.com/office/drawing/2014/main" val="20000"/>
                    </a:ext>
                  </a:extLst>
                </a:gridCol>
                <a:gridCol w="1582737">
                  <a:extLst>
                    <a:ext uri="{9D8B030D-6E8A-4147-A177-3AD203B41FA5}">
                      <a16:colId xmlns:a16="http://schemas.microsoft.com/office/drawing/2014/main" val="20001"/>
                    </a:ext>
                  </a:extLst>
                </a:gridCol>
                <a:gridCol w="3127375">
                  <a:extLst>
                    <a:ext uri="{9D8B030D-6E8A-4147-A177-3AD203B41FA5}">
                      <a16:colId xmlns:a16="http://schemas.microsoft.com/office/drawing/2014/main" val="20002"/>
                    </a:ext>
                  </a:extLst>
                </a:gridCol>
                <a:gridCol w="3103563">
                  <a:extLst>
                    <a:ext uri="{9D8B030D-6E8A-4147-A177-3AD203B41FA5}">
                      <a16:colId xmlns:a16="http://schemas.microsoft.com/office/drawing/2014/main" val="20003"/>
                    </a:ext>
                  </a:extLst>
                </a:gridCol>
              </a:tblGrid>
              <a:tr h="5048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基本的な</a:t>
                      </a:r>
                    </a:p>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運動課題</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実現状況</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判断の目安</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具体例（特徴的な動き）</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r h="1311275">
                <a:tc row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滑らかさ</a:t>
                      </a:r>
                    </a:p>
                    <a:p>
                      <a:pPr marL="0" marR="0" lvl="0" indent="0" algn="ctr" defTabSz="685800" rtl="0" eaLnBrk="1" fontAlgn="base" latinLnBrk="0" hangingPunct="1">
                        <a:lnSpc>
                          <a:spcPts val="1600"/>
                        </a:lnSpc>
                        <a:spcBef>
                          <a:spcPct val="0"/>
                        </a:spcBef>
                        <a:spcAft>
                          <a:spcPct val="0"/>
                        </a:spcAft>
                        <a:buClrTx/>
                        <a:buSzPct val="100000"/>
                        <a:buFontTx/>
                        <a:buNone/>
                        <a:tabLst/>
                      </a:pPr>
                      <a:endParaRPr kumimoji="1" lang="en-US" altLang="ja-JP"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ts val="1600"/>
                        </a:lnSpc>
                        <a:spcBef>
                          <a:spcPct val="0"/>
                        </a:spcBef>
                        <a:spcAft>
                          <a:spcPct val="0"/>
                        </a:spcAft>
                        <a:buClrTx/>
                        <a:buSzPct val="100000"/>
                        <a:buFontTx/>
                        <a:buNone/>
                        <a:tabLst/>
                      </a:pPr>
                      <a:endParaRPr kumimoji="1" lang="en-US" altLang="ja-JP"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順次接触</a:t>
                      </a:r>
                    </a:p>
                    <a:p>
                      <a:pPr marL="0" marR="0" lvl="0" indent="0" algn="ctr" defTabSz="685800" rtl="0" eaLnBrk="1" fontAlgn="base" latinLnBrk="0" hangingPunct="1">
                        <a:lnSpc>
                          <a:spcPts val="1600"/>
                        </a:lnSpc>
                        <a:spcBef>
                          <a:spcPct val="0"/>
                        </a:spcBef>
                        <a:spcAft>
                          <a:spcPct val="0"/>
                        </a:spcAft>
                        <a:buClrTx/>
                        <a:buSzPct val="100000"/>
                        <a:buFontTx/>
                        <a:buNone/>
                        <a:tabLst/>
                      </a:pPr>
                      <a:endParaRPr kumimoji="1" lang="en-US" altLang="ja-JP"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ts val="1600"/>
                        </a:lnSpc>
                        <a:spcBef>
                          <a:spcPct val="0"/>
                        </a:spcBef>
                        <a:spcAft>
                          <a:spcPct val="0"/>
                        </a:spcAft>
                        <a:buClrTx/>
                        <a:buSzPct val="100000"/>
                        <a:buFontTx/>
                        <a:buNone/>
                        <a:tabLst/>
                      </a:pPr>
                      <a:endParaRPr kumimoji="1" lang="en-US" altLang="ja-JP"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回転力</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十分満足</a:t>
                      </a:r>
                    </a:p>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（Ａ）</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体をマットに順々に接触させて回転するための動き方と，回転力を高めるための動き方の技能が十分に発揮され，一連の動きが途切れることなく，タイミングよくスムーズに回転している。</a:t>
                      </a:r>
                    </a:p>
                  </a:txBody>
                  <a:tcPr marL="91450" marR="91450"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・スピードに乗れている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・動きにメリハリがある。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・大きな孤をつくって回転している。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・手のひらをしっかりついてタイミング</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よく押したり突き放したりしている。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・足を大きく振り上げて回っている。</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377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おおむね満足</a:t>
                      </a:r>
                    </a:p>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（Ｂ）</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体をマットに順々に接触させて回転するための動き方と，回転力を高めるための動き方が見られ，一連の動きが途切れることなく回転している。</a:t>
                      </a:r>
                    </a:p>
                  </a:txBody>
                  <a:tcPr marL="91450" marR="91450"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・体を丸めて回転している。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・ぎこちないが回転している。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・不安定でも技の終末姿勢が取れる。</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662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努力を要する</a:t>
                      </a:r>
                    </a:p>
                    <a:p>
                      <a:pPr marL="0" marR="0" lvl="0" indent="0" algn="ctr"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（Ｃ）</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・体をマットに順々に接触させて</a:t>
                      </a:r>
                      <a:r>
                        <a:rPr kumimoji="1" lang="ja-JP" altLang="en-US" sz="14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回転す</a:t>
                      </a:r>
                      <a:endParaRPr kumimoji="1" lang="en-US" altLang="ja-JP"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4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る</a:t>
                      </a: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動きのみ見られるが，回転後座位で  </a:t>
                      </a:r>
                      <a:endParaRPr kumimoji="1" lang="en-US" altLang="ja-JP"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en-US" altLang="ja-JP"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終了している。</a:t>
                      </a:r>
                      <a:endParaRPr kumimoji="1" lang="en-US" altLang="ja-JP"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・順次接触は見られない</a:t>
                      </a:r>
                    </a:p>
                  </a:txBody>
                  <a:tcPr marL="91450" marR="91450"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・勢いが足りなくて戻ってしまう。</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・背中から落ちてしまう。</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・技が途切れている。</a:t>
                      </a:r>
                    </a:p>
                    <a:p>
                      <a:pPr marL="0" marR="0" lvl="0" indent="0" algn="l" defTabSz="685800" rtl="0" eaLnBrk="1" fontAlgn="base" latinLnBrk="0" hangingPunct="1">
                        <a:lnSpc>
                          <a:spcPts val="1600"/>
                        </a:lnSpc>
                        <a:spcBef>
                          <a:spcPct val="0"/>
                        </a:spcBef>
                        <a:spcAft>
                          <a:spcPct val="0"/>
                        </a:spcAft>
                        <a:buClrTx/>
                        <a:buSzPct val="100000"/>
                        <a:buFontTx/>
                        <a:buNone/>
                        <a:tabLst/>
                      </a:pPr>
                      <a:r>
                        <a:rPr kumimoji="1" lang="ja-JP" altLang="en-US" sz="1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・真っ直ぐ回れない</a:t>
                      </a:r>
                    </a:p>
                  </a:txBody>
                  <a:tcPr marL="91450" marR="91450"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5088" name="テキスト ボックス 1"/>
          <p:cNvSpPr>
            <a:spLocks noChangeArrowheads="1"/>
          </p:cNvSpPr>
          <p:nvPr/>
        </p:nvSpPr>
        <p:spPr bwMode="auto">
          <a:xfrm>
            <a:off x="539750" y="6405563"/>
            <a:ext cx="7539038" cy="40005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000" b="1">
                <a:solidFill>
                  <a:srgbClr val="FE0202"/>
                </a:solidFill>
              </a:rPr>
              <a:t>※</a:t>
            </a:r>
            <a:r>
              <a:rPr kumimoji="0" lang="ja-JP" altLang="en-US" sz="2000" b="1">
                <a:solidFill>
                  <a:srgbClr val="FE0202"/>
                </a:solidFill>
              </a:rPr>
              <a:t>「努力を要する」状況（Ｃ）と判断される生徒への手立ての作成</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27"/>
    </mc:Choice>
    <mc:Fallback xmlns="">
      <p:transition spd="slow" advTm="2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47107" name="テキスト ボックス 1"/>
          <p:cNvSpPr>
            <a:spLocks noChangeArrowheads="1"/>
          </p:cNvSpPr>
          <p:nvPr/>
        </p:nvSpPr>
        <p:spPr bwMode="auto">
          <a:xfrm>
            <a:off x="103188" y="1470025"/>
            <a:ext cx="6556375"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「ダンス（創作ダンス）」（第３学年）</a:t>
            </a:r>
          </a:p>
        </p:txBody>
      </p:sp>
      <p:sp>
        <p:nvSpPr>
          <p:cNvPr id="47108" name="テキスト ボックス 1"/>
          <p:cNvSpPr>
            <a:spLocks noChangeArrowheads="1"/>
          </p:cNvSpPr>
          <p:nvPr/>
        </p:nvSpPr>
        <p:spPr bwMode="auto">
          <a:xfrm>
            <a:off x="103188" y="876300"/>
            <a:ext cx="7196137"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事例４　体育分野　「主体的に学習に取り組む態度」の評価</a:t>
            </a:r>
          </a:p>
        </p:txBody>
      </p:sp>
      <p:sp>
        <p:nvSpPr>
          <p:cNvPr id="47109" name="下リボン 3"/>
          <p:cNvSpPr>
            <a:spLocks noChangeArrowheads="1"/>
          </p:cNvSpPr>
          <p:nvPr/>
        </p:nvSpPr>
        <p:spPr bwMode="auto">
          <a:xfrm>
            <a:off x="7089775" y="163671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76</a:t>
            </a:r>
            <a:r>
              <a:rPr lang="en-US" altLang="ja-JP" sz="2400" b="1">
                <a:solidFill>
                  <a:srgbClr val="000000"/>
                </a:solidFill>
              </a:rPr>
              <a:t>‐</a:t>
            </a:r>
            <a:r>
              <a:rPr lang="en-US" altLang="ja-JP" sz="2400" b="1">
                <a:solidFill>
                  <a:srgbClr val="000000"/>
                </a:solidFill>
                <a:latin typeface="ＭＳ Ｐゴシック" panose="020B0600070205080204" pitchFamily="50" charset="-128"/>
              </a:rPr>
              <a:t>81</a:t>
            </a:r>
          </a:p>
        </p:txBody>
      </p:sp>
      <p:sp>
        <p:nvSpPr>
          <p:cNvPr id="47110" name="直線矢印コネクタ 22"/>
          <p:cNvSpPr>
            <a:spLocks noChangeShapeType="1"/>
          </p:cNvSpPr>
          <p:nvPr/>
        </p:nvSpPr>
        <p:spPr bwMode="auto">
          <a:xfrm flipV="1">
            <a:off x="6423025" y="4529138"/>
            <a:ext cx="474663" cy="149225"/>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47111" name="正方形/長方形 21"/>
          <p:cNvSpPr>
            <a:spLocks noChangeArrowheads="1"/>
          </p:cNvSpPr>
          <p:nvPr/>
        </p:nvSpPr>
        <p:spPr bwMode="auto">
          <a:xfrm>
            <a:off x="171450" y="4076700"/>
            <a:ext cx="8831263" cy="2643188"/>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1800"/>
              </a:lnSpc>
              <a:spcBef>
                <a:spcPct val="0"/>
              </a:spcBef>
              <a:buFontTx/>
              <a:buNone/>
            </a:pPr>
            <a:r>
              <a:rPr lang="ja-JP" altLang="en-US" sz="2400"/>
              <a:t>  ①指導内容，学習指導要領解説</a:t>
            </a:r>
            <a:r>
              <a:rPr lang="en-US" altLang="ja-JP" sz="2400"/>
              <a:t>,</a:t>
            </a:r>
            <a:r>
              <a:rPr lang="ja-JP" altLang="en-US" sz="2400">
                <a:solidFill>
                  <a:srgbClr val="FF0000"/>
                </a:solidFill>
              </a:rPr>
              <a:t>キーワードと想定される姿</a:t>
            </a:r>
            <a:r>
              <a:rPr lang="ja-JP" altLang="en-US" sz="2400"/>
              <a:t>の確認　</a:t>
            </a:r>
          </a:p>
          <a:p>
            <a:pPr>
              <a:lnSpc>
                <a:spcPts val="1800"/>
              </a:lnSpc>
              <a:spcBef>
                <a:spcPct val="0"/>
              </a:spcBef>
              <a:buFontTx/>
              <a:buNone/>
            </a:pPr>
            <a:endParaRPr lang="en-US" altLang="ja-JP" sz="2400"/>
          </a:p>
          <a:p>
            <a:pPr>
              <a:lnSpc>
                <a:spcPts val="1800"/>
              </a:lnSpc>
              <a:spcBef>
                <a:spcPct val="0"/>
              </a:spcBef>
              <a:buFontTx/>
              <a:buNone/>
            </a:pPr>
            <a:r>
              <a:rPr lang="ja-JP" altLang="en-US" sz="2400"/>
              <a:t>  ②ダンスにおける</a:t>
            </a:r>
            <a:r>
              <a:rPr lang="ja-JP" altLang="en-US" sz="2400">
                <a:solidFill>
                  <a:srgbClr val="FF0000"/>
                </a:solidFill>
              </a:rPr>
              <a:t>全ての「単元の評価規準」</a:t>
            </a:r>
            <a:r>
              <a:rPr lang="ja-JP" altLang="en-US" sz="2400"/>
              <a:t>の作成</a:t>
            </a:r>
          </a:p>
          <a:p>
            <a:pPr>
              <a:lnSpc>
                <a:spcPts val="1800"/>
              </a:lnSpc>
              <a:spcBef>
                <a:spcPct val="0"/>
              </a:spcBef>
              <a:buFontTx/>
              <a:buNone/>
            </a:pPr>
            <a:endParaRPr lang="en-US" altLang="ja-JP" sz="2400"/>
          </a:p>
          <a:p>
            <a:pPr>
              <a:lnSpc>
                <a:spcPts val="1800"/>
              </a:lnSpc>
              <a:spcBef>
                <a:spcPct val="0"/>
              </a:spcBef>
              <a:buFontTx/>
              <a:buNone/>
            </a:pPr>
            <a:r>
              <a:rPr lang="ja-JP" altLang="en-US" sz="2400"/>
              <a:t>  ③</a:t>
            </a:r>
            <a:r>
              <a:rPr lang="ja-JP" altLang="en-US" sz="2400">
                <a:solidFill>
                  <a:srgbClr val="FF0000"/>
                </a:solidFill>
              </a:rPr>
              <a:t>「共生」</a:t>
            </a:r>
            <a:r>
              <a:rPr lang="ja-JP" altLang="en-US" sz="2400"/>
              <a:t>に関わる指導と評価の確認</a:t>
            </a:r>
          </a:p>
          <a:p>
            <a:pPr>
              <a:lnSpc>
                <a:spcPts val="1800"/>
              </a:lnSpc>
              <a:spcBef>
                <a:spcPct val="0"/>
              </a:spcBef>
              <a:buFontTx/>
              <a:buNone/>
            </a:pPr>
            <a:r>
              <a:rPr lang="ja-JP" altLang="en-US" sz="2400"/>
              <a:t>　</a:t>
            </a:r>
          </a:p>
          <a:p>
            <a:pPr>
              <a:lnSpc>
                <a:spcPts val="1800"/>
              </a:lnSpc>
              <a:spcBef>
                <a:spcPct val="0"/>
              </a:spcBef>
              <a:buFontTx/>
              <a:buNone/>
            </a:pPr>
            <a:r>
              <a:rPr lang="ja-JP" altLang="en-US" sz="2400"/>
              <a:t>  ④</a:t>
            </a:r>
            <a:r>
              <a:rPr lang="ja-JP" altLang="en-US" sz="2400">
                <a:solidFill>
                  <a:srgbClr val="FF0000"/>
                </a:solidFill>
              </a:rPr>
              <a:t>時案略案</a:t>
            </a:r>
            <a:r>
              <a:rPr lang="ja-JP" altLang="en-US" sz="2400"/>
              <a:t>及び</a:t>
            </a:r>
            <a:r>
              <a:rPr lang="ja-JP" altLang="en-US" sz="2400">
                <a:solidFill>
                  <a:srgbClr val="FF0000"/>
                </a:solidFill>
              </a:rPr>
              <a:t>学習資料</a:t>
            </a:r>
            <a:r>
              <a:rPr lang="ja-JP" altLang="en-US" sz="2400"/>
              <a:t>の作成</a:t>
            </a:r>
          </a:p>
          <a:p>
            <a:pPr>
              <a:lnSpc>
                <a:spcPts val="1800"/>
              </a:lnSpc>
              <a:spcBef>
                <a:spcPct val="0"/>
              </a:spcBef>
              <a:buFontTx/>
              <a:buNone/>
            </a:pPr>
            <a:r>
              <a:rPr lang="ja-JP" altLang="en-US" sz="2400">
                <a:solidFill>
                  <a:srgbClr val="FF0000"/>
                </a:solidFill>
              </a:rPr>
              <a:t>　</a:t>
            </a:r>
          </a:p>
          <a:p>
            <a:pPr>
              <a:lnSpc>
                <a:spcPts val="1800"/>
              </a:lnSpc>
              <a:spcBef>
                <a:spcPct val="0"/>
              </a:spcBef>
              <a:buFontTx/>
              <a:buNone/>
            </a:pPr>
            <a:r>
              <a:rPr lang="ja-JP" altLang="en-US" sz="2400"/>
              <a:t>  ⑤</a:t>
            </a:r>
            <a:r>
              <a:rPr lang="ja-JP" altLang="en-US" sz="2400">
                <a:solidFill>
                  <a:srgbClr val="FF0000"/>
                </a:solidFill>
              </a:rPr>
              <a:t>「判断の目安」「想定される様相」</a:t>
            </a:r>
            <a:r>
              <a:rPr lang="ja-JP" altLang="en-US" sz="2400"/>
              <a:t>の検討</a:t>
            </a:r>
          </a:p>
        </p:txBody>
      </p:sp>
      <p:sp>
        <p:nvSpPr>
          <p:cNvPr id="47112" name="正方形/長方形 22"/>
          <p:cNvSpPr>
            <a:spLocks noChangeArrowheads="1"/>
          </p:cNvSpPr>
          <p:nvPr/>
        </p:nvSpPr>
        <p:spPr bwMode="auto">
          <a:xfrm>
            <a:off x="207963" y="2486025"/>
            <a:ext cx="8726487" cy="857250"/>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愛好的態度，協力，参画，</a:t>
            </a:r>
            <a:r>
              <a:rPr lang="ja-JP" altLang="en-US" sz="2400">
                <a:solidFill>
                  <a:srgbClr val="FF0000"/>
                </a:solidFill>
              </a:rPr>
              <a:t>共生</a:t>
            </a:r>
            <a:r>
              <a:rPr lang="ja-JP" altLang="en-US" sz="2400"/>
              <a:t>，健康・安全などが重点化</a:t>
            </a:r>
          </a:p>
        </p:txBody>
      </p:sp>
      <p:sp>
        <p:nvSpPr>
          <p:cNvPr id="47113" name="テキスト ボックス 1"/>
          <p:cNvSpPr>
            <a:spLocks noChangeArrowheads="1"/>
          </p:cNvSpPr>
          <p:nvPr/>
        </p:nvSpPr>
        <p:spPr bwMode="auto">
          <a:xfrm>
            <a:off x="207963" y="3579813"/>
            <a:ext cx="4651375"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指導内容と指導の充実に向けた進め方</a:t>
            </a:r>
          </a:p>
        </p:txBody>
      </p:sp>
      <p:sp>
        <p:nvSpPr>
          <p:cNvPr id="47114" name="テキスト ボックス 1"/>
          <p:cNvSpPr>
            <a:spLocks noChangeArrowheads="1"/>
          </p:cNvSpPr>
          <p:nvPr/>
        </p:nvSpPr>
        <p:spPr bwMode="auto">
          <a:xfrm>
            <a:off x="207963" y="1930400"/>
            <a:ext cx="5227637"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ダンスにおける「学びに向かう力，人間性等」</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500"/>
    </mc:Choice>
    <mc:Fallback xmlns="">
      <p:transition spd="slow" advTm="5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49155" name="テキスト ボックス 1"/>
          <p:cNvSpPr>
            <a:spLocks noChangeArrowheads="1"/>
          </p:cNvSpPr>
          <p:nvPr/>
        </p:nvSpPr>
        <p:spPr bwMode="auto">
          <a:xfrm>
            <a:off x="103188" y="1470025"/>
            <a:ext cx="6556375"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「ダンス（創作ダンス）」（第３学年）</a:t>
            </a:r>
          </a:p>
        </p:txBody>
      </p:sp>
      <p:sp>
        <p:nvSpPr>
          <p:cNvPr id="49156" name="テキスト ボックス 1"/>
          <p:cNvSpPr>
            <a:spLocks noChangeArrowheads="1"/>
          </p:cNvSpPr>
          <p:nvPr/>
        </p:nvSpPr>
        <p:spPr bwMode="auto">
          <a:xfrm>
            <a:off x="103188" y="876300"/>
            <a:ext cx="7196137"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事例４　体育分野　「主体的に学習に取り組む態度」の評価</a:t>
            </a:r>
          </a:p>
        </p:txBody>
      </p:sp>
      <p:sp>
        <p:nvSpPr>
          <p:cNvPr id="49157" name="下リボン 3"/>
          <p:cNvSpPr>
            <a:spLocks noChangeArrowheads="1"/>
          </p:cNvSpPr>
          <p:nvPr/>
        </p:nvSpPr>
        <p:spPr bwMode="auto">
          <a:xfrm>
            <a:off x="6992938" y="170021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76</a:t>
            </a:r>
            <a:r>
              <a:rPr lang="en-US" altLang="ja-JP" sz="2400" b="1">
                <a:solidFill>
                  <a:srgbClr val="000000"/>
                </a:solidFill>
              </a:rPr>
              <a:t>‐</a:t>
            </a:r>
            <a:r>
              <a:rPr lang="en-US" altLang="ja-JP" sz="2400" b="1">
                <a:solidFill>
                  <a:srgbClr val="000000"/>
                </a:solidFill>
                <a:latin typeface="ＭＳ Ｐゴシック" panose="020B0600070205080204" pitchFamily="50" charset="-128"/>
              </a:rPr>
              <a:t>81</a:t>
            </a:r>
          </a:p>
        </p:txBody>
      </p:sp>
      <p:sp>
        <p:nvSpPr>
          <p:cNvPr id="49158" name="テキスト ボックス 1"/>
          <p:cNvSpPr>
            <a:spLocks noChangeArrowheads="1"/>
          </p:cNvSpPr>
          <p:nvPr/>
        </p:nvSpPr>
        <p:spPr bwMode="auto">
          <a:xfrm>
            <a:off x="207963" y="1930400"/>
            <a:ext cx="5588000"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「共生」の指導事項に関わる指導と評価の展開例</a:t>
            </a:r>
          </a:p>
        </p:txBody>
      </p:sp>
      <p:grpSp>
        <p:nvGrpSpPr>
          <p:cNvPr id="49159" name="グループ化 12"/>
          <p:cNvGrpSpPr>
            <a:grpSpLocks/>
          </p:cNvGrpSpPr>
          <p:nvPr/>
        </p:nvGrpSpPr>
        <p:grpSpPr bwMode="auto">
          <a:xfrm>
            <a:off x="0" y="2565400"/>
            <a:ext cx="9129713" cy="3684588"/>
            <a:chOff x="116966" y="2708920"/>
            <a:chExt cx="9012520" cy="3540670"/>
          </a:xfrm>
        </p:grpSpPr>
        <p:pic>
          <p:nvPicPr>
            <p:cNvPr id="49160" name="図 3"/>
            <p:cNvPicPr preferRelativeResize="0">
              <a:picLocks noChangeArrowheads="1"/>
            </p:cNvPicPr>
            <p:nvPr/>
          </p:nvPicPr>
          <p:blipFill>
            <a:blip r:embed="rId5">
              <a:extLst>
                <a:ext uri="{28A0092B-C50C-407E-A947-70E740481C1C}">
                  <a14:useLocalDpi xmlns:a14="http://schemas.microsoft.com/office/drawing/2010/main" val="0"/>
                </a:ext>
              </a:extLst>
            </a:blip>
            <a:srcRect l="8263" t="38795" r="25587" b="14983"/>
            <a:stretch>
              <a:fillRect/>
            </a:stretch>
          </p:blipFill>
          <p:spPr bwMode="auto">
            <a:xfrm>
              <a:off x="116966" y="2708920"/>
              <a:ext cx="9012520" cy="3540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1" name="四角形吹き出し 4"/>
            <p:cNvSpPr>
              <a:spLocks noChangeArrowheads="1"/>
            </p:cNvSpPr>
            <p:nvPr/>
          </p:nvSpPr>
          <p:spPr bwMode="auto">
            <a:xfrm>
              <a:off x="395914" y="3717271"/>
              <a:ext cx="1007660" cy="2231796"/>
            </a:xfrm>
            <a:prstGeom prst="wedgeRectCallout">
              <a:avLst>
                <a:gd name="adj1" fmla="val 70866"/>
                <a:gd name="adj2" fmla="val 8639"/>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9162" name="四角形吹き出し 15"/>
            <p:cNvSpPr>
              <a:spLocks noChangeArrowheads="1"/>
            </p:cNvSpPr>
            <p:nvPr/>
          </p:nvSpPr>
          <p:spPr bwMode="auto">
            <a:xfrm>
              <a:off x="5219516" y="4983431"/>
              <a:ext cx="3601247" cy="965637"/>
            </a:xfrm>
            <a:prstGeom prst="wedgeRectCallout">
              <a:avLst>
                <a:gd name="adj1" fmla="val -63722"/>
                <a:gd name="adj2" fmla="val 48000"/>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9163" name="直線コネクタ 6"/>
            <p:cNvSpPr>
              <a:spLocks noChangeShapeType="1"/>
            </p:cNvSpPr>
            <p:nvPr/>
          </p:nvSpPr>
          <p:spPr bwMode="auto">
            <a:xfrm>
              <a:off x="1706028" y="6093990"/>
              <a:ext cx="2917981"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164" name="正方形/長方形 10"/>
            <p:cNvSpPr>
              <a:spLocks noChangeArrowheads="1"/>
            </p:cNvSpPr>
            <p:nvPr/>
          </p:nvSpPr>
          <p:spPr bwMode="auto">
            <a:xfrm>
              <a:off x="1475661" y="4191699"/>
              <a:ext cx="6984663" cy="504939"/>
            </a:xfrm>
            <a:prstGeom prst="rect">
              <a:avLst/>
            </a:prstGeom>
            <a:noFill/>
            <a:ln w="38100" algn="ctr">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30"/>
    </mc:Choice>
    <mc:Fallback xmlns="">
      <p:transition spd="slow" advTm="2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51203" name="テキスト ボックス 1"/>
          <p:cNvSpPr>
            <a:spLocks noChangeArrowheads="1"/>
          </p:cNvSpPr>
          <p:nvPr/>
        </p:nvSpPr>
        <p:spPr bwMode="auto">
          <a:xfrm>
            <a:off x="103188" y="1470025"/>
            <a:ext cx="6556375"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「ダンス（創作ダンス）」（第３学年）</a:t>
            </a:r>
          </a:p>
        </p:txBody>
      </p:sp>
      <p:sp>
        <p:nvSpPr>
          <p:cNvPr id="51204" name="テキスト ボックス 1"/>
          <p:cNvSpPr>
            <a:spLocks noChangeArrowheads="1"/>
          </p:cNvSpPr>
          <p:nvPr/>
        </p:nvSpPr>
        <p:spPr bwMode="auto">
          <a:xfrm>
            <a:off x="103188" y="876300"/>
            <a:ext cx="7196137"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事例４　体育分野　「主体的に学習に取り組む態度」の評価</a:t>
            </a:r>
          </a:p>
        </p:txBody>
      </p:sp>
      <p:sp>
        <p:nvSpPr>
          <p:cNvPr id="51205" name="下リボン 3"/>
          <p:cNvSpPr>
            <a:spLocks noChangeArrowheads="1"/>
          </p:cNvSpPr>
          <p:nvPr/>
        </p:nvSpPr>
        <p:spPr bwMode="auto">
          <a:xfrm>
            <a:off x="7164388" y="85566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76</a:t>
            </a:r>
            <a:r>
              <a:rPr lang="en-US" altLang="ja-JP" sz="2400" b="1">
                <a:solidFill>
                  <a:srgbClr val="000000"/>
                </a:solidFill>
              </a:rPr>
              <a:t>‐</a:t>
            </a:r>
            <a:r>
              <a:rPr lang="en-US" altLang="ja-JP" sz="2400" b="1">
                <a:solidFill>
                  <a:srgbClr val="000000"/>
                </a:solidFill>
                <a:latin typeface="ＭＳ Ｐゴシック" panose="020B0600070205080204" pitchFamily="50" charset="-128"/>
              </a:rPr>
              <a:t>81</a:t>
            </a:r>
          </a:p>
        </p:txBody>
      </p:sp>
      <p:grpSp>
        <p:nvGrpSpPr>
          <p:cNvPr id="51206" name="グループ化 7"/>
          <p:cNvGrpSpPr>
            <a:grpSpLocks/>
          </p:cNvGrpSpPr>
          <p:nvPr/>
        </p:nvGrpSpPr>
        <p:grpSpPr bwMode="auto">
          <a:xfrm>
            <a:off x="406400" y="2425700"/>
            <a:ext cx="8402638" cy="3937000"/>
            <a:chOff x="319448" y="2339062"/>
            <a:chExt cx="8401890" cy="3936281"/>
          </a:xfrm>
        </p:grpSpPr>
        <p:pic>
          <p:nvPicPr>
            <p:cNvPr id="51211" name="図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48" y="2339062"/>
              <a:ext cx="8401890" cy="393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12" name="四角形吹き出し 12"/>
            <p:cNvSpPr>
              <a:spLocks noChangeArrowheads="1"/>
            </p:cNvSpPr>
            <p:nvPr/>
          </p:nvSpPr>
          <p:spPr bwMode="auto">
            <a:xfrm>
              <a:off x="1619495" y="5300796"/>
              <a:ext cx="3457267" cy="871379"/>
            </a:xfrm>
            <a:prstGeom prst="wedgeRectCallout">
              <a:avLst>
                <a:gd name="adj1" fmla="val -34292"/>
                <a:gd name="adj2" fmla="val -61625"/>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1213" name="四角形吹き出し 13"/>
            <p:cNvSpPr>
              <a:spLocks noChangeArrowheads="1"/>
            </p:cNvSpPr>
            <p:nvPr/>
          </p:nvSpPr>
          <p:spPr bwMode="auto">
            <a:xfrm>
              <a:off x="449611" y="2807289"/>
              <a:ext cx="1039720" cy="2591914"/>
            </a:xfrm>
            <a:prstGeom prst="wedgeRectCallout">
              <a:avLst>
                <a:gd name="adj1" fmla="val 66352"/>
                <a:gd name="adj2" fmla="val -34148"/>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1214" name="直線コネクタ 14"/>
            <p:cNvSpPr>
              <a:spLocks noChangeShapeType="1"/>
            </p:cNvSpPr>
            <p:nvPr/>
          </p:nvSpPr>
          <p:spPr bwMode="auto">
            <a:xfrm flipV="1">
              <a:off x="1811565" y="4980180"/>
              <a:ext cx="3071540" cy="4762"/>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51207" name="テキスト ボックス 1"/>
          <p:cNvSpPr>
            <a:spLocks noChangeArrowheads="1"/>
          </p:cNvSpPr>
          <p:nvPr/>
        </p:nvSpPr>
        <p:spPr bwMode="auto">
          <a:xfrm>
            <a:off x="203200" y="1941513"/>
            <a:ext cx="5664200"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000"/>
              <a:t>「共生」の指導事項に関わる指導と評価の展開例</a:t>
            </a:r>
          </a:p>
        </p:txBody>
      </p:sp>
      <p:sp>
        <p:nvSpPr>
          <p:cNvPr id="51208" name="テキスト ボックス 1"/>
          <p:cNvSpPr>
            <a:spLocks noChangeArrowheads="1"/>
          </p:cNvSpPr>
          <p:nvPr/>
        </p:nvSpPr>
        <p:spPr bwMode="auto">
          <a:xfrm>
            <a:off x="3960813" y="6362700"/>
            <a:ext cx="5329237" cy="46196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b="1">
                <a:solidFill>
                  <a:srgbClr val="FE0202"/>
                </a:solidFill>
              </a:rPr>
              <a:t>※</a:t>
            </a:r>
            <a:r>
              <a:rPr kumimoji="0" lang="ja-JP" altLang="en-US" sz="2400" b="1">
                <a:solidFill>
                  <a:srgbClr val="FE0202"/>
                </a:solidFill>
              </a:rPr>
              <a:t>総括的な評価で最終確定（９時間目）</a:t>
            </a:r>
          </a:p>
        </p:txBody>
      </p:sp>
      <p:sp>
        <p:nvSpPr>
          <p:cNvPr id="3" name="角丸四角形 2"/>
          <p:cNvSpPr/>
          <p:nvPr/>
        </p:nvSpPr>
        <p:spPr>
          <a:xfrm>
            <a:off x="5164138" y="4797425"/>
            <a:ext cx="3368675" cy="93503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dirty="0">
              <a:solidFill>
                <a:srgbClr val="FF0000"/>
              </a:solidFill>
            </a:endParaRPr>
          </a:p>
        </p:txBody>
      </p:sp>
      <p:cxnSp>
        <p:nvCxnSpPr>
          <p:cNvPr id="5" name="直線矢印コネクタ 4"/>
          <p:cNvCxnSpPr/>
          <p:nvPr/>
        </p:nvCxnSpPr>
        <p:spPr>
          <a:xfrm>
            <a:off x="6372225" y="5732463"/>
            <a:ext cx="0" cy="630237"/>
          </a:xfrm>
          <a:prstGeom prst="straightConnector1">
            <a:avLst/>
          </a:prstGeom>
          <a:ln w="571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779"/>
    </mc:Choice>
    <mc:Fallback xmlns="">
      <p:transition spd="slow" advTm="4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53251" name="テキスト ボックス 1"/>
          <p:cNvSpPr>
            <a:spLocks noChangeArrowheads="1"/>
          </p:cNvSpPr>
          <p:nvPr/>
        </p:nvSpPr>
        <p:spPr bwMode="auto">
          <a:xfrm>
            <a:off x="103188" y="1470025"/>
            <a:ext cx="6556375"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「生活習慣病などの予防」（第２学年）</a:t>
            </a:r>
          </a:p>
        </p:txBody>
      </p:sp>
      <p:sp>
        <p:nvSpPr>
          <p:cNvPr id="53252" name="テキスト ボックス 1"/>
          <p:cNvSpPr>
            <a:spLocks noChangeArrowheads="1"/>
          </p:cNvSpPr>
          <p:nvPr/>
        </p:nvSpPr>
        <p:spPr bwMode="auto">
          <a:xfrm>
            <a:off x="103188" y="876300"/>
            <a:ext cx="5837237"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事例７　保健分野　「思考・判断・表現」の評価</a:t>
            </a:r>
          </a:p>
        </p:txBody>
      </p:sp>
      <p:sp>
        <p:nvSpPr>
          <p:cNvPr id="53253" name="下リボン 3"/>
          <p:cNvSpPr>
            <a:spLocks noChangeArrowheads="1"/>
          </p:cNvSpPr>
          <p:nvPr/>
        </p:nvSpPr>
        <p:spPr bwMode="auto">
          <a:xfrm>
            <a:off x="6548438" y="128905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94</a:t>
            </a:r>
            <a:r>
              <a:rPr lang="en-US" altLang="ja-JP" sz="2400" b="1">
                <a:solidFill>
                  <a:srgbClr val="000000"/>
                </a:solidFill>
              </a:rPr>
              <a:t>‐</a:t>
            </a:r>
            <a:r>
              <a:rPr lang="en-US" altLang="ja-JP" sz="2400" b="1">
                <a:solidFill>
                  <a:srgbClr val="000000"/>
                </a:solidFill>
                <a:latin typeface="ＭＳ Ｐゴシック" panose="020B0600070205080204" pitchFamily="50" charset="-128"/>
              </a:rPr>
              <a:t>97</a:t>
            </a:r>
          </a:p>
        </p:txBody>
      </p:sp>
      <p:sp>
        <p:nvSpPr>
          <p:cNvPr id="53254" name="テキスト ボックス 1"/>
          <p:cNvSpPr>
            <a:spLocks noChangeArrowheads="1"/>
          </p:cNvSpPr>
          <p:nvPr/>
        </p:nvSpPr>
        <p:spPr bwMode="auto">
          <a:xfrm>
            <a:off x="207963" y="1930400"/>
            <a:ext cx="4795837"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latin typeface="ＭＳ Ｐゴシック" panose="020B0600070205080204" pitchFamily="50" charset="-128"/>
              </a:rPr>
              <a:t>「思考・判断・表現」の「単元の評価規準」</a:t>
            </a:r>
          </a:p>
        </p:txBody>
      </p:sp>
      <p:graphicFrame>
        <p:nvGraphicFramePr>
          <p:cNvPr id="25999" name="表 2"/>
          <p:cNvGraphicFramePr>
            <a:graphicFrameLocks noGrp="1"/>
          </p:cNvGraphicFramePr>
          <p:nvPr/>
        </p:nvGraphicFramePr>
        <p:xfrm>
          <a:off x="3381375" y="2486025"/>
          <a:ext cx="5654675" cy="4303713"/>
        </p:xfrm>
        <a:graphic>
          <a:graphicData uri="http://schemas.openxmlformats.org/drawingml/2006/table">
            <a:tbl>
              <a:tblPr/>
              <a:tblGrid>
                <a:gridCol w="5654675">
                  <a:extLst>
                    <a:ext uri="{9D8B030D-6E8A-4147-A177-3AD203B41FA5}">
                      <a16:colId xmlns:a16="http://schemas.microsoft.com/office/drawing/2014/main" val="20000"/>
                    </a:ext>
                  </a:extLst>
                </a:gridCol>
              </a:tblGrid>
              <a:tr h="439738">
                <a:tc>
                  <a:txBody>
                    <a:bodyPr/>
                    <a:lstStyle>
                      <a:lvl1pPr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25" marR="91425"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863975">
                <a:tc>
                  <a:txBody>
                    <a:bodyPr/>
                    <a:lstStyle>
                      <a:lvl1pPr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①生活習慣病の予防における事柄や情報などに</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ついて，原則や概念を基に整理したり，個人生</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活と関連付けたりして，自他の</a:t>
                      </a:r>
                      <a:r>
                        <a:rPr kumimoji="1" lang="ja-JP" altLang="en-US" sz="20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課題を発見する</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と</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ともに</a:t>
                      </a:r>
                      <a:r>
                        <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習得した知識を活用し</a:t>
                      </a:r>
                      <a:r>
                        <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生活習慣病を予</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防する</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ための</a:t>
                      </a:r>
                      <a:r>
                        <a:rPr kumimoji="1" lang="ja-JP" altLang="en-US" sz="20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方法を選択している。</a:t>
                      </a:r>
                    </a:p>
                    <a:p>
                      <a:pPr marL="0" marR="0" lvl="0" indent="0" algn="l" defTabSz="914400" rtl="0" eaLnBrk="1" fontAlgn="base" latinLnBrk="0" hangingPunct="1">
                        <a:lnSpc>
                          <a:spcPts val="2700"/>
                        </a:lnSpc>
                        <a:spcBef>
                          <a:spcPct val="0"/>
                        </a:spcBef>
                        <a:spcAft>
                          <a:spcPct val="0"/>
                        </a:spcAft>
                        <a:buClrTx/>
                        <a:buSzPct val="100000"/>
                        <a:buFontTx/>
                        <a:buNone/>
                        <a:tabLst/>
                      </a:pPr>
                      <a:endParaRPr kumimoji="1" lang="ja-JP" altLang="en-US" sz="20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②生活習慣病などの予防について，疾病等に</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か</a:t>
                      </a:r>
                      <a:endPar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かるリスクを軽減し健康を保持増進する</a:t>
                      </a:r>
                      <a:r>
                        <a:rPr kumimoji="1" lang="ja-JP" altLang="en-US" sz="20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方法を</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考え，</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選択した理由などを，他者と話し合ったり，</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ノートなどに記述したりして，筋道を立てて</a:t>
                      </a:r>
                      <a:r>
                        <a:rPr kumimoji="1" lang="ja-JP" altLang="en-US" sz="20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伝え</a:t>
                      </a:r>
                    </a:p>
                    <a:p>
                      <a:pPr marL="0" marR="0" lvl="0" indent="0" algn="l" defTabSz="914400" rtl="0" eaLnBrk="1" fontAlgn="base" latinLnBrk="0" hangingPunct="1">
                        <a:lnSpc>
                          <a:spcPts val="2700"/>
                        </a:lnSpc>
                        <a:spcBef>
                          <a:spcPct val="0"/>
                        </a:spcBef>
                        <a:spcAft>
                          <a:spcPct val="0"/>
                        </a:spcAft>
                        <a:buClrTx/>
                        <a:buSzPct val="100000"/>
                        <a:buFontTx/>
                        <a:buNone/>
                        <a:tabLst/>
                      </a:pPr>
                      <a:r>
                        <a:rPr kumimoji="1" lang="ja-JP" altLang="en-US" sz="20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sng"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合っている。</a:t>
                      </a:r>
                    </a:p>
                  </a:txBody>
                  <a:tcPr marL="91425" marR="91425"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3263" name="正方形/長方形 12"/>
          <p:cNvSpPr>
            <a:spLocks noChangeArrowheads="1"/>
          </p:cNvSpPr>
          <p:nvPr/>
        </p:nvSpPr>
        <p:spPr bwMode="auto">
          <a:xfrm>
            <a:off x="187325" y="2486025"/>
            <a:ext cx="3016250" cy="4256088"/>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「課題発見」</a:t>
            </a:r>
          </a:p>
          <a:p>
            <a:pPr algn="ctr">
              <a:lnSpc>
                <a:spcPct val="100000"/>
              </a:lnSpc>
              <a:spcBef>
                <a:spcPct val="0"/>
              </a:spcBef>
              <a:buFontTx/>
              <a:buNone/>
            </a:pPr>
            <a:r>
              <a:rPr lang="ja-JP" altLang="en-US" sz="2800"/>
              <a:t>と</a:t>
            </a:r>
          </a:p>
          <a:p>
            <a:pPr algn="ctr">
              <a:lnSpc>
                <a:spcPct val="100000"/>
              </a:lnSpc>
              <a:spcBef>
                <a:spcPct val="0"/>
              </a:spcBef>
              <a:buFontTx/>
              <a:buNone/>
            </a:pPr>
            <a:r>
              <a:rPr lang="ja-JP" altLang="en-US" sz="2800"/>
              <a:t>「課題解決」</a:t>
            </a:r>
          </a:p>
          <a:p>
            <a:pPr algn="ctr">
              <a:lnSpc>
                <a:spcPct val="100000"/>
              </a:lnSpc>
              <a:spcBef>
                <a:spcPct val="0"/>
              </a:spcBef>
              <a:buFontTx/>
              <a:buNone/>
            </a:pPr>
            <a:endParaRPr lang="en-US" altLang="ja-JP" sz="2800"/>
          </a:p>
          <a:p>
            <a:pPr algn="ctr">
              <a:lnSpc>
                <a:spcPct val="100000"/>
              </a:lnSpc>
              <a:spcBef>
                <a:spcPct val="0"/>
              </a:spcBef>
              <a:buFontTx/>
              <a:buNone/>
            </a:pPr>
            <a:endParaRPr lang="en-US" altLang="ja-JP" sz="2800"/>
          </a:p>
          <a:p>
            <a:pPr algn="ctr">
              <a:lnSpc>
                <a:spcPct val="100000"/>
              </a:lnSpc>
              <a:spcBef>
                <a:spcPct val="0"/>
              </a:spcBef>
              <a:buFontTx/>
              <a:buNone/>
            </a:pPr>
            <a:r>
              <a:rPr lang="ja-JP" altLang="en-US" sz="2800"/>
              <a:t>「課題解決」</a:t>
            </a:r>
          </a:p>
          <a:p>
            <a:pPr algn="ctr">
              <a:lnSpc>
                <a:spcPct val="100000"/>
              </a:lnSpc>
              <a:spcBef>
                <a:spcPct val="0"/>
              </a:spcBef>
              <a:buFontTx/>
              <a:buNone/>
            </a:pPr>
            <a:r>
              <a:rPr lang="ja-JP" altLang="en-US" sz="2800"/>
              <a:t>と</a:t>
            </a:r>
          </a:p>
          <a:p>
            <a:pPr algn="ctr">
              <a:lnSpc>
                <a:spcPct val="100000"/>
              </a:lnSpc>
              <a:spcBef>
                <a:spcPct val="0"/>
              </a:spcBef>
              <a:buFontTx/>
              <a:buNone/>
            </a:pPr>
            <a:r>
              <a:rPr lang="ja-JP" altLang="en-US" sz="2800"/>
              <a:t>「表現」</a:t>
            </a:r>
          </a:p>
        </p:txBody>
      </p:sp>
      <p:sp>
        <p:nvSpPr>
          <p:cNvPr id="53264" name="直線矢印コネクタ 19"/>
          <p:cNvSpPr>
            <a:spLocks noChangeShapeType="1"/>
          </p:cNvSpPr>
          <p:nvPr/>
        </p:nvSpPr>
        <p:spPr bwMode="auto">
          <a:xfrm>
            <a:off x="2671763" y="3179763"/>
            <a:ext cx="4141787" cy="658812"/>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53265" name="直線矢印コネクタ 19"/>
          <p:cNvSpPr>
            <a:spLocks noChangeShapeType="1"/>
          </p:cNvSpPr>
          <p:nvPr/>
        </p:nvSpPr>
        <p:spPr bwMode="auto">
          <a:xfrm>
            <a:off x="2647950" y="4040188"/>
            <a:ext cx="2295525" cy="428625"/>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53266" name="直線矢印コネクタ 19"/>
          <p:cNvSpPr>
            <a:spLocks noChangeShapeType="1"/>
          </p:cNvSpPr>
          <p:nvPr/>
        </p:nvSpPr>
        <p:spPr bwMode="auto">
          <a:xfrm>
            <a:off x="2682875" y="5235575"/>
            <a:ext cx="5040313" cy="314325"/>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53267" name="直線矢印コネクタ 19"/>
          <p:cNvSpPr>
            <a:spLocks noChangeShapeType="1"/>
          </p:cNvSpPr>
          <p:nvPr/>
        </p:nvSpPr>
        <p:spPr bwMode="auto">
          <a:xfrm>
            <a:off x="2268538" y="6153150"/>
            <a:ext cx="1376362" cy="401638"/>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79"/>
    </mc:Choice>
    <mc:Fallback xmlns="">
      <p:transition spd="slow" advTm="4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Ⅲ</a:t>
            </a:r>
            <a:r>
              <a:rPr lang="ja-JP" altLang="en-US" sz="3200" b="1">
                <a:solidFill>
                  <a:schemeClr val="bg1"/>
                </a:solidFill>
              </a:rPr>
              <a:t>　学習評価に関する事例について</a:t>
            </a:r>
          </a:p>
        </p:txBody>
      </p:sp>
      <p:sp>
        <p:nvSpPr>
          <p:cNvPr id="55299" name="テキスト ボックス 1"/>
          <p:cNvSpPr>
            <a:spLocks noChangeArrowheads="1"/>
          </p:cNvSpPr>
          <p:nvPr/>
        </p:nvSpPr>
        <p:spPr bwMode="auto">
          <a:xfrm>
            <a:off x="103188" y="1470025"/>
            <a:ext cx="6556375" cy="4302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a:t>単元名　</a:t>
            </a:r>
            <a:r>
              <a:rPr lang="ja-JP" altLang="en-US" sz="2200"/>
              <a:t>「生活習慣病などの予防」（第２学年）</a:t>
            </a:r>
          </a:p>
        </p:txBody>
      </p:sp>
      <p:sp>
        <p:nvSpPr>
          <p:cNvPr id="55300" name="テキスト ボックス 1"/>
          <p:cNvSpPr>
            <a:spLocks noChangeArrowheads="1"/>
          </p:cNvSpPr>
          <p:nvPr/>
        </p:nvSpPr>
        <p:spPr bwMode="auto">
          <a:xfrm>
            <a:off x="103188" y="876300"/>
            <a:ext cx="5837237" cy="552450"/>
          </a:xfrm>
          <a:prstGeom prst="rect">
            <a:avLst/>
          </a:prstGeom>
          <a:solidFill>
            <a:srgbClr val="DEEBF7"/>
          </a:solidFill>
          <a:ln w="9525" algn="ctr">
            <a:solidFill>
              <a:srgbClr val="000000"/>
            </a:solidFill>
            <a:miter lim="800000"/>
            <a:headEnd/>
            <a:tailEnd/>
          </a:ln>
        </p:spPr>
        <p:txBody>
          <a:bodyPr tIns="108000" bIns="108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200"/>
              <a:t>事例７　保健分野　「思考・判断・表現」の評価</a:t>
            </a:r>
          </a:p>
        </p:txBody>
      </p:sp>
      <p:sp>
        <p:nvSpPr>
          <p:cNvPr id="55301" name="下リボン 3"/>
          <p:cNvSpPr>
            <a:spLocks noChangeArrowheads="1"/>
          </p:cNvSpPr>
          <p:nvPr/>
        </p:nvSpPr>
        <p:spPr bwMode="auto">
          <a:xfrm>
            <a:off x="7164388" y="855663"/>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94</a:t>
            </a:r>
            <a:r>
              <a:rPr lang="en-US" altLang="ja-JP" sz="2400" b="1">
                <a:solidFill>
                  <a:srgbClr val="000000"/>
                </a:solidFill>
              </a:rPr>
              <a:t>‐</a:t>
            </a:r>
            <a:r>
              <a:rPr lang="en-US" altLang="ja-JP" sz="2400" b="1">
                <a:solidFill>
                  <a:srgbClr val="000000"/>
                </a:solidFill>
                <a:latin typeface="ＭＳ Ｐゴシック" panose="020B0600070205080204" pitchFamily="50" charset="-128"/>
              </a:rPr>
              <a:t>97</a:t>
            </a:r>
          </a:p>
        </p:txBody>
      </p:sp>
      <p:sp>
        <p:nvSpPr>
          <p:cNvPr id="55302" name="テキスト ボックス 1"/>
          <p:cNvSpPr>
            <a:spLocks noChangeArrowheads="1"/>
          </p:cNvSpPr>
          <p:nvPr/>
        </p:nvSpPr>
        <p:spPr bwMode="auto">
          <a:xfrm>
            <a:off x="207963" y="1930400"/>
            <a:ext cx="3859212"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latin typeface="ＭＳ Ｐゴシック" panose="020B0600070205080204" pitchFamily="50" charset="-128"/>
              </a:rPr>
              <a:t>観点別学習状況の評価の進め方</a:t>
            </a:r>
          </a:p>
        </p:txBody>
      </p:sp>
      <p:sp>
        <p:nvSpPr>
          <p:cNvPr id="55303" name="正方形/長方形 12"/>
          <p:cNvSpPr>
            <a:spLocks noChangeArrowheads="1"/>
          </p:cNvSpPr>
          <p:nvPr/>
        </p:nvSpPr>
        <p:spPr bwMode="auto">
          <a:xfrm>
            <a:off x="207963" y="2436813"/>
            <a:ext cx="6162675" cy="2124075"/>
          </a:xfrm>
          <a:prstGeom prst="rect">
            <a:avLst/>
          </a:prstGeom>
          <a:solidFill>
            <a:srgbClr val="FFFFFF"/>
          </a:solidFill>
          <a:ln w="63500" algn="ctr">
            <a:solidFill>
              <a:srgbClr val="5B9BD5"/>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発問　「生活習慣病を予防するためには</a:t>
            </a:r>
          </a:p>
          <a:p>
            <a:pPr>
              <a:lnSpc>
                <a:spcPct val="100000"/>
              </a:lnSpc>
              <a:spcBef>
                <a:spcPct val="0"/>
              </a:spcBef>
              <a:buFontTx/>
              <a:buNone/>
            </a:pPr>
            <a:r>
              <a:rPr lang="ja-JP" altLang="en-US" sz="2400"/>
              <a:t>　　　　　　　　　どのような行動をとればよいか」</a:t>
            </a:r>
          </a:p>
          <a:p>
            <a:pPr>
              <a:lnSpc>
                <a:spcPct val="100000"/>
              </a:lnSpc>
              <a:spcBef>
                <a:spcPct val="0"/>
              </a:spcBef>
              <a:buFontTx/>
              <a:buNone/>
            </a:pPr>
            <a:endParaRPr lang="en-US" altLang="ja-JP" sz="2400"/>
          </a:p>
          <a:p>
            <a:pPr>
              <a:lnSpc>
                <a:spcPct val="100000"/>
              </a:lnSpc>
              <a:spcBef>
                <a:spcPct val="0"/>
              </a:spcBef>
              <a:buFontTx/>
              <a:buNone/>
            </a:pPr>
            <a:r>
              <a:rPr lang="ja-JP" altLang="en-US" sz="2400"/>
              <a:t>　　　　　</a:t>
            </a:r>
            <a:r>
              <a:rPr lang="ja-JP" altLang="en-US" sz="2400">
                <a:solidFill>
                  <a:srgbClr val="FF0000"/>
                </a:solidFill>
              </a:rPr>
              <a:t>ワークシートの記入</a:t>
            </a:r>
            <a:r>
              <a:rPr lang="ja-JP" altLang="en-US" sz="2400"/>
              <a:t>内容</a:t>
            </a:r>
          </a:p>
          <a:p>
            <a:pPr>
              <a:lnSpc>
                <a:spcPct val="100000"/>
              </a:lnSpc>
              <a:spcBef>
                <a:spcPct val="0"/>
              </a:spcBef>
              <a:buFontTx/>
              <a:buNone/>
            </a:pPr>
            <a:r>
              <a:rPr lang="ja-JP" altLang="en-US" sz="2400"/>
              <a:t>　　　　　グループでの</a:t>
            </a:r>
            <a:r>
              <a:rPr lang="ja-JP" altLang="en-US" sz="2400">
                <a:solidFill>
                  <a:srgbClr val="FF0000"/>
                </a:solidFill>
              </a:rPr>
              <a:t>対話の過程</a:t>
            </a:r>
          </a:p>
        </p:txBody>
      </p:sp>
      <p:sp>
        <p:nvSpPr>
          <p:cNvPr id="55304" name="テキスト ボックス 1"/>
          <p:cNvSpPr>
            <a:spLocks noChangeArrowheads="1"/>
          </p:cNvSpPr>
          <p:nvPr/>
        </p:nvSpPr>
        <p:spPr bwMode="auto">
          <a:xfrm>
            <a:off x="207963" y="4657725"/>
            <a:ext cx="4364037" cy="396875"/>
          </a:xfrm>
          <a:prstGeom prst="rect">
            <a:avLst/>
          </a:prstGeom>
          <a:solidFill>
            <a:srgbClr val="F8CBAD"/>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latin typeface="ＭＳ Ｐゴシック" panose="020B0600070205080204" pitchFamily="50" charset="-128"/>
              </a:rPr>
              <a:t>「思考・判断・表現」の評価の留意点</a:t>
            </a:r>
          </a:p>
        </p:txBody>
      </p:sp>
      <p:sp>
        <p:nvSpPr>
          <p:cNvPr id="55305" name="正方形/長方形 9"/>
          <p:cNvSpPr>
            <a:spLocks noChangeArrowheads="1"/>
          </p:cNvSpPr>
          <p:nvPr/>
        </p:nvSpPr>
        <p:spPr bwMode="auto">
          <a:xfrm>
            <a:off x="207963" y="5551488"/>
            <a:ext cx="8726487" cy="1035050"/>
          </a:xfrm>
          <a:prstGeom prst="rect">
            <a:avLst/>
          </a:prstGeom>
          <a:solidFill>
            <a:srgbClr val="FFFFFF"/>
          </a:solidFill>
          <a:ln w="63500" algn="ctr">
            <a:solidFill>
              <a:srgbClr val="5B9BD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dirty="0"/>
              <a:t>　○　</a:t>
            </a:r>
            <a:r>
              <a:rPr lang="ja-JP" altLang="en-US" sz="2400" dirty="0">
                <a:solidFill>
                  <a:srgbClr val="FF0000"/>
                </a:solidFill>
              </a:rPr>
              <a:t>観察の視点</a:t>
            </a:r>
            <a:r>
              <a:rPr lang="ja-JP" altLang="en-US" sz="2400" dirty="0"/>
              <a:t>を明確にすること</a:t>
            </a:r>
          </a:p>
          <a:p>
            <a:pPr>
              <a:lnSpc>
                <a:spcPct val="100000"/>
              </a:lnSpc>
              <a:spcBef>
                <a:spcPct val="0"/>
              </a:spcBef>
              <a:buFontTx/>
              <a:buNone/>
            </a:pPr>
            <a:r>
              <a:rPr lang="ja-JP" altLang="en-US" sz="2400" dirty="0"/>
              <a:t>　○　ワークシートに</a:t>
            </a:r>
            <a:r>
              <a:rPr lang="ja-JP" altLang="en-US" sz="2400" dirty="0">
                <a:solidFill>
                  <a:srgbClr val="FF0000"/>
                </a:solidFill>
              </a:rPr>
              <a:t>項立て</a:t>
            </a:r>
            <a:r>
              <a:rPr lang="ja-JP" altLang="en-US" sz="2400" dirty="0"/>
              <a:t>を工夫すること</a:t>
            </a:r>
          </a:p>
        </p:txBody>
      </p:sp>
      <p:sp>
        <p:nvSpPr>
          <p:cNvPr id="55306" name="テキスト ボックス 1"/>
          <p:cNvSpPr>
            <a:spLocks noChangeArrowheads="1"/>
          </p:cNvSpPr>
          <p:nvPr/>
        </p:nvSpPr>
        <p:spPr bwMode="auto">
          <a:xfrm>
            <a:off x="207963" y="5072063"/>
            <a:ext cx="8801100" cy="43021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200" i="1">
                <a:solidFill>
                  <a:srgbClr val="0070C0"/>
                </a:solidFill>
              </a:rPr>
              <a:t>観察，ワークシート，生徒との対話，ペーパーテストなど多様な評価方法</a:t>
            </a:r>
          </a:p>
        </p:txBody>
      </p:sp>
      <p:pic>
        <p:nvPicPr>
          <p:cNvPr id="55307" name="図 1"/>
          <p:cNvPicPr preferRelativeResize="0">
            <a:picLocks noChangeArrowheads="1"/>
          </p:cNvPicPr>
          <p:nvPr/>
        </p:nvPicPr>
        <p:blipFill>
          <a:blip r:embed="rId5">
            <a:extLst>
              <a:ext uri="{28A0092B-C50C-407E-A947-70E740481C1C}">
                <a14:useLocalDpi xmlns:a14="http://schemas.microsoft.com/office/drawing/2010/main" val="0"/>
              </a:ext>
            </a:extLst>
          </a:blip>
          <a:srcRect l="53149" t="20586" r="17712" b="12183"/>
          <a:stretch>
            <a:fillRect/>
          </a:stretch>
        </p:blipFill>
        <p:spPr bwMode="auto">
          <a:xfrm>
            <a:off x="6429375" y="1597025"/>
            <a:ext cx="2563813" cy="332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8" name="直線矢印コネクタ 19"/>
          <p:cNvSpPr>
            <a:spLocks noChangeShapeType="1"/>
          </p:cNvSpPr>
          <p:nvPr/>
        </p:nvSpPr>
        <p:spPr bwMode="auto">
          <a:xfrm>
            <a:off x="4608513" y="3784600"/>
            <a:ext cx="2339975" cy="776288"/>
          </a:xfrm>
          <a:prstGeom prst="line">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55309" name="テキスト ボックス 1"/>
          <p:cNvSpPr>
            <a:spLocks noChangeArrowheads="1"/>
          </p:cNvSpPr>
          <p:nvPr/>
        </p:nvSpPr>
        <p:spPr bwMode="auto">
          <a:xfrm>
            <a:off x="395288" y="3579813"/>
            <a:ext cx="725487" cy="712787"/>
          </a:xfrm>
          <a:prstGeom prst="rect">
            <a:avLst/>
          </a:prstGeom>
          <a:solidFill>
            <a:srgbClr val="00B050">
              <a:alpha val="18823"/>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latin typeface="ＭＳ Ｐゴシック" panose="020B0600070205080204" pitchFamily="50" charset="-128"/>
              </a:rPr>
              <a:t>評価方法</a:t>
            </a:r>
          </a:p>
        </p:txBody>
      </p:sp>
      <p:sp>
        <p:nvSpPr>
          <p:cNvPr id="55310" name="左中かっこ 3"/>
          <p:cNvSpPr>
            <a:spLocks noChangeArrowheads="1"/>
          </p:cNvSpPr>
          <p:nvPr/>
        </p:nvSpPr>
        <p:spPr bwMode="auto">
          <a:xfrm>
            <a:off x="1169988" y="3579813"/>
            <a:ext cx="138112" cy="712787"/>
          </a:xfrm>
          <a:prstGeom prst="leftBrace">
            <a:avLst>
              <a:gd name="adj1" fmla="val 8339"/>
              <a:gd name="adj2" fmla="val 50000"/>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665"/>
    </mc:Choice>
    <mc:Fallback xmlns="">
      <p:transition spd="slow" advTm="7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7347" name="正方形/長方形 2"/>
          <p:cNvSpPr>
            <a:spLocks noChangeArrowheads="1"/>
          </p:cNvSpPr>
          <p:nvPr/>
        </p:nvSpPr>
        <p:spPr bwMode="auto">
          <a:xfrm>
            <a:off x="684213" y="2852738"/>
            <a:ext cx="7775575" cy="1296987"/>
          </a:xfrm>
          <a:prstGeom prst="rect">
            <a:avLst/>
          </a:prstGeom>
          <a:solidFill>
            <a:srgbClr val="FFFF0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中学校 保健体育</a:t>
            </a:r>
          </a:p>
        </p:txBody>
      </p:sp>
      <p:sp>
        <p:nvSpPr>
          <p:cNvPr id="57348"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7349"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7350" name="Picture 3"/>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7"/>
    </mc:Choice>
    <mc:Fallback xmlns="">
      <p:transition spd="slow" advTm="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2"/>
          <p:cNvSpPr>
            <a:spLocks noChangeArrowheads="1"/>
          </p:cNvSpPr>
          <p:nvPr/>
        </p:nvSpPr>
        <p:spPr bwMode="auto">
          <a:xfrm>
            <a:off x="90488" y="1449388"/>
            <a:ext cx="8963025" cy="5364162"/>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latin typeface="ＭＳ Ｐゴシック" panose="020B0600070205080204" pitchFamily="50" charset="-128"/>
            </a:endParaRPr>
          </a:p>
        </p:txBody>
      </p:sp>
      <p:sp>
        <p:nvSpPr>
          <p:cNvPr id="10243" name="テキスト ボックス 1"/>
          <p:cNvSpPr>
            <a:spLocks noChangeArrowheads="1"/>
          </p:cNvSpPr>
          <p:nvPr/>
        </p:nvSpPr>
        <p:spPr bwMode="auto">
          <a:xfrm>
            <a:off x="169863" y="1593850"/>
            <a:ext cx="8802687" cy="5016500"/>
          </a:xfrm>
          <a:prstGeom prst="rect">
            <a:avLst/>
          </a:prstGeom>
          <a:solidFill>
            <a:srgbClr val="FFFFFF"/>
          </a:solidFill>
          <a:ln w="50800" cmpd="dbl"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000" b="1">
                <a:solidFill>
                  <a:srgbClr val="0000CC"/>
                </a:solidFill>
              </a:rPr>
              <a:t>〔</a:t>
            </a:r>
            <a:r>
              <a:rPr lang="ja-JP" altLang="en-US" sz="2000" b="1">
                <a:solidFill>
                  <a:srgbClr val="0000CC"/>
                </a:solidFill>
              </a:rPr>
              <a:t>体育分野　第１学年及び第２学年</a:t>
            </a:r>
            <a:r>
              <a:rPr lang="en-US" altLang="ja-JP" sz="2000" b="1">
                <a:solidFill>
                  <a:srgbClr val="0000CC"/>
                </a:solidFill>
              </a:rPr>
              <a:t>〕</a:t>
            </a:r>
          </a:p>
          <a:p>
            <a:pPr>
              <a:lnSpc>
                <a:spcPct val="100000"/>
              </a:lnSpc>
              <a:spcBef>
                <a:spcPct val="0"/>
              </a:spcBef>
              <a:buFontTx/>
              <a:buNone/>
            </a:pPr>
            <a:r>
              <a:rPr kumimoji="0" lang="ja-JP" altLang="en-US" sz="2000" b="1"/>
              <a:t>　Ａ 体つくり運動　　　Ｂ 器械運動　　　Ｃ 陸上競技　　　Ｄ 水泳　　　Ｅ 球技</a:t>
            </a:r>
          </a:p>
          <a:p>
            <a:pPr>
              <a:lnSpc>
                <a:spcPct val="100000"/>
              </a:lnSpc>
              <a:spcBef>
                <a:spcPct val="0"/>
              </a:spcBef>
              <a:buFontTx/>
              <a:buNone/>
            </a:pPr>
            <a:r>
              <a:rPr kumimoji="0" lang="ja-JP" altLang="en-US" sz="2000" b="1"/>
              <a:t>　Ｆ 武道　　　Ｇ ダンス</a:t>
            </a:r>
          </a:p>
          <a:p>
            <a:pPr>
              <a:lnSpc>
                <a:spcPct val="100000"/>
              </a:lnSpc>
              <a:spcBef>
                <a:spcPct val="0"/>
              </a:spcBef>
              <a:buFontTx/>
              <a:buNone/>
            </a:pPr>
            <a:r>
              <a:rPr kumimoji="0" lang="ja-JP" altLang="en-US" sz="2000" b="1"/>
              <a:t>　</a:t>
            </a:r>
            <a:r>
              <a:rPr lang="ja-JP" altLang="en-US" sz="2000" b="1"/>
              <a:t>Ｈ 体育理論　（１） 運動やスポーツの多様性</a:t>
            </a:r>
          </a:p>
          <a:p>
            <a:pPr>
              <a:lnSpc>
                <a:spcPct val="100000"/>
              </a:lnSpc>
              <a:spcBef>
                <a:spcPct val="0"/>
              </a:spcBef>
              <a:buFontTx/>
              <a:buNone/>
            </a:pPr>
            <a:r>
              <a:rPr lang="ja-JP" altLang="en-US" sz="2000" b="1"/>
              <a:t>　　　　　　　　　  （２） 運動やスポーツの意義や効果と学び方や安全な行い方</a:t>
            </a:r>
          </a:p>
          <a:p>
            <a:pPr>
              <a:lnSpc>
                <a:spcPct val="100000"/>
              </a:lnSpc>
              <a:spcBef>
                <a:spcPct val="0"/>
              </a:spcBef>
              <a:buFontTx/>
              <a:buNone/>
            </a:pPr>
            <a:endParaRPr lang="en-US" altLang="ja-JP" sz="2000" b="1"/>
          </a:p>
          <a:p>
            <a:pPr>
              <a:lnSpc>
                <a:spcPct val="100000"/>
              </a:lnSpc>
              <a:spcBef>
                <a:spcPct val="0"/>
              </a:spcBef>
              <a:buFontTx/>
              <a:buNone/>
            </a:pPr>
            <a:r>
              <a:rPr lang="en-US" altLang="ja-JP" sz="2000" b="1">
                <a:solidFill>
                  <a:srgbClr val="0000CC"/>
                </a:solidFill>
              </a:rPr>
              <a:t>〔</a:t>
            </a:r>
            <a:r>
              <a:rPr lang="ja-JP" altLang="en-US" sz="2000" b="1">
                <a:solidFill>
                  <a:srgbClr val="0000CC"/>
                </a:solidFill>
              </a:rPr>
              <a:t>体育分野　第３学年</a:t>
            </a:r>
            <a:r>
              <a:rPr lang="en-US" altLang="ja-JP" sz="2000" b="1">
                <a:solidFill>
                  <a:srgbClr val="0000CC"/>
                </a:solidFill>
              </a:rPr>
              <a:t>〕</a:t>
            </a:r>
          </a:p>
          <a:p>
            <a:pPr>
              <a:lnSpc>
                <a:spcPct val="100000"/>
              </a:lnSpc>
              <a:spcBef>
                <a:spcPct val="0"/>
              </a:spcBef>
              <a:buFontTx/>
              <a:buNone/>
            </a:pPr>
            <a:r>
              <a:rPr kumimoji="0" lang="ja-JP" altLang="en-US" sz="2000" b="1"/>
              <a:t>　Ａ 体つくり運動　　　Ｂ 器械運動　　　Ｃ 陸上競技　　　Ｄ 水泳　　　Ｅ 球技</a:t>
            </a:r>
          </a:p>
          <a:p>
            <a:pPr>
              <a:lnSpc>
                <a:spcPct val="100000"/>
              </a:lnSpc>
              <a:spcBef>
                <a:spcPct val="0"/>
              </a:spcBef>
              <a:buFontTx/>
              <a:buNone/>
            </a:pPr>
            <a:r>
              <a:rPr kumimoji="0" lang="ja-JP" altLang="en-US" sz="2000" b="1"/>
              <a:t>　Ｆ 武道　　　Ｇ ダンス</a:t>
            </a:r>
          </a:p>
          <a:p>
            <a:pPr>
              <a:lnSpc>
                <a:spcPct val="100000"/>
              </a:lnSpc>
              <a:spcBef>
                <a:spcPct val="0"/>
              </a:spcBef>
              <a:buFontTx/>
              <a:buNone/>
            </a:pPr>
            <a:r>
              <a:rPr lang="ja-JP" altLang="en-US" sz="2000" b="1"/>
              <a:t>　Ｈ 体育理論　（１） 文化としてのスポーツの意義</a:t>
            </a:r>
          </a:p>
          <a:p>
            <a:pPr>
              <a:lnSpc>
                <a:spcPct val="100000"/>
              </a:lnSpc>
              <a:spcBef>
                <a:spcPct val="0"/>
              </a:spcBef>
              <a:buFontTx/>
              <a:buNone/>
            </a:pPr>
            <a:endParaRPr lang="en-US" altLang="ja-JP" sz="2000" b="1"/>
          </a:p>
          <a:p>
            <a:pPr>
              <a:lnSpc>
                <a:spcPct val="100000"/>
              </a:lnSpc>
              <a:spcBef>
                <a:spcPct val="0"/>
              </a:spcBef>
              <a:buFontTx/>
              <a:buNone/>
            </a:pPr>
            <a:r>
              <a:rPr lang="en-US" altLang="ja-JP" sz="2000" b="1">
                <a:solidFill>
                  <a:srgbClr val="0000CC"/>
                </a:solidFill>
              </a:rPr>
              <a:t>〔</a:t>
            </a:r>
            <a:r>
              <a:rPr lang="ja-JP" altLang="en-US" sz="2000" b="1">
                <a:solidFill>
                  <a:srgbClr val="0000CC"/>
                </a:solidFill>
              </a:rPr>
              <a:t>保健分野</a:t>
            </a:r>
            <a:r>
              <a:rPr lang="en-US" altLang="ja-JP" sz="2000" b="1">
                <a:solidFill>
                  <a:srgbClr val="0000CC"/>
                </a:solidFill>
              </a:rPr>
              <a:t>〕</a:t>
            </a:r>
          </a:p>
          <a:p>
            <a:pPr>
              <a:lnSpc>
                <a:spcPct val="100000"/>
              </a:lnSpc>
              <a:spcBef>
                <a:spcPct val="0"/>
              </a:spcBef>
              <a:buFontTx/>
              <a:buNone/>
            </a:pPr>
            <a:r>
              <a:rPr lang="ja-JP" altLang="en-US" sz="2000" b="1"/>
              <a:t>　（１）　健康な生活と疾病の予防</a:t>
            </a:r>
          </a:p>
          <a:p>
            <a:pPr>
              <a:lnSpc>
                <a:spcPct val="100000"/>
              </a:lnSpc>
              <a:spcBef>
                <a:spcPct val="0"/>
              </a:spcBef>
              <a:buFontTx/>
              <a:buNone/>
            </a:pPr>
            <a:r>
              <a:rPr lang="ja-JP" altLang="en-US" sz="2000" b="1"/>
              <a:t>　（２）　心身の機能の発達と心の健康</a:t>
            </a:r>
          </a:p>
          <a:p>
            <a:pPr>
              <a:lnSpc>
                <a:spcPct val="100000"/>
              </a:lnSpc>
              <a:spcBef>
                <a:spcPct val="0"/>
              </a:spcBef>
              <a:buFontTx/>
              <a:buNone/>
            </a:pPr>
            <a:r>
              <a:rPr lang="ja-JP" altLang="en-US" sz="2000" b="1"/>
              <a:t>　（３）　傷害の防止</a:t>
            </a:r>
          </a:p>
          <a:p>
            <a:pPr>
              <a:lnSpc>
                <a:spcPct val="100000"/>
              </a:lnSpc>
              <a:spcBef>
                <a:spcPct val="0"/>
              </a:spcBef>
              <a:buFontTx/>
              <a:buNone/>
            </a:pPr>
            <a:r>
              <a:rPr lang="ja-JP" altLang="en-US" sz="2000" b="1"/>
              <a:t>　（４）　健康と環境</a:t>
            </a:r>
          </a:p>
        </p:txBody>
      </p:sp>
      <p:sp>
        <p:nvSpPr>
          <p:cNvPr id="10244" name="下リボン 9"/>
          <p:cNvSpPr>
            <a:spLocks noChangeArrowheads="1"/>
          </p:cNvSpPr>
          <p:nvPr/>
        </p:nvSpPr>
        <p:spPr bwMode="auto">
          <a:xfrm>
            <a:off x="7096125" y="760413"/>
            <a:ext cx="1846263" cy="595312"/>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b="1">
                <a:solidFill>
                  <a:srgbClr val="000000"/>
                </a:solidFill>
              </a:rPr>
              <a:t>P27</a:t>
            </a:r>
          </a:p>
        </p:txBody>
      </p:sp>
      <p:sp>
        <p:nvSpPr>
          <p:cNvPr id="10245" name="テキスト ボックス 1"/>
          <p:cNvSpPr>
            <a:spLocks noChangeArrowheads="1"/>
          </p:cNvSpPr>
          <p:nvPr/>
        </p:nvSpPr>
        <p:spPr bwMode="auto">
          <a:xfrm>
            <a:off x="187325" y="804863"/>
            <a:ext cx="6199188" cy="519112"/>
          </a:xfrm>
          <a:prstGeom prst="rect">
            <a:avLst/>
          </a:prstGeom>
          <a:solidFill>
            <a:srgbClr val="DEEBF7"/>
          </a:solidFill>
          <a:ln w="9525" algn="ctr">
            <a:solidFill>
              <a:srgbClr val="000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中学校保健体育科の「内容のまとまり」</a:t>
            </a:r>
          </a:p>
        </p:txBody>
      </p:sp>
      <p:sp>
        <p:nvSpPr>
          <p:cNvPr id="10246" name="角丸四角形 7"/>
          <p:cNvSpPr>
            <a:spLocks noChangeArrowheads="1"/>
          </p:cNvSpPr>
          <p:nvPr/>
        </p:nvSpPr>
        <p:spPr bwMode="auto">
          <a:xfrm>
            <a:off x="4500563" y="5229225"/>
            <a:ext cx="4248150" cy="1152525"/>
          </a:xfrm>
          <a:prstGeom prst="roundRect">
            <a:avLst>
              <a:gd name="adj" fmla="val 16667"/>
            </a:avLst>
          </a:prstGeom>
          <a:solidFill>
            <a:srgbClr val="FFCCFF"/>
          </a:solidFill>
          <a:ln w="12700" algn="ctr">
            <a:solidFill>
              <a:srgbClr val="FF0000"/>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２０の「内容のまとまり」</a:t>
            </a:r>
          </a:p>
          <a:p>
            <a:pPr>
              <a:lnSpc>
                <a:spcPct val="100000"/>
              </a:lnSpc>
              <a:spcBef>
                <a:spcPct val="0"/>
              </a:spcBef>
              <a:buFontTx/>
              <a:buNone/>
            </a:pPr>
            <a:r>
              <a:rPr lang="ja-JP" altLang="en-US" sz="3200"/>
              <a:t>がある</a:t>
            </a:r>
          </a:p>
        </p:txBody>
      </p:sp>
      <p:sp>
        <p:nvSpPr>
          <p:cNvPr id="10247" name="テキスト ボックス 1"/>
          <p:cNvSpPr>
            <a:spLocks noChangeArrowheads="1"/>
          </p:cNvSpPr>
          <p:nvPr/>
        </p:nvSpPr>
        <p:spPr bwMode="auto">
          <a:xfrm>
            <a:off x="0" y="-33338"/>
            <a:ext cx="9144000" cy="6937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Ⅰ</a:t>
            </a:r>
            <a:r>
              <a:rPr lang="ja-JP" altLang="en-US" sz="3200" b="1">
                <a:solidFill>
                  <a:schemeClr val="bg1"/>
                </a:solidFill>
              </a:rPr>
              <a:t>　「内容のまとまりごとの評価規準」について</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56"/>
    </mc:Choice>
    <mc:Fallback xmlns="">
      <p:transition spd="slow" advTm="25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a:spLocks noChangeArrowheads="1"/>
          </p:cNvSpPr>
          <p:nvPr/>
        </p:nvSpPr>
        <p:spPr bwMode="auto">
          <a:xfrm>
            <a:off x="169863" y="1708150"/>
            <a:ext cx="8802687" cy="1077913"/>
          </a:xfrm>
          <a:prstGeom prst="rect">
            <a:avLst/>
          </a:prstGeom>
          <a:solidFill>
            <a:srgbClr val="CCFF99"/>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①　「内容のまとまり」と「評価の観点」との関係を</a:t>
            </a:r>
          </a:p>
          <a:p>
            <a:pPr>
              <a:lnSpc>
                <a:spcPct val="100000"/>
              </a:lnSpc>
              <a:spcBef>
                <a:spcPct val="0"/>
              </a:spcBef>
              <a:buFontTx/>
              <a:buNone/>
            </a:pPr>
            <a:r>
              <a:rPr lang="ja-JP" altLang="en-US" sz="3200"/>
              <a:t>　確認する。</a:t>
            </a:r>
          </a:p>
        </p:txBody>
      </p:sp>
      <p:sp>
        <p:nvSpPr>
          <p:cNvPr id="12291" name="テキスト ボックス 1"/>
          <p:cNvSpPr>
            <a:spLocks noChangeArrowheads="1"/>
          </p:cNvSpPr>
          <p:nvPr/>
        </p:nvSpPr>
        <p:spPr bwMode="auto">
          <a:xfrm>
            <a:off x="190500" y="3484563"/>
            <a:ext cx="8802688" cy="1077912"/>
          </a:xfrm>
          <a:prstGeom prst="rect">
            <a:avLst/>
          </a:prstGeom>
          <a:solidFill>
            <a:srgbClr val="CCFF99"/>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200"/>
              <a:t>②　</a:t>
            </a:r>
            <a:r>
              <a:rPr lang="en-US" altLang="ja-JP" sz="3200"/>
              <a:t>【</a:t>
            </a:r>
            <a:r>
              <a:rPr lang="ja-JP" altLang="en-US" sz="3200"/>
              <a:t>観点ごとのポイント</a:t>
            </a:r>
            <a:r>
              <a:rPr lang="en-US" altLang="ja-JP" sz="3200"/>
              <a:t>】</a:t>
            </a:r>
            <a:r>
              <a:rPr lang="ja-JP" altLang="en-US" sz="3200"/>
              <a:t>を踏まえ，「内容のまとま</a:t>
            </a:r>
          </a:p>
          <a:p>
            <a:pPr>
              <a:lnSpc>
                <a:spcPct val="100000"/>
              </a:lnSpc>
              <a:spcBef>
                <a:spcPct val="0"/>
              </a:spcBef>
              <a:buFontTx/>
              <a:buNone/>
            </a:pPr>
            <a:r>
              <a:rPr lang="ja-JP" altLang="en-US" sz="3200"/>
              <a:t>　りごとの評価規準」を作成する。</a:t>
            </a:r>
          </a:p>
        </p:txBody>
      </p:sp>
      <p:sp>
        <p:nvSpPr>
          <p:cNvPr id="12292" name="テキスト ボックス 1"/>
          <p:cNvSpPr>
            <a:spLocks noChangeArrowheads="1"/>
          </p:cNvSpPr>
          <p:nvPr/>
        </p:nvSpPr>
        <p:spPr bwMode="auto">
          <a:xfrm>
            <a:off x="0" y="0"/>
            <a:ext cx="9144000" cy="6921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Ⅰ</a:t>
            </a:r>
            <a:r>
              <a:rPr lang="ja-JP" altLang="en-US" sz="3200" b="1">
                <a:solidFill>
                  <a:schemeClr val="bg1"/>
                </a:solidFill>
              </a:rPr>
              <a:t>　「内容のまとまりごとの評価規準」について</a:t>
            </a:r>
          </a:p>
        </p:txBody>
      </p:sp>
      <p:sp>
        <p:nvSpPr>
          <p:cNvPr id="12293" name="テキスト ボックス 1"/>
          <p:cNvSpPr>
            <a:spLocks noChangeArrowheads="1"/>
          </p:cNvSpPr>
          <p:nvPr/>
        </p:nvSpPr>
        <p:spPr bwMode="auto">
          <a:xfrm>
            <a:off x="139700" y="803275"/>
            <a:ext cx="7099300" cy="519113"/>
          </a:xfrm>
          <a:prstGeom prst="rect">
            <a:avLst/>
          </a:prstGeom>
          <a:solidFill>
            <a:srgbClr val="DEEBF7"/>
          </a:solidFill>
          <a:ln w="9525" algn="ctr">
            <a:solidFill>
              <a:srgbClr val="000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「内容のまとまりごとの評価規準」作成の手順</a:t>
            </a:r>
          </a:p>
        </p:txBody>
      </p:sp>
      <p:sp>
        <p:nvSpPr>
          <p:cNvPr id="12294" name="テキスト ボックス 1"/>
          <p:cNvSpPr>
            <a:spLocks noChangeArrowheads="1"/>
          </p:cNvSpPr>
          <p:nvPr/>
        </p:nvSpPr>
        <p:spPr bwMode="auto">
          <a:xfrm>
            <a:off x="611188" y="5192713"/>
            <a:ext cx="8170862"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3600">
                <a:solidFill>
                  <a:srgbClr val="FE0802"/>
                </a:solidFill>
              </a:rPr>
              <a:t>「内容のまとまりごとの評価規準（例）」</a:t>
            </a:r>
          </a:p>
          <a:p>
            <a:pPr>
              <a:lnSpc>
                <a:spcPct val="100000"/>
              </a:lnSpc>
              <a:spcBef>
                <a:spcPct val="0"/>
              </a:spcBef>
              <a:buFontTx/>
              <a:buNone/>
            </a:pPr>
            <a:r>
              <a:rPr lang="ja-JP" altLang="en-US" sz="3600">
                <a:solidFill>
                  <a:srgbClr val="FE0802"/>
                </a:solidFill>
              </a:rPr>
              <a:t>　　→巻末資料Ｐ１０５ページ以降に記載</a:t>
            </a:r>
          </a:p>
        </p:txBody>
      </p:sp>
      <p:sp>
        <p:nvSpPr>
          <p:cNvPr id="12295" name="下矢印 9"/>
          <p:cNvSpPr>
            <a:spLocks noChangeArrowheads="1"/>
          </p:cNvSpPr>
          <p:nvPr/>
        </p:nvSpPr>
        <p:spPr bwMode="auto">
          <a:xfrm>
            <a:off x="4252913" y="2833688"/>
            <a:ext cx="679450" cy="665162"/>
          </a:xfrm>
          <a:prstGeom prst="downArrow">
            <a:avLst>
              <a:gd name="adj1" fmla="val 50000"/>
              <a:gd name="adj2" fmla="val 51167"/>
            </a:avLst>
          </a:prstGeom>
          <a:solidFill>
            <a:srgbClr val="00CC00">
              <a:alpha val="50980"/>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2296" name="下リボン 8"/>
          <p:cNvSpPr>
            <a:spLocks noChangeArrowheads="1"/>
          </p:cNvSpPr>
          <p:nvPr/>
        </p:nvSpPr>
        <p:spPr bwMode="auto">
          <a:xfrm>
            <a:off x="7405688" y="798513"/>
            <a:ext cx="1619250" cy="595312"/>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b="1">
                <a:solidFill>
                  <a:srgbClr val="000000"/>
                </a:solidFill>
              </a:rPr>
              <a:t>P28‐38</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75"/>
    </mc:Choice>
    <mc:Fallback xmlns="">
      <p:transition spd="slow" advTm="5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14339" name="下リボン 3"/>
          <p:cNvSpPr>
            <a:spLocks noChangeArrowheads="1"/>
          </p:cNvSpPr>
          <p:nvPr/>
        </p:nvSpPr>
        <p:spPr bwMode="auto">
          <a:xfrm>
            <a:off x="7131050" y="492125"/>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41</a:t>
            </a:r>
          </a:p>
        </p:txBody>
      </p:sp>
      <p:sp>
        <p:nvSpPr>
          <p:cNvPr id="14340" name="テキスト ボックス 1"/>
          <p:cNvSpPr>
            <a:spLocks noChangeArrowheads="1"/>
          </p:cNvSpPr>
          <p:nvPr/>
        </p:nvSpPr>
        <p:spPr bwMode="auto">
          <a:xfrm>
            <a:off x="169863" y="1181100"/>
            <a:ext cx="7931150" cy="457200"/>
          </a:xfrm>
          <a:prstGeom prst="rect">
            <a:avLst/>
          </a:prstGeom>
          <a:solidFill>
            <a:srgbClr val="DEEBF7"/>
          </a:solidFill>
          <a:ln w="9525" algn="ctr">
            <a:solidFill>
              <a:srgbClr val="000000"/>
            </a:solidFill>
            <a:miter lim="800000"/>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単元の目標及び評価規準の関係性について（イメージ図）</a:t>
            </a:r>
          </a:p>
        </p:txBody>
      </p:sp>
      <p:sp>
        <p:nvSpPr>
          <p:cNvPr id="2" name="円/楕円 1"/>
          <p:cNvSpPr/>
          <p:nvPr/>
        </p:nvSpPr>
        <p:spPr>
          <a:xfrm>
            <a:off x="1716088" y="1828800"/>
            <a:ext cx="3624262" cy="971550"/>
          </a:xfrm>
          <a:prstGeom prst="ellips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sz="2400" dirty="0">
                <a:solidFill>
                  <a:schemeClr val="tx1"/>
                </a:solidFill>
              </a:rPr>
              <a:t>学習指導要領</a:t>
            </a:r>
          </a:p>
        </p:txBody>
      </p:sp>
      <p:sp>
        <p:nvSpPr>
          <p:cNvPr id="3" name="正方形/長方形 2"/>
          <p:cNvSpPr/>
          <p:nvPr/>
        </p:nvSpPr>
        <p:spPr>
          <a:xfrm>
            <a:off x="3779838" y="2528888"/>
            <a:ext cx="4968875" cy="792162"/>
          </a:xfrm>
          <a:prstGeom prst="rect">
            <a:avLst/>
          </a:prstGeom>
          <a:solidFill>
            <a:schemeClr val="accent1">
              <a:lumMod val="40000"/>
              <a:lumOff val="60000"/>
            </a:schemeClr>
          </a:solidFill>
          <a:ln w="539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「内容のまとまりごとの評価規準」</a:t>
            </a:r>
          </a:p>
        </p:txBody>
      </p:sp>
      <p:sp>
        <p:nvSpPr>
          <p:cNvPr id="8" name="円/楕円 7"/>
          <p:cNvSpPr/>
          <p:nvPr/>
        </p:nvSpPr>
        <p:spPr>
          <a:xfrm>
            <a:off x="1716088" y="4851400"/>
            <a:ext cx="3624262" cy="971550"/>
          </a:xfrm>
          <a:prstGeom prst="ellipse">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sz="2400" dirty="0">
                <a:solidFill>
                  <a:schemeClr val="tx1"/>
                </a:solidFill>
              </a:rPr>
              <a:t>単元の目標</a:t>
            </a:r>
          </a:p>
        </p:txBody>
      </p:sp>
      <p:sp>
        <p:nvSpPr>
          <p:cNvPr id="9" name="正方形/長方形 8"/>
          <p:cNvSpPr/>
          <p:nvPr/>
        </p:nvSpPr>
        <p:spPr>
          <a:xfrm>
            <a:off x="3779838" y="5626100"/>
            <a:ext cx="4968875" cy="792163"/>
          </a:xfrm>
          <a:prstGeom prst="rect">
            <a:avLst/>
          </a:prstGeom>
          <a:solidFill>
            <a:srgbClr val="FFFF99"/>
          </a:solidFill>
          <a:ln w="539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単元の評価規準</a:t>
            </a:r>
          </a:p>
        </p:txBody>
      </p:sp>
      <p:sp>
        <p:nvSpPr>
          <p:cNvPr id="14345" name="テキスト ボックス 3"/>
          <p:cNvSpPr txBox="1">
            <a:spLocks noChangeArrowheads="1"/>
          </p:cNvSpPr>
          <p:nvPr/>
        </p:nvSpPr>
        <p:spPr bwMode="auto">
          <a:xfrm>
            <a:off x="6227763" y="5153025"/>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a:t>第３編 第１章 ２を参照</a:t>
            </a:r>
          </a:p>
        </p:txBody>
      </p:sp>
      <p:cxnSp>
        <p:nvCxnSpPr>
          <p:cNvPr id="6" name="直線コネクタ 5"/>
          <p:cNvCxnSpPr>
            <a:stCxn id="2" idx="4"/>
            <a:endCxn id="8" idx="0"/>
          </p:cNvCxnSpPr>
          <p:nvPr/>
        </p:nvCxnSpPr>
        <p:spPr>
          <a:xfrm>
            <a:off x="3527425" y="2800350"/>
            <a:ext cx="0" cy="2051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角丸四角形吹き出し 6"/>
          <p:cNvSpPr/>
          <p:nvPr/>
        </p:nvSpPr>
        <p:spPr>
          <a:xfrm>
            <a:off x="169863" y="3611563"/>
            <a:ext cx="2889250" cy="896937"/>
          </a:xfrm>
          <a:prstGeom prst="wedgeRoundRectCallout">
            <a:avLst>
              <a:gd name="adj1" fmla="val 64310"/>
              <a:gd name="adj2" fmla="val -15462"/>
              <a:gd name="adj3" fmla="val 16667"/>
            </a:avLst>
          </a:prstGeom>
        </p:spPr>
        <p:style>
          <a:lnRef idx="2">
            <a:schemeClr val="dk1"/>
          </a:lnRef>
          <a:fillRef idx="1">
            <a:schemeClr val="lt1"/>
          </a:fillRef>
          <a:effectRef idx="0">
            <a:schemeClr val="dk1"/>
          </a:effectRef>
          <a:fontRef idx="minor">
            <a:schemeClr val="dk1"/>
          </a:fontRef>
        </p:style>
        <p:txBody>
          <a:bodyPr anchor="ctr"/>
          <a:lstStyle/>
          <a:p>
            <a:pPr>
              <a:defRPr/>
            </a:pPr>
            <a:r>
              <a:rPr kumimoji="1" lang="ja-JP" altLang="en-US" sz="1600" dirty="0"/>
              <a:t>学習指導要領解説を参考に，各学校において授業で育成を目指す資質・能力を明確化</a:t>
            </a:r>
          </a:p>
        </p:txBody>
      </p:sp>
      <p:sp>
        <p:nvSpPr>
          <p:cNvPr id="14348" name="テキスト ボックス 13"/>
          <p:cNvSpPr txBox="1">
            <a:spLocks noChangeArrowheads="1"/>
          </p:cNvSpPr>
          <p:nvPr/>
        </p:nvSpPr>
        <p:spPr bwMode="auto">
          <a:xfrm>
            <a:off x="5591175" y="2128838"/>
            <a:ext cx="3265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ja-JP" altLang="en-US"/>
              <a:t>第１編 第２章 １（１）を参照</a:t>
            </a:r>
          </a:p>
        </p:txBody>
      </p:sp>
      <p:sp>
        <p:nvSpPr>
          <p:cNvPr id="10" name="雲形吹き出し 9"/>
          <p:cNvSpPr/>
          <p:nvPr/>
        </p:nvSpPr>
        <p:spPr>
          <a:xfrm>
            <a:off x="4556125" y="3973513"/>
            <a:ext cx="4419600" cy="1057275"/>
          </a:xfrm>
          <a:prstGeom prst="cloudCallout">
            <a:avLst>
              <a:gd name="adj1" fmla="val -33464"/>
              <a:gd name="adj2" fmla="val 46743"/>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kumimoji="1" lang="ja-JP" altLang="en-US" sz="1600" dirty="0">
                <a:solidFill>
                  <a:srgbClr val="FF0000"/>
                </a:solidFill>
              </a:rPr>
              <a:t>「内容のまとまりごとの評価規準」の考え方等を踏まえて作成</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46"/>
    </mc:Choice>
    <mc:Fallback xmlns="">
      <p:transition spd="slow" advTm="3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16387" name="下リボン 3"/>
          <p:cNvSpPr>
            <a:spLocks noChangeArrowheads="1"/>
          </p:cNvSpPr>
          <p:nvPr/>
        </p:nvSpPr>
        <p:spPr bwMode="auto">
          <a:xfrm>
            <a:off x="7131050" y="857250"/>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43</a:t>
            </a:r>
          </a:p>
        </p:txBody>
      </p:sp>
      <p:sp>
        <p:nvSpPr>
          <p:cNvPr id="16388" name="テキスト ボックス 1"/>
          <p:cNvSpPr>
            <a:spLocks noChangeArrowheads="1"/>
          </p:cNvSpPr>
          <p:nvPr/>
        </p:nvSpPr>
        <p:spPr bwMode="auto">
          <a:xfrm>
            <a:off x="25400" y="830263"/>
            <a:ext cx="6353175"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「単元の評価規準」作成について</a:t>
            </a:r>
            <a:r>
              <a:rPr lang="en-US" altLang="ja-JP" sz="2400"/>
              <a:t>【</a:t>
            </a:r>
            <a:r>
              <a:rPr lang="ja-JP" altLang="en-US" sz="2400"/>
              <a:t>体育分野</a:t>
            </a:r>
            <a:r>
              <a:rPr lang="en-US" altLang="ja-JP" sz="2400"/>
              <a:t>】</a:t>
            </a:r>
          </a:p>
        </p:txBody>
      </p:sp>
      <p:sp>
        <p:nvSpPr>
          <p:cNvPr id="16389" name="テキスト ボックス 1"/>
          <p:cNvSpPr>
            <a:spLocks noChangeArrowheads="1"/>
          </p:cNvSpPr>
          <p:nvPr/>
        </p:nvSpPr>
        <p:spPr bwMode="auto">
          <a:xfrm>
            <a:off x="238125" y="1555750"/>
            <a:ext cx="7646988" cy="5191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800"/>
              <a:t>【</a:t>
            </a:r>
            <a:r>
              <a:rPr kumimoji="0" lang="ja-JP" altLang="en-US" sz="2800"/>
              <a:t>手順１</a:t>
            </a:r>
            <a:r>
              <a:rPr kumimoji="0" lang="en-US" altLang="ja-JP" sz="2800"/>
              <a:t>】</a:t>
            </a:r>
            <a:r>
              <a:rPr kumimoji="0" lang="ja-JP" altLang="en-US" sz="2800"/>
              <a:t>　</a:t>
            </a:r>
            <a:r>
              <a:rPr kumimoji="0" lang="ja-JP" altLang="en-US" sz="2800" b="1">
                <a:solidFill>
                  <a:srgbClr val="FF0000"/>
                </a:solidFill>
              </a:rPr>
              <a:t>全ての</a:t>
            </a:r>
            <a:r>
              <a:rPr kumimoji="0" lang="ja-JP" altLang="en-US" sz="2800"/>
              <a:t>「単元の評価規準」を作成する。</a:t>
            </a:r>
          </a:p>
        </p:txBody>
      </p:sp>
      <p:graphicFrame>
        <p:nvGraphicFramePr>
          <p:cNvPr id="8249" name="表 9"/>
          <p:cNvGraphicFramePr>
            <a:graphicFrameLocks noGrp="1"/>
          </p:cNvGraphicFramePr>
          <p:nvPr/>
        </p:nvGraphicFramePr>
        <p:xfrm>
          <a:off x="171450" y="2636838"/>
          <a:ext cx="8785225" cy="3312072"/>
        </p:xfrm>
        <a:graphic>
          <a:graphicData uri="http://schemas.openxmlformats.org/drawingml/2006/table">
            <a:tbl>
              <a:tblPr/>
              <a:tblGrid>
                <a:gridCol w="3103563">
                  <a:extLst>
                    <a:ext uri="{9D8B030D-6E8A-4147-A177-3AD203B41FA5}">
                      <a16:colId xmlns:a16="http://schemas.microsoft.com/office/drawing/2014/main" val="20000"/>
                    </a:ext>
                  </a:extLst>
                </a:gridCol>
                <a:gridCol w="2808287">
                  <a:extLst>
                    <a:ext uri="{9D8B030D-6E8A-4147-A177-3AD203B41FA5}">
                      <a16:colId xmlns:a16="http://schemas.microsoft.com/office/drawing/2014/main" val="20001"/>
                    </a:ext>
                  </a:extLst>
                </a:gridCol>
                <a:gridCol w="2873375">
                  <a:extLst>
                    <a:ext uri="{9D8B030D-6E8A-4147-A177-3AD203B41FA5}">
                      <a16:colId xmlns:a16="http://schemas.microsoft.com/office/drawing/2014/main" val="20002"/>
                    </a:ext>
                  </a:extLst>
                </a:gridCol>
              </a:tblGrid>
              <a:tr h="75171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50" marR="91450"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50" marR="91450"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6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a:t>
                      </a:r>
                    </a:p>
                    <a:p>
                      <a:pPr marL="0" marR="0" lvl="0" indent="0" algn="ctr" defTabSz="685800" rtl="0" eaLnBrk="1" fontAlgn="base" latinLnBrk="0" hangingPunct="1">
                        <a:lnSpc>
                          <a:spcPts val="26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取り組む態度</a:t>
                      </a:r>
                    </a:p>
                  </a:txBody>
                  <a:tcPr marL="91450" marR="91450"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55980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・球技には，集団対集団，・・・</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（略）・・・こと</a:t>
                      </a: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について，言</a:t>
                      </a:r>
                      <a:r>
                        <a:rPr kumimoji="1" lang="ja-JP" altLang="en-US" sz="1800" b="0" i="0" u="none"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っ</a:t>
                      </a:r>
                      <a:endPar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たり書き出したりしている。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・ゴール方向に守備者がいな</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a:t>
                      </a: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位置で・・（略）・・</a:t>
                      </a: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ができる。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（以下省略）</a:t>
                      </a:r>
                    </a:p>
                  </a:txBody>
                  <a:tcPr marL="91450" marR="9145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・提示された動きのポイント</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やつまずきの・・（略）・・出</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来映えを</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伝えている。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・提供された練習方法から，</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自己やチームの課題に応</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じた練習方法を</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選んでい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（以下省略）</a:t>
                      </a:r>
                    </a:p>
                  </a:txBody>
                  <a:tcPr marL="91450" marR="9145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・球技の学習に積極的に取</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り組もうと</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している。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・マナーを守ったり相手の健</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闘を認めたりして，フェア</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なプレイを守ろうと</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してい</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（以下省略）</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50" marR="91450" marT="45679" marB="456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6404" name="テキスト ボックス 1"/>
          <p:cNvSpPr>
            <a:spLocks noChangeArrowheads="1"/>
          </p:cNvSpPr>
          <p:nvPr/>
        </p:nvSpPr>
        <p:spPr bwMode="auto">
          <a:xfrm>
            <a:off x="468313" y="2078038"/>
            <a:ext cx="6919912" cy="4572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a:solidFill>
                  <a:srgbClr val="0000CC"/>
                </a:solidFill>
              </a:rPr>
              <a:t>【</a:t>
            </a:r>
            <a:r>
              <a:rPr kumimoji="0" lang="ja-JP" altLang="en-US" sz="2400">
                <a:solidFill>
                  <a:srgbClr val="0000CC"/>
                </a:solidFill>
              </a:rPr>
              <a:t>第１学年及び第２学年「Ｅ　球技」（ゴール型）の例</a:t>
            </a:r>
            <a:r>
              <a:rPr kumimoji="0" lang="en-US" altLang="ja-JP" sz="2400">
                <a:solidFill>
                  <a:srgbClr val="0000CC"/>
                </a:solidFill>
              </a:rPr>
              <a:t>】</a:t>
            </a:r>
          </a:p>
        </p:txBody>
      </p:sp>
      <p:sp>
        <p:nvSpPr>
          <p:cNvPr id="2" name="下矢印 1"/>
          <p:cNvSpPr/>
          <p:nvPr/>
        </p:nvSpPr>
        <p:spPr>
          <a:xfrm>
            <a:off x="1903413" y="6051550"/>
            <a:ext cx="5337175" cy="692150"/>
          </a:xfrm>
          <a:prstGeom prst="downArrow">
            <a:avLst>
              <a:gd name="adj1" fmla="val 50000"/>
              <a:gd name="adj2" fmla="val 67427"/>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dirty="0">
              <a:solidFill>
                <a:srgbClr val="FF0000"/>
              </a:solidFill>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84"/>
    </mc:Choice>
    <mc:Fallback xmlns="">
      <p:transition spd="slow" advTm="2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1212"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下矢印 9"/>
          <p:cNvSpPr/>
          <p:nvPr/>
        </p:nvSpPr>
        <p:spPr>
          <a:xfrm>
            <a:off x="1866900" y="1530350"/>
            <a:ext cx="5337175" cy="690563"/>
          </a:xfrm>
          <a:prstGeom prst="downArrow">
            <a:avLst>
              <a:gd name="adj1" fmla="val 50000"/>
              <a:gd name="adj2" fmla="val 67427"/>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600" dirty="0">
              <a:solidFill>
                <a:srgbClr val="FF0000"/>
              </a:solidFill>
            </a:endParaRPr>
          </a:p>
        </p:txBody>
      </p:sp>
      <p:sp>
        <p:nvSpPr>
          <p:cNvPr id="18435"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18436" name="下リボン 3"/>
          <p:cNvSpPr>
            <a:spLocks noChangeArrowheads="1"/>
          </p:cNvSpPr>
          <p:nvPr/>
        </p:nvSpPr>
        <p:spPr bwMode="auto">
          <a:xfrm>
            <a:off x="6875463" y="954088"/>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44</a:t>
            </a:r>
          </a:p>
        </p:txBody>
      </p:sp>
      <p:sp>
        <p:nvSpPr>
          <p:cNvPr id="18437" name="テキスト ボックス 1"/>
          <p:cNvSpPr>
            <a:spLocks noChangeArrowheads="1"/>
          </p:cNvSpPr>
          <p:nvPr/>
        </p:nvSpPr>
        <p:spPr bwMode="auto">
          <a:xfrm>
            <a:off x="25400" y="830263"/>
            <a:ext cx="6353175"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「単元の評価規準」作成について</a:t>
            </a:r>
            <a:r>
              <a:rPr lang="en-US" altLang="ja-JP" sz="2400"/>
              <a:t>【</a:t>
            </a:r>
            <a:r>
              <a:rPr lang="ja-JP" altLang="en-US" sz="2400"/>
              <a:t>体育分野</a:t>
            </a:r>
            <a:r>
              <a:rPr lang="en-US" altLang="ja-JP" sz="2400"/>
              <a:t>】</a:t>
            </a:r>
          </a:p>
        </p:txBody>
      </p:sp>
      <p:graphicFrame>
        <p:nvGraphicFramePr>
          <p:cNvPr id="9294" name="表 5"/>
          <p:cNvGraphicFramePr>
            <a:graphicFrameLocks noGrp="1"/>
          </p:cNvGraphicFramePr>
          <p:nvPr/>
        </p:nvGraphicFramePr>
        <p:xfrm>
          <a:off x="198438" y="3170238"/>
          <a:ext cx="8694737" cy="3586476"/>
        </p:xfrm>
        <a:graphic>
          <a:graphicData uri="http://schemas.openxmlformats.org/drawingml/2006/table">
            <a:tbl>
              <a:tblPr/>
              <a:tblGrid>
                <a:gridCol w="3149600">
                  <a:extLst>
                    <a:ext uri="{9D8B030D-6E8A-4147-A177-3AD203B41FA5}">
                      <a16:colId xmlns:a16="http://schemas.microsoft.com/office/drawing/2014/main" val="20000"/>
                    </a:ext>
                  </a:extLst>
                </a:gridCol>
                <a:gridCol w="2808287">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75181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50" marR="91450" marT="45738" marB="457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50" marR="91450" marT="45738" marB="457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ts val="26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a:t>
                      </a:r>
                    </a:p>
                    <a:p>
                      <a:pPr marL="0" marR="0" lvl="0" indent="0" algn="ctr" defTabSz="685800" rtl="0" eaLnBrk="1" fontAlgn="base" latinLnBrk="0" hangingPunct="1">
                        <a:lnSpc>
                          <a:spcPts val="26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取り組む態度</a:t>
                      </a:r>
                    </a:p>
                  </a:txBody>
                  <a:tcPr marL="91450" marR="91450" marT="45738" marB="457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283434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①球技には，集団対集団，・・・</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（略）・・・こと</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について，言った</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り書き出したりしている。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①ゴール方向に守備者がいな</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い位置でシュートをすること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ができる。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（以下省略）</a:t>
                      </a:r>
                    </a:p>
                  </a:txBody>
                  <a:tcPr marL="91450" marR="91450"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①提示された動きのポイン</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トやつまずきの事例を参</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考に，仲間の課題や出来</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映えを</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伝えている。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②仲間と協力する場面で，</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分担した役割に応じた活</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動の仕方</a:t>
                      </a: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を見付けている。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（以下省略）</a:t>
                      </a:r>
                    </a:p>
                  </a:txBody>
                  <a:tcPr marL="91450" marR="91450"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①練習の補助をしたり仲</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間に助言したりして，仲</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間の学習を援助</a:t>
                      </a: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しようと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している。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②健康・安全</a:t>
                      </a: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に留意して</a:t>
                      </a:r>
                      <a:r>
                        <a:rPr kumimoji="1" lang="ja-JP" altLang="en-US" sz="1800" b="0" i="0" u="none" strike="noStrike" cap="none" normalizeH="0" baseline="0" dirty="0" err="1">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い</a:t>
                      </a:r>
                      <a:endPar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る。</a:t>
                      </a:r>
                    </a:p>
                  </a:txBody>
                  <a:tcPr marL="91450" marR="91450"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452" name="テキスト ボックス 1"/>
          <p:cNvSpPr>
            <a:spLocks noChangeArrowheads="1"/>
          </p:cNvSpPr>
          <p:nvPr/>
        </p:nvSpPr>
        <p:spPr bwMode="auto">
          <a:xfrm>
            <a:off x="198438" y="2678113"/>
            <a:ext cx="5764212" cy="4572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400">
                <a:solidFill>
                  <a:srgbClr val="0000CC"/>
                </a:solidFill>
              </a:rPr>
              <a:t>【</a:t>
            </a:r>
            <a:r>
              <a:rPr kumimoji="0" lang="ja-JP" altLang="en-US" sz="2400">
                <a:solidFill>
                  <a:srgbClr val="0000CC"/>
                </a:solidFill>
              </a:rPr>
              <a:t>第１学年「Ｅ　球技」（ゴール型）の例</a:t>
            </a:r>
            <a:r>
              <a:rPr kumimoji="0" lang="en-US" altLang="ja-JP" sz="2400">
                <a:solidFill>
                  <a:srgbClr val="0000CC"/>
                </a:solidFill>
              </a:rPr>
              <a:t>】</a:t>
            </a:r>
          </a:p>
        </p:txBody>
      </p:sp>
      <p:sp>
        <p:nvSpPr>
          <p:cNvPr id="18453" name="テキスト ボックス 1"/>
          <p:cNvSpPr>
            <a:spLocks noChangeArrowheads="1"/>
          </p:cNvSpPr>
          <p:nvPr/>
        </p:nvSpPr>
        <p:spPr bwMode="auto">
          <a:xfrm>
            <a:off x="168275" y="2260600"/>
            <a:ext cx="6523038" cy="5191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en-US" altLang="ja-JP" sz="2800"/>
              <a:t>【</a:t>
            </a:r>
            <a:r>
              <a:rPr kumimoji="0" lang="ja-JP" altLang="en-US" sz="2800"/>
              <a:t>手順２</a:t>
            </a:r>
            <a:r>
              <a:rPr kumimoji="0" lang="en-US" altLang="ja-JP" sz="2800"/>
              <a:t>】</a:t>
            </a:r>
            <a:r>
              <a:rPr kumimoji="0" lang="ja-JP" altLang="en-US" sz="2800"/>
              <a:t>「単元の評価規準」を作成する。</a:t>
            </a:r>
          </a:p>
        </p:txBody>
      </p:sp>
      <p:sp>
        <p:nvSpPr>
          <p:cNvPr id="18454" name="テキスト ボックス 1"/>
          <p:cNvSpPr>
            <a:spLocks noChangeArrowheads="1"/>
          </p:cNvSpPr>
          <p:nvPr/>
        </p:nvSpPr>
        <p:spPr bwMode="auto">
          <a:xfrm>
            <a:off x="4067175" y="1608138"/>
            <a:ext cx="936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kumimoji="0" lang="ja-JP" altLang="en-US" sz="2800" b="1">
                <a:solidFill>
                  <a:srgbClr val="FF0000"/>
                </a:solidFill>
              </a:rPr>
              <a:t>選択</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60"/>
    </mc:Choice>
    <mc:Fallback xmlns="">
      <p:transition spd="slow" advTm="2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20483" name="テキスト ボックス 1"/>
          <p:cNvSpPr>
            <a:spLocks noChangeArrowheads="1"/>
          </p:cNvSpPr>
          <p:nvPr/>
        </p:nvSpPr>
        <p:spPr bwMode="auto">
          <a:xfrm>
            <a:off x="25400" y="830263"/>
            <a:ext cx="8948738"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「単元の評価規準」作成における</a:t>
            </a:r>
            <a:r>
              <a:rPr lang="en-US" altLang="ja-JP" sz="2400"/>
              <a:t>【</a:t>
            </a:r>
            <a:r>
              <a:rPr lang="ja-JP" altLang="en-US" sz="2400"/>
              <a:t>観点ごとのポイント</a:t>
            </a:r>
            <a:r>
              <a:rPr lang="en-US" altLang="ja-JP" sz="2400"/>
              <a:t>】【</a:t>
            </a:r>
            <a:r>
              <a:rPr lang="ja-JP" altLang="en-US" sz="2400"/>
              <a:t>体育分野</a:t>
            </a:r>
            <a:r>
              <a:rPr lang="en-US" altLang="ja-JP" sz="2400"/>
              <a:t>】</a:t>
            </a:r>
          </a:p>
        </p:txBody>
      </p:sp>
      <p:graphicFrame>
        <p:nvGraphicFramePr>
          <p:cNvPr id="10314" name="表 12"/>
          <p:cNvGraphicFramePr>
            <a:graphicFrameLocks noGrp="1"/>
          </p:cNvGraphicFramePr>
          <p:nvPr/>
        </p:nvGraphicFramePr>
        <p:xfrm>
          <a:off x="277813" y="1830388"/>
          <a:ext cx="8442325" cy="4846637"/>
        </p:xfrm>
        <a:graphic>
          <a:graphicData uri="http://schemas.openxmlformats.org/drawingml/2006/table">
            <a:tbl>
              <a:tblPr/>
              <a:tblGrid>
                <a:gridCol w="2209800">
                  <a:extLst>
                    <a:ext uri="{9D8B030D-6E8A-4147-A177-3AD203B41FA5}">
                      <a16:colId xmlns:a16="http://schemas.microsoft.com/office/drawing/2014/main" val="20000"/>
                    </a:ext>
                  </a:extLst>
                </a:gridCol>
                <a:gridCol w="6232525">
                  <a:extLst>
                    <a:ext uri="{9D8B030D-6E8A-4147-A177-3AD203B41FA5}">
                      <a16:colId xmlns:a16="http://schemas.microsoft.com/office/drawing/2014/main" val="20001"/>
                    </a:ext>
                  </a:extLst>
                </a:gridCol>
              </a:tblGrid>
              <a:tr h="2103262">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48" marR="9144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例示の文末を</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→「～について，言ったり書き出したりしている」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→「～について，学習した具体例を挙げている」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→「～ができる」</a:t>
                      </a:r>
                    </a:p>
                  </a:txBody>
                  <a:tcPr marL="91448" marR="9144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9387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48" marR="9144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例示の文末を</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→「～している」</a:t>
                      </a:r>
                    </a:p>
                  </a:txBody>
                  <a:tcPr marL="91448" marR="9144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4949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取り組む態度</a:t>
                      </a:r>
                    </a:p>
                  </a:txBody>
                  <a:tcPr marL="91448" marR="9144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例示の文末を</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「情意面」　　→「～しようとしている」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「健康・安全面」　　→「～に留意している」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→「～を確保している」</a:t>
                      </a:r>
                    </a:p>
                  </a:txBody>
                  <a:tcPr marL="91448" marR="91448"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0498" name="下リボン 3"/>
          <p:cNvSpPr>
            <a:spLocks noChangeArrowheads="1"/>
          </p:cNvSpPr>
          <p:nvPr/>
        </p:nvSpPr>
        <p:spPr bwMode="auto">
          <a:xfrm>
            <a:off x="7119938" y="1519238"/>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44</a:t>
            </a:r>
            <a:r>
              <a:rPr lang="en-US" altLang="ja-JP" sz="2400" b="1">
                <a:solidFill>
                  <a:srgbClr val="000000"/>
                </a:solidFill>
              </a:rPr>
              <a:t>‐</a:t>
            </a:r>
            <a:r>
              <a:rPr lang="en-US" altLang="ja-JP" sz="2400" b="1">
                <a:solidFill>
                  <a:srgbClr val="000000"/>
                </a:solidFill>
                <a:latin typeface="ＭＳ Ｐゴシック" panose="020B0600070205080204" pitchFamily="50" charset="-128"/>
              </a:rPr>
              <a:t>45</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46"/>
    </mc:Choice>
    <mc:Fallback xmlns="">
      <p:transition spd="slow" advTm="3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a:spLocks noChangeArrowheads="1"/>
          </p:cNvSpPr>
          <p:nvPr/>
        </p:nvSpPr>
        <p:spPr bwMode="auto">
          <a:xfrm>
            <a:off x="0" y="0"/>
            <a:ext cx="9144000" cy="78898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3200" b="1">
                <a:solidFill>
                  <a:schemeClr val="bg1"/>
                </a:solidFill>
              </a:rPr>
              <a:t>Ⅱ</a:t>
            </a:r>
            <a:r>
              <a:rPr lang="ja-JP" altLang="en-US" sz="3200" b="1">
                <a:solidFill>
                  <a:schemeClr val="bg1"/>
                </a:solidFill>
              </a:rPr>
              <a:t>　単元ごとの学習評価について</a:t>
            </a:r>
          </a:p>
        </p:txBody>
      </p:sp>
      <p:sp>
        <p:nvSpPr>
          <p:cNvPr id="22531" name="テキスト ボックス 1"/>
          <p:cNvSpPr>
            <a:spLocks noChangeArrowheads="1"/>
          </p:cNvSpPr>
          <p:nvPr/>
        </p:nvSpPr>
        <p:spPr bwMode="auto">
          <a:xfrm>
            <a:off x="25400" y="830263"/>
            <a:ext cx="8947150" cy="582612"/>
          </a:xfrm>
          <a:prstGeom prst="rect">
            <a:avLst/>
          </a:prstGeom>
          <a:solidFill>
            <a:srgbClr val="DEEBF7"/>
          </a:solidFill>
          <a:ln w="9525" algn="ctr">
            <a:solidFill>
              <a:srgbClr val="000000"/>
            </a:solidFill>
            <a:miter lim="800000"/>
            <a:headEnd/>
            <a:tailEnd/>
          </a:ln>
        </p:spPr>
        <p:txBody>
          <a:bodyPr tIns="108000" bIns="108000"/>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効果的に観点別学習状況の評価を進める上での留意点</a:t>
            </a:r>
            <a:r>
              <a:rPr lang="en-US" altLang="ja-JP" sz="2400"/>
              <a:t>【</a:t>
            </a:r>
            <a:r>
              <a:rPr lang="ja-JP" altLang="en-US" sz="2400"/>
              <a:t>体育分野</a:t>
            </a:r>
            <a:r>
              <a:rPr lang="en-US" altLang="ja-JP" sz="2400"/>
              <a:t>】</a:t>
            </a:r>
          </a:p>
        </p:txBody>
      </p:sp>
      <p:graphicFrame>
        <p:nvGraphicFramePr>
          <p:cNvPr id="11357" name="表 12"/>
          <p:cNvGraphicFramePr>
            <a:graphicFrameLocks noGrp="1"/>
          </p:cNvGraphicFramePr>
          <p:nvPr/>
        </p:nvGraphicFramePr>
        <p:xfrm>
          <a:off x="227013" y="1885950"/>
          <a:ext cx="8689975" cy="4806950"/>
        </p:xfrm>
        <a:graphic>
          <a:graphicData uri="http://schemas.openxmlformats.org/drawingml/2006/table">
            <a:tbl>
              <a:tblPr/>
              <a:tblGrid>
                <a:gridCol w="1993929">
                  <a:extLst>
                    <a:ext uri="{9D8B030D-6E8A-4147-A177-3AD203B41FA5}">
                      <a16:colId xmlns:a16="http://schemas.microsoft.com/office/drawing/2014/main" val="20000"/>
                    </a:ext>
                  </a:extLst>
                </a:gridCol>
                <a:gridCol w="6696046">
                  <a:extLst>
                    <a:ext uri="{9D8B030D-6E8A-4147-A177-3AD203B41FA5}">
                      <a16:colId xmlns:a16="http://schemas.microsoft.com/office/drawing/2014/main" val="20001"/>
                    </a:ext>
                  </a:extLst>
                </a:gridCol>
              </a:tblGrid>
              <a:tr h="23590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51" marR="91451"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DD7EE"/>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具体的知識</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と</a:t>
                      </a:r>
                      <a:r>
                        <a:rPr kumimoji="1" lang="ja-JP" altLang="en-US" sz="24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汎用的知識</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を関連</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各領域の特性や魅力や運動やスポーツの価値</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・運動種目等の</a:t>
                      </a:r>
                      <a:r>
                        <a:rPr kumimoji="1" lang="ja-JP" altLang="en-US" sz="24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固有の技能や動き方</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等</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各領域の特性や魅力に応じた楽しさや喜び</a:t>
                      </a:r>
                    </a:p>
                  </a:txBody>
                  <a:tcPr marL="91451" marR="91451"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84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51" marR="91451"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・「伝える」まで一連</a:t>
                      </a: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の具体的な指導内容と</a:t>
                      </a:r>
                      <a:r>
                        <a:rPr kumimoji="1" lang="ja-JP" altLang="en-US" sz="22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思考力，判</a:t>
                      </a:r>
                      <a:endParaRPr kumimoji="1" lang="en-US" altLang="ja-JP" sz="22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　断力に重点</a:t>
                      </a: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を当てた内容を示したものがある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・表現力とは，</a:t>
                      </a:r>
                      <a:r>
                        <a:rPr kumimoji="1" lang="ja-JP" altLang="en-US" sz="22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言葉や文章及び動作など</a:t>
                      </a:r>
                      <a:r>
                        <a:rPr kumimoji="1" lang="ja-JP" altLang="en-US" sz="22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で表現すること</a:t>
                      </a:r>
                    </a:p>
                  </a:txBody>
                  <a:tcPr marL="91451" marR="91451"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7950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取り組む態度</a:t>
                      </a:r>
                    </a:p>
                  </a:txBody>
                  <a:tcPr marL="91451" marR="91451"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愛好的態度</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及び</a:t>
                      </a:r>
                      <a:r>
                        <a:rPr kumimoji="1" lang="ja-JP" altLang="en-US" sz="24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健康・安全</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は</a:t>
                      </a:r>
                      <a:r>
                        <a:rPr kumimoji="1" lang="ja-JP" altLang="en-US" sz="2400" b="0" i="0" u="sng" strike="noStrike" cap="none" normalizeH="0" baseline="0" dirty="0">
                          <a:ln>
                            <a:noFill/>
                          </a:ln>
                          <a:solidFill>
                            <a:schemeClr val="tx1"/>
                          </a:solidFill>
                          <a:effectLst/>
                          <a:uFill>
                            <a:solidFill>
                              <a:srgbClr val="FF0000"/>
                            </a:solidFill>
                          </a:uFill>
                          <a:latin typeface="Calibri" panose="020F0502020204030204" pitchFamily="34" charset="0"/>
                          <a:ea typeface="ＭＳ Ｐゴシック" panose="020B0600070205080204" pitchFamily="50" charset="-128"/>
                          <a:cs typeface="Arial" panose="020B0604020202020204" pitchFamily="34" charset="0"/>
                        </a:rPr>
                        <a:t>共通の指導事項</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・公正，協力，責任，参画，共生</a:t>
                      </a:r>
                    </a:p>
                  </a:txBody>
                  <a:tcPr marL="91451" marR="91451"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2546" name="下リボン 3"/>
          <p:cNvSpPr>
            <a:spLocks noChangeArrowheads="1"/>
          </p:cNvSpPr>
          <p:nvPr/>
        </p:nvSpPr>
        <p:spPr bwMode="auto">
          <a:xfrm>
            <a:off x="7119938" y="1589088"/>
            <a:ext cx="1844675" cy="593725"/>
          </a:xfrm>
          <a:prstGeom prst="ribbon">
            <a:avLst>
              <a:gd name="adj1" fmla="val 16667"/>
              <a:gd name="adj2" fmla="val 66519"/>
            </a:avLst>
          </a:prstGeom>
          <a:solidFill>
            <a:srgbClr val="FFCCFF"/>
          </a:solidFill>
          <a:ln w="12700" algn="ctr">
            <a:solidFill>
              <a:srgbClr val="00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b="1">
                <a:solidFill>
                  <a:srgbClr val="000000"/>
                </a:solidFill>
                <a:latin typeface="ＭＳ Ｐゴシック" panose="020B0600070205080204" pitchFamily="50" charset="-128"/>
              </a:rPr>
              <a:t>Ｐ</a:t>
            </a:r>
            <a:r>
              <a:rPr lang="en-US" altLang="ja-JP" sz="2400" b="1">
                <a:solidFill>
                  <a:srgbClr val="000000"/>
                </a:solidFill>
                <a:latin typeface="ＭＳ Ｐゴシック" panose="020B0600070205080204" pitchFamily="50" charset="-128"/>
              </a:rPr>
              <a:t>45</a:t>
            </a:r>
            <a:r>
              <a:rPr lang="en-US" altLang="ja-JP" sz="2400" b="1">
                <a:solidFill>
                  <a:srgbClr val="000000"/>
                </a:solidFill>
              </a:rPr>
              <a:t>‐</a:t>
            </a:r>
            <a:r>
              <a:rPr lang="en-US" altLang="ja-JP" sz="2400" b="1">
                <a:solidFill>
                  <a:srgbClr val="000000"/>
                </a:solidFill>
                <a:latin typeface="ＭＳ Ｐゴシック" panose="020B0600070205080204" pitchFamily="50" charset="-128"/>
              </a:rPr>
              <a:t>46</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638"/>
    </mc:Choice>
    <mc:Fallback xmlns="">
      <p:transition spd="slow" advTm="99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tx1"/>
          </a:solidFill>
        </a:ln>
      </a:spPr>
      <a:bodyPr rtlCol="0" anchor="ctr"/>
      <a:lstStyle>
        <a:defPPr algn="ctr">
          <a:defRPr kumimoji="1" sz="1600"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546</TotalTime>
  <Words>6598</Words>
  <Application>Microsoft Office PowerPoint</Application>
  <PresentationFormat>画面に合わせる (4:3)</PresentationFormat>
  <Paragraphs>614</Paragraphs>
  <Slides>26</Slides>
  <Notes>26</Notes>
  <HiddenSlides>0</HiddenSlides>
  <MMClips>26</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26</vt:i4>
      </vt:variant>
    </vt:vector>
  </HeadingPairs>
  <TitlesOfParts>
    <vt:vector size="35" baseType="lpstr">
      <vt:lpstr>HGP教科書体</vt:lpstr>
      <vt:lpstr>ＭＳ Ｐゴシック</vt:lpstr>
      <vt:lpstr>ＭＳ Ｐ明朝</vt:lpstr>
      <vt:lpstr>游ゴシック</vt:lpstr>
      <vt:lpstr>Arial</vt:lpstr>
      <vt:lpstr>Calibri</vt:lpstr>
      <vt:lpstr>Calibri Light</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27</cp:revision>
  <cp:lastPrinted>2020-05-01T04:21:09Z</cp:lastPrinted>
  <dcterms:created xsi:type="dcterms:W3CDTF">2009-05-16T06:50:40Z</dcterms:created>
  <dcterms:modified xsi:type="dcterms:W3CDTF">2020-05-27T13:51:56Z</dcterms:modified>
  <cp:category/>
</cp:coreProperties>
</file>