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27"/>
  </p:notesMasterIdLst>
  <p:handoutMasterIdLst>
    <p:handoutMasterId r:id="rId28"/>
  </p:handoutMasterIdLst>
  <p:sldIdLst>
    <p:sldId id="472" r:id="rId2"/>
    <p:sldId id="685" r:id="rId3"/>
    <p:sldId id="650" r:id="rId4"/>
    <p:sldId id="651" r:id="rId5"/>
    <p:sldId id="689" r:id="rId6"/>
    <p:sldId id="690" r:id="rId7"/>
    <p:sldId id="691" r:id="rId8"/>
    <p:sldId id="652" r:id="rId9"/>
    <p:sldId id="657" r:id="rId10"/>
    <p:sldId id="658" r:id="rId11"/>
    <p:sldId id="692" r:id="rId12"/>
    <p:sldId id="693" r:id="rId13"/>
    <p:sldId id="694" r:id="rId14"/>
    <p:sldId id="695" r:id="rId15"/>
    <p:sldId id="662" r:id="rId16"/>
    <p:sldId id="696" r:id="rId17"/>
    <p:sldId id="697" r:id="rId18"/>
    <p:sldId id="698" r:id="rId19"/>
    <p:sldId id="699" r:id="rId20"/>
    <p:sldId id="700" r:id="rId21"/>
    <p:sldId id="701" r:id="rId22"/>
    <p:sldId id="702" r:id="rId23"/>
    <p:sldId id="703" r:id="rId24"/>
    <p:sldId id="704" r:id="rId25"/>
    <p:sldId id="706" r:id="rId26"/>
  </p:sldIdLst>
  <p:sldSz cx="9144000" cy="6858000" type="screen4x3"/>
  <p:notesSz cx="6797675" cy="9926638"/>
  <p:custDataLst>
    <p:tags r:id="rId2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WfsthPpTbFk+S8xr05RKNg==" hashData="GIELWBx+u1FiNs5uEmMfiR9FqRdPaW+cdxXywmUy1bShSdTA/gw0P00Z3mrX1RF5nZPBnsTar1EYglccKWy3R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1" autoAdjust="0"/>
    <p:restoredTop sz="83682" autoAdjust="0"/>
  </p:normalViewPr>
  <p:slideViewPr>
    <p:cSldViewPr>
      <p:cViewPr varScale="1">
        <p:scale>
          <a:sx n="57" d="100"/>
          <a:sy n="57" d="100"/>
        </p:scale>
        <p:origin x="1242" y="42"/>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2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2902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2902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2902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F320F846-7DB6-450B-A610-8F4B009B2038}" type="slidenum">
              <a:rPr lang="en-US" altLang="ja-JP"/>
              <a:pPr>
                <a:defRPr/>
              </a:pPr>
              <a:t>‹#›</a:t>
            </a:fld>
            <a:endParaRPr lang="en-US" altLang="ja-JP"/>
          </a:p>
        </p:txBody>
      </p:sp>
    </p:spTree>
    <p:extLst>
      <p:ext uri="{BB962C8B-B14F-4D97-AF65-F5344CB8AC3E}">
        <p14:creationId xmlns:p14="http://schemas.microsoft.com/office/powerpoint/2010/main" val="2258601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9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27991"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919163" y="744538"/>
            <a:ext cx="4962525" cy="37226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93"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7994"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27995"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fld id="{92932C08-C333-4EB4-B932-6651C5EA01C1}" type="slidenum">
              <a:rPr lang="en-US" altLang="ja-JP"/>
              <a:pPr>
                <a:defRPr/>
              </a:pPr>
              <a:t>‹#›</a:t>
            </a:fld>
            <a:endParaRPr lang="en-US" altLang="ja-JP"/>
          </a:p>
        </p:txBody>
      </p:sp>
    </p:spTree>
    <p:extLst>
      <p:ext uri="{BB962C8B-B14F-4D97-AF65-F5344CB8AC3E}">
        <p14:creationId xmlns:p14="http://schemas.microsoft.com/office/powerpoint/2010/main" val="3954155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048CE28-D852-4DC3-8B49-C8F424522919}" type="slidenum">
              <a:rPr lang="en-US" altLang="ja-JP">
                <a:solidFill>
                  <a:srgbClr val="000000"/>
                </a:solidFill>
                <a:ea typeface="ＭＳ Ｐゴシック" panose="020B0600070205080204" pitchFamily="50" charset="-128"/>
              </a:rPr>
              <a:pPr algn="r" eaLnBrk="1" hangingPunct="1">
                <a:spcBef>
                  <a:spcPct val="0"/>
                </a:spcBef>
              </a:pPr>
              <a:t>1</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noFill/>
          <a:ln cap="flat">
            <a:headEnd type="none" w="med" len="med"/>
            <a:tailEnd type="none" w="med" len="med"/>
          </a:ln>
        </p:spPr>
      </p:sp>
      <p:sp>
        <p:nvSpPr>
          <p:cNvPr id="614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のための学習評価～平成２９年告示　学習指導要領に基づく学習評価」「中学校</a:t>
            </a:r>
            <a:r>
              <a:rPr lang="zh-TW" altLang="en-US">
                <a:latin typeface="ＭＳ 明朝" panose="02020609040205080304" pitchFamily="17" charset="-128"/>
                <a:ea typeface="ＭＳ 明朝" panose="02020609040205080304" pitchFamily="17" charset="-128"/>
              </a:rPr>
              <a:t>技術家庭科（技術分野）</a:t>
            </a:r>
            <a:r>
              <a:rPr lang="ja-JP" altLang="en-US">
                <a:latin typeface="ＭＳ 明朝" panose="02020609040205080304" pitchFamily="17" charset="-128"/>
                <a:ea typeface="ＭＳ 明朝" panose="02020609040205080304" pitchFamily="17" charset="-128"/>
              </a:rPr>
              <a:t>」の説明を始めます。</a:t>
            </a: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のための学習評価に関する参考資料」をもとに作成しています。</a:t>
            </a:r>
          </a:p>
          <a:p>
            <a:r>
              <a:rPr lang="ja-JP" altLang="en-US">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p>
          <a:p>
            <a:r>
              <a:rPr lang="ja-JP" altLang="en-US">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1550485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457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「知識・技能」は，基礎的な技術について，その仕組みの理解やそれらに係る技能の習得状況を評価するものであり，技術に関係する科学的な原理・法則</a:t>
            </a:r>
            <a:endParaRPr lang="en-US" altLang="ja-JP"/>
          </a:p>
          <a:p>
            <a:r>
              <a:rPr lang="ja-JP" altLang="en-US"/>
              <a:t>とともに，技術と生活や社会，環境との関わり及び，生活等の場面でも活用できる技術の概念の理解も評価するものです。基本的には育成を目指す資質・能力に該当する指導事項アについて，その文末を分野の観点の趣旨に基づき，「～について（を）理解している。」，「～ができる技能を身に付けている。」として作成するようにします。</a:t>
            </a:r>
          </a:p>
        </p:txBody>
      </p:sp>
      <p:sp>
        <p:nvSpPr>
          <p:cNvPr id="2458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A9F6992-423C-4390-80D1-17127CDABC34}" type="slidenum">
              <a:rPr lang="en-US" altLang="ja-JP">
                <a:ea typeface="ＭＳ Ｐゴシック" panose="020B0600070205080204" pitchFamily="50" charset="-128"/>
              </a:rPr>
              <a:pPr algn="r" eaLnBrk="1" hangingPunct="1">
                <a:spcBef>
                  <a:spcPct val="0"/>
                </a:spcBef>
              </a:pPr>
              <a:t>10</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253482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662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思考・判断・表現」については，技術分野の各内容は「生活や社会を支える技術」，「技術による問題の解決」，「社会の発展と技術」の三つの要素からなる学習過程を踏まえて項目が設定されていることから，各項目では，一連の学習過程における位置づけを踏まえた思考力等を評価します。</a:t>
            </a:r>
          </a:p>
          <a:p>
            <a:r>
              <a:rPr lang="ja-JP" altLang="en-US"/>
              <a:t>　ここでの評価規準は，基本的には当該項目で育成を目指す資質・能力に該当する指導事項イについて，その文末を分野の観点の趣旨及び学習過程における各項目の位置づけに基づき「～について考えている。」として作成します。 </a:t>
            </a:r>
          </a:p>
        </p:txBody>
      </p:sp>
      <p:sp>
        <p:nvSpPr>
          <p:cNvPr id="2662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975D8FF-9D59-4A0A-A4A9-F64EE5EBACDE}" type="slidenum">
              <a:rPr lang="en-US" altLang="ja-JP">
                <a:ea typeface="ＭＳ Ｐゴシック" panose="020B0600070205080204" pitchFamily="50" charset="-128"/>
              </a:rPr>
              <a:pPr algn="r" eaLnBrk="1" hangingPunct="1">
                <a:spcBef>
                  <a:spcPct val="0"/>
                </a:spcBef>
              </a:pPr>
              <a:t>11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11485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867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主体的に学習に取り組む態度」は粘り強さ（知識及び技能を獲得したり，思考力，判断力，表現力等を身に付けたりすることに向けた粘り強い取組を行おうとしている側面），自らの学習の調整（その中で自らの学習を調整しようとする側面）に加え，これらの学びの経験をとおして涵養された，技術を工夫し創造しようとする態度について評価するものです。 基本的には，分野の観点の趣旨に基づき，当該項目の指導事項ア，イに示された資質・能力を育成する学習活動を踏まえて，文末を「～しようとしている」として作成します。 </a:t>
            </a:r>
          </a:p>
        </p:txBody>
      </p:sp>
      <p:sp>
        <p:nvSpPr>
          <p:cNvPr id="2867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43C1660-B510-4E03-9C35-B7265DD0637D}" type="slidenum">
              <a:rPr lang="en-US" altLang="ja-JP">
                <a:ea typeface="ＭＳ Ｐゴシック" panose="020B0600070205080204" pitchFamily="50" charset="-128"/>
              </a:rPr>
              <a:pPr algn="r" eaLnBrk="1" hangingPunct="1">
                <a:spcBef>
                  <a:spcPct val="0"/>
                </a:spcBef>
              </a:pPr>
              <a:t>12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68282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072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en-US" altLang="ja-JP"/>
              <a:t>A</a:t>
            </a:r>
            <a:r>
              <a:rPr lang="ja-JP" altLang="en-US"/>
              <a:t>　材料と加工の技術」（２）を例に内容のまとまりごとの評価規準をお示しすると，ご覧のものが考えられます。</a:t>
            </a:r>
          </a:p>
          <a:p>
            <a:r>
              <a:rPr lang="ja-JP" altLang="en-US"/>
              <a:t>知識及び技能，思考力，判断力，表現力等については，学習指導要領に示されたア及びイの文末表現を変えて作成することが考えられます。</a:t>
            </a:r>
          </a:p>
          <a:p>
            <a:r>
              <a:rPr lang="ja-JP" altLang="en-US"/>
              <a:t>　主体的に学習に取り組む態度については，内容のア及びイには示されていませんので，技術分野の目標（３）を参考にして，必要に応じて技術分野の観点の趣旨のうち「主体的に学習に取り組む態度」に関わる部分を用いて作成しています。</a:t>
            </a:r>
          </a:p>
        </p:txBody>
      </p:sp>
      <p:sp>
        <p:nvSpPr>
          <p:cNvPr id="3072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545A79A-974B-4AC2-90E7-2AC8307CA1DA}" type="slidenum">
              <a:rPr lang="en-US" altLang="ja-JP">
                <a:ea typeface="ＭＳ Ｐゴシック" panose="020B0600070205080204" pitchFamily="50" charset="-128"/>
              </a:rPr>
              <a:pPr algn="r" eaLnBrk="1" hangingPunct="1">
                <a:spcBef>
                  <a:spcPct val="0"/>
                </a:spcBef>
              </a:pPr>
              <a:t>13</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489403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277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題材ごとの学習評価の進め方と評価規準作成のポイントについて説明します。まず学習評価の進め方を説明した後，題材の評価規準作成のポイントを説明します。</a:t>
            </a:r>
          </a:p>
          <a:p>
            <a:endParaRPr lang="ja-JP" altLang="en-US"/>
          </a:p>
        </p:txBody>
      </p:sp>
      <p:sp>
        <p:nvSpPr>
          <p:cNvPr id="3277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15AA907-5F68-491D-812A-A981C986F313}"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06305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481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各教科の題材における観点別学習状況の評価を実施するに当たり，まずは年間の指導と評価の計画を確認することが重要です。その上で，学習指導要領の目標や内容，「内容のまとまりごとの評価規準」の考え方等を踏まえ，ご覧のように進めることが考えられます。なお，複数の題材にわたって評価を行う場合などは，ご覧の方法によらないこともあることに留意してください。</a:t>
            </a:r>
            <a:endParaRPr lang="ja-JP" altLang="ja-JP"/>
          </a:p>
        </p:txBody>
      </p:sp>
      <p:sp>
        <p:nvSpPr>
          <p:cNvPr id="3482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97E4F94-14B2-40F7-80D1-4A80DF0F20A8}" type="slidenum">
              <a:rPr lang="en-US" altLang="ja-JP">
                <a:ea typeface="ＭＳ Ｐゴシック" panose="020B0600070205080204" pitchFamily="50" charset="-128"/>
              </a:rPr>
              <a:pPr algn="r" eaLnBrk="1" hangingPunct="1">
                <a:spcBef>
                  <a:spcPct val="0"/>
                </a:spcBef>
              </a:pPr>
              <a:t>15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71322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686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題材の評価規準作成のポイントの１つは題材の検討です。</a:t>
            </a:r>
            <a:endParaRPr lang="en-US" altLang="ja-JP"/>
          </a:p>
          <a:p>
            <a:r>
              <a:rPr lang="ja-JP" altLang="en-US"/>
              <a:t>学習指導要領の規定や，解説に示された配慮事項等及び各内容の特質を踏まえるとともに，生徒の発達の段階等に応じて，履修学年・授業時数を定めます。その上で，指導する内容に関係する地域や学校の実態，生徒の興味・関心や学習経験を踏まえて題材を設定します。ご覧のスライドは，内容「Ａ 材料と加工の技術」における項目</a:t>
            </a:r>
            <a:r>
              <a:rPr lang="en-US" altLang="ja-JP"/>
              <a:t>(1)</a:t>
            </a:r>
            <a:r>
              <a:rPr lang="ja-JP" altLang="en-US"/>
              <a:t>，</a:t>
            </a:r>
            <a:r>
              <a:rPr lang="en-US" altLang="ja-JP"/>
              <a:t>(2)</a:t>
            </a:r>
            <a:r>
              <a:rPr lang="ja-JP" altLang="en-US"/>
              <a:t>，</a:t>
            </a:r>
            <a:r>
              <a:rPr lang="en-US" altLang="ja-JP"/>
              <a:t>(3)</a:t>
            </a:r>
            <a:r>
              <a:rPr lang="ja-JP" altLang="en-US"/>
              <a:t>を第１学年で一つの題材で指導する際の，題材の検討例です。</a:t>
            </a:r>
          </a:p>
        </p:txBody>
      </p:sp>
      <p:sp>
        <p:nvSpPr>
          <p:cNvPr id="3686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989F0BE-B048-4E6F-A3A8-38A2732D384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7079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891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題材の評価規準作成のポイントの２つは題材の目標の設定です。</a:t>
            </a:r>
            <a:endParaRPr lang="en-US" altLang="ja-JP" dirty="0"/>
          </a:p>
          <a:p>
            <a:r>
              <a:rPr lang="ja-JP" altLang="en-US" dirty="0"/>
              <a:t>題材の目標は，学習指導要領に示された分野の目標並びに題材で指導する指導事項を整理・統合した上で，授業時数や履修学年を踏まえて設定します。</a:t>
            </a:r>
          </a:p>
          <a:p>
            <a:r>
              <a:rPr lang="ja-JP" altLang="en-US" dirty="0"/>
              <a:t>なお，ＡからＤの各内容を，それぞれ一つの題材で指導する場合は，解説の各内容の最初に示された各内容のねらいを，授業時数や履修学年に応じたものとすることで設定することもできます。</a:t>
            </a:r>
          </a:p>
          <a:p>
            <a:r>
              <a:rPr lang="ja-JP" altLang="en-US" dirty="0"/>
              <a:t>　スライドに示した題材の目標では，解説の</a:t>
            </a:r>
            <a:r>
              <a:rPr lang="en-US" altLang="ja-JP" dirty="0"/>
              <a:t>p.25 </a:t>
            </a:r>
            <a:r>
              <a:rPr lang="ja-JP" altLang="en-US" dirty="0"/>
              <a:t>に示された内容「Ａ 材料と加工の技術」のねらいを基に，第１学年の生徒に指導するという発達の段階に配慮し，「生活」に着目した課題の解決を通して「生活や社会」へと視点を拡げることを目指したものとしています。</a:t>
            </a:r>
            <a:endParaRPr lang="en-US" altLang="ja-JP" dirty="0"/>
          </a:p>
          <a:p>
            <a:r>
              <a:rPr lang="ja-JP" altLang="en-US" dirty="0"/>
              <a:t>　具体的には，問題を見いだす際の範囲を「生活」に限定するとともに，解決策を構想したり，技術の概念を理解したりする際の視点を「安全」に留めています。</a:t>
            </a:r>
          </a:p>
        </p:txBody>
      </p:sp>
      <p:sp>
        <p:nvSpPr>
          <p:cNvPr id="3891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C385E53-B60F-4468-96E8-9838DB58C1C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14866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096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題材の評価規準作成のポイントの３つは，題材の評価規準の設定です。</a:t>
            </a:r>
            <a:endParaRPr lang="en-US" altLang="ja-JP"/>
          </a:p>
          <a:p>
            <a:r>
              <a:rPr lang="ja-JP" altLang="en-US"/>
              <a:t>　技術分野の評価の観点の趣旨を基に，題材で指導する項目に関係する「内容のまとまりごとの評価規準（例）」の要素を加えるなどして設定します。</a:t>
            </a:r>
          </a:p>
          <a:p>
            <a:r>
              <a:rPr lang="ja-JP" altLang="en-US"/>
              <a:t>技術分野の評価の観点の趣旨に，「内容のまとまりごとの評価規準（例）」に示された理解の対象や，思考力等の要素を加えた上で，第１学年で指導することに配慮して設定した題材の目標を踏まえて，題材の評価規準を設定します。</a:t>
            </a:r>
          </a:p>
        </p:txBody>
      </p:sp>
      <p:sp>
        <p:nvSpPr>
          <p:cNvPr id="4096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23A3800-8ED3-43E1-BC26-A08CBED45C3B}"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493822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a:ln/>
        </p:spPr>
      </p:sp>
      <p:sp>
        <p:nvSpPr>
          <p:cNvPr id="43011" name="ノート プレースホルダー 2"/>
          <p:cNvSpPr>
            <a:spLocks noGrp="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スライドにお示している例では，問題を見いだす際の範囲や解決策を構想する際の視点等を「生活」や「安全」に限定するとともに，課題を解決する力を，「技術を評価し，適切に選択，管理・運用して解決できること」を想定したものとしています。そのため下線部が，評価の観点の趣旨と記載が異なるようになります。</a:t>
            </a:r>
          </a:p>
          <a:p>
            <a:endParaRPr lang="ja-JP" altLang="en-US"/>
          </a:p>
        </p:txBody>
      </p:sp>
      <p:sp>
        <p:nvSpPr>
          <p:cNvPr id="43012" name="スライド番号プレースホルダー 3"/>
          <p:cNvSpPr>
            <a:spLocks noGrp="1"/>
          </p:cNvSpPr>
          <p:nvPr>
            <p:ph type="sldNum" sz="quarter" idx="5"/>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CD54F2F-9368-45C3-B36C-4263CB33A789}" type="slidenum">
              <a:rPr lang="en-US" altLang="ja-JP" smtClean="0">
                <a:latin typeface="Arial" panose="020B0604020202020204" pitchFamily="34" charset="0"/>
              </a:rPr>
              <a:pPr/>
              <a:t>19</a:t>
            </a:fld>
            <a:endParaRPr lang="en-US" altLang="ja-JP">
              <a:latin typeface="Arial" panose="020B0604020202020204" pitchFamily="34" charset="0"/>
            </a:endParaRPr>
          </a:p>
        </p:txBody>
      </p:sp>
    </p:spTree>
    <p:extLst>
      <p:ext uri="{BB962C8B-B14F-4D97-AF65-F5344CB8AC3E}">
        <p14:creationId xmlns:p14="http://schemas.microsoft.com/office/powerpoint/2010/main" val="218949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1FE0D02-A400-46F4-A75B-6D2F767450B9}" type="slidenum">
              <a:rPr lang="en-US" altLang="ja-JP">
                <a:solidFill>
                  <a:srgbClr val="000000"/>
                </a:solidFill>
                <a:ea typeface="ＭＳ Ｐゴシック" panose="020B0600070205080204" pitchFamily="50" charset="-128"/>
              </a:rPr>
              <a:pPr algn="r" eaLnBrk="1" hangingPunct="1">
                <a:spcBef>
                  <a:spcPct val="0"/>
                </a:spcBef>
              </a:pPr>
              <a:t>2</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noFill/>
          <a:ln cap="flat">
            <a:headEnd type="none" w="med" len="med"/>
            <a:tailEnd type="none" w="med" len="med"/>
          </a:ln>
        </p:spPr>
      </p:sp>
      <p:sp>
        <p:nvSpPr>
          <p:cNvPr id="81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説明の内容は，スクリーンに示しております大きく３点です。</a:t>
            </a:r>
          </a:p>
          <a:p>
            <a:r>
              <a:rPr lang="ja-JP" altLang="en-US">
                <a:latin typeface="ＭＳ 明朝" panose="02020609040205080304" pitchFamily="17" charset="-128"/>
                <a:ea typeface="ＭＳ 明朝" panose="02020609040205080304" pitchFamily="17" charset="-128"/>
              </a:rPr>
              <a:t>まず，「内容のまとまりごとの評価規準」作成の基本的な手順について説明します。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94817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505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題材の評価規準作成のポイントの４つは題材の評価規準の学習活動に即した具体化の検討です。</a:t>
            </a:r>
            <a:endParaRPr lang="en-US" altLang="ja-JP"/>
          </a:p>
          <a:p>
            <a:r>
              <a:rPr lang="ja-JP" altLang="en-US"/>
              <a:t>題材の目標の達成には一定程度のまとまった時間の下での指導が必要です。その中で，適切な時点で適切に評価を行うためには，題材の評価規準を学習活動に即して具体化する必要があります。</a:t>
            </a:r>
          </a:p>
          <a:p>
            <a:endParaRPr lang="ja-JP" altLang="en-US"/>
          </a:p>
        </p:txBody>
      </p:sp>
      <p:sp>
        <p:nvSpPr>
          <p:cNvPr id="4506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6D3D314-3244-416B-82E4-0C0DBB9172E0}"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20</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227017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a:ln/>
        </p:spPr>
      </p:sp>
      <p:sp>
        <p:nvSpPr>
          <p:cNvPr id="47107" name="ノート プレースホルダー 2"/>
          <p:cNvSpPr>
            <a:spLocks noGrp="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そしてこれは，題材の指導計画を検討した上で，題材で指導する項目に関係する「内容のまとまりごとの評価規準（例）」を，解説の記述等を参考に具体化し，それらを各学習活動の配当時数や使用する教材，観点の趣旨にふさわしい評価方法などにも配慮し，学習過程に応じて具体化したり，整理・統合したりすることで実現できます。</a:t>
            </a:r>
          </a:p>
        </p:txBody>
      </p:sp>
      <p:sp>
        <p:nvSpPr>
          <p:cNvPr id="47108" name="スライド番号プレースホルダー 3"/>
          <p:cNvSpPr>
            <a:spLocks noGrp="1"/>
          </p:cNvSpPr>
          <p:nvPr>
            <p:ph type="sldNum" sz="quarter" idx="5"/>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BEA07F9-2180-47A4-A383-62E113672A23}" type="slidenum">
              <a:rPr lang="en-US" altLang="ja-JP" smtClean="0">
                <a:latin typeface="Arial" panose="020B0604020202020204" pitchFamily="34" charset="0"/>
              </a:rPr>
              <a:pPr/>
              <a:t>21</a:t>
            </a:fld>
            <a:endParaRPr lang="en-US" altLang="ja-JP">
              <a:latin typeface="Arial" panose="020B0604020202020204" pitchFamily="34" charset="0"/>
            </a:endParaRPr>
          </a:p>
        </p:txBody>
      </p:sp>
    </p:spTree>
    <p:extLst>
      <p:ext uri="{BB962C8B-B14F-4D97-AF65-F5344CB8AC3E}">
        <p14:creationId xmlns:p14="http://schemas.microsoft.com/office/powerpoint/2010/main" val="910599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TextEdit="1"/>
          </p:cNvSpPr>
          <p:nvPr>
            <p:ph type="sldImg"/>
          </p:nvPr>
        </p:nvSpPr>
        <p:spPr>
          <a:ln/>
        </p:spPr>
      </p:sp>
      <p:sp>
        <p:nvSpPr>
          <p:cNvPr id="49155" name="ノート プレースホルダー 2"/>
          <p:cNvSpPr>
            <a:spLocks noGrp="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スライドにお示しているのは，内容「Ａ 材料と加工の技術」の</a:t>
            </a:r>
            <a:r>
              <a:rPr lang="en-US" altLang="ja-JP"/>
              <a:t>(2)</a:t>
            </a:r>
            <a:r>
              <a:rPr lang="ja-JP" altLang="en-US"/>
              <a:t>材料と加工の技術による問題の解決における「内容のまとまりごとの評価規準（例）」を，解説の</a:t>
            </a:r>
            <a:r>
              <a:rPr lang="en-US" altLang="ja-JP"/>
              <a:t>p.29 </a:t>
            </a:r>
            <a:r>
              <a:rPr lang="ja-JP" altLang="en-US"/>
              <a:t>や</a:t>
            </a:r>
            <a:r>
              <a:rPr lang="en-US" altLang="ja-JP"/>
              <a:t>p.60 </a:t>
            </a:r>
            <a:r>
              <a:rPr lang="ja-JP" altLang="en-US"/>
              <a:t>の記述を参考に具体化したものです。</a:t>
            </a:r>
          </a:p>
        </p:txBody>
      </p:sp>
      <p:sp>
        <p:nvSpPr>
          <p:cNvPr id="49156" name="スライド番号プレースホルダー 3"/>
          <p:cNvSpPr>
            <a:spLocks noGrp="1"/>
          </p:cNvSpPr>
          <p:nvPr>
            <p:ph type="sldNum" sz="quarter" idx="5"/>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1E4C482-1FDD-490E-BD8E-D5E0A3667574}" type="slidenum">
              <a:rPr lang="en-US" altLang="ja-JP" smtClean="0">
                <a:latin typeface="Arial" panose="020B0604020202020204" pitchFamily="34" charset="0"/>
              </a:rPr>
              <a:pPr/>
              <a:t>22</a:t>
            </a:fld>
            <a:endParaRPr lang="en-US" altLang="ja-JP">
              <a:latin typeface="Arial" panose="020B0604020202020204" pitchFamily="34" charset="0"/>
            </a:endParaRPr>
          </a:p>
        </p:txBody>
      </p:sp>
    </p:spTree>
    <p:extLst>
      <p:ext uri="{BB962C8B-B14F-4D97-AF65-F5344CB8AC3E}">
        <p14:creationId xmlns:p14="http://schemas.microsoft.com/office/powerpoint/2010/main" val="3078107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TextEdit="1"/>
          </p:cNvSpPr>
          <p:nvPr>
            <p:ph type="sldImg"/>
          </p:nvPr>
        </p:nvSpPr>
        <p:spPr>
          <a:ln/>
        </p:spPr>
      </p:sp>
      <p:sp>
        <p:nvSpPr>
          <p:cNvPr id="51203" name="ノート プレースホルダー 2"/>
          <p:cNvSpPr>
            <a:spLocks noGrp="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スライドにお示しているのは，「内容のまとまりごとの評価規準（例）」を，解説等を参考に具体化したものを基に，題材「材料と加工の技術によって，安全な生活の実現を目指そう～オーダーメイド耐震補強器具を開発しよう～（第１学年）」の題材の評価規準を，学習活動に即して具体化，整理・統合する際のポイントの例です。</a:t>
            </a:r>
            <a:endParaRPr lang="en-US" altLang="ja-JP"/>
          </a:p>
          <a:p>
            <a:r>
              <a:rPr lang="ja-JP" altLang="en-US"/>
              <a:t>　題材の評価規準を，学習活動に即して具体化する際には，学習のまとまりを踏まえて，無理なく適切に評価できるような場面を検討します。また，その場面において，学習の目標を達成した生徒の姿をより明確にするために，学習活動や評価方法も併せて検討しながら，評価規準の具体化，整理・統合を図ります。</a:t>
            </a:r>
          </a:p>
          <a:p>
            <a:r>
              <a:rPr lang="ja-JP" altLang="en-US"/>
              <a:t>　「知識・技能」については，分野目標の評価の観点の趣旨における「技術と生活や社会</a:t>
            </a:r>
            <a:r>
              <a:rPr lang="en-US" altLang="ja-JP"/>
              <a:t>,</a:t>
            </a:r>
            <a:r>
              <a:rPr lang="ja-JP" altLang="en-US"/>
              <a:t>環境との関わり」について，特に「技術と安全な生活や社会との関わり」の理解を目指すこととし，この視点を中心に，取り上げる工具や機器，教材等に応じて具体化します。</a:t>
            </a:r>
            <a:endParaRPr lang="en-US" altLang="ja-JP"/>
          </a:p>
        </p:txBody>
      </p:sp>
      <p:sp>
        <p:nvSpPr>
          <p:cNvPr id="51204" name="スライド番号プレースホルダー 3"/>
          <p:cNvSpPr>
            <a:spLocks noGrp="1"/>
          </p:cNvSpPr>
          <p:nvPr>
            <p:ph type="sldNum" sz="quarter" idx="5"/>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CCEE1C7-B59D-4921-829E-4DEE32779920}" type="slidenum">
              <a:rPr lang="en-US" altLang="ja-JP" smtClean="0">
                <a:latin typeface="Arial" panose="020B0604020202020204" pitchFamily="34" charset="0"/>
              </a:rPr>
              <a:pPr/>
              <a:t>23</a:t>
            </a:fld>
            <a:endParaRPr lang="en-US" altLang="ja-JP">
              <a:latin typeface="Arial" panose="020B0604020202020204" pitchFamily="34" charset="0"/>
            </a:endParaRPr>
          </a:p>
        </p:txBody>
      </p:sp>
    </p:spTree>
    <p:extLst>
      <p:ext uri="{BB962C8B-B14F-4D97-AF65-F5344CB8AC3E}">
        <p14:creationId xmlns:p14="http://schemas.microsoft.com/office/powerpoint/2010/main" val="1636201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a:ln/>
        </p:spPr>
      </p:sp>
      <p:sp>
        <p:nvSpPr>
          <p:cNvPr id="53251" name="ノート プレースホルダー 2"/>
          <p:cNvSpPr>
            <a:spLocks noGrp="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「思考・判断・表現」については，「生活」に着目した課題の解決を通して「生活や社会」へと視点を拡げるために</a:t>
            </a:r>
            <a:r>
              <a:rPr lang="en-US" altLang="ja-JP" dirty="0"/>
              <a:t>,</a:t>
            </a:r>
            <a:r>
              <a:rPr lang="ja-JP" altLang="en-US" dirty="0"/>
              <a:t>題材の指導における「技術による問題の解決」の場面では問題を見いだす範囲を「生活」に限定し，「社会の発展と技術」の場面では「生活や社会」に広げることとして，具体化，整理・統合します。</a:t>
            </a:r>
            <a:endParaRPr lang="en-US" altLang="ja-JP" dirty="0"/>
          </a:p>
        </p:txBody>
      </p:sp>
      <p:sp>
        <p:nvSpPr>
          <p:cNvPr id="53252" name="スライド番号プレースホルダー 3"/>
          <p:cNvSpPr>
            <a:spLocks noGrp="1"/>
          </p:cNvSpPr>
          <p:nvPr>
            <p:ph type="sldNum" sz="quarter" idx="5"/>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02487AB-3AB9-499A-9480-4132F3D09137}" type="slidenum">
              <a:rPr lang="en-US" altLang="ja-JP" smtClean="0">
                <a:latin typeface="Arial" panose="020B0604020202020204" pitchFamily="34" charset="0"/>
              </a:rPr>
              <a:pPr/>
              <a:t>24</a:t>
            </a:fld>
            <a:endParaRPr lang="en-US" altLang="ja-JP">
              <a:latin typeface="Arial" panose="020B0604020202020204" pitchFamily="34" charset="0"/>
            </a:endParaRPr>
          </a:p>
        </p:txBody>
      </p:sp>
    </p:spTree>
    <p:extLst>
      <p:ext uri="{BB962C8B-B14F-4D97-AF65-F5344CB8AC3E}">
        <p14:creationId xmlns:p14="http://schemas.microsoft.com/office/powerpoint/2010/main" val="388090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a:ln/>
        </p:spPr>
      </p:sp>
      <p:sp>
        <p:nvSpPr>
          <p:cNvPr id="55299" name="ノート プレースホルダー 2"/>
          <p:cNvSpPr>
            <a:spLocks noGrp="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主体的に学習に取り組む態度」については，「生活や社会を支える技術」の場面では，知識及び技能を獲得したりすることに向けた粘り強い取組を行おうとしている姿を評価し，「技術による問題の解決」の場面では，自らの学習を調整しようとしている姿を評価します。また，「生活や社会を支える技術」の場面では，技術を工夫し創造していこうとする姿を評価するなど，題材の学習過程を踏まえ，指導の各場面に応じて具体化，整理・統合します。</a:t>
            </a:r>
            <a:endParaRPr lang="en-US" altLang="ja-JP"/>
          </a:p>
          <a:p>
            <a:r>
              <a:rPr lang="ja-JP" altLang="en-US"/>
              <a:t>　以上で「</a:t>
            </a:r>
            <a:r>
              <a:rPr lang="en-US" altLang="ja-JP"/>
              <a:t>『</a:t>
            </a:r>
            <a:r>
              <a:rPr lang="ja-JP" altLang="en-US"/>
              <a:t>指導と評価の一体化</a:t>
            </a:r>
            <a:r>
              <a:rPr lang="en-US" altLang="ja-JP"/>
              <a:t>』</a:t>
            </a:r>
            <a:r>
              <a:rPr lang="ja-JP" altLang="en-US"/>
              <a:t>のための学習評価～平成２９年告示　学習指導要領に基づく学習評価」「中学校技術家庭科（技術分野）」の説明を終わります。</a:t>
            </a:r>
          </a:p>
          <a:p>
            <a:endParaRPr lang="ja-JP" altLang="en-US"/>
          </a:p>
        </p:txBody>
      </p:sp>
      <p:sp>
        <p:nvSpPr>
          <p:cNvPr id="55300" name="スライド番号プレースホルダー 3"/>
          <p:cNvSpPr>
            <a:spLocks noGrp="1"/>
          </p:cNvSpPr>
          <p:nvPr>
            <p:ph type="sldNum" sz="quarter" idx="5"/>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cs typeface="Arial" panose="020B0604020202020204" pitchFamily="34" charset="0"/>
              </a:defRPr>
            </a:lvl1pPr>
            <a:lvl2pPr marL="742950" indent="-285750" defTabSz="685800">
              <a:defRPr>
                <a:solidFill>
                  <a:schemeClr val="tx1"/>
                </a:solidFill>
                <a:latin typeface="Calibri" panose="020F0502020204030204" pitchFamily="34" charset="0"/>
                <a:cs typeface="Arial" panose="020B0604020202020204" pitchFamily="34" charset="0"/>
              </a:defRPr>
            </a:lvl2pPr>
            <a:lvl3pPr marL="1143000" indent="-228600" defTabSz="685800">
              <a:defRPr>
                <a:solidFill>
                  <a:schemeClr val="tx1"/>
                </a:solidFill>
                <a:latin typeface="Calibri" panose="020F0502020204030204" pitchFamily="34" charset="0"/>
                <a:cs typeface="Arial" panose="020B0604020202020204" pitchFamily="34" charset="0"/>
              </a:defRPr>
            </a:lvl3pPr>
            <a:lvl4pPr marL="1600200" indent="-228600" defTabSz="685800">
              <a:defRPr>
                <a:solidFill>
                  <a:schemeClr val="tx1"/>
                </a:solidFill>
                <a:latin typeface="Calibri" panose="020F0502020204030204" pitchFamily="34" charset="0"/>
                <a:cs typeface="Arial" panose="020B0604020202020204" pitchFamily="34" charset="0"/>
              </a:defRPr>
            </a:lvl4pPr>
            <a:lvl5pPr marL="2057400" indent="-228600" defTabSz="685800">
              <a:defRPr>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F98A063-18BF-4938-A25A-1DB151CFDF0E}" type="slidenum">
              <a:rPr lang="en-US" altLang="ja-JP" smtClean="0">
                <a:latin typeface="Arial" panose="020B0604020202020204" pitchFamily="34" charset="0"/>
              </a:rPr>
              <a:pPr/>
              <a:t>25</a:t>
            </a:fld>
            <a:endParaRPr lang="en-US" altLang="ja-JP">
              <a:latin typeface="Arial" panose="020B0604020202020204" pitchFamily="34" charset="0"/>
            </a:endParaRPr>
          </a:p>
        </p:txBody>
      </p:sp>
    </p:spTree>
    <p:extLst>
      <p:ext uri="{BB962C8B-B14F-4D97-AF65-F5344CB8AC3E}">
        <p14:creationId xmlns:p14="http://schemas.microsoft.com/office/powerpoint/2010/main" val="20061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024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基本的な手順として，ご覧のとおりです。まず，学習指導要領に示された「技術・家庭科の目標」，「技術分野の目標」を踏まえて，「評価の観点及びその趣旨」が作成されていることを理解します。その上で，②及び③の手順を踏み，内容のまとまりごとの評価規準を作成します。以下この手順を「</a:t>
            </a:r>
            <a:r>
              <a:rPr lang="en-US" altLang="ja-JP"/>
              <a:t>A</a:t>
            </a:r>
            <a:r>
              <a:rPr lang="ja-JP" altLang="en-US"/>
              <a:t>　材料と加工の技術」（</a:t>
            </a:r>
            <a:r>
              <a:rPr lang="en-US" altLang="ja-JP"/>
              <a:t>2</a:t>
            </a:r>
            <a:r>
              <a:rPr lang="ja-JP" altLang="en-US"/>
              <a:t>）材料と加工の技術による問題の解決　を例として具体的に説明します。</a:t>
            </a:r>
          </a:p>
        </p:txBody>
      </p:sp>
      <p:sp>
        <p:nvSpPr>
          <p:cNvPr id="1024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C791658-138A-4949-B66F-5BF95A5BEB79}"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3940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229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ご覧のスライドは，学習指導要領で示された技術家庭科の目標です。</a:t>
            </a:r>
          </a:p>
        </p:txBody>
      </p:sp>
      <p:sp>
        <p:nvSpPr>
          <p:cNvPr id="1229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AEF7410-DF1C-410C-9D42-0E2FBB1FFCF4}"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60055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433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こちらは評価の観点及びその趣旨で示されたものです。下線部が学習指導要領の表現と変わっている部分です。技術家庭科の目標を踏まえて評価の観点及びその趣旨が作成されています。</a:t>
            </a:r>
          </a:p>
        </p:txBody>
      </p:sp>
      <p:sp>
        <p:nvSpPr>
          <p:cNvPr id="1434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01E4ED3-C8A8-4CF1-BB5E-992D13DDA1E6}"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6140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638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同様に学習指導要領の技術分野の目標を示したのがご覧のスライドです。</a:t>
            </a:r>
          </a:p>
          <a:p>
            <a:endParaRPr lang="en-US" altLang="ja-JP"/>
          </a:p>
        </p:txBody>
      </p:sp>
      <p:sp>
        <p:nvSpPr>
          <p:cNvPr id="1638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715B84F-77C9-4B34-A518-C95E36EEF6CD}"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71585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843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こちらは技術分野の評価の観点及びその趣旨です。教科としてだけではなく，分野としても目標を踏まえて評価の観点及びその趣旨が作成されています。</a:t>
            </a:r>
          </a:p>
        </p:txBody>
      </p:sp>
      <p:sp>
        <p:nvSpPr>
          <p:cNvPr id="1843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B6C5FC5-AF82-4B19-801E-29B95E71EA3C}"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543428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048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次の手順は「技術分野における「内容のまとまり」と「評価の観点」との関係を確認する」です。今回の学習指導要領では，内容を構成している各項目はアに「知識及び技能」に関する指導事項を，イに「思考力，判断力，表現力等」に関する指導事項が示されています。</a:t>
            </a:r>
          </a:p>
          <a:p>
            <a:r>
              <a:rPr lang="ja-JP" altLang="en-US"/>
              <a:t>　「</a:t>
            </a:r>
            <a:r>
              <a:rPr lang="en-US" altLang="ja-JP"/>
              <a:t>A</a:t>
            </a:r>
            <a:r>
              <a:rPr lang="ja-JP" altLang="en-US"/>
              <a:t>　材料と加工の技術」を例に説明すると，内容のまとまり（２）はアとイとで構成されており，「製作に必要な図をかき，安全・適切な製作や検査・点検等ができること。」が知識及び技能に関する内容，「問題を見いだして課題を設定し，材料の選択や成形の方法等を構想して設計を具体化するとともに，製作の過程や結果の評価，改善及び修正について考えること。」が思考力，判断力，表現力等に関する内容となっていますので，評価の観点もこれに対応することとなります。</a:t>
            </a:r>
            <a:endParaRPr lang="en-US" altLang="ja-JP"/>
          </a:p>
          <a:p>
            <a:r>
              <a:rPr lang="ja-JP" altLang="en-US"/>
              <a:t>　このように「内容のまとまり」ごとに「評価の観点」との関係を確認します。</a:t>
            </a:r>
          </a:p>
          <a:p>
            <a:endParaRPr lang="ja-JP" altLang="en-US"/>
          </a:p>
          <a:p>
            <a:endParaRPr lang="ja-JP" altLang="en-US"/>
          </a:p>
          <a:p>
            <a:endParaRPr lang="en-US" altLang="ja-JP"/>
          </a:p>
        </p:txBody>
      </p:sp>
      <p:sp>
        <p:nvSpPr>
          <p:cNvPr id="2048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E445753-B2EF-4881-9122-F3EA76D8E398}"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773411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253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３番目の手順は</a:t>
            </a:r>
            <a:r>
              <a:rPr lang="en-US" altLang="ja-JP"/>
              <a:t>『</a:t>
            </a:r>
            <a:r>
              <a:rPr lang="ja-JP" altLang="en-US"/>
              <a:t>観点ごとのポイントを踏まえ，「内容のまとまりごとの評価規準」を作成する。</a:t>
            </a:r>
            <a:r>
              <a:rPr lang="en-US" altLang="ja-JP"/>
              <a:t>』</a:t>
            </a:r>
            <a:r>
              <a:rPr lang="ja-JP" altLang="en-US"/>
              <a:t>です。観点ごとのポイントは御覧の通りです。それぞれのポイントについて説明します。</a:t>
            </a:r>
          </a:p>
          <a:p>
            <a:endParaRPr lang="en-US" altLang="ja-JP"/>
          </a:p>
        </p:txBody>
      </p:sp>
      <p:sp>
        <p:nvSpPr>
          <p:cNvPr id="2253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37ACD6F-370E-4EAC-8C44-1502DBAC2220}"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9</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090366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2058"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2059"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457200" eaLnBrk="0" hangingPunct="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457200" eaLnBrk="0" hangingPunct="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457200" eaLnBrk="0" hangingPunct="0">
              <a:defRPr kumimoji="0"/>
            </a:lvl1pPr>
          </a:lstStyle>
          <a:p>
            <a:pPr>
              <a:defRPr/>
            </a:pPr>
            <a:fld id="{77776132-86A5-4597-AD75-20D772691BB1}" type="slidenum">
              <a:rPr lang="en-US" altLang="ja-JP"/>
              <a:pPr>
                <a:defRPr/>
              </a:pPr>
              <a:t>‹#›</a:t>
            </a:fld>
            <a:endParaRPr lang="en-US" altLang="ja-JP"/>
          </a:p>
        </p:txBody>
      </p:sp>
    </p:spTree>
    <p:extLst>
      <p:ext uri="{BB962C8B-B14F-4D97-AF65-F5344CB8AC3E}">
        <p14:creationId xmlns:p14="http://schemas.microsoft.com/office/powerpoint/2010/main" val="240901138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6144245B-44A8-4B77-99A8-66E79F23AEFF}" type="slidenum">
              <a:rPr lang="en-US" altLang="ja-JP"/>
              <a:pPr>
                <a:defRPr/>
              </a:pPr>
              <a:t>‹#›</a:t>
            </a:fld>
            <a:endParaRPr lang="en-US" altLang="ja-JP"/>
          </a:p>
        </p:txBody>
      </p:sp>
    </p:spTree>
    <p:extLst>
      <p:ext uri="{BB962C8B-B14F-4D97-AF65-F5344CB8AC3E}">
        <p14:creationId xmlns:p14="http://schemas.microsoft.com/office/powerpoint/2010/main" val="3088161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45BFD2DD-21B0-4EDA-8E57-C75D3BE30359}" type="slidenum">
              <a:rPr lang="en-US" altLang="ja-JP"/>
              <a:pPr>
                <a:defRPr/>
              </a:pPr>
              <a:t>‹#›</a:t>
            </a:fld>
            <a:endParaRPr lang="en-US" altLang="ja-JP"/>
          </a:p>
        </p:txBody>
      </p:sp>
    </p:spTree>
    <p:extLst>
      <p:ext uri="{BB962C8B-B14F-4D97-AF65-F5344CB8AC3E}">
        <p14:creationId xmlns:p14="http://schemas.microsoft.com/office/powerpoint/2010/main" val="328862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730B4483-F7F4-4739-914D-3896BBAE57FE}" type="slidenum">
              <a:rPr lang="en-US" altLang="ja-JP"/>
              <a:pPr>
                <a:defRPr/>
              </a:pPr>
              <a:t>‹#›</a:t>
            </a:fld>
            <a:endParaRPr lang="en-US" altLang="ja-JP"/>
          </a:p>
        </p:txBody>
      </p:sp>
    </p:spTree>
    <p:extLst>
      <p:ext uri="{BB962C8B-B14F-4D97-AF65-F5344CB8AC3E}">
        <p14:creationId xmlns:p14="http://schemas.microsoft.com/office/powerpoint/2010/main" val="3899619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D5E86776-4F3D-43BF-9615-769CA051DE0A}" type="slidenum">
              <a:rPr lang="en-US" altLang="ja-JP"/>
              <a:pPr>
                <a:defRPr/>
              </a:pPr>
              <a:t>‹#›</a:t>
            </a:fld>
            <a:endParaRPr lang="en-US" altLang="ja-JP"/>
          </a:p>
        </p:txBody>
      </p:sp>
    </p:spTree>
    <p:extLst>
      <p:ext uri="{BB962C8B-B14F-4D97-AF65-F5344CB8AC3E}">
        <p14:creationId xmlns:p14="http://schemas.microsoft.com/office/powerpoint/2010/main" val="293138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BE045217-D31E-40A6-9AD2-970DBE787CDD}" type="slidenum">
              <a:rPr lang="en-US" altLang="ja-JP"/>
              <a:pPr>
                <a:defRPr/>
              </a:pPr>
              <a:t>‹#›</a:t>
            </a:fld>
            <a:endParaRPr lang="en-US" altLang="ja-JP"/>
          </a:p>
        </p:txBody>
      </p:sp>
    </p:spTree>
    <p:extLst>
      <p:ext uri="{BB962C8B-B14F-4D97-AF65-F5344CB8AC3E}">
        <p14:creationId xmlns:p14="http://schemas.microsoft.com/office/powerpoint/2010/main" val="86942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C280747B-E501-4444-8087-5CB44B279979}" type="slidenum">
              <a:rPr lang="en-US" altLang="ja-JP"/>
              <a:pPr>
                <a:defRPr/>
              </a:pPr>
              <a:t>‹#›</a:t>
            </a:fld>
            <a:endParaRPr lang="en-US" altLang="ja-JP"/>
          </a:p>
        </p:txBody>
      </p:sp>
    </p:spTree>
    <p:extLst>
      <p:ext uri="{BB962C8B-B14F-4D97-AF65-F5344CB8AC3E}">
        <p14:creationId xmlns:p14="http://schemas.microsoft.com/office/powerpoint/2010/main" val="291080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E82EE4C3-084D-4CC7-BE8C-DF559C5A0127}" type="slidenum">
              <a:rPr lang="en-US" altLang="ja-JP"/>
              <a:pPr>
                <a:defRPr/>
              </a:pPr>
              <a:t>‹#›</a:t>
            </a:fld>
            <a:endParaRPr lang="en-US" altLang="ja-JP"/>
          </a:p>
        </p:txBody>
      </p:sp>
    </p:spTree>
    <p:extLst>
      <p:ext uri="{BB962C8B-B14F-4D97-AF65-F5344CB8AC3E}">
        <p14:creationId xmlns:p14="http://schemas.microsoft.com/office/powerpoint/2010/main" val="3135905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2A81037C-97D8-4F87-A31E-6287D17D1DAB}" type="slidenum">
              <a:rPr lang="en-US" altLang="ja-JP"/>
              <a:pPr>
                <a:defRPr/>
              </a:pPr>
              <a:t>‹#›</a:t>
            </a:fld>
            <a:endParaRPr lang="en-US" altLang="ja-JP"/>
          </a:p>
        </p:txBody>
      </p:sp>
    </p:spTree>
    <p:extLst>
      <p:ext uri="{BB962C8B-B14F-4D97-AF65-F5344CB8AC3E}">
        <p14:creationId xmlns:p14="http://schemas.microsoft.com/office/powerpoint/2010/main" val="3935017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67A997B5-8B1A-43CC-857F-B0834F55D288}" type="slidenum">
              <a:rPr lang="en-US" altLang="ja-JP"/>
              <a:pPr>
                <a:defRPr/>
              </a:pPr>
              <a:t>‹#›</a:t>
            </a:fld>
            <a:endParaRPr lang="en-US" altLang="ja-JP"/>
          </a:p>
        </p:txBody>
      </p:sp>
    </p:spTree>
    <p:extLst>
      <p:ext uri="{BB962C8B-B14F-4D97-AF65-F5344CB8AC3E}">
        <p14:creationId xmlns:p14="http://schemas.microsoft.com/office/powerpoint/2010/main" val="2209423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677B0B70-7F1B-4ECC-9292-103C9247B794}" type="slidenum">
              <a:rPr lang="en-US" altLang="ja-JP"/>
              <a:pPr>
                <a:defRPr/>
              </a:pPr>
              <a:t>‹#›</a:t>
            </a:fld>
            <a:endParaRPr lang="en-US" altLang="ja-JP"/>
          </a:p>
        </p:txBody>
      </p:sp>
    </p:spTree>
    <p:extLst>
      <p:ext uri="{BB962C8B-B14F-4D97-AF65-F5344CB8AC3E}">
        <p14:creationId xmlns:p14="http://schemas.microsoft.com/office/powerpoint/2010/main" val="730059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B86106BA-A981-40A6-A107-840D319463AF}"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827" r:id="rId1"/>
    <p:sldLayoutId id="2147485817" r:id="rId2"/>
    <p:sldLayoutId id="2147485818" r:id="rId3"/>
    <p:sldLayoutId id="2147485819" r:id="rId4"/>
    <p:sldLayoutId id="2147485820" r:id="rId5"/>
    <p:sldLayoutId id="2147485821" r:id="rId6"/>
    <p:sldLayoutId id="2147485822" r:id="rId7"/>
    <p:sldLayoutId id="2147485823" r:id="rId8"/>
    <p:sldLayoutId id="2147485824" r:id="rId9"/>
    <p:sldLayoutId id="2147485825" r:id="rId10"/>
    <p:sldLayoutId id="2147485826"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123" name="正方形/長方形 2"/>
          <p:cNvSpPr>
            <a:spLocks noChangeArrowheads="1"/>
          </p:cNvSpPr>
          <p:nvPr/>
        </p:nvSpPr>
        <p:spPr bwMode="auto">
          <a:xfrm>
            <a:off x="684213" y="2852738"/>
            <a:ext cx="77755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4400" b="1" dirty="0">
                <a:latin typeface="HGP教科書体" panose="02020600000000000000" pitchFamily="18" charset="-128"/>
                <a:ea typeface="HGP教科書体" panose="02020600000000000000" pitchFamily="18" charset="-128"/>
              </a:rPr>
              <a:t>中学校 技術・家庭（技術分野）</a:t>
            </a:r>
          </a:p>
        </p:txBody>
      </p:sp>
      <p:sp>
        <p:nvSpPr>
          <p:cNvPr id="5124"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125"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126"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670"/>
    </mc:Choice>
    <mc:Fallback xmlns="">
      <p:transition spd="slow" advTm="4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9"/>
          <p:cNvSpPr>
            <a:spLocks noChangeArrowheads="1"/>
          </p:cNvSpPr>
          <p:nvPr/>
        </p:nvSpPr>
        <p:spPr bwMode="auto">
          <a:xfrm>
            <a:off x="179388" y="1268413"/>
            <a:ext cx="8785225" cy="5473700"/>
          </a:xfrm>
          <a:prstGeom prst="roundRect">
            <a:avLst>
              <a:gd name="adj" fmla="val 0"/>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3200" dirty="0">
                <a:latin typeface="ＭＳ Ｐゴシック" panose="020B0600070205080204" pitchFamily="50" charset="-128"/>
              </a:rPr>
              <a:t>〇　 「</a:t>
            </a:r>
            <a:r>
              <a:rPr kumimoji="0" lang="ja-JP" altLang="en-US" sz="3200" dirty="0">
                <a:solidFill>
                  <a:srgbClr val="FF0000"/>
                </a:solidFill>
                <a:latin typeface="ＭＳ Ｐゴシック" panose="020B0600070205080204" pitchFamily="50" charset="-128"/>
              </a:rPr>
              <a:t>知識・技能</a:t>
            </a:r>
            <a:r>
              <a:rPr kumimoji="0" lang="ja-JP" altLang="en-US" sz="3200" dirty="0">
                <a:latin typeface="ＭＳ Ｐゴシック" panose="020B0600070205080204" pitchFamily="50" charset="-128"/>
              </a:rPr>
              <a:t>」は，基礎的な技術について，</a:t>
            </a:r>
            <a:r>
              <a:rPr kumimoji="0" lang="ja-JP" altLang="en-US" sz="3200" dirty="0" err="1">
                <a:latin typeface="ＭＳ Ｐゴシック" panose="020B0600070205080204" pitchFamily="50" charset="-128"/>
              </a:rPr>
              <a:t>そ</a:t>
            </a: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の仕組みの理解やそれらに係る技能の習得状</a:t>
            </a: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況を評価する。</a:t>
            </a:r>
          </a:p>
          <a:p>
            <a:pPr>
              <a:lnSpc>
                <a:spcPct val="100000"/>
              </a:lnSpc>
              <a:spcBef>
                <a:spcPct val="0"/>
              </a:spcBef>
              <a:buFontTx/>
              <a:buNone/>
            </a:pP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内容のまとまりごとで示された育成を目指す</a:t>
            </a: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資質・能力に該当する，指導事項アについて作</a:t>
            </a: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a:t>
            </a:r>
            <a:r>
              <a:rPr kumimoji="0" lang="ja-JP" altLang="en-US" sz="3200" dirty="0" err="1">
                <a:latin typeface="ＭＳ Ｐゴシック" panose="020B0600070205080204" pitchFamily="50" charset="-128"/>
              </a:rPr>
              <a:t>成する</a:t>
            </a:r>
            <a:r>
              <a:rPr kumimoji="0" lang="ja-JP" altLang="en-US" sz="3200" dirty="0">
                <a:latin typeface="ＭＳ Ｐゴシック" panose="020B0600070205080204" pitchFamily="50" charset="-128"/>
              </a:rPr>
              <a:t>。</a:t>
            </a:r>
          </a:p>
          <a:p>
            <a:pPr>
              <a:lnSpc>
                <a:spcPct val="100000"/>
              </a:lnSpc>
              <a:spcBef>
                <a:spcPct val="0"/>
              </a:spcBef>
              <a:buFontTx/>
              <a:buNone/>
            </a:pPr>
            <a:endParaRPr kumimoji="0" lang="ja-JP" altLang="en-US"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分野の観点の趣旨に基いて，文末を「</a:t>
            </a:r>
            <a:r>
              <a:rPr kumimoji="0" lang="en-US" altLang="ja-JP" sz="3200" dirty="0">
                <a:solidFill>
                  <a:srgbClr val="FF0000"/>
                </a:solidFill>
                <a:latin typeface="ＭＳ Ｐゴシック" panose="020B0600070205080204" pitchFamily="50" charset="-128"/>
              </a:rPr>
              <a:t>〜</a:t>
            </a:r>
            <a:r>
              <a:rPr kumimoji="0" lang="ja-JP" altLang="en-US" sz="3200" dirty="0">
                <a:solidFill>
                  <a:srgbClr val="FF0000"/>
                </a:solidFill>
                <a:latin typeface="ＭＳ Ｐゴシック" panose="020B0600070205080204" pitchFamily="50" charset="-128"/>
              </a:rPr>
              <a:t>に</a:t>
            </a:r>
          </a:p>
          <a:p>
            <a:pPr>
              <a:lnSpc>
                <a:spcPct val="100000"/>
              </a:lnSpc>
              <a:spcBef>
                <a:spcPct val="0"/>
              </a:spcBef>
              <a:buFontTx/>
              <a:buNone/>
            </a:pPr>
            <a:r>
              <a:rPr kumimoji="0" lang="ja-JP" altLang="en-US" sz="3200" dirty="0">
                <a:solidFill>
                  <a:srgbClr val="FF0000"/>
                </a:solidFill>
                <a:latin typeface="ＭＳ Ｐゴシック" panose="020B0600070205080204" pitchFamily="50" charset="-128"/>
              </a:rPr>
              <a:t>　ついて（を）理解している，～ができる技能を身</a:t>
            </a:r>
          </a:p>
          <a:p>
            <a:pPr>
              <a:lnSpc>
                <a:spcPct val="100000"/>
              </a:lnSpc>
              <a:spcBef>
                <a:spcPct val="0"/>
              </a:spcBef>
              <a:buFontTx/>
              <a:buNone/>
            </a:pPr>
            <a:r>
              <a:rPr kumimoji="0" lang="ja-JP" altLang="en-US" sz="3200" dirty="0">
                <a:solidFill>
                  <a:srgbClr val="FF0000"/>
                </a:solidFill>
                <a:latin typeface="ＭＳ Ｐゴシック" panose="020B0600070205080204" pitchFamily="50" charset="-128"/>
              </a:rPr>
              <a:t>　に付けている</a:t>
            </a:r>
            <a:r>
              <a:rPr kumimoji="0" lang="ja-JP" altLang="en-US" sz="3200" dirty="0">
                <a:latin typeface="ＭＳ Ｐゴシック" panose="020B0600070205080204" pitchFamily="50" charset="-128"/>
              </a:rPr>
              <a:t>」として作成する。</a:t>
            </a:r>
          </a:p>
        </p:txBody>
      </p:sp>
      <p:sp>
        <p:nvSpPr>
          <p:cNvPr id="23555" name="テキスト ボックス 1"/>
          <p:cNvSpPr>
            <a:spLocks noChangeArrowheads="1"/>
          </p:cNvSpPr>
          <p:nvPr/>
        </p:nvSpPr>
        <p:spPr bwMode="auto">
          <a:xfrm>
            <a:off x="0" y="-3175"/>
            <a:ext cx="9144000" cy="792163"/>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800" b="1">
                <a:solidFill>
                  <a:schemeClr val="bg1"/>
                </a:solidFill>
              </a:rPr>
              <a:t>【</a:t>
            </a:r>
            <a:r>
              <a:rPr lang="ja-JP" altLang="en-US" sz="2800" b="1">
                <a:solidFill>
                  <a:schemeClr val="bg1"/>
                </a:solidFill>
              </a:rPr>
              <a:t>観点ごとのポイント</a:t>
            </a:r>
            <a:r>
              <a:rPr lang="en-US" altLang="ja-JP" sz="2800" b="1">
                <a:solidFill>
                  <a:schemeClr val="bg1"/>
                </a:solidFill>
              </a:rPr>
              <a:t>】</a:t>
            </a:r>
            <a:r>
              <a:rPr lang="ja-JP" altLang="en-US" sz="2800" b="1">
                <a:solidFill>
                  <a:schemeClr val="bg1"/>
                </a:solidFill>
              </a:rPr>
              <a:t>　「知識・技能」について</a:t>
            </a:r>
          </a:p>
        </p:txBody>
      </p:sp>
      <p:sp>
        <p:nvSpPr>
          <p:cNvPr id="4" name="下リボン 3"/>
          <p:cNvSpPr/>
          <p:nvPr/>
        </p:nvSpPr>
        <p:spPr>
          <a:xfrm>
            <a:off x="6648450" y="66198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Ｐ３０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62"/>
    </mc:Choice>
    <mc:Fallback xmlns="">
      <p:transition spd="slow" advTm="4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9"/>
          <p:cNvSpPr>
            <a:spLocks noChangeArrowheads="1"/>
          </p:cNvSpPr>
          <p:nvPr/>
        </p:nvSpPr>
        <p:spPr bwMode="auto">
          <a:xfrm>
            <a:off x="179388" y="1268413"/>
            <a:ext cx="8785225" cy="5400675"/>
          </a:xfrm>
          <a:prstGeom prst="roundRect">
            <a:avLst>
              <a:gd name="adj" fmla="val 0"/>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3200" dirty="0">
                <a:latin typeface="ＭＳ Ｐゴシック" panose="020B0600070205080204" pitchFamily="50" charset="-128"/>
              </a:rPr>
              <a:t>○　「</a:t>
            </a:r>
            <a:r>
              <a:rPr kumimoji="0" lang="ja-JP" altLang="en-US" sz="3200" dirty="0">
                <a:solidFill>
                  <a:srgbClr val="FF0000"/>
                </a:solidFill>
                <a:latin typeface="ＭＳ Ｐゴシック" panose="020B0600070205080204" pitchFamily="50" charset="-128"/>
              </a:rPr>
              <a:t>思考・判断・表現</a:t>
            </a:r>
            <a:r>
              <a:rPr kumimoji="0" lang="ja-JP" altLang="en-US" sz="3200" dirty="0">
                <a:latin typeface="ＭＳ Ｐゴシック" panose="020B0600070205080204" pitchFamily="50" charset="-128"/>
              </a:rPr>
              <a:t>」は，「生活や社会を支える</a:t>
            </a:r>
          </a:p>
          <a:p>
            <a:pPr>
              <a:lnSpc>
                <a:spcPct val="100000"/>
              </a:lnSpc>
              <a:spcBef>
                <a:spcPct val="0"/>
              </a:spcBef>
              <a:buFontTx/>
              <a:buNone/>
            </a:pPr>
            <a:r>
              <a:rPr kumimoji="0" lang="ja-JP" altLang="en-US" sz="3200" dirty="0">
                <a:latin typeface="ＭＳ Ｐゴシック" panose="020B0600070205080204" pitchFamily="50" charset="-128"/>
              </a:rPr>
              <a:t>　技術」，「技術による問題の解決」，「社会の発展</a:t>
            </a:r>
          </a:p>
          <a:p>
            <a:pPr>
              <a:lnSpc>
                <a:spcPct val="100000"/>
              </a:lnSpc>
              <a:spcBef>
                <a:spcPct val="0"/>
              </a:spcBef>
              <a:buFontTx/>
              <a:buNone/>
            </a:pPr>
            <a:r>
              <a:rPr kumimoji="0" lang="ja-JP" altLang="en-US" sz="3200" dirty="0">
                <a:latin typeface="ＭＳ Ｐゴシック" panose="020B0600070205080204" pitchFamily="50" charset="-128"/>
              </a:rPr>
              <a:t>　と技術」の三つの要素からなる学習過程を</a:t>
            </a:r>
            <a:r>
              <a:rPr kumimoji="0" lang="ja-JP" altLang="en-US" sz="3200" dirty="0" err="1">
                <a:latin typeface="ＭＳ Ｐゴシック" panose="020B0600070205080204" pitchFamily="50" charset="-128"/>
              </a:rPr>
              <a:t>踏ま</a:t>
            </a:r>
            <a:endParaRPr kumimoji="0" lang="ja-JP" altLang="en-US"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えて思考力等を評価する。</a:t>
            </a:r>
          </a:p>
          <a:p>
            <a:pPr>
              <a:lnSpc>
                <a:spcPct val="100000"/>
              </a:lnSpc>
              <a:spcBef>
                <a:spcPct val="0"/>
              </a:spcBef>
              <a:buFontTx/>
              <a:buNone/>
            </a:pPr>
            <a:endParaRPr kumimoji="0" lang="en-US" altLang="ja-JP" sz="1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〇　内容のまとまりごとで示された育成を目指す</a:t>
            </a:r>
          </a:p>
          <a:p>
            <a:pPr>
              <a:lnSpc>
                <a:spcPct val="100000"/>
              </a:lnSpc>
              <a:spcBef>
                <a:spcPct val="0"/>
              </a:spcBef>
              <a:buFontTx/>
              <a:buNone/>
            </a:pPr>
            <a:r>
              <a:rPr kumimoji="0" lang="ja-JP" altLang="en-US" sz="3200" dirty="0">
                <a:latin typeface="ＭＳ Ｐゴシック" panose="020B0600070205080204" pitchFamily="50" charset="-128"/>
              </a:rPr>
              <a:t>　資質・能力に該当する指導事項イについて作成</a:t>
            </a:r>
          </a:p>
          <a:p>
            <a:pPr>
              <a:lnSpc>
                <a:spcPct val="100000"/>
              </a:lnSpc>
              <a:spcBef>
                <a:spcPct val="0"/>
              </a:spcBef>
              <a:buFontTx/>
              <a:buNone/>
            </a:pPr>
            <a:r>
              <a:rPr kumimoji="0" lang="ja-JP" altLang="en-US" sz="3200" dirty="0">
                <a:latin typeface="ＭＳ Ｐゴシック" panose="020B0600070205080204" pitchFamily="50" charset="-128"/>
              </a:rPr>
              <a:t>　する。</a:t>
            </a:r>
          </a:p>
          <a:p>
            <a:pPr>
              <a:lnSpc>
                <a:spcPct val="100000"/>
              </a:lnSpc>
              <a:spcBef>
                <a:spcPct val="0"/>
              </a:spcBef>
              <a:buFontTx/>
              <a:buNone/>
            </a:pPr>
            <a:endParaRPr kumimoji="0" lang="ja-JP" altLang="en-US" sz="1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分野の観点の趣旨及び学習過程における</a:t>
            </a:r>
          </a:p>
          <a:p>
            <a:pPr>
              <a:lnSpc>
                <a:spcPct val="100000"/>
              </a:lnSpc>
              <a:spcBef>
                <a:spcPct val="0"/>
              </a:spcBef>
              <a:buFontTx/>
              <a:buNone/>
            </a:pPr>
            <a:r>
              <a:rPr kumimoji="0" lang="ja-JP" altLang="en-US" sz="3200" dirty="0">
                <a:latin typeface="ＭＳ Ｐゴシック" panose="020B0600070205080204" pitchFamily="50" charset="-128"/>
              </a:rPr>
              <a:t>　各項目の位置づけに基いて，文末を「</a:t>
            </a:r>
            <a:r>
              <a:rPr kumimoji="0" lang="en-US" altLang="ja-JP" sz="3200" dirty="0">
                <a:solidFill>
                  <a:srgbClr val="FF0000"/>
                </a:solidFill>
                <a:latin typeface="ＭＳ Ｐゴシック" panose="020B0600070205080204" pitchFamily="50" charset="-128"/>
              </a:rPr>
              <a:t>〜</a:t>
            </a:r>
            <a:r>
              <a:rPr kumimoji="0" lang="ja-JP" altLang="en-US" sz="3200" dirty="0">
                <a:solidFill>
                  <a:srgbClr val="FF0000"/>
                </a:solidFill>
                <a:latin typeface="ＭＳ Ｐゴシック" panose="020B0600070205080204" pitchFamily="50" charset="-128"/>
              </a:rPr>
              <a:t>につい</a:t>
            </a:r>
          </a:p>
          <a:p>
            <a:pPr>
              <a:lnSpc>
                <a:spcPct val="100000"/>
              </a:lnSpc>
              <a:spcBef>
                <a:spcPct val="0"/>
              </a:spcBef>
              <a:buFontTx/>
              <a:buNone/>
            </a:pPr>
            <a:r>
              <a:rPr kumimoji="0" lang="ja-JP" altLang="en-US" sz="3200" dirty="0">
                <a:solidFill>
                  <a:srgbClr val="FF0000"/>
                </a:solidFill>
                <a:latin typeface="ＭＳ Ｐゴシック" panose="020B0600070205080204" pitchFamily="50" charset="-128"/>
              </a:rPr>
              <a:t>　</a:t>
            </a:r>
            <a:r>
              <a:rPr kumimoji="0" lang="ja-JP" altLang="en-US" sz="3200" dirty="0" err="1">
                <a:solidFill>
                  <a:srgbClr val="FF0000"/>
                </a:solidFill>
                <a:latin typeface="ＭＳ Ｐゴシック" panose="020B0600070205080204" pitchFamily="50" charset="-128"/>
              </a:rPr>
              <a:t>て</a:t>
            </a:r>
            <a:r>
              <a:rPr kumimoji="0" lang="ja-JP" altLang="en-US" sz="3200" dirty="0">
                <a:solidFill>
                  <a:srgbClr val="FF0000"/>
                </a:solidFill>
                <a:latin typeface="ＭＳ Ｐゴシック" panose="020B0600070205080204" pitchFamily="50" charset="-128"/>
              </a:rPr>
              <a:t>考えている</a:t>
            </a:r>
            <a:r>
              <a:rPr kumimoji="0" lang="ja-JP" altLang="en-US" sz="3200" dirty="0">
                <a:latin typeface="ＭＳ Ｐゴシック" panose="020B0600070205080204" pitchFamily="50" charset="-128"/>
              </a:rPr>
              <a:t>」として作成する。</a:t>
            </a:r>
          </a:p>
        </p:txBody>
      </p:sp>
      <p:sp>
        <p:nvSpPr>
          <p:cNvPr id="25603" name="テキスト ボックス 1"/>
          <p:cNvSpPr>
            <a:spLocks noChangeArrowheads="1"/>
          </p:cNvSpPr>
          <p:nvPr/>
        </p:nvSpPr>
        <p:spPr bwMode="auto">
          <a:xfrm>
            <a:off x="0" y="-3175"/>
            <a:ext cx="9144000" cy="792163"/>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800" b="1">
                <a:solidFill>
                  <a:schemeClr val="bg1"/>
                </a:solidFill>
              </a:rPr>
              <a:t>【</a:t>
            </a:r>
            <a:r>
              <a:rPr lang="ja-JP" altLang="en-US" sz="2800" b="1">
                <a:solidFill>
                  <a:schemeClr val="bg1"/>
                </a:solidFill>
              </a:rPr>
              <a:t>観点ごとのポイント</a:t>
            </a:r>
            <a:r>
              <a:rPr lang="en-US" altLang="ja-JP" sz="2800" b="1">
                <a:solidFill>
                  <a:schemeClr val="bg1"/>
                </a:solidFill>
              </a:rPr>
              <a:t>】</a:t>
            </a:r>
            <a:r>
              <a:rPr lang="ja-JP" altLang="en-US" sz="2800" b="1">
                <a:solidFill>
                  <a:schemeClr val="bg1"/>
                </a:solidFill>
              </a:rPr>
              <a:t>　「思考・判断・表現」について</a:t>
            </a:r>
          </a:p>
        </p:txBody>
      </p:sp>
      <p:sp>
        <p:nvSpPr>
          <p:cNvPr id="5" name="下リボン 4"/>
          <p:cNvSpPr/>
          <p:nvPr/>
        </p:nvSpPr>
        <p:spPr>
          <a:xfrm>
            <a:off x="6648450" y="66198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Ｐ３０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43"/>
    </mc:Choice>
    <mc:Fallback xmlns="">
      <p:transition spd="slow" advTm="5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9"/>
          <p:cNvSpPr>
            <a:spLocks noChangeArrowheads="1"/>
          </p:cNvSpPr>
          <p:nvPr/>
        </p:nvSpPr>
        <p:spPr bwMode="auto">
          <a:xfrm>
            <a:off x="107950" y="1268413"/>
            <a:ext cx="8785225" cy="5545137"/>
          </a:xfrm>
          <a:prstGeom prst="roundRect">
            <a:avLst>
              <a:gd name="adj" fmla="val 0"/>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3200" dirty="0">
                <a:latin typeface="ＭＳ Ｐゴシック" panose="020B0600070205080204" pitchFamily="50" charset="-128"/>
              </a:rPr>
              <a:t>○　「</a:t>
            </a:r>
            <a:r>
              <a:rPr kumimoji="0" lang="ja-JP" altLang="en-US" sz="3200" dirty="0">
                <a:solidFill>
                  <a:srgbClr val="FF0000"/>
                </a:solidFill>
                <a:latin typeface="ＭＳ Ｐゴシック" panose="020B0600070205080204" pitchFamily="50" charset="-128"/>
              </a:rPr>
              <a:t>主体的に学習に取り組む態度</a:t>
            </a:r>
            <a:r>
              <a:rPr kumimoji="0" lang="ja-JP" altLang="en-US" sz="3200" dirty="0">
                <a:latin typeface="ＭＳ Ｐゴシック" panose="020B0600070205080204" pitchFamily="50" charset="-128"/>
              </a:rPr>
              <a:t>」は，粘り強さ，</a:t>
            </a:r>
          </a:p>
          <a:p>
            <a:pPr>
              <a:lnSpc>
                <a:spcPct val="100000"/>
              </a:lnSpc>
              <a:spcBef>
                <a:spcPct val="0"/>
              </a:spcBef>
              <a:buFontTx/>
              <a:buNone/>
            </a:pPr>
            <a:r>
              <a:rPr kumimoji="0" lang="ja-JP" altLang="en-US" sz="3200" dirty="0">
                <a:latin typeface="ＭＳ Ｐゴシック" panose="020B0600070205080204" pitchFamily="50" charset="-128"/>
              </a:rPr>
              <a:t>　自らの学習の調整に加え，これらの学びの経験</a:t>
            </a:r>
          </a:p>
          <a:p>
            <a:pPr>
              <a:lnSpc>
                <a:spcPct val="100000"/>
              </a:lnSpc>
              <a:spcBef>
                <a:spcPct val="0"/>
              </a:spcBef>
              <a:buFontTx/>
              <a:buNone/>
            </a:pPr>
            <a:r>
              <a:rPr kumimoji="0" lang="ja-JP" altLang="en-US" sz="3200" dirty="0">
                <a:latin typeface="ＭＳ Ｐゴシック" panose="020B0600070205080204" pitchFamily="50" charset="-128"/>
              </a:rPr>
              <a:t>　をとおして涵養された，技術を工夫し創造しようと</a:t>
            </a:r>
          </a:p>
          <a:p>
            <a:pPr>
              <a:lnSpc>
                <a:spcPct val="100000"/>
              </a:lnSpc>
              <a:spcBef>
                <a:spcPct val="0"/>
              </a:spcBef>
              <a:buFontTx/>
              <a:buNone/>
            </a:pPr>
            <a:r>
              <a:rPr kumimoji="0" lang="ja-JP" altLang="en-US" sz="3200" dirty="0">
                <a:latin typeface="ＭＳ Ｐゴシック" panose="020B0600070205080204" pitchFamily="50" charset="-128"/>
              </a:rPr>
              <a:t>　する態度について評価する。</a:t>
            </a:r>
          </a:p>
          <a:p>
            <a:pPr>
              <a:lnSpc>
                <a:spcPct val="100000"/>
              </a:lnSpc>
              <a:spcBef>
                <a:spcPct val="0"/>
              </a:spcBef>
              <a:buFontTx/>
              <a:buNone/>
            </a:pPr>
            <a:r>
              <a:rPr kumimoji="0" lang="ja-JP" altLang="en-US" sz="3200" dirty="0">
                <a:latin typeface="ＭＳ Ｐゴシック" panose="020B0600070205080204" pitchFamily="50" charset="-128"/>
              </a:rPr>
              <a:t>○　分野の観点の趣旨に基づき，指導事項ア，イ</a:t>
            </a:r>
          </a:p>
          <a:p>
            <a:pPr>
              <a:lnSpc>
                <a:spcPct val="100000"/>
              </a:lnSpc>
              <a:spcBef>
                <a:spcPct val="0"/>
              </a:spcBef>
              <a:buFontTx/>
              <a:buNone/>
            </a:pPr>
            <a:r>
              <a:rPr kumimoji="0" lang="ja-JP" altLang="en-US" sz="3200" dirty="0">
                <a:latin typeface="ＭＳ Ｐゴシック" panose="020B0600070205080204" pitchFamily="50" charset="-128"/>
              </a:rPr>
              <a:t>　に示された資質・能力を育成する学習活動を踏</a:t>
            </a: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まえて，文末を「</a:t>
            </a:r>
            <a:r>
              <a:rPr kumimoji="0" lang="en-US" altLang="ja-JP" sz="3200" dirty="0">
                <a:solidFill>
                  <a:srgbClr val="FF0000"/>
                </a:solidFill>
                <a:latin typeface="ＭＳ Ｐゴシック" panose="020B0600070205080204" pitchFamily="50" charset="-128"/>
              </a:rPr>
              <a:t>〜</a:t>
            </a:r>
            <a:r>
              <a:rPr kumimoji="0" lang="ja-JP" altLang="en-US" sz="3200" dirty="0">
                <a:solidFill>
                  <a:srgbClr val="FF0000"/>
                </a:solidFill>
                <a:latin typeface="ＭＳ Ｐゴシック" panose="020B0600070205080204" pitchFamily="50" charset="-128"/>
              </a:rPr>
              <a:t>しようとしている</a:t>
            </a:r>
            <a:r>
              <a:rPr kumimoji="0" lang="ja-JP" altLang="en-US" sz="3200" dirty="0">
                <a:latin typeface="ＭＳ Ｐゴシック" panose="020B0600070205080204" pitchFamily="50" charset="-128"/>
              </a:rPr>
              <a:t>」として作成</a:t>
            </a:r>
          </a:p>
          <a:p>
            <a:pPr>
              <a:lnSpc>
                <a:spcPct val="100000"/>
              </a:lnSpc>
              <a:spcBef>
                <a:spcPct val="0"/>
              </a:spcBef>
              <a:buFontTx/>
              <a:buNone/>
            </a:pPr>
            <a:r>
              <a:rPr kumimoji="0" lang="ja-JP" altLang="en-US" sz="3200" dirty="0">
                <a:latin typeface="ＭＳ Ｐゴシック" panose="020B0600070205080204" pitchFamily="50" charset="-128"/>
              </a:rPr>
              <a:t>　する。</a:t>
            </a:r>
          </a:p>
          <a:p>
            <a:pPr>
              <a:lnSpc>
                <a:spcPct val="100000"/>
              </a:lnSpc>
              <a:spcBef>
                <a:spcPct val="0"/>
              </a:spcBef>
              <a:buFontTx/>
              <a:buNone/>
            </a:pPr>
            <a:r>
              <a:rPr kumimoji="0" lang="ja-JP" altLang="en-US" sz="3200" dirty="0">
                <a:latin typeface="ＭＳ Ｐゴシック" panose="020B0600070205080204" pitchFamily="50" charset="-128"/>
              </a:rPr>
              <a:t>〇　知的財産を創造，保護及び活用しようとする態</a:t>
            </a: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度，他者と協働して粘り強く物事を前に進める態</a:t>
            </a:r>
            <a:endParaRPr kumimoji="0" lang="en-US" altLang="ja-JP" sz="3200" dirty="0">
              <a:latin typeface="ＭＳ Ｐゴシック" panose="020B0600070205080204" pitchFamily="50" charset="-128"/>
            </a:endParaRPr>
          </a:p>
          <a:p>
            <a:pPr>
              <a:lnSpc>
                <a:spcPct val="100000"/>
              </a:lnSpc>
              <a:spcBef>
                <a:spcPct val="0"/>
              </a:spcBef>
              <a:buFontTx/>
              <a:buNone/>
            </a:pPr>
            <a:r>
              <a:rPr kumimoji="0" lang="ja-JP" altLang="en-US" sz="3200" dirty="0">
                <a:latin typeface="ＭＳ Ｐゴシック" panose="020B0600070205080204" pitchFamily="50" charset="-128"/>
              </a:rPr>
              <a:t>　度についても配慮する。</a:t>
            </a:r>
          </a:p>
        </p:txBody>
      </p:sp>
      <p:sp>
        <p:nvSpPr>
          <p:cNvPr id="27651" name="テキスト ボックス 1"/>
          <p:cNvSpPr>
            <a:spLocks noChangeArrowheads="1"/>
          </p:cNvSpPr>
          <p:nvPr/>
        </p:nvSpPr>
        <p:spPr bwMode="auto">
          <a:xfrm>
            <a:off x="0" y="-3175"/>
            <a:ext cx="9144000" cy="792163"/>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800" b="1">
                <a:solidFill>
                  <a:schemeClr val="bg1"/>
                </a:solidFill>
              </a:rPr>
              <a:t>【</a:t>
            </a:r>
            <a:r>
              <a:rPr lang="ja-JP" altLang="en-US" sz="2800" b="1">
                <a:solidFill>
                  <a:schemeClr val="bg1"/>
                </a:solidFill>
              </a:rPr>
              <a:t>観点ごとのポイント</a:t>
            </a:r>
            <a:r>
              <a:rPr lang="en-US" altLang="ja-JP" sz="2800" b="1">
                <a:solidFill>
                  <a:schemeClr val="bg1"/>
                </a:solidFill>
              </a:rPr>
              <a:t>】</a:t>
            </a:r>
            <a:r>
              <a:rPr lang="ja-JP" altLang="en-US" sz="2800" b="1">
                <a:solidFill>
                  <a:schemeClr val="bg1"/>
                </a:solidFill>
              </a:rPr>
              <a:t>　</a:t>
            </a:r>
            <a:r>
              <a:rPr lang="ja-JP" altLang="en-US" sz="2400" b="1">
                <a:solidFill>
                  <a:schemeClr val="bg1"/>
                </a:solidFill>
              </a:rPr>
              <a:t>「主体的に学習に取り組む態度」について</a:t>
            </a:r>
          </a:p>
        </p:txBody>
      </p:sp>
      <p:sp>
        <p:nvSpPr>
          <p:cNvPr id="4" name="下リボン 3"/>
          <p:cNvSpPr/>
          <p:nvPr/>
        </p:nvSpPr>
        <p:spPr>
          <a:xfrm>
            <a:off x="6648450" y="671513"/>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Ｐ３１</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528"/>
    </mc:Choice>
    <mc:Fallback xmlns="">
      <p:transition spd="slow" advTm="5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
          <p:cNvSpPr>
            <a:spLocks noChangeArrowheads="1"/>
          </p:cNvSpPr>
          <p:nvPr/>
        </p:nvSpPr>
        <p:spPr bwMode="auto">
          <a:xfrm>
            <a:off x="0" y="-3175"/>
            <a:ext cx="9144000" cy="69850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300" b="1">
                <a:solidFill>
                  <a:schemeClr val="bg1"/>
                </a:solidFill>
              </a:rPr>
              <a:t>学習指導要領の「２ 内容」 及び 「内容のまとまりごとの評価規準（例）」 </a:t>
            </a:r>
          </a:p>
        </p:txBody>
      </p:sp>
      <p:sp>
        <p:nvSpPr>
          <p:cNvPr id="29699" name="吹き出し: 四角形 12"/>
          <p:cNvSpPr>
            <a:spLocks noChangeArrowheads="1"/>
          </p:cNvSpPr>
          <p:nvPr/>
        </p:nvSpPr>
        <p:spPr bwMode="auto">
          <a:xfrm>
            <a:off x="7273925" y="1196975"/>
            <a:ext cx="1870075" cy="2519363"/>
          </a:xfrm>
          <a:prstGeom prst="wedgeRectCallout">
            <a:avLst>
              <a:gd name="adj1" fmla="val -83162"/>
              <a:gd name="adj2" fmla="val 4514"/>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a:t>
            </a:r>
            <a:r>
              <a:rPr lang="en-US" altLang="ja-JP" sz="1800"/>
              <a:t>3</a:t>
            </a:r>
            <a:r>
              <a:rPr lang="ja-JP" altLang="en-US" sz="1800"/>
              <a:t>） よりよい生活の実現や持続可能な社会の構築に向けて，適切かつ誠実 に技術を工夫し創造しようとする実践的な態度を養う。</a:t>
            </a:r>
          </a:p>
        </p:txBody>
      </p:sp>
      <p:sp>
        <p:nvSpPr>
          <p:cNvPr id="29700" name="吹き出し: 四角形 16"/>
          <p:cNvSpPr>
            <a:spLocks noChangeArrowheads="1"/>
          </p:cNvSpPr>
          <p:nvPr/>
        </p:nvSpPr>
        <p:spPr bwMode="auto">
          <a:xfrm>
            <a:off x="7308850" y="3789363"/>
            <a:ext cx="1835150" cy="3024187"/>
          </a:xfrm>
          <a:prstGeom prst="wedgeRectCallout">
            <a:avLst>
              <a:gd name="adj1" fmla="val -62949"/>
              <a:gd name="adj2" fmla="val 8324"/>
            </a:avLst>
          </a:prstGeom>
          <a:solidFill>
            <a:srgbClr val="DEEBF7"/>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よりよい生活の実現や持続可能 な社会の構築に向けて，課題の 解決に主体的に取り組んだり， 振り返って改善したりして，生 活を工夫し創造し，実践しよう としている。 </a:t>
            </a:r>
          </a:p>
        </p:txBody>
      </p:sp>
      <p:graphicFrame>
        <p:nvGraphicFramePr>
          <p:cNvPr id="2" name="表 1"/>
          <p:cNvGraphicFramePr>
            <a:graphicFrameLocks noGrp="1"/>
          </p:cNvGraphicFramePr>
          <p:nvPr/>
        </p:nvGraphicFramePr>
        <p:xfrm>
          <a:off x="107950" y="727075"/>
          <a:ext cx="7200899" cy="2560638"/>
        </p:xfrm>
        <a:graphic>
          <a:graphicData uri="http://schemas.openxmlformats.org/drawingml/2006/table">
            <a:tbl>
              <a:tblPr firstRow="1" bandRow="1">
                <a:tableStyleId>{5C22544A-7EE6-4342-B048-85BDC9FD1C3A}</a:tableStyleId>
              </a:tblPr>
              <a:tblGrid>
                <a:gridCol w="376856">
                  <a:extLst>
                    <a:ext uri="{9D8B030D-6E8A-4147-A177-3AD203B41FA5}">
                      <a16:colId xmlns:a16="http://schemas.microsoft.com/office/drawing/2014/main" val="20000"/>
                    </a:ext>
                  </a:extLst>
                </a:gridCol>
                <a:gridCol w="2143458">
                  <a:extLst>
                    <a:ext uri="{9D8B030D-6E8A-4147-A177-3AD203B41FA5}">
                      <a16:colId xmlns:a16="http://schemas.microsoft.com/office/drawing/2014/main" val="20001"/>
                    </a:ext>
                  </a:extLst>
                </a:gridCol>
                <a:gridCol w="2232279">
                  <a:extLst>
                    <a:ext uri="{9D8B030D-6E8A-4147-A177-3AD203B41FA5}">
                      <a16:colId xmlns:a16="http://schemas.microsoft.com/office/drawing/2014/main" val="20002"/>
                    </a:ext>
                  </a:extLst>
                </a:gridCol>
                <a:gridCol w="2448306">
                  <a:extLst>
                    <a:ext uri="{9D8B030D-6E8A-4147-A177-3AD203B41FA5}">
                      <a16:colId xmlns:a16="http://schemas.microsoft.com/office/drawing/2014/main" val="20003"/>
                    </a:ext>
                  </a:extLst>
                </a:gridCol>
              </a:tblGrid>
              <a:tr h="378242">
                <a:tc rowSpan="2">
                  <a:txBody>
                    <a:bodyPr/>
                    <a:lstStyle/>
                    <a:p>
                      <a:pPr algn="ctr"/>
                      <a:r>
                        <a:rPr kumimoji="1" lang="zh-TW" altLang="en-US" sz="1800" dirty="0">
                          <a:solidFill>
                            <a:schemeClr val="tx1"/>
                          </a:solidFill>
                          <a:latin typeface="ＭＳ 明朝" panose="02020609040205080304" pitchFamily="17" charset="-128"/>
                          <a:ea typeface="ＭＳ 明朝" panose="02020609040205080304" pitchFamily="17" charset="-128"/>
                        </a:rPr>
                        <a:t>学</a:t>
                      </a: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習</a:t>
                      </a: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指</a:t>
                      </a: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導</a:t>
                      </a: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要</a:t>
                      </a: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領</a:t>
                      </a:r>
                      <a:endParaRPr kumimoji="1" lang="en-US" altLang="zh-TW" sz="1800" dirty="0">
                        <a:solidFill>
                          <a:schemeClr val="tx1"/>
                        </a:solidFill>
                        <a:latin typeface="ＭＳ 明朝" panose="02020609040205080304" pitchFamily="17" charset="-128"/>
                        <a:ea typeface="ＭＳ 明朝" panose="02020609040205080304" pitchFamily="17" charset="-128"/>
                      </a:endParaRP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２</a:t>
                      </a: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内</a:t>
                      </a:r>
                    </a:p>
                    <a:p>
                      <a:pPr algn="ctr"/>
                      <a:r>
                        <a:rPr kumimoji="1" lang="zh-TW" altLang="en-US" sz="1800" dirty="0">
                          <a:solidFill>
                            <a:schemeClr val="tx1"/>
                          </a:solidFill>
                          <a:latin typeface="ＭＳ 明朝" panose="02020609040205080304" pitchFamily="17" charset="-128"/>
                          <a:ea typeface="ＭＳ 明朝" panose="02020609040205080304" pitchFamily="17" charset="-128"/>
                        </a:rPr>
                        <a:t>容</a:t>
                      </a:r>
                      <a:endParaRPr kumimoji="1" lang="ja-JP" altLang="en-US" sz="1800" dirty="0">
                        <a:solidFill>
                          <a:schemeClr val="tx1"/>
                        </a:solidFill>
                        <a:latin typeface="ＭＳ 明朝" panose="02020609040205080304" pitchFamily="17" charset="-128"/>
                        <a:ea typeface="ＭＳ 明朝" panose="02020609040205080304" pitchFamily="17" charset="-128"/>
                      </a:endParaRPr>
                    </a:p>
                  </a:txBody>
                  <a:tcPr marL="91441" marR="91441"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明朝" panose="02020609040205080304" pitchFamily="17" charset="-128"/>
                          <a:ea typeface="ＭＳ 明朝" panose="02020609040205080304" pitchFamily="17" charset="-128"/>
                        </a:rPr>
                        <a:t>知識及び技能</a:t>
                      </a:r>
                    </a:p>
                  </a:txBody>
                  <a:tcPr marL="91441" marR="91441"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明朝" panose="02020609040205080304" pitchFamily="17" charset="-128"/>
                          <a:ea typeface="ＭＳ 明朝" panose="02020609040205080304" pitchFamily="17" charset="-128"/>
                        </a:rPr>
                        <a:t>思考力，判断力，表現力等</a:t>
                      </a:r>
                    </a:p>
                  </a:txBody>
                  <a:tcPr marL="91441" marR="91441"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明朝" panose="02020609040205080304" pitchFamily="17" charset="-128"/>
                          <a:ea typeface="ＭＳ 明朝" panose="02020609040205080304" pitchFamily="17" charset="-128"/>
                        </a:rPr>
                        <a:t>学びに向かう力，人間性等</a:t>
                      </a:r>
                    </a:p>
                  </a:txBody>
                  <a:tcPr marL="91441" marR="91441"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82396">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a:solidFill>
                            <a:schemeClr val="tx1"/>
                          </a:solidFill>
                          <a:latin typeface="ＭＳ 明朝" panose="02020609040205080304" pitchFamily="17" charset="-128"/>
                          <a:ea typeface="ＭＳ 明朝" panose="02020609040205080304" pitchFamily="17" charset="-128"/>
                        </a:rPr>
                        <a:t>ア 製作に必要な図をかき，安全・適切な製作や検査・点検等ができること。</a:t>
                      </a:r>
                    </a:p>
                  </a:txBody>
                  <a:tcPr marL="91441" marR="91441"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600" dirty="0">
                          <a:solidFill>
                            <a:schemeClr val="tx1"/>
                          </a:solidFill>
                          <a:latin typeface="ＭＳ 明朝" panose="02020609040205080304" pitchFamily="17" charset="-128"/>
                          <a:ea typeface="ＭＳ 明朝" panose="02020609040205080304" pitchFamily="17" charset="-128"/>
                        </a:rPr>
                        <a:t>イ 問題を見いだして課題を設定し，材料の選択や成形の方法等を構想して設計を具体化するとともに，製作の過程や結果の評価，改善及び修正について考えること。</a:t>
                      </a:r>
                    </a:p>
                  </a:txBody>
                  <a:tcPr marL="91441" marR="91441"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600" dirty="0">
                          <a:solidFill>
                            <a:schemeClr val="tx1"/>
                          </a:solidFill>
                          <a:latin typeface="ＭＳ 明朝" panose="02020609040205080304" pitchFamily="17" charset="-128"/>
                          <a:ea typeface="ＭＳ 明朝" panose="02020609040205080304" pitchFamily="17" charset="-128"/>
                        </a:rPr>
                        <a:t>※</a:t>
                      </a:r>
                      <a:r>
                        <a:rPr kumimoji="1" lang="ja-JP" altLang="en-US" sz="1600" dirty="0">
                          <a:solidFill>
                            <a:schemeClr val="tx1"/>
                          </a:solidFill>
                          <a:latin typeface="ＭＳ 明朝" panose="02020609040205080304" pitchFamily="17" charset="-128"/>
                          <a:ea typeface="ＭＳ 明朝" panose="02020609040205080304" pitchFamily="17" charset="-128"/>
                        </a:rPr>
                        <a:t>内容には，学びに向かう力，人間性等について示されていないことから，該当分野の目標</a:t>
                      </a:r>
                      <a:r>
                        <a:rPr kumimoji="1" lang="en-US" altLang="ja-JP" sz="1600" dirty="0">
                          <a:solidFill>
                            <a:schemeClr val="tx1"/>
                          </a:solidFill>
                          <a:latin typeface="ＭＳ 明朝" panose="02020609040205080304" pitchFamily="17" charset="-128"/>
                          <a:ea typeface="ＭＳ 明朝" panose="02020609040205080304" pitchFamily="17" charset="-128"/>
                        </a:rPr>
                        <a:t>(3)</a:t>
                      </a:r>
                      <a:r>
                        <a:rPr kumimoji="1" lang="ja-JP" altLang="en-US" sz="1600" dirty="0">
                          <a:solidFill>
                            <a:schemeClr val="tx1"/>
                          </a:solidFill>
                          <a:latin typeface="ＭＳ 明朝" panose="02020609040205080304" pitchFamily="17" charset="-128"/>
                          <a:ea typeface="ＭＳ 明朝" panose="02020609040205080304" pitchFamily="17" charset="-128"/>
                        </a:rPr>
                        <a:t>を参考にする。</a:t>
                      </a:r>
                    </a:p>
                  </a:txBody>
                  <a:tcPr marL="91441" marR="91441" marT="45703" marB="45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2" name="表 11"/>
          <p:cNvGraphicFramePr>
            <a:graphicFrameLocks noGrp="1"/>
          </p:cNvGraphicFramePr>
          <p:nvPr/>
        </p:nvGraphicFramePr>
        <p:xfrm>
          <a:off x="107950" y="3500438"/>
          <a:ext cx="7178675" cy="3292475"/>
        </p:xfrm>
        <a:graphic>
          <a:graphicData uri="http://schemas.openxmlformats.org/drawingml/2006/table">
            <a:tbl>
              <a:tblPr firstRow="1" bandRow="1">
                <a:tableStyleId>{5C22544A-7EE6-4342-B048-85BDC9FD1C3A}</a:tableStyleId>
              </a:tblPr>
              <a:tblGrid>
                <a:gridCol w="394958">
                  <a:extLst>
                    <a:ext uri="{9D8B030D-6E8A-4147-A177-3AD203B41FA5}">
                      <a16:colId xmlns:a16="http://schemas.microsoft.com/office/drawing/2014/main" val="20000"/>
                    </a:ext>
                  </a:extLst>
                </a:gridCol>
                <a:gridCol w="2103472">
                  <a:extLst>
                    <a:ext uri="{9D8B030D-6E8A-4147-A177-3AD203B41FA5}">
                      <a16:colId xmlns:a16="http://schemas.microsoft.com/office/drawing/2014/main" val="20001"/>
                    </a:ext>
                  </a:extLst>
                </a:gridCol>
                <a:gridCol w="2232117">
                  <a:extLst>
                    <a:ext uri="{9D8B030D-6E8A-4147-A177-3AD203B41FA5}">
                      <a16:colId xmlns:a16="http://schemas.microsoft.com/office/drawing/2014/main" val="20002"/>
                    </a:ext>
                  </a:extLst>
                </a:gridCol>
                <a:gridCol w="2448128">
                  <a:extLst>
                    <a:ext uri="{9D8B030D-6E8A-4147-A177-3AD203B41FA5}">
                      <a16:colId xmlns:a16="http://schemas.microsoft.com/office/drawing/2014/main" val="20003"/>
                    </a:ext>
                  </a:extLst>
                </a:gridCol>
              </a:tblGrid>
              <a:tr h="432132">
                <a:tc rowSpan="2">
                  <a:txBody>
                    <a:bodyPr/>
                    <a:lstStyle/>
                    <a:p>
                      <a:pPr algn="ctr"/>
                      <a:r>
                        <a:rPr kumimoji="1" lang="ja-JP" altLang="en-US" sz="1400" dirty="0">
                          <a:solidFill>
                            <a:schemeClr val="tx1"/>
                          </a:solidFill>
                          <a:latin typeface="ＭＳ 明朝" panose="02020609040205080304" pitchFamily="17" charset="-128"/>
                          <a:ea typeface="ＭＳ 明朝" panose="02020609040205080304" pitchFamily="17" charset="-128"/>
                        </a:rPr>
                        <a:t>内</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容</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の</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ま</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と</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ま</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り</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ご</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と</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の</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評</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価</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規</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準</a:t>
                      </a:r>
                    </a:p>
                    <a:p>
                      <a:pPr algn="ctr"/>
                      <a:r>
                        <a:rPr kumimoji="1" lang="ja-JP" altLang="en-US" sz="1400" dirty="0">
                          <a:solidFill>
                            <a:schemeClr val="tx1"/>
                          </a:solidFill>
                          <a:latin typeface="ＭＳ 明朝" panose="02020609040205080304" pitchFamily="17" charset="-128"/>
                          <a:ea typeface="ＭＳ 明朝" panose="02020609040205080304" pitchFamily="17" charset="-128"/>
                        </a:rPr>
                        <a:t>例</a:t>
                      </a:r>
                    </a:p>
                  </a:txBody>
                  <a:tcPr marL="91435" marR="91435"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明朝" panose="02020609040205080304" pitchFamily="17" charset="-128"/>
                          <a:ea typeface="ＭＳ 明朝" panose="02020609040205080304" pitchFamily="17" charset="-128"/>
                        </a:rPr>
                        <a:t>知識及び技能</a:t>
                      </a:r>
                    </a:p>
                  </a:txBody>
                  <a:tcPr marL="91435" marR="91435"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明朝" panose="02020609040205080304" pitchFamily="17" charset="-128"/>
                          <a:ea typeface="ＭＳ 明朝" panose="02020609040205080304" pitchFamily="17" charset="-128"/>
                        </a:rPr>
                        <a:t>思考力，判断力，表現力等</a:t>
                      </a:r>
                    </a:p>
                  </a:txBody>
                  <a:tcPr marL="91435" marR="91435"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latin typeface="ＭＳ 明朝" panose="02020609040205080304" pitchFamily="17" charset="-128"/>
                          <a:ea typeface="ＭＳ 明朝" panose="02020609040205080304" pitchFamily="17" charset="-128"/>
                        </a:rPr>
                        <a:t>学びに向かう力，人間性等</a:t>
                      </a:r>
                    </a:p>
                  </a:txBody>
                  <a:tcPr marL="91435" marR="91435"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60343">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dirty="0">
                          <a:solidFill>
                            <a:schemeClr val="tx1"/>
                          </a:solidFill>
                          <a:latin typeface="ＭＳ 明朝" panose="02020609040205080304" pitchFamily="17" charset="-128"/>
                          <a:ea typeface="ＭＳ 明朝" panose="02020609040205080304" pitchFamily="17" charset="-128"/>
                        </a:rPr>
                        <a:t>　製作に必要な図をかき，安全・適切な製作や検査・点検等ができる</a:t>
                      </a:r>
                      <a:r>
                        <a:rPr kumimoji="1" lang="ja-JP" altLang="en-US" sz="1600" u="sng" dirty="0">
                          <a:solidFill>
                            <a:schemeClr val="tx1"/>
                          </a:solidFill>
                          <a:latin typeface="ＭＳ 明朝" panose="02020609040205080304" pitchFamily="17" charset="-128"/>
                          <a:ea typeface="ＭＳ 明朝" panose="02020609040205080304" pitchFamily="17" charset="-128"/>
                        </a:rPr>
                        <a:t>技能を身に付けている。</a:t>
                      </a:r>
                    </a:p>
                  </a:txBody>
                  <a:tcPr marL="91435" marR="91435"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dirty="0">
                          <a:solidFill>
                            <a:schemeClr val="tx1"/>
                          </a:solidFill>
                          <a:latin typeface="ＭＳ 明朝" panose="02020609040205080304" pitchFamily="17" charset="-128"/>
                          <a:ea typeface="ＭＳ 明朝" panose="02020609040205080304" pitchFamily="17" charset="-128"/>
                        </a:rPr>
                        <a:t>　問題を見いだして課題を設定し，材料の選択や成形の方法等を構想して設計を具体化するとともに，製作の過程や結果の評価，改善及び修正について</a:t>
                      </a:r>
                      <a:r>
                        <a:rPr kumimoji="1" lang="ja-JP" altLang="en-US" sz="1600" u="sng" dirty="0">
                          <a:solidFill>
                            <a:schemeClr val="tx1"/>
                          </a:solidFill>
                          <a:latin typeface="ＭＳ 明朝" panose="02020609040205080304" pitchFamily="17" charset="-128"/>
                          <a:ea typeface="ＭＳ 明朝" panose="02020609040205080304" pitchFamily="17" charset="-128"/>
                        </a:rPr>
                        <a:t>考えている。</a:t>
                      </a:r>
                    </a:p>
                  </a:txBody>
                  <a:tcPr marL="91435" marR="91435"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dirty="0">
                          <a:solidFill>
                            <a:schemeClr val="tx1"/>
                          </a:solidFill>
                          <a:latin typeface="ＭＳ 明朝" panose="02020609040205080304" pitchFamily="17" charset="-128"/>
                          <a:ea typeface="ＭＳ 明朝" panose="02020609040205080304" pitchFamily="17" charset="-128"/>
                        </a:rPr>
                        <a:t>　よりよい生活の実現や持続可能な社会の構築に向けて，課題の解決に主体的に取り組んだり，振り返って改善したりしようとしている。</a:t>
                      </a:r>
                    </a:p>
                    <a:p>
                      <a:pPr algn="l"/>
                      <a:r>
                        <a:rPr kumimoji="1" lang="en-US" altLang="ja-JP" sz="1600" dirty="0">
                          <a:solidFill>
                            <a:schemeClr val="tx1"/>
                          </a:solidFill>
                          <a:latin typeface="ＭＳ 明朝" panose="02020609040205080304" pitchFamily="17" charset="-128"/>
                          <a:ea typeface="ＭＳ 明朝" panose="02020609040205080304" pitchFamily="17" charset="-128"/>
                        </a:rPr>
                        <a:t>※</a:t>
                      </a:r>
                      <a:r>
                        <a:rPr kumimoji="1" lang="ja-JP" altLang="en-US" sz="1600" dirty="0">
                          <a:solidFill>
                            <a:schemeClr val="tx1"/>
                          </a:solidFill>
                          <a:latin typeface="ＭＳ 明朝" panose="02020609040205080304" pitchFamily="17" charset="-128"/>
                          <a:ea typeface="ＭＳ 明朝" panose="02020609040205080304" pitchFamily="17" charset="-128"/>
                        </a:rPr>
                        <a:t>必要に応じて分野別の評価の観点の趣旨のうち「主体的に学習に取り組む態度」に関わる部分を用いて作成する。</a:t>
                      </a:r>
                    </a:p>
                  </a:txBody>
                  <a:tcPr marL="91435" marR="91435"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フローチャート: 組合せ 2"/>
          <p:cNvSpPr/>
          <p:nvPr/>
        </p:nvSpPr>
        <p:spPr>
          <a:xfrm>
            <a:off x="1101725" y="3268663"/>
            <a:ext cx="719138" cy="20955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フローチャート: 組合せ 13"/>
          <p:cNvSpPr/>
          <p:nvPr/>
        </p:nvSpPr>
        <p:spPr>
          <a:xfrm>
            <a:off x="3444875" y="3284538"/>
            <a:ext cx="720725" cy="21590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フローチャート: 組合せ 14"/>
          <p:cNvSpPr/>
          <p:nvPr/>
        </p:nvSpPr>
        <p:spPr>
          <a:xfrm>
            <a:off x="5789613" y="3268663"/>
            <a:ext cx="719137" cy="23177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下リボン 9"/>
          <p:cNvSpPr/>
          <p:nvPr/>
        </p:nvSpPr>
        <p:spPr>
          <a:xfrm>
            <a:off x="6948488" y="614363"/>
            <a:ext cx="2195512" cy="550862"/>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Ｐ３１</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832"/>
    </mc:Choice>
    <mc:Fallback xmlns="">
      <p:transition spd="slow" advTm="4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テキスト ボックス 12"/>
          <p:cNvSpPr>
            <a:spLocks noChangeArrowheads="1"/>
          </p:cNvSpPr>
          <p:nvPr/>
        </p:nvSpPr>
        <p:spPr bwMode="auto">
          <a:xfrm>
            <a:off x="90488" y="1179513"/>
            <a:ext cx="8963025" cy="5688012"/>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latin typeface="ＭＳ Ｐゴシック" panose="020B0600070205080204" pitchFamily="50" charset="-128"/>
            </a:endParaRPr>
          </a:p>
        </p:txBody>
      </p:sp>
      <p:sp>
        <p:nvSpPr>
          <p:cNvPr id="31747" name="テキスト ボックス 1"/>
          <p:cNvSpPr>
            <a:spLocks noChangeArrowheads="1"/>
          </p:cNvSpPr>
          <p:nvPr/>
        </p:nvSpPr>
        <p:spPr bwMode="auto">
          <a:xfrm>
            <a:off x="179388" y="1655763"/>
            <a:ext cx="8802687" cy="5222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○学習評価の進め方</a:t>
            </a:r>
          </a:p>
        </p:txBody>
      </p:sp>
      <p:sp>
        <p:nvSpPr>
          <p:cNvPr id="31748" name="テキスト ボックス 1"/>
          <p:cNvSpPr>
            <a:spLocks noChangeArrowheads="1"/>
          </p:cNvSpPr>
          <p:nvPr/>
        </p:nvSpPr>
        <p:spPr bwMode="auto">
          <a:xfrm>
            <a:off x="179388" y="2654300"/>
            <a:ext cx="8802687" cy="353853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○題材の評価規準作成のポイント</a:t>
            </a:r>
            <a:endParaRPr lang="en-US" altLang="ja-JP" sz="2800"/>
          </a:p>
          <a:p>
            <a:pPr>
              <a:lnSpc>
                <a:spcPct val="100000"/>
              </a:lnSpc>
              <a:spcBef>
                <a:spcPct val="0"/>
              </a:spcBef>
              <a:buFontTx/>
              <a:buNone/>
            </a:pPr>
            <a:r>
              <a:rPr lang="ja-JP" altLang="en-US" sz="2800"/>
              <a:t>（１）　題材の検討</a:t>
            </a:r>
            <a:endParaRPr lang="en-US" altLang="ja-JP" sz="2800"/>
          </a:p>
          <a:p>
            <a:pPr>
              <a:lnSpc>
                <a:spcPct val="100000"/>
              </a:lnSpc>
              <a:spcBef>
                <a:spcPct val="0"/>
              </a:spcBef>
              <a:buFontTx/>
              <a:buNone/>
            </a:pPr>
            <a:endParaRPr lang="en-US" altLang="ja-JP" sz="2800"/>
          </a:p>
          <a:p>
            <a:pPr>
              <a:lnSpc>
                <a:spcPct val="100000"/>
              </a:lnSpc>
              <a:spcBef>
                <a:spcPct val="0"/>
              </a:spcBef>
              <a:buFontTx/>
              <a:buNone/>
            </a:pPr>
            <a:r>
              <a:rPr lang="ja-JP" altLang="en-US" sz="2800"/>
              <a:t>（２）　題材の目標の設定</a:t>
            </a:r>
            <a:endParaRPr lang="en-US" altLang="ja-JP" sz="2800"/>
          </a:p>
          <a:p>
            <a:pPr>
              <a:lnSpc>
                <a:spcPct val="100000"/>
              </a:lnSpc>
              <a:spcBef>
                <a:spcPct val="0"/>
              </a:spcBef>
              <a:buFontTx/>
              <a:buNone/>
            </a:pPr>
            <a:endParaRPr lang="en-US" altLang="ja-JP" sz="2800"/>
          </a:p>
          <a:p>
            <a:pPr>
              <a:lnSpc>
                <a:spcPct val="100000"/>
              </a:lnSpc>
              <a:spcBef>
                <a:spcPct val="0"/>
              </a:spcBef>
              <a:buFontTx/>
              <a:buNone/>
            </a:pPr>
            <a:r>
              <a:rPr lang="ja-JP" altLang="en-US" sz="2800"/>
              <a:t>（３）　題材の評価規準の設定</a:t>
            </a:r>
            <a:endParaRPr lang="en-US" altLang="ja-JP" sz="2800"/>
          </a:p>
          <a:p>
            <a:pPr>
              <a:lnSpc>
                <a:spcPct val="100000"/>
              </a:lnSpc>
              <a:spcBef>
                <a:spcPct val="0"/>
              </a:spcBef>
              <a:buFontTx/>
              <a:buNone/>
            </a:pPr>
            <a:endParaRPr lang="en-US" altLang="ja-JP" sz="2800"/>
          </a:p>
          <a:p>
            <a:pPr>
              <a:lnSpc>
                <a:spcPct val="100000"/>
              </a:lnSpc>
              <a:spcBef>
                <a:spcPct val="0"/>
              </a:spcBef>
              <a:buFontTx/>
              <a:buNone/>
            </a:pPr>
            <a:r>
              <a:rPr lang="ja-JP" altLang="en-US" sz="2800"/>
              <a:t>（４）　題材の評価規準の学習活動に即した具体化の検討</a:t>
            </a:r>
          </a:p>
        </p:txBody>
      </p:sp>
      <p:sp>
        <p:nvSpPr>
          <p:cNvPr id="31749"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題材ごとの学習評価の進め方と評価規準作成のポイント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63"/>
    </mc:Choice>
    <mc:Fallback xmlns="">
      <p:transition spd="slow" advTm="1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1"/>
          <p:cNvSpPr>
            <a:spLocks noChangeArrowheads="1"/>
          </p:cNvSpPr>
          <p:nvPr/>
        </p:nvSpPr>
        <p:spPr bwMode="auto">
          <a:xfrm>
            <a:off x="0" y="-3175"/>
            <a:ext cx="9144000" cy="6238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b="1">
                <a:solidFill>
                  <a:schemeClr val="bg1"/>
                </a:solidFill>
              </a:rPr>
              <a:t>学習評価の進め方</a:t>
            </a:r>
          </a:p>
        </p:txBody>
      </p:sp>
      <p:sp>
        <p:nvSpPr>
          <p:cNvPr id="3" name="テキスト ボックス 2"/>
          <p:cNvSpPr txBox="1"/>
          <p:nvPr/>
        </p:nvSpPr>
        <p:spPr>
          <a:xfrm>
            <a:off x="250825" y="915988"/>
            <a:ext cx="3673475" cy="919162"/>
          </a:xfrm>
          <a:prstGeom prst="roundRect">
            <a:avLst/>
          </a:prstGeom>
          <a:noFill/>
          <a:ln w="38100">
            <a:solidFill>
              <a:schemeClr val="accent6">
                <a:lumMod val="60000"/>
                <a:lumOff val="40000"/>
              </a:schemeClr>
            </a:solidFill>
          </a:ln>
        </p:spPr>
        <p:txBody>
          <a:bodyPr>
            <a:spAutoFit/>
          </a:bodyPr>
          <a:lstStyle/>
          <a:p>
            <a:pPr>
              <a:defRPr/>
            </a:pPr>
            <a:r>
              <a:rPr kumimoji="1" lang="ja-JP" altLang="en-US" sz="2400" dirty="0"/>
              <a:t>１　題材の目標を</a:t>
            </a:r>
            <a:endParaRPr kumimoji="1" lang="en-US" altLang="ja-JP" sz="2400" dirty="0"/>
          </a:p>
          <a:p>
            <a:pPr>
              <a:defRPr/>
            </a:pPr>
            <a:r>
              <a:rPr kumimoji="1" lang="ja-JP" altLang="en-US" sz="2400" dirty="0"/>
              <a:t>　作成する</a:t>
            </a:r>
          </a:p>
        </p:txBody>
      </p:sp>
      <p:sp>
        <p:nvSpPr>
          <p:cNvPr id="7" name="テキスト ボックス 6"/>
          <p:cNvSpPr txBox="1"/>
          <p:nvPr/>
        </p:nvSpPr>
        <p:spPr>
          <a:xfrm>
            <a:off x="250825" y="1978025"/>
            <a:ext cx="3673475" cy="919163"/>
          </a:xfrm>
          <a:prstGeom prst="roundRect">
            <a:avLst/>
          </a:prstGeom>
          <a:noFill/>
          <a:ln w="38100">
            <a:solidFill>
              <a:schemeClr val="accent6">
                <a:lumMod val="60000"/>
                <a:lumOff val="40000"/>
              </a:schemeClr>
            </a:solidFill>
          </a:ln>
        </p:spPr>
        <p:txBody>
          <a:bodyPr>
            <a:spAutoFit/>
          </a:bodyPr>
          <a:lstStyle/>
          <a:p>
            <a:pPr>
              <a:defRPr/>
            </a:pPr>
            <a:r>
              <a:rPr kumimoji="1" lang="ja-JP" altLang="en-US" sz="2400" dirty="0"/>
              <a:t>２　題材の評価規準を</a:t>
            </a:r>
            <a:endParaRPr kumimoji="1" lang="en-US" altLang="ja-JP" sz="2400" dirty="0"/>
          </a:p>
          <a:p>
            <a:pPr>
              <a:defRPr/>
            </a:pPr>
            <a:r>
              <a:rPr kumimoji="1" lang="ja-JP" altLang="en-US" sz="2400" dirty="0"/>
              <a:t>　作成する</a:t>
            </a:r>
          </a:p>
        </p:txBody>
      </p:sp>
      <p:sp>
        <p:nvSpPr>
          <p:cNvPr id="8" name="テキスト ボックス 7"/>
          <p:cNvSpPr txBox="1"/>
          <p:nvPr/>
        </p:nvSpPr>
        <p:spPr>
          <a:xfrm>
            <a:off x="250825" y="3141663"/>
            <a:ext cx="3673475" cy="1766887"/>
          </a:xfrm>
          <a:prstGeom prst="roundRect">
            <a:avLst/>
          </a:prstGeom>
          <a:noFill/>
          <a:ln w="38100">
            <a:solidFill>
              <a:schemeClr val="accent6">
                <a:lumMod val="60000"/>
                <a:lumOff val="40000"/>
              </a:schemeClr>
            </a:solidFill>
          </a:ln>
        </p:spPr>
        <p:txBody>
          <a:bodyPr anchor="ctr"/>
          <a:lstStyle/>
          <a:p>
            <a:pPr>
              <a:defRPr/>
            </a:pPr>
            <a:r>
              <a:rPr kumimoji="1" lang="ja-JP" altLang="en-US" sz="2400" dirty="0"/>
              <a:t>３　「指導と評価の計画」</a:t>
            </a:r>
            <a:endParaRPr kumimoji="1" lang="en-US" altLang="ja-JP" sz="2400" dirty="0"/>
          </a:p>
          <a:p>
            <a:pPr>
              <a:defRPr/>
            </a:pPr>
            <a:r>
              <a:rPr kumimoji="1" lang="ja-JP" altLang="en-US" sz="2400" dirty="0"/>
              <a:t>　を作成する</a:t>
            </a:r>
            <a:endParaRPr kumimoji="1" lang="en-US" altLang="ja-JP" sz="2400" dirty="0"/>
          </a:p>
        </p:txBody>
      </p:sp>
      <p:sp>
        <p:nvSpPr>
          <p:cNvPr id="9" name="テキスト ボックス 8"/>
          <p:cNvSpPr txBox="1"/>
          <p:nvPr/>
        </p:nvSpPr>
        <p:spPr>
          <a:xfrm>
            <a:off x="250825" y="5949950"/>
            <a:ext cx="3673475" cy="511175"/>
          </a:xfrm>
          <a:prstGeom prst="roundRect">
            <a:avLst/>
          </a:prstGeom>
          <a:noFill/>
          <a:ln w="38100">
            <a:solidFill>
              <a:schemeClr val="accent6">
                <a:lumMod val="60000"/>
                <a:lumOff val="40000"/>
              </a:schemeClr>
            </a:solidFill>
          </a:ln>
        </p:spPr>
        <p:txBody>
          <a:bodyPr>
            <a:spAutoFit/>
          </a:bodyPr>
          <a:lstStyle/>
          <a:p>
            <a:pPr>
              <a:defRPr/>
            </a:pPr>
            <a:r>
              <a:rPr kumimoji="1" lang="ja-JP" altLang="en-US" sz="2400" dirty="0"/>
              <a:t>４　観点ごとに総括する</a:t>
            </a:r>
          </a:p>
        </p:txBody>
      </p:sp>
      <p:sp>
        <p:nvSpPr>
          <p:cNvPr id="10" name="テキスト ボックス 9"/>
          <p:cNvSpPr txBox="1"/>
          <p:nvPr/>
        </p:nvSpPr>
        <p:spPr>
          <a:xfrm>
            <a:off x="250825" y="5110163"/>
            <a:ext cx="3673475" cy="612775"/>
          </a:xfrm>
          <a:prstGeom prst="frame">
            <a:avLst/>
          </a:prstGeom>
          <a:noFill/>
          <a:ln w="38100">
            <a:solidFill>
              <a:schemeClr val="accent6">
                <a:lumMod val="60000"/>
                <a:lumOff val="40000"/>
              </a:schemeClr>
            </a:solidFill>
          </a:ln>
        </p:spPr>
        <p:txBody>
          <a:bodyPr anchor="ctr">
            <a:spAutoFit/>
          </a:bodyPr>
          <a:lstStyle/>
          <a:p>
            <a:pPr>
              <a:defRPr/>
            </a:pPr>
            <a:r>
              <a:rPr kumimoji="1" lang="ja-JP" altLang="en-US" sz="2400" dirty="0"/>
              <a:t>授業を行う</a:t>
            </a:r>
          </a:p>
        </p:txBody>
      </p:sp>
      <p:sp>
        <p:nvSpPr>
          <p:cNvPr id="33800" name="テキスト ボックス 1"/>
          <p:cNvSpPr>
            <a:spLocks noChangeArrowheads="1"/>
          </p:cNvSpPr>
          <p:nvPr/>
        </p:nvSpPr>
        <p:spPr bwMode="auto">
          <a:xfrm>
            <a:off x="4178300" y="885825"/>
            <a:ext cx="4751388" cy="1200150"/>
          </a:xfrm>
          <a:prstGeom prst="wedgeRectCallout">
            <a:avLst>
              <a:gd name="adj1" fmla="val -56463"/>
              <a:gd name="adj2" fmla="val 41338"/>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ja-JP" altLang="en-US"/>
              <a:t>○ 　学習指導要領の目標や内容，学習指導要</a:t>
            </a:r>
            <a:endParaRPr kumimoji="1" lang="en-US" altLang="ja-JP"/>
          </a:p>
          <a:p>
            <a:r>
              <a:rPr kumimoji="1" lang="ja-JP" altLang="en-US"/>
              <a:t>　　領解説等を踏まえて作成する。</a:t>
            </a:r>
          </a:p>
          <a:p>
            <a:r>
              <a:rPr kumimoji="1" lang="ja-JP" altLang="en-US"/>
              <a:t>○ 　生徒の実態，前題材までの学習状況等を</a:t>
            </a:r>
            <a:endParaRPr kumimoji="1" lang="en-US" altLang="ja-JP"/>
          </a:p>
          <a:p>
            <a:r>
              <a:rPr kumimoji="1" lang="ja-JP" altLang="en-US"/>
              <a:t>　　踏まえて作成する。</a:t>
            </a:r>
          </a:p>
        </p:txBody>
      </p:sp>
      <p:sp>
        <p:nvSpPr>
          <p:cNvPr id="33801" name="テキスト ボックス 10"/>
          <p:cNvSpPr>
            <a:spLocks noChangeArrowheads="1"/>
          </p:cNvSpPr>
          <p:nvPr/>
        </p:nvSpPr>
        <p:spPr bwMode="auto">
          <a:xfrm>
            <a:off x="4202113" y="2351088"/>
            <a:ext cx="4751387" cy="2032000"/>
          </a:xfrm>
          <a:prstGeom prst="wedgeRectCallout">
            <a:avLst>
              <a:gd name="adj1" fmla="val -58958"/>
              <a:gd name="adj2" fmla="val 50917"/>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ja-JP" altLang="en-US"/>
              <a:t>○ 　１，２を踏まえ，評価場面や評価方法等を</a:t>
            </a:r>
            <a:endParaRPr kumimoji="1" lang="en-US" altLang="ja-JP"/>
          </a:p>
          <a:p>
            <a:r>
              <a:rPr kumimoji="1" lang="ja-JP" altLang="en-US"/>
              <a:t>　　計画する。</a:t>
            </a:r>
          </a:p>
          <a:p>
            <a:r>
              <a:rPr kumimoji="1" lang="ja-JP" altLang="en-US"/>
              <a:t>○ 　どのような評価の資料（生徒の反応やノー</a:t>
            </a:r>
            <a:endParaRPr kumimoji="1" lang="en-US" altLang="ja-JP"/>
          </a:p>
          <a:p>
            <a:r>
              <a:rPr kumimoji="1" lang="ja-JP" altLang="en-US"/>
              <a:t>　　ト，ワークシート，作品等）を基に，「おおむ</a:t>
            </a:r>
            <a:endParaRPr kumimoji="1" lang="en-US" altLang="ja-JP"/>
          </a:p>
          <a:p>
            <a:r>
              <a:rPr kumimoji="1" lang="ja-JP" altLang="en-US"/>
              <a:t>　　ね満足できる」状況（Ｂ）と評価するかを考え</a:t>
            </a:r>
            <a:endParaRPr kumimoji="1" lang="en-US" altLang="ja-JP"/>
          </a:p>
          <a:p>
            <a:r>
              <a:rPr kumimoji="1" lang="ja-JP" altLang="en-US"/>
              <a:t>　　たり，「努力を要する」状況（Ｃ）への手立て</a:t>
            </a:r>
            <a:endParaRPr kumimoji="1" lang="en-US" altLang="ja-JP"/>
          </a:p>
          <a:p>
            <a:r>
              <a:rPr kumimoji="1" lang="ja-JP" altLang="en-US"/>
              <a:t>　　等を考えたりする。</a:t>
            </a:r>
          </a:p>
        </p:txBody>
      </p:sp>
      <p:sp>
        <p:nvSpPr>
          <p:cNvPr id="33802" name="テキスト ボックス 11"/>
          <p:cNvSpPr>
            <a:spLocks noChangeArrowheads="1"/>
          </p:cNvSpPr>
          <p:nvPr/>
        </p:nvSpPr>
        <p:spPr bwMode="auto">
          <a:xfrm>
            <a:off x="4224338" y="4508500"/>
            <a:ext cx="4752975" cy="923925"/>
          </a:xfrm>
          <a:prstGeom prst="wedgeRectCallout">
            <a:avLst>
              <a:gd name="adj1" fmla="val -62519"/>
              <a:gd name="adj2" fmla="val 44162"/>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ja-JP" altLang="en-US"/>
              <a:t>○ 　３に沿って観点別学習状況の評価を行い，</a:t>
            </a:r>
            <a:endParaRPr kumimoji="1" lang="en-US" altLang="ja-JP"/>
          </a:p>
          <a:p>
            <a:r>
              <a:rPr kumimoji="1" lang="ja-JP" altLang="en-US"/>
              <a:t>　　生徒の学習改善や教師の指導改善につな</a:t>
            </a:r>
            <a:endParaRPr kumimoji="1" lang="en-US" altLang="ja-JP"/>
          </a:p>
          <a:p>
            <a:r>
              <a:rPr kumimoji="1" lang="ja-JP" altLang="en-US"/>
              <a:t>　　げる。</a:t>
            </a:r>
          </a:p>
        </p:txBody>
      </p:sp>
      <p:sp>
        <p:nvSpPr>
          <p:cNvPr id="33803" name="テキスト ボックス 12"/>
          <p:cNvSpPr>
            <a:spLocks noChangeArrowheads="1"/>
          </p:cNvSpPr>
          <p:nvPr/>
        </p:nvSpPr>
        <p:spPr bwMode="auto">
          <a:xfrm>
            <a:off x="4202113" y="5835650"/>
            <a:ext cx="4751387" cy="923925"/>
          </a:xfrm>
          <a:prstGeom prst="wedgeRectCallout">
            <a:avLst>
              <a:gd name="adj1" fmla="val -59671"/>
              <a:gd name="adj2" fmla="val -981"/>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ja-JP" altLang="en-US"/>
              <a:t>○ 　集まった評価の資料やそれに基づく評価結</a:t>
            </a:r>
            <a:endParaRPr kumimoji="1" lang="en-US" altLang="ja-JP"/>
          </a:p>
          <a:p>
            <a:r>
              <a:rPr kumimoji="1" lang="ja-JP" altLang="en-US"/>
              <a:t>　　果などから，観点ごとの総括的評価（Ａ，Ｂ，</a:t>
            </a:r>
            <a:endParaRPr kumimoji="1" lang="en-US" altLang="ja-JP"/>
          </a:p>
          <a:p>
            <a:r>
              <a:rPr kumimoji="1" lang="ja-JP" altLang="en-US"/>
              <a:t>　　Ｃ）を行う。</a:t>
            </a:r>
          </a:p>
        </p:txBody>
      </p:sp>
      <p:sp>
        <p:nvSpPr>
          <p:cNvPr id="12" name="下リボン 11"/>
          <p:cNvSpPr/>
          <p:nvPr/>
        </p:nvSpPr>
        <p:spPr>
          <a:xfrm>
            <a:off x="6648450" y="174625"/>
            <a:ext cx="2495550" cy="577850"/>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Ｐ３９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962"/>
    </mc:Choice>
    <mc:Fallback xmlns="">
      <p:transition spd="slow" advTm="34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12"/>
          <p:cNvSpPr>
            <a:spLocks noChangeArrowheads="1"/>
          </p:cNvSpPr>
          <p:nvPr/>
        </p:nvSpPr>
        <p:spPr bwMode="auto">
          <a:xfrm>
            <a:off x="179388" y="1560513"/>
            <a:ext cx="8802687" cy="1525587"/>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latin typeface="ＭＳ Ｐゴシック" panose="020B0600070205080204" pitchFamily="50" charset="-128"/>
              </a:rPr>
              <a:t>○　学習指導要領に示された，配慮事項等及び各内容の特質</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生徒の発達段階に応じた，履修学年・授業時数</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内容に関係する地域や学校の実態，生徒の興味・関心や</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学習経験</a:t>
            </a:r>
          </a:p>
        </p:txBody>
      </p:sp>
      <p:sp>
        <p:nvSpPr>
          <p:cNvPr id="35843" name="テキスト ボックス 1"/>
          <p:cNvSpPr>
            <a:spLocks noChangeArrowheads="1"/>
          </p:cNvSpPr>
          <p:nvPr/>
        </p:nvSpPr>
        <p:spPr bwMode="auto">
          <a:xfrm>
            <a:off x="179388" y="981075"/>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題材の検討</a:t>
            </a:r>
          </a:p>
        </p:txBody>
      </p:sp>
      <p:sp>
        <p:nvSpPr>
          <p:cNvPr id="35844"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35845" name="AutoShape 9"/>
          <p:cNvSpPr>
            <a:spLocks noChangeArrowheads="1"/>
          </p:cNvSpPr>
          <p:nvPr/>
        </p:nvSpPr>
        <p:spPr bwMode="auto">
          <a:xfrm>
            <a:off x="179388" y="3094038"/>
            <a:ext cx="8785225" cy="2638425"/>
          </a:xfrm>
          <a:prstGeom prst="roundRect">
            <a:avLst>
              <a:gd name="adj" fmla="val 0"/>
            </a:avLst>
          </a:prstGeom>
          <a:noFill/>
          <a:ln w="5715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a:latin typeface="ＭＳ Ｐゴシック" panose="020B0600070205080204" pitchFamily="50" charset="-128"/>
              </a:rPr>
              <a:t>「</a:t>
            </a:r>
            <a:r>
              <a:rPr kumimoji="0" lang="en-US" altLang="ja-JP" sz="2400">
                <a:latin typeface="ＭＳ Ｐゴシック" panose="020B0600070205080204" pitchFamily="50" charset="-128"/>
              </a:rPr>
              <a:t>A</a:t>
            </a:r>
            <a:r>
              <a:rPr kumimoji="0" lang="ja-JP" altLang="en-US" sz="2400">
                <a:latin typeface="ＭＳ Ｐゴシック" panose="020B0600070205080204" pitchFamily="50" charset="-128"/>
              </a:rPr>
              <a:t>　材料と加工の技術」（１），（２），（３）を一つの題材として第１学年で指導する際の検討例</a:t>
            </a:r>
            <a:endParaRPr kumimoji="0" lang="en-US" altLang="ja-JP" sz="2400">
              <a:latin typeface="ＭＳ Ｐゴシック" panose="020B0600070205080204" pitchFamily="50" charset="-128"/>
            </a:endParaRPr>
          </a:p>
          <a:p>
            <a:pPr>
              <a:lnSpc>
                <a:spcPct val="100000"/>
              </a:lnSpc>
              <a:spcBef>
                <a:spcPct val="0"/>
              </a:spcBef>
              <a:buFontTx/>
              <a:buNone/>
            </a:pPr>
            <a:r>
              <a:rPr kumimoji="0" lang="ja-JP" altLang="en-US" sz="2000">
                <a:latin typeface="ＭＳ Ｐゴシック" panose="020B0600070205080204" pitchFamily="50" charset="-128"/>
              </a:rPr>
              <a:t>・他の内容の指導に必要となる授業時数とのバランスに配慮し，配当する授業</a:t>
            </a:r>
            <a:endParaRPr kumimoji="0" lang="en-US" altLang="ja-JP" sz="2000">
              <a:latin typeface="ＭＳ Ｐゴシック" panose="020B0600070205080204" pitchFamily="50" charset="-128"/>
            </a:endParaRPr>
          </a:p>
          <a:p>
            <a:pPr>
              <a:lnSpc>
                <a:spcPct val="100000"/>
              </a:lnSpc>
              <a:spcBef>
                <a:spcPct val="0"/>
              </a:spcBef>
              <a:buFontTx/>
              <a:buNone/>
            </a:pPr>
            <a:r>
              <a:rPr kumimoji="0" lang="ja-JP" altLang="en-US" sz="2000">
                <a:latin typeface="ＭＳ Ｐゴシック" panose="020B0600070205080204" pitchFamily="50" charset="-128"/>
              </a:rPr>
              <a:t>　時数を</a:t>
            </a:r>
            <a:r>
              <a:rPr kumimoji="0" lang="en-US" altLang="ja-JP" sz="2000">
                <a:latin typeface="ＭＳ Ｐゴシック" panose="020B0600070205080204" pitchFamily="50" charset="-128"/>
              </a:rPr>
              <a:t>20 </a:t>
            </a:r>
            <a:r>
              <a:rPr kumimoji="0" lang="ja-JP" altLang="en-US" sz="2000">
                <a:latin typeface="ＭＳ Ｐゴシック" panose="020B0600070205080204" pitchFamily="50" charset="-128"/>
              </a:rPr>
              <a:t>時間とする。</a:t>
            </a:r>
          </a:p>
          <a:p>
            <a:pPr>
              <a:lnSpc>
                <a:spcPct val="100000"/>
              </a:lnSpc>
              <a:spcBef>
                <a:spcPct val="0"/>
              </a:spcBef>
              <a:buFontTx/>
              <a:buNone/>
            </a:pPr>
            <a:r>
              <a:rPr kumimoji="0" lang="ja-JP" altLang="en-US" sz="2000">
                <a:latin typeface="ＭＳ Ｐゴシック" panose="020B0600070205080204" pitchFamily="50" charset="-128"/>
              </a:rPr>
              <a:t>・小学校図画工作科における工作に表す活動に関する学習との接続に配慮し，</a:t>
            </a:r>
            <a:endParaRPr kumimoji="0" lang="en-US" altLang="ja-JP" sz="2000">
              <a:latin typeface="ＭＳ Ｐゴシック" panose="020B0600070205080204" pitchFamily="50" charset="-128"/>
            </a:endParaRPr>
          </a:p>
          <a:p>
            <a:pPr>
              <a:lnSpc>
                <a:spcPct val="100000"/>
              </a:lnSpc>
              <a:spcBef>
                <a:spcPct val="0"/>
              </a:spcBef>
              <a:buFontTx/>
              <a:buNone/>
            </a:pPr>
            <a:r>
              <a:rPr kumimoji="0" lang="ja-JP" altLang="en-US" sz="2000">
                <a:latin typeface="ＭＳ Ｐゴシック" panose="020B0600070205080204" pitchFamily="50" charset="-128"/>
              </a:rPr>
              <a:t>　履修学年を第１学年とする。</a:t>
            </a:r>
          </a:p>
          <a:p>
            <a:pPr>
              <a:lnSpc>
                <a:spcPct val="100000"/>
              </a:lnSpc>
              <a:spcBef>
                <a:spcPct val="0"/>
              </a:spcBef>
              <a:buFontTx/>
              <a:buNone/>
            </a:pPr>
            <a:r>
              <a:rPr kumimoji="0" lang="ja-JP" altLang="en-US" sz="2000">
                <a:latin typeface="ＭＳ Ｐゴシック" panose="020B0600070205080204" pitchFamily="50" charset="-128"/>
              </a:rPr>
              <a:t>・小学校における防災・安全に関する学習経験等や生徒の興味・関心を学習内</a:t>
            </a:r>
            <a:endParaRPr kumimoji="0" lang="en-US" altLang="ja-JP" sz="2000">
              <a:latin typeface="ＭＳ Ｐゴシック" panose="020B0600070205080204" pitchFamily="50" charset="-128"/>
            </a:endParaRPr>
          </a:p>
          <a:p>
            <a:pPr>
              <a:lnSpc>
                <a:spcPct val="100000"/>
              </a:lnSpc>
              <a:spcBef>
                <a:spcPct val="0"/>
              </a:spcBef>
              <a:buFontTx/>
              <a:buNone/>
            </a:pPr>
            <a:r>
              <a:rPr kumimoji="0" lang="ja-JP" altLang="en-US" sz="2000">
                <a:latin typeface="ＭＳ Ｐゴシック" panose="020B0600070205080204" pitchFamily="50" charset="-128"/>
              </a:rPr>
              <a:t>　容に反映させる。</a:t>
            </a:r>
          </a:p>
        </p:txBody>
      </p:sp>
      <p:sp>
        <p:nvSpPr>
          <p:cNvPr id="7" name="フローチャート: 組合せ 6"/>
          <p:cNvSpPr/>
          <p:nvPr/>
        </p:nvSpPr>
        <p:spPr>
          <a:xfrm>
            <a:off x="4211638" y="5740400"/>
            <a:ext cx="720725" cy="20955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AutoShape 12"/>
          <p:cNvSpPr>
            <a:spLocks noChangeArrowheads="1"/>
          </p:cNvSpPr>
          <p:nvPr/>
        </p:nvSpPr>
        <p:spPr bwMode="auto">
          <a:xfrm>
            <a:off x="107950" y="5942013"/>
            <a:ext cx="8893175" cy="871537"/>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defRPr/>
            </a:pPr>
            <a:r>
              <a:rPr lang="ja-JP" altLang="en-US" sz="2400">
                <a:solidFill>
                  <a:srgbClr val="000000"/>
                </a:solidFill>
                <a:latin typeface="+mn-ea"/>
              </a:rPr>
              <a:t>題材例</a:t>
            </a:r>
            <a:r>
              <a:rPr lang="ja-JP" altLang="en-US" sz="2400" dirty="0">
                <a:solidFill>
                  <a:srgbClr val="000000"/>
                </a:solidFill>
                <a:latin typeface="+mn-ea"/>
              </a:rPr>
              <a:t>　材料と加工の技術によって，安全な生活の実現を目指そう</a:t>
            </a:r>
          </a:p>
          <a:p>
            <a:pPr eaLnBrk="1" hangingPunct="1">
              <a:lnSpc>
                <a:spcPts val="2000"/>
              </a:lnSpc>
              <a:spcBef>
                <a:spcPct val="50000"/>
              </a:spcBef>
              <a:buFontTx/>
              <a:buNone/>
              <a:defRPr/>
            </a:pPr>
            <a:r>
              <a:rPr lang="ja-JP" altLang="en-US" sz="2400" dirty="0">
                <a:solidFill>
                  <a:srgbClr val="000000"/>
                </a:solidFill>
                <a:latin typeface="+mn-ea"/>
              </a:rPr>
              <a:t>　　　～オーダーメイド耐震補強器具を開発しよう～（第１学年）</a:t>
            </a:r>
          </a:p>
        </p:txBody>
      </p:sp>
      <p:sp>
        <p:nvSpPr>
          <p:cNvPr id="9" name="下リボン 8"/>
          <p:cNvSpPr/>
          <p:nvPr/>
        </p:nvSpPr>
        <p:spPr>
          <a:xfrm>
            <a:off x="6648450" y="671513"/>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906"/>
    </mc:Choice>
    <mc:Fallback xmlns="">
      <p:transition spd="slow" advTm="5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2"/>
          <p:cNvSpPr>
            <a:spLocks noChangeArrowheads="1"/>
          </p:cNvSpPr>
          <p:nvPr/>
        </p:nvSpPr>
        <p:spPr bwMode="auto">
          <a:xfrm>
            <a:off x="179388" y="1673225"/>
            <a:ext cx="8802687" cy="1611313"/>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latin typeface="ＭＳ Ｐゴシック" panose="020B0600070205080204" pitchFamily="50" charset="-128"/>
              </a:rPr>
              <a:t>○　分野の目標並びに題材で指導する指導事項を整理・統合</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授業時数や履修学年を踏まえて設定</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各内容を，それぞれ一つの題材で指導する場合は，各内容の</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ねらいを，授業時数や履修学年に応じたものとすることで設定</a:t>
            </a:r>
            <a:endParaRPr lang="en-US" altLang="ja-JP" sz="2400">
              <a:latin typeface="ＭＳ Ｐゴシック" panose="020B0600070205080204" pitchFamily="50" charset="-128"/>
            </a:endParaRPr>
          </a:p>
        </p:txBody>
      </p:sp>
      <p:sp>
        <p:nvSpPr>
          <p:cNvPr id="37891" name="テキスト ボックス 1"/>
          <p:cNvSpPr>
            <a:spLocks noChangeArrowheads="1"/>
          </p:cNvSpPr>
          <p:nvPr/>
        </p:nvSpPr>
        <p:spPr bwMode="auto">
          <a:xfrm>
            <a:off x="179388" y="1066800"/>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題材の目標の設定</a:t>
            </a:r>
          </a:p>
        </p:txBody>
      </p:sp>
      <p:sp>
        <p:nvSpPr>
          <p:cNvPr id="37892"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37893" name="AutoShape 9"/>
          <p:cNvSpPr>
            <a:spLocks noChangeArrowheads="1"/>
          </p:cNvSpPr>
          <p:nvPr/>
        </p:nvSpPr>
        <p:spPr bwMode="auto">
          <a:xfrm>
            <a:off x="188913" y="3402013"/>
            <a:ext cx="6759575" cy="3387725"/>
          </a:xfrm>
          <a:prstGeom prst="roundRect">
            <a:avLst>
              <a:gd name="adj" fmla="val 0"/>
            </a:avLst>
          </a:prstGeom>
          <a:solidFill>
            <a:schemeClr val="bg1"/>
          </a:solidFill>
          <a:ln w="57150" algn="ctr">
            <a:solidFill>
              <a:srgbClr val="00B050"/>
            </a:solidFill>
            <a:round/>
            <a:headEnd/>
            <a:tailEnd/>
          </a:ln>
        </p:spPr>
        <p:txBody>
          <a:bodyPr lIns="74295" tIns="8890" rIns="74295" bIns="889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latin typeface="ＭＳ Ｐゴシック" panose="020B0600070205080204" pitchFamily="50" charset="-128"/>
              </a:rPr>
              <a:t>　材料と加工の技術の見方・考え方を働かせ，より安全な生活を目指した耐震補強器具を開発する実践的・体験的な活動を通して，生活や社会で利用されている材料と加工の技術についての基礎的な理解を図り，それらに係る技能を身に付け，材料と加工の技術と安全な生活や社会との関わりについて理解を深めるとともに，生活の中から材料と加工の技術と安全に関わる問題を見いだして課題を設定する力，安全な生活や社会の実現に向けて，適切かつ誠実に材料と加工の技術を工夫し創造しようとする実践的な態度を身に付ける。</a:t>
            </a:r>
          </a:p>
        </p:txBody>
      </p:sp>
      <p:sp>
        <p:nvSpPr>
          <p:cNvPr id="37894" name="テキスト ボックス 1"/>
          <p:cNvSpPr>
            <a:spLocks noChangeArrowheads="1"/>
          </p:cNvSpPr>
          <p:nvPr/>
        </p:nvSpPr>
        <p:spPr bwMode="auto">
          <a:xfrm>
            <a:off x="7235825" y="3417888"/>
            <a:ext cx="1746250" cy="3170237"/>
          </a:xfrm>
          <a:prstGeom prst="wedgeRectCallout">
            <a:avLst>
              <a:gd name="adj1" fmla="val -77931"/>
              <a:gd name="adj2" fmla="val 4657"/>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ja-JP" altLang="en-US" sz="2000"/>
              <a:t>○ 学習指導要領解説の</a:t>
            </a:r>
            <a:r>
              <a:rPr kumimoji="1" lang="en-US" altLang="ja-JP" sz="2000"/>
              <a:t>P25</a:t>
            </a:r>
            <a:r>
              <a:rPr kumimoji="1" lang="ja-JP" altLang="en-US" sz="2000"/>
              <a:t>に示された内容を基としている。</a:t>
            </a:r>
            <a:endParaRPr kumimoji="1" lang="en-US" altLang="ja-JP" sz="2000"/>
          </a:p>
          <a:p>
            <a:endParaRPr kumimoji="1" lang="en-US" altLang="ja-JP" sz="2000"/>
          </a:p>
          <a:p>
            <a:r>
              <a:rPr kumimoji="1" lang="en-US" altLang="ja-JP" sz="2000"/>
              <a:t>※</a:t>
            </a:r>
            <a:r>
              <a:rPr kumimoji="1" lang="ja-JP" altLang="en-US" sz="2000"/>
              <a:t>下線部は</a:t>
            </a:r>
            <a:endParaRPr kumimoji="1" lang="en-US" altLang="ja-JP" sz="2000"/>
          </a:p>
          <a:p>
            <a:r>
              <a:rPr kumimoji="1" lang="ja-JP" altLang="en-US" sz="2000"/>
              <a:t>題材の目標が解説と異なる箇所</a:t>
            </a:r>
          </a:p>
        </p:txBody>
      </p:sp>
      <p:sp>
        <p:nvSpPr>
          <p:cNvPr id="7" name="下リボン 6"/>
          <p:cNvSpPr/>
          <p:nvPr/>
        </p:nvSpPr>
        <p:spPr>
          <a:xfrm>
            <a:off x="5508625" y="671513"/>
            <a:ext cx="3635375"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Ｐ４０ー４１</a:t>
            </a:r>
          </a:p>
        </p:txBody>
      </p:sp>
      <p:cxnSp>
        <p:nvCxnSpPr>
          <p:cNvPr id="3" name="直線コネクタ 2"/>
          <p:cNvCxnSpPr/>
          <p:nvPr/>
        </p:nvCxnSpPr>
        <p:spPr>
          <a:xfrm>
            <a:off x="5686425" y="3716338"/>
            <a:ext cx="111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234950" y="4076700"/>
            <a:ext cx="5057775"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992688" y="5072063"/>
            <a:ext cx="152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50825" y="5443538"/>
            <a:ext cx="576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822950" y="5445125"/>
            <a:ext cx="576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417888" y="5749925"/>
            <a:ext cx="5762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825750" y="6088063"/>
            <a:ext cx="2166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699"/>
    </mc:Choice>
    <mc:Fallback xmlns="">
      <p:transition spd="slow" advTm="8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12"/>
          <p:cNvSpPr>
            <a:spLocks noChangeArrowheads="1"/>
          </p:cNvSpPr>
          <p:nvPr/>
        </p:nvSpPr>
        <p:spPr bwMode="auto">
          <a:xfrm>
            <a:off x="179388" y="1673225"/>
            <a:ext cx="8802687" cy="1265238"/>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latin typeface="ＭＳ Ｐゴシック" panose="020B0600070205080204" pitchFamily="50" charset="-128"/>
              </a:rPr>
              <a:t>○　技術分野の評価の観点の趣旨を基にする</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題材で指導する項目に関係する「内容のまとまりごとの</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評価規準（例）」の要素を加える</a:t>
            </a:r>
          </a:p>
        </p:txBody>
      </p:sp>
      <p:sp>
        <p:nvSpPr>
          <p:cNvPr id="39939" name="テキスト ボックス 1"/>
          <p:cNvSpPr>
            <a:spLocks noChangeArrowheads="1"/>
          </p:cNvSpPr>
          <p:nvPr/>
        </p:nvSpPr>
        <p:spPr bwMode="auto">
          <a:xfrm>
            <a:off x="179388" y="1066800"/>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題材の評価規準の設定</a:t>
            </a:r>
          </a:p>
        </p:txBody>
      </p:sp>
      <p:sp>
        <p:nvSpPr>
          <p:cNvPr id="39940"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9" name="角丸四角形 8"/>
          <p:cNvSpPr/>
          <p:nvPr/>
        </p:nvSpPr>
        <p:spPr>
          <a:xfrm>
            <a:off x="107950" y="3068638"/>
            <a:ext cx="4392613" cy="1728787"/>
          </a:xfrm>
          <a:prstGeom prst="roundRect">
            <a:avLst>
              <a:gd name="adj" fmla="val 1028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技術分野の</a:t>
            </a:r>
            <a:endParaRPr kumimoji="1" lang="en-US" altLang="ja-JP" sz="2800" dirty="0">
              <a:solidFill>
                <a:schemeClr val="tx1"/>
              </a:solidFill>
            </a:endParaRPr>
          </a:p>
          <a:p>
            <a:pPr algn="ctr">
              <a:defRPr/>
            </a:pPr>
            <a:r>
              <a:rPr kumimoji="1" lang="ja-JP" altLang="en-US" sz="2800" dirty="0">
                <a:solidFill>
                  <a:schemeClr val="tx1"/>
                </a:solidFill>
              </a:rPr>
              <a:t>評価の観点の趣旨</a:t>
            </a:r>
          </a:p>
        </p:txBody>
      </p:sp>
      <p:sp>
        <p:nvSpPr>
          <p:cNvPr id="10" name="角丸四角形 9"/>
          <p:cNvSpPr/>
          <p:nvPr/>
        </p:nvSpPr>
        <p:spPr>
          <a:xfrm>
            <a:off x="4672013" y="3051175"/>
            <a:ext cx="4392612" cy="1746250"/>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「内容のまとまりごとの</a:t>
            </a:r>
          </a:p>
          <a:p>
            <a:pPr algn="ctr">
              <a:defRPr/>
            </a:pPr>
            <a:r>
              <a:rPr kumimoji="1" lang="ja-JP" altLang="en-US" sz="2800" dirty="0">
                <a:solidFill>
                  <a:schemeClr val="tx1"/>
                </a:solidFill>
              </a:rPr>
              <a:t>　評価規準（例）」の要素</a:t>
            </a:r>
          </a:p>
        </p:txBody>
      </p:sp>
      <p:sp>
        <p:nvSpPr>
          <p:cNvPr id="11" name="曲折矢印 10"/>
          <p:cNvSpPr/>
          <p:nvPr/>
        </p:nvSpPr>
        <p:spPr>
          <a:xfrm flipV="1">
            <a:off x="1116013" y="4797425"/>
            <a:ext cx="1511300" cy="935038"/>
          </a:xfrm>
          <a:prstGeom prst="bentArrow">
            <a:avLst>
              <a:gd name="adj1" fmla="val 35217"/>
              <a:gd name="adj2" fmla="val 35947"/>
              <a:gd name="adj3" fmla="val 35217"/>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13" name="曲折矢印 12"/>
          <p:cNvSpPr/>
          <p:nvPr/>
        </p:nvSpPr>
        <p:spPr>
          <a:xfrm flipH="1" flipV="1">
            <a:off x="6545263" y="4799013"/>
            <a:ext cx="1511300" cy="935037"/>
          </a:xfrm>
          <a:prstGeom prst="bentArrow">
            <a:avLst>
              <a:gd name="adj1" fmla="val 35217"/>
              <a:gd name="adj2" fmla="val 35947"/>
              <a:gd name="adj3" fmla="val 35217"/>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14" name="正方形/長方形 13"/>
          <p:cNvSpPr/>
          <p:nvPr/>
        </p:nvSpPr>
        <p:spPr>
          <a:xfrm>
            <a:off x="2813050" y="5022850"/>
            <a:ext cx="3546475" cy="927100"/>
          </a:xfrm>
          <a:prstGeom prst="rect">
            <a:avLst/>
          </a:prstGeom>
          <a:solidFill>
            <a:srgbClr val="FFCC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題材の評価規準</a:t>
            </a:r>
          </a:p>
        </p:txBody>
      </p:sp>
      <p:sp>
        <p:nvSpPr>
          <p:cNvPr id="12" name="下リボン 11"/>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Ｐ４１</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90"/>
    </mc:Choice>
    <mc:Fallback xmlns="">
      <p:transition spd="slow" advTm="4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p:cNvGraphicFramePr>
            <a:graphicFrameLocks noGrp="1"/>
          </p:cNvGraphicFramePr>
          <p:nvPr>
            <p:extLst>
              <p:ext uri="{D42A27DB-BD31-4B8C-83A1-F6EECF244321}">
                <p14:modId xmlns:p14="http://schemas.microsoft.com/office/powerpoint/2010/main" val="1830613182"/>
              </p:ext>
            </p:extLst>
          </p:nvPr>
        </p:nvGraphicFramePr>
        <p:xfrm>
          <a:off x="85725" y="2484438"/>
          <a:ext cx="8896350" cy="3475037"/>
        </p:xfrm>
        <a:graphic>
          <a:graphicData uri="http://schemas.openxmlformats.org/drawingml/2006/table">
            <a:tbl>
              <a:tblPr/>
              <a:tblGrid>
                <a:gridCol w="2965450">
                  <a:extLst>
                    <a:ext uri="{9D8B030D-6E8A-4147-A177-3AD203B41FA5}">
                      <a16:colId xmlns:a16="http://schemas.microsoft.com/office/drawing/2014/main" val="20000"/>
                    </a:ext>
                  </a:extLst>
                </a:gridCol>
                <a:gridCol w="2965450">
                  <a:extLst>
                    <a:ext uri="{9D8B030D-6E8A-4147-A177-3AD203B41FA5}">
                      <a16:colId xmlns:a16="http://schemas.microsoft.com/office/drawing/2014/main" val="20001"/>
                    </a:ext>
                  </a:extLst>
                </a:gridCol>
                <a:gridCol w="2965450">
                  <a:extLst>
                    <a:ext uri="{9D8B030D-6E8A-4147-A177-3AD203B41FA5}">
                      <a16:colId xmlns:a16="http://schemas.microsoft.com/office/drawing/2014/main" val="20002"/>
                    </a:ext>
                  </a:extLst>
                </a:gridCol>
              </a:tblGrid>
              <a:tr h="36577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8" marR="91448"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8" marR="91448"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8" marR="91448"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10926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生活や社会で利用されている</a:t>
                      </a: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材料と加工の技術についての科学的な原理・法則や基礎的な技術の仕組み</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及び，</a:t>
                      </a: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材料と加工の技術と安全な生活や社会</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との関わりについて理解しているとともに，</a:t>
                      </a: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製作に必要な図をかき，安全・適切な製作や検査・点検等ができる</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技能を身に付けている。</a:t>
                      </a:r>
                      <a:endParaRPr kumimoji="1" lang="ja-JP" altLang="en-US" sz="18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8" marR="91448"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生活</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の中から</a:t>
                      </a: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材料と加工の技術と安全</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に関わる問題を見いだして課題を設定し，解決策を構想し，実践を評価・改善し，表現するなどして，課題を解決する力を身に付けているとともに，</a:t>
                      </a: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安全な生活や社会の実現を目指して材料と加工の技術を評価し，適切に選択，管理・運用する力</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を身に付けている。</a:t>
                      </a:r>
                      <a:endParaRPr kumimoji="1" lang="ja-JP" altLang="en-US" sz="18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8" marR="91448"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安全な生活や社会</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の実現に向けて，課題の解決に主体的に取り組んだり，振り返って改善したりして，</a:t>
                      </a:r>
                      <a:r>
                        <a:rPr kumimoji="1" lang="ja-JP" altLang="en-US" sz="1800" b="0" i="0" u="sng" strike="noStrike" cap="none" normalizeH="0" baseline="0" dirty="0">
                          <a:ln>
                            <a:noFill/>
                          </a:ln>
                          <a:solidFill>
                            <a:srgbClr val="FF0000"/>
                          </a:solidFill>
                          <a:effectLst/>
                          <a:latin typeface="Calibri" panose="020F0502020204030204" pitchFamily="34" charset="0"/>
                          <a:ea typeface="+mn-ea"/>
                          <a:cs typeface="Arial" panose="020B0604020202020204" pitchFamily="34" charset="0"/>
                        </a:rPr>
                        <a:t>材料と加工の技術</a:t>
                      </a:r>
                      <a:r>
                        <a:rPr kumimoji="1" lang="ja-JP" altLang="en-US" sz="18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を工夫し創造しようとしている。</a:t>
                      </a:r>
                      <a:endParaRPr kumimoji="1" lang="ja-JP" altLang="en-US" sz="18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8" marR="91448"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42000" name="テキスト ボックス 1"/>
          <p:cNvSpPr>
            <a:spLocks noChangeArrowheads="1"/>
          </p:cNvSpPr>
          <p:nvPr/>
        </p:nvSpPr>
        <p:spPr bwMode="auto">
          <a:xfrm>
            <a:off x="179388" y="1066800"/>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題材の評価規準の設定</a:t>
            </a:r>
          </a:p>
        </p:txBody>
      </p:sp>
      <p:sp>
        <p:nvSpPr>
          <p:cNvPr id="42001"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5" name="角丸四角形 4"/>
          <p:cNvSpPr/>
          <p:nvPr/>
        </p:nvSpPr>
        <p:spPr>
          <a:xfrm>
            <a:off x="1800225" y="1673225"/>
            <a:ext cx="5543550" cy="576263"/>
          </a:xfrm>
          <a:prstGeom prst="roundRect">
            <a:avLst>
              <a:gd name="adj" fmla="val 1028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技術分野の評価の観点の趣旨</a:t>
            </a:r>
          </a:p>
        </p:txBody>
      </p:sp>
      <p:sp>
        <p:nvSpPr>
          <p:cNvPr id="6" name="角丸四角形 5"/>
          <p:cNvSpPr/>
          <p:nvPr/>
        </p:nvSpPr>
        <p:spPr>
          <a:xfrm>
            <a:off x="1042988" y="6192838"/>
            <a:ext cx="7058025" cy="530225"/>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「内容のまとまりごとの評価規準（例）」の要素</a:t>
            </a:r>
          </a:p>
        </p:txBody>
      </p:sp>
      <p:sp>
        <p:nvSpPr>
          <p:cNvPr id="7" name="フローチャート: 組合せ 6"/>
          <p:cNvSpPr/>
          <p:nvPr/>
        </p:nvSpPr>
        <p:spPr>
          <a:xfrm>
            <a:off x="4221163" y="2262188"/>
            <a:ext cx="719137" cy="20955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フローチャート: 組合せ 7"/>
          <p:cNvSpPr/>
          <p:nvPr/>
        </p:nvSpPr>
        <p:spPr>
          <a:xfrm rot="10800000">
            <a:off x="4173538" y="5957888"/>
            <a:ext cx="720725" cy="20955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下リボン 8"/>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Ｐ４２</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515"/>
    </mc:Choice>
    <mc:Fallback xmlns="">
      <p:transition spd="slow" advTm="3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2"/>
          <p:cNvSpPr>
            <a:spLocks noChangeArrowheads="1"/>
          </p:cNvSpPr>
          <p:nvPr/>
        </p:nvSpPr>
        <p:spPr bwMode="auto">
          <a:xfrm>
            <a:off x="684213" y="1917700"/>
            <a:ext cx="7775575" cy="1296988"/>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zh-TW" altLang="en-US" sz="4400" b="1" dirty="0">
                <a:latin typeface="HGP教科書体" panose="02020600000000000000" pitchFamily="18" charset="-128"/>
                <a:ea typeface="HGP教科書体" panose="02020600000000000000" pitchFamily="18" charset="-128"/>
              </a:rPr>
              <a:t>中学校 技術</a:t>
            </a:r>
            <a:r>
              <a:rPr lang="ja-JP" altLang="en-US" sz="4400" b="1" dirty="0">
                <a:latin typeface="HGP教科書体" panose="02020600000000000000" pitchFamily="18" charset="-128"/>
                <a:ea typeface="HGP教科書体" panose="02020600000000000000" pitchFamily="18" charset="-128"/>
              </a:rPr>
              <a:t>・</a:t>
            </a:r>
            <a:r>
              <a:rPr lang="zh-TW" altLang="en-US" sz="4400" b="1" dirty="0">
                <a:latin typeface="HGP教科書体" panose="02020600000000000000" pitchFamily="18" charset="-128"/>
                <a:ea typeface="HGP教科書体" panose="02020600000000000000" pitchFamily="18" charset="-128"/>
              </a:rPr>
              <a:t>家庭（技術分野）</a:t>
            </a:r>
          </a:p>
        </p:txBody>
      </p:sp>
      <p:sp>
        <p:nvSpPr>
          <p:cNvPr id="7171"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7172" name="AutoShape 12"/>
          <p:cNvSpPr>
            <a:spLocks noChangeArrowheads="1"/>
          </p:cNvSpPr>
          <p:nvPr/>
        </p:nvSpPr>
        <p:spPr bwMode="auto">
          <a:xfrm>
            <a:off x="107950" y="3357563"/>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Ⅰ</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「内容のまとまりごとの評価規準」作成の基本的な手順</a:t>
            </a:r>
          </a:p>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「内容のまとまりごとの評価規準」作成の具体的な手順</a:t>
            </a:r>
          </a:p>
          <a:p>
            <a:pPr eaLnBrk="1" hangingPunct="1">
              <a:lnSpc>
                <a:spcPts val="2000"/>
              </a:lnSpc>
              <a:spcBef>
                <a:spcPct val="50000"/>
              </a:spcBef>
              <a:buFontTx/>
              <a:buNone/>
            </a:pPr>
            <a:endParaRPr lang="ja-JP" altLang="en-US"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題材ごとの学習評価の進め方と評価規準作成</a:t>
            </a: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のポイント</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43"/>
    </mc:Choice>
    <mc:Fallback xmlns="">
      <p:transition spd="slow" advTm="1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テキスト ボックス 12"/>
          <p:cNvSpPr>
            <a:spLocks noChangeArrowheads="1"/>
          </p:cNvSpPr>
          <p:nvPr/>
        </p:nvSpPr>
        <p:spPr bwMode="auto">
          <a:xfrm>
            <a:off x="179388" y="1673225"/>
            <a:ext cx="8802687" cy="1611313"/>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latin typeface="ＭＳ Ｐゴシック" panose="020B0600070205080204" pitchFamily="50" charset="-128"/>
              </a:rPr>
              <a:t>○解説の記述等を参考に具体化</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○各学習活動の配当時数や使用する教材，観点の趣旨にふさわ</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　しい評価方法などへの配慮</a:t>
            </a:r>
            <a:endParaRPr lang="en-US" altLang="ja-JP" sz="2400">
              <a:latin typeface="ＭＳ Ｐゴシック" panose="020B0600070205080204" pitchFamily="50" charset="-128"/>
            </a:endParaRPr>
          </a:p>
          <a:p>
            <a:pPr>
              <a:lnSpc>
                <a:spcPct val="100000"/>
              </a:lnSpc>
              <a:spcBef>
                <a:spcPct val="0"/>
              </a:spcBef>
              <a:buFontTx/>
              <a:buNone/>
            </a:pPr>
            <a:r>
              <a:rPr lang="ja-JP" altLang="en-US" sz="2400">
                <a:latin typeface="ＭＳ Ｐゴシック" panose="020B0600070205080204" pitchFamily="50" charset="-128"/>
              </a:rPr>
              <a:t>○学習過程に応じた具体化，整理・統合</a:t>
            </a:r>
          </a:p>
        </p:txBody>
      </p:sp>
      <p:sp>
        <p:nvSpPr>
          <p:cNvPr id="44035" name="テキスト ボックス 1"/>
          <p:cNvSpPr>
            <a:spLocks noChangeArrowheads="1"/>
          </p:cNvSpPr>
          <p:nvPr/>
        </p:nvSpPr>
        <p:spPr bwMode="auto">
          <a:xfrm>
            <a:off x="179388" y="1066800"/>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題材の評価規準の学習活動に即した具体化の検討</a:t>
            </a:r>
          </a:p>
        </p:txBody>
      </p:sp>
      <p:sp>
        <p:nvSpPr>
          <p:cNvPr id="44036"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7" name="フローチャート: 組合せ 6"/>
          <p:cNvSpPr/>
          <p:nvPr/>
        </p:nvSpPr>
        <p:spPr>
          <a:xfrm>
            <a:off x="4211638" y="4748213"/>
            <a:ext cx="720725" cy="20955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角丸四角形 8"/>
          <p:cNvSpPr/>
          <p:nvPr/>
        </p:nvSpPr>
        <p:spPr>
          <a:xfrm>
            <a:off x="1231900" y="3751263"/>
            <a:ext cx="6697663" cy="739775"/>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「内容のまとまりごとの評価規準（例）」</a:t>
            </a:r>
          </a:p>
        </p:txBody>
      </p:sp>
      <p:sp>
        <p:nvSpPr>
          <p:cNvPr id="10" name="角丸四角形 9"/>
          <p:cNvSpPr/>
          <p:nvPr/>
        </p:nvSpPr>
        <p:spPr>
          <a:xfrm>
            <a:off x="1223963" y="5213350"/>
            <a:ext cx="6696075" cy="741363"/>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学習活動に即して具体化</a:t>
            </a:r>
          </a:p>
        </p:txBody>
      </p:sp>
      <p:sp>
        <p:nvSpPr>
          <p:cNvPr id="8" name="下リボン 7"/>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Ｐ４３</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22"/>
    </mc:Choice>
    <mc:Fallback xmlns="">
      <p:transition spd="slow" advTm="3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テキスト ボックス 1"/>
          <p:cNvSpPr>
            <a:spLocks noChangeArrowheads="1"/>
          </p:cNvSpPr>
          <p:nvPr/>
        </p:nvSpPr>
        <p:spPr bwMode="auto">
          <a:xfrm>
            <a:off x="179388" y="981075"/>
            <a:ext cx="8802687"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題材の評価規準の学習活動に即した具体化の検討</a:t>
            </a:r>
          </a:p>
        </p:txBody>
      </p:sp>
      <p:sp>
        <p:nvSpPr>
          <p:cNvPr id="46083"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6" name="角丸四角形 5"/>
          <p:cNvSpPr/>
          <p:nvPr/>
        </p:nvSpPr>
        <p:spPr>
          <a:xfrm>
            <a:off x="512763" y="4908550"/>
            <a:ext cx="3195637" cy="407988"/>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学習指導要領解説</a:t>
            </a:r>
            <a:r>
              <a:rPr kumimoji="1" lang="en-US" altLang="ja-JP" sz="2000" dirty="0">
                <a:solidFill>
                  <a:schemeClr val="tx1"/>
                </a:solidFill>
              </a:rPr>
              <a:t>P29</a:t>
            </a:r>
            <a:r>
              <a:rPr kumimoji="1" lang="ja-JP" altLang="en-US" sz="2000" dirty="0" err="1">
                <a:solidFill>
                  <a:schemeClr val="tx1"/>
                </a:solidFill>
              </a:rPr>
              <a:t>，</a:t>
            </a:r>
            <a:r>
              <a:rPr kumimoji="1" lang="en-US" altLang="ja-JP" sz="2000" dirty="0">
                <a:solidFill>
                  <a:schemeClr val="tx1"/>
                </a:solidFill>
              </a:rPr>
              <a:t>60</a:t>
            </a:r>
            <a:endParaRPr kumimoji="1" lang="ja-JP" altLang="en-US" sz="2000" dirty="0">
              <a:solidFill>
                <a:schemeClr val="tx1"/>
              </a:solidFill>
            </a:endParaRPr>
          </a:p>
        </p:txBody>
      </p:sp>
      <p:sp>
        <p:nvSpPr>
          <p:cNvPr id="7" name="フローチャート: 組合せ 6"/>
          <p:cNvSpPr/>
          <p:nvPr/>
        </p:nvSpPr>
        <p:spPr>
          <a:xfrm>
            <a:off x="3808413" y="4710113"/>
            <a:ext cx="1584325" cy="109537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9" name="表 8"/>
          <p:cNvGraphicFramePr>
            <a:graphicFrameLocks noGrp="1"/>
          </p:cNvGraphicFramePr>
          <p:nvPr/>
        </p:nvGraphicFramePr>
        <p:xfrm>
          <a:off x="200025" y="1687513"/>
          <a:ext cx="8802687" cy="2840037"/>
        </p:xfrm>
        <a:graphic>
          <a:graphicData uri="http://schemas.openxmlformats.org/drawingml/2006/table">
            <a:tbl>
              <a:tblPr firstRow="1" bandRow="1">
                <a:tableStyleId>{5C22544A-7EE6-4342-B048-85BDC9FD1C3A}</a:tableStyleId>
              </a:tblPr>
              <a:tblGrid>
                <a:gridCol w="484308">
                  <a:extLst>
                    <a:ext uri="{9D8B030D-6E8A-4147-A177-3AD203B41FA5}">
                      <a16:colId xmlns:a16="http://schemas.microsoft.com/office/drawing/2014/main" val="20000"/>
                    </a:ext>
                  </a:extLst>
                </a:gridCol>
                <a:gridCol w="2579335">
                  <a:extLst>
                    <a:ext uri="{9D8B030D-6E8A-4147-A177-3AD203B41FA5}">
                      <a16:colId xmlns:a16="http://schemas.microsoft.com/office/drawing/2014/main" val="20001"/>
                    </a:ext>
                  </a:extLst>
                </a:gridCol>
                <a:gridCol w="2737083">
                  <a:extLst>
                    <a:ext uri="{9D8B030D-6E8A-4147-A177-3AD203B41FA5}">
                      <a16:colId xmlns:a16="http://schemas.microsoft.com/office/drawing/2014/main" val="20002"/>
                    </a:ext>
                  </a:extLst>
                </a:gridCol>
                <a:gridCol w="3001961">
                  <a:extLst>
                    <a:ext uri="{9D8B030D-6E8A-4147-A177-3AD203B41FA5}">
                      <a16:colId xmlns:a16="http://schemas.microsoft.com/office/drawing/2014/main" val="20003"/>
                    </a:ext>
                  </a:extLst>
                </a:gridCol>
              </a:tblGrid>
              <a:tr h="372750">
                <a:tc rowSpan="2">
                  <a:txBody>
                    <a:bodyPr/>
                    <a:lstStyle/>
                    <a:p>
                      <a:pPr algn="ctr"/>
                      <a:r>
                        <a:rPr kumimoji="1" lang="ja-JP" altLang="en-US" sz="1200" dirty="0">
                          <a:solidFill>
                            <a:schemeClr val="tx1"/>
                          </a:solidFill>
                          <a:latin typeface="ＭＳ 明朝" panose="02020609040205080304" pitchFamily="17" charset="-128"/>
                          <a:ea typeface="ＭＳ 明朝" panose="02020609040205080304" pitchFamily="17" charset="-128"/>
                        </a:rPr>
                        <a:t>内</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容</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の</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ま</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と</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ま</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り</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ご</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と</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の</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評</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価</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規</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準</a:t>
                      </a:r>
                    </a:p>
                    <a:p>
                      <a:pPr algn="ctr"/>
                      <a:r>
                        <a:rPr kumimoji="1" lang="ja-JP" altLang="en-US" sz="1200" dirty="0">
                          <a:solidFill>
                            <a:schemeClr val="tx1"/>
                          </a:solidFill>
                          <a:latin typeface="ＭＳ 明朝" panose="02020609040205080304" pitchFamily="17" charset="-128"/>
                          <a:ea typeface="ＭＳ 明朝" panose="02020609040205080304" pitchFamily="17" charset="-128"/>
                        </a:rPr>
                        <a:t>例</a:t>
                      </a:r>
                    </a:p>
                  </a:txBody>
                  <a:tcPr marL="91435" marR="9143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ＭＳ 明朝" panose="02020609040205080304" pitchFamily="17" charset="-128"/>
                          <a:ea typeface="ＭＳ 明朝" panose="02020609040205080304" pitchFamily="17" charset="-128"/>
                        </a:rPr>
                        <a:t>知識及び技能</a:t>
                      </a:r>
                    </a:p>
                  </a:txBody>
                  <a:tcPr marL="91435" marR="91435"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a:solidFill>
                            <a:schemeClr val="tx1"/>
                          </a:solidFill>
                          <a:latin typeface="ＭＳ 明朝" panose="02020609040205080304" pitchFamily="17" charset="-128"/>
                          <a:ea typeface="ＭＳ 明朝" panose="02020609040205080304" pitchFamily="17" charset="-128"/>
                        </a:rPr>
                        <a:t>思考力，判断力，表現力等</a:t>
                      </a:r>
                      <a:endParaRPr kumimoji="1" lang="ja-JP" altLang="en-US" sz="1400" b="0" dirty="0">
                        <a:solidFill>
                          <a:schemeClr val="tx1"/>
                        </a:solidFill>
                        <a:latin typeface="ＭＳ 明朝" panose="02020609040205080304" pitchFamily="17" charset="-128"/>
                        <a:ea typeface="ＭＳ 明朝" panose="02020609040205080304" pitchFamily="17" charset="-128"/>
                      </a:endParaRPr>
                    </a:p>
                  </a:txBody>
                  <a:tcPr marL="91435" marR="91435"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400" b="0" dirty="0">
                          <a:solidFill>
                            <a:schemeClr val="tx1"/>
                          </a:solidFill>
                          <a:latin typeface="ＭＳ 明朝" panose="02020609040205080304" pitchFamily="17" charset="-128"/>
                          <a:ea typeface="ＭＳ 明朝" panose="02020609040205080304" pitchFamily="17" charset="-128"/>
                        </a:rPr>
                        <a:t>学びに向かう力，人間性等</a:t>
                      </a:r>
                    </a:p>
                  </a:txBody>
                  <a:tcPr marL="91435" marR="91435" marT="45722" marB="45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67287">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u="none" dirty="0">
                          <a:solidFill>
                            <a:schemeClr val="tx1"/>
                          </a:solidFill>
                          <a:latin typeface="ＭＳ 明朝" panose="02020609040205080304" pitchFamily="17" charset="-128"/>
                          <a:ea typeface="ＭＳ 明朝" panose="02020609040205080304" pitchFamily="17" charset="-128"/>
                        </a:rPr>
                        <a:t>　製作に必要な図をかき，安全・適切な製作や検査・点検等ができる技能を身に付けている。</a:t>
                      </a:r>
                    </a:p>
                  </a:txBody>
                  <a:tcPr marL="91435" marR="9143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u="none" dirty="0">
                          <a:solidFill>
                            <a:schemeClr val="tx1"/>
                          </a:solidFill>
                          <a:latin typeface="ＭＳ 明朝" panose="02020609040205080304" pitchFamily="17" charset="-128"/>
                          <a:ea typeface="ＭＳ 明朝" panose="02020609040205080304" pitchFamily="17" charset="-128"/>
                        </a:rPr>
                        <a:t>　問題を見いだして課題を設定し，材料の選択や成形の方法等を構想して設計を具体化するとともに，製作の過程や結果の評価，改善及び修正について考えている。</a:t>
                      </a:r>
                    </a:p>
                  </a:txBody>
                  <a:tcPr marL="91435" marR="9143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600" u="none" dirty="0">
                          <a:solidFill>
                            <a:schemeClr val="tx1"/>
                          </a:solidFill>
                          <a:latin typeface="ＭＳ 明朝" panose="02020609040205080304" pitchFamily="17" charset="-128"/>
                          <a:ea typeface="ＭＳ 明朝" panose="02020609040205080304" pitchFamily="17" charset="-128"/>
                        </a:rPr>
                        <a:t>　よりよい生活の実現や持続可能な社会の構築に向けて，課題の解決に主体的に取り組んだり，振り返って改善したりしようとしている。</a:t>
                      </a:r>
                    </a:p>
                    <a:p>
                      <a:pPr algn="l"/>
                      <a:r>
                        <a:rPr kumimoji="1" lang="en-US" altLang="ja-JP" sz="1600" u="none" dirty="0">
                          <a:solidFill>
                            <a:schemeClr val="tx1"/>
                          </a:solidFill>
                          <a:latin typeface="ＭＳ 明朝" panose="02020609040205080304" pitchFamily="17" charset="-128"/>
                          <a:ea typeface="ＭＳ 明朝" panose="02020609040205080304" pitchFamily="17" charset="-128"/>
                        </a:rPr>
                        <a:t>※</a:t>
                      </a:r>
                      <a:r>
                        <a:rPr kumimoji="1" lang="ja-JP" altLang="en-US" sz="1600" u="none" dirty="0">
                          <a:solidFill>
                            <a:schemeClr val="tx1"/>
                          </a:solidFill>
                          <a:latin typeface="ＭＳ 明朝" panose="02020609040205080304" pitchFamily="17" charset="-128"/>
                          <a:ea typeface="ＭＳ 明朝" panose="02020609040205080304" pitchFamily="17" charset="-128"/>
                        </a:rPr>
                        <a:t>必要に応じて分野別の評価の観点の趣旨のうち「主体的に学習に取り組む態度」に関わる部分を用いて作成する。</a:t>
                      </a:r>
                    </a:p>
                  </a:txBody>
                  <a:tcPr marL="91435" marR="91435" marT="45722" marB="45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角丸四角形 9"/>
          <p:cNvSpPr/>
          <p:nvPr/>
        </p:nvSpPr>
        <p:spPr>
          <a:xfrm>
            <a:off x="1252538" y="6072188"/>
            <a:ext cx="6696075" cy="669925"/>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800" dirty="0">
                <a:solidFill>
                  <a:schemeClr val="tx1"/>
                </a:solidFill>
              </a:rPr>
              <a:t>学習活動に即した具体化</a:t>
            </a:r>
          </a:p>
        </p:txBody>
      </p:sp>
      <p:sp>
        <p:nvSpPr>
          <p:cNvPr id="11" name="角丸四角形 10"/>
          <p:cNvSpPr/>
          <p:nvPr/>
        </p:nvSpPr>
        <p:spPr>
          <a:xfrm>
            <a:off x="5594350" y="4598988"/>
            <a:ext cx="3195638" cy="1422400"/>
          </a:xfrm>
          <a:prstGeom prst="roundRect">
            <a:avLst>
              <a:gd name="adj" fmla="val 10348"/>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chemeClr val="tx1"/>
                </a:solidFill>
              </a:rPr>
              <a:t>各学習活動の配当時数や使用する教材，観点の趣旨にふさわしい評価方法などに配慮</a:t>
            </a:r>
            <a:endParaRPr kumimoji="1" lang="en-US" altLang="ja-JP" sz="2000" dirty="0">
              <a:solidFill>
                <a:schemeClr val="tx1"/>
              </a:solidFill>
            </a:endParaRPr>
          </a:p>
        </p:txBody>
      </p:sp>
      <p:sp>
        <p:nvSpPr>
          <p:cNvPr id="12" name="下リボン 11"/>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Ｐ４３</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98"/>
    </mc:Choice>
    <mc:Fallback xmlns="">
      <p:transition spd="slow" advTm="33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p:cNvGraphicFramePr>
            <a:graphicFrameLocks noGrp="1"/>
          </p:cNvGraphicFramePr>
          <p:nvPr/>
        </p:nvGraphicFramePr>
        <p:xfrm>
          <a:off x="157163" y="1554163"/>
          <a:ext cx="8896350" cy="3295650"/>
        </p:xfrm>
        <a:graphic>
          <a:graphicData uri="http://schemas.openxmlformats.org/drawingml/2006/table">
            <a:tbl>
              <a:tblPr/>
              <a:tblGrid>
                <a:gridCol w="2965450">
                  <a:extLst>
                    <a:ext uri="{9D8B030D-6E8A-4147-A177-3AD203B41FA5}">
                      <a16:colId xmlns:a16="http://schemas.microsoft.com/office/drawing/2014/main" val="20000"/>
                    </a:ext>
                  </a:extLst>
                </a:gridCol>
                <a:gridCol w="2965450">
                  <a:extLst>
                    <a:ext uri="{9D8B030D-6E8A-4147-A177-3AD203B41FA5}">
                      <a16:colId xmlns:a16="http://schemas.microsoft.com/office/drawing/2014/main" val="20001"/>
                    </a:ext>
                  </a:extLst>
                </a:gridCol>
                <a:gridCol w="2965450">
                  <a:extLst>
                    <a:ext uri="{9D8B030D-6E8A-4147-A177-3AD203B41FA5}">
                      <a16:colId xmlns:a16="http://schemas.microsoft.com/office/drawing/2014/main" val="20002"/>
                    </a:ext>
                  </a:extLst>
                </a:gridCol>
              </a:tblGrid>
              <a:tr h="36584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8" marR="91448"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8" marR="91448"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8" marR="91448" marT="45736" marB="4573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2980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・適切な図法を用いて，製作に必要な図をかくことができる技能を身に付けている。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・工具や機器を使用して，安全・適切に材料取り，部品加工，組立て・接合，仕上げや，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検査等ができる技能を身に付けている。</a:t>
                      </a:r>
                      <a:endPar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8" marR="91448"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・生活や社会の中から材料の製造や成形などに関わる問題を見いだして課題を設定する力を身に付けている。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・課題の解決策を，条件を踏まえて構想し，製作図等に表す力を身に付けている。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・試作等を通じて解決策を具体化する力を身に付けている。</a:t>
                      </a:r>
                    </a:p>
                  </a:txBody>
                  <a:tcPr marL="91448" marR="91448"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・自分なりの新しい考え方や捉え方によって，解決策を構想しようとしている。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mn-ea"/>
                          <a:cs typeface="Arial" panose="020B0604020202020204" pitchFamily="34" charset="0"/>
                        </a:rPr>
                        <a:t>・自らの問題解決とその過程を振り返り，よりよいものとなるよう改善・修正しようとしている。</a:t>
                      </a:r>
                      <a:endPar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8" marR="91448" marT="45736" marB="457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48144" name="テキスト ボックス 1"/>
          <p:cNvSpPr>
            <a:spLocks noChangeArrowheads="1"/>
          </p:cNvSpPr>
          <p:nvPr/>
        </p:nvSpPr>
        <p:spPr bwMode="auto">
          <a:xfrm>
            <a:off x="179388" y="981075"/>
            <a:ext cx="8802687" cy="5222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題材の評価規準の設定</a:t>
            </a:r>
          </a:p>
        </p:txBody>
      </p:sp>
      <p:sp>
        <p:nvSpPr>
          <p:cNvPr id="48145"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48146" name="吹き出し: 四角形 12"/>
          <p:cNvSpPr>
            <a:spLocks noChangeArrowheads="1"/>
          </p:cNvSpPr>
          <p:nvPr/>
        </p:nvSpPr>
        <p:spPr bwMode="auto">
          <a:xfrm>
            <a:off x="179388" y="4076700"/>
            <a:ext cx="2830512" cy="2308225"/>
          </a:xfrm>
          <a:prstGeom prst="wedgeRectCallout">
            <a:avLst>
              <a:gd name="adj1" fmla="val 3454"/>
              <a:gd name="adj2" fmla="val -68130"/>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600"/>
              <a:t>指導要領解説</a:t>
            </a:r>
            <a:r>
              <a:rPr lang="en-US" altLang="ja-JP" sz="1600"/>
              <a:t>P29</a:t>
            </a:r>
          </a:p>
          <a:p>
            <a:pPr>
              <a:lnSpc>
                <a:spcPct val="100000"/>
              </a:lnSpc>
              <a:spcBef>
                <a:spcPct val="0"/>
              </a:spcBef>
              <a:buFontTx/>
              <a:buNone/>
            </a:pPr>
            <a:r>
              <a:rPr lang="ja-JP" altLang="en-US" sz="1600"/>
              <a:t>適切な図法を用いて，製作に必要な図をかくことができるようにするとともに，設定した課題を解決するために，工具や機器を使用して，安全・適切に材料取り，部品加工，組立て・接合，仕上げや，検査等ができるようにする。</a:t>
            </a:r>
            <a:endParaRPr lang="en-US" altLang="ja-JP" sz="1600"/>
          </a:p>
        </p:txBody>
      </p:sp>
      <p:sp>
        <p:nvSpPr>
          <p:cNvPr id="48147" name="吹き出し: 四角形 12"/>
          <p:cNvSpPr>
            <a:spLocks noChangeArrowheads="1"/>
          </p:cNvSpPr>
          <p:nvPr/>
        </p:nvSpPr>
        <p:spPr bwMode="auto">
          <a:xfrm>
            <a:off x="6130925" y="4108450"/>
            <a:ext cx="2874963" cy="2308225"/>
          </a:xfrm>
          <a:prstGeom prst="wedgeRectCallout">
            <a:avLst>
              <a:gd name="adj1" fmla="val -7278"/>
              <a:gd name="adj2" fmla="val -77671"/>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600"/>
              <a:t>指導要領解説</a:t>
            </a:r>
            <a:r>
              <a:rPr lang="en-US" altLang="ja-JP" sz="1600"/>
              <a:t>P60</a:t>
            </a:r>
          </a:p>
          <a:p>
            <a:pPr>
              <a:lnSpc>
                <a:spcPct val="100000"/>
              </a:lnSpc>
              <a:spcBef>
                <a:spcPct val="0"/>
              </a:spcBef>
              <a:buFontTx/>
              <a:buNone/>
            </a:pPr>
            <a:r>
              <a:rPr lang="ja-JP" altLang="en-US" sz="1600"/>
              <a:t>「技術分野　資質・能力系統表」</a:t>
            </a:r>
            <a:endParaRPr lang="en-US" altLang="ja-JP" sz="1600"/>
          </a:p>
          <a:p>
            <a:pPr>
              <a:lnSpc>
                <a:spcPct val="100000"/>
              </a:lnSpc>
              <a:spcBef>
                <a:spcPct val="0"/>
              </a:spcBef>
              <a:buFontTx/>
              <a:buNone/>
            </a:pPr>
            <a:r>
              <a:rPr lang="ja-JP" altLang="en-US" sz="1600"/>
              <a:t>・自分なりの新しい考え方や捉え方によって，解決策を構想しようとする態度</a:t>
            </a:r>
          </a:p>
          <a:p>
            <a:pPr>
              <a:lnSpc>
                <a:spcPct val="100000"/>
              </a:lnSpc>
              <a:spcBef>
                <a:spcPct val="0"/>
              </a:spcBef>
              <a:buFontTx/>
              <a:buNone/>
            </a:pPr>
            <a:r>
              <a:rPr lang="ja-JP" altLang="en-US" sz="1600"/>
              <a:t>・自らの問題解決とその過程を振り返り，よりよいものとなるよう改善・修正しようとする態度</a:t>
            </a:r>
          </a:p>
        </p:txBody>
      </p:sp>
      <p:sp>
        <p:nvSpPr>
          <p:cNvPr id="7" name="下リボン 6"/>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Ｐ４３</a:t>
            </a:r>
          </a:p>
        </p:txBody>
      </p:sp>
      <p:sp>
        <p:nvSpPr>
          <p:cNvPr id="48149" name="吹き出し: 四角形 12"/>
          <p:cNvSpPr>
            <a:spLocks noChangeArrowheads="1"/>
          </p:cNvSpPr>
          <p:nvPr/>
        </p:nvSpPr>
        <p:spPr bwMode="auto">
          <a:xfrm>
            <a:off x="3203575" y="4433888"/>
            <a:ext cx="2808288" cy="2308225"/>
          </a:xfrm>
          <a:prstGeom prst="wedgeRectCallout">
            <a:avLst>
              <a:gd name="adj1" fmla="val -19593"/>
              <a:gd name="adj2" fmla="val -61153"/>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400"/>
              <a:t>指導要領解説</a:t>
            </a:r>
            <a:r>
              <a:rPr lang="en-US" altLang="ja-JP" sz="1400"/>
              <a:t>P29</a:t>
            </a:r>
          </a:p>
          <a:p>
            <a:pPr>
              <a:lnSpc>
                <a:spcPct val="100000"/>
              </a:lnSpc>
              <a:spcBef>
                <a:spcPct val="0"/>
              </a:spcBef>
              <a:buFontTx/>
              <a:buNone/>
            </a:pPr>
            <a:r>
              <a:rPr lang="ja-JP" altLang="en-US" sz="1400"/>
              <a:t>生活や社会の中から材料の製造や成形などに関わる問題を見いだして課題を設定する力，課題の解決策を，条件を踏まえて構想し，製作図等に表す力，試作等を通じて解決策を具体化する力，設計に基づく合理的な解決作業について考える力，課題の解決結果や解決過程を評価，改善及び修正する力</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60"/>
    </mc:Choice>
    <mc:Fallback xmlns="">
      <p:transition spd="slow" advTm="23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テキスト ボックス 1"/>
          <p:cNvSpPr>
            <a:spLocks noChangeArrowheads="1"/>
          </p:cNvSpPr>
          <p:nvPr/>
        </p:nvSpPr>
        <p:spPr bwMode="auto">
          <a:xfrm>
            <a:off x="179388" y="1033463"/>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題材の評価規準の設定</a:t>
            </a:r>
          </a:p>
        </p:txBody>
      </p:sp>
      <p:sp>
        <p:nvSpPr>
          <p:cNvPr id="50179"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50180" name="テキスト ボックス 12"/>
          <p:cNvSpPr>
            <a:spLocks noChangeArrowheads="1"/>
          </p:cNvSpPr>
          <p:nvPr/>
        </p:nvSpPr>
        <p:spPr bwMode="auto">
          <a:xfrm>
            <a:off x="171450" y="1955800"/>
            <a:ext cx="8577263" cy="1544638"/>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latin typeface="ＭＳ Ｐゴシック" panose="020B0600070205080204" pitchFamily="50" charset="-128"/>
              </a:rPr>
              <a:t>○無理なく適切に評価できるような場面を検討する</a:t>
            </a:r>
            <a:endParaRPr lang="en-US" altLang="ja-JP" sz="2800">
              <a:latin typeface="ＭＳ Ｐゴシック" panose="020B0600070205080204" pitchFamily="50" charset="-128"/>
            </a:endParaRPr>
          </a:p>
          <a:p>
            <a:pPr>
              <a:lnSpc>
                <a:spcPct val="100000"/>
              </a:lnSpc>
              <a:spcBef>
                <a:spcPct val="0"/>
              </a:spcBef>
              <a:buFontTx/>
              <a:buNone/>
            </a:pPr>
            <a:r>
              <a:rPr lang="ja-JP" altLang="en-US" sz="2800">
                <a:latin typeface="ＭＳ Ｐゴシック" panose="020B0600070205080204" pitchFamily="50" charset="-128"/>
              </a:rPr>
              <a:t>○学習活動や評価方法も併せて検討しながら，評価規準の具体化，整理・統合を図る</a:t>
            </a:r>
            <a:endParaRPr lang="en-US" altLang="ja-JP" sz="2800">
              <a:latin typeface="ＭＳ Ｐゴシック" panose="020B0600070205080204" pitchFamily="50" charset="-128"/>
            </a:endParaRPr>
          </a:p>
        </p:txBody>
      </p:sp>
      <p:sp>
        <p:nvSpPr>
          <p:cNvPr id="5" name="下リボン 4"/>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Ｐ４４</a:t>
            </a:r>
          </a:p>
        </p:txBody>
      </p:sp>
      <p:sp>
        <p:nvSpPr>
          <p:cNvPr id="8" name="テキスト ボックス 12"/>
          <p:cNvSpPr>
            <a:spLocks noChangeArrowheads="1"/>
          </p:cNvSpPr>
          <p:nvPr/>
        </p:nvSpPr>
        <p:spPr bwMode="auto">
          <a:xfrm>
            <a:off x="169863" y="3861048"/>
            <a:ext cx="8578850" cy="1511300"/>
          </a:xfrm>
          <a:prstGeom prst="rect">
            <a:avLst/>
          </a:prstGeom>
          <a:solidFill>
            <a:schemeClr val="accent2">
              <a:lumMod val="20000"/>
              <a:lumOff val="80000"/>
            </a:schemeClr>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defRPr/>
            </a:pPr>
            <a:r>
              <a:rPr lang="ja-JP" altLang="en-US" sz="2800" dirty="0">
                <a:latin typeface="ＭＳ Ｐゴシック" panose="020B0600070205080204" pitchFamily="50" charset="-128"/>
              </a:rPr>
              <a:t>○「</a:t>
            </a:r>
            <a:r>
              <a:rPr lang="ja-JP" altLang="en-US" sz="2800" dirty="0">
                <a:solidFill>
                  <a:srgbClr val="FF0000"/>
                </a:solidFill>
                <a:latin typeface="ＭＳ Ｐゴシック" panose="020B0600070205080204" pitchFamily="50" charset="-128"/>
              </a:rPr>
              <a:t>知識・技能</a:t>
            </a:r>
            <a:r>
              <a:rPr lang="ja-JP" altLang="en-US" sz="2800" dirty="0">
                <a:latin typeface="ＭＳ Ｐゴシック" panose="020B0600070205080204" pitchFamily="50" charset="-128"/>
              </a:rPr>
              <a:t>」について，「技術と安全な生活や社会との関わり」の理解を目指すこととし，この視点を中心に，取り上げる工具や機器，教材等に応じて具体化する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814"/>
    </mc:Choice>
    <mc:Fallback xmlns="">
      <p:transition spd="slow" advTm="82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テキスト ボックス 1"/>
          <p:cNvSpPr>
            <a:spLocks noChangeArrowheads="1"/>
          </p:cNvSpPr>
          <p:nvPr/>
        </p:nvSpPr>
        <p:spPr bwMode="auto">
          <a:xfrm>
            <a:off x="179388" y="1033463"/>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題材の評価規準の設定</a:t>
            </a:r>
          </a:p>
        </p:txBody>
      </p:sp>
      <p:sp>
        <p:nvSpPr>
          <p:cNvPr id="52227"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5" name="下リボン 4"/>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Ｐ４４</a:t>
            </a:r>
          </a:p>
        </p:txBody>
      </p:sp>
      <p:sp>
        <p:nvSpPr>
          <p:cNvPr id="52229" name="テキスト ボックス 12"/>
          <p:cNvSpPr>
            <a:spLocks noChangeArrowheads="1"/>
          </p:cNvSpPr>
          <p:nvPr/>
        </p:nvSpPr>
        <p:spPr bwMode="auto">
          <a:xfrm>
            <a:off x="171450" y="1955800"/>
            <a:ext cx="8577263" cy="1544638"/>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latin typeface="ＭＳ Ｐゴシック" panose="020B0600070205080204" pitchFamily="50" charset="-128"/>
              </a:rPr>
              <a:t>○無理なく適切に評価できるような場面を検討する</a:t>
            </a:r>
            <a:endParaRPr lang="en-US" altLang="ja-JP" sz="2800">
              <a:latin typeface="ＭＳ Ｐゴシック" panose="020B0600070205080204" pitchFamily="50" charset="-128"/>
            </a:endParaRPr>
          </a:p>
          <a:p>
            <a:pPr>
              <a:lnSpc>
                <a:spcPct val="100000"/>
              </a:lnSpc>
              <a:spcBef>
                <a:spcPct val="0"/>
              </a:spcBef>
              <a:buFontTx/>
              <a:buNone/>
            </a:pPr>
            <a:r>
              <a:rPr lang="ja-JP" altLang="en-US" sz="2800">
                <a:latin typeface="ＭＳ Ｐゴシック" panose="020B0600070205080204" pitchFamily="50" charset="-128"/>
              </a:rPr>
              <a:t>○学習活動や評価方法も併せて検討しながら，評価規準の具体化，整理・統合を図る</a:t>
            </a:r>
            <a:endParaRPr lang="en-US" altLang="ja-JP" sz="2800">
              <a:latin typeface="ＭＳ Ｐゴシック" panose="020B0600070205080204" pitchFamily="50" charset="-128"/>
            </a:endParaRPr>
          </a:p>
        </p:txBody>
      </p:sp>
      <p:sp>
        <p:nvSpPr>
          <p:cNvPr id="9" name="テキスト ボックス 12"/>
          <p:cNvSpPr>
            <a:spLocks noChangeArrowheads="1"/>
          </p:cNvSpPr>
          <p:nvPr/>
        </p:nvSpPr>
        <p:spPr bwMode="auto">
          <a:xfrm>
            <a:off x="169863" y="3861048"/>
            <a:ext cx="8578850" cy="2016125"/>
          </a:xfrm>
          <a:prstGeom prst="rect">
            <a:avLst/>
          </a:prstGeom>
          <a:solidFill>
            <a:schemeClr val="accent2">
              <a:lumMod val="20000"/>
              <a:lumOff val="80000"/>
            </a:schemeClr>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defRPr/>
            </a:pPr>
            <a:r>
              <a:rPr lang="ja-JP" altLang="en-US" sz="2800" dirty="0">
                <a:latin typeface="ＭＳ Ｐゴシック" panose="020B0600070205080204" pitchFamily="50" charset="-128"/>
              </a:rPr>
              <a:t>○「</a:t>
            </a:r>
            <a:r>
              <a:rPr lang="ja-JP" altLang="en-US" sz="2800" dirty="0">
                <a:solidFill>
                  <a:srgbClr val="FF0000"/>
                </a:solidFill>
                <a:latin typeface="ＭＳ Ｐゴシック" panose="020B0600070205080204" pitchFamily="50" charset="-128"/>
              </a:rPr>
              <a:t>思考・判断・表現</a:t>
            </a:r>
            <a:r>
              <a:rPr lang="ja-JP" altLang="en-US" sz="2800" dirty="0">
                <a:latin typeface="ＭＳ Ｐゴシック" panose="020B0600070205080204" pitchFamily="50" charset="-128"/>
              </a:rPr>
              <a:t>」について，題材の指導における「技術による問題の解決」の場面では問題を見いだす範囲を「生活」に限定し，「社会の発展と技術」の場面では「生活や社会」に広げることとし，具体化，整理・統合する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22"/>
    </mc:Choice>
    <mc:Fallback xmlns="">
      <p:transition spd="slow" advTm="2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テキスト ボックス 1"/>
          <p:cNvSpPr>
            <a:spLocks noChangeArrowheads="1"/>
          </p:cNvSpPr>
          <p:nvPr/>
        </p:nvSpPr>
        <p:spPr bwMode="auto">
          <a:xfrm>
            <a:off x="179388" y="1033463"/>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題材の評価規準の設定</a:t>
            </a:r>
          </a:p>
        </p:txBody>
      </p:sp>
      <p:sp>
        <p:nvSpPr>
          <p:cNvPr id="54275"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a:solidFill>
                  <a:schemeClr val="bg1"/>
                </a:solidFill>
              </a:rPr>
              <a:t>題材の評価規準作成のポイント</a:t>
            </a:r>
          </a:p>
        </p:txBody>
      </p:sp>
      <p:sp>
        <p:nvSpPr>
          <p:cNvPr id="5" name="下リボン 4"/>
          <p:cNvSpPr/>
          <p:nvPr/>
        </p:nvSpPr>
        <p:spPr>
          <a:xfrm>
            <a:off x="6629400" y="261938"/>
            <a:ext cx="2495550" cy="579437"/>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Ｐ４４</a:t>
            </a:r>
          </a:p>
        </p:txBody>
      </p:sp>
      <p:sp>
        <p:nvSpPr>
          <p:cNvPr id="54277" name="テキスト ボックス 12"/>
          <p:cNvSpPr>
            <a:spLocks noChangeArrowheads="1"/>
          </p:cNvSpPr>
          <p:nvPr/>
        </p:nvSpPr>
        <p:spPr bwMode="auto">
          <a:xfrm>
            <a:off x="171450" y="1955800"/>
            <a:ext cx="8577263" cy="1544638"/>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latin typeface="ＭＳ Ｐゴシック" panose="020B0600070205080204" pitchFamily="50" charset="-128"/>
              </a:rPr>
              <a:t>○無理なく適切に評価できるような場面を検討する</a:t>
            </a:r>
            <a:endParaRPr lang="en-US" altLang="ja-JP" sz="2800">
              <a:latin typeface="ＭＳ Ｐゴシック" panose="020B0600070205080204" pitchFamily="50" charset="-128"/>
            </a:endParaRPr>
          </a:p>
          <a:p>
            <a:pPr>
              <a:lnSpc>
                <a:spcPct val="100000"/>
              </a:lnSpc>
              <a:spcBef>
                <a:spcPct val="0"/>
              </a:spcBef>
              <a:buFontTx/>
              <a:buNone/>
            </a:pPr>
            <a:r>
              <a:rPr lang="ja-JP" altLang="en-US" sz="2800">
                <a:latin typeface="ＭＳ Ｐゴシック" panose="020B0600070205080204" pitchFamily="50" charset="-128"/>
              </a:rPr>
              <a:t>○学習活動や評価方法も併せて検討しながら，評価規準の具体化，整理・統合を図る</a:t>
            </a:r>
            <a:endParaRPr lang="en-US" altLang="ja-JP" sz="2800">
              <a:latin typeface="ＭＳ Ｐゴシック" panose="020B0600070205080204" pitchFamily="50" charset="-128"/>
            </a:endParaRPr>
          </a:p>
        </p:txBody>
      </p:sp>
      <p:sp>
        <p:nvSpPr>
          <p:cNvPr id="9" name="テキスト ボックス 12"/>
          <p:cNvSpPr>
            <a:spLocks noChangeArrowheads="1"/>
          </p:cNvSpPr>
          <p:nvPr/>
        </p:nvSpPr>
        <p:spPr bwMode="auto">
          <a:xfrm>
            <a:off x="169863" y="3861048"/>
            <a:ext cx="8578850" cy="2376488"/>
          </a:xfrm>
          <a:prstGeom prst="rect">
            <a:avLst/>
          </a:prstGeom>
          <a:solidFill>
            <a:schemeClr val="accent2">
              <a:lumMod val="20000"/>
              <a:lumOff val="80000"/>
            </a:schemeClr>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defRPr/>
            </a:pPr>
            <a:r>
              <a:rPr lang="ja-JP" altLang="en-US" sz="2800" dirty="0">
                <a:latin typeface="ＭＳ Ｐゴシック" panose="020B0600070205080204" pitchFamily="50" charset="-128"/>
              </a:rPr>
              <a:t>○「</a:t>
            </a:r>
            <a:r>
              <a:rPr lang="ja-JP" altLang="en-US" sz="2800" dirty="0">
                <a:solidFill>
                  <a:srgbClr val="FF0000"/>
                </a:solidFill>
                <a:latin typeface="ＭＳ Ｐゴシック" panose="020B0600070205080204" pitchFamily="50" charset="-128"/>
              </a:rPr>
              <a:t>主体的に学習に取り組む態度</a:t>
            </a:r>
            <a:r>
              <a:rPr lang="ja-JP" altLang="en-US" sz="2800" dirty="0">
                <a:latin typeface="ＭＳ Ｐゴシック" panose="020B0600070205080204" pitchFamily="50" charset="-128"/>
              </a:rPr>
              <a:t>」について，題材の学習過程を踏まえ，粘り強い取組を行うとしている姿，学習を調整しようとしている姿，技術を工夫し創造していこうとする姿など，指導の各場面に応じて具体化，整理・統合する。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090"/>
    </mc:Choice>
    <mc:Fallback xmlns="">
      <p:transition spd="slow" advTm="5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ボックス 12"/>
          <p:cNvSpPr>
            <a:spLocks noChangeArrowheads="1"/>
          </p:cNvSpPr>
          <p:nvPr/>
        </p:nvSpPr>
        <p:spPr bwMode="auto">
          <a:xfrm>
            <a:off x="90488" y="1179513"/>
            <a:ext cx="8963025" cy="5688012"/>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latin typeface="ＭＳ Ｐゴシック" panose="020B0600070205080204" pitchFamily="50" charset="-128"/>
            </a:endParaRPr>
          </a:p>
        </p:txBody>
      </p:sp>
      <p:sp>
        <p:nvSpPr>
          <p:cNvPr id="9219" name="テキスト ボックス 1"/>
          <p:cNvSpPr>
            <a:spLocks noChangeArrowheads="1"/>
          </p:cNvSpPr>
          <p:nvPr/>
        </p:nvSpPr>
        <p:spPr bwMode="auto">
          <a:xfrm>
            <a:off x="179388" y="1409700"/>
            <a:ext cx="8802687" cy="13858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①　学習指導要領の「技術・家庭科の目標」，「技術分野</a:t>
            </a:r>
            <a:endParaRPr lang="en-US" altLang="ja-JP" sz="2800"/>
          </a:p>
          <a:p>
            <a:pPr>
              <a:lnSpc>
                <a:spcPct val="100000"/>
              </a:lnSpc>
              <a:spcBef>
                <a:spcPct val="0"/>
              </a:spcBef>
              <a:buFontTx/>
              <a:buNone/>
            </a:pPr>
            <a:r>
              <a:rPr lang="ja-JP" altLang="en-US" sz="2800"/>
              <a:t>　　の目標」を踏まえて， 「評価の観点及びその趣旨」が作</a:t>
            </a:r>
            <a:endParaRPr lang="en-US" altLang="ja-JP" sz="2800"/>
          </a:p>
          <a:p>
            <a:pPr>
              <a:lnSpc>
                <a:spcPct val="100000"/>
              </a:lnSpc>
              <a:spcBef>
                <a:spcPct val="0"/>
              </a:spcBef>
              <a:buFontTx/>
              <a:buNone/>
            </a:pPr>
            <a:r>
              <a:rPr lang="ja-JP" altLang="en-US" sz="2800"/>
              <a:t>　　成されていることを理解する。</a:t>
            </a:r>
          </a:p>
        </p:txBody>
      </p:sp>
      <p:sp>
        <p:nvSpPr>
          <p:cNvPr id="9220" name="テキスト ボックス 1"/>
          <p:cNvSpPr>
            <a:spLocks noChangeArrowheads="1"/>
          </p:cNvSpPr>
          <p:nvPr/>
        </p:nvSpPr>
        <p:spPr bwMode="auto">
          <a:xfrm>
            <a:off x="179388" y="3370263"/>
            <a:ext cx="8802687" cy="9540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②　技術分野における「内容のまとまり」と「評価の観点」</a:t>
            </a:r>
          </a:p>
          <a:p>
            <a:pPr>
              <a:lnSpc>
                <a:spcPct val="100000"/>
              </a:lnSpc>
              <a:spcBef>
                <a:spcPct val="0"/>
              </a:spcBef>
              <a:buFontTx/>
              <a:buNone/>
            </a:pPr>
            <a:r>
              <a:rPr lang="ja-JP" altLang="en-US" sz="2800"/>
              <a:t>　　との関係を確認する。</a:t>
            </a:r>
          </a:p>
        </p:txBody>
      </p:sp>
      <p:sp>
        <p:nvSpPr>
          <p:cNvPr id="9221" name="テキスト ボックス 1"/>
          <p:cNvSpPr>
            <a:spLocks noChangeArrowheads="1"/>
          </p:cNvSpPr>
          <p:nvPr/>
        </p:nvSpPr>
        <p:spPr bwMode="auto">
          <a:xfrm>
            <a:off x="179388" y="4899025"/>
            <a:ext cx="8802687" cy="9540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marL="514350" indent="-514350">
              <a:lnSpc>
                <a:spcPct val="100000"/>
              </a:lnSpc>
              <a:spcBef>
                <a:spcPct val="0"/>
              </a:spcBef>
              <a:buFontTx/>
              <a:buAutoNum type="circleNumDbPlain" startAt="3"/>
              <a:defRPr/>
            </a:pPr>
            <a:r>
              <a:rPr lang="ja-JP" altLang="en-US" sz="2800" dirty="0"/>
              <a:t>観点ごとのポイントを踏まえ，「内容のまとまりごとの</a:t>
            </a:r>
            <a:endParaRPr lang="en-US" altLang="ja-JP" sz="2800" dirty="0"/>
          </a:p>
          <a:p>
            <a:pPr>
              <a:lnSpc>
                <a:spcPct val="100000"/>
              </a:lnSpc>
              <a:spcBef>
                <a:spcPct val="0"/>
              </a:spcBef>
              <a:buFont typeface="Arial" panose="020B0604020202020204" pitchFamily="34" charset="0"/>
              <a:buNone/>
              <a:defRPr/>
            </a:pPr>
            <a:r>
              <a:rPr lang="ja-JP" altLang="en-US" sz="2800" dirty="0"/>
              <a:t>　　評価規準」を作成する。</a:t>
            </a:r>
          </a:p>
        </p:txBody>
      </p:sp>
      <p:sp>
        <p:nvSpPr>
          <p:cNvPr id="9222"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Ⅰ</a:t>
            </a:r>
            <a:r>
              <a:rPr lang="ja-JP" altLang="en-US" sz="3200" b="1">
                <a:solidFill>
                  <a:schemeClr val="bg1"/>
                </a:solidFill>
              </a:rPr>
              <a:t>　「内容のまとまりごとの評価規準」作成の</a:t>
            </a:r>
          </a:p>
          <a:p>
            <a:pPr>
              <a:lnSpc>
                <a:spcPct val="100000"/>
              </a:lnSpc>
              <a:spcBef>
                <a:spcPct val="0"/>
              </a:spcBef>
              <a:buFontTx/>
              <a:buNone/>
            </a:pPr>
            <a:r>
              <a:rPr lang="ja-JP" altLang="en-US" sz="3200" b="1">
                <a:solidFill>
                  <a:schemeClr val="bg1"/>
                </a:solidFill>
              </a:rPr>
              <a:t>基本的な手順</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998"/>
    </mc:Choice>
    <mc:Fallback xmlns="">
      <p:transition spd="slow" advTm="38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テキスト ボックス 12"/>
          <p:cNvSpPr>
            <a:spLocks noChangeArrowheads="1"/>
          </p:cNvSpPr>
          <p:nvPr/>
        </p:nvSpPr>
        <p:spPr bwMode="auto">
          <a:xfrm>
            <a:off x="90488" y="2636838"/>
            <a:ext cx="8891587" cy="1649412"/>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400">
                <a:latin typeface="ＭＳ Ｐゴシック" panose="020B0600070205080204" pitchFamily="50" charset="-128"/>
              </a:rPr>
              <a:t>【</a:t>
            </a:r>
            <a:r>
              <a:rPr lang="ja-JP" altLang="en-US" sz="2400">
                <a:latin typeface="ＭＳ Ｐゴシック" panose="020B0600070205080204" pitchFamily="50" charset="-128"/>
              </a:rPr>
              <a:t>中学校学習指導要領　第２章　第８節　技術・家庭「第１　目標」</a:t>
            </a:r>
            <a:r>
              <a:rPr lang="en-US" altLang="ja-JP" sz="2400">
                <a:latin typeface="ＭＳ Ｐゴシック" panose="020B0600070205080204" pitchFamily="50" charset="-128"/>
              </a:rPr>
              <a:t>】</a:t>
            </a:r>
          </a:p>
          <a:p>
            <a:pPr>
              <a:lnSpc>
                <a:spcPct val="100000"/>
              </a:lnSpc>
              <a:spcBef>
                <a:spcPct val="0"/>
              </a:spcBef>
              <a:buFontTx/>
              <a:buNone/>
            </a:pPr>
            <a:r>
              <a:rPr lang="ja-JP" altLang="en-US" sz="2000">
                <a:latin typeface="ＭＳ Ｐゴシック" panose="020B0600070205080204" pitchFamily="50" charset="-128"/>
              </a:rPr>
              <a:t>　　生活の営みに係る見方・考え方や技術の見方・考え方を働かせ，生活や技術に関する実践的・体験的な活動を通して，よりよい生活の実現や持続可能な社会の構築に向けて，生活を工夫し創造する資質・能力を次のとおり育成することを目指す。</a:t>
            </a:r>
          </a:p>
        </p:txBody>
      </p:sp>
      <p:sp>
        <p:nvSpPr>
          <p:cNvPr id="11267" name="テキスト ボックス 1"/>
          <p:cNvSpPr>
            <a:spLocks noChangeArrowheads="1"/>
          </p:cNvSpPr>
          <p:nvPr/>
        </p:nvSpPr>
        <p:spPr bwMode="auto">
          <a:xfrm>
            <a:off x="179388" y="1179513"/>
            <a:ext cx="8802687" cy="13843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①　学習指導要領の「技術・家庭科の目標」，「技術分野</a:t>
            </a:r>
          </a:p>
          <a:p>
            <a:pPr>
              <a:lnSpc>
                <a:spcPct val="100000"/>
              </a:lnSpc>
              <a:spcBef>
                <a:spcPct val="0"/>
              </a:spcBef>
              <a:buFontTx/>
              <a:buNone/>
            </a:pPr>
            <a:r>
              <a:rPr lang="ja-JP" altLang="en-US" sz="2800"/>
              <a:t>　の目標」を踏まえて，「評価の観点及びその趣旨」が</a:t>
            </a:r>
          </a:p>
          <a:p>
            <a:pPr>
              <a:lnSpc>
                <a:spcPct val="100000"/>
              </a:lnSpc>
              <a:spcBef>
                <a:spcPct val="0"/>
              </a:spcBef>
              <a:buFontTx/>
              <a:buNone/>
            </a:pPr>
            <a:r>
              <a:rPr lang="ja-JP" altLang="en-US" sz="2800"/>
              <a:t>　作成されていることを理解する。</a:t>
            </a:r>
          </a:p>
        </p:txBody>
      </p:sp>
      <p:sp>
        <p:nvSpPr>
          <p:cNvPr id="11268"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「内容のまとまりごとの評価規準」作成の</a:t>
            </a:r>
          </a:p>
          <a:p>
            <a:pPr>
              <a:lnSpc>
                <a:spcPct val="100000"/>
              </a:lnSpc>
              <a:spcBef>
                <a:spcPct val="0"/>
              </a:spcBef>
              <a:buFontTx/>
              <a:buNone/>
            </a:pPr>
            <a:r>
              <a:rPr lang="ja-JP" altLang="en-US" sz="3200" b="1">
                <a:solidFill>
                  <a:schemeClr val="bg1"/>
                </a:solidFill>
              </a:rPr>
              <a:t>具体的な手順</a:t>
            </a:r>
          </a:p>
        </p:txBody>
      </p:sp>
      <p:graphicFrame>
        <p:nvGraphicFramePr>
          <p:cNvPr id="6183" name="表 2"/>
          <p:cNvGraphicFramePr>
            <a:graphicFrameLocks noGrp="1"/>
          </p:cNvGraphicFramePr>
          <p:nvPr/>
        </p:nvGraphicFramePr>
        <p:xfrm>
          <a:off x="87313" y="4286250"/>
          <a:ext cx="8894762" cy="2384425"/>
        </p:xfrm>
        <a:graphic>
          <a:graphicData uri="http://schemas.openxmlformats.org/drawingml/2006/table">
            <a:tbl>
              <a:tblPr/>
              <a:tblGrid>
                <a:gridCol w="2965450">
                  <a:extLst>
                    <a:ext uri="{9D8B030D-6E8A-4147-A177-3AD203B41FA5}">
                      <a16:colId xmlns:a16="http://schemas.microsoft.com/office/drawing/2014/main" val="20000"/>
                    </a:ext>
                  </a:extLst>
                </a:gridCol>
                <a:gridCol w="2963862">
                  <a:extLst>
                    <a:ext uri="{9D8B030D-6E8A-4147-A177-3AD203B41FA5}">
                      <a16:colId xmlns:a16="http://schemas.microsoft.com/office/drawing/2014/main" val="20001"/>
                    </a:ext>
                  </a:extLst>
                </a:gridCol>
                <a:gridCol w="2965450">
                  <a:extLst>
                    <a:ext uri="{9D8B030D-6E8A-4147-A177-3AD203B41FA5}">
                      <a16:colId xmlns:a16="http://schemas.microsoft.com/office/drawing/2014/main" val="20002"/>
                    </a:ext>
                  </a:extLst>
                </a:gridCol>
              </a:tblGrid>
              <a:tr h="463691">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（１）</a:t>
                      </a:r>
                    </a:p>
                  </a:txBody>
                  <a:tcPr marL="91432" marR="91432"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a:t>
                      </a:r>
                    </a:p>
                  </a:txBody>
                  <a:tcPr marL="91432" marR="91432"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（３）</a:t>
                      </a:r>
                    </a:p>
                  </a:txBody>
                  <a:tcPr marL="91432" marR="91432"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92073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生活と技術についての基礎的な理解を図るとともに，それらに係る技能を</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身に付けるようにする。</a:t>
                      </a:r>
                    </a:p>
                  </a:txBody>
                  <a:tcPr marL="91432" marR="91432"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生活や社会の中から問題を見いだして課題を設定し，解決策を構想し，実践を評価・改善し，表現するなど，課題を解決する力を養う。</a:t>
                      </a:r>
                    </a:p>
                  </a:txBody>
                  <a:tcPr marL="91432" marR="91432"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よりよい生活の実現や持続可能な社会の構築に向けて，生活を工夫し創造しようとする実践的な態度を養う。</a:t>
                      </a:r>
                    </a:p>
                  </a:txBody>
                  <a:tcPr marL="91432" marR="91432"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6" name="下リボン 5"/>
          <p:cNvSpPr/>
          <p:nvPr/>
        </p:nvSpPr>
        <p:spPr>
          <a:xfrm>
            <a:off x="6540500" y="492125"/>
            <a:ext cx="2495550" cy="579438"/>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Ｐ２８</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34"/>
    </mc:Choice>
    <mc:Fallback xmlns="">
      <p:transition spd="slow" advTm="1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テキスト ボックス 12"/>
          <p:cNvSpPr>
            <a:spLocks noChangeArrowheads="1"/>
          </p:cNvSpPr>
          <p:nvPr/>
        </p:nvSpPr>
        <p:spPr bwMode="auto">
          <a:xfrm>
            <a:off x="90488" y="2636838"/>
            <a:ext cx="8891587" cy="576262"/>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latin typeface="ＭＳ Ｐゴシック" panose="020B0600070205080204" pitchFamily="50" charset="-128"/>
              </a:rPr>
              <a:t>改善等通知 別紙４ 家庭，技術・家庭（１）評価の観点及びその趣旨</a:t>
            </a:r>
          </a:p>
        </p:txBody>
      </p:sp>
      <p:sp>
        <p:nvSpPr>
          <p:cNvPr id="13315" name="テキスト ボックス 1"/>
          <p:cNvSpPr>
            <a:spLocks noChangeArrowheads="1"/>
          </p:cNvSpPr>
          <p:nvPr/>
        </p:nvSpPr>
        <p:spPr bwMode="auto">
          <a:xfrm>
            <a:off x="179388" y="1179513"/>
            <a:ext cx="8802687" cy="13843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①　学習指導要領の「技術・家庭科の目標」，「技術分野</a:t>
            </a:r>
          </a:p>
          <a:p>
            <a:pPr>
              <a:lnSpc>
                <a:spcPct val="100000"/>
              </a:lnSpc>
              <a:spcBef>
                <a:spcPct val="0"/>
              </a:spcBef>
              <a:buFontTx/>
              <a:buNone/>
            </a:pPr>
            <a:r>
              <a:rPr lang="ja-JP" altLang="en-US" sz="2800"/>
              <a:t>　の目標」を踏まえて，「評価の観点及びその趣旨」が</a:t>
            </a:r>
          </a:p>
          <a:p>
            <a:pPr>
              <a:lnSpc>
                <a:spcPct val="100000"/>
              </a:lnSpc>
              <a:spcBef>
                <a:spcPct val="0"/>
              </a:spcBef>
              <a:buFontTx/>
              <a:buNone/>
            </a:pPr>
            <a:r>
              <a:rPr lang="ja-JP" altLang="en-US" sz="2800"/>
              <a:t>　作成されていることを理解する。</a:t>
            </a:r>
          </a:p>
        </p:txBody>
      </p:sp>
      <p:sp>
        <p:nvSpPr>
          <p:cNvPr id="13316"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「内容のまとまりごとの評価規準」作成の</a:t>
            </a:r>
          </a:p>
          <a:p>
            <a:pPr>
              <a:lnSpc>
                <a:spcPct val="100000"/>
              </a:lnSpc>
              <a:spcBef>
                <a:spcPct val="0"/>
              </a:spcBef>
              <a:buFontTx/>
              <a:buNone/>
            </a:pPr>
            <a:r>
              <a:rPr lang="ja-JP" altLang="en-US" sz="3200" b="1">
                <a:solidFill>
                  <a:schemeClr val="bg1"/>
                </a:solidFill>
              </a:rPr>
              <a:t>具体的な手順</a:t>
            </a:r>
          </a:p>
        </p:txBody>
      </p:sp>
      <p:graphicFrame>
        <p:nvGraphicFramePr>
          <p:cNvPr id="7226" name="表 2"/>
          <p:cNvGraphicFramePr>
            <a:graphicFrameLocks noGrp="1"/>
          </p:cNvGraphicFramePr>
          <p:nvPr/>
        </p:nvGraphicFramePr>
        <p:xfrm>
          <a:off x="123825" y="3281363"/>
          <a:ext cx="8896350" cy="3548062"/>
        </p:xfrm>
        <a:graphic>
          <a:graphicData uri="http://schemas.openxmlformats.org/drawingml/2006/table">
            <a:tbl>
              <a:tblPr/>
              <a:tblGrid>
                <a:gridCol w="2965450">
                  <a:extLst>
                    <a:ext uri="{9D8B030D-6E8A-4147-A177-3AD203B41FA5}">
                      <a16:colId xmlns:a16="http://schemas.microsoft.com/office/drawing/2014/main" val="20000"/>
                    </a:ext>
                  </a:extLst>
                </a:gridCol>
                <a:gridCol w="2965450">
                  <a:extLst>
                    <a:ext uri="{9D8B030D-6E8A-4147-A177-3AD203B41FA5}">
                      <a16:colId xmlns:a16="http://schemas.microsoft.com/office/drawing/2014/main" val="20001"/>
                    </a:ext>
                  </a:extLst>
                </a:gridCol>
                <a:gridCol w="2965450">
                  <a:extLst>
                    <a:ext uri="{9D8B030D-6E8A-4147-A177-3AD203B41FA5}">
                      <a16:colId xmlns:a16="http://schemas.microsoft.com/office/drawing/2014/main" val="20002"/>
                    </a:ext>
                  </a:extLst>
                </a:gridCol>
              </a:tblGrid>
              <a:tr h="5302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8" marR="91448"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1783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生活と技術について理解しているとともに，それらに係る技能を</a:t>
                      </a:r>
                      <a:r>
                        <a:rPr kumimoji="1" lang="ja-JP" altLang="en-US" sz="24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身に付けている。</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生活や社会の中から問題を見いだして課題を設定し，解決策を構想し，実践を評価・改善し，表現するなどして課題を解決する力を</a:t>
                      </a:r>
                      <a:r>
                        <a:rPr kumimoji="1" lang="ja-JP" altLang="en-US" sz="2400" b="0" i="0" u="sng"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身に付けている。</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よりよい生活の実現や持続可能な社会の構築に向けて，</a:t>
                      </a:r>
                      <a:r>
                        <a:rPr kumimoji="1" lang="ja-JP" altLang="en-US" sz="24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課題の解決に主体的に取り組んだり，振り返って改善したりして，生活を工夫し創造し，実践しようとしている。</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6" name="下リボン 5"/>
          <p:cNvSpPr/>
          <p:nvPr/>
        </p:nvSpPr>
        <p:spPr>
          <a:xfrm>
            <a:off x="6540500" y="492125"/>
            <a:ext cx="2495550" cy="579438"/>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Ｐ２８</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44"/>
    </mc:Choice>
    <mc:Fallback xmlns="">
      <p:transition spd="slow" advTm="1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テキスト ボックス 12"/>
          <p:cNvSpPr>
            <a:spLocks noChangeArrowheads="1"/>
          </p:cNvSpPr>
          <p:nvPr/>
        </p:nvSpPr>
        <p:spPr bwMode="auto">
          <a:xfrm>
            <a:off x="90488" y="2636838"/>
            <a:ext cx="8891587" cy="720725"/>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a:latin typeface="ＭＳ Ｐゴシック" panose="020B0600070205080204" pitchFamily="50" charset="-128"/>
              </a:rPr>
              <a:t>【</a:t>
            </a:r>
            <a:r>
              <a:rPr lang="ja-JP" altLang="en-US" sz="1800">
                <a:latin typeface="ＭＳ Ｐゴシック" panose="020B0600070205080204" pitchFamily="50" charset="-128"/>
              </a:rPr>
              <a:t>中学校学習指導要領　第２章　第８節　技術・家庭「第２　各分野の目標及び内容」</a:t>
            </a:r>
          </a:p>
          <a:p>
            <a:pPr algn="r">
              <a:lnSpc>
                <a:spcPct val="100000"/>
              </a:lnSpc>
              <a:spcBef>
                <a:spcPct val="0"/>
              </a:spcBef>
              <a:buFontTx/>
              <a:buNone/>
            </a:pPr>
            <a:r>
              <a:rPr lang="en-US" altLang="ja-JP" sz="1800">
                <a:latin typeface="ＭＳ Ｐゴシック" panose="020B0600070205080204" pitchFamily="50" charset="-128"/>
              </a:rPr>
              <a:t>〔</a:t>
            </a:r>
            <a:r>
              <a:rPr lang="ja-JP" altLang="en-US" sz="1800">
                <a:latin typeface="ＭＳ Ｐゴシック" panose="020B0600070205080204" pitchFamily="50" charset="-128"/>
              </a:rPr>
              <a:t>技術分野</a:t>
            </a:r>
            <a:r>
              <a:rPr lang="en-US" altLang="ja-JP" sz="1800">
                <a:latin typeface="ＭＳ Ｐゴシック" panose="020B0600070205080204" pitchFamily="50" charset="-128"/>
              </a:rPr>
              <a:t>〕</a:t>
            </a:r>
            <a:r>
              <a:rPr lang="ja-JP" altLang="en-US" sz="1800">
                <a:latin typeface="ＭＳ Ｐゴシック" panose="020B0600070205080204" pitchFamily="50" charset="-128"/>
              </a:rPr>
              <a:t>　１　目標</a:t>
            </a:r>
            <a:r>
              <a:rPr lang="en-US" altLang="ja-JP" sz="1800">
                <a:latin typeface="ＭＳ Ｐゴシック" panose="020B0600070205080204" pitchFamily="50" charset="-128"/>
              </a:rPr>
              <a:t>】</a:t>
            </a:r>
          </a:p>
          <a:p>
            <a:pPr>
              <a:lnSpc>
                <a:spcPct val="100000"/>
              </a:lnSpc>
              <a:spcBef>
                <a:spcPct val="0"/>
              </a:spcBef>
              <a:buFontTx/>
              <a:buNone/>
            </a:pPr>
            <a:r>
              <a:rPr lang="ja-JP" altLang="en-US" sz="2000">
                <a:latin typeface="ＭＳ Ｐゴシック" panose="020B0600070205080204" pitchFamily="50" charset="-128"/>
              </a:rPr>
              <a:t>　　</a:t>
            </a:r>
          </a:p>
        </p:txBody>
      </p:sp>
      <p:sp>
        <p:nvSpPr>
          <p:cNvPr id="15363" name="テキスト ボックス 1"/>
          <p:cNvSpPr>
            <a:spLocks noChangeArrowheads="1"/>
          </p:cNvSpPr>
          <p:nvPr/>
        </p:nvSpPr>
        <p:spPr bwMode="auto">
          <a:xfrm>
            <a:off x="179388" y="1179513"/>
            <a:ext cx="8802687" cy="13843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①　学習指導要領の「技術・家庭科の目標」，「技術分野</a:t>
            </a:r>
          </a:p>
          <a:p>
            <a:pPr>
              <a:lnSpc>
                <a:spcPct val="100000"/>
              </a:lnSpc>
              <a:spcBef>
                <a:spcPct val="0"/>
              </a:spcBef>
              <a:buFontTx/>
              <a:buNone/>
            </a:pPr>
            <a:r>
              <a:rPr lang="ja-JP" altLang="en-US" sz="2800"/>
              <a:t>　の目標」を踏まえて，「評価の観点及びその趣旨」が</a:t>
            </a:r>
          </a:p>
          <a:p>
            <a:pPr>
              <a:lnSpc>
                <a:spcPct val="100000"/>
              </a:lnSpc>
              <a:spcBef>
                <a:spcPct val="0"/>
              </a:spcBef>
              <a:buFontTx/>
              <a:buNone/>
            </a:pPr>
            <a:r>
              <a:rPr lang="ja-JP" altLang="en-US" sz="2800"/>
              <a:t>　作成されていることを理解する。</a:t>
            </a:r>
          </a:p>
        </p:txBody>
      </p:sp>
      <p:sp>
        <p:nvSpPr>
          <p:cNvPr id="15364"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「内容のまとまりごとの評価規準」作成の</a:t>
            </a:r>
          </a:p>
          <a:p>
            <a:pPr>
              <a:lnSpc>
                <a:spcPct val="100000"/>
              </a:lnSpc>
              <a:spcBef>
                <a:spcPct val="0"/>
              </a:spcBef>
              <a:buFontTx/>
              <a:buNone/>
            </a:pPr>
            <a:r>
              <a:rPr lang="ja-JP" altLang="en-US" sz="3200" b="1">
                <a:solidFill>
                  <a:schemeClr val="bg1"/>
                </a:solidFill>
              </a:rPr>
              <a:t>具体的な手順</a:t>
            </a:r>
          </a:p>
        </p:txBody>
      </p:sp>
      <p:graphicFrame>
        <p:nvGraphicFramePr>
          <p:cNvPr id="8269" name="表 2"/>
          <p:cNvGraphicFramePr>
            <a:graphicFrameLocks noGrp="1"/>
          </p:cNvGraphicFramePr>
          <p:nvPr/>
        </p:nvGraphicFramePr>
        <p:xfrm>
          <a:off x="82550" y="3357563"/>
          <a:ext cx="8896350" cy="3384550"/>
        </p:xfrm>
        <a:graphic>
          <a:graphicData uri="http://schemas.openxmlformats.org/drawingml/2006/table">
            <a:tbl>
              <a:tblPr/>
              <a:tblGrid>
                <a:gridCol w="2965450">
                  <a:extLst>
                    <a:ext uri="{9D8B030D-6E8A-4147-A177-3AD203B41FA5}">
                      <a16:colId xmlns:a16="http://schemas.microsoft.com/office/drawing/2014/main" val="20000"/>
                    </a:ext>
                  </a:extLst>
                </a:gridCol>
                <a:gridCol w="2965450">
                  <a:extLst>
                    <a:ext uri="{9D8B030D-6E8A-4147-A177-3AD203B41FA5}">
                      <a16:colId xmlns:a16="http://schemas.microsoft.com/office/drawing/2014/main" val="20001"/>
                    </a:ext>
                  </a:extLst>
                </a:gridCol>
                <a:gridCol w="2965450">
                  <a:extLst>
                    <a:ext uri="{9D8B030D-6E8A-4147-A177-3AD203B41FA5}">
                      <a16:colId xmlns:a16="http://schemas.microsoft.com/office/drawing/2014/main" val="20002"/>
                    </a:ext>
                  </a:extLst>
                </a:gridCol>
              </a:tblGrid>
              <a:tr h="47625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（１）</a:t>
                      </a:r>
                    </a:p>
                  </a:txBody>
                  <a:tcPr marL="91448" marR="9144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（２）</a:t>
                      </a:r>
                    </a:p>
                  </a:txBody>
                  <a:tcPr marL="91448" marR="9144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（３）</a:t>
                      </a:r>
                    </a:p>
                  </a:txBody>
                  <a:tcPr marL="91448" marR="9144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0830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や社会で利用されている材料，加工，生物育成，エネルギー変換及び情報の技術についての基礎的な理解を図るとともに，それらに係る技能を身に付け，技術と生活や社会，環境との関わりについて理解を深める。</a:t>
                      </a:r>
                    </a:p>
                  </a:txBody>
                  <a:tcPr marL="91448" marR="9144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生活や社会の中から技術に関わる問題を見いだして課題を設定し，解決策を構想し，製作図等に表現し，試作等を通じて具体化し，実践を評価・改善するなど，課題を解決する力を養う。</a:t>
                      </a:r>
                    </a:p>
                  </a:txBody>
                  <a:tcPr marL="91448" marR="9144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よりよい生活の実現や持続可能な社会の構築に向けて，適切かつ誠実に技術を工夫し創造しようとする実践的な態度を養う。</a:t>
                      </a:r>
                    </a:p>
                  </a:txBody>
                  <a:tcPr marL="91448" marR="9144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6" name="下リボン 5"/>
          <p:cNvSpPr/>
          <p:nvPr/>
        </p:nvSpPr>
        <p:spPr>
          <a:xfrm>
            <a:off x="6540500" y="492125"/>
            <a:ext cx="2495550" cy="579438"/>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Ｐ２９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13"/>
    </mc:Choice>
    <mc:Fallback xmlns="">
      <p:transition spd="slow" advTm="10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12"/>
          <p:cNvSpPr>
            <a:spLocks noChangeArrowheads="1"/>
          </p:cNvSpPr>
          <p:nvPr/>
        </p:nvSpPr>
        <p:spPr bwMode="auto">
          <a:xfrm>
            <a:off x="90488" y="2636838"/>
            <a:ext cx="8891587" cy="576262"/>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latin typeface="ＭＳ Ｐゴシック" panose="020B0600070205080204" pitchFamily="50" charset="-128"/>
              </a:rPr>
              <a:t>改善等通知 別紙４ 家庭，技術・家庭（１）評価の観点及びその趣旨</a:t>
            </a:r>
          </a:p>
        </p:txBody>
      </p:sp>
      <p:sp>
        <p:nvSpPr>
          <p:cNvPr id="17411" name="テキスト ボックス 1"/>
          <p:cNvSpPr>
            <a:spLocks noChangeArrowheads="1"/>
          </p:cNvSpPr>
          <p:nvPr/>
        </p:nvSpPr>
        <p:spPr bwMode="auto">
          <a:xfrm>
            <a:off x="179388" y="1179513"/>
            <a:ext cx="8802687" cy="1384300"/>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①　学習指導要領の「技術・家庭科の目標」，「技術分野</a:t>
            </a:r>
          </a:p>
          <a:p>
            <a:pPr>
              <a:lnSpc>
                <a:spcPct val="100000"/>
              </a:lnSpc>
              <a:spcBef>
                <a:spcPct val="0"/>
              </a:spcBef>
              <a:buFontTx/>
              <a:buNone/>
            </a:pPr>
            <a:r>
              <a:rPr lang="ja-JP" altLang="en-US" sz="2800"/>
              <a:t>　の目標」を踏まえて，「評価の観点及びその趣旨」が</a:t>
            </a:r>
          </a:p>
          <a:p>
            <a:pPr>
              <a:lnSpc>
                <a:spcPct val="100000"/>
              </a:lnSpc>
              <a:spcBef>
                <a:spcPct val="0"/>
              </a:spcBef>
              <a:buFontTx/>
              <a:buNone/>
            </a:pPr>
            <a:r>
              <a:rPr lang="ja-JP" altLang="en-US" sz="2800"/>
              <a:t>　作成されていることを理解する。</a:t>
            </a:r>
          </a:p>
        </p:txBody>
      </p:sp>
      <p:sp>
        <p:nvSpPr>
          <p:cNvPr id="17412"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「内容のまとまりごとの評価規準」作成の</a:t>
            </a:r>
          </a:p>
          <a:p>
            <a:pPr>
              <a:lnSpc>
                <a:spcPct val="100000"/>
              </a:lnSpc>
              <a:spcBef>
                <a:spcPct val="0"/>
              </a:spcBef>
              <a:buFontTx/>
              <a:buNone/>
            </a:pPr>
            <a:r>
              <a:rPr lang="ja-JP" altLang="en-US" sz="3200" b="1">
                <a:solidFill>
                  <a:schemeClr val="bg1"/>
                </a:solidFill>
              </a:rPr>
              <a:t>具体的な手順</a:t>
            </a:r>
          </a:p>
        </p:txBody>
      </p:sp>
      <p:graphicFrame>
        <p:nvGraphicFramePr>
          <p:cNvPr id="9312" name="表 2"/>
          <p:cNvGraphicFramePr>
            <a:graphicFrameLocks noGrp="1"/>
          </p:cNvGraphicFramePr>
          <p:nvPr/>
        </p:nvGraphicFramePr>
        <p:xfrm>
          <a:off x="123825" y="3281363"/>
          <a:ext cx="8896350" cy="3548062"/>
        </p:xfrm>
        <a:graphic>
          <a:graphicData uri="http://schemas.openxmlformats.org/drawingml/2006/table">
            <a:tbl>
              <a:tblPr/>
              <a:tblGrid>
                <a:gridCol w="2965450">
                  <a:extLst>
                    <a:ext uri="{9D8B030D-6E8A-4147-A177-3AD203B41FA5}">
                      <a16:colId xmlns:a16="http://schemas.microsoft.com/office/drawing/2014/main" val="20000"/>
                    </a:ext>
                  </a:extLst>
                </a:gridCol>
                <a:gridCol w="2965450">
                  <a:extLst>
                    <a:ext uri="{9D8B030D-6E8A-4147-A177-3AD203B41FA5}">
                      <a16:colId xmlns:a16="http://schemas.microsoft.com/office/drawing/2014/main" val="20001"/>
                    </a:ext>
                  </a:extLst>
                </a:gridCol>
                <a:gridCol w="2965450">
                  <a:extLst>
                    <a:ext uri="{9D8B030D-6E8A-4147-A177-3AD203B41FA5}">
                      <a16:colId xmlns:a16="http://schemas.microsoft.com/office/drawing/2014/main" val="20002"/>
                    </a:ext>
                  </a:extLst>
                </a:gridCol>
              </a:tblGrid>
              <a:tr h="5302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48" marR="91448"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1783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生活と技術について理解しているとともに，それらに係る技能を</a:t>
                      </a:r>
                      <a:r>
                        <a:rPr kumimoji="1" lang="ja-JP" altLang="en-US" sz="2400" b="0" i="0" u="sng"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身に付けている。</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生活や社会の中から問題を見いだして課題を設定し，解決策を構想し，実践を評価・改善し，表現するなどして課題を解決する力を</a:t>
                      </a:r>
                      <a:r>
                        <a:rPr kumimoji="1" lang="ja-JP" altLang="en-US" sz="2400" b="0" i="0" u="sng"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身に付けている。</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よりよい生活の実現や持続可能な社会の構築に向けて，</a:t>
                      </a:r>
                      <a:r>
                        <a:rPr kumimoji="1" lang="ja-JP" altLang="en-US" sz="2400" b="0" i="0" u="sng"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課題の解決に主体的に取り組んだり，振り返って改善したりして，生活を工夫し創造し，実践しようとしている。</a:t>
                      </a:r>
                    </a:p>
                  </a:txBody>
                  <a:tcPr marL="91448" marR="91448"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bl>
          </a:graphicData>
        </a:graphic>
      </p:graphicFrame>
      <p:sp>
        <p:nvSpPr>
          <p:cNvPr id="6" name="下リボン 5"/>
          <p:cNvSpPr/>
          <p:nvPr/>
        </p:nvSpPr>
        <p:spPr>
          <a:xfrm>
            <a:off x="6540500" y="492125"/>
            <a:ext cx="2495550" cy="579438"/>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Ｐ２９</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
          <p:cNvSpPr>
            <a:spLocks noChangeArrowheads="1"/>
          </p:cNvSpPr>
          <p:nvPr/>
        </p:nvSpPr>
        <p:spPr bwMode="auto">
          <a:xfrm>
            <a:off x="179388" y="1117600"/>
            <a:ext cx="8802687" cy="9540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②　技術分野における「内容のまとまり」と「評価の観点」</a:t>
            </a:r>
          </a:p>
          <a:p>
            <a:pPr>
              <a:lnSpc>
                <a:spcPct val="100000"/>
              </a:lnSpc>
              <a:spcBef>
                <a:spcPct val="0"/>
              </a:spcBef>
              <a:buFontTx/>
              <a:buNone/>
            </a:pPr>
            <a:r>
              <a:rPr lang="ja-JP" altLang="en-US" sz="2800"/>
              <a:t>　　との関係を確認する。</a:t>
            </a:r>
          </a:p>
        </p:txBody>
      </p:sp>
      <p:sp>
        <p:nvSpPr>
          <p:cNvPr id="19459" name="正方形/長方形 1"/>
          <p:cNvSpPr>
            <a:spLocks noChangeArrowheads="1"/>
          </p:cNvSpPr>
          <p:nvPr/>
        </p:nvSpPr>
        <p:spPr bwMode="auto">
          <a:xfrm>
            <a:off x="241300" y="2205038"/>
            <a:ext cx="8770938" cy="4524375"/>
          </a:xfrm>
          <a:prstGeom prst="rect">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400" dirty="0"/>
              <a:t>Ａ 材料と加工の技術</a:t>
            </a:r>
          </a:p>
          <a:p>
            <a:pPr>
              <a:lnSpc>
                <a:spcPct val="100000"/>
              </a:lnSpc>
              <a:spcBef>
                <a:spcPct val="0"/>
              </a:spcBef>
              <a:buFontTx/>
              <a:buNone/>
            </a:pPr>
            <a:r>
              <a:rPr kumimoji="0" lang="ja-JP" altLang="en-US" sz="2400" dirty="0"/>
              <a:t>（</a:t>
            </a:r>
            <a:r>
              <a:rPr kumimoji="0" lang="en-US" altLang="ja-JP" sz="2400" dirty="0"/>
              <a:t>2</a:t>
            </a:r>
            <a:r>
              <a:rPr kumimoji="0" lang="ja-JP" altLang="en-US" sz="2400" dirty="0"/>
              <a:t>） 生活や社会における問題を，材料と加工の技術によって解決</a:t>
            </a:r>
          </a:p>
          <a:p>
            <a:pPr>
              <a:lnSpc>
                <a:spcPct val="100000"/>
              </a:lnSpc>
              <a:spcBef>
                <a:spcPct val="0"/>
              </a:spcBef>
              <a:buFontTx/>
              <a:buNone/>
            </a:pPr>
            <a:r>
              <a:rPr kumimoji="0" lang="ja-JP" altLang="en-US" sz="2400" dirty="0"/>
              <a:t>　する活動を通して，次の事項を身に付けることができるよう指導</a:t>
            </a:r>
          </a:p>
          <a:p>
            <a:pPr>
              <a:lnSpc>
                <a:spcPct val="100000"/>
              </a:lnSpc>
              <a:spcBef>
                <a:spcPct val="0"/>
              </a:spcBef>
              <a:buFontTx/>
              <a:buNone/>
            </a:pPr>
            <a:r>
              <a:rPr kumimoji="0" lang="ja-JP" altLang="en-US" sz="2400" dirty="0"/>
              <a:t>　する。</a:t>
            </a:r>
          </a:p>
          <a:p>
            <a:pPr>
              <a:lnSpc>
                <a:spcPct val="100000"/>
              </a:lnSpc>
              <a:spcBef>
                <a:spcPct val="0"/>
              </a:spcBef>
              <a:buFontTx/>
              <a:buNone/>
            </a:pPr>
            <a:r>
              <a:rPr kumimoji="0" lang="ja-JP" altLang="en-US" sz="2400" dirty="0"/>
              <a:t>　ア　製作に必要な図をかき，安全・適切な製作や検査・点検等が</a:t>
            </a:r>
          </a:p>
          <a:p>
            <a:pPr>
              <a:lnSpc>
                <a:spcPct val="100000"/>
              </a:lnSpc>
              <a:spcBef>
                <a:spcPct val="0"/>
              </a:spcBef>
              <a:buFontTx/>
              <a:buNone/>
            </a:pPr>
            <a:r>
              <a:rPr kumimoji="0" lang="ja-JP" altLang="en-US" sz="2400" dirty="0"/>
              <a:t>　　できること。</a:t>
            </a:r>
          </a:p>
          <a:p>
            <a:pPr>
              <a:lnSpc>
                <a:spcPct val="100000"/>
              </a:lnSpc>
              <a:spcBef>
                <a:spcPct val="0"/>
              </a:spcBef>
              <a:buFontTx/>
              <a:buNone/>
            </a:pPr>
            <a:r>
              <a:rPr kumimoji="0" lang="ja-JP" altLang="en-US" sz="2400" dirty="0"/>
              <a:t>　イ 　問題を見いだして課題を設定し，材料の選択や成形の方法等</a:t>
            </a:r>
          </a:p>
          <a:p>
            <a:pPr>
              <a:lnSpc>
                <a:spcPct val="100000"/>
              </a:lnSpc>
              <a:spcBef>
                <a:spcPct val="0"/>
              </a:spcBef>
              <a:buFontTx/>
              <a:buNone/>
            </a:pPr>
            <a:r>
              <a:rPr kumimoji="0" lang="ja-JP" altLang="en-US" sz="2400" dirty="0"/>
              <a:t>　　を構想して設計を具体化するとともに，製作の過程や結果の評</a:t>
            </a:r>
          </a:p>
          <a:p>
            <a:pPr>
              <a:lnSpc>
                <a:spcPct val="100000"/>
              </a:lnSpc>
              <a:spcBef>
                <a:spcPct val="0"/>
              </a:spcBef>
              <a:buFontTx/>
              <a:buNone/>
            </a:pPr>
            <a:r>
              <a:rPr kumimoji="0" lang="ja-JP" altLang="en-US" sz="2400" dirty="0"/>
              <a:t>　　価，改善及び修正について考えること。</a:t>
            </a:r>
          </a:p>
          <a:p>
            <a:pPr>
              <a:lnSpc>
                <a:spcPct val="100000"/>
              </a:lnSpc>
              <a:spcBef>
                <a:spcPct val="0"/>
              </a:spcBef>
              <a:buFontTx/>
              <a:buNone/>
            </a:pPr>
            <a:endParaRPr kumimoji="0" lang="en-US" altLang="ja-JP" sz="2400" dirty="0"/>
          </a:p>
          <a:p>
            <a:pPr>
              <a:lnSpc>
                <a:spcPct val="100000"/>
              </a:lnSpc>
              <a:spcBef>
                <a:spcPct val="0"/>
              </a:spcBef>
              <a:buFontTx/>
              <a:buNone/>
            </a:pPr>
            <a:endParaRPr kumimoji="0" lang="en-US" altLang="ja-JP" sz="2400" dirty="0"/>
          </a:p>
          <a:p>
            <a:pPr>
              <a:lnSpc>
                <a:spcPct val="100000"/>
              </a:lnSpc>
              <a:spcBef>
                <a:spcPct val="0"/>
              </a:spcBef>
              <a:buFontTx/>
              <a:buNone/>
            </a:pPr>
            <a:endParaRPr kumimoji="0" lang="en-US" altLang="ja-JP" sz="2400" dirty="0"/>
          </a:p>
        </p:txBody>
      </p:sp>
      <p:sp>
        <p:nvSpPr>
          <p:cNvPr id="19460" name="テキスト ボックス 4"/>
          <p:cNvSpPr>
            <a:spLocks noChangeArrowheads="1"/>
          </p:cNvSpPr>
          <p:nvPr/>
        </p:nvSpPr>
        <p:spPr bwMode="auto">
          <a:xfrm>
            <a:off x="468313" y="5661025"/>
            <a:ext cx="6696075" cy="83026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ア</a:t>
            </a:r>
            <a:r>
              <a:rPr lang="en-US" altLang="ja-JP" sz="2400"/>
              <a:t>…</a:t>
            </a:r>
            <a:r>
              <a:rPr lang="ja-JP" altLang="en-US" sz="2400"/>
              <a:t>知識及び技能に関する内容</a:t>
            </a:r>
          </a:p>
          <a:p>
            <a:pPr>
              <a:lnSpc>
                <a:spcPct val="100000"/>
              </a:lnSpc>
              <a:spcBef>
                <a:spcPct val="0"/>
              </a:spcBef>
              <a:buFontTx/>
              <a:buNone/>
            </a:pPr>
            <a:r>
              <a:rPr lang="ja-JP" altLang="en-US" sz="2400"/>
              <a:t>イ</a:t>
            </a:r>
            <a:r>
              <a:rPr lang="en-US" altLang="ja-JP" sz="2400"/>
              <a:t>…</a:t>
            </a:r>
            <a:r>
              <a:rPr lang="ja-JP" altLang="en-US" sz="2400"/>
              <a:t>思考力，判断力，表現力等に関する内容</a:t>
            </a:r>
          </a:p>
        </p:txBody>
      </p:sp>
      <p:sp>
        <p:nvSpPr>
          <p:cNvPr id="19461"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「内容のまとまりごとの評価規準」作成の</a:t>
            </a:r>
          </a:p>
          <a:p>
            <a:pPr>
              <a:lnSpc>
                <a:spcPct val="100000"/>
              </a:lnSpc>
              <a:spcBef>
                <a:spcPct val="0"/>
              </a:spcBef>
              <a:buFontTx/>
              <a:buNone/>
            </a:pPr>
            <a:r>
              <a:rPr lang="ja-JP" altLang="en-US" sz="3200" b="1">
                <a:solidFill>
                  <a:schemeClr val="bg1"/>
                </a:solidFill>
              </a:rPr>
              <a:t>具体的な手順</a:t>
            </a:r>
          </a:p>
        </p:txBody>
      </p:sp>
      <p:sp>
        <p:nvSpPr>
          <p:cNvPr id="6" name="下リボン 5"/>
          <p:cNvSpPr/>
          <p:nvPr/>
        </p:nvSpPr>
        <p:spPr>
          <a:xfrm>
            <a:off x="6540500" y="492125"/>
            <a:ext cx="2495550" cy="579438"/>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Ｐ３０</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504"/>
    </mc:Choice>
    <mc:Fallback xmlns="">
      <p:transition spd="slow" advTm="7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1"/>
          <p:cNvSpPr>
            <a:spLocks noChangeArrowheads="1"/>
          </p:cNvSpPr>
          <p:nvPr/>
        </p:nvSpPr>
        <p:spPr bwMode="auto">
          <a:xfrm>
            <a:off x="114300" y="1035050"/>
            <a:ext cx="8802688" cy="9540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③　観点ごとのポイントを踏まえ，「内容のまとまりごとの</a:t>
            </a:r>
          </a:p>
          <a:p>
            <a:pPr>
              <a:lnSpc>
                <a:spcPct val="100000"/>
              </a:lnSpc>
              <a:spcBef>
                <a:spcPct val="0"/>
              </a:spcBef>
              <a:buFontTx/>
              <a:buNone/>
            </a:pPr>
            <a:r>
              <a:rPr lang="ja-JP" altLang="en-US" sz="2800"/>
              <a:t>　評価規準」を作成する。</a:t>
            </a:r>
          </a:p>
        </p:txBody>
      </p:sp>
      <p:sp>
        <p:nvSpPr>
          <p:cNvPr id="21507" name="テキスト ボックス 1"/>
          <p:cNvSpPr>
            <a:spLocks noChangeArrowheads="1"/>
          </p:cNvSpPr>
          <p:nvPr/>
        </p:nvSpPr>
        <p:spPr bwMode="auto">
          <a:xfrm>
            <a:off x="0" y="1916113"/>
            <a:ext cx="8802688"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a:t>【</a:t>
            </a:r>
            <a:r>
              <a:rPr lang="ja-JP" altLang="en-US" sz="3200"/>
              <a:t>観点ごとのポイント</a:t>
            </a:r>
            <a:r>
              <a:rPr lang="en-US" altLang="ja-JP" sz="3200"/>
              <a:t>】</a:t>
            </a:r>
          </a:p>
        </p:txBody>
      </p:sp>
      <p:sp>
        <p:nvSpPr>
          <p:cNvPr id="21508" name="テキスト ボックス 1"/>
          <p:cNvSpPr>
            <a:spLocks noChangeArrowheads="1"/>
          </p:cNvSpPr>
          <p:nvPr/>
        </p:nvSpPr>
        <p:spPr bwMode="auto">
          <a:xfrm>
            <a:off x="111125" y="4029075"/>
            <a:ext cx="8812213" cy="1190625"/>
          </a:xfrm>
          <a:prstGeom prst="rect">
            <a:avLst/>
          </a:prstGeom>
          <a:solidFill>
            <a:srgbClr val="E2F0D9"/>
          </a:solidFill>
          <a:ln w="9525" algn="ctr">
            <a:solidFill>
              <a:srgbClr val="000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○「思考・判断・表現」のポイント</a:t>
            </a:r>
          </a:p>
          <a:p>
            <a:pPr>
              <a:lnSpc>
                <a:spcPct val="100000"/>
              </a:lnSpc>
              <a:spcBef>
                <a:spcPct val="0"/>
              </a:spcBef>
              <a:buFontTx/>
              <a:buNone/>
            </a:pPr>
            <a:r>
              <a:rPr lang="ja-JP" altLang="en-US" sz="2400"/>
              <a:t>　　技術を用いて生活や社会における問題を解決するための思考</a:t>
            </a:r>
            <a:endParaRPr lang="en-US" altLang="ja-JP" sz="2400"/>
          </a:p>
          <a:p>
            <a:pPr>
              <a:lnSpc>
                <a:spcPct val="100000"/>
              </a:lnSpc>
              <a:spcBef>
                <a:spcPct val="0"/>
              </a:spcBef>
              <a:buFontTx/>
              <a:buNone/>
            </a:pPr>
            <a:r>
              <a:rPr lang="ja-JP" altLang="en-US" sz="2400"/>
              <a:t>　力，判断力，表現力等を身に付けているかを評価すること</a:t>
            </a:r>
          </a:p>
        </p:txBody>
      </p:sp>
      <p:sp>
        <p:nvSpPr>
          <p:cNvPr id="21509" name="テキスト ボックス 1"/>
          <p:cNvSpPr>
            <a:spLocks noChangeArrowheads="1"/>
          </p:cNvSpPr>
          <p:nvPr/>
        </p:nvSpPr>
        <p:spPr bwMode="auto">
          <a:xfrm>
            <a:off x="111125" y="5272088"/>
            <a:ext cx="8802688" cy="1570037"/>
          </a:xfrm>
          <a:prstGeom prst="rect">
            <a:avLst/>
          </a:prstGeom>
          <a:solidFill>
            <a:srgbClr val="FFFF99"/>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○「主体的に学習に取り組む態度」のポイント</a:t>
            </a:r>
          </a:p>
          <a:p>
            <a:pPr>
              <a:lnSpc>
                <a:spcPct val="100000"/>
              </a:lnSpc>
              <a:spcBef>
                <a:spcPct val="0"/>
              </a:spcBef>
              <a:buFontTx/>
              <a:buNone/>
            </a:pPr>
            <a:r>
              <a:rPr lang="ja-JP" altLang="en-US" sz="2400"/>
              <a:t>　　粘り強さ，自らの学習の調整に加え，これらの学びの経験を通し</a:t>
            </a:r>
            <a:endParaRPr lang="en-US" altLang="ja-JP" sz="2400"/>
          </a:p>
          <a:p>
            <a:pPr>
              <a:lnSpc>
                <a:spcPct val="100000"/>
              </a:lnSpc>
              <a:spcBef>
                <a:spcPct val="0"/>
              </a:spcBef>
              <a:buFontTx/>
              <a:buNone/>
            </a:pPr>
            <a:r>
              <a:rPr lang="ja-JP" altLang="en-US" sz="2400"/>
              <a:t>　て涵養された，技術を工夫し創造しようとする態度について評価</a:t>
            </a:r>
            <a:endParaRPr lang="en-US" altLang="ja-JP" sz="2400"/>
          </a:p>
          <a:p>
            <a:pPr>
              <a:lnSpc>
                <a:spcPct val="100000"/>
              </a:lnSpc>
              <a:spcBef>
                <a:spcPct val="0"/>
              </a:spcBef>
              <a:buFontTx/>
              <a:buNone/>
            </a:pPr>
            <a:r>
              <a:rPr lang="ja-JP" altLang="en-US" sz="2400"/>
              <a:t>　すること</a:t>
            </a:r>
          </a:p>
        </p:txBody>
      </p:sp>
      <p:sp>
        <p:nvSpPr>
          <p:cNvPr id="21510" name="テキスト ボックス 1"/>
          <p:cNvSpPr>
            <a:spLocks noChangeArrowheads="1"/>
          </p:cNvSpPr>
          <p:nvPr/>
        </p:nvSpPr>
        <p:spPr bwMode="auto">
          <a:xfrm>
            <a:off x="1588" y="-4763"/>
            <a:ext cx="9144000" cy="984251"/>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「内容のまとまりごとの評価規準」作成の</a:t>
            </a:r>
          </a:p>
          <a:p>
            <a:pPr>
              <a:lnSpc>
                <a:spcPct val="100000"/>
              </a:lnSpc>
              <a:spcBef>
                <a:spcPct val="0"/>
              </a:spcBef>
              <a:buFontTx/>
              <a:buNone/>
            </a:pPr>
            <a:r>
              <a:rPr lang="ja-JP" altLang="en-US" sz="3200" b="1">
                <a:solidFill>
                  <a:schemeClr val="bg1"/>
                </a:solidFill>
              </a:rPr>
              <a:t>具体的な手順</a:t>
            </a:r>
          </a:p>
        </p:txBody>
      </p:sp>
      <p:sp>
        <p:nvSpPr>
          <p:cNvPr id="21511" name="テキスト ボックス 1"/>
          <p:cNvSpPr>
            <a:spLocks noChangeArrowheads="1"/>
          </p:cNvSpPr>
          <p:nvPr/>
        </p:nvSpPr>
        <p:spPr bwMode="auto">
          <a:xfrm>
            <a:off x="114300" y="2420938"/>
            <a:ext cx="8812213" cy="1555750"/>
          </a:xfrm>
          <a:prstGeom prst="rect">
            <a:avLst/>
          </a:prstGeom>
          <a:solidFill>
            <a:srgbClr val="DEEBF7"/>
          </a:solidFill>
          <a:ln w="9525" algn="ctr">
            <a:solidFill>
              <a:srgbClr val="000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○「知識・技能」のポイント</a:t>
            </a:r>
          </a:p>
          <a:p>
            <a:pPr>
              <a:lnSpc>
                <a:spcPct val="100000"/>
              </a:lnSpc>
              <a:spcBef>
                <a:spcPct val="0"/>
              </a:spcBef>
              <a:buFontTx/>
              <a:buNone/>
            </a:pPr>
            <a:r>
              <a:rPr lang="ja-JP" altLang="en-US" sz="2400"/>
              <a:t>　</a:t>
            </a:r>
            <a:r>
              <a:rPr lang="ja-JP" altLang="en-US" sz="2000"/>
              <a:t>　</a:t>
            </a:r>
            <a:r>
              <a:rPr lang="ja-JP" altLang="en-US" sz="2400"/>
              <a:t>技術に関係する科学的な原理・法則とともに，技術と生活や</a:t>
            </a:r>
          </a:p>
          <a:p>
            <a:pPr>
              <a:lnSpc>
                <a:spcPct val="100000"/>
              </a:lnSpc>
              <a:spcBef>
                <a:spcPct val="0"/>
              </a:spcBef>
              <a:buFontTx/>
              <a:buNone/>
            </a:pPr>
            <a:r>
              <a:rPr lang="ja-JP" altLang="en-US" sz="2400"/>
              <a:t>　社会，環境との関わり及び，生活等の場面でも活用できる技術</a:t>
            </a:r>
          </a:p>
          <a:p>
            <a:pPr>
              <a:lnSpc>
                <a:spcPct val="100000"/>
              </a:lnSpc>
              <a:spcBef>
                <a:spcPct val="0"/>
              </a:spcBef>
              <a:buFontTx/>
              <a:buNone/>
            </a:pPr>
            <a:r>
              <a:rPr lang="ja-JP" altLang="en-US" sz="2400"/>
              <a:t>　の概念の理解も評価すること</a:t>
            </a:r>
          </a:p>
        </p:txBody>
      </p:sp>
      <p:sp>
        <p:nvSpPr>
          <p:cNvPr id="8" name="下リボン 7"/>
          <p:cNvSpPr/>
          <p:nvPr/>
        </p:nvSpPr>
        <p:spPr>
          <a:xfrm>
            <a:off x="6540500" y="492125"/>
            <a:ext cx="2495550" cy="579438"/>
          </a:xfrm>
          <a:prstGeom prst="ribbon">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kumimoji="1" lang="ja-JP" altLang="en-US" sz="2800" dirty="0"/>
              <a:t>Ｐ３０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03"/>
    </mc:Choice>
    <mc:Fallback xmlns="">
      <p:transition spd="slow" advTm="1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797</TotalTime>
  <Words>7018</Words>
  <Application>Microsoft Office PowerPoint</Application>
  <PresentationFormat>画面に合わせる (4:3)</PresentationFormat>
  <Paragraphs>429</Paragraphs>
  <Slides>25</Slides>
  <Notes>25</Notes>
  <HiddenSlides>0</HiddenSlides>
  <MMClips>25</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HGP教科書体</vt:lpstr>
      <vt:lpstr>ＭＳ Ｐゴシック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cp:keywords/>
  <dc:description/>
  <cp:lastModifiedBy>森 将和</cp:lastModifiedBy>
  <cp:revision>73</cp:revision>
  <cp:lastPrinted>2020-05-01T04:21:41Z</cp:lastPrinted>
  <dcterms:created xsi:type="dcterms:W3CDTF">2009-05-16T06:50:40Z</dcterms:created>
  <dcterms:modified xsi:type="dcterms:W3CDTF">2020-05-27T13:49:49Z</dcterms:modified>
  <cp:category/>
</cp:coreProperties>
</file>