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672" r:id="rId1"/>
  </p:sldMasterIdLst>
  <p:notesMasterIdLst>
    <p:notesMasterId r:id="rId31"/>
  </p:notesMasterIdLst>
  <p:handoutMasterIdLst>
    <p:handoutMasterId r:id="rId32"/>
  </p:handoutMasterIdLst>
  <p:sldIdLst>
    <p:sldId id="721" r:id="rId2"/>
    <p:sldId id="685" r:id="rId3"/>
    <p:sldId id="650" r:id="rId4"/>
    <p:sldId id="708" r:id="rId5"/>
    <p:sldId id="689" r:id="rId6"/>
    <p:sldId id="705" r:id="rId7"/>
    <p:sldId id="707" r:id="rId8"/>
    <p:sldId id="690" r:id="rId9"/>
    <p:sldId id="651" r:id="rId10"/>
    <p:sldId id="691" r:id="rId11"/>
    <p:sldId id="703" r:id="rId12"/>
    <p:sldId id="733" r:id="rId13"/>
    <p:sldId id="735" r:id="rId14"/>
    <p:sldId id="723" r:id="rId15"/>
    <p:sldId id="711" r:id="rId16"/>
    <p:sldId id="712" r:id="rId17"/>
    <p:sldId id="713" r:id="rId18"/>
    <p:sldId id="714" r:id="rId19"/>
    <p:sldId id="715" r:id="rId20"/>
    <p:sldId id="700" r:id="rId21"/>
    <p:sldId id="731" r:id="rId22"/>
    <p:sldId id="716" r:id="rId23"/>
    <p:sldId id="701" r:id="rId24"/>
    <p:sldId id="732" r:id="rId25"/>
    <p:sldId id="699" r:id="rId26"/>
    <p:sldId id="702" r:id="rId27"/>
    <p:sldId id="734" r:id="rId28"/>
    <p:sldId id="728" r:id="rId29"/>
    <p:sldId id="722" r:id="rId30"/>
  </p:sldIdLst>
  <p:sldSz cx="9144000" cy="6858000" type="screen4x3"/>
  <p:notesSz cx="6797675" cy="9926638"/>
  <p:custDataLst>
    <p:tags r:id="rId33"/>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modifyVerifier cryptProviderType="rsaAES" cryptAlgorithmClass="hash" cryptAlgorithmType="typeAny" cryptAlgorithmSid="14" spinCount="100000" saltData="LHUFVCNUPHMmvwPJAxcZjw==" hashData="5duhQjyKy0Go6rJ02f6zVn1XlRiiqo/N0kDT+7wnbxp7MygyVqKZmn3g/+789qQLQzE2sOy7T17M0NJK4AmTC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71">
          <p15:clr>
            <a:srgbClr val="A4A3A4"/>
          </p15:clr>
        </p15:guide>
        <p15:guide id="2" pos="285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93515" autoAdjust="0"/>
  </p:normalViewPr>
  <p:slideViewPr>
    <p:cSldViewPr>
      <p:cViewPr varScale="1">
        <p:scale>
          <a:sx n="64" d="100"/>
          <a:sy n="64" d="100"/>
        </p:scale>
        <p:origin x="1494" y="48"/>
      </p:cViewPr>
      <p:guideLst>
        <p:guide orient="horz" pos="2160"/>
        <p:guide pos="2880"/>
      </p:guideLst>
    </p:cSldViewPr>
  </p:slideViewPr>
  <p:notesTextViewPr>
    <p:cViewPr>
      <p:scale>
        <a:sx n="100" d="100"/>
        <a:sy n="100" d="100"/>
      </p:scale>
      <p:origin x="0" y="0"/>
    </p:cViewPr>
  </p:notesTextViewPr>
  <p:notesViewPr>
    <p:cSldViewPr>
      <p:cViewPr>
        <p:scale>
          <a:sx n="100" d="100"/>
          <a:sy n="100" d="100"/>
        </p:scale>
        <p:origin x="-102" y="-26"/>
      </p:cViewPr>
      <p:guideLst>
        <p:guide orient="horz" pos="2171"/>
        <p:guide pos="285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301"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lvl1pPr eaLnBrk="1" hangingPunct="1">
              <a:buSzPct val="100000"/>
              <a:defRPr sz="1200">
                <a:latin typeface="Arial" panose="020B0604020202020204" pitchFamily="34" charset="0"/>
              </a:defRPr>
            </a:lvl1pPr>
          </a:lstStyle>
          <a:p>
            <a:pPr>
              <a:defRPr/>
            </a:pPr>
            <a:endParaRPr lang="en-US" altLang="ja-JP"/>
          </a:p>
        </p:txBody>
      </p:sp>
      <p:sp>
        <p:nvSpPr>
          <p:cNvPr id="34302"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lvl1pPr algn="r" eaLnBrk="1" hangingPunct="1">
              <a:buSzPct val="100000"/>
              <a:defRPr sz="1200">
                <a:latin typeface="Arial" panose="020B0604020202020204" pitchFamily="34" charset="0"/>
              </a:defRPr>
            </a:lvl1pPr>
          </a:lstStyle>
          <a:p>
            <a:pPr>
              <a:defRPr/>
            </a:pPr>
            <a:endParaRPr lang="en-US" altLang="ja-JP"/>
          </a:p>
        </p:txBody>
      </p:sp>
      <p:sp>
        <p:nvSpPr>
          <p:cNvPr id="34303" name="Rectangle 4"/>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b" anchorCtr="0" compatLnSpc="1">
            <a:prstTxWarp prst="textNoShape">
              <a:avLst/>
            </a:prstTxWarp>
          </a:bodyPr>
          <a:lstStyle>
            <a:lvl1pPr eaLnBrk="1" hangingPunct="1">
              <a:buSzPct val="100000"/>
              <a:defRPr sz="1200">
                <a:latin typeface="Arial" panose="020B0604020202020204" pitchFamily="34" charset="0"/>
              </a:defRPr>
            </a:lvl1pPr>
          </a:lstStyle>
          <a:p>
            <a:pPr>
              <a:defRPr/>
            </a:pPr>
            <a:endParaRPr lang="en-US" altLang="ja-JP"/>
          </a:p>
        </p:txBody>
      </p:sp>
      <p:sp>
        <p:nvSpPr>
          <p:cNvPr id="34304" name="Rectangle 5"/>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b" anchorCtr="0" compatLnSpc="1">
            <a:prstTxWarp prst="textNoShape">
              <a:avLst/>
            </a:prstTxWarp>
          </a:bodyPr>
          <a:lstStyle>
            <a:lvl1pPr algn="r" eaLnBrk="1" hangingPunct="1">
              <a:buSzPct val="100000"/>
              <a:defRPr sz="1200">
                <a:latin typeface="Arial" panose="020B0604020202020204" pitchFamily="34" charset="0"/>
              </a:defRPr>
            </a:lvl1pPr>
          </a:lstStyle>
          <a:p>
            <a:pPr>
              <a:defRPr/>
            </a:pPr>
            <a:fld id="{B13A5360-8C6C-4E2C-9E7A-F3B4A761B076}" type="slidenum">
              <a:rPr lang="en-US" altLang="ja-JP"/>
              <a:pPr>
                <a:defRPr/>
              </a:pPr>
              <a:t>‹#›</a:t>
            </a:fld>
            <a:endParaRPr lang="en-US" altLang="ja-JP"/>
          </a:p>
        </p:txBody>
      </p:sp>
    </p:spTree>
    <p:extLst>
      <p:ext uri="{BB962C8B-B14F-4D97-AF65-F5344CB8AC3E}">
        <p14:creationId xmlns:p14="http://schemas.microsoft.com/office/powerpoint/2010/main" val="28458123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269"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lvl1pPr defTabSz="685800" eaLnBrk="1" hangingPunct="1">
              <a:buSzPct val="100000"/>
              <a:defRPr kumimoji="1" sz="1200">
                <a:latin typeface="Arial" panose="020B0604020202020204" pitchFamily="34" charset="0"/>
              </a:defRPr>
            </a:lvl1pPr>
          </a:lstStyle>
          <a:p>
            <a:pPr>
              <a:defRPr/>
            </a:pPr>
            <a:endParaRPr lang="en-US" altLang="ja-JP"/>
          </a:p>
        </p:txBody>
      </p:sp>
      <p:sp>
        <p:nvSpPr>
          <p:cNvPr id="33270"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lvl1pPr algn="r" defTabSz="685800" eaLnBrk="1" hangingPunct="1">
              <a:buSzPct val="100000"/>
              <a:defRPr kumimoji="1" sz="1200">
                <a:latin typeface="Arial" panose="020B0604020202020204" pitchFamily="34" charset="0"/>
              </a:defRPr>
            </a:lvl1pPr>
          </a:lstStyle>
          <a:p>
            <a:pPr>
              <a:defRPr/>
            </a:pPr>
            <a:endParaRPr lang="en-US" altLang="ja-JP"/>
          </a:p>
        </p:txBody>
      </p:sp>
      <p:sp>
        <p:nvSpPr>
          <p:cNvPr id="3076" name="Rectangle 4"/>
          <p:cNvSpPr>
            <a:spLocks noGrp="1" noRot="1" noChangeAspect="1" noChangeArrowheads="1"/>
          </p:cNvSpPr>
          <p:nvPr>
            <p:ph type="sldImg" idx="2"/>
          </p:nvPr>
        </p:nvSpPr>
        <p:spPr bwMode="auto">
          <a:xfrm>
            <a:off x="919163" y="744538"/>
            <a:ext cx="4962525" cy="3722687"/>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272"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33273" name="Rectangle 6"/>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b" anchorCtr="0" compatLnSpc="1">
            <a:prstTxWarp prst="textNoShape">
              <a:avLst/>
            </a:prstTxWarp>
          </a:bodyPr>
          <a:lstStyle>
            <a:lvl1pPr defTabSz="685800" eaLnBrk="1" hangingPunct="1">
              <a:buSzPct val="100000"/>
              <a:defRPr kumimoji="1" sz="1200">
                <a:latin typeface="Arial" panose="020B0604020202020204" pitchFamily="34" charset="0"/>
              </a:defRPr>
            </a:lvl1pPr>
          </a:lstStyle>
          <a:p>
            <a:pPr>
              <a:defRPr/>
            </a:pPr>
            <a:endParaRPr lang="en-US" altLang="ja-JP"/>
          </a:p>
        </p:txBody>
      </p:sp>
      <p:sp>
        <p:nvSpPr>
          <p:cNvPr id="33274" name="Rectangle 7"/>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b" anchorCtr="0" compatLnSpc="1">
            <a:prstTxWarp prst="textNoShape">
              <a:avLst/>
            </a:prstTxWarp>
          </a:bodyPr>
          <a:lstStyle>
            <a:lvl1pPr algn="r" defTabSz="685800" eaLnBrk="1" hangingPunct="1">
              <a:buSzPct val="100000"/>
              <a:defRPr kumimoji="1" sz="1200">
                <a:latin typeface="Arial" panose="020B0604020202020204" pitchFamily="34" charset="0"/>
              </a:defRPr>
            </a:lvl1pPr>
          </a:lstStyle>
          <a:p>
            <a:pPr>
              <a:defRPr/>
            </a:pPr>
            <a:fld id="{DA917490-E4D6-4D94-AEC7-2588AB80F53C}" type="slidenum">
              <a:rPr lang="en-US" altLang="ja-JP"/>
              <a:pPr>
                <a:defRPr/>
              </a:pPr>
              <a:t>‹#›</a:t>
            </a:fld>
            <a:endParaRPr lang="en-US" altLang="ja-JP"/>
          </a:p>
        </p:txBody>
      </p:sp>
    </p:spTree>
    <p:extLst>
      <p:ext uri="{BB962C8B-B14F-4D97-AF65-F5344CB8AC3E}">
        <p14:creationId xmlns:p14="http://schemas.microsoft.com/office/powerpoint/2010/main" val="37422888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1pPr>
    <a:lvl2pPr marL="457200"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2pPr>
    <a:lvl3pPr marL="914400"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3pPr>
    <a:lvl4pPr marL="1371600"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4pPr>
    <a:lvl5pPr marL="1828800"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645E3B1F-E642-4F30-B7F1-69C276D60915}" type="slidenum">
              <a:rPr lang="en-US" altLang="ja-JP">
                <a:solidFill>
                  <a:srgbClr val="000000"/>
                </a:solidFill>
                <a:ea typeface="ＭＳ Ｐゴシック" panose="020B0600070205080204" pitchFamily="50" charset="-128"/>
              </a:rPr>
              <a:pPr algn="r" eaLnBrk="1" hangingPunct="1">
                <a:spcBef>
                  <a:spcPct val="0"/>
                </a:spcBef>
              </a:pPr>
              <a:t>1</a:t>
            </a:fld>
            <a:endParaRPr lang="en-US" altLang="ja-JP">
              <a:solidFill>
                <a:srgbClr val="000000"/>
              </a:solidFill>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noFill/>
          <a:ln cap="flat">
            <a:headEnd type="none" w="med" len="med"/>
            <a:tailEnd type="none" w="med" len="med"/>
          </a:ln>
        </p:spPr>
      </p:sp>
      <p:sp>
        <p:nvSpPr>
          <p:cNvPr id="6148"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只今から，「</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指導と評価の一体化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のための学習評価～平成２９年告示　学習指導要領に基づく学習評価」「中学校技術家庭（家庭分野）」の説明を始めます。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なお，本説明は，国立教育政策研究所の「</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指導と評価の一体化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のための学習評価に関する参考資料」をもとに作成しています。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スライド右上に，該当ページを示していますので，参考資料をお持ちの方は，必要に応じてラインを引くなどしながらお聞きください。</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それでは，説明を始めます。</a:t>
            </a:r>
          </a:p>
        </p:txBody>
      </p:sp>
    </p:spTree>
    <p:extLst>
      <p:ext uri="{BB962C8B-B14F-4D97-AF65-F5344CB8AC3E}">
        <p14:creationId xmlns:p14="http://schemas.microsoft.com/office/powerpoint/2010/main" val="3052895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4579"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「内容のまとまり」と「評価の観点」を確認したら，「内容のまとまりごとの評価規準」を作成します。</a:t>
            </a:r>
          </a:p>
          <a:p>
            <a:r>
              <a:rPr lang="ja-JP" altLang="en-US"/>
              <a:t>　スライドでは，「内容のまとまり」と「内容のまとまりごとの評価規準（例）」の両方を示していますが，文末を比べていただけると違いがわかると思います。</a:t>
            </a:r>
          </a:p>
          <a:p>
            <a:r>
              <a:rPr lang="ja-JP" altLang="en-US"/>
              <a:t>　ただし，「Ａ家族・家庭生活」の（１）については，文末を「～に気付いている」として評価規準を作成します。</a:t>
            </a:r>
          </a:p>
          <a:p>
            <a:endParaRPr lang="en-US" altLang="ja-JP"/>
          </a:p>
        </p:txBody>
      </p:sp>
      <p:sp>
        <p:nvSpPr>
          <p:cNvPr id="24580"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4FF32C0B-8084-4F05-93A9-DFB0DED884F3}"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10</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1835228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6627"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t>　次に，思考・判断・表現です。</a:t>
            </a:r>
            <a:endParaRPr lang="en-US" altLang="ja-JP" dirty="0"/>
          </a:p>
          <a:p>
            <a:r>
              <a:rPr lang="ja-JP" altLang="en-US" dirty="0"/>
              <a:t>　内容のまとまりごとの評価規準では，文末を「～について問題を見いだして課題を設定し，解決策を構想し，実践を評価・改善し，考察したことを論理的に表現するなどして課題を解決する力を身に付けている」となります。</a:t>
            </a:r>
          </a:p>
          <a:p>
            <a:endParaRPr lang="en-US" altLang="ja-JP" dirty="0"/>
          </a:p>
        </p:txBody>
      </p:sp>
      <p:sp>
        <p:nvSpPr>
          <p:cNvPr id="26628"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E484699E-DB63-412C-9EDE-FFD49362784A}"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11</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1354589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8675"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総説編でも，説明しましたように，「主体的に学習に取り組む態度」については，知識及び技能を獲得したり，思考力，判断力，表現力等を身に付けたりすることに向けた粘り強い取組の中で，自らの学習を調整しようとしているかどうかを含めて評価します。</a:t>
            </a:r>
          </a:p>
          <a:p>
            <a:r>
              <a:rPr lang="ja-JP" altLang="en-US"/>
              <a:t>　そのため，スクリーンに示す「粘り強く学習に取り組む態度」と「自ら学習を調整しようとする態度」の二つの側面を評価することが求められます。</a:t>
            </a:r>
          </a:p>
          <a:p>
            <a:endParaRPr lang="en-US" altLang="ja-JP"/>
          </a:p>
        </p:txBody>
      </p:sp>
      <p:sp>
        <p:nvSpPr>
          <p:cNvPr id="28676"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747FD74F-2159-41AD-AF3B-DCDD0DE47ADA}"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12</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3704531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30723"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t>　「主体的に学習に取り組む態度」については，①粘り強さ，②自らの学習の調整，③実践しようとする態度を含めることを基本とします。実践しようとする態度については他の教科にはない部分です。</a:t>
            </a:r>
            <a:endParaRPr lang="en-US" altLang="ja-JP" dirty="0"/>
          </a:p>
          <a:p>
            <a:r>
              <a:rPr lang="ja-JP" altLang="en-US" dirty="0"/>
              <a:t>　文末は「～について，課題の解決に向けて主体的に取り組んだり，振り返って改善したりして，生活を工夫し，創造し，実践しようとしている」となります。</a:t>
            </a:r>
          </a:p>
          <a:p>
            <a:endParaRPr lang="en-US" altLang="ja-JP" dirty="0"/>
          </a:p>
        </p:txBody>
      </p:sp>
      <p:sp>
        <p:nvSpPr>
          <p:cNvPr id="30724"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9C303F46-A39C-4F26-8E2E-7B4FA2CA8AEA}"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13</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1963610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BFB13B99-9188-4DA2-9435-F68589A47508}" type="slidenum">
              <a:rPr lang="en-US" altLang="ja-JP">
                <a:solidFill>
                  <a:srgbClr val="000000"/>
                </a:solidFill>
                <a:ea typeface="ＭＳ Ｐゴシック" panose="020B0600070205080204" pitchFamily="50" charset="-128"/>
              </a:rPr>
              <a:pPr algn="r" eaLnBrk="1" hangingPunct="1">
                <a:spcBef>
                  <a:spcPct val="0"/>
                </a:spcBef>
              </a:pPr>
              <a:t>14</a:t>
            </a:fld>
            <a:endParaRPr lang="en-US" altLang="ja-JP">
              <a:solidFill>
                <a:srgbClr val="000000"/>
              </a:solidFill>
              <a:ea typeface="ＭＳ Ｐゴシック" panose="020B0600070205080204" pitchFamily="50" charset="-128"/>
            </a:endParaRPr>
          </a:p>
        </p:txBody>
      </p:sp>
      <p:sp>
        <p:nvSpPr>
          <p:cNvPr id="32771" name="Rectangle 2"/>
          <p:cNvSpPr>
            <a:spLocks noGrp="1" noRot="1" noChangeAspect="1" noChangeArrowheads="1" noTextEdit="1"/>
          </p:cNvSpPr>
          <p:nvPr>
            <p:ph type="sldImg"/>
          </p:nvPr>
        </p:nvSpPr>
        <p:spPr>
          <a:noFill/>
          <a:ln cap="flat">
            <a:headEnd type="none" w="med" len="med"/>
            <a:tailEnd type="none" w="med" len="med"/>
          </a:ln>
        </p:spPr>
      </p:sp>
      <p:sp>
        <p:nvSpPr>
          <p:cNvPr id="32772"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★クリック★</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それでは，題材ごとの学習評価について事例をもとに説明します。</a:t>
            </a:r>
          </a:p>
          <a:p>
            <a:endParaRPr lang="ja-JP" altLang="en-US">
              <a:latin typeface="ＭＳ 明朝" panose="02020609040205080304" pitchFamily="17" charset="-128"/>
              <a:ea typeface="ＭＳ 明朝" panose="02020609040205080304" pitchFamily="17" charset="-128"/>
            </a:endParaRPr>
          </a:p>
          <a:p>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301810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34819"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題材の評価規準の作成のポイントに沿って説明します。</a:t>
            </a:r>
          </a:p>
          <a:p>
            <a:r>
              <a:rPr lang="ja-JP" altLang="en-US"/>
              <a:t>　まず，題材を検討します。ここでは，生徒の発達の段階等に応じて，効果的な学習が展開できるよう，「Ａ家族・家庭生活」から「Ｃ消費生活・環境」までの各内容項目や指導事項の相互の関連を図ることが大切です。</a:t>
            </a:r>
          </a:p>
          <a:p>
            <a:r>
              <a:rPr lang="ja-JP" altLang="en-US"/>
              <a:t>　題材を設定する際には，指導する内容に関係する学校や地域の実態，生徒の興味・関心や学習経験を踏まえて，より身近な題材を設定します。</a:t>
            </a:r>
          </a:p>
          <a:p>
            <a:r>
              <a:rPr lang="ja-JP" altLang="en-US"/>
              <a:t>　ここでは，「Ｂ衣食住の生活」の第２学年「健康・快適で持続可能な衣生活」という題材を設定したとして，説明をしていきます。</a:t>
            </a:r>
          </a:p>
          <a:p>
            <a:endParaRPr lang="en-US" altLang="ja-JP"/>
          </a:p>
        </p:txBody>
      </p:sp>
      <p:sp>
        <p:nvSpPr>
          <p:cNvPr id="34820"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AB3656DB-6EBA-4852-BC45-F45E70A33F5F}"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15</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545675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36867"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題材を設定したら，次に題材の目標を設定します。</a:t>
            </a:r>
          </a:p>
          <a:p>
            <a:r>
              <a:rPr lang="ja-JP" altLang="en-US"/>
              <a:t>　題材の目標は，学習指導要領に示された教科の目標並びに題材で指導する項目及び指導事項を踏まえて設定します。</a:t>
            </a:r>
          </a:p>
          <a:p>
            <a:r>
              <a:rPr lang="ja-JP" altLang="en-US"/>
              <a:t>　目標は３つの観点に沿って設定します。</a:t>
            </a:r>
          </a:p>
          <a:p>
            <a:r>
              <a:rPr lang="ja-JP" altLang="en-US"/>
              <a:t>　題材の目標を設定したら，評価規準の設定をします。</a:t>
            </a:r>
          </a:p>
          <a:p>
            <a:r>
              <a:rPr lang="ja-JP" altLang="en-US"/>
              <a:t>　題材の評価規準は，「内容のまとまりごとの評価規準（例）」から題材において指導する項目及び指導事項に関係する部分を抜き出し，評価の観点ごとに整理・統合，具体化するなどして作成します。</a:t>
            </a:r>
          </a:p>
          <a:p>
            <a:endParaRPr lang="en-US" altLang="ja-JP"/>
          </a:p>
        </p:txBody>
      </p:sp>
      <p:sp>
        <p:nvSpPr>
          <p:cNvPr id="36868"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98ADB4A2-4D3B-4ACD-BC7C-98810EE2A5EB}"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16</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3639011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38915"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これは，第２学年の「</a:t>
            </a:r>
            <a:r>
              <a:rPr lang="ja-JP" altLang="en-US">
                <a:ea typeface="$ＪＳ明朝" pitchFamily="17" charset="-128"/>
              </a:rPr>
              <a:t>健康・快適で持続可能な衣生活</a:t>
            </a:r>
            <a:r>
              <a:rPr lang="ja-JP" altLang="en-US"/>
              <a:t>」の内容のまとまりごとの評価規準（例）です。</a:t>
            </a:r>
            <a:endParaRPr lang="en-US" altLang="ja-JP"/>
          </a:p>
          <a:p>
            <a:r>
              <a:rPr lang="ja-JP" altLang="en-US"/>
              <a:t>　下線のところは，内容のまとまりごとの評価規準（例）と次のスライドで示す題材の評価規準の記載が異なる部分です。</a:t>
            </a:r>
            <a:endParaRPr lang="en-US" altLang="ja-JP"/>
          </a:p>
          <a:p>
            <a:r>
              <a:rPr lang="ja-JP" altLang="en-US"/>
              <a:t>　この内容の評価規準から，題材における評価規準を設定していきます。</a:t>
            </a:r>
          </a:p>
          <a:p>
            <a:endParaRPr lang="ja-JP" altLang="en-US"/>
          </a:p>
        </p:txBody>
      </p:sp>
      <p:sp>
        <p:nvSpPr>
          <p:cNvPr id="38916"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2F7E44EF-DB03-4CC8-9E4F-A365E97F0277}"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17</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419716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40963"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こちらは題材の評価規準です。下線の部分は，前スライドの「内容のまとまりごとの評価規準（例）」と「題材の評価規準」の記載が異なる部分を示しています。</a:t>
            </a:r>
          </a:p>
          <a:p>
            <a:endParaRPr lang="en-US" altLang="ja-JP"/>
          </a:p>
        </p:txBody>
      </p:sp>
      <p:sp>
        <p:nvSpPr>
          <p:cNvPr id="40964"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7AB82960-3330-4843-9F9E-038B2BE6D123}"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18</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3267139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43011"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題材の評価規準を設定したら，次は，学習活動に即した具体化の検討をします。</a:t>
            </a:r>
          </a:p>
          <a:p>
            <a:r>
              <a:rPr lang="ja-JP" altLang="en-US"/>
              <a:t>　まず，内容のまとまりごとの評価規準（例）の具体化を検討します。</a:t>
            </a:r>
          </a:p>
          <a:p>
            <a:r>
              <a:rPr lang="ja-JP" altLang="en-US"/>
              <a:t>　中学校の家庭分野では，各内容の各項目及び指導事項が３学年をまとめて示されていますので，題材の評価規準を学習活動に即して具体化する必要があります。</a:t>
            </a:r>
          </a:p>
          <a:p>
            <a:r>
              <a:rPr lang="ja-JP" altLang="en-US"/>
              <a:t>　そこで，題材の評価規準の基となっている内容のまとまりごとの評価規準（例）を次のポイントに留意して具体化します。</a:t>
            </a:r>
          </a:p>
          <a:p>
            <a:r>
              <a:rPr lang="ja-JP" altLang="en-US"/>
              <a:t>　それでは，観点別に説明します。</a:t>
            </a:r>
          </a:p>
          <a:p>
            <a:r>
              <a:rPr lang="ja-JP" altLang="en-US"/>
              <a:t>　「知識・技能」については，内容のまとまりごとの評価規準の作成と同じように，その文末を「～について理解している」，「～について理解しているとともに，適切にできる」として評価規準を作成します。</a:t>
            </a:r>
          </a:p>
          <a:p>
            <a:r>
              <a:rPr lang="ja-JP" altLang="en-US"/>
              <a:t>　「Ａ家族・家庭生活」の（１）については，その文末を「～に気付いている」として評価規準を作成します。</a:t>
            </a:r>
          </a:p>
          <a:p>
            <a:endParaRPr lang="en-US" altLang="ja-JP"/>
          </a:p>
        </p:txBody>
      </p:sp>
      <p:sp>
        <p:nvSpPr>
          <p:cNvPr id="43012"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D26CFFD5-9FB3-4A50-85E8-C6E418F3A92F}"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19</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68211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32EF30F5-9986-45D7-BA56-9CAB9AB2BA44}" type="slidenum">
              <a:rPr lang="en-US" altLang="ja-JP">
                <a:solidFill>
                  <a:srgbClr val="000000"/>
                </a:solidFill>
                <a:ea typeface="ＭＳ Ｐゴシック" panose="020B0600070205080204" pitchFamily="50" charset="-128"/>
              </a:rPr>
              <a:pPr algn="r" eaLnBrk="1" hangingPunct="1">
                <a:spcBef>
                  <a:spcPct val="0"/>
                </a:spcBef>
              </a:pPr>
              <a:t>2</a:t>
            </a:fld>
            <a:endParaRPr lang="en-US" altLang="ja-JP">
              <a:solidFill>
                <a:srgbClr val="000000"/>
              </a:solidFill>
              <a:ea typeface="ＭＳ Ｐゴシック" panose="020B0600070205080204" pitchFamily="50" charset="-128"/>
            </a:endParaRPr>
          </a:p>
        </p:txBody>
      </p:sp>
      <p:sp>
        <p:nvSpPr>
          <p:cNvPr id="8195" name="Rectangle 2"/>
          <p:cNvSpPr>
            <a:spLocks noGrp="1" noRot="1" noChangeAspect="1" noChangeArrowheads="1" noTextEdit="1"/>
          </p:cNvSpPr>
          <p:nvPr>
            <p:ph type="sldImg"/>
          </p:nvPr>
        </p:nvSpPr>
        <p:spPr>
          <a:noFill/>
          <a:ln cap="flat">
            <a:headEnd type="none" w="med" len="med"/>
            <a:tailEnd type="none" w="med" len="med"/>
          </a:ln>
        </p:spPr>
      </p:sp>
      <p:sp>
        <p:nvSpPr>
          <p:cNvPr id="8196"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説明の内容は，スクリーンに示しております大きく３点です。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★クリック★</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まず，「中学校　家庭分野における内容のまとまり」について説明します。</a:t>
            </a:r>
          </a:p>
          <a:p>
            <a:endParaRPr lang="ja-JP" altLang="en-US">
              <a:latin typeface="ＭＳ 明朝" panose="02020609040205080304" pitchFamily="17" charset="-128"/>
              <a:ea typeface="ＭＳ 明朝" panose="02020609040205080304" pitchFamily="17" charset="-128"/>
            </a:endParaRPr>
          </a:p>
          <a:p>
            <a:endParaRPr lang="ja-JP" altLang="en-US">
              <a:latin typeface="ＭＳ 明朝" panose="02020609040205080304" pitchFamily="17" charset="-128"/>
              <a:ea typeface="ＭＳ 明朝" panose="02020609040205080304" pitchFamily="17" charset="-128"/>
            </a:endParaRPr>
          </a:p>
          <a:p>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264964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45059"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これは「Ｂ衣食住の生活」（４）「衣服の選択と手入れ」を例に，内容のまとまり，内容のまとまりごとの評価規準（例），評価規準（例）を具体化した例を１枚で示したものです。</a:t>
            </a:r>
          </a:p>
          <a:p>
            <a:r>
              <a:rPr lang="ja-JP" altLang="en-US"/>
              <a:t>　内容のまとまりでは，文末が「～すること」となっていますが，評価規準（例）では「～している」「～できる」などに変わったことがわかると思います。</a:t>
            </a:r>
          </a:p>
          <a:p>
            <a:r>
              <a:rPr lang="ja-JP" altLang="en-US"/>
              <a:t>　さらに，評価規準（例）を具体化した例では，「洗濯」「補修」などの具体的な指導事項を記入することで，「ここでは何を指導しなければならないか」が明確になってきます。</a:t>
            </a:r>
          </a:p>
          <a:p>
            <a:endParaRPr lang="en-US" altLang="ja-JP"/>
          </a:p>
        </p:txBody>
      </p:sp>
      <p:sp>
        <p:nvSpPr>
          <p:cNvPr id="45060"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03813A2A-4F48-4ACE-A765-152114FCFA21}"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20</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1772026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47107"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Ｐ明朝" panose="02020600040205080304" pitchFamily="18" charset="-128"/>
              </a:rPr>
              <a:t>　知識・技能の評価では，個別の知識及び技能の習得状況について評価します。またそれらを既有の知識及び技能と関連付けたり活用したりする中で，概念等を理解したり，技能を習得したりしているかについて評価します。</a:t>
            </a:r>
            <a:endParaRPr lang="en-US" altLang="ja-JP">
              <a:latin typeface="ＭＳ Ｐ明朝" panose="02020600040205080304" pitchFamily="18" charset="-128"/>
            </a:endParaRPr>
          </a:p>
          <a:p>
            <a:r>
              <a:rPr lang="ja-JP" altLang="en-US">
                <a:latin typeface="ＭＳ Ｐ明朝" panose="02020600040205080304" pitchFamily="18" charset="-128"/>
              </a:rPr>
              <a:t>　具体的な評価の方法は，スライドのとおりです。</a:t>
            </a:r>
            <a:endParaRPr lang="en-US" altLang="ja-JP">
              <a:latin typeface="ＭＳ Ｐ明朝" panose="02020600040205080304" pitchFamily="18" charset="-128"/>
            </a:endParaRPr>
          </a:p>
        </p:txBody>
      </p:sp>
      <p:sp>
        <p:nvSpPr>
          <p:cNvPr id="47108"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CA7D9B0C-8359-48CF-8F9F-C58F0ADA387E}"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21</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281171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49155"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Ｐ明朝" panose="02020600040205080304" pitchFamily="18" charset="-128"/>
              </a:rPr>
              <a:t>　「思考・判断・表現」については，教科の目標の（２）に示されている学習過程に沿って，各題材において４つの評価規準を設定し，評価することが考えられます。ただし，これらの評価規準は，各題材の構成に応じて適切に位置付けることに留意する必要があります。</a:t>
            </a:r>
            <a:endParaRPr lang="en-US" altLang="ja-JP">
              <a:latin typeface="ＭＳ Ｐ明朝" panose="02020600040205080304" pitchFamily="18" charset="-128"/>
            </a:endParaRPr>
          </a:p>
          <a:p>
            <a:r>
              <a:rPr lang="ja-JP" altLang="en-US">
                <a:latin typeface="ＭＳ Ｐ明朝" panose="02020600040205080304" pitchFamily="18" charset="-128"/>
              </a:rPr>
              <a:t>①　家族・家庭や地域における生活の中から問題を見いだし，解決すべき課題を設定する力については，その文末を「～について問題を見いだして課題を設定している」</a:t>
            </a:r>
            <a:endParaRPr lang="en-US" altLang="ja-JP">
              <a:latin typeface="ＭＳ Ｐ明朝" panose="02020600040205080304" pitchFamily="18" charset="-128"/>
            </a:endParaRPr>
          </a:p>
          <a:p>
            <a:r>
              <a:rPr lang="ja-JP" altLang="en-US">
                <a:latin typeface="ＭＳ Ｐ明朝" panose="02020600040205080304" pitchFamily="18" charset="-128"/>
              </a:rPr>
              <a:t>②　解決の見通しをもって計画を立てる際，生活課題について多角的に捉え，解決方法を検討し，計画，立案する力については，その文末を「～について実践に向けた計画を）考え，工夫している」</a:t>
            </a:r>
            <a:endParaRPr lang="en-US" altLang="ja-JP">
              <a:latin typeface="ＭＳ Ｐ明朝" panose="02020600040205080304" pitchFamily="18" charset="-128"/>
            </a:endParaRPr>
          </a:p>
          <a:p>
            <a:r>
              <a:rPr lang="ja-JP" altLang="en-US">
                <a:latin typeface="ＭＳ Ｐ明朝" panose="02020600040205080304" pitchFamily="18" charset="-128"/>
              </a:rPr>
              <a:t>③　課題 の解決に向けて実践した結果を評価・改善する力については，その文末を「～について，実践 を評価したり，改善したりしている」</a:t>
            </a:r>
            <a:endParaRPr lang="en-US" altLang="ja-JP">
              <a:latin typeface="ＭＳ Ｐ明朝" panose="02020600040205080304" pitchFamily="18" charset="-128"/>
            </a:endParaRPr>
          </a:p>
          <a:p>
            <a:r>
              <a:rPr lang="ja-JP" altLang="en-US">
                <a:latin typeface="ＭＳ Ｐ明朝" panose="02020600040205080304" pitchFamily="18" charset="-128"/>
              </a:rPr>
              <a:t>④　計画や実践について評価・改善する際に，考察したことを理論的に表現する力については，その文末を「～についての課題解決に向けた一連の活動について，考察したことを論理的に表現している」とします。</a:t>
            </a:r>
            <a:endParaRPr lang="en-US" altLang="ja-JP">
              <a:latin typeface="ＭＳ Ｐ明朝" panose="02020600040205080304" pitchFamily="18" charset="-128"/>
            </a:endParaRPr>
          </a:p>
          <a:p>
            <a:endParaRPr lang="en-US" altLang="ja-JP">
              <a:latin typeface="ＭＳ Ｐ明朝" panose="02020600040205080304" pitchFamily="18" charset="-128"/>
            </a:endParaRPr>
          </a:p>
        </p:txBody>
      </p:sp>
      <p:sp>
        <p:nvSpPr>
          <p:cNvPr id="49156"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EA80FA31-E738-4C81-8E57-ECC2B4257E1D}"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22</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2974927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51203"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思考・判断・表現では，内容のまとまりごとの評価規準（例）において，学習過程に沿って示されています。</a:t>
            </a:r>
          </a:p>
          <a:p>
            <a:r>
              <a:rPr lang="ja-JP" altLang="en-US"/>
              <a:t>　さらに，評価規準（例）を具体化した例では，内容のまとまりごとの評価規準（例）で示された学習過程ごとに評価規準を作成していることが分かると思います。</a:t>
            </a:r>
          </a:p>
          <a:p>
            <a:endParaRPr lang="en-US" altLang="ja-JP"/>
          </a:p>
        </p:txBody>
      </p:sp>
      <p:sp>
        <p:nvSpPr>
          <p:cNvPr id="51204"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3DA34232-E1CE-4326-9A8F-D09761089F8F}"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23</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4256692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53251"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Ｐ明朝" panose="02020600040205080304" pitchFamily="18" charset="-128"/>
              </a:rPr>
              <a:t>　思考・判断・表現では，知識及び技能を活用して課題を解決する等の為に必要な思考力，判断力，表現力等を身に付けているかどうかを評価します。</a:t>
            </a:r>
            <a:endParaRPr lang="en-US" altLang="ja-JP">
              <a:latin typeface="ＭＳ Ｐ明朝" panose="02020600040205080304" pitchFamily="18" charset="-128"/>
            </a:endParaRPr>
          </a:p>
          <a:p>
            <a:r>
              <a:rPr lang="ja-JP" altLang="en-US">
                <a:latin typeface="ＭＳ Ｐ明朝" panose="02020600040205080304" pitchFamily="18" charset="-128"/>
              </a:rPr>
              <a:t>　具体的な評価の方法は，スライドのとおりです。</a:t>
            </a:r>
          </a:p>
        </p:txBody>
      </p:sp>
      <p:sp>
        <p:nvSpPr>
          <p:cNvPr id="53252"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1DD1DBF4-0D3F-4E81-A6A0-0E4D88D8BA57}"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24</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22283002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55299"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t>　「主体的に学習に取り組む態度」については，各題材の学習過程において３つの側面から評価規準を設定し，評価することが考えられます。ただし，「思考・判断・表現」と同じように，各題材の構成に応じて適切に位置付けることに留意する必要があります。</a:t>
            </a:r>
          </a:p>
          <a:p>
            <a:r>
              <a:rPr lang="ja-JP" altLang="en-US" dirty="0"/>
              <a:t>　①粘り強さについては，その文末を「～について，課題の解決に向けて主体的に取り組もうとしている」</a:t>
            </a:r>
          </a:p>
          <a:p>
            <a:r>
              <a:rPr lang="ja-JP" altLang="en-US" dirty="0"/>
              <a:t>　②自らの学習の調整については，その文末を「～について，課題解決に向けた一連の活動を振り返って改善しようとしている」</a:t>
            </a:r>
          </a:p>
          <a:p>
            <a:r>
              <a:rPr lang="ja-JP" altLang="en-US" dirty="0"/>
              <a:t>　③実践しようとする態度については，その文末を「～について工夫し創造し，実践しようとしている」とします。</a:t>
            </a:r>
          </a:p>
          <a:p>
            <a:r>
              <a:rPr lang="ja-JP" altLang="en-US" dirty="0"/>
              <a:t>　この「実践しようとする態度」については，他の教科にはない部分です。</a:t>
            </a:r>
          </a:p>
          <a:p>
            <a:endParaRPr lang="en-US" altLang="ja-JP" dirty="0"/>
          </a:p>
        </p:txBody>
      </p:sp>
      <p:sp>
        <p:nvSpPr>
          <p:cNvPr id="55300"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31E75C93-90A7-4084-95E0-D4D4A0466989}"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25</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2850139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57347"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主体的に学習に取り組む態度では，内容のまとまりによって，「よりよい生活の実現に向けて，～」で始まるところと「家族や地域の人々と協働しよりよい生活の実現に向けて，～」で始まるところがあります。スクリーンの「Ｂ（４）」は，「よりよい生活の実現に向けて，～」で始まります。</a:t>
            </a:r>
          </a:p>
          <a:p>
            <a:endParaRPr lang="en-US" altLang="ja-JP"/>
          </a:p>
        </p:txBody>
      </p:sp>
      <p:sp>
        <p:nvSpPr>
          <p:cNvPr id="57348"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BE2DA15D-D5A8-4478-A656-1083BDB4EECA}"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26</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25718116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59395"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Ｐ明朝" panose="02020600040205080304" pitchFamily="18" charset="-128"/>
              </a:rPr>
              <a:t>　主体的に学習に取り組む態度では，スライドにありますように，知識及び技能を習得したり，思考力，判断力，表現力などを身に付けたりするために，自らの学習を調整しながら学ぼうとしているかどうかという意志的な側面を評価することが重要です。</a:t>
            </a:r>
            <a:endParaRPr lang="en-US" altLang="ja-JP">
              <a:latin typeface="ＭＳ Ｐ明朝" panose="02020600040205080304" pitchFamily="18" charset="-128"/>
            </a:endParaRPr>
          </a:p>
          <a:p>
            <a:r>
              <a:rPr lang="ja-JP" altLang="en-US">
                <a:latin typeface="ＭＳ Ｐ明朝" panose="02020600040205080304" pitchFamily="18" charset="-128"/>
              </a:rPr>
              <a:t>　具体的な評価の方法はスライドのとおりです。</a:t>
            </a:r>
          </a:p>
          <a:p>
            <a:endParaRPr lang="en-US" altLang="ja-JP" sz="2000">
              <a:latin typeface="ＭＳ Ｐ明朝" panose="02020600040205080304" pitchFamily="18" charset="-128"/>
            </a:endParaRPr>
          </a:p>
        </p:txBody>
      </p:sp>
      <p:sp>
        <p:nvSpPr>
          <p:cNvPr id="59396"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38CFD7EA-CDB1-430A-87B3-6F5954FEFAC8}"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27</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3613457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61443"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次に，題材の評価規準を学習活動に即して具体化します。ここでは，「内容のまとまりごとの評価規準（例）を具体化した例」を基に，解説における記述等を参考に学習活動に即して，具体的な評価規準を設定します。こちらは，「健康・快適で持続可能な衣生活」の事例，Ｂ（４）の一部です。具体的な評価規準を設定することにより，目標に照らして生徒の学習状況を把握することができることが分かります。</a:t>
            </a:r>
          </a:p>
        </p:txBody>
      </p:sp>
      <p:sp>
        <p:nvSpPr>
          <p:cNvPr id="61444"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5F217740-65D9-4D2B-A05F-11751D0F4B61}"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28</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136833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83C78558-7F08-41F1-9E01-93B0CB8C627D}" type="slidenum">
              <a:rPr lang="en-US" altLang="ja-JP">
                <a:solidFill>
                  <a:srgbClr val="000000"/>
                </a:solidFill>
                <a:ea typeface="ＭＳ Ｐゴシック" panose="020B0600070205080204" pitchFamily="50" charset="-128"/>
              </a:rPr>
              <a:pPr algn="r" eaLnBrk="1" hangingPunct="1">
                <a:spcBef>
                  <a:spcPct val="0"/>
                </a:spcBef>
              </a:pPr>
              <a:t>29</a:t>
            </a:fld>
            <a:endParaRPr lang="en-US" altLang="ja-JP">
              <a:solidFill>
                <a:srgbClr val="000000"/>
              </a:solidFill>
              <a:ea typeface="ＭＳ Ｐゴシック" panose="020B0600070205080204" pitchFamily="50" charset="-128"/>
            </a:endParaRPr>
          </a:p>
        </p:txBody>
      </p:sp>
      <p:sp>
        <p:nvSpPr>
          <p:cNvPr id="63491" name="Rectangle 2"/>
          <p:cNvSpPr>
            <a:spLocks noGrp="1" noRot="1" noChangeAspect="1" noChangeArrowheads="1" noTextEdit="1"/>
          </p:cNvSpPr>
          <p:nvPr>
            <p:ph type="sldImg"/>
          </p:nvPr>
        </p:nvSpPr>
        <p:spPr>
          <a:noFill/>
          <a:ln cap="flat">
            <a:headEnd type="none" w="med" len="med"/>
            <a:tailEnd type="none" w="med" len="med"/>
          </a:ln>
        </p:spPr>
      </p:sp>
      <p:sp>
        <p:nvSpPr>
          <p:cNvPr id="63492"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以上で中学校　技術・家庭　家庭分野の説明を終わります。</a:t>
            </a:r>
          </a:p>
        </p:txBody>
      </p:sp>
    </p:spTree>
    <p:extLst>
      <p:ext uri="{BB962C8B-B14F-4D97-AF65-F5344CB8AC3E}">
        <p14:creationId xmlns:p14="http://schemas.microsoft.com/office/powerpoint/2010/main" val="2323158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10243"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中学校家庭分野の内容のまとまりは，スクリーンのとおりです。</a:t>
            </a:r>
          </a:p>
          <a:p>
            <a:r>
              <a:rPr lang="ja-JP" altLang="en-US"/>
              <a:t>　中学校では，３年間でこのような内容について学習を行います。</a:t>
            </a:r>
          </a:p>
          <a:p>
            <a:r>
              <a:rPr lang="ja-JP" altLang="en-US"/>
              <a:t>　家庭科の学習では，ストーリー性を大切にしています。</a:t>
            </a:r>
          </a:p>
          <a:p>
            <a:r>
              <a:rPr lang="ja-JP" altLang="en-US"/>
              <a:t>　３年間の学習でどんなストーリーを持たせるかを考えながら，各学校の実態や地域の状況等に合わせて題材を配列します。</a:t>
            </a:r>
          </a:p>
          <a:p>
            <a:endParaRPr lang="en-US" altLang="ja-JP"/>
          </a:p>
        </p:txBody>
      </p:sp>
      <p:sp>
        <p:nvSpPr>
          <p:cNvPr id="10244"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A9CD22AB-D961-444F-A855-9115BCE4C59D}"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3</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2102289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68AFFE14-AACC-4862-B7AD-17C3EE81FE7C}" type="slidenum">
              <a:rPr lang="en-US" altLang="ja-JP">
                <a:solidFill>
                  <a:srgbClr val="000000"/>
                </a:solidFill>
                <a:ea typeface="ＭＳ Ｐゴシック" panose="020B0600070205080204" pitchFamily="50" charset="-128"/>
              </a:rPr>
              <a:pPr algn="r" eaLnBrk="1" hangingPunct="1">
                <a:spcBef>
                  <a:spcPct val="0"/>
                </a:spcBef>
              </a:pPr>
              <a:t>4</a:t>
            </a:fld>
            <a:endParaRPr lang="en-US" altLang="ja-JP">
              <a:solidFill>
                <a:srgbClr val="000000"/>
              </a:solidFill>
              <a:ea typeface="ＭＳ Ｐゴシック" panose="020B0600070205080204" pitchFamily="50" charset="-128"/>
            </a:endParaRPr>
          </a:p>
        </p:txBody>
      </p:sp>
      <p:sp>
        <p:nvSpPr>
          <p:cNvPr id="12291" name="Rectangle 2"/>
          <p:cNvSpPr>
            <a:spLocks noGrp="1" noRot="1" noChangeAspect="1" noChangeArrowheads="1" noTextEdit="1"/>
          </p:cNvSpPr>
          <p:nvPr>
            <p:ph type="sldImg"/>
          </p:nvPr>
        </p:nvSpPr>
        <p:spPr>
          <a:noFill/>
          <a:ln cap="flat">
            <a:headEnd type="none" w="med" len="med"/>
            <a:tailEnd type="none" w="med" len="med"/>
          </a:ln>
        </p:spPr>
      </p:sp>
      <p:sp>
        <p:nvSpPr>
          <p:cNvPr id="12292"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★クリック★</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次に，「</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内容のまとまりごとの評価規準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作成の手順」　について説明します。</a:t>
            </a:r>
          </a:p>
          <a:p>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570230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14339"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内容のまとまりごとの評価規準は，第１編に示した基本的な手順の流れを踏まえ，各教科等の特質に応じた形で作成します。</a:t>
            </a:r>
          </a:p>
          <a:p>
            <a:r>
              <a:rPr lang="ja-JP" altLang="en-US"/>
              <a:t>　まず，各教科における「内容のまとまり」と「評価の観点」との関係を確認します。</a:t>
            </a:r>
          </a:p>
          <a:p>
            <a:r>
              <a:rPr lang="ja-JP" altLang="en-US"/>
              <a:t>　次に，「観点ごとのポイント」を踏まえ，「内容のまとまりごとの評価規準」を作成します。</a:t>
            </a:r>
          </a:p>
          <a:p>
            <a:endParaRPr lang="en-US" altLang="ja-JP"/>
          </a:p>
        </p:txBody>
      </p:sp>
      <p:sp>
        <p:nvSpPr>
          <p:cNvPr id="14340"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6C3230AE-EA2A-4F83-B6C7-111103DE3A59}"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5</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3057099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16387"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ここで，定義について確認します。</a:t>
            </a:r>
          </a:p>
          <a:p>
            <a:r>
              <a:rPr lang="ja-JP" altLang="en-US"/>
              <a:t>　「内容のまとまり」とは，学習指導要領に示す各教科等の「第２　各学年の目標及び内容２　内容」の項目等を，そのまとまりごとに細分化したり整理したりしたものです。</a:t>
            </a:r>
          </a:p>
          <a:p>
            <a:r>
              <a:rPr lang="ja-JP" altLang="en-US"/>
              <a:t>　中学校家庭分野の内容のまとまりは全部で１４あります。</a:t>
            </a:r>
          </a:p>
          <a:p>
            <a:r>
              <a:rPr lang="ja-JP" altLang="en-US"/>
              <a:t>　「内容のまとまりごとの評価規準」とは，学習指導要領の目標に照らして観点別学習状況の評価を行うにあたり，児童生徒が資質・能力を身に付けた状況を表すために文末を変換したものです。</a:t>
            </a:r>
          </a:p>
          <a:p>
            <a:r>
              <a:rPr lang="ja-JP" altLang="en-US"/>
              <a:t>　小学校家庭，中学校技術・家庭（家庭分野）については，学習指導要領の目標及び分野の目標の（２）に思考力・判断力・表現力等の育成に係る学習過程が記載されているため，これらを踏まえて「内容のまとまりごとの評価規準」を作成する必要があります。ほかの教科・領域とは違うところですので，気を付けてください。</a:t>
            </a:r>
          </a:p>
          <a:p>
            <a:endParaRPr lang="en-US" altLang="ja-JP"/>
          </a:p>
        </p:txBody>
      </p:sp>
      <p:sp>
        <p:nvSpPr>
          <p:cNvPr id="16388"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D1C74CCD-9B04-46A4-BDEA-98E04D8DFF12}"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6</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4115243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18435"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t>　こちらは，中学校技術・家庭の目標と評価の観点及びその趣旨です。</a:t>
            </a:r>
          </a:p>
          <a:p>
            <a:endParaRPr lang="en-US" altLang="ja-JP" dirty="0"/>
          </a:p>
        </p:txBody>
      </p:sp>
      <p:sp>
        <p:nvSpPr>
          <p:cNvPr id="18436"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982B6A3D-EEBB-4FE9-B0E4-36ADFB0C6487}"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7</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3870010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0483"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solidFill>
                  <a:srgbClr val="FF0000"/>
                </a:solidFill>
              </a:rPr>
              <a:t>　こちらは，家庭分野の目標と評価の観点及びその趣旨です。</a:t>
            </a:r>
            <a:endParaRPr lang="en-US" altLang="ja-JP" dirty="0">
              <a:solidFill>
                <a:srgbClr val="FF0000"/>
              </a:solidFill>
            </a:endParaRPr>
          </a:p>
          <a:p>
            <a:endParaRPr lang="ja-JP" altLang="en-US" dirty="0">
              <a:solidFill>
                <a:srgbClr val="FF0000"/>
              </a:solidFill>
            </a:endParaRPr>
          </a:p>
          <a:p>
            <a:r>
              <a:rPr lang="ja-JP" altLang="en-US" dirty="0"/>
              <a:t>　学習指導要領に示された教科の目標を踏まえて，「評価の観点及びその主旨」が作成されていることを理解する必要があるため，このスライドで示させていただきました。</a:t>
            </a:r>
            <a:endParaRPr lang="en-US" altLang="ja-JP" dirty="0"/>
          </a:p>
          <a:p>
            <a:endParaRPr lang="ja-JP" altLang="en-US" dirty="0">
              <a:solidFill>
                <a:srgbClr val="FF0000"/>
              </a:solidFill>
            </a:endParaRPr>
          </a:p>
        </p:txBody>
      </p:sp>
      <p:sp>
        <p:nvSpPr>
          <p:cNvPr id="20484"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FE04EE0F-11B9-4C63-881E-565D297DBBF2}"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8</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159863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2531"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Ｐ明朝" panose="02020600040205080304" pitchFamily="18" charset="-128"/>
              </a:rPr>
              <a:t>　それでは，内容のまとまりごとの評価規準を作成する際の基本的な手順を説明します。</a:t>
            </a:r>
            <a:endParaRPr lang="en-US" altLang="ja-JP">
              <a:latin typeface="ＭＳ Ｐ明朝" panose="02020600040205080304" pitchFamily="18" charset="-128"/>
            </a:endParaRPr>
          </a:p>
          <a:p>
            <a:r>
              <a:rPr lang="ja-JP" altLang="en-US">
                <a:latin typeface="ＭＳ Ｐ明朝" panose="02020600040205080304" pitchFamily="18" charset="-128"/>
              </a:rPr>
              <a:t>　まず，各教科における「内容のまとまり」と「評価の観点」との関係を確認します。</a:t>
            </a:r>
            <a:endParaRPr lang="en-US" altLang="ja-JP">
              <a:latin typeface="ＭＳ Ｐ明朝" panose="02020600040205080304" pitchFamily="18" charset="-128"/>
            </a:endParaRPr>
          </a:p>
          <a:p>
            <a:r>
              <a:rPr lang="ja-JP" altLang="en-US">
                <a:latin typeface="ＭＳ Ｐ明朝" panose="02020600040205080304" pitchFamily="18" charset="-128"/>
              </a:rPr>
              <a:t>　「Ｂ衣食住の生活」（４）衣服の選択と手入れを例に説明します。</a:t>
            </a:r>
            <a:endParaRPr lang="en-US" altLang="ja-JP">
              <a:latin typeface="ＭＳ Ｐ明朝" panose="02020600040205080304" pitchFamily="18" charset="-128"/>
            </a:endParaRPr>
          </a:p>
          <a:p>
            <a:r>
              <a:rPr lang="ja-JP" altLang="en-US">
                <a:latin typeface="ＭＳ Ｐ明朝" panose="02020600040205080304" pitchFamily="18" charset="-128"/>
              </a:rPr>
              <a:t>　ｱは，知識及び技能に関する内容，イは思考力・判断力・表現力等に関する内容になっています。アの中の（ア）は主に知識に関する内容，（イ）は技能に関する内容となっています。</a:t>
            </a:r>
            <a:endParaRPr lang="en-US" altLang="ja-JP">
              <a:latin typeface="ＭＳ Ｐ明朝" panose="02020600040205080304" pitchFamily="18" charset="-128"/>
            </a:endParaRPr>
          </a:p>
          <a:p>
            <a:pPr>
              <a:lnSpc>
                <a:spcPts val="2200"/>
              </a:lnSpc>
            </a:pPr>
            <a:r>
              <a:rPr lang="ja-JP" altLang="en-US">
                <a:latin typeface="ＭＳ Ｐ明朝" panose="02020600040205080304" pitchFamily="18" charset="-128"/>
              </a:rPr>
              <a:t>　家庭科では，「Ａ家族・家庭生活」の（１）及び（４）「Ｂ衣食住の生活」の（７），「Ｃ消費生活・環境」の（３）は，指導事項アのみで構成されています。</a:t>
            </a:r>
            <a:endParaRPr lang="en-US" altLang="ja-JP">
              <a:latin typeface="ＭＳ Ｐ明朝" panose="02020600040205080304" pitchFamily="18" charset="-128"/>
            </a:endParaRPr>
          </a:p>
          <a:p>
            <a:pPr>
              <a:lnSpc>
                <a:spcPts val="2200"/>
              </a:lnSpc>
            </a:pPr>
            <a:r>
              <a:rPr lang="ja-JP" altLang="en-US">
                <a:latin typeface="ＭＳ Ｐ明朝" panose="02020600040205080304" pitchFamily="18" charset="-128"/>
              </a:rPr>
              <a:t>　Ａ（１）の評価の観点については，「知識・技能」，Ａ（４），Ｂ（７），Ｃ（３）の評価の観点については，家庭や地域などで実践を行い，課題を解決する力を養うことから，「思考・判断・表現」及び「主体的に学習に取り組む態度」であることに留意してください。</a:t>
            </a:r>
          </a:p>
          <a:p>
            <a:pPr>
              <a:lnSpc>
                <a:spcPts val="2200"/>
              </a:lnSpc>
            </a:pPr>
            <a:endParaRPr lang="en-US" altLang="ja-JP">
              <a:latin typeface="ＭＳ 明朝" panose="02020609040205080304" pitchFamily="17" charset="-128"/>
              <a:ea typeface="ＭＳ 明朝" panose="02020609040205080304" pitchFamily="17" charset="-128"/>
            </a:endParaRPr>
          </a:p>
        </p:txBody>
      </p:sp>
      <p:sp>
        <p:nvSpPr>
          <p:cNvPr id="22532"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71BE5B13-60F6-41DE-BB93-ABDE53CDDD9D}"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9</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9376040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solidFill>
          <a:srgbClr val="FFFFFF"/>
        </a:solidFill>
        <a:effectLst/>
      </p:bgPr>
    </p:bg>
    <p:spTree>
      <p:nvGrpSpPr>
        <p:cNvPr id="1" name=""/>
        <p:cNvGrpSpPr/>
        <p:nvPr/>
      </p:nvGrpSpPr>
      <p:grpSpPr>
        <a:xfrm>
          <a:off x="0" y="0"/>
          <a:ext cx="0" cy="0"/>
          <a:chOff x="0" y="0"/>
          <a:chExt cx="0" cy="0"/>
        </a:xfrm>
      </p:grpSpPr>
      <p:sp>
        <p:nvSpPr>
          <p:cNvPr id="2058" name="タイトル 1"/>
          <p:cNvSpPr>
            <a:spLocks noGrp="1" noChangeArrowheads="1"/>
          </p:cNvSpPr>
          <p:nvPr>
            <p:ph type="ctrTitle"/>
          </p:nvPr>
        </p:nvSpPr>
        <p:spPr>
          <a:xfrm>
            <a:off x="1143000" y="1122363"/>
            <a:ext cx="6858000" cy="2387600"/>
          </a:xfrm>
        </p:spPr>
        <p:txBody>
          <a:bodyPr anchor="b"/>
          <a:lstStyle>
            <a:lvl1pPr>
              <a:defRPr/>
            </a:lvl1pPr>
          </a:lstStyle>
          <a:p>
            <a:pPr lvl="0"/>
            <a:r>
              <a:rPr lang="ja-JP" altLang="en-US" noProof="0"/>
              <a:t>マスター タイトルの書式設定</a:t>
            </a:r>
          </a:p>
        </p:txBody>
      </p:sp>
      <p:sp>
        <p:nvSpPr>
          <p:cNvPr id="2059" name="サブタイトル 2"/>
          <p:cNvSpPr>
            <a:spLocks noGrp="1" noChangeArrowheads="1"/>
          </p:cNvSpPr>
          <p:nvPr>
            <p:ph type="subTitle" idx="1"/>
          </p:nvPr>
        </p:nvSpPr>
        <p:spPr>
          <a:xfrm>
            <a:off x="1143000" y="3602038"/>
            <a:ext cx="6858000" cy="1655762"/>
          </a:xfrm>
        </p:spPr>
        <p:txBody>
          <a:bodyPr/>
          <a:lstStyle>
            <a:lvl1pPr marL="0" indent="0" algn="ctr">
              <a:buFont typeface="Arial" panose="020B0604020202020204" pitchFamily="34" charset="0"/>
              <a:buNone/>
              <a:defRPr/>
            </a:lvl1pPr>
          </a:lstStyle>
          <a:p>
            <a:pPr lvl="0"/>
            <a:r>
              <a:rPr lang="ja-JP" altLang="en-US" noProof="0"/>
              <a:t>マスター サブタイトルの書式設定</a:t>
            </a:r>
          </a:p>
        </p:txBody>
      </p:sp>
      <p:sp>
        <p:nvSpPr>
          <p:cNvPr id="4" name="日付プレースホルダー 3"/>
          <p:cNvSpPr>
            <a:spLocks noGrp="1" noChangeArrowheads="1"/>
          </p:cNvSpPr>
          <p:nvPr>
            <p:ph type="dt" sz="half" idx="10"/>
          </p:nvPr>
        </p:nvSpPr>
        <p:spPr/>
        <p:txBody>
          <a:bodyPr/>
          <a:lstStyle>
            <a:lvl1pPr defTabSz="457200" eaLnBrk="0" hangingPunct="0">
              <a:defRPr kumimoji="0"/>
            </a:lvl1pPr>
          </a:lstStyle>
          <a:p>
            <a:pPr>
              <a:defRPr/>
            </a:pPr>
            <a:endParaRPr lang="en-US" altLang="ja-JP"/>
          </a:p>
        </p:txBody>
      </p:sp>
      <p:sp>
        <p:nvSpPr>
          <p:cNvPr id="5" name="フッター プレースホルダー 4"/>
          <p:cNvSpPr>
            <a:spLocks noGrp="1" noChangeArrowheads="1"/>
          </p:cNvSpPr>
          <p:nvPr>
            <p:ph type="ftr" sz="quarter" idx="11"/>
          </p:nvPr>
        </p:nvSpPr>
        <p:spPr/>
        <p:txBody>
          <a:bodyPr/>
          <a:lstStyle>
            <a:lvl1pPr defTabSz="457200" eaLnBrk="0" hangingPunct="0">
              <a:defRPr kumimoji="0"/>
            </a:lvl1pPr>
          </a:lstStyle>
          <a:p>
            <a:pPr>
              <a:defRPr/>
            </a:pPr>
            <a:endParaRPr lang="en-US" altLang="ja-JP"/>
          </a:p>
        </p:txBody>
      </p:sp>
      <p:sp>
        <p:nvSpPr>
          <p:cNvPr id="6" name="スライド番号プレースホルダー 5"/>
          <p:cNvSpPr>
            <a:spLocks noGrp="1" noChangeArrowheads="1"/>
          </p:cNvSpPr>
          <p:nvPr>
            <p:ph type="sldNum" sz="quarter" idx="12"/>
          </p:nvPr>
        </p:nvSpPr>
        <p:spPr/>
        <p:txBody>
          <a:bodyPr/>
          <a:lstStyle>
            <a:lvl1pPr defTabSz="457200" eaLnBrk="0" hangingPunct="0">
              <a:defRPr kumimoji="0"/>
            </a:lvl1pPr>
          </a:lstStyle>
          <a:p>
            <a:pPr>
              <a:defRPr/>
            </a:pPr>
            <a:fld id="{0FCB2DD2-2863-4EE7-817E-9F35ED530175}" type="slidenum">
              <a:rPr lang="en-US" altLang="ja-JP"/>
              <a:pPr>
                <a:defRPr/>
              </a:pPr>
              <a:t>‹#›</a:t>
            </a:fld>
            <a:endParaRPr lang="en-US" altLang="ja-JP"/>
          </a:p>
        </p:txBody>
      </p:sp>
    </p:spTree>
    <p:extLst>
      <p:ext uri="{BB962C8B-B14F-4D97-AF65-F5344CB8AC3E}">
        <p14:creationId xmlns:p14="http://schemas.microsoft.com/office/powerpoint/2010/main" val="336096663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8636F83C-B903-4B5D-8273-FF1B40449481}" type="slidenum">
              <a:rPr lang="en-US" altLang="ja-JP"/>
              <a:pPr>
                <a:defRPr/>
              </a:pPr>
              <a:t>‹#›</a:t>
            </a:fld>
            <a:endParaRPr lang="en-US" altLang="ja-JP"/>
          </a:p>
        </p:txBody>
      </p:sp>
    </p:spTree>
    <p:extLst>
      <p:ext uri="{BB962C8B-B14F-4D97-AF65-F5344CB8AC3E}">
        <p14:creationId xmlns:p14="http://schemas.microsoft.com/office/powerpoint/2010/main" val="3773918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28E01B5B-DF2F-41CE-A2AC-7EFF9F2AB92C}" type="slidenum">
              <a:rPr lang="en-US" altLang="ja-JP"/>
              <a:pPr>
                <a:defRPr/>
              </a:pPr>
              <a:t>‹#›</a:t>
            </a:fld>
            <a:endParaRPr lang="en-US" altLang="ja-JP"/>
          </a:p>
        </p:txBody>
      </p:sp>
    </p:spTree>
    <p:extLst>
      <p:ext uri="{BB962C8B-B14F-4D97-AF65-F5344CB8AC3E}">
        <p14:creationId xmlns:p14="http://schemas.microsoft.com/office/powerpoint/2010/main" val="2600934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751EFB18-6CBF-4F21-96B5-6D660CD8933F}" type="slidenum">
              <a:rPr lang="en-US" altLang="ja-JP"/>
              <a:pPr>
                <a:defRPr/>
              </a:pPr>
              <a:t>‹#›</a:t>
            </a:fld>
            <a:endParaRPr lang="en-US" altLang="ja-JP"/>
          </a:p>
        </p:txBody>
      </p:sp>
    </p:spTree>
    <p:extLst>
      <p:ext uri="{BB962C8B-B14F-4D97-AF65-F5344CB8AC3E}">
        <p14:creationId xmlns:p14="http://schemas.microsoft.com/office/powerpoint/2010/main" val="1639630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4A5B9204-A61B-4F82-B799-2166715085EA}" type="slidenum">
              <a:rPr lang="en-US" altLang="ja-JP"/>
              <a:pPr>
                <a:defRPr/>
              </a:pPr>
              <a:t>‹#›</a:t>
            </a:fld>
            <a:endParaRPr lang="en-US" altLang="ja-JP"/>
          </a:p>
        </p:txBody>
      </p:sp>
    </p:spTree>
    <p:extLst>
      <p:ext uri="{BB962C8B-B14F-4D97-AF65-F5344CB8AC3E}">
        <p14:creationId xmlns:p14="http://schemas.microsoft.com/office/powerpoint/2010/main" val="1365843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6"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7" name="スライド番号プレースホルダー 5"/>
          <p:cNvSpPr>
            <a:spLocks noGrp="1" noChangeArrowheads="1"/>
          </p:cNvSpPr>
          <p:nvPr>
            <p:ph type="sldNum" sz="quarter" idx="12"/>
          </p:nvPr>
        </p:nvSpPr>
        <p:spPr>
          <a:ln/>
        </p:spPr>
        <p:txBody>
          <a:bodyPr/>
          <a:lstStyle>
            <a:lvl1pPr>
              <a:defRPr/>
            </a:lvl1pPr>
          </a:lstStyle>
          <a:p>
            <a:pPr>
              <a:defRPr/>
            </a:pPr>
            <a:fld id="{E5CF3273-2D5C-4319-AF76-836BD0E622BC}" type="slidenum">
              <a:rPr lang="en-US" altLang="ja-JP"/>
              <a:pPr>
                <a:defRPr/>
              </a:pPr>
              <a:t>‹#›</a:t>
            </a:fld>
            <a:endParaRPr lang="en-US" altLang="ja-JP"/>
          </a:p>
        </p:txBody>
      </p:sp>
    </p:spTree>
    <p:extLst>
      <p:ext uri="{BB962C8B-B14F-4D97-AF65-F5344CB8AC3E}">
        <p14:creationId xmlns:p14="http://schemas.microsoft.com/office/powerpoint/2010/main" val="2451997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8"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9" name="スライド番号プレースホルダー 5"/>
          <p:cNvSpPr>
            <a:spLocks noGrp="1" noChangeArrowheads="1"/>
          </p:cNvSpPr>
          <p:nvPr>
            <p:ph type="sldNum" sz="quarter" idx="12"/>
          </p:nvPr>
        </p:nvSpPr>
        <p:spPr>
          <a:ln/>
        </p:spPr>
        <p:txBody>
          <a:bodyPr/>
          <a:lstStyle>
            <a:lvl1pPr>
              <a:defRPr/>
            </a:lvl1pPr>
          </a:lstStyle>
          <a:p>
            <a:pPr>
              <a:defRPr/>
            </a:pPr>
            <a:fld id="{82CA9132-D1B4-4E5F-93ED-9DDB3BC3BD82}" type="slidenum">
              <a:rPr lang="en-US" altLang="ja-JP"/>
              <a:pPr>
                <a:defRPr/>
              </a:pPr>
              <a:t>‹#›</a:t>
            </a:fld>
            <a:endParaRPr lang="en-US" altLang="ja-JP"/>
          </a:p>
        </p:txBody>
      </p:sp>
    </p:spTree>
    <p:extLst>
      <p:ext uri="{BB962C8B-B14F-4D97-AF65-F5344CB8AC3E}">
        <p14:creationId xmlns:p14="http://schemas.microsoft.com/office/powerpoint/2010/main" val="3189102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4"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5" name="スライド番号プレースホルダー 5"/>
          <p:cNvSpPr>
            <a:spLocks noGrp="1" noChangeArrowheads="1"/>
          </p:cNvSpPr>
          <p:nvPr>
            <p:ph type="sldNum" sz="quarter" idx="12"/>
          </p:nvPr>
        </p:nvSpPr>
        <p:spPr>
          <a:ln/>
        </p:spPr>
        <p:txBody>
          <a:bodyPr/>
          <a:lstStyle>
            <a:lvl1pPr>
              <a:defRPr/>
            </a:lvl1pPr>
          </a:lstStyle>
          <a:p>
            <a:pPr>
              <a:defRPr/>
            </a:pPr>
            <a:fld id="{1B556B40-AA13-44E7-8DB0-F398AA4A0FC6}" type="slidenum">
              <a:rPr lang="en-US" altLang="ja-JP"/>
              <a:pPr>
                <a:defRPr/>
              </a:pPr>
              <a:t>‹#›</a:t>
            </a:fld>
            <a:endParaRPr lang="en-US" altLang="ja-JP"/>
          </a:p>
        </p:txBody>
      </p:sp>
    </p:spTree>
    <p:extLst>
      <p:ext uri="{BB962C8B-B14F-4D97-AF65-F5344CB8AC3E}">
        <p14:creationId xmlns:p14="http://schemas.microsoft.com/office/powerpoint/2010/main" val="1680437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3"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4" name="スライド番号プレースホルダー 5"/>
          <p:cNvSpPr>
            <a:spLocks noGrp="1" noChangeArrowheads="1"/>
          </p:cNvSpPr>
          <p:nvPr>
            <p:ph type="sldNum" sz="quarter" idx="12"/>
          </p:nvPr>
        </p:nvSpPr>
        <p:spPr>
          <a:ln/>
        </p:spPr>
        <p:txBody>
          <a:bodyPr/>
          <a:lstStyle>
            <a:lvl1pPr>
              <a:defRPr/>
            </a:lvl1pPr>
          </a:lstStyle>
          <a:p>
            <a:pPr>
              <a:defRPr/>
            </a:pPr>
            <a:fld id="{BE881B54-0B4F-42EE-863A-5C6CF022F08A}" type="slidenum">
              <a:rPr lang="en-US" altLang="ja-JP"/>
              <a:pPr>
                <a:defRPr/>
              </a:pPr>
              <a:t>‹#›</a:t>
            </a:fld>
            <a:endParaRPr lang="en-US" altLang="ja-JP"/>
          </a:p>
        </p:txBody>
      </p:sp>
    </p:spTree>
    <p:extLst>
      <p:ext uri="{BB962C8B-B14F-4D97-AF65-F5344CB8AC3E}">
        <p14:creationId xmlns:p14="http://schemas.microsoft.com/office/powerpoint/2010/main" val="893407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6"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7" name="スライド番号プレースホルダー 5"/>
          <p:cNvSpPr>
            <a:spLocks noGrp="1" noChangeArrowheads="1"/>
          </p:cNvSpPr>
          <p:nvPr>
            <p:ph type="sldNum" sz="quarter" idx="12"/>
          </p:nvPr>
        </p:nvSpPr>
        <p:spPr>
          <a:ln/>
        </p:spPr>
        <p:txBody>
          <a:bodyPr/>
          <a:lstStyle>
            <a:lvl1pPr>
              <a:defRPr/>
            </a:lvl1pPr>
          </a:lstStyle>
          <a:p>
            <a:pPr>
              <a:defRPr/>
            </a:pPr>
            <a:fld id="{8EE16638-9E05-4F2D-818C-A67EFD51053D}" type="slidenum">
              <a:rPr lang="en-US" altLang="ja-JP"/>
              <a:pPr>
                <a:defRPr/>
              </a:pPr>
              <a:t>‹#›</a:t>
            </a:fld>
            <a:endParaRPr lang="en-US" altLang="ja-JP"/>
          </a:p>
        </p:txBody>
      </p:sp>
    </p:spTree>
    <p:extLst>
      <p:ext uri="{BB962C8B-B14F-4D97-AF65-F5344CB8AC3E}">
        <p14:creationId xmlns:p14="http://schemas.microsoft.com/office/powerpoint/2010/main" val="215354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6"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7" name="スライド番号プレースホルダー 5"/>
          <p:cNvSpPr>
            <a:spLocks noGrp="1" noChangeArrowheads="1"/>
          </p:cNvSpPr>
          <p:nvPr>
            <p:ph type="sldNum" sz="quarter" idx="12"/>
          </p:nvPr>
        </p:nvSpPr>
        <p:spPr>
          <a:ln/>
        </p:spPr>
        <p:txBody>
          <a:bodyPr/>
          <a:lstStyle>
            <a:lvl1pPr>
              <a:defRPr/>
            </a:lvl1pPr>
          </a:lstStyle>
          <a:p>
            <a:pPr>
              <a:defRPr/>
            </a:pPr>
            <a:fld id="{B63D3684-AF08-430E-A66F-A69A888D7F1A}" type="slidenum">
              <a:rPr lang="en-US" altLang="ja-JP"/>
              <a:pPr>
                <a:defRPr/>
              </a:pPr>
              <a:t>‹#›</a:t>
            </a:fld>
            <a:endParaRPr lang="en-US" altLang="ja-JP"/>
          </a:p>
        </p:txBody>
      </p:sp>
    </p:spTree>
    <p:extLst>
      <p:ext uri="{BB962C8B-B14F-4D97-AF65-F5344CB8AC3E}">
        <p14:creationId xmlns:p14="http://schemas.microsoft.com/office/powerpoint/2010/main" val="668296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noChangeArrowheads="1"/>
          </p:cNvSpPr>
          <p:nvPr>
            <p:ph type="title"/>
          </p:nvPr>
        </p:nvSpPr>
        <p:spPr bwMode="auto">
          <a:xfrm>
            <a:off x="628650" y="365125"/>
            <a:ext cx="7886700" cy="1325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noChangeArrowheads="1"/>
          </p:cNvSpPr>
          <p:nvPr>
            <p:ph type="body" idx="1"/>
          </p:nvPr>
        </p:nvSpPr>
        <p:spPr bwMode="auto">
          <a:xfrm>
            <a:off x="628650" y="1825625"/>
            <a:ext cx="78867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9" name="日付プレースホルダー 3"/>
          <p:cNvSpPr>
            <a:spLocks noGrp="1" noChangeArrowheads="1"/>
          </p:cNvSpPr>
          <p:nvPr>
            <p:ph type="dt" sz="half" idx="2"/>
          </p:nvPr>
        </p:nvSpPr>
        <p:spPr bwMode="auto">
          <a:xfrm>
            <a:off x="628650" y="6356350"/>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defTabSz="685800" eaLnBrk="1" hangingPunct="1">
              <a:buSzPct val="100000"/>
              <a:defRPr kumimoji="1" sz="900">
                <a:solidFill>
                  <a:srgbClr val="898989"/>
                </a:solidFill>
              </a:defRPr>
            </a:lvl1pPr>
          </a:lstStyle>
          <a:p>
            <a:pPr>
              <a:defRPr/>
            </a:pPr>
            <a:endParaRPr lang="en-US" altLang="ja-JP"/>
          </a:p>
        </p:txBody>
      </p:sp>
      <p:sp>
        <p:nvSpPr>
          <p:cNvPr id="1030" name="フッター プレースホルダー 4"/>
          <p:cNvSpPr>
            <a:spLocks noGrp="1" noChangeArrowheads="1"/>
          </p:cNvSpPr>
          <p:nvPr>
            <p:ph type="ftr" sz="quarter" idx="3"/>
          </p:nvPr>
        </p:nvSpPr>
        <p:spPr bwMode="auto">
          <a:xfrm>
            <a:off x="3028950" y="6356350"/>
            <a:ext cx="30861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defTabSz="685800" eaLnBrk="1" hangingPunct="1">
              <a:buSzPct val="100000"/>
              <a:defRPr kumimoji="1" sz="900">
                <a:solidFill>
                  <a:srgbClr val="898989"/>
                </a:solidFill>
              </a:defRPr>
            </a:lvl1pPr>
          </a:lstStyle>
          <a:p>
            <a:pPr>
              <a:defRPr/>
            </a:pPr>
            <a:endParaRPr lang="en-US" altLang="ja-JP"/>
          </a:p>
        </p:txBody>
      </p:sp>
      <p:sp>
        <p:nvSpPr>
          <p:cNvPr id="1031" name="スライド番号プレースホルダー 5"/>
          <p:cNvSpPr>
            <a:spLocks noGrp="1" noChangeArrowheads="1"/>
          </p:cNvSpPr>
          <p:nvPr>
            <p:ph type="sldNum" sz="quarter" idx="4"/>
          </p:nvPr>
        </p:nvSpPr>
        <p:spPr bwMode="auto">
          <a:xfrm>
            <a:off x="6457950" y="6356350"/>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defTabSz="685800" eaLnBrk="1" hangingPunct="1">
              <a:buSzPct val="100000"/>
              <a:defRPr kumimoji="1" sz="900">
                <a:solidFill>
                  <a:srgbClr val="898989"/>
                </a:solidFill>
              </a:defRPr>
            </a:lvl1pPr>
          </a:lstStyle>
          <a:p>
            <a:pPr>
              <a:defRPr/>
            </a:pPr>
            <a:fld id="{268E24A3-5ABF-4F4D-B813-4F10121DF049}"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767" r:id="rId1"/>
    <p:sldLayoutId id="2147485757" r:id="rId2"/>
    <p:sldLayoutId id="2147485758" r:id="rId3"/>
    <p:sldLayoutId id="2147485759" r:id="rId4"/>
    <p:sldLayoutId id="2147485760" r:id="rId5"/>
    <p:sldLayoutId id="2147485761" r:id="rId6"/>
    <p:sldLayoutId id="2147485762" r:id="rId7"/>
    <p:sldLayoutId id="2147485763" r:id="rId8"/>
    <p:sldLayoutId id="2147485764" r:id="rId9"/>
    <p:sldLayoutId id="2147485765" r:id="rId10"/>
    <p:sldLayoutId id="2147485766" r:id="rId11"/>
  </p:sldLayoutIdLst>
  <p:txStyles>
    <p:titleStyle>
      <a:lvl1pPr algn="l" defTabSz="685800" rtl="0" eaLnBrk="0" fontAlgn="base" hangingPunct="0">
        <a:lnSpc>
          <a:spcPct val="90000"/>
        </a:lnSpc>
        <a:spcBef>
          <a:spcPct val="0"/>
        </a:spcBef>
        <a:spcAft>
          <a:spcPct val="0"/>
        </a:spcAft>
        <a:buSzPct val="100000"/>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2pPr>
      <a:lvl3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3pPr>
      <a:lvl4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4pPr>
      <a:lvl5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5pPr>
      <a:lvl6pPr marL="4572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6pPr>
      <a:lvl7pPr marL="9144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7pPr>
      <a:lvl8pPr marL="13716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8pPr>
      <a:lvl9pPr marL="18288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9pPr>
    </p:titleStyle>
    <p:bodyStyle>
      <a:lvl1pPr marL="171450" indent="-171450" algn="l" defTabSz="685800" rtl="0" eaLnBrk="0" fontAlgn="base" hangingPunct="0">
        <a:lnSpc>
          <a:spcPct val="90000"/>
        </a:lnSpc>
        <a:spcBef>
          <a:spcPts val="750"/>
        </a:spcBef>
        <a:spcAft>
          <a:spcPct val="0"/>
        </a:spcAft>
        <a:buSzPct val="100000"/>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テキスト ボックス 10"/>
          <p:cNvSpPr>
            <a:spLocks noChangeArrowheads="1"/>
          </p:cNvSpPr>
          <p:nvPr/>
        </p:nvSpPr>
        <p:spPr bwMode="auto">
          <a:xfrm>
            <a:off x="26988" y="6167438"/>
            <a:ext cx="9145587"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Tx/>
              <a:buNone/>
            </a:pPr>
            <a:r>
              <a:rPr lang="ja-JP" altLang="en-US" sz="3600" b="1">
                <a:latin typeface="HGP教科書体" panose="02020600000000000000" pitchFamily="18" charset="-128"/>
                <a:ea typeface="HGP教科書体" panose="02020600000000000000" pitchFamily="18" charset="-128"/>
              </a:rPr>
              <a:t>福岡県教育委員会</a:t>
            </a:r>
          </a:p>
        </p:txBody>
      </p:sp>
      <p:sp>
        <p:nvSpPr>
          <p:cNvPr id="5123" name="正方形/長方形 2"/>
          <p:cNvSpPr>
            <a:spLocks noChangeArrowheads="1"/>
          </p:cNvSpPr>
          <p:nvPr/>
        </p:nvSpPr>
        <p:spPr bwMode="auto">
          <a:xfrm>
            <a:off x="250825" y="2852738"/>
            <a:ext cx="8601075" cy="1296987"/>
          </a:xfrm>
          <a:prstGeom prst="rect">
            <a:avLst/>
          </a:prstGeom>
          <a:solidFill>
            <a:srgbClr val="FFFF00"/>
          </a:solidFill>
          <a:ln w="9525" algn="ctr">
            <a:solidFill>
              <a:srgbClr val="A5A5A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4800" b="1">
                <a:latin typeface="HGP教科書体" panose="02020600000000000000" pitchFamily="18" charset="-128"/>
                <a:ea typeface="HGP教科書体" panose="02020600000000000000" pitchFamily="18" charset="-128"/>
              </a:rPr>
              <a:t>中学校　技術・家庭（家庭分野）</a:t>
            </a:r>
          </a:p>
        </p:txBody>
      </p:sp>
      <p:sp>
        <p:nvSpPr>
          <p:cNvPr id="5124" name="テキスト ボックス 4"/>
          <p:cNvSpPr>
            <a:spLocks noChangeArrowheads="1"/>
          </p:cNvSpPr>
          <p:nvPr/>
        </p:nvSpPr>
        <p:spPr bwMode="auto">
          <a:xfrm>
            <a:off x="250825" y="4397375"/>
            <a:ext cx="8642350"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5125" name="サブタイトル 2"/>
          <p:cNvSpPr>
            <a:spLocks noGrp="1" noChangeArrowheads="1"/>
          </p:cNvSpPr>
          <p:nvPr>
            <p:ph type="subTitle" idx="4294967295"/>
          </p:nvPr>
        </p:nvSpPr>
        <p:spPr>
          <a:xfrm>
            <a:off x="7938" y="908050"/>
            <a:ext cx="9144000" cy="1754188"/>
          </a:xfrm>
          <a:solidFill>
            <a:srgbClr val="0070C0"/>
          </a:solidFill>
        </p:spPr>
        <p:txBody>
          <a:bodyPr anchor="ctr"/>
          <a:lstStyle/>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「指導と評価の一体化」のための</a:t>
            </a:r>
            <a:endParaRPr lang="en-US" altLang="ja-JP" sz="4400" b="1">
              <a:solidFill>
                <a:schemeClr val="bg1"/>
              </a:solidFill>
              <a:latin typeface="ＭＳ Ｐゴシック" panose="020B0600070205080204" pitchFamily="50" charset="-128"/>
            </a:endParaRPr>
          </a:p>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学習評価について</a:t>
            </a:r>
            <a:endParaRPr lang="ja-JP" altLang="en-US" sz="7200" b="1">
              <a:solidFill>
                <a:schemeClr val="bg1"/>
              </a:solidFill>
              <a:latin typeface="ＭＳ Ｐゴシック" panose="020B0600070205080204" pitchFamily="50" charset="-128"/>
            </a:endParaRPr>
          </a:p>
        </p:txBody>
      </p:sp>
      <p:pic>
        <p:nvPicPr>
          <p:cNvPr id="5126" name="Picture 3"/>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録音されたサウンド"/>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1900" y="6532563"/>
            <a:ext cx="242888"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652"/>
    </mc:Choice>
    <mc:Fallback xmlns="">
      <p:transition spd="slow" advTm="46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テキスト ボックス 12"/>
          <p:cNvSpPr>
            <a:spLocks noChangeArrowheads="1"/>
          </p:cNvSpPr>
          <p:nvPr/>
        </p:nvSpPr>
        <p:spPr bwMode="auto">
          <a:xfrm>
            <a:off x="34925" y="1473200"/>
            <a:ext cx="9053513" cy="2159000"/>
          </a:xfrm>
          <a:prstGeom prst="rect">
            <a:avLst/>
          </a:prstGeom>
          <a:solidFill>
            <a:srgbClr val="FFFF99"/>
          </a:solidFill>
          <a:ln w="9525" algn="ctr">
            <a:solidFill>
              <a:srgbClr val="FFC000"/>
            </a:solidFill>
            <a:round/>
            <a:headEnd/>
            <a:tailEnd/>
          </a:ln>
        </p:spPr>
        <p:txBody>
          <a:bodyPr lIns="36000"/>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b="1">
                <a:latin typeface="ＭＳ Ｐゴシック" panose="020B0600070205080204" pitchFamily="50" charset="-128"/>
              </a:rPr>
              <a:t> </a:t>
            </a:r>
            <a:r>
              <a:rPr lang="ja-JP" altLang="en-US" sz="2000" b="1">
                <a:latin typeface="ＭＳ Ｐゴシック" panose="020B0600070205080204" pitchFamily="50" charset="-128"/>
              </a:rPr>
              <a:t>〇「知識・技能」のポイント</a:t>
            </a:r>
          </a:p>
          <a:p>
            <a:pPr>
              <a:lnSpc>
                <a:spcPct val="100000"/>
              </a:lnSpc>
              <a:spcBef>
                <a:spcPct val="0"/>
              </a:spcBef>
              <a:buFontTx/>
              <a:buNone/>
            </a:pPr>
            <a:r>
              <a:rPr lang="ja-JP" altLang="en-US" sz="2000" b="1">
                <a:latin typeface="ＭＳ Ｐゴシック" panose="020B0600070205080204" pitchFamily="50" charset="-128"/>
              </a:rPr>
              <a:t>　　・　</a:t>
            </a:r>
            <a:r>
              <a:rPr lang="ja-JP" altLang="en-US" sz="2000" b="1">
                <a:solidFill>
                  <a:srgbClr val="002060"/>
                </a:solidFill>
                <a:latin typeface="ＭＳ Ｐゴシック" panose="020B0600070205080204" pitchFamily="50" charset="-128"/>
              </a:rPr>
              <a:t>「知識・技能」</a:t>
            </a:r>
            <a:r>
              <a:rPr lang="ja-JP" altLang="en-US" sz="2000" b="1">
                <a:latin typeface="ＭＳ Ｐゴシック" panose="020B0600070205080204" pitchFamily="50" charset="-128"/>
              </a:rPr>
              <a:t>については，当該指導項目で育成を目指す資質・能力に該当す</a:t>
            </a:r>
          </a:p>
          <a:p>
            <a:pPr>
              <a:lnSpc>
                <a:spcPct val="100000"/>
              </a:lnSpc>
              <a:spcBef>
                <a:spcPct val="0"/>
              </a:spcBef>
              <a:buFontTx/>
              <a:buNone/>
            </a:pPr>
            <a:r>
              <a:rPr lang="ja-JP" altLang="en-US" sz="2000" b="1">
                <a:latin typeface="ＭＳ Ｐゴシック" panose="020B0600070205080204" pitchFamily="50" charset="-128"/>
              </a:rPr>
              <a:t>　　　る</a:t>
            </a:r>
            <a:r>
              <a:rPr lang="ja-JP" altLang="en-US" sz="2000" b="1">
                <a:solidFill>
                  <a:srgbClr val="002060"/>
                </a:solidFill>
                <a:latin typeface="ＭＳ Ｐゴシック" panose="020B0600070205080204" pitchFamily="50" charset="-128"/>
              </a:rPr>
              <a:t>指導事項ア</a:t>
            </a:r>
            <a:r>
              <a:rPr lang="ja-JP" altLang="en-US" sz="2000" b="1">
                <a:latin typeface="ＭＳ Ｐゴシック" panose="020B0600070205080204" pitchFamily="50" charset="-128"/>
              </a:rPr>
              <a:t>について，その</a:t>
            </a:r>
            <a:r>
              <a:rPr lang="ja-JP" altLang="en-US" sz="2000" b="1">
                <a:solidFill>
                  <a:srgbClr val="002060"/>
                </a:solidFill>
                <a:latin typeface="ＭＳ Ｐゴシック" panose="020B0600070205080204" pitchFamily="50" charset="-128"/>
              </a:rPr>
              <a:t>文末</a:t>
            </a:r>
            <a:r>
              <a:rPr lang="ja-JP" altLang="en-US" sz="2000" b="1">
                <a:latin typeface="ＭＳ Ｐゴシック" panose="020B0600070205080204" pitchFamily="50" charset="-128"/>
              </a:rPr>
              <a:t>を，</a:t>
            </a:r>
            <a:r>
              <a:rPr lang="ja-JP" altLang="en-US" sz="2000" b="1">
                <a:solidFill>
                  <a:srgbClr val="FF0000"/>
                </a:solidFill>
                <a:latin typeface="ＭＳ Ｐゴシック" panose="020B0600070205080204" pitchFamily="50" charset="-128"/>
              </a:rPr>
              <a:t>「～を（～について）理解している」，「～を</a:t>
            </a:r>
          </a:p>
          <a:p>
            <a:pPr>
              <a:lnSpc>
                <a:spcPct val="100000"/>
              </a:lnSpc>
              <a:spcBef>
                <a:spcPct val="0"/>
              </a:spcBef>
              <a:buFontTx/>
              <a:buNone/>
            </a:pPr>
            <a:r>
              <a:rPr lang="ja-JP" altLang="en-US" sz="2000" b="1">
                <a:solidFill>
                  <a:srgbClr val="FF0000"/>
                </a:solidFill>
                <a:latin typeface="ＭＳ Ｐゴシック" panose="020B0600070205080204" pitchFamily="50" charset="-128"/>
              </a:rPr>
              <a:t>　　　（～について）理解しているとともに，適切にできる」</a:t>
            </a:r>
            <a:r>
              <a:rPr lang="ja-JP" altLang="en-US" sz="2000" b="1">
                <a:latin typeface="ＭＳ Ｐゴシック" panose="020B0600070205080204" pitchFamily="50" charset="-128"/>
              </a:rPr>
              <a:t>として，</a:t>
            </a:r>
            <a:r>
              <a:rPr lang="ja-JP" altLang="en-US" sz="2000" b="1">
                <a:solidFill>
                  <a:srgbClr val="002060"/>
                </a:solidFill>
                <a:latin typeface="ＭＳ Ｐゴシック" panose="020B0600070205080204" pitchFamily="50" charset="-128"/>
              </a:rPr>
              <a:t>評価規準を作成す</a:t>
            </a:r>
          </a:p>
          <a:p>
            <a:pPr>
              <a:lnSpc>
                <a:spcPct val="100000"/>
              </a:lnSpc>
              <a:spcBef>
                <a:spcPct val="0"/>
              </a:spcBef>
              <a:buFontTx/>
              <a:buNone/>
            </a:pPr>
            <a:r>
              <a:rPr lang="ja-JP" altLang="en-US" sz="2000" b="1">
                <a:solidFill>
                  <a:srgbClr val="002060"/>
                </a:solidFill>
                <a:latin typeface="ＭＳ Ｐゴシック" panose="020B0600070205080204" pitchFamily="50" charset="-128"/>
              </a:rPr>
              <a:t>　　　る。 </a:t>
            </a:r>
          </a:p>
          <a:p>
            <a:pPr>
              <a:lnSpc>
                <a:spcPct val="100000"/>
              </a:lnSpc>
              <a:spcBef>
                <a:spcPct val="0"/>
              </a:spcBef>
              <a:buFontTx/>
              <a:buNone/>
            </a:pPr>
            <a:r>
              <a:rPr lang="ja-JP" altLang="en-US" sz="1200" b="1">
                <a:latin typeface="ＭＳ Ｐゴシック" panose="020B0600070205080204" pitchFamily="50" charset="-128"/>
              </a:rPr>
              <a:t>　</a:t>
            </a:r>
            <a:r>
              <a:rPr lang="en-US" altLang="ja-JP" sz="2000" b="1">
                <a:latin typeface="ＭＳ Ｐゴシック" panose="020B0600070205080204" pitchFamily="50" charset="-128"/>
              </a:rPr>
              <a:t>※</a:t>
            </a:r>
            <a:r>
              <a:rPr lang="ja-JP" altLang="en-US" sz="2000" b="1">
                <a:latin typeface="ＭＳ Ｐゴシック" panose="020B0600070205080204" pitchFamily="50" charset="-128"/>
              </a:rPr>
              <a:t>　</a:t>
            </a:r>
            <a:r>
              <a:rPr lang="ja-JP" altLang="en-US" sz="2000" b="1">
                <a:solidFill>
                  <a:srgbClr val="002060"/>
                </a:solidFill>
                <a:latin typeface="ＭＳ Ｐゴシック" panose="020B0600070205080204" pitchFamily="50" charset="-128"/>
              </a:rPr>
              <a:t>「Ａ家族・家庭生活」の（１）</a:t>
            </a:r>
            <a:r>
              <a:rPr lang="ja-JP" altLang="en-US" sz="2000" b="1">
                <a:latin typeface="ＭＳ Ｐゴシック" panose="020B0600070205080204" pitchFamily="50" charset="-128"/>
              </a:rPr>
              <a:t>については，その文末を</a:t>
            </a:r>
            <a:r>
              <a:rPr lang="ja-JP" altLang="en-US" sz="2000" b="1">
                <a:solidFill>
                  <a:srgbClr val="FF0000"/>
                </a:solidFill>
                <a:latin typeface="ＭＳ Ｐゴシック" panose="020B0600070205080204" pitchFamily="50" charset="-128"/>
              </a:rPr>
              <a:t>「～に気付いている」</a:t>
            </a:r>
            <a:r>
              <a:rPr lang="ja-JP" altLang="en-US" sz="2000" b="1">
                <a:latin typeface="ＭＳ Ｐゴシック" panose="020B0600070205080204" pitchFamily="50" charset="-128"/>
              </a:rPr>
              <a:t>として，</a:t>
            </a:r>
          </a:p>
          <a:p>
            <a:pPr>
              <a:lnSpc>
                <a:spcPct val="100000"/>
              </a:lnSpc>
              <a:spcBef>
                <a:spcPct val="0"/>
              </a:spcBef>
              <a:buFontTx/>
              <a:buNone/>
            </a:pPr>
            <a:r>
              <a:rPr lang="ja-JP" altLang="en-US" sz="2000" b="1">
                <a:solidFill>
                  <a:srgbClr val="002060"/>
                </a:solidFill>
                <a:latin typeface="ＭＳ Ｐゴシック" panose="020B0600070205080204" pitchFamily="50" charset="-128"/>
              </a:rPr>
              <a:t>　　評価規準を作成</a:t>
            </a:r>
            <a:r>
              <a:rPr lang="ja-JP" altLang="en-US" sz="2000" b="1">
                <a:latin typeface="ＭＳ Ｐゴシック" panose="020B0600070205080204" pitchFamily="50" charset="-128"/>
              </a:rPr>
              <a:t>する。</a:t>
            </a:r>
            <a:r>
              <a:rPr lang="ja-JP" altLang="en-US" sz="2000">
                <a:latin typeface="ＭＳ Ｐゴシック" panose="020B0600070205080204" pitchFamily="50" charset="-128"/>
              </a:rPr>
              <a:t> </a:t>
            </a:r>
          </a:p>
          <a:p>
            <a:pPr>
              <a:lnSpc>
                <a:spcPct val="100000"/>
              </a:lnSpc>
              <a:spcBef>
                <a:spcPct val="0"/>
              </a:spcBef>
              <a:buFontTx/>
              <a:buNone/>
            </a:pPr>
            <a:r>
              <a:rPr lang="ja-JP" altLang="en-US" sz="2000" u="sng">
                <a:latin typeface="ＭＳ Ｐゴシック" panose="020B0600070205080204" pitchFamily="50" charset="-128"/>
              </a:rPr>
              <a:t> </a:t>
            </a:r>
          </a:p>
          <a:p>
            <a:pPr>
              <a:lnSpc>
                <a:spcPct val="100000"/>
              </a:lnSpc>
              <a:spcBef>
                <a:spcPct val="0"/>
              </a:spcBef>
              <a:buFontTx/>
              <a:buNone/>
            </a:pPr>
            <a:endParaRPr lang="en-US" altLang="ja-JP" sz="2800" u="sng">
              <a:latin typeface="ＭＳ Ｐゴシック" panose="020B0600070205080204" pitchFamily="50" charset="-128"/>
            </a:endParaRPr>
          </a:p>
        </p:txBody>
      </p:sp>
      <p:sp>
        <p:nvSpPr>
          <p:cNvPr id="23555" name="テキスト ボックス 1"/>
          <p:cNvSpPr>
            <a:spLocks noChangeArrowheads="1"/>
          </p:cNvSpPr>
          <p:nvPr/>
        </p:nvSpPr>
        <p:spPr bwMode="auto">
          <a:xfrm>
            <a:off x="90488" y="476250"/>
            <a:ext cx="8945562" cy="400050"/>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000" b="1"/>
              <a:t>②</a:t>
            </a:r>
            <a:r>
              <a:rPr lang="en-US" altLang="ja-JP" sz="2000" b="1"/>
              <a:t>【</a:t>
            </a:r>
            <a:r>
              <a:rPr lang="ja-JP" altLang="en-US" sz="2000" b="1"/>
              <a:t>観点ごとのポイント</a:t>
            </a:r>
            <a:r>
              <a:rPr lang="en-US" altLang="ja-JP" sz="2000" b="1"/>
              <a:t>】</a:t>
            </a:r>
            <a:r>
              <a:rPr lang="ja-JP" altLang="en-US" sz="2000" b="1"/>
              <a:t>を踏まえ，「内容のまとまりごとの評価規準」を作成する。</a:t>
            </a:r>
            <a:r>
              <a:rPr lang="ja-JP" altLang="en-US" sz="2000"/>
              <a:t>　</a:t>
            </a:r>
          </a:p>
        </p:txBody>
      </p:sp>
      <p:sp>
        <p:nvSpPr>
          <p:cNvPr id="23556" name="角丸四角形 2"/>
          <p:cNvSpPr>
            <a:spLocks noChangeArrowheads="1"/>
          </p:cNvSpPr>
          <p:nvPr/>
        </p:nvSpPr>
        <p:spPr bwMode="auto">
          <a:xfrm>
            <a:off x="60325" y="873125"/>
            <a:ext cx="8975725" cy="468313"/>
          </a:xfrm>
          <a:prstGeom prst="roundRect">
            <a:avLst>
              <a:gd name="adj" fmla="val 16667"/>
            </a:avLst>
          </a:prstGeom>
          <a:solidFill>
            <a:srgbClr val="CCFF66"/>
          </a:solidFill>
          <a:ln w="12700" algn="ctr">
            <a:solidFill>
              <a:srgbClr val="41719C"/>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200" b="1"/>
              <a:t>「内容のまとまりごとの評価規準」を作成する際の</a:t>
            </a:r>
            <a:r>
              <a:rPr lang="en-US" altLang="ja-JP" sz="2200" b="1"/>
              <a:t>【</a:t>
            </a:r>
            <a:r>
              <a:rPr lang="ja-JP" altLang="en-US" sz="2200" b="1"/>
              <a:t>観点ごとのポイント</a:t>
            </a:r>
            <a:r>
              <a:rPr lang="en-US" altLang="ja-JP" sz="2200" b="1"/>
              <a:t>】</a:t>
            </a:r>
          </a:p>
        </p:txBody>
      </p:sp>
      <p:graphicFrame>
        <p:nvGraphicFramePr>
          <p:cNvPr id="12428" name="表 8"/>
          <p:cNvGraphicFramePr>
            <a:graphicFrameLocks noGrp="1"/>
          </p:cNvGraphicFramePr>
          <p:nvPr>
            <p:extLst>
              <p:ext uri="{D42A27DB-BD31-4B8C-83A1-F6EECF244321}">
                <p14:modId xmlns:p14="http://schemas.microsoft.com/office/powerpoint/2010/main" val="3393894558"/>
              </p:ext>
            </p:extLst>
          </p:nvPr>
        </p:nvGraphicFramePr>
        <p:xfrm>
          <a:off x="74613" y="3716338"/>
          <a:ext cx="8975725" cy="1646237"/>
        </p:xfrm>
        <a:graphic>
          <a:graphicData uri="http://schemas.openxmlformats.org/drawingml/2006/table">
            <a:tbl>
              <a:tblPr/>
              <a:tblGrid>
                <a:gridCol w="1103312">
                  <a:extLst>
                    <a:ext uri="{9D8B030D-6E8A-4147-A177-3AD203B41FA5}">
                      <a16:colId xmlns:a16="http://schemas.microsoft.com/office/drawing/2014/main" val="20000"/>
                    </a:ext>
                  </a:extLst>
                </a:gridCol>
                <a:gridCol w="7872413">
                  <a:extLst>
                    <a:ext uri="{9D8B030D-6E8A-4147-A177-3AD203B41FA5}">
                      <a16:colId xmlns:a16="http://schemas.microsoft.com/office/drawing/2014/main" val="20001"/>
                    </a:ext>
                  </a:extLst>
                </a:gridCol>
              </a:tblGrid>
              <a:tr h="335294">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学習指導</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要領の</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「２　内容</a:t>
                      </a:r>
                      <a:r>
                        <a:rPr kumimoji="1" lang="ja-JP" altLang="en-US" sz="14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a:t>
                      </a:r>
                    </a:p>
                  </a:txBody>
                  <a:tcPr marL="91439" marR="91439" marT="45727" marB="45727"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知識及び技能</a:t>
                      </a:r>
                    </a:p>
                  </a:txBody>
                  <a:tcPr marL="91439" marR="91439" marT="45727" marB="45727"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310943">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ア　次のような知識及び技能を身に付けること。</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（ア）衣服と社会生活との関わりが分かり，目的に応じた着用，個性を生かす着用及び衣</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服の適切な選択について理解 すること。 </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16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6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イ</a:t>
                      </a:r>
                      <a:r>
                        <a:rPr kumimoji="1" lang="en-US" altLang="ja-JP" sz="16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6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衣服の計画的な活用の必要性，衣服の材料や状態に応じた日常着の手入れについ</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1600" b="1" i="0" u="none" strike="noStrike" cap="none" normalizeH="0" baseline="0" dirty="0" err="1">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て</a:t>
                      </a:r>
                      <a:r>
                        <a:rPr kumimoji="1" lang="ja-JP" altLang="en-US" sz="16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理解し，適切にできること。 </a:t>
                      </a:r>
                    </a:p>
                  </a:txBody>
                  <a:tcPr marL="91439" marR="91439" marT="45727" marB="45727"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1"/>
                  </a:ext>
                </a:extLst>
              </a:tr>
            </a:tbl>
          </a:graphicData>
        </a:graphic>
      </p:graphicFrame>
      <p:graphicFrame>
        <p:nvGraphicFramePr>
          <p:cNvPr id="12438" name="表 9"/>
          <p:cNvGraphicFramePr>
            <a:graphicFrameLocks noGrp="1"/>
          </p:cNvGraphicFramePr>
          <p:nvPr>
            <p:extLst>
              <p:ext uri="{D42A27DB-BD31-4B8C-83A1-F6EECF244321}">
                <p14:modId xmlns:p14="http://schemas.microsoft.com/office/powerpoint/2010/main" val="2410619782"/>
              </p:ext>
            </p:extLst>
          </p:nvPr>
        </p:nvGraphicFramePr>
        <p:xfrm>
          <a:off x="65088" y="5438775"/>
          <a:ext cx="8996362" cy="1401884"/>
        </p:xfrm>
        <a:graphic>
          <a:graphicData uri="http://schemas.openxmlformats.org/drawingml/2006/table">
            <a:tbl>
              <a:tblPr/>
              <a:tblGrid>
                <a:gridCol w="1125537">
                  <a:extLst>
                    <a:ext uri="{9D8B030D-6E8A-4147-A177-3AD203B41FA5}">
                      <a16:colId xmlns:a16="http://schemas.microsoft.com/office/drawing/2014/main" val="20000"/>
                    </a:ext>
                  </a:extLst>
                </a:gridCol>
                <a:gridCol w="7870825">
                  <a:extLst>
                    <a:ext uri="{9D8B030D-6E8A-4147-A177-3AD203B41FA5}">
                      <a16:colId xmlns:a16="http://schemas.microsoft.com/office/drawing/2014/main" val="20001"/>
                    </a:ext>
                  </a:extLst>
                </a:gridCol>
              </a:tblGrid>
              <a:tr h="335157">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内容の</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まとまり</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ごとの</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評価規準（例）</a:t>
                      </a:r>
                    </a:p>
                  </a:txBody>
                  <a:tcPr marL="91441" marR="91441" marT="45671" marB="4567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知識・技能</a:t>
                      </a:r>
                    </a:p>
                  </a:txBody>
                  <a:tcPr marL="91441" marR="91441" marT="45671" marB="4567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066606">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衣服と社会生活との関わりが分かり，目的に応じた着用，個性を生かす着用及び衣服</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の適切な選択</a:t>
                      </a:r>
                      <a:r>
                        <a:rPr kumimoji="1" lang="ja-JP" altLang="en-US" sz="16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について理解している。 </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衣服の計画的な活用の必要性，衣服の材料や状態に応じた日常着の手入れ</a:t>
                      </a:r>
                      <a:r>
                        <a:rPr kumimoji="1" lang="ja-JP" altLang="en-US" sz="16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について</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　理解しているとともに，適切にできる。 </a:t>
                      </a:r>
                    </a:p>
                  </a:txBody>
                  <a:tcPr marL="91441" marR="91441" marT="45671" marB="45671"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D7CD"/>
                    </a:solidFill>
                  </a:tcPr>
                </a:tc>
                <a:extLst>
                  <a:ext uri="{0D108BD9-81ED-4DB2-BD59-A6C34878D82A}">
                    <a16:rowId xmlns:a16="http://schemas.microsoft.com/office/drawing/2014/main" val="10001"/>
                  </a:ext>
                </a:extLst>
              </a:tr>
            </a:tbl>
          </a:graphicData>
        </a:graphic>
      </p:graphicFrame>
      <p:sp>
        <p:nvSpPr>
          <p:cNvPr id="23578" name="下矢印 4"/>
          <p:cNvSpPr>
            <a:spLocks noChangeArrowheads="1"/>
          </p:cNvSpPr>
          <p:nvPr/>
        </p:nvSpPr>
        <p:spPr bwMode="auto">
          <a:xfrm>
            <a:off x="3132138" y="5313363"/>
            <a:ext cx="1511300" cy="276225"/>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23579" name="下リボン 11"/>
          <p:cNvSpPr>
            <a:spLocks noChangeArrowheads="1"/>
          </p:cNvSpPr>
          <p:nvPr/>
        </p:nvSpPr>
        <p:spPr bwMode="auto">
          <a:xfrm>
            <a:off x="6516688" y="1238250"/>
            <a:ext cx="2536825" cy="504825"/>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Ｐ３５，Ｐ３６</a:t>
            </a:r>
          </a:p>
        </p:txBody>
      </p:sp>
      <p:sp>
        <p:nvSpPr>
          <p:cNvPr id="23580"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a:solidFill>
                  <a:schemeClr val="bg1"/>
                </a:solidFill>
              </a:rPr>
              <a:t>Ⅱ</a:t>
            </a:r>
            <a:r>
              <a:rPr lang="ja-JP" altLang="en-US" sz="2600" b="1">
                <a:solidFill>
                  <a:schemeClr val="bg1"/>
                </a:solidFill>
              </a:rPr>
              <a:t>　「内容のまとまりごとの評価規準」作成の手順</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869"/>
    </mc:Choice>
    <mc:Fallback xmlns="">
      <p:transition spd="slow" advTm="33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テキスト ボックス 12"/>
          <p:cNvSpPr>
            <a:spLocks noChangeArrowheads="1"/>
          </p:cNvSpPr>
          <p:nvPr/>
        </p:nvSpPr>
        <p:spPr bwMode="auto">
          <a:xfrm>
            <a:off x="34925" y="1527175"/>
            <a:ext cx="9053513" cy="2581275"/>
          </a:xfrm>
          <a:prstGeom prst="rect">
            <a:avLst/>
          </a:prstGeom>
          <a:solidFill>
            <a:srgbClr val="FFFF99"/>
          </a:solidFill>
          <a:ln w="9525" algn="ctr">
            <a:solidFill>
              <a:srgbClr val="FFC000"/>
            </a:solidFill>
            <a:round/>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b="1">
                <a:latin typeface="ＭＳ Ｐゴシック" panose="020B0600070205080204" pitchFamily="50" charset="-128"/>
              </a:rPr>
              <a:t> </a:t>
            </a:r>
            <a:r>
              <a:rPr lang="ja-JP" altLang="en-US" sz="2000" b="1">
                <a:latin typeface="ＭＳ Ｐゴシック" panose="020B0600070205080204" pitchFamily="50" charset="-128"/>
              </a:rPr>
              <a:t>〇「思考・判断・表現」のポイント</a:t>
            </a:r>
          </a:p>
          <a:p>
            <a:pPr>
              <a:lnSpc>
                <a:spcPct val="100000"/>
              </a:lnSpc>
              <a:spcBef>
                <a:spcPct val="0"/>
              </a:spcBef>
              <a:buFontTx/>
              <a:buNone/>
            </a:pPr>
            <a:r>
              <a:rPr lang="ja-JP" altLang="en-US" sz="2000" b="1">
                <a:latin typeface="ＭＳ Ｐゴシック" panose="020B0600070205080204" pitchFamily="50" charset="-128"/>
              </a:rPr>
              <a:t>　　・　</a:t>
            </a:r>
            <a:r>
              <a:rPr lang="ja-JP" altLang="en-US" sz="2000" b="1">
                <a:solidFill>
                  <a:srgbClr val="002060"/>
                </a:solidFill>
                <a:latin typeface="ＭＳ Ｐゴシック" panose="020B0600070205080204" pitchFamily="50" charset="-128"/>
              </a:rPr>
              <a:t>「思考・判断・表現」</a:t>
            </a:r>
            <a:r>
              <a:rPr lang="ja-JP" altLang="en-US" sz="2000" b="1">
                <a:latin typeface="ＭＳ Ｐゴシック" panose="020B0600070205080204" pitchFamily="50" charset="-128"/>
              </a:rPr>
              <a:t>については，</a:t>
            </a:r>
            <a:r>
              <a:rPr lang="ja-JP" altLang="en-US" sz="2000" b="1">
                <a:solidFill>
                  <a:srgbClr val="002060"/>
                </a:solidFill>
                <a:latin typeface="ＭＳ Ｐゴシック" panose="020B0600070205080204" pitchFamily="50" charset="-128"/>
              </a:rPr>
              <a:t>教科の目標の</a:t>
            </a:r>
            <a:r>
              <a:rPr lang="en-US" altLang="ja-JP" sz="2000" b="1">
                <a:solidFill>
                  <a:srgbClr val="002060"/>
                </a:solidFill>
                <a:latin typeface="ＭＳ Ｐゴシック" panose="020B0600070205080204" pitchFamily="50" charset="-128"/>
              </a:rPr>
              <a:t>(2)</a:t>
            </a:r>
            <a:r>
              <a:rPr lang="ja-JP" altLang="en-US" sz="2000" b="1">
                <a:solidFill>
                  <a:srgbClr val="002060"/>
                </a:solidFill>
                <a:latin typeface="ＭＳ Ｐゴシック" panose="020B0600070205080204" pitchFamily="50" charset="-128"/>
              </a:rPr>
              <a:t>に示されている学習過程に</a:t>
            </a:r>
          </a:p>
          <a:p>
            <a:pPr>
              <a:lnSpc>
                <a:spcPct val="100000"/>
              </a:lnSpc>
              <a:spcBef>
                <a:spcPct val="0"/>
              </a:spcBef>
              <a:buFontTx/>
              <a:buNone/>
            </a:pPr>
            <a:r>
              <a:rPr lang="ja-JP" altLang="en-US" sz="2000" b="1">
                <a:solidFill>
                  <a:srgbClr val="002060"/>
                </a:solidFill>
                <a:latin typeface="ＭＳ Ｐゴシック" panose="020B0600070205080204" pitchFamily="50" charset="-128"/>
              </a:rPr>
              <a:t>　　　沿って，「課題を解決する力」が身に付いているのかを評価する</a:t>
            </a:r>
            <a:r>
              <a:rPr lang="ja-JP" altLang="en-US" sz="2000" b="1">
                <a:latin typeface="ＭＳ Ｐゴシック" panose="020B0600070205080204" pitchFamily="50" charset="-128"/>
              </a:rPr>
              <a:t>ことになる。基</a:t>
            </a:r>
          </a:p>
          <a:p>
            <a:pPr>
              <a:lnSpc>
                <a:spcPct val="100000"/>
              </a:lnSpc>
              <a:spcBef>
                <a:spcPct val="0"/>
              </a:spcBef>
              <a:buFontTx/>
              <a:buNone/>
            </a:pPr>
            <a:r>
              <a:rPr lang="ja-JP" altLang="en-US" sz="2000" b="1">
                <a:latin typeface="ＭＳ Ｐゴシック" panose="020B0600070205080204" pitchFamily="50" charset="-128"/>
              </a:rPr>
              <a:t>　　　本的には，当該指導項目で育成を目指す資質・能力に該当する</a:t>
            </a:r>
            <a:r>
              <a:rPr lang="ja-JP" altLang="en-US" sz="2000" b="1">
                <a:solidFill>
                  <a:srgbClr val="002060"/>
                </a:solidFill>
                <a:latin typeface="ＭＳ Ｐゴシック" panose="020B0600070205080204" pitchFamily="50" charset="-128"/>
              </a:rPr>
              <a:t>指導事項イ</a:t>
            </a:r>
            <a:r>
              <a:rPr lang="ja-JP" altLang="en-US" sz="2000" b="1">
                <a:latin typeface="ＭＳ Ｐゴシック" panose="020B0600070205080204" pitchFamily="50" charset="-128"/>
              </a:rPr>
              <a:t>に</a:t>
            </a:r>
          </a:p>
          <a:p>
            <a:pPr>
              <a:lnSpc>
                <a:spcPct val="100000"/>
              </a:lnSpc>
              <a:spcBef>
                <a:spcPct val="0"/>
              </a:spcBef>
              <a:buFontTx/>
              <a:buNone/>
            </a:pPr>
            <a:r>
              <a:rPr lang="ja-JP" altLang="en-US" sz="2000" b="1">
                <a:latin typeface="ＭＳ Ｐゴシック" panose="020B0600070205080204" pitchFamily="50" charset="-128"/>
              </a:rPr>
              <a:t>　　　ついて，その</a:t>
            </a:r>
            <a:r>
              <a:rPr lang="ja-JP" altLang="en-US" sz="2000" b="1">
                <a:solidFill>
                  <a:srgbClr val="002060"/>
                </a:solidFill>
                <a:latin typeface="ＭＳ Ｐゴシック" panose="020B0600070205080204" pitchFamily="50" charset="-128"/>
              </a:rPr>
              <a:t>文末</a:t>
            </a:r>
            <a:r>
              <a:rPr lang="ja-JP" altLang="en-US" sz="2000" b="1">
                <a:latin typeface="ＭＳ Ｐゴシック" panose="020B0600070205080204" pitchFamily="50" charset="-128"/>
              </a:rPr>
              <a:t>を分野の評価の観点の趣旨に基づき，</a:t>
            </a:r>
            <a:r>
              <a:rPr lang="ja-JP" altLang="en-US" sz="2000" b="1">
                <a:solidFill>
                  <a:srgbClr val="FF0000"/>
                </a:solidFill>
                <a:latin typeface="ＭＳ Ｐゴシック" panose="020B0600070205080204" pitchFamily="50" charset="-128"/>
              </a:rPr>
              <a:t>「～について問題を</a:t>
            </a:r>
          </a:p>
          <a:p>
            <a:pPr>
              <a:lnSpc>
                <a:spcPct val="100000"/>
              </a:lnSpc>
              <a:spcBef>
                <a:spcPct val="0"/>
              </a:spcBef>
              <a:buFontTx/>
              <a:buNone/>
            </a:pPr>
            <a:r>
              <a:rPr lang="ja-JP" altLang="en-US" sz="2000" b="1">
                <a:solidFill>
                  <a:srgbClr val="FF0000"/>
                </a:solidFill>
                <a:latin typeface="ＭＳ Ｐゴシック" panose="020B0600070205080204" pitchFamily="50" charset="-128"/>
              </a:rPr>
              <a:t>　　　見いだして課題を設定し，解決策を構想し，実践を評価・改善し，考察したこと</a:t>
            </a:r>
          </a:p>
          <a:p>
            <a:pPr>
              <a:lnSpc>
                <a:spcPct val="100000"/>
              </a:lnSpc>
              <a:spcBef>
                <a:spcPct val="0"/>
              </a:spcBef>
              <a:buFontTx/>
              <a:buNone/>
            </a:pPr>
            <a:r>
              <a:rPr lang="ja-JP" altLang="en-US" sz="2000" b="1">
                <a:solidFill>
                  <a:srgbClr val="FF0000"/>
                </a:solidFill>
                <a:latin typeface="ＭＳ Ｐゴシック" panose="020B0600070205080204" pitchFamily="50" charset="-128"/>
              </a:rPr>
              <a:t>　　　を論理的に表現するなどして課題を解決する力を身に付けている」</a:t>
            </a:r>
            <a:r>
              <a:rPr lang="ja-JP" altLang="en-US" sz="2000" b="1">
                <a:latin typeface="ＭＳ Ｐゴシック" panose="020B0600070205080204" pitchFamily="50" charset="-128"/>
              </a:rPr>
              <a:t>として，</a:t>
            </a:r>
            <a:r>
              <a:rPr lang="ja-JP" altLang="en-US" sz="2000" b="1">
                <a:solidFill>
                  <a:srgbClr val="002060"/>
                </a:solidFill>
                <a:latin typeface="ＭＳ Ｐゴシック" panose="020B0600070205080204" pitchFamily="50" charset="-128"/>
              </a:rPr>
              <a:t>評</a:t>
            </a:r>
          </a:p>
          <a:p>
            <a:pPr>
              <a:lnSpc>
                <a:spcPct val="100000"/>
              </a:lnSpc>
              <a:spcBef>
                <a:spcPct val="0"/>
              </a:spcBef>
              <a:buFontTx/>
              <a:buNone/>
            </a:pPr>
            <a:r>
              <a:rPr lang="ja-JP" altLang="en-US" sz="2000" b="1">
                <a:solidFill>
                  <a:srgbClr val="002060"/>
                </a:solidFill>
                <a:latin typeface="ＭＳ Ｐゴシック" panose="020B0600070205080204" pitchFamily="50" charset="-128"/>
              </a:rPr>
              <a:t>　　　価規準を作成</a:t>
            </a:r>
            <a:r>
              <a:rPr lang="ja-JP" altLang="en-US" sz="2000" b="1">
                <a:latin typeface="ＭＳ Ｐゴシック" panose="020B0600070205080204" pitchFamily="50" charset="-128"/>
              </a:rPr>
              <a:t>する。 </a:t>
            </a:r>
          </a:p>
          <a:p>
            <a:pPr>
              <a:lnSpc>
                <a:spcPct val="100000"/>
              </a:lnSpc>
              <a:spcBef>
                <a:spcPct val="0"/>
              </a:spcBef>
              <a:buFontTx/>
              <a:buNone/>
            </a:pPr>
            <a:r>
              <a:rPr lang="ja-JP" altLang="en-US" sz="2000">
                <a:latin typeface="ＭＳ Ｐゴシック" panose="020B0600070205080204" pitchFamily="50" charset="-128"/>
              </a:rPr>
              <a:t> </a:t>
            </a:r>
          </a:p>
          <a:p>
            <a:pPr>
              <a:lnSpc>
                <a:spcPct val="100000"/>
              </a:lnSpc>
              <a:spcBef>
                <a:spcPct val="0"/>
              </a:spcBef>
              <a:buFontTx/>
              <a:buNone/>
            </a:pPr>
            <a:r>
              <a:rPr lang="ja-JP" altLang="en-US" sz="2000" u="sng">
                <a:latin typeface="ＭＳ Ｐゴシック" panose="020B0600070205080204" pitchFamily="50" charset="-128"/>
              </a:rPr>
              <a:t> </a:t>
            </a:r>
          </a:p>
          <a:p>
            <a:pPr>
              <a:lnSpc>
                <a:spcPct val="100000"/>
              </a:lnSpc>
              <a:spcBef>
                <a:spcPct val="0"/>
              </a:spcBef>
              <a:buFontTx/>
              <a:buNone/>
            </a:pPr>
            <a:endParaRPr lang="en-US" altLang="ja-JP" sz="2800" u="sng">
              <a:latin typeface="ＭＳ Ｐゴシック" panose="020B0600070205080204" pitchFamily="50" charset="-128"/>
            </a:endParaRPr>
          </a:p>
        </p:txBody>
      </p:sp>
      <p:sp>
        <p:nvSpPr>
          <p:cNvPr id="25603" name="テキスト ボックス 1"/>
          <p:cNvSpPr>
            <a:spLocks noChangeArrowheads="1"/>
          </p:cNvSpPr>
          <p:nvPr/>
        </p:nvSpPr>
        <p:spPr bwMode="auto">
          <a:xfrm>
            <a:off x="90488" y="476250"/>
            <a:ext cx="8945562" cy="400050"/>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000" b="1"/>
              <a:t>②</a:t>
            </a:r>
            <a:r>
              <a:rPr lang="en-US" altLang="ja-JP" sz="2000" b="1"/>
              <a:t>【</a:t>
            </a:r>
            <a:r>
              <a:rPr lang="ja-JP" altLang="en-US" sz="2000" b="1"/>
              <a:t>観点ごとのポイント</a:t>
            </a:r>
            <a:r>
              <a:rPr lang="en-US" altLang="ja-JP" sz="2000" b="1"/>
              <a:t>】</a:t>
            </a:r>
            <a:r>
              <a:rPr lang="ja-JP" altLang="en-US" sz="2000" b="1"/>
              <a:t>を踏まえ，「内容のまとまりごとの評価規準」を作成する。</a:t>
            </a:r>
            <a:r>
              <a:rPr lang="ja-JP" altLang="en-US" sz="2000"/>
              <a:t>　</a:t>
            </a:r>
          </a:p>
        </p:txBody>
      </p:sp>
      <p:sp>
        <p:nvSpPr>
          <p:cNvPr id="25604" name="角丸四角形 2"/>
          <p:cNvSpPr>
            <a:spLocks noChangeArrowheads="1"/>
          </p:cNvSpPr>
          <p:nvPr/>
        </p:nvSpPr>
        <p:spPr bwMode="auto">
          <a:xfrm>
            <a:off x="60325" y="887413"/>
            <a:ext cx="8975725" cy="468312"/>
          </a:xfrm>
          <a:prstGeom prst="roundRect">
            <a:avLst>
              <a:gd name="adj" fmla="val 16667"/>
            </a:avLst>
          </a:prstGeom>
          <a:solidFill>
            <a:srgbClr val="CCFF66"/>
          </a:solidFill>
          <a:ln w="12700" algn="ctr">
            <a:solidFill>
              <a:srgbClr val="41719C"/>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200" b="1"/>
              <a:t>「内容のまとまりごとの評価規準」を作成する際の</a:t>
            </a:r>
            <a:r>
              <a:rPr lang="en-US" altLang="ja-JP" sz="2200" b="1"/>
              <a:t>【</a:t>
            </a:r>
            <a:r>
              <a:rPr lang="ja-JP" altLang="en-US" sz="2200" b="1"/>
              <a:t>観点ごとのポイント</a:t>
            </a:r>
            <a:r>
              <a:rPr lang="en-US" altLang="ja-JP" sz="2200" b="1"/>
              <a:t>】</a:t>
            </a:r>
          </a:p>
        </p:txBody>
      </p:sp>
      <p:graphicFrame>
        <p:nvGraphicFramePr>
          <p:cNvPr id="13482" name="表 6"/>
          <p:cNvGraphicFramePr>
            <a:graphicFrameLocks noGrp="1"/>
          </p:cNvGraphicFramePr>
          <p:nvPr/>
        </p:nvGraphicFramePr>
        <p:xfrm>
          <a:off x="74613" y="4129088"/>
          <a:ext cx="8975725" cy="974888"/>
        </p:xfrm>
        <a:graphic>
          <a:graphicData uri="http://schemas.openxmlformats.org/drawingml/2006/table">
            <a:tbl>
              <a:tblPr/>
              <a:tblGrid>
                <a:gridCol w="1103312">
                  <a:extLst>
                    <a:ext uri="{9D8B030D-6E8A-4147-A177-3AD203B41FA5}">
                      <a16:colId xmlns:a16="http://schemas.microsoft.com/office/drawing/2014/main" val="20000"/>
                    </a:ext>
                  </a:extLst>
                </a:gridCol>
                <a:gridCol w="7872413">
                  <a:extLst>
                    <a:ext uri="{9D8B030D-6E8A-4147-A177-3AD203B41FA5}">
                      <a16:colId xmlns:a16="http://schemas.microsoft.com/office/drawing/2014/main" val="20001"/>
                    </a:ext>
                  </a:extLst>
                </a:gridCol>
              </a:tblGrid>
              <a:tr h="334994">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学習指導</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要領の</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「２　内容」</a:t>
                      </a:r>
                    </a:p>
                  </a:txBody>
                  <a:tcPr marL="91439" marR="91439" marT="45602" marB="45602"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思考力，判断力，表現力等</a:t>
                      </a:r>
                    </a:p>
                  </a:txBody>
                  <a:tcPr marL="91439" marR="91439" marT="45602" marB="45602"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39731">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イ　衣服の選択，材料や状態に応じた日常着の手入れの仕方を考え，工夫すること。 </a:t>
                      </a:r>
                    </a:p>
                  </a:txBody>
                  <a:tcPr marL="91439" marR="91439" marT="45602" marB="45602"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1"/>
                  </a:ext>
                </a:extLst>
              </a:tr>
            </a:tbl>
          </a:graphicData>
        </a:graphic>
      </p:graphicFrame>
      <p:graphicFrame>
        <p:nvGraphicFramePr>
          <p:cNvPr id="13492" name="表 7"/>
          <p:cNvGraphicFramePr>
            <a:graphicFrameLocks noGrp="1"/>
          </p:cNvGraphicFramePr>
          <p:nvPr/>
        </p:nvGraphicFramePr>
        <p:xfrm>
          <a:off x="65088" y="5367338"/>
          <a:ext cx="8996362" cy="1490662"/>
        </p:xfrm>
        <a:graphic>
          <a:graphicData uri="http://schemas.openxmlformats.org/drawingml/2006/table">
            <a:tbl>
              <a:tblPr/>
              <a:tblGrid>
                <a:gridCol w="1125537">
                  <a:extLst>
                    <a:ext uri="{9D8B030D-6E8A-4147-A177-3AD203B41FA5}">
                      <a16:colId xmlns:a16="http://schemas.microsoft.com/office/drawing/2014/main" val="20000"/>
                    </a:ext>
                  </a:extLst>
                </a:gridCol>
                <a:gridCol w="7870825">
                  <a:extLst>
                    <a:ext uri="{9D8B030D-6E8A-4147-A177-3AD203B41FA5}">
                      <a16:colId xmlns:a16="http://schemas.microsoft.com/office/drawing/2014/main" val="20001"/>
                    </a:ext>
                  </a:extLst>
                </a:gridCol>
              </a:tblGrid>
              <a:tr h="381315">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内容の</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まとまり</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ごとの</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評価規準（例）</a:t>
                      </a:r>
                    </a:p>
                  </a:txBody>
                  <a:tcPr marL="91441" marR="91441"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思考・判断・表現</a:t>
                      </a:r>
                    </a:p>
                  </a:txBody>
                  <a:tcPr marL="91441" marR="91441"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109347">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2500"/>
                        </a:lnSpc>
                        <a:spcBef>
                          <a:spcPct val="0"/>
                        </a:spcBef>
                        <a:spcAft>
                          <a:spcPct val="0"/>
                        </a:spcAft>
                        <a:buClrTx/>
                        <a:buSzPct val="100000"/>
                        <a:buFontTx/>
                        <a:buNone/>
                        <a:tabLst/>
                      </a:pPr>
                      <a:r>
                        <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衣服の選択，材料や状態に応じた日常着の手入れの仕方</a:t>
                      </a:r>
                      <a:r>
                        <a:rPr kumimoji="1" lang="ja-JP" altLang="en-US" sz="18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について問題を見いだして課題を設定し，解決策を構想し，実践を評価・改善し，考察したことを論理的に表現するなどして課題を解決する力を身に付けている。 </a:t>
                      </a:r>
                    </a:p>
                  </a:txBody>
                  <a:tcPr marL="91441" marR="91441" marT="45710" marB="45710"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D7CD"/>
                    </a:solidFill>
                  </a:tcPr>
                </a:tc>
                <a:extLst>
                  <a:ext uri="{0D108BD9-81ED-4DB2-BD59-A6C34878D82A}">
                    <a16:rowId xmlns:a16="http://schemas.microsoft.com/office/drawing/2014/main" val="10001"/>
                  </a:ext>
                </a:extLst>
              </a:tr>
            </a:tbl>
          </a:graphicData>
        </a:graphic>
      </p:graphicFrame>
      <p:sp>
        <p:nvSpPr>
          <p:cNvPr id="25626" name="下矢印 8"/>
          <p:cNvSpPr>
            <a:spLocks noChangeArrowheads="1"/>
          </p:cNvSpPr>
          <p:nvPr/>
        </p:nvSpPr>
        <p:spPr bwMode="auto">
          <a:xfrm>
            <a:off x="4267200" y="5103813"/>
            <a:ext cx="1512888" cy="269875"/>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25627" name="下リボン 10"/>
          <p:cNvSpPr>
            <a:spLocks noChangeArrowheads="1"/>
          </p:cNvSpPr>
          <p:nvPr/>
        </p:nvSpPr>
        <p:spPr bwMode="auto">
          <a:xfrm>
            <a:off x="6497638" y="1376363"/>
            <a:ext cx="2538412" cy="504825"/>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Ｐ３５，Ｐ３６</a:t>
            </a:r>
          </a:p>
        </p:txBody>
      </p:sp>
      <p:sp>
        <p:nvSpPr>
          <p:cNvPr id="25628"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a:solidFill>
                  <a:schemeClr val="bg1"/>
                </a:solidFill>
              </a:rPr>
              <a:t>Ⅱ</a:t>
            </a:r>
            <a:r>
              <a:rPr lang="ja-JP" altLang="en-US" sz="2600" b="1">
                <a:solidFill>
                  <a:schemeClr val="bg1"/>
                </a:solidFill>
              </a:rPr>
              <a:t>　「内容のまとまりごとの評価規準」作成の手順</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414"/>
    </mc:Choice>
    <mc:Fallback xmlns="">
      <p:transition spd="slow" advTm="28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番号プレースホルダー 3"/>
          <p:cNvSpPr>
            <a:spLocks noChangeArrowheads="1"/>
          </p:cNvSpPr>
          <p:nvPr/>
        </p:nvSpPr>
        <p:spPr bwMode="auto">
          <a:xfrm>
            <a:off x="6457950" y="6356350"/>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r">
              <a:lnSpc>
                <a:spcPct val="100000"/>
              </a:lnSpc>
              <a:spcBef>
                <a:spcPct val="0"/>
              </a:spcBef>
              <a:buFontTx/>
              <a:buNone/>
            </a:pPr>
            <a:fld id="{B59921CB-E859-401F-A582-2EAC7DEA8A77}" type="slidenum">
              <a:rPr kumimoji="0" lang="ja-JP" altLang="en-US" sz="900">
                <a:solidFill>
                  <a:srgbClr val="898989"/>
                </a:solidFill>
              </a:rPr>
              <a:pPr algn="r">
                <a:lnSpc>
                  <a:spcPct val="100000"/>
                </a:lnSpc>
                <a:spcBef>
                  <a:spcPct val="0"/>
                </a:spcBef>
                <a:buFontTx/>
                <a:buNone/>
              </a:pPr>
              <a:t>12</a:t>
            </a:fld>
            <a:endParaRPr kumimoji="0" lang="ja-JP" altLang="en-US" sz="900">
              <a:solidFill>
                <a:srgbClr val="898989"/>
              </a:solidFill>
            </a:endParaRPr>
          </a:p>
        </p:txBody>
      </p:sp>
      <p:grpSp>
        <p:nvGrpSpPr>
          <p:cNvPr id="27651" name="グループ化 1"/>
          <p:cNvGrpSpPr>
            <a:grpSpLocks/>
          </p:cNvGrpSpPr>
          <p:nvPr/>
        </p:nvGrpSpPr>
        <p:grpSpPr bwMode="auto">
          <a:xfrm>
            <a:off x="539750" y="2179638"/>
            <a:ext cx="8094663" cy="4478337"/>
            <a:chOff x="420688" y="1906588"/>
            <a:chExt cx="8280400" cy="4751387"/>
          </a:xfrm>
        </p:grpSpPr>
        <p:pic>
          <p:nvPicPr>
            <p:cNvPr id="27658" name="図 14"/>
            <p:cNvPicPr preferRelativeResize="0">
              <a:picLocks noChangeArrowheads="1"/>
            </p:cNvPicPr>
            <p:nvPr/>
          </p:nvPicPr>
          <p:blipFill>
            <a:blip r:embed="rId5">
              <a:extLst>
                <a:ext uri="{28A0092B-C50C-407E-A947-70E740481C1C}">
                  <a14:useLocalDpi xmlns:a14="http://schemas.microsoft.com/office/drawing/2010/main" val="0"/>
                </a:ext>
              </a:extLst>
            </a:blip>
            <a:srcRect l="19461" t="35680" r="36098" b="18956"/>
            <a:stretch>
              <a:fillRect/>
            </a:stretch>
          </p:blipFill>
          <p:spPr bwMode="auto">
            <a:xfrm>
              <a:off x="420688" y="1906588"/>
              <a:ext cx="8280400" cy="4751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9" name="円/楕円 15"/>
            <p:cNvSpPr>
              <a:spLocks noChangeArrowheads="1"/>
            </p:cNvSpPr>
            <p:nvPr/>
          </p:nvSpPr>
          <p:spPr bwMode="auto">
            <a:xfrm>
              <a:off x="4621785" y="2514617"/>
              <a:ext cx="722647" cy="2992987"/>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27660" name="円/楕円 16"/>
            <p:cNvSpPr>
              <a:spLocks noChangeArrowheads="1"/>
            </p:cNvSpPr>
            <p:nvPr/>
          </p:nvSpPr>
          <p:spPr bwMode="auto">
            <a:xfrm>
              <a:off x="6018362" y="5677717"/>
              <a:ext cx="2575547" cy="518762"/>
            </a:xfrm>
            <a:prstGeom prst="ellipse">
              <a:avLst/>
            </a:prstGeom>
            <a:noFill/>
            <a:ln w="57150"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grpSp>
      <p:sp>
        <p:nvSpPr>
          <p:cNvPr id="27652" name="テキスト ボックス 1"/>
          <p:cNvSpPr>
            <a:spLocks noChangeArrowheads="1"/>
          </p:cNvSpPr>
          <p:nvPr/>
        </p:nvSpPr>
        <p:spPr bwMode="auto">
          <a:xfrm>
            <a:off x="90488" y="476250"/>
            <a:ext cx="8945562" cy="369888"/>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b="1"/>
              <a:t>②</a:t>
            </a:r>
            <a:r>
              <a:rPr lang="en-US" altLang="ja-JP" sz="1800" b="1"/>
              <a:t>【</a:t>
            </a:r>
            <a:r>
              <a:rPr lang="ja-JP" altLang="en-US" sz="1800" b="1"/>
              <a:t>観点ごとのポイント</a:t>
            </a:r>
            <a:r>
              <a:rPr lang="en-US" altLang="ja-JP" sz="1800" b="1"/>
              <a:t>】</a:t>
            </a:r>
            <a:r>
              <a:rPr lang="ja-JP" altLang="en-US" sz="1800" b="1"/>
              <a:t>を踏まえ，「内容のまとまりごとの評価規準を作成する。</a:t>
            </a:r>
            <a:r>
              <a:rPr lang="ja-JP" altLang="en-US" sz="1800"/>
              <a:t>　</a:t>
            </a:r>
          </a:p>
        </p:txBody>
      </p:sp>
      <p:sp>
        <p:nvSpPr>
          <p:cNvPr id="27653" name="角丸四角形 13"/>
          <p:cNvSpPr>
            <a:spLocks noChangeArrowheads="1"/>
          </p:cNvSpPr>
          <p:nvPr/>
        </p:nvSpPr>
        <p:spPr bwMode="auto">
          <a:xfrm>
            <a:off x="60325" y="836613"/>
            <a:ext cx="8975725" cy="468312"/>
          </a:xfrm>
          <a:prstGeom prst="roundRect">
            <a:avLst>
              <a:gd name="adj" fmla="val 16667"/>
            </a:avLst>
          </a:prstGeom>
          <a:solidFill>
            <a:srgbClr val="CCFF66"/>
          </a:solidFill>
          <a:ln w="12700" algn="ctr">
            <a:solidFill>
              <a:srgbClr val="41719C"/>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200" b="1"/>
              <a:t>「内容のまとまりごとの評価規準」を作成する際の</a:t>
            </a:r>
            <a:r>
              <a:rPr lang="en-US" altLang="ja-JP" sz="2200" b="1"/>
              <a:t>【</a:t>
            </a:r>
            <a:r>
              <a:rPr lang="ja-JP" altLang="en-US" sz="2200" b="1"/>
              <a:t>観点ごとのポイント</a:t>
            </a:r>
            <a:r>
              <a:rPr lang="en-US" altLang="ja-JP" sz="2200" b="1"/>
              <a:t>】</a:t>
            </a:r>
          </a:p>
        </p:txBody>
      </p:sp>
      <p:sp>
        <p:nvSpPr>
          <p:cNvPr id="27654" name="テキスト ボックス 12"/>
          <p:cNvSpPr>
            <a:spLocks noChangeArrowheads="1"/>
          </p:cNvSpPr>
          <p:nvPr/>
        </p:nvSpPr>
        <p:spPr bwMode="auto">
          <a:xfrm>
            <a:off x="144463" y="6537325"/>
            <a:ext cx="3960812" cy="27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defTabSz="914400" eaLnBrk="1" hangingPunct="1">
              <a:lnSpc>
                <a:spcPct val="100000"/>
              </a:lnSpc>
              <a:spcBef>
                <a:spcPct val="0"/>
              </a:spcBef>
              <a:buFontTx/>
              <a:buNone/>
            </a:pPr>
            <a:r>
              <a:rPr lang="ja-JP" altLang="en-US" sz="1200">
                <a:solidFill>
                  <a:srgbClr val="000000"/>
                </a:solidFill>
                <a:latin typeface="ＭＳ Ｐゴシック" panose="020B0600070205080204" pitchFamily="50" charset="-128"/>
              </a:rPr>
              <a:t>＜参考＞報告Ｐ．</a:t>
            </a:r>
            <a:r>
              <a:rPr lang="en-US" altLang="ja-JP" sz="1200">
                <a:solidFill>
                  <a:srgbClr val="000000"/>
                </a:solidFill>
                <a:latin typeface="ＭＳ Ｐゴシック" panose="020B0600070205080204" pitchFamily="50" charset="-128"/>
              </a:rPr>
              <a:t>12</a:t>
            </a:r>
            <a:r>
              <a:rPr lang="ja-JP" altLang="en-US" sz="1200">
                <a:solidFill>
                  <a:srgbClr val="000000"/>
                </a:solidFill>
                <a:latin typeface="ＭＳ Ｐゴシック" panose="020B0600070205080204" pitchFamily="50" charset="-128"/>
              </a:rPr>
              <a:t>　　通知２．（２）</a:t>
            </a:r>
          </a:p>
        </p:txBody>
      </p:sp>
      <p:sp>
        <p:nvSpPr>
          <p:cNvPr id="27655" name="下リボン 14"/>
          <p:cNvSpPr>
            <a:spLocks noChangeArrowheads="1"/>
          </p:cNvSpPr>
          <p:nvPr/>
        </p:nvSpPr>
        <p:spPr bwMode="auto">
          <a:xfrm>
            <a:off x="7793038" y="473075"/>
            <a:ext cx="1239837" cy="366713"/>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Ｐ１０</a:t>
            </a:r>
          </a:p>
        </p:txBody>
      </p:sp>
      <p:sp>
        <p:nvSpPr>
          <p:cNvPr id="27656"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a:solidFill>
                  <a:schemeClr val="bg1"/>
                </a:solidFill>
              </a:rPr>
              <a:t>Ⅱ</a:t>
            </a:r>
            <a:r>
              <a:rPr lang="ja-JP" altLang="en-US" sz="2600" b="1">
                <a:solidFill>
                  <a:schemeClr val="bg1"/>
                </a:solidFill>
              </a:rPr>
              <a:t>　「内容のまとまりごとの評価規準」作成の手順</a:t>
            </a:r>
          </a:p>
        </p:txBody>
      </p:sp>
      <p:sp>
        <p:nvSpPr>
          <p:cNvPr id="27657" name="角丸四角形 2"/>
          <p:cNvSpPr>
            <a:spLocks noChangeArrowheads="1"/>
          </p:cNvSpPr>
          <p:nvPr/>
        </p:nvSpPr>
        <p:spPr bwMode="auto">
          <a:xfrm>
            <a:off x="179388" y="1330325"/>
            <a:ext cx="8763000" cy="849313"/>
          </a:xfrm>
          <a:prstGeom prst="roundRect">
            <a:avLst>
              <a:gd name="adj" fmla="val 7759"/>
            </a:avLst>
          </a:prstGeom>
          <a:solidFill>
            <a:srgbClr val="FFFFCC">
              <a:alpha val="50195"/>
            </a:srgbClr>
          </a:solidFill>
          <a:ln w="12700" algn="ctr">
            <a:solidFill>
              <a:srgbClr val="FFC000"/>
            </a:solidFill>
            <a:round/>
            <a:headEnd/>
            <a:tailEnd/>
          </a:ln>
        </p:spPr>
        <p:txBody>
          <a:bodyPr lIns="25877" tIns="0" rIns="25877" bIns="0" anchor="ctr"/>
          <a:lstStyle>
            <a:lvl1pPr defTabSz="919163">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defTabSz="919163">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defTabSz="919163">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defTabSz="919163">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defTabSz="919163">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919163"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919163"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919163"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919163"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r>
              <a:rPr kumimoji="0" lang="ja-JP" altLang="en-US" sz="1800">
                <a:solidFill>
                  <a:srgbClr val="000000"/>
                </a:solidFill>
              </a:rPr>
              <a:t>「主体的に学習に取り組む態度」については，知識及び技能を獲得したり，思考力，判断力，表現力等を身に付けたりすることに向けた粘り強い取組の中で，自らの学習を調整しようとしているかどうかを含めて評価する。</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817"/>
    </mc:Choice>
    <mc:Fallback xmlns="">
      <p:transition spd="slow" advTm="37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テキスト ボックス 12"/>
          <p:cNvSpPr>
            <a:spLocks noChangeArrowheads="1"/>
          </p:cNvSpPr>
          <p:nvPr/>
        </p:nvSpPr>
        <p:spPr bwMode="auto">
          <a:xfrm>
            <a:off x="0" y="1417638"/>
            <a:ext cx="9144000" cy="2889250"/>
          </a:xfrm>
          <a:prstGeom prst="rect">
            <a:avLst/>
          </a:prstGeom>
          <a:solidFill>
            <a:srgbClr val="FFFF99"/>
          </a:solidFill>
          <a:ln w="9525" algn="ctr">
            <a:solidFill>
              <a:srgbClr val="FFC000"/>
            </a:solidFill>
            <a:round/>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2500"/>
              </a:lnSpc>
              <a:spcBef>
                <a:spcPct val="0"/>
              </a:spcBef>
              <a:buFontTx/>
              <a:buNone/>
            </a:pPr>
            <a:r>
              <a:rPr lang="ja-JP" altLang="en-US" sz="1800" b="1">
                <a:latin typeface="ＭＳ Ｐゴシック" panose="020B0600070205080204" pitchFamily="50" charset="-128"/>
              </a:rPr>
              <a:t> </a:t>
            </a:r>
            <a:r>
              <a:rPr lang="ja-JP" altLang="en-US" sz="2000" b="1">
                <a:latin typeface="ＭＳ Ｐゴシック" panose="020B0600070205080204" pitchFamily="50" charset="-128"/>
              </a:rPr>
              <a:t>〇「主体的に学習に取り組む態度」のポイント</a:t>
            </a:r>
          </a:p>
          <a:p>
            <a:pPr>
              <a:lnSpc>
                <a:spcPts val="2500"/>
              </a:lnSpc>
              <a:spcBef>
                <a:spcPct val="0"/>
              </a:spcBef>
              <a:buFontTx/>
              <a:buNone/>
            </a:pPr>
            <a:r>
              <a:rPr lang="ja-JP" altLang="en-US" sz="2000" b="1">
                <a:latin typeface="ＭＳ Ｐゴシック" panose="020B0600070205080204" pitchFamily="50" charset="-128"/>
              </a:rPr>
              <a:t>　　・</a:t>
            </a:r>
            <a:r>
              <a:rPr lang="ja-JP" altLang="en-US" sz="2000" b="1">
                <a:solidFill>
                  <a:srgbClr val="002060"/>
                </a:solidFill>
                <a:latin typeface="ＭＳ Ｐゴシック" panose="020B0600070205080204" pitchFamily="50" charset="-128"/>
              </a:rPr>
              <a:t>　「主体的に学習に取り組む態度」</a:t>
            </a:r>
            <a:r>
              <a:rPr lang="ja-JP" altLang="en-US" sz="2000" b="1">
                <a:latin typeface="ＭＳ Ｐゴシック" panose="020B0600070205080204" pitchFamily="50" charset="-128"/>
              </a:rPr>
              <a:t>については，基本的には，</a:t>
            </a:r>
            <a:r>
              <a:rPr lang="ja-JP" altLang="en-US" sz="2000" b="1">
                <a:solidFill>
                  <a:srgbClr val="002060"/>
                </a:solidFill>
                <a:latin typeface="ＭＳ Ｐゴシック" panose="020B0600070205080204" pitchFamily="50" charset="-128"/>
              </a:rPr>
              <a:t>当該指導項目で扱</a:t>
            </a:r>
          </a:p>
          <a:p>
            <a:pPr>
              <a:lnSpc>
                <a:spcPts val="2500"/>
              </a:lnSpc>
              <a:spcBef>
                <a:spcPct val="0"/>
              </a:spcBef>
              <a:buFontTx/>
              <a:buNone/>
            </a:pPr>
            <a:r>
              <a:rPr lang="ja-JP" altLang="en-US" sz="2000" b="1">
                <a:solidFill>
                  <a:srgbClr val="002060"/>
                </a:solidFill>
                <a:latin typeface="ＭＳ Ｐゴシック" panose="020B0600070205080204" pitchFamily="50" charset="-128"/>
              </a:rPr>
              <a:t>　　　う指導事項ア及びイと分野の目標，分野別の評価の観点の趣旨を踏まえて作</a:t>
            </a:r>
          </a:p>
          <a:p>
            <a:pPr>
              <a:lnSpc>
                <a:spcPts val="2500"/>
              </a:lnSpc>
              <a:spcBef>
                <a:spcPct val="0"/>
              </a:spcBef>
              <a:buFontTx/>
              <a:buNone/>
            </a:pPr>
            <a:r>
              <a:rPr lang="ja-JP" altLang="en-US" sz="2000" b="1">
                <a:solidFill>
                  <a:srgbClr val="002060"/>
                </a:solidFill>
                <a:latin typeface="ＭＳ Ｐゴシック" panose="020B0600070205080204" pitchFamily="50" charset="-128"/>
              </a:rPr>
              <a:t>　　　成</a:t>
            </a:r>
            <a:r>
              <a:rPr lang="ja-JP" altLang="en-US" sz="2000" b="1">
                <a:latin typeface="ＭＳ Ｐゴシック" panose="020B0600070205080204" pitchFamily="50" charset="-128"/>
              </a:rPr>
              <a:t>する。その際，対象とする指導内容は</a:t>
            </a:r>
            <a:r>
              <a:rPr lang="ja-JP" altLang="en-US" sz="2000" b="1">
                <a:solidFill>
                  <a:srgbClr val="002060"/>
                </a:solidFill>
                <a:latin typeface="ＭＳ Ｐゴシック" panose="020B0600070205080204" pitchFamily="50" charset="-128"/>
              </a:rPr>
              <a:t>指導項目の名称を用いて示す</a:t>
            </a:r>
            <a:r>
              <a:rPr lang="ja-JP" altLang="en-US" sz="2000" b="1">
                <a:latin typeface="ＭＳ Ｐゴシック" panose="020B0600070205080204" pitchFamily="50" charset="-128"/>
              </a:rPr>
              <a:t>こととす</a:t>
            </a:r>
            <a:endParaRPr lang="en-US" altLang="ja-JP" sz="2000" b="1">
              <a:latin typeface="ＭＳ Ｐゴシック" panose="020B0600070205080204" pitchFamily="50" charset="-128"/>
            </a:endParaRPr>
          </a:p>
          <a:p>
            <a:pPr>
              <a:lnSpc>
                <a:spcPts val="2500"/>
              </a:lnSpc>
              <a:spcBef>
                <a:spcPct val="0"/>
              </a:spcBef>
              <a:buFontTx/>
              <a:buNone/>
            </a:pPr>
            <a:r>
              <a:rPr lang="ja-JP" altLang="en-US" sz="2000" b="1">
                <a:latin typeface="ＭＳ Ｐゴシック" panose="020B0600070205080204" pitchFamily="50" charset="-128"/>
              </a:rPr>
              <a:t>　　　る。</a:t>
            </a:r>
            <a:endParaRPr lang="en-US" altLang="ja-JP" sz="2000" b="1">
              <a:latin typeface="ＭＳ Ｐゴシック" panose="020B0600070205080204" pitchFamily="50" charset="-128"/>
            </a:endParaRPr>
          </a:p>
          <a:p>
            <a:pPr>
              <a:lnSpc>
                <a:spcPts val="2500"/>
              </a:lnSpc>
              <a:spcBef>
                <a:spcPct val="0"/>
              </a:spcBef>
              <a:buFontTx/>
              <a:buNone/>
            </a:pPr>
            <a:r>
              <a:rPr lang="ja-JP" altLang="en-US" sz="2000" b="1">
                <a:latin typeface="ＭＳ Ｐゴシック" panose="020B0600070205080204" pitchFamily="50" charset="-128"/>
              </a:rPr>
              <a:t>　　　　具体的には，</a:t>
            </a:r>
            <a:r>
              <a:rPr lang="ja-JP" altLang="en-US" sz="2000" b="1">
                <a:solidFill>
                  <a:srgbClr val="FF0000"/>
                </a:solidFill>
                <a:latin typeface="ＭＳ Ｐゴシック" panose="020B0600070205080204" pitchFamily="50" charset="-128"/>
              </a:rPr>
              <a:t>①粘り強さ②自らの学習の調整</a:t>
            </a:r>
            <a:r>
              <a:rPr lang="ja-JP" altLang="en-US" sz="2000" b="1">
                <a:latin typeface="ＭＳ Ｐゴシック" panose="020B0600070205080204" pitchFamily="50" charset="-128"/>
              </a:rPr>
              <a:t>に加え，</a:t>
            </a:r>
            <a:r>
              <a:rPr lang="ja-JP" altLang="en-US" sz="2000" b="1">
                <a:solidFill>
                  <a:srgbClr val="FF0000"/>
                </a:solidFill>
                <a:latin typeface="ＭＳ Ｐゴシック" panose="020B0600070205080204" pitchFamily="50" charset="-128"/>
              </a:rPr>
              <a:t>③実践しようとする態度</a:t>
            </a:r>
            <a:endParaRPr lang="en-US" altLang="ja-JP" sz="2000" b="1">
              <a:solidFill>
                <a:srgbClr val="FF0000"/>
              </a:solidFill>
              <a:latin typeface="ＭＳ Ｐゴシック" panose="020B0600070205080204" pitchFamily="50" charset="-128"/>
            </a:endParaRPr>
          </a:p>
          <a:p>
            <a:pPr>
              <a:lnSpc>
                <a:spcPts val="2500"/>
              </a:lnSpc>
              <a:spcBef>
                <a:spcPct val="0"/>
              </a:spcBef>
              <a:buFontTx/>
              <a:buNone/>
            </a:pPr>
            <a:r>
              <a:rPr lang="ja-JP" altLang="en-US" sz="2000" b="1">
                <a:solidFill>
                  <a:srgbClr val="FF0000"/>
                </a:solidFill>
                <a:latin typeface="ＭＳ Ｐゴシック" panose="020B0600070205080204" pitchFamily="50" charset="-128"/>
              </a:rPr>
              <a:t>　　　</a:t>
            </a:r>
            <a:r>
              <a:rPr lang="ja-JP" altLang="en-US" sz="2000" b="1">
                <a:latin typeface="ＭＳ Ｐゴシック" panose="020B0600070205080204" pitchFamily="50" charset="-128"/>
              </a:rPr>
              <a:t>を含めることを基本とする。その文末を</a:t>
            </a:r>
            <a:r>
              <a:rPr lang="ja-JP" altLang="en-US" sz="2000" b="1">
                <a:solidFill>
                  <a:srgbClr val="FF0000"/>
                </a:solidFill>
                <a:latin typeface="ＭＳ Ｐゴシック" panose="020B0600070205080204" pitchFamily="50" charset="-128"/>
              </a:rPr>
              <a:t>「～について，課題の解決に向けて主体</a:t>
            </a:r>
            <a:endParaRPr lang="en-US" altLang="ja-JP" sz="2000" b="1">
              <a:solidFill>
                <a:srgbClr val="FF0000"/>
              </a:solidFill>
              <a:latin typeface="ＭＳ Ｐゴシック" panose="020B0600070205080204" pitchFamily="50" charset="-128"/>
            </a:endParaRPr>
          </a:p>
          <a:p>
            <a:pPr>
              <a:lnSpc>
                <a:spcPts val="2500"/>
              </a:lnSpc>
              <a:spcBef>
                <a:spcPct val="0"/>
              </a:spcBef>
              <a:buFontTx/>
              <a:buNone/>
            </a:pPr>
            <a:r>
              <a:rPr lang="ja-JP" altLang="en-US" sz="2000" b="1">
                <a:solidFill>
                  <a:srgbClr val="FF0000"/>
                </a:solidFill>
                <a:latin typeface="ＭＳ Ｐゴシック" panose="020B0600070205080204" pitchFamily="50" charset="-128"/>
              </a:rPr>
              <a:t>　　　的に取り組んだり（①），振り返って改善したり（②）して，生活を工夫し創造し，</a:t>
            </a:r>
            <a:endParaRPr lang="en-US" altLang="ja-JP" sz="2000" b="1">
              <a:solidFill>
                <a:srgbClr val="FF0000"/>
              </a:solidFill>
              <a:latin typeface="ＭＳ Ｐゴシック" panose="020B0600070205080204" pitchFamily="50" charset="-128"/>
            </a:endParaRPr>
          </a:p>
          <a:p>
            <a:pPr>
              <a:lnSpc>
                <a:spcPts val="2500"/>
              </a:lnSpc>
              <a:spcBef>
                <a:spcPct val="0"/>
              </a:spcBef>
              <a:buFontTx/>
              <a:buNone/>
            </a:pPr>
            <a:r>
              <a:rPr lang="ja-JP" altLang="en-US" sz="2000" b="1">
                <a:solidFill>
                  <a:srgbClr val="FF0000"/>
                </a:solidFill>
                <a:latin typeface="ＭＳ Ｐゴシック" panose="020B0600070205080204" pitchFamily="50" charset="-128"/>
              </a:rPr>
              <a:t>　　　実践しようとしている（③）」</a:t>
            </a:r>
            <a:r>
              <a:rPr lang="ja-JP" altLang="en-US" sz="2000" b="1">
                <a:latin typeface="ＭＳ Ｐゴシック" panose="020B0600070205080204" pitchFamily="50" charset="-128"/>
              </a:rPr>
              <a:t>として，</a:t>
            </a:r>
            <a:r>
              <a:rPr lang="ja-JP" altLang="en-US" sz="2000" b="1">
                <a:solidFill>
                  <a:srgbClr val="002060"/>
                </a:solidFill>
                <a:latin typeface="ＭＳ Ｐゴシック" panose="020B0600070205080204" pitchFamily="50" charset="-128"/>
              </a:rPr>
              <a:t>評価規準を作成</a:t>
            </a:r>
            <a:r>
              <a:rPr lang="ja-JP" altLang="en-US" sz="2000" b="1">
                <a:latin typeface="ＭＳ Ｐゴシック" panose="020B0600070205080204" pitchFamily="50" charset="-128"/>
              </a:rPr>
              <a:t>する。 </a:t>
            </a:r>
          </a:p>
          <a:p>
            <a:pPr>
              <a:lnSpc>
                <a:spcPts val="2500"/>
              </a:lnSpc>
              <a:spcBef>
                <a:spcPct val="0"/>
              </a:spcBef>
              <a:buFontTx/>
              <a:buNone/>
            </a:pPr>
            <a:r>
              <a:rPr lang="ja-JP" altLang="en-US" sz="2000" u="sng">
                <a:latin typeface="ＭＳ Ｐゴシック" panose="020B0600070205080204" pitchFamily="50" charset="-128"/>
              </a:rPr>
              <a:t> </a:t>
            </a:r>
          </a:p>
          <a:p>
            <a:pPr>
              <a:lnSpc>
                <a:spcPts val="2500"/>
              </a:lnSpc>
              <a:spcBef>
                <a:spcPct val="0"/>
              </a:spcBef>
              <a:buFontTx/>
              <a:buNone/>
            </a:pPr>
            <a:endParaRPr lang="en-US" altLang="ja-JP" sz="2800" u="sng">
              <a:latin typeface="ＭＳ Ｐゴシック" panose="020B0600070205080204" pitchFamily="50" charset="-128"/>
            </a:endParaRPr>
          </a:p>
        </p:txBody>
      </p:sp>
      <p:sp>
        <p:nvSpPr>
          <p:cNvPr id="29699" name="テキスト ボックス 1"/>
          <p:cNvSpPr>
            <a:spLocks noChangeArrowheads="1"/>
          </p:cNvSpPr>
          <p:nvPr/>
        </p:nvSpPr>
        <p:spPr bwMode="auto">
          <a:xfrm>
            <a:off x="90488" y="476250"/>
            <a:ext cx="8945562" cy="400050"/>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000" b="1"/>
              <a:t>②</a:t>
            </a:r>
            <a:r>
              <a:rPr lang="en-US" altLang="ja-JP" sz="2000" b="1"/>
              <a:t>【</a:t>
            </a:r>
            <a:r>
              <a:rPr lang="ja-JP" altLang="en-US" sz="2000" b="1"/>
              <a:t>観点ごとのポイント</a:t>
            </a:r>
            <a:r>
              <a:rPr lang="en-US" altLang="ja-JP" sz="2000" b="1"/>
              <a:t>】</a:t>
            </a:r>
            <a:r>
              <a:rPr lang="ja-JP" altLang="en-US" sz="2000" b="1"/>
              <a:t>を踏まえ，「内容のまとまりごとの評価規準」を作成する。</a:t>
            </a:r>
            <a:r>
              <a:rPr lang="ja-JP" altLang="en-US" sz="2000"/>
              <a:t>　</a:t>
            </a:r>
          </a:p>
        </p:txBody>
      </p:sp>
      <p:sp>
        <p:nvSpPr>
          <p:cNvPr id="29700" name="角丸四角形 2"/>
          <p:cNvSpPr>
            <a:spLocks noChangeArrowheads="1"/>
          </p:cNvSpPr>
          <p:nvPr/>
        </p:nvSpPr>
        <p:spPr bwMode="auto">
          <a:xfrm>
            <a:off x="60325" y="873125"/>
            <a:ext cx="8975725" cy="468313"/>
          </a:xfrm>
          <a:prstGeom prst="roundRect">
            <a:avLst>
              <a:gd name="adj" fmla="val 16667"/>
            </a:avLst>
          </a:prstGeom>
          <a:solidFill>
            <a:srgbClr val="CCFF66"/>
          </a:solidFill>
          <a:ln w="12700" algn="ctr">
            <a:solidFill>
              <a:srgbClr val="41719C"/>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200" b="1"/>
              <a:t>「内容のまとまりごとの評価規準」を作成する際の</a:t>
            </a:r>
            <a:r>
              <a:rPr lang="en-US" altLang="ja-JP" sz="2200" b="1"/>
              <a:t>【</a:t>
            </a:r>
            <a:r>
              <a:rPr lang="ja-JP" altLang="en-US" sz="2200" b="1"/>
              <a:t>観点ごとのポイント</a:t>
            </a:r>
            <a:r>
              <a:rPr lang="en-US" altLang="ja-JP" sz="2200" b="1"/>
              <a:t>】</a:t>
            </a:r>
          </a:p>
        </p:txBody>
      </p:sp>
      <p:graphicFrame>
        <p:nvGraphicFramePr>
          <p:cNvPr id="15573" name="表 6"/>
          <p:cNvGraphicFramePr>
            <a:graphicFrameLocks noGrp="1"/>
          </p:cNvGraphicFramePr>
          <p:nvPr/>
        </p:nvGraphicFramePr>
        <p:xfrm>
          <a:off x="74613" y="4359275"/>
          <a:ext cx="8975725" cy="990600"/>
        </p:xfrm>
        <a:graphic>
          <a:graphicData uri="http://schemas.openxmlformats.org/drawingml/2006/table">
            <a:tbl>
              <a:tblPr/>
              <a:tblGrid>
                <a:gridCol w="1103312">
                  <a:extLst>
                    <a:ext uri="{9D8B030D-6E8A-4147-A177-3AD203B41FA5}">
                      <a16:colId xmlns:a16="http://schemas.microsoft.com/office/drawing/2014/main" val="20000"/>
                    </a:ext>
                  </a:extLst>
                </a:gridCol>
                <a:gridCol w="7872413">
                  <a:extLst>
                    <a:ext uri="{9D8B030D-6E8A-4147-A177-3AD203B41FA5}">
                      <a16:colId xmlns:a16="http://schemas.microsoft.com/office/drawing/2014/main" val="20001"/>
                    </a:ext>
                  </a:extLst>
                </a:gridCol>
              </a:tblGrid>
              <a:tr h="363204">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学習指導</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要領の</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「２　内容</a:t>
                      </a:r>
                      <a:r>
                        <a:rPr kumimoji="1" lang="ja-JP" altLang="en-US" sz="14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a:t>
                      </a:r>
                    </a:p>
                  </a:txBody>
                  <a:tcPr marL="91439" marR="91439" marT="45713" marB="45713"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学びに向かう力，人間性等</a:t>
                      </a:r>
                    </a:p>
                  </a:txBody>
                  <a:tcPr marL="91439" marR="91439" marT="45713" marB="45713"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27396">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16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6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内容には，学びに向かう力，人間性等について示されていないことから，教科の目標</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（３）を参考にする。</a:t>
                      </a:r>
                    </a:p>
                  </a:txBody>
                  <a:tcPr marL="91439" marR="91439" marT="45713" marB="45713"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1"/>
                  </a:ext>
                </a:extLst>
              </a:tr>
            </a:tbl>
          </a:graphicData>
        </a:graphic>
      </p:graphicFrame>
      <p:graphicFrame>
        <p:nvGraphicFramePr>
          <p:cNvPr id="15583" name="表 7"/>
          <p:cNvGraphicFramePr>
            <a:graphicFrameLocks noGrp="1"/>
          </p:cNvGraphicFramePr>
          <p:nvPr/>
        </p:nvGraphicFramePr>
        <p:xfrm>
          <a:off x="109538" y="5627688"/>
          <a:ext cx="8996362" cy="1158875"/>
        </p:xfrm>
        <a:graphic>
          <a:graphicData uri="http://schemas.openxmlformats.org/drawingml/2006/table">
            <a:tbl>
              <a:tblPr/>
              <a:tblGrid>
                <a:gridCol w="1125537">
                  <a:extLst>
                    <a:ext uri="{9D8B030D-6E8A-4147-A177-3AD203B41FA5}">
                      <a16:colId xmlns:a16="http://schemas.microsoft.com/office/drawing/2014/main" val="20000"/>
                    </a:ext>
                  </a:extLst>
                </a:gridCol>
                <a:gridCol w="7870825">
                  <a:extLst>
                    <a:ext uri="{9D8B030D-6E8A-4147-A177-3AD203B41FA5}">
                      <a16:colId xmlns:a16="http://schemas.microsoft.com/office/drawing/2014/main" val="20001"/>
                    </a:ext>
                  </a:extLst>
                </a:gridCol>
              </a:tblGrid>
              <a:tr h="358255">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2100"/>
                        </a:lnSpc>
                        <a:spcBef>
                          <a:spcPct val="0"/>
                        </a:spcBef>
                        <a:spcAft>
                          <a:spcPct val="0"/>
                        </a:spcAft>
                        <a:buClrTx/>
                        <a:buSzPct val="100000"/>
                        <a:buFontTx/>
                        <a:buNone/>
                        <a:tabLst/>
                      </a:pPr>
                      <a:r>
                        <a:rPr kumimoji="1" lang="ja-JP" altLang="en-US" sz="14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内容のまとまりごとの</a:t>
                      </a:r>
                    </a:p>
                    <a:p>
                      <a:pPr marL="0" marR="0" lvl="0" indent="0" algn="l" defTabSz="685800" rtl="0" eaLnBrk="1" fontAlgn="base" latinLnBrk="0" hangingPunct="1">
                        <a:lnSpc>
                          <a:spcPts val="2100"/>
                        </a:lnSpc>
                        <a:spcBef>
                          <a:spcPct val="0"/>
                        </a:spcBef>
                        <a:spcAft>
                          <a:spcPct val="0"/>
                        </a:spcAft>
                        <a:buClrTx/>
                        <a:buSzPct val="100000"/>
                        <a:buFontTx/>
                        <a:buNone/>
                        <a:tabLst/>
                      </a:pPr>
                      <a:r>
                        <a:rPr kumimoji="1" lang="ja-JP" altLang="en-US" sz="14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評価規準（例）</a:t>
                      </a:r>
                    </a:p>
                  </a:txBody>
                  <a:tcPr marL="91441" marR="91441" marT="45691" marB="4569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ts val="21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主体的に学習に取り組む態度</a:t>
                      </a:r>
                    </a:p>
                  </a:txBody>
                  <a:tcPr marL="91441" marR="91441" marT="45691" marB="4569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800620">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2100"/>
                        </a:lnSpc>
                        <a:spcBef>
                          <a:spcPct val="0"/>
                        </a:spcBef>
                        <a:spcAft>
                          <a:spcPct val="0"/>
                        </a:spcAft>
                        <a:buClrTx/>
                        <a:buSzPct val="100000"/>
                        <a:buFontTx/>
                        <a:buNone/>
                        <a:tabLst/>
                      </a:pPr>
                      <a:r>
                        <a:rPr kumimoji="1" lang="ja-JP" altLang="en-US" sz="1600" b="1" i="0" u="sng" strike="noStrike" cap="none" normalizeH="0" baseline="0" dirty="0">
                          <a:ln>
                            <a:noFill/>
                          </a:ln>
                          <a:solidFill>
                            <a:srgbClr val="002060"/>
                          </a:solidFill>
                          <a:effectLst/>
                          <a:latin typeface="Calibri" panose="020F0502020204030204" pitchFamily="34" charset="0"/>
                          <a:ea typeface="ＭＳ Ｐゴシック" panose="020B0600070205080204" pitchFamily="50" charset="-128"/>
                          <a:cs typeface="Arial" panose="020B0604020202020204" pitchFamily="34" charset="0"/>
                        </a:rPr>
                        <a:t>よりよい生活の実現に向けて，</a:t>
                      </a:r>
                      <a:r>
                        <a:rPr kumimoji="1" lang="ja-JP" altLang="en-US" sz="1600" b="1" i="0" u="none" strike="noStrike" cap="none" normalizeH="0" baseline="0" dirty="0">
                          <a:ln>
                            <a:noFill/>
                          </a:ln>
                          <a:solidFill>
                            <a:srgbClr val="0070C0"/>
                          </a:solidFill>
                          <a:effectLst/>
                          <a:latin typeface="Calibri" panose="020F0502020204030204" pitchFamily="34" charset="0"/>
                          <a:ea typeface="ＭＳ Ｐゴシック" panose="020B0600070205080204" pitchFamily="50" charset="-128"/>
                          <a:cs typeface="Arial" panose="020B0604020202020204" pitchFamily="34" charset="0"/>
                        </a:rPr>
                        <a:t>衣服の選択と手入れ</a:t>
                      </a:r>
                      <a:r>
                        <a:rPr kumimoji="1" lang="ja-JP" altLang="en-US" sz="16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について，課題の解決に主体的に取り組んだり，振り返って改善したりして，生活を工夫し創造し，実践しようとしている。 </a:t>
                      </a:r>
                    </a:p>
                  </a:txBody>
                  <a:tcPr marL="91441" marR="91441" marT="45691" marB="45691"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D7CD"/>
                    </a:solidFill>
                  </a:tcPr>
                </a:tc>
                <a:extLst>
                  <a:ext uri="{0D108BD9-81ED-4DB2-BD59-A6C34878D82A}">
                    <a16:rowId xmlns:a16="http://schemas.microsoft.com/office/drawing/2014/main" val="10001"/>
                  </a:ext>
                </a:extLst>
              </a:tr>
            </a:tbl>
          </a:graphicData>
        </a:graphic>
      </p:graphicFrame>
      <p:sp>
        <p:nvSpPr>
          <p:cNvPr id="29722" name="角丸四角形吹き出し 1"/>
          <p:cNvSpPr>
            <a:spLocks noChangeArrowheads="1"/>
          </p:cNvSpPr>
          <p:nvPr/>
        </p:nvSpPr>
        <p:spPr bwMode="auto">
          <a:xfrm>
            <a:off x="6659563" y="5372100"/>
            <a:ext cx="2376487" cy="457200"/>
          </a:xfrm>
          <a:prstGeom prst="wedgeRoundRectCallout">
            <a:avLst>
              <a:gd name="adj1" fmla="val -86185"/>
              <a:gd name="adj2" fmla="val 95611"/>
              <a:gd name="adj3" fmla="val 16667"/>
            </a:avLst>
          </a:prstGeom>
          <a:solidFill>
            <a:srgbClr val="FFFF99"/>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1800" b="1"/>
              <a:t>指導項目を入れる</a:t>
            </a:r>
          </a:p>
        </p:txBody>
      </p:sp>
      <p:sp>
        <p:nvSpPr>
          <p:cNvPr id="29723" name="下リボン 10"/>
          <p:cNvSpPr>
            <a:spLocks noChangeArrowheads="1"/>
          </p:cNvSpPr>
          <p:nvPr/>
        </p:nvSpPr>
        <p:spPr bwMode="auto">
          <a:xfrm>
            <a:off x="6537325" y="1255713"/>
            <a:ext cx="2538413" cy="374650"/>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Ｐ３５，Ｐ３６</a:t>
            </a:r>
          </a:p>
        </p:txBody>
      </p:sp>
      <p:sp>
        <p:nvSpPr>
          <p:cNvPr id="29724" name="下矢印 8"/>
          <p:cNvSpPr>
            <a:spLocks noChangeArrowheads="1"/>
          </p:cNvSpPr>
          <p:nvPr/>
        </p:nvSpPr>
        <p:spPr bwMode="auto">
          <a:xfrm>
            <a:off x="4211638" y="5365750"/>
            <a:ext cx="1296987" cy="230188"/>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29725"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a:solidFill>
                  <a:schemeClr val="bg1"/>
                </a:solidFill>
              </a:rPr>
              <a:t>Ⅱ</a:t>
            </a:r>
            <a:r>
              <a:rPr lang="ja-JP" altLang="en-US" sz="2600" b="1">
                <a:solidFill>
                  <a:schemeClr val="bg1"/>
                </a:solidFill>
              </a:rPr>
              <a:t>　「内容のまとまりごとの評価規準」作成の手順</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292"/>
    </mc:Choice>
    <mc:Fallback xmlns="">
      <p:transition spd="slow" advTm="38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サブタイトル 2"/>
          <p:cNvSpPr>
            <a:spLocks noGrp="1" noChangeArrowheads="1"/>
          </p:cNvSpPr>
          <p:nvPr>
            <p:ph type="subTitle" idx="4294967295"/>
          </p:nvPr>
        </p:nvSpPr>
        <p:spPr>
          <a:xfrm>
            <a:off x="7938" y="-26988"/>
            <a:ext cx="9144000" cy="1754188"/>
          </a:xfrm>
          <a:solidFill>
            <a:srgbClr val="0070C0"/>
          </a:solidFill>
        </p:spPr>
        <p:txBody>
          <a:bodyPr anchor="ctr"/>
          <a:lstStyle/>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「指導と評価の一体化」のための</a:t>
            </a:r>
            <a:endParaRPr lang="en-US" altLang="ja-JP" sz="4400" b="1">
              <a:solidFill>
                <a:schemeClr val="bg1"/>
              </a:solidFill>
              <a:latin typeface="ＭＳ Ｐゴシック" panose="020B0600070205080204" pitchFamily="50" charset="-128"/>
            </a:endParaRPr>
          </a:p>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学習評価について</a:t>
            </a:r>
            <a:endParaRPr lang="ja-JP" altLang="en-US" sz="7200" b="1">
              <a:solidFill>
                <a:schemeClr val="bg1"/>
              </a:solidFill>
              <a:latin typeface="ＭＳ Ｐゴシック" panose="020B0600070205080204" pitchFamily="50" charset="-128"/>
            </a:endParaRPr>
          </a:p>
        </p:txBody>
      </p:sp>
      <p:sp>
        <p:nvSpPr>
          <p:cNvPr id="31747" name="AutoShape 12"/>
          <p:cNvSpPr>
            <a:spLocks noChangeArrowheads="1"/>
          </p:cNvSpPr>
          <p:nvPr/>
        </p:nvSpPr>
        <p:spPr bwMode="auto">
          <a:xfrm>
            <a:off x="107950" y="3357563"/>
            <a:ext cx="8893175" cy="3384550"/>
          </a:xfrm>
          <a:prstGeom prst="rect">
            <a:avLst/>
          </a:prstGeom>
          <a:solidFill>
            <a:srgbClr val="E2F0D9"/>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ts val="2000"/>
              </a:lnSpc>
              <a:spcBef>
                <a:spcPct val="50000"/>
              </a:spcBef>
              <a:buFontTx/>
              <a:buNone/>
            </a:pPr>
            <a:r>
              <a:rPr lang="ja-JP" altLang="en-US" sz="2800" b="1">
                <a:solidFill>
                  <a:srgbClr val="000000"/>
                </a:solidFill>
                <a:latin typeface="Arial" panose="020B0604020202020204" pitchFamily="34" charset="0"/>
                <a:ea typeface="HGP教科書体" panose="02020600000000000000" pitchFamily="18" charset="-128"/>
              </a:rPr>
              <a:t>　</a:t>
            </a:r>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中学校</a:t>
            </a:r>
            <a:r>
              <a:rPr lang="en-US" altLang="ja-JP" sz="2800" b="1">
                <a:latin typeface="Arial" panose="020B0604020202020204" pitchFamily="34" charset="0"/>
                <a:ea typeface="HGP教科書体" panose="02020600000000000000" pitchFamily="18" charset="-128"/>
              </a:rPr>
              <a:t>〔</a:t>
            </a:r>
            <a:r>
              <a:rPr lang="ja-JP" altLang="en-US" sz="2800" b="1">
                <a:latin typeface="Arial" panose="020B0604020202020204" pitchFamily="34" charset="0"/>
                <a:ea typeface="HGP教科書体" panose="02020600000000000000" pitchFamily="18" charset="-128"/>
              </a:rPr>
              <a:t>家庭分野</a:t>
            </a:r>
            <a:r>
              <a:rPr lang="en-US" altLang="ja-JP" sz="2800" b="1">
                <a:latin typeface="Arial" panose="020B0604020202020204" pitchFamily="34" charset="0"/>
                <a:ea typeface="HGP教科書体" panose="02020600000000000000" pitchFamily="18" charset="-128"/>
              </a:rPr>
              <a:t>〕</a:t>
            </a:r>
            <a:r>
              <a:rPr lang="ja-JP" altLang="en-US" sz="2800" b="1">
                <a:latin typeface="Arial" panose="020B0604020202020204" pitchFamily="34" charset="0"/>
                <a:ea typeface="HGP教科書体" panose="02020600000000000000" pitchFamily="18" charset="-128"/>
              </a:rPr>
              <a:t>における内容のまとまり</a:t>
            </a:r>
          </a:p>
          <a:p>
            <a:pPr eaLnBrk="1" hangingPunct="1">
              <a:lnSpc>
                <a:spcPts val="2000"/>
              </a:lnSpc>
              <a:spcBef>
                <a:spcPct val="50000"/>
              </a:spcBef>
              <a:buFontTx/>
              <a:buNone/>
            </a:pPr>
            <a:endParaRPr lang="en-US" altLang="ja-JP" sz="1200" b="1">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ja-JP" altLang="en-US" sz="2800" b="1">
                <a:solidFill>
                  <a:srgbClr val="000000"/>
                </a:solidFill>
                <a:latin typeface="Arial" panose="020B0604020202020204" pitchFamily="34" charset="0"/>
                <a:ea typeface="HGP教科書体" panose="02020600000000000000" pitchFamily="18" charset="-128"/>
              </a:rPr>
              <a:t>　</a:t>
            </a:r>
            <a:r>
              <a:rPr lang="en-US" altLang="ja-JP" sz="2800" b="1">
                <a:solidFill>
                  <a:srgbClr val="000000"/>
                </a:solidFill>
                <a:latin typeface="Arial" panose="020B0604020202020204" pitchFamily="34" charset="0"/>
                <a:ea typeface="HGP教科書体" panose="02020600000000000000" pitchFamily="18" charset="-128"/>
              </a:rPr>
              <a:t>Ⅱ</a:t>
            </a:r>
            <a:r>
              <a:rPr lang="ja-JP" altLang="en-US" sz="2800" b="1">
                <a:solidFill>
                  <a:srgbClr val="000000"/>
                </a:solidFill>
                <a:latin typeface="Arial" panose="020B0604020202020204" pitchFamily="34" charset="0"/>
                <a:ea typeface="HGP教科書体" panose="02020600000000000000" pitchFamily="18" charset="-128"/>
              </a:rPr>
              <a:t>　「内容のまとまりごとの評価規準」作成の手順</a:t>
            </a:r>
          </a:p>
          <a:p>
            <a:pPr eaLnBrk="1" hangingPunct="1">
              <a:lnSpc>
                <a:spcPts val="2000"/>
              </a:lnSpc>
              <a:spcBef>
                <a:spcPct val="50000"/>
              </a:spcBef>
              <a:buFontTx/>
              <a:buNone/>
            </a:pPr>
            <a:endParaRPr lang="ja-JP" altLang="en-US" sz="1200" b="1">
              <a:solidFill>
                <a:srgbClr val="000000"/>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ja-JP" altLang="en-US" sz="2800" b="1">
                <a:solidFill>
                  <a:srgbClr val="000000"/>
                </a:solidFill>
                <a:latin typeface="Arial" panose="020B0604020202020204" pitchFamily="34" charset="0"/>
                <a:ea typeface="HGP教科書体" panose="02020600000000000000" pitchFamily="18" charset="-128"/>
              </a:rPr>
              <a:t>　</a:t>
            </a:r>
            <a:r>
              <a:rPr lang="en-US" altLang="ja-JP" sz="2800" b="1">
                <a:solidFill>
                  <a:srgbClr val="FF0000"/>
                </a:solidFill>
                <a:latin typeface="Arial" panose="020B0604020202020204" pitchFamily="34" charset="0"/>
                <a:ea typeface="HGP教科書体" panose="02020600000000000000" pitchFamily="18" charset="-128"/>
              </a:rPr>
              <a:t>Ⅲ</a:t>
            </a:r>
            <a:r>
              <a:rPr lang="ja-JP" altLang="en-US" sz="2800" b="1">
                <a:solidFill>
                  <a:srgbClr val="FF0000"/>
                </a:solidFill>
                <a:latin typeface="Arial" panose="020B0604020202020204" pitchFamily="34" charset="0"/>
                <a:ea typeface="HGP教科書体" panose="02020600000000000000" pitchFamily="18" charset="-128"/>
              </a:rPr>
              <a:t>　題材ごとの学習評価について（事例）</a:t>
            </a:r>
          </a:p>
        </p:txBody>
      </p:sp>
      <p:sp>
        <p:nvSpPr>
          <p:cNvPr id="31748" name="正方形/長方形 5"/>
          <p:cNvSpPr>
            <a:spLocks noChangeArrowheads="1"/>
          </p:cNvSpPr>
          <p:nvPr/>
        </p:nvSpPr>
        <p:spPr bwMode="auto">
          <a:xfrm>
            <a:off x="250825" y="1916113"/>
            <a:ext cx="8601075" cy="1296987"/>
          </a:xfrm>
          <a:prstGeom prst="rect">
            <a:avLst/>
          </a:prstGeom>
          <a:solidFill>
            <a:srgbClr val="FFFF00"/>
          </a:solidFill>
          <a:ln w="9525" algn="ctr">
            <a:solidFill>
              <a:srgbClr val="A5A5A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4800" b="1">
                <a:latin typeface="HGP教科書体" panose="02020600000000000000" pitchFamily="18" charset="-128"/>
                <a:ea typeface="HGP教科書体" panose="02020600000000000000" pitchFamily="18" charset="-128"/>
              </a:rPr>
              <a:t>中学校　技術・家庭（家庭分野）</a:t>
            </a:r>
          </a:p>
        </p:txBody>
      </p:sp>
      <p:sp>
        <p:nvSpPr>
          <p:cNvPr id="16627" name="角丸四角形 8"/>
          <p:cNvSpPr>
            <a:spLocks noChangeArrowheads="1"/>
          </p:cNvSpPr>
          <p:nvPr/>
        </p:nvSpPr>
        <p:spPr bwMode="auto">
          <a:xfrm>
            <a:off x="282575" y="5445125"/>
            <a:ext cx="7056438" cy="647700"/>
          </a:xfrm>
          <a:prstGeom prst="roundRect">
            <a:avLst>
              <a:gd name="adj" fmla="val 16667"/>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pic>
        <p:nvPicPr>
          <p:cNvPr id="2" name="オーディオ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432"/>
    </mc:Choice>
    <mc:Fallback xmlns="">
      <p:transition spd="slow" advTm="8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additive="base">
                                        <p:cTn id="10" dur="1" fill="hold">
                                          <p:stCondLst>
                                            <p:cond delay="0"/>
                                          </p:stCondLst>
                                        </p:cTn>
                                        <p:tgtEl>
                                          <p:spTgt spid="16627"/>
                                        </p:tgtEl>
                                        <p:attrNameLst>
                                          <p:attrName>style.visibility</p:attrName>
                                        </p:attrNameLst>
                                      </p:cBhvr>
                                      <p:to>
                                        <p:strVal val="visible"/>
                                      </p:to>
                                    </p:set>
                                    <p:anim calcmode="lin" valueType="num">
                                      <p:cBhvr additive="base">
                                        <p:cTn id="11" dur="500" fill="hold"/>
                                        <p:tgtEl>
                                          <p:spTgt spid="16627"/>
                                        </p:tgtEl>
                                        <p:attrNameLst>
                                          <p:attrName>ppt_x</p:attrName>
                                        </p:attrNameLst>
                                      </p:cBhvr>
                                      <p:tavLst>
                                        <p:tav tm="0">
                                          <p:val>
                                            <p:strVal val="#ppt_x"/>
                                          </p:val>
                                        </p:tav>
                                        <p:tav tm="100000">
                                          <p:val>
                                            <p:strVal val="#ppt_x"/>
                                          </p:val>
                                        </p:tav>
                                      </p:tavLst>
                                    </p:anim>
                                    <p:anim calcmode="lin" valueType="num">
                                      <p:cBhvr additive="base">
                                        <p:cTn id="12" dur="500" fill="hold"/>
                                        <p:tgtEl>
                                          <p:spTgt spid="166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166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a:solidFill>
                  <a:schemeClr val="bg1"/>
                </a:solidFill>
              </a:rPr>
              <a:t>Ⅲ</a:t>
            </a:r>
            <a:r>
              <a:rPr lang="ja-JP" altLang="en-US" sz="2600" b="1">
                <a:solidFill>
                  <a:schemeClr val="bg1"/>
                </a:solidFill>
              </a:rPr>
              <a:t>　題材ごとの学習評価について（事例）</a:t>
            </a:r>
          </a:p>
        </p:txBody>
      </p:sp>
      <p:sp>
        <p:nvSpPr>
          <p:cNvPr id="33795" name="テキスト ボックス 13"/>
          <p:cNvSpPr>
            <a:spLocks noChangeArrowheads="1"/>
          </p:cNvSpPr>
          <p:nvPr/>
        </p:nvSpPr>
        <p:spPr bwMode="auto">
          <a:xfrm>
            <a:off x="60325" y="1577975"/>
            <a:ext cx="9083675" cy="4621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b="1" dirty="0"/>
              <a:t>（１）題材の検討</a:t>
            </a:r>
          </a:p>
          <a:p>
            <a:pPr>
              <a:lnSpc>
                <a:spcPts val="3400"/>
              </a:lnSpc>
              <a:spcBef>
                <a:spcPct val="0"/>
              </a:spcBef>
              <a:buFontTx/>
              <a:buNone/>
            </a:pPr>
            <a:r>
              <a:rPr lang="ja-JP" altLang="en-US" sz="2400" b="1" dirty="0"/>
              <a:t>　・　学習指導要領に基づき，解説を参考に，各内容の特質を踏まえ</a:t>
            </a:r>
            <a:endParaRPr lang="en-US" altLang="ja-JP" sz="2400" b="1" dirty="0"/>
          </a:p>
          <a:p>
            <a:pPr>
              <a:lnSpc>
                <a:spcPts val="3400"/>
              </a:lnSpc>
              <a:spcBef>
                <a:spcPct val="0"/>
              </a:spcBef>
              <a:buFontTx/>
              <a:buNone/>
            </a:pPr>
            <a:r>
              <a:rPr lang="ja-JP" altLang="en-US" sz="2400" b="1" dirty="0"/>
              <a:t>　　る。</a:t>
            </a:r>
          </a:p>
          <a:p>
            <a:pPr>
              <a:lnSpc>
                <a:spcPts val="3400"/>
              </a:lnSpc>
              <a:spcBef>
                <a:spcPct val="0"/>
              </a:spcBef>
              <a:buFontTx/>
              <a:buNone/>
            </a:pPr>
            <a:r>
              <a:rPr lang="ja-JP" altLang="en-US" sz="2400" b="1" dirty="0"/>
              <a:t>　・　生徒の発達の段階等に応じて，効果的な学習が展開できるよう，　　</a:t>
            </a:r>
            <a:endParaRPr lang="en-US" altLang="ja-JP" sz="2400" b="1" dirty="0"/>
          </a:p>
          <a:p>
            <a:pPr>
              <a:lnSpc>
                <a:spcPts val="3400"/>
              </a:lnSpc>
              <a:spcBef>
                <a:spcPct val="0"/>
              </a:spcBef>
              <a:buFontTx/>
              <a:buNone/>
            </a:pPr>
            <a:r>
              <a:rPr lang="ja-JP" altLang="en-US" sz="2400" b="1" dirty="0"/>
              <a:t>　　「Ａ家族・家庭生活」から「Ｃ消費生活・環境」までの各内容項目や</a:t>
            </a:r>
            <a:endParaRPr lang="en-US" altLang="ja-JP" sz="2400" b="1" dirty="0"/>
          </a:p>
          <a:p>
            <a:pPr>
              <a:lnSpc>
                <a:spcPts val="3400"/>
              </a:lnSpc>
              <a:spcBef>
                <a:spcPct val="0"/>
              </a:spcBef>
              <a:buFontTx/>
              <a:buNone/>
            </a:pPr>
            <a:r>
              <a:rPr lang="ja-JP" altLang="en-US" sz="2400" b="1" dirty="0"/>
              <a:t>　　指導事項の相互の関連を図ることが大切。</a:t>
            </a:r>
          </a:p>
          <a:p>
            <a:pPr>
              <a:lnSpc>
                <a:spcPts val="3400"/>
              </a:lnSpc>
              <a:spcBef>
                <a:spcPct val="0"/>
              </a:spcBef>
              <a:buFontTx/>
              <a:buNone/>
            </a:pPr>
            <a:r>
              <a:rPr lang="ja-JP" altLang="en-US" sz="2400" b="1" dirty="0"/>
              <a:t>　・　指導する内容に関係する学校，地域の実態，生徒の興味・関心</a:t>
            </a:r>
            <a:endParaRPr lang="en-US" altLang="ja-JP" sz="2400" b="1" dirty="0"/>
          </a:p>
          <a:p>
            <a:pPr>
              <a:lnSpc>
                <a:spcPts val="3400"/>
              </a:lnSpc>
              <a:spcBef>
                <a:spcPct val="0"/>
              </a:spcBef>
              <a:buFontTx/>
              <a:buNone/>
            </a:pPr>
            <a:r>
              <a:rPr lang="ja-JP" altLang="en-US" sz="2400" b="1" dirty="0"/>
              <a:t>　　や学習経験を踏まえ，より身近な題材を設定するようにする。</a:t>
            </a:r>
          </a:p>
          <a:p>
            <a:pPr>
              <a:lnSpc>
                <a:spcPct val="100000"/>
              </a:lnSpc>
              <a:spcBef>
                <a:spcPct val="0"/>
              </a:spcBef>
              <a:buFontTx/>
              <a:buNone/>
            </a:pPr>
            <a:endParaRPr lang="en-US" altLang="ja-JP" sz="2400" b="1" dirty="0"/>
          </a:p>
          <a:p>
            <a:pPr>
              <a:lnSpc>
                <a:spcPct val="100000"/>
              </a:lnSpc>
              <a:spcBef>
                <a:spcPct val="0"/>
              </a:spcBef>
              <a:buFontTx/>
              <a:buNone/>
            </a:pPr>
            <a:r>
              <a:rPr lang="en-US" altLang="ja-JP" sz="2400" b="1" dirty="0"/>
              <a:t>【</a:t>
            </a:r>
            <a:r>
              <a:rPr lang="ja-JP" altLang="en-US" sz="2400" b="1" dirty="0"/>
              <a:t>設定した題材の例</a:t>
            </a:r>
            <a:r>
              <a:rPr lang="en-US" altLang="ja-JP" sz="2400" b="1" dirty="0"/>
              <a:t>】</a:t>
            </a:r>
          </a:p>
          <a:p>
            <a:pPr>
              <a:lnSpc>
                <a:spcPct val="100000"/>
              </a:lnSpc>
              <a:spcBef>
                <a:spcPct val="0"/>
              </a:spcBef>
              <a:buFontTx/>
              <a:buNone/>
            </a:pPr>
            <a:endParaRPr lang="en-US" altLang="ja-JP" sz="2400" b="1" dirty="0"/>
          </a:p>
        </p:txBody>
      </p:sp>
      <p:sp>
        <p:nvSpPr>
          <p:cNvPr id="33796" name="角丸四角形 14"/>
          <p:cNvSpPr>
            <a:spLocks noChangeArrowheads="1"/>
          </p:cNvSpPr>
          <p:nvPr/>
        </p:nvSpPr>
        <p:spPr bwMode="auto">
          <a:xfrm>
            <a:off x="60325" y="615950"/>
            <a:ext cx="8975725" cy="635000"/>
          </a:xfrm>
          <a:prstGeom prst="roundRect">
            <a:avLst>
              <a:gd name="adj" fmla="val 16667"/>
            </a:avLst>
          </a:prstGeom>
          <a:solidFill>
            <a:srgbClr val="FFCCFF"/>
          </a:solidFill>
          <a:ln w="12700" algn="ctr">
            <a:solidFill>
              <a:srgbClr val="41719C"/>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b="1"/>
              <a:t>題材の評価規準の作成のポイント</a:t>
            </a:r>
          </a:p>
        </p:txBody>
      </p:sp>
      <p:sp>
        <p:nvSpPr>
          <p:cNvPr id="33797" name="テキスト ボックス 2"/>
          <p:cNvSpPr>
            <a:spLocks noChangeArrowheads="1"/>
          </p:cNvSpPr>
          <p:nvPr/>
        </p:nvSpPr>
        <p:spPr bwMode="auto">
          <a:xfrm>
            <a:off x="436563" y="6062663"/>
            <a:ext cx="8569325"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b="1"/>
              <a:t>題材名　　健康・快適で持続可能な衣生活（第２学年）</a:t>
            </a:r>
          </a:p>
        </p:txBody>
      </p:sp>
      <p:sp>
        <p:nvSpPr>
          <p:cNvPr id="33798" name="下リボン 6"/>
          <p:cNvSpPr>
            <a:spLocks noChangeArrowheads="1"/>
          </p:cNvSpPr>
          <p:nvPr/>
        </p:nvSpPr>
        <p:spPr bwMode="auto">
          <a:xfrm>
            <a:off x="7715250" y="28575"/>
            <a:ext cx="1290638" cy="436563"/>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Ｐ８２</a:t>
            </a: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404"/>
    </mc:Choice>
    <mc:Fallback xmlns="">
      <p:transition spd="slow" advTm="55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a:solidFill>
                  <a:schemeClr val="bg1"/>
                </a:solidFill>
              </a:rPr>
              <a:t>Ⅲ</a:t>
            </a:r>
            <a:r>
              <a:rPr lang="ja-JP" altLang="en-US" sz="2600" b="1">
                <a:solidFill>
                  <a:schemeClr val="bg1"/>
                </a:solidFill>
              </a:rPr>
              <a:t>　題材ごとの学習評価について（事例）</a:t>
            </a:r>
          </a:p>
        </p:txBody>
      </p:sp>
      <p:sp>
        <p:nvSpPr>
          <p:cNvPr id="35843" name="テキスト ボックス 13"/>
          <p:cNvSpPr>
            <a:spLocks noChangeArrowheads="1"/>
          </p:cNvSpPr>
          <p:nvPr/>
        </p:nvSpPr>
        <p:spPr bwMode="auto">
          <a:xfrm>
            <a:off x="60325" y="422275"/>
            <a:ext cx="8975725" cy="6556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000" b="1"/>
              <a:t>（２）題材の目標の設定</a:t>
            </a:r>
          </a:p>
          <a:p>
            <a:pPr>
              <a:lnSpc>
                <a:spcPct val="100000"/>
              </a:lnSpc>
              <a:spcBef>
                <a:spcPct val="0"/>
              </a:spcBef>
              <a:buFontTx/>
              <a:buNone/>
            </a:pPr>
            <a:r>
              <a:rPr lang="ja-JP" altLang="en-US" sz="2000" b="1"/>
              <a:t>　　題材の目標は，学習指導要領に示された分野の目標並びに題材で指導する項</a:t>
            </a:r>
          </a:p>
          <a:p>
            <a:pPr>
              <a:lnSpc>
                <a:spcPct val="100000"/>
              </a:lnSpc>
              <a:spcBef>
                <a:spcPct val="0"/>
              </a:spcBef>
              <a:buFontTx/>
              <a:buNone/>
            </a:pPr>
            <a:r>
              <a:rPr lang="ja-JP" altLang="en-US" sz="2000" b="1"/>
              <a:t>　目及び指導事項を踏まえて設定する。</a:t>
            </a:r>
          </a:p>
          <a:p>
            <a:pPr algn="ctr">
              <a:lnSpc>
                <a:spcPct val="100000"/>
              </a:lnSpc>
              <a:spcBef>
                <a:spcPct val="0"/>
              </a:spcBef>
              <a:buFontTx/>
              <a:buNone/>
            </a:pPr>
            <a:r>
              <a:rPr lang="en-US" altLang="ja-JP" sz="2000" b="1"/>
              <a:t>【</a:t>
            </a:r>
            <a:r>
              <a:rPr lang="ja-JP" altLang="en-US" sz="2000" b="1"/>
              <a:t>題材　：　健康・快適で持続可能な衣生活（第２学年）</a:t>
            </a:r>
            <a:r>
              <a:rPr lang="en-US" altLang="ja-JP" sz="2000" b="1"/>
              <a:t>】</a:t>
            </a:r>
          </a:p>
          <a:p>
            <a:pPr>
              <a:lnSpc>
                <a:spcPct val="100000"/>
              </a:lnSpc>
              <a:spcBef>
                <a:spcPct val="0"/>
              </a:spcBef>
              <a:buFontTx/>
              <a:buNone/>
            </a:pPr>
            <a:endParaRPr lang="en-US" altLang="ja-JP" sz="2000" b="1"/>
          </a:p>
          <a:p>
            <a:pPr>
              <a:lnSpc>
                <a:spcPct val="100000"/>
              </a:lnSpc>
              <a:spcBef>
                <a:spcPct val="0"/>
              </a:spcBef>
              <a:buFontTx/>
              <a:buNone/>
            </a:pPr>
            <a:endParaRPr lang="en-US" altLang="ja-JP" sz="2000" b="1"/>
          </a:p>
          <a:p>
            <a:pPr>
              <a:lnSpc>
                <a:spcPct val="100000"/>
              </a:lnSpc>
              <a:spcBef>
                <a:spcPct val="0"/>
              </a:spcBef>
              <a:buFontTx/>
              <a:buNone/>
            </a:pPr>
            <a:endParaRPr lang="en-US" altLang="ja-JP" sz="2000" b="1"/>
          </a:p>
          <a:p>
            <a:pPr>
              <a:lnSpc>
                <a:spcPct val="100000"/>
              </a:lnSpc>
              <a:spcBef>
                <a:spcPct val="0"/>
              </a:spcBef>
              <a:buFontTx/>
              <a:buNone/>
            </a:pPr>
            <a:endParaRPr lang="en-US" altLang="ja-JP" sz="2000" b="1"/>
          </a:p>
          <a:p>
            <a:pPr>
              <a:lnSpc>
                <a:spcPct val="100000"/>
              </a:lnSpc>
              <a:spcBef>
                <a:spcPct val="0"/>
              </a:spcBef>
              <a:buFontTx/>
              <a:buNone/>
            </a:pPr>
            <a:endParaRPr lang="en-US" altLang="ja-JP" sz="2000" b="1"/>
          </a:p>
          <a:p>
            <a:pPr>
              <a:lnSpc>
                <a:spcPct val="100000"/>
              </a:lnSpc>
              <a:spcBef>
                <a:spcPct val="0"/>
              </a:spcBef>
              <a:buFontTx/>
              <a:buNone/>
            </a:pPr>
            <a:endParaRPr lang="en-US" altLang="ja-JP" sz="2000" b="1"/>
          </a:p>
          <a:p>
            <a:pPr>
              <a:lnSpc>
                <a:spcPct val="100000"/>
              </a:lnSpc>
              <a:spcBef>
                <a:spcPct val="0"/>
              </a:spcBef>
              <a:buFontTx/>
              <a:buNone/>
            </a:pPr>
            <a:endParaRPr lang="en-US" altLang="ja-JP" sz="2000" b="1"/>
          </a:p>
          <a:p>
            <a:pPr>
              <a:lnSpc>
                <a:spcPct val="100000"/>
              </a:lnSpc>
              <a:spcBef>
                <a:spcPct val="0"/>
              </a:spcBef>
              <a:buFontTx/>
              <a:buNone/>
            </a:pPr>
            <a:endParaRPr lang="en-US" altLang="ja-JP" sz="2000" b="1"/>
          </a:p>
          <a:p>
            <a:pPr>
              <a:lnSpc>
                <a:spcPct val="100000"/>
              </a:lnSpc>
              <a:spcBef>
                <a:spcPct val="0"/>
              </a:spcBef>
              <a:buFontTx/>
              <a:buNone/>
            </a:pPr>
            <a:endParaRPr lang="en-US" altLang="ja-JP" sz="2000" b="1"/>
          </a:p>
          <a:p>
            <a:pPr>
              <a:lnSpc>
                <a:spcPct val="100000"/>
              </a:lnSpc>
              <a:spcBef>
                <a:spcPct val="0"/>
              </a:spcBef>
              <a:buFontTx/>
              <a:buNone/>
            </a:pPr>
            <a:endParaRPr lang="en-US" altLang="ja-JP" sz="2000" b="1"/>
          </a:p>
          <a:p>
            <a:pPr>
              <a:lnSpc>
                <a:spcPct val="100000"/>
              </a:lnSpc>
              <a:spcBef>
                <a:spcPct val="0"/>
              </a:spcBef>
              <a:buFontTx/>
              <a:buNone/>
            </a:pPr>
            <a:endParaRPr lang="en-US" altLang="ja-JP" sz="2000" b="1"/>
          </a:p>
          <a:p>
            <a:pPr>
              <a:lnSpc>
                <a:spcPct val="100000"/>
              </a:lnSpc>
              <a:spcBef>
                <a:spcPct val="0"/>
              </a:spcBef>
              <a:buFontTx/>
              <a:buNone/>
            </a:pPr>
            <a:endParaRPr lang="en-US" altLang="ja-JP" sz="1800" b="1"/>
          </a:p>
          <a:p>
            <a:pPr>
              <a:lnSpc>
                <a:spcPct val="100000"/>
              </a:lnSpc>
              <a:spcBef>
                <a:spcPct val="0"/>
              </a:spcBef>
              <a:buFontTx/>
              <a:buNone/>
            </a:pPr>
            <a:endParaRPr lang="en-US" altLang="ja-JP" sz="1800" b="1"/>
          </a:p>
          <a:p>
            <a:pPr>
              <a:lnSpc>
                <a:spcPct val="100000"/>
              </a:lnSpc>
              <a:spcBef>
                <a:spcPct val="0"/>
              </a:spcBef>
              <a:buFontTx/>
              <a:buNone/>
            </a:pPr>
            <a:r>
              <a:rPr lang="ja-JP" altLang="en-US" sz="2000" b="1"/>
              <a:t>（３）題材の評価規準の設定</a:t>
            </a:r>
          </a:p>
          <a:p>
            <a:pPr>
              <a:lnSpc>
                <a:spcPct val="100000"/>
              </a:lnSpc>
              <a:spcBef>
                <a:spcPct val="0"/>
              </a:spcBef>
              <a:buFontTx/>
              <a:buNone/>
            </a:pPr>
            <a:r>
              <a:rPr lang="ja-JP" altLang="en-US" sz="2000" b="1"/>
              <a:t>　　題材の評価規準は，「内容のまとまりごとの評価規準（例）」から題材において</a:t>
            </a:r>
          </a:p>
          <a:p>
            <a:pPr>
              <a:lnSpc>
                <a:spcPct val="100000"/>
              </a:lnSpc>
              <a:spcBef>
                <a:spcPct val="0"/>
              </a:spcBef>
              <a:buFontTx/>
              <a:buNone/>
            </a:pPr>
            <a:r>
              <a:rPr lang="ja-JP" altLang="en-US" sz="2000" b="1"/>
              <a:t>　指導する項目及び指導事項に関係する部分を抜き出し，評価の観点ごとに整理　</a:t>
            </a:r>
          </a:p>
          <a:p>
            <a:pPr>
              <a:lnSpc>
                <a:spcPct val="100000"/>
              </a:lnSpc>
              <a:spcBef>
                <a:spcPct val="0"/>
              </a:spcBef>
              <a:buFontTx/>
              <a:buNone/>
            </a:pPr>
            <a:r>
              <a:rPr lang="ja-JP" altLang="en-US" sz="2000" b="1"/>
              <a:t>　・統合，具体化するなどして作成する。</a:t>
            </a:r>
          </a:p>
        </p:txBody>
      </p:sp>
      <p:sp>
        <p:nvSpPr>
          <p:cNvPr id="35844" name="テキスト ボックス 1"/>
          <p:cNvSpPr>
            <a:spLocks noChangeArrowheads="1"/>
          </p:cNvSpPr>
          <p:nvPr/>
        </p:nvSpPr>
        <p:spPr bwMode="auto">
          <a:xfrm>
            <a:off x="204788" y="1690688"/>
            <a:ext cx="8837612" cy="3862387"/>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2100"/>
              </a:lnSpc>
              <a:spcBef>
                <a:spcPct val="0"/>
              </a:spcBef>
              <a:buFontTx/>
              <a:buNone/>
            </a:pPr>
            <a:r>
              <a:rPr lang="ja-JP" altLang="en-US" sz="2000" b="1"/>
              <a:t>（１）　　衣服と社会生活との関わり，目的に応じた着用，個性を生かす着用，衣服</a:t>
            </a:r>
          </a:p>
          <a:p>
            <a:pPr>
              <a:lnSpc>
                <a:spcPts val="2100"/>
              </a:lnSpc>
              <a:spcBef>
                <a:spcPct val="0"/>
              </a:spcBef>
              <a:buFontTx/>
              <a:buNone/>
            </a:pPr>
            <a:r>
              <a:rPr lang="ja-JP" altLang="en-US" sz="2000" b="1"/>
              <a:t>　　　の適切な選択，衣服の計画的な活用の必要性，日常着の手入れ及び，製作</a:t>
            </a:r>
          </a:p>
          <a:p>
            <a:pPr>
              <a:lnSpc>
                <a:spcPts val="2100"/>
              </a:lnSpc>
              <a:spcBef>
                <a:spcPct val="0"/>
              </a:spcBef>
              <a:buFontTx/>
              <a:buNone/>
            </a:pPr>
            <a:r>
              <a:rPr lang="ja-JP" altLang="en-US" sz="2000" b="1"/>
              <a:t>　　　する物に適した材料や縫い方，用具の安全な取扱いについて理解するととも</a:t>
            </a:r>
          </a:p>
          <a:p>
            <a:pPr>
              <a:lnSpc>
                <a:spcPts val="2100"/>
              </a:lnSpc>
              <a:spcBef>
                <a:spcPct val="0"/>
              </a:spcBef>
              <a:buFontTx/>
              <a:buNone/>
            </a:pPr>
            <a:r>
              <a:rPr lang="ja-JP" altLang="en-US" sz="2000" b="1"/>
              <a:t>　　　に，それに係る技能を身に付ける。</a:t>
            </a:r>
          </a:p>
          <a:p>
            <a:pPr>
              <a:lnSpc>
                <a:spcPts val="2100"/>
              </a:lnSpc>
              <a:spcBef>
                <a:spcPct val="0"/>
              </a:spcBef>
              <a:buFontTx/>
              <a:buNone/>
            </a:pPr>
            <a:endParaRPr lang="en-US" altLang="ja-JP" sz="1000" b="1"/>
          </a:p>
          <a:p>
            <a:pPr>
              <a:lnSpc>
                <a:spcPts val="2100"/>
              </a:lnSpc>
              <a:spcBef>
                <a:spcPct val="0"/>
              </a:spcBef>
              <a:buFontTx/>
              <a:buNone/>
            </a:pPr>
            <a:r>
              <a:rPr lang="ja-JP" altLang="en-US" sz="2000" b="1"/>
              <a:t>（２）　　衣服の選択，材料や状態に応じた日常着の手入れの仕方，生活を豊かに</a:t>
            </a:r>
          </a:p>
          <a:p>
            <a:pPr>
              <a:lnSpc>
                <a:spcPts val="2100"/>
              </a:lnSpc>
              <a:spcBef>
                <a:spcPct val="0"/>
              </a:spcBef>
              <a:buFontTx/>
              <a:buNone/>
            </a:pPr>
            <a:r>
              <a:rPr lang="ja-JP" altLang="en-US" sz="2000" b="1"/>
              <a:t>　　　するための布を用いた物の製作計画や製作について問題を見いだして課題</a:t>
            </a:r>
          </a:p>
          <a:p>
            <a:pPr>
              <a:lnSpc>
                <a:spcPts val="2100"/>
              </a:lnSpc>
              <a:spcBef>
                <a:spcPct val="0"/>
              </a:spcBef>
              <a:buFontTx/>
              <a:buNone/>
            </a:pPr>
            <a:r>
              <a:rPr lang="ja-JP" altLang="en-US" sz="2000" b="1"/>
              <a:t>　　　を設定し，解決策を構想し，実践を評価・改善し，考察したことを論理的に表</a:t>
            </a:r>
          </a:p>
          <a:p>
            <a:pPr>
              <a:lnSpc>
                <a:spcPts val="2100"/>
              </a:lnSpc>
              <a:spcBef>
                <a:spcPct val="0"/>
              </a:spcBef>
              <a:buFontTx/>
              <a:buNone/>
            </a:pPr>
            <a:r>
              <a:rPr lang="ja-JP" altLang="en-US" sz="2000" b="1"/>
              <a:t>　　　現するなどして課題を解決する力を身に付ける。</a:t>
            </a:r>
          </a:p>
          <a:p>
            <a:pPr>
              <a:lnSpc>
                <a:spcPts val="2100"/>
              </a:lnSpc>
              <a:spcBef>
                <a:spcPct val="0"/>
              </a:spcBef>
              <a:buFontTx/>
              <a:buNone/>
            </a:pPr>
            <a:endParaRPr lang="en-US" altLang="ja-JP" sz="1000" b="1"/>
          </a:p>
          <a:p>
            <a:pPr>
              <a:lnSpc>
                <a:spcPts val="2100"/>
              </a:lnSpc>
              <a:spcBef>
                <a:spcPct val="0"/>
              </a:spcBef>
              <a:buFontTx/>
              <a:buNone/>
            </a:pPr>
            <a:r>
              <a:rPr lang="ja-JP" altLang="en-US" sz="2000" b="1"/>
              <a:t>（３）  よりよい生活の実現に向けて，衣服の選択，材料や状態に応じた日常着の</a:t>
            </a:r>
          </a:p>
          <a:p>
            <a:pPr>
              <a:lnSpc>
                <a:spcPts val="2100"/>
              </a:lnSpc>
              <a:spcBef>
                <a:spcPct val="0"/>
              </a:spcBef>
              <a:buFontTx/>
              <a:buNone/>
            </a:pPr>
            <a:r>
              <a:rPr lang="ja-JP" altLang="en-US" sz="2000" b="1"/>
              <a:t>　　　手入れの仕方，生活を豊かにするための布を用いた製作について，課題の　</a:t>
            </a:r>
          </a:p>
          <a:p>
            <a:pPr>
              <a:lnSpc>
                <a:spcPts val="2100"/>
              </a:lnSpc>
              <a:spcBef>
                <a:spcPct val="0"/>
              </a:spcBef>
              <a:buFontTx/>
              <a:buNone/>
            </a:pPr>
            <a:r>
              <a:rPr lang="ja-JP" altLang="en-US" sz="2000" b="1"/>
              <a:t>　　　解決に主体的に取り組んだり，振り返って改善したりして，生活を工夫し創造</a:t>
            </a:r>
          </a:p>
          <a:p>
            <a:pPr>
              <a:lnSpc>
                <a:spcPts val="2100"/>
              </a:lnSpc>
              <a:spcBef>
                <a:spcPct val="0"/>
              </a:spcBef>
              <a:buFontTx/>
              <a:buNone/>
            </a:pPr>
            <a:r>
              <a:rPr lang="ja-JP" altLang="en-US" sz="2000" b="1"/>
              <a:t>　　　し，実践しようとする。</a:t>
            </a:r>
          </a:p>
        </p:txBody>
      </p:sp>
      <p:sp>
        <p:nvSpPr>
          <p:cNvPr id="35845" name="下リボン 5"/>
          <p:cNvSpPr>
            <a:spLocks noChangeArrowheads="1"/>
          </p:cNvSpPr>
          <p:nvPr/>
        </p:nvSpPr>
        <p:spPr bwMode="auto">
          <a:xfrm>
            <a:off x="6510338" y="28575"/>
            <a:ext cx="2586037" cy="411163"/>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Ｐ８２，Ｐ８３</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366"/>
    </mc:Choice>
    <mc:Fallback xmlns="">
      <p:transition spd="slow" advTm="48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テキスト ボックス 13"/>
          <p:cNvSpPr>
            <a:spLocks noChangeArrowheads="1"/>
          </p:cNvSpPr>
          <p:nvPr/>
        </p:nvSpPr>
        <p:spPr bwMode="auto">
          <a:xfrm>
            <a:off x="-98425" y="431800"/>
            <a:ext cx="7977188" cy="6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en-US" altLang="ja-JP" sz="1900" b="1"/>
              <a:t>【</a:t>
            </a:r>
            <a:r>
              <a:rPr lang="ja-JP" altLang="en-US" sz="1900" b="1"/>
              <a:t>題材「健康・快適で持続可能な衣生活（第２学年）</a:t>
            </a:r>
            <a:r>
              <a:rPr lang="en-US" altLang="ja-JP" sz="1900" b="1"/>
              <a:t>】</a:t>
            </a:r>
            <a:r>
              <a:rPr lang="ja-JP" altLang="en-US" sz="1900" b="1"/>
              <a:t>の評価規準の検討例</a:t>
            </a:r>
            <a:r>
              <a:rPr lang="en-US" altLang="ja-JP" sz="1900" b="1"/>
              <a:t>】</a:t>
            </a:r>
          </a:p>
        </p:txBody>
      </p:sp>
      <p:graphicFrame>
        <p:nvGraphicFramePr>
          <p:cNvPr id="19716" name="表 1"/>
          <p:cNvGraphicFramePr>
            <a:graphicFrameLocks noGrp="1"/>
          </p:cNvGraphicFramePr>
          <p:nvPr/>
        </p:nvGraphicFramePr>
        <p:xfrm>
          <a:off x="127000" y="781050"/>
          <a:ext cx="8890000" cy="5802315"/>
        </p:xfrm>
        <a:graphic>
          <a:graphicData uri="http://schemas.openxmlformats.org/drawingml/2006/table">
            <a:tbl>
              <a:tblPr/>
              <a:tblGrid>
                <a:gridCol w="415925">
                  <a:extLst>
                    <a:ext uri="{9D8B030D-6E8A-4147-A177-3AD203B41FA5}">
                      <a16:colId xmlns:a16="http://schemas.microsoft.com/office/drawing/2014/main" val="20000"/>
                    </a:ext>
                  </a:extLst>
                </a:gridCol>
                <a:gridCol w="2563813">
                  <a:extLst>
                    <a:ext uri="{9D8B030D-6E8A-4147-A177-3AD203B41FA5}">
                      <a16:colId xmlns:a16="http://schemas.microsoft.com/office/drawing/2014/main" val="20001"/>
                    </a:ext>
                  </a:extLst>
                </a:gridCol>
                <a:gridCol w="2808287">
                  <a:extLst>
                    <a:ext uri="{9D8B030D-6E8A-4147-A177-3AD203B41FA5}">
                      <a16:colId xmlns:a16="http://schemas.microsoft.com/office/drawing/2014/main" val="20002"/>
                    </a:ext>
                  </a:extLst>
                </a:gridCol>
                <a:gridCol w="3101975">
                  <a:extLst>
                    <a:ext uri="{9D8B030D-6E8A-4147-A177-3AD203B41FA5}">
                      <a16:colId xmlns:a16="http://schemas.microsoft.com/office/drawing/2014/main" val="20003"/>
                    </a:ext>
                  </a:extLst>
                </a:gridCol>
              </a:tblGrid>
              <a:tr h="346300">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47" marR="91447" marT="35990" marB="359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知識・技能</a:t>
                      </a:r>
                    </a:p>
                  </a:txBody>
                  <a:tcPr marL="91447" marR="91447" marT="35990" marB="359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思考・判断・表現</a:t>
                      </a:r>
                    </a:p>
                  </a:txBody>
                  <a:tcPr marL="91447" marR="91447" marT="35990" marB="359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主体的に学習に取り組む態度</a:t>
                      </a:r>
                    </a:p>
                  </a:txBody>
                  <a:tcPr marL="91447" marR="91447" marT="35990" marB="359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59018">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内容のまとまりごとの評価規準（例）</a:t>
                      </a:r>
                    </a:p>
                  </a:txBody>
                  <a:tcPr marL="91447" marR="91447" marT="35990" marB="35990" vert="eaVert"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Ｂ（４）ア（ア）</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衣服と社会生活との関わりが分かり，目的に応じた着用，個性を生かす着用及び衣服の適切な選択について理解している。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Ｂ（４）ア（イ）</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衣服の計画的な活用の必要性，衣服の材料や状態に応じた日常着の手入れについて理解しているとともに，適切にできる。</a:t>
                      </a:r>
                    </a:p>
                  </a:txBody>
                  <a:tcPr marL="36000" marR="36000" marT="35990" marB="359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Ｂ（４）イ</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衣服の選択，材料や状態に応じた日常着の手入れの仕方について問題を見いだして課題を設定し，解決策を構想し，実践を評価・改善し，考察したことを論理的に表現するなどして課題を解決する力を身に付けている。</a:t>
                      </a:r>
                    </a:p>
                  </a:txBody>
                  <a:tcPr marL="36000" marR="36000" marT="35990" marB="359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よりよい生活の実現に向けて，衣服の選択と手入れについて，課題の解決に主体的に取り組んだり，振り返って改善したりして，生活を工夫し創造し，実践しようとしている。</a:t>
                      </a:r>
                    </a:p>
                  </a:txBody>
                  <a:tcPr marL="36000" marR="36000" marT="35990" marB="359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396995">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Ｂ（５）ア</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製作する物に適した材料や縫い方について理解しているとともに，用具を安全に取り扱い，製作が適切にできる。</a:t>
                      </a:r>
                    </a:p>
                  </a:txBody>
                  <a:tcPr marL="36000" marR="36000" marT="35990" marB="359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Ｂ（５）イ</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　資源や環境に配慮し，</a:t>
                      </a: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生活を豊かにするための布を用いた物の製作計画や製作について問題を見いだして課題を設定し，解決策を構想し，実践を評価・改善し，考察したことを論理的に表現するなどして課題を解決する力を身に付けている。</a:t>
                      </a:r>
                    </a:p>
                  </a:txBody>
                  <a:tcPr marL="36000" marR="36000" marT="35990" marB="359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よりよい生活の実現に向けて，生活を豊かにするための布を用いた製作について，課題の解決に主体的に取り組んだり，振り返って改善したりして，生活を工夫し創造し，実践しようとしている。</a:t>
                      </a:r>
                    </a:p>
                  </a:txBody>
                  <a:tcPr marL="36000" marR="36000" marT="35990" marB="359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7912" name="下リボン 9"/>
          <p:cNvSpPr>
            <a:spLocks noChangeArrowheads="1"/>
          </p:cNvSpPr>
          <p:nvPr/>
        </p:nvSpPr>
        <p:spPr bwMode="auto">
          <a:xfrm>
            <a:off x="7726363" y="381000"/>
            <a:ext cx="1290637" cy="436563"/>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Ｐ８３</a:t>
            </a:r>
          </a:p>
        </p:txBody>
      </p:sp>
      <p:sp>
        <p:nvSpPr>
          <p:cNvPr id="37913"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a:solidFill>
                  <a:schemeClr val="bg1"/>
                </a:solidFill>
              </a:rPr>
              <a:t>Ⅲ</a:t>
            </a:r>
            <a:r>
              <a:rPr lang="ja-JP" altLang="en-US" sz="2600" b="1">
                <a:solidFill>
                  <a:schemeClr val="bg1"/>
                </a:solidFill>
              </a:rPr>
              <a:t>　題材ごとの学習評価について（事例）</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664"/>
    </mc:Choice>
    <mc:Fallback xmlns="">
      <p:transition spd="slow" advTm="29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69" name="表 1"/>
          <p:cNvGraphicFramePr>
            <a:graphicFrameLocks noGrp="1"/>
          </p:cNvGraphicFramePr>
          <p:nvPr>
            <p:extLst>
              <p:ext uri="{D42A27DB-BD31-4B8C-83A1-F6EECF244321}">
                <p14:modId xmlns:p14="http://schemas.microsoft.com/office/powerpoint/2010/main" val="2274216675"/>
              </p:ext>
            </p:extLst>
          </p:nvPr>
        </p:nvGraphicFramePr>
        <p:xfrm>
          <a:off x="152400" y="1543050"/>
          <a:ext cx="8890000" cy="5126204"/>
        </p:xfrm>
        <a:graphic>
          <a:graphicData uri="http://schemas.openxmlformats.org/drawingml/2006/table">
            <a:tbl>
              <a:tblPr/>
              <a:tblGrid>
                <a:gridCol w="415925">
                  <a:extLst>
                    <a:ext uri="{9D8B030D-6E8A-4147-A177-3AD203B41FA5}">
                      <a16:colId xmlns:a16="http://schemas.microsoft.com/office/drawing/2014/main" val="20000"/>
                    </a:ext>
                  </a:extLst>
                </a:gridCol>
                <a:gridCol w="2563813">
                  <a:extLst>
                    <a:ext uri="{9D8B030D-6E8A-4147-A177-3AD203B41FA5}">
                      <a16:colId xmlns:a16="http://schemas.microsoft.com/office/drawing/2014/main" val="20001"/>
                    </a:ext>
                  </a:extLst>
                </a:gridCol>
                <a:gridCol w="2808287">
                  <a:extLst>
                    <a:ext uri="{9D8B030D-6E8A-4147-A177-3AD203B41FA5}">
                      <a16:colId xmlns:a16="http://schemas.microsoft.com/office/drawing/2014/main" val="20002"/>
                    </a:ext>
                  </a:extLst>
                </a:gridCol>
                <a:gridCol w="3101975">
                  <a:extLst>
                    <a:ext uri="{9D8B030D-6E8A-4147-A177-3AD203B41FA5}">
                      <a16:colId xmlns:a16="http://schemas.microsoft.com/office/drawing/2014/main" val="20003"/>
                    </a:ext>
                  </a:extLst>
                </a:gridCol>
              </a:tblGrid>
              <a:tr h="371350">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47" marR="91447"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知識・技能</a:t>
                      </a:r>
                    </a:p>
                  </a:txBody>
                  <a:tcPr marL="91447" marR="91447"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思考・判断・表現</a:t>
                      </a:r>
                    </a:p>
                  </a:txBody>
                  <a:tcPr marL="91447" marR="91447"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主体的に学習に取り組む態度</a:t>
                      </a:r>
                    </a:p>
                  </a:txBody>
                  <a:tcPr marL="91447" marR="91447"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754688">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題材の評価規準</a:t>
                      </a:r>
                    </a:p>
                  </a:txBody>
                  <a:tcPr marL="91447" marR="91447" marT="45707" marB="45707" vert="eaVert"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・衣服と社会生活との関</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わりが分かり，目的に</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応じた着用，個性を生</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かす着用及び衣服の</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適切な選択について理</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解している。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・衣服の計画的な活用</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の必要性，衣服の材料</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や状態に応じた日常着</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の手入れについて理</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解しているとともに，適</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切にできる。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・製作する物に適した材</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料や縫い方について</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理解しているとともに，</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用具を安全に取り扱い，</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製作が適切にできる。</a:t>
                      </a:r>
                    </a:p>
                  </a:txBody>
                  <a:tcPr marL="91447" marR="91447"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衣服の選択，材料や状態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に応じた日常着の手入れの仕方，生活を豊かにするための布を用いた物の製作計画や製作について問題を見いだして課題を設定し，解決策を構想し，実践を評価・改善し，考察したことを論理的に表現するなどして課題を解決する力を身に付けている。</a:t>
                      </a:r>
                    </a:p>
                  </a:txBody>
                  <a:tcPr marL="91447" marR="91447"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よりよい生活の実現に向けて，衣服の選択，</a:t>
                      </a:r>
                      <a:r>
                        <a:rPr kumimoji="1" lang="ja-JP" altLang="en-US" sz="18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材料や状態に応じた日常着の</a:t>
                      </a:r>
                      <a:r>
                        <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手入れ</a:t>
                      </a:r>
                      <a:r>
                        <a:rPr kumimoji="1" lang="ja-JP" altLang="en-US" sz="18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の仕方</a:t>
                      </a:r>
                      <a:r>
                        <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，生活を豊かにするための布を用いた物の製作について，課題の解決に主体的に取り組んだり，振り返って改善したりして，生活を工夫し創造し，実践しようとしている。</a:t>
                      </a:r>
                    </a:p>
                  </a:txBody>
                  <a:tcPr marL="91447" marR="91447"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9955" name="二等辺三角形 4"/>
          <p:cNvSpPr>
            <a:spLocks noChangeArrowheads="1"/>
          </p:cNvSpPr>
          <p:nvPr/>
        </p:nvSpPr>
        <p:spPr bwMode="auto">
          <a:xfrm rot="10800000">
            <a:off x="1146175" y="1228725"/>
            <a:ext cx="1223963" cy="288925"/>
          </a:xfrm>
          <a:prstGeom prst="triangle">
            <a:avLst>
              <a:gd name="adj"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39956" name="二等辺三角形 5"/>
          <p:cNvSpPr>
            <a:spLocks noChangeArrowheads="1"/>
          </p:cNvSpPr>
          <p:nvPr/>
        </p:nvSpPr>
        <p:spPr bwMode="auto">
          <a:xfrm rot="10800000">
            <a:off x="3959225" y="1214438"/>
            <a:ext cx="1225550" cy="288925"/>
          </a:xfrm>
          <a:prstGeom prst="triangle">
            <a:avLst>
              <a:gd name="adj"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39957" name="二等辺三角形 6"/>
          <p:cNvSpPr>
            <a:spLocks noChangeArrowheads="1"/>
          </p:cNvSpPr>
          <p:nvPr/>
        </p:nvSpPr>
        <p:spPr bwMode="auto">
          <a:xfrm rot="10800000">
            <a:off x="6948488" y="1219200"/>
            <a:ext cx="1223962" cy="288925"/>
          </a:xfrm>
          <a:prstGeom prst="triangle">
            <a:avLst>
              <a:gd name="adj"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39958" name="角丸四角形 2"/>
          <p:cNvSpPr>
            <a:spLocks noChangeArrowheads="1"/>
          </p:cNvSpPr>
          <p:nvPr/>
        </p:nvSpPr>
        <p:spPr bwMode="auto">
          <a:xfrm>
            <a:off x="3276600" y="5229225"/>
            <a:ext cx="5616575" cy="719138"/>
          </a:xfrm>
          <a:prstGeom prst="roundRect">
            <a:avLst>
              <a:gd name="adj" fmla="val 11648"/>
            </a:avLst>
          </a:prstGeom>
          <a:solidFill>
            <a:srgbClr val="FFFF99"/>
          </a:solidFill>
          <a:ln w="12700" algn="ctr">
            <a:solidFill>
              <a:srgbClr val="41719C"/>
            </a:solidFill>
            <a:round/>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1800" b="1"/>
              <a:t>※</a:t>
            </a:r>
            <a:r>
              <a:rPr lang="ja-JP" altLang="en-US" sz="1800" b="1"/>
              <a:t>下線部は「内容のまとまりごとの評価規準（例）」と</a:t>
            </a:r>
          </a:p>
          <a:p>
            <a:pPr>
              <a:lnSpc>
                <a:spcPct val="100000"/>
              </a:lnSpc>
              <a:spcBef>
                <a:spcPct val="0"/>
              </a:spcBef>
              <a:buFontTx/>
              <a:buNone/>
            </a:pPr>
            <a:r>
              <a:rPr lang="ja-JP" altLang="en-US" sz="1800" b="1"/>
              <a:t>　　「題材の評価規準」の記載が異なる部分を示す。</a:t>
            </a:r>
          </a:p>
        </p:txBody>
      </p:sp>
      <p:sp>
        <p:nvSpPr>
          <p:cNvPr id="39959" name="テキスト ボックス 1"/>
          <p:cNvSpPr txBox="1">
            <a:spLocks noChangeArrowheads="1"/>
          </p:cNvSpPr>
          <p:nvPr/>
        </p:nvSpPr>
        <p:spPr bwMode="auto">
          <a:xfrm>
            <a:off x="971550" y="692150"/>
            <a:ext cx="7200900"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742950" indent="-2857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1143000" indent="-22860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600200" indent="-22860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2057400" indent="-22860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ja-JP" altLang="en-US" sz="2400" b="1"/>
              <a:t>内容のまとまりごとの評価規準（例）</a:t>
            </a:r>
          </a:p>
        </p:txBody>
      </p:sp>
      <p:sp>
        <p:nvSpPr>
          <p:cNvPr id="39960" name="下リボン 9"/>
          <p:cNvSpPr>
            <a:spLocks noChangeArrowheads="1"/>
          </p:cNvSpPr>
          <p:nvPr/>
        </p:nvSpPr>
        <p:spPr bwMode="auto">
          <a:xfrm>
            <a:off x="7751763" y="457200"/>
            <a:ext cx="1290637" cy="436563"/>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Ｐ８４</a:t>
            </a:r>
          </a:p>
        </p:txBody>
      </p:sp>
      <p:sp>
        <p:nvSpPr>
          <p:cNvPr id="39961"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a:solidFill>
                  <a:schemeClr val="bg1"/>
                </a:solidFill>
              </a:rPr>
              <a:t>Ⅲ</a:t>
            </a:r>
            <a:r>
              <a:rPr lang="ja-JP" altLang="en-US" sz="2600" b="1">
                <a:solidFill>
                  <a:schemeClr val="bg1"/>
                </a:solidFill>
              </a:rPr>
              <a:t>　題材ごとの学習評価について（事例）</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331"/>
    </mc:Choice>
    <mc:Fallback xmlns="">
      <p:transition spd="slow" advTm="17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角丸四角形 9"/>
          <p:cNvSpPr>
            <a:spLocks noChangeArrowheads="1"/>
          </p:cNvSpPr>
          <p:nvPr/>
        </p:nvSpPr>
        <p:spPr bwMode="auto">
          <a:xfrm>
            <a:off x="60325" y="3863975"/>
            <a:ext cx="8983663" cy="844550"/>
          </a:xfrm>
          <a:prstGeom prst="roundRect">
            <a:avLst>
              <a:gd name="adj" fmla="val 16667"/>
            </a:avLst>
          </a:prstGeom>
          <a:solidFill>
            <a:srgbClr val="CCFF66"/>
          </a:solidFill>
          <a:ln w="12700" algn="ctr">
            <a:solidFill>
              <a:srgbClr val="41719C"/>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200" b="1"/>
              <a:t>「</a:t>
            </a:r>
            <a:r>
              <a:rPr lang="en-US" altLang="ja-JP" sz="2200" b="1"/>
              <a:t>『</a:t>
            </a:r>
            <a:r>
              <a:rPr lang="ja-JP" altLang="en-US" sz="2200" b="1"/>
              <a:t>内容のまとまりごとの評価規準（例）</a:t>
            </a:r>
            <a:r>
              <a:rPr lang="en-US" altLang="ja-JP" sz="2200" b="1"/>
              <a:t>』</a:t>
            </a:r>
            <a:r>
              <a:rPr lang="ja-JP" altLang="en-US" sz="2200" b="1"/>
              <a:t>を具体化した例」を作成する際の観点別のポイント</a:t>
            </a:r>
          </a:p>
        </p:txBody>
      </p:sp>
      <p:sp>
        <p:nvSpPr>
          <p:cNvPr id="41987" name="テキスト ボックス 10"/>
          <p:cNvSpPr>
            <a:spLocks noChangeArrowheads="1"/>
          </p:cNvSpPr>
          <p:nvPr/>
        </p:nvSpPr>
        <p:spPr bwMode="auto">
          <a:xfrm>
            <a:off x="60325" y="4729163"/>
            <a:ext cx="9093200" cy="1922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000" b="1"/>
              <a:t>【</a:t>
            </a:r>
            <a:r>
              <a:rPr lang="ja-JP" altLang="en-US" sz="2000" b="1"/>
              <a:t>知識・技能</a:t>
            </a:r>
            <a:r>
              <a:rPr lang="en-US" altLang="ja-JP" sz="2000" b="1"/>
              <a:t>】</a:t>
            </a:r>
          </a:p>
          <a:p>
            <a:pPr>
              <a:lnSpc>
                <a:spcPct val="100000"/>
              </a:lnSpc>
              <a:spcBef>
                <a:spcPct val="0"/>
              </a:spcBef>
              <a:buFontTx/>
              <a:buNone/>
            </a:pPr>
            <a:r>
              <a:rPr lang="ja-JP" altLang="en-US" sz="2000" b="1"/>
              <a:t>　・　内容のまとまりごとの評価規準の作成において述べたように，その文末を，</a:t>
            </a:r>
            <a:r>
              <a:rPr lang="ja-JP" altLang="en-US" sz="2000" b="1">
                <a:solidFill>
                  <a:srgbClr val="FF0000"/>
                </a:solidFill>
              </a:rPr>
              <a:t>「～</a:t>
            </a:r>
          </a:p>
          <a:p>
            <a:pPr>
              <a:lnSpc>
                <a:spcPct val="100000"/>
              </a:lnSpc>
              <a:spcBef>
                <a:spcPct val="0"/>
              </a:spcBef>
              <a:buFontTx/>
              <a:buNone/>
            </a:pPr>
            <a:r>
              <a:rPr lang="ja-JP" altLang="en-US" sz="2000" b="1">
                <a:solidFill>
                  <a:srgbClr val="FF0000"/>
                </a:solidFill>
              </a:rPr>
              <a:t>　　について理解している」，「～について理解しているとともに，適切にできる」</a:t>
            </a:r>
            <a:r>
              <a:rPr lang="ja-JP" altLang="en-US" sz="2000" b="1"/>
              <a:t>として，</a:t>
            </a:r>
            <a:r>
              <a:rPr lang="ja-JP" altLang="en-US" sz="2000" b="1">
                <a:solidFill>
                  <a:srgbClr val="002060"/>
                </a:solidFill>
              </a:rPr>
              <a:t>評価規準を作成</a:t>
            </a:r>
            <a:r>
              <a:rPr lang="ja-JP" altLang="en-US" sz="2000" b="1"/>
              <a:t>する。 </a:t>
            </a:r>
          </a:p>
          <a:p>
            <a:pPr>
              <a:lnSpc>
                <a:spcPct val="100000"/>
              </a:lnSpc>
              <a:spcBef>
                <a:spcPct val="0"/>
              </a:spcBef>
              <a:buFontTx/>
              <a:buNone/>
            </a:pPr>
            <a:r>
              <a:rPr lang="en-US" altLang="ja-JP" sz="2000" b="1"/>
              <a:t>※</a:t>
            </a:r>
            <a:r>
              <a:rPr lang="ja-JP" altLang="en-US" sz="2000" b="1"/>
              <a:t>　</a:t>
            </a:r>
            <a:r>
              <a:rPr lang="ja-JP" altLang="en-US" sz="2000" b="1">
                <a:solidFill>
                  <a:srgbClr val="002060"/>
                </a:solidFill>
              </a:rPr>
              <a:t>「Ａ家族・家庭生活」の（１）</a:t>
            </a:r>
            <a:r>
              <a:rPr lang="ja-JP" altLang="en-US" sz="2000" b="1"/>
              <a:t>については，その</a:t>
            </a:r>
            <a:r>
              <a:rPr lang="ja-JP" altLang="en-US" sz="2000" b="1">
                <a:solidFill>
                  <a:srgbClr val="002060"/>
                </a:solidFill>
              </a:rPr>
              <a:t>文末</a:t>
            </a:r>
            <a:r>
              <a:rPr lang="ja-JP" altLang="en-US" sz="2000" b="1"/>
              <a:t>を</a:t>
            </a:r>
            <a:r>
              <a:rPr lang="ja-JP" altLang="en-US" sz="2000" b="1">
                <a:solidFill>
                  <a:srgbClr val="FF0000"/>
                </a:solidFill>
              </a:rPr>
              <a:t>「～に気付いている」</a:t>
            </a:r>
            <a:r>
              <a:rPr lang="ja-JP" altLang="en-US" sz="2000" b="1"/>
              <a:t>として，</a:t>
            </a:r>
          </a:p>
          <a:p>
            <a:pPr>
              <a:lnSpc>
                <a:spcPct val="100000"/>
              </a:lnSpc>
              <a:spcBef>
                <a:spcPct val="0"/>
              </a:spcBef>
              <a:buFontTx/>
              <a:buNone/>
            </a:pPr>
            <a:r>
              <a:rPr lang="ja-JP" altLang="en-US" sz="2000" b="1"/>
              <a:t>　　</a:t>
            </a:r>
            <a:r>
              <a:rPr lang="ja-JP" altLang="en-US" sz="2000" b="1">
                <a:solidFill>
                  <a:srgbClr val="002060"/>
                </a:solidFill>
              </a:rPr>
              <a:t>評価規準を作成</a:t>
            </a:r>
            <a:r>
              <a:rPr lang="ja-JP" altLang="en-US" sz="2000" b="1"/>
              <a:t>する。</a:t>
            </a:r>
          </a:p>
        </p:txBody>
      </p:sp>
      <p:sp>
        <p:nvSpPr>
          <p:cNvPr id="41988" name="テキスト ボックス 13"/>
          <p:cNvSpPr>
            <a:spLocks noChangeArrowheads="1"/>
          </p:cNvSpPr>
          <p:nvPr/>
        </p:nvSpPr>
        <p:spPr bwMode="auto">
          <a:xfrm>
            <a:off x="60325" y="549275"/>
            <a:ext cx="8985250" cy="314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000" b="1"/>
              <a:t>（４）題材の評価規準の学習活動に即した具体化の検討</a:t>
            </a:r>
          </a:p>
          <a:p>
            <a:pPr>
              <a:lnSpc>
                <a:spcPct val="100000"/>
              </a:lnSpc>
              <a:spcBef>
                <a:spcPct val="0"/>
              </a:spcBef>
              <a:buFontTx/>
              <a:buNone/>
            </a:pPr>
            <a:r>
              <a:rPr lang="ja-JP" altLang="en-US" sz="2000" b="1"/>
              <a:t>    ①「内容のまとまりごとの評価規準（例）」の具体化の検討</a:t>
            </a:r>
          </a:p>
          <a:p>
            <a:pPr>
              <a:lnSpc>
                <a:spcPct val="100000"/>
              </a:lnSpc>
              <a:spcBef>
                <a:spcPct val="0"/>
              </a:spcBef>
              <a:buFontTx/>
              <a:buNone/>
            </a:pPr>
            <a:r>
              <a:rPr lang="ja-JP" altLang="en-US" sz="2000" b="1"/>
              <a:t>　　　学習指導要領における各内容の各項目及び指導事項が３学年をまとめて示</a:t>
            </a:r>
          </a:p>
          <a:p>
            <a:pPr>
              <a:lnSpc>
                <a:spcPct val="100000"/>
              </a:lnSpc>
              <a:spcBef>
                <a:spcPct val="0"/>
              </a:spcBef>
              <a:buFontTx/>
              <a:buNone/>
            </a:pPr>
            <a:r>
              <a:rPr lang="ja-JP" altLang="en-US" sz="2000" b="1"/>
              <a:t>　　されていることから，「題材の評価規準」を学習活動に即して具体化する必要が</a:t>
            </a:r>
          </a:p>
          <a:p>
            <a:pPr>
              <a:lnSpc>
                <a:spcPct val="100000"/>
              </a:lnSpc>
              <a:spcBef>
                <a:spcPct val="0"/>
              </a:spcBef>
              <a:buFontTx/>
              <a:buNone/>
            </a:pPr>
            <a:r>
              <a:rPr lang="ja-JP" altLang="en-US" sz="2000" b="1"/>
              <a:t>　　ある。</a:t>
            </a:r>
          </a:p>
          <a:p>
            <a:pPr>
              <a:lnSpc>
                <a:spcPct val="100000"/>
              </a:lnSpc>
              <a:spcBef>
                <a:spcPct val="0"/>
              </a:spcBef>
              <a:buFontTx/>
              <a:buNone/>
            </a:pPr>
            <a:r>
              <a:rPr lang="ja-JP" altLang="en-US" sz="2000" b="1"/>
              <a:t>　　　そこで，「題材の評価規準」の基となっている「内容のまとまりごとの評価規準</a:t>
            </a:r>
          </a:p>
          <a:p>
            <a:pPr>
              <a:lnSpc>
                <a:spcPct val="100000"/>
              </a:lnSpc>
              <a:spcBef>
                <a:spcPct val="0"/>
              </a:spcBef>
              <a:buFontTx/>
              <a:buNone/>
            </a:pPr>
            <a:r>
              <a:rPr lang="en-US" altLang="ja-JP" sz="2000" b="1"/>
              <a:t> </a:t>
            </a:r>
            <a:r>
              <a:rPr lang="ja-JP" altLang="en-US" sz="2000" b="1"/>
              <a:t>　　（例）」を，次のポイントに留意して具体化する。</a:t>
            </a:r>
          </a:p>
          <a:p>
            <a:pPr>
              <a:lnSpc>
                <a:spcPct val="100000"/>
              </a:lnSpc>
              <a:spcBef>
                <a:spcPct val="0"/>
              </a:spcBef>
              <a:buFontTx/>
              <a:buNone/>
            </a:pPr>
            <a:r>
              <a:rPr lang="ja-JP" altLang="en-US" sz="2000" b="1"/>
              <a:t>    ②題材の評価規準を学習活動に即して具体化</a:t>
            </a:r>
          </a:p>
          <a:p>
            <a:pPr>
              <a:lnSpc>
                <a:spcPct val="100000"/>
              </a:lnSpc>
              <a:spcBef>
                <a:spcPct val="0"/>
              </a:spcBef>
              <a:buFontTx/>
              <a:buNone/>
            </a:pPr>
            <a:r>
              <a:rPr lang="ja-JP" altLang="en-US" sz="2000" b="1"/>
              <a:t>　　「</a:t>
            </a:r>
            <a:r>
              <a:rPr lang="en-US" altLang="ja-JP" sz="2000" b="1"/>
              <a:t>『</a:t>
            </a:r>
            <a:r>
              <a:rPr lang="ja-JP" altLang="en-US" sz="2000" b="1"/>
              <a:t>内容のまとまりごとの評価規準（例）</a:t>
            </a:r>
            <a:r>
              <a:rPr lang="en-US" altLang="ja-JP" sz="2000" b="1"/>
              <a:t>』</a:t>
            </a:r>
            <a:r>
              <a:rPr lang="ja-JP" altLang="en-US" sz="2000" b="1"/>
              <a:t>を具体化した例」を基に，解説における</a:t>
            </a:r>
          </a:p>
          <a:p>
            <a:pPr>
              <a:lnSpc>
                <a:spcPct val="100000"/>
              </a:lnSpc>
              <a:spcBef>
                <a:spcPct val="0"/>
              </a:spcBef>
              <a:buFontTx/>
              <a:buNone/>
            </a:pPr>
            <a:r>
              <a:rPr lang="ja-JP" altLang="en-US" sz="2000" b="1"/>
              <a:t>　　記述等を参考に学習活動に即して，具体的な評価規準を設定する。</a:t>
            </a:r>
          </a:p>
        </p:txBody>
      </p:sp>
      <p:sp>
        <p:nvSpPr>
          <p:cNvPr id="41989" name="下リボン 6"/>
          <p:cNvSpPr>
            <a:spLocks noChangeArrowheads="1"/>
          </p:cNvSpPr>
          <p:nvPr/>
        </p:nvSpPr>
        <p:spPr bwMode="auto">
          <a:xfrm>
            <a:off x="6537325" y="452438"/>
            <a:ext cx="2538413" cy="374650"/>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Ｐ８４，Ｐ８６</a:t>
            </a:r>
          </a:p>
        </p:txBody>
      </p:sp>
      <p:sp>
        <p:nvSpPr>
          <p:cNvPr id="41990"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a:solidFill>
                  <a:schemeClr val="bg1"/>
                </a:solidFill>
              </a:rPr>
              <a:t>Ⅲ</a:t>
            </a:r>
            <a:r>
              <a:rPr lang="ja-JP" altLang="en-US" sz="2600" b="1">
                <a:solidFill>
                  <a:schemeClr val="bg1"/>
                </a:solidFill>
              </a:rPr>
              <a:t>　題材ごとの学習評価について（事例）</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540"/>
    </mc:Choice>
    <mc:Fallback xmlns="">
      <p:transition spd="slow" advTm="76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サブタイトル 2"/>
          <p:cNvSpPr>
            <a:spLocks noGrp="1" noChangeArrowheads="1"/>
          </p:cNvSpPr>
          <p:nvPr>
            <p:ph type="subTitle" idx="4294967295"/>
          </p:nvPr>
        </p:nvSpPr>
        <p:spPr>
          <a:xfrm>
            <a:off x="7938" y="-26988"/>
            <a:ext cx="9144000" cy="1754188"/>
          </a:xfrm>
          <a:solidFill>
            <a:srgbClr val="0070C0"/>
          </a:solidFill>
        </p:spPr>
        <p:txBody>
          <a:bodyPr anchor="ctr"/>
          <a:lstStyle/>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「指導と評価の一体化」のための</a:t>
            </a:r>
            <a:endParaRPr lang="en-US" altLang="ja-JP" sz="4400" b="1">
              <a:solidFill>
                <a:schemeClr val="bg1"/>
              </a:solidFill>
              <a:latin typeface="ＭＳ Ｐゴシック" panose="020B0600070205080204" pitchFamily="50" charset="-128"/>
            </a:endParaRPr>
          </a:p>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学習評価について</a:t>
            </a:r>
            <a:endParaRPr lang="ja-JP" altLang="en-US" sz="7200" b="1">
              <a:solidFill>
                <a:schemeClr val="bg1"/>
              </a:solidFill>
              <a:latin typeface="ＭＳ Ｐゴシック" panose="020B0600070205080204" pitchFamily="50" charset="-128"/>
            </a:endParaRPr>
          </a:p>
        </p:txBody>
      </p:sp>
      <p:sp>
        <p:nvSpPr>
          <p:cNvPr id="7171" name="AutoShape 12"/>
          <p:cNvSpPr>
            <a:spLocks noChangeArrowheads="1"/>
          </p:cNvSpPr>
          <p:nvPr/>
        </p:nvSpPr>
        <p:spPr bwMode="auto">
          <a:xfrm>
            <a:off x="107950" y="3357563"/>
            <a:ext cx="8893175" cy="3384550"/>
          </a:xfrm>
          <a:prstGeom prst="rect">
            <a:avLst/>
          </a:prstGeom>
          <a:solidFill>
            <a:srgbClr val="E2F0D9"/>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ts val="2000"/>
              </a:lnSpc>
              <a:spcBef>
                <a:spcPct val="50000"/>
              </a:spcBef>
              <a:buFontTx/>
              <a:buNone/>
            </a:pPr>
            <a:r>
              <a:rPr lang="ja-JP" altLang="en-US" sz="2800" b="1">
                <a:solidFill>
                  <a:srgbClr val="000000"/>
                </a:solidFill>
                <a:latin typeface="Arial" panose="020B0604020202020204" pitchFamily="34" charset="0"/>
                <a:ea typeface="HGP教科書体" panose="02020600000000000000" pitchFamily="18" charset="-128"/>
              </a:rPr>
              <a:t>　</a:t>
            </a:r>
            <a:r>
              <a:rPr lang="en-US" altLang="ja-JP" sz="2800" b="1">
                <a:solidFill>
                  <a:srgbClr val="FF0000"/>
                </a:solidFill>
                <a:latin typeface="Arial" panose="020B0604020202020204" pitchFamily="34" charset="0"/>
                <a:ea typeface="HGP教科書体" panose="02020600000000000000" pitchFamily="18" charset="-128"/>
              </a:rPr>
              <a:t>Ⅰ</a:t>
            </a:r>
            <a:r>
              <a:rPr lang="ja-JP" altLang="en-US" sz="2800" b="1">
                <a:solidFill>
                  <a:srgbClr val="FF0000"/>
                </a:solidFill>
                <a:latin typeface="Arial" panose="020B0604020202020204" pitchFamily="34" charset="0"/>
                <a:ea typeface="HGP教科書体" panose="02020600000000000000" pitchFamily="18" charset="-128"/>
              </a:rPr>
              <a:t>　中学校</a:t>
            </a:r>
            <a:r>
              <a:rPr lang="en-US" altLang="ja-JP" sz="2800" b="1">
                <a:solidFill>
                  <a:srgbClr val="FF0000"/>
                </a:solidFill>
                <a:latin typeface="Arial" panose="020B0604020202020204" pitchFamily="34" charset="0"/>
                <a:ea typeface="HGP教科書体" panose="02020600000000000000" pitchFamily="18" charset="-128"/>
              </a:rPr>
              <a:t>〔</a:t>
            </a:r>
            <a:r>
              <a:rPr lang="ja-JP" altLang="en-US" sz="2800" b="1">
                <a:solidFill>
                  <a:srgbClr val="FF0000"/>
                </a:solidFill>
                <a:latin typeface="Arial" panose="020B0604020202020204" pitchFamily="34" charset="0"/>
                <a:ea typeface="HGP教科書体" panose="02020600000000000000" pitchFamily="18" charset="-128"/>
              </a:rPr>
              <a:t>家庭分野</a:t>
            </a:r>
            <a:r>
              <a:rPr lang="en-US" altLang="ja-JP" sz="2800" b="1">
                <a:solidFill>
                  <a:srgbClr val="FF0000"/>
                </a:solidFill>
                <a:latin typeface="Arial" panose="020B0604020202020204" pitchFamily="34" charset="0"/>
                <a:ea typeface="HGP教科書体" panose="02020600000000000000" pitchFamily="18" charset="-128"/>
              </a:rPr>
              <a:t>〕</a:t>
            </a:r>
            <a:r>
              <a:rPr lang="ja-JP" altLang="en-US" sz="2800" b="1">
                <a:solidFill>
                  <a:srgbClr val="FF0000"/>
                </a:solidFill>
                <a:latin typeface="Arial" panose="020B0604020202020204" pitchFamily="34" charset="0"/>
                <a:ea typeface="HGP教科書体" panose="02020600000000000000" pitchFamily="18" charset="-128"/>
              </a:rPr>
              <a:t>における内容のまとまり</a:t>
            </a:r>
          </a:p>
          <a:p>
            <a:pPr eaLnBrk="1" hangingPunct="1">
              <a:lnSpc>
                <a:spcPts val="2000"/>
              </a:lnSpc>
              <a:spcBef>
                <a:spcPct val="50000"/>
              </a:spcBef>
              <a:buFontTx/>
              <a:buNone/>
            </a:pPr>
            <a:endParaRPr lang="en-US" altLang="ja-JP" sz="1200" b="1">
              <a:solidFill>
                <a:srgbClr val="000000"/>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ja-JP" altLang="en-US" sz="2800" b="1">
                <a:solidFill>
                  <a:srgbClr val="000000"/>
                </a:solidFill>
                <a:latin typeface="Arial" panose="020B0604020202020204" pitchFamily="34" charset="0"/>
                <a:ea typeface="HGP教科書体" panose="02020600000000000000" pitchFamily="18" charset="-128"/>
              </a:rPr>
              <a:t>　</a:t>
            </a:r>
            <a:r>
              <a:rPr lang="en-US" altLang="ja-JP" sz="2800" b="1">
                <a:solidFill>
                  <a:srgbClr val="000000"/>
                </a:solidFill>
                <a:latin typeface="Arial" panose="020B0604020202020204" pitchFamily="34" charset="0"/>
                <a:ea typeface="HGP教科書体" panose="02020600000000000000" pitchFamily="18" charset="-128"/>
              </a:rPr>
              <a:t>Ⅱ</a:t>
            </a:r>
            <a:r>
              <a:rPr lang="ja-JP" altLang="en-US" sz="2800" b="1">
                <a:solidFill>
                  <a:srgbClr val="000000"/>
                </a:solidFill>
                <a:latin typeface="Arial" panose="020B0604020202020204" pitchFamily="34" charset="0"/>
                <a:ea typeface="HGP教科書体" panose="02020600000000000000" pitchFamily="18" charset="-128"/>
              </a:rPr>
              <a:t>　「内容のまとまりごとの評価規準」作成の手順</a:t>
            </a:r>
          </a:p>
          <a:p>
            <a:pPr eaLnBrk="1" hangingPunct="1">
              <a:lnSpc>
                <a:spcPts val="2000"/>
              </a:lnSpc>
              <a:spcBef>
                <a:spcPct val="50000"/>
              </a:spcBef>
              <a:buFontTx/>
              <a:buNone/>
            </a:pPr>
            <a:endParaRPr lang="ja-JP" altLang="en-US" sz="1200" b="1">
              <a:solidFill>
                <a:srgbClr val="000000"/>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ja-JP" altLang="en-US" sz="2800" b="1">
                <a:solidFill>
                  <a:srgbClr val="000000"/>
                </a:solidFill>
                <a:latin typeface="Arial" panose="020B0604020202020204" pitchFamily="34" charset="0"/>
                <a:ea typeface="HGP教科書体" panose="02020600000000000000" pitchFamily="18" charset="-128"/>
              </a:rPr>
              <a:t>　</a:t>
            </a:r>
            <a:r>
              <a:rPr lang="en-US" altLang="ja-JP" sz="2800" b="1">
                <a:solidFill>
                  <a:srgbClr val="000000"/>
                </a:solidFill>
                <a:latin typeface="Arial" panose="020B0604020202020204" pitchFamily="34" charset="0"/>
                <a:ea typeface="HGP教科書体" panose="02020600000000000000" pitchFamily="18" charset="-128"/>
              </a:rPr>
              <a:t>Ⅲ</a:t>
            </a:r>
            <a:r>
              <a:rPr lang="ja-JP" altLang="en-US" sz="2800" b="1">
                <a:solidFill>
                  <a:srgbClr val="000000"/>
                </a:solidFill>
                <a:latin typeface="Arial" panose="020B0604020202020204" pitchFamily="34" charset="0"/>
                <a:ea typeface="HGP教科書体" panose="02020600000000000000" pitchFamily="18" charset="-128"/>
              </a:rPr>
              <a:t>　題材ごとの学習評価について（事例）</a:t>
            </a:r>
          </a:p>
        </p:txBody>
      </p:sp>
      <p:sp>
        <p:nvSpPr>
          <p:cNvPr id="7172" name="正方形/長方形 5"/>
          <p:cNvSpPr>
            <a:spLocks noChangeArrowheads="1"/>
          </p:cNvSpPr>
          <p:nvPr/>
        </p:nvSpPr>
        <p:spPr bwMode="auto">
          <a:xfrm>
            <a:off x="250825" y="1916113"/>
            <a:ext cx="8601075" cy="1296987"/>
          </a:xfrm>
          <a:prstGeom prst="rect">
            <a:avLst/>
          </a:prstGeom>
          <a:solidFill>
            <a:srgbClr val="FFFF00"/>
          </a:solidFill>
          <a:ln w="9525" algn="ctr">
            <a:solidFill>
              <a:srgbClr val="A5A5A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4800" b="1">
                <a:latin typeface="HGP教科書体" panose="02020600000000000000" pitchFamily="18" charset="-128"/>
                <a:ea typeface="HGP教科書体" panose="02020600000000000000" pitchFamily="18" charset="-128"/>
              </a:rPr>
              <a:t>中学校　技術・家庭（家庭分野）</a:t>
            </a:r>
          </a:p>
        </p:txBody>
      </p:sp>
      <p:sp>
        <p:nvSpPr>
          <p:cNvPr id="7173" name="角丸四角形 8"/>
          <p:cNvSpPr>
            <a:spLocks noChangeArrowheads="1"/>
          </p:cNvSpPr>
          <p:nvPr/>
        </p:nvSpPr>
        <p:spPr bwMode="auto">
          <a:xfrm>
            <a:off x="250825" y="3860800"/>
            <a:ext cx="7056438" cy="647700"/>
          </a:xfrm>
          <a:prstGeom prst="roundRect">
            <a:avLst>
              <a:gd name="adj" fmla="val 16667"/>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pic>
        <p:nvPicPr>
          <p:cNvPr id="2" name="オーディオ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5792"/>
    </mc:Choice>
    <mc:Fallback xmlns="">
      <p:transition spd="slow" advTm="15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173"/>
                                        </p:tgtEl>
                                        <p:attrNameLst>
                                          <p:attrName>style.visibility</p:attrName>
                                        </p:attrNameLst>
                                      </p:cBhvr>
                                      <p:to>
                                        <p:strVal val="visible"/>
                                      </p:to>
                                    </p:set>
                                    <p:anim calcmode="lin" valueType="num">
                                      <p:cBhvr additive="base">
                                        <p:cTn id="11" dur="500" fill="hold"/>
                                        <p:tgtEl>
                                          <p:spTgt spid="7173"/>
                                        </p:tgtEl>
                                        <p:attrNameLst>
                                          <p:attrName>ppt_x</p:attrName>
                                        </p:attrNameLst>
                                      </p:cBhvr>
                                      <p:tavLst>
                                        <p:tav tm="0">
                                          <p:val>
                                            <p:strVal val="#ppt_x"/>
                                          </p:val>
                                        </p:tav>
                                        <p:tav tm="100000">
                                          <p:val>
                                            <p:strVal val="#ppt_x"/>
                                          </p:val>
                                        </p:tav>
                                      </p:tavLst>
                                    </p:anim>
                                    <p:anim calcmode="lin" valueType="num">
                                      <p:cBhvr additive="base">
                                        <p:cTn id="12" dur="500" fill="hold"/>
                                        <p:tgtEl>
                                          <p:spTgt spid="71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717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849" name="表 1"/>
          <p:cNvGraphicFramePr>
            <a:graphicFrameLocks noGrp="1"/>
          </p:cNvGraphicFramePr>
          <p:nvPr/>
        </p:nvGraphicFramePr>
        <p:xfrm>
          <a:off x="84138" y="854075"/>
          <a:ext cx="8975725" cy="1935163"/>
        </p:xfrm>
        <a:graphic>
          <a:graphicData uri="http://schemas.openxmlformats.org/drawingml/2006/table">
            <a:tbl>
              <a:tblPr/>
              <a:tblGrid>
                <a:gridCol w="1103312">
                  <a:extLst>
                    <a:ext uri="{9D8B030D-6E8A-4147-A177-3AD203B41FA5}">
                      <a16:colId xmlns:a16="http://schemas.microsoft.com/office/drawing/2014/main" val="20000"/>
                    </a:ext>
                  </a:extLst>
                </a:gridCol>
                <a:gridCol w="7872413">
                  <a:extLst>
                    <a:ext uri="{9D8B030D-6E8A-4147-A177-3AD203B41FA5}">
                      <a16:colId xmlns:a16="http://schemas.microsoft.com/office/drawing/2014/main" val="20001"/>
                    </a:ext>
                  </a:extLst>
                </a:gridCol>
              </a:tblGrid>
              <a:tr h="383446">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23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学習指導</a:t>
                      </a:r>
                    </a:p>
                    <a:p>
                      <a:pPr marL="0" marR="0" lvl="0" indent="0" algn="l" defTabSz="685800" rtl="0" eaLnBrk="1" fontAlgn="base" latinLnBrk="0" hangingPunct="1">
                        <a:lnSpc>
                          <a:spcPts val="23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要領の</a:t>
                      </a:r>
                    </a:p>
                    <a:p>
                      <a:pPr marL="0" marR="0" lvl="0" indent="0" algn="l" defTabSz="685800" rtl="0" eaLnBrk="1" fontAlgn="base" latinLnBrk="0" hangingPunct="1">
                        <a:lnSpc>
                          <a:spcPts val="23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「２　内容」</a:t>
                      </a:r>
                    </a:p>
                  </a:txBody>
                  <a:tcPr marL="91439" marR="91439" marT="45689" marB="45689"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ts val="23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知識及び技能</a:t>
                      </a:r>
                    </a:p>
                  </a:txBody>
                  <a:tcPr marL="91439" marR="91439" marT="45689" marB="45689"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551717">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2300"/>
                        </a:lnSpc>
                        <a:spcBef>
                          <a:spcPct val="0"/>
                        </a:spcBef>
                        <a:spcAft>
                          <a:spcPct val="0"/>
                        </a:spcAft>
                        <a:buClrTx/>
                        <a:buSzPct val="100000"/>
                        <a:buFontTx/>
                        <a:buNone/>
                        <a:tabLst/>
                      </a:pPr>
                      <a:r>
                        <a:rPr kumimoji="1" lang="ja-JP" altLang="en-US" sz="16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ア　次のような知識及び技能を身に付けること。</a:t>
                      </a:r>
                    </a:p>
                    <a:p>
                      <a:pPr marL="0" marR="0" lvl="0" indent="0" algn="l" defTabSz="685800" rtl="0" eaLnBrk="1" fontAlgn="base" latinLnBrk="0" hangingPunct="1">
                        <a:lnSpc>
                          <a:spcPts val="2300"/>
                        </a:lnSpc>
                        <a:spcBef>
                          <a:spcPct val="0"/>
                        </a:spcBef>
                        <a:spcAft>
                          <a:spcPct val="0"/>
                        </a:spcAft>
                        <a:buClrTx/>
                        <a:buSzPct val="100000"/>
                        <a:buFontTx/>
                        <a:buNone/>
                        <a:tabLst/>
                      </a:pPr>
                      <a:r>
                        <a:rPr kumimoji="1" lang="ja-JP" altLang="en-US" sz="16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（ア）　衣服と社会生活との関わりが分かり，目的に応じた着用，個性を生かす着用及び衣</a:t>
                      </a:r>
                    </a:p>
                    <a:p>
                      <a:pPr marL="0" marR="0" lvl="0" indent="0" algn="l" defTabSz="685800" rtl="0" eaLnBrk="1" fontAlgn="base" latinLnBrk="0" hangingPunct="1">
                        <a:lnSpc>
                          <a:spcPts val="2300"/>
                        </a:lnSpc>
                        <a:spcBef>
                          <a:spcPct val="0"/>
                        </a:spcBef>
                        <a:spcAft>
                          <a:spcPct val="0"/>
                        </a:spcAft>
                        <a:buClrTx/>
                        <a:buSzPct val="100000"/>
                        <a:buFontTx/>
                        <a:buNone/>
                        <a:tabLst/>
                      </a:pPr>
                      <a:r>
                        <a:rPr kumimoji="1" lang="ja-JP" altLang="en-US" sz="16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服の適切な選択について理解すること。</a:t>
                      </a:r>
                    </a:p>
                    <a:p>
                      <a:pPr marL="0" marR="0" lvl="0" indent="0" algn="l" defTabSz="685800" rtl="0" eaLnBrk="1" fontAlgn="base" latinLnBrk="0" hangingPunct="1">
                        <a:lnSpc>
                          <a:spcPts val="2300"/>
                        </a:lnSpc>
                        <a:spcBef>
                          <a:spcPct val="0"/>
                        </a:spcBef>
                        <a:spcAft>
                          <a:spcPct val="0"/>
                        </a:spcAft>
                        <a:buClrTx/>
                        <a:buSzPct val="100000"/>
                        <a:buFontTx/>
                        <a:buNone/>
                        <a:tabLst/>
                      </a:pPr>
                      <a:r>
                        <a:rPr kumimoji="1" lang="ja-JP" altLang="en-US" sz="16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（イ）　衣服の計画的な活用の必要性，衣服の材料や状態に応じた日常着の手入れについ</a:t>
                      </a:r>
                    </a:p>
                    <a:p>
                      <a:pPr marL="0" marR="0" lvl="0" indent="0" algn="l" defTabSz="685800" rtl="0" eaLnBrk="1" fontAlgn="base" latinLnBrk="0" hangingPunct="1">
                        <a:lnSpc>
                          <a:spcPts val="2300"/>
                        </a:lnSpc>
                        <a:spcBef>
                          <a:spcPct val="0"/>
                        </a:spcBef>
                        <a:spcAft>
                          <a:spcPct val="0"/>
                        </a:spcAft>
                        <a:buClrTx/>
                        <a:buSzPct val="100000"/>
                        <a:buFontTx/>
                        <a:buNone/>
                        <a:tabLst/>
                      </a:pPr>
                      <a:r>
                        <a:rPr kumimoji="1" lang="ja-JP" altLang="en-US" sz="16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1600" b="1" i="0" u="none" strike="noStrike" cap="none" normalizeH="0" baseline="0" dirty="0" err="1">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て</a:t>
                      </a:r>
                      <a:r>
                        <a:rPr kumimoji="1" lang="ja-JP" altLang="en-US" sz="16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理解し，適切にできること。</a:t>
                      </a:r>
                    </a:p>
                  </a:txBody>
                  <a:tcPr marL="91439" marR="91439" marT="45689" marB="45689"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1"/>
                  </a:ext>
                </a:extLst>
              </a:tr>
            </a:tbl>
          </a:graphicData>
        </a:graphic>
      </p:graphicFrame>
      <p:graphicFrame>
        <p:nvGraphicFramePr>
          <p:cNvPr id="22859" name="表 2"/>
          <p:cNvGraphicFramePr>
            <a:graphicFrameLocks noGrp="1"/>
          </p:cNvGraphicFramePr>
          <p:nvPr/>
        </p:nvGraphicFramePr>
        <p:xfrm>
          <a:off x="63500" y="2973388"/>
          <a:ext cx="8996363" cy="1643062"/>
        </p:xfrm>
        <a:graphic>
          <a:graphicData uri="http://schemas.openxmlformats.org/drawingml/2006/table">
            <a:tbl>
              <a:tblPr/>
              <a:tblGrid>
                <a:gridCol w="1125537">
                  <a:extLst>
                    <a:ext uri="{9D8B030D-6E8A-4147-A177-3AD203B41FA5}">
                      <a16:colId xmlns:a16="http://schemas.microsoft.com/office/drawing/2014/main" val="20000"/>
                    </a:ext>
                  </a:extLst>
                </a:gridCol>
                <a:gridCol w="7870826">
                  <a:extLst>
                    <a:ext uri="{9D8B030D-6E8A-4147-A177-3AD203B41FA5}">
                      <a16:colId xmlns:a16="http://schemas.microsoft.com/office/drawing/2014/main" val="20001"/>
                    </a:ext>
                  </a:extLst>
                </a:gridCol>
              </a:tblGrid>
              <a:tr h="383422">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23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内容の</a:t>
                      </a:r>
                    </a:p>
                    <a:p>
                      <a:pPr marL="0" marR="0" lvl="0" indent="0" algn="l" defTabSz="685800" rtl="0" eaLnBrk="1" fontAlgn="base" latinLnBrk="0" hangingPunct="1">
                        <a:lnSpc>
                          <a:spcPts val="23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まとまり</a:t>
                      </a:r>
                    </a:p>
                    <a:p>
                      <a:pPr marL="0" marR="0" lvl="0" indent="0" algn="l" defTabSz="685800" rtl="0" eaLnBrk="1" fontAlgn="base" latinLnBrk="0" hangingPunct="1">
                        <a:lnSpc>
                          <a:spcPts val="23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ごとの</a:t>
                      </a:r>
                    </a:p>
                    <a:p>
                      <a:pPr marL="0" marR="0" lvl="0" indent="0" algn="l" defTabSz="685800" rtl="0" eaLnBrk="1" fontAlgn="base" latinLnBrk="0" hangingPunct="1">
                        <a:lnSpc>
                          <a:spcPts val="23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評価規準（例）</a:t>
                      </a:r>
                    </a:p>
                  </a:txBody>
                  <a:tcPr marL="91441" marR="91441" marT="45675" marB="45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ts val="23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知識・技能</a:t>
                      </a:r>
                    </a:p>
                  </a:txBody>
                  <a:tcPr marL="91441" marR="91441" marT="45675" marB="45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59640">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23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衣服と社会生活との関わりが分かり，目的に応じた着用，個性を生かす着用及び衣服</a:t>
                      </a:r>
                    </a:p>
                    <a:p>
                      <a:pPr marL="0" marR="0" lvl="0" indent="0" algn="l" defTabSz="685800" rtl="0" eaLnBrk="1" fontAlgn="base" latinLnBrk="0" hangingPunct="1">
                        <a:lnSpc>
                          <a:spcPts val="23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の適切な選択</a:t>
                      </a:r>
                      <a:r>
                        <a:rPr kumimoji="1" lang="ja-JP" altLang="en-US" sz="16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について理解している。 </a:t>
                      </a:r>
                    </a:p>
                    <a:p>
                      <a:pPr marL="0" marR="0" lvl="0" indent="0" algn="l" defTabSz="685800" rtl="0" eaLnBrk="1" fontAlgn="base" latinLnBrk="0" hangingPunct="1">
                        <a:lnSpc>
                          <a:spcPts val="23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衣服の計画的な活用の必要性，衣服の材料や状態に応じた日常着の手入れ</a:t>
                      </a:r>
                      <a:r>
                        <a:rPr kumimoji="1" lang="ja-JP" altLang="en-US" sz="16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について</a:t>
                      </a:r>
                    </a:p>
                    <a:p>
                      <a:pPr marL="0" marR="0" lvl="0" indent="0" algn="l" defTabSz="685800" rtl="0" eaLnBrk="1" fontAlgn="base" latinLnBrk="0" hangingPunct="1">
                        <a:lnSpc>
                          <a:spcPts val="2300"/>
                        </a:lnSpc>
                        <a:spcBef>
                          <a:spcPct val="0"/>
                        </a:spcBef>
                        <a:spcAft>
                          <a:spcPct val="0"/>
                        </a:spcAft>
                        <a:buClrTx/>
                        <a:buSzPct val="100000"/>
                        <a:buFontTx/>
                        <a:buNone/>
                        <a:tabLst/>
                      </a:pPr>
                      <a:r>
                        <a:rPr kumimoji="1" lang="ja-JP" altLang="en-US" sz="16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　理解しているとともに，適切にできる。 </a:t>
                      </a:r>
                    </a:p>
                  </a:txBody>
                  <a:tcPr marL="91441" marR="91441" marT="45675" marB="45675"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D7CD"/>
                    </a:solidFill>
                  </a:tcPr>
                </a:tc>
                <a:extLst>
                  <a:ext uri="{0D108BD9-81ED-4DB2-BD59-A6C34878D82A}">
                    <a16:rowId xmlns:a16="http://schemas.microsoft.com/office/drawing/2014/main" val="10001"/>
                  </a:ext>
                </a:extLst>
              </a:tr>
            </a:tbl>
          </a:graphicData>
        </a:graphic>
      </p:graphicFrame>
      <p:graphicFrame>
        <p:nvGraphicFramePr>
          <p:cNvPr id="22871" name="表 4"/>
          <p:cNvGraphicFramePr>
            <a:graphicFrameLocks noGrp="1"/>
          </p:cNvGraphicFramePr>
          <p:nvPr/>
        </p:nvGraphicFramePr>
        <p:xfrm>
          <a:off x="61913" y="4921250"/>
          <a:ext cx="9020175" cy="1858963"/>
        </p:xfrm>
        <a:graphic>
          <a:graphicData uri="http://schemas.openxmlformats.org/drawingml/2006/table">
            <a:tbl>
              <a:tblPr/>
              <a:tblGrid>
                <a:gridCol w="1090420">
                  <a:extLst>
                    <a:ext uri="{9D8B030D-6E8A-4147-A177-3AD203B41FA5}">
                      <a16:colId xmlns:a16="http://schemas.microsoft.com/office/drawing/2014/main" val="20000"/>
                    </a:ext>
                  </a:extLst>
                </a:gridCol>
                <a:gridCol w="7929755">
                  <a:extLst>
                    <a:ext uri="{9D8B030D-6E8A-4147-A177-3AD203B41FA5}">
                      <a16:colId xmlns:a16="http://schemas.microsoft.com/office/drawing/2014/main" val="20001"/>
                    </a:ext>
                  </a:extLst>
                </a:gridCol>
              </a:tblGrid>
              <a:tr h="370743">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22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内容のまとまりごとの評価規準（例）を具体化した例</a:t>
                      </a:r>
                      <a:endParaRPr kumimoji="1" lang="ja-JP" altLang="en-US" sz="14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30" marR="91430" marT="45687" marB="456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AD47"/>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ts val="22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知識・技能</a:t>
                      </a:r>
                    </a:p>
                  </a:txBody>
                  <a:tcPr marL="91430" marR="91430" marT="45687" marB="456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AD47"/>
                    </a:solidFill>
                  </a:tcPr>
                </a:tc>
                <a:extLst>
                  <a:ext uri="{0D108BD9-81ED-4DB2-BD59-A6C34878D82A}">
                    <a16:rowId xmlns:a16="http://schemas.microsoft.com/office/drawing/2014/main" val="10000"/>
                  </a:ext>
                </a:extLst>
              </a:tr>
              <a:tr h="1488220">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2200"/>
                        </a:lnSpc>
                        <a:spcBef>
                          <a:spcPct val="0"/>
                        </a:spcBef>
                        <a:spcAft>
                          <a:spcPct val="0"/>
                        </a:spcAft>
                        <a:buClrTx/>
                        <a:buSzPct val="100000"/>
                        <a:buFontTx/>
                        <a:buNone/>
                        <a:tabLst/>
                      </a:pPr>
                      <a:r>
                        <a:rPr kumimoji="1" lang="ja-JP" altLang="en-US" sz="16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衣服と社会生活との関わりが分かり，目的に応じた着用，個性を生かす着用及び衣服</a:t>
                      </a:r>
                    </a:p>
                    <a:p>
                      <a:pPr marL="0" marR="0" lvl="0" indent="0" algn="l" defTabSz="685800" rtl="0" eaLnBrk="1" fontAlgn="base" latinLnBrk="0" hangingPunct="1">
                        <a:lnSpc>
                          <a:spcPts val="2200"/>
                        </a:lnSpc>
                        <a:spcBef>
                          <a:spcPct val="0"/>
                        </a:spcBef>
                        <a:spcAft>
                          <a:spcPct val="0"/>
                        </a:spcAft>
                        <a:buClrTx/>
                        <a:buSzPct val="100000"/>
                        <a:buFontTx/>
                        <a:buNone/>
                        <a:tabLst/>
                      </a:pPr>
                      <a:r>
                        <a:rPr kumimoji="1" lang="ja-JP" altLang="en-US" sz="16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の適切な選択</a:t>
                      </a:r>
                      <a:r>
                        <a:rPr kumimoji="1" lang="ja-JP" altLang="en-US" sz="16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について理解している。 </a:t>
                      </a:r>
                    </a:p>
                    <a:p>
                      <a:pPr marL="0" marR="0" lvl="0" indent="0" algn="l" defTabSz="685800" rtl="0" eaLnBrk="1" fontAlgn="base" latinLnBrk="0" hangingPunct="1">
                        <a:lnSpc>
                          <a:spcPts val="2200"/>
                        </a:lnSpc>
                        <a:spcBef>
                          <a:spcPct val="0"/>
                        </a:spcBef>
                        <a:spcAft>
                          <a:spcPct val="0"/>
                        </a:spcAft>
                        <a:buClrTx/>
                        <a:buSzPct val="100000"/>
                        <a:buFontTx/>
                        <a:buNone/>
                        <a:tabLst/>
                      </a:pPr>
                      <a:r>
                        <a:rPr kumimoji="1" lang="ja-JP" altLang="en-US" sz="16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衣服の計画的な活用の必要性，衣服の材料や状態に応じた日常着の手入れ</a:t>
                      </a:r>
                      <a:r>
                        <a:rPr kumimoji="1" lang="ja-JP" altLang="en-US" sz="16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について</a:t>
                      </a:r>
                    </a:p>
                    <a:p>
                      <a:pPr marL="0" marR="0" lvl="0" indent="0" algn="l" defTabSz="685800" rtl="0" eaLnBrk="1" fontAlgn="base" latinLnBrk="0" hangingPunct="1">
                        <a:lnSpc>
                          <a:spcPts val="2200"/>
                        </a:lnSpc>
                        <a:spcBef>
                          <a:spcPct val="0"/>
                        </a:spcBef>
                        <a:spcAft>
                          <a:spcPct val="0"/>
                        </a:spcAft>
                        <a:buClrTx/>
                        <a:buSzPct val="100000"/>
                        <a:buFontTx/>
                        <a:buNone/>
                        <a:tabLst/>
                      </a:pPr>
                      <a:r>
                        <a:rPr kumimoji="1" lang="ja-JP" altLang="en-US" sz="16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　理解しているとともに，適切にできる。 </a:t>
                      </a:r>
                    </a:p>
                    <a:p>
                      <a:pPr marL="0" marR="0" lvl="0" indent="0" algn="l" defTabSz="685800" rtl="0" eaLnBrk="1" fontAlgn="base" latinLnBrk="0" hangingPunct="1">
                        <a:lnSpc>
                          <a:spcPts val="2200"/>
                        </a:lnSpc>
                        <a:spcBef>
                          <a:spcPct val="0"/>
                        </a:spcBef>
                        <a:spcAft>
                          <a:spcPct val="0"/>
                        </a:spcAft>
                        <a:buClrTx/>
                        <a:buSzPct val="100000"/>
                        <a:buFontTx/>
                        <a:buNone/>
                        <a:tabLst/>
                      </a:pPr>
                      <a:r>
                        <a:rPr kumimoji="1" lang="ja-JP" altLang="en-US" sz="1600" b="1"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　洗濯　　・補修</a:t>
                      </a:r>
                    </a:p>
                  </a:txBody>
                  <a:tcPr marL="91430" marR="91430" marT="45687" marB="45687"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3CF"/>
                    </a:solidFill>
                  </a:tcPr>
                </a:tc>
                <a:extLst>
                  <a:ext uri="{0D108BD9-81ED-4DB2-BD59-A6C34878D82A}">
                    <a16:rowId xmlns:a16="http://schemas.microsoft.com/office/drawing/2014/main" val="10001"/>
                  </a:ext>
                </a:extLst>
              </a:tr>
            </a:tbl>
          </a:graphicData>
        </a:graphic>
      </p:graphicFrame>
      <p:sp>
        <p:nvSpPr>
          <p:cNvPr id="44067" name="下矢印 6"/>
          <p:cNvSpPr>
            <a:spLocks noChangeArrowheads="1"/>
          </p:cNvSpPr>
          <p:nvPr/>
        </p:nvSpPr>
        <p:spPr bwMode="auto">
          <a:xfrm>
            <a:off x="4259263" y="2571750"/>
            <a:ext cx="1439862" cy="384175"/>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44068" name="下矢印 8"/>
          <p:cNvSpPr>
            <a:spLocks noChangeArrowheads="1"/>
          </p:cNvSpPr>
          <p:nvPr/>
        </p:nvSpPr>
        <p:spPr bwMode="auto">
          <a:xfrm>
            <a:off x="4259263" y="4562475"/>
            <a:ext cx="1439862" cy="358775"/>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44069" name="角丸四角形 9"/>
          <p:cNvSpPr>
            <a:spLocks noChangeArrowheads="1"/>
          </p:cNvSpPr>
          <p:nvPr/>
        </p:nvSpPr>
        <p:spPr bwMode="auto">
          <a:xfrm>
            <a:off x="0" y="0"/>
            <a:ext cx="9144000" cy="468313"/>
          </a:xfrm>
          <a:prstGeom prst="roundRect">
            <a:avLst>
              <a:gd name="adj" fmla="val 16667"/>
            </a:avLst>
          </a:prstGeom>
          <a:solidFill>
            <a:srgbClr val="FFCCFF"/>
          </a:solidFill>
          <a:ln w="12700" algn="ctr">
            <a:solidFill>
              <a:srgbClr val="41719C"/>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200" b="1"/>
              <a:t>（例）「</a:t>
            </a:r>
            <a:r>
              <a:rPr lang="en-US" altLang="ja-JP" sz="2200" b="1"/>
              <a:t>B</a:t>
            </a:r>
            <a:r>
              <a:rPr lang="ja-JP" altLang="en-US" sz="2200" b="1"/>
              <a:t>衣食住の生活」　（４）「衣服の選択と手入れ」</a:t>
            </a:r>
          </a:p>
        </p:txBody>
      </p:sp>
      <p:sp>
        <p:nvSpPr>
          <p:cNvPr id="44070" name="角丸四角形吹き出し 3"/>
          <p:cNvSpPr>
            <a:spLocks noChangeArrowheads="1"/>
          </p:cNvSpPr>
          <p:nvPr/>
        </p:nvSpPr>
        <p:spPr bwMode="auto">
          <a:xfrm>
            <a:off x="4606925" y="6313488"/>
            <a:ext cx="3330575" cy="420687"/>
          </a:xfrm>
          <a:prstGeom prst="wedgeRoundRectCallout">
            <a:avLst>
              <a:gd name="adj1" fmla="val -91968"/>
              <a:gd name="adj2" fmla="val 24759"/>
              <a:gd name="adj3" fmla="val 16667"/>
            </a:avLst>
          </a:prstGeom>
          <a:solidFill>
            <a:srgbClr val="FFFF99"/>
          </a:solidFill>
          <a:ln w="12700" algn="ctr">
            <a:solidFill>
              <a:srgbClr val="41719C"/>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1800" b="1"/>
              <a:t>具体的な指導事項を記入する</a:t>
            </a:r>
          </a:p>
        </p:txBody>
      </p:sp>
      <p:sp>
        <p:nvSpPr>
          <p:cNvPr id="44071" name="下リボン 10"/>
          <p:cNvSpPr>
            <a:spLocks noChangeArrowheads="1"/>
          </p:cNvSpPr>
          <p:nvPr/>
        </p:nvSpPr>
        <p:spPr bwMode="auto">
          <a:xfrm>
            <a:off x="6537325" y="476250"/>
            <a:ext cx="2538413" cy="417513"/>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a:t>Ｐ３６，Ｐ８５</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552"/>
    </mc:Choice>
    <mc:Fallback xmlns="">
      <p:transition spd="slow" advTm="46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600" b="1">
                <a:solidFill>
                  <a:schemeClr val="bg1"/>
                </a:solidFill>
              </a:rPr>
              <a:t>　　　　　　　　　　　　　学習評価に係る留意点</a:t>
            </a:r>
          </a:p>
        </p:txBody>
      </p:sp>
      <p:sp>
        <p:nvSpPr>
          <p:cNvPr id="46083" name="角丸四角形 4"/>
          <p:cNvSpPr>
            <a:spLocks noChangeArrowheads="1"/>
          </p:cNvSpPr>
          <p:nvPr/>
        </p:nvSpPr>
        <p:spPr bwMode="auto">
          <a:xfrm>
            <a:off x="60325" y="549275"/>
            <a:ext cx="9001125" cy="6048375"/>
          </a:xfrm>
          <a:prstGeom prst="roundRect">
            <a:avLst>
              <a:gd name="adj" fmla="val 7921"/>
            </a:avLst>
          </a:prstGeom>
          <a:solidFill>
            <a:srgbClr val="CCFFFF"/>
          </a:solidFill>
          <a:ln w="12700" algn="ctr">
            <a:solidFill>
              <a:srgbClr val="41719C"/>
            </a:solidFill>
            <a:round/>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800" b="1"/>
              <a:t>【</a:t>
            </a:r>
            <a:r>
              <a:rPr lang="ja-JP" altLang="en-US" sz="2800" b="1"/>
              <a:t>知識・技能</a:t>
            </a:r>
            <a:r>
              <a:rPr lang="en-US" altLang="ja-JP" sz="2800" b="1"/>
              <a:t>】</a:t>
            </a:r>
            <a:r>
              <a:rPr lang="ja-JP" altLang="en-US" sz="2800" b="1"/>
              <a:t>の評価</a:t>
            </a:r>
          </a:p>
          <a:p>
            <a:pPr>
              <a:lnSpc>
                <a:spcPct val="100000"/>
              </a:lnSpc>
              <a:spcBef>
                <a:spcPct val="0"/>
              </a:spcBef>
              <a:buFontTx/>
              <a:buNone/>
            </a:pPr>
            <a:endParaRPr lang="en-US" altLang="ja-JP" sz="1000" b="1"/>
          </a:p>
          <a:p>
            <a:pPr>
              <a:lnSpc>
                <a:spcPts val="3200"/>
              </a:lnSpc>
              <a:spcBef>
                <a:spcPct val="0"/>
              </a:spcBef>
              <a:buFontTx/>
              <a:buNone/>
            </a:pPr>
            <a:r>
              <a:rPr lang="ja-JP" altLang="en-US" sz="2400" b="1"/>
              <a:t>○　</a:t>
            </a:r>
            <a:r>
              <a:rPr lang="ja-JP" altLang="en-US" sz="2400" b="1" u="sng">
                <a:solidFill>
                  <a:srgbClr val="FF0000"/>
                </a:solidFill>
              </a:rPr>
              <a:t>個別の知識及び技能の習得状況</a:t>
            </a:r>
            <a:r>
              <a:rPr lang="ja-JP" altLang="en-US" sz="2400" b="1"/>
              <a:t>について評価する。</a:t>
            </a:r>
          </a:p>
          <a:p>
            <a:pPr>
              <a:lnSpc>
                <a:spcPts val="3200"/>
              </a:lnSpc>
              <a:spcBef>
                <a:spcPct val="0"/>
              </a:spcBef>
              <a:buFontTx/>
              <a:buNone/>
            </a:pPr>
            <a:r>
              <a:rPr lang="ja-JP" altLang="en-US" sz="2400" b="1"/>
              <a:t>○　それらを既有の知識及び技能と関連付けたり活用したりする中</a:t>
            </a:r>
            <a:endParaRPr lang="en-US" altLang="ja-JP" sz="2400" b="1"/>
          </a:p>
          <a:p>
            <a:pPr>
              <a:lnSpc>
                <a:spcPts val="3200"/>
              </a:lnSpc>
              <a:spcBef>
                <a:spcPct val="0"/>
              </a:spcBef>
              <a:buFontTx/>
              <a:buNone/>
            </a:pPr>
            <a:r>
              <a:rPr lang="ja-JP" altLang="en-US" sz="2400" b="1"/>
              <a:t>　で，</a:t>
            </a:r>
            <a:r>
              <a:rPr lang="ja-JP" altLang="en-US" sz="2400" b="1" u="sng">
                <a:solidFill>
                  <a:srgbClr val="FF0000"/>
                </a:solidFill>
              </a:rPr>
              <a:t>概念等を理解したり，技能を習得したりしているか</a:t>
            </a:r>
            <a:r>
              <a:rPr lang="ja-JP" altLang="en-US" sz="2400" b="1"/>
              <a:t>について評</a:t>
            </a:r>
            <a:endParaRPr lang="en-US" altLang="ja-JP" sz="2400" b="1"/>
          </a:p>
          <a:p>
            <a:pPr>
              <a:lnSpc>
                <a:spcPts val="3200"/>
              </a:lnSpc>
              <a:spcBef>
                <a:spcPct val="0"/>
              </a:spcBef>
              <a:buFontTx/>
              <a:buNone/>
            </a:pPr>
            <a:r>
              <a:rPr lang="ja-JP" altLang="en-US" sz="2400" b="1"/>
              <a:t>　価する。</a:t>
            </a:r>
          </a:p>
          <a:p>
            <a:pPr>
              <a:lnSpc>
                <a:spcPct val="100000"/>
              </a:lnSpc>
              <a:spcBef>
                <a:spcPct val="0"/>
              </a:spcBef>
              <a:buFontTx/>
              <a:buNone/>
            </a:pPr>
            <a:endParaRPr lang="en-US" altLang="ja-JP" sz="2400" b="1"/>
          </a:p>
          <a:p>
            <a:pPr>
              <a:lnSpc>
                <a:spcPct val="100000"/>
              </a:lnSpc>
              <a:spcBef>
                <a:spcPct val="0"/>
              </a:spcBef>
              <a:buFontTx/>
              <a:buNone/>
            </a:pPr>
            <a:r>
              <a:rPr lang="ja-JP" altLang="en-US" sz="2400" b="1"/>
              <a:t>＜具体的な評価の方法（例）＞</a:t>
            </a:r>
          </a:p>
          <a:p>
            <a:pPr>
              <a:lnSpc>
                <a:spcPts val="3100"/>
              </a:lnSpc>
              <a:spcBef>
                <a:spcPct val="0"/>
              </a:spcBef>
              <a:buFontTx/>
              <a:buNone/>
            </a:pPr>
            <a:r>
              <a:rPr lang="ja-JP" altLang="en-US" sz="2400" b="1"/>
              <a:t>○　ペーパーテストにおいて，事実的な知識の習得を問う問題と，</a:t>
            </a:r>
            <a:endParaRPr lang="en-US" altLang="ja-JP" sz="2400" b="1"/>
          </a:p>
          <a:p>
            <a:pPr>
              <a:lnSpc>
                <a:spcPts val="3100"/>
              </a:lnSpc>
              <a:spcBef>
                <a:spcPct val="0"/>
              </a:spcBef>
              <a:buFontTx/>
              <a:buNone/>
            </a:pPr>
            <a:r>
              <a:rPr lang="ja-JP" altLang="en-US" sz="2400" b="1"/>
              <a:t>　知識の概念的な理解を問う問題とのバランスに配慮する等の工</a:t>
            </a:r>
            <a:endParaRPr lang="en-US" altLang="ja-JP" sz="2400" b="1"/>
          </a:p>
          <a:p>
            <a:pPr>
              <a:lnSpc>
                <a:spcPts val="3100"/>
              </a:lnSpc>
              <a:spcBef>
                <a:spcPct val="0"/>
              </a:spcBef>
              <a:buFontTx/>
              <a:buNone/>
            </a:pPr>
            <a:r>
              <a:rPr lang="ja-JP" altLang="en-US" sz="2400" b="1"/>
              <a:t>　夫改善を図る。</a:t>
            </a:r>
          </a:p>
          <a:p>
            <a:pPr>
              <a:lnSpc>
                <a:spcPts val="3100"/>
              </a:lnSpc>
              <a:spcBef>
                <a:spcPct val="0"/>
              </a:spcBef>
              <a:buFontTx/>
              <a:buNone/>
            </a:pPr>
            <a:endParaRPr lang="en-US" altLang="ja-JP" sz="2400" b="1"/>
          </a:p>
          <a:p>
            <a:pPr>
              <a:lnSpc>
                <a:spcPts val="3100"/>
              </a:lnSpc>
              <a:spcBef>
                <a:spcPct val="0"/>
              </a:spcBef>
              <a:buFontTx/>
              <a:buNone/>
            </a:pPr>
            <a:r>
              <a:rPr lang="ja-JP" altLang="en-US" sz="2400" b="1"/>
              <a:t>○　実際に知識や技能を用いる場面を設ける。</a:t>
            </a:r>
          </a:p>
          <a:p>
            <a:pPr>
              <a:lnSpc>
                <a:spcPts val="3100"/>
              </a:lnSpc>
              <a:spcBef>
                <a:spcPct val="0"/>
              </a:spcBef>
              <a:buFontTx/>
              <a:buNone/>
            </a:pPr>
            <a:r>
              <a:rPr lang="ja-JP" altLang="en-US" sz="2400" b="1"/>
              <a:t>　・　生徒が文章による説明を行う。</a:t>
            </a:r>
          </a:p>
          <a:p>
            <a:pPr>
              <a:lnSpc>
                <a:spcPts val="3100"/>
              </a:lnSpc>
              <a:spcBef>
                <a:spcPct val="0"/>
              </a:spcBef>
              <a:buFontTx/>
              <a:buNone/>
            </a:pPr>
            <a:r>
              <a:rPr lang="ja-JP" altLang="en-US" sz="2400" b="1"/>
              <a:t>　・　生徒が観察・実験をしたり，式やグラフで表現したりする。　　　　　　　　</a:t>
            </a:r>
          </a:p>
        </p:txBody>
      </p:sp>
      <p:sp>
        <p:nvSpPr>
          <p:cNvPr id="46084" name="下リボン 8"/>
          <p:cNvSpPr>
            <a:spLocks noChangeArrowheads="1"/>
          </p:cNvSpPr>
          <p:nvPr/>
        </p:nvSpPr>
        <p:spPr bwMode="auto">
          <a:xfrm>
            <a:off x="8101013" y="28575"/>
            <a:ext cx="1042987" cy="520700"/>
          </a:xfrm>
          <a:prstGeom prst="ribbon">
            <a:avLst>
              <a:gd name="adj1" fmla="val 16667"/>
              <a:gd name="adj2" fmla="val 74972"/>
            </a:avLst>
          </a:prstGeom>
          <a:solidFill>
            <a:srgbClr val="FFFFFF"/>
          </a:solidFill>
          <a:ln w="12700" algn="ctr">
            <a:solidFill>
              <a:srgbClr val="41719C"/>
            </a:solidFill>
            <a:miter lim="800000"/>
            <a:headEnd/>
            <a:tailEnd/>
          </a:ln>
        </p:spPr>
        <p:txBody>
          <a:bodyPr lIns="0" tIns="0" rIns="0" bIns="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a:t>Ｐ９　　</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490"/>
    </mc:Choice>
    <mc:Fallback xmlns="">
      <p:transition spd="slow" advTm="29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a:solidFill>
                  <a:schemeClr val="bg1"/>
                </a:solidFill>
              </a:rPr>
              <a:t>Ⅲ</a:t>
            </a:r>
            <a:r>
              <a:rPr lang="ja-JP" altLang="en-US" sz="2600" b="1">
                <a:solidFill>
                  <a:schemeClr val="bg1"/>
                </a:solidFill>
              </a:rPr>
              <a:t>　題材ごとの学習評価について（事例）</a:t>
            </a:r>
          </a:p>
        </p:txBody>
      </p:sp>
      <p:sp>
        <p:nvSpPr>
          <p:cNvPr id="48131" name="テキスト ボックス 10"/>
          <p:cNvSpPr>
            <a:spLocks noChangeArrowheads="1"/>
          </p:cNvSpPr>
          <p:nvPr/>
        </p:nvSpPr>
        <p:spPr bwMode="auto">
          <a:xfrm>
            <a:off x="60325" y="476250"/>
            <a:ext cx="8975725" cy="279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400" b="1"/>
              <a:t>【</a:t>
            </a:r>
            <a:r>
              <a:rPr lang="ja-JP" altLang="en-US" sz="2400" b="1"/>
              <a:t>思考・判断・表現</a:t>
            </a:r>
            <a:r>
              <a:rPr lang="en-US" altLang="ja-JP" sz="2400" b="1"/>
              <a:t>】</a:t>
            </a:r>
          </a:p>
          <a:p>
            <a:pPr>
              <a:lnSpc>
                <a:spcPts val="2600"/>
              </a:lnSpc>
              <a:spcBef>
                <a:spcPct val="0"/>
              </a:spcBef>
              <a:buFontTx/>
              <a:buNone/>
            </a:pPr>
            <a:r>
              <a:rPr lang="ja-JP" altLang="en-US" sz="2000" b="1"/>
              <a:t>　・</a:t>
            </a:r>
            <a:r>
              <a:rPr lang="ja-JP" altLang="en-US" sz="2000" b="1">
                <a:solidFill>
                  <a:srgbClr val="002060"/>
                </a:solidFill>
              </a:rPr>
              <a:t>　</a:t>
            </a:r>
            <a:r>
              <a:rPr lang="ja-JP" altLang="en-US" sz="2000" b="1"/>
              <a:t>基本的には，内容のまとまりごとの評価規準（例）の作成において述べたよう</a:t>
            </a:r>
          </a:p>
          <a:p>
            <a:pPr>
              <a:lnSpc>
                <a:spcPts val="2600"/>
              </a:lnSpc>
              <a:spcBef>
                <a:spcPct val="0"/>
              </a:spcBef>
              <a:buFontTx/>
              <a:buNone/>
            </a:pPr>
            <a:r>
              <a:rPr lang="ja-JP" altLang="en-US" sz="2000" b="1"/>
              <a:t>　　に，</a:t>
            </a:r>
            <a:r>
              <a:rPr lang="ja-JP" altLang="en-US" sz="2000" b="1">
                <a:solidFill>
                  <a:srgbClr val="002060"/>
                </a:solidFill>
              </a:rPr>
              <a:t>教科の目標の（２）に示されている学習過程に沿って，各題材において，</a:t>
            </a:r>
            <a:r>
              <a:rPr lang="ja-JP" altLang="en-US" sz="2000" b="1"/>
              <a:t>次</a:t>
            </a:r>
          </a:p>
          <a:p>
            <a:pPr>
              <a:lnSpc>
                <a:spcPts val="2600"/>
              </a:lnSpc>
              <a:spcBef>
                <a:spcPct val="0"/>
              </a:spcBef>
              <a:buFontTx/>
              <a:buNone/>
            </a:pPr>
            <a:r>
              <a:rPr lang="ja-JP" altLang="en-US" sz="2000" b="1"/>
              <a:t>　　に示す</a:t>
            </a:r>
            <a:r>
              <a:rPr lang="ja-JP" altLang="en-US" sz="2000" b="1">
                <a:solidFill>
                  <a:srgbClr val="002060"/>
                </a:solidFill>
              </a:rPr>
              <a:t>四つの評価規準を設定</a:t>
            </a:r>
            <a:r>
              <a:rPr lang="ja-JP" altLang="en-US" sz="2000" b="1"/>
              <a:t>し，評価することが考えられる。ただし，これらの</a:t>
            </a:r>
          </a:p>
          <a:p>
            <a:pPr>
              <a:lnSpc>
                <a:spcPts val="2600"/>
              </a:lnSpc>
              <a:spcBef>
                <a:spcPct val="0"/>
              </a:spcBef>
              <a:buFontTx/>
              <a:buNone/>
            </a:pPr>
            <a:r>
              <a:rPr lang="ja-JP" altLang="en-US" sz="2000" b="1"/>
              <a:t>　　評価規準は，</a:t>
            </a:r>
            <a:r>
              <a:rPr lang="ja-JP" altLang="en-US" sz="2000" b="1" u="sng">
                <a:solidFill>
                  <a:srgbClr val="00B050"/>
                </a:solidFill>
              </a:rPr>
              <a:t>各題材の構成に応じて適切に位置付けることに留意する</a:t>
            </a:r>
            <a:r>
              <a:rPr lang="ja-JP" altLang="en-US" sz="2000" b="1"/>
              <a:t>必要が</a:t>
            </a:r>
          </a:p>
          <a:p>
            <a:pPr>
              <a:lnSpc>
                <a:spcPts val="2600"/>
              </a:lnSpc>
              <a:spcBef>
                <a:spcPct val="0"/>
              </a:spcBef>
              <a:buFontTx/>
              <a:buNone/>
            </a:pPr>
            <a:r>
              <a:rPr lang="ja-JP" altLang="en-US" sz="2000" b="1"/>
              <a:t>　　ある。</a:t>
            </a:r>
          </a:p>
          <a:p>
            <a:pPr>
              <a:lnSpc>
                <a:spcPts val="2600"/>
              </a:lnSpc>
              <a:spcBef>
                <a:spcPct val="0"/>
              </a:spcBef>
              <a:buFontTx/>
              <a:buNone/>
            </a:pPr>
            <a:endParaRPr lang="ja-JP" altLang="en-US" sz="1200" b="1"/>
          </a:p>
          <a:p>
            <a:pPr>
              <a:lnSpc>
                <a:spcPts val="2600"/>
              </a:lnSpc>
              <a:spcBef>
                <a:spcPct val="0"/>
              </a:spcBef>
              <a:buFontTx/>
              <a:buNone/>
            </a:pPr>
            <a:r>
              <a:rPr lang="ja-JP" altLang="en-US" sz="2000" b="1"/>
              <a:t>　・　具体的には，以下のように評価規準を設定することができる。</a:t>
            </a:r>
          </a:p>
        </p:txBody>
      </p:sp>
      <p:sp>
        <p:nvSpPr>
          <p:cNvPr id="48132" name="下リボン 4"/>
          <p:cNvSpPr>
            <a:spLocks noChangeArrowheads="1"/>
          </p:cNvSpPr>
          <p:nvPr/>
        </p:nvSpPr>
        <p:spPr bwMode="auto">
          <a:xfrm>
            <a:off x="6550025" y="65088"/>
            <a:ext cx="2536825" cy="374650"/>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Ｐ８４，Ｐ８５</a:t>
            </a:r>
          </a:p>
        </p:txBody>
      </p:sp>
      <p:sp>
        <p:nvSpPr>
          <p:cNvPr id="48133" name="テキスト ボックス 10"/>
          <p:cNvSpPr>
            <a:spLocks noChangeArrowheads="1"/>
          </p:cNvSpPr>
          <p:nvPr/>
        </p:nvSpPr>
        <p:spPr bwMode="auto">
          <a:xfrm>
            <a:off x="107950" y="3187700"/>
            <a:ext cx="8928100" cy="3619500"/>
          </a:xfrm>
          <a:prstGeom prst="rect">
            <a:avLst/>
          </a:prstGeom>
          <a:solidFill>
            <a:srgbClr val="FFFFFF"/>
          </a:solidFill>
          <a:ln w="19050" algn="ctr">
            <a:solidFill>
              <a:srgbClr val="000000"/>
            </a:solidFill>
            <a:miter lim="800000"/>
            <a:headEnd/>
            <a:tailEnd/>
          </a:ln>
        </p:spPr>
        <p:txBody>
          <a:bodyPr lIns="0" rIns="0">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2500"/>
              </a:lnSpc>
              <a:spcBef>
                <a:spcPct val="0"/>
              </a:spcBef>
              <a:buFontTx/>
              <a:buNone/>
            </a:pPr>
            <a:r>
              <a:rPr lang="ja-JP" altLang="en-US" sz="2000" b="1" dirty="0"/>
              <a:t>　　①　</a:t>
            </a:r>
            <a:r>
              <a:rPr lang="ja-JP" altLang="en-US" sz="2000" b="1" dirty="0">
                <a:solidFill>
                  <a:srgbClr val="002060"/>
                </a:solidFill>
              </a:rPr>
              <a:t>家族・家庭や地域における生活の中から問題を見いだし，解決すべき課題</a:t>
            </a:r>
          </a:p>
          <a:p>
            <a:pPr>
              <a:lnSpc>
                <a:spcPts val="2500"/>
              </a:lnSpc>
              <a:spcBef>
                <a:spcPct val="0"/>
              </a:spcBef>
              <a:buFontTx/>
              <a:buNone/>
            </a:pPr>
            <a:r>
              <a:rPr lang="ja-JP" altLang="en-US" sz="2000" b="1" dirty="0">
                <a:solidFill>
                  <a:srgbClr val="002060"/>
                </a:solidFill>
              </a:rPr>
              <a:t>　　　を設定する力</a:t>
            </a:r>
            <a:r>
              <a:rPr lang="ja-JP" altLang="en-US" sz="2000" b="1" dirty="0"/>
              <a:t>については，その</a:t>
            </a:r>
            <a:r>
              <a:rPr lang="ja-JP" altLang="en-US" sz="2000" b="1" dirty="0">
                <a:solidFill>
                  <a:srgbClr val="002060"/>
                </a:solidFill>
              </a:rPr>
              <a:t>文末</a:t>
            </a:r>
            <a:r>
              <a:rPr lang="ja-JP" altLang="en-US" sz="2000" b="1" dirty="0"/>
              <a:t>を</a:t>
            </a:r>
            <a:r>
              <a:rPr lang="ja-JP" altLang="en-US" sz="2000" b="1" dirty="0">
                <a:solidFill>
                  <a:srgbClr val="FF0000"/>
                </a:solidFill>
              </a:rPr>
              <a:t>「～について問題を見いだして課題を設</a:t>
            </a:r>
          </a:p>
          <a:p>
            <a:pPr>
              <a:lnSpc>
                <a:spcPts val="2500"/>
              </a:lnSpc>
              <a:spcBef>
                <a:spcPct val="0"/>
              </a:spcBef>
              <a:buFontTx/>
              <a:buNone/>
            </a:pPr>
            <a:r>
              <a:rPr lang="ja-JP" altLang="en-US" sz="2000" b="1" dirty="0">
                <a:solidFill>
                  <a:srgbClr val="FF0000"/>
                </a:solidFill>
              </a:rPr>
              <a:t>　　　</a:t>
            </a:r>
            <a:r>
              <a:rPr lang="ja-JP" altLang="en-US" sz="2000" b="1" dirty="0" err="1">
                <a:solidFill>
                  <a:srgbClr val="FF0000"/>
                </a:solidFill>
              </a:rPr>
              <a:t>定して</a:t>
            </a:r>
            <a:r>
              <a:rPr lang="ja-JP" altLang="en-US" sz="2000" b="1" dirty="0">
                <a:solidFill>
                  <a:srgbClr val="FF0000"/>
                </a:solidFill>
              </a:rPr>
              <a:t>いる」</a:t>
            </a:r>
          </a:p>
          <a:p>
            <a:pPr>
              <a:lnSpc>
                <a:spcPts val="2500"/>
              </a:lnSpc>
              <a:spcBef>
                <a:spcPct val="0"/>
              </a:spcBef>
              <a:buFontTx/>
              <a:buNone/>
            </a:pPr>
            <a:r>
              <a:rPr lang="ja-JP" altLang="en-US" sz="2000" b="1" dirty="0"/>
              <a:t>　　②　解決の見通しをもって計画を立てる際，</a:t>
            </a:r>
            <a:r>
              <a:rPr lang="ja-JP" altLang="en-US" sz="2000" b="1" dirty="0">
                <a:solidFill>
                  <a:srgbClr val="002060"/>
                </a:solidFill>
              </a:rPr>
              <a:t>生活課題について多角的に捉え，</a:t>
            </a:r>
          </a:p>
          <a:p>
            <a:pPr>
              <a:lnSpc>
                <a:spcPts val="2500"/>
              </a:lnSpc>
              <a:spcBef>
                <a:spcPct val="0"/>
              </a:spcBef>
              <a:buFontTx/>
              <a:buNone/>
            </a:pPr>
            <a:r>
              <a:rPr lang="ja-JP" altLang="en-US" sz="2000" b="1" dirty="0">
                <a:solidFill>
                  <a:srgbClr val="002060"/>
                </a:solidFill>
              </a:rPr>
              <a:t>　　　解決方法を検討し，計画，立案する力については，</a:t>
            </a:r>
            <a:r>
              <a:rPr lang="ja-JP" altLang="en-US" sz="2000" b="1" dirty="0"/>
              <a:t>その</a:t>
            </a:r>
            <a:r>
              <a:rPr lang="ja-JP" altLang="en-US" sz="2000" b="1" dirty="0">
                <a:solidFill>
                  <a:srgbClr val="002060"/>
                </a:solidFill>
              </a:rPr>
              <a:t>文末</a:t>
            </a:r>
            <a:r>
              <a:rPr lang="ja-JP" altLang="en-US" sz="2000" b="1" dirty="0"/>
              <a:t>を</a:t>
            </a:r>
            <a:r>
              <a:rPr lang="ja-JP" altLang="en-US" sz="2000" b="1" dirty="0">
                <a:solidFill>
                  <a:srgbClr val="FF0000"/>
                </a:solidFill>
              </a:rPr>
              <a:t>「～について</a:t>
            </a:r>
          </a:p>
          <a:p>
            <a:pPr>
              <a:lnSpc>
                <a:spcPts val="2500"/>
              </a:lnSpc>
              <a:spcBef>
                <a:spcPct val="0"/>
              </a:spcBef>
              <a:buFontTx/>
              <a:buNone/>
            </a:pPr>
            <a:r>
              <a:rPr lang="ja-JP" altLang="en-US" sz="2000" b="1" dirty="0">
                <a:solidFill>
                  <a:srgbClr val="FF0000"/>
                </a:solidFill>
              </a:rPr>
              <a:t>　　　（実践に向けた計画を）考え，工夫している」</a:t>
            </a:r>
          </a:p>
          <a:p>
            <a:pPr>
              <a:lnSpc>
                <a:spcPts val="2500"/>
              </a:lnSpc>
              <a:spcBef>
                <a:spcPct val="0"/>
              </a:spcBef>
              <a:buFontTx/>
              <a:buNone/>
            </a:pPr>
            <a:r>
              <a:rPr lang="ja-JP" altLang="en-US" sz="2000" b="1" dirty="0"/>
              <a:t>　　③　</a:t>
            </a:r>
            <a:r>
              <a:rPr lang="ja-JP" altLang="en-US" sz="2000" b="1" dirty="0">
                <a:solidFill>
                  <a:srgbClr val="002060"/>
                </a:solidFill>
              </a:rPr>
              <a:t>課題の解決に向けて実践した結果を評価・改善する力</a:t>
            </a:r>
            <a:r>
              <a:rPr lang="ja-JP" altLang="en-US" sz="2000" b="1" dirty="0"/>
              <a:t>については，その</a:t>
            </a:r>
            <a:r>
              <a:rPr lang="ja-JP" altLang="en-US" sz="2000" b="1" dirty="0">
                <a:solidFill>
                  <a:srgbClr val="002060"/>
                </a:solidFill>
              </a:rPr>
              <a:t>文</a:t>
            </a:r>
          </a:p>
          <a:p>
            <a:pPr>
              <a:lnSpc>
                <a:spcPts val="2500"/>
              </a:lnSpc>
              <a:spcBef>
                <a:spcPct val="0"/>
              </a:spcBef>
              <a:buFontTx/>
              <a:buNone/>
            </a:pPr>
            <a:r>
              <a:rPr lang="ja-JP" altLang="en-US" sz="2000" b="1" dirty="0">
                <a:solidFill>
                  <a:srgbClr val="002060"/>
                </a:solidFill>
              </a:rPr>
              <a:t>　　　末</a:t>
            </a:r>
            <a:r>
              <a:rPr lang="ja-JP" altLang="en-US" sz="2000" b="1" dirty="0"/>
              <a:t>を</a:t>
            </a:r>
            <a:r>
              <a:rPr lang="ja-JP" altLang="en-US" sz="2000" b="1" dirty="0">
                <a:solidFill>
                  <a:srgbClr val="FF0000"/>
                </a:solidFill>
              </a:rPr>
              <a:t>「～について，実践 を評価したり，改善したりしている」</a:t>
            </a:r>
          </a:p>
          <a:p>
            <a:pPr>
              <a:lnSpc>
                <a:spcPts val="2500"/>
              </a:lnSpc>
              <a:spcBef>
                <a:spcPct val="0"/>
              </a:spcBef>
              <a:buFontTx/>
              <a:buNone/>
            </a:pPr>
            <a:r>
              <a:rPr lang="ja-JP" altLang="en-US" sz="2000" b="1" dirty="0"/>
              <a:t>　　④　計画や実践について評価・改善する際に，考察したことを理論的に表現す</a:t>
            </a:r>
          </a:p>
          <a:p>
            <a:pPr>
              <a:lnSpc>
                <a:spcPts val="2500"/>
              </a:lnSpc>
              <a:spcBef>
                <a:spcPct val="0"/>
              </a:spcBef>
              <a:buFontTx/>
              <a:buNone/>
            </a:pPr>
            <a:r>
              <a:rPr lang="ja-JP" altLang="en-US" sz="2000" b="1" dirty="0"/>
              <a:t>　　　</a:t>
            </a:r>
            <a:r>
              <a:rPr lang="ja-JP" altLang="en-US" sz="2000" b="1" dirty="0" err="1"/>
              <a:t>る</a:t>
            </a:r>
            <a:r>
              <a:rPr lang="ja-JP" altLang="en-US" sz="2000" b="1" dirty="0"/>
              <a:t>力については，その</a:t>
            </a:r>
            <a:r>
              <a:rPr lang="ja-JP" altLang="en-US" sz="2000" b="1" dirty="0">
                <a:solidFill>
                  <a:srgbClr val="002060"/>
                </a:solidFill>
              </a:rPr>
              <a:t>文末</a:t>
            </a:r>
            <a:r>
              <a:rPr lang="ja-JP" altLang="en-US" sz="2000" b="1" dirty="0"/>
              <a:t>を</a:t>
            </a:r>
            <a:r>
              <a:rPr lang="ja-JP" altLang="en-US" sz="2000" b="1" dirty="0">
                <a:solidFill>
                  <a:srgbClr val="FF0000"/>
                </a:solidFill>
              </a:rPr>
              <a:t>「～についての課題解決に向けた一連の活動に</a:t>
            </a:r>
          </a:p>
          <a:p>
            <a:pPr>
              <a:lnSpc>
                <a:spcPts val="2500"/>
              </a:lnSpc>
              <a:spcBef>
                <a:spcPct val="0"/>
              </a:spcBef>
              <a:buFontTx/>
              <a:buNone/>
            </a:pPr>
            <a:r>
              <a:rPr lang="ja-JP" altLang="en-US" sz="2000" b="1" dirty="0">
                <a:solidFill>
                  <a:srgbClr val="FF0000"/>
                </a:solidFill>
              </a:rPr>
              <a:t>　　　ついて，考察したことを論理的に表現している」</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6076"/>
    </mc:Choice>
    <mc:Fallback xmlns="">
      <p:transition spd="slow" advTm="96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973" name="表 1"/>
          <p:cNvGraphicFramePr>
            <a:graphicFrameLocks noGrp="1"/>
          </p:cNvGraphicFramePr>
          <p:nvPr/>
        </p:nvGraphicFramePr>
        <p:xfrm>
          <a:off x="84138" y="852488"/>
          <a:ext cx="8975725" cy="822618"/>
        </p:xfrm>
        <a:graphic>
          <a:graphicData uri="http://schemas.openxmlformats.org/drawingml/2006/table">
            <a:tbl>
              <a:tblPr/>
              <a:tblGrid>
                <a:gridCol w="1103312">
                  <a:extLst>
                    <a:ext uri="{9D8B030D-6E8A-4147-A177-3AD203B41FA5}">
                      <a16:colId xmlns:a16="http://schemas.microsoft.com/office/drawing/2014/main" val="20000"/>
                    </a:ext>
                  </a:extLst>
                </a:gridCol>
                <a:gridCol w="7872413">
                  <a:extLst>
                    <a:ext uri="{9D8B030D-6E8A-4147-A177-3AD203B41FA5}">
                      <a16:colId xmlns:a16="http://schemas.microsoft.com/office/drawing/2014/main" val="20001"/>
                    </a:ext>
                  </a:extLst>
                </a:gridCol>
              </a:tblGrid>
              <a:tr h="334840">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学習指導</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要領の</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「２　内容」</a:t>
                      </a:r>
                    </a:p>
                  </a:txBody>
                  <a:tcPr marL="91439" marR="91439" marT="45549" marB="45549"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思考力，判断力，表現力等</a:t>
                      </a:r>
                    </a:p>
                  </a:txBody>
                  <a:tcPr marL="91439" marR="91439" marT="45549" marB="45549"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87485">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イ　衣服の選択，材料や状態に応じた日常着の手入れの仕方を考え，工夫すること。</a:t>
                      </a:r>
                    </a:p>
                  </a:txBody>
                  <a:tcPr marL="91439" marR="91439" marT="45549" marB="45549"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1"/>
                  </a:ext>
                </a:extLst>
              </a:tr>
            </a:tbl>
          </a:graphicData>
        </a:graphic>
      </p:graphicFrame>
      <p:graphicFrame>
        <p:nvGraphicFramePr>
          <p:cNvPr id="25983" name="表 2"/>
          <p:cNvGraphicFramePr>
            <a:graphicFrameLocks noGrp="1"/>
          </p:cNvGraphicFramePr>
          <p:nvPr/>
        </p:nvGraphicFramePr>
        <p:xfrm>
          <a:off x="84138" y="1963738"/>
          <a:ext cx="8969375" cy="1379537"/>
        </p:xfrm>
        <a:graphic>
          <a:graphicData uri="http://schemas.openxmlformats.org/drawingml/2006/table">
            <a:tbl>
              <a:tblPr/>
              <a:tblGrid>
                <a:gridCol w="1122161">
                  <a:extLst>
                    <a:ext uri="{9D8B030D-6E8A-4147-A177-3AD203B41FA5}">
                      <a16:colId xmlns:a16="http://schemas.microsoft.com/office/drawing/2014/main" val="20000"/>
                    </a:ext>
                  </a:extLst>
                </a:gridCol>
                <a:gridCol w="7847214">
                  <a:extLst>
                    <a:ext uri="{9D8B030D-6E8A-4147-A177-3AD203B41FA5}">
                      <a16:colId xmlns:a16="http://schemas.microsoft.com/office/drawing/2014/main" val="20001"/>
                    </a:ext>
                  </a:extLst>
                </a:gridCol>
              </a:tblGrid>
              <a:tr h="335383">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内容の</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まとまり</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ごとの</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評価規準（例）</a:t>
                      </a:r>
                    </a:p>
                  </a:txBody>
                  <a:tcPr marL="91444" marR="91444" marT="45752" marB="4575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思考・判断・表現</a:t>
                      </a:r>
                    </a:p>
                  </a:txBody>
                  <a:tcPr marL="91444" marR="91444" marT="45752" marB="4575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044154">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25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衣服の選択，材料や状態に応じた日常着の手入れの仕方</a:t>
                      </a:r>
                      <a:r>
                        <a:rPr kumimoji="1" lang="ja-JP" altLang="en-US" sz="16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について問題を見いだして課題を設定し，解決策を構想し，実践を評価・改善し，考察したことを論理的に表現するなどして課題を解決する力を身に付けている。 </a:t>
                      </a:r>
                    </a:p>
                  </a:txBody>
                  <a:tcPr marL="91444" marR="91444" marT="45752" marB="45752"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D7CD"/>
                    </a:solidFill>
                  </a:tcPr>
                </a:tc>
                <a:extLst>
                  <a:ext uri="{0D108BD9-81ED-4DB2-BD59-A6C34878D82A}">
                    <a16:rowId xmlns:a16="http://schemas.microsoft.com/office/drawing/2014/main" val="10001"/>
                  </a:ext>
                </a:extLst>
              </a:tr>
            </a:tbl>
          </a:graphicData>
        </a:graphic>
      </p:graphicFrame>
      <p:graphicFrame>
        <p:nvGraphicFramePr>
          <p:cNvPr id="25995" name="表 4"/>
          <p:cNvGraphicFramePr>
            <a:graphicFrameLocks noGrp="1"/>
          </p:cNvGraphicFramePr>
          <p:nvPr/>
        </p:nvGraphicFramePr>
        <p:xfrm>
          <a:off x="57150" y="3697288"/>
          <a:ext cx="9021763" cy="3059112"/>
        </p:xfrm>
        <a:graphic>
          <a:graphicData uri="http://schemas.openxmlformats.org/drawingml/2006/table">
            <a:tbl>
              <a:tblPr/>
              <a:tblGrid>
                <a:gridCol w="1090612">
                  <a:extLst>
                    <a:ext uri="{9D8B030D-6E8A-4147-A177-3AD203B41FA5}">
                      <a16:colId xmlns:a16="http://schemas.microsoft.com/office/drawing/2014/main" val="20000"/>
                    </a:ext>
                  </a:extLst>
                </a:gridCol>
                <a:gridCol w="7931151">
                  <a:extLst>
                    <a:ext uri="{9D8B030D-6E8A-4147-A177-3AD203B41FA5}">
                      <a16:colId xmlns:a16="http://schemas.microsoft.com/office/drawing/2014/main" val="20001"/>
                    </a:ext>
                  </a:extLst>
                </a:gridCol>
              </a:tblGrid>
              <a:tr h="349226">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内容のまとまりごとの評価規準（例）を具体化した例</a:t>
                      </a:r>
                    </a:p>
                  </a:txBody>
                  <a:tcPr marL="91446" marR="91446"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AD47"/>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思考・判断・表現</a:t>
                      </a:r>
                    </a:p>
                  </a:txBody>
                  <a:tcPr marL="91446" marR="91446"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AD47"/>
                    </a:solidFill>
                  </a:tcPr>
                </a:tc>
                <a:extLst>
                  <a:ext uri="{0D108BD9-81ED-4DB2-BD59-A6C34878D82A}">
                    <a16:rowId xmlns:a16="http://schemas.microsoft.com/office/drawing/2014/main" val="10000"/>
                  </a:ext>
                </a:extLst>
              </a:tr>
              <a:tr h="2709886">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25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衣服の選択，材料や状態に応じた日常着の手入れの仕方</a:t>
                      </a:r>
                      <a:r>
                        <a:rPr kumimoji="1" lang="ja-JP" altLang="en-US" sz="16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について，問題を見いだして</a:t>
                      </a:r>
                    </a:p>
                    <a:p>
                      <a:pPr marL="0" marR="0" lvl="0" indent="0" algn="l" defTabSz="685800" rtl="0" eaLnBrk="1" fontAlgn="base" latinLnBrk="0" hangingPunct="1">
                        <a:lnSpc>
                          <a:spcPts val="2500"/>
                        </a:lnSpc>
                        <a:spcBef>
                          <a:spcPct val="0"/>
                        </a:spcBef>
                        <a:spcAft>
                          <a:spcPct val="0"/>
                        </a:spcAft>
                        <a:buClrTx/>
                        <a:buSzPct val="100000"/>
                        <a:buFontTx/>
                        <a:buNone/>
                        <a:tabLst/>
                      </a:pPr>
                      <a:r>
                        <a:rPr kumimoji="1" lang="ja-JP" altLang="en-US" sz="1600" b="1"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16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課題を設定している。</a:t>
                      </a:r>
                    </a:p>
                    <a:p>
                      <a:pPr marL="0" marR="0" lvl="0" indent="0" algn="l" defTabSz="685800" rtl="0" eaLnBrk="1" fontAlgn="base" latinLnBrk="0" hangingPunct="1">
                        <a:lnSpc>
                          <a:spcPts val="25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　洗濯　　・補修</a:t>
                      </a:r>
                    </a:p>
                    <a:p>
                      <a:pPr marL="0" marR="0" lvl="0" indent="0" algn="l" defTabSz="685800" rtl="0" eaLnBrk="1" fontAlgn="base" latinLnBrk="0" hangingPunct="1">
                        <a:lnSpc>
                          <a:spcPts val="25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衣服の選択，材料や状態に応じた日常着の手入れの仕方</a:t>
                      </a:r>
                      <a:r>
                        <a:rPr kumimoji="1" lang="ja-JP" altLang="en-US" sz="16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について考え，工夫している。</a:t>
                      </a:r>
                    </a:p>
                    <a:p>
                      <a:pPr marL="0" marR="0" lvl="0" indent="0" algn="l" defTabSz="685800" rtl="0" eaLnBrk="1" fontAlgn="base" latinLnBrk="0" hangingPunct="1">
                        <a:lnSpc>
                          <a:spcPts val="25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衣服の選択，材料や状態に応じた日常着の手入れの仕方</a:t>
                      </a:r>
                      <a:r>
                        <a:rPr kumimoji="1" lang="ja-JP" altLang="en-US" sz="16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について，実践を評価したり，</a:t>
                      </a:r>
                    </a:p>
                    <a:p>
                      <a:pPr marL="0" marR="0" lvl="0" indent="0" algn="l" defTabSz="685800" rtl="0" eaLnBrk="1" fontAlgn="base" latinLnBrk="0" hangingPunct="1">
                        <a:lnSpc>
                          <a:spcPts val="2500"/>
                        </a:lnSpc>
                        <a:spcBef>
                          <a:spcPct val="0"/>
                        </a:spcBef>
                        <a:spcAft>
                          <a:spcPct val="0"/>
                        </a:spcAft>
                        <a:buClrTx/>
                        <a:buSzPct val="100000"/>
                        <a:buFontTx/>
                        <a:buNone/>
                        <a:tabLst/>
                      </a:pPr>
                      <a:r>
                        <a:rPr kumimoji="1" lang="ja-JP" altLang="en-US" sz="1600" b="1"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16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改善したりしている。</a:t>
                      </a:r>
                    </a:p>
                    <a:p>
                      <a:pPr marL="0" marR="0" lvl="0" indent="0" algn="l" defTabSz="685800" rtl="0" eaLnBrk="1" fontAlgn="base" latinLnBrk="0" hangingPunct="1">
                        <a:lnSpc>
                          <a:spcPts val="25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衣服の選択，材料や状態に応じた日常着の手入れの仕方</a:t>
                      </a:r>
                      <a:r>
                        <a:rPr kumimoji="1" lang="ja-JP" altLang="en-US" sz="16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についての課題解決に向け</a:t>
                      </a:r>
                    </a:p>
                    <a:p>
                      <a:pPr marL="0" marR="0" lvl="0" indent="0" algn="l" defTabSz="685800" rtl="0" eaLnBrk="1" fontAlgn="base" latinLnBrk="0" hangingPunct="1">
                        <a:lnSpc>
                          <a:spcPts val="2500"/>
                        </a:lnSpc>
                        <a:spcBef>
                          <a:spcPct val="0"/>
                        </a:spcBef>
                        <a:spcAft>
                          <a:spcPct val="0"/>
                        </a:spcAft>
                        <a:buClrTx/>
                        <a:buSzPct val="100000"/>
                        <a:buFontTx/>
                        <a:buNone/>
                        <a:tabLst/>
                      </a:pPr>
                      <a:r>
                        <a:rPr kumimoji="1" lang="ja-JP" altLang="en-US" sz="1600" b="1"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1600" b="1" i="0" u="sng" strike="noStrike" cap="none" normalizeH="0" baseline="0" dirty="0" err="1">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た</a:t>
                      </a:r>
                      <a:r>
                        <a:rPr kumimoji="1" lang="ja-JP" altLang="en-US" sz="16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一連の活動について，考察したことを論理的に表現している。 </a:t>
                      </a:r>
                    </a:p>
                  </a:txBody>
                  <a:tcPr marL="91446" marR="91446" marT="45724" marB="45724"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3CF"/>
                    </a:solidFill>
                  </a:tcPr>
                </a:tc>
                <a:extLst>
                  <a:ext uri="{0D108BD9-81ED-4DB2-BD59-A6C34878D82A}">
                    <a16:rowId xmlns:a16="http://schemas.microsoft.com/office/drawing/2014/main" val="10001"/>
                  </a:ext>
                </a:extLst>
              </a:tr>
            </a:tbl>
          </a:graphicData>
        </a:graphic>
      </p:graphicFrame>
      <p:sp>
        <p:nvSpPr>
          <p:cNvPr id="50211" name="下矢印 6"/>
          <p:cNvSpPr>
            <a:spLocks noChangeArrowheads="1"/>
          </p:cNvSpPr>
          <p:nvPr/>
        </p:nvSpPr>
        <p:spPr bwMode="auto">
          <a:xfrm>
            <a:off x="4067175" y="1516063"/>
            <a:ext cx="1439863" cy="411162"/>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50212" name="下矢印 8"/>
          <p:cNvSpPr>
            <a:spLocks noChangeArrowheads="1"/>
          </p:cNvSpPr>
          <p:nvPr/>
        </p:nvSpPr>
        <p:spPr bwMode="auto">
          <a:xfrm>
            <a:off x="4067175" y="3284538"/>
            <a:ext cx="1439863" cy="479425"/>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50213" name="角丸四角形 7"/>
          <p:cNvSpPr>
            <a:spLocks noChangeArrowheads="1"/>
          </p:cNvSpPr>
          <p:nvPr/>
        </p:nvSpPr>
        <p:spPr bwMode="auto">
          <a:xfrm>
            <a:off x="-22225" y="0"/>
            <a:ext cx="9166225" cy="468313"/>
          </a:xfrm>
          <a:prstGeom prst="roundRect">
            <a:avLst>
              <a:gd name="adj" fmla="val 16667"/>
            </a:avLst>
          </a:prstGeom>
          <a:solidFill>
            <a:srgbClr val="FFCCFF"/>
          </a:solidFill>
          <a:ln w="12700" algn="ctr">
            <a:solidFill>
              <a:srgbClr val="41719C"/>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200" b="1"/>
              <a:t>（例）「</a:t>
            </a:r>
            <a:r>
              <a:rPr lang="en-US" altLang="ja-JP" sz="2200" b="1"/>
              <a:t>B</a:t>
            </a:r>
            <a:r>
              <a:rPr lang="ja-JP" altLang="en-US" sz="2200" b="1"/>
              <a:t>衣食住の生活」　（４）「衣服の選択と手入れ」</a:t>
            </a:r>
          </a:p>
        </p:txBody>
      </p:sp>
      <p:sp>
        <p:nvSpPr>
          <p:cNvPr id="50214" name="下リボン 9"/>
          <p:cNvSpPr>
            <a:spLocks noChangeArrowheads="1"/>
          </p:cNvSpPr>
          <p:nvPr/>
        </p:nvSpPr>
        <p:spPr bwMode="auto">
          <a:xfrm>
            <a:off x="5219700" y="452438"/>
            <a:ext cx="3856038" cy="374650"/>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Ｐ３６，Ｐ８５，Ｐ８６</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616"/>
    </mc:Choice>
    <mc:Fallback xmlns="">
      <p:transition spd="slow" advTm="24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600" b="1">
                <a:solidFill>
                  <a:schemeClr val="bg1"/>
                </a:solidFill>
              </a:rPr>
              <a:t>学習評価に係る留意点</a:t>
            </a:r>
          </a:p>
        </p:txBody>
      </p:sp>
      <p:sp>
        <p:nvSpPr>
          <p:cNvPr id="52227" name="下リボン 7"/>
          <p:cNvSpPr>
            <a:spLocks noChangeArrowheads="1"/>
          </p:cNvSpPr>
          <p:nvPr/>
        </p:nvSpPr>
        <p:spPr bwMode="auto">
          <a:xfrm>
            <a:off x="8101013" y="28575"/>
            <a:ext cx="1042987" cy="374650"/>
          </a:xfrm>
          <a:prstGeom prst="ribbon">
            <a:avLst>
              <a:gd name="adj1" fmla="val 16667"/>
              <a:gd name="adj2" fmla="val 74972"/>
            </a:avLst>
          </a:prstGeom>
          <a:solidFill>
            <a:srgbClr val="FFFFFF"/>
          </a:solidFill>
          <a:ln w="12700" algn="ctr">
            <a:solidFill>
              <a:srgbClr val="41719C"/>
            </a:solidFill>
            <a:miter lim="800000"/>
            <a:headEnd/>
            <a:tailEnd/>
          </a:ln>
        </p:spPr>
        <p:txBody>
          <a:bodyPr lIns="0" tIns="0" rIns="0" bIns="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a:t>Ｐ９　　</a:t>
            </a:r>
          </a:p>
        </p:txBody>
      </p:sp>
      <p:sp>
        <p:nvSpPr>
          <p:cNvPr id="52228" name="角丸四角形 8"/>
          <p:cNvSpPr>
            <a:spLocks noChangeArrowheads="1"/>
          </p:cNvSpPr>
          <p:nvPr/>
        </p:nvSpPr>
        <p:spPr bwMode="auto">
          <a:xfrm>
            <a:off x="215900" y="520700"/>
            <a:ext cx="8712200" cy="6148388"/>
          </a:xfrm>
          <a:prstGeom prst="roundRect">
            <a:avLst>
              <a:gd name="adj" fmla="val 7921"/>
            </a:avLst>
          </a:prstGeom>
          <a:solidFill>
            <a:srgbClr val="CCFFFF"/>
          </a:solidFill>
          <a:ln w="12700" algn="ctr">
            <a:solidFill>
              <a:srgbClr val="41719C"/>
            </a:solidFill>
            <a:round/>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800" b="1"/>
              <a:t>【</a:t>
            </a:r>
            <a:r>
              <a:rPr lang="ja-JP" altLang="en-US" sz="2800" b="1"/>
              <a:t>思考・判断・表現</a:t>
            </a:r>
            <a:r>
              <a:rPr lang="en-US" altLang="ja-JP" sz="2800" b="1"/>
              <a:t>】</a:t>
            </a:r>
            <a:r>
              <a:rPr lang="ja-JP" altLang="en-US" sz="2800" b="1"/>
              <a:t>の評価</a:t>
            </a:r>
          </a:p>
          <a:p>
            <a:pPr>
              <a:lnSpc>
                <a:spcPct val="100000"/>
              </a:lnSpc>
              <a:spcBef>
                <a:spcPct val="0"/>
              </a:spcBef>
              <a:buFontTx/>
              <a:buNone/>
            </a:pPr>
            <a:endParaRPr lang="en-US" altLang="ja-JP" sz="900" b="1"/>
          </a:p>
          <a:p>
            <a:pPr>
              <a:lnSpc>
                <a:spcPts val="3500"/>
              </a:lnSpc>
              <a:spcBef>
                <a:spcPct val="0"/>
              </a:spcBef>
              <a:buFontTx/>
              <a:buNone/>
            </a:pPr>
            <a:r>
              <a:rPr lang="ja-JP" altLang="en-US" sz="2400" b="1"/>
              <a:t>○　</a:t>
            </a:r>
            <a:r>
              <a:rPr lang="ja-JP" altLang="en-US" sz="2400"/>
              <a:t>各教科等の</a:t>
            </a:r>
            <a:r>
              <a:rPr lang="ja-JP" altLang="en-US" sz="2400" u="sng">
                <a:solidFill>
                  <a:srgbClr val="FF0000"/>
                </a:solidFill>
              </a:rPr>
              <a:t>知識及び技能を活用して課題を解決する等のた</a:t>
            </a:r>
            <a:endParaRPr lang="en-US" altLang="ja-JP" sz="2400" u="sng">
              <a:solidFill>
                <a:srgbClr val="FF0000"/>
              </a:solidFill>
            </a:endParaRPr>
          </a:p>
          <a:p>
            <a:pPr>
              <a:lnSpc>
                <a:spcPts val="3500"/>
              </a:lnSpc>
              <a:spcBef>
                <a:spcPct val="0"/>
              </a:spcBef>
              <a:buFontTx/>
              <a:buNone/>
            </a:pPr>
            <a:r>
              <a:rPr lang="ja-JP" altLang="en-US" sz="2400">
                <a:solidFill>
                  <a:srgbClr val="FF0000"/>
                </a:solidFill>
              </a:rPr>
              <a:t>　</a:t>
            </a:r>
            <a:r>
              <a:rPr lang="ja-JP" altLang="en-US" sz="2400" u="sng">
                <a:solidFill>
                  <a:srgbClr val="FF0000"/>
                </a:solidFill>
              </a:rPr>
              <a:t>めに必要な思考力，判断力，表現力等を身に付けているか</a:t>
            </a:r>
            <a:r>
              <a:rPr lang="ja-JP" altLang="en-US" sz="2400"/>
              <a:t>を</a:t>
            </a:r>
            <a:endParaRPr lang="en-US" altLang="ja-JP" sz="2400"/>
          </a:p>
          <a:p>
            <a:pPr>
              <a:lnSpc>
                <a:spcPts val="3500"/>
              </a:lnSpc>
              <a:spcBef>
                <a:spcPct val="0"/>
              </a:spcBef>
              <a:buFontTx/>
              <a:buNone/>
            </a:pPr>
            <a:r>
              <a:rPr lang="ja-JP" altLang="en-US" sz="2400"/>
              <a:t>　評価する。</a:t>
            </a:r>
          </a:p>
          <a:p>
            <a:pPr>
              <a:lnSpc>
                <a:spcPts val="3500"/>
              </a:lnSpc>
              <a:spcBef>
                <a:spcPct val="0"/>
              </a:spcBef>
              <a:buFontTx/>
              <a:buNone/>
            </a:pPr>
            <a:r>
              <a:rPr lang="en-US" altLang="ja-JP" sz="2400"/>
              <a:t>※</a:t>
            </a:r>
            <a:r>
              <a:rPr lang="ja-JP" altLang="en-US" sz="2400"/>
              <a:t>　教師は「主体的・対話的で深い学び」の視点から授業改善を　</a:t>
            </a:r>
            <a:endParaRPr lang="en-US" altLang="ja-JP" sz="2400"/>
          </a:p>
          <a:p>
            <a:pPr>
              <a:lnSpc>
                <a:spcPts val="3500"/>
              </a:lnSpc>
              <a:spcBef>
                <a:spcPct val="0"/>
              </a:spcBef>
              <a:buFontTx/>
              <a:buNone/>
            </a:pPr>
            <a:r>
              <a:rPr lang="ja-JP" altLang="en-US" sz="2400"/>
              <a:t>　通じ，児童生徒が思考・判断・表現する場面を効果的に設定し</a:t>
            </a:r>
            <a:endParaRPr lang="en-US" altLang="ja-JP" sz="2400"/>
          </a:p>
          <a:p>
            <a:pPr>
              <a:lnSpc>
                <a:spcPts val="3500"/>
              </a:lnSpc>
              <a:spcBef>
                <a:spcPct val="0"/>
              </a:spcBef>
              <a:buFontTx/>
              <a:buNone/>
            </a:pPr>
            <a:r>
              <a:rPr lang="ja-JP" altLang="en-US" sz="2400"/>
              <a:t>　た上で，指導・評価することが求められる。</a:t>
            </a:r>
          </a:p>
          <a:p>
            <a:pPr>
              <a:lnSpc>
                <a:spcPct val="100000"/>
              </a:lnSpc>
              <a:spcBef>
                <a:spcPct val="0"/>
              </a:spcBef>
              <a:buFontTx/>
              <a:buNone/>
            </a:pPr>
            <a:endParaRPr lang="en-US" altLang="ja-JP" sz="2800" b="1"/>
          </a:p>
          <a:p>
            <a:pPr>
              <a:lnSpc>
                <a:spcPct val="100000"/>
              </a:lnSpc>
              <a:spcBef>
                <a:spcPct val="0"/>
              </a:spcBef>
              <a:buFontTx/>
              <a:buNone/>
            </a:pPr>
            <a:r>
              <a:rPr lang="ja-JP" altLang="en-US" sz="2400" b="1"/>
              <a:t>＜具体的な評価の方法（例）＞</a:t>
            </a:r>
          </a:p>
          <a:p>
            <a:pPr>
              <a:lnSpc>
                <a:spcPts val="3500"/>
              </a:lnSpc>
              <a:spcBef>
                <a:spcPct val="0"/>
              </a:spcBef>
              <a:buFontTx/>
              <a:buNone/>
            </a:pPr>
            <a:r>
              <a:rPr lang="ja-JP" altLang="en-US" sz="2400"/>
              <a:t>○　論述やレポートの作成，発表，グループでの話合い，作品の</a:t>
            </a:r>
            <a:endParaRPr lang="en-US" altLang="ja-JP" sz="2400"/>
          </a:p>
          <a:p>
            <a:pPr>
              <a:lnSpc>
                <a:spcPts val="3500"/>
              </a:lnSpc>
              <a:spcBef>
                <a:spcPct val="0"/>
              </a:spcBef>
              <a:buFontTx/>
              <a:buNone/>
            </a:pPr>
            <a:r>
              <a:rPr lang="ja-JP" altLang="en-US" sz="2400"/>
              <a:t>　制作や表現等の多様な活動を取り入れる。</a:t>
            </a:r>
          </a:p>
          <a:p>
            <a:pPr>
              <a:lnSpc>
                <a:spcPts val="3500"/>
              </a:lnSpc>
              <a:spcBef>
                <a:spcPct val="0"/>
              </a:spcBef>
              <a:buFontTx/>
              <a:buNone/>
            </a:pPr>
            <a:endParaRPr lang="en-US" altLang="ja-JP" sz="2400"/>
          </a:p>
          <a:p>
            <a:pPr>
              <a:lnSpc>
                <a:spcPts val="3500"/>
              </a:lnSpc>
              <a:spcBef>
                <a:spcPct val="0"/>
              </a:spcBef>
              <a:buFontTx/>
              <a:buNone/>
            </a:pPr>
            <a:r>
              <a:rPr lang="ja-JP" altLang="en-US" sz="2400"/>
              <a:t>○　ポートフォリオを活用する。</a:t>
            </a:r>
          </a:p>
          <a:p>
            <a:pPr>
              <a:lnSpc>
                <a:spcPts val="3500"/>
              </a:lnSpc>
              <a:spcBef>
                <a:spcPct val="0"/>
              </a:spcBef>
              <a:buFontTx/>
              <a:buNone/>
            </a:pPr>
            <a:endParaRPr lang="ja-JP" altLang="en-US" sz="2400" b="1"/>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967"/>
    </mc:Choice>
    <mc:Fallback xmlns="">
      <p:transition spd="slow" advTm="23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a:solidFill>
                  <a:schemeClr val="bg1"/>
                </a:solidFill>
              </a:rPr>
              <a:t>Ⅲ</a:t>
            </a:r>
            <a:r>
              <a:rPr lang="ja-JP" altLang="en-US" sz="2600" b="1">
                <a:solidFill>
                  <a:schemeClr val="bg1"/>
                </a:solidFill>
              </a:rPr>
              <a:t>　題材ごとの学習評価について（事例）</a:t>
            </a:r>
          </a:p>
        </p:txBody>
      </p:sp>
      <p:sp>
        <p:nvSpPr>
          <p:cNvPr id="54275" name="テキスト ボックス 10"/>
          <p:cNvSpPr>
            <a:spLocks noChangeArrowheads="1"/>
          </p:cNvSpPr>
          <p:nvPr/>
        </p:nvSpPr>
        <p:spPr bwMode="auto">
          <a:xfrm>
            <a:off x="111125" y="520700"/>
            <a:ext cx="8975725" cy="3554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3000"/>
              </a:lnSpc>
              <a:spcBef>
                <a:spcPct val="0"/>
              </a:spcBef>
              <a:buFontTx/>
              <a:buNone/>
            </a:pPr>
            <a:r>
              <a:rPr lang="en-US" altLang="ja-JP" sz="2400" b="1"/>
              <a:t>【</a:t>
            </a:r>
            <a:r>
              <a:rPr lang="ja-JP" altLang="en-US" sz="2400" b="1"/>
              <a:t>主体的に学習に取り組む態度</a:t>
            </a:r>
            <a:r>
              <a:rPr lang="en-US" altLang="ja-JP" sz="2400" b="1"/>
              <a:t>】</a:t>
            </a:r>
          </a:p>
          <a:p>
            <a:pPr>
              <a:lnSpc>
                <a:spcPts val="3000"/>
              </a:lnSpc>
              <a:spcBef>
                <a:spcPct val="0"/>
              </a:spcBef>
              <a:buFontTx/>
              <a:buNone/>
            </a:pPr>
            <a:r>
              <a:rPr lang="ja-JP" altLang="en-US" sz="2000" b="1"/>
              <a:t>　</a:t>
            </a:r>
            <a:endParaRPr lang="en-US" altLang="ja-JP" sz="2000" b="1"/>
          </a:p>
          <a:p>
            <a:pPr>
              <a:lnSpc>
                <a:spcPts val="3000"/>
              </a:lnSpc>
              <a:spcBef>
                <a:spcPct val="0"/>
              </a:spcBef>
              <a:buFontTx/>
              <a:buNone/>
            </a:pPr>
            <a:r>
              <a:rPr lang="ja-JP" altLang="en-US" sz="2000" b="1"/>
              <a:t>・　「思考・判断・表現」と同様に，基本的には，内容のまとまりごとの評価規準の</a:t>
            </a:r>
          </a:p>
          <a:p>
            <a:pPr>
              <a:lnSpc>
                <a:spcPts val="3000"/>
              </a:lnSpc>
              <a:spcBef>
                <a:spcPct val="0"/>
              </a:spcBef>
              <a:buFontTx/>
              <a:buNone/>
            </a:pPr>
            <a:r>
              <a:rPr lang="ja-JP" altLang="en-US" sz="2000" b="1"/>
              <a:t>　　作成において述べたように，各題材の学習過程において</a:t>
            </a:r>
            <a:r>
              <a:rPr lang="ja-JP" altLang="en-US" sz="2000" b="1">
                <a:solidFill>
                  <a:srgbClr val="002060"/>
                </a:solidFill>
              </a:rPr>
              <a:t>三つの側面から評価</a:t>
            </a:r>
          </a:p>
          <a:p>
            <a:pPr>
              <a:lnSpc>
                <a:spcPts val="3000"/>
              </a:lnSpc>
              <a:spcBef>
                <a:spcPct val="0"/>
              </a:spcBef>
              <a:buFontTx/>
              <a:buNone/>
            </a:pPr>
            <a:r>
              <a:rPr lang="ja-JP" altLang="en-US" sz="2000" b="1">
                <a:solidFill>
                  <a:srgbClr val="002060"/>
                </a:solidFill>
              </a:rPr>
              <a:t>　　規準を設定</a:t>
            </a:r>
            <a:r>
              <a:rPr lang="ja-JP" altLang="en-US" sz="2000" b="1"/>
              <a:t>し，評価することが考えられる。ただし，これらの評価規準は，</a:t>
            </a:r>
            <a:r>
              <a:rPr lang="ja-JP" altLang="en-US" sz="2000" b="1" u="sng">
                <a:solidFill>
                  <a:srgbClr val="00B050"/>
                </a:solidFill>
              </a:rPr>
              <a:t>各題</a:t>
            </a:r>
          </a:p>
          <a:p>
            <a:pPr>
              <a:lnSpc>
                <a:spcPts val="3000"/>
              </a:lnSpc>
              <a:spcBef>
                <a:spcPct val="0"/>
              </a:spcBef>
              <a:buFontTx/>
              <a:buNone/>
            </a:pPr>
            <a:r>
              <a:rPr lang="ja-JP" altLang="en-US" sz="2000" b="1">
                <a:solidFill>
                  <a:srgbClr val="00B050"/>
                </a:solidFill>
              </a:rPr>
              <a:t>　　</a:t>
            </a:r>
            <a:r>
              <a:rPr lang="ja-JP" altLang="en-US" sz="2000" b="1" u="sng">
                <a:solidFill>
                  <a:srgbClr val="00B050"/>
                </a:solidFill>
              </a:rPr>
              <a:t>材の構成に応じて適切に位置付けることに留意する必要</a:t>
            </a:r>
            <a:r>
              <a:rPr lang="ja-JP" altLang="en-US" sz="2000" b="1"/>
              <a:t>がある。 </a:t>
            </a:r>
            <a:endParaRPr lang="en-US" altLang="ja-JP" sz="2000" b="1"/>
          </a:p>
          <a:p>
            <a:pPr>
              <a:lnSpc>
                <a:spcPts val="3000"/>
              </a:lnSpc>
              <a:spcBef>
                <a:spcPct val="0"/>
              </a:spcBef>
              <a:buFontTx/>
              <a:buNone/>
            </a:pPr>
            <a:endParaRPr lang="ja-JP" altLang="en-US" sz="2000" b="1"/>
          </a:p>
          <a:p>
            <a:pPr>
              <a:lnSpc>
                <a:spcPts val="3000"/>
              </a:lnSpc>
              <a:spcBef>
                <a:spcPct val="0"/>
              </a:spcBef>
              <a:buFontTx/>
              <a:buNone/>
            </a:pPr>
            <a:endParaRPr lang="ja-JP" altLang="en-US" sz="2000" b="1"/>
          </a:p>
          <a:p>
            <a:pPr>
              <a:lnSpc>
                <a:spcPts val="3000"/>
              </a:lnSpc>
              <a:spcBef>
                <a:spcPct val="0"/>
              </a:spcBef>
              <a:buFontTx/>
              <a:buNone/>
            </a:pPr>
            <a:r>
              <a:rPr lang="ja-JP" altLang="en-US" sz="2000" b="1"/>
              <a:t>・　具体的には，以下のように評価規準を設定することができる。</a:t>
            </a:r>
          </a:p>
        </p:txBody>
      </p:sp>
      <p:sp>
        <p:nvSpPr>
          <p:cNvPr id="54276" name="下リボン 4"/>
          <p:cNvSpPr>
            <a:spLocks noChangeArrowheads="1"/>
          </p:cNvSpPr>
          <p:nvPr/>
        </p:nvSpPr>
        <p:spPr bwMode="auto">
          <a:xfrm>
            <a:off x="7793038" y="39688"/>
            <a:ext cx="1274762" cy="374650"/>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Ｐ８５</a:t>
            </a:r>
          </a:p>
        </p:txBody>
      </p:sp>
      <p:sp>
        <p:nvSpPr>
          <p:cNvPr id="54277" name="テキスト ボックス 10"/>
          <p:cNvSpPr>
            <a:spLocks noChangeArrowheads="1"/>
          </p:cNvSpPr>
          <p:nvPr/>
        </p:nvSpPr>
        <p:spPr bwMode="auto">
          <a:xfrm>
            <a:off x="282575" y="4075113"/>
            <a:ext cx="8712200" cy="2463800"/>
          </a:xfrm>
          <a:prstGeom prst="rect">
            <a:avLst/>
          </a:prstGeom>
          <a:noFill/>
          <a:ln w="1905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rIns="0">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3500"/>
              </a:lnSpc>
              <a:spcBef>
                <a:spcPct val="0"/>
              </a:spcBef>
              <a:buFontTx/>
              <a:buNone/>
            </a:pPr>
            <a:r>
              <a:rPr lang="ja-JP" altLang="en-US" sz="2000" b="1"/>
              <a:t>　①　</a:t>
            </a:r>
            <a:r>
              <a:rPr lang="ja-JP" altLang="en-US" sz="2000" b="1">
                <a:solidFill>
                  <a:srgbClr val="002060"/>
                </a:solidFill>
              </a:rPr>
              <a:t>粘り強さ</a:t>
            </a:r>
            <a:r>
              <a:rPr lang="ja-JP" altLang="en-US" sz="2000" b="1"/>
              <a:t>については，その</a:t>
            </a:r>
            <a:r>
              <a:rPr lang="ja-JP" altLang="en-US" sz="2000" b="1">
                <a:solidFill>
                  <a:srgbClr val="002060"/>
                </a:solidFill>
              </a:rPr>
              <a:t>文末</a:t>
            </a:r>
            <a:r>
              <a:rPr lang="ja-JP" altLang="en-US" sz="2000" b="1"/>
              <a:t>を</a:t>
            </a:r>
            <a:r>
              <a:rPr lang="ja-JP" altLang="en-US" sz="2000" b="1">
                <a:solidFill>
                  <a:srgbClr val="FF0000"/>
                </a:solidFill>
              </a:rPr>
              <a:t>「～について，課題の解決に向けて主体的</a:t>
            </a:r>
          </a:p>
          <a:p>
            <a:pPr>
              <a:lnSpc>
                <a:spcPts val="3000"/>
              </a:lnSpc>
              <a:spcBef>
                <a:spcPct val="0"/>
              </a:spcBef>
              <a:buFontTx/>
              <a:buNone/>
            </a:pPr>
            <a:r>
              <a:rPr lang="ja-JP" altLang="en-US" sz="2000" b="1">
                <a:solidFill>
                  <a:srgbClr val="FF0000"/>
                </a:solidFill>
              </a:rPr>
              <a:t>　　に取り組もうとしている」</a:t>
            </a:r>
          </a:p>
          <a:p>
            <a:pPr>
              <a:lnSpc>
                <a:spcPts val="3000"/>
              </a:lnSpc>
              <a:spcBef>
                <a:spcPct val="0"/>
              </a:spcBef>
              <a:buFontTx/>
              <a:buNone/>
            </a:pPr>
            <a:r>
              <a:rPr lang="ja-JP" altLang="en-US" sz="2000" b="1"/>
              <a:t>　②　</a:t>
            </a:r>
            <a:r>
              <a:rPr lang="ja-JP" altLang="en-US" sz="2000" b="1">
                <a:solidFill>
                  <a:srgbClr val="002060"/>
                </a:solidFill>
              </a:rPr>
              <a:t>自らの学習の調整</a:t>
            </a:r>
            <a:r>
              <a:rPr lang="ja-JP" altLang="en-US" sz="2000" b="1"/>
              <a:t>については，その</a:t>
            </a:r>
            <a:r>
              <a:rPr lang="ja-JP" altLang="en-US" sz="2000" b="1">
                <a:solidFill>
                  <a:srgbClr val="002060"/>
                </a:solidFill>
              </a:rPr>
              <a:t>文末</a:t>
            </a:r>
            <a:r>
              <a:rPr lang="ja-JP" altLang="en-US" sz="2000" b="1"/>
              <a:t>を</a:t>
            </a:r>
            <a:r>
              <a:rPr lang="ja-JP" altLang="en-US" sz="2000" b="1">
                <a:solidFill>
                  <a:srgbClr val="FF0000"/>
                </a:solidFill>
              </a:rPr>
              <a:t>「～について，課題解決に向けた</a:t>
            </a:r>
          </a:p>
          <a:p>
            <a:pPr>
              <a:lnSpc>
                <a:spcPts val="3000"/>
              </a:lnSpc>
              <a:spcBef>
                <a:spcPct val="0"/>
              </a:spcBef>
              <a:buFontTx/>
              <a:buNone/>
            </a:pPr>
            <a:r>
              <a:rPr lang="ja-JP" altLang="en-US" sz="2000" b="1">
                <a:solidFill>
                  <a:srgbClr val="FF0000"/>
                </a:solidFill>
              </a:rPr>
              <a:t>　　一連の活動を振り返って改善しようとしている」</a:t>
            </a:r>
          </a:p>
          <a:p>
            <a:pPr>
              <a:lnSpc>
                <a:spcPts val="3000"/>
              </a:lnSpc>
              <a:spcBef>
                <a:spcPct val="0"/>
              </a:spcBef>
              <a:buFontTx/>
              <a:buNone/>
            </a:pPr>
            <a:r>
              <a:rPr lang="ja-JP" altLang="en-US" sz="2000" b="1"/>
              <a:t>　③　</a:t>
            </a:r>
            <a:r>
              <a:rPr lang="ja-JP" altLang="en-US" sz="2000" b="1">
                <a:solidFill>
                  <a:srgbClr val="002060"/>
                </a:solidFill>
              </a:rPr>
              <a:t>実践しようとする態度</a:t>
            </a:r>
            <a:r>
              <a:rPr lang="ja-JP" altLang="en-US" sz="2000" b="1"/>
              <a:t>については，その</a:t>
            </a:r>
            <a:r>
              <a:rPr lang="ja-JP" altLang="en-US" sz="2000" b="1">
                <a:solidFill>
                  <a:srgbClr val="002060"/>
                </a:solidFill>
              </a:rPr>
              <a:t>文末</a:t>
            </a:r>
            <a:r>
              <a:rPr lang="ja-JP" altLang="en-US" sz="2000" b="1"/>
              <a:t>を</a:t>
            </a:r>
            <a:r>
              <a:rPr lang="ja-JP" altLang="en-US" sz="2000" b="1">
                <a:solidFill>
                  <a:srgbClr val="FF0000"/>
                </a:solidFill>
              </a:rPr>
              <a:t>「～について工夫し創造し，実</a:t>
            </a:r>
          </a:p>
          <a:p>
            <a:pPr>
              <a:lnSpc>
                <a:spcPts val="3000"/>
              </a:lnSpc>
              <a:spcBef>
                <a:spcPct val="0"/>
              </a:spcBef>
              <a:buFontTx/>
              <a:buNone/>
            </a:pPr>
            <a:r>
              <a:rPr lang="ja-JP" altLang="en-US" sz="2000" b="1">
                <a:solidFill>
                  <a:srgbClr val="FF0000"/>
                </a:solidFill>
              </a:rPr>
              <a:t>　　践しようとしている」</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468"/>
    </mc:Choice>
    <mc:Fallback xmlns="">
      <p:transition spd="slow" advTm="66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096" name="表 1"/>
          <p:cNvGraphicFramePr>
            <a:graphicFrameLocks noGrp="1"/>
          </p:cNvGraphicFramePr>
          <p:nvPr/>
        </p:nvGraphicFramePr>
        <p:xfrm>
          <a:off x="84138" y="949325"/>
          <a:ext cx="8975725" cy="1062038"/>
        </p:xfrm>
        <a:graphic>
          <a:graphicData uri="http://schemas.openxmlformats.org/drawingml/2006/table">
            <a:tbl>
              <a:tblPr/>
              <a:tblGrid>
                <a:gridCol w="1103312">
                  <a:extLst>
                    <a:ext uri="{9D8B030D-6E8A-4147-A177-3AD203B41FA5}">
                      <a16:colId xmlns:a16="http://schemas.microsoft.com/office/drawing/2014/main" val="20000"/>
                    </a:ext>
                  </a:extLst>
                </a:gridCol>
                <a:gridCol w="7872413">
                  <a:extLst>
                    <a:ext uri="{9D8B030D-6E8A-4147-A177-3AD203B41FA5}">
                      <a16:colId xmlns:a16="http://schemas.microsoft.com/office/drawing/2014/main" val="20001"/>
                    </a:ext>
                  </a:extLst>
                </a:gridCol>
              </a:tblGrid>
              <a:tr h="335392">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学習指導</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要領の</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「２　内容」</a:t>
                      </a:r>
                    </a:p>
                  </a:txBody>
                  <a:tcPr marL="91439" marR="91439" marT="45747" marB="45747"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学びに向かう力，人間性等</a:t>
                      </a:r>
                    </a:p>
                  </a:txBody>
                  <a:tcPr marL="91439" marR="91439" marT="45747" marB="45747"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26646">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2500"/>
                        </a:lnSpc>
                        <a:spcBef>
                          <a:spcPct val="0"/>
                        </a:spcBef>
                        <a:spcAft>
                          <a:spcPct val="0"/>
                        </a:spcAft>
                        <a:buClrTx/>
                        <a:buSzPct val="100000"/>
                        <a:buFontTx/>
                        <a:buNone/>
                        <a:tabLst/>
                      </a:pPr>
                      <a:r>
                        <a:rPr kumimoji="1" lang="en-US" altLang="ja-JP" sz="16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6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内容には，学びに向かう力，人間性等について示されていないことから，教科の目標</a:t>
                      </a:r>
                    </a:p>
                    <a:p>
                      <a:pPr marL="0" marR="0" lvl="0" indent="0" algn="l" defTabSz="685800" rtl="0" eaLnBrk="1" fontAlgn="base" latinLnBrk="0" hangingPunct="1">
                        <a:lnSpc>
                          <a:spcPts val="2500"/>
                        </a:lnSpc>
                        <a:spcBef>
                          <a:spcPct val="0"/>
                        </a:spcBef>
                        <a:spcAft>
                          <a:spcPct val="0"/>
                        </a:spcAft>
                        <a:buClrTx/>
                        <a:buSzPct val="100000"/>
                        <a:buFontTx/>
                        <a:buNone/>
                        <a:tabLst/>
                      </a:pPr>
                      <a:r>
                        <a:rPr kumimoji="1" lang="ja-JP" altLang="en-US" sz="16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（３）を参考にする。</a:t>
                      </a:r>
                    </a:p>
                  </a:txBody>
                  <a:tcPr marL="91439" marR="91439" marT="45747" marB="45747"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1"/>
                  </a:ext>
                </a:extLst>
              </a:tr>
            </a:tbl>
          </a:graphicData>
        </a:graphic>
      </p:graphicFrame>
      <p:graphicFrame>
        <p:nvGraphicFramePr>
          <p:cNvPr id="29106" name="表 2"/>
          <p:cNvGraphicFramePr>
            <a:graphicFrameLocks noGrp="1"/>
          </p:cNvGraphicFramePr>
          <p:nvPr/>
        </p:nvGraphicFramePr>
        <p:xfrm>
          <a:off x="63500" y="2492375"/>
          <a:ext cx="8996363" cy="1311275"/>
        </p:xfrm>
        <a:graphic>
          <a:graphicData uri="http://schemas.openxmlformats.org/drawingml/2006/table">
            <a:tbl>
              <a:tblPr/>
              <a:tblGrid>
                <a:gridCol w="1125537">
                  <a:extLst>
                    <a:ext uri="{9D8B030D-6E8A-4147-A177-3AD203B41FA5}">
                      <a16:colId xmlns:a16="http://schemas.microsoft.com/office/drawing/2014/main" val="20000"/>
                    </a:ext>
                  </a:extLst>
                </a:gridCol>
                <a:gridCol w="7870826">
                  <a:extLst>
                    <a:ext uri="{9D8B030D-6E8A-4147-A177-3AD203B41FA5}">
                      <a16:colId xmlns:a16="http://schemas.microsoft.com/office/drawing/2014/main" val="20001"/>
                    </a:ext>
                  </a:extLst>
                </a:gridCol>
              </a:tblGrid>
              <a:tr h="335480">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内容の</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まとまり</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ごとの</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評価規準（例）</a:t>
                      </a:r>
                    </a:p>
                  </a:txBody>
                  <a:tcPr marL="91441" marR="91441" marT="45765" marB="4576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主体的に学習に取り組む態度</a:t>
                      </a:r>
                    </a:p>
                  </a:txBody>
                  <a:tcPr marL="91441" marR="91441" marT="45765" marB="4576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975795">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2500"/>
                        </a:lnSpc>
                        <a:spcBef>
                          <a:spcPct val="0"/>
                        </a:spcBef>
                        <a:spcAft>
                          <a:spcPct val="0"/>
                        </a:spcAft>
                        <a:buClrTx/>
                        <a:buSzPct val="100000"/>
                        <a:buFontTx/>
                        <a:buNone/>
                        <a:tabLst/>
                      </a:pPr>
                      <a:r>
                        <a:rPr kumimoji="1" lang="ja-JP" altLang="en-US" sz="1600" b="1" i="0" u="sng" strike="noStrike" cap="none" normalizeH="0" baseline="0" dirty="0">
                          <a:ln>
                            <a:noFill/>
                          </a:ln>
                          <a:solidFill>
                            <a:srgbClr val="002060"/>
                          </a:solidFill>
                          <a:effectLst/>
                          <a:latin typeface="Calibri" panose="020F0502020204030204" pitchFamily="34" charset="0"/>
                          <a:ea typeface="ＭＳ Ｐゴシック" panose="020B0600070205080204" pitchFamily="50" charset="-128"/>
                          <a:cs typeface="Arial" panose="020B0604020202020204" pitchFamily="34" charset="0"/>
                        </a:rPr>
                        <a:t>よりよい生活の実現に向けて，</a:t>
                      </a: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衣服の選択と手入れ</a:t>
                      </a:r>
                      <a:r>
                        <a:rPr kumimoji="1" lang="ja-JP" altLang="en-US" sz="16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について，課題の解決に主体的に取り組んだり，振り返って改善したりして，生活を工夫し創造し，実践しようとしている。 </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 </a:t>
                      </a:r>
                    </a:p>
                  </a:txBody>
                  <a:tcPr marL="91441" marR="91441" marT="45765" marB="45765"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D7CD"/>
                    </a:solidFill>
                  </a:tcPr>
                </a:tc>
                <a:extLst>
                  <a:ext uri="{0D108BD9-81ED-4DB2-BD59-A6C34878D82A}">
                    <a16:rowId xmlns:a16="http://schemas.microsoft.com/office/drawing/2014/main" val="10001"/>
                  </a:ext>
                </a:extLst>
              </a:tr>
            </a:tbl>
          </a:graphicData>
        </a:graphic>
      </p:graphicFrame>
      <p:graphicFrame>
        <p:nvGraphicFramePr>
          <p:cNvPr id="29118" name="表 4"/>
          <p:cNvGraphicFramePr>
            <a:graphicFrameLocks noGrp="1"/>
          </p:cNvGraphicFramePr>
          <p:nvPr/>
        </p:nvGraphicFramePr>
        <p:xfrm>
          <a:off x="68263" y="4349750"/>
          <a:ext cx="9021762" cy="2332038"/>
        </p:xfrm>
        <a:graphic>
          <a:graphicData uri="http://schemas.openxmlformats.org/drawingml/2006/table">
            <a:tbl>
              <a:tblPr/>
              <a:tblGrid>
                <a:gridCol w="1090612">
                  <a:extLst>
                    <a:ext uri="{9D8B030D-6E8A-4147-A177-3AD203B41FA5}">
                      <a16:colId xmlns:a16="http://schemas.microsoft.com/office/drawing/2014/main" val="20000"/>
                    </a:ext>
                  </a:extLst>
                </a:gridCol>
                <a:gridCol w="7931150">
                  <a:extLst>
                    <a:ext uri="{9D8B030D-6E8A-4147-A177-3AD203B41FA5}">
                      <a16:colId xmlns:a16="http://schemas.microsoft.com/office/drawing/2014/main" val="20001"/>
                    </a:ext>
                  </a:extLst>
                </a:gridCol>
              </a:tblGrid>
              <a:tr h="335235">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内容のまとまりごとの評価規準（例）を具体化した例</a:t>
                      </a:r>
                    </a:p>
                  </a:txBody>
                  <a:tcPr marL="91446" marR="91446" marT="45667" marB="4566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AD47"/>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主体的に学習に取り組む態度</a:t>
                      </a:r>
                    </a:p>
                  </a:txBody>
                  <a:tcPr marL="91446" marR="91446" marT="45667" marB="4566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AD47"/>
                    </a:solidFill>
                  </a:tcPr>
                </a:tc>
                <a:extLst>
                  <a:ext uri="{0D108BD9-81ED-4DB2-BD59-A6C34878D82A}">
                    <a16:rowId xmlns:a16="http://schemas.microsoft.com/office/drawing/2014/main" val="10000"/>
                  </a:ext>
                </a:extLst>
              </a:tr>
              <a:tr h="1996803">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25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よりよい生活の実現に向けて，衣服の選択，材料や状態に応じた日常着の手入れの仕方</a:t>
                      </a:r>
                      <a:r>
                        <a:rPr kumimoji="1" lang="ja-JP" altLang="en-US" sz="16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について，課題の解決に主体的に取り組もうとしている。</a:t>
                      </a:r>
                    </a:p>
                    <a:p>
                      <a:pPr marL="0" marR="0" lvl="0" indent="0" algn="l" defTabSz="685800" rtl="0" eaLnBrk="1" fontAlgn="base" latinLnBrk="0" hangingPunct="1">
                        <a:lnSpc>
                          <a:spcPts val="25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よりよい生活の実現に向けて，衣服の選択，材料や状態に応じた日常着の手入れの仕方</a:t>
                      </a:r>
                      <a:r>
                        <a:rPr kumimoji="1" lang="ja-JP" altLang="en-US" sz="16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について，課題の解決に向けた一連の活動を振り返って改善しようとしている。</a:t>
                      </a:r>
                    </a:p>
                    <a:p>
                      <a:pPr marL="0" marR="0" lvl="0" indent="0" algn="l" defTabSz="685800" rtl="0" eaLnBrk="1" fontAlgn="base" latinLnBrk="0" hangingPunct="1">
                        <a:lnSpc>
                          <a:spcPts val="25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1600" b="1" i="0" u="none" strike="noStrike" cap="none" normalizeH="0" baseline="0" dirty="0">
                          <a:ln>
                            <a:noFill/>
                          </a:ln>
                          <a:solidFill>
                            <a:srgbClr val="002060"/>
                          </a:solidFill>
                          <a:effectLst/>
                          <a:latin typeface="Calibri" panose="020F0502020204030204" pitchFamily="34" charset="0"/>
                          <a:ea typeface="ＭＳ Ｐゴシック" panose="020B0600070205080204" pitchFamily="50" charset="-128"/>
                          <a:cs typeface="Arial" panose="020B0604020202020204" pitchFamily="34" charset="0"/>
                        </a:rPr>
                        <a:t>よりよい生活の実現に向けて，</a:t>
                      </a: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衣服の選択，材料や状態に応じた日常着の手入れの仕方</a:t>
                      </a:r>
                      <a:r>
                        <a:rPr kumimoji="1" lang="ja-JP" altLang="en-US" sz="1600" b="1"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について，工夫し創造し，実践しようとしている。 </a:t>
                      </a:r>
                    </a:p>
                  </a:txBody>
                  <a:tcPr marL="91446" marR="91446" marT="45667" marB="45667"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3CF"/>
                    </a:solidFill>
                  </a:tcPr>
                </a:tc>
                <a:extLst>
                  <a:ext uri="{0D108BD9-81ED-4DB2-BD59-A6C34878D82A}">
                    <a16:rowId xmlns:a16="http://schemas.microsoft.com/office/drawing/2014/main" val="10001"/>
                  </a:ext>
                </a:extLst>
              </a:tr>
            </a:tbl>
          </a:graphicData>
        </a:graphic>
      </p:graphicFrame>
      <p:sp>
        <p:nvSpPr>
          <p:cNvPr id="56355" name="下矢印 6"/>
          <p:cNvSpPr>
            <a:spLocks noChangeArrowheads="1"/>
          </p:cNvSpPr>
          <p:nvPr/>
        </p:nvSpPr>
        <p:spPr bwMode="auto">
          <a:xfrm>
            <a:off x="3859213" y="2012950"/>
            <a:ext cx="1439862" cy="420688"/>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56356" name="下矢印 8"/>
          <p:cNvSpPr>
            <a:spLocks noChangeArrowheads="1"/>
          </p:cNvSpPr>
          <p:nvPr/>
        </p:nvSpPr>
        <p:spPr bwMode="auto">
          <a:xfrm>
            <a:off x="3859213" y="3898900"/>
            <a:ext cx="1439862" cy="450850"/>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56357" name="角丸四角形 7"/>
          <p:cNvSpPr>
            <a:spLocks noChangeArrowheads="1"/>
          </p:cNvSpPr>
          <p:nvPr/>
        </p:nvSpPr>
        <p:spPr bwMode="auto">
          <a:xfrm>
            <a:off x="0" y="0"/>
            <a:ext cx="9144000" cy="468313"/>
          </a:xfrm>
          <a:prstGeom prst="roundRect">
            <a:avLst>
              <a:gd name="adj" fmla="val 16667"/>
            </a:avLst>
          </a:prstGeom>
          <a:solidFill>
            <a:srgbClr val="FFCCFF"/>
          </a:solidFill>
          <a:ln w="12700" algn="ctr">
            <a:solidFill>
              <a:srgbClr val="41719C"/>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200" b="1"/>
              <a:t>（例）「</a:t>
            </a:r>
            <a:r>
              <a:rPr lang="en-US" altLang="ja-JP" sz="2200" b="1"/>
              <a:t>B</a:t>
            </a:r>
            <a:r>
              <a:rPr lang="ja-JP" altLang="en-US" sz="2200" b="1"/>
              <a:t>衣食住の生活」　（４）「衣服の選択と手入れ」</a:t>
            </a:r>
          </a:p>
        </p:txBody>
      </p:sp>
      <p:sp>
        <p:nvSpPr>
          <p:cNvPr id="56358" name="下リボン 10"/>
          <p:cNvSpPr>
            <a:spLocks noChangeArrowheads="1"/>
          </p:cNvSpPr>
          <p:nvPr/>
        </p:nvSpPr>
        <p:spPr bwMode="auto">
          <a:xfrm>
            <a:off x="5219700" y="452438"/>
            <a:ext cx="3856038" cy="374650"/>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Ｐ３６，Ｐ８５，Ｐ８６</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776"/>
    </mc:Choice>
    <mc:Fallback xmlns="">
      <p:transition spd="slow" advTm="27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テキスト ボックス 1"/>
          <p:cNvSpPr>
            <a:spLocks noChangeArrowheads="1"/>
          </p:cNvSpPr>
          <p:nvPr/>
        </p:nvSpPr>
        <p:spPr bwMode="auto">
          <a:xfrm>
            <a:off x="11113" y="50800"/>
            <a:ext cx="9144000" cy="492125"/>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600" b="1">
                <a:solidFill>
                  <a:schemeClr val="bg1"/>
                </a:solidFill>
              </a:rPr>
              <a:t>学習評価に係る留意点</a:t>
            </a:r>
          </a:p>
        </p:txBody>
      </p:sp>
      <p:sp>
        <p:nvSpPr>
          <p:cNvPr id="58371" name="下リボン 6"/>
          <p:cNvSpPr>
            <a:spLocks noChangeArrowheads="1"/>
          </p:cNvSpPr>
          <p:nvPr/>
        </p:nvSpPr>
        <p:spPr bwMode="auto">
          <a:xfrm>
            <a:off x="7019925" y="28575"/>
            <a:ext cx="2124075" cy="374650"/>
          </a:xfrm>
          <a:prstGeom prst="ribbon">
            <a:avLst>
              <a:gd name="adj1" fmla="val 16667"/>
              <a:gd name="adj2" fmla="val 74972"/>
            </a:avLst>
          </a:prstGeom>
          <a:solidFill>
            <a:srgbClr val="FFFFFF"/>
          </a:solidFill>
          <a:ln w="12700" algn="ctr">
            <a:solidFill>
              <a:srgbClr val="41719C"/>
            </a:solidFill>
            <a:miter lim="800000"/>
            <a:headEnd/>
            <a:tailEnd/>
          </a:ln>
        </p:spPr>
        <p:txBody>
          <a:bodyPr lIns="0" tIns="0" rIns="0" bIns="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a:t>Ｐ９，Ｐ１０　　</a:t>
            </a:r>
          </a:p>
        </p:txBody>
      </p:sp>
      <p:sp>
        <p:nvSpPr>
          <p:cNvPr id="58372" name="角丸四角形 4"/>
          <p:cNvSpPr>
            <a:spLocks noChangeArrowheads="1"/>
          </p:cNvSpPr>
          <p:nvPr/>
        </p:nvSpPr>
        <p:spPr bwMode="auto">
          <a:xfrm>
            <a:off x="107950" y="620713"/>
            <a:ext cx="8928100" cy="6048375"/>
          </a:xfrm>
          <a:prstGeom prst="roundRect">
            <a:avLst>
              <a:gd name="adj" fmla="val 7921"/>
            </a:avLst>
          </a:prstGeom>
          <a:solidFill>
            <a:srgbClr val="CCFFFF"/>
          </a:solidFill>
          <a:ln w="12700" algn="ctr">
            <a:solidFill>
              <a:srgbClr val="41719C"/>
            </a:solidFill>
            <a:round/>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400" b="1"/>
              <a:t>【</a:t>
            </a:r>
            <a:r>
              <a:rPr lang="ja-JP" altLang="en-US" sz="2800" b="1"/>
              <a:t>主体的に学習に取り組む態度</a:t>
            </a:r>
            <a:r>
              <a:rPr lang="en-US" altLang="ja-JP" sz="2800" b="1"/>
              <a:t>】</a:t>
            </a:r>
            <a:r>
              <a:rPr lang="ja-JP" altLang="en-US" sz="2800" b="1"/>
              <a:t>の評価</a:t>
            </a:r>
          </a:p>
          <a:p>
            <a:pPr>
              <a:lnSpc>
                <a:spcPct val="100000"/>
              </a:lnSpc>
              <a:spcBef>
                <a:spcPct val="0"/>
              </a:spcBef>
              <a:buFontTx/>
              <a:buNone/>
            </a:pPr>
            <a:endParaRPr lang="en-US" altLang="ja-JP" sz="900" b="1"/>
          </a:p>
          <a:p>
            <a:pPr>
              <a:lnSpc>
                <a:spcPts val="3300"/>
              </a:lnSpc>
              <a:spcBef>
                <a:spcPct val="0"/>
              </a:spcBef>
              <a:buFontTx/>
              <a:buNone/>
            </a:pPr>
            <a:r>
              <a:rPr lang="ja-JP" altLang="en-US" sz="2400"/>
              <a:t>○　性格や行動面の傾向を評価するということではなく，各教科</a:t>
            </a:r>
            <a:endParaRPr lang="en-US" altLang="ja-JP" sz="2400"/>
          </a:p>
          <a:p>
            <a:pPr>
              <a:lnSpc>
                <a:spcPts val="3300"/>
              </a:lnSpc>
              <a:spcBef>
                <a:spcPct val="0"/>
              </a:spcBef>
              <a:buFontTx/>
              <a:buNone/>
            </a:pPr>
            <a:r>
              <a:rPr lang="ja-JP" altLang="en-US" sz="2400"/>
              <a:t>　等の「主体的に学習に取り組む態度」に係る観点の趣旨に照ら</a:t>
            </a:r>
            <a:endParaRPr lang="en-US" altLang="ja-JP" sz="2400"/>
          </a:p>
          <a:p>
            <a:pPr>
              <a:lnSpc>
                <a:spcPts val="3300"/>
              </a:lnSpc>
              <a:spcBef>
                <a:spcPct val="0"/>
              </a:spcBef>
              <a:buFontTx/>
              <a:buNone/>
            </a:pPr>
            <a:r>
              <a:rPr lang="ja-JP" altLang="en-US" sz="2400"/>
              <a:t>　して，</a:t>
            </a:r>
            <a:r>
              <a:rPr lang="ja-JP" altLang="en-US" sz="2400" u="sng">
                <a:solidFill>
                  <a:srgbClr val="FF0000"/>
                </a:solidFill>
              </a:rPr>
              <a:t>知識及び技能を習得したり，思考力，判断力，表現力など</a:t>
            </a:r>
            <a:endParaRPr lang="en-US" altLang="ja-JP" sz="2400" u="sng">
              <a:solidFill>
                <a:srgbClr val="FF0000"/>
              </a:solidFill>
            </a:endParaRPr>
          </a:p>
          <a:p>
            <a:pPr>
              <a:lnSpc>
                <a:spcPts val="3300"/>
              </a:lnSpc>
              <a:spcBef>
                <a:spcPct val="0"/>
              </a:spcBef>
              <a:buFontTx/>
              <a:buNone/>
            </a:pPr>
            <a:r>
              <a:rPr lang="ja-JP" altLang="en-US" sz="2400">
                <a:solidFill>
                  <a:srgbClr val="FF0000"/>
                </a:solidFill>
              </a:rPr>
              <a:t>　</a:t>
            </a:r>
            <a:r>
              <a:rPr lang="ja-JP" altLang="en-US" sz="2400" u="sng">
                <a:solidFill>
                  <a:srgbClr val="FF0000"/>
                </a:solidFill>
              </a:rPr>
              <a:t>を身に付けたりするために，</a:t>
            </a:r>
            <a:r>
              <a:rPr lang="ja-JP" altLang="en-US" sz="2400"/>
              <a:t>自らの学習状況を把握し，学習の　</a:t>
            </a:r>
            <a:endParaRPr lang="en-US" altLang="ja-JP" sz="2400"/>
          </a:p>
          <a:p>
            <a:pPr>
              <a:lnSpc>
                <a:spcPts val="3300"/>
              </a:lnSpc>
              <a:spcBef>
                <a:spcPct val="0"/>
              </a:spcBef>
              <a:buFontTx/>
              <a:buNone/>
            </a:pPr>
            <a:r>
              <a:rPr lang="ja-JP" altLang="en-US" sz="2400"/>
              <a:t>　進め方について試行錯誤するなど</a:t>
            </a:r>
            <a:r>
              <a:rPr lang="ja-JP" altLang="en-US" sz="2400" u="sng">
                <a:solidFill>
                  <a:srgbClr val="FF0000"/>
                </a:solidFill>
              </a:rPr>
              <a:t>自らの学習を調整しながら学</a:t>
            </a:r>
            <a:endParaRPr lang="en-US" altLang="ja-JP" sz="2400" u="sng">
              <a:solidFill>
                <a:srgbClr val="FF0000"/>
              </a:solidFill>
            </a:endParaRPr>
          </a:p>
          <a:p>
            <a:pPr>
              <a:lnSpc>
                <a:spcPts val="3300"/>
              </a:lnSpc>
              <a:spcBef>
                <a:spcPct val="0"/>
              </a:spcBef>
              <a:buFontTx/>
              <a:buNone/>
            </a:pPr>
            <a:r>
              <a:rPr lang="ja-JP" altLang="en-US" sz="2400">
                <a:solidFill>
                  <a:srgbClr val="FF0000"/>
                </a:solidFill>
              </a:rPr>
              <a:t>　</a:t>
            </a:r>
            <a:r>
              <a:rPr lang="ja-JP" altLang="en-US" sz="2400" u="sng">
                <a:solidFill>
                  <a:srgbClr val="FF0000"/>
                </a:solidFill>
              </a:rPr>
              <a:t>ぼうとしているかどうかという意志的な側面を評価すること</a:t>
            </a:r>
            <a:r>
              <a:rPr lang="ja-JP" altLang="en-US" sz="2400"/>
              <a:t>が重</a:t>
            </a:r>
            <a:endParaRPr lang="en-US" altLang="ja-JP" sz="2400"/>
          </a:p>
          <a:p>
            <a:pPr>
              <a:lnSpc>
                <a:spcPts val="3300"/>
              </a:lnSpc>
              <a:spcBef>
                <a:spcPct val="0"/>
              </a:spcBef>
              <a:buFontTx/>
              <a:buNone/>
            </a:pPr>
            <a:r>
              <a:rPr lang="ja-JP" altLang="en-US" sz="2400"/>
              <a:t>　要である。</a:t>
            </a:r>
            <a:endParaRPr lang="en-US" altLang="ja-JP" sz="2400"/>
          </a:p>
          <a:p>
            <a:pPr>
              <a:lnSpc>
                <a:spcPct val="100000"/>
              </a:lnSpc>
              <a:spcBef>
                <a:spcPct val="0"/>
              </a:spcBef>
              <a:buFontTx/>
              <a:buNone/>
            </a:pPr>
            <a:endParaRPr lang="ja-JP" altLang="en-US" sz="2400"/>
          </a:p>
          <a:p>
            <a:pPr>
              <a:lnSpc>
                <a:spcPct val="100000"/>
              </a:lnSpc>
              <a:spcBef>
                <a:spcPct val="0"/>
              </a:spcBef>
              <a:buFontTx/>
              <a:buNone/>
            </a:pPr>
            <a:r>
              <a:rPr lang="ja-JP" altLang="en-US" sz="2400" b="1"/>
              <a:t>＜具体的な評価の方法（例）＞</a:t>
            </a:r>
          </a:p>
          <a:p>
            <a:pPr>
              <a:lnSpc>
                <a:spcPts val="2400"/>
              </a:lnSpc>
              <a:spcBef>
                <a:spcPct val="0"/>
              </a:spcBef>
              <a:buFontTx/>
              <a:buNone/>
            </a:pPr>
            <a:r>
              <a:rPr lang="ja-JP" altLang="en-US" sz="2400"/>
              <a:t>○　ノートやレポート等における記述</a:t>
            </a:r>
          </a:p>
          <a:p>
            <a:pPr>
              <a:lnSpc>
                <a:spcPts val="2400"/>
              </a:lnSpc>
              <a:spcBef>
                <a:spcPct val="0"/>
              </a:spcBef>
              <a:buFontTx/>
              <a:buNone/>
            </a:pPr>
            <a:r>
              <a:rPr lang="ja-JP" altLang="en-US" sz="2400"/>
              <a:t>○　授業中の発言</a:t>
            </a:r>
          </a:p>
          <a:p>
            <a:pPr>
              <a:lnSpc>
                <a:spcPts val="2400"/>
              </a:lnSpc>
              <a:spcBef>
                <a:spcPct val="0"/>
              </a:spcBef>
              <a:buFontTx/>
              <a:buNone/>
            </a:pPr>
            <a:r>
              <a:rPr lang="ja-JP" altLang="en-US" sz="2400"/>
              <a:t>○　教師による行動観察</a:t>
            </a:r>
          </a:p>
          <a:p>
            <a:pPr>
              <a:lnSpc>
                <a:spcPts val="2400"/>
              </a:lnSpc>
              <a:spcBef>
                <a:spcPct val="0"/>
              </a:spcBef>
              <a:buFontTx/>
              <a:buNone/>
            </a:pPr>
            <a:r>
              <a:rPr lang="ja-JP" altLang="en-US" sz="2400"/>
              <a:t>○　生徒による自己評価や相互評価等の状況を，教師が評価を行</a:t>
            </a:r>
            <a:endParaRPr lang="en-US" altLang="ja-JP" sz="2400"/>
          </a:p>
          <a:p>
            <a:pPr>
              <a:lnSpc>
                <a:spcPts val="2400"/>
              </a:lnSpc>
              <a:spcBef>
                <a:spcPct val="0"/>
              </a:spcBef>
              <a:buFontTx/>
              <a:buNone/>
            </a:pPr>
            <a:r>
              <a:rPr lang="ja-JP" altLang="en-US" sz="2400"/>
              <a:t>　う際に考慮する材料の一つとして用いること</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52"/>
    </mc:Choice>
    <mc:Fallback xmlns="">
      <p:transition spd="slow" advTm="30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a:solidFill>
                  <a:schemeClr val="bg1"/>
                </a:solidFill>
              </a:rPr>
              <a:t>Ⅲ</a:t>
            </a:r>
            <a:r>
              <a:rPr lang="ja-JP" altLang="en-US" sz="2600" b="1">
                <a:solidFill>
                  <a:schemeClr val="bg1"/>
                </a:solidFill>
              </a:rPr>
              <a:t>　題材ごとの学習評価について（事例）</a:t>
            </a:r>
          </a:p>
        </p:txBody>
      </p:sp>
      <p:graphicFrame>
        <p:nvGraphicFramePr>
          <p:cNvPr id="31189" name="表 1"/>
          <p:cNvGraphicFramePr>
            <a:graphicFrameLocks noGrp="1"/>
          </p:cNvGraphicFramePr>
          <p:nvPr>
            <p:extLst>
              <p:ext uri="{D42A27DB-BD31-4B8C-83A1-F6EECF244321}">
                <p14:modId xmlns:p14="http://schemas.microsoft.com/office/powerpoint/2010/main" val="2281438582"/>
              </p:ext>
            </p:extLst>
          </p:nvPr>
        </p:nvGraphicFramePr>
        <p:xfrm>
          <a:off x="80963" y="2443163"/>
          <a:ext cx="8994776" cy="4168775"/>
        </p:xfrm>
        <a:graphic>
          <a:graphicData uri="http://schemas.openxmlformats.org/drawingml/2006/table">
            <a:tbl>
              <a:tblPr/>
              <a:tblGrid>
                <a:gridCol w="553622">
                  <a:extLst>
                    <a:ext uri="{9D8B030D-6E8A-4147-A177-3AD203B41FA5}">
                      <a16:colId xmlns:a16="http://schemas.microsoft.com/office/drawing/2014/main" val="20000"/>
                    </a:ext>
                  </a:extLst>
                </a:gridCol>
                <a:gridCol w="2812657">
                  <a:extLst>
                    <a:ext uri="{9D8B030D-6E8A-4147-A177-3AD203B41FA5}">
                      <a16:colId xmlns:a16="http://schemas.microsoft.com/office/drawing/2014/main" val="20001"/>
                    </a:ext>
                  </a:extLst>
                </a:gridCol>
                <a:gridCol w="2814249">
                  <a:extLst>
                    <a:ext uri="{9D8B030D-6E8A-4147-A177-3AD203B41FA5}">
                      <a16:colId xmlns:a16="http://schemas.microsoft.com/office/drawing/2014/main" val="20002"/>
                    </a:ext>
                  </a:extLst>
                </a:gridCol>
                <a:gridCol w="2814248">
                  <a:extLst>
                    <a:ext uri="{9D8B030D-6E8A-4147-A177-3AD203B41FA5}">
                      <a16:colId xmlns:a16="http://schemas.microsoft.com/office/drawing/2014/main" val="20003"/>
                    </a:ext>
                  </a:extLst>
                </a:gridCol>
              </a:tblGrid>
              <a:tr h="396875">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1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36000" marR="91434"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知識・技能</a:t>
                      </a:r>
                    </a:p>
                  </a:txBody>
                  <a:tcPr marL="36000" marR="91434"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思考・判断・表現</a:t>
                      </a:r>
                    </a:p>
                  </a:txBody>
                  <a:tcPr marL="36000" marR="91434"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ts val="21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主体的に学習に取り組む態度</a:t>
                      </a:r>
                    </a:p>
                  </a:txBody>
                  <a:tcPr marL="3600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562350">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20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B(4)</a:t>
                      </a:r>
                    </a:p>
                  </a:txBody>
                  <a:tcPr marL="36000" marR="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27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衣服と社会生活との関</a:t>
                      </a:r>
                    </a:p>
                    <a:p>
                      <a:pPr marL="0" marR="0" lvl="0" indent="0" algn="l" defTabSz="685800" rtl="0" eaLnBrk="1" fontAlgn="base" latinLnBrk="0" hangingPunct="1">
                        <a:lnSpc>
                          <a:spcPts val="27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わりが分かり，目的に応</a:t>
                      </a:r>
                    </a:p>
                    <a:p>
                      <a:pPr marL="0" marR="0" lvl="0" indent="0" algn="l" defTabSz="685800" rtl="0" eaLnBrk="1" fontAlgn="base" latinLnBrk="0" hangingPunct="1">
                        <a:lnSpc>
                          <a:spcPts val="27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000" b="0" i="0" u="none" strike="noStrike" cap="none" normalizeH="0" baseline="0" dirty="0" err="1">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じた</a:t>
                      </a: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着用，個性を生かす　</a:t>
                      </a:r>
                    </a:p>
                    <a:p>
                      <a:pPr marL="0" marR="0" lvl="0" indent="0" algn="l" defTabSz="685800" rtl="0" eaLnBrk="1" fontAlgn="base" latinLnBrk="0" hangingPunct="1">
                        <a:lnSpc>
                          <a:spcPts val="27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着用について理解して　</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ts val="27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いる。</a:t>
                      </a:r>
                    </a:p>
                    <a:p>
                      <a:pPr marL="0" marR="0" lvl="0" indent="0" algn="l" defTabSz="685800" rtl="0" eaLnBrk="1" fontAlgn="base" latinLnBrk="0" hangingPunct="1">
                        <a:lnSpc>
                          <a:spcPts val="27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衣服の適切な選択に</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ts val="27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ついて理解している。</a:t>
                      </a:r>
                    </a:p>
                    <a:p>
                      <a:pPr marL="0" marR="0" lvl="0" indent="0" algn="l" defTabSz="685800" rtl="0" eaLnBrk="1" fontAlgn="base" latinLnBrk="0" hangingPunct="1">
                        <a:lnSpc>
                          <a:spcPts val="27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衣服の計画的な活用</a:t>
                      </a:r>
                    </a:p>
                    <a:p>
                      <a:pPr marL="0" marR="0" lvl="0" indent="0" algn="l" defTabSz="685800" rtl="0" eaLnBrk="1" fontAlgn="base" latinLnBrk="0" hangingPunct="1">
                        <a:lnSpc>
                          <a:spcPts val="27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の必要性について理解</a:t>
                      </a:r>
                    </a:p>
                    <a:p>
                      <a:pPr marL="0" marR="0" lvl="0" indent="0" algn="l" defTabSz="685800" rtl="0" eaLnBrk="1" fontAlgn="base" latinLnBrk="0" hangingPunct="1">
                        <a:lnSpc>
                          <a:spcPts val="27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している。</a:t>
                      </a:r>
                    </a:p>
                  </a:txBody>
                  <a:tcPr marL="3600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ts val="27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健康・快適で持続可能</a:t>
                      </a:r>
                    </a:p>
                    <a:p>
                      <a:pPr marL="0" marR="0" lvl="0" indent="0" algn="ctr" defTabSz="685800" rtl="0" eaLnBrk="1" fontAlgn="base" latinLnBrk="0" hangingPunct="1">
                        <a:lnSpc>
                          <a:spcPts val="27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な衣生活を送るために，</a:t>
                      </a:r>
                    </a:p>
                    <a:p>
                      <a:pPr marL="0" marR="0" lvl="0" indent="0" algn="ctr" defTabSz="685800" rtl="0" eaLnBrk="1" fontAlgn="base" latinLnBrk="0" hangingPunct="1">
                        <a:lnSpc>
                          <a:spcPts val="27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衣服の選択，日常着の</a:t>
                      </a:r>
                    </a:p>
                    <a:p>
                      <a:pPr marL="0" marR="0" lvl="0" indent="0" algn="ctr" defTabSz="685800" rtl="0" eaLnBrk="1" fontAlgn="base" latinLnBrk="0" hangingPunct="1">
                        <a:lnSpc>
                          <a:spcPts val="27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手入れ，衣服の再利用</a:t>
                      </a:r>
                    </a:p>
                    <a:p>
                      <a:pPr marL="0" marR="0" lvl="0" indent="0" algn="l" defTabSz="685800" rtl="0" eaLnBrk="1" fontAlgn="base" latinLnBrk="0" hangingPunct="1">
                        <a:lnSpc>
                          <a:spcPts val="27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などについて，問題を見</a:t>
                      </a:r>
                    </a:p>
                    <a:p>
                      <a:pPr marL="0" marR="0" lvl="0" indent="0" algn="l" defTabSz="685800" rtl="0" eaLnBrk="1" fontAlgn="base" latinLnBrk="0" hangingPunct="1">
                        <a:lnSpc>
                          <a:spcPts val="27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いだして課題を設定して</a:t>
                      </a:r>
                    </a:p>
                    <a:p>
                      <a:pPr marL="0" marR="0" lvl="0" indent="0" algn="l" defTabSz="685800" rtl="0" eaLnBrk="1" fontAlgn="base" latinLnBrk="0" hangingPunct="1">
                        <a:lnSpc>
                          <a:spcPts val="27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いる。</a:t>
                      </a:r>
                    </a:p>
                    <a:p>
                      <a:pPr marL="0" marR="0" lvl="0" indent="0" algn="l" defTabSz="685800" rtl="0" eaLnBrk="1" fontAlgn="base" latinLnBrk="0" hangingPunct="1">
                        <a:lnSpc>
                          <a:spcPts val="27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衣服の選択について，</a:t>
                      </a:r>
                    </a:p>
                    <a:p>
                      <a:pPr marL="0" marR="0" lvl="0" indent="0" algn="l" defTabSz="685800" rtl="0" eaLnBrk="1" fontAlgn="base" latinLnBrk="0" hangingPunct="1">
                        <a:lnSpc>
                          <a:spcPts val="27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問題を見いだして課題を</a:t>
                      </a:r>
                    </a:p>
                    <a:p>
                      <a:pPr marL="0" marR="0" lvl="0" indent="0" algn="l" defTabSz="685800" rtl="0" eaLnBrk="1" fontAlgn="base" latinLnBrk="0" hangingPunct="1">
                        <a:lnSpc>
                          <a:spcPts val="27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設定している。</a:t>
                      </a:r>
                    </a:p>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3600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27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衣服の選択，材料や状態に応じた日常着の手入れの仕方について，課題の解決に主体的に取り組もうとしている。</a:t>
                      </a:r>
                    </a:p>
                    <a:p>
                      <a:pPr marL="0" marR="0" lvl="0" indent="0" algn="l" defTabSz="685800" rtl="0" eaLnBrk="1" fontAlgn="base" latinLnBrk="0" hangingPunct="1">
                        <a:lnSpc>
                          <a:spcPts val="27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衣服の選択，材料や状態に応じた日常着の手入れの仕方について，課題解決に向けた一連の活動を振り返って改善しようとしている。</a:t>
                      </a:r>
                    </a:p>
                  </a:txBody>
                  <a:tcPr marL="3600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0436" name="テキスト ボックス 13"/>
          <p:cNvSpPr>
            <a:spLocks noChangeArrowheads="1"/>
          </p:cNvSpPr>
          <p:nvPr/>
        </p:nvSpPr>
        <p:spPr bwMode="auto">
          <a:xfrm>
            <a:off x="0" y="546100"/>
            <a:ext cx="9153525" cy="1311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2700"/>
              </a:lnSpc>
              <a:spcBef>
                <a:spcPct val="0"/>
              </a:spcBef>
              <a:buFontTx/>
              <a:buNone/>
            </a:pPr>
            <a:r>
              <a:rPr lang="ja-JP" altLang="en-US" sz="2000" b="1"/>
              <a:t>（４）題材の評価規準の学習活動に即した具体化の検討</a:t>
            </a:r>
          </a:p>
          <a:p>
            <a:pPr>
              <a:lnSpc>
                <a:spcPts val="2700"/>
              </a:lnSpc>
              <a:spcBef>
                <a:spcPct val="0"/>
              </a:spcBef>
              <a:buFontTx/>
              <a:buNone/>
            </a:pPr>
            <a:r>
              <a:rPr lang="ja-JP" altLang="en-US" sz="2000" b="1"/>
              <a:t>    ②題材の評価規準を学習活動に即して具体化</a:t>
            </a:r>
          </a:p>
          <a:p>
            <a:pPr>
              <a:lnSpc>
                <a:spcPts val="2700"/>
              </a:lnSpc>
              <a:spcBef>
                <a:spcPct val="0"/>
              </a:spcBef>
              <a:buFontTx/>
              <a:buNone/>
            </a:pPr>
            <a:r>
              <a:rPr lang="ja-JP" altLang="en-US" sz="1800" b="1"/>
              <a:t>　</a:t>
            </a:r>
            <a:r>
              <a:rPr lang="ja-JP" altLang="en-US" sz="2000" b="1"/>
              <a:t>　「</a:t>
            </a:r>
            <a:r>
              <a:rPr lang="en-US" altLang="ja-JP" sz="2000" b="1"/>
              <a:t>『</a:t>
            </a:r>
            <a:r>
              <a:rPr lang="ja-JP" altLang="en-US" sz="2000" b="1"/>
              <a:t>内容のまとまりごとの評価規準（例）</a:t>
            </a:r>
            <a:r>
              <a:rPr lang="en-US" altLang="ja-JP" sz="2000" b="1"/>
              <a:t>』</a:t>
            </a:r>
            <a:r>
              <a:rPr lang="ja-JP" altLang="en-US" sz="2000" b="1"/>
              <a:t>を具体化した例」を基に，解説における記</a:t>
            </a:r>
          </a:p>
          <a:p>
            <a:pPr>
              <a:lnSpc>
                <a:spcPts val="2700"/>
              </a:lnSpc>
              <a:spcBef>
                <a:spcPct val="0"/>
              </a:spcBef>
              <a:buFontTx/>
              <a:buNone/>
            </a:pPr>
            <a:r>
              <a:rPr lang="ja-JP" altLang="en-US" sz="2000" b="1"/>
              <a:t>　述等を参考に学習活動に即して，</a:t>
            </a:r>
            <a:r>
              <a:rPr lang="ja-JP" altLang="en-US" sz="2000" b="1" u="sng">
                <a:solidFill>
                  <a:srgbClr val="FF0000"/>
                </a:solidFill>
              </a:rPr>
              <a:t>具体的な評価規準</a:t>
            </a:r>
            <a:r>
              <a:rPr lang="ja-JP" altLang="en-US" sz="2000" b="1"/>
              <a:t>を設定する。</a:t>
            </a:r>
          </a:p>
        </p:txBody>
      </p:sp>
      <p:sp>
        <p:nvSpPr>
          <p:cNvPr id="60437" name="角丸四角形 6"/>
          <p:cNvSpPr>
            <a:spLocks noChangeArrowheads="1"/>
          </p:cNvSpPr>
          <p:nvPr/>
        </p:nvSpPr>
        <p:spPr bwMode="auto">
          <a:xfrm>
            <a:off x="34925" y="2060575"/>
            <a:ext cx="9040813" cy="373063"/>
          </a:xfrm>
          <a:prstGeom prst="roundRect">
            <a:avLst>
              <a:gd name="adj" fmla="val 16667"/>
            </a:avLst>
          </a:prstGeom>
          <a:solidFill>
            <a:srgbClr val="FFCCFF"/>
          </a:solidFill>
          <a:ln w="12700" algn="ctr">
            <a:solidFill>
              <a:srgbClr val="41719C"/>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000" b="1"/>
              <a:t>事例　「健康・快適で持続可能な衣生活（第２学年）」</a:t>
            </a:r>
          </a:p>
        </p:txBody>
      </p:sp>
      <p:sp>
        <p:nvSpPr>
          <p:cNvPr id="60438" name="下リボン 7"/>
          <p:cNvSpPr>
            <a:spLocks noChangeArrowheads="1"/>
          </p:cNvSpPr>
          <p:nvPr/>
        </p:nvSpPr>
        <p:spPr bwMode="auto">
          <a:xfrm>
            <a:off x="7781925" y="-6350"/>
            <a:ext cx="1274763" cy="374650"/>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Ｐ８６</a:t>
            </a:r>
          </a:p>
        </p:txBody>
      </p:sp>
      <p:pic>
        <p:nvPicPr>
          <p:cNvPr id="60439" name="グループ化 24"/>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3" y="6514497"/>
            <a:ext cx="9018587" cy="166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206"/>
    </mc:Choice>
    <mc:Fallback xmlns="">
      <p:transition spd="slow" advTm="39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テキスト ボックス 10"/>
          <p:cNvSpPr>
            <a:spLocks noChangeArrowheads="1"/>
          </p:cNvSpPr>
          <p:nvPr/>
        </p:nvSpPr>
        <p:spPr bwMode="auto">
          <a:xfrm>
            <a:off x="26988" y="6167438"/>
            <a:ext cx="9145587"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Tx/>
              <a:buNone/>
            </a:pPr>
            <a:r>
              <a:rPr lang="ja-JP" altLang="en-US" sz="3600" b="1">
                <a:latin typeface="HGP教科書体" panose="02020600000000000000" pitchFamily="18" charset="-128"/>
                <a:ea typeface="HGP教科書体" panose="02020600000000000000" pitchFamily="18" charset="-128"/>
              </a:rPr>
              <a:t>福岡県教育委員会</a:t>
            </a:r>
          </a:p>
        </p:txBody>
      </p:sp>
      <p:sp>
        <p:nvSpPr>
          <p:cNvPr id="62467" name="正方形/長方形 2"/>
          <p:cNvSpPr>
            <a:spLocks noChangeArrowheads="1"/>
          </p:cNvSpPr>
          <p:nvPr/>
        </p:nvSpPr>
        <p:spPr bwMode="auto">
          <a:xfrm>
            <a:off x="250825" y="2852738"/>
            <a:ext cx="8601075" cy="1296987"/>
          </a:xfrm>
          <a:prstGeom prst="rect">
            <a:avLst/>
          </a:prstGeom>
          <a:solidFill>
            <a:srgbClr val="FFFF00"/>
          </a:solidFill>
          <a:ln w="9525" algn="ctr">
            <a:solidFill>
              <a:srgbClr val="A5A5A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4800" b="1">
                <a:latin typeface="HGP教科書体" panose="02020600000000000000" pitchFamily="18" charset="-128"/>
                <a:ea typeface="HGP教科書体" panose="02020600000000000000" pitchFamily="18" charset="-128"/>
              </a:rPr>
              <a:t>中学校　技術・家庭（家庭分野）</a:t>
            </a:r>
          </a:p>
        </p:txBody>
      </p:sp>
      <p:sp>
        <p:nvSpPr>
          <p:cNvPr id="62468" name="テキスト ボックス 4"/>
          <p:cNvSpPr>
            <a:spLocks noChangeArrowheads="1"/>
          </p:cNvSpPr>
          <p:nvPr/>
        </p:nvSpPr>
        <p:spPr bwMode="auto">
          <a:xfrm>
            <a:off x="250825" y="4397375"/>
            <a:ext cx="8642350"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62469" name="サブタイトル 2"/>
          <p:cNvSpPr>
            <a:spLocks noGrp="1" noChangeArrowheads="1"/>
          </p:cNvSpPr>
          <p:nvPr>
            <p:ph type="subTitle" idx="4294967295"/>
          </p:nvPr>
        </p:nvSpPr>
        <p:spPr>
          <a:xfrm>
            <a:off x="7938" y="908050"/>
            <a:ext cx="9144000" cy="1754188"/>
          </a:xfrm>
          <a:solidFill>
            <a:srgbClr val="0070C0"/>
          </a:solidFill>
        </p:spPr>
        <p:txBody>
          <a:bodyPr anchor="ctr"/>
          <a:lstStyle/>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「指導と評価の一体化」のための</a:t>
            </a:r>
            <a:endParaRPr lang="en-US" altLang="ja-JP" sz="4400" b="1">
              <a:solidFill>
                <a:schemeClr val="bg1"/>
              </a:solidFill>
              <a:latin typeface="ＭＳ Ｐゴシック" panose="020B0600070205080204" pitchFamily="50" charset="-128"/>
            </a:endParaRPr>
          </a:p>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学習評価について</a:t>
            </a:r>
            <a:endParaRPr lang="ja-JP" altLang="en-US" sz="7200" b="1">
              <a:solidFill>
                <a:schemeClr val="bg1"/>
              </a:solidFill>
              <a:latin typeface="ＭＳ Ｐゴシック" panose="020B0600070205080204" pitchFamily="50" charset="-128"/>
            </a:endParaRPr>
          </a:p>
        </p:txBody>
      </p:sp>
      <p:pic>
        <p:nvPicPr>
          <p:cNvPr id="62470" name="Picture 3"/>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71" name="録音されたサウンド"/>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1900" y="6532563"/>
            <a:ext cx="242888"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51"/>
    </mc:Choice>
    <mc:Fallback xmlns="">
      <p:transition spd="slow" advTm="10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ボックス 12"/>
          <p:cNvSpPr>
            <a:spLocks noChangeArrowheads="1"/>
          </p:cNvSpPr>
          <p:nvPr/>
        </p:nvSpPr>
        <p:spPr bwMode="auto">
          <a:xfrm>
            <a:off x="14288" y="836613"/>
            <a:ext cx="9099550" cy="5545137"/>
          </a:xfrm>
          <a:prstGeom prst="rect">
            <a:avLst/>
          </a:prstGeom>
          <a:solidFill>
            <a:srgbClr val="FFFF99"/>
          </a:solidFill>
          <a:ln w="9525" algn="ctr">
            <a:solidFill>
              <a:srgbClr val="FFC000"/>
            </a:solidFill>
            <a:round/>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b="1">
                <a:latin typeface="ＭＳ Ｐゴシック" panose="020B0600070205080204" pitchFamily="50" charset="-128"/>
              </a:rPr>
              <a:t>「Ａ 家族・家庭生活」（１）自分の成長と家族・家庭生活 </a:t>
            </a:r>
          </a:p>
          <a:p>
            <a:pPr>
              <a:lnSpc>
                <a:spcPct val="100000"/>
              </a:lnSpc>
              <a:spcBef>
                <a:spcPct val="0"/>
              </a:spcBef>
              <a:buFontTx/>
              <a:buNone/>
            </a:pPr>
            <a:r>
              <a:rPr lang="ja-JP" altLang="en-US" sz="2400" b="1">
                <a:latin typeface="ＭＳ Ｐゴシック" panose="020B0600070205080204" pitchFamily="50" charset="-128"/>
              </a:rPr>
              <a:t>「Ａ 家族・家庭生活」（２）幼児の生活と家族 </a:t>
            </a:r>
          </a:p>
          <a:p>
            <a:pPr>
              <a:lnSpc>
                <a:spcPct val="100000"/>
              </a:lnSpc>
              <a:spcBef>
                <a:spcPct val="0"/>
              </a:spcBef>
              <a:buFontTx/>
              <a:buNone/>
            </a:pPr>
            <a:r>
              <a:rPr lang="ja-JP" altLang="en-US" sz="2400" b="1">
                <a:latin typeface="ＭＳ Ｐゴシック" panose="020B0600070205080204" pitchFamily="50" charset="-128"/>
              </a:rPr>
              <a:t>「Ａ 家族・家庭生活」（３）家族・家庭や地域との関わり </a:t>
            </a:r>
          </a:p>
          <a:p>
            <a:pPr>
              <a:lnSpc>
                <a:spcPct val="100000"/>
              </a:lnSpc>
              <a:spcBef>
                <a:spcPct val="0"/>
              </a:spcBef>
              <a:buFontTx/>
              <a:buNone/>
            </a:pPr>
            <a:r>
              <a:rPr lang="ja-JP" altLang="en-US" sz="2400" b="1">
                <a:latin typeface="ＭＳ Ｐゴシック" panose="020B0600070205080204" pitchFamily="50" charset="-128"/>
              </a:rPr>
              <a:t>「Ａ 家族・家庭生活」（４）家族・家庭生活についての課題と実践 </a:t>
            </a:r>
          </a:p>
          <a:p>
            <a:pPr>
              <a:lnSpc>
                <a:spcPct val="100000"/>
              </a:lnSpc>
              <a:spcBef>
                <a:spcPct val="0"/>
              </a:spcBef>
              <a:buFontTx/>
              <a:buNone/>
            </a:pPr>
            <a:r>
              <a:rPr lang="ja-JP" altLang="en-US" sz="2400" b="1">
                <a:latin typeface="ＭＳ Ｐゴシック" panose="020B0600070205080204" pitchFamily="50" charset="-128"/>
              </a:rPr>
              <a:t>「Ｂ 衣食住の生活」（１）食事の役割と中学生の栄養の特徴 </a:t>
            </a:r>
          </a:p>
          <a:p>
            <a:pPr>
              <a:lnSpc>
                <a:spcPct val="100000"/>
              </a:lnSpc>
              <a:spcBef>
                <a:spcPct val="0"/>
              </a:spcBef>
              <a:buFontTx/>
              <a:buNone/>
            </a:pPr>
            <a:r>
              <a:rPr lang="ja-JP" altLang="en-US" sz="2400" b="1">
                <a:latin typeface="ＭＳ Ｐゴシック" panose="020B0600070205080204" pitchFamily="50" charset="-128"/>
              </a:rPr>
              <a:t>「Ｂ 衣食住の生活」（２）中学生に必要な栄養を満たす食事 </a:t>
            </a:r>
          </a:p>
          <a:p>
            <a:pPr>
              <a:lnSpc>
                <a:spcPct val="100000"/>
              </a:lnSpc>
              <a:spcBef>
                <a:spcPct val="0"/>
              </a:spcBef>
              <a:buFontTx/>
              <a:buNone/>
            </a:pPr>
            <a:r>
              <a:rPr lang="ja-JP" altLang="en-US" sz="2400" b="1">
                <a:latin typeface="ＭＳ Ｐゴシック" panose="020B0600070205080204" pitchFamily="50" charset="-128"/>
              </a:rPr>
              <a:t>「Ｂ 衣食住の生活」（３）日常食の調理と地域の食文化 </a:t>
            </a:r>
          </a:p>
          <a:p>
            <a:pPr>
              <a:lnSpc>
                <a:spcPct val="100000"/>
              </a:lnSpc>
              <a:spcBef>
                <a:spcPct val="0"/>
              </a:spcBef>
              <a:buFontTx/>
              <a:buNone/>
            </a:pPr>
            <a:r>
              <a:rPr lang="ja-JP" altLang="en-US" sz="2400" b="1">
                <a:latin typeface="ＭＳ Ｐゴシック" panose="020B0600070205080204" pitchFamily="50" charset="-128"/>
              </a:rPr>
              <a:t>「Ｂ 衣食住の生活」（４）衣服の選択と手入れ </a:t>
            </a:r>
          </a:p>
          <a:p>
            <a:pPr>
              <a:lnSpc>
                <a:spcPct val="100000"/>
              </a:lnSpc>
              <a:spcBef>
                <a:spcPct val="0"/>
              </a:spcBef>
              <a:buFontTx/>
              <a:buNone/>
            </a:pPr>
            <a:r>
              <a:rPr lang="ja-JP" altLang="en-US" sz="2400" b="1">
                <a:latin typeface="ＭＳ Ｐゴシック" panose="020B0600070205080204" pitchFamily="50" charset="-128"/>
              </a:rPr>
              <a:t>「Ｂ 衣食住の生活」（５）生活を豊かにするための布を用いた製作 </a:t>
            </a:r>
          </a:p>
          <a:p>
            <a:pPr>
              <a:lnSpc>
                <a:spcPct val="100000"/>
              </a:lnSpc>
              <a:spcBef>
                <a:spcPct val="0"/>
              </a:spcBef>
              <a:buFontTx/>
              <a:buNone/>
            </a:pPr>
            <a:r>
              <a:rPr lang="ja-JP" altLang="en-US" sz="2400" b="1">
                <a:latin typeface="ＭＳ Ｐゴシック" panose="020B0600070205080204" pitchFamily="50" charset="-128"/>
              </a:rPr>
              <a:t>「Ｂ 衣食住の生活」（６）住居の機能と安全な住まい方 </a:t>
            </a:r>
          </a:p>
          <a:p>
            <a:pPr>
              <a:lnSpc>
                <a:spcPct val="100000"/>
              </a:lnSpc>
              <a:spcBef>
                <a:spcPct val="0"/>
              </a:spcBef>
              <a:buFontTx/>
              <a:buNone/>
            </a:pPr>
            <a:r>
              <a:rPr lang="ja-JP" altLang="en-US" sz="2400" b="1">
                <a:latin typeface="ＭＳ Ｐゴシック" panose="020B0600070205080204" pitchFamily="50" charset="-128"/>
              </a:rPr>
              <a:t>「Ｂ 衣食住の生活」（７）衣食住の生活についての課題と実践 </a:t>
            </a:r>
          </a:p>
          <a:p>
            <a:pPr>
              <a:lnSpc>
                <a:spcPct val="100000"/>
              </a:lnSpc>
              <a:spcBef>
                <a:spcPct val="0"/>
              </a:spcBef>
              <a:buFontTx/>
              <a:buNone/>
            </a:pPr>
            <a:r>
              <a:rPr lang="ja-JP" altLang="en-US" sz="2400" b="1">
                <a:latin typeface="ＭＳ Ｐゴシック" panose="020B0600070205080204" pitchFamily="50" charset="-128"/>
              </a:rPr>
              <a:t>「Ｃ 消費生活・環境」（１）金銭の管理と購入 </a:t>
            </a:r>
          </a:p>
          <a:p>
            <a:pPr>
              <a:lnSpc>
                <a:spcPct val="100000"/>
              </a:lnSpc>
              <a:spcBef>
                <a:spcPct val="0"/>
              </a:spcBef>
              <a:buFontTx/>
              <a:buNone/>
            </a:pPr>
            <a:r>
              <a:rPr lang="ja-JP" altLang="en-US" sz="2400" b="1">
                <a:latin typeface="ＭＳ Ｐゴシック" panose="020B0600070205080204" pitchFamily="50" charset="-128"/>
              </a:rPr>
              <a:t>「Ｃ 消費生活・環境」（２）消費者の権利と責任 </a:t>
            </a:r>
          </a:p>
          <a:p>
            <a:pPr>
              <a:lnSpc>
                <a:spcPct val="100000"/>
              </a:lnSpc>
              <a:spcBef>
                <a:spcPct val="0"/>
              </a:spcBef>
              <a:buFontTx/>
              <a:buNone/>
            </a:pPr>
            <a:r>
              <a:rPr lang="ja-JP" altLang="en-US" sz="2400" b="1">
                <a:latin typeface="ＭＳ Ｐゴシック" panose="020B0600070205080204" pitchFamily="50" charset="-128"/>
              </a:rPr>
              <a:t>「Ｃ 消費生活・環境」（３）消費生活・環境についての課題と実践 </a:t>
            </a:r>
          </a:p>
        </p:txBody>
      </p:sp>
      <p:sp>
        <p:nvSpPr>
          <p:cNvPr id="9219"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a:solidFill>
                  <a:schemeClr val="bg1"/>
                </a:solidFill>
              </a:rPr>
              <a:t>Ⅰ</a:t>
            </a:r>
            <a:r>
              <a:rPr lang="ja-JP" altLang="en-US" sz="2600" b="1">
                <a:solidFill>
                  <a:schemeClr val="bg1"/>
                </a:solidFill>
              </a:rPr>
              <a:t>　中学校（家庭分野）における内容のまとまり</a:t>
            </a:r>
          </a:p>
        </p:txBody>
      </p:sp>
      <p:sp>
        <p:nvSpPr>
          <p:cNvPr id="9220" name="下リボン 1"/>
          <p:cNvSpPr>
            <a:spLocks noChangeArrowheads="1"/>
          </p:cNvSpPr>
          <p:nvPr/>
        </p:nvSpPr>
        <p:spPr bwMode="auto">
          <a:xfrm>
            <a:off x="7812088" y="-50800"/>
            <a:ext cx="1301750" cy="504825"/>
          </a:xfrm>
          <a:prstGeom prst="ribbon">
            <a:avLst>
              <a:gd name="adj1" fmla="val 16667"/>
              <a:gd name="adj2" fmla="val 72694"/>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Ｐ２７</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670"/>
    </mc:Choice>
    <mc:Fallback xmlns="">
      <p:transition spd="slow" advTm="34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サブタイトル 2"/>
          <p:cNvSpPr>
            <a:spLocks noGrp="1" noChangeArrowheads="1"/>
          </p:cNvSpPr>
          <p:nvPr>
            <p:ph type="subTitle" idx="4294967295"/>
          </p:nvPr>
        </p:nvSpPr>
        <p:spPr>
          <a:xfrm>
            <a:off x="7938" y="-26988"/>
            <a:ext cx="9144000" cy="1754188"/>
          </a:xfrm>
          <a:solidFill>
            <a:srgbClr val="0070C0"/>
          </a:solidFill>
        </p:spPr>
        <p:txBody>
          <a:bodyPr anchor="ctr"/>
          <a:lstStyle/>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「指導と評価の一体化」のための</a:t>
            </a:r>
            <a:endParaRPr lang="en-US" altLang="ja-JP" sz="4400" b="1">
              <a:solidFill>
                <a:schemeClr val="bg1"/>
              </a:solidFill>
              <a:latin typeface="ＭＳ Ｐゴシック" panose="020B0600070205080204" pitchFamily="50" charset="-128"/>
            </a:endParaRPr>
          </a:p>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学習評価について</a:t>
            </a:r>
            <a:endParaRPr lang="ja-JP" altLang="en-US" sz="7200" b="1">
              <a:solidFill>
                <a:schemeClr val="bg1"/>
              </a:solidFill>
              <a:latin typeface="ＭＳ Ｐゴシック" panose="020B0600070205080204" pitchFamily="50" charset="-128"/>
            </a:endParaRPr>
          </a:p>
        </p:txBody>
      </p:sp>
      <p:sp>
        <p:nvSpPr>
          <p:cNvPr id="11267" name="AutoShape 12"/>
          <p:cNvSpPr>
            <a:spLocks noChangeArrowheads="1"/>
          </p:cNvSpPr>
          <p:nvPr/>
        </p:nvSpPr>
        <p:spPr bwMode="auto">
          <a:xfrm>
            <a:off x="107950" y="3357563"/>
            <a:ext cx="8893175" cy="3384550"/>
          </a:xfrm>
          <a:prstGeom prst="rect">
            <a:avLst/>
          </a:prstGeom>
          <a:solidFill>
            <a:srgbClr val="E2F0D9"/>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ts val="2000"/>
              </a:lnSpc>
              <a:spcBef>
                <a:spcPct val="50000"/>
              </a:spcBef>
              <a:buFontTx/>
              <a:buNone/>
            </a:pPr>
            <a:r>
              <a:rPr lang="ja-JP" altLang="en-US" sz="2800" b="1">
                <a:solidFill>
                  <a:srgbClr val="000000"/>
                </a:solidFill>
                <a:latin typeface="Arial" panose="020B0604020202020204" pitchFamily="34" charset="0"/>
                <a:ea typeface="HGP教科書体" panose="02020600000000000000" pitchFamily="18" charset="-128"/>
              </a:rPr>
              <a:t>　</a:t>
            </a:r>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中学校</a:t>
            </a:r>
            <a:r>
              <a:rPr lang="en-US" altLang="ja-JP" sz="2800" b="1">
                <a:latin typeface="Arial" panose="020B0604020202020204" pitchFamily="34" charset="0"/>
                <a:ea typeface="HGP教科書体" panose="02020600000000000000" pitchFamily="18" charset="-128"/>
              </a:rPr>
              <a:t>〔</a:t>
            </a:r>
            <a:r>
              <a:rPr lang="ja-JP" altLang="en-US" sz="2800" b="1">
                <a:latin typeface="Arial" panose="020B0604020202020204" pitchFamily="34" charset="0"/>
                <a:ea typeface="HGP教科書体" panose="02020600000000000000" pitchFamily="18" charset="-128"/>
              </a:rPr>
              <a:t>家庭分野</a:t>
            </a:r>
            <a:r>
              <a:rPr lang="en-US" altLang="ja-JP" sz="2800" b="1">
                <a:latin typeface="Arial" panose="020B0604020202020204" pitchFamily="34" charset="0"/>
                <a:ea typeface="HGP教科書体" panose="02020600000000000000" pitchFamily="18" charset="-128"/>
              </a:rPr>
              <a:t>〕</a:t>
            </a:r>
            <a:r>
              <a:rPr lang="ja-JP" altLang="en-US" sz="2800" b="1">
                <a:latin typeface="Arial" panose="020B0604020202020204" pitchFamily="34" charset="0"/>
                <a:ea typeface="HGP教科書体" panose="02020600000000000000" pitchFamily="18" charset="-128"/>
              </a:rPr>
              <a:t>における内容のまとまり</a:t>
            </a:r>
          </a:p>
          <a:p>
            <a:pPr eaLnBrk="1" hangingPunct="1">
              <a:lnSpc>
                <a:spcPts val="2000"/>
              </a:lnSpc>
              <a:spcBef>
                <a:spcPct val="50000"/>
              </a:spcBef>
              <a:buFontTx/>
              <a:buNone/>
            </a:pPr>
            <a:endParaRPr lang="en-US" altLang="ja-JP" sz="1200" b="1">
              <a:solidFill>
                <a:srgbClr val="000000"/>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ja-JP" altLang="en-US" sz="2800" b="1">
                <a:solidFill>
                  <a:srgbClr val="000000"/>
                </a:solidFill>
                <a:latin typeface="Arial" panose="020B0604020202020204" pitchFamily="34" charset="0"/>
                <a:ea typeface="HGP教科書体" panose="02020600000000000000" pitchFamily="18" charset="-128"/>
              </a:rPr>
              <a:t>　</a:t>
            </a:r>
            <a:r>
              <a:rPr lang="en-US" altLang="ja-JP" sz="2800" b="1">
                <a:solidFill>
                  <a:srgbClr val="FF0000"/>
                </a:solidFill>
                <a:latin typeface="Arial" panose="020B0604020202020204" pitchFamily="34" charset="0"/>
                <a:ea typeface="HGP教科書体" panose="02020600000000000000" pitchFamily="18" charset="-128"/>
              </a:rPr>
              <a:t>Ⅱ</a:t>
            </a:r>
            <a:r>
              <a:rPr lang="ja-JP" altLang="en-US" sz="2800" b="1">
                <a:solidFill>
                  <a:srgbClr val="FF0000"/>
                </a:solidFill>
                <a:latin typeface="Arial" panose="020B0604020202020204" pitchFamily="34" charset="0"/>
                <a:ea typeface="HGP教科書体" panose="02020600000000000000" pitchFamily="18" charset="-128"/>
              </a:rPr>
              <a:t>　「内容のまとまりごとの評価規準」作成の手順</a:t>
            </a:r>
          </a:p>
          <a:p>
            <a:pPr eaLnBrk="1" hangingPunct="1">
              <a:lnSpc>
                <a:spcPts val="2000"/>
              </a:lnSpc>
              <a:spcBef>
                <a:spcPct val="50000"/>
              </a:spcBef>
              <a:buFontTx/>
              <a:buNone/>
            </a:pPr>
            <a:endParaRPr lang="ja-JP" altLang="en-US" sz="1200" b="1">
              <a:solidFill>
                <a:srgbClr val="000000"/>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ja-JP" altLang="en-US" sz="2800" b="1">
                <a:solidFill>
                  <a:srgbClr val="000000"/>
                </a:solidFill>
                <a:latin typeface="Arial" panose="020B0604020202020204" pitchFamily="34" charset="0"/>
                <a:ea typeface="HGP教科書体" panose="02020600000000000000" pitchFamily="18" charset="-128"/>
              </a:rPr>
              <a:t>　</a:t>
            </a:r>
            <a:r>
              <a:rPr lang="en-US" altLang="ja-JP" sz="2800" b="1">
                <a:solidFill>
                  <a:srgbClr val="000000"/>
                </a:solidFill>
                <a:latin typeface="Arial" panose="020B0604020202020204" pitchFamily="34" charset="0"/>
                <a:ea typeface="HGP教科書体" panose="02020600000000000000" pitchFamily="18" charset="-128"/>
              </a:rPr>
              <a:t>Ⅲ</a:t>
            </a:r>
            <a:r>
              <a:rPr lang="ja-JP" altLang="en-US" sz="2800" b="1">
                <a:solidFill>
                  <a:srgbClr val="000000"/>
                </a:solidFill>
                <a:latin typeface="Arial" panose="020B0604020202020204" pitchFamily="34" charset="0"/>
                <a:ea typeface="HGP教科書体" panose="02020600000000000000" pitchFamily="18" charset="-128"/>
              </a:rPr>
              <a:t>　題材ごとの学習評価について（事例）</a:t>
            </a:r>
          </a:p>
        </p:txBody>
      </p:sp>
      <p:sp>
        <p:nvSpPr>
          <p:cNvPr id="11268" name="正方形/長方形 5"/>
          <p:cNvSpPr>
            <a:spLocks noChangeArrowheads="1"/>
          </p:cNvSpPr>
          <p:nvPr/>
        </p:nvSpPr>
        <p:spPr bwMode="auto">
          <a:xfrm>
            <a:off x="250825" y="1916113"/>
            <a:ext cx="8601075" cy="1296987"/>
          </a:xfrm>
          <a:prstGeom prst="rect">
            <a:avLst/>
          </a:prstGeom>
          <a:solidFill>
            <a:srgbClr val="FFFF00"/>
          </a:solidFill>
          <a:ln w="9525" algn="ctr">
            <a:solidFill>
              <a:srgbClr val="A5A5A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4800" b="1">
                <a:latin typeface="HGP教科書体" panose="02020600000000000000" pitchFamily="18" charset="-128"/>
                <a:ea typeface="HGP教科書体" panose="02020600000000000000" pitchFamily="18" charset="-128"/>
              </a:rPr>
              <a:t>中学校　技術・家庭（家庭分野）</a:t>
            </a:r>
          </a:p>
        </p:txBody>
      </p:sp>
      <p:sp>
        <p:nvSpPr>
          <p:cNvPr id="6183" name="角丸四角形 8"/>
          <p:cNvSpPr>
            <a:spLocks noChangeArrowheads="1"/>
          </p:cNvSpPr>
          <p:nvPr/>
        </p:nvSpPr>
        <p:spPr bwMode="auto">
          <a:xfrm>
            <a:off x="250825" y="4652963"/>
            <a:ext cx="7272338" cy="647700"/>
          </a:xfrm>
          <a:prstGeom prst="roundRect">
            <a:avLst>
              <a:gd name="adj" fmla="val 16667"/>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pic>
        <p:nvPicPr>
          <p:cNvPr id="2" name="オーディオ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032"/>
    </mc:Choice>
    <mc:Fallback xmlns="">
      <p:transition spd="slow" advTm="10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additive="base">
                                        <p:cTn id="10" dur="1" fill="hold">
                                          <p:stCondLst>
                                            <p:cond delay="0"/>
                                          </p:stCondLst>
                                        </p:cTn>
                                        <p:tgtEl>
                                          <p:spTgt spid="6183"/>
                                        </p:tgtEl>
                                        <p:attrNameLst>
                                          <p:attrName>style.visibility</p:attrName>
                                        </p:attrNameLst>
                                      </p:cBhvr>
                                      <p:to>
                                        <p:strVal val="visible"/>
                                      </p:to>
                                    </p:set>
                                    <p:anim calcmode="lin" valueType="num">
                                      <p:cBhvr additive="base">
                                        <p:cTn id="11" dur="500" fill="hold"/>
                                        <p:tgtEl>
                                          <p:spTgt spid="6183"/>
                                        </p:tgtEl>
                                        <p:attrNameLst>
                                          <p:attrName>ppt_x</p:attrName>
                                        </p:attrNameLst>
                                      </p:cBhvr>
                                      <p:tavLst>
                                        <p:tav tm="0">
                                          <p:val>
                                            <p:strVal val="#ppt_x"/>
                                          </p:val>
                                        </p:tav>
                                        <p:tav tm="100000">
                                          <p:val>
                                            <p:strVal val="#ppt_x"/>
                                          </p:val>
                                        </p:tav>
                                      </p:tavLst>
                                    </p:anim>
                                    <p:anim calcmode="lin" valueType="num">
                                      <p:cBhvr additive="base">
                                        <p:cTn id="12" dur="500" fill="hold"/>
                                        <p:tgtEl>
                                          <p:spTgt spid="6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618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テキスト ボックス 12"/>
          <p:cNvSpPr>
            <a:spLocks noChangeArrowheads="1"/>
          </p:cNvSpPr>
          <p:nvPr/>
        </p:nvSpPr>
        <p:spPr bwMode="auto">
          <a:xfrm>
            <a:off x="90488" y="554038"/>
            <a:ext cx="8963025" cy="6115050"/>
          </a:xfrm>
          <a:prstGeom prst="rect">
            <a:avLst/>
          </a:prstGeom>
          <a:solidFill>
            <a:srgbClr val="FFFF99"/>
          </a:solidFill>
          <a:ln w="9525" algn="ctr">
            <a:solidFill>
              <a:srgbClr val="FFC000"/>
            </a:solidFill>
            <a:round/>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3200">
                <a:latin typeface="ＭＳ Ｐゴシック" panose="020B0600070205080204" pitchFamily="50" charset="-128"/>
              </a:rPr>
              <a:t>　</a:t>
            </a:r>
          </a:p>
          <a:p>
            <a:pPr>
              <a:lnSpc>
                <a:spcPct val="100000"/>
              </a:lnSpc>
              <a:spcBef>
                <a:spcPct val="0"/>
              </a:spcBef>
              <a:buFontTx/>
              <a:buNone/>
            </a:pPr>
            <a:r>
              <a:rPr lang="ja-JP" altLang="en-US" sz="3200">
                <a:latin typeface="ＭＳ Ｐゴシック" panose="020B0600070205080204" pitchFamily="50" charset="-128"/>
              </a:rPr>
              <a:t>◎　学習指導要領に示された教科及び分野の目標　</a:t>
            </a:r>
          </a:p>
          <a:p>
            <a:pPr>
              <a:lnSpc>
                <a:spcPct val="100000"/>
              </a:lnSpc>
              <a:spcBef>
                <a:spcPct val="0"/>
              </a:spcBef>
              <a:buFontTx/>
              <a:buNone/>
            </a:pPr>
            <a:r>
              <a:rPr lang="ja-JP" altLang="en-US" sz="3200">
                <a:latin typeface="ＭＳ Ｐゴシック" panose="020B0600070205080204" pitchFamily="50" charset="-128"/>
              </a:rPr>
              <a:t>　 を踏まえて，「評価の観点及びその趣旨」が作成 </a:t>
            </a:r>
          </a:p>
          <a:p>
            <a:pPr>
              <a:lnSpc>
                <a:spcPct val="100000"/>
              </a:lnSpc>
              <a:spcBef>
                <a:spcPct val="0"/>
              </a:spcBef>
              <a:buFontTx/>
              <a:buNone/>
            </a:pPr>
            <a:r>
              <a:rPr lang="en-US" altLang="ja-JP" sz="3200">
                <a:latin typeface="ＭＳ Ｐゴシック" panose="020B0600070205080204" pitchFamily="50" charset="-128"/>
              </a:rPr>
              <a:t>   </a:t>
            </a:r>
            <a:r>
              <a:rPr lang="ja-JP" altLang="en-US" sz="3200">
                <a:latin typeface="ＭＳ Ｐゴシック" panose="020B0600070205080204" pitchFamily="50" charset="-128"/>
              </a:rPr>
              <a:t>されていることを理解する。</a:t>
            </a:r>
          </a:p>
        </p:txBody>
      </p:sp>
      <p:sp>
        <p:nvSpPr>
          <p:cNvPr id="13315" name="テキスト ボックス 1"/>
          <p:cNvSpPr>
            <a:spLocks noChangeArrowheads="1"/>
          </p:cNvSpPr>
          <p:nvPr/>
        </p:nvSpPr>
        <p:spPr bwMode="auto">
          <a:xfrm>
            <a:off x="179388" y="3071813"/>
            <a:ext cx="8802687" cy="1077912"/>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3200"/>
              <a:t>①　各教科における「内容のまとまり」と「評価の観</a:t>
            </a:r>
          </a:p>
          <a:p>
            <a:pPr>
              <a:lnSpc>
                <a:spcPct val="100000"/>
              </a:lnSpc>
              <a:spcBef>
                <a:spcPct val="0"/>
              </a:spcBef>
              <a:buFontTx/>
              <a:buNone/>
            </a:pPr>
            <a:r>
              <a:rPr lang="ja-JP" altLang="en-US" sz="3200"/>
              <a:t>　点」との関係を確認する。</a:t>
            </a:r>
          </a:p>
        </p:txBody>
      </p:sp>
      <p:sp>
        <p:nvSpPr>
          <p:cNvPr id="13316" name="テキスト ボックス 1"/>
          <p:cNvSpPr>
            <a:spLocks noChangeArrowheads="1"/>
          </p:cNvSpPr>
          <p:nvPr/>
        </p:nvSpPr>
        <p:spPr bwMode="auto">
          <a:xfrm>
            <a:off x="179388" y="4727575"/>
            <a:ext cx="8802687" cy="1077913"/>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3200"/>
              <a:t>②　</a:t>
            </a:r>
            <a:r>
              <a:rPr lang="en-US" altLang="ja-JP" sz="3200"/>
              <a:t>【</a:t>
            </a:r>
            <a:r>
              <a:rPr lang="ja-JP" altLang="en-US" sz="3200"/>
              <a:t>観点ごとのポイント</a:t>
            </a:r>
            <a:r>
              <a:rPr lang="en-US" altLang="ja-JP" sz="3200"/>
              <a:t>】</a:t>
            </a:r>
            <a:r>
              <a:rPr lang="ja-JP" altLang="en-US" sz="3200"/>
              <a:t>を踏まえ，「内容のまとま</a:t>
            </a:r>
          </a:p>
          <a:p>
            <a:pPr>
              <a:lnSpc>
                <a:spcPct val="100000"/>
              </a:lnSpc>
              <a:spcBef>
                <a:spcPct val="0"/>
              </a:spcBef>
              <a:buFontTx/>
              <a:buNone/>
            </a:pPr>
            <a:r>
              <a:rPr lang="ja-JP" altLang="en-US" sz="3200"/>
              <a:t>　りごとの評価規準」を作成する。</a:t>
            </a:r>
          </a:p>
        </p:txBody>
      </p:sp>
      <p:sp>
        <p:nvSpPr>
          <p:cNvPr id="13317"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a:solidFill>
                  <a:schemeClr val="bg1"/>
                </a:solidFill>
              </a:rPr>
              <a:t>Ⅱ</a:t>
            </a:r>
            <a:r>
              <a:rPr lang="ja-JP" altLang="en-US" sz="2600" b="1">
                <a:solidFill>
                  <a:schemeClr val="bg1"/>
                </a:solidFill>
              </a:rPr>
              <a:t>　「内容のまとまりごとの評価規準」作成の手順</a:t>
            </a:r>
          </a:p>
        </p:txBody>
      </p:sp>
      <p:sp>
        <p:nvSpPr>
          <p:cNvPr id="13318" name="下リボン 6"/>
          <p:cNvSpPr>
            <a:spLocks noChangeArrowheads="1"/>
          </p:cNvSpPr>
          <p:nvPr/>
        </p:nvSpPr>
        <p:spPr bwMode="auto">
          <a:xfrm>
            <a:off x="6316663" y="554038"/>
            <a:ext cx="2736850" cy="504825"/>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Ｐ３２～Ｐ３５</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439"/>
    </mc:Choice>
    <mc:Fallback xmlns="">
      <p:transition spd="slow" advTm="30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テキスト ボックス 1"/>
          <p:cNvSpPr>
            <a:spLocks noChangeArrowheads="1"/>
          </p:cNvSpPr>
          <p:nvPr/>
        </p:nvSpPr>
        <p:spPr bwMode="auto">
          <a:xfrm>
            <a:off x="144463" y="550863"/>
            <a:ext cx="8802687" cy="1887537"/>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3500"/>
              </a:lnSpc>
              <a:spcBef>
                <a:spcPct val="0"/>
              </a:spcBef>
              <a:buFontTx/>
              <a:buNone/>
            </a:pPr>
            <a:r>
              <a:rPr lang="ja-JP" altLang="en-US" sz="2400" b="1"/>
              <a:t>「内容のまとまり」とは</a:t>
            </a:r>
          </a:p>
          <a:p>
            <a:pPr>
              <a:lnSpc>
                <a:spcPts val="3500"/>
              </a:lnSpc>
              <a:spcBef>
                <a:spcPct val="0"/>
              </a:spcBef>
              <a:buFontTx/>
              <a:buNone/>
            </a:pPr>
            <a:r>
              <a:rPr lang="ja-JP" altLang="en-US" sz="2400" b="1"/>
              <a:t>　　学習指導要領に示す各教科等の「第２　各学年の目標及び内容</a:t>
            </a:r>
          </a:p>
          <a:p>
            <a:pPr>
              <a:lnSpc>
                <a:spcPts val="3500"/>
              </a:lnSpc>
              <a:spcBef>
                <a:spcPct val="0"/>
              </a:spcBef>
              <a:buFontTx/>
              <a:buNone/>
            </a:pPr>
            <a:r>
              <a:rPr lang="ja-JP" altLang="en-US" sz="2400" b="1"/>
              <a:t>　２　内容」の項目等をそのまとまりごとに細分化したり整理したりし</a:t>
            </a:r>
          </a:p>
          <a:p>
            <a:pPr>
              <a:lnSpc>
                <a:spcPts val="3500"/>
              </a:lnSpc>
              <a:spcBef>
                <a:spcPct val="0"/>
              </a:spcBef>
              <a:buFontTx/>
              <a:buNone/>
            </a:pPr>
            <a:r>
              <a:rPr lang="ja-JP" altLang="en-US" sz="2400" b="1"/>
              <a:t>　たもの</a:t>
            </a:r>
          </a:p>
        </p:txBody>
      </p:sp>
      <p:sp>
        <p:nvSpPr>
          <p:cNvPr id="15363" name="テキスト ボックス 1"/>
          <p:cNvSpPr>
            <a:spLocks noChangeArrowheads="1"/>
          </p:cNvSpPr>
          <p:nvPr/>
        </p:nvSpPr>
        <p:spPr bwMode="auto">
          <a:xfrm>
            <a:off x="142875" y="2514600"/>
            <a:ext cx="8802688" cy="2336800"/>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3500"/>
              </a:lnSpc>
              <a:spcBef>
                <a:spcPct val="0"/>
              </a:spcBef>
              <a:buFontTx/>
              <a:buNone/>
            </a:pPr>
            <a:r>
              <a:rPr lang="ja-JP" altLang="en-US" sz="2400" b="1"/>
              <a:t>「内容のまとまりごとの評価規準」とは</a:t>
            </a:r>
          </a:p>
          <a:p>
            <a:pPr>
              <a:lnSpc>
                <a:spcPts val="3500"/>
              </a:lnSpc>
              <a:spcBef>
                <a:spcPct val="0"/>
              </a:spcBef>
              <a:buFontTx/>
              <a:buNone/>
            </a:pPr>
            <a:r>
              <a:rPr lang="ja-JP" altLang="en-US" sz="2400" b="1"/>
              <a:t>　　学習指導要領の目標に照らして観点別学習状況の評価を行う</a:t>
            </a:r>
          </a:p>
          <a:p>
            <a:pPr>
              <a:lnSpc>
                <a:spcPts val="3500"/>
              </a:lnSpc>
              <a:spcBef>
                <a:spcPct val="0"/>
              </a:spcBef>
              <a:buFontTx/>
              <a:buNone/>
            </a:pPr>
            <a:r>
              <a:rPr lang="ja-JP" altLang="en-US" sz="2400" b="1"/>
              <a:t>　に当たり，児童生徒が資質・能力を身に付けた状況を表すため</a:t>
            </a:r>
          </a:p>
          <a:p>
            <a:pPr>
              <a:lnSpc>
                <a:spcPts val="3500"/>
              </a:lnSpc>
              <a:spcBef>
                <a:spcPct val="0"/>
              </a:spcBef>
              <a:buFontTx/>
              <a:buNone/>
            </a:pPr>
            <a:r>
              <a:rPr lang="ja-JP" altLang="en-US" sz="2400" b="1"/>
              <a:t>　に，「２　内容」の記載事項の文末を「～すること」から「～してい</a:t>
            </a:r>
          </a:p>
          <a:p>
            <a:pPr>
              <a:lnSpc>
                <a:spcPts val="3500"/>
              </a:lnSpc>
              <a:spcBef>
                <a:spcPct val="0"/>
              </a:spcBef>
              <a:buFontTx/>
              <a:buNone/>
            </a:pPr>
            <a:r>
              <a:rPr lang="ja-JP" altLang="en-US" sz="2400" b="1"/>
              <a:t>　る」と変換したもの等</a:t>
            </a:r>
          </a:p>
        </p:txBody>
      </p:sp>
      <p:sp>
        <p:nvSpPr>
          <p:cNvPr id="15364" name="テキスト ボックス 1"/>
          <p:cNvSpPr>
            <a:spLocks noChangeArrowheads="1"/>
          </p:cNvSpPr>
          <p:nvPr/>
        </p:nvSpPr>
        <p:spPr bwMode="auto">
          <a:xfrm>
            <a:off x="144463" y="4926013"/>
            <a:ext cx="8802687" cy="1887537"/>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3500"/>
              </a:lnSpc>
              <a:spcBef>
                <a:spcPct val="0"/>
              </a:spcBef>
              <a:buFontTx/>
              <a:buNone/>
            </a:pPr>
            <a:r>
              <a:rPr lang="en-US" altLang="ja-JP" sz="2400" b="1">
                <a:solidFill>
                  <a:srgbClr val="FF0000"/>
                </a:solidFill>
              </a:rPr>
              <a:t>※</a:t>
            </a:r>
            <a:r>
              <a:rPr lang="ja-JP" altLang="en-US" sz="2400" b="1">
                <a:solidFill>
                  <a:srgbClr val="FF0000"/>
                </a:solidFill>
              </a:rPr>
              <a:t>　小学校家庭，中学校技術・家庭（家庭分野）については，学習</a:t>
            </a:r>
          </a:p>
          <a:p>
            <a:pPr>
              <a:lnSpc>
                <a:spcPts val="3500"/>
              </a:lnSpc>
              <a:spcBef>
                <a:spcPct val="0"/>
              </a:spcBef>
              <a:buFontTx/>
              <a:buNone/>
            </a:pPr>
            <a:r>
              <a:rPr lang="ja-JP" altLang="en-US" sz="2400" b="1">
                <a:solidFill>
                  <a:srgbClr val="FF0000"/>
                </a:solidFill>
              </a:rPr>
              <a:t>　指導要領の目標及び分野の目標の（２）に思考力・判断力・表現</a:t>
            </a:r>
          </a:p>
          <a:p>
            <a:pPr>
              <a:lnSpc>
                <a:spcPts val="3500"/>
              </a:lnSpc>
              <a:spcBef>
                <a:spcPct val="0"/>
              </a:spcBef>
              <a:buFontTx/>
              <a:buNone/>
            </a:pPr>
            <a:r>
              <a:rPr lang="ja-JP" altLang="en-US" sz="2400" b="1">
                <a:solidFill>
                  <a:srgbClr val="FF0000"/>
                </a:solidFill>
              </a:rPr>
              <a:t>　力等の育成に係る学習過程が記載されているため，これらを踏ま</a:t>
            </a:r>
          </a:p>
          <a:p>
            <a:pPr>
              <a:lnSpc>
                <a:spcPts val="3500"/>
              </a:lnSpc>
              <a:spcBef>
                <a:spcPct val="0"/>
              </a:spcBef>
              <a:buFontTx/>
              <a:buNone/>
            </a:pPr>
            <a:r>
              <a:rPr lang="ja-JP" altLang="en-US" sz="2400" b="1">
                <a:solidFill>
                  <a:srgbClr val="FF0000"/>
                </a:solidFill>
              </a:rPr>
              <a:t>　えて「内容のまとまりごとの評価規準」を作成する必要がある。</a:t>
            </a:r>
          </a:p>
        </p:txBody>
      </p:sp>
      <p:sp>
        <p:nvSpPr>
          <p:cNvPr id="15365" name="下リボン 7"/>
          <p:cNvSpPr>
            <a:spLocks noChangeArrowheads="1"/>
          </p:cNvSpPr>
          <p:nvPr/>
        </p:nvSpPr>
        <p:spPr bwMode="auto">
          <a:xfrm>
            <a:off x="6316663" y="439738"/>
            <a:ext cx="2736850" cy="504825"/>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Ｐ１４，Ｐ１５</a:t>
            </a:r>
          </a:p>
        </p:txBody>
      </p:sp>
      <p:sp>
        <p:nvSpPr>
          <p:cNvPr id="15366"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a:solidFill>
                  <a:schemeClr val="bg1"/>
                </a:solidFill>
              </a:rPr>
              <a:t>Ⅱ</a:t>
            </a:r>
            <a:r>
              <a:rPr lang="ja-JP" altLang="en-US" sz="2600" b="1">
                <a:solidFill>
                  <a:schemeClr val="bg1"/>
                </a:solidFill>
              </a:rPr>
              <a:t>　「内容のまとまりごとの評価規準」作成の手順</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126"/>
    </mc:Choice>
    <mc:Fallback xmlns="">
      <p:transition spd="slow" advTm="80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a:solidFill>
                  <a:schemeClr val="bg1"/>
                </a:solidFill>
              </a:rPr>
              <a:t>Ⅱ</a:t>
            </a:r>
            <a:r>
              <a:rPr lang="ja-JP" altLang="en-US" sz="2600" b="1">
                <a:solidFill>
                  <a:schemeClr val="bg1"/>
                </a:solidFill>
              </a:rPr>
              <a:t>　「内容のまとまりごとの評価規準」作成の手順</a:t>
            </a:r>
          </a:p>
        </p:txBody>
      </p:sp>
      <p:sp>
        <p:nvSpPr>
          <p:cNvPr id="17411" name="テキスト ボックス 1"/>
          <p:cNvSpPr>
            <a:spLocks noChangeArrowheads="1"/>
          </p:cNvSpPr>
          <p:nvPr/>
        </p:nvSpPr>
        <p:spPr bwMode="auto">
          <a:xfrm>
            <a:off x="0" y="746125"/>
            <a:ext cx="9251950" cy="111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2000"/>
              </a:lnSpc>
              <a:spcBef>
                <a:spcPct val="0"/>
              </a:spcBef>
              <a:buFontTx/>
              <a:buNone/>
            </a:pPr>
            <a:r>
              <a:rPr lang="en-US" altLang="zh-TW" sz="1600" b="1">
                <a:latin typeface="ＭＳ ゴシック" panose="020B0609070205080204" pitchFamily="49" charset="-128"/>
                <a:ea typeface="ＭＳ ゴシック" panose="020B0609070205080204" pitchFamily="49" charset="-128"/>
              </a:rPr>
              <a:t>【</a:t>
            </a:r>
            <a:r>
              <a:rPr lang="ja-JP" altLang="en-US" sz="1600" b="1">
                <a:latin typeface="ＭＳ ゴシック" panose="020B0609070205080204" pitchFamily="49" charset="-128"/>
                <a:ea typeface="ＭＳ ゴシック" panose="020B0609070205080204" pitchFamily="49" charset="-128"/>
              </a:rPr>
              <a:t>中</a:t>
            </a:r>
            <a:r>
              <a:rPr lang="zh-TW" altLang="en-US" sz="1600" b="1">
                <a:latin typeface="ＭＳ ゴシック" panose="020B0609070205080204" pitchFamily="49" charset="-128"/>
                <a:ea typeface="ＭＳ ゴシック" panose="020B0609070205080204" pitchFamily="49" charset="-128"/>
              </a:rPr>
              <a:t>学校学習指導要領 第２章 第８節 </a:t>
            </a:r>
            <a:r>
              <a:rPr lang="ja-JP" altLang="en-US" sz="1600" b="1">
                <a:latin typeface="ＭＳ ゴシック" panose="020B0609070205080204" pitchFamily="49" charset="-128"/>
                <a:ea typeface="ＭＳ ゴシック" panose="020B0609070205080204" pitchFamily="49" charset="-128"/>
              </a:rPr>
              <a:t>技術・</a:t>
            </a:r>
            <a:r>
              <a:rPr lang="zh-TW" altLang="en-US" sz="1600" b="1">
                <a:latin typeface="ＭＳ ゴシック" panose="020B0609070205080204" pitchFamily="49" charset="-128"/>
                <a:ea typeface="ＭＳ ゴシック" panose="020B0609070205080204" pitchFamily="49" charset="-128"/>
              </a:rPr>
              <a:t>家庭「第１ 目標」</a:t>
            </a:r>
            <a:r>
              <a:rPr lang="en-US" altLang="zh-TW" sz="1600" b="1">
                <a:latin typeface="ＭＳ ゴシック" panose="020B0609070205080204" pitchFamily="49" charset="-128"/>
                <a:ea typeface="ＭＳ ゴシック" panose="020B0609070205080204" pitchFamily="49" charset="-128"/>
              </a:rPr>
              <a:t>】</a:t>
            </a:r>
          </a:p>
          <a:p>
            <a:pPr>
              <a:lnSpc>
                <a:spcPts val="2000"/>
              </a:lnSpc>
              <a:spcBef>
                <a:spcPct val="0"/>
              </a:spcBef>
              <a:buFontTx/>
              <a:buNone/>
            </a:pPr>
            <a:r>
              <a:rPr lang="ja-JP" altLang="en-US" sz="1600" b="1">
                <a:latin typeface="ＭＳ ゴシック" panose="020B0609070205080204" pitchFamily="49" charset="-128"/>
                <a:ea typeface="ＭＳ ゴシック" panose="020B0609070205080204" pitchFamily="49" charset="-128"/>
              </a:rPr>
              <a:t>　　生活の営みに係る見方・考え方や技術の見方・考え方を働かせ，生活や技術に関する実践的・</a:t>
            </a:r>
          </a:p>
          <a:p>
            <a:pPr>
              <a:lnSpc>
                <a:spcPts val="2000"/>
              </a:lnSpc>
              <a:spcBef>
                <a:spcPct val="0"/>
              </a:spcBef>
              <a:buFontTx/>
              <a:buNone/>
            </a:pPr>
            <a:r>
              <a:rPr lang="ja-JP" altLang="en-US" sz="1600" b="1">
                <a:latin typeface="ＭＳ ゴシック" panose="020B0609070205080204" pitchFamily="49" charset="-128"/>
                <a:ea typeface="ＭＳ ゴシック" panose="020B0609070205080204" pitchFamily="49" charset="-128"/>
              </a:rPr>
              <a:t>　体験的な活動を通して，よりよい生活の実現や持続可能な社会の構築に向けて，生活を工夫し</a:t>
            </a:r>
          </a:p>
          <a:p>
            <a:pPr>
              <a:lnSpc>
                <a:spcPts val="2000"/>
              </a:lnSpc>
              <a:spcBef>
                <a:spcPct val="0"/>
              </a:spcBef>
              <a:buFontTx/>
              <a:buNone/>
            </a:pPr>
            <a:r>
              <a:rPr lang="ja-JP" altLang="en-US" sz="1600" b="1">
                <a:latin typeface="ＭＳ ゴシック" panose="020B0609070205080204" pitchFamily="49" charset="-128"/>
                <a:ea typeface="ＭＳ ゴシック" panose="020B0609070205080204" pitchFamily="49" charset="-128"/>
              </a:rPr>
              <a:t>　創造する資質・能力を次のとおり育成することを目指す。 </a:t>
            </a:r>
          </a:p>
        </p:txBody>
      </p:sp>
      <p:graphicFrame>
        <p:nvGraphicFramePr>
          <p:cNvPr id="9275" name="表 2"/>
          <p:cNvGraphicFramePr>
            <a:graphicFrameLocks noGrp="1"/>
          </p:cNvGraphicFramePr>
          <p:nvPr/>
        </p:nvGraphicFramePr>
        <p:xfrm>
          <a:off x="100013" y="1970088"/>
          <a:ext cx="8936037" cy="1681162"/>
        </p:xfrm>
        <a:graphic>
          <a:graphicData uri="http://schemas.openxmlformats.org/drawingml/2006/table">
            <a:tbl>
              <a:tblPr/>
              <a:tblGrid>
                <a:gridCol w="2978150">
                  <a:extLst>
                    <a:ext uri="{9D8B030D-6E8A-4147-A177-3AD203B41FA5}">
                      <a16:colId xmlns:a16="http://schemas.microsoft.com/office/drawing/2014/main" val="20000"/>
                    </a:ext>
                  </a:extLst>
                </a:gridCol>
                <a:gridCol w="2979737">
                  <a:extLst>
                    <a:ext uri="{9D8B030D-6E8A-4147-A177-3AD203B41FA5}">
                      <a16:colId xmlns:a16="http://schemas.microsoft.com/office/drawing/2014/main" val="20001"/>
                    </a:ext>
                  </a:extLst>
                </a:gridCol>
                <a:gridCol w="2978150">
                  <a:extLst>
                    <a:ext uri="{9D8B030D-6E8A-4147-A177-3AD203B41FA5}">
                      <a16:colId xmlns:a16="http://schemas.microsoft.com/office/drawing/2014/main" val="20002"/>
                    </a:ext>
                  </a:extLst>
                </a:gridCol>
              </a:tblGrid>
              <a:tr h="369888">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（１）知識及び技能</a:t>
                      </a:r>
                    </a:p>
                  </a:txBody>
                  <a:tcPr marL="91435" marR="91435"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（２）思考力，判断力，表現力等</a:t>
                      </a:r>
                    </a:p>
                  </a:txBody>
                  <a:tcPr marL="91435" marR="91435"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（３）学びに向かう力，人間性等</a:t>
                      </a:r>
                    </a:p>
                  </a:txBody>
                  <a:tcPr marL="91435" marR="91435"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11274">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生活と技術についての基礎的な理解を図るとともに，それらに係る技能を身に付けるようにする。 </a:t>
                      </a:r>
                    </a:p>
                  </a:txBody>
                  <a:tcPr marL="91435" marR="91435"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生活や社会の中から問題を見いだして課題を設定し，解決策を構想し，実践を評価・改善し，表現するなど，課題を解決する力を養う。 </a:t>
                      </a:r>
                    </a:p>
                  </a:txBody>
                  <a:tcPr marL="91435" marR="91435"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よりよい生活の実現や持続可能な社会の構築に向けて，生活を工夫し創造しようとする実践的な態度を養う。 </a:t>
                      </a:r>
                    </a:p>
                  </a:txBody>
                  <a:tcPr marL="91435" marR="91435"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7426" name="正方形/長方形 3"/>
          <p:cNvSpPr>
            <a:spLocks noChangeArrowheads="1"/>
          </p:cNvSpPr>
          <p:nvPr/>
        </p:nvSpPr>
        <p:spPr bwMode="auto">
          <a:xfrm>
            <a:off x="0" y="4046538"/>
            <a:ext cx="9144000"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en-US" altLang="ja-JP" sz="1600" b="1"/>
              <a:t>【</a:t>
            </a:r>
            <a:r>
              <a:rPr kumimoji="0" lang="ja-JP" altLang="en-US" sz="1600" b="1"/>
              <a:t>改善等通知 　別紙４ 　家庭，技術・家庭（１）評価の観点及びその趣旨 　＜中学校 技術・家庭＞</a:t>
            </a:r>
            <a:r>
              <a:rPr kumimoji="0" lang="en-US" altLang="ja-JP" sz="1600" b="1"/>
              <a:t>】 </a:t>
            </a:r>
          </a:p>
        </p:txBody>
      </p:sp>
      <p:graphicFrame>
        <p:nvGraphicFramePr>
          <p:cNvPr id="9290" name="表 4"/>
          <p:cNvGraphicFramePr>
            <a:graphicFrameLocks noGrp="1"/>
          </p:cNvGraphicFramePr>
          <p:nvPr/>
        </p:nvGraphicFramePr>
        <p:xfrm>
          <a:off x="107950" y="4448175"/>
          <a:ext cx="8928100" cy="1924061"/>
        </p:xfrm>
        <a:graphic>
          <a:graphicData uri="http://schemas.openxmlformats.org/drawingml/2006/table">
            <a:tbl>
              <a:tblPr/>
              <a:tblGrid>
                <a:gridCol w="2976563">
                  <a:extLst>
                    <a:ext uri="{9D8B030D-6E8A-4147-A177-3AD203B41FA5}">
                      <a16:colId xmlns:a16="http://schemas.microsoft.com/office/drawing/2014/main" val="20000"/>
                    </a:ext>
                  </a:extLst>
                </a:gridCol>
                <a:gridCol w="2974975">
                  <a:extLst>
                    <a:ext uri="{9D8B030D-6E8A-4147-A177-3AD203B41FA5}">
                      <a16:colId xmlns:a16="http://schemas.microsoft.com/office/drawing/2014/main" val="20001"/>
                    </a:ext>
                  </a:extLst>
                </a:gridCol>
                <a:gridCol w="2976562">
                  <a:extLst>
                    <a:ext uri="{9D8B030D-6E8A-4147-A177-3AD203B41FA5}">
                      <a16:colId xmlns:a16="http://schemas.microsoft.com/office/drawing/2014/main" val="20002"/>
                    </a:ext>
                  </a:extLst>
                </a:gridCol>
              </a:tblGrid>
              <a:tr h="369839">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知識・技能 </a:t>
                      </a:r>
                    </a:p>
                  </a:txBody>
                  <a:tcPr marL="91431" marR="91431" marT="45591" marB="455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思考・判断・表現 </a:t>
                      </a:r>
                    </a:p>
                  </a:txBody>
                  <a:tcPr marL="91431" marR="91431" marT="45591" marB="455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主体的に学習に取り組む態度 </a:t>
                      </a:r>
                    </a:p>
                  </a:txBody>
                  <a:tcPr marL="91431" marR="91431" marT="45591" marB="455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554211">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生活と技術について理解しているとともに，それらに係る技能を身に付けている。 </a:t>
                      </a:r>
                    </a:p>
                  </a:txBody>
                  <a:tcPr marL="91431" marR="91431" marT="45591" marB="455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生活や社会の中から問題を見いだして課題を設定し，解決策を構想し，実践を評価・改善し，表現するなどして課題を解決する力を身に付けている。 </a:t>
                      </a:r>
                    </a:p>
                  </a:txBody>
                  <a:tcPr marL="91431" marR="91431" marT="45591" marB="455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よりよい生活の実現や持続可能な社会の構築に向けて，課題の解決に主体的に取り組んだり，振り返って改善したりして，生活を工夫し創造し，実践しようとしている。 </a:t>
                      </a:r>
                    </a:p>
                  </a:txBody>
                  <a:tcPr marL="91431" marR="91431" marT="45591" marB="455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7441" name="正方形/長方形 5"/>
          <p:cNvSpPr>
            <a:spLocks noChangeArrowheads="1"/>
          </p:cNvSpPr>
          <p:nvPr/>
        </p:nvSpPr>
        <p:spPr bwMode="auto">
          <a:xfrm>
            <a:off x="5940425" y="3662363"/>
            <a:ext cx="3073085"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zh-TW" altLang="en-US" sz="1600" b="1" dirty="0">
                <a:cs typeface="新細明體"/>
              </a:rPr>
              <a:t>（</a:t>
            </a:r>
            <a:r>
              <a:rPr kumimoji="0" lang="ja-JP" altLang="en-US" sz="1600" b="1" dirty="0"/>
              <a:t>中</a:t>
            </a:r>
            <a:r>
              <a:rPr kumimoji="0" lang="zh-TW" altLang="en-US" sz="1600" b="1" dirty="0">
                <a:cs typeface="新細明體"/>
              </a:rPr>
              <a:t>学校学習指導要領 </a:t>
            </a:r>
            <a:r>
              <a:rPr kumimoji="0" lang="en-US" altLang="zh-TW" sz="1600" b="1" dirty="0">
                <a:cs typeface="新細明體"/>
              </a:rPr>
              <a:t>P.132</a:t>
            </a:r>
            <a:r>
              <a:rPr kumimoji="0" lang="zh-TW" altLang="en-US" sz="1600" b="1" dirty="0">
                <a:cs typeface="新細明體"/>
              </a:rPr>
              <a:t>） </a:t>
            </a:r>
          </a:p>
        </p:txBody>
      </p:sp>
      <p:sp>
        <p:nvSpPr>
          <p:cNvPr id="17442" name="正方形/長方形 6"/>
          <p:cNvSpPr>
            <a:spLocks noChangeArrowheads="1"/>
          </p:cNvSpPr>
          <p:nvPr/>
        </p:nvSpPr>
        <p:spPr bwMode="auto">
          <a:xfrm>
            <a:off x="6196013" y="6372225"/>
            <a:ext cx="3121025"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zh-TW" altLang="en-US" sz="1600" b="1">
                <a:cs typeface="新細明體"/>
              </a:rPr>
              <a:t>（改善等通知</a:t>
            </a:r>
            <a:r>
              <a:rPr kumimoji="0" lang="ja-JP" altLang="en-US" sz="1600" b="1"/>
              <a:t>　</a:t>
            </a:r>
            <a:r>
              <a:rPr kumimoji="0" lang="zh-TW" altLang="en-US" sz="1600" b="1">
                <a:cs typeface="新細明體"/>
              </a:rPr>
              <a:t> 別紙４ </a:t>
            </a:r>
            <a:r>
              <a:rPr kumimoji="0" lang="ja-JP" altLang="en-US" sz="1600" b="1"/>
              <a:t>　</a:t>
            </a:r>
            <a:r>
              <a:rPr kumimoji="0" lang="en-US" altLang="zh-TW" sz="1600" b="1">
                <a:cs typeface="新細明體"/>
              </a:rPr>
              <a:t>P.18</a:t>
            </a:r>
            <a:r>
              <a:rPr kumimoji="0" lang="zh-TW" altLang="en-US" sz="1600" b="1">
                <a:cs typeface="新細明體"/>
              </a:rPr>
              <a:t>） </a:t>
            </a:r>
          </a:p>
        </p:txBody>
      </p:sp>
      <p:sp>
        <p:nvSpPr>
          <p:cNvPr id="17443" name="下リボン 8"/>
          <p:cNvSpPr>
            <a:spLocks noChangeArrowheads="1"/>
          </p:cNvSpPr>
          <p:nvPr/>
        </p:nvSpPr>
        <p:spPr bwMode="auto">
          <a:xfrm>
            <a:off x="7629525" y="14288"/>
            <a:ext cx="1312863" cy="504825"/>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Ｐ３２</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145"/>
    </mc:Choice>
    <mc:Fallback xmlns="">
      <p:transition spd="slow" advTm="12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a:solidFill>
                  <a:schemeClr val="bg1"/>
                </a:solidFill>
              </a:rPr>
              <a:t>Ⅱ</a:t>
            </a:r>
            <a:r>
              <a:rPr lang="ja-JP" altLang="en-US" sz="2600" b="1">
                <a:solidFill>
                  <a:schemeClr val="bg1"/>
                </a:solidFill>
              </a:rPr>
              <a:t>　「内容のまとまりごとの評価規準」作成の手順</a:t>
            </a:r>
          </a:p>
        </p:txBody>
      </p:sp>
      <p:sp>
        <p:nvSpPr>
          <p:cNvPr id="19459" name="テキスト ボックス 1"/>
          <p:cNvSpPr>
            <a:spLocks noChangeArrowheads="1"/>
          </p:cNvSpPr>
          <p:nvPr/>
        </p:nvSpPr>
        <p:spPr bwMode="auto">
          <a:xfrm>
            <a:off x="0" y="684213"/>
            <a:ext cx="9251950" cy="606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2000"/>
              </a:lnSpc>
              <a:spcBef>
                <a:spcPct val="0"/>
              </a:spcBef>
              <a:buFontTx/>
              <a:buNone/>
            </a:pPr>
            <a:r>
              <a:rPr lang="en-US" altLang="ja-JP" sz="1600" b="1">
                <a:latin typeface="ＭＳ ゴシック" panose="020B0609070205080204" pitchFamily="49" charset="-128"/>
                <a:ea typeface="ＭＳ ゴシック" panose="020B0609070205080204" pitchFamily="49" charset="-128"/>
              </a:rPr>
              <a:t>【</a:t>
            </a:r>
            <a:r>
              <a:rPr lang="ja-JP" altLang="en-US" sz="1600" b="1">
                <a:latin typeface="ＭＳ ゴシック" panose="020B0609070205080204" pitchFamily="49" charset="-128"/>
                <a:ea typeface="ＭＳ ゴシック" panose="020B0609070205080204" pitchFamily="49" charset="-128"/>
              </a:rPr>
              <a:t>中学校学習指導要領 第２章 第８節 技術・家庭「第２ 各分野の目標及び内容」 </a:t>
            </a:r>
          </a:p>
          <a:p>
            <a:pPr>
              <a:lnSpc>
                <a:spcPts val="2000"/>
              </a:lnSpc>
              <a:spcBef>
                <a:spcPct val="0"/>
              </a:spcBef>
              <a:buFontTx/>
              <a:buNone/>
            </a:pPr>
            <a:r>
              <a:rPr lang="ja-JP" altLang="en-US" sz="1600" b="1">
                <a:latin typeface="ＭＳ ゴシック" panose="020B0609070205080204" pitchFamily="49" charset="-128"/>
                <a:ea typeface="ＭＳ ゴシック" panose="020B0609070205080204" pitchFamily="49" charset="-128"/>
              </a:rPr>
              <a:t>　　　　　　　　　　　　　　　　　　　　　　　　　　　　　　　　　</a:t>
            </a:r>
            <a:r>
              <a:rPr lang="en-US" altLang="ja-JP" sz="1600" b="1">
                <a:latin typeface="ＭＳ ゴシック" panose="020B0609070205080204" pitchFamily="49" charset="-128"/>
                <a:ea typeface="ＭＳ ゴシック" panose="020B0609070205080204" pitchFamily="49" charset="-128"/>
              </a:rPr>
              <a:t>〔</a:t>
            </a:r>
            <a:r>
              <a:rPr lang="ja-JP" altLang="en-US" sz="1600" b="1">
                <a:latin typeface="ＭＳ ゴシック" panose="020B0609070205080204" pitchFamily="49" charset="-128"/>
                <a:ea typeface="ＭＳ ゴシック" panose="020B0609070205080204" pitchFamily="49" charset="-128"/>
              </a:rPr>
              <a:t>家庭分野</a:t>
            </a:r>
            <a:r>
              <a:rPr lang="en-US" altLang="ja-JP" sz="1600" b="1">
                <a:latin typeface="ＭＳ ゴシック" panose="020B0609070205080204" pitchFamily="49" charset="-128"/>
                <a:ea typeface="ＭＳ ゴシック" panose="020B0609070205080204" pitchFamily="49" charset="-128"/>
              </a:rPr>
              <a:t>〕 </a:t>
            </a:r>
            <a:r>
              <a:rPr lang="ja-JP" altLang="en-US" sz="1600" b="1">
                <a:latin typeface="ＭＳ ゴシック" panose="020B0609070205080204" pitchFamily="49" charset="-128"/>
                <a:ea typeface="ＭＳ ゴシック" panose="020B0609070205080204" pitchFamily="49" charset="-128"/>
              </a:rPr>
              <a:t>１ 目標</a:t>
            </a:r>
            <a:r>
              <a:rPr lang="en-US" altLang="ja-JP" sz="1600" b="1">
                <a:latin typeface="ＭＳ ゴシック" panose="020B0609070205080204" pitchFamily="49" charset="-128"/>
                <a:ea typeface="ＭＳ ゴシック" panose="020B0609070205080204" pitchFamily="49" charset="-128"/>
              </a:rPr>
              <a:t>】 </a:t>
            </a:r>
          </a:p>
        </p:txBody>
      </p:sp>
      <p:graphicFrame>
        <p:nvGraphicFramePr>
          <p:cNvPr id="10335" name="表 2"/>
          <p:cNvGraphicFramePr>
            <a:graphicFrameLocks noGrp="1"/>
          </p:cNvGraphicFramePr>
          <p:nvPr/>
        </p:nvGraphicFramePr>
        <p:xfrm>
          <a:off x="103188" y="1219200"/>
          <a:ext cx="8936037" cy="2168525"/>
        </p:xfrm>
        <a:graphic>
          <a:graphicData uri="http://schemas.openxmlformats.org/drawingml/2006/table">
            <a:tbl>
              <a:tblPr/>
              <a:tblGrid>
                <a:gridCol w="2978150">
                  <a:extLst>
                    <a:ext uri="{9D8B030D-6E8A-4147-A177-3AD203B41FA5}">
                      <a16:colId xmlns:a16="http://schemas.microsoft.com/office/drawing/2014/main" val="20000"/>
                    </a:ext>
                  </a:extLst>
                </a:gridCol>
                <a:gridCol w="2979737">
                  <a:extLst>
                    <a:ext uri="{9D8B030D-6E8A-4147-A177-3AD203B41FA5}">
                      <a16:colId xmlns:a16="http://schemas.microsoft.com/office/drawing/2014/main" val="20001"/>
                    </a:ext>
                  </a:extLst>
                </a:gridCol>
                <a:gridCol w="2978150">
                  <a:extLst>
                    <a:ext uri="{9D8B030D-6E8A-4147-A177-3AD203B41FA5}">
                      <a16:colId xmlns:a16="http://schemas.microsoft.com/office/drawing/2014/main" val="20002"/>
                    </a:ext>
                  </a:extLst>
                </a:gridCol>
              </a:tblGrid>
              <a:tr h="369888">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（１）知識及び技能</a:t>
                      </a:r>
                    </a:p>
                  </a:txBody>
                  <a:tcPr marL="91435" marR="91435" marT="45659" marB="456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（２）思考力，判断力，表現力等</a:t>
                      </a:r>
                    </a:p>
                  </a:txBody>
                  <a:tcPr marL="91435" marR="91435" marT="45659" marB="456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（３）学びに向かう力，人間性等</a:t>
                      </a:r>
                    </a:p>
                  </a:txBody>
                  <a:tcPr marL="91435" marR="91435" marT="45659" marB="456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98637">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家族・家庭の機能について理解</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を深め，家族・家庭，衣食住，消費や環境などについて，生活の自立に必要な基礎的な理解を図るとともに，それらに係る技能を身に付けるようにする。</a:t>
                      </a:r>
                    </a:p>
                  </a:txBody>
                  <a:tcPr marL="91435" marR="91435" marT="45659" marB="456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家族・家庭や地域における生活</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の中から問題を見いだして課題を設定し，解決策を構想し，実践を評価・改善し，考察したことを論理的に表現するなど，これからの生活を展望して課題を解決する力を養う。 </a:t>
                      </a:r>
                    </a:p>
                  </a:txBody>
                  <a:tcPr marL="91435" marR="91435" marT="45659" marB="456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自分と家族，家庭生活と地域と</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の関わりを考え，家族や地域の</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人々と協働し，よりよい生活の実現に向けて，生活を工夫し創造しようとする実践的な態度を養う。 </a:t>
                      </a:r>
                    </a:p>
                  </a:txBody>
                  <a:tcPr marL="91435" marR="91435" marT="45659" marB="456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9474" name="正方形/長方形 3"/>
          <p:cNvSpPr>
            <a:spLocks noChangeArrowheads="1"/>
          </p:cNvSpPr>
          <p:nvPr/>
        </p:nvSpPr>
        <p:spPr bwMode="auto">
          <a:xfrm>
            <a:off x="0" y="3625850"/>
            <a:ext cx="9144000"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en-US" altLang="ja-JP" sz="1600" b="1"/>
              <a:t>【</a:t>
            </a:r>
            <a:r>
              <a:rPr kumimoji="0" lang="ja-JP" altLang="en-US" sz="1600" b="1"/>
              <a:t>改善等通知 　別紙４ 　家庭，技術・家庭　（２）分野別の評価の観点の趣旨 </a:t>
            </a:r>
          </a:p>
          <a:p>
            <a:pPr>
              <a:lnSpc>
                <a:spcPct val="100000"/>
              </a:lnSpc>
              <a:spcBef>
                <a:spcPct val="0"/>
              </a:spcBef>
              <a:buFontTx/>
              <a:buNone/>
            </a:pPr>
            <a:r>
              <a:rPr kumimoji="0" lang="ja-JP" altLang="en-US" sz="1600" b="1"/>
              <a:t>　　　　　　　　　　　　　　　　　　　　　　　　　　　　　　　　　　　　　　　　　　＜中学校 技術・家庭（家庭分野）＞</a:t>
            </a:r>
            <a:r>
              <a:rPr kumimoji="0" lang="en-US" altLang="ja-JP" sz="1600" b="1"/>
              <a:t>】 </a:t>
            </a:r>
          </a:p>
        </p:txBody>
      </p:sp>
      <p:graphicFrame>
        <p:nvGraphicFramePr>
          <p:cNvPr id="10350" name="表 4"/>
          <p:cNvGraphicFramePr>
            <a:graphicFrameLocks noGrp="1"/>
          </p:cNvGraphicFramePr>
          <p:nvPr/>
        </p:nvGraphicFramePr>
        <p:xfrm>
          <a:off x="107950" y="4149725"/>
          <a:ext cx="8928100" cy="2376612"/>
        </p:xfrm>
        <a:graphic>
          <a:graphicData uri="http://schemas.openxmlformats.org/drawingml/2006/table">
            <a:tbl>
              <a:tblPr/>
              <a:tblGrid>
                <a:gridCol w="2976563">
                  <a:extLst>
                    <a:ext uri="{9D8B030D-6E8A-4147-A177-3AD203B41FA5}">
                      <a16:colId xmlns:a16="http://schemas.microsoft.com/office/drawing/2014/main" val="20000"/>
                    </a:ext>
                  </a:extLst>
                </a:gridCol>
                <a:gridCol w="2974975">
                  <a:extLst>
                    <a:ext uri="{9D8B030D-6E8A-4147-A177-3AD203B41FA5}">
                      <a16:colId xmlns:a16="http://schemas.microsoft.com/office/drawing/2014/main" val="20001"/>
                    </a:ext>
                  </a:extLst>
                </a:gridCol>
                <a:gridCol w="2976562">
                  <a:extLst>
                    <a:ext uri="{9D8B030D-6E8A-4147-A177-3AD203B41FA5}">
                      <a16:colId xmlns:a16="http://schemas.microsoft.com/office/drawing/2014/main" val="20002"/>
                    </a:ext>
                  </a:extLst>
                </a:gridCol>
              </a:tblGrid>
              <a:tr h="334853">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知識・技能 </a:t>
                      </a:r>
                    </a:p>
                  </a:txBody>
                  <a:tcPr marL="91431" marR="91431" marT="45513" marB="455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思考・判断・表現 </a:t>
                      </a:r>
                    </a:p>
                  </a:txBody>
                  <a:tcPr marL="91431" marR="91431" marT="45513" marB="455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主体的に学習に取り組む態度 </a:t>
                      </a:r>
                    </a:p>
                  </a:txBody>
                  <a:tcPr marL="91431" marR="91431" marT="45513" marB="455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41635">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家族・家庭の基本的な機能につ</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いて理解を深め，生活の自立に</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必要な家族・家庭，衣食住，消</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費や環境などについて理解しているとともに，それらに係る技能を身に付けている。 </a:t>
                      </a:r>
                    </a:p>
                  </a:txBody>
                  <a:tcPr marL="91431" marR="91431" marT="45513" marB="455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これからの生活を展望し，家</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族・家庭や地域における生活の</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中から問題を見いだして課題</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を設定し，解決策を構想し，実</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践を評価・改善し，考察したこ</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とを論理的に表現するなどし</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て課題を解決する力を身に付</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けている。 </a:t>
                      </a:r>
                    </a:p>
                  </a:txBody>
                  <a:tcPr marL="91431" marR="91431" marT="45513" marB="455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家族や地域の人々と協働し，よ</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りよい生活の実現に向けて，課</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題の解決に主体的に取り組</a:t>
                      </a:r>
                      <a:r>
                        <a:rPr kumimoji="1" lang="ja-JP" altLang="en-US" sz="1600" b="1" i="0" u="none" strike="noStrike" cap="none" normalizeH="0" baseline="0" dirty="0" err="1">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ん</a:t>
                      </a:r>
                      <a:endPar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だり，振り返って改善したりして，生活を工夫し創造し，実践しようとしている。 </a:t>
                      </a:r>
                    </a:p>
                  </a:txBody>
                  <a:tcPr marL="91431" marR="91431" marT="45513" marB="455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9489" name="正方形/長方形 5"/>
          <p:cNvSpPr>
            <a:spLocks noChangeArrowheads="1"/>
          </p:cNvSpPr>
          <p:nvPr/>
        </p:nvSpPr>
        <p:spPr bwMode="auto">
          <a:xfrm>
            <a:off x="5943600" y="3368675"/>
            <a:ext cx="3002553"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zh-TW" altLang="en-US" sz="1600" b="1" dirty="0">
                <a:cs typeface="新細明體"/>
              </a:rPr>
              <a:t>（</a:t>
            </a:r>
            <a:r>
              <a:rPr kumimoji="0" lang="ja-JP" altLang="en-US" sz="1600" b="1" dirty="0"/>
              <a:t>中</a:t>
            </a:r>
            <a:r>
              <a:rPr kumimoji="0" lang="zh-TW" altLang="en-US" sz="1600" b="1" dirty="0">
                <a:cs typeface="新細明體"/>
              </a:rPr>
              <a:t>学校学習指導要領 </a:t>
            </a:r>
            <a:r>
              <a:rPr kumimoji="0" lang="en-US" altLang="zh-TW" sz="1600" b="1" dirty="0">
                <a:cs typeface="新細明體"/>
              </a:rPr>
              <a:t>P.136</a:t>
            </a:r>
            <a:r>
              <a:rPr kumimoji="0" lang="zh-TW" altLang="en-US" sz="1600" b="1" dirty="0">
                <a:cs typeface="新細明體"/>
              </a:rPr>
              <a:t>） </a:t>
            </a:r>
          </a:p>
        </p:txBody>
      </p:sp>
      <p:sp>
        <p:nvSpPr>
          <p:cNvPr id="19490" name="正方形/長方形 6"/>
          <p:cNvSpPr>
            <a:spLocks noChangeArrowheads="1"/>
          </p:cNvSpPr>
          <p:nvPr/>
        </p:nvSpPr>
        <p:spPr bwMode="auto">
          <a:xfrm>
            <a:off x="6196013" y="6511925"/>
            <a:ext cx="3121025"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zh-TW" altLang="en-US" sz="1600" b="1">
                <a:cs typeface="新細明體"/>
              </a:rPr>
              <a:t>（改善等通知</a:t>
            </a:r>
            <a:r>
              <a:rPr kumimoji="0" lang="ja-JP" altLang="en-US" sz="1600" b="1"/>
              <a:t>　</a:t>
            </a:r>
            <a:r>
              <a:rPr kumimoji="0" lang="zh-TW" altLang="en-US" sz="1600" b="1">
                <a:cs typeface="新細明體"/>
              </a:rPr>
              <a:t> 別紙４</a:t>
            </a:r>
            <a:r>
              <a:rPr kumimoji="0" lang="ja-JP" altLang="en-US" sz="1600" b="1"/>
              <a:t>　</a:t>
            </a:r>
            <a:r>
              <a:rPr kumimoji="0" lang="zh-TW" altLang="en-US" sz="1600" b="1">
                <a:cs typeface="新細明體"/>
              </a:rPr>
              <a:t> </a:t>
            </a:r>
            <a:r>
              <a:rPr kumimoji="0" lang="en-US" altLang="zh-TW" sz="1600" b="1">
                <a:cs typeface="新細明體"/>
              </a:rPr>
              <a:t>P.18</a:t>
            </a:r>
            <a:r>
              <a:rPr kumimoji="0" lang="zh-TW" altLang="en-US" sz="1600" b="1">
                <a:cs typeface="新細明體"/>
              </a:rPr>
              <a:t>） </a:t>
            </a:r>
          </a:p>
        </p:txBody>
      </p:sp>
      <p:sp>
        <p:nvSpPr>
          <p:cNvPr id="19491" name="下リボン 8"/>
          <p:cNvSpPr>
            <a:spLocks noChangeArrowheads="1"/>
          </p:cNvSpPr>
          <p:nvPr/>
        </p:nvSpPr>
        <p:spPr bwMode="auto">
          <a:xfrm>
            <a:off x="7770813" y="1588"/>
            <a:ext cx="1312862" cy="504825"/>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Ｐ３３</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343"/>
    </mc:Choice>
    <mc:Fallback xmlns="">
      <p:transition spd="slow" advTm="23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テキスト ボックス 1"/>
          <p:cNvSpPr>
            <a:spLocks noChangeArrowheads="1"/>
          </p:cNvSpPr>
          <p:nvPr/>
        </p:nvSpPr>
        <p:spPr bwMode="auto">
          <a:xfrm>
            <a:off x="0" y="-26988"/>
            <a:ext cx="9144000" cy="492126"/>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600" b="1">
                <a:solidFill>
                  <a:schemeClr val="bg1"/>
                </a:solidFill>
              </a:rPr>
              <a:t>Ⅱ</a:t>
            </a:r>
            <a:r>
              <a:rPr lang="ja-JP" altLang="en-US" sz="2600" b="1">
                <a:solidFill>
                  <a:schemeClr val="bg1"/>
                </a:solidFill>
              </a:rPr>
              <a:t>　「内容のまとまりごとの評価規準」作成の手順</a:t>
            </a:r>
          </a:p>
        </p:txBody>
      </p:sp>
      <p:sp>
        <p:nvSpPr>
          <p:cNvPr id="21507" name="テキスト ボックス 12"/>
          <p:cNvSpPr>
            <a:spLocks noChangeArrowheads="1"/>
          </p:cNvSpPr>
          <p:nvPr/>
        </p:nvSpPr>
        <p:spPr bwMode="auto">
          <a:xfrm>
            <a:off x="85725" y="936625"/>
            <a:ext cx="8967788" cy="5870575"/>
          </a:xfrm>
          <a:prstGeom prst="rect">
            <a:avLst/>
          </a:prstGeom>
          <a:solidFill>
            <a:srgbClr val="FFFF99"/>
          </a:solidFill>
          <a:ln w="9525" algn="ctr">
            <a:solidFill>
              <a:srgbClr val="FFC000"/>
            </a:solidFill>
            <a:round/>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000" b="1">
                <a:latin typeface="ＭＳ Ｐゴシック" panose="020B0600070205080204" pitchFamily="50" charset="-128"/>
              </a:rPr>
              <a:t> （例）「</a:t>
            </a:r>
            <a:r>
              <a:rPr lang="en-US" altLang="ja-JP" sz="2000" b="1">
                <a:latin typeface="ＭＳ Ｐゴシック" panose="020B0600070205080204" pitchFamily="50" charset="-128"/>
              </a:rPr>
              <a:t>B</a:t>
            </a:r>
            <a:r>
              <a:rPr lang="ja-JP" altLang="en-US" sz="2000" b="1">
                <a:latin typeface="ＭＳ Ｐゴシック" panose="020B0600070205080204" pitchFamily="50" charset="-128"/>
              </a:rPr>
              <a:t>衣食住の生活」　　（４）衣服の選択と手入れ 　</a:t>
            </a:r>
          </a:p>
          <a:p>
            <a:pPr>
              <a:lnSpc>
                <a:spcPct val="100000"/>
              </a:lnSpc>
              <a:spcBef>
                <a:spcPct val="0"/>
              </a:spcBef>
              <a:buFontTx/>
              <a:buNone/>
            </a:pPr>
            <a:r>
              <a:rPr lang="ja-JP" altLang="en-US" sz="2000" b="1">
                <a:latin typeface="ＭＳ Ｐゴシック" panose="020B0600070205080204" pitchFamily="50" charset="-128"/>
              </a:rPr>
              <a:t>　　　課題をもって，健康・快適・安全で豊かな食生活，衣生活，住生活に向けて考</a:t>
            </a:r>
          </a:p>
          <a:p>
            <a:pPr>
              <a:lnSpc>
                <a:spcPct val="100000"/>
              </a:lnSpc>
              <a:spcBef>
                <a:spcPct val="0"/>
              </a:spcBef>
              <a:buFontTx/>
              <a:buNone/>
            </a:pPr>
            <a:r>
              <a:rPr lang="ja-JP" altLang="en-US" sz="2000" b="1">
                <a:latin typeface="ＭＳ Ｐゴシック" panose="020B0600070205080204" pitchFamily="50" charset="-128"/>
              </a:rPr>
              <a:t>　　え，工夫する活動を通して，次の事項を身に付けることができるよう指導する。 </a:t>
            </a:r>
          </a:p>
          <a:p>
            <a:pPr>
              <a:lnSpc>
                <a:spcPct val="100000"/>
              </a:lnSpc>
              <a:spcBef>
                <a:spcPct val="0"/>
              </a:spcBef>
              <a:buFontTx/>
              <a:buNone/>
            </a:pPr>
            <a:r>
              <a:rPr lang="ja-JP" altLang="en-US" sz="2000" b="1">
                <a:latin typeface="ＭＳ Ｐゴシック" panose="020B0600070205080204" pitchFamily="50" charset="-128"/>
              </a:rPr>
              <a:t> 　　ア 次のような知識及び技能を身に付けること。 </a:t>
            </a:r>
          </a:p>
          <a:p>
            <a:pPr>
              <a:lnSpc>
                <a:spcPct val="100000"/>
              </a:lnSpc>
              <a:spcBef>
                <a:spcPct val="0"/>
              </a:spcBef>
              <a:buFontTx/>
              <a:buNone/>
            </a:pPr>
            <a:r>
              <a:rPr lang="ja-JP" altLang="en-US" sz="2000" b="1">
                <a:latin typeface="ＭＳ Ｐゴシック" panose="020B0600070205080204" pitchFamily="50" charset="-128"/>
              </a:rPr>
              <a:t>　　　</a:t>
            </a:r>
            <a:r>
              <a:rPr lang="ja-JP" altLang="en-US" sz="2000" b="1">
                <a:solidFill>
                  <a:srgbClr val="FF0000"/>
                </a:solidFill>
                <a:latin typeface="ＭＳ Ｐゴシック" panose="020B0600070205080204" pitchFamily="50" charset="-128"/>
              </a:rPr>
              <a:t>（ア）</a:t>
            </a:r>
            <a:r>
              <a:rPr lang="ja-JP" altLang="en-US" sz="2000" b="1">
                <a:latin typeface="ＭＳ Ｐゴシック" panose="020B0600070205080204" pitchFamily="50" charset="-128"/>
              </a:rPr>
              <a:t> </a:t>
            </a:r>
            <a:r>
              <a:rPr lang="ja-JP" altLang="en-US" sz="2000" b="1" u="sng">
                <a:solidFill>
                  <a:srgbClr val="FF0000"/>
                </a:solidFill>
                <a:latin typeface="ＭＳ Ｐゴシック" panose="020B0600070205080204" pitchFamily="50" charset="-128"/>
              </a:rPr>
              <a:t>衣服と社会生活との関わりが分かり，目的に応じた着用，個性を生かす</a:t>
            </a:r>
          </a:p>
          <a:p>
            <a:pPr>
              <a:lnSpc>
                <a:spcPct val="100000"/>
              </a:lnSpc>
              <a:spcBef>
                <a:spcPct val="0"/>
              </a:spcBef>
              <a:buFontTx/>
              <a:buNone/>
            </a:pPr>
            <a:r>
              <a:rPr lang="ja-JP" altLang="en-US" sz="2000" b="1">
                <a:solidFill>
                  <a:srgbClr val="FF0000"/>
                </a:solidFill>
                <a:latin typeface="ＭＳ Ｐゴシック" panose="020B0600070205080204" pitchFamily="50" charset="-128"/>
              </a:rPr>
              <a:t>　　　　　</a:t>
            </a:r>
            <a:r>
              <a:rPr lang="ja-JP" altLang="en-US" sz="2000" b="1" u="sng">
                <a:solidFill>
                  <a:srgbClr val="FF0000"/>
                </a:solidFill>
                <a:latin typeface="ＭＳ Ｐゴシック" panose="020B0600070205080204" pitchFamily="50" charset="-128"/>
              </a:rPr>
              <a:t>着用及び衣服の適切な選択について理解すること。 </a:t>
            </a:r>
          </a:p>
          <a:p>
            <a:pPr>
              <a:lnSpc>
                <a:spcPct val="100000"/>
              </a:lnSpc>
              <a:spcBef>
                <a:spcPct val="0"/>
              </a:spcBef>
              <a:buFontTx/>
              <a:buNone/>
            </a:pPr>
            <a:r>
              <a:rPr lang="ja-JP" altLang="en-US" sz="2000" b="1">
                <a:solidFill>
                  <a:srgbClr val="FF0000"/>
                </a:solidFill>
                <a:latin typeface="ＭＳ Ｐゴシック" panose="020B0600070205080204" pitchFamily="50" charset="-128"/>
              </a:rPr>
              <a:t>　　　（イ） </a:t>
            </a:r>
            <a:r>
              <a:rPr lang="ja-JP" altLang="en-US" sz="2000" b="1" u="sng">
                <a:solidFill>
                  <a:srgbClr val="FF0000"/>
                </a:solidFill>
                <a:latin typeface="ＭＳ Ｐゴシック" panose="020B0600070205080204" pitchFamily="50" charset="-128"/>
              </a:rPr>
              <a:t>衣服の計画的な活用の必要性，衣服の材料や状態に応じた日常着の手</a:t>
            </a:r>
          </a:p>
          <a:p>
            <a:pPr>
              <a:lnSpc>
                <a:spcPct val="100000"/>
              </a:lnSpc>
              <a:spcBef>
                <a:spcPct val="0"/>
              </a:spcBef>
              <a:buFontTx/>
              <a:buNone/>
            </a:pPr>
            <a:r>
              <a:rPr lang="ja-JP" altLang="en-US" sz="2000" b="1">
                <a:solidFill>
                  <a:srgbClr val="FF0000"/>
                </a:solidFill>
                <a:latin typeface="ＭＳ Ｐゴシック" panose="020B0600070205080204" pitchFamily="50" charset="-128"/>
              </a:rPr>
              <a:t>　　　　　</a:t>
            </a:r>
            <a:r>
              <a:rPr lang="ja-JP" altLang="en-US" sz="2000" b="1" u="sng">
                <a:solidFill>
                  <a:srgbClr val="FF0000"/>
                </a:solidFill>
                <a:latin typeface="ＭＳ Ｐゴシック" panose="020B0600070205080204" pitchFamily="50" charset="-128"/>
              </a:rPr>
              <a:t>入れについて理解し，適切にできること。</a:t>
            </a:r>
            <a:r>
              <a:rPr lang="ja-JP" altLang="en-US" sz="2000" b="1">
                <a:solidFill>
                  <a:srgbClr val="FF0000"/>
                </a:solidFill>
                <a:latin typeface="ＭＳ Ｐゴシック" panose="020B0600070205080204" pitchFamily="50" charset="-128"/>
              </a:rPr>
              <a:t> </a:t>
            </a:r>
          </a:p>
          <a:p>
            <a:pPr>
              <a:lnSpc>
                <a:spcPct val="100000"/>
              </a:lnSpc>
              <a:spcBef>
                <a:spcPct val="0"/>
              </a:spcBef>
              <a:buFontTx/>
              <a:buNone/>
            </a:pPr>
            <a:r>
              <a:rPr lang="ja-JP" altLang="en-US" sz="2000" b="1">
                <a:latin typeface="ＭＳ Ｐゴシック" panose="020B0600070205080204" pitchFamily="50" charset="-128"/>
              </a:rPr>
              <a:t>　　</a:t>
            </a:r>
            <a:r>
              <a:rPr lang="ja-JP" altLang="en-US" sz="2000" b="1">
                <a:solidFill>
                  <a:srgbClr val="002060"/>
                </a:solidFill>
                <a:latin typeface="ＭＳ Ｐゴシック" panose="020B0600070205080204" pitchFamily="50" charset="-128"/>
              </a:rPr>
              <a:t>イ </a:t>
            </a:r>
            <a:r>
              <a:rPr lang="ja-JP" altLang="en-US" sz="2000" b="1" u="sng">
                <a:solidFill>
                  <a:srgbClr val="002060"/>
                </a:solidFill>
                <a:latin typeface="ＭＳ Ｐゴシック" panose="020B0600070205080204" pitchFamily="50" charset="-128"/>
              </a:rPr>
              <a:t>衣服の選択，材料や状態に応じた日常着の手入れの仕方を考え，工夫する</a:t>
            </a:r>
          </a:p>
          <a:p>
            <a:pPr>
              <a:lnSpc>
                <a:spcPct val="100000"/>
              </a:lnSpc>
              <a:spcBef>
                <a:spcPct val="0"/>
              </a:spcBef>
              <a:buFontTx/>
              <a:buNone/>
            </a:pPr>
            <a:r>
              <a:rPr lang="ja-JP" altLang="en-US" sz="2000" b="1">
                <a:solidFill>
                  <a:srgbClr val="002060"/>
                </a:solidFill>
                <a:latin typeface="ＭＳ Ｐゴシック" panose="020B0600070205080204" pitchFamily="50" charset="-128"/>
              </a:rPr>
              <a:t>　　　</a:t>
            </a:r>
            <a:r>
              <a:rPr lang="ja-JP" altLang="en-US" sz="2000" b="1" u="sng">
                <a:solidFill>
                  <a:srgbClr val="002060"/>
                </a:solidFill>
                <a:latin typeface="ＭＳ Ｐゴシック" panose="020B0600070205080204" pitchFamily="50" charset="-128"/>
              </a:rPr>
              <a:t>こと。 </a:t>
            </a:r>
          </a:p>
          <a:p>
            <a:pPr>
              <a:lnSpc>
                <a:spcPct val="100000"/>
              </a:lnSpc>
              <a:spcBef>
                <a:spcPct val="0"/>
              </a:spcBef>
              <a:buFontTx/>
              <a:buNone/>
            </a:pPr>
            <a:endParaRPr lang="en-US" altLang="ja-JP" sz="2000" u="sng">
              <a:solidFill>
                <a:srgbClr val="002060"/>
              </a:solidFill>
              <a:latin typeface="ＭＳ Ｐゴシック" panose="020B0600070205080204" pitchFamily="50" charset="-128"/>
            </a:endParaRPr>
          </a:p>
          <a:p>
            <a:pPr>
              <a:lnSpc>
                <a:spcPct val="100000"/>
              </a:lnSpc>
              <a:spcBef>
                <a:spcPct val="0"/>
              </a:spcBef>
              <a:buFontTx/>
              <a:buNone/>
            </a:pPr>
            <a:endParaRPr lang="en-US" altLang="ja-JP" sz="1200" u="sng">
              <a:latin typeface="ＭＳ Ｐゴシック" panose="020B0600070205080204" pitchFamily="50" charset="-128"/>
            </a:endParaRPr>
          </a:p>
          <a:p>
            <a:pPr>
              <a:lnSpc>
                <a:spcPts val="2200"/>
              </a:lnSpc>
              <a:spcBef>
                <a:spcPct val="0"/>
              </a:spcBef>
              <a:buFontTx/>
              <a:buNone/>
            </a:pPr>
            <a:r>
              <a:rPr lang="en-US" altLang="ja-JP" sz="2000" b="1">
                <a:latin typeface="ＭＳ Ｐゴシック" panose="020B0600070205080204" pitchFamily="50" charset="-128"/>
              </a:rPr>
              <a:t>※</a:t>
            </a:r>
            <a:r>
              <a:rPr lang="ja-JP" altLang="en-US" sz="2000" b="1">
                <a:latin typeface="ＭＳ Ｐゴシック" panose="020B0600070205080204" pitchFamily="50" charset="-128"/>
              </a:rPr>
              <a:t>　「Ａ家族・家庭生活」の（１）「自分の成長と家族・家庭生活」及び（４）「家族・家</a:t>
            </a:r>
          </a:p>
          <a:p>
            <a:pPr>
              <a:lnSpc>
                <a:spcPts val="2200"/>
              </a:lnSpc>
              <a:spcBef>
                <a:spcPct val="0"/>
              </a:spcBef>
              <a:buFontTx/>
              <a:buNone/>
            </a:pPr>
            <a:r>
              <a:rPr lang="ja-JP" altLang="en-US" sz="2000" b="1">
                <a:latin typeface="ＭＳ Ｐゴシック" panose="020B0600070205080204" pitchFamily="50" charset="-128"/>
              </a:rPr>
              <a:t>　庭生活についての課題と実践」，「Ｂ衣食住の生活」の（７）「衣食住の生活につい</a:t>
            </a:r>
          </a:p>
          <a:p>
            <a:pPr>
              <a:lnSpc>
                <a:spcPts val="2200"/>
              </a:lnSpc>
              <a:spcBef>
                <a:spcPct val="0"/>
              </a:spcBef>
              <a:buFontTx/>
              <a:buNone/>
            </a:pPr>
            <a:r>
              <a:rPr lang="ja-JP" altLang="en-US" sz="2000" b="1">
                <a:latin typeface="ＭＳ Ｐゴシック" panose="020B0600070205080204" pitchFamily="50" charset="-128"/>
              </a:rPr>
              <a:t>　ての課題と実践」，「Ｃ消費生活・環境」の（３）「消費生活・環境についての課題と</a:t>
            </a:r>
          </a:p>
          <a:p>
            <a:pPr>
              <a:lnSpc>
                <a:spcPts val="2200"/>
              </a:lnSpc>
              <a:spcBef>
                <a:spcPct val="0"/>
              </a:spcBef>
              <a:buFontTx/>
              <a:buNone/>
            </a:pPr>
            <a:r>
              <a:rPr lang="ja-JP" altLang="en-US" sz="2000" b="1">
                <a:latin typeface="ＭＳ Ｐゴシック" panose="020B0600070205080204" pitchFamily="50" charset="-128"/>
              </a:rPr>
              <a:t>　実践」は，指導事項アのみで構成されている。</a:t>
            </a:r>
          </a:p>
          <a:p>
            <a:pPr>
              <a:lnSpc>
                <a:spcPts val="2200"/>
              </a:lnSpc>
              <a:spcBef>
                <a:spcPct val="0"/>
              </a:spcBef>
              <a:buFontTx/>
              <a:buNone/>
            </a:pPr>
            <a:r>
              <a:rPr lang="ja-JP" altLang="en-US" sz="2000" b="1">
                <a:solidFill>
                  <a:srgbClr val="FF0000"/>
                </a:solidFill>
                <a:latin typeface="ＭＳ Ｐゴシック" panose="020B0600070205080204" pitchFamily="50" charset="-128"/>
              </a:rPr>
              <a:t>　　Ａ（１）の評価の観点</a:t>
            </a:r>
            <a:r>
              <a:rPr lang="ja-JP" altLang="en-US" sz="2000" b="1">
                <a:latin typeface="ＭＳ Ｐゴシック" panose="020B0600070205080204" pitchFamily="50" charset="-128"/>
              </a:rPr>
              <a:t>については，</a:t>
            </a:r>
            <a:r>
              <a:rPr lang="ja-JP" altLang="en-US" sz="2000" b="1">
                <a:solidFill>
                  <a:srgbClr val="FF0000"/>
                </a:solidFill>
                <a:latin typeface="ＭＳ Ｐゴシック" panose="020B0600070205080204" pitchFamily="50" charset="-128"/>
              </a:rPr>
              <a:t>「知識・技能」，Ａ（４），Ｂ（７），Ｃ（３）の評価の　</a:t>
            </a:r>
          </a:p>
          <a:p>
            <a:pPr>
              <a:lnSpc>
                <a:spcPts val="2200"/>
              </a:lnSpc>
              <a:spcBef>
                <a:spcPct val="0"/>
              </a:spcBef>
              <a:buFontTx/>
              <a:buNone/>
            </a:pPr>
            <a:r>
              <a:rPr lang="ja-JP" altLang="en-US" sz="2000" b="1">
                <a:solidFill>
                  <a:srgbClr val="FF0000"/>
                </a:solidFill>
                <a:latin typeface="ＭＳ Ｐゴシック" panose="020B0600070205080204" pitchFamily="50" charset="-128"/>
              </a:rPr>
              <a:t>　観点</a:t>
            </a:r>
            <a:r>
              <a:rPr lang="ja-JP" altLang="en-US" sz="2000" b="1">
                <a:latin typeface="ＭＳ Ｐゴシック" panose="020B0600070205080204" pitchFamily="50" charset="-128"/>
              </a:rPr>
              <a:t>については，家庭や地域などで実践を行い，課題を解決する力を養うことか</a:t>
            </a:r>
          </a:p>
          <a:p>
            <a:pPr>
              <a:lnSpc>
                <a:spcPts val="2200"/>
              </a:lnSpc>
              <a:spcBef>
                <a:spcPct val="0"/>
              </a:spcBef>
              <a:buFontTx/>
              <a:buNone/>
            </a:pPr>
            <a:r>
              <a:rPr lang="ja-JP" altLang="en-US" sz="2000" b="1">
                <a:latin typeface="ＭＳ Ｐゴシック" panose="020B0600070205080204" pitchFamily="50" charset="-128"/>
              </a:rPr>
              <a:t>　ら，</a:t>
            </a:r>
            <a:r>
              <a:rPr lang="ja-JP" altLang="en-US" sz="2000" b="1">
                <a:solidFill>
                  <a:srgbClr val="FF0000"/>
                </a:solidFill>
                <a:latin typeface="ＭＳ Ｐゴシック" panose="020B0600070205080204" pitchFamily="50" charset="-128"/>
              </a:rPr>
              <a:t>「思考・判断・表現」及び「主体的に学習に取り組む態度」</a:t>
            </a:r>
            <a:r>
              <a:rPr lang="ja-JP" altLang="en-US" sz="2000" b="1">
                <a:latin typeface="ＭＳ Ｐゴシック" panose="020B0600070205080204" pitchFamily="50" charset="-128"/>
              </a:rPr>
              <a:t>であることに留意す</a:t>
            </a:r>
          </a:p>
          <a:p>
            <a:pPr>
              <a:lnSpc>
                <a:spcPts val="2200"/>
              </a:lnSpc>
              <a:spcBef>
                <a:spcPct val="0"/>
              </a:spcBef>
              <a:buFontTx/>
              <a:buNone/>
            </a:pPr>
            <a:r>
              <a:rPr lang="ja-JP" altLang="en-US" sz="2000" b="1">
                <a:latin typeface="ＭＳ Ｐゴシック" panose="020B0600070205080204" pitchFamily="50" charset="-128"/>
              </a:rPr>
              <a:t>　る。 </a:t>
            </a:r>
          </a:p>
          <a:p>
            <a:pPr>
              <a:lnSpc>
                <a:spcPct val="100000"/>
              </a:lnSpc>
              <a:spcBef>
                <a:spcPct val="0"/>
              </a:spcBef>
              <a:buFontTx/>
              <a:buNone/>
            </a:pPr>
            <a:r>
              <a:rPr lang="ja-JP" altLang="en-US" sz="2000" u="sng">
                <a:latin typeface="ＭＳ Ｐゴシック" panose="020B0600070205080204" pitchFamily="50" charset="-128"/>
              </a:rPr>
              <a:t> </a:t>
            </a:r>
          </a:p>
          <a:p>
            <a:pPr>
              <a:lnSpc>
                <a:spcPct val="100000"/>
              </a:lnSpc>
              <a:spcBef>
                <a:spcPct val="0"/>
              </a:spcBef>
              <a:buFontTx/>
              <a:buNone/>
            </a:pPr>
            <a:r>
              <a:rPr lang="ja-JP" altLang="en-US" sz="2000" u="sng">
                <a:latin typeface="ＭＳ Ｐゴシック" panose="020B0600070205080204" pitchFamily="50" charset="-128"/>
              </a:rPr>
              <a:t> </a:t>
            </a:r>
          </a:p>
          <a:p>
            <a:pPr>
              <a:lnSpc>
                <a:spcPct val="100000"/>
              </a:lnSpc>
              <a:spcBef>
                <a:spcPct val="0"/>
              </a:spcBef>
              <a:buFontTx/>
              <a:buNone/>
            </a:pPr>
            <a:endParaRPr lang="en-US" altLang="ja-JP" sz="2800" u="sng">
              <a:latin typeface="ＭＳ Ｐゴシック" panose="020B0600070205080204" pitchFamily="50" charset="-128"/>
            </a:endParaRPr>
          </a:p>
        </p:txBody>
      </p:sp>
      <p:sp>
        <p:nvSpPr>
          <p:cNvPr id="21508" name="テキスト ボックス 1"/>
          <p:cNvSpPr>
            <a:spLocks noChangeArrowheads="1"/>
          </p:cNvSpPr>
          <p:nvPr/>
        </p:nvSpPr>
        <p:spPr bwMode="auto">
          <a:xfrm>
            <a:off x="90488" y="476250"/>
            <a:ext cx="8945562" cy="431800"/>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200" b="1"/>
              <a:t>①各教科における「内容のまとまり」と「評価の観点」との関係を確認する。</a:t>
            </a:r>
            <a:r>
              <a:rPr lang="ja-JP" altLang="en-US" sz="2200"/>
              <a:t>　</a:t>
            </a:r>
          </a:p>
        </p:txBody>
      </p:sp>
      <p:sp>
        <p:nvSpPr>
          <p:cNvPr id="21509" name="テキスト ボックス 1"/>
          <p:cNvSpPr>
            <a:spLocks noChangeArrowheads="1"/>
          </p:cNvSpPr>
          <p:nvPr/>
        </p:nvSpPr>
        <p:spPr bwMode="auto">
          <a:xfrm>
            <a:off x="1547813" y="3789363"/>
            <a:ext cx="6415087" cy="64135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b="1" u="sng" dirty="0">
                <a:solidFill>
                  <a:srgbClr val="FF0000"/>
                </a:solidFill>
              </a:rPr>
              <a:t>（下線）</a:t>
            </a:r>
            <a:r>
              <a:rPr lang="ja-JP" altLang="en-US" sz="1800" b="1" dirty="0"/>
              <a:t>・・・知識及び技能に関する内容</a:t>
            </a:r>
          </a:p>
          <a:p>
            <a:pPr>
              <a:lnSpc>
                <a:spcPct val="100000"/>
              </a:lnSpc>
              <a:spcBef>
                <a:spcPct val="0"/>
              </a:spcBef>
              <a:buFontTx/>
              <a:buNone/>
            </a:pPr>
            <a:r>
              <a:rPr lang="ja-JP" altLang="en-US" sz="1800" b="1" u="sng" dirty="0">
                <a:solidFill>
                  <a:srgbClr val="002060"/>
                </a:solidFill>
              </a:rPr>
              <a:t>（下線）</a:t>
            </a:r>
            <a:r>
              <a:rPr lang="ja-JP" altLang="en-US" sz="1800" b="1" dirty="0"/>
              <a:t>・・・思考力，判断力，表現力等に関する内容</a:t>
            </a:r>
          </a:p>
        </p:txBody>
      </p:sp>
      <p:sp>
        <p:nvSpPr>
          <p:cNvPr id="21510" name="下リボン 6"/>
          <p:cNvSpPr>
            <a:spLocks noChangeArrowheads="1"/>
          </p:cNvSpPr>
          <p:nvPr/>
        </p:nvSpPr>
        <p:spPr bwMode="auto">
          <a:xfrm>
            <a:off x="7745413" y="-1588"/>
            <a:ext cx="1290637" cy="436563"/>
          </a:xfrm>
          <a:prstGeom prst="ribbon">
            <a:avLst>
              <a:gd name="adj1" fmla="val 16667"/>
              <a:gd name="adj2" fmla="val 74972"/>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Ｐ３４</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344"/>
    </mc:Choice>
    <mc:Fallback xmlns="">
      <p:transition spd="slow" advTm="87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7.10.11"/>
  <p:tag name="AS_TITLE" val="Aspose.Slides for .NET 3.5"/>
  <p:tag name="AS_VERSION" val="17.9.1"/>
</p:tagLst>
</file>

<file path=ppt/tags/tag2.xml><?xml version="1.0" encoding="utf-8"?>
<p:tagLst xmlns:a="http://schemas.openxmlformats.org/drawingml/2006/main" xmlns:r="http://schemas.openxmlformats.org/officeDocument/2006/relationships" xmlns:p="http://schemas.openxmlformats.org/presentationml/2006/main">
  <p:tag name="TIMING" val="|7.5"/>
</p:tagLst>
</file>

<file path=ppt/tags/tag3.xml><?xml version="1.0" encoding="utf-8"?>
<p:tagLst xmlns:a="http://schemas.openxmlformats.org/drawingml/2006/main" xmlns:r="http://schemas.openxmlformats.org/officeDocument/2006/relationships" xmlns:p="http://schemas.openxmlformats.org/presentationml/2006/main">
  <p:tag name="TIMING" val="|1.6"/>
</p:tagLst>
</file>

<file path=ppt/tags/tag4.xml><?xml version="1.0" encoding="utf-8"?>
<p:tagLst xmlns:a="http://schemas.openxmlformats.org/drawingml/2006/main" xmlns:r="http://schemas.openxmlformats.org/officeDocument/2006/relationships" xmlns:p="http://schemas.openxmlformats.org/presentationml/2006/main">
  <p:tag name="TIMING" val="|1.3"/>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818</TotalTime>
  <Words>10158</Words>
  <Application>Microsoft Office PowerPoint</Application>
  <PresentationFormat>画面に合わせる (4:3)</PresentationFormat>
  <Paragraphs>673</Paragraphs>
  <Slides>29</Slides>
  <Notes>29</Notes>
  <HiddenSlides>0</HiddenSlides>
  <MMClips>29</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29</vt:i4>
      </vt:variant>
    </vt:vector>
  </HeadingPairs>
  <TitlesOfParts>
    <vt:vector size="39" baseType="lpstr">
      <vt:lpstr>HGP教科書体</vt:lpstr>
      <vt:lpstr>ＭＳ Ｐゴシック</vt:lpstr>
      <vt:lpstr>ＭＳ Ｐ明朝</vt:lpstr>
      <vt:lpstr>ＭＳ ゴシック</vt:lpstr>
      <vt:lpstr>ＭＳ 明朝</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cp:keywords/>
  <dc:description/>
  <cp:lastModifiedBy>森 将和</cp:lastModifiedBy>
  <cp:revision>59</cp:revision>
  <cp:lastPrinted>2020-05-14T12:27:01Z</cp:lastPrinted>
  <dcterms:created xsi:type="dcterms:W3CDTF">2009-05-16T06:50:40Z</dcterms:created>
  <dcterms:modified xsi:type="dcterms:W3CDTF">2020-05-27T13:48:47Z</dcterms:modified>
  <cp:category/>
</cp:coreProperties>
</file>