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 id="2147485684" r:id="rId2"/>
  </p:sldMasterIdLst>
  <p:notesMasterIdLst>
    <p:notesMasterId r:id="rId47"/>
  </p:notesMasterIdLst>
  <p:handoutMasterIdLst>
    <p:handoutMasterId r:id="rId48"/>
  </p:handoutMasterIdLst>
  <p:sldIdLst>
    <p:sldId id="472" r:id="rId3"/>
    <p:sldId id="685" r:id="rId4"/>
    <p:sldId id="738" r:id="rId5"/>
    <p:sldId id="737" r:id="rId6"/>
    <p:sldId id="739" r:id="rId7"/>
    <p:sldId id="650" r:id="rId8"/>
    <p:sldId id="651" r:id="rId9"/>
    <p:sldId id="689" r:id="rId10"/>
    <p:sldId id="693" r:id="rId11"/>
    <p:sldId id="694" r:id="rId12"/>
    <p:sldId id="695" r:id="rId13"/>
    <p:sldId id="696" r:id="rId14"/>
    <p:sldId id="652" r:id="rId15"/>
    <p:sldId id="698" r:id="rId16"/>
    <p:sldId id="701" r:id="rId17"/>
    <p:sldId id="702" r:id="rId18"/>
    <p:sldId id="703" r:id="rId19"/>
    <p:sldId id="704" r:id="rId20"/>
    <p:sldId id="705" r:id="rId21"/>
    <p:sldId id="706" r:id="rId22"/>
    <p:sldId id="707" r:id="rId23"/>
    <p:sldId id="740" r:id="rId24"/>
    <p:sldId id="741" r:id="rId25"/>
    <p:sldId id="719" r:id="rId26"/>
    <p:sldId id="721" r:id="rId27"/>
    <p:sldId id="722" r:id="rId28"/>
    <p:sldId id="723" r:id="rId29"/>
    <p:sldId id="742" r:id="rId30"/>
    <p:sldId id="724" r:id="rId31"/>
    <p:sldId id="743" r:id="rId32"/>
    <p:sldId id="725" r:id="rId33"/>
    <p:sldId id="744" r:id="rId34"/>
    <p:sldId id="727" r:id="rId35"/>
    <p:sldId id="728" r:id="rId36"/>
    <p:sldId id="729" r:id="rId37"/>
    <p:sldId id="730" r:id="rId38"/>
    <p:sldId id="745" r:id="rId39"/>
    <p:sldId id="731" r:id="rId40"/>
    <p:sldId id="732" r:id="rId41"/>
    <p:sldId id="746" r:id="rId42"/>
    <p:sldId id="733" r:id="rId43"/>
    <p:sldId id="747" r:id="rId44"/>
    <p:sldId id="662" r:id="rId45"/>
    <p:sldId id="678" r:id="rId46"/>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u/jd9LUdOPmyFHBhmRGomA==" hashData="zkI7p+XQOuO9sRj/iOF1lNoSlVVQawmJyaBzzoUruYb4mZ7JVeZsS413bYa4zP/6YWVU/qlDFBXhwseyKnKDfQ=="/>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FF"/>
    <a:srgbClr val="FFFFFF"/>
    <a:srgbClr val="CCFF66"/>
    <a:srgbClr val="CCFF99"/>
    <a:srgbClr val="800000"/>
    <a:srgbClr val="FF99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06" autoAdjust="0"/>
    <p:restoredTop sz="60612" autoAdjust="0"/>
  </p:normalViewPr>
  <p:slideViewPr>
    <p:cSldViewPr>
      <p:cViewPr varScale="1">
        <p:scale>
          <a:sx n="40" d="100"/>
          <a:sy n="40" d="100"/>
        </p:scale>
        <p:origin x="2004" y="30"/>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1286A2AE-1AE8-4240-869A-E3D82CC5ECE2}" type="slidenum">
              <a:rPr lang="en-US" altLang="ja-JP"/>
              <a:pPr>
                <a:defRPr/>
              </a:pPr>
              <a:t>‹#›</a:t>
            </a:fld>
            <a:endParaRPr lang="en-US" altLang="ja-JP"/>
          </a:p>
        </p:txBody>
      </p:sp>
    </p:spTree>
    <p:extLst>
      <p:ext uri="{BB962C8B-B14F-4D97-AF65-F5344CB8AC3E}">
        <p14:creationId xmlns:p14="http://schemas.microsoft.com/office/powerpoint/2010/main" val="705852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C9836A00-5B62-4265-A5AD-F5438C0BF221}" type="slidenum">
              <a:rPr lang="en-US" altLang="ja-JP"/>
              <a:pPr>
                <a:defRPr/>
              </a:pPr>
              <a:t>‹#›</a:t>
            </a:fld>
            <a:endParaRPr lang="en-US" altLang="ja-JP"/>
          </a:p>
        </p:txBody>
      </p:sp>
    </p:spTree>
    <p:extLst>
      <p:ext uri="{BB962C8B-B14F-4D97-AF65-F5344CB8AC3E}">
        <p14:creationId xmlns:p14="http://schemas.microsoft.com/office/powerpoint/2010/main" val="3707704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9A2D077-2648-4A55-84FA-7FEDC52EC15B}"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のための学習評価～平成２９年告示　学習指導要領に基づく学習評価」「中学校外国語」の説明を始めます。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のための学習評価に関する参考資料」をもとに作成しています。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スライド右上に，該当ページを示していますので，参考資料をお持ちの方は，必要に応じてラインを引くなどしながらお聞きください。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それでは，説明を始めます。</a:t>
            </a:r>
          </a:p>
        </p:txBody>
      </p:sp>
    </p:spTree>
    <p:extLst>
      <p:ext uri="{BB962C8B-B14F-4D97-AF65-F5344CB8AC3E}">
        <p14:creationId xmlns:p14="http://schemas.microsoft.com/office/powerpoint/2010/main" val="3145065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ChangeArrowheads="1" noTextEdit="1"/>
          </p:cNvSpPr>
          <p:nvPr>
            <p:ph type="sldImg"/>
          </p:nvPr>
        </p:nvSpPr>
        <p:spPr>
          <a:ln/>
        </p:spPr>
      </p:sp>
      <p:sp>
        <p:nvSpPr>
          <p:cNvPr id="245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ＭＳ Ｐ明朝" panose="02020600040205080304" pitchFamily="18" charset="-128"/>
              </a:rPr>
              <a:t>　話すこと</a:t>
            </a:r>
            <a:r>
              <a:rPr lang="en-US" altLang="ja-JP">
                <a:latin typeface="ＭＳ Ｐ明朝" panose="02020600040205080304" pitchFamily="18" charset="-128"/>
              </a:rPr>
              <a:t>[</a:t>
            </a:r>
            <a:r>
              <a:rPr lang="ja-JP" altLang="en-US">
                <a:latin typeface="ＭＳ Ｐ明朝" panose="02020600040205080304" pitchFamily="18" charset="-128"/>
              </a:rPr>
              <a:t>やり取り</a:t>
            </a:r>
            <a:r>
              <a:rPr lang="en-US" altLang="ja-JP">
                <a:latin typeface="ＭＳ Ｐ明朝" panose="02020600040205080304" pitchFamily="18" charset="-128"/>
              </a:rPr>
              <a:t>]</a:t>
            </a:r>
            <a:r>
              <a:rPr lang="ja-JP" altLang="en-US">
                <a:latin typeface="ＭＳ Ｐ明朝" panose="02020600040205080304" pitchFamily="18" charset="-128"/>
              </a:rPr>
              <a:t>の目標は，関心のある事柄，日常的な話題や社会的な話題について，簡単な語句や文を用いて即興で伝え合ったり，相手からの質問に答えたり考えや感じたこと理由などを述べ合うことができるようにすることです。</a:t>
            </a:r>
          </a:p>
        </p:txBody>
      </p:sp>
      <p:sp>
        <p:nvSpPr>
          <p:cNvPr id="245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494855C-44FE-43CA-A076-D824D290B007}"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50272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ChangeArrowheads="1" noTextEdit="1"/>
          </p:cNvSpPr>
          <p:nvPr>
            <p:ph type="sldImg"/>
          </p:nvPr>
        </p:nvSpPr>
        <p:spPr>
          <a:ln/>
        </p:spPr>
      </p:sp>
      <p:sp>
        <p:nvSpPr>
          <p:cNvPr id="266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ＭＳ Ｐ明朝" panose="02020600040205080304" pitchFamily="18" charset="-128"/>
              </a:rPr>
              <a:t>　話すこと</a:t>
            </a:r>
            <a:r>
              <a:rPr lang="en-US" altLang="ja-JP">
                <a:latin typeface="ＭＳ Ｐ明朝" panose="02020600040205080304" pitchFamily="18" charset="-128"/>
              </a:rPr>
              <a:t>[</a:t>
            </a:r>
            <a:r>
              <a:rPr lang="ja-JP" altLang="en-US">
                <a:latin typeface="ＭＳ Ｐ明朝" panose="02020600040205080304" pitchFamily="18" charset="-128"/>
              </a:rPr>
              <a:t>発表</a:t>
            </a:r>
            <a:r>
              <a:rPr lang="en-US" altLang="ja-JP">
                <a:latin typeface="ＭＳ Ｐ明朝" panose="02020600040205080304" pitchFamily="18" charset="-128"/>
              </a:rPr>
              <a:t>]</a:t>
            </a:r>
            <a:r>
              <a:rPr lang="ja-JP" altLang="en-US">
                <a:latin typeface="ＭＳ Ｐ明朝" panose="02020600040205080304" pitchFamily="18" charset="-128"/>
              </a:rPr>
              <a:t>の目標は，関心のある事柄，日常的な話題や社会的な話題について，簡単な語句や文を用いて即興で話したり，まとまりのある内容を話したり，考えや感じたこと理由などを話したりすることできるようにすることです。</a:t>
            </a:r>
          </a:p>
          <a:p>
            <a:pPr>
              <a:spcBef>
                <a:spcPct val="0"/>
              </a:spcBef>
            </a:pPr>
            <a:endParaRPr lang="ja-JP" altLang="en-US">
              <a:latin typeface="Arial" panose="020B0604020202020204" pitchFamily="34" charset="0"/>
            </a:endParaRPr>
          </a:p>
        </p:txBody>
      </p:sp>
      <p:sp>
        <p:nvSpPr>
          <p:cNvPr id="266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5FE8423-3522-4179-82AE-42FB34099EDC}"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306311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ln/>
        </p:spPr>
      </p:sp>
      <p:sp>
        <p:nvSpPr>
          <p:cNvPr id="286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書くことの目標は，関心のある事柄，日常的な話題や社会的な話題について，簡単な語句や文を用いて正確に書いたり，まとまりのある文章を書いたり，考えや感じたこと理由などを書いたりすることができるようにすることです。</a:t>
            </a:r>
          </a:p>
          <a:p>
            <a:pPr>
              <a:spcBef>
                <a:spcPct val="0"/>
              </a:spcBef>
            </a:pPr>
            <a:endParaRPr lang="ja-JP" altLang="en-US">
              <a:latin typeface="Arial" panose="020B0604020202020204" pitchFamily="34" charset="0"/>
            </a:endParaRPr>
          </a:p>
        </p:txBody>
      </p:sp>
      <p:sp>
        <p:nvSpPr>
          <p:cNvPr id="286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0FF6900-2877-44A9-8705-63DE500A7149}" type="slidenum">
              <a:rPr lang="ja-JP" altLang="en-US" smtClean="0">
                <a:solidFill>
                  <a:srgbClr val="000000"/>
                </a:solidFill>
                <a:latin typeface="游ゴシック" panose="020B0400000000000000" pitchFamily="50" charset="-128"/>
              </a:rPr>
              <a:pPr/>
              <a:t>12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716914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ChangeArrowheads="1" noTextEdit="1"/>
          </p:cNvSpPr>
          <p:nvPr>
            <p:ph type="sldImg"/>
          </p:nvPr>
        </p:nvSpPr>
        <p:spPr>
          <a:ln/>
        </p:spPr>
      </p:sp>
      <p:sp>
        <p:nvSpPr>
          <p:cNvPr id="307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次に，「内容のまとまり（五つの領域）ごとの評価規準」を作成する際の観点ごとのポイントについて説明します。</a:t>
            </a:r>
            <a:endParaRPr lang="en-US" altLang="ja-JP">
              <a:latin typeface="Arial" panose="020B0604020202020204" pitchFamily="34" charset="0"/>
            </a:endParaRPr>
          </a:p>
          <a:p>
            <a:pPr>
              <a:spcBef>
                <a:spcPct val="0"/>
              </a:spcBef>
            </a:pPr>
            <a:r>
              <a:rPr lang="ja-JP" altLang="en-US">
                <a:latin typeface="Arial" panose="020B0604020202020204" pitchFamily="34" charset="0"/>
              </a:rPr>
              <a:t>まず，「知識・技能」についてです。</a:t>
            </a:r>
            <a:endParaRPr lang="en-US" altLang="ja-JP">
              <a:latin typeface="Arial" panose="020B0604020202020204" pitchFamily="34" charset="0"/>
            </a:endParaRPr>
          </a:p>
          <a:p>
            <a:pPr>
              <a:spcBef>
                <a:spcPct val="0"/>
              </a:spcBef>
            </a:pPr>
            <a:r>
              <a:rPr lang="ja-JP" altLang="en-US">
                <a:latin typeface="Arial" panose="020B0604020202020204" pitchFamily="34" charset="0"/>
              </a:rPr>
              <a:t>ここでは，「知識」と「技能」の二つに分けて記されています。</a:t>
            </a:r>
            <a:endParaRPr lang="en-US" altLang="ja-JP">
              <a:latin typeface="Arial" panose="020B0604020202020204" pitchFamily="34" charset="0"/>
            </a:endParaRPr>
          </a:p>
          <a:p>
            <a:pPr>
              <a:spcBef>
                <a:spcPct val="0"/>
              </a:spcBef>
            </a:pPr>
            <a:r>
              <a:rPr lang="ja-JP" altLang="en-US">
                <a:latin typeface="Arial" panose="020B0604020202020204" pitchFamily="34" charset="0"/>
              </a:rPr>
              <a:t>「知識」については，中学校学習指導要領「外国語」　</a:t>
            </a:r>
            <a:r>
              <a:rPr lang="en-US" altLang="ja-JP">
                <a:latin typeface="Arial" panose="020B0604020202020204" pitchFamily="34" charset="0"/>
              </a:rPr>
              <a:t>p.130</a:t>
            </a:r>
            <a:r>
              <a:rPr lang="ja-JP" altLang="en-US">
                <a:latin typeface="Arial" panose="020B0604020202020204" pitchFamily="34" charset="0"/>
              </a:rPr>
              <a:t>　「２ 内容」の</a:t>
            </a:r>
            <a:r>
              <a:rPr lang="en-US" altLang="ja-JP">
                <a:latin typeface="Arial" panose="020B0604020202020204" pitchFamily="34" charset="0"/>
              </a:rPr>
              <a:t>〔</a:t>
            </a:r>
            <a:r>
              <a:rPr lang="ja-JP" altLang="en-US">
                <a:latin typeface="Arial" panose="020B0604020202020204" pitchFamily="34" charset="0"/>
              </a:rPr>
              <a:t>知識及び技能</a:t>
            </a:r>
            <a:r>
              <a:rPr lang="en-US" altLang="ja-JP">
                <a:latin typeface="Arial" panose="020B0604020202020204" pitchFamily="34" charset="0"/>
              </a:rPr>
              <a:t>〕</a:t>
            </a:r>
            <a:r>
              <a:rPr lang="ja-JP" altLang="en-US">
                <a:latin typeface="Arial" panose="020B0604020202020204" pitchFamily="34" charset="0"/>
              </a:rPr>
              <a:t>における「</a:t>
            </a:r>
            <a:r>
              <a:rPr lang="en-US" altLang="ja-JP">
                <a:latin typeface="Arial" panose="020B0604020202020204" pitchFamily="34" charset="0"/>
              </a:rPr>
              <a:t>(1) </a:t>
            </a:r>
            <a:r>
              <a:rPr lang="ja-JP" altLang="en-US">
                <a:latin typeface="Arial" panose="020B0604020202020204" pitchFamily="34" charset="0"/>
              </a:rPr>
              <a:t>英語の特徴やきまりに関する事項」に記されていることを指しており，それらの事項を理解している状況を評価します。</a:t>
            </a:r>
            <a:endParaRPr lang="en-US" altLang="ja-JP">
              <a:latin typeface="Arial" panose="020B0604020202020204" pitchFamily="34" charset="0"/>
            </a:endParaRPr>
          </a:p>
          <a:p>
            <a:pPr>
              <a:spcBef>
                <a:spcPct val="0"/>
              </a:spcBef>
            </a:pPr>
            <a:endParaRPr lang="en-US" altLang="ja-JP">
              <a:latin typeface="Arial" panose="020B0604020202020204" pitchFamily="34" charset="0"/>
            </a:endParaRPr>
          </a:p>
          <a:p>
            <a:pPr>
              <a:spcBef>
                <a:spcPct val="0"/>
              </a:spcBef>
            </a:pPr>
            <a:endParaRPr lang="en-US" altLang="ja-JP">
              <a:latin typeface="Arial" panose="020B0604020202020204" pitchFamily="34" charset="0"/>
            </a:endParaRPr>
          </a:p>
          <a:p>
            <a:endParaRPr lang="ja-JP" altLang="en-US">
              <a:latin typeface="Arial" panose="020B0604020202020204" pitchFamily="34" charset="0"/>
            </a:endParaRPr>
          </a:p>
        </p:txBody>
      </p:sp>
      <p:sp>
        <p:nvSpPr>
          <p:cNvPr id="307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938E33F-335D-40E3-B8EB-1E5FBD4AFC23}" type="slidenum">
              <a:rPr lang="ja-JP" altLang="en-US" smtClean="0">
                <a:solidFill>
                  <a:srgbClr val="000000"/>
                </a:solidFill>
                <a:latin typeface="游ゴシック" panose="020B0400000000000000" pitchFamily="50" charset="-128"/>
              </a:rPr>
              <a:pPr/>
              <a:t>13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64989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ChangeArrowheads="1" noTextEdit="1"/>
          </p:cNvSpPr>
          <p:nvPr>
            <p:ph type="sldImg"/>
          </p:nvPr>
        </p:nvSpPr>
        <p:spPr>
          <a:ln/>
        </p:spPr>
      </p:sp>
      <p:sp>
        <p:nvSpPr>
          <p:cNvPr id="327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技能」については，「話すこと［やり取り］」，「話すこと［発表］」，「書くこと」は，実際のコミュニケーションにおいて，日常的な話題や社会的な話題について，事実や自分の考え，気持ちなどを簡単な語句や文を用いて話したり書いたりして，表現したり伝えあったりする技能を身に付けている状況を評価します。</a:t>
            </a:r>
          </a:p>
          <a:p>
            <a:pPr>
              <a:spcBef>
                <a:spcPct val="0"/>
              </a:spcBef>
            </a:pPr>
            <a:endParaRPr lang="ja-JP" altLang="en-US">
              <a:latin typeface="Arial" panose="020B0604020202020204" pitchFamily="34" charset="0"/>
            </a:endParaRPr>
          </a:p>
        </p:txBody>
      </p:sp>
      <p:sp>
        <p:nvSpPr>
          <p:cNvPr id="327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ABD0277-C916-46B7-93FD-C1FEEF54EF0F}" type="slidenum">
              <a:rPr lang="ja-JP" altLang="en-US" smtClean="0">
                <a:solidFill>
                  <a:srgbClr val="000000"/>
                </a:solidFill>
                <a:latin typeface="游ゴシック" panose="020B0400000000000000" pitchFamily="50" charset="-128"/>
              </a:rPr>
              <a:pPr/>
              <a:t>14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300942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ChangeArrowheads="1" noTextEdit="1"/>
          </p:cNvSpPr>
          <p:nvPr>
            <p:ph type="sldImg"/>
          </p:nvPr>
        </p:nvSpPr>
        <p:spPr>
          <a:ln/>
        </p:spPr>
      </p:sp>
      <p:sp>
        <p:nvSpPr>
          <p:cNvPr id="348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なお，指導する単元で扱う言語材料が提示された状況ではなく，使用する言語材料の提示がない状況において既習の言語材料を用いて事実や自分の考えなどを話したり，書いたりすることができる技能を身に付けているか否かについて評価します。</a:t>
            </a:r>
          </a:p>
          <a:p>
            <a:pPr>
              <a:spcBef>
                <a:spcPct val="0"/>
              </a:spcBef>
            </a:pPr>
            <a:endParaRPr lang="ja-JP" altLang="en-US">
              <a:latin typeface="Arial" panose="020B0604020202020204" pitchFamily="34" charset="0"/>
            </a:endParaRPr>
          </a:p>
        </p:txBody>
      </p:sp>
      <p:sp>
        <p:nvSpPr>
          <p:cNvPr id="348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0F259BE-DE59-4D70-969A-BC68A1A40AB9}" type="slidenum">
              <a:rPr lang="ja-JP" altLang="en-US" smtClean="0">
                <a:solidFill>
                  <a:srgbClr val="000000"/>
                </a:solidFill>
                <a:latin typeface="游ゴシック" panose="020B0400000000000000" pitchFamily="50" charset="-128"/>
              </a:rPr>
              <a:pPr/>
              <a:t>15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229532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ChangeArrowheads="1" noTextEdit="1"/>
          </p:cNvSpPr>
          <p:nvPr>
            <p:ph type="sldImg"/>
          </p:nvPr>
        </p:nvSpPr>
        <p:spPr>
          <a:ln/>
        </p:spPr>
      </p:sp>
      <p:sp>
        <p:nvSpPr>
          <p:cNvPr id="368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また，「話すこと」について，音声の特徴を捉えて話していることについては，特定の単元等で扱うのではなく，「話すこと」の指導全体を通して適宜評価します。</a:t>
            </a:r>
            <a:endParaRPr lang="en-US" altLang="ja-JP">
              <a:latin typeface="Arial" panose="020B0604020202020204" pitchFamily="34" charset="0"/>
            </a:endParaRPr>
          </a:p>
          <a:p>
            <a:pPr>
              <a:spcBef>
                <a:spcPct val="0"/>
              </a:spcBef>
            </a:pPr>
            <a:r>
              <a:rPr lang="en-US" altLang="ja-JP">
                <a:latin typeface="Arial" panose="020B0604020202020204" pitchFamily="34" charset="0"/>
              </a:rPr>
              <a:t> </a:t>
            </a:r>
            <a:r>
              <a:rPr lang="ja-JP" altLang="en-US">
                <a:latin typeface="Arial" panose="020B0604020202020204" pitchFamily="34" charset="0"/>
              </a:rPr>
              <a:t>「聞くこと」，「読むこと」は，実際のコミュニケーションにおいて，日常的な話題や社会的な話題について，話されたり書かれたりする文章等を聞いたり読んだりして，その内容を捉える技能を身に付けている状況を評価します。</a:t>
            </a:r>
          </a:p>
          <a:p>
            <a:pPr>
              <a:spcBef>
                <a:spcPct val="0"/>
              </a:spcBef>
            </a:pPr>
            <a:endParaRPr lang="ja-JP" altLang="en-US">
              <a:latin typeface="Arial" panose="020B0604020202020204" pitchFamily="34" charset="0"/>
            </a:endParaRPr>
          </a:p>
        </p:txBody>
      </p:sp>
      <p:sp>
        <p:nvSpPr>
          <p:cNvPr id="368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3DD2DF8-53A7-4E28-83D7-0A1158285821}" type="slidenum">
              <a:rPr lang="ja-JP" altLang="en-US" smtClean="0">
                <a:solidFill>
                  <a:srgbClr val="000000"/>
                </a:solidFill>
                <a:latin typeface="游ゴシック" panose="020B0400000000000000" pitchFamily="50" charset="-128"/>
              </a:rPr>
              <a:pPr/>
              <a:t>16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57520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ChangeArrowheads="1" noTextEdit="1"/>
          </p:cNvSpPr>
          <p:nvPr>
            <p:ph type="sldImg"/>
          </p:nvPr>
        </p:nvSpPr>
        <p:spPr>
          <a:ln/>
        </p:spPr>
      </p:sp>
      <p:sp>
        <p:nvSpPr>
          <p:cNvPr id="389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dirty="0">
                <a:latin typeface="Arial" panose="020B0604020202020204" pitchFamily="34" charset="0"/>
              </a:rPr>
              <a:t>　次に，「思考・判断・表現」のポイントについてです。</a:t>
            </a:r>
            <a:endParaRPr lang="en-US" altLang="ja-JP" dirty="0">
              <a:latin typeface="Arial" panose="020B0604020202020204" pitchFamily="34" charset="0"/>
            </a:endParaRPr>
          </a:p>
          <a:p>
            <a:pPr>
              <a:spcBef>
                <a:spcPct val="0"/>
              </a:spcBef>
            </a:pPr>
            <a:r>
              <a:rPr lang="ja-JP" altLang="en-US" dirty="0">
                <a:latin typeface="Arial" panose="020B0604020202020204" pitchFamily="34" charset="0"/>
              </a:rPr>
              <a:t>「話すこと［やり取り］」，「話すこと［発表］」，「書くこと」は，コミュニケーションを行う</a:t>
            </a:r>
            <a:r>
              <a:rPr lang="ja-JP" altLang="en-US" dirty="0">
                <a:solidFill>
                  <a:srgbClr val="FF0000"/>
                </a:solidFill>
                <a:latin typeface="Arial" panose="020B0604020202020204" pitchFamily="34" charset="0"/>
              </a:rPr>
              <a:t>目的や場面，状況</a:t>
            </a:r>
            <a:r>
              <a:rPr lang="ja-JP" altLang="en-US" dirty="0">
                <a:latin typeface="Arial" panose="020B0604020202020204" pitchFamily="34" charset="0"/>
              </a:rPr>
              <a:t>などに応じて，日常的な話題や社会的な話題について，事実や自分の考え気持ちなどを，簡単な語句や文を用いて，話したり書いたりして，表現したり伝えあったりしている状況を評価します。 </a:t>
            </a:r>
          </a:p>
          <a:p>
            <a:pPr>
              <a:spcBef>
                <a:spcPct val="0"/>
              </a:spcBef>
            </a:pPr>
            <a:endParaRPr lang="ja-JP" altLang="en-US" dirty="0">
              <a:latin typeface="Arial" panose="020B0604020202020204" pitchFamily="34" charset="0"/>
            </a:endParaRPr>
          </a:p>
        </p:txBody>
      </p:sp>
      <p:sp>
        <p:nvSpPr>
          <p:cNvPr id="389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4441436-6419-4BB4-A22A-3A4844FFEE33}" type="slidenum">
              <a:rPr lang="ja-JP" altLang="en-US" smtClean="0">
                <a:solidFill>
                  <a:srgbClr val="000000"/>
                </a:solidFill>
                <a:latin typeface="游ゴシック" panose="020B0400000000000000" pitchFamily="50" charset="-128"/>
              </a:rPr>
              <a:pPr/>
              <a:t>17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93761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聞くこと」，「読むこと」は，日常的な話題や社会的な話題について話されたり書かれたりする文章等を聞いたり読んだりして，コミュニケーションを行う目的や場面，状況などに応じて，必要な情報や概要，要点などを捉えている状況を評価します。	</a:t>
            </a:r>
          </a:p>
          <a:p>
            <a:pPr>
              <a:spcBef>
                <a:spcPct val="0"/>
              </a:spcBef>
            </a:pPr>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2A3D2E9-FBA1-4DF9-98FE-FF005F5EE901}" type="slidenum">
              <a:rPr lang="ja-JP" altLang="en-US" smtClean="0">
                <a:solidFill>
                  <a:srgbClr val="000000"/>
                </a:solidFill>
                <a:latin typeface="游ゴシック" panose="020B0400000000000000" pitchFamily="50" charset="-128"/>
              </a:rPr>
              <a:pPr/>
              <a:t>18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559367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ChangeArrowheads="1" noTextEdit="1"/>
          </p:cNvSpPr>
          <p:nvPr>
            <p:ph type="sldImg"/>
          </p:nvPr>
        </p:nvSpPr>
        <p:spPr>
          <a:ln/>
        </p:spPr>
      </p:sp>
      <p:sp>
        <p:nvSpPr>
          <p:cNvPr id="430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dirty="0">
                <a:latin typeface="Arial" panose="020B0604020202020204" pitchFamily="34" charset="0"/>
              </a:rPr>
              <a:t>　　最後に，「主体的に学習に取り組む態度」のポイントについてです。 「主体的に学習に取り組む態度」は，外国語の背景にある文化に対する理解を深め，聞き手，読み手，話し手，書き手に配慮しながら，主体的に外国語を用いてコミュニケーションを図ろうとしている状況を評価します。	</a:t>
            </a:r>
          </a:p>
        </p:txBody>
      </p:sp>
      <p:sp>
        <p:nvSpPr>
          <p:cNvPr id="430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2B27979-E7F0-4EB7-9A94-DC996C5CB1C9}" type="slidenum">
              <a:rPr lang="ja-JP" altLang="en-US" smtClean="0">
                <a:solidFill>
                  <a:srgbClr val="000000"/>
                </a:solidFill>
                <a:latin typeface="游ゴシック" panose="020B0400000000000000" pitchFamily="50" charset="-128"/>
              </a:rPr>
              <a:pPr/>
              <a:t>19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86482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6C3C3CB-ACEC-486C-AA77-5B378DEBC738}"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説明の内容は，スクリーンに示しております大きく３点です。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まず，平成２９年度改訂を踏まえた学習評価の改善について，</a:t>
            </a:r>
            <a:r>
              <a:rPr lang="ja-JP" altLang="en-US">
                <a:solidFill>
                  <a:srgbClr val="000000"/>
                </a:solidFill>
                <a:latin typeface="ＭＳ 明朝" panose="02020609040205080304" pitchFamily="17" charset="-128"/>
                <a:ea typeface="ＭＳ 明朝" panose="02020609040205080304" pitchFamily="17" charset="-128"/>
              </a:rPr>
              <a:t>次に，中学校外国語科における「内容のまとまりごとの評価規準」作成の基本的な手順について，最後に，「内容のまとまり（五つの領域）ごとの評価規準」の考え方を踏まえた評価規準の作成について説明します。</a:t>
            </a:r>
          </a:p>
        </p:txBody>
      </p:sp>
    </p:spTree>
    <p:extLst>
      <p:ext uri="{BB962C8B-B14F-4D97-AF65-F5344CB8AC3E}">
        <p14:creationId xmlns:p14="http://schemas.microsoft.com/office/powerpoint/2010/main" val="2804337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ChangeArrowheads="1" noTextEdit="1"/>
          </p:cNvSpPr>
          <p:nvPr>
            <p:ph type="sldImg"/>
          </p:nvPr>
        </p:nvSpPr>
        <p:spPr>
          <a:ln/>
        </p:spPr>
      </p:sp>
      <p:sp>
        <p:nvSpPr>
          <p:cNvPr id="450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具体的には，「話すこと［やり取り］」，「話すこと［発表］」，　「書くこと」は，日常的な話題や社会的な話題などについて，目的や場面，状況などに応じて，事実や自分の考え，気持ちなどを，簡単な語句や文を用いて，話したり書いたりして，表現したり伝えあったりしようとしている状況を評価します。 	</a:t>
            </a:r>
          </a:p>
          <a:p>
            <a:pPr>
              <a:spcBef>
                <a:spcPct val="0"/>
              </a:spcBef>
            </a:pPr>
            <a:endParaRPr lang="ja-JP" altLang="en-US">
              <a:latin typeface="Arial" panose="020B0604020202020204" pitchFamily="34" charset="0"/>
            </a:endParaRPr>
          </a:p>
        </p:txBody>
      </p:sp>
      <p:sp>
        <p:nvSpPr>
          <p:cNvPr id="450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C70953C-098C-43D9-B731-E55B363F918C}" type="slidenum">
              <a:rPr lang="ja-JP" altLang="en-US" smtClean="0">
                <a:solidFill>
                  <a:srgbClr val="000000"/>
                </a:solidFill>
                <a:latin typeface="游ゴシック" panose="020B0400000000000000" pitchFamily="50" charset="-128"/>
              </a:rPr>
              <a:pPr/>
              <a:t>20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65829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ChangeArrowheads="1" noTextEdit="1"/>
          </p:cNvSpPr>
          <p:nvPr>
            <p:ph type="sldImg"/>
          </p:nvPr>
        </p:nvSpPr>
        <p:spPr>
          <a:ln/>
        </p:spPr>
      </p:sp>
      <p:sp>
        <p:nvSpPr>
          <p:cNvPr id="471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聞くこと」，「読むこと」は，コミュニケーションを行う目的や場面，状況などに応じて日常的な話題や社会的な話題などについて，話されたり書かれたりする文章を聞いたり読んだりして，必要な情報や概要，要点を捉えようとしている状況を評価します。	</a:t>
            </a:r>
          </a:p>
        </p:txBody>
      </p:sp>
      <p:sp>
        <p:nvSpPr>
          <p:cNvPr id="471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4F608E8-5480-42F6-9134-D0C5C3460533}" type="slidenum">
              <a:rPr lang="ja-JP" altLang="en-US" smtClean="0">
                <a:solidFill>
                  <a:srgbClr val="000000"/>
                </a:solidFill>
                <a:latin typeface="游ゴシック" panose="020B0400000000000000" pitchFamily="50" charset="-128"/>
              </a:rPr>
              <a:pPr/>
              <a:t>21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075993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A15D174-3D0C-4E47-A5D3-54425097C404}" type="slidenum">
              <a:rPr kumimoji="1" lang="en-US" altLang="ja-JP" smtClean="0">
                <a:solidFill>
                  <a:srgbClr val="000000"/>
                </a:solidFill>
                <a:latin typeface="Arial" panose="020B0604020202020204" pitchFamily="34" charset="0"/>
              </a:rPr>
              <a:pPr/>
              <a:t>22</a:t>
            </a:fld>
            <a:endParaRPr kumimoji="1" lang="en-US" altLang="ja-JP">
              <a:solidFill>
                <a:srgbClr val="000000"/>
              </a:solidFill>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dirty="0">
                <a:latin typeface="ＭＳ 明朝" panose="02020609040205080304" pitchFamily="17" charset="-128"/>
                <a:ea typeface="ＭＳ 明朝" panose="02020609040205080304" pitchFamily="17" charset="-128"/>
              </a:rPr>
              <a:t>　次に，</a:t>
            </a:r>
            <a:r>
              <a:rPr lang="ja-JP" altLang="en-US" dirty="0">
                <a:solidFill>
                  <a:srgbClr val="000000"/>
                </a:solidFill>
                <a:latin typeface="ＭＳ 明朝" panose="02020609040205080304" pitchFamily="17" charset="-128"/>
                <a:ea typeface="ＭＳ 明朝" panose="02020609040205080304" pitchFamily="17" charset="-128"/>
              </a:rPr>
              <a:t>「内容のまとまり（五つの領域）ごとの評価規準」の考え方を踏まえた評価規準の作成についてです。</a:t>
            </a:r>
            <a:endParaRPr lang="en-US" altLang="ja-JP" dirty="0">
              <a:solidFill>
                <a:srgbClr val="000000"/>
              </a:solidFill>
              <a:latin typeface="ＭＳ 明朝" panose="02020609040205080304" pitchFamily="17" charset="-128"/>
              <a:ea typeface="ＭＳ 明朝" panose="02020609040205080304" pitchFamily="17" charset="-128"/>
            </a:endParaRPr>
          </a:p>
          <a:p>
            <a:pPr>
              <a:spcBef>
                <a:spcPct val="0"/>
              </a:spcBef>
            </a:pPr>
            <a:r>
              <a:rPr lang="ja-JP" altLang="en-US">
                <a:solidFill>
                  <a:srgbClr val="000000"/>
                </a:solidFill>
                <a:latin typeface="ＭＳ 明朝" panose="02020609040205080304" pitchFamily="17" charset="-128"/>
                <a:ea typeface="ＭＳ 明朝" panose="02020609040205080304" pitchFamily="17" charset="-128"/>
              </a:rPr>
              <a:t>ここでは単元の評価規準の作成のポイントとその具体について説明します。</a:t>
            </a:r>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55289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ChangeArrowheads="1" noTextEdit="1"/>
          </p:cNvSpPr>
          <p:nvPr>
            <p:ph type="sldImg"/>
          </p:nvPr>
        </p:nvSpPr>
        <p:spPr>
          <a:ln/>
        </p:spPr>
      </p:sp>
      <p:sp>
        <p:nvSpPr>
          <p:cNvPr id="512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外国語科では，学習指導要領において言語「英語」の目標を，五つの領域別で示しており，学年ごとの目標を示していません。</a:t>
            </a:r>
            <a:endParaRPr lang="en-US" altLang="ja-JP">
              <a:latin typeface="Arial" panose="020B0604020202020204" pitchFamily="34" charset="0"/>
            </a:endParaRPr>
          </a:p>
          <a:p>
            <a:pPr>
              <a:spcBef>
                <a:spcPct val="0"/>
              </a:spcBef>
            </a:pPr>
            <a:r>
              <a:rPr lang="ja-JP" altLang="en-US">
                <a:latin typeface="Arial" panose="020B0604020202020204" pitchFamily="34" charset="0"/>
              </a:rPr>
              <a:t>このため，「教科の目標」及び「内容のまとまり（五つの領域）ごとの評価規準等」に基づき，各学校が，学校の「学年ごとの目標」を設定した上で，</a:t>
            </a:r>
            <a:endParaRPr lang="en-US" altLang="ja-JP">
              <a:latin typeface="Arial" panose="020B0604020202020204" pitchFamily="34" charset="0"/>
            </a:endParaRPr>
          </a:p>
          <a:p>
            <a:pPr>
              <a:spcBef>
                <a:spcPct val="0"/>
              </a:spcBef>
            </a:pPr>
            <a:r>
              <a:rPr lang="ja-JP" altLang="en-US">
                <a:latin typeface="Arial" panose="020B0604020202020204" pitchFamily="34" charset="0"/>
              </a:rPr>
              <a:t>単元ごとの評価規準の設定を行う必要があります。</a:t>
            </a:r>
            <a:endParaRPr lang="en-US" altLang="ja-JP">
              <a:latin typeface="Arial" panose="020B0604020202020204" pitchFamily="34" charset="0"/>
            </a:endParaRPr>
          </a:p>
          <a:p>
            <a:pPr>
              <a:spcBef>
                <a:spcPct val="0"/>
              </a:spcBef>
            </a:pPr>
            <a:endParaRPr lang="ja-JP" altLang="en-US">
              <a:latin typeface="Arial" panose="020B0604020202020204" pitchFamily="34" charset="0"/>
            </a:endParaRPr>
          </a:p>
        </p:txBody>
      </p:sp>
      <p:sp>
        <p:nvSpPr>
          <p:cNvPr id="512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A07801F-FB59-4671-B3A0-41C3BA12A29D}" type="slidenum">
              <a:rPr lang="ja-JP" altLang="en-US" smtClean="0">
                <a:solidFill>
                  <a:srgbClr val="000000"/>
                </a:solidFill>
                <a:latin typeface="游ゴシック" panose="020B0400000000000000" pitchFamily="50" charset="-128"/>
              </a:rPr>
              <a:pPr/>
              <a:t>23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999353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ChangeArrowheads="1" noTextEdit="1"/>
          </p:cNvSpPr>
          <p:nvPr>
            <p:ph type="sldImg"/>
          </p:nvPr>
        </p:nvSpPr>
        <p:spPr>
          <a:ln/>
        </p:spPr>
      </p:sp>
      <p:sp>
        <p:nvSpPr>
          <p:cNvPr id="532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各学校においては，「教科の目標」及び「領域別の目標」　に基づき，各学校における生徒の発達の段階と実情を踏まえ，「学年ごとの目標」を適切に定めます。 五つの領域別の「学年ごとの目標」は，領域別の目標を踏まえると，各々を資質・能力の三つの柱に分けずに一文の能力記述文で示すことが基本的な形となります。</a:t>
            </a:r>
            <a:r>
              <a:rPr lang="ja-JP" altLang="en-US">
                <a:solidFill>
                  <a:srgbClr val="000000"/>
                </a:solidFill>
                <a:latin typeface="ＭＳ....."/>
              </a:rPr>
              <a:t>「学年ごとの目標」に対応する評価規準は，「内容のまとまり（五つの領域）ごとの評価規準」を踏まえて，三観点で記述する必要があります。学年別目標から評価規準を作成する手順は，先ほど説明した「内容のまとまり（五つの領域）ごとの評価規準」の場合と基本的に同じです。 </a:t>
            </a:r>
            <a:endParaRPr lang="en-US" altLang="ja-JP" sz="1400">
              <a:latin typeface="ＭＳ Ｐゴシック" panose="020B0600070205080204" pitchFamily="50" charset="-128"/>
            </a:endParaRPr>
          </a:p>
          <a:p>
            <a:endParaRPr lang="ja-JP" altLang="en-US">
              <a:latin typeface="Arial" panose="020B0604020202020204" pitchFamily="34" charset="0"/>
            </a:endParaRPr>
          </a:p>
          <a:p>
            <a:pPr>
              <a:lnSpc>
                <a:spcPts val="3800"/>
              </a:lnSpc>
            </a:pPr>
            <a:endParaRPr lang="ja-JP" altLang="en-US">
              <a:latin typeface="Arial" panose="020B0604020202020204" pitchFamily="34" charset="0"/>
            </a:endParaRPr>
          </a:p>
        </p:txBody>
      </p:sp>
      <p:sp>
        <p:nvSpPr>
          <p:cNvPr id="532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56F70A4-8CC0-4AD2-A630-CC196C94C4F6}" type="slidenum">
              <a:rPr lang="ja-JP" altLang="en-US" smtClean="0">
                <a:solidFill>
                  <a:srgbClr val="000000"/>
                </a:solidFill>
                <a:latin typeface="游ゴシック" panose="020B0400000000000000" pitchFamily="50" charset="-128"/>
              </a:rPr>
              <a:pPr/>
              <a:t>24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52497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ChangeArrowheads="1" noTextEdit="1"/>
          </p:cNvSpPr>
          <p:nvPr>
            <p:ph type="sldImg"/>
          </p:nvPr>
        </p:nvSpPr>
        <p:spPr>
          <a:ln/>
        </p:spPr>
      </p:sp>
      <p:sp>
        <p:nvSpPr>
          <p:cNvPr id="95235" name="ノート プレースホルダー 2"/>
          <p:cNvSpPr>
            <a:spLocks noGrp="1"/>
          </p:cNvSpPr>
          <p:nvPr>
            <p:ph type="body" idx="1"/>
          </p:nvPr>
        </p:nvSpPr>
        <p:spPr>
          <a:ln/>
        </p:spPr>
        <p:txBody>
          <a:bodyPr/>
          <a:lstStyle/>
          <a:p>
            <a:pPr>
              <a:spcBef>
                <a:spcPts val="0"/>
              </a:spcBef>
              <a:defRPr/>
            </a:pPr>
            <a:r>
              <a:rPr lang="ja-JP" altLang="en-US" dirty="0"/>
              <a:t>　単元ごとの目標は，学年ごとの目標を踏まえて設定します。そして，単元ごとの評価規準は，その単元ごとの目標を踏まえて設定します。単元ごとの目標及び評価規準は，各単元で取り扱う題材，言語の特徴や決まりに関する事項（言語材料），当該単元の中心となる言語活動において設定するコミュニケーションを行う目的や場面，状況，取り扱う話題などに即して設定することになります。 </a:t>
            </a:r>
            <a:r>
              <a:rPr lang="ja-JP" altLang="en-US" sz="1400" dirty="0"/>
              <a:t>	</a:t>
            </a:r>
            <a:endParaRPr lang="en-US" altLang="ja-JP" sz="1400" dirty="0">
              <a:latin typeface="+mj-ea"/>
            </a:endParaRPr>
          </a:p>
          <a:p>
            <a:pPr>
              <a:spcBef>
                <a:spcPts val="0"/>
              </a:spcBef>
              <a:defRPr/>
            </a:pPr>
            <a:endParaRPr lang="ja-JP" altLang="en-US" dirty="0">
              <a:latin typeface="Arial" panose="020B0604020202020204" pitchFamily="34" charset="0"/>
            </a:endParaRPr>
          </a:p>
        </p:txBody>
      </p:sp>
      <p:sp>
        <p:nvSpPr>
          <p:cNvPr id="553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BA3A76F-DD63-44C9-B58E-0042BC446C56}" type="slidenum">
              <a:rPr lang="ja-JP" altLang="en-US" smtClean="0">
                <a:solidFill>
                  <a:srgbClr val="000000"/>
                </a:solidFill>
                <a:latin typeface="游ゴシック" panose="020B0400000000000000" pitchFamily="50" charset="-128"/>
              </a:rPr>
              <a:pPr/>
              <a:t>25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74001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ChangeArrowheads="1" noTextEdit="1"/>
          </p:cNvSpPr>
          <p:nvPr>
            <p:ph type="sldImg"/>
          </p:nvPr>
        </p:nvSpPr>
        <p:spPr>
          <a:ln/>
        </p:spPr>
      </p:sp>
      <p:sp>
        <p:nvSpPr>
          <p:cNvPr id="573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例えば，「読むこと」の場合，</a:t>
            </a:r>
            <a:r>
              <a:rPr lang="ja-JP" altLang="en-US">
                <a:solidFill>
                  <a:srgbClr val="000000"/>
                </a:solidFill>
                <a:latin typeface="ＭＳ....."/>
              </a:rPr>
              <a:t>「知識・技能」の評価規準について， </a:t>
            </a:r>
          </a:p>
          <a:p>
            <a:pPr>
              <a:spcBef>
                <a:spcPct val="0"/>
              </a:spcBef>
            </a:pPr>
            <a:r>
              <a:rPr lang="ja-JP" altLang="en-US">
                <a:solidFill>
                  <a:srgbClr val="000000"/>
                </a:solidFill>
                <a:latin typeface="ＭＳ....."/>
              </a:rPr>
              <a:t>＜知識＞は， </a:t>
            </a:r>
          </a:p>
          <a:p>
            <a:pPr>
              <a:spcBef>
                <a:spcPct val="0"/>
              </a:spcBef>
            </a:pPr>
            <a:r>
              <a:rPr lang="ja-JP" altLang="en-US">
                <a:solidFill>
                  <a:srgbClr val="000000"/>
                </a:solidFill>
                <a:latin typeface="ＭＳ....."/>
              </a:rPr>
              <a:t>「</a:t>
            </a:r>
            <a:r>
              <a:rPr lang="en-US" altLang="ja-JP">
                <a:solidFill>
                  <a:srgbClr val="000000"/>
                </a:solidFill>
                <a:latin typeface="ＭＳ....."/>
              </a:rPr>
              <a:t>【</a:t>
            </a:r>
            <a:r>
              <a:rPr lang="ja-JP" altLang="en-US">
                <a:solidFill>
                  <a:srgbClr val="000000"/>
                </a:solidFill>
                <a:latin typeface="ＭＳ....."/>
              </a:rPr>
              <a:t>言語材料</a:t>
            </a:r>
            <a:r>
              <a:rPr lang="en-US" altLang="ja-JP">
                <a:solidFill>
                  <a:srgbClr val="000000"/>
                </a:solidFill>
                <a:latin typeface="ＭＳ....."/>
              </a:rPr>
              <a:t>】</a:t>
            </a:r>
            <a:r>
              <a:rPr lang="ja-JP" altLang="en-US">
                <a:solidFill>
                  <a:srgbClr val="000000"/>
                </a:solidFill>
                <a:latin typeface="ＭＳ....."/>
              </a:rPr>
              <a:t>の特徴やきまりに関する事項を理解している。」が基本的な形になり，</a:t>
            </a:r>
            <a:r>
              <a:rPr lang="en-US" altLang="ja-JP">
                <a:solidFill>
                  <a:srgbClr val="000000"/>
                </a:solidFill>
                <a:latin typeface="ＭＳ....."/>
              </a:rPr>
              <a:t>【</a:t>
            </a:r>
            <a:r>
              <a:rPr lang="ja-JP" altLang="en-US">
                <a:solidFill>
                  <a:srgbClr val="000000"/>
                </a:solidFill>
                <a:latin typeface="ＭＳ....."/>
              </a:rPr>
              <a:t>言語材料</a:t>
            </a:r>
            <a:r>
              <a:rPr lang="en-US" altLang="ja-JP">
                <a:solidFill>
                  <a:srgbClr val="000000"/>
                </a:solidFill>
                <a:latin typeface="ＭＳ....."/>
              </a:rPr>
              <a:t>】</a:t>
            </a:r>
            <a:r>
              <a:rPr lang="ja-JP" altLang="en-US">
                <a:solidFill>
                  <a:srgbClr val="000000"/>
                </a:solidFill>
                <a:latin typeface="ＭＳ....."/>
              </a:rPr>
              <a:t>には，当該単元で扱う言語材料が入ります。</a:t>
            </a:r>
            <a:endParaRPr lang="en-US" altLang="ja-JP">
              <a:solidFill>
                <a:srgbClr val="000000"/>
              </a:solidFill>
              <a:latin typeface="ＭＳ....."/>
            </a:endParaRPr>
          </a:p>
          <a:p>
            <a:pPr>
              <a:spcBef>
                <a:spcPct val="0"/>
              </a:spcBef>
            </a:pPr>
            <a:r>
              <a:rPr lang="ja-JP" altLang="en-US">
                <a:solidFill>
                  <a:srgbClr val="000000"/>
                </a:solidFill>
                <a:latin typeface="ＭＳ....."/>
              </a:rPr>
              <a:t>　言語材料の種類に応じて「○○を用いた</a:t>
            </a:r>
            <a:r>
              <a:rPr lang="ja-JP" altLang="en-US">
                <a:latin typeface="Arial" panose="020B0604020202020204" pitchFamily="34" charset="0"/>
              </a:rPr>
              <a:t>文の構造を理解している」や「○○の意味や働きを理解している」などに適宜置き換えて当てはめます。</a:t>
            </a:r>
          </a:p>
        </p:txBody>
      </p:sp>
      <p:sp>
        <p:nvSpPr>
          <p:cNvPr id="573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BF71D89-08D3-49ED-9509-E46F56993F72}" type="slidenum">
              <a:rPr lang="ja-JP" altLang="en-US" smtClean="0">
                <a:solidFill>
                  <a:srgbClr val="000000"/>
                </a:solidFill>
                <a:latin typeface="游ゴシック" panose="020B0400000000000000" pitchFamily="50" charset="-128"/>
              </a:rPr>
              <a:pPr/>
              <a:t>26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91097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ChangeArrowheads="1" noTextEdit="1"/>
          </p:cNvSpPr>
          <p:nvPr>
            <p:ph type="sldImg"/>
          </p:nvPr>
        </p:nvSpPr>
        <p:spPr>
          <a:ln/>
        </p:spPr>
      </p:sp>
      <p:sp>
        <p:nvSpPr>
          <p:cNvPr id="593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dirty="0">
                <a:solidFill>
                  <a:srgbClr val="000000"/>
                </a:solidFill>
                <a:latin typeface="ＭＳ....."/>
              </a:rPr>
              <a:t>　＜技能＞については，「</a:t>
            </a:r>
            <a:r>
              <a:rPr lang="en-US" altLang="ja-JP" dirty="0">
                <a:solidFill>
                  <a:srgbClr val="000000"/>
                </a:solidFill>
                <a:latin typeface="ＭＳ....."/>
              </a:rPr>
              <a:t>【</a:t>
            </a:r>
            <a:r>
              <a:rPr lang="ja-JP" altLang="en-US" dirty="0">
                <a:solidFill>
                  <a:srgbClr val="000000"/>
                </a:solidFill>
                <a:latin typeface="ＭＳ....."/>
              </a:rPr>
              <a:t>言語材料</a:t>
            </a:r>
            <a:r>
              <a:rPr lang="en-US" altLang="ja-JP" dirty="0">
                <a:solidFill>
                  <a:srgbClr val="000000"/>
                </a:solidFill>
                <a:latin typeface="ＭＳ....."/>
              </a:rPr>
              <a:t>】</a:t>
            </a:r>
            <a:r>
              <a:rPr lang="ja-JP" altLang="en-US" dirty="0">
                <a:solidFill>
                  <a:srgbClr val="000000"/>
                </a:solidFill>
                <a:latin typeface="ＭＳ....."/>
              </a:rPr>
              <a:t>などを活用して，</a:t>
            </a:r>
            <a:r>
              <a:rPr lang="en-US" altLang="ja-JP" dirty="0">
                <a:solidFill>
                  <a:srgbClr val="000000"/>
                </a:solidFill>
                <a:latin typeface="ＭＳ....."/>
              </a:rPr>
              <a:t>【</a:t>
            </a:r>
            <a:r>
              <a:rPr lang="ja-JP" altLang="en-US" dirty="0">
                <a:solidFill>
                  <a:srgbClr val="000000"/>
                </a:solidFill>
                <a:latin typeface="ＭＳ....."/>
              </a:rPr>
              <a:t>話題</a:t>
            </a:r>
            <a:r>
              <a:rPr lang="en-US" altLang="ja-JP" dirty="0">
                <a:solidFill>
                  <a:srgbClr val="000000"/>
                </a:solidFill>
                <a:latin typeface="ＭＳ....."/>
              </a:rPr>
              <a:t>】</a:t>
            </a:r>
            <a:r>
              <a:rPr lang="ja-JP" altLang="en-US" dirty="0">
                <a:solidFill>
                  <a:srgbClr val="000000"/>
                </a:solidFill>
                <a:latin typeface="ＭＳ....."/>
              </a:rPr>
              <a:t>について</a:t>
            </a:r>
            <a:r>
              <a:rPr lang="en-US" altLang="ja-JP" dirty="0">
                <a:solidFill>
                  <a:srgbClr val="000000"/>
                </a:solidFill>
                <a:latin typeface="ＭＳ....."/>
              </a:rPr>
              <a:t>【</a:t>
            </a:r>
            <a:r>
              <a:rPr lang="ja-JP" altLang="en-US" dirty="0">
                <a:solidFill>
                  <a:srgbClr val="000000"/>
                </a:solidFill>
                <a:latin typeface="ＭＳ....."/>
              </a:rPr>
              <a:t>書かれた文等</a:t>
            </a:r>
            <a:r>
              <a:rPr lang="en-US" altLang="ja-JP" dirty="0">
                <a:solidFill>
                  <a:srgbClr val="000000"/>
                </a:solidFill>
                <a:latin typeface="ＭＳ....."/>
              </a:rPr>
              <a:t>】</a:t>
            </a:r>
            <a:r>
              <a:rPr lang="ja-JP" altLang="en-US" dirty="0">
                <a:solidFill>
                  <a:srgbClr val="000000"/>
                </a:solidFill>
                <a:latin typeface="ＭＳ....."/>
              </a:rPr>
              <a:t>の内容を読み取る技能を身に付けている。」が基本的な形となり，</a:t>
            </a:r>
            <a:r>
              <a:rPr lang="en-US" altLang="ja-JP" dirty="0">
                <a:solidFill>
                  <a:srgbClr val="000000"/>
                </a:solidFill>
                <a:latin typeface="ＭＳ....."/>
              </a:rPr>
              <a:t>【</a:t>
            </a:r>
            <a:r>
              <a:rPr lang="ja-JP" altLang="en-US" dirty="0">
                <a:solidFill>
                  <a:srgbClr val="000000"/>
                </a:solidFill>
                <a:latin typeface="ＭＳ....."/>
              </a:rPr>
              <a:t>話題</a:t>
            </a:r>
            <a:r>
              <a:rPr lang="en-US" altLang="ja-JP" dirty="0">
                <a:solidFill>
                  <a:srgbClr val="000000"/>
                </a:solidFill>
                <a:latin typeface="ＭＳ....."/>
              </a:rPr>
              <a:t>】</a:t>
            </a:r>
            <a:r>
              <a:rPr lang="ja-JP" altLang="en-US" dirty="0" err="1">
                <a:solidFill>
                  <a:srgbClr val="000000"/>
                </a:solidFill>
                <a:latin typeface="ＭＳ....."/>
              </a:rPr>
              <a:t>には当該</a:t>
            </a:r>
            <a:r>
              <a:rPr lang="ja-JP" altLang="en-US" dirty="0">
                <a:solidFill>
                  <a:srgbClr val="000000"/>
                </a:solidFill>
                <a:latin typeface="ＭＳ....."/>
              </a:rPr>
              <a:t>単元の中心となる言語活動で扱う話題等が入ります。</a:t>
            </a:r>
            <a:r>
              <a:rPr lang="en-US" altLang="ja-JP" dirty="0">
                <a:solidFill>
                  <a:srgbClr val="000000"/>
                </a:solidFill>
                <a:latin typeface="ＭＳ....."/>
              </a:rPr>
              <a:t>【</a:t>
            </a:r>
            <a:r>
              <a:rPr lang="ja-JP" altLang="en-US" dirty="0">
                <a:solidFill>
                  <a:srgbClr val="000000"/>
                </a:solidFill>
                <a:latin typeface="ＭＳ....."/>
              </a:rPr>
              <a:t>書かれた文等</a:t>
            </a:r>
            <a:r>
              <a:rPr lang="en-US" altLang="ja-JP" dirty="0">
                <a:solidFill>
                  <a:srgbClr val="000000"/>
                </a:solidFill>
                <a:latin typeface="ＭＳ....."/>
              </a:rPr>
              <a:t>】</a:t>
            </a:r>
            <a:r>
              <a:rPr lang="ja-JP" altLang="en-US" dirty="0">
                <a:solidFill>
                  <a:srgbClr val="000000"/>
                </a:solidFill>
                <a:latin typeface="ＭＳ....."/>
              </a:rPr>
              <a:t>には，「（</a:t>
            </a:r>
            <a:r>
              <a:rPr lang="en-US" altLang="ja-JP" dirty="0">
                <a:solidFill>
                  <a:srgbClr val="000000"/>
                </a:solidFill>
                <a:latin typeface="ＭＳ....."/>
              </a:rPr>
              <a:t>【</a:t>
            </a:r>
            <a:r>
              <a:rPr lang="ja-JP" altLang="en-US" dirty="0">
                <a:solidFill>
                  <a:srgbClr val="000000"/>
                </a:solidFill>
                <a:latin typeface="ＭＳ....."/>
              </a:rPr>
              <a:t>話題</a:t>
            </a:r>
            <a:r>
              <a:rPr lang="en-US" altLang="ja-JP" dirty="0">
                <a:solidFill>
                  <a:srgbClr val="000000"/>
                </a:solidFill>
                <a:latin typeface="ＭＳ....."/>
              </a:rPr>
              <a:t>】</a:t>
            </a:r>
            <a:r>
              <a:rPr lang="ja-JP" altLang="en-US" dirty="0">
                <a:solidFill>
                  <a:srgbClr val="000000"/>
                </a:solidFill>
                <a:latin typeface="ＭＳ....."/>
              </a:rPr>
              <a:t>について）書かれた文章」や，「物語文」，「広告」，「手紙」などが入ることが考えられます。</a:t>
            </a:r>
            <a:r>
              <a:rPr lang="ja-JP" altLang="en-US" sz="1400" dirty="0">
                <a:latin typeface="Arial" panose="020B0604020202020204" pitchFamily="34" charset="0"/>
              </a:rPr>
              <a:t>	</a:t>
            </a:r>
            <a:endParaRPr lang="en-US" altLang="ja-JP" sz="1400" dirty="0">
              <a:latin typeface="ＭＳ Ｐゴシック" panose="020B0600070205080204" pitchFamily="50" charset="-128"/>
            </a:endParaRPr>
          </a:p>
          <a:p>
            <a:pPr>
              <a:spcBef>
                <a:spcPct val="0"/>
              </a:spcBef>
            </a:pPr>
            <a:endParaRPr lang="ja-JP" altLang="en-US" dirty="0">
              <a:latin typeface="Arial" panose="020B0604020202020204" pitchFamily="34" charset="0"/>
            </a:endParaRPr>
          </a:p>
        </p:txBody>
      </p:sp>
      <p:sp>
        <p:nvSpPr>
          <p:cNvPr id="593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E3BFF79-4E8F-40FB-8C9C-14399726A252}" type="slidenum">
              <a:rPr lang="ja-JP" altLang="en-US" smtClean="0">
                <a:solidFill>
                  <a:srgbClr val="000000"/>
                </a:solidFill>
                <a:latin typeface="游ゴシック" panose="020B0400000000000000" pitchFamily="50" charset="-128"/>
              </a:rPr>
              <a:pPr/>
              <a:t>27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940745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ChangeArrowheads="1" noTextEdit="1"/>
          </p:cNvSpPr>
          <p:nvPr>
            <p:ph type="sldImg"/>
          </p:nvPr>
        </p:nvSpPr>
        <p:spPr>
          <a:ln/>
        </p:spPr>
      </p:sp>
      <p:sp>
        <p:nvSpPr>
          <p:cNvPr id="614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具体的にはこのようになります。</a:t>
            </a:r>
          </a:p>
        </p:txBody>
      </p:sp>
      <p:sp>
        <p:nvSpPr>
          <p:cNvPr id="614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8FDED54-6460-45EF-99A6-CFC1CFECF4F0}" type="slidenum">
              <a:rPr lang="ja-JP" altLang="en-US" smtClean="0">
                <a:solidFill>
                  <a:srgbClr val="000000"/>
                </a:solidFill>
                <a:latin typeface="游ゴシック" panose="020B0400000000000000" pitchFamily="50" charset="-128"/>
              </a:rPr>
              <a:pPr/>
              <a:t>28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711833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p:cNvSpPr>
            <a:spLocks noGrp="1" noRot="1" noChangeAspect="1" noChangeArrowheads="1" noTextEdit="1"/>
          </p:cNvSpPr>
          <p:nvPr>
            <p:ph type="sldImg"/>
          </p:nvPr>
        </p:nvSpPr>
        <p:spPr>
          <a:ln/>
        </p:spPr>
      </p:sp>
      <p:sp>
        <p:nvSpPr>
          <p:cNvPr id="634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「思考・判断・表現」の評価規準については，（</a:t>
            </a:r>
            <a:r>
              <a:rPr lang="ja-JP" altLang="en-US">
                <a:solidFill>
                  <a:srgbClr val="000000"/>
                </a:solidFill>
                <a:latin typeface="ＭＳ....."/>
              </a:rPr>
              <a:t>ア）は，「</a:t>
            </a:r>
            <a:r>
              <a:rPr lang="en-US" altLang="ja-JP">
                <a:solidFill>
                  <a:srgbClr val="000000"/>
                </a:solidFill>
                <a:latin typeface="ＭＳ....."/>
              </a:rPr>
              <a:t>【</a:t>
            </a:r>
            <a:r>
              <a:rPr lang="ja-JP" altLang="en-US">
                <a:solidFill>
                  <a:srgbClr val="000000"/>
                </a:solidFill>
                <a:latin typeface="ＭＳ....."/>
              </a:rPr>
              <a:t>目的等</a:t>
            </a:r>
            <a:r>
              <a:rPr lang="en-US" altLang="ja-JP">
                <a:solidFill>
                  <a:srgbClr val="000000"/>
                </a:solidFill>
                <a:latin typeface="ＭＳ....."/>
              </a:rPr>
              <a:t>】</a:t>
            </a:r>
            <a:r>
              <a:rPr lang="ja-JP" altLang="en-US">
                <a:solidFill>
                  <a:srgbClr val="000000"/>
                </a:solidFill>
                <a:latin typeface="ＭＳ....."/>
              </a:rPr>
              <a:t>に応じて，</a:t>
            </a:r>
            <a:r>
              <a:rPr lang="en-US" altLang="ja-JP">
                <a:solidFill>
                  <a:srgbClr val="000000"/>
                </a:solidFill>
                <a:latin typeface="ＭＳ....."/>
              </a:rPr>
              <a:t>【</a:t>
            </a:r>
            <a:r>
              <a:rPr lang="ja-JP" altLang="en-US">
                <a:solidFill>
                  <a:srgbClr val="000000"/>
                </a:solidFill>
                <a:latin typeface="ＭＳ....."/>
              </a:rPr>
              <a:t>話題</a:t>
            </a:r>
            <a:r>
              <a:rPr lang="en-US" altLang="ja-JP">
                <a:solidFill>
                  <a:srgbClr val="000000"/>
                </a:solidFill>
                <a:latin typeface="ＭＳ....."/>
              </a:rPr>
              <a:t>】</a:t>
            </a:r>
            <a:r>
              <a:rPr lang="ja-JP" altLang="en-US">
                <a:solidFill>
                  <a:srgbClr val="000000"/>
                </a:solidFill>
                <a:latin typeface="ＭＳ....."/>
              </a:rPr>
              <a:t>について</a:t>
            </a:r>
            <a:r>
              <a:rPr lang="en-US" altLang="ja-JP">
                <a:solidFill>
                  <a:srgbClr val="000000"/>
                </a:solidFill>
                <a:latin typeface="ＭＳ....."/>
              </a:rPr>
              <a:t>【</a:t>
            </a:r>
            <a:r>
              <a:rPr lang="ja-JP" altLang="en-US">
                <a:solidFill>
                  <a:srgbClr val="000000"/>
                </a:solidFill>
                <a:latin typeface="ＭＳ....."/>
              </a:rPr>
              <a:t>書かれた文等</a:t>
            </a:r>
            <a:r>
              <a:rPr lang="en-US" altLang="ja-JP">
                <a:solidFill>
                  <a:srgbClr val="000000"/>
                </a:solidFill>
                <a:latin typeface="ＭＳ....."/>
              </a:rPr>
              <a:t>】</a:t>
            </a:r>
            <a:r>
              <a:rPr lang="ja-JP" altLang="en-US">
                <a:solidFill>
                  <a:srgbClr val="000000"/>
                </a:solidFill>
                <a:latin typeface="ＭＳ....."/>
              </a:rPr>
              <a:t>から，必要な情報を捉えている。」が基本的な形となり，</a:t>
            </a:r>
            <a:r>
              <a:rPr lang="en-US" altLang="ja-JP">
                <a:solidFill>
                  <a:srgbClr val="000000"/>
                </a:solidFill>
                <a:latin typeface="ＭＳ....."/>
              </a:rPr>
              <a:t>【</a:t>
            </a:r>
            <a:r>
              <a:rPr lang="ja-JP" altLang="en-US">
                <a:solidFill>
                  <a:srgbClr val="000000"/>
                </a:solidFill>
                <a:latin typeface="ＭＳ....."/>
              </a:rPr>
              <a:t>目的等</a:t>
            </a:r>
            <a:r>
              <a:rPr lang="en-US" altLang="ja-JP">
                <a:solidFill>
                  <a:srgbClr val="000000"/>
                </a:solidFill>
                <a:latin typeface="ＭＳ....."/>
              </a:rPr>
              <a:t>】</a:t>
            </a:r>
            <a:r>
              <a:rPr lang="ja-JP" altLang="en-US">
                <a:solidFill>
                  <a:srgbClr val="000000"/>
                </a:solidFill>
                <a:latin typeface="ＭＳ....."/>
              </a:rPr>
              <a:t>は，当該単元の中心となる言語活動において設定する目的や場面，状況を，「○○に応じて」「○○するよう」等の形にして当てはめます。その際，学習指導要領に示されている「言語の使用場面の例」や「言語の働きの例」を踏まえて設定します。（イ）（ウ）は，「</a:t>
            </a:r>
            <a:r>
              <a:rPr lang="en-US" altLang="ja-JP">
                <a:solidFill>
                  <a:srgbClr val="000000"/>
                </a:solidFill>
                <a:latin typeface="ＭＳ....."/>
              </a:rPr>
              <a:t>【</a:t>
            </a:r>
            <a:r>
              <a:rPr lang="ja-JP" altLang="en-US">
                <a:solidFill>
                  <a:srgbClr val="000000"/>
                </a:solidFill>
                <a:latin typeface="ＭＳ....."/>
              </a:rPr>
              <a:t>目的等</a:t>
            </a:r>
            <a:r>
              <a:rPr lang="en-US" altLang="ja-JP">
                <a:solidFill>
                  <a:srgbClr val="000000"/>
                </a:solidFill>
                <a:latin typeface="ＭＳ....."/>
              </a:rPr>
              <a:t>】</a:t>
            </a:r>
            <a:r>
              <a:rPr lang="ja-JP" altLang="en-US">
                <a:solidFill>
                  <a:srgbClr val="000000"/>
                </a:solidFill>
                <a:latin typeface="ＭＳ....."/>
              </a:rPr>
              <a:t>に応じて，</a:t>
            </a:r>
            <a:r>
              <a:rPr lang="en-US" altLang="ja-JP">
                <a:solidFill>
                  <a:srgbClr val="000000"/>
                </a:solidFill>
                <a:latin typeface="ＭＳ....."/>
              </a:rPr>
              <a:t>【</a:t>
            </a:r>
            <a:r>
              <a:rPr lang="ja-JP" altLang="en-US">
                <a:solidFill>
                  <a:srgbClr val="000000"/>
                </a:solidFill>
                <a:latin typeface="ＭＳ....."/>
              </a:rPr>
              <a:t>話題</a:t>
            </a:r>
            <a:r>
              <a:rPr lang="en-US" altLang="ja-JP">
                <a:solidFill>
                  <a:srgbClr val="000000"/>
                </a:solidFill>
                <a:latin typeface="ＭＳ....."/>
              </a:rPr>
              <a:t>】</a:t>
            </a:r>
            <a:r>
              <a:rPr lang="ja-JP" altLang="en-US">
                <a:solidFill>
                  <a:srgbClr val="000000"/>
                </a:solidFill>
                <a:latin typeface="ＭＳ....."/>
              </a:rPr>
              <a:t>について</a:t>
            </a:r>
            <a:r>
              <a:rPr lang="en-US" altLang="ja-JP">
                <a:solidFill>
                  <a:srgbClr val="000000"/>
                </a:solidFill>
                <a:latin typeface="ＭＳ....."/>
              </a:rPr>
              <a:t>【</a:t>
            </a:r>
            <a:r>
              <a:rPr lang="ja-JP" altLang="en-US">
                <a:solidFill>
                  <a:srgbClr val="000000"/>
                </a:solidFill>
                <a:latin typeface="ＭＳ....."/>
              </a:rPr>
              <a:t>書かれた文等</a:t>
            </a:r>
            <a:r>
              <a:rPr lang="en-US" altLang="ja-JP">
                <a:solidFill>
                  <a:srgbClr val="000000"/>
                </a:solidFill>
                <a:latin typeface="ＭＳ....."/>
              </a:rPr>
              <a:t>】</a:t>
            </a:r>
            <a:r>
              <a:rPr lang="ja-JP" altLang="en-US">
                <a:solidFill>
                  <a:srgbClr val="000000"/>
                </a:solidFill>
                <a:latin typeface="ＭＳ....."/>
              </a:rPr>
              <a:t>を読んで概要，要点を捉えている。」が基本的な形となります。</a:t>
            </a:r>
            <a:endParaRPr lang="en-US" altLang="ja-JP">
              <a:solidFill>
                <a:srgbClr val="000000"/>
              </a:solidFill>
              <a:latin typeface="ＭＳ....."/>
            </a:endParaRPr>
          </a:p>
          <a:p>
            <a:endParaRPr lang="ja-JP" altLang="en-US">
              <a:latin typeface="Arial" panose="020B0604020202020204" pitchFamily="34" charset="0"/>
            </a:endParaRPr>
          </a:p>
        </p:txBody>
      </p:sp>
      <p:sp>
        <p:nvSpPr>
          <p:cNvPr id="634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0851113-33C9-4C2F-B9B1-402F15B8C808}" type="slidenum">
              <a:rPr lang="ja-JP" altLang="en-US" smtClean="0">
                <a:solidFill>
                  <a:srgbClr val="000000"/>
                </a:solidFill>
                <a:latin typeface="游ゴシック" panose="020B0400000000000000" pitchFamily="50" charset="-128"/>
              </a:rPr>
              <a:pPr/>
              <a:t>29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8590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90651F3-57B1-4509-A661-F30F572528A2}" type="slidenum">
              <a:rPr kumimoji="1" lang="en-US" altLang="ja-JP" smtClean="0">
                <a:solidFill>
                  <a:srgbClr val="000000"/>
                </a:solidFill>
                <a:latin typeface="Arial" panose="020B0604020202020204" pitchFamily="34" charset="0"/>
              </a:rPr>
              <a:pPr/>
              <a:t>3</a:t>
            </a:fld>
            <a:endParaRPr kumimoji="1" lang="en-US" altLang="ja-JP">
              <a:solidFill>
                <a:srgbClr val="000000"/>
              </a:solidFill>
              <a:latin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それではまず，平成２９年度改訂を踏まえた学習評価の改善について説明します。</a:t>
            </a:r>
            <a:endParaRPr lang="en-US" altLang="ja-JP">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950606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p:cNvSpPr>
            <a:spLocks noGrp="1" noRot="1" noChangeAspect="1" noChangeArrowheads="1" noTextEdit="1"/>
          </p:cNvSpPr>
          <p:nvPr>
            <p:ph type="sldImg"/>
          </p:nvPr>
        </p:nvSpPr>
        <p:spPr>
          <a:ln/>
        </p:spPr>
      </p:sp>
      <p:sp>
        <p:nvSpPr>
          <p:cNvPr id="655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具体的にはこのようになります。</a:t>
            </a:r>
          </a:p>
        </p:txBody>
      </p:sp>
      <p:sp>
        <p:nvSpPr>
          <p:cNvPr id="655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87FDB95-22BA-4323-89B9-62CAD9A487A4}" type="slidenum">
              <a:rPr lang="ja-JP" altLang="en-US" smtClean="0">
                <a:solidFill>
                  <a:srgbClr val="000000"/>
                </a:solidFill>
                <a:latin typeface="游ゴシック" panose="020B0400000000000000" pitchFamily="50" charset="-128"/>
              </a:rPr>
              <a:pPr/>
              <a:t>30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896760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p:cNvSpPr>
            <a:spLocks noGrp="1" noRot="1" noChangeAspect="1" noChangeArrowheads="1" noTextEdit="1"/>
          </p:cNvSpPr>
          <p:nvPr>
            <p:ph type="sldImg"/>
          </p:nvPr>
        </p:nvSpPr>
        <p:spPr>
          <a:ln/>
        </p:spPr>
      </p:sp>
      <p:sp>
        <p:nvSpPr>
          <p:cNvPr id="99331" name="ノート プレースホルダー 2"/>
          <p:cNvSpPr>
            <a:spLocks noGrp="1"/>
          </p:cNvSpPr>
          <p:nvPr>
            <p:ph type="body" idx="1"/>
          </p:nvPr>
        </p:nvSpPr>
        <p:spPr>
          <a:ln/>
        </p:spPr>
        <p:txBody>
          <a:bodyPr/>
          <a:lstStyle/>
          <a:p>
            <a:pPr>
              <a:spcBef>
                <a:spcPts val="0"/>
              </a:spcBef>
              <a:defRPr/>
            </a:pPr>
            <a:r>
              <a:rPr lang="ja-JP" altLang="en-US" dirty="0"/>
              <a:t>　「主体的に学習に取り組む態度」についてです。</a:t>
            </a:r>
            <a:endParaRPr lang="en-US" altLang="ja-JP" dirty="0"/>
          </a:p>
          <a:p>
            <a:pPr>
              <a:spcBef>
                <a:spcPts val="0"/>
              </a:spcBef>
              <a:defRPr/>
            </a:pPr>
            <a:r>
              <a:rPr lang="ja-JP" altLang="en-US" dirty="0"/>
              <a:t>（ア）については，「</a:t>
            </a:r>
            <a:r>
              <a:rPr lang="en-US" altLang="ja-JP" dirty="0"/>
              <a:t>【</a:t>
            </a:r>
            <a:r>
              <a:rPr lang="ja-JP" altLang="en-US" dirty="0"/>
              <a:t>目的等</a:t>
            </a:r>
            <a:r>
              <a:rPr lang="en-US" altLang="ja-JP" dirty="0"/>
              <a:t>】</a:t>
            </a:r>
            <a:r>
              <a:rPr lang="ja-JP" altLang="en-US" dirty="0"/>
              <a:t>に応じて，</a:t>
            </a:r>
            <a:r>
              <a:rPr lang="en-US" altLang="ja-JP" dirty="0"/>
              <a:t>【</a:t>
            </a:r>
            <a:r>
              <a:rPr lang="ja-JP" altLang="en-US" dirty="0"/>
              <a:t>話題</a:t>
            </a:r>
            <a:r>
              <a:rPr lang="en-US" altLang="ja-JP" dirty="0"/>
              <a:t>】</a:t>
            </a:r>
            <a:r>
              <a:rPr lang="ja-JP" altLang="en-US" dirty="0"/>
              <a:t>について</a:t>
            </a:r>
            <a:r>
              <a:rPr lang="en-US" altLang="ja-JP" dirty="0"/>
              <a:t>【</a:t>
            </a:r>
            <a:r>
              <a:rPr lang="ja-JP" altLang="en-US" dirty="0"/>
              <a:t>書かれた文等</a:t>
            </a:r>
            <a:r>
              <a:rPr lang="en-US" altLang="ja-JP" dirty="0"/>
              <a:t>】</a:t>
            </a:r>
            <a:r>
              <a:rPr lang="ja-JP" altLang="en-US" dirty="0"/>
              <a:t>から，必要な情報を捉えようとしている。」が基本的な形となります。 </a:t>
            </a:r>
            <a:endParaRPr lang="en-US" altLang="ja-JP" dirty="0"/>
          </a:p>
          <a:p>
            <a:pPr>
              <a:spcBef>
                <a:spcPts val="0"/>
              </a:spcBef>
              <a:defRPr/>
            </a:pPr>
            <a:r>
              <a:rPr lang="ja-JP" altLang="en-US" dirty="0"/>
              <a:t>（イ）（ウ）「</a:t>
            </a:r>
            <a:r>
              <a:rPr lang="en-US" altLang="ja-JP" dirty="0"/>
              <a:t>【</a:t>
            </a:r>
            <a:r>
              <a:rPr lang="ja-JP" altLang="en-US" dirty="0"/>
              <a:t>目的等</a:t>
            </a:r>
            <a:r>
              <a:rPr lang="en-US" altLang="ja-JP" dirty="0"/>
              <a:t>】</a:t>
            </a:r>
            <a:r>
              <a:rPr lang="ja-JP" altLang="en-US" dirty="0"/>
              <a:t>に応じて，</a:t>
            </a:r>
            <a:r>
              <a:rPr lang="en-US" altLang="ja-JP" dirty="0"/>
              <a:t>【</a:t>
            </a:r>
            <a:r>
              <a:rPr lang="ja-JP" altLang="en-US" dirty="0"/>
              <a:t>話題</a:t>
            </a:r>
            <a:r>
              <a:rPr lang="en-US" altLang="ja-JP" dirty="0"/>
              <a:t>】</a:t>
            </a:r>
            <a:r>
              <a:rPr lang="ja-JP" altLang="en-US" dirty="0"/>
              <a:t>について</a:t>
            </a:r>
            <a:r>
              <a:rPr lang="en-US" altLang="ja-JP" dirty="0"/>
              <a:t>【</a:t>
            </a:r>
            <a:r>
              <a:rPr lang="ja-JP" altLang="en-US" dirty="0"/>
              <a:t>書かれた文等</a:t>
            </a:r>
            <a:r>
              <a:rPr lang="en-US" altLang="ja-JP" dirty="0"/>
              <a:t>】</a:t>
            </a:r>
            <a:r>
              <a:rPr lang="ja-JP" altLang="en-US" dirty="0"/>
              <a:t>を読んで，概要，要点を捉えようとしている。」が基本的な形となります。</a:t>
            </a:r>
            <a:endParaRPr lang="en-US" altLang="ja-JP" dirty="0"/>
          </a:p>
          <a:p>
            <a:pPr>
              <a:spcBef>
                <a:spcPts val="0"/>
              </a:spcBef>
              <a:defRPr/>
            </a:pPr>
            <a:r>
              <a:rPr lang="ja-JP" altLang="en-US" dirty="0"/>
              <a:t>　言語活動への取組に関して見通しを立てたり振り返ったりして自らの学習を自覚的にとらえている様子については，年間を通じて評価します。</a:t>
            </a:r>
            <a:endParaRPr lang="en-US" altLang="ja-JP" sz="1400" dirty="0">
              <a:latin typeface="+mj-ea"/>
            </a:endParaRPr>
          </a:p>
          <a:p>
            <a:pPr>
              <a:spcBef>
                <a:spcPts val="0"/>
              </a:spcBef>
              <a:defRPr/>
            </a:pPr>
            <a:endParaRPr lang="ja-JP" altLang="en-US" dirty="0">
              <a:latin typeface="Arial" panose="020B0604020202020204" pitchFamily="34" charset="0"/>
            </a:endParaRPr>
          </a:p>
        </p:txBody>
      </p:sp>
      <p:sp>
        <p:nvSpPr>
          <p:cNvPr id="675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FDE486C-D603-41DB-B00D-2F3BA91FB593}" type="slidenum">
              <a:rPr lang="ja-JP" altLang="en-US" smtClean="0">
                <a:solidFill>
                  <a:srgbClr val="000000"/>
                </a:solidFill>
                <a:latin typeface="游ゴシック" panose="020B0400000000000000" pitchFamily="50" charset="-128"/>
              </a:rPr>
              <a:pPr/>
              <a:t>31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595305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p:cNvSpPr>
            <a:spLocks noGrp="1" noRot="1" noChangeAspect="1" noChangeArrowheads="1" noTextEdit="1"/>
          </p:cNvSpPr>
          <p:nvPr>
            <p:ph type="sldImg"/>
          </p:nvPr>
        </p:nvSpPr>
        <p:spPr>
          <a:ln/>
        </p:spPr>
      </p:sp>
      <p:sp>
        <p:nvSpPr>
          <p:cNvPr id="696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具体的にはこのようになります。</a:t>
            </a:r>
          </a:p>
        </p:txBody>
      </p:sp>
      <p:sp>
        <p:nvSpPr>
          <p:cNvPr id="696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BA83578-9A42-4311-A03F-251DD8E482A0}" type="slidenum">
              <a:rPr lang="ja-JP" altLang="en-US" smtClean="0">
                <a:solidFill>
                  <a:srgbClr val="000000"/>
                </a:solidFill>
                <a:latin typeface="游ゴシック" panose="020B0400000000000000" pitchFamily="50" charset="-128"/>
              </a:rPr>
              <a:pPr/>
              <a:t>32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575816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ー 1"/>
          <p:cNvSpPr>
            <a:spLocks noGrp="1" noRot="1" noChangeAspect="1" noChangeArrowheads="1" noTextEdit="1"/>
          </p:cNvSpPr>
          <p:nvPr>
            <p:ph type="sldImg"/>
          </p:nvPr>
        </p:nvSpPr>
        <p:spPr>
          <a:ln/>
        </p:spPr>
      </p:sp>
      <p:sp>
        <p:nvSpPr>
          <p:cNvPr id="716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次に「話すこと［やり取り］」の場合について説明します。 </a:t>
            </a:r>
            <a:endParaRPr lang="en-US" altLang="ja-JP">
              <a:latin typeface="Arial" panose="020B0604020202020204" pitchFamily="34" charset="0"/>
            </a:endParaRPr>
          </a:p>
          <a:p>
            <a:pPr>
              <a:spcBef>
                <a:spcPct val="0"/>
              </a:spcBef>
            </a:pPr>
            <a:r>
              <a:rPr lang="ja-JP" altLang="en-US">
                <a:solidFill>
                  <a:srgbClr val="000000"/>
                </a:solidFill>
                <a:latin typeface="ＭＳ....."/>
              </a:rPr>
              <a:t>まず，「知識・技能」の評価規準についてです。 </a:t>
            </a:r>
          </a:p>
          <a:p>
            <a:pPr>
              <a:spcBef>
                <a:spcPct val="0"/>
              </a:spcBef>
            </a:pPr>
            <a:r>
              <a:rPr lang="ja-JP" altLang="en-US">
                <a:latin typeface="Arial" panose="020B0604020202020204" pitchFamily="34" charset="0"/>
              </a:rPr>
              <a:t>＜知識＞ は，「</a:t>
            </a:r>
            <a:r>
              <a:rPr lang="en-US" altLang="ja-JP">
                <a:latin typeface="Arial" panose="020B0604020202020204" pitchFamily="34" charset="0"/>
              </a:rPr>
              <a:t>【</a:t>
            </a:r>
            <a:r>
              <a:rPr lang="ja-JP" altLang="en-US">
                <a:latin typeface="Arial" panose="020B0604020202020204" pitchFamily="34" charset="0"/>
              </a:rPr>
              <a:t>言語材料</a:t>
            </a:r>
            <a:r>
              <a:rPr lang="en-US" altLang="ja-JP">
                <a:latin typeface="Arial" panose="020B0604020202020204" pitchFamily="34" charset="0"/>
              </a:rPr>
              <a:t>】</a:t>
            </a:r>
            <a:r>
              <a:rPr lang="ja-JP" altLang="en-US">
                <a:latin typeface="Arial" panose="020B0604020202020204" pitchFamily="34" charset="0"/>
              </a:rPr>
              <a:t>について理解している。」が基本的な形となり，</a:t>
            </a:r>
            <a:r>
              <a:rPr lang="en-US" altLang="ja-JP">
                <a:latin typeface="Arial" panose="020B0604020202020204" pitchFamily="34" charset="0"/>
              </a:rPr>
              <a:t>【</a:t>
            </a:r>
            <a:r>
              <a:rPr lang="ja-JP" altLang="en-US">
                <a:latin typeface="Arial" panose="020B0604020202020204" pitchFamily="34" charset="0"/>
              </a:rPr>
              <a:t>言語材料</a:t>
            </a:r>
            <a:r>
              <a:rPr lang="en-US" altLang="ja-JP">
                <a:latin typeface="Arial" panose="020B0604020202020204" pitchFamily="34" charset="0"/>
              </a:rPr>
              <a:t>】</a:t>
            </a:r>
            <a:r>
              <a:rPr lang="ja-JP" altLang="en-US">
                <a:latin typeface="Arial" panose="020B0604020202020204" pitchFamily="34" charset="0"/>
              </a:rPr>
              <a:t>には，当該単元で扱う言語材料が入ります。</a:t>
            </a:r>
            <a:endParaRPr lang="en-US" altLang="ja-JP">
              <a:latin typeface="Arial" panose="020B0604020202020204" pitchFamily="34" charset="0"/>
            </a:endParaRPr>
          </a:p>
          <a:p>
            <a:pPr>
              <a:spcBef>
                <a:spcPct val="0"/>
              </a:spcBef>
            </a:pPr>
            <a:r>
              <a:rPr lang="ja-JP" altLang="en-US">
                <a:latin typeface="Arial" panose="020B0604020202020204" pitchFamily="34" charset="0"/>
              </a:rPr>
              <a:t>言語材料の種類に応じて，適宜「○○を用いた文の構造を」や　「○○の意味や働きを」などの形で当てはめます。 </a:t>
            </a:r>
            <a:r>
              <a:rPr lang="ja-JP" altLang="en-US" sz="1400">
                <a:latin typeface="Arial" panose="020B0604020202020204" pitchFamily="34" charset="0"/>
              </a:rPr>
              <a:t>	</a:t>
            </a:r>
            <a:endParaRPr lang="en-US" altLang="ja-JP" sz="1400">
              <a:latin typeface="ＭＳ Ｐゴシック" panose="020B0600070205080204" pitchFamily="50" charset="-128"/>
            </a:endParaRPr>
          </a:p>
          <a:p>
            <a:pPr>
              <a:spcBef>
                <a:spcPct val="0"/>
              </a:spcBef>
            </a:pPr>
            <a:endParaRPr lang="ja-JP" altLang="en-US">
              <a:latin typeface="Arial" panose="020B0604020202020204" pitchFamily="34" charset="0"/>
            </a:endParaRPr>
          </a:p>
        </p:txBody>
      </p:sp>
      <p:sp>
        <p:nvSpPr>
          <p:cNvPr id="716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FBD192E-BFD8-45AE-82D4-2F0667958E00}" type="slidenum">
              <a:rPr lang="ja-JP" altLang="en-US" smtClean="0">
                <a:solidFill>
                  <a:srgbClr val="000000"/>
                </a:solidFill>
                <a:latin typeface="游ゴシック" panose="020B0400000000000000" pitchFamily="50" charset="-128"/>
              </a:rPr>
              <a:pPr/>
              <a:t>33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254545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ー 1"/>
          <p:cNvSpPr>
            <a:spLocks noGrp="1" noRot="1" noChangeAspect="1" noChangeArrowheads="1" noTextEdit="1"/>
          </p:cNvSpPr>
          <p:nvPr>
            <p:ph type="sldImg"/>
          </p:nvPr>
        </p:nvSpPr>
        <p:spPr>
          <a:ln/>
        </p:spPr>
      </p:sp>
      <p:sp>
        <p:nvSpPr>
          <p:cNvPr id="737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＜技能＞は，</a:t>
            </a:r>
            <a:r>
              <a:rPr lang="en-US" altLang="ja-JP">
                <a:latin typeface="Arial" panose="020B0604020202020204" pitchFamily="34" charset="0"/>
              </a:rPr>
              <a:t>(</a:t>
            </a:r>
            <a:r>
              <a:rPr lang="ja-JP" altLang="en-US">
                <a:latin typeface="Arial" panose="020B0604020202020204" pitchFamily="34" charset="0"/>
              </a:rPr>
              <a:t>ア）については，「</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について，</a:t>
            </a:r>
            <a:r>
              <a:rPr lang="en-US" altLang="ja-JP">
                <a:latin typeface="Arial" panose="020B0604020202020204" pitchFamily="34" charset="0"/>
              </a:rPr>
              <a:t>【</a:t>
            </a:r>
            <a:r>
              <a:rPr lang="ja-JP" altLang="en-US">
                <a:latin typeface="Arial" panose="020B0604020202020204" pitchFamily="34" charset="0"/>
              </a:rPr>
              <a:t>言語材料</a:t>
            </a:r>
            <a:r>
              <a:rPr lang="en-US" altLang="ja-JP">
                <a:latin typeface="Arial" panose="020B0604020202020204" pitchFamily="34" charset="0"/>
              </a:rPr>
              <a:t>】</a:t>
            </a:r>
            <a:r>
              <a:rPr lang="ja-JP" altLang="en-US">
                <a:latin typeface="Arial" panose="020B0604020202020204" pitchFamily="34" charset="0"/>
              </a:rPr>
              <a:t>などを用いて</a:t>
            </a:r>
            <a:r>
              <a:rPr lang="en-US" altLang="ja-JP">
                <a:latin typeface="Arial" panose="020B0604020202020204" pitchFamily="34" charset="0"/>
              </a:rPr>
              <a:t>【</a:t>
            </a:r>
            <a:r>
              <a:rPr lang="ja-JP" altLang="en-US">
                <a:latin typeface="Arial" panose="020B0604020202020204" pitchFamily="34" charset="0"/>
              </a:rPr>
              <a:t>内容</a:t>
            </a:r>
            <a:r>
              <a:rPr lang="en-US" altLang="ja-JP">
                <a:latin typeface="Arial" panose="020B0604020202020204" pitchFamily="34" charset="0"/>
              </a:rPr>
              <a:t>】</a:t>
            </a:r>
            <a:r>
              <a:rPr lang="ja-JP" altLang="en-US">
                <a:latin typeface="Arial" panose="020B0604020202020204" pitchFamily="34" charset="0"/>
              </a:rPr>
              <a:t>を即興で伝え合っている。」が基本的な形となり， </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には，当該単元の中心となる言語活動で扱う事項や話題等が入ります。</a:t>
            </a:r>
            <a:r>
              <a:rPr lang="en-US" altLang="ja-JP">
                <a:latin typeface="Arial" panose="020B0604020202020204" pitchFamily="34" charset="0"/>
              </a:rPr>
              <a:t>【</a:t>
            </a:r>
            <a:r>
              <a:rPr lang="ja-JP" altLang="en-US">
                <a:latin typeface="Arial" panose="020B0604020202020204" pitchFamily="34" charset="0"/>
              </a:rPr>
              <a:t>内容</a:t>
            </a:r>
            <a:r>
              <a:rPr lang="en-US" altLang="ja-JP">
                <a:latin typeface="Arial" panose="020B0604020202020204" pitchFamily="34" charset="0"/>
              </a:rPr>
              <a:t>】</a:t>
            </a:r>
            <a:r>
              <a:rPr lang="ja-JP" altLang="en-US">
                <a:latin typeface="Arial" panose="020B0604020202020204" pitchFamily="34" charset="0"/>
              </a:rPr>
              <a:t>には，当該単元の言語活動で伝え合う，</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に関する事実や自分の考え，気持ちなどが入ります。 </a:t>
            </a:r>
            <a:endParaRPr lang="en-US" altLang="ja-JP" sz="1400">
              <a:latin typeface="ＭＳ Ｐゴシック" panose="020B0600070205080204" pitchFamily="50" charset="-128"/>
            </a:endParaRPr>
          </a:p>
          <a:p>
            <a:pPr>
              <a:spcBef>
                <a:spcPct val="0"/>
              </a:spcBef>
            </a:pPr>
            <a:endParaRPr lang="ja-JP" altLang="en-US">
              <a:latin typeface="Arial" panose="020B0604020202020204" pitchFamily="34" charset="0"/>
            </a:endParaRPr>
          </a:p>
        </p:txBody>
      </p:sp>
      <p:sp>
        <p:nvSpPr>
          <p:cNvPr id="737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7274839-099D-41F2-813B-44BB30CCC19E}" type="slidenum">
              <a:rPr lang="ja-JP" altLang="en-US" smtClean="0">
                <a:solidFill>
                  <a:srgbClr val="000000"/>
                </a:solidFill>
                <a:latin typeface="游ゴシック" panose="020B0400000000000000" pitchFamily="50" charset="-128"/>
              </a:rPr>
              <a:pPr/>
              <a:t>34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616323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ー 1"/>
          <p:cNvSpPr>
            <a:spLocks noGrp="1" noRot="1" noChangeAspect="1" noChangeArrowheads="1" noTextEdit="1"/>
          </p:cNvSpPr>
          <p:nvPr>
            <p:ph type="sldImg"/>
          </p:nvPr>
        </p:nvSpPr>
        <p:spPr>
          <a:ln/>
        </p:spPr>
      </p:sp>
      <p:sp>
        <p:nvSpPr>
          <p:cNvPr id="757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solidFill>
                  <a:srgbClr val="000000"/>
                </a:solidFill>
                <a:latin typeface="ＭＳ....."/>
              </a:rPr>
              <a:t>　（イ）については，「</a:t>
            </a:r>
            <a:r>
              <a:rPr lang="en-US" altLang="ja-JP">
                <a:solidFill>
                  <a:srgbClr val="000000"/>
                </a:solidFill>
                <a:latin typeface="ＭＳ....."/>
              </a:rPr>
              <a:t>【</a:t>
            </a:r>
            <a:r>
              <a:rPr lang="ja-JP" altLang="en-US">
                <a:solidFill>
                  <a:srgbClr val="000000"/>
                </a:solidFill>
                <a:latin typeface="ＭＳ....."/>
              </a:rPr>
              <a:t>事柄・話題</a:t>
            </a:r>
            <a:r>
              <a:rPr lang="en-US" altLang="ja-JP">
                <a:solidFill>
                  <a:srgbClr val="000000"/>
                </a:solidFill>
                <a:latin typeface="ＭＳ....."/>
              </a:rPr>
              <a:t>】</a:t>
            </a:r>
            <a:r>
              <a:rPr lang="ja-JP" altLang="en-US">
                <a:solidFill>
                  <a:srgbClr val="000000"/>
                </a:solidFill>
                <a:latin typeface="ＭＳ....."/>
              </a:rPr>
              <a:t>について，</a:t>
            </a:r>
            <a:r>
              <a:rPr lang="en-US" altLang="ja-JP">
                <a:solidFill>
                  <a:srgbClr val="000000"/>
                </a:solidFill>
                <a:latin typeface="ＭＳ....."/>
              </a:rPr>
              <a:t>【</a:t>
            </a:r>
            <a:r>
              <a:rPr lang="ja-JP" altLang="en-US">
                <a:solidFill>
                  <a:srgbClr val="000000"/>
                </a:solidFill>
                <a:latin typeface="ＭＳ....."/>
              </a:rPr>
              <a:t>内容</a:t>
            </a:r>
            <a:r>
              <a:rPr lang="en-US" altLang="ja-JP">
                <a:solidFill>
                  <a:srgbClr val="000000"/>
                </a:solidFill>
                <a:latin typeface="ＭＳ....."/>
              </a:rPr>
              <a:t>】</a:t>
            </a:r>
            <a:r>
              <a:rPr lang="ja-JP" altLang="en-US">
                <a:solidFill>
                  <a:srgbClr val="000000"/>
                </a:solidFill>
                <a:latin typeface="ＭＳ....."/>
              </a:rPr>
              <a:t>を整理し，</a:t>
            </a:r>
            <a:r>
              <a:rPr lang="en-US" altLang="ja-JP">
                <a:solidFill>
                  <a:srgbClr val="000000"/>
                </a:solidFill>
                <a:latin typeface="ＭＳ....."/>
              </a:rPr>
              <a:t>【</a:t>
            </a:r>
            <a:r>
              <a:rPr lang="ja-JP" altLang="en-US">
                <a:solidFill>
                  <a:srgbClr val="000000"/>
                </a:solidFill>
                <a:latin typeface="ＭＳ....."/>
              </a:rPr>
              <a:t>言語材料</a:t>
            </a:r>
            <a:r>
              <a:rPr lang="en-US" altLang="ja-JP">
                <a:solidFill>
                  <a:srgbClr val="000000"/>
                </a:solidFill>
                <a:latin typeface="ＭＳ....."/>
              </a:rPr>
              <a:t>】</a:t>
            </a:r>
            <a:r>
              <a:rPr lang="ja-JP" altLang="en-US">
                <a:solidFill>
                  <a:srgbClr val="000000"/>
                </a:solidFill>
                <a:latin typeface="ＭＳ....."/>
              </a:rPr>
              <a:t>などを用いて伝えたり，相手からの質問に答えたりしている。」が基本的な形となり，</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には，当該単元の言語活動で扱う，身近な話題等が入ります。</a:t>
            </a:r>
          </a:p>
          <a:p>
            <a:pPr>
              <a:spcBef>
                <a:spcPct val="0"/>
              </a:spcBef>
            </a:pPr>
            <a:endParaRPr lang="ja-JP" altLang="en-US">
              <a:latin typeface="Arial" panose="020B0604020202020204" pitchFamily="34" charset="0"/>
            </a:endParaRPr>
          </a:p>
        </p:txBody>
      </p:sp>
      <p:sp>
        <p:nvSpPr>
          <p:cNvPr id="757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1192616-E0D7-4593-953E-07DA9B9A46A3}" type="slidenum">
              <a:rPr lang="ja-JP" altLang="en-US" smtClean="0">
                <a:solidFill>
                  <a:srgbClr val="000000"/>
                </a:solidFill>
                <a:latin typeface="游ゴシック" panose="020B0400000000000000" pitchFamily="50" charset="-128"/>
              </a:rPr>
              <a:pPr/>
              <a:t>35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36563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ー 1"/>
          <p:cNvSpPr>
            <a:spLocks noGrp="1" noRot="1" noChangeAspect="1" noChangeArrowheads="1" noTextEdit="1"/>
          </p:cNvSpPr>
          <p:nvPr>
            <p:ph type="sldImg"/>
          </p:nvPr>
        </p:nvSpPr>
        <p:spPr>
          <a:ln/>
        </p:spPr>
      </p:sp>
      <p:sp>
        <p:nvSpPr>
          <p:cNvPr id="778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（ウ）については，「</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について聞いたり読んだりしたことについて，</a:t>
            </a:r>
            <a:endParaRPr lang="en-US" altLang="ja-JP">
              <a:latin typeface="Arial" panose="020B0604020202020204" pitchFamily="34" charset="0"/>
            </a:endParaRPr>
          </a:p>
          <a:p>
            <a:pPr>
              <a:spcBef>
                <a:spcPct val="0"/>
              </a:spcBef>
            </a:pPr>
            <a:r>
              <a:rPr lang="en-US" altLang="ja-JP">
                <a:latin typeface="Arial" panose="020B0604020202020204" pitchFamily="34" charset="0"/>
              </a:rPr>
              <a:t>【</a:t>
            </a:r>
            <a:r>
              <a:rPr lang="ja-JP" altLang="en-US">
                <a:latin typeface="Arial" panose="020B0604020202020204" pitchFamily="34" charset="0"/>
              </a:rPr>
              <a:t>内容</a:t>
            </a:r>
            <a:r>
              <a:rPr lang="en-US" altLang="ja-JP">
                <a:latin typeface="Arial" panose="020B0604020202020204" pitchFamily="34" charset="0"/>
              </a:rPr>
              <a:t>】</a:t>
            </a:r>
            <a:r>
              <a:rPr lang="ja-JP" altLang="en-US">
                <a:latin typeface="Arial" panose="020B0604020202020204" pitchFamily="34" charset="0"/>
              </a:rPr>
              <a:t>を，</a:t>
            </a:r>
            <a:r>
              <a:rPr lang="en-US" altLang="ja-JP">
                <a:latin typeface="Arial" panose="020B0604020202020204" pitchFamily="34" charset="0"/>
              </a:rPr>
              <a:t>【</a:t>
            </a:r>
            <a:r>
              <a:rPr lang="ja-JP" altLang="en-US">
                <a:latin typeface="Arial" panose="020B0604020202020204" pitchFamily="34" charset="0"/>
              </a:rPr>
              <a:t>言語材料</a:t>
            </a:r>
            <a:r>
              <a:rPr lang="en-US" altLang="ja-JP">
                <a:latin typeface="Arial" panose="020B0604020202020204" pitchFamily="34" charset="0"/>
              </a:rPr>
              <a:t>】</a:t>
            </a:r>
            <a:r>
              <a:rPr lang="ja-JP" altLang="en-US">
                <a:latin typeface="Arial" panose="020B0604020202020204" pitchFamily="34" charset="0"/>
              </a:rPr>
              <a:t>などを用いて述べ合っている。」が基本的な形となり，</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には，当該単元の言語活動で扱う，社会的な話題等が入ります。</a:t>
            </a:r>
            <a:endParaRPr lang="ja-JP" altLang="en-US" sz="1400">
              <a:latin typeface="Arial" panose="020B0604020202020204" pitchFamily="34" charset="0"/>
            </a:endParaRPr>
          </a:p>
          <a:p>
            <a:pPr>
              <a:spcBef>
                <a:spcPct val="0"/>
              </a:spcBef>
            </a:pPr>
            <a:endParaRPr lang="ja-JP" altLang="en-US">
              <a:latin typeface="Arial" panose="020B0604020202020204" pitchFamily="34" charset="0"/>
            </a:endParaRPr>
          </a:p>
        </p:txBody>
      </p:sp>
      <p:sp>
        <p:nvSpPr>
          <p:cNvPr id="778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DFACE5A-F5C9-4850-BC5F-193E2080A9CB}" type="slidenum">
              <a:rPr lang="ja-JP" altLang="en-US" smtClean="0">
                <a:solidFill>
                  <a:srgbClr val="000000"/>
                </a:solidFill>
                <a:latin typeface="游ゴシック" panose="020B0400000000000000" pitchFamily="50" charset="-128"/>
              </a:rPr>
              <a:pPr/>
              <a:t>36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279712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p:cNvSpPr>
            <a:spLocks noGrp="1" noRot="1" noChangeAspect="1" noChangeArrowheads="1" noTextEdit="1"/>
          </p:cNvSpPr>
          <p:nvPr>
            <p:ph type="sldImg"/>
          </p:nvPr>
        </p:nvSpPr>
        <p:spPr>
          <a:ln/>
        </p:spPr>
      </p:sp>
      <p:sp>
        <p:nvSpPr>
          <p:cNvPr id="798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具体的にはこのようになります。</a:t>
            </a:r>
          </a:p>
        </p:txBody>
      </p:sp>
      <p:sp>
        <p:nvSpPr>
          <p:cNvPr id="798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90F7AB6-B3F0-4C11-B18E-748A6AC5C676}" type="slidenum">
              <a:rPr lang="ja-JP" altLang="en-US" smtClean="0">
                <a:solidFill>
                  <a:srgbClr val="000000"/>
                </a:solidFill>
                <a:latin typeface="游ゴシック" panose="020B0400000000000000" pitchFamily="50" charset="-128"/>
              </a:rPr>
              <a:pPr/>
              <a:t>37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65099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p:cNvSpPr>
            <a:spLocks noGrp="1" noRot="1" noChangeAspect="1" noChangeArrowheads="1" noTextEdit="1"/>
          </p:cNvSpPr>
          <p:nvPr>
            <p:ph type="sldImg"/>
          </p:nvPr>
        </p:nvSpPr>
        <p:spPr>
          <a:ln/>
        </p:spPr>
      </p:sp>
      <p:sp>
        <p:nvSpPr>
          <p:cNvPr id="819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solidFill>
                  <a:srgbClr val="000000"/>
                </a:solidFill>
                <a:latin typeface="ＭＳ....."/>
              </a:rPr>
              <a:t>　「思考・判断・表現」の評価規準についてです。 </a:t>
            </a:r>
            <a:r>
              <a:rPr lang="ja-JP" altLang="en-US">
                <a:latin typeface="Arial" panose="020B0604020202020204" pitchFamily="34" charset="0"/>
              </a:rPr>
              <a:t>（ア）については，「</a:t>
            </a:r>
            <a:r>
              <a:rPr lang="en-US" altLang="ja-JP">
                <a:latin typeface="Arial" panose="020B0604020202020204" pitchFamily="34" charset="0"/>
              </a:rPr>
              <a:t>【</a:t>
            </a:r>
            <a:r>
              <a:rPr lang="ja-JP" altLang="en-US">
                <a:latin typeface="Arial" panose="020B0604020202020204" pitchFamily="34" charset="0"/>
              </a:rPr>
              <a:t>目的等</a:t>
            </a:r>
            <a:r>
              <a:rPr lang="en-US" altLang="ja-JP">
                <a:latin typeface="Arial" panose="020B0604020202020204" pitchFamily="34" charset="0"/>
              </a:rPr>
              <a:t>】</a:t>
            </a:r>
            <a:r>
              <a:rPr lang="ja-JP" altLang="en-US">
                <a:latin typeface="Arial" panose="020B0604020202020204" pitchFamily="34" charset="0"/>
              </a:rPr>
              <a:t>に応じて，</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について，簡単な語句や文を用いて，</a:t>
            </a:r>
            <a:r>
              <a:rPr lang="en-US" altLang="ja-JP">
                <a:latin typeface="Arial" panose="020B0604020202020204" pitchFamily="34" charset="0"/>
              </a:rPr>
              <a:t>【</a:t>
            </a:r>
            <a:r>
              <a:rPr lang="ja-JP" altLang="en-US">
                <a:latin typeface="Arial" panose="020B0604020202020204" pitchFamily="34" charset="0"/>
              </a:rPr>
              <a:t>内容</a:t>
            </a:r>
            <a:r>
              <a:rPr lang="en-US" altLang="ja-JP">
                <a:latin typeface="Arial" panose="020B0604020202020204" pitchFamily="34" charset="0"/>
              </a:rPr>
              <a:t>】</a:t>
            </a:r>
            <a:r>
              <a:rPr lang="ja-JP" altLang="en-US">
                <a:latin typeface="Arial" panose="020B0604020202020204" pitchFamily="34" charset="0"/>
              </a:rPr>
              <a:t>を即興で伝え合っている。」が基本的な形となり，</a:t>
            </a:r>
            <a:r>
              <a:rPr lang="en-US" altLang="ja-JP">
                <a:latin typeface="Arial" panose="020B0604020202020204" pitchFamily="34" charset="0"/>
              </a:rPr>
              <a:t>【</a:t>
            </a:r>
            <a:r>
              <a:rPr lang="ja-JP" altLang="en-US">
                <a:latin typeface="Arial" panose="020B0604020202020204" pitchFamily="34" charset="0"/>
              </a:rPr>
              <a:t>目的等</a:t>
            </a:r>
            <a:r>
              <a:rPr lang="en-US" altLang="ja-JP">
                <a:latin typeface="Arial" panose="020B0604020202020204" pitchFamily="34" charset="0"/>
              </a:rPr>
              <a:t>】</a:t>
            </a:r>
            <a:r>
              <a:rPr lang="ja-JP" altLang="en-US">
                <a:latin typeface="Arial" panose="020B0604020202020204" pitchFamily="34" charset="0"/>
              </a:rPr>
              <a:t>には，当該単元の中心となる言語活動の中で設定するコミュニケーションを行う目的や場面，状況を，「○○に応じて」「○○するよう」などの形で当てはめます。その際，学習指導要領の「言語の使用場面の例」や「言語の働きの例」を踏まえて設定します。（イ）（ウ）も同様です。 </a:t>
            </a:r>
            <a:endParaRPr lang="ja-JP" altLang="en-US" sz="1400">
              <a:latin typeface="Arial" panose="020B0604020202020204" pitchFamily="34" charset="0"/>
            </a:endParaRPr>
          </a:p>
          <a:p>
            <a:pPr>
              <a:spcBef>
                <a:spcPct val="0"/>
              </a:spcBef>
            </a:pPr>
            <a:endParaRPr lang="ja-JP" altLang="en-US">
              <a:latin typeface="Arial" panose="020B0604020202020204" pitchFamily="34" charset="0"/>
            </a:endParaRPr>
          </a:p>
        </p:txBody>
      </p:sp>
      <p:sp>
        <p:nvSpPr>
          <p:cNvPr id="819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38317C7-571F-4CCE-8E43-334FD3E2255D}" type="slidenum">
              <a:rPr lang="ja-JP" altLang="en-US" smtClean="0">
                <a:solidFill>
                  <a:srgbClr val="000000"/>
                </a:solidFill>
                <a:latin typeface="游ゴシック" panose="020B0400000000000000" pitchFamily="50" charset="-128"/>
              </a:rPr>
              <a:pPr/>
              <a:t>38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791930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ー 1"/>
          <p:cNvSpPr>
            <a:spLocks noGrp="1" noRot="1" noChangeAspect="1" noChangeArrowheads="1" noTextEdit="1"/>
          </p:cNvSpPr>
          <p:nvPr>
            <p:ph type="sldImg"/>
          </p:nvPr>
        </p:nvSpPr>
        <p:spPr>
          <a:ln/>
        </p:spPr>
      </p:sp>
      <p:sp>
        <p:nvSpPr>
          <p:cNvPr id="839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（イ）については，「</a:t>
            </a:r>
            <a:r>
              <a:rPr lang="en-US" altLang="ja-JP">
                <a:latin typeface="Arial" panose="020B0604020202020204" pitchFamily="34" charset="0"/>
              </a:rPr>
              <a:t>【</a:t>
            </a:r>
            <a:r>
              <a:rPr lang="ja-JP" altLang="en-US">
                <a:latin typeface="Arial" panose="020B0604020202020204" pitchFamily="34" charset="0"/>
              </a:rPr>
              <a:t>目的等</a:t>
            </a:r>
            <a:r>
              <a:rPr lang="en-US" altLang="ja-JP">
                <a:latin typeface="Arial" panose="020B0604020202020204" pitchFamily="34" charset="0"/>
              </a:rPr>
              <a:t>】</a:t>
            </a:r>
            <a:r>
              <a:rPr lang="ja-JP" altLang="en-US">
                <a:latin typeface="Arial" panose="020B0604020202020204" pitchFamily="34" charset="0"/>
              </a:rPr>
              <a:t>に応じて，</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について，</a:t>
            </a:r>
            <a:r>
              <a:rPr lang="en-US" altLang="ja-JP">
                <a:latin typeface="Arial" panose="020B0604020202020204" pitchFamily="34" charset="0"/>
              </a:rPr>
              <a:t>【</a:t>
            </a:r>
            <a:r>
              <a:rPr lang="ja-JP" altLang="en-US">
                <a:latin typeface="Arial" panose="020B0604020202020204" pitchFamily="34" charset="0"/>
              </a:rPr>
              <a:t>内容</a:t>
            </a:r>
            <a:r>
              <a:rPr lang="en-US" altLang="ja-JP">
                <a:latin typeface="Arial" panose="020B0604020202020204" pitchFamily="34" charset="0"/>
              </a:rPr>
              <a:t>】</a:t>
            </a:r>
            <a:r>
              <a:rPr lang="ja-JP" altLang="en-US">
                <a:latin typeface="Arial" panose="020B0604020202020204" pitchFamily="34" charset="0"/>
              </a:rPr>
              <a:t>を整理し，簡単な語句や文を用いて伝えたり，相手からの質問に答えたりしている。」</a:t>
            </a:r>
          </a:p>
          <a:p>
            <a:pPr>
              <a:spcBef>
                <a:spcPct val="0"/>
              </a:spcBef>
            </a:pPr>
            <a:r>
              <a:rPr lang="ja-JP" altLang="en-US">
                <a:latin typeface="Arial" panose="020B0604020202020204" pitchFamily="34" charset="0"/>
              </a:rPr>
              <a:t>（ウ） については，「</a:t>
            </a:r>
            <a:r>
              <a:rPr lang="en-US" altLang="ja-JP">
                <a:latin typeface="Arial" panose="020B0604020202020204" pitchFamily="34" charset="0"/>
              </a:rPr>
              <a:t>【</a:t>
            </a:r>
            <a:r>
              <a:rPr lang="ja-JP" altLang="en-US">
                <a:latin typeface="Arial" panose="020B0604020202020204" pitchFamily="34" charset="0"/>
              </a:rPr>
              <a:t>目的等</a:t>
            </a:r>
            <a:r>
              <a:rPr lang="en-US" altLang="ja-JP">
                <a:latin typeface="Arial" panose="020B0604020202020204" pitchFamily="34" charset="0"/>
              </a:rPr>
              <a:t>】</a:t>
            </a:r>
            <a:r>
              <a:rPr lang="ja-JP" altLang="en-US">
                <a:latin typeface="Arial" panose="020B0604020202020204" pitchFamily="34" charset="0"/>
              </a:rPr>
              <a:t>に応じて，</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について聞いたり読んだりして</a:t>
            </a:r>
            <a:r>
              <a:rPr lang="en-US" altLang="ja-JP">
                <a:latin typeface="Arial" panose="020B0604020202020204" pitchFamily="34" charset="0"/>
              </a:rPr>
              <a:t>【</a:t>
            </a:r>
            <a:r>
              <a:rPr lang="ja-JP" altLang="en-US">
                <a:latin typeface="Arial" panose="020B0604020202020204" pitchFamily="34" charset="0"/>
              </a:rPr>
              <a:t>内容</a:t>
            </a:r>
            <a:r>
              <a:rPr lang="en-US" altLang="ja-JP">
                <a:latin typeface="Arial" panose="020B0604020202020204" pitchFamily="34" charset="0"/>
              </a:rPr>
              <a:t>】</a:t>
            </a:r>
            <a:r>
              <a:rPr lang="ja-JP" altLang="en-US">
                <a:latin typeface="Arial" panose="020B0604020202020204" pitchFamily="34" charset="0"/>
              </a:rPr>
              <a:t>を，簡単な語句や文を用いて述べ合っている。」が基本的な形となります。</a:t>
            </a:r>
            <a:endParaRPr lang="ja-JP" altLang="en-US" sz="1400">
              <a:latin typeface="Arial" panose="020B0604020202020204" pitchFamily="34" charset="0"/>
            </a:endParaRPr>
          </a:p>
          <a:p>
            <a:endParaRPr lang="ja-JP" altLang="en-US">
              <a:latin typeface="Arial" panose="020B0604020202020204" pitchFamily="34" charset="0"/>
            </a:endParaRPr>
          </a:p>
        </p:txBody>
      </p:sp>
      <p:sp>
        <p:nvSpPr>
          <p:cNvPr id="839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DC78B15-181D-40B2-87E8-EED518807E83}" type="slidenum">
              <a:rPr lang="ja-JP" altLang="en-US" smtClean="0">
                <a:solidFill>
                  <a:srgbClr val="000000"/>
                </a:solidFill>
                <a:latin typeface="游ゴシック" panose="020B0400000000000000" pitchFamily="50" charset="-128"/>
              </a:rPr>
              <a:pPr/>
              <a:t>39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9982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ChangeArrowheads="1" noTextEdit="1"/>
          </p:cNvSpPr>
          <p:nvPr>
            <p:ph type="sldImg"/>
          </p:nvPr>
        </p:nvSpPr>
        <p:spPr>
          <a:ln/>
        </p:spPr>
      </p:sp>
      <p:sp>
        <p:nvSpPr>
          <p:cNvPr id="122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平成２９年度改訂を踏まえ，各教科等の学習評価については，学習状況を分析的に捉える「観点別学習状況の評価」と，「評定」が学習指導要領に定める目標に準拠した評価として実施するもので，生徒の具体的な学習や指導の改善に生かすことを目的としています。</a:t>
            </a:r>
            <a:endParaRPr lang="en-US" altLang="ja-JP" dirty="0">
              <a:latin typeface="Arial" panose="020B0604020202020204" pitchFamily="34" charset="0"/>
            </a:endParaRPr>
          </a:p>
          <a:p>
            <a:r>
              <a:rPr lang="ja-JP" altLang="en-US" dirty="0">
                <a:latin typeface="Arial" panose="020B0604020202020204" pitchFamily="34" charset="0"/>
              </a:rPr>
              <a:t>　また，今回改訂された学習指導要領の「内容」には，「内容のまとまり」ごとに，育成を目指す資質・能力が示されているため，学習指導要領に示された「内容」は，そのまま学習指導の目標となり，その目標に準拠した評価として「観点別学習状況の評価」を行う必要があります。</a:t>
            </a:r>
          </a:p>
        </p:txBody>
      </p:sp>
      <p:sp>
        <p:nvSpPr>
          <p:cNvPr id="122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4A5C4A1-EB6E-45B7-9AA9-33E3635753E6}"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018920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ChangeArrowheads="1" noTextEdit="1"/>
          </p:cNvSpPr>
          <p:nvPr>
            <p:ph type="sldImg"/>
          </p:nvPr>
        </p:nvSpPr>
        <p:spPr>
          <a:ln/>
        </p:spPr>
      </p:sp>
      <p:sp>
        <p:nvSpPr>
          <p:cNvPr id="860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具体的にはこのようになります。</a:t>
            </a:r>
          </a:p>
        </p:txBody>
      </p:sp>
      <p:sp>
        <p:nvSpPr>
          <p:cNvPr id="860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2CFAFD2-42E5-4570-9F2C-7268F3D318C5}" type="slidenum">
              <a:rPr lang="ja-JP" altLang="en-US" smtClean="0">
                <a:solidFill>
                  <a:srgbClr val="000000"/>
                </a:solidFill>
                <a:latin typeface="游ゴシック" panose="020B0400000000000000" pitchFamily="50" charset="-128"/>
              </a:rPr>
              <a:pPr/>
              <a:t>40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323729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ー 1"/>
          <p:cNvSpPr>
            <a:spLocks noGrp="1" noRot="1" noChangeAspect="1" noChangeArrowheads="1" noTextEdit="1"/>
          </p:cNvSpPr>
          <p:nvPr>
            <p:ph type="sldImg"/>
          </p:nvPr>
        </p:nvSpPr>
        <p:spPr>
          <a:ln/>
        </p:spPr>
      </p:sp>
      <p:sp>
        <p:nvSpPr>
          <p:cNvPr id="880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solidFill>
                  <a:srgbClr val="000000"/>
                </a:solidFill>
                <a:latin typeface="ＭＳ....."/>
              </a:rPr>
              <a:t>　次に，「主体的に学習に取り組む態度」の評価規準についてです。</a:t>
            </a:r>
            <a:r>
              <a:rPr lang="ja-JP" altLang="en-US">
                <a:latin typeface="Arial" panose="020B0604020202020204" pitchFamily="34" charset="0"/>
              </a:rPr>
              <a:t>（ア）については，「</a:t>
            </a:r>
            <a:r>
              <a:rPr lang="en-US" altLang="ja-JP">
                <a:latin typeface="Arial" panose="020B0604020202020204" pitchFamily="34" charset="0"/>
              </a:rPr>
              <a:t>【</a:t>
            </a:r>
            <a:r>
              <a:rPr lang="ja-JP" altLang="en-US">
                <a:latin typeface="Arial" panose="020B0604020202020204" pitchFamily="34" charset="0"/>
              </a:rPr>
              <a:t>目的等</a:t>
            </a:r>
            <a:r>
              <a:rPr lang="en-US" altLang="ja-JP">
                <a:latin typeface="Arial" panose="020B0604020202020204" pitchFamily="34" charset="0"/>
              </a:rPr>
              <a:t>】</a:t>
            </a:r>
            <a:r>
              <a:rPr lang="ja-JP" altLang="en-US">
                <a:latin typeface="Arial" panose="020B0604020202020204" pitchFamily="34" charset="0"/>
              </a:rPr>
              <a:t>に応じて，</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について，簡単な語句や文を用いて即興で伝え合おうとしている。」（イ）については，「</a:t>
            </a:r>
            <a:r>
              <a:rPr lang="en-US" altLang="ja-JP">
                <a:latin typeface="Arial" panose="020B0604020202020204" pitchFamily="34" charset="0"/>
              </a:rPr>
              <a:t>【</a:t>
            </a:r>
            <a:r>
              <a:rPr lang="ja-JP" altLang="en-US">
                <a:latin typeface="Arial" panose="020B0604020202020204" pitchFamily="34" charset="0"/>
              </a:rPr>
              <a:t>目的等</a:t>
            </a:r>
            <a:r>
              <a:rPr lang="en-US" altLang="ja-JP">
                <a:latin typeface="Arial" panose="020B0604020202020204" pitchFamily="34" charset="0"/>
              </a:rPr>
              <a:t>】</a:t>
            </a:r>
            <a:r>
              <a:rPr lang="ja-JP" altLang="en-US">
                <a:latin typeface="Arial" panose="020B0604020202020204" pitchFamily="34" charset="0"/>
              </a:rPr>
              <a:t>に応じて，</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について，</a:t>
            </a:r>
            <a:r>
              <a:rPr lang="en-US" altLang="ja-JP">
                <a:latin typeface="Arial" panose="020B0604020202020204" pitchFamily="34" charset="0"/>
              </a:rPr>
              <a:t>【</a:t>
            </a:r>
            <a:r>
              <a:rPr lang="ja-JP" altLang="en-US">
                <a:latin typeface="Arial" panose="020B0604020202020204" pitchFamily="34" charset="0"/>
              </a:rPr>
              <a:t>内容</a:t>
            </a:r>
            <a:r>
              <a:rPr lang="en-US" altLang="ja-JP">
                <a:latin typeface="Arial" panose="020B0604020202020204" pitchFamily="34" charset="0"/>
              </a:rPr>
              <a:t>】</a:t>
            </a:r>
            <a:r>
              <a:rPr lang="ja-JP" altLang="en-US">
                <a:latin typeface="Arial" panose="020B0604020202020204" pitchFamily="34" charset="0"/>
              </a:rPr>
              <a:t>を整理し，簡単な語句や文を用いて伝えたり，相手からの質問に答えたりしようとしている。」（ウ） については，「</a:t>
            </a:r>
            <a:r>
              <a:rPr lang="en-US" altLang="ja-JP">
                <a:latin typeface="Arial" panose="020B0604020202020204" pitchFamily="34" charset="0"/>
              </a:rPr>
              <a:t>【</a:t>
            </a:r>
            <a:r>
              <a:rPr lang="ja-JP" altLang="en-US">
                <a:latin typeface="Arial" panose="020B0604020202020204" pitchFamily="34" charset="0"/>
              </a:rPr>
              <a:t>目的等</a:t>
            </a:r>
            <a:r>
              <a:rPr lang="en-US" altLang="ja-JP">
                <a:latin typeface="Arial" panose="020B0604020202020204" pitchFamily="34" charset="0"/>
              </a:rPr>
              <a:t>】</a:t>
            </a:r>
            <a:r>
              <a:rPr lang="ja-JP" altLang="en-US">
                <a:latin typeface="Arial" panose="020B0604020202020204" pitchFamily="34" charset="0"/>
              </a:rPr>
              <a:t>に応じて，</a:t>
            </a:r>
            <a:r>
              <a:rPr lang="en-US" altLang="ja-JP">
                <a:latin typeface="Arial" panose="020B0604020202020204" pitchFamily="34" charset="0"/>
              </a:rPr>
              <a:t>【</a:t>
            </a:r>
            <a:r>
              <a:rPr lang="ja-JP" altLang="en-US">
                <a:latin typeface="Arial" panose="020B0604020202020204" pitchFamily="34" charset="0"/>
              </a:rPr>
              <a:t>事柄・話題</a:t>
            </a:r>
            <a:r>
              <a:rPr lang="en-US" altLang="ja-JP">
                <a:latin typeface="Arial" panose="020B0604020202020204" pitchFamily="34" charset="0"/>
              </a:rPr>
              <a:t>】</a:t>
            </a:r>
            <a:r>
              <a:rPr lang="ja-JP" altLang="en-US">
                <a:latin typeface="Arial" panose="020B0604020202020204" pitchFamily="34" charset="0"/>
              </a:rPr>
              <a:t>について聞いたり読んだりして，</a:t>
            </a:r>
            <a:r>
              <a:rPr lang="en-US" altLang="ja-JP">
                <a:latin typeface="Arial" panose="020B0604020202020204" pitchFamily="34" charset="0"/>
              </a:rPr>
              <a:t>【</a:t>
            </a:r>
            <a:r>
              <a:rPr lang="ja-JP" altLang="en-US">
                <a:latin typeface="Arial" panose="020B0604020202020204" pitchFamily="34" charset="0"/>
              </a:rPr>
              <a:t>内容</a:t>
            </a:r>
            <a:r>
              <a:rPr lang="en-US" altLang="ja-JP">
                <a:latin typeface="Arial" panose="020B0604020202020204" pitchFamily="34" charset="0"/>
              </a:rPr>
              <a:t>】</a:t>
            </a:r>
            <a:r>
              <a:rPr lang="ja-JP" altLang="en-US">
                <a:latin typeface="Arial" panose="020B0604020202020204" pitchFamily="34" charset="0"/>
              </a:rPr>
              <a:t>を，簡単な語句や文を用いて述べ合おうとしている。」が基本的な形となります。</a:t>
            </a:r>
            <a:endParaRPr lang="ja-JP" altLang="en-US" sz="1400">
              <a:latin typeface="Arial" panose="020B0604020202020204" pitchFamily="34" charset="0"/>
            </a:endParaRPr>
          </a:p>
          <a:p>
            <a:pPr>
              <a:spcBef>
                <a:spcPct val="0"/>
              </a:spcBef>
            </a:pPr>
            <a:endParaRPr lang="ja-JP" altLang="en-US">
              <a:latin typeface="Arial" panose="020B0604020202020204" pitchFamily="34" charset="0"/>
            </a:endParaRPr>
          </a:p>
        </p:txBody>
      </p:sp>
      <p:sp>
        <p:nvSpPr>
          <p:cNvPr id="880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1D0AA9A-4C28-4288-9577-849D29A450A2}" type="slidenum">
              <a:rPr lang="ja-JP" altLang="en-US" smtClean="0">
                <a:solidFill>
                  <a:srgbClr val="000000"/>
                </a:solidFill>
                <a:latin typeface="游ゴシック" panose="020B0400000000000000" pitchFamily="50" charset="-128"/>
              </a:rPr>
              <a:pPr/>
              <a:t>41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9559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p:cNvSpPr>
            <a:spLocks noGrp="1" noRot="1" noChangeAspect="1" noChangeArrowheads="1" noTextEdit="1"/>
          </p:cNvSpPr>
          <p:nvPr>
            <p:ph type="sldImg"/>
          </p:nvPr>
        </p:nvSpPr>
        <p:spPr>
          <a:ln/>
        </p:spPr>
      </p:sp>
      <p:sp>
        <p:nvSpPr>
          <p:cNvPr id="901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具体的にはこのようになります。</a:t>
            </a:r>
          </a:p>
        </p:txBody>
      </p:sp>
      <p:sp>
        <p:nvSpPr>
          <p:cNvPr id="901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B564B9D-9B8B-4019-8781-A16604017660}" type="slidenum">
              <a:rPr lang="ja-JP" altLang="en-US" smtClean="0">
                <a:solidFill>
                  <a:srgbClr val="000000"/>
                </a:solidFill>
                <a:latin typeface="游ゴシック" panose="020B0400000000000000" pitchFamily="50" charset="-128"/>
              </a:rPr>
              <a:pPr/>
              <a:t>42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26563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ChangeArrowheads="1" noTextEdit="1"/>
          </p:cNvSpPr>
          <p:nvPr>
            <p:ph type="sldImg"/>
          </p:nvPr>
        </p:nvSpPr>
        <p:spPr>
          <a:ln/>
        </p:spPr>
      </p:sp>
      <p:sp>
        <p:nvSpPr>
          <p:cNvPr id="921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solidFill>
                  <a:schemeClr val="bg1"/>
                </a:solidFill>
                <a:latin typeface="Arial" panose="020B0604020202020204" pitchFamily="34" charset="0"/>
              </a:rPr>
              <a:t>　最後に，各領域の評価結果を観点別評価に総括する方法について説明します。知識・技能及び思考・判断・表現に係る聞くこと，読むことについてはペーパーテスト等の結果に活動の観察結果を加味して，話すこと，書くことについてはパフォーマンステスト及び活動の観察やペーパーテスト等の結果を加味して評価を行います。また，「主体的に学習に取り組む態度」については，これらに加え，自己評価の振り返りの記述内容を参考にすることも考えられます。</a:t>
            </a:r>
            <a:endParaRPr lang="en-US" altLang="ja-JP">
              <a:solidFill>
                <a:schemeClr val="bg1"/>
              </a:solidFill>
              <a:latin typeface="Arial" panose="020B0604020202020204" pitchFamily="34" charset="0"/>
            </a:endParaRPr>
          </a:p>
          <a:p>
            <a:pPr>
              <a:spcBef>
                <a:spcPct val="0"/>
              </a:spcBef>
            </a:pPr>
            <a:endParaRPr lang="ja-JP" altLang="en-US">
              <a:latin typeface="Arial" panose="020B0604020202020204" pitchFamily="34" charset="0"/>
            </a:endParaRPr>
          </a:p>
        </p:txBody>
      </p:sp>
      <p:sp>
        <p:nvSpPr>
          <p:cNvPr id="921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DD426DD-6EF4-4C37-91F0-F8E48CD766BC}" type="slidenum">
              <a:rPr kumimoji="1" lang="en-US" altLang="ja-JP" smtClean="0">
                <a:latin typeface="Arial" panose="020B0604020202020204" pitchFamily="34" charset="0"/>
              </a:rPr>
              <a:pPr/>
              <a:t>43</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463814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p:cNvSpPr>
            <a:spLocks noGrp="1" noRot="1" noChangeAspect="1" noChangeArrowheads="1" noTextEdit="1"/>
          </p:cNvSpPr>
          <p:nvPr>
            <p:ph type="sldImg"/>
          </p:nvPr>
        </p:nvSpPr>
        <p:spPr>
          <a:ln/>
        </p:spPr>
      </p:sp>
      <p:sp>
        <p:nvSpPr>
          <p:cNvPr id="942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dirty="0">
                <a:latin typeface="Arial" panose="020B0604020202020204" pitchFamily="34" charset="0"/>
              </a:rPr>
              <a:t>　なお，総説編でも，説明しましたように，「主体的に学習に取り組む態度」については，知識及び技能を獲得したり，思考力，判断力，表現力等を身に付けたりすることに向けた粘り強い取組を行おうとしているか，また，自らの学習を調整しようとしているかどうかを含めて評価します。</a:t>
            </a:r>
          </a:p>
          <a:p>
            <a:pPr>
              <a:spcBef>
                <a:spcPct val="0"/>
              </a:spcBef>
            </a:pPr>
            <a:r>
              <a:rPr lang="ja-JP" altLang="en-US" dirty="0">
                <a:solidFill>
                  <a:schemeClr val="bg1"/>
                </a:solidFill>
                <a:latin typeface="Arial" panose="020B0604020202020204" pitchFamily="34" charset="0"/>
              </a:rPr>
              <a:t>以上で説明を終わります。</a:t>
            </a:r>
            <a:endParaRPr lang="en-US" altLang="ja-JP" dirty="0">
              <a:solidFill>
                <a:schemeClr val="bg1"/>
              </a:solidFill>
              <a:latin typeface="Arial" panose="020B0604020202020204" pitchFamily="34" charset="0"/>
            </a:endParaRPr>
          </a:p>
          <a:p>
            <a:pPr>
              <a:spcBef>
                <a:spcPct val="0"/>
              </a:spcBef>
            </a:pPr>
            <a:endParaRPr lang="ja-JP" altLang="en-US">
              <a:latin typeface="Arial" panose="020B0604020202020204" pitchFamily="34" charset="0"/>
            </a:endParaRPr>
          </a:p>
          <a:p>
            <a:pPr>
              <a:spcBef>
                <a:spcPct val="0"/>
              </a:spcBef>
            </a:pPr>
            <a:endParaRPr lang="ja-JP" altLang="en-US">
              <a:latin typeface="Arial" panose="020B0604020202020204" pitchFamily="34" charset="0"/>
            </a:endParaRPr>
          </a:p>
        </p:txBody>
      </p:sp>
      <p:sp>
        <p:nvSpPr>
          <p:cNvPr id="942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4CD112-EA98-4F00-84E9-1297FF55B75F}" type="slidenum">
              <a:rPr lang="ja-JP" altLang="en-US" smtClean="0">
                <a:solidFill>
                  <a:srgbClr val="000000"/>
                </a:solidFill>
                <a:latin typeface="游ゴシック" panose="020B0400000000000000" pitchFamily="50" charset="-128"/>
              </a:rPr>
              <a:pPr/>
              <a:t>44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0130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04CE238-9794-446E-BB7A-8AC854F83102}" type="slidenum">
              <a:rPr kumimoji="1" lang="en-US" altLang="ja-JP" smtClean="0">
                <a:solidFill>
                  <a:srgbClr val="000000"/>
                </a:solidFill>
                <a:latin typeface="Arial" panose="020B0604020202020204" pitchFamily="34" charset="0"/>
              </a:rPr>
              <a:pPr/>
              <a:t>5</a:t>
            </a:fld>
            <a:endParaRPr kumimoji="1" lang="en-US" altLang="ja-JP">
              <a:solidFill>
                <a:srgbClr val="000000"/>
              </a:solidFill>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ＭＳ 明朝" panose="02020609040205080304" pitchFamily="17" charset="-128"/>
                <a:ea typeface="ＭＳ 明朝" panose="02020609040205080304" pitchFamily="17" charset="-128"/>
              </a:rPr>
              <a:t>　次に，中学校外国語科における「内容のまとまりごとの評価規準」作成の基本的な手順について説明します。</a:t>
            </a:r>
          </a:p>
        </p:txBody>
      </p:sp>
    </p:spTree>
    <p:extLst>
      <p:ext uri="{BB962C8B-B14F-4D97-AF65-F5344CB8AC3E}">
        <p14:creationId xmlns:p14="http://schemas.microsoft.com/office/powerpoint/2010/main" val="684920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ChangeArrowheads="1" noTextEdit="1"/>
          </p:cNvSpPr>
          <p:nvPr>
            <p:ph type="sldImg"/>
          </p:nvPr>
        </p:nvSpPr>
        <p:spPr>
          <a:ln/>
        </p:spPr>
      </p:sp>
      <p:sp>
        <p:nvSpPr>
          <p:cNvPr id="163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ＭＳ 明朝" panose="02020609040205080304" pitchFamily="17" charset="-128"/>
                <a:ea typeface="ＭＳ 明朝" panose="02020609040205080304" pitchFamily="17" charset="-128"/>
              </a:rPr>
              <a:t>　中学校外国語科における「内容のまとまりごとの評価規準」作成の基本的な手順は，まず，</a:t>
            </a:r>
            <a:r>
              <a:rPr lang="ja-JP" altLang="en-US">
                <a:latin typeface="Arial" panose="020B0604020202020204" pitchFamily="34" charset="0"/>
              </a:rPr>
              <a:t>外国語科における「内容のまとまり」の記述が，観点ごとにどのように整理されているかを確認します。</a:t>
            </a:r>
            <a:endParaRPr lang="en-US" altLang="ja-JP">
              <a:latin typeface="Arial" panose="020B0604020202020204" pitchFamily="34" charset="0"/>
            </a:endParaRPr>
          </a:p>
          <a:p>
            <a:pPr>
              <a:spcBef>
                <a:spcPct val="0"/>
              </a:spcBef>
            </a:pPr>
            <a:r>
              <a:rPr lang="ja-JP" altLang="en-US">
                <a:latin typeface="Arial" panose="020B0604020202020204" pitchFamily="34" charset="0"/>
              </a:rPr>
              <a:t>　次に，「内容のまとまり（五つの領域）ごとの評価規準」を作成します。 </a:t>
            </a:r>
            <a:endParaRPr lang="ja-JP" altLang="en-US">
              <a:solidFill>
                <a:schemeClr val="bg1"/>
              </a:solidFill>
              <a:latin typeface="Arial" panose="020B0604020202020204" pitchFamily="34" charset="0"/>
            </a:endParaRPr>
          </a:p>
          <a:p>
            <a:pPr>
              <a:spcBef>
                <a:spcPct val="0"/>
              </a:spcBef>
            </a:pPr>
            <a:endParaRPr lang="ja-JP" altLang="en-US">
              <a:latin typeface="Arial" panose="020B0604020202020204" pitchFamily="34" charset="0"/>
            </a:endParaRPr>
          </a:p>
        </p:txBody>
      </p:sp>
      <p:sp>
        <p:nvSpPr>
          <p:cNvPr id="163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4C4D5ED-E0FA-45D7-8668-6E76CF3FB0E5}"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98975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ChangeArrowheads="1" noTextEdit="1"/>
          </p:cNvSpPr>
          <p:nvPr>
            <p:ph type="sldImg"/>
          </p:nvPr>
        </p:nvSpPr>
        <p:spPr>
          <a:ln/>
        </p:spPr>
      </p:sp>
      <p:sp>
        <p:nvSpPr>
          <p:cNvPr id="184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a:t>
            </a:r>
            <a:r>
              <a:rPr lang="ja-JP" altLang="en-US">
                <a:solidFill>
                  <a:srgbClr val="FF0000"/>
                </a:solidFill>
                <a:latin typeface="ＭＳ Ｐ明朝" panose="02020600040205080304" pitchFamily="18" charset="-128"/>
              </a:rPr>
              <a:t>外国語科における「内容のまとまり」は，五つの領域（「聞くこと」「読むこと」「話すこと</a:t>
            </a:r>
            <a:r>
              <a:rPr lang="en-US" altLang="ja-JP">
                <a:solidFill>
                  <a:srgbClr val="FF0000"/>
                </a:solidFill>
                <a:latin typeface="ＭＳ Ｐ明朝" panose="02020600040205080304" pitchFamily="18" charset="-128"/>
              </a:rPr>
              <a:t>[</a:t>
            </a:r>
            <a:r>
              <a:rPr lang="ja-JP" altLang="en-US">
                <a:solidFill>
                  <a:srgbClr val="FF0000"/>
                </a:solidFill>
                <a:latin typeface="ＭＳ Ｐ明朝" panose="02020600040205080304" pitchFamily="18" charset="-128"/>
              </a:rPr>
              <a:t>やり取り</a:t>
            </a:r>
            <a:r>
              <a:rPr lang="en-US" altLang="ja-JP">
                <a:solidFill>
                  <a:srgbClr val="FF0000"/>
                </a:solidFill>
                <a:latin typeface="ＭＳ Ｐ明朝" panose="02020600040205080304" pitchFamily="18" charset="-128"/>
              </a:rPr>
              <a:t>]</a:t>
            </a:r>
            <a:r>
              <a:rPr lang="ja-JP" altLang="en-US">
                <a:solidFill>
                  <a:srgbClr val="FF0000"/>
                </a:solidFill>
                <a:latin typeface="ＭＳ Ｐ明朝" panose="02020600040205080304" pitchFamily="18" charset="-128"/>
              </a:rPr>
              <a:t>」「話すこと</a:t>
            </a:r>
            <a:r>
              <a:rPr lang="en-US" altLang="ja-JP">
                <a:solidFill>
                  <a:srgbClr val="FF0000"/>
                </a:solidFill>
                <a:latin typeface="ＭＳ Ｐ明朝" panose="02020600040205080304" pitchFamily="18" charset="-128"/>
              </a:rPr>
              <a:t>[</a:t>
            </a:r>
            <a:r>
              <a:rPr lang="ja-JP" altLang="en-US">
                <a:solidFill>
                  <a:srgbClr val="FF0000"/>
                </a:solidFill>
                <a:latin typeface="ＭＳ Ｐ明朝" panose="02020600040205080304" pitchFamily="18" charset="-128"/>
              </a:rPr>
              <a:t>発表</a:t>
            </a:r>
            <a:r>
              <a:rPr lang="en-US" altLang="ja-JP">
                <a:solidFill>
                  <a:srgbClr val="FF0000"/>
                </a:solidFill>
                <a:latin typeface="ＭＳ Ｐ明朝" panose="02020600040205080304" pitchFamily="18" charset="-128"/>
              </a:rPr>
              <a:t>]</a:t>
            </a:r>
            <a:r>
              <a:rPr lang="ja-JP" altLang="en-US">
                <a:solidFill>
                  <a:srgbClr val="FF0000"/>
                </a:solidFill>
                <a:latin typeface="ＭＳ Ｐ明朝" panose="02020600040205080304" pitchFamily="18" charset="-128"/>
              </a:rPr>
              <a:t>」「書くこと」）</a:t>
            </a:r>
            <a:r>
              <a:rPr lang="ja-JP" altLang="en-US">
                <a:latin typeface="ＭＳ Ｐ明朝" panose="02020600040205080304" pitchFamily="18" charset="-128"/>
              </a:rPr>
              <a:t>となっています。</a:t>
            </a:r>
            <a:endParaRPr lang="en-US" altLang="ja-JP">
              <a:latin typeface="ＭＳ Ｐ明朝" panose="02020600040205080304" pitchFamily="18" charset="-128"/>
            </a:endParaRPr>
          </a:p>
          <a:p>
            <a:pPr>
              <a:spcBef>
                <a:spcPct val="0"/>
              </a:spcBef>
            </a:pPr>
            <a:r>
              <a:rPr lang="ja-JP" altLang="en-US">
                <a:latin typeface="ＭＳ Ｐ明朝" panose="02020600040205080304" pitchFamily="18" charset="-128"/>
              </a:rPr>
              <a:t>五つの領域別の目標の記述は，資質・能力の三つの柱を総合的に育成する観点から，各々を三つの柱に分けずに一文ずつの能力記述文で示されています。</a:t>
            </a:r>
            <a:endParaRPr lang="en-US" altLang="ja-JP">
              <a:latin typeface="ＭＳ Ｐ明朝" panose="02020600040205080304" pitchFamily="18" charset="-128"/>
            </a:endParaRPr>
          </a:p>
          <a:p>
            <a:pPr>
              <a:spcBef>
                <a:spcPct val="0"/>
              </a:spcBef>
            </a:pPr>
            <a:endParaRPr lang="ja-JP" altLang="en-US">
              <a:latin typeface="ＭＳ Ｐ明朝" panose="02020600040205080304" pitchFamily="18" charset="-128"/>
            </a:endParaRPr>
          </a:p>
        </p:txBody>
      </p:sp>
      <p:sp>
        <p:nvSpPr>
          <p:cNvPr id="184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18FFD54-D2A5-439E-9FE7-00429C1A8A56}"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209659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ChangeArrowheads="1" noTextEdit="1"/>
          </p:cNvSpPr>
          <p:nvPr>
            <p:ph type="sldImg"/>
          </p:nvPr>
        </p:nvSpPr>
        <p:spPr>
          <a:ln/>
        </p:spPr>
      </p:sp>
      <p:sp>
        <p:nvSpPr>
          <p:cNvPr id="20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各領域には，それぞれアイウの３つの目標が設定されています。</a:t>
            </a:r>
            <a:endParaRPr lang="en-US" altLang="ja-JP">
              <a:latin typeface="Arial" panose="020B0604020202020204" pitchFamily="34" charset="0"/>
            </a:endParaRPr>
          </a:p>
          <a:p>
            <a:pPr>
              <a:spcBef>
                <a:spcPct val="0"/>
              </a:spcBef>
            </a:pPr>
            <a:r>
              <a:rPr lang="ja-JP" altLang="en-US">
                <a:latin typeface="Arial" panose="020B0604020202020204" pitchFamily="34" charset="0"/>
              </a:rPr>
              <a:t>聞くことの目標は，はっきりと話されれば，日常的な話題や社会的な話題について，必要な情報や話の概要，短い説明の要点を捉えることができるようにすることです。</a:t>
            </a:r>
          </a:p>
          <a:p>
            <a:pPr>
              <a:spcBef>
                <a:spcPct val="0"/>
              </a:spcBef>
            </a:pPr>
            <a:r>
              <a:rPr lang="ja-JP" altLang="en-US">
                <a:latin typeface="Arial" panose="020B0604020202020204" pitchFamily="34" charset="0"/>
              </a:rPr>
              <a:t>　</a:t>
            </a:r>
          </a:p>
        </p:txBody>
      </p:sp>
      <p:sp>
        <p:nvSpPr>
          <p:cNvPr id="204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D195D64-36A2-4B6D-B215-9D3F497939D8}"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88760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ChangeArrowheads="1" noTextEdit="1"/>
          </p:cNvSpPr>
          <p:nvPr>
            <p:ph type="sldImg"/>
          </p:nvPr>
        </p:nvSpPr>
        <p:spPr>
          <a:ln/>
        </p:spPr>
      </p:sp>
      <p:sp>
        <p:nvSpPr>
          <p:cNvPr id="225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a:latin typeface="Arial" panose="020B0604020202020204" pitchFamily="34" charset="0"/>
              </a:rPr>
              <a:t>　読むことの目標は，日常的な話題や社会的な話題について，簡単な語句や文で書かれた短い文章から，必要な情報や話の概要，要点を捉えることができるようにすることです。</a:t>
            </a:r>
          </a:p>
          <a:p>
            <a:pPr>
              <a:spcBef>
                <a:spcPct val="0"/>
              </a:spcBef>
            </a:pPr>
            <a:r>
              <a:rPr lang="ja-JP" altLang="en-US">
                <a:latin typeface="Arial" panose="020B0604020202020204" pitchFamily="34" charset="0"/>
              </a:rPr>
              <a:t>　</a:t>
            </a:r>
          </a:p>
          <a:p>
            <a:pPr>
              <a:spcBef>
                <a:spcPct val="0"/>
              </a:spcBef>
            </a:pPr>
            <a:endParaRPr lang="ja-JP" altLang="en-US" b="1">
              <a:latin typeface="Arial" panose="020B0604020202020204" pitchFamily="34" charset="0"/>
            </a:endParaRPr>
          </a:p>
        </p:txBody>
      </p:sp>
      <p:sp>
        <p:nvSpPr>
          <p:cNvPr id="225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CACD110-6889-4F0E-A4BF-26D63A0B8ACB}"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58451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3797E5F6-609F-4CB5-A301-F5BD6E5B5D7A}" type="slidenum">
              <a:rPr lang="en-US" altLang="ja-JP"/>
              <a:pPr>
                <a:defRPr/>
              </a:pPr>
              <a:t>‹#›</a:t>
            </a:fld>
            <a:endParaRPr lang="en-US" altLang="ja-JP"/>
          </a:p>
        </p:txBody>
      </p:sp>
    </p:spTree>
    <p:extLst>
      <p:ext uri="{BB962C8B-B14F-4D97-AF65-F5344CB8AC3E}">
        <p14:creationId xmlns:p14="http://schemas.microsoft.com/office/powerpoint/2010/main" val="2759412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50305802-4DE2-4E9C-A400-FB47806D402A}" type="slidenum">
              <a:rPr lang="en-US" altLang="ja-JP"/>
              <a:pPr>
                <a:defRPr/>
              </a:pPr>
              <a:t>‹#›</a:t>
            </a:fld>
            <a:endParaRPr lang="en-US" altLang="ja-JP"/>
          </a:p>
        </p:txBody>
      </p:sp>
    </p:spTree>
    <p:extLst>
      <p:ext uri="{BB962C8B-B14F-4D97-AF65-F5344CB8AC3E}">
        <p14:creationId xmlns:p14="http://schemas.microsoft.com/office/powerpoint/2010/main" val="3696585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C3815506-9DBA-4693-8062-0667405687F0}" type="slidenum">
              <a:rPr lang="en-US" altLang="ja-JP"/>
              <a:pPr>
                <a:defRPr/>
              </a:pPr>
              <a:t>‹#›</a:t>
            </a:fld>
            <a:endParaRPr lang="en-US" altLang="ja-JP"/>
          </a:p>
        </p:txBody>
      </p:sp>
    </p:spTree>
    <p:extLst>
      <p:ext uri="{BB962C8B-B14F-4D97-AF65-F5344CB8AC3E}">
        <p14:creationId xmlns:p14="http://schemas.microsoft.com/office/powerpoint/2010/main" val="2276914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07F5DF2D-8963-4E03-86DE-78FD29AD24A4}" type="slidenum">
              <a:rPr lang="en-US" altLang="ja-JP"/>
              <a:pPr>
                <a:defRPr/>
              </a:pPr>
              <a:t>‹#›</a:t>
            </a:fld>
            <a:endParaRPr lang="en-US" altLang="ja-JP"/>
          </a:p>
        </p:txBody>
      </p:sp>
    </p:spTree>
    <p:extLst>
      <p:ext uri="{BB962C8B-B14F-4D97-AF65-F5344CB8AC3E}">
        <p14:creationId xmlns:p14="http://schemas.microsoft.com/office/powerpoint/2010/main" val="2849001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9B72AE6B-8452-426E-9E3D-011224B00C76}" type="slidenum">
              <a:rPr lang="en-US" altLang="ja-JP"/>
              <a:pPr>
                <a:defRPr/>
              </a:pPr>
              <a:t>‹#›</a:t>
            </a:fld>
            <a:endParaRPr lang="en-US" altLang="ja-JP"/>
          </a:p>
        </p:txBody>
      </p:sp>
    </p:spTree>
    <p:extLst>
      <p:ext uri="{BB962C8B-B14F-4D97-AF65-F5344CB8AC3E}">
        <p14:creationId xmlns:p14="http://schemas.microsoft.com/office/powerpoint/2010/main" val="3015168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3CA2F2BC-C982-4A26-87C8-7CD891266722}" type="slidenum">
              <a:rPr lang="en-US" altLang="ja-JP"/>
              <a:pPr>
                <a:defRPr/>
              </a:pPr>
              <a:t>‹#›</a:t>
            </a:fld>
            <a:endParaRPr lang="en-US" altLang="ja-JP"/>
          </a:p>
        </p:txBody>
      </p:sp>
    </p:spTree>
    <p:extLst>
      <p:ext uri="{BB962C8B-B14F-4D97-AF65-F5344CB8AC3E}">
        <p14:creationId xmlns:p14="http://schemas.microsoft.com/office/powerpoint/2010/main" val="2016502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858812B-5B76-4EE2-8AC8-2FB4CC35FF9A}" type="slidenum">
              <a:rPr lang="en-US" altLang="ja-JP"/>
              <a:pPr>
                <a:defRPr/>
              </a:pPr>
              <a:t>‹#›</a:t>
            </a:fld>
            <a:endParaRPr lang="en-US" altLang="ja-JP"/>
          </a:p>
        </p:txBody>
      </p:sp>
    </p:spTree>
    <p:extLst>
      <p:ext uri="{BB962C8B-B14F-4D97-AF65-F5344CB8AC3E}">
        <p14:creationId xmlns:p14="http://schemas.microsoft.com/office/powerpoint/2010/main" val="131313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406EB427-31FE-4A4D-9B06-031F3433A8F6}" type="slidenum">
              <a:rPr lang="en-US" altLang="ja-JP"/>
              <a:pPr>
                <a:defRPr/>
              </a:pPr>
              <a:t>‹#›</a:t>
            </a:fld>
            <a:endParaRPr lang="en-US" altLang="ja-JP"/>
          </a:p>
        </p:txBody>
      </p:sp>
    </p:spTree>
    <p:extLst>
      <p:ext uri="{BB962C8B-B14F-4D97-AF65-F5344CB8AC3E}">
        <p14:creationId xmlns:p14="http://schemas.microsoft.com/office/powerpoint/2010/main" val="395807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1B8A7C14-EAFC-403C-A6EF-8490506DA8E7}" type="slidenum">
              <a:rPr lang="en-US" altLang="ja-JP"/>
              <a:pPr>
                <a:defRPr/>
              </a:pPr>
              <a:t>‹#›</a:t>
            </a:fld>
            <a:endParaRPr lang="en-US" altLang="ja-JP"/>
          </a:p>
        </p:txBody>
      </p:sp>
    </p:spTree>
    <p:extLst>
      <p:ext uri="{BB962C8B-B14F-4D97-AF65-F5344CB8AC3E}">
        <p14:creationId xmlns:p14="http://schemas.microsoft.com/office/powerpoint/2010/main" val="3423478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BD44D250-1572-4F64-BB07-63B1CE6F5BDB}" type="slidenum">
              <a:rPr lang="en-US" altLang="ja-JP"/>
              <a:pPr>
                <a:defRPr/>
              </a:pPr>
              <a:t>‹#›</a:t>
            </a:fld>
            <a:endParaRPr lang="en-US" altLang="ja-JP"/>
          </a:p>
        </p:txBody>
      </p:sp>
    </p:spTree>
    <p:extLst>
      <p:ext uri="{BB962C8B-B14F-4D97-AF65-F5344CB8AC3E}">
        <p14:creationId xmlns:p14="http://schemas.microsoft.com/office/powerpoint/2010/main" val="1629786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DE81BC27-DADF-4B26-A834-88E620A083EA}" type="slidenum">
              <a:rPr lang="en-US" altLang="ja-JP"/>
              <a:pPr>
                <a:defRPr/>
              </a:pPr>
              <a:t>‹#›</a:t>
            </a:fld>
            <a:endParaRPr lang="en-US" altLang="ja-JP"/>
          </a:p>
        </p:txBody>
      </p:sp>
    </p:spTree>
    <p:extLst>
      <p:ext uri="{BB962C8B-B14F-4D97-AF65-F5344CB8AC3E}">
        <p14:creationId xmlns:p14="http://schemas.microsoft.com/office/powerpoint/2010/main" val="2647636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39F90815-B7F1-400F-AC85-0C2736783174}" type="slidenum">
              <a:rPr lang="en-US" altLang="ja-JP"/>
              <a:pPr>
                <a:defRPr/>
              </a:pPr>
              <a:t>‹#›</a:t>
            </a:fld>
            <a:endParaRPr lang="en-US" altLang="ja-JP"/>
          </a:p>
        </p:txBody>
      </p:sp>
    </p:spTree>
    <p:extLst>
      <p:ext uri="{BB962C8B-B14F-4D97-AF65-F5344CB8AC3E}">
        <p14:creationId xmlns:p14="http://schemas.microsoft.com/office/powerpoint/2010/main" val="1377308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D3432EF-E5BB-4796-A15D-EE6657BE18BA}" type="slidenum">
              <a:rPr lang="en-US" altLang="ja-JP"/>
              <a:pPr>
                <a:defRPr/>
              </a:pPr>
              <a:t>‹#›</a:t>
            </a:fld>
            <a:endParaRPr lang="en-US" altLang="ja-JP"/>
          </a:p>
        </p:txBody>
      </p:sp>
    </p:spTree>
    <p:extLst>
      <p:ext uri="{BB962C8B-B14F-4D97-AF65-F5344CB8AC3E}">
        <p14:creationId xmlns:p14="http://schemas.microsoft.com/office/powerpoint/2010/main" val="3451604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0430C138-A2E4-4F93-91B4-665447459562}" type="slidenum">
              <a:rPr lang="en-US" altLang="ja-JP"/>
              <a:pPr>
                <a:defRPr/>
              </a:pPr>
              <a:t>‹#›</a:t>
            </a:fld>
            <a:endParaRPr lang="en-US" altLang="ja-JP"/>
          </a:p>
        </p:txBody>
      </p:sp>
    </p:spTree>
    <p:extLst>
      <p:ext uri="{BB962C8B-B14F-4D97-AF65-F5344CB8AC3E}">
        <p14:creationId xmlns:p14="http://schemas.microsoft.com/office/powerpoint/2010/main" val="474005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FBEC737-ABB7-40DB-9707-0A02F920C017}" type="slidenum">
              <a:rPr lang="en-US" altLang="ja-JP"/>
              <a:pPr>
                <a:defRPr/>
              </a:pPr>
              <a:t>‹#›</a:t>
            </a:fld>
            <a:endParaRPr lang="en-US" altLang="ja-JP"/>
          </a:p>
        </p:txBody>
      </p:sp>
    </p:spTree>
    <p:extLst>
      <p:ext uri="{BB962C8B-B14F-4D97-AF65-F5344CB8AC3E}">
        <p14:creationId xmlns:p14="http://schemas.microsoft.com/office/powerpoint/2010/main" val="2006306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162ED9D8-35F4-4FFC-81B9-915EF3228732}" type="slidenum">
              <a:rPr lang="en-US" altLang="ja-JP"/>
              <a:pPr>
                <a:defRPr/>
              </a:pPr>
              <a:t>‹#›</a:t>
            </a:fld>
            <a:endParaRPr lang="en-US" altLang="ja-JP"/>
          </a:p>
        </p:txBody>
      </p:sp>
    </p:spTree>
    <p:extLst>
      <p:ext uri="{BB962C8B-B14F-4D97-AF65-F5344CB8AC3E}">
        <p14:creationId xmlns:p14="http://schemas.microsoft.com/office/powerpoint/2010/main" val="72523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36D46331-AFB3-4562-AA9B-AE4211D26D49}" type="slidenum">
              <a:rPr lang="en-US" altLang="ja-JP"/>
              <a:pPr>
                <a:defRPr/>
              </a:pPr>
              <a:t>‹#›</a:t>
            </a:fld>
            <a:endParaRPr lang="en-US" altLang="ja-JP"/>
          </a:p>
        </p:txBody>
      </p:sp>
    </p:spTree>
    <p:extLst>
      <p:ext uri="{BB962C8B-B14F-4D97-AF65-F5344CB8AC3E}">
        <p14:creationId xmlns:p14="http://schemas.microsoft.com/office/powerpoint/2010/main" val="141413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DC2720CE-4C1A-4567-8F04-6E0E49FA41A1}" type="slidenum">
              <a:rPr lang="en-US" altLang="ja-JP"/>
              <a:pPr>
                <a:defRPr/>
              </a:pPr>
              <a:t>‹#›</a:t>
            </a:fld>
            <a:endParaRPr lang="en-US" altLang="ja-JP"/>
          </a:p>
        </p:txBody>
      </p:sp>
    </p:spTree>
    <p:extLst>
      <p:ext uri="{BB962C8B-B14F-4D97-AF65-F5344CB8AC3E}">
        <p14:creationId xmlns:p14="http://schemas.microsoft.com/office/powerpoint/2010/main" val="537574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9D5EEA53-6D7B-49CC-B7DF-F7016ED54AA0}" type="slidenum">
              <a:rPr lang="en-US" altLang="ja-JP"/>
              <a:pPr>
                <a:defRPr/>
              </a:pPr>
              <a:t>‹#›</a:t>
            </a:fld>
            <a:endParaRPr lang="en-US" altLang="ja-JP"/>
          </a:p>
        </p:txBody>
      </p:sp>
    </p:spTree>
    <p:extLst>
      <p:ext uri="{BB962C8B-B14F-4D97-AF65-F5344CB8AC3E}">
        <p14:creationId xmlns:p14="http://schemas.microsoft.com/office/powerpoint/2010/main" val="40257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58FDE9DD-141E-4A31-A75D-3B06C3AA3876}" type="slidenum">
              <a:rPr lang="en-US" altLang="ja-JP"/>
              <a:pPr>
                <a:defRPr/>
              </a:pPr>
              <a:t>‹#›</a:t>
            </a:fld>
            <a:endParaRPr lang="en-US" altLang="ja-JP"/>
          </a:p>
        </p:txBody>
      </p:sp>
    </p:spTree>
    <p:extLst>
      <p:ext uri="{BB962C8B-B14F-4D97-AF65-F5344CB8AC3E}">
        <p14:creationId xmlns:p14="http://schemas.microsoft.com/office/powerpoint/2010/main" val="324854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7979EB12-3D10-4EF9-B61D-05B9E9265723}" type="slidenum">
              <a:rPr lang="en-US" altLang="ja-JP"/>
              <a:pPr>
                <a:defRPr/>
              </a:pPr>
              <a:t>‹#›</a:t>
            </a:fld>
            <a:endParaRPr lang="en-US" altLang="ja-JP"/>
          </a:p>
        </p:txBody>
      </p:sp>
    </p:spTree>
    <p:extLst>
      <p:ext uri="{BB962C8B-B14F-4D97-AF65-F5344CB8AC3E}">
        <p14:creationId xmlns:p14="http://schemas.microsoft.com/office/powerpoint/2010/main" val="329883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9BA980D0-24F3-404B-99B9-A88D396976B0}" type="slidenum">
              <a:rPr lang="en-US" altLang="ja-JP"/>
              <a:pPr>
                <a:defRPr/>
              </a:pPr>
              <a:t>‹#›</a:t>
            </a:fld>
            <a:endParaRPr lang="en-US" altLang="ja-JP"/>
          </a:p>
        </p:txBody>
      </p:sp>
    </p:spTree>
    <p:extLst>
      <p:ext uri="{BB962C8B-B14F-4D97-AF65-F5344CB8AC3E}">
        <p14:creationId xmlns:p14="http://schemas.microsoft.com/office/powerpoint/2010/main" val="349549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F82E89EC-81A1-4763-8844-00271753783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7FE57A7E-A1E4-4E5F-8DCB-FCC50928BE0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96" r:id="rId1"/>
    <p:sldLayoutId id="2147485697" r:id="rId2"/>
    <p:sldLayoutId id="2147485698" r:id="rId3"/>
    <p:sldLayoutId id="2147485699" r:id="rId4"/>
    <p:sldLayoutId id="2147485700" r:id="rId5"/>
    <p:sldLayoutId id="2147485701" r:id="rId6"/>
    <p:sldLayoutId id="2147485702" r:id="rId7"/>
    <p:sldLayoutId id="2147485703" r:id="rId8"/>
    <p:sldLayoutId id="2147485704" r:id="rId9"/>
    <p:sldLayoutId id="2147485705" r:id="rId10"/>
    <p:sldLayoutId id="2147485706"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外国語</a:t>
            </a:r>
            <a:endParaRPr kumimoji="1" lang="ja-JP" altLang="en-US" sz="5400" dirty="0">
              <a:solidFill>
                <a:schemeClr val="tx1"/>
              </a:solidFill>
            </a:endParaRPr>
          </a:p>
        </p:txBody>
      </p:sp>
      <p:sp>
        <p:nvSpPr>
          <p:cNvPr id="5124"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51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168"/>
    </mc:Choice>
    <mc:Fallback xmlns="">
      <p:transition spd="slow" advTm="4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2328863"/>
            <a:ext cx="8963025" cy="4413250"/>
          </a:xfrm>
          <a:prstGeom prst="rect">
            <a:avLst/>
          </a:prstGeom>
          <a:solidFill>
            <a:srgbClr val="FFFF99"/>
          </a:solidFill>
          <a:ln>
            <a:solidFill>
              <a:srgbClr val="FFC000"/>
            </a:solidFill>
          </a:ln>
        </p:spPr>
        <p:txBody>
          <a:bodyPr/>
          <a:lstStyle/>
          <a:p>
            <a:pPr>
              <a:defRPr/>
            </a:pPr>
            <a:r>
              <a:rPr lang="ja-JP" altLang="en-US" sz="2800" b="1" dirty="0"/>
              <a:t>〇 話すこと［やり取り］ </a:t>
            </a:r>
            <a:endParaRPr lang="en-US" altLang="ja-JP" sz="2800" b="1" dirty="0"/>
          </a:p>
          <a:p>
            <a:pPr>
              <a:lnSpc>
                <a:spcPts val="1000"/>
              </a:lnSpc>
              <a:defRPr/>
            </a:pPr>
            <a:endParaRPr lang="ja-JP" altLang="en-US" sz="2800" b="1" dirty="0"/>
          </a:p>
          <a:p>
            <a:pPr>
              <a:defRPr/>
            </a:pPr>
            <a:r>
              <a:rPr lang="ja-JP" altLang="en-US" sz="2800" dirty="0"/>
              <a:t>　ア 関心のある事柄について，簡単な語句や文を用いて即　</a:t>
            </a:r>
            <a:endParaRPr lang="en-US" altLang="ja-JP" sz="2800" dirty="0"/>
          </a:p>
          <a:p>
            <a:pPr>
              <a:defRPr/>
            </a:pPr>
            <a:r>
              <a:rPr lang="ja-JP" altLang="en-US" sz="2800" dirty="0"/>
              <a:t>　　  興で伝え合うことができるようにする。</a:t>
            </a:r>
            <a:endParaRPr lang="en-US" altLang="ja-JP" sz="2800" dirty="0"/>
          </a:p>
          <a:p>
            <a:pPr>
              <a:lnSpc>
                <a:spcPts val="1000"/>
              </a:lnSpc>
              <a:defRPr/>
            </a:pPr>
            <a:r>
              <a:rPr lang="ja-JP" altLang="en-US" sz="2800" dirty="0"/>
              <a:t> </a:t>
            </a:r>
          </a:p>
          <a:p>
            <a:pPr>
              <a:defRPr/>
            </a:pPr>
            <a:r>
              <a:rPr lang="ja-JP" altLang="en-US" sz="2800" dirty="0"/>
              <a:t>　イ 日常的な話題について，事実や自分の考え，気持ちな</a:t>
            </a:r>
            <a:endParaRPr lang="en-US" altLang="ja-JP" sz="2800" dirty="0"/>
          </a:p>
          <a:p>
            <a:pPr>
              <a:defRPr/>
            </a:pPr>
            <a:r>
              <a:rPr lang="ja-JP" altLang="en-US" sz="2800" dirty="0"/>
              <a:t>　　  </a:t>
            </a:r>
            <a:r>
              <a:rPr lang="ja-JP" altLang="en-US" sz="2800" dirty="0" err="1"/>
              <a:t>どを</a:t>
            </a:r>
            <a:r>
              <a:rPr lang="ja-JP" altLang="en-US" sz="2800" dirty="0"/>
              <a:t>整理し，簡単な語句や文を用いて伝えたり，相手</a:t>
            </a:r>
            <a:endParaRPr lang="en-US" altLang="ja-JP" sz="2800" dirty="0"/>
          </a:p>
          <a:p>
            <a:pPr>
              <a:defRPr/>
            </a:pPr>
            <a:r>
              <a:rPr lang="ja-JP" altLang="en-US" sz="2800" dirty="0"/>
              <a:t>　　  からの質問に答えたりすることができるようにする。 </a:t>
            </a:r>
          </a:p>
          <a:p>
            <a:pPr>
              <a:lnSpc>
                <a:spcPts val="1000"/>
              </a:lnSpc>
              <a:defRPr/>
            </a:pPr>
            <a:endParaRPr lang="en-US" altLang="ja-JP" sz="2800" dirty="0"/>
          </a:p>
          <a:p>
            <a:pPr>
              <a:defRPr/>
            </a:pPr>
            <a:r>
              <a:rPr lang="ja-JP" altLang="en-US" sz="2800" dirty="0"/>
              <a:t>　ウ 社会的な話題に関して聞いたり読んだりしたことに</a:t>
            </a:r>
            <a:r>
              <a:rPr lang="ja-JP" altLang="en-US" sz="2800" dirty="0" err="1"/>
              <a:t>つ</a:t>
            </a:r>
            <a:endParaRPr lang="en-US" altLang="ja-JP" sz="2800" dirty="0"/>
          </a:p>
          <a:p>
            <a:pPr>
              <a:defRPr/>
            </a:pPr>
            <a:r>
              <a:rPr lang="ja-JP" altLang="en-US" sz="2800" dirty="0"/>
              <a:t>　　　いて，考えたことや感じたこと，その理由などを，簡単</a:t>
            </a:r>
            <a:endParaRPr lang="en-US" altLang="ja-JP" sz="2800" dirty="0"/>
          </a:p>
          <a:p>
            <a:pPr>
              <a:defRPr/>
            </a:pPr>
            <a:r>
              <a:rPr lang="ja-JP" altLang="en-US" sz="2800" dirty="0"/>
              <a:t>　　　な語句や文を用いて述べ合うことができるようにする。 </a:t>
            </a:r>
            <a:endParaRPr kumimoji="1" lang="en-US" altLang="ja-JP" sz="2800" dirty="0">
              <a:latin typeface="+mj-ea"/>
              <a:ea typeface="+mj-ea"/>
            </a:endParaRPr>
          </a:p>
        </p:txBody>
      </p:sp>
      <p:sp>
        <p:nvSpPr>
          <p:cNvPr id="23555" name="テキスト ボックス 1"/>
          <p:cNvSpPr txBox="1">
            <a:spLocks noChangeArrowheads="1"/>
          </p:cNvSpPr>
          <p:nvPr/>
        </p:nvSpPr>
        <p:spPr bwMode="auto">
          <a:xfrm>
            <a:off x="179388" y="1268413"/>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a:t>
            </a:r>
            <a:r>
              <a:rPr lang="ja-JP" altLang="en-US" sz="2800"/>
              <a:t>外国語科における「内容のまとまり」の記述が，観点ご</a:t>
            </a:r>
            <a:endParaRPr lang="en-US" altLang="ja-JP" sz="2800"/>
          </a:p>
          <a:p>
            <a:r>
              <a:rPr lang="ja-JP" altLang="en-US" sz="2800"/>
              <a:t>　 とにどのように整理されているかを確認する。</a:t>
            </a:r>
            <a:endParaRPr kumimoji="1" lang="ja-JP" altLang="en-US" sz="2800"/>
          </a:p>
        </p:txBody>
      </p:sp>
      <p:grpSp>
        <p:nvGrpSpPr>
          <p:cNvPr id="23556" name="グループ化 5"/>
          <p:cNvGrpSpPr>
            <a:grpSpLocks/>
          </p:cNvGrpSpPr>
          <p:nvPr/>
        </p:nvGrpSpPr>
        <p:grpSpPr bwMode="auto">
          <a:xfrm>
            <a:off x="0" y="0"/>
            <a:ext cx="9144000" cy="1162050"/>
            <a:chOff x="0" y="0"/>
            <a:chExt cx="9144000" cy="1162050"/>
          </a:xfrm>
        </p:grpSpPr>
        <p:sp>
          <p:nvSpPr>
            <p:cNvPr id="23557" name="テキスト ボックス 1"/>
            <p:cNvSpPr txBox="1">
              <a:spLocks noChangeArrowheads="1"/>
            </p:cNvSpPr>
            <p:nvPr/>
          </p:nvSpPr>
          <p:spPr bwMode="auto">
            <a:xfrm>
              <a:off x="0" y="0"/>
              <a:ext cx="9144000" cy="11620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8" name="下リボン 5"/>
            <p:cNvSpPr/>
            <p:nvPr/>
          </p:nvSpPr>
          <p:spPr>
            <a:xfrm>
              <a:off x="7496175" y="549275"/>
              <a:ext cx="1617663" cy="558800"/>
            </a:xfrm>
            <a:prstGeom prst="ribbon">
              <a:avLst>
                <a:gd name="adj1" fmla="val 16667"/>
                <a:gd name="adj2" fmla="val 535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２９</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873"/>
    </mc:Choice>
    <mc:Fallback xmlns="">
      <p:transition spd="slow" advTm="25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12"/>
          <p:cNvSpPr txBox="1">
            <a:spLocks noChangeArrowheads="1"/>
          </p:cNvSpPr>
          <p:nvPr/>
        </p:nvSpPr>
        <p:spPr bwMode="auto">
          <a:xfrm>
            <a:off x="90488" y="2328863"/>
            <a:ext cx="8963025" cy="44132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b="1"/>
              <a:t>〇 話すこと［発表］ </a:t>
            </a:r>
            <a:endParaRPr lang="en-US" altLang="ja-JP" sz="2800" b="1"/>
          </a:p>
          <a:p>
            <a:pPr>
              <a:lnSpc>
                <a:spcPts val="1000"/>
              </a:lnSpc>
            </a:pPr>
            <a:endParaRPr lang="ja-JP" altLang="en-US" sz="2800" b="1"/>
          </a:p>
          <a:p>
            <a:r>
              <a:rPr lang="ja-JP" altLang="en-US" sz="2800"/>
              <a:t>　ア 関心のある事柄について，簡単な語句や文を用いて即</a:t>
            </a:r>
            <a:endParaRPr lang="en-US" altLang="ja-JP" sz="2800"/>
          </a:p>
          <a:p>
            <a:r>
              <a:rPr lang="ja-JP" altLang="en-US" sz="2800"/>
              <a:t>　　  興で話すことができるようにする。 </a:t>
            </a:r>
            <a:endParaRPr lang="en-US" altLang="ja-JP" sz="2800"/>
          </a:p>
          <a:p>
            <a:pPr>
              <a:lnSpc>
                <a:spcPts val="1000"/>
              </a:lnSpc>
            </a:pPr>
            <a:endParaRPr lang="ja-JP" altLang="en-US" sz="2800"/>
          </a:p>
          <a:p>
            <a:r>
              <a:rPr lang="ja-JP" altLang="en-US" sz="2800"/>
              <a:t>　イ 日常的な話題について，事実や自分の考え，気持ちな</a:t>
            </a:r>
            <a:endParaRPr lang="en-US" altLang="ja-JP" sz="2800"/>
          </a:p>
          <a:p>
            <a:r>
              <a:rPr lang="ja-JP" altLang="en-US" sz="2800"/>
              <a:t>　　  どを整理し，簡単な語句や文を用いてまとまりのある内</a:t>
            </a:r>
            <a:endParaRPr lang="en-US" altLang="ja-JP" sz="2800"/>
          </a:p>
          <a:p>
            <a:r>
              <a:rPr lang="ja-JP" altLang="en-US" sz="2800"/>
              <a:t>　　  容を話すことができるようにする。 </a:t>
            </a:r>
          </a:p>
          <a:p>
            <a:pPr>
              <a:lnSpc>
                <a:spcPts val="1000"/>
              </a:lnSpc>
            </a:pPr>
            <a:endParaRPr lang="en-US" altLang="ja-JP" sz="2800"/>
          </a:p>
          <a:p>
            <a:r>
              <a:rPr lang="ja-JP" altLang="en-US" sz="2800"/>
              <a:t>　ウ 社会的な話題に関して聞いたり読んだりしたことにつ</a:t>
            </a:r>
            <a:endParaRPr lang="en-US" altLang="ja-JP" sz="2800"/>
          </a:p>
          <a:p>
            <a:r>
              <a:rPr lang="ja-JP" altLang="en-US" sz="2800"/>
              <a:t>　　  いて，考えたことや感じたこと，その理由などを，簡単</a:t>
            </a:r>
            <a:endParaRPr lang="en-US" altLang="ja-JP" sz="2800"/>
          </a:p>
          <a:p>
            <a:r>
              <a:rPr lang="ja-JP" altLang="en-US" sz="2800"/>
              <a:t>　　  な語句や文を用いて話すことができるようにする。 </a:t>
            </a:r>
          </a:p>
        </p:txBody>
      </p:sp>
      <p:sp>
        <p:nvSpPr>
          <p:cNvPr id="25603" name="テキスト ボックス 1"/>
          <p:cNvSpPr txBox="1">
            <a:spLocks noChangeArrowheads="1"/>
          </p:cNvSpPr>
          <p:nvPr/>
        </p:nvSpPr>
        <p:spPr bwMode="auto">
          <a:xfrm>
            <a:off x="179388" y="1322388"/>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a:t>
            </a:r>
            <a:r>
              <a:rPr lang="ja-JP" altLang="en-US" sz="2800"/>
              <a:t>外国語科における「内容のまとまり」の記述が，観点ご</a:t>
            </a:r>
            <a:endParaRPr lang="en-US" altLang="ja-JP" sz="2800"/>
          </a:p>
          <a:p>
            <a:r>
              <a:rPr lang="ja-JP" altLang="en-US" sz="2800"/>
              <a:t>　 とにどのように整理されているかを確認する。</a:t>
            </a:r>
            <a:endParaRPr kumimoji="1" lang="ja-JP" altLang="en-US" sz="2800"/>
          </a:p>
        </p:txBody>
      </p:sp>
      <p:grpSp>
        <p:nvGrpSpPr>
          <p:cNvPr id="25604" name="グループ化 5"/>
          <p:cNvGrpSpPr>
            <a:grpSpLocks/>
          </p:cNvGrpSpPr>
          <p:nvPr/>
        </p:nvGrpSpPr>
        <p:grpSpPr bwMode="auto">
          <a:xfrm>
            <a:off x="0" y="0"/>
            <a:ext cx="9144000" cy="1270000"/>
            <a:chOff x="0" y="0"/>
            <a:chExt cx="9144000" cy="1557338"/>
          </a:xfrm>
        </p:grpSpPr>
        <p:sp>
          <p:nvSpPr>
            <p:cNvPr id="25605" name="テキスト ボックス 1"/>
            <p:cNvSpPr txBox="1">
              <a:spLocks noChangeArrowheads="1"/>
            </p:cNvSpPr>
            <p:nvPr/>
          </p:nvSpPr>
          <p:spPr bwMode="auto">
            <a:xfrm>
              <a:off x="0" y="0"/>
              <a:ext cx="9144000" cy="15573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8" name="下リボン 5"/>
            <p:cNvSpPr/>
            <p:nvPr/>
          </p:nvSpPr>
          <p:spPr>
            <a:xfrm>
              <a:off x="7459663" y="854590"/>
              <a:ext cx="1616075" cy="558694"/>
            </a:xfrm>
            <a:prstGeom prst="ribbon">
              <a:avLst>
                <a:gd name="adj1" fmla="val 16667"/>
                <a:gd name="adj2" fmla="val 535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２９</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862"/>
    </mc:Choice>
    <mc:Fallback xmlns="">
      <p:transition spd="slow" advTm="2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2328863"/>
            <a:ext cx="8963025" cy="4413250"/>
          </a:xfrm>
          <a:prstGeom prst="rect">
            <a:avLst/>
          </a:prstGeom>
          <a:solidFill>
            <a:srgbClr val="FFFF99"/>
          </a:solidFill>
          <a:ln>
            <a:solidFill>
              <a:srgbClr val="FFC000"/>
            </a:solidFill>
          </a:ln>
        </p:spPr>
        <p:txBody>
          <a:bodyPr/>
          <a:lstStyle/>
          <a:p>
            <a:pPr>
              <a:defRPr/>
            </a:pPr>
            <a:r>
              <a:rPr lang="ja-JP" altLang="en-US" sz="2800" b="1" dirty="0"/>
              <a:t>〇 書くこと </a:t>
            </a:r>
            <a:endParaRPr lang="en-US" altLang="ja-JP" sz="2800" b="1" dirty="0"/>
          </a:p>
          <a:p>
            <a:pPr>
              <a:lnSpc>
                <a:spcPts val="1000"/>
              </a:lnSpc>
              <a:defRPr/>
            </a:pPr>
            <a:endParaRPr lang="ja-JP" altLang="en-US" sz="2800" b="1" dirty="0"/>
          </a:p>
          <a:p>
            <a:pPr>
              <a:defRPr/>
            </a:pPr>
            <a:r>
              <a:rPr lang="ja-JP" altLang="en-US" sz="2800" dirty="0"/>
              <a:t>　ア 関心のある事柄について，簡単な語句や文を用いて正</a:t>
            </a:r>
            <a:endParaRPr lang="en-US" altLang="ja-JP" sz="2800" dirty="0"/>
          </a:p>
          <a:p>
            <a:pPr>
              <a:defRPr/>
            </a:pPr>
            <a:r>
              <a:rPr lang="ja-JP" altLang="en-US" sz="2800" dirty="0"/>
              <a:t>　　  確に書くことができるようにする。 </a:t>
            </a:r>
          </a:p>
          <a:p>
            <a:pPr>
              <a:lnSpc>
                <a:spcPts val="1000"/>
              </a:lnSpc>
              <a:defRPr/>
            </a:pPr>
            <a:endParaRPr lang="en-US" altLang="ja-JP" sz="2800" dirty="0"/>
          </a:p>
          <a:p>
            <a:pPr>
              <a:defRPr/>
            </a:pPr>
            <a:r>
              <a:rPr lang="ja-JP" altLang="en-US" sz="2800" dirty="0"/>
              <a:t>　イ 日常的な話題について，事実や自分の考え，気持ちな</a:t>
            </a:r>
            <a:endParaRPr lang="en-US" altLang="ja-JP" sz="2800" dirty="0"/>
          </a:p>
          <a:p>
            <a:pPr>
              <a:defRPr/>
            </a:pPr>
            <a:r>
              <a:rPr lang="ja-JP" altLang="en-US" sz="2800" dirty="0"/>
              <a:t>　　  </a:t>
            </a:r>
            <a:r>
              <a:rPr lang="ja-JP" altLang="en-US" sz="2800" dirty="0" err="1"/>
              <a:t>どを</a:t>
            </a:r>
            <a:r>
              <a:rPr lang="ja-JP" altLang="en-US" sz="2800" dirty="0"/>
              <a:t>整理し，簡単な語句や文を用いてまとまりのある文</a:t>
            </a:r>
            <a:endParaRPr lang="en-US" altLang="ja-JP" sz="2800" dirty="0"/>
          </a:p>
          <a:p>
            <a:pPr>
              <a:defRPr/>
            </a:pPr>
            <a:r>
              <a:rPr lang="ja-JP" altLang="en-US" sz="2800" dirty="0"/>
              <a:t>　　 章を書くことができるようにする。 </a:t>
            </a:r>
          </a:p>
          <a:p>
            <a:pPr>
              <a:lnSpc>
                <a:spcPts val="1000"/>
              </a:lnSpc>
              <a:defRPr/>
            </a:pPr>
            <a:r>
              <a:rPr lang="ja-JP" altLang="en-US" sz="2800" dirty="0"/>
              <a:t> </a:t>
            </a:r>
            <a:endParaRPr lang="en-US" altLang="ja-JP" sz="2800" dirty="0"/>
          </a:p>
          <a:p>
            <a:pPr>
              <a:defRPr/>
            </a:pPr>
            <a:r>
              <a:rPr lang="ja-JP" altLang="en-US" sz="2800" dirty="0"/>
              <a:t>　ウ 社会的な話題に関して聞いたり読んだりしたことに</a:t>
            </a:r>
            <a:r>
              <a:rPr lang="ja-JP" altLang="en-US" sz="2800" dirty="0" err="1"/>
              <a:t>つ</a:t>
            </a:r>
            <a:endParaRPr lang="en-US" altLang="ja-JP" sz="2800" dirty="0"/>
          </a:p>
          <a:p>
            <a:pPr>
              <a:defRPr/>
            </a:pPr>
            <a:r>
              <a:rPr lang="ja-JP" altLang="en-US" sz="2800" dirty="0"/>
              <a:t>　　  いて，考えたことや感じたこと，その理由などを，簡単</a:t>
            </a:r>
            <a:endParaRPr lang="en-US" altLang="ja-JP" sz="2800" dirty="0"/>
          </a:p>
          <a:p>
            <a:pPr>
              <a:defRPr/>
            </a:pPr>
            <a:r>
              <a:rPr lang="ja-JP" altLang="en-US" sz="2800" dirty="0"/>
              <a:t>　　  な語句や文を用いて書くことができるようにする。 </a:t>
            </a:r>
            <a:endParaRPr kumimoji="1" lang="en-US" altLang="ja-JP" sz="2800" dirty="0">
              <a:latin typeface="+mj-ea"/>
              <a:ea typeface="+mj-ea"/>
            </a:endParaRPr>
          </a:p>
        </p:txBody>
      </p:sp>
      <p:sp>
        <p:nvSpPr>
          <p:cNvPr id="27651" name="テキスト ボックス 1"/>
          <p:cNvSpPr txBox="1">
            <a:spLocks noChangeArrowheads="1"/>
          </p:cNvSpPr>
          <p:nvPr/>
        </p:nvSpPr>
        <p:spPr bwMode="auto">
          <a:xfrm>
            <a:off x="179388" y="1322388"/>
            <a:ext cx="8802687"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a:t>
            </a:r>
            <a:r>
              <a:rPr lang="ja-JP" altLang="en-US" sz="2800"/>
              <a:t>外国語科における「内容のまとまり」の記述が，観点ご</a:t>
            </a:r>
            <a:endParaRPr lang="en-US" altLang="ja-JP" sz="2800"/>
          </a:p>
          <a:p>
            <a:r>
              <a:rPr lang="ja-JP" altLang="en-US" sz="2800"/>
              <a:t>　 とにどのように整理されているかを確認する。</a:t>
            </a:r>
            <a:endParaRPr kumimoji="1" lang="ja-JP" altLang="en-US" sz="2800"/>
          </a:p>
        </p:txBody>
      </p:sp>
      <p:grpSp>
        <p:nvGrpSpPr>
          <p:cNvPr id="27652" name="グループ化 6"/>
          <p:cNvGrpSpPr>
            <a:grpSpLocks/>
          </p:cNvGrpSpPr>
          <p:nvPr/>
        </p:nvGrpSpPr>
        <p:grpSpPr bwMode="auto">
          <a:xfrm>
            <a:off x="0" y="0"/>
            <a:ext cx="9144000" cy="1270000"/>
            <a:chOff x="0" y="0"/>
            <a:chExt cx="9144000" cy="1557338"/>
          </a:xfrm>
        </p:grpSpPr>
        <p:sp>
          <p:nvSpPr>
            <p:cNvPr id="27653" name="テキスト ボックス 1"/>
            <p:cNvSpPr txBox="1">
              <a:spLocks noChangeArrowheads="1"/>
            </p:cNvSpPr>
            <p:nvPr/>
          </p:nvSpPr>
          <p:spPr bwMode="auto">
            <a:xfrm>
              <a:off x="0" y="0"/>
              <a:ext cx="9144000" cy="15573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9" name="下リボン 5"/>
            <p:cNvSpPr/>
            <p:nvPr/>
          </p:nvSpPr>
          <p:spPr>
            <a:xfrm>
              <a:off x="7459663" y="854590"/>
              <a:ext cx="1616075" cy="558694"/>
            </a:xfrm>
            <a:prstGeom prst="ribbon">
              <a:avLst>
                <a:gd name="adj1" fmla="val 16667"/>
                <a:gd name="adj2" fmla="val 535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２９</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38"/>
    </mc:Choice>
    <mc:Fallback xmlns="">
      <p:transition spd="slow" advTm="2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
          <p:cNvSpPr txBox="1">
            <a:spLocks noChangeArrowheads="1"/>
          </p:cNvSpPr>
          <p:nvPr/>
        </p:nvSpPr>
        <p:spPr bwMode="auto">
          <a:xfrm>
            <a:off x="0" y="0"/>
            <a:ext cx="9144000" cy="127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29699" name="テキスト ボックス 1"/>
          <p:cNvSpPr txBox="1">
            <a:spLocks noChangeArrowheads="1"/>
          </p:cNvSpPr>
          <p:nvPr/>
        </p:nvSpPr>
        <p:spPr bwMode="auto">
          <a:xfrm>
            <a:off x="179388" y="1466850"/>
            <a:ext cx="8802687" cy="1167564"/>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400"/>
              </a:lnSpc>
            </a:pPr>
            <a:r>
              <a:rPr lang="ja-JP" altLang="en-US" sz="2800" dirty="0"/>
              <a:t>②「内容のまとまり（五つの領域）ごとの評価規準」を作成</a:t>
            </a:r>
            <a:endParaRPr lang="en-US" altLang="ja-JP" sz="2800" dirty="0"/>
          </a:p>
          <a:p>
            <a:pPr>
              <a:lnSpc>
                <a:spcPts val="4400"/>
              </a:lnSpc>
            </a:pPr>
            <a:r>
              <a:rPr lang="ja-JP" altLang="en-US" sz="2800" dirty="0"/>
              <a:t>　する。</a:t>
            </a:r>
            <a:endParaRPr lang="en-US" altLang="ja-JP" sz="2800" dirty="0"/>
          </a:p>
        </p:txBody>
      </p:sp>
      <p:sp>
        <p:nvSpPr>
          <p:cNvPr id="29700" name="テキスト ボックス 10"/>
          <p:cNvSpPr txBox="1">
            <a:spLocks noChangeArrowheads="1"/>
          </p:cNvSpPr>
          <p:nvPr/>
        </p:nvSpPr>
        <p:spPr bwMode="auto">
          <a:xfrm>
            <a:off x="179388" y="2628900"/>
            <a:ext cx="8964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（１）「内容のまとまり（五つの領域）ごとの評価規準」を作成する際の</a:t>
            </a:r>
            <a:endParaRPr lang="en-US" altLang="ja-JP" sz="2400"/>
          </a:p>
          <a:p>
            <a:r>
              <a:rPr lang="en-US" altLang="ja-JP" sz="2400"/>
              <a:t>【</a:t>
            </a:r>
            <a:r>
              <a:rPr lang="ja-JP" altLang="en-US" sz="2400"/>
              <a:t>観点ごとのポイント</a:t>
            </a:r>
            <a:r>
              <a:rPr lang="en-US" altLang="ja-JP" sz="2400"/>
              <a:t>】</a:t>
            </a:r>
            <a:endParaRPr kumimoji="1" lang="en-US" altLang="ja-JP" sz="2400" b="1"/>
          </a:p>
        </p:txBody>
      </p:sp>
      <p:sp>
        <p:nvSpPr>
          <p:cNvPr id="5" name="テキスト ボックス 4"/>
          <p:cNvSpPr txBox="1"/>
          <p:nvPr/>
        </p:nvSpPr>
        <p:spPr>
          <a:xfrm>
            <a:off x="98425" y="3541713"/>
            <a:ext cx="8963025" cy="3240087"/>
          </a:xfrm>
          <a:prstGeom prst="rect">
            <a:avLst/>
          </a:prstGeom>
          <a:solidFill>
            <a:srgbClr val="FFFF99"/>
          </a:solidFill>
          <a:ln>
            <a:solidFill>
              <a:srgbClr val="FFC000"/>
            </a:solidFill>
          </a:ln>
        </p:spPr>
        <p:txBody>
          <a:bodyPr/>
          <a:lstStyle/>
          <a:p>
            <a:pPr>
              <a:lnSpc>
                <a:spcPts val="4000"/>
              </a:lnSpc>
              <a:defRPr/>
            </a:pPr>
            <a:r>
              <a:rPr lang="ja-JP" altLang="en-US" sz="2800" b="1" dirty="0"/>
              <a:t>〇「知識・技能」のポイント </a:t>
            </a:r>
          </a:p>
          <a:p>
            <a:pPr>
              <a:lnSpc>
                <a:spcPts val="4000"/>
              </a:lnSpc>
              <a:defRPr/>
            </a:pPr>
            <a:r>
              <a:rPr lang="ja-JP" altLang="en-US" sz="2800" dirty="0"/>
              <a:t>・「知識」と「技能」の二つに分けて記されている。 </a:t>
            </a:r>
          </a:p>
          <a:p>
            <a:pPr>
              <a:lnSpc>
                <a:spcPts val="4000"/>
              </a:lnSpc>
              <a:defRPr/>
            </a:pPr>
            <a:r>
              <a:rPr lang="ja-JP" altLang="en-US" sz="2800" dirty="0"/>
              <a:t>・「知識」については，中学校学習指導要領「外国語」</a:t>
            </a:r>
            <a:r>
              <a:rPr lang="en-US" altLang="ja-JP" sz="2800" dirty="0"/>
              <a:t>p.130</a:t>
            </a:r>
          </a:p>
          <a:p>
            <a:pPr>
              <a:lnSpc>
                <a:spcPts val="4000"/>
              </a:lnSpc>
              <a:defRPr/>
            </a:pPr>
            <a:r>
              <a:rPr lang="ja-JP" altLang="en-US" sz="2800" dirty="0"/>
              <a:t>　「２ 内容」の</a:t>
            </a:r>
            <a:r>
              <a:rPr lang="en-US" altLang="ja-JP" sz="2800" dirty="0"/>
              <a:t>〔</a:t>
            </a:r>
            <a:r>
              <a:rPr lang="ja-JP" altLang="en-US" sz="2800" dirty="0"/>
              <a:t>知識及び技能</a:t>
            </a:r>
            <a:r>
              <a:rPr lang="en-US" altLang="ja-JP" sz="2800" dirty="0"/>
              <a:t>〕</a:t>
            </a:r>
            <a:r>
              <a:rPr lang="ja-JP" altLang="en-US" sz="2800" dirty="0"/>
              <a:t>における「</a:t>
            </a:r>
            <a:r>
              <a:rPr lang="en-US" altLang="ja-JP" sz="2800" dirty="0"/>
              <a:t>(1) </a:t>
            </a:r>
            <a:r>
              <a:rPr lang="ja-JP" altLang="en-US" sz="2800" dirty="0"/>
              <a:t>英語の特徴や</a:t>
            </a:r>
            <a:endParaRPr lang="en-US" altLang="ja-JP" sz="2800" dirty="0"/>
          </a:p>
          <a:p>
            <a:pPr>
              <a:lnSpc>
                <a:spcPts val="4000"/>
              </a:lnSpc>
              <a:defRPr/>
            </a:pPr>
            <a:r>
              <a:rPr lang="ja-JP" altLang="en-US" sz="2800" dirty="0"/>
              <a:t>　きまりに関する事項」に記されていることを指しており，</a:t>
            </a:r>
            <a:r>
              <a:rPr lang="ja-JP" altLang="en-US" sz="2800" dirty="0" err="1"/>
              <a:t>そ</a:t>
            </a:r>
            <a:endParaRPr lang="en-US" altLang="ja-JP" sz="2800" dirty="0"/>
          </a:p>
          <a:p>
            <a:pPr>
              <a:lnSpc>
                <a:spcPts val="4000"/>
              </a:lnSpc>
              <a:defRPr/>
            </a:pPr>
            <a:r>
              <a:rPr lang="ja-JP" altLang="en-US" sz="2800" dirty="0"/>
              <a:t>　</a:t>
            </a:r>
            <a:r>
              <a:rPr lang="ja-JP" altLang="en-US" sz="2800" dirty="0" err="1"/>
              <a:t>れらの</a:t>
            </a:r>
            <a:r>
              <a:rPr lang="ja-JP" altLang="en-US" sz="2800" dirty="0"/>
              <a:t>事項を理解している状況を評価する。 </a:t>
            </a:r>
            <a:endParaRPr lang="en-US" altLang="ja-JP" sz="2800" dirty="0"/>
          </a:p>
          <a:p>
            <a:pPr>
              <a:defRPr/>
            </a:pPr>
            <a:r>
              <a:rPr lang="ja-JP" altLang="en-US" sz="2800" dirty="0"/>
              <a:t>	</a:t>
            </a:r>
          </a:p>
          <a:p>
            <a:pPr>
              <a:defRPr/>
            </a:pPr>
            <a:endParaRPr kumimoji="1" lang="en-US" altLang="ja-JP" sz="2800" dirty="0">
              <a:latin typeface="+mj-ea"/>
              <a:ea typeface="+mj-ea"/>
            </a:endParaRPr>
          </a:p>
        </p:txBody>
      </p:sp>
      <p:sp>
        <p:nvSpPr>
          <p:cNvPr id="6" name="下リボン 5"/>
          <p:cNvSpPr/>
          <p:nvPr/>
        </p:nvSpPr>
        <p:spPr>
          <a:xfrm>
            <a:off x="7456488" y="654050"/>
            <a:ext cx="1604962" cy="558800"/>
          </a:xfrm>
          <a:prstGeom prst="ribbon">
            <a:avLst>
              <a:gd name="adj1" fmla="val 16667"/>
              <a:gd name="adj2" fmla="val 593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P30</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57"/>
    </mc:Choice>
    <mc:Fallback xmlns="">
      <p:transition spd="slow" advTm="43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テキスト ボックス 1"/>
          <p:cNvSpPr txBox="1">
            <a:spLocks noChangeArrowheads="1"/>
          </p:cNvSpPr>
          <p:nvPr/>
        </p:nvSpPr>
        <p:spPr bwMode="auto">
          <a:xfrm>
            <a:off x="138113" y="1271588"/>
            <a:ext cx="8802687" cy="11906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lang="ja-JP" altLang="en-US" sz="2800" dirty="0"/>
              <a:t>②「内容のまとまり（五つの領域）ごとの評価規準」を作成</a:t>
            </a:r>
            <a:endParaRPr lang="en-US" altLang="ja-JP" sz="2800" dirty="0"/>
          </a:p>
          <a:p>
            <a:pPr>
              <a:lnSpc>
                <a:spcPts val="4500"/>
              </a:lnSpc>
            </a:pPr>
            <a:r>
              <a:rPr lang="ja-JP" altLang="en-US" sz="2800" dirty="0"/>
              <a:t>　する。</a:t>
            </a:r>
            <a:endParaRPr kumimoji="1" lang="ja-JP" altLang="en-US" sz="2800" dirty="0"/>
          </a:p>
        </p:txBody>
      </p:sp>
      <p:sp>
        <p:nvSpPr>
          <p:cNvPr id="31747" name="テキスト ボックス 10"/>
          <p:cNvSpPr txBox="1">
            <a:spLocks noChangeArrowheads="1"/>
          </p:cNvSpPr>
          <p:nvPr/>
        </p:nvSpPr>
        <p:spPr bwMode="auto">
          <a:xfrm>
            <a:off x="88900" y="2533650"/>
            <a:ext cx="89646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（１）「内容のまとまり（五つの領域）ごとの評価規準」を作成する際の</a:t>
            </a:r>
            <a:endParaRPr lang="en-US" altLang="ja-JP" sz="2400"/>
          </a:p>
          <a:p>
            <a:r>
              <a:rPr lang="en-US" altLang="ja-JP" sz="2400"/>
              <a:t>【</a:t>
            </a:r>
            <a:r>
              <a:rPr lang="ja-JP" altLang="en-US" sz="2400"/>
              <a:t>観点ごとのポイント</a:t>
            </a:r>
            <a:r>
              <a:rPr lang="en-US" altLang="ja-JP" sz="2400"/>
              <a:t>】</a:t>
            </a:r>
            <a:endParaRPr kumimoji="1" lang="en-US" altLang="ja-JP" sz="2400" b="1"/>
          </a:p>
        </p:txBody>
      </p:sp>
      <p:sp>
        <p:nvSpPr>
          <p:cNvPr id="5" name="テキスト ボックス 4"/>
          <p:cNvSpPr txBox="1"/>
          <p:nvPr/>
        </p:nvSpPr>
        <p:spPr>
          <a:xfrm>
            <a:off x="98425" y="3429000"/>
            <a:ext cx="8883650" cy="3352800"/>
          </a:xfrm>
          <a:prstGeom prst="rect">
            <a:avLst/>
          </a:prstGeom>
          <a:solidFill>
            <a:srgbClr val="FFFF99"/>
          </a:solidFill>
          <a:ln>
            <a:solidFill>
              <a:srgbClr val="FFC000"/>
            </a:solidFill>
          </a:ln>
        </p:spPr>
        <p:txBody>
          <a:bodyPr/>
          <a:lstStyle/>
          <a:p>
            <a:pPr>
              <a:lnSpc>
                <a:spcPts val="4000"/>
              </a:lnSpc>
              <a:defRPr/>
            </a:pPr>
            <a:r>
              <a:rPr lang="ja-JP" altLang="en-US" sz="2800" b="1" dirty="0"/>
              <a:t>〇「知識・技能」のポイント </a:t>
            </a:r>
          </a:p>
          <a:p>
            <a:pPr marL="177800" indent="-177800">
              <a:lnSpc>
                <a:spcPts val="4000"/>
              </a:lnSpc>
              <a:defRPr/>
            </a:pPr>
            <a:r>
              <a:rPr lang="ja-JP" altLang="en-US" sz="2400" dirty="0"/>
              <a:t>・「技能」について</a:t>
            </a:r>
            <a:endParaRPr lang="en-US" altLang="ja-JP" sz="2400" dirty="0"/>
          </a:p>
          <a:p>
            <a:pPr marL="268288" indent="-268288">
              <a:defRPr/>
            </a:pPr>
            <a:r>
              <a:rPr lang="ja-JP" altLang="en-US" sz="2400" dirty="0"/>
              <a:t>  </a:t>
            </a:r>
            <a:r>
              <a:rPr lang="en-US" altLang="ja-JP" sz="2400" dirty="0"/>
              <a:t>‐</a:t>
            </a:r>
            <a:r>
              <a:rPr lang="ja-JP" altLang="en-US" sz="2400" dirty="0"/>
              <a:t> 「話すこと［やり取り］」，「話すこと［発表］」，「書くこと」は実際のコミュニケーションにおいて，日常的な話題や社会的な話題について，事実や自分の考え，気持ちなどを簡単な語句や文を用いて話したり書いたりして表現したり伝えあったりする技能を身に付けている状況を評価する。 </a:t>
            </a:r>
          </a:p>
          <a:p>
            <a:pPr>
              <a:defRPr/>
            </a:pPr>
            <a:r>
              <a:rPr lang="ja-JP" altLang="en-US" sz="2400" dirty="0"/>
              <a:t>	</a:t>
            </a:r>
          </a:p>
          <a:p>
            <a:pPr>
              <a:defRPr/>
            </a:pPr>
            <a:endParaRPr kumimoji="1" lang="en-US" altLang="ja-JP" sz="2800" dirty="0">
              <a:latin typeface="+mj-ea"/>
              <a:ea typeface="+mj-ea"/>
            </a:endParaRPr>
          </a:p>
        </p:txBody>
      </p:sp>
      <p:sp>
        <p:nvSpPr>
          <p:cNvPr id="31749" name="テキスト ボックス 1"/>
          <p:cNvSpPr txBox="1">
            <a:spLocks noChangeArrowheads="1"/>
          </p:cNvSpPr>
          <p:nvPr/>
        </p:nvSpPr>
        <p:spPr bwMode="auto">
          <a:xfrm>
            <a:off x="0" y="0"/>
            <a:ext cx="9144000" cy="9985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6" name="下リボン 5"/>
          <p:cNvSpPr/>
          <p:nvPr/>
        </p:nvSpPr>
        <p:spPr>
          <a:xfrm>
            <a:off x="7523163" y="439738"/>
            <a:ext cx="1620837" cy="558800"/>
          </a:xfrm>
          <a:prstGeom prst="ribbon">
            <a:avLst>
              <a:gd name="adj1" fmla="val 16667"/>
              <a:gd name="adj2" fmla="val 616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P30</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94"/>
    </mc:Choice>
    <mc:Fallback xmlns="">
      <p:transition spd="slow" advTm="30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テキスト ボックス 1"/>
          <p:cNvSpPr txBox="1">
            <a:spLocks noChangeArrowheads="1"/>
          </p:cNvSpPr>
          <p:nvPr/>
        </p:nvSpPr>
        <p:spPr bwMode="auto">
          <a:xfrm>
            <a:off x="138113" y="1501775"/>
            <a:ext cx="8802687" cy="11906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lang="ja-JP" altLang="en-US" sz="2800" dirty="0"/>
              <a:t>②「内容のまとまり（五つの領域）ごとの評価規準」を作成</a:t>
            </a:r>
            <a:endParaRPr lang="en-US" altLang="ja-JP" sz="2800" dirty="0"/>
          </a:p>
          <a:p>
            <a:pPr>
              <a:lnSpc>
                <a:spcPts val="4500"/>
              </a:lnSpc>
            </a:pPr>
            <a:r>
              <a:rPr lang="ja-JP" altLang="en-US" sz="2800" dirty="0"/>
              <a:t>　する。</a:t>
            </a:r>
            <a:endParaRPr kumimoji="1" lang="ja-JP" altLang="en-US" sz="2800" dirty="0"/>
          </a:p>
        </p:txBody>
      </p:sp>
      <p:sp>
        <p:nvSpPr>
          <p:cNvPr id="33795" name="テキスト ボックス 10"/>
          <p:cNvSpPr txBox="1">
            <a:spLocks noChangeArrowheads="1"/>
          </p:cNvSpPr>
          <p:nvPr/>
        </p:nvSpPr>
        <p:spPr bwMode="auto">
          <a:xfrm>
            <a:off x="88900" y="2744788"/>
            <a:ext cx="8964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（１）「内容のまとまり（五つの領域）ごとの評価規準」を作成する際の</a:t>
            </a:r>
            <a:endParaRPr lang="en-US" altLang="ja-JP" sz="2400"/>
          </a:p>
          <a:p>
            <a:r>
              <a:rPr lang="en-US" altLang="ja-JP" sz="2400"/>
              <a:t>【</a:t>
            </a:r>
            <a:r>
              <a:rPr lang="ja-JP" altLang="en-US" sz="2400"/>
              <a:t>観点ごとのポイント</a:t>
            </a:r>
            <a:r>
              <a:rPr lang="en-US" altLang="ja-JP" sz="2400"/>
              <a:t>】</a:t>
            </a:r>
            <a:endParaRPr kumimoji="1" lang="en-US" altLang="ja-JP" sz="2400" b="1"/>
          </a:p>
        </p:txBody>
      </p:sp>
      <p:sp>
        <p:nvSpPr>
          <p:cNvPr id="5" name="テキスト ボックス 4"/>
          <p:cNvSpPr txBox="1"/>
          <p:nvPr/>
        </p:nvSpPr>
        <p:spPr>
          <a:xfrm>
            <a:off x="98425" y="3573463"/>
            <a:ext cx="8883650" cy="3095625"/>
          </a:xfrm>
          <a:prstGeom prst="rect">
            <a:avLst/>
          </a:prstGeom>
          <a:solidFill>
            <a:srgbClr val="FFFF99"/>
          </a:solidFill>
          <a:ln>
            <a:solidFill>
              <a:srgbClr val="FFC000"/>
            </a:solidFill>
          </a:ln>
        </p:spPr>
        <p:txBody>
          <a:bodyPr/>
          <a:lstStyle/>
          <a:p>
            <a:pPr>
              <a:defRPr/>
            </a:pPr>
            <a:r>
              <a:rPr lang="ja-JP" altLang="en-US" sz="2800" b="1" dirty="0"/>
              <a:t>〇「知識・技能」のポイント </a:t>
            </a:r>
          </a:p>
          <a:p>
            <a:pPr marL="177800" indent="-177800">
              <a:defRPr/>
            </a:pPr>
            <a:r>
              <a:rPr lang="ja-JP" altLang="en-US" sz="2800" dirty="0"/>
              <a:t>・</a:t>
            </a:r>
            <a:r>
              <a:rPr lang="ja-JP" altLang="en-US" sz="2400" dirty="0"/>
              <a:t>「技能」について</a:t>
            </a:r>
            <a:endParaRPr lang="en-US" altLang="ja-JP" sz="2400" dirty="0"/>
          </a:p>
          <a:p>
            <a:pPr marL="177800" indent="-177800">
              <a:defRPr/>
            </a:pPr>
            <a:r>
              <a:rPr lang="en-US" altLang="ja-JP" sz="2400" dirty="0"/>
              <a:t> - </a:t>
            </a:r>
            <a:r>
              <a:rPr lang="ja-JP" altLang="en-US" sz="2400" dirty="0"/>
              <a:t>指導する単元で扱う言語材料が提示された状況で，それを使って事実や自分の考え，気持ちなどを話したり書いたりすることができるか否かを評価するのではなく，使用する言語材料の提示がない状況においても，それらを用いて事実や自分の考えなどを話したり書いたりすることができる技能を身に付けているか否かについ</a:t>
            </a:r>
            <a:r>
              <a:rPr lang="ja-JP" altLang="en-US" sz="2400" dirty="0" err="1"/>
              <a:t>てを評</a:t>
            </a:r>
            <a:r>
              <a:rPr lang="ja-JP" altLang="en-US" sz="2400" dirty="0"/>
              <a:t>価する。 </a:t>
            </a:r>
          </a:p>
          <a:p>
            <a:pPr marL="177800" indent="-177800">
              <a:defRPr/>
            </a:pPr>
            <a:r>
              <a:rPr lang="ja-JP" altLang="en-US" sz="2800" dirty="0"/>
              <a:t>	</a:t>
            </a:r>
          </a:p>
          <a:p>
            <a:pPr>
              <a:defRPr/>
            </a:pPr>
            <a:endParaRPr kumimoji="1" lang="en-US" altLang="ja-JP" sz="2800" dirty="0">
              <a:latin typeface="+mj-ea"/>
              <a:ea typeface="+mj-ea"/>
            </a:endParaRPr>
          </a:p>
        </p:txBody>
      </p:sp>
      <p:grpSp>
        <p:nvGrpSpPr>
          <p:cNvPr id="33797" name="グループ化 1"/>
          <p:cNvGrpSpPr>
            <a:grpSpLocks/>
          </p:cNvGrpSpPr>
          <p:nvPr/>
        </p:nvGrpSpPr>
        <p:grpSpPr bwMode="auto">
          <a:xfrm>
            <a:off x="0" y="0"/>
            <a:ext cx="9144000" cy="1270000"/>
            <a:chOff x="0" y="0"/>
            <a:chExt cx="9144000" cy="1270000"/>
          </a:xfrm>
        </p:grpSpPr>
        <p:sp>
          <p:nvSpPr>
            <p:cNvPr id="33798" name="テキスト ボックス 1"/>
            <p:cNvSpPr txBox="1">
              <a:spLocks noChangeArrowheads="1"/>
            </p:cNvSpPr>
            <p:nvPr/>
          </p:nvSpPr>
          <p:spPr bwMode="auto">
            <a:xfrm>
              <a:off x="0" y="0"/>
              <a:ext cx="9144000" cy="127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6" name="下リボン 5"/>
            <p:cNvSpPr/>
            <p:nvPr/>
          </p:nvSpPr>
          <p:spPr>
            <a:xfrm>
              <a:off x="7431088" y="635000"/>
              <a:ext cx="1622425" cy="558800"/>
            </a:xfrm>
            <a:prstGeom prst="ribbon">
              <a:avLst>
                <a:gd name="adj1" fmla="val 16667"/>
                <a:gd name="adj2" fmla="val 675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P30</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98"/>
    </mc:Choice>
    <mc:Fallback xmlns="">
      <p:transition spd="slow" advTm="25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テキスト ボックス 1"/>
          <p:cNvSpPr txBox="1">
            <a:spLocks noChangeArrowheads="1"/>
          </p:cNvSpPr>
          <p:nvPr/>
        </p:nvSpPr>
        <p:spPr bwMode="auto">
          <a:xfrm>
            <a:off x="169863" y="1301750"/>
            <a:ext cx="8802687" cy="11906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lang="ja-JP" altLang="en-US" sz="2800" dirty="0"/>
              <a:t>②「内容のまとまり（五つの領域）ごとの評価規準」を作成　</a:t>
            </a:r>
            <a:endParaRPr lang="en-US" altLang="ja-JP" sz="2800" dirty="0"/>
          </a:p>
          <a:p>
            <a:pPr>
              <a:lnSpc>
                <a:spcPts val="4500"/>
              </a:lnSpc>
            </a:pPr>
            <a:r>
              <a:rPr lang="ja-JP" altLang="en-US" sz="2800" dirty="0"/>
              <a:t>　する。</a:t>
            </a:r>
            <a:endParaRPr kumimoji="1" lang="ja-JP" altLang="en-US" sz="2800" dirty="0"/>
          </a:p>
        </p:txBody>
      </p:sp>
      <p:sp>
        <p:nvSpPr>
          <p:cNvPr id="35843" name="テキスト ボックス 10"/>
          <p:cNvSpPr txBox="1">
            <a:spLocks noChangeArrowheads="1"/>
          </p:cNvSpPr>
          <p:nvPr/>
        </p:nvSpPr>
        <p:spPr bwMode="auto">
          <a:xfrm>
            <a:off x="92075" y="2492375"/>
            <a:ext cx="89646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（１）「内容のまとまり（五つの領域）ごとの評価規準」を作成する際の</a:t>
            </a:r>
            <a:endParaRPr lang="en-US" altLang="ja-JP" sz="2400"/>
          </a:p>
          <a:p>
            <a:r>
              <a:rPr lang="en-US" altLang="ja-JP" sz="2400"/>
              <a:t>【</a:t>
            </a:r>
            <a:r>
              <a:rPr lang="ja-JP" altLang="en-US" sz="2400"/>
              <a:t>観点ごとのポイント</a:t>
            </a:r>
            <a:r>
              <a:rPr lang="en-US" altLang="ja-JP" sz="2400"/>
              <a:t>】</a:t>
            </a:r>
            <a:endParaRPr kumimoji="1" lang="en-US" altLang="ja-JP" sz="2400" b="1"/>
          </a:p>
        </p:txBody>
      </p:sp>
      <p:sp>
        <p:nvSpPr>
          <p:cNvPr id="5" name="テキスト ボックス 4"/>
          <p:cNvSpPr txBox="1"/>
          <p:nvPr/>
        </p:nvSpPr>
        <p:spPr>
          <a:xfrm>
            <a:off x="98425" y="3357563"/>
            <a:ext cx="8883650" cy="3455987"/>
          </a:xfrm>
          <a:prstGeom prst="rect">
            <a:avLst/>
          </a:prstGeom>
          <a:solidFill>
            <a:srgbClr val="FFFF99"/>
          </a:solidFill>
          <a:ln>
            <a:solidFill>
              <a:srgbClr val="FFC000"/>
            </a:solidFill>
          </a:ln>
        </p:spPr>
        <p:txBody>
          <a:bodyPr/>
          <a:lstStyle/>
          <a:p>
            <a:pPr>
              <a:defRPr/>
            </a:pPr>
            <a:r>
              <a:rPr lang="ja-JP" altLang="en-US" sz="2800" b="1" dirty="0"/>
              <a:t>〇「知識・技能」のポイント </a:t>
            </a:r>
          </a:p>
          <a:p>
            <a:pPr>
              <a:lnSpc>
                <a:spcPts val="2600"/>
              </a:lnSpc>
              <a:defRPr/>
            </a:pPr>
            <a:r>
              <a:rPr lang="ja-JP" altLang="en-US" sz="2400" dirty="0"/>
              <a:t>・「技能」について </a:t>
            </a:r>
          </a:p>
          <a:p>
            <a:pPr marL="268288" indent="-268288">
              <a:lnSpc>
                <a:spcPts val="2600"/>
              </a:lnSpc>
              <a:defRPr/>
            </a:pPr>
            <a:r>
              <a:rPr lang="ja-JP" altLang="en-US" sz="2400" dirty="0"/>
              <a:t> </a:t>
            </a:r>
            <a:r>
              <a:rPr lang="en-US" altLang="ja-JP" sz="2400" dirty="0"/>
              <a:t>- </a:t>
            </a:r>
            <a:r>
              <a:rPr lang="ja-JP" altLang="en-US" sz="2400" dirty="0"/>
              <a:t>「話すこと」について，音声の特徴を捉えて話していることについては，特定の単元等で扱うのではなく，「話すこと」の指導全体を通して適宜評価する。 </a:t>
            </a:r>
            <a:endParaRPr lang="en-US" altLang="ja-JP" sz="2400" dirty="0"/>
          </a:p>
          <a:p>
            <a:pPr>
              <a:lnSpc>
                <a:spcPts val="2600"/>
              </a:lnSpc>
              <a:defRPr/>
            </a:pPr>
            <a:endParaRPr lang="ja-JP" altLang="en-US" sz="2400" dirty="0"/>
          </a:p>
          <a:p>
            <a:pPr marL="268288" indent="-268288">
              <a:lnSpc>
                <a:spcPts val="2600"/>
              </a:lnSpc>
              <a:defRPr/>
            </a:pPr>
            <a:r>
              <a:rPr lang="en-US" altLang="ja-JP" sz="2400" dirty="0"/>
              <a:t> - </a:t>
            </a:r>
            <a:r>
              <a:rPr lang="ja-JP" altLang="en-US" sz="2400" dirty="0"/>
              <a:t>「聞くこと」，「読むこと」は，実際のコミュニケーションにおいて，日常的な話題や社会的な話題について話されたり書かれたりする文章等を聞いたり読んだりして，その内容を捉える技能を身に付けている状況を評価する。 </a:t>
            </a:r>
          </a:p>
          <a:p>
            <a:pPr marL="268288" indent="-268288">
              <a:defRPr/>
            </a:pPr>
            <a:r>
              <a:rPr lang="ja-JP" altLang="en-US" sz="2800" dirty="0"/>
              <a:t>	</a:t>
            </a:r>
          </a:p>
          <a:p>
            <a:pPr>
              <a:defRPr/>
            </a:pPr>
            <a:r>
              <a:rPr lang="ja-JP" altLang="en-US" sz="2800" dirty="0"/>
              <a:t>	</a:t>
            </a:r>
          </a:p>
          <a:p>
            <a:pPr>
              <a:defRPr/>
            </a:pPr>
            <a:endParaRPr kumimoji="1" lang="en-US" altLang="ja-JP" sz="2800" dirty="0">
              <a:latin typeface="+mj-ea"/>
              <a:ea typeface="+mj-ea"/>
            </a:endParaRPr>
          </a:p>
        </p:txBody>
      </p:sp>
      <p:grpSp>
        <p:nvGrpSpPr>
          <p:cNvPr id="35845" name="グループ化 6"/>
          <p:cNvGrpSpPr>
            <a:grpSpLocks/>
          </p:cNvGrpSpPr>
          <p:nvPr/>
        </p:nvGrpSpPr>
        <p:grpSpPr bwMode="auto">
          <a:xfrm>
            <a:off x="0" y="0"/>
            <a:ext cx="9144000" cy="1270000"/>
            <a:chOff x="0" y="0"/>
            <a:chExt cx="9144000" cy="1270000"/>
          </a:xfrm>
        </p:grpSpPr>
        <p:sp>
          <p:nvSpPr>
            <p:cNvPr id="35846" name="テキスト ボックス 1"/>
            <p:cNvSpPr txBox="1">
              <a:spLocks noChangeArrowheads="1"/>
            </p:cNvSpPr>
            <p:nvPr/>
          </p:nvSpPr>
          <p:spPr bwMode="auto">
            <a:xfrm>
              <a:off x="0" y="0"/>
              <a:ext cx="9144000" cy="127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9" name="下リボン 5"/>
            <p:cNvSpPr/>
            <p:nvPr/>
          </p:nvSpPr>
          <p:spPr>
            <a:xfrm>
              <a:off x="7431088" y="635000"/>
              <a:ext cx="1622425" cy="558800"/>
            </a:xfrm>
            <a:prstGeom prst="ribbon">
              <a:avLst>
                <a:gd name="adj1" fmla="val 16667"/>
                <a:gd name="adj2" fmla="val 675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P30</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421"/>
    </mc:Choice>
    <mc:Fallback xmlns="">
      <p:transition spd="slow" advTm="3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テキスト ボックス 1"/>
          <p:cNvSpPr txBox="1">
            <a:spLocks noChangeArrowheads="1"/>
          </p:cNvSpPr>
          <p:nvPr/>
        </p:nvSpPr>
        <p:spPr bwMode="auto">
          <a:xfrm>
            <a:off x="179388" y="1484313"/>
            <a:ext cx="8802687" cy="11906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lang="ja-JP" altLang="en-US" sz="2800" dirty="0"/>
              <a:t>②「内容のまとまり（五つの領域）ごとの評価規準」を作成　</a:t>
            </a:r>
            <a:endParaRPr lang="en-US" altLang="ja-JP" sz="2800" dirty="0"/>
          </a:p>
          <a:p>
            <a:pPr>
              <a:lnSpc>
                <a:spcPts val="4500"/>
              </a:lnSpc>
            </a:pPr>
            <a:r>
              <a:rPr lang="ja-JP" altLang="en-US" sz="2800" dirty="0"/>
              <a:t>　する。</a:t>
            </a:r>
            <a:endParaRPr kumimoji="1" lang="ja-JP" altLang="en-US" sz="2800" dirty="0"/>
          </a:p>
        </p:txBody>
      </p:sp>
      <p:sp>
        <p:nvSpPr>
          <p:cNvPr id="37891" name="テキスト ボックス 10"/>
          <p:cNvSpPr txBox="1">
            <a:spLocks noChangeArrowheads="1"/>
          </p:cNvSpPr>
          <p:nvPr/>
        </p:nvSpPr>
        <p:spPr bwMode="auto">
          <a:xfrm>
            <a:off x="88900" y="2744788"/>
            <a:ext cx="8964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（１）「内容のまとまり（五つの領域）ごとの評価規準」を作成する際の</a:t>
            </a:r>
            <a:endParaRPr lang="en-US" altLang="ja-JP" sz="2400"/>
          </a:p>
          <a:p>
            <a:r>
              <a:rPr lang="en-US" altLang="ja-JP" sz="2400"/>
              <a:t>【</a:t>
            </a:r>
            <a:r>
              <a:rPr lang="ja-JP" altLang="en-US" sz="2400"/>
              <a:t>観点ごとのポイント</a:t>
            </a:r>
            <a:r>
              <a:rPr lang="en-US" altLang="ja-JP" sz="2400"/>
              <a:t>】</a:t>
            </a:r>
            <a:endParaRPr kumimoji="1" lang="en-US" altLang="ja-JP" sz="2400" b="1"/>
          </a:p>
        </p:txBody>
      </p:sp>
      <p:sp>
        <p:nvSpPr>
          <p:cNvPr id="5" name="テキスト ボックス 4"/>
          <p:cNvSpPr txBox="1"/>
          <p:nvPr/>
        </p:nvSpPr>
        <p:spPr>
          <a:xfrm>
            <a:off x="98425" y="3644900"/>
            <a:ext cx="8883650" cy="3136900"/>
          </a:xfrm>
          <a:prstGeom prst="rect">
            <a:avLst/>
          </a:prstGeom>
          <a:solidFill>
            <a:srgbClr val="FFFF99"/>
          </a:solidFill>
          <a:ln>
            <a:solidFill>
              <a:srgbClr val="FFC000"/>
            </a:solidFill>
          </a:ln>
        </p:spPr>
        <p:txBody>
          <a:bodyPr/>
          <a:lstStyle/>
          <a:p>
            <a:pPr>
              <a:lnSpc>
                <a:spcPts val="4000"/>
              </a:lnSpc>
              <a:defRPr/>
            </a:pPr>
            <a:r>
              <a:rPr lang="ja-JP" altLang="en-US" sz="2800" b="1" dirty="0"/>
              <a:t>〇「思考・判断・表現」のポイント </a:t>
            </a:r>
          </a:p>
          <a:p>
            <a:pPr marL="177800" indent="-177800">
              <a:lnSpc>
                <a:spcPts val="4000"/>
              </a:lnSpc>
              <a:defRPr/>
            </a:pPr>
            <a:r>
              <a:rPr lang="ja-JP" altLang="en-US" sz="2400" dirty="0"/>
              <a:t>・「話すこと［やり取り］」，「話すこと［発表］」，「書くこと」は，コミュニケーションを行う目的や場面，状況などに応じて，日常的な話題や社会的な話題について，事実や自分の考え，気持ちなどを，簡単な語句や文を用いて，話したり書いたりして表現したり伝えあったりしている状況を評価する。 </a:t>
            </a:r>
          </a:p>
          <a:p>
            <a:pPr>
              <a:defRPr/>
            </a:pPr>
            <a:r>
              <a:rPr lang="ja-JP" altLang="en-US" sz="2800" dirty="0"/>
              <a:t>	</a:t>
            </a:r>
          </a:p>
          <a:p>
            <a:pPr>
              <a:defRPr/>
            </a:pPr>
            <a:r>
              <a:rPr lang="ja-JP" altLang="en-US" sz="2800" dirty="0"/>
              <a:t>	</a:t>
            </a:r>
          </a:p>
          <a:p>
            <a:pPr>
              <a:defRPr/>
            </a:pPr>
            <a:endParaRPr kumimoji="1" lang="en-US" altLang="ja-JP" sz="2800" dirty="0">
              <a:latin typeface="+mj-ea"/>
              <a:ea typeface="+mj-ea"/>
            </a:endParaRPr>
          </a:p>
        </p:txBody>
      </p:sp>
      <p:grpSp>
        <p:nvGrpSpPr>
          <p:cNvPr id="37893" name="グループ化 6"/>
          <p:cNvGrpSpPr>
            <a:grpSpLocks/>
          </p:cNvGrpSpPr>
          <p:nvPr/>
        </p:nvGrpSpPr>
        <p:grpSpPr bwMode="auto">
          <a:xfrm>
            <a:off x="0" y="0"/>
            <a:ext cx="9144000" cy="1270000"/>
            <a:chOff x="0" y="0"/>
            <a:chExt cx="9144000" cy="1270000"/>
          </a:xfrm>
        </p:grpSpPr>
        <p:sp>
          <p:nvSpPr>
            <p:cNvPr id="37894" name="テキスト ボックス 1"/>
            <p:cNvSpPr txBox="1">
              <a:spLocks noChangeArrowheads="1"/>
            </p:cNvSpPr>
            <p:nvPr/>
          </p:nvSpPr>
          <p:spPr bwMode="auto">
            <a:xfrm>
              <a:off x="0" y="0"/>
              <a:ext cx="9144000" cy="127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9" name="下リボン 5"/>
            <p:cNvSpPr/>
            <p:nvPr/>
          </p:nvSpPr>
          <p:spPr>
            <a:xfrm>
              <a:off x="7431088" y="635000"/>
              <a:ext cx="1622425" cy="558800"/>
            </a:xfrm>
            <a:prstGeom prst="ribbon">
              <a:avLst>
                <a:gd name="adj1" fmla="val 16667"/>
                <a:gd name="adj2" fmla="val 675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P30</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55"/>
    </mc:Choice>
    <mc:Fallback xmlns="">
      <p:transition spd="slow" advTm="35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テキスト ボックス 1"/>
          <p:cNvSpPr txBox="1">
            <a:spLocks noChangeArrowheads="1"/>
          </p:cNvSpPr>
          <p:nvPr/>
        </p:nvSpPr>
        <p:spPr bwMode="auto">
          <a:xfrm>
            <a:off x="169863" y="1560513"/>
            <a:ext cx="8802687" cy="11906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lang="ja-JP" altLang="en-US" sz="2800" dirty="0"/>
              <a:t>②「内容のまとまり（五つの領域）ごとの評価規準」を作成</a:t>
            </a:r>
            <a:endParaRPr lang="en-US" altLang="ja-JP" sz="2800" dirty="0"/>
          </a:p>
          <a:p>
            <a:pPr>
              <a:lnSpc>
                <a:spcPts val="4500"/>
              </a:lnSpc>
            </a:pPr>
            <a:r>
              <a:rPr lang="ja-JP" altLang="en-US" sz="2800" dirty="0"/>
              <a:t>　する。</a:t>
            </a:r>
            <a:endParaRPr kumimoji="1" lang="ja-JP" altLang="en-US" sz="2800" dirty="0"/>
          </a:p>
        </p:txBody>
      </p:sp>
      <p:sp>
        <p:nvSpPr>
          <p:cNvPr id="39939" name="テキスト ボックス 10"/>
          <p:cNvSpPr txBox="1">
            <a:spLocks noChangeArrowheads="1"/>
          </p:cNvSpPr>
          <p:nvPr/>
        </p:nvSpPr>
        <p:spPr bwMode="auto">
          <a:xfrm>
            <a:off x="65088" y="2781300"/>
            <a:ext cx="8964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（１）「内容のまとまり（五つの領域）ごとの評価規準」を作成する際の</a:t>
            </a:r>
            <a:endParaRPr lang="en-US" altLang="ja-JP" sz="2400"/>
          </a:p>
          <a:p>
            <a:r>
              <a:rPr lang="en-US" altLang="ja-JP" sz="2400"/>
              <a:t>【</a:t>
            </a:r>
            <a:r>
              <a:rPr lang="ja-JP" altLang="en-US" sz="2400"/>
              <a:t>観点ごとのポイント</a:t>
            </a:r>
            <a:r>
              <a:rPr lang="en-US" altLang="ja-JP" sz="2400"/>
              <a:t>】</a:t>
            </a:r>
            <a:endParaRPr kumimoji="1" lang="en-US" altLang="ja-JP" sz="2400" b="1"/>
          </a:p>
        </p:txBody>
      </p:sp>
      <p:sp>
        <p:nvSpPr>
          <p:cNvPr id="5" name="テキスト ボックス 4"/>
          <p:cNvSpPr txBox="1"/>
          <p:nvPr/>
        </p:nvSpPr>
        <p:spPr>
          <a:xfrm>
            <a:off x="138113" y="3848100"/>
            <a:ext cx="8883650" cy="2905125"/>
          </a:xfrm>
          <a:prstGeom prst="rect">
            <a:avLst/>
          </a:prstGeom>
          <a:solidFill>
            <a:srgbClr val="FFFF99"/>
          </a:solidFill>
          <a:ln>
            <a:solidFill>
              <a:srgbClr val="FFC000"/>
            </a:solidFill>
          </a:ln>
        </p:spPr>
        <p:txBody>
          <a:bodyPr/>
          <a:lstStyle/>
          <a:p>
            <a:pPr>
              <a:lnSpc>
                <a:spcPts val="4000"/>
              </a:lnSpc>
              <a:defRPr/>
            </a:pPr>
            <a:r>
              <a:rPr lang="ja-JP" altLang="en-US" sz="2800" b="1" dirty="0"/>
              <a:t>〇「思考・判断・表現」のポイント </a:t>
            </a:r>
          </a:p>
          <a:p>
            <a:pPr marL="177800" indent="-177800">
              <a:lnSpc>
                <a:spcPts val="4000"/>
              </a:lnSpc>
              <a:defRPr/>
            </a:pPr>
            <a:r>
              <a:rPr lang="ja-JP" altLang="en-US" sz="2400" dirty="0"/>
              <a:t>・「聞くこと」，「読むこと」は，日常的な話題や社会的な話題について話されたり書かれたりする文章等を聞いたり読んだりして，コミュニケーションを行う目的や場面，状況などに応じて，必要な情報や概要，要点などを捉えている状況を評価する。 	</a:t>
            </a:r>
          </a:p>
          <a:p>
            <a:pPr>
              <a:defRPr/>
            </a:pPr>
            <a:r>
              <a:rPr lang="ja-JP" altLang="en-US" sz="2800" dirty="0"/>
              <a:t>	</a:t>
            </a:r>
          </a:p>
          <a:p>
            <a:pPr>
              <a:defRPr/>
            </a:pPr>
            <a:endParaRPr kumimoji="1" lang="en-US" altLang="ja-JP" sz="2800" dirty="0">
              <a:latin typeface="+mj-ea"/>
              <a:ea typeface="+mj-ea"/>
            </a:endParaRPr>
          </a:p>
        </p:txBody>
      </p:sp>
      <p:grpSp>
        <p:nvGrpSpPr>
          <p:cNvPr id="39941" name="グループ化 6"/>
          <p:cNvGrpSpPr>
            <a:grpSpLocks/>
          </p:cNvGrpSpPr>
          <p:nvPr/>
        </p:nvGrpSpPr>
        <p:grpSpPr bwMode="auto">
          <a:xfrm>
            <a:off x="0" y="0"/>
            <a:ext cx="9144000" cy="1270000"/>
            <a:chOff x="0" y="0"/>
            <a:chExt cx="9144000" cy="1270000"/>
          </a:xfrm>
        </p:grpSpPr>
        <p:sp>
          <p:nvSpPr>
            <p:cNvPr id="39942" name="テキスト ボックス 1"/>
            <p:cNvSpPr txBox="1">
              <a:spLocks noChangeArrowheads="1"/>
            </p:cNvSpPr>
            <p:nvPr/>
          </p:nvSpPr>
          <p:spPr bwMode="auto">
            <a:xfrm>
              <a:off x="0" y="0"/>
              <a:ext cx="9144000" cy="127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9" name="下リボン 5"/>
            <p:cNvSpPr/>
            <p:nvPr/>
          </p:nvSpPr>
          <p:spPr>
            <a:xfrm>
              <a:off x="7431088" y="635000"/>
              <a:ext cx="1622425" cy="558800"/>
            </a:xfrm>
            <a:prstGeom prst="ribbon">
              <a:avLst>
                <a:gd name="adj1" fmla="val 16667"/>
                <a:gd name="adj2" fmla="val 675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P30</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05"/>
    </mc:Choice>
    <mc:Fallback xmlns="">
      <p:transition spd="slow" advTm="2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テキスト ボックス 1"/>
          <p:cNvSpPr txBox="1">
            <a:spLocks noChangeArrowheads="1"/>
          </p:cNvSpPr>
          <p:nvPr/>
        </p:nvSpPr>
        <p:spPr bwMode="auto">
          <a:xfrm>
            <a:off x="98425" y="1447800"/>
            <a:ext cx="8802688" cy="11906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lang="ja-JP" altLang="en-US" sz="2800" dirty="0"/>
              <a:t>②「内容のまとまり（五つの領域）ごとの評価規準」を作成</a:t>
            </a:r>
            <a:endParaRPr lang="en-US" altLang="ja-JP" sz="2800" dirty="0"/>
          </a:p>
          <a:p>
            <a:pPr>
              <a:lnSpc>
                <a:spcPts val="4500"/>
              </a:lnSpc>
            </a:pPr>
            <a:r>
              <a:rPr lang="ja-JP" altLang="en-US" sz="2800" dirty="0"/>
              <a:t>　する。</a:t>
            </a:r>
            <a:endParaRPr kumimoji="1" lang="ja-JP" altLang="en-US" sz="2800" dirty="0"/>
          </a:p>
        </p:txBody>
      </p:sp>
      <p:sp>
        <p:nvSpPr>
          <p:cNvPr id="41987" name="テキスト ボックス 10"/>
          <p:cNvSpPr txBox="1">
            <a:spLocks noChangeArrowheads="1"/>
          </p:cNvSpPr>
          <p:nvPr/>
        </p:nvSpPr>
        <p:spPr bwMode="auto">
          <a:xfrm>
            <a:off x="138113" y="2889250"/>
            <a:ext cx="8964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（１）「内容のまとまり（五つの領域）ごとの評価規準」を作成する際の</a:t>
            </a:r>
            <a:endParaRPr lang="en-US" altLang="ja-JP" sz="2400"/>
          </a:p>
          <a:p>
            <a:r>
              <a:rPr lang="en-US" altLang="ja-JP" sz="2400"/>
              <a:t>【</a:t>
            </a:r>
            <a:r>
              <a:rPr lang="ja-JP" altLang="en-US" sz="2400"/>
              <a:t>観点ごとのポイント</a:t>
            </a:r>
            <a:r>
              <a:rPr lang="en-US" altLang="ja-JP" sz="2400"/>
              <a:t>】</a:t>
            </a:r>
            <a:endParaRPr kumimoji="1" lang="en-US" altLang="ja-JP" sz="2400" b="1"/>
          </a:p>
        </p:txBody>
      </p:sp>
      <p:sp>
        <p:nvSpPr>
          <p:cNvPr id="5" name="テキスト ボックス 4"/>
          <p:cNvSpPr txBox="1"/>
          <p:nvPr/>
        </p:nvSpPr>
        <p:spPr>
          <a:xfrm>
            <a:off x="130175" y="3789363"/>
            <a:ext cx="8883650" cy="2832100"/>
          </a:xfrm>
          <a:prstGeom prst="rect">
            <a:avLst/>
          </a:prstGeom>
          <a:solidFill>
            <a:srgbClr val="FFFF99"/>
          </a:solidFill>
          <a:ln>
            <a:solidFill>
              <a:srgbClr val="FFC000"/>
            </a:solidFill>
          </a:ln>
        </p:spPr>
        <p:txBody>
          <a:bodyPr/>
          <a:lstStyle/>
          <a:p>
            <a:pPr>
              <a:lnSpc>
                <a:spcPts val="4000"/>
              </a:lnSpc>
              <a:defRPr/>
            </a:pPr>
            <a:r>
              <a:rPr lang="ja-JP" altLang="en-US" sz="2800" b="1" dirty="0"/>
              <a:t>〇「主体的に学習に取り組む態度」のポイント </a:t>
            </a:r>
          </a:p>
          <a:p>
            <a:pPr marL="177800" indent="-177800">
              <a:lnSpc>
                <a:spcPts val="4000"/>
              </a:lnSpc>
              <a:defRPr/>
            </a:pPr>
            <a:r>
              <a:rPr lang="ja-JP" altLang="en-US" sz="2400" dirty="0"/>
              <a:t>・「主体的に学習に取り組む態度」は，外国語の背景にある文化に対する理解を深め，聞き手，読み手，話し手，書き手に配慮しながら，主体的に外国語を用いてコミュニケーションを図ろうとしている状況を評価する。 	</a:t>
            </a:r>
          </a:p>
          <a:p>
            <a:pPr>
              <a:defRPr/>
            </a:pPr>
            <a:r>
              <a:rPr lang="ja-JP" altLang="en-US" sz="2400" dirty="0"/>
              <a:t>	</a:t>
            </a:r>
          </a:p>
          <a:p>
            <a:pPr>
              <a:defRPr/>
            </a:pPr>
            <a:endParaRPr kumimoji="1" lang="en-US" altLang="ja-JP" sz="2800" dirty="0">
              <a:latin typeface="+mj-ea"/>
              <a:ea typeface="+mj-ea"/>
            </a:endParaRPr>
          </a:p>
        </p:txBody>
      </p:sp>
      <p:grpSp>
        <p:nvGrpSpPr>
          <p:cNvPr id="41989" name="グループ化 6"/>
          <p:cNvGrpSpPr>
            <a:grpSpLocks/>
          </p:cNvGrpSpPr>
          <p:nvPr/>
        </p:nvGrpSpPr>
        <p:grpSpPr bwMode="auto">
          <a:xfrm>
            <a:off x="0" y="0"/>
            <a:ext cx="9144000" cy="1270000"/>
            <a:chOff x="0" y="0"/>
            <a:chExt cx="9144000" cy="1270000"/>
          </a:xfrm>
        </p:grpSpPr>
        <p:sp>
          <p:nvSpPr>
            <p:cNvPr id="41990" name="テキスト ボックス 1"/>
            <p:cNvSpPr txBox="1">
              <a:spLocks noChangeArrowheads="1"/>
            </p:cNvSpPr>
            <p:nvPr/>
          </p:nvSpPr>
          <p:spPr bwMode="auto">
            <a:xfrm>
              <a:off x="0" y="0"/>
              <a:ext cx="9144000" cy="127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9" name="下リボン 5"/>
            <p:cNvSpPr/>
            <p:nvPr/>
          </p:nvSpPr>
          <p:spPr>
            <a:xfrm>
              <a:off x="7431088" y="635000"/>
              <a:ext cx="1622425" cy="558800"/>
            </a:xfrm>
            <a:prstGeom prst="ribbon">
              <a:avLst>
                <a:gd name="adj1" fmla="val 16667"/>
                <a:gd name="adj2" fmla="val 675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P30</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98"/>
    </mc:Choice>
    <mc:Fallback xmlns="">
      <p:transition spd="slow" advTm="26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外国語</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63500" y="3357563"/>
            <a:ext cx="90360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平成２９年度改訂を踏まえた学習評価の改善</a:t>
            </a:r>
            <a:endParaRPr lang="en-US" altLang="ja-JP" sz="2800" b="1" dirty="0">
              <a:solidFill>
                <a:srgbClr val="000000"/>
              </a:solidFill>
              <a:ea typeface="HGP教科書体" panose="02020600000000000000" pitchFamily="18" charset="-128"/>
            </a:endParaRPr>
          </a:p>
          <a:p>
            <a:pPr marL="623888" indent="-623888" eaLnBrk="1" fontAlgn="auto" hangingPunct="1">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中学校外国語科における「内容のまとまりごとの評価規準」作成の基本的な手順</a:t>
            </a:r>
            <a:endParaRPr lang="en-US" altLang="ja-JP" sz="2800" b="1" dirty="0">
              <a:solidFill>
                <a:srgbClr val="000000"/>
              </a:solidFill>
              <a:ea typeface="HGP教科書体" panose="02020600000000000000" pitchFamily="18" charset="-128"/>
            </a:endParaRPr>
          </a:p>
          <a:p>
            <a:pPr marL="623888" indent="-623888" eaLnBrk="1" fontAlgn="auto" hangingPunct="1">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「内容のまとまり（五つの領域）ごとの評価規準」の考え方を踏まえた評価規準の作成</a:t>
            </a: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95"/>
    </mc:Choice>
    <mc:Fallback xmlns="">
      <p:transition spd="slow" advTm="33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テキスト ボックス 1"/>
          <p:cNvSpPr txBox="1">
            <a:spLocks noChangeArrowheads="1"/>
          </p:cNvSpPr>
          <p:nvPr/>
        </p:nvSpPr>
        <p:spPr bwMode="auto">
          <a:xfrm>
            <a:off x="169863" y="1452563"/>
            <a:ext cx="8802687" cy="11906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lang="ja-JP" altLang="en-US" sz="2800" dirty="0"/>
              <a:t>②「内容のまとまり（五つの領域）ごとの評価規準」を作成</a:t>
            </a:r>
            <a:endParaRPr lang="en-US" altLang="ja-JP" sz="2800" dirty="0"/>
          </a:p>
          <a:p>
            <a:pPr>
              <a:lnSpc>
                <a:spcPts val="4500"/>
              </a:lnSpc>
            </a:pPr>
            <a:r>
              <a:rPr lang="ja-JP" altLang="en-US" sz="2800" dirty="0"/>
              <a:t>　する。</a:t>
            </a:r>
            <a:endParaRPr kumimoji="1" lang="ja-JP" altLang="en-US" sz="2800" dirty="0"/>
          </a:p>
        </p:txBody>
      </p:sp>
      <p:sp>
        <p:nvSpPr>
          <p:cNvPr id="44035" name="テキスト ボックス 10"/>
          <p:cNvSpPr txBox="1">
            <a:spLocks noChangeArrowheads="1"/>
          </p:cNvSpPr>
          <p:nvPr/>
        </p:nvSpPr>
        <p:spPr bwMode="auto">
          <a:xfrm>
            <a:off x="98425" y="2713038"/>
            <a:ext cx="8964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（１）「内容のまとまり（五つの領域）ごとの評価規準」を作成する際の</a:t>
            </a:r>
            <a:endParaRPr lang="en-US" altLang="ja-JP" sz="2400"/>
          </a:p>
          <a:p>
            <a:r>
              <a:rPr lang="en-US" altLang="ja-JP" sz="2400"/>
              <a:t>【</a:t>
            </a:r>
            <a:r>
              <a:rPr lang="ja-JP" altLang="en-US" sz="2400"/>
              <a:t>観点ごとのポイント</a:t>
            </a:r>
            <a:r>
              <a:rPr lang="en-US" altLang="ja-JP" sz="2400"/>
              <a:t>】</a:t>
            </a:r>
            <a:endParaRPr kumimoji="1" lang="en-US" altLang="ja-JP" sz="2400" b="1"/>
          </a:p>
        </p:txBody>
      </p:sp>
      <p:sp>
        <p:nvSpPr>
          <p:cNvPr id="5" name="テキスト ボックス 4"/>
          <p:cNvSpPr txBox="1"/>
          <p:nvPr/>
        </p:nvSpPr>
        <p:spPr>
          <a:xfrm>
            <a:off x="130175" y="3613150"/>
            <a:ext cx="8883650" cy="3168650"/>
          </a:xfrm>
          <a:prstGeom prst="rect">
            <a:avLst/>
          </a:prstGeom>
          <a:solidFill>
            <a:srgbClr val="FFFF99"/>
          </a:solidFill>
          <a:ln>
            <a:solidFill>
              <a:srgbClr val="FFC000"/>
            </a:solidFill>
          </a:ln>
        </p:spPr>
        <p:txBody>
          <a:bodyPr/>
          <a:lstStyle/>
          <a:p>
            <a:pPr>
              <a:lnSpc>
                <a:spcPts val="4000"/>
              </a:lnSpc>
              <a:defRPr/>
            </a:pPr>
            <a:r>
              <a:rPr lang="ja-JP" altLang="en-US" sz="2800" b="1" dirty="0"/>
              <a:t>〇「主体的に学習に取り組む態度」のポイント </a:t>
            </a:r>
          </a:p>
          <a:p>
            <a:pPr marL="177800" indent="-177800">
              <a:lnSpc>
                <a:spcPts val="4000"/>
              </a:lnSpc>
              <a:defRPr/>
            </a:pPr>
            <a:r>
              <a:rPr lang="ja-JP" altLang="en-US" sz="2400" dirty="0"/>
              <a:t>・具体的には，「話すこと［やり取り］」，「話すこと［発表］」，「書くこと」は，日常的な話題や社会的な話題などについて，目的や場面，状況などに応じて，事実や自分の考え，気持ちなどを，簡単な語句や文を用いて，話したり書いたりして表現したり伝えあったりしようとしている状況を評価する。 	</a:t>
            </a:r>
          </a:p>
          <a:p>
            <a:pPr>
              <a:lnSpc>
                <a:spcPts val="4000"/>
              </a:lnSpc>
              <a:defRPr/>
            </a:pPr>
            <a:r>
              <a:rPr lang="ja-JP" altLang="en-US" sz="2400" dirty="0"/>
              <a:t>	</a:t>
            </a:r>
          </a:p>
          <a:p>
            <a:pPr>
              <a:defRPr/>
            </a:pPr>
            <a:r>
              <a:rPr lang="ja-JP" altLang="en-US" sz="2800" dirty="0"/>
              <a:t>	</a:t>
            </a:r>
          </a:p>
          <a:p>
            <a:pPr>
              <a:defRPr/>
            </a:pPr>
            <a:endParaRPr kumimoji="1" lang="en-US" altLang="ja-JP" sz="2800" dirty="0">
              <a:latin typeface="+mj-ea"/>
              <a:ea typeface="+mj-ea"/>
            </a:endParaRPr>
          </a:p>
        </p:txBody>
      </p:sp>
      <p:grpSp>
        <p:nvGrpSpPr>
          <p:cNvPr id="44037" name="グループ化 6"/>
          <p:cNvGrpSpPr>
            <a:grpSpLocks/>
          </p:cNvGrpSpPr>
          <p:nvPr/>
        </p:nvGrpSpPr>
        <p:grpSpPr bwMode="auto">
          <a:xfrm>
            <a:off x="0" y="0"/>
            <a:ext cx="9144000" cy="1270000"/>
            <a:chOff x="0" y="0"/>
            <a:chExt cx="9144000" cy="1270000"/>
          </a:xfrm>
        </p:grpSpPr>
        <p:sp>
          <p:nvSpPr>
            <p:cNvPr id="44038" name="テキスト ボックス 1"/>
            <p:cNvSpPr txBox="1">
              <a:spLocks noChangeArrowheads="1"/>
            </p:cNvSpPr>
            <p:nvPr/>
          </p:nvSpPr>
          <p:spPr bwMode="auto">
            <a:xfrm>
              <a:off x="0" y="0"/>
              <a:ext cx="9144000" cy="127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9" name="下リボン 5"/>
            <p:cNvSpPr/>
            <p:nvPr/>
          </p:nvSpPr>
          <p:spPr>
            <a:xfrm>
              <a:off x="7431088" y="635000"/>
              <a:ext cx="1622425" cy="558800"/>
            </a:xfrm>
            <a:prstGeom prst="ribbon">
              <a:avLst>
                <a:gd name="adj1" fmla="val 16667"/>
                <a:gd name="adj2" fmla="val 675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P30</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19"/>
    </mc:Choice>
    <mc:Fallback xmlns="">
      <p:transition spd="slow" advTm="30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テキスト ボックス 1"/>
          <p:cNvSpPr txBox="1">
            <a:spLocks noChangeArrowheads="1"/>
          </p:cNvSpPr>
          <p:nvPr/>
        </p:nvSpPr>
        <p:spPr bwMode="auto">
          <a:xfrm>
            <a:off x="0" y="0"/>
            <a:ext cx="9144000" cy="127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46083" name="テキスト ボックス 1"/>
          <p:cNvSpPr txBox="1">
            <a:spLocks noChangeArrowheads="1"/>
          </p:cNvSpPr>
          <p:nvPr/>
        </p:nvSpPr>
        <p:spPr bwMode="auto">
          <a:xfrm>
            <a:off x="169863" y="1731963"/>
            <a:ext cx="8802687" cy="11906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lang="ja-JP" altLang="en-US" sz="2800" dirty="0"/>
              <a:t>②「内容のまとまり（五つの領域）ごとの評価規準」を作成</a:t>
            </a:r>
            <a:endParaRPr lang="en-US" altLang="ja-JP" sz="2800" dirty="0"/>
          </a:p>
          <a:p>
            <a:pPr>
              <a:lnSpc>
                <a:spcPts val="4500"/>
              </a:lnSpc>
            </a:pPr>
            <a:r>
              <a:rPr lang="ja-JP" altLang="en-US" sz="2800" dirty="0"/>
              <a:t>　する。</a:t>
            </a:r>
            <a:endParaRPr kumimoji="1" lang="ja-JP" altLang="en-US" sz="2800" dirty="0"/>
          </a:p>
        </p:txBody>
      </p:sp>
      <p:sp>
        <p:nvSpPr>
          <p:cNvPr id="46084" name="テキスト ボックス 10"/>
          <p:cNvSpPr txBox="1">
            <a:spLocks noChangeArrowheads="1"/>
          </p:cNvSpPr>
          <p:nvPr/>
        </p:nvSpPr>
        <p:spPr bwMode="auto">
          <a:xfrm>
            <a:off x="88900" y="2922588"/>
            <a:ext cx="8964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（１）「内容のまとまり（五つの領域）ごとの評価規準」を作成する際の</a:t>
            </a:r>
            <a:endParaRPr lang="en-US" altLang="ja-JP" sz="2400"/>
          </a:p>
          <a:p>
            <a:r>
              <a:rPr lang="en-US" altLang="ja-JP" sz="2400"/>
              <a:t>【</a:t>
            </a:r>
            <a:r>
              <a:rPr lang="ja-JP" altLang="en-US" sz="2400"/>
              <a:t>観点ごとのポイント</a:t>
            </a:r>
            <a:r>
              <a:rPr lang="en-US" altLang="ja-JP" sz="2400"/>
              <a:t>】</a:t>
            </a:r>
            <a:endParaRPr kumimoji="1" lang="en-US" altLang="ja-JP" sz="2400" b="1"/>
          </a:p>
        </p:txBody>
      </p:sp>
      <p:sp>
        <p:nvSpPr>
          <p:cNvPr id="5" name="テキスト ボックス 4"/>
          <p:cNvSpPr txBox="1"/>
          <p:nvPr/>
        </p:nvSpPr>
        <p:spPr>
          <a:xfrm>
            <a:off x="130175" y="3935413"/>
            <a:ext cx="8883650" cy="2808287"/>
          </a:xfrm>
          <a:prstGeom prst="rect">
            <a:avLst/>
          </a:prstGeom>
          <a:solidFill>
            <a:srgbClr val="FFFF99"/>
          </a:solidFill>
          <a:ln>
            <a:solidFill>
              <a:srgbClr val="FFC000"/>
            </a:solidFill>
          </a:ln>
        </p:spPr>
        <p:txBody>
          <a:bodyPr/>
          <a:lstStyle/>
          <a:p>
            <a:pPr>
              <a:lnSpc>
                <a:spcPts val="4000"/>
              </a:lnSpc>
              <a:defRPr/>
            </a:pPr>
            <a:r>
              <a:rPr lang="ja-JP" altLang="en-US" sz="2800" b="1" dirty="0"/>
              <a:t>〇「主体的に学習に取り組む態度」のポイント </a:t>
            </a:r>
          </a:p>
          <a:p>
            <a:pPr marL="177800" indent="-177800">
              <a:lnSpc>
                <a:spcPts val="4000"/>
              </a:lnSpc>
              <a:defRPr/>
            </a:pPr>
            <a:r>
              <a:rPr lang="ja-JP" altLang="en-US" sz="2400" dirty="0"/>
              <a:t>・「聞くこと」，「読むこと」は，コミュニケーションを行う目的や場面，状況などに応じて，日常的な話題や社会的な話題などについて話されたり書かれたりする文章を聞いたり読んだりして，必要な情報や概要，要点を捉えようとしている状況を評価する。 		</a:t>
            </a:r>
          </a:p>
          <a:p>
            <a:pPr>
              <a:lnSpc>
                <a:spcPts val="4000"/>
              </a:lnSpc>
              <a:defRPr/>
            </a:pPr>
            <a:r>
              <a:rPr lang="ja-JP" altLang="en-US" sz="2800" dirty="0"/>
              <a:t>	</a:t>
            </a:r>
          </a:p>
          <a:p>
            <a:pPr>
              <a:defRPr/>
            </a:pPr>
            <a:r>
              <a:rPr lang="ja-JP" altLang="en-US" sz="2800" dirty="0"/>
              <a:t>	</a:t>
            </a:r>
          </a:p>
          <a:p>
            <a:pPr>
              <a:defRPr/>
            </a:pPr>
            <a:endParaRPr kumimoji="1" lang="en-US" altLang="ja-JP" sz="2800" dirty="0">
              <a:latin typeface="+mj-ea"/>
              <a:ea typeface="+mj-ea"/>
            </a:endParaRPr>
          </a:p>
        </p:txBody>
      </p:sp>
      <p:sp>
        <p:nvSpPr>
          <p:cNvPr id="6" name="下リボン 5"/>
          <p:cNvSpPr/>
          <p:nvPr/>
        </p:nvSpPr>
        <p:spPr>
          <a:xfrm>
            <a:off x="7497763" y="635000"/>
            <a:ext cx="1474787" cy="558800"/>
          </a:xfrm>
          <a:prstGeom prst="ribbon">
            <a:avLst>
              <a:gd name="adj1" fmla="val 16667"/>
              <a:gd name="adj2" fmla="val 628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１</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11"/>
    </mc:Choice>
    <mc:Fallback xmlns="">
      <p:transition spd="slow" advTm="27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外国語</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solidFill>
                  <a:schemeClr val="bg1"/>
                </a:solidFill>
                <a:ea typeface="HGP教科書体" panose="02020600000000000000" pitchFamily="18" charset="-128"/>
              </a:rPr>
              <a:t>Ⅰ</a:t>
            </a:r>
            <a:r>
              <a:rPr lang="ja-JP" altLang="en-US" sz="2800" b="1" dirty="0">
                <a:solidFill>
                  <a:schemeClr val="bg1"/>
                </a:solidFill>
                <a:ea typeface="HGP教科書体" panose="02020600000000000000" pitchFamily="18" charset="-128"/>
              </a:rPr>
              <a:t>　平成２９年度改訂を踏まえた学習評価の改善</a:t>
            </a:r>
            <a:endParaRPr lang="en-US" altLang="ja-JP" sz="2800" b="1" dirty="0">
              <a:solidFill>
                <a:schemeClr val="bg1"/>
              </a:solidFill>
              <a:ea typeface="HGP教科書体" panose="02020600000000000000" pitchFamily="18" charset="-128"/>
            </a:endParaRPr>
          </a:p>
          <a:p>
            <a:pPr marL="623888" indent="-623888" eaLnBrk="1" fontAlgn="auto" hangingPunct="1">
              <a:spcBef>
                <a:spcPct val="50000"/>
              </a:spcBef>
              <a:spcAft>
                <a:spcPts val="0"/>
              </a:spcAft>
              <a:buFontTx/>
              <a:buNone/>
              <a:defRPr/>
            </a:pPr>
            <a:r>
              <a:rPr lang="en-US" altLang="ja-JP" sz="2800" b="1" dirty="0">
                <a:solidFill>
                  <a:schemeClr val="bg1"/>
                </a:solidFill>
                <a:ea typeface="HGP教科書体" panose="02020600000000000000" pitchFamily="18" charset="-128"/>
              </a:rPr>
              <a:t>Ⅱ</a:t>
            </a:r>
            <a:r>
              <a:rPr lang="ja-JP" altLang="en-US" sz="2800" b="1" dirty="0">
                <a:solidFill>
                  <a:schemeClr val="bg1"/>
                </a:solidFill>
                <a:ea typeface="HGP教科書体" panose="02020600000000000000" pitchFamily="18" charset="-128"/>
              </a:rPr>
              <a:t>　中学校外国語科における「内容のまとまりごとの評価規準」作成の基本的な手順</a:t>
            </a:r>
            <a:endParaRPr lang="en-US" altLang="ja-JP" sz="2800" b="1" dirty="0">
              <a:solidFill>
                <a:schemeClr val="bg1"/>
              </a:solidFill>
              <a:ea typeface="HGP教科書体" panose="02020600000000000000" pitchFamily="18" charset="-128"/>
            </a:endParaRPr>
          </a:p>
          <a:p>
            <a:pPr marL="623888" indent="-623888" eaLnBrk="1" fontAlgn="auto" hangingPunct="1">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「内容のまとまり（五つの領域）ごとの評価規準」の考え方を踏まえた評価規準の作成</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32"/>
    </mc:Choice>
    <mc:Fallback xmlns="">
      <p:transition spd="slow" advTm="1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テキスト ボックス 1"/>
          <p:cNvSpPr txBox="1">
            <a:spLocks noChangeArrowheads="1"/>
          </p:cNvSpPr>
          <p:nvPr/>
        </p:nvSpPr>
        <p:spPr bwMode="auto">
          <a:xfrm>
            <a:off x="0" y="0"/>
            <a:ext cx="9144000" cy="1270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623888" indent="-6238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800" b="1">
                <a:solidFill>
                  <a:srgbClr val="FFFFFF"/>
                </a:solidFill>
                <a:latin typeface="ＭＳ Ｐゴシック" panose="020B0600070205080204" pitchFamily="50" charset="-128"/>
              </a:rPr>
              <a:t>Ⅲ</a:t>
            </a:r>
            <a:r>
              <a:rPr lang="ja-JP" altLang="en-US" sz="2800" b="1">
                <a:solidFill>
                  <a:srgbClr val="FFFFFF"/>
                </a:solidFill>
                <a:latin typeface="ＭＳ Ｐゴシック" panose="020B0600070205080204" pitchFamily="50" charset="-128"/>
              </a:rPr>
              <a:t>　「内容のまとまり（五つの領域）ごとの評価規準」の考え　　方を踏まえた評価規準の作成</a:t>
            </a:r>
            <a:endParaRPr kumimoji="1" lang="ja-JP" altLang="en-US" sz="2800" b="1">
              <a:solidFill>
                <a:srgbClr val="FFFFFF"/>
              </a:solidFill>
              <a:latin typeface="ＭＳ Ｐゴシック" panose="020B0600070205080204" pitchFamily="50" charset="-128"/>
            </a:endParaRPr>
          </a:p>
        </p:txBody>
      </p:sp>
      <p:sp>
        <p:nvSpPr>
          <p:cNvPr id="50179" name="テキスト ボックス 1"/>
          <p:cNvSpPr txBox="1">
            <a:spLocks noChangeArrowheads="1"/>
          </p:cNvSpPr>
          <p:nvPr/>
        </p:nvSpPr>
        <p:spPr bwMode="auto">
          <a:xfrm>
            <a:off x="1042988" y="1920875"/>
            <a:ext cx="6532562" cy="6381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3600">
                <a:solidFill>
                  <a:srgbClr val="000000"/>
                </a:solidFill>
              </a:rPr>
              <a:t>単元の評価規準作成のポイント</a:t>
            </a:r>
          </a:p>
        </p:txBody>
      </p:sp>
      <p:sp>
        <p:nvSpPr>
          <p:cNvPr id="50180" name="テキスト ボックス 10"/>
          <p:cNvSpPr txBox="1">
            <a:spLocks noChangeArrowheads="1"/>
          </p:cNvSpPr>
          <p:nvPr/>
        </p:nvSpPr>
        <p:spPr bwMode="auto">
          <a:xfrm>
            <a:off x="1184275" y="3119438"/>
            <a:ext cx="8964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000000"/>
                </a:solidFill>
              </a:rPr>
              <a:t>（１）学年ごとの目標及び評価規準の設定 </a:t>
            </a:r>
            <a:endParaRPr kumimoji="1" lang="en-US" altLang="ja-JP" sz="2800" b="1">
              <a:solidFill>
                <a:srgbClr val="000000"/>
              </a:solidFill>
            </a:endParaRPr>
          </a:p>
        </p:txBody>
      </p:sp>
      <p:sp>
        <p:nvSpPr>
          <p:cNvPr id="6" name="下リボン 5"/>
          <p:cNvSpPr/>
          <p:nvPr/>
        </p:nvSpPr>
        <p:spPr>
          <a:xfrm>
            <a:off x="7812088" y="692150"/>
            <a:ext cx="1255712" cy="481013"/>
          </a:xfrm>
          <a:prstGeom prst="ribbon">
            <a:avLst>
              <a:gd name="adj1" fmla="val 16667"/>
              <a:gd name="adj2" fmla="val 642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prstClr val="black"/>
                </a:solidFill>
                <a:latin typeface="BIZ UDPゴシック" panose="020B0400000000000000" pitchFamily="50" charset="-128"/>
                <a:ea typeface="BIZ UDPゴシック" panose="020B0400000000000000" pitchFamily="50" charset="-128"/>
              </a:rPr>
              <a:t>P38</a:t>
            </a:r>
            <a:endParaRPr kumimoji="1" lang="ja-JP" altLang="en-US" sz="1400" b="1" dirty="0">
              <a:solidFill>
                <a:prstClr val="black"/>
              </a:solidFill>
              <a:latin typeface="BIZ UDPゴシック" panose="020B0400000000000000" pitchFamily="50" charset="-128"/>
              <a:ea typeface="BIZ UDPゴシック" panose="020B0400000000000000" pitchFamily="50" charset="-128"/>
            </a:endParaRPr>
          </a:p>
        </p:txBody>
      </p:sp>
      <p:sp>
        <p:nvSpPr>
          <p:cNvPr id="50182" name="テキスト ボックス 10"/>
          <p:cNvSpPr txBox="1">
            <a:spLocks noChangeArrowheads="1"/>
          </p:cNvSpPr>
          <p:nvPr/>
        </p:nvSpPr>
        <p:spPr bwMode="auto">
          <a:xfrm>
            <a:off x="1184275" y="4125913"/>
            <a:ext cx="8964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000000"/>
                </a:solidFill>
              </a:rPr>
              <a:t>（２）単元ごとの目標及び評価規準の設定</a:t>
            </a:r>
            <a:endParaRPr kumimoji="1" lang="en-US" altLang="ja-JP" sz="2800" b="1">
              <a:solidFill>
                <a:srgbClr val="000000"/>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34"/>
    </mc:Choice>
    <mc:Fallback xmlns="">
      <p:transition spd="slow" advTm="3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0" y="0"/>
            <a:ext cx="9144000" cy="1270000"/>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52227" name="テキスト ボックス 1"/>
          <p:cNvSpPr txBox="1">
            <a:spLocks noChangeArrowheads="1"/>
          </p:cNvSpPr>
          <p:nvPr/>
        </p:nvSpPr>
        <p:spPr bwMode="auto">
          <a:xfrm>
            <a:off x="157163" y="1377950"/>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sp>
        <p:nvSpPr>
          <p:cNvPr id="52228" name="テキスト ボックス 10"/>
          <p:cNvSpPr txBox="1">
            <a:spLocks noChangeArrowheads="1"/>
          </p:cNvSpPr>
          <p:nvPr/>
        </p:nvSpPr>
        <p:spPr bwMode="auto">
          <a:xfrm>
            <a:off x="120650" y="2122488"/>
            <a:ext cx="8964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（１）学年ごとの目標及び評価規準の設定</a:t>
            </a:r>
            <a:endParaRPr kumimoji="1" lang="en-US" altLang="ja-JP" sz="2400" b="1"/>
          </a:p>
        </p:txBody>
      </p:sp>
      <p:sp>
        <p:nvSpPr>
          <p:cNvPr id="5" name="テキスト ボックス 4"/>
          <p:cNvSpPr txBox="1"/>
          <p:nvPr/>
        </p:nvSpPr>
        <p:spPr>
          <a:xfrm>
            <a:off x="77788" y="2584450"/>
            <a:ext cx="8999537" cy="3868738"/>
          </a:xfrm>
          <a:prstGeom prst="rect">
            <a:avLst/>
          </a:prstGeom>
          <a:solidFill>
            <a:srgbClr val="FFFF99"/>
          </a:solidFill>
          <a:ln>
            <a:solidFill>
              <a:srgbClr val="FFC000"/>
            </a:solidFill>
          </a:ln>
        </p:spPr>
        <p:txBody>
          <a:bodyPr/>
          <a:lstStyle/>
          <a:p>
            <a:pPr>
              <a:lnSpc>
                <a:spcPts val="3600"/>
              </a:lnSpc>
              <a:defRPr/>
            </a:pPr>
            <a:r>
              <a:rPr lang="ja-JP" altLang="en-US" sz="2400" dirty="0"/>
              <a:t>・各学校においては，「教科の目標」及び「領域別の目標」　に基づき</a:t>
            </a:r>
            <a:endParaRPr lang="en-US" altLang="ja-JP" sz="2400" dirty="0"/>
          </a:p>
          <a:p>
            <a:pPr marL="177800" indent="-177800">
              <a:lnSpc>
                <a:spcPts val="3600"/>
              </a:lnSpc>
              <a:defRPr/>
            </a:pPr>
            <a:r>
              <a:rPr lang="ja-JP" altLang="en-US" sz="2400" dirty="0"/>
              <a:t>　各学校における生徒の発達の段階と実情を踏まえ，「学年ごとの　</a:t>
            </a:r>
            <a:endParaRPr lang="en-US" altLang="ja-JP" sz="2400" dirty="0"/>
          </a:p>
          <a:p>
            <a:pPr marL="177800" indent="-177800">
              <a:lnSpc>
                <a:spcPts val="3600"/>
              </a:lnSpc>
              <a:defRPr/>
            </a:pPr>
            <a:r>
              <a:rPr lang="ja-JP" altLang="en-US" sz="2400" dirty="0"/>
              <a:t>　目標」を適切に定める。 </a:t>
            </a:r>
          </a:p>
          <a:p>
            <a:pPr>
              <a:lnSpc>
                <a:spcPts val="3600"/>
              </a:lnSpc>
              <a:defRPr/>
            </a:pPr>
            <a:r>
              <a:rPr lang="ja-JP" altLang="en-US" sz="2400" dirty="0"/>
              <a:t>・五つの領域別の「学年ごとの目標」は，領域別の目標を踏まえると　</a:t>
            </a:r>
            <a:endParaRPr lang="en-US" altLang="ja-JP" sz="2400" dirty="0"/>
          </a:p>
          <a:p>
            <a:pPr marL="88900" indent="-88900">
              <a:lnSpc>
                <a:spcPts val="3600"/>
              </a:lnSpc>
              <a:defRPr/>
            </a:pPr>
            <a:r>
              <a:rPr lang="ja-JP" altLang="en-US" sz="2400" dirty="0"/>
              <a:t>　各々を資質・能力の三つの柱に分けずに一文の能力記述文で示</a:t>
            </a:r>
            <a:endParaRPr lang="en-US" altLang="ja-JP" sz="2400" dirty="0"/>
          </a:p>
          <a:p>
            <a:pPr>
              <a:lnSpc>
                <a:spcPts val="3600"/>
              </a:lnSpc>
              <a:defRPr/>
            </a:pPr>
            <a:r>
              <a:rPr lang="ja-JP" altLang="en-US" sz="2400" dirty="0"/>
              <a:t>　</a:t>
            </a:r>
            <a:r>
              <a:rPr lang="ja-JP" altLang="en-US" sz="2400" dirty="0" err="1"/>
              <a:t>す</a:t>
            </a:r>
            <a:r>
              <a:rPr lang="ja-JP" altLang="en-US" sz="2400" dirty="0"/>
              <a:t>ことが基本的な形となる。</a:t>
            </a:r>
            <a:endParaRPr lang="en-US" altLang="ja-JP" sz="2400" dirty="0"/>
          </a:p>
          <a:p>
            <a:pPr marL="177800" indent="-177800">
              <a:lnSpc>
                <a:spcPts val="3600"/>
              </a:lnSpc>
              <a:tabLst>
                <a:tab pos="177800" algn="l"/>
              </a:tabLst>
              <a:defRPr/>
            </a:pPr>
            <a:r>
              <a:rPr lang="ja-JP" altLang="en-US" sz="2400" dirty="0">
                <a:solidFill>
                  <a:srgbClr val="000000"/>
                </a:solidFill>
                <a:latin typeface="ＭＳ....."/>
              </a:rPr>
              <a:t>・「学年ごとの目標」に対応する評価規準は，「内容のまとまり（五つ　の領域）ごとの評価規準」を踏まえ，三観点で記述する必要がある。</a:t>
            </a:r>
            <a:endParaRPr kumimoji="1" lang="en-US" altLang="ja-JP" sz="2800" dirty="0">
              <a:latin typeface="+mj-ea"/>
              <a:ea typeface="+mj-ea"/>
            </a:endParaRPr>
          </a:p>
        </p:txBody>
      </p:sp>
      <p:sp>
        <p:nvSpPr>
          <p:cNvPr id="6" name="下リボン 5"/>
          <p:cNvSpPr/>
          <p:nvPr/>
        </p:nvSpPr>
        <p:spPr>
          <a:xfrm>
            <a:off x="7812088" y="692150"/>
            <a:ext cx="1255712" cy="481013"/>
          </a:xfrm>
          <a:prstGeom prst="ribbon">
            <a:avLst>
              <a:gd name="adj1" fmla="val 16667"/>
              <a:gd name="adj2" fmla="val 642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P38</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468"/>
    </mc:Choice>
    <mc:Fallback xmlns="">
      <p:transition spd="slow" advTm="5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0" y="0"/>
            <a:ext cx="9144000" cy="1270000"/>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54275" name="テキスト ボックス 10"/>
          <p:cNvSpPr txBox="1">
            <a:spLocks noChangeArrowheads="1"/>
          </p:cNvSpPr>
          <p:nvPr/>
        </p:nvSpPr>
        <p:spPr bwMode="auto">
          <a:xfrm>
            <a:off x="88900" y="1960563"/>
            <a:ext cx="8964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5" name="テキスト ボックス 4"/>
          <p:cNvSpPr txBox="1"/>
          <p:nvPr/>
        </p:nvSpPr>
        <p:spPr>
          <a:xfrm>
            <a:off x="138113" y="2492375"/>
            <a:ext cx="8883650" cy="4176713"/>
          </a:xfrm>
          <a:prstGeom prst="rect">
            <a:avLst/>
          </a:prstGeom>
          <a:solidFill>
            <a:srgbClr val="FFFF99"/>
          </a:solidFill>
          <a:ln>
            <a:solidFill>
              <a:srgbClr val="FFC000"/>
            </a:solidFill>
          </a:ln>
        </p:spPr>
        <p:txBody>
          <a:bodyPr/>
          <a:lstStyle/>
          <a:p>
            <a:pPr>
              <a:lnSpc>
                <a:spcPts val="4000"/>
              </a:lnSpc>
              <a:defRPr/>
            </a:pPr>
            <a:r>
              <a:rPr lang="ja-JP" altLang="en-US" sz="2400" dirty="0"/>
              <a:t>・単元ごとの目標は，学年ごとの目標を踏まえて設定する。 </a:t>
            </a:r>
          </a:p>
          <a:p>
            <a:pPr>
              <a:lnSpc>
                <a:spcPts val="4000"/>
              </a:lnSpc>
              <a:defRPr/>
            </a:pPr>
            <a:r>
              <a:rPr lang="ja-JP" altLang="en-US" sz="2400" dirty="0"/>
              <a:t>・単元ごとの評価規準は単元ごとの目標を踏まえて設定する。 </a:t>
            </a:r>
          </a:p>
          <a:p>
            <a:pPr>
              <a:lnSpc>
                <a:spcPts val="4000"/>
              </a:lnSpc>
              <a:defRPr/>
            </a:pPr>
            <a:r>
              <a:rPr lang="ja-JP" altLang="en-US" sz="2400" dirty="0"/>
              <a:t>・単元ごとの目標及び評価規準は，各単元で取り扱う題材，言語の</a:t>
            </a:r>
            <a:endParaRPr lang="en-US" altLang="ja-JP" sz="2400" dirty="0"/>
          </a:p>
          <a:p>
            <a:pPr>
              <a:lnSpc>
                <a:spcPts val="4000"/>
              </a:lnSpc>
              <a:defRPr/>
            </a:pPr>
            <a:r>
              <a:rPr lang="ja-JP" altLang="en-US" sz="2400" dirty="0"/>
              <a:t>　特徴や決まりに関する事項（言語材料），当該単元の中心となる言</a:t>
            </a:r>
            <a:endParaRPr lang="en-US" altLang="ja-JP" sz="2400" dirty="0"/>
          </a:p>
          <a:p>
            <a:pPr>
              <a:lnSpc>
                <a:spcPts val="4000"/>
              </a:lnSpc>
              <a:defRPr/>
            </a:pPr>
            <a:r>
              <a:rPr lang="ja-JP" altLang="en-US" sz="2400" dirty="0"/>
              <a:t>　語活動において設定するコミュニケーションを行う目的や場面，状　</a:t>
            </a:r>
            <a:endParaRPr lang="en-US" altLang="ja-JP" sz="2400" dirty="0"/>
          </a:p>
          <a:p>
            <a:pPr>
              <a:lnSpc>
                <a:spcPts val="4000"/>
              </a:lnSpc>
              <a:defRPr/>
            </a:pPr>
            <a:r>
              <a:rPr lang="ja-JP" altLang="en-US" sz="2400" dirty="0"/>
              <a:t>　況など，また取り扱う話題などに即して設定することになる。 </a:t>
            </a:r>
            <a:r>
              <a:rPr lang="ja-JP" altLang="en-US" sz="2800" dirty="0"/>
              <a:t>	</a:t>
            </a:r>
            <a:endParaRPr kumimoji="1" lang="en-US" altLang="ja-JP" sz="2800" dirty="0">
              <a:latin typeface="+mj-ea"/>
              <a:ea typeface="+mj-ea"/>
            </a:endParaRPr>
          </a:p>
        </p:txBody>
      </p:sp>
      <p:sp>
        <p:nvSpPr>
          <p:cNvPr id="6" name="下リボン 5"/>
          <p:cNvSpPr/>
          <p:nvPr/>
        </p:nvSpPr>
        <p:spPr>
          <a:xfrm>
            <a:off x="6875463" y="638175"/>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P38</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54278"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13"/>
    </mc:Choice>
    <mc:Fallback xmlns="">
      <p:transition spd="slow" advTm="3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70000"/>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56323" name="テキスト ボックス 4"/>
          <p:cNvSpPr txBox="1">
            <a:spLocks noChangeArrowheads="1"/>
          </p:cNvSpPr>
          <p:nvPr/>
        </p:nvSpPr>
        <p:spPr bwMode="auto">
          <a:xfrm>
            <a:off x="117475" y="2492375"/>
            <a:ext cx="8883650" cy="4321175"/>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800"/>
              </a:lnSpc>
            </a:pPr>
            <a:r>
              <a:rPr lang="ja-JP" altLang="en-US" sz="2400" b="1"/>
              <a:t>「読むこと」の場合 </a:t>
            </a:r>
            <a:endParaRPr lang="en-US" altLang="ja-JP" sz="2400" b="1"/>
          </a:p>
          <a:p>
            <a:pPr>
              <a:lnSpc>
                <a:spcPts val="4000"/>
              </a:lnSpc>
            </a:pPr>
            <a:r>
              <a:rPr lang="ja-JP" altLang="en-US" sz="2400" b="1">
                <a:solidFill>
                  <a:srgbClr val="000000"/>
                </a:solidFill>
                <a:latin typeface="ＭＳ....."/>
              </a:rPr>
              <a:t>○「知識・技能」の評価規準について </a:t>
            </a:r>
          </a:p>
          <a:p>
            <a:pPr>
              <a:lnSpc>
                <a:spcPts val="4000"/>
              </a:lnSpc>
            </a:pPr>
            <a:r>
              <a:rPr lang="ja-JP" altLang="en-US" sz="2400">
                <a:solidFill>
                  <a:srgbClr val="000000"/>
                </a:solidFill>
                <a:latin typeface="ＭＳ....."/>
              </a:rPr>
              <a:t>＜知識＞ </a:t>
            </a:r>
          </a:p>
          <a:p>
            <a:pPr>
              <a:lnSpc>
                <a:spcPts val="4000"/>
              </a:lnSpc>
            </a:pPr>
            <a:r>
              <a:rPr lang="ja-JP" altLang="en-US" sz="2400">
                <a:solidFill>
                  <a:srgbClr val="000000"/>
                </a:solidFill>
                <a:latin typeface="ＭＳ....."/>
              </a:rPr>
              <a:t>・「</a:t>
            </a:r>
            <a:r>
              <a:rPr lang="en-US" altLang="ja-JP" sz="2400">
                <a:solidFill>
                  <a:srgbClr val="000000"/>
                </a:solidFill>
                <a:latin typeface="ＭＳ....."/>
              </a:rPr>
              <a:t>【</a:t>
            </a:r>
            <a:r>
              <a:rPr lang="ja-JP" altLang="en-US" sz="2400">
                <a:solidFill>
                  <a:srgbClr val="000000"/>
                </a:solidFill>
                <a:latin typeface="ＭＳ....."/>
              </a:rPr>
              <a:t>言語材料</a:t>
            </a:r>
            <a:r>
              <a:rPr lang="en-US" altLang="ja-JP" sz="2400">
                <a:solidFill>
                  <a:srgbClr val="000000"/>
                </a:solidFill>
                <a:latin typeface="ＭＳ....."/>
              </a:rPr>
              <a:t>】</a:t>
            </a:r>
            <a:r>
              <a:rPr lang="ja-JP" altLang="en-US" sz="2400">
                <a:solidFill>
                  <a:srgbClr val="000000"/>
                </a:solidFill>
                <a:latin typeface="ＭＳ....."/>
              </a:rPr>
              <a:t>の特徴やきまりに関する事項を理解している。」が基</a:t>
            </a:r>
            <a:endParaRPr lang="en-US" altLang="ja-JP" sz="2400">
              <a:solidFill>
                <a:srgbClr val="000000"/>
              </a:solidFill>
              <a:latin typeface="ＭＳ....."/>
            </a:endParaRPr>
          </a:p>
          <a:p>
            <a:pPr>
              <a:lnSpc>
                <a:spcPts val="4000"/>
              </a:lnSpc>
            </a:pPr>
            <a:r>
              <a:rPr lang="ja-JP" altLang="en-US" sz="2400">
                <a:solidFill>
                  <a:srgbClr val="000000"/>
                </a:solidFill>
                <a:latin typeface="ＭＳ....."/>
              </a:rPr>
              <a:t>　本的な形となる。 </a:t>
            </a:r>
          </a:p>
          <a:p>
            <a:pPr>
              <a:lnSpc>
                <a:spcPts val="4000"/>
              </a:lnSpc>
            </a:pPr>
            <a:r>
              <a:rPr lang="ja-JP" altLang="en-US" sz="2400">
                <a:solidFill>
                  <a:srgbClr val="000000"/>
                </a:solidFill>
                <a:latin typeface="ＭＳ....."/>
              </a:rPr>
              <a:t>・</a:t>
            </a:r>
            <a:r>
              <a:rPr lang="en-US" altLang="ja-JP" sz="2400">
                <a:solidFill>
                  <a:srgbClr val="000000"/>
                </a:solidFill>
                <a:latin typeface="ＭＳ....."/>
              </a:rPr>
              <a:t>【</a:t>
            </a:r>
            <a:r>
              <a:rPr lang="ja-JP" altLang="en-US" sz="2400">
                <a:solidFill>
                  <a:srgbClr val="000000"/>
                </a:solidFill>
                <a:latin typeface="ＭＳ....."/>
              </a:rPr>
              <a:t>言語材料</a:t>
            </a:r>
            <a:r>
              <a:rPr lang="en-US" altLang="ja-JP" sz="2400">
                <a:solidFill>
                  <a:srgbClr val="000000"/>
                </a:solidFill>
                <a:latin typeface="ＭＳ....."/>
              </a:rPr>
              <a:t>】</a:t>
            </a:r>
            <a:r>
              <a:rPr lang="ja-JP" altLang="en-US" sz="2400">
                <a:solidFill>
                  <a:srgbClr val="000000"/>
                </a:solidFill>
                <a:latin typeface="ＭＳ....."/>
              </a:rPr>
              <a:t>には，当該単元で扱う言語材料が入る。言語材料の種</a:t>
            </a:r>
            <a:endParaRPr lang="en-US" altLang="ja-JP" sz="2400">
              <a:solidFill>
                <a:srgbClr val="000000"/>
              </a:solidFill>
              <a:latin typeface="ＭＳ....."/>
            </a:endParaRPr>
          </a:p>
          <a:p>
            <a:pPr>
              <a:lnSpc>
                <a:spcPts val="4000"/>
              </a:lnSpc>
            </a:pPr>
            <a:r>
              <a:rPr lang="ja-JP" altLang="en-US" sz="2400">
                <a:solidFill>
                  <a:srgbClr val="000000"/>
                </a:solidFill>
                <a:latin typeface="ＭＳ....."/>
              </a:rPr>
              <a:t>　類に応じて「○○を用いた</a:t>
            </a:r>
            <a:r>
              <a:rPr lang="ja-JP" altLang="en-US" sz="2400"/>
              <a:t>文の構造を理解している」や「○○の意　</a:t>
            </a:r>
            <a:endParaRPr lang="en-US" altLang="ja-JP" sz="2400"/>
          </a:p>
          <a:p>
            <a:pPr>
              <a:lnSpc>
                <a:spcPts val="4000"/>
              </a:lnSpc>
            </a:pPr>
            <a:r>
              <a:rPr lang="ja-JP" altLang="en-US" sz="2400"/>
              <a:t>　味や働きを理解している」などに適宜置き換えて当てはめる。 	</a:t>
            </a:r>
            <a:endParaRPr kumimoji="1" lang="en-US" altLang="ja-JP" sz="2400">
              <a:latin typeface="ＭＳ Ｐゴシック" panose="020B0600070205080204" pitchFamily="50" charset="-128"/>
            </a:endParaRPr>
          </a:p>
        </p:txBody>
      </p:sp>
      <p:sp>
        <p:nvSpPr>
          <p:cNvPr id="5" name="下リボン 4"/>
          <p:cNvSpPr/>
          <p:nvPr/>
        </p:nvSpPr>
        <p:spPr>
          <a:xfrm>
            <a:off x="6011863" y="638175"/>
            <a:ext cx="2771775" cy="619125"/>
          </a:xfrm>
          <a:prstGeom prst="ribbon">
            <a:avLst>
              <a:gd name="adj1" fmla="val 16667"/>
              <a:gd name="adj2" fmla="val 604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P38</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a:t>
            </a:r>
            <a:r>
              <a:rPr kumimoji="1" lang="en-US" altLang="ja-JP" sz="2000" b="1" dirty="0">
                <a:solidFill>
                  <a:schemeClr val="tx1"/>
                </a:solidFill>
                <a:latin typeface="BIZ UDPゴシック" panose="020B0400000000000000" pitchFamily="50" charset="-128"/>
                <a:ea typeface="BIZ UDPゴシック" panose="020B0400000000000000" pitchFamily="50" charset="-128"/>
              </a:rPr>
              <a:t>P39</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56325"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56326"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355"/>
    </mc:Choice>
    <mc:Fallback xmlns="">
      <p:transition spd="slow" advTm="35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テキスト ボックス 4"/>
          <p:cNvSpPr txBox="1">
            <a:spLocks noChangeArrowheads="1"/>
          </p:cNvSpPr>
          <p:nvPr/>
        </p:nvSpPr>
        <p:spPr bwMode="auto">
          <a:xfrm>
            <a:off x="65088" y="2478088"/>
            <a:ext cx="8964612" cy="3903662"/>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700"/>
              </a:lnSpc>
            </a:pPr>
            <a:r>
              <a:rPr lang="ja-JP" altLang="en-US" sz="2400" b="1"/>
              <a:t>「読むこと」の場合 </a:t>
            </a:r>
            <a:endParaRPr lang="en-US" altLang="ja-JP" sz="2400" b="1"/>
          </a:p>
          <a:p>
            <a:pPr>
              <a:lnSpc>
                <a:spcPts val="3200"/>
              </a:lnSpc>
            </a:pPr>
            <a:r>
              <a:rPr lang="ja-JP" altLang="en-US" sz="2400" b="1">
                <a:solidFill>
                  <a:srgbClr val="000000"/>
                </a:solidFill>
                <a:latin typeface="ＭＳ....."/>
              </a:rPr>
              <a:t>○「知識・技能」の評価規準について </a:t>
            </a:r>
          </a:p>
          <a:p>
            <a:pPr>
              <a:lnSpc>
                <a:spcPts val="3200"/>
              </a:lnSpc>
            </a:pPr>
            <a:r>
              <a:rPr lang="ja-JP" altLang="en-US" sz="2400">
                <a:solidFill>
                  <a:srgbClr val="000000"/>
                </a:solidFill>
                <a:latin typeface="ＭＳ....."/>
              </a:rPr>
              <a:t>＜技能＞ </a:t>
            </a:r>
          </a:p>
          <a:p>
            <a:pPr>
              <a:lnSpc>
                <a:spcPts val="3200"/>
              </a:lnSpc>
            </a:pPr>
            <a:r>
              <a:rPr lang="ja-JP" altLang="en-US" sz="2400">
                <a:solidFill>
                  <a:srgbClr val="000000"/>
                </a:solidFill>
                <a:latin typeface="ＭＳ....."/>
              </a:rPr>
              <a:t>・「</a:t>
            </a:r>
            <a:r>
              <a:rPr lang="en-US" altLang="ja-JP" sz="2400">
                <a:solidFill>
                  <a:srgbClr val="000000"/>
                </a:solidFill>
                <a:latin typeface="ＭＳ....."/>
              </a:rPr>
              <a:t>【</a:t>
            </a:r>
            <a:r>
              <a:rPr lang="ja-JP" altLang="en-US" sz="2400">
                <a:solidFill>
                  <a:srgbClr val="000000"/>
                </a:solidFill>
                <a:latin typeface="ＭＳ....."/>
              </a:rPr>
              <a:t>言語材料</a:t>
            </a:r>
            <a:r>
              <a:rPr lang="en-US" altLang="ja-JP" sz="2400">
                <a:solidFill>
                  <a:srgbClr val="000000"/>
                </a:solidFill>
                <a:latin typeface="ＭＳ....."/>
              </a:rPr>
              <a:t>】</a:t>
            </a:r>
            <a:r>
              <a:rPr lang="ja-JP" altLang="en-US" sz="2400">
                <a:solidFill>
                  <a:srgbClr val="000000"/>
                </a:solidFill>
                <a:latin typeface="ＭＳ....."/>
              </a:rPr>
              <a:t>などを活用して，</a:t>
            </a:r>
            <a:r>
              <a:rPr lang="en-US" altLang="ja-JP" sz="2400">
                <a:solidFill>
                  <a:srgbClr val="000000"/>
                </a:solidFill>
                <a:latin typeface="ＭＳ....."/>
              </a:rPr>
              <a:t>【</a:t>
            </a:r>
            <a:r>
              <a:rPr lang="ja-JP" altLang="en-US" sz="2400">
                <a:solidFill>
                  <a:srgbClr val="000000"/>
                </a:solidFill>
                <a:latin typeface="ＭＳ....."/>
              </a:rPr>
              <a:t>話題</a:t>
            </a:r>
            <a:r>
              <a:rPr lang="en-US" altLang="ja-JP" sz="2400">
                <a:solidFill>
                  <a:srgbClr val="000000"/>
                </a:solidFill>
                <a:latin typeface="ＭＳ....."/>
              </a:rPr>
              <a:t>】</a:t>
            </a:r>
            <a:r>
              <a:rPr lang="ja-JP" altLang="en-US" sz="2400">
                <a:solidFill>
                  <a:srgbClr val="000000"/>
                </a:solidFill>
                <a:latin typeface="ＭＳ....."/>
              </a:rPr>
              <a:t>について</a:t>
            </a:r>
            <a:r>
              <a:rPr lang="en-US" altLang="ja-JP" sz="2400">
                <a:solidFill>
                  <a:srgbClr val="000000"/>
                </a:solidFill>
                <a:latin typeface="ＭＳ....."/>
              </a:rPr>
              <a:t>【</a:t>
            </a:r>
            <a:r>
              <a:rPr lang="ja-JP" altLang="en-US" sz="2400">
                <a:solidFill>
                  <a:srgbClr val="000000"/>
                </a:solidFill>
                <a:latin typeface="ＭＳ....."/>
              </a:rPr>
              <a:t>書かれた文等</a:t>
            </a:r>
            <a:r>
              <a:rPr lang="en-US" altLang="ja-JP" sz="2400">
                <a:solidFill>
                  <a:srgbClr val="000000"/>
                </a:solidFill>
                <a:latin typeface="ＭＳ....."/>
              </a:rPr>
              <a:t>】</a:t>
            </a:r>
            <a:r>
              <a:rPr lang="ja-JP" altLang="en-US" sz="2400">
                <a:solidFill>
                  <a:srgbClr val="000000"/>
                </a:solidFill>
                <a:latin typeface="ＭＳ....."/>
              </a:rPr>
              <a:t>の</a:t>
            </a:r>
            <a:endParaRPr lang="en-US" altLang="ja-JP" sz="2400">
              <a:solidFill>
                <a:srgbClr val="000000"/>
              </a:solidFill>
              <a:latin typeface="ＭＳ....."/>
            </a:endParaRPr>
          </a:p>
          <a:p>
            <a:pPr>
              <a:lnSpc>
                <a:spcPts val="3200"/>
              </a:lnSpc>
            </a:pPr>
            <a:r>
              <a:rPr lang="ja-JP" altLang="en-US" sz="2400">
                <a:solidFill>
                  <a:srgbClr val="000000"/>
                </a:solidFill>
                <a:latin typeface="ＭＳ....."/>
              </a:rPr>
              <a:t>　内容を読み取る技能を身に付けている。」が基本的な形となる。 </a:t>
            </a:r>
          </a:p>
          <a:p>
            <a:pPr>
              <a:lnSpc>
                <a:spcPts val="3200"/>
              </a:lnSpc>
            </a:pPr>
            <a:r>
              <a:rPr lang="ja-JP" altLang="en-US" sz="2400">
                <a:solidFill>
                  <a:srgbClr val="000000"/>
                </a:solidFill>
                <a:latin typeface="ＭＳ....."/>
              </a:rPr>
              <a:t>・</a:t>
            </a:r>
            <a:r>
              <a:rPr lang="en-US" altLang="ja-JP" sz="2400">
                <a:solidFill>
                  <a:srgbClr val="000000"/>
                </a:solidFill>
                <a:latin typeface="ＭＳ....."/>
              </a:rPr>
              <a:t>【</a:t>
            </a:r>
            <a:r>
              <a:rPr lang="ja-JP" altLang="en-US" sz="2400">
                <a:solidFill>
                  <a:srgbClr val="000000"/>
                </a:solidFill>
                <a:latin typeface="ＭＳ....."/>
              </a:rPr>
              <a:t>話題</a:t>
            </a:r>
            <a:r>
              <a:rPr lang="en-US" altLang="ja-JP" sz="2400">
                <a:solidFill>
                  <a:srgbClr val="000000"/>
                </a:solidFill>
                <a:latin typeface="ＭＳ....."/>
              </a:rPr>
              <a:t>】</a:t>
            </a:r>
            <a:r>
              <a:rPr lang="ja-JP" altLang="en-US" sz="2400">
                <a:solidFill>
                  <a:srgbClr val="000000"/>
                </a:solidFill>
                <a:latin typeface="ＭＳ....."/>
              </a:rPr>
              <a:t>には，当該単元の中心となる言語活動で扱う話題等が入る。 </a:t>
            </a:r>
          </a:p>
          <a:p>
            <a:pPr>
              <a:lnSpc>
                <a:spcPts val="3200"/>
              </a:lnSpc>
            </a:pPr>
            <a:r>
              <a:rPr lang="ja-JP" altLang="en-US" sz="2400">
                <a:solidFill>
                  <a:srgbClr val="000000"/>
                </a:solidFill>
                <a:latin typeface="ＭＳ....."/>
              </a:rPr>
              <a:t>・</a:t>
            </a:r>
            <a:r>
              <a:rPr lang="en-US" altLang="ja-JP" sz="2400">
                <a:solidFill>
                  <a:srgbClr val="000000"/>
                </a:solidFill>
                <a:latin typeface="ＭＳ....."/>
              </a:rPr>
              <a:t>【</a:t>
            </a:r>
            <a:r>
              <a:rPr lang="ja-JP" altLang="en-US" sz="2400">
                <a:solidFill>
                  <a:srgbClr val="000000"/>
                </a:solidFill>
                <a:latin typeface="ＭＳ....."/>
              </a:rPr>
              <a:t>書かれた文等</a:t>
            </a:r>
            <a:r>
              <a:rPr lang="en-US" altLang="ja-JP" sz="2400">
                <a:solidFill>
                  <a:srgbClr val="000000"/>
                </a:solidFill>
                <a:latin typeface="ＭＳ....."/>
              </a:rPr>
              <a:t>】</a:t>
            </a:r>
            <a:r>
              <a:rPr lang="ja-JP" altLang="en-US" sz="2400">
                <a:solidFill>
                  <a:srgbClr val="000000"/>
                </a:solidFill>
                <a:latin typeface="ＭＳ....."/>
              </a:rPr>
              <a:t>には，「（</a:t>
            </a:r>
            <a:r>
              <a:rPr lang="en-US" altLang="ja-JP" sz="2400">
                <a:solidFill>
                  <a:srgbClr val="000000"/>
                </a:solidFill>
                <a:latin typeface="ＭＳ....."/>
              </a:rPr>
              <a:t>【</a:t>
            </a:r>
            <a:r>
              <a:rPr lang="ja-JP" altLang="en-US" sz="2400">
                <a:solidFill>
                  <a:srgbClr val="000000"/>
                </a:solidFill>
                <a:latin typeface="ＭＳ....."/>
              </a:rPr>
              <a:t>話題</a:t>
            </a:r>
            <a:r>
              <a:rPr lang="en-US" altLang="ja-JP" sz="2400">
                <a:solidFill>
                  <a:srgbClr val="000000"/>
                </a:solidFill>
                <a:latin typeface="ＭＳ....."/>
              </a:rPr>
              <a:t>】</a:t>
            </a:r>
            <a:r>
              <a:rPr lang="ja-JP" altLang="en-US" sz="2400">
                <a:solidFill>
                  <a:srgbClr val="000000"/>
                </a:solidFill>
                <a:latin typeface="ＭＳ....."/>
              </a:rPr>
              <a:t>について）書かれた文章」や，</a:t>
            </a:r>
            <a:endParaRPr lang="en-US" altLang="ja-JP" sz="2400">
              <a:solidFill>
                <a:srgbClr val="000000"/>
              </a:solidFill>
              <a:latin typeface="ＭＳ....."/>
            </a:endParaRPr>
          </a:p>
          <a:p>
            <a:pPr>
              <a:lnSpc>
                <a:spcPts val="3200"/>
              </a:lnSpc>
            </a:pPr>
            <a:r>
              <a:rPr lang="ja-JP" altLang="en-US" sz="2400">
                <a:solidFill>
                  <a:srgbClr val="000000"/>
                </a:solidFill>
                <a:latin typeface="ＭＳ....."/>
              </a:rPr>
              <a:t>　（</a:t>
            </a:r>
            <a:r>
              <a:rPr lang="en-US" altLang="ja-JP" sz="2400">
                <a:solidFill>
                  <a:srgbClr val="000000"/>
                </a:solidFill>
                <a:latin typeface="ＭＳ....."/>
              </a:rPr>
              <a:t>【</a:t>
            </a:r>
            <a:r>
              <a:rPr lang="ja-JP" altLang="en-US" sz="2400">
                <a:solidFill>
                  <a:srgbClr val="000000"/>
                </a:solidFill>
                <a:latin typeface="ＭＳ....."/>
              </a:rPr>
              <a:t>話題</a:t>
            </a:r>
            <a:r>
              <a:rPr lang="en-US" altLang="ja-JP" sz="2400">
                <a:solidFill>
                  <a:srgbClr val="000000"/>
                </a:solidFill>
                <a:latin typeface="ＭＳ....."/>
              </a:rPr>
              <a:t>】</a:t>
            </a:r>
            <a:r>
              <a:rPr lang="ja-JP" altLang="en-US" sz="2400">
                <a:solidFill>
                  <a:srgbClr val="000000"/>
                </a:solidFill>
                <a:latin typeface="ＭＳ....."/>
              </a:rPr>
              <a:t>について）の物語文」，「（</a:t>
            </a:r>
            <a:r>
              <a:rPr lang="en-US" altLang="ja-JP" sz="2400">
                <a:solidFill>
                  <a:srgbClr val="000000"/>
                </a:solidFill>
                <a:latin typeface="ＭＳ....."/>
              </a:rPr>
              <a:t>【</a:t>
            </a:r>
            <a:r>
              <a:rPr lang="ja-JP" altLang="en-US" sz="2400">
                <a:solidFill>
                  <a:srgbClr val="000000"/>
                </a:solidFill>
                <a:latin typeface="ＭＳ....."/>
              </a:rPr>
              <a:t>話題</a:t>
            </a:r>
            <a:r>
              <a:rPr lang="en-US" altLang="ja-JP" sz="2400">
                <a:solidFill>
                  <a:srgbClr val="000000"/>
                </a:solidFill>
                <a:latin typeface="ＭＳ....."/>
              </a:rPr>
              <a:t>】</a:t>
            </a:r>
            <a:r>
              <a:rPr lang="ja-JP" altLang="en-US" sz="2400">
                <a:solidFill>
                  <a:srgbClr val="000000"/>
                </a:solidFill>
                <a:latin typeface="ＭＳ....."/>
              </a:rPr>
              <a:t>について）の広告」，</a:t>
            </a:r>
            <a:endParaRPr lang="en-US" altLang="ja-JP" sz="2400">
              <a:solidFill>
                <a:srgbClr val="000000"/>
              </a:solidFill>
              <a:latin typeface="ＭＳ....."/>
            </a:endParaRPr>
          </a:p>
          <a:p>
            <a:pPr>
              <a:lnSpc>
                <a:spcPts val="3200"/>
              </a:lnSpc>
            </a:pPr>
            <a:r>
              <a:rPr lang="ja-JP" altLang="en-US" sz="2400">
                <a:solidFill>
                  <a:srgbClr val="000000"/>
                </a:solidFill>
                <a:latin typeface="ＭＳ....."/>
              </a:rPr>
              <a:t>　「（</a:t>
            </a:r>
            <a:r>
              <a:rPr lang="en-US" altLang="ja-JP" sz="2400">
                <a:solidFill>
                  <a:srgbClr val="000000"/>
                </a:solidFill>
                <a:latin typeface="ＭＳ....."/>
              </a:rPr>
              <a:t>【</a:t>
            </a:r>
            <a:r>
              <a:rPr lang="ja-JP" altLang="en-US" sz="2400">
                <a:solidFill>
                  <a:srgbClr val="000000"/>
                </a:solidFill>
                <a:latin typeface="ＭＳ....."/>
              </a:rPr>
              <a:t>話題</a:t>
            </a:r>
            <a:r>
              <a:rPr lang="en-US" altLang="ja-JP" sz="2400">
                <a:solidFill>
                  <a:srgbClr val="000000"/>
                </a:solidFill>
                <a:latin typeface="ＭＳ....."/>
              </a:rPr>
              <a:t>】</a:t>
            </a:r>
            <a:r>
              <a:rPr lang="ja-JP" altLang="en-US" sz="2400">
                <a:solidFill>
                  <a:srgbClr val="000000"/>
                </a:solidFill>
                <a:latin typeface="ＭＳ....."/>
              </a:rPr>
              <a:t>について）の手紙」などが入ることが考えられる。 </a:t>
            </a:r>
            <a:r>
              <a:rPr lang="ja-JP" altLang="en-US" sz="2800"/>
              <a:t>	</a:t>
            </a:r>
            <a:endParaRPr kumimoji="1" lang="en-US" altLang="ja-JP" sz="2800">
              <a:latin typeface="ＭＳ Ｐゴシック" panose="020B0600070205080204" pitchFamily="50" charset="-128"/>
            </a:endParaRPr>
          </a:p>
        </p:txBody>
      </p:sp>
      <p:sp>
        <p:nvSpPr>
          <p:cNvPr id="5" name="下リボン 4"/>
          <p:cNvSpPr/>
          <p:nvPr/>
        </p:nvSpPr>
        <p:spPr>
          <a:xfrm>
            <a:off x="6875463" y="638175"/>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P39</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6" name="テキスト ボックス 1"/>
          <p:cNvSpPr txBox="1">
            <a:spLocks noChangeArrowheads="1"/>
          </p:cNvSpPr>
          <p:nvPr/>
        </p:nvSpPr>
        <p:spPr bwMode="auto">
          <a:xfrm>
            <a:off x="0" y="0"/>
            <a:ext cx="9144000" cy="1270000"/>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58373"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58374"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sp>
        <p:nvSpPr>
          <p:cNvPr id="7" name="下リボン 6"/>
          <p:cNvSpPr/>
          <p:nvPr/>
        </p:nvSpPr>
        <p:spPr>
          <a:xfrm>
            <a:off x="7051675" y="661988"/>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P39</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310"/>
    </mc:Choice>
    <mc:Fallback xmlns="">
      <p:transition spd="slow" advTm="34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0525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60419" name="テキスト ボックス 10"/>
          <p:cNvSpPr txBox="1">
            <a:spLocks noChangeArrowheads="1"/>
          </p:cNvSpPr>
          <p:nvPr/>
        </p:nvSpPr>
        <p:spPr bwMode="auto">
          <a:xfrm>
            <a:off x="88900" y="1662113"/>
            <a:ext cx="8964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lang="en-US" altLang="ja-JP" sz="2400"/>
          </a:p>
          <a:p>
            <a:r>
              <a:rPr lang="ja-JP" altLang="en-US" sz="2400"/>
              <a:t>　</a:t>
            </a:r>
            <a:r>
              <a:rPr lang="en-US" altLang="ja-JP" sz="2400"/>
              <a:t>【</a:t>
            </a:r>
            <a:r>
              <a:rPr lang="ja-JP" altLang="en-US" sz="2400"/>
              <a:t>「読むこと」イの評価規準の設定例</a:t>
            </a:r>
            <a:r>
              <a:rPr lang="en-US" altLang="ja-JP" sz="2400"/>
              <a:t>】 </a:t>
            </a:r>
            <a:r>
              <a:rPr lang="ja-JP" altLang="en-US" sz="2400"/>
              <a:t> </a:t>
            </a:r>
            <a:endParaRPr kumimoji="1" lang="en-US" altLang="ja-JP" sz="2400" b="1"/>
          </a:p>
        </p:txBody>
      </p:sp>
      <p:pic>
        <p:nvPicPr>
          <p:cNvPr id="604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466975"/>
            <a:ext cx="7516812"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下リボン 4"/>
          <p:cNvSpPr/>
          <p:nvPr/>
        </p:nvSpPr>
        <p:spPr>
          <a:xfrm>
            <a:off x="6875463" y="560388"/>
            <a:ext cx="1908175" cy="420687"/>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４０</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60422" name="テキスト ボックス 1"/>
          <p:cNvSpPr txBox="1">
            <a:spLocks noChangeArrowheads="1"/>
          </p:cNvSpPr>
          <p:nvPr/>
        </p:nvSpPr>
        <p:spPr bwMode="auto">
          <a:xfrm>
            <a:off x="157163" y="1052513"/>
            <a:ext cx="8802687" cy="62071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sp>
        <p:nvSpPr>
          <p:cNvPr id="2" name="正方形/長方形 1"/>
          <p:cNvSpPr/>
          <p:nvPr/>
        </p:nvSpPr>
        <p:spPr>
          <a:xfrm>
            <a:off x="1763713" y="2492375"/>
            <a:ext cx="2232025" cy="4270375"/>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90"/>
    </mc:Choice>
    <mc:Fallback xmlns="">
      <p:transition spd="slow" advTm="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70000"/>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62467" name="テキスト ボックス 4"/>
          <p:cNvSpPr txBox="1">
            <a:spLocks noChangeArrowheads="1"/>
          </p:cNvSpPr>
          <p:nvPr/>
        </p:nvSpPr>
        <p:spPr bwMode="auto">
          <a:xfrm>
            <a:off x="95250" y="2420938"/>
            <a:ext cx="9005888" cy="42481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700"/>
              </a:lnSpc>
            </a:pPr>
            <a:r>
              <a:rPr lang="ja-JP" altLang="en-US" sz="2300" b="1"/>
              <a:t>〇「思考・判断・表現」の評価規準について</a:t>
            </a:r>
            <a:endParaRPr lang="en-US" altLang="ja-JP" sz="2300" b="1"/>
          </a:p>
          <a:p>
            <a:pPr>
              <a:lnSpc>
                <a:spcPts val="2700"/>
              </a:lnSpc>
            </a:pPr>
            <a:r>
              <a:rPr lang="ja-JP" altLang="en-US" sz="2300">
                <a:solidFill>
                  <a:srgbClr val="000000"/>
                </a:solidFill>
                <a:latin typeface="ＭＳ....."/>
              </a:rPr>
              <a:t>（ア） ・「</a:t>
            </a:r>
            <a:r>
              <a:rPr lang="en-US" altLang="ja-JP" sz="2300">
                <a:solidFill>
                  <a:srgbClr val="000000"/>
                </a:solidFill>
                <a:latin typeface="ＭＳ....."/>
              </a:rPr>
              <a:t>【</a:t>
            </a:r>
            <a:r>
              <a:rPr lang="ja-JP" altLang="en-US" sz="2300">
                <a:solidFill>
                  <a:srgbClr val="000000"/>
                </a:solidFill>
                <a:latin typeface="ＭＳ....."/>
              </a:rPr>
              <a:t>目的等</a:t>
            </a:r>
            <a:r>
              <a:rPr lang="en-US" altLang="ja-JP" sz="2300">
                <a:solidFill>
                  <a:srgbClr val="000000"/>
                </a:solidFill>
                <a:latin typeface="ＭＳ....."/>
              </a:rPr>
              <a:t>】</a:t>
            </a:r>
            <a:r>
              <a:rPr lang="ja-JP" altLang="en-US" sz="2300">
                <a:solidFill>
                  <a:srgbClr val="000000"/>
                </a:solidFill>
                <a:latin typeface="ＭＳ....."/>
              </a:rPr>
              <a:t>に応じて，</a:t>
            </a:r>
            <a:r>
              <a:rPr lang="en-US" altLang="ja-JP" sz="2300">
                <a:solidFill>
                  <a:srgbClr val="000000"/>
                </a:solidFill>
                <a:latin typeface="ＭＳ....."/>
              </a:rPr>
              <a:t>【</a:t>
            </a:r>
            <a:r>
              <a:rPr lang="ja-JP" altLang="en-US" sz="2300">
                <a:solidFill>
                  <a:srgbClr val="000000"/>
                </a:solidFill>
                <a:latin typeface="ＭＳ....."/>
              </a:rPr>
              <a:t>話題</a:t>
            </a:r>
            <a:r>
              <a:rPr lang="en-US" altLang="ja-JP" sz="2300">
                <a:solidFill>
                  <a:srgbClr val="000000"/>
                </a:solidFill>
                <a:latin typeface="ＭＳ....."/>
              </a:rPr>
              <a:t>】</a:t>
            </a:r>
            <a:r>
              <a:rPr lang="ja-JP" altLang="en-US" sz="2300">
                <a:solidFill>
                  <a:srgbClr val="000000"/>
                </a:solidFill>
                <a:latin typeface="ＭＳ....."/>
              </a:rPr>
              <a:t>について</a:t>
            </a:r>
            <a:r>
              <a:rPr lang="en-US" altLang="ja-JP" sz="2300">
                <a:solidFill>
                  <a:srgbClr val="000000"/>
                </a:solidFill>
                <a:latin typeface="ＭＳ....."/>
              </a:rPr>
              <a:t>【</a:t>
            </a:r>
            <a:r>
              <a:rPr lang="ja-JP" altLang="en-US" sz="2300">
                <a:solidFill>
                  <a:srgbClr val="000000"/>
                </a:solidFill>
                <a:latin typeface="ＭＳ....."/>
              </a:rPr>
              <a:t>書かれた文等</a:t>
            </a:r>
            <a:r>
              <a:rPr lang="en-US" altLang="ja-JP" sz="2300">
                <a:solidFill>
                  <a:srgbClr val="000000"/>
                </a:solidFill>
                <a:latin typeface="ＭＳ....."/>
              </a:rPr>
              <a:t>】</a:t>
            </a:r>
            <a:r>
              <a:rPr lang="ja-JP" altLang="en-US" sz="2300">
                <a:solidFill>
                  <a:srgbClr val="000000"/>
                </a:solidFill>
                <a:latin typeface="ＭＳ....."/>
              </a:rPr>
              <a:t>から，</a:t>
            </a:r>
            <a:endParaRPr lang="en-US" altLang="ja-JP" sz="2300">
              <a:solidFill>
                <a:srgbClr val="000000"/>
              </a:solidFill>
              <a:latin typeface="ＭＳ....."/>
            </a:endParaRPr>
          </a:p>
          <a:p>
            <a:pPr>
              <a:lnSpc>
                <a:spcPts val="2700"/>
              </a:lnSpc>
            </a:pPr>
            <a:r>
              <a:rPr lang="ja-JP" altLang="en-US" sz="2300">
                <a:solidFill>
                  <a:srgbClr val="000000"/>
                </a:solidFill>
                <a:latin typeface="ＭＳ....."/>
              </a:rPr>
              <a:t>　　　　必要な情報を捉えている。」が基本的な形となる。 </a:t>
            </a:r>
          </a:p>
          <a:p>
            <a:pPr>
              <a:lnSpc>
                <a:spcPts val="2700"/>
              </a:lnSpc>
            </a:pPr>
            <a:r>
              <a:rPr lang="ja-JP" altLang="en-US" sz="2300">
                <a:solidFill>
                  <a:srgbClr val="000000"/>
                </a:solidFill>
                <a:latin typeface="ＭＳ....."/>
              </a:rPr>
              <a:t>　　　・</a:t>
            </a:r>
            <a:r>
              <a:rPr lang="en-US" altLang="ja-JP" sz="2300">
                <a:solidFill>
                  <a:srgbClr val="000000"/>
                </a:solidFill>
                <a:latin typeface="ＭＳ....."/>
              </a:rPr>
              <a:t>【</a:t>
            </a:r>
            <a:r>
              <a:rPr lang="ja-JP" altLang="en-US" sz="2300">
                <a:solidFill>
                  <a:srgbClr val="000000"/>
                </a:solidFill>
                <a:latin typeface="ＭＳ....."/>
              </a:rPr>
              <a:t>目的等</a:t>
            </a:r>
            <a:r>
              <a:rPr lang="en-US" altLang="ja-JP" sz="2300">
                <a:solidFill>
                  <a:srgbClr val="000000"/>
                </a:solidFill>
                <a:latin typeface="ＭＳ....."/>
              </a:rPr>
              <a:t>】</a:t>
            </a:r>
            <a:r>
              <a:rPr lang="ja-JP" altLang="en-US" sz="2300">
                <a:solidFill>
                  <a:srgbClr val="000000"/>
                </a:solidFill>
                <a:latin typeface="ＭＳ....."/>
              </a:rPr>
              <a:t>は，当該単元の中心となる言語活動において設定す</a:t>
            </a:r>
            <a:endParaRPr lang="en-US" altLang="ja-JP" sz="2300">
              <a:solidFill>
                <a:srgbClr val="000000"/>
              </a:solidFill>
              <a:latin typeface="ＭＳ....."/>
            </a:endParaRPr>
          </a:p>
          <a:p>
            <a:pPr>
              <a:lnSpc>
                <a:spcPts val="2700"/>
              </a:lnSpc>
            </a:pPr>
            <a:r>
              <a:rPr lang="ja-JP" altLang="en-US" sz="2300">
                <a:solidFill>
                  <a:srgbClr val="000000"/>
                </a:solidFill>
                <a:latin typeface="ＭＳ....."/>
              </a:rPr>
              <a:t>　　　　る目的や場面，状況などを，「○○に応じて」「○○するよう」等　　</a:t>
            </a:r>
            <a:endParaRPr lang="en-US" altLang="ja-JP" sz="2300">
              <a:solidFill>
                <a:srgbClr val="000000"/>
              </a:solidFill>
              <a:latin typeface="ＭＳ....."/>
            </a:endParaRPr>
          </a:p>
          <a:p>
            <a:pPr>
              <a:lnSpc>
                <a:spcPts val="2700"/>
              </a:lnSpc>
            </a:pPr>
            <a:r>
              <a:rPr lang="ja-JP" altLang="en-US" sz="2300">
                <a:solidFill>
                  <a:srgbClr val="000000"/>
                </a:solidFill>
                <a:latin typeface="ＭＳ....."/>
              </a:rPr>
              <a:t>　　　　の形にして当てはめる。その際，学習指導要領に示されている</a:t>
            </a:r>
            <a:endParaRPr lang="en-US" altLang="ja-JP" sz="2300">
              <a:solidFill>
                <a:srgbClr val="000000"/>
              </a:solidFill>
              <a:latin typeface="ＭＳ....."/>
            </a:endParaRPr>
          </a:p>
          <a:p>
            <a:pPr>
              <a:lnSpc>
                <a:spcPts val="2700"/>
              </a:lnSpc>
            </a:pPr>
            <a:r>
              <a:rPr lang="ja-JP" altLang="en-US" sz="2300">
                <a:solidFill>
                  <a:srgbClr val="000000"/>
                </a:solidFill>
                <a:latin typeface="ＭＳ....."/>
              </a:rPr>
              <a:t>　　　　「言語の使用場面の例」や「言語の働きの例」を踏まえて設定</a:t>
            </a:r>
            <a:endParaRPr lang="en-US" altLang="ja-JP" sz="2300">
              <a:solidFill>
                <a:srgbClr val="000000"/>
              </a:solidFill>
              <a:latin typeface="ＭＳ....."/>
            </a:endParaRPr>
          </a:p>
          <a:p>
            <a:pPr>
              <a:lnSpc>
                <a:spcPts val="2700"/>
              </a:lnSpc>
            </a:pPr>
            <a:r>
              <a:rPr lang="ja-JP" altLang="en-US" sz="2300">
                <a:solidFill>
                  <a:srgbClr val="000000"/>
                </a:solidFill>
                <a:latin typeface="ＭＳ....."/>
              </a:rPr>
              <a:t>　　　　する。</a:t>
            </a:r>
            <a:endParaRPr lang="en-US" altLang="ja-JP" sz="2300">
              <a:solidFill>
                <a:srgbClr val="000000"/>
              </a:solidFill>
              <a:latin typeface="ＭＳ....."/>
            </a:endParaRPr>
          </a:p>
          <a:p>
            <a:pPr>
              <a:lnSpc>
                <a:spcPts val="2700"/>
              </a:lnSpc>
            </a:pPr>
            <a:r>
              <a:rPr lang="ja-JP" altLang="en-US" sz="2300">
                <a:solidFill>
                  <a:srgbClr val="000000"/>
                </a:solidFill>
                <a:latin typeface="ＭＳ....."/>
              </a:rPr>
              <a:t>（イ） ・「</a:t>
            </a:r>
            <a:r>
              <a:rPr lang="en-US" altLang="ja-JP" sz="2300">
                <a:solidFill>
                  <a:srgbClr val="000000"/>
                </a:solidFill>
                <a:latin typeface="ＭＳ....."/>
              </a:rPr>
              <a:t>【</a:t>
            </a:r>
            <a:r>
              <a:rPr lang="ja-JP" altLang="en-US" sz="2300">
                <a:solidFill>
                  <a:srgbClr val="000000"/>
                </a:solidFill>
                <a:latin typeface="ＭＳ....."/>
              </a:rPr>
              <a:t>目的等</a:t>
            </a:r>
            <a:r>
              <a:rPr lang="en-US" altLang="ja-JP" sz="2300">
                <a:solidFill>
                  <a:srgbClr val="000000"/>
                </a:solidFill>
                <a:latin typeface="ＭＳ....."/>
              </a:rPr>
              <a:t>】</a:t>
            </a:r>
            <a:r>
              <a:rPr lang="ja-JP" altLang="en-US" sz="2300">
                <a:solidFill>
                  <a:srgbClr val="000000"/>
                </a:solidFill>
                <a:latin typeface="ＭＳ....."/>
              </a:rPr>
              <a:t>に応じて，</a:t>
            </a:r>
            <a:r>
              <a:rPr lang="en-US" altLang="ja-JP" sz="2300">
                <a:solidFill>
                  <a:srgbClr val="000000"/>
                </a:solidFill>
                <a:latin typeface="ＭＳ....."/>
              </a:rPr>
              <a:t>【</a:t>
            </a:r>
            <a:r>
              <a:rPr lang="ja-JP" altLang="en-US" sz="2300">
                <a:solidFill>
                  <a:srgbClr val="000000"/>
                </a:solidFill>
                <a:latin typeface="ＭＳ....."/>
              </a:rPr>
              <a:t>話題</a:t>
            </a:r>
            <a:r>
              <a:rPr lang="en-US" altLang="ja-JP" sz="2300">
                <a:solidFill>
                  <a:srgbClr val="000000"/>
                </a:solidFill>
                <a:latin typeface="ＭＳ....."/>
              </a:rPr>
              <a:t>】</a:t>
            </a:r>
            <a:r>
              <a:rPr lang="ja-JP" altLang="en-US" sz="2300">
                <a:solidFill>
                  <a:srgbClr val="000000"/>
                </a:solidFill>
                <a:latin typeface="ＭＳ....."/>
              </a:rPr>
              <a:t>について</a:t>
            </a:r>
            <a:r>
              <a:rPr lang="en-US" altLang="ja-JP" sz="2300">
                <a:solidFill>
                  <a:srgbClr val="000000"/>
                </a:solidFill>
                <a:latin typeface="ＭＳ....."/>
              </a:rPr>
              <a:t>【</a:t>
            </a:r>
            <a:r>
              <a:rPr lang="ja-JP" altLang="en-US" sz="2300">
                <a:solidFill>
                  <a:srgbClr val="000000"/>
                </a:solidFill>
                <a:latin typeface="ＭＳ....."/>
              </a:rPr>
              <a:t>書かれた文等</a:t>
            </a:r>
            <a:r>
              <a:rPr lang="en-US" altLang="ja-JP" sz="2300">
                <a:solidFill>
                  <a:srgbClr val="000000"/>
                </a:solidFill>
                <a:latin typeface="ＭＳ....."/>
              </a:rPr>
              <a:t>】</a:t>
            </a:r>
            <a:r>
              <a:rPr lang="ja-JP" altLang="en-US" sz="2300">
                <a:solidFill>
                  <a:srgbClr val="000000"/>
                </a:solidFill>
                <a:latin typeface="ＭＳ....."/>
              </a:rPr>
              <a:t>を読ん</a:t>
            </a:r>
            <a:endParaRPr lang="en-US" altLang="ja-JP" sz="2300">
              <a:solidFill>
                <a:srgbClr val="000000"/>
              </a:solidFill>
              <a:latin typeface="ＭＳ....."/>
            </a:endParaRPr>
          </a:p>
          <a:p>
            <a:pPr>
              <a:lnSpc>
                <a:spcPts val="2700"/>
              </a:lnSpc>
            </a:pPr>
            <a:r>
              <a:rPr lang="ja-JP" altLang="en-US" sz="2300">
                <a:solidFill>
                  <a:srgbClr val="000000"/>
                </a:solidFill>
                <a:latin typeface="ＭＳ....."/>
              </a:rPr>
              <a:t>　　　　で，概要を捉えている。」が基本的な形となる。 </a:t>
            </a:r>
          </a:p>
          <a:p>
            <a:pPr>
              <a:lnSpc>
                <a:spcPts val="2700"/>
              </a:lnSpc>
            </a:pPr>
            <a:r>
              <a:rPr lang="ja-JP" altLang="en-US" sz="2300">
                <a:solidFill>
                  <a:srgbClr val="000000"/>
                </a:solidFill>
                <a:latin typeface="ＭＳ....."/>
              </a:rPr>
              <a:t>（ウ） ・「</a:t>
            </a:r>
            <a:r>
              <a:rPr lang="en-US" altLang="ja-JP" sz="2300">
                <a:solidFill>
                  <a:srgbClr val="000000"/>
                </a:solidFill>
                <a:latin typeface="ＭＳ....."/>
              </a:rPr>
              <a:t>【</a:t>
            </a:r>
            <a:r>
              <a:rPr lang="ja-JP" altLang="en-US" sz="2300">
                <a:solidFill>
                  <a:srgbClr val="000000"/>
                </a:solidFill>
                <a:latin typeface="ＭＳ....."/>
              </a:rPr>
              <a:t>目的等</a:t>
            </a:r>
            <a:r>
              <a:rPr lang="en-US" altLang="ja-JP" sz="2300">
                <a:solidFill>
                  <a:srgbClr val="000000"/>
                </a:solidFill>
                <a:latin typeface="ＭＳ....."/>
              </a:rPr>
              <a:t>】</a:t>
            </a:r>
            <a:r>
              <a:rPr lang="ja-JP" altLang="en-US" sz="2300">
                <a:solidFill>
                  <a:srgbClr val="000000"/>
                </a:solidFill>
                <a:latin typeface="ＭＳ....."/>
              </a:rPr>
              <a:t>に応じて，</a:t>
            </a:r>
            <a:r>
              <a:rPr lang="en-US" altLang="ja-JP" sz="2300">
                <a:solidFill>
                  <a:srgbClr val="000000"/>
                </a:solidFill>
                <a:latin typeface="ＭＳ....."/>
              </a:rPr>
              <a:t>【</a:t>
            </a:r>
            <a:r>
              <a:rPr lang="ja-JP" altLang="en-US" sz="2300">
                <a:solidFill>
                  <a:srgbClr val="000000"/>
                </a:solidFill>
                <a:latin typeface="ＭＳ....."/>
              </a:rPr>
              <a:t>話題</a:t>
            </a:r>
            <a:r>
              <a:rPr lang="en-US" altLang="ja-JP" sz="2300">
                <a:solidFill>
                  <a:srgbClr val="000000"/>
                </a:solidFill>
                <a:latin typeface="ＭＳ....."/>
              </a:rPr>
              <a:t>】</a:t>
            </a:r>
            <a:r>
              <a:rPr lang="ja-JP" altLang="en-US" sz="2300">
                <a:solidFill>
                  <a:srgbClr val="000000"/>
                </a:solidFill>
                <a:latin typeface="ＭＳ....."/>
              </a:rPr>
              <a:t>について</a:t>
            </a:r>
            <a:r>
              <a:rPr lang="en-US" altLang="ja-JP" sz="2300">
                <a:solidFill>
                  <a:srgbClr val="000000"/>
                </a:solidFill>
                <a:latin typeface="ＭＳ....."/>
              </a:rPr>
              <a:t>【</a:t>
            </a:r>
            <a:r>
              <a:rPr lang="ja-JP" altLang="en-US" sz="2300">
                <a:solidFill>
                  <a:srgbClr val="000000"/>
                </a:solidFill>
                <a:latin typeface="ＭＳ....."/>
              </a:rPr>
              <a:t>書かれた文等</a:t>
            </a:r>
            <a:r>
              <a:rPr lang="en-US" altLang="ja-JP" sz="2300">
                <a:solidFill>
                  <a:srgbClr val="000000"/>
                </a:solidFill>
                <a:latin typeface="ＭＳ....."/>
              </a:rPr>
              <a:t>】</a:t>
            </a:r>
            <a:r>
              <a:rPr lang="ja-JP" altLang="en-US" sz="2300">
                <a:solidFill>
                  <a:srgbClr val="000000"/>
                </a:solidFill>
                <a:latin typeface="ＭＳ....."/>
              </a:rPr>
              <a:t>を読ん</a:t>
            </a:r>
            <a:endParaRPr lang="en-US" altLang="ja-JP" sz="2300">
              <a:solidFill>
                <a:srgbClr val="000000"/>
              </a:solidFill>
              <a:latin typeface="ＭＳ....."/>
            </a:endParaRPr>
          </a:p>
          <a:p>
            <a:pPr>
              <a:lnSpc>
                <a:spcPts val="2700"/>
              </a:lnSpc>
            </a:pPr>
            <a:r>
              <a:rPr lang="ja-JP" altLang="en-US" sz="2300">
                <a:solidFill>
                  <a:srgbClr val="000000"/>
                </a:solidFill>
                <a:latin typeface="ＭＳ....."/>
              </a:rPr>
              <a:t>　　　　で，要点を捉えている。」が基本的な形となる。 </a:t>
            </a:r>
            <a:endParaRPr kumimoji="1" lang="en-US" altLang="ja-JP" sz="2300">
              <a:latin typeface="ＭＳ Ｐゴシック" panose="020B0600070205080204" pitchFamily="50" charset="-128"/>
            </a:endParaRPr>
          </a:p>
        </p:txBody>
      </p:sp>
      <p:sp>
        <p:nvSpPr>
          <p:cNvPr id="5" name="下リボン 4"/>
          <p:cNvSpPr/>
          <p:nvPr/>
        </p:nvSpPr>
        <p:spPr>
          <a:xfrm>
            <a:off x="6875463" y="638175"/>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P39</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62469"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62470"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189"/>
    </mc:Choice>
    <mc:Fallback xmlns="">
      <p:transition spd="slow" advTm="57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外国語</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平成２９年度改訂を踏まえた学習評価の改善</a:t>
            </a:r>
            <a:endParaRPr lang="en-US" altLang="ja-JP" sz="2800" b="1" dirty="0">
              <a:solidFill>
                <a:srgbClr val="000000"/>
              </a:solidFill>
              <a:ea typeface="HGP教科書体" panose="02020600000000000000" pitchFamily="18" charset="-128"/>
            </a:endParaRPr>
          </a:p>
          <a:p>
            <a:pPr marL="623888" indent="-623888" eaLnBrk="1" fontAlgn="auto" hangingPunct="1">
              <a:spcBef>
                <a:spcPct val="50000"/>
              </a:spcBef>
              <a:spcAft>
                <a:spcPts val="0"/>
              </a:spcAft>
              <a:buFontTx/>
              <a:buNone/>
              <a:defRPr/>
            </a:pPr>
            <a:r>
              <a:rPr lang="en-US" altLang="ja-JP" sz="2800" b="1" dirty="0">
                <a:solidFill>
                  <a:schemeClr val="bg1"/>
                </a:solidFill>
                <a:ea typeface="HGP教科書体" panose="02020600000000000000" pitchFamily="18" charset="-128"/>
              </a:rPr>
              <a:t>Ⅱ</a:t>
            </a:r>
            <a:r>
              <a:rPr lang="ja-JP" altLang="en-US" sz="2800" b="1" dirty="0">
                <a:solidFill>
                  <a:schemeClr val="bg1"/>
                </a:solidFill>
                <a:ea typeface="HGP教科書体" panose="02020600000000000000" pitchFamily="18" charset="-128"/>
              </a:rPr>
              <a:t>　中学校外国語科における「内容のまとまりごとの評価規準」作成の基本的な手順</a:t>
            </a:r>
            <a:endParaRPr lang="en-US" altLang="ja-JP" sz="2800" b="1" dirty="0">
              <a:solidFill>
                <a:schemeClr val="bg1"/>
              </a:solidFill>
              <a:ea typeface="HGP教科書体" panose="02020600000000000000" pitchFamily="18" charset="-128"/>
            </a:endParaRPr>
          </a:p>
          <a:p>
            <a:pPr marL="623888" indent="-623888" eaLnBrk="1" fontAlgn="auto" hangingPunct="1">
              <a:spcBef>
                <a:spcPct val="50000"/>
              </a:spcBef>
              <a:spcAft>
                <a:spcPts val="0"/>
              </a:spcAft>
              <a:buFontTx/>
              <a:buNone/>
              <a:defRPr/>
            </a:pPr>
            <a:r>
              <a:rPr lang="en-US" altLang="ja-JP" sz="2800" b="1" dirty="0">
                <a:solidFill>
                  <a:schemeClr val="bg1"/>
                </a:solidFill>
                <a:ea typeface="HGP教科書体" panose="02020600000000000000" pitchFamily="18" charset="-128"/>
              </a:rPr>
              <a:t>Ⅲ</a:t>
            </a:r>
            <a:r>
              <a:rPr lang="ja-JP" altLang="en-US" sz="2800" b="1" dirty="0">
                <a:solidFill>
                  <a:schemeClr val="bg1"/>
                </a:solidFill>
                <a:ea typeface="HGP教科書体" panose="02020600000000000000" pitchFamily="18" charset="-128"/>
              </a:rPr>
              <a:t>　「内容のまとまり（五つの領域）ごとの評価規準」の考え方を踏まえた評価規準の作成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02"/>
    </mc:Choice>
    <mc:Fallback xmlns="">
      <p:transition spd="slow" advTm="1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0525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64515" name="テキスト ボックス 10"/>
          <p:cNvSpPr txBox="1">
            <a:spLocks noChangeArrowheads="1"/>
          </p:cNvSpPr>
          <p:nvPr/>
        </p:nvSpPr>
        <p:spPr bwMode="auto">
          <a:xfrm>
            <a:off x="88900" y="1662113"/>
            <a:ext cx="8964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lang="en-US" altLang="ja-JP" sz="2400"/>
          </a:p>
          <a:p>
            <a:r>
              <a:rPr lang="ja-JP" altLang="en-US" sz="2400"/>
              <a:t>　</a:t>
            </a:r>
            <a:r>
              <a:rPr lang="en-US" altLang="ja-JP" sz="2400"/>
              <a:t>【</a:t>
            </a:r>
            <a:r>
              <a:rPr lang="ja-JP" altLang="en-US" sz="2400"/>
              <a:t>「読むこと」イの評価規準の設定例</a:t>
            </a:r>
            <a:r>
              <a:rPr lang="en-US" altLang="ja-JP" sz="2400"/>
              <a:t>】 </a:t>
            </a:r>
            <a:r>
              <a:rPr lang="ja-JP" altLang="en-US" sz="2400"/>
              <a:t> </a:t>
            </a:r>
            <a:endParaRPr kumimoji="1" lang="en-US" altLang="ja-JP" sz="2400" b="1"/>
          </a:p>
        </p:txBody>
      </p:sp>
      <p:pic>
        <p:nvPicPr>
          <p:cNvPr id="645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466975"/>
            <a:ext cx="7516812"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下リボン 4"/>
          <p:cNvSpPr/>
          <p:nvPr/>
        </p:nvSpPr>
        <p:spPr>
          <a:xfrm>
            <a:off x="6875463" y="560388"/>
            <a:ext cx="1908175" cy="420687"/>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４０</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64518" name="テキスト ボックス 1"/>
          <p:cNvSpPr txBox="1">
            <a:spLocks noChangeArrowheads="1"/>
          </p:cNvSpPr>
          <p:nvPr/>
        </p:nvSpPr>
        <p:spPr bwMode="auto">
          <a:xfrm>
            <a:off x="157163" y="1052513"/>
            <a:ext cx="8802687" cy="62071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sp>
        <p:nvSpPr>
          <p:cNvPr id="2" name="正方形/長方形 1"/>
          <p:cNvSpPr/>
          <p:nvPr/>
        </p:nvSpPr>
        <p:spPr>
          <a:xfrm>
            <a:off x="3924300" y="2492375"/>
            <a:ext cx="2447925" cy="4270375"/>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33"/>
    </mc:Choice>
    <mc:Fallback xmlns="">
      <p:transition spd="slow" advTm="6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1"/>
          <p:cNvSpPr txBox="1">
            <a:spLocks noChangeArrowheads="1"/>
          </p:cNvSpPr>
          <p:nvPr/>
        </p:nvSpPr>
        <p:spPr bwMode="auto">
          <a:xfrm>
            <a:off x="0" y="0"/>
            <a:ext cx="9144000" cy="1270000"/>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5" name="テキスト ボックス 4"/>
          <p:cNvSpPr txBox="1"/>
          <p:nvPr/>
        </p:nvSpPr>
        <p:spPr>
          <a:xfrm>
            <a:off x="133350" y="2500313"/>
            <a:ext cx="8883650" cy="4024312"/>
          </a:xfrm>
          <a:prstGeom prst="rect">
            <a:avLst/>
          </a:prstGeom>
          <a:solidFill>
            <a:srgbClr val="FFFF99"/>
          </a:solidFill>
          <a:ln>
            <a:solidFill>
              <a:srgbClr val="FFC000"/>
            </a:solidFill>
          </a:ln>
        </p:spPr>
        <p:txBody>
          <a:bodyPr/>
          <a:lstStyle/>
          <a:p>
            <a:pPr>
              <a:lnSpc>
                <a:spcPts val="3700"/>
              </a:lnSpc>
              <a:defRPr/>
            </a:pPr>
            <a:r>
              <a:rPr lang="ja-JP" altLang="en-US" sz="2400" b="1" dirty="0"/>
              <a:t>〇「主体的に学習に取り組む態度」について </a:t>
            </a:r>
            <a:endParaRPr lang="en-US" altLang="ja-JP" sz="2400" b="1" dirty="0"/>
          </a:p>
          <a:p>
            <a:pPr>
              <a:lnSpc>
                <a:spcPts val="2900"/>
              </a:lnSpc>
              <a:defRPr/>
            </a:pPr>
            <a:r>
              <a:rPr lang="ja-JP" altLang="en-US" sz="2400" dirty="0"/>
              <a:t>（ア） ・「</a:t>
            </a:r>
            <a:r>
              <a:rPr lang="en-US" altLang="ja-JP" sz="2400" dirty="0"/>
              <a:t>【</a:t>
            </a:r>
            <a:r>
              <a:rPr lang="ja-JP" altLang="en-US" sz="2400" dirty="0"/>
              <a:t>目的等</a:t>
            </a:r>
            <a:r>
              <a:rPr lang="en-US" altLang="ja-JP" sz="2400" dirty="0"/>
              <a:t>】</a:t>
            </a:r>
            <a:r>
              <a:rPr lang="ja-JP" altLang="en-US" sz="2400" dirty="0"/>
              <a:t>に応じて，</a:t>
            </a:r>
            <a:r>
              <a:rPr lang="en-US" altLang="ja-JP" sz="2400" dirty="0"/>
              <a:t>【</a:t>
            </a:r>
            <a:r>
              <a:rPr lang="ja-JP" altLang="en-US" sz="2400" dirty="0"/>
              <a:t>話題</a:t>
            </a:r>
            <a:r>
              <a:rPr lang="en-US" altLang="ja-JP" sz="2400" dirty="0"/>
              <a:t>】</a:t>
            </a:r>
            <a:r>
              <a:rPr lang="ja-JP" altLang="en-US" sz="2400" dirty="0"/>
              <a:t>について</a:t>
            </a:r>
            <a:r>
              <a:rPr lang="en-US" altLang="ja-JP" sz="2400" dirty="0"/>
              <a:t>【</a:t>
            </a:r>
            <a:r>
              <a:rPr lang="ja-JP" altLang="en-US" sz="2400" dirty="0"/>
              <a:t>書かれた文等</a:t>
            </a:r>
            <a:r>
              <a:rPr lang="en-US" altLang="ja-JP" sz="2400" dirty="0"/>
              <a:t>】</a:t>
            </a:r>
            <a:r>
              <a:rPr lang="ja-JP" altLang="en-US" sz="2400" dirty="0"/>
              <a:t>から，必</a:t>
            </a:r>
            <a:endParaRPr lang="en-US" altLang="ja-JP" sz="2400" dirty="0"/>
          </a:p>
          <a:p>
            <a:pPr>
              <a:lnSpc>
                <a:spcPts val="2900"/>
              </a:lnSpc>
              <a:defRPr/>
            </a:pPr>
            <a:r>
              <a:rPr lang="ja-JP" altLang="en-US" sz="2400" dirty="0"/>
              <a:t>　　　　要な情報を捉えようとしている。」が基本的な形となる。 </a:t>
            </a:r>
          </a:p>
          <a:p>
            <a:pPr>
              <a:lnSpc>
                <a:spcPts val="2900"/>
              </a:lnSpc>
              <a:defRPr/>
            </a:pPr>
            <a:r>
              <a:rPr lang="ja-JP" altLang="en-US" sz="2400" dirty="0"/>
              <a:t>（イ） ・「</a:t>
            </a:r>
            <a:r>
              <a:rPr lang="en-US" altLang="ja-JP" sz="2400" dirty="0"/>
              <a:t>【</a:t>
            </a:r>
            <a:r>
              <a:rPr lang="ja-JP" altLang="en-US" sz="2400" dirty="0"/>
              <a:t>目的等</a:t>
            </a:r>
            <a:r>
              <a:rPr lang="en-US" altLang="ja-JP" sz="2400" dirty="0"/>
              <a:t>】</a:t>
            </a:r>
            <a:r>
              <a:rPr lang="ja-JP" altLang="en-US" sz="2400" dirty="0"/>
              <a:t>に応じて，</a:t>
            </a:r>
            <a:r>
              <a:rPr lang="en-US" altLang="ja-JP" sz="2400" dirty="0"/>
              <a:t>【</a:t>
            </a:r>
            <a:r>
              <a:rPr lang="ja-JP" altLang="en-US" sz="2400" dirty="0"/>
              <a:t>話題</a:t>
            </a:r>
            <a:r>
              <a:rPr lang="en-US" altLang="ja-JP" sz="2400" dirty="0"/>
              <a:t>】</a:t>
            </a:r>
            <a:r>
              <a:rPr lang="ja-JP" altLang="en-US" sz="2400" dirty="0"/>
              <a:t>について</a:t>
            </a:r>
            <a:r>
              <a:rPr lang="en-US" altLang="ja-JP" sz="2400" dirty="0"/>
              <a:t>【</a:t>
            </a:r>
            <a:r>
              <a:rPr lang="ja-JP" altLang="en-US" sz="2400" dirty="0"/>
              <a:t>書かれた文等</a:t>
            </a:r>
            <a:r>
              <a:rPr lang="en-US" altLang="ja-JP" sz="2400" dirty="0"/>
              <a:t>】</a:t>
            </a:r>
            <a:r>
              <a:rPr lang="ja-JP" altLang="en-US" sz="2400" dirty="0" err="1"/>
              <a:t>を読ん</a:t>
            </a:r>
            <a:endParaRPr lang="en-US" altLang="ja-JP" sz="2400" dirty="0"/>
          </a:p>
          <a:p>
            <a:pPr>
              <a:lnSpc>
                <a:spcPts val="2900"/>
              </a:lnSpc>
              <a:defRPr/>
            </a:pPr>
            <a:r>
              <a:rPr lang="ja-JP" altLang="en-US" sz="2400" dirty="0"/>
              <a:t>　　　　で，概要を捉えようとしている。」が基本的な形となる。 </a:t>
            </a:r>
          </a:p>
          <a:p>
            <a:pPr>
              <a:lnSpc>
                <a:spcPts val="2900"/>
              </a:lnSpc>
              <a:defRPr/>
            </a:pPr>
            <a:r>
              <a:rPr lang="ja-JP" altLang="en-US" sz="2400" dirty="0"/>
              <a:t>（ウ） ・「</a:t>
            </a:r>
            <a:r>
              <a:rPr lang="en-US" altLang="ja-JP" sz="2400" dirty="0"/>
              <a:t>【</a:t>
            </a:r>
            <a:r>
              <a:rPr lang="ja-JP" altLang="en-US" sz="2400" dirty="0"/>
              <a:t>目的等</a:t>
            </a:r>
            <a:r>
              <a:rPr lang="en-US" altLang="ja-JP" sz="2400" dirty="0"/>
              <a:t>】</a:t>
            </a:r>
            <a:r>
              <a:rPr lang="ja-JP" altLang="en-US" sz="2400" dirty="0"/>
              <a:t>に応じて，</a:t>
            </a:r>
            <a:r>
              <a:rPr lang="en-US" altLang="ja-JP" sz="2400" dirty="0"/>
              <a:t>【</a:t>
            </a:r>
            <a:r>
              <a:rPr lang="ja-JP" altLang="en-US" sz="2400" dirty="0"/>
              <a:t>話題</a:t>
            </a:r>
            <a:r>
              <a:rPr lang="en-US" altLang="ja-JP" sz="2400" dirty="0"/>
              <a:t>】</a:t>
            </a:r>
            <a:r>
              <a:rPr lang="ja-JP" altLang="en-US" sz="2400" dirty="0"/>
              <a:t>について</a:t>
            </a:r>
            <a:r>
              <a:rPr lang="en-US" altLang="ja-JP" sz="2400" dirty="0"/>
              <a:t>【</a:t>
            </a:r>
            <a:r>
              <a:rPr lang="ja-JP" altLang="en-US" sz="2400" dirty="0"/>
              <a:t>書かれた文等</a:t>
            </a:r>
            <a:r>
              <a:rPr lang="en-US" altLang="ja-JP" sz="2400" dirty="0"/>
              <a:t>】</a:t>
            </a:r>
            <a:r>
              <a:rPr lang="ja-JP" altLang="en-US" sz="2400" dirty="0" err="1"/>
              <a:t>を読ん</a:t>
            </a:r>
            <a:endParaRPr lang="en-US" altLang="ja-JP" sz="2400" dirty="0"/>
          </a:p>
          <a:p>
            <a:pPr>
              <a:lnSpc>
                <a:spcPts val="2900"/>
              </a:lnSpc>
              <a:defRPr/>
            </a:pPr>
            <a:r>
              <a:rPr lang="ja-JP" altLang="en-US" sz="2400" dirty="0"/>
              <a:t>　　　　で，要点を捉えようとしている。」が基本的な形となる。 </a:t>
            </a:r>
          </a:p>
          <a:p>
            <a:pPr>
              <a:lnSpc>
                <a:spcPts val="2900"/>
              </a:lnSpc>
              <a:defRPr/>
            </a:pPr>
            <a:r>
              <a:rPr lang="en-US" altLang="ja-JP" sz="2400" dirty="0"/>
              <a:t>※</a:t>
            </a:r>
            <a:r>
              <a:rPr lang="ja-JP" altLang="en-US" sz="2400" dirty="0"/>
              <a:t>言語活動への取組に関して見通しを立てたり振り返ったりして自ら</a:t>
            </a:r>
            <a:endParaRPr lang="en-US" altLang="ja-JP" sz="2400" dirty="0"/>
          </a:p>
          <a:p>
            <a:pPr>
              <a:lnSpc>
                <a:spcPts val="2900"/>
              </a:lnSpc>
              <a:defRPr/>
            </a:pPr>
            <a:r>
              <a:rPr lang="ja-JP" altLang="en-US" sz="2400" dirty="0"/>
              <a:t>　 の学習を自覚的にとらえている様子については，特定の領域・単</a:t>
            </a:r>
            <a:endParaRPr lang="en-US" altLang="ja-JP" sz="2400" dirty="0"/>
          </a:p>
          <a:p>
            <a:pPr>
              <a:lnSpc>
                <a:spcPts val="2900"/>
              </a:lnSpc>
              <a:defRPr/>
            </a:pPr>
            <a:r>
              <a:rPr lang="ja-JP" altLang="en-US" sz="2400" dirty="0"/>
              <a:t>　 元だけでなく，年間を通じて評価する。</a:t>
            </a:r>
            <a:endParaRPr kumimoji="1" lang="en-US" altLang="ja-JP" sz="2800" dirty="0">
              <a:latin typeface="+mj-ea"/>
              <a:ea typeface="+mj-ea"/>
            </a:endParaRPr>
          </a:p>
        </p:txBody>
      </p:sp>
      <p:sp>
        <p:nvSpPr>
          <p:cNvPr id="6" name="下リボン 5"/>
          <p:cNvSpPr/>
          <p:nvPr/>
        </p:nvSpPr>
        <p:spPr>
          <a:xfrm>
            <a:off x="6875463" y="709613"/>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P39</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66565"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66566"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20"/>
    </mc:Choice>
    <mc:Fallback xmlns="">
      <p:transition spd="slow" advTm="4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0525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68611" name="テキスト ボックス 10"/>
          <p:cNvSpPr txBox="1">
            <a:spLocks noChangeArrowheads="1"/>
          </p:cNvSpPr>
          <p:nvPr/>
        </p:nvSpPr>
        <p:spPr bwMode="auto">
          <a:xfrm>
            <a:off x="88900" y="1662113"/>
            <a:ext cx="8964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lang="en-US" altLang="ja-JP" sz="2400"/>
          </a:p>
          <a:p>
            <a:r>
              <a:rPr lang="ja-JP" altLang="en-US" sz="2400"/>
              <a:t>　</a:t>
            </a:r>
            <a:r>
              <a:rPr lang="en-US" altLang="ja-JP" sz="2400"/>
              <a:t>【</a:t>
            </a:r>
            <a:r>
              <a:rPr lang="ja-JP" altLang="en-US" sz="2400"/>
              <a:t>「読むこと」イの評価規準の設定例</a:t>
            </a:r>
            <a:r>
              <a:rPr lang="en-US" altLang="ja-JP" sz="2400"/>
              <a:t>】 </a:t>
            </a:r>
            <a:r>
              <a:rPr lang="ja-JP" altLang="en-US" sz="2400"/>
              <a:t> </a:t>
            </a:r>
            <a:endParaRPr kumimoji="1" lang="en-US" altLang="ja-JP" sz="2400" b="1"/>
          </a:p>
        </p:txBody>
      </p:sp>
      <p:pic>
        <p:nvPicPr>
          <p:cNvPr id="686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466975"/>
            <a:ext cx="7516812"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下リボン 4"/>
          <p:cNvSpPr/>
          <p:nvPr/>
        </p:nvSpPr>
        <p:spPr>
          <a:xfrm>
            <a:off x="6875463" y="560388"/>
            <a:ext cx="1908175" cy="420687"/>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４０</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68614" name="テキスト ボックス 1"/>
          <p:cNvSpPr txBox="1">
            <a:spLocks noChangeArrowheads="1"/>
          </p:cNvSpPr>
          <p:nvPr/>
        </p:nvSpPr>
        <p:spPr bwMode="auto">
          <a:xfrm>
            <a:off x="157163" y="1052513"/>
            <a:ext cx="8802687" cy="62071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sp>
        <p:nvSpPr>
          <p:cNvPr id="2" name="正方形/長方形 1"/>
          <p:cNvSpPr/>
          <p:nvPr/>
        </p:nvSpPr>
        <p:spPr>
          <a:xfrm>
            <a:off x="6327775" y="2505075"/>
            <a:ext cx="2232025" cy="4257675"/>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10"/>
    </mc:Choice>
    <mc:Fallback xmlns="">
      <p:transition spd="slow" advTm="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684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70659" name="テキスト ボックス 4"/>
          <p:cNvSpPr txBox="1">
            <a:spLocks noChangeArrowheads="1"/>
          </p:cNvSpPr>
          <p:nvPr/>
        </p:nvSpPr>
        <p:spPr bwMode="auto">
          <a:xfrm>
            <a:off x="130175" y="2565400"/>
            <a:ext cx="8883650" cy="417830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000"/>
              </a:lnSpc>
            </a:pPr>
            <a:r>
              <a:rPr lang="ja-JP" altLang="en-US" sz="2400" b="1"/>
              <a:t>「話すこと［やり取り］」の場合 </a:t>
            </a:r>
            <a:endParaRPr lang="en-US" altLang="ja-JP" sz="2400" b="1"/>
          </a:p>
          <a:p>
            <a:pPr>
              <a:lnSpc>
                <a:spcPts val="4000"/>
              </a:lnSpc>
            </a:pPr>
            <a:r>
              <a:rPr lang="ja-JP" altLang="en-US" sz="2400" b="1">
                <a:solidFill>
                  <a:srgbClr val="000000"/>
                </a:solidFill>
                <a:latin typeface="ＭＳ....."/>
              </a:rPr>
              <a:t>○「知識・技能」の評価規準について </a:t>
            </a:r>
          </a:p>
          <a:p>
            <a:pPr>
              <a:lnSpc>
                <a:spcPts val="4000"/>
              </a:lnSpc>
            </a:pPr>
            <a:r>
              <a:rPr lang="ja-JP" altLang="en-US" sz="2400"/>
              <a:t>＜知識＞ </a:t>
            </a:r>
          </a:p>
          <a:p>
            <a:pPr>
              <a:lnSpc>
                <a:spcPts val="4000"/>
              </a:lnSpc>
            </a:pPr>
            <a:r>
              <a:rPr lang="ja-JP" altLang="en-US" sz="2400"/>
              <a:t>・「</a:t>
            </a:r>
            <a:r>
              <a:rPr lang="en-US" altLang="ja-JP" sz="2400"/>
              <a:t>【</a:t>
            </a:r>
            <a:r>
              <a:rPr lang="ja-JP" altLang="en-US" sz="2400"/>
              <a:t>言語材料</a:t>
            </a:r>
            <a:r>
              <a:rPr lang="en-US" altLang="ja-JP" sz="2400"/>
              <a:t>】</a:t>
            </a:r>
            <a:r>
              <a:rPr lang="ja-JP" altLang="en-US" sz="2400"/>
              <a:t>について理解している。」が基本的な形となる。 </a:t>
            </a:r>
          </a:p>
          <a:p>
            <a:pPr>
              <a:lnSpc>
                <a:spcPts val="4000"/>
              </a:lnSpc>
            </a:pPr>
            <a:r>
              <a:rPr lang="ja-JP" altLang="en-US" sz="2400"/>
              <a:t>・</a:t>
            </a:r>
            <a:r>
              <a:rPr lang="en-US" altLang="ja-JP" sz="2400"/>
              <a:t>【</a:t>
            </a:r>
            <a:r>
              <a:rPr lang="ja-JP" altLang="en-US" sz="2400"/>
              <a:t>言語材料</a:t>
            </a:r>
            <a:r>
              <a:rPr lang="en-US" altLang="ja-JP" sz="2400"/>
              <a:t>】</a:t>
            </a:r>
            <a:r>
              <a:rPr lang="ja-JP" altLang="en-US" sz="2400"/>
              <a:t>には，当該単元で扱う言語材料が入る。 </a:t>
            </a:r>
          </a:p>
          <a:p>
            <a:pPr>
              <a:lnSpc>
                <a:spcPts val="4000"/>
              </a:lnSpc>
            </a:pPr>
            <a:r>
              <a:rPr lang="ja-JP" altLang="en-US" sz="2400"/>
              <a:t>・言語材料の種類に応じて，適宜「○○を用いた文の構造を」や</a:t>
            </a:r>
            <a:endParaRPr lang="en-US" altLang="ja-JP" sz="2400"/>
          </a:p>
          <a:p>
            <a:pPr>
              <a:lnSpc>
                <a:spcPts val="4000"/>
              </a:lnSpc>
            </a:pPr>
            <a:r>
              <a:rPr lang="ja-JP" altLang="en-US" sz="2400"/>
              <a:t>　「○○の意味や働きを」などの形で当てはめる。 </a:t>
            </a:r>
            <a:r>
              <a:rPr lang="ja-JP" altLang="en-US" sz="2800"/>
              <a:t>	</a:t>
            </a:r>
            <a:endParaRPr kumimoji="1" lang="en-US" altLang="ja-JP" sz="2800">
              <a:latin typeface="ＭＳ Ｐゴシック" panose="020B0600070205080204" pitchFamily="50" charset="-128"/>
            </a:endParaRPr>
          </a:p>
        </p:txBody>
      </p:sp>
      <p:sp>
        <p:nvSpPr>
          <p:cNvPr id="5" name="下リボン 4"/>
          <p:cNvSpPr/>
          <p:nvPr/>
        </p:nvSpPr>
        <p:spPr>
          <a:xfrm>
            <a:off x="6875463" y="687388"/>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４０</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70661"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70662"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40"/>
    </mc:Choice>
    <mc:Fallback xmlns="">
      <p:transition spd="slow" advTm="3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684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72707" name="テキスト ボックス 4"/>
          <p:cNvSpPr txBox="1">
            <a:spLocks noChangeArrowheads="1"/>
          </p:cNvSpPr>
          <p:nvPr/>
        </p:nvSpPr>
        <p:spPr bwMode="auto">
          <a:xfrm>
            <a:off x="98425" y="2492375"/>
            <a:ext cx="8883650" cy="4176713"/>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000"/>
              </a:lnSpc>
            </a:pPr>
            <a:r>
              <a:rPr lang="ja-JP" altLang="en-US" sz="2400" b="1"/>
              <a:t>「話すこと［やり取り］」の場合 </a:t>
            </a:r>
            <a:endParaRPr lang="en-US" altLang="ja-JP" sz="2400" b="1"/>
          </a:p>
          <a:p>
            <a:pPr>
              <a:lnSpc>
                <a:spcPts val="3500"/>
              </a:lnSpc>
            </a:pPr>
            <a:r>
              <a:rPr lang="ja-JP" altLang="en-US" sz="2400" b="1">
                <a:solidFill>
                  <a:srgbClr val="000000"/>
                </a:solidFill>
                <a:latin typeface="ＭＳ....."/>
              </a:rPr>
              <a:t>○「知識・技能」の評価規準について </a:t>
            </a:r>
          </a:p>
          <a:p>
            <a:pPr>
              <a:lnSpc>
                <a:spcPts val="3500"/>
              </a:lnSpc>
            </a:pPr>
            <a:r>
              <a:rPr lang="ja-JP" altLang="en-US" sz="2400"/>
              <a:t>＜技能＞ </a:t>
            </a:r>
          </a:p>
          <a:p>
            <a:pPr>
              <a:lnSpc>
                <a:spcPts val="3500"/>
              </a:lnSpc>
            </a:pPr>
            <a:r>
              <a:rPr lang="ja-JP" altLang="en-US" sz="2400"/>
              <a:t>（ア） ・「</a:t>
            </a:r>
            <a:r>
              <a:rPr lang="en-US" altLang="ja-JP" sz="2400"/>
              <a:t>【</a:t>
            </a:r>
            <a:r>
              <a:rPr lang="ja-JP" altLang="en-US" sz="2400"/>
              <a:t>事柄・話題</a:t>
            </a:r>
            <a:r>
              <a:rPr lang="en-US" altLang="ja-JP" sz="2400"/>
              <a:t>】</a:t>
            </a:r>
            <a:r>
              <a:rPr lang="ja-JP" altLang="en-US" sz="2400"/>
              <a:t>について，</a:t>
            </a:r>
            <a:r>
              <a:rPr lang="en-US" altLang="ja-JP" sz="2400"/>
              <a:t>【</a:t>
            </a:r>
            <a:r>
              <a:rPr lang="ja-JP" altLang="en-US" sz="2400"/>
              <a:t>言語材料</a:t>
            </a:r>
            <a:r>
              <a:rPr lang="en-US" altLang="ja-JP" sz="2400"/>
              <a:t>】</a:t>
            </a:r>
            <a:r>
              <a:rPr lang="ja-JP" altLang="en-US" sz="2400"/>
              <a:t>などを用いて，</a:t>
            </a:r>
            <a:r>
              <a:rPr lang="en-US" altLang="ja-JP" sz="2400"/>
              <a:t>【</a:t>
            </a:r>
            <a:r>
              <a:rPr lang="ja-JP" altLang="en-US" sz="2400"/>
              <a:t>内容</a:t>
            </a:r>
            <a:r>
              <a:rPr lang="en-US" altLang="ja-JP" sz="2400"/>
              <a:t>】</a:t>
            </a:r>
            <a:r>
              <a:rPr lang="ja-JP" altLang="en-US" sz="2400"/>
              <a:t>を</a:t>
            </a:r>
            <a:endParaRPr lang="en-US" altLang="ja-JP" sz="2400"/>
          </a:p>
          <a:p>
            <a:pPr>
              <a:lnSpc>
                <a:spcPts val="3500"/>
              </a:lnSpc>
            </a:pPr>
            <a:r>
              <a:rPr lang="ja-JP" altLang="en-US" sz="2400"/>
              <a:t>　　　　即興で伝え合っている。」が基本的な形となる。 </a:t>
            </a:r>
          </a:p>
          <a:p>
            <a:pPr>
              <a:lnSpc>
                <a:spcPts val="3500"/>
              </a:lnSpc>
            </a:pPr>
            <a:r>
              <a:rPr lang="ja-JP" altLang="en-US" sz="2400"/>
              <a:t>　　　・</a:t>
            </a:r>
            <a:r>
              <a:rPr lang="en-US" altLang="ja-JP" sz="2400"/>
              <a:t>【</a:t>
            </a:r>
            <a:r>
              <a:rPr lang="ja-JP" altLang="en-US" sz="2400"/>
              <a:t>事柄・話題</a:t>
            </a:r>
            <a:r>
              <a:rPr lang="en-US" altLang="ja-JP" sz="2400"/>
              <a:t>】</a:t>
            </a:r>
            <a:r>
              <a:rPr lang="ja-JP" altLang="en-US" sz="2400"/>
              <a:t>には，当該単元の中心となる言語活動で扱う事</a:t>
            </a:r>
            <a:endParaRPr lang="en-US" altLang="ja-JP" sz="2400"/>
          </a:p>
          <a:p>
            <a:pPr>
              <a:lnSpc>
                <a:spcPts val="3500"/>
              </a:lnSpc>
            </a:pPr>
            <a:r>
              <a:rPr lang="ja-JP" altLang="en-US" sz="2400"/>
              <a:t>　　　　項や話題等が入る。 </a:t>
            </a:r>
          </a:p>
          <a:p>
            <a:pPr>
              <a:lnSpc>
                <a:spcPts val="3500"/>
              </a:lnSpc>
            </a:pPr>
            <a:r>
              <a:rPr lang="ja-JP" altLang="en-US" sz="2400"/>
              <a:t>　　　・</a:t>
            </a:r>
            <a:r>
              <a:rPr lang="en-US" altLang="ja-JP" sz="2400"/>
              <a:t>【</a:t>
            </a:r>
            <a:r>
              <a:rPr lang="ja-JP" altLang="en-US" sz="2400"/>
              <a:t>内容</a:t>
            </a:r>
            <a:r>
              <a:rPr lang="en-US" altLang="ja-JP" sz="2400"/>
              <a:t>】</a:t>
            </a:r>
            <a:r>
              <a:rPr lang="ja-JP" altLang="en-US" sz="2400"/>
              <a:t>には，当該単元の言語活動で伝え合う，</a:t>
            </a:r>
            <a:r>
              <a:rPr lang="en-US" altLang="ja-JP" sz="2400"/>
              <a:t>【</a:t>
            </a:r>
            <a:r>
              <a:rPr lang="ja-JP" altLang="en-US" sz="2400"/>
              <a:t>事柄・話題</a:t>
            </a:r>
            <a:r>
              <a:rPr lang="en-US" altLang="ja-JP" sz="2400"/>
              <a:t>】</a:t>
            </a:r>
            <a:r>
              <a:rPr lang="ja-JP" altLang="en-US" sz="2400"/>
              <a:t>　</a:t>
            </a:r>
            <a:endParaRPr lang="en-US" altLang="ja-JP" sz="2400"/>
          </a:p>
          <a:p>
            <a:pPr>
              <a:lnSpc>
                <a:spcPts val="3500"/>
              </a:lnSpc>
            </a:pPr>
            <a:r>
              <a:rPr lang="ja-JP" altLang="en-US" sz="2400"/>
              <a:t>　　　　に関する事実や自分の考え，気持ちなどが入る。 </a:t>
            </a:r>
            <a:endParaRPr kumimoji="1" lang="en-US" altLang="ja-JP" sz="2800">
              <a:latin typeface="ＭＳ Ｐゴシック" panose="020B0600070205080204" pitchFamily="50" charset="-128"/>
            </a:endParaRPr>
          </a:p>
        </p:txBody>
      </p:sp>
      <p:sp>
        <p:nvSpPr>
          <p:cNvPr id="5" name="下リボン 4"/>
          <p:cNvSpPr/>
          <p:nvPr/>
        </p:nvSpPr>
        <p:spPr>
          <a:xfrm>
            <a:off x="6875463" y="638175"/>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４０</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72709"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72710"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80"/>
    </mc:Choice>
    <mc:Fallback xmlns="">
      <p:transition spd="slow" advTm="37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684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74755" name="テキスト ボックス 4"/>
          <p:cNvSpPr txBox="1">
            <a:spLocks noChangeArrowheads="1"/>
          </p:cNvSpPr>
          <p:nvPr/>
        </p:nvSpPr>
        <p:spPr bwMode="auto">
          <a:xfrm>
            <a:off x="130175" y="2492375"/>
            <a:ext cx="8883650" cy="4257675"/>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000"/>
              </a:lnSpc>
            </a:pPr>
            <a:r>
              <a:rPr lang="ja-JP" altLang="en-US" sz="2400" b="1"/>
              <a:t>「話すこと［やり取り］」の場合 </a:t>
            </a:r>
            <a:endParaRPr lang="en-US" altLang="ja-JP" sz="2400" b="1"/>
          </a:p>
          <a:p>
            <a:pPr>
              <a:lnSpc>
                <a:spcPts val="4000"/>
              </a:lnSpc>
            </a:pPr>
            <a:r>
              <a:rPr lang="ja-JP" altLang="en-US" sz="2400" b="1">
                <a:solidFill>
                  <a:srgbClr val="000000"/>
                </a:solidFill>
                <a:latin typeface="ＭＳ....."/>
              </a:rPr>
              <a:t>○「知識・技能」の評価規準について </a:t>
            </a:r>
          </a:p>
          <a:p>
            <a:pPr>
              <a:lnSpc>
                <a:spcPts val="4000"/>
              </a:lnSpc>
            </a:pPr>
            <a:r>
              <a:rPr lang="ja-JP" altLang="en-US" sz="2400"/>
              <a:t>＜技能＞ </a:t>
            </a:r>
          </a:p>
          <a:p>
            <a:pPr>
              <a:lnSpc>
                <a:spcPts val="4000"/>
              </a:lnSpc>
            </a:pPr>
            <a:r>
              <a:rPr lang="ja-JP" altLang="en-US" sz="2400">
                <a:solidFill>
                  <a:srgbClr val="000000"/>
                </a:solidFill>
                <a:latin typeface="ＭＳ....."/>
              </a:rPr>
              <a:t>（イ） ・「</a:t>
            </a:r>
            <a:r>
              <a:rPr lang="en-US" altLang="ja-JP" sz="2400">
                <a:solidFill>
                  <a:srgbClr val="000000"/>
                </a:solidFill>
                <a:latin typeface="ＭＳ....."/>
              </a:rPr>
              <a:t>【</a:t>
            </a:r>
            <a:r>
              <a:rPr lang="ja-JP" altLang="en-US" sz="2400">
                <a:solidFill>
                  <a:srgbClr val="000000"/>
                </a:solidFill>
                <a:latin typeface="ＭＳ....."/>
              </a:rPr>
              <a:t>事柄・話題</a:t>
            </a:r>
            <a:r>
              <a:rPr lang="en-US" altLang="ja-JP" sz="2400">
                <a:solidFill>
                  <a:srgbClr val="000000"/>
                </a:solidFill>
                <a:latin typeface="ＭＳ....."/>
              </a:rPr>
              <a:t>】</a:t>
            </a:r>
            <a:r>
              <a:rPr lang="ja-JP" altLang="en-US" sz="2400">
                <a:solidFill>
                  <a:srgbClr val="000000"/>
                </a:solidFill>
                <a:latin typeface="ＭＳ....."/>
              </a:rPr>
              <a:t>について，</a:t>
            </a:r>
            <a:r>
              <a:rPr lang="en-US" altLang="ja-JP" sz="2400">
                <a:solidFill>
                  <a:srgbClr val="000000"/>
                </a:solidFill>
                <a:latin typeface="ＭＳ....."/>
              </a:rPr>
              <a:t>【</a:t>
            </a:r>
            <a:r>
              <a:rPr lang="ja-JP" altLang="en-US" sz="2400">
                <a:solidFill>
                  <a:srgbClr val="000000"/>
                </a:solidFill>
                <a:latin typeface="ＭＳ....."/>
              </a:rPr>
              <a:t>内容</a:t>
            </a:r>
            <a:r>
              <a:rPr lang="en-US" altLang="ja-JP" sz="2400">
                <a:solidFill>
                  <a:srgbClr val="000000"/>
                </a:solidFill>
                <a:latin typeface="ＭＳ....."/>
              </a:rPr>
              <a:t>】</a:t>
            </a:r>
            <a:r>
              <a:rPr lang="ja-JP" altLang="en-US" sz="2400">
                <a:solidFill>
                  <a:srgbClr val="000000"/>
                </a:solidFill>
                <a:latin typeface="ＭＳ....."/>
              </a:rPr>
              <a:t>を整理し，</a:t>
            </a:r>
            <a:r>
              <a:rPr lang="en-US" altLang="ja-JP" sz="2400">
                <a:solidFill>
                  <a:srgbClr val="000000"/>
                </a:solidFill>
                <a:latin typeface="ＭＳ....."/>
              </a:rPr>
              <a:t>【</a:t>
            </a:r>
            <a:r>
              <a:rPr lang="ja-JP" altLang="en-US" sz="2400">
                <a:solidFill>
                  <a:srgbClr val="000000"/>
                </a:solidFill>
                <a:latin typeface="ＭＳ....."/>
              </a:rPr>
              <a:t>言語材料</a:t>
            </a:r>
            <a:r>
              <a:rPr lang="en-US" altLang="ja-JP" sz="2400">
                <a:solidFill>
                  <a:srgbClr val="000000"/>
                </a:solidFill>
                <a:latin typeface="ＭＳ....."/>
              </a:rPr>
              <a:t>】</a:t>
            </a:r>
            <a:r>
              <a:rPr lang="ja-JP" altLang="en-US" sz="2400">
                <a:solidFill>
                  <a:srgbClr val="000000"/>
                </a:solidFill>
                <a:latin typeface="ＭＳ....."/>
              </a:rPr>
              <a:t>などを</a:t>
            </a:r>
            <a:endParaRPr lang="en-US" altLang="ja-JP" sz="2400">
              <a:solidFill>
                <a:srgbClr val="000000"/>
              </a:solidFill>
              <a:latin typeface="ＭＳ....."/>
            </a:endParaRPr>
          </a:p>
          <a:p>
            <a:pPr>
              <a:lnSpc>
                <a:spcPts val="4000"/>
              </a:lnSpc>
            </a:pPr>
            <a:r>
              <a:rPr lang="ja-JP" altLang="en-US" sz="2400">
                <a:solidFill>
                  <a:srgbClr val="000000"/>
                </a:solidFill>
                <a:latin typeface="ＭＳ....."/>
              </a:rPr>
              <a:t>　　　　用いて伝えたり，相手からの質問に答えたりしている。」が基</a:t>
            </a:r>
            <a:endParaRPr lang="en-US" altLang="ja-JP" sz="2400">
              <a:solidFill>
                <a:srgbClr val="000000"/>
              </a:solidFill>
              <a:latin typeface="ＭＳ....."/>
            </a:endParaRPr>
          </a:p>
          <a:p>
            <a:pPr>
              <a:lnSpc>
                <a:spcPts val="4000"/>
              </a:lnSpc>
            </a:pPr>
            <a:r>
              <a:rPr lang="ja-JP" altLang="en-US" sz="2400">
                <a:solidFill>
                  <a:srgbClr val="000000"/>
                </a:solidFill>
                <a:latin typeface="ＭＳ....."/>
              </a:rPr>
              <a:t>　　　　本的な形となる。 </a:t>
            </a:r>
            <a:endParaRPr lang="en-US" altLang="ja-JP" sz="2400">
              <a:solidFill>
                <a:srgbClr val="000000"/>
              </a:solidFill>
              <a:latin typeface="ＭＳ....."/>
            </a:endParaRPr>
          </a:p>
          <a:p>
            <a:pPr>
              <a:lnSpc>
                <a:spcPts val="4000"/>
              </a:lnSpc>
            </a:pPr>
            <a:r>
              <a:rPr lang="ja-JP" altLang="en-US" sz="2400"/>
              <a:t>　　  ・</a:t>
            </a:r>
            <a:r>
              <a:rPr lang="en-US" altLang="ja-JP" sz="2400"/>
              <a:t>【</a:t>
            </a:r>
            <a:r>
              <a:rPr lang="ja-JP" altLang="en-US" sz="2400"/>
              <a:t>事柄・話題</a:t>
            </a:r>
            <a:r>
              <a:rPr lang="en-US" altLang="ja-JP" sz="2400"/>
              <a:t>】</a:t>
            </a:r>
            <a:r>
              <a:rPr lang="ja-JP" altLang="en-US" sz="2400"/>
              <a:t>には，当該単元の言語活動で扱う，身近な話題</a:t>
            </a:r>
            <a:endParaRPr lang="en-US" altLang="ja-JP" sz="2400"/>
          </a:p>
          <a:p>
            <a:pPr>
              <a:lnSpc>
                <a:spcPts val="4000"/>
              </a:lnSpc>
            </a:pPr>
            <a:r>
              <a:rPr lang="ja-JP" altLang="en-US" sz="2400"/>
              <a:t>　　　　等が入る。 </a:t>
            </a:r>
          </a:p>
        </p:txBody>
      </p:sp>
      <p:sp>
        <p:nvSpPr>
          <p:cNvPr id="5" name="下リボン 4"/>
          <p:cNvSpPr/>
          <p:nvPr/>
        </p:nvSpPr>
        <p:spPr>
          <a:xfrm>
            <a:off x="6875463" y="638175"/>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４０</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74757"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74758"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861"/>
    </mc:Choice>
    <mc:Fallback xmlns="">
      <p:transition spd="slow" advTm="2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684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76803" name="テキスト ボックス 4"/>
          <p:cNvSpPr txBox="1">
            <a:spLocks noChangeArrowheads="1"/>
          </p:cNvSpPr>
          <p:nvPr/>
        </p:nvSpPr>
        <p:spPr bwMode="auto">
          <a:xfrm>
            <a:off x="130175" y="2492375"/>
            <a:ext cx="8883650" cy="4257675"/>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000"/>
              </a:lnSpc>
            </a:pPr>
            <a:r>
              <a:rPr lang="ja-JP" altLang="en-US" sz="2400" b="1"/>
              <a:t>「話すこと［やり取り］」の場合 </a:t>
            </a:r>
            <a:endParaRPr lang="en-US" altLang="ja-JP" sz="2400" b="1"/>
          </a:p>
          <a:p>
            <a:pPr>
              <a:lnSpc>
                <a:spcPts val="4000"/>
              </a:lnSpc>
            </a:pPr>
            <a:r>
              <a:rPr lang="ja-JP" altLang="en-US" sz="2400" b="1">
                <a:solidFill>
                  <a:srgbClr val="000000"/>
                </a:solidFill>
                <a:latin typeface="ＭＳ....."/>
              </a:rPr>
              <a:t>○「知識・技能」の評価規準について </a:t>
            </a:r>
          </a:p>
          <a:p>
            <a:pPr>
              <a:lnSpc>
                <a:spcPts val="4000"/>
              </a:lnSpc>
            </a:pPr>
            <a:r>
              <a:rPr lang="ja-JP" altLang="en-US" sz="2400"/>
              <a:t>＜技能＞ </a:t>
            </a:r>
          </a:p>
          <a:p>
            <a:pPr>
              <a:lnSpc>
                <a:spcPts val="4000"/>
              </a:lnSpc>
            </a:pPr>
            <a:r>
              <a:rPr lang="ja-JP" altLang="en-US" sz="2400"/>
              <a:t>（ウ） ・「</a:t>
            </a:r>
            <a:r>
              <a:rPr lang="en-US" altLang="ja-JP" sz="2400"/>
              <a:t>【</a:t>
            </a:r>
            <a:r>
              <a:rPr lang="ja-JP" altLang="en-US" sz="2400"/>
              <a:t>事柄・話題</a:t>
            </a:r>
            <a:r>
              <a:rPr lang="en-US" altLang="ja-JP" sz="2400"/>
              <a:t>】</a:t>
            </a:r>
            <a:r>
              <a:rPr lang="ja-JP" altLang="en-US" sz="2400"/>
              <a:t>について聞いたり読んだりしたことについて，　</a:t>
            </a:r>
            <a:endParaRPr lang="en-US" altLang="ja-JP" sz="2400"/>
          </a:p>
          <a:p>
            <a:pPr>
              <a:lnSpc>
                <a:spcPts val="4000"/>
              </a:lnSpc>
            </a:pPr>
            <a:r>
              <a:rPr lang="ja-JP" altLang="en-US" sz="2400"/>
              <a:t>　　　　</a:t>
            </a:r>
            <a:r>
              <a:rPr lang="en-US" altLang="ja-JP" sz="2400"/>
              <a:t>【</a:t>
            </a:r>
            <a:r>
              <a:rPr lang="ja-JP" altLang="en-US" sz="2400"/>
              <a:t>内容</a:t>
            </a:r>
            <a:r>
              <a:rPr lang="en-US" altLang="ja-JP" sz="2400"/>
              <a:t>】</a:t>
            </a:r>
            <a:r>
              <a:rPr lang="ja-JP" altLang="en-US" sz="2400"/>
              <a:t>を，</a:t>
            </a:r>
            <a:r>
              <a:rPr lang="en-US" altLang="ja-JP" sz="2400"/>
              <a:t>【</a:t>
            </a:r>
            <a:r>
              <a:rPr lang="ja-JP" altLang="en-US" sz="2400"/>
              <a:t>言語材料</a:t>
            </a:r>
            <a:r>
              <a:rPr lang="en-US" altLang="ja-JP" sz="2400"/>
              <a:t>】</a:t>
            </a:r>
            <a:r>
              <a:rPr lang="ja-JP" altLang="en-US" sz="2400"/>
              <a:t>などを用いて述べ合っている。」が基本</a:t>
            </a:r>
            <a:endParaRPr lang="en-US" altLang="ja-JP" sz="2400"/>
          </a:p>
          <a:p>
            <a:pPr>
              <a:lnSpc>
                <a:spcPts val="4000"/>
              </a:lnSpc>
            </a:pPr>
            <a:r>
              <a:rPr lang="ja-JP" altLang="en-US" sz="2400"/>
              <a:t>　　　　的な形となる。</a:t>
            </a:r>
            <a:endParaRPr lang="en-US" altLang="ja-JP" sz="2400"/>
          </a:p>
          <a:p>
            <a:pPr>
              <a:lnSpc>
                <a:spcPts val="4000"/>
              </a:lnSpc>
            </a:pPr>
            <a:r>
              <a:rPr lang="en-US" altLang="ja-JP" sz="2400"/>
              <a:t>          </a:t>
            </a:r>
            <a:r>
              <a:rPr lang="ja-JP" altLang="en-US" sz="2400"/>
              <a:t>・</a:t>
            </a:r>
            <a:r>
              <a:rPr lang="en-US" altLang="ja-JP" sz="2400"/>
              <a:t>【</a:t>
            </a:r>
            <a:r>
              <a:rPr lang="ja-JP" altLang="en-US" sz="2400"/>
              <a:t>事柄・話題</a:t>
            </a:r>
            <a:r>
              <a:rPr lang="en-US" altLang="ja-JP" sz="2400"/>
              <a:t>】</a:t>
            </a:r>
            <a:r>
              <a:rPr lang="ja-JP" altLang="en-US" sz="2400"/>
              <a:t>には，当該単元の言語活動で扱う，社会的な話</a:t>
            </a:r>
            <a:endParaRPr lang="en-US" altLang="ja-JP" sz="2400"/>
          </a:p>
          <a:p>
            <a:pPr>
              <a:lnSpc>
                <a:spcPts val="4000"/>
              </a:lnSpc>
            </a:pPr>
            <a:r>
              <a:rPr lang="ja-JP" altLang="en-US" sz="2400"/>
              <a:t>　　　　 題等が入る。 </a:t>
            </a:r>
            <a:endParaRPr lang="ja-JP" altLang="en-US" sz="2800"/>
          </a:p>
        </p:txBody>
      </p:sp>
      <p:sp>
        <p:nvSpPr>
          <p:cNvPr id="5" name="下リボン 4"/>
          <p:cNvSpPr/>
          <p:nvPr/>
        </p:nvSpPr>
        <p:spPr>
          <a:xfrm>
            <a:off x="6875463" y="638175"/>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４１</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76805"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76806"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90"/>
    </mc:Choice>
    <mc:Fallback xmlns="">
      <p:transition spd="slow" advTm="2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684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78851" name="テキスト ボックス 10"/>
          <p:cNvSpPr txBox="1">
            <a:spLocks noChangeArrowheads="1"/>
          </p:cNvSpPr>
          <p:nvPr/>
        </p:nvSpPr>
        <p:spPr bwMode="auto">
          <a:xfrm>
            <a:off x="307975" y="1949450"/>
            <a:ext cx="89646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lang="en-US" altLang="ja-JP" sz="2400"/>
          </a:p>
          <a:p>
            <a:r>
              <a:rPr lang="ja-JP" altLang="en-US" sz="2400"/>
              <a:t>　</a:t>
            </a:r>
            <a:r>
              <a:rPr lang="en-US" altLang="ja-JP" sz="2400"/>
              <a:t>【</a:t>
            </a:r>
            <a:r>
              <a:rPr lang="ja-JP" altLang="en-US" sz="2400"/>
              <a:t>「話すこと［やり取り］」イの評価規準の設定例</a:t>
            </a:r>
            <a:r>
              <a:rPr lang="en-US" altLang="ja-JP" sz="2400"/>
              <a:t>】 </a:t>
            </a:r>
            <a:r>
              <a:rPr lang="ja-JP" altLang="en-US" sz="2400"/>
              <a:t> </a:t>
            </a:r>
            <a:endParaRPr kumimoji="1" lang="en-US" altLang="ja-JP" sz="2400" b="1"/>
          </a:p>
        </p:txBody>
      </p:sp>
      <p:pic>
        <p:nvPicPr>
          <p:cNvPr id="788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25" y="2755900"/>
            <a:ext cx="6516688" cy="391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下リボン 4"/>
          <p:cNvSpPr/>
          <p:nvPr/>
        </p:nvSpPr>
        <p:spPr>
          <a:xfrm>
            <a:off x="6875463" y="660400"/>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４２</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78854" name="テキスト ボックス 1"/>
          <p:cNvSpPr txBox="1">
            <a:spLocks noChangeArrowheads="1"/>
          </p:cNvSpPr>
          <p:nvPr/>
        </p:nvSpPr>
        <p:spPr bwMode="auto">
          <a:xfrm>
            <a:off x="169863" y="130968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sp>
        <p:nvSpPr>
          <p:cNvPr id="7" name="正方形/長方形 6"/>
          <p:cNvSpPr/>
          <p:nvPr/>
        </p:nvSpPr>
        <p:spPr>
          <a:xfrm>
            <a:off x="1692275" y="2735263"/>
            <a:ext cx="2232025" cy="3933825"/>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03"/>
    </mc:Choice>
    <mc:Fallback xmlns="">
      <p:transition spd="slow" advTm="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684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80899" name="テキスト ボックス 4"/>
          <p:cNvSpPr txBox="1">
            <a:spLocks noChangeArrowheads="1"/>
          </p:cNvSpPr>
          <p:nvPr/>
        </p:nvSpPr>
        <p:spPr bwMode="auto">
          <a:xfrm>
            <a:off x="98425" y="2492375"/>
            <a:ext cx="8883650" cy="41846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700"/>
              </a:lnSpc>
            </a:pPr>
            <a:r>
              <a:rPr lang="ja-JP" altLang="en-US" sz="2400" b="1"/>
              <a:t>「話すこと［やり取り］」の場合 </a:t>
            </a:r>
            <a:endParaRPr lang="en-US" altLang="ja-JP" sz="2400" b="1"/>
          </a:p>
          <a:p>
            <a:pPr>
              <a:lnSpc>
                <a:spcPts val="3200"/>
              </a:lnSpc>
            </a:pPr>
            <a:r>
              <a:rPr lang="ja-JP" altLang="en-US" sz="2400" b="1">
                <a:solidFill>
                  <a:srgbClr val="000000"/>
                </a:solidFill>
                <a:latin typeface="ＭＳ....."/>
              </a:rPr>
              <a:t>○「思考・判断・表現」の評価規準について </a:t>
            </a:r>
          </a:p>
          <a:p>
            <a:pPr>
              <a:lnSpc>
                <a:spcPts val="3200"/>
              </a:lnSpc>
            </a:pPr>
            <a:r>
              <a:rPr lang="ja-JP" altLang="en-US" sz="2400"/>
              <a:t>（ア）・「</a:t>
            </a:r>
            <a:r>
              <a:rPr lang="en-US" altLang="ja-JP" sz="2400"/>
              <a:t>【</a:t>
            </a:r>
            <a:r>
              <a:rPr lang="ja-JP" altLang="en-US" sz="2400"/>
              <a:t>目的等</a:t>
            </a:r>
            <a:r>
              <a:rPr lang="en-US" altLang="ja-JP" sz="2400"/>
              <a:t>】</a:t>
            </a:r>
            <a:r>
              <a:rPr lang="ja-JP" altLang="en-US" sz="2400"/>
              <a:t>に応じて，</a:t>
            </a:r>
            <a:r>
              <a:rPr lang="en-US" altLang="ja-JP" sz="2400"/>
              <a:t>【</a:t>
            </a:r>
            <a:r>
              <a:rPr lang="ja-JP" altLang="en-US" sz="2400"/>
              <a:t>事柄・話題</a:t>
            </a:r>
            <a:r>
              <a:rPr lang="en-US" altLang="ja-JP" sz="2400"/>
              <a:t>】</a:t>
            </a:r>
            <a:r>
              <a:rPr lang="ja-JP" altLang="en-US" sz="2400"/>
              <a:t>について，簡単な語句や文</a:t>
            </a:r>
            <a:endParaRPr lang="en-US" altLang="ja-JP" sz="2400"/>
          </a:p>
          <a:p>
            <a:pPr>
              <a:lnSpc>
                <a:spcPts val="3200"/>
              </a:lnSpc>
            </a:pPr>
            <a:r>
              <a:rPr lang="ja-JP" altLang="en-US" sz="2400"/>
              <a:t>　　　　を用いて，</a:t>
            </a:r>
            <a:r>
              <a:rPr lang="en-US" altLang="ja-JP" sz="2400"/>
              <a:t>【</a:t>
            </a:r>
            <a:r>
              <a:rPr lang="ja-JP" altLang="en-US" sz="2400"/>
              <a:t>内容</a:t>
            </a:r>
            <a:r>
              <a:rPr lang="en-US" altLang="ja-JP" sz="2400"/>
              <a:t>】</a:t>
            </a:r>
            <a:r>
              <a:rPr lang="ja-JP" altLang="en-US" sz="2400"/>
              <a:t>を即興で伝え合っている。」が基本的な形と</a:t>
            </a:r>
            <a:endParaRPr lang="en-US" altLang="ja-JP" sz="2400"/>
          </a:p>
          <a:p>
            <a:pPr>
              <a:lnSpc>
                <a:spcPts val="3200"/>
              </a:lnSpc>
            </a:pPr>
            <a:r>
              <a:rPr lang="ja-JP" altLang="en-US" sz="2400"/>
              <a:t>　　　　なる。 </a:t>
            </a:r>
          </a:p>
          <a:p>
            <a:pPr>
              <a:lnSpc>
                <a:spcPts val="3200"/>
              </a:lnSpc>
            </a:pPr>
            <a:r>
              <a:rPr lang="ja-JP" altLang="en-US" sz="2400"/>
              <a:t>　　　・</a:t>
            </a:r>
            <a:r>
              <a:rPr lang="en-US" altLang="ja-JP" sz="2400"/>
              <a:t>【</a:t>
            </a:r>
            <a:r>
              <a:rPr lang="ja-JP" altLang="en-US" sz="2400"/>
              <a:t>目的等</a:t>
            </a:r>
            <a:r>
              <a:rPr lang="en-US" altLang="ja-JP" sz="2400"/>
              <a:t>】</a:t>
            </a:r>
            <a:r>
              <a:rPr lang="ja-JP" altLang="en-US" sz="2400"/>
              <a:t>には，当該単元の中心となる言語活動の中で設定す</a:t>
            </a:r>
            <a:endParaRPr lang="en-US" altLang="ja-JP" sz="2400"/>
          </a:p>
          <a:p>
            <a:pPr>
              <a:lnSpc>
                <a:spcPts val="3200"/>
              </a:lnSpc>
            </a:pPr>
            <a:r>
              <a:rPr lang="ja-JP" altLang="en-US" sz="2400"/>
              <a:t>　　　　るコミュニケーションを行う目的や場面，状況（以下「目的等」と</a:t>
            </a:r>
            <a:endParaRPr lang="en-US" altLang="ja-JP" sz="2400"/>
          </a:p>
          <a:p>
            <a:pPr>
              <a:lnSpc>
                <a:spcPts val="3200"/>
              </a:lnSpc>
            </a:pPr>
            <a:r>
              <a:rPr lang="ja-JP" altLang="en-US" sz="2400"/>
              <a:t>　　　　いう。）を，「○○に応じて」「○○するよう」などの形で当ては</a:t>
            </a:r>
            <a:endParaRPr lang="en-US" altLang="ja-JP" sz="2400"/>
          </a:p>
          <a:p>
            <a:pPr>
              <a:lnSpc>
                <a:spcPts val="3200"/>
              </a:lnSpc>
            </a:pPr>
            <a:r>
              <a:rPr lang="ja-JP" altLang="en-US" sz="2400"/>
              <a:t>　　　　める。その際，学習指導要領の「言語の使用場面の例」や「言</a:t>
            </a:r>
            <a:endParaRPr lang="en-US" altLang="ja-JP" sz="2400"/>
          </a:p>
          <a:p>
            <a:pPr>
              <a:lnSpc>
                <a:spcPts val="3200"/>
              </a:lnSpc>
            </a:pPr>
            <a:r>
              <a:rPr lang="ja-JP" altLang="en-US" sz="2400"/>
              <a:t>　　　　語の働きの例」を踏まえて設定する。（イ）（ウ）も同じ。 </a:t>
            </a:r>
            <a:endParaRPr lang="ja-JP" altLang="en-US" sz="2800"/>
          </a:p>
        </p:txBody>
      </p:sp>
      <p:sp>
        <p:nvSpPr>
          <p:cNvPr id="5" name="下リボン 4"/>
          <p:cNvSpPr/>
          <p:nvPr/>
        </p:nvSpPr>
        <p:spPr>
          <a:xfrm>
            <a:off x="6875463" y="638175"/>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４１</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80901"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80902"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798"/>
    </mc:Choice>
    <mc:Fallback xmlns="">
      <p:transition spd="slow" advTm="5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684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82947" name="テキスト ボックス 4"/>
          <p:cNvSpPr txBox="1">
            <a:spLocks noChangeArrowheads="1"/>
          </p:cNvSpPr>
          <p:nvPr/>
        </p:nvSpPr>
        <p:spPr bwMode="auto">
          <a:xfrm>
            <a:off x="130175" y="2492375"/>
            <a:ext cx="8883650" cy="4257675"/>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000"/>
              </a:lnSpc>
            </a:pPr>
            <a:r>
              <a:rPr lang="ja-JP" altLang="en-US" sz="2400" b="1"/>
              <a:t>「話すこと［やり取り］」の場合 </a:t>
            </a:r>
            <a:endParaRPr lang="en-US" altLang="ja-JP" sz="2400" b="1"/>
          </a:p>
          <a:p>
            <a:pPr>
              <a:lnSpc>
                <a:spcPts val="4000"/>
              </a:lnSpc>
            </a:pPr>
            <a:r>
              <a:rPr lang="ja-JP" altLang="en-US" sz="2400" b="1">
                <a:solidFill>
                  <a:srgbClr val="000000"/>
                </a:solidFill>
                <a:latin typeface="ＭＳ....."/>
              </a:rPr>
              <a:t>○「思考・判断・表現」の評価規準について </a:t>
            </a:r>
          </a:p>
          <a:p>
            <a:pPr>
              <a:lnSpc>
                <a:spcPts val="4000"/>
              </a:lnSpc>
            </a:pPr>
            <a:r>
              <a:rPr lang="ja-JP" altLang="en-US" sz="2400"/>
              <a:t>（イ）・「</a:t>
            </a:r>
            <a:r>
              <a:rPr lang="en-US" altLang="ja-JP" sz="2400"/>
              <a:t>【</a:t>
            </a:r>
            <a:r>
              <a:rPr lang="ja-JP" altLang="en-US" sz="2400"/>
              <a:t>目的等</a:t>
            </a:r>
            <a:r>
              <a:rPr lang="en-US" altLang="ja-JP" sz="2400"/>
              <a:t>】</a:t>
            </a:r>
            <a:r>
              <a:rPr lang="ja-JP" altLang="en-US" sz="2400"/>
              <a:t>に応じて，</a:t>
            </a:r>
            <a:r>
              <a:rPr lang="en-US" altLang="ja-JP" sz="2400"/>
              <a:t>【</a:t>
            </a:r>
            <a:r>
              <a:rPr lang="ja-JP" altLang="en-US" sz="2400"/>
              <a:t>事柄・話題</a:t>
            </a:r>
            <a:r>
              <a:rPr lang="en-US" altLang="ja-JP" sz="2400"/>
              <a:t>】</a:t>
            </a:r>
            <a:r>
              <a:rPr lang="ja-JP" altLang="en-US" sz="2400"/>
              <a:t>について，</a:t>
            </a:r>
            <a:r>
              <a:rPr lang="en-US" altLang="ja-JP" sz="2400"/>
              <a:t>【</a:t>
            </a:r>
            <a:r>
              <a:rPr lang="ja-JP" altLang="en-US" sz="2400"/>
              <a:t>内容</a:t>
            </a:r>
            <a:r>
              <a:rPr lang="en-US" altLang="ja-JP" sz="2400"/>
              <a:t>】</a:t>
            </a:r>
            <a:r>
              <a:rPr lang="ja-JP" altLang="en-US" sz="2400"/>
              <a:t>を整理し，</a:t>
            </a:r>
            <a:endParaRPr lang="en-US" altLang="ja-JP" sz="2400"/>
          </a:p>
          <a:p>
            <a:pPr>
              <a:lnSpc>
                <a:spcPts val="4000"/>
              </a:lnSpc>
            </a:pPr>
            <a:r>
              <a:rPr lang="ja-JP" altLang="en-US" sz="2400"/>
              <a:t>　　　　簡単な語句や文を用いて伝えたり，相手からの質問に答えた</a:t>
            </a:r>
            <a:endParaRPr lang="en-US" altLang="ja-JP" sz="2400"/>
          </a:p>
          <a:p>
            <a:pPr>
              <a:lnSpc>
                <a:spcPts val="4000"/>
              </a:lnSpc>
            </a:pPr>
            <a:r>
              <a:rPr lang="ja-JP" altLang="en-US" sz="2400"/>
              <a:t>　　　　りしている。」が基本的な形となる。 </a:t>
            </a:r>
          </a:p>
          <a:p>
            <a:pPr>
              <a:lnSpc>
                <a:spcPts val="4000"/>
              </a:lnSpc>
            </a:pPr>
            <a:r>
              <a:rPr lang="ja-JP" altLang="en-US" sz="2400"/>
              <a:t>（ウ） ・「</a:t>
            </a:r>
            <a:r>
              <a:rPr lang="en-US" altLang="ja-JP" sz="2400"/>
              <a:t>【</a:t>
            </a:r>
            <a:r>
              <a:rPr lang="ja-JP" altLang="en-US" sz="2400"/>
              <a:t>目的等</a:t>
            </a:r>
            <a:r>
              <a:rPr lang="en-US" altLang="ja-JP" sz="2400"/>
              <a:t>】</a:t>
            </a:r>
            <a:r>
              <a:rPr lang="ja-JP" altLang="en-US" sz="2400"/>
              <a:t>に応じて，</a:t>
            </a:r>
            <a:r>
              <a:rPr lang="en-US" altLang="ja-JP" sz="2400"/>
              <a:t>【</a:t>
            </a:r>
            <a:r>
              <a:rPr lang="ja-JP" altLang="en-US" sz="2400"/>
              <a:t>事柄・話題</a:t>
            </a:r>
            <a:r>
              <a:rPr lang="en-US" altLang="ja-JP" sz="2400"/>
              <a:t>】</a:t>
            </a:r>
            <a:r>
              <a:rPr lang="ja-JP" altLang="en-US" sz="2400"/>
              <a:t>について聞いたり読んだり</a:t>
            </a:r>
            <a:endParaRPr lang="en-US" altLang="ja-JP" sz="2400"/>
          </a:p>
          <a:p>
            <a:pPr>
              <a:lnSpc>
                <a:spcPts val="4000"/>
              </a:lnSpc>
            </a:pPr>
            <a:r>
              <a:rPr lang="ja-JP" altLang="en-US" sz="2400"/>
              <a:t>　　　　して，</a:t>
            </a:r>
            <a:r>
              <a:rPr lang="en-US" altLang="ja-JP" sz="2400"/>
              <a:t>【</a:t>
            </a:r>
            <a:r>
              <a:rPr lang="ja-JP" altLang="en-US" sz="2400"/>
              <a:t>内容</a:t>
            </a:r>
            <a:r>
              <a:rPr lang="en-US" altLang="ja-JP" sz="2400"/>
              <a:t>】</a:t>
            </a:r>
            <a:r>
              <a:rPr lang="ja-JP" altLang="en-US" sz="2400"/>
              <a:t>を，簡単な語句や文を用いて述べ合っている。」</a:t>
            </a:r>
            <a:endParaRPr lang="en-US" altLang="ja-JP" sz="2400"/>
          </a:p>
          <a:p>
            <a:pPr>
              <a:lnSpc>
                <a:spcPts val="4000"/>
              </a:lnSpc>
            </a:pPr>
            <a:r>
              <a:rPr lang="ja-JP" altLang="en-US" sz="2400"/>
              <a:t>　　　　が基本的な形となる。 </a:t>
            </a:r>
            <a:endParaRPr lang="ja-JP" altLang="en-US" sz="2800"/>
          </a:p>
        </p:txBody>
      </p:sp>
      <p:sp>
        <p:nvSpPr>
          <p:cNvPr id="5" name="下リボン 4"/>
          <p:cNvSpPr/>
          <p:nvPr/>
        </p:nvSpPr>
        <p:spPr>
          <a:xfrm>
            <a:off x="6875463" y="638175"/>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４１</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82949"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82950"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903"/>
    </mc:Choice>
    <mc:Fallback xmlns="">
      <p:transition spd="slow" advTm="31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テキスト ボックス 12"/>
          <p:cNvSpPr txBox="1">
            <a:spLocks noChangeArrowheads="1"/>
          </p:cNvSpPr>
          <p:nvPr/>
        </p:nvSpPr>
        <p:spPr bwMode="auto">
          <a:xfrm>
            <a:off x="90488" y="1916113"/>
            <a:ext cx="8963025" cy="482600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000000"/>
                </a:solidFill>
              </a:rPr>
              <a:t>○学習評価について</a:t>
            </a:r>
            <a:endParaRPr lang="en-US" altLang="ja-JP" sz="2800">
              <a:solidFill>
                <a:srgbClr val="000000"/>
              </a:solidFill>
            </a:endParaRPr>
          </a:p>
          <a:p>
            <a:r>
              <a:rPr lang="ja-JP" altLang="en-US" sz="2400">
                <a:solidFill>
                  <a:srgbClr val="000000"/>
                </a:solidFill>
              </a:rPr>
              <a:t>・各教科等の評価については，学習状況を分析的に捉える「観点別学習状況の評価」と「評定」が学習指導要領に定める目標に準拠した評価として実施する。</a:t>
            </a:r>
            <a:endParaRPr lang="en-US" altLang="ja-JP" sz="2400">
              <a:solidFill>
                <a:srgbClr val="000000"/>
              </a:solidFill>
            </a:endParaRPr>
          </a:p>
          <a:p>
            <a:pPr>
              <a:lnSpc>
                <a:spcPts val="1400"/>
              </a:lnSpc>
            </a:pPr>
            <a:endParaRPr lang="en-US" altLang="ja-JP" sz="2400">
              <a:solidFill>
                <a:srgbClr val="000000"/>
              </a:solidFill>
            </a:endParaRPr>
          </a:p>
          <a:p>
            <a:r>
              <a:rPr kumimoji="1" lang="ja-JP" altLang="en-US" sz="2400">
                <a:solidFill>
                  <a:srgbClr val="000000"/>
                </a:solidFill>
                <a:latin typeface="ＭＳ Ｐゴシック" panose="020B0600070205080204" pitchFamily="50" charset="-128"/>
              </a:rPr>
              <a:t>・児童生徒が各教科等での学習において，どの観点で望ましい学習状況が認められ，どの観点に課題が認められるかを明らかにすることにより，具体的な学習や指導の改善に生かすことを可能とする。</a:t>
            </a:r>
            <a:endParaRPr kumimoji="1" lang="en-US" altLang="ja-JP" sz="2400">
              <a:solidFill>
                <a:srgbClr val="000000"/>
              </a:solidFill>
              <a:latin typeface="ＭＳ Ｐゴシック" panose="020B0600070205080204" pitchFamily="50" charset="-128"/>
            </a:endParaRPr>
          </a:p>
          <a:p>
            <a:pPr>
              <a:lnSpc>
                <a:spcPts val="2800"/>
              </a:lnSpc>
            </a:pPr>
            <a:endParaRPr kumimoji="1" lang="en-US" altLang="ja-JP" sz="2400">
              <a:solidFill>
                <a:srgbClr val="000000"/>
              </a:solidFill>
              <a:latin typeface="ＭＳ Ｐゴシック" panose="020B0600070205080204" pitchFamily="50" charset="-128"/>
            </a:endParaRPr>
          </a:p>
          <a:p>
            <a:r>
              <a:rPr kumimoji="1" lang="ja-JP" altLang="en-US" sz="2400">
                <a:solidFill>
                  <a:srgbClr val="000000"/>
                </a:solidFill>
                <a:latin typeface="ＭＳ Ｐゴシック" panose="020B0600070205080204" pitchFamily="50" charset="-128"/>
              </a:rPr>
              <a:t>・学習指導要領に示す各教科等の「第２　各学年（分野）の目標及び内容」の「２　内容」において「内容のまとまり」ごとに育成を目指す資質・能力が示されている。このため，「２　内容」の記載はそのまま学習指導の目標となりうる。</a:t>
            </a:r>
            <a:endParaRPr kumimoji="1" lang="en-US" altLang="ja-JP" sz="2400">
              <a:solidFill>
                <a:srgbClr val="000000"/>
              </a:solidFill>
              <a:latin typeface="ＭＳ Ｐゴシック" panose="020B0600070205080204" pitchFamily="50" charset="-128"/>
            </a:endParaRPr>
          </a:p>
        </p:txBody>
      </p:sp>
      <p:sp>
        <p:nvSpPr>
          <p:cNvPr id="11267" name="テキスト ボックス 1"/>
          <p:cNvSpPr txBox="1">
            <a:spLocks noChangeArrowheads="1"/>
          </p:cNvSpPr>
          <p:nvPr/>
        </p:nvSpPr>
        <p:spPr bwMode="auto">
          <a:xfrm>
            <a:off x="90488" y="1271588"/>
            <a:ext cx="8802687" cy="52387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solidFill>
                  <a:srgbClr val="000000"/>
                </a:solidFill>
              </a:rPr>
              <a:t>◆「指導と評価の一体化」のために</a:t>
            </a:r>
          </a:p>
        </p:txBody>
      </p:sp>
      <p:sp>
        <p:nvSpPr>
          <p:cNvPr id="8196" name="テキスト ボックス 1"/>
          <p:cNvSpPr txBox="1">
            <a:spLocks noChangeArrowheads="1"/>
          </p:cNvSpPr>
          <p:nvPr/>
        </p:nvSpPr>
        <p:spPr bwMode="auto">
          <a:xfrm>
            <a:off x="0" y="-23813"/>
            <a:ext cx="9144000" cy="984251"/>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ja-JP" sz="3200" b="1" dirty="0">
                <a:solidFill>
                  <a:schemeClr val="bg1"/>
                </a:solidFill>
                <a:latin typeface="+mj-ea"/>
                <a:ea typeface="+mj-ea"/>
              </a:rPr>
              <a:t>Ⅰ</a:t>
            </a:r>
            <a:r>
              <a:rPr lang="ja-JP" altLang="en-US" sz="3200" b="1" dirty="0">
                <a:solidFill>
                  <a:schemeClr val="bg1"/>
                </a:solidFill>
                <a:latin typeface="+mj-ea"/>
                <a:ea typeface="+mj-ea"/>
              </a:rPr>
              <a:t>　平成２９年度改訂を踏まえた学習評価の改善</a:t>
            </a:r>
            <a:endParaRPr kumimoji="1" lang="ja-JP" altLang="en-US" sz="3200" b="1" dirty="0">
              <a:solidFill>
                <a:schemeClr val="bg1"/>
              </a:solidFill>
              <a:latin typeface="+mj-ea"/>
              <a:ea typeface="+mj-ea"/>
            </a:endParaRPr>
          </a:p>
        </p:txBody>
      </p:sp>
      <p:sp>
        <p:nvSpPr>
          <p:cNvPr id="7" name="下リボン 5"/>
          <p:cNvSpPr/>
          <p:nvPr/>
        </p:nvSpPr>
        <p:spPr>
          <a:xfrm>
            <a:off x="7524750" y="3263900"/>
            <a:ext cx="1368425" cy="360363"/>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prstClr val="black"/>
                </a:solidFill>
                <a:latin typeface="BIZ UDPゴシック" panose="020B0400000000000000" pitchFamily="50" charset="-128"/>
                <a:ea typeface="BIZ UDPゴシック" panose="020B0400000000000000" pitchFamily="50" charset="-128"/>
              </a:rPr>
              <a:t>P</a:t>
            </a:r>
            <a:r>
              <a:rPr kumimoji="1" lang="ja-JP" altLang="en-US" sz="2000" b="1" dirty="0">
                <a:solidFill>
                  <a:prstClr val="black"/>
                </a:solidFill>
                <a:latin typeface="BIZ UDPゴシック" panose="020B0400000000000000" pitchFamily="50" charset="-128"/>
                <a:ea typeface="BIZ UDPゴシック" panose="020B0400000000000000" pitchFamily="50" charset="-128"/>
              </a:rPr>
              <a:t>３</a:t>
            </a:r>
            <a:endParaRPr kumimoji="1" lang="ja-JP" altLang="en-US" sz="1400" b="1" dirty="0">
              <a:solidFill>
                <a:prstClr val="black"/>
              </a:solidFill>
              <a:latin typeface="BIZ UDPゴシック" panose="020B0400000000000000" pitchFamily="50" charset="-128"/>
              <a:ea typeface="BIZ UDPゴシック" panose="020B0400000000000000" pitchFamily="50" charset="-128"/>
            </a:endParaRPr>
          </a:p>
        </p:txBody>
      </p:sp>
      <p:sp>
        <p:nvSpPr>
          <p:cNvPr id="8" name="下リボン 5"/>
          <p:cNvSpPr/>
          <p:nvPr/>
        </p:nvSpPr>
        <p:spPr>
          <a:xfrm>
            <a:off x="7524750" y="4797425"/>
            <a:ext cx="1368425" cy="360363"/>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prstClr val="black"/>
                </a:solidFill>
                <a:latin typeface="BIZ UDPゴシック" panose="020B0400000000000000" pitchFamily="50" charset="-128"/>
                <a:ea typeface="BIZ UDPゴシック" panose="020B0400000000000000" pitchFamily="50" charset="-128"/>
              </a:rPr>
              <a:t>P</a:t>
            </a:r>
            <a:r>
              <a:rPr kumimoji="1" lang="ja-JP" altLang="en-US" sz="2000" b="1" dirty="0">
                <a:solidFill>
                  <a:prstClr val="black"/>
                </a:solidFill>
                <a:latin typeface="BIZ UDPゴシック" panose="020B0400000000000000" pitchFamily="50" charset="-128"/>
                <a:ea typeface="BIZ UDPゴシック" panose="020B0400000000000000" pitchFamily="50" charset="-128"/>
              </a:rPr>
              <a:t>３</a:t>
            </a:r>
            <a:endParaRPr kumimoji="1" lang="ja-JP" altLang="en-US" sz="1400" b="1" dirty="0">
              <a:solidFill>
                <a:prstClr val="black"/>
              </a:solidFill>
              <a:latin typeface="BIZ UDPゴシック" panose="020B0400000000000000" pitchFamily="50" charset="-128"/>
              <a:ea typeface="BIZ UDPゴシック" panose="020B0400000000000000" pitchFamily="50" charset="-128"/>
            </a:endParaRPr>
          </a:p>
        </p:txBody>
      </p:sp>
      <p:sp>
        <p:nvSpPr>
          <p:cNvPr id="9" name="下リボン 5"/>
          <p:cNvSpPr/>
          <p:nvPr/>
        </p:nvSpPr>
        <p:spPr>
          <a:xfrm>
            <a:off x="5651500" y="6308725"/>
            <a:ext cx="3271838" cy="360363"/>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prstClr val="black"/>
                </a:solidFill>
                <a:latin typeface="BIZ UDPゴシック" panose="020B0400000000000000" pitchFamily="50" charset="-128"/>
                <a:ea typeface="BIZ UDPゴシック" panose="020B0400000000000000" pitchFamily="50" charset="-128"/>
              </a:rPr>
              <a:t>P</a:t>
            </a:r>
            <a:r>
              <a:rPr kumimoji="1" lang="ja-JP" altLang="en-US" sz="2000" b="1" dirty="0">
                <a:solidFill>
                  <a:prstClr val="black"/>
                </a:solidFill>
                <a:latin typeface="BIZ UDPゴシック" panose="020B0400000000000000" pitchFamily="50" charset="-128"/>
                <a:ea typeface="BIZ UDPゴシック" panose="020B0400000000000000" pitchFamily="50" charset="-128"/>
              </a:rPr>
              <a:t>１４～</a:t>
            </a:r>
            <a:r>
              <a:rPr kumimoji="1" lang="en-US" altLang="ja-JP" sz="2000" b="1" dirty="0">
                <a:solidFill>
                  <a:prstClr val="black"/>
                </a:solidFill>
                <a:latin typeface="BIZ UDPゴシック" panose="020B0400000000000000" pitchFamily="50" charset="-128"/>
                <a:ea typeface="BIZ UDPゴシック" panose="020B0400000000000000" pitchFamily="50" charset="-128"/>
              </a:rPr>
              <a:t>P</a:t>
            </a:r>
            <a:r>
              <a:rPr kumimoji="1" lang="ja-JP" altLang="en-US" sz="2000" b="1" dirty="0">
                <a:solidFill>
                  <a:prstClr val="black"/>
                </a:solidFill>
                <a:latin typeface="BIZ UDPゴシック" panose="020B0400000000000000" pitchFamily="50" charset="-128"/>
                <a:ea typeface="BIZ UDPゴシック" panose="020B0400000000000000" pitchFamily="50" charset="-128"/>
              </a:rPr>
              <a:t>１５</a:t>
            </a:r>
            <a:endParaRPr kumimoji="1" lang="ja-JP" altLang="en-US" sz="1400" b="1" dirty="0">
              <a:solidFill>
                <a:prstClr val="black"/>
              </a:solidFill>
              <a:latin typeface="BIZ UDPゴシック" panose="020B0400000000000000" pitchFamily="50" charset="-128"/>
              <a:ea typeface="BIZ UDPゴシック" panose="020B0400000000000000"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106"/>
    </mc:Choice>
    <mc:Fallback xmlns="">
      <p:transition spd="slow" advTm="51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684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84995" name="テキスト ボックス 10"/>
          <p:cNvSpPr txBox="1">
            <a:spLocks noChangeArrowheads="1"/>
          </p:cNvSpPr>
          <p:nvPr/>
        </p:nvSpPr>
        <p:spPr bwMode="auto">
          <a:xfrm>
            <a:off x="307975" y="1949450"/>
            <a:ext cx="89646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lang="en-US" altLang="ja-JP" sz="2400"/>
          </a:p>
          <a:p>
            <a:r>
              <a:rPr lang="ja-JP" altLang="en-US" sz="2400"/>
              <a:t>　</a:t>
            </a:r>
            <a:r>
              <a:rPr lang="en-US" altLang="ja-JP" sz="2400"/>
              <a:t>【</a:t>
            </a:r>
            <a:r>
              <a:rPr lang="ja-JP" altLang="en-US" sz="2400"/>
              <a:t>「話すこと［やり取り］」イの評価規準の設定例</a:t>
            </a:r>
            <a:r>
              <a:rPr lang="en-US" altLang="ja-JP" sz="2400"/>
              <a:t>】 </a:t>
            </a:r>
            <a:r>
              <a:rPr lang="ja-JP" altLang="en-US" sz="2400"/>
              <a:t> </a:t>
            </a:r>
            <a:endParaRPr kumimoji="1" lang="en-US" altLang="ja-JP" sz="2400" b="1"/>
          </a:p>
        </p:txBody>
      </p:sp>
      <p:pic>
        <p:nvPicPr>
          <p:cNvPr id="8499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25" y="2755900"/>
            <a:ext cx="6516688" cy="391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下リボン 4"/>
          <p:cNvSpPr/>
          <p:nvPr/>
        </p:nvSpPr>
        <p:spPr>
          <a:xfrm>
            <a:off x="6875463" y="660400"/>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４２</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84998" name="テキスト ボックス 1"/>
          <p:cNvSpPr txBox="1">
            <a:spLocks noChangeArrowheads="1"/>
          </p:cNvSpPr>
          <p:nvPr/>
        </p:nvSpPr>
        <p:spPr bwMode="auto">
          <a:xfrm>
            <a:off x="169863" y="130968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sp>
        <p:nvSpPr>
          <p:cNvPr id="7" name="正方形/長方形 6"/>
          <p:cNvSpPr/>
          <p:nvPr/>
        </p:nvSpPr>
        <p:spPr>
          <a:xfrm>
            <a:off x="3851275" y="2774950"/>
            <a:ext cx="1982788" cy="3933825"/>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9"/>
    </mc:Choice>
    <mc:Fallback xmlns="">
      <p:transition spd="slow" advTm="6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684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87043" name="テキスト ボックス 4"/>
          <p:cNvSpPr txBox="1">
            <a:spLocks noChangeArrowheads="1"/>
          </p:cNvSpPr>
          <p:nvPr/>
        </p:nvSpPr>
        <p:spPr bwMode="auto">
          <a:xfrm>
            <a:off x="95250" y="2478088"/>
            <a:ext cx="8883650" cy="419100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900"/>
              </a:lnSpc>
            </a:pPr>
            <a:r>
              <a:rPr lang="ja-JP" altLang="en-US" sz="2400" b="1"/>
              <a:t>「話すこと［やり取り］」の場合 </a:t>
            </a:r>
            <a:endParaRPr lang="en-US" altLang="ja-JP" sz="2400" b="1"/>
          </a:p>
          <a:p>
            <a:pPr>
              <a:lnSpc>
                <a:spcPts val="3100"/>
              </a:lnSpc>
            </a:pPr>
            <a:r>
              <a:rPr lang="ja-JP" altLang="en-US" sz="2400" b="1">
                <a:solidFill>
                  <a:srgbClr val="000000"/>
                </a:solidFill>
                <a:latin typeface="ＭＳ....."/>
              </a:rPr>
              <a:t>○「主体的に学習に取り組む態度」の評価規準について </a:t>
            </a:r>
          </a:p>
          <a:p>
            <a:pPr>
              <a:lnSpc>
                <a:spcPts val="3100"/>
              </a:lnSpc>
            </a:pPr>
            <a:r>
              <a:rPr lang="ja-JP" altLang="en-US" sz="2400"/>
              <a:t>（ア）・「</a:t>
            </a:r>
            <a:r>
              <a:rPr lang="en-US" altLang="ja-JP" sz="2400"/>
              <a:t>【</a:t>
            </a:r>
            <a:r>
              <a:rPr lang="ja-JP" altLang="en-US" sz="2400"/>
              <a:t>目的等</a:t>
            </a:r>
            <a:r>
              <a:rPr lang="en-US" altLang="ja-JP" sz="2400"/>
              <a:t>】</a:t>
            </a:r>
            <a:r>
              <a:rPr lang="ja-JP" altLang="en-US" sz="2400"/>
              <a:t>に応じて，</a:t>
            </a:r>
            <a:r>
              <a:rPr lang="en-US" altLang="ja-JP" sz="2400"/>
              <a:t>【</a:t>
            </a:r>
            <a:r>
              <a:rPr lang="ja-JP" altLang="en-US" sz="2400"/>
              <a:t>事柄・話題</a:t>
            </a:r>
            <a:r>
              <a:rPr lang="en-US" altLang="ja-JP" sz="2400"/>
              <a:t>】</a:t>
            </a:r>
            <a:r>
              <a:rPr lang="ja-JP" altLang="en-US" sz="2400"/>
              <a:t>について，簡単な語句や文</a:t>
            </a:r>
            <a:endParaRPr lang="en-US" altLang="ja-JP" sz="2400"/>
          </a:p>
          <a:p>
            <a:pPr>
              <a:lnSpc>
                <a:spcPts val="3100"/>
              </a:lnSpc>
            </a:pPr>
            <a:r>
              <a:rPr lang="ja-JP" altLang="en-US" sz="2400"/>
              <a:t>　　　　を用いて即興で伝え合おうとしている。」が基本的な形となる。 </a:t>
            </a:r>
          </a:p>
          <a:p>
            <a:pPr>
              <a:lnSpc>
                <a:spcPts val="3100"/>
              </a:lnSpc>
            </a:pPr>
            <a:r>
              <a:rPr lang="ja-JP" altLang="en-US" sz="2400"/>
              <a:t>（イ） ・「</a:t>
            </a:r>
            <a:r>
              <a:rPr lang="en-US" altLang="ja-JP" sz="2400"/>
              <a:t>【</a:t>
            </a:r>
            <a:r>
              <a:rPr lang="ja-JP" altLang="en-US" sz="2400"/>
              <a:t>目的等</a:t>
            </a:r>
            <a:r>
              <a:rPr lang="en-US" altLang="ja-JP" sz="2400"/>
              <a:t>】</a:t>
            </a:r>
            <a:r>
              <a:rPr lang="ja-JP" altLang="en-US" sz="2400"/>
              <a:t>に応じて，</a:t>
            </a:r>
            <a:r>
              <a:rPr lang="en-US" altLang="ja-JP" sz="2400"/>
              <a:t>【</a:t>
            </a:r>
            <a:r>
              <a:rPr lang="ja-JP" altLang="en-US" sz="2400"/>
              <a:t>事柄・話題</a:t>
            </a:r>
            <a:r>
              <a:rPr lang="en-US" altLang="ja-JP" sz="2400"/>
              <a:t>】</a:t>
            </a:r>
            <a:r>
              <a:rPr lang="ja-JP" altLang="en-US" sz="2400"/>
              <a:t>について，</a:t>
            </a:r>
            <a:r>
              <a:rPr lang="en-US" altLang="ja-JP" sz="2400"/>
              <a:t>【</a:t>
            </a:r>
            <a:r>
              <a:rPr lang="ja-JP" altLang="en-US" sz="2400"/>
              <a:t>内容</a:t>
            </a:r>
            <a:r>
              <a:rPr lang="en-US" altLang="ja-JP" sz="2400"/>
              <a:t>】</a:t>
            </a:r>
            <a:r>
              <a:rPr lang="ja-JP" altLang="en-US" sz="2400"/>
              <a:t>を整理し，</a:t>
            </a:r>
            <a:endParaRPr lang="en-US" altLang="ja-JP" sz="2400"/>
          </a:p>
          <a:p>
            <a:pPr>
              <a:lnSpc>
                <a:spcPts val="3100"/>
              </a:lnSpc>
            </a:pPr>
            <a:r>
              <a:rPr lang="ja-JP" altLang="en-US" sz="2400"/>
              <a:t>　　　　簡単な語句や文を用いて伝えたり，相手からの質問に答えた</a:t>
            </a:r>
            <a:endParaRPr lang="en-US" altLang="ja-JP" sz="2400"/>
          </a:p>
          <a:p>
            <a:pPr>
              <a:lnSpc>
                <a:spcPts val="3100"/>
              </a:lnSpc>
            </a:pPr>
            <a:r>
              <a:rPr lang="ja-JP" altLang="en-US" sz="2400"/>
              <a:t>　　　　りしようとしている。」が基本的な形となる。 </a:t>
            </a:r>
          </a:p>
          <a:p>
            <a:pPr>
              <a:lnSpc>
                <a:spcPts val="3100"/>
              </a:lnSpc>
            </a:pPr>
            <a:r>
              <a:rPr lang="ja-JP" altLang="en-US" sz="2400"/>
              <a:t>（ウ） ・「</a:t>
            </a:r>
            <a:r>
              <a:rPr lang="en-US" altLang="ja-JP" sz="2400"/>
              <a:t>【</a:t>
            </a:r>
            <a:r>
              <a:rPr lang="ja-JP" altLang="en-US" sz="2400"/>
              <a:t>目的等</a:t>
            </a:r>
            <a:r>
              <a:rPr lang="en-US" altLang="ja-JP" sz="2400"/>
              <a:t>】</a:t>
            </a:r>
            <a:r>
              <a:rPr lang="ja-JP" altLang="en-US" sz="2400"/>
              <a:t>に応じて，</a:t>
            </a:r>
            <a:r>
              <a:rPr lang="en-US" altLang="ja-JP" sz="2400"/>
              <a:t>【</a:t>
            </a:r>
            <a:r>
              <a:rPr lang="ja-JP" altLang="en-US" sz="2400"/>
              <a:t>事柄・話題</a:t>
            </a:r>
            <a:r>
              <a:rPr lang="en-US" altLang="ja-JP" sz="2400"/>
              <a:t>】</a:t>
            </a:r>
            <a:r>
              <a:rPr lang="ja-JP" altLang="en-US" sz="2400"/>
              <a:t>について聞いたり読んだり</a:t>
            </a:r>
            <a:endParaRPr lang="en-US" altLang="ja-JP" sz="2400"/>
          </a:p>
          <a:p>
            <a:pPr>
              <a:lnSpc>
                <a:spcPts val="3100"/>
              </a:lnSpc>
            </a:pPr>
            <a:r>
              <a:rPr lang="ja-JP" altLang="en-US" sz="2400"/>
              <a:t>　　　　して，</a:t>
            </a:r>
            <a:r>
              <a:rPr lang="en-US" altLang="ja-JP" sz="2400"/>
              <a:t>【</a:t>
            </a:r>
            <a:r>
              <a:rPr lang="ja-JP" altLang="en-US" sz="2400"/>
              <a:t>内容</a:t>
            </a:r>
            <a:r>
              <a:rPr lang="en-US" altLang="ja-JP" sz="2400"/>
              <a:t>】</a:t>
            </a:r>
            <a:r>
              <a:rPr lang="ja-JP" altLang="en-US" sz="2400"/>
              <a:t>を，簡単な語句や文を用いて述べ合おうとしてい</a:t>
            </a:r>
            <a:endParaRPr lang="en-US" altLang="ja-JP" sz="2400"/>
          </a:p>
          <a:p>
            <a:pPr>
              <a:lnSpc>
                <a:spcPts val="3100"/>
              </a:lnSpc>
            </a:pPr>
            <a:r>
              <a:rPr lang="ja-JP" altLang="en-US" sz="2400"/>
              <a:t>　　　　る。」が基本的な形となる。 </a:t>
            </a:r>
            <a:endParaRPr lang="ja-JP" altLang="en-US" sz="2800"/>
          </a:p>
        </p:txBody>
      </p:sp>
      <p:sp>
        <p:nvSpPr>
          <p:cNvPr id="5" name="下リボン 4"/>
          <p:cNvSpPr/>
          <p:nvPr/>
        </p:nvSpPr>
        <p:spPr>
          <a:xfrm>
            <a:off x="6875463" y="692150"/>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４１</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87045" name="テキスト ボックス 10"/>
          <p:cNvSpPr txBox="1">
            <a:spLocks noChangeArrowheads="1"/>
          </p:cNvSpPr>
          <p:nvPr/>
        </p:nvSpPr>
        <p:spPr bwMode="auto">
          <a:xfrm>
            <a:off x="65088" y="1989138"/>
            <a:ext cx="8964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kumimoji="1" lang="en-US" altLang="ja-JP" sz="2400" b="1"/>
          </a:p>
        </p:txBody>
      </p:sp>
      <p:sp>
        <p:nvSpPr>
          <p:cNvPr id="87046" name="テキスト ボックス 1"/>
          <p:cNvSpPr txBox="1">
            <a:spLocks noChangeArrowheads="1"/>
          </p:cNvSpPr>
          <p:nvPr/>
        </p:nvSpPr>
        <p:spPr bwMode="auto">
          <a:xfrm>
            <a:off x="157163" y="134143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747"/>
    </mc:Choice>
    <mc:Fallback xmlns="">
      <p:transition spd="slow" advTm="51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1268413"/>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89091" name="テキスト ボックス 10"/>
          <p:cNvSpPr txBox="1">
            <a:spLocks noChangeArrowheads="1"/>
          </p:cNvSpPr>
          <p:nvPr/>
        </p:nvSpPr>
        <p:spPr bwMode="auto">
          <a:xfrm>
            <a:off x="307975" y="1949450"/>
            <a:ext cx="89646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lang="en-US" altLang="ja-JP" sz="2400"/>
          </a:p>
          <a:p>
            <a:r>
              <a:rPr lang="ja-JP" altLang="en-US" sz="2400"/>
              <a:t>　</a:t>
            </a:r>
            <a:r>
              <a:rPr lang="en-US" altLang="ja-JP" sz="2400"/>
              <a:t>【</a:t>
            </a:r>
            <a:r>
              <a:rPr lang="ja-JP" altLang="en-US" sz="2400"/>
              <a:t>「話すこと［やり取り］」イの評価規準の設定例</a:t>
            </a:r>
            <a:r>
              <a:rPr lang="en-US" altLang="ja-JP" sz="2400"/>
              <a:t>】 </a:t>
            </a:r>
            <a:r>
              <a:rPr lang="ja-JP" altLang="en-US" sz="2400"/>
              <a:t> </a:t>
            </a:r>
            <a:endParaRPr kumimoji="1" lang="en-US" altLang="ja-JP" sz="2400" b="1"/>
          </a:p>
        </p:txBody>
      </p:sp>
      <p:pic>
        <p:nvPicPr>
          <p:cNvPr id="8909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25" y="2755900"/>
            <a:ext cx="6516688" cy="391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下リボン 4"/>
          <p:cNvSpPr/>
          <p:nvPr/>
        </p:nvSpPr>
        <p:spPr>
          <a:xfrm>
            <a:off x="6875463" y="660400"/>
            <a:ext cx="1908175" cy="55880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４２</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89094" name="テキスト ボックス 1"/>
          <p:cNvSpPr txBox="1">
            <a:spLocks noChangeArrowheads="1"/>
          </p:cNvSpPr>
          <p:nvPr/>
        </p:nvSpPr>
        <p:spPr bwMode="auto">
          <a:xfrm>
            <a:off x="169863" y="1309688"/>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sp>
        <p:nvSpPr>
          <p:cNvPr id="7" name="正方形/長方形 6"/>
          <p:cNvSpPr/>
          <p:nvPr/>
        </p:nvSpPr>
        <p:spPr>
          <a:xfrm>
            <a:off x="5846763" y="2778125"/>
            <a:ext cx="1987550" cy="3878263"/>
          </a:xfrm>
          <a:prstGeom prst="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32"/>
    </mc:Choice>
    <mc:Fallback xmlns="">
      <p:transition spd="slow" advTm="7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p:cNvSpPr txBox="1">
            <a:spLocks noChangeArrowheads="1"/>
          </p:cNvSpPr>
          <p:nvPr/>
        </p:nvSpPr>
        <p:spPr bwMode="auto">
          <a:xfrm>
            <a:off x="0" y="0"/>
            <a:ext cx="9144000" cy="927100"/>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pic>
        <p:nvPicPr>
          <p:cNvPr id="9113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2535238"/>
            <a:ext cx="72390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0" name="正方形/長方形 1"/>
          <p:cNvSpPr>
            <a:spLocks noChangeArrowheads="1"/>
          </p:cNvSpPr>
          <p:nvPr/>
        </p:nvSpPr>
        <p:spPr bwMode="auto">
          <a:xfrm>
            <a:off x="198438" y="5872163"/>
            <a:ext cx="894556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500"/>
              </a:lnSpc>
            </a:pPr>
            <a:r>
              <a:rPr lang="en-US" altLang="ja-JP"/>
              <a:t>※</a:t>
            </a:r>
            <a:r>
              <a:rPr lang="ja-JP" altLang="en-US"/>
              <a:t>「ペーパーテスト等」とは，ペーパーテスト（期末テストや単元テスト　等）の他，言語活動の際に用いるワークシートを指す。「活動の観　察」とは，単元終末の言語活動やそれに至るまでの言語活動の観察を指す。 </a:t>
            </a:r>
          </a:p>
        </p:txBody>
      </p:sp>
      <p:sp>
        <p:nvSpPr>
          <p:cNvPr id="5" name="下リボン 4"/>
          <p:cNvSpPr/>
          <p:nvPr/>
        </p:nvSpPr>
        <p:spPr>
          <a:xfrm>
            <a:off x="6875463" y="463550"/>
            <a:ext cx="1908175" cy="46355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４２</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91142" name="テキスト ボックス 10"/>
          <p:cNvSpPr txBox="1">
            <a:spLocks noChangeArrowheads="1"/>
          </p:cNvSpPr>
          <p:nvPr/>
        </p:nvSpPr>
        <p:spPr bwMode="auto">
          <a:xfrm>
            <a:off x="198438" y="1638300"/>
            <a:ext cx="8964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（２）単元ごとの目標及び評価規準の設定</a:t>
            </a:r>
            <a:endParaRPr lang="en-US" altLang="ja-JP" sz="2400"/>
          </a:p>
          <a:p>
            <a:r>
              <a:rPr lang="ja-JP" altLang="en-US" sz="2400"/>
              <a:t>　</a:t>
            </a:r>
            <a:r>
              <a:rPr lang="en-US" altLang="ja-JP" sz="2400"/>
              <a:t>【</a:t>
            </a:r>
            <a:r>
              <a:rPr lang="ja-JP" altLang="en-US" sz="2400"/>
              <a:t>各領域の評価結果を観点別評価に総括する方法</a:t>
            </a:r>
            <a:r>
              <a:rPr lang="en-US" altLang="ja-JP" sz="2400"/>
              <a:t>】 </a:t>
            </a:r>
            <a:r>
              <a:rPr lang="ja-JP" altLang="en-US" sz="2400"/>
              <a:t> </a:t>
            </a:r>
            <a:endParaRPr kumimoji="1" lang="en-US" altLang="ja-JP" sz="2400" b="1"/>
          </a:p>
        </p:txBody>
      </p:sp>
      <p:sp>
        <p:nvSpPr>
          <p:cNvPr id="91143" name="テキスト ボックス 1"/>
          <p:cNvSpPr txBox="1">
            <a:spLocks noChangeArrowheads="1"/>
          </p:cNvSpPr>
          <p:nvPr/>
        </p:nvSpPr>
        <p:spPr bwMode="auto">
          <a:xfrm>
            <a:off x="169863" y="982663"/>
            <a:ext cx="8802687" cy="6191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00"/>
              </a:lnSpc>
            </a:pPr>
            <a:r>
              <a:rPr kumimoji="1" lang="ja-JP" altLang="en-US" sz="2800"/>
              <a:t>単元の評価規準作成のポイント</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456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2"/>
          <p:cNvSpPr/>
          <p:nvPr/>
        </p:nvSpPr>
        <p:spPr>
          <a:xfrm>
            <a:off x="144463" y="1090613"/>
            <a:ext cx="8763000" cy="928687"/>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を行おうとしている側面，自らの学習を調整しようとする側面から評価する。</a:t>
            </a:r>
            <a:endParaRPr lang="en-US" altLang="ja-JP" kern="0" dirty="0">
              <a:solidFill>
                <a:prstClr val="black"/>
              </a:solidFill>
              <a:uFill>
                <a:solidFill>
                  <a:srgbClr val="FF0000"/>
                </a:solidFill>
              </a:uFill>
            </a:endParaRPr>
          </a:p>
        </p:txBody>
      </p:sp>
      <p:sp>
        <p:nvSpPr>
          <p:cNvPr id="93187"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sp>
        <p:nvSpPr>
          <p:cNvPr id="93188" name="スライド番号プレースホルダー 3"/>
          <p:cNvSpPr txBox="1">
            <a:spLocks noChangeArrowheads="1"/>
          </p:cNvSpPr>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9pPr>
          </a:lstStyle>
          <a:p>
            <a:pPr algn="r">
              <a:lnSpc>
                <a:spcPct val="100000"/>
              </a:lnSpc>
              <a:spcBef>
                <a:spcPct val="0"/>
              </a:spcBef>
              <a:buFontTx/>
              <a:buNone/>
            </a:pPr>
            <a:fld id="{EC518409-9C5D-43D3-A4F5-0C5AAC598C6A}" type="slidenum">
              <a:rPr kumimoji="0" lang="ja-JP" altLang="en-US" sz="900">
                <a:solidFill>
                  <a:srgbClr val="898989"/>
                </a:solidFill>
              </a:rPr>
              <a:pPr algn="r">
                <a:lnSpc>
                  <a:spcPct val="100000"/>
                </a:lnSpc>
                <a:spcBef>
                  <a:spcPct val="0"/>
                </a:spcBef>
                <a:buFontTx/>
                <a:buNone/>
              </a:pPr>
              <a:t>44</a:t>
            </a:fld>
            <a:endParaRPr kumimoji="0" lang="ja-JP" altLang="en-US" sz="900">
              <a:solidFill>
                <a:srgbClr val="898989"/>
              </a:solidFill>
            </a:endParaRPr>
          </a:p>
        </p:txBody>
      </p:sp>
      <p:pic>
        <p:nvPicPr>
          <p:cNvPr id="93189" name="図 14"/>
          <p:cNvPicPr>
            <a:picLocks noChangeAspect="1" noChangeArrowheads="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738188" y="2057400"/>
            <a:ext cx="7786687"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円/楕円 15"/>
          <p:cNvSpPr/>
          <p:nvPr/>
        </p:nvSpPr>
        <p:spPr>
          <a:xfrm>
            <a:off x="4787900" y="2636838"/>
            <a:ext cx="554038" cy="2992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7" name="円/楕円 16"/>
          <p:cNvSpPr/>
          <p:nvPr/>
        </p:nvSpPr>
        <p:spPr>
          <a:xfrm>
            <a:off x="5949950" y="5613400"/>
            <a:ext cx="2574925"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0" name="テキスト ボックス 1"/>
          <p:cNvSpPr txBox="1">
            <a:spLocks noChangeArrowheads="1"/>
          </p:cNvSpPr>
          <p:nvPr/>
        </p:nvSpPr>
        <p:spPr bwMode="auto">
          <a:xfrm>
            <a:off x="0" y="0"/>
            <a:ext cx="9144000" cy="927100"/>
          </a:xfrm>
          <a:prstGeom prst="rect">
            <a:avLst/>
          </a:prstGeom>
          <a:solidFill>
            <a:srgbClr val="0070C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623888" indent="-623888">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「内容のまとまり（五つの領域）ごとの評価規準」の考え　　方を踏まえた評価規準の作成</a:t>
            </a:r>
            <a:endParaRPr kumimoji="1" lang="ja-JP" altLang="en-US" sz="2800" b="1" dirty="0">
              <a:solidFill>
                <a:schemeClr val="bg1"/>
              </a:solidFill>
              <a:latin typeface="+mj-ea"/>
              <a:ea typeface="+mj-ea"/>
            </a:endParaRPr>
          </a:p>
        </p:txBody>
      </p:sp>
      <p:sp>
        <p:nvSpPr>
          <p:cNvPr id="13" name="下リボン 4"/>
          <p:cNvSpPr/>
          <p:nvPr/>
        </p:nvSpPr>
        <p:spPr>
          <a:xfrm>
            <a:off x="6875463" y="463550"/>
            <a:ext cx="1908175" cy="463550"/>
          </a:xfrm>
          <a:prstGeom prst="ribb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１０</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40"/>
    </mc:Choice>
    <mc:Fallback xmlns="">
      <p:transition spd="slow" advTm="3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外国語</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solidFill>
                  <a:schemeClr val="bg1"/>
                </a:solidFill>
                <a:ea typeface="HGP教科書体" panose="02020600000000000000" pitchFamily="18" charset="-128"/>
              </a:rPr>
              <a:t>Ⅰ</a:t>
            </a:r>
            <a:r>
              <a:rPr lang="ja-JP" altLang="en-US" sz="2800" b="1" dirty="0">
                <a:solidFill>
                  <a:schemeClr val="bg1"/>
                </a:solidFill>
                <a:ea typeface="HGP教科書体" panose="02020600000000000000" pitchFamily="18" charset="-128"/>
              </a:rPr>
              <a:t>　平成２９年度改訂を踏まえた学習評価の改善</a:t>
            </a:r>
            <a:endParaRPr lang="en-US" altLang="ja-JP" sz="2800" b="1" dirty="0">
              <a:solidFill>
                <a:schemeClr val="bg1"/>
              </a:solidFill>
              <a:ea typeface="HGP教科書体" panose="02020600000000000000" pitchFamily="18" charset="-128"/>
            </a:endParaRPr>
          </a:p>
          <a:p>
            <a:pPr marL="623888" indent="-623888" eaLnBrk="1" fontAlgn="auto" hangingPunct="1">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中学校外国語科における「内容のまとまりごとの評価規準」作成の基本的な手順</a:t>
            </a:r>
            <a:endParaRPr lang="en-US" altLang="ja-JP" sz="2800" b="1" dirty="0">
              <a:solidFill>
                <a:srgbClr val="000000"/>
              </a:solidFill>
              <a:ea typeface="HGP教科書体" panose="02020600000000000000" pitchFamily="18" charset="-128"/>
            </a:endParaRPr>
          </a:p>
          <a:p>
            <a:pPr marL="623888" indent="-623888" eaLnBrk="1" fontAlgn="auto" hangingPunct="1">
              <a:spcBef>
                <a:spcPct val="50000"/>
              </a:spcBef>
              <a:spcAft>
                <a:spcPts val="0"/>
              </a:spcAft>
              <a:buFontTx/>
              <a:buNone/>
              <a:defRPr/>
            </a:pPr>
            <a:r>
              <a:rPr lang="en-US" altLang="ja-JP" sz="2800" b="1" dirty="0">
                <a:solidFill>
                  <a:schemeClr val="bg1"/>
                </a:solidFill>
                <a:ea typeface="HGP教科書体" panose="02020600000000000000" pitchFamily="18" charset="-128"/>
              </a:rPr>
              <a:t>Ⅲ</a:t>
            </a:r>
            <a:r>
              <a:rPr lang="ja-JP" altLang="en-US" sz="2800" b="1" dirty="0">
                <a:solidFill>
                  <a:schemeClr val="bg1"/>
                </a:solidFill>
                <a:ea typeface="HGP教科書体" panose="02020600000000000000" pitchFamily="18" charset="-128"/>
              </a:rPr>
              <a:t>　「内容のまとまり（五つの領域）ごとの評価規準」の考え方を踏まえた評価規準の作成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24"/>
    </mc:Choice>
    <mc:Fallback xmlns="">
      <p:transition spd="slow" advTm="13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1844675"/>
            <a:ext cx="9144000" cy="44640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5363" name="テキスト ボックス 1"/>
          <p:cNvSpPr txBox="1">
            <a:spLocks noChangeArrowheads="1"/>
          </p:cNvSpPr>
          <p:nvPr/>
        </p:nvSpPr>
        <p:spPr bwMode="auto">
          <a:xfrm>
            <a:off x="88900" y="2276475"/>
            <a:ext cx="8980488" cy="1584325"/>
          </a:xfrm>
          <a:prstGeom prst="rect">
            <a:avLst/>
          </a:prstGeom>
          <a:solidFill>
            <a:schemeClr val="bg1"/>
          </a:solidFill>
          <a:ln w="9525">
            <a:solidFill>
              <a:schemeClr val="tx1"/>
            </a:solidFill>
            <a:miter lim="800000"/>
            <a:headEnd/>
            <a:tailEnd/>
          </a:ln>
        </p:spPr>
        <p:txBody>
          <a:bodyPr tIns="144000" bIns="14400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kumimoji="1" lang="ja-JP" altLang="en-US" sz="2800"/>
              <a:t>①　</a:t>
            </a:r>
            <a:r>
              <a:rPr lang="ja-JP" altLang="en-US" sz="2800"/>
              <a:t>外国語科における「内容のまとまり」の記述が，観点ご</a:t>
            </a:r>
            <a:endParaRPr lang="en-US" altLang="ja-JP" sz="2800"/>
          </a:p>
          <a:p>
            <a:pPr>
              <a:lnSpc>
                <a:spcPct val="150000"/>
              </a:lnSpc>
            </a:pPr>
            <a:r>
              <a:rPr lang="ja-JP" altLang="en-US" sz="2800"/>
              <a:t>　 とにどのように整理されているかを確認する。 	</a:t>
            </a:r>
          </a:p>
        </p:txBody>
      </p:sp>
      <p:sp>
        <p:nvSpPr>
          <p:cNvPr id="15364" name="テキスト ボックス 1"/>
          <p:cNvSpPr txBox="1">
            <a:spLocks noChangeArrowheads="1"/>
          </p:cNvSpPr>
          <p:nvPr/>
        </p:nvSpPr>
        <p:spPr bwMode="auto">
          <a:xfrm>
            <a:off x="88900" y="4292600"/>
            <a:ext cx="8980488" cy="1584325"/>
          </a:xfrm>
          <a:prstGeom prst="rect">
            <a:avLst/>
          </a:prstGeom>
          <a:solidFill>
            <a:schemeClr val="bg1"/>
          </a:solidFill>
          <a:ln w="9525">
            <a:solidFill>
              <a:schemeClr val="tx1"/>
            </a:solidFill>
            <a:miter lim="800000"/>
            <a:headEnd/>
            <a:tailEnd/>
          </a:ln>
        </p:spPr>
        <p:txBody>
          <a:bodyPr tIns="144000" bIns="144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kumimoji="1" lang="ja-JP" altLang="en-US" sz="2800"/>
              <a:t>②　</a:t>
            </a:r>
            <a:r>
              <a:rPr lang="ja-JP" altLang="en-US" sz="2800"/>
              <a:t>「内容のまとまり（五つの領域）ごとの評価規準」を作</a:t>
            </a:r>
            <a:endParaRPr lang="en-US" altLang="ja-JP" sz="2800"/>
          </a:p>
          <a:p>
            <a:pPr>
              <a:lnSpc>
                <a:spcPct val="150000"/>
              </a:lnSpc>
            </a:pPr>
            <a:r>
              <a:rPr lang="ja-JP" altLang="en-US" sz="2800"/>
              <a:t>　 成する。 	</a:t>
            </a:r>
          </a:p>
        </p:txBody>
      </p:sp>
      <p:sp>
        <p:nvSpPr>
          <p:cNvPr id="15365" name="テキスト ボックス 1"/>
          <p:cNvSpPr txBox="1">
            <a:spLocks noChangeArrowheads="1"/>
          </p:cNvSpPr>
          <p:nvPr/>
        </p:nvSpPr>
        <p:spPr bwMode="auto">
          <a:xfrm>
            <a:off x="0" y="0"/>
            <a:ext cx="9144000" cy="15573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6" name="下リボン 5"/>
          <p:cNvSpPr/>
          <p:nvPr/>
        </p:nvSpPr>
        <p:spPr>
          <a:xfrm>
            <a:off x="7459663" y="854075"/>
            <a:ext cx="1616075" cy="558800"/>
          </a:xfrm>
          <a:prstGeom prst="ribbon">
            <a:avLst>
              <a:gd name="adj1" fmla="val 16667"/>
              <a:gd name="adj2" fmla="val 535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２９</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393"/>
    </mc:Choice>
    <mc:Fallback xmlns="">
      <p:transition spd="slow" advTm="2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3182938"/>
            <a:ext cx="8963025" cy="2754312"/>
          </a:xfrm>
          <a:prstGeom prst="rect">
            <a:avLst/>
          </a:prstGeom>
          <a:solidFill>
            <a:srgbClr val="FFFF99"/>
          </a:solidFill>
          <a:ln>
            <a:solidFill>
              <a:srgbClr val="FFC000"/>
            </a:solidFill>
          </a:ln>
        </p:spPr>
        <p:txBody>
          <a:bodyPr/>
          <a:lstStyle/>
          <a:p>
            <a:pPr>
              <a:defRPr/>
            </a:pPr>
            <a:r>
              <a:rPr lang="ja-JP" altLang="en-US" sz="2800" dirty="0"/>
              <a:t>　</a:t>
            </a:r>
            <a:r>
              <a:rPr lang="ja-JP" altLang="en-US" sz="2800" b="1" dirty="0"/>
              <a:t>外国語科における「内容のまとまり」は，五つの領域（「聞くこと」「読むこと」「話すこと［やり取り・発表］」「書くこと」）</a:t>
            </a:r>
            <a:r>
              <a:rPr lang="ja-JP" altLang="en-US" sz="2800" dirty="0"/>
              <a:t>である。 </a:t>
            </a:r>
          </a:p>
          <a:p>
            <a:pPr>
              <a:defRPr/>
            </a:pPr>
            <a:r>
              <a:rPr lang="ja-JP" altLang="en-US" sz="2800" dirty="0"/>
              <a:t>　</a:t>
            </a:r>
            <a:r>
              <a:rPr lang="ja-JP" altLang="en-US" sz="2800" dirty="0">
                <a:solidFill>
                  <a:srgbClr val="FF0000"/>
                </a:solidFill>
              </a:rPr>
              <a:t>五つの領域別の目標の記述は，資質・能力の三つの柱を総合的に育成する観点から，各々を三つの柱に分けずに一文ずつの能力記述文で示している。</a:t>
            </a:r>
            <a:endParaRPr lang="en-US" altLang="ja-JP" sz="2800" dirty="0">
              <a:solidFill>
                <a:srgbClr val="FF0000"/>
              </a:solidFill>
            </a:endParaRPr>
          </a:p>
          <a:p>
            <a:pPr>
              <a:defRPr/>
            </a:pPr>
            <a:endParaRPr kumimoji="1" lang="en-US" altLang="ja-JP" sz="2800" dirty="0">
              <a:latin typeface="+mj-ea"/>
              <a:ea typeface="+mj-ea"/>
            </a:endParaRPr>
          </a:p>
        </p:txBody>
      </p:sp>
      <p:sp>
        <p:nvSpPr>
          <p:cNvPr id="17411" name="テキスト ボックス 1"/>
          <p:cNvSpPr txBox="1">
            <a:spLocks noChangeArrowheads="1"/>
          </p:cNvSpPr>
          <p:nvPr/>
        </p:nvSpPr>
        <p:spPr bwMode="auto">
          <a:xfrm>
            <a:off x="153988" y="1901825"/>
            <a:ext cx="8802687"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a:t>
            </a:r>
            <a:r>
              <a:rPr lang="ja-JP" altLang="en-US" sz="2800"/>
              <a:t>外国語科における「内容のまとまり」の記述が，観点ご</a:t>
            </a:r>
            <a:endParaRPr lang="en-US" altLang="ja-JP" sz="2800"/>
          </a:p>
          <a:p>
            <a:r>
              <a:rPr lang="ja-JP" altLang="en-US" sz="2800"/>
              <a:t>　 とにどのように整理されているかを確認する。</a:t>
            </a:r>
            <a:endParaRPr kumimoji="1" lang="ja-JP" altLang="en-US" sz="2800"/>
          </a:p>
        </p:txBody>
      </p:sp>
      <p:grpSp>
        <p:nvGrpSpPr>
          <p:cNvPr id="17412" name="グループ化 1"/>
          <p:cNvGrpSpPr>
            <a:grpSpLocks/>
          </p:cNvGrpSpPr>
          <p:nvPr/>
        </p:nvGrpSpPr>
        <p:grpSpPr bwMode="auto">
          <a:xfrm>
            <a:off x="0" y="0"/>
            <a:ext cx="9144000" cy="1557338"/>
            <a:chOff x="0" y="0"/>
            <a:chExt cx="9144000" cy="1557338"/>
          </a:xfrm>
        </p:grpSpPr>
        <p:sp>
          <p:nvSpPr>
            <p:cNvPr id="17413" name="テキスト ボックス 1"/>
            <p:cNvSpPr txBox="1">
              <a:spLocks noChangeArrowheads="1"/>
            </p:cNvSpPr>
            <p:nvPr/>
          </p:nvSpPr>
          <p:spPr bwMode="auto">
            <a:xfrm>
              <a:off x="0" y="0"/>
              <a:ext cx="9144000" cy="15573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8" name="下リボン 5"/>
            <p:cNvSpPr/>
            <p:nvPr/>
          </p:nvSpPr>
          <p:spPr>
            <a:xfrm>
              <a:off x="7459663" y="854075"/>
              <a:ext cx="1616075" cy="558800"/>
            </a:xfrm>
            <a:prstGeom prst="ribbon">
              <a:avLst>
                <a:gd name="adj1" fmla="val 16667"/>
                <a:gd name="adj2" fmla="val 535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２９</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26"/>
    </mc:Choice>
    <mc:Fallback xmlns="">
      <p:transition spd="slow" advTm="3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65088" y="2951163"/>
            <a:ext cx="8963025" cy="3600450"/>
          </a:xfrm>
          <a:prstGeom prst="rect">
            <a:avLst/>
          </a:prstGeom>
          <a:solidFill>
            <a:srgbClr val="FFFF99"/>
          </a:solidFill>
          <a:ln>
            <a:solidFill>
              <a:srgbClr val="FFC000"/>
            </a:solidFill>
          </a:ln>
        </p:spPr>
        <p:txBody>
          <a:bodyPr/>
          <a:lstStyle/>
          <a:p>
            <a:pPr>
              <a:defRPr/>
            </a:pPr>
            <a:r>
              <a:rPr lang="ja-JP" altLang="en-US" sz="2800" b="1" dirty="0"/>
              <a:t>〇 聞くこと </a:t>
            </a:r>
            <a:endParaRPr lang="en-US" altLang="ja-JP" sz="2800" b="1" dirty="0"/>
          </a:p>
          <a:p>
            <a:pPr>
              <a:lnSpc>
                <a:spcPts val="1000"/>
              </a:lnSpc>
              <a:defRPr/>
            </a:pPr>
            <a:endParaRPr lang="ja-JP" altLang="en-US" sz="2800" b="1" dirty="0"/>
          </a:p>
          <a:p>
            <a:pPr>
              <a:defRPr/>
            </a:pPr>
            <a:r>
              <a:rPr lang="ja-JP" altLang="en-US" sz="2800" dirty="0"/>
              <a:t>　ア はっきりと話されれば，日常的な話題について，必要な　</a:t>
            </a:r>
            <a:endParaRPr lang="en-US" altLang="ja-JP" sz="2800" dirty="0"/>
          </a:p>
          <a:p>
            <a:pPr>
              <a:defRPr/>
            </a:pPr>
            <a:r>
              <a:rPr lang="ja-JP" altLang="en-US" sz="2800" dirty="0"/>
              <a:t>　　  情報を聞き取ることができるようにする。 </a:t>
            </a:r>
          </a:p>
          <a:p>
            <a:pPr>
              <a:lnSpc>
                <a:spcPts val="1000"/>
              </a:lnSpc>
              <a:defRPr/>
            </a:pPr>
            <a:r>
              <a:rPr lang="ja-JP" altLang="en-US" sz="2800" dirty="0"/>
              <a:t>　</a:t>
            </a:r>
            <a:endParaRPr lang="en-US" altLang="ja-JP" sz="2800" dirty="0"/>
          </a:p>
          <a:p>
            <a:pPr>
              <a:defRPr/>
            </a:pPr>
            <a:r>
              <a:rPr lang="ja-JP" altLang="en-US" sz="2800" dirty="0"/>
              <a:t>　イ はっきりと話されれば，日常的な話題について，話の概</a:t>
            </a:r>
            <a:endParaRPr lang="en-US" altLang="ja-JP" sz="2800" dirty="0"/>
          </a:p>
          <a:p>
            <a:pPr>
              <a:defRPr/>
            </a:pPr>
            <a:r>
              <a:rPr lang="ja-JP" altLang="en-US" sz="2800" dirty="0"/>
              <a:t>　    要を捉えることができるようにする。 </a:t>
            </a:r>
          </a:p>
          <a:p>
            <a:pPr>
              <a:lnSpc>
                <a:spcPts val="1000"/>
              </a:lnSpc>
              <a:defRPr/>
            </a:pPr>
            <a:endParaRPr lang="en-US" altLang="ja-JP" sz="2800" dirty="0"/>
          </a:p>
          <a:p>
            <a:pPr>
              <a:defRPr/>
            </a:pPr>
            <a:r>
              <a:rPr lang="ja-JP" altLang="en-US" sz="2800" dirty="0"/>
              <a:t>　ウ はっきりと話されれば，社会的な話題について，短い説</a:t>
            </a:r>
            <a:endParaRPr lang="en-US" altLang="ja-JP" sz="2800" dirty="0"/>
          </a:p>
          <a:p>
            <a:pPr>
              <a:defRPr/>
            </a:pPr>
            <a:r>
              <a:rPr lang="ja-JP" altLang="en-US" sz="2800" dirty="0"/>
              <a:t>　　  明の要点を捉えることができるようにする。 </a:t>
            </a:r>
            <a:endParaRPr kumimoji="1" lang="en-US" altLang="ja-JP" sz="2800" dirty="0">
              <a:latin typeface="+mj-ea"/>
              <a:ea typeface="+mj-ea"/>
            </a:endParaRPr>
          </a:p>
        </p:txBody>
      </p:sp>
      <p:sp>
        <p:nvSpPr>
          <p:cNvPr id="19459" name="テキスト ボックス 1"/>
          <p:cNvSpPr txBox="1">
            <a:spLocks noChangeArrowheads="1"/>
          </p:cNvSpPr>
          <p:nvPr/>
        </p:nvSpPr>
        <p:spPr bwMode="auto">
          <a:xfrm>
            <a:off x="42863" y="1776413"/>
            <a:ext cx="8985250" cy="9540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a:t>
            </a:r>
            <a:r>
              <a:rPr lang="ja-JP" altLang="en-US" sz="2800"/>
              <a:t>外国語科における「内容のまとまり」の記述が，観点ご</a:t>
            </a:r>
            <a:endParaRPr lang="en-US" altLang="ja-JP" sz="2800"/>
          </a:p>
          <a:p>
            <a:r>
              <a:rPr lang="ja-JP" altLang="en-US" sz="2800"/>
              <a:t>　 とにどのように整理されているかを確認する。</a:t>
            </a:r>
            <a:endParaRPr kumimoji="1" lang="ja-JP" altLang="en-US" sz="2800"/>
          </a:p>
        </p:txBody>
      </p:sp>
      <p:grpSp>
        <p:nvGrpSpPr>
          <p:cNvPr id="19460" name="グループ化 6"/>
          <p:cNvGrpSpPr>
            <a:grpSpLocks/>
          </p:cNvGrpSpPr>
          <p:nvPr/>
        </p:nvGrpSpPr>
        <p:grpSpPr bwMode="auto">
          <a:xfrm>
            <a:off x="0" y="0"/>
            <a:ext cx="9144000" cy="1557338"/>
            <a:chOff x="0" y="0"/>
            <a:chExt cx="9144000" cy="1557338"/>
          </a:xfrm>
        </p:grpSpPr>
        <p:sp>
          <p:nvSpPr>
            <p:cNvPr id="19461" name="テキスト ボックス 1"/>
            <p:cNvSpPr txBox="1">
              <a:spLocks noChangeArrowheads="1"/>
            </p:cNvSpPr>
            <p:nvPr/>
          </p:nvSpPr>
          <p:spPr bwMode="auto">
            <a:xfrm>
              <a:off x="0" y="0"/>
              <a:ext cx="9144000" cy="15573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9" name="下リボン 5"/>
            <p:cNvSpPr/>
            <p:nvPr/>
          </p:nvSpPr>
          <p:spPr>
            <a:xfrm>
              <a:off x="7459663" y="854075"/>
              <a:ext cx="1616075" cy="558800"/>
            </a:xfrm>
            <a:prstGeom prst="ribbon">
              <a:avLst>
                <a:gd name="adj1" fmla="val 16667"/>
                <a:gd name="adj2" fmla="val 535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２９</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71"/>
    </mc:Choice>
    <mc:Fallback xmlns="">
      <p:transition spd="slow" advTm="2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2781300"/>
            <a:ext cx="8963025" cy="3600450"/>
          </a:xfrm>
          <a:prstGeom prst="rect">
            <a:avLst/>
          </a:prstGeom>
          <a:solidFill>
            <a:srgbClr val="FFFF99"/>
          </a:solidFill>
          <a:ln>
            <a:solidFill>
              <a:srgbClr val="FFC000"/>
            </a:solidFill>
          </a:ln>
        </p:spPr>
        <p:txBody>
          <a:bodyPr/>
          <a:lstStyle/>
          <a:p>
            <a:pPr>
              <a:defRPr/>
            </a:pPr>
            <a:r>
              <a:rPr lang="ja-JP" altLang="en-US" sz="2800" b="1" dirty="0"/>
              <a:t>〇 読むこと </a:t>
            </a:r>
            <a:endParaRPr lang="en-US" altLang="ja-JP" sz="2800" b="1" dirty="0"/>
          </a:p>
          <a:p>
            <a:pPr>
              <a:lnSpc>
                <a:spcPts val="1000"/>
              </a:lnSpc>
              <a:defRPr/>
            </a:pPr>
            <a:endParaRPr lang="ja-JP" altLang="en-US" sz="2800" b="1" dirty="0"/>
          </a:p>
          <a:p>
            <a:pPr>
              <a:defRPr/>
            </a:pPr>
            <a:r>
              <a:rPr lang="ja-JP" altLang="en-US" sz="2800" dirty="0"/>
              <a:t>　ア 日常的な話題について，簡単な語句や文で書かれた</a:t>
            </a:r>
            <a:r>
              <a:rPr lang="ja-JP" altLang="en-US" sz="2800" dirty="0" err="1"/>
              <a:t>も</a:t>
            </a:r>
            <a:endParaRPr lang="en-US" altLang="ja-JP" sz="2800" dirty="0"/>
          </a:p>
          <a:p>
            <a:pPr>
              <a:defRPr/>
            </a:pPr>
            <a:r>
              <a:rPr lang="ja-JP" altLang="en-US" sz="2800" dirty="0"/>
              <a:t>　　  のから必要な情報を読み取ることができるようにする。 </a:t>
            </a:r>
            <a:endParaRPr lang="en-US" altLang="ja-JP" sz="2800" dirty="0"/>
          </a:p>
          <a:p>
            <a:pPr>
              <a:lnSpc>
                <a:spcPts val="1000"/>
              </a:lnSpc>
              <a:defRPr/>
            </a:pPr>
            <a:endParaRPr lang="ja-JP" altLang="en-US" sz="2800" dirty="0"/>
          </a:p>
          <a:p>
            <a:pPr>
              <a:defRPr/>
            </a:pPr>
            <a:r>
              <a:rPr lang="ja-JP" altLang="en-US" sz="2800" dirty="0"/>
              <a:t>　イ 日常的な話題について，簡単な語句や文で書かれた</a:t>
            </a:r>
            <a:endParaRPr lang="en-US" altLang="ja-JP" sz="2800" dirty="0"/>
          </a:p>
          <a:p>
            <a:pPr>
              <a:defRPr/>
            </a:pPr>
            <a:r>
              <a:rPr lang="ja-JP" altLang="en-US" sz="2800" dirty="0"/>
              <a:t>　　  短い文章の概要を捉えることができるようにする。 </a:t>
            </a:r>
          </a:p>
          <a:p>
            <a:pPr>
              <a:lnSpc>
                <a:spcPts val="1000"/>
              </a:lnSpc>
              <a:defRPr/>
            </a:pPr>
            <a:endParaRPr lang="en-US" altLang="ja-JP" sz="2800" dirty="0"/>
          </a:p>
          <a:p>
            <a:pPr>
              <a:defRPr/>
            </a:pPr>
            <a:r>
              <a:rPr lang="ja-JP" altLang="en-US" sz="2800" dirty="0"/>
              <a:t>　ウ 社会的な話題について，簡単な語句や文で書かれた</a:t>
            </a:r>
            <a:endParaRPr lang="en-US" altLang="ja-JP" sz="2800" dirty="0"/>
          </a:p>
          <a:p>
            <a:pPr>
              <a:defRPr/>
            </a:pPr>
            <a:r>
              <a:rPr lang="ja-JP" altLang="en-US" sz="2800" dirty="0"/>
              <a:t>　　  短い文章の要点を捉えることができるようにする。 </a:t>
            </a:r>
            <a:endParaRPr kumimoji="1" lang="en-US" altLang="ja-JP" sz="2800" dirty="0">
              <a:latin typeface="+mj-ea"/>
              <a:ea typeface="+mj-ea"/>
            </a:endParaRPr>
          </a:p>
        </p:txBody>
      </p:sp>
      <p:sp>
        <p:nvSpPr>
          <p:cNvPr id="21507" name="テキスト ボックス 1"/>
          <p:cNvSpPr txBox="1">
            <a:spLocks noChangeArrowheads="1"/>
          </p:cNvSpPr>
          <p:nvPr/>
        </p:nvSpPr>
        <p:spPr bwMode="auto">
          <a:xfrm>
            <a:off x="179388" y="1682750"/>
            <a:ext cx="8802687"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①　</a:t>
            </a:r>
            <a:r>
              <a:rPr lang="ja-JP" altLang="en-US" sz="2800"/>
              <a:t>外国語科における「内容のまとまり」の記述が，観点ご</a:t>
            </a:r>
            <a:endParaRPr lang="en-US" altLang="ja-JP" sz="2800"/>
          </a:p>
          <a:p>
            <a:r>
              <a:rPr lang="ja-JP" altLang="en-US" sz="2800"/>
              <a:t>　 とにどのように整理されているかを確認する。</a:t>
            </a:r>
            <a:endParaRPr kumimoji="1" lang="ja-JP" altLang="en-US" sz="2800"/>
          </a:p>
        </p:txBody>
      </p:sp>
      <p:grpSp>
        <p:nvGrpSpPr>
          <p:cNvPr id="21508" name="グループ化 5"/>
          <p:cNvGrpSpPr>
            <a:grpSpLocks/>
          </p:cNvGrpSpPr>
          <p:nvPr/>
        </p:nvGrpSpPr>
        <p:grpSpPr bwMode="auto">
          <a:xfrm>
            <a:off x="0" y="0"/>
            <a:ext cx="9144000" cy="1557338"/>
            <a:chOff x="0" y="0"/>
            <a:chExt cx="9144000" cy="1557338"/>
          </a:xfrm>
        </p:grpSpPr>
        <p:sp>
          <p:nvSpPr>
            <p:cNvPr id="21509" name="テキスト ボックス 1"/>
            <p:cNvSpPr txBox="1">
              <a:spLocks noChangeArrowheads="1"/>
            </p:cNvSpPr>
            <p:nvPr/>
          </p:nvSpPr>
          <p:spPr bwMode="auto">
            <a:xfrm>
              <a:off x="0" y="0"/>
              <a:ext cx="9144000" cy="15573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Ⅱ</a:t>
              </a:r>
              <a:r>
                <a:rPr kumimoji="1" lang="ja-JP" altLang="en-US" sz="3200" b="1">
                  <a:solidFill>
                    <a:schemeClr val="bg1"/>
                  </a:solidFill>
                </a:rPr>
                <a:t>　中学校外国語科におけるの「内容のまとまり</a:t>
              </a:r>
              <a:endParaRPr kumimoji="1" lang="en-US" altLang="ja-JP" sz="3200" b="1">
                <a:solidFill>
                  <a:schemeClr val="bg1"/>
                </a:solidFill>
              </a:endParaRPr>
            </a:p>
            <a:p>
              <a:r>
                <a:rPr kumimoji="1" lang="ja-JP" altLang="en-US" sz="3200" b="1">
                  <a:solidFill>
                    <a:schemeClr val="bg1"/>
                  </a:solidFill>
                </a:rPr>
                <a:t>　　  ごとの評価規準」作成の基本的な手順</a:t>
              </a:r>
            </a:p>
          </p:txBody>
        </p:sp>
        <p:sp>
          <p:nvSpPr>
            <p:cNvPr id="8" name="下リボン 5"/>
            <p:cNvSpPr/>
            <p:nvPr/>
          </p:nvSpPr>
          <p:spPr>
            <a:xfrm>
              <a:off x="7459663" y="854075"/>
              <a:ext cx="1616075" cy="558800"/>
            </a:xfrm>
            <a:prstGeom prst="ribbon">
              <a:avLst>
                <a:gd name="adj1" fmla="val 16667"/>
                <a:gd name="adj2" fmla="val 535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b="1" dirty="0">
                  <a:solidFill>
                    <a:schemeClr val="tx1"/>
                  </a:solidFill>
                  <a:latin typeface="BIZ UDPゴシック" panose="020B0400000000000000" pitchFamily="50" charset="-128"/>
                  <a:ea typeface="BIZ UDPゴシック" panose="020B0400000000000000" pitchFamily="50" charset="-128"/>
                </a:rPr>
                <a:t>P</a:t>
              </a:r>
              <a:r>
                <a:rPr kumimoji="1" lang="ja-JP" altLang="en-US" sz="2000" b="1" dirty="0">
                  <a:solidFill>
                    <a:schemeClr val="tx1"/>
                  </a:solidFill>
                  <a:latin typeface="BIZ UDPゴシック" panose="020B0400000000000000" pitchFamily="50" charset="-128"/>
                  <a:ea typeface="BIZ UDPゴシック" panose="020B0400000000000000" pitchFamily="50" charset="-128"/>
                </a:rPr>
                <a:t>２９</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12"/>
    </mc:Choice>
    <mc:Fallback xmlns="">
      <p:transition spd="slow" advTm="1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18612</TotalTime>
  <Words>9537</Words>
  <Application>Microsoft Office PowerPoint</Application>
  <PresentationFormat>画面に合わせる (4:3)</PresentationFormat>
  <Paragraphs>568</Paragraphs>
  <Slides>44</Slides>
  <Notes>44</Notes>
  <HiddenSlides>0</HiddenSlides>
  <MMClips>44</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44</vt:i4>
      </vt:variant>
    </vt:vector>
  </HeadingPairs>
  <TitlesOfParts>
    <vt:vector size="56" baseType="lpstr">
      <vt:lpstr>BIZ UDPゴシック</vt:lpstr>
      <vt:lpstr>HGP教科書体</vt:lpstr>
      <vt:lpstr>ＭＳ Ｐゴシック</vt:lpstr>
      <vt:lpstr>ＭＳ Ｐ明朝</vt:lpstr>
      <vt:lpstr>ＭＳ 明朝</vt:lpstr>
      <vt:lpstr>ＭＳ.....</vt:lpstr>
      <vt:lpstr>游ゴシック</vt:lpstr>
      <vt:lpstr>Arial</vt:lpstr>
      <vt:lpstr>Calibri</vt:lpstr>
      <vt:lpstr>Calibri Light</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975</cp:revision>
  <cp:lastPrinted>2020-05-01T04:22:06Z</cp:lastPrinted>
  <dcterms:created xsi:type="dcterms:W3CDTF">2009-05-16T06:50:40Z</dcterms:created>
  <dcterms:modified xsi:type="dcterms:W3CDTF">2020-05-27T13:49:19Z</dcterms:modified>
</cp:coreProperties>
</file>