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 id="2147485707" r:id="rId2"/>
    <p:sldMasterId id="2147485719" r:id="rId3"/>
    <p:sldMasterId id="2147485731" r:id="rId4"/>
    <p:sldMasterId id="2147485743" r:id="rId5"/>
    <p:sldMasterId id="2147485755" r:id="rId6"/>
    <p:sldMasterId id="2147485767" r:id="rId7"/>
    <p:sldMasterId id="2147485880" r:id="rId8"/>
  </p:sldMasterIdLst>
  <p:notesMasterIdLst>
    <p:notesMasterId r:id="rId42"/>
  </p:notesMasterIdLst>
  <p:handoutMasterIdLst>
    <p:handoutMasterId r:id="rId43"/>
  </p:handoutMasterIdLst>
  <p:sldIdLst>
    <p:sldId id="472" r:id="rId9"/>
    <p:sldId id="700" r:id="rId10"/>
    <p:sldId id="703" r:id="rId11"/>
    <p:sldId id="650" r:id="rId12"/>
    <p:sldId id="705" r:id="rId13"/>
    <p:sldId id="706" r:id="rId14"/>
    <p:sldId id="651" r:id="rId15"/>
    <p:sldId id="689" r:id="rId16"/>
    <p:sldId id="707" r:id="rId17"/>
    <p:sldId id="708" r:id="rId18"/>
    <p:sldId id="709" r:id="rId19"/>
    <p:sldId id="690" r:id="rId20"/>
    <p:sldId id="710" r:id="rId21"/>
    <p:sldId id="711" r:id="rId22"/>
    <p:sldId id="712" r:id="rId23"/>
    <p:sldId id="693" r:id="rId24"/>
    <p:sldId id="694" r:id="rId25"/>
    <p:sldId id="698" r:id="rId26"/>
    <p:sldId id="695" r:id="rId27"/>
    <p:sldId id="718" r:id="rId28"/>
    <p:sldId id="720" r:id="rId29"/>
    <p:sldId id="721" r:id="rId30"/>
    <p:sldId id="722" r:id="rId31"/>
    <p:sldId id="723" r:id="rId32"/>
    <p:sldId id="725" r:id="rId33"/>
    <p:sldId id="724" r:id="rId34"/>
    <p:sldId id="726" r:id="rId35"/>
    <p:sldId id="727" r:id="rId36"/>
    <p:sldId id="729" r:id="rId37"/>
    <p:sldId id="730" r:id="rId38"/>
    <p:sldId id="732" r:id="rId39"/>
    <p:sldId id="734" r:id="rId40"/>
    <p:sldId id="731" r:id="rId41"/>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SIHJSN1fBQCSlxeL47U58w==" hashData="/1NosQ2Q189XZo3NwtG9SBl5fvKOVQYohwBuwLC+I9zMF976tuSuT2M1tZse7Ws7UIFqnvdcv2rz6gp94bgxdw=="/>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99FFCC"/>
    <a:srgbClr val="FFFF99"/>
    <a:srgbClr val="FFCCFF"/>
    <a:srgbClr val="FF99FF"/>
    <a:srgbClr val="FEF6F0"/>
    <a:srgbClr val="FFFFFF"/>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77158" autoAdjust="0"/>
  </p:normalViewPr>
  <p:slideViewPr>
    <p:cSldViewPr>
      <p:cViewPr varScale="1">
        <p:scale>
          <a:sx n="52" d="100"/>
          <a:sy n="52" d="100"/>
        </p:scale>
        <p:origin x="1632" y="42"/>
      </p:cViewPr>
      <p:guideLst>
        <p:guide orient="horz" pos="3067"/>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908" y="-14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C94309EA-C4DC-453A-9E82-7478770C6A89}" type="slidenum">
              <a:rPr lang="en-US" altLang="ja-JP"/>
              <a:pPr>
                <a:defRPr/>
              </a:pPr>
              <a:t>‹#›</a:t>
            </a:fld>
            <a:endParaRPr lang="en-US" altLang="ja-JP"/>
          </a:p>
        </p:txBody>
      </p:sp>
    </p:spTree>
    <p:extLst>
      <p:ext uri="{BB962C8B-B14F-4D97-AF65-F5344CB8AC3E}">
        <p14:creationId xmlns:p14="http://schemas.microsoft.com/office/powerpoint/2010/main" val="769408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10244"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93F5398B-5A50-48B4-9933-07F1631CE4F7}" type="slidenum">
              <a:rPr lang="en-US" altLang="ja-JP"/>
              <a:pPr>
                <a:defRPr/>
              </a:pPr>
              <a:t>‹#›</a:t>
            </a:fld>
            <a:endParaRPr lang="en-US" altLang="ja-JP"/>
          </a:p>
        </p:txBody>
      </p:sp>
    </p:spTree>
    <p:extLst>
      <p:ext uri="{BB962C8B-B14F-4D97-AF65-F5344CB8AC3E}">
        <p14:creationId xmlns:p14="http://schemas.microsoft.com/office/powerpoint/2010/main" val="25147304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90CB0057-1ED2-4A32-8EED-CAC56BB43988}"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只今から，「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のための学習評価について「小学校社会」の説明を始めます。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なお，本説明は，国立教育政策研究所の「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のための学習評価に関する参考資料」をもとに作成しています。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スライド右上に，該当ページを示していますので，参考資料をお持ちの方は，必要に応じてラインを引くなどしてお聞きください。</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それでは，説明を始めます。</a:t>
            </a:r>
          </a:p>
        </p:txBody>
      </p:sp>
    </p:spTree>
    <p:extLst>
      <p:ext uri="{BB962C8B-B14F-4D97-AF65-F5344CB8AC3E}">
        <p14:creationId xmlns:p14="http://schemas.microsoft.com/office/powerpoint/2010/main" val="2572341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ChangeArrowheads="1" noTextEdit="1"/>
          </p:cNvSpPr>
          <p:nvPr>
            <p:ph type="sldImg"/>
          </p:nvPr>
        </p:nvSpPr>
        <p:spPr>
          <a:ln/>
        </p:spPr>
      </p:sp>
      <p:sp>
        <p:nvSpPr>
          <p:cNvPr id="358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「思考・判断・表現」のポイントは，「</a:t>
            </a:r>
            <a:r>
              <a:rPr lang="en-US" altLang="ja-JP" dirty="0">
                <a:solidFill>
                  <a:srgbClr val="000000"/>
                </a:solidFill>
                <a:latin typeface="ＭＳ 明朝" panose="02020609040205080304" pitchFamily="17" charset="-128"/>
                <a:ea typeface="ＭＳ 明朝" panose="02020609040205080304" pitchFamily="17" charset="-128"/>
              </a:rPr>
              <a:t>…</a:t>
            </a:r>
            <a:r>
              <a:rPr lang="ja-JP" altLang="en-US" dirty="0">
                <a:solidFill>
                  <a:srgbClr val="000000"/>
                </a:solidFill>
                <a:latin typeface="ＭＳ 明朝" panose="02020609040205080304" pitchFamily="17" charset="-128"/>
                <a:ea typeface="ＭＳ 明朝" panose="02020609040205080304" pitchFamily="17" charset="-128"/>
              </a:rPr>
              <a:t>着目して，</a:t>
            </a:r>
            <a:r>
              <a:rPr lang="en-US" altLang="ja-JP" dirty="0">
                <a:solidFill>
                  <a:srgbClr val="000000"/>
                </a:solidFill>
                <a:latin typeface="ＭＳ 明朝" panose="02020609040205080304" pitchFamily="17" charset="-128"/>
                <a:ea typeface="ＭＳ 明朝" panose="02020609040205080304" pitchFamily="17" charset="-128"/>
              </a:rPr>
              <a:t>…</a:t>
            </a:r>
            <a:r>
              <a:rPr lang="ja-JP" altLang="en-US" dirty="0">
                <a:solidFill>
                  <a:srgbClr val="000000"/>
                </a:solidFill>
                <a:latin typeface="ＭＳ 明朝" panose="02020609040205080304" pitchFamily="17" charset="-128"/>
                <a:ea typeface="ＭＳ 明朝" panose="02020609040205080304" pitchFamily="17" charset="-128"/>
              </a:rPr>
              <a:t>捉え，</a:t>
            </a:r>
            <a:r>
              <a:rPr lang="en-US" altLang="ja-JP" dirty="0">
                <a:solidFill>
                  <a:srgbClr val="000000"/>
                </a:solidFill>
                <a:latin typeface="ＭＳ 明朝" panose="02020609040205080304" pitchFamily="17" charset="-128"/>
                <a:ea typeface="ＭＳ 明朝" panose="02020609040205080304" pitchFamily="17" charset="-128"/>
              </a:rPr>
              <a:t>…</a:t>
            </a:r>
            <a:r>
              <a:rPr lang="ja-JP" altLang="en-US" dirty="0">
                <a:solidFill>
                  <a:srgbClr val="000000"/>
                </a:solidFill>
                <a:latin typeface="ＭＳ 明朝" panose="02020609040205080304" pitchFamily="17" charset="-128"/>
                <a:ea typeface="ＭＳ 明朝" panose="02020609040205080304" pitchFamily="17" charset="-128"/>
              </a:rPr>
              <a:t>考え，</a:t>
            </a:r>
            <a:r>
              <a:rPr lang="en-US" altLang="ja-JP" dirty="0">
                <a:solidFill>
                  <a:srgbClr val="000000"/>
                </a:solidFill>
                <a:latin typeface="ＭＳ 明朝" panose="02020609040205080304" pitchFamily="17" charset="-128"/>
                <a:ea typeface="ＭＳ 明朝" panose="02020609040205080304" pitchFamily="17" charset="-128"/>
              </a:rPr>
              <a:t>…</a:t>
            </a:r>
            <a:r>
              <a:rPr lang="ja-JP" altLang="en-US" dirty="0">
                <a:solidFill>
                  <a:srgbClr val="000000"/>
                </a:solidFill>
                <a:latin typeface="ＭＳ 明朝" panose="02020609040205080304" pitchFamily="17" charset="-128"/>
                <a:ea typeface="ＭＳ 明朝" panose="02020609040205080304" pitchFamily="17" charset="-128"/>
              </a:rPr>
              <a:t>表現すること</a:t>
            </a:r>
            <a:r>
              <a:rPr lang="ja-JP" altLang="en-US" dirty="0">
                <a:latin typeface="ＭＳ 明朝" panose="02020609040205080304" pitchFamily="17" charset="-128"/>
                <a:ea typeface="ＭＳ 明朝" panose="02020609040205080304" pitchFamily="17" charset="-128"/>
              </a:rPr>
              <a:t>」の文末表現を「</a:t>
            </a:r>
            <a:r>
              <a:rPr lang="en-US" altLang="ja-JP" dirty="0">
                <a:solidFill>
                  <a:srgbClr val="FF0000"/>
                </a:solidFill>
                <a:latin typeface="ＭＳ 明朝" panose="02020609040205080304" pitchFamily="17" charset="-128"/>
                <a:ea typeface="ＭＳ 明朝" panose="02020609040205080304" pitchFamily="17" charset="-128"/>
              </a:rPr>
              <a:t>…</a:t>
            </a:r>
            <a:r>
              <a:rPr lang="ja-JP" altLang="en-US" dirty="0">
                <a:solidFill>
                  <a:srgbClr val="FF0000"/>
                </a:solidFill>
                <a:latin typeface="ＭＳ 明朝" panose="02020609040205080304" pitchFamily="17" charset="-128"/>
                <a:ea typeface="ＭＳ 明朝" panose="02020609040205080304" pitchFamily="17" charset="-128"/>
              </a:rPr>
              <a:t>着目して，</a:t>
            </a:r>
            <a:r>
              <a:rPr lang="en-US" altLang="ja-JP" dirty="0">
                <a:solidFill>
                  <a:srgbClr val="FF0000"/>
                </a:solidFill>
                <a:latin typeface="ＭＳ 明朝" panose="02020609040205080304" pitchFamily="17" charset="-128"/>
                <a:ea typeface="ＭＳ 明朝" panose="02020609040205080304" pitchFamily="17" charset="-128"/>
              </a:rPr>
              <a:t>…</a:t>
            </a:r>
            <a:r>
              <a:rPr lang="ja-JP" altLang="en-US" dirty="0">
                <a:solidFill>
                  <a:srgbClr val="FF0000"/>
                </a:solidFill>
                <a:latin typeface="ＭＳ 明朝" panose="02020609040205080304" pitchFamily="17" charset="-128"/>
                <a:ea typeface="ＭＳ 明朝" panose="02020609040205080304" pitchFamily="17" charset="-128"/>
              </a:rPr>
              <a:t>捉え，</a:t>
            </a:r>
            <a:r>
              <a:rPr lang="en-US" altLang="ja-JP" dirty="0">
                <a:solidFill>
                  <a:srgbClr val="FF0000"/>
                </a:solidFill>
                <a:latin typeface="ＭＳ 明朝" panose="02020609040205080304" pitchFamily="17" charset="-128"/>
                <a:ea typeface="ＭＳ 明朝" panose="02020609040205080304" pitchFamily="17" charset="-128"/>
              </a:rPr>
              <a:t>…</a:t>
            </a:r>
            <a:r>
              <a:rPr lang="ja-JP" altLang="en-US" dirty="0">
                <a:solidFill>
                  <a:srgbClr val="FF0000"/>
                </a:solidFill>
                <a:latin typeface="ＭＳ 明朝" panose="02020609040205080304" pitchFamily="17" charset="-128"/>
                <a:ea typeface="ＭＳ 明朝" panose="02020609040205080304" pitchFamily="17" charset="-128"/>
              </a:rPr>
              <a:t>考え，表現している」</a:t>
            </a:r>
            <a:r>
              <a:rPr lang="ja-JP" altLang="en-US" dirty="0">
                <a:latin typeface="ＭＳ 明朝" panose="02020609040205080304" pitchFamily="17" charset="-128"/>
                <a:ea typeface="ＭＳ 明朝" panose="02020609040205080304" pitchFamily="17" charset="-128"/>
              </a:rPr>
              <a:t>と表します。</a:t>
            </a:r>
            <a:endParaRPr lang="en-US" altLang="ja-JP" dirty="0">
              <a:latin typeface="ＭＳ 明朝" panose="02020609040205080304" pitchFamily="17" charset="-128"/>
              <a:ea typeface="ＭＳ 明朝" panose="02020609040205080304" pitchFamily="17" charset="-128"/>
            </a:endParaRPr>
          </a:p>
        </p:txBody>
      </p:sp>
      <p:sp>
        <p:nvSpPr>
          <p:cNvPr id="35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B98C7BC-0074-479E-9C9B-EC3791A26A2A}" type="slidenum">
              <a:rPr lang="ja-JP" altLang="en-US" smtClean="0">
                <a:solidFill>
                  <a:srgbClr val="000000"/>
                </a:solidFill>
                <a:latin typeface="游ゴシック" panose="020B0400000000000000" pitchFamily="50" charset="-128"/>
              </a:rPr>
              <a:pPr/>
              <a:t>10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130982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ChangeArrowheads="1" noTextEdit="1"/>
          </p:cNvSpPr>
          <p:nvPr>
            <p:ph type="sldImg"/>
          </p:nvPr>
        </p:nvSpPr>
        <p:spPr>
          <a:ln/>
        </p:spPr>
      </p:sp>
      <p:sp>
        <p:nvSpPr>
          <p:cNvPr id="378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「主体的に学習に取り組む態度」のポイントについてです。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の観点については学習指導要領に「学びに向かう力，人間性等」に関わる事項が示されていないため，文部科学省の通知「改善等通知の別紙４」にある学年の目標や評価の観点及びその趣旨」に示されている「主体的に学びに取り組む態度」を基に評価規準を作成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Arial" panose="020B0604020202020204" pitchFamily="34" charset="0"/>
              </a:rPr>
              <a:t>　</a:t>
            </a:r>
            <a:endParaRPr lang="en-US" altLang="ja-JP" dirty="0">
              <a:latin typeface="Arial" panose="020B0604020202020204" pitchFamily="34" charset="0"/>
            </a:endParaRPr>
          </a:p>
        </p:txBody>
      </p:sp>
      <p:sp>
        <p:nvSpPr>
          <p:cNvPr id="37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F6992DB-6878-4949-B41B-EC0149B6ECA4}" type="slidenum">
              <a:rPr lang="ja-JP" altLang="en-US" smtClean="0">
                <a:solidFill>
                  <a:srgbClr val="000000"/>
                </a:solidFill>
                <a:latin typeface="游ゴシック" panose="020B0400000000000000" pitchFamily="50" charset="-128"/>
              </a:rPr>
              <a:pPr/>
              <a:t>11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799580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ChangeArrowheads="1" noTextEdit="1"/>
          </p:cNvSpPr>
          <p:nvPr>
            <p:ph type="sldImg"/>
          </p:nvPr>
        </p:nvSpPr>
        <p:spPr>
          <a:ln/>
        </p:spPr>
      </p:sp>
      <p:sp>
        <p:nvSpPr>
          <p:cNvPr id="14339" name="ノート プレースホルダー 2"/>
          <p:cNvSpPr>
            <a:spLocks noGrp="1"/>
          </p:cNvSpPr>
          <p:nvPr>
            <p:ph type="body" idx="1"/>
          </p:nvPr>
        </p:nvSpPr>
        <p:spPr>
          <a:ln/>
        </p:spPr>
        <p:txBody>
          <a:bodyPr/>
          <a:lstStyle/>
          <a:p>
            <a:pPr>
              <a:defRPr/>
            </a:pPr>
            <a:r>
              <a:rPr lang="ja-JP" altLang="en-US" dirty="0">
                <a:latin typeface="Arial" panose="020B0604020202020204" pitchFamily="34" charset="0"/>
              </a:rPr>
              <a:t>　</a:t>
            </a:r>
            <a:r>
              <a:rPr lang="en-US" altLang="ja-JP" dirty="0">
                <a:latin typeface="ＭＳ 明朝" panose="02020609040205080304" pitchFamily="17" charset="-128"/>
                <a:ea typeface="ＭＳ 明朝" panose="02020609040205080304" pitchFamily="17" charset="-128"/>
              </a:rPr>
              <a:t>29</a:t>
            </a:r>
            <a:r>
              <a:rPr lang="ja-JP" altLang="en-US" dirty="0">
                <a:latin typeface="Arial" panose="020B0604020202020204" pitchFamily="34" charset="0"/>
              </a:rPr>
              <a:t>ページをご覧ください。</a:t>
            </a:r>
            <a:endParaRPr lang="en-US" altLang="ja-JP" dirty="0">
              <a:latin typeface="Arial" panose="020B0604020202020204" pitchFamily="34" charset="0"/>
            </a:endParaRPr>
          </a:p>
          <a:p>
            <a:pPr>
              <a:defRPr/>
            </a:pPr>
            <a:r>
              <a:rPr lang="ja-JP" altLang="en-US" dirty="0">
                <a:latin typeface="Arial" panose="020B0604020202020204" pitchFamily="34" charset="0"/>
              </a:rPr>
              <a:t>　上の段は，学習指導要領 第４学年の 目標です。下の段は</a:t>
            </a:r>
            <a:r>
              <a:rPr lang="en-US" altLang="ja-JP" dirty="0">
                <a:latin typeface="Arial" panose="020B0604020202020204" pitchFamily="34" charset="0"/>
              </a:rPr>
              <a:t>,</a:t>
            </a:r>
            <a:r>
              <a:rPr lang="ja-JP" altLang="en-US" dirty="0">
                <a:latin typeface="Arial" panose="020B0604020202020204" pitchFamily="34" charset="0"/>
              </a:rPr>
              <a:t>改善通知＜小学校社会第</a:t>
            </a:r>
            <a:r>
              <a:rPr lang="en-US" altLang="ja-JP" dirty="0">
                <a:latin typeface="ＭＳ Ｐ明朝" panose="02020600040205080304" pitchFamily="18" charset="-128"/>
              </a:rPr>
              <a:t>4</a:t>
            </a:r>
            <a:r>
              <a:rPr lang="ja-JP" altLang="en-US" dirty="0">
                <a:latin typeface="Arial" panose="020B0604020202020204" pitchFamily="34" charset="0"/>
              </a:rPr>
              <a:t>学年＞の評価の観点の趣旨です。</a:t>
            </a:r>
            <a:endParaRPr lang="en-US" altLang="ja-JP" dirty="0">
              <a:latin typeface="Arial" panose="020B0604020202020204" pitchFamily="34" charset="0"/>
            </a:endParaRPr>
          </a:p>
          <a:p>
            <a:pPr>
              <a:defRPr/>
            </a:pPr>
            <a:r>
              <a:rPr lang="ja-JP" altLang="en-US" dirty="0">
                <a:latin typeface="Arial" panose="020B0604020202020204" pitchFamily="34" charset="0"/>
              </a:rPr>
              <a:t>　スクリーンに示す，</a:t>
            </a:r>
            <a:r>
              <a:rPr lang="ja-JP" altLang="en-US" dirty="0">
                <a:latin typeface="+mj-ea"/>
              </a:rPr>
              <a:t>赤い枠で囲んだ「主体的に学習に取り組む態度」の表記を用いて評価規準を作成します。</a:t>
            </a:r>
            <a:endParaRPr lang="en-US" altLang="ja-JP" dirty="0">
              <a:latin typeface="Arial" panose="020B0604020202020204" pitchFamily="34" charset="0"/>
            </a:endParaRPr>
          </a:p>
        </p:txBody>
      </p:sp>
      <p:sp>
        <p:nvSpPr>
          <p:cNvPr id="39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BDAB183-BBBD-4602-A17A-6A5264D49FC5}" type="slidenum">
              <a:rPr lang="ja-JP" altLang="en-US" smtClean="0">
                <a:solidFill>
                  <a:srgbClr val="000000"/>
                </a:solidFill>
                <a:latin typeface="游ゴシック" panose="020B0400000000000000" pitchFamily="50" charset="-128"/>
              </a:rPr>
              <a:pPr/>
              <a:t>12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596628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ChangeArrowheads="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en-US" altLang="ja-JP" dirty="0">
                <a:latin typeface="ＭＳ 明朝" panose="02020609040205080304" pitchFamily="17" charset="-128"/>
                <a:ea typeface="ＭＳ 明朝" panose="02020609040205080304" pitchFamily="17" charset="-128"/>
              </a:rPr>
              <a:t>32</a:t>
            </a:r>
            <a:r>
              <a:rPr lang="ja-JP" altLang="en-US" dirty="0">
                <a:latin typeface="ＭＳ 明朝" panose="02020609040205080304" pitchFamily="17" charset="-128"/>
                <a:ea typeface="ＭＳ 明朝" panose="02020609040205080304" pitchFamily="17" charset="-128"/>
              </a:rPr>
              <a:t>ページの下の段をご覧ください。</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まず，「観点の趣旨」の「・・・について」の部分に，対象とする諸事象</a:t>
            </a:r>
            <a:r>
              <a:rPr lang="ja-JP" altLang="en-US" dirty="0">
                <a:solidFill>
                  <a:schemeClr val="tx1"/>
                </a:solidFill>
                <a:latin typeface="ＭＳ 明朝" panose="02020609040205080304" pitchFamily="17" charset="-128"/>
                <a:ea typeface="ＭＳ 明朝" panose="02020609040205080304" pitchFamily="17" charset="-128"/>
              </a:rPr>
              <a:t>「人々の健康や生活環境を支える事業」</a:t>
            </a:r>
            <a:r>
              <a:rPr lang="ja-JP" altLang="en-US" dirty="0">
                <a:latin typeface="ＭＳ 明朝" panose="02020609040205080304" pitchFamily="17" charset="-128"/>
                <a:ea typeface="ＭＳ 明朝" panose="02020609040205080304" pitchFamily="17" charset="-128"/>
              </a:rPr>
              <a:t>をあてはめます。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次に，「主体的に問題解決しようとする態度」と「よりよい社会を考え学習したことを社会生活に生かそうとする態度」は，評価の観点の趣旨を引用します。</a:t>
            </a: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D764F57-9B09-430F-8B5D-B34BDBF25056}" type="slidenum">
              <a:rPr lang="ja-JP" altLang="en-US" smtClean="0">
                <a:solidFill>
                  <a:srgbClr val="000000"/>
                </a:solidFill>
                <a:latin typeface="游ゴシック" panose="020B0400000000000000" pitchFamily="50" charset="-128"/>
              </a:rPr>
              <a:pPr/>
              <a:t>13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260652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ChangeArrowheads="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このようにして，</a:t>
            </a:r>
            <a:r>
              <a:rPr lang="en-US" altLang="ja-JP" dirty="0">
                <a:latin typeface="ＭＳ 明朝" panose="02020609040205080304" pitchFamily="17" charset="-128"/>
                <a:ea typeface="ＭＳ 明朝" panose="02020609040205080304" pitchFamily="17" charset="-128"/>
              </a:rPr>
              <a:t>32</a:t>
            </a:r>
            <a:r>
              <a:rPr lang="ja-JP" altLang="en-US" dirty="0">
                <a:latin typeface="ＭＳ 明朝" panose="02020609040205080304" pitchFamily="17" charset="-128"/>
                <a:ea typeface="ＭＳ 明朝" panose="02020609040205080304" pitchFamily="17" charset="-128"/>
              </a:rPr>
              <a:t>ページに示す「内容のまとまりごとの評価規準」が作成されています。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79</a:t>
            </a:r>
            <a:r>
              <a:rPr lang="ja-JP" altLang="en-US" dirty="0">
                <a:latin typeface="ＭＳ 明朝" panose="02020609040205080304" pitchFamily="17" charset="-128"/>
                <a:ea typeface="ＭＳ 明朝" panose="02020609040205080304" pitchFamily="17" charset="-128"/>
              </a:rPr>
              <a:t>ページからの巻末資料に，すべての内容のまとまりごとの評価規準例が掲載されていますので，後ほどご覧ください。</a:t>
            </a:r>
          </a:p>
          <a:p>
            <a:endParaRPr lang="ja-JP" altLang="en-US" dirty="0">
              <a:latin typeface="Arial" panose="020B0604020202020204" pitchFamily="34" charset="0"/>
            </a:endParaRP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3F6669D-A176-4771-A7E1-FA295B38DDB5}" type="slidenum">
              <a:rPr lang="ja-JP" altLang="en-US" smtClean="0">
                <a:solidFill>
                  <a:srgbClr val="000000"/>
                </a:solidFill>
                <a:latin typeface="游ゴシック" panose="020B0400000000000000" pitchFamily="50" charset="-128"/>
              </a:rPr>
              <a:pPr/>
              <a:t>14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087770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82AD015-0D86-42A4-ABC9-596F3EDB761B}" type="slidenum">
              <a:rPr kumimoji="1" lang="en-US" altLang="ja-JP" smtClean="0">
                <a:solidFill>
                  <a:srgbClr val="000000"/>
                </a:solidFill>
                <a:latin typeface="Arial" panose="020B0604020202020204" pitchFamily="34" charset="0"/>
              </a:rPr>
              <a:pPr/>
              <a:t>15</a:t>
            </a:fld>
            <a:endParaRPr kumimoji="1" lang="en-US" altLang="ja-JP">
              <a:solidFill>
                <a:srgbClr val="000000"/>
              </a:solidFill>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a:t>
            </a:r>
            <a:r>
              <a:rPr lang="ja-JP" altLang="en-US">
                <a:latin typeface="ＭＳ Ｐ明朝" panose="02020600040205080304" pitchFamily="18" charset="-128"/>
              </a:rPr>
              <a:t>続いて，「内容のまとまりごとの評価規準」の考え方を踏まえた評価規準の作成について説明します。</a:t>
            </a:r>
            <a:endParaRPr lang="en-US" altLang="ja-JP">
              <a:latin typeface="ＭＳ Ｐ明朝" panose="02020600040205080304" pitchFamily="18" charset="-128"/>
            </a:endParaRPr>
          </a:p>
          <a:p>
            <a:r>
              <a:rPr lang="ja-JP" altLang="en-US">
                <a:latin typeface="ＭＳ Ｐ明朝" panose="02020600040205080304" pitchFamily="18" charset="-128"/>
              </a:rPr>
              <a:t>　冊子は，第</a:t>
            </a:r>
            <a:r>
              <a:rPr lang="en-US" altLang="ja-JP">
                <a:latin typeface="ＭＳ Ｐ明朝" panose="02020600040205080304" pitchFamily="18" charset="-128"/>
              </a:rPr>
              <a:t>3</a:t>
            </a:r>
            <a:r>
              <a:rPr lang="ja-JP" altLang="en-US">
                <a:latin typeface="ＭＳ Ｐ明朝" panose="02020600040205080304" pitchFamily="18" charset="-128"/>
              </a:rPr>
              <a:t>編</a:t>
            </a:r>
            <a:r>
              <a:rPr lang="en-US" altLang="ja-JP">
                <a:latin typeface="ＭＳ Ｐ明朝" panose="02020600040205080304" pitchFamily="18" charset="-128"/>
              </a:rPr>
              <a:t>35</a:t>
            </a:r>
            <a:r>
              <a:rPr lang="ja-JP" altLang="en-US">
                <a:latin typeface="ＭＳ Ｐ明朝" panose="02020600040205080304" pitchFamily="18" charset="-128"/>
              </a:rPr>
              <a:t>ページからです。</a:t>
            </a:r>
            <a:endParaRPr lang="en-US" altLang="ja-JP">
              <a:latin typeface="ＭＳ Ｐ明朝" panose="02020600040205080304" pitchFamily="18" charset="-128"/>
            </a:endParaRPr>
          </a:p>
        </p:txBody>
      </p:sp>
    </p:spTree>
    <p:extLst>
      <p:ext uri="{BB962C8B-B14F-4D97-AF65-F5344CB8AC3E}">
        <p14:creationId xmlns:p14="http://schemas.microsoft.com/office/powerpoint/2010/main" val="3887602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ChangeArrowheads="1" noTextEdit="1"/>
          </p:cNvSpPr>
          <p:nvPr>
            <p:ph type="sldImg"/>
          </p:nvPr>
        </p:nvSpPr>
        <p:spPr>
          <a:ln/>
        </p:spPr>
      </p:sp>
      <p:sp>
        <p:nvSpPr>
          <p:cNvPr id="25603" name="ノート プレースホルダー 2"/>
          <p:cNvSpPr>
            <a:spLocks noGrp="1"/>
          </p:cNvSpPr>
          <p:nvPr>
            <p:ph type="body" idx="1"/>
          </p:nvPr>
        </p:nvSpPr>
        <p:spPr>
          <a:ln/>
        </p:spPr>
        <p:txBody>
          <a:bodyPr/>
          <a:lstStyle/>
          <a:p>
            <a:pPr>
              <a:defRPr/>
            </a:pPr>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単元の評価規準の作成のポイントについて説明します。</a:t>
            </a:r>
            <a:endParaRPr lang="en-US" altLang="ja-JP" dirty="0">
              <a:latin typeface="ＭＳ 明朝" panose="02020609040205080304" pitchFamily="17" charset="-128"/>
              <a:ea typeface="ＭＳ 明朝" panose="02020609040205080304" pitchFamily="17" charset="-128"/>
            </a:endParaRPr>
          </a:p>
          <a:p>
            <a:pPr>
              <a:defRPr/>
            </a:pPr>
            <a:r>
              <a:rPr lang="ja-JP" altLang="en-US" dirty="0">
                <a:latin typeface="ＭＳ 明朝" panose="02020609040205080304" pitchFamily="17" charset="-128"/>
                <a:ea typeface="ＭＳ 明朝" panose="02020609040205080304" pitchFamily="17" charset="-128"/>
              </a:rPr>
              <a:t>　まず，</a:t>
            </a:r>
            <a:r>
              <a:rPr lang="ja-JP" altLang="en-US" dirty="0">
                <a:solidFill>
                  <a:srgbClr val="000000"/>
                </a:solidFill>
                <a:latin typeface="ＭＳ 明朝" panose="02020609040205080304" pitchFamily="17" charset="-128"/>
                <a:ea typeface="ＭＳ 明朝" panose="02020609040205080304" pitchFamily="17" charset="-128"/>
              </a:rPr>
              <a:t>知識・技能については，知識と技能を関連付けて評価規準を作成します。 </a:t>
            </a:r>
          </a:p>
          <a:p>
            <a:pPr>
              <a:defRPr/>
            </a:pPr>
            <a:r>
              <a:rPr lang="ja-JP" altLang="en-US" dirty="0">
                <a:solidFill>
                  <a:srgbClr val="000000"/>
                </a:solidFill>
                <a:latin typeface="ＭＳ 明朝" panose="02020609040205080304" pitchFamily="17" charset="-128"/>
                <a:ea typeface="ＭＳ 明朝" panose="02020609040205080304" pitchFamily="17" charset="-128"/>
              </a:rPr>
              <a:t>　ここでは，学習過程に沿って，①・②で示す学習状況を捉えることができるよう評価規準を作成します。 </a:t>
            </a:r>
          </a:p>
          <a:p>
            <a:pPr>
              <a:defRPr/>
            </a:pPr>
            <a:r>
              <a:rPr lang="ja-JP" altLang="en-US" dirty="0">
                <a:solidFill>
                  <a:srgbClr val="000000"/>
                </a:solidFill>
                <a:latin typeface="ＭＳ 明朝" panose="02020609040205080304" pitchFamily="17" charset="-128"/>
                <a:ea typeface="ＭＳ 明朝" panose="02020609040205080304" pitchFamily="17" charset="-128"/>
              </a:rPr>
              <a:t>　その際，評価場面によっては，知識を中心に学習状況を捉える場面や，技能を中心に学習状況を捉える場面など，分けて評価することもあり得ます。 </a:t>
            </a:r>
          </a:p>
        </p:txBody>
      </p:sp>
      <p:sp>
        <p:nvSpPr>
          <p:cNvPr id="501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4497D57-6185-4677-BBE7-216E3C031888}" type="slidenum">
              <a:rPr lang="ja-JP" altLang="en-US" smtClean="0">
                <a:solidFill>
                  <a:srgbClr val="000000"/>
                </a:solidFill>
                <a:latin typeface="游ゴシック" panose="020B0400000000000000" pitchFamily="50" charset="-128"/>
              </a:rPr>
              <a:pPr/>
              <a:t>16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781446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ChangeArrowheads="1" noTextEdit="1"/>
          </p:cNvSpPr>
          <p:nvPr>
            <p:ph type="sldImg"/>
          </p:nvPr>
        </p:nvSpPr>
        <p:spPr>
          <a:ln/>
        </p:spPr>
      </p:sp>
      <p:sp>
        <p:nvSpPr>
          <p:cNvPr id="52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次に，思考・判断・表現 についてです。</a:t>
            </a:r>
            <a:endParaRPr lang="ja-JP" altLang="en-US" u="sng"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見方・考え方を働かせて資質・能力の育成を図る観点から，「追究場面」における評価と，「解決場面」における評価について評価規準を作成します。 </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ここでは，学習過程に沿って，①・②で示す学習状況を捉えるよう，評価規準を作成します。 </a:t>
            </a:r>
          </a:p>
          <a:p>
            <a:r>
              <a:rPr lang="ja-JP" altLang="en-US" dirty="0">
                <a:latin typeface="ＭＳ 明朝" panose="02020609040205080304" pitchFamily="17" charset="-128"/>
                <a:ea typeface="ＭＳ 明朝" panose="02020609040205080304" pitchFamily="17" charset="-128"/>
              </a:rPr>
              <a:t>　その際，単元によっては「社会への関わり方を選択・判断する場面」が設定されていない場合も考えられるため「考えたり，判断・選択したり」と示していることに留意し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単元の学習活動に応じて適切に文言を選びながら評価規準を設定することが大切です。 </a:t>
            </a:r>
          </a:p>
        </p:txBody>
      </p:sp>
      <p:sp>
        <p:nvSpPr>
          <p:cNvPr id="52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29D9513-F8BA-4DC1-B8B1-568D89469662}" type="slidenum">
              <a:rPr lang="ja-JP" altLang="en-US" smtClean="0">
                <a:solidFill>
                  <a:srgbClr val="000000"/>
                </a:solidFill>
                <a:latin typeface="游ゴシック" panose="020B0400000000000000" pitchFamily="50" charset="-128"/>
              </a:rPr>
              <a:pPr/>
              <a:t>17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127234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ChangeArrowheads="1" noTextEdit="1"/>
          </p:cNvSpPr>
          <p:nvPr>
            <p:ph type="sldImg"/>
          </p:nvPr>
        </p:nvSpPr>
        <p:spPr>
          <a:ln/>
        </p:spPr>
      </p:sp>
      <p:sp>
        <p:nvSpPr>
          <p:cNvPr id="542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次に，主体的に学習に取り組む態度についてです。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総説編でも，説明しましたように，「主体的に学習に取り組む態度」については，「粘り強く学習に取り組む態度」と「自ら学習を調整しようとする態度」の二つの側面を評価することが求められます。</a:t>
            </a:r>
          </a:p>
          <a:p>
            <a:endParaRPr lang="ja-JP" altLang="en-US" dirty="0">
              <a:latin typeface="Arial" panose="020B0604020202020204" pitchFamily="34" charset="0"/>
            </a:endParaRPr>
          </a:p>
        </p:txBody>
      </p:sp>
      <p:sp>
        <p:nvSpPr>
          <p:cNvPr id="54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8839084-5194-4911-BA35-D9E8D74BACF1}" type="slidenum">
              <a:rPr lang="ja-JP" altLang="en-US" smtClean="0">
                <a:solidFill>
                  <a:srgbClr val="000000"/>
                </a:solidFill>
                <a:latin typeface="游ゴシック" panose="020B0400000000000000" pitchFamily="50" charset="-128"/>
              </a:rPr>
              <a:pPr/>
              <a:t>18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630750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ChangeArrowheads="1" noTextEdit="1"/>
          </p:cNvSpPr>
          <p:nvPr>
            <p:ph type="sldImg"/>
          </p:nvPr>
        </p:nvSpPr>
        <p:spPr>
          <a:ln/>
        </p:spPr>
      </p:sp>
      <p:sp>
        <p:nvSpPr>
          <p:cNvPr id="563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社会科においてもこのことを踏まえ，学習過程に沿って，①・②に示す習状況を捉えるよう評価規準を作成します。 </a:t>
            </a:r>
          </a:p>
          <a:p>
            <a:r>
              <a:rPr lang="ja-JP" altLang="en-US" dirty="0">
                <a:latin typeface="ＭＳ 明朝" panose="02020609040205080304" pitchFamily="17" charset="-128"/>
                <a:ea typeface="ＭＳ 明朝" panose="02020609040205080304" pitchFamily="17" charset="-128"/>
              </a:rPr>
              <a:t>　①「予想や学習計画を立て」では，学習問題の追究・解決に向けて見通しをもとうとしている学習状況を捉えるようにします。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また，「学習を振り返ったり見直したりして」では，問題解決に向けて，自らの学習状況を確認したり，さらに調べたいことを考えようとしたりする，学習状況を捉えるようにします。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その際，単元によっては，「さらに調べたいことを考える場面」が設定されない場合も考えられるため，「振り返ったり見直したり」と示されていることに留意し，適切に文言を選びながら評価規準を設定することが大切です。  	</a:t>
            </a:r>
          </a:p>
          <a:p>
            <a:r>
              <a:rPr lang="ja-JP" altLang="en-US" dirty="0">
                <a:latin typeface="ＭＳ 明朝" panose="02020609040205080304" pitchFamily="17" charset="-128"/>
                <a:ea typeface="ＭＳ 明朝" panose="02020609040205080304" pitchFamily="17" charset="-128"/>
              </a:rPr>
              <a:t>	</a:t>
            </a:r>
          </a:p>
          <a:p>
            <a:endParaRPr lang="ja-JP" altLang="en-US" dirty="0">
              <a:latin typeface="ＭＳ 明朝" panose="02020609040205080304" pitchFamily="17" charset="-128"/>
              <a:ea typeface="ＭＳ 明朝" panose="02020609040205080304" pitchFamily="17" charset="-128"/>
            </a:endParaRPr>
          </a:p>
        </p:txBody>
      </p:sp>
      <p:sp>
        <p:nvSpPr>
          <p:cNvPr id="563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67AE3E4-54A5-477B-8A5E-24257796F2F5}" type="slidenum">
              <a:rPr lang="ja-JP" altLang="en-US" smtClean="0">
                <a:solidFill>
                  <a:srgbClr val="000000"/>
                </a:solidFill>
                <a:latin typeface="游ゴシック" panose="020B0400000000000000" pitchFamily="50" charset="-128"/>
              </a:rPr>
              <a:pPr/>
              <a:t>19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83352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9CCF281-35B1-4D3A-A4E3-78B738983112}" type="slidenum">
              <a:rPr kumimoji="1" lang="en-US" altLang="ja-JP" smtClean="0">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説明内容は，スクリーンに示しておりますとおり，大きく４点です。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570879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ChangeArrowheads="1" noTextEdit="1"/>
          </p:cNvSpPr>
          <p:nvPr>
            <p:ph type="sldImg"/>
          </p:nvPr>
        </p:nvSpPr>
        <p:spPr>
          <a:ln/>
        </p:spPr>
      </p:sp>
      <p:sp>
        <p:nvSpPr>
          <p:cNvPr id="583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②「学習したことを社会生活に生かそうとする」では，それまでの学習成果を基に生活の在り方や，これからの社会の発展について考えようとする学習状況を捉えるようにします。これは，自分の考えをまとめたりする学習場面で表出されることが多いと考えられるため，思考・判断・表現との関連性を踏まえて評価規準を設定することが大切です。 </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その際，単元によっては「選択・判断する場面」や「発展について考える場面」が設定されない場合もあることに留意し，学習活動に応じて評価規準設定の有無を含めて工夫することが大切です。 </a:t>
            </a:r>
            <a:r>
              <a:rPr lang="ja-JP" altLang="en-US" dirty="0">
                <a:latin typeface="Arial" panose="020B0604020202020204" pitchFamily="34" charset="0"/>
              </a:rPr>
              <a:t>	</a:t>
            </a:r>
          </a:p>
          <a:p>
            <a:r>
              <a:rPr lang="ja-JP" altLang="en-US" dirty="0">
                <a:latin typeface="Arial" panose="020B0604020202020204" pitchFamily="34" charset="0"/>
              </a:rPr>
              <a:t>	</a:t>
            </a:r>
          </a:p>
          <a:p>
            <a:endParaRPr lang="ja-JP" altLang="en-US" dirty="0">
              <a:latin typeface="Arial" panose="020B0604020202020204" pitchFamily="34" charset="0"/>
            </a:endParaRPr>
          </a:p>
        </p:txBody>
      </p:sp>
      <p:sp>
        <p:nvSpPr>
          <p:cNvPr id="583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97982E1-67A5-4385-9BAC-A3CBBF258B25}" type="slidenum">
              <a:rPr lang="ja-JP" altLang="en-US" smtClean="0">
                <a:solidFill>
                  <a:srgbClr val="000000"/>
                </a:solidFill>
                <a:latin typeface="游ゴシック" panose="020B0400000000000000" pitchFamily="50" charset="-128"/>
              </a:rPr>
              <a:pPr/>
              <a:t>20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282451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ChangeArrowheads="1" noTextEdit="1"/>
          </p:cNvSpPr>
          <p:nvPr>
            <p:ph type="sldImg"/>
          </p:nvPr>
        </p:nvSpPr>
        <p:spPr>
          <a:ln/>
        </p:spPr>
      </p:sp>
      <p:sp>
        <p:nvSpPr>
          <p:cNvPr id="604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以上のような評価規準作成のポイントをふまえ，学習指導要領解説の記載事項を参考に，より具体的に単元の評価規準を作成します。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38</a:t>
            </a:r>
            <a:r>
              <a:rPr lang="ja-JP" altLang="en-US" dirty="0">
                <a:latin typeface="ＭＳ 明朝" panose="02020609040205080304" pitchFamily="17" charset="-128"/>
                <a:ea typeface="ＭＳ 明朝" panose="02020609040205080304" pitchFamily="17" charset="-128"/>
              </a:rPr>
              <a:t>ページには，単元の評価規準を作成する際の基本形が示されています。</a:t>
            </a:r>
            <a:r>
              <a:rPr lang="en-US" altLang="ja-JP" dirty="0">
                <a:latin typeface="ＭＳ 明朝" panose="02020609040205080304" pitchFamily="17" charset="-128"/>
                <a:ea typeface="ＭＳ 明朝" panose="02020609040205080304" pitchFamily="17" charset="-128"/>
              </a:rPr>
              <a:t>A</a:t>
            </a:r>
            <a:r>
              <a:rPr lang="ja-JP" altLang="en-US" dirty="0">
                <a:latin typeface="ＭＳ 明朝" panose="02020609040205080304" pitchFamily="17" charset="-128"/>
                <a:ea typeface="ＭＳ 明朝" panose="02020609040205080304" pitchFamily="17" charset="-128"/>
              </a:rPr>
              <a:t>～</a:t>
            </a:r>
            <a:r>
              <a:rPr lang="en-US" altLang="ja-JP" dirty="0">
                <a:latin typeface="ＭＳ 明朝" panose="02020609040205080304" pitchFamily="17" charset="-128"/>
                <a:ea typeface="ＭＳ 明朝" panose="02020609040205080304" pitchFamily="17" charset="-128"/>
              </a:rPr>
              <a:t>G</a:t>
            </a:r>
            <a:r>
              <a:rPr lang="ja-JP" altLang="en-US" dirty="0">
                <a:latin typeface="ＭＳ 明朝" panose="02020609040205080304" pitchFamily="17" charset="-128"/>
                <a:ea typeface="ＭＳ 明朝" panose="02020609040205080304" pitchFamily="17" charset="-128"/>
              </a:rPr>
              <a:t>で示されている学習指導要領の記載内容を確認しながら，単元の評価規準の文言として活用します。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r>
              <a:rPr lang="ja-JP" altLang="en-US" dirty="0">
                <a:latin typeface="Arial" panose="020B0604020202020204" pitchFamily="34" charset="0"/>
              </a:rPr>
              <a:t>　	</a:t>
            </a:r>
          </a:p>
          <a:p>
            <a:endParaRPr lang="ja-JP" altLang="en-US" dirty="0">
              <a:latin typeface="Arial" panose="020B0604020202020204" pitchFamily="34" charset="0"/>
            </a:endParaRPr>
          </a:p>
        </p:txBody>
      </p:sp>
      <p:sp>
        <p:nvSpPr>
          <p:cNvPr id="604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0A2A425-1686-4F6A-8B11-315153417075}" type="slidenum">
              <a:rPr lang="ja-JP" altLang="en-US" smtClean="0">
                <a:solidFill>
                  <a:srgbClr val="000000"/>
                </a:solidFill>
                <a:latin typeface="游ゴシック" panose="020B0400000000000000" pitchFamily="50" charset="-128"/>
              </a:rPr>
              <a:pPr/>
              <a:t>21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919477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p:cNvSpPr>
            <a:spLocks noGrp="1" noRot="1" noChangeAspect="1" noChangeArrowheads="1" noTextEdit="1"/>
          </p:cNvSpPr>
          <p:nvPr>
            <p:ph type="sldImg"/>
          </p:nvPr>
        </p:nvSpPr>
        <p:spPr>
          <a:ln/>
        </p:spPr>
      </p:sp>
      <p:sp>
        <p:nvSpPr>
          <p:cNvPr id="624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では，第</a:t>
            </a:r>
            <a:r>
              <a:rPr lang="en-US" altLang="ja-JP" dirty="0">
                <a:latin typeface="ＭＳ 明朝" panose="02020609040205080304" pitchFamily="17" charset="-128"/>
                <a:ea typeface="ＭＳ 明朝" panose="02020609040205080304" pitchFamily="17" charset="-128"/>
              </a:rPr>
              <a:t>4</a:t>
            </a:r>
            <a:r>
              <a:rPr lang="ja-JP" altLang="en-US" dirty="0">
                <a:latin typeface="ＭＳ 明朝" panose="02020609040205080304" pitchFamily="17" charset="-128"/>
                <a:ea typeface="ＭＳ 明朝" panose="02020609040205080304" pitchFamily="17" charset="-128"/>
              </a:rPr>
              <a:t>学年（</a:t>
            </a:r>
            <a:r>
              <a:rPr lang="en-US" altLang="ja-JP" dirty="0">
                <a:latin typeface="ＭＳ 明朝" panose="02020609040205080304" pitchFamily="17" charset="-128"/>
                <a:ea typeface="ＭＳ 明朝" panose="02020609040205080304" pitchFamily="17" charset="-128"/>
              </a:rPr>
              <a:t>2</a:t>
            </a:r>
            <a:r>
              <a:rPr lang="ja-JP" altLang="en-US" dirty="0">
                <a:latin typeface="ＭＳ 明朝" panose="02020609040205080304" pitchFamily="17" charset="-128"/>
                <a:ea typeface="ＭＳ 明朝" panose="02020609040205080304" pitchFamily="17" charset="-128"/>
              </a:rPr>
              <a:t>）の単元の評価規準作成例を説明します。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この内容のまとまりは，二つの単元で構成されています。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そこで，「飲料水，電気，ガスを供給する事業」を取り上げ，「思考・判断・表現」の観点について評価規準作成の例を説明します。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他の</a:t>
            </a:r>
            <a:r>
              <a:rPr lang="en-US" altLang="ja-JP" dirty="0">
                <a:latin typeface="ＭＳ 明朝" panose="02020609040205080304" pitchFamily="17" charset="-128"/>
                <a:ea typeface="ＭＳ 明朝" panose="02020609040205080304" pitchFamily="17" charset="-128"/>
              </a:rPr>
              <a:t>2</a:t>
            </a:r>
            <a:r>
              <a:rPr lang="ja-JP" altLang="en-US" dirty="0" err="1">
                <a:latin typeface="ＭＳ 明朝" panose="02020609040205080304" pitchFamily="17" charset="-128"/>
                <a:ea typeface="ＭＳ 明朝" panose="02020609040205080304" pitchFamily="17" charset="-128"/>
              </a:rPr>
              <a:t>つの</a:t>
            </a:r>
            <a:r>
              <a:rPr lang="ja-JP" altLang="en-US" dirty="0">
                <a:latin typeface="ＭＳ 明朝" panose="02020609040205080304" pitchFamily="17" charset="-128"/>
                <a:ea typeface="ＭＳ 明朝" panose="02020609040205080304" pitchFamily="17" charset="-128"/>
              </a:rPr>
              <a:t>観点については，後ほど，</a:t>
            </a:r>
            <a:r>
              <a:rPr lang="en-US" altLang="ja-JP" dirty="0">
                <a:latin typeface="ＭＳ 明朝" panose="02020609040205080304" pitchFamily="17" charset="-128"/>
                <a:ea typeface="ＭＳ 明朝" panose="02020609040205080304" pitchFamily="17" charset="-128"/>
              </a:rPr>
              <a:t>39</a:t>
            </a:r>
            <a:r>
              <a:rPr lang="ja-JP" altLang="en-US" dirty="0">
                <a:latin typeface="ＭＳ 明朝" panose="02020609040205080304" pitchFamily="17" charset="-128"/>
                <a:ea typeface="ＭＳ 明朝" panose="02020609040205080304" pitchFamily="17" charset="-128"/>
              </a:rPr>
              <a:t>ページで確認してください。</a:t>
            </a:r>
          </a:p>
          <a:p>
            <a:endParaRPr lang="ja-JP" altLang="en-US" dirty="0">
              <a:latin typeface="ＭＳ 明朝" panose="02020609040205080304" pitchFamily="17" charset="-128"/>
              <a:ea typeface="ＭＳ 明朝" panose="02020609040205080304" pitchFamily="17" charset="-128"/>
            </a:endParaRPr>
          </a:p>
        </p:txBody>
      </p:sp>
      <p:sp>
        <p:nvSpPr>
          <p:cNvPr id="624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D94BFA8-E9DF-4EDC-8386-96D0B263203D}" type="slidenum">
              <a:rPr lang="ja-JP" altLang="en-US" smtClean="0">
                <a:solidFill>
                  <a:srgbClr val="000000"/>
                </a:solidFill>
                <a:latin typeface="游ゴシック" panose="020B0400000000000000" pitchFamily="50" charset="-128"/>
              </a:rPr>
              <a:pPr/>
              <a:t>22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470755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p:cNvSpPr>
            <a:spLocks noGrp="1" noRot="1" noChangeAspect="1" noChangeArrowheads="1" noTextEdit="1"/>
          </p:cNvSpPr>
          <p:nvPr>
            <p:ph type="sldImg"/>
          </p:nvPr>
        </p:nvSpPr>
        <p:spPr>
          <a:ln/>
        </p:spPr>
      </p:sp>
      <p:sp>
        <p:nvSpPr>
          <p:cNvPr id="64515" name="ノート プレースホルダー 2"/>
          <p:cNvSpPr>
            <a:spLocks noGrp="1"/>
          </p:cNvSpPr>
          <p:nvPr>
            <p:ph type="body" idx="1"/>
          </p:nvPr>
        </p:nvSpPr>
        <p:spPr>
          <a:ln/>
        </p:spPr>
        <p:txBody>
          <a:bodyPr/>
          <a:lstStyle/>
          <a:p>
            <a:pPr>
              <a:defRPr/>
            </a:pPr>
            <a:r>
              <a:rPr lang="ja-JP" altLang="en-US" dirty="0">
                <a:solidFill>
                  <a:schemeClr val="tx1"/>
                </a:solidFill>
                <a:latin typeface="ＭＳ 明朝" panose="02020609040205080304" pitchFamily="17" charset="-128"/>
                <a:ea typeface="ＭＳ 明朝" panose="02020609040205080304" pitchFamily="17" charset="-128"/>
              </a:rPr>
              <a:t> まず</a:t>
            </a:r>
            <a:r>
              <a:rPr lang="en-US" altLang="ja-JP" dirty="0">
                <a:solidFill>
                  <a:schemeClr val="tx1"/>
                </a:solidFill>
                <a:latin typeface="ＭＳ 明朝" panose="02020609040205080304" pitchFamily="17" charset="-128"/>
                <a:ea typeface="ＭＳ 明朝" panose="02020609040205080304" pitchFamily="17" charset="-128"/>
              </a:rPr>
              <a:t>,</a:t>
            </a:r>
            <a:r>
              <a:rPr lang="ja-JP" altLang="en-US" dirty="0">
                <a:solidFill>
                  <a:schemeClr val="tx1"/>
                </a:solidFill>
                <a:latin typeface="ＭＳ 明朝" panose="02020609040205080304" pitchFamily="17" charset="-128"/>
                <a:ea typeface="ＭＳ 明朝" panose="02020609040205080304" pitchFamily="17" charset="-128"/>
              </a:rPr>
              <a:t>「追究場面」における思考・判断・表現に係る単元の評価規準の作成例です。</a:t>
            </a:r>
            <a:endParaRPr lang="en-US" altLang="ja-JP" dirty="0">
              <a:solidFill>
                <a:schemeClr val="tx1"/>
              </a:solidFill>
              <a:latin typeface="ＭＳ 明朝" panose="02020609040205080304" pitchFamily="17" charset="-128"/>
              <a:ea typeface="ＭＳ 明朝" panose="02020609040205080304" pitchFamily="17" charset="-128"/>
            </a:endParaRPr>
          </a:p>
          <a:p>
            <a:pPr>
              <a:defRPr/>
            </a:pPr>
            <a:r>
              <a:rPr lang="ja-JP" altLang="en-US" dirty="0">
                <a:solidFill>
                  <a:schemeClr val="tx1"/>
                </a:solidFill>
                <a:latin typeface="ＭＳ 明朝" panose="02020609040205080304" pitchFamily="17" charset="-128"/>
                <a:ea typeface="ＭＳ 明朝" panose="02020609040205080304" pitchFamily="17" charset="-128"/>
              </a:rPr>
              <a:t> 内容のまとまりごとの評価規準例の「着目して」，「捉え」という語句の前に書かれている文言を，単元の評価規準の作成のポイントの</a:t>
            </a:r>
            <a:r>
              <a:rPr lang="en-US" altLang="ja-JP" dirty="0">
                <a:solidFill>
                  <a:schemeClr val="tx1"/>
                </a:solidFill>
                <a:latin typeface="ＭＳ 明朝" panose="02020609040205080304" pitchFamily="17" charset="-128"/>
                <a:ea typeface="ＭＳ 明朝" panose="02020609040205080304" pitchFamily="17" charset="-128"/>
              </a:rPr>
              <a:t>E</a:t>
            </a:r>
            <a:r>
              <a:rPr lang="ja-JP" altLang="en-US" dirty="0">
                <a:solidFill>
                  <a:schemeClr val="tx1"/>
                </a:solidFill>
                <a:latin typeface="ＭＳ 明朝" panose="02020609040205080304" pitchFamily="17" charset="-128"/>
                <a:ea typeface="ＭＳ 明朝" panose="02020609040205080304" pitchFamily="17" charset="-128"/>
              </a:rPr>
              <a:t>，</a:t>
            </a:r>
            <a:r>
              <a:rPr lang="en-US" altLang="ja-JP" dirty="0">
                <a:solidFill>
                  <a:schemeClr val="tx1"/>
                </a:solidFill>
                <a:latin typeface="ＭＳ 明朝" panose="02020609040205080304" pitchFamily="17" charset="-128"/>
                <a:ea typeface="ＭＳ 明朝" panose="02020609040205080304" pitchFamily="17" charset="-128"/>
              </a:rPr>
              <a:t>F</a:t>
            </a:r>
            <a:r>
              <a:rPr lang="ja-JP" altLang="en-US" dirty="0">
                <a:solidFill>
                  <a:schemeClr val="tx1"/>
                </a:solidFill>
                <a:latin typeface="ＭＳ 明朝" panose="02020609040205080304" pitchFamily="17" charset="-128"/>
                <a:ea typeface="ＭＳ 明朝" panose="02020609040205080304" pitchFamily="17" charset="-128"/>
              </a:rPr>
              <a:t>の部分にあてはめます。</a:t>
            </a:r>
            <a:endParaRPr lang="ja-JP" altLang="en-US" u="sng" dirty="0">
              <a:solidFill>
                <a:schemeClr val="tx1"/>
              </a:solidFill>
              <a:highlight>
                <a:srgbClr val="FFFF00"/>
              </a:highlight>
              <a:latin typeface="ＭＳ 明朝" panose="02020609040205080304" pitchFamily="17" charset="-128"/>
              <a:ea typeface="ＭＳ 明朝" panose="02020609040205080304" pitchFamily="17" charset="-128"/>
            </a:endParaRPr>
          </a:p>
          <a:p>
            <a:pPr>
              <a:defRPr/>
            </a:pPr>
            <a:endParaRPr lang="ja-JP" altLang="en-US" dirty="0">
              <a:latin typeface="Arial" panose="020B0604020202020204" pitchFamily="34" charset="0"/>
            </a:endParaRPr>
          </a:p>
        </p:txBody>
      </p:sp>
      <p:sp>
        <p:nvSpPr>
          <p:cNvPr id="645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98375D5-8DFA-4063-98C3-137657A1D158}" type="slidenum">
              <a:rPr lang="ja-JP" altLang="en-US" smtClean="0">
                <a:solidFill>
                  <a:srgbClr val="000000"/>
                </a:solidFill>
                <a:latin typeface="游ゴシック" panose="020B0400000000000000" pitchFamily="50" charset="-128"/>
              </a:rPr>
              <a:pPr/>
              <a:t>23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001837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ChangeArrowheads="1" noTextEdit="1"/>
          </p:cNvSpPr>
          <p:nvPr>
            <p:ph type="sldImg"/>
          </p:nvPr>
        </p:nvSpPr>
        <p:spPr>
          <a:ln/>
        </p:spPr>
      </p:sp>
      <p:sp>
        <p:nvSpPr>
          <p:cNvPr id="665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solidFill>
                  <a:schemeClr val="tx1"/>
                </a:solidFill>
                <a:latin typeface="ＭＳ 明朝" panose="02020609040205080304" pitchFamily="17" charset="-128"/>
                <a:ea typeface="ＭＳ 明朝" panose="02020609040205080304" pitchFamily="17" charset="-128"/>
              </a:rPr>
              <a:t>　次に，「解決場面」のうち，②「比較・関連付け，総合などして社会的事象の特色や意味を考えたり」している場面の評価規準については，</a:t>
            </a:r>
            <a:endParaRPr lang="en-US" altLang="ja-JP" dirty="0">
              <a:solidFill>
                <a:schemeClr val="tx1"/>
              </a:solidFill>
              <a:latin typeface="ＭＳ 明朝" panose="02020609040205080304" pitchFamily="17" charset="-128"/>
              <a:ea typeface="ＭＳ 明朝" panose="02020609040205080304" pitchFamily="17" charset="-128"/>
            </a:endParaRPr>
          </a:p>
          <a:p>
            <a:r>
              <a:rPr lang="ja-JP" altLang="en-US" dirty="0">
                <a:solidFill>
                  <a:schemeClr val="tx1"/>
                </a:solidFill>
                <a:latin typeface="ＭＳ 明朝" panose="02020609040205080304" pitchFamily="17" charset="-128"/>
                <a:ea typeface="ＭＳ 明朝" panose="02020609040205080304" pitchFamily="17" charset="-128"/>
              </a:rPr>
              <a:t>　内容のまとまりごとの評価規準例の中の「を考え」の前に書かれている文言から，単元の評価規準作成のポイントの</a:t>
            </a:r>
            <a:r>
              <a:rPr lang="en-US" altLang="ja-JP" dirty="0">
                <a:solidFill>
                  <a:schemeClr val="tx1"/>
                </a:solidFill>
                <a:latin typeface="ＭＳ 明朝" panose="02020609040205080304" pitchFamily="17" charset="-128"/>
                <a:ea typeface="ＭＳ 明朝" panose="02020609040205080304" pitchFamily="17" charset="-128"/>
              </a:rPr>
              <a:t>G</a:t>
            </a:r>
            <a:r>
              <a:rPr lang="ja-JP" altLang="en-US" dirty="0">
                <a:solidFill>
                  <a:schemeClr val="tx1"/>
                </a:solidFill>
                <a:latin typeface="ＭＳ 明朝" panose="02020609040205080304" pitchFamily="17" charset="-128"/>
                <a:ea typeface="ＭＳ 明朝" panose="02020609040205080304" pitchFamily="17" charset="-128"/>
              </a:rPr>
              <a:t>にあたる部分をあてはめます。</a:t>
            </a:r>
            <a:endParaRPr lang="en-US" altLang="ja-JP" u="sng" dirty="0">
              <a:solidFill>
                <a:schemeClr val="tx1"/>
              </a:solidFill>
              <a:latin typeface="ＭＳ 明朝" panose="02020609040205080304" pitchFamily="17" charset="-128"/>
              <a:ea typeface="ＭＳ 明朝" panose="02020609040205080304" pitchFamily="17" charset="-128"/>
            </a:endParaRPr>
          </a:p>
        </p:txBody>
      </p:sp>
      <p:sp>
        <p:nvSpPr>
          <p:cNvPr id="665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57525B8-BD88-4D2E-B29F-FA5D134DC71C}" type="slidenum">
              <a:rPr lang="ja-JP" altLang="en-US" smtClean="0">
                <a:solidFill>
                  <a:srgbClr val="000000"/>
                </a:solidFill>
                <a:latin typeface="游ゴシック" panose="020B0400000000000000" pitchFamily="50" charset="-128"/>
              </a:rPr>
              <a:pPr/>
              <a:t>24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893761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p:cNvSpPr>
            <a:spLocks noGrp="1" noRot="1" noChangeAspect="1" noChangeArrowheads="1" noTextEdit="1"/>
          </p:cNvSpPr>
          <p:nvPr>
            <p:ph type="sldImg"/>
          </p:nvPr>
        </p:nvSpPr>
        <p:spPr>
          <a:ln/>
        </p:spPr>
      </p:sp>
      <p:sp>
        <p:nvSpPr>
          <p:cNvPr id="686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a:t>
            </a:r>
            <a:r>
              <a:rPr lang="ja-JP" altLang="en-US" dirty="0">
                <a:solidFill>
                  <a:schemeClr val="tx1"/>
                </a:solidFill>
                <a:latin typeface="ＭＳ 明朝" panose="02020609040205080304" pitchFamily="17" charset="-128"/>
                <a:ea typeface="ＭＳ 明朝" panose="02020609040205080304" pitchFamily="17" charset="-128"/>
              </a:rPr>
              <a:t>その際，「〇と〇を（比較・関連付け，総合など）して」にあてはまる文言は，「学習指導要領の記載事項」を参考にします。</a:t>
            </a:r>
            <a:endParaRPr lang="en-US" altLang="ja-JP" dirty="0">
              <a:solidFill>
                <a:schemeClr val="tx1"/>
              </a:solidFill>
              <a:latin typeface="ＭＳ 明朝" panose="02020609040205080304" pitchFamily="17" charset="-128"/>
              <a:ea typeface="ＭＳ 明朝" panose="02020609040205080304" pitchFamily="17" charset="-128"/>
            </a:endParaRPr>
          </a:p>
          <a:p>
            <a:r>
              <a:rPr lang="ja-JP" altLang="en-US" dirty="0">
                <a:solidFill>
                  <a:schemeClr val="tx1"/>
                </a:solidFill>
                <a:latin typeface="ＭＳ 明朝" panose="02020609040205080304" pitchFamily="17" charset="-128"/>
                <a:ea typeface="ＭＳ 明朝" panose="02020609040205080304" pitchFamily="17" charset="-128"/>
              </a:rPr>
              <a:t>　この単元に関わる小学校学習指導要領社会科編の解説を参考にして</a:t>
            </a:r>
            <a:r>
              <a:rPr lang="en-US" altLang="ja-JP" dirty="0">
                <a:solidFill>
                  <a:schemeClr val="tx1"/>
                </a:solidFill>
                <a:latin typeface="ＭＳ 明朝" panose="02020609040205080304" pitchFamily="17" charset="-128"/>
                <a:ea typeface="ＭＳ 明朝" panose="02020609040205080304" pitchFamily="17" charset="-128"/>
              </a:rPr>
              <a:t>,</a:t>
            </a:r>
            <a:r>
              <a:rPr lang="ja-JP" altLang="en-US" dirty="0">
                <a:solidFill>
                  <a:schemeClr val="tx1"/>
                </a:solidFill>
                <a:latin typeface="ＭＳ 明朝" panose="02020609040205080304" pitchFamily="17" charset="-128"/>
                <a:ea typeface="ＭＳ 明朝" panose="02020609040205080304" pitchFamily="17" charset="-128"/>
              </a:rPr>
              <a:t>適切な文言を選び，あてはめます。</a:t>
            </a:r>
            <a:endParaRPr lang="en-US" altLang="ja-JP" dirty="0">
              <a:solidFill>
                <a:schemeClr val="tx1"/>
              </a:solidFill>
              <a:latin typeface="ＭＳ 明朝" panose="02020609040205080304" pitchFamily="17" charset="-128"/>
              <a:ea typeface="ＭＳ 明朝" panose="02020609040205080304" pitchFamily="17" charset="-128"/>
            </a:endParaRPr>
          </a:p>
          <a:p>
            <a:endParaRPr lang="en-US" altLang="ja-JP" dirty="0">
              <a:solidFill>
                <a:schemeClr val="tx1"/>
              </a:solidFill>
              <a:latin typeface="ＭＳ 明朝" panose="02020609040205080304" pitchFamily="17" charset="-128"/>
              <a:ea typeface="ＭＳ 明朝" panose="02020609040205080304" pitchFamily="17" charset="-128"/>
            </a:endParaRPr>
          </a:p>
        </p:txBody>
      </p:sp>
      <p:sp>
        <p:nvSpPr>
          <p:cNvPr id="686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DCAD39C-53DE-4B6E-9B2E-A67C6550751D}" type="slidenum">
              <a:rPr lang="ja-JP" altLang="en-US" smtClean="0">
                <a:solidFill>
                  <a:srgbClr val="000000"/>
                </a:solidFill>
                <a:latin typeface="游ゴシック" panose="020B0400000000000000" pitchFamily="50" charset="-128"/>
              </a:rPr>
              <a:pPr/>
              <a:t>25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637066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ChangeArrowheads="1" noTextEdit="1"/>
          </p:cNvSpPr>
          <p:nvPr>
            <p:ph type="sldImg"/>
          </p:nvPr>
        </p:nvSpPr>
        <p:spPr>
          <a:ln/>
        </p:spPr>
      </p:sp>
      <p:sp>
        <p:nvSpPr>
          <p:cNvPr id="706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次に，「解決場面」における「学習したことを基に，社会への関わり方を選択・判断する」場面</a:t>
            </a:r>
            <a:r>
              <a:rPr lang="ja-JP" altLang="en-US" dirty="0">
                <a:solidFill>
                  <a:srgbClr val="FF0000"/>
                </a:solidFill>
                <a:latin typeface="ＭＳ 明朝" panose="02020609040205080304" pitchFamily="17" charset="-128"/>
                <a:ea typeface="ＭＳ 明朝" panose="02020609040205080304" pitchFamily="17" charset="-128"/>
              </a:rPr>
              <a:t>の評価規準については，「学習指導要領の内容の取扱いの記載事項」（１）エの内容を参考にし，文言をあてはめます。</a:t>
            </a:r>
            <a:endParaRPr lang="en-US" altLang="ja-JP" dirty="0">
              <a:solidFill>
                <a:srgbClr val="FF0000"/>
              </a:solidFill>
              <a:latin typeface="ＭＳ 明朝" panose="02020609040205080304" pitchFamily="17" charset="-128"/>
              <a:ea typeface="ＭＳ 明朝" panose="02020609040205080304" pitchFamily="17" charset="-128"/>
            </a:endParaRPr>
          </a:p>
          <a:p>
            <a:endParaRPr lang="en-US" altLang="ja-JP" dirty="0">
              <a:solidFill>
                <a:srgbClr val="FF0000"/>
              </a:solidFill>
              <a:latin typeface="ＭＳ 明朝" panose="02020609040205080304" pitchFamily="17" charset="-128"/>
              <a:ea typeface="ＭＳ 明朝" panose="02020609040205080304" pitchFamily="17" charset="-128"/>
            </a:endParaRPr>
          </a:p>
          <a:p>
            <a:endParaRPr lang="ja-JP" altLang="en-US" dirty="0">
              <a:latin typeface="Arial" panose="020B0604020202020204" pitchFamily="34" charset="0"/>
            </a:endParaRPr>
          </a:p>
          <a:p>
            <a:endParaRPr lang="ja-JP" altLang="en-US" dirty="0">
              <a:latin typeface="Arial" panose="020B0604020202020204" pitchFamily="34" charset="0"/>
            </a:endParaRPr>
          </a:p>
        </p:txBody>
      </p:sp>
      <p:sp>
        <p:nvSpPr>
          <p:cNvPr id="706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DB07803-7EEB-4671-9D7C-FCC4380F27E1}" type="slidenum">
              <a:rPr lang="ja-JP" altLang="en-US" smtClean="0">
                <a:solidFill>
                  <a:srgbClr val="000000"/>
                </a:solidFill>
                <a:latin typeface="游ゴシック" panose="020B0400000000000000" pitchFamily="50" charset="-128"/>
              </a:rPr>
              <a:pPr/>
              <a:t>26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54295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p:cNvSpPr>
            <a:spLocks noGrp="1" noRot="1" noChangeAspect="1" noChangeArrowheads="1" noTextEdit="1"/>
          </p:cNvSpPr>
          <p:nvPr>
            <p:ph type="sldImg"/>
          </p:nvPr>
        </p:nvSpPr>
        <p:spPr>
          <a:ln/>
        </p:spPr>
      </p:sp>
      <p:sp>
        <p:nvSpPr>
          <p:cNvPr id="727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このようにして，</a:t>
            </a:r>
            <a:r>
              <a:rPr lang="en-US" altLang="ja-JP" dirty="0">
                <a:latin typeface="ＭＳ 明朝" panose="02020609040205080304" pitchFamily="17" charset="-128"/>
                <a:ea typeface="ＭＳ 明朝" panose="02020609040205080304" pitchFamily="17" charset="-128"/>
              </a:rPr>
              <a:t>39</a:t>
            </a:r>
            <a:r>
              <a:rPr lang="ja-JP" altLang="en-US" dirty="0">
                <a:latin typeface="ＭＳ 明朝" panose="02020609040205080304" pitchFamily="17" charset="-128"/>
                <a:ea typeface="ＭＳ 明朝" panose="02020609040205080304" pitchFamily="17" charset="-128"/>
              </a:rPr>
              <a:t>ページに示されている「単元の評価規準」を作成します。</a:t>
            </a:r>
            <a:endParaRPr lang="en-US" altLang="ja-JP" u="sng"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他の</a:t>
            </a:r>
            <a:r>
              <a:rPr lang="en-US" altLang="ja-JP" dirty="0">
                <a:latin typeface="ＭＳ 明朝" panose="02020609040205080304" pitchFamily="17" charset="-128"/>
                <a:ea typeface="ＭＳ 明朝" panose="02020609040205080304" pitchFamily="17" charset="-128"/>
              </a:rPr>
              <a:t>2</a:t>
            </a:r>
            <a:r>
              <a:rPr lang="ja-JP" altLang="en-US" dirty="0" err="1">
                <a:latin typeface="ＭＳ 明朝" panose="02020609040205080304" pitchFamily="17" charset="-128"/>
                <a:ea typeface="ＭＳ 明朝" panose="02020609040205080304" pitchFamily="17" charset="-128"/>
              </a:rPr>
              <a:t>つの</a:t>
            </a:r>
            <a:r>
              <a:rPr lang="ja-JP" altLang="en-US" dirty="0">
                <a:latin typeface="ＭＳ 明朝" panose="02020609040205080304" pitchFamily="17" charset="-128"/>
                <a:ea typeface="ＭＳ 明朝" panose="02020609040205080304" pitchFamily="17" charset="-128"/>
              </a:rPr>
              <a:t>観点の評価規準に関しても，詳細になりすぎないように，学習指導要領の記述形式を踏まえて作成してください。</a:t>
            </a:r>
          </a:p>
          <a:p>
            <a:endParaRPr lang="ja-JP" altLang="en-US" dirty="0">
              <a:latin typeface="Arial" panose="020B0604020202020204" pitchFamily="34" charset="0"/>
            </a:endParaRPr>
          </a:p>
        </p:txBody>
      </p:sp>
      <p:sp>
        <p:nvSpPr>
          <p:cNvPr id="727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8675B07-E5C5-4C87-BC80-83F1B21086EF}" type="slidenum">
              <a:rPr lang="ja-JP" altLang="en-US" smtClean="0">
                <a:solidFill>
                  <a:srgbClr val="000000"/>
                </a:solidFill>
                <a:latin typeface="游ゴシック" panose="020B0400000000000000" pitchFamily="50" charset="-128"/>
              </a:rPr>
              <a:pPr/>
              <a:t>27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393230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244CCCC6-B5CC-4659-B7D3-74FF442931B8}" type="slidenum">
              <a:rPr kumimoji="1" lang="en-US" altLang="ja-JP" smtClean="0">
                <a:solidFill>
                  <a:srgbClr val="000000"/>
                </a:solidFill>
                <a:latin typeface="Arial" panose="020B0604020202020204" pitchFamily="34" charset="0"/>
              </a:rPr>
              <a:pPr/>
              <a:t>28</a:t>
            </a:fld>
            <a:endParaRPr kumimoji="1" lang="en-US" altLang="ja-JP">
              <a:solidFill>
                <a:srgbClr val="000000"/>
              </a:solidFill>
              <a:latin typeface="Arial" panose="020B060402020202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最後に，「主体的に学習に取り組む態度」の評価について，実際の指導と評価における留意点を説明します。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604308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ー 1"/>
          <p:cNvSpPr>
            <a:spLocks noGrp="1" noRot="1" noChangeAspect="1" noChangeArrowheads="1" noTextEdit="1"/>
          </p:cNvSpPr>
          <p:nvPr>
            <p:ph type="sldImg"/>
          </p:nvPr>
        </p:nvSpPr>
        <p:spPr>
          <a:ln/>
        </p:spPr>
      </p:sp>
      <p:sp>
        <p:nvSpPr>
          <p:cNvPr id="768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冊子の</a:t>
            </a:r>
            <a:r>
              <a:rPr lang="en-US" altLang="ja-JP" dirty="0">
                <a:latin typeface="ＭＳ 明朝" panose="02020609040205080304" pitchFamily="17" charset="-128"/>
                <a:ea typeface="ＭＳ 明朝" panose="02020609040205080304" pitchFamily="17" charset="-128"/>
              </a:rPr>
              <a:t>58</a:t>
            </a:r>
            <a:r>
              <a:rPr lang="ja-JP" altLang="en-US" dirty="0">
                <a:latin typeface="ＭＳ 明朝" panose="02020609040205080304" pitchFamily="17" charset="-128"/>
                <a:ea typeface="ＭＳ 明朝" panose="02020609040205080304" pitchFamily="17" charset="-128"/>
              </a:rPr>
              <a:t>ページをご覧ください。</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「主体的に学習に取り組む態度」について，社会科では，スクリーンに示す①と②の二つを評価します。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このうち，②については，すべての単元で評価するものではありません。</a:t>
            </a:r>
            <a:endParaRPr lang="en-US" altLang="ja-JP" u="sng" dirty="0">
              <a:solidFill>
                <a:srgbClr val="FF0000"/>
              </a:solidFill>
              <a:latin typeface="ＭＳ 明朝" panose="02020609040205080304" pitchFamily="17" charset="-128"/>
              <a:ea typeface="ＭＳ 明朝" panose="02020609040205080304" pitchFamily="17" charset="-128"/>
            </a:endParaRPr>
          </a:p>
          <a:p>
            <a:endParaRPr lang="ja-JP" altLang="en-US" dirty="0">
              <a:latin typeface="Arial" panose="020B0604020202020204" pitchFamily="34" charset="0"/>
            </a:endParaRPr>
          </a:p>
        </p:txBody>
      </p:sp>
      <p:sp>
        <p:nvSpPr>
          <p:cNvPr id="768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33F1546-F565-4E52-A659-6BB6A9D5D67F}" type="slidenum">
              <a:rPr lang="ja-JP" altLang="en-US" smtClean="0">
                <a:solidFill>
                  <a:srgbClr val="000000"/>
                </a:solidFill>
                <a:latin typeface="游ゴシック" panose="020B0400000000000000" pitchFamily="50" charset="-128"/>
              </a:rPr>
              <a:pPr/>
              <a:t>29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061781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8DE4778-577A-4A20-8EA8-8F2E7D78A9EC}" type="slidenum">
              <a:rPr kumimoji="1" lang="en-US" altLang="ja-JP" smtClean="0">
                <a:solidFill>
                  <a:srgbClr val="000000"/>
                </a:solidFill>
                <a:latin typeface="Arial" panose="020B0604020202020204" pitchFamily="34" charset="0"/>
              </a:rPr>
              <a:pPr/>
              <a:t>3</a:t>
            </a:fld>
            <a:endParaRPr kumimoji="1" lang="en-US" altLang="ja-JP">
              <a:solidFill>
                <a:srgbClr val="000000"/>
              </a:solidFill>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まず，小学校社会科の「内容のまとまり」について説明します。</a:t>
            </a:r>
          </a:p>
        </p:txBody>
      </p:sp>
    </p:spTree>
    <p:extLst>
      <p:ext uri="{BB962C8B-B14F-4D97-AF65-F5344CB8AC3E}">
        <p14:creationId xmlns:p14="http://schemas.microsoft.com/office/powerpoint/2010/main" val="775389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ー 1"/>
          <p:cNvSpPr>
            <a:spLocks noGrp="1" noRot="1" noChangeAspect="1" noChangeArrowheads="1" noTextEdit="1"/>
          </p:cNvSpPr>
          <p:nvPr>
            <p:ph type="sldImg"/>
          </p:nvPr>
        </p:nvSpPr>
        <p:spPr>
          <a:ln/>
        </p:spPr>
      </p:sp>
      <p:sp>
        <p:nvSpPr>
          <p:cNvPr id="788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solidFill>
                  <a:schemeClr val="tx1"/>
                </a:solidFill>
                <a:latin typeface="ＭＳ Ｐ明朝" panose="02020600040205080304" pitchFamily="18" charset="-128"/>
              </a:rPr>
              <a:t>　</a:t>
            </a:r>
            <a:r>
              <a:rPr lang="ja-JP" altLang="en-US" dirty="0">
                <a:solidFill>
                  <a:schemeClr val="tx1"/>
                </a:solidFill>
                <a:latin typeface="ＭＳ 明朝" panose="02020609040205080304" pitchFamily="17" charset="-128"/>
                <a:ea typeface="ＭＳ 明朝" panose="02020609040205080304" pitchFamily="17" charset="-128"/>
              </a:rPr>
              <a:t>なお，②を積極的に評価し，指導に生かす内容の例が，</a:t>
            </a:r>
            <a:r>
              <a:rPr lang="en-US" altLang="ja-JP" dirty="0">
                <a:solidFill>
                  <a:schemeClr val="tx1"/>
                </a:solidFill>
                <a:latin typeface="ＭＳ 明朝" panose="02020609040205080304" pitchFamily="17" charset="-128"/>
                <a:ea typeface="ＭＳ 明朝" panose="02020609040205080304" pitchFamily="17" charset="-128"/>
              </a:rPr>
              <a:t>61</a:t>
            </a:r>
            <a:r>
              <a:rPr lang="ja-JP" altLang="en-US" dirty="0">
                <a:solidFill>
                  <a:schemeClr val="tx1"/>
                </a:solidFill>
                <a:latin typeface="ＭＳ 明朝" panose="02020609040205080304" pitchFamily="17" charset="-128"/>
                <a:ea typeface="ＭＳ 明朝" panose="02020609040205080304" pitchFamily="17" charset="-128"/>
              </a:rPr>
              <a:t>ページに記載されていますので，評価規準を設定する際の参考にして下さい。</a:t>
            </a:r>
            <a:endParaRPr lang="en-US" altLang="ja-JP" dirty="0">
              <a:solidFill>
                <a:schemeClr val="tx1"/>
              </a:solidFill>
              <a:latin typeface="ＭＳ 明朝" panose="02020609040205080304" pitchFamily="17" charset="-128"/>
              <a:ea typeface="ＭＳ 明朝" panose="02020609040205080304" pitchFamily="17" charset="-128"/>
            </a:endParaRPr>
          </a:p>
          <a:p>
            <a:endParaRPr lang="en-US" altLang="ja-JP" dirty="0">
              <a:solidFill>
                <a:schemeClr val="tx1"/>
              </a:solidFill>
              <a:latin typeface="Calibri" panose="020F0502020204030204" pitchFamily="34" charset="0"/>
              <a:ea typeface="ＭＳ Ｐゴシック" panose="020B0600070205080204" pitchFamily="50" charset="-128"/>
            </a:endParaRPr>
          </a:p>
          <a:p>
            <a:r>
              <a:rPr lang="ja-JP" altLang="en-US" dirty="0">
                <a:solidFill>
                  <a:schemeClr val="tx1"/>
                </a:solidFill>
                <a:latin typeface="Calibri" panose="020F0502020204030204" pitchFamily="34" charset="0"/>
                <a:ea typeface="ＭＳ Ｐゴシック" panose="020B0600070205080204" pitchFamily="50" charset="-128"/>
              </a:rPr>
              <a:t>　</a:t>
            </a:r>
            <a:endParaRPr lang="ja-JP" altLang="en-US" dirty="0">
              <a:solidFill>
                <a:schemeClr val="tx1"/>
              </a:solidFill>
              <a:latin typeface="Arial" panose="020B0604020202020204" pitchFamily="34" charset="0"/>
            </a:endParaRPr>
          </a:p>
        </p:txBody>
      </p:sp>
      <p:sp>
        <p:nvSpPr>
          <p:cNvPr id="788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700A993-31F1-4C50-9413-5B2C7071DDA9}" type="slidenum">
              <a:rPr lang="ja-JP" altLang="en-US" smtClean="0">
                <a:solidFill>
                  <a:srgbClr val="000000"/>
                </a:solidFill>
                <a:latin typeface="游ゴシック" panose="020B0400000000000000" pitchFamily="50" charset="-128"/>
              </a:rPr>
              <a:pPr/>
              <a:t>30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442431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ChangeArrowheads="1" noTextEdit="1"/>
          </p:cNvSpPr>
          <p:nvPr>
            <p:ph type="sldImg"/>
          </p:nvPr>
        </p:nvSpPr>
        <p:spPr>
          <a:ln/>
        </p:spPr>
      </p:sp>
      <p:sp>
        <p:nvSpPr>
          <p:cNvPr id="808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また，日々の授業の中で行われる学習評価については，児童の学習状況を把握し，授業改善に生かすことに重点を置きます。したがって，記録に用いる評価については，毎回の授業ではなく，その場面を精選することが示されています。</a:t>
            </a:r>
          </a:p>
        </p:txBody>
      </p:sp>
      <p:sp>
        <p:nvSpPr>
          <p:cNvPr id="809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FA4E4A6-1B52-40F5-9BF4-27040B5CCC9A}" type="slidenum">
              <a:rPr lang="ja-JP" altLang="en-US" smtClean="0">
                <a:solidFill>
                  <a:srgbClr val="000000"/>
                </a:solidFill>
                <a:latin typeface="游ゴシック" panose="020B0400000000000000" pitchFamily="50" charset="-128"/>
              </a:rPr>
              <a:pPr/>
              <a:t>31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449567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ー 1"/>
          <p:cNvSpPr>
            <a:spLocks noGrp="1" noRot="1" noChangeAspect="1" noChangeArrowheads="1" noTextEdit="1"/>
          </p:cNvSpPr>
          <p:nvPr>
            <p:ph type="sldImg"/>
          </p:nvPr>
        </p:nvSpPr>
        <p:spPr>
          <a:ln/>
        </p:spPr>
      </p:sp>
      <p:sp>
        <p:nvSpPr>
          <p:cNvPr id="829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このことをふまえ，第３編第２章に示された各事例では，毎回の授業で評価する観点を重点化するとともに，記録に用いる評価の場面を精選した単元計画と評価の実際が示されています。特に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記録に残す場面については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網掛けで示されています。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単元名「廃棄物を処理する事業」の指導と評価の計画の例では，</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まず，効果的・効率的な評価にするための工夫として●記録に残す場面を焦点化し，●学習状況を把握し，指導に生かすための評価資料を明示することが示されています。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児童全員の学習状況の記録を残す場面は，●単元のまとまりを見通し，目標の実現状況が児童の反応から顕著に見られる場面を設定することが大切です。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また，評価方法を明確にしておく必要から，評価資料と具体的な児童の姿が示されています。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p:txBody>
      </p:sp>
      <p:sp>
        <p:nvSpPr>
          <p:cNvPr id="829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52C0523-448A-4E51-B6F5-6753C700C974}" type="slidenum">
              <a:rPr lang="ja-JP" altLang="en-US" smtClean="0">
                <a:solidFill>
                  <a:srgbClr val="000000"/>
                </a:solidFill>
                <a:latin typeface="游ゴシック" panose="020B0400000000000000" pitchFamily="50" charset="-128"/>
              </a:rPr>
              <a:pPr/>
              <a:t>32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789764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47F7B0D8-7397-4B51-BC71-40ED6757DCDF}" type="slidenum">
              <a:rPr kumimoji="1" lang="en-US" altLang="ja-JP" smtClean="0">
                <a:solidFill>
                  <a:srgbClr val="000000"/>
                </a:solidFill>
                <a:latin typeface="Arial" panose="020B0604020202020204" pitchFamily="34" charset="0"/>
              </a:rPr>
              <a:pPr/>
              <a:t>33</a:t>
            </a:fld>
            <a:endParaRPr kumimoji="1" lang="en-US" altLang="ja-JP">
              <a:solidFill>
                <a:srgbClr val="000000"/>
              </a:solidFill>
              <a:latin typeface="Arial" panose="020B060402020202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以上で，「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のための学習評価」について「小学校社会」の説明を終わります。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269372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ChangeArrowheads="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小学校社会科では，第３学年から第６学年まで，合計１７の内容ごとに評価することになります。</a:t>
            </a: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2A7BCF9-3577-4AC2-B8D8-A1DE3C60988C}" type="slidenum">
              <a:rPr lang="ja-JP" altLang="en-US" smtClean="0">
                <a:solidFill>
                  <a:srgbClr val="000000"/>
                </a:solidFill>
                <a:latin typeface="游ゴシック" panose="020B0400000000000000" pitchFamily="50" charset="-128"/>
              </a:rPr>
              <a:pPr/>
              <a:t>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418610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ChangeArrowheads="1" noTextEdit="1"/>
          </p:cNvSpPr>
          <p:nvPr>
            <p:ph type="sldImg"/>
          </p:nvPr>
        </p:nvSpPr>
        <p:spPr>
          <a:ln/>
        </p:spPr>
      </p:sp>
      <p:sp>
        <p:nvSpPr>
          <p:cNvPr id="256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学習指導要領解説では，「内容のまとまり」である各項目は，（１），（２）・・・と示されています。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また，それぞれの「内容のまとまり」ごとに，ア「知識・技能」とイ「思考力・判断力・表現力等」が示されています。</a:t>
            </a:r>
          </a:p>
        </p:txBody>
      </p:sp>
      <p:sp>
        <p:nvSpPr>
          <p:cNvPr id="256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B4BB068-E14C-4D06-A400-18201748EBB1}" type="slidenum">
              <a:rPr lang="ja-JP" altLang="en-US" smtClean="0">
                <a:solidFill>
                  <a:srgbClr val="000000"/>
                </a:solidFill>
                <a:latin typeface="游ゴシック" panose="020B0400000000000000" pitchFamily="50" charset="-128"/>
              </a:rPr>
              <a:pPr/>
              <a:t>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479230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EE52B4B8-D53F-423F-87D8-74ADCC4EB8CA}" type="slidenum">
              <a:rPr kumimoji="1" lang="en-US" altLang="ja-JP" smtClean="0">
                <a:solidFill>
                  <a:srgbClr val="000000"/>
                </a:solidFill>
                <a:latin typeface="Arial" panose="020B0604020202020204" pitchFamily="34" charset="0"/>
              </a:rPr>
              <a:pPr/>
              <a:t>6</a:t>
            </a:fld>
            <a:endParaRPr kumimoji="1" lang="en-US" altLang="ja-JP">
              <a:solidFill>
                <a:srgbClr val="000000"/>
              </a:solidFill>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次に，「内容のまとまりごとの評価規準」作成の手順について説明します。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冊子は，第２編</a:t>
            </a:r>
            <a:r>
              <a:rPr lang="en-US" altLang="ja-JP" dirty="0">
                <a:latin typeface="ＭＳ 明朝" panose="02020609040205080304" pitchFamily="17" charset="-128"/>
                <a:ea typeface="ＭＳ 明朝" panose="02020609040205080304" pitchFamily="17" charset="-128"/>
              </a:rPr>
              <a:t>28</a:t>
            </a:r>
            <a:r>
              <a:rPr lang="ja-JP" altLang="en-US" dirty="0">
                <a:latin typeface="ＭＳ 明朝" panose="02020609040205080304" pitchFamily="17" charset="-128"/>
                <a:ea typeface="ＭＳ 明朝" panose="02020609040205080304" pitchFamily="17" charset="-128"/>
              </a:rPr>
              <a:t>ページからになります。</a:t>
            </a:r>
          </a:p>
        </p:txBody>
      </p:sp>
    </p:spTree>
    <p:extLst>
      <p:ext uri="{BB962C8B-B14F-4D97-AF65-F5344CB8AC3E}">
        <p14:creationId xmlns:p14="http://schemas.microsoft.com/office/powerpoint/2010/main" val="287340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ChangeArrowheads="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まず，学習指導要領に示された教科及び各学年の目標を踏まえて，「評価の観点及びその趣旨」が作成されていることをご理解ください。</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上の段に示す目標（１）から（３）は，ぞれぞれ，「知識及び技能」，「思考力，判断力，表現力等」，「学びに向かう力，人間性等」に対応しており，下の段にこの３つの資質・能力を評価する際の観点とその趣旨が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ここでの確認事項は２つです。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１つは，目標の文末表現が，「観点及びその趣旨」では，下線部のように児童の姿で示されていること。</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２つは，目標の「学びに向かう力，人間性等」については，評価の観点では「主体的に学習に取り組む態度」とされ，目標の下線部については示されていないことです。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各学年の目標についても，「学年・分野別の評価の観点の趣旨」を踏まえて，内容のまとまりごとの具体的な評価規準を作成していきます。</a:t>
            </a: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B469955-9369-4272-B401-4D6EC923050F}" type="slidenum">
              <a:rPr lang="ja-JP" altLang="en-US" smtClean="0">
                <a:solidFill>
                  <a:srgbClr val="000000"/>
                </a:solidFill>
                <a:latin typeface="游ゴシック" panose="020B0400000000000000" pitchFamily="50" charset="-128"/>
              </a:rPr>
              <a:pPr/>
              <a:t>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152764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ChangeArrowheads="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では，第</a:t>
            </a:r>
            <a:r>
              <a:rPr lang="en-US" altLang="ja-JP" dirty="0">
                <a:latin typeface="ＭＳ Ｐ明朝" panose="02020600040205080304" pitchFamily="18" charset="-128"/>
              </a:rPr>
              <a:t>4</a:t>
            </a:r>
            <a:r>
              <a:rPr lang="ja-JP" altLang="en-US" dirty="0">
                <a:latin typeface="Arial" panose="020B0604020202020204" pitchFamily="34" charset="0"/>
              </a:rPr>
              <a:t>学年⑵「人々の健康や生活環境を支える事業」を取り上げて「内容のまとまりごとの評価規準」作成の手順を説明します。</a:t>
            </a:r>
            <a:endParaRPr lang="en-US" altLang="ja-JP" dirty="0">
              <a:latin typeface="Arial" panose="020B0604020202020204" pitchFamily="34" charset="0"/>
            </a:endParaRPr>
          </a:p>
          <a:p>
            <a:r>
              <a:rPr lang="ja-JP" altLang="en-US" dirty="0">
                <a:latin typeface="Arial" panose="020B0604020202020204" pitchFamily="34" charset="0"/>
              </a:rPr>
              <a:t>　第</a:t>
            </a:r>
            <a:r>
              <a:rPr lang="en-US" altLang="ja-JP" dirty="0">
                <a:latin typeface="ＭＳ 明朝" panose="02020609040205080304" pitchFamily="17" charset="-128"/>
                <a:ea typeface="ＭＳ 明朝" panose="02020609040205080304" pitchFamily="17" charset="-128"/>
              </a:rPr>
              <a:t>2</a:t>
            </a:r>
            <a:r>
              <a:rPr lang="ja-JP" altLang="en-US" dirty="0">
                <a:latin typeface="Arial" panose="020B0604020202020204" pitchFamily="34" charset="0"/>
              </a:rPr>
              <a:t>編</a:t>
            </a:r>
            <a:r>
              <a:rPr lang="en-US" altLang="ja-JP" dirty="0">
                <a:latin typeface="ＭＳ 明朝" panose="02020609040205080304" pitchFamily="17" charset="-128"/>
                <a:ea typeface="ＭＳ 明朝" panose="02020609040205080304" pitchFamily="17" charset="-128"/>
              </a:rPr>
              <a:t>30</a:t>
            </a:r>
            <a:r>
              <a:rPr lang="ja-JP" altLang="en-US" dirty="0">
                <a:latin typeface="Arial" panose="020B0604020202020204" pitchFamily="34" charset="0"/>
              </a:rPr>
              <a:t>ページをご覧ください。</a:t>
            </a:r>
            <a:endParaRPr lang="en-US" altLang="ja-JP" dirty="0">
              <a:latin typeface="Arial" panose="020B0604020202020204" pitchFamily="34" charset="0"/>
            </a:endParaRPr>
          </a:p>
          <a:p>
            <a:r>
              <a:rPr lang="ja-JP" altLang="en-US" dirty="0">
                <a:latin typeface="Arial" panose="020B0604020202020204" pitchFamily="34" charset="0"/>
              </a:rPr>
              <a:t>　まず，「内容のまとまり」と「評価の観点」の関係を確認します。</a:t>
            </a:r>
            <a:endParaRPr lang="en-US" altLang="ja-JP" dirty="0">
              <a:latin typeface="Arial" panose="020B0604020202020204" pitchFamily="34" charset="0"/>
            </a:endParaRPr>
          </a:p>
          <a:p>
            <a:r>
              <a:rPr lang="ja-JP" altLang="en-US" dirty="0">
                <a:latin typeface="Arial" panose="020B0604020202020204" pitchFamily="34" charset="0"/>
              </a:rPr>
              <a:t>　実線で囲まれた部分が，「知識・技能」に関する内容，点線で囲まれた部分が「思考力・判断力・表現力等」に関する内容です。</a:t>
            </a:r>
            <a:endParaRPr lang="en-US" altLang="ja-JP" dirty="0">
              <a:latin typeface="Arial" panose="020B0604020202020204" pitchFamily="34" charset="0"/>
            </a:endParaRP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BC2F402-922C-4033-B75C-5F9B281E91D0}" type="slidenum">
              <a:rPr lang="ja-JP" altLang="en-US" smtClean="0">
                <a:solidFill>
                  <a:srgbClr val="000000"/>
                </a:solidFill>
                <a:latin typeface="游ゴシック" panose="020B0400000000000000" pitchFamily="50" charset="-128"/>
              </a:rPr>
              <a:pPr/>
              <a:t>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732939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ChangeArrowheads="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次に，</a:t>
            </a:r>
            <a:r>
              <a:rPr lang="en-US" altLang="ja-JP" dirty="0">
                <a:latin typeface="ＭＳ 明朝" panose="02020609040205080304" pitchFamily="17" charset="-128"/>
                <a:ea typeface="ＭＳ 明朝" panose="02020609040205080304" pitchFamily="17" charset="-128"/>
              </a:rPr>
              <a:t>31</a:t>
            </a:r>
            <a:r>
              <a:rPr lang="ja-JP" altLang="en-US" dirty="0">
                <a:latin typeface="ＭＳ 明朝" panose="02020609040205080304" pitchFamily="17" charset="-128"/>
                <a:ea typeface="ＭＳ 明朝" panose="02020609040205080304" pitchFamily="17" charset="-128"/>
              </a:rPr>
              <a:t>ページをご覧ください。②に「内容のまとまりごとの評価規準」を作成する際の「観点ごとのポイント」が示されています。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これを踏まえて，評価規準を作成します。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まず，　「知識・技能」のポイントは，学習指導要領に示された「理解すること」，「調べたりして，まとめること」という文末表現を，それぞれ「理解している」，「調べたりして，まとめている」と変えて表します。</a:t>
            </a:r>
          </a:p>
          <a:p>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C76E3B3-FC70-4464-85F5-A8FB819C3831}" type="slidenum">
              <a:rPr lang="ja-JP" altLang="en-US" smtClean="0">
                <a:solidFill>
                  <a:srgbClr val="000000"/>
                </a:solidFill>
                <a:latin typeface="游ゴシック" panose="020B0400000000000000" pitchFamily="50" charset="-128"/>
              </a:rPr>
              <a:pPr/>
              <a:t>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939943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7C0B2085-5D31-47AF-944B-336C79F2FF8D}" type="slidenum">
              <a:rPr lang="en-US" altLang="ja-JP"/>
              <a:pPr>
                <a:defRPr/>
              </a:pPr>
              <a:t>‹#›</a:t>
            </a:fld>
            <a:endParaRPr lang="en-US" altLang="ja-JP"/>
          </a:p>
        </p:txBody>
      </p:sp>
    </p:spTree>
    <p:extLst>
      <p:ext uri="{BB962C8B-B14F-4D97-AF65-F5344CB8AC3E}">
        <p14:creationId xmlns:p14="http://schemas.microsoft.com/office/powerpoint/2010/main" val="1992195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A20762B6-C7FC-4063-B5C2-D404EE52C8A3}" type="slidenum">
              <a:rPr lang="en-US" altLang="ja-JP"/>
              <a:pPr>
                <a:defRPr/>
              </a:pPr>
              <a:t>‹#›</a:t>
            </a:fld>
            <a:endParaRPr lang="en-US" altLang="ja-JP"/>
          </a:p>
        </p:txBody>
      </p:sp>
    </p:spTree>
    <p:extLst>
      <p:ext uri="{BB962C8B-B14F-4D97-AF65-F5344CB8AC3E}">
        <p14:creationId xmlns:p14="http://schemas.microsoft.com/office/powerpoint/2010/main" val="3367051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577F43E1-522E-474A-8B15-9E39EE41CD16}" type="slidenum">
              <a:rPr lang="en-US" altLang="ja-JP"/>
              <a:pPr>
                <a:defRPr/>
              </a:pPr>
              <a:t>‹#›</a:t>
            </a:fld>
            <a:endParaRPr lang="en-US" altLang="ja-JP"/>
          </a:p>
        </p:txBody>
      </p:sp>
    </p:spTree>
    <p:extLst>
      <p:ext uri="{BB962C8B-B14F-4D97-AF65-F5344CB8AC3E}">
        <p14:creationId xmlns:p14="http://schemas.microsoft.com/office/powerpoint/2010/main" val="3998828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D1D14B19-08EC-4926-8C7E-22B3EBA1580A}" type="slidenum">
              <a:rPr lang="en-US" altLang="ja-JP"/>
              <a:pPr>
                <a:defRPr/>
              </a:pPr>
              <a:t>‹#›</a:t>
            </a:fld>
            <a:endParaRPr lang="en-US" altLang="ja-JP"/>
          </a:p>
        </p:txBody>
      </p:sp>
    </p:spTree>
    <p:extLst>
      <p:ext uri="{BB962C8B-B14F-4D97-AF65-F5344CB8AC3E}">
        <p14:creationId xmlns:p14="http://schemas.microsoft.com/office/powerpoint/2010/main" val="2751010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12F62B67-7FE2-4207-A6FA-06409D90C22B}" type="slidenum">
              <a:rPr lang="en-US" altLang="ja-JP"/>
              <a:pPr>
                <a:defRPr/>
              </a:pPr>
              <a:t>‹#›</a:t>
            </a:fld>
            <a:endParaRPr lang="en-US" altLang="ja-JP"/>
          </a:p>
        </p:txBody>
      </p:sp>
    </p:spTree>
    <p:extLst>
      <p:ext uri="{BB962C8B-B14F-4D97-AF65-F5344CB8AC3E}">
        <p14:creationId xmlns:p14="http://schemas.microsoft.com/office/powerpoint/2010/main" val="1258651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EECD6C92-A264-42C2-AD2A-3D0539FB1732}" type="slidenum">
              <a:rPr lang="en-US" altLang="ja-JP"/>
              <a:pPr>
                <a:defRPr/>
              </a:pPr>
              <a:t>‹#›</a:t>
            </a:fld>
            <a:endParaRPr lang="en-US" altLang="ja-JP"/>
          </a:p>
        </p:txBody>
      </p:sp>
    </p:spTree>
    <p:extLst>
      <p:ext uri="{BB962C8B-B14F-4D97-AF65-F5344CB8AC3E}">
        <p14:creationId xmlns:p14="http://schemas.microsoft.com/office/powerpoint/2010/main" val="1443859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934159E6-10EF-4FBC-AB9B-B3FB4203B45C}" type="slidenum">
              <a:rPr lang="en-US" altLang="ja-JP"/>
              <a:pPr>
                <a:defRPr/>
              </a:pPr>
              <a:t>‹#›</a:t>
            </a:fld>
            <a:endParaRPr lang="en-US" altLang="ja-JP"/>
          </a:p>
        </p:txBody>
      </p:sp>
    </p:spTree>
    <p:extLst>
      <p:ext uri="{BB962C8B-B14F-4D97-AF65-F5344CB8AC3E}">
        <p14:creationId xmlns:p14="http://schemas.microsoft.com/office/powerpoint/2010/main" val="2509144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AB24FEBF-7A7D-462F-865E-F9768876791D}" type="slidenum">
              <a:rPr lang="en-US" altLang="ja-JP"/>
              <a:pPr>
                <a:defRPr/>
              </a:pPr>
              <a:t>‹#›</a:t>
            </a:fld>
            <a:endParaRPr lang="en-US" altLang="ja-JP"/>
          </a:p>
        </p:txBody>
      </p:sp>
    </p:spTree>
    <p:extLst>
      <p:ext uri="{BB962C8B-B14F-4D97-AF65-F5344CB8AC3E}">
        <p14:creationId xmlns:p14="http://schemas.microsoft.com/office/powerpoint/2010/main" val="1576797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C0DA7ACF-8ECD-4BE9-BD1E-AB63FCDE9C05}" type="slidenum">
              <a:rPr lang="en-US" altLang="ja-JP"/>
              <a:pPr>
                <a:defRPr/>
              </a:pPr>
              <a:t>‹#›</a:t>
            </a:fld>
            <a:endParaRPr lang="en-US" altLang="ja-JP"/>
          </a:p>
        </p:txBody>
      </p:sp>
    </p:spTree>
    <p:extLst>
      <p:ext uri="{BB962C8B-B14F-4D97-AF65-F5344CB8AC3E}">
        <p14:creationId xmlns:p14="http://schemas.microsoft.com/office/powerpoint/2010/main" val="173291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FBFC96E7-6EDC-4EAE-89DD-852032317FF3}" type="slidenum">
              <a:rPr lang="en-US" altLang="ja-JP"/>
              <a:pPr>
                <a:defRPr/>
              </a:pPr>
              <a:t>‹#›</a:t>
            </a:fld>
            <a:endParaRPr lang="en-US" altLang="ja-JP"/>
          </a:p>
        </p:txBody>
      </p:sp>
    </p:spTree>
    <p:extLst>
      <p:ext uri="{BB962C8B-B14F-4D97-AF65-F5344CB8AC3E}">
        <p14:creationId xmlns:p14="http://schemas.microsoft.com/office/powerpoint/2010/main" val="1718650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C14AC9A6-4D9B-46B1-A927-F9754C6E3C2A}" type="slidenum">
              <a:rPr lang="en-US" altLang="ja-JP"/>
              <a:pPr>
                <a:defRPr/>
              </a:pPr>
              <a:t>‹#›</a:t>
            </a:fld>
            <a:endParaRPr lang="en-US" altLang="ja-JP"/>
          </a:p>
        </p:txBody>
      </p:sp>
    </p:spTree>
    <p:extLst>
      <p:ext uri="{BB962C8B-B14F-4D97-AF65-F5344CB8AC3E}">
        <p14:creationId xmlns:p14="http://schemas.microsoft.com/office/powerpoint/2010/main" val="796984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7BD2CFF8-C41E-492D-B28F-1B261E2AADB4}" type="slidenum">
              <a:rPr lang="en-US" altLang="ja-JP"/>
              <a:pPr>
                <a:defRPr/>
              </a:pPr>
              <a:t>‹#›</a:t>
            </a:fld>
            <a:endParaRPr lang="en-US" altLang="ja-JP"/>
          </a:p>
        </p:txBody>
      </p:sp>
    </p:spTree>
    <p:extLst>
      <p:ext uri="{BB962C8B-B14F-4D97-AF65-F5344CB8AC3E}">
        <p14:creationId xmlns:p14="http://schemas.microsoft.com/office/powerpoint/2010/main" val="3445410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0E84B7E8-167A-456D-9B87-AB8411EEA967}" type="slidenum">
              <a:rPr lang="en-US" altLang="ja-JP"/>
              <a:pPr>
                <a:defRPr/>
              </a:pPr>
              <a:t>‹#›</a:t>
            </a:fld>
            <a:endParaRPr lang="en-US" altLang="ja-JP"/>
          </a:p>
        </p:txBody>
      </p:sp>
    </p:spTree>
    <p:extLst>
      <p:ext uri="{BB962C8B-B14F-4D97-AF65-F5344CB8AC3E}">
        <p14:creationId xmlns:p14="http://schemas.microsoft.com/office/powerpoint/2010/main" val="2346480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9A83A3BA-C95E-4840-8E5F-7539845586E3}" type="slidenum">
              <a:rPr lang="en-US" altLang="ja-JP"/>
              <a:pPr>
                <a:defRPr/>
              </a:pPr>
              <a:t>‹#›</a:t>
            </a:fld>
            <a:endParaRPr lang="en-US" altLang="ja-JP"/>
          </a:p>
        </p:txBody>
      </p:sp>
    </p:spTree>
    <p:extLst>
      <p:ext uri="{BB962C8B-B14F-4D97-AF65-F5344CB8AC3E}">
        <p14:creationId xmlns:p14="http://schemas.microsoft.com/office/powerpoint/2010/main" val="2851711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FC7538A8-567F-4731-BCF3-07FC2F581CD6}" type="slidenum">
              <a:rPr lang="en-US" altLang="ja-JP"/>
              <a:pPr>
                <a:defRPr/>
              </a:pPr>
              <a:t>‹#›</a:t>
            </a:fld>
            <a:endParaRPr lang="en-US" altLang="ja-JP"/>
          </a:p>
        </p:txBody>
      </p:sp>
    </p:spTree>
    <p:extLst>
      <p:ext uri="{BB962C8B-B14F-4D97-AF65-F5344CB8AC3E}">
        <p14:creationId xmlns:p14="http://schemas.microsoft.com/office/powerpoint/2010/main" val="176725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92C7358-4FE2-4D60-95FA-EC69397808F3}" type="slidenum">
              <a:rPr lang="en-US" altLang="ja-JP"/>
              <a:pPr>
                <a:defRPr/>
              </a:pPr>
              <a:t>‹#›</a:t>
            </a:fld>
            <a:endParaRPr lang="en-US" altLang="ja-JP"/>
          </a:p>
        </p:txBody>
      </p:sp>
    </p:spTree>
    <p:extLst>
      <p:ext uri="{BB962C8B-B14F-4D97-AF65-F5344CB8AC3E}">
        <p14:creationId xmlns:p14="http://schemas.microsoft.com/office/powerpoint/2010/main" val="555269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004501DA-594A-4CAE-AA88-72382E376D4C}" type="slidenum">
              <a:rPr lang="en-US" altLang="ja-JP"/>
              <a:pPr>
                <a:defRPr/>
              </a:pPr>
              <a:t>‹#›</a:t>
            </a:fld>
            <a:endParaRPr lang="en-US" altLang="ja-JP"/>
          </a:p>
        </p:txBody>
      </p:sp>
    </p:spTree>
    <p:extLst>
      <p:ext uri="{BB962C8B-B14F-4D97-AF65-F5344CB8AC3E}">
        <p14:creationId xmlns:p14="http://schemas.microsoft.com/office/powerpoint/2010/main" val="3544961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D72B41BA-84CD-440D-9343-E30E4C3DAACD}" type="slidenum">
              <a:rPr lang="en-US" altLang="ja-JP"/>
              <a:pPr>
                <a:defRPr/>
              </a:pPr>
              <a:t>‹#›</a:t>
            </a:fld>
            <a:endParaRPr lang="en-US" altLang="ja-JP"/>
          </a:p>
        </p:txBody>
      </p:sp>
    </p:spTree>
    <p:extLst>
      <p:ext uri="{BB962C8B-B14F-4D97-AF65-F5344CB8AC3E}">
        <p14:creationId xmlns:p14="http://schemas.microsoft.com/office/powerpoint/2010/main" val="1076605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52319D67-D8BE-4C17-A46E-968123C3557E}" type="slidenum">
              <a:rPr lang="en-US" altLang="ja-JP"/>
              <a:pPr>
                <a:defRPr/>
              </a:pPr>
              <a:t>‹#›</a:t>
            </a:fld>
            <a:endParaRPr lang="en-US" altLang="ja-JP"/>
          </a:p>
        </p:txBody>
      </p:sp>
    </p:spTree>
    <p:extLst>
      <p:ext uri="{BB962C8B-B14F-4D97-AF65-F5344CB8AC3E}">
        <p14:creationId xmlns:p14="http://schemas.microsoft.com/office/powerpoint/2010/main" val="2458060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03A82E77-F2E2-4259-AEA2-60EBA7337813}" type="slidenum">
              <a:rPr lang="en-US" altLang="ja-JP"/>
              <a:pPr>
                <a:defRPr/>
              </a:pPr>
              <a:t>‹#›</a:t>
            </a:fld>
            <a:endParaRPr lang="en-US" altLang="ja-JP"/>
          </a:p>
        </p:txBody>
      </p:sp>
    </p:spTree>
    <p:extLst>
      <p:ext uri="{BB962C8B-B14F-4D97-AF65-F5344CB8AC3E}">
        <p14:creationId xmlns:p14="http://schemas.microsoft.com/office/powerpoint/2010/main" val="2527394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E6A387D9-2CB5-4406-85AB-F65BAA3127A4}" type="slidenum">
              <a:rPr lang="en-US" altLang="ja-JP"/>
              <a:pPr>
                <a:defRPr/>
              </a:pPr>
              <a:t>‹#›</a:t>
            </a:fld>
            <a:endParaRPr lang="en-US" altLang="ja-JP"/>
          </a:p>
        </p:txBody>
      </p:sp>
    </p:spTree>
    <p:extLst>
      <p:ext uri="{BB962C8B-B14F-4D97-AF65-F5344CB8AC3E}">
        <p14:creationId xmlns:p14="http://schemas.microsoft.com/office/powerpoint/2010/main" val="2075668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53EF1070-5762-4101-B0E1-4213E8D5A19D}" type="slidenum">
              <a:rPr lang="en-US" altLang="ja-JP"/>
              <a:pPr>
                <a:defRPr/>
              </a:pPr>
              <a:t>‹#›</a:t>
            </a:fld>
            <a:endParaRPr lang="en-US" altLang="ja-JP"/>
          </a:p>
        </p:txBody>
      </p:sp>
    </p:spTree>
    <p:extLst>
      <p:ext uri="{BB962C8B-B14F-4D97-AF65-F5344CB8AC3E}">
        <p14:creationId xmlns:p14="http://schemas.microsoft.com/office/powerpoint/2010/main" val="4286376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1696C978-41AA-4FC9-810B-E6421E839507}" type="slidenum">
              <a:rPr lang="en-US" altLang="ja-JP"/>
              <a:pPr>
                <a:defRPr/>
              </a:pPr>
              <a:t>‹#›</a:t>
            </a:fld>
            <a:endParaRPr lang="en-US" altLang="ja-JP"/>
          </a:p>
        </p:txBody>
      </p:sp>
    </p:spTree>
    <p:extLst>
      <p:ext uri="{BB962C8B-B14F-4D97-AF65-F5344CB8AC3E}">
        <p14:creationId xmlns:p14="http://schemas.microsoft.com/office/powerpoint/2010/main" val="4193983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D7271C70-B4A6-49DD-9C19-96229B438A38}" type="slidenum">
              <a:rPr lang="en-US" altLang="ja-JP"/>
              <a:pPr>
                <a:defRPr/>
              </a:pPr>
              <a:t>‹#›</a:t>
            </a:fld>
            <a:endParaRPr lang="en-US" altLang="ja-JP"/>
          </a:p>
        </p:txBody>
      </p:sp>
    </p:spTree>
    <p:extLst>
      <p:ext uri="{BB962C8B-B14F-4D97-AF65-F5344CB8AC3E}">
        <p14:creationId xmlns:p14="http://schemas.microsoft.com/office/powerpoint/2010/main" val="2888046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1C824137-BCB7-4A85-87CC-8C99DD68F23D}" type="slidenum">
              <a:rPr lang="en-US" altLang="ja-JP"/>
              <a:pPr>
                <a:defRPr/>
              </a:pPr>
              <a:t>‹#›</a:t>
            </a:fld>
            <a:endParaRPr lang="en-US" altLang="ja-JP"/>
          </a:p>
        </p:txBody>
      </p:sp>
    </p:spTree>
    <p:extLst>
      <p:ext uri="{BB962C8B-B14F-4D97-AF65-F5344CB8AC3E}">
        <p14:creationId xmlns:p14="http://schemas.microsoft.com/office/powerpoint/2010/main" val="4136619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96BEE7D-1E2E-4713-AECA-17BDEBBC9B94}" type="slidenum">
              <a:rPr lang="en-US" altLang="ja-JP"/>
              <a:pPr>
                <a:defRPr/>
              </a:pPr>
              <a:t>‹#›</a:t>
            </a:fld>
            <a:endParaRPr lang="en-US" altLang="ja-JP"/>
          </a:p>
        </p:txBody>
      </p:sp>
    </p:spTree>
    <p:extLst>
      <p:ext uri="{BB962C8B-B14F-4D97-AF65-F5344CB8AC3E}">
        <p14:creationId xmlns:p14="http://schemas.microsoft.com/office/powerpoint/2010/main" val="3381330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7CC5DEF9-A716-4629-92CC-4CA414460E15}" type="slidenum">
              <a:rPr lang="en-US" altLang="ja-JP"/>
              <a:pPr>
                <a:defRPr/>
              </a:pPr>
              <a:t>‹#›</a:t>
            </a:fld>
            <a:endParaRPr lang="en-US" altLang="ja-JP"/>
          </a:p>
        </p:txBody>
      </p:sp>
    </p:spTree>
    <p:extLst>
      <p:ext uri="{BB962C8B-B14F-4D97-AF65-F5344CB8AC3E}">
        <p14:creationId xmlns:p14="http://schemas.microsoft.com/office/powerpoint/2010/main" val="3063060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711A06C3-EE2E-4C9B-BD43-8B18E5285ABD}" type="slidenum">
              <a:rPr lang="en-US" altLang="ja-JP"/>
              <a:pPr>
                <a:defRPr/>
              </a:pPr>
              <a:t>‹#›</a:t>
            </a:fld>
            <a:endParaRPr lang="en-US" altLang="ja-JP"/>
          </a:p>
        </p:txBody>
      </p:sp>
    </p:spTree>
    <p:extLst>
      <p:ext uri="{BB962C8B-B14F-4D97-AF65-F5344CB8AC3E}">
        <p14:creationId xmlns:p14="http://schemas.microsoft.com/office/powerpoint/2010/main" val="1414658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961B72A1-B016-443B-86C9-8D467D8380DA}" type="slidenum">
              <a:rPr lang="en-US" altLang="ja-JP"/>
              <a:pPr>
                <a:defRPr/>
              </a:pPr>
              <a:t>‹#›</a:t>
            </a:fld>
            <a:endParaRPr lang="en-US" altLang="ja-JP"/>
          </a:p>
        </p:txBody>
      </p:sp>
    </p:spTree>
    <p:extLst>
      <p:ext uri="{BB962C8B-B14F-4D97-AF65-F5344CB8AC3E}">
        <p14:creationId xmlns:p14="http://schemas.microsoft.com/office/powerpoint/2010/main" val="764172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44E9A67-CD52-4761-99A2-52A820BADAFC}" type="slidenum">
              <a:rPr lang="en-US" altLang="ja-JP"/>
              <a:pPr>
                <a:defRPr/>
              </a:pPr>
              <a:t>‹#›</a:t>
            </a:fld>
            <a:endParaRPr lang="en-US" altLang="ja-JP"/>
          </a:p>
        </p:txBody>
      </p:sp>
    </p:spTree>
    <p:extLst>
      <p:ext uri="{BB962C8B-B14F-4D97-AF65-F5344CB8AC3E}">
        <p14:creationId xmlns:p14="http://schemas.microsoft.com/office/powerpoint/2010/main" val="2996911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6A6B77FF-29BD-4353-B6A3-D98E9FC58180}" type="slidenum">
              <a:rPr lang="en-US" altLang="ja-JP"/>
              <a:pPr>
                <a:defRPr/>
              </a:pPr>
              <a:t>‹#›</a:t>
            </a:fld>
            <a:endParaRPr lang="en-US" altLang="ja-JP"/>
          </a:p>
        </p:txBody>
      </p:sp>
    </p:spTree>
    <p:extLst>
      <p:ext uri="{BB962C8B-B14F-4D97-AF65-F5344CB8AC3E}">
        <p14:creationId xmlns:p14="http://schemas.microsoft.com/office/powerpoint/2010/main" val="1623386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685BACF2-F649-40AB-B449-FFAAF7FC30E2}" type="slidenum">
              <a:rPr lang="en-US" altLang="ja-JP"/>
              <a:pPr>
                <a:defRPr/>
              </a:pPr>
              <a:t>‹#›</a:t>
            </a:fld>
            <a:endParaRPr lang="en-US" altLang="ja-JP"/>
          </a:p>
        </p:txBody>
      </p:sp>
    </p:spTree>
    <p:extLst>
      <p:ext uri="{BB962C8B-B14F-4D97-AF65-F5344CB8AC3E}">
        <p14:creationId xmlns:p14="http://schemas.microsoft.com/office/powerpoint/2010/main" val="2683409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A917E11A-6481-4F51-92E3-7A19E40BF7A5}" type="slidenum">
              <a:rPr lang="en-US" altLang="ja-JP"/>
              <a:pPr>
                <a:defRPr/>
              </a:pPr>
              <a:t>‹#›</a:t>
            </a:fld>
            <a:endParaRPr lang="en-US" altLang="ja-JP"/>
          </a:p>
        </p:txBody>
      </p:sp>
    </p:spTree>
    <p:extLst>
      <p:ext uri="{BB962C8B-B14F-4D97-AF65-F5344CB8AC3E}">
        <p14:creationId xmlns:p14="http://schemas.microsoft.com/office/powerpoint/2010/main" val="1597360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E2C7A04D-5AC5-4886-9A49-77B1FF7FD080}" type="slidenum">
              <a:rPr lang="en-US" altLang="ja-JP"/>
              <a:pPr>
                <a:defRPr/>
              </a:pPr>
              <a:t>‹#›</a:t>
            </a:fld>
            <a:endParaRPr lang="en-US" altLang="ja-JP"/>
          </a:p>
        </p:txBody>
      </p:sp>
    </p:spTree>
    <p:extLst>
      <p:ext uri="{BB962C8B-B14F-4D97-AF65-F5344CB8AC3E}">
        <p14:creationId xmlns:p14="http://schemas.microsoft.com/office/powerpoint/2010/main" val="2528492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CC563635-AB63-4965-8C37-3DB890722930}" type="slidenum">
              <a:rPr lang="en-US" altLang="ja-JP"/>
              <a:pPr>
                <a:defRPr/>
              </a:pPr>
              <a:t>‹#›</a:t>
            </a:fld>
            <a:endParaRPr lang="en-US" altLang="ja-JP"/>
          </a:p>
        </p:txBody>
      </p:sp>
    </p:spTree>
    <p:extLst>
      <p:ext uri="{BB962C8B-B14F-4D97-AF65-F5344CB8AC3E}">
        <p14:creationId xmlns:p14="http://schemas.microsoft.com/office/powerpoint/2010/main" val="854700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49F6594D-F2E5-4E6B-9CE0-83F715DD0465}" type="slidenum">
              <a:rPr lang="en-US" altLang="ja-JP"/>
              <a:pPr>
                <a:defRPr/>
              </a:pPr>
              <a:t>‹#›</a:t>
            </a:fld>
            <a:endParaRPr lang="en-US" altLang="ja-JP"/>
          </a:p>
        </p:txBody>
      </p:sp>
    </p:spTree>
    <p:extLst>
      <p:ext uri="{BB962C8B-B14F-4D97-AF65-F5344CB8AC3E}">
        <p14:creationId xmlns:p14="http://schemas.microsoft.com/office/powerpoint/2010/main" val="821666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D0F2A618-D452-4402-B27D-26CED595663B}" type="slidenum">
              <a:rPr lang="en-US" altLang="ja-JP"/>
              <a:pPr>
                <a:defRPr/>
              </a:pPr>
              <a:t>‹#›</a:t>
            </a:fld>
            <a:endParaRPr lang="en-US" altLang="ja-JP"/>
          </a:p>
        </p:txBody>
      </p:sp>
    </p:spTree>
    <p:extLst>
      <p:ext uri="{BB962C8B-B14F-4D97-AF65-F5344CB8AC3E}">
        <p14:creationId xmlns:p14="http://schemas.microsoft.com/office/powerpoint/2010/main" val="15236592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9A82CBE0-BD92-429C-BDDB-08A435F43F1A}" type="slidenum">
              <a:rPr lang="en-US" altLang="ja-JP"/>
              <a:pPr>
                <a:defRPr/>
              </a:pPr>
              <a:t>‹#›</a:t>
            </a:fld>
            <a:endParaRPr lang="en-US" altLang="ja-JP"/>
          </a:p>
        </p:txBody>
      </p:sp>
    </p:spTree>
    <p:extLst>
      <p:ext uri="{BB962C8B-B14F-4D97-AF65-F5344CB8AC3E}">
        <p14:creationId xmlns:p14="http://schemas.microsoft.com/office/powerpoint/2010/main" val="4156901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FF964B5E-2BC0-4C6A-9129-966D0CC555B2}" type="slidenum">
              <a:rPr lang="en-US" altLang="ja-JP"/>
              <a:pPr>
                <a:defRPr/>
              </a:pPr>
              <a:t>‹#›</a:t>
            </a:fld>
            <a:endParaRPr lang="en-US" altLang="ja-JP"/>
          </a:p>
        </p:txBody>
      </p:sp>
    </p:spTree>
    <p:extLst>
      <p:ext uri="{BB962C8B-B14F-4D97-AF65-F5344CB8AC3E}">
        <p14:creationId xmlns:p14="http://schemas.microsoft.com/office/powerpoint/2010/main" val="1133644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CB630F68-98BA-44DB-AF30-D11E7A79DF20}" type="slidenum">
              <a:rPr lang="en-US" altLang="ja-JP"/>
              <a:pPr>
                <a:defRPr/>
              </a:pPr>
              <a:t>‹#›</a:t>
            </a:fld>
            <a:endParaRPr lang="en-US" altLang="ja-JP"/>
          </a:p>
        </p:txBody>
      </p:sp>
    </p:spTree>
    <p:extLst>
      <p:ext uri="{BB962C8B-B14F-4D97-AF65-F5344CB8AC3E}">
        <p14:creationId xmlns:p14="http://schemas.microsoft.com/office/powerpoint/2010/main" val="2502424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28CB192D-7307-43AC-8B60-578A4A942A13}" type="slidenum">
              <a:rPr lang="en-US" altLang="ja-JP"/>
              <a:pPr>
                <a:defRPr/>
              </a:pPr>
              <a:t>‹#›</a:t>
            </a:fld>
            <a:endParaRPr lang="en-US" altLang="ja-JP"/>
          </a:p>
        </p:txBody>
      </p:sp>
    </p:spTree>
    <p:extLst>
      <p:ext uri="{BB962C8B-B14F-4D97-AF65-F5344CB8AC3E}">
        <p14:creationId xmlns:p14="http://schemas.microsoft.com/office/powerpoint/2010/main" val="22686461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B1CB032-174C-42D9-9447-81A96B40D8F0}" type="slidenum">
              <a:rPr lang="en-US" altLang="ja-JP"/>
              <a:pPr>
                <a:defRPr/>
              </a:pPr>
              <a:t>‹#›</a:t>
            </a:fld>
            <a:endParaRPr lang="en-US" altLang="ja-JP"/>
          </a:p>
        </p:txBody>
      </p:sp>
    </p:spTree>
    <p:extLst>
      <p:ext uri="{BB962C8B-B14F-4D97-AF65-F5344CB8AC3E}">
        <p14:creationId xmlns:p14="http://schemas.microsoft.com/office/powerpoint/2010/main" val="1665623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A229F77F-1CC0-4D32-8C65-05059EDEE151}" type="slidenum">
              <a:rPr lang="en-US" altLang="ja-JP"/>
              <a:pPr>
                <a:defRPr/>
              </a:pPr>
              <a:t>‹#›</a:t>
            </a:fld>
            <a:endParaRPr lang="en-US" altLang="ja-JP"/>
          </a:p>
        </p:txBody>
      </p:sp>
    </p:spTree>
    <p:extLst>
      <p:ext uri="{BB962C8B-B14F-4D97-AF65-F5344CB8AC3E}">
        <p14:creationId xmlns:p14="http://schemas.microsoft.com/office/powerpoint/2010/main" val="3595318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B89D9701-E435-439A-B42B-197B4275A27E}" type="slidenum">
              <a:rPr lang="en-US" altLang="ja-JP"/>
              <a:pPr>
                <a:defRPr/>
              </a:pPr>
              <a:t>‹#›</a:t>
            </a:fld>
            <a:endParaRPr lang="en-US" altLang="ja-JP"/>
          </a:p>
        </p:txBody>
      </p:sp>
    </p:spTree>
    <p:extLst>
      <p:ext uri="{BB962C8B-B14F-4D97-AF65-F5344CB8AC3E}">
        <p14:creationId xmlns:p14="http://schemas.microsoft.com/office/powerpoint/2010/main" val="990582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8FC92C12-3770-4E86-A091-41E8C7CBFB1A}" type="slidenum">
              <a:rPr lang="en-US" altLang="ja-JP"/>
              <a:pPr>
                <a:defRPr/>
              </a:pPr>
              <a:t>‹#›</a:t>
            </a:fld>
            <a:endParaRPr lang="en-US" altLang="ja-JP"/>
          </a:p>
        </p:txBody>
      </p:sp>
    </p:spTree>
    <p:extLst>
      <p:ext uri="{BB962C8B-B14F-4D97-AF65-F5344CB8AC3E}">
        <p14:creationId xmlns:p14="http://schemas.microsoft.com/office/powerpoint/2010/main" val="29470410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8B7C6E6B-B3F0-45DB-BEB9-3E75828DCF1A}" type="slidenum">
              <a:rPr lang="en-US" altLang="ja-JP"/>
              <a:pPr>
                <a:defRPr/>
              </a:pPr>
              <a:t>‹#›</a:t>
            </a:fld>
            <a:endParaRPr lang="en-US" altLang="ja-JP"/>
          </a:p>
        </p:txBody>
      </p:sp>
    </p:spTree>
    <p:extLst>
      <p:ext uri="{BB962C8B-B14F-4D97-AF65-F5344CB8AC3E}">
        <p14:creationId xmlns:p14="http://schemas.microsoft.com/office/powerpoint/2010/main" val="3344819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371F701F-727A-4BC7-A497-B5175228CA18}" type="slidenum">
              <a:rPr lang="en-US" altLang="ja-JP"/>
              <a:pPr>
                <a:defRPr/>
              </a:pPr>
              <a:t>‹#›</a:t>
            </a:fld>
            <a:endParaRPr lang="en-US" altLang="ja-JP"/>
          </a:p>
        </p:txBody>
      </p:sp>
    </p:spTree>
    <p:extLst>
      <p:ext uri="{BB962C8B-B14F-4D97-AF65-F5344CB8AC3E}">
        <p14:creationId xmlns:p14="http://schemas.microsoft.com/office/powerpoint/2010/main" val="857273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0728BC42-EEA5-4913-A58C-4A1AAD935C4E}" type="slidenum">
              <a:rPr lang="en-US" altLang="ja-JP"/>
              <a:pPr>
                <a:defRPr/>
              </a:pPr>
              <a:t>‹#›</a:t>
            </a:fld>
            <a:endParaRPr lang="en-US" altLang="ja-JP"/>
          </a:p>
        </p:txBody>
      </p:sp>
    </p:spTree>
    <p:extLst>
      <p:ext uri="{BB962C8B-B14F-4D97-AF65-F5344CB8AC3E}">
        <p14:creationId xmlns:p14="http://schemas.microsoft.com/office/powerpoint/2010/main" val="3366820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7BF88A64-B71F-4601-A419-7897CC0AEE0B}" type="slidenum">
              <a:rPr lang="en-US" altLang="ja-JP"/>
              <a:pPr>
                <a:defRPr/>
              </a:pPr>
              <a:t>‹#›</a:t>
            </a:fld>
            <a:endParaRPr lang="en-US" altLang="ja-JP"/>
          </a:p>
        </p:txBody>
      </p:sp>
    </p:spTree>
    <p:extLst>
      <p:ext uri="{BB962C8B-B14F-4D97-AF65-F5344CB8AC3E}">
        <p14:creationId xmlns:p14="http://schemas.microsoft.com/office/powerpoint/2010/main" val="455571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340D2906-EF73-4E1D-9889-18445C4D9AE5}" type="slidenum">
              <a:rPr lang="en-US" altLang="ja-JP"/>
              <a:pPr>
                <a:defRPr/>
              </a:pPr>
              <a:t>‹#›</a:t>
            </a:fld>
            <a:endParaRPr lang="en-US" altLang="ja-JP"/>
          </a:p>
        </p:txBody>
      </p:sp>
    </p:spTree>
    <p:extLst>
      <p:ext uri="{BB962C8B-B14F-4D97-AF65-F5344CB8AC3E}">
        <p14:creationId xmlns:p14="http://schemas.microsoft.com/office/powerpoint/2010/main" val="505371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D818AEA6-890A-4FD1-A0E9-2A94F2DA5B7C}" type="slidenum">
              <a:rPr lang="en-US" altLang="ja-JP"/>
              <a:pPr>
                <a:defRPr/>
              </a:pPr>
              <a:t>‹#›</a:t>
            </a:fld>
            <a:endParaRPr lang="en-US" altLang="ja-JP"/>
          </a:p>
        </p:txBody>
      </p:sp>
    </p:spTree>
    <p:extLst>
      <p:ext uri="{BB962C8B-B14F-4D97-AF65-F5344CB8AC3E}">
        <p14:creationId xmlns:p14="http://schemas.microsoft.com/office/powerpoint/2010/main" val="2997434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E15A7814-BB4D-459A-ADAE-447A5C655976}" type="slidenum">
              <a:rPr lang="en-US" altLang="ja-JP"/>
              <a:pPr>
                <a:defRPr/>
              </a:pPr>
              <a:t>‹#›</a:t>
            </a:fld>
            <a:endParaRPr lang="en-US" altLang="ja-JP"/>
          </a:p>
        </p:txBody>
      </p:sp>
    </p:spTree>
    <p:extLst>
      <p:ext uri="{BB962C8B-B14F-4D97-AF65-F5344CB8AC3E}">
        <p14:creationId xmlns:p14="http://schemas.microsoft.com/office/powerpoint/2010/main" val="4624904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9AD1C217-2F37-48A8-872B-4EE70E2B680D}" type="slidenum">
              <a:rPr lang="en-US" altLang="ja-JP"/>
              <a:pPr>
                <a:defRPr/>
              </a:pPr>
              <a:t>‹#›</a:t>
            </a:fld>
            <a:endParaRPr lang="en-US" altLang="ja-JP"/>
          </a:p>
        </p:txBody>
      </p:sp>
    </p:spTree>
    <p:extLst>
      <p:ext uri="{BB962C8B-B14F-4D97-AF65-F5344CB8AC3E}">
        <p14:creationId xmlns:p14="http://schemas.microsoft.com/office/powerpoint/2010/main" val="4011276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1579F396-4138-4363-ACA2-8CD89BF40F43}" type="slidenum">
              <a:rPr lang="en-US" altLang="ja-JP"/>
              <a:pPr>
                <a:defRPr/>
              </a:pPr>
              <a:t>‹#›</a:t>
            </a:fld>
            <a:endParaRPr lang="en-US" altLang="ja-JP"/>
          </a:p>
        </p:txBody>
      </p:sp>
    </p:spTree>
    <p:extLst>
      <p:ext uri="{BB962C8B-B14F-4D97-AF65-F5344CB8AC3E}">
        <p14:creationId xmlns:p14="http://schemas.microsoft.com/office/powerpoint/2010/main" val="22423637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069D9310-F699-48B2-B3F4-3294BD2515B6}" type="slidenum">
              <a:rPr lang="en-US" altLang="ja-JP"/>
              <a:pPr>
                <a:defRPr/>
              </a:pPr>
              <a:t>‹#›</a:t>
            </a:fld>
            <a:endParaRPr lang="en-US" altLang="ja-JP"/>
          </a:p>
        </p:txBody>
      </p:sp>
    </p:spTree>
    <p:extLst>
      <p:ext uri="{BB962C8B-B14F-4D97-AF65-F5344CB8AC3E}">
        <p14:creationId xmlns:p14="http://schemas.microsoft.com/office/powerpoint/2010/main" val="251229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DB02C25C-1663-49D6-9753-2A160FFD3B60}" type="slidenum">
              <a:rPr lang="en-US" altLang="ja-JP"/>
              <a:pPr>
                <a:defRPr/>
              </a:pPr>
              <a:t>‹#›</a:t>
            </a:fld>
            <a:endParaRPr lang="en-US" altLang="ja-JP"/>
          </a:p>
        </p:txBody>
      </p:sp>
    </p:spTree>
    <p:extLst>
      <p:ext uri="{BB962C8B-B14F-4D97-AF65-F5344CB8AC3E}">
        <p14:creationId xmlns:p14="http://schemas.microsoft.com/office/powerpoint/2010/main" val="24940665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E9AB7EB2-CB19-4C9C-9319-79475052B911}" type="slidenum">
              <a:rPr lang="en-US" altLang="ja-JP"/>
              <a:pPr>
                <a:defRPr/>
              </a:pPr>
              <a:t>‹#›</a:t>
            </a:fld>
            <a:endParaRPr lang="en-US" altLang="ja-JP"/>
          </a:p>
        </p:txBody>
      </p:sp>
    </p:spTree>
    <p:extLst>
      <p:ext uri="{BB962C8B-B14F-4D97-AF65-F5344CB8AC3E}">
        <p14:creationId xmlns:p14="http://schemas.microsoft.com/office/powerpoint/2010/main" val="40788899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9FE5C1C9-D4F2-4657-A6E6-69F8EA157A86}" type="slidenum">
              <a:rPr lang="en-US" altLang="ja-JP"/>
              <a:pPr>
                <a:defRPr/>
              </a:pPr>
              <a:t>‹#›</a:t>
            </a:fld>
            <a:endParaRPr lang="en-US" altLang="ja-JP"/>
          </a:p>
        </p:txBody>
      </p:sp>
    </p:spTree>
    <p:extLst>
      <p:ext uri="{BB962C8B-B14F-4D97-AF65-F5344CB8AC3E}">
        <p14:creationId xmlns:p14="http://schemas.microsoft.com/office/powerpoint/2010/main" val="303739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7CBDB419-FF93-44A0-B372-8A2DA11A39DF}" type="slidenum">
              <a:rPr lang="en-US" altLang="ja-JP"/>
              <a:pPr>
                <a:defRPr/>
              </a:pPr>
              <a:t>‹#›</a:t>
            </a:fld>
            <a:endParaRPr lang="en-US" altLang="ja-JP"/>
          </a:p>
        </p:txBody>
      </p:sp>
    </p:spTree>
    <p:extLst>
      <p:ext uri="{BB962C8B-B14F-4D97-AF65-F5344CB8AC3E}">
        <p14:creationId xmlns:p14="http://schemas.microsoft.com/office/powerpoint/2010/main" val="3655217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49B299C2-897C-4131-91C2-E0479AD9E2A9}" type="slidenum">
              <a:rPr lang="en-US" altLang="ja-JP"/>
              <a:pPr>
                <a:defRPr/>
              </a:pPr>
              <a:t>‹#›</a:t>
            </a:fld>
            <a:endParaRPr lang="en-US" altLang="ja-JP"/>
          </a:p>
        </p:txBody>
      </p:sp>
    </p:spTree>
    <p:extLst>
      <p:ext uri="{BB962C8B-B14F-4D97-AF65-F5344CB8AC3E}">
        <p14:creationId xmlns:p14="http://schemas.microsoft.com/office/powerpoint/2010/main" val="12690479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B32783C7-3CD5-4547-99D8-5534300752C6}" type="slidenum">
              <a:rPr lang="en-US" altLang="ja-JP"/>
              <a:pPr>
                <a:defRPr/>
              </a:pPr>
              <a:t>‹#›</a:t>
            </a:fld>
            <a:endParaRPr lang="en-US" altLang="ja-JP"/>
          </a:p>
        </p:txBody>
      </p:sp>
    </p:spTree>
    <p:extLst>
      <p:ext uri="{BB962C8B-B14F-4D97-AF65-F5344CB8AC3E}">
        <p14:creationId xmlns:p14="http://schemas.microsoft.com/office/powerpoint/2010/main" val="23330112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A866A47A-7252-4625-9CE6-8E57DE4D35A2}" type="slidenum">
              <a:rPr lang="en-US" altLang="ja-JP"/>
              <a:pPr>
                <a:defRPr/>
              </a:pPr>
              <a:t>‹#›</a:t>
            </a:fld>
            <a:endParaRPr lang="en-US" altLang="ja-JP"/>
          </a:p>
        </p:txBody>
      </p:sp>
    </p:spTree>
    <p:extLst>
      <p:ext uri="{BB962C8B-B14F-4D97-AF65-F5344CB8AC3E}">
        <p14:creationId xmlns:p14="http://schemas.microsoft.com/office/powerpoint/2010/main" val="3126768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F27788F7-DF6B-46AD-8755-92329D7D2EA3}" type="slidenum">
              <a:rPr lang="en-US" altLang="ja-JP"/>
              <a:pPr>
                <a:defRPr/>
              </a:pPr>
              <a:t>‹#›</a:t>
            </a:fld>
            <a:endParaRPr lang="en-US" altLang="ja-JP"/>
          </a:p>
        </p:txBody>
      </p:sp>
    </p:spTree>
    <p:extLst>
      <p:ext uri="{BB962C8B-B14F-4D97-AF65-F5344CB8AC3E}">
        <p14:creationId xmlns:p14="http://schemas.microsoft.com/office/powerpoint/2010/main" val="34826049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D944867-FF47-4204-9B7F-0BD79F4D53CA}" type="slidenum">
              <a:rPr lang="en-US" altLang="ja-JP"/>
              <a:pPr>
                <a:defRPr/>
              </a:pPr>
              <a:t>‹#›</a:t>
            </a:fld>
            <a:endParaRPr lang="en-US" altLang="ja-JP"/>
          </a:p>
        </p:txBody>
      </p:sp>
    </p:spTree>
    <p:extLst>
      <p:ext uri="{BB962C8B-B14F-4D97-AF65-F5344CB8AC3E}">
        <p14:creationId xmlns:p14="http://schemas.microsoft.com/office/powerpoint/2010/main" val="31306787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EEB8E667-740E-4043-8CDC-8C79348883DC}" type="slidenum">
              <a:rPr lang="en-US" altLang="ja-JP"/>
              <a:pPr>
                <a:defRPr/>
              </a:pPr>
              <a:t>‹#›</a:t>
            </a:fld>
            <a:endParaRPr lang="en-US" altLang="ja-JP"/>
          </a:p>
        </p:txBody>
      </p:sp>
    </p:spTree>
    <p:extLst>
      <p:ext uri="{BB962C8B-B14F-4D97-AF65-F5344CB8AC3E}">
        <p14:creationId xmlns:p14="http://schemas.microsoft.com/office/powerpoint/2010/main" val="35894597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BD3DB19-B910-4C24-8E36-78CA0382203E}" type="slidenum">
              <a:rPr lang="en-US" altLang="ja-JP"/>
              <a:pPr>
                <a:defRPr/>
              </a:pPr>
              <a:t>‹#›</a:t>
            </a:fld>
            <a:endParaRPr lang="en-US" altLang="ja-JP"/>
          </a:p>
        </p:txBody>
      </p:sp>
    </p:spTree>
    <p:extLst>
      <p:ext uri="{BB962C8B-B14F-4D97-AF65-F5344CB8AC3E}">
        <p14:creationId xmlns:p14="http://schemas.microsoft.com/office/powerpoint/2010/main" val="300926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5CEE4337-B7CE-4968-8EB0-93F8AF4A089A}" type="slidenum">
              <a:rPr lang="en-US" altLang="ja-JP"/>
              <a:pPr>
                <a:defRPr/>
              </a:pPr>
              <a:t>‹#›</a:t>
            </a:fld>
            <a:endParaRPr lang="en-US" altLang="ja-JP"/>
          </a:p>
        </p:txBody>
      </p:sp>
    </p:spTree>
    <p:extLst>
      <p:ext uri="{BB962C8B-B14F-4D97-AF65-F5344CB8AC3E}">
        <p14:creationId xmlns:p14="http://schemas.microsoft.com/office/powerpoint/2010/main" val="9487433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90A62CBA-34C1-4FB4-8553-3F89756E46AB}" type="slidenum">
              <a:rPr lang="en-US" altLang="ja-JP"/>
              <a:pPr>
                <a:defRPr/>
              </a:pPr>
              <a:t>‹#›</a:t>
            </a:fld>
            <a:endParaRPr lang="en-US" altLang="ja-JP"/>
          </a:p>
        </p:txBody>
      </p:sp>
    </p:spTree>
    <p:extLst>
      <p:ext uri="{BB962C8B-B14F-4D97-AF65-F5344CB8AC3E}">
        <p14:creationId xmlns:p14="http://schemas.microsoft.com/office/powerpoint/2010/main" val="40328946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BCDA3FBF-C93B-44EA-BBA8-0B26C4C456E4}" type="slidenum">
              <a:rPr lang="en-US" altLang="ja-JP"/>
              <a:pPr>
                <a:defRPr/>
              </a:pPr>
              <a:t>‹#›</a:t>
            </a:fld>
            <a:endParaRPr lang="en-US" altLang="ja-JP"/>
          </a:p>
        </p:txBody>
      </p:sp>
    </p:spTree>
    <p:extLst>
      <p:ext uri="{BB962C8B-B14F-4D97-AF65-F5344CB8AC3E}">
        <p14:creationId xmlns:p14="http://schemas.microsoft.com/office/powerpoint/2010/main" val="27345094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10220F95-B62A-47FB-A141-7A22D7A5470C}" type="slidenum">
              <a:rPr lang="en-US" altLang="ja-JP"/>
              <a:pPr>
                <a:defRPr/>
              </a:pPr>
              <a:t>‹#›</a:t>
            </a:fld>
            <a:endParaRPr lang="en-US" altLang="ja-JP"/>
          </a:p>
        </p:txBody>
      </p:sp>
    </p:spTree>
    <p:extLst>
      <p:ext uri="{BB962C8B-B14F-4D97-AF65-F5344CB8AC3E}">
        <p14:creationId xmlns:p14="http://schemas.microsoft.com/office/powerpoint/2010/main" val="454564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0A25C76D-775E-4365-90D7-479B7DD1971B}" type="slidenum">
              <a:rPr lang="en-US" altLang="ja-JP"/>
              <a:pPr>
                <a:defRPr/>
              </a:pPr>
              <a:t>‹#›</a:t>
            </a:fld>
            <a:endParaRPr lang="en-US" altLang="ja-JP"/>
          </a:p>
        </p:txBody>
      </p:sp>
    </p:spTree>
    <p:extLst>
      <p:ext uri="{BB962C8B-B14F-4D97-AF65-F5344CB8AC3E}">
        <p14:creationId xmlns:p14="http://schemas.microsoft.com/office/powerpoint/2010/main" val="32419858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5995E8AC-7473-4725-A66D-7C26F47C1CA5}" type="slidenum">
              <a:rPr lang="en-US" altLang="ja-JP"/>
              <a:pPr>
                <a:defRPr/>
              </a:pPr>
              <a:t>‹#›</a:t>
            </a:fld>
            <a:endParaRPr lang="en-US" altLang="ja-JP"/>
          </a:p>
        </p:txBody>
      </p:sp>
    </p:spTree>
    <p:extLst>
      <p:ext uri="{BB962C8B-B14F-4D97-AF65-F5344CB8AC3E}">
        <p14:creationId xmlns:p14="http://schemas.microsoft.com/office/powerpoint/2010/main" val="39638305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35129670-E196-4CC1-82B5-CC12941CF9EC}" type="slidenum">
              <a:rPr lang="en-US" altLang="ja-JP"/>
              <a:pPr>
                <a:defRPr/>
              </a:pPr>
              <a:t>‹#›</a:t>
            </a:fld>
            <a:endParaRPr lang="en-US" altLang="ja-JP"/>
          </a:p>
        </p:txBody>
      </p:sp>
    </p:spTree>
    <p:extLst>
      <p:ext uri="{BB962C8B-B14F-4D97-AF65-F5344CB8AC3E}">
        <p14:creationId xmlns:p14="http://schemas.microsoft.com/office/powerpoint/2010/main" val="35940516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81350E88-F5A9-462A-AC0F-B28B0B3B1771}" type="slidenum">
              <a:rPr lang="en-US" altLang="ja-JP"/>
              <a:pPr>
                <a:defRPr/>
              </a:pPr>
              <a:t>‹#›</a:t>
            </a:fld>
            <a:endParaRPr lang="en-US" altLang="ja-JP"/>
          </a:p>
        </p:txBody>
      </p:sp>
    </p:spTree>
    <p:extLst>
      <p:ext uri="{BB962C8B-B14F-4D97-AF65-F5344CB8AC3E}">
        <p14:creationId xmlns:p14="http://schemas.microsoft.com/office/powerpoint/2010/main" val="29264826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2B21F1BA-365F-419A-BDDB-EE330F0BDA10}" type="slidenum">
              <a:rPr lang="en-US" altLang="ja-JP"/>
              <a:pPr>
                <a:defRPr/>
              </a:pPr>
              <a:t>‹#›</a:t>
            </a:fld>
            <a:endParaRPr lang="en-US" altLang="ja-JP"/>
          </a:p>
        </p:txBody>
      </p:sp>
    </p:spTree>
    <p:extLst>
      <p:ext uri="{BB962C8B-B14F-4D97-AF65-F5344CB8AC3E}">
        <p14:creationId xmlns:p14="http://schemas.microsoft.com/office/powerpoint/2010/main" val="2300843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AEC7E610-F657-45EA-A07C-E94410768173}" type="slidenum">
              <a:rPr lang="en-US" altLang="ja-JP"/>
              <a:pPr>
                <a:defRPr/>
              </a:pPr>
              <a:t>‹#›</a:t>
            </a:fld>
            <a:endParaRPr lang="en-US" altLang="ja-JP"/>
          </a:p>
        </p:txBody>
      </p:sp>
    </p:spTree>
    <p:extLst>
      <p:ext uri="{BB962C8B-B14F-4D97-AF65-F5344CB8AC3E}">
        <p14:creationId xmlns:p14="http://schemas.microsoft.com/office/powerpoint/2010/main" val="3724032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DEAE8F57-F611-4036-BCDD-DFA1167C367B}" type="slidenum">
              <a:rPr lang="en-US" altLang="ja-JP"/>
              <a:pPr>
                <a:defRPr/>
              </a:pPr>
              <a:t>‹#›</a:t>
            </a:fld>
            <a:endParaRPr lang="en-US" altLang="ja-JP"/>
          </a:p>
        </p:txBody>
      </p:sp>
    </p:spTree>
    <p:extLst>
      <p:ext uri="{BB962C8B-B14F-4D97-AF65-F5344CB8AC3E}">
        <p14:creationId xmlns:p14="http://schemas.microsoft.com/office/powerpoint/2010/main" val="581180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214E52B4-213C-45E4-9BC5-F93ECEE23B58}" type="slidenum">
              <a:rPr lang="en-US" altLang="ja-JP"/>
              <a:pPr>
                <a:defRPr/>
              </a:pPr>
              <a:t>‹#›</a:t>
            </a:fld>
            <a:endParaRPr lang="en-US" altLang="ja-JP"/>
          </a:p>
        </p:txBody>
      </p:sp>
    </p:spTree>
    <p:extLst>
      <p:ext uri="{BB962C8B-B14F-4D97-AF65-F5344CB8AC3E}">
        <p14:creationId xmlns:p14="http://schemas.microsoft.com/office/powerpoint/2010/main" val="29577449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A818AF43-C723-4021-94EF-4EF1A71442C7}" type="slidenum">
              <a:rPr lang="en-US" altLang="ja-JP"/>
              <a:pPr>
                <a:defRPr/>
              </a:pPr>
              <a:t>‹#›</a:t>
            </a:fld>
            <a:endParaRPr lang="en-US" altLang="ja-JP"/>
          </a:p>
        </p:txBody>
      </p:sp>
    </p:spTree>
    <p:extLst>
      <p:ext uri="{BB962C8B-B14F-4D97-AF65-F5344CB8AC3E}">
        <p14:creationId xmlns:p14="http://schemas.microsoft.com/office/powerpoint/2010/main" val="10404880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196C2FFF-5096-4ADB-8CE2-0FD9BC9A91C3}" type="slidenum">
              <a:rPr lang="en-US" altLang="ja-JP"/>
              <a:pPr>
                <a:defRPr/>
              </a:pPr>
              <a:t>‹#›</a:t>
            </a:fld>
            <a:endParaRPr lang="en-US" altLang="ja-JP"/>
          </a:p>
        </p:txBody>
      </p:sp>
    </p:spTree>
    <p:extLst>
      <p:ext uri="{BB962C8B-B14F-4D97-AF65-F5344CB8AC3E}">
        <p14:creationId xmlns:p14="http://schemas.microsoft.com/office/powerpoint/2010/main" val="41450740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BE640709-9652-4D65-869B-C5D8F05C7DC8}" type="slidenum">
              <a:rPr lang="en-US" altLang="ja-JP"/>
              <a:pPr>
                <a:defRPr/>
              </a:pPr>
              <a:t>‹#›</a:t>
            </a:fld>
            <a:endParaRPr lang="en-US" altLang="ja-JP"/>
          </a:p>
        </p:txBody>
      </p:sp>
    </p:spTree>
    <p:extLst>
      <p:ext uri="{BB962C8B-B14F-4D97-AF65-F5344CB8AC3E}">
        <p14:creationId xmlns:p14="http://schemas.microsoft.com/office/powerpoint/2010/main" val="11836872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6FBA845D-B2F7-4A42-9A31-F1A69FAB177E}" type="slidenum">
              <a:rPr lang="en-US" altLang="ja-JP"/>
              <a:pPr>
                <a:defRPr/>
              </a:pPr>
              <a:t>‹#›</a:t>
            </a:fld>
            <a:endParaRPr lang="en-US" altLang="ja-JP"/>
          </a:p>
        </p:txBody>
      </p:sp>
    </p:spTree>
    <p:extLst>
      <p:ext uri="{BB962C8B-B14F-4D97-AF65-F5344CB8AC3E}">
        <p14:creationId xmlns:p14="http://schemas.microsoft.com/office/powerpoint/2010/main" val="32239274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AC07E82F-B2C3-4A08-878B-7ADB3A03395B}" type="slidenum">
              <a:rPr lang="en-US" altLang="ja-JP"/>
              <a:pPr>
                <a:defRPr/>
              </a:pPr>
              <a:t>‹#›</a:t>
            </a:fld>
            <a:endParaRPr lang="en-US" altLang="ja-JP"/>
          </a:p>
        </p:txBody>
      </p:sp>
    </p:spTree>
    <p:extLst>
      <p:ext uri="{BB962C8B-B14F-4D97-AF65-F5344CB8AC3E}">
        <p14:creationId xmlns:p14="http://schemas.microsoft.com/office/powerpoint/2010/main" val="7411889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5DE4664A-CB8A-41FC-9075-62EB5E73A06A}" type="slidenum">
              <a:rPr lang="en-US" altLang="ja-JP"/>
              <a:pPr>
                <a:defRPr/>
              </a:pPr>
              <a:t>‹#›</a:t>
            </a:fld>
            <a:endParaRPr lang="en-US" altLang="ja-JP"/>
          </a:p>
        </p:txBody>
      </p:sp>
    </p:spTree>
    <p:extLst>
      <p:ext uri="{BB962C8B-B14F-4D97-AF65-F5344CB8AC3E}">
        <p14:creationId xmlns:p14="http://schemas.microsoft.com/office/powerpoint/2010/main" val="24442626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8DC776EF-1D14-442A-AA6C-84B29B4F2D4F}" type="slidenum">
              <a:rPr lang="en-US" altLang="ja-JP"/>
              <a:pPr>
                <a:defRPr/>
              </a:pPr>
              <a:t>‹#›</a:t>
            </a:fld>
            <a:endParaRPr lang="en-US" altLang="ja-JP"/>
          </a:p>
        </p:txBody>
      </p:sp>
    </p:spTree>
    <p:extLst>
      <p:ext uri="{BB962C8B-B14F-4D97-AF65-F5344CB8AC3E}">
        <p14:creationId xmlns:p14="http://schemas.microsoft.com/office/powerpoint/2010/main" val="4272445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8ADF09C3-BCFA-4DA5-81E2-1CE71D41D6C5}" type="slidenum">
              <a:rPr lang="en-US" altLang="ja-JP"/>
              <a:pPr>
                <a:defRPr/>
              </a:pPr>
              <a:t>‹#›</a:t>
            </a:fld>
            <a:endParaRPr lang="en-US" altLang="ja-JP"/>
          </a:p>
        </p:txBody>
      </p:sp>
    </p:spTree>
    <p:extLst>
      <p:ext uri="{BB962C8B-B14F-4D97-AF65-F5344CB8AC3E}">
        <p14:creationId xmlns:p14="http://schemas.microsoft.com/office/powerpoint/2010/main" val="37056417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CCA3E5CA-2497-474A-A58E-BA16F0FE08BA}" type="slidenum">
              <a:rPr lang="en-US" altLang="ja-JP"/>
              <a:pPr>
                <a:defRPr/>
              </a:pPr>
              <a:t>‹#›</a:t>
            </a:fld>
            <a:endParaRPr lang="en-US" altLang="ja-JP"/>
          </a:p>
        </p:txBody>
      </p:sp>
    </p:spTree>
    <p:extLst>
      <p:ext uri="{BB962C8B-B14F-4D97-AF65-F5344CB8AC3E}">
        <p14:creationId xmlns:p14="http://schemas.microsoft.com/office/powerpoint/2010/main" val="379764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6196618C-1DC1-4C9E-9CDF-79F9553D3034}" type="slidenum">
              <a:rPr lang="en-US" altLang="ja-JP"/>
              <a:pPr>
                <a:defRPr/>
              </a:pPr>
              <a:t>‹#›</a:t>
            </a:fld>
            <a:endParaRPr lang="en-US" altLang="ja-JP"/>
          </a:p>
        </p:txBody>
      </p:sp>
    </p:spTree>
    <p:extLst>
      <p:ext uri="{BB962C8B-B14F-4D97-AF65-F5344CB8AC3E}">
        <p14:creationId xmlns:p14="http://schemas.microsoft.com/office/powerpoint/2010/main" val="2313037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C6CAA2F8-5255-4557-8240-4BAA51CD34C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881" r:id="rId1"/>
    <p:sldLayoutId id="2147485882" r:id="rId2"/>
    <p:sldLayoutId id="2147485883" r:id="rId3"/>
    <p:sldLayoutId id="2147485884" r:id="rId4"/>
    <p:sldLayoutId id="2147485885" r:id="rId5"/>
    <p:sldLayoutId id="2147485886" r:id="rId6"/>
    <p:sldLayoutId id="2147485887" r:id="rId7"/>
    <p:sldLayoutId id="2147485888" r:id="rId8"/>
    <p:sldLayoutId id="2147485889" r:id="rId9"/>
    <p:sldLayoutId id="2147485890" r:id="rId10"/>
    <p:sldLayoutId id="2147485891"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051"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prstClr val="black">
                    <a:tint val="75000"/>
                  </a:prst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prstClr val="black">
                    <a:tint val="75000"/>
                  </a:prst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prstClr val="black">
                    <a:tint val="75000"/>
                  </a:prstClr>
                </a:solidFill>
              </a:defRPr>
            </a:lvl1pPr>
          </a:lstStyle>
          <a:p>
            <a:pPr>
              <a:defRPr/>
            </a:pPr>
            <a:fld id="{A8737FFF-05D3-4C71-93DB-D02059DBEC78}"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892" r:id="rId1"/>
    <p:sldLayoutId id="2147485893" r:id="rId2"/>
    <p:sldLayoutId id="2147485894" r:id="rId3"/>
    <p:sldLayoutId id="2147485895" r:id="rId4"/>
    <p:sldLayoutId id="2147485896" r:id="rId5"/>
    <p:sldLayoutId id="2147485897" r:id="rId6"/>
    <p:sldLayoutId id="2147485898" r:id="rId7"/>
    <p:sldLayoutId id="2147485899" r:id="rId8"/>
    <p:sldLayoutId id="2147485900" r:id="rId9"/>
    <p:sldLayoutId id="2147485901" r:id="rId10"/>
    <p:sldLayoutId id="2147485902"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3075"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prstClr val="black">
                    <a:tint val="75000"/>
                  </a:prst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prstClr val="black">
                    <a:tint val="75000"/>
                  </a:prst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prstClr val="black">
                    <a:tint val="75000"/>
                  </a:prstClr>
                </a:solidFill>
              </a:defRPr>
            </a:lvl1pPr>
          </a:lstStyle>
          <a:p>
            <a:pPr>
              <a:defRPr/>
            </a:pPr>
            <a:fld id="{DE638F38-6AEB-44E1-8DF0-E2E85AC7E88B}"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4099"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prstClr val="black">
                    <a:tint val="75000"/>
                  </a:prst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prstClr val="black">
                    <a:tint val="75000"/>
                  </a:prst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prstClr val="black">
                    <a:tint val="75000"/>
                  </a:prstClr>
                </a:solidFill>
              </a:defRPr>
            </a:lvl1pPr>
          </a:lstStyle>
          <a:p>
            <a:pPr>
              <a:defRPr/>
            </a:pPr>
            <a:fld id="{1CE7C19B-59BD-43C7-A464-28997B00D6FE}"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914" r:id="rId1"/>
    <p:sldLayoutId id="2147485915" r:id="rId2"/>
    <p:sldLayoutId id="2147485916" r:id="rId3"/>
    <p:sldLayoutId id="2147485917" r:id="rId4"/>
    <p:sldLayoutId id="2147485918" r:id="rId5"/>
    <p:sldLayoutId id="2147485919" r:id="rId6"/>
    <p:sldLayoutId id="2147485920" r:id="rId7"/>
    <p:sldLayoutId id="2147485921" r:id="rId8"/>
    <p:sldLayoutId id="2147485922" r:id="rId9"/>
    <p:sldLayoutId id="2147485923" r:id="rId10"/>
    <p:sldLayoutId id="2147485924"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5123"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prstClr val="black">
                    <a:tint val="75000"/>
                  </a:prst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prstClr val="black">
                    <a:tint val="75000"/>
                  </a:prst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prstClr val="black">
                    <a:tint val="75000"/>
                  </a:prstClr>
                </a:solidFill>
              </a:defRPr>
            </a:lvl1pPr>
          </a:lstStyle>
          <a:p>
            <a:pPr>
              <a:defRPr/>
            </a:pPr>
            <a:fld id="{66B3999C-19E6-45CD-9F1F-50C3137915B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925" r:id="rId1"/>
    <p:sldLayoutId id="2147485926" r:id="rId2"/>
    <p:sldLayoutId id="2147485927" r:id="rId3"/>
    <p:sldLayoutId id="2147485928" r:id="rId4"/>
    <p:sldLayoutId id="2147485929" r:id="rId5"/>
    <p:sldLayoutId id="2147485930" r:id="rId6"/>
    <p:sldLayoutId id="2147485931" r:id="rId7"/>
    <p:sldLayoutId id="2147485932" r:id="rId8"/>
    <p:sldLayoutId id="2147485933" r:id="rId9"/>
    <p:sldLayoutId id="2147485934" r:id="rId10"/>
    <p:sldLayoutId id="2147485935"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614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prstClr val="black">
                    <a:tint val="75000"/>
                  </a:prst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prstClr val="black">
                    <a:tint val="75000"/>
                  </a:prst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prstClr val="black">
                    <a:tint val="75000"/>
                  </a:prstClr>
                </a:solidFill>
              </a:defRPr>
            </a:lvl1pPr>
          </a:lstStyle>
          <a:p>
            <a:pPr>
              <a:defRPr/>
            </a:pPr>
            <a:fld id="{6AF060C4-A5FC-436A-8E38-F8A714BC87D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936" r:id="rId1"/>
    <p:sldLayoutId id="2147485937" r:id="rId2"/>
    <p:sldLayoutId id="2147485938" r:id="rId3"/>
    <p:sldLayoutId id="2147485939" r:id="rId4"/>
    <p:sldLayoutId id="2147485940" r:id="rId5"/>
    <p:sldLayoutId id="2147485941" r:id="rId6"/>
    <p:sldLayoutId id="2147485942" r:id="rId7"/>
    <p:sldLayoutId id="2147485943" r:id="rId8"/>
    <p:sldLayoutId id="2147485944" r:id="rId9"/>
    <p:sldLayoutId id="2147485945" r:id="rId10"/>
    <p:sldLayoutId id="2147485946"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7171"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prstClr val="black">
                    <a:tint val="75000"/>
                  </a:prst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prstClr val="black">
                    <a:tint val="75000"/>
                  </a:prst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prstClr val="black">
                    <a:tint val="75000"/>
                  </a:prstClr>
                </a:solidFill>
              </a:defRPr>
            </a:lvl1pPr>
          </a:lstStyle>
          <a:p>
            <a:pPr>
              <a:defRPr/>
            </a:pPr>
            <a:fld id="{C9E09D37-FEC0-4506-9D96-44B2D5E7E53F}"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947" r:id="rId1"/>
    <p:sldLayoutId id="2147485948" r:id="rId2"/>
    <p:sldLayoutId id="2147485949" r:id="rId3"/>
    <p:sldLayoutId id="2147485950" r:id="rId4"/>
    <p:sldLayoutId id="2147485951" r:id="rId5"/>
    <p:sldLayoutId id="2147485952" r:id="rId6"/>
    <p:sldLayoutId id="2147485953" r:id="rId7"/>
    <p:sldLayoutId id="2147485954" r:id="rId8"/>
    <p:sldLayoutId id="2147485955" r:id="rId9"/>
    <p:sldLayoutId id="2147485956" r:id="rId10"/>
    <p:sldLayoutId id="2147485957"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9219"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prstClr val="black">
                    <a:tint val="75000"/>
                  </a:prst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prstClr val="black">
                    <a:tint val="75000"/>
                  </a:prst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prstClr val="black">
                    <a:tint val="75000"/>
                  </a:prstClr>
                </a:solidFill>
              </a:defRPr>
            </a:lvl1pPr>
          </a:lstStyle>
          <a:p>
            <a:pPr>
              <a:defRPr/>
            </a:pPr>
            <a:fld id="{B2CCFC92-F8F7-4AC6-B5DF-CC7FC8479A6B}"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969" r:id="rId1"/>
    <p:sldLayoutId id="2147485970" r:id="rId2"/>
    <p:sldLayoutId id="2147485971" r:id="rId3"/>
    <p:sldLayoutId id="2147485972" r:id="rId4"/>
    <p:sldLayoutId id="2147485973" r:id="rId5"/>
    <p:sldLayoutId id="2147485974" r:id="rId6"/>
    <p:sldLayoutId id="2147485975" r:id="rId7"/>
    <p:sldLayoutId id="2147485976" r:id="rId8"/>
    <p:sldLayoutId id="2147485977" r:id="rId9"/>
    <p:sldLayoutId id="2147485978" r:id="rId10"/>
    <p:sldLayoutId id="2147485979"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32.xml"/><Relationship Id="rId4"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小学校 社会</a:t>
            </a:r>
            <a:endParaRPr kumimoji="1" lang="ja-JP" altLang="en-US" sz="5400" dirty="0">
              <a:solidFill>
                <a:schemeClr val="tx1"/>
              </a:solidFill>
            </a:endParaRPr>
          </a:p>
        </p:txBody>
      </p:sp>
      <p:sp>
        <p:nvSpPr>
          <p:cNvPr id="12292"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1229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録音されたサウンド">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51900" y="6532563"/>
            <a:ext cx="242888"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slow" advTm="417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テキスト ボックス 12"/>
          <p:cNvSpPr txBox="1">
            <a:spLocks noChangeArrowheads="1"/>
          </p:cNvSpPr>
          <p:nvPr/>
        </p:nvSpPr>
        <p:spPr bwMode="auto">
          <a:xfrm>
            <a:off x="107950" y="1125538"/>
            <a:ext cx="8963025" cy="542925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a:solidFill>
                <a:srgbClr val="000000"/>
              </a:solidFill>
              <a:latin typeface="ＭＳ Ｐゴシック" panose="020B0600070205080204" pitchFamily="50" charset="-128"/>
            </a:endParaRPr>
          </a:p>
        </p:txBody>
      </p:sp>
      <p:sp>
        <p:nvSpPr>
          <p:cNvPr id="9" name="ホームベース 16"/>
          <p:cNvSpPr/>
          <p:nvPr/>
        </p:nvSpPr>
        <p:spPr>
          <a:xfrm>
            <a:off x="0" y="0"/>
            <a:ext cx="9144000" cy="6921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prstClr val="white"/>
                </a:solidFill>
                <a:latin typeface="ＭＳ Ｐゴシック" panose="020B0600070205080204" pitchFamily="50" charset="-128"/>
              </a:rPr>
              <a:t>Ⅱ</a:t>
            </a:r>
            <a:r>
              <a:rPr lang="ja-JP" altLang="en-US" sz="2800" b="1" dirty="0">
                <a:solidFill>
                  <a:prstClr val="white"/>
                </a:solidFill>
                <a:latin typeface="ＭＳ Ｐゴシック" panose="020B0600070205080204" pitchFamily="50" charset="-128"/>
              </a:rPr>
              <a:t>　「内容のまとまりごとの評価規準」作成の手順</a:t>
            </a:r>
            <a:endParaRPr lang="en-US" altLang="ja-JP" sz="2800" b="1" dirty="0">
              <a:solidFill>
                <a:prstClr val="white"/>
              </a:solidFill>
              <a:latin typeface="ＭＳ Ｐゴシック" panose="020B0600070205080204" pitchFamily="50" charset="-128"/>
            </a:endParaRPr>
          </a:p>
        </p:txBody>
      </p:sp>
      <p:sp>
        <p:nvSpPr>
          <p:cNvPr id="34820" name="AutoShape 10"/>
          <p:cNvSpPr>
            <a:spLocks noChangeArrowheads="1"/>
          </p:cNvSpPr>
          <p:nvPr/>
        </p:nvSpPr>
        <p:spPr bwMode="auto">
          <a:xfrm>
            <a:off x="152400" y="1455738"/>
            <a:ext cx="8839200" cy="1760537"/>
          </a:xfrm>
          <a:prstGeom prst="foldedCorner">
            <a:avLst>
              <a:gd name="adj" fmla="val 12500"/>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solidFill>
                  <a:srgbClr val="000000"/>
                </a:solidFill>
                <a:latin typeface="Tahoma" panose="020B0604030504040204" pitchFamily="34" charset="0"/>
              </a:rPr>
              <a:t>○「思考・判断・表現」のポイント</a:t>
            </a:r>
            <a:endParaRPr lang="en-US" altLang="ja-JP" sz="2400">
              <a:solidFill>
                <a:srgbClr val="000000"/>
              </a:solidFill>
              <a:latin typeface="Tahoma" panose="020B0604030504040204" pitchFamily="34" charset="0"/>
            </a:endParaRPr>
          </a:p>
          <a:p>
            <a:r>
              <a:rPr kumimoji="1" lang="ja-JP" altLang="en-US" sz="2400">
                <a:solidFill>
                  <a:srgbClr val="000000"/>
                </a:solidFill>
              </a:rPr>
              <a:t>　</a:t>
            </a:r>
            <a:r>
              <a:rPr kumimoji="1" lang="ja-JP" altLang="en-US" sz="2000">
                <a:solidFill>
                  <a:srgbClr val="000000"/>
                </a:solidFill>
              </a:rPr>
              <a:t>学習指導要領に示す「２ 内容」の「思考力，判断力，表現力等」に関わる事項に示された「</a:t>
            </a:r>
            <a:r>
              <a:rPr kumimoji="1" lang="en-US" altLang="ja-JP" sz="2000">
                <a:solidFill>
                  <a:srgbClr val="000000"/>
                </a:solidFill>
              </a:rPr>
              <a:t>…</a:t>
            </a:r>
            <a:r>
              <a:rPr kumimoji="1" lang="ja-JP" altLang="en-US" sz="2000">
                <a:solidFill>
                  <a:srgbClr val="000000"/>
                </a:solidFill>
              </a:rPr>
              <a:t>着目して，</a:t>
            </a:r>
            <a:r>
              <a:rPr kumimoji="1" lang="en-US" altLang="ja-JP" sz="2000">
                <a:solidFill>
                  <a:srgbClr val="000000"/>
                </a:solidFill>
              </a:rPr>
              <a:t>…</a:t>
            </a:r>
            <a:r>
              <a:rPr kumimoji="1" lang="ja-JP" altLang="en-US" sz="2000">
                <a:solidFill>
                  <a:srgbClr val="000000"/>
                </a:solidFill>
              </a:rPr>
              <a:t>を捉え，</a:t>
            </a:r>
            <a:r>
              <a:rPr kumimoji="1" lang="en-US" altLang="ja-JP" sz="2000">
                <a:solidFill>
                  <a:srgbClr val="000000"/>
                </a:solidFill>
              </a:rPr>
              <a:t>…</a:t>
            </a:r>
            <a:r>
              <a:rPr kumimoji="1" lang="ja-JP" altLang="en-US" sz="2000">
                <a:solidFill>
                  <a:srgbClr val="000000"/>
                </a:solidFill>
              </a:rPr>
              <a:t>考え，</a:t>
            </a:r>
            <a:r>
              <a:rPr kumimoji="1" lang="en-US" altLang="ja-JP" sz="2000">
                <a:solidFill>
                  <a:srgbClr val="000000"/>
                </a:solidFill>
              </a:rPr>
              <a:t>…</a:t>
            </a:r>
            <a:r>
              <a:rPr kumimoji="1" lang="ja-JP" altLang="en-US" sz="2000">
                <a:solidFill>
                  <a:srgbClr val="000000"/>
                </a:solidFill>
              </a:rPr>
              <a:t>表現すること」の記述を当てはめ，それを児童が</a:t>
            </a:r>
            <a:r>
              <a:rPr kumimoji="1" lang="ja-JP" altLang="en-US" sz="2000">
                <a:solidFill>
                  <a:srgbClr val="FF0000"/>
                </a:solidFill>
              </a:rPr>
              <a:t>「</a:t>
            </a:r>
            <a:r>
              <a:rPr kumimoji="1" lang="en-US" altLang="ja-JP" sz="2000">
                <a:solidFill>
                  <a:srgbClr val="FF0000"/>
                </a:solidFill>
              </a:rPr>
              <a:t>…</a:t>
            </a:r>
            <a:r>
              <a:rPr kumimoji="1" lang="ja-JP" altLang="en-US" sz="2000">
                <a:solidFill>
                  <a:srgbClr val="FF0000"/>
                </a:solidFill>
              </a:rPr>
              <a:t>着目して，</a:t>
            </a:r>
            <a:r>
              <a:rPr kumimoji="1" lang="en-US" altLang="ja-JP" sz="2000">
                <a:solidFill>
                  <a:srgbClr val="FF0000"/>
                </a:solidFill>
              </a:rPr>
              <a:t>…</a:t>
            </a:r>
            <a:r>
              <a:rPr kumimoji="1" lang="ja-JP" altLang="en-US" sz="2000">
                <a:solidFill>
                  <a:srgbClr val="FF0000"/>
                </a:solidFill>
              </a:rPr>
              <a:t>捉え，</a:t>
            </a:r>
            <a:r>
              <a:rPr kumimoji="1" lang="en-US" altLang="ja-JP" sz="2000">
                <a:solidFill>
                  <a:srgbClr val="FF0000"/>
                </a:solidFill>
              </a:rPr>
              <a:t>…</a:t>
            </a:r>
            <a:r>
              <a:rPr kumimoji="1" lang="ja-JP" altLang="en-US" sz="2000">
                <a:solidFill>
                  <a:srgbClr val="FF0000"/>
                </a:solidFill>
              </a:rPr>
              <a:t>考え，表現している」</a:t>
            </a:r>
            <a:r>
              <a:rPr kumimoji="1" lang="ja-JP" altLang="en-US" sz="2000">
                <a:solidFill>
                  <a:srgbClr val="000000"/>
                </a:solidFill>
              </a:rPr>
              <a:t>かどうかの学習状況として表す。</a:t>
            </a:r>
          </a:p>
          <a:p>
            <a:endParaRPr lang="en-US" altLang="ja-JP" sz="2400">
              <a:solidFill>
                <a:srgbClr val="000000"/>
              </a:solidFill>
              <a:latin typeface="Tahoma" panose="020B0604030504040204" pitchFamily="34" charset="0"/>
            </a:endParaRPr>
          </a:p>
          <a:p>
            <a:endParaRPr lang="en-US" altLang="ja-JP" sz="2400">
              <a:solidFill>
                <a:srgbClr val="000000"/>
              </a:solidFill>
              <a:latin typeface="Tahoma" panose="020B0604030504040204" pitchFamily="34" charset="0"/>
            </a:endParaRPr>
          </a:p>
          <a:p>
            <a:endParaRPr lang="en-US" altLang="ja-JP" sz="2400">
              <a:solidFill>
                <a:srgbClr val="000000"/>
              </a:solidFill>
              <a:latin typeface="Tahoma" panose="020B0604030504040204" pitchFamily="34" charset="0"/>
            </a:endParaRPr>
          </a:p>
          <a:p>
            <a:endParaRPr lang="en-US" altLang="ja-JP" sz="2400">
              <a:solidFill>
                <a:srgbClr val="000000"/>
              </a:solidFill>
              <a:latin typeface="Tahoma" panose="020B0604030504040204" pitchFamily="34" charset="0"/>
            </a:endParaRPr>
          </a:p>
        </p:txBody>
      </p:sp>
      <p:sp>
        <p:nvSpPr>
          <p:cNvPr id="6" name="角丸四角形 5"/>
          <p:cNvSpPr/>
          <p:nvPr/>
        </p:nvSpPr>
        <p:spPr>
          <a:xfrm>
            <a:off x="152400" y="3362325"/>
            <a:ext cx="8839200" cy="3019425"/>
          </a:xfrm>
          <a:prstGeom prst="roundRect">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prstClr val="white"/>
                </a:solidFill>
                <a:latin typeface="ＭＳ Ｐゴシック" panose="020B0600070205080204" pitchFamily="50" charset="-128"/>
              </a:rPr>
              <a:t>　　</a:t>
            </a:r>
            <a:r>
              <a:rPr lang="ja-JP" altLang="en-US" dirty="0">
                <a:solidFill>
                  <a:prstClr val="black"/>
                </a:solidFill>
                <a:latin typeface="ＭＳ Ｐゴシック" panose="020B0600070205080204" pitchFamily="50" charset="-128"/>
              </a:rPr>
              <a:t>⑵「人々の健康や生活環境を支える事業」（第</a:t>
            </a:r>
            <a:r>
              <a:rPr lang="en-US" altLang="ja-JP" dirty="0">
                <a:solidFill>
                  <a:prstClr val="black"/>
                </a:solidFill>
                <a:latin typeface="ＭＳ Ｐゴシック" panose="020B0600070205080204" pitchFamily="50" charset="-128"/>
              </a:rPr>
              <a:t>4</a:t>
            </a:r>
            <a:r>
              <a:rPr lang="ja-JP" altLang="en-US" dirty="0">
                <a:solidFill>
                  <a:prstClr val="black"/>
                </a:solidFill>
                <a:latin typeface="ＭＳ Ｐゴシック" panose="020B0600070205080204" pitchFamily="50" charset="-128"/>
              </a:rPr>
              <a:t>学年）</a:t>
            </a:r>
            <a:endParaRPr lang="en-US" altLang="ja-JP" dirty="0">
              <a:solidFill>
                <a:srgbClr val="FF0000"/>
              </a:solidFill>
              <a:latin typeface="ＭＳ Ｐゴシック" panose="020B0600070205080204" pitchFamily="50" charset="-128"/>
            </a:endParaRPr>
          </a:p>
          <a:p>
            <a:pPr>
              <a:defRPr/>
            </a:pPr>
            <a:endParaRPr lang="en-US" altLang="ja-JP" dirty="0">
              <a:solidFill>
                <a:prstClr val="black"/>
              </a:solidFill>
              <a:latin typeface="ＭＳ Ｐゴシック" panose="020B0600070205080204" pitchFamily="50" charset="-128"/>
            </a:endParaRPr>
          </a:p>
          <a:p>
            <a:pPr>
              <a:defRPr/>
            </a:pPr>
            <a:r>
              <a:rPr lang="ja-JP" altLang="en-US" dirty="0">
                <a:solidFill>
                  <a:prstClr val="black"/>
                </a:solidFill>
                <a:latin typeface="ＭＳ Ｐゴシック" panose="020B0600070205080204" pitchFamily="50" charset="-128"/>
              </a:rPr>
              <a:t>内容イ</a:t>
            </a:r>
            <a:endParaRPr lang="en-US" altLang="ja-JP" dirty="0">
              <a:solidFill>
                <a:prstClr val="black"/>
              </a:solidFill>
              <a:latin typeface="ＭＳ Ｐゴシック" panose="020B0600070205080204" pitchFamily="50" charset="-128"/>
            </a:endParaRPr>
          </a:p>
          <a:p>
            <a:pPr>
              <a:defRPr/>
            </a:pPr>
            <a:r>
              <a:rPr lang="en-US" altLang="ja-JP" dirty="0">
                <a:solidFill>
                  <a:prstClr val="black"/>
                </a:solidFill>
                <a:latin typeface="ＭＳ Ｐゴシック" panose="020B0600070205080204" pitchFamily="50" charset="-128"/>
              </a:rPr>
              <a:t>(</a:t>
            </a:r>
            <a:r>
              <a:rPr lang="ja-JP" altLang="en-US" dirty="0">
                <a:solidFill>
                  <a:prstClr val="black"/>
                </a:solidFill>
                <a:latin typeface="ＭＳ Ｐゴシック" panose="020B0600070205080204" pitchFamily="50" charset="-128"/>
              </a:rPr>
              <a:t>ｱ</a:t>
            </a:r>
            <a:r>
              <a:rPr lang="en-US" altLang="ja-JP" dirty="0">
                <a:solidFill>
                  <a:prstClr val="black"/>
                </a:solidFill>
                <a:latin typeface="ＭＳ Ｐゴシック" panose="020B0600070205080204" pitchFamily="50" charset="-128"/>
              </a:rPr>
              <a:t>) </a:t>
            </a:r>
            <a:r>
              <a:rPr lang="ja-JP" altLang="en-US" dirty="0">
                <a:solidFill>
                  <a:prstClr val="black"/>
                </a:solidFill>
                <a:latin typeface="ＭＳ Ｐゴシック" panose="020B0600070205080204" pitchFamily="50" charset="-128"/>
              </a:rPr>
              <a:t>　供給の仕組みや経路，県内外の人々の協力などに</a:t>
            </a:r>
            <a:r>
              <a:rPr lang="ja-JP" altLang="en-US" dirty="0">
                <a:solidFill>
                  <a:srgbClr val="FF0000"/>
                </a:solidFill>
                <a:latin typeface="ＭＳ Ｐゴシック" panose="020B0600070205080204" pitchFamily="50" charset="-128"/>
              </a:rPr>
              <a:t>着目して</a:t>
            </a:r>
            <a:r>
              <a:rPr lang="ja-JP" altLang="en-US" dirty="0">
                <a:solidFill>
                  <a:prstClr val="black"/>
                </a:solidFill>
                <a:latin typeface="ＭＳ Ｐゴシック" panose="020B0600070205080204" pitchFamily="50" charset="-128"/>
              </a:rPr>
              <a:t>，飲料水，電気，ガス</a:t>
            </a:r>
            <a:endParaRPr lang="en-US" altLang="ja-JP" dirty="0">
              <a:solidFill>
                <a:prstClr val="black"/>
              </a:solidFill>
              <a:latin typeface="ＭＳ Ｐゴシック" panose="020B0600070205080204" pitchFamily="50" charset="-128"/>
            </a:endParaRPr>
          </a:p>
          <a:p>
            <a:pPr>
              <a:defRPr/>
            </a:pPr>
            <a:r>
              <a:rPr lang="ja-JP" altLang="en-US" dirty="0">
                <a:solidFill>
                  <a:prstClr val="black"/>
                </a:solidFill>
                <a:latin typeface="ＭＳ Ｐゴシック" panose="020B0600070205080204" pitchFamily="50" charset="-128"/>
              </a:rPr>
              <a:t>　　の供給のための事業の様子</a:t>
            </a:r>
            <a:r>
              <a:rPr lang="ja-JP" altLang="en-US" dirty="0">
                <a:solidFill>
                  <a:srgbClr val="FF0000"/>
                </a:solidFill>
                <a:latin typeface="ＭＳ Ｐゴシック" panose="020B0600070205080204" pitchFamily="50" charset="-128"/>
              </a:rPr>
              <a:t>を捉え</a:t>
            </a:r>
            <a:r>
              <a:rPr lang="ja-JP" altLang="en-US" dirty="0">
                <a:solidFill>
                  <a:prstClr val="black"/>
                </a:solidFill>
                <a:latin typeface="ＭＳ Ｐゴシック" panose="020B0600070205080204" pitchFamily="50" charset="-128"/>
              </a:rPr>
              <a:t>，それらの事業が果たす役割</a:t>
            </a:r>
            <a:r>
              <a:rPr lang="ja-JP" altLang="en-US" dirty="0">
                <a:solidFill>
                  <a:srgbClr val="FF0000"/>
                </a:solidFill>
                <a:latin typeface="ＭＳ Ｐゴシック" panose="020B0600070205080204" pitchFamily="50" charset="-128"/>
              </a:rPr>
              <a:t>を考え</a:t>
            </a:r>
            <a:r>
              <a:rPr lang="ja-JP" altLang="en-US" dirty="0">
                <a:solidFill>
                  <a:prstClr val="black"/>
                </a:solidFill>
                <a:latin typeface="ＭＳ Ｐゴシック" panose="020B0600070205080204" pitchFamily="50" charset="-128"/>
              </a:rPr>
              <a:t>，</a:t>
            </a:r>
            <a:r>
              <a:rPr lang="ja-JP" altLang="en-US" dirty="0">
                <a:solidFill>
                  <a:srgbClr val="FF0000"/>
                </a:solidFill>
                <a:latin typeface="ＭＳ Ｐゴシック" panose="020B0600070205080204" pitchFamily="50" charset="-128"/>
              </a:rPr>
              <a:t>表現</a:t>
            </a:r>
            <a:r>
              <a:rPr lang="ja-JP" altLang="en-US" dirty="0">
                <a:solidFill>
                  <a:prstClr val="black"/>
                </a:solidFill>
                <a:latin typeface="ＭＳ Ｐゴシック" panose="020B0600070205080204" pitchFamily="50" charset="-128"/>
              </a:rPr>
              <a:t>する</a:t>
            </a:r>
            <a:r>
              <a:rPr lang="ja-JP" altLang="en-US" dirty="0" err="1">
                <a:solidFill>
                  <a:prstClr val="black"/>
                </a:solidFill>
                <a:latin typeface="ＭＳ Ｐゴシック" panose="020B0600070205080204" pitchFamily="50" charset="-128"/>
              </a:rPr>
              <a:t>こ</a:t>
            </a:r>
            <a:endParaRPr lang="en-US" altLang="ja-JP" dirty="0">
              <a:solidFill>
                <a:prstClr val="black"/>
              </a:solidFill>
              <a:latin typeface="ＭＳ Ｐゴシック" panose="020B0600070205080204" pitchFamily="50" charset="-128"/>
            </a:endParaRPr>
          </a:p>
          <a:p>
            <a:pPr>
              <a:defRPr/>
            </a:pPr>
            <a:r>
              <a:rPr lang="ja-JP" altLang="en-US" dirty="0">
                <a:solidFill>
                  <a:prstClr val="black"/>
                </a:solidFill>
                <a:latin typeface="ＭＳ Ｐゴシック" panose="020B0600070205080204" pitchFamily="50" charset="-128"/>
              </a:rPr>
              <a:t>　　と。</a:t>
            </a:r>
            <a:endParaRPr lang="en-US" altLang="ja-JP" dirty="0">
              <a:solidFill>
                <a:prstClr val="black"/>
              </a:solidFill>
              <a:latin typeface="ＭＳ Ｐゴシック" panose="020B0600070205080204" pitchFamily="50" charset="-128"/>
            </a:endParaRPr>
          </a:p>
          <a:p>
            <a:pPr>
              <a:defRPr/>
            </a:pPr>
            <a:r>
              <a:rPr lang="ja-JP" altLang="en-US" dirty="0">
                <a:solidFill>
                  <a:prstClr val="black"/>
                </a:solidFill>
                <a:latin typeface="ＭＳ Ｐゴシック" panose="020B0600070205080204" pitchFamily="50" charset="-128"/>
              </a:rPr>
              <a:t>　　</a:t>
            </a:r>
            <a:r>
              <a:rPr lang="ja-JP" altLang="en-US" dirty="0">
                <a:solidFill>
                  <a:srgbClr val="FF0000"/>
                </a:solidFill>
                <a:latin typeface="ＭＳ Ｐゴシック" panose="020B0600070205080204" pitchFamily="50" charset="-128"/>
              </a:rPr>
              <a:t>している</a:t>
            </a:r>
            <a:endParaRPr lang="ja-JP" altLang="en-US" dirty="0">
              <a:solidFill>
                <a:prstClr val="black"/>
              </a:solidFill>
              <a:latin typeface="ＭＳ Ｐゴシック" panose="020B0600070205080204" pitchFamily="50" charset="-128"/>
            </a:endParaRPr>
          </a:p>
          <a:p>
            <a:pPr>
              <a:defRPr/>
            </a:pPr>
            <a:r>
              <a:rPr lang="en-US" altLang="ja-JP" dirty="0">
                <a:solidFill>
                  <a:prstClr val="black"/>
                </a:solidFill>
                <a:latin typeface="ＭＳ Ｐゴシック" panose="020B0600070205080204" pitchFamily="50" charset="-128"/>
              </a:rPr>
              <a:t>(</a:t>
            </a:r>
            <a:r>
              <a:rPr lang="ja-JP" altLang="en-US" dirty="0">
                <a:solidFill>
                  <a:prstClr val="black"/>
                </a:solidFill>
                <a:latin typeface="ＭＳ Ｐゴシック" panose="020B0600070205080204" pitchFamily="50" charset="-128"/>
              </a:rPr>
              <a:t>ｲ</a:t>
            </a:r>
            <a:r>
              <a:rPr lang="en-US" altLang="ja-JP" dirty="0">
                <a:solidFill>
                  <a:prstClr val="black"/>
                </a:solidFill>
                <a:latin typeface="ＭＳ Ｐゴシック" panose="020B0600070205080204" pitchFamily="50" charset="-128"/>
              </a:rPr>
              <a:t>) </a:t>
            </a:r>
            <a:r>
              <a:rPr lang="ja-JP" altLang="en-US" dirty="0">
                <a:solidFill>
                  <a:prstClr val="black"/>
                </a:solidFill>
                <a:latin typeface="ＭＳ Ｐゴシック" panose="020B0600070205080204" pitchFamily="50" charset="-128"/>
              </a:rPr>
              <a:t>　処理の仕組みや再利用，県内外の人々の協力など</a:t>
            </a:r>
            <a:r>
              <a:rPr lang="ja-JP" altLang="en-US" dirty="0">
                <a:solidFill>
                  <a:srgbClr val="FF0000"/>
                </a:solidFill>
                <a:latin typeface="ＭＳ Ｐゴシック" panose="020B0600070205080204" pitchFamily="50" charset="-128"/>
              </a:rPr>
              <a:t>に着目して</a:t>
            </a:r>
            <a:r>
              <a:rPr lang="ja-JP" altLang="en-US" dirty="0">
                <a:solidFill>
                  <a:prstClr val="black"/>
                </a:solidFill>
                <a:latin typeface="ＭＳ Ｐゴシック" panose="020B0600070205080204" pitchFamily="50" charset="-128"/>
              </a:rPr>
              <a:t>，廃棄物の処理の</a:t>
            </a:r>
            <a:endParaRPr lang="en-US" altLang="ja-JP" dirty="0">
              <a:solidFill>
                <a:prstClr val="black"/>
              </a:solidFill>
              <a:latin typeface="ＭＳ Ｐゴシック" panose="020B0600070205080204" pitchFamily="50" charset="-128"/>
            </a:endParaRPr>
          </a:p>
          <a:p>
            <a:pPr>
              <a:defRPr/>
            </a:pPr>
            <a:r>
              <a:rPr lang="ja-JP" altLang="en-US" dirty="0">
                <a:solidFill>
                  <a:prstClr val="black"/>
                </a:solidFill>
                <a:latin typeface="ＭＳ Ｐゴシック" panose="020B0600070205080204" pitchFamily="50" charset="-128"/>
              </a:rPr>
              <a:t>　　ための事業の様子</a:t>
            </a:r>
            <a:r>
              <a:rPr lang="ja-JP" altLang="en-US" dirty="0">
                <a:solidFill>
                  <a:srgbClr val="FF0000"/>
                </a:solidFill>
                <a:latin typeface="ＭＳ Ｐゴシック" panose="020B0600070205080204" pitchFamily="50" charset="-128"/>
              </a:rPr>
              <a:t>を捉え</a:t>
            </a:r>
            <a:r>
              <a:rPr lang="ja-JP" altLang="en-US" dirty="0">
                <a:solidFill>
                  <a:prstClr val="black"/>
                </a:solidFill>
                <a:latin typeface="ＭＳ Ｐゴシック" panose="020B0600070205080204" pitchFamily="50" charset="-128"/>
              </a:rPr>
              <a:t>，その事業が果たす役割</a:t>
            </a:r>
            <a:r>
              <a:rPr lang="ja-JP" altLang="en-US" dirty="0">
                <a:solidFill>
                  <a:srgbClr val="FF0000"/>
                </a:solidFill>
                <a:latin typeface="ＭＳ Ｐゴシック" panose="020B0600070205080204" pitchFamily="50" charset="-128"/>
              </a:rPr>
              <a:t>を考え</a:t>
            </a:r>
            <a:r>
              <a:rPr lang="ja-JP" altLang="en-US" dirty="0">
                <a:solidFill>
                  <a:prstClr val="black"/>
                </a:solidFill>
                <a:latin typeface="ＭＳ Ｐゴシック" panose="020B0600070205080204" pitchFamily="50" charset="-128"/>
              </a:rPr>
              <a:t>，</a:t>
            </a:r>
            <a:r>
              <a:rPr lang="ja-JP" altLang="en-US" dirty="0">
                <a:solidFill>
                  <a:srgbClr val="FF0000"/>
                </a:solidFill>
                <a:latin typeface="ＭＳ Ｐゴシック" panose="020B0600070205080204" pitchFamily="50" charset="-128"/>
              </a:rPr>
              <a:t>表現</a:t>
            </a:r>
            <a:r>
              <a:rPr lang="ja-JP" altLang="en-US" dirty="0">
                <a:solidFill>
                  <a:prstClr val="black"/>
                </a:solidFill>
                <a:latin typeface="ＭＳ Ｐゴシック" panose="020B0600070205080204" pitchFamily="50" charset="-128"/>
              </a:rPr>
              <a:t>すること。</a:t>
            </a:r>
            <a:endParaRPr lang="en-US" altLang="ja-JP" dirty="0">
              <a:solidFill>
                <a:prstClr val="black"/>
              </a:solidFill>
              <a:latin typeface="ＭＳ Ｐゴシック" panose="020B0600070205080204" pitchFamily="50" charset="-128"/>
            </a:endParaRPr>
          </a:p>
          <a:p>
            <a:pPr>
              <a:defRPr/>
            </a:pPr>
            <a:r>
              <a:rPr lang="ja-JP" altLang="en-US" dirty="0">
                <a:solidFill>
                  <a:prstClr val="black"/>
                </a:solidFill>
                <a:latin typeface="ＭＳ Ｐゴシック" panose="020B0600070205080204" pitchFamily="50" charset="-128"/>
              </a:rPr>
              <a:t>　　　　　　　　　　　　　　　　　　　　　　　　　　　　　　　　　　　　　　　　　　</a:t>
            </a:r>
            <a:r>
              <a:rPr lang="ja-JP" altLang="en-US" dirty="0">
                <a:solidFill>
                  <a:srgbClr val="FF0000"/>
                </a:solidFill>
                <a:latin typeface="ＭＳ Ｐゴシック" panose="020B0600070205080204" pitchFamily="50" charset="-128"/>
              </a:rPr>
              <a:t>している 　　　　　　　　　　　　　　　　　　　　　　　　　</a:t>
            </a:r>
            <a:endParaRPr lang="en-US" altLang="ja-JP" dirty="0">
              <a:solidFill>
                <a:prstClr val="black"/>
              </a:solidFill>
              <a:latin typeface="ＭＳ Ｐゴシック" panose="020B0600070205080204" pitchFamily="50" charset="-128"/>
            </a:endParaRPr>
          </a:p>
        </p:txBody>
      </p:sp>
      <p:cxnSp>
        <p:nvCxnSpPr>
          <p:cNvPr id="4" name="直線コネクタ 3"/>
          <p:cNvCxnSpPr/>
          <p:nvPr/>
        </p:nvCxnSpPr>
        <p:spPr>
          <a:xfrm>
            <a:off x="8129588" y="4724400"/>
            <a:ext cx="546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611188" y="5013325"/>
            <a:ext cx="3603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6804025" y="5876925"/>
            <a:ext cx="8239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825" name="テキスト ボックス 1"/>
          <p:cNvSpPr txBox="1">
            <a:spLocks noChangeArrowheads="1"/>
          </p:cNvSpPr>
          <p:nvPr/>
        </p:nvSpPr>
        <p:spPr bwMode="auto">
          <a:xfrm>
            <a:off x="161925" y="738188"/>
            <a:ext cx="8802688" cy="385762"/>
          </a:xfrm>
          <a:prstGeom prst="rect">
            <a:avLst/>
          </a:prstGeom>
          <a:solidFill>
            <a:srgbClr val="00FFFF"/>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900" b="1"/>
              <a:t>②　</a:t>
            </a:r>
            <a:r>
              <a:rPr kumimoji="1" lang="en-US" altLang="ja-JP" sz="1900" b="1"/>
              <a:t>【</a:t>
            </a:r>
            <a:r>
              <a:rPr kumimoji="1" lang="ja-JP" altLang="en-US" sz="1900" b="1"/>
              <a:t>観点ごとのポイント</a:t>
            </a:r>
            <a:r>
              <a:rPr kumimoji="1" lang="en-US" altLang="ja-JP" sz="1900" b="1"/>
              <a:t>】</a:t>
            </a:r>
            <a:r>
              <a:rPr kumimoji="1" lang="ja-JP" altLang="en-US" sz="1900" b="1"/>
              <a:t>を踏まえ，「内容のまとまりごとの評価規準」を作成する。</a:t>
            </a:r>
            <a:endParaRPr kumimoji="1" lang="en-US" altLang="ja-JP" sz="1900" b="1"/>
          </a:p>
        </p:txBody>
      </p:sp>
      <p:sp>
        <p:nvSpPr>
          <p:cNvPr id="12" name="AutoShape 16"/>
          <p:cNvSpPr>
            <a:spLocks noChangeArrowheads="1"/>
          </p:cNvSpPr>
          <p:nvPr/>
        </p:nvSpPr>
        <p:spPr bwMode="auto">
          <a:xfrm>
            <a:off x="7772400" y="114300"/>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P31</a:t>
            </a:r>
            <a:endParaRPr lang="ja-JP" altLang="en-US" sz="28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39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2"/>
          <p:cNvSpPr txBox="1">
            <a:spLocks noChangeArrowheads="1"/>
          </p:cNvSpPr>
          <p:nvPr/>
        </p:nvSpPr>
        <p:spPr bwMode="auto">
          <a:xfrm>
            <a:off x="90488" y="1209675"/>
            <a:ext cx="8963025" cy="5665788"/>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a:solidFill>
                <a:srgbClr val="000000"/>
              </a:solidFill>
              <a:latin typeface="ＭＳ Ｐゴシック" panose="020B0600070205080204" pitchFamily="50" charset="-128"/>
            </a:endParaRPr>
          </a:p>
        </p:txBody>
      </p:sp>
      <p:sp>
        <p:nvSpPr>
          <p:cNvPr id="9" name="ホームベース 16"/>
          <p:cNvSpPr/>
          <p:nvPr/>
        </p:nvSpPr>
        <p:spPr>
          <a:xfrm>
            <a:off x="0" y="0"/>
            <a:ext cx="9144000" cy="684213"/>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prstClr val="white"/>
                </a:solidFill>
                <a:latin typeface="ＭＳ Ｐゴシック" panose="020B0600070205080204" pitchFamily="50" charset="-128"/>
              </a:rPr>
              <a:t>Ⅱ</a:t>
            </a:r>
            <a:r>
              <a:rPr lang="ja-JP" altLang="en-US" sz="2800" b="1" dirty="0">
                <a:solidFill>
                  <a:prstClr val="white"/>
                </a:solidFill>
                <a:latin typeface="ＭＳ Ｐゴシック" panose="020B0600070205080204" pitchFamily="50" charset="-128"/>
              </a:rPr>
              <a:t>　「内容のまとまりごとの評価規準」作成の手順</a:t>
            </a:r>
            <a:endParaRPr lang="en-US" altLang="ja-JP" sz="2800" b="1" dirty="0">
              <a:solidFill>
                <a:prstClr val="white"/>
              </a:solidFill>
              <a:latin typeface="ＭＳ Ｐゴシック" panose="020B0600070205080204" pitchFamily="50" charset="-128"/>
            </a:endParaRPr>
          </a:p>
        </p:txBody>
      </p:sp>
      <p:sp>
        <p:nvSpPr>
          <p:cNvPr id="36868" name="AutoShape 10"/>
          <p:cNvSpPr>
            <a:spLocks noChangeArrowheads="1"/>
          </p:cNvSpPr>
          <p:nvPr/>
        </p:nvSpPr>
        <p:spPr bwMode="auto">
          <a:xfrm>
            <a:off x="200025" y="1350963"/>
            <a:ext cx="8747125" cy="3086100"/>
          </a:xfrm>
          <a:prstGeom prst="foldedCorner">
            <a:avLst>
              <a:gd name="adj" fmla="val 12500"/>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solidFill>
                  <a:srgbClr val="000000"/>
                </a:solidFill>
                <a:latin typeface="Tahoma" panose="020B0604030504040204" pitchFamily="34" charset="0"/>
              </a:rPr>
              <a:t>○「主体的に学習に取り組む態度」のポイント</a:t>
            </a:r>
            <a:endParaRPr lang="en-US" altLang="ja-JP" sz="2400">
              <a:solidFill>
                <a:srgbClr val="000000"/>
              </a:solidFill>
              <a:latin typeface="Tahoma" panose="020B0604030504040204" pitchFamily="34" charset="0"/>
            </a:endParaRPr>
          </a:p>
          <a:p>
            <a:pPr eaLnBrk="1" hangingPunct="1"/>
            <a:r>
              <a:rPr kumimoji="1" lang="ja-JP" altLang="en-US" sz="2400">
                <a:solidFill>
                  <a:srgbClr val="000000"/>
                </a:solidFill>
              </a:rPr>
              <a:t>    </a:t>
            </a:r>
            <a:r>
              <a:rPr kumimoji="1" lang="ja-JP" altLang="en-US" sz="2000">
                <a:solidFill>
                  <a:srgbClr val="000000"/>
                </a:solidFill>
              </a:rPr>
              <a:t>・学習指導要領に示す「２ 内容」に</a:t>
            </a:r>
            <a:r>
              <a:rPr kumimoji="1" lang="ja-JP" altLang="en-US" sz="2000">
                <a:solidFill>
                  <a:srgbClr val="FF0000"/>
                </a:solidFill>
              </a:rPr>
              <a:t>「学びに向かう力，人間性等」</a:t>
            </a:r>
            <a:r>
              <a:rPr kumimoji="1" lang="ja-JP" altLang="en-US" sz="2000">
                <a:solidFill>
                  <a:srgbClr val="000000"/>
                </a:solidFill>
              </a:rPr>
              <a:t>に関わる</a:t>
            </a:r>
            <a:r>
              <a:rPr kumimoji="1" lang="ja-JP" altLang="en-US" sz="2000">
                <a:solidFill>
                  <a:srgbClr val="FF0000"/>
                </a:solidFill>
              </a:rPr>
              <a:t>事項</a:t>
            </a:r>
            <a:endParaRPr kumimoji="1" lang="en-US" altLang="ja-JP" sz="2000">
              <a:solidFill>
                <a:srgbClr val="FF0000"/>
              </a:solidFill>
            </a:endParaRPr>
          </a:p>
          <a:p>
            <a:pPr eaLnBrk="1" hangingPunct="1"/>
            <a:r>
              <a:rPr kumimoji="1" lang="en-US" altLang="ja-JP" sz="2000">
                <a:solidFill>
                  <a:srgbClr val="FF0000"/>
                </a:solidFill>
              </a:rPr>
              <a:t>       </a:t>
            </a:r>
            <a:r>
              <a:rPr kumimoji="1" lang="ja-JP" altLang="en-US" sz="2000">
                <a:solidFill>
                  <a:srgbClr val="FF0000"/>
                </a:solidFill>
              </a:rPr>
              <a:t>が示されていない</a:t>
            </a:r>
            <a:r>
              <a:rPr kumimoji="1" lang="ja-JP" altLang="en-US" sz="2000">
                <a:solidFill>
                  <a:srgbClr val="000000"/>
                </a:solidFill>
              </a:rPr>
              <a:t>ことから，</a:t>
            </a:r>
            <a:r>
              <a:rPr kumimoji="1" lang="ja-JP" altLang="en-US" sz="2000">
                <a:solidFill>
                  <a:srgbClr val="FF0000"/>
                </a:solidFill>
              </a:rPr>
              <a:t>学年目標や観点の趣旨を基に評価規準を設定す</a:t>
            </a:r>
            <a:endParaRPr kumimoji="1" lang="en-US" altLang="ja-JP" sz="2000">
              <a:solidFill>
                <a:srgbClr val="FF0000"/>
              </a:solidFill>
            </a:endParaRPr>
          </a:p>
          <a:p>
            <a:pPr eaLnBrk="1" hangingPunct="1"/>
            <a:r>
              <a:rPr kumimoji="1" lang="en-US" altLang="ja-JP" sz="2000">
                <a:solidFill>
                  <a:srgbClr val="FF0000"/>
                </a:solidFill>
              </a:rPr>
              <a:t>       </a:t>
            </a:r>
            <a:r>
              <a:rPr kumimoji="1" lang="ja-JP" altLang="en-US" sz="2000">
                <a:solidFill>
                  <a:srgbClr val="FF0000"/>
                </a:solidFill>
              </a:rPr>
              <a:t>る。</a:t>
            </a:r>
            <a:r>
              <a:rPr kumimoji="1" lang="ja-JP" altLang="en-US" sz="2000">
                <a:solidFill>
                  <a:srgbClr val="000000"/>
                </a:solidFill>
              </a:rPr>
              <a:t>　</a:t>
            </a:r>
            <a:endParaRPr kumimoji="1" lang="en-US" altLang="ja-JP" sz="2000">
              <a:solidFill>
                <a:srgbClr val="000000"/>
              </a:solidFill>
            </a:endParaRPr>
          </a:p>
          <a:p>
            <a:pPr eaLnBrk="1" hangingPunct="1"/>
            <a:r>
              <a:rPr kumimoji="1" lang="en-US" altLang="ja-JP" sz="2000">
                <a:solidFill>
                  <a:srgbClr val="000000"/>
                </a:solidFill>
              </a:rPr>
              <a:t>  </a:t>
            </a:r>
            <a:r>
              <a:rPr kumimoji="1" lang="ja-JP" altLang="en-US" sz="2000">
                <a:solidFill>
                  <a:srgbClr val="000000"/>
                </a:solidFill>
              </a:rPr>
              <a:t>　・ここでは，目標に示されている，</a:t>
            </a:r>
            <a:r>
              <a:rPr kumimoji="1" lang="ja-JP" altLang="en-US" sz="2000">
                <a:solidFill>
                  <a:srgbClr val="FF0000"/>
                </a:solidFill>
              </a:rPr>
              <a:t>「主体的に問題解決する態度」</a:t>
            </a:r>
            <a:r>
              <a:rPr kumimoji="1" lang="ja-JP" altLang="en-US" sz="2000">
                <a:solidFill>
                  <a:srgbClr val="000000"/>
                </a:solidFill>
              </a:rPr>
              <a:t>と</a:t>
            </a:r>
            <a:r>
              <a:rPr kumimoji="1" lang="ja-JP" altLang="en-US" sz="2000">
                <a:solidFill>
                  <a:srgbClr val="FF0000"/>
                </a:solidFill>
              </a:rPr>
              <a:t>「よりよい社</a:t>
            </a:r>
            <a:endParaRPr kumimoji="1" lang="en-US" altLang="ja-JP" sz="2000">
              <a:solidFill>
                <a:srgbClr val="FF0000"/>
              </a:solidFill>
            </a:endParaRPr>
          </a:p>
          <a:p>
            <a:pPr eaLnBrk="1" hangingPunct="1"/>
            <a:r>
              <a:rPr kumimoji="1" lang="ja-JP" altLang="en-US" sz="2000">
                <a:solidFill>
                  <a:srgbClr val="FF0000"/>
                </a:solidFill>
              </a:rPr>
              <a:t>　　会を考え学習したことを社会生活に生かそうとする態度」</a:t>
            </a:r>
            <a:r>
              <a:rPr kumimoji="1" lang="ja-JP" altLang="en-US" sz="2000">
                <a:solidFill>
                  <a:srgbClr val="000000"/>
                </a:solidFill>
              </a:rPr>
              <a:t>について</a:t>
            </a:r>
            <a:r>
              <a:rPr kumimoji="1" lang="ja-JP" altLang="en-US" sz="2000">
                <a:solidFill>
                  <a:srgbClr val="FF0000"/>
                </a:solidFill>
              </a:rPr>
              <a:t>「主体的に</a:t>
            </a:r>
            <a:endParaRPr kumimoji="1" lang="en-US" altLang="ja-JP" sz="2000">
              <a:solidFill>
                <a:srgbClr val="FF0000"/>
              </a:solidFill>
            </a:endParaRPr>
          </a:p>
          <a:p>
            <a:pPr eaLnBrk="1" hangingPunct="1"/>
            <a:r>
              <a:rPr kumimoji="1" lang="ja-JP" altLang="en-US" sz="2000">
                <a:solidFill>
                  <a:srgbClr val="FF0000"/>
                </a:solidFill>
              </a:rPr>
              <a:t>　　問題解決しようとしている」</a:t>
            </a:r>
            <a:r>
              <a:rPr kumimoji="1" lang="ja-JP" altLang="en-US" sz="2000">
                <a:solidFill>
                  <a:srgbClr val="000000"/>
                </a:solidFill>
              </a:rPr>
              <a:t>かどうかと</a:t>
            </a:r>
            <a:r>
              <a:rPr kumimoji="1" lang="ja-JP" altLang="en-US" sz="2000">
                <a:solidFill>
                  <a:srgbClr val="FF0000"/>
                </a:solidFill>
              </a:rPr>
              <a:t>「よりよい社会を考え学習したことを社会</a:t>
            </a:r>
            <a:endParaRPr kumimoji="1" lang="en-US" altLang="ja-JP" sz="2000">
              <a:solidFill>
                <a:srgbClr val="FF0000"/>
              </a:solidFill>
            </a:endParaRPr>
          </a:p>
          <a:p>
            <a:pPr eaLnBrk="1" hangingPunct="1"/>
            <a:r>
              <a:rPr kumimoji="1" lang="ja-JP" altLang="en-US" sz="2000">
                <a:solidFill>
                  <a:srgbClr val="FF0000"/>
                </a:solidFill>
              </a:rPr>
              <a:t>　　生活に生かそうとしている」</a:t>
            </a:r>
            <a:r>
              <a:rPr kumimoji="1" lang="ja-JP" altLang="en-US" sz="2000">
                <a:solidFill>
                  <a:srgbClr val="000000"/>
                </a:solidFill>
              </a:rPr>
              <a:t>かどうかの学習状況</a:t>
            </a:r>
            <a:r>
              <a:rPr kumimoji="1" lang="ja-JP" altLang="en-US" sz="2000">
                <a:solidFill>
                  <a:srgbClr val="FF0000"/>
                </a:solidFill>
              </a:rPr>
              <a:t>として表し，評価規準を設定</a:t>
            </a:r>
            <a:endParaRPr kumimoji="1" lang="en-US" altLang="ja-JP" sz="2000">
              <a:solidFill>
                <a:srgbClr val="FF0000"/>
              </a:solidFill>
            </a:endParaRPr>
          </a:p>
          <a:p>
            <a:pPr eaLnBrk="1" hangingPunct="1"/>
            <a:r>
              <a:rPr kumimoji="1" lang="ja-JP" altLang="en-US" sz="2000">
                <a:solidFill>
                  <a:srgbClr val="FF0000"/>
                </a:solidFill>
              </a:rPr>
              <a:t>　　する</a:t>
            </a:r>
            <a:r>
              <a:rPr kumimoji="1" lang="ja-JP" altLang="en-US" sz="2000">
                <a:solidFill>
                  <a:srgbClr val="000000"/>
                </a:solidFill>
              </a:rPr>
              <a:t>。</a:t>
            </a:r>
            <a:endParaRPr kumimoji="1" lang="en-US" altLang="ja-JP" sz="2000">
              <a:solidFill>
                <a:srgbClr val="FF0000"/>
              </a:solidFill>
            </a:endParaRPr>
          </a:p>
          <a:p>
            <a:pPr eaLnBrk="1" hangingPunct="1"/>
            <a:endParaRPr kumimoji="1" lang="ja-JP" altLang="en-US" sz="2400">
              <a:solidFill>
                <a:srgbClr val="000000"/>
              </a:solidFill>
            </a:endParaRPr>
          </a:p>
          <a:p>
            <a:endParaRPr kumimoji="1" lang="ja-JP" altLang="en-US" sz="2400">
              <a:solidFill>
                <a:srgbClr val="000000"/>
              </a:solidFill>
            </a:endParaRPr>
          </a:p>
          <a:p>
            <a:endParaRPr lang="en-US" altLang="ja-JP" sz="2400">
              <a:solidFill>
                <a:srgbClr val="000000"/>
              </a:solidFill>
              <a:latin typeface="Tahoma" panose="020B0604030504040204" pitchFamily="34" charset="0"/>
            </a:endParaRPr>
          </a:p>
          <a:p>
            <a:endParaRPr lang="en-US" altLang="ja-JP" sz="2400">
              <a:solidFill>
                <a:srgbClr val="000000"/>
              </a:solidFill>
              <a:latin typeface="Tahoma" panose="020B0604030504040204" pitchFamily="34" charset="0"/>
            </a:endParaRPr>
          </a:p>
          <a:p>
            <a:endParaRPr lang="en-US" altLang="ja-JP" sz="2400">
              <a:solidFill>
                <a:srgbClr val="000000"/>
              </a:solidFill>
              <a:latin typeface="Tahoma" panose="020B0604030504040204" pitchFamily="34" charset="0"/>
            </a:endParaRPr>
          </a:p>
        </p:txBody>
      </p:sp>
      <p:sp>
        <p:nvSpPr>
          <p:cNvPr id="6" name="テキスト ボックス 1"/>
          <p:cNvSpPr txBox="1">
            <a:spLocks noChangeArrowheads="1"/>
          </p:cNvSpPr>
          <p:nvPr/>
        </p:nvSpPr>
        <p:spPr bwMode="auto">
          <a:xfrm>
            <a:off x="200025" y="4797425"/>
            <a:ext cx="8747125" cy="1976438"/>
          </a:xfrm>
          <a:prstGeom prst="rect">
            <a:avLst/>
          </a:prstGeom>
          <a:solidFill>
            <a:schemeClr val="bg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kumimoji="1" lang="ja-JP" altLang="en-US" sz="2800" dirty="0"/>
              <a:t>「内容のまとまりごとの評価規準」を作成する場合，</a:t>
            </a:r>
            <a:r>
              <a:rPr kumimoji="1" lang="ja-JP" altLang="en-US" sz="2800" dirty="0">
                <a:solidFill>
                  <a:srgbClr val="FF0000"/>
                </a:solidFill>
              </a:rPr>
              <a:t>「学年別の評価の観点及びその趣旨」における「主体的に学習に取り組む態度」を基に</a:t>
            </a:r>
            <a:r>
              <a:rPr kumimoji="1" lang="ja-JP" altLang="en-US" sz="2800" dirty="0"/>
              <a:t>作成するために，改善等通知の別紙４で確認する必要があります。</a:t>
            </a:r>
            <a:endParaRPr kumimoji="1" lang="en-US" altLang="ja-JP" sz="2800" dirty="0">
              <a:latin typeface="+mn-ea"/>
            </a:endParaRPr>
          </a:p>
        </p:txBody>
      </p:sp>
      <p:sp>
        <p:nvSpPr>
          <p:cNvPr id="36870" name="テキスト ボックス 1"/>
          <p:cNvSpPr txBox="1">
            <a:spLocks noChangeArrowheads="1"/>
          </p:cNvSpPr>
          <p:nvPr/>
        </p:nvSpPr>
        <p:spPr bwMode="auto">
          <a:xfrm>
            <a:off x="200025" y="825500"/>
            <a:ext cx="8802688" cy="384175"/>
          </a:xfrm>
          <a:prstGeom prst="rect">
            <a:avLst/>
          </a:prstGeom>
          <a:solidFill>
            <a:srgbClr val="00FFFF"/>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900" b="1"/>
              <a:t>②　</a:t>
            </a:r>
            <a:r>
              <a:rPr kumimoji="1" lang="en-US" altLang="ja-JP" sz="1900" b="1"/>
              <a:t>【</a:t>
            </a:r>
            <a:r>
              <a:rPr kumimoji="1" lang="ja-JP" altLang="en-US" sz="1900" b="1"/>
              <a:t>観点ごとのポイント</a:t>
            </a:r>
            <a:r>
              <a:rPr kumimoji="1" lang="en-US" altLang="ja-JP" sz="1900" b="1"/>
              <a:t>】</a:t>
            </a:r>
            <a:r>
              <a:rPr kumimoji="1" lang="ja-JP" altLang="en-US" sz="1900" b="1"/>
              <a:t>を踏まえ，「内容のまとまりごとの評価規準」を作成する。</a:t>
            </a:r>
            <a:endParaRPr kumimoji="1" lang="en-US" altLang="ja-JP" sz="1900" b="1"/>
          </a:p>
        </p:txBody>
      </p:sp>
      <p:sp>
        <p:nvSpPr>
          <p:cNvPr id="10" name="AutoShape 16"/>
          <p:cNvSpPr>
            <a:spLocks noChangeArrowheads="1"/>
          </p:cNvSpPr>
          <p:nvPr/>
        </p:nvSpPr>
        <p:spPr bwMode="auto">
          <a:xfrm>
            <a:off x="7740650" y="103188"/>
            <a:ext cx="1298575" cy="4778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P31</a:t>
            </a:r>
            <a:endParaRPr lang="ja-JP" altLang="en-US" sz="28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9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p:cNvGraphicFramePr>
            <a:graphicFrameLocks noGrp="1"/>
          </p:cNvGraphicFramePr>
          <p:nvPr/>
        </p:nvGraphicFramePr>
        <p:xfrm>
          <a:off x="142875" y="1182688"/>
          <a:ext cx="8856663" cy="2455862"/>
        </p:xfrm>
        <a:graphic>
          <a:graphicData uri="http://schemas.openxmlformats.org/drawingml/2006/table">
            <a:tbl>
              <a:tblPr firstRow="1" bandRow="1">
                <a:tableStyleId>{5C22544A-7EE6-4342-B048-85BDC9FD1C3A}</a:tableStyleId>
              </a:tblPr>
              <a:tblGrid>
                <a:gridCol w="2952221">
                  <a:extLst>
                    <a:ext uri="{9D8B030D-6E8A-4147-A177-3AD203B41FA5}">
                      <a16:colId xmlns:a16="http://schemas.microsoft.com/office/drawing/2014/main" val="20000"/>
                    </a:ext>
                  </a:extLst>
                </a:gridCol>
                <a:gridCol w="2952221">
                  <a:extLst>
                    <a:ext uri="{9D8B030D-6E8A-4147-A177-3AD203B41FA5}">
                      <a16:colId xmlns:a16="http://schemas.microsoft.com/office/drawing/2014/main" val="20001"/>
                    </a:ext>
                  </a:extLst>
                </a:gridCol>
                <a:gridCol w="2952221">
                  <a:extLst>
                    <a:ext uri="{9D8B030D-6E8A-4147-A177-3AD203B41FA5}">
                      <a16:colId xmlns:a16="http://schemas.microsoft.com/office/drawing/2014/main" val="20002"/>
                    </a:ext>
                  </a:extLst>
                </a:gridCol>
              </a:tblGrid>
              <a:tr h="307051">
                <a:tc>
                  <a:txBody>
                    <a:bodyPr/>
                    <a:lstStyle/>
                    <a:p>
                      <a:pPr algn="ctr"/>
                      <a:r>
                        <a:rPr kumimoji="1" lang="ja-JP" altLang="en-US" sz="1300" dirty="0"/>
                        <a:t>（１）</a:t>
                      </a:r>
                      <a:endParaRPr kumimoji="1" lang="en-US" altLang="ja-JP" sz="1300" dirty="0"/>
                    </a:p>
                  </a:txBody>
                  <a:tcPr marL="91437" marR="91437" marT="45719" marB="45719"/>
                </a:tc>
                <a:tc>
                  <a:txBody>
                    <a:bodyPr/>
                    <a:lstStyle/>
                    <a:p>
                      <a:pPr algn="ctr"/>
                      <a:r>
                        <a:rPr kumimoji="1" lang="ja-JP" altLang="en-US" sz="1300" dirty="0"/>
                        <a:t>（２）</a:t>
                      </a:r>
                    </a:p>
                  </a:txBody>
                  <a:tcPr marL="91437" marR="91437" marT="45719" marB="45719"/>
                </a:tc>
                <a:tc>
                  <a:txBody>
                    <a:bodyPr/>
                    <a:lstStyle/>
                    <a:p>
                      <a:pPr algn="ctr"/>
                      <a:r>
                        <a:rPr kumimoji="1" lang="ja-JP" altLang="en-US" sz="1300" dirty="0"/>
                        <a:t>（３）</a:t>
                      </a:r>
                    </a:p>
                  </a:txBody>
                  <a:tcPr marL="91437" marR="91437" marT="45719" marB="45719"/>
                </a:tc>
                <a:extLst>
                  <a:ext uri="{0D108BD9-81ED-4DB2-BD59-A6C34878D82A}">
                    <a16:rowId xmlns:a16="http://schemas.microsoft.com/office/drawing/2014/main" val="10000"/>
                  </a:ext>
                </a:extLst>
              </a:tr>
              <a:tr h="214881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baseline="0" dirty="0">
                          <a:solidFill>
                            <a:schemeClr val="dk1"/>
                          </a:solidFill>
                          <a:latin typeface="+mn-lt"/>
                          <a:ea typeface="+mn-ea"/>
                          <a:cs typeface="+mn-cs"/>
                        </a:rPr>
                        <a:t>自分たちの都道府県の地理的環境の特色，地域の人々の健康と生活環境を支える働きや自然災害から地域の安全を守るための諸活動，地域の伝統と文化や地域の発展に尽くした先人の働きなどについて，人々の生活との関連を踏まえて理解するとともに，調査活動，地図帳や各種の具体的資料を通して，必要な情報を調べまとめる技能を身に付けるようにする。 </a:t>
                      </a:r>
                      <a:endParaRPr kumimoji="1" lang="ja-JP" altLang="en-US" sz="1300" dirty="0"/>
                    </a:p>
                  </a:txBody>
                  <a:tcPr marL="91437" marR="91437" marT="45719" marB="4571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baseline="0" dirty="0">
                          <a:solidFill>
                            <a:schemeClr val="dk1"/>
                          </a:solidFill>
                          <a:latin typeface="+mn-lt"/>
                          <a:ea typeface="+mn-ea"/>
                          <a:cs typeface="+mn-cs"/>
                        </a:rPr>
                        <a:t>社会的事象の特色や相互の関連，意味を考える力，社会に見られる課題を把握して，その解決に向けて社会への関わり方を選択・判断する力，考えたことや選択・判断したことを表現する力を養う。 	</a:t>
                      </a:r>
                    </a:p>
                    <a:p>
                      <a:endParaRPr kumimoji="1" lang="ja-JP" altLang="en-US" sz="1300" dirty="0"/>
                    </a:p>
                  </a:txBody>
                  <a:tcPr marL="91437" marR="91437" marT="45719" marB="4571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baseline="0" dirty="0">
                          <a:solidFill>
                            <a:schemeClr val="dk1"/>
                          </a:solidFill>
                          <a:latin typeface="+mn-lt"/>
                          <a:ea typeface="+mn-ea"/>
                          <a:cs typeface="+mn-cs"/>
                        </a:rPr>
                        <a:t>社会的事象について，主体的に学習の問題を解決しようとする態度や，よりよい社会を考え学習したことを社会生活に生かそうとする態度を養うとともに，思考や理解を通して，地域社会に対する誇りと愛情，地域社会の一員としての自覚を養う。 	</a:t>
                      </a:r>
                    </a:p>
                    <a:p>
                      <a:endParaRPr kumimoji="1" lang="ja-JP" altLang="en-US" sz="1300" dirty="0"/>
                    </a:p>
                  </a:txBody>
                  <a:tcPr marL="91437" marR="91437" marT="45719" marB="45719"/>
                </a:tc>
                <a:extLst>
                  <a:ext uri="{0D108BD9-81ED-4DB2-BD59-A6C34878D82A}">
                    <a16:rowId xmlns:a16="http://schemas.microsoft.com/office/drawing/2014/main" val="10001"/>
                  </a:ext>
                </a:extLst>
              </a:tr>
            </a:tbl>
          </a:graphicData>
        </a:graphic>
      </p:graphicFrame>
      <p:graphicFrame>
        <p:nvGraphicFramePr>
          <p:cNvPr id="10" name="表 10"/>
          <p:cNvGraphicFramePr>
            <a:graphicFrameLocks noGrp="1"/>
          </p:cNvGraphicFramePr>
          <p:nvPr/>
        </p:nvGraphicFramePr>
        <p:xfrm>
          <a:off x="179388" y="4106863"/>
          <a:ext cx="8856663" cy="2589212"/>
        </p:xfrm>
        <a:graphic>
          <a:graphicData uri="http://schemas.openxmlformats.org/drawingml/2006/table">
            <a:tbl>
              <a:tblPr firstRow="1" bandRow="1">
                <a:tableStyleId>{00A15C55-8517-42AA-B614-E9B94910E393}</a:tableStyleId>
              </a:tblPr>
              <a:tblGrid>
                <a:gridCol w="2952221">
                  <a:extLst>
                    <a:ext uri="{9D8B030D-6E8A-4147-A177-3AD203B41FA5}">
                      <a16:colId xmlns:a16="http://schemas.microsoft.com/office/drawing/2014/main" val="20000"/>
                    </a:ext>
                  </a:extLst>
                </a:gridCol>
                <a:gridCol w="2952221">
                  <a:extLst>
                    <a:ext uri="{9D8B030D-6E8A-4147-A177-3AD203B41FA5}">
                      <a16:colId xmlns:a16="http://schemas.microsoft.com/office/drawing/2014/main" val="20001"/>
                    </a:ext>
                  </a:extLst>
                </a:gridCol>
                <a:gridCol w="2952221">
                  <a:extLst>
                    <a:ext uri="{9D8B030D-6E8A-4147-A177-3AD203B41FA5}">
                      <a16:colId xmlns:a16="http://schemas.microsoft.com/office/drawing/2014/main" val="20002"/>
                    </a:ext>
                  </a:extLst>
                </a:gridCol>
              </a:tblGrid>
              <a:tr h="33532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知識・技能 </a:t>
                      </a:r>
                    </a:p>
                  </a:txBody>
                  <a:tcPr marL="91437" marR="91437" marT="45715" marB="45715"/>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思考・判断・表現 </a:t>
                      </a:r>
                    </a:p>
                  </a:txBody>
                  <a:tcPr marL="91437" marR="91437" marT="45715" marB="45715"/>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主体的に学習に取り組む態度 </a:t>
                      </a:r>
                    </a:p>
                  </a:txBody>
                  <a:tcPr marL="91437" marR="91437" marT="45715" marB="45715"/>
                </a:tc>
                <a:extLst>
                  <a:ext uri="{0D108BD9-81ED-4DB2-BD59-A6C34878D82A}">
                    <a16:rowId xmlns:a16="http://schemas.microsoft.com/office/drawing/2014/main" val="10000"/>
                  </a:ext>
                </a:extLst>
              </a:tr>
              <a:tr h="22538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baseline="0" dirty="0">
                          <a:solidFill>
                            <a:schemeClr val="dk1"/>
                          </a:solidFill>
                          <a:latin typeface="+mn-lt"/>
                          <a:ea typeface="+mn-ea"/>
                          <a:cs typeface="+mn-cs"/>
                        </a:rPr>
                        <a:t>自分たちの都道府県の地理的環境の特色，地域の人々の健康と生活環境を支える働きや自然災害から地域の安全を守るための諸活動，地域の伝統と文化や地域の発展に尽くした先人の働きなどについて，人々の生活との関連を踏まえて理解しているとともに，調査活動，地図帳や各種の具体的資料を通して，必要な情報を</a:t>
                      </a:r>
                      <a:r>
                        <a:rPr kumimoji="1" lang="ja-JP" altLang="en-US" sz="1300" b="0" i="0" u="sng" strike="noStrike" kern="1200" baseline="0" dirty="0">
                          <a:solidFill>
                            <a:schemeClr val="dk1"/>
                          </a:solidFill>
                          <a:latin typeface="+mn-lt"/>
                          <a:ea typeface="+mn-ea"/>
                          <a:cs typeface="+mn-cs"/>
                        </a:rPr>
                        <a:t>調べまとめている</a:t>
                      </a:r>
                      <a:r>
                        <a:rPr kumimoji="1" lang="ja-JP" altLang="en-US" sz="1300" b="0" i="0" u="none" strike="noStrike" kern="1200" baseline="0" dirty="0">
                          <a:solidFill>
                            <a:schemeClr val="dk1"/>
                          </a:solidFill>
                          <a:latin typeface="+mn-lt"/>
                          <a:ea typeface="+mn-ea"/>
                          <a:cs typeface="+mn-cs"/>
                        </a:rPr>
                        <a:t>。 </a:t>
                      </a:r>
                      <a:endParaRPr kumimoji="1" lang="ja-JP" altLang="en-US" sz="1300" dirty="0"/>
                    </a:p>
                  </a:txBody>
                  <a:tcPr marL="91437" marR="91437" marT="45715" marB="45715"/>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baseline="0" dirty="0">
                          <a:solidFill>
                            <a:schemeClr val="dk1"/>
                          </a:solidFill>
                          <a:latin typeface="+mn-lt"/>
                          <a:ea typeface="+mn-ea"/>
                          <a:cs typeface="+mn-cs"/>
                        </a:rPr>
                        <a:t>地域における社会的事象の特色や相互の関連，意味を考えたり，社会に見られる課題を把握して，その解決に向けて社会への関わり方を</a:t>
                      </a:r>
                      <a:r>
                        <a:rPr kumimoji="1" lang="ja-JP" altLang="en-US" sz="1300" b="0" i="0" u="sng" strike="noStrike" kern="1200" baseline="0" dirty="0">
                          <a:solidFill>
                            <a:schemeClr val="dk1"/>
                          </a:solidFill>
                          <a:latin typeface="+mn-lt"/>
                          <a:ea typeface="+mn-ea"/>
                          <a:cs typeface="+mn-cs"/>
                        </a:rPr>
                        <a:t>選択・判断したり</a:t>
                      </a:r>
                      <a:r>
                        <a:rPr kumimoji="1" lang="ja-JP" altLang="en-US" sz="1300" b="0" i="0" u="none" strike="noStrike" kern="1200" baseline="0" dirty="0">
                          <a:solidFill>
                            <a:schemeClr val="dk1"/>
                          </a:solidFill>
                          <a:latin typeface="+mn-lt"/>
                          <a:ea typeface="+mn-ea"/>
                          <a:cs typeface="+mn-cs"/>
                        </a:rPr>
                        <a:t>，考えたことや選択・判断したことを</a:t>
                      </a:r>
                      <a:r>
                        <a:rPr kumimoji="1" lang="ja-JP" altLang="en-US" sz="1300" b="0" i="0" u="sng" strike="noStrike" kern="1200" baseline="0" dirty="0">
                          <a:solidFill>
                            <a:schemeClr val="dk1"/>
                          </a:solidFill>
                          <a:latin typeface="+mn-lt"/>
                          <a:ea typeface="+mn-ea"/>
                          <a:cs typeface="+mn-cs"/>
                        </a:rPr>
                        <a:t>表現したりしている</a:t>
                      </a:r>
                      <a:r>
                        <a:rPr kumimoji="1" lang="ja-JP" altLang="en-US" sz="1300" b="0" i="0" u="none" strike="noStrike" kern="1200" baseline="0" dirty="0">
                          <a:solidFill>
                            <a:schemeClr val="dk1"/>
                          </a:solidFill>
                          <a:latin typeface="+mn-lt"/>
                          <a:ea typeface="+mn-ea"/>
                          <a:cs typeface="+mn-cs"/>
                        </a:rPr>
                        <a:t>。 	</a:t>
                      </a:r>
                    </a:p>
                    <a:p>
                      <a:endParaRPr kumimoji="1" lang="ja-JP" altLang="en-US" sz="1300" dirty="0"/>
                    </a:p>
                  </a:txBody>
                  <a:tcPr marL="91437" marR="91437" marT="45715" marB="45715"/>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baseline="0" dirty="0">
                          <a:solidFill>
                            <a:schemeClr val="dk1"/>
                          </a:solidFill>
                          <a:latin typeface="+mn-lt"/>
                          <a:ea typeface="+mn-ea"/>
                          <a:cs typeface="+mn-cs"/>
                        </a:rPr>
                        <a:t>地域における社会的事象について，地域社会に対する誇りと愛情をもつ地域社会の将来の担い手として，</a:t>
                      </a:r>
                      <a:r>
                        <a:rPr kumimoji="1" lang="ja-JP" altLang="en-US" sz="1600" b="1" i="0" u="sng" strike="noStrike" kern="1200" baseline="0" dirty="0">
                          <a:solidFill>
                            <a:schemeClr val="dk1"/>
                          </a:solidFill>
                          <a:latin typeface="+mn-lt"/>
                          <a:ea typeface="+mn-ea"/>
                          <a:cs typeface="+mn-cs"/>
                        </a:rPr>
                        <a:t>主体的に問題解決しようとしたり</a:t>
                      </a:r>
                      <a:r>
                        <a:rPr kumimoji="1" lang="ja-JP" altLang="en-US" sz="1600" b="1" i="0" u="none" strike="noStrike" kern="1200" baseline="0" dirty="0">
                          <a:solidFill>
                            <a:schemeClr val="dk1"/>
                          </a:solidFill>
                          <a:latin typeface="+mn-lt"/>
                          <a:ea typeface="+mn-ea"/>
                          <a:cs typeface="+mn-cs"/>
                        </a:rPr>
                        <a:t>，よりよい社会を考え学習したことを</a:t>
                      </a:r>
                      <a:r>
                        <a:rPr kumimoji="1" lang="ja-JP" altLang="en-US" sz="1600" b="1" i="0" u="sng" strike="noStrike" kern="1200" baseline="0" dirty="0">
                          <a:solidFill>
                            <a:schemeClr val="dk1"/>
                          </a:solidFill>
                          <a:latin typeface="+mn-lt"/>
                          <a:ea typeface="+mn-ea"/>
                          <a:cs typeface="+mn-cs"/>
                        </a:rPr>
                        <a:t>社会生活に生かそうとしたりしている</a:t>
                      </a:r>
                      <a:r>
                        <a:rPr kumimoji="1" lang="ja-JP" altLang="en-US" sz="1600" b="1" i="0" u="none" strike="noStrike" kern="1200" baseline="0" dirty="0">
                          <a:solidFill>
                            <a:schemeClr val="dk1"/>
                          </a:solidFill>
                          <a:latin typeface="+mn-lt"/>
                          <a:ea typeface="+mn-ea"/>
                          <a:cs typeface="+mn-cs"/>
                        </a:rPr>
                        <a:t>。 	</a:t>
                      </a:r>
                    </a:p>
                    <a:p>
                      <a:endParaRPr kumimoji="1" lang="ja-JP" altLang="en-US" sz="1800" dirty="0"/>
                    </a:p>
                  </a:txBody>
                  <a:tcPr marL="91437" marR="91437" marT="45715" marB="45715"/>
                </a:tc>
                <a:extLst>
                  <a:ext uri="{0D108BD9-81ED-4DB2-BD59-A6C34878D82A}">
                    <a16:rowId xmlns:a16="http://schemas.microsoft.com/office/drawing/2014/main" val="10001"/>
                  </a:ext>
                </a:extLst>
              </a:tr>
            </a:tbl>
          </a:graphicData>
        </a:graphic>
      </p:graphicFrame>
      <p:sp>
        <p:nvSpPr>
          <p:cNvPr id="38942" name="正方形/長方形 13"/>
          <p:cNvSpPr>
            <a:spLocks noChangeArrowheads="1"/>
          </p:cNvSpPr>
          <p:nvPr/>
        </p:nvSpPr>
        <p:spPr bwMode="auto">
          <a:xfrm>
            <a:off x="7319963" y="935038"/>
            <a:ext cx="19272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TW" altLang="en-US" sz="1000">
                <a:solidFill>
                  <a:srgbClr val="000000"/>
                </a:solidFill>
                <a:latin typeface="ＭＳ."/>
              </a:rPr>
              <a:t>（小学校学習指導要領</a:t>
            </a:r>
            <a:r>
              <a:rPr lang="en-US" altLang="zh-TW" sz="1000">
                <a:solidFill>
                  <a:srgbClr val="000000"/>
                </a:solidFill>
                <a:latin typeface="ＭＳ."/>
              </a:rPr>
              <a:t>P. </a:t>
            </a:r>
            <a:r>
              <a:rPr lang="en-US" altLang="ja-JP" sz="1000">
                <a:solidFill>
                  <a:srgbClr val="000000"/>
                </a:solidFill>
                <a:latin typeface="ＭＳ."/>
              </a:rPr>
              <a:t>49</a:t>
            </a:r>
            <a:r>
              <a:rPr lang="zh-TW" altLang="en-US" sz="1000">
                <a:solidFill>
                  <a:srgbClr val="000000"/>
                </a:solidFill>
                <a:latin typeface="ＭＳ."/>
              </a:rPr>
              <a:t>） </a:t>
            </a:r>
            <a:endParaRPr lang="ja-JP" altLang="en-US"/>
          </a:p>
        </p:txBody>
      </p:sp>
      <p:sp>
        <p:nvSpPr>
          <p:cNvPr id="38943" name="正方形/長方形 2"/>
          <p:cNvSpPr>
            <a:spLocks noChangeArrowheads="1"/>
          </p:cNvSpPr>
          <p:nvPr/>
        </p:nvSpPr>
        <p:spPr bwMode="auto">
          <a:xfrm>
            <a:off x="106363" y="798513"/>
            <a:ext cx="7737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1400">
                <a:solidFill>
                  <a:srgbClr val="000000"/>
                </a:solidFill>
                <a:latin typeface="ＭＳ."/>
              </a:rPr>
              <a:t>【</a:t>
            </a:r>
            <a:r>
              <a:rPr lang="ja-JP" altLang="en-US" sz="1400">
                <a:solidFill>
                  <a:srgbClr val="000000"/>
                </a:solidFill>
                <a:latin typeface="ＭＳ."/>
              </a:rPr>
              <a:t>小学校学習指導要領 第２章 第２節 社会「第２ 各学年の目標及び内容」 　</a:t>
            </a:r>
            <a:r>
              <a:rPr lang="en-US" altLang="ja-JP" sz="1400">
                <a:solidFill>
                  <a:srgbClr val="000000"/>
                </a:solidFill>
                <a:latin typeface="ＭＳ."/>
              </a:rPr>
              <a:t>〔</a:t>
            </a:r>
            <a:r>
              <a:rPr lang="ja-JP" altLang="en-US" sz="1400">
                <a:solidFill>
                  <a:srgbClr val="000000"/>
                </a:solidFill>
                <a:latin typeface="ＭＳ."/>
              </a:rPr>
              <a:t>第４学年</a:t>
            </a:r>
            <a:r>
              <a:rPr lang="en-US" altLang="ja-JP" sz="1400">
                <a:solidFill>
                  <a:srgbClr val="000000"/>
                </a:solidFill>
                <a:latin typeface="ＭＳ."/>
              </a:rPr>
              <a:t>〕 </a:t>
            </a:r>
            <a:r>
              <a:rPr lang="ja-JP" altLang="en-US" sz="1400">
                <a:solidFill>
                  <a:srgbClr val="000000"/>
                </a:solidFill>
                <a:latin typeface="ＭＳ."/>
              </a:rPr>
              <a:t>１ 目標</a:t>
            </a:r>
            <a:r>
              <a:rPr lang="en-US" altLang="ja-JP" sz="1000">
                <a:solidFill>
                  <a:srgbClr val="000000"/>
                </a:solidFill>
                <a:latin typeface="ＭＳ."/>
              </a:rPr>
              <a:t>】 </a:t>
            </a:r>
            <a:endParaRPr lang="ja-JP" altLang="en-US"/>
          </a:p>
        </p:txBody>
      </p:sp>
      <p:sp>
        <p:nvSpPr>
          <p:cNvPr id="38944" name="正方形/長方形 3"/>
          <p:cNvSpPr>
            <a:spLocks noChangeArrowheads="1"/>
          </p:cNvSpPr>
          <p:nvPr/>
        </p:nvSpPr>
        <p:spPr bwMode="auto">
          <a:xfrm>
            <a:off x="74613" y="3841750"/>
            <a:ext cx="7435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1400">
                <a:solidFill>
                  <a:srgbClr val="000000"/>
                </a:solidFill>
                <a:latin typeface="ＭＳ"/>
              </a:rPr>
              <a:t>【</a:t>
            </a:r>
            <a:r>
              <a:rPr lang="ja-JP" altLang="en-US" sz="1400">
                <a:solidFill>
                  <a:srgbClr val="000000"/>
                </a:solidFill>
                <a:latin typeface="ＭＳ"/>
              </a:rPr>
              <a:t>改善等通知 別紙４ 社会（２）学年・分野別の評価の観点の趣旨　　</a:t>
            </a:r>
            <a:r>
              <a:rPr lang="zh-CN" altLang="en-US" sz="1400">
                <a:solidFill>
                  <a:srgbClr val="000000"/>
                </a:solidFill>
                <a:latin typeface="ＭＳ"/>
              </a:rPr>
              <a:t>＜小学校 社会＞第４学年</a:t>
            </a:r>
            <a:r>
              <a:rPr lang="en-US" altLang="zh-CN" sz="1400">
                <a:solidFill>
                  <a:srgbClr val="000000"/>
                </a:solidFill>
                <a:latin typeface="ＭＳ"/>
              </a:rPr>
              <a:t>】 </a:t>
            </a:r>
            <a:endParaRPr lang="ja-JP" altLang="en-US" sz="3200"/>
          </a:p>
        </p:txBody>
      </p:sp>
      <p:sp>
        <p:nvSpPr>
          <p:cNvPr id="38945" name="正方形/長方形 4"/>
          <p:cNvSpPr>
            <a:spLocks noChangeArrowheads="1"/>
          </p:cNvSpPr>
          <p:nvPr/>
        </p:nvSpPr>
        <p:spPr bwMode="auto">
          <a:xfrm>
            <a:off x="7467600" y="3824288"/>
            <a:ext cx="17795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TW" altLang="en-US" sz="1000">
                <a:solidFill>
                  <a:srgbClr val="000000"/>
                </a:solidFill>
                <a:latin typeface="ＭＳ."/>
              </a:rPr>
              <a:t>（改善等通知 別紙４ </a:t>
            </a:r>
            <a:r>
              <a:rPr lang="en-US" altLang="zh-TW" sz="1000">
                <a:solidFill>
                  <a:srgbClr val="000000"/>
                </a:solidFill>
                <a:latin typeface="ＭＳ."/>
              </a:rPr>
              <a:t>P.</a:t>
            </a:r>
            <a:r>
              <a:rPr lang="zh-TW" altLang="en-US" sz="1000">
                <a:solidFill>
                  <a:srgbClr val="000000"/>
                </a:solidFill>
                <a:latin typeface="ＭＳ."/>
              </a:rPr>
              <a:t>４） </a:t>
            </a:r>
            <a:endParaRPr lang="ja-JP" altLang="en-US"/>
          </a:p>
        </p:txBody>
      </p:sp>
      <p:sp>
        <p:nvSpPr>
          <p:cNvPr id="11" name="ホームベース 16"/>
          <p:cNvSpPr/>
          <p:nvPr/>
        </p:nvSpPr>
        <p:spPr>
          <a:xfrm>
            <a:off x="0" y="-25400"/>
            <a:ext cx="9144000" cy="717550"/>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prstClr val="white"/>
                </a:solidFill>
                <a:latin typeface="ＭＳ Ｐゴシック" panose="020B0600070205080204" pitchFamily="50" charset="-128"/>
              </a:rPr>
              <a:t>Ⅱ</a:t>
            </a:r>
            <a:r>
              <a:rPr lang="ja-JP" altLang="en-US" sz="2800" b="1" dirty="0">
                <a:solidFill>
                  <a:prstClr val="white"/>
                </a:solidFill>
                <a:latin typeface="ＭＳ Ｐゴシック" panose="020B0600070205080204" pitchFamily="50" charset="-128"/>
              </a:rPr>
              <a:t>　「内容のまとまりごとの評価規準」作成の手順</a:t>
            </a:r>
            <a:endParaRPr lang="en-US" altLang="ja-JP" sz="2800" b="1" dirty="0">
              <a:solidFill>
                <a:prstClr val="white"/>
              </a:solidFill>
              <a:latin typeface="ＭＳ Ｐゴシック" panose="020B0600070205080204" pitchFamily="50" charset="-128"/>
            </a:endParaRPr>
          </a:p>
        </p:txBody>
      </p:sp>
      <p:sp>
        <p:nvSpPr>
          <p:cNvPr id="3" name="正方形/長方形 2"/>
          <p:cNvSpPr/>
          <p:nvPr/>
        </p:nvSpPr>
        <p:spPr>
          <a:xfrm>
            <a:off x="6083300" y="4127500"/>
            <a:ext cx="2952750" cy="25098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2" name="AutoShape 16"/>
          <p:cNvSpPr>
            <a:spLocks noChangeArrowheads="1"/>
          </p:cNvSpPr>
          <p:nvPr/>
        </p:nvSpPr>
        <p:spPr bwMode="auto">
          <a:xfrm>
            <a:off x="7766050" y="93663"/>
            <a:ext cx="1298575" cy="479425"/>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P29</a:t>
            </a:r>
            <a:endParaRPr lang="ja-JP" altLang="en-US" sz="2800"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067"/>
    </mc:Choice>
    <mc:Fallback xmlns="">
      <p:transition spd="slow" advTm="31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テキスト ボックス 12"/>
          <p:cNvSpPr txBox="1">
            <a:spLocks noChangeArrowheads="1"/>
          </p:cNvSpPr>
          <p:nvPr/>
        </p:nvSpPr>
        <p:spPr bwMode="auto">
          <a:xfrm>
            <a:off x="107950" y="1125538"/>
            <a:ext cx="8963025" cy="542925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a:solidFill>
                <a:srgbClr val="000000"/>
              </a:solidFill>
              <a:latin typeface="ＭＳ Ｐゴシック" panose="020B0600070205080204" pitchFamily="50" charset="-128"/>
            </a:endParaRPr>
          </a:p>
        </p:txBody>
      </p:sp>
      <p:sp>
        <p:nvSpPr>
          <p:cNvPr id="40963" name="テキスト ボックス 1"/>
          <p:cNvSpPr txBox="1">
            <a:spLocks noChangeArrowheads="1"/>
          </p:cNvSpPr>
          <p:nvPr/>
        </p:nvSpPr>
        <p:spPr bwMode="auto">
          <a:xfrm>
            <a:off x="0" y="0"/>
            <a:ext cx="9144000" cy="730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800" b="1">
                <a:solidFill>
                  <a:srgbClr val="FFFFFF"/>
                </a:solidFill>
              </a:rPr>
              <a:t>Ⅱ</a:t>
            </a:r>
            <a:r>
              <a:rPr kumimoji="1" lang="ja-JP" altLang="en-US" sz="2800" b="1">
                <a:solidFill>
                  <a:srgbClr val="FFFFFF"/>
                </a:solidFill>
              </a:rPr>
              <a:t>　「内容のまとまりごとの評価規準」作成の手順</a:t>
            </a:r>
            <a:endParaRPr kumimoji="1" lang="en-US" altLang="ja-JP" sz="2800" b="1">
              <a:solidFill>
                <a:srgbClr val="FFFFFF"/>
              </a:solidFill>
            </a:endParaRPr>
          </a:p>
          <a:p>
            <a:endParaRPr kumimoji="1" lang="en-US" altLang="ja-JP" sz="3200" b="1">
              <a:solidFill>
                <a:srgbClr val="FFFFFF"/>
              </a:solidFill>
            </a:endParaRPr>
          </a:p>
        </p:txBody>
      </p:sp>
      <p:graphicFrame>
        <p:nvGraphicFramePr>
          <p:cNvPr id="10" name="表 10"/>
          <p:cNvGraphicFramePr>
            <a:graphicFrameLocks noGrp="1"/>
          </p:cNvGraphicFramePr>
          <p:nvPr>
            <p:extLst>
              <p:ext uri="{D42A27DB-BD31-4B8C-83A1-F6EECF244321}">
                <p14:modId xmlns:p14="http://schemas.microsoft.com/office/powerpoint/2010/main" val="2748284116"/>
              </p:ext>
            </p:extLst>
          </p:nvPr>
        </p:nvGraphicFramePr>
        <p:xfrm>
          <a:off x="157163" y="3684588"/>
          <a:ext cx="8831262" cy="3002140"/>
        </p:xfrm>
        <a:graphic>
          <a:graphicData uri="http://schemas.openxmlformats.org/drawingml/2006/table">
            <a:tbl>
              <a:tblPr firstRow="1" bandRow="1">
                <a:tableStyleId>{00A15C55-8517-42AA-B614-E9B94910E393}</a:tableStyleId>
              </a:tblPr>
              <a:tblGrid>
                <a:gridCol w="8831262">
                  <a:extLst>
                    <a:ext uri="{9D8B030D-6E8A-4147-A177-3AD203B41FA5}">
                      <a16:colId xmlns:a16="http://schemas.microsoft.com/office/drawing/2014/main" val="20000"/>
                    </a:ext>
                  </a:extLst>
                </a:gridCol>
              </a:tblGrid>
              <a:tr h="35043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700" b="0" i="0" u="none" strike="noStrike" kern="1200" baseline="0" dirty="0">
                          <a:solidFill>
                            <a:schemeClr val="tx1"/>
                          </a:solidFill>
                          <a:latin typeface="+mn-lt"/>
                          <a:ea typeface="+mn-ea"/>
                          <a:cs typeface="+mn-cs"/>
                        </a:rPr>
                        <a:t>主体的に学習に取り組む態度 </a:t>
                      </a:r>
                      <a:endParaRPr kumimoji="1" lang="ja-JP" altLang="en-US" sz="1800" b="0" i="0" u="none" strike="noStrike" kern="1200" baseline="0" dirty="0">
                        <a:solidFill>
                          <a:schemeClr val="tx1"/>
                        </a:solidFill>
                        <a:latin typeface="+mn-lt"/>
                        <a:ea typeface="+mn-ea"/>
                        <a:cs typeface="+mn-cs"/>
                      </a:endParaRPr>
                    </a:p>
                  </a:txBody>
                  <a:tcPr marL="91437" marR="91437" marT="45685" marB="45685"/>
                </a:tc>
                <a:extLst>
                  <a:ext uri="{0D108BD9-81ED-4DB2-BD59-A6C34878D82A}">
                    <a16:rowId xmlns:a16="http://schemas.microsoft.com/office/drawing/2014/main" val="10000"/>
                  </a:ext>
                </a:extLst>
              </a:tr>
              <a:tr h="26515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2400" dirty="0">
                          <a:solidFill>
                            <a:schemeClr val="tx1"/>
                          </a:solidFill>
                          <a:latin typeface="+mj-ea"/>
                        </a:rPr>
                        <a:t>（</a:t>
                      </a:r>
                      <a:r>
                        <a:rPr lang="en-US" altLang="ja-JP" sz="2400" dirty="0">
                          <a:solidFill>
                            <a:schemeClr val="tx1"/>
                          </a:solidFill>
                          <a:latin typeface="+mj-ea"/>
                        </a:rPr>
                        <a:t>2</a:t>
                      </a:r>
                      <a:r>
                        <a:rPr lang="ja-JP" altLang="en-US" sz="2400" dirty="0">
                          <a:solidFill>
                            <a:schemeClr val="tx1"/>
                          </a:solidFill>
                          <a:latin typeface="+mj-ea"/>
                        </a:rPr>
                        <a:t>）「</a:t>
                      </a:r>
                      <a:r>
                        <a:rPr lang="ja-JP" altLang="en-US" sz="2400" dirty="0">
                          <a:solidFill>
                            <a:srgbClr val="FF0000"/>
                          </a:solidFill>
                          <a:latin typeface="ＭＳ Ｐゴシック" panose="020B0600070205080204" pitchFamily="50" charset="-128"/>
                        </a:rPr>
                        <a:t>人々の健康や生活環境を支える事業</a:t>
                      </a:r>
                      <a:r>
                        <a:rPr lang="ja-JP" altLang="en-US" sz="2400" dirty="0">
                          <a:solidFill>
                            <a:schemeClr val="tx1"/>
                          </a:solidFill>
                          <a:latin typeface="+mj-ea"/>
                        </a:rPr>
                        <a:t>」　</a:t>
                      </a:r>
                      <a:endParaRPr lang="en-US" altLang="ja-JP" sz="2400" dirty="0">
                        <a:solidFill>
                          <a:schemeClr val="tx1"/>
                        </a:solidFill>
                        <a:latin typeface="+mj-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2400" b="1" dirty="0"/>
                    </a:p>
                    <a:p>
                      <a:r>
                        <a:rPr kumimoji="1" lang="ja-JP" altLang="en-US" sz="2400" b="1" i="0" u="none" strike="noStrike" kern="1200" cap="none" spc="0" normalizeH="0" baseline="0" noProof="0" dirty="0">
                          <a:ln>
                            <a:noFill/>
                          </a:ln>
                          <a:solidFill>
                            <a:prstClr val="black"/>
                          </a:solidFill>
                          <a:effectLst/>
                          <a:uLnTx/>
                          <a:uFillTx/>
                          <a:latin typeface="+mn-lt"/>
                          <a:ea typeface="+mn-ea"/>
                          <a:cs typeface="+mn-cs"/>
                        </a:rPr>
                        <a:t>　地域における社会的事象</a:t>
                      </a:r>
                      <a:r>
                        <a:rPr kumimoji="1" lang="ja-JP" altLang="en-US" sz="2400" b="1" dirty="0">
                          <a:solidFill>
                            <a:srgbClr val="FF0000"/>
                          </a:solidFill>
                        </a:rPr>
                        <a:t>について，</a:t>
                      </a:r>
                      <a:r>
                        <a:rPr kumimoji="1" lang="ja-JP" altLang="en-US" sz="2400" b="1" dirty="0">
                          <a:solidFill>
                            <a:schemeClr val="tx1"/>
                          </a:solidFill>
                        </a:rPr>
                        <a:t>地域社会に対する誇りと愛情</a:t>
                      </a:r>
                      <a:endParaRPr kumimoji="1" lang="en-US" altLang="ja-JP" sz="2400" b="1" dirty="0">
                        <a:solidFill>
                          <a:schemeClr val="tx1"/>
                        </a:solidFill>
                      </a:endParaRPr>
                    </a:p>
                    <a:p>
                      <a:r>
                        <a:rPr kumimoji="1" lang="ja-JP" altLang="en-US" sz="2400" b="1" dirty="0"/>
                        <a:t>　</a:t>
                      </a:r>
                      <a:r>
                        <a:rPr kumimoji="1" lang="ja-JP" altLang="en-US" sz="2400" b="1" dirty="0">
                          <a:solidFill>
                            <a:srgbClr val="FF0000"/>
                          </a:solidFill>
                        </a:rPr>
                        <a:t>人々の健康や生活環境を支える事業</a:t>
                      </a:r>
                      <a:endParaRPr kumimoji="1" lang="en-US" altLang="ja-JP" sz="2400" b="1" dirty="0">
                        <a:solidFill>
                          <a:srgbClr val="FF0000"/>
                        </a:solidFill>
                      </a:endParaRPr>
                    </a:p>
                    <a:p>
                      <a:r>
                        <a:rPr kumimoji="1" lang="ja-JP" altLang="en-US" sz="2400" b="1" dirty="0">
                          <a:solidFill>
                            <a:schemeClr val="tx1"/>
                          </a:solidFill>
                        </a:rPr>
                        <a:t>をもつ地域社会の将来の担い手として，</a:t>
                      </a:r>
                      <a:r>
                        <a:rPr kumimoji="1" lang="ja-JP" altLang="en-US" sz="2400" b="1" dirty="0">
                          <a:solidFill>
                            <a:srgbClr val="FF0000"/>
                          </a:solidFill>
                        </a:rPr>
                        <a:t>主体的に問題解決しようとしたり</a:t>
                      </a:r>
                      <a:r>
                        <a:rPr kumimoji="1" lang="ja-JP" altLang="en-US" sz="2400" b="1" dirty="0">
                          <a:solidFill>
                            <a:schemeClr val="tx1"/>
                          </a:solidFill>
                        </a:rPr>
                        <a:t>，</a:t>
                      </a:r>
                      <a:r>
                        <a:rPr kumimoji="1" lang="ja-JP" altLang="en-US" sz="2400" b="1" dirty="0">
                          <a:solidFill>
                            <a:srgbClr val="FF0000"/>
                          </a:solidFill>
                        </a:rPr>
                        <a:t>よりよい社会を考え学習したことを社会生活に生かそうとしたりしている。</a:t>
                      </a:r>
                    </a:p>
                  </a:txBody>
                  <a:tcPr marL="91437" marR="91437" marT="45685" marB="45685"/>
                </a:tc>
                <a:extLst>
                  <a:ext uri="{0D108BD9-81ED-4DB2-BD59-A6C34878D82A}">
                    <a16:rowId xmlns:a16="http://schemas.microsoft.com/office/drawing/2014/main" val="10001"/>
                  </a:ext>
                </a:extLst>
              </a:tr>
            </a:tbl>
          </a:graphicData>
        </a:graphic>
      </p:graphicFrame>
      <p:sp>
        <p:nvSpPr>
          <p:cNvPr id="40972" name="正方形/長方形 3"/>
          <p:cNvSpPr>
            <a:spLocks noChangeArrowheads="1"/>
          </p:cNvSpPr>
          <p:nvPr/>
        </p:nvSpPr>
        <p:spPr bwMode="auto">
          <a:xfrm>
            <a:off x="107950" y="3263900"/>
            <a:ext cx="8839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1700">
                <a:solidFill>
                  <a:srgbClr val="000000"/>
                </a:solidFill>
                <a:latin typeface="ＭＳ&#10;."/>
              </a:rPr>
              <a:t>【</a:t>
            </a:r>
            <a:r>
              <a:rPr lang="ja-JP" altLang="en-US" sz="1700">
                <a:solidFill>
                  <a:srgbClr val="000000"/>
                </a:solidFill>
                <a:latin typeface="ＭＳ&#10;."/>
              </a:rPr>
              <a:t>改善等通知 別紙４ 社会（２）学年・分野別の評価の観点の趣旨　</a:t>
            </a:r>
            <a:r>
              <a:rPr lang="zh-CN" altLang="en-US" sz="1700">
                <a:solidFill>
                  <a:srgbClr val="000000"/>
                </a:solidFill>
                <a:latin typeface="ＭＳ&#10;."/>
              </a:rPr>
              <a:t>＜</a:t>
            </a:r>
            <a:r>
              <a:rPr lang="ja-JP" altLang="en-US" sz="1700">
                <a:solidFill>
                  <a:srgbClr val="000000"/>
                </a:solidFill>
                <a:latin typeface="ＭＳ&#10;."/>
              </a:rPr>
              <a:t>社会　第</a:t>
            </a:r>
            <a:r>
              <a:rPr lang="en-US" altLang="ja-JP" sz="1700">
                <a:solidFill>
                  <a:srgbClr val="000000"/>
                </a:solidFill>
                <a:latin typeface="ＭＳ&#10;."/>
              </a:rPr>
              <a:t>4</a:t>
            </a:r>
            <a:r>
              <a:rPr lang="ja-JP" altLang="en-US" sz="1700">
                <a:solidFill>
                  <a:srgbClr val="000000"/>
                </a:solidFill>
                <a:latin typeface="ＭＳ&#10;."/>
              </a:rPr>
              <a:t>学年</a:t>
            </a:r>
            <a:r>
              <a:rPr lang="zh-CN" altLang="en-US" sz="1700">
                <a:solidFill>
                  <a:srgbClr val="000000"/>
                </a:solidFill>
                <a:latin typeface="ＭＳ&#10;."/>
              </a:rPr>
              <a:t>＞</a:t>
            </a:r>
            <a:r>
              <a:rPr lang="en-US" altLang="zh-CN" sz="1700">
                <a:solidFill>
                  <a:srgbClr val="000000"/>
                </a:solidFill>
                <a:latin typeface="ＭＳ&#10;."/>
              </a:rPr>
              <a:t>】 </a:t>
            </a:r>
            <a:endParaRPr lang="ja-JP" altLang="en-US" sz="1700">
              <a:solidFill>
                <a:srgbClr val="000000"/>
              </a:solidFill>
            </a:endParaRPr>
          </a:p>
        </p:txBody>
      </p:sp>
      <p:sp>
        <p:nvSpPr>
          <p:cNvPr id="3" name="正方形/長方形 2"/>
          <p:cNvSpPr/>
          <p:nvPr/>
        </p:nvSpPr>
        <p:spPr>
          <a:xfrm>
            <a:off x="165100" y="3662363"/>
            <a:ext cx="8863013" cy="304641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cxnSp>
        <p:nvCxnSpPr>
          <p:cNvPr id="4" name="直線コネクタ 3"/>
          <p:cNvCxnSpPr>
            <a:cxnSpLocks/>
          </p:cNvCxnSpPr>
          <p:nvPr/>
        </p:nvCxnSpPr>
        <p:spPr>
          <a:xfrm>
            <a:off x="395288" y="4986338"/>
            <a:ext cx="326548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直線コネクタ 11"/>
          <p:cNvCxnSpPr>
            <a:cxnSpLocks/>
          </p:cNvCxnSpPr>
          <p:nvPr/>
        </p:nvCxnSpPr>
        <p:spPr>
          <a:xfrm>
            <a:off x="5148263" y="4972050"/>
            <a:ext cx="3600450" cy="635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直線コネクタ 12"/>
          <p:cNvCxnSpPr>
            <a:cxnSpLocks/>
          </p:cNvCxnSpPr>
          <p:nvPr/>
        </p:nvCxnSpPr>
        <p:spPr>
          <a:xfrm>
            <a:off x="395288" y="5732463"/>
            <a:ext cx="4752975" cy="0"/>
          </a:xfrm>
          <a:prstGeom prst="line">
            <a:avLst/>
          </a:prstGeom>
          <a:ln w="38100"/>
        </p:spPr>
        <p:style>
          <a:lnRef idx="1">
            <a:schemeClr val="dk1"/>
          </a:lnRef>
          <a:fillRef idx="0">
            <a:schemeClr val="dk1"/>
          </a:fillRef>
          <a:effectRef idx="0">
            <a:schemeClr val="dk1"/>
          </a:effectRef>
          <a:fontRef idx="minor">
            <a:schemeClr val="tx1"/>
          </a:fontRef>
        </p:style>
      </p:cxnSp>
      <p:sp>
        <p:nvSpPr>
          <p:cNvPr id="40977" name="テキスト ボックス 1"/>
          <p:cNvSpPr txBox="1">
            <a:spLocks noChangeArrowheads="1"/>
          </p:cNvSpPr>
          <p:nvPr/>
        </p:nvSpPr>
        <p:spPr bwMode="auto">
          <a:xfrm>
            <a:off x="185738" y="777875"/>
            <a:ext cx="8802687" cy="384175"/>
          </a:xfrm>
          <a:prstGeom prst="rect">
            <a:avLst/>
          </a:prstGeom>
          <a:solidFill>
            <a:srgbClr val="00FFFF"/>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900" b="1"/>
              <a:t>②　</a:t>
            </a:r>
            <a:r>
              <a:rPr kumimoji="1" lang="en-US" altLang="ja-JP" sz="1900" b="1"/>
              <a:t>【</a:t>
            </a:r>
            <a:r>
              <a:rPr kumimoji="1" lang="ja-JP" altLang="en-US" sz="1900" b="1"/>
              <a:t>観点ごとのポイント</a:t>
            </a:r>
            <a:r>
              <a:rPr kumimoji="1" lang="en-US" altLang="ja-JP" sz="1900" b="1"/>
              <a:t>】</a:t>
            </a:r>
            <a:r>
              <a:rPr kumimoji="1" lang="ja-JP" altLang="en-US" sz="1900" b="1"/>
              <a:t>を踏まえ，「内容のまとまりごとの評価規準」を作成する。</a:t>
            </a:r>
            <a:endParaRPr kumimoji="1" lang="en-US" altLang="ja-JP" sz="1900" b="1"/>
          </a:p>
        </p:txBody>
      </p:sp>
      <p:sp>
        <p:nvSpPr>
          <p:cNvPr id="40978" name="AutoShape 10"/>
          <p:cNvSpPr>
            <a:spLocks noChangeArrowheads="1"/>
          </p:cNvSpPr>
          <p:nvPr/>
        </p:nvSpPr>
        <p:spPr bwMode="auto">
          <a:xfrm>
            <a:off x="200025" y="1317625"/>
            <a:ext cx="8839200" cy="1790700"/>
          </a:xfrm>
          <a:prstGeom prst="foldedCorner">
            <a:avLst>
              <a:gd name="adj" fmla="val 12500"/>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solidFill>
                  <a:srgbClr val="000000"/>
                </a:solidFill>
                <a:latin typeface="Tahoma" panose="020B0604030504040204" pitchFamily="34" charset="0"/>
              </a:rPr>
              <a:t>○「主体的に学習に取り組む態度」のポイント</a:t>
            </a:r>
            <a:endParaRPr lang="en-US" altLang="ja-JP" sz="2400">
              <a:solidFill>
                <a:srgbClr val="000000"/>
              </a:solidFill>
              <a:latin typeface="Tahoma" panose="020B0604030504040204" pitchFamily="34" charset="0"/>
            </a:endParaRPr>
          </a:p>
          <a:p>
            <a:pPr eaLnBrk="1" hangingPunct="1"/>
            <a:r>
              <a:rPr kumimoji="1" lang="ja-JP" altLang="en-US" sz="2400">
                <a:solidFill>
                  <a:srgbClr val="000000"/>
                </a:solidFill>
              </a:rPr>
              <a:t>　</a:t>
            </a:r>
            <a:r>
              <a:rPr kumimoji="1" lang="ja-JP" altLang="en-US" sz="2000">
                <a:solidFill>
                  <a:srgbClr val="000000"/>
                </a:solidFill>
              </a:rPr>
              <a:t>・</a:t>
            </a:r>
            <a:r>
              <a:rPr kumimoji="1" lang="ja-JP" altLang="en-US" sz="2000">
                <a:solidFill>
                  <a:srgbClr val="FF0000"/>
                </a:solidFill>
              </a:rPr>
              <a:t>「主体的に問題解決する態度」</a:t>
            </a:r>
            <a:r>
              <a:rPr kumimoji="1" lang="ja-JP" altLang="en-US" sz="2000">
                <a:solidFill>
                  <a:srgbClr val="000000"/>
                </a:solidFill>
              </a:rPr>
              <a:t>と</a:t>
            </a:r>
            <a:r>
              <a:rPr kumimoji="1" lang="ja-JP" altLang="en-US" sz="2000">
                <a:solidFill>
                  <a:srgbClr val="FF0000"/>
                </a:solidFill>
              </a:rPr>
              <a:t>「よりよい社会を考え学習したことを社会生活</a:t>
            </a:r>
            <a:endParaRPr kumimoji="1" lang="en-US" altLang="ja-JP" sz="2000">
              <a:solidFill>
                <a:srgbClr val="FF0000"/>
              </a:solidFill>
            </a:endParaRPr>
          </a:p>
          <a:p>
            <a:pPr eaLnBrk="1" hangingPunct="1"/>
            <a:r>
              <a:rPr kumimoji="1" lang="ja-JP" altLang="en-US" sz="2000">
                <a:solidFill>
                  <a:srgbClr val="FF0000"/>
                </a:solidFill>
              </a:rPr>
              <a:t>　　に生かそうとする態度」</a:t>
            </a:r>
            <a:r>
              <a:rPr kumimoji="1" lang="ja-JP" altLang="en-US" sz="2000">
                <a:solidFill>
                  <a:srgbClr val="000000"/>
                </a:solidFill>
              </a:rPr>
              <a:t>について</a:t>
            </a:r>
            <a:r>
              <a:rPr kumimoji="1" lang="ja-JP" altLang="en-US" sz="2000">
                <a:solidFill>
                  <a:srgbClr val="FF0000"/>
                </a:solidFill>
              </a:rPr>
              <a:t>「主体的に問題解決しようとしている」</a:t>
            </a:r>
            <a:r>
              <a:rPr kumimoji="1" lang="ja-JP" altLang="en-US" sz="2000">
                <a:solidFill>
                  <a:srgbClr val="000000"/>
                </a:solidFill>
              </a:rPr>
              <a:t>かどうか</a:t>
            </a:r>
            <a:endParaRPr kumimoji="1" lang="en-US" altLang="ja-JP" sz="2000">
              <a:solidFill>
                <a:srgbClr val="000000"/>
              </a:solidFill>
            </a:endParaRPr>
          </a:p>
          <a:p>
            <a:pPr eaLnBrk="1" hangingPunct="1"/>
            <a:r>
              <a:rPr kumimoji="1" lang="ja-JP" altLang="en-US" sz="2000">
                <a:solidFill>
                  <a:srgbClr val="000000"/>
                </a:solidFill>
              </a:rPr>
              <a:t>　　と</a:t>
            </a:r>
            <a:r>
              <a:rPr kumimoji="1" lang="ja-JP" altLang="en-US" sz="2000">
                <a:solidFill>
                  <a:srgbClr val="FF0000"/>
                </a:solidFill>
              </a:rPr>
              <a:t>「よりよい社会を考え学習したことを社会生活に生かそうとしている」</a:t>
            </a:r>
            <a:r>
              <a:rPr kumimoji="1" lang="ja-JP" altLang="en-US" sz="2000">
                <a:solidFill>
                  <a:srgbClr val="000000"/>
                </a:solidFill>
              </a:rPr>
              <a:t>かどうか</a:t>
            </a:r>
            <a:endParaRPr kumimoji="1" lang="en-US" altLang="ja-JP" sz="2000">
              <a:solidFill>
                <a:srgbClr val="000000"/>
              </a:solidFill>
            </a:endParaRPr>
          </a:p>
          <a:p>
            <a:pPr eaLnBrk="1" hangingPunct="1"/>
            <a:r>
              <a:rPr kumimoji="1" lang="ja-JP" altLang="en-US" sz="2000">
                <a:solidFill>
                  <a:srgbClr val="000000"/>
                </a:solidFill>
              </a:rPr>
              <a:t>　　の学習状況</a:t>
            </a:r>
            <a:r>
              <a:rPr kumimoji="1" lang="ja-JP" altLang="en-US" sz="2000">
                <a:solidFill>
                  <a:srgbClr val="FF0000"/>
                </a:solidFill>
              </a:rPr>
              <a:t>として表し，評価規準を設定する</a:t>
            </a:r>
            <a:r>
              <a:rPr kumimoji="1" lang="ja-JP" altLang="en-US" sz="2000">
                <a:solidFill>
                  <a:srgbClr val="000000"/>
                </a:solidFill>
              </a:rPr>
              <a:t>。</a:t>
            </a:r>
            <a:endParaRPr kumimoji="1" lang="en-US" altLang="ja-JP" sz="2000">
              <a:solidFill>
                <a:srgbClr val="FF0000"/>
              </a:solidFill>
            </a:endParaRPr>
          </a:p>
          <a:p>
            <a:endParaRPr kumimoji="1" lang="ja-JP" altLang="en-US" sz="2400">
              <a:solidFill>
                <a:srgbClr val="000000"/>
              </a:solidFill>
            </a:endParaRPr>
          </a:p>
          <a:p>
            <a:endParaRPr lang="en-US" altLang="ja-JP" sz="2400">
              <a:solidFill>
                <a:srgbClr val="000000"/>
              </a:solidFill>
              <a:latin typeface="Tahoma" panose="020B0604030504040204" pitchFamily="34" charset="0"/>
            </a:endParaRPr>
          </a:p>
          <a:p>
            <a:endParaRPr lang="en-US" altLang="ja-JP" sz="2400">
              <a:solidFill>
                <a:srgbClr val="000000"/>
              </a:solidFill>
              <a:latin typeface="Tahoma" panose="020B0604030504040204" pitchFamily="34" charset="0"/>
            </a:endParaRPr>
          </a:p>
          <a:p>
            <a:endParaRPr lang="en-US" altLang="ja-JP" sz="2400">
              <a:solidFill>
                <a:srgbClr val="000000"/>
              </a:solidFill>
              <a:latin typeface="Tahoma" panose="020B0604030504040204" pitchFamily="34" charset="0"/>
            </a:endParaRPr>
          </a:p>
        </p:txBody>
      </p:sp>
      <p:sp>
        <p:nvSpPr>
          <p:cNvPr id="15" name="AutoShape 16"/>
          <p:cNvSpPr>
            <a:spLocks noChangeArrowheads="1"/>
          </p:cNvSpPr>
          <p:nvPr/>
        </p:nvSpPr>
        <p:spPr bwMode="auto">
          <a:xfrm>
            <a:off x="7451725" y="131763"/>
            <a:ext cx="1692275" cy="4905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P30</a:t>
            </a:r>
            <a:r>
              <a:rPr lang="ja-JP" altLang="en-US" sz="2000" dirty="0">
                <a:solidFill>
                  <a:prstClr val="black"/>
                </a:solidFill>
              </a:rPr>
              <a:t>～</a:t>
            </a:r>
            <a:r>
              <a:rPr lang="en-US" altLang="ja-JP" sz="2000" dirty="0">
                <a:solidFill>
                  <a:prstClr val="black"/>
                </a:solidFill>
              </a:rPr>
              <a:t>32</a:t>
            </a:r>
            <a:endParaRPr lang="ja-JP" altLang="en-US" sz="2000" dirty="0">
              <a:solidFill>
                <a:prstClr val="black"/>
              </a:solidFill>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86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190500" y="1554163"/>
          <a:ext cx="8762999" cy="4970462"/>
        </p:xfrm>
        <a:graphic>
          <a:graphicData uri="http://schemas.openxmlformats.org/drawingml/2006/table">
            <a:tbl>
              <a:tblPr firstRow="1" bandRow="1">
                <a:tableStyleId>{5940675A-B579-460E-94D1-54222C63F5DA}</a:tableStyleId>
              </a:tblPr>
              <a:tblGrid>
                <a:gridCol w="432172">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2736614">
                  <a:extLst>
                    <a:ext uri="{9D8B030D-6E8A-4147-A177-3AD203B41FA5}">
                      <a16:colId xmlns:a16="http://schemas.microsoft.com/office/drawing/2014/main" val="20002"/>
                    </a:ext>
                  </a:extLst>
                </a:gridCol>
                <a:gridCol w="2785901">
                  <a:extLst>
                    <a:ext uri="{9D8B030D-6E8A-4147-A177-3AD203B41FA5}">
                      <a16:colId xmlns:a16="http://schemas.microsoft.com/office/drawing/2014/main" val="20003"/>
                    </a:ext>
                  </a:extLst>
                </a:gridCol>
              </a:tblGrid>
              <a:tr h="797901">
                <a:tc rowSpan="2">
                  <a:txBody>
                    <a:bodyPr/>
                    <a:lstStyle/>
                    <a:p>
                      <a:pPr algn="ctr"/>
                      <a:r>
                        <a:rPr kumimoji="1" lang="ja-JP" altLang="en-US" sz="2000" u="none" dirty="0">
                          <a:latin typeface="ＭＳ Ｐゴシック" panose="020B0600070205080204" pitchFamily="50" charset="-128"/>
                          <a:ea typeface="+mn-ea"/>
                        </a:rPr>
                        <a:t>内</a:t>
                      </a:r>
                    </a:p>
                    <a:p>
                      <a:pPr algn="ctr"/>
                      <a:r>
                        <a:rPr kumimoji="1" lang="ja-JP" altLang="en-US" sz="2000" u="none" dirty="0">
                          <a:latin typeface="ＭＳ Ｐゴシック" panose="020B0600070205080204" pitchFamily="50" charset="-128"/>
                          <a:ea typeface="+mn-ea"/>
                        </a:rPr>
                        <a:t>容</a:t>
                      </a:r>
                    </a:p>
                    <a:p>
                      <a:pPr algn="ctr"/>
                      <a:r>
                        <a:rPr kumimoji="1" lang="ja-JP" altLang="en-US" sz="2000" u="none" dirty="0">
                          <a:latin typeface="ＭＳ Ｐゴシック" panose="020B0600070205080204" pitchFamily="50" charset="-128"/>
                          <a:ea typeface="+mn-ea"/>
                        </a:rPr>
                        <a:t>の</a:t>
                      </a:r>
                    </a:p>
                    <a:p>
                      <a:pPr algn="ctr"/>
                      <a:r>
                        <a:rPr kumimoji="1" lang="ja-JP" altLang="en-US" sz="2000" u="none" dirty="0">
                          <a:latin typeface="ＭＳ Ｐゴシック" panose="020B0600070205080204" pitchFamily="50" charset="-128"/>
                          <a:ea typeface="+mn-ea"/>
                        </a:rPr>
                        <a:t>ま</a:t>
                      </a:r>
                    </a:p>
                    <a:p>
                      <a:pPr algn="ctr"/>
                      <a:r>
                        <a:rPr kumimoji="1" lang="ja-JP" altLang="en-US" sz="2000" u="none" dirty="0">
                          <a:latin typeface="ＭＳ Ｐゴシック" panose="020B0600070205080204" pitchFamily="50" charset="-128"/>
                          <a:ea typeface="+mn-ea"/>
                        </a:rPr>
                        <a:t>と</a:t>
                      </a:r>
                    </a:p>
                    <a:p>
                      <a:pPr algn="ctr"/>
                      <a:r>
                        <a:rPr kumimoji="1" lang="ja-JP" altLang="en-US" sz="2000" u="none" dirty="0">
                          <a:latin typeface="ＭＳ Ｐゴシック" panose="020B0600070205080204" pitchFamily="50" charset="-128"/>
                          <a:ea typeface="+mn-ea"/>
                        </a:rPr>
                        <a:t>ま</a:t>
                      </a:r>
                    </a:p>
                    <a:p>
                      <a:pPr algn="ctr"/>
                      <a:r>
                        <a:rPr kumimoji="1" lang="ja-JP" altLang="en-US" sz="2000" u="none" dirty="0">
                          <a:latin typeface="ＭＳ Ｐゴシック" panose="020B0600070205080204" pitchFamily="50" charset="-128"/>
                          <a:ea typeface="+mn-ea"/>
                        </a:rPr>
                        <a:t>り</a:t>
                      </a:r>
                    </a:p>
                    <a:p>
                      <a:pPr algn="ctr"/>
                      <a:r>
                        <a:rPr kumimoji="1" lang="ja-JP" altLang="en-US" sz="2000" u="none" dirty="0">
                          <a:latin typeface="ＭＳ Ｐゴシック" panose="020B0600070205080204" pitchFamily="50" charset="-128"/>
                          <a:ea typeface="+mn-ea"/>
                        </a:rPr>
                        <a:t>ご</a:t>
                      </a:r>
                    </a:p>
                    <a:p>
                      <a:pPr algn="ctr"/>
                      <a:r>
                        <a:rPr kumimoji="1" lang="ja-JP" altLang="en-US" sz="2000" u="none" dirty="0">
                          <a:latin typeface="ＭＳ Ｐゴシック" panose="020B0600070205080204" pitchFamily="50" charset="-128"/>
                          <a:ea typeface="+mn-ea"/>
                        </a:rPr>
                        <a:t>と</a:t>
                      </a:r>
                    </a:p>
                    <a:p>
                      <a:pPr algn="ctr"/>
                      <a:r>
                        <a:rPr kumimoji="1" lang="ja-JP" altLang="en-US" sz="2000" u="none" dirty="0">
                          <a:latin typeface="ＭＳ Ｐゴシック" panose="020B0600070205080204" pitchFamily="50" charset="-128"/>
                          <a:ea typeface="+mn-ea"/>
                        </a:rPr>
                        <a:t>の</a:t>
                      </a:r>
                    </a:p>
                    <a:p>
                      <a:pPr algn="ctr"/>
                      <a:r>
                        <a:rPr kumimoji="1" lang="ja-JP" altLang="en-US" sz="2000" u="none" dirty="0">
                          <a:latin typeface="ＭＳ Ｐゴシック" panose="020B0600070205080204" pitchFamily="50" charset="-128"/>
                          <a:ea typeface="+mn-ea"/>
                        </a:rPr>
                        <a:t>評</a:t>
                      </a:r>
                    </a:p>
                    <a:p>
                      <a:pPr algn="ctr"/>
                      <a:r>
                        <a:rPr kumimoji="1" lang="ja-JP" altLang="en-US" sz="2000" u="none" dirty="0">
                          <a:latin typeface="ＭＳ Ｐゴシック" panose="020B0600070205080204" pitchFamily="50" charset="-128"/>
                          <a:ea typeface="+mn-ea"/>
                        </a:rPr>
                        <a:t>価</a:t>
                      </a:r>
                    </a:p>
                    <a:p>
                      <a:pPr algn="ctr"/>
                      <a:r>
                        <a:rPr kumimoji="1" lang="ja-JP" altLang="en-US" sz="2000" u="none" dirty="0">
                          <a:latin typeface="ＭＳ Ｐゴシック" panose="020B0600070205080204" pitchFamily="50" charset="-128"/>
                          <a:ea typeface="+mn-ea"/>
                        </a:rPr>
                        <a:t>規</a:t>
                      </a:r>
                    </a:p>
                    <a:p>
                      <a:pPr algn="ctr"/>
                      <a:r>
                        <a:rPr kumimoji="1" lang="ja-JP" altLang="en-US" sz="2000" u="none" dirty="0">
                          <a:latin typeface="ＭＳ Ｐゴシック" panose="020B0600070205080204" pitchFamily="50" charset="-128"/>
                          <a:ea typeface="+mn-ea"/>
                        </a:rPr>
                        <a:t>準</a:t>
                      </a:r>
                      <a:endParaRPr kumimoji="1" lang="zh-TW" altLang="en-US" sz="2000" u="none" dirty="0">
                        <a:latin typeface="ＭＳ Ｐゴシック" panose="020B0600070205080204" pitchFamily="50" charset="-128"/>
                        <a:ea typeface="ＭＳ Ｐゴシック" panose="020B0600070205080204" pitchFamily="50" charset="-128"/>
                      </a:endParaRPr>
                    </a:p>
                  </a:txBody>
                  <a:tcPr marL="91449" marR="91449" marT="45787" marB="45787" anchor="ctr"/>
                </a:tc>
                <a:tc>
                  <a:txBody>
                    <a:bodyPr/>
                    <a:lstStyle/>
                    <a:p>
                      <a:pPr algn="ctr"/>
                      <a:r>
                        <a:rPr kumimoji="1" lang="ja-JP" altLang="en-US" sz="2800" dirty="0"/>
                        <a:t>知識・技能</a:t>
                      </a:r>
                    </a:p>
                  </a:txBody>
                  <a:tcPr marL="91449" marR="91449" marT="45787" marB="45787" anchor="ctr">
                    <a:solidFill>
                      <a:schemeClr val="accent4"/>
                    </a:solidFill>
                  </a:tcPr>
                </a:tc>
                <a:tc>
                  <a:txBody>
                    <a:bodyPr/>
                    <a:lstStyle/>
                    <a:p>
                      <a:pPr algn="ctr"/>
                      <a:r>
                        <a:rPr kumimoji="1" lang="ja-JP" altLang="en-US" sz="2800" dirty="0"/>
                        <a:t>思考・判断・表現</a:t>
                      </a:r>
                    </a:p>
                  </a:txBody>
                  <a:tcPr marL="91449" marR="91449" marT="45787" marB="45787" anchor="ctr">
                    <a:solidFill>
                      <a:schemeClr val="accent4"/>
                    </a:solidFill>
                  </a:tcPr>
                </a:tc>
                <a:tc>
                  <a:txBody>
                    <a:bodyPr/>
                    <a:lstStyle/>
                    <a:p>
                      <a:pPr algn="ctr">
                        <a:lnSpc>
                          <a:spcPts val="2600"/>
                        </a:lnSpc>
                      </a:pPr>
                      <a:r>
                        <a:rPr kumimoji="1" lang="ja-JP" altLang="en-US" sz="2400" b="1" spc="-100" baseline="0" dirty="0"/>
                        <a:t>主体的に学習に</a:t>
                      </a:r>
                      <a:endParaRPr kumimoji="1" lang="en-US" altLang="ja-JP" sz="2400" b="1" spc="-100" baseline="0" dirty="0"/>
                    </a:p>
                    <a:p>
                      <a:pPr algn="ctr">
                        <a:lnSpc>
                          <a:spcPts val="2600"/>
                        </a:lnSpc>
                      </a:pPr>
                      <a:r>
                        <a:rPr kumimoji="1" lang="ja-JP" altLang="en-US" sz="2400" b="1" spc="-100" baseline="0" dirty="0"/>
                        <a:t>取り組む態度</a:t>
                      </a:r>
                    </a:p>
                  </a:txBody>
                  <a:tcPr marL="91449" marR="91449" marT="45787" marB="45787" anchor="ctr">
                    <a:solidFill>
                      <a:schemeClr val="accent4"/>
                    </a:solidFill>
                  </a:tcPr>
                </a:tc>
                <a:extLst>
                  <a:ext uri="{0D108BD9-81ED-4DB2-BD59-A6C34878D82A}">
                    <a16:rowId xmlns:a16="http://schemas.microsoft.com/office/drawing/2014/main" val="10000"/>
                  </a:ext>
                </a:extLst>
              </a:tr>
              <a:tr h="4172561">
                <a:tc vMerge="1">
                  <a:txBody>
                    <a:bodyPr/>
                    <a:lstStyle/>
                    <a:p>
                      <a:pPr algn="ctr"/>
                      <a:endParaRPr kumimoji="1" lang="ja-JP" altLang="en-US" sz="2000" dirty="0"/>
                    </a:p>
                  </a:txBody>
                  <a:tcPr marL="91449" marR="91449" marT="45747" marB="45747" anchor="ctr"/>
                </a:tc>
                <a:tc>
                  <a:txBody>
                    <a:bodyPr/>
                    <a:lstStyle/>
                    <a:p>
                      <a:r>
                        <a:rPr kumimoji="1" lang="ja-JP" altLang="en-US" sz="1600" b="0" i="0" u="none" strike="noStrike" kern="1200" baseline="0" dirty="0">
                          <a:solidFill>
                            <a:schemeClr val="tx1"/>
                          </a:solidFill>
                          <a:latin typeface="+mj-ea"/>
                          <a:ea typeface="+mj-ea"/>
                          <a:cs typeface="+mn-cs"/>
                        </a:rPr>
                        <a:t>・飲料水，電気，ガスを供給す</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a:t>
                      </a:r>
                      <a:r>
                        <a:rPr kumimoji="1" lang="ja-JP" altLang="en-US" sz="1600" b="0" i="0" u="none" strike="noStrike" kern="1200" baseline="0" dirty="0" err="1">
                          <a:solidFill>
                            <a:schemeClr val="tx1"/>
                          </a:solidFill>
                          <a:latin typeface="+mj-ea"/>
                          <a:ea typeface="+mj-ea"/>
                          <a:cs typeface="+mn-cs"/>
                        </a:rPr>
                        <a:t>る</a:t>
                      </a:r>
                      <a:r>
                        <a:rPr kumimoji="1" lang="ja-JP" altLang="en-US" sz="1600" b="0" i="0" u="none" strike="noStrike" kern="1200" baseline="0" dirty="0">
                          <a:solidFill>
                            <a:schemeClr val="tx1"/>
                          </a:solidFill>
                          <a:latin typeface="+mj-ea"/>
                          <a:ea typeface="+mj-ea"/>
                          <a:cs typeface="+mn-cs"/>
                        </a:rPr>
                        <a:t>事業は，安全で安定的に　</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供給できるように進められて</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いることや，地域の人々の健</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康な生活の維持と向上に役</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立っていることを</a:t>
                      </a:r>
                      <a:r>
                        <a:rPr kumimoji="1" lang="ja-JP" altLang="en-US" sz="1600" b="0" i="0" u="sng" strike="noStrike" kern="1200" baseline="0" dirty="0">
                          <a:solidFill>
                            <a:srgbClr val="FF0000"/>
                          </a:solidFill>
                          <a:latin typeface="+mj-ea"/>
                          <a:ea typeface="+mj-ea"/>
                          <a:cs typeface="+mn-cs"/>
                        </a:rPr>
                        <a:t>理解して</a:t>
                      </a:r>
                      <a:r>
                        <a:rPr kumimoji="1" lang="ja-JP" altLang="en-US" sz="1600" b="0" i="0" u="sng" strike="noStrike" kern="1200" baseline="0" dirty="0" err="1">
                          <a:solidFill>
                            <a:srgbClr val="FF0000"/>
                          </a:solidFill>
                          <a:latin typeface="+mj-ea"/>
                          <a:ea typeface="+mj-ea"/>
                          <a:cs typeface="+mn-cs"/>
                        </a:rPr>
                        <a:t>い</a:t>
                      </a:r>
                      <a:endParaRPr kumimoji="1" lang="en-US" altLang="ja-JP" sz="1600" b="0" i="0" u="sng" strike="noStrike" kern="1200" baseline="0" dirty="0">
                        <a:solidFill>
                          <a:srgbClr val="FF0000"/>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a:t>
                      </a:r>
                      <a:r>
                        <a:rPr kumimoji="1" lang="ja-JP" altLang="en-US" sz="1600" b="0" i="0" u="sng" strike="noStrike" kern="1200" baseline="0" dirty="0">
                          <a:solidFill>
                            <a:srgbClr val="FF0000"/>
                          </a:solidFill>
                          <a:latin typeface="+mj-ea"/>
                          <a:ea typeface="+mj-ea"/>
                          <a:cs typeface="+mn-cs"/>
                        </a:rPr>
                        <a:t>る</a:t>
                      </a:r>
                      <a:r>
                        <a:rPr kumimoji="1" lang="ja-JP" altLang="en-US" sz="1600" b="0" i="0" u="none" strike="noStrike" kern="1200" baseline="0" dirty="0">
                          <a:solidFill>
                            <a:schemeClr val="tx1"/>
                          </a:solidFill>
                          <a:latin typeface="+mj-ea"/>
                          <a:ea typeface="+mj-ea"/>
                          <a:cs typeface="+mn-cs"/>
                        </a:rPr>
                        <a:t>。 </a:t>
                      </a:r>
                    </a:p>
                    <a:p>
                      <a:r>
                        <a:rPr kumimoji="1" lang="ja-JP" altLang="en-US" sz="1600" b="0" i="0" u="none" strike="noStrike" kern="1200" baseline="0" dirty="0">
                          <a:solidFill>
                            <a:schemeClr val="tx1"/>
                          </a:solidFill>
                          <a:latin typeface="+mj-ea"/>
                          <a:ea typeface="+mj-ea"/>
                          <a:cs typeface="+mn-cs"/>
                        </a:rPr>
                        <a:t>・廃棄物を処理する事業は，衛</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生的な処理や資源の有効利</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用ができるよう進められて</a:t>
                      </a:r>
                      <a:r>
                        <a:rPr kumimoji="1" lang="ja-JP" altLang="en-US" sz="1600" b="0" i="0" u="none" strike="noStrike" kern="1200" baseline="0" dirty="0" err="1">
                          <a:solidFill>
                            <a:schemeClr val="tx1"/>
                          </a:solidFill>
                          <a:latin typeface="+mj-ea"/>
                          <a:ea typeface="+mj-ea"/>
                          <a:cs typeface="+mn-cs"/>
                        </a:rPr>
                        <a:t>い</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ることや，生活環境の維持と</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向上に役立っていることを</a:t>
                      </a:r>
                      <a:r>
                        <a:rPr kumimoji="1" lang="ja-JP" altLang="en-US" sz="1600" b="0" i="0" u="sng" strike="noStrike" kern="1200" baseline="0" dirty="0">
                          <a:solidFill>
                            <a:srgbClr val="FF0000"/>
                          </a:solidFill>
                          <a:latin typeface="+mj-ea"/>
                          <a:ea typeface="+mj-ea"/>
                          <a:cs typeface="+mn-cs"/>
                        </a:rPr>
                        <a:t>理</a:t>
                      </a:r>
                      <a:endParaRPr kumimoji="1" lang="en-US" altLang="ja-JP" sz="1600" b="0" i="0" u="sng" strike="noStrike" kern="1200" baseline="0" dirty="0">
                        <a:solidFill>
                          <a:srgbClr val="FF0000"/>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a:t>
                      </a:r>
                      <a:r>
                        <a:rPr kumimoji="1" lang="ja-JP" altLang="en-US" sz="1600" b="0" i="0" u="sng" strike="noStrike" kern="1200" baseline="0" dirty="0">
                          <a:solidFill>
                            <a:srgbClr val="FF0000"/>
                          </a:solidFill>
                          <a:latin typeface="+mj-ea"/>
                          <a:ea typeface="+mj-ea"/>
                          <a:cs typeface="+mn-cs"/>
                        </a:rPr>
                        <a:t>解している</a:t>
                      </a:r>
                      <a:r>
                        <a:rPr kumimoji="1" lang="ja-JP" altLang="en-US" sz="1600" b="0" i="0" u="none" strike="noStrike" kern="1200" baseline="0" dirty="0">
                          <a:solidFill>
                            <a:schemeClr val="tx1"/>
                          </a:solidFill>
                          <a:latin typeface="+mj-ea"/>
                          <a:ea typeface="+mj-ea"/>
                          <a:cs typeface="+mn-cs"/>
                        </a:rPr>
                        <a:t>。 </a:t>
                      </a:r>
                    </a:p>
                    <a:p>
                      <a:r>
                        <a:rPr kumimoji="1" lang="ja-JP" altLang="en-US" sz="1600" b="0" i="0" u="none" strike="noStrike" kern="1200" baseline="0" dirty="0">
                          <a:solidFill>
                            <a:schemeClr val="tx1"/>
                          </a:solidFill>
                          <a:latin typeface="+mj-ea"/>
                          <a:ea typeface="+mj-ea"/>
                          <a:cs typeface="+mn-cs"/>
                        </a:rPr>
                        <a:t>・見学・調査したり地図などの</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資料で</a:t>
                      </a:r>
                      <a:r>
                        <a:rPr kumimoji="1" lang="ja-JP" altLang="en-US" sz="1600" b="0" i="0" u="sng" strike="noStrike" kern="1200" baseline="0" dirty="0">
                          <a:solidFill>
                            <a:srgbClr val="FF0000"/>
                          </a:solidFill>
                          <a:latin typeface="+mj-ea"/>
                          <a:ea typeface="+mj-ea"/>
                          <a:cs typeface="+mn-cs"/>
                        </a:rPr>
                        <a:t>調べたりして，まとめ</a:t>
                      </a:r>
                      <a:endParaRPr kumimoji="1" lang="en-US" altLang="ja-JP" sz="1600" b="0" i="0" u="sng" strike="noStrike" kern="1200" baseline="0" dirty="0">
                        <a:solidFill>
                          <a:srgbClr val="FF0000"/>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a:t>
                      </a:r>
                      <a:r>
                        <a:rPr kumimoji="1" lang="ja-JP" altLang="en-US" sz="1600" b="0" i="0" u="sng" strike="noStrike" kern="1200" baseline="0" dirty="0">
                          <a:solidFill>
                            <a:srgbClr val="FF0000"/>
                          </a:solidFill>
                          <a:latin typeface="+mj-ea"/>
                          <a:ea typeface="+mj-ea"/>
                          <a:cs typeface="+mn-cs"/>
                        </a:rPr>
                        <a:t>ている</a:t>
                      </a:r>
                      <a:r>
                        <a:rPr kumimoji="1" lang="ja-JP" altLang="en-US" sz="1600" b="0" i="0" u="none" strike="noStrike" kern="1200" baseline="0" dirty="0">
                          <a:solidFill>
                            <a:schemeClr val="tx1"/>
                          </a:solidFill>
                          <a:latin typeface="+mj-ea"/>
                          <a:ea typeface="+mj-ea"/>
                          <a:cs typeface="+mn-cs"/>
                        </a:rPr>
                        <a:t>。 	</a:t>
                      </a:r>
                    </a:p>
                  </a:txBody>
                  <a:tcPr marL="91449" marR="91449" marT="45748" marB="45748"/>
                </a:tc>
                <a:tc>
                  <a:txBody>
                    <a:bodyPr/>
                    <a:lstStyle/>
                    <a:p>
                      <a:r>
                        <a:rPr kumimoji="1" lang="ja-JP" altLang="en-US" sz="1600" b="0" i="0" u="none" strike="noStrike" kern="1200" baseline="0" dirty="0">
                          <a:solidFill>
                            <a:schemeClr val="tx1"/>
                          </a:solidFill>
                          <a:latin typeface="+mj-ea"/>
                          <a:ea typeface="+mj-ea"/>
                          <a:cs typeface="+mn-cs"/>
                        </a:rPr>
                        <a:t>・供給の仕組みや経路，県内</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外の人々の協力などに着目</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して，飲料水，電気，ガスの</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供給のため　の事業の様子</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を捉え，それらの事業が果</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たす役割を</a:t>
                      </a:r>
                      <a:r>
                        <a:rPr kumimoji="1" lang="ja-JP" altLang="en-US" sz="1600" b="0" i="0" u="sng" strike="noStrike" kern="1200" baseline="0" dirty="0">
                          <a:solidFill>
                            <a:srgbClr val="FF0000"/>
                          </a:solidFill>
                          <a:latin typeface="+mj-ea"/>
                          <a:ea typeface="+mj-ea"/>
                          <a:cs typeface="+mn-cs"/>
                        </a:rPr>
                        <a:t>考え，表現して</a:t>
                      </a:r>
                      <a:endParaRPr kumimoji="1" lang="en-US" altLang="ja-JP" sz="1600" b="0" i="0" u="sng" strike="noStrike" kern="1200" baseline="0" dirty="0">
                        <a:solidFill>
                          <a:srgbClr val="FF0000"/>
                        </a:solidFill>
                        <a:latin typeface="+mj-ea"/>
                        <a:ea typeface="+mj-ea"/>
                        <a:cs typeface="+mn-cs"/>
                      </a:endParaRPr>
                    </a:p>
                    <a:p>
                      <a:r>
                        <a:rPr kumimoji="1" lang="ja-JP" altLang="en-US" sz="1600" b="0" i="0" u="none" strike="noStrike" kern="1200" baseline="0" dirty="0">
                          <a:solidFill>
                            <a:srgbClr val="FF0000"/>
                          </a:solidFill>
                          <a:latin typeface="+mj-ea"/>
                          <a:ea typeface="+mj-ea"/>
                          <a:cs typeface="+mn-cs"/>
                        </a:rPr>
                        <a:t>　</a:t>
                      </a:r>
                      <a:r>
                        <a:rPr kumimoji="1" lang="ja-JP" altLang="en-US" sz="1600" b="0" i="0" u="sng" strike="noStrike" kern="1200" baseline="0" dirty="0">
                          <a:solidFill>
                            <a:srgbClr val="FF0000"/>
                          </a:solidFill>
                          <a:latin typeface="+mj-ea"/>
                          <a:ea typeface="+mj-ea"/>
                          <a:cs typeface="+mn-cs"/>
                        </a:rPr>
                        <a:t>いる</a:t>
                      </a:r>
                      <a:r>
                        <a:rPr kumimoji="1" lang="ja-JP" altLang="en-US" sz="1600" b="0" i="0" u="none" strike="noStrike" kern="1200" baseline="0" dirty="0">
                          <a:solidFill>
                            <a:schemeClr val="tx1"/>
                          </a:solidFill>
                          <a:latin typeface="+mj-ea"/>
                          <a:ea typeface="+mj-ea"/>
                          <a:cs typeface="+mn-cs"/>
                        </a:rPr>
                        <a:t>。 </a:t>
                      </a:r>
                    </a:p>
                    <a:p>
                      <a:r>
                        <a:rPr kumimoji="1" lang="ja-JP" altLang="en-US" sz="1600" b="0" i="0" u="none" strike="noStrike" kern="1200" baseline="0" dirty="0">
                          <a:solidFill>
                            <a:schemeClr val="tx1"/>
                          </a:solidFill>
                          <a:latin typeface="+mj-ea"/>
                          <a:ea typeface="+mj-ea"/>
                          <a:cs typeface="+mn-cs"/>
                        </a:rPr>
                        <a:t>・処理の仕組みや再利用，県</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内外の人々の協力などに着</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目して，廃棄物の処理の</a:t>
                      </a:r>
                      <a:r>
                        <a:rPr kumimoji="1" lang="ja-JP" altLang="en-US" sz="1600" b="0" i="0" u="none" strike="noStrike" kern="1200" baseline="0" dirty="0" err="1">
                          <a:solidFill>
                            <a:schemeClr val="tx1"/>
                          </a:solidFill>
                          <a:latin typeface="+mj-ea"/>
                          <a:ea typeface="+mj-ea"/>
                          <a:cs typeface="+mn-cs"/>
                        </a:rPr>
                        <a:t>た</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a:t>
                      </a:r>
                      <a:r>
                        <a:rPr kumimoji="1" lang="ja-JP" altLang="en-US" sz="1600" b="0" i="0" u="none" strike="noStrike" kern="1200" baseline="0" dirty="0" err="1">
                          <a:solidFill>
                            <a:schemeClr val="tx1"/>
                          </a:solidFill>
                          <a:latin typeface="+mj-ea"/>
                          <a:ea typeface="+mj-ea"/>
                          <a:cs typeface="+mn-cs"/>
                        </a:rPr>
                        <a:t>めの</a:t>
                      </a:r>
                      <a:r>
                        <a:rPr kumimoji="1" lang="ja-JP" altLang="en-US" sz="1600" b="0" i="0" u="none" strike="noStrike" kern="1200" baseline="0" dirty="0">
                          <a:solidFill>
                            <a:schemeClr val="tx1"/>
                          </a:solidFill>
                          <a:latin typeface="+mj-ea"/>
                          <a:ea typeface="+mj-ea"/>
                          <a:cs typeface="+mn-cs"/>
                        </a:rPr>
                        <a:t>事業の様子を捉え，そ</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の事業が果たす役割を</a:t>
                      </a:r>
                      <a:r>
                        <a:rPr kumimoji="1" lang="ja-JP" altLang="en-US" sz="1600" b="0" i="0" u="sng" strike="noStrike" kern="1200" baseline="0" dirty="0">
                          <a:solidFill>
                            <a:srgbClr val="FF0000"/>
                          </a:solidFill>
                          <a:latin typeface="+mj-ea"/>
                          <a:ea typeface="+mj-ea"/>
                          <a:cs typeface="+mn-cs"/>
                        </a:rPr>
                        <a:t>考え，</a:t>
                      </a:r>
                      <a:endParaRPr kumimoji="1" lang="en-US" altLang="ja-JP" sz="1600" b="0" i="0" u="sng" strike="noStrike" kern="1200" baseline="0" dirty="0">
                        <a:solidFill>
                          <a:srgbClr val="FF0000"/>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a:t>
                      </a:r>
                      <a:r>
                        <a:rPr kumimoji="1" lang="ja-JP" altLang="en-US" sz="1600" b="0" i="0" u="sng" strike="noStrike" kern="1200" baseline="0" dirty="0">
                          <a:solidFill>
                            <a:srgbClr val="FF0000"/>
                          </a:solidFill>
                          <a:latin typeface="+mj-ea"/>
                          <a:ea typeface="+mj-ea"/>
                          <a:cs typeface="+mn-cs"/>
                        </a:rPr>
                        <a:t>表現している</a:t>
                      </a:r>
                      <a:r>
                        <a:rPr kumimoji="1" lang="ja-JP" altLang="en-US" sz="1600" b="0" i="0" u="none" strike="noStrike" kern="1200" baseline="0" dirty="0">
                          <a:solidFill>
                            <a:schemeClr val="tx1"/>
                          </a:solidFill>
                          <a:latin typeface="+mj-ea"/>
                          <a:ea typeface="+mj-ea"/>
                          <a:cs typeface="+mn-cs"/>
                        </a:rPr>
                        <a:t>。 	</a:t>
                      </a:r>
                    </a:p>
                  </a:txBody>
                  <a:tcPr marL="91449" marR="91449" marT="45748" marB="45748"/>
                </a:tc>
                <a:tc>
                  <a:txBody>
                    <a:bodyPr/>
                    <a:lstStyle/>
                    <a:p>
                      <a:r>
                        <a:rPr kumimoji="1" lang="ja-JP" altLang="en-US" sz="1600" b="0" i="0" u="none" strike="noStrike" kern="1200" baseline="0" dirty="0">
                          <a:solidFill>
                            <a:schemeClr val="tx1"/>
                          </a:solidFill>
                          <a:latin typeface="+mj-ea"/>
                          <a:ea typeface="+mj-ea"/>
                          <a:cs typeface="+mn-cs"/>
                        </a:rPr>
                        <a:t>・人々の健康や生活環境を支</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える事業について，主体的に</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a:t>
                      </a:r>
                      <a:r>
                        <a:rPr kumimoji="1" lang="ja-JP" altLang="en-US" sz="1600" b="0" i="0" u="sng" strike="noStrike" kern="1200" baseline="0" dirty="0">
                          <a:solidFill>
                            <a:srgbClr val="FF0000"/>
                          </a:solidFill>
                          <a:latin typeface="+mj-ea"/>
                          <a:ea typeface="+mj-ea"/>
                          <a:cs typeface="+mn-cs"/>
                        </a:rPr>
                        <a:t>問題解決しようとしたり</a:t>
                      </a:r>
                      <a:r>
                        <a:rPr kumimoji="1" lang="ja-JP" altLang="en-US" sz="1600" b="0" i="0" u="none" strike="noStrike" kern="1200" baseline="0" dirty="0">
                          <a:solidFill>
                            <a:schemeClr val="tx1"/>
                          </a:solidFill>
                          <a:latin typeface="+mj-ea"/>
                          <a:ea typeface="+mj-ea"/>
                          <a:cs typeface="+mn-cs"/>
                        </a:rPr>
                        <a:t>，</a:t>
                      </a:r>
                      <a:r>
                        <a:rPr kumimoji="1" lang="ja-JP" altLang="en-US" sz="1600" b="0" i="0" u="sng" strike="noStrike" kern="1200" baseline="0" dirty="0">
                          <a:solidFill>
                            <a:srgbClr val="FF0000"/>
                          </a:solidFill>
                          <a:latin typeface="+mj-ea"/>
                          <a:ea typeface="+mj-ea"/>
                          <a:cs typeface="+mn-cs"/>
                        </a:rPr>
                        <a:t>より</a:t>
                      </a:r>
                      <a:endParaRPr kumimoji="1" lang="en-US" altLang="ja-JP" sz="1600" b="0" i="0" u="sng" strike="noStrike" kern="1200" baseline="0" dirty="0">
                        <a:solidFill>
                          <a:srgbClr val="FF0000"/>
                        </a:solidFill>
                        <a:latin typeface="+mj-ea"/>
                        <a:ea typeface="+mj-ea"/>
                        <a:cs typeface="+mn-cs"/>
                      </a:endParaRPr>
                    </a:p>
                    <a:p>
                      <a:r>
                        <a:rPr kumimoji="1" lang="ja-JP" altLang="en-US" sz="1600" b="0" i="0" u="none" strike="noStrike" kern="1200" baseline="0" dirty="0">
                          <a:solidFill>
                            <a:srgbClr val="FF0000"/>
                          </a:solidFill>
                          <a:latin typeface="+mj-ea"/>
                          <a:ea typeface="+mj-ea"/>
                          <a:cs typeface="+mn-cs"/>
                        </a:rPr>
                        <a:t>　</a:t>
                      </a:r>
                      <a:r>
                        <a:rPr kumimoji="1" lang="ja-JP" altLang="en-US" sz="1600" b="0" i="0" u="sng" strike="noStrike" kern="1200" baseline="0" dirty="0">
                          <a:solidFill>
                            <a:srgbClr val="FF0000"/>
                          </a:solidFill>
                          <a:latin typeface="+mj-ea"/>
                          <a:ea typeface="+mj-ea"/>
                          <a:cs typeface="+mn-cs"/>
                        </a:rPr>
                        <a:t>よい社会を考え学習したこと</a:t>
                      </a:r>
                      <a:endParaRPr kumimoji="1" lang="en-US" altLang="ja-JP" sz="1600" b="0" i="0" u="sng" strike="noStrike" kern="1200" baseline="0" dirty="0">
                        <a:solidFill>
                          <a:srgbClr val="FF0000"/>
                        </a:solidFill>
                        <a:latin typeface="+mj-ea"/>
                        <a:ea typeface="+mj-ea"/>
                        <a:cs typeface="+mn-cs"/>
                      </a:endParaRPr>
                    </a:p>
                    <a:p>
                      <a:r>
                        <a:rPr kumimoji="1" lang="ja-JP" altLang="en-US" sz="1600" b="0" i="0" u="none" strike="noStrike" kern="1200" baseline="0" dirty="0">
                          <a:solidFill>
                            <a:srgbClr val="FF0000"/>
                          </a:solidFill>
                          <a:latin typeface="+mj-ea"/>
                          <a:ea typeface="+mj-ea"/>
                          <a:cs typeface="+mn-cs"/>
                        </a:rPr>
                        <a:t>　</a:t>
                      </a:r>
                      <a:r>
                        <a:rPr kumimoji="1" lang="ja-JP" altLang="en-US" sz="1600" b="0" i="0" u="sng" strike="noStrike" kern="1200" baseline="0" dirty="0">
                          <a:solidFill>
                            <a:srgbClr val="FF0000"/>
                          </a:solidFill>
                          <a:latin typeface="+mj-ea"/>
                          <a:ea typeface="+mj-ea"/>
                          <a:cs typeface="+mn-cs"/>
                        </a:rPr>
                        <a:t>を社会生活に生かそうとした</a:t>
                      </a:r>
                      <a:endParaRPr kumimoji="1" lang="en-US" altLang="ja-JP" sz="1600" b="0" i="0" u="sng" strike="noStrike" kern="1200" baseline="0" dirty="0">
                        <a:solidFill>
                          <a:srgbClr val="FF0000"/>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a:t>
                      </a:r>
                      <a:r>
                        <a:rPr kumimoji="1" lang="ja-JP" altLang="en-US" sz="1600" b="0" i="0" u="sng" strike="noStrike" kern="1200" baseline="0" dirty="0" err="1">
                          <a:solidFill>
                            <a:srgbClr val="FF0000"/>
                          </a:solidFill>
                          <a:latin typeface="+mj-ea"/>
                          <a:ea typeface="+mj-ea"/>
                          <a:cs typeface="+mn-cs"/>
                        </a:rPr>
                        <a:t>り</a:t>
                      </a:r>
                      <a:r>
                        <a:rPr kumimoji="1" lang="ja-JP" altLang="en-US" sz="1600" b="0" i="0" u="sng" strike="noStrike" kern="1200" baseline="0" dirty="0">
                          <a:solidFill>
                            <a:srgbClr val="FF0000"/>
                          </a:solidFill>
                          <a:latin typeface="+mj-ea"/>
                          <a:ea typeface="+mj-ea"/>
                          <a:cs typeface="+mn-cs"/>
                        </a:rPr>
                        <a:t>してい</a:t>
                      </a:r>
                      <a:r>
                        <a:rPr kumimoji="1" lang="ja-JP" altLang="en-US" sz="1600" b="0" i="0" u="none" strike="noStrike" kern="1200" baseline="0" dirty="0">
                          <a:solidFill>
                            <a:srgbClr val="FF0000"/>
                          </a:solidFill>
                          <a:latin typeface="+mj-ea"/>
                          <a:ea typeface="+mj-ea"/>
                          <a:cs typeface="+mn-cs"/>
                        </a:rPr>
                        <a:t>る</a:t>
                      </a:r>
                      <a:r>
                        <a:rPr kumimoji="1" lang="ja-JP" altLang="en-US" sz="1600" b="0" i="0" u="none" strike="noStrike" kern="1200" baseline="0" dirty="0">
                          <a:solidFill>
                            <a:schemeClr val="tx1"/>
                          </a:solidFill>
                          <a:latin typeface="+mj-ea"/>
                          <a:ea typeface="+mj-ea"/>
                          <a:cs typeface="+mn-cs"/>
                        </a:rPr>
                        <a:t>。 </a:t>
                      </a:r>
                    </a:p>
                    <a:p>
                      <a:endParaRPr kumimoji="1" lang="en-US" altLang="ja-JP" sz="1600" b="0" i="0" u="none" strike="noStrike" kern="1200" baseline="0" dirty="0">
                        <a:solidFill>
                          <a:schemeClr val="tx1"/>
                        </a:solidFill>
                        <a:latin typeface="+mj-ea"/>
                        <a:ea typeface="+mj-ea"/>
                        <a:cs typeface="+mn-cs"/>
                      </a:endParaRPr>
                    </a:p>
                    <a:p>
                      <a:r>
                        <a:rPr kumimoji="1" lang="en-US" altLang="ja-JP" sz="1600" b="0" i="0" u="none" strike="noStrike" kern="1200" baseline="0" dirty="0">
                          <a:solidFill>
                            <a:schemeClr val="tx1"/>
                          </a:solidFill>
                          <a:latin typeface="+mj-ea"/>
                          <a:ea typeface="+mj-ea"/>
                          <a:cs typeface="+mn-cs"/>
                        </a:rPr>
                        <a:t>※</a:t>
                      </a:r>
                      <a:r>
                        <a:rPr kumimoji="1" lang="ja-JP" altLang="en-US" sz="1600" b="0" i="0" u="none" strike="noStrike" kern="1200" baseline="0" dirty="0">
                          <a:solidFill>
                            <a:schemeClr val="tx1"/>
                          </a:solidFill>
                          <a:latin typeface="+mj-ea"/>
                          <a:ea typeface="+mj-ea"/>
                          <a:cs typeface="+mn-cs"/>
                        </a:rPr>
                        <a:t>必要に応じて学年別の評価</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の観点の趣旨のうち「主体的</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に学習に取り組む態度」に関</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わる部分を用いて作成する。</a:t>
                      </a:r>
                    </a:p>
                  </a:txBody>
                  <a:tcPr marL="91449" marR="91449" marT="45748" marB="45748"/>
                </a:tc>
                <a:extLst>
                  <a:ext uri="{0D108BD9-81ED-4DB2-BD59-A6C34878D82A}">
                    <a16:rowId xmlns:a16="http://schemas.microsoft.com/office/drawing/2014/main" val="10001"/>
                  </a:ext>
                </a:extLst>
              </a:tr>
            </a:tbl>
          </a:graphicData>
        </a:graphic>
      </p:graphicFrame>
      <p:sp>
        <p:nvSpPr>
          <p:cNvPr id="36882" name="テキスト ボックス 10"/>
          <p:cNvSpPr txBox="1">
            <a:spLocks noChangeArrowheads="1"/>
          </p:cNvSpPr>
          <p:nvPr/>
        </p:nvSpPr>
        <p:spPr bwMode="auto">
          <a:xfrm>
            <a:off x="0" y="784225"/>
            <a:ext cx="9113838" cy="7699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kumimoji="1" lang="ja-JP" altLang="en-US" sz="2200" b="1" dirty="0">
                <a:solidFill>
                  <a:prstClr val="black"/>
                </a:solidFill>
              </a:rPr>
              <a:t>（２）学習指導要領の「２ 内容」 及び 「内容のまとまりごとの評価規準（例）」</a:t>
            </a:r>
            <a:endParaRPr kumimoji="1" lang="en-US" altLang="ja-JP" sz="2200" b="1" dirty="0">
              <a:solidFill>
                <a:prstClr val="black"/>
              </a:solidFill>
            </a:endParaRPr>
          </a:p>
          <a:p>
            <a:pPr algn="ctr">
              <a:defRPr/>
            </a:pPr>
            <a:r>
              <a:rPr kumimoji="1" lang="ja-JP" altLang="en-US" sz="2200" b="1" dirty="0">
                <a:solidFill>
                  <a:prstClr val="black"/>
                </a:solidFill>
              </a:rPr>
              <a:t>～</a:t>
            </a:r>
            <a:r>
              <a:rPr lang="ja-JP" altLang="en-US" sz="2200" b="1" dirty="0">
                <a:latin typeface="+mj-ea"/>
              </a:rPr>
              <a:t>「人々の健康や生活環境を支える事業」（第</a:t>
            </a:r>
            <a:r>
              <a:rPr lang="en-US" altLang="ja-JP" sz="2200" b="1" dirty="0">
                <a:latin typeface="+mj-ea"/>
              </a:rPr>
              <a:t>4</a:t>
            </a:r>
            <a:r>
              <a:rPr lang="ja-JP" altLang="en-US" sz="2200" b="1" dirty="0">
                <a:latin typeface="+mj-ea"/>
              </a:rPr>
              <a:t>学年）</a:t>
            </a:r>
            <a:r>
              <a:rPr kumimoji="1" lang="ja-JP" altLang="en-US" sz="2200" b="1" dirty="0">
                <a:solidFill>
                  <a:prstClr val="black"/>
                </a:solidFill>
              </a:rPr>
              <a:t>～</a:t>
            </a:r>
            <a:endParaRPr kumimoji="1" lang="en-US" altLang="ja-JP" sz="2200" b="1" dirty="0">
              <a:solidFill>
                <a:prstClr val="black"/>
              </a:solidFill>
            </a:endParaRPr>
          </a:p>
        </p:txBody>
      </p:sp>
      <p:sp>
        <p:nvSpPr>
          <p:cNvPr id="43027" name="テキスト ボックス 1"/>
          <p:cNvSpPr txBox="1">
            <a:spLocks noChangeArrowheads="1"/>
          </p:cNvSpPr>
          <p:nvPr/>
        </p:nvSpPr>
        <p:spPr bwMode="auto">
          <a:xfrm>
            <a:off x="0" y="0"/>
            <a:ext cx="9144000" cy="7207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dirty="0">
              <a:solidFill>
                <a:srgbClr val="FFFFFF"/>
              </a:solidFill>
            </a:endParaRPr>
          </a:p>
          <a:p>
            <a:r>
              <a:rPr kumimoji="1" lang="en-US" altLang="ja-JP" sz="2800" b="1" dirty="0">
                <a:solidFill>
                  <a:srgbClr val="FFFFFF"/>
                </a:solidFill>
              </a:rPr>
              <a:t>Ⅱ</a:t>
            </a:r>
            <a:r>
              <a:rPr kumimoji="1" lang="ja-JP" altLang="en-US" sz="2800" b="1" dirty="0">
                <a:solidFill>
                  <a:srgbClr val="FFFFFF"/>
                </a:solidFill>
              </a:rPr>
              <a:t>　「内容のまとまりごとの評価規準」作成の手順</a:t>
            </a:r>
          </a:p>
          <a:p>
            <a:endParaRPr kumimoji="1" lang="en-US" altLang="ja-JP" sz="2800" b="1" dirty="0">
              <a:solidFill>
                <a:srgbClr val="FFFFFF"/>
              </a:solidFill>
            </a:endParaRPr>
          </a:p>
        </p:txBody>
      </p:sp>
      <p:sp>
        <p:nvSpPr>
          <p:cNvPr id="7" name="AutoShape 16"/>
          <p:cNvSpPr>
            <a:spLocks noChangeArrowheads="1"/>
          </p:cNvSpPr>
          <p:nvPr/>
        </p:nvSpPr>
        <p:spPr bwMode="auto">
          <a:xfrm>
            <a:off x="7780338" y="153988"/>
            <a:ext cx="1298575" cy="4778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P32</a:t>
            </a:r>
            <a:endParaRPr lang="ja-JP" altLang="en-US" sz="28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488"/>
    </mc:Choice>
    <mc:Fallback xmlns="">
      <p:transition spd="slow" advTm="2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prstClr val="black"/>
                </a:solidFill>
                <a:latin typeface="HGP教科書体" panose="02020600000000000000" pitchFamily="18" charset="-128"/>
                <a:ea typeface="HGP教科書体" panose="02020600000000000000" pitchFamily="18" charset="-128"/>
              </a:rPr>
              <a:t>小学校　社会</a:t>
            </a:r>
            <a:endParaRPr kumimoji="1" lang="ja-JP" altLang="en-US" sz="5400" dirty="0">
              <a:solidFill>
                <a:prstClr val="black"/>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prstClr val="white">
                    <a:lumMod val="50000"/>
                  </a:prstClr>
                </a:solidFill>
                <a:ea typeface="HGP教科書体" panose="02020600000000000000" pitchFamily="18" charset="-128"/>
              </a:rPr>
              <a:t>Ⅰ</a:t>
            </a:r>
            <a:r>
              <a:rPr lang="ja-JP" altLang="en-US" sz="2800" b="1" dirty="0">
                <a:solidFill>
                  <a:prstClr val="white">
                    <a:lumMod val="50000"/>
                  </a:prstClr>
                </a:solidFill>
                <a:ea typeface="HGP教科書体" panose="02020600000000000000" pitchFamily="18" charset="-128"/>
              </a:rPr>
              <a:t>　小学校社会科の「内容のまとまり」</a:t>
            </a:r>
            <a:endParaRPr lang="en-US" altLang="ja-JP" sz="2800" b="1" dirty="0">
              <a:solidFill>
                <a:prstClr val="white">
                  <a:lumMod val="50000"/>
                </a:prst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prstClr val="white">
                    <a:lumMod val="50000"/>
                  </a:prstClr>
                </a:solidFill>
                <a:ea typeface="HGP教科書体" panose="02020600000000000000" pitchFamily="18" charset="-128"/>
              </a:rPr>
              <a:t>Ⅱ</a:t>
            </a:r>
            <a:r>
              <a:rPr lang="ja-JP" altLang="en-US" sz="2800" b="1" dirty="0">
                <a:solidFill>
                  <a:prstClr val="white">
                    <a:lumMod val="50000"/>
                  </a:prstClr>
                </a:solidFill>
                <a:ea typeface="HGP教科書体" panose="02020600000000000000" pitchFamily="18" charset="-128"/>
              </a:rPr>
              <a:t>　小学校社会科における「内容のまとまりごとの評価規準」</a:t>
            </a:r>
            <a:endParaRPr lang="en-US" altLang="ja-JP" sz="2800" b="1" dirty="0">
              <a:solidFill>
                <a:prstClr val="white">
                  <a:lumMod val="50000"/>
                </a:prst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prstClr val="white">
                    <a:lumMod val="50000"/>
                  </a:prstClr>
                </a:solidFill>
                <a:ea typeface="HGP教科書体" panose="02020600000000000000" pitchFamily="18" charset="-128"/>
              </a:rPr>
              <a:t>　　作成の手順</a:t>
            </a: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「内容のまとまりごとの評価規準」の考え方を踏まえた評価</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規準の作成</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prstClr val="white">
                    <a:lumMod val="50000"/>
                  </a:prstClr>
                </a:solidFill>
                <a:ea typeface="HGP教科書体" panose="02020600000000000000" pitchFamily="18" charset="-128"/>
              </a:rPr>
              <a:t>Ⅳ</a:t>
            </a:r>
            <a:r>
              <a:rPr lang="ja-JP" altLang="en-US" sz="2800" b="1" dirty="0">
                <a:solidFill>
                  <a:prstClr val="white">
                    <a:lumMod val="50000"/>
                  </a:prstClr>
                </a:solidFill>
                <a:ea typeface="HGP教科書体" panose="02020600000000000000" pitchFamily="18" charset="-128"/>
              </a:rPr>
              <a:t>　「主体的に学習に取り組む態度」の評価</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72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テキスト ボックス 1"/>
          <p:cNvSpPr txBox="1">
            <a:spLocks noChangeArrowheads="1"/>
          </p:cNvSpPr>
          <p:nvPr/>
        </p:nvSpPr>
        <p:spPr bwMode="auto">
          <a:xfrm>
            <a:off x="0" y="0"/>
            <a:ext cx="9144000" cy="12684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chemeClr val="bg1"/>
              </a:solidFill>
            </a:endParaRPr>
          </a:p>
          <a:p>
            <a:r>
              <a:rPr kumimoji="1" lang="en-US" altLang="ja-JP" sz="2800" b="1">
                <a:solidFill>
                  <a:schemeClr val="bg1"/>
                </a:solidFill>
              </a:rPr>
              <a:t>Ⅲ</a:t>
            </a:r>
            <a:r>
              <a:rPr kumimoji="1" lang="ja-JP" altLang="en-US" sz="2800" b="1">
                <a:solidFill>
                  <a:schemeClr val="bg1"/>
                </a:solidFill>
              </a:rPr>
              <a:t>　「内容のまとまりごとの評価規準」の考え方を</a:t>
            </a:r>
            <a:endParaRPr kumimoji="1" lang="en-US" altLang="ja-JP" sz="2800" b="1">
              <a:solidFill>
                <a:schemeClr val="bg1"/>
              </a:solidFill>
            </a:endParaRPr>
          </a:p>
          <a:p>
            <a:r>
              <a:rPr kumimoji="1" lang="ja-JP" altLang="en-US" sz="2800" b="1">
                <a:solidFill>
                  <a:schemeClr val="bg1"/>
                </a:solidFill>
              </a:rPr>
              <a:t>　　踏まえた評価規準の作成</a:t>
            </a:r>
            <a:endParaRPr kumimoji="1" lang="en-US" altLang="ja-JP" sz="2800" b="1">
              <a:solidFill>
                <a:schemeClr val="bg1"/>
              </a:solidFill>
            </a:endParaRPr>
          </a:p>
          <a:p>
            <a:pPr algn="ctr"/>
            <a:r>
              <a:rPr kumimoji="1" lang="en-US" altLang="ja-JP" sz="2800" b="1">
                <a:solidFill>
                  <a:schemeClr val="bg1"/>
                </a:solidFill>
              </a:rPr>
              <a:t>【</a:t>
            </a:r>
            <a:r>
              <a:rPr kumimoji="1" lang="ja-JP" altLang="en-US" sz="2800" b="1">
                <a:solidFill>
                  <a:schemeClr val="bg1"/>
                </a:solidFill>
              </a:rPr>
              <a:t>単元の評価規準の作成のポイント</a:t>
            </a:r>
            <a:r>
              <a:rPr kumimoji="1" lang="en-US" altLang="ja-JP" sz="2800" b="1">
                <a:solidFill>
                  <a:schemeClr val="bg1"/>
                </a:solidFill>
              </a:rPr>
              <a:t>】</a:t>
            </a:r>
            <a:endParaRPr kumimoji="1" lang="ja-JP" altLang="en-US" sz="2800" b="1">
              <a:solidFill>
                <a:schemeClr val="bg1"/>
              </a:solidFill>
            </a:endParaRPr>
          </a:p>
          <a:p>
            <a:endParaRPr kumimoji="1" lang="en-US" altLang="ja-JP" sz="3200" b="1">
              <a:solidFill>
                <a:schemeClr val="bg1"/>
              </a:solidFill>
            </a:endParaRPr>
          </a:p>
        </p:txBody>
      </p:sp>
      <p:sp>
        <p:nvSpPr>
          <p:cNvPr id="20" name="テキスト ボックス 19"/>
          <p:cNvSpPr txBox="1"/>
          <p:nvPr/>
        </p:nvSpPr>
        <p:spPr>
          <a:xfrm>
            <a:off x="131763" y="1476375"/>
            <a:ext cx="8880475" cy="5183188"/>
          </a:xfrm>
          <a:prstGeom prst="rect">
            <a:avLst/>
          </a:prstGeom>
          <a:solidFill>
            <a:srgbClr val="FFFF99"/>
          </a:solidFill>
          <a:ln>
            <a:solidFill>
              <a:srgbClr val="FFC000"/>
            </a:solidFill>
          </a:ln>
        </p:spPr>
        <p:txBody>
          <a:bodyPr/>
          <a:lstStyle/>
          <a:p>
            <a:pPr>
              <a:defRPr/>
            </a:pPr>
            <a:r>
              <a:rPr lang="ja-JP" altLang="en-US" sz="2200" dirty="0">
                <a:solidFill>
                  <a:srgbClr val="000000"/>
                </a:solidFill>
                <a:latin typeface="+mj-ea"/>
                <a:ea typeface="+mj-ea"/>
              </a:rPr>
              <a:t>（１）知識・技能 </a:t>
            </a:r>
          </a:p>
          <a:p>
            <a:pPr>
              <a:defRPr/>
            </a:pPr>
            <a:r>
              <a:rPr lang="ja-JP" altLang="en-US" sz="2200" dirty="0">
                <a:solidFill>
                  <a:srgbClr val="000000"/>
                </a:solidFill>
                <a:latin typeface="+mj-ea"/>
                <a:ea typeface="+mj-ea"/>
              </a:rPr>
              <a:t>　知識・技能については，</a:t>
            </a:r>
            <a:r>
              <a:rPr lang="ja-JP" altLang="en-US" sz="2200" dirty="0">
                <a:solidFill>
                  <a:srgbClr val="FF0000"/>
                </a:solidFill>
                <a:latin typeface="+mj-ea"/>
                <a:ea typeface="+mj-ea"/>
              </a:rPr>
              <a:t>「～を調べ，～まとめ，～理解している」</a:t>
            </a:r>
            <a:r>
              <a:rPr lang="ja-JP" altLang="en-US" sz="2200" dirty="0">
                <a:solidFill>
                  <a:srgbClr val="000000"/>
                </a:solidFill>
                <a:latin typeface="+mj-ea"/>
                <a:ea typeface="+mj-ea"/>
              </a:rPr>
              <a:t>などと</a:t>
            </a:r>
            <a:r>
              <a:rPr lang="ja-JP" altLang="en-US" sz="2200" dirty="0">
                <a:solidFill>
                  <a:srgbClr val="FF0000"/>
                </a:solidFill>
                <a:latin typeface="+mj-ea"/>
                <a:ea typeface="+mj-ea"/>
              </a:rPr>
              <a:t>知識と技能を関連付けて</a:t>
            </a:r>
            <a:r>
              <a:rPr lang="ja-JP" altLang="en-US" sz="2200" dirty="0">
                <a:solidFill>
                  <a:srgbClr val="000000"/>
                </a:solidFill>
                <a:latin typeface="+mj-ea"/>
                <a:ea typeface="+mj-ea"/>
              </a:rPr>
              <a:t>評価規準を作成する。 </a:t>
            </a:r>
            <a:endParaRPr lang="ja-JP" altLang="en-US" sz="2200" dirty="0">
              <a:latin typeface="+mj-ea"/>
              <a:ea typeface="+mj-ea"/>
            </a:endParaRPr>
          </a:p>
          <a:p>
            <a:pPr>
              <a:defRPr/>
            </a:pPr>
            <a:r>
              <a:rPr lang="ja-JP" altLang="en-US" sz="2200" dirty="0">
                <a:solidFill>
                  <a:srgbClr val="000000"/>
                </a:solidFill>
                <a:latin typeface="+mj-ea"/>
                <a:ea typeface="+mj-ea"/>
              </a:rPr>
              <a:t>　</a:t>
            </a:r>
            <a:r>
              <a:rPr lang="ja-JP" altLang="en-US" sz="2200" dirty="0">
                <a:solidFill>
                  <a:srgbClr val="FF0000"/>
                </a:solidFill>
                <a:latin typeface="+mj-ea"/>
                <a:ea typeface="+mj-ea"/>
              </a:rPr>
              <a:t>社会科は，資料を集めて読み取り社会的事象の様子を具体的に理解すること，また，調べまとめたことを基に考え，社会的事象の特色や意味などを理解することが大切</a:t>
            </a:r>
            <a:r>
              <a:rPr lang="ja-JP" altLang="en-US" sz="2200" dirty="0">
                <a:solidFill>
                  <a:srgbClr val="000000"/>
                </a:solidFill>
                <a:latin typeface="+mj-ea"/>
                <a:ea typeface="+mj-ea"/>
              </a:rPr>
              <a:t>だからである。 </a:t>
            </a:r>
          </a:p>
          <a:p>
            <a:pPr>
              <a:defRPr/>
            </a:pPr>
            <a:r>
              <a:rPr lang="ja-JP" altLang="en-US" sz="2200" dirty="0">
                <a:solidFill>
                  <a:srgbClr val="000000"/>
                </a:solidFill>
                <a:latin typeface="+mj-ea"/>
                <a:ea typeface="+mj-ea"/>
              </a:rPr>
              <a:t>　そこで，ここでは，学習過程に沿って， </a:t>
            </a:r>
          </a:p>
          <a:p>
            <a:pPr>
              <a:defRPr/>
            </a:pPr>
            <a:r>
              <a:rPr lang="ja-JP" altLang="en-US" sz="2200" dirty="0">
                <a:solidFill>
                  <a:srgbClr val="000000"/>
                </a:solidFill>
                <a:latin typeface="+mj-ea"/>
                <a:ea typeface="+mj-ea"/>
              </a:rPr>
              <a:t>　　</a:t>
            </a:r>
            <a:r>
              <a:rPr lang="ja-JP" altLang="en-US" sz="2200" dirty="0">
                <a:solidFill>
                  <a:srgbClr val="FF0000"/>
                </a:solidFill>
                <a:latin typeface="+mj-ea"/>
                <a:ea typeface="+mj-ea"/>
              </a:rPr>
              <a:t>①　</a:t>
            </a:r>
            <a:r>
              <a:rPr lang="ja-JP" altLang="en-US" sz="2200" u="sng" dirty="0">
                <a:solidFill>
                  <a:srgbClr val="FF0000"/>
                </a:solidFill>
                <a:latin typeface="+mj-ea"/>
                <a:ea typeface="+mj-ea"/>
              </a:rPr>
              <a:t>調べて，必要な情報を集め，読み取り，社会的事象の様子について</a:t>
            </a:r>
            <a:endParaRPr lang="en-US" altLang="ja-JP" sz="2200" u="sng" dirty="0">
              <a:solidFill>
                <a:srgbClr val="FF0000"/>
              </a:solidFill>
              <a:latin typeface="+mj-ea"/>
              <a:ea typeface="+mj-ea"/>
            </a:endParaRPr>
          </a:p>
          <a:p>
            <a:pPr>
              <a:defRPr/>
            </a:pPr>
            <a:r>
              <a:rPr lang="ja-JP" altLang="en-US" sz="2200" dirty="0">
                <a:solidFill>
                  <a:srgbClr val="FF0000"/>
                </a:solidFill>
                <a:latin typeface="+mj-ea"/>
                <a:ea typeface="+mj-ea"/>
              </a:rPr>
              <a:t>　　　</a:t>
            </a:r>
            <a:r>
              <a:rPr lang="ja-JP" altLang="en-US" sz="2200" u="sng" dirty="0">
                <a:solidFill>
                  <a:srgbClr val="FF0000"/>
                </a:solidFill>
                <a:latin typeface="+mj-ea"/>
                <a:ea typeface="+mj-ea"/>
              </a:rPr>
              <a:t>具体的に理解しているか，</a:t>
            </a:r>
            <a:r>
              <a:rPr lang="ja-JP" altLang="en-US" sz="2200" dirty="0">
                <a:solidFill>
                  <a:srgbClr val="FF0000"/>
                </a:solidFill>
                <a:latin typeface="+mj-ea"/>
                <a:ea typeface="+mj-ea"/>
              </a:rPr>
              <a:t> </a:t>
            </a:r>
          </a:p>
          <a:p>
            <a:pPr>
              <a:defRPr/>
            </a:pPr>
            <a:r>
              <a:rPr lang="ja-JP" altLang="en-US" sz="2200" dirty="0">
                <a:solidFill>
                  <a:srgbClr val="FF0000"/>
                </a:solidFill>
                <a:latin typeface="+mj-ea"/>
                <a:ea typeface="+mj-ea"/>
              </a:rPr>
              <a:t>　　②　</a:t>
            </a:r>
            <a:r>
              <a:rPr lang="ja-JP" altLang="en-US" sz="2200" u="sng" dirty="0">
                <a:solidFill>
                  <a:srgbClr val="FF0000"/>
                </a:solidFill>
                <a:latin typeface="+mj-ea"/>
                <a:ea typeface="+mj-ea"/>
              </a:rPr>
              <a:t>調べたことを文などにまとめ，社会的事象の特色や意味などを理解　　</a:t>
            </a:r>
            <a:endParaRPr lang="en-US" altLang="ja-JP" sz="2200" u="sng" dirty="0">
              <a:solidFill>
                <a:srgbClr val="FF0000"/>
              </a:solidFill>
              <a:latin typeface="+mj-ea"/>
              <a:ea typeface="+mj-ea"/>
            </a:endParaRPr>
          </a:p>
          <a:p>
            <a:pPr>
              <a:defRPr/>
            </a:pPr>
            <a:r>
              <a:rPr lang="ja-JP" altLang="en-US" sz="2200" dirty="0">
                <a:solidFill>
                  <a:srgbClr val="FF0000"/>
                </a:solidFill>
                <a:latin typeface="+mj-ea"/>
                <a:ea typeface="+mj-ea"/>
              </a:rPr>
              <a:t>　　　</a:t>
            </a:r>
            <a:r>
              <a:rPr lang="ja-JP" altLang="en-US" sz="2200" u="sng" dirty="0">
                <a:solidFill>
                  <a:srgbClr val="FF0000"/>
                </a:solidFill>
                <a:latin typeface="+mj-ea"/>
                <a:ea typeface="+mj-ea"/>
              </a:rPr>
              <a:t>しているか</a:t>
            </a:r>
            <a:r>
              <a:rPr lang="ja-JP" altLang="en-US" sz="2200" dirty="0">
                <a:solidFill>
                  <a:srgbClr val="FF0000"/>
                </a:solidFill>
                <a:latin typeface="+mj-ea"/>
                <a:ea typeface="+mj-ea"/>
              </a:rPr>
              <a:t>， </a:t>
            </a:r>
          </a:p>
          <a:p>
            <a:pPr>
              <a:defRPr/>
            </a:pPr>
            <a:r>
              <a:rPr lang="ja-JP" altLang="en-US" sz="2200" dirty="0">
                <a:solidFill>
                  <a:srgbClr val="000000"/>
                </a:solidFill>
                <a:latin typeface="+mj-ea"/>
                <a:ea typeface="+mj-ea"/>
              </a:rPr>
              <a:t>という</a:t>
            </a:r>
            <a:r>
              <a:rPr lang="ja-JP" altLang="en-US" sz="2200" dirty="0">
                <a:solidFill>
                  <a:srgbClr val="FF0000"/>
                </a:solidFill>
                <a:latin typeface="+mj-ea"/>
                <a:ea typeface="+mj-ea"/>
              </a:rPr>
              <a:t>学習状況を捉えるよう，評価規準を作成</a:t>
            </a:r>
            <a:r>
              <a:rPr lang="ja-JP" altLang="en-US" sz="2200" dirty="0">
                <a:solidFill>
                  <a:srgbClr val="000000"/>
                </a:solidFill>
                <a:latin typeface="+mj-ea"/>
                <a:ea typeface="+mj-ea"/>
              </a:rPr>
              <a:t>する。 </a:t>
            </a:r>
          </a:p>
          <a:p>
            <a:pPr>
              <a:defRPr/>
            </a:pPr>
            <a:r>
              <a:rPr lang="ja-JP" altLang="en-US" sz="2200" dirty="0">
                <a:solidFill>
                  <a:srgbClr val="000000"/>
                </a:solidFill>
                <a:latin typeface="+mj-ea"/>
                <a:ea typeface="+mj-ea"/>
              </a:rPr>
              <a:t>　その際，評価場面によっては，</a:t>
            </a:r>
            <a:r>
              <a:rPr lang="ja-JP" altLang="en-US" sz="2200" u="sng" dirty="0">
                <a:solidFill>
                  <a:srgbClr val="FF0000"/>
                </a:solidFill>
                <a:latin typeface="+mj-ea"/>
                <a:ea typeface="+mj-ea"/>
              </a:rPr>
              <a:t>知識を中心に学習状況を捉える場面</a:t>
            </a:r>
            <a:r>
              <a:rPr lang="ja-JP" altLang="en-US" sz="2200" dirty="0">
                <a:solidFill>
                  <a:srgbClr val="000000"/>
                </a:solidFill>
                <a:latin typeface="+mj-ea"/>
                <a:ea typeface="+mj-ea"/>
              </a:rPr>
              <a:t>や</a:t>
            </a:r>
            <a:r>
              <a:rPr lang="en-US" altLang="ja-JP" sz="2200" dirty="0">
                <a:solidFill>
                  <a:srgbClr val="000000"/>
                </a:solidFill>
                <a:latin typeface="+mj-ea"/>
                <a:ea typeface="+mj-ea"/>
              </a:rPr>
              <a:t>,</a:t>
            </a:r>
            <a:r>
              <a:rPr lang="ja-JP" altLang="en-US" sz="2200" u="sng" dirty="0">
                <a:solidFill>
                  <a:srgbClr val="FF0000"/>
                </a:solidFill>
                <a:latin typeface="+mj-ea"/>
                <a:ea typeface="+mj-ea"/>
              </a:rPr>
              <a:t>技能を中心に学習状況を捉える場面</a:t>
            </a:r>
            <a:r>
              <a:rPr lang="ja-JP" altLang="en-US" sz="2200" dirty="0">
                <a:solidFill>
                  <a:srgbClr val="000000"/>
                </a:solidFill>
                <a:latin typeface="+mj-ea"/>
                <a:ea typeface="+mj-ea"/>
              </a:rPr>
              <a:t>があり得ることにも留意することが大切である。</a:t>
            </a:r>
          </a:p>
        </p:txBody>
      </p:sp>
      <p:sp>
        <p:nvSpPr>
          <p:cNvPr id="6" name="AutoShape 16"/>
          <p:cNvSpPr>
            <a:spLocks noChangeArrowheads="1"/>
          </p:cNvSpPr>
          <p:nvPr/>
        </p:nvSpPr>
        <p:spPr bwMode="auto">
          <a:xfrm>
            <a:off x="7713663" y="155575"/>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P36</a:t>
            </a:r>
            <a:endParaRPr lang="ja-JP" altLang="en-US" sz="28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782"/>
    </mc:Choice>
    <mc:Fallback xmlns="">
      <p:transition spd="slow" advTm="40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p:nvPr/>
        </p:nvSpPr>
        <p:spPr>
          <a:xfrm>
            <a:off x="131763" y="1452563"/>
            <a:ext cx="8880475" cy="5289550"/>
          </a:xfrm>
          <a:prstGeom prst="rect">
            <a:avLst/>
          </a:prstGeom>
          <a:solidFill>
            <a:srgbClr val="FFFF99"/>
          </a:solidFill>
          <a:ln>
            <a:solidFill>
              <a:srgbClr val="FFC000"/>
            </a:solidFill>
          </a:ln>
        </p:spPr>
        <p:txBody>
          <a:bodyPr/>
          <a:lstStyle/>
          <a:p>
            <a:pPr>
              <a:defRPr/>
            </a:pPr>
            <a:r>
              <a:rPr lang="ja-JP" altLang="en-US" sz="2200" dirty="0"/>
              <a:t>（２）思考・判断・表現 </a:t>
            </a:r>
          </a:p>
          <a:p>
            <a:pPr>
              <a:lnSpc>
                <a:spcPts val="2500"/>
              </a:lnSpc>
              <a:defRPr/>
            </a:pPr>
            <a:r>
              <a:rPr lang="ja-JP" altLang="en-US" sz="2200" dirty="0">
                <a:solidFill>
                  <a:srgbClr val="FF0000"/>
                </a:solidFill>
              </a:rPr>
              <a:t>　思考・判断・表現については一体のものとして</a:t>
            </a:r>
            <a:r>
              <a:rPr lang="ja-JP" altLang="en-US" sz="2200" dirty="0"/>
              <a:t>評価規準を作成する。 </a:t>
            </a:r>
          </a:p>
          <a:p>
            <a:pPr>
              <a:lnSpc>
                <a:spcPts val="2500"/>
              </a:lnSpc>
              <a:defRPr/>
            </a:pPr>
            <a:r>
              <a:rPr lang="ja-JP" altLang="en-US" sz="2200" dirty="0">
                <a:solidFill>
                  <a:srgbClr val="FF0000"/>
                </a:solidFill>
              </a:rPr>
              <a:t>　見方・考え方を働かせて資質・能力の育成を図る観点</a:t>
            </a:r>
            <a:r>
              <a:rPr lang="ja-JP" altLang="en-US" sz="2200" dirty="0"/>
              <a:t>から，（中略）</a:t>
            </a:r>
            <a:r>
              <a:rPr lang="ja-JP" altLang="en-US" sz="2200" dirty="0">
                <a:solidFill>
                  <a:srgbClr val="FF0000"/>
                </a:solidFill>
              </a:rPr>
              <a:t>「追究場面」における評価</a:t>
            </a:r>
            <a:r>
              <a:rPr lang="ja-JP" altLang="en-US" sz="2200" dirty="0"/>
              <a:t>と（中略）</a:t>
            </a:r>
            <a:r>
              <a:rPr lang="ja-JP" altLang="en-US" sz="2200" dirty="0">
                <a:solidFill>
                  <a:srgbClr val="FF0000"/>
                </a:solidFill>
              </a:rPr>
              <a:t>「解決場面」における評価</a:t>
            </a:r>
            <a:r>
              <a:rPr lang="ja-JP" altLang="en-US" sz="2200" dirty="0"/>
              <a:t>について評価規準を作成する。 </a:t>
            </a:r>
          </a:p>
          <a:p>
            <a:pPr>
              <a:lnSpc>
                <a:spcPts val="2500"/>
              </a:lnSpc>
              <a:defRPr/>
            </a:pPr>
            <a:r>
              <a:rPr lang="ja-JP" altLang="en-US" sz="2200" dirty="0"/>
              <a:t>　そこで，ここでは，学習過程に沿って， </a:t>
            </a:r>
          </a:p>
          <a:p>
            <a:pPr>
              <a:lnSpc>
                <a:spcPts val="2500"/>
              </a:lnSpc>
              <a:defRPr/>
            </a:pPr>
            <a:r>
              <a:rPr lang="ja-JP" altLang="en-US" sz="2200" dirty="0">
                <a:solidFill>
                  <a:srgbClr val="FF0000"/>
                </a:solidFill>
              </a:rPr>
              <a:t>　①</a:t>
            </a:r>
            <a:r>
              <a:rPr lang="ja-JP" altLang="en-US" sz="2200" dirty="0"/>
              <a:t>　</a:t>
            </a:r>
            <a:r>
              <a:rPr lang="ja-JP" altLang="en-US" sz="2200" u="sng" dirty="0">
                <a:solidFill>
                  <a:srgbClr val="FF0000"/>
                </a:solidFill>
              </a:rPr>
              <a:t>社会的事象に着目して，問いを見出し，社会的事象の様子につい　</a:t>
            </a:r>
            <a:endParaRPr lang="en-US" altLang="ja-JP" sz="2200" u="sng" dirty="0">
              <a:solidFill>
                <a:srgbClr val="FF0000"/>
              </a:solidFill>
            </a:endParaRPr>
          </a:p>
          <a:p>
            <a:pPr>
              <a:lnSpc>
                <a:spcPts val="2500"/>
              </a:lnSpc>
              <a:defRPr/>
            </a:pPr>
            <a:r>
              <a:rPr lang="ja-JP" altLang="en-US" sz="2200" dirty="0">
                <a:solidFill>
                  <a:srgbClr val="FF0000"/>
                </a:solidFill>
              </a:rPr>
              <a:t>　　　</a:t>
            </a:r>
            <a:r>
              <a:rPr lang="ja-JP" altLang="en-US" sz="2200" u="sng" dirty="0" err="1">
                <a:solidFill>
                  <a:srgbClr val="FF0000"/>
                </a:solidFill>
              </a:rPr>
              <a:t>て</a:t>
            </a:r>
            <a:r>
              <a:rPr lang="ja-JP" altLang="en-US" sz="2200" u="sng" dirty="0">
                <a:solidFill>
                  <a:srgbClr val="FF0000"/>
                </a:solidFill>
              </a:rPr>
              <a:t>考え表現しているか</a:t>
            </a:r>
            <a:r>
              <a:rPr lang="ja-JP" altLang="en-US" sz="2200" dirty="0">
                <a:solidFill>
                  <a:srgbClr val="FF0000"/>
                </a:solidFill>
              </a:rPr>
              <a:t>， </a:t>
            </a:r>
          </a:p>
          <a:p>
            <a:pPr>
              <a:lnSpc>
                <a:spcPts val="2500"/>
              </a:lnSpc>
              <a:defRPr/>
            </a:pPr>
            <a:r>
              <a:rPr lang="ja-JP" altLang="en-US" sz="2200" dirty="0">
                <a:solidFill>
                  <a:srgbClr val="FF0000"/>
                </a:solidFill>
              </a:rPr>
              <a:t>　②　</a:t>
            </a:r>
            <a:r>
              <a:rPr lang="ja-JP" altLang="en-US" sz="2200" u="sng" dirty="0">
                <a:solidFill>
                  <a:srgbClr val="FF0000"/>
                </a:solidFill>
              </a:rPr>
              <a:t>比較・関連付け，総合などして社会的事象の特色や意味を考えたり</a:t>
            </a:r>
            <a:r>
              <a:rPr lang="en-US" altLang="ja-JP" sz="2200" u="sng" dirty="0">
                <a:solidFill>
                  <a:srgbClr val="FF0000"/>
                </a:solidFill>
              </a:rPr>
              <a:t>,</a:t>
            </a:r>
            <a:r>
              <a:rPr lang="ja-JP" altLang="en-US" sz="2200" u="sng" dirty="0">
                <a:solidFill>
                  <a:srgbClr val="FF0000"/>
                </a:solidFill>
              </a:rPr>
              <a:t>　</a:t>
            </a:r>
            <a:endParaRPr lang="en-US" altLang="ja-JP" sz="2200" u="sng" dirty="0">
              <a:solidFill>
                <a:srgbClr val="FF0000"/>
              </a:solidFill>
            </a:endParaRPr>
          </a:p>
          <a:p>
            <a:pPr>
              <a:lnSpc>
                <a:spcPts val="2500"/>
              </a:lnSpc>
              <a:defRPr/>
            </a:pPr>
            <a:r>
              <a:rPr lang="ja-JP" altLang="en-US" sz="2200" dirty="0">
                <a:solidFill>
                  <a:srgbClr val="FF0000"/>
                </a:solidFill>
              </a:rPr>
              <a:t>　　　</a:t>
            </a:r>
            <a:r>
              <a:rPr lang="ja-JP" altLang="en-US" sz="2200" u="sng" dirty="0">
                <a:solidFill>
                  <a:srgbClr val="FF0000"/>
                </a:solidFill>
              </a:rPr>
              <a:t>学習したことを基に社会への関わり方を選択・判断したりして，適切に　</a:t>
            </a:r>
            <a:endParaRPr lang="en-US" altLang="ja-JP" sz="2200" u="sng" dirty="0">
              <a:solidFill>
                <a:srgbClr val="FF0000"/>
              </a:solidFill>
            </a:endParaRPr>
          </a:p>
          <a:p>
            <a:pPr>
              <a:lnSpc>
                <a:spcPts val="2500"/>
              </a:lnSpc>
              <a:defRPr/>
            </a:pPr>
            <a:r>
              <a:rPr lang="ja-JP" altLang="en-US" sz="2200" dirty="0">
                <a:solidFill>
                  <a:srgbClr val="FF0000"/>
                </a:solidFill>
              </a:rPr>
              <a:t>　　　</a:t>
            </a:r>
            <a:r>
              <a:rPr lang="ja-JP" altLang="en-US" sz="2200" u="sng" dirty="0">
                <a:solidFill>
                  <a:srgbClr val="FF0000"/>
                </a:solidFill>
              </a:rPr>
              <a:t>表現しているか，</a:t>
            </a:r>
            <a:endParaRPr lang="en-US" altLang="ja-JP" sz="2200" u="sng" dirty="0">
              <a:solidFill>
                <a:srgbClr val="FF0000"/>
              </a:solidFill>
            </a:endParaRPr>
          </a:p>
          <a:p>
            <a:pPr>
              <a:lnSpc>
                <a:spcPts val="2500"/>
              </a:lnSpc>
              <a:defRPr/>
            </a:pPr>
            <a:r>
              <a:rPr lang="ja-JP" altLang="en-US" sz="2200" dirty="0"/>
              <a:t>という</a:t>
            </a:r>
            <a:r>
              <a:rPr lang="ja-JP" altLang="en-US" sz="2200" dirty="0">
                <a:solidFill>
                  <a:srgbClr val="FF0000"/>
                </a:solidFill>
              </a:rPr>
              <a:t>学習状況を捉えるよう，評価規準を作成</a:t>
            </a:r>
            <a:r>
              <a:rPr lang="ja-JP" altLang="en-US" sz="2200" dirty="0"/>
              <a:t>する。 </a:t>
            </a:r>
          </a:p>
          <a:p>
            <a:pPr>
              <a:lnSpc>
                <a:spcPts val="2500"/>
              </a:lnSpc>
              <a:defRPr/>
            </a:pPr>
            <a:r>
              <a:rPr lang="ja-JP" altLang="en-US" sz="2200" dirty="0"/>
              <a:t>　その際，</a:t>
            </a:r>
            <a:r>
              <a:rPr lang="ja-JP" altLang="en-US" sz="2200" u="sng" dirty="0">
                <a:solidFill>
                  <a:srgbClr val="FF0000"/>
                </a:solidFill>
              </a:rPr>
              <a:t>単元によっては「社会への関わり方を選択・判断する場面」が設定されていない場合も考えられる</a:t>
            </a:r>
            <a:r>
              <a:rPr lang="ja-JP" altLang="en-US" sz="2200" dirty="0"/>
              <a:t>ため</a:t>
            </a:r>
            <a:r>
              <a:rPr lang="ja-JP" altLang="en-US" sz="2200" u="sng" dirty="0">
                <a:solidFill>
                  <a:srgbClr val="FF0000"/>
                </a:solidFill>
              </a:rPr>
              <a:t>「考えたり，（中略）選択・判断したり」と示している</a:t>
            </a:r>
            <a:r>
              <a:rPr lang="ja-JP" altLang="en-US" sz="2200" dirty="0">
                <a:solidFill>
                  <a:srgbClr val="FF0000"/>
                </a:solidFill>
              </a:rPr>
              <a:t>ことに留意し</a:t>
            </a:r>
            <a:r>
              <a:rPr lang="ja-JP" altLang="en-US" sz="2200" dirty="0"/>
              <a:t>，</a:t>
            </a:r>
            <a:r>
              <a:rPr lang="ja-JP" altLang="en-US" sz="2200" u="sng" dirty="0">
                <a:solidFill>
                  <a:srgbClr val="FF0000"/>
                </a:solidFill>
              </a:rPr>
              <a:t>単元の学習活動に応じて適切に文言を選び</a:t>
            </a:r>
            <a:r>
              <a:rPr lang="ja-JP" altLang="en-US" sz="2200" dirty="0"/>
              <a:t>ながら評価規準を設定することが大切である。 </a:t>
            </a:r>
          </a:p>
          <a:p>
            <a:pPr>
              <a:defRPr/>
            </a:pPr>
            <a:endParaRPr kumimoji="1" lang="en-US" altLang="ja-JP" sz="2200" dirty="0">
              <a:latin typeface="+mj-ea"/>
              <a:ea typeface="+mj-ea"/>
            </a:endParaRPr>
          </a:p>
        </p:txBody>
      </p:sp>
      <p:sp>
        <p:nvSpPr>
          <p:cNvPr id="51203" name="テキスト ボックス 1"/>
          <p:cNvSpPr txBox="1">
            <a:spLocks noChangeArrowheads="1"/>
          </p:cNvSpPr>
          <p:nvPr/>
        </p:nvSpPr>
        <p:spPr bwMode="auto">
          <a:xfrm>
            <a:off x="0" y="0"/>
            <a:ext cx="9144000" cy="12684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chemeClr val="bg1"/>
              </a:solidFill>
            </a:endParaRPr>
          </a:p>
          <a:p>
            <a:r>
              <a:rPr kumimoji="1" lang="en-US" altLang="ja-JP" sz="2800" b="1">
                <a:solidFill>
                  <a:schemeClr val="bg1"/>
                </a:solidFill>
              </a:rPr>
              <a:t>Ⅲ</a:t>
            </a:r>
            <a:r>
              <a:rPr kumimoji="1" lang="ja-JP" altLang="en-US" sz="2800" b="1">
                <a:solidFill>
                  <a:schemeClr val="bg1"/>
                </a:solidFill>
              </a:rPr>
              <a:t>　「内容のまとまりごとの評価規準」の考え方を</a:t>
            </a:r>
            <a:endParaRPr kumimoji="1" lang="en-US" altLang="ja-JP" sz="2800" b="1">
              <a:solidFill>
                <a:schemeClr val="bg1"/>
              </a:solidFill>
            </a:endParaRPr>
          </a:p>
          <a:p>
            <a:r>
              <a:rPr kumimoji="1" lang="ja-JP" altLang="en-US" sz="2800" b="1">
                <a:solidFill>
                  <a:schemeClr val="bg1"/>
                </a:solidFill>
              </a:rPr>
              <a:t>　　踏まえた評価規準の作成</a:t>
            </a:r>
            <a:endParaRPr kumimoji="1" lang="en-US" altLang="ja-JP" sz="2800" b="1">
              <a:solidFill>
                <a:schemeClr val="bg1"/>
              </a:solidFill>
            </a:endParaRPr>
          </a:p>
          <a:p>
            <a:pPr algn="ctr"/>
            <a:r>
              <a:rPr kumimoji="1" lang="en-US" altLang="ja-JP" sz="2800" b="1">
                <a:solidFill>
                  <a:schemeClr val="bg1"/>
                </a:solidFill>
              </a:rPr>
              <a:t>【</a:t>
            </a:r>
            <a:r>
              <a:rPr kumimoji="1" lang="ja-JP" altLang="en-US" sz="2800" b="1">
                <a:solidFill>
                  <a:schemeClr val="bg1"/>
                </a:solidFill>
              </a:rPr>
              <a:t>単元の評価規準の作成のポイント</a:t>
            </a:r>
            <a:r>
              <a:rPr kumimoji="1" lang="en-US" altLang="ja-JP" sz="2800" b="1">
                <a:solidFill>
                  <a:schemeClr val="bg1"/>
                </a:solidFill>
              </a:rPr>
              <a:t>】</a:t>
            </a:r>
            <a:endParaRPr kumimoji="1" lang="ja-JP" altLang="en-US" sz="2800" b="1">
              <a:solidFill>
                <a:schemeClr val="bg1"/>
              </a:solidFill>
            </a:endParaRPr>
          </a:p>
          <a:p>
            <a:endParaRPr kumimoji="1" lang="en-US" altLang="ja-JP" sz="3200" b="1">
              <a:solidFill>
                <a:schemeClr val="bg1"/>
              </a:solidFill>
            </a:endParaRPr>
          </a:p>
        </p:txBody>
      </p:sp>
      <p:sp>
        <p:nvSpPr>
          <p:cNvPr id="5" name="AutoShape 16"/>
          <p:cNvSpPr>
            <a:spLocks noChangeArrowheads="1"/>
          </p:cNvSpPr>
          <p:nvPr/>
        </p:nvSpPr>
        <p:spPr bwMode="auto">
          <a:xfrm>
            <a:off x="7429500" y="184150"/>
            <a:ext cx="1692275" cy="492125"/>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P36</a:t>
            </a:r>
            <a:r>
              <a:rPr lang="ja-JP" altLang="en-US" sz="2000" dirty="0">
                <a:solidFill>
                  <a:prstClr val="black"/>
                </a:solidFill>
              </a:rPr>
              <a:t>～</a:t>
            </a:r>
            <a:r>
              <a:rPr lang="en-US" altLang="ja-JP" sz="2000" dirty="0">
                <a:solidFill>
                  <a:prstClr val="black"/>
                </a:solidFill>
              </a:rPr>
              <a:t>37</a:t>
            </a:r>
            <a:endParaRPr lang="ja-JP" altLang="en-US" sz="2000" dirty="0">
              <a:solidFill>
                <a:prstClr val="black"/>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381"/>
    </mc:Choice>
    <mc:Fallback xmlns="">
      <p:transition spd="slow" advTm="61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txBox="1">
            <a:spLocks/>
          </p:cNvSpPr>
          <p:nvPr/>
        </p:nvSpPr>
        <p:spPr bwMode="auto">
          <a:xfrm>
            <a:off x="19050" y="-21272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「主体的に学習に取り組む態度」の評価②</a:t>
            </a:r>
            <a:endParaRPr kumimoji="1" lang="ja-JP" altLang="en-US" sz="2400">
              <a:solidFill>
                <a:srgbClr val="1A71A2"/>
              </a:solidFill>
            </a:endParaRPr>
          </a:p>
        </p:txBody>
      </p:sp>
      <p:sp>
        <p:nvSpPr>
          <p:cNvPr id="12" name="角丸四角形 2"/>
          <p:cNvSpPr/>
          <p:nvPr/>
        </p:nvSpPr>
        <p:spPr>
          <a:xfrm>
            <a:off x="179388" y="777875"/>
            <a:ext cx="8763000" cy="928688"/>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endParaRPr lang="en-US" altLang="ja-JP" kern="0" dirty="0">
              <a:solidFill>
                <a:prstClr val="black"/>
              </a:solidFill>
              <a:uFill>
                <a:solidFill>
                  <a:srgbClr val="FF0000"/>
                </a:solidFill>
              </a:uFill>
            </a:endParaRPr>
          </a:p>
        </p:txBody>
      </p:sp>
      <p:sp>
        <p:nvSpPr>
          <p:cNvPr id="53252" name="テキスト ボックス 12"/>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Ｐゴシック" panose="020B0600070205080204" pitchFamily="50" charset="-128"/>
              </a:rPr>
              <a:t>＜参考＞報告Ｐ．</a:t>
            </a:r>
            <a:r>
              <a:rPr kumimoji="1" lang="en-US" altLang="ja-JP" sz="1200">
                <a:solidFill>
                  <a:srgbClr val="000000"/>
                </a:solidFill>
                <a:latin typeface="ＭＳ Ｐゴシック" panose="020B0600070205080204" pitchFamily="50" charset="-128"/>
              </a:rPr>
              <a:t>12</a:t>
            </a:r>
            <a:r>
              <a:rPr kumimoji="1" lang="ja-JP" altLang="en-US" sz="1200">
                <a:solidFill>
                  <a:srgbClr val="000000"/>
                </a:solidFill>
                <a:latin typeface="ＭＳ Ｐゴシック" panose="020B0600070205080204" pitchFamily="50" charset="-128"/>
              </a:rPr>
              <a:t>　　通知２．（２）</a:t>
            </a:r>
          </a:p>
        </p:txBody>
      </p:sp>
      <p:cxnSp>
        <p:nvCxnSpPr>
          <p:cNvPr id="11" name="直線コネクタ 10"/>
          <p:cNvCxnSpPr/>
          <p:nvPr/>
        </p:nvCxnSpPr>
        <p:spPr>
          <a:xfrm>
            <a:off x="0" y="6207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3254" name="スライド番号プレースホルダー 3"/>
          <p:cNvSpPr txBox="1">
            <a:spLocks/>
          </p:cNvSpPr>
          <p:nvPr/>
        </p:nvSpPr>
        <p:spPr bwMode="auto">
          <a:xfrm>
            <a:off x="64579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kumimoji="1"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kumimoji="1">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kumimoji="1"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5pPr>
            <a:lvl6pPr marL="20002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6pPr>
            <a:lvl7pPr marL="24574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7pPr>
            <a:lvl8pPr marL="29146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8pPr>
            <a:lvl9pPr marL="33718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9pPr>
          </a:lstStyle>
          <a:p>
            <a:pPr algn="r">
              <a:lnSpc>
                <a:spcPct val="100000"/>
              </a:lnSpc>
              <a:spcBef>
                <a:spcPct val="0"/>
              </a:spcBef>
              <a:buFontTx/>
              <a:buNone/>
            </a:pPr>
            <a:fld id="{C456D301-274B-4440-AB77-8B365E1AB266}" type="slidenum">
              <a:rPr kumimoji="0" lang="ja-JP" altLang="en-US" sz="900">
                <a:solidFill>
                  <a:srgbClr val="898989"/>
                </a:solidFill>
              </a:rPr>
              <a:pPr algn="r">
                <a:lnSpc>
                  <a:spcPct val="100000"/>
                </a:lnSpc>
                <a:spcBef>
                  <a:spcPct val="0"/>
                </a:spcBef>
                <a:buFontTx/>
                <a:buNone/>
              </a:pPr>
              <a:t>18</a:t>
            </a:fld>
            <a:endParaRPr kumimoji="0" lang="ja-JP" altLang="en-US" sz="900">
              <a:solidFill>
                <a:srgbClr val="898989"/>
              </a:solidFill>
            </a:endParaRPr>
          </a:p>
        </p:txBody>
      </p:sp>
      <p:pic>
        <p:nvPicPr>
          <p:cNvPr id="53255" name="図 14"/>
          <p:cNvPicPr>
            <a:picLocks noChangeAspect="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420688" y="1744663"/>
            <a:ext cx="82804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円/楕円 15"/>
          <p:cNvSpPr/>
          <p:nvPr/>
        </p:nvSpPr>
        <p:spPr>
          <a:xfrm>
            <a:off x="4621213" y="2276475"/>
            <a:ext cx="723900" cy="2992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7" name="円/楕円 16"/>
          <p:cNvSpPr/>
          <p:nvPr/>
        </p:nvSpPr>
        <p:spPr>
          <a:xfrm>
            <a:off x="6018213" y="5516563"/>
            <a:ext cx="2574925" cy="51752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3" name="AutoShape 16"/>
          <p:cNvSpPr>
            <a:spLocks noChangeArrowheads="1"/>
          </p:cNvSpPr>
          <p:nvPr/>
        </p:nvSpPr>
        <p:spPr bwMode="auto">
          <a:xfrm>
            <a:off x="7643813" y="74613"/>
            <a:ext cx="1298575" cy="4778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P10</a:t>
            </a:r>
            <a:endParaRPr lang="ja-JP" altLang="en-US" sz="28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49"/>
    </mc:Choice>
    <mc:Fallback xmlns="">
      <p:transition spd="slow" advTm="26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p:nvPr/>
        </p:nvSpPr>
        <p:spPr>
          <a:xfrm>
            <a:off x="104775" y="1423988"/>
            <a:ext cx="8880475" cy="5318125"/>
          </a:xfrm>
          <a:prstGeom prst="rect">
            <a:avLst/>
          </a:prstGeom>
          <a:solidFill>
            <a:srgbClr val="FFFF99"/>
          </a:solidFill>
          <a:ln>
            <a:solidFill>
              <a:srgbClr val="FFC000"/>
            </a:solidFill>
          </a:ln>
        </p:spPr>
        <p:txBody>
          <a:bodyPr/>
          <a:lstStyle/>
          <a:p>
            <a:pPr>
              <a:defRPr/>
            </a:pPr>
            <a:r>
              <a:rPr lang="ja-JP" altLang="en-US" sz="2000" dirty="0"/>
              <a:t>（３）主体的に学習に取り組む態度 </a:t>
            </a:r>
          </a:p>
          <a:p>
            <a:pPr>
              <a:defRPr/>
            </a:pPr>
            <a:r>
              <a:rPr lang="ja-JP" altLang="en-US" sz="2000" dirty="0"/>
              <a:t>　主体的に学習に取り組む態度については，知識及び技能や，思考力，判断力，表現力等を身に付けることに向けて</a:t>
            </a:r>
            <a:r>
              <a:rPr lang="ja-JP" altLang="en-US" sz="2000" dirty="0">
                <a:solidFill>
                  <a:srgbClr val="FF0000"/>
                </a:solidFill>
              </a:rPr>
              <a:t>粘り強い取組を行おうとする側面</a:t>
            </a:r>
            <a:r>
              <a:rPr lang="ja-JP" altLang="en-US" sz="2000" dirty="0"/>
              <a:t>と，粘り強い取組を行う中で</a:t>
            </a:r>
            <a:r>
              <a:rPr lang="ja-JP" altLang="en-US" sz="2000" dirty="0">
                <a:solidFill>
                  <a:srgbClr val="FF0000"/>
                </a:solidFill>
              </a:rPr>
              <a:t>自らの学習を調整しようとする側面</a:t>
            </a:r>
            <a:r>
              <a:rPr lang="ja-JP" altLang="en-US" sz="2000" dirty="0"/>
              <a:t>について，</a:t>
            </a:r>
            <a:r>
              <a:rPr lang="ja-JP" altLang="en-US" sz="2000" dirty="0">
                <a:solidFill>
                  <a:srgbClr val="FF0000"/>
                </a:solidFill>
              </a:rPr>
              <a:t>「主体的に学習に取り組む態度」</a:t>
            </a:r>
            <a:r>
              <a:rPr lang="ja-JP" altLang="en-US" sz="2000" dirty="0"/>
              <a:t>として評価規準を作成する。 </a:t>
            </a:r>
          </a:p>
          <a:p>
            <a:pPr>
              <a:defRPr/>
            </a:pPr>
            <a:r>
              <a:rPr lang="ja-JP" altLang="en-US" sz="2000" dirty="0"/>
              <a:t>　そこで，ここでは，学習過程に沿って， </a:t>
            </a:r>
          </a:p>
          <a:p>
            <a:pPr>
              <a:defRPr/>
            </a:pPr>
            <a:r>
              <a:rPr lang="ja-JP" altLang="en-US" sz="2000" dirty="0"/>
              <a:t>　　</a:t>
            </a:r>
            <a:r>
              <a:rPr lang="ja-JP" altLang="en-US" sz="2000" dirty="0">
                <a:solidFill>
                  <a:srgbClr val="FF0000"/>
                </a:solidFill>
              </a:rPr>
              <a:t>① 　</a:t>
            </a:r>
            <a:r>
              <a:rPr lang="ja-JP" altLang="en-US" sz="2000" u="sng" dirty="0">
                <a:solidFill>
                  <a:srgbClr val="FF0000"/>
                </a:solidFill>
              </a:rPr>
              <a:t>社会的事象について，予想や学習計画を立て，学習を振り返ったり見直し</a:t>
            </a:r>
            <a:endParaRPr lang="en-US" altLang="ja-JP" sz="2000" u="sng" dirty="0">
              <a:solidFill>
                <a:srgbClr val="FF0000"/>
              </a:solidFill>
            </a:endParaRPr>
          </a:p>
          <a:p>
            <a:pPr>
              <a:defRPr/>
            </a:pPr>
            <a:r>
              <a:rPr lang="ja-JP" altLang="en-US" sz="2000" dirty="0">
                <a:solidFill>
                  <a:srgbClr val="FF0000"/>
                </a:solidFill>
              </a:rPr>
              <a:t>　　　　</a:t>
            </a:r>
            <a:r>
              <a:rPr lang="ja-JP" altLang="en-US" sz="2000" u="sng" dirty="0">
                <a:solidFill>
                  <a:srgbClr val="FF0000"/>
                </a:solidFill>
              </a:rPr>
              <a:t>たりして，学習問題を追究・解決しようとしているか </a:t>
            </a:r>
          </a:p>
          <a:p>
            <a:pPr>
              <a:defRPr/>
            </a:pPr>
            <a:r>
              <a:rPr lang="ja-JP" altLang="en-US" sz="2000" dirty="0">
                <a:solidFill>
                  <a:srgbClr val="FF0000"/>
                </a:solidFill>
              </a:rPr>
              <a:t>　　② 　</a:t>
            </a:r>
            <a:r>
              <a:rPr lang="ja-JP" altLang="en-US" sz="2000" u="sng" dirty="0">
                <a:solidFill>
                  <a:srgbClr val="FF0000"/>
                </a:solidFill>
              </a:rPr>
              <a:t>よりよい社会を考え学習したことを社会生活に生かそうとしているか，</a:t>
            </a:r>
            <a:endParaRPr lang="en-US" altLang="ja-JP" sz="2000" u="sng" dirty="0">
              <a:solidFill>
                <a:srgbClr val="FF0000"/>
              </a:solidFill>
            </a:endParaRPr>
          </a:p>
          <a:p>
            <a:pPr>
              <a:defRPr/>
            </a:pPr>
            <a:r>
              <a:rPr lang="ja-JP" altLang="en-US" sz="2000" dirty="0"/>
              <a:t>という</a:t>
            </a:r>
            <a:r>
              <a:rPr lang="ja-JP" altLang="en-US" sz="2000" dirty="0">
                <a:solidFill>
                  <a:srgbClr val="FF0000"/>
                </a:solidFill>
              </a:rPr>
              <a:t>学習状況を捉えるよう評価規準を作成</a:t>
            </a:r>
            <a:r>
              <a:rPr lang="ja-JP" altLang="en-US" sz="2000" dirty="0"/>
              <a:t>する。 </a:t>
            </a:r>
            <a:endParaRPr lang="en-US" altLang="ja-JP" sz="2000" dirty="0"/>
          </a:p>
          <a:p>
            <a:pPr>
              <a:defRPr/>
            </a:pPr>
            <a:r>
              <a:rPr lang="ja-JP" altLang="en-US" sz="2000" dirty="0">
                <a:solidFill>
                  <a:prstClr val="black"/>
                </a:solidFill>
              </a:rPr>
              <a:t>　上記</a:t>
            </a:r>
            <a:r>
              <a:rPr lang="ja-JP" altLang="en-US" sz="2000" dirty="0">
                <a:solidFill>
                  <a:srgbClr val="FF0000"/>
                </a:solidFill>
              </a:rPr>
              <a:t>①の「予想や学習計画を立て」</a:t>
            </a:r>
            <a:r>
              <a:rPr lang="ja-JP" altLang="en-US" sz="2000" dirty="0">
                <a:solidFill>
                  <a:prstClr val="black"/>
                </a:solidFill>
              </a:rPr>
              <a:t>では，</a:t>
            </a:r>
            <a:r>
              <a:rPr lang="ja-JP" altLang="en-US" sz="2000" u="sng" dirty="0">
                <a:solidFill>
                  <a:srgbClr val="FF0000"/>
                </a:solidFill>
              </a:rPr>
              <a:t>学習問題の追究・解決に向けて見通しをもとうとしている</a:t>
            </a:r>
            <a:r>
              <a:rPr lang="ja-JP" altLang="en-US" sz="2000" dirty="0">
                <a:solidFill>
                  <a:prstClr val="black"/>
                </a:solidFill>
              </a:rPr>
              <a:t>学習状況を捉えるようにする。また，</a:t>
            </a:r>
            <a:r>
              <a:rPr lang="ja-JP" altLang="en-US" sz="2000" dirty="0">
                <a:solidFill>
                  <a:srgbClr val="FF0000"/>
                </a:solidFill>
              </a:rPr>
              <a:t>「学習を振り返ったり見直したりして」</a:t>
            </a:r>
            <a:r>
              <a:rPr lang="ja-JP" altLang="en-US" sz="2000" dirty="0">
                <a:solidFill>
                  <a:prstClr val="black"/>
                </a:solidFill>
              </a:rPr>
              <a:t>では，問題解決に向けて，</a:t>
            </a:r>
            <a:r>
              <a:rPr lang="ja-JP" altLang="en-US" sz="2000" u="sng" dirty="0">
                <a:solidFill>
                  <a:srgbClr val="FF0000"/>
                </a:solidFill>
              </a:rPr>
              <a:t>自らの学習状況を確認したり，さらに調べたいことを考えようとしたりする</a:t>
            </a:r>
            <a:r>
              <a:rPr lang="ja-JP" altLang="en-US" sz="2000" dirty="0">
                <a:solidFill>
                  <a:prstClr val="black"/>
                </a:solidFill>
              </a:rPr>
              <a:t>学習状況を捉えるようにする。</a:t>
            </a:r>
            <a:endParaRPr lang="en-US" altLang="ja-JP" sz="2000" dirty="0">
              <a:solidFill>
                <a:prstClr val="black"/>
              </a:solidFill>
            </a:endParaRPr>
          </a:p>
          <a:p>
            <a:pPr>
              <a:defRPr/>
            </a:pPr>
            <a:r>
              <a:rPr lang="ja-JP" altLang="en-US" sz="2000" dirty="0">
                <a:solidFill>
                  <a:prstClr val="black"/>
                </a:solidFill>
              </a:rPr>
              <a:t>　</a:t>
            </a:r>
            <a:r>
              <a:rPr lang="ja-JP" altLang="en-US" sz="2000" dirty="0">
                <a:solidFill>
                  <a:srgbClr val="FF0000"/>
                </a:solidFill>
              </a:rPr>
              <a:t>単元によっては，「さらに調べたいことを考える場面」が設定されない場合も考えられるため「振り返ったり見直したり」と示している</a:t>
            </a:r>
            <a:r>
              <a:rPr lang="ja-JP" altLang="en-US" sz="2000" dirty="0">
                <a:solidFill>
                  <a:prstClr val="black"/>
                </a:solidFill>
              </a:rPr>
              <a:t>ことに留意し，単元の学習活動に応じて</a:t>
            </a:r>
            <a:r>
              <a:rPr lang="ja-JP" altLang="en-US" sz="2000" dirty="0">
                <a:solidFill>
                  <a:srgbClr val="FF0000"/>
                </a:solidFill>
              </a:rPr>
              <a:t>適切に文言を選びながら評価規準を設定する</a:t>
            </a:r>
            <a:r>
              <a:rPr lang="ja-JP" altLang="en-US" sz="2000" dirty="0">
                <a:solidFill>
                  <a:prstClr val="black"/>
                </a:solidFill>
              </a:rPr>
              <a:t>ことが大切である。 </a:t>
            </a:r>
          </a:p>
          <a:p>
            <a:pPr>
              <a:defRPr/>
            </a:pPr>
            <a:r>
              <a:rPr lang="ja-JP" altLang="en-US" sz="1600" dirty="0"/>
              <a:t>	</a:t>
            </a:r>
          </a:p>
          <a:p>
            <a:pPr>
              <a:defRPr/>
            </a:pPr>
            <a:r>
              <a:rPr lang="ja-JP" altLang="en-US" sz="1500" dirty="0"/>
              <a:t>	</a:t>
            </a:r>
          </a:p>
          <a:p>
            <a:pPr>
              <a:defRPr/>
            </a:pPr>
            <a:endParaRPr kumimoji="1" lang="en-US" altLang="ja-JP" sz="1500" dirty="0">
              <a:latin typeface="+mj-ea"/>
              <a:ea typeface="+mj-ea"/>
            </a:endParaRPr>
          </a:p>
        </p:txBody>
      </p:sp>
      <p:sp>
        <p:nvSpPr>
          <p:cNvPr id="55299" name="テキスト ボックス 1"/>
          <p:cNvSpPr txBox="1">
            <a:spLocks noChangeArrowheads="1"/>
          </p:cNvSpPr>
          <p:nvPr/>
        </p:nvSpPr>
        <p:spPr bwMode="auto">
          <a:xfrm>
            <a:off x="0" y="0"/>
            <a:ext cx="9144000" cy="12684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chemeClr val="bg1"/>
              </a:solidFill>
            </a:endParaRPr>
          </a:p>
          <a:p>
            <a:r>
              <a:rPr kumimoji="1" lang="en-US" altLang="ja-JP" sz="2800" b="1">
                <a:solidFill>
                  <a:schemeClr val="bg1"/>
                </a:solidFill>
              </a:rPr>
              <a:t>Ⅲ</a:t>
            </a:r>
            <a:r>
              <a:rPr kumimoji="1" lang="ja-JP" altLang="en-US" sz="2800" b="1">
                <a:solidFill>
                  <a:schemeClr val="bg1"/>
                </a:solidFill>
              </a:rPr>
              <a:t>　「内容のまとまりごとの評価規準」の考え方を</a:t>
            </a:r>
            <a:endParaRPr kumimoji="1" lang="en-US" altLang="ja-JP" sz="2800" b="1">
              <a:solidFill>
                <a:schemeClr val="bg1"/>
              </a:solidFill>
            </a:endParaRPr>
          </a:p>
          <a:p>
            <a:r>
              <a:rPr kumimoji="1" lang="ja-JP" altLang="en-US" sz="2800" b="1">
                <a:solidFill>
                  <a:schemeClr val="bg1"/>
                </a:solidFill>
              </a:rPr>
              <a:t>　　踏まえた評価規準の作成</a:t>
            </a:r>
            <a:endParaRPr kumimoji="1" lang="en-US" altLang="ja-JP" sz="2800" b="1">
              <a:solidFill>
                <a:schemeClr val="bg1"/>
              </a:solidFill>
            </a:endParaRPr>
          </a:p>
          <a:p>
            <a:pPr algn="ctr"/>
            <a:r>
              <a:rPr kumimoji="1" lang="en-US" altLang="ja-JP" sz="2800" b="1">
                <a:solidFill>
                  <a:schemeClr val="bg1"/>
                </a:solidFill>
              </a:rPr>
              <a:t>【</a:t>
            </a:r>
            <a:r>
              <a:rPr kumimoji="1" lang="ja-JP" altLang="en-US" sz="2800" b="1">
                <a:solidFill>
                  <a:schemeClr val="bg1"/>
                </a:solidFill>
              </a:rPr>
              <a:t>単元の評価規準の作成のポイント</a:t>
            </a:r>
            <a:r>
              <a:rPr kumimoji="1" lang="en-US" altLang="ja-JP" sz="2800" b="1">
                <a:solidFill>
                  <a:schemeClr val="bg1"/>
                </a:solidFill>
              </a:rPr>
              <a:t>】</a:t>
            </a:r>
            <a:endParaRPr kumimoji="1" lang="ja-JP" altLang="en-US" sz="2800" b="1">
              <a:solidFill>
                <a:schemeClr val="bg1"/>
              </a:solidFill>
            </a:endParaRPr>
          </a:p>
          <a:p>
            <a:endParaRPr kumimoji="1" lang="en-US" altLang="ja-JP" sz="3200" b="1">
              <a:solidFill>
                <a:schemeClr val="bg1"/>
              </a:solidFill>
            </a:endParaRPr>
          </a:p>
        </p:txBody>
      </p:sp>
      <p:sp>
        <p:nvSpPr>
          <p:cNvPr id="6" name="AutoShape 16"/>
          <p:cNvSpPr>
            <a:spLocks noChangeArrowheads="1"/>
          </p:cNvSpPr>
          <p:nvPr/>
        </p:nvSpPr>
        <p:spPr bwMode="auto">
          <a:xfrm>
            <a:off x="7672388" y="155575"/>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P37</a:t>
            </a:r>
            <a:endParaRPr lang="ja-JP" altLang="en-US" sz="28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682"/>
    </mc:Choice>
    <mc:Fallback xmlns="">
      <p:transition spd="slow" advTm="6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prstClr val="black"/>
                </a:solidFill>
                <a:latin typeface="HGP教科書体" panose="02020600000000000000" pitchFamily="18" charset="-128"/>
                <a:ea typeface="HGP教科書体" panose="02020600000000000000" pitchFamily="18" charset="-128"/>
              </a:rPr>
              <a:t>小学校　社会</a:t>
            </a:r>
            <a:endParaRPr kumimoji="1" lang="ja-JP" altLang="en-US" sz="5400" dirty="0">
              <a:solidFill>
                <a:prstClr val="black"/>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小学校社会科の「内容のまとまり」</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小学校社会科における「内容のまとまりごとの評価規準」</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作成の手順</a:t>
            </a: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「内容のまとまりごとの評価規準」の考え方を踏まえた評価</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規準の作成</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「主体的に学習に取り組む態度」の評価</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8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テキスト ボックス 19"/>
          <p:cNvSpPr txBox="1">
            <a:spLocks noChangeArrowheads="1"/>
          </p:cNvSpPr>
          <p:nvPr/>
        </p:nvSpPr>
        <p:spPr bwMode="auto">
          <a:xfrm>
            <a:off x="53975" y="1404938"/>
            <a:ext cx="9013825" cy="526415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200">
                <a:solidFill>
                  <a:srgbClr val="000000"/>
                </a:solidFill>
              </a:rPr>
              <a:t>（３）主体的に学習に取り組む態度 </a:t>
            </a:r>
          </a:p>
          <a:p>
            <a:r>
              <a:rPr lang="ja-JP" altLang="en-US" sz="2200">
                <a:solidFill>
                  <a:srgbClr val="000000"/>
                </a:solidFill>
              </a:rPr>
              <a:t>　　</a:t>
            </a:r>
            <a:r>
              <a:rPr lang="ja-JP" altLang="en-US" sz="2200">
                <a:solidFill>
                  <a:srgbClr val="FF0000"/>
                </a:solidFill>
              </a:rPr>
              <a:t>① 　</a:t>
            </a:r>
            <a:r>
              <a:rPr lang="ja-JP" altLang="en-US" sz="2200" u="sng">
                <a:solidFill>
                  <a:srgbClr val="FF0000"/>
                </a:solidFill>
              </a:rPr>
              <a:t>社会的事象について，予想や学習計画を立て，学習を振り返ったり</a:t>
            </a:r>
            <a:endParaRPr lang="en-US" altLang="ja-JP" sz="2200" u="sng">
              <a:solidFill>
                <a:srgbClr val="FF0000"/>
              </a:solidFill>
            </a:endParaRPr>
          </a:p>
          <a:p>
            <a:r>
              <a:rPr lang="ja-JP" altLang="en-US" sz="2200">
                <a:solidFill>
                  <a:srgbClr val="FF0000"/>
                </a:solidFill>
              </a:rPr>
              <a:t>　　　</a:t>
            </a:r>
            <a:r>
              <a:rPr lang="ja-JP" altLang="en-US" sz="2200" u="sng">
                <a:solidFill>
                  <a:srgbClr val="FF0000"/>
                </a:solidFill>
              </a:rPr>
              <a:t>見直したりして</a:t>
            </a:r>
            <a:r>
              <a:rPr lang="ja-JP" altLang="en-US" sz="2200">
                <a:solidFill>
                  <a:srgbClr val="FF0000"/>
                </a:solidFill>
              </a:rPr>
              <a:t>，</a:t>
            </a:r>
            <a:r>
              <a:rPr lang="ja-JP" altLang="en-US" sz="2200" u="sng">
                <a:solidFill>
                  <a:srgbClr val="FF0000"/>
                </a:solidFill>
              </a:rPr>
              <a:t>学習問題を追究・解決しようとしているか </a:t>
            </a:r>
          </a:p>
          <a:p>
            <a:r>
              <a:rPr lang="ja-JP" altLang="en-US" sz="2200">
                <a:solidFill>
                  <a:srgbClr val="FF0000"/>
                </a:solidFill>
              </a:rPr>
              <a:t>　　② 　</a:t>
            </a:r>
            <a:r>
              <a:rPr lang="ja-JP" altLang="en-US" sz="2200" u="sng">
                <a:solidFill>
                  <a:srgbClr val="FF0000"/>
                </a:solidFill>
              </a:rPr>
              <a:t>よりよい社会を考え学習したことを社会生活に生かそうとしているか</a:t>
            </a:r>
            <a:r>
              <a:rPr lang="en-US" altLang="ja-JP" sz="2200" u="sng">
                <a:solidFill>
                  <a:srgbClr val="FF0000"/>
                </a:solidFill>
              </a:rPr>
              <a:t>,</a:t>
            </a:r>
          </a:p>
          <a:p>
            <a:r>
              <a:rPr lang="ja-JP" altLang="en-US" sz="2200">
                <a:solidFill>
                  <a:srgbClr val="000000"/>
                </a:solidFill>
              </a:rPr>
              <a:t>という</a:t>
            </a:r>
            <a:r>
              <a:rPr lang="ja-JP" altLang="en-US" sz="2200">
                <a:solidFill>
                  <a:srgbClr val="FF0000"/>
                </a:solidFill>
              </a:rPr>
              <a:t>学習状況を捉えるよう評価規準を作成</a:t>
            </a:r>
            <a:r>
              <a:rPr lang="ja-JP" altLang="en-US" sz="2200">
                <a:solidFill>
                  <a:srgbClr val="000000"/>
                </a:solidFill>
              </a:rPr>
              <a:t>する。 </a:t>
            </a:r>
            <a:endParaRPr lang="en-US" altLang="ja-JP" sz="2200">
              <a:solidFill>
                <a:srgbClr val="000000"/>
              </a:solidFill>
            </a:endParaRPr>
          </a:p>
          <a:p>
            <a:r>
              <a:rPr lang="ja-JP" altLang="en-US" sz="2200">
                <a:solidFill>
                  <a:srgbClr val="000000"/>
                </a:solidFill>
              </a:rPr>
              <a:t>　上記</a:t>
            </a:r>
            <a:r>
              <a:rPr lang="ja-JP" altLang="en-US" sz="2200">
                <a:solidFill>
                  <a:srgbClr val="FF0000"/>
                </a:solidFill>
              </a:rPr>
              <a:t>②の「学習したことを社会生活に生かそうとする」</a:t>
            </a:r>
            <a:r>
              <a:rPr lang="ja-JP" altLang="en-US" sz="2200">
                <a:solidFill>
                  <a:srgbClr val="000000"/>
                </a:solidFill>
              </a:rPr>
              <a:t>では，それまでの学習成果を基に</a:t>
            </a:r>
            <a:r>
              <a:rPr lang="ja-JP" altLang="en-US" sz="2200" u="sng">
                <a:solidFill>
                  <a:srgbClr val="FF0000"/>
                </a:solidFill>
              </a:rPr>
              <a:t>生活の在り方やこれからの社会の発展について考えようとする</a:t>
            </a:r>
            <a:r>
              <a:rPr lang="ja-JP" altLang="en-US" sz="2200">
                <a:solidFill>
                  <a:srgbClr val="FF0000"/>
                </a:solidFill>
              </a:rPr>
              <a:t>学習状況を捉える</a:t>
            </a:r>
            <a:r>
              <a:rPr lang="ja-JP" altLang="en-US" sz="2200">
                <a:solidFill>
                  <a:srgbClr val="000000"/>
                </a:solidFill>
              </a:rPr>
              <a:t>ようにする。これは</a:t>
            </a:r>
            <a:r>
              <a:rPr lang="ja-JP" altLang="en-US" sz="2200">
                <a:solidFill>
                  <a:srgbClr val="FF0000"/>
                </a:solidFill>
              </a:rPr>
              <a:t>「社会的な態度」</a:t>
            </a:r>
            <a:r>
              <a:rPr lang="ja-JP" altLang="en-US" sz="2200">
                <a:solidFill>
                  <a:srgbClr val="000000"/>
                </a:solidFill>
              </a:rPr>
              <a:t>と捉えることができ</a:t>
            </a:r>
            <a:r>
              <a:rPr lang="en-US" altLang="ja-JP" sz="2200">
                <a:solidFill>
                  <a:srgbClr val="000000"/>
                </a:solidFill>
              </a:rPr>
              <a:t>,</a:t>
            </a:r>
            <a:r>
              <a:rPr lang="ja-JP" altLang="en-US" sz="2200">
                <a:solidFill>
                  <a:srgbClr val="000000"/>
                </a:solidFill>
              </a:rPr>
              <a:t>社会に見られる課題を把握して社会への関わり方を選択・判断したり，多角的に考えて社会の発展について</a:t>
            </a:r>
            <a:r>
              <a:rPr lang="ja-JP" altLang="en-US" sz="2200" u="sng">
                <a:solidFill>
                  <a:srgbClr val="FF0000"/>
                </a:solidFill>
              </a:rPr>
              <a:t>自分の考えをまとめたりする学習場面</a:t>
            </a:r>
            <a:r>
              <a:rPr lang="ja-JP" altLang="en-US" sz="2200">
                <a:solidFill>
                  <a:srgbClr val="000000"/>
                </a:solidFill>
              </a:rPr>
              <a:t>で表出されることが多いことが考えられるため，</a:t>
            </a:r>
            <a:r>
              <a:rPr lang="ja-JP" altLang="en-US" sz="2200" u="sng">
                <a:solidFill>
                  <a:srgbClr val="FF0000"/>
                </a:solidFill>
              </a:rPr>
              <a:t>思考・判断・表現との関連性を踏まえて</a:t>
            </a:r>
            <a:r>
              <a:rPr lang="ja-JP" altLang="en-US" sz="2200">
                <a:solidFill>
                  <a:srgbClr val="FF0000"/>
                </a:solidFill>
              </a:rPr>
              <a:t>評価規準を設定する</a:t>
            </a:r>
            <a:r>
              <a:rPr lang="ja-JP" altLang="en-US" sz="2200">
                <a:solidFill>
                  <a:srgbClr val="000000"/>
                </a:solidFill>
              </a:rPr>
              <a:t>ことが大切である。 </a:t>
            </a:r>
            <a:endParaRPr lang="en-US" altLang="ja-JP" sz="2200">
              <a:solidFill>
                <a:srgbClr val="000000"/>
              </a:solidFill>
            </a:endParaRPr>
          </a:p>
          <a:p>
            <a:r>
              <a:rPr lang="ja-JP" altLang="en-US" sz="2200">
                <a:solidFill>
                  <a:srgbClr val="000000"/>
                </a:solidFill>
              </a:rPr>
              <a:t>　</a:t>
            </a:r>
            <a:r>
              <a:rPr lang="ja-JP" altLang="en-US" sz="2200">
                <a:solidFill>
                  <a:srgbClr val="FF0000"/>
                </a:solidFill>
              </a:rPr>
              <a:t>単元によっては「選択・判断する場面」や「発展について考える場面」が設定されない場合</a:t>
            </a:r>
            <a:r>
              <a:rPr lang="ja-JP" altLang="en-US" sz="2200">
                <a:solidFill>
                  <a:srgbClr val="000000"/>
                </a:solidFill>
              </a:rPr>
              <a:t>もあることに留意し，</a:t>
            </a:r>
            <a:r>
              <a:rPr lang="ja-JP" altLang="en-US" sz="2200" u="sng">
                <a:solidFill>
                  <a:srgbClr val="FF0000"/>
                </a:solidFill>
              </a:rPr>
              <a:t>単元の学習活動に応じて評価規準設定の有無を含めて工夫する</a:t>
            </a:r>
            <a:r>
              <a:rPr lang="ja-JP" altLang="en-US" sz="2200">
                <a:solidFill>
                  <a:srgbClr val="000000"/>
                </a:solidFill>
              </a:rPr>
              <a:t>ことが大切である。	</a:t>
            </a:r>
            <a:endParaRPr lang="ja-JP" altLang="en-US" sz="1500">
              <a:solidFill>
                <a:srgbClr val="000000"/>
              </a:solidFill>
            </a:endParaRPr>
          </a:p>
        </p:txBody>
      </p:sp>
      <p:sp>
        <p:nvSpPr>
          <p:cNvPr id="57347" name="テキスト ボックス 1"/>
          <p:cNvSpPr txBox="1">
            <a:spLocks noChangeArrowheads="1"/>
          </p:cNvSpPr>
          <p:nvPr/>
        </p:nvSpPr>
        <p:spPr bwMode="auto">
          <a:xfrm>
            <a:off x="0" y="0"/>
            <a:ext cx="9144000" cy="12684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800" b="1">
                <a:solidFill>
                  <a:srgbClr val="FFFFFF"/>
                </a:solidFill>
              </a:rPr>
              <a:t>Ⅲ</a:t>
            </a:r>
            <a:r>
              <a:rPr kumimoji="1" lang="ja-JP" altLang="en-US" sz="2800" b="1">
                <a:solidFill>
                  <a:srgbClr val="FFFFFF"/>
                </a:solidFill>
              </a:rPr>
              <a:t>　「内容のまとまりごとの評価規準」の考え方を</a:t>
            </a:r>
            <a:endParaRPr kumimoji="1" lang="en-US" altLang="ja-JP" sz="2800" b="1">
              <a:solidFill>
                <a:srgbClr val="FFFFFF"/>
              </a:solidFill>
            </a:endParaRPr>
          </a:p>
          <a:p>
            <a:r>
              <a:rPr kumimoji="1" lang="ja-JP" altLang="en-US" sz="2800" b="1">
                <a:solidFill>
                  <a:srgbClr val="FFFFFF"/>
                </a:solidFill>
              </a:rPr>
              <a:t>　　踏まえた評価規準の作成</a:t>
            </a:r>
            <a:endParaRPr kumimoji="1" lang="en-US" altLang="ja-JP" sz="2800" b="1">
              <a:solidFill>
                <a:srgbClr val="FFFFFF"/>
              </a:solidFill>
            </a:endParaRPr>
          </a:p>
          <a:p>
            <a:pPr algn="ctr"/>
            <a:r>
              <a:rPr kumimoji="1" lang="en-US" altLang="ja-JP" sz="2800" b="1">
                <a:solidFill>
                  <a:srgbClr val="FFFFFF"/>
                </a:solidFill>
              </a:rPr>
              <a:t>【</a:t>
            </a:r>
            <a:r>
              <a:rPr kumimoji="1" lang="ja-JP" altLang="en-US" sz="2800" b="1">
                <a:solidFill>
                  <a:srgbClr val="FFFFFF"/>
                </a:solidFill>
              </a:rPr>
              <a:t>単元の評価規準の作成のポイント</a:t>
            </a:r>
            <a:r>
              <a:rPr kumimoji="1" lang="en-US" altLang="ja-JP" sz="2800" b="1">
                <a:solidFill>
                  <a:srgbClr val="FFFFFF"/>
                </a:solidFill>
              </a:rPr>
              <a:t>】</a:t>
            </a:r>
            <a:endParaRPr kumimoji="1" lang="ja-JP" altLang="en-US" sz="2800" b="1">
              <a:solidFill>
                <a:srgbClr val="FFFFFF"/>
              </a:solidFill>
            </a:endParaRPr>
          </a:p>
          <a:p>
            <a:endParaRPr kumimoji="1" lang="en-US" altLang="ja-JP" sz="3200" b="1">
              <a:solidFill>
                <a:srgbClr val="FFFFFF"/>
              </a:solidFill>
            </a:endParaRPr>
          </a:p>
        </p:txBody>
      </p:sp>
      <p:sp>
        <p:nvSpPr>
          <p:cNvPr id="6" name="AutoShape 16"/>
          <p:cNvSpPr>
            <a:spLocks noChangeArrowheads="1"/>
          </p:cNvSpPr>
          <p:nvPr/>
        </p:nvSpPr>
        <p:spPr bwMode="auto">
          <a:xfrm>
            <a:off x="7770813" y="163513"/>
            <a:ext cx="1298575" cy="4778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P37</a:t>
            </a:r>
            <a:endParaRPr lang="ja-JP" altLang="en-US" sz="2800"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423"/>
    </mc:Choice>
    <mc:Fallback xmlns="">
      <p:transition spd="slow" advTm="57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テキスト ボックス 1"/>
          <p:cNvSpPr txBox="1">
            <a:spLocks noChangeArrowheads="1"/>
          </p:cNvSpPr>
          <p:nvPr/>
        </p:nvSpPr>
        <p:spPr bwMode="auto">
          <a:xfrm>
            <a:off x="0" y="0"/>
            <a:ext cx="9144000" cy="7651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400" b="1">
                <a:solidFill>
                  <a:srgbClr val="FFFFFF"/>
                </a:solidFill>
              </a:rPr>
              <a:t>Ⅲ</a:t>
            </a:r>
            <a:r>
              <a:rPr kumimoji="1" lang="ja-JP" altLang="en-US" sz="2400" b="1">
                <a:solidFill>
                  <a:srgbClr val="FFFFFF"/>
                </a:solidFill>
              </a:rPr>
              <a:t>　「内容のまとまりごとの評価規準」の考え方を踏まえた</a:t>
            </a:r>
            <a:endParaRPr kumimoji="1" lang="en-US" altLang="ja-JP" sz="2400" b="1">
              <a:solidFill>
                <a:srgbClr val="FFFFFF"/>
              </a:solidFill>
            </a:endParaRPr>
          </a:p>
          <a:p>
            <a:r>
              <a:rPr kumimoji="1" lang="ja-JP" altLang="en-US" sz="2400" b="1">
                <a:solidFill>
                  <a:srgbClr val="FFFFFF"/>
                </a:solidFill>
              </a:rPr>
              <a:t>　　評価規準の作成</a:t>
            </a:r>
          </a:p>
          <a:p>
            <a:endParaRPr kumimoji="1" lang="en-US" altLang="ja-JP" sz="3200" b="1">
              <a:solidFill>
                <a:srgbClr val="FFFFFF"/>
              </a:solidFill>
            </a:endParaRPr>
          </a:p>
        </p:txBody>
      </p:sp>
      <p:sp>
        <p:nvSpPr>
          <p:cNvPr id="59395" name="テキスト ボックス 8"/>
          <p:cNvSpPr txBox="1">
            <a:spLocks noChangeArrowheads="1"/>
          </p:cNvSpPr>
          <p:nvPr/>
        </p:nvSpPr>
        <p:spPr bwMode="auto">
          <a:xfrm>
            <a:off x="87313" y="966788"/>
            <a:ext cx="8882062" cy="2309812"/>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en-US" altLang="ja-JP" sz="2000">
              <a:solidFill>
                <a:srgbClr val="000000"/>
              </a:solidFill>
            </a:endParaRPr>
          </a:p>
          <a:p>
            <a:r>
              <a:rPr lang="ja-JP" altLang="en-US">
                <a:solidFill>
                  <a:srgbClr val="000000"/>
                </a:solidFill>
              </a:rPr>
              <a:t>（１）　</a:t>
            </a:r>
            <a:r>
              <a:rPr lang="en-US" altLang="ja-JP">
                <a:solidFill>
                  <a:srgbClr val="FF0000"/>
                </a:solidFill>
              </a:rPr>
              <a:t>A</a:t>
            </a:r>
            <a:r>
              <a:rPr lang="ja-JP" altLang="en-US">
                <a:solidFill>
                  <a:srgbClr val="000000"/>
                </a:solidFill>
              </a:rPr>
              <a:t>について，学習の問題を追究・解決する活動を通して，次の事項を身に付けることが</a:t>
            </a:r>
            <a:endParaRPr lang="en-US" altLang="ja-JP">
              <a:solidFill>
                <a:srgbClr val="000000"/>
              </a:solidFill>
            </a:endParaRPr>
          </a:p>
          <a:p>
            <a:r>
              <a:rPr lang="ja-JP" altLang="en-US">
                <a:solidFill>
                  <a:srgbClr val="000000"/>
                </a:solidFill>
              </a:rPr>
              <a:t>　　できるよう指導する。</a:t>
            </a:r>
            <a:endParaRPr lang="en-US" altLang="ja-JP">
              <a:solidFill>
                <a:srgbClr val="000000"/>
              </a:solidFill>
            </a:endParaRPr>
          </a:p>
          <a:p>
            <a:r>
              <a:rPr lang="ja-JP" altLang="en-US">
                <a:solidFill>
                  <a:srgbClr val="000000"/>
                </a:solidFill>
              </a:rPr>
              <a:t>　ア　次のような知識及び技能を身に付けること</a:t>
            </a:r>
            <a:endParaRPr lang="en-US" altLang="ja-JP">
              <a:solidFill>
                <a:srgbClr val="000000"/>
              </a:solidFill>
            </a:endParaRPr>
          </a:p>
          <a:p>
            <a:r>
              <a:rPr lang="ja-JP" altLang="en-US">
                <a:solidFill>
                  <a:srgbClr val="000000"/>
                </a:solidFill>
              </a:rPr>
              <a:t>　　（ア）</a:t>
            </a:r>
            <a:r>
              <a:rPr lang="en-US" altLang="ja-JP">
                <a:solidFill>
                  <a:srgbClr val="FF0000"/>
                </a:solidFill>
              </a:rPr>
              <a:t>B</a:t>
            </a:r>
            <a:r>
              <a:rPr lang="ja-JP" altLang="en-US">
                <a:solidFill>
                  <a:srgbClr val="000000"/>
                </a:solidFill>
              </a:rPr>
              <a:t>を理解すること</a:t>
            </a:r>
            <a:endParaRPr lang="en-US" altLang="ja-JP">
              <a:solidFill>
                <a:srgbClr val="000000"/>
              </a:solidFill>
            </a:endParaRPr>
          </a:p>
          <a:p>
            <a:r>
              <a:rPr lang="ja-JP" altLang="en-US">
                <a:solidFill>
                  <a:srgbClr val="000000"/>
                </a:solidFill>
              </a:rPr>
              <a:t>　　（イ）</a:t>
            </a:r>
            <a:r>
              <a:rPr lang="en-US" altLang="ja-JP">
                <a:solidFill>
                  <a:srgbClr val="FF0000"/>
                </a:solidFill>
              </a:rPr>
              <a:t>C</a:t>
            </a:r>
            <a:r>
              <a:rPr lang="ja-JP" altLang="en-US">
                <a:solidFill>
                  <a:srgbClr val="000000"/>
                </a:solidFill>
              </a:rPr>
              <a:t>などで調べて，</a:t>
            </a:r>
            <a:r>
              <a:rPr lang="en-US" altLang="ja-JP">
                <a:solidFill>
                  <a:srgbClr val="FF0000"/>
                </a:solidFill>
              </a:rPr>
              <a:t>D</a:t>
            </a:r>
            <a:r>
              <a:rPr lang="ja-JP" altLang="en-US">
                <a:solidFill>
                  <a:srgbClr val="000000"/>
                </a:solidFill>
              </a:rPr>
              <a:t>などにまとめること</a:t>
            </a:r>
            <a:endParaRPr lang="en-US" altLang="ja-JP">
              <a:solidFill>
                <a:srgbClr val="000000"/>
              </a:solidFill>
            </a:endParaRPr>
          </a:p>
          <a:p>
            <a:r>
              <a:rPr lang="ja-JP" altLang="en-US">
                <a:solidFill>
                  <a:srgbClr val="000000"/>
                </a:solidFill>
              </a:rPr>
              <a:t>　イ　次のような思考力・判断力・表現力等を身に付けること</a:t>
            </a:r>
            <a:endParaRPr lang="en-US" altLang="ja-JP">
              <a:solidFill>
                <a:srgbClr val="000000"/>
              </a:solidFill>
            </a:endParaRPr>
          </a:p>
          <a:p>
            <a:r>
              <a:rPr lang="ja-JP" altLang="en-US">
                <a:solidFill>
                  <a:srgbClr val="000000"/>
                </a:solidFill>
              </a:rPr>
              <a:t>　　（ア）</a:t>
            </a:r>
            <a:r>
              <a:rPr lang="en-US" altLang="ja-JP">
                <a:solidFill>
                  <a:srgbClr val="FF0000"/>
                </a:solidFill>
              </a:rPr>
              <a:t>E</a:t>
            </a:r>
            <a:r>
              <a:rPr lang="ja-JP" altLang="en-US">
                <a:solidFill>
                  <a:srgbClr val="000000"/>
                </a:solidFill>
              </a:rPr>
              <a:t>などに着目して，</a:t>
            </a:r>
            <a:r>
              <a:rPr lang="en-US" altLang="ja-JP">
                <a:solidFill>
                  <a:srgbClr val="FF0000"/>
                </a:solidFill>
              </a:rPr>
              <a:t>F</a:t>
            </a:r>
            <a:r>
              <a:rPr lang="ja-JP" altLang="en-US">
                <a:solidFill>
                  <a:srgbClr val="000000"/>
                </a:solidFill>
              </a:rPr>
              <a:t>を捉え，</a:t>
            </a:r>
            <a:r>
              <a:rPr lang="en-US" altLang="ja-JP">
                <a:solidFill>
                  <a:srgbClr val="FF0000"/>
                </a:solidFill>
              </a:rPr>
              <a:t>G</a:t>
            </a:r>
            <a:r>
              <a:rPr lang="ja-JP" altLang="en-US">
                <a:solidFill>
                  <a:srgbClr val="000000"/>
                </a:solidFill>
              </a:rPr>
              <a:t>を考え，表現すること	</a:t>
            </a:r>
          </a:p>
          <a:p>
            <a:endParaRPr lang="en-US" altLang="ja-JP" sz="1600">
              <a:solidFill>
                <a:srgbClr val="000000"/>
              </a:solidFill>
            </a:endParaRPr>
          </a:p>
          <a:p>
            <a:r>
              <a:rPr lang="ja-JP" altLang="en-US" sz="1600">
                <a:solidFill>
                  <a:srgbClr val="000000"/>
                </a:solidFill>
              </a:rPr>
              <a:t>　</a:t>
            </a:r>
          </a:p>
          <a:p>
            <a:r>
              <a:rPr lang="ja-JP" altLang="en-US" sz="1600">
                <a:solidFill>
                  <a:srgbClr val="000000"/>
                </a:solidFill>
              </a:rPr>
              <a:t>	</a:t>
            </a:r>
          </a:p>
          <a:p>
            <a:r>
              <a:rPr lang="ja-JP" altLang="en-US" sz="1500">
                <a:solidFill>
                  <a:srgbClr val="000000"/>
                </a:solidFill>
              </a:rPr>
              <a:t>	</a:t>
            </a:r>
          </a:p>
          <a:p>
            <a:endParaRPr kumimoji="1" lang="en-US" altLang="ja-JP" sz="1500">
              <a:solidFill>
                <a:srgbClr val="000000"/>
              </a:solidFill>
              <a:latin typeface="ＭＳ Ｐゴシック" panose="020B0600070205080204" pitchFamily="50" charset="-128"/>
            </a:endParaRPr>
          </a:p>
        </p:txBody>
      </p:sp>
      <p:sp>
        <p:nvSpPr>
          <p:cNvPr id="59396" name="テキスト ボックス 22"/>
          <p:cNvSpPr txBox="1">
            <a:spLocks noChangeArrowheads="1"/>
          </p:cNvSpPr>
          <p:nvPr/>
        </p:nvSpPr>
        <p:spPr bwMode="auto">
          <a:xfrm>
            <a:off x="303213" y="860425"/>
            <a:ext cx="4275137" cy="403225"/>
          </a:xfrm>
          <a:prstGeom prst="rect">
            <a:avLst/>
          </a:prstGeom>
          <a:solidFill>
            <a:srgbClr val="FF0000"/>
          </a:solidFill>
          <a:ln w="412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b="1">
                <a:solidFill>
                  <a:srgbClr val="FFFFFF"/>
                </a:solidFill>
              </a:rPr>
              <a:t>学習指導要領の内容，内容の取扱い</a:t>
            </a:r>
          </a:p>
        </p:txBody>
      </p:sp>
      <p:sp>
        <p:nvSpPr>
          <p:cNvPr id="59397" name="テキスト ボックス 22"/>
          <p:cNvSpPr txBox="1">
            <a:spLocks noChangeArrowheads="1"/>
          </p:cNvSpPr>
          <p:nvPr/>
        </p:nvSpPr>
        <p:spPr bwMode="auto">
          <a:xfrm>
            <a:off x="180975" y="3381375"/>
            <a:ext cx="8693150" cy="400050"/>
          </a:xfrm>
          <a:prstGeom prst="rect">
            <a:avLst/>
          </a:prstGeom>
          <a:noFill/>
          <a:ln w="412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b="1"/>
              <a:t>「単元の評価規準」：観点の趣旨を踏まえ，内容を具体的に示す</a:t>
            </a:r>
          </a:p>
        </p:txBody>
      </p:sp>
      <p:graphicFrame>
        <p:nvGraphicFramePr>
          <p:cNvPr id="11" name="表 10"/>
          <p:cNvGraphicFramePr>
            <a:graphicFrameLocks noGrp="1"/>
          </p:cNvGraphicFramePr>
          <p:nvPr>
            <p:extLst>
              <p:ext uri="{D42A27DB-BD31-4B8C-83A1-F6EECF244321}">
                <p14:modId xmlns:p14="http://schemas.microsoft.com/office/powerpoint/2010/main" val="1777401809"/>
              </p:ext>
            </p:extLst>
          </p:nvPr>
        </p:nvGraphicFramePr>
        <p:xfrm>
          <a:off x="85725" y="3841750"/>
          <a:ext cx="8856663" cy="2895600"/>
        </p:xfrm>
        <a:graphic>
          <a:graphicData uri="http://schemas.openxmlformats.org/drawingml/2006/table">
            <a:tbl>
              <a:tblPr firstRow="1" bandRow="1">
                <a:tableStyleId>{00A15C55-8517-42AA-B614-E9B94910E393}</a:tableStyleId>
              </a:tblPr>
              <a:tblGrid>
                <a:gridCol w="2952221">
                  <a:extLst>
                    <a:ext uri="{9D8B030D-6E8A-4147-A177-3AD203B41FA5}">
                      <a16:colId xmlns:a16="http://schemas.microsoft.com/office/drawing/2014/main" val="20000"/>
                    </a:ext>
                  </a:extLst>
                </a:gridCol>
                <a:gridCol w="2952221">
                  <a:extLst>
                    <a:ext uri="{9D8B030D-6E8A-4147-A177-3AD203B41FA5}">
                      <a16:colId xmlns:a16="http://schemas.microsoft.com/office/drawing/2014/main" val="20001"/>
                    </a:ext>
                  </a:extLst>
                </a:gridCol>
                <a:gridCol w="2952221">
                  <a:extLst>
                    <a:ext uri="{9D8B030D-6E8A-4147-A177-3AD203B41FA5}">
                      <a16:colId xmlns:a16="http://schemas.microsoft.com/office/drawing/2014/main" val="20002"/>
                    </a:ext>
                  </a:extLst>
                </a:gridCol>
              </a:tblGrid>
              <a:tr h="33525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知識・技能 </a:t>
                      </a:r>
                    </a:p>
                  </a:txBody>
                  <a:tcPr marL="91437" marR="91437" marT="45706" marB="45706"/>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思考・判断・表現 </a:t>
                      </a:r>
                    </a:p>
                  </a:txBody>
                  <a:tcPr marL="91437" marR="91437" marT="45706" marB="45706"/>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主体的に学習に取り組む態度 </a:t>
                      </a:r>
                    </a:p>
                  </a:txBody>
                  <a:tcPr marL="91437" marR="91437" marT="45706" marB="45706"/>
                </a:tc>
                <a:extLst>
                  <a:ext uri="{0D108BD9-81ED-4DB2-BD59-A6C34878D82A}">
                    <a16:rowId xmlns:a16="http://schemas.microsoft.com/office/drawing/2014/main" val="10000"/>
                  </a:ext>
                </a:extLst>
              </a:tr>
              <a:tr h="25603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①</a:t>
                      </a:r>
                      <a:r>
                        <a:rPr kumimoji="1" lang="en-US" altLang="ja-JP" sz="1800" b="0" i="0" u="none" strike="noStrike" kern="1200" baseline="0" dirty="0">
                          <a:solidFill>
                            <a:srgbClr val="FF0000"/>
                          </a:solidFill>
                          <a:latin typeface="+mn-lt"/>
                          <a:ea typeface="+mn-ea"/>
                          <a:cs typeface="+mn-cs"/>
                        </a:rPr>
                        <a:t>E</a:t>
                      </a:r>
                      <a:r>
                        <a:rPr kumimoji="1" lang="ja-JP" altLang="en-US" sz="1800" b="0" i="0" u="none" strike="noStrike" kern="1200" baseline="0" dirty="0">
                          <a:solidFill>
                            <a:schemeClr val="dk1"/>
                          </a:solidFill>
                          <a:latin typeface="+mn-lt"/>
                          <a:ea typeface="+mn-ea"/>
                          <a:cs typeface="+mn-cs"/>
                        </a:rPr>
                        <a:t>などについて</a:t>
                      </a:r>
                      <a:r>
                        <a:rPr kumimoji="1" lang="en-US" altLang="ja-JP" sz="1800" b="0" i="0" u="none" strike="noStrike" kern="1200" baseline="0" dirty="0">
                          <a:solidFill>
                            <a:srgbClr val="FF0000"/>
                          </a:solidFill>
                          <a:latin typeface="+mn-lt"/>
                          <a:ea typeface="+mn-ea"/>
                          <a:cs typeface="+mn-cs"/>
                        </a:rPr>
                        <a:t>C</a:t>
                      </a:r>
                      <a:r>
                        <a:rPr kumimoji="1" lang="ja-JP" altLang="en-US" sz="1800" b="0" i="0" u="none" strike="noStrike" kern="1200" baseline="0" dirty="0">
                          <a:solidFill>
                            <a:schemeClr val="dk1"/>
                          </a:solidFill>
                          <a:latin typeface="+mn-lt"/>
                          <a:ea typeface="+mn-ea"/>
                          <a:cs typeface="+mn-cs"/>
                        </a:rPr>
                        <a:t>などで調</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べて，必要な情報を読み取</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り，</a:t>
                      </a:r>
                      <a:r>
                        <a:rPr kumimoji="1" lang="en-US" altLang="ja-JP" sz="1800" b="0" i="0" u="none" strike="noStrike" kern="1200" baseline="0" dirty="0">
                          <a:solidFill>
                            <a:srgbClr val="FF0000"/>
                          </a:solidFill>
                          <a:latin typeface="+mn-lt"/>
                          <a:ea typeface="+mn-ea"/>
                          <a:cs typeface="+mn-cs"/>
                        </a:rPr>
                        <a:t>F</a:t>
                      </a:r>
                      <a:r>
                        <a:rPr kumimoji="1" lang="ja-JP" altLang="en-US" sz="1800" b="0" i="0" u="none" strike="noStrike" kern="1200" baseline="0" dirty="0">
                          <a:solidFill>
                            <a:schemeClr val="dk1"/>
                          </a:solidFill>
                          <a:latin typeface="+mn-lt"/>
                          <a:ea typeface="+mn-ea"/>
                          <a:cs typeface="+mn-cs"/>
                        </a:rPr>
                        <a:t>を理解している。</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②調べたことを</a:t>
                      </a:r>
                      <a:r>
                        <a:rPr kumimoji="1" lang="en-US" altLang="ja-JP" sz="1800" b="0" i="0" u="none" strike="noStrike" kern="1200" baseline="0" dirty="0">
                          <a:solidFill>
                            <a:srgbClr val="FF0000"/>
                          </a:solidFill>
                          <a:latin typeface="+mn-lt"/>
                          <a:ea typeface="+mn-ea"/>
                          <a:cs typeface="+mn-cs"/>
                        </a:rPr>
                        <a:t>D</a:t>
                      </a:r>
                      <a:r>
                        <a:rPr kumimoji="1" lang="ja-JP" altLang="en-US" sz="1800" b="0" i="0" u="none" strike="noStrike" kern="1200" baseline="0" dirty="0">
                          <a:solidFill>
                            <a:schemeClr val="dk1"/>
                          </a:solidFill>
                          <a:latin typeface="+mn-lt"/>
                          <a:ea typeface="+mn-ea"/>
                          <a:cs typeface="+mn-cs"/>
                        </a:rPr>
                        <a:t>や文などに</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まとめ，</a:t>
                      </a:r>
                      <a:r>
                        <a:rPr kumimoji="1" lang="en-US" altLang="ja-JP" sz="1800" b="0" i="0" u="none" strike="noStrike" kern="1200" baseline="0" dirty="0">
                          <a:solidFill>
                            <a:srgbClr val="FF0000"/>
                          </a:solidFill>
                          <a:latin typeface="+mn-lt"/>
                          <a:ea typeface="+mn-ea"/>
                          <a:cs typeface="+mn-cs"/>
                        </a:rPr>
                        <a:t>B</a:t>
                      </a:r>
                      <a:r>
                        <a:rPr kumimoji="1" lang="ja-JP" altLang="en-US" sz="1800" b="0" i="0" u="none" strike="noStrike" kern="1200" baseline="0" dirty="0">
                          <a:solidFill>
                            <a:schemeClr val="dk1"/>
                          </a:solidFill>
                          <a:latin typeface="+mn-lt"/>
                          <a:ea typeface="+mn-ea"/>
                          <a:cs typeface="+mn-cs"/>
                        </a:rPr>
                        <a:t>を理解している。</a:t>
                      </a:r>
                      <a:endParaRPr kumimoji="1" lang="ja-JP" altLang="en-US" sz="1800" dirty="0"/>
                    </a:p>
                  </a:txBody>
                  <a:tcPr marL="91437" marR="91437" marT="45706" marB="45706"/>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①</a:t>
                      </a:r>
                      <a:r>
                        <a:rPr kumimoji="1" lang="en-US" altLang="ja-JP" sz="1800" b="0" i="0" u="none" strike="noStrike" kern="1200" baseline="0" dirty="0">
                          <a:solidFill>
                            <a:srgbClr val="FF0000"/>
                          </a:solidFill>
                          <a:latin typeface="+mn-lt"/>
                          <a:ea typeface="+mn-ea"/>
                          <a:cs typeface="+mn-cs"/>
                        </a:rPr>
                        <a:t>E</a:t>
                      </a:r>
                      <a:r>
                        <a:rPr kumimoji="1" lang="ja-JP" altLang="en-US" sz="1800" b="0" i="0" u="none" strike="noStrike" kern="1200" baseline="0" dirty="0">
                          <a:solidFill>
                            <a:schemeClr val="dk1"/>
                          </a:solidFill>
                          <a:latin typeface="+mn-lt"/>
                          <a:ea typeface="+mn-ea"/>
                          <a:cs typeface="+mn-cs"/>
                        </a:rPr>
                        <a:t>などに着目して，問いを</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見い出し，</a:t>
                      </a:r>
                      <a:r>
                        <a:rPr kumimoji="1" lang="en-US" altLang="ja-JP" sz="1800" b="0" i="0" u="none" strike="noStrike" kern="1200" baseline="0" dirty="0">
                          <a:solidFill>
                            <a:srgbClr val="FF0000"/>
                          </a:solidFill>
                          <a:latin typeface="+mn-lt"/>
                          <a:ea typeface="+mn-ea"/>
                          <a:cs typeface="+mn-cs"/>
                        </a:rPr>
                        <a:t>F</a:t>
                      </a:r>
                      <a:r>
                        <a:rPr kumimoji="1" lang="ja-JP" altLang="en-US" sz="1800" b="0" i="0" u="none" strike="noStrike" kern="1200" baseline="0" dirty="0">
                          <a:solidFill>
                            <a:schemeClr val="dk1"/>
                          </a:solidFill>
                          <a:latin typeface="+mn-lt"/>
                          <a:ea typeface="+mn-ea"/>
                          <a:cs typeface="+mn-cs"/>
                        </a:rPr>
                        <a:t>について考え</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表現している。</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②○と○を（比較・関連付け，</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総合など）して</a:t>
                      </a:r>
                      <a:r>
                        <a:rPr kumimoji="1" lang="en-US" altLang="ja-JP" sz="1800" b="0" i="0" u="none" strike="noStrike" kern="1200" baseline="0" dirty="0">
                          <a:solidFill>
                            <a:srgbClr val="FF0000"/>
                          </a:solidFill>
                          <a:latin typeface="+mn-lt"/>
                          <a:ea typeface="+mn-ea"/>
                          <a:cs typeface="+mn-cs"/>
                        </a:rPr>
                        <a:t>G</a:t>
                      </a:r>
                      <a:r>
                        <a:rPr kumimoji="1" lang="ja-JP" altLang="en-US" sz="1800" b="0" i="0" u="none" strike="noStrike" kern="1200" baseline="0" dirty="0">
                          <a:solidFill>
                            <a:schemeClr val="dk1"/>
                          </a:solidFill>
                          <a:latin typeface="+mn-lt"/>
                          <a:ea typeface="+mn-ea"/>
                          <a:cs typeface="+mn-cs"/>
                        </a:rPr>
                        <a:t>を考えたり，</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学習したことを基に社会へ</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の関わり方を選択・判断し</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たりして，適切に表現して</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いる。</a:t>
                      </a:r>
                    </a:p>
                  </a:txBody>
                  <a:tcPr marL="91437" marR="91437" marT="45706" marB="45706"/>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①</a:t>
                      </a:r>
                      <a:r>
                        <a:rPr kumimoji="1" lang="en-US" altLang="ja-JP" sz="1800" b="0" i="0" u="none" strike="noStrike" kern="1200" baseline="0" dirty="0">
                          <a:solidFill>
                            <a:srgbClr val="FF0000"/>
                          </a:solidFill>
                          <a:latin typeface="+mn-lt"/>
                          <a:ea typeface="+mn-ea"/>
                          <a:cs typeface="+mn-cs"/>
                        </a:rPr>
                        <a:t>A</a:t>
                      </a:r>
                      <a:r>
                        <a:rPr kumimoji="1" lang="ja-JP" altLang="en-US" sz="1800" b="0" i="0" u="none" strike="noStrike" kern="1200" baseline="0" dirty="0">
                          <a:solidFill>
                            <a:schemeClr val="dk1"/>
                          </a:solidFill>
                          <a:latin typeface="+mn-lt"/>
                          <a:ea typeface="+mn-ea"/>
                          <a:cs typeface="+mn-cs"/>
                        </a:rPr>
                        <a:t>（に関する事項）について，</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予想や学習計画を立て，学</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習を振り返ったり見直した</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りして，学習問題を追究し，</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解決しようとしている。</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②よりよい社会を考え，学習</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したことを社会生活に生か</a:t>
                      </a:r>
                      <a:endParaRPr kumimoji="1" lang="en-US" altLang="ja-JP" sz="18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dk1"/>
                          </a:solidFill>
                          <a:latin typeface="+mn-lt"/>
                          <a:ea typeface="+mn-ea"/>
                          <a:cs typeface="+mn-cs"/>
                        </a:rPr>
                        <a:t>　そうとしている。</a:t>
                      </a:r>
                      <a:endParaRPr kumimoji="1" lang="en-US" altLang="ja-JP" sz="1800" b="0" i="0" u="none" strike="noStrike" kern="1200" baseline="0" dirty="0">
                        <a:solidFill>
                          <a:schemeClr val="dk1"/>
                        </a:solidFill>
                        <a:latin typeface="+mn-lt"/>
                        <a:ea typeface="+mn-ea"/>
                        <a:cs typeface="+mn-cs"/>
                      </a:endParaRPr>
                    </a:p>
                  </a:txBody>
                  <a:tcPr marL="91437" marR="91437" marT="45706" marB="45706"/>
                </a:tc>
                <a:extLst>
                  <a:ext uri="{0D108BD9-81ED-4DB2-BD59-A6C34878D82A}">
                    <a16:rowId xmlns:a16="http://schemas.microsoft.com/office/drawing/2014/main" val="10001"/>
                  </a:ext>
                </a:extLst>
              </a:tr>
            </a:tbl>
          </a:graphicData>
        </a:graphic>
      </p:graphicFrame>
      <p:sp>
        <p:nvSpPr>
          <p:cNvPr id="10" name="AutoShape 16"/>
          <p:cNvSpPr>
            <a:spLocks noChangeArrowheads="1"/>
          </p:cNvSpPr>
          <p:nvPr/>
        </p:nvSpPr>
        <p:spPr bwMode="auto">
          <a:xfrm>
            <a:off x="7670800" y="95250"/>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P38</a:t>
            </a:r>
            <a:endParaRPr lang="ja-JP" altLang="en-US" sz="28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637"/>
    </mc:Choice>
    <mc:Fallback xmlns="">
      <p:transition spd="slow" advTm="3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190500" y="1817688"/>
          <a:ext cx="8762999" cy="4806950"/>
        </p:xfrm>
        <a:graphic>
          <a:graphicData uri="http://schemas.openxmlformats.org/drawingml/2006/table">
            <a:tbl>
              <a:tblPr firstRow="1" bandRow="1">
                <a:tableStyleId>{5940675A-B579-460E-94D1-54222C63F5DA}</a:tableStyleId>
              </a:tblPr>
              <a:tblGrid>
                <a:gridCol w="432172">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2736614">
                  <a:extLst>
                    <a:ext uri="{9D8B030D-6E8A-4147-A177-3AD203B41FA5}">
                      <a16:colId xmlns:a16="http://schemas.microsoft.com/office/drawing/2014/main" val="20002"/>
                    </a:ext>
                  </a:extLst>
                </a:gridCol>
                <a:gridCol w="2785901">
                  <a:extLst>
                    <a:ext uri="{9D8B030D-6E8A-4147-A177-3AD203B41FA5}">
                      <a16:colId xmlns:a16="http://schemas.microsoft.com/office/drawing/2014/main" val="20003"/>
                    </a:ext>
                  </a:extLst>
                </a:gridCol>
              </a:tblGrid>
              <a:tr h="771653">
                <a:tc rowSpan="2">
                  <a:txBody>
                    <a:bodyPr/>
                    <a:lstStyle/>
                    <a:p>
                      <a:pPr algn="ctr"/>
                      <a:r>
                        <a:rPr kumimoji="1" lang="ja-JP" altLang="en-US" sz="2000" u="none" dirty="0">
                          <a:latin typeface="ＭＳ Ｐゴシック" panose="020B0600070205080204" pitchFamily="50" charset="-128"/>
                          <a:ea typeface="+mn-ea"/>
                        </a:rPr>
                        <a:t>内</a:t>
                      </a:r>
                    </a:p>
                    <a:p>
                      <a:pPr algn="ctr"/>
                      <a:r>
                        <a:rPr kumimoji="1" lang="ja-JP" altLang="en-US" sz="2000" u="none" dirty="0">
                          <a:latin typeface="ＭＳ Ｐゴシック" panose="020B0600070205080204" pitchFamily="50" charset="-128"/>
                          <a:ea typeface="+mn-ea"/>
                        </a:rPr>
                        <a:t>容</a:t>
                      </a:r>
                    </a:p>
                    <a:p>
                      <a:pPr algn="ctr"/>
                      <a:r>
                        <a:rPr kumimoji="1" lang="ja-JP" altLang="en-US" sz="2000" u="none" dirty="0">
                          <a:latin typeface="ＭＳ Ｐゴシック" panose="020B0600070205080204" pitchFamily="50" charset="-128"/>
                          <a:ea typeface="+mn-ea"/>
                        </a:rPr>
                        <a:t>の</a:t>
                      </a:r>
                    </a:p>
                    <a:p>
                      <a:pPr algn="ctr"/>
                      <a:r>
                        <a:rPr kumimoji="1" lang="ja-JP" altLang="en-US" sz="2000" u="none" dirty="0">
                          <a:latin typeface="ＭＳ Ｐゴシック" panose="020B0600070205080204" pitchFamily="50" charset="-128"/>
                          <a:ea typeface="+mn-ea"/>
                        </a:rPr>
                        <a:t>ま</a:t>
                      </a:r>
                    </a:p>
                    <a:p>
                      <a:pPr algn="ctr"/>
                      <a:r>
                        <a:rPr kumimoji="1" lang="ja-JP" altLang="en-US" sz="2000" u="none" dirty="0">
                          <a:latin typeface="ＭＳ Ｐゴシック" panose="020B0600070205080204" pitchFamily="50" charset="-128"/>
                          <a:ea typeface="+mn-ea"/>
                        </a:rPr>
                        <a:t>と</a:t>
                      </a:r>
                    </a:p>
                    <a:p>
                      <a:pPr algn="ctr"/>
                      <a:r>
                        <a:rPr kumimoji="1" lang="ja-JP" altLang="en-US" sz="2000" u="none" dirty="0">
                          <a:latin typeface="ＭＳ Ｐゴシック" panose="020B0600070205080204" pitchFamily="50" charset="-128"/>
                          <a:ea typeface="+mn-ea"/>
                        </a:rPr>
                        <a:t>ま</a:t>
                      </a:r>
                    </a:p>
                    <a:p>
                      <a:pPr algn="ctr"/>
                      <a:r>
                        <a:rPr kumimoji="1" lang="ja-JP" altLang="en-US" sz="2000" u="none" dirty="0">
                          <a:latin typeface="ＭＳ Ｐゴシック" panose="020B0600070205080204" pitchFamily="50" charset="-128"/>
                          <a:ea typeface="+mn-ea"/>
                        </a:rPr>
                        <a:t>り</a:t>
                      </a:r>
                    </a:p>
                    <a:p>
                      <a:pPr algn="ctr"/>
                      <a:r>
                        <a:rPr kumimoji="1" lang="ja-JP" altLang="en-US" sz="2000" u="none" dirty="0">
                          <a:latin typeface="ＭＳ Ｐゴシック" panose="020B0600070205080204" pitchFamily="50" charset="-128"/>
                          <a:ea typeface="+mn-ea"/>
                        </a:rPr>
                        <a:t>ご</a:t>
                      </a:r>
                    </a:p>
                    <a:p>
                      <a:pPr algn="ctr"/>
                      <a:r>
                        <a:rPr kumimoji="1" lang="ja-JP" altLang="en-US" sz="2000" u="none" dirty="0">
                          <a:latin typeface="ＭＳ Ｐゴシック" panose="020B0600070205080204" pitchFamily="50" charset="-128"/>
                          <a:ea typeface="+mn-ea"/>
                        </a:rPr>
                        <a:t>と</a:t>
                      </a:r>
                    </a:p>
                    <a:p>
                      <a:pPr algn="ctr"/>
                      <a:r>
                        <a:rPr kumimoji="1" lang="ja-JP" altLang="en-US" sz="2000" u="none" dirty="0">
                          <a:latin typeface="ＭＳ Ｐゴシック" panose="020B0600070205080204" pitchFamily="50" charset="-128"/>
                          <a:ea typeface="+mn-ea"/>
                        </a:rPr>
                        <a:t>の</a:t>
                      </a:r>
                    </a:p>
                    <a:p>
                      <a:pPr algn="ctr"/>
                      <a:r>
                        <a:rPr kumimoji="1" lang="ja-JP" altLang="en-US" sz="2000" u="none" dirty="0">
                          <a:latin typeface="ＭＳ Ｐゴシック" panose="020B0600070205080204" pitchFamily="50" charset="-128"/>
                          <a:ea typeface="+mn-ea"/>
                        </a:rPr>
                        <a:t>評</a:t>
                      </a:r>
                    </a:p>
                    <a:p>
                      <a:pPr algn="ctr"/>
                      <a:r>
                        <a:rPr kumimoji="1" lang="ja-JP" altLang="en-US" sz="2000" u="none" dirty="0">
                          <a:latin typeface="ＭＳ Ｐゴシック" panose="020B0600070205080204" pitchFamily="50" charset="-128"/>
                          <a:ea typeface="+mn-ea"/>
                        </a:rPr>
                        <a:t>価</a:t>
                      </a:r>
                    </a:p>
                    <a:p>
                      <a:pPr algn="ctr"/>
                      <a:r>
                        <a:rPr kumimoji="1" lang="ja-JP" altLang="en-US" sz="2000" u="none" dirty="0">
                          <a:latin typeface="ＭＳ Ｐゴシック" panose="020B0600070205080204" pitchFamily="50" charset="-128"/>
                          <a:ea typeface="+mn-ea"/>
                        </a:rPr>
                        <a:t>規</a:t>
                      </a:r>
                    </a:p>
                    <a:p>
                      <a:pPr algn="ctr"/>
                      <a:r>
                        <a:rPr kumimoji="1" lang="ja-JP" altLang="en-US" sz="2000" u="none" dirty="0">
                          <a:latin typeface="ＭＳ Ｐゴシック" panose="020B0600070205080204" pitchFamily="50" charset="-128"/>
                          <a:ea typeface="+mn-ea"/>
                        </a:rPr>
                        <a:t>準</a:t>
                      </a:r>
                      <a:endParaRPr kumimoji="1" lang="zh-TW" altLang="en-US" sz="2000" u="none" dirty="0">
                        <a:latin typeface="ＭＳ Ｐゴシック" panose="020B0600070205080204" pitchFamily="50" charset="-128"/>
                        <a:ea typeface="ＭＳ Ｐゴシック" panose="020B0600070205080204" pitchFamily="50" charset="-128"/>
                      </a:endParaRPr>
                    </a:p>
                  </a:txBody>
                  <a:tcPr marL="91449" marR="91449" marT="45804" marB="45804" anchor="ctr"/>
                </a:tc>
                <a:tc>
                  <a:txBody>
                    <a:bodyPr/>
                    <a:lstStyle/>
                    <a:p>
                      <a:pPr algn="ctr"/>
                      <a:r>
                        <a:rPr kumimoji="1" lang="ja-JP" altLang="en-US" sz="2800" dirty="0"/>
                        <a:t>知識・技能</a:t>
                      </a:r>
                    </a:p>
                  </a:txBody>
                  <a:tcPr marL="91449" marR="91449" marT="45804" marB="45804" anchor="ctr">
                    <a:solidFill>
                      <a:schemeClr val="accent4"/>
                    </a:solidFill>
                  </a:tcPr>
                </a:tc>
                <a:tc>
                  <a:txBody>
                    <a:bodyPr/>
                    <a:lstStyle/>
                    <a:p>
                      <a:pPr algn="ctr"/>
                      <a:r>
                        <a:rPr kumimoji="1" lang="ja-JP" altLang="en-US" sz="2800" dirty="0"/>
                        <a:t>思考・判断・表現</a:t>
                      </a:r>
                    </a:p>
                  </a:txBody>
                  <a:tcPr marL="91449" marR="91449" marT="45804" marB="45804" anchor="ctr">
                    <a:solidFill>
                      <a:schemeClr val="accent4"/>
                    </a:solidFill>
                  </a:tcPr>
                </a:tc>
                <a:tc>
                  <a:txBody>
                    <a:bodyPr/>
                    <a:lstStyle/>
                    <a:p>
                      <a:pPr algn="ctr">
                        <a:lnSpc>
                          <a:spcPts val="2600"/>
                        </a:lnSpc>
                      </a:pPr>
                      <a:r>
                        <a:rPr kumimoji="1" lang="ja-JP" altLang="en-US" sz="2400" b="1" spc="-100" baseline="0" dirty="0"/>
                        <a:t>主体的に学習に</a:t>
                      </a:r>
                      <a:endParaRPr kumimoji="1" lang="en-US" altLang="ja-JP" sz="2400" b="1" spc="-100" baseline="0" dirty="0"/>
                    </a:p>
                    <a:p>
                      <a:pPr algn="ctr">
                        <a:lnSpc>
                          <a:spcPts val="2600"/>
                        </a:lnSpc>
                      </a:pPr>
                      <a:r>
                        <a:rPr kumimoji="1" lang="ja-JP" altLang="en-US" sz="2400" b="1" spc="-100" baseline="0" dirty="0"/>
                        <a:t>取り組む態度</a:t>
                      </a:r>
                    </a:p>
                  </a:txBody>
                  <a:tcPr marL="91449" marR="91449" marT="45804" marB="45804" anchor="ctr">
                    <a:solidFill>
                      <a:schemeClr val="accent4"/>
                    </a:solidFill>
                  </a:tcPr>
                </a:tc>
                <a:extLst>
                  <a:ext uri="{0D108BD9-81ED-4DB2-BD59-A6C34878D82A}">
                    <a16:rowId xmlns:a16="http://schemas.microsoft.com/office/drawing/2014/main" val="10000"/>
                  </a:ext>
                </a:extLst>
              </a:tr>
              <a:tr h="4035297">
                <a:tc vMerge="1">
                  <a:txBody>
                    <a:bodyPr/>
                    <a:lstStyle/>
                    <a:p>
                      <a:pPr algn="ctr"/>
                      <a:endParaRPr kumimoji="1" lang="ja-JP" altLang="en-US" sz="2000" dirty="0"/>
                    </a:p>
                  </a:txBody>
                  <a:tcPr marL="91449" marR="91449" marT="45747" marB="45747" anchor="ctr"/>
                </a:tc>
                <a:tc>
                  <a:txBody>
                    <a:bodyPr/>
                    <a:lstStyle/>
                    <a:p>
                      <a:r>
                        <a:rPr kumimoji="1" lang="ja-JP" altLang="en-US" sz="1600" b="0" i="0" u="none" strike="noStrike" kern="1200" baseline="0" dirty="0">
                          <a:solidFill>
                            <a:schemeClr val="tx1"/>
                          </a:solidFill>
                          <a:latin typeface="+mj-ea"/>
                          <a:ea typeface="+mj-ea"/>
                          <a:cs typeface="+mn-cs"/>
                        </a:rPr>
                        <a:t>・</a:t>
                      </a:r>
                      <a:r>
                        <a:rPr kumimoji="1" lang="ja-JP" altLang="en-US" sz="1600" b="0" i="0" u="sng" strike="noStrike" kern="1200" baseline="0" dirty="0">
                          <a:solidFill>
                            <a:srgbClr val="FF0000"/>
                          </a:solidFill>
                          <a:latin typeface="+mj-ea"/>
                          <a:ea typeface="+mj-ea"/>
                          <a:cs typeface="+mn-cs"/>
                        </a:rPr>
                        <a:t>飲料水，電気，ガスを供給す</a:t>
                      </a:r>
                      <a:endParaRPr kumimoji="1" lang="en-US" altLang="ja-JP" sz="1600" b="0" i="0" u="sng" strike="noStrike" kern="1200" baseline="0" dirty="0">
                        <a:solidFill>
                          <a:srgbClr val="FF0000"/>
                        </a:solidFill>
                        <a:latin typeface="+mj-ea"/>
                        <a:ea typeface="+mj-ea"/>
                        <a:cs typeface="+mn-cs"/>
                      </a:endParaRPr>
                    </a:p>
                    <a:p>
                      <a:r>
                        <a:rPr kumimoji="1" lang="ja-JP" altLang="en-US" sz="1600" b="0" i="0" u="none" strike="noStrike" kern="1200" baseline="0" dirty="0">
                          <a:solidFill>
                            <a:srgbClr val="FF0000"/>
                          </a:solidFill>
                          <a:latin typeface="+mj-ea"/>
                          <a:ea typeface="+mj-ea"/>
                          <a:cs typeface="+mn-cs"/>
                        </a:rPr>
                        <a:t>　</a:t>
                      </a:r>
                      <a:r>
                        <a:rPr kumimoji="1" lang="ja-JP" altLang="en-US" sz="1600" b="0" i="0" u="sng" strike="noStrike" kern="1200" baseline="0" dirty="0" err="1">
                          <a:solidFill>
                            <a:srgbClr val="FF0000"/>
                          </a:solidFill>
                          <a:latin typeface="+mj-ea"/>
                          <a:ea typeface="+mj-ea"/>
                          <a:cs typeface="+mn-cs"/>
                        </a:rPr>
                        <a:t>る</a:t>
                      </a:r>
                      <a:r>
                        <a:rPr kumimoji="1" lang="ja-JP" altLang="en-US" sz="1600" b="0" i="0" u="sng" strike="noStrike" kern="1200" baseline="0" dirty="0">
                          <a:solidFill>
                            <a:srgbClr val="FF0000"/>
                          </a:solidFill>
                          <a:latin typeface="+mj-ea"/>
                          <a:ea typeface="+mj-ea"/>
                          <a:cs typeface="+mn-cs"/>
                        </a:rPr>
                        <a:t>事業</a:t>
                      </a:r>
                      <a:r>
                        <a:rPr kumimoji="1" lang="ja-JP" altLang="en-US" sz="1600" b="0" i="0" u="none" strike="noStrike" kern="1200" baseline="0" dirty="0">
                          <a:solidFill>
                            <a:schemeClr val="tx1"/>
                          </a:solidFill>
                          <a:latin typeface="+mj-ea"/>
                          <a:ea typeface="+mj-ea"/>
                          <a:cs typeface="+mn-cs"/>
                        </a:rPr>
                        <a:t>は，安全で安定的に　</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供給できるように進められて</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いることや，地域の人々の健</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康な生活の維持と向上に役</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立っていることを理解して</a:t>
                      </a:r>
                      <a:r>
                        <a:rPr kumimoji="1" lang="ja-JP" altLang="en-US" sz="1600" b="0" i="0" u="none" strike="noStrike" kern="1200" baseline="0" dirty="0" err="1">
                          <a:solidFill>
                            <a:schemeClr val="tx1"/>
                          </a:solidFill>
                          <a:latin typeface="+mj-ea"/>
                          <a:ea typeface="+mj-ea"/>
                          <a:cs typeface="+mn-cs"/>
                        </a:rPr>
                        <a:t>い</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る。 </a:t>
                      </a:r>
                    </a:p>
                    <a:p>
                      <a:r>
                        <a:rPr kumimoji="1" lang="ja-JP" altLang="en-US" sz="1600" b="0" i="0" u="none" strike="noStrike" kern="1200" baseline="0" dirty="0">
                          <a:solidFill>
                            <a:schemeClr val="tx1"/>
                          </a:solidFill>
                          <a:latin typeface="+mj-ea"/>
                          <a:ea typeface="+mj-ea"/>
                          <a:cs typeface="+mn-cs"/>
                        </a:rPr>
                        <a:t>・</a:t>
                      </a:r>
                      <a:r>
                        <a:rPr kumimoji="1" lang="ja-JP" altLang="en-US" sz="1600" b="0" i="0" u="sng" strike="noStrike" kern="1200" baseline="0" dirty="0">
                          <a:solidFill>
                            <a:srgbClr val="FF0000"/>
                          </a:solidFill>
                          <a:latin typeface="+mj-ea"/>
                          <a:ea typeface="+mj-ea"/>
                          <a:cs typeface="+mn-cs"/>
                        </a:rPr>
                        <a:t>廃棄物を処理する事業</a:t>
                      </a:r>
                      <a:r>
                        <a:rPr kumimoji="1" lang="ja-JP" altLang="en-US" sz="1600" b="0" i="0" u="none" strike="noStrike" kern="1200" baseline="0" dirty="0">
                          <a:solidFill>
                            <a:schemeClr val="tx1"/>
                          </a:solidFill>
                          <a:latin typeface="+mj-ea"/>
                          <a:ea typeface="+mj-ea"/>
                          <a:cs typeface="+mn-cs"/>
                        </a:rPr>
                        <a:t>は，衛</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生的な処理や資源の有効利</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用ができるよう進められて</a:t>
                      </a:r>
                      <a:r>
                        <a:rPr kumimoji="1" lang="ja-JP" altLang="en-US" sz="1600" b="0" i="0" u="none" strike="noStrike" kern="1200" baseline="0" dirty="0" err="1">
                          <a:solidFill>
                            <a:schemeClr val="tx1"/>
                          </a:solidFill>
                          <a:latin typeface="+mj-ea"/>
                          <a:ea typeface="+mj-ea"/>
                          <a:cs typeface="+mn-cs"/>
                        </a:rPr>
                        <a:t>い</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ることや，生活環境の維持と</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向上に役立っていることを理</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解している。 </a:t>
                      </a:r>
                    </a:p>
                    <a:p>
                      <a:r>
                        <a:rPr kumimoji="1" lang="ja-JP" altLang="en-US" sz="1600" b="0" i="0" u="none" strike="noStrike" kern="1200" baseline="0" dirty="0">
                          <a:solidFill>
                            <a:schemeClr val="tx1"/>
                          </a:solidFill>
                          <a:latin typeface="+mj-ea"/>
                          <a:ea typeface="+mj-ea"/>
                          <a:cs typeface="+mn-cs"/>
                        </a:rPr>
                        <a:t>・見学・調査したり地図などの</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資料で調べたりして，まとめ</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ている。 	</a:t>
                      </a:r>
                    </a:p>
                  </a:txBody>
                  <a:tcPr marL="91449" marR="91449" marT="45765" marB="45765"/>
                </a:tc>
                <a:tc>
                  <a:txBody>
                    <a:bodyPr/>
                    <a:lstStyle/>
                    <a:p>
                      <a:r>
                        <a:rPr kumimoji="1" lang="ja-JP" altLang="en-US" sz="1600" b="0" i="0" u="none" strike="noStrike" kern="1200" baseline="0" dirty="0">
                          <a:solidFill>
                            <a:schemeClr val="tx1"/>
                          </a:solidFill>
                          <a:latin typeface="+mj-ea"/>
                          <a:ea typeface="+mj-ea"/>
                          <a:cs typeface="+mn-cs"/>
                        </a:rPr>
                        <a:t>・供給の仕組みや経路，県内</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外の人々の協力などに着目</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して，飲料水，電気，ガスの</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供給のための事業の様子を</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捉え，それらの事業が</a:t>
                      </a:r>
                      <a:r>
                        <a:rPr kumimoji="1" lang="ja-JP" altLang="en-US" sz="1600" b="0" i="0" u="none" strike="noStrike" kern="1200" baseline="0" dirty="0" err="1">
                          <a:solidFill>
                            <a:schemeClr val="tx1"/>
                          </a:solidFill>
                          <a:latin typeface="+mj-ea"/>
                          <a:ea typeface="+mj-ea"/>
                          <a:cs typeface="+mn-cs"/>
                        </a:rPr>
                        <a:t>果た</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a:t>
                      </a:r>
                      <a:r>
                        <a:rPr kumimoji="1" lang="ja-JP" altLang="en-US" sz="1600" b="0" i="0" u="none" strike="noStrike" kern="1200" baseline="0" dirty="0" err="1">
                          <a:solidFill>
                            <a:schemeClr val="tx1"/>
                          </a:solidFill>
                          <a:latin typeface="+mj-ea"/>
                          <a:ea typeface="+mj-ea"/>
                          <a:cs typeface="+mn-cs"/>
                        </a:rPr>
                        <a:t>す</a:t>
                      </a:r>
                      <a:r>
                        <a:rPr kumimoji="1" lang="ja-JP" altLang="en-US" sz="1600" b="0" i="0" u="none" strike="noStrike" kern="1200" baseline="0" dirty="0">
                          <a:solidFill>
                            <a:schemeClr val="tx1"/>
                          </a:solidFill>
                          <a:latin typeface="+mj-ea"/>
                          <a:ea typeface="+mj-ea"/>
                          <a:cs typeface="+mn-cs"/>
                        </a:rPr>
                        <a:t>役割を考え，表現している。 </a:t>
                      </a:r>
                    </a:p>
                    <a:p>
                      <a:r>
                        <a:rPr kumimoji="1" lang="ja-JP" altLang="en-US" sz="1600" b="0" i="0" u="none" strike="noStrike" kern="1200" baseline="0" dirty="0">
                          <a:solidFill>
                            <a:schemeClr val="tx1"/>
                          </a:solidFill>
                          <a:latin typeface="+mj-ea"/>
                          <a:ea typeface="+mj-ea"/>
                          <a:cs typeface="+mn-cs"/>
                        </a:rPr>
                        <a:t>・処理の仕組みや再利用，県</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内外の人々の協力などに着</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目して，廃棄物の処理のた</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a:t>
                      </a:r>
                      <a:r>
                        <a:rPr kumimoji="1" lang="ja-JP" altLang="en-US" sz="1600" b="0" i="0" u="none" strike="noStrike" kern="1200" baseline="0" dirty="0" err="1">
                          <a:solidFill>
                            <a:schemeClr val="tx1"/>
                          </a:solidFill>
                          <a:latin typeface="+mj-ea"/>
                          <a:ea typeface="+mj-ea"/>
                          <a:cs typeface="+mn-cs"/>
                        </a:rPr>
                        <a:t>めの</a:t>
                      </a:r>
                      <a:r>
                        <a:rPr kumimoji="1" lang="ja-JP" altLang="en-US" sz="1600" b="0" i="0" u="none" strike="noStrike" kern="1200" baseline="0" dirty="0">
                          <a:solidFill>
                            <a:schemeClr val="tx1"/>
                          </a:solidFill>
                          <a:latin typeface="+mj-ea"/>
                          <a:ea typeface="+mj-ea"/>
                          <a:cs typeface="+mn-cs"/>
                        </a:rPr>
                        <a:t>事業の様子を捉え，そ</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の事業が果たす役割を考え，</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表現している。 	</a:t>
                      </a:r>
                    </a:p>
                  </a:txBody>
                  <a:tcPr marL="91449" marR="91449" marT="45765" marB="45765"/>
                </a:tc>
                <a:tc>
                  <a:txBody>
                    <a:bodyPr/>
                    <a:lstStyle/>
                    <a:p>
                      <a:r>
                        <a:rPr kumimoji="1" lang="ja-JP" altLang="en-US" sz="1600" b="0" i="0" u="none" strike="noStrike" kern="1200" baseline="0" dirty="0">
                          <a:solidFill>
                            <a:schemeClr val="tx1"/>
                          </a:solidFill>
                          <a:latin typeface="+mj-ea"/>
                          <a:ea typeface="+mj-ea"/>
                          <a:cs typeface="+mn-cs"/>
                        </a:rPr>
                        <a:t>・人々の健康や生活環境を支</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える事業について，主体的に</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問題解決しようとしたり，より</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よい社会を考え学習したこと</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を社会生活に生かそうとした</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りしている。</a:t>
                      </a:r>
                    </a:p>
                  </a:txBody>
                  <a:tcPr marL="91449" marR="91449" marT="45765" marB="45765"/>
                </a:tc>
                <a:extLst>
                  <a:ext uri="{0D108BD9-81ED-4DB2-BD59-A6C34878D82A}">
                    <a16:rowId xmlns:a16="http://schemas.microsoft.com/office/drawing/2014/main" val="10001"/>
                  </a:ext>
                </a:extLst>
              </a:tr>
            </a:tbl>
          </a:graphicData>
        </a:graphic>
      </p:graphicFrame>
      <p:sp>
        <p:nvSpPr>
          <p:cNvPr id="61458" name="テキスト ボックス 10"/>
          <p:cNvSpPr txBox="1">
            <a:spLocks noChangeArrowheads="1"/>
          </p:cNvSpPr>
          <p:nvPr/>
        </p:nvSpPr>
        <p:spPr bwMode="auto">
          <a:xfrm>
            <a:off x="-107950" y="776288"/>
            <a:ext cx="8099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b="1">
                <a:solidFill>
                  <a:srgbClr val="000000"/>
                </a:solidFill>
              </a:rPr>
              <a:t>【</a:t>
            </a:r>
            <a:r>
              <a:rPr lang="ja-JP" altLang="en-US" b="1">
                <a:solidFill>
                  <a:srgbClr val="000000"/>
                </a:solidFill>
                <a:latin typeface="ＭＳ Ｐゴシック" panose="020B0600070205080204" pitchFamily="50" charset="-128"/>
              </a:rPr>
              <a:t>「人々の健康や生活環境を支える事業」の内容のまとまりごとの評価規準（例）</a:t>
            </a:r>
            <a:r>
              <a:rPr lang="en-US" altLang="ja-JP" b="1">
                <a:solidFill>
                  <a:srgbClr val="000000"/>
                </a:solidFill>
                <a:latin typeface="ＭＳ Ｐゴシック" panose="020B0600070205080204" pitchFamily="50" charset="-128"/>
              </a:rPr>
              <a:t>】</a:t>
            </a:r>
            <a:endParaRPr kumimoji="1" lang="en-US" altLang="ja-JP" b="1">
              <a:solidFill>
                <a:srgbClr val="000000"/>
              </a:solidFill>
            </a:endParaRPr>
          </a:p>
        </p:txBody>
      </p:sp>
      <p:sp>
        <p:nvSpPr>
          <p:cNvPr id="61459" name="テキスト ボックス 1"/>
          <p:cNvSpPr txBox="1">
            <a:spLocks noChangeArrowheads="1"/>
          </p:cNvSpPr>
          <p:nvPr/>
        </p:nvSpPr>
        <p:spPr bwMode="auto">
          <a:xfrm>
            <a:off x="0" y="0"/>
            <a:ext cx="9144000" cy="7651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400" b="1">
                <a:solidFill>
                  <a:srgbClr val="FFFFFF"/>
                </a:solidFill>
              </a:rPr>
              <a:t>Ⅲ</a:t>
            </a:r>
            <a:r>
              <a:rPr kumimoji="1" lang="ja-JP" altLang="en-US" sz="2400" b="1">
                <a:solidFill>
                  <a:srgbClr val="FFFFFF"/>
                </a:solidFill>
              </a:rPr>
              <a:t>　「内容のまとまりごとの評価規準」の考え方を踏まえた</a:t>
            </a:r>
            <a:endParaRPr kumimoji="1" lang="en-US" altLang="ja-JP" sz="2400" b="1">
              <a:solidFill>
                <a:srgbClr val="FFFFFF"/>
              </a:solidFill>
            </a:endParaRPr>
          </a:p>
          <a:p>
            <a:r>
              <a:rPr kumimoji="1" lang="ja-JP" altLang="en-US" sz="2400" b="1">
                <a:solidFill>
                  <a:srgbClr val="FFFFFF"/>
                </a:solidFill>
              </a:rPr>
              <a:t>　　評価規準の作成</a:t>
            </a:r>
          </a:p>
          <a:p>
            <a:endParaRPr kumimoji="1" lang="en-US" altLang="ja-JP" sz="3200" b="1">
              <a:solidFill>
                <a:srgbClr val="FFFFFF"/>
              </a:solidFill>
            </a:endParaRPr>
          </a:p>
        </p:txBody>
      </p:sp>
      <p:sp>
        <p:nvSpPr>
          <p:cNvPr id="9" name="正方形/長方形 8"/>
          <p:cNvSpPr/>
          <p:nvPr/>
        </p:nvSpPr>
        <p:spPr bwMode="auto">
          <a:xfrm>
            <a:off x="755650" y="1138238"/>
            <a:ext cx="2232025" cy="576262"/>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76200" cmpd="dbl">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b="1" dirty="0">
                <a:solidFill>
                  <a:prstClr val="black"/>
                </a:solidFill>
              </a:rPr>
              <a:t>２つの単元</a:t>
            </a:r>
          </a:p>
        </p:txBody>
      </p:sp>
      <p:sp>
        <p:nvSpPr>
          <p:cNvPr id="22" name="矢印: 右 21"/>
          <p:cNvSpPr/>
          <p:nvPr/>
        </p:nvSpPr>
        <p:spPr>
          <a:xfrm>
            <a:off x="3078163" y="1138238"/>
            <a:ext cx="630237" cy="576262"/>
          </a:xfrm>
          <a:prstGeom prst="rightArrow">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5" name="正方形/長方形 24"/>
          <p:cNvSpPr/>
          <p:nvPr/>
        </p:nvSpPr>
        <p:spPr bwMode="auto">
          <a:xfrm>
            <a:off x="3851275" y="1138238"/>
            <a:ext cx="5005388" cy="576262"/>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76200" cmpd="dbl">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b="1" dirty="0">
                <a:solidFill>
                  <a:prstClr val="black"/>
                </a:solidFill>
              </a:rPr>
              <a:t>各単元の評価規準を作成</a:t>
            </a:r>
          </a:p>
        </p:txBody>
      </p:sp>
      <p:sp>
        <p:nvSpPr>
          <p:cNvPr id="11" name="AutoShape 16"/>
          <p:cNvSpPr>
            <a:spLocks noChangeArrowheads="1"/>
          </p:cNvSpPr>
          <p:nvPr/>
        </p:nvSpPr>
        <p:spPr bwMode="auto">
          <a:xfrm>
            <a:off x="7670800" y="85725"/>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P38</a:t>
            </a:r>
            <a:endParaRPr lang="ja-JP" altLang="en-US" sz="28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869"/>
    </mc:Choice>
    <mc:Fallback xmlns="">
      <p:transition spd="slow" advTm="3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133350" y="2084388"/>
          <a:ext cx="2754313" cy="4513262"/>
        </p:xfrm>
        <a:graphic>
          <a:graphicData uri="http://schemas.openxmlformats.org/drawingml/2006/table">
            <a:tbl>
              <a:tblPr firstRow="1" bandRow="1">
                <a:tableStyleId>{5940675A-B579-460E-94D1-54222C63F5DA}</a:tableStyleId>
              </a:tblPr>
              <a:tblGrid>
                <a:gridCol w="2754313">
                  <a:extLst>
                    <a:ext uri="{9D8B030D-6E8A-4147-A177-3AD203B41FA5}">
                      <a16:colId xmlns:a16="http://schemas.microsoft.com/office/drawing/2014/main" val="20000"/>
                    </a:ext>
                  </a:extLst>
                </a:gridCol>
              </a:tblGrid>
              <a:tr h="431553">
                <a:tc>
                  <a:txBody>
                    <a:bodyPr/>
                    <a:lstStyle/>
                    <a:p>
                      <a:pPr algn="ctr"/>
                      <a:r>
                        <a:rPr kumimoji="1" lang="ja-JP" altLang="en-US" sz="2000" dirty="0"/>
                        <a:t>思考・判断・表現</a:t>
                      </a:r>
                    </a:p>
                  </a:txBody>
                  <a:tcPr marL="91417" marR="91417" marT="45791" marB="45791" anchor="ctr">
                    <a:solidFill>
                      <a:schemeClr val="accent4"/>
                    </a:solidFill>
                  </a:tcPr>
                </a:tc>
                <a:extLst>
                  <a:ext uri="{0D108BD9-81ED-4DB2-BD59-A6C34878D82A}">
                    <a16:rowId xmlns:a16="http://schemas.microsoft.com/office/drawing/2014/main" val="10000"/>
                  </a:ext>
                </a:extLst>
              </a:tr>
              <a:tr h="4081709">
                <a:tc>
                  <a:txBody>
                    <a:bodyPr/>
                    <a:lstStyle/>
                    <a:p>
                      <a:r>
                        <a:rPr kumimoji="1" lang="ja-JP" altLang="en-US" sz="2400" b="0" i="0" u="none" strike="noStrike" kern="1200" baseline="0" dirty="0">
                          <a:solidFill>
                            <a:schemeClr val="tx1"/>
                          </a:solidFill>
                          <a:latin typeface="+mj-ea"/>
                          <a:ea typeface="+mj-ea"/>
                          <a:cs typeface="+mn-cs"/>
                        </a:rPr>
                        <a:t>・</a:t>
                      </a:r>
                      <a:r>
                        <a:rPr kumimoji="1" lang="ja-JP" altLang="en-US" sz="2400" b="0" i="0" u="sng" strike="noStrike" kern="1200" baseline="0" dirty="0">
                          <a:solidFill>
                            <a:srgbClr val="FF0000"/>
                          </a:solidFill>
                          <a:latin typeface="+mj-ea"/>
                          <a:ea typeface="+mj-ea"/>
                          <a:cs typeface="+mn-cs"/>
                        </a:rPr>
                        <a:t>供給の仕組みや経路，県内外の人々の協力</a:t>
                      </a:r>
                      <a:r>
                        <a:rPr kumimoji="1" lang="ja-JP" altLang="en-US" sz="2400" b="0" i="0" u="sng" strike="noStrike" kern="1200" baseline="0" dirty="0">
                          <a:solidFill>
                            <a:schemeClr val="tx1"/>
                          </a:solidFill>
                          <a:latin typeface="+mj-ea"/>
                          <a:ea typeface="+mj-ea"/>
                          <a:cs typeface="+mn-cs"/>
                        </a:rPr>
                        <a:t>などに着目して</a:t>
                      </a:r>
                      <a:r>
                        <a:rPr kumimoji="1" lang="ja-JP" altLang="en-US" sz="2400" b="0" i="0" u="none" strike="noStrike" kern="1200" baseline="0" dirty="0">
                          <a:solidFill>
                            <a:schemeClr val="tx1"/>
                          </a:solidFill>
                          <a:latin typeface="+mj-ea"/>
                          <a:ea typeface="+mj-ea"/>
                          <a:cs typeface="+mn-cs"/>
                        </a:rPr>
                        <a:t>，</a:t>
                      </a:r>
                      <a:r>
                        <a:rPr kumimoji="1" lang="ja-JP" altLang="en-US" sz="2400" b="0" i="0" u="none" strike="noStrike" kern="1200" baseline="0" dirty="0">
                          <a:solidFill>
                            <a:srgbClr val="FF0000"/>
                          </a:solidFill>
                          <a:latin typeface="+mj-ea"/>
                          <a:ea typeface="+mj-ea"/>
                          <a:cs typeface="+mn-cs"/>
                        </a:rPr>
                        <a:t>飲料水，電気，ガスの供給のための事業の様子</a:t>
                      </a:r>
                      <a:r>
                        <a:rPr kumimoji="1" lang="ja-JP" altLang="en-US" sz="2400" b="0" i="0" u="sng" strike="noStrike" kern="1200" baseline="0" dirty="0">
                          <a:solidFill>
                            <a:schemeClr val="tx1"/>
                          </a:solidFill>
                          <a:latin typeface="+mj-ea"/>
                          <a:ea typeface="+mj-ea"/>
                          <a:cs typeface="+mn-cs"/>
                        </a:rPr>
                        <a:t>を捉え</a:t>
                      </a:r>
                      <a:r>
                        <a:rPr kumimoji="1" lang="ja-JP" altLang="en-US" sz="2400" b="0" i="0" u="none" strike="noStrike" kern="1200" baseline="0" dirty="0">
                          <a:solidFill>
                            <a:schemeClr val="bg1">
                              <a:lumMod val="75000"/>
                            </a:schemeClr>
                          </a:solidFill>
                          <a:latin typeface="+mj-ea"/>
                          <a:ea typeface="+mj-ea"/>
                          <a:cs typeface="+mn-cs"/>
                        </a:rPr>
                        <a:t>，</a:t>
                      </a:r>
                      <a:r>
                        <a:rPr kumimoji="1" lang="ja-JP" altLang="en-US" sz="2400" b="0" i="0" u="sng" strike="noStrike" kern="1200" baseline="0" dirty="0">
                          <a:solidFill>
                            <a:schemeClr val="bg1">
                              <a:lumMod val="85000"/>
                            </a:schemeClr>
                          </a:solidFill>
                          <a:latin typeface="+mj-ea"/>
                          <a:ea typeface="+mj-ea"/>
                          <a:cs typeface="+mn-cs"/>
                        </a:rPr>
                        <a:t>それらの事業が果たす役割を</a:t>
                      </a:r>
                      <a:r>
                        <a:rPr kumimoji="1" lang="ja-JP" altLang="en-US" sz="2400" b="0" i="0" u="sng" strike="noStrike" kern="1200" baseline="0" dirty="0">
                          <a:solidFill>
                            <a:schemeClr val="tx1"/>
                          </a:solidFill>
                          <a:latin typeface="+mj-ea"/>
                          <a:ea typeface="+mj-ea"/>
                          <a:cs typeface="+mn-cs"/>
                        </a:rPr>
                        <a:t>考え，表現している</a:t>
                      </a:r>
                      <a:r>
                        <a:rPr kumimoji="1" lang="ja-JP" altLang="en-US" sz="2400" b="0" i="0" u="none" strike="noStrike" kern="1200" baseline="0" dirty="0">
                          <a:solidFill>
                            <a:schemeClr val="tx1"/>
                          </a:solidFill>
                          <a:latin typeface="+mj-ea"/>
                          <a:ea typeface="+mj-ea"/>
                          <a:cs typeface="+mn-cs"/>
                        </a:rPr>
                        <a:t>。</a:t>
                      </a:r>
                      <a:endParaRPr kumimoji="1" lang="en-US" altLang="ja-JP" sz="2400" b="0" i="0" u="none" strike="noStrike" kern="1200" baseline="0" dirty="0">
                        <a:solidFill>
                          <a:schemeClr val="tx1"/>
                        </a:solidFill>
                        <a:latin typeface="+mj-ea"/>
                        <a:ea typeface="+mj-ea"/>
                        <a:cs typeface="+mn-cs"/>
                      </a:endParaRPr>
                    </a:p>
                  </a:txBody>
                  <a:tcPr marL="91417" marR="91417" marT="45752" marB="45752"/>
                </a:tc>
                <a:extLst>
                  <a:ext uri="{0D108BD9-81ED-4DB2-BD59-A6C34878D82A}">
                    <a16:rowId xmlns:a16="http://schemas.microsoft.com/office/drawing/2014/main" val="10001"/>
                  </a:ext>
                </a:extLst>
              </a:tr>
            </a:tbl>
          </a:graphicData>
        </a:graphic>
      </p:graphicFrame>
      <p:sp>
        <p:nvSpPr>
          <p:cNvPr id="63498" name="テキスト ボックス 1"/>
          <p:cNvSpPr txBox="1">
            <a:spLocks noChangeArrowheads="1"/>
          </p:cNvSpPr>
          <p:nvPr/>
        </p:nvSpPr>
        <p:spPr bwMode="auto">
          <a:xfrm>
            <a:off x="0" y="0"/>
            <a:ext cx="9144000" cy="7651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400" b="1">
                <a:solidFill>
                  <a:srgbClr val="FFFFFF"/>
                </a:solidFill>
              </a:rPr>
              <a:t>Ⅲ</a:t>
            </a:r>
            <a:r>
              <a:rPr kumimoji="1" lang="ja-JP" altLang="en-US" sz="2400" b="1">
                <a:solidFill>
                  <a:srgbClr val="FFFFFF"/>
                </a:solidFill>
              </a:rPr>
              <a:t>　「内容のまとまりごとの評価規準」の考え方を踏まえた</a:t>
            </a:r>
            <a:endParaRPr kumimoji="1" lang="en-US" altLang="ja-JP" sz="2400" b="1">
              <a:solidFill>
                <a:srgbClr val="FFFFFF"/>
              </a:solidFill>
            </a:endParaRPr>
          </a:p>
          <a:p>
            <a:r>
              <a:rPr kumimoji="1" lang="ja-JP" altLang="en-US" sz="2400" b="1">
                <a:solidFill>
                  <a:srgbClr val="FFFFFF"/>
                </a:solidFill>
              </a:rPr>
              <a:t>　　評価規準の作成</a:t>
            </a:r>
          </a:p>
          <a:p>
            <a:endParaRPr kumimoji="1" lang="en-US" altLang="ja-JP" sz="3200" b="1">
              <a:solidFill>
                <a:srgbClr val="FFFFFF"/>
              </a:solidFill>
            </a:endParaRPr>
          </a:p>
        </p:txBody>
      </p:sp>
      <p:sp>
        <p:nvSpPr>
          <p:cNvPr id="9" name="正方形/長方形 8"/>
          <p:cNvSpPr/>
          <p:nvPr/>
        </p:nvSpPr>
        <p:spPr bwMode="auto">
          <a:xfrm>
            <a:off x="153988" y="1203325"/>
            <a:ext cx="2755900" cy="765175"/>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76200" cmpd="dbl">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内容のまとまりごと</a:t>
            </a:r>
            <a:endParaRPr kumimoji="1" lang="en-US" altLang="ja-JP" sz="2400" b="1" dirty="0">
              <a:solidFill>
                <a:prstClr val="black"/>
              </a:solidFill>
            </a:endParaRPr>
          </a:p>
          <a:p>
            <a:pPr algn="ctr">
              <a:defRPr/>
            </a:pPr>
            <a:r>
              <a:rPr kumimoji="1" lang="ja-JP" altLang="en-US" sz="2400" b="1" dirty="0">
                <a:solidFill>
                  <a:prstClr val="black"/>
                </a:solidFill>
              </a:rPr>
              <a:t>の評価規準（例）</a:t>
            </a:r>
          </a:p>
        </p:txBody>
      </p:sp>
      <p:graphicFrame>
        <p:nvGraphicFramePr>
          <p:cNvPr id="2" name="表 1"/>
          <p:cNvGraphicFramePr>
            <a:graphicFrameLocks noGrp="1"/>
          </p:cNvGraphicFramePr>
          <p:nvPr/>
        </p:nvGraphicFramePr>
        <p:xfrm>
          <a:off x="3263900" y="2706688"/>
          <a:ext cx="2614613" cy="2492375"/>
        </p:xfrm>
        <a:graphic>
          <a:graphicData uri="http://schemas.openxmlformats.org/drawingml/2006/table">
            <a:tbl>
              <a:tblPr firstRow="1" bandRow="1">
                <a:tableStyleId>{00A15C55-8517-42AA-B614-E9B94910E393}</a:tableStyleId>
              </a:tblPr>
              <a:tblGrid>
                <a:gridCol w="2614613">
                  <a:extLst>
                    <a:ext uri="{9D8B030D-6E8A-4147-A177-3AD203B41FA5}">
                      <a16:colId xmlns:a16="http://schemas.microsoft.com/office/drawing/2014/main" val="20000"/>
                    </a:ext>
                  </a:extLst>
                </a:gridCol>
              </a:tblGrid>
              <a:tr h="39622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baseline="0" dirty="0">
                          <a:solidFill>
                            <a:schemeClr val="tx1"/>
                          </a:solidFill>
                          <a:latin typeface="+mn-lt"/>
                          <a:ea typeface="+mn-ea"/>
                          <a:cs typeface="+mn-cs"/>
                        </a:rPr>
                        <a:t>思考・判断・表現 </a:t>
                      </a:r>
                    </a:p>
                  </a:txBody>
                  <a:tcPr marL="91452" marR="91452" marT="45706" marB="45706"/>
                </a:tc>
                <a:extLst>
                  <a:ext uri="{0D108BD9-81ED-4DB2-BD59-A6C34878D82A}">
                    <a16:rowId xmlns:a16="http://schemas.microsoft.com/office/drawing/2014/main" val="10000"/>
                  </a:ext>
                </a:extLst>
              </a:tr>
              <a:tr h="209615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①</a:t>
                      </a:r>
                      <a:r>
                        <a:rPr kumimoji="1" lang="en-US" altLang="ja-JP" sz="3600" b="0" i="0" u="none" strike="noStrike" kern="1200" baseline="0" dirty="0">
                          <a:solidFill>
                            <a:srgbClr val="FF0000"/>
                          </a:solidFill>
                          <a:latin typeface="+mn-lt"/>
                          <a:ea typeface="+mn-ea"/>
                          <a:cs typeface="+mn-cs"/>
                        </a:rPr>
                        <a:t>E</a:t>
                      </a:r>
                      <a:r>
                        <a:rPr kumimoji="1" lang="ja-JP" altLang="en-US" sz="2400" b="0" i="0" u="none" strike="noStrike" kern="1200" baseline="0" dirty="0">
                          <a:solidFill>
                            <a:schemeClr val="dk1"/>
                          </a:solidFill>
                          <a:latin typeface="+mn-lt"/>
                          <a:ea typeface="+mn-ea"/>
                          <a:cs typeface="+mn-cs"/>
                        </a:rPr>
                        <a:t>などに着目して，</a:t>
                      </a:r>
                      <a:r>
                        <a:rPr kumimoji="1" lang="ja-JP" altLang="en-US" sz="2400" b="0" i="0" u="sng" strike="noStrike" kern="1200" baseline="0" dirty="0">
                          <a:solidFill>
                            <a:srgbClr val="FF0000"/>
                          </a:solidFill>
                          <a:latin typeface="+mn-lt"/>
                          <a:ea typeface="+mn-ea"/>
                          <a:cs typeface="+mn-cs"/>
                        </a:rPr>
                        <a:t>問いを見い出し</a:t>
                      </a:r>
                      <a:r>
                        <a:rPr kumimoji="1" lang="ja-JP" altLang="en-US" sz="2400" b="0" i="0" u="none" strike="noStrike" kern="1200" baseline="0" dirty="0">
                          <a:solidFill>
                            <a:schemeClr val="dk1"/>
                          </a:solidFill>
                          <a:latin typeface="+mn-lt"/>
                          <a:ea typeface="+mn-ea"/>
                          <a:cs typeface="+mn-cs"/>
                        </a:rPr>
                        <a:t>，</a:t>
                      </a:r>
                      <a:r>
                        <a:rPr kumimoji="1" lang="en-US" altLang="ja-JP" sz="3600" b="0" i="0" u="none" strike="noStrike" kern="1200" baseline="0" dirty="0">
                          <a:solidFill>
                            <a:srgbClr val="FF0000"/>
                          </a:solidFill>
                          <a:latin typeface="+mn-lt"/>
                          <a:ea typeface="+mn-ea"/>
                          <a:cs typeface="+mn-cs"/>
                        </a:rPr>
                        <a:t>F</a:t>
                      </a:r>
                      <a:r>
                        <a:rPr kumimoji="1" lang="ja-JP" altLang="en-US" sz="2400" b="0" i="0" u="sng" strike="noStrike" kern="1200" baseline="0" dirty="0">
                          <a:solidFill>
                            <a:schemeClr val="dk1"/>
                          </a:solidFill>
                          <a:latin typeface="+mn-lt"/>
                          <a:ea typeface="+mn-ea"/>
                          <a:cs typeface="+mn-cs"/>
                        </a:rPr>
                        <a:t>について考え表現している</a:t>
                      </a:r>
                      <a:r>
                        <a:rPr kumimoji="1" lang="ja-JP" altLang="en-US" sz="2400" b="0" i="0" u="none" strike="noStrike" kern="1200" baseline="0" dirty="0">
                          <a:solidFill>
                            <a:schemeClr val="dk1"/>
                          </a:solidFill>
                          <a:latin typeface="+mn-lt"/>
                          <a:ea typeface="+mn-ea"/>
                          <a:cs typeface="+mn-cs"/>
                        </a:rPr>
                        <a:t>。</a:t>
                      </a:r>
                      <a:endParaRPr kumimoji="1" lang="en-US" altLang="ja-JP" sz="2400" b="0" i="0" u="none" strike="noStrike" kern="1200" baseline="0" dirty="0">
                        <a:solidFill>
                          <a:schemeClr val="dk1"/>
                        </a:solidFill>
                        <a:latin typeface="+mn-lt"/>
                        <a:ea typeface="+mn-ea"/>
                        <a:cs typeface="+mn-cs"/>
                      </a:endParaRPr>
                    </a:p>
                  </a:txBody>
                  <a:tcPr marL="91452" marR="91452" marT="45706" marB="45706"/>
                </a:tc>
                <a:extLst>
                  <a:ext uri="{0D108BD9-81ED-4DB2-BD59-A6C34878D82A}">
                    <a16:rowId xmlns:a16="http://schemas.microsoft.com/office/drawing/2014/main" val="10001"/>
                  </a:ext>
                </a:extLst>
              </a:tr>
            </a:tbl>
          </a:graphicData>
        </a:graphic>
      </p:graphicFrame>
      <p:sp>
        <p:nvSpPr>
          <p:cNvPr id="63508" name="テキスト ボックス 22"/>
          <p:cNvSpPr txBox="1">
            <a:spLocks noChangeArrowheads="1"/>
          </p:cNvSpPr>
          <p:nvPr/>
        </p:nvSpPr>
        <p:spPr bwMode="auto">
          <a:xfrm>
            <a:off x="900113" y="793750"/>
            <a:ext cx="6877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000" b="1"/>
              <a:t>【</a:t>
            </a:r>
            <a:r>
              <a:rPr lang="ja-JP" altLang="en-US" sz="2000" b="1"/>
              <a:t>単元「飲料水，電気，ガスを供給する事業」の評価規準（例）</a:t>
            </a:r>
            <a:r>
              <a:rPr lang="en-US" altLang="ja-JP" sz="2000" b="1"/>
              <a:t>】</a:t>
            </a:r>
            <a:endParaRPr lang="ja-JP" altLang="en-US" sz="2000" b="1"/>
          </a:p>
        </p:txBody>
      </p:sp>
      <p:sp>
        <p:nvSpPr>
          <p:cNvPr id="11" name="矢印: 右 10"/>
          <p:cNvSpPr/>
          <p:nvPr/>
        </p:nvSpPr>
        <p:spPr>
          <a:xfrm>
            <a:off x="2909888" y="1296988"/>
            <a:ext cx="293687" cy="576262"/>
          </a:xfrm>
          <a:prstGeom prst="rightArrow">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5" name="矢印: 右 14"/>
          <p:cNvSpPr/>
          <p:nvPr/>
        </p:nvSpPr>
        <p:spPr>
          <a:xfrm>
            <a:off x="5817141" y="1296988"/>
            <a:ext cx="311286" cy="473446"/>
          </a:xfrm>
          <a:prstGeom prst="rightArrow">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6" name="正方形/長方形 15"/>
          <p:cNvSpPr/>
          <p:nvPr/>
        </p:nvSpPr>
        <p:spPr bwMode="auto">
          <a:xfrm>
            <a:off x="3284538" y="1222375"/>
            <a:ext cx="2493692" cy="758825"/>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76200" cmpd="dbl">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単元の評価規準</a:t>
            </a:r>
            <a:endParaRPr kumimoji="1" lang="en-US" altLang="ja-JP" sz="2400" b="1" dirty="0">
              <a:solidFill>
                <a:prstClr val="black"/>
              </a:solidFill>
            </a:endParaRPr>
          </a:p>
          <a:p>
            <a:pPr algn="ctr">
              <a:defRPr/>
            </a:pPr>
            <a:r>
              <a:rPr kumimoji="1" lang="ja-JP" altLang="en-US" sz="2400" b="1" dirty="0">
                <a:solidFill>
                  <a:prstClr val="black"/>
                </a:solidFill>
              </a:rPr>
              <a:t>作成のポイント</a:t>
            </a:r>
          </a:p>
        </p:txBody>
      </p:sp>
      <p:graphicFrame>
        <p:nvGraphicFramePr>
          <p:cNvPr id="17" name="表 16"/>
          <p:cNvGraphicFramePr>
            <a:graphicFrameLocks noGrp="1"/>
          </p:cNvGraphicFramePr>
          <p:nvPr>
            <p:extLst>
              <p:ext uri="{D42A27DB-BD31-4B8C-83A1-F6EECF244321}">
                <p14:modId xmlns:p14="http://schemas.microsoft.com/office/powerpoint/2010/main" val="2356729294"/>
              </p:ext>
            </p:extLst>
          </p:nvPr>
        </p:nvGraphicFramePr>
        <p:xfrm>
          <a:off x="6188135" y="1203325"/>
          <a:ext cx="2786062" cy="5394325"/>
        </p:xfrm>
        <a:graphic>
          <a:graphicData uri="http://schemas.openxmlformats.org/drawingml/2006/table">
            <a:tbl>
              <a:tblPr firstRow="1" bandRow="1">
                <a:tableStyleId>{5940675A-B579-460E-94D1-54222C63F5DA}</a:tableStyleId>
              </a:tblPr>
              <a:tblGrid>
                <a:gridCol w="2786062">
                  <a:extLst>
                    <a:ext uri="{9D8B030D-6E8A-4147-A177-3AD203B41FA5}">
                      <a16:colId xmlns:a16="http://schemas.microsoft.com/office/drawing/2014/main" val="20000"/>
                    </a:ext>
                  </a:extLst>
                </a:gridCol>
              </a:tblGrid>
              <a:tr h="576096">
                <a:tc>
                  <a:txBody>
                    <a:bodyPr/>
                    <a:lstStyle/>
                    <a:p>
                      <a:pPr algn="ctr"/>
                      <a:r>
                        <a:rPr kumimoji="1" lang="ja-JP" altLang="en-US" sz="2000" dirty="0"/>
                        <a:t>思考・判断・表現</a:t>
                      </a:r>
                    </a:p>
                  </a:txBody>
                  <a:tcPr marL="91475" marR="91475" marT="45797" marB="45797" anchor="ctr">
                    <a:solidFill>
                      <a:schemeClr val="accent4"/>
                    </a:solidFill>
                  </a:tcPr>
                </a:tc>
                <a:extLst>
                  <a:ext uri="{0D108BD9-81ED-4DB2-BD59-A6C34878D82A}">
                    <a16:rowId xmlns:a16="http://schemas.microsoft.com/office/drawing/2014/main" val="10000"/>
                  </a:ext>
                </a:extLst>
              </a:tr>
              <a:tr h="4818229">
                <a:tc>
                  <a:txBody>
                    <a:bodyPr/>
                    <a:lstStyle/>
                    <a:p>
                      <a:r>
                        <a:rPr kumimoji="1" lang="ja-JP" altLang="en-US" sz="2400" b="0" i="0" u="none" strike="noStrike" kern="1200" baseline="0" dirty="0">
                          <a:solidFill>
                            <a:schemeClr val="tx1"/>
                          </a:solidFill>
                          <a:latin typeface="+mj-ea"/>
                          <a:ea typeface="+mj-ea"/>
                          <a:cs typeface="+mn-cs"/>
                        </a:rPr>
                        <a:t>①</a:t>
                      </a:r>
                      <a:r>
                        <a:rPr kumimoji="1" lang="ja-JP" altLang="en-US" sz="2800" b="0" i="0" u="sng" strike="noStrike" kern="1200" baseline="0" dirty="0">
                          <a:solidFill>
                            <a:srgbClr val="FF0000"/>
                          </a:solidFill>
                          <a:latin typeface="+mj-ea"/>
                          <a:ea typeface="+mj-ea"/>
                          <a:cs typeface="+mn-cs"/>
                        </a:rPr>
                        <a:t>供給の仕組み</a:t>
                      </a:r>
                      <a:endParaRPr kumimoji="1" lang="en-US" altLang="ja-JP" sz="2800" b="0" i="0" u="sng" strike="noStrike" kern="1200" baseline="0" dirty="0">
                        <a:solidFill>
                          <a:srgbClr val="FF0000"/>
                        </a:solidFill>
                        <a:latin typeface="+mj-ea"/>
                        <a:ea typeface="+mj-ea"/>
                        <a:cs typeface="+mn-cs"/>
                      </a:endParaRPr>
                    </a:p>
                    <a:p>
                      <a:r>
                        <a:rPr kumimoji="1" lang="ja-JP" altLang="en-US" sz="2800" b="0" i="0" u="none" strike="noStrike" kern="1200" baseline="0" dirty="0">
                          <a:solidFill>
                            <a:srgbClr val="FF0000"/>
                          </a:solidFill>
                          <a:latin typeface="+mj-ea"/>
                          <a:ea typeface="+mj-ea"/>
                          <a:cs typeface="+mn-cs"/>
                        </a:rPr>
                        <a:t>　</a:t>
                      </a:r>
                      <a:r>
                        <a:rPr kumimoji="1" lang="ja-JP" altLang="en-US" sz="2800" b="0" i="0" u="sng" strike="noStrike" kern="1200" baseline="0" dirty="0">
                          <a:solidFill>
                            <a:srgbClr val="FF0000"/>
                          </a:solidFill>
                          <a:latin typeface="+mj-ea"/>
                          <a:ea typeface="+mj-ea"/>
                          <a:cs typeface="+mn-cs"/>
                        </a:rPr>
                        <a:t>や経路，県内</a:t>
                      </a:r>
                      <a:endParaRPr kumimoji="1" lang="en-US" altLang="ja-JP" sz="2800" b="0" i="0" u="sng" strike="noStrike" kern="1200" baseline="0" dirty="0">
                        <a:solidFill>
                          <a:srgbClr val="FF0000"/>
                        </a:solidFill>
                        <a:latin typeface="+mj-ea"/>
                        <a:ea typeface="+mj-ea"/>
                        <a:cs typeface="+mn-cs"/>
                      </a:endParaRPr>
                    </a:p>
                    <a:p>
                      <a:r>
                        <a:rPr kumimoji="1" lang="ja-JP" altLang="en-US" sz="2800" b="0" i="0" u="none" strike="noStrike" kern="1200" baseline="0" dirty="0">
                          <a:solidFill>
                            <a:srgbClr val="FF0000"/>
                          </a:solidFill>
                          <a:latin typeface="+mj-ea"/>
                          <a:ea typeface="+mj-ea"/>
                          <a:cs typeface="+mn-cs"/>
                        </a:rPr>
                        <a:t>　</a:t>
                      </a:r>
                      <a:r>
                        <a:rPr kumimoji="1" lang="ja-JP" altLang="en-US" sz="2800" b="0" i="0" u="sng" strike="noStrike" kern="1200" baseline="0" dirty="0">
                          <a:solidFill>
                            <a:srgbClr val="FF0000"/>
                          </a:solidFill>
                          <a:latin typeface="+mj-ea"/>
                          <a:ea typeface="+mj-ea"/>
                          <a:cs typeface="+mn-cs"/>
                        </a:rPr>
                        <a:t>外の人々の協</a:t>
                      </a:r>
                      <a:endParaRPr kumimoji="1" lang="en-US" altLang="ja-JP" sz="2800" b="0" i="0" u="sng" strike="noStrike" kern="1200" baseline="0" dirty="0">
                        <a:solidFill>
                          <a:srgbClr val="FF0000"/>
                        </a:solidFill>
                        <a:latin typeface="+mj-ea"/>
                        <a:ea typeface="+mj-ea"/>
                        <a:cs typeface="+mn-cs"/>
                      </a:endParaRPr>
                    </a:p>
                    <a:p>
                      <a:r>
                        <a:rPr kumimoji="1" lang="ja-JP" altLang="en-US" sz="2800" b="0" i="0" u="none" strike="noStrike" kern="1200" baseline="0" dirty="0">
                          <a:solidFill>
                            <a:srgbClr val="FF0000"/>
                          </a:solidFill>
                          <a:latin typeface="+mj-ea"/>
                          <a:ea typeface="+mj-ea"/>
                          <a:cs typeface="+mn-cs"/>
                        </a:rPr>
                        <a:t>　</a:t>
                      </a:r>
                      <a:r>
                        <a:rPr kumimoji="1" lang="ja-JP" altLang="en-US" sz="2800" b="0" i="0" u="sng" strike="noStrike" kern="1200" baseline="0" dirty="0">
                          <a:solidFill>
                            <a:srgbClr val="FF0000"/>
                          </a:solidFill>
                          <a:latin typeface="+mj-ea"/>
                          <a:ea typeface="+mj-ea"/>
                          <a:cs typeface="+mn-cs"/>
                        </a:rPr>
                        <a:t>力</a:t>
                      </a:r>
                      <a:r>
                        <a:rPr kumimoji="1" lang="ja-JP" altLang="en-US" sz="2800" b="0" i="0" u="none" strike="noStrike" kern="1200" baseline="0" dirty="0">
                          <a:solidFill>
                            <a:schemeClr val="tx1"/>
                          </a:solidFill>
                          <a:latin typeface="+mj-ea"/>
                          <a:ea typeface="+mj-ea"/>
                          <a:cs typeface="+mn-cs"/>
                        </a:rPr>
                        <a:t>などに着目</a:t>
                      </a:r>
                      <a:endParaRPr kumimoji="1" lang="en-US" altLang="ja-JP" sz="2800" b="0" i="0" u="none" strike="noStrike" kern="1200" baseline="0" dirty="0">
                        <a:solidFill>
                          <a:schemeClr val="tx1"/>
                        </a:solidFill>
                        <a:latin typeface="+mj-ea"/>
                        <a:ea typeface="+mj-ea"/>
                        <a:cs typeface="+mn-cs"/>
                      </a:endParaRPr>
                    </a:p>
                    <a:p>
                      <a:r>
                        <a:rPr kumimoji="1" lang="ja-JP" altLang="en-US" sz="2800" b="0" i="0" u="none" strike="noStrike" kern="1200" baseline="0" dirty="0">
                          <a:solidFill>
                            <a:schemeClr val="tx1"/>
                          </a:solidFill>
                          <a:latin typeface="+mj-ea"/>
                          <a:ea typeface="+mj-ea"/>
                          <a:cs typeface="+mn-cs"/>
                        </a:rPr>
                        <a:t>　して，</a:t>
                      </a:r>
                      <a:r>
                        <a:rPr kumimoji="1" lang="ja-JP" altLang="en-US" sz="2800" b="0" i="0" u="sng" strike="noStrike" kern="1200" baseline="0" dirty="0">
                          <a:solidFill>
                            <a:srgbClr val="FF0000"/>
                          </a:solidFill>
                          <a:latin typeface="+mj-ea"/>
                          <a:ea typeface="+mj-ea"/>
                          <a:cs typeface="+mn-cs"/>
                        </a:rPr>
                        <a:t>問いを見</a:t>
                      </a:r>
                      <a:endParaRPr kumimoji="1" lang="en-US" altLang="ja-JP" sz="2800" b="0" i="0" u="sng" strike="noStrike" kern="1200" baseline="0" dirty="0">
                        <a:solidFill>
                          <a:srgbClr val="FF0000"/>
                        </a:solidFill>
                        <a:latin typeface="+mj-ea"/>
                        <a:ea typeface="+mj-ea"/>
                        <a:cs typeface="+mn-cs"/>
                      </a:endParaRPr>
                    </a:p>
                    <a:p>
                      <a:r>
                        <a:rPr kumimoji="1" lang="ja-JP" altLang="en-US" sz="2800" b="0" i="0" u="none" strike="noStrike" kern="1200" baseline="0" dirty="0">
                          <a:solidFill>
                            <a:srgbClr val="FF0000"/>
                          </a:solidFill>
                          <a:latin typeface="+mj-ea"/>
                          <a:ea typeface="+mj-ea"/>
                          <a:cs typeface="+mn-cs"/>
                        </a:rPr>
                        <a:t>　</a:t>
                      </a:r>
                      <a:r>
                        <a:rPr kumimoji="1" lang="ja-JP" altLang="en-US" sz="2800" b="0" i="0" u="sng" strike="noStrike" kern="1200" baseline="0" dirty="0">
                          <a:solidFill>
                            <a:srgbClr val="FF0000"/>
                          </a:solidFill>
                          <a:latin typeface="+mj-ea"/>
                          <a:ea typeface="+mj-ea"/>
                          <a:cs typeface="+mn-cs"/>
                        </a:rPr>
                        <a:t>いだし，</a:t>
                      </a:r>
                      <a:r>
                        <a:rPr kumimoji="1" lang="ja-JP" altLang="en-US" sz="2800" b="0" i="0" u="none" strike="noStrike" kern="1200" baseline="0" dirty="0">
                          <a:solidFill>
                            <a:srgbClr val="FF0000"/>
                          </a:solidFill>
                          <a:latin typeface="+mj-ea"/>
                          <a:ea typeface="+mn-ea"/>
                          <a:cs typeface="+mn-cs"/>
                        </a:rPr>
                        <a:t>飲料水，</a:t>
                      </a:r>
                      <a:endParaRPr kumimoji="1" lang="en-US" altLang="ja-JP" sz="2800" b="0" i="0" u="none" strike="noStrike" kern="1200" baseline="0" dirty="0">
                        <a:solidFill>
                          <a:srgbClr val="FF0000"/>
                        </a:solidFill>
                        <a:latin typeface="+mj-ea"/>
                        <a:ea typeface="+mn-ea"/>
                        <a:cs typeface="+mn-cs"/>
                      </a:endParaRPr>
                    </a:p>
                    <a:p>
                      <a:r>
                        <a:rPr kumimoji="1" lang="ja-JP" altLang="en-US" sz="2800" b="0" i="0" u="none" strike="noStrike" kern="1200" baseline="0" dirty="0">
                          <a:solidFill>
                            <a:srgbClr val="FF0000"/>
                          </a:solidFill>
                          <a:latin typeface="+mj-ea"/>
                          <a:ea typeface="+mn-ea"/>
                          <a:cs typeface="+mn-cs"/>
                        </a:rPr>
                        <a:t>　電気，ガスの</a:t>
                      </a:r>
                      <a:endParaRPr kumimoji="1" lang="en-US" altLang="ja-JP" sz="2800" b="0" i="0" u="none" strike="noStrike" kern="1200" baseline="0" dirty="0">
                        <a:solidFill>
                          <a:srgbClr val="FF0000"/>
                        </a:solidFill>
                        <a:latin typeface="+mj-ea"/>
                        <a:ea typeface="+mn-ea"/>
                        <a:cs typeface="+mn-cs"/>
                      </a:endParaRPr>
                    </a:p>
                    <a:p>
                      <a:r>
                        <a:rPr kumimoji="1" lang="ja-JP" altLang="en-US" sz="2800" b="0" i="0" u="none" strike="noStrike" kern="1200" baseline="0" dirty="0">
                          <a:solidFill>
                            <a:srgbClr val="FF0000"/>
                          </a:solidFill>
                          <a:latin typeface="+mj-ea"/>
                          <a:ea typeface="+mn-ea"/>
                          <a:cs typeface="+mn-cs"/>
                        </a:rPr>
                        <a:t>　供給のための</a:t>
                      </a:r>
                      <a:endParaRPr kumimoji="1" lang="en-US" altLang="ja-JP" sz="2800" b="0" i="0" u="none" strike="noStrike" kern="1200" baseline="0" dirty="0">
                        <a:solidFill>
                          <a:srgbClr val="FF0000"/>
                        </a:solidFill>
                        <a:latin typeface="+mj-ea"/>
                        <a:ea typeface="+mn-ea"/>
                        <a:cs typeface="+mn-cs"/>
                      </a:endParaRPr>
                    </a:p>
                    <a:p>
                      <a:r>
                        <a:rPr kumimoji="1" lang="ja-JP" altLang="en-US" sz="2800" b="0" i="0" u="none" strike="noStrike" kern="1200" baseline="0" dirty="0">
                          <a:solidFill>
                            <a:srgbClr val="FF0000"/>
                          </a:solidFill>
                          <a:latin typeface="+mj-ea"/>
                          <a:ea typeface="+mn-ea"/>
                          <a:cs typeface="+mn-cs"/>
                        </a:rPr>
                        <a:t>　事業の様子</a:t>
                      </a:r>
                      <a:r>
                        <a:rPr kumimoji="1" lang="ja-JP" altLang="en-US" sz="2800" b="0" i="0" u="sng" strike="noStrike" kern="1200" baseline="0" dirty="0">
                          <a:solidFill>
                            <a:schemeClr val="tx1"/>
                          </a:solidFill>
                          <a:latin typeface="+mj-ea"/>
                          <a:ea typeface="+mj-ea"/>
                          <a:cs typeface="+mn-cs"/>
                        </a:rPr>
                        <a:t>に</a:t>
                      </a:r>
                      <a:endParaRPr kumimoji="1" lang="en-US" altLang="ja-JP" sz="2800" b="0" i="0" u="sng" strike="noStrike" kern="1200" baseline="0" dirty="0">
                        <a:solidFill>
                          <a:schemeClr val="tx1"/>
                        </a:solidFill>
                        <a:latin typeface="+mj-ea"/>
                        <a:ea typeface="+mj-ea"/>
                        <a:cs typeface="+mn-cs"/>
                      </a:endParaRPr>
                    </a:p>
                    <a:p>
                      <a:r>
                        <a:rPr kumimoji="1" lang="ja-JP" altLang="en-US" sz="2800" b="0" i="0" u="none" strike="noStrike" kern="1200" baseline="0" dirty="0">
                          <a:solidFill>
                            <a:schemeClr val="tx1"/>
                          </a:solidFill>
                          <a:latin typeface="+mj-ea"/>
                          <a:ea typeface="+mj-ea"/>
                          <a:cs typeface="+mn-cs"/>
                        </a:rPr>
                        <a:t>　</a:t>
                      </a:r>
                      <a:r>
                        <a:rPr kumimoji="1" lang="ja-JP" altLang="en-US" sz="2800" b="0" i="0" u="sng" strike="noStrike" kern="1200" baseline="0" dirty="0">
                          <a:solidFill>
                            <a:schemeClr val="tx1"/>
                          </a:solidFill>
                          <a:latin typeface="+mj-ea"/>
                          <a:ea typeface="+mj-ea"/>
                          <a:cs typeface="+mn-cs"/>
                        </a:rPr>
                        <a:t>ついて考え表</a:t>
                      </a:r>
                      <a:endParaRPr kumimoji="1" lang="en-US" altLang="ja-JP" sz="2800" b="0" i="0" u="sng" strike="noStrike" kern="1200" baseline="0" dirty="0">
                        <a:solidFill>
                          <a:schemeClr val="tx1"/>
                        </a:solidFill>
                        <a:latin typeface="+mj-ea"/>
                        <a:ea typeface="+mj-ea"/>
                        <a:cs typeface="+mn-cs"/>
                      </a:endParaRPr>
                    </a:p>
                    <a:p>
                      <a:r>
                        <a:rPr kumimoji="1" lang="ja-JP" altLang="en-US" sz="2800" b="0" i="0" u="none" strike="noStrike" kern="1200" baseline="0" dirty="0">
                          <a:solidFill>
                            <a:schemeClr val="tx1"/>
                          </a:solidFill>
                          <a:latin typeface="+mj-ea"/>
                          <a:ea typeface="+mj-ea"/>
                          <a:cs typeface="+mn-cs"/>
                        </a:rPr>
                        <a:t>　</a:t>
                      </a:r>
                      <a:r>
                        <a:rPr kumimoji="1" lang="ja-JP" altLang="en-US" sz="2800" b="0" i="0" u="sng" strike="noStrike" kern="1200" baseline="0" dirty="0">
                          <a:solidFill>
                            <a:schemeClr val="tx1"/>
                          </a:solidFill>
                          <a:latin typeface="+mj-ea"/>
                          <a:ea typeface="+mj-ea"/>
                          <a:cs typeface="+mn-cs"/>
                        </a:rPr>
                        <a:t>現している</a:t>
                      </a:r>
                      <a:r>
                        <a:rPr kumimoji="1" lang="ja-JP" altLang="en-US" sz="2800" b="0" i="0" u="none" strike="noStrike" kern="1200" baseline="0" dirty="0">
                          <a:solidFill>
                            <a:schemeClr val="tx1"/>
                          </a:solidFill>
                          <a:latin typeface="+mj-ea"/>
                          <a:ea typeface="+mj-ea"/>
                          <a:cs typeface="+mn-cs"/>
                        </a:rPr>
                        <a:t>。</a:t>
                      </a:r>
                      <a:endParaRPr kumimoji="1" lang="en-US" altLang="ja-JP" sz="2400" b="0" i="0" u="none" strike="noStrike" kern="1200" baseline="0" dirty="0">
                        <a:solidFill>
                          <a:schemeClr val="tx1"/>
                        </a:solidFill>
                        <a:latin typeface="+mj-ea"/>
                        <a:ea typeface="+mj-ea"/>
                        <a:cs typeface="+mn-cs"/>
                      </a:endParaRPr>
                    </a:p>
                  </a:txBody>
                  <a:tcPr marL="91475" marR="91475" marT="45758" marB="45758"/>
                </a:tc>
                <a:extLst>
                  <a:ext uri="{0D108BD9-81ED-4DB2-BD59-A6C34878D82A}">
                    <a16:rowId xmlns:a16="http://schemas.microsoft.com/office/drawing/2014/main" val="10001"/>
                  </a:ext>
                </a:extLst>
              </a:tr>
            </a:tbl>
          </a:graphicData>
        </a:graphic>
      </p:graphicFrame>
      <p:sp>
        <p:nvSpPr>
          <p:cNvPr id="63520" name="テキスト ボックス 22"/>
          <p:cNvSpPr txBox="1">
            <a:spLocks noChangeArrowheads="1"/>
          </p:cNvSpPr>
          <p:nvPr/>
        </p:nvSpPr>
        <p:spPr bwMode="auto">
          <a:xfrm>
            <a:off x="3086100" y="2100263"/>
            <a:ext cx="2971800" cy="400050"/>
          </a:xfrm>
          <a:prstGeom prst="rect">
            <a:avLst/>
          </a:prstGeom>
          <a:noFill/>
          <a:ln w="412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b="1"/>
              <a:t>「追究場面」における評価</a:t>
            </a:r>
          </a:p>
        </p:txBody>
      </p:sp>
      <p:sp>
        <p:nvSpPr>
          <p:cNvPr id="13" name="AutoShape 16"/>
          <p:cNvSpPr>
            <a:spLocks noChangeArrowheads="1"/>
          </p:cNvSpPr>
          <p:nvPr/>
        </p:nvSpPr>
        <p:spPr bwMode="auto">
          <a:xfrm>
            <a:off x="7415213" y="52388"/>
            <a:ext cx="1692275" cy="4905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P38</a:t>
            </a:r>
            <a:r>
              <a:rPr lang="ja-JP" altLang="en-US" sz="2000" dirty="0">
                <a:solidFill>
                  <a:prstClr val="black"/>
                </a:solidFill>
              </a:rPr>
              <a:t>～</a:t>
            </a:r>
            <a:r>
              <a:rPr lang="en-US" altLang="ja-JP" sz="2000" dirty="0">
                <a:solidFill>
                  <a:prstClr val="black"/>
                </a:solidFill>
              </a:rPr>
              <a:t>39</a:t>
            </a:r>
            <a:endParaRPr lang="ja-JP" altLang="en-US" sz="2000" dirty="0">
              <a:solidFill>
                <a:prstClr val="black"/>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380"/>
    </mc:Choice>
    <mc:Fallback xmlns="">
      <p:transition spd="slow" advTm="25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133350" y="2084388"/>
          <a:ext cx="2754313" cy="4513262"/>
        </p:xfrm>
        <a:graphic>
          <a:graphicData uri="http://schemas.openxmlformats.org/drawingml/2006/table">
            <a:tbl>
              <a:tblPr firstRow="1" bandRow="1">
                <a:tableStyleId>{5940675A-B579-460E-94D1-54222C63F5DA}</a:tableStyleId>
              </a:tblPr>
              <a:tblGrid>
                <a:gridCol w="2754313">
                  <a:extLst>
                    <a:ext uri="{9D8B030D-6E8A-4147-A177-3AD203B41FA5}">
                      <a16:colId xmlns:a16="http://schemas.microsoft.com/office/drawing/2014/main" val="20000"/>
                    </a:ext>
                  </a:extLst>
                </a:gridCol>
              </a:tblGrid>
              <a:tr h="431553">
                <a:tc>
                  <a:txBody>
                    <a:bodyPr/>
                    <a:lstStyle/>
                    <a:p>
                      <a:pPr algn="ctr"/>
                      <a:r>
                        <a:rPr kumimoji="1" lang="ja-JP" altLang="en-US" sz="2000" dirty="0"/>
                        <a:t>思考・判断・表現</a:t>
                      </a:r>
                    </a:p>
                  </a:txBody>
                  <a:tcPr marL="91417" marR="91417" marT="45791" marB="45791" anchor="ctr">
                    <a:solidFill>
                      <a:schemeClr val="accent4"/>
                    </a:solidFill>
                  </a:tcPr>
                </a:tc>
                <a:extLst>
                  <a:ext uri="{0D108BD9-81ED-4DB2-BD59-A6C34878D82A}">
                    <a16:rowId xmlns:a16="http://schemas.microsoft.com/office/drawing/2014/main" val="10000"/>
                  </a:ext>
                </a:extLst>
              </a:tr>
              <a:tr h="4081709">
                <a:tc>
                  <a:txBody>
                    <a:bodyPr/>
                    <a:lstStyle/>
                    <a:p>
                      <a:r>
                        <a:rPr kumimoji="1" lang="ja-JP" altLang="en-US" sz="2400" b="0" i="0" u="none" strike="noStrike" kern="1200" baseline="0" dirty="0">
                          <a:solidFill>
                            <a:schemeClr val="tx1"/>
                          </a:solidFill>
                          <a:latin typeface="+mj-ea"/>
                          <a:ea typeface="+mj-ea"/>
                          <a:cs typeface="+mn-cs"/>
                        </a:rPr>
                        <a:t>・</a:t>
                      </a:r>
                      <a:r>
                        <a:rPr kumimoji="1" lang="ja-JP" altLang="en-US" sz="2400" b="0" i="0" u="none" strike="noStrike" kern="1200" baseline="0" dirty="0">
                          <a:solidFill>
                            <a:schemeClr val="bg1">
                              <a:lumMod val="85000"/>
                            </a:schemeClr>
                          </a:solidFill>
                          <a:latin typeface="+mj-ea"/>
                          <a:ea typeface="+mj-ea"/>
                          <a:cs typeface="+mn-cs"/>
                        </a:rPr>
                        <a:t>供給の仕組みや経路，県内外の人々の協力などに着目して，</a:t>
                      </a:r>
                      <a:r>
                        <a:rPr kumimoji="1" lang="ja-JP" altLang="en-US" sz="2400" b="0" i="0" u="none" strike="noStrike" kern="1200" baseline="0" dirty="0">
                          <a:solidFill>
                            <a:srgbClr val="FF0000"/>
                          </a:solidFill>
                          <a:latin typeface="+mj-ea"/>
                          <a:ea typeface="+mj-ea"/>
                          <a:cs typeface="+mn-cs"/>
                        </a:rPr>
                        <a:t>飲料水，電気，ガスの供給のため</a:t>
                      </a:r>
                      <a:r>
                        <a:rPr kumimoji="1" lang="ja-JP" altLang="en-US" sz="2400" b="0" i="0" u="none" strike="noStrike" kern="1200" baseline="0" dirty="0">
                          <a:solidFill>
                            <a:schemeClr val="bg1">
                              <a:lumMod val="85000"/>
                            </a:schemeClr>
                          </a:solidFill>
                          <a:latin typeface="+mj-ea"/>
                          <a:ea typeface="+mj-ea"/>
                          <a:cs typeface="+mn-cs"/>
                        </a:rPr>
                        <a:t>の事業の様子</a:t>
                      </a:r>
                      <a:r>
                        <a:rPr kumimoji="1" lang="ja-JP" altLang="en-US" sz="2400" b="0" i="0" u="sng" strike="noStrike" kern="1200" baseline="0" dirty="0">
                          <a:solidFill>
                            <a:schemeClr val="bg1">
                              <a:lumMod val="85000"/>
                            </a:schemeClr>
                          </a:solidFill>
                          <a:latin typeface="+mj-ea"/>
                          <a:ea typeface="+mj-ea"/>
                          <a:cs typeface="+mn-cs"/>
                        </a:rPr>
                        <a:t>を</a:t>
                      </a:r>
                      <a:r>
                        <a:rPr kumimoji="1" lang="ja-JP" altLang="en-US" sz="2400" b="0" i="0" u="none" strike="noStrike" kern="1200" baseline="0" dirty="0">
                          <a:solidFill>
                            <a:schemeClr val="bg1">
                              <a:lumMod val="85000"/>
                            </a:schemeClr>
                          </a:solidFill>
                          <a:latin typeface="+mj-ea"/>
                          <a:ea typeface="+mj-ea"/>
                          <a:cs typeface="+mn-cs"/>
                        </a:rPr>
                        <a:t>捉え，それら</a:t>
                      </a:r>
                      <a:r>
                        <a:rPr kumimoji="1" lang="ja-JP" altLang="en-US" sz="2400" b="0" i="0" u="none" strike="noStrike" kern="1200" baseline="0" dirty="0">
                          <a:solidFill>
                            <a:srgbClr val="FF0000"/>
                          </a:solidFill>
                          <a:latin typeface="+mj-ea"/>
                          <a:ea typeface="+mj-ea"/>
                          <a:cs typeface="+mn-cs"/>
                        </a:rPr>
                        <a:t>の事業が果たす役割</a:t>
                      </a:r>
                      <a:r>
                        <a:rPr kumimoji="1" lang="ja-JP" altLang="en-US" sz="2400" b="0" i="0" u="sng" strike="noStrike" kern="1200" baseline="0" dirty="0">
                          <a:solidFill>
                            <a:schemeClr val="tx1"/>
                          </a:solidFill>
                          <a:latin typeface="+mj-ea"/>
                          <a:ea typeface="+mj-ea"/>
                          <a:cs typeface="+mn-cs"/>
                        </a:rPr>
                        <a:t>を考え，表現している</a:t>
                      </a:r>
                      <a:r>
                        <a:rPr kumimoji="1" lang="ja-JP" altLang="en-US" sz="2400" b="0" i="0" u="none" strike="noStrike" kern="1200" baseline="0" dirty="0">
                          <a:solidFill>
                            <a:schemeClr val="bg1">
                              <a:lumMod val="85000"/>
                            </a:schemeClr>
                          </a:solidFill>
                          <a:latin typeface="+mj-ea"/>
                          <a:ea typeface="+mj-ea"/>
                          <a:cs typeface="+mn-cs"/>
                        </a:rPr>
                        <a:t>。</a:t>
                      </a:r>
                      <a:endParaRPr kumimoji="1" lang="en-US" altLang="ja-JP" sz="2400" b="0" i="0" u="none" strike="noStrike" kern="1200" baseline="0" dirty="0">
                        <a:solidFill>
                          <a:schemeClr val="bg1">
                            <a:lumMod val="85000"/>
                          </a:schemeClr>
                        </a:solidFill>
                        <a:latin typeface="+mj-ea"/>
                        <a:ea typeface="+mj-ea"/>
                        <a:cs typeface="+mn-cs"/>
                      </a:endParaRPr>
                    </a:p>
                  </a:txBody>
                  <a:tcPr marL="91417" marR="91417" marT="45752" marB="45752"/>
                </a:tc>
                <a:extLst>
                  <a:ext uri="{0D108BD9-81ED-4DB2-BD59-A6C34878D82A}">
                    <a16:rowId xmlns:a16="http://schemas.microsoft.com/office/drawing/2014/main" val="10001"/>
                  </a:ext>
                </a:extLst>
              </a:tr>
            </a:tbl>
          </a:graphicData>
        </a:graphic>
      </p:graphicFrame>
      <p:sp>
        <p:nvSpPr>
          <p:cNvPr id="65546" name="テキスト ボックス 1"/>
          <p:cNvSpPr txBox="1">
            <a:spLocks noChangeArrowheads="1"/>
          </p:cNvSpPr>
          <p:nvPr/>
        </p:nvSpPr>
        <p:spPr bwMode="auto">
          <a:xfrm>
            <a:off x="0" y="0"/>
            <a:ext cx="9144000" cy="7651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400" b="1">
                <a:solidFill>
                  <a:srgbClr val="FFFFFF"/>
                </a:solidFill>
              </a:rPr>
              <a:t>Ⅲ</a:t>
            </a:r>
            <a:r>
              <a:rPr kumimoji="1" lang="ja-JP" altLang="en-US" sz="2400" b="1">
                <a:solidFill>
                  <a:srgbClr val="FFFFFF"/>
                </a:solidFill>
              </a:rPr>
              <a:t>　「内容のまとまりごとの評価規準」の考え方を踏まえた</a:t>
            </a:r>
            <a:endParaRPr kumimoji="1" lang="en-US" altLang="ja-JP" sz="2400" b="1">
              <a:solidFill>
                <a:srgbClr val="FFFFFF"/>
              </a:solidFill>
            </a:endParaRPr>
          </a:p>
          <a:p>
            <a:r>
              <a:rPr kumimoji="1" lang="ja-JP" altLang="en-US" sz="2400" b="1">
                <a:solidFill>
                  <a:srgbClr val="FFFFFF"/>
                </a:solidFill>
              </a:rPr>
              <a:t>　　評価規準の作成</a:t>
            </a:r>
          </a:p>
          <a:p>
            <a:endParaRPr kumimoji="1" lang="en-US" altLang="ja-JP" sz="3200" b="1">
              <a:solidFill>
                <a:srgbClr val="FFFFFF"/>
              </a:solidFill>
            </a:endParaRPr>
          </a:p>
        </p:txBody>
      </p:sp>
      <p:sp>
        <p:nvSpPr>
          <p:cNvPr id="9" name="正方形/長方形 8"/>
          <p:cNvSpPr/>
          <p:nvPr/>
        </p:nvSpPr>
        <p:spPr bwMode="auto">
          <a:xfrm>
            <a:off x="153988" y="1203325"/>
            <a:ext cx="2755900" cy="765175"/>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76200" cmpd="dbl">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内容のまとまりごと</a:t>
            </a:r>
            <a:endParaRPr kumimoji="1" lang="en-US" altLang="ja-JP" sz="2400" b="1" dirty="0">
              <a:solidFill>
                <a:prstClr val="black"/>
              </a:solidFill>
            </a:endParaRPr>
          </a:p>
          <a:p>
            <a:pPr algn="ctr">
              <a:defRPr/>
            </a:pPr>
            <a:r>
              <a:rPr kumimoji="1" lang="ja-JP" altLang="en-US" sz="2400" b="1" dirty="0">
                <a:solidFill>
                  <a:prstClr val="black"/>
                </a:solidFill>
              </a:rPr>
              <a:t>の評価規準（例）</a:t>
            </a:r>
          </a:p>
        </p:txBody>
      </p:sp>
      <p:graphicFrame>
        <p:nvGraphicFramePr>
          <p:cNvPr id="2" name="表 1"/>
          <p:cNvGraphicFramePr>
            <a:graphicFrameLocks noGrp="1"/>
          </p:cNvGraphicFramePr>
          <p:nvPr/>
        </p:nvGraphicFramePr>
        <p:xfrm>
          <a:off x="3263900" y="2673350"/>
          <a:ext cx="2614613" cy="3779838"/>
        </p:xfrm>
        <a:graphic>
          <a:graphicData uri="http://schemas.openxmlformats.org/drawingml/2006/table">
            <a:tbl>
              <a:tblPr firstRow="1" bandRow="1">
                <a:tableStyleId>{00A15C55-8517-42AA-B614-E9B94910E393}</a:tableStyleId>
              </a:tblPr>
              <a:tblGrid>
                <a:gridCol w="2614613">
                  <a:extLst>
                    <a:ext uri="{9D8B030D-6E8A-4147-A177-3AD203B41FA5}">
                      <a16:colId xmlns:a16="http://schemas.microsoft.com/office/drawing/2014/main" val="20000"/>
                    </a:ext>
                  </a:extLst>
                </a:gridCol>
              </a:tblGrid>
              <a:tr h="39620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baseline="0" dirty="0">
                          <a:solidFill>
                            <a:schemeClr val="tx1"/>
                          </a:solidFill>
                          <a:latin typeface="+mn-lt"/>
                          <a:ea typeface="+mn-ea"/>
                          <a:cs typeface="+mn-cs"/>
                        </a:rPr>
                        <a:t>思考・判断・表現 </a:t>
                      </a:r>
                    </a:p>
                  </a:txBody>
                  <a:tcPr marL="91452" marR="91452" marT="45682" marB="45682"/>
                </a:tc>
                <a:extLst>
                  <a:ext uri="{0D108BD9-81ED-4DB2-BD59-A6C34878D82A}">
                    <a16:rowId xmlns:a16="http://schemas.microsoft.com/office/drawing/2014/main" val="10000"/>
                  </a:ext>
                </a:extLst>
              </a:tr>
              <a:tr h="338363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②</a:t>
                      </a:r>
                      <a:r>
                        <a:rPr kumimoji="1" lang="ja-JP" altLang="en-US" sz="2400" b="0" i="0" u="sng" strike="noStrike" kern="1200" baseline="0" dirty="0">
                          <a:solidFill>
                            <a:schemeClr val="dk1"/>
                          </a:solidFill>
                          <a:latin typeface="+mn-lt"/>
                          <a:ea typeface="+mn-ea"/>
                          <a:cs typeface="+mn-cs"/>
                        </a:rPr>
                        <a:t>○と○を（</a:t>
                      </a:r>
                      <a:r>
                        <a:rPr kumimoji="1" lang="ja-JP" altLang="en-US" sz="2400" b="0" i="0" u="sng" strike="noStrike" kern="1200" baseline="0" dirty="0">
                          <a:solidFill>
                            <a:srgbClr val="0070C0"/>
                          </a:solidFill>
                          <a:latin typeface="+mn-lt"/>
                          <a:ea typeface="+mn-ea"/>
                          <a:cs typeface="+mn-cs"/>
                        </a:rPr>
                        <a:t>比較・</a:t>
                      </a:r>
                      <a:endParaRPr kumimoji="1" lang="en-US" altLang="ja-JP" sz="2400" b="0" i="0" u="sng" strike="noStrike" kern="1200" baseline="0" dirty="0">
                        <a:solidFill>
                          <a:srgbClr val="0070C0"/>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0070C0"/>
                          </a:solidFill>
                          <a:latin typeface="+mn-lt"/>
                          <a:ea typeface="+mn-ea"/>
                          <a:cs typeface="+mn-cs"/>
                        </a:rPr>
                        <a:t>　</a:t>
                      </a:r>
                      <a:r>
                        <a:rPr kumimoji="1" lang="ja-JP" altLang="en-US" sz="2400" b="0" i="0" u="sng" strike="noStrike" kern="1200" baseline="0" dirty="0">
                          <a:solidFill>
                            <a:srgbClr val="0070C0"/>
                          </a:solidFill>
                          <a:latin typeface="+mn-lt"/>
                          <a:ea typeface="+mn-ea"/>
                          <a:cs typeface="+mn-cs"/>
                        </a:rPr>
                        <a:t>関連付け</a:t>
                      </a:r>
                      <a:r>
                        <a:rPr kumimoji="1" lang="ja-JP" altLang="en-US" sz="2400" b="0" i="0" u="sng" strike="noStrike" kern="1200" baseline="0" dirty="0">
                          <a:solidFill>
                            <a:schemeClr val="dk1"/>
                          </a:solidFill>
                          <a:latin typeface="+mn-lt"/>
                          <a:ea typeface="+mn-ea"/>
                          <a:cs typeface="+mn-cs"/>
                        </a:rPr>
                        <a:t>，</a:t>
                      </a:r>
                      <a:r>
                        <a:rPr kumimoji="1" lang="ja-JP" altLang="en-US" sz="2400" b="0" i="0" u="sng" strike="noStrike" kern="1200" baseline="0" dirty="0">
                          <a:solidFill>
                            <a:srgbClr val="0070C0"/>
                          </a:solidFill>
                          <a:latin typeface="+mn-lt"/>
                          <a:ea typeface="+mn-ea"/>
                          <a:cs typeface="+mn-cs"/>
                        </a:rPr>
                        <a:t>総合</a:t>
                      </a:r>
                      <a:endParaRPr kumimoji="1" lang="en-US" altLang="ja-JP" sz="2400" b="0" i="0" u="sng" strike="noStrike" kern="1200" baseline="0" dirty="0">
                        <a:solidFill>
                          <a:srgbClr val="0070C0"/>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a:t>
                      </a:r>
                      <a:r>
                        <a:rPr kumimoji="1" lang="ja-JP" altLang="en-US" sz="2400" b="0" i="0" u="sng" strike="noStrike" kern="1200" baseline="0" dirty="0">
                          <a:solidFill>
                            <a:schemeClr val="dk1"/>
                          </a:solidFill>
                          <a:latin typeface="+mn-lt"/>
                          <a:ea typeface="+mn-ea"/>
                          <a:cs typeface="+mn-cs"/>
                        </a:rPr>
                        <a:t>など）して</a:t>
                      </a:r>
                      <a:r>
                        <a:rPr kumimoji="1" lang="en-US" altLang="ja-JP" sz="2400" b="0" i="0" u="none" strike="noStrike" kern="1200" baseline="0" dirty="0">
                          <a:solidFill>
                            <a:srgbClr val="FF0000"/>
                          </a:solidFill>
                          <a:latin typeface="+mn-lt"/>
                          <a:ea typeface="+mn-ea"/>
                          <a:cs typeface="+mn-cs"/>
                        </a:rPr>
                        <a:t>G</a:t>
                      </a:r>
                      <a:r>
                        <a:rPr kumimoji="1" lang="ja-JP" altLang="en-US" sz="2400" b="0" i="0" u="none" strike="noStrike" kern="1200" baseline="0" dirty="0">
                          <a:solidFill>
                            <a:schemeClr val="dk1"/>
                          </a:solidFill>
                          <a:latin typeface="+mn-lt"/>
                          <a:ea typeface="+mn-ea"/>
                          <a:cs typeface="+mn-cs"/>
                        </a:rPr>
                        <a:t>を考</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えたり，学習した</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ことを基に社会</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への関わり方を</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選択・判断したり</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して，適切に表現</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している。</a:t>
                      </a:r>
                    </a:p>
                  </a:txBody>
                  <a:tcPr marL="91452" marR="91452" marT="45682" marB="45682"/>
                </a:tc>
                <a:extLst>
                  <a:ext uri="{0D108BD9-81ED-4DB2-BD59-A6C34878D82A}">
                    <a16:rowId xmlns:a16="http://schemas.microsoft.com/office/drawing/2014/main" val="10001"/>
                  </a:ext>
                </a:extLst>
              </a:tr>
            </a:tbl>
          </a:graphicData>
        </a:graphic>
      </p:graphicFrame>
      <p:sp>
        <p:nvSpPr>
          <p:cNvPr id="65556" name="テキスト ボックス 22"/>
          <p:cNvSpPr txBox="1">
            <a:spLocks noChangeArrowheads="1"/>
          </p:cNvSpPr>
          <p:nvPr/>
        </p:nvSpPr>
        <p:spPr bwMode="auto">
          <a:xfrm>
            <a:off x="900113" y="793750"/>
            <a:ext cx="6877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000" b="1">
                <a:solidFill>
                  <a:srgbClr val="000000"/>
                </a:solidFill>
              </a:rPr>
              <a:t>【</a:t>
            </a:r>
            <a:r>
              <a:rPr lang="ja-JP" altLang="en-US" sz="2000" b="1">
                <a:solidFill>
                  <a:srgbClr val="000000"/>
                </a:solidFill>
              </a:rPr>
              <a:t>単元「飲料水，電気，ガスを供給する事業」の評価規準（例）</a:t>
            </a:r>
            <a:r>
              <a:rPr lang="en-US" altLang="ja-JP" sz="2000" b="1">
                <a:solidFill>
                  <a:srgbClr val="000000"/>
                </a:solidFill>
              </a:rPr>
              <a:t>】</a:t>
            </a:r>
            <a:endParaRPr lang="ja-JP" altLang="en-US" sz="2000" b="1">
              <a:solidFill>
                <a:srgbClr val="000000"/>
              </a:solidFill>
            </a:endParaRPr>
          </a:p>
        </p:txBody>
      </p:sp>
      <p:sp>
        <p:nvSpPr>
          <p:cNvPr id="11" name="矢印: 右 10"/>
          <p:cNvSpPr/>
          <p:nvPr/>
        </p:nvSpPr>
        <p:spPr>
          <a:xfrm>
            <a:off x="2909888" y="1296988"/>
            <a:ext cx="293687" cy="576262"/>
          </a:xfrm>
          <a:prstGeom prst="rightArrow">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5" name="矢印: 右 14"/>
          <p:cNvSpPr/>
          <p:nvPr/>
        </p:nvSpPr>
        <p:spPr>
          <a:xfrm>
            <a:off x="5876925" y="1296988"/>
            <a:ext cx="315913" cy="576262"/>
          </a:xfrm>
          <a:prstGeom prst="rightArrow">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6" name="正方形/長方形 15"/>
          <p:cNvSpPr/>
          <p:nvPr/>
        </p:nvSpPr>
        <p:spPr bwMode="auto">
          <a:xfrm>
            <a:off x="3284538" y="1216025"/>
            <a:ext cx="2533650" cy="727075"/>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76200" cmpd="dbl">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単元の評価規準</a:t>
            </a:r>
            <a:endParaRPr kumimoji="1" lang="en-US" altLang="ja-JP" sz="2400" b="1" dirty="0">
              <a:solidFill>
                <a:prstClr val="black"/>
              </a:solidFill>
            </a:endParaRPr>
          </a:p>
          <a:p>
            <a:pPr algn="ctr">
              <a:defRPr/>
            </a:pPr>
            <a:r>
              <a:rPr kumimoji="1" lang="ja-JP" altLang="en-US" sz="2400" b="1" dirty="0">
                <a:solidFill>
                  <a:prstClr val="black"/>
                </a:solidFill>
              </a:rPr>
              <a:t>作成のポイント</a:t>
            </a:r>
          </a:p>
        </p:txBody>
      </p:sp>
      <p:sp>
        <p:nvSpPr>
          <p:cNvPr id="65560" name="テキスト ボックス 22"/>
          <p:cNvSpPr txBox="1">
            <a:spLocks noChangeArrowheads="1"/>
          </p:cNvSpPr>
          <p:nvPr/>
        </p:nvSpPr>
        <p:spPr bwMode="auto">
          <a:xfrm>
            <a:off x="3086100" y="2100263"/>
            <a:ext cx="2971800" cy="400050"/>
          </a:xfrm>
          <a:prstGeom prst="rect">
            <a:avLst/>
          </a:prstGeom>
          <a:noFill/>
          <a:ln w="412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b="1"/>
              <a:t>「解決場面」における評価</a:t>
            </a:r>
          </a:p>
        </p:txBody>
      </p:sp>
      <p:graphicFrame>
        <p:nvGraphicFramePr>
          <p:cNvPr id="18" name="表 17"/>
          <p:cNvGraphicFramePr>
            <a:graphicFrameLocks noGrp="1"/>
          </p:cNvGraphicFramePr>
          <p:nvPr/>
        </p:nvGraphicFramePr>
        <p:xfrm>
          <a:off x="6310313" y="1203325"/>
          <a:ext cx="2700337" cy="5033963"/>
        </p:xfrm>
        <a:graphic>
          <a:graphicData uri="http://schemas.openxmlformats.org/drawingml/2006/table">
            <a:tbl>
              <a:tblPr firstRow="1" bandRow="1">
                <a:tableStyleId>{5940675A-B579-460E-94D1-54222C63F5DA}</a:tableStyleId>
              </a:tblPr>
              <a:tblGrid>
                <a:gridCol w="2700337">
                  <a:extLst>
                    <a:ext uri="{9D8B030D-6E8A-4147-A177-3AD203B41FA5}">
                      <a16:colId xmlns:a16="http://schemas.microsoft.com/office/drawing/2014/main" val="20000"/>
                    </a:ext>
                  </a:extLst>
                </a:gridCol>
              </a:tblGrid>
              <a:tr h="537610">
                <a:tc>
                  <a:txBody>
                    <a:bodyPr/>
                    <a:lstStyle/>
                    <a:p>
                      <a:pPr algn="ctr"/>
                      <a:r>
                        <a:rPr kumimoji="1" lang="ja-JP" altLang="en-US" sz="2000" dirty="0"/>
                        <a:t>思考・判断・表現</a:t>
                      </a:r>
                    </a:p>
                  </a:txBody>
                  <a:tcPr marL="91475" marR="91475" marT="45797" marB="45797" anchor="ctr">
                    <a:solidFill>
                      <a:schemeClr val="accent4"/>
                    </a:solidFill>
                  </a:tcPr>
                </a:tc>
                <a:extLst>
                  <a:ext uri="{0D108BD9-81ED-4DB2-BD59-A6C34878D82A}">
                    <a16:rowId xmlns:a16="http://schemas.microsoft.com/office/drawing/2014/main" val="10000"/>
                  </a:ext>
                </a:extLst>
              </a:tr>
              <a:tr h="449635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j-ea"/>
                          <a:ea typeface="+mj-ea"/>
                          <a:cs typeface="+mn-cs"/>
                        </a:rPr>
                        <a:t>②</a:t>
                      </a:r>
                      <a:r>
                        <a:rPr kumimoji="1" lang="ja-JP" altLang="en-US" sz="2400" b="0" i="0" u="none" strike="noStrike" kern="1200" baseline="0" dirty="0">
                          <a:solidFill>
                            <a:schemeClr val="bg1">
                              <a:lumMod val="75000"/>
                            </a:schemeClr>
                          </a:solidFill>
                          <a:latin typeface="+mj-ea"/>
                          <a:ea typeface="+mj-ea"/>
                          <a:cs typeface="+mn-cs"/>
                        </a:rPr>
                        <a:t>○と〇を（</a:t>
                      </a:r>
                      <a:r>
                        <a:rPr kumimoji="1" lang="ja-JP" altLang="en-US" sz="2400" b="0" i="0" u="sng" strike="noStrike" kern="1200" baseline="0" dirty="0">
                          <a:solidFill>
                            <a:schemeClr val="bg1">
                              <a:lumMod val="75000"/>
                            </a:schemeClr>
                          </a:solidFill>
                          <a:latin typeface="+mn-lt"/>
                          <a:ea typeface="+mn-ea"/>
                          <a:cs typeface="+mn-cs"/>
                        </a:rPr>
                        <a:t>（比較・</a:t>
                      </a:r>
                      <a:endParaRPr kumimoji="1" lang="en-US" altLang="ja-JP" sz="2400" b="0" i="0" u="sng" strike="noStrike" kern="1200" baseline="0" dirty="0">
                        <a:solidFill>
                          <a:schemeClr val="bg1">
                            <a:lumMod val="75000"/>
                          </a:schemeClr>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bg1">
                              <a:lumMod val="75000"/>
                            </a:schemeClr>
                          </a:solidFill>
                          <a:latin typeface="+mn-lt"/>
                          <a:ea typeface="+mn-ea"/>
                          <a:cs typeface="+mn-cs"/>
                        </a:rPr>
                        <a:t>　</a:t>
                      </a:r>
                      <a:r>
                        <a:rPr kumimoji="1" lang="ja-JP" altLang="en-US" sz="2400" b="0" i="0" u="sng" strike="noStrike" kern="1200" baseline="0" dirty="0">
                          <a:solidFill>
                            <a:schemeClr val="bg1">
                              <a:lumMod val="75000"/>
                            </a:schemeClr>
                          </a:solidFill>
                          <a:latin typeface="+mn-lt"/>
                          <a:ea typeface="+mn-ea"/>
                          <a:cs typeface="+mn-cs"/>
                        </a:rPr>
                        <a:t>関連付け，総合</a:t>
                      </a:r>
                      <a:endParaRPr kumimoji="1" lang="en-US" altLang="ja-JP" sz="2400" b="0" i="0" u="sng" strike="noStrike" kern="1200" baseline="0" dirty="0">
                        <a:solidFill>
                          <a:schemeClr val="bg1">
                            <a:lumMod val="75000"/>
                          </a:schemeClr>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bg1">
                              <a:lumMod val="75000"/>
                            </a:schemeClr>
                          </a:solidFill>
                          <a:latin typeface="+mn-lt"/>
                          <a:ea typeface="+mn-ea"/>
                          <a:cs typeface="+mn-cs"/>
                        </a:rPr>
                        <a:t>　</a:t>
                      </a:r>
                      <a:r>
                        <a:rPr kumimoji="1" lang="ja-JP" altLang="en-US" sz="2400" b="0" i="0" u="sng" strike="noStrike" kern="1200" baseline="0" dirty="0">
                          <a:solidFill>
                            <a:schemeClr val="bg1">
                              <a:lumMod val="75000"/>
                            </a:schemeClr>
                          </a:solidFill>
                          <a:latin typeface="+mn-lt"/>
                          <a:ea typeface="+mn-ea"/>
                          <a:cs typeface="+mn-cs"/>
                        </a:rPr>
                        <a:t>など）して</a:t>
                      </a:r>
                      <a:r>
                        <a:rPr kumimoji="1" lang="ja-JP" altLang="en-US" sz="2400" b="0" i="0" u="none" strike="noStrike" kern="1200" baseline="0" dirty="0">
                          <a:solidFill>
                            <a:schemeClr val="bg1">
                              <a:lumMod val="75000"/>
                            </a:schemeClr>
                          </a:solidFill>
                          <a:latin typeface="+mj-ea"/>
                          <a:ea typeface="+mj-ea"/>
                          <a:cs typeface="+mn-cs"/>
                        </a:rPr>
                        <a:t>，</a:t>
                      </a:r>
                      <a:r>
                        <a:rPr kumimoji="1" lang="ja-JP" altLang="en-US" sz="2400" b="0" i="0" u="none" strike="noStrike" kern="1200" baseline="0" dirty="0">
                          <a:solidFill>
                            <a:srgbClr val="FF0000"/>
                          </a:solidFill>
                          <a:latin typeface="+mj-ea"/>
                          <a:ea typeface="+mn-ea"/>
                          <a:cs typeface="+mn-cs"/>
                        </a:rPr>
                        <a:t>飲料</a:t>
                      </a:r>
                      <a:endParaRPr kumimoji="1" lang="en-US" altLang="ja-JP" sz="2400" b="0" i="0" u="none" strike="noStrike" kern="1200" baseline="0" dirty="0">
                        <a:solidFill>
                          <a:srgbClr val="FF0000"/>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FF0000"/>
                          </a:solidFill>
                          <a:latin typeface="+mj-ea"/>
                          <a:ea typeface="+mn-ea"/>
                          <a:cs typeface="+mn-cs"/>
                        </a:rPr>
                        <a:t>　水，電気，ガスの</a:t>
                      </a:r>
                      <a:endParaRPr kumimoji="1" lang="en-US" altLang="ja-JP" sz="2400" b="0" i="0" u="none" strike="noStrike" kern="1200" baseline="0" dirty="0">
                        <a:solidFill>
                          <a:srgbClr val="FF0000"/>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FF0000"/>
                          </a:solidFill>
                          <a:latin typeface="+mj-ea"/>
                          <a:ea typeface="+mn-ea"/>
                          <a:cs typeface="+mn-cs"/>
                        </a:rPr>
                        <a:t>　供給のための事</a:t>
                      </a:r>
                      <a:endParaRPr kumimoji="1" lang="en-US" altLang="ja-JP" sz="2400" b="0" i="0" u="none" strike="noStrike" kern="1200" baseline="0" dirty="0">
                        <a:solidFill>
                          <a:srgbClr val="FF0000"/>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FF0000"/>
                          </a:solidFill>
                          <a:latin typeface="+mj-ea"/>
                          <a:ea typeface="+mn-ea"/>
                          <a:cs typeface="+mn-cs"/>
                        </a:rPr>
                        <a:t>　業が果たす役割</a:t>
                      </a:r>
                      <a:endParaRPr kumimoji="1" lang="en-US" altLang="ja-JP" sz="2400" b="0" i="0" u="none" strike="noStrike" kern="1200" baseline="0" dirty="0">
                        <a:solidFill>
                          <a:srgbClr val="FF0000"/>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FF0000"/>
                          </a:solidFill>
                          <a:latin typeface="+mj-ea"/>
                          <a:ea typeface="+mn-ea"/>
                          <a:cs typeface="+mn-cs"/>
                        </a:rPr>
                        <a:t>　</a:t>
                      </a:r>
                      <a:r>
                        <a:rPr kumimoji="1" lang="ja-JP" altLang="en-US" sz="2400" b="0" i="0" u="sng" strike="noStrike" kern="1200" baseline="0" dirty="0">
                          <a:solidFill>
                            <a:schemeClr val="tx1"/>
                          </a:solidFill>
                          <a:latin typeface="+mj-ea"/>
                          <a:ea typeface="+mn-ea"/>
                          <a:cs typeface="+mn-cs"/>
                        </a:rPr>
                        <a:t>を考えたり，</a:t>
                      </a:r>
                      <a:r>
                        <a:rPr kumimoji="1" lang="ja-JP" altLang="en-US" sz="2400" b="0" i="0" u="none" strike="noStrike" kern="1200" baseline="0" dirty="0">
                          <a:solidFill>
                            <a:schemeClr val="bg1">
                              <a:lumMod val="75000"/>
                            </a:schemeClr>
                          </a:solidFill>
                          <a:latin typeface="+mn-lt"/>
                          <a:ea typeface="+mn-ea"/>
                          <a:cs typeface="+mn-cs"/>
                        </a:rPr>
                        <a:t>学習</a:t>
                      </a:r>
                      <a:endParaRPr kumimoji="1" lang="en-US" altLang="ja-JP" sz="2400" b="0" i="0" u="none" strike="noStrike" kern="1200" baseline="0" dirty="0">
                        <a:solidFill>
                          <a:schemeClr val="bg1">
                            <a:lumMod val="75000"/>
                          </a:schemeClr>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bg1">
                              <a:lumMod val="75000"/>
                            </a:schemeClr>
                          </a:solidFill>
                          <a:latin typeface="+mn-lt"/>
                          <a:ea typeface="+mn-ea"/>
                          <a:cs typeface="+mn-cs"/>
                        </a:rPr>
                        <a:t>　したことを基に社</a:t>
                      </a:r>
                      <a:endParaRPr kumimoji="1" lang="en-US" altLang="ja-JP" sz="2400" b="0" i="0" u="none" strike="noStrike" kern="1200" baseline="0" dirty="0">
                        <a:solidFill>
                          <a:schemeClr val="bg1">
                            <a:lumMod val="75000"/>
                          </a:schemeClr>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bg1">
                              <a:lumMod val="75000"/>
                            </a:schemeClr>
                          </a:solidFill>
                          <a:latin typeface="+mn-lt"/>
                          <a:ea typeface="+mn-ea"/>
                          <a:cs typeface="+mn-cs"/>
                        </a:rPr>
                        <a:t>　会への関わり方</a:t>
                      </a:r>
                      <a:endParaRPr kumimoji="1" lang="en-US" altLang="ja-JP" sz="2400" b="0" i="0" u="none" strike="noStrike" kern="1200" baseline="0" dirty="0">
                        <a:solidFill>
                          <a:schemeClr val="bg1">
                            <a:lumMod val="75000"/>
                          </a:schemeClr>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bg1">
                              <a:lumMod val="75000"/>
                            </a:schemeClr>
                          </a:solidFill>
                          <a:latin typeface="+mn-lt"/>
                          <a:ea typeface="+mn-ea"/>
                          <a:cs typeface="+mn-cs"/>
                        </a:rPr>
                        <a:t>　を選択・判断した</a:t>
                      </a:r>
                      <a:endParaRPr kumimoji="1" lang="en-US" altLang="ja-JP" sz="2400" b="0" i="0" u="none" strike="noStrike" kern="1200" baseline="0" dirty="0">
                        <a:solidFill>
                          <a:schemeClr val="bg1">
                            <a:lumMod val="75000"/>
                          </a:schemeClr>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bg1">
                              <a:lumMod val="75000"/>
                            </a:schemeClr>
                          </a:solidFill>
                          <a:latin typeface="+mn-lt"/>
                          <a:ea typeface="+mn-ea"/>
                          <a:cs typeface="+mn-cs"/>
                        </a:rPr>
                        <a:t>　りして，適切に表</a:t>
                      </a:r>
                      <a:endParaRPr kumimoji="1" lang="en-US" altLang="ja-JP" sz="2400" b="0" i="0" u="none" strike="noStrike" kern="1200" baseline="0" dirty="0">
                        <a:solidFill>
                          <a:schemeClr val="bg1">
                            <a:lumMod val="75000"/>
                          </a:schemeClr>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bg1">
                              <a:lumMod val="75000"/>
                            </a:schemeClr>
                          </a:solidFill>
                          <a:latin typeface="+mn-lt"/>
                          <a:ea typeface="+mn-ea"/>
                          <a:cs typeface="+mn-cs"/>
                        </a:rPr>
                        <a:t>　現している。</a:t>
                      </a:r>
                      <a:endParaRPr kumimoji="1" lang="en-US" altLang="ja-JP" sz="2400" b="0" i="0" u="none" strike="noStrike" kern="1200" baseline="0" dirty="0">
                        <a:solidFill>
                          <a:schemeClr val="bg1">
                            <a:lumMod val="75000"/>
                          </a:schemeClr>
                        </a:solidFill>
                        <a:latin typeface="+mj-ea"/>
                        <a:ea typeface="+mj-ea"/>
                        <a:cs typeface="+mn-cs"/>
                      </a:endParaRPr>
                    </a:p>
                  </a:txBody>
                  <a:tcPr marL="91475" marR="91475" marT="45758" marB="45758"/>
                </a:tc>
                <a:extLst>
                  <a:ext uri="{0D108BD9-81ED-4DB2-BD59-A6C34878D82A}">
                    <a16:rowId xmlns:a16="http://schemas.microsoft.com/office/drawing/2014/main" val="10001"/>
                  </a:ext>
                </a:extLst>
              </a:tr>
            </a:tbl>
          </a:graphicData>
        </a:graphic>
      </p:graphicFrame>
      <p:sp>
        <p:nvSpPr>
          <p:cNvPr id="14" name="AutoShape 16"/>
          <p:cNvSpPr>
            <a:spLocks noChangeArrowheads="1"/>
          </p:cNvSpPr>
          <p:nvPr/>
        </p:nvSpPr>
        <p:spPr bwMode="auto">
          <a:xfrm>
            <a:off x="7415213" y="52388"/>
            <a:ext cx="1692275" cy="4905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P38</a:t>
            </a:r>
            <a:r>
              <a:rPr lang="ja-JP" altLang="en-US" sz="2000" dirty="0">
                <a:solidFill>
                  <a:prstClr val="black"/>
                </a:solidFill>
              </a:rPr>
              <a:t>～</a:t>
            </a:r>
            <a:r>
              <a:rPr lang="en-US" altLang="ja-JP" sz="2000" dirty="0">
                <a:solidFill>
                  <a:prstClr val="black"/>
                </a:solidFill>
              </a:rPr>
              <a:t>39</a:t>
            </a:r>
            <a:endParaRPr lang="ja-JP" altLang="en-US" sz="2000" dirty="0">
              <a:solidFill>
                <a:prstClr val="black"/>
              </a:solidFill>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14"/>
    </mc:Choice>
    <mc:Fallback xmlns="">
      <p:transition spd="slow" advTm="2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テキスト ボックス 1"/>
          <p:cNvSpPr txBox="1">
            <a:spLocks noChangeArrowheads="1"/>
          </p:cNvSpPr>
          <p:nvPr/>
        </p:nvSpPr>
        <p:spPr bwMode="auto">
          <a:xfrm>
            <a:off x="0" y="0"/>
            <a:ext cx="9144000" cy="7651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400" b="1">
                <a:solidFill>
                  <a:srgbClr val="FFFFFF"/>
                </a:solidFill>
              </a:rPr>
              <a:t>Ⅲ</a:t>
            </a:r>
            <a:r>
              <a:rPr kumimoji="1" lang="ja-JP" altLang="en-US" sz="2400" b="1">
                <a:solidFill>
                  <a:srgbClr val="FFFFFF"/>
                </a:solidFill>
              </a:rPr>
              <a:t>　「内容のまとまりごとの評価規準」の考え方を踏まえた</a:t>
            </a:r>
            <a:endParaRPr kumimoji="1" lang="en-US" altLang="ja-JP" sz="2400" b="1">
              <a:solidFill>
                <a:srgbClr val="FFFFFF"/>
              </a:solidFill>
            </a:endParaRPr>
          </a:p>
          <a:p>
            <a:r>
              <a:rPr kumimoji="1" lang="ja-JP" altLang="en-US" sz="2400" b="1">
                <a:solidFill>
                  <a:srgbClr val="FFFFFF"/>
                </a:solidFill>
              </a:rPr>
              <a:t>　　評価規準の作成</a:t>
            </a:r>
          </a:p>
          <a:p>
            <a:endParaRPr kumimoji="1" lang="en-US" altLang="ja-JP" sz="3200" b="1">
              <a:solidFill>
                <a:srgbClr val="FFFFFF"/>
              </a:solidFill>
            </a:endParaRPr>
          </a:p>
        </p:txBody>
      </p:sp>
      <p:graphicFrame>
        <p:nvGraphicFramePr>
          <p:cNvPr id="2" name="表 1"/>
          <p:cNvGraphicFramePr>
            <a:graphicFrameLocks noGrp="1"/>
          </p:cNvGraphicFramePr>
          <p:nvPr/>
        </p:nvGraphicFramePr>
        <p:xfrm>
          <a:off x="200025" y="2555875"/>
          <a:ext cx="2614613" cy="3779838"/>
        </p:xfrm>
        <a:graphic>
          <a:graphicData uri="http://schemas.openxmlformats.org/drawingml/2006/table">
            <a:tbl>
              <a:tblPr firstRow="1" bandRow="1">
                <a:tableStyleId>{00A15C55-8517-42AA-B614-E9B94910E393}</a:tableStyleId>
              </a:tblPr>
              <a:tblGrid>
                <a:gridCol w="2614613">
                  <a:extLst>
                    <a:ext uri="{9D8B030D-6E8A-4147-A177-3AD203B41FA5}">
                      <a16:colId xmlns:a16="http://schemas.microsoft.com/office/drawing/2014/main" val="20000"/>
                    </a:ext>
                  </a:extLst>
                </a:gridCol>
              </a:tblGrid>
              <a:tr h="39622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baseline="0" dirty="0">
                          <a:solidFill>
                            <a:schemeClr val="tx1"/>
                          </a:solidFill>
                          <a:latin typeface="+mn-lt"/>
                          <a:ea typeface="+mn-ea"/>
                          <a:cs typeface="+mn-cs"/>
                        </a:rPr>
                        <a:t>思考・判断・表現 </a:t>
                      </a:r>
                    </a:p>
                  </a:txBody>
                  <a:tcPr marL="91452" marR="91452" marT="45695" marB="45695"/>
                </a:tc>
                <a:extLst>
                  <a:ext uri="{0D108BD9-81ED-4DB2-BD59-A6C34878D82A}">
                    <a16:rowId xmlns:a16="http://schemas.microsoft.com/office/drawing/2014/main" val="10000"/>
                  </a:ext>
                </a:extLst>
              </a:tr>
              <a:tr h="338361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②</a:t>
                      </a:r>
                      <a:r>
                        <a:rPr kumimoji="1" lang="ja-JP" altLang="en-US" sz="2400" b="0" i="0" u="sng" strike="noStrike" kern="1200" baseline="0" dirty="0">
                          <a:solidFill>
                            <a:schemeClr val="dk1"/>
                          </a:solidFill>
                          <a:latin typeface="+mn-lt"/>
                          <a:ea typeface="+mn-ea"/>
                          <a:cs typeface="+mn-cs"/>
                        </a:rPr>
                        <a:t>○と○を（</a:t>
                      </a:r>
                      <a:r>
                        <a:rPr kumimoji="1" lang="ja-JP" altLang="en-US" sz="2400" b="0" i="0" u="sng" strike="noStrike" kern="1200" baseline="0" dirty="0">
                          <a:solidFill>
                            <a:srgbClr val="0070C0"/>
                          </a:solidFill>
                          <a:latin typeface="+mn-lt"/>
                          <a:ea typeface="+mn-ea"/>
                          <a:cs typeface="+mn-cs"/>
                        </a:rPr>
                        <a:t>比較・</a:t>
                      </a:r>
                      <a:endParaRPr kumimoji="1" lang="en-US" altLang="ja-JP" sz="2400" b="0" i="0" u="sng" strike="noStrike" kern="1200" baseline="0" dirty="0">
                        <a:solidFill>
                          <a:srgbClr val="0070C0"/>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0070C0"/>
                          </a:solidFill>
                          <a:latin typeface="+mn-lt"/>
                          <a:ea typeface="+mn-ea"/>
                          <a:cs typeface="+mn-cs"/>
                        </a:rPr>
                        <a:t>　</a:t>
                      </a:r>
                      <a:r>
                        <a:rPr kumimoji="1" lang="ja-JP" altLang="en-US" sz="2400" b="0" i="0" u="sng" strike="noStrike" kern="1200" baseline="0" dirty="0">
                          <a:solidFill>
                            <a:srgbClr val="0070C0"/>
                          </a:solidFill>
                          <a:latin typeface="+mn-lt"/>
                          <a:ea typeface="+mn-ea"/>
                          <a:cs typeface="+mn-cs"/>
                        </a:rPr>
                        <a:t>関連付け</a:t>
                      </a:r>
                      <a:r>
                        <a:rPr kumimoji="1" lang="ja-JP" altLang="en-US" sz="2400" b="0" i="0" u="sng" strike="noStrike" kern="1200" baseline="0" dirty="0">
                          <a:solidFill>
                            <a:schemeClr val="dk1"/>
                          </a:solidFill>
                          <a:latin typeface="+mn-lt"/>
                          <a:ea typeface="+mn-ea"/>
                          <a:cs typeface="+mn-cs"/>
                        </a:rPr>
                        <a:t>，</a:t>
                      </a:r>
                      <a:r>
                        <a:rPr kumimoji="1" lang="ja-JP" altLang="en-US" sz="2400" b="0" i="0" u="sng" strike="noStrike" kern="1200" baseline="0" dirty="0">
                          <a:solidFill>
                            <a:srgbClr val="0070C0"/>
                          </a:solidFill>
                          <a:latin typeface="+mn-lt"/>
                          <a:ea typeface="+mn-ea"/>
                          <a:cs typeface="+mn-cs"/>
                        </a:rPr>
                        <a:t>総合</a:t>
                      </a:r>
                      <a:endParaRPr kumimoji="1" lang="en-US" altLang="ja-JP" sz="2400" b="0" i="0" u="sng" strike="noStrike" kern="1200" baseline="0" dirty="0">
                        <a:solidFill>
                          <a:srgbClr val="0070C0"/>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a:t>
                      </a:r>
                      <a:r>
                        <a:rPr kumimoji="1" lang="ja-JP" altLang="en-US" sz="2400" b="0" i="0" u="sng" strike="noStrike" kern="1200" baseline="0" dirty="0">
                          <a:solidFill>
                            <a:schemeClr val="dk1"/>
                          </a:solidFill>
                          <a:latin typeface="+mn-lt"/>
                          <a:ea typeface="+mn-ea"/>
                          <a:cs typeface="+mn-cs"/>
                        </a:rPr>
                        <a:t>など）して</a:t>
                      </a:r>
                      <a:r>
                        <a:rPr kumimoji="1" lang="en-US" altLang="ja-JP" sz="2400" b="0" i="0" u="none" strike="noStrike" kern="1200" baseline="0" dirty="0">
                          <a:solidFill>
                            <a:srgbClr val="FF0000"/>
                          </a:solidFill>
                          <a:latin typeface="+mn-lt"/>
                          <a:ea typeface="+mn-ea"/>
                          <a:cs typeface="+mn-cs"/>
                        </a:rPr>
                        <a:t>G</a:t>
                      </a:r>
                      <a:r>
                        <a:rPr kumimoji="1" lang="ja-JP" altLang="en-US" sz="2400" b="0" i="0" u="none" strike="noStrike" kern="1200" baseline="0" dirty="0">
                          <a:solidFill>
                            <a:schemeClr val="dk1"/>
                          </a:solidFill>
                          <a:latin typeface="+mn-lt"/>
                          <a:ea typeface="+mn-ea"/>
                          <a:cs typeface="+mn-cs"/>
                        </a:rPr>
                        <a:t>を考</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えたり，学習した</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ことを基に社会</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への関わり方を</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選択・判断したり</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して，適切に表現</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している。</a:t>
                      </a:r>
                    </a:p>
                  </a:txBody>
                  <a:tcPr marL="91452" marR="91452" marT="45695" marB="45695"/>
                </a:tc>
                <a:extLst>
                  <a:ext uri="{0D108BD9-81ED-4DB2-BD59-A6C34878D82A}">
                    <a16:rowId xmlns:a16="http://schemas.microsoft.com/office/drawing/2014/main" val="10001"/>
                  </a:ext>
                </a:extLst>
              </a:tr>
            </a:tbl>
          </a:graphicData>
        </a:graphic>
      </p:graphicFrame>
      <p:sp>
        <p:nvSpPr>
          <p:cNvPr id="67595" name="テキスト ボックス 22"/>
          <p:cNvSpPr txBox="1">
            <a:spLocks noChangeArrowheads="1"/>
          </p:cNvSpPr>
          <p:nvPr/>
        </p:nvSpPr>
        <p:spPr bwMode="auto">
          <a:xfrm>
            <a:off x="971550" y="804863"/>
            <a:ext cx="6877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000" b="1">
                <a:solidFill>
                  <a:srgbClr val="000000"/>
                </a:solidFill>
              </a:rPr>
              <a:t>【</a:t>
            </a:r>
            <a:r>
              <a:rPr lang="ja-JP" altLang="en-US" sz="2000" b="1">
                <a:solidFill>
                  <a:srgbClr val="000000"/>
                </a:solidFill>
              </a:rPr>
              <a:t>単元「飲料水，電気，ガスを供給する事業」の評価規準（例）</a:t>
            </a:r>
            <a:r>
              <a:rPr lang="en-US" altLang="ja-JP" sz="2000" b="1">
                <a:solidFill>
                  <a:srgbClr val="000000"/>
                </a:solidFill>
              </a:rPr>
              <a:t>】</a:t>
            </a:r>
            <a:endParaRPr lang="ja-JP" altLang="en-US" sz="2000" b="1">
              <a:solidFill>
                <a:srgbClr val="000000"/>
              </a:solidFill>
            </a:endParaRPr>
          </a:p>
        </p:txBody>
      </p:sp>
      <p:sp>
        <p:nvSpPr>
          <p:cNvPr id="11" name="矢印: 右 10"/>
          <p:cNvSpPr/>
          <p:nvPr/>
        </p:nvSpPr>
        <p:spPr>
          <a:xfrm>
            <a:off x="2909888" y="1296988"/>
            <a:ext cx="293687" cy="576262"/>
          </a:xfrm>
          <a:prstGeom prst="rightArrow">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5" name="矢印: 右 14"/>
          <p:cNvSpPr/>
          <p:nvPr/>
        </p:nvSpPr>
        <p:spPr>
          <a:xfrm>
            <a:off x="6062663" y="1296988"/>
            <a:ext cx="315912" cy="576262"/>
          </a:xfrm>
          <a:prstGeom prst="rightArrow">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6" name="正方形/長方形 15"/>
          <p:cNvSpPr/>
          <p:nvPr/>
        </p:nvSpPr>
        <p:spPr bwMode="auto">
          <a:xfrm>
            <a:off x="133350" y="1187450"/>
            <a:ext cx="2681288" cy="727075"/>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76200" cmpd="dbl">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単元の評価規準</a:t>
            </a:r>
            <a:endParaRPr kumimoji="1" lang="en-US" altLang="ja-JP" sz="2400" b="1" dirty="0">
              <a:solidFill>
                <a:prstClr val="black"/>
              </a:solidFill>
            </a:endParaRPr>
          </a:p>
          <a:p>
            <a:pPr algn="ctr">
              <a:defRPr/>
            </a:pPr>
            <a:r>
              <a:rPr kumimoji="1" lang="ja-JP" altLang="en-US" sz="2400" b="1" dirty="0">
                <a:solidFill>
                  <a:prstClr val="black"/>
                </a:solidFill>
              </a:rPr>
              <a:t>作成のポイント</a:t>
            </a:r>
          </a:p>
        </p:txBody>
      </p:sp>
      <p:graphicFrame>
        <p:nvGraphicFramePr>
          <p:cNvPr id="17" name="表 16"/>
          <p:cNvGraphicFramePr>
            <a:graphicFrameLocks noGrp="1"/>
          </p:cNvGraphicFramePr>
          <p:nvPr/>
        </p:nvGraphicFramePr>
        <p:xfrm>
          <a:off x="3203575" y="2087563"/>
          <a:ext cx="2887663" cy="4389437"/>
        </p:xfrm>
        <a:graphic>
          <a:graphicData uri="http://schemas.openxmlformats.org/drawingml/2006/table">
            <a:tbl>
              <a:tblPr firstRow="1" bandRow="1">
                <a:tableStyleId>{5940675A-B579-460E-94D1-54222C63F5DA}</a:tableStyleId>
              </a:tblPr>
              <a:tblGrid>
                <a:gridCol w="2887663">
                  <a:extLst>
                    <a:ext uri="{9D8B030D-6E8A-4147-A177-3AD203B41FA5}">
                      <a16:colId xmlns:a16="http://schemas.microsoft.com/office/drawing/2014/main" val="20000"/>
                    </a:ext>
                  </a:extLst>
                </a:gridCol>
              </a:tblGrid>
              <a:tr h="4389437">
                <a:tc>
                  <a:txBody>
                    <a:bodyPr/>
                    <a:lstStyle/>
                    <a:p>
                      <a:r>
                        <a:rPr kumimoji="1" lang="ja-JP" altLang="en-US" sz="2400" b="0" i="0" u="none" strike="noStrike" kern="1200" baseline="0" dirty="0">
                          <a:solidFill>
                            <a:schemeClr val="tx1"/>
                          </a:solidFill>
                          <a:latin typeface="+mj-ea"/>
                          <a:ea typeface="+mj-ea"/>
                          <a:cs typeface="+mn-cs"/>
                        </a:rPr>
                        <a:t>◆解説の記載事項</a:t>
                      </a:r>
                      <a:endParaRPr kumimoji="1" lang="en-US" altLang="ja-JP" sz="2400" b="0" i="0" u="none" strike="noStrike" kern="1200" baseline="0" dirty="0">
                        <a:solidFill>
                          <a:schemeClr val="tx1"/>
                        </a:solidFill>
                        <a:latin typeface="+mj-ea"/>
                        <a:ea typeface="+mj-ea"/>
                        <a:cs typeface="+mn-cs"/>
                      </a:endParaRPr>
                    </a:p>
                    <a:p>
                      <a:pPr algn="ctr"/>
                      <a:r>
                        <a:rPr kumimoji="1" lang="ja-JP" altLang="en-US" sz="1800" b="0" i="0" u="none" strike="noStrike" kern="1200" baseline="0" dirty="0">
                          <a:solidFill>
                            <a:schemeClr val="tx1"/>
                          </a:solidFill>
                          <a:latin typeface="+mj-ea"/>
                          <a:ea typeface="+mj-ea"/>
                          <a:cs typeface="+mn-cs"/>
                        </a:rPr>
                        <a:t>（小社解説ｐ</a:t>
                      </a:r>
                      <a:r>
                        <a:rPr kumimoji="1" lang="en-US" altLang="ja-JP" sz="1800" b="0" i="0" u="none" strike="noStrike" kern="1200" baseline="0" dirty="0">
                          <a:solidFill>
                            <a:schemeClr val="tx1"/>
                          </a:solidFill>
                          <a:latin typeface="+mj-ea"/>
                          <a:ea typeface="+mj-ea"/>
                          <a:cs typeface="+mn-cs"/>
                        </a:rPr>
                        <a:t>56</a:t>
                      </a:r>
                      <a:r>
                        <a:rPr kumimoji="1" lang="ja-JP" altLang="en-US" sz="1800" b="0" i="0" u="none" strike="noStrike" kern="1200" baseline="0" dirty="0">
                          <a:solidFill>
                            <a:schemeClr val="tx1"/>
                          </a:solidFill>
                          <a:latin typeface="+mj-ea"/>
                          <a:ea typeface="+mj-ea"/>
                          <a:cs typeface="+mn-cs"/>
                        </a:rPr>
                        <a:t>を参考）</a:t>
                      </a:r>
                      <a:endParaRPr kumimoji="1" lang="en-US" altLang="ja-JP" sz="1800" b="0" i="0" u="none" strike="noStrike" kern="1200" baseline="0" dirty="0">
                        <a:solidFill>
                          <a:schemeClr val="tx1"/>
                        </a:solidFill>
                        <a:latin typeface="+mj-ea"/>
                        <a:ea typeface="+mj-ea"/>
                        <a:cs typeface="+mn-cs"/>
                      </a:endParaRPr>
                    </a:p>
                    <a:p>
                      <a:r>
                        <a:rPr kumimoji="1" lang="ja-JP" altLang="en-US" sz="2400" b="0" i="0" u="none" strike="noStrike" kern="1200" baseline="0" dirty="0">
                          <a:solidFill>
                            <a:schemeClr val="tx1"/>
                          </a:solidFill>
                          <a:latin typeface="+mj-ea"/>
                          <a:ea typeface="+mj-ea"/>
                          <a:cs typeface="+mn-cs"/>
                        </a:rPr>
                        <a:t>　それらの事業が果たす役割を考え，表現することとは，</a:t>
                      </a:r>
                      <a:endParaRPr kumimoji="1" lang="en-US" altLang="ja-JP" sz="2400" b="0" i="0" u="none" strike="noStrike" kern="1200" baseline="0" dirty="0">
                        <a:solidFill>
                          <a:schemeClr val="tx1"/>
                        </a:solidFill>
                        <a:latin typeface="+mj-ea"/>
                        <a:ea typeface="+mj-ea"/>
                        <a:cs typeface="+mn-cs"/>
                      </a:endParaRPr>
                    </a:p>
                    <a:p>
                      <a:r>
                        <a:rPr kumimoji="1" lang="ja-JP" altLang="en-US" sz="2400" b="0" i="0" u="none" strike="noStrike" kern="1200" baseline="0" dirty="0">
                          <a:solidFill>
                            <a:schemeClr val="tx1"/>
                          </a:solidFill>
                          <a:latin typeface="+mj-ea"/>
                          <a:ea typeface="+mj-ea"/>
                          <a:cs typeface="+mn-cs"/>
                        </a:rPr>
                        <a:t>　</a:t>
                      </a:r>
                      <a:r>
                        <a:rPr kumimoji="1" lang="ja-JP" altLang="en-US" sz="2400" b="0" i="0" u="sng" strike="noStrike" kern="1200" baseline="0" dirty="0">
                          <a:solidFill>
                            <a:srgbClr val="FF0000"/>
                          </a:solidFill>
                          <a:latin typeface="+mj-ea"/>
                          <a:ea typeface="+mj-ea"/>
                          <a:cs typeface="+mn-cs"/>
                        </a:rPr>
                        <a:t>飲料水，電気，ガスの供給のための事業に見られる仕組みや人々の協力関係</a:t>
                      </a:r>
                      <a:r>
                        <a:rPr kumimoji="1" lang="ja-JP" altLang="en-US" sz="2400" b="0" i="0" u="none" strike="noStrike" kern="1200" baseline="0" dirty="0">
                          <a:solidFill>
                            <a:schemeClr val="tx1"/>
                          </a:solidFill>
                          <a:latin typeface="+mj-ea"/>
                          <a:ea typeface="+mj-ea"/>
                          <a:cs typeface="+mn-cs"/>
                        </a:rPr>
                        <a:t>と</a:t>
                      </a:r>
                      <a:r>
                        <a:rPr kumimoji="1" lang="ja-JP" altLang="en-US" sz="2400" b="0" i="0" u="sng" strike="noStrike" kern="1200" baseline="0" dirty="0">
                          <a:solidFill>
                            <a:srgbClr val="FF0000"/>
                          </a:solidFill>
                          <a:latin typeface="+mj-ea"/>
                          <a:ea typeface="+mj-ea"/>
                          <a:cs typeface="+mn-cs"/>
                        </a:rPr>
                        <a:t>地域の人々の健康や生活環境</a:t>
                      </a:r>
                      <a:r>
                        <a:rPr kumimoji="1" lang="ja-JP" altLang="en-US" sz="2400" b="0" i="0" u="none" strike="noStrike" kern="1200" baseline="0" dirty="0">
                          <a:solidFill>
                            <a:schemeClr val="tx1"/>
                          </a:solidFill>
                          <a:latin typeface="+mj-ea"/>
                          <a:ea typeface="+mj-ea"/>
                          <a:cs typeface="+mn-cs"/>
                        </a:rPr>
                        <a:t>を</a:t>
                      </a:r>
                      <a:r>
                        <a:rPr kumimoji="1" lang="ja-JP" altLang="en-US" sz="2400" b="0" i="0" u="sng" strike="noStrike" kern="1200" baseline="0" dirty="0">
                          <a:solidFill>
                            <a:srgbClr val="0070C0"/>
                          </a:solidFill>
                          <a:latin typeface="+mj-ea"/>
                          <a:ea typeface="+mj-ea"/>
                          <a:cs typeface="+mn-cs"/>
                        </a:rPr>
                        <a:t>関連付けて</a:t>
                      </a:r>
                      <a:r>
                        <a:rPr kumimoji="1" lang="ja-JP" altLang="en-US" sz="2400" b="0" i="0" u="none" strike="noStrike" kern="1200" baseline="0" dirty="0">
                          <a:solidFill>
                            <a:schemeClr val="tx1"/>
                          </a:solidFill>
                          <a:latin typeface="+mj-ea"/>
                          <a:ea typeface="+mj-ea"/>
                          <a:cs typeface="+mn-cs"/>
                        </a:rPr>
                        <a:t>，</a:t>
                      </a:r>
                      <a:endParaRPr kumimoji="1" lang="en-US" altLang="ja-JP" sz="2400" b="0" i="0" u="none" strike="noStrike" kern="1200" baseline="0" dirty="0">
                        <a:solidFill>
                          <a:schemeClr val="tx1"/>
                        </a:solidFill>
                        <a:latin typeface="+mj-ea"/>
                        <a:ea typeface="+mj-ea"/>
                        <a:cs typeface="+mn-cs"/>
                      </a:endParaRPr>
                    </a:p>
                  </a:txBody>
                  <a:tcPr marL="91409" marR="91409" marT="45757" marB="45757"/>
                </a:tc>
                <a:extLst>
                  <a:ext uri="{0D108BD9-81ED-4DB2-BD59-A6C34878D82A}">
                    <a16:rowId xmlns:a16="http://schemas.microsoft.com/office/drawing/2014/main" val="10000"/>
                  </a:ext>
                </a:extLst>
              </a:tr>
            </a:tbl>
          </a:graphicData>
        </a:graphic>
      </p:graphicFrame>
      <p:sp>
        <p:nvSpPr>
          <p:cNvPr id="12" name="正方形/長方形 11"/>
          <p:cNvSpPr/>
          <p:nvPr/>
        </p:nvSpPr>
        <p:spPr bwMode="auto">
          <a:xfrm>
            <a:off x="3275013" y="1228725"/>
            <a:ext cx="2698750" cy="725488"/>
          </a:xfrm>
          <a:prstGeom prst="rect">
            <a:avLst/>
          </a:prstGeom>
          <a:solidFill>
            <a:srgbClr val="FF0000"/>
          </a:solid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white"/>
                </a:solidFill>
              </a:rPr>
              <a:t>学習指導要領の</a:t>
            </a:r>
            <a:endParaRPr kumimoji="1" lang="en-US" altLang="ja-JP" sz="2400" b="1" dirty="0">
              <a:solidFill>
                <a:prstClr val="white"/>
              </a:solidFill>
            </a:endParaRPr>
          </a:p>
          <a:p>
            <a:pPr algn="ctr">
              <a:defRPr/>
            </a:pPr>
            <a:r>
              <a:rPr kumimoji="1" lang="ja-JP" altLang="en-US" sz="2400" b="1" dirty="0">
                <a:solidFill>
                  <a:prstClr val="white"/>
                </a:solidFill>
              </a:rPr>
              <a:t>記載事項</a:t>
            </a:r>
            <a:endParaRPr kumimoji="1" lang="en-US" altLang="ja-JP" sz="2400" b="1" dirty="0">
              <a:solidFill>
                <a:prstClr val="white"/>
              </a:solidFill>
            </a:endParaRPr>
          </a:p>
        </p:txBody>
      </p:sp>
      <p:sp>
        <p:nvSpPr>
          <p:cNvPr id="67606" name="テキスト ボックス 22"/>
          <p:cNvSpPr txBox="1">
            <a:spLocks noChangeArrowheads="1"/>
          </p:cNvSpPr>
          <p:nvPr/>
        </p:nvSpPr>
        <p:spPr bwMode="auto">
          <a:xfrm>
            <a:off x="84138" y="2035175"/>
            <a:ext cx="2971800" cy="400050"/>
          </a:xfrm>
          <a:prstGeom prst="rect">
            <a:avLst/>
          </a:prstGeom>
          <a:noFill/>
          <a:ln w="412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b="1">
                <a:solidFill>
                  <a:srgbClr val="000000"/>
                </a:solidFill>
              </a:rPr>
              <a:t>「解決場面」における評価</a:t>
            </a:r>
          </a:p>
        </p:txBody>
      </p:sp>
      <p:graphicFrame>
        <p:nvGraphicFramePr>
          <p:cNvPr id="14" name="表 13"/>
          <p:cNvGraphicFramePr>
            <a:graphicFrameLocks noGrp="1"/>
          </p:cNvGraphicFramePr>
          <p:nvPr/>
        </p:nvGraphicFramePr>
        <p:xfrm>
          <a:off x="6310313" y="1203325"/>
          <a:ext cx="2700337" cy="5273675"/>
        </p:xfrm>
        <a:graphic>
          <a:graphicData uri="http://schemas.openxmlformats.org/drawingml/2006/table">
            <a:tbl>
              <a:tblPr firstRow="1" bandRow="1">
                <a:tableStyleId>{5940675A-B579-460E-94D1-54222C63F5DA}</a:tableStyleId>
              </a:tblPr>
              <a:tblGrid>
                <a:gridCol w="2700337">
                  <a:extLst>
                    <a:ext uri="{9D8B030D-6E8A-4147-A177-3AD203B41FA5}">
                      <a16:colId xmlns:a16="http://schemas.microsoft.com/office/drawing/2014/main" val="20000"/>
                    </a:ext>
                  </a:extLst>
                </a:gridCol>
              </a:tblGrid>
              <a:tr h="563210">
                <a:tc>
                  <a:txBody>
                    <a:bodyPr/>
                    <a:lstStyle/>
                    <a:p>
                      <a:pPr algn="ctr"/>
                      <a:r>
                        <a:rPr kumimoji="1" lang="ja-JP" altLang="en-US" sz="2000" dirty="0"/>
                        <a:t>思考・判断・表現</a:t>
                      </a:r>
                    </a:p>
                  </a:txBody>
                  <a:tcPr marL="91475" marR="91475" marT="45799" marB="45799" anchor="ctr">
                    <a:solidFill>
                      <a:schemeClr val="accent4"/>
                    </a:solidFill>
                  </a:tcPr>
                </a:tc>
                <a:extLst>
                  <a:ext uri="{0D108BD9-81ED-4DB2-BD59-A6C34878D82A}">
                    <a16:rowId xmlns:a16="http://schemas.microsoft.com/office/drawing/2014/main" val="10000"/>
                  </a:ext>
                </a:extLst>
              </a:tr>
              <a:tr h="471046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j-ea"/>
                          <a:ea typeface="+mj-ea"/>
                          <a:cs typeface="+mn-cs"/>
                        </a:rPr>
                        <a:t>②</a:t>
                      </a:r>
                      <a:r>
                        <a:rPr kumimoji="1" lang="ja-JP" altLang="en-US" sz="2400" b="0" i="0" u="none" strike="noStrike" kern="1200" baseline="0" dirty="0">
                          <a:solidFill>
                            <a:schemeClr val="bg1">
                              <a:lumMod val="75000"/>
                            </a:schemeClr>
                          </a:solidFill>
                          <a:latin typeface="+mj-ea"/>
                          <a:ea typeface="+mj-ea"/>
                          <a:cs typeface="+mn-cs"/>
                        </a:rPr>
                        <a:t>，</a:t>
                      </a:r>
                      <a:r>
                        <a:rPr kumimoji="1" lang="ja-JP" altLang="en-US" sz="2400" b="0" i="0" u="sng" strike="noStrike" kern="1200" baseline="0" dirty="0">
                          <a:solidFill>
                            <a:srgbClr val="FF0000"/>
                          </a:solidFill>
                          <a:latin typeface="+mj-ea"/>
                          <a:ea typeface="+mn-ea"/>
                          <a:cs typeface="+mn-cs"/>
                        </a:rPr>
                        <a:t>飲料水，電気，</a:t>
                      </a:r>
                      <a:endParaRPr kumimoji="1" lang="en-US" altLang="ja-JP" sz="2400" b="0" i="0" u="sng" strike="noStrike" kern="1200" baseline="0" dirty="0">
                        <a:solidFill>
                          <a:srgbClr val="FF0000"/>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FF0000"/>
                          </a:solidFill>
                          <a:latin typeface="+mj-ea"/>
                          <a:ea typeface="+mn-ea"/>
                          <a:cs typeface="+mn-cs"/>
                        </a:rPr>
                        <a:t>　</a:t>
                      </a:r>
                      <a:r>
                        <a:rPr kumimoji="1" lang="ja-JP" altLang="en-US" sz="2400" b="0" i="0" u="sng" strike="noStrike" kern="1200" baseline="0" dirty="0">
                          <a:solidFill>
                            <a:srgbClr val="FF0000"/>
                          </a:solidFill>
                          <a:latin typeface="+mj-ea"/>
                          <a:ea typeface="+mn-ea"/>
                          <a:cs typeface="+mn-cs"/>
                        </a:rPr>
                        <a:t>ガスの供給のた</a:t>
                      </a:r>
                      <a:endParaRPr kumimoji="1" lang="en-US" altLang="ja-JP" sz="2400" b="0" i="0" u="sng" strike="noStrike" kern="1200" baseline="0" dirty="0">
                        <a:solidFill>
                          <a:srgbClr val="FF0000"/>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FF0000"/>
                          </a:solidFill>
                          <a:latin typeface="+mj-ea"/>
                          <a:ea typeface="+mn-ea"/>
                          <a:cs typeface="+mn-cs"/>
                        </a:rPr>
                        <a:t>　</a:t>
                      </a:r>
                      <a:r>
                        <a:rPr kumimoji="1" lang="ja-JP" altLang="en-US" sz="2400" b="0" i="0" u="sng" strike="noStrike" kern="1200" baseline="0" dirty="0">
                          <a:solidFill>
                            <a:srgbClr val="FF0000"/>
                          </a:solidFill>
                          <a:latin typeface="+mj-ea"/>
                          <a:ea typeface="+mn-ea"/>
                          <a:cs typeface="+mn-cs"/>
                        </a:rPr>
                        <a:t>めの事業に見ら</a:t>
                      </a:r>
                      <a:endParaRPr kumimoji="1" lang="en-US" altLang="ja-JP" sz="2400" b="0" i="0" u="sng" strike="noStrike" kern="1200" baseline="0" dirty="0">
                        <a:solidFill>
                          <a:srgbClr val="FF0000"/>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FF0000"/>
                          </a:solidFill>
                          <a:latin typeface="+mj-ea"/>
                          <a:ea typeface="+mn-ea"/>
                          <a:cs typeface="+mn-cs"/>
                        </a:rPr>
                        <a:t>　</a:t>
                      </a:r>
                      <a:r>
                        <a:rPr kumimoji="1" lang="ja-JP" altLang="en-US" sz="2400" b="0" i="0" u="sng" strike="noStrike" kern="1200" baseline="0" dirty="0">
                          <a:solidFill>
                            <a:srgbClr val="FF0000"/>
                          </a:solidFill>
                          <a:latin typeface="+mj-ea"/>
                          <a:ea typeface="+mn-ea"/>
                          <a:cs typeface="+mn-cs"/>
                        </a:rPr>
                        <a:t>れる仕組みや</a:t>
                      </a:r>
                      <a:endParaRPr kumimoji="1" lang="en-US" altLang="ja-JP" sz="2400" b="0" i="0" u="sng" strike="noStrike" kern="1200" baseline="0" dirty="0">
                        <a:solidFill>
                          <a:srgbClr val="FF0000"/>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FF0000"/>
                          </a:solidFill>
                          <a:latin typeface="+mj-ea"/>
                          <a:ea typeface="+mn-ea"/>
                          <a:cs typeface="+mn-cs"/>
                        </a:rPr>
                        <a:t>　</a:t>
                      </a:r>
                      <a:r>
                        <a:rPr kumimoji="1" lang="ja-JP" altLang="en-US" sz="2400" b="0" i="0" u="sng" strike="noStrike" kern="1200" baseline="0" dirty="0">
                          <a:solidFill>
                            <a:srgbClr val="FF0000"/>
                          </a:solidFill>
                          <a:latin typeface="+mj-ea"/>
                          <a:ea typeface="+mn-ea"/>
                          <a:cs typeface="+mn-cs"/>
                        </a:rPr>
                        <a:t>人々の協力関係</a:t>
                      </a:r>
                      <a:endParaRPr kumimoji="1" lang="en-US" altLang="ja-JP" sz="2400" b="0" i="0" u="sng" strike="noStrike" kern="1200" baseline="0" dirty="0">
                        <a:solidFill>
                          <a:srgbClr val="FF0000"/>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FF0000"/>
                          </a:solidFill>
                          <a:latin typeface="+mj-ea"/>
                          <a:ea typeface="+mn-ea"/>
                          <a:cs typeface="+mn-cs"/>
                        </a:rPr>
                        <a:t>　</a:t>
                      </a:r>
                      <a:r>
                        <a:rPr kumimoji="1" lang="ja-JP" altLang="en-US" sz="2400" b="0" i="0" u="none" strike="noStrike" kern="1200" baseline="0" dirty="0">
                          <a:solidFill>
                            <a:schemeClr val="tx1"/>
                          </a:solidFill>
                          <a:latin typeface="+mj-ea"/>
                          <a:ea typeface="+mn-ea"/>
                          <a:cs typeface="+mn-cs"/>
                        </a:rPr>
                        <a:t>と</a:t>
                      </a:r>
                      <a:r>
                        <a:rPr kumimoji="1" lang="ja-JP" altLang="en-US" sz="2400" b="0" i="0" u="sng" strike="noStrike" kern="1200" baseline="0" dirty="0">
                          <a:solidFill>
                            <a:srgbClr val="FF0000"/>
                          </a:solidFill>
                          <a:latin typeface="+mj-ea"/>
                          <a:ea typeface="+mn-ea"/>
                          <a:cs typeface="+mn-cs"/>
                        </a:rPr>
                        <a:t>地域の人々の</a:t>
                      </a:r>
                      <a:endParaRPr kumimoji="1" lang="en-US" altLang="ja-JP" sz="2400" b="0" i="0" u="sng" strike="noStrike" kern="1200" baseline="0" dirty="0">
                        <a:solidFill>
                          <a:srgbClr val="FF0000"/>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FF0000"/>
                          </a:solidFill>
                          <a:latin typeface="+mj-ea"/>
                          <a:ea typeface="+mn-ea"/>
                          <a:cs typeface="+mn-cs"/>
                        </a:rPr>
                        <a:t>　</a:t>
                      </a:r>
                      <a:r>
                        <a:rPr kumimoji="1" lang="ja-JP" altLang="en-US" sz="2400" b="0" i="0" u="sng" strike="noStrike" kern="1200" baseline="0" dirty="0">
                          <a:solidFill>
                            <a:srgbClr val="FF0000"/>
                          </a:solidFill>
                          <a:latin typeface="+mj-ea"/>
                          <a:ea typeface="+mn-ea"/>
                          <a:cs typeface="+mn-cs"/>
                        </a:rPr>
                        <a:t>健康や生活環境</a:t>
                      </a:r>
                      <a:endParaRPr kumimoji="1" lang="en-US" altLang="ja-JP" sz="2400" b="0" i="0" u="sng" strike="noStrike" kern="1200" baseline="0" dirty="0">
                        <a:solidFill>
                          <a:srgbClr val="FF0000"/>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FF0000"/>
                          </a:solidFill>
                          <a:latin typeface="+mj-ea"/>
                          <a:ea typeface="+mn-ea"/>
                          <a:cs typeface="+mn-cs"/>
                        </a:rPr>
                        <a:t>　</a:t>
                      </a:r>
                      <a:r>
                        <a:rPr kumimoji="1" lang="ja-JP" altLang="en-US" sz="2400" b="0" i="0" u="none" strike="noStrike" kern="1200" baseline="0" dirty="0">
                          <a:solidFill>
                            <a:schemeClr val="tx1"/>
                          </a:solidFill>
                          <a:latin typeface="+mj-ea"/>
                          <a:ea typeface="+mn-ea"/>
                          <a:cs typeface="+mn-cs"/>
                        </a:rPr>
                        <a:t>を</a:t>
                      </a:r>
                      <a:r>
                        <a:rPr kumimoji="1" lang="ja-JP" altLang="en-US" sz="2400" b="0" i="0" u="sng" strike="noStrike" kern="1200" baseline="0" dirty="0">
                          <a:solidFill>
                            <a:srgbClr val="0070C0"/>
                          </a:solidFill>
                          <a:latin typeface="+mj-ea"/>
                          <a:ea typeface="+mn-ea"/>
                          <a:cs typeface="+mn-cs"/>
                        </a:rPr>
                        <a:t>関連付けて</a:t>
                      </a:r>
                      <a:r>
                        <a:rPr kumimoji="1" lang="ja-JP" altLang="en-US" sz="2400" b="0" i="0" u="none" strike="noStrike" kern="1200" baseline="0" dirty="0">
                          <a:solidFill>
                            <a:schemeClr val="tx1"/>
                          </a:solidFill>
                          <a:latin typeface="+mj-ea"/>
                          <a:ea typeface="+mn-ea"/>
                          <a:cs typeface="+mn-cs"/>
                        </a:rPr>
                        <a:t>，飲</a:t>
                      </a:r>
                      <a:endParaRPr kumimoji="1" lang="en-US" altLang="ja-JP" sz="2400" b="0" i="0" u="none" strike="noStrike" kern="1200" baseline="0" dirty="0">
                        <a:solidFill>
                          <a:schemeClr val="tx1"/>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j-ea"/>
                          <a:ea typeface="+mn-ea"/>
                          <a:cs typeface="+mn-cs"/>
                        </a:rPr>
                        <a:t>　料水，電気，ガス</a:t>
                      </a:r>
                      <a:endParaRPr kumimoji="1" lang="en-US" altLang="ja-JP" sz="2400" b="0" i="0" u="none" strike="noStrike" kern="1200" baseline="0" dirty="0">
                        <a:solidFill>
                          <a:schemeClr val="tx1"/>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j-ea"/>
                          <a:ea typeface="+mn-ea"/>
                          <a:cs typeface="+mn-cs"/>
                        </a:rPr>
                        <a:t>　の供給のための</a:t>
                      </a:r>
                      <a:endParaRPr kumimoji="1" lang="en-US" altLang="ja-JP" sz="2400" b="0" i="0" u="none" strike="noStrike" kern="1200" baseline="0" dirty="0">
                        <a:solidFill>
                          <a:schemeClr val="tx1"/>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j-ea"/>
                          <a:ea typeface="+mn-ea"/>
                          <a:cs typeface="+mn-cs"/>
                        </a:rPr>
                        <a:t>　事業が果たす役</a:t>
                      </a:r>
                      <a:endParaRPr kumimoji="1" lang="en-US" altLang="ja-JP" sz="2400" b="0" i="0" u="none" strike="noStrike" kern="1200" baseline="0" dirty="0">
                        <a:solidFill>
                          <a:schemeClr val="tx1"/>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j-ea"/>
                          <a:ea typeface="+mn-ea"/>
                          <a:cs typeface="+mn-cs"/>
                        </a:rPr>
                        <a:t>　割</a:t>
                      </a:r>
                      <a:r>
                        <a:rPr kumimoji="1" lang="ja-JP" altLang="en-US" sz="2400" b="0" i="0" u="sng" strike="noStrike" kern="1200" baseline="0" dirty="0">
                          <a:solidFill>
                            <a:schemeClr val="tx1"/>
                          </a:solidFill>
                          <a:latin typeface="+mj-ea"/>
                          <a:ea typeface="+mn-ea"/>
                          <a:cs typeface="+mn-cs"/>
                        </a:rPr>
                        <a:t>を考えたり，</a:t>
                      </a:r>
                      <a:endParaRPr kumimoji="1" lang="en-US" altLang="ja-JP" sz="2400" b="0" i="0" u="none" strike="noStrike" kern="1200" baseline="0" dirty="0">
                        <a:solidFill>
                          <a:schemeClr val="bg1">
                            <a:lumMod val="75000"/>
                          </a:schemeClr>
                        </a:solidFill>
                        <a:latin typeface="+mn-lt"/>
                        <a:ea typeface="+mn-ea"/>
                        <a:cs typeface="+mn-cs"/>
                      </a:endParaRPr>
                    </a:p>
                  </a:txBody>
                  <a:tcPr marL="91475" marR="91475" marT="45760" marB="45760"/>
                </a:tc>
                <a:extLst>
                  <a:ext uri="{0D108BD9-81ED-4DB2-BD59-A6C34878D82A}">
                    <a16:rowId xmlns:a16="http://schemas.microsoft.com/office/drawing/2014/main" val="10001"/>
                  </a:ext>
                </a:extLst>
              </a:tr>
            </a:tbl>
          </a:graphicData>
        </a:graphic>
      </p:graphicFrame>
      <p:sp>
        <p:nvSpPr>
          <p:cNvPr id="18" name="AutoShape 16"/>
          <p:cNvSpPr>
            <a:spLocks noChangeArrowheads="1"/>
          </p:cNvSpPr>
          <p:nvPr/>
        </p:nvSpPr>
        <p:spPr bwMode="auto">
          <a:xfrm>
            <a:off x="7415213" y="52388"/>
            <a:ext cx="1692275" cy="4905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P38</a:t>
            </a:r>
            <a:r>
              <a:rPr lang="ja-JP" altLang="en-US" sz="2000" dirty="0">
                <a:solidFill>
                  <a:prstClr val="black"/>
                </a:solidFill>
              </a:rPr>
              <a:t>～</a:t>
            </a:r>
            <a:r>
              <a:rPr lang="en-US" altLang="ja-JP" sz="2000" dirty="0">
                <a:solidFill>
                  <a:prstClr val="black"/>
                </a:solidFill>
              </a:rPr>
              <a:t>39</a:t>
            </a:r>
            <a:endParaRPr lang="ja-JP" altLang="en-US" sz="2000" dirty="0">
              <a:solidFill>
                <a:prstClr val="black"/>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457"/>
    </mc:Choice>
    <mc:Fallback xmlns="">
      <p:transition spd="slow" advTm="29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テキスト ボックス 1"/>
          <p:cNvSpPr txBox="1">
            <a:spLocks noChangeArrowheads="1"/>
          </p:cNvSpPr>
          <p:nvPr/>
        </p:nvSpPr>
        <p:spPr bwMode="auto">
          <a:xfrm>
            <a:off x="0" y="0"/>
            <a:ext cx="9144000" cy="7651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400" b="1">
                <a:solidFill>
                  <a:srgbClr val="FFFFFF"/>
                </a:solidFill>
              </a:rPr>
              <a:t>Ⅲ</a:t>
            </a:r>
            <a:r>
              <a:rPr kumimoji="1" lang="ja-JP" altLang="en-US" sz="2400" b="1">
                <a:solidFill>
                  <a:srgbClr val="FFFFFF"/>
                </a:solidFill>
              </a:rPr>
              <a:t>　「内容のまとまりごとの評価規準」の考え方を踏まえた</a:t>
            </a:r>
            <a:endParaRPr kumimoji="1" lang="en-US" altLang="ja-JP" sz="2400" b="1">
              <a:solidFill>
                <a:srgbClr val="FFFFFF"/>
              </a:solidFill>
            </a:endParaRPr>
          </a:p>
          <a:p>
            <a:r>
              <a:rPr kumimoji="1" lang="ja-JP" altLang="en-US" sz="2400" b="1">
                <a:solidFill>
                  <a:srgbClr val="FFFFFF"/>
                </a:solidFill>
              </a:rPr>
              <a:t>　　評価規準の作成</a:t>
            </a:r>
          </a:p>
          <a:p>
            <a:endParaRPr kumimoji="1" lang="en-US" altLang="ja-JP" sz="3200" b="1">
              <a:solidFill>
                <a:srgbClr val="FFFFFF"/>
              </a:solidFill>
            </a:endParaRPr>
          </a:p>
        </p:txBody>
      </p:sp>
      <p:graphicFrame>
        <p:nvGraphicFramePr>
          <p:cNvPr id="2" name="表 1"/>
          <p:cNvGraphicFramePr>
            <a:graphicFrameLocks noGrp="1"/>
          </p:cNvGraphicFramePr>
          <p:nvPr/>
        </p:nvGraphicFramePr>
        <p:xfrm>
          <a:off x="111125" y="2565400"/>
          <a:ext cx="2614613" cy="3779838"/>
        </p:xfrm>
        <a:graphic>
          <a:graphicData uri="http://schemas.openxmlformats.org/drawingml/2006/table">
            <a:tbl>
              <a:tblPr firstRow="1" bandRow="1">
                <a:tableStyleId>{00A15C55-8517-42AA-B614-E9B94910E393}</a:tableStyleId>
              </a:tblPr>
              <a:tblGrid>
                <a:gridCol w="2614613">
                  <a:extLst>
                    <a:ext uri="{9D8B030D-6E8A-4147-A177-3AD203B41FA5}">
                      <a16:colId xmlns:a16="http://schemas.microsoft.com/office/drawing/2014/main" val="20000"/>
                    </a:ext>
                  </a:extLst>
                </a:gridCol>
              </a:tblGrid>
              <a:tr h="39622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baseline="0" dirty="0">
                          <a:solidFill>
                            <a:schemeClr val="tx1"/>
                          </a:solidFill>
                          <a:latin typeface="+mn-lt"/>
                          <a:ea typeface="+mn-ea"/>
                          <a:cs typeface="+mn-cs"/>
                        </a:rPr>
                        <a:t>思考・判断・表現 </a:t>
                      </a:r>
                    </a:p>
                  </a:txBody>
                  <a:tcPr marL="91452" marR="91452" marT="45695" marB="45695"/>
                </a:tc>
                <a:extLst>
                  <a:ext uri="{0D108BD9-81ED-4DB2-BD59-A6C34878D82A}">
                    <a16:rowId xmlns:a16="http://schemas.microsoft.com/office/drawing/2014/main" val="10000"/>
                  </a:ext>
                </a:extLst>
              </a:tr>
              <a:tr h="338361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②○と○を（比較・</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関連付け，総合</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など）して</a:t>
                      </a:r>
                      <a:r>
                        <a:rPr kumimoji="1" lang="en-US" altLang="ja-JP" sz="2400" b="0" i="0" u="none" strike="noStrike" kern="1200" baseline="0" dirty="0">
                          <a:solidFill>
                            <a:srgbClr val="FF0000"/>
                          </a:solidFill>
                          <a:latin typeface="+mn-lt"/>
                          <a:ea typeface="+mn-ea"/>
                          <a:cs typeface="+mn-cs"/>
                        </a:rPr>
                        <a:t>G</a:t>
                      </a:r>
                      <a:r>
                        <a:rPr kumimoji="1" lang="ja-JP" altLang="en-US" sz="2400" b="0" i="0" u="none" strike="noStrike" kern="1200" baseline="0" dirty="0">
                          <a:solidFill>
                            <a:schemeClr val="dk1"/>
                          </a:solidFill>
                          <a:latin typeface="+mn-lt"/>
                          <a:ea typeface="+mn-ea"/>
                          <a:cs typeface="+mn-cs"/>
                        </a:rPr>
                        <a:t>を考</a:t>
                      </a:r>
                      <a:endParaRPr kumimoji="1" lang="en-US" altLang="ja-JP"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えたり，</a:t>
                      </a:r>
                      <a:r>
                        <a:rPr kumimoji="1" lang="ja-JP" altLang="en-US" sz="2400" b="0" i="0" u="sng" strike="noStrike" kern="1200" baseline="0" dirty="0">
                          <a:solidFill>
                            <a:srgbClr val="0070C0"/>
                          </a:solidFill>
                          <a:latin typeface="+mn-lt"/>
                          <a:ea typeface="+mn-ea"/>
                          <a:cs typeface="+mn-cs"/>
                        </a:rPr>
                        <a:t>学習した</a:t>
                      </a:r>
                      <a:endParaRPr kumimoji="1" lang="en-US" altLang="ja-JP" sz="2400" b="0" i="0" u="sng" strike="noStrike" kern="1200" baseline="0" dirty="0">
                        <a:solidFill>
                          <a:srgbClr val="0070C0"/>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0070C0"/>
                          </a:solidFill>
                          <a:latin typeface="+mn-lt"/>
                          <a:ea typeface="+mn-ea"/>
                          <a:cs typeface="+mn-cs"/>
                        </a:rPr>
                        <a:t>　</a:t>
                      </a:r>
                      <a:r>
                        <a:rPr kumimoji="1" lang="ja-JP" altLang="en-US" sz="2400" b="0" i="0" u="sng" strike="noStrike" kern="1200" baseline="0" dirty="0">
                          <a:solidFill>
                            <a:srgbClr val="0070C0"/>
                          </a:solidFill>
                          <a:latin typeface="+mn-lt"/>
                          <a:ea typeface="+mn-ea"/>
                          <a:cs typeface="+mn-cs"/>
                        </a:rPr>
                        <a:t>ことを基に</a:t>
                      </a:r>
                      <a:r>
                        <a:rPr kumimoji="1" lang="ja-JP" altLang="en-US" sz="2400" b="0" i="0" u="sng" strike="noStrike" kern="1200" baseline="0" dirty="0">
                          <a:solidFill>
                            <a:schemeClr val="dk1"/>
                          </a:solidFill>
                          <a:latin typeface="+mn-lt"/>
                          <a:ea typeface="+mn-ea"/>
                          <a:cs typeface="+mn-cs"/>
                        </a:rPr>
                        <a:t>社会</a:t>
                      </a:r>
                      <a:endParaRPr kumimoji="1" lang="en-US" altLang="ja-JP" sz="2400" b="0" i="0" u="sng"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a:t>
                      </a:r>
                      <a:r>
                        <a:rPr kumimoji="1" lang="ja-JP" altLang="en-US" sz="2400" b="0" i="0" u="sng" strike="noStrike" kern="1200" baseline="0" dirty="0">
                          <a:solidFill>
                            <a:schemeClr val="dk1"/>
                          </a:solidFill>
                          <a:latin typeface="+mn-lt"/>
                          <a:ea typeface="+mn-ea"/>
                          <a:cs typeface="+mn-cs"/>
                        </a:rPr>
                        <a:t>への関わり方を</a:t>
                      </a:r>
                      <a:endParaRPr kumimoji="1" lang="en-US" altLang="ja-JP" sz="2400" b="0" i="0" u="sng"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a:t>
                      </a:r>
                      <a:r>
                        <a:rPr kumimoji="1" lang="ja-JP" altLang="en-US" sz="2400" b="0" i="0" u="sng" strike="noStrike" kern="1200" baseline="0" dirty="0">
                          <a:solidFill>
                            <a:schemeClr val="dk1"/>
                          </a:solidFill>
                          <a:latin typeface="+mn-lt"/>
                          <a:ea typeface="+mn-ea"/>
                          <a:cs typeface="+mn-cs"/>
                        </a:rPr>
                        <a:t>選択・判断したり</a:t>
                      </a:r>
                      <a:endParaRPr kumimoji="1" lang="en-US" altLang="ja-JP" sz="2400" b="0" i="0" u="sng"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a:t>
                      </a:r>
                      <a:r>
                        <a:rPr kumimoji="1" lang="ja-JP" altLang="en-US" sz="2400" b="0" i="0" u="sng" strike="noStrike" kern="1200" baseline="0" dirty="0">
                          <a:solidFill>
                            <a:schemeClr val="dk1"/>
                          </a:solidFill>
                          <a:latin typeface="+mn-lt"/>
                          <a:ea typeface="+mn-ea"/>
                          <a:cs typeface="+mn-cs"/>
                        </a:rPr>
                        <a:t>して</a:t>
                      </a:r>
                      <a:r>
                        <a:rPr kumimoji="1" lang="ja-JP" altLang="en-US" sz="2400" b="0" i="0" u="none" strike="noStrike" kern="1200" baseline="0" dirty="0">
                          <a:solidFill>
                            <a:schemeClr val="dk1"/>
                          </a:solidFill>
                          <a:latin typeface="+mn-lt"/>
                          <a:ea typeface="+mn-ea"/>
                          <a:cs typeface="+mn-cs"/>
                        </a:rPr>
                        <a:t>，適切に</a:t>
                      </a:r>
                      <a:r>
                        <a:rPr kumimoji="1" lang="ja-JP" altLang="en-US" sz="2400" b="0" i="0" u="sng" strike="noStrike" kern="1200" baseline="0" dirty="0">
                          <a:solidFill>
                            <a:schemeClr val="dk1"/>
                          </a:solidFill>
                          <a:latin typeface="+mn-lt"/>
                          <a:ea typeface="+mn-ea"/>
                          <a:cs typeface="+mn-cs"/>
                        </a:rPr>
                        <a:t>表現</a:t>
                      </a:r>
                      <a:endParaRPr kumimoji="1" lang="en-US" altLang="ja-JP" sz="2400" b="0" i="0" u="sng"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dk1"/>
                          </a:solidFill>
                          <a:latin typeface="+mn-lt"/>
                          <a:ea typeface="+mn-ea"/>
                          <a:cs typeface="+mn-cs"/>
                        </a:rPr>
                        <a:t>　</a:t>
                      </a:r>
                      <a:r>
                        <a:rPr kumimoji="1" lang="ja-JP" altLang="en-US" sz="2400" b="0" i="0" u="sng" strike="noStrike" kern="1200" baseline="0" dirty="0">
                          <a:solidFill>
                            <a:schemeClr val="dk1"/>
                          </a:solidFill>
                          <a:latin typeface="+mn-lt"/>
                          <a:ea typeface="+mn-ea"/>
                          <a:cs typeface="+mn-cs"/>
                        </a:rPr>
                        <a:t>している</a:t>
                      </a:r>
                      <a:r>
                        <a:rPr kumimoji="1" lang="ja-JP" altLang="en-US" sz="2400" b="0" i="0" u="none" strike="noStrike" kern="1200" baseline="0" dirty="0">
                          <a:solidFill>
                            <a:schemeClr val="dk1"/>
                          </a:solidFill>
                          <a:latin typeface="+mn-lt"/>
                          <a:ea typeface="+mn-ea"/>
                          <a:cs typeface="+mn-cs"/>
                        </a:rPr>
                        <a:t>。</a:t>
                      </a:r>
                    </a:p>
                  </a:txBody>
                  <a:tcPr marL="91452" marR="91452" marT="45695" marB="45695"/>
                </a:tc>
                <a:extLst>
                  <a:ext uri="{0D108BD9-81ED-4DB2-BD59-A6C34878D82A}">
                    <a16:rowId xmlns:a16="http://schemas.microsoft.com/office/drawing/2014/main" val="10001"/>
                  </a:ext>
                </a:extLst>
              </a:tr>
            </a:tbl>
          </a:graphicData>
        </a:graphic>
      </p:graphicFrame>
      <p:sp>
        <p:nvSpPr>
          <p:cNvPr id="69643" name="テキスト ボックス 22"/>
          <p:cNvSpPr txBox="1">
            <a:spLocks noChangeArrowheads="1"/>
          </p:cNvSpPr>
          <p:nvPr/>
        </p:nvSpPr>
        <p:spPr bwMode="auto">
          <a:xfrm>
            <a:off x="900113" y="793750"/>
            <a:ext cx="6877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000" b="1">
                <a:solidFill>
                  <a:srgbClr val="000000"/>
                </a:solidFill>
              </a:rPr>
              <a:t>【</a:t>
            </a:r>
            <a:r>
              <a:rPr lang="ja-JP" altLang="en-US" sz="2000" b="1">
                <a:solidFill>
                  <a:srgbClr val="000000"/>
                </a:solidFill>
              </a:rPr>
              <a:t>単元「飲料水，電気，ガスを供給する事業」の評価規準（例）</a:t>
            </a:r>
            <a:r>
              <a:rPr lang="en-US" altLang="ja-JP" sz="2000" b="1">
                <a:solidFill>
                  <a:srgbClr val="000000"/>
                </a:solidFill>
              </a:rPr>
              <a:t>】</a:t>
            </a:r>
            <a:endParaRPr lang="ja-JP" altLang="en-US" sz="2000" b="1">
              <a:solidFill>
                <a:srgbClr val="000000"/>
              </a:solidFill>
            </a:endParaRPr>
          </a:p>
        </p:txBody>
      </p:sp>
      <p:sp>
        <p:nvSpPr>
          <p:cNvPr id="11" name="矢印: 右 10"/>
          <p:cNvSpPr/>
          <p:nvPr/>
        </p:nvSpPr>
        <p:spPr>
          <a:xfrm>
            <a:off x="2867025" y="1296988"/>
            <a:ext cx="293688" cy="576262"/>
          </a:xfrm>
          <a:prstGeom prst="rightArrow">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5" name="矢印: 右 14"/>
          <p:cNvSpPr/>
          <p:nvPr/>
        </p:nvSpPr>
        <p:spPr>
          <a:xfrm>
            <a:off x="5964238" y="1289050"/>
            <a:ext cx="317500" cy="576263"/>
          </a:xfrm>
          <a:prstGeom prst="rightArrow">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6" name="正方形/長方形 15"/>
          <p:cNvSpPr/>
          <p:nvPr/>
        </p:nvSpPr>
        <p:spPr bwMode="auto">
          <a:xfrm>
            <a:off x="88900" y="1222375"/>
            <a:ext cx="2659063" cy="727075"/>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a:ln w="76200" cmpd="dbl">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単元の評価規準</a:t>
            </a:r>
            <a:endParaRPr kumimoji="1" lang="en-US" altLang="ja-JP" sz="2400" b="1" dirty="0">
              <a:solidFill>
                <a:prstClr val="black"/>
              </a:solidFill>
            </a:endParaRPr>
          </a:p>
          <a:p>
            <a:pPr algn="ctr">
              <a:defRPr/>
            </a:pPr>
            <a:r>
              <a:rPr kumimoji="1" lang="ja-JP" altLang="en-US" sz="2400" b="1" dirty="0">
                <a:solidFill>
                  <a:prstClr val="black"/>
                </a:solidFill>
              </a:rPr>
              <a:t>作成のポイント</a:t>
            </a:r>
          </a:p>
        </p:txBody>
      </p:sp>
      <p:graphicFrame>
        <p:nvGraphicFramePr>
          <p:cNvPr id="17" name="表 16"/>
          <p:cNvGraphicFramePr>
            <a:graphicFrameLocks noGrp="1"/>
          </p:cNvGraphicFramePr>
          <p:nvPr/>
        </p:nvGraphicFramePr>
        <p:xfrm>
          <a:off x="3052763" y="2043113"/>
          <a:ext cx="2887662" cy="4510087"/>
        </p:xfrm>
        <a:graphic>
          <a:graphicData uri="http://schemas.openxmlformats.org/drawingml/2006/table">
            <a:tbl>
              <a:tblPr firstRow="1" bandRow="1">
                <a:tableStyleId>{5940675A-B579-460E-94D1-54222C63F5DA}</a:tableStyleId>
              </a:tblPr>
              <a:tblGrid>
                <a:gridCol w="2887662">
                  <a:extLst>
                    <a:ext uri="{9D8B030D-6E8A-4147-A177-3AD203B41FA5}">
                      <a16:colId xmlns:a16="http://schemas.microsoft.com/office/drawing/2014/main" val="20000"/>
                    </a:ext>
                  </a:extLst>
                </a:gridCol>
              </a:tblGrid>
              <a:tr h="4510087">
                <a:tc>
                  <a:txBody>
                    <a:bodyPr/>
                    <a:lstStyle/>
                    <a:p>
                      <a:r>
                        <a:rPr kumimoji="1" lang="ja-JP" altLang="en-US" sz="2400" b="0" i="0" u="none" strike="noStrike" kern="1200" baseline="0" dirty="0">
                          <a:solidFill>
                            <a:schemeClr val="tx1"/>
                          </a:solidFill>
                          <a:latin typeface="+mj-ea"/>
                          <a:ea typeface="+mj-ea"/>
                          <a:cs typeface="+mn-cs"/>
                        </a:rPr>
                        <a:t>◆内容の取扱いの</a:t>
                      </a:r>
                      <a:endParaRPr kumimoji="1" lang="en-US" altLang="ja-JP" sz="2400" b="0" i="0" u="none" strike="noStrike" kern="1200" baseline="0" dirty="0">
                        <a:solidFill>
                          <a:schemeClr val="tx1"/>
                        </a:solidFill>
                        <a:latin typeface="+mj-ea"/>
                        <a:ea typeface="+mj-ea"/>
                        <a:cs typeface="+mn-cs"/>
                      </a:endParaRPr>
                    </a:p>
                    <a:p>
                      <a:r>
                        <a:rPr kumimoji="1" lang="ja-JP" altLang="en-US" sz="2400" b="0" i="0" u="none" strike="noStrike" kern="1200" baseline="0" dirty="0">
                          <a:solidFill>
                            <a:schemeClr val="tx1"/>
                          </a:solidFill>
                          <a:latin typeface="+mj-ea"/>
                          <a:ea typeface="+mj-ea"/>
                          <a:cs typeface="+mn-cs"/>
                        </a:rPr>
                        <a:t>　 記載事項</a:t>
                      </a:r>
                      <a:endParaRPr kumimoji="1" lang="en-US" altLang="ja-JP" sz="2400" b="0" i="0" u="none" strike="noStrike" kern="1200" baseline="0" dirty="0">
                        <a:solidFill>
                          <a:schemeClr val="tx1"/>
                        </a:solidFill>
                        <a:latin typeface="+mj-ea"/>
                        <a:ea typeface="+mj-ea"/>
                        <a:cs typeface="+mn-cs"/>
                      </a:endParaRPr>
                    </a:p>
                    <a:p>
                      <a:r>
                        <a:rPr kumimoji="1" lang="ja-JP" altLang="en-US" sz="1800" b="0" i="0" u="none" strike="noStrike" kern="1200" baseline="0" dirty="0">
                          <a:solidFill>
                            <a:schemeClr val="tx1"/>
                          </a:solidFill>
                          <a:latin typeface="+mj-ea"/>
                          <a:ea typeface="+mj-ea"/>
                          <a:cs typeface="+mn-cs"/>
                        </a:rPr>
                        <a:t>（小社解説ｐ</a:t>
                      </a:r>
                      <a:r>
                        <a:rPr kumimoji="1" lang="en-US" altLang="ja-JP" sz="1800" b="0" i="0" u="none" strike="noStrike" kern="1200" baseline="0" dirty="0">
                          <a:solidFill>
                            <a:schemeClr val="tx1"/>
                          </a:solidFill>
                          <a:latin typeface="+mj-ea"/>
                          <a:ea typeface="+mj-ea"/>
                          <a:cs typeface="+mn-cs"/>
                        </a:rPr>
                        <a:t>57</a:t>
                      </a:r>
                      <a:r>
                        <a:rPr kumimoji="1" lang="ja-JP" altLang="en-US" sz="1800" b="0" i="0" u="none" strike="noStrike" kern="1200" baseline="0" dirty="0">
                          <a:solidFill>
                            <a:schemeClr val="tx1"/>
                          </a:solidFill>
                          <a:latin typeface="+mj-ea"/>
                          <a:ea typeface="+mj-ea"/>
                          <a:cs typeface="+mn-cs"/>
                        </a:rPr>
                        <a:t>，内容の取扱い（</a:t>
                      </a:r>
                      <a:r>
                        <a:rPr kumimoji="1" lang="en-US" altLang="ja-JP" sz="1800" b="0" i="0" u="none" strike="noStrike" kern="1200" baseline="0" dirty="0">
                          <a:solidFill>
                            <a:schemeClr val="tx1"/>
                          </a:solidFill>
                          <a:latin typeface="+mj-ea"/>
                          <a:ea typeface="+mj-ea"/>
                          <a:cs typeface="+mn-cs"/>
                        </a:rPr>
                        <a:t>1</a:t>
                      </a:r>
                      <a:r>
                        <a:rPr kumimoji="1" lang="ja-JP" altLang="en-US" sz="1800" b="0" i="0" u="none" strike="noStrike" kern="1200" baseline="0" dirty="0">
                          <a:solidFill>
                            <a:schemeClr val="tx1"/>
                          </a:solidFill>
                          <a:latin typeface="+mj-ea"/>
                          <a:ea typeface="+mj-ea"/>
                          <a:cs typeface="+mn-cs"/>
                        </a:rPr>
                        <a:t>）エ，</a:t>
                      </a:r>
                      <a:r>
                        <a:rPr kumimoji="1" lang="en-US" altLang="ja-JP" sz="1800" b="0" i="0" u="none" strike="noStrike" kern="1200" baseline="0" dirty="0">
                          <a:solidFill>
                            <a:schemeClr val="tx1"/>
                          </a:solidFill>
                          <a:latin typeface="+mj-ea"/>
                          <a:ea typeface="+mj-ea"/>
                          <a:cs typeface="+mn-cs"/>
                        </a:rPr>
                        <a:t>p58</a:t>
                      </a:r>
                      <a:r>
                        <a:rPr kumimoji="1" lang="ja-JP" altLang="en-US" sz="1800" b="0" i="0" u="none" strike="noStrike" kern="1200" baseline="0" dirty="0">
                          <a:solidFill>
                            <a:schemeClr val="tx1"/>
                          </a:solidFill>
                          <a:latin typeface="+mj-ea"/>
                          <a:ea typeface="+mj-ea"/>
                          <a:cs typeface="+mn-cs"/>
                        </a:rPr>
                        <a:t>解説を参考）</a:t>
                      </a:r>
                      <a:endParaRPr kumimoji="1" lang="en-US" altLang="ja-JP" sz="1800" b="0" i="0" u="none" strike="noStrike" kern="1200" baseline="0" dirty="0">
                        <a:solidFill>
                          <a:schemeClr val="tx1"/>
                        </a:solidFill>
                        <a:latin typeface="+mj-ea"/>
                        <a:ea typeface="+mj-ea"/>
                        <a:cs typeface="+mn-cs"/>
                      </a:endParaRPr>
                    </a:p>
                    <a:p>
                      <a:r>
                        <a:rPr kumimoji="1" lang="ja-JP" altLang="en-US" sz="2400" b="0" i="0" u="none" strike="noStrike" kern="1200" baseline="0" dirty="0">
                          <a:solidFill>
                            <a:schemeClr val="tx1"/>
                          </a:solidFill>
                          <a:latin typeface="+mj-ea"/>
                          <a:ea typeface="+mj-ea"/>
                          <a:cs typeface="+mn-cs"/>
                        </a:rPr>
                        <a:t>　（</a:t>
                      </a:r>
                      <a:r>
                        <a:rPr kumimoji="1" lang="en-US" altLang="ja-JP" sz="2400" b="0" i="0" u="none" strike="noStrike" kern="1200" baseline="0" dirty="0">
                          <a:solidFill>
                            <a:schemeClr val="tx1"/>
                          </a:solidFill>
                          <a:latin typeface="+mj-ea"/>
                          <a:ea typeface="+mj-ea"/>
                          <a:cs typeface="+mn-cs"/>
                        </a:rPr>
                        <a:t>1</a:t>
                      </a:r>
                      <a:r>
                        <a:rPr kumimoji="1" lang="ja-JP" altLang="en-US" sz="2400" b="0" i="0" u="none" strike="noStrike" kern="1200" baseline="0" dirty="0">
                          <a:solidFill>
                            <a:schemeClr val="tx1"/>
                          </a:solidFill>
                          <a:latin typeface="+mj-ea"/>
                          <a:ea typeface="+mj-ea"/>
                          <a:cs typeface="+mn-cs"/>
                        </a:rPr>
                        <a:t>）のエは，・・・。</a:t>
                      </a:r>
                      <a:endParaRPr kumimoji="1" lang="en-US" altLang="ja-JP" sz="2400" b="0" i="0" u="none" strike="noStrike" kern="1200" baseline="0" dirty="0">
                        <a:solidFill>
                          <a:schemeClr val="tx1"/>
                        </a:solidFill>
                        <a:latin typeface="+mj-ea"/>
                        <a:ea typeface="+mj-ea"/>
                        <a:cs typeface="+mn-cs"/>
                      </a:endParaRPr>
                    </a:p>
                    <a:p>
                      <a:r>
                        <a:rPr kumimoji="1" lang="ja-JP" altLang="en-US" sz="2400" b="0" i="0" u="none" strike="noStrike" kern="1200" baseline="0" dirty="0">
                          <a:solidFill>
                            <a:schemeClr val="tx1"/>
                          </a:solidFill>
                          <a:latin typeface="+mj-ea"/>
                          <a:ea typeface="+mj-ea"/>
                          <a:cs typeface="+mn-cs"/>
                        </a:rPr>
                        <a:t>　</a:t>
                      </a:r>
                      <a:r>
                        <a:rPr kumimoji="1" lang="ja-JP" altLang="en-US" sz="2400" b="0" i="0" u="none" strike="noStrike" kern="1200" baseline="0" dirty="0">
                          <a:solidFill>
                            <a:srgbClr val="FF0000"/>
                          </a:solidFill>
                          <a:latin typeface="+mj-ea"/>
                          <a:ea typeface="+mj-ea"/>
                          <a:cs typeface="+mn-cs"/>
                        </a:rPr>
                        <a:t>学習したことを基に</a:t>
                      </a:r>
                      <a:r>
                        <a:rPr kumimoji="1" lang="ja-JP" altLang="en-US" sz="2400" b="0" i="0" u="none" strike="noStrike" kern="1200" baseline="0" dirty="0">
                          <a:solidFill>
                            <a:schemeClr val="tx1"/>
                          </a:solidFill>
                          <a:latin typeface="+mj-ea"/>
                          <a:ea typeface="+mj-ea"/>
                          <a:cs typeface="+mn-cs"/>
                        </a:rPr>
                        <a:t>，（略）</a:t>
                      </a:r>
                      <a:r>
                        <a:rPr kumimoji="1" lang="ja-JP" altLang="en-US" sz="2400" b="0" i="0" u="none" strike="noStrike" kern="1200" baseline="0" dirty="0">
                          <a:solidFill>
                            <a:srgbClr val="FF0000"/>
                          </a:solidFill>
                          <a:latin typeface="+mj-ea"/>
                          <a:ea typeface="+mj-ea"/>
                          <a:cs typeface="+mn-cs"/>
                        </a:rPr>
                        <a:t>節水や節電，</a:t>
                      </a:r>
                      <a:r>
                        <a:rPr kumimoji="1" lang="ja-JP" altLang="en-US" sz="2400" b="0" i="0" u="none" strike="noStrike" kern="1200" baseline="0" dirty="0">
                          <a:solidFill>
                            <a:schemeClr val="tx1"/>
                          </a:solidFill>
                          <a:latin typeface="+mj-ea"/>
                          <a:ea typeface="+mj-ea"/>
                          <a:cs typeface="+mn-cs"/>
                        </a:rPr>
                        <a:t>省エネなどに向けて，</a:t>
                      </a:r>
                      <a:r>
                        <a:rPr kumimoji="1" lang="ja-JP" altLang="en-US" sz="2400" b="0" i="0" u="none" strike="noStrike" kern="1200" baseline="0" dirty="0">
                          <a:solidFill>
                            <a:srgbClr val="FF0000"/>
                          </a:solidFill>
                          <a:latin typeface="+mj-ea"/>
                          <a:ea typeface="+mj-ea"/>
                          <a:cs typeface="+mn-cs"/>
                        </a:rPr>
                        <a:t>自分たちが協力できることを</a:t>
                      </a:r>
                      <a:r>
                        <a:rPr kumimoji="1" lang="ja-JP" altLang="en-US" sz="2400" b="0" i="0" u="sng" strike="noStrike" kern="1200" baseline="0" dirty="0">
                          <a:solidFill>
                            <a:schemeClr val="tx1"/>
                          </a:solidFill>
                          <a:latin typeface="+mj-ea"/>
                          <a:ea typeface="+mj-ea"/>
                          <a:cs typeface="+mn-cs"/>
                        </a:rPr>
                        <a:t>考えたり選択・判断したりする</a:t>
                      </a:r>
                      <a:r>
                        <a:rPr kumimoji="1" lang="ja-JP" altLang="en-US" sz="2400" b="0" i="0" u="none" strike="noStrike" kern="1200" baseline="0" dirty="0">
                          <a:solidFill>
                            <a:schemeClr val="tx1"/>
                          </a:solidFill>
                          <a:latin typeface="+mj-ea"/>
                          <a:ea typeface="+mj-ea"/>
                          <a:cs typeface="+mn-cs"/>
                        </a:rPr>
                        <a:t>など・・・。</a:t>
                      </a:r>
                      <a:endParaRPr kumimoji="1" lang="en-US" altLang="ja-JP" sz="2400" b="0" i="0" u="none" strike="noStrike" kern="1200" baseline="0" dirty="0">
                        <a:solidFill>
                          <a:schemeClr val="tx1"/>
                        </a:solidFill>
                        <a:latin typeface="+mj-ea"/>
                        <a:ea typeface="+mj-ea"/>
                        <a:cs typeface="+mn-cs"/>
                      </a:endParaRPr>
                    </a:p>
                  </a:txBody>
                  <a:tcPr marL="91409" marR="91409" marT="45751" marB="45751"/>
                </a:tc>
                <a:extLst>
                  <a:ext uri="{0D108BD9-81ED-4DB2-BD59-A6C34878D82A}">
                    <a16:rowId xmlns:a16="http://schemas.microsoft.com/office/drawing/2014/main" val="10000"/>
                  </a:ext>
                </a:extLst>
              </a:tr>
            </a:tbl>
          </a:graphicData>
        </a:graphic>
      </p:graphicFrame>
      <p:sp>
        <p:nvSpPr>
          <p:cNvPr id="12" name="正方形/長方形 11"/>
          <p:cNvSpPr/>
          <p:nvPr/>
        </p:nvSpPr>
        <p:spPr bwMode="auto">
          <a:xfrm>
            <a:off x="3178175" y="1214438"/>
            <a:ext cx="2698750" cy="725487"/>
          </a:xfrm>
          <a:prstGeom prst="rect">
            <a:avLst/>
          </a:prstGeom>
          <a:solidFill>
            <a:srgbClr val="FF0000"/>
          </a:solid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white"/>
                </a:solidFill>
              </a:rPr>
              <a:t>学習指導要領</a:t>
            </a:r>
            <a:endParaRPr kumimoji="1" lang="en-US" altLang="ja-JP" sz="2400" b="1" dirty="0">
              <a:solidFill>
                <a:prstClr val="white"/>
              </a:solidFill>
            </a:endParaRPr>
          </a:p>
          <a:p>
            <a:pPr algn="ctr">
              <a:defRPr/>
            </a:pPr>
            <a:r>
              <a:rPr kumimoji="1" lang="ja-JP" altLang="en-US" sz="2400" b="1" dirty="0">
                <a:solidFill>
                  <a:prstClr val="white"/>
                </a:solidFill>
              </a:rPr>
              <a:t>内容の取扱い</a:t>
            </a:r>
            <a:endParaRPr kumimoji="1" lang="en-US" altLang="ja-JP" sz="2400" b="1" dirty="0">
              <a:solidFill>
                <a:prstClr val="white"/>
              </a:solidFill>
            </a:endParaRPr>
          </a:p>
        </p:txBody>
      </p:sp>
      <p:sp>
        <p:nvSpPr>
          <p:cNvPr id="69654" name="テキスト ボックス 22"/>
          <p:cNvSpPr txBox="1">
            <a:spLocks noChangeArrowheads="1"/>
          </p:cNvSpPr>
          <p:nvPr/>
        </p:nvSpPr>
        <p:spPr bwMode="auto">
          <a:xfrm>
            <a:off x="84138" y="2065338"/>
            <a:ext cx="2782887" cy="400050"/>
          </a:xfrm>
          <a:prstGeom prst="rect">
            <a:avLst/>
          </a:prstGeom>
          <a:noFill/>
          <a:ln w="412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900" b="1">
                <a:solidFill>
                  <a:srgbClr val="000000"/>
                </a:solidFill>
              </a:rPr>
              <a:t>「解決場面」における評価</a:t>
            </a:r>
          </a:p>
        </p:txBody>
      </p:sp>
      <p:graphicFrame>
        <p:nvGraphicFramePr>
          <p:cNvPr id="14" name="表 13"/>
          <p:cNvGraphicFramePr>
            <a:graphicFrameLocks noGrp="1"/>
          </p:cNvGraphicFramePr>
          <p:nvPr/>
        </p:nvGraphicFramePr>
        <p:xfrm>
          <a:off x="6310313" y="1203325"/>
          <a:ext cx="2700337" cy="5410200"/>
        </p:xfrm>
        <a:graphic>
          <a:graphicData uri="http://schemas.openxmlformats.org/drawingml/2006/table">
            <a:tbl>
              <a:tblPr firstRow="1" bandRow="1">
                <a:tableStyleId>{5940675A-B579-460E-94D1-54222C63F5DA}</a:tableStyleId>
              </a:tblPr>
              <a:tblGrid>
                <a:gridCol w="2700337">
                  <a:extLst>
                    <a:ext uri="{9D8B030D-6E8A-4147-A177-3AD203B41FA5}">
                      <a16:colId xmlns:a16="http://schemas.microsoft.com/office/drawing/2014/main" val="20000"/>
                    </a:ext>
                  </a:extLst>
                </a:gridCol>
              </a:tblGrid>
              <a:tr h="563248">
                <a:tc>
                  <a:txBody>
                    <a:bodyPr/>
                    <a:lstStyle/>
                    <a:p>
                      <a:pPr algn="ctr"/>
                      <a:r>
                        <a:rPr kumimoji="1" lang="ja-JP" altLang="en-US" sz="2000" dirty="0"/>
                        <a:t>思考・判断・表現</a:t>
                      </a:r>
                    </a:p>
                  </a:txBody>
                  <a:tcPr marL="91475" marR="91475" marT="45802" marB="45802" anchor="ctr">
                    <a:solidFill>
                      <a:schemeClr val="accent4"/>
                    </a:solidFill>
                  </a:tcPr>
                </a:tc>
                <a:extLst>
                  <a:ext uri="{0D108BD9-81ED-4DB2-BD59-A6C34878D82A}">
                    <a16:rowId xmlns:a16="http://schemas.microsoft.com/office/drawing/2014/main" val="10000"/>
                  </a:ext>
                </a:extLst>
              </a:tr>
              <a:tr h="484695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j-ea"/>
                          <a:ea typeface="+mj-ea"/>
                          <a:cs typeface="+mn-cs"/>
                        </a:rPr>
                        <a:t>②</a:t>
                      </a:r>
                      <a:r>
                        <a:rPr kumimoji="1" lang="ja-JP" altLang="en-US" sz="2400" b="0" i="0" u="none" strike="noStrike" kern="1200" baseline="0" dirty="0">
                          <a:solidFill>
                            <a:schemeClr val="bg1">
                              <a:lumMod val="75000"/>
                            </a:schemeClr>
                          </a:solidFill>
                          <a:latin typeface="+mj-ea"/>
                          <a:ea typeface="+mj-ea"/>
                          <a:cs typeface="+mn-cs"/>
                        </a:rPr>
                        <a:t>，</a:t>
                      </a:r>
                      <a:r>
                        <a:rPr kumimoji="1" lang="ja-JP" altLang="en-US" sz="2400" b="0" i="0" u="none" strike="noStrike" kern="1200" baseline="0" dirty="0">
                          <a:solidFill>
                            <a:schemeClr val="tx1"/>
                          </a:solidFill>
                          <a:latin typeface="+mj-ea"/>
                          <a:ea typeface="+mn-ea"/>
                          <a:cs typeface="+mn-cs"/>
                        </a:rPr>
                        <a:t>～～～～飲</a:t>
                      </a:r>
                      <a:endParaRPr kumimoji="1" lang="en-US" altLang="ja-JP" sz="2400" b="0" i="0" u="none" strike="noStrike" kern="1200" baseline="0" dirty="0">
                        <a:solidFill>
                          <a:schemeClr val="tx1"/>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j-ea"/>
                          <a:ea typeface="+mn-ea"/>
                          <a:cs typeface="+mn-cs"/>
                        </a:rPr>
                        <a:t>　料水，電気，ガス</a:t>
                      </a:r>
                      <a:endParaRPr kumimoji="1" lang="en-US" altLang="ja-JP" sz="2400" b="0" i="0" u="none" strike="noStrike" kern="1200" baseline="0" dirty="0">
                        <a:solidFill>
                          <a:schemeClr val="tx1"/>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j-ea"/>
                          <a:ea typeface="+mn-ea"/>
                          <a:cs typeface="+mn-cs"/>
                        </a:rPr>
                        <a:t>　の供給のための</a:t>
                      </a:r>
                      <a:endParaRPr kumimoji="1" lang="en-US" altLang="ja-JP" sz="2400" b="0" i="0" u="none" strike="noStrike" kern="1200" baseline="0" dirty="0">
                        <a:solidFill>
                          <a:schemeClr val="tx1"/>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j-ea"/>
                          <a:ea typeface="+mn-ea"/>
                          <a:cs typeface="+mn-cs"/>
                        </a:rPr>
                        <a:t>　事業が果たす役</a:t>
                      </a:r>
                      <a:endParaRPr kumimoji="1" lang="en-US" altLang="ja-JP" sz="2400" b="0" i="0" u="none" strike="noStrike" kern="1200" baseline="0" dirty="0">
                        <a:solidFill>
                          <a:schemeClr val="tx1"/>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j-ea"/>
                          <a:ea typeface="+mn-ea"/>
                          <a:cs typeface="+mn-cs"/>
                        </a:rPr>
                        <a:t>　割を考えたり，</a:t>
                      </a:r>
                      <a:r>
                        <a:rPr kumimoji="1" lang="ja-JP" altLang="en-US" sz="2400" b="0" i="0" u="sng" strike="noStrike" kern="1200" baseline="0" dirty="0">
                          <a:solidFill>
                            <a:srgbClr val="0070C0"/>
                          </a:solidFill>
                          <a:latin typeface="+mn-lt"/>
                          <a:ea typeface="+mn-ea"/>
                          <a:cs typeface="+mn-cs"/>
                        </a:rPr>
                        <a:t>学</a:t>
                      </a:r>
                      <a:endParaRPr kumimoji="1" lang="en-US" altLang="ja-JP" sz="2400" b="0" i="0" u="sng" strike="noStrike" kern="1200" baseline="0" dirty="0">
                        <a:solidFill>
                          <a:srgbClr val="0070C0"/>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0070C0"/>
                          </a:solidFill>
                          <a:latin typeface="+mn-lt"/>
                          <a:ea typeface="+mn-ea"/>
                          <a:cs typeface="+mn-cs"/>
                        </a:rPr>
                        <a:t>　</a:t>
                      </a:r>
                      <a:r>
                        <a:rPr kumimoji="1" lang="ja-JP" altLang="en-US" sz="2400" b="0" i="0" u="sng" strike="noStrike" kern="1200" baseline="0" dirty="0">
                          <a:solidFill>
                            <a:srgbClr val="0070C0"/>
                          </a:solidFill>
                          <a:latin typeface="+mn-lt"/>
                          <a:ea typeface="+mn-ea"/>
                          <a:cs typeface="+mn-cs"/>
                        </a:rPr>
                        <a:t>習したことを基に，</a:t>
                      </a:r>
                      <a:endParaRPr kumimoji="1" lang="en-US" altLang="ja-JP" sz="2400" b="0" i="0" u="sng" strike="noStrike" kern="1200" baseline="0" dirty="0">
                        <a:solidFill>
                          <a:srgbClr val="0070C0"/>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FF0000"/>
                          </a:solidFill>
                          <a:latin typeface="+mj-ea"/>
                          <a:ea typeface="+mn-ea"/>
                          <a:cs typeface="+mn-cs"/>
                        </a:rPr>
                        <a:t>　節水や節電など</a:t>
                      </a:r>
                      <a:endParaRPr kumimoji="1" lang="en-US" altLang="ja-JP" sz="2400" b="0" i="0" u="none" strike="noStrike" kern="1200" baseline="0" dirty="0">
                        <a:solidFill>
                          <a:srgbClr val="FF0000"/>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FF0000"/>
                          </a:solidFill>
                          <a:latin typeface="+mj-ea"/>
                          <a:ea typeface="+mn-ea"/>
                          <a:cs typeface="+mn-cs"/>
                        </a:rPr>
                        <a:t>　自分たちが協力</a:t>
                      </a:r>
                      <a:endParaRPr kumimoji="1" lang="en-US" altLang="ja-JP" sz="2400" b="0" i="0" u="none" strike="noStrike" kern="1200" baseline="0" dirty="0">
                        <a:solidFill>
                          <a:srgbClr val="FF0000"/>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rgbClr val="FF0000"/>
                          </a:solidFill>
                          <a:latin typeface="+mj-ea"/>
                          <a:ea typeface="+mn-ea"/>
                          <a:cs typeface="+mn-cs"/>
                        </a:rPr>
                        <a:t>　できることを</a:t>
                      </a:r>
                      <a:r>
                        <a:rPr kumimoji="1" lang="ja-JP" altLang="en-US" sz="2400" b="0" i="0" u="sng" strike="noStrike" kern="1200" baseline="0" dirty="0">
                          <a:solidFill>
                            <a:schemeClr val="tx1"/>
                          </a:solidFill>
                          <a:latin typeface="+mj-ea"/>
                          <a:ea typeface="+mn-ea"/>
                          <a:cs typeface="+mn-cs"/>
                        </a:rPr>
                        <a:t>考え</a:t>
                      </a:r>
                      <a:endParaRPr kumimoji="1" lang="en-US" altLang="ja-JP" sz="2400" b="0" i="0" u="sng" strike="noStrike" kern="1200" baseline="0" dirty="0">
                        <a:solidFill>
                          <a:schemeClr val="tx1"/>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j-ea"/>
                          <a:ea typeface="+mn-ea"/>
                          <a:cs typeface="+mn-cs"/>
                        </a:rPr>
                        <a:t>　</a:t>
                      </a:r>
                      <a:r>
                        <a:rPr kumimoji="1" lang="ja-JP" altLang="en-US" sz="2400" b="0" i="0" u="sng" strike="noStrike" kern="1200" baseline="0" dirty="0">
                          <a:solidFill>
                            <a:schemeClr val="tx1"/>
                          </a:solidFill>
                          <a:latin typeface="+mj-ea"/>
                          <a:ea typeface="+mn-ea"/>
                          <a:cs typeface="+mn-cs"/>
                        </a:rPr>
                        <a:t>たり選択・判断し</a:t>
                      </a:r>
                      <a:endParaRPr kumimoji="1" lang="en-US" altLang="ja-JP" sz="2400" b="0" i="0" u="sng" strike="noStrike" kern="1200" baseline="0" dirty="0">
                        <a:solidFill>
                          <a:schemeClr val="tx1"/>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j-ea"/>
                          <a:ea typeface="+mn-ea"/>
                          <a:cs typeface="+mn-cs"/>
                        </a:rPr>
                        <a:t>　</a:t>
                      </a:r>
                      <a:r>
                        <a:rPr kumimoji="1" lang="ja-JP" altLang="en-US" sz="2400" b="0" i="0" u="sng" strike="noStrike" kern="1200" baseline="0" dirty="0">
                          <a:solidFill>
                            <a:schemeClr val="tx1"/>
                          </a:solidFill>
                          <a:latin typeface="+mj-ea"/>
                          <a:ea typeface="+mn-ea"/>
                          <a:cs typeface="+mn-cs"/>
                        </a:rPr>
                        <a:t>たりして表現して</a:t>
                      </a:r>
                      <a:endParaRPr kumimoji="1" lang="en-US" altLang="ja-JP" sz="2400" b="0" i="0" u="sng" strike="noStrike" kern="1200" baseline="0" dirty="0">
                        <a:solidFill>
                          <a:schemeClr val="tx1"/>
                        </a:solidFill>
                        <a:latin typeface="+mj-e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baseline="0" dirty="0">
                          <a:solidFill>
                            <a:schemeClr val="tx1"/>
                          </a:solidFill>
                          <a:latin typeface="+mj-ea"/>
                          <a:ea typeface="+mn-ea"/>
                          <a:cs typeface="+mn-cs"/>
                        </a:rPr>
                        <a:t>　</a:t>
                      </a:r>
                      <a:r>
                        <a:rPr kumimoji="1" lang="ja-JP" altLang="en-US" sz="2400" b="0" i="0" u="sng" strike="noStrike" kern="1200" baseline="0" dirty="0">
                          <a:solidFill>
                            <a:schemeClr val="tx1"/>
                          </a:solidFill>
                          <a:latin typeface="+mj-ea"/>
                          <a:ea typeface="+mn-ea"/>
                          <a:cs typeface="+mn-cs"/>
                        </a:rPr>
                        <a:t>いる。</a:t>
                      </a:r>
                      <a:endParaRPr kumimoji="1" lang="ja-JP" altLang="en-US" sz="2400" b="0" i="0" u="none" strike="noStrike" kern="1200" baseline="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baseline="0" dirty="0">
                        <a:solidFill>
                          <a:schemeClr val="bg1">
                            <a:lumMod val="75000"/>
                          </a:schemeClr>
                        </a:solidFill>
                        <a:latin typeface="+mn-lt"/>
                        <a:ea typeface="+mn-ea"/>
                        <a:cs typeface="+mn-cs"/>
                      </a:endParaRPr>
                    </a:p>
                  </a:txBody>
                  <a:tcPr marL="91475" marR="91475" marT="45763" marB="45763"/>
                </a:tc>
                <a:extLst>
                  <a:ext uri="{0D108BD9-81ED-4DB2-BD59-A6C34878D82A}">
                    <a16:rowId xmlns:a16="http://schemas.microsoft.com/office/drawing/2014/main" val="10001"/>
                  </a:ext>
                </a:extLst>
              </a:tr>
            </a:tbl>
          </a:graphicData>
        </a:graphic>
      </p:graphicFrame>
      <p:sp>
        <p:nvSpPr>
          <p:cNvPr id="13" name="AutoShape 16"/>
          <p:cNvSpPr>
            <a:spLocks noChangeArrowheads="1"/>
          </p:cNvSpPr>
          <p:nvPr/>
        </p:nvSpPr>
        <p:spPr bwMode="auto">
          <a:xfrm>
            <a:off x="7462838" y="33338"/>
            <a:ext cx="1681162" cy="657225"/>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P38</a:t>
            </a:r>
            <a:r>
              <a:rPr lang="ja-JP" altLang="en-US" sz="2000" dirty="0">
                <a:solidFill>
                  <a:prstClr val="black"/>
                </a:solidFill>
              </a:rPr>
              <a:t>～</a:t>
            </a:r>
            <a:r>
              <a:rPr lang="en-US" altLang="ja-JP" sz="2000" dirty="0">
                <a:solidFill>
                  <a:prstClr val="black"/>
                </a:solidFill>
              </a:rPr>
              <a:t>39</a:t>
            </a:r>
            <a:endParaRPr lang="ja-JP" altLang="en-US" sz="2000" dirty="0">
              <a:solidFill>
                <a:prstClr val="black"/>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22"/>
    </mc:Choice>
    <mc:Fallback xmlns="">
      <p:transition spd="slow" advTm="25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168275" y="1341438"/>
          <a:ext cx="8820150" cy="5345112"/>
        </p:xfrm>
        <a:graphic>
          <a:graphicData uri="http://schemas.openxmlformats.org/drawingml/2006/table">
            <a:tbl>
              <a:tblPr firstRow="1" bandRow="1">
                <a:tableStyleId>{5940675A-B579-460E-94D1-54222C63F5DA}</a:tableStyleId>
              </a:tblPr>
              <a:tblGrid>
                <a:gridCol w="2973262">
                  <a:extLst>
                    <a:ext uri="{9D8B030D-6E8A-4147-A177-3AD203B41FA5}">
                      <a16:colId xmlns:a16="http://schemas.microsoft.com/office/drawing/2014/main" val="20000"/>
                    </a:ext>
                  </a:extLst>
                </a:gridCol>
                <a:gridCol w="2897353">
                  <a:extLst>
                    <a:ext uri="{9D8B030D-6E8A-4147-A177-3AD203B41FA5}">
                      <a16:colId xmlns:a16="http://schemas.microsoft.com/office/drawing/2014/main" val="20001"/>
                    </a:ext>
                  </a:extLst>
                </a:gridCol>
                <a:gridCol w="2949535">
                  <a:extLst>
                    <a:ext uri="{9D8B030D-6E8A-4147-A177-3AD203B41FA5}">
                      <a16:colId xmlns:a16="http://schemas.microsoft.com/office/drawing/2014/main" val="20002"/>
                    </a:ext>
                  </a:extLst>
                </a:gridCol>
              </a:tblGrid>
              <a:tr h="863999">
                <a:tc>
                  <a:txBody>
                    <a:bodyPr/>
                    <a:lstStyle/>
                    <a:p>
                      <a:pPr algn="ctr"/>
                      <a:r>
                        <a:rPr kumimoji="1" lang="ja-JP" altLang="en-US" sz="2800" dirty="0"/>
                        <a:t>知識・技能</a:t>
                      </a:r>
                    </a:p>
                  </a:txBody>
                  <a:tcPr marL="91446" marR="91446" marT="45789" marB="45789" anchor="ctr">
                    <a:solidFill>
                      <a:schemeClr val="accent4"/>
                    </a:solidFill>
                  </a:tcPr>
                </a:tc>
                <a:tc>
                  <a:txBody>
                    <a:bodyPr/>
                    <a:lstStyle/>
                    <a:p>
                      <a:pPr algn="ctr"/>
                      <a:r>
                        <a:rPr kumimoji="1" lang="ja-JP" altLang="en-US" sz="2800" dirty="0"/>
                        <a:t>思考・判断・表現</a:t>
                      </a:r>
                    </a:p>
                  </a:txBody>
                  <a:tcPr marL="91446" marR="91446" marT="45789" marB="45789" anchor="ctr">
                    <a:solidFill>
                      <a:schemeClr val="accent4"/>
                    </a:solidFill>
                  </a:tcPr>
                </a:tc>
                <a:tc>
                  <a:txBody>
                    <a:bodyPr/>
                    <a:lstStyle/>
                    <a:p>
                      <a:pPr algn="ctr">
                        <a:lnSpc>
                          <a:spcPts val="2600"/>
                        </a:lnSpc>
                      </a:pPr>
                      <a:r>
                        <a:rPr kumimoji="1" lang="ja-JP" altLang="en-US" sz="2400" b="1" spc="-100" baseline="0" dirty="0"/>
                        <a:t>主体的に学習に</a:t>
                      </a:r>
                      <a:endParaRPr kumimoji="1" lang="en-US" altLang="ja-JP" sz="2400" b="1" spc="-100" baseline="0" dirty="0"/>
                    </a:p>
                    <a:p>
                      <a:pPr algn="ctr">
                        <a:lnSpc>
                          <a:spcPts val="2600"/>
                        </a:lnSpc>
                      </a:pPr>
                      <a:r>
                        <a:rPr kumimoji="1" lang="ja-JP" altLang="en-US" sz="2400" b="1" spc="-100" baseline="0" dirty="0"/>
                        <a:t>取り組む態度</a:t>
                      </a:r>
                    </a:p>
                  </a:txBody>
                  <a:tcPr marL="91446" marR="91446" marT="45789" marB="45789" anchor="ctr">
                    <a:solidFill>
                      <a:schemeClr val="accent4"/>
                    </a:solidFill>
                  </a:tcPr>
                </a:tc>
                <a:extLst>
                  <a:ext uri="{0D108BD9-81ED-4DB2-BD59-A6C34878D82A}">
                    <a16:rowId xmlns:a16="http://schemas.microsoft.com/office/drawing/2014/main" val="10000"/>
                  </a:ext>
                </a:extLst>
              </a:tr>
              <a:tr h="4481113">
                <a:tc>
                  <a:txBody>
                    <a:bodyPr/>
                    <a:lstStyle/>
                    <a:p>
                      <a:r>
                        <a:rPr kumimoji="1" lang="ja-JP" altLang="en-US" sz="1600" b="0" i="0" u="none" strike="noStrike" kern="1200" baseline="0" dirty="0">
                          <a:solidFill>
                            <a:schemeClr val="tx1"/>
                          </a:solidFill>
                          <a:latin typeface="+mj-ea"/>
                          <a:ea typeface="+mj-ea"/>
                          <a:cs typeface="+mn-cs"/>
                        </a:rPr>
                        <a:t> ①供給の仕組みや経路，県内</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外の人々の協力などについて</a:t>
                      </a:r>
                    </a:p>
                    <a:p>
                      <a:r>
                        <a:rPr kumimoji="1" lang="ja-JP" altLang="en-US" sz="1600" b="0" i="0" u="none" strike="noStrike" kern="1200" baseline="0" dirty="0">
                          <a:solidFill>
                            <a:schemeClr val="tx1"/>
                          </a:solidFill>
                          <a:latin typeface="+mj-ea"/>
                          <a:ea typeface="+mj-ea"/>
                          <a:cs typeface="+mn-cs"/>
                        </a:rPr>
                        <a:t>　見学・調査したり地図などの資　</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料などで調べたりして，必要な</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情報を集め，読み取り，飲料水，</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電気，ガスの供給のための事</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業の様子を理解している。 </a:t>
                      </a:r>
                      <a:endParaRPr kumimoji="1" lang="en-US" altLang="ja-JP" sz="1600" b="0" i="0" u="none" strike="noStrike" kern="1200" baseline="0" dirty="0">
                        <a:solidFill>
                          <a:schemeClr val="tx1"/>
                        </a:solidFill>
                        <a:latin typeface="+mj-ea"/>
                        <a:ea typeface="+mj-ea"/>
                        <a:cs typeface="+mn-cs"/>
                      </a:endParaRPr>
                    </a:p>
                    <a:p>
                      <a:endParaRPr kumimoji="1" lang="ja-JP" altLang="en-US"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②調べたことを白地図や図表，</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文などにまとめ，飲料水，電気，</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ガスを供給する事業は，安全</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で安定的に供給できるように進</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められていることや，地域の</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人々の健康な生活の維持と向</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上に役立っていることを理解し</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ている。 	</a:t>
                      </a:r>
                    </a:p>
                  </a:txBody>
                  <a:tcPr marL="91446" marR="91446" marT="45750" marB="45750"/>
                </a:tc>
                <a:tc>
                  <a:txBody>
                    <a:bodyPr/>
                    <a:lstStyle/>
                    <a:p>
                      <a:r>
                        <a:rPr kumimoji="1" lang="ja-JP" altLang="en-US" sz="1600" b="0" i="0" u="none" strike="noStrike" kern="1200" baseline="0" dirty="0">
                          <a:solidFill>
                            <a:schemeClr val="tx1"/>
                          </a:solidFill>
                          <a:latin typeface="+mj-ea"/>
                          <a:ea typeface="+mj-ea"/>
                          <a:cs typeface="+mn-cs"/>
                        </a:rPr>
                        <a:t> ①供給の仕組みや経路，県内</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外の人々の協力などに着目し</a:t>
                      </a:r>
                    </a:p>
                    <a:p>
                      <a:r>
                        <a:rPr kumimoji="1" lang="ja-JP" altLang="en-US" sz="1600" b="0" i="0" u="none" strike="noStrike" kern="1200" baseline="0" dirty="0">
                          <a:solidFill>
                            <a:schemeClr val="tx1"/>
                          </a:solidFill>
                          <a:latin typeface="+mj-ea"/>
                          <a:ea typeface="+mj-ea"/>
                          <a:cs typeface="+mn-cs"/>
                        </a:rPr>
                        <a:t>　て，問いを見いだし，飲料水，</a:t>
                      </a:r>
                    </a:p>
                    <a:p>
                      <a:r>
                        <a:rPr kumimoji="1" lang="ja-JP" altLang="en-US" sz="1600" b="0" i="0" u="none" strike="noStrike" kern="1200" baseline="0" dirty="0">
                          <a:solidFill>
                            <a:schemeClr val="tx1"/>
                          </a:solidFill>
                          <a:latin typeface="+mj-ea"/>
                          <a:ea typeface="+mj-ea"/>
                          <a:cs typeface="+mn-cs"/>
                        </a:rPr>
                        <a:t>　電気，ガスの供給のための事</a:t>
                      </a:r>
                    </a:p>
                    <a:p>
                      <a:r>
                        <a:rPr kumimoji="1" lang="ja-JP" altLang="en-US" sz="1600" b="0" i="0" u="none" strike="noStrike" kern="1200" baseline="0" dirty="0">
                          <a:solidFill>
                            <a:schemeClr val="tx1"/>
                          </a:solidFill>
                          <a:latin typeface="+mj-ea"/>
                          <a:ea typeface="+mj-ea"/>
                          <a:cs typeface="+mn-cs"/>
                        </a:rPr>
                        <a:t>　業の様子について考え表現し　</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ている。 </a:t>
                      </a:r>
                      <a:endParaRPr kumimoji="1" lang="en-US" altLang="ja-JP" sz="1600" b="0" i="0" u="none" strike="noStrike" kern="1200" baseline="0" dirty="0">
                        <a:solidFill>
                          <a:schemeClr val="tx1"/>
                        </a:solidFill>
                        <a:latin typeface="+mj-ea"/>
                        <a:ea typeface="+mj-ea"/>
                        <a:cs typeface="+mn-cs"/>
                      </a:endParaRPr>
                    </a:p>
                    <a:p>
                      <a:endParaRPr kumimoji="1" lang="ja-JP" altLang="en-US"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②</a:t>
                      </a:r>
                      <a:r>
                        <a:rPr kumimoji="1" lang="ja-JP" altLang="en-US" sz="1600" b="0" i="0" u="none" strike="noStrike" kern="1200" baseline="0" dirty="0">
                          <a:solidFill>
                            <a:srgbClr val="FF0000"/>
                          </a:solidFill>
                          <a:latin typeface="+mj-ea"/>
                          <a:ea typeface="+mj-ea"/>
                          <a:cs typeface="+mn-cs"/>
                        </a:rPr>
                        <a:t>飲料水，電気，ガスの供給の</a:t>
                      </a:r>
                    </a:p>
                    <a:p>
                      <a:r>
                        <a:rPr kumimoji="1" lang="ja-JP" altLang="en-US" sz="1600" b="0" i="0" u="none" strike="noStrike" kern="1200" baseline="0" dirty="0">
                          <a:solidFill>
                            <a:srgbClr val="FF0000"/>
                          </a:solidFill>
                          <a:latin typeface="+mj-ea"/>
                          <a:ea typeface="+mj-ea"/>
                          <a:cs typeface="+mn-cs"/>
                        </a:rPr>
                        <a:t>　ための事業に見られる仕組み　</a:t>
                      </a:r>
                      <a:endParaRPr kumimoji="1" lang="en-US" altLang="ja-JP" sz="1600" b="0" i="0" u="none" strike="noStrike" kern="1200" baseline="0" dirty="0">
                        <a:solidFill>
                          <a:srgbClr val="FF0000"/>
                        </a:solidFill>
                        <a:latin typeface="+mj-ea"/>
                        <a:ea typeface="+mj-ea"/>
                        <a:cs typeface="+mn-cs"/>
                      </a:endParaRPr>
                    </a:p>
                    <a:p>
                      <a:r>
                        <a:rPr kumimoji="1" lang="ja-JP" altLang="en-US" sz="1600" b="0" i="0" u="none" strike="noStrike" kern="1200" baseline="0" dirty="0">
                          <a:solidFill>
                            <a:srgbClr val="FF0000"/>
                          </a:solidFill>
                          <a:latin typeface="+mj-ea"/>
                          <a:ea typeface="+mj-ea"/>
                          <a:cs typeface="+mn-cs"/>
                        </a:rPr>
                        <a:t>　や人々の協力関係と地域の</a:t>
                      </a:r>
                      <a:endParaRPr kumimoji="1" lang="en-US" altLang="ja-JP" sz="1600" b="0" i="0" u="none" strike="noStrike" kern="1200" baseline="0" dirty="0">
                        <a:solidFill>
                          <a:srgbClr val="FF0000"/>
                        </a:solidFill>
                        <a:latin typeface="+mj-ea"/>
                        <a:ea typeface="+mj-ea"/>
                        <a:cs typeface="+mn-cs"/>
                      </a:endParaRPr>
                    </a:p>
                    <a:p>
                      <a:r>
                        <a:rPr kumimoji="1" lang="ja-JP" altLang="en-US" sz="1600" b="0" i="0" u="none" strike="noStrike" kern="1200" baseline="0" dirty="0">
                          <a:solidFill>
                            <a:srgbClr val="FF0000"/>
                          </a:solidFill>
                          <a:latin typeface="+mj-ea"/>
                          <a:ea typeface="+mj-ea"/>
                          <a:cs typeface="+mn-cs"/>
                        </a:rPr>
                        <a:t>　人々の健康や生活環境を</a:t>
                      </a:r>
                      <a:r>
                        <a:rPr kumimoji="1" lang="ja-JP" altLang="en-US" sz="1600" b="0" i="0" u="none" strike="noStrike" kern="1200" baseline="0" dirty="0">
                          <a:solidFill>
                            <a:schemeClr val="tx1"/>
                          </a:solidFill>
                          <a:latin typeface="+mj-ea"/>
                          <a:ea typeface="+mj-ea"/>
                          <a:cs typeface="+mn-cs"/>
                        </a:rPr>
                        <a:t>関</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連付けて飲料水，電気，ガス</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の供給のための事業が果た</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す役割を考えたり，</a:t>
                      </a:r>
                      <a:r>
                        <a:rPr kumimoji="1" lang="ja-JP" altLang="en-US" sz="1600" b="0" i="0" u="none" strike="noStrike" kern="1200" baseline="0" dirty="0">
                          <a:solidFill>
                            <a:srgbClr val="FF0000"/>
                          </a:solidFill>
                          <a:latin typeface="+mj-ea"/>
                          <a:ea typeface="+mj-ea"/>
                          <a:cs typeface="+mn-cs"/>
                        </a:rPr>
                        <a:t>学習したこ</a:t>
                      </a:r>
                      <a:endParaRPr kumimoji="1" lang="en-US" altLang="ja-JP" sz="1600" b="0" i="0" u="none" strike="noStrike" kern="1200" baseline="0" dirty="0">
                        <a:solidFill>
                          <a:srgbClr val="FF0000"/>
                        </a:solidFill>
                        <a:latin typeface="+mj-ea"/>
                        <a:ea typeface="+mj-ea"/>
                        <a:cs typeface="+mn-cs"/>
                      </a:endParaRPr>
                    </a:p>
                    <a:p>
                      <a:r>
                        <a:rPr kumimoji="1" lang="ja-JP" altLang="en-US" sz="1600" b="0" i="0" u="none" strike="noStrike" kern="1200" baseline="0" dirty="0">
                          <a:solidFill>
                            <a:srgbClr val="FF0000"/>
                          </a:solidFill>
                          <a:latin typeface="+mj-ea"/>
                          <a:ea typeface="+mj-ea"/>
                          <a:cs typeface="+mn-cs"/>
                        </a:rPr>
                        <a:t>　とを基に，節水や節電など自</a:t>
                      </a:r>
                      <a:endParaRPr kumimoji="1" lang="en-US" altLang="ja-JP" sz="1600" b="0" i="0" u="none" strike="noStrike" kern="1200" baseline="0" dirty="0">
                        <a:solidFill>
                          <a:srgbClr val="FF0000"/>
                        </a:solidFill>
                        <a:latin typeface="+mj-ea"/>
                        <a:ea typeface="+mj-ea"/>
                        <a:cs typeface="+mn-cs"/>
                      </a:endParaRPr>
                    </a:p>
                    <a:p>
                      <a:r>
                        <a:rPr kumimoji="1" lang="ja-JP" altLang="en-US" sz="1600" b="0" i="0" u="none" strike="noStrike" kern="1200" baseline="0" dirty="0">
                          <a:solidFill>
                            <a:srgbClr val="FF0000"/>
                          </a:solidFill>
                          <a:latin typeface="+mj-ea"/>
                          <a:ea typeface="+mj-ea"/>
                          <a:cs typeface="+mn-cs"/>
                        </a:rPr>
                        <a:t>　分たちが協力できることを考</a:t>
                      </a:r>
                      <a:endParaRPr kumimoji="1" lang="en-US" altLang="ja-JP" sz="1600" b="0" i="0" u="none" strike="noStrike" kern="1200" baseline="0" dirty="0">
                        <a:solidFill>
                          <a:srgbClr val="FF0000"/>
                        </a:solidFill>
                        <a:latin typeface="+mj-ea"/>
                        <a:ea typeface="+mj-ea"/>
                        <a:cs typeface="+mn-cs"/>
                      </a:endParaRPr>
                    </a:p>
                    <a:p>
                      <a:r>
                        <a:rPr kumimoji="1" lang="ja-JP" altLang="en-US" sz="1600" b="0" i="0" u="none" strike="noStrike" kern="1200" baseline="0" dirty="0">
                          <a:solidFill>
                            <a:srgbClr val="FF0000"/>
                          </a:solidFill>
                          <a:latin typeface="+mj-ea"/>
                          <a:ea typeface="+mj-ea"/>
                          <a:cs typeface="+mn-cs"/>
                        </a:rPr>
                        <a:t>　えたり選択・判断したりして</a:t>
                      </a:r>
                      <a:r>
                        <a:rPr kumimoji="1" lang="ja-JP" altLang="en-US" sz="1600" b="0" i="0" u="none" strike="noStrike" kern="1200" baseline="0" dirty="0">
                          <a:solidFill>
                            <a:schemeClr val="tx1"/>
                          </a:solidFill>
                          <a:latin typeface="+mj-ea"/>
                          <a:ea typeface="+mj-ea"/>
                          <a:cs typeface="+mn-cs"/>
                        </a:rPr>
                        <a:t>表</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現している。 	</a:t>
                      </a:r>
                    </a:p>
                  </a:txBody>
                  <a:tcPr marL="91446" marR="91446" marT="45750" marB="45750"/>
                </a:tc>
                <a:tc>
                  <a:txBody>
                    <a:bodyPr/>
                    <a:lstStyle/>
                    <a:p>
                      <a:r>
                        <a:rPr kumimoji="1" lang="ja-JP" altLang="en-US" sz="1600" b="0" i="0" u="none" strike="noStrike" kern="1200" baseline="0" dirty="0">
                          <a:solidFill>
                            <a:schemeClr val="tx1"/>
                          </a:solidFill>
                          <a:latin typeface="+mj-ea"/>
                          <a:ea typeface="+mj-ea"/>
                          <a:cs typeface="+mn-cs"/>
                        </a:rPr>
                        <a:t>①飲料水，電気，ガスを供給す</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る事業について，予想や学習</a:t>
                      </a:r>
                    </a:p>
                    <a:p>
                      <a:r>
                        <a:rPr kumimoji="1" lang="ja-JP" altLang="en-US" sz="1600" b="0" i="0" u="none" strike="noStrike" kern="1200" baseline="0" dirty="0">
                          <a:solidFill>
                            <a:schemeClr val="tx1"/>
                          </a:solidFill>
                          <a:latin typeface="+mj-ea"/>
                          <a:ea typeface="+mj-ea"/>
                          <a:cs typeface="+mn-cs"/>
                        </a:rPr>
                        <a:t>　計画を立て，学習を振り返った</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り見直したりして，学習問題を</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追究し，解決しようとしている。</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a:t>
                      </a:r>
                    </a:p>
                    <a:p>
                      <a:r>
                        <a:rPr kumimoji="1" lang="ja-JP" altLang="en-US" sz="1600" b="0" i="0" u="none" strike="noStrike" kern="1200" baseline="0" dirty="0">
                          <a:solidFill>
                            <a:schemeClr val="tx1"/>
                          </a:solidFill>
                          <a:latin typeface="+mj-ea"/>
                          <a:ea typeface="+mj-ea"/>
                          <a:cs typeface="+mn-cs"/>
                        </a:rPr>
                        <a:t>②学習したことを基に節水や節</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電などについて自分たちが協</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力できることを考えようとしてい</a:t>
                      </a:r>
                      <a:endParaRPr kumimoji="1" lang="en-US" altLang="ja-JP" sz="1600" b="0" i="0" u="none" strike="noStrike" kern="1200" baseline="0" dirty="0">
                        <a:solidFill>
                          <a:schemeClr val="tx1"/>
                        </a:solidFill>
                        <a:latin typeface="+mj-ea"/>
                        <a:ea typeface="+mj-ea"/>
                        <a:cs typeface="+mn-cs"/>
                      </a:endParaRPr>
                    </a:p>
                    <a:p>
                      <a:r>
                        <a:rPr kumimoji="1" lang="ja-JP" altLang="en-US" sz="1600" b="0" i="0" u="none" strike="noStrike" kern="1200" baseline="0" dirty="0">
                          <a:solidFill>
                            <a:schemeClr val="tx1"/>
                          </a:solidFill>
                          <a:latin typeface="+mj-ea"/>
                          <a:ea typeface="+mj-ea"/>
                          <a:cs typeface="+mn-cs"/>
                        </a:rPr>
                        <a:t>　る。</a:t>
                      </a:r>
                      <a:endParaRPr kumimoji="1" lang="en-US" altLang="ja-JP" sz="1600" b="0" i="0" u="none" strike="noStrike" kern="1200" baseline="0" dirty="0">
                        <a:solidFill>
                          <a:schemeClr val="tx1"/>
                        </a:solidFill>
                        <a:latin typeface="+mj-ea"/>
                        <a:ea typeface="+mj-ea"/>
                        <a:cs typeface="+mn-cs"/>
                      </a:endParaRPr>
                    </a:p>
                  </a:txBody>
                  <a:tcPr marL="91446" marR="91446" marT="45750" marB="45750"/>
                </a:tc>
                <a:extLst>
                  <a:ext uri="{0D108BD9-81ED-4DB2-BD59-A6C34878D82A}">
                    <a16:rowId xmlns:a16="http://schemas.microsoft.com/office/drawing/2014/main" val="10001"/>
                  </a:ext>
                </a:extLst>
              </a:tr>
            </a:tbl>
          </a:graphicData>
        </a:graphic>
      </p:graphicFrame>
      <p:sp>
        <p:nvSpPr>
          <p:cNvPr id="71696" name="テキスト ボックス 22"/>
          <p:cNvSpPr txBox="1">
            <a:spLocks noChangeArrowheads="1"/>
          </p:cNvSpPr>
          <p:nvPr/>
        </p:nvSpPr>
        <p:spPr bwMode="auto">
          <a:xfrm>
            <a:off x="500063" y="822325"/>
            <a:ext cx="848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400" b="1">
                <a:solidFill>
                  <a:srgbClr val="000000"/>
                </a:solidFill>
              </a:rPr>
              <a:t>【</a:t>
            </a:r>
            <a:r>
              <a:rPr lang="ja-JP" altLang="en-US" sz="2400" b="1">
                <a:solidFill>
                  <a:srgbClr val="000000"/>
                </a:solidFill>
              </a:rPr>
              <a:t>単元「飲料水，電気，ガスを供給する事業」の評価規準（例）</a:t>
            </a:r>
            <a:r>
              <a:rPr lang="en-US" altLang="ja-JP" sz="2400" b="1">
                <a:solidFill>
                  <a:srgbClr val="000000"/>
                </a:solidFill>
              </a:rPr>
              <a:t>】</a:t>
            </a:r>
            <a:endParaRPr lang="ja-JP" altLang="en-US" sz="2400" b="1">
              <a:solidFill>
                <a:srgbClr val="000000"/>
              </a:solidFill>
            </a:endParaRPr>
          </a:p>
        </p:txBody>
      </p:sp>
      <p:sp>
        <p:nvSpPr>
          <p:cNvPr id="71697" name="テキスト ボックス 1"/>
          <p:cNvSpPr txBox="1">
            <a:spLocks noChangeArrowheads="1"/>
          </p:cNvSpPr>
          <p:nvPr/>
        </p:nvSpPr>
        <p:spPr bwMode="auto">
          <a:xfrm>
            <a:off x="0" y="-22225"/>
            <a:ext cx="9144000" cy="7651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400" b="1">
                <a:solidFill>
                  <a:srgbClr val="FFFFFF"/>
                </a:solidFill>
              </a:rPr>
              <a:t>Ⅲ</a:t>
            </a:r>
            <a:r>
              <a:rPr kumimoji="1" lang="ja-JP" altLang="en-US" sz="2400" b="1">
                <a:solidFill>
                  <a:srgbClr val="FFFFFF"/>
                </a:solidFill>
              </a:rPr>
              <a:t>　「内容のまとまりごとの評価規準」の考え方を踏まえた</a:t>
            </a:r>
            <a:endParaRPr kumimoji="1" lang="en-US" altLang="ja-JP" sz="2400" b="1">
              <a:solidFill>
                <a:srgbClr val="FFFFFF"/>
              </a:solidFill>
            </a:endParaRPr>
          </a:p>
          <a:p>
            <a:r>
              <a:rPr kumimoji="1" lang="ja-JP" altLang="en-US" sz="2400" b="1">
                <a:solidFill>
                  <a:srgbClr val="FFFFFF"/>
                </a:solidFill>
              </a:rPr>
              <a:t>　　評価規準の作成</a:t>
            </a:r>
          </a:p>
          <a:p>
            <a:endParaRPr kumimoji="1" lang="en-US" altLang="ja-JP" sz="3200" b="1">
              <a:solidFill>
                <a:srgbClr val="FFFFFF"/>
              </a:solidFill>
            </a:endParaRPr>
          </a:p>
        </p:txBody>
      </p:sp>
      <p:sp>
        <p:nvSpPr>
          <p:cNvPr id="3" name="正方形/長方形 2"/>
          <p:cNvSpPr/>
          <p:nvPr/>
        </p:nvSpPr>
        <p:spPr>
          <a:xfrm>
            <a:off x="3101975" y="1363663"/>
            <a:ext cx="2952750" cy="52974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 name="AutoShape 16"/>
          <p:cNvSpPr>
            <a:spLocks noChangeArrowheads="1"/>
          </p:cNvSpPr>
          <p:nvPr/>
        </p:nvSpPr>
        <p:spPr bwMode="auto">
          <a:xfrm>
            <a:off x="7723188" y="44450"/>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P39</a:t>
            </a:r>
            <a:endParaRPr lang="ja-JP" altLang="en-US" sz="2800"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63"/>
    </mc:Choice>
    <mc:Fallback xmlns="">
      <p:transition spd="slow" advTm="20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prstClr val="black"/>
                </a:solidFill>
                <a:latin typeface="HGP教科書体" panose="02020600000000000000" pitchFamily="18" charset="-128"/>
                <a:ea typeface="HGP教科書体" panose="02020600000000000000" pitchFamily="18" charset="-128"/>
              </a:rPr>
              <a:t>小学校　社会</a:t>
            </a:r>
            <a:endParaRPr kumimoji="1" lang="ja-JP" altLang="en-US" sz="5400" dirty="0">
              <a:solidFill>
                <a:prstClr val="black"/>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prstClr val="white">
                    <a:lumMod val="50000"/>
                  </a:prstClr>
                </a:solidFill>
                <a:ea typeface="HGP教科書体" panose="02020600000000000000" pitchFamily="18" charset="-128"/>
              </a:rPr>
              <a:t>Ⅰ</a:t>
            </a:r>
            <a:r>
              <a:rPr lang="ja-JP" altLang="en-US" sz="2800" b="1" dirty="0">
                <a:solidFill>
                  <a:prstClr val="white">
                    <a:lumMod val="50000"/>
                  </a:prstClr>
                </a:solidFill>
                <a:ea typeface="HGP教科書体" panose="02020600000000000000" pitchFamily="18" charset="-128"/>
              </a:rPr>
              <a:t>　小学校社会科の「内容のまとまり」</a:t>
            </a:r>
            <a:endParaRPr lang="en-US" altLang="ja-JP" sz="2800" b="1" dirty="0">
              <a:solidFill>
                <a:prstClr val="white">
                  <a:lumMod val="50000"/>
                </a:prst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prstClr val="white">
                    <a:lumMod val="50000"/>
                  </a:prstClr>
                </a:solidFill>
                <a:ea typeface="HGP教科書体" panose="02020600000000000000" pitchFamily="18" charset="-128"/>
              </a:rPr>
              <a:t>Ⅱ</a:t>
            </a:r>
            <a:r>
              <a:rPr lang="ja-JP" altLang="en-US" sz="2800" b="1" dirty="0">
                <a:solidFill>
                  <a:prstClr val="white">
                    <a:lumMod val="50000"/>
                  </a:prstClr>
                </a:solidFill>
                <a:ea typeface="HGP教科書体" panose="02020600000000000000" pitchFamily="18" charset="-128"/>
              </a:rPr>
              <a:t>　小学校社会科における「内容のまとまりごとの評価規準」</a:t>
            </a:r>
            <a:endParaRPr lang="en-US" altLang="ja-JP" sz="2800" b="1" dirty="0">
              <a:solidFill>
                <a:prstClr val="white">
                  <a:lumMod val="50000"/>
                </a:prst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prstClr val="white">
                    <a:lumMod val="50000"/>
                  </a:prstClr>
                </a:solidFill>
                <a:ea typeface="HGP教科書体" panose="02020600000000000000" pitchFamily="18" charset="-128"/>
              </a:rPr>
              <a:t>　　作成の手順</a:t>
            </a:r>
          </a:p>
          <a:p>
            <a:pPr eaLnBrk="1" fontAlgn="auto" hangingPunct="1">
              <a:lnSpc>
                <a:spcPts val="2000"/>
              </a:lnSpc>
              <a:spcBef>
                <a:spcPct val="50000"/>
              </a:spcBef>
              <a:spcAft>
                <a:spcPts val="0"/>
              </a:spcAft>
              <a:buFontTx/>
              <a:buNone/>
              <a:defRPr/>
            </a:pPr>
            <a:r>
              <a:rPr lang="en-US" altLang="ja-JP" sz="2800" b="1" dirty="0">
                <a:solidFill>
                  <a:schemeClr val="bg1">
                    <a:lumMod val="50000"/>
                  </a:schemeClr>
                </a:solidFill>
                <a:ea typeface="HGP教科書体" panose="02020600000000000000" pitchFamily="18" charset="-128"/>
              </a:rPr>
              <a:t>Ⅲ</a:t>
            </a:r>
            <a:r>
              <a:rPr lang="ja-JP" altLang="en-US" sz="2800" b="1" dirty="0">
                <a:solidFill>
                  <a:schemeClr val="bg1">
                    <a:lumMod val="50000"/>
                  </a:schemeClr>
                </a:solidFill>
                <a:ea typeface="HGP教科書体" panose="02020600000000000000" pitchFamily="18" charset="-128"/>
              </a:rPr>
              <a:t>　「内容のまとまりごとの評価規準」の考え方を踏まえた評価</a:t>
            </a:r>
            <a:endParaRPr lang="en-US" altLang="ja-JP" sz="2800" b="1" dirty="0">
              <a:solidFill>
                <a:schemeClr val="bg1">
                  <a:lumMod val="50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chemeClr val="bg1">
                    <a:lumMod val="50000"/>
                  </a:schemeClr>
                </a:solidFill>
                <a:ea typeface="HGP教科書体" panose="02020600000000000000" pitchFamily="18" charset="-128"/>
              </a:rPr>
              <a:t>　　規準の作成</a:t>
            </a:r>
            <a:endParaRPr lang="en-US" altLang="ja-JP" sz="2800" b="1" dirty="0">
              <a:solidFill>
                <a:schemeClr val="bg1">
                  <a:lumMod val="50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「主体的に学習に取り組む態度」の評価</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22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テキスト ボックス 1"/>
          <p:cNvSpPr txBox="1">
            <a:spLocks noChangeArrowheads="1"/>
          </p:cNvSpPr>
          <p:nvPr/>
        </p:nvSpPr>
        <p:spPr bwMode="auto">
          <a:xfrm>
            <a:off x="0" y="0"/>
            <a:ext cx="9144000" cy="7366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800" b="1">
                <a:solidFill>
                  <a:srgbClr val="FFFFFF"/>
                </a:solidFill>
              </a:rPr>
              <a:t>Ⅳ</a:t>
            </a:r>
            <a:r>
              <a:rPr kumimoji="1" lang="ja-JP" altLang="en-US" sz="2800" b="1">
                <a:solidFill>
                  <a:srgbClr val="FFFFFF"/>
                </a:solidFill>
              </a:rPr>
              <a:t>　「主体的に学習に取り組む態度」の評価</a:t>
            </a:r>
          </a:p>
          <a:p>
            <a:endParaRPr kumimoji="1" lang="en-US" altLang="ja-JP" sz="3200" b="1">
              <a:solidFill>
                <a:srgbClr val="FFFFFF"/>
              </a:solidFill>
            </a:endParaRPr>
          </a:p>
        </p:txBody>
      </p:sp>
      <p:sp>
        <p:nvSpPr>
          <p:cNvPr id="75779" name="テキスト ボックス 1"/>
          <p:cNvSpPr txBox="1">
            <a:spLocks noChangeArrowheads="1"/>
          </p:cNvSpPr>
          <p:nvPr/>
        </p:nvSpPr>
        <p:spPr bwMode="auto">
          <a:xfrm>
            <a:off x="139700" y="777875"/>
            <a:ext cx="8836025" cy="5964238"/>
          </a:xfrm>
          <a:prstGeom prst="rect">
            <a:avLst/>
          </a:prstGeom>
          <a:solidFill>
            <a:srgbClr val="FFFF99"/>
          </a:solidFill>
          <a:ln w="9525">
            <a:solidFill>
              <a:srgbClr val="FF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solidFill>
                  <a:srgbClr val="000000"/>
                </a:solidFill>
              </a:rPr>
              <a:t>◆社会科における「主体的に学習に取り組む態度」の評価</a:t>
            </a:r>
            <a:endParaRPr kumimoji="1" lang="en-US" altLang="ja-JP" sz="2800">
              <a:solidFill>
                <a:srgbClr val="000000"/>
              </a:solidFill>
            </a:endParaRPr>
          </a:p>
          <a:p>
            <a:pPr eaLnBrk="1" hangingPunct="1"/>
            <a:endParaRPr kumimoji="1" lang="en-US" altLang="ja-JP" sz="2800">
              <a:solidFill>
                <a:srgbClr val="000000"/>
              </a:solidFill>
            </a:endParaRPr>
          </a:p>
          <a:p>
            <a:pPr eaLnBrk="1" hangingPunct="1"/>
            <a:endParaRPr kumimoji="1" lang="en-US" altLang="ja-JP" sz="2800">
              <a:solidFill>
                <a:srgbClr val="000000"/>
              </a:solidFill>
            </a:endParaRPr>
          </a:p>
          <a:p>
            <a:pPr eaLnBrk="1" hangingPunct="1"/>
            <a:endParaRPr kumimoji="1" lang="en-US" altLang="ja-JP" sz="2800">
              <a:solidFill>
                <a:srgbClr val="000000"/>
              </a:solidFill>
            </a:endParaRPr>
          </a:p>
          <a:p>
            <a:pPr algn="dist"/>
            <a:endParaRPr kumimoji="1" lang="en-US" altLang="ja-JP" sz="2800">
              <a:solidFill>
                <a:srgbClr val="000000"/>
              </a:solidFill>
            </a:endParaRPr>
          </a:p>
        </p:txBody>
      </p:sp>
      <p:sp>
        <p:nvSpPr>
          <p:cNvPr id="75780" name="テキスト ボックス 1"/>
          <p:cNvSpPr txBox="1">
            <a:spLocks noChangeArrowheads="1"/>
          </p:cNvSpPr>
          <p:nvPr/>
        </p:nvSpPr>
        <p:spPr bwMode="auto">
          <a:xfrm>
            <a:off x="228600" y="1341438"/>
            <a:ext cx="8721725" cy="5256212"/>
          </a:xfrm>
          <a:prstGeom prst="rect">
            <a:avLst/>
          </a:prstGeom>
          <a:solidFill>
            <a:schemeClr val="bg1"/>
          </a:solidFill>
          <a:ln w="9525">
            <a:solidFill>
              <a:schemeClr val="tx1"/>
            </a:solidFill>
            <a:miter lim="800000"/>
            <a:headEnd/>
            <a:tailEnd/>
          </a:ln>
        </p:spPr>
        <p:txBody>
          <a:bodyPr lIns="108000" rIns="108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solidFill>
                  <a:srgbClr val="000000"/>
                </a:solidFill>
              </a:rPr>
              <a:t>①</a:t>
            </a:r>
            <a:r>
              <a:rPr kumimoji="1" lang="ja-JP" altLang="en-US" sz="2800">
                <a:solidFill>
                  <a:srgbClr val="FF0000"/>
                </a:solidFill>
              </a:rPr>
              <a:t>　「主体的に問題解決しようとする態度」</a:t>
            </a:r>
            <a:endParaRPr kumimoji="1" lang="en-US" altLang="ja-JP" sz="2800">
              <a:solidFill>
                <a:srgbClr val="FF0000"/>
              </a:solidFill>
            </a:endParaRPr>
          </a:p>
          <a:p>
            <a:pPr eaLnBrk="1" hangingPunct="1"/>
            <a:r>
              <a:rPr kumimoji="1" lang="ja-JP" altLang="en-US" sz="2800">
                <a:solidFill>
                  <a:srgbClr val="00B0F0"/>
                </a:solidFill>
              </a:rPr>
              <a:t>　</a:t>
            </a:r>
            <a:r>
              <a:rPr kumimoji="1" lang="ja-JP" altLang="en-US" sz="2800"/>
              <a:t> ・学習問題の解決に粘り強く取り組む側面を評価</a:t>
            </a:r>
            <a:endParaRPr kumimoji="1" lang="en-US" altLang="ja-JP" sz="2800"/>
          </a:p>
          <a:p>
            <a:pPr eaLnBrk="1" hangingPunct="1"/>
            <a:r>
              <a:rPr kumimoji="1" lang="ja-JP" altLang="en-US" sz="2800"/>
              <a:t>　 ・自らの学習を調整する側面を評価</a:t>
            </a:r>
            <a:endParaRPr kumimoji="1" lang="en-US" altLang="ja-JP" sz="2800"/>
          </a:p>
          <a:p>
            <a:pPr eaLnBrk="1" hangingPunct="1"/>
            <a:endParaRPr kumimoji="1" lang="en-US" altLang="ja-JP" sz="2800">
              <a:solidFill>
                <a:srgbClr val="FF0000"/>
              </a:solidFill>
            </a:endParaRPr>
          </a:p>
          <a:p>
            <a:pPr eaLnBrk="1" hangingPunct="1"/>
            <a:r>
              <a:rPr kumimoji="1" lang="ja-JP" altLang="en-US" sz="2800">
                <a:solidFill>
                  <a:srgbClr val="000000"/>
                </a:solidFill>
              </a:rPr>
              <a:t>②　</a:t>
            </a:r>
            <a:r>
              <a:rPr kumimoji="1" lang="ja-JP" altLang="en-US" sz="2800">
                <a:solidFill>
                  <a:srgbClr val="FF0000"/>
                </a:solidFill>
              </a:rPr>
              <a:t>「よりよい社会を考え学習したことを社会生活に生か　　　</a:t>
            </a:r>
            <a:endParaRPr kumimoji="1" lang="en-US" altLang="ja-JP" sz="2800">
              <a:solidFill>
                <a:srgbClr val="FF0000"/>
              </a:solidFill>
            </a:endParaRPr>
          </a:p>
          <a:p>
            <a:pPr eaLnBrk="1" hangingPunct="1"/>
            <a:r>
              <a:rPr kumimoji="1" lang="ja-JP" altLang="en-US" sz="2800">
                <a:solidFill>
                  <a:srgbClr val="FF0000"/>
                </a:solidFill>
              </a:rPr>
              <a:t>　　　そうとする態度」</a:t>
            </a:r>
            <a:endParaRPr kumimoji="1" lang="en-US" altLang="ja-JP" sz="2800">
              <a:solidFill>
                <a:srgbClr val="FF0000"/>
              </a:solidFill>
            </a:endParaRPr>
          </a:p>
          <a:p>
            <a:pPr eaLnBrk="1" hangingPunct="1"/>
            <a:r>
              <a:rPr kumimoji="1" lang="ja-JP" altLang="en-US" sz="2800"/>
              <a:t>　学習指導要領「内容の取扱い」において，</a:t>
            </a:r>
            <a:endParaRPr kumimoji="1" lang="en-US" altLang="ja-JP" sz="2800"/>
          </a:p>
          <a:p>
            <a:pPr eaLnBrk="1" hangingPunct="1"/>
            <a:r>
              <a:rPr kumimoji="1" lang="ja-JP" altLang="en-US" sz="2800">
                <a:solidFill>
                  <a:srgbClr val="FF0000"/>
                </a:solidFill>
              </a:rPr>
              <a:t>　・「自分たちにできることなどを考えたり選択・判断したり</a:t>
            </a:r>
            <a:endParaRPr kumimoji="1" lang="en-US" altLang="ja-JP" sz="2800">
              <a:solidFill>
                <a:srgbClr val="FF0000"/>
              </a:solidFill>
            </a:endParaRPr>
          </a:p>
          <a:p>
            <a:pPr eaLnBrk="1" hangingPunct="1"/>
            <a:r>
              <a:rPr kumimoji="1" lang="ja-JP" altLang="en-US" sz="2800">
                <a:solidFill>
                  <a:srgbClr val="FF0000"/>
                </a:solidFill>
              </a:rPr>
              <a:t>　　 できるように配慮すること」</a:t>
            </a:r>
            <a:endParaRPr kumimoji="1" lang="en-US" altLang="ja-JP" sz="2800"/>
          </a:p>
          <a:p>
            <a:pPr eaLnBrk="1" hangingPunct="1"/>
            <a:r>
              <a:rPr kumimoji="1" lang="ja-JP" altLang="en-US" sz="2800"/>
              <a:t>　</a:t>
            </a:r>
            <a:r>
              <a:rPr kumimoji="1" lang="ja-JP" altLang="en-US" sz="2800">
                <a:solidFill>
                  <a:srgbClr val="FF0000"/>
                </a:solidFill>
              </a:rPr>
              <a:t>・「多角的に考え，〇〇の発展について，自分の考えを</a:t>
            </a:r>
            <a:endParaRPr kumimoji="1" lang="en-US" altLang="ja-JP" sz="2800">
              <a:solidFill>
                <a:srgbClr val="FF0000"/>
              </a:solidFill>
            </a:endParaRPr>
          </a:p>
          <a:p>
            <a:pPr eaLnBrk="1" hangingPunct="1"/>
            <a:r>
              <a:rPr kumimoji="1" lang="ja-JP" altLang="en-US" sz="2800">
                <a:solidFill>
                  <a:srgbClr val="FF0000"/>
                </a:solidFill>
              </a:rPr>
              <a:t>　　まとめることができるよう配慮すること」</a:t>
            </a:r>
            <a:endParaRPr kumimoji="1" lang="en-US" altLang="ja-JP" sz="2800">
              <a:solidFill>
                <a:srgbClr val="FF0000"/>
              </a:solidFill>
            </a:endParaRPr>
          </a:p>
          <a:p>
            <a:pPr eaLnBrk="1" hangingPunct="1"/>
            <a:r>
              <a:rPr kumimoji="1" lang="ja-JP" altLang="en-US" sz="2800">
                <a:solidFill>
                  <a:srgbClr val="FF0000"/>
                </a:solidFill>
              </a:rPr>
              <a:t>　</a:t>
            </a:r>
            <a:r>
              <a:rPr kumimoji="1" lang="ja-JP" altLang="en-US" sz="2800"/>
              <a:t>と示されている内容に関連する単元で評価規準を設定</a:t>
            </a:r>
            <a:endParaRPr kumimoji="1" lang="en-US" altLang="ja-JP" sz="2800"/>
          </a:p>
          <a:p>
            <a:pPr eaLnBrk="1" hangingPunct="1"/>
            <a:endParaRPr kumimoji="1" lang="en-US" altLang="ja-JP" sz="2800">
              <a:solidFill>
                <a:srgbClr val="FF0000"/>
              </a:solidFill>
            </a:endParaRPr>
          </a:p>
          <a:p>
            <a:pPr>
              <a:lnSpc>
                <a:spcPts val="3300"/>
              </a:lnSpc>
            </a:pPr>
            <a:endParaRPr lang="en-US" altLang="ja-JP" sz="2800">
              <a:solidFill>
                <a:srgbClr val="FF0000"/>
              </a:solidFill>
            </a:endParaRPr>
          </a:p>
        </p:txBody>
      </p:sp>
      <p:sp>
        <p:nvSpPr>
          <p:cNvPr id="6" name="AutoShape 16"/>
          <p:cNvSpPr>
            <a:spLocks noChangeArrowheads="1"/>
          </p:cNvSpPr>
          <p:nvPr/>
        </p:nvSpPr>
        <p:spPr bwMode="auto">
          <a:xfrm>
            <a:off x="7723188" y="44450"/>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P58</a:t>
            </a:r>
            <a:endParaRPr lang="ja-JP" altLang="en-US" sz="28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38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prstClr val="black"/>
                </a:solidFill>
                <a:latin typeface="HGP教科書体" panose="02020600000000000000" pitchFamily="18" charset="-128"/>
                <a:ea typeface="HGP教科書体" panose="02020600000000000000" pitchFamily="18" charset="-128"/>
              </a:rPr>
              <a:t>小学校　社会</a:t>
            </a:r>
            <a:endParaRPr kumimoji="1" lang="ja-JP" altLang="en-US" sz="5400" dirty="0">
              <a:solidFill>
                <a:prstClr val="black"/>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小学校社会科の「内容のまとまり」</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prstClr val="white">
                    <a:lumMod val="65000"/>
                  </a:prstClr>
                </a:solidFill>
                <a:ea typeface="HGP教科書体" panose="02020600000000000000" pitchFamily="18" charset="-128"/>
              </a:rPr>
              <a:t>Ⅱ</a:t>
            </a:r>
            <a:r>
              <a:rPr lang="ja-JP" altLang="en-US" sz="2800" b="1" dirty="0">
                <a:solidFill>
                  <a:prstClr val="white">
                    <a:lumMod val="65000"/>
                  </a:prstClr>
                </a:solidFill>
                <a:ea typeface="HGP教科書体" panose="02020600000000000000" pitchFamily="18" charset="-128"/>
              </a:rPr>
              <a:t>　小学校社会科における「内容のまとまりごとの評価規準」</a:t>
            </a:r>
            <a:endParaRPr lang="en-US" altLang="ja-JP" sz="2800" b="1" dirty="0">
              <a:solidFill>
                <a:prstClr val="white">
                  <a:lumMod val="65000"/>
                </a:prst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prstClr val="white">
                    <a:lumMod val="65000"/>
                  </a:prstClr>
                </a:solidFill>
                <a:ea typeface="HGP教科書体" panose="02020600000000000000" pitchFamily="18" charset="-128"/>
              </a:rPr>
              <a:t>　　作成の手順</a:t>
            </a:r>
          </a:p>
          <a:p>
            <a:pPr eaLnBrk="1" fontAlgn="auto" hangingPunct="1">
              <a:lnSpc>
                <a:spcPts val="2000"/>
              </a:lnSpc>
              <a:spcBef>
                <a:spcPct val="50000"/>
              </a:spcBef>
              <a:spcAft>
                <a:spcPts val="0"/>
              </a:spcAft>
              <a:buFontTx/>
              <a:buNone/>
              <a:defRPr/>
            </a:pPr>
            <a:r>
              <a:rPr lang="en-US" altLang="ja-JP" sz="2800" b="1" dirty="0">
                <a:solidFill>
                  <a:prstClr val="white">
                    <a:lumMod val="65000"/>
                  </a:prstClr>
                </a:solidFill>
                <a:ea typeface="HGP教科書体" panose="02020600000000000000" pitchFamily="18" charset="-128"/>
              </a:rPr>
              <a:t>Ⅲ</a:t>
            </a:r>
            <a:r>
              <a:rPr lang="ja-JP" altLang="en-US" sz="2800" b="1" dirty="0">
                <a:solidFill>
                  <a:prstClr val="white">
                    <a:lumMod val="65000"/>
                  </a:prstClr>
                </a:solidFill>
                <a:ea typeface="HGP教科書体" panose="02020600000000000000" pitchFamily="18" charset="-128"/>
              </a:rPr>
              <a:t>　「内容のまとまりごとの評価規準」の考え方を踏まえた評価</a:t>
            </a:r>
            <a:endParaRPr lang="en-US" altLang="ja-JP" sz="2800" b="1" dirty="0">
              <a:solidFill>
                <a:prstClr val="white">
                  <a:lumMod val="65000"/>
                </a:prst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prstClr val="white">
                    <a:lumMod val="65000"/>
                  </a:prstClr>
                </a:solidFill>
                <a:ea typeface="HGP教科書体" panose="02020600000000000000" pitchFamily="18" charset="-128"/>
              </a:rPr>
              <a:t>　　規準の作成</a:t>
            </a:r>
            <a:endParaRPr lang="en-US" altLang="ja-JP" sz="2800" b="1" dirty="0">
              <a:solidFill>
                <a:prstClr val="white">
                  <a:lumMod val="65000"/>
                </a:prst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prstClr val="white">
                    <a:lumMod val="65000"/>
                  </a:prstClr>
                </a:solidFill>
                <a:ea typeface="HGP教科書体" panose="02020600000000000000" pitchFamily="18" charset="-128"/>
              </a:rPr>
              <a:t>Ⅳ</a:t>
            </a:r>
            <a:r>
              <a:rPr lang="ja-JP" altLang="en-US" sz="2800" b="1" dirty="0">
                <a:solidFill>
                  <a:prstClr val="white">
                    <a:lumMod val="65000"/>
                  </a:prstClr>
                </a:solidFill>
                <a:ea typeface="HGP教科書体" panose="02020600000000000000" pitchFamily="18" charset="-128"/>
              </a:rPr>
              <a:t>　「主体的に学習に取り組む態度」の評価</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97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テキスト ボックス 1"/>
          <p:cNvSpPr txBox="1">
            <a:spLocks noChangeArrowheads="1"/>
          </p:cNvSpPr>
          <p:nvPr/>
        </p:nvSpPr>
        <p:spPr bwMode="auto">
          <a:xfrm>
            <a:off x="0" y="0"/>
            <a:ext cx="9144000" cy="7366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800" b="1">
                <a:solidFill>
                  <a:srgbClr val="FFFFFF"/>
                </a:solidFill>
              </a:rPr>
              <a:t>Ⅳ</a:t>
            </a:r>
            <a:r>
              <a:rPr kumimoji="1" lang="ja-JP" altLang="en-US" sz="2800" b="1">
                <a:solidFill>
                  <a:srgbClr val="FFFFFF"/>
                </a:solidFill>
              </a:rPr>
              <a:t>　「主体的に学習に取り組む態度」の評価</a:t>
            </a:r>
          </a:p>
          <a:p>
            <a:endParaRPr kumimoji="1" lang="en-US" altLang="ja-JP" sz="3200" b="1">
              <a:solidFill>
                <a:srgbClr val="FFFFFF"/>
              </a:solidFill>
            </a:endParaRPr>
          </a:p>
        </p:txBody>
      </p:sp>
      <p:sp>
        <p:nvSpPr>
          <p:cNvPr id="77827" name="テキスト ボックス 1"/>
          <p:cNvSpPr txBox="1">
            <a:spLocks noChangeArrowheads="1"/>
          </p:cNvSpPr>
          <p:nvPr/>
        </p:nvSpPr>
        <p:spPr bwMode="auto">
          <a:xfrm>
            <a:off x="139700" y="923925"/>
            <a:ext cx="8836025" cy="5588000"/>
          </a:xfrm>
          <a:prstGeom prst="rect">
            <a:avLst/>
          </a:prstGeom>
          <a:solidFill>
            <a:srgbClr val="FFFF99"/>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000">
                <a:solidFill>
                  <a:srgbClr val="000000"/>
                </a:solidFill>
              </a:rPr>
              <a:t>（２）　「よりよい社会を考え学習したことを社会生活に生かそうとする態度」</a:t>
            </a:r>
            <a:endParaRPr kumimoji="1" lang="en-US" altLang="ja-JP" sz="2000">
              <a:solidFill>
                <a:srgbClr val="000000"/>
              </a:solidFill>
            </a:endParaRPr>
          </a:p>
          <a:p>
            <a:pPr eaLnBrk="1" hangingPunct="1"/>
            <a:r>
              <a:rPr kumimoji="1" lang="ja-JP" altLang="en-US" sz="2000">
                <a:solidFill>
                  <a:srgbClr val="000000"/>
                </a:solidFill>
              </a:rPr>
              <a:t>　　　を積極的に評価し，指導に生かす内容</a:t>
            </a:r>
            <a:endParaRPr kumimoji="1" lang="en-US" altLang="ja-JP" sz="2000">
              <a:solidFill>
                <a:srgbClr val="000000"/>
              </a:solidFill>
            </a:endParaRPr>
          </a:p>
          <a:p>
            <a:pPr eaLnBrk="1" hangingPunct="1"/>
            <a:r>
              <a:rPr kumimoji="1" lang="ja-JP" altLang="en-US" sz="2400">
                <a:solidFill>
                  <a:srgbClr val="000000"/>
                </a:solidFill>
              </a:rPr>
              <a:t>　</a:t>
            </a:r>
            <a:endParaRPr kumimoji="1" lang="en-US" altLang="ja-JP" sz="2400">
              <a:solidFill>
                <a:srgbClr val="000000"/>
              </a:solidFill>
            </a:endParaRPr>
          </a:p>
        </p:txBody>
      </p:sp>
      <p:graphicFrame>
        <p:nvGraphicFramePr>
          <p:cNvPr id="2" name="表 2"/>
          <p:cNvGraphicFramePr>
            <a:graphicFrameLocks noGrp="1"/>
          </p:cNvGraphicFramePr>
          <p:nvPr/>
        </p:nvGraphicFramePr>
        <p:xfrm>
          <a:off x="242888" y="1749425"/>
          <a:ext cx="8640762" cy="4449768"/>
        </p:xfrm>
        <a:graphic>
          <a:graphicData uri="http://schemas.openxmlformats.org/drawingml/2006/table">
            <a:tbl>
              <a:tblPr firstRow="1" bandRow="1">
                <a:tableStyleId>{21E4AEA4-8DFA-4A89-87EB-49C32662AFE0}</a:tableStyleId>
              </a:tblPr>
              <a:tblGrid>
                <a:gridCol w="1080095">
                  <a:extLst>
                    <a:ext uri="{9D8B030D-6E8A-4147-A177-3AD203B41FA5}">
                      <a16:colId xmlns:a16="http://schemas.microsoft.com/office/drawing/2014/main" val="20000"/>
                    </a:ext>
                  </a:extLst>
                </a:gridCol>
                <a:gridCol w="5656770">
                  <a:extLst>
                    <a:ext uri="{9D8B030D-6E8A-4147-A177-3AD203B41FA5}">
                      <a16:colId xmlns:a16="http://schemas.microsoft.com/office/drawing/2014/main" val="20001"/>
                    </a:ext>
                  </a:extLst>
                </a:gridCol>
                <a:gridCol w="1903897">
                  <a:extLst>
                    <a:ext uri="{9D8B030D-6E8A-4147-A177-3AD203B41FA5}">
                      <a16:colId xmlns:a16="http://schemas.microsoft.com/office/drawing/2014/main" val="20002"/>
                    </a:ext>
                  </a:extLst>
                </a:gridCol>
              </a:tblGrid>
              <a:tr h="370814">
                <a:tc>
                  <a:txBody>
                    <a:bodyPr/>
                    <a:lstStyle/>
                    <a:p>
                      <a:pPr algn="ctr"/>
                      <a:r>
                        <a:rPr kumimoji="1" lang="ja-JP" altLang="en-US" sz="1800" u="none" strike="noStrike" kern="1200" cap="none" spc="0" normalizeH="0" baseline="0" noProof="0" dirty="0">
                          <a:ln>
                            <a:noFill/>
                          </a:ln>
                          <a:effectLst/>
                          <a:uLnTx/>
                          <a:uFillTx/>
                        </a:rPr>
                        <a:t>学年</a:t>
                      </a:r>
                      <a:endParaRPr kumimoji="1" lang="ja-JP" altLang="en-US" sz="1800" dirty="0"/>
                    </a:p>
                  </a:txBody>
                  <a:tcPr marL="91438" marR="91438" marT="45717" marB="45717"/>
                </a:tc>
                <a:tc>
                  <a:txBody>
                    <a:bodyPr/>
                    <a:lstStyle/>
                    <a:p>
                      <a:pPr algn="ctr"/>
                      <a:r>
                        <a:rPr kumimoji="1" lang="ja-JP" altLang="en-US" sz="1800" u="none" strike="noStrike" kern="1200" cap="none" spc="0" normalizeH="0" baseline="0" noProof="0" dirty="0">
                          <a:ln>
                            <a:noFill/>
                          </a:ln>
                          <a:effectLst/>
                          <a:uLnTx/>
                          <a:uFillTx/>
                        </a:rPr>
                        <a:t>内容のまとまり</a:t>
                      </a:r>
                      <a:endParaRPr kumimoji="1" lang="ja-JP" altLang="en-US" sz="1800" dirty="0"/>
                    </a:p>
                  </a:txBody>
                  <a:tcPr marL="91438" marR="91438" marT="45717" marB="45717"/>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800" u="none" strike="noStrike" kern="1200" cap="none" spc="0" normalizeH="0" baseline="0" noProof="0" dirty="0">
                          <a:ln>
                            <a:noFill/>
                          </a:ln>
                          <a:effectLst/>
                          <a:uLnTx/>
                          <a:uFillTx/>
                        </a:rPr>
                        <a:t>内容の取扱い </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txBody>
                  <a:tcPr marL="91438" marR="91438" marT="45717" marB="45717"/>
                </a:tc>
                <a:extLst>
                  <a:ext uri="{0D108BD9-81ED-4DB2-BD59-A6C34878D82A}">
                    <a16:rowId xmlns:a16="http://schemas.microsoft.com/office/drawing/2014/main" val="10000"/>
                  </a:ext>
                </a:extLst>
              </a:tr>
              <a:tr h="370814">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800" u="none" strike="noStrike" kern="1200" cap="none" spc="0" normalizeH="0" baseline="0" noProof="0" dirty="0">
                          <a:ln>
                            <a:noFill/>
                          </a:ln>
                          <a:effectLst/>
                          <a:uLnTx/>
                          <a:uFillTx/>
                        </a:rPr>
                        <a:t>第３学年 </a:t>
                      </a:r>
                      <a:endParaRPr kumimoji="1" lang="ja-JP"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txBody>
                  <a:tcPr marL="91438" marR="91438" marT="45717" marB="45717" anchor="ctr">
                    <a:solidFill>
                      <a:schemeClr val="accent2">
                        <a:lumMod val="20000"/>
                        <a:lumOff val="80000"/>
                      </a:schemeClr>
                    </a:solidFill>
                  </a:tcPr>
                </a:tc>
                <a:tc>
                  <a:txBody>
                    <a:bodyPr/>
                    <a:lstStyle/>
                    <a:p>
                      <a:r>
                        <a:rPr kumimoji="1" lang="ja-JP" altLang="en-US" sz="1800" dirty="0"/>
                        <a:t>（３）「地域の安全を守る働き」</a:t>
                      </a:r>
                    </a:p>
                  </a:txBody>
                  <a:tcPr marL="91438" marR="91438" marT="45717" marB="45717"/>
                </a:tc>
                <a:tc>
                  <a:txBody>
                    <a:bodyPr/>
                    <a:lstStyle/>
                    <a:p>
                      <a:r>
                        <a:rPr kumimoji="1" lang="ja-JP" altLang="en-US" sz="1800" dirty="0"/>
                        <a:t>選択・判断</a:t>
                      </a:r>
                    </a:p>
                  </a:txBody>
                  <a:tcPr marL="91438" marR="91438" marT="45717" marB="45717"/>
                </a:tc>
                <a:extLst>
                  <a:ext uri="{0D108BD9-81ED-4DB2-BD59-A6C34878D82A}">
                    <a16:rowId xmlns:a16="http://schemas.microsoft.com/office/drawing/2014/main" val="10001"/>
                  </a:ext>
                </a:extLst>
              </a:tr>
              <a:tr h="370814">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t>（４）「市の様子の移り変わり」</a:t>
                      </a:r>
                    </a:p>
                  </a:txBody>
                  <a:tcPr marL="91438" marR="91438" marT="45717" marB="45717"/>
                </a:tc>
                <a:tc>
                  <a:txBody>
                    <a:bodyPr/>
                    <a:lstStyle/>
                    <a:p>
                      <a:r>
                        <a:rPr kumimoji="1" lang="ja-JP" altLang="en-US" sz="1800" dirty="0"/>
                        <a:t>発展</a:t>
                      </a:r>
                    </a:p>
                  </a:txBody>
                  <a:tcPr marL="91438" marR="91438" marT="45717" marB="45717"/>
                </a:tc>
                <a:extLst>
                  <a:ext uri="{0D108BD9-81ED-4DB2-BD59-A6C34878D82A}">
                    <a16:rowId xmlns:a16="http://schemas.microsoft.com/office/drawing/2014/main" val="10002"/>
                  </a:ext>
                </a:extLst>
              </a:tr>
              <a:tr h="370814">
                <a:tc rowSpan="3">
                  <a:txBody>
                    <a:bodyPr/>
                    <a:lstStyle/>
                    <a:p>
                      <a:pPr algn="ctr"/>
                      <a:r>
                        <a:rPr kumimoji="1" lang="ja-JP" altLang="en-US" sz="1800" dirty="0"/>
                        <a:t>第４学年</a:t>
                      </a:r>
                    </a:p>
                  </a:txBody>
                  <a:tcPr marL="91438" marR="91438" marT="45717" marB="45717" anchor="ctr">
                    <a:solidFill>
                      <a:schemeClr val="accent2">
                        <a:lumMod val="20000"/>
                        <a:lumOff val="80000"/>
                      </a:schemeClr>
                    </a:solidFill>
                  </a:tcPr>
                </a:tc>
                <a:tc>
                  <a:txBody>
                    <a:bodyPr/>
                    <a:lstStyle/>
                    <a:p>
                      <a:r>
                        <a:rPr kumimoji="1" lang="ja-JP" altLang="en-US" sz="1800" dirty="0"/>
                        <a:t>（２）「人々の健康や生活環境を支える事業」</a:t>
                      </a:r>
                    </a:p>
                  </a:txBody>
                  <a:tcPr marL="91438" marR="91438" marT="45717" marB="45717"/>
                </a:tc>
                <a:tc>
                  <a:txBody>
                    <a:bodyPr/>
                    <a:lstStyle/>
                    <a:p>
                      <a:r>
                        <a:rPr kumimoji="1" lang="ja-JP" altLang="en-US" sz="1800" dirty="0"/>
                        <a:t>選択・判断</a:t>
                      </a:r>
                    </a:p>
                  </a:txBody>
                  <a:tcPr marL="91438" marR="91438" marT="45717" marB="45717"/>
                </a:tc>
                <a:extLst>
                  <a:ext uri="{0D108BD9-81ED-4DB2-BD59-A6C34878D82A}">
                    <a16:rowId xmlns:a16="http://schemas.microsoft.com/office/drawing/2014/main" val="10003"/>
                  </a:ext>
                </a:extLst>
              </a:tr>
              <a:tr h="370814">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t>（３）「自然災害から人々を守る活動」</a:t>
                      </a:r>
                    </a:p>
                  </a:txBody>
                  <a:tcPr marL="91438" marR="91438" marT="45717" marB="45717"/>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u="none" strike="noStrike" kern="1200" cap="none" spc="0" normalizeH="0" baseline="0" noProof="0" dirty="0">
                          <a:ln>
                            <a:noFill/>
                          </a:ln>
                          <a:effectLst/>
                          <a:uLnTx/>
                          <a:uFillTx/>
                        </a:rPr>
                        <a:t>選択・判断</a:t>
                      </a:r>
                      <a:endParaRPr kumimoji="1" lang="ja-JP" altLang="en-US" sz="1800" b="0" i="0" u="none" strike="noStrike" kern="1200" cap="none" spc="0" normalizeH="0" baseline="0" noProof="0" dirty="0">
                        <a:ln>
                          <a:noFill/>
                        </a:ln>
                        <a:solidFill>
                          <a:prstClr val="black"/>
                        </a:solidFill>
                        <a:effectLst/>
                        <a:uLnTx/>
                        <a:uFillTx/>
                        <a:latin typeface="+mn-lt"/>
                        <a:ea typeface="+mn-ea"/>
                        <a:cs typeface="+mn-cs"/>
                      </a:endParaRPr>
                    </a:p>
                  </a:txBody>
                  <a:tcPr marL="91438" marR="91438" marT="45717" marB="45717"/>
                </a:tc>
                <a:extLst>
                  <a:ext uri="{0D108BD9-81ED-4DB2-BD59-A6C34878D82A}">
                    <a16:rowId xmlns:a16="http://schemas.microsoft.com/office/drawing/2014/main" val="10004"/>
                  </a:ext>
                </a:extLst>
              </a:tr>
              <a:tr h="370814">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t>（４）「県内の伝統や文化，先人の働き」</a:t>
                      </a:r>
                    </a:p>
                  </a:txBody>
                  <a:tcPr marL="91438" marR="91438" marT="45717" marB="45717"/>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u="none" strike="noStrike" kern="1200" cap="none" spc="0" normalizeH="0" baseline="0" noProof="0" dirty="0">
                          <a:ln>
                            <a:noFill/>
                          </a:ln>
                          <a:effectLst/>
                          <a:uLnTx/>
                          <a:uFillTx/>
                        </a:rPr>
                        <a:t>選択・判断</a:t>
                      </a:r>
                      <a:endParaRPr kumimoji="1" lang="ja-JP" altLang="en-US" sz="1800" b="0" i="0" u="none" strike="noStrike" kern="1200" cap="none" spc="0" normalizeH="0" baseline="0" noProof="0" dirty="0">
                        <a:ln>
                          <a:noFill/>
                        </a:ln>
                        <a:solidFill>
                          <a:prstClr val="black"/>
                        </a:solidFill>
                        <a:effectLst/>
                        <a:uLnTx/>
                        <a:uFillTx/>
                        <a:latin typeface="+mn-lt"/>
                        <a:ea typeface="+mn-ea"/>
                        <a:cs typeface="+mn-cs"/>
                      </a:endParaRPr>
                    </a:p>
                  </a:txBody>
                  <a:tcPr marL="91438" marR="91438" marT="45717" marB="45717"/>
                </a:tc>
                <a:extLst>
                  <a:ext uri="{0D108BD9-81ED-4DB2-BD59-A6C34878D82A}">
                    <a16:rowId xmlns:a16="http://schemas.microsoft.com/office/drawing/2014/main" val="10005"/>
                  </a:ext>
                </a:extLst>
              </a:tr>
              <a:tr h="370814">
                <a:tc rowSpan="4">
                  <a:txBody>
                    <a:bodyPr/>
                    <a:lstStyle/>
                    <a:p>
                      <a:pPr algn="ctr"/>
                      <a:r>
                        <a:rPr kumimoji="1" lang="ja-JP" altLang="en-US" sz="1800" dirty="0"/>
                        <a:t>第５学年</a:t>
                      </a:r>
                    </a:p>
                  </a:txBody>
                  <a:tcPr marL="91438" marR="91438" marT="45717" marB="45717" anchor="ctr"/>
                </a:tc>
                <a:tc>
                  <a:txBody>
                    <a:bodyPr/>
                    <a:lstStyle/>
                    <a:p>
                      <a:r>
                        <a:rPr kumimoji="1" lang="ja-JP" altLang="en-US" sz="1800" dirty="0"/>
                        <a:t>（２）「わが国の農業や水産業における食料生産」</a:t>
                      </a:r>
                    </a:p>
                  </a:txBody>
                  <a:tcPr marL="91438" marR="91438" marT="45717" marB="45717"/>
                </a:tc>
                <a:tc>
                  <a:txBody>
                    <a:bodyPr/>
                    <a:lstStyle/>
                    <a:p>
                      <a:r>
                        <a:rPr kumimoji="1" lang="ja-JP" altLang="en-US" sz="1800" dirty="0"/>
                        <a:t>多角的</a:t>
                      </a:r>
                    </a:p>
                  </a:txBody>
                  <a:tcPr marL="91438" marR="91438" marT="45717" marB="45717"/>
                </a:tc>
                <a:extLst>
                  <a:ext uri="{0D108BD9-81ED-4DB2-BD59-A6C34878D82A}">
                    <a16:rowId xmlns:a16="http://schemas.microsoft.com/office/drawing/2014/main" val="10006"/>
                  </a:ext>
                </a:extLst>
              </a:tr>
              <a:tr h="370814">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t>（３）「わが国の工業生産」</a:t>
                      </a:r>
                    </a:p>
                  </a:txBody>
                  <a:tcPr marL="91438" marR="91438" marT="45717" marB="45717"/>
                </a:tc>
                <a:tc>
                  <a:txBody>
                    <a:bodyPr/>
                    <a:lstStyle/>
                    <a:p>
                      <a:r>
                        <a:rPr kumimoji="1" lang="ja-JP" altLang="en-US" sz="1800" dirty="0"/>
                        <a:t>多角的</a:t>
                      </a:r>
                    </a:p>
                  </a:txBody>
                  <a:tcPr marL="91438" marR="91438" marT="45717" marB="45717"/>
                </a:tc>
                <a:extLst>
                  <a:ext uri="{0D108BD9-81ED-4DB2-BD59-A6C34878D82A}">
                    <a16:rowId xmlns:a16="http://schemas.microsoft.com/office/drawing/2014/main" val="10007"/>
                  </a:ext>
                </a:extLst>
              </a:tr>
              <a:tr h="370814">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t>（４）「わが国の産業と情報との関わり」</a:t>
                      </a:r>
                    </a:p>
                  </a:txBody>
                  <a:tcPr marL="91438" marR="91438" marT="45717" marB="45717"/>
                </a:tc>
                <a:tc>
                  <a:txBody>
                    <a:bodyPr/>
                    <a:lstStyle/>
                    <a:p>
                      <a:r>
                        <a:rPr kumimoji="1" lang="ja-JP" altLang="en-US" sz="1800" dirty="0"/>
                        <a:t>多角的</a:t>
                      </a:r>
                    </a:p>
                  </a:txBody>
                  <a:tcPr marL="91438" marR="91438" marT="45717" marB="45717"/>
                </a:tc>
                <a:extLst>
                  <a:ext uri="{0D108BD9-81ED-4DB2-BD59-A6C34878D82A}">
                    <a16:rowId xmlns:a16="http://schemas.microsoft.com/office/drawing/2014/main" val="10008"/>
                  </a:ext>
                </a:extLst>
              </a:tr>
              <a:tr h="370814">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t>（５）「わが国の国土の自然環境と国民生活との関連」</a:t>
                      </a:r>
                    </a:p>
                  </a:txBody>
                  <a:tcPr marL="91438" marR="91438" marT="45717" marB="45717"/>
                </a:tc>
                <a:tc>
                  <a:txBody>
                    <a:bodyPr/>
                    <a:lstStyle/>
                    <a:p>
                      <a:r>
                        <a:rPr kumimoji="1" lang="ja-JP" altLang="en-US" sz="1800" dirty="0"/>
                        <a:t>選択・判断</a:t>
                      </a:r>
                    </a:p>
                  </a:txBody>
                  <a:tcPr marL="91438" marR="91438" marT="45717" marB="45717"/>
                </a:tc>
                <a:extLst>
                  <a:ext uri="{0D108BD9-81ED-4DB2-BD59-A6C34878D82A}">
                    <a16:rowId xmlns:a16="http://schemas.microsoft.com/office/drawing/2014/main" val="10009"/>
                  </a:ext>
                </a:extLst>
              </a:tr>
              <a:tr h="370814">
                <a:tc rowSpan="2">
                  <a:txBody>
                    <a:bodyPr/>
                    <a:lstStyle/>
                    <a:p>
                      <a:pPr algn="ctr"/>
                      <a:r>
                        <a:rPr kumimoji="1" lang="ja-JP" altLang="en-US" sz="1800" dirty="0"/>
                        <a:t>第６学年</a:t>
                      </a:r>
                    </a:p>
                  </a:txBody>
                  <a:tcPr marL="91438" marR="91438" marT="45717" marB="45717" anchor="ctr"/>
                </a:tc>
                <a:tc>
                  <a:txBody>
                    <a:bodyPr/>
                    <a:lstStyle/>
                    <a:p>
                      <a:r>
                        <a:rPr kumimoji="1" lang="ja-JP" altLang="en-US" sz="1800" dirty="0"/>
                        <a:t>（１）「わが国の政治の働き」</a:t>
                      </a:r>
                    </a:p>
                  </a:txBody>
                  <a:tcPr marL="91438" marR="91438" marT="45717" marB="45717"/>
                </a:tc>
                <a:tc>
                  <a:txBody>
                    <a:bodyPr/>
                    <a:lstStyle/>
                    <a:p>
                      <a:r>
                        <a:rPr kumimoji="1" lang="ja-JP" altLang="en-US" sz="1800" dirty="0"/>
                        <a:t>多角的</a:t>
                      </a:r>
                    </a:p>
                  </a:txBody>
                  <a:tcPr marL="91438" marR="91438" marT="45717" marB="45717"/>
                </a:tc>
                <a:extLst>
                  <a:ext uri="{0D108BD9-81ED-4DB2-BD59-A6C34878D82A}">
                    <a16:rowId xmlns:a16="http://schemas.microsoft.com/office/drawing/2014/main" val="10010"/>
                  </a:ext>
                </a:extLst>
              </a:tr>
              <a:tr h="370814">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t>（３）「グローバル化する世界と日本の役割」</a:t>
                      </a:r>
                    </a:p>
                  </a:txBody>
                  <a:tcPr marL="91438" marR="91438" marT="45717" marB="45717"/>
                </a:tc>
                <a:tc>
                  <a:txBody>
                    <a:bodyPr/>
                    <a:lstStyle/>
                    <a:p>
                      <a:r>
                        <a:rPr kumimoji="1" lang="ja-JP" altLang="en-US" sz="1600" dirty="0"/>
                        <a:t>多角的，選択・判断</a:t>
                      </a:r>
                    </a:p>
                  </a:txBody>
                  <a:tcPr marL="91438" marR="91438" marT="45717" marB="45717"/>
                </a:tc>
                <a:extLst>
                  <a:ext uri="{0D108BD9-81ED-4DB2-BD59-A6C34878D82A}">
                    <a16:rowId xmlns:a16="http://schemas.microsoft.com/office/drawing/2014/main" val="10011"/>
                  </a:ext>
                </a:extLst>
              </a:tr>
            </a:tbl>
          </a:graphicData>
        </a:graphic>
      </p:graphicFrame>
      <p:sp>
        <p:nvSpPr>
          <p:cNvPr id="6" name="AutoShape 16"/>
          <p:cNvSpPr>
            <a:spLocks noChangeArrowheads="1"/>
          </p:cNvSpPr>
          <p:nvPr/>
        </p:nvSpPr>
        <p:spPr bwMode="auto">
          <a:xfrm>
            <a:off x="7723188" y="44450"/>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P61</a:t>
            </a:r>
            <a:endParaRPr lang="ja-JP" altLang="en-US" sz="28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57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テキスト ボックス 6"/>
          <p:cNvSpPr txBox="1">
            <a:spLocks noChangeArrowheads="1"/>
          </p:cNvSpPr>
          <p:nvPr/>
        </p:nvSpPr>
        <p:spPr bwMode="auto">
          <a:xfrm>
            <a:off x="90488" y="1052513"/>
            <a:ext cx="8963025" cy="5616575"/>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a:solidFill>
                <a:srgbClr val="000000"/>
              </a:solidFill>
              <a:latin typeface="ＭＳ Ｐゴシック" panose="020B0600070205080204" pitchFamily="50" charset="-128"/>
            </a:endParaRPr>
          </a:p>
        </p:txBody>
      </p:sp>
      <p:sp>
        <p:nvSpPr>
          <p:cNvPr id="79875" name="テキスト ボックス 1"/>
          <p:cNvSpPr txBox="1">
            <a:spLocks noChangeArrowheads="1"/>
          </p:cNvSpPr>
          <p:nvPr/>
        </p:nvSpPr>
        <p:spPr bwMode="auto">
          <a:xfrm>
            <a:off x="152400" y="1700213"/>
            <a:ext cx="8839200" cy="3097212"/>
          </a:xfrm>
          <a:prstGeom prst="rect">
            <a:avLst/>
          </a:prstGeom>
          <a:solidFill>
            <a:schemeClr val="bg1"/>
          </a:solidFill>
          <a:ln w="9525">
            <a:solidFill>
              <a:schemeClr val="tx1"/>
            </a:solidFill>
            <a:miter lim="800000"/>
            <a:headEnd/>
            <a:tailEnd/>
          </a:ln>
        </p:spPr>
        <p:txBody>
          <a:bodyPr lIns="108000" rIns="108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a:lnSpc>
                <a:spcPts val="3300"/>
              </a:lnSpc>
            </a:pPr>
            <a:r>
              <a:rPr lang="ja-JP" altLang="ja-JP" sz="2800">
                <a:solidFill>
                  <a:srgbClr val="000000"/>
                </a:solidFill>
              </a:rPr>
              <a:t>「（２）学習評価については</a:t>
            </a:r>
            <a:r>
              <a:rPr lang="ja-JP" altLang="en-US" sz="2800">
                <a:solidFill>
                  <a:srgbClr val="000000"/>
                </a:solidFill>
              </a:rPr>
              <a:t>，</a:t>
            </a:r>
            <a:r>
              <a:rPr lang="ja-JP" altLang="ja-JP" sz="2800">
                <a:solidFill>
                  <a:srgbClr val="FF0000"/>
                </a:solidFill>
              </a:rPr>
              <a:t>日々の授業の中で児童</a:t>
            </a:r>
            <a:endParaRPr lang="en-US" altLang="ja-JP" sz="2800">
              <a:solidFill>
                <a:srgbClr val="FF0000"/>
              </a:solidFill>
            </a:endParaRPr>
          </a:p>
          <a:p>
            <a:pPr algn="dist">
              <a:lnSpc>
                <a:spcPts val="3300"/>
              </a:lnSpc>
            </a:pPr>
            <a:r>
              <a:rPr lang="ja-JP" altLang="ja-JP" sz="2800">
                <a:solidFill>
                  <a:srgbClr val="FF0000"/>
                </a:solidFill>
              </a:rPr>
              <a:t>生徒の学習状況を適宜把握して指導の改善に生かすこと</a:t>
            </a:r>
            <a:endParaRPr lang="en-US" altLang="ja-JP" sz="2800">
              <a:solidFill>
                <a:srgbClr val="FF0000"/>
              </a:solidFill>
            </a:endParaRPr>
          </a:p>
          <a:p>
            <a:pPr algn="dist">
              <a:lnSpc>
                <a:spcPts val="3300"/>
              </a:lnSpc>
            </a:pPr>
            <a:r>
              <a:rPr lang="ja-JP" altLang="ja-JP" sz="2800">
                <a:solidFill>
                  <a:srgbClr val="FF0000"/>
                </a:solidFill>
              </a:rPr>
              <a:t>に重点を置くことが重要</a:t>
            </a:r>
            <a:r>
              <a:rPr lang="ja-JP" altLang="ja-JP" sz="2800">
                <a:solidFill>
                  <a:srgbClr val="000000"/>
                </a:solidFill>
              </a:rPr>
              <a:t>である。したがって</a:t>
            </a:r>
            <a:r>
              <a:rPr lang="ja-JP" altLang="en-US" sz="2800">
                <a:solidFill>
                  <a:srgbClr val="000000"/>
                </a:solidFill>
              </a:rPr>
              <a:t>，</a:t>
            </a:r>
            <a:r>
              <a:rPr lang="ja-JP" altLang="ja-JP" sz="2800">
                <a:solidFill>
                  <a:srgbClr val="FF0000"/>
                </a:solidFill>
              </a:rPr>
              <a:t>観点別</a:t>
            </a:r>
            <a:endParaRPr lang="en-US" altLang="ja-JP" sz="2800">
              <a:solidFill>
                <a:srgbClr val="FF0000"/>
              </a:solidFill>
            </a:endParaRPr>
          </a:p>
          <a:p>
            <a:pPr algn="dist">
              <a:lnSpc>
                <a:spcPts val="3300"/>
              </a:lnSpc>
            </a:pPr>
            <a:r>
              <a:rPr lang="ja-JP" altLang="ja-JP" sz="2800">
                <a:solidFill>
                  <a:srgbClr val="FF0000"/>
                </a:solidFill>
              </a:rPr>
              <a:t>学習状況の評価の記録に用いる評価については</a:t>
            </a:r>
            <a:r>
              <a:rPr lang="ja-JP" altLang="en-US" sz="2800">
                <a:solidFill>
                  <a:srgbClr val="FF0000"/>
                </a:solidFill>
              </a:rPr>
              <a:t>，</a:t>
            </a:r>
            <a:r>
              <a:rPr lang="ja-JP" altLang="ja-JP" sz="2800">
                <a:solidFill>
                  <a:srgbClr val="FF0000"/>
                </a:solidFill>
              </a:rPr>
              <a:t>毎回の</a:t>
            </a:r>
            <a:endParaRPr lang="en-US" altLang="ja-JP" sz="2800">
              <a:solidFill>
                <a:srgbClr val="FF0000"/>
              </a:solidFill>
            </a:endParaRPr>
          </a:p>
          <a:p>
            <a:pPr algn="dist">
              <a:lnSpc>
                <a:spcPts val="3300"/>
              </a:lnSpc>
            </a:pPr>
            <a:r>
              <a:rPr lang="ja-JP" altLang="ja-JP" sz="2800">
                <a:solidFill>
                  <a:srgbClr val="FF0000"/>
                </a:solidFill>
              </a:rPr>
              <a:t>授業ではなく</a:t>
            </a:r>
            <a:r>
              <a:rPr lang="ja-JP" altLang="ja-JP" sz="2800">
                <a:solidFill>
                  <a:srgbClr val="000000"/>
                </a:solidFill>
              </a:rPr>
              <a:t>原則として単元や題材など内容や時間の</a:t>
            </a:r>
            <a:endParaRPr lang="en-US" altLang="ja-JP" sz="2800">
              <a:solidFill>
                <a:srgbClr val="000000"/>
              </a:solidFill>
            </a:endParaRPr>
          </a:p>
          <a:p>
            <a:pPr algn="dist">
              <a:lnSpc>
                <a:spcPts val="3300"/>
              </a:lnSpc>
            </a:pPr>
            <a:r>
              <a:rPr lang="ja-JP" altLang="ja-JP" sz="2800">
                <a:solidFill>
                  <a:srgbClr val="000000"/>
                </a:solidFill>
              </a:rPr>
              <a:t>まとまりごとに</a:t>
            </a:r>
            <a:r>
              <a:rPr lang="ja-JP" altLang="en-US" sz="2800">
                <a:solidFill>
                  <a:srgbClr val="000000"/>
                </a:solidFill>
              </a:rPr>
              <a:t>，</a:t>
            </a:r>
            <a:r>
              <a:rPr lang="ja-JP" altLang="ja-JP" sz="2800">
                <a:solidFill>
                  <a:srgbClr val="000000"/>
                </a:solidFill>
              </a:rPr>
              <a:t>それぞれの実現状況を把握できる段階で</a:t>
            </a:r>
            <a:endParaRPr lang="en-US" altLang="ja-JP" sz="2800">
              <a:solidFill>
                <a:srgbClr val="000000"/>
              </a:solidFill>
            </a:endParaRPr>
          </a:p>
          <a:p>
            <a:pPr algn="dist">
              <a:lnSpc>
                <a:spcPts val="3300"/>
              </a:lnSpc>
            </a:pPr>
            <a:r>
              <a:rPr lang="ja-JP" altLang="ja-JP" sz="2800">
                <a:solidFill>
                  <a:srgbClr val="000000"/>
                </a:solidFill>
              </a:rPr>
              <a:t>行うなど</a:t>
            </a:r>
            <a:r>
              <a:rPr lang="ja-JP" altLang="en-US" sz="2800">
                <a:solidFill>
                  <a:srgbClr val="000000"/>
                </a:solidFill>
              </a:rPr>
              <a:t>，</a:t>
            </a:r>
            <a:r>
              <a:rPr lang="ja-JP" altLang="ja-JP" sz="2800">
                <a:solidFill>
                  <a:srgbClr val="FF0000"/>
                </a:solidFill>
              </a:rPr>
              <a:t>その場面を精選する</a:t>
            </a:r>
            <a:r>
              <a:rPr lang="ja-JP" altLang="ja-JP" sz="2800">
                <a:solidFill>
                  <a:srgbClr val="000000"/>
                </a:solidFill>
              </a:rPr>
              <a:t>ことが重要であること。」</a:t>
            </a:r>
            <a:endParaRPr kumimoji="1" lang="en-US" altLang="ja-JP" sz="4000">
              <a:solidFill>
                <a:srgbClr val="000000"/>
              </a:solidFill>
              <a:latin typeface="ＭＳ Ｐゴシック" panose="020B0600070205080204" pitchFamily="50" charset="-128"/>
            </a:endParaRPr>
          </a:p>
        </p:txBody>
      </p:sp>
      <p:sp>
        <p:nvSpPr>
          <p:cNvPr id="9" name="ホームベース 16"/>
          <p:cNvSpPr/>
          <p:nvPr/>
        </p:nvSpPr>
        <p:spPr>
          <a:xfrm>
            <a:off x="0" y="0"/>
            <a:ext cx="9144000" cy="765175"/>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prstClr val="white"/>
                </a:solidFill>
                <a:latin typeface="ＭＳ Ｐゴシック" panose="020B0600070205080204" pitchFamily="50" charset="-128"/>
              </a:rPr>
              <a:t>Ⅳ</a:t>
            </a:r>
            <a:r>
              <a:rPr lang="ja-JP" altLang="en-US" sz="2800" b="1" dirty="0">
                <a:solidFill>
                  <a:prstClr val="white"/>
                </a:solidFill>
                <a:latin typeface="ＭＳ Ｐゴシック" panose="020B0600070205080204" pitchFamily="50" charset="-128"/>
              </a:rPr>
              <a:t>　「主体的に学習に取り組む態度」の評価</a:t>
            </a:r>
            <a:endParaRPr lang="en-US" altLang="ja-JP" sz="2800" b="1" dirty="0">
              <a:solidFill>
                <a:prstClr val="white"/>
              </a:solidFill>
              <a:latin typeface="ＭＳ Ｐゴシック" panose="020B0600070205080204" pitchFamily="50" charset="-128"/>
            </a:endParaRPr>
          </a:p>
        </p:txBody>
      </p:sp>
      <p:sp>
        <p:nvSpPr>
          <p:cNvPr id="79877" name="テキスト ボックス 11"/>
          <p:cNvSpPr txBox="1">
            <a:spLocks noChangeArrowheads="1"/>
          </p:cNvSpPr>
          <p:nvPr/>
        </p:nvSpPr>
        <p:spPr bwMode="auto">
          <a:xfrm>
            <a:off x="90488" y="1077913"/>
            <a:ext cx="8831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solidFill>
                  <a:srgbClr val="000000"/>
                </a:solidFill>
              </a:rPr>
              <a:t>◆学習評価の円滑な実施に向けた取組について</a:t>
            </a:r>
          </a:p>
        </p:txBody>
      </p:sp>
      <p:sp>
        <p:nvSpPr>
          <p:cNvPr id="79878" name="テキスト ボックス 12"/>
          <p:cNvSpPr txBox="1">
            <a:spLocks noChangeArrowheads="1"/>
          </p:cNvSpPr>
          <p:nvPr/>
        </p:nvSpPr>
        <p:spPr bwMode="auto">
          <a:xfrm>
            <a:off x="160338" y="4941888"/>
            <a:ext cx="8831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400">
                <a:solidFill>
                  <a:srgbClr val="000000"/>
                </a:solidFill>
              </a:rPr>
              <a:t>【</a:t>
            </a:r>
            <a:r>
              <a:rPr lang="ja-JP" altLang="en-US" sz="2400">
                <a:solidFill>
                  <a:srgbClr val="000000"/>
                </a:solidFill>
              </a:rPr>
              <a:t>改善通知</a:t>
            </a:r>
            <a:r>
              <a:rPr lang="en-US" altLang="ja-JP" sz="2400">
                <a:solidFill>
                  <a:srgbClr val="000000"/>
                </a:solidFill>
              </a:rPr>
              <a:t>】</a:t>
            </a:r>
          </a:p>
          <a:p>
            <a:r>
              <a:rPr lang="ja-JP" altLang="en-US" sz="2400">
                <a:solidFill>
                  <a:srgbClr val="000000"/>
                </a:solidFill>
              </a:rPr>
              <a:t>「小学校，中学校，高等学校及び特別支援学校における児童生徒の学習評価及び指導要録の改善等について（通知）」</a:t>
            </a:r>
            <a:endParaRPr lang="en-US" altLang="ja-JP" sz="2400">
              <a:solidFill>
                <a:srgbClr val="000000"/>
              </a:solidFill>
            </a:endParaRPr>
          </a:p>
          <a:p>
            <a:pPr algn="r"/>
            <a:r>
              <a:rPr lang="ja-JP" altLang="en-US" sz="2400">
                <a:solidFill>
                  <a:srgbClr val="000000"/>
                </a:solidFill>
              </a:rPr>
              <a:t>平成３１年３月２９日　初等中等教育局長通知</a:t>
            </a:r>
          </a:p>
        </p:txBody>
      </p:sp>
      <p:sp>
        <p:nvSpPr>
          <p:cNvPr id="10" name="AutoShape 16"/>
          <p:cNvSpPr>
            <a:spLocks noChangeArrowheads="1"/>
          </p:cNvSpPr>
          <p:nvPr/>
        </p:nvSpPr>
        <p:spPr bwMode="auto">
          <a:xfrm>
            <a:off x="7723188" y="44450"/>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P42</a:t>
            </a:r>
            <a:endParaRPr lang="ja-JP" altLang="en-US" sz="28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44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ホームベース 16"/>
          <p:cNvSpPr/>
          <p:nvPr/>
        </p:nvSpPr>
        <p:spPr>
          <a:xfrm>
            <a:off x="0" y="0"/>
            <a:ext cx="9144000" cy="620713"/>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prstClr val="white"/>
                </a:solidFill>
                <a:latin typeface="ＭＳ Ｐゴシック" panose="020B0600070205080204" pitchFamily="50" charset="-128"/>
              </a:rPr>
              <a:t>Ⅳ</a:t>
            </a:r>
            <a:r>
              <a:rPr lang="ja-JP" altLang="en-US" sz="2800" b="1" dirty="0">
                <a:solidFill>
                  <a:prstClr val="white"/>
                </a:solidFill>
                <a:latin typeface="ＭＳ Ｐゴシック" panose="020B0600070205080204" pitchFamily="50" charset="-128"/>
              </a:rPr>
              <a:t>　「主体的に学習に取り組む態度」の評価</a:t>
            </a:r>
            <a:endParaRPr lang="en-US" altLang="ja-JP" sz="2800" b="1" dirty="0">
              <a:solidFill>
                <a:prstClr val="white"/>
              </a:solidFill>
              <a:latin typeface="ＭＳ Ｐゴシック" panose="020B0600070205080204" pitchFamily="50" charset="-128"/>
            </a:endParaRPr>
          </a:p>
        </p:txBody>
      </p:sp>
      <p:sp>
        <p:nvSpPr>
          <p:cNvPr id="81923" name="テキスト ボックス 18"/>
          <p:cNvSpPr txBox="1">
            <a:spLocks noChangeArrowheads="1"/>
          </p:cNvSpPr>
          <p:nvPr/>
        </p:nvSpPr>
        <p:spPr bwMode="auto">
          <a:xfrm>
            <a:off x="0" y="6350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a:solidFill>
                  <a:srgbClr val="000000"/>
                </a:solidFill>
              </a:rPr>
              <a:t>◆単元名「廃棄物を処理する事業」　内容のまとまり「第４学年内容（２）</a:t>
            </a:r>
          </a:p>
        </p:txBody>
      </p:sp>
      <p:graphicFrame>
        <p:nvGraphicFramePr>
          <p:cNvPr id="11" name="表 3"/>
          <p:cNvGraphicFramePr>
            <a:graphicFrameLocks noGrp="1"/>
          </p:cNvGraphicFramePr>
          <p:nvPr/>
        </p:nvGraphicFramePr>
        <p:xfrm>
          <a:off x="198882" y="1010860"/>
          <a:ext cx="8867973" cy="5797412"/>
        </p:xfrm>
        <a:graphic>
          <a:graphicData uri="http://schemas.openxmlformats.org/drawingml/2006/table">
            <a:tbl>
              <a:tblPr firstRow="1" bandRow="1">
                <a:tableStyleId>{5C22544A-7EE6-4342-B048-85BDC9FD1C3A}</a:tableStyleId>
              </a:tblPr>
              <a:tblGrid>
                <a:gridCol w="390707">
                  <a:extLst>
                    <a:ext uri="{9D8B030D-6E8A-4147-A177-3AD203B41FA5}">
                      <a16:colId xmlns:a16="http://schemas.microsoft.com/office/drawing/2014/main" val="20000"/>
                    </a:ext>
                  </a:extLst>
                </a:gridCol>
                <a:gridCol w="1911495">
                  <a:extLst>
                    <a:ext uri="{9D8B030D-6E8A-4147-A177-3AD203B41FA5}">
                      <a16:colId xmlns:a16="http://schemas.microsoft.com/office/drawing/2014/main" val="20001"/>
                    </a:ext>
                  </a:extLst>
                </a:gridCol>
                <a:gridCol w="2425824">
                  <a:extLst>
                    <a:ext uri="{9D8B030D-6E8A-4147-A177-3AD203B41FA5}">
                      <a16:colId xmlns:a16="http://schemas.microsoft.com/office/drawing/2014/main" val="20002"/>
                    </a:ext>
                  </a:extLst>
                </a:gridCol>
                <a:gridCol w="1593818">
                  <a:extLst>
                    <a:ext uri="{9D8B030D-6E8A-4147-A177-3AD203B41FA5}">
                      <a16:colId xmlns:a16="http://schemas.microsoft.com/office/drawing/2014/main" val="20003"/>
                    </a:ext>
                  </a:extLst>
                </a:gridCol>
                <a:gridCol w="2546129">
                  <a:extLst>
                    <a:ext uri="{9D8B030D-6E8A-4147-A177-3AD203B41FA5}">
                      <a16:colId xmlns:a16="http://schemas.microsoft.com/office/drawing/2014/main" val="20004"/>
                    </a:ext>
                  </a:extLst>
                </a:gridCol>
              </a:tblGrid>
              <a:tr h="615824">
                <a:tc>
                  <a:txBody>
                    <a:bodyPr/>
                    <a:lstStyle/>
                    <a:p>
                      <a:pPr algn="ctr"/>
                      <a:r>
                        <a:rPr kumimoji="1" lang="ja-JP" altLang="en-US" sz="1400" dirty="0">
                          <a:solidFill>
                            <a:schemeClr val="tx1"/>
                          </a:solidFill>
                        </a:rPr>
                        <a:t>時間</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rPr>
                        <a:t>ねらい</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rPr>
                        <a:t>○主な学習活動・内容</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rPr>
                        <a:t>□資料 </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ja-JP" altLang="en-US" sz="1400" dirty="0">
                          <a:solidFill>
                            <a:schemeClr val="tx1"/>
                          </a:solidFill>
                        </a:rPr>
                        <a:t>評価方法と</a:t>
                      </a:r>
                      <a:r>
                        <a:rPr kumimoji="1" lang="en-US" altLang="ja-JP" sz="1400" dirty="0">
                          <a:solidFill>
                            <a:schemeClr val="tx1"/>
                          </a:solidFill>
                        </a:rPr>
                        <a:t>【</a:t>
                      </a:r>
                      <a:r>
                        <a:rPr kumimoji="1" lang="ja-JP" altLang="en-US" sz="1400" dirty="0">
                          <a:solidFill>
                            <a:schemeClr val="tx1"/>
                          </a:solidFill>
                        </a:rPr>
                        <a:t>評価規準</a:t>
                      </a:r>
                      <a:r>
                        <a:rPr kumimoji="1" lang="en-US" altLang="ja-JP" sz="1400" dirty="0">
                          <a:solidFill>
                            <a:schemeClr val="tx1"/>
                          </a:solidFill>
                        </a:rPr>
                        <a:t>】</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129035">
                <a:tc>
                  <a:txBody>
                    <a:bodyPr/>
                    <a:lstStyle/>
                    <a:p>
                      <a:pPr algn="ctr"/>
                      <a:r>
                        <a:rPr kumimoji="1" lang="ja-JP" altLang="en-US" sz="1400" dirty="0">
                          <a:solidFill>
                            <a:schemeClr val="tx1"/>
                          </a:solidFill>
                        </a:rPr>
                        <a:t>２</a:t>
                      </a:r>
                      <a:endParaRPr kumimoji="1" lang="en-US" altLang="ja-JP" sz="1400" dirty="0">
                        <a:solidFill>
                          <a:schemeClr val="tx1"/>
                        </a:solidFill>
                      </a:endParaRP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rPr>
                        <a:t>学習問題の解決 に向けて</a:t>
                      </a:r>
                      <a:r>
                        <a:rPr kumimoji="1" lang="ja-JP" altLang="en-US" sz="1400" dirty="0">
                          <a:solidFill>
                            <a:srgbClr val="FF0000"/>
                          </a:solidFill>
                        </a:rPr>
                        <a:t>予想や学習 計画を立てる</a:t>
                      </a:r>
                      <a:r>
                        <a:rPr kumimoji="1" lang="ja-JP" altLang="en-US" sz="1400" dirty="0">
                          <a:solidFill>
                            <a:schemeClr val="tx1"/>
                          </a:solidFill>
                        </a:rPr>
                        <a:t>ことができるようにする。 </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rPr>
                        <a:t>〇学習問題の解決に向けて　</a:t>
                      </a:r>
                      <a:endParaRPr kumimoji="1" lang="en-US" altLang="ja-JP" sz="1400" dirty="0">
                        <a:solidFill>
                          <a:schemeClr val="tx1"/>
                        </a:solidFill>
                      </a:endParaRPr>
                    </a:p>
                    <a:p>
                      <a:r>
                        <a:rPr kumimoji="1" lang="ja-JP" altLang="en-US" sz="1400" dirty="0">
                          <a:solidFill>
                            <a:schemeClr val="tx1"/>
                          </a:solidFill>
                        </a:rPr>
                        <a:t>予 想や学習計画を立てる。</a:t>
                      </a:r>
                      <a:endParaRPr kumimoji="1" lang="en-US" altLang="ja-JP" sz="1400" dirty="0">
                        <a:solidFill>
                          <a:schemeClr val="tx1"/>
                        </a:solidFill>
                      </a:endParaRPr>
                    </a:p>
                    <a:p>
                      <a:r>
                        <a:rPr kumimoji="1" lang="ja-JP" altLang="en-US" sz="1400" dirty="0">
                          <a:solidFill>
                            <a:schemeClr val="tx1"/>
                          </a:solidFill>
                        </a:rPr>
                        <a:t> ・学習問題解決に向けた予想 ・学習計画の立案 清掃工場の見学 ﾘｻｲｸﾙｾﾝﾀｰ調べ </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rPr>
                        <a:t>□学習計画表 </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kumimoji="1" lang="ja-JP" altLang="en-US" sz="1400" dirty="0">
                          <a:solidFill>
                            <a:schemeClr val="tx1"/>
                          </a:solidFill>
                        </a:rPr>
                        <a:t>発言内容，ノートの記述内容や学 習計画表から「学習問題の解決に向 けた予想や学習計画を立て，解決の 見通しをもっているか」を評価する。</a:t>
                      </a:r>
                      <a:r>
                        <a:rPr kumimoji="1" lang="en-US" altLang="ja-JP" sz="1400" dirty="0">
                          <a:solidFill>
                            <a:srgbClr val="FF0000"/>
                          </a:solidFill>
                        </a:rPr>
                        <a:t>【</a:t>
                      </a:r>
                      <a:r>
                        <a:rPr kumimoji="1" lang="ja-JP" altLang="en-US" sz="1400" dirty="0">
                          <a:solidFill>
                            <a:srgbClr val="FF0000"/>
                          </a:solidFill>
                        </a:rPr>
                        <a:t>態－①</a:t>
                      </a:r>
                      <a:r>
                        <a:rPr kumimoji="1" lang="en-US" altLang="ja-JP" sz="1400" dirty="0">
                          <a:solidFill>
                            <a:srgbClr val="FF0000"/>
                          </a:solidFill>
                        </a:rPr>
                        <a:t>】</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60958">
                <a:tc>
                  <a:txBody>
                    <a:bodyPr/>
                    <a:lstStyle/>
                    <a:p>
                      <a:pPr algn="ctr"/>
                      <a:r>
                        <a:rPr kumimoji="1" lang="ja-JP" altLang="en-US" sz="1400" dirty="0">
                          <a:solidFill>
                            <a:schemeClr val="tx1"/>
                          </a:solidFill>
                        </a:rPr>
                        <a:t>６</a:t>
                      </a:r>
                      <a:endParaRPr kumimoji="1" lang="en-US" altLang="ja-JP" sz="1400" dirty="0">
                        <a:solidFill>
                          <a:schemeClr val="tx1"/>
                        </a:solidFill>
                      </a:endParaRP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rPr>
                        <a:t>見学・調査したり 資料で調べたりした ことをまとめ，話し合い，</a:t>
                      </a:r>
                      <a:r>
                        <a:rPr kumimoji="1" lang="ja-JP" altLang="en-US" sz="1400" dirty="0">
                          <a:solidFill>
                            <a:srgbClr val="FF0000"/>
                          </a:solidFill>
                        </a:rPr>
                        <a:t>学習を見直す</a:t>
                      </a:r>
                      <a:r>
                        <a:rPr kumimoji="1" lang="ja-JP" altLang="en-US" sz="1400" dirty="0">
                          <a:solidFill>
                            <a:schemeClr val="tx1"/>
                          </a:solidFill>
                        </a:rPr>
                        <a:t> ことができるように する。 </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rPr>
                        <a:t>〇これまで調べてきたことを まとめ，さらに調べるべき ことについて話し合う。</a:t>
                      </a:r>
                      <a:endParaRPr kumimoji="1" lang="en-US" altLang="ja-JP" sz="1400" dirty="0">
                        <a:solidFill>
                          <a:schemeClr val="tx1"/>
                        </a:solidFill>
                      </a:endParaRPr>
                    </a:p>
                    <a:p>
                      <a:r>
                        <a:rPr kumimoji="1" lang="ja-JP" altLang="en-US" sz="1400" dirty="0">
                          <a:solidFill>
                            <a:schemeClr val="tx1"/>
                          </a:solidFill>
                        </a:rPr>
                        <a:t> </a:t>
                      </a:r>
                      <a:r>
                        <a:rPr kumimoji="1" lang="en-US" altLang="ja-JP" sz="1400" dirty="0">
                          <a:solidFill>
                            <a:schemeClr val="tx1"/>
                          </a:solidFill>
                        </a:rPr>
                        <a:t>【</a:t>
                      </a:r>
                      <a:r>
                        <a:rPr kumimoji="1" lang="ja-JP" altLang="en-US" sz="1400" dirty="0">
                          <a:solidFill>
                            <a:schemeClr val="tx1"/>
                          </a:solidFill>
                        </a:rPr>
                        <a:t>まとめること</a:t>
                      </a:r>
                      <a:r>
                        <a:rPr kumimoji="1" lang="en-US" altLang="ja-JP" sz="1400" dirty="0">
                          <a:solidFill>
                            <a:schemeClr val="tx1"/>
                          </a:solidFill>
                        </a:rPr>
                        <a:t>】</a:t>
                      </a:r>
                    </a:p>
                    <a:p>
                      <a:r>
                        <a:rPr kumimoji="1" lang="en-US" altLang="ja-JP" sz="1400" dirty="0">
                          <a:solidFill>
                            <a:schemeClr val="tx1"/>
                          </a:solidFill>
                        </a:rPr>
                        <a:t> </a:t>
                      </a:r>
                      <a:r>
                        <a:rPr kumimoji="1" lang="ja-JP" altLang="en-US" sz="1400" dirty="0">
                          <a:solidFill>
                            <a:schemeClr val="tx1"/>
                          </a:solidFill>
                        </a:rPr>
                        <a:t>・ごみ処理の仕組みや経路 ・ごみ処理に関わる人々の働 き</a:t>
                      </a:r>
                      <a:endParaRPr kumimoji="1" lang="en-US" altLang="ja-JP" sz="1400" dirty="0">
                        <a:solidFill>
                          <a:schemeClr val="tx1"/>
                        </a:solidFill>
                      </a:endParaRPr>
                    </a:p>
                    <a:p>
                      <a:r>
                        <a:rPr kumimoji="1" lang="ja-JP" altLang="en-US" sz="1400" dirty="0">
                          <a:solidFill>
                            <a:schemeClr val="tx1"/>
                          </a:solidFill>
                        </a:rPr>
                        <a:t> </a:t>
                      </a:r>
                      <a:r>
                        <a:rPr kumimoji="1" lang="en-US" altLang="ja-JP" sz="1400" dirty="0">
                          <a:solidFill>
                            <a:schemeClr val="tx1"/>
                          </a:solidFill>
                        </a:rPr>
                        <a:t>【</a:t>
                      </a:r>
                      <a:r>
                        <a:rPr kumimoji="1" lang="ja-JP" altLang="en-US" sz="1400" dirty="0">
                          <a:solidFill>
                            <a:schemeClr val="tx1"/>
                          </a:solidFill>
                        </a:rPr>
                        <a:t>さらに調べるべきこと</a:t>
                      </a:r>
                      <a:r>
                        <a:rPr kumimoji="1" lang="en-US" altLang="ja-JP" sz="1400" dirty="0">
                          <a:solidFill>
                            <a:schemeClr val="tx1"/>
                          </a:solidFill>
                        </a:rPr>
                        <a:t>】</a:t>
                      </a:r>
                    </a:p>
                    <a:p>
                      <a:r>
                        <a:rPr kumimoji="1" lang="en-US" altLang="ja-JP" sz="1400" dirty="0">
                          <a:solidFill>
                            <a:schemeClr val="tx1"/>
                          </a:solidFill>
                        </a:rPr>
                        <a:t> </a:t>
                      </a:r>
                      <a:r>
                        <a:rPr kumimoji="1" lang="ja-JP" altLang="en-US" sz="1400" dirty="0">
                          <a:solidFill>
                            <a:schemeClr val="tx1"/>
                          </a:solidFill>
                        </a:rPr>
                        <a:t>・灰の処理に関する問題 </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rPr>
                        <a:t>□これまでに 活用してき た資料 □ノート</a:t>
                      </a:r>
                      <a:endParaRPr kumimoji="1" lang="en-US" altLang="ja-JP" sz="1400" dirty="0">
                        <a:solidFill>
                          <a:schemeClr val="tx1"/>
                        </a:solidFill>
                      </a:endParaRPr>
                    </a:p>
                    <a:p>
                      <a:r>
                        <a:rPr kumimoji="1" lang="ja-JP" altLang="en-US" sz="1400" dirty="0">
                          <a:solidFill>
                            <a:schemeClr val="tx1"/>
                          </a:solidFill>
                        </a:rPr>
                        <a:t> □実物「灰」 </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kumimoji="1" lang="ja-JP" altLang="en-US" sz="1800" dirty="0">
                          <a:solidFill>
                            <a:schemeClr val="tx1"/>
                          </a:solidFill>
                        </a:rPr>
                        <a:t> </a:t>
                      </a:r>
                      <a:r>
                        <a:rPr kumimoji="1" lang="ja-JP" altLang="en-US" sz="1800" dirty="0">
                          <a:solidFill>
                            <a:schemeClr val="tx1"/>
                          </a:solidFill>
                          <a:highlight>
                            <a:srgbClr val="FFFF00"/>
                          </a:highlight>
                        </a:rPr>
                        <a:t>ノートの記述内容や学習計画表</a:t>
                      </a:r>
                      <a:r>
                        <a:rPr kumimoji="1" lang="ja-JP" altLang="en-US" sz="1800" u="sng" dirty="0">
                          <a:solidFill>
                            <a:srgbClr val="FF0000"/>
                          </a:solidFill>
                          <a:highlight>
                            <a:srgbClr val="FFFF00"/>
                          </a:highlight>
                        </a:rPr>
                        <a:t>から</a:t>
                      </a:r>
                      <a:r>
                        <a:rPr kumimoji="1" lang="ja-JP" altLang="en-US" sz="1800" dirty="0">
                          <a:solidFill>
                            <a:schemeClr val="tx1"/>
                          </a:solidFill>
                          <a:highlight>
                            <a:srgbClr val="FFFF00"/>
                          </a:highlight>
                        </a:rPr>
                        <a:t>「これまでの学習を振り返り，さらに調べるべきことを見いだし，見通しをもって追究</a:t>
                      </a:r>
                      <a:r>
                        <a:rPr kumimoji="1" lang="ja-JP" altLang="en-US" sz="1800" u="sng" dirty="0">
                          <a:solidFill>
                            <a:srgbClr val="FF0000"/>
                          </a:solidFill>
                          <a:highlight>
                            <a:srgbClr val="FFFF00"/>
                          </a:highlight>
                        </a:rPr>
                        <a:t>しようとしているか</a:t>
                      </a:r>
                      <a:r>
                        <a:rPr kumimoji="1" lang="ja-JP" altLang="en-US" sz="1800" dirty="0">
                          <a:solidFill>
                            <a:schemeClr val="tx1"/>
                          </a:solidFill>
                          <a:highlight>
                            <a:srgbClr val="FFFF00"/>
                          </a:highlight>
                        </a:rPr>
                        <a:t>」を評価する。    </a:t>
                      </a:r>
                      <a:r>
                        <a:rPr kumimoji="1" lang="en-US" altLang="ja-JP" sz="1800" dirty="0">
                          <a:solidFill>
                            <a:srgbClr val="FF0000"/>
                          </a:solidFill>
                        </a:rPr>
                        <a:t>【</a:t>
                      </a:r>
                      <a:r>
                        <a:rPr kumimoji="1" lang="ja-JP" altLang="en-US" sz="1800" dirty="0">
                          <a:solidFill>
                            <a:srgbClr val="FF0000"/>
                          </a:solidFill>
                        </a:rPr>
                        <a:t>態－①</a:t>
                      </a:r>
                      <a:r>
                        <a:rPr kumimoji="1" lang="en-US" altLang="ja-JP" sz="1800" dirty="0">
                          <a:solidFill>
                            <a:srgbClr val="FF0000"/>
                          </a:solidFill>
                        </a:rPr>
                        <a:t>)】</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64808">
                <a:tc>
                  <a:txBody>
                    <a:bodyPr/>
                    <a:lstStyle/>
                    <a:p>
                      <a:pPr algn="ctr"/>
                      <a:r>
                        <a:rPr kumimoji="1" lang="en-US" altLang="ja-JP" sz="1400" dirty="0">
                          <a:solidFill>
                            <a:schemeClr val="tx1"/>
                          </a:solidFill>
                        </a:rPr>
                        <a:t>10</a:t>
                      </a:r>
                      <a:endParaRPr kumimoji="1" lang="ja-JP" altLang="en-US" sz="1400" dirty="0">
                        <a:solidFill>
                          <a:schemeClr val="tx1"/>
                        </a:solidFill>
                      </a:endParaRP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rgbClr val="FF0000"/>
                          </a:solidFill>
                        </a:rPr>
                        <a:t>様々な立場から </a:t>
                      </a:r>
                      <a:r>
                        <a:rPr kumimoji="1" lang="ja-JP" altLang="en-US" sz="1400" dirty="0">
                          <a:solidFill>
                            <a:schemeClr val="tx1"/>
                          </a:solidFill>
                        </a:rPr>
                        <a:t>ごみを減らすための 呼びかけをしている ことについて考え， ごみを減らすために自分たちに協力でき ることは何か考えよ うとする態度を養 う。 </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rPr>
                        <a:t> 〇ごみを減らすために自分た ちにできることについてノ ートに自分なりの考えをま とめる。 ・ごみを減らす呼びかけおよ びその理由 ・リサイクル法 ・世界のごみ処理の様子 ・ごみを減らすために自分た ちが協力できること </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rPr>
                        <a:t>□文章資料「ご み減量に関 する様々な 取組」「ごみ の輸出」 □グラフ「一人 あたりのゴ ミの焼却量」 「世界の焼 却炉の数」</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kumimoji="1" lang="ja-JP" altLang="en-US" sz="1800" dirty="0">
                          <a:solidFill>
                            <a:schemeClr val="tx1"/>
                          </a:solidFill>
                          <a:highlight>
                            <a:srgbClr val="FFFF00"/>
                          </a:highlight>
                        </a:rPr>
                        <a:t>ノートの記述内容</a:t>
                      </a:r>
                      <a:r>
                        <a:rPr kumimoji="1" lang="ja-JP" altLang="en-US" sz="1800" u="sng" dirty="0">
                          <a:solidFill>
                            <a:srgbClr val="FF0000"/>
                          </a:solidFill>
                          <a:highlight>
                            <a:srgbClr val="FFFF00"/>
                          </a:highlight>
                        </a:rPr>
                        <a:t>から</a:t>
                      </a:r>
                      <a:r>
                        <a:rPr kumimoji="1" lang="ja-JP" altLang="en-US" sz="1800" dirty="0">
                          <a:solidFill>
                            <a:schemeClr val="tx1"/>
                          </a:solidFill>
                          <a:highlight>
                            <a:srgbClr val="FFFF00"/>
                          </a:highlight>
                        </a:rPr>
                        <a:t>「単元の学習を振り返り，ごみを減らすために，自分たちが協力できることを</a:t>
                      </a:r>
                      <a:r>
                        <a:rPr kumimoji="1" lang="ja-JP" altLang="en-US" sz="1800" u="sng" dirty="0">
                          <a:solidFill>
                            <a:srgbClr val="FF0000"/>
                          </a:solidFill>
                          <a:highlight>
                            <a:srgbClr val="FFFF00"/>
                          </a:highlight>
                        </a:rPr>
                        <a:t>考えようとしているか</a:t>
                      </a:r>
                      <a:r>
                        <a:rPr kumimoji="1" lang="ja-JP" altLang="en-US" sz="1800" dirty="0">
                          <a:solidFill>
                            <a:schemeClr val="tx1"/>
                          </a:solidFill>
                          <a:highlight>
                            <a:srgbClr val="FFFF00"/>
                          </a:highlight>
                        </a:rPr>
                        <a:t>」を評価する。  </a:t>
                      </a:r>
                      <a:endParaRPr kumimoji="1" lang="en-US" altLang="ja-JP" sz="1800" dirty="0">
                        <a:solidFill>
                          <a:schemeClr val="tx1"/>
                        </a:solidFill>
                        <a:highlight>
                          <a:srgbClr val="FFFF00"/>
                        </a:highlight>
                      </a:endParaRPr>
                    </a:p>
                    <a:p>
                      <a:r>
                        <a:rPr kumimoji="1" lang="ja-JP" altLang="en-US" sz="1800" dirty="0">
                          <a:solidFill>
                            <a:srgbClr val="FF0000"/>
                          </a:solidFill>
                          <a:highlight>
                            <a:srgbClr val="FFFF00"/>
                          </a:highlight>
                        </a:rPr>
                        <a:t> </a:t>
                      </a:r>
                      <a:r>
                        <a:rPr kumimoji="1" lang="en-US" altLang="ja-JP" sz="1800" dirty="0">
                          <a:solidFill>
                            <a:srgbClr val="FF0000"/>
                          </a:solidFill>
                        </a:rPr>
                        <a:t>【</a:t>
                      </a:r>
                      <a:r>
                        <a:rPr kumimoji="1" lang="ja-JP" altLang="en-US" sz="1800" dirty="0">
                          <a:solidFill>
                            <a:srgbClr val="FF0000"/>
                          </a:solidFill>
                        </a:rPr>
                        <a:t>態－②</a:t>
                      </a:r>
                      <a:r>
                        <a:rPr kumimoji="1" lang="en-US" altLang="ja-JP" sz="1800" dirty="0">
                          <a:solidFill>
                            <a:srgbClr val="FF0000"/>
                          </a:solidFill>
                        </a:rPr>
                        <a:t>】 </a:t>
                      </a:r>
                      <a:endParaRPr kumimoji="1" lang="en-US" altLang="ja-JP" sz="1400" dirty="0">
                        <a:solidFill>
                          <a:srgbClr val="FF0000"/>
                        </a:solidFill>
                      </a:endParaRP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83974" name="AutoShape 9"/>
          <p:cNvSpPr>
            <a:spLocks noChangeArrowheads="1"/>
          </p:cNvSpPr>
          <p:nvPr/>
        </p:nvSpPr>
        <p:spPr bwMode="auto">
          <a:xfrm>
            <a:off x="358775" y="4675188"/>
            <a:ext cx="3702050" cy="2016125"/>
          </a:xfrm>
          <a:prstGeom prst="wedgeRoundRectCallout">
            <a:avLst>
              <a:gd name="adj1" fmla="val 83866"/>
              <a:gd name="adj2" fmla="val -13838"/>
              <a:gd name="adj3" fmla="val 16667"/>
            </a:avLst>
          </a:prstGeom>
          <a:solidFill>
            <a:srgbClr val="FFCCFF"/>
          </a:solidFill>
          <a:ln w="38100">
            <a:solidFill>
              <a:srgbClr val="FF0000"/>
            </a:solidFill>
            <a:round/>
            <a:headEnd/>
            <a:tailEnd/>
          </a:ln>
        </p:spPr>
        <p:txBody>
          <a:bodyPr lIns="0" tIns="8890" rIns="0" bIns="889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t>２）　学習状況を把握し，</a:t>
            </a:r>
            <a:endParaRPr lang="en-US" altLang="ja-JP" sz="2400"/>
          </a:p>
          <a:p>
            <a:r>
              <a:rPr lang="ja-JP" altLang="en-US" sz="2400"/>
              <a:t>　指導に生かす工夫</a:t>
            </a:r>
            <a:endParaRPr lang="en-US" altLang="ja-JP" sz="2400"/>
          </a:p>
          <a:p>
            <a:r>
              <a:rPr lang="ja-JP" altLang="en-US" sz="2400"/>
              <a:t>　・評価資料の明示</a:t>
            </a:r>
            <a:endParaRPr lang="en-US" altLang="ja-JP" sz="2400"/>
          </a:p>
          <a:p>
            <a:r>
              <a:rPr lang="ja-JP" altLang="en-US" sz="2400"/>
              <a:t>　・評価資料の記述から</a:t>
            </a:r>
            <a:endParaRPr lang="en-US" altLang="ja-JP" sz="2400"/>
          </a:p>
          <a:p>
            <a:r>
              <a:rPr lang="ja-JP" altLang="en-US" sz="2400"/>
              <a:t>　「～しているか」を評価　</a:t>
            </a:r>
            <a:endParaRPr lang="en-US" altLang="ja-JP" sz="2400"/>
          </a:p>
        </p:txBody>
      </p:sp>
      <p:sp>
        <p:nvSpPr>
          <p:cNvPr id="16" name="AutoShape 9"/>
          <p:cNvSpPr>
            <a:spLocks noChangeArrowheads="1"/>
          </p:cNvSpPr>
          <p:nvPr/>
        </p:nvSpPr>
        <p:spPr bwMode="auto">
          <a:xfrm>
            <a:off x="358775" y="1597025"/>
            <a:ext cx="3925888" cy="1258888"/>
          </a:xfrm>
          <a:prstGeom prst="wedgeRoundRectCallout">
            <a:avLst>
              <a:gd name="adj1" fmla="val 115002"/>
              <a:gd name="adj2" fmla="val 111263"/>
              <a:gd name="adj3" fmla="val 16667"/>
            </a:avLst>
          </a:prstGeom>
          <a:solidFill>
            <a:srgbClr val="FFFF00"/>
          </a:solidFill>
          <a:ln w="38100">
            <a:solidFill>
              <a:srgbClr val="000099"/>
            </a:solidFill>
            <a:round/>
            <a:headEnd/>
            <a:tailEnd/>
          </a:ln>
        </p:spPr>
        <p:txBody>
          <a:bodyPr lIns="0" tIns="8890" rIns="0" bIns="8890"/>
          <a:lstStyle/>
          <a:p>
            <a:pPr>
              <a:defRPr/>
            </a:pPr>
            <a:r>
              <a:rPr lang="ja-JP" altLang="en-US" sz="2400" dirty="0"/>
              <a:t>１）　</a:t>
            </a:r>
            <a:r>
              <a:rPr lang="ja-JP" altLang="ja-JP" sz="2400" dirty="0"/>
              <a:t>「記録」</a:t>
            </a:r>
            <a:r>
              <a:rPr lang="ja-JP" altLang="en-US" sz="2400" dirty="0"/>
              <a:t>に残す場面</a:t>
            </a:r>
            <a:endParaRPr lang="en-US" altLang="ja-JP" sz="2400" dirty="0"/>
          </a:p>
          <a:p>
            <a:pPr>
              <a:defRPr/>
            </a:pPr>
            <a:r>
              <a:rPr lang="ja-JP" altLang="en-US" sz="2400" dirty="0"/>
              <a:t>　・児童</a:t>
            </a:r>
            <a:r>
              <a:rPr lang="ja-JP" altLang="ja-JP" sz="2400" dirty="0"/>
              <a:t>全員の学習状況</a:t>
            </a:r>
            <a:r>
              <a:rPr lang="ja-JP" altLang="en-US" sz="2400" dirty="0"/>
              <a:t>を</a:t>
            </a:r>
            <a:endParaRPr lang="en-US" altLang="ja-JP" sz="2400" dirty="0"/>
          </a:p>
          <a:p>
            <a:pPr>
              <a:defRPr/>
            </a:pPr>
            <a:r>
              <a:rPr lang="ja-JP" altLang="en-US" sz="2400" dirty="0"/>
              <a:t>　　記録に残す場面を焦点化　　　　　　　　　　　　　　　　　　　　　　　　　　　　　　　　　　　　　　　　　　　　　　　　　　　　　　　　　　　　　　　　　　　　　　　　　　　　　　　　　　　　　　　　　　　　　　　　　　　　　　　　　　　　　　　　　　　　　　　　　　　　　　　　　　　　　　　　　　　　　　　　　　　　　　　　　　　　　　　　　　　　　　　　　　　　　　　　　　　　　　　　　　　　　　　　　　　　　　　　　　　　　　　　　　　　　　　　　　　　　　　　　　　　　　　　　　　　　　　　　　　　　　　　　　　　　　　　　　　　　　　　　　　　　　　　　　　　　　　　　　　　　　　　　　　　　　　　　　　　　　　　　　　　　　　　　　　　　　　　　　　　　　　　　　　　　　　　　　　　　　　　　　　　　　　　　　　　　　　　　　　　　　　　　　　　　　　　　　　　　　　　　　　　　　　　　　　　　　　　　　　　　　　　　　　　　　　　　　　　　　　　　　　　　　　　　　　　　　　　　　　　　　　　　　　　　　　　　　　　　　　　　　　　　　　　　　　　　　　　　　　　　　　　　　　　　　　　　　　　　　　　　　　　　　　　　　　　　　　　　　　　　　　　　　　　　</a:t>
            </a:r>
            <a:endParaRPr lang="en-US" altLang="ja-JP" sz="2400" dirty="0">
              <a:latin typeface="+mj-ea"/>
              <a:ea typeface="+mj-ea"/>
            </a:endParaRPr>
          </a:p>
        </p:txBody>
      </p:sp>
      <p:sp>
        <p:nvSpPr>
          <p:cNvPr id="17" name="正方形/長方形 16"/>
          <p:cNvSpPr/>
          <p:nvPr/>
        </p:nvSpPr>
        <p:spPr>
          <a:xfrm>
            <a:off x="481013" y="3135313"/>
            <a:ext cx="4090987" cy="1260475"/>
          </a:xfrm>
          <a:prstGeom prst="rect">
            <a:avLst/>
          </a:prstGeom>
          <a:solidFill>
            <a:srgbClr val="FFFF00"/>
          </a:solidFill>
          <a:ln w="38100">
            <a:solidFill>
              <a:srgbClr val="FF33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400" dirty="0">
                <a:solidFill>
                  <a:schemeClr val="tx1"/>
                </a:solidFill>
              </a:rPr>
              <a:t>※</a:t>
            </a:r>
            <a:r>
              <a:rPr lang="ja-JP" altLang="en-US" sz="2400" dirty="0">
                <a:solidFill>
                  <a:schemeClr val="tx1"/>
                </a:solidFill>
              </a:rPr>
              <a:t>単元のまとまりを見通して，目標の実現状況が児童の反応から顕著に見られる場面</a:t>
            </a:r>
            <a:endParaRPr lang="en-US" altLang="ja-JP" sz="2400" dirty="0">
              <a:solidFill>
                <a:schemeClr val="tx1"/>
              </a:solidFill>
            </a:endParaRPr>
          </a:p>
        </p:txBody>
      </p:sp>
      <p:sp>
        <p:nvSpPr>
          <p:cNvPr id="10" name="AutoShape 16"/>
          <p:cNvSpPr>
            <a:spLocks noChangeArrowheads="1"/>
          </p:cNvSpPr>
          <p:nvPr/>
        </p:nvSpPr>
        <p:spPr bwMode="auto">
          <a:xfrm>
            <a:off x="7427913" y="17463"/>
            <a:ext cx="1681162" cy="603250"/>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P45</a:t>
            </a:r>
            <a:r>
              <a:rPr lang="ja-JP" altLang="en-US" sz="2000" dirty="0">
                <a:solidFill>
                  <a:prstClr val="black"/>
                </a:solidFill>
              </a:rPr>
              <a:t>～</a:t>
            </a:r>
            <a:r>
              <a:rPr lang="en-US" altLang="ja-JP" sz="2000" dirty="0">
                <a:solidFill>
                  <a:prstClr val="black"/>
                </a:solidFill>
              </a:rPr>
              <a:t>50</a:t>
            </a:r>
            <a:endParaRPr lang="ja-JP" altLang="en-US" sz="2000" dirty="0">
              <a:solidFill>
                <a:prstClr val="black"/>
              </a:solidFill>
            </a:endParaRPr>
          </a:p>
        </p:txBody>
      </p:sp>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p:transition spd="slow" advTm="777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3974"/>
                                        </p:tgtEl>
                                        <p:attrNameLst>
                                          <p:attrName>style.visibility</p:attrName>
                                        </p:attrNameLst>
                                      </p:cBhvr>
                                      <p:to>
                                        <p:strVal val="visible"/>
                                      </p:to>
                                    </p:set>
                                    <p:animEffect transition="in" filter="fade">
                                      <p:cBhvr>
                                        <p:cTn id="16" dur="500"/>
                                        <p:tgtEl>
                                          <p:spTgt spid="8397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83974" grpId="0" animBg="1"/>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solidFill>
                  <a:prstClr val="black"/>
                </a:solidFill>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prstClr val="black"/>
                </a:solidFill>
                <a:latin typeface="HGP教科書体" panose="02020600000000000000" pitchFamily="18" charset="-128"/>
                <a:ea typeface="HGP教科書体" panose="02020600000000000000" pitchFamily="18" charset="-128"/>
              </a:rPr>
              <a:t>小学校 社会</a:t>
            </a:r>
            <a:endParaRPr kumimoji="1" lang="ja-JP" altLang="en-US" sz="5400" dirty="0">
              <a:solidFill>
                <a:prstClr val="black"/>
              </a:solidFill>
            </a:endParaRPr>
          </a:p>
        </p:txBody>
      </p:sp>
      <p:sp>
        <p:nvSpPr>
          <p:cNvPr id="86020"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8602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録音されたサウンド">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51900" y="6532563"/>
            <a:ext cx="242888"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slow" advTm="102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0" y="981075"/>
            <a:ext cx="5418138" cy="5876925"/>
          </a:xfrm>
          <a:prstGeom prst="rect">
            <a:avLst/>
          </a:prstGeom>
          <a:solidFill>
            <a:srgbClr val="FFFF99"/>
          </a:solidFill>
          <a:ln>
            <a:solidFill>
              <a:srgbClr val="FFC000"/>
            </a:solidFill>
          </a:ln>
        </p:spPr>
        <p:txBody>
          <a:bodyPr/>
          <a:lstStyle/>
          <a:p>
            <a:pPr>
              <a:defRPr/>
            </a:pPr>
            <a:r>
              <a:rPr lang="ja-JP" altLang="en-US" dirty="0">
                <a:latin typeface="+mj-ea"/>
                <a:ea typeface="+mj-ea"/>
              </a:rPr>
              <a:t> </a:t>
            </a:r>
            <a:r>
              <a:rPr lang="en-US" altLang="ja-JP" dirty="0">
                <a:latin typeface="+mj-ea"/>
                <a:ea typeface="+mj-ea"/>
              </a:rPr>
              <a:t>〔</a:t>
            </a:r>
            <a:r>
              <a:rPr lang="ja-JP" altLang="en-US" dirty="0">
                <a:latin typeface="+mj-ea"/>
                <a:ea typeface="+mj-ea"/>
              </a:rPr>
              <a:t>第３学年</a:t>
            </a:r>
            <a:r>
              <a:rPr lang="en-US" altLang="ja-JP" dirty="0">
                <a:latin typeface="+mj-ea"/>
                <a:ea typeface="+mj-ea"/>
              </a:rPr>
              <a:t>〕 </a:t>
            </a:r>
          </a:p>
          <a:p>
            <a:pPr>
              <a:defRPr/>
            </a:pPr>
            <a:r>
              <a:rPr lang="ja-JP" altLang="en-US" dirty="0">
                <a:latin typeface="+mj-ea"/>
                <a:ea typeface="+mj-ea"/>
              </a:rPr>
              <a:t>　</a:t>
            </a:r>
            <a:r>
              <a:rPr lang="en-US" altLang="ja-JP" dirty="0">
                <a:latin typeface="+mj-ea"/>
                <a:ea typeface="+mj-ea"/>
              </a:rPr>
              <a:t>(1) </a:t>
            </a:r>
            <a:r>
              <a:rPr lang="ja-JP" altLang="en-US" dirty="0">
                <a:latin typeface="+mj-ea"/>
                <a:ea typeface="+mj-ea"/>
              </a:rPr>
              <a:t>身近な地域や市区町村の様子 </a:t>
            </a:r>
          </a:p>
          <a:p>
            <a:pPr>
              <a:defRPr/>
            </a:pPr>
            <a:r>
              <a:rPr lang="ja-JP" altLang="en-US" dirty="0">
                <a:latin typeface="+mj-ea"/>
                <a:ea typeface="+mj-ea"/>
              </a:rPr>
              <a:t>　</a:t>
            </a:r>
            <a:r>
              <a:rPr lang="en-US" altLang="ja-JP" dirty="0">
                <a:latin typeface="+mj-ea"/>
                <a:ea typeface="+mj-ea"/>
              </a:rPr>
              <a:t>(2) </a:t>
            </a:r>
            <a:r>
              <a:rPr lang="ja-JP" altLang="en-US" dirty="0">
                <a:latin typeface="+mj-ea"/>
                <a:ea typeface="+mj-ea"/>
              </a:rPr>
              <a:t>地域に見られる生産や販売の仕事 </a:t>
            </a:r>
          </a:p>
          <a:p>
            <a:pPr>
              <a:defRPr/>
            </a:pPr>
            <a:r>
              <a:rPr lang="ja-JP" altLang="en-US" dirty="0">
                <a:latin typeface="+mj-ea"/>
                <a:ea typeface="+mj-ea"/>
              </a:rPr>
              <a:t>　</a:t>
            </a:r>
            <a:r>
              <a:rPr lang="en-US" altLang="ja-JP" dirty="0">
                <a:latin typeface="+mj-ea"/>
                <a:ea typeface="+mj-ea"/>
              </a:rPr>
              <a:t>(3) </a:t>
            </a:r>
            <a:r>
              <a:rPr lang="ja-JP" altLang="en-US" dirty="0">
                <a:latin typeface="+mj-ea"/>
                <a:ea typeface="+mj-ea"/>
              </a:rPr>
              <a:t>地域の安全を守る働き </a:t>
            </a:r>
          </a:p>
          <a:p>
            <a:pPr>
              <a:defRPr/>
            </a:pPr>
            <a:r>
              <a:rPr lang="ja-JP" altLang="en-US" dirty="0">
                <a:latin typeface="+mj-ea"/>
                <a:ea typeface="+mj-ea"/>
              </a:rPr>
              <a:t>　</a:t>
            </a:r>
            <a:r>
              <a:rPr lang="en-US" altLang="ja-JP" dirty="0">
                <a:latin typeface="+mj-ea"/>
                <a:ea typeface="+mj-ea"/>
              </a:rPr>
              <a:t>(4) </a:t>
            </a:r>
            <a:r>
              <a:rPr lang="ja-JP" altLang="en-US" dirty="0">
                <a:latin typeface="+mj-ea"/>
                <a:ea typeface="+mj-ea"/>
              </a:rPr>
              <a:t>市の様子の移り変わり </a:t>
            </a:r>
          </a:p>
          <a:p>
            <a:pPr>
              <a:defRPr/>
            </a:pPr>
            <a:r>
              <a:rPr lang="en-US" altLang="ja-JP" dirty="0">
                <a:latin typeface="+mj-ea"/>
                <a:ea typeface="+mj-ea"/>
              </a:rPr>
              <a:t>〔</a:t>
            </a:r>
            <a:r>
              <a:rPr lang="ja-JP" altLang="en-US" dirty="0">
                <a:latin typeface="+mj-ea"/>
                <a:ea typeface="+mj-ea"/>
              </a:rPr>
              <a:t>第４学年</a:t>
            </a:r>
            <a:r>
              <a:rPr lang="en-US" altLang="ja-JP" dirty="0">
                <a:latin typeface="+mj-ea"/>
                <a:ea typeface="+mj-ea"/>
              </a:rPr>
              <a:t>〕 </a:t>
            </a:r>
          </a:p>
          <a:p>
            <a:pPr>
              <a:defRPr/>
            </a:pPr>
            <a:r>
              <a:rPr lang="ja-JP" altLang="en-US" dirty="0">
                <a:latin typeface="+mj-ea"/>
                <a:ea typeface="+mj-ea"/>
              </a:rPr>
              <a:t>　</a:t>
            </a:r>
            <a:r>
              <a:rPr lang="en-US" altLang="ja-JP" dirty="0">
                <a:latin typeface="+mj-ea"/>
                <a:ea typeface="+mj-ea"/>
              </a:rPr>
              <a:t>(1) </a:t>
            </a:r>
            <a:r>
              <a:rPr lang="ja-JP" altLang="en-US" dirty="0">
                <a:latin typeface="+mj-ea"/>
                <a:ea typeface="+mj-ea"/>
              </a:rPr>
              <a:t>都道府県の様子 </a:t>
            </a:r>
          </a:p>
          <a:p>
            <a:pPr>
              <a:defRPr/>
            </a:pPr>
            <a:r>
              <a:rPr lang="ja-JP" altLang="en-US" dirty="0">
                <a:latin typeface="+mj-ea"/>
                <a:ea typeface="+mj-ea"/>
              </a:rPr>
              <a:t>　</a:t>
            </a:r>
            <a:r>
              <a:rPr lang="en-US" altLang="ja-JP" dirty="0">
                <a:latin typeface="+mj-ea"/>
                <a:ea typeface="+mj-ea"/>
              </a:rPr>
              <a:t>(2) </a:t>
            </a:r>
            <a:r>
              <a:rPr lang="ja-JP" altLang="en-US" dirty="0">
                <a:latin typeface="+mj-ea"/>
                <a:ea typeface="+mj-ea"/>
              </a:rPr>
              <a:t>人々の健康や生活環境を支える事業 </a:t>
            </a:r>
          </a:p>
          <a:p>
            <a:pPr>
              <a:defRPr/>
            </a:pPr>
            <a:r>
              <a:rPr lang="ja-JP" altLang="en-US" dirty="0">
                <a:latin typeface="+mj-ea"/>
                <a:ea typeface="+mj-ea"/>
              </a:rPr>
              <a:t>　</a:t>
            </a:r>
            <a:r>
              <a:rPr lang="en-US" altLang="ja-JP" dirty="0">
                <a:latin typeface="+mj-ea"/>
                <a:ea typeface="+mj-ea"/>
              </a:rPr>
              <a:t>(3) </a:t>
            </a:r>
            <a:r>
              <a:rPr lang="ja-JP" altLang="en-US" dirty="0">
                <a:latin typeface="+mj-ea"/>
                <a:ea typeface="+mj-ea"/>
              </a:rPr>
              <a:t>自然災害から人々を守る活動 </a:t>
            </a:r>
          </a:p>
          <a:p>
            <a:pPr>
              <a:defRPr/>
            </a:pPr>
            <a:r>
              <a:rPr lang="ja-JP" altLang="en-US" dirty="0">
                <a:latin typeface="+mj-ea"/>
                <a:ea typeface="+mj-ea"/>
              </a:rPr>
              <a:t>　</a:t>
            </a:r>
            <a:r>
              <a:rPr lang="en-US" altLang="ja-JP" dirty="0">
                <a:latin typeface="+mj-ea"/>
                <a:ea typeface="+mj-ea"/>
              </a:rPr>
              <a:t>(4) </a:t>
            </a:r>
            <a:r>
              <a:rPr lang="ja-JP" altLang="en-US" dirty="0">
                <a:latin typeface="+mj-ea"/>
                <a:ea typeface="+mj-ea"/>
              </a:rPr>
              <a:t>県内の伝統や文化，先人の働き </a:t>
            </a:r>
          </a:p>
          <a:p>
            <a:pPr>
              <a:defRPr/>
            </a:pPr>
            <a:r>
              <a:rPr lang="ja-JP" altLang="en-US" dirty="0">
                <a:latin typeface="+mj-ea"/>
                <a:ea typeface="+mj-ea"/>
              </a:rPr>
              <a:t>　</a:t>
            </a:r>
            <a:r>
              <a:rPr lang="en-US" altLang="ja-JP" dirty="0">
                <a:latin typeface="+mj-ea"/>
                <a:ea typeface="+mj-ea"/>
              </a:rPr>
              <a:t>(5) </a:t>
            </a:r>
            <a:r>
              <a:rPr lang="ja-JP" altLang="en-US" dirty="0">
                <a:latin typeface="+mj-ea"/>
                <a:ea typeface="+mj-ea"/>
              </a:rPr>
              <a:t>県内の特色ある地域の様子 </a:t>
            </a:r>
          </a:p>
          <a:p>
            <a:pPr>
              <a:defRPr/>
            </a:pPr>
            <a:r>
              <a:rPr lang="en-US" altLang="ja-JP" dirty="0">
                <a:latin typeface="+mj-ea"/>
                <a:ea typeface="+mj-ea"/>
              </a:rPr>
              <a:t>〔</a:t>
            </a:r>
            <a:r>
              <a:rPr lang="ja-JP" altLang="en-US" dirty="0">
                <a:latin typeface="+mj-ea"/>
                <a:ea typeface="+mj-ea"/>
              </a:rPr>
              <a:t>第５学年</a:t>
            </a:r>
            <a:r>
              <a:rPr lang="en-US" altLang="ja-JP" dirty="0">
                <a:latin typeface="+mj-ea"/>
                <a:ea typeface="+mj-ea"/>
              </a:rPr>
              <a:t>〕 </a:t>
            </a:r>
          </a:p>
          <a:p>
            <a:pPr>
              <a:defRPr/>
            </a:pPr>
            <a:r>
              <a:rPr lang="ja-JP" altLang="en-US" dirty="0">
                <a:latin typeface="+mj-ea"/>
                <a:ea typeface="+mj-ea"/>
              </a:rPr>
              <a:t>　</a:t>
            </a:r>
            <a:r>
              <a:rPr lang="en-US" altLang="ja-JP" dirty="0">
                <a:latin typeface="+mj-ea"/>
                <a:ea typeface="+mj-ea"/>
              </a:rPr>
              <a:t>(1) </a:t>
            </a:r>
            <a:r>
              <a:rPr lang="ja-JP" altLang="en-US" dirty="0">
                <a:latin typeface="+mj-ea"/>
                <a:ea typeface="+mj-ea"/>
              </a:rPr>
              <a:t>我が国の国土の様子と国民生活 </a:t>
            </a:r>
          </a:p>
          <a:p>
            <a:pPr>
              <a:defRPr/>
            </a:pPr>
            <a:r>
              <a:rPr lang="ja-JP" altLang="en-US" dirty="0">
                <a:latin typeface="+mj-ea"/>
                <a:ea typeface="+mj-ea"/>
              </a:rPr>
              <a:t>　</a:t>
            </a:r>
            <a:r>
              <a:rPr lang="en-US" altLang="ja-JP" dirty="0">
                <a:latin typeface="+mj-ea"/>
                <a:ea typeface="+mj-ea"/>
              </a:rPr>
              <a:t>(2) </a:t>
            </a:r>
            <a:r>
              <a:rPr lang="ja-JP" altLang="en-US" dirty="0">
                <a:latin typeface="+mj-ea"/>
                <a:ea typeface="+mj-ea"/>
              </a:rPr>
              <a:t>我が国の農業や水産業における食料生産 </a:t>
            </a:r>
          </a:p>
          <a:p>
            <a:pPr>
              <a:defRPr/>
            </a:pPr>
            <a:r>
              <a:rPr lang="ja-JP" altLang="en-US" dirty="0">
                <a:latin typeface="+mj-ea"/>
                <a:ea typeface="+mj-ea"/>
              </a:rPr>
              <a:t>　</a:t>
            </a:r>
            <a:r>
              <a:rPr lang="en-US" altLang="ja-JP" dirty="0">
                <a:latin typeface="+mj-ea"/>
                <a:ea typeface="+mj-ea"/>
              </a:rPr>
              <a:t>(3) </a:t>
            </a:r>
            <a:r>
              <a:rPr lang="ja-JP" altLang="en-US" dirty="0">
                <a:latin typeface="+mj-ea"/>
                <a:ea typeface="+mj-ea"/>
              </a:rPr>
              <a:t>我が国の工業生産 </a:t>
            </a:r>
          </a:p>
          <a:p>
            <a:pPr>
              <a:defRPr/>
            </a:pPr>
            <a:r>
              <a:rPr lang="ja-JP" altLang="en-US" dirty="0">
                <a:latin typeface="+mj-ea"/>
                <a:ea typeface="+mj-ea"/>
              </a:rPr>
              <a:t>　</a:t>
            </a:r>
            <a:r>
              <a:rPr lang="en-US" altLang="ja-JP" dirty="0">
                <a:latin typeface="+mj-ea"/>
                <a:ea typeface="+mj-ea"/>
              </a:rPr>
              <a:t>(4) </a:t>
            </a:r>
            <a:r>
              <a:rPr lang="ja-JP" altLang="en-US" dirty="0">
                <a:latin typeface="+mj-ea"/>
                <a:ea typeface="+mj-ea"/>
              </a:rPr>
              <a:t>我が国の産業と情報との関わり </a:t>
            </a:r>
          </a:p>
          <a:p>
            <a:pPr>
              <a:defRPr/>
            </a:pPr>
            <a:r>
              <a:rPr lang="ja-JP" altLang="en-US" dirty="0">
                <a:latin typeface="+mj-ea"/>
                <a:ea typeface="+mj-ea"/>
              </a:rPr>
              <a:t>　</a:t>
            </a:r>
            <a:r>
              <a:rPr lang="en-US" altLang="ja-JP" dirty="0">
                <a:latin typeface="+mj-ea"/>
                <a:ea typeface="+mj-ea"/>
              </a:rPr>
              <a:t>(5) </a:t>
            </a:r>
            <a:r>
              <a:rPr lang="ja-JP" altLang="en-US" dirty="0">
                <a:latin typeface="+mj-ea"/>
                <a:ea typeface="+mj-ea"/>
              </a:rPr>
              <a:t>我が国の国土の自然環境と国民生活の関わり </a:t>
            </a:r>
          </a:p>
          <a:p>
            <a:pPr>
              <a:defRPr/>
            </a:pPr>
            <a:r>
              <a:rPr lang="en-US" altLang="ja-JP" dirty="0">
                <a:latin typeface="+mj-ea"/>
                <a:ea typeface="+mj-ea"/>
              </a:rPr>
              <a:t>〔</a:t>
            </a:r>
            <a:r>
              <a:rPr lang="ja-JP" altLang="en-US" dirty="0">
                <a:latin typeface="+mj-ea"/>
                <a:ea typeface="+mj-ea"/>
              </a:rPr>
              <a:t>第６学年</a:t>
            </a:r>
            <a:r>
              <a:rPr lang="en-US" altLang="ja-JP" dirty="0">
                <a:latin typeface="+mj-ea"/>
                <a:ea typeface="+mj-ea"/>
              </a:rPr>
              <a:t>〕 </a:t>
            </a:r>
          </a:p>
          <a:p>
            <a:pPr>
              <a:defRPr/>
            </a:pPr>
            <a:r>
              <a:rPr lang="ja-JP" altLang="en-US" dirty="0">
                <a:latin typeface="+mj-ea"/>
                <a:ea typeface="+mj-ea"/>
              </a:rPr>
              <a:t>　</a:t>
            </a:r>
            <a:r>
              <a:rPr lang="en-US" altLang="ja-JP" dirty="0">
                <a:latin typeface="+mj-ea"/>
                <a:ea typeface="+mj-ea"/>
              </a:rPr>
              <a:t>(1) </a:t>
            </a:r>
            <a:r>
              <a:rPr lang="ja-JP" altLang="en-US" dirty="0">
                <a:latin typeface="+mj-ea"/>
                <a:ea typeface="+mj-ea"/>
              </a:rPr>
              <a:t>我が国の政治の働き </a:t>
            </a:r>
          </a:p>
          <a:p>
            <a:pPr>
              <a:defRPr/>
            </a:pPr>
            <a:r>
              <a:rPr lang="ja-JP" altLang="en-US" dirty="0">
                <a:latin typeface="+mj-ea"/>
                <a:ea typeface="+mj-ea"/>
              </a:rPr>
              <a:t>　</a:t>
            </a:r>
            <a:r>
              <a:rPr lang="en-US" altLang="ja-JP" dirty="0">
                <a:latin typeface="+mj-ea"/>
                <a:ea typeface="+mj-ea"/>
              </a:rPr>
              <a:t>(2) </a:t>
            </a:r>
            <a:r>
              <a:rPr lang="ja-JP" altLang="en-US" dirty="0">
                <a:latin typeface="+mj-ea"/>
                <a:ea typeface="+mj-ea"/>
              </a:rPr>
              <a:t>我が国の歴史上の主な事象 </a:t>
            </a:r>
          </a:p>
          <a:p>
            <a:pPr>
              <a:defRPr/>
            </a:pPr>
            <a:r>
              <a:rPr lang="ja-JP" altLang="en-US" dirty="0">
                <a:latin typeface="+mj-ea"/>
                <a:ea typeface="+mj-ea"/>
              </a:rPr>
              <a:t>　</a:t>
            </a:r>
            <a:r>
              <a:rPr lang="en-US" altLang="ja-JP" dirty="0">
                <a:latin typeface="+mj-ea"/>
                <a:ea typeface="+mj-ea"/>
              </a:rPr>
              <a:t>(3) </a:t>
            </a:r>
            <a:r>
              <a:rPr lang="ja-JP" altLang="en-US" dirty="0">
                <a:latin typeface="+mj-ea"/>
                <a:ea typeface="+mj-ea"/>
              </a:rPr>
              <a:t>グローバル化する世界と日本の役割 	</a:t>
            </a:r>
          </a:p>
        </p:txBody>
      </p:sp>
      <p:sp>
        <p:nvSpPr>
          <p:cNvPr id="22531" name="テキスト ボックス 1"/>
          <p:cNvSpPr txBox="1">
            <a:spLocks noChangeArrowheads="1"/>
          </p:cNvSpPr>
          <p:nvPr/>
        </p:nvSpPr>
        <p:spPr bwMode="auto">
          <a:xfrm>
            <a:off x="0" y="0"/>
            <a:ext cx="9144000" cy="9128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dirty="0">
                <a:solidFill>
                  <a:schemeClr val="bg1"/>
                </a:solidFill>
              </a:rPr>
              <a:t>Ⅰ</a:t>
            </a:r>
            <a:r>
              <a:rPr kumimoji="1" lang="ja-JP" altLang="en-US" sz="3200" b="1" dirty="0">
                <a:solidFill>
                  <a:schemeClr val="bg1"/>
                </a:solidFill>
              </a:rPr>
              <a:t>　小学校社会科の「内容のまとまり」 </a:t>
            </a:r>
            <a:endParaRPr kumimoji="1" lang="en-US" altLang="ja-JP" sz="3200" b="1" dirty="0">
              <a:solidFill>
                <a:schemeClr val="bg1"/>
              </a:solidFill>
            </a:endParaRPr>
          </a:p>
        </p:txBody>
      </p:sp>
      <p:grpSp>
        <p:nvGrpSpPr>
          <p:cNvPr id="22532" name="グループ化 10"/>
          <p:cNvGrpSpPr>
            <a:grpSpLocks/>
          </p:cNvGrpSpPr>
          <p:nvPr/>
        </p:nvGrpSpPr>
        <p:grpSpPr bwMode="auto">
          <a:xfrm>
            <a:off x="4914900" y="1417638"/>
            <a:ext cx="3887788" cy="704850"/>
            <a:chOff x="5148064" y="1445473"/>
            <a:chExt cx="3888412" cy="704850"/>
          </a:xfrm>
        </p:grpSpPr>
        <p:sp>
          <p:nvSpPr>
            <p:cNvPr id="7" name="正方形/長方形 6"/>
            <p:cNvSpPr/>
            <p:nvPr/>
          </p:nvSpPr>
          <p:spPr>
            <a:xfrm>
              <a:off x="5764113" y="1445473"/>
              <a:ext cx="3272363" cy="704850"/>
            </a:xfrm>
            <a:prstGeom prst="rect">
              <a:avLst/>
            </a:prstGeom>
            <a:solidFill>
              <a:srgbClr val="66FFFF"/>
            </a:solidFill>
            <a:ln w="76200" cmpd="dbl">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b="1" dirty="0">
                  <a:solidFill>
                    <a:prstClr val="black"/>
                  </a:solidFill>
                </a:rPr>
                <a:t>第３学年　４つ</a:t>
              </a:r>
            </a:p>
          </p:txBody>
        </p:sp>
        <p:cxnSp>
          <p:nvCxnSpPr>
            <p:cNvPr id="8" name="直線コネクタ 7"/>
            <p:cNvCxnSpPr/>
            <p:nvPr/>
          </p:nvCxnSpPr>
          <p:spPr>
            <a:xfrm>
              <a:off x="5148064" y="1772498"/>
              <a:ext cx="616049" cy="0"/>
            </a:xfrm>
            <a:prstGeom prst="line">
              <a:avLst/>
            </a:prstGeom>
            <a:ln w="57150" cmpd="dbl">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533" name="グループ化 10"/>
          <p:cNvGrpSpPr>
            <a:grpSpLocks/>
          </p:cNvGrpSpPr>
          <p:nvPr/>
        </p:nvGrpSpPr>
        <p:grpSpPr bwMode="auto">
          <a:xfrm>
            <a:off x="4932363" y="3216275"/>
            <a:ext cx="3887787" cy="704850"/>
            <a:chOff x="5148064" y="1445473"/>
            <a:chExt cx="3888412" cy="704850"/>
          </a:xfrm>
        </p:grpSpPr>
        <p:sp>
          <p:nvSpPr>
            <p:cNvPr id="11" name="正方形/長方形 10"/>
            <p:cNvSpPr/>
            <p:nvPr/>
          </p:nvSpPr>
          <p:spPr>
            <a:xfrm>
              <a:off x="5764113" y="1445473"/>
              <a:ext cx="3272363" cy="704850"/>
            </a:xfrm>
            <a:prstGeom prst="rect">
              <a:avLst/>
            </a:prstGeom>
            <a:solidFill>
              <a:srgbClr val="66FFFF"/>
            </a:solidFill>
            <a:ln w="76200" cmpd="dbl">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b="1" dirty="0">
                  <a:solidFill>
                    <a:prstClr val="black"/>
                  </a:solidFill>
                </a:rPr>
                <a:t>第４学年　５つ</a:t>
              </a:r>
            </a:p>
          </p:txBody>
        </p:sp>
        <p:cxnSp>
          <p:nvCxnSpPr>
            <p:cNvPr id="12" name="直線コネクタ 11"/>
            <p:cNvCxnSpPr/>
            <p:nvPr/>
          </p:nvCxnSpPr>
          <p:spPr>
            <a:xfrm>
              <a:off x="5148064" y="1772498"/>
              <a:ext cx="616049" cy="0"/>
            </a:xfrm>
            <a:prstGeom prst="line">
              <a:avLst/>
            </a:prstGeom>
            <a:ln w="57150" cmpd="dbl">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534" name="グループ化 10"/>
          <p:cNvGrpSpPr>
            <a:grpSpLocks/>
          </p:cNvGrpSpPr>
          <p:nvPr/>
        </p:nvGrpSpPr>
        <p:grpSpPr bwMode="auto">
          <a:xfrm>
            <a:off x="4935538" y="4803775"/>
            <a:ext cx="3887787" cy="704850"/>
            <a:chOff x="5148064" y="1445473"/>
            <a:chExt cx="3888412" cy="704850"/>
          </a:xfrm>
        </p:grpSpPr>
        <p:sp>
          <p:nvSpPr>
            <p:cNvPr id="15" name="正方形/長方形 14"/>
            <p:cNvSpPr/>
            <p:nvPr/>
          </p:nvSpPr>
          <p:spPr>
            <a:xfrm>
              <a:off x="5764113" y="1445473"/>
              <a:ext cx="3272363" cy="704850"/>
            </a:xfrm>
            <a:prstGeom prst="rect">
              <a:avLst/>
            </a:prstGeom>
            <a:solidFill>
              <a:srgbClr val="66FFFF"/>
            </a:solidFill>
            <a:ln w="76200" cmpd="dbl">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b="1" dirty="0">
                  <a:solidFill>
                    <a:prstClr val="black"/>
                  </a:solidFill>
                </a:rPr>
                <a:t>第５学年　５つ</a:t>
              </a:r>
            </a:p>
          </p:txBody>
        </p:sp>
        <p:cxnSp>
          <p:nvCxnSpPr>
            <p:cNvPr id="16" name="直線コネクタ 15"/>
            <p:cNvCxnSpPr/>
            <p:nvPr/>
          </p:nvCxnSpPr>
          <p:spPr>
            <a:xfrm>
              <a:off x="5148064" y="1772498"/>
              <a:ext cx="616049" cy="0"/>
            </a:xfrm>
            <a:prstGeom prst="line">
              <a:avLst/>
            </a:prstGeom>
            <a:ln w="57150" cmpd="dbl">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535" name="グループ化 10"/>
          <p:cNvGrpSpPr>
            <a:grpSpLocks/>
          </p:cNvGrpSpPr>
          <p:nvPr/>
        </p:nvGrpSpPr>
        <p:grpSpPr bwMode="auto">
          <a:xfrm>
            <a:off x="4935538" y="5962650"/>
            <a:ext cx="3887787" cy="704850"/>
            <a:chOff x="5148064" y="1445473"/>
            <a:chExt cx="3888412" cy="704850"/>
          </a:xfrm>
        </p:grpSpPr>
        <p:sp>
          <p:nvSpPr>
            <p:cNvPr id="19" name="正方形/長方形 18"/>
            <p:cNvSpPr/>
            <p:nvPr/>
          </p:nvSpPr>
          <p:spPr>
            <a:xfrm>
              <a:off x="5764113" y="1445473"/>
              <a:ext cx="3272363" cy="704850"/>
            </a:xfrm>
            <a:prstGeom prst="rect">
              <a:avLst/>
            </a:prstGeom>
            <a:solidFill>
              <a:srgbClr val="66FFFF"/>
            </a:solidFill>
            <a:ln w="76200" cmpd="dbl">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b="1" dirty="0">
                  <a:solidFill>
                    <a:prstClr val="black"/>
                  </a:solidFill>
                </a:rPr>
                <a:t>第６学年　３つ</a:t>
              </a:r>
            </a:p>
          </p:txBody>
        </p:sp>
        <p:cxnSp>
          <p:nvCxnSpPr>
            <p:cNvPr id="20" name="直線コネクタ 19"/>
            <p:cNvCxnSpPr/>
            <p:nvPr/>
          </p:nvCxnSpPr>
          <p:spPr>
            <a:xfrm>
              <a:off x="5148064" y="1772498"/>
              <a:ext cx="616049" cy="0"/>
            </a:xfrm>
            <a:prstGeom prst="line">
              <a:avLst/>
            </a:prstGeom>
            <a:ln w="57150" cmpd="dbl">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 name="AutoShape 16"/>
          <p:cNvSpPr>
            <a:spLocks noChangeArrowheads="1"/>
          </p:cNvSpPr>
          <p:nvPr/>
        </p:nvSpPr>
        <p:spPr bwMode="auto">
          <a:xfrm>
            <a:off x="7667625" y="157163"/>
            <a:ext cx="1298575" cy="4778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P27</a:t>
            </a:r>
            <a:endParaRPr lang="ja-JP" altLang="en-US" sz="28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47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テキスト ボックス 12"/>
          <p:cNvSpPr txBox="1">
            <a:spLocks noChangeArrowheads="1"/>
          </p:cNvSpPr>
          <p:nvPr/>
        </p:nvSpPr>
        <p:spPr bwMode="auto">
          <a:xfrm>
            <a:off x="90488" y="692150"/>
            <a:ext cx="8963025" cy="606425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a:solidFill>
                <a:srgbClr val="000000"/>
              </a:solidFill>
              <a:latin typeface="ＭＳ Ｐゴシック" panose="020B0600070205080204" pitchFamily="50" charset="-128"/>
            </a:endParaRPr>
          </a:p>
        </p:txBody>
      </p:sp>
      <p:sp>
        <p:nvSpPr>
          <p:cNvPr id="9" name="ホームベース 16"/>
          <p:cNvSpPr/>
          <p:nvPr/>
        </p:nvSpPr>
        <p:spPr>
          <a:xfrm>
            <a:off x="0" y="0"/>
            <a:ext cx="9144000" cy="593725"/>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3200" b="1" dirty="0">
                <a:solidFill>
                  <a:prstClr val="white"/>
                </a:solidFill>
                <a:latin typeface="ＭＳ Ｐゴシック" panose="020B0600070205080204" pitchFamily="50" charset="-128"/>
              </a:rPr>
              <a:t>Ⅰ </a:t>
            </a:r>
            <a:r>
              <a:rPr lang="ja-JP" altLang="en-US" sz="3200" b="1" dirty="0">
                <a:solidFill>
                  <a:prstClr val="white"/>
                </a:solidFill>
                <a:latin typeface="ＭＳ Ｐゴシック" panose="020B0600070205080204" pitchFamily="50" charset="-128"/>
              </a:rPr>
              <a:t>　小学校社会科の「内容のまとまり」</a:t>
            </a:r>
            <a:endParaRPr lang="en-US" altLang="ja-JP" sz="3200" b="1" dirty="0">
              <a:solidFill>
                <a:prstClr val="white"/>
              </a:solidFill>
              <a:latin typeface="ＭＳ Ｐゴシック" panose="020B0600070205080204" pitchFamily="50" charset="-128"/>
            </a:endParaRPr>
          </a:p>
        </p:txBody>
      </p:sp>
      <p:sp>
        <p:nvSpPr>
          <p:cNvPr id="24580" name="AutoShape 10"/>
          <p:cNvSpPr>
            <a:spLocks noChangeArrowheads="1"/>
          </p:cNvSpPr>
          <p:nvPr/>
        </p:nvSpPr>
        <p:spPr bwMode="auto">
          <a:xfrm>
            <a:off x="152400" y="947738"/>
            <a:ext cx="8839200" cy="5232400"/>
          </a:xfrm>
          <a:prstGeom prst="foldedCorner">
            <a:avLst>
              <a:gd name="adj" fmla="val 12500"/>
            </a:avLst>
          </a:prstGeom>
          <a:solidFill>
            <a:srgbClr val="FFFFFF"/>
          </a:solidFill>
          <a:ln w="44450">
            <a:solidFill>
              <a:srgbClr val="FF0000"/>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en-US" altLang="ja-JP" sz="2000">
              <a:solidFill>
                <a:srgbClr val="000000"/>
              </a:solidFill>
              <a:latin typeface="Tahoma" panose="020B0604030504040204" pitchFamily="34" charset="0"/>
            </a:endParaRPr>
          </a:p>
          <a:p>
            <a:r>
              <a:rPr lang="ja-JP" altLang="en-US" sz="2000">
                <a:solidFill>
                  <a:srgbClr val="FF0000"/>
                </a:solidFill>
                <a:latin typeface="Tahoma" panose="020B0604030504040204" pitchFamily="34" charset="0"/>
              </a:rPr>
              <a:t>（</a:t>
            </a:r>
            <a:r>
              <a:rPr lang="en-US" altLang="ja-JP" sz="2000">
                <a:solidFill>
                  <a:srgbClr val="FF0000"/>
                </a:solidFill>
                <a:latin typeface="Tahoma" panose="020B0604030504040204" pitchFamily="34" charset="0"/>
              </a:rPr>
              <a:t>5</a:t>
            </a:r>
            <a:r>
              <a:rPr lang="ja-JP" altLang="en-US" sz="2000">
                <a:solidFill>
                  <a:srgbClr val="FF0000"/>
                </a:solidFill>
                <a:latin typeface="Tahoma" panose="020B0604030504040204" pitchFamily="34" charset="0"/>
              </a:rPr>
              <a:t>）　</a:t>
            </a:r>
            <a:r>
              <a:rPr lang="ja-JP" altLang="en-US" sz="2000">
                <a:solidFill>
                  <a:srgbClr val="000000"/>
                </a:solidFill>
                <a:latin typeface="Tahoma" panose="020B0604030504040204" pitchFamily="34" charset="0"/>
              </a:rPr>
              <a:t>県内の特色ある地域の様子</a:t>
            </a:r>
            <a:endParaRPr lang="en-US" altLang="ja-JP" sz="2000">
              <a:solidFill>
                <a:srgbClr val="000000"/>
              </a:solidFill>
              <a:latin typeface="Tahoma" panose="020B0604030504040204" pitchFamily="34" charset="0"/>
            </a:endParaRPr>
          </a:p>
          <a:p>
            <a:pPr eaLnBrk="1" hangingPunct="1"/>
            <a:r>
              <a:rPr lang="ja-JP" altLang="en-US" sz="2000">
                <a:solidFill>
                  <a:srgbClr val="000000"/>
                </a:solidFill>
                <a:latin typeface="Tahoma" panose="020B0604030504040204" pitchFamily="34" charset="0"/>
              </a:rPr>
              <a:t>　　 　県内の特色ある地域の様子について，学習の問題を追究・解決する活動を　　　</a:t>
            </a:r>
            <a:endParaRPr lang="en-US" altLang="ja-JP" sz="2000">
              <a:solidFill>
                <a:srgbClr val="000000"/>
              </a:solidFill>
              <a:latin typeface="Tahoma" panose="020B0604030504040204" pitchFamily="34" charset="0"/>
            </a:endParaRPr>
          </a:p>
          <a:p>
            <a:pPr eaLnBrk="1" hangingPunct="1"/>
            <a:r>
              <a:rPr lang="ja-JP" altLang="en-US" sz="2000">
                <a:solidFill>
                  <a:srgbClr val="000000"/>
                </a:solidFill>
                <a:latin typeface="Tahoma" panose="020B0604030504040204" pitchFamily="34" charset="0"/>
              </a:rPr>
              <a:t>　　通して，次の事項を身に付けることができるよう指導する。</a:t>
            </a:r>
            <a:endParaRPr lang="en-US" altLang="ja-JP" sz="2000">
              <a:solidFill>
                <a:srgbClr val="000000"/>
              </a:solidFill>
              <a:latin typeface="Tahoma" panose="020B0604030504040204" pitchFamily="34" charset="0"/>
            </a:endParaRPr>
          </a:p>
          <a:p>
            <a:pPr eaLnBrk="1" hangingPunct="1"/>
            <a:r>
              <a:rPr lang="en-US" altLang="ja-JP" sz="2000">
                <a:solidFill>
                  <a:srgbClr val="000000"/>
                </a:solidFill>
                <a:latin typeface="Tahoma" panose="020B0604030504040204" pitchFamily="34" charset="0"/>
              </a:rPr>
              <a:t>  </a:t>
            </a:r>
          </a:p>
          <a:p>
            <a:pPr eaLnBrk="1" hangingPunct="1"/>
            <a:endParaRPr lang="en-US" altLang="ja-JP" sz="2000">
              <a:solidFill>
                <a:srgbClr val="000000"/>
              </a:solidFill>
              <a:latin typeface="Tahoma" panose="020B0604030504040204" pitchFamily="34" charset="0"/>
            </a:endParaRPr>
          </a:p>
          <a:p>
            <a:pPr eaLnBrk="1" hangingPunct="1"/>
            <a:r>
              <a:rPr lang="ja-JP" altLang="en-US" sz="2000">
                <a:solidFill>
                  <a:srgbClr val="000000"/>
                </a:solidFill>
                <a:latin typeface="Tahoma" panose="020B0604030504040204" pitchFamily="34" charset="0"/>
              </a:rPr>
              <a:t>    ア　次のような知識及び技能を身に付けること。</a:t>
            </a:r>
            <a:endParaRPr lang="en-US" altLang="ja-JP" sz="2000">
              <a:solidFill>
                <a:srgbClr val="000000"/>
              </a:solidFill>
              <a:latin typeface="Tahoma" panose="020B0604030504040204" pitchFamily="34" charset="0"/>
            </a:endParaRPr>
          </a:p>
          <a:p>
            <a:pPr eaLnBrk="1" hangingPunct="1"/>
            <a:r>
              <a:rPr lang="en-US" altLang="ja-JP" sz="2000">
                <a:solidFill>
                  <a:srgbClr val="000000"/>
                </a:solidFill>
                <a:latin typeface="Tahoma" panose="020B0604030504040204" pitchFamily="34" charset="0"/>
              </a:rPr>
              <a:t>  </a:t>
            </a:r>
            <a:r>
              <a:rPr lang="ja-JP" altLang="en-US" sz="2000">
                <a:solidFill>
                  <a:srgbClr val="000000"/>
                </a:solidFill>
                <a:latin typeface="Tahoma" panose="020B0604030504040204" pitchFamily="34" charset="0"/>
              </a:rPr>
              <a:t>　</a:t>
            </a:r>
            <a:r>
              <a:rPr lang="en-US" altLang="ja-JP" sz="2000">
                <a:solidFill>
                  <a:srgbClr val="000000"/>
                </a:solidFill>
                <a:latin typeface="Tahoma" panose="020B0604030504040204" pitchFamily="34" charset="0"/>
              </a:rPr>
              <a:t>(</a:t>
            </a:r>
            <a:r>
              <a:rPr lang="ja-JP" altLang="en-US" sz="2000">
                <a:solidFill>
                  <a:srgbClr val="000000"/>
                </a:solidFill>
                <a:latin typeface="Tahoma" panose="020B0604030504040204" pitchFamily="34" charset="0"/>
              </a:rPr>
              <a:t>ｱ</a:t>
            </a:r>
            <a:r>
              <a:rPr lang="en-US" altLang="ja-JP" sz="2000">
                <a:solidFill>
                  <a:srgbClr val="000000"/>
                </a:solidFill>
                <a:latin typeface="Tahoma" panose="020B0604030504040204" pitchFamily="34" charset="0"/>
              </a:rPr>
              <a:t>) </a:t>
            </a:r>
            <a:r>
              <a:rPr lang="ja-JP" altLang="en-US" sz="2000">
                <a:solidFill>
                  <a:srgbClr val="000000"/>
                </a:solidFill>
                <a:latin typeface="Tahoma" panose="020B0604030504040204" pitchFamily="34" charset="0"/>
              </a:rPr>
              <a:t>県内の特色ある地域では，人々が協力し，特色あるまちづくりや観光などの</a:t>
            </a:r>
            <a:endParaRPr lang="en-US" altLang="ja-JP" sz="2000">
              <a:solidFill>
                <a:srgbClr val="000000"/>
              </a:solidFill>
              <a:latin typeface="Tahoma" panose="020B0604030504040204" pitchFamily="34" charset="0"/>
            </a:endParaRPr>
          </a:p>
          <a:p>
            <a:pPr eaLnBrk="1" hangingPunct="1"/>
            <a:r>
              <a:rPr lang="ja-JP" altLang="en-US" sz="2000">
                <a:solidFill>
                  <a:srgbClr val="000000"/>
                </a:solidFill>
                <a:latin typeface="Tahoma" panose="020B0604030504040204" pitchFamily="34" charset="0"/>
              </a:rPr>
              <a:t>　　　　 産業の発展に努めていることを理解すること。</a:t>
            </a:r>
            <a:endParaRPr lang="en-US" altLang="ja-JP" sz="2000">
              <a:solidFill>
                <a:srgbClr val="000000"/>
              </a:solidFill>
              <a:latin typeface="Tahoma" panose="020B0604030504040204" pitchFamily="34" charset="0"/>
            </a:endParaRPr>
          </a:p>
          <a:p>
            <a:pPr eaLnBrk="1" hangingPunct="1"/>
            <a:r>
              <a:rPr lang="ja-JP" altLang="en-US" sz="2000">
                <a:solidFill>
                  <a:srgbClr val="000000"/>
                </a:solidFill>
                <a:latin typeface="Tahoma" panose="020B0604030504040204" pitchFamily="34" charset="0"/>
              </a:rPr>
              <a:t>　　</a:t>
            </a:r>
            <a:r>
              <a:rPr lang="en-US" altLang="ja-JP" sz="2000">
                <a:solidFill>
                  <a:srgbClr val="000000"/>
                </a:solidFill>
                <a:latin typeface="Tahoma" panose="020B0604030504040204" pitchFamily="34" charset="0"/>
              </a:rPr>
              <a:t>(</a:t>
            </a:r>
            <a:r>
              <a:rPr lang="ja-JP" altLang="en-US" sz="2000">
                <a:solidFill>
                  <a:srgbClr val="000000"/>
                </a:solidFill>
                <a:latin typeface="Tahoma" panose="020B0604030504040204" pitchFamily="34" charset="0"/>
              </a:rPr>
              <a:t>ｲ</a:t>
            </a:r>
            <a:r>
              <a:rPr lang="en-US" altLang="ja-JP" sz="2000">
                <a:solidFill>
                  <a:srgbClr val="000000"/>
                </a:solidFill>
                <a:latin typeface="Tahoma" panose="020B0604030504040204" pitchFamily="34" charset="0"/>
              </a:rPr>
              <a:t>) </a:t>
            </a:r>
            <a:r>
              <a:rPr lang="ja-JP" altLang="en-US" sz="2000">
                <a:solidFill>
                  <a:srgbClr val="000000"/>
                </a:solidFill>
                <a:latin typeface="Tahoma" panose="020B0604030504040204" pitchFamily="34" charset="0"/>
              </a:rPr>
              <a:t>地図帳や各種の資料を調べ，白地図などにまとめること。</a:t>
            </a:r>
            <a:endParaRPr lang="en-US" altLang="ja-JP" sz="2000">
              <a:solidFill>
                <a:srgbClr val="000000"/>
              </a:solidFill>
              <a:latin typeface="Tahoma" panose="020B0604030504040204" pitchFamily="34" charset="0"/>
            </a:endParaRPr>
          </a:p>
          <a:p>
            <a:pPr eaLnBrk="1" hangingPunct="1"/>
            <a:endParaRPr lang="en-US" altLang="ja-JP" sz="2000">
              <a:solidFill>
                <a:srgbClr val="000000"/>
              </a:solidFill>
              <a:latin typeface="Tahoma" panose="020B0604030504040204" pitchFamily="34" charset="0"/>
            </a:endParaRPr>
          </a:p>
          <a:p>
            <a:pPr eaLnBrk="1" hangingPunct="1"/>
            <a:endParaRPr lang="en-US" altLang="ja-JP" sz="2000">
              <a:solidFill>
                <a:srgbClr val="000000"/>
              </a:solidFill>
              <a:latin typeface="Tahoma" panose="020B0604030504040204" pitchFamily="34" charset="0"/>
            </a:endParaRPr>
          </a:p>
          <a:p>
            <a:pPr eaLnBrk="1" hangingPunct="1"/>
            <a:r>
              <a:rPr lang="ja-JP" altLang="en-US" sz="2000">
                <a:solidFill>
                  <a:srgbClr val="000000"/>
                </a:solidFill>
                <a:latin typeface="Tahoma" panose="020B0604030504040204" pitchFamily="34" charset="0"/>
              </a:rPr>
              <a:t>　　イ　次のような思考力，判断力，表現力等を身に付けること。</a:t>
            </a:r>
            <a:endParaRPr lang="en-US" altLang="ja-JP" sz="2000">
              <a:solidFill>
                <a:srgbClr val="000000"/>
              </a:solidFill>
              <a:latin typeface="Tahoma" panose="020B0604030504040204" pitchFamily="34" charset="0"/>
            </a:endParaRPr>
          </a:p>
          <a:p>
            <a:pPr eaLnBrk="1" hangingPunct="1"/>
            <a:r>
              <a:rPr lang="ja-JP" altLang="en-US" sz="2000">
                <a:solidFill>
                  <a:srgbClr val="000000"/>
                </a:solidFill>
                <a:latin typeface="Tahoma" panose="020B0604030504040204" pitchFamily="34" charset="0"/>
              </a:rPr>
              <a:t>　　</a:t>
            </a:r>
            <a:r>
              <a:rPr lang="en-US" altLang="ja-JP" sz="2000">
                <a:solidFill>
                  <a:srgbClr val="000000"/>
                </a:solidFill>
                <a:latin typeface="Tahoma" panose="020B0604030504040204" pitchFamily="34" charset="0"/>
              </a:rPr>
              <a:t>(</a:t>
            </a:r>
            <a:r>
              <a:rPr lang="ja-JP" altLang="en-US" sz="2000">
                <a:solidFill>
                  <a:srgbClr val="000000"/>
                </a:solidFill>
                <a:latin typeface="Tahoma" panose="020B0604030504040204" pitchFamily="34" charset="0"/>
              </a:rPr>
              <a:t>ｱ</a:t>
            </a:r>
            <a:r>
              <a:rPr lang="en-US" altLang="ja-JP" sz="2000">
                <a:solidFill>
                  <a:srgbClr val="000000"/>
                </a:solidFill>
                <a:latin typeface="Tahoma" panose="020B0604030504040204" pitchFamily="34" charset="0"/>
              </a:rPr>
              <a:t>) </a:t>
            </a:r>
            <a:r>
              <a:rPr lang="ja-JP" altLang="en-US" sz="2000">
                <a:solidFill>
                  <a:srgbClr val="000000"/>
                </a:solidFill>
                <a:latin typeface="Tahoma" panose="020B0604030504040204" pitchFamily="34" charset="0"/>
              </a:rPr>
              <a:t>特色ある地域の位置や自然環境，人々の活動や産業の歴史的背景，人々　</a:t>
            </a:r>
            <a:endParaRPr lang="en-US" altLang="ja-JP" sz="2000">
              <a:solidFill>
                <a:srgbClr val="000000"/>
              </a:solidFill>
              <a:latin typeface="Tahoma" panose="020B0604030504040204" pitchFamily="34" charset="0"/>
            </a:endParaRPr>
          </a:p>
          <a:p>
            <a:pPr eaLnBrk="1" hangingPunct="1"/>
            <a:r>
              <a:rPr lang="ja-JP" altLang="en-US" sz="2000">
                <a:solidFill>
                  <a:srgbClr val="000000"/>
                </a:solidFill>
                <a:latin typeface="Tahoma" panose="020B0604030504040204" pitchFamily="34" charset="0"/>
              </a:rPr>
              <a:t>　　　　 の協力関係などに着目して，地域の様子を捉え，それらの特色を考え，表</a:t>
            </a:r>
            <a:endParaRPr lang="en-US" altLang="ja-JP" sz="2000">
              <a:solidFill>
                <a:srgbClr val="000000"/>
              </a:solidFill>
              <a:latin typeface="Tahoma" panose="020B0604030504040204" pitchFamily="34" charset="0"/>
            </a:endParaRPr>
          </a:p>
          <a:p>
            <a:pPr eaLnBrk="1" hangingPunct="1"/>
            <a:r>
              <a:rPr lang="en-US" altLang="ja-JP" sz="2000">
                <a:solidFill>
                  <a:srgbClr val="000000"/>
                </a:solidFill>
                <a:latin typeface="Tahoma" panose="020B0604030504040204" pitchFamily="34" charset="0"/>
              </a:rPr>
              <a:t>          </a:t>
            </a:r>
            <a:r>
              <a:rPr lang="ja-JP" altLang="en-US" sz="2000">
                <a:solidFill>
                  <a:srgbClr val="000000"/>
                </a:solidFill>
                <a:latin typeface="Tahoma" panose="020B0604030504040204" pitchFamily="34" charset="0"/>
              </a:rPr>
              <a:t>現すること。</a:t>
            </a:r>
            <a:endParaRPr lang="en-US" altLang="ja-JP" sz="2000">
              <a:solidFill>
                <a:srgbClr val="000000"/>
              </a:solidFill>
              <a:latin typeface="Tahoma" panose="020B0604030504040204" pitchFamily="34" charset="0"/>
            </a:endParaRPr>
          </a:p>
          <a:p>
            <a:pPr eaLnBrk="1" hangingPunct="1"/>
            <a:r>
              <a:rPr lang="ja-JP" altLang="en-US" sz="2400">
                <a:solidFill>
                  <a:srgbClr val="000000"/>
                </a:solidFill>
                <a:latin typeface="Tahoma" panose="020B0604030504040204" pitchFamily="34" charset="0"/>
              </a:rPr>
              <a:t>　</a:t>
            </a:r>
            <a:endParaRPr lang="en-US" altLang="ja-JP" sz="2400">
              <a:solidFill>
                <a:srgbClr val="000000"/>
              </a:solidFill>
              <a:latin typeface="Tahoma" panose="020B0604030504040204" pitchFamily="34" charset="0"/>
            </a:endParaRPr>
          </a:p>
          <a:p>
            <a:pPr eaLnBrk="1" hangingPunct="1"/>
            <a:r>
              <a:rPr lang="ja-JP" altLang="en-US" sz="2400">
                <a:solidFill>
                  <a:srgbClr val="000000"/>
                </a:solidFill>
                <a:latin typeface="Tahoma" panose="020B0604030504040204" pitchFamily="34" charset="0"/>
              </a:rPr>
              <a:t>　</a:t>
            </a:r>
            <a:endParaRPr lang="en-US" altLang="ja-JP" sz="2400">
              <a:solidFill>
                <a:srgbClr val="000000"/>
              </a:solidFill>
              <a:latin typeface="Tahoma" panose="020B0604030504040204" pitchFamily="34" charset="0"/>
            </a:endParaRPr>
          </a:p>
        </p:txBody>
      </p:sp>
      <p:sp>
        <p:nvSpPr>
          <p:cNvPr id="24581" name="テキスト ボックス 2"/>
          <p:cNvSpPr txBox="1">
            <a:spLocks noChangeArrowheads="1"/>
          </p:cNvSpPr>
          <p:nvPr/>
        </p:nvSpPr>
        <p:spPr bwMode="auto">
          <a:xfrm>
            <a:off x="2535238" y="6284913"/>
            <a:ext cx="6507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solidFill>
                  <a:srgbClr val="000000"/>
                </a:solidFill>
              </a:rPr>
              <a:t>学習指導要領解説社会科編　</a:t>
            </a:r>
            <a:r>
              <a:rPr kumimoji="1" lang="en-US" altLang="ja-JP" sz="2400">
                <a:solidFill>
                  <a:srgbClr val="000000"/>
                </a:solidFill>
              </a:rPr>
              <a:t>P66</a:t>
            </a:r>
            <a:r>
              <a:rPr kumimoji="1" lang="ja-JP" altLang="en-US" sz="2400">
                <a:solidFill>
                  <a:srgbClr val="000000"/>
                </a:solidFill>
              </a:rPr>
              <a:t>より一部抜粋</a:t>
            </a:r>
          </a:p>
        </p:txBody>
      </p:sp>
      <p:cxnSp>
        <p:nvCxnSpPr>
          <p:cNvPr id="15" name="直線コネクタ 14"/>
          <p:cNvCxnSpPr/>
          <p:nvPr/>
        </p:nvCxnSpPr>
        <p:spPr bwMode="auto">
          <a:xfrm>
            <a:off x="444500" y="3068638"/>
            <a:ext cx="36036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bwMode="auto">
          <a:xfrm>
            <a:off x="444500" y="4941888"/>
            <a:ext cx="396875" cy="0"/>
          </a:xfrm>
          <a:prstGeom prst="line">
            <a:avLst/>
          </a:prstGeom>
          <a:ln w="44450">
            <a:solidFill>
              <a:srgbClr val="000099"/>
            </a:solidFill>
          </a:ln>
        </p:spPr>
        <p:style>
          <a:lnRef idx="1">
            <a:schemeClr val="accent1"/>
          </a:lnRef>
          <a:fillRef idx="0">
            <a:schemeClr val="accent1"/>
          </a:fillRef>
          <a:effectRef idx="0">
            <a:schemeClr val="accent1"/>
          </a:effectRef>
          <a:fontRef idx="minor">
            <a:schemeClr val="tx1"/>
          </a:fontRef>
        </p:style>
      </p:cxnSp>
      <p:sp>
        <p:nvSpPr>
          <p:cNvPr id="24584" name="テキスト ボックス 20"/>
          <p:cNvSpPr txBox="1">
            <a:spLocks noChangeArrowheads="1"/>
          </p:cNvSpPr>
          <p:nvPr/>
        </p:nvSpPr>
        <p:spPr bwMode="auto">
          <a:xfrm>
            <a:off x="4576763" y="2300288"/>
            <a:ext cx="2159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solidFill>
                  <a:srgbClr val="FF0000"/>
                </a:solidFill>
              </a:rPr>
              <a:t>「知識・技能</a:t>
            </a:r>
            <a:r>
              <a:rPr lang="ja-JP" altLang="en-US" sz="2400">
                <a:solidFill>
                  <a:srgbClr val="FF0000"/>
                </a:solidFill>
              </a:rPr>
              <a:t>」</a:t>
            </a:r>
          </a:p>
        </p:txBody>
      </p:sp>
      <p:sp>
        <p:nvSpPr>
          <p:cNvPr id="24585" name="テキスト ボックス 21"/>
          <p:cNvSpPr txBox="1">
            <a:spLocks noChangeArrowheads="1"/>
          </p:cNvSpPr>
          <p:nvPr/>
        </p:nvSpPr>
        <p:spPr bwMode="auto">
          <a:xfrm>
            <a:off x="3779838" y="4173538"/>
            <a:ext cx="4608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solidFill>
                  <a:srgbClr val="000099"/>
                </a:solidFill>
              </a:rPr>
              <a:t>「思考力・判断力・表現力等」</a:t>
            </a:r>
          </a:p>
        </p:txBody>
      </p:sp>
      <p:sp>
        <p:nvSpPr>
          <p:cNvPr id="24586" name="テキスト ボックス 22"/>
          <p:cNvSpPr txBox="1">
            <a:spLocks noChangeArrowheads="1"/>
          </p:cNvSpPr>
          <p:nvPr/>
        </p:nvSpPr>
        <p:spPr bwMode="auto">
          <a:xfrm>
            <a:off x="1187450" y="717550"/>
            <a:ext cx="2124075" cy="461963"/>
          </a:xfrm>
          <a:prstGeom prst="rect">
            <a:avLst/>
          </a:prstGeom>
          <a:solidFill>
            <a:srgbClr val="FF0000"/>
          </a:solidFill>
          <a:ln w="412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b="1">
                <a:solidFill>
                  <a:srgbClr val="FFFFFF"/>
                </a:solidFill>
              </a:rPr>
              <a:t>内容のまとまり</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65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prstClr val="black"/>
                </a:solidFill>
                <a:latin typeface="HGP教科書体" panose="02020600000000000000" pitchFamily="18" charset="-128"/>
                <a:ea typeface="HGP教科書体" panose="02020600000000000000" pitchFamily="18" charset="-128"/>
              </a:rPr>
              <a:t>小学校　社会</a:t>
            </a:r>
            <a:endParaRPr kumimoji="1" lang="ja-JP" altLang="en-US" sz="5400" dirty="0">
              <a:solidFill>
                <a:prstClr val="black"/>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prstClr val="white">
                    <a:lumMod val="65000"/>
                  </a:prstClr>
                </a:solidFill>
                <a:ea typeface="HGP教科書体" panose="02020600000000000000" pitchFamily="18" charset="-128"/>
              </a:rPr>
              <a:t>Ⅰ</a:t>
            </a:r>
            <a:r>
              <a:rPr lang="ja-JP" altLang="en-US" sz="2800" b="1" dirty="0">
                <a:solidFill>
                  <a:prstClr val="white">
                    <a:lumMod val="65000"/>
                  </a:prstClr>
                </a:solidFill>
                <a:ea typeface="HGP教科書体" panose="02020600000000000000" pitchFamily="18" charset="-128"/>
              </a:rPr>
              <a:t>　小学校社会科の「内容のまとまり」</a:t>
            </a:r>
            <a:endParaRPr lang="en-US" altLang="ja-JP" sz="2800" b="1" dirty="0">
              <a:solidFill>
                <a:prstClr val="white">
                  <a:lumMod val="65000"/>
                </a:prst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prstClr val="black"/>
                </a:solidFill>
                <a:ea typeface="HGP教科書体" panose="02020600000000000000" pitchFamily="18" charset="-128"/>
              </a:rPr>
              <a:t>Ⅱ</a:t>
            </a:r>
            <a:r>
              <a:rPr lang="ja-JP" altLang="en-US" sz="2800" b="1" dirty="0">
                <a:solidFill>
                  <a:prstClr val="black"/>
                </a:solidFill>
                <a:ea typeface="HGP教科書体" panose="02020600000000000000" pitchFamily="18" charset="-128"/>
              </a:rPr>
              <a:t>　小学校社会科における「内容のまとまりごとの評価規準」</a:t>
            </a:r>
            <a:endParaRPr lang="en-US" altLang="ja-JP" sz="2800" b="1" dirty="0">
              <a:solidFill>
                <a:prstClr val="black"/>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prstClr val="black"/>
                </a:solidFill>
                <a:ea typeface="HGP教科書体" panose="02020600000000000000" pitchFamily="18" charset="-128"/>
              </a:rPr>
              <a:t>　　作成の手順</a:t>
            </a:r>
          </a:p>
          <a:p>
            <a:pPr eaLnBrk="1" fontAlgn="auto" hangingPunct="1">
              <a:lnSpc>
                <a:spcPts val="2000"/>
              </a:lnSpc>
              <a:spcBef>
                <a:spcPct val="50000"/>
              </a:spcBef>
              <a:spcAft>
                <a:spcPts val="0"/>
              </a:spcAft>
              <a:buFontTx/>
              <a:buNone/>
              <a:defRPr/>
            </a:pPr>
            <a:r>
              <a:rPr lang="en-US" altLang="ja-JP" sz="2800" b="1" dirty="0">
                <a:solidFill>
                  <a:prstClr val="white">
                    <a:lumMod val="65000"/>
                  </a:prstClr>
                </a:solidFill>
                <a:ea typeface="HGP教科書体" panose="02020600000000000000" pitchFamily="18" charset="-128"/>
              </a:rPr>
              <a:t>Ⅲ</a:t>
            </a:r>
            <a:r>
              <a:rPr lang="ja-JP" altLang="en-US" sz="2800" b="1" dirty="0">
                <a:solidFill>
                  <a:prstClr val="white">
                    <a:lumMod val="65000"/>
                  </a:prstClr>
                </a:solidFill>
                <a:ea typeface="HGP教科書体" panose="02020600000000000000" pitchFamily="18" charset="-128"/>
              </a:rPr>
              <a:t>　「内容のまとまりごとの評価規準」の考え方を踏まえた評価</a:t>
            </a:r>
            <a:endParaRPr lang="en-US" altLang="ja-JP" sz="2800" b="1" dirty="0">
              <a:solidFill>
                <a:prstClr val="white">
                  <a:lumMod val="65000"/>
                </a:prst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prstClr val="white">
                    <a:lumMod val="65000"/>
                  </a:prstClr>
                </a:solidFill>
                <a:ea typeface="HGP教科書体" panose="02020600000000000000" pitchFamily="18" charset="-128"/>
              </a:rPr>
              <a:t>　　規準の作成</a:t>
            </a:r>
            <a:endParaRPr lang="en-US" altLang="ja-JP" sz="2800" b="1" dirty="0">
              <a:solidFill>
                <a:prstClr val="white">
                  <a:lumMod val="65000"/>
                </a:prst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prstClr val="white">
                    <a:lumMod val="65000"/>
                  </a:prstClr>
                </a:solidFill>
                <a:ea typeface="HGP教科書体" panose="02020600000000000000" pitchFamily="18" charset="-128"/>
              </a:rPr>
              <a:t>Ⅳ</a:t>
            </a:r>
            <a:r>
              <a:rPr lang="ja-JP" altLang="en-US" sz="2800" b="1" dirty="0">
                <a:solidFill>
                  <a:prstClr val="white">
                    <a:lumMod val="65000"/>
                  </a:prstClr>
                </a:solidFill>
                <a:ea typeface="HGP教科書体" panose="02020600000000000000" pitchFamily="18" charset="-128"/>
              </a:rPr>
              <a:t>　「主体的に学習に取り組む態度」の評価</a:t>
            </a:r>
          </a:p>
        </p:txBody>
      </p:sp>
      <p:pic>
        <p:nvPicPr>
          <p:cNvPr id="26629" name="録音されたサウンド">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75688" y="6392863"/>
            <a:ext cx="4667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148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テキスト ボックス 1"/>
          <p:cNvSpPr txBox="1">
            <a:spLocks noChangeArrowheads="1"/>
          </p:cNvSpPr>
          <p:nvPr/>
        </p:nvSpPr>
        <p:spPr bwMode="auto">
          <a:xfrm>
            <a:off x="0" y="0"/>
            <a:ext cx="9144000" cy="7334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chemeClr val="bg1"/>
              </a:solidFill>
            </a:endParaRPr>
          </a:p>
          <a:p>
            <a:r>
              <a:rPr kumimoji="1" lang="en-US" altLang="ja-JP" sz="2800" b="1">
                <a:solidFill>
                  <a:schemeClr val="bg1"/>
                </a:solidFill>
              </a:rPr>
              <a:t>Ⅱ</a:t>
            </a:r>
            <a:r>
              <a:rPr kumimoji="1" lang="ja-JP" altLang="en-US" sz="2800" b="1">
                <a:solidFill>
                  <a:schemeClr val="bg1"/>
                </a:solidFill>
              </a:rPr>
              <a:t>　「内容のまとまりごとの評価規準」　作成の手順</a:t>
            </a:r>
          </a:p>
          <a:p>
            <a:endParaRPr kumimoji="1" lang="en-US" altLang="ja-JP" sz="2800" b="1">
              <a:solidFill>
                <a:schemeClr val="bg1"/>
              </a:solidFill>
            </a:endParaRPr>
          </a:p>
        </p:txBody>
      </p:sp>
      <p:graphicFrame>
        <p:nvGraphicFramePr>
          <p:cNvPr id="2" name="表 2"/>
          <p:cNvGraphicFramePr>
            <a:graphicFrameLocks noGrp="1"/>
          </p:cNvGraphicFramePr>
          <p:nvPr>
            <p:extLst>
              <p:ext uri="{D42A27DB-BD31-4B8C-83A1-F6EECF244321}">
                <p14:modId xmlns:p14="http://schemas.microsoft.com/office/powerpoint/2010/main" val="502902836"/>
              </p:ext>
            </p:extLst>
          </p:nvPr>
        </p:nvGraphicFramePr>
        <p:xfrm>
          <a:off x="93663" y="1049338"/>
          <a:ext cx="8856663" cy="2781300"/>
        </p:xfrm>
        <a:graphic>
          <a:graphicData uri="http://schemas.openxmlformats.org/drawingml/2006/table">
            <a:tbl>
              <a:tblPr firstRow="1" bandRow="1">
                <a:tableStyleId>{5C22544A-7EE6-4342-B048-85BDC9FD1C3A}</a:tableStyleId>
              </a:tblPr>
              <a:tblGrid>
                <a:gridCol w="2952221">
                  <a:extLst>
                    <a:ext uri="{9D8B030D-6E8A-4147-A177-3AD203B41FA5}">
                      <a16:colId xmlns:a16="http://schemas.microsoft.com/office/drawing/2014/main" val="20000"/>
                    </a:ext>
                  </a:extLst>
                </a:gridCol>
                <a:gridCol w="2952221">
                  <a:extLst>
                    <a:ext uri="{9D8B030D-6E8A-4147-A177-3AD203B41FA5}">
                      <a16:colId xmlns:a16="http://schemas.microsoft.com/office/drawing/2014/main" val="20001"/>
                    </a:ext>
                  </a:extLst>
                </a:gridCol>
                <a:gridCol w="2952221">
                  <a:extLst>
                    <a:ext uri="{9D8B030D-6E8A-4147-A177-3AD203B41FA5}">
                      <a16:colId xmlns:a16="http://schemas.microsoft.com/office/drawing/2014/main" val="20002"/>
                    </a:ext>
                  </a:extLst>
                </a:gridCol>
              </a:tblGrid>
              <a:tr h="342887">
                <a:tc>
                  <a:txBody>
                    <a:bodyPr/>
                    <a:lstStyle/>
                    <a:p>
                      <a:pPr algn="ctr"/>
                      <a:r>
                        <a:rPr kumimoji="1" lang="ja-JP" altLang="en-US" sz="1600" dirty="0"/>
                        <a:t>（１）知識・技能</a:t>
                      </a:r>
                      <a:endParaRPr kumimoji="1" lang="en-US" altLang="ja-JP" sz="1600" dirty="0"/>
                    </a:p>
                  </a:txBody>
                  <a:tcPr marL="91437" marR="91437"/>
                </a:tc>
                <a:tc>
                  <a:txBody>
                    <a:bodyPr/>
                    <a:lstStyle/>
                    <a:p>
                      <a:pPr algn="ctr"/>
                      <a:r>
                        <a:rPr kumimoji="1" lang="ja-JP" altLang="en-US" sz="1600" dirty="0"/>
                        <a:t>（２）思考力，判断力，表現力等</a:t>
                      </a:r>
                    </a:p>
                  </a:txBody>
                  <a:tcPr marL="91437" marR="91437"/>
                </a:tc>
                <a:tc>
                  <a:txBody>
                    <a:bodyPr/>
                    <a:lstStyle/>
                    <a:p>
                      <a:pPr algn="ctr"/>
                      <a:r>
                        <a:rPr kumimoji="1" lang="ja-JP" altLang="en-US" sz="1600" dirty="0">
                          <a:solidFill>
                            <a:srgbClr val="FF0000"/>
                          </a:solidFill>
                        </a:rPr>
                        <a:t>（３）学びに向かう力，人間性等</a:t>
                      </a:r>
                    </a:p>
                  </a:txBody>
                  <a:tcPr marL="91437" marR="91437"/>
                </a:tc>
                <a:extLst>
                  <a:ext uri="{0D108BD9-81ED-4DB2-BD59-A6C34878D82A}">
                    <a16:rowId xmlns:a16="http://schemas.microsoft.com/office/drawing/2014/main" val="10000"/>
                  </a:ext>
                </a:extLst>
              </a:tr>
              <a:tr h="243841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dk1"/>
                          </a:solidFill>
                          <a:latin typeface="+mn-lt"/>
                          <a:ea typeface="+mn-ea"/>
                          <a:cs typeface="+mn-cs"/>
                        </a:rPr>
                        <a:t>　地域や我が国の国土の地理的環境，現代社会の仕組みや働き，地域や我が国の歴史や伝統と文化を通して社会生活について</a:t>
                      </a:r>
                      <a:r>
                        <a:rPr kumimoji="1" lang="ja-JP" altLang="en-US" sz="1400" b="0" i="0" u="none" strike="noStrike" kern="1200" baseline="0" dirty="0">
                          <a:solidFill>
                            <a:srgbClr val="FF0000"/>
                          </a:solidFill>
                          <a:latin typeface="+mn-lt"/>
                          <a:ea typeface="+mn-ea"/>
                          <a:cs typeface="+mn-cs"/>
                        </a:rPr>
                        <a:t>理解する</a:t>
                      </a:r>
                      <a:r>
                        <a:rPr kumimoji="1" lang="ja-JP" altLang="en-US" sz="1400" b="0" i="0" u="none" strike="noStrike" kern="1200" baseline="0" dirty="0">
                          <a:solidFill>
                            <a:schemeClr val="dk1"/>
                          </a:solidFill>
                          <a:latin typeface="+mn-lt"/>
                          <a:ea typeface="+mn-ea"/>
                          <a:cs typeface="+mn-cs"/>
                        </a:rPr>
                        <a:t>とともに，様々な資料や調査活動を通して情報を適切に</a:t>
                      </a:r>
                      <a:r>
                        <a:rPr kumimoji="1" lang="ja-JP" altLang="en-US" sz="1400" b="0" i="0" u="none" strike="noStrike" kern="1200" baseline="0" dirty="0">
                          <a:solidFill>
                            <a:srgbClr val="FF0000"/>
                          </a:solidFill>
                          <a:latin typeface="+mn-lt"/>
                          <a:ea typeface="+mn-ea"/>
                          <a:cs typeface="+mn-cs"/>
                        </a:rPr>
                        <a:t>調べまとめる技能を身に付けるようにする</a:t>
                      </a:r>
                      <a:r>
                        <a:rPr kumimoji="1" lang="ja-JP" altLang="en-US" sz="1400" b="0" i="0" u="none" strike="noStrike" kern="1200" baseline="0" dirty="0">
                          <a:solidFill>
                            <a:schemeClr val="dk1"/>
                          </a:solidFill>
                          <a:latin typeface="+mn-lt"/>
                          <a:ea typeface="+mn-ea"/>
                          <a:cs typeface="+mn-cs"/>
                        </a:rPr>
                        <a:t>。 	</a:t>
                      </a:r>
                    </a:p>
                    <a:p>
                      <a:endParaRPr kumimoji="1" lang="ja-JP" altLang="en-US" sz="1400" dirty="0"/>
                    </a:p>
                  </a:txBody>
                  <a:tcPr marL="91437" marR="91437" marT="45714" marB="45714"/>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dk1"/>
                          </a:solidFill>
                          <a:latin typeface="+mn-lt"/>
                          <a:ea typeface="+mn-ea"/>
                          <a:cs typeface="+mn-cs"/>
                        </a:rPr>
                        <a:t>社会的事象の特色や相互の関連，意味を多角的に考えたり，社会に見られる課題を把握して，その解決に向けて社会への関わり方を</a:t>
                      </a:r>
                      <a:r>
                        <a:rPr kumimoji="1" lang="ja-JP" altLang="en-US" sz="1400" b="0" i="0" u="none" strike="noStrike" kern="1200" baseline="0" dirty="0">
                          <a:solidFill>
                            <a:srgbClr val="FF0000"/>
                          </a:solidFill>
                          <a:latin typeface="+mn-lt"/>
                          <a:ea typeface="+mn-ea"/>
                          <a:cs typeface="+mn-cs"/>
                        </a:rPr>
                        <a:t>選択・判断したりする力</a:t>
                      </a:r>
                      <a:r>
                        <a:rPr kumimoji="1" lang="ja-JP" altLang="en-US" sz="1400" b="0" i="0" u="none" strike="noStrike" kern="1200" baseline="0" dirty="0">
                          <a:solidFill>
                            <a:schemeClr val="dk1"/>
                          </a:solidFill>
                          <a:latin typeface="+mn-lt"/>
                          <a:ea typeface="+mn-ea"/>
                          <a:cs typeface="+mn-cs"/>
                        </a:rPr>
                        <a:t>，考えたことや選択・判断したことを適切に</a:t>
                      </a:r>
                      <a:r>
                        <a:rPr kumimoji="1" lang="ja-JP" altLang="en-US" sz="1400" b="0" i="0" u="none" strike="noStrike" kern="1200" baseline="0" dirty="0">
                          <a:solidFill>
                            <a:srgbClr val="FF0000"/>
                          </a:solidFill>
                          <a:latin typeface="+mn-lt"/>
                          <a:ea typeface="+mn-ea"/>
                          <a:cs typeface="+mn-cs"/>
                        </a:rPr>
                        <a:t>表現する力を養う</a:t>
                      </a:r>
                      <a:r>
                        <a:rPr kumimoji="1" lang="ja-JP" altLang="en-US" sz="1400" b="0" i="0" u="none" strike="noStrike" kern="1200" baseline="0" dirty="0">
                          <a:solidFill>
                            <a:schemeClr val="dk1"/>
                          </a:solidFill>
                          <a:latin typeface="+mn-lt"/>
                          <a:ea typeface="+mn-ea"/>
                          <a:cs typeface="+mn-cs"/>
                        </a:rPr>
                        <a:t>。 	</a:t>
                      </a:r>
                    </a:p>
                    <a:p>
                      <a:endParaRPr kumimoji="1" lang="ja-JP" altLang="en-US" sz="1400" dirty="0"/>
                    </a:p>
                  </a:txBody>
                  <a:tcPr marL="91437" marR="91437" marT="45714" marB="45714"/>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dk1"/>
                          </a:solidFill>
                          <a:latin typeface="+mn-lt"/>
                          <a:ea typeface="+mn-ea"/>
                          <a:cs typeface="+mn-cs"/>
                        </a:rPr>
                        <a:t>社会的事象について，よりよい社会を考え主体的に</a:t>
                      </a:r>
                      <a:r>
                        <a:rPr kumimoji="1" lang="ja-JP" altLang="en-US" sz="1400" b="0" i="0" u="none" strike="noStrike" kern="1200" baseline="0" dirty="0">
                          <a:solidFill>
                            <a:srgbClr val="FF0000"/>
                          </a:solidFill>
                          <a:latin typeface="+mn-lt"/>
                          <a:ea typeface="+mn-ea"/>
                          <a:cs typeface="+mn-cs"/>
                        </a:rPr>
                        <a:t>問題解決しようとする態度を養う</a:t>
                      </a:r>
                      <a:r>
                        <a:rPr kumimoji="1" lang="ja-JP" altLang="en-US" sz="1400" b="0" i="0" u="none" strike="noStrike" kern="1200" baseline="0" dirty="0">
                          <a:solidFill>
                            <a:schemeClr val="dk1"/>
                          </a:solidFill>
                          <a:latin typeface="+mn-lt"/>
                          <a:ea typeface="+mn-ea"/>
                          <a:cs typeface="+mn-cs"/>
                        </a:rPr>
                        <a:t>とともに，</a:t>
                      </a:r>
                      <a:r>
                        <a:rPr kumimoji="1" lang="ja-JP" altLang="en-US" sz="1400" b="0" i="0" u="sng" strike="noStrike" kern="1200" baseline="0" dirty="0">
                          <a:solidFill>
                            <a:schemeClr val="dk1"/>
                          </a:solidFill>
                          <a:latin typeface="+mn-lt"/>
                          <a:ea typeface="+mn-ea"/>
                          <a:cs typeface="+mn-cs"/>
                        </a:rPr>
                        <a:t>多角的な思考や理解を通して，地域社会に対する誇りと愛情，地域社会の一員としての自覚，我が国の国土と歴史に対する愛情，我が国の将来を担う国民としての自覚，世界の国々の人々と共に生きていくことの大切さについての自覚などを養う</a:t>
                      </a:r>
                      <a:r>
                        <a:rPr kumimoji="1" lang="ja-JP" altLang="en-US" sz="1400" b="0" i="0" u="none" strike="noStrike" kern="1200" baseline="0" dirty="0">
                          <a:solidFill>
                            <a:schemeClr val="dk1"/>
                          </a:solidFill>
                          <a:latin typeface="+mn-lt"/>
                          <a:ea typeface="+mn-ea"/>
                          <a:cs typeface="+mn-cs"/>
                        </a:rPr>
                        <a:t>。 	</a:t>
                      </a:r>
                    </a:p>
                    <a:p>
                      <a:endParaRPr kumimoji="1" lang="ja-JP" altLang="en-US" sz="1400" dirty="0"/>
                    </a:p>
                  </a:txBody>
                  <a:tcPr marL="91437" marR="91437" marT="45714" marB="45714"/>
                </a:tc>
                <a:extLst>
                  <a:ext uri="{0D108BD9-81ED-4DB2-BD59-A6C34878D82A}">
                    <a16:rowId xmlns:a16="http://schemas.microsoft.com/office/drawing/2014/main" val="10001"/>
                  </a:ext>
                </a:extLst>
              </a:tr>
            </a:tbl>
          </a:graphicData>
        </a:graphic>
      </p:graphicFrame>
      <p:sp>
        <p:nvSpPr>
          <p:cNvPr id="28689" name="正方形/長方形 5"/>
          <p:cNvSpPr>
            <a:spLocks noChangeArrowheads="1"/>
          </p:cNvSpPr>
          <p:nvPr/>
        </p:nvSpPr>
        <p:spPr bwMode="auto">
          <a:xfrm>
            <a:off x="11113" y="3613150"/>
            <a:ext cx="751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solidFill>
                  <a:srgbClr val="000000"/>
                </a:solidFill>
                <a:latin typeface="ＭＳ."/>
              </a:rPr>
              <a:t>【</a:t>
            </a:r>
            <a:r>
              <a:rPr lang="ja-JP" altLang="en-US">
                <a:solidFill>
                  <a:srgbClr val="000000"/>
                </a:solidFill>
                <a:latin typeface="ＭＳ."/>
              </a:rPr>
              <a:t>改善等通知 別紙４ 社会（１）評価の観点及びその趣旨 ＜小学校 社会＞</a:t>
            </a:r>
            <a:r>
              <a:rPr lang="en-US" altLang="ja-JP">
                <a:solidFill>
                  <a:srgbClr val="000000"/>
                </a:solidFill>
                <a:latin typeface="ＭＳ."/>
              </a:rPr>
              <a:t>】 </a:t>
            </a:r>
            <a:endParaRPr lang="ja-JP" altLang="en-US" sz="4000"/>
          </a:p>
        </p:txBody>
      </p:sp>
      <p:sp>
        <p:nvSpPr>
          <p:cNvPr id="28690" name="正方形/長方形 8"/>
          <p:cNvSpPr>
            <a:spLocks noChangeArrowheads="1"/>
          </p:cNvSpPr>
          <p:nvPr/>
        </p:nvSpPr>
        <p:spPr bwMode="auto">
          <a:xfrm>
            <a:off x="34925" y="750888"/>
            <a:ext cx="50244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sz="1600">
                <a:solidFill>
                  <a:srgbClr val="000000"/>
                </a:solidFill>
                <a:latin typeface="ＭＳ."/>
              </a:rPr>
              <a:t>【</a:t>
            </a:r>
            <a:r>
              <a:rPr lang="zh-TW" altLang="en-US" sz="1600">
                <a:solidFill>
                  <a:srgbClr val="000000"/>
                </a:solidFill>
                <a:latin typeface="ＭＳ."/>
              </a:rPr>
              <a:t>小学校学習指導要領 第２章 第２節 社会「第１ 目標」</a:t>
            </a:r>
            <a:r>
              <a:rPr lang="en-US" altLang="zh-TW" sz="1600">
                <a:solidFill>
                  <a:srgbClr val="000000"/>
                </a:solidFill>
                <a:latin typeface="ＭＳ."/>
              </a:rPr>
              <a:t>】 </a:t>
            </a:r>
            <a:endParaRPr lang="ja-JP" altLang="en-US" sz="3600"/>
          </a:p>
        </p:txBody>
      </p:sp>
      <p:graphicFrame>
        <p:nvGraphicFramePr>
          <p:cNvPr id="10" name="表 10"/>
          <p:cNvGraphicFramePr>
            <a:graphicFrameLocks noGrp="1"/>
          </p:cNvGraphicFramePr>
          <p:nvPr/>
        </p:nvGraphicFramePr>
        <p:xfrm>
          <a:off x="93663" y="4221163"/>
          <a:ext cx="8856663" cy="2543175"/>
        </p:xfrm>
        <a:graphic>
          <a:graphicData uri="http://schemas.openxmlformats.org/drawingml/2006/table">
            <a:tbl>
              <a:tblPr firstRow="1" bandRow="1">
                <a:tableStyleId>{00A15C55-8517-42AA-B614-E9B94910E393}</a:tableStyleId>
              </a:tblPr>
              <a:tblGrid>
                <a:gridCol w="2952221">
                  <a:extLst>
                    <a:ext uri="{9D8B030D-6E8A-4147-A177-3AD203B41FA5}">
                      <a16:colId xmlns:a16="http://schemas.microsoft.com/office/drawing/2014/main" val="20000"/>
                    </a:ext>
                  </a:extLst>
                </a:gridCol>
                <a:gridCol w="2952221">
                  <a:extLst>
                    <a:ext uri="{9D8B030D-6E8A-4147-A177-3AD203B41FA5}">
                      <a16:colId xmlns:a16="http://schemas.microsoft.com/office/drawing/2014/main" val="20001"/>
                    </a:ext>
                  </a:extLst>
                </a:gridCol>
                <a:gridCol w="2952221">
                  <a:extLst>
                    <a:ext uri="{9D8B030D-6E8A-4147-A177-3AD203B41FA5}">
                      <a16:colId xmlns:a16="http://schemas.microsoft.com/office/drawing/2014/main" val="20002"/>
                    </a:ext>
                  </a:extLst>
                </a:gridCol>
              </a:tblGrid>
              <a:tr h="33521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知識・技能 </a:t>
                      </a:r>
                    </a:p>
                  </a:txBody>
                  <a:tcPr marL="91437" marR="91437" marT="45686" marB="45686"/>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思考・判断・表現 </a:t>
                      </a:r>
                    </a:p>
                  </a:txBody>
                  <a:tcPr marL="91437" marR="91437" marT="45686" marB="45686"/>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i="0" u="sng" strike="noStrike" kern="1200" baseline="0" dirty="0">
                          <a:solidFill>
                            <a:schemeClr val="tx1"/>
                          </a:solidFill>
                          <a:latin typeface="+mn-lt"/>
                          <a:ea typeface="+mn-ea"/>
                          <a:cs typeface="+mn-cs"/>
                        </a:rPr>
                        <a:t>主体的に学習に取り組む態度 </a:t>
                      </a:r>
                      <a:endParaRPr kumimoji="1" lang="ja-JP" altLang="en-US" sz="1600" b="0" i="0" u="none" strike="noStrike" kern="1200" baseline="0" dirty="0">
                        <a:solidFill>
                          <a:schemeClr val="tx1"/>
                        </a:solidFill>
                        <a:latin typeface="+mn-lt"/>
                        <a:ea typeface="+mn-ea"/>
                        <a:cs typeface="+mn-cs"/>
                      </a:endParaRPr>
                    </a:p>
                  </a:txBody>
                  <a:tcPr marL="91437" marR="91437" marT="45686" marB="45686"/>
                </a:tc>
                <a:extLst>
                  <a:ext uri="{0D108BD9-81ED-4DB2-BD59-A6C34878D82A}">
                    <a16:rowId xmlns:a16="http://schemas.microsoft.com/office/drawing/2014/main" val="10000"/>
                  </a:ext>
                </a:extLst>
              </a:tr>
              <a:tr h="22079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dk1"/>
                          </a:solidFill>
                          <a:latin typeface="+mn-lt"/>
                          <a:ea typeface="+mn-ea"/>
                          <a:cs typeface="+mn-cs"/>
                        </a:rPr>
                        <a:t>地域や我が国の国土の地理的環境，現代社会の仕組みや働き，地域や我が国の歴史や伝統と文化を通して社会生活について</a:t>
                      </a:r>
                      <a:r>
                        <a:rPr kumimoji="1" lang="ja-JP" altLang="en-US" sz="1600" b="0" i="0" u="sng" strike="noStrike" kern="1200" baseline="0" dirty="0">
                          <a:solidFill>
                            <a:srgbClr val="FF0000"/>
                          </a:solidFill>
                          <a:latin typeface="+mn-lt"/>
                          <a:ea typeface="+mn-ea"/>
                          <a:cs typeface="+mn-cs"/>
                        </a:rPr>
                        <a:t>理解してい</a:t>
                      </a:r>
                      <a:r>
                        <a:rPr kumimoji="1" lang="ja-JP" altLang="en-US" sz="1600" b="0" i="0" u="none" strike="noStrike" kern="1200" baseline="0" dirty="0">
                          <a:solidFill>
                            <a:srgbClr val="FF0000"/>
                          </a:solidFill>
                          <a:latin typeface="+mn-lt"/>
                          <a:ea typeface="+mn-ea"/>
                          <a:cs typeface="+mn-cs"/>
                        </a:rPr>
                        <a:t>る</a:t>
                      </a:r>
                      <a:r>
                        <a:rPr kumimoji="1" lang="ja-JP" altLang="en-US" sz="1600" b="0" i="0" u="none" strike="noStrike" kern="1200" baseline="0" dirty="0">
                          <a:solidFill>
                            <a:schemeClr val="dk1"/>
                          </a:solidFill>
                          <a:latin typeface="+mn-lt"/>
                          <a:ea typeface="+mn-ea"/>
                          <a:cs typeface="+mn-cs"/>
                        </a:rPr>
                        <a:t>とともに，様々な資料や調査活動を通して情報を適切に</a:t>
                      </a:r>
                      <a:r>
                        <a:rPr kumimoji="1" lang="ja-JP" altLang="en-US" sz="1600" b="0" i="0" u="sng" strike="noStrike" kern="1200" baseline="0" dirty="0">
                          <a:solidFill>
                            <a:srgbClr val="FF0000"/>
                          </a:solidFill>
                          <a:latin typeface="+mn-lt"/>
                          <a:ea typeface="+mn-ea"/>
                          <a:cs typeface="+mn-cs"/>
                        </a:rPr>
                        <a:t>調べまとめている</a:t>
                      </a:r>
                      <a:r>
                        <a:rPr kumimoji="1" lang="ja-JP" altLang="en-US" sz="1600" b="0" i="0" u="none" strike="noStrike" kern="1200" baseline="0" dirty="0">
                          <a:solidFill>
                            <a:schemeClr val="dk1"/>
                          </a:solidFill>
                          <a:latin typeface="+mn-lt"/>
                          <a:ea typeface="+mn-ea"/>
                          <a:cs typeface="+mn-cs"/>
                        </a:rPr>
                        <a:t>。 	</a:t>
                      </a:r>
                    </a:p>
                  </a:txBody>
                  <a:tcPr marL="91437" marR="91437" marT="45686" marB="45686"/>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dk1"/>
                          </a:solidFill>
                          <a:latin typeface="+mn-lt"/>
                          <a:ea typeface="+mn-ea"/>
                          <a:cs typeface="+mn-cs"/>
                        </a:rPr>
                        <a:t>社会的事象の特色や相互の関連，意味を多角的に考えたり，社会に見られる課題を把握して，その解決に向けて社会への関わり方を</a:t>
                      </a:r>
                      <a:r>
                        <a:rPr kumimoji="1" lang="ja-JP" altLang="en-US" sz="1600" b="0" i="0" u="sng" strike="noStrike" kern="1200" baseline="0" dirty="0">
                          <a:solidFill>
                            <a:srgbClr val="FF0000"/>
                          </a:solidFill>
                          <a:latin typeface="+mn-lt"/>
                          <a:ea typeface="+mn-ea"/>
                          <a:cs typeface="+mn-cs"/>
                        </a:rPr>
                        <a:t>選択・判断したり</a:t>
                      </a:r>
                      <a:r>
                        <a:rPr kumimoji="1" lang="ja-JP" altLang="en-US" sz="1600" b="0" i="0" u="none" strike="noStrike" kern="1200" baseline="0" dirty="0">
                          <a:solidFill>
                            <a:schemeClr val="dk1"/>
                          </a:solidFill>
                          <a:latin typeface="+mn-lt"/>
                          <a:ea typeface="+mn-ea"/>
                          <a:cs typeface="+mn-cs"/>
                        </a:rPr>
                        <a:t>，考えたことや選択・判断したことを適切に</a:t>
                      </a:r>
                      <a:r>
                        <a:rPr kumimoji="1" lang="ja-JP" altLang="en-US" sz="1600" b="0" i="0" u="sng" strike="noStrike" kern="1200" baseline="0" dirty="0">
                          <a:solidFill>
                            <a:srgbClr val="FF0000"/>
                          </a:solidFill>
                          <a:latin typeface="+mn-lt"/>
                          <a:ea typeface="+mn-ea"/>
                          <a:cs typeface="+mn-cs"/>
                        </a:rPr>
                        <a:t>表現したりしている</a:t>
                      </a:r>
                      <a:r>
                        <a:rPr kumimoji="1" lang="ja-JP" altLang="en-US" sz="1600" b="0" i="0" u="none" strike="noStrike" kern="1200" baseline="0" dirty="0">
                          <a:solidFill>
                            <a:schemeClr val="dk1"/>
                          </a:solidFill>
                          <a:latin typeface="+mn-lt"/>
                          <a:ea typeface="+mn-ea"/>
                          <a:cs typeface="+mn-cs"/>
                        </a:rPr>
                        <a:t>。 	</a:t>
                      </a:r>
                      <a:endParaRPr kumimoji="1" lang="ja-JP" altLang="en-US" sz="1700" b="0" i="0" u="none" strike="noStrike" kern="1200" baseline="0" dirty="0">
                        <a:solidFill>
                          <a:schemeClr val="dk1"/>
                        </a:solidFill>
                        <a:latin typeface="+mn-lt"/>
                        <a:ea typeface="+mn-ea"/>
                        <a:cs typeface="+mn-cs"/>
                      </a:endParaRPr>
                    </a:p>
                  </a:txBody>
                  <a:tcPr marL="91437" marR="91437" marT="45686" marB="45686"/>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dk1"/>
                          </a:solidFill>
                          <a:latin typeface="+mn-lt"/>
                          <a:ea typeface="+mn-ea"/>
                          <a:cs typeface="+mn-cs"/>
                        </a:rPr>
                        <a:t>社会的事象について，国家及び社会の担い手として，よりよい社会を考え</a:t>
                      </a:r>
                      <a:r>
                        <a:rPr kumimoji="1" lang="ja-JP" altLang="en-US" sz="1600" b="0" i="0" u="sng" strike="noStrike" kern="1200" baseline="0" dirty="0">
                          <a:solidFill>
                            <a:srgbClr val="FF0000"/>
                          </a:solidFill>
                          <a:latin typeface="+mn-lt"/>
                          <a:ea typeface="+mn-ea"/>
                          <a:cs typeface="+mn-cs"/>
                        </a:rPr>
                        <a:t>主体的に問題解決しようとしている</a:t>
                      </a:r>
                      <a:r>
                        <a:rPr kumimoji="1" lang="ja-JP" altLang="en-US" sz="1600" b="0" i="0" u="none" strike="noStrike" kern="1200" baseline="0" dirty="0">
                          <a:solidFill>
                            <a:srgbClr val="FF0000"/>
                          </a:solidFill>
                          <a:latin typeface="+mn-lt"/>
                          <a:ea typeface="+mn-ea"/>
                          <a:cs typeface="+mn-cs"/>
                        </a:rPr>
                        <a:t>。 </a:t>
                      </a:r>
                      <a:r>
                        <a:rPr kumimoji="1" lang="ja-JP" altLang="en-US" sz="1600" b="0" i="0" u="none" strike="noStrike" kern="1200" baseline="0" dirty="0">
                          <a:solidFill>
                            <a:schemeClr val="dk1"/>
                          </a:solidFill>
                          <a:latin typeface="+mn-lt"/>
                          <a:ea typeface="+mn-ea"/>
                          <a:cs typeface="+mn-cs"/>
                        </a:rPr>
                        <a:t>	</a:t>
                      </a:r>
                    </a:p>
                    <a:p>
                      <a:endParaRPr kumimoji="1" lang="ja-JP" altLang="en-US" sz="1700" dirty="0"/>
                    </a:p>
                  </a:txBody>
                  <a:tcPr marL="91437" marR="91437" marT="45686" marB="45686"/>
                </a:tc>
                <a:extLst>
                  <a:ext uri="{0D108BD9-81ED-4DB2-BD59-A6C34878D82A}">
                    <a16:rowId xmlns:a16="http://schemas.microsoft.com/office/drawing/2014/main" val="10001"/>
                  </a:ext>
                </a:extLst>
              </a:tr>
            </a:tbl>
          </a:graphicData>
        </a:graphic>
      </p:graphicFrame>
      <p:sp>
        <p:nvSpPr>
          <p:cNvPr id="28705" name="正方形/長方形 13"/>
          <p:cNvSpPr>
            <a:spLocks noChangeArrowheads="1"/>
          </p:cNvSpPr>
          <p:nvPr/>
        </p:nvSpPr>
        <p:spPr bwMode="auto">
          <a:xfrm>
            <a:off x="7175500" y="801688"/>
            <a:ext cx="18827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TW" altLang="en-US" sz="1000">
                <a:solidFill>
                  <a:srgbClr val="000000"/>
                </a:solidFill>
                <a:latin typeface="ＭＳ."/>
              </a:rPr>
              <a:t>（小学校学習指導要領</a:t>
            </a:r>
            <a:r>
              <a:rPr lang="en-US" altLang="zh-TW" sz="1000">
                <a:solidFill>
                  <a:srgbClr val="000000"/>
                </a:solidFill>
                <a:latin typeface="ＭＳ."/>
              </a:rPr>
              <a:t>P. 46</a:t>
            </a:r>
            <a:r>
              <a:rPr lang="zh-TW" altLang="en-US" sz="1000">
                <a:solidFill>
                  <a:srgbClr val="000000"/>
                </a:solidFill>
                <a:latin typeface="ＭＳ."/>
              </a:rPr>
              <a:t>） </a:t>
            </a:r>
            <a:endParaRPr lang="ja-JP" altLang="en-US"/>
          </a:p>
        </p:txBody>
      </p:sp>
      <p:sp>
        <p:nvSpPr>
          <p:cNvPr id="28706" name="正方形/長方形 14"/>
          <p:cNvSpPr>
            <a:spLocks noChangeArrowheads="1"/>
          </p:cNvSpPr>
          <p:nvPr/>
        </p:nvSpPr>
        <p:spPr bwMode="auto">
          <a:xfrm>
            <a:off x="7386638" y="3975100"/>
            <a:ext cx="17795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TW" altLang="en-US" sz="1000">
                <a:solidFill>
                  <a:srgbClr val="000000"/>
                </a:solidFill>
                <a:latin typeface="ＭＳ."/>
              </a:rPr>
              <a:t>（改善等通知 別紙４ </a:t>
            </a:r>
            <a:r>
              <a:rPr lang="en-US" altLang="zh-TW" sz="1000">
                <a:solidFill>
                  <a:srgbClr val="000000"/>
                </a:solidFill>
                <a:latin typeface="ＭＳ."/>
              </a:rPr>
              <a:t>P.</a:t>
            </a:r>
            <a:r>
              <a:rPr lang="zh-TW" altLang="en-US" sz="1000">
                <a:solidFill>
                  <a:srgbClr val="000000"/>
                </a:solidFill>
                <a:latin typeface="ＭＳ."/>
              </a:rPr>
              <a:t>３） </a:t>
            </a:r>
            <a:endParaRPr lang="ja-JP" altLang="en-US"/>
          </a:p>
        </p:txBody>
      </p:sp>
      <p:sp>
        <p:nvSpPr>
          <p:cNvPr id="11" name="正方形/長方形 10"/>
          <p:cNvSpPr/>
          <p:nvPr/>
        </p:nvSpPr>
        <p:spPr>
          <a:xfrm>
            <a:off x="395288" y="6330950"/>
            <a:ext cx="2057400" cy="438150"/>
          </a:xfrm>
          <a:prstGeom prst="rect">
            <a:avLst/>
          </a:prstGeom>
          <a:solidFill>
            <a:srgbClr val="FFFF00"/>
          </a:solid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b="1" dirty="0">
                <a:solidFill>
                  <a:prstClr val="black"/>
                </a:solidFill>
              </a:rPr>
              <a:t>①児童の姿で示す</a:t>
            </a:r>
          </a:p>
        </p:txBody>
      </p:sp>
      <p:sp>
        <p:nvSpPr>
          <p:cNvPr id="12" name="正方形/長方形 11"/>
          <p:cNvSpPr/>
          <p:nvPr/>
        </p:nvSpPr>
        <p:spPr>
          <a:xfrm>
            <a:off x="6521450" y="5732463"/>
            <a:ext cx="1690688" cy="400050"/>
          </a:xfrm>
          <a:prstGeom prst="rect">
            <a:avLst/>
          </a:prstGeom>
          <a:solidFill>
            <a:srgbClr val="FFFF00"/>
          </a:solid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b="1" dirty="0">
                <a:solidFill>
                  <a:prstClr val="black"/>
                </a:solidFill>
              </a:rPr>
              <a:t>②観点の表記</a:t>
            </a:r>
          </a:p>
        </p:txBody>
      </p:sp>
      <p:sp>
        <p:nvSpPr>
          <p:cNvPr id="13" name="AutoShape 16"/>
          <p:cNvSpPr>
            <a:spLocks noChangeArrowheads="1"/>
          </p:cNvSpPr>
          <p:nvPr/>
        </p:nvSpPr>
        <p:spPr bwMode="auto">
          <a:xfrm>
            <a:off x="7762875" y="138113"/>
            <a:ext cx="1298575" cy="4778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P28</a:t>
            </a:r>
            <a:endParaRPr lang="ja-JP" altLang="en-US" sz="2800"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192"/>
    </mc:Choice>
    <mc:Fallback xmlns="">
      <p:transition spd="slow" advTm="8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90488" y="1211263"/>
            <a:ext cx="9053512" cy="5583237"/>
          </a:xfrm>
          <a:prstGeom prst="rect">
            <a:avLst/>
          </a:prstGeom>
          <a:solidFill>
            <a:srgbClr val="FFFF99"/>
          </a:solidFill>
          <a:ln>
            <a:solidFill>
              <a:srgbClr val="FFC000"/>
            </a:solidFill>
          </a:ln>
        </p:spPr>
        <p:txBody>
          <a:bodyPr/>
          <a:lstStyle/>
          <a:p>
            <a:pPr>
              <a:defRPr/>
            </a:pPr>
            <a:r>
              <a:rPr lang="ja-JP" altLang="en-US" dirty="0">
                <a:latin typeface="+mj-ea"/>
                <a:ea typeface="+mj-ea"/>
              </a:rPr>
              <a:t>内容のまとまり </a:t>
            </a:r>
          </a:p>
          <a:p>
            <a:pPr>
              <a:defRPr/>
            </a:pPr>
            <a:r>
              <a:rPr lang="ja-JP" altLang="en-US" dirty="0">
                <a:latin typeface="+mj-ea"/>
                <a:ea typeface="+mj-ea"/>
              </a:rPr>
              <a:t>⑵「人々の健康や生活環境を支える事業」（第</a:t>
            </a:r>
            <a:r>
              <a:rPr lang="en-US" altLang="ja-JP" dirty="0">
                <a:latin typeface="+mj-ea"/>
                <a:ea typeface="+mj-ea"/>
              </a:rPr>
              <a:t>4</a:t>
            </a:r>
            <a:r>
              <a:rPr lang="ja-JP" altLang="en-US" dirty="0">
                <a:latin typeface="+mj-ea"/>
                <a:ea typeface="+mj-ea"/>
              </a:rPr>
              <a:t>学年）</a:t>
            </a:r>
          </a:p>
          <a:p>
            <a:pPr>
              <a:defRPr/>
            </a:pPr>
            <a:r>
              <a:rPr lang="ja-JP" altLang="en-US" dirty="0">
                <a:latin typeface="+mj-ea"/>
                <a:ea typeface="+mj-ea"/>
              </a:rPr>
              <a:t>内容 </a:t>
            </a:r>
          </a:p>
          <a:p>
            <a:pPr>
              <a:defRPr/>
            </a:pPr>
            <a:r>
              <a:rPr lang="ja-JP" altLang="en-US" dirty="0">
                <a:latin typeface="+mj-ea"/>
                <a:ea typeface="+mj-ea"/>
              </a:rPr>
              <a:t>⑵ 人々の健康や生活環境を支える事業について，学習の問題を追究・解決する活動を通し</a:t>
            </a:r>
            <a:endParaRPr lang="en-US" altLang="ja-JP" dirty="0">
              <a:latin typeface="+mj-ea"/>
              <a:ea typeface="+mj-ea"/>
            </a:endParaRPr>
          </a:p>
          <a:p>
            <a:pPr>
              <a:defRPr/>
            </a:pPr>
            <a:r>
              <a:rPr lang="ja-JP" altLang="en-US" dirty="0">
                <a:latin typeface="+mj-ea"/>
                <a:ea typeface="+mj-ea"/>
              </a:rPr>
              <a:t>　て，次の事項を身に付けることができるよう指導する。 </a:t>
            </a:r>
          </a:p>
          <a:p>
            <a:pPr>
              <a:defRPr/>
            </a:pPr>
            <a:endParaRPr lang="en-US" altLang="ja-JP" sz="500" dirty="0">
              <a:latin typeface="+mj-ea"/>
              <a:ea typeface="+mj-ea"/>
            </a:endParaRPr>
          </a:p>
          <a:p>
            <a:pPr>
              <a:defRPr/>
            </a:pPr>
            <a:r>
              <a:rPr lang="ja-JP" altLang="en-US" dirty="0">
                <a:latin typeface="+mj-ea"/>
                <a:ea typeface="+mj-ea"/>
              </a:rPr>
              <a:t>ア 次のような知識及び技能を身に付けること。 </a:t>
            </a:r>
          </a:p>
          <a:p>
            <a:pPr>
              <a:defRPr/>
            </a:pPr>
            <a:r>
              <a:rPr lang="ja-JP" altLang="en-US" dirty="0">
                <a:latin typeface="+mj-ea"/>
                <a:ea typeface="+mj-ea"/>
              </a:rPr>
              <a:t>　</a:t>
            </a:r>
            <a:r>
              <a:rPr lang="en-US" altLang="ja-JP" dirty="0">
                <a:latin typeface="+mj-ea"/>
                <a:ea typeface="+mj-ea"/>
              </a:rPr>
              <a:t>(</a:t>
            </a:r>
            <a:r>
              <a:rPr lang="ja-JP" altLang="en-US" dirty="0">
                <a:latin typeface="+mj-ea"/>
                <a:ea typeface="+mj-ea"/>
              </a:rPr>
              <a:t>ｱ</a:t>
            </a:r>
            <a:r>
              <a:rPr lang="en-US" altLang="ja-JP" dirty="0">
                <a:latin typeface="+mj-ea"/>
                <a:ea typeface="+mj-ea"/>
              </a:rPr>
              <a:t>) </a:t>
            </a:r>
            <a:r>
              <a:rPr lang="ja-JP" altLang="en-US" dirty="0">
                <a:latin typeface="+mj-ea"/>
                <a:ea typeface="+mj-ea"/>
              </a:rPr>
              <a:t>　飲料水，電気，ガスを供給する事業は，安全で安定的に供給できるように進められて</a:t>
            </a:r>
            <a:endParaRPr lang="en-US" altLang="ja-JP" dirty="0">
              <a:latin typeface="+mj-ea"/>
              <a:ea typeface="+mj-ea"/>
            </a:endParaRPr>
          </a:p>
          <a:p>
            <a:pPr>
              <a:defRPr/>
            </a:pPr>
            <a:r>
              <a:rPr lang="ja-JP" altLang="en-US" dirty="0">
                <a:latin typeface="+mj-ea"/>
                <a:ea typeface="+mj-ea"/>
              </a:rPr>
              <a:t>　　　いることや，地域の人々の健康な生活の維持と向上に役立っていることを理解すること。</a:t>
            </a:r>
          </a:p>
          <a:p>
            <a:pPr>
              <a:defRPr/>
            </a:pPr>
            <a:r>
              <a:rPr lang="ja-JP" altLang="en-US" dirty="0">
                <a:latin typeface="+mj-ea"/>
                <a:ea typeface="+mj-ea"/>
              </a:rPr>
              <a:t>　</a:t>
            </a:r>
            <a:r>
              <a:rPr lang="en-US" altLang="ja-JP" dirty="0">
                <a:latin typeface="+mj-ea"/>
                <a:ea typeface="+mj-ea"/>
              </a:rPr>
              <a:t>(</a:t>
            </a:r>
            <a:r>
              <a:rPr lang="ja-JP" altLang="en-US" dirty="0">
                <a:latin typeface="+mj-ea"/>
                <a:ea typeface="+mj-ea"/>
              </a:rPr>
              <a:t>ｲ</a:t>
            </a:r>
            <a:r>
              <a:rPr lang="en-US" altLang="ja-JP" dirty="0">
                <a:latin typeface="+mj-ea"/>
                <a:ea typeface="+mj-ea"/>
              </a:rPr>
              <a:t>) </a:t>
            </a:r>
            <a:r>
              <a:rPr lang="ja-JP" altLang="en-US" dirty="0">
                <a:latin typeface="+mj-ea"/>
                <a:ea typeface="+mj-ea"/>
              </a:rPr>
              <a:t>　廃棄物を処理する事業は，衛生的な処理や資源の有効利用ができるよう進められて</a:t>
            </a:r>
            <a:endParaRPr lang="en-US" altLang="ja-JP" dirty="0">
              <a:latin typeface="+mj-ea"/>
              <a:ea typeface="+mj-ea"/>
            </a:endParaRPr>
          </a:p>
          <a:p>
            <a:pPr>
              <a:defRPr/>
            </a:pPr>
            <a:r>
              <a:rPr lang="ja-JP" altLang="en-US" dirty="0">
                <a:latin typeface="+mj-ea"/>
                <a:ea typeface="+mj-ea"/>
              </a:rPr>
              <a:t>　　　いることや，生活環境の維持と向上に役立っていることを理解すること。 </a:t>
            </a:r>
          </a:p>
          <a:p>
            <a:pPr>
              <a:defRPr/>
            </a:pPr>
            <a:r>
              <a:rPr lang="ja-JP" altLang="en-US" dirty="0">
                <a:latin typeface="+mj-ea"/>
                <a:ea typeface="+mj-ea"/>
              </a:rPr>
              <a:t>　</a:t>
            </a:r>
            <a:r>
              <a:rPr lang="en-US" altLang="ja-JP" dirty="0">
                <a:latin typeface="+mj-ea"/>
                <a:ea typeface="+mj-ea"/>
              </a:rPr>
              <a:t>(</a:t>
            </a:r>
            <a:r>
              <a:rPr lang="ja-JP" altLang="en-US" dirty="0">
                <a:latin typeface="+mj-ea"/>
                <a:ea typeface="+mj-ea"/>
              </a:rPr>
              <a:t>ｳ</a:t>
            </a:r>
            <a:r>
              <a:rPr lang="en-US" altLang="ja-JP" dirty="0">
                <a:latin typeface="+mj-ea"/>
                <a:ea typeface="+mj-ea"/>
              </a:rPr>
              <a:t>) </a:t>
            </a:r>
            <a:r>
              <a:rPr lang="ja-JP" altLang="en-US" dirty="0">
                <a:latin typeface="+mj-ea"/>
                <a:ea typeface="+mj-ea"/>
              </a:rPr>
              <a:t>　見学・調査したり地図などの資料で調べたりして，まとめること。 </a:t>
            </a:r>
          </a:p>
          <a:p>
            <a:pPr>
              <a:defRPr/>
            </a:pPr>
            <a:endParaRPr lang="en-US" altLang="ja-JP" sz="1100" dirty="0">
              <a:latin typeface="+mj-ea"/>
              <a:ea typeface="+mj-ea"/>
            </a:endParaRPr>
          </a:p>
          <a:p>
            <a:pPr>
              <a:defRPr/>
            </a:pPr>
            <a:r>
              <a:rPr lang="ja-JP" altLang="en-US" dirty="0">
                <a:latin typeface="+mj-ea"/>
                <a:ea typeface="+mj-ea"/>
              </a:rPr>
              <a:t>イ 次のような思考力，判断力，表現力等を身に付けること。 </a:t>
            </a:r>
          </a:p>
          <a:p>
            <a:pPr>
              <a:defRPr/>
            </a:pPr>
            <a:r>
              <a:rPr lang="ja-JP" altLang="en-US" dirty="0">
                <a:latin typeface="+mj-ea"/>
                <a:ea typeface="+mj-ea"/>
              </a:rPr>
              <a:t>　</a:t>
            </a:r>
            <a:r>
              <a:rPr lang="en-US" altLang="ja-JP" dirty="0">
                <a:latin typeface="+mj-ea"/>
                <a:ea typeface="+mj-ea"/>
              </a:rPr>
              <a:t>(</a:t>
            </a:r>
            <a:r>
              <a:rPr lang="ja-JP" altLang="en-US" dirty="0">
                <a:latin typeface="+mj-ea"/>
                <a:ea typeface="+mj-ea"/>
              </a:rPr>
              <a:t>ｱ</a:t>
            </a:r>
            <a:r>
              <a:rPr lang="en-US" altLang="ja-JP" dirty="0">
                <a:latin typeface="+mj-ea"/>
                <a:ea typeface="+mj-ea"/>
              </a:rPr>
              <a:t>) </a:t>
            </a:r>
            <a:r>
              <a:rPr lang="ja-JP" altLang="en-US" dirty="0">
                <a:latin typeface="+mj-ea"/>
                <a:ea typeface="+mj-ea"/>
              </a:rPr>
              <a:t>　供給の仕組みや経路，県内外の人々の協力などに着目して，飲料水，電気，ガスの供　</a:t>
            </a:r>
            <a:endParaRPr lang="en-US" altLang="ja-JP" dirty="0">
              <a:latin typeface="+mj-ea"/>
              <a:ea typeface="+mj-ea"/>
            </a:endParaRPr>
          </a:p>
          <a:p>
            <a:pPr>
              <a:defRPr/>
            </a:pPr>
            <a:r>
              <a:rPr lang="ja-JP" altLang="en-US" dirty="0">
                <a:latin typeface="+mj-ea"/>
                <a:ea typeface="+mj-ea"/>
              </a:rPr>
              <a:t>　　　給のための事業の様子を捉え，それらの事業が果たす役割を考え，表現すること。 </a:t>
            </a:r>
          </a:p>
          <a:p>
            <a:pPr>
              <a:defRPr/>
            </a:pPr>
            <a:r>
              <a:rPr lang="ja-JP" altLang="en-US" dirty="0">
                <a:latin typeface="+mj-ea"/>
                <a:ea typeface="+mj-ea"/>
              </a:rPr>
              <a:t>　</a:t>
            </a:r>
            <a:r>
              <a:rPr lang="en-US" altLang="ja-JP" dirty="0">
                <a:latin typeface="+mj-ea"/>
                <a:ea typeface="+mj-ea"/>
              </a:rPr>
              <a:t>(</a:t>
            </a:r>
            <a:r>
              <a:rPr lang="ja-JP" altLang="en-US" dirty="0">
                <a:latin typeface="+mj-ea"/>
                <a:ea typeface="+mj-ea"/>
              </a:rPr>
              <a:t>ｲ</a:t>
            </a:r>
            <a:r>
              <a:rPr lang="en-US" altLang="ja-JP" dirty="0">
                <a:latin typeface="+mj-ea"/>
                <a:ea typeface="+mj-ea"/>
              </a:rPr>
              <a:t>) </a:t>
            </a:r>
            <a:r>
              <a:rPr lang="ja-JP" altLang="en-US" dirty="0">
                <a:latin typeface="+mj-ea"/>
                <a:ea typeface="+mj-ea"/>
              </a:rPr>
              <a:t>　処理の仕組みや再利用，県内外の人々の協力などに着目して，廃棄物の処理のため</a:t>
            </a:r>
            <a:endParaRPr lang="en-US" altLang="ja-JP" dirty="0">
              <a:latin typeface="+mj-ea"/>
              <a:ea typeface="+mj-ea"/>
            </a:endParaRPr>
          </a:p>
          <a:p>
            <a:pPr>
              <a:defRPr/>
            </a:pPr>
            <a:r>
              <a:rPr lang="ja-JP" altLang="en-US" dirty="0">
                <a:latin typeface="+mj-ea"/>
                <a:ea typeface="+mj-ea"/>
              </a:rPr>
              <a:t>　　　の事業の様子を捉え，その事業が果たす役割を考え，表現すること。 </a:t>
            </a:r>
            <a:endParaRPr kumimoji="1" lang="en-US" altLang="ja-JP" dirty="0">
              <a:latin typeface="+mj-ea"/>
              <a:ea typeface="+mj-ea"/>
            </a:endParaRPr>
          </a:p>
        </p:txBody>
      </p:sp>
      <p:sp>
        <p:nvSpPr>
          <p:cNvPr id="30723" name="テキスト ボックス 1"/>
          <p:cNvSpPr txBox="1">
            <a:spLocks noChangeArrowheads="1"/>
          </p:cNvSpPr>
          <p:nvPr/>
        </p:nvSpPr>
        <p:spPr bwMode="auto">
          <a:xfrm>
            <a:off x="169863" y="733425"/>
            <a:ext cx="8804275" cy="415925"/>
          </a:xfrm>
          <a:prstGeom prst="rect">
            <a:avLst/>
          </a:prstGeom>
          <a:solidFill>
            <a:srgbClr val="00FFFF"/>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100" b="1"/>
              <a:t>①　各教科における「内容のまとまり」と「評価の観点」との関係を確認する。</a:t>
            </a:r>
            <a:endParaRPr kumimoji="1" lang="en-US" altLang="ja-JP" sz="2100" b="1"/>
          </a:p>
        </p:txBody>
      </p:sp>
      <p:sp>
        <p:nvSpPr>
          <p:cNvPr id="30724" name="テキスト ボックス 1"/>
          <p:cNvSpPr txBox="1">
            <a:spLocks noChangeArrowheads="1"/>
          </p:cNvSpPr>
          <p:nvPr/>
        </p:nvSpPr>
        <p:spPr bwMode="auto">
          <a:xfrm>
            <a:off x="1588" y="0"/>
            <a:ext cx="9144000" cy="7064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chemeClr val="bg1"/>
              </a:solidFill>
            </a:endParaRPr>
          </a:p>
          <a:p>
            <a:r>
              <a:rPr kumimoji="1" lang="en-US" altLang="ja-JP" sz="2800" b="1">
                <a:solidFill>
                  <a:schemeClr val="bg1"/>
                </a:solidFill>
              </a:rPr>
              <a:t>Ⅱ</a:t>
            </a:r>
            <a:r>
              <a:rPr kumimoji="1" lang="ja-JP" altLang="en-US" sz="2800" b="1">
                <a:solidFill>
                  <a:schemeClr val="bg1"/>
                </a:solidFill>
              </a:rPr>
              <a:t>　「内容のまとまりごとの評価規準」　作成の手順</a:t>
            </a:r>
          </a:p>
          <a:p>
            <a:endParaRPr kumimoji="1" lang="en-US" altLang="ja-JP" sz="2800" b="1">
              <a:solidFill>
                <a:schemeClr val="bg1"/>
              </a:solidFill>
            </a:endParaRPr>
          </a:p>
        </p:txBody>
      </p:sp>
      <p:sp>
        <p:nvSpPr>
          <p:cNvPr id="4" name="正方形/長方形 3"/>
          <p:cNvSpPr/>
          <p:nvPr/>
        </p:nvSpPr>
        <p:spPr>
          <a:xfrm>
            <a:off x="119063" y="2674938"/>
            <a:ext cx="8963025" cy="1674812"/>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 name="正方形/長方形 7"/>
          <p:cNvSpPr/>
          <p:nvPr/>
        </p:nvSpPr>
        <p:spPr>
          <a:xfrm>
            <a:off x="119063" y="4487863"/>
            <a:ext cx="9010650" cy="1458912"/>
          </a:xfrm>
          <a:prstGeom prst="rect">
            <a:avLst/>
          </a:prstGeom>
          <a:noFill/>
          <a:ln w="41275"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 name="正方形/長方形 4"/>
          <p:cNvSpPr/>
          <p:nvPr/>
        </p:nvSpPr>
        <p:spPr>
          <a:xfrm>
            <a:off x="395288" y="6210300"/>
            <a:ext cx="468312" cy="171450"/>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0" name="正方形/長方形 9"/>
          <p:cNvSpPr/>
          <p:nvPr/>
        </p:nvSpPr>
        <p:spPr>
          <a:xfrm>
            <a:off x="395288" y="6546850"/>
            <a:ext cx="468312" cy="169863"/>
          </a:xfrm>
          <a:prstGeom prst="rect">
            <a:avLst/>
          </a:prstGeom>
          <a:noFill/>
          <a:ln w="412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30729" name="正方形/長方形 5"/>
          <p:cNvSpPr>
            <a:spLocks noChangeArrowheads="1"/>
          </p:cNvSpPr>
          <p:nvPr/>
        </p:nvSpPr>
        <p:spPr bwMode="auto">
          <a:xfrm>
            <a:off x="1042988" y="6149975"/>
            <a:ext cx="2330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400">
                <a:solidFill>
                  <a:srgbClr val="000000"/>
                </a:solidFill>
                <a:latin typeface="ＭＳ."/>
              </a:rPr>
              <a:t>知識及び技能に関する内容 </a:t>
            </a:r>
            <a:endParaRPr lang="ja-JP" altLang="en-US" sz="1400"/>
          </a:p>
        </p:txBody>
      </p:sp>
      <p:sp>
        <p:nvSpPr>
          <p:cNvPr id="30730" name="正方形/長方形 6"/>
          <p:cNvSpPr>
            <a:spLocks noChangeArrowheads="1"/>
          </p:cNvSpPr>
          <p:nvPr/>
        </p:nvSpPr>
        <p:spPr bwMode="auto">
          <a:xfrm>
            <a:off x="1042988" y="6486525"/>
            <a:ext cx="3292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400">
                <a:solidFill>
                  <a:srgbClr val="000000"/>
                </a:solidFill>
                <a:latin typeface="ＭＳ"/>
              </a:rPr>
              <a:t>思考力，判断力，表現力等に関する内容 </a:t>
            </a:r>
            <a:endParaRPr lang="ja-JP" altLang="en-US" sz="1400"/>
          </a:p>
        </p:txBody>
      </p:sp>
      <p:sp>
        <p:nvSpPr>
          <p:cNvPr id="12" name="AutoShape 16"/>
          <p:cNvSpPr>
            <a:spLocks noChangeArrowheads="1"/>
          </p:cNvSpPr>
          <p:nvPr/>
        </p:nvSpPr>
        <p:spPr bwMode="auto">
          <a:xfrm>
            <a:off x="7794625" y="141288"/>
            <a:ext cx="1298575" cy="4778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P30</a:t>
            </a:r>
            <a:endParaRPr lang="ja-JP" altLang="en-US" sz="28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033"/>
    </mc:Choice>
    <mc:Fallback xmlns="">
      <p:transition spd="slow" advTm="43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テキスト ボックス 12"/>
          <p:cNvSpPr txBox="1">
            <a:spLocks noChangeArrowheads="1"/>
          </p:cNvSpPr>
          <p:nvPr/>
        </p:nvSpPr>
        <p:spPr bwMode="auto">
          <a:xfrm>
            <a:off x="90488" y="958850"/>
            <a:ext cx="8963025" cy="584835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a:solidFill>
                <a:srgbClr val="000000"/>
              </a:solidFill>
              <a:latin typeface="ＭＳ Ｐゴシック" panose="020B0600070205080204" pitchFamily="50" charset="-128"/>
            </a:endParaRPr>
          </a:p>
        </p:txBody>
      </p:sp>
      <p:sp>
        <p:nvSpPr>
          <p:cNvPr id="9" name="ホームベース 16"/>
          <p:cNvSpPr/>
          <p:nvPr/>
        </p:nvSpPr>
        <p:spPr>
          <a:xfrm>
            <a:off x="0" y="0"/>
            <a:ext cx="9144000" cy="671513"/>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prstClr val="white"/>
                </a:solidFill>
                <a:latin typeface="ＭＳ Ｐゴシック" panose="020B0600070205080204" pitchFamily="50" charset="-128"/>
              </a:rPr>
              <a:t>Ⅱ</a:t>
            </a:r>
            <a:r>
              <a:rPr lang="ja-JP" altLang="en-US" sz="2800" b="1" dirty="0">
                <a:solidFill>
                  <a:prstClr val="white"/>
                </a:solidFill>
                <a:latin typeface="ＭＳ Ｐゴシック" panose="020B0600070205080204" pitchFamily="50" charset="-128"/>
              </a:rPr>
              <a:t>　「内容のまとまりごとの評価規準」作成の手順　 </a:t>
            </a:r>
            <a:endParaRPr lang="en-US" altLang="ja-JP" sz="2800" b="1" dirty="0">
              <a:solidFill>
                <a:prstClr val="white"/>
              </a:solidFill>
              <a:latin typeface="ＭＳ Ｐゴシック" panose="020B0600070205080204" pitchFamily="50" charset="-128"/>
            </a:endParaRPr>
          </a:p>
        </p:txBody>
      </p:sp>
      <p:sp>
        <p:nvSpPr>
          <p:cNvPr id="32772" name="AutoShape 10"/>
          <p:cNvSpPr>
            <a:spLocks noChangeArrowheads="1"/>
          </p:cNvSpPr>
          <p:nvPr/>
        </p:nvSpPr>
        <p:spPr bwMode="auto">
          <a:xfrm>
            <a:off x="187325" y="1160463"/>
            <a:ext cx="8839200" cy="2336800"/>
          </a:xfrm>
          <a:prstGeom prst="foldedCorner">
            <a:avLst>
              <a:gd name="adj" fmla="val 12500"/>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solidFill>
                  <a:srgbClr val="000000"/>
                </a:solidFill>
                <a:latin typeface="Tahoma" panose="020B0604030504040204" pitchFamily="34" charset="0"/>
              </a:rPr>
              <a:t>○「知識・技能」のポイント</a:t>
            </a:r>
            <a:endParaRPr lang="en-US" altLang="ja-JP" sz="2400">
              <a:solidFill>
                <a:srgbClr val="000000"/>
              </a:solidFill>
              <a:latin typeface="Tahoma" panose="020B0604030504040204" pitchFamily="34" charset="0"/>
            </a:endParaRPr>
          </a:p>
          <a:p>
            <a:r>
              <a:rPr kumimoji="1" lang="ja-JP" altLang="en-US" sz="2400">
                <a:solidFill>
                  <a:srgbClr val="000000"/>
                </a:solidFill>
              </a:rPr>
              <a:t>　</a:t>
            </a:r>
            <a:r>
              <a:rPr kumimoji="1" lang="ja-JP" altLang="en-US" sz="2000">
                <a:solidFill>
                  <a:srgbClr val="000000"/>
                </a:solidFill>
              </a:rPr>
              <a:t>　・「知識」・・・学習指導要領に示す「２ 内容」の「知識」に関わる事項に示された</a:t>
            </a:r>
            <a:endParaRPr kumimoji="1" lang="en-US" altLang="ja-JP" sz="2000">
              <a:solidFill>
                <a:srgbClr val="000000"/>
              </a:solidFill>
            </a:endParaRPr>
          </a:p>
          <a:p>
            <a:r>
              <a:rPr kumimoji="1" lang="ja-JP" altLang="en-US" sz="2000">
                <a:solidFill>
                  <a:srgbClr val="000000"/>
                </a:solidFill>
              </a:rPr>
              <a:t>　　　　　　　　　　「</a:t>
            </a:r>
            <a:r>
              <a:rPr kumimoji="1" lang="en-US" altLang="ja-JP" sz="2000">
                <a:solidFill>
                  <a:srgbClr val="000000"/>
                </a:solidFill>
              </a:rPr>
              <a:t>…</a:t>
            </a:r>
            <a:r>
              <a:rPr kumimoji="1" lang="ja-JP" altLang="en-US" sz="2000">
                <a:solidFill>
                  <a:srgbClr val="000000"/>
                </a:solidFill>
              </a:rPr>
              <a:t>理解すること」の記述を当てはめ，児童が</a:t>
            </a:r>
            <a:r>
              <a:rPr kumimoji="1" lang="ja-JP" altLang="en-US" sz="2000">
                <a:solidFill>
                  <a:srgbClr val="FF0000"/>
                </a:solidFill>
              </a:rPr>
              <a:t>「</a:t>
            </a:r>
            <a:r>
              <a:rPr kumimoji="1" lang="en-US" altLang="ja-JP" sz="2000">
                <a:solidFill>
                  <a:srgbClr val="FF0000"/>
                </a:solidFill>
              </a:rPr>
              <a:t>…</a:t>
            </a:r>
            <a:r>
              <a:rPr kumimoji="1" lang="ja-JP" altLang="en-US" sz="2000">
                <a:solidFill>
                  <a:srgbClr val="FF0000"/>
                </a:solidFill>
              </a:rPr>
              <a:t>理解している」</a:t>
            </a:r>
            <a:r>
              <a:rPr kumimoji="1" lang="ja-JP" altLang="en-US" sz="2000">
                <a:solidFill>
                  <a:srgbClr val="000000"/>
                </a:solidFill>
              </a:rPr>
              <a:t>か　　</a:t>
            </a:r>
            <a:endParaRPr kumimoji="1" lang="en-US" altLang="ja-JP" sz="2000">
              <a:solidFill>
                <a:srgbClr val="000000"/>
              </a:solidFill>
            </a:endParaRPr>
          </a:p>
          <a:p>
            <a:r>
              <a:rPr kumimoji="1" lang="ja-JP" altLang="en-US" sz="2000">
                <a:solidFill>
                  <a:srgbClr val="000000"/>
                </a:solidFill>
              </a:rPr>
              <a:t>　　　　　　　　　　どうかの学習状況として表す。</a:t>
            </a:r>
            <a:endParaRPr kumimoji="1" lang="en-US" altLang="ja-JP" sz="2000">
              <a:solidFill>
                <a:srgbClr val="000000"/>
              </a:solidFill>
            </a:endParaRPr>
          </a:p>
          <a:p>
            <a:r>
              <a:rPr kumimoji="1" lang="ja-JP" altLang="en-US" sz="2000">
                <a:solidFill>
                  <a:srgbClr val="000000"/>
                </a:solidFill>
              </a:rPr>
              <a:t>　　 ・「技能」・・・学習指導要領に示す「２ 内容」の「技能」に関わる事項に示され</a:t>
            </a:r>
            <a:endParaRPr kumimoji="1" lang="en-US" altLang="ja-JP" sz="2000">
              <a:solidFill>
                <a:srgbClr val="000000"/>
              </a:solidFill>
            </a:endParaRPr>
          </a:p>
          <a:p>
            <a:r>
              <a:rPr kumimoji="1" lang="ja-JP" altLang="en-US" sz="2000">
                <a:solidFill>
                  <a:srgbClr val="000000"/>
                </a:solidFill>
              </a:rPr>
              <a:t>　　　　　　　　　　た「</a:t>
            </a:r>
            <a:r>
              <a:rPr kumimoji="1" lang="en-US" altLang="ja-JP" sz="2000">
                <a:solidFill>
                  <a:srgbClr val="000000"/>
                </a:solidFill>
              </a:rPr>
              <a:t>…</a:t>
            </a:r>
            <a:r>
              <a:rPr kumimoji="1" lang="ja-JP" altLang="en-US" sz="2000">
                <a:solidFill>
                  <a:srgbClr val="000000"/>
                </a:solidFill>
              </a:rPr>
              <a:t>調べたりして，まとめること」の記述を当てはめ，児童が</a:t>
            </a:r>
            <a:r>
              <a:rPr kumimoji="1" lang="ja-JP" altLang="en-US" sz="2000">
                <a:solidFill>
                  <a:srgbClr val="FF0000"/>
                </a:solidFill>
              </a:rPr>
              <a:t>「</a:t>
            </a:r>
            <a:r>
              <a:rPr kumimoji="1" lang="en-US" altLang="ja-JP" sz="2000">
                <a:solidFill>
                  <a:srgbClr val="FF0000"/>
                </a:solidFill>
              </a:rPr>
              <a:t>…</a:t>
            </a:r>
            <a:r>
              <a:rPr kumimoji="1" lang="ja-JP" altLang="en-US" sz="2000">
                <a:solidFill>
                  <a:srgbClr val="FF0000"/>
                </a:solidFill>
              </a:rPr>
              <a:t>調</a:t>
            </a:r>
            <a:endParaRPr kumimoji="1" lang="en-US" altLang="ja-JP" sz="2000">
              <a:solidFill>
                <a:srgbClr val="FF0000"/>
              </a:solidFill>
            </a:endParaRPr>
          </a:p>
          <a:p>
            <a:r>
              <a:rPr kumimoji="1" lang="en-US" altLang="ja-JP" sz="2000">
                <a:solidFill>
                  <a:srgbClr val="FF0000"/>
                </a:solidFill>
              </a:rPr>
              <a:t>                             </a:t>
            </a:r>
            <a:r>
              <a:rPr kumimoji="1" lang="ja-JP" altLang="en-US" sz="2000">
                <a:solidFill>
                  <a:srgbClr val="FF0000"/>
                </a:solidFill>
              </a:rPr>
              <a:t>べたりして，まとめている」</a:t>
            </a:r>
            <a:r>
              <a:rPr kumimoji="1" lang="ja-JP" altLang="en-US" sz="2000">
                <a:solidFill>
                  <a:srgbClr val="000000"/>
                </a:solidFill>
              </a:rPr>
              <a:t>かどうかの学習状況として表す。</a:t>
            </a:r>
            <a:endParaRPr lang="en-US" altLang="ja-JP" sz="2400">
              <a:solidFill>
                <a:srgbClr val="000000"/>
              </a:solidFill>
              <a:latin typeface="Tahoma" panose="020B0604030504040204" pitchFamily="34" charset="0"/>
            </a:endParaRPr>
          </a:p>
          <a:p>
            <a:endParaRPr lang="en-US" altLang="ja-JP" sz="2400">
              <a:solidFill>
                <a:srgbClr val="000000"/>
              </a:solidFill>
              <a:latin typeface="Tahoma" panose="020B0604030504040204" pitchFamily="34" charset="0"/>
            </a:endParaRPr>
          </a:p>
        </p:txBody>
      </p:sp>
      <p:sp>
        <p:nvSpPr>
          <p:cNvPr id="3" name="角丸四角形 2"/>
          <p:cNvSpPr/>
          <p:nvPr/>
        </p:nvSpPr>
        <p:spPr>
          <a:xfrm>
            <a:off x="152400" y="3573463"/>
            <a:ext cx="8963025" cy="323373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dirty="0">
                <a:solidFill>
                  <a:prstClr val="black"/>
                </a:solidFill>
                <a:latin typeface="ＭＳ Ｐゴシック" panose="020B0600070205080204" pitchFamily="50" charset="-128"/>
              </a:rPr>
              <a:t>⑵「人々の健康や生活環境を支える事業」（第</a:t>
            </a:r>
            <a:r>
              <a:rPr lang="en-US" altLang="ja-JP" dirty="0">
                <a:solidFill>
                  <a:prstClr val="black"/>
                </a:solidFill>
                <a:latin typeface="ＭＳ Ｐゴシック" panose="020B0600070205080204" pitchFamily="50" charset="-128"/>
              </a:rPr>
              <a:t>4</a:t>
            </a:r>
            <a:r>
              <a:rPr lang="ja-JP" altLang="en-US" dirty="0">
                <a:solidFill>
                  <a:prstClr val="black"/>
                </a:solidFill>
                <a:latin typeface="ＭＳ Ｐゴシック" panose="020B0600070205080204" pitchFamily="50" charset="-128"/>
              </a:rPr>
              <a:t>学年）</a:t>
            </a:r>
            <a:endParaRPr lang="en-US" altLang="ja-JP" dirty="0">
              <a:solidFill>
                <a:prstClr val="black"/>
              </a:solidFill>
              <a:latin typeface="ＭＳ Ｐゴシック" panose="020B0600070205080204" pitchFamily="50" charset="-128"/>
            </a:endParaRPr>
          </a:p>
          <a:p>
            <a:pPr>
              <a:defRPr/>
            </a:pPr>
            <a:r>
              <a:rPr lang="ja-JP" altLang="en-US" dirty="0">
                <a:solidFill>
                  <a:prstClr val="black"/>
                </a:solidFill>
                <a:latin typeface="ＭＳ Ｐゴシック" panose="020B0600070205080204" pitchFamily="50" charset="-128"/>
              </a:rPr>
              <a:t>内容ア</a:t>
            </a:r>
            <a:endParaRPr lang="en-US" altLang="ja-JP" dirty="0">
              <a:solidFill>
                <a:prstClr val="black"/>
              </a:solidFill>
              <a:latin typeface="ＭＳ Ｐゴシック" panose="020B0600070205080204" pitchFamily="50" charset="-128"/>
            </a:endParaRPr>
          </a:p>
          <a:p>
            <a:pPr>
              <a:defRPr/>
            </a:pPr>
            <a:r>
              <a:rPr lang="ja-JP" altLang="en-US" dirty="0">
                <a:solidFill>
                  <a:prstClr val="black"/>
                </a:solidFill>
                <a:latin typeface="ＭＳ Ｐゴシック" panose="020B0600070205080204" pitchFamily="50" charset="-128"/>
              </a:rPr>
              <a:t>　</a:t>
            </a:r>
            <a:r>
              <a:rPr lang="en-US" altLang="ja-JP" dirty="0">
                <a:solidFill>
                  <a:prstClr val="black"/>
                </a:solidFill>
                <a:latin typeface="ＭＳ Ｐゴシック" panose="020B0600070205080204" pitchFamily="50" charset="-128"/>
              </a:rPr>
              <a:t>(</a:t>
            </a:r>
            <a:r>
              <a:rPr lang="ja-JP" altLang="en-US" dirty="0">
                <a:solidFill>
                  <a:prstClr val="black"/>
                </a:solidFill>
                <a:latin typeface="ＭＳ Ｐゴシック" panose="020B0600070205080204" pitchFamily="50" charset="-128"/>
              </a:rPr>
              <a:t>ｱ</a:t>
            </a:r>
            <a:r>
              <a:rPr lang="en-US" altLang="ja-JP" dirty="0">
                <a:solidFill>
                  <a:prstClr val="black"/>
                </a:solidFill>
                <a:latin typeface="ＭＳ Ｐゴシック" panose="020B0600070205080204" pitchFamily="50" charset="-128"/>
              </a:rPr>
              <a:t>) </a:t>
            </a:r>
            <a:r>
              <a:rPr lang="ja-JP" altLang="en-US" dirty="0">
                <a:solidFill>
                  <a:prstClr val="black"/>
                </a:solidFill>
                <a:latin typeface="ＭＳ Ｐゴシック" panose="020B0600070205080204" pitchFamily="50" charset="-128"/>
              </a:rPr>
              <a:t>　飲料水，電気，ガスを供給する事業は，安全で安定的に供給できるように進め</a:t>
            </a:r>
            <a:r>
              <a:rPr lang="ja-JP" altLang="en-US" dirty="0" err="1">
                <a:solidFill>
                  <a:prstClr val="black"/>
                </a:solidFill>
                <a:latin typeface="ＭＳ Ｐゴシック" panose="020B0600070205080204" pitchFamily="50" charset="-128"/>
              </a:rPr>
              <a:t>ら</a:t>
            </a:r>
            <a:endParaRPr lang="en-US" altLang="ja-JP" dirty="0">
              <a:solidFill>
                <a:prstClr val="black"/>
              </a:solidFill>
              <a:latin typeface="ＭＳ Ｐゴシック" panose="020B0600070205080204" pitchFamily="50" charset="-128"/>
            </a:endParaRPr>
          </a:p>
          <a:p>
            <a:pPr>
              <a:defRPr/>
            </a:pPr>
            <a:r>
              <a:rPr lang="ja-JP" altLang="en-US" dirty="0">
                <a:solidFill>
                  <a:prstClr val="black"/>
                </a:solidFill>
                <a:latin typeface="ＭＳ Ｐゴシック" panose="020B0600070205080204" pitchFamily="50" charset="-128"/>
              </a:rPr>
              <a:t>　　　</a:t>
            </a:r>
            <a:r>
              <a:rPr lang="ja-JP" altLang="en-US" dirty="0" err="1">
                <a:solidFill>
                  <a:prstClr val="black"/>
                </a:solidFill>
                <a:latin typeface="ＭＳ Ｐゴシック" panose="020B0600070205080204" pitchFamily="50" charset="-128"/>
              </a:rPr>
              <a:t>れて</a:t>
            </a:r>
            <a:r>
              <a:rPr lang="ja-JP" altLang="en-US" dirty="0">
                <a:solidFill>
                  <a:prstClr val="black"/>
                </a:solidFill>
                <a:latin typeface="ＭＳ Ｐゴシック" panose="020B0600070205080204" pitchFamily="50" charset="-128"/>
              </a:rPr>
              <a:t>いることや，地域の人々の健康な生活の維持と向上に役立っていることを</a:t>
            </a:r>
            <a:r>
              <a:rPr lang="ja-JP" altLang="en-US" dirty="0">
                <a:solidFill>
                  <a:srgbClr val="FF0000"/>
                </a:solidFill>
                <a:latin typeface="ＭＳ Ｐゴシック" panose="020B0600070205080204" pitchFamily="50" charset="-128"/>
              </a:rPr>
              <a:t>理</a:t>
            </a:r>
            <a:endParaRPr lang="en-US" altLang="ja-JP" dirty="0">
              <a:solidFill>
                <a:srgbClr val="FF0000"/>
              </a:solidFill>
              <a:latin typeface="ＭＳ Ｐゴシック" panose="020B0600070205080204" pitchFamily="50" charset="-128"/>
            </a:endParaRPr>
          </a:p>
          <a:p>
            <a:pPr>
              <a:defRPr/>
            </a:pPr>
            <a:r>
              <a:rPr lang="ja-JP" altLang="en-US" dirty="0">
                <a:solidFill>
                  <a:srgbClr val="FF0000"/>
                </a:solidFill>
                <a:latin typeface="ＭＳ Ｐゴシック" panose="020B0600070205080204" pitchFamily="50" charset="-128"/>
              </a:rPr>
              <a:t>　　　解</a:t>
            </a:r>
            <a:r>
              <a:rPr lang="ja-JP" altLang="en-US" dirty="0">
                <a:solidFill>
                  <a:schemeClr val="tx1"/>
                </a:solidFill>
                <a:latin typeface="ＭＳ Ｐゴシック" panose="020B0600070205080204" pitchFamily="50" charset="-128"/>
              </a:rPr>
              <a:t>すること。</a:t>
            </a:r>
            <a:endParaRPr lang="en-US" altLang="ja-JP" dirty="0">
              <a:solidFill>
                <a:schemeClr val="tx1"/>
              </a:solidFill>
              <a:latin typeface="ＭＳ Ｐゴシック" panose="020B0600070205080204" pitchFamily="50" charset="-128"/>
            </a:endParaRPr>
          </a:p>
          <a:p>
            <a:pPr>
              <a:defRPr/>
            </a:pPr>
            <a:r>
              <a:rPr lang="ja-JP" altLang="en-US" dirty="0">
                <a:solidFill>
                  <a:schemeClr val="tx1"/>
                </a:solidFill>
                <a:latin typeface="ＭＳ Ｐゴシック" panose="020B0600070205080204" pitchFamily="50" charset="-128"/>
              </a:rPr>
              <a:t>　　　　　</a:t>
            </a:r>
            <a:r>
              <a:rPr lang="ja-JP" altLang="en-US" dirty="0">
                <a:solidFill>
                  <a:srgbClr val="FF0000"/>
                </a:solidFill>
                <a:latin typeface="ＭＳ Ｐゴシック" panose="020B0600070205080204" pitchFamily="50" charset="-128"/>
              </a:rPr>
              <a:t>している</a:t>
            </a:r>
            <a:r>
              <a:rPr lang="ja-JP" altLang="en-US" dirty="0">
                <a:solidFill>
                  <a:schemeClr val="tx1"/>
                </a:solidFill>
                <a:latin typeface="ＭＳ Ｐゴシック" panose="020B0600070205080204" pitchFamily="50" charset="-128"/>
              </a:rPr>
              <a:t>。</a:t>
            </a:r>
          </a:p>
          <a:p>
            <a:pPr>
              <a:defRPr/>
            </a:pPr>
            <a:r>
              <a:rPr lang="ja-JP" altLang="en-US" dirty="0">
                <a:solidFill>
                  <a:prstClr val="black"/>
                </a:solidFill>
                <a:latin typeface="ＭＳ Ｐゴシック" panose="020B0600070205080204" pitchFamily="50" charset="-128"/>
              </a:rPr>
              <a:t>　</a:t>
            </a:r>
            <a:r>
              <a:rPr lang="en-US" altLang="ja-JP" dirty="0">
                <a:solidFill>
                  <a:prstClr val="black"/>
                </a:solidFill>
                <a:latin typeface="ＭＳ Ｐゴシック" panose="020B0600070205080204" pitchFamily="50" charset="-128"/>
              </a:rPr>
              <a:t>(</a:t>
            </a:r>
            <a:r>
              <a:rPr lang="ja-JP" altLang="en-US" dirty="0">
                <a:solidFill>
                  <a:prstClr val="black"/>
                </a:solidFill>
                <a:latin typeface="ＭＳ Ｐゴシック" panose="020B0600070205080204" pitchFamily="50" charset="-128"/>
              </a:rPr>
              <a:t>ｲ</a:t>
            </a:r>
            <a:r>
              <a:rPr lang="en-US" altLang="ja-JP" dirty="0">
                <a:solidFill>
                  <a:prstClr val="black"/>
                </a:solidFill>
                <a:latin typeface="ＭＳ Ｐゴシック" panose="020B0600070205080204" pitchFamily="50" charset="-128"/>
              </a:rPr>
              <a:t>) </a:t>
            </a:r>
            <a:r>
              <a:rPr lang="ja-JP" altLang="en-US" dirty="0">
                <a:solidFill>
                  <a:prstClr val="black"/>
                </a:solidFill>
                <a:latin typeface="ＭＳ Ｐゴシック" panose="020B0600070205080204" pitchFamily="50" charset="-128"/>
              </a:rPr>
              <a:t>　廃棄物を処理する事業は，衛生的な処理や資源の有効利用ができるよう進め</a:t>
            </a:r>
            <a:r>
              <a:rPr lang="ja-JP" altLang="en-US" dirty="0" err="1">
                <a:solidFill>
                  <a:prstClr val="black"/>
                </a:solidFill>
                <a:latin typeface="ＭＳ Ｐゴシック" panose="020B0600070205080204" pitchFamily="50" charset="-128"/>
              </a:rPr>
              <a:t>ら</a:t>
            </a:r>
            <a:endParaRPr lang="en-US" altLang="ja-JP" dirty="0">
              <a:solidFill>
                <a:prstClr val="black"/>
              </a:solidFill>
              <a:latin typeface="ＭＳ Ｐゴシック" panose="020B0600070205080204" pitchFamily="50" charset="-128"/>
            </a:endParaRPr>
          </a:p>
          <a:p>
            <a:pPr>
              <a:defRPr/>
            </a:pPr>
            <a:r>
              <a:rPr lang="ja-JP" altLang="en-US" dirty="0">
                <a:solidFill>
                  <a:prstClr val="black"/>
                </a:solidFill>
                <a:latin typeface="ＭＳ Ｐゴシック" panose="020B0600070205080204" pitchFamily="50" charset="-128"/>
              </a:rPr>
              <a:t>　　　</a:t>
            </a:r>
            <a:r>
              <a:rPr lang="ja-JP" altLang="en-US" dirty="0" err="1">
                <a:solidFill>
                  <a:prstClr val="black"/>
                </a:solidFill>
                <a:latin typeface="ＭＳ Ｐゴシック" panose="020B0600070205080204" pitchFamily="50" charset="-128"/>
              </a:rPr>
              <a:t>れて</a:t>
            </a:r>
            <a:r>
              <a:rPr lang="ja-JP" altLang="en-US" dirty="0">
                <a:solidFill>
                  <a:prstClr val="black"/>
                </a:solidFill>
                <a:latin typeface="ＭＳ Ｐゴシック" panose="020B0600070205080204" pitchFamily="50" charset="-128"/>
              </a:rPr>
              <a:t>いることや，生活環境の維持と向上に役立っていることを</a:t>
            </a:r>
            <a:r>
              <a:rPr lang="ja-JP" altLang="en-US" dirty="0">
                <a:solidFill>
                  <a:srgbClr val="FF0000"/>
                </a:solidFill>
                <a:latin typeface="ＭＳ Ｐゴシック" panose="020B0600070205080204" pitchFamily="50" charset="-128"/>
              </a:rPr>
              <a:t>理解</a:t>
            </a:r>
            <a:r>
              <a:rPr lang="ja-JP" altLang="en-US" dirty="0">
                <a:solidFill>
                  <a:prstClr val="black"/>
                </a:solidFill>
                <a:latin typeface="ＭＳ Ｐゴシック" panose="020B0600070205080204" pitchFamily="50" charset="-128"/>
              </a:rPr>
              <a:t>すること。</a:t>
            </a:r>
            <a:endParaRPr lang="en-US" altLang="ja-JP" dirty="0">
              <a:solidFill>
                <a:prstClr val="black"/>
              </a:solidFill>
              <a:latin typeface="ＭＳ Ｐゴシック" panose="020B0600070205080204" pitchFamily="50" charset="-128"/>
            </a:endParaRPr>
          </a:p>
          <a:p>
            <a:pPr>
              <a:defRPr/>
            </a:pPr>
            <a:r>
              <a:rPr lang="ja-JP" altLang="en-US" dirty="0">
                <a:solidFill>
                  <a:prstClr val="black"/>
                </a:solidFill>
                <a:latin typeface="ＭＳ Ｐゴシック" panose="020B0600070205080204" pitchFamily="50" charset="-128"/>
              </a:rPr>
              <a:t>　　　　　　　　　　　　　　　　　　　　　　　　　　　　　　　　　　　　　　　　　　　　　</a:t>
            </a:r>
            <a:r>
              <a:rPr lang="ja-JP" altLang="en-US" dirty="0">
                <a:solidFill>
                  <a:srgbClr val="FF0000"/>
                </a:solidFill>
                <a:latin typeface="ＭＳ Ｐゴシック" panose="020B0600070205080204" pitchFamily="50" charset="-128"/>
              </a:rPr>
              <a:t>している </a:t>
            </a:r>
          </a:p>
          <a:p>
            <a:pPr>
              <a:defRPr/>
            </a:pPr>
            <a:r>
              <a:rPr lang="ja-JP" altLang="en-US" dirty="0">
                <a:solidFill>
                  <a:prstClr val="black"/>
                </a:solidFill>
                <a:latin typeface="ＭＳ Ｐゴシック" panose="020B0600070205080204" pitchFamily="50" charset="-128"/>
              </a:rPr>
              <a:t>　</a:t>
            </a:r>
            <a:r>
              <a:rPr lang="en-US" altLang="ja-JP" dirty="0">
                <a:solidFill>
                  <a:prstClr val="black"/>
                </a:solidFill>
                <a:latin typeface="ＭＳ Ｐゴシック" panose="020B0600070205080204" pitchFamily="50" charset="-128"/>
              </a:rPr>
              <a:t>(</a:t>
            </a:r>
            <a:r>
              <a:rPr lang="ja-JP" altLang="en-US" dirty="0">
                <a:solidFill>
                  <a:prstClr val="black"/>
                </a:solidFill>
                <a:latin typeface="ＭＳ Ｐゴシック" panose="020B0600070205080204" pitchFamily="50" charset="-128"/>
              </a:rPr>
              <a:t>ｳ</a:t>
            </a:r>
            <a:r>
              <a:rPr lang="en-US" altLang="ja-JP" dirty="0">
                <a:solidFill>
                  <a:prstClr val="black"/>
                </a:solidFill>
                <a:latin typeface="ＭＳ Ｐゴシック" panose="020B0600070205080204" pitchFamily="50" charset="-128"/>
              </a:rPr>
              <a:t>) </a:t>
            </a:r>
            <a:r>
              <a:rPr lang="ja-JP" altLang="en-US" dirty="0">
                <a:solidFill>
                  <a:prstClr val="black"/>
                </a:solidFill>
                <a:latin typeface="ＭＳ Ｐゴシック" panose="020B0600070205080204" pitchFamily="50" charset="-128"/>
              </a:rPr>
              <a:t>　見学・調査したり地図などの資料で</a:t>
            </a:r>
            <a:r>
              <a:rPr lang="ja-JP" altLang="en-US" dirty="0">
                <a:solidFill>
                  <a:srgbClr val="FF0000"/>
                </a:solidFill>
                <a:latin typeface="ＭＳ Ｐゴシック" panose="020B0600070205080204" pitchFamily="50" charset="-128"/>
              </a:rPr>
              <a:t>調べたりして，まとめ</a:t>
            </a:r>
            <a:r>
              <a:rPr lang="ja-JP" altLang="en-US" dirty="0">
                <a:solidFill>
                  <a:prstClr val="black"/>
                </a:solidFill>
                <a:latin typeface="ＭＳ Ｐゴシック" panose="020B0600070205080204" pitchFamily="50" charset="-128"/>
              </a:rPr>
              <a:t>ること。 </a:t>
            </a:r>
            <a:endParaRPr lang="en-US" altLang="ja-JP" dirty="0">
              <a:solidFill>
                <a:prstClr val="black"/>
              </a:solidFill>
              <a:latin typeface="ＭＳ Ｐゴシック" panose="020B0600070205080204" pitchFamily="50" charset="-128"/>
            </a:endParaRPr>
          </a:p>
          <a:p>
            <a:pPr>
              <a:defRPr/>
            </a:pPr>
            <a:r>
              <a:rPr lang="ja-JP" altLang="en-US" dirty="0">
                <a:solidFill>
                  <a:prstClr val="black"/>
                </a:solidFill>
                <a:latin typeface="ＭＳ Ｐゴシック" panose="020B0600070205080204" pitchFamily="50" charset="-128"/>
              </a:rPr>
              <a:t>　　　　　　　　　　　　　　　　　　　　　　　　　　　　　　　　　　　　　　　　</a:t>
            </a:r>
            <a:r>
              <a:rPr lang="ja-JP" altLang="en-US" dirty="0">
                <a:solidFill>
                  <a:srgbClr val="FF0000"/>
                </a:solidFill>
                <a:latin typeface="ＭＳ Ｐゴシック" panose="020B0600070205080204" pitchFamily="50" charset="-128"/>
              </a:rPr>
              <a:t>ている</a:t>
            </a:r>
          </a:p>
        </p:txBody>
      </p:sp>
      <p:cxnSp>
        <p:nvCxnSpPr>
          <p:cNvPr id="5" name="直線コネクタ 4"/>
          <p:cNvCxnSpPr/>
          <p:nvPr/>
        </p:nvCxnSpPr>
        <p:spPr>
          <a:xfrm>
            <a:off x="6443663" y="6381750"/>
            <a:ext cx="539750" cy="0"/>
          </a:xfrm>
          <a:prstGeom prst="line">
            <a:avLst/>
          </a:prstGeom>
          <a:ln w="28575"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116013" y="5013325"/>
            <a:ext cx="719137"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直線コネクタ 10"/>
          <p:cNvCxnSpPr/>
          <p:nvPr/>
        </p:nvCxnSpPr>
        <p:spPr>
          <a:xfrm>
            <a:off x="7232650" y="5876925"/>
            <a:ext cx="792163" cy="0"/>
          </a:xfrm>
          <a:prstGeom prst="line">
            <a:avLst/>
          </a:prstGeom>
          <a:ln w="28575"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32777" name="テキスト ボックス 1"/>
          <p:cNvSpPr txBox="1">
            <a:spLocks noChangeArrowheads="1"/>
          </p:cNvSpPr>
          <p:nvPr/>
        </p:nvSpPr>
        <p:spPr bwMode="auto">
          <a:xfrm>
            <a:off x="152400" y="687388"/>
            <a:ext cx="8802688" cy="384175"/>
          </a:xfrm>
          <a:prstGeom prst="rect">
            <a:avLst/>
          </a:prstGeom>
          <a:solidFill>
            <a:srgbClr val="00FFFF"/>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900" b="1"/>
              <a:t>②　</a:t>
            </a:r>
            <a:r>
              <a:rPr kumimoji="1" lang="en-US" altLang="ja-JP" sz="1900" b="1"/>
              <a:t>【</a:t>
            </a:r>
            <a:r>
              <a:rPr kumimoji="1" lang="ja-JP" altLang="en-US" sz="1900" b="1"/>
              <a:t>観点ごとのポイント</a:t>
            </a:r>
            <a:r>
              <a:rPr kumimoji="1" lang="en-US" altLang="ja-JP" sz="1900" b="1"/>
              <a:t>】</a:t>
            </a:r>
            <a:r>
              <a:rPr kumimoji="1" lang="ja-JP" altLang="en-US" sz="1900" b="1"/>
              <a:t>を踏まえ，「内容のまとまりごとの評価規準」を作成する。</a:t>
            </a:r>
            <a:endParaRPr kumimoji="1" lang="en-US" altLang="ja-JP" sz="1900" b="1"/>
          </a:p>
        </p:txBody>
      </p:sp>
      <p:sp>
        <p:nvSpPr>
          <p:cNvPr id="13" name="AutoShape 16"/>
          <p:cNvSpPr>
            <a:spLocks noChangeArrowheads="1"/>
          </p:cNvSpPr>
          <p:nvPr/>
        </p:nvSpPr>
        <p:spPr bwMode="auto">
          <a:xfrm>
            <a:off x="7723188" y="98425"/>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P31</a:t>
            </a:r>
            <a:endParaRPr lang="ja-JP" altLang="en-US" sz="2800"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433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2|4|13.7"/>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19154</TotalTime>
  <Words>10892</Words>
  <Application>Microsoft Office PowerPoint</Application>
  <PresentationFormat>画面に合わせる (4:3)</PresentationFormat>
  <Paragraphs>886</Paragraphs>
  <Slides>33</Slides>
  <Notes>33</Notes>
  <HiddenSlides>0</HiddenSlides>
  <MMClips>33</MMClips>
  <ScaleCrop>false</ScaleCrop>
  <HeadingPairs>
    <vt:vector size="6" baseType="variant">
      <vt:variant>
        <vt:lpstr>使用されているフォント</vt:lpstr>
      </vt:variant>
      <vt:variant>
        <vt:i4>12</vt:i4>
      </vt:variant>
      <vt:variant>
        <vt:lpstr>テーマ</vt:lpstr>
      </vt:variant>
      <vt:variant>
        <vt:i4>8</vt:i4>
      </vt:variant>
      <vt:variant>
        <vt:lpstr>スライド タイトル</vt:lpstr>
      </vt:variant>
      <vt:variant>
        <vt:i4>33</vt:i4>
      </vt:variant>
    </vt:vector>
  </HeadingPairs>
  <TitlesOfParts>
    <vt:vector size="53" baseType="lpstr">
      <vt:lpstr>HGP教科書体</vt:lpstr>
      <vt:lpstr>ＭＳ</vt:lpstr>
      <vt:lpstr>ＭＳ Ｐゴシック</vt:lpstr>
      <vt:lpstr>ＭＳ Ｐ明朝</vt:lpstr>
      <vt:lpstr>ＭＳ 明朝</vt:lpstr>
      <vt:lpstr>ＭＳ
.</vt:lpstr>
      <vt:lpstr>ＭＳ.</vt:lpstr>
      <vt:lpstr>游ゴシック</vt:lpstr>
      <vt:lpstr>Arial</vt:lpstr>
      <vt:lpstr>Calibri</vt:lpstr>
      <vt:lpstr>Calibri Light</vt:lpstr>
      <vt:lpstr>Tahoma</vt:lpstr>
      <vt:lpstr>Office テーマ</vt:lpstr>
      <vt:lpstr>2_Office テーマ</vt:lpstr>
      <vt:lpstr>3_Office テーマ</vt:lpstr>
      <vt:lpstr>4_Office テーマ</vt:lpstr>
      <vt:lpstr>5_Office テーマ</vt:lpstr>
      <vt:lpstr>6_Office テーマ</vt:lpstr>
      <vt:lpstr>7_Office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平成２１年度  新教育課程説明会  小学校算数編</dc:title>
  <cp:lastModifiedBy>森 将和</cp:lastModifiedBy>
  <cp:revision>1132</cp:revision>
  <cp:lastPrinted>2020-04-28T01:12:12Z</cp:lastPrinted>
  <dcterms:created xsi:type="dcterms:W3CDTF">2009-05-16T06:50:40Z</dcterms:created>
  <dcterms:modified xsi:type="dcterms:W3CDTF">2020-05-27T13:44:21Z</dcterms:modified>
</cp:coreProperties>
</file>