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27"/>
  </p:notesMasterIdLst>
  <p:handoutMasterIdLst>
    <p:handoutMasterId r:id="rId28"/>
  </p:handoutMasterIdLst>
  <p:sldIdLst>
    <p:sldId id="472" r:id="rId2"/>
    <p:sldId id="685" r:id="rId3"/>
    <p:sldId id="700" r:id="rId4"/>
    <p:sldId id="699" r:id="rId5"/>
    <p:sldId id="701" r:id="rId6"/>
    <p:sldId id="691" r:id="rId7"/>
    <p:sldId id="692" r:id="rId8"/>
    <p:sldId id="711" r:id="rId9"/>
    <p:sldId id="693" r:id="rId10"/>
    <p:sldId id="702" r:id="rId11"/>
    <p:sldId id="650" r:id="rId12"/>
    <p:sldId id="651" r:id="rId13"/>
    <p:sldId id="695" r:id="rId14"/>
    <p:sldId id="696" r:id="rId15"/>
    <p:sldId id="697" r:id="rId16"/>
    <p:sldId id="698" r:id="rId17"/>
    <p:sldId id="705" r:id="rId18"/>
    <p:sldId id="703" r:id="rId19"/>
    <p:sldId id="704" r:id="rId20"/>
    <p:sldId id="707" r:id="rId21"/>
    <p:sldId id="712" r:id="rId22"/>
    <p:sldId id="708" r:id="rId23"/>
    <p:sldId id="709" r:id="rId24"/>
    <p:sldId id="713" r:id="rId25"/>
    <p:sldId id="714" r:id="rId26"/>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DpicINSvNBoE0Rsps7O71w==" hashData="M4FnutAkPfszRkWI3jWwY9avnkXfdzgt9Pgvlt2JNAeKTx0XiwZqW1FtRo4ijLxonWxgvTwvJ8d5M5hwJXT7fQ=="/>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FFFF99"/>
    <a:srgbClr val="FFCCFF"/>
    <a:srgbClr val="FFFFFF"/>
    <a:srgbClr val="CCFF66"/>
    <a:srgbClr val="800000"/>
    <a:srgbClr val="FF99FF"/>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87823" autoAdjust="0"/>
  </p:normalViewPr>
  <p:slideViewPr>
    <p:cSldViewPr showGuides="1">
      <p:cViewPr varScale="1">
        <p:scale>
          <a:sx n="60" d="100"/>
          <a:sy n="60" d="100"/>
        </p:scale>
        <p:origin x="1338" y="42"/>
      </p:cViewPr>
      <p:guideLst>
        <p:guide orient="horz" pos="3067"/>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100" d="100"/>
          <a:sy n="100" d="100"/>
        </p:scale>
        <p:origin x="1908" y="-14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a:extLst>
              <a:ext uri="{FF2B5EF4-FFF2-40B4-BE49-F238E27FC236}">
                <a16:creationId xmlns:a16="http://schemas.microsoft.com/office/drawing/2014/main" id="{96468662-16A7-41A0-9AC9-4D39368AA4CC}"/>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a:extLst>
              <a:ext uri="{FF2B5EF4-FFF2-40B4-BE49-F238E27FC236}">
                <a16:creationId xmlns:a16="http://schemas.microsoft.com/office/drawing/2014/main" id="{7F9CF217-0BFE-40F0-8B36-C3F0FA2E3919}"/>
              </a:ext>
            </a:extLst>
          </p:cNvPr>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a:extLst>
              <a:ext uri="{FF2B5EF4-FFF2-40B4-BE49-F238E27FC236}">
                <a16:creationId xmlns:a16="http://schemas.microsoft.com/office/drawing/2014/main" id="{3991C378-76DC-4890-B6CF-90A2DA6102F7}"/>
              </a:ext>
            </a:extLst>
          </p:cNvPr>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a:extLst>
              <a:ext uri="{FF2B5EF4-FFF2-40B4-BE49-F238E27FC236}">
                <a16:creationId xmlns:a16="http://schemas.microsoft.com/office/drawing/2014/main" id="{0522B80B-5784-4A93-9134-E6099A90D7C1}"/>
              </a:ext>
            </a:extLst>
          </p:cNvPr>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BE28070-E26B-4FB3-AC7E-6D90843E184A}" type="slidenum">
              <a:rPr lang="en-US" altLang="ja-JP"/>
              <a:pPr>
                <a:defRPr/>
              </a:pPr>
              <a:t>‹#›</a:t>
            </a:fld>
            <a:endParaRPr lang="en-US" altLang="ja-JP"/>
          </a:p>
        </p:txBody>
      </p:sp>
    </p:spTree>
    <p:extLst>
      <p:ext uri="{BB962C8B-B14F-4D97-AF65-F5344CB8AC3E}">
        <p14:creationId xmlns:p14="http://schemas.microsoft.com/office/powerpoint/2010/main" val="2015282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a:extLst>
              <a:ext uri="{FF2B5EF4-FFF2-40B4-BE49-F238E27FC236}">
                <a16:creationId xmlns:a16="http://schemas.microsoft.com/office/drawing/2014/main" id="{1BAE718C-C7DA-4544-9B72-FBE9B57B88D2}"/>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a:extLst>
              <a:ext uri="{FF2B5EF4-FFF2-40B4-BE49-F238E27FC236}">
                <a16:creationId xmlns:a16="http://schemas.microsoft.com/office/drawing/2014/main" id="{CB15A940-9374-46C4-B99F-5E636799D286}"/>
              </a:ext>
            </a:extLst>
          </p:cNvPr>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052" name="Rectangle 4">
            <a:extLst>
              <a:ext uri="{FF2B5EF4-FFF2-40B4-BE49-F238E27FC236}">
                <a16:creationId xmlns:a16="http://schemas.microsoft.com/office/drawing/2014/main" id="{B74CC05A-A569-4EE2-AC95-E5DE47D29D47}"/>
              </a:ext>
            </a:extLst>
          </p:cNvPr>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a:extLst>
              <a:ext uri="{FF2B5EF4-FFF2-40B4-BE49-F238E27FC236}">
                <a16:creationId xmlns:a16="http://schemas.microsoft.com/office/drawing/2014/main" id="{2ACF8A6F-6239-477D-8005-FB53BE7AE553}"/>
              </a:ext>
            </a:extLst>
          </p:cNvPr>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a:extLst>
              <a:ext uri="{FF2B5EF4-FFF2-40B4-BE49-F238E27FC236}">
                <a16:creationId xmlns:a16="http://schemas.microsoft.com/office/drawing/2014/main" id="{501A1BCB-1CF7-4B7B-84CF-8C940636008D}"/>
              </a:ext>
            </a:extLst>
          </p:cNvPr>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a:extLst>
              <a:ext uri="{FF2B5EF4-FFF2-40B4-BE49-F238E27FC236}">
                <a16:creationId xmlns:a16="http://schemas.microsoft.com/office/drawing/2014/main" id="{4C0F8435-FC7F-4B42-AA9F-E2D6B236BA93}"/>
              </a:ext>
            </a:extLst>
          </p:cNvPr>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5D5D58A6-EA52-4BFB-8DA9-3D51221AEF1D}" type="slidenum">
              <a:rPr lang="en-US" altLang="ja-JP"/>
              <a:pPr>
                <a:defRPr/>
              </a:pPr>
              <a:t>‹#›</a:t>
            </a:fld>
            <a:endParaRPr lang="en-US" altLang="ja-JP"/>
          </a:p>
        </p:txBody>
      </p:sp>
    </p:spTree>
    <p:extLst>
      <p:ext uri="{BB962C8B-B14F-4D97-AF65-F5344CB8AC3E}">
        <p14:creationId xmlns:p14="http://schemas.microsoft.com/office/powerpoint/2010/main" val="42487076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B951682F-BEEB-4C61-BD38-72A8FCE3AF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7715559-E61A-486C-97F6-DE5F731F1192}"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5123" name="Rectangle 2">
            <a:extLst>
              <a:ext uri="{FF2B5EF4-FFF2-40B4-BE49-F238E27FC236}">
                <a16:creationId xmlns:a16="http://schemas.microsoft.com/office/drawing/2014/main" id="{3ADDC65A-3531-45C3-A441-7EF0B3F898FB}"/>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51E3A57A-35C5-4B9D-8795-30832FB4F0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只今から，「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のための学習評価～平成２９年告示学習指導要領に基づく学習評価（小学校算数）」の説明を始めます。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なお，本説明は，国立教育政策研究所の「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のための学習評価に関する参考資料」をもとに作成しています。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スライド右上に，該当ページを示していますので，必要に応じてラインを引くなどしながらお聞きください。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それでは，説明を始めます。</a:t>
            </a:r>
          </a:p>
        </p:txBody>
      </p:sp>
    </p:spTree>
    <p:extLst>
      <p:ext uri="{BB962C8B-B14F-4D97-AF65-F5344CB8AC3E}">
        <p14:creationId xmlns:p14="http://schemas.microsoft.com/office/powerpoint/2010/main" val="46754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67E9A632-59CA-4976-B9AD-51A8EFAEA5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E54B39B9-2EAB-4CEE-8E93-803CC91F7C11}" type="slidenum">
              <a:rPr kumimoji="1" lang="en-US" altLang="ja-JP" smtClean="0">
                <a:solidFill>
                  <a:srgbClr val="000000"/>
                </a:solidFill>
                <a:latin typeface="Arial" panose="020B0604020202020204" pitchFamily="34" charset="0"/>
              </a:rPr>
              <a:pPr/>
              <a:t>10</a:t>
            </a:fld>
            <a:endParaRPr kumimoji="1" lang="en-US" altLang="ja-JP">
              <a:solidFill>
                <a:srgbClr val="000000"/>
              </a:solidFill>
              <a:latin typeface="Arial" panose="020B0604020202020204" pitchFamily="34" charset="0"/>
            </a:endParaRPr>
          </a:p>
        </p:txBody>
      </p:sp>
      <p:sp>
        <p:nvSpPr>
          <p:cNvPr id="23555" name="Rectangle 2">
            <a:extLst>
              <a:ext uri="{FF2B5EF4-FFF2-40B4-BE49-F238E27FC236}">
                <a16:creationId xmlns:a16="http://schemas.microsoft.com/office/drawing/2014/main" id="{C1076089-DB98-45F3-9E52-0E9A29D07008}"/>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08319F5D-58B5-4BDF-AE9A-2DD1E30F7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次に，単元の評価規準作成の手順について説明します。</a:t>
            </a:r>
            <a:endParaRPr lang="en-US" altLang="ja-JP">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264376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AB8B5920-0184-4C7C-B988-0DD67E83ECAA}"/>
              </a:ext>
            </a:extLst>
          </p:cNvPr>
          <p:cNvSpPr>
            <a:spLocks noGrp="1" noRot="1" noChangeAspect="1" noChangeArrowheads="1" noTextEdit="1"/>
          </p:cNvSpPr>
          <p:nvPr>
            <p:ph type="sldImg"/>
          </p:nvPr>
        </p:nvSpPr>
        <p:spPr>
          <a:ln/>
        </p:spPr>
      </p:sp>
      <p:sp>
        <p:nvSpPr>
          <p:cNvPr id="25603" name="ノート プレースホルダー 2">
            <a:extLst>
              <a:ext uri="{FF2B5EF4-FFF2-40B4-BE49-F238E27FC236}">
                <a16:creationId xmlns:a16="http://schemas.microsoft.com/office/drawing/2014/main" id="{4301A060-872E-4091-8F67-1D8EC5D7D2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単元の評価規準の作成については，「単元の目標を作成する」，「単元の評価規準を作成する」，「指導と評価の計画を作成する」，「観点ごとに総括する」の手順で行います。</a:t>
            </a:r>
            <a:endParaRPr lang="en-US" altLang="ja-JP" dirty="0">
              <a:latin typeface="Arial" panose="020B0604020202020204" pitchFamily="34" charset="0"/>
            </a:endParaRPr>
          </a:p>
          <a:p>
            <a:endParaRPr lang="ja-JP" altLang="en-US" dirty="0">
              <a:latin typeface="Arial" panose="020B0604020202020204" pitchFamily="34" charset="0"/>
            </a:endParaRPr>
          </a:p>
        </p:txBody>
      </p:sp>
      <p:sp>
        <p:nvSpPr>
          <p:cNvPr id="25604" name="スライド番号プレースホルダー 3">
            <a:extLst>
              <a:ext uri="{FF2B5EF4-FFF2-40B4-BE49-F238E27FC236}">
                <a16:creationId xmlns:a16="http://schemas.microsoft.com/office/drawing/2014/main" id="{7CE31B1A-C072-435B-8CCE-AB5311066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6A23C7A-E9B6-49A6-A3A2-B73CABAD6045}" type="slidenum">
              <a:rPr lang="ja-JP" altLang="en-US" smtClean="0">
                <a:solidFill>
                  <a:srgbClr val="000000"/>
                </a:solidFill>
                <a:latin typeface="游ゴシック" panose="020B0400000000000000" pitchFamily="50" charset="-128"/>
              </a:rPr>
              <a:pPr/>
              <a:t>11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136183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a:extLst>
              <a:ext uri="{FF2B5EF4-FFF2-40B4-BE49-F238E27FC236}">
                <a16:creationId xmlns:a16="http://schemas.microsoft.com/office/drawing/2014/main" id="{A81DC5E6-B049-4351-9AFB-F949780F5694}"/>
              </a:ext>
            </a:extLst>
          </p:cNvPr>
          <p:cNvSpPr>
            <a:spLocks noGrp="1" noRot="1" noChangeAspect="1" noChangeArrowheads="1" noTextEdit="1"/>
          </p:cNvSpPr>
          <p:nvPr>
            <p:ph type="sldImg"/>
          </p:nvPr>
        </p:nvSpPr>
        <p:spPr>
          <a:ln/>
        </p:spPr>
      </p:sp>
      <p:sp>
        <p:nvSpPr>
          <p:cNvPr id="27651" name="ノート プレースホルダー 2">
            <a:extLst>
              <a:ext uri="{FF2B5EF4-FFF2-40B4-BE49-F238E27FC236}">
                <a16:creationId xmlns:a16="http://schemas.microsoft.com/office/drawing/2014/main" id="{62D0F679-B663-4192-B89D-785C396951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算数科においては、「内容のまとまり」を，幾つかに分割して単元とする場合やそのまま単元とする場合，幾つかの「内容のまとまり」を組み合わせて単元とする場合があるので，このことに留意が必要です。</a:t>
            </a:r>
            <a:endParaRPr lang="en-US" altLang="ja-JP">
              <a:latin typeface="Arial" panose="020B0604020202020204" pitchFamily="34" charset="0"/>
            </a:endParaRPr>
          </a:p>
          <a:p>
            <a:r>
              <a:rPr lang="ja-JP" altLang="en-US">
                <a:latin typeface="Arial" panose="020B0604020202020204" pitchFamily="34" charset="0"/>
              </a:rPr>
              <a:t>　例えば</a:t>
            </a:r>
            <a:r>
              <a:rPr lang="ja-JP" altLang="en-US">
                <a:latin typeface="ＭＳ Ｐ明朝" panose="02020600040205080304" pitchFamily="18" charset="-128"/>
              </a:rPr>
              <a:t>，第３学年「</a:t>
            </a:r>
            <a:r>
              <a:rPr lang="en-US" altLang="ja-JP">
                <a:latin typeface="ＭＳ Ｐ明朝" panose="02020600040205080304" pitchFamily="18" charset="-128"/>
              </a:rPr>
              <a:t>A</a:t>
            </a:r>
            <a:r>
              <a:rPr lang="ja-JP" altLang="en-US">
                <a:latin typeface="ＭＳ Ｐ明朝" panose="02020600040205080304" pitchFamily="18" charset="-128"/>
              </a:rPr>
              <a:t>数と計算」の「（４）除法」では，「わり算」，「余りのあるわり算」，「大きな数のわり算」と三つの単元に分けて学習することが多いです。</a:t>
            </a:r>
            <a:endParaRPr lang="en-US" altLang="ja-JP">
              <a:latin typeface="ＭＳ Ｐ明朝" panose="02020600040205080304" pitchFamily="18" charset="-128"/>
            </a:endParaRPr>
          </a:p>
          <a:p>
            <a:r>
              <a:rPr lang="ja-JP" altLang="en-US">
                <a:latin typeface="ＭＳ Ｐ明朝" panose="02020600040205080304" pitchFamily="18" charset="-128"/>
              </a:rPr>
              <a:t>　一方で，第４学年「</a:t>
            </a:r>
            <a:r>
              <a:rPr lang="en-US" altLang="ja-JP">
                <a:latin typeface="ＭＳ Ｐ明朝" panose="02020600040205080304" pitchFamily="18" charset="-128"/>
              </a:rPr>
              <a:t>A</a:t>
            </a:r>
            <a:r>
              <a:rPr lang="ja-JP" altLang="en-US">
                <a:latin typeface="ＭＳ Ｐ明朝" panose="02020600040205080304" pitchFamily="18" charset="-128"/>
              </a:rPr>
              <a:t>数と計算」の「（６）数量の関係を表す式」と「（７）四則に関して成り立つ性質」は，「式と計算」と一つの単元に組み合わせて学習することがあります。</a:t>
            </a:r>
            <a:endParaRPr lang="en-US" altLang="ja-JP">
              <a:latin typeface="ＭＳ Ｐ明朝" panose="02020600040205080304" pitchFamily="18" charset="-128"/>
            </a:endParaRPr>
          </a:p>
          <a:p>
            <a:r>
              <a:rPr lang="ja-JP" altLang="en-US">
                <a:latin typeface="ＭＳ Ｐ明朝" panose="02020600040205080304" pitchFamily="18" charset="-128"/>
              </a:rPr>
              <a:t>　また，第５学年「</a:t>
            </a:r>
            <a:r>
              <a:rPr lang="en-US" altLang="ja-JP">
                <a:latin typeface="ＭＳ Ｐ明朝" panose="02020600040205080304" pitchFamily="18" charset="-128"/>
              </a:rPr>
              <a:t>B</a:t>
            </a:r>
            <a:r>
              <a:rPr lang="ja-JP" altLang="en-US">
                <a:latin typeface="ＭＳ Ｐ明朝" panose="02020600040205080304" pitchFamily="18" charset="-128"/>
              </a:rPr>
              <a:t>図形」の「（３）平面図形の面積」は，そのまま「平面図形の面積」として学習します。</a:t>
            </a:r>
            <a:endParaRPr lang="en-US" altLang="ja-JP">
              <a:latin typeface="ＭＳ Ｐ明朝" panose="02020600040205080304" pitchFamily="18" charset="-128"/>
            </a:endParaRPr>
          </a:p>
        </p:txBody>
      </p:sp>
      <p:sp>
        <p:nvSpPr>
          <p:cNvPr id="27652" name="スライド番号プレースホルダー 3">
            <a:extLst>
              <a:ext uri="{FF2B5EF4-FFF2-40B4-BE49-F238E27FC236}">
                <a16:creationId xmlns:a16="http://schemas.microsoft.com/office/drawing/2014/main" id="{86562191-BF1B-4980-BA57-3792E5992B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4C172A9-8711-40CF-8E34-E2FA6A88F094}" type="slidenum">
              <a:rPr lang="ja-JP" altLang="en-US" smtClean="0">
                <a:solidFill>
                  <a:srgbClr val="000000"/>
                </a:solidFill>
                <a:latin typeface="游ゴシック" panose="020B0400000000000000" pitchFamily="50" charset="-128"/>
              </a:rPr>
              <a:pPr/>
              <a:t>12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365888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3974A2F8-36F3-4397-AA5B-FFEA20E5C41D}"/>
              </a:ext>
            </a:extLst>
          </p:cNvPr>
          <p:cNvSpPr>
            <a:spLocks noGrp="1" noRot="1" noChangeAspect="1" noChangeArrowheads="1" noTextEdit="1"/>
          </p:cNvSpPr>
          <p:nvPr>
            <p:ph type="sldImg"/>
          </p:nvPr>
        </p:nvSpPr>
        <p:spPr>
          <a:ln/>
        </p:spPr>
      </p:sp>
      <p:sp>
        <p:nvSpPr>
          <p:cNvPr id="29699" name="ノート プレースホルダー 2">
            <a:extLst>
              <a:ext uri="{FF2B5EF4-FFF2-40B4-BE49-F238E27FC236}">
                <a16:creationId xmlns:a16="http://schemas.microsoft.com/office/drawing/2014/main" id="{0C9AAE24-2D35-4C73-8CD6-D74A664334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はじめに，単元の目標を作成することについて、</a:t>
            </a:r>
            <a:endParaRPr lang="en-US" altLang="ja-JP">
              <a:latin typeface="Arial" panose="020B0604020202020204" pitchFamily="34" charset="0"/>
            </a:endParaRPr>
          </a:p>
          <a:p>
            <a:r>
              <a:rPr lang="ja-JP" altLang="en-US">
                <a:latin typeface="Arial" panose="020B0604020202020204" pitchFamily="34" charset="0"/>
              </a:rPr>
              <a:t>　第３学年単元「余りのあるわり算」を例に説明します。</a:t>
            </a:r>
            <a:endParaRPr lang="en-US" altLang="ja-JP">
              <a:latin typeface="Arial" panose="020B0604020202020204" pitchFamily="34" charset="0"/>
            </a:endParaRPr>
          </a:p>
          <a:p>
            <a:r>
              <a:rPr lang="ja-JP" altLang="en-US">
                <a:latin typeface="Arial" panose="020B0604020202020204" pitchFamily="34" charset="0"/>
              </a:rPr>
              <a:t>　単元の目標は，当該学年の「学年目標」と「内容のまとまり」で示された内容をもとに，必要な記述を踏まえて作成します。</a:t>
            </a:r>
            <a:endParaRPr lang="en-US" altLang="ja-JP">
              <a:latin typeface="Arial" panose="020B0604020202020204" pitchFamily="34" charset="0"/>
            </a:endParaRPr>
          </a:p>
          <a:p>
            <a:r>
              <a:rPr lang="ja-JP" altLang="en-US">
                <a:latin typeface="Arial" panose="020B0604020202020204" pitchFamily="34" charset="0"/>
              </a:rPr>
              <a:t>　</a:t>
            </a:r>
          </a:p>
        </p:txBody>
      </p:sp>
      <p:sp>
        <p:nvSpPr>
          <p:cNvPr id="29700" name="スライド番号プレースホルダー 3">
            <a:extLst>
              <a:ext uri="{FF2B5EF4-FFF2-40B4-BE49-F238E27FC236}">
                <a16:creationId xmlns:a16="http://schemas.microsoft.com/office/drawing/2014/main" id="{F521A9FB-127B-4A2E-92BE-FED23AE18F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CFE84E0-B718-4578-8F34-087BF895A33D}" type="slidenum">
              <a:rPr lang="ja-JP" altLang="en-US" smtClean="0">
                <a:solidFill>
                  <a:srgbClr val="000000"/>
                </a:solidFill>
                <a:latin typeface="游ゴシック" panose="020B0400000000000000" pitchFamily="50" charset="-128"/>
              </a:rPr>
              <a:pPr/>
              <a:t>13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837919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a:extLst>
              <a:ext uri="{FF2B5EF4-FFF2-40B4-BE49-F238E27FC236}">
                <a16:creationId xmlns:a16="http://schemas.microsoft.com/office/drawing/2014/main" id="{0A76B22E-C87C-4BDB-A0CA-7CED7C55D95C}"/>
              </a:ext>
            </a:extLst>
          </p:cNvPr>
          <p:cNvSpPr>
            <a:spLocks noGrp="1" noRot="1" noChangeAspect="1" noChangeArrowheads="1" noTextEdit="1"/>
          </p:cNvSpPr>
          <p:nvPr>
            <p:ph type="sldImg"/>
          </p:nvPr>
        </p:nvSpPr>
        <p:spPr>
          <a:ln/>
        </p:spPr>
      </p:sp>
      <p:sp>
        <p:nvSpPr>
          <p:cNvPr id="31747" name="ノート プレースホルダー 2">
            <a:extLst>
              <a:ext uri="{FF2B5EF4-FFF2-40B4-BE49-F238E27FC236}">
                <a16:creationId xmlns:a16="http://schemas.microsoft.com/office/drawing/2014/main" id="{EFC56869-27FC-4278-90C6-F1C9C09437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「余りのあるわり算」の目標は，該当する内容のまとまりである「除法」の「ア　次のような知識及び技能を身に付けること。」の中の（ア），（エ）の内容と「イ　次のような思考力，判断力，表現力等を身に付けること」の（ア），（イ）の内容，そして，学年目標の「学びに向かう力，人間性等」の内容をもとに必要な記述を踏まえて作成します。</a:t>
            </a:r>
            <a:endParaRPr lang="en-US" altLang="ja-JP">
              <a:latin typeface="Arial" panose="020B0604020202020204" pitchFamily="34" charset="0"/>
            </a:endParaRPr>
          </a:p>
          <a:p>
            <a:endParaRPr lang="ja-JP" altLang="en-US">
              <a:latin typeface="Arial" panose="020B0604020202020204" pitchFamily="34" charset="0"/>
            </a:endParaRPr>
          </a:p>
        </p:txBody>
      </p:sp>
      <p:sp>
        <p:nvSpPr>
          <p:cNvPr id="31748" name="スライド番号プレースホルダー 3">
            <a:extLst>
              <a:ext uri="{FF2B5EF4-FFF2-40B4-BE49-F238E27FC236}">
                <a16:creationId xmlns:a16="http://schemas.microsoft.com/office/drawing/2014/main" id="{D6E8D2CC-84DE-4373-8E1F-1A413D10DF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2B76969-F1F7-466D-8CAB-33A9672A17E5}" type="slidenum">
              <a:rPr lang="ja-JP" altLang="en-US" smtClean="0">
                <a:solidFill>
                  <a:srgbClr val="000000"/>
                </a:solidFill>
                <a:latin typeface="游ゴシック" panose="020B0400000000000000" pitchFamily="50" charset="-128"/>
              </a:rPr>
              <a:pPr/>
              <a:t>14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57605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DBD56172-EAFA-4206-9467-B036C4318DC9}"/>
              </a:ext>
            </a:extLst>
          </p:cNvPr>
          <p:cNvSpPr>
            <a:spLocks noGrp="1" noRot="1" noChangeAspect="1" noChangeArrowheads="1" noTextEdit="1"/>
          </p:cNvSpPr>
          <p:nvPr>
            <p:ph type="sldImg"/>
          </p:nvPr>
        </p:nvSpPr>
        <p:spPr>
          <a:ln/>
        </p:spPr>
      </p:sp>
      <p:sp>
        <p:nvSpPr>
          <p:cNvPr id="33795" name="ノート プレースホルダー 2">
            <a:extLst>
              <a:ext uri="{FF2B5EF4-FFF2-40B4-BE49-F238E27FC236}">
                <a16:creationId xmlns:a16="http://schemas.microsoft.com/office/drawing/2014/main" id="{6D8DA527-C390-4DEB-A465-4C168EA486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単元の目標を作成した後は，単元の評価規準を作成します。</a:t>
            </a:r>
            <a:endParaRPr lang="en-US" altLang="ja-JP">
              <a:latin typeface="Arial" panose="020B0604020202020204" pitchFamily="34" charset="0"/>
            </a:endParaRPr>
          </a:p>
          <a:p>
            <a:r>
              <a:rPr lang="ja-JP" altLang="en-US">
                <a:latin typeface="Arial" panose="020B0604020202020204" pitchFamily="34" charset="0"/>
              </a:rPr>
              <a:t>　このときの</a:t>
            </a:r>
            <a:r>
              <a:rPr lang="en-US" altLang="ja-JP">
                <a:latin typeface="Arial" panose="020B0604020202020204" pitchFamily="34" charset="0"/>
              </a:rPr>
              <a:t>【</a:t>
            </a:r>
            <a:r>
              <a:rPr lang="ja-JP" altLang="en-US">
                <a:latin typeface="Arial" panose="020B0604020202020204" pitchFamily="34" charset="0"/>
              </a:rPr>
              <a:t>注意</a:t>
            </a:r>
            <a:r>
              <a:rPr lang="en-US" altLang="ja-JP">
                <a:latin typeface="Arial" panose="020B0604020202020204" pitchFamily="34" charset="0"/>
              </a:rPr>
              <a:t>】</a:t>
            </a:r>
            <a:r>
              <a:rPr lang="ja-JP" altLang="en-US">
                <a:latin typeface="Arial" panose="020B0604020202020204" pitchFamily="34" charset="0"/>
              </a:rPr>
              <a:t>としては，「内容のまとまりごとの評価規準」に示された文言が，単元の評価規準の文言としてそのまま用いるには適さない場合があるということです。</a:t>
            </a:r>
            <a:endParaRPr lang="en-US" altLang="ja-JP">
              <a:latin typeface="Arial" panose="020B0604020202020204" pitchFamily="34" charset="0"/>
            </a:endParaRPr>
          </a:p>
          <a:p>
            <a:r>
              <a:rPr lang="ja-JP" altLang="en-US">
                <a:latin typeface="Arial" panose="020B0604020202020204" pitchFamily="34" charset="0"/>
              </a:rPr>
              <a:t>　その理由が２つあります。</a:t>
            </a:r>
            <a:endParaRPr lang="en-US" altLang="ja-JP">
              <a:latin typeface="Arial" panose="020B0604020202020204" pitchFamily="34" charset="0"/>
            </a:endParaRPr>
          </a:p>
          <a:p>
            <a:r>
              <a:rPr lang="ja-JP" altLang="en-US">
                <a:latin typeface="Arial" panose="020B0604020202020204" pitchFamily="34" charset="0"/>
              </a:rPr>
              <a:t>　１つは，これまでの説明にも述べてきたとおり，「内容のまとまり」をそのまま単元とするには適さない場合があるからです。</a:t>
            </a:r>
            <a:endParaRPr lang="en-US" altLang="ja-JP">
              <a:latin typeface="Arial" panose="020B0604020202020204" pitchFamily="34" charset="0"/>
            </a:endParaRPr>
          </a:p>
          <a:p>
            <a:r>
              <a:rPr lang="ja-JP" altLang="en-US">
                <a:latin typeface="Arial" panose="020B0604020202020204" pitchFamily="34" charset="0"/>
              </a:rPr>
              <a:t>　２つは，学習指導要領の内容として示された文言が，具体的に書かれておりそのままの文言で用いることができる場合と，抽象度を上げて書かれているため，そのままの文言では，評価規準として用いることが適さない場合があるからです。</a:t>
            </a:r>
            <a:endParaRPr lang="en-US" altLang="ja-JP">
              <a:latin typeface="Arial" panose="020B0604020202020204" pitchFamily="34" charset="0"/>
            </a:endParaRPr>
          </a:p>
          <a:p>
            <a:r>
              <a:rPr lang="ja-JP" altLang="en-US">
                <a:latin typeface="Arial" panose="020B0604020202020204" pitchFamily="34" charset="0"/>
              </a:rPr>
              <a:t>　そのため，算数科では単元の評価規準を作成する際，「内容のまとまりごとの評価規準」から「具体的な内容のまとまりごとの評価規準」を作成し，それから「単元の評価規準」を作成することになります。</a:t>
            </a:r>
          </a:p>
        </p:txBody>
      </p:sp>
      <p:sp>
        <p:nvSpPr>
          <p:cNvPr id="33796" name="スライド番号プレースホルダー 3">
            <a:extLst>
              <a:ext uri="{FF2B5EF4-FFF2-40B4-BE49-F238E27FC236}">
                <a16:creationId xmlns:a16="http://schemas.microsoft.com/office/drawing/2014/main" id="{8476BEE8-6913-42B9-8BA9-FC4262E990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8EA1880-8C98-4186-86C9-C339C07904E3}" type="slidenum">
              <a:rPr lang="ja-JP" altLang="en-US" smtClean="0">
                <a:solidFill>
                  <a:srgbClr val="000000"/>
                </a:solidFill>
                <a:latin typeface="游ゴシック" panose="020B0400000000000000" pitchFamily="50" charset="-128"/>
              </a:rPr>
              <a:pPr/>
              <a:t>15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66757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B7CA71BA-9D05-412B-B9F5-637843F44748}"/>
              </a:ext>
            </a:extLst>
          </p:cNvPr>
          <p:cNvSpPr>
            <a:spLocks noGrp="1" noRot="1" noChangeAspect="1" noChangeArrowheads="1" noTextEdit="1"/>
          </p:cNvSpPr>
          <p:nvPr>
            <p:ph type="sldImg"/>
          </p:nvPr>
        </p:nvSpPr>
        <p:spPr>
          <a:ln/>
        </p:spPr>
      </p:sp>
      <p:sp>
        <p:nvSpPr>
          <p:cNvPr id="35843" name="ノート プレースホルダー 2">
            <a:extLst>
              <a:ext uri="{FF2B5EF4-FFF2-40B4-BE49-F238E27FC236}">
                <a16:creationId xmlns:a16="http://schemas.microsoft.com/office/drawing/2014/main" id="{B56B428C-39AA-42A8-B9CC-68B2276210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「余りのあるわり算」を例に説明します。</a:t>
            </a:r>
            <a:endParaRPr lang="en-US" altLang="ja-JP">
              <a:latin typeface="Arial" panose="020B0604020202020204" pitchFamily="34" charset="0"/>
            </a:endParaRPr>
          </a:p>
          <a:p>
            <a:r>
              <a:rPr lang="ja-JP" altLang="en-US">
                <a:latin typeface="Arial" panose="020B0604020202020204" pitchFamily="34" charset="0"/>
              </a:rPr>
              <a:t>　「内容のまとまりごとの評価規準」の知識・技能の内容に「除法の意味について理解し，それが用いられる場合について知っている。また，余りについて知っている」とありますが，これでは，どんな除法の意味について理解していることが評価されるのかや，どんな状態が余りについて知っている状態なのかがはっきりしません。</a:t>
            </a:r>
            <a:endParaRPr lang="en-US" altLang="ja-JP">
              <a:latin typeface="Arial" panose="020B0604020202020204" pitchFamily="34" charset="0"/>
            </a:endParaRPr>
          </a:p>
          <a:p>
            <a:r>
              <a:rPr lang="ja-JP" altLang="en-US">
                <a:latin typeface="Arial" panose="020B0604020202020204" pitchFamily="34" charset="0"/>
              </a:rPr>
              <a:t>　そこで，「具体的な内容のまとまりごとの評価規準」の知識・技能の内容として，「包含除や等分除など，除法の意味について理解し，それが用いられる場合について知っている。」とし，さらに，「割り切れない場合に余りを出すことや余りは除数より小さいことを知っている。」と具体的な内容として示すことが必要です。</a:t>
            </a:r>
          </a:p>
        </p:txBody>
      </p:sp>
      <p:sp>
        <p:nvSpPr>
          <p:cNvPr id="35844" name="スライド番号プレースホルダー 3">
            <a:extLst>
              <a:ext uri="{FF2B5EF4-FFF2-40B4-BE49-F238E27FC236}">
                <a16:creationId xmlns:a16="http://schemas.microsoft.com/office/drawing/2014/main" id="{D4AE1681-0D1B-440D-9A97-820EC5BC94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985492E-6C8C-4AD8-AE8D-91B0EAAF4A75}" type="slidenum">
              <a:rPr lang="ja-JP" altLang="en-US" smtClean="0">
                <a:solidFill>
                  <a:srgbClr val="000000"/>
                </a:solidFill>
                <a:latin typeface="游ゴシック" panose="020B0400000000000000" pitchFamily="50" charset="-128"/>
              </a:rPr>
              <a:pPr/>
              <a:t>16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05755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D4A01091-3DF5-49F8-A37D-FC18C03A095C}"/>
              </a:ext>
            </a:extLst>
          </p:cNvPr>
          <p:cNvSpPr>
            <a:spLocks noGrp="1" noRot="1" noChangeAspect="1" noChangeArrowheads="1" noTextEdit="1"/>
          </p:cNvSpPr>
          <p:nvPr>
            <p:ph type="sldImg"/>
          </p:nvPr>
        </p:nvSpPr>
        <p:spPr>
          <a:ln/>
        </p:spPr>
      </p:sp>
      <p:sp>
        <p:nvSpPr>
          <p:cNvPr id="37891" name="ノート プレースホルダー 2">
            <a:extLst>
              <a:ext uri="{FF2B5EF4-FFF2-40B4-BE49-F238E27FC236}">
                <a16:creationId xmlns:a16="http://schemas.microsoft.com/office/drawing/2014/main" id="{A69DFD6E-ABC8-4446-BAA5-06B22DFEE3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「具体的な内容のまとまりごとの評価規準」を作成した後は，単元に合わせて，内容のまとまりをそのまま用いたり，分割したり，組み合わせたりして，単元の評価規準を作成します。</a:t>
            </a:r>
          </a:p>
        </p:txBody>
      </p:sp>
      <p:sp>
        <p:nvSpPr>
          <p:cNvPr id="37892" name="スライド番号プレースホルダー 3">
            <a:extLst>
              <a:ext uri="{FF2B5EF4-FFF2-40B4-BE49-F238E27FC236}">
                <a16:creationId xmlns:a16="http://schemas.microsoft.com/office/drawing/2014/main" id="{6553B60B-0E44-4459-948C-47F655E80A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6824A1D-8816-4596-99EE-D5E3C1E91BB0}" type="slidenum">
              <a:rPr lang="ja-JP" altLang="en-US" smtClean="0">
                <a:solidFill>
                  <a:srgbClr val="000000"/>
                </a:solidFill>
                <a:latin typeface="游ゴシック" panose="020B0400000000000000" pitchFamily="50" charset="-128"/>
              </a:rPr>
              <a:pPr/>
              <a:t>17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790763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3BE9EDBA-B4BA-4087-986A-18ABE0C2B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C8A5055D-526A-4793-AF18-CF664FE4517C}" type="slidenum">
              <a:rPr kumimoji="1" lang="en-US" altLang="ja-JP" smtClean="0">
                <a:solidFill>
                  <a:srgbClr val="000000"/>
                </a:solidFill>
                <a:latin typeface="Arial" panose="020B0604020202020204" pitchFamily="34" charset="0"/>
              </a:rPr>
              <a:pPr/>
              <a:t>18</a:t>
            </a:fld>
            <a:endParaRPr kumimoji="1" lang="en-US" altLang="ja-JP">
              <a:solidFill>
                <a:srgbClr val="000000"/>
              </a:solidFill>
              <a:latin typeface="Arial" panose="020B0604020202020204" pitchFamily="34" charset="0"/>
            </a:endParaRPr>
          </a:p>
        </p:txBody>
      </p:sp>
      <p:sp>
        <p:nvSpPr>
          <p:cNvPr id="39939" name="Rectangle 2">
            <a:extLst>
              <a:ext uri="{FF2B5EF4-FFF2-40B4-BE49-F238E27FC236}">
                <a16:creationId xmlns:a16="http://schemas.microsoft.com/office/drawing/2014/main" id="{45C1C6C3-64AB-4781-9E57-835DF274AEBE}"/>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BD5E5CF2-0E47-42BC-A33E-D8039B50D4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次の「主体的に学習に取り組む態度」の評価規準作成の説明では，「指導と評価の計画の作成」と「観点ごとの総括」について触れます。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992683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E9C28A4B-4C48-4C9E-BA36-F15CA6B3F2FD}"/>
              </a:ext>
            </a:extLst>
          </p:cNvPr>
          <p:cNvSpPr>
            <a:spLocks noGrp="1" noRot="1" noChangeAspect="1" noChangeArrowheads="1" noTextEdit="1"/>
          </p:cNvSpPr>
          <p:nvPr>
            <p:ph type="sldImg"/>
          </p:nvPr>
        </p:nvSpPr>
        <p:spPr>
          <a:ln/>
        </p:spPr>
      </p:sp>
      <p:sp>
        <p:nvSpPr>
          <p:cNvPr id="41987" name="ノート プレースホルダー 2">
            <a:extLst>
              <a:ext uri="{FF2B5EF4-FFF2-40B4-BE49-F238E27FC236}">
                <a16:creationId xmlns:a16="http://schemas.microsoft.com/office/drawing/2014/main" id="{94A4BA67-9D67-4B29-B5B1-A7D08F14D6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単元の目標と単元の評価規準の作成については，これまでの説明で述べてきたとおりです。</a:t>
            </a:r>
          </a:p>
        </p:txBody>
      </p:sp>
      <p:sp>
        <p:nvSpPr>
          <p:cNvPr id="41988" name="スライド番号プレースホルダー 3">
            <a:extLst>
              <a:ext uri="{FF2B5EF4-FFF2-40B4-BE49-F238E27FC236}">
                <a16:creationId xmlns:a16="http://schemas.microsoft.com/office/drawing/2014/main" id="{A078655B-A311-4231-964F-30443F87B3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88C1F25-48D0-4486-AC51-B58376A9C513}" type="slidenum">
              <a:rPr lang="ja-JP" altLang="en-US" smtClean="0">
                <a:solidFill>
                  <a:srgbClr val="000000"/>
                </a:solidFill>
                <a:latin typeface="游ゴシック" panose="020B0400000000000000" pitchFamily="50" charset="-128"/>
              </a:rPr>
              <a:pPr/>
              <a:t>19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6178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274A2D8E-C835-4A20-826F-8BAD6BA882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EE959F0F-EB70-4BF7-A5B4-D1778E70E334}" type="slidenum">
              <a:rPr kumimoji="1" lang="en-US" altLang="ja-JP" smtClean="0">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7171" name="Rectangle 2">
            <a:extLst>
              <a:ext uri="{FF2B5EF4-FFF2-40B4-BE49-F238E27FC236}">
                <a16:creationId xmlns:a16="http://schemas.microsoft.com/office/drawing/2014/main" id="{B77868AC-294C-40DC-9F11-16F9C3C78C3C}"/>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3AFA1EC3-254F-45FD-9BB8-603BCB7BFE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説明の内容は，スライドに示しております４点です。</a:t>
            </a:r>
            <a:endParaRPr lang="en-US" altLang="ja-JP"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92597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ACD604D-9C81-403E-A479-EE090CB15B5D}"/>
              </a:ext>
            </a:extLst>
          </p:cNvPr>
          <p:cNvSpPr>
            <a:spLocks noGrp="1" noRot="1" noChangeAspect="1" noChangeArrowheads="1" noTextEdit="1"/>
          </p:cNvSpPr>
          <p:nvPr>
            <p:ph type="sldImg"/>
          </p:nvPr>
        </p:nvSpPr>
        <p:spPr>
          <a:ln/>
        </p:spPr>
      </p:sp>
      <p:sp>
        <p:nvSpPr>
          <p:cNvPr id="44035" name="ノート プレースホルダー 2">
            <a:extLst>
              <a:ext uri="{FF2B5EF4-FFF2-40B4-BE49-F238E27FC236}">
                <a16:creationId xmlns:a16="http://schemas.microsoft.com/office/drawing/2014/main" id="{DD9AEE9E-89DB-442D-AEC8-AD24EB06EE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指導と評価の計画についてです。</a:t>
            </a:r>
            <a:endParaRPr lang="en-US" altLang="ja-JP">
              <a:latin typeface="Arial" panose="020B0604020202020204" pitchFamily="34" charset="0"/>
            </a:endParaRPr>
          </a:p>
          <a:p>
            <a:r>
              <a:rPr lang="ja-JP" altLang="en-US">
                <a:latin typeface="Arial" panose="020B0604020202020204" pitchFamily="34" charset="0"/>
              </a:rPr>
              <a:t>　単元の目標を分析して，各時間のねらいにふさわしい１～２観点に評価項目を精選します。</a:t>
            </a:r>
            <a:endParaRPr lang="en-US" altLang="ja-JP">
              <a:latin typeface="Arial" panose="020B0604020202020204" pitchFamily="34" charset="0"/>
            </a:endParaRPr>
          </a:p>
          <a:p>
            <a:r>
              <a:rPr lang="ja-JP" altLang="en-US">
                <a:latin typeface="Arial" panose="020B0604020202020204" pitchFamily="34" charset="0"/>
              </a:rPr>
              <a:t>　また，主に「努力を要する」児童を確認し，その後の指導に生かすために評価する機会と，学級全員の児童の評価を，総括の資料にするために記録に残す機会とを区別して位置付けます。スライドでは，指導に生かす評価を「・（黒ポツ）」で，総括の資料として記録に残す評価を「○（白丸）」で，表しています。</a:t>
            </a:r>
            <a:endParaRPr lang="en-US" altLang="ja-JP">
              <a:latin typeface="Arial" panose="020B0604020202020204" pitchFamily="34" charset="0"/>
            </a:endParaRPr>
          </a:p>
          <a:p>
            <a:r>
              <a:rPr lang="ja-JP" altLang="en-US">
                <a:latin typeface="Arial" panose="020B0604020202020204" pitchFamily="34" charset="0"/>
              </a:rPr>
              <a:t>　また，どのような方法で評価を行うのかを明確にしておく必要があります。</a:t>
            </a:r>
          </a:p>
        </p:txBody>
      </p:sp>
      <p:sp>
        <p:nvSpPr>
          <p:cNvPr id="44036" name="スライド番号プレースホルダー 3">
            <a:extLst>
              <a:ext uri="{FF2B5EF4-FFF2-40B4-BE49-F238E27FC236}">
                <a16:creationId xmlns:a16="http://schemas.microsoft.com/office/drawing/2014/main" id="{16ABAD0F-68EE-4E00-9CA2-5994A56B96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01CC4D0-45AC-4E04-A112-D8C1D30F582E}" type="slidenum">
              <a:rPr lang="ja-JP" altLang="en-US" smtClean="0">
                <a:solidFill>
                  <a:srgbClr val="000000"/>
                </a:solidFill>
                <a:latin typeface="游ゴシック" panose="020B0400000000000000" pitchFamily="50" charset="-128"/>
              </a:rPr>
              <a:pPr/>
              <a:t>20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317001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10A1E4D0-541C-4040-8E61-4026681BDED1}"/>
              </a:ext>
            </a:extLst>
          </p:cNvPr>
          <p:cNvSpPr>
            <a:spLocks noGrp="1" noRot="1" noChangeAspect="1" noChangeArrowheads="1" noTextEdit="1"/>
          </p:cNvSpPr>
          <p:nvPr>
            <p:ph type="sldImg"/>
          </p:nvPr>
        </p:nvSpPr>
        <p:spPr>
          <a:ln/>
        </p:spPr>
      </p:sp>
      <p:sp>
        <p:nvSpPr>
          <p:cNvPr id="46083" name="ノート プレースホルダー 2">
            <a:extLst>
              <a:ext uri="{FF2B5EF4-FFF2-40B4-BE49-F238E27FC236}">
                <a16:creationId xmlns:a16="http://schemas.microsoft.com/office/drawing/2014/main" id="{F70C6FAC-5386-4473-8DC3-BDEDA9833B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ここで，特に「主体的に学習に取り組む態度」についてですが，「知識及び技能を獲得したり，思考力，判断力，表現力等を身に付けたりすることに向けた粘り強い取組を行おうとしている側面と，それらを行う中で自らの学習を調整しようとする側面の二つの側面から評価することが求められます。</a:t>
            </a:r>
          </a:p>
        </p:txBody>
      </p:sp>
      <p:sp>
        <p:nvSpPr>
          <p:cNvPr id="46084" name="スライド番号プレースホルダー 3">
            <a:extLst>
              <a:ext uri="{FF2B5EF4-FFF2-40B4-BE49-F238E27FC236}">
                <a16:creationId xmlns:a16="http://schemas.microsoft.com/office/drawing/2014/main" id="{0F8370C7-355D-4B4B-9C34-E999739904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63F735E-B64D-4C8C-AB6F-306C73B9C4D2}" type="slidenum">
              <a:rPr lang="ja-JP" altLang="en-US" smtClean="0">
                <a:solidFill>
                  <a:srgbClr val="000000"/>
                </a:solidFill>
                <a:latin typeface="游ゴシック" panose="020B0400000000000000" pitchFamily="50" charset="-128"/>
              </a:rPr>
              <a:pPr/>
              <a:t>21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883943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A3922396-BDEB-4DDC-9225-D562551E4E54}"/>
              </a:ext>
            </a:extLst>
          </p:cNvPr>
          <p:cNvSpPr>
            <a:spLocks noGrp="1" noRot="1" noChangeAspect="1" noChangeArrowheads="1" noTextEdit="1"/>
          </p:cNvSpPr>
          <p:nvPr>
            <p:ph type="sldImg"/>
          </p:nvPr>
        </p:nvSpPr>
        <p:spPr>
          <a:ln/>
        </p:spPr>
      </p:sp>
      <p:sp>
        <p:nvSpPr>
          <p:cNvPr id="48131" name="ノート プレースホルダー 2">
            <a:extLst>
              <a:ext uri="{FF2B5EF4-FFF2-40B4-BE49-F238E27FC236}">
                <a16:creationId xmlns:a16="http://schemas.microsoft.com/office/drawing/2014/main" id="{706E9C00-2D91-490F-9539-D844F447E1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「余りのあるわり算」を例に具体的に説明します。</a:t>
            </a:r>
            <a:endParaRPr lang="en-US" altLang="ja-JP">
              <a:latin typeface="Arial" panose="020B0604020202020204" pitchFamily="34" charset="0"/>
            </a:endParaRPr>
          </a:p>
          <a:p>
            <a:r>
              <a:rPr lang="ja-JP" altLang="en-US">
                <a:latin typeface="Arial" panose="020B0604020202020204" pitchFamily="34" charset="0"/>
              </a:rPr>
              <a:t>　ここに示した指導計画でいくと，児童は第５時までに，具体物や図などを用いて，除法の意味を考える学習を行ってきています。</a:t>
            </a:r>
            <a:endParaRPr lang="en-US" altLang="ja-JP">
              <a:latin typeface="Arial" panose="020B0604020202020204" pitchFamily="34" charset="0"/>
            </a:endParaRPr>
          </a:p>
          <a:p>
            <a:r>
              <a:rPr lang="ja-JP" altLang="en-US">
                <a:latin typeface="Arial" panose="020B0604020202020204" pitchFamily="34" charset="0"/>
              </a:rPr>
              <a:t>　これらの学習を受けて，第６・７時では，余りの処理について児童が主体的に具体物や図などを用いて考えることが期待されます。そこで，「主体的に学習に取り組む態度」の観点①について総括の資料とするための評価を位置付けています。</a:t>
            </a:r>
            <a:endParaRPr lang="en-US" altLang="ja-JP">
              <a:latin typeface="Arial" panose="020B0604020202020204" pitchFamily="34" charset="0"/>
            </a:endParaRPr>
          </a:p>
        </p:txBody>
      </p:sp>
      <p:sp>
        <p:nvSpPr>
          <p:cNvPr id="48132" name="スライド番号プレースホルダー 3">
            <a:extLst>
              <a:ext uri="{FF2B5EF4-FFF2-40B4-BE49-F238E27FC236}">
                <a16:creationId xmlns:a16="http://schemas.microsoft.com/office/drawing/2014/main" id="{15FC54CC-0BDB-4DD1-B94B-917230FE47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6FA1FAE-109E-4821-9DB7-C3E6E035684A}" type="slidenum">
              <a:rPr lang="ja-JP" altLang="en-US" smtClean="0">
                <a:solidFill>
                  <a:srgbClr val="000000"/>
                </a:solidFill>
                <a:latin typeface="游ゴシック" panose="020B0400000000000000" pitchFamily="50" charset="-128"/>
              </a:rPr>
              <a:pPr/>
              <a:t>22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227221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4D0C0C8B-445A-4BFD-976E-FC652545AF86}"/>
              </a:ext>
            </a:extLst>
          </p:cNvPr>
          <p:cNvSpPr>
            <a:spLocks noGrp="1" noRot="1" noChangeAspect="1" noChangeArrowheads="1" noTextEdit="1"/>
          </p:cNvSpPr>
          <p:nvPr>
            <p:ph type="sldImg"/>
          </p:nvPr>
        </p:nvSpPr>
        <p:spPr>
          <a:ln/>
        </p:spPr>
      </p:sp>
      <p:sp>
        <p:nvSpPr>
          <p:cNvPr id="50179" name="ノート プレースホルダー 2">
            <a:extLst>
              <a:ext uri="{FF2B5EF4-FFF2-40B4-BE49-F238E27FC236}">
                <a16:creationId xmlns:a16="http://schemas.microsoft.com/office/drawing/2014/main" id="{47BB25DA-504D-4A26-AA6A-6A7292324C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では，どのような児童の姿を評価していくのでしょうか。</a:t>
            </a:r>
            <a:endParaRPr lang="en-US" altLang="ja-JP">
              <a:latin typeface="ＭＳ Ｐ明朝" panose="02020600040205080304" pitchFamily="18" charset="-128"/>
            </a:endParaRPr>
          </a:p>
          <a:p>
            <a:r>
              <a:rPr lang="ja-JP" altLang="en-US">
                <a:latin typeface="ＭＳ Ｐ明朝" panose="02020600040205080304" pitchFamily="18" charset="-128"/>
              </a:rPr>
              <a:t>　「日常生活の場面に当てはめたときに，商と余りをどのように解釈すればよいかを考える。」ことをねらいとする場合，「</a:t>
            </a:r>
            <a:r>
              <a:rPr lang="en-US" altLang="ja-JP">
                <a:latin typeface="ＭＳ Ｐ明朝" panose="02020600040205080304" pitchFamily="18" charset="-128"/>
              </a:rPr>
              <a:t>B</a:t>
            </a:r>
            <a:r>
              <a:rPr lang="ja-JP" altLang="en-US">
                <a:latin typeface="ＭＳ Ｐ明朝" panose="02020600040205080304" pitchFamily="18" charset="-128"/>
              </a:rPr>
              <a:t>」と評価する児童の状況は，「除法を活用して，被除数と除数の関係を考え，ブロックを操作したり図に表したりしながら，言葉や図，式を使って筋道立てて考えようとしている。」かどうかです。</a:t>
            </a:r>
            <a:endParaRPr lang="en-US" altLang="ja-JP">
              <a:latin typeface="ＭＳ Ｐ明朝" panose="02020600040205080304" pitchFamily="18" charset="-128"/>
            </a:endParaRPr>
          </a:p>
          <a:p>
            <a:r>
              <a:rPr lang="ja-JP" altLang="en-US">
                <a:latin typeface="ＭＳ Ｐ明朝" panose="02020600040205080304" pitchFamily="18" charset="-128"/>
              </a:rPr>
              <a:t>　また，「</a:t>
            </a:r>
            <a:r>
              <a:rPr lang="en-US" altLang="ja-JP">
                <a:latin typeface="ＭＳ Ｐ明朝" panose="02020600040205080304" pitchFamily="18" charset="-128"/>
              </a:rPr>
              <a:t>A</a:t>
            </a:r>
            <a:r>
              <a:rPr lang="ja-JP" altLang="en-US">
                <a:latin typeface="ＭＳ Ｐ明朝" panose="02020600040205080304" pitchFamily="18" charset="-128"/>
              </a:rPr>
              <a:t>」と評価する児童の状況は，「よりよい考えや表現に書き換えようとしていたり，他者と比較して自分や他者の見方・考え方のよさに気付いていたり，相手に応じて分かりやすく説明しようとしたりしている。」かどうかです。</a:t>
            </a:r>
          </a:p>
        </p:txBody>
      </p:sp>
      <p:sp>
        <p:nvSpPr>
          <p:cNvPr id="50180" name="スライド番号プレースホルダー 3">
            <a:extLst>
              <a:ext uri="{FF2B5EF4-FFF2-40B4-BE49-F238E27FC236}">
                <a16:creationId xmlns:a16="http://schemas.microsoft.com/office/drawing/2014/main" id="{CF800117-9A0A-4CE6-A1C9-2BEBB6386E9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743CD09-D056-4B83-BE5F-70A1E003F983}" type="slidenum">
              <a:rPr lang="ja-JP" altLang="en-US" smtClean="0">
                <a:solidFill>
                  <a:srgbClr val="000000"/>
                </a:solidFill>
                <a:latin typeface="游ゴシック" panose="020B0400000000000000" pitchFamily="50" charset="-128"/>
              </a:rPr>
              <a:pPr/>
              <a:t>23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667576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F59535F5-8886-4A72-9EE9-E618D74B8E3A}"/>
              </a:ext>
            </a:extLst>
          </p:cNvPr>
          <p:cNvSpPr>
            <a:spLocks noGrp="1" noRot="1" noChangeAspect="1" noChangeArrowheads="1" noTextEdit="1"/>
          </p:cNvSpPr>
          <p:nvPr>
            <p:ph type="sldImg"/>
          </p:nvPr>
        </p:nvSpPr>
        <p:spPr>
          <a:ln/>
        </p:spPr>
      </p:sp>
      <p:sp>
        <p:nvSpPr>
          <p:cNvPr id="52227" name="ノート プレースホルダー 2">
            <a:extLst>
              <a:ext uri="{FF2B5EF4-FFF2-40B4-BE49-F238E27FC236}">
                <a16:creationId xmlns:a16="http://schemas.microsoft.com/office/drawing/2014/main" id="{95CD4C7C-6635-4BD9-903C-E98F310766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a:t>
            </a:r>
            <a:r>
              <a:rPr lang="ja-JP" altLang="en-US">
                <a:latin typeface="ＭＳ Ｐ明朝" panose="02020600040205080304" pitchFamily="18" charset="-128"/>
              </a:rPr>
              <a:t>最後に，観点別学習状況の評価の総括についてです。</a:t>
            </a:r>
            <a:endParaRPr lang="en-US" altLang="ja-JP">
              <a:latin typeface="ＭＳ Ｐ明朝" panose="02020600040205080304" pitchFamily="18" charset="-128"/>
            </a:endParaRPr>
          </a:p>
          <a:p>
            <a:r>
              <a:rPr lang="ja-JP" altLang="en-US">
                <a:latin typeface="ＭＳ Ｐ明朝" panose="02020600040205080304" pitchFamily="18" charset="-128"/>
              </a:rPr>
              <a:t>　単元末における観点別評価の総括としては，単元全体を通して，それぞれの観点について「</a:t>
            </a:r>
            <a:r>
              <a:rPr lang="en-US" altLang="ja-JP">
                <a:latin typeface="ＭＳ Ｐ明朝" panose="02020600040205080304" pitchFamily="18" charset="-128"/>
              </a:rPr>
              <a:t>A</a:t>
            </a:r>
            <a:r>
              <a:rPr lang="ja-JP" altLang="en-US">
                <a:latin typeface="ＭＳ Ｐ明朝" panose="02020600040205080304" pitchFamily="18" charset="-128"/>
              </a:rPr>
              <a:t>」が半分を超えていれば，「十分満足できる」状況と総括し，「</a:t>
            </a:r>
            <a:r>
              <a:rPr lang="en-US" altLang="ja-JP">
                <a:latin typeface="ＭＳ Ｐ明朝" panose="02020600040205080304" pitchFamily="18" charset="-128"/>
              </a:rPr>
              <a:t>C</a:t>
            </a:r>
            <a:r>
              <a:rPr lang="ja-JP" altLang="en-US">
                <a:latin typeface="ＭＳ Ｐ明朝" panose="02020600040205080304" pitchFamily="18" charset="-128"/>
              </a:rPr>
              <a:t>」が半分を超えていれば，「努力を要する」状況と総括します。どちらにも該当しない場合は，「おおむね満足できる」状況と総括します。</a:t>
            </a:r>
            <a:endParaRPr lang="en-US" altLang="ja-JP">
              <a:latin typeface="ＭＳ Ｐ明朝" panose="02020600040205080304" pitchFamily="18" charset="-128"/>
            </a:endParaRPr>
          </a:p>
          <a:p>
            <a:r>
              <a:rPr lang="ja-JP" altLang="en-US">
                <a:latin typeface="ＭＳ Ｐ明朝" panose="02020600040205080304" pitchFamily="18" charset="-128"/>
              </a:rPr>
              <a:t>　ただし，単元後半に高まりを示すことが予想される観点を総括する場合や，単元の学習内容のまとめとしている状況の評価を含めて総括する場合には，このことを考慮して総括することが適切です。</a:t>
            </a:r>
            <a:endParaRPr lang="en-US" altLang="ja-JP">
              <a:latin typeface="ＭＳ Ｐ明朝" panose="02020600040205080304" pitchFamily="18" charset="-128"/>
            </a:endParaRPr>
          </a:p>
          <a:p>
            <a:r>
              <a:rPr lang="ja-JP" altLang="en-US">
                <a:latin typeface="ＭＳ Ｐ明朝" panose="02020600040205080304" pitchFamily="18" charset="-128"/>
              </a:rPr>
              <a:t>　スライドのＤ児の「主体的に学習に取り組む態度」の観点については，</a:t>
            </a:r>
            <a:r>
              <a:rPr lang="ja-JP" altLang="en-US">
                <a:latin typeface="Arial" panose="020B0604020202020204" pitchFamily="34" charset="0"/>
              </a:rPr>
              <a:t>「Ｂ」が一つ，「Ｃ」が一つなので「Ｂ」と総括しています。またＥ児は、「主体的に学習に取り組む態度」の観点について，「Ａ」が一つで「Ｂ」が一つなので「おおむね満足できる」状況（Ｂ）と総括しています。</a:t>
            </a:r>
          </a:p>
          <a:p>
            <a:r>
              <a:rPr lang="ja-JP" altLang="en-US">
                <a:latin typeface="Arial" panose="020B0604020202020204" pitchFamily="34" charset="0"/>
              </a:rPr>
              <a:t>　単元における観点別学習状況の評価の総括については様々な考え方や方法があり，各学校において工夫することが求められています。</a:t>
            </a:r>
            <a:endParaRPr lang="en-US" altLang="ja-JP">
              <a:latin typeface="ＭＳ Ｐ明朝" panose="02020600040205080304" pitchFamily="18" charset="-128"/>
            </a:endParaRPr>
          </a:p>
          <a:p>
            <a:endParaRPr lang="en-US" altLang="ja-JP">
              <a:latin typeface="Arial" panose="020B0604020202020204" pitchFamily="34" charset="0"/>
            </a:endParaRPr>
          </a:p>
          <a:p>
            <a:endParaRPr lang="en-US" altLang="ja-JP">
              <a:latin typeface="Arial" panose="020B0604020202020204" pitchFamily="34" charset="0"/>
            </a:endParaRPr>
          </a:p>
          <a:p>
            <a:endParaRPr lang="ja-JP" altLang="en-US">
              <a:latin typeface="Arial" panose="020B0604020202020204" pitchFamily="34" charset="0"/>
            </a:endParaRPr>
          </a:p>
        </p:txBody>
      </p:sp>
      <p:sp>
        <p:nvSpPr>
          <p:cNvPr id="52228" name="スライド番号プレースホルダー 3">
            <a:extLst>
              <a:ext uri="{FF2B5EF4-FFF2-40B4-BE49-F238E27FC236}">
                <a16:creationId xmlns:a16="http://schemas.microsoft.com/office/drawing/2014/main" id="{D84EB38C-8885-49F1-B889-CEC09CD826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00A41F6-0C66-4A37-9858-45A6382F7B07}" type="slidenum">
              <a:rPr lang="ja-JP" altLang="en-US" smtClean="0">
                <a:solidFill>
                  <a:srgbClr val="000000"/>
                </a:solidFill>
                <a:latin typeface="游ゴシック" panose="020B0400000000000000" pitchFamily="50" charset="-128"/>
              </a:rPr>
              <a:pPr/>
              <a:t>24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289092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81172CA6-B28A-4E31-BFFF-6E586CB983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2DF61AA-2664-44F1-AA1C-15B0EE818855}" type="slidenum">
              <a:rPr kumimoji="1" lang="en-US" altLang="ja-JP" smtClean="0">
                <a:solidFill>
                  <a:srgbClr val="000000"/>
                </a:solidFill>
                <a:latin typeface="Arial" panose="020B0604020202020204" pitchFamily="34" charset="0"/>
              </a:rPr>
              <a:pPr/>
              <a:t>25</a:t>
            </a:fld>
            <a:endParaRPr kumimoji="1" lang="en-US" altLang="ja-JP">
              <a:solidFill>
                <a:srgbClr val="000000"/>
              </a:solidFill>
              <a:latin typeface="Arial" panose="020B0604020202020204" pitchFamily="34" charset="0"/>
            </a:endParaRPr>
          </a:p>
        </p:txBody>
      </p:sp>
      <p:sp>
        <p:nvSpPr>
          <p:cNvPr id="54275" name="Rectangle 2">
            <a:extLst>
              <a:ext uri="{FF2B5EF4-FFF2-40B4-BE49-F238E27FC236}">
                <a16:creationId xmlns:a16="http://schemas.microsoft.com/office/drawing/2014/main" id="{C407349B-0178-4641-9E40-E17DE65420FC}"/>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5DBF7CC3-C84D-4F55-A756-2322F0572E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a:t>
            </a:r>
            <a:r>
              <a:rPr lang="ja-JP" altLang="en-US">
                <a:latin typeface="ＭＳ Ｐ明朝" panose="02020600040205080304" pitchFamily="18" charset="-128"/>
              </a:rPr>
              <a:t>以上で，「</a:t>
            </a:r>
            <a:r>
              <a:rPr lang="en-US" altLang="ja-JP">
                <a:latin typeface="ＭＳ Ｐ明朝" panose="02020600040205080304" pitchFamily="18" charset="-128"/>
              </a:rPr>
              <a:t>『</a:t>
            </a:r>
            <a:r>
              <a:rPr lang="ja-JP" altLang="en-US">
                <a:latin typeface="ＭＳ Ｐ明朝" panose="02020600040205080304" pitchFamily="18" charset="-128"/>
              </a:rPr>
              <a:t>指導と評価の一体化</a:t>
            </a:r>
            <a:r>
              <a:rPr lang="en-US" altLang="ja-JP">
                <a:latin typeface="ＭＳ Ｐ明朝" panose="02020600040205080304" pitchFamily="18" charset="-128"/>
              </a:rPr>
              <a:t>』</a:t>
            </a:r>
            <a:r>
              <a:rPr lang="ja-JP" altLang="en-US">
                <a:latin typeface="ＭＳ Ｐ明朝" panose="02020600040205080304" pitchFamily="18" charset="-128"/>
              </a:rPr>
              <a:t>のための学習評価～平成２９年告示　学習指導要領に基づく学習評価」「小学校算数」の説明を終わります。</a:t>
            </a:r>
            <a:endParaRPr lang="en-US" altLang="ja-JP">
              <a:latin typeface="ＭＳ Ｐ明朝" panose="02020600040205080304" pitchFamily="18" charset="-128"/>
            </a:endParaRPr>
          </a:p>
        </p:txBody>
      </p:sp>
    </p:spTree>
    <p:extLst>
      <p:ext uri="{BB962C8B-B14F-4D97-AF65-F5344CB8AC3E}">
        <p14:creationId xmlns:p14="http://schemas.microsoft.com/office/powerpoint/2010/main" val="3693190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AE1F1121-4B54-4273-B7DF-F7DBE10A52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F7EE28A-0DB3-4DFD-BE6C-6539BB537BCF}" type="slidenum">
              <a:rPr kumimoji="1" lang="en-US" altLang="ja-JP" smtClean="0">
                <a:solidFill>
                  <a:srgbClr val="000000"/>
                </a:solidFill>
                <a:latin typeface="Arial" panose="020B0604020202020204" pitchFamily="34" charset="0"/>
              </a:rPr>
              <a:pPr/>
              <a:t>3</a:t>
            </a:fld>
            <a:endParaRPr kumimoji="1" lang="en-US" altLang="ja-JP">
              <a:solidFill>
                <a:srgbClr val="000000"/>
              </a:solidFill>
              <a:latin typeface="Arial" panose="020B0604020202020204" pitchFamily="34" charset="0"/>
            </a:endParaRPr>
          </a:p>
        </p:txBody>
      </p:sp>
      <p:sp>
        <p:nvSpPr>
          <p:cNvPr id="9219" name="Rectangle 2">
            <a:extLst>
              <a:ext uri="{FF2B5EF4-FFF2-40B4-BE49-F238E27FC236}">
                <a16:creationId xmlns:a16="http://schemas.microsoft.com/office/drawing/2014/main" id="{8E05F79B-8E6E-4FEE-8E63-3F55C5023828}"/>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8432F540-FF6F-4739-95FE-C43DC1B52A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初めに，「小学校算数科の内容のまとまり」についてです。</a:t>
            </a:r>
          </a:p>
        </p:txBody>
      </p:sp>
    </p:spTree>
    <p:extLst>
      <p:ext uri="{BB962C8B-B14F-4D97-AF65-F5344CB8AC3E}">
        <p14:creationId xmlns:p14="http://schemas.microsoft.com/office/powerpoint/2010/main" val="3704532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a:extLst>
              <a:ext uri="{FF2B5EF4-FFF2-40B4-BE49-F238E27FC236}">
                <a16:creationId xmlns:a16="http://schemas.microsoft.com/office/drawing/2014/main" id="{734954E1-7BB9-4423-9F13-5D7619DFCAC1}"/>
              </a:ext>
            </a:extLst>
          </p:cNvPr>
          <p:cNvSpPr>
            <a:spLocks noGrp="1" noRot="1" noChangeAspect="1" noChangeArrowheads="1" noTextEdit="1"/>
          </p:cNvSpPr>
          <p:nvPr>
            <p:ph type="sldImg"/>
          </p:nvPr>
        </p:nvSpPr>
        <p:spPr>
          <a:ln/>
        </p:spPr>
      </p:sp>
      <p:sp>
        <p:nvSpPr>
          <p:cNvPr id="11267" name="ノート プレースホルダー 2">
            <a:extLst>
              <a:ext uri="{FF2B5EF4-FFF2-40B4-BE49-F238E27FC236}">
                <a16:creationId xmlns:a16="http://schemas.microsoft.com/office/drawing/2014/main" id="{A7DDEBF9-A6B9-470F-8656-0FB44BFB5C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平成２３年の「評価規準の作成，評価方法等の工夫改善のための参考</a:t>
            </a:r>
            <a:r>
              <a:rPr lang="ja-JP" altLang="en-US">
                <a:latin typeface="ＭＳ Ｐ明朝" panose="02020600040205080304" pitchFamily="18" charset="-128"/>
              </a:rPr>
              <a:t>資料</a:t>
            </a:r>
            <a:r>
              <a:rPr lang="en-US" altLang="ja-JP">
                <a:latin typeface="ＭＳ Ｐ明朝" panose="02020600040205080304" pitchFamily="18" charset="-128"/>
              </a:rPr>
              <a:t>【</a:t>
            </a:r>
            <a:r>
              <a:rPr lang="ja-JP" altLang="en-US">
                <a:latin typeface="ＭＳ Ｐ明朝" panose="02020600040205080304" pitchFamily="18" charset="-128"/>
              </a:rPr>
              <a:t>小学校　算数</a:t>
            </a:r>
            <a:r>
              <a:rPr lang="en-US" altLang="ja-JP">
                <a:latin typeface="ＭＳ Ｐ明朝" panose="02020600040205080304" pitchFamily="18" charset="-128"/>
              </a:rPr>
              <a:t>】</a:t>
            </a:r>
            <a:r>
              <a:rPr lang="ja-JP" altLang="en-US">
                <a:latin typeface="ＭＳ Ｐ明朝" panose="02020600040205080304" pitchFamily="18" charset="-128"/>
              </a:rPr>
              <a:t>」では，「</a:t>
            </a:r>
            <a:r>
              <a:rPr lang="en-US" altLang="ja-JP">
                <a:latin typeface="ＭＳ Ｐ明朝" panose="02020600040205080304" pitchFamily="18" charset="-128"/>
              </a:rPr>
              <a:t>A</a:t>
            </a:r>
            <a:r>
              <a:rPr lang="ja-JP" altLang="en-US">
                <a:latin typeface="ＭＳ Ｐ明朝" panose="02020600040205080304" pitchFamily="18" charset="-128"/>
              </a:rPr>
              <a:t>数と計算」，「</a:t>
            </a:r>
            <a:r>
              <a:rPr lang="en-US" altLang="ja-JP">
                <a:latin typeface="ＭＳ Ｐ明朝" panose="02020600040205080304" pitchFamily="18" charset="-128"/>
              </a:rPr>
              <a:t>B</a:t>
            </a:r>
            <a:r>
              <a:rPr lang="ja-JP" altLang="en-US">
                <a:latin typeface="ＭＳ Ｐ明朝" panose="02020600040205080304" pitchFamily="18" charset="-128"/>
              </a:rPr>
              <a:t>量と測定」，「</a:t>
            </a:r>
            <a:r>
              <a:rPr lang="en-US" altLang="ja-JP">
                <a:latin typeface="ＭＳ Ｐ明朝" panose="02020600040205080304" pitchFamily="18" charset="-128"/>
              </a:rPr>
              <a:t>C</a:t>
            </a:r>
            <a:r>
              <a:rPr lang="ja-JP" altLang="en-US">
                <a:latin typeface="ＭＳ Ｐ明朝" panose="02020600040205080304" pitchFamily="18" charset="-128"/>
              </a:rPr>
              <a:t>図形」，「</a:t>
            </a:r>
            <a:r>
              <a:rPr lang="en-US" altLang="ja-JP">
                <a:latin typeface="ＭＳ Ｐ明朝" panose="02020600040205080304" pitchFamily="18" charset="-128"/>
              </a:rPr>
              <a:t>D</a:t>
            </a:r>
            <a:r>
              <a:rPr lang="ja-JP" altLang="en-US">
                <a:latin typeface="ＭＳ Ｐ明朝" panose="02020600040205080304" pitchFamily="18" charset="-128"/>
              </a:rPr>
              <a:t>数量関係」というように，４つの領域をそのまま内容のまとまりとしていました。</a:t>
            </a:r>
            <a:endParaRPr lang="en-US" altLang="ja-JP">
              <a:latin typeface="ＭＳ Ｐ明朝" panose="02020600040205080304" pitchFamily="18" charset="-128"/>
            </a:endParaRPr>
          </a:p>
          <a:p>
            <a:r>
              <a:rPr lang="ja-JP" altLang="en-US">
                <a:latin typeface="Arial" panose="020B0604020202020204" pitchFamily="34" charset="0"/>
              </a:rPr>
              <a:t>　これに対し，平成２９年改訂の小学校学習指導要領では，各領域をさらに（１），（２）と細かく分け，そのそれぞれに「知識及び技能」と「思考力・判断力・表現力等」を記載しました。</a:t>
            </a:r>
            <a:endParaRPr lang="en-US" altLang="ja-JP">
              <a:latin typeface="Arial" panose="020B0604020202020204" pitchFamily="34" charset="0"/>
            </a:endParaRPr>
          </a:p>
          <a:p>
            <a:r>
              <a:rPr lang="ja-JP" altLang="en-US">
                <a:latin typeface="Arial" panose="020B0604020202020204" pitchFamily="34" charset="0"/>
              </a:rPr>
              <a:t>　これにより，各領域内の（１），（２）のそれぞれを，内容のまとまりと改めました。</a:t>
            </a:r>
          </a:p>
        </p:txBody>
      </p:sp>
      <p:sp>
        <p:nvSpPr>
          <p:cNvPr id="11268" name="スライド番号プレースホルダー 3">
            <a:extLst>
              <a:ext uri="{FF2B5EF4-FFF2-40B4-BE49-F238E27FC236}">
                <a16:creationId xmlns:a16="http://schemas.microsoft.com/office/drawing/2014/main" id="{F7F95425-F606-489F-B107-28AE8D03B5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8195096-AC0D-4A92-BA39-3921FC639BC9}" type="slidenum">
              <a:rPr lang="ja-JP" altLang="en-US" smtClean="0">
                <a:solidFill>
                  <a:srgbClr val="000000"/>
                </a:solidFill>
                <a:latin typeface="游ゴシック" panose="020B0400000000000000" pitchFamily="50" charset="-128"/>
              </a:rPr>
              <a:pPr/>
              <a:t>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765450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EFF4AD49-7D79-4B2F-8A7C-712A1BB8AF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7AE2ECEC-FFAB-4FE3-9F3E-6BD700DA110B}" type="slidenum">
              <a:rPr kumimoji="1" lang="en-US" altLang="ja-JP" smtClean="0">
                <a:solidFill>
                  <a:srgbClr val="000000"/>
                </a:solidFill>
                <a:latin typeface="Arial" panose="020B0604020202020204" pitchFamily="34" charset="0"/>
              </a:rPr>
              <a:pPr/>
              <a:t>5</a:t>
            </a:fld>
            <a:endParaRPr kumimoji="1" lang="en-US" altLang="ja-JP">
              <a:solidFill>
                <a:srgbClr val="000000"/>
              </a:solidFill>
              <a:latin typeface="Arial" panose="020B0604020202020204" pitchFamily="34" charset="0"/>
            </a:endParaRPr>
          </a:p>
        </p:txBody>
      </p:sp>
      <p:sp>
        <p:nvSpPr>
          <p:cNvPr id="13315" name="Rectangle 2">
            <a:extLst>
              <a:ext uri="{FF2B5EF4-FFF2-40B4-BE49-F238E27FC236}">
                <a16:creationId xmlns:a16="http://schemas.microsoft.com/office/drawing/2014/main" id="{402B9906-D0B6-4FED-973D-A685AF4E0571}"/>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0E8EFFBF-FF70-4C9C-A5FA-FCD6300CF7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次に，小学校算数科における「内容のまとまりごとの評価規準」作成の手順についてです。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582758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a:extLst>
              <a:ext uri="{FF2B5EF4-FFF2-40B4-BE49-F238E27FC236}">
                <a16:creationId xmlns:a16="http://schemas.microsoft.com/office/drawing/2014/main" id="{2B019101-D71C-40C6-AF80-FF706A7DCD05}"/>
              </a:ext>
            </a:extLst>
          </p:cNvPr>
          <p:cNvSpPr>
            <a:spLocks noGrp="1" noRot="1" noChangeAspect="1" noChangeArrowheads="1" noTextEdit="1"/>
          </p:cNvSpPr>
          <p:nvPr>
            <p:ph type="sldImg"/>
          </p:nvPr>
        </p:nvSpPr>
        <p:spPr>
          <a:ln/>
        </p:spPr>
      </p:sp>
      <p:sp>
        <p:nvSpPr>
          <p:cNvPr id="15363" name="ノート プレースホルダー 2">
            <a:extLst>
              <a:ext uri="{FF2B5EF4-FFF2-40B4-BE49-F238E27FC236}">
                <a16:creationId xmlns:a16="http://schemas.microsoft.com/office/drawing/2014/main" id="{0A9580B2-710E-4F0B-8885-79238A14C7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各教科の「評価の観点及びその趣旨」は，学習指導要領の教科及び学年の目標を踏まえて，作成されています。</a:t>
            </a:r>
            <a:endParaRPr lang="en-US" altLang="ja-JP">
              <a:latin typeface="Arial" panose="020B0604020202020204" pitchFamily="34" charset="0"/>
            </a:endParaRPr>
          </a:p>
          <a:p>
            <a:r>
              <a:rPr lang="ja-JP" altLang="en-US">
                <a:latin typeface="Arial" panose="020B0604020202020204" pitchFamily="34" charset="0"/>
              </a:rPr>
              <a:t>　算数科でも目標に示されている３つの資質・能力に沿って，「知識・技能」，「思考・判断・表現」，「主体的に学習に取り組む態度」という３つの評価の観点が作成されています。</a:t>
            </a:r>
            <a:endParaRPr lang="en-US" altLang="ja-JP">
              <a:latin typeface="Arial" panose="020B0604020202020204" pitchFamily="34" charset="0"/>
            </a:endParaRPr>
          </a:p>
          <a:p>
            <a:r>
              <a:rPr lang="ja-JP" altLang="en-US">
                <a:latin typeface="Arial" panose="020B0604020202020204" pitchFamily="34" charset="0"/>
              </a:rPr>
              <a:t>　「知識・技能」は，語尾を「理解している。身に付けている。」，「思考・判断・表現」は，語尾を「身に付けている。」，「主体的に学習に取り組む態度」は，語尾を「している。」とし，その趣旨が作成されています。</a:t>
            </a:r>
          </a:p>
        </p:txBody>
      </p:sp>
      <p:sp>
        <p:nvSpPr>
          <p:cNvPr id="15364" name="スライド番号プレースホルダー 3">
            <a:extLst>
              <a:ext uri="{FF2B5EF4-FFF2-40B4-BE49-F238E27FC236}">
                <a16:creationId xmlns:a16="http://schemas.microsoft.com/office/drawing/2014/main" id="{58D9541D-889C-4F52-B5F9-59B9A5EF88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12567C1-A3A2-4F81-8F87-A16E1F8CC08E}" type="slidenum">
              <a:rPr lang="ja-JP" altLang="en-US" smtClean="0">
                <a:solidFill>
                  <a:srgbClr val="000000"/>
                </a:solidFill>
                <a:latin typeface="游ゴシック" panose="020B0400000000000000" pitchFamily="50" charset="-128"/>
              </a:rPr>
              <a:pPr/>
              <a:t>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57063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a:extLst>
              <a:ext uri="{FF2B5EF4-FFF2-40B4-BE49-F238E27FC236}">
                <a16:creationId xmlns:a16="http://schemas.microsoft.com/office/drawing/2014/main" id="{3D717B5A-8C40-4E3A-99F7-E3D9C9789CCF}"/>
              </a:ext>
            </a:extLst>
          </p:cNvPr>
          <p:cNvSpPr>
            <a:spLocks noGrp="1" noRot="1" noChangeAspect="1" noChangeArrowheads="1" noTextEdit="1"/>
          </p:cNvSpPr>
          <p:nvPr>
            <p:ph type="sldImg"/>
          </p:nvPr>
        </p:nvSpPr>
        <p:spPr>
          <a:ln/>
        </p:spPr>
      </p:sp>
      <p:sp>
        <p:nvSpPr>
          <p:cNvPr id="17411" name="ノート プレースホルダー 2">
            <a:extLst>
              <a:ext uri="{FF2B5EF4-FFF2-40B4-BE49-F238E27FC236}">
                <a16:creationId xmlns:a16="http://schemas.microsoft.com/office/drawing/2014/main" id="{42C46159-A767-4E20-B866-16261D1AD7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各学年の評価の観点及びその趣旨についても同様に，各学年の目標に示された３つの資質・能力に沿って作成されています。</a:t>
            </a:r>
            <a:endParaRPr lang="en-US" altLang="ja-JP">
              <a:latin typeface="Arial" panose="020B0604020202020204" pitchFamily="34" charset="0"/>
            </a:endParaRPr>
          </a:p>
          <a:p>
            <a:r>
              <a:rPr lang="ja-JP" altLang="en-US">
                <a:latin typeface="Arial" panose="020B0604020202020204" pitchFamily="34" charset="0"/>
              </a:rPr>
              <a:t>　スライドは，第６学年の例を示しています。</a:t>
            </a:r>
          </a:p>
        </p:txBody>
      </p:sp>
      <p:sp>
        <p:nvSpPr>
          <p:cNvPr id="17412" name="スライド番号プレースホルダー 3">
            <a:extLst>
              <a:ext uri="{FF2B5EF4-FFF2-40B4-BE49-F238E27FC236}">
                <a16:creationId xmlns:a16="http://schemas.microsoft.com/office/drawing/2014/main" id="{D447F600-E8D1-4580-8C90-9547AC268B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FF8C996-DAAB-46DF-8292-7F1CCAE07BBF}" type="slidenum">
              <a:rPr lang="ja-JP" altLang="en-US" smtClean="0">
                <a:solidFill>
                  <a:srgbClr val="000000"/>
                </a:solidFill>
                <a:latin typeface="游ゴシック" panose="020B0400000000000000" pitchFamily="50" charset="-128"/>
              </a:rPr>
              <a:pPr/>
              <a:t>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092208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a:extLst>
              <a:ext uri="{FF2B5EF4-FFF2-40B4-BE49-F238E27FC236}">
                <a16:creationId xmlns:a16="http://schemas.microsoft.com/office/drawing/2014/main" id="{C9F60421-6E85-4734-92B3-D9CFDEFCCDB3}"/>
              </a:ext>
            </a:extLst>
          </p:cNvPr>
          <p:cNvSpPr>
            <a:spLocks noGrp="1" noRot="1" noChangeAspect="1" noChangeArrowheads="1" noTextEdit="1"/>
          </p:cNvSpPr>
          <p:nvPr>
            <p:ph type="sldImg"/>
          </p:nvPr>
        </p:nvSpPr>
        <p:spPr>
          <a:ln/>
        </p:spPr>
      </p:sp>
      <p:sp>
        <p:nvSpPr>
          <p:cNvPr id="19459" name="ノート プレースホルダー 2">
            <a:extLst>
              <a:ext uri="{FF2B5EF4-FFF2-40B4-BE49-F238E27FC236}">
                <a16:creationId xmlns:a16="http://schemas.microsoft.com/office/drawing/2014/main" id="{54A5C9B2-0C18-4986-BF57-D309953339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次に，「内容のまとまりごとの評価規準」についてです。</a:t>
            </a:r>
            <a:endParaRPr lang="en-US" altLang="ja-JP">
              <a:latin typeface="Arial" panose="020B0604020202020204" pitchFamily="34" charset="0"/>
            </a:endParaRPr>
          </a:p>
          <a:p>
            <a:r>
              <a:rPr lang="ja-JP" altLang="en-US">
                <a:latin typeface="Arial" panose="020B0604020202020204" pitchFamily="34" charset="0"/>
              </a:rPr>
              <a:t>　第６学年</a:t>
            </a:r>
            <a:r>
              <a:rPr lang="ja-JP" altLang="en-US">
                <a:latin typeface="ＭＳ Ｐ明朝" panose="02020600040205080304" pitchFamily="18" charset="-128"/>
              </a:rPr>
              <a:t>の「</a:t>
            </a:r>
            <a:r>
              <a:rPr lang="en-US" altLang="ja-JP">
                <a:latin typeface="ＭＳ Ｐ明朝" panose="02020600040205080304" pitchFamily="18" charset="-128"/>
              </a:rPr>
              <a:t>B</a:t>
            </a:r>
            <a:r>
              <a:rPr lang="ja-JP" altLang="en-US">
                <a:latin typeface="ＭＳ Ｐ明朝" panose="02020600040205080304" pitchFamily="18" charset="-128"/>
              </a:rPr>
              <a:t>図形」（</a:t>
            </a:r>
            <a:r>
              <a:rPr lang="ja-JP" altLang="en-US">
                <a:latin typeface="Arial" panose="020B0604020202020204" pitchFamily="34" charset="0"/>
              </a:rPr>
              <a:t>１）縮図や拡大図，対称な図形を例に説明します。</a:t>
            </a:r>
            <a:endParaRPr lang="en-US" altLang="ja-JP">
              <a:latin typeface="Arial" panose="020B0604020202020204" pitchFamily="34" charset="0"/>
            </a:endParaRPr>
          </a:p>
          <a:p>
            <a:r>
              <a:rPr lang="ja-JP" altLang="en-US">
                <a:latin typeface="Arial" panose="020B0604020202020204" pitchFamily="34" charset="0"/>
              </a:rPr>
              <a:t>　育成したい資質・能力に照らして，「知識及び技能」，そして「思考力，判断力，表現力等」の内容が示されています。</a:t>
            </a:r>
            <a:endParaRPr lang="en-US" altLang="ja-JP">
              <a:latin typeface="Arial" panose="020B0604020202020204" pitchFamily="34" charset="0"/>
            </a:endParaRPr>
          </a:p>
          <a:p>
            <a:endParaRPr lang="ja-JP" altLang="en-US">
              <a:latin typeface="Arial" panose="020B0604020202020204" pitchFamily="34" charset="0"/>
            </a:endParaRPr>
          </a:p>
        </p:txBody>
      </p:sp>
      <p:sp>
        <p:nvSpPr>
          <p:cNvPr id="19460" name="スライド番号プレースホルダー 3">
            <a:extLst>
              <a:ext uri="{FF2B5EF4-FFF2-40B4-BE49-F238E27FC236}">
                <a16:creationId xmlns:a16="http://schemas.microsoft.com/office/drawing/2014/main" id="{AFF16E33-3F6D-4209-A389-6284466B90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29AAD52-0322-41D3-9B62-89A77B32B8C1}" type="slidenum">
              <a:rPr lang="ja-JP" altLang="en-US" smtClean="0">
                <a:solidFill>
                  <a:srgbClr val="000000"/>
                </a:solidFill>
                <a:latin typeface="游ゴシック" panose="020B0400000000000000" pitchFamily="50" charset="-128"/>
              </a:rPr>
              <a:pPr/>
              <a:t>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254207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BE4C750D-FF8B-4424-B5B0-CFF5F9413C08}"/>
              </a:ext>
            </a:extLst>
          </p:cNvPr>
          <p:cNvSpPr>
            <a:spLocks noGrp="1" noRot="1" noChangeAspect="1" noChangeArrowheads="1" noTextEdit="1"/>
          </p:cNvSpPr>
          <p:nvPr>
            <p:ph type="sldImg"/>
          </p:nvPr>
        </p:nvSpPr>
        <p:spPr>
          <a:ln/>
        </p:spPr>
      </p:sp>
      <p:sp>
        <p:nvSpPr>
          <p:cNvPr id="21507" name="ノート プレースホルダー 2">
            <a:extLst>
              <a:ext uri="{FF2B5EF4-FFF2-40B4-BE49-F238E27FC236}">
                <a16:creationId xmlns:a16="http://schemas.microsoft.com/office/drawing/2014/main" id="{E868A9B5-3B30-4D7D-BB96-424A3402AA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内容のまとまりで育成を目指す資質・能力に該当する指導事項について，育成したい資質・能力に照らして，示された内容をもとに，文末を変えて評価規準を作成します。</a:t>
            </a:r>
            <a:endParaRPr lang="en-US" altLang="ja-JP">
              <a:latin typeface="Arial" panose="020B0604020202020204" pitchFamily="34" charset="0"/>
            </a:endParaRPr>
          </a:p>
          <a:p>
            <a:r>
              <a:rPr lang="ja-JP" altLang="en-US">
                <a:latin typeface="Arial" panose="020B0604020202020204" pitchFamily="34" charset="0"/>
              </a:rPr>
              <a:t>　「知識・技能」は，文末を「～している」「～できる」として，評価規準を作成します。「思考・判断・表現」は，文末を「～している」として，評価規準を作成します。</a:t>
            </a:r>
            <a:endParaRPr lang="en-US" altLang="ja-JP">
              <a:latin typeface="Arial" panose="020B0604020202020204" pitchFamily="34" charset="0"/>
            </a:endParaRPr>
          </a:p>
          <a:p>
            <a:r>
              <a:rPr lang="ja-JP" altLang="en-US">
                <a:latin typeface="Arial" panose="020B0604020202020204" pitchFamily="34" charset="0"/>
              </a:rPr>
              <a:t>　「主体的に学習に取り組む態度」は，必要に応じて学年別の評価の観点の趣旨のうち「主体的に学習に取り組む態度」に関わる部分を用いて，「～している」として，評価規準を作成します。</a:t>
            </a:r>
          </a:p>
          <a:p>
            <a:endParaRPr lang="en-US" altLang="ja-JP">
              <a:latin typeface="Arial" panose="020B0604020202020204" pitchFamily="34" charset="0"/>
            </a:endParaRPr>
          </a:p>
        </p:txBody>
      </p:sp>
      <p:sp>
        <p:nvSpPr>
          <p:cNvPr id="21508" name="スライド番号プレースホルダー 3">
            <a:extLst>
              <a:ext uri="{FF2B5EF4-FFF2-40B4-BE49-F238E27FC236}">
                <a16:creationId xmlns:a16="http://schemas.microsoft.com/office/drawing/2014/main" id="{D60153B1-548F-4E15-8B06-14855E719A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3690724-B5AF-4320-A84A-9B58470960F0}" type="slidenum">
              <a:rPr lang="ja-JP" altLang="en-US" smtClean="0">
                <a:solidFill>
                  <a:srgbClr val="000000"/>
                </a:solidFill>
                <a:latin typeface="游ゴシック" panose="020B0400000000000000" pitchFamily="50" charset="-128"/>
              </a:rPr>
              <a:pPr/>
              <a:t>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257198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3A7980DF-E1D4-4790-8062-25B65B5A6FFF}"/>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2FEE018F-7CB2-4FE7-BBE6-90A8A06B9003}"/>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10E25A09-911F-4826-9D81-10AA481AA28E}"/>
              </a:ext>
            </a:extLst>
          </p:cNvPr>
          <p:cNvSpPr>
            <a:spLocks noGrp="1"/>
          </p:cNvSpPr>
          <p:nvPr>
            <p:ph type="sldNum" sz="quarter" idx="12"/>
          </p:nvPr>
        </p:nvSpPr>
        <p:spPr/>
        <p:txBody>
          <a:bodyPr/>
          <a:lstStyle>
            <a:lvl1pPr>
              <a:defRPr/>
            </a:lvl1pPr>
          </a:lstStyle>
          <a:p>
            <a:pPr>
              <a:defRPr/>
            </a:pPr>
            <a:fld id="{22C6BB4C-67F5-4070-876A-8F7D3C5E20DB}" type="slidenum">
              <a:rPr lang="en-US" altLang="ja-JP"/>
              <a:pPr>
                <a:defRPr/>
              </a:pPr>
              <a:t>‹#›</a:t>
            </a:fld>
            <a:endParaRPr lang="en-US" altLang="ja-JP"/>
          </a:p>
        </p:txBody>
      </p:sp>
    </p:spTree>
    <p:extLst>
      <p:ext uri="{BB962C8B-B14F-4D97-AF65-F5344CB8AC3E}">
        <p14:creationId xmlns:p14="http://schemas.microsoft.com/office/powerpoint/2010/main" val="4037780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793B4D2-AC63-4710-BAB8-E4CE736269EE}"/>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80D2597D-A08E-4ADA-A2E8-F169099FB9D0}"/>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DA09F2CE-EE7B-480B-A5AB-294795DEA5FB}"/>
              </a:ext>
            </a:extLst>
          </p:cNvPr>
          <p:cNvSpPr>
            <a:spLocks noGrp="1"/>
          </p:cNvSpPr>
          <p:nvPr>
            <p:ph type="sldNum" sz="quarter" idx="12"/>
          </p:nvPr>
        </p:nvSpPr>
        <p:spPr/>
        <p:txBody>
          <a:bodyPr/>
          <a:lstStyle>
            <a:lvl1pPr>
              <a:defRPr/>
            </a:lvl1pPr>
          </a:lstStyle>
          <a:p>
            <a:pPr>
              <a:defRPr/>
            </a:pPr>
            <a:fld id="{8B167C30-9C20-4186-8D30-F74377094215}" type="slidenum">
              <a:rPr lang="en-US" altLang="ja-JP"/>
              <a:pPr>
                <a:defRPr/>
              </a:pPr>
              <a:t>‹#›</a:t>
            </a:fld>
            <a:endParaRPr lang="en-US" altLang="ja-JP"/>
          </a:p>
        </p:txBody>
      </p:sp>
    </p:spTree>
    <p:extLst>
      <p:ext uri="{BB962C8B-B14F-4D97-AF65-F5344CB8AC3E}">
        <p14:creationId xmlns:p14="http://schemas.microsoft.com/office/powerpoint/2010/main" val="3048797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F8E33BD-87B7-44E2-B769-5FA2913318B5}"/>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E13A4206-1937-4D29-B122-0D35EE441526}"/>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FFD6222D-E765-414A-902F-9CEDEF86A5EB}"/>
              </a:ext>
            </a:extLst>
          </p:cNvPr>
          <p:cNvSpPr>
            <a:spLocks noGrp="1"/>
          </p:cNvSpPr>
          <p:nvPr>
            <p:ph type="sldNum" sz="quarter" idx="12"/>
          </p:nvPr>
        </p:nvSpPr>
        <p:spPr/>
        <p:txBody>
          <a:bodyPr/>
          <a:lstStyle>
            <a:lvl1pPr>
              <a:defRPr/>
            </a:lvl1pPr>
          </a:lstStyle>
          <a:p>
            <a:pPr>
              <a:defRPr/>
            </a:pPr>
            <a:fld id="{37EA25A1-916A-4854-BB89-73898A94127A}" type="slidenum">
              <a:rPr lang="en-US" altLang="ja-JP"/>
              <a:pPr>
                <a:defRPr/>
              </a:pPr>
              <a:t>‹#›</a:t>
            </a:fld>
            <a:endParaRPr lang="en-US" altLang="ja-JP"/>
          </a:p>
        </p:txBody>
      </p:sp>
    </p:spTree>
    <p:extLst>
      <p:ext uri="{BB962C8B-B14F-4D97-AF65-F5344CB8AC3E}">
        <p14:creationId xmlns:p14="http://schemas.microsoft.com/office/powerpoint/2010/main" val="436471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39CB065B-F761-465C-B2BF-DD05D60D9391}"/>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F5D39963-94F6-496D-AAA3-857E04B78DA9}"/>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3AE02803-7D49-40BA-B802-8B7927CE9F62}"/>
              </a:ext>
            </a:extLst>
          </p:cNvPr>
          <p:cNvSpPr>
            <a:spLocks noGrp="1"/>
          </p:cNvSpPr>
          <p:nvPr>
            <p:ph type="sldNum" sz="quarter" idx="12"/>
          </p:nvPr>
        </p:nvSpPr>
        <p:spPr/>
        <p:txBody>
          <a:bodyPr/>
          <a:lstStyle>
            <a:lvl1pPr>
              <a:defRPr/>
            </a:lvl1pPr>
          </a:lstStyle>
          <a:p>
            <a:pPr>
              <a:defRPr/>
            </a:pPr>
            <a:fld id="{A166CAAA-17E0-4D22-9E3B-96F1C9E18E50}" type="slidenum">
              <a:rPr lang="en-US" altLang="ja-JP"/>
              <a:pPr>
                <a:defRPr/>
              </a:pPr>
              <a:t>‹#›</a:t>
            </a:fld>
            <a:endParaRPr lang="en-US" altLang="ja-JP"/>
          </a:p>
        </p:txBody>
      </p:sp>
    </p:spTree>
    <p:extLst>
      <p:ext uri="{BB962C8B-B14F-4D97-AF65-F5344CB8AC3E}">
        <p14:creationId xmlns:p14="http://schemas.microsoft.com/office/powerpoint/2010/main" val="158481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07B63FB0-3D12-4F18-9388-6BCA213D2F1E}"/>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78BF7B2C-882A-4B80-AD0E-B36C19EB5639}"/>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D1911963-3C2A-419A-AC69-7BB831826112}"/>
              </a:ext>
            </a:extLst>
          </p:cNvPr>
          <p:cNvSpPr>
            <a:spLocks noGrp="1"/>
          </p:cNvSpPr>
          <p:nvPr>
            <p:ph type="sldNum" sz="quarter" idx="12"/>
          </p:nvPr>
        </p:nvSpPr>
        <p:spPr/>
        <p:txBody>
          <a:bodyPr/>
          <a:lstStyle>
            <a:lvl1pPr>
              <a:defRPr/>
            </a:lvl1pPr>
          </a:lstStyle>
          <a:p>
            <a:pPr>
              <a:defRPr/>
            </a:pPr>
            <a:fld id="{F09D47FA-0862-410B-989E-2426C0B6EB0B}" type="slidenum">
              <a:rPr lang="en-US" altLang="ja-JP"/>
              <a:pPr>
                <a:defRPr/>
              </a:pPr>
              <a:t>‹#›</a:t>
            </a:fld>
            <a:endParaRPr lang="en-US" altLang="ja-JP"/>
          </a:p>
        </p:txBody>
      </p:sp>
    </p:spTree>
    <p:extLst>
      <p:ext uri="{BB962C8B-B14F-4D97-AF65-F5344CB8AC3E}">
        <p14:creationId xmlns:p14="http://schemas.microsoft.com/office/powerpoint/2010/main" val="367349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D09F04FA-540D-4104-9623-DBF7CA1D7040}"/>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112DA08B-9C9C-44BF-AA63-A26A70B80EFF}"/>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3477B6D4-5897-4F83-A17D-C0D8A2099197}"/>
              </a:ext>
            </a:extLst>
          </p:cNvPr>
          <p:cNvSpPr>
            <a:spLocks noGrp="1"/>
          </p:cNvSpPr>
          <p:nvPr>
            <p:ph type="sldNum" sz="quarter" idx="12"/>
          </p:nvPr>
        </p:nvSpPr>
        <p:spPr/>
        <p:txBody>
          <a:bodyPr/>
          <a:lstStyle>
            <a:lvl1pPr>
              <a:defRPr/>
            </a:lvl1pPr>
          </a:lstStyle>
          <a:p>
            <a:pPr>
              <a:defRPr/>
            </a:pPr>
            <a:fld id="{227AFF7A-6CAD-48C2-833E-52FF90C0025B}" type="slidenum">
              <a:rPr lang="en-US" altLang="ja-JP"/>
              <a:pPr>
                <a:defRPr/>
              </a:pPr>
              <a:t>‹#›</a:t>
            </a:fld>
            <a:endParaRPr lang="en-US" altLang="ja-JP"/>
          </a:p>
        </p:txBody>
      </p:sp>
    </p:spTree>
    <p:extLst>
      <p:ext uri="{BB962C8B-B14F-4D97-AF65-F5344CB8AC3E}">
        <p14:creationId xmlns:p14="http://schemas.microsoft.com/office/powerpoint/2010/main" val="1269278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894BF130-D301-49EE-B836-DE952FAC8698}"/>
              </a:ext>
            </a:extLst>
          </p:cNvPr>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a:extLst>
              <a:ext uri="{FF2B5EF4-FFF2-40B4-BE49-F238E27FC236}">
                <a16:creationId xmlns:a16="http://schemas.microsoft.com/office/drawing/2014/main" id="{58CAD1BB-F680-45DB-9BED-F7C81E6322F9}"/>
              </a:ext>
            </a:extLst>
          </p:cNvPr>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a:extLst>
              <a:ext uri="{FF2B5EF4-FFF2-40B4-BE49-F238E27FC236}">
                <a16:creationId xmlns:a16="http://schemas.microsoft.com/office/drawing/2014/main" id="{34D13B27-95F0-4D1F-BA53-E1A1EF18DCB4}"/>
              </a:ext>
            </a:extLst>
          </p:cNvPr>
          <p:cNvSpPr>
            <a:spLocks noGrp="1"/>
          </p:cNvSpPr>
          <p:nvPr>
            <p:ph type="sldNum" sz="quarter" idx="12"/>
          </p:nvPr>
        </p:nvSpPr>
        <p:spPr/>
        <p:txBody>
          <a:bodyPr/>
          <a:lstStyle>
            <a:lvl1pPr>
              <a:defRPr/>
            </a:lvl1pPr>
          </a:lstStyle>
          <a:p>
            <a:pPr>
              <a:defRPr/>
            </a:pPr>
            <a:fld id="{C13ECAB9-EFE0-4FB7-BA88-3F26800F3162}" type="slidenum">
              <a:rPr lang="en-US" altLang="ja-JP"/>
              <a:pPr>
                <a:defRPr/>
              </a:pPr>
              <a:t>‹#›</a:t>
            </a:fld>
            <a:endParaRPr lang="en-US" altLang="ja-JP"/>
          </a:p>
        </p:txBody>
      </p:sp>
    </p:spTree>
    <p:extLst>
      <p:ext uri="{BB962C8B-B14F-4D97-AF65-F5344CB8AC3E}">
        <p14:creationId xmlns:p14="http://schemas.microsoft.com/office/powerpoint/2010/main" val="3892399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BDC77785-B0AF-40DA-A8A0-8696C00B96AC}"/>
              </a:ext>
            </a:extLst>
          </p:cNvPr>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a:extLst>
              <a:ext uri="{FF2B5EF4-FFF2-40B4-BE49-F238E27FC236}">
                <a16:creationId xmlns:a16="http://schemas.microsoft.com/office/drawing/2014/main" id="{CFEEFC0C-ADE8-45A4-9937-1309F377C70F}"/>
              </a:ext>
            </a:extLst>
          </p:cNvPr>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a:extLst>
              <a:ext uri="{FF2B5EF4-FFF2-40B4-BE49-F238E27FC236}">
                <a16:creationId xmlns:a16="http://schemas.microsoft.com/office/drawing/2014/main" id="{C4B2E2C4-FEC5-4C01-BDCE-3F3AB63EB964}"/>
              </a:ext>
            </a:extLst>
          </p:cNvPr>
          <p:cNvSpPr>
            <a:spLocks noGrp="1"/>
          </p:cNvSpPr>
          <p:nvPr>
            <p:ph type="sldNum" sz="quarter" idx="12"/>
          </p:nvPr>
        </p:nvSpPr>
        <p:spPr/>
        <p:txBody>
          <a:bodyPr/>
          <a:lstStyle>
            <a:lvl1pPr>
              <a:defRPr/>
            </a:lvl1pPr>
          </a:lstStyle>
          <a:p>
            <a:pPr>
              <a:defRPr/>
            </a:pPr>
            <a:fld id="{54AE07F1-4633-4ED0-A02B-16D1DFDCAB58}" type="slidenum">
              <a:rPr lang="en-US" altLang="ja-JP"/>
              <a:pPr>
                <a:defRPr/>
              </a:pPr>
              <a:t>‹#›</a:t>
            </a:fld>
            <a:endParaRPr lang="en-US" altLang="ja-JP"/>
          </a:p>
        </p:txBody>
      </p:sp>
    </p:spTree>
    <p:extLst>
      <p:ext uri="{BB962C8B-B14F-4D97-AF65-F5344CB8AC3E}">
        <p14:creationId xmlns:p14="http://schemas.microsoft.com/office/powerpoint/2010/main" val="339243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172DB9C1-D0FF-42C1-9475-D4F68F4FB9A8}"/>
              </a:ext>
            </a:extLst>
          </p:cNvPr>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a:extLst>
              <a:ext uri="{FF2B5EF4-FFF2-40B4-BE49-F238E27FC236}">
                <a16:creationId xmlns:a16="http://schemas.microsoft.com/office/drawing/2014/main" id="{38C3450E-68E3-450B-8084-A02E72E655BB}"/>
              </a:ext>
            </a:extLst>
          </p:cNvPr>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a:extLst>
              <a:ext uri="{FF2B5EF4-FFF2-40B4-BE49-F238E27FC236}">
                <a16:creationId xmlns:a16="http://schemas.microsoft.com/office/drawing/2014/main" id="{F8A1DF20-939A-4CE6-9DC3-DC151A1FF769}"/>
              </a:ext>
            </a:extLst>
          </p:cNvPr>
          <p:cNvSpPr>
            <a:spLocks noGrp="1"/>
          </p:cNvSpPr>
          <p:nvPr>
            <p:ph type="sldNum" sz="quarter" idx="12"/>
          </p:nvPr>
        </p:nvSpPr>
        <p:spPr/>
        <p:txBody>
          <a:bodyPr/>
          <a:lstStyle>
            <a:lvl1pPr>
              <a:defRPr/>
            </a:lvl1pPr>
          </a:lstStyle>
          <a:p>
            <a:pPr>
              <a:defRPr/>
            </a:pPr>
            <a:fld id="{B8A9D924-8618-4BCB-84B7-5B0D11EC668B}" type="slidenum">
              <a:rPr lang="en-US" altLang="ja-JP"/>
              <a:pPr>
                <a:defRPr/>
              </a:pPr>
              <a:t>‹#›</a:t>
            </a:fld>
            <a:endParaRPr lang="en-US" altLang="ja-JP"/>
          </a:p>
        </p:txBody>
      </p:sp>
    </p:spTree>
    <p:extLst>
      <p:ext uri="{BB962C8B-B14F-4D97-AF65-F5344CB8AC3E}">
        <p14:creationId xmlns:p14="http://schemas.microsoft.com/office/powerpoint/2010/main" val="398501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090FE403-12DC-4BD9-B6F5-2AED104ED0EC}"/>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F964E73F-9A2F-4C4A-B067-3A4BC9DEB470}"/>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2C229C52-99C1-4039-9874-B4B9469F747E}"/>
              </a:ext>
            </a:extLst>
          </p:cNvPr>
          <p:cNvSpPr>
            <a:spLocks noGrp="1"/>
          </p:cNvSpPr>
          <p:nvPr>
            <p:ph type="sldNum" sz="quarter" idx="12"/>
          </p:nvPr>
        </p:nvSpPr>
        <p:spPr/>
        <p:txBody>
          <a:bodyPr/>
          <a:lstStyle>
            <a:lvl1pPr>
              <a:defRPr/>
            </a:lvl1pPr>
          </a:lstStyle>
          <a:p>
            <a:pPr>
              <a:defRPr/>
            </a:pPr>
            <a:fld id="{6BF6A3BB-921C-40E9-85F0-B4AFDA9DFBAC}" type="slidenum">
              <a:rPr lang="en-US" altLang="ja-JP"/>
              <a:pPr>
                <a:defRPr/>
              </a:pPr>
              <a:t>‹#›</a:t>
            </a:fld>
            <a:endParaRPr lang="en-US" altLang="ja-JP"/>
          </a:p>
        </p:txBody>
      </p:sp>
    </p:spTree>
    <p:extLst>
      <p:ext uri="{BB962C8B-B14F-4D97-AF65-F5344CB8AC3E}">
        <p14:creationId xmlns:p14="http://schemas.microsoft.com/office/powerpoint/2010/main" val="3109002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1D40FAF9-8C39-419C-A232-9D447DE4238F}"/>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A5C61E6F-F641-4BCC-A21A-AD81F0653ED7}"/>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650CCF8B-5B8E-4B20-B796-999BB433217D}"/>
              </a:ext>
            </a:extLst>
          </p:cNvPr>
          <p:cNvSpPr>
            <a:spLocks noGrp="1"/>
          </p:cNvSpPr>
          <p:nvPr>
            <p:ph type="sldNum" sz="quarter" idx="12"/>
          </p:nvPr>
        </p:nvSpPr>
        <p:spPr/>
        <p:txBody>
          <a:bodyPr/>
          <a:lstStyle>
            <a:lvl1pPr>
              <a:defRPr/>
            </a:lvl1pPr>
          </a:lstStyle>
          <a:p>
            <a:pPr>
              <a:defRPr/>
            </a:pPr>
            <a:fld id="{3E912DC9-2AC9-4D3C-B388-70A3F27C550C}" type="slidenum">
              <a:rPr lang="en-US" altLang="ja-JP"/>
              <a:pPr>
                <a:defRPr/>
              </a:pPr>
              <a:t>‹#›</a:t>
            </a:fld>
            <a:endParaRPr lang="en-US" altLang="ja-JP"/>
          </a:p>
        </p:txBody>
      </p:sp>
    </p:spTree>
    <p:extLst>
      <p:ext uri="{BB962C8B-B14F-4D97-AF65-F5344CB8AC3E}">
        <p14:creationId xmlns:p14="http://schemas.microsoft.com/office/powerpoint/2010/main" val="1551407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a:extLst>
              <a:ext uri="{FF2B5EF4-FFF2-40B4-BE49-F238E27FC236}">
                <a16:creationId xmlns:a16="http://schemas.microsoft.com/office/drawing/2014/main" id="{334D571E-CA46-406E-9D42-0AE938B2822B}"/>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a:extLst>
              <a:ext uri="{FF2B5EF4-FFF2-40B4-BE49-F238E27FC236}">
                <a16:creationId xmlns:a16="http://schemas.microsoft.com/office/drawing/2014/main" id="{39E500AF-81A6-4486-9867-A98EEB790423}"/>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B467C899-CA1C-4945-89AC-D66517DAA28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E1906DB7-7C52-4F47-936D-BA6E8248728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07D6593C-1397-49F5-A43F-5C94332E6E9A}"/>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2AE72D51-828B-4DC5-B92C-2B8364D2B9F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オーディオ 3">
            <a:hlinkClick r:id="" action="ppaction://media"/>
            <a:extLst>
              <a:ext uri="{FF2B5EF4-FFF2-40B4-BE49-F238E27FC236}">
                <a16:creationId xmlns:a16="http://schemas.microsoft.com/office/drawing/2014/main" id="{20235BDE-3C5C-46BD-BD20-57E4AA93CF00}"/>
              </a:ext>
            </a:extLst>
          </p:cNvPr>
          <p:cNvPicPr>
            <a:picLocks noChangeAspect="1"/>
          </p:cNvPicPr>
          <p:nvPr>
            <a:audioFile r:link="rId2"/>
            <p:extLst>
              <p:ext uri="{DAA4B4D4-6D71-4841-9C94-3DE7FCFB9230}">
                <p14:media xmlns:p14="http://schemas.microsoft.com/office/powerpoint/2010/main" r:embed="rId1"/>
              </p:ext>
            </p:extLst>
          </p:nvPr>
        </p:nvPicPr>
        <p:blipFill>
          <a:blip r:embed="rId5">
            <a:lum bright="70000" contrast="-70000"/>
            <a:extLst>
              <a:ext uri="{BEBA8EAE-BF5A-486C-A8C5-ECC9F3942E4B}">
                <a14:imgProps xmlns:a14="http://schemas.microsoft.com/office/drawing/2010/main">
                  <a14:imgLayer r:embed="rId6">
                    <a14:imgEffect>
                      <a14:backgroundRemoval t="10000" b="90000" l="10000" r="90000"/>
                    </a14:imgEffect>
                    <a14:imgEffect>
                      <a14:brightnessContrast bright="40000" contrast="40000"/>
                    </a14:imgEffect>
                  </a14:imgLayer>
                </a14:imgProps>
              </a:ext>
            </a:extLst>
          </a:blip>
          <a:stretch>
            <a:fillRect/>
          </a:stretch>
        </p:blipFill>
        <p:spPr>
          <a:xfrm>
            <a:off x="8318500" y="6032500"/>
            <a:ext cx="609600" cy="609600"/>
          </a:xfrm>
          <a:prstGeom prst="rect">
            <a:avLst/>
          </a:prstGeom>
        </p:spPr>
      </p:pic>
      <p:sp>
        <p:nvSpPr>
          <p:cNvPr id="11" name="テキスト ボックス 10">
            <a:extLst>
              <a:ext uri="{FF2B5EF4-FFF2-40B4-BE49-F238E27FC236}">
                <a16:creationId xmlns:a16="http://schemas.microsoft.com/office/drawing/2014/main" id="{240269F3-95B2-4027-875E-5BB987DD77B2}"/>
              </a:ext>
            </a:extLst>
          </p:cNvPr>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a:extLst>
              <a:ext uri="{FF2B5EF4-FFF2-40B4-BE49-F238E27FC236}">
                <a16:creationId xmlns:a16="http://schemas.microsoft.com/office/drawing/2014/main" id="{316642E9-621E-4FC3-93EA-F100918C1515}"/>
              </a:ext>
            </a:extLst>
          </p:cNvPr>
          <p:cNvSpPr/>
          <p:nvPr/>
        </p:nvSpPr>
        <p:spPr>
          <a:xfrm>
            <a:off x="684213" y="285273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算数</a:t>
            </a:r>
            <a:endParaRPr kumimoji="1" lang="ja-JP" altLang="en-US" sz="5400" dirty="0">
              <a:solidFill>
                <a:schemeClr val="tx1"/>
              </a:solidFill>
            </a:endParaRPr>
          </a:p>
        </p:txBody>
      </p:sp>
      <p:sp>
        <p:nvSpPr>
          <p:cNvPr id="4100" name="テキスト ボックス 4">
            <a:extLst>
              <a:ext uri="{FF2B5EF4-FFF2-40B4-BE49-F238E27FC236}">
                <a16:creationId xmlns:a16="http://schemas.microsoft.com/office/drawing/2014/main" id="{7CCDC210-7104-4A9A-AFE6-3B5DFFF2A863}"/>
              </a:ext>
            </a:extLst>
          </p:cNvPr>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a:extLst>
              <a:ext uri="{FF2B5EF4-FFF2-40B4-BE49-F238E27FC236}">
                <a16:creationId xmlns:a16="http://schemas.microsoft.com/office/drawing/2014/main" id="{F797CE10-D7A1-4861-ADB7-33E2B05EBE02}"/>
              </a:ext>
            </a:extLst>
          </p:cNvPr>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a:extLst>
              <a:ext uri="{FF2B5EF4-FFF2-40B4-BE49-F238E27FC236}">
                <a16:creationId xmlns:a16="http://schemas.microsoft.com/office/drawing/2014/main" id="{F486E1FF-5DFB-4258-99B8-9F29D1EA0DC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73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0E14728-88FB-4F0A-987B-60F44EE62079}"/>
              </a:ext>
            </a:extLst>
          </p:cNvPr>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算数</a:t>
            </a:r>
            <a:endParaRPr kumimoji="1" lang="ja-JP" altLang="en-US" sz="5400" dirty="0">
              <a:solidFill>
                <a:schemeClr val="tx1"/>
              </a:solidFill>
            </a:endParaRPr>
          </a:p>
        </p:txBody>
      </p:sp>
      <p:sp>
        <p:nvSpPr>
          <p:cNvPr id="7" name="サブタイトル 2">
            <a:extLst>
              <a:ext uri="{FF2B5EF4-FFF2-40B4-BE49-F238E27FC236}">
                <a16:creationId xmlns:a16="http://schemas.microsoft.com/office/drawing/2014/main" id="{6547B2CA-E4E9-4FDB-8F55-D67079250E38}"/>
              </a:ext>
            </a:extLst>
          </p:cNvPr>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22533" name="オーディオ 4">
            <a:hlinkClick r:id="" action="ppaction://media"/>
            <a:extLst>
              <a:ext uri="{FF2B5EF4-FFF2-40B4-BE49-F238E27FC236}">
                <a16:creationId xmlns:a16="http://schemas.microsoft.com/office/drawing/2014/main" id="{3D19C1CC-499E-4666-B455-0F553BFFD8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オーディオ 4">
            <a:hlinkClick r:id="" action="ppaction://media"/>
            <a:extLst>
              <a:ext uri="{FF2B5EF4-FFF2-40B4-BE49-F238E27FC236}">
                <a16:creationId xmlns:a16="http://schemas.microsoft.com/office/drawing/2014/main" id="{EDCC3D14-72D4-4F7B-BD0B-6435A7990B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8" name="AutoShape 12">
            <a:extLst>
              <a:ext uri="{FF2B5EF4-FFF2-40B4-BE49-F238E27FC236}">
                <a16:creationId xmlns:a16="http://schemas.microsoft.com/office/drawing/2014/main" id="{5F5D0926-434F-4A2E-9D53-2C1919D63F56}"/>
              </a:ext>
            </a:extLst>
          </p:cNvPr>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rgbClr val="000000">
                    <a:alpha val="50000"/>
                  </a:srgbClr>
                </a:solidFill>
                <a:ea typeface="HGP教科書体" panose="02020600000000000000" pitchFamily="18" charset="-128"/>
              </a:rPr>
              <a:t>Ⅰ</a:t>
            </a:r>
            <a:r>
              <a:rPr lang="ja-JP" altLang="en-US" sz="2800" b="1" dirty="0">
                <a:solidFill>
                  <a:srgbClr val="000000">
                    <a:alpha val="50000"/>
                  </a:srgbClr>
                </a:solidFill>
                <a:ea typeface="HGP教科書体" panose="02020600000000000000" pitchFamily="18" charset="-128"/>
              </a:rPr>
              <a:t>　小学校算数科の内容のまとまり</a:t>
            </a:r>
            <a:endParaRPr lang="en-US" altLang="ja-JP" sz="2800" b="1" dirty="0">
              <a:solidFill>
                <a:srgbClr val="000000">
                  <a:alpha val="50000"/>
                </a:srgb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alpha val="50000"/>
                  </a:srgbClr>
                </a:solidFill>
                <a:ea typeface="HGP教科書体" panose="02020600000000000000" pitchFamily="18" charset="-128"/>
              </a:rPr>
              <a:t>Ⅱ</a:t>
            </a:r>
            <a:r>
              <a:rPr lang="ja-JP" altLang="en-US" sz="2800" b="1" dirty="0">
                <a:solidFill>
                  <a:srgbClr val="000000">
                    <a:alpha val="50000"/>
                  </a:srgbClr>
                </a:solidFill>
                <a:ea typeface="HGP教科書体" panose="02020600000000000000" pitchFamily="18" charset="-128"/>
              </a:rPr>
              <a:t>　小学校算数科における「内容のまとまりごとの評価規準」</a:t>
            </a:r>
            <a:endParaRPr lang="en-US" altLang="ja-JP" sz="2800" b="1" dirty="0">
              <a:solidFill>
                <a:srgbClr val="000000">
                  <a:alpha val="50000"/>
                </a:srgb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alpha val="50000"/>
                  </a:srgbClr>
                </a:solidFill>
                <a:ea typeface="HGP教科書体" panose="02020600000000000000" pitchFamily="18" charset="-128"/>
              </a:rPr>
              <a:t>　作成の手順</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単元の評価規準作成の手順</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alpha val="50000"/>
                  </a:srgbClr>
                </a:solidFill>
                <a:ea typeface="HGP教科書体" panose="02020600000000000000" pitchFamily="18" charset="-128"/>
              </a:rPr>
              <a:t>Ⅳ</a:t>
            </a:r>
            <a:r>
              <a:rPr lang="ja-JP" altLang="en-US" sz="2800" b="1" dirty="0">
                <a:solidFill>
                  <a:srgbClr val="000000">
                    <a:alpha val="50000"/>
                  </a:srgbClr>
                </a:solidFill>
                <a:ea typeface="HGP教科書体" panose="02020600000000000000" pitchFamily="18" charset="-128"/>
              </a:rPr>
              <a:t>　「主体的に学習に取り組む態度」の評価規準作成の例</a:t>
            </a:r>
          </a:p>
        </p:txBody>
      </p:sp>
    </p:spTree>
  </p:cSld>
  <p:clrMapOvr>
    <a:masterClrMapping/>
  </p:clrMapOvr>
  <p:transition spd="slow" advTm="76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0" name="テキスト ボックス 1">
            <a:extLst>
              <a:ext uri="{FF2B5EF4-FFF2-40B4-BE49-F238E27FC236}">
                <a16:creationId xmlns:a16="http://schemas.microsoft.com/office/drawing/2014/main" id="{BAD1A26E-51CD-41AF-81DE-536D619FD003}"/>
              </a:ext>
            </a:extLst>
          </p:cNvPr>
          <p:cNvSpPr txBox="1">
            <a:spLocks noChangeArrowheads="1"/>
          </p:cNvSpPr>
          <p:nvPr/>
        </p:nvSpPr>
        <p:spPr bwMode="auto">
          <a:xfrm>
            <a:off x="0" y="0"/>
            <a:ext cx="9144000" cy="4445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chemeClr val="bg1"/>
                </a:solidFill>
              </a:rPr>
              <a:t>Ⅲ</a:t>
            </a:r>
            <a:r>
              <a:rPr kumimoji="1" lang="ja-JP" altLang="en-US" sz="2800" b="1">
                <a:solidFill>
                  <a:schemeClr val="bg1"/>
                </a:solidFill>
              </a:rPr>
              <a:t>　単元の評価規準作成の手順</a:t>
            </a:r>
          </a:p>
        </p:txBody>
      </p:sp>
      <p:sp>
        <p:nvSpPr>
          <p:cNvPr id="21" name="下リボン 20">
            <a:extLst>
              <a:ext uri="{FF2B5EF4-FFF2-40B4-BE49-F238E27FC236}">
                <a16:creationId xmlns:a16="http://schemas.microsoft.com/office/drawing/2014/main" id="{497311F4-8E59-4104-A5F9-FC9976E8B9E9}"/>
              </a:ext>
            </a:extLst>
          </p:cNvPr>
          <p:cNvSpPr/>
          <p:nvPr/>
        </p:nvSpPr>
        <p:spPr>
          <a:xfrm>
            <a:off x="8026400" y="74613"/>
            <a:ext cx="927100" cy="330200"/>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P37</a:t>
            </a:r>
            <a:endParaRPr kumimoji="1" lang="ja-JP" altLang="en-US" dirty="0">
              <a:solidFill>
                <a:schemeClr val="tx1"/>
              </a:solidFill>
            </a:endParaRPr>
          </a:p>
        </p:txBody>
      </p:sp>
      <p:pic>
        <p:nvPicPr>
          <p:cNvPr id="24596" name="オーディオ 4">
            <a:hlinkClick r:id="" action="ppaction://media"/>
            <a:extLst>
              <a:ext uri="{FF2B5EF4-FFF2-40B4-BE49-F238E27FC236}">
                <a16:creationId xmlns:a16="http://schemas.microsoft.com/office/drawing/2014/main" id="{FBBEA301-8FF9-4721-A88D-5717A206D9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オーディオ 5">
            <a:hlinkClick r:id="" action="ppaction://media"/>
            <a:extLst>
              <a:ext uri="{FF2B5EF4-FFF2-40B4-BE49-F238E27FC236}">
                <a16:creationId xmlns:a16="http://schemas.microsoft.com/office/drawing/2014/main" id="{E757D706-6EF5-4706-BD70-DED6342C7D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6095" y="5817540"/>
            <a:ext cx="348310" cy="348310"/>
          </a:xfrm>
          <a:prstGeom prst="rect">
            <a:avLst/>
          </a:prstGeom>
        </p:spPr>
      </p:pic>
      <p:grpSp>
        <p:nvGrpSpPr>
          <p:cNvPr id="7" name="グループ化 6">
            <a:extLst>
              <a:ext uri="{FF2B5EF4-FFF2-40B4-BE49-F238E27FC236}">
                <a16:creationId xmlns:a16="http://schemas.microsoft.com/office/drawing/2014/main" id="{B6D0A4D7-E2FC-43A1-A2EC-4622905C5DF6}"/>
              </a:ext>
            </a:extLst>
          </p:cNvPr>
          <p:cNvGrpSpPr/>
          <p:nvPr/>
        </p:nvGrpSpPr>
        <p:grpSpPr>
          <a:xfrm>
            <a:off x="90488" y="692150"/>
            <a:ext cx="8963025" cy="6049963"/>
            <a:chOff x="90488" y="692150"/>
            <a:chExt cx="8963025" cy="6049963"/>
          </a:xfrm>
        </p:grpSpPr>
        <p:sp>
          <p:nvSpPr>
            <p:cNvPr id="13" name="テキスト ボックス 12">
              <a:extLst>
                <a:ext uri="{FF2B5EF4-FFF2-40B4-BE49-F238E27FC236}">
                  <a16:creationId xmlns:a16="http://schemas.microsoft.com/office/drawing/2014/main" id="{B5B07585-01F5-427D-A928-CEEA4A03B938}"/>
                </a:ext>
              </a:extLst>
            </p:cNvPr>
            <p:cNvSpPr txBox="1"/>
            <p:nvPr/>
          </p:nvSpPr>
          <p:spPr>
            <a:xfrm>
              <a:off x="90488" y="692150"/>
              <a:ext cx="8963025" cy="6049963"/>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2" name="四角形: 角を丸くする 1">
              <a:extLst>
                <a:ext uri="{FF2B5EF4-FFF2-40B4-BE49-F238E27FC236}">
                  <a16:creationId xmlns:a16="http://schemas.microsoft.com/office/drawing/2014/main" id="{1DD6E840-C6F8-4D14-93CD-DE4FB63BC6A1}"/>
                </a:ext>
              </a:extLst>
            </p:cNvPr>
            <p:cNvSpPr/>
            <p:nvPr/>
          </p:nvSpPr>
          <p:spPr>
            <a:xfrm>
              <a:off x="147638" y="1393825"/>
              <a:ext cx="2233612" cy="760413"/>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t>①　単元の目標</a:t>
              </a:r>
              <a:endParaRPr kumimoji="1" lang="en-US" altLang="ja-JP" sz="2000" dirty="0"/>
            </a:p>
            <a:p>
              <a:pPr>
                <a:defRPr/>
              </a:pPr>
              <a:r>
                <a:rPr kumimoji="1" lang="ja-JP" altLang="en-US" sz="2000" dirty="0"/>
                <a:t>　を作成する</a:t>
              </a:r>
            </a:p>
          </p:txBody>
        </p:sp>
        <p:sp>
          <p:nvSpPr>
            <p:cNvPr id="9" name="四角形: 角を丸くする 8">
              <a:extLst>
                <a:ext uri="{FF2B5EF4-FFF2-40B4-BE49-F238E27FC236}">
                  <a16:creationId xmlns:a16="http://schemas.microsoft.com/office/drawing/2014/main" id="{14AD1A46-3393-45B9-B538-AACBA7759DC7}"/>
                </a:ext>
              </a:extLst>
            </p:cNvPr>
            <p:cNvSpPr/>
            <p:nvPr/>
          </p:nvSpPr>
          <p:spPr>
            <a:xfrm>
              <a:off x="147638" y="2422525"/>
              <a:ext cx="2233612" cy="71913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t>②　単元の評価</a:t>
              </a:r>
              <a:endParaRPr kumimoji="1" lang="en-US" altLang="ja-JP" sz="2000" dirty="0"/>
            </a:p>
            <a:p>
              <a:pPr>
                <a:defRPr/>
              </a:pPr>
              <a:r>
                <a:rPr kumimoji="1" lang="ja-JP" altLang="en-US" sz="2000" dirty="0"/>
                <a:t>　規準を作成する</a:t>
              </a:r>
            </a:p>
          </p:txBody>
        </p:sp>
        <p:sp>
          <p:nvSpPr>
            <p:cNvPr id="10" name="四角形: 角を丸くする 9">
              <a:extLst>
                <a:ext uri="{FF2B5EF4-FFF2-40B4-BE49-F238E27FC236}">
                  <a16:creationId xmlns:a16="http://schemas.microsoft.com/office/drawing/2014/main" id="{D1FD13A5-B79C-4C6B-AD7E-84690CFDB4B9}"/>
                </a:ext>
              </a:extLst>
            </p:cNvPr>
            <p:cNvSpPr/>
            <p:nvPr/>
          </p:nvSpPr>
          <p:spPr>
            <a:xfrm>
              <a:off x="147638" y="3411538"/>
              <a:ext cx="2233612" cy="1074737"/>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t>③　「指導と評価</a:t>
              </a:r>
              <a:endParaRPr kumimoji="1" lang="en-US" altLang="ja-JP" sz="2000" dirty="0"/>
            </a:p>
            <a:p>
              <a:pPr>
                <a:defRPr/>
              </a:pPr>
              <a:r>
                <a:rPr kumimoji="1" lang="ja-JP" altLang="en-US" sz="2000" dirty="0"/>
                <a:t>　の計画」を作成</a:t>
              </a:r>
              <a:endParaRPr kumimoji="1" lang="en-US" altLang="ja-JP" sz="2000" dirty="0"/>
            </a:p>
            <a:p>
              <a:pPr>
                <a:defRPr/>
              </a:pPr>
              <a:r>
                <a:rPr kumimoji="1" lang="ja-JP" altLang="en-US" sz="2000" dirty="0"/>
                <a:t>　する</a:t>
              </a:r>
            </a:p>
          </p:txBody>
        </p:sp>
        <p:sp>
          <p:nvSpPr>
            <p:cNvPr id="11" name="四角形: 角を丸くする 10">
              <a:extLst>
                <a:ext uri="{FF2B5EF4-FFF2-40B4-BE49-F238E27FC236}">
                  <a16:creationId xmlns:a16="http://schemas.microsoft.com/office/drawing/2014/main" id="{6C41DC35-6821-4DD2-9069-667C7D1BE813}"/>
                </a:ext>
              </a:extLst>
            </p:cNvPr>
            <p:cNvSpPr/>
            <p:nvPr/>
          </p:nvSpPr>
          <p:spPr>
            <a:xfrm>
              <a:off x="176213" y="4822825"/>
              <a:ext cx="2233612" cy="61753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t>授業を行う</a:t>
              </a:r>
            </a:p>
          </p:txBody>
        </p:sp>
        <p:sp>
          <p:nvSpPr>
            <p:cNvPr id="12" name="四角形: 角を丸くする 11">
              <a:extLst>
                <a:ext uri="{FF2B5EF4-FFF2-40B4-BE49-F238E27FC236}">
                  <a16:creationId xmlns:a16="http://schemas.microsoft.com/office/drawing/2014/main" id="{A2AB12A1-069A-43DE-B248-3584A74DAB1F}"/>
                </a:ext>
              </a:extLst>
            </p:cNvPr>
            <p:cNvSpPr/>
            <p:nvPr/>
          </p:nvSpPr>
          <p:spPr>
            <a:xfrm>
              <a:off x="176213" y="5786438"/>
              <a:ext cx="2233612" cy="720725"/>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t>④　観点ごとに総</a:t>
              </a:r>
              <a:endParaRPr kumimoji="1" lang="en-US" altLang="ja-JP" sz="2000" dirty="0"/>
            </a:p>
            <a:p>
              <a:pPr>
                <a:defRPr/>
              </a:pPr>
              <a:r>
                <a:rPr kumimoji="1" lang="ja-JP" altLang="en-US" sz="2000" dirty="0"/>
                <a:t>　括する</a:t>
              </a:r>
            </a:p>
          </p:txBody>
        </p:sp>
        <p:sp>
          <p:nvSpPr>
            <p:cNvPr id="3" name="正方形/長方形 2">
              <a:extLst>
                <a:ext uri="{FF2B5EF4-FFF2-40B4-BE49-F238E27FC236}">
                  <a16:creationId xmlns:a16="http://schemas.microsoft.com/office/drawing/2014/main" id="{9C355E89-AF0E-4149-B2D9-1B6A9ABABD26}"/>
                </a:ext>
              </a:extLst>
            </p:cNvPr>
            <p:cNvSpPr/>
            <p:nvPr/>
          </p:nvSpPr>
          <p:spPr>
            <a:xfrm>
              <a:off x="2495550" y="1376363"/>
              <a:ext cx="6472238" cy="18176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　学習指導要領の目標や内容，学習指導要領解説等を</a:t>
              </a:r>
              <a:endParaRPr kumimoji="1" lang="en-US" altLang="ja-JP" sz="2000" dirty="0">
                <a:solidFill>
                  <a:schemeClr val="tx1"/>
                </a:solidFill>
              </a:endParaRPr>
            </a:p>
            <a:p>
              <a:pPr>
                <a:defRPr/>
              </a:pPr>
              <a:r>
                <a:rPr kumimoji="1" lang="ja-JP" altLang="en-US" sz="2000" dirty="0">
                  <a:solidFill>
                    <a:schemeClr val="tx1"/>
                  </a:solidFill>
                </a:rPr>
                <a:t>　踏まえて作成する。</a:t>
              </a:r>
              <a:endParaRPr kumimoji="1" lang="en-US" altLang="ja-JP" sz="2000" dirty="0">
                <a:solidFill>
                  <a:schemeClr val="tx1"/>
                </a:solidFill>
              </a:endParaRPr>
            </a:p>
            <a:p>
              <a:pPr>
                <a:defRPr/>
              </a:pPr>
              <a:endParaRPr kumimoji="1" lang="en-US" altLang="ja-JP" sz="2000" dirty="0">
                <a:solidFill>
                  <a:schemeClr val="tx1"/>
                </a:solidFill>
              </a:endParaRPr>
            </a:p>
            <a:p>
              <a:pPr>
                <a:defRPr/>
              </a:pPr>
              <a:r>
                <a:rPr kumimoji="1" lang="ja-JP" altLang="en-US" sz="2000" dirty="0">
                  <a:solidFill>
                    <a:schemeClr val="tx1"/>
                  </a:solidFill>
                </a:rPr>
                <a:t>○　児童の実態，前単元までの学習状況等を踏まえて作成</a:t>
              </a:r>
              <a:endParaRPr kumimoji="1" lang="en-US" altLang="ja-JP" sz="2000" dirty="0">
                <a:solidFill>
                  <a:schemeClr val="tx1"/>
                </a:solidFill>
              </a:endParaRPr>
            </a:p>
            <a:p>
              <a:pPr>
                <a:defRPr/>
              </a:pPr>
              <a:r>
                <a:rPr kumimoji="1" lang="ja-JP" altLang="en-US" sz="2000" dirty="0">
                  <a:solidFill>
                    <a:schemeClr val="tx1"/>
                  </a:solidFill>
                </a:rPr>
                <a:t>　する。</a:t>
              </a:r>
              <a:endParaRPr kumimoji="1" lang="en-US" altLang="ja-JP" sz="2000" dirty="0">
                <a:solidFill>
                  <a:schemeClr val="tx1"/>
                </a:solidFill>
              </a:endParaRPr>
            </a:p>
          </p:txBody>
        </p:sp>
        <p:sp>
          <p:nvSpPr>
            <p:cNvPr id="24585" name="テキスト ボックス 3">
              <a:extLst>
                <a:ext uri="{FF2B5EF4-FFF2-40B4-BE49-F238E27FC236}">
                  <a16:creationId xmlns:a16="http://schemas.microsoft.com/office/drawing/2014/main" id="{1444640D-35ED-4C9F-85F4-9637D4D70F5F}"/>
                </a:ext>
              </a:extLst>
            </p:cNvPr>
            <p:cNvSpPr txBox="1">
              <a:spLocks noChangeArrowheads="1"/>
            </p:cNvSpPr>
            <p:nvPr/>
          </p:nvSpPr>
          <p:spPr bwMode="auto">
            <a:xfrm>
              <a:off x="296863" y="889000"/>
              <a:ext cx="2160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t>評価の進め方</a:t>
              </a:r>
            </a:p>
          </p:txBody>
        </p:sp>
        <p:sp>
          <p:nvSpPr>
            <p:cNvPr id="24586" name="テキスト ボックス 14">
              <a:extLst>
                <a:ext uri="{FF2B5EF4-FFF2-40B4-BE49-F238E27FC236}">
                  <a16:creationId xmlns:a16="http://schemas.microsoft.com/office/drawing/2014/main" id="{EE29D471-1329-4F7B-8373-4EA2ACC87AA1}"/>
                </a:ext>
              </a:extLst>
            </p:cNvPr>
            <p:cNvSpPr txBox="1">
              <a:spLocks noChangeArrowheads="1"/>
            </p:cNvSpPr>
            <p:nvPr/>
          </p:nvSpPr>
          <p:spPr bwMode="auto">
            <a:xfrm>
              <a:off x="4697413" y="889000"/>
              <a:ext cx="2160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t>留意点</a:t>
              </a:r>
            </a:p>
          </p:txBody>
        </p:sp>
        <p:sp>
          <p:nvSpPr>
            <p:cNvPr id="18" name="正方形/長方形 17">
              <a:extLst>
                <a:ext uri="{FF2B5EF4-FFF2-40B4-BE49-F238E27FC236}">
                  <a16:creationId xmlns:a16="http://schemas.microsoft.com/office/drawing/2014/main" id="{4F535BC1-00B5-4FF7-AEA5-54721E6BC0D5}"/>
                </a:ext>
              </a:extLst>
            </p:cNvPr>
            <p:cNvSpPr/>
            <p:nvPr/>
          </p:nvSpPr>
          <p:spPr>
            <a:xfrm>
              <a:off x="2495550" y="3319463"/>
              <a:ext cx="6472238" cy="1298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sz="2000" dirty="0">
                  <a:solidFill>
                    <a:schemeClr val="tx1"/>
                  </a:solidFill>
                  <a:latin typeface="+mj-ea"/>
                  <a:ea typeface="+mj-ea"/>
                </a:rPr>
                <a:t>○　①，②を踏まえ，評価場面や評価方法等を計画する。</a:t>
              </a:r>
              <a:endParaRPr kumimoji="1" lang="en-US" altLang="ja-JP" sz="2000" dirty="0">
                <a:solidFill>
                  <a:schemeClr val="tx1"/>
                </a:solidFill>
                <a:latin typeface="+mj-ea"/>
                <a:ea typeface="+mj-ea"/>
              </a:endParaRPr>
            </a:p>
            <a:p>
              <a:pPr>
                <a:defRPr/>
              </a:pPr>
              <a:r>
                <a:rPr kumimoji="1" lang="ja-JP" altLang="en-US" sz="2000" dirty="0">
                  <a:solidFill>
                    <a:schemeClr val="tx1"/>
                  </a:solidFill>
                  <a:latin typeface="+mj-ea"/>
                  <a:ea typeface="+mj-ea"/>
                </a:rPr>
                <a:t>　どのような評価資料を基に，「おおむね満足できる」状況</a:t>
              </a:r>
              <a:endParaRPr kumimoji="1" lang="en-US" altLang="ja-JP" sz="2000" dirty="0">
                <a:solidFill>
                  <a:schemeClr val="tx1"/>
                </a:solidFill>
                <a:latin typeface="+mj-ea"/>
                <a:ea typeface="+mj-ea"/>
              </a:endParaRPr>
            </a:p>
            <a:p>
              <a:pPr>
                <a:defRPr/>
              </a:pPr>
              <a:r>
                <a:rPr kumimoji="1" lang="ja-JP" altLang="en-US" sz="2000" dirty="0">
                  <a:solidFill>
                    <a:schemeClr val="tx1"/>
                  </a:solidFill>
                  <a:latin typeface="+mj-ea"/>
                  <a:ea typeface="+mj-ea"/>
                </a:rPr>
                <a:t>  （</a:t>
              </a:r>
              <a:r>
                <a:rPr kumimoji="1" lang="en-US" altLang="ja-JP" sz="2000" dirty="0">
                  <a:solidFill>
                    <a:schemeClr val="tx1"/>
                  </a:solidFill>
                  <a:latin typeface="+mj-ea"/>
                  <a:ea typeface="+mj-ea"/>
                </a:rPr>
                <a:t>B)</a:t>
              </a:r>
              <a:r>
                <a:rPr kumimoji="1" lang="ja-JP" altLang="en-US" sz="2000" dirty="0">
                  <a:solidFill>
                    <a:schemeClr val="tx1"/>
                  </a:solidFill>
                  <a:latin typeface="+mj-ea"/>
                  <a:ea typeface="+mj-ea"/>
                </a:rPr>
                <a:t>と評価するかを考えたり，「努力を要する」状況（</a:t>
              </a:r>
              <a:r>
                <a:rPr kumimoji="1" lang="en-US" altLang="ja-JP" sz="2000" dirty="0">
                  <a:solidFill>
                    <a:schemeClr val="tx1"/>
                  </a:solidFill>
                  <a:latin typeface="+mj-ea"/>
                  <a:ea typeface="+mj-ea"/>
                </a:rPr>
                <a:t>C)</a:t>
              </a:r>
              <a:r>
                <a:rPr kumimoji="1" lang="ja-JP" altLang="en-US" sz="2000" dirty="0">
                  <a:solidFill>
                    <a:schemeClr val="tx1"/>
                  </a:solidFill>
                  <a:latin typeface="+mj-ea"/>
                  <a:ea typeface="+mj-ea"/>
                </a:rPr>
                <a:t>　</a:t>
              </a:r>
              <a:endParaRPr kumimoji="1" lang="en-US" altLang="ja-JP" sz="2000" dirty="0">
                <a:solidFill>
                  <a:schemeClr val="tx1"/>
                </a:solidFill>
                <a:latin typeface="+mj-ea"/>
                <a:ea typeface="+mj-ea"/>
              </a:endParaRPr>
            </a:p>
            <a:p>
              <a:pPr>
                <a:defRPr/>
              </a:pPr>
              <a:r>
                <a:rPr kumimoji="1" lang="ja-JP" altLang="en-US" sz="2000" dirty="0">
                  <a:solidFill>
                    <a:schemeClr val="tx1"/>
                  </a:solidFill>
                  <a:latin typeface="+mj-ea"/>
                  <a:ea typeface="+mj-ea"/>
                </a:rPr>
                <a:t>　への手立て等を考えたりする。</a:t>
              </a:r>
              <a:endParaRPr kumimoji="1" lang="en-US" altLang="ja-JP" sz="2000" dirty="0">
                <a:solidFill>
                  <a:schemeClr val="tx1"/>
                </a:solidFill>
                <a:latin typeface="+mj-ea"/>
                <a:ea typeface="+mj-ea"/>
              </a:endParaRPr>
            </a:p>
          </p:txBody>
        </p:sp>
        <p:sp>
          <p:nvSpPr>
            <p:cNvPr id="19" name="正方形/長方形 18">
              <a:extLst>
                <a:ext uri="{FF2B5EF4-FFF2-40B4-BE49-F238E27FC236}">
                  <a16:creationId xmlns:a16="http://schemas.microsoft.com/office/drawing/2014/main" id="{85FE18BA-22AB-421B-A90E-05C1D4BEFAB8}"/>
                </a:ext>
              </a:extLst>
            </p:cNvPr>
            <p:cNvSpPr/>
            <p:nvPr/>
          </p:nvSpPr>
          <p:spPr>
            <a:xfrm>
              <a:off x="2495550" y="4770438"/>
              <a:ext cx="6472238" cy="679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sz="2000" dirty="0">
                  <a:solidFill>
                    <a:schemeClr val="tx1"/>
                  </a:solidFill>
                </a:rPr>
                <a:t>○　③に沿って観点別学習状況の評価を行い，児童の学</a:t>
              </a:r>
              <a:endParaRPr kumimoji="1" lang="en-US" altLang="ja-JP" sz="2000" dirty="0">
                <a:solidFill>
                  <a:schemeClr val="tx1"/>
                </a:solidFill>
              </a:endParaRPr>
            </a:p>
            <a:p>
              <a:pPr>
                <a:defRPr/>
              </a:pPr>
              <a:r>
                <a:rPr kumimoji="1" lang="ja-JP" altLang="en-US" sz="2000" dirty="0">
                  <a:solidFill>
                    <a:schemeClr val="tx1"/>
                  </a:solidFill>
                </a:rPr>
                <a:t>　習改善や教師の指導改善につなげる。</a:t>
              </a:r>
              <a:endParaRPr kumimoji="1" lang="en-US" altLang="ja-JP" sz="2000" dirty="0">
                <a:solidFill>
                  <a:schemeClr val="tx1"/>
                </a:solidFill>
              </a:endParaRPr>
            </a:p>
          </p:txBody>
        </p:sp>
        <p:sp>
          <p:nvSpPr>
            <p:cNvPr id="4" name="下矢印 3">
              <a:extLst>
                <a:ext uri="{FF2B5EF4-FFF2-40B4-BE49-F238E27FC236}">
                  <a16:creationId xmlns:a16="http://schemas.microsoft.com/office/drawing/2014/main" id="{67D885F8-9429-4803-A279-D7F34D1E109E}"/>
                </a:ext>
              </a:extLst>
            </p:cNvPr>
            <p:cNvSpPr/>
            <p:nvPr/>
          </p:nvSpPr>
          <p:spPr>
            <a:xfrm>
              <a:off x="969963" y="2081213"/>
              <a:ext cx="596900" cy="358775"/>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 name="下矢印 21">
              <a:extLst>
                <a:ext uri="{FF2B5EF4-FFF2-40B4-BE49-F238E27FC236}">
                  <a16:creationId xmlns:a16="http://schemas.microsoft.com/office/drawing/2014/main" id="{BD342374-7A03-4787-901C-B7283110FE95}"/>
                </a:ext>
              </a:extLst>
            </p:cNvPr>
            <p:cNvSpPr/>
            <p:nvPr/>
          </p:nvSpPr>
          <p:spPr>
            <a:xfrm>
              <a:off x="965200" y="3101975"/>
              <a:ext cx="598488" cy="358775"/>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3" name="下矢印 22">
              <a:extLst>
                <a:ext uri="{FF2B5EF4-FFF2-40B4-BE49-F238E27FC236}">
                  <a16:creationId xmlns:a16="http://schemas.microsoft.com/office/drawing/2014/main" id="{148340CE-CC17-4AE4-853A-45F33F919D5E}"/>
                </a:ext>
              </a:extLst>
            </p:cNvPr>
            <p:cNvSpPr/>
            <p:nvPr/>
          </p:nvSpPr>
          <p:spPr>
            <a:xfrm>
              <a:off x="965200" y="4494213"/>
              <a:ext cx="598488" cy="358775"/>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4" name="下矢印 23">
              <a:extLst>
                <a:ext uri="{FF2B5EF4-FFF2-40B4-BE49-F238E27FC236}">
                  <a16:creationId xmlns:a16="http://schemas.microsoft.com/office/drawing/2014/main" id="{4C6E4121-0D89-479B-9AA6-7978EC9956D9}"/>
                </a:ext>
              </a:extLst>
            </p:cNvPr>
            <p:cNvSpPr/>
            <p:nvPr/>
          </p:nvSpPr>
          <p:spPr>
            <a:xfrm>
              <a:off x="965200" y="5449888"/>
              <a:ext cx="598488" cy="358775"/>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0" name="正方形/長方形 19">
              <a:extLst>
                <a:ext uri="{FF2B5EF4-FFF2-40B4-BE49-F238E27FC236}">
                  <a16:creationId xmlns:a16="http://schemas.microsoft.com/office/drawing/2014/main" id="{27708E27-81A9-4B54-9CC7-822E421B5093}"/>
                </a:ext>
              </a:extLst>
            </p:cNvPr>
            <p:cNvSpPr/>
            <p:nvPr/>
          </p:nvSpPr>
          <p:spPr>
            <a:xfrm>
              <a:off x="2495550" y="5786438"/>
              <a:ext cx="6472238" cy="7207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sz="2000" dirty="0">
                  <a:solidFill>
                    <a:schemeClr val="tx1"/>
                  </a:solidFill>
                </a:rPr>
                <a:t>○　</a:t>
              </a:r>
              <a:r>
                <a:rPr kumimoji="1" lang="ja-JP" altLang="en-US" sz="2000" dirty="0">
                  <a:solidFill>
                    <a:schemeClr val="tx1"/>
                  </a:solidFill>
                  <a:latin typeface="+mj-ea"/>
                  <a:ea typeface="+mj-ea"/>
                </a:rPr>
                <a:t>集めた評価資料やそれに基づく評価結果などから　</a:t>
              </a:r>
              <a:endParaRPr kumimoji="1" lang="en-US" altLang="ja-JP" sz="2000" dirty="0">
                <a:solidFill>
                  <a:schemeClr val="tx1"/>
                </a:solidFill>
                <a:latin typeface="+mj-ea"/>
                <a:ea typeface="+mj-ea"/>
              </a:endParaRPr>
            </a:p>
            <a:p>
              <a:pPr>
                <a:defRPr/>
              </a:pPr>
              <a:r>
                <a:rPr kumimoji="1" lang="ja-JP" altLang="en-US" sz="2000" dirty="0">
                  <a:solidFill>
                    <a:schemeClr val="tx1"/>
                  </a:solidFill>
                  <a:latin typeface="+mj-ea"/>
                  <a:ea typeface="+mj-ea"/>
                </a:rPr>
                <a:t>　観点ごとの総括的評価（</a:t>
              </a:r>
              <a:r>
                <a:rPr kumimoji="1" lang="en-US" altLang="ja-JP" sz="2000" dirty="0">
                  <a:solidFill>
                    <a:schemeClr val="tx1"/>
                  </a:solidFill>
                  <a:latin typeface="+mj-ea"/>
                  <a:ea typeface="+mj-ea"/>
                </a:rPr>
                <a:t>A</a:t>
              </a:r>
              <a:r>
                <a:rPr kumimoji="1" lang="ja-JP" altLang="en-US" sz="2000" dirty="0">
                  <a:solidFill>
                    <a:schemeClr val="tx1"/>
                  </a:solidFill>
                  <a:latin typeface="+mj-ea"/>
                  <a:ea typeface="+mj-ea"/>
                </a:rPr>
                <a:t>，</a:t>
              </a:r>
              <a:r>
                <a:rPr kumimoji="1" lang="en-US" altLang="ja-JP" sz="2000" dirty="0">
                  <a:solidFill>
                    <a:schemeClr val="tx1"/>
                  </a:solidFill>
                  <a:latin typeface="+mj-ea"/>
                  <a:ea typeface="+mj-ea"/>
                </a:rPr>
                <a:t>B</a:t>
              </a:r>
              <a:r>
                <a:rPr kumimoji="1" lang="ja-JP" altLang="en-US" sz="2000" dirty="0">
                  <a:solidFill>
                    <a:schemeClr val="tx1"/>
                  </a:solidFill>
                  <a:latin typeface="+mj-ea"/>
                  <a:ea typeface="+mj-ea"/>
                </a:rPr>
                <a:t>，</a:t>
              </a:r>
              <a:r>
                <a:rPr kumimoji="1" lang="en-US" altLang="ja-JP" sz="2000" dirty="0">
                  <a:solidFill>
                    <a:schemeClr val="tx1"/>
                  </a:solidFill>
                  <a:latin typeface="+mj-ea"/>
                  <a:ea typeface="+mj-ea"/>
                </a:rPr>
                <a:t>C</a:t>
              </a:r>
              <a:r>
                <a:rPr kumimoji="1" lang="ja-JP" altLang="en-US" sz="2000" dirty="0">
                  <a:solidFill>
                    <a:schemeClr val="tx1"/>
                  </a:solidFill>
                  <a:latin typeface="+mj-ea"/>
                  <a:ea typeface="+mj-ea"/>
                </a:rPr>
                <a:t>）を行う。</a:t>
              </a:r>
              <a:endParaRPr kumimoji="1" lang="en-US" altLang="ja-JP" sz="2000" dirty="0">
                <a:solidFill>
                  <a:schemeClr val="tx1"/>
                </a:solidFill>
                <a:latin typeface="+mj-ea"/>
                <a:ea typeface="+mj-ea"/>
              </a:endParaRPr>
            </a:p>
          </p:txBody>
        </p:sp>
      </p:grpSp>
    </p:spTree>
  </p:cSld>
  <p:clrMapOvr>
    <a:masterClrMapping/>
  </p:clrMapOvr>
  <p:transition spd="slow" advTm="192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61" name="オーディオ 2">
            <a:hlinkClick r:id="" action="ppaction://media"/>
            <a:extLst>
              <a:ext uri="{FF2B5EF4-FFF2-40B4-BE49-F238E27FC236}">
                <a16:creationId xmlns:a16="http://schemas.microsoft.com/office/drawing/2014/main" id="{77D44855-5C3F-4835-A45D-5AB5E9B820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オーディオ 13">
            <a:hlinkClick r:id="" action="ppaction://media"/>
            <a:extLst>
              <a:ext uri="{FF2B5EF4-FFF2-40B4-BE49-F238E27FC236}">
                <a16:creationId xmlns:a16="http://schemas.microsoft.com/office/drawing/2014/main" id="{801D9369-1E5B-42C1-8251-86105B166A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graphicFrame>
        <p:nvGraphicFramePr>
          <p:cNvPr id="2" name="表 2">
            <a:extLst>
              <a:ext uri="{FF2B5EF4-FFF2-40B4-BE49-F238E27FC236}">
                <a16:creationId xmlns:a16="http://schemas.microsoft.com/office/drawing/2014/main" id="{71AB21A8-A491-4C7A-A002-D070FCD0B06D}"/>
              </a:ext>
            </a:extLst>
          </p:cNvPr>
          <p:cNvGraphicFramePr>
            <a:graphicFrameLocks noGrp="1"/>
          </p:cNvGraphicFramePr>
          <p:nvPr/>
        </p:nvGraphicFramePr>
        <p:xfrm>
          <a:off x="169863" y="836613"/>
          <a:ext cx="8804276" cy="5875337"/>
        </p:xfrm>
        <a:graphic>
          <a:graphicData uri="http://schemas.openxmlformats.org/drawingml/2006/table">
            <a:tbl>
              <a:tblPr firstRow="1" bandRow="1">
                <a:tableStyleId>{5C22544A-7EE6-4342-B048-85BDC9FD1C3A}</a:tableStyleId>
              </a:tblPr>
              <a:tblGrid>
                <a:gridCol w="4402138">
                  <a:extLst>
                    <a:ext uri="{9D8B030D-6E8A-4147-A177-3AD203B41FA5}">
                      <a16:colId xmlns:a16="http://schemas.microsoft.com/office/drawing/2014/main" val="20000"/>
                    </a:ext>
                  </a:extLst>
                </a:gridCol>
                <a:gridCol w="4402138">
                  <a:extLst>
                    <a:ext uri="{9D8B030D-6E8A-4147-A177-3AD203B41FA5}">
                      <a16:colId xmlns:a16="http://schemas.microsoft.com/office/drawing/2014/main" val="20001"/>
                    </a:ext>
                  </a:extLst>
                </a:gridCol>
              </a:tblGrid>
              <a:tr h="449161">
                <a:tc>
                  <a:txBody>
                    <a:bodyPr/>
                    <a:lstStyle/>
                    <a:p>
                      <a:pPr algn="ctr"/>
                      <a:r>
                        <a:rPr kumimoji="1" lang="ja-JP" altLang="en-US" sz="1800" dirty="0"/>
                        <a:t>「内容のまとまり」</a:t>
                      </a:r>
                    </a:p>
                  </a:txBody>
                  <a:tcPr marL="91456" marR="91456" marT="45702" marB="45702" anchor="ctr"/>
                </a:tc>
                <a:tc>
                  <a:txBody>
                    <a:bodyPr/>
                    <a:lstStyle/>
                    <a:p>
                      <a:pPr algn="ctr"/>
                      <a:r>
                        <a:rPr kumimoji="1" lang="ja-JP" altLang="en-US" sz="1800" dirty="0"/>
                        <a:t>単元（例）</a:t>
                      </a:r>
                    </a:p>
                  </a:txBody>
                  <a:tcPr marL="91456" marR="91456" marT="45702" marB="45702" anchor="ctr"/>
                </a:tc>
                <a:extLst>
                  <a:ext uri="{0D108BD9-81ED-4DB2-BD59-A6C34878D82A}">
                    <a16:rowId xmlns:a16="http://schemas.microsoft.com/office/drawing/2014/main" val="10000"/>
                  </a:ext>
                </a:extLst>
              </a:tr>
              <a:tr h="830782">
                <a:tc>
                  <a:txBody>
                    <a:bodyPr/>
                    <a:lstStyle/>
                    <a:p>
                      <a:r>
                        <a:rPr kumimoji="1" lang="ja-JP" altLang="en-US" sz="1800" dirty="0">
                          <a:latin typeface="+mj-ea"/>
                          <a:ea typeface="+mj-ea"/>
                        </a:rPr>
                        <a:t>第２学年「</a:t>
                      </a:r>
                      <a:r>
                        <a:rPr kumimoji="1" lang="en-US" altLang="ja-JP" sz="1800" dirty="0">
                          <a:latin typeface="+mj-ea"/>
                          <a:ea typeface="+mj-ea"/>
                        </a:rPr>
                        <a:t>C</a:t>
                      </a:r>
                      <a:r>
                        <a:rPr kumimoji="1" lang="ja-JP" altLang="en-US" sz="1800" dirty="0">
                          <a:latin typeface="+mj-ea"/>
                          <a:ea typeface="+mj-ea"/>
                        </a:rPr>
                        <a:t>測定」（１）長さやかさの</a:t>
                      </a:r>
                      <a:endParaRPr kumimoji="1" lang="en-US" altLang="ja-JP" sz="1800" dirty="0">
                        <a:latin typeface="+mj-ea"/>
                        <a:ea typeface="+mj-ea"/>
                      </a:endParaRPr>
                    </a:p>
                    <a:p>
                      <a:r>
                        <a:rPr kumimoji="1" lang="ja-JP" altLang="en-US" sz="1800" dirty="0">
                          <a:latin typeface="+mj-ea"/>
                          <a:ea typeface="+mj-ea"/>
                        </a:rPr>
                        <a:t>単位と測定</a:t>
                      </a:r>
                    </a:p>
                  </a:txBody>
                  <a:tcPr marL="91456" marR="91456" marT="45702" marB="45702" anchor="ctr"/>
                </a:tc>
                <a:tc>
                  <a:txBody>
                    <a:bodyPr/>
                    <a:lstStyle/>
                    <a:p>
                      <a:r>
                        <a:rPr kumimoji="1" lang="ja-JP" altLang="en-US" sz="1800" dirty="0"/>
                        <a:t>　　　　　単元「長さ」</a:t>
                      </a:r>
                      <a:endParaRPr kumimoji="1" lang="en-US" altLang="ja-JP" sz="1800" dirty="0"/>
                    </a:p>
                    <a:p>
                      <a:r>
                        <a:rPr kumimoji="1" lang="ja-JP" altLang="en-US" sz="1800" dirty="0"/>
                        <a:t>　　　　　単元「かさ」</a:t>
                      </a:r>
                    </a:p>
                  </a:txBody>
                  <a:tcPr marL="91456" marR="91456" marT="45702" marB="45702" anchor="ctr"/>
                </a:tc>
                <a:extLst>
                  <a:ext uri="{0D108BD9-81ED-4DB2-BD59-A6C34878D82A}">
                    <a16:rowId xmlns:a16="http://schemas.microsoft.com/office/drawing/2014/main" val="10001"/>
                  </a:ext>
                </a:extLst>
              </a:tr>
              <a:tr h="830782">
                <a:tc>
                  <a:txBody>
                    <a:bodyPr/>
                    <a:lstStyle/>
                    <a:p>
                      <a:r>
                        <a:rPr kumimoji="1" lang="ja-JP" altLang="en-US" sz="1800" dirty="0">
                          <a:latin typeface="+mj-ea"/>
                          <a:ea typeface="+mj-ea"/>
                        </a:rPr>
                        <a:t>第２学年「</a:t>
                      </a:r>
                      <a:r>
                        <a:rPr kumimoji="1" lang="en-US" altLang="ja-JP" sz="1800" dirty="0">
                          <a:latin typeface="+mj-ea"/>
                          <a:ea typeface="+mj-ea"/>
                        </a:rPr>
                        <a:t>C</a:t>
                      </a:r>
                      <a:r>
                        <a:rPr kumimoji="1" lang="ja-JP" altLang="en-US" sz="1800" dirty="0">
                          <a:latin typeface="+mj-ea"/>
                          <a:ea typeface="+mj-ea"/>
                        </a:rPr>
                        <a:t>測定」（２）時間の単位</a:t>
                      </a:r>
                    </a:p>
                  </a:txBody>
                  <a:tcPr marL="91456" marR="91456" marT="45702" marB="45702" anchor="ctr"/>
                </a:tc>
                <a:tc>
                  <a:txBody>
                    <a:bodyPr/>
                    <a:lstStyle/>
                    <a:p>
                      <a:r>
                        <a:rPr kumimoji="1" lang="ja-JP" altLang="en-US" sz="1800" dirty="0"/>
                        <a:t>　　　　　単元「時刻と時間」</a:t>
                      </a:r>
                    </a:p>
                  </a:txBody>
                  <a:tcPr marL="91456" marR="91456" marT="45702" marB="45702" anchor="ctr"/>
                </a:tc>
                <a:extLst>
                  <a:ext uri="{0D108BD9-81ED-4DB2-BD59-A6C34878D82A}">
                    <a16:rowId xmlns:a16="http://schemas.microsoft.com/office/drawing/2014/main" val="10002"/>
                  </a:ext>
                </a:extLst>
              </a:tr>
              <a:tr h="914363">
                <a:tc>
                  <a:txBody>
                    <a:bodyPr/>
                    <a:lstStyle/>
                    <a:p>
                      <a:r>
                        <a:rPr kumimoji="1" lang="ja-JP" altLang="en-US" sz="1800" dirty="0">
                          <a:latin typeface="+mj-ea"/>
                          <a:ea typeface="+mj-ea"/>
                        </a:rPr>
                        <a:t>第３学年「</a:t>
                      </a:r>
                      <a:r>
                        <a:rPr kumimoji="1" lang="en-US" altLang="ja-JP" sz="1800" dirty="0">
                          <a:latin typeface="+mj-ea"/>
                          <a:ea typeface="+mj-ea"/>
                        </a:rPr>
                        <a:t>A</a:t>
                      </a:r>
                      <a:r>
                        <a:rPr kumimoji="1" lang="ja-JP" altLang="en-US" sz="1800" dirty="0">
                          <a:latin typeface="+mj-ea"/>
                          <a:ea typeface="+mj-ea"/>
                        </a:rPr>
                        <a:t>数と計算」（４）除法</a:t>
                      </a:r>
                    </a:p>
                  </a:txBody>
                  <a:tcPr marL="91456" marR="91456" marT="45702" marB="45702" anchor="ctr"/>
                </a:tc>
                <a:tc>
                  <a:txBody>
                    <a:bodyPr/>
                    <a:lstStyle/>
                    <a:p>
                      <a:r>
                        <a:rPr kumimoji="1" lang="ja-JP" altLang="en-US" sz="1800" dirty="0"/>
                        <a:t>　　　　　単元「わり算」</a:t>
                      </a:r>
                      <a:endParaRPr kumimoji="1" lang="en-US" altLang="ja-JP" sz="1800" dirty="0"/>
                    </a:p>
                    <a:p>
                      <a:r>
                        <a:rPr kumimoji="1" lang="ja-JP" altLang="en-US" sz="1800" dirty="0"/>
                        <a:t>　　　　　単元「余りのあるわり算」</a:t>
                      </a:r>
                      <a:endParaRPr kumimoji="1" lang="en-US" altLang="ja-JP" sz="1800" dirty="0"/>
                    </a:p>
                    <a:p>
                      <a:r>
                        <a:rPr kumimoji="1" lang="ja-JP" altLang="en-US" sz="1800" dirty="0"/>
                        <a:t>　　　　　単元「大きな数のわり算」</a:t>
                      </a:r>
                    </a:p>
                  </a:txBody>
                  <a:tcPr marL="91456" marR="91456" marT="45702" marB="45702" anchor="ctr"/>
                </a:tc>
                <a:extLst>
                  <a:ext uri="{0D108BD9-81ED-4DB2-BD59-A6C34878D82A}">
                    <a16:rowId xmlns:a16="http://schemas.microsoft.com/office/drawing/2014/main" val="10003"/>
                  </a:ext>
                </a:extLst>
              </a:tr>
              <a:tr h="1188683">
                <a:tc>
                  <a:txBody>
                    <a:bodyPr/>
                    <a:lstStyle/>
                    <a:p>
                      <a:r>
                        <a:rPr kumimoji="1" lang="ja-JP" altLang="en-US" sz="1800" dirty="0">
                          <a:latin typeface="+mj-ea"/>
                          <a:ea typeface="+mj-ea"/>
                        </a:rPr>
                        <a:t>第４学年「</a:t>
                      </a:r>
                      <a:r>
                        <a:rPr kumimoji="1" lang="en-US" altLang="ja-JP" sz="1800" dirty="0">
                          <a:latin typeface="+mj-ea"/>
                          <a:ea typeface="+mj-ea"/>
                        </a:rPr>
                        <a:t>A</a:t>
                      </a:r>
                      <a:r>
                        <a:rPr kumimoji="1" lang="ja-JP" altLang="en-US" sz="1800" dirty="0">
                          <a:latin typeface="+mj-ea"/>
                          <a:ea typeface="+mj-ea"/>
                        </a:rPr>
                        <a:t>数と計算」（６）数量の</a:t>
                      </a:r>
                      <a:endParaRPr kumimoji="1" lang="en-US" altLang="ja-JP" sz="1800" dirty="0">
                        <a:latin typeface="+mj-ea"/>
                        <a:ea typeface="+mj-ea"/>
                      </a:endParaRPr>
                    </a:p>
                    <a:p>
                      <a:r>
                        <a:rPr kumimoji="1" lang="ja-JP" altLang="en-US" sz="1800" dirty="0">
                          <a:latin typeface="+mj-ea"/>
                          <a:ea typeface="+mj-ea"/>
                        </a:rPr>
                        <a:t>関係を表す式</a:t>
                      </a:r>
                      <a:endParaRPr kumimoji="1" lang="en-US" altLang="ja-JP" sz="1800" dirty="0">
                        <a:latin typeface="+mj-ea"/>
                        <a:ea typeface="+mj-ea"/>
                      </a:endParaRPr>
                    </a:p>
                    <a:p>
                      <a:r>
                        <a:rPr kumimoji="1" lang="ja-JP" altLang="en-US" sz="1800" dirty="0">
                          <a:latin typeface="+mj-ea"/>
                          <a:ea typeface="+mj-ea"/>
                        </a:rPr>
                        <a:t>第４学年「</a:t>
                      </a:r>
                      <a:r>
                        <a:rPr kumimoji="1" lang="en-US" altLang="ja-JP" sz="1800" dirty="0">
                          <a:latin typeface="+mj-ea"/>
                          <a:ea typeface="+mj-ea"/>
                        </a:rPr>
                        <a:t>A</a:t>
                      </a:r>
                      <a:r>
                        <a:rPr kumimoji="1" lang="ja-JP" altLang="en-US" sz="1800" dirty="0">
                          <a:latin typeface="+mj-ea"/>
                          <a:ea typeface="+mj-ea"/>
                        </a:rPr>
                        <a:t>数と計算」（７）四則に</a:t>
                      </a:r>
                      <a:endParaRPr kumimoji="1" lang="en-US" altLang="ja-JP" sz="1800" dirty="0">
                        <a:latin typeface="+mj-ea"/>
                        <a:ea typeface="+mj-ea"/>
                      </a:endParaRPr>
                    </a:p>
                    <a:p>
                      <a:r>
                        <a:rPr kumimoji="1" lang="ja-JP" altLang="en-US" sz="1800" dirty="0">
                          <a:latin typeface="+mj-ea"/>
                          <a:ea typeface="+mj-ea"/>
                        </a:rPr>
                        <a:t>関して成り立つ性質</a:t>
                      </a:r>
                    </a:p>
                  </a:txBody>
                  <a:tcPr marL="91456" marR="91456" marT="45702" marB="45702" anchor="ctr"/>
                </a:tc>
                <a:tc>
                  <a:txBody>
                    <a:bodyPr/>
                    <a:lstStyle/>
                    <a:p>
                      <a:r>
                        <a:rPr kumimoji="1" lang="ja-JP" altLang="en-US" sz="1800" dirty="0"/>
                        <a:t>　　　　　単元「式と計算」</a:t>
                      </a:r>
                    </a:p>
                  </a:txBody>
                  <a:tcPr marL="91456" marR="91456" marT="45702" marB="45702" anchor="ctr"/>
                </a:tc>
                <a:extLst>
                  <a:ext uri="{0D108BD9-81ED-4DB2-BD59-A6C34878D82A}">
                    <a16:rowId xmlns:a16="http://schemas.microsoft.com/office/drawing/2014/main" val="10004"/>
                  </a:ext>
                </a:extLst>
              </a:tr>
              <a:tr h="830782">
                <a:tc>
                  <a:txBody>
                    <a:bodyPr/>
                    <a:lstStyle/>
                    <a:p>
                      <a:r>
                        <a:rPr kumimoji="1" lang="ja-JP" altLang="en-US" sz="1800" dirty="0">
                          <a:latin typeface="+mj-ea"/>
                          <a:ea typeface="+mj-ea"/>
                        </a:rPr>
                        <a:t>第５学年「</a:t>
                      </a:r>
                      <a:r>
                        <a:rPr kumimoji="1" lang="en-US" altLang="ja-JP" sz="1800" dirty="0">
                          <a:latin typeface="+mj-ea"/>
                          <a:ea typeface="+mj-ea"/>
                        </a:rPr>
                        <a:t>B</a:t>
                      </a:r>
                      <a:r>
                        <a:rPr kumimoji="1" lang="ja-JP" altLang="en-US" sz="1800" dirty="0">
                          <a:latin typeface="+mj-ea"/>
                          <a:ea typeface="+mj-ea"/>
                        </a:rPr>
                        <a:t>図形」（３）平面図形の</a:t>
                      </a:r>
                      <a:endParaRPr kumimoji="1" lang="en-US" altLang="ja-JP" sz="1800" dirty="0">
                        <a:latin typeface="+mj-ea"/>
                        <a:ea typeface="+mj-ea"/>
                      </a:endParaRPr>
                    </a:p>
                    <a:p>
                      <a:r>
                        <a:rPr kumimoji="1" lang="ja-JP" altLang="en-US" sz="1800" dirty="0">
                          <a:latin typeface="+mj-ea"/>
                          <a:ea typeface="+mj-ea"/>
                        </a:rPr>
                        <a:t>面積</a:t>
                      </a:r>
                    </a:p>
                  </a:txBody>
                  <a:tcPr marL="91456" marR="91456" marT="45702" marB="45702" anchor="ctr"/>
                </a:tc>
                <a:tc>
                  <a:txBody>
                    <a:bodyPr/>
                    <a:lstStyle/>
                    <a:p>
                      <a:r>
                        <a:rPr kumimoji="1" lang="ja-JP" altLang="en-US" sz="1800" dirty="0"/>
                        <a:t>　　　　　単元「平面図形の面積」</a:t>
                      </a:r>
                    </a:p>
                  </a:txBody>
                  <a:tcPr marL="91456" marR="91456" marT="45702" marB="45702" anchor="ctr"/>
                </a:tc>
                <a:extLst>
                  <a:ext uri="{0D108BD9-81ED-4DB2-BD59-A6C34878D82A}">
                    <a16:rowId xmlns:a16="http://schemas.microsoft.com/office/drawing/2014/main" val="10005"/>
                  </a:ext>
                </a:extLst>
              </a:tr>
              <a:tr h="830782">
                <a:tc>
                  <a:txBody>
                    <a:bodyPr/>
                    <a:lstStyle/>
                    <a:p>
                      <a:r>
                        <a:rPr kumimoji="1" lang="ja-JP" altLang="en-US" sz="1800" dirty="0">
                          <a:latin typeface="+mj-ea"/>
                          <a:ea typeface="+mj-ea"/>
                        </a:rPr>
                        <a:t>第６学年「</a:t>
                      </a:r>
                      <a:r>
                        <a:rPr kumimoji="1" lang="en-US" altLang="ja-JP" sz="1800" dirty="0">
                          <a:latin typeface="+mj-ea"/>
                          <a:ea typeface="+mj-ea"/>
                        </a:rPr>
                        <a:t>B</a:t>
                      </a:r>
                      <a:r>
                        <a:rPr kumimoji="1" lang="ja-JP" altLang="en-US" sz="1800" dirty="0">
                          <a:latin typeface="+mj-ea"/>
                          <a:ea typeface="+mj-ea"/>
                        </a:rPr>
                        <a:t>図形」（１）縮図や拡大図，</a:t>
                      </a:r>
                      <a:endParaRPr kumimoji="1" lang="en-US" altLang="ja-JP" sz="1800" dirty="0">
                        <a:latin typeface="+mj-ea"/>
                        <a:ea typeface="+mj-ea"/>
                      </a:endParaRPr>
                    </a:p>
                    <a:p>
                      <a:r>
                        <a:rPr kumimoji="1" lang="ja-JP" altLang="en-US" sz="1800" dirty="0">
                          <a:latin typeface="+mj-ea"/>
                          <a:ea typeface="+mj-ea"/>
                        </a:rPr>
                        <a:t>対称な図形</a:t>
                      </a:r>
                    </a:p>
                  </a:txBody>
                  <a:tcPr marL="91456" marR="91456" marT="45702" marB="45702" anchor="ctr"/>
                </a:tc>
                <a:tc>
                  <a:txBody>
                    <a:bodyPr/>
                    <a:lstStyle/>
                    <a:p>
                      <a:r>
                        <a:rPr kumimoji="1" lang="ja-JP" altLang="en-US" sz="1800" dirty="0"/>
                        <a:t>　　　　　単元「縮図や拡大図」</a:t>
                      </a:r>
                      <a:endParaRPr kumimoji="1" lang="en-US" altLang="ja-JP" sz="1800" dirty="0"/>
                    </a:p>
                    <a:p>
                      <a:r>
                        <a:rPr kumimoji="1" lang="ja-JP" altLang="en-US" sz="1800" dirty="0"/>
                        <a:t>　　　　　単元「対称な図形」</a:t>
                      </a:r>
                    </a:p>
                  </a:txBody>
                  <a:tcPr marL="91456" marR="91456" marT="45702" marB="45702" anchor="ctr"/>
                </a:tc>
                <a:extLst>
                  <a:ext uri="{0D108BD9-81ED-4DB2-BD59-A6C34878D82A}">
                    <a16:rowId xmlns:a16="http://schemas.microsoft.com/office/drawing/2014/main" val="10006"/>
                  </a:ext>
                </a:extLst>
              </a:tr>
            </a:tbl>
          </a:graphicData>
        </a:graphic>
      </p:graphicFrame>
      <p:sp>
        <p:nvSpPr>
          <p:cNvPr id="26652" name="テキスト ボックス 3">
            <a:extLst>
              <a:ext uri="{FF2B5EF4-FFF2-40B4-BE49-F238E27FC236}">
                <a16:creationId xmlns:a16="http://schemas.microsoft.com/office/drawing/2014/main" id="{241C9BDE-E5D6-4E7B-BA04-77CA2BA886F3}"/>
              </a:ext>
            </a:extLst>
          </p:cNvPr>
          <p:cNvSpPr txBox="1">
            <a:spLocks noChangeArrowheads="1"/>
          </p:cNvSpPr>
          <p:nvPr/>
        </p:nvSpPr>
        <p:spPr bwMode="auto">
          <a:xfrm>
            <a:off x="1836738" y="468313"/>
            <a:ext cx="5256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算数科における「内容のまとまり」と単元の関係（例）</a:t>
            </a:r>
          </a:p>
        </p:txBody>
      </p:sp>
      <p:sp>
        <p:nvSpPr>
          <p:cNvPr id="5" name="矢印: 右 4">
            <a:extLst>
              <a:ext uri="{FF2B5EF4-FFF2-40B4-BE49-F238E27FC236}">
                <a16:creationId xmlns:a16="http://schemas.microsoft.com/office/drawing/2014/main" id="{2B9F7806-0C7E-472C-BA3E-6AC94035D432}"/>
              </a:ext>
            </a:extLst>
          </p:cNvPr>
          <p:cNvSpPr/>
          <p:nvPr/>
        </p:nvSpPr>
        <p:spPr>
          <a:xfrm>
            <a:off x="4032250" y="1373188"/>
            <a:ext cx="863600" cy="557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t>分割</a:t>
            </a:r>
          </a:p>
        </p:txBody>
      </p:sp>
      <p:sp>
        <p:nvSpPr>
          <p:cNvPr id="7" name="矢印: 右 6">
            <a:extLst>
              <a:ext uri="{FF2B5EF4-FFF2-40B4-BE49-F238E27FC236}">
                <a16:creationId xmlns:a16="http://schemas.microsoft.com/office/drawing/2014/main" id="{FE9D20B2-FC44-481B-89DD-6C8E546AE919}"/>
              </a:ext>
            </a:extLst>
          </p:cNvPr>
          <p:cNvSpPr/>
          <p:nvPr/>
        </p:nvSpPr>
        <p:spPr>
          <a:xfrm>
            <a:off x="4032250" y="3108325"/>
            <a:ext cx="863600" cy="557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t>分割</a:t>
            </a:r>
          </a:p>
        </p:txBody>
      </p:sp>
      <p:sp>
        <p:nvSpPr>
          <p:cNvPr id="8" name="矢印: 右 7">
            <a:extLst>
              <a:ext uri="{FF2B5EF4-FFF2-40B4-BE49-F238E27FC236}">
                <a16:creationId xmlns:a16="http://schemas.microsoft.com/office/drawing/2014/main" id="{A03C5D46-77DB-4B21-89FA-C9092A2EE56D}"/>
              </a:ext>
            </a:extLst>
          </p:cNvPr>
          <p:cNvSpPr/>
          <p:nvPr/>
        </p:nvSpPr>
        <p:spPr>
          <a:xfrm>
            <a:off x="3635375" y="4276725"/>
            <a:ext cx="1581150" cy="368300"/>
          </a:xfrm>
          <a:prstGeom prst="rightArrow">
            <a:avLst>
              <a:gd name="adj1" fmla="val 701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t>組み合わせ</a:t>
            </a:r>
            <a:endParaRPr kumimoji="1" lang="ja-JP" altLang="en-US" sz="2000" dirty="0"/>
          </a:p>
        </p:txBody>
      </p:sp>
      <p:sp>
        <p:nvSpPr>
          <p:cNvPr id="10" name="矢印: 右 9">
            <a:extLst>
              <a:ext uri="{FF2B5EF4-FFF2-40B4-BE49-F238E27FC236}">
                <a16:creationId xmlns:a16="http://schemas.microsoft.com/office/drawing/2014/main" id="{913D10A3-C245-43E4-9EF3-BB4D0FE68F66}"/>
              </a:ext>
            </a:extLst>
          </p:cNvPr>
          <p:cNvSpPr/>
          <p:nvPr/>
        </p:nvSpPr>
        <p:spPr>
          <a:xfrm>
            <a:off x="4032250" y="6021388"/>
            <a:ext cx="863600" cy="557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t>分割</a:t>
            </a:r>
          </a:p>
        </p:txBody>
      </p:sp>
      <p:sp>
        <p:nvSpPr>
          <p:cNvPr id="26657" name="テキスト ボックス 1">
            <a:extLst>
              <a:ext uri="{FF2B5EF4-FFF2-40B4-BE49-F238E27FC236}">
                <a16:creationId xmlns:a16="http://schemas.microsoft.com/office/drawing/2014/main" id="{272011DA-4573-48CE-B4B2-65F2C906DA77}"/>
              </a:ext>
            </a:extLst>
          </p:cNvPr>
          <p:cNvSpPr txBox="1">
            <a:spLocks noChangeArrowheads="1"/>
          </p:cNvSpPr>
          <p:nvPr/>
        </p:nvSpPr>
        <p:spPr bwMode="auto">
          <a:xfrm>
            <a:off x="0" y="0"/>
            <a:ext cx="9144000" cy="4445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chemeClr val="bg1"/>
                </a:solidFill>
              </a:rPr>
              <a:t>Ⅲ</a:t>
            </a:r>
            <a:r>
              <a:rPr kumimoji="1" lang="ja-JP" altLang="en-US" sz="2800" b="1">
                <a:solidFill>
                  <a:schemeClr val="bg1"/>
                </a:solidFill>
              </a:rPr>
              <a:t>　単元の評価規準作成の手順</a:t>
            </a:r>
          </a:p>
        </p:txBody>
      </p:sp>
      <p:sp>
        <p:nvSpPr>
          <p:cNvPr id="11" name="下リボン 10">
            <a:extLst>
              <a:ext uri="{FF2B5EF4-FFF2-40B4-BE49-F238E27FC236}">
                <a16:creationId xmlns:a16="http://schemas.microsoft.com/office/drawing/2014/main" id="{B2CFD0F0-2736-40AB-A400-CEDABBBEAD21}"/>
              </a:ext>
            </a:extLst>
          </p:cNvPr>
          <p:cNvSpPr/>
          <p:nvPr/>
        </p:nvSpPr>
        <p:spPr>
          <a:xfrm>
            <a:off x="8026400" y="74613"/>
            <a:ext cx="927100" cy="330200"/>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P38</a:t>
            </a:r>
            <a:endParaRPr kumimoji="1" lang="ja-JP" altLang="en-US" dirty="0">
              <a:solidFill>
                <a:schemeClr val="tx1"/>
              </a:solidFill>
            </a:endParaRPr>
          </a:p>
        </p:txBody>
      </p:sp>
      <p:sp>
        <p:nvSpPr>
          <p:cNvPr id="12" name="矢印: 右 8">
            <a:extLst>
              <a:ext uri="{FF2B5EF4-FFF2-40B4-BE49-F238E27FC236}">
                <a16:creationId xmlns:a16="http://schemas.microsoft.com/office/drawing/2014/main" id="{51484F31-7928-45B0-9788-D5AAEB0A8635}"/>
              </a:ext>
            </a:extLst>
          </p:cNvPr>
          <p:cNvSpPr/>
          <p:nvPr/>
        </p:nvSpPr>
        <p:spPr>
          <a:xfrm>
            <a:off x="3862388" y="2312988"/>
            <a:ext cx="1271587" cy="398462"/>
          </a:xfrm>
          <a:prstGeom prst="rightArrow">
            <a:avLst>
              <a:gd name="adj1" fmla="val 701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t>そのまま</a:t>
            </a:r>
          </a:p>
        </p:txBody>
      </p:sp>
      <p:sp>
        <p:nvSpPr>
          <p:cNvPr id="13" name="矢印: 右 8">
            <a:extLst>
              <a:ext uri="{FF2B5EF4-FFF2-40B4-BE49-F238E27FC236}">
                <a16:creationId xmlns:a16="http://schemas.microsoft.com/office/drawing/2014/main" id="{99E0BB21-05A4-4341-8264-0B684D552AA9}"/>
              </a:ext>
            </a:extLst>
          </p:cNvPr>
          <p:cNvSpPr/>
          <p:nvPr/>
        </p:nvSpPr>
        <p:spPr>
          <a:xfrm>
            <a:off x="3862388" y="5256213"/>
            <a:ext cx="1271587" cy="398462"/>
          </a:xfrm>
          <a:prstGeom prst="rightArrow">
            <a:avLst>
              <a:gd name="adj1" fmla="val 701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t>そのまま</a:t>
            </a:r>
          </a:p>
        </p:txBody>
      </p:sp>
    </p:spTree>
  </p:cSld>
  <p:clrMapOvr>
    <a:masterClrMapping/>
  </p:clrMapOvr>
  <p:transition spd="slow" advTm="689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10" name="オーディオ 1">
            <a:hlinkClick r:id="" action="ppaction://media"/>
            <a:extLst>
              <a:ext uri="{FF2B5EF4-FFF2-40B4-BE49-F238E27FC236}">
                <a16:creationId xmlns:a16="http://schemas.microsoft.com/office/drawing/2014/main" id="{20F84757-AE7F-4ACD-B239-C5FE1867A8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D016FDF3-79B0-4912-937B-B9E2AA8867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13" name="テキスト ボックス 12">
            <a:extLst>
              <a:ext uri="{FF2B5EF4-FFF2-40B4-BE49-F238E27FC236}">
                <a16:creationId xmlns:a16="http://schemas.microsoft.com/office/drawing/2014/main" id="{7E52DE64-7D92-4E2B-AD6D-BDD853B35996}"/>
              </a:ext>
            </a:extLst>
          </p:cNvPr>
          <p:cNvSpPr txBox="1"/>
          <p:nvPr/>
        </p:nvSpPr>
        <p:spPr>
          <a:xfrm>
            <a:off x="30163" y="398463"/>
            <a:ext cx="9069387" cy="64150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28675" name="テキスト ボックス 2">
            <a:extLst>
              <a:ext uri="{FF2B5EF4-FFF2-40B4-BE49-F238E27FC236}">
                <a16:creationId xmlns:a16="http://schemas.microsoft.com/office/drawing/2014/main" id="{8C2F805F-A22C-4F7B-8807-D665087C70BB}"/>
              </a:ext>
            </a:extLst>
          </p:cNvPr>
          <p:cNvSpPr txBox="1">
            <a:spLocks noChangeArrowheads="1"/>
          </p:cNvSpPr>
          <p:nvPr/>
        </p:nvSpPr>
        <p:spPr bwMode="auto">
          <a:xfrm>
            <a:off x="61913" y="492125"/>
            <a:ext cx="8996362" cy="503238"/>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1600"/>
              </a:lnSpc>
            </a:pPr>
            <a:r>
              <a:rPr kumimoji="1" lang="ja-JP" altLang="en-US" sz="1600"/>
              <a:t>　 単元の目標は，当該学年の「学年目標」と「内容のまとまり」で示された内容をもとに，必要な記述を踏まえて作成する。</a:t>
            </a:r>
          </a:p>
        </p:txBody>
      </p:sp>
      <p:sp>
        <p:nvSpPr>
          <p:cNvPr id="7" name="テキスト ボックス 6">
            <a:extLst>
              <a:ext uri="{FF2B5EF4-FFF2-40B4-BE49-F238E27FC236}">
                <a16:creationId xmlns:a16="http://schemas.microsoft.com/office/drawing/2014/main" id="{1E2A58B8-92FB-45CE-909A-E726D7CA27C2}"/>
              </a:ext>
            </a:extLst>
          </p:cNvPr>
          <p:cNvSpPr txBox="1"/>
          <p:nvPr/>
        </p:nvSpPr>
        <p:spPr>
          <a:xfrm>
            <a:off x="2054225" y="668338"/>
            <a:ext cx="5073650" cy="338137"/>
          </a:xfrm>
          <a:prstGeom prst="rect">
            <a:avLst/>
          </a:prstGeom>
          <a:noFill/>
        </p:spPr>
        <p:txBody>
          <a:bodyPr>
            <a:spAutoFit/>
          </a:bodyPr>
          <a:lstStyle/>
          <a:p>
            <a:pPr>
              <a:defRPr/>
            </a:pPr>
            <a:r>
              <a:rPr kumimoji="1" lang="ja-JP" altLang="en-US" sz="1600" b="1" dirty="0"/>
              <a:t>例：単元名　</a:t>
            </a:r>
            <a:r>
              <a:rPr kumimoji="1" lang="ja-JP" altLang="en-US" sz="1600" b="1" u="heavy" dirty="0">
                <a:uFill>
                  <a:solidFill>
                    <a:srgbClr val="FF0000"/>
                  </a:solidFill>
                </a:uFill>
              </a:rPr>
              <a:t>余りのあるわり算（第３学年）</a:t>
            </a:r>
          </a:p>
        </p:txBody>
      </p:sp>
      <p:sp>
        <p:nvSpPr>
          <p:cNvPr id="28677" name="テキスト ボックス 10">
            <a:extLst>
              <a:ext uri="{FF2B5EF4-FFF2-40B4-BE49-F238E27FC236}">
                <a16:creationId xmlns:a16="http://schemas.microsoft.com/office/drawing/2014/main" id="{81808C13-3899-49F0-9E28-1A4D544E01BE}"/>
              </a:ext>
            </a:extLst>
          </p:cNvPr>
          <p:cNvSpPr txBox="1">
            <a:spLocks noChangeArrowheads="1"/>
          </p:cNvSpPr>
          <p:nvPr/>
        </p:nvSpPr>
        <p:spPr bwMode="auto">
          <a:xfrm>
            <a:off x="98425" y="1125538"/>
            <a:ext cx="8942388" cy="3683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a:solidFill>
                  <a:schemeClr val="bg1"/>
                </a:solidFill>
              </a:rPr>
              <a:t>＜学年目標＞</a:t>
            </a:r>
          </a:p>
        </p:txBody>
      </p:sp>
      <p:graphicFrame>
        <p:nvGraphicFramePr>
          <p:cNvPr id="12" name="表 11">
            <a:extLst>
              <a:ext uri="{FF2B5EF4-FFF2-40B4-BE49-F238E27FC236}">
                <a16:creationId xmlns:a16="http://schemas.microsoft.com/office/drawing/2014/main" id="{68AB4EA5-004B-4E8F-9469-E709BA799182}"/>
              </a:ext>
            </a:extLst>
          </p:cNvPr>
          <p:cNvGraphicFramePr>
            <a:graphicFrameLocks noGrp="1"/>
          </p:cNvGraphicFramePr>
          <p:nvPr/>
        </p:nvGraphicFramePr>
        <p:xfrm>
          <a:off x="98425" y="1466850"/>
          <a:ext cx="8942388" cy="2621010"/>
        </p:xfrm>
        <a:graphic>
          <a:graphicData uri="http://schemas.openxmlformats.org/drawingml/2006/table">
            <a:tbl>
              <a:tblPr firstRow="1" bandRow="1">
                <a:tableStyleId>{5940675A-B579-460E-94D1-54222C63F5DA}</a:tableStyleId>
              </a:tblPr>
              <a:tblGrid>
                <a:gridCol w="1593683">
                  <a:extLst>
                    <a:ext uri="{9D8B030D-6E8A-4147-A177-3AD203B41FA5}">
                      <a16:colId xmlns:a16="http://schemas.microsoft.com/office/drawing/2014/main" val="20000"/>
                    </a:ext>
                  </a:extLst>
                </a:gridCol>
                <a:gridCol w="7348705">
                  <a:extLst>
                    <a:ext uri="{9D8B030D-6E8A-4147-A177-3AD203B41FA5}">
                      <a16:colId xmlns:a16="http://schemas.microsoft.com/office/drawing/2014/main" val="20001"/>
                    </a:ext>
                  </a:extLst>
                </a:gridCol>
              </a:tblGrid>
              <a:tr h="944773">
                <a:tc>
                  <a:txBody>
                    <a:bodyPr/>
                    <a:lstStyle/>
                    <a:p>
                      <a:r>
                        <a:rPr kumimoji="1" lang="ja-JP" altLang="en-US" sz="1400" dirty="0"/>
                        <a:t>知識及び技能</a:t>
                      </a:r>
                    </a:p>
                  </a:txBody>
                  <a:tcPr marL="91435" marR="91435" marT="45675" marB="45675">
                    <a:solidFill>
                      <a:schemeClr val="bg1"/>
                    </a:solidFill>
                  </a:tcPr>
                </a:tc>
                <a:tc>
                  <a:txBody>
                    <a:bodyPr/>
                    <a:lstStyle/>
                    <a:p>
                      <a:r>
                        <a:rPr kumimoji="1" lang="ja-JP" altLang="en-US" sz="1400" dirty="0"/>
                        <a:t>数の表し方，整数の計算の意味と性質，小数及び分数の意味と表し方，基本的な図形の概念，量の概念，棒グラフなどについて理解し，数量や図形についての感覚を豊かにするとともに，整数などの計算をしたり，図形を構成したり，長さや重さなどを測定したり，表やグラフに表したりすることなどについての技能を身に付けるようにする。</a:t>
                      </a:r>
                    </a:p>
                  </a:txBody>
                  <a:tcPr marL="91435" marR="91435" marT="45675" marB="45675">
                    <a:solidFill>
                      <a:schemeClr val="bg1"/>
                    </a:solidFill>
                  </a:tcPr>
                </a:tc>
                <a:extLst>
                  <a:ext uri="{0D108BD9-81ED-4DB2-BD59-A6C34878D82A}">
                    <a16:rowId xmlns:a16="http://schemas.microsoft.com/office/drawing/2014/main" val="10000"/>
                  </a:ext>
                </a:extLst>
              </a:tr>
              <a:tr h="1158129">
                <a:tc>
                  <a:txBody>
                    <a:bodyPr/>
                    <a:lstStyle/>
                    <a:p>
                      <a:r>
                        <a:rPr kumimoji="1" lang="ja-JP" altLang="en-US" sz="1400" dirty="0"/>
                        <a:t>思考力，判断力，表現力等</a:t>
                      </a:r>
                    </a:p>
                  </a:txBody>
                  <a:tcPr marL="91435" marR="91435" marT="45675" marB="45675">
                    <a:solidFill>
                      <a:schemeClr val="bg1"/>
                    </a:solidFill>
                  </a:tcPr>
                </a:tc>
                <a:tc>
                  <a:txBody>
                    <a:bodyPr/>
                    <a:lstStyle/>
                    <a:p>
                      <a:r>
                        <a:rPr kumimoji="1" lang="ja-JP" altLang="en-US" sz="1400" dirty="0"/>
                        <a:t>数とその表現や数量の関係に着目し，必要に応じて具体物や図などを用いて数の表し方や計算の仕方などを考察する力，平面図形の特徴を図形を構成する要素に着目して捉えたり，身の回りの事象を図形の性質から考察したりする力，身の回りにあるものの特徴を量に着目して捉え，量の単位を用いて的確に表現する力，身の回りの事象をデータの特徴に着目して捉え，簡潔に表現したり適切に判断したりする力などを養う。</a:t>
                      </a:r>
                    </a:p>
                  </a:txBody>
                  <a:tcPr marL="91435" marR="91435" marT="45675" marB="45675">
                    <a:solidFill>
                      <a:schemeClr val="bg1"/>
                    </a:solidFill>
                  </a:tcPr>
                </a:tc>
                <a:extLst>
                  <a:ext uri="{0D108BD9-81ED-4DB2-BD59-A6C34878D82A}">
                    <a16:rowId xmlns:a16="http://schemas.microsoft.com/office/drawing/2014/main" val="10001"/>
                  </a:ext>
                </a:extLst>
              </a:tr>
              <a:tr h="518062">
                <a:tc>
                  <a:txBody>
                    <a:bodyPr/>
                    <a:lstStyle/>
                    <a:p>
                      <a:r>
                        <a:rPr kumimoji="1" lang="ja-JP" altLang="en-US" sz="1400" dirty="0"/>
                        <a:t>学びに向かう力，人間性等</a:t>
                      </a:r>
                    </a:p>
                  </a:txBody>
                  <a:tcPr marL="91435" marR="91435" marT="45675" marB="45675">
                    <a:solidFill>
                      <a:schemeClr val="bg1"/>
                    </a:solidFill>
                  </a:tcPr>
                </a:tc>
                <a:tc>
                  <a:txBody>
                    <a:bodyPr/>
                    <a:lstStyle/>
                    <a:p>
                      <a:r>
                        <a:rPr kumimoji="1" lang="ja-JP" altLang="en-US" sz="1400" dirty="0"/>
                        <a:t>数量や図形に進んで関わり，数学的に表現・処理したことを振り返り，数理的な処理のよさに気付き生活や学習に活用しようとする態度を養う。</a:t>
                      </a:r>
                    </a:p>
                  </a:txBody>
                  <a:tcPr marL="91435" marR="91435" marT="45675" marB="45675">
                    <a:solidFill>
                      <a:schemeClr val="bg1"/>
                    </a:solidFill>
                  </a:tcPr>
                </a:tc>
                <a:extLst>
                  <a:ext uri="{0D108BD9-81ED-4DB2-BD59-A6C34878D82A}">
                    <a16:rowId xmlns:a16="http://schemas.microsoft.com/office/drawing/2014/main" val="10002"/>
                  </a:ext>
                </a:extLst>
              </a:tr>
            </a:tbl>
          </a:graphicData>
        </a:graphic>
      </p:graphicFrame>
      <p:sp>
        <p:nvSpPr>
          <p:cNvPr id="28692" name="テキスト ボックス 14">
            <a:extLst>
              <a:ext uri="{FF2B5EF4-FFF2-40B4-BE49-F238E27FC236}">
                <a16:creationId xmlns:a16="http://schemas.microsoft.com/office/drawing/2014/main" id="{B39FCBF6-5003-453B-9DA2-757DD34D5966}"/>
              </a:ext>
            </a:extLst>
          </p:cNvPr>
          <p:cNvSpPr txBox="1">
            <a:spLocks noChangeArrowheads="1"/>
          </p:cNvSpPr>
          <p:nvPr/>
        </p:nvSpPr>
        <p:spPr bwMode="auto">
          <a:xfrm>
            <a:off x="88900" y="4087813"/>
            <a:ext cx="8942388" cy="338137"/>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1600">
                <a:solidFill>
                  <a:schemeClr val="bg1"/>
                </a:solidFill>
              </a:rPr>
              <a:t>＜内容のまとまり：第３学年</a:t>
            </a:r>
            <a:r>
              <a:rPr kumimoji="1" lang="en-US" altLang="ja-JP" sz="1600">
                <a:solidFill>
                  <a:schemeClr val="bg1"/>
                </a:solidFill>
              </a:rPr>
              <a:t>[A</a:t>
            </a:r>
            <a:r>
              <a:rPr kumimoji="1" lang="ja-JP" altLang="en-US" sz="1600">
                <a:solidFill>
                  <a:schemeClr val="bg1"/>
                </a:solidFill>
              </a:rPr>
              <a:t>数と計算</a:t>
            </a:r>
            <a:r>
              <a:rPr kumimoji="1" lang="en-US" altLang="ja-JP" sz="1600">
                <a:solidFill>
                  <a:schemeClr val="bg1"/>
                </a:solidFill>
              </a:rPr>
              <a:t>]</a:t>
            </a:r>
            <a:r>
              <a:rPr kumimoji="1" lang="ja-JP" altLang="en-US" sz="1600">
                <a:solidFill>
                  <a:schemeClr val="bg1"/>
                </a:solidFill>
              </a:rPr>
              <a:t>（４）除法＞</a:t>
            </a:r>
          </a:p>
        </p:txBody>
      </p:sp>
      <p:graphicFrame>
        <p:nvGraphicFramePr>
          <p:cNvPr id="14" name="表 13">
            <a:extLst>
              <a:ext uri="{FF2B5EF4-FFF2-40B4-BE49-F238E27FC236}">
                <a16:creationId xmlns:a16="http://schemas.microsoft.com/office/drawing/2014/main" id="{8D990CCD-0A29-42B7-AE9A-68ECB7A3B7DB}"/>
              </a:ext>
            </a:extLst>
          </p:cNvPr>
          <p:cNvGraphicFramePr>
            <a:graphicFrameLocks noGrp="1"/>
          </p:cNvGraphicFramePr>
          <p:nvPr/>
        </p:nvGraphicFramePr>
        <p:xfrm>
          <a:off x="98425" y="4446588"/>
          <a:ext cx="8932864" cy="2312987"/>
        </p:xfrm>
        <a:graphic>
          <a:graphicData uri="http://schemas.openxmlformats.org/drawingml/2006/table">
            <a:tbl>
              <a:tblPr firstRow="1" bandRow="1">
                <a:tableStyleId>{D7AC3CCA-C797-4891-BE02-D94E43425B78}</a:tableStyleId>
              </a:tblPr>
              <a:tblGrid>
                <a:gridCol w="4466432">
                  <a:extLst>
                    <a:ext uri="{9D8B030D-6E8A-4147-A177-3AD203B41FA5}">
                      <a16:colId xmlns:a16="http://schemas.microsoft.com/office/drawing/2014/main" val="20000"/>
                    </a:ext>
                  </a:extLst>
                </a:gridCol>
                <a:gridCol w="4466432">
                  <a:extLst>
                    <a:ext uri="{9D8B030D-6E8A-4147-A177-3AD203B41FA5}">
                      <a16:colId xmlns:a16="http://schemas.microsoft.com/office/drawing/2014/main" val="20001"/>
                    </a:ext>
                  </a:extLst>
                </a:gridCol>
              </a:tblGrid>
              <a:tr h="370687">
                <a:tc>
                  <a:txBody>
                    <a:bodyPr/>
                    <a:lstStyle/>
                    <a:p>
                      <a:r>
                        <a:rPr kumimoji="1" lang="ja-JP" altLang="en-US" sz="1300" b="0" dirty="0"/>
                        <a:t>ア　次のような知識及び技能を身に付けること。</a:t>
                      </a:r>
                    </a:p>
                  </a:txBody>
                  <a:tcPr marL="91435" marR="91435" marT="45701" marB="45701" anchor="ctr">
                    <a:solidFill>
                      <a:schemeClr val="bg1"/>
                    </a:solidFill>
                  </a:tcPr>
                </a:tc>
                <a:tc>
                  <a:txBody>
                    <a:bodyPr/>
                    <a:lstStyle/>
                    <a:p>
                      <a:r>
                        <a:rPr kumimoji="1" lang="ja-JP" altLang="en-US" sz="1300" b="0" dirty="0"/>
                        <a:t>イ　次のような思考力，判断力，表現力等を身に付けること</a:t>
                      </a:r>
                    </a:p>
                  </a:txBody>
                  <a:tcPr marL="91435" marR="91435" marT="45701" marB="45701" anchor="ctr">
                    <a:solidFill>
                      <a:schemeClr val="bg1"/>
                    </a:solidFill>
                  </a:tcPr>
                </a:tc>
                <a:extLst>
                  <a:ext uri="{0D108BD9-81ED-4DB2-BD59-A6C34878D82A}">
                    <a16:rowId xmlns:a16="http://schemas.microsoft.com/office/drawing/2014/main" val="10000"/>
                  </a:ext>
                </a:extLst>
              </a:tr>
              <a:tr h="1942300">
                <a:tc>
                  <a:txBody>
                    <a:bodyPr/>
                    <a:lstStyle/>
                    <a:p>
                      <a:r>
                        <a:rPr kumimoji="1" lang="ja-JP" altLang="en-US" sz="1300" b="0" dirty="0"/>
                        <a:t>（ア）　除法の意味について理解し，それが用いられる場合</a:t>
                      </a:r>
                      <a:endParaRPr kumimoji="1" lang="en-US" altLang="ja-JP" sz="1300" b="0" dirty="0"/>
                    </a:p>
                    <a:p>
                      <a:r>
                        <a:rPr kumimoji="1" lang="ja-JP" altLang="en-US" sz="1300" b="0" dirty="0"/>
                        <a:t>　　について知ること。また，余りについて知ること。</a:t>
                      </a:r>
                      <a:endParaRPr kumimoji="1" lang="en-US" altLang="ja-JP" sz="1300" b="0" dirty="0"/>
                    </a:p>
                    <a:p>
                      <a:r>
                        <a:rPr kumimoji="1" lang="ja-JP" altLang="en-US" sz="1300" b="0" dirty="0"/>
                        <a:t>（イ）　除法が用いられる場面を式に表したり，式を読み取</a:t>
                      </a:r>
                      <a:r>
                        <a:rPr kumimoji="1" lang="ja-JP" altLang="en-US" sz="1300" b="0" dirty="0" err="1"/>
                        <a:t>っ</a:t>
                      </a:r>
                      <a:endParaRPr kumimoji="1" lang="en-US" altLang="ja-JP" sz="1300" b="0" dirty="0"/>
                    </a:p>
                    <a:p>
                      <a:r>
                        <a:rPr kumimoji="1" lang="ja-JP" altLang="en-US" sz="1300" b="0" dirty="0"/>
                        <a:t>　　たりすること。</a:t>
                      </a:r>
                      <a:endParaRPr kumimoji="1" lang="en-US" altLang="ja-JP" sz="1300" b="0" dirty="0"/>
                    </a:p>
                    <a:p>
                      <a:r>
                        <a:rPr kumimoji="1" lang="ja-JP" altLang="en-US" sz="1300" b="0" dirty="0"/>
                        <a:t>（ウ）　除法と乗法や減法との関係について理解すること。</a:t>
                      </a:r>
                      <a:endParaRPr kumimoji="1" lang="en-US" altLang="ja-JP" sz="1300" b="0" dirty="0"/>
                    </a:p>
                    <a:p>
                      <a:r>
                        <a:rPr kumimoji="1" lang="ja-JP" altLang="en-US" sz="1300" b="0" dirty="0"/>
                        <a:t>（エ）　除法と商が共に１位数である除法の計算が確実にで</a:t>
                      </a:r>
                      <a:endParaRPr kumimoji="1" lang="en-US" altLang="ja-JP" sz="1300" b="0" dirty="0"/>
                    </a:p>
                    <a:p>
                      <a:r>
                        <a:rPr kumimoji="1" lang="ja-JP" altLang="en-US" sz="1300" b="0" dirty="0"/>
                        <a:t>　　きること。</a:t>
                      </a:r>
                      <a:endParaRPr kumimoji="1" lang="en-US" altLang="ja-JP" sz="1300" b="0" dirty="0"/>
                    </a:p>
                    <a:p>
                      <a:r>
                        <a:rPr kumimoji="1" lang="ja-JP" altLang="en-US" sz="1300" b="0" dirty="0"/>
                        <a:t>（オ）　簡単な場合について，除数が１位数で商が２位数の</a:t>
                      </a:r>
                      <a:endParaRPr kumimoji="1" lang="en-US" altLang="ja-JP" sz="1300" b="0" dirty="0"/>
                    </a:p>
                    <a:p>
                      <a:r>
                        <a:rPr kumimoji="1" lang="ja-JP" altLang="en-US" sz="1300" b="0" dirty="0"/>
                        <a:t>　　除法の計算の仕方を知ること。</a:t>
                      </a:r>
                    </a:p>
                  </a:txBody>
                  <a:tcPr marL="91435" marR="91435" marT="45701" marB="45701">
                    <a:solidFill>
                      <a:schemeClr val="bg1"/>
                    </a:solidFill>
                  </a:tcPr>
                </a:tc>
                <a:tc>
                  <a:txBody>
                    <a:bodyPr/>
                    <a:lstStyle/>
                    <a:p>
                      <a:r>
                        <a:rPr kumimoji="1" lang="ja-JP" altLang="en-US" sz="1300" b="0" dirty="0"/>
                        <a:t>（ア）　数量の関係に着目し，計算の意味や計算の仕方を考</a:t>
                      </a:r>
                      <a:endParaRPr kumimoji="1" lang="en-US" altLang="ja-JP" sz="1300" b="0" dirty="0"/>
                    </a:p>
                    <a:p>
                      <a:r>
                        <a:rPr kumimoji="1" lang="ja-JP" altLang="en-US" sz="1300" b="0" dirty="0"/>
                        <a:t>　　えたり，計算に関して成り立つ性質を見出だしたりすると</a:t>
                      </a:r>
                      <a:endParaRPr kumimoji="1" lang="en-US" altLang="ja-JP" sz="1300" b="0" dirty="0"/>
                    </a:p>
                    <a:p>
                      <a:r>
                        <a:rPr kumimoji="1" lang="ja-JP" altLang="en-US" sz="1300" b="0" dirty="0"/>
                        <a:t>　　ともに，その性質を活用して，計算を工夫したり計算の確</a:t>
                      </a:r>
                      <a:endParaRPr kumimoji="1" lang="en-US" altLang="ja-JP" sz="1300" b="0" dirty="0"/>
                    </a:p>
                    <a:p>
                      <a:r>
                        <a:rPr kumimoji="1" lang="ja-JP" altLang="en-US" sz="1300" b="0" dirty="0"/>
                        <a:t>　　かめをしたりすること。</a:t>
                      </a:r>
                      <a:endParaRPr kumimoji="1" lang="en-US" altLang="ja-JP" sz="1300" b="0" dirty="0"/>
                    </a:p>
                    <a:p>
                      <a:r>
                        <a:rPr kumimoji="1" lang="ja-JP" altLang="en-US" sz="1300" b="0" dirty="0"/>
                        <a:t>（イ）　数量の関係に着目し，計算を日常生活に生かすこと。</a:t>
                      </a:r>
                    </a:p>
                  </a:txBody>
                  <a:tcPr marL="91435" marR="91435" marT="45701" marB="45701">
                    <a:solidFill>
                      <a:schemeClr val="bg1"/>
                    </a:solidFill>
                  </a:tcPr>
                </a:tc>
                <a:extLst>
                  <a:ext uri="{0D108BD9-81ED-4DB2-BD59-A6C34878D82A}">
                    <a16:rowId xmlns:a16="http://schemas.microsoft.com/office/drawing/2014/main" val="10001"/>
                  </a:ext>
                </a:extLst>
              </a:tr>
            </a:tbl>
          </a:graphicData>
        </a:graphic>
      </p:graphicFrame>
      <p:sp>
        <p:nvSpPr>
          <p:cNvPr id="16" name="角丸四角形 15">
            <a:extLst>
              <a:ext uri="{FF2B5EF4-FFF2-40B4-BE49-F238E27FC236}">
                <a16:creationId xmlns:a16="http://schemas.microsoft.com/office/drawing/2014/main" id="{90BDE83D-5FE9-420A-9BDA-9E4F492C77FB}"/>
              </a:ext>
            </a:extLst>
          </p:cNvPr>
          <p:cNvSpPr/>
          <p:nvPr/>
        </p:nvSpPr>
        <p:spPr>
          <a:xfrm>
            <a:off x="120650" y="4816475"/>
            <a:ext cx="4421188" cy="44926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9" name="角丸四角形 18">
            <a:extLst>
              <a:ext uri="{FF2B5EF4-FFF2-40B4-BE49-F238E27FC236}">
                <a16:creationId xmlns:a16="http://schemas.microsoft.com/office/drawing/2014/main" id="{209BFE72-A10A-416E-9686-E7563681BB67}"/>
              </a:ext>
            </a:extLst>
          </p:cNvPr>
          <p:cNvSpPr/>
          <p:nvPr/>
        </p:nvSpPr>
        <p:spPr>
          <a:xfrm>
            <a:off x="112713" y="5857875"/>
            <a:ext cx="4422775" cy="3714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0" name="角丸四角形 19">
            <a:extLst>
              <a:ext uri="{FF2B5EF4-FFF2-40B4-BE49-F238E27FC236}">
                <a16:creationId xmlns:a16="http://schemas.microsoft.com/office/drawing/2014/main" id="{71F122C6-3413-4736-8908-4C0F5A917C8B}"/>
              </a:ext>
            </a:extLst>
          </p:cNvPr>
          <p:cNvSpPr/>
          <p:nvPr/>
        </p:nvSpPr>
        <p:spPr>
          <a:xfrm>
            <a:off x="4591050" y="4816475"/>
            <a:ext cx="4421188" cy="112712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1" name="角丸四角形 20">
            <a:extLst>
              <a:ext uri="{FF2B5EF4-FFF2-40B4-BE49-F238E27FC236}">
                <a16:creationId xmlns:a16="http://schemas.microsoft.com/office/drawing/2014/main" id="{62CC8C5F-E59C-4B02-9F6F-B407F7CC6584}"/>
              </a:ext>
            </a:extLst>
          </p:cNvPr>
          <p:cNvSpPr/>
          <p:nvPr/>
        </p:nvSpPr>
        <p:spPr>
          <a:xfrm>
            <a:off x="111125" y="3590925"/>
            <a:ext cx="8901113" cy="4857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8708" name="テキスト ボックス 1">
            <a:extLst>
              <a:ext uri="{FF2B5EF4-FFF2-40B4-BE49-F238E27FC236}">
                <a16:creationId xmlns:a16="http://schemas.microsoft.com/office/drawing/2014/main" id="{524BCFCD-9BF6-4962-9E9B-6FB3FDDAE9F0}"/>
              </a:ext>
            </a:extLst>
          </p:cNvPr>
          <p:cNvSpPr txBox="1">
            <a:spLocks noChangeArrowheads="1"/>
          </p:cNvSpPr>
          <p:nvPr/>
        </p:nvSpPr>
        <p:spPr bwMode="auto">
          <a:xfrm>
            <a:off x="0" y="0"/>
            <a:ext cx="9144000" cy="4445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chemeClr val="bg1"/>
                </a:solidFill>
              </a:rPr>
              <a:t>Ⅲ</a:t>
            </a:r>
            <a:r>
              <a:rPr kumimoji="1" lang="ja-JP" altLang="en-US" sz="2800" b="1">
                <a:solidFill>
                  <a:schemeClr val="bg1"/>
                </a:solidFill>
              </a:rPr>
              <a:t>　単元の評価規準作成の手順</a:t>
            </a:r>
            <a:r>
              <a:rPr kumimoji="1" lang="ja-JP" altLang="en-US" sz="2000" b="1">
                <a:solidFill>
                  <a:schemeClr val="bg1"/>
                </a:solidFill>
              </a:rPr>
              <a:t>（①単元の目標を作成する）</a:t>
            </a:r>
            <a:endParaRPr kumimoji="1" lang="ja-JP" altLang="en-US" sz="2400" b="1">
              <a:solidFill>
                <a:schemeClr val="bg1"/>
              </a:solidFill>
            </a:endParaRPr>
          </a:p>
        </p:txBody>
      </p:sp>
      <p:sp>
        <p:nvSpPr>
          <p:cNvPr id="15" name="下リボン 14">
            <a:extLst>
              <a:ext uri="{FF2B5EF4-FFF2-40B4-BE49-F238E27FC236}">
                <a16:creationId xmlns:a16="http://schemas.microsoft.com/office/drawing/2014/main" id="{69C5871E-AEF8-473E-952B-3A897267CD3C}"/>
              </a:ext>
            </a:extLst>
          </p:cNvPr>
          <p:cNvSpPr/>
          <p:nvPr/>
        </p:nvSpPr>
        <p:spPr>
          <a:xfrm>
            <a:off x="8158163" y="73025"/>
            <a:ext cx="927100" cy="330200"/>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P38</a:t>
            </a:r>
            <a:endParaRPr kumimoji="1" lang="ja-JP" altLang="en-US" dirty="0">
              <a:solidFill>
                <a:schemeClr val="tx1"/>
              </a:solidFill>
            </a:endParaRPr>
          </a:p>
        </p:txBody>
      </p:sp>
    </p:spTree>
  </p:cSld>
  <p:clrMapOvr>
    <a:masterClrMapping/>
  </p:clrMapOvr>
  <p:transition spd="slow" advTm="233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5" name="オーディオ 2">
            <a:hlinkClick r:id="" action="ppaction://media"/>
            <a:extLst>
              <a:ext uri="{FF2B5EF4-FFF2-40B4-BE49-F238E27FC236}">
                <a16:creationId xmlns:a16="http://schemas.microsoft.com/office/drawing/2014/main" id="{3ECA8C65-C71A-4308-B9A6-B5AB16FA17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0C6205F7-DA3E-442D-8F26-A9ACDBE426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13" name="テキスト ボックス 12">
            <a:extLst>
              <a:ext uri="{FF2B5EF4-FFF2-40B4-BE49-F238E27FC236}">
                <a16:creationId xmlns:a16="http://schemas.microsoft.com/office/drawing/2014/main" id="{14175F79-5E81-4DB3-812C-B0E232FC4DE6}"/>
              </a:ext>
            </a:extLst>
          </p:cNvPr>
          <p:cNvSpPr txBox="1"/>
          <p:nvPr/>
        </p:nvSpPr>
        <p:spPr>
          <a:xfrm>
            <a:off x="30163" y="398463"/>
            <a:ext cx="9069387" cy="64150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30723" name="テキスト ボックス 2">
            <a:extLst>
              <a:ext uri="{FF2B5EF4-FFF2-40B4-BE49-F238E27FC236}">
                <a16:creationId xmlns:a16="http://schemas.microsoft.com/office/drawing/2014/main" id="{749AB995-CFCD-4B7D-9546-CB31052D24D0}"/>
              </a:ext>
            </a:extLst>
          </p:cNvPr>
          <p:cNvSpPr txBox="1">
            <a:spLocks noChangeArrowheads="1"/>
          </p:cNvSpPr>
          <p:nvPr/>
        </p:nvSpPr>
        <p:spPr bwMode="auto">
          <a:xfrm>
            <a:off x="88900" y="446088"/>
            <a:ext cx="8996363" cy="503237"/>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1600"/>
              </a:lnSpc>
            </a:pPr>
            <a:r>
              <a:rPr kumimoji="1" lang="ja-JP" altLang="en-US" sz="1600"/>
              <a:t>　 単元の目標は，当該学年の「学年目標」と「内容のまとまり」で示された内容をもとに，必要な記述を抜き出して作成する。</a:t>
            </a:r>
          </a:p>
        </p:txBody>
      </p:sp>
      <p:sp>
        <p:nvSpPr>
          <p:cNvPr id="30724" name="テキスト ボックス 10">
            <a:extLst>
              <a:ext uri="{FF2B5EF4-FFF2-40B4-BE49-F238E27FC236}">
                <a16:creationId xmlns:a16="http://schemas.microsoft.com/office/drawing/2014/main" id="{3C3AFAA2-CE78-4881-BC18-B87B4512B0B9}"/>
              </a:ext>
            </a:extLst>
          </p:cNvPr>
          <p:cNvSpPr txBox="1">
            <a:spLocks noChangeArrowheads="1"/>
          </p:cNvSpPr>
          <p:nvPr/>
        </p:nvSpPr>
        <p:spPr bwMode="auto">
          <a:xfrm>
            <a:off x="95250" y="1044575"/>
            <a:ext cx="8942388" cy="303213"/>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600"/>
              </a:lnSpc>
            </a:pPr>
            <a:r>
              <a:rPr kumimoji="1" lang="ja-JP" altLang="en-US">
                <a:solidFill>
                  <a:schemeClr val="bg1"/>
                </a:solidFill>
              </a:rPr>
              <a:t>＜学年目標＞</a:t>
            </a:r>
          </a:p>
        </p:txBody>
      </p:sp>
      <p:graphicFrame>
        <p:nvGraphicFramePr>
          <p:cNvPr id="12" name="表 11">
            <a:extLst>
              <a:ext uri="{FF2B5EF4-FFF2-40B4-BE49-F238E27FC236}">
                <a16:creationId xmlns:a16="http://schemas.microsoft.com/office/drawing/2014/main" id="{E8FD4F6B-2DE3-4B6F-A0C3-1D10B1AD4A0D}"/>
              </a:ext>
            </a:extLst>
          </p:cNvPr>
          <p:cNvGraphicFramePr>
            <a:graphicFrameLocks noGrp="1"/>
          </p:cNvGraphicFramePr>
          <p:nvPr/>
        </p:nvGraphicFramePr>
        <p:xfrm>
          <a:off x="98425" y="1373188"/>
          <a:ext cx="8942388" cy="650875"/>
        </p:xfrm>
        <a:graphic>
          <a:graphicData uri="http://schemas.openxmlformats.org/drawingml/2006/table">
            <a:tbl>
              <a:tblPr firstRow="1" bandRow="1">
                <a:tableStyleId>{5940675A-B579-460E-94D1-54222C63F5DA}</a:tableStyleId>
              </a:tblPr>
              <a:tblGrid>
                <a:gridCol w="1593683">
                  <a:extLst>
                    <a:ext uri="{9D8B030D-6E8A-4147-A177-3AD203B41FA5}">
                      <a16:colId xmlns:a16="http://schemas.microsoft.com/office/drawing/2014/main" val="20000"/>
                    </a:ext>
                  </a:extLst>
                </a:gridCol>
                <a:gridCol w="7348705">
                  <a:extLst>
                    <a:ext uri="{9D8B030D-6E8A-4147-A177-3AD203B41FA5}">
                      <a16:colId xmlns:a16="http://schemas.microsoft.com/office/drawing/2014/main" val="20001"/>
                    </a:ext>
                  </a:extLst>
                </a:gridCol>
              </a:tblGrid>
              <a:tr h="650875">
                <a:tc>
                  <a:txBody>
                    <a:bodyPr/>
                    <a:lstStyle/>
                    <a:p>
                      <a:pPr>
                        <a:lnSpc>
                          <a:spcPts val="2200"/>
                        </a:lnSpc>
                      </a:pPr>
                      <a:r>
                        <a:rPr kumimoji="1" lang="ja-JP" altLang="en-US" sz="1400" b="1" dirty="0">
                          <a:solidFill>
                            <a:srgbClr val="002060"/>
                          </a:solidFill>
                        </a:rPr>
                        <a:t>学びに向かう力，人間性等</a:t>
                      </a:r>
                    </a:p>
                  </a:txBody>
                  <a:tcPr marL="91435" marR="91435" marT="45765" marB="45765">
                    <a:solidFill>
                      <a:schemeClr val="bg1"/>
                    </a:solidFill>
                  </a:tcPr>
                </a:tc>
                <a:tc>
                  <a:txBody>
                    <a:bodyPr/>
                    <a:lstStyle/>
                    <a:p>
                      <a:pPr>
                        <a:lnSpc>
                          <a:spcPts val="2200"/>
                        </a:lnSpc>
                      </a:pPr>
                      <a:r>
                        <a:rPr kumimoji="1" lang="ja-JP" altLang="en-US" sz="1400" dirty="0"/>
                        <a:t>数量や図形に進んで関わり，数学的に表現・処理したことを振り返り，数理的な処理のよさに気付き生活や学習に活用しようとする態度を養う。</a:t>
                      </a:r>
                    </a:p>
                  </a:txBody>
                  <a:tcPr marL="91435" marR="91435" marT="45765" marB="45765">
                    <a:solidFill>
                      <a:schemeClr val="bg1"/>
                    </a:solidFill>
                  </a:tcPr>
                </a:tc>
                <a:extLst>
                  <a:ext uri="{0D108BD9-81ED-4DB2-BD59-A6C34878D82A}">
                    <a16:rowId xmlns:a16="http://schemas.microsoft.com/office/drawing/2014/main" val="10000"/>
                  </a:ext>
                </a:extLst>
              </a:tr>
            </a:tbl>
          </a:graphicData>
        </a:graphic>
      </p:graphicFrame>
      <p:sp>
        <p:nvSpPr>
          <p:cNvPr id="30733" name="テキスト ボックス 14">
            <a:extLst>
              <a:ext uri="{FF2B5EF4-FFF2-40B4-BE49-F238E27FC236}">
                <a16:creationId xmlns:a16="http://schemas.microsoft.com/office/drawing/2014/main" id="{2918A647-A2FB-4C09-9C84-C2C220BB6C13}"/>
              </a:ext>
            </a:extLst>
          </p:cNvPr>
          <p:cNvSpPr txBox="1">
            <a:spLocks noChangeArrowheads="1"/>
          </p:cNvSpPr>
          <p:nvPr/>
        </p:nvSpPr>
        <p:spPr bwMode="auto">
          <a:xfrm>
            <a:off x="98425" y="2063750"/>
            <a:ext cx="8959850" cy="296863"/>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600"/>
              </a:lnSpc>
            </a:pPr>
            <a:r>
              <a:rPr kumimoji="1" lang="ja-JP" altLang="en-US" sz="1600">
                <a:solidFill>
                  <a:schemeClr val="bg1"/>
                </a:solidFill>
              </a:rPr>
              <a:t>＜内容のまとまり：第３学年</a:t>
            </a:r>
            <a:r>
              <a:rPr kumimoji="1" lang="en-US" altLang="ja-JP" sz="1600">
                <a:solidFill>
                  <a:schemeClr val="bg1"/>
                </a:solidFill>
              </a:rPr>
              <a:t>[A</a:t>
            </a:r>
            <a:r>
              <a:rPr kumimoji="1" lang="ja-JP" altLang="en-US" sz="1600">
                <a:solidFill>
                  <a:schemeClr val="bg1"/>
                </a:solidFill>
              </a:rPr>
              <a:t>数と計算</a:t>
            </a:r>
            <a:r>
              <a:rPr kumimoji="1" lang="en-US" altLang="ja-JP" sz="1600">
                <a:solidFill>
                  <a:schemeClr val="bg1"/>
                </a:solidFill>
              </a:rPr>
              <a:t>]</a:t>
            </a:r>
            <a:r>
              <a:rPr kumimoji="1" lang="ja-JP" altLang="en-US" sz="1600">
                <a:solidFill>
                  <a:schemeClr val="bg1"/>
                </a:solidFill>
              </a:rPr>
              <a:t>（４）除法＞</a:t>
            </a:r>
          </a:p>
        </p:txBody>
      </p:sp>
      <p:graphicFrame>
        <p:nvGraphicFramePr>
          <p:cNvPr id="14" name="表 13">
            <a:extLst>
              <a:ext uri="{FF2B5EF4-FFF2-40B4-BE49-F238E27FC236}">
                <a16:creationId xmlns:a16="http://schemas.microsoft.com/office/drawing/2014/main" id="{1EDD1F1A-B95A-4AB2-B52A-2C98FB353FAC}"/>
              </a:ext>
            </a:extLst>
          </p:cNvPr>
          <p:cNvGraphicFramePr>
            <a:graphicFrameLocks noGrp="1"/>
          </p:cNvGraphicFramePr>
          <p:nvPr/>
        </p:nvGraphicFramePr>
        <p:xfrm>
          <a:off x="107950" y="2373313"/>
          <a:ext cx="8932864" cy="1731968"/>
        </p:xfrm>
        <a:graphic>
          <a:graphicData uri="http://schemas.openxmlformats.org/drawingml/2006/table">
            <a:tbl>
              <a:tblPr firstRow="1" bandRow="1">
                <a:tableStyleId>{D7AC3CCA-C797-4891-BE02-D94E43425B78}</a:tableStyleId>
              </a:tblPr>
              <a:tblGrid>
                <a:gridCol w="4466432">
                  <a:extLst>
                    <a:ext uri="{9D8B030D-6E8A-4147-A177-3AD203B41FA5}">
                      <a16:colId xmlns:a16="http://schemas.microsoft.com/office/drawing/2014/main" val="20000"/>
                    </a:ext>
                  </a:extLst>
                </a:gridCol>
                <a:gridCol w="4466432">
                  <a:extLst>
                    <a:ext uri="{9D8B030D-6E8A-4147-A177-3AD203B41FA5}">
                      <a16:colId xmlns:a16="http://schemas.microsoft.com/office/drawing/2014/main" val="20001"/>
                    </a:ext>
                  </a:extLst>
                </a:gridCol>
              </a:tblGrid>
              <a:tr h="370588">
                <a:tc>
                  <a:txBody>
                    <a:bodyPr/>
                    <a:lstStyle/>
                    <a:p>
                      <a:pPr>
                        <a:lnSpc>
                          <a:spcPts val="2000"/>
                        </a:lnSpc>
                      </a:pPr>
                      <a:r>
                        <a:rPr kumimoji="1" lang="ja-JP" altLang="en-US" sz="1300" b="0" dirty="0"/>
                        <a:t>ア　次のような</a:t>
                      </a:r>
                      <a:r>
                        <a:rPr kumimoji="1" lang="ja-JP" altLang="en-US" sz="1300" b="1" dirty="0">
                          <a:solidFill>
                            <a:srgbClr val="009900"/>
                          </a:solidFill>
                        </a:rPr>
                        <a:t>知識及び技能</a:t>
                      </a:r>
                      <a:r>
                        <a:rPr kumimoji="1" lang="ja-JP" altLang="en-US" sz="1300" b="0" dirty="0"/>
                        <a:t>を身に付けること。</a:t>
                      </a:r>
                    </a:p>
                  </a:txBody>
                  <a:tcPr marL="91435" marR="91435" marT="45690" marB="45690" anchor="ctr">
                    <a:solidFill>
                      <a:schemeClr val="bg1"/>
                    </a:solidFill>
                  </a:tcPr>
                </a:tc>
                <a:tc>
                  <a:txBody>
                    <a:bodyPr/>
                    <a:lstStyle/>
                    <a:p>
                      <a:pPr>
                        <a:lnSpc>
                          <a:spcPts val="2000"/>
                        </a:lnSpc>
                      </a:pPr>
                      <a:r>
                        <a:rPr kumimoji="1" lang="ja-JP" altLang="en-US" sz="1300" b="0" dirty="0"/>
                        <a:t>イ　次のような</a:t>
                      </a:r>
                      <a:r>
                        <a:rPr kumimoji="1" lang="ja-JP" altLang="en-US" sz="1300" b="1" dirty="0">
                          <a:solidFill>
                            <a:srgbClr val="FF0000"/>
                          </a:solidFill>
                        </a:rPr>
                        <a:t>思考力，判断力，表現力等</a:t>
                      </a:r>
                      <a:r>
                        <a:rPr kumimoji="1" lang="ja-JP" altLang="en-US" sz="1300" b="0" dirty="0"/>
                        <a:t>を身に付けること</a:t>
                      </a:r>
                    </a:p>
                  </a:txBody>
                  <a:tcPr marL="91435" marR="91435" marT="45690" marB="45690" anchor="ctr">
                    <a:solidFill>
                      <a:schemeClr val="bg1"/>
                    </a:solidFill>
                  </a:tcPr>
                </a:tc>
                <a:extLst>
                  <a:ext uri="{0D108BD9-81ED-4DB2-BD59-A6C34878D82A}">
                    <a16:rowId xmlns:a16="http://schemas.microsoft.com/office/drawing/2014/main" val="10000"/>
                  </a:ext>
                </a:extLst>
              </a:tr>
              <a:tr h="1361374">
                <a:tc>
                  <a:txBody>
                    <a:bodyPr/>
                    <a:lstStyle/>
                    <a:p>
                      <a:pPr>
                        <a:lnSpc>
                          <a:spcPts val="2000"/>
                        </a:lnSpc>
                      </a:pPr>
                      <a:r>
                        <a:rPr kumimoji="1" lang="ja-JP" altLang="en-US" sz="1300" b="0" dirty="0"/>
                        <a:t>（ア）　除法の意味について理解し，それが用いられる場合</a:t>
                      </a:r>
                      <a:endParaRPr kumimoji="1" lang="en-US" altLang="ja-JP" sz="1300" b="0" dirty="0"/>
                    </a:p>
                    <a:p>
                      <a:pPr>
                        <a:lnSpc>
                          <a:spcPts val="2000"/>
                        </a:lnSpc>
                      </a:pPr>
                      <a:r>
                        <a:rPr kumimoji="1" lang="ja-JP" altLang="en-US" sz="1300" b="0" dirty="0"/>
                        <a:t>　　について知ること。また，余りについて知ること。</a:t>
                      </a:r>
                      <a:endParaRPr kumimoji="1" lang="en-US" altLang="ja-JP" sz="1300" b="0" dirty="0"/>
                    </a:p>
                    <a:p>
                      <a:pPr>
                        <a:lnSpc>
                          <a:spcPts val="2000"/>
                        </a:lnSpc>
                      </a:pPr>
                      <a:r>
                        <a:rPr kumimoji="1" lang="ja-JP" altLang="en-US" sz="1300" b="0" dirty="0"/>
                        <a:t>（エ）　除法と商が共に１位数である除法の計算が確実にで</a:t>
                      </a:r>
                      <a:endParaRPr kumimoji="1" lang="en-US" altLang="ja-JP" sz="1300" b="0" dirty="0"/>
                    </a:p>
                    <a:p>
                      <a:pPr>
                        <a:lnSpc>
                          <a:spcPts val="2000"/>
                        </a:lnSpc>
                      </a:pPr>
                      <a:r>
                        <a:rPr kumimoji="1" lang="ja-JP" altLang="en-US" sz="1300" b="0" dirty="0"/>
                        <a:t>　　きること。</a:t>
                      </a:r>
                      <a:endParaRPr kumimoji="1" lang="en-US" altLang="ja-JP" sz="1300" b="0" dirty="0"/>
                    </a:p>
                  </a:txBody>
                  <a:tcPr marL="91435" marR="91435" marT="45690" marB="45690">
                    <a:solidFill>
                      <a:schemeClr val="bg1"/>
                    </a:solidFill>
                  </a:tcPr>
                </a:tc>
                <a:tc>
                  <a:txBody>
                    <a:bodyPr/>
                    <a:lstStyle/>
                    <a:p>
                      <a:pPr>
                        <a:lnSpc>
                          <a:spcPts val="2000"/>
                        </a:lnSpc>
                      </a:pPr>
                      <a:r>
                        <a:rPr kumimoji="1" lang="ja-JP" altLang="en-US" sz="1300" b="0" dirty="0"/>
                        <a:t>（ア）　数量の関係に着目し，計算の意味や計算の仕方を考</a:t>
                      </a:r>
                      <a:endParaRPr kumimoji="1" lang="en-US" altLang="ja-JP" sz="1300" b="0" dirty="0"/>
                    </a:p>
                    <a:p>
                      <a:pPr>
                        <a:lnSpc>
                          <a:spcPts val="2000"/>
                        </a:lnSpc>
                      </a:pPr>
                      <a:r>
                        <a:rPr kumimoji="1" lang="ja-JP" altLang="en-US" sz="1300" b="0" dirty="0"/>
                        <a:t>　　えたり，計算に関して成り立つ性質を見出だしたりすると</a:t>
                      </a:r>
                      <a:endParaRPr kumimoji="1" lang="en-US" altLang="ja-JP" sz="1300" b="0" dirty="0"/>
                    </a:p>
                    <a:p>
                      <a:pPr>
                        <a:lnSpc>
                          <a:spcPts val="2000"/>
                        </a:lnSpc>
                      </a:pPr>
                      <a:r>
                        <a:rPr kumimoji="1" lang="ja-JP" altLang="en-US" sz="1300" b="0" dirty="0"/>
                        <a:t>　　ともに，その性質を活用して，計算を工夫したり計算の確</a:t>
                      </a:r>
                      <a:endParaRPr kumimoji="1" lang="en-US" altLang="ja-JP" sz="1300" b="0" dirty="0"/>
                    </a:p>
                    <a:p>
                      <a:pPr>
                        <a:lnSpc>
                          <a:spcPts val="2000"/>
                        </a:lnSpc>
                      </a:pPr>
                      <a:r>
                        <a:rPr kumimoji="1" lang="ja-JP" altLang="en-US" sz="1300" b="0" dirty="0"/>
                        <a:t>　　かめをしたりすること。</a:t>
                      </a:r>
                      <a:endParaRPr kumimoji="1" lang="en-US" altLang="ja-JP" sz="1300" b="0" dirty="0"/>
                    </a:p>
                    <a:p>
                      <a:pPr>
                        <a:lnSpc>
                          <a:spcPts val="2000"/>
                        </a:lnSpc>
                      </a:pPr>
                      <a:r>
                        <a:rPr kumimoji="1" lang="ja-JP" altLang="en-US" sz="1300" b="0" dirty="0"/>
                        <a:t>（イ）　数量の関係に着目し，計算を日常生活に生かすこと。</a:t>
                      </a:r>
                    </a:p>
                  </a:txBody>
                  <a:tcPr marL="91435" marR="91435" marT="45690" marB="45690">
                    <a:solidFill>
                      <a:schemeClr val="bg1"/>
                    </a:solidFill>
                  </a:tcPr>
                </a:tc>
                <a:extLst>
                  <a:ext uri="{0D108BD9-81ED-4DB2-BD59-A6C34878D82A}">
                    <a16:rowId xmlns:a16="http://schemas.microsoft.com/office/drawing/2014/main" val="10001"/>
                  </a:ext>
                </a:extLst>
              </a:tr>
            </a:tbl>
          </a:graphicData>
        </a:graphic>
      </p:graphicFrame>
      <p:sp>
        <p:nvSpPr>
          <p:cNvPr id="30745" name="テキスト ボックス 18">
            <a:extLst>
              <a:ext uri="{FF2B5EF4-FFF2-40B4-BE49-F238E27FC236}">
                <a16:creationId xmlns:a16="http://schemas.microsoft.com/office/drawing/2014/main" id="{F0D6A45F-C1EC-4BEE-8507-AA73A317119D}"/>
              </a:ext>
            </a:extLst>
          </p:cNvPr>
          <p:cNvSpPr txBox="1">
            <a:spLocks noChangeArrowheads="1"/>
          </p:cNvSpPr>
          <p:nvPr/>
        </p:nvSpPr>
        <p:spPr bwMode="auto">
          <a:xfrm>
            <a:off x="107950" y="4186238"/>
            <a:ext cx="8942388" cy="29686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600"/>
              </a:lnSpc>
            </a:pPr>
            <a:r>
              <a:rPr kumimoji="1" lang="ja-JP" altLang="en-US" sz="1600">
                <a:solidFill>
                  <a:schemeClr val="bg1"/>
                </a:solidFill>
              </a:rPr>
              <a:t>＜単元「余りのあるわり算」の目標＞</a:t>
            </a:r>
          </a:p>
        </p:txBody>
      </p:sp>
      <p:sp>
        <p:nvSpPr>
          <p:cNvPr id="30746" name="テキスト ボックス 19">
            <a:extLst>
              <a:ext uri="{FF2B5EF4-FFF2-40B4-BE49-F238E27FC236}">
                <a16:creationId xmlns:a16="http://schemas.microsoft.com/office/drawing/2014/main" id="{45A60971-2F69-495D-823C-961EE86478B8}"/>
              </a:ext>
            </a:extLst>
          </p:cNvPr>
          <p:cNvSpPr txBox="1">
            <a:spLocks noChangeArrowheads="1"/>
          </p:cNvSpPr>
          <p:nvPr/>
        </p:nvSpPr>
        <p:spPr bwMode="auto">
          <a:xfrm>
            <a:off x="98425" y="4497388"/>
            <a:ext cx="8942388" cy="1862137"/>
          </a:xfrm>
          <a:prstGeom prst="rect">
            <a:avLst/>
          </a:prstGeom>
          <a:solidFill>
            <a:schemeClr val="bg1"/>
          </a:solidFill>
          <a:ln w="25400" cmpd="dbl">
            <a:solidFill>
              <a:schemeClr val="tx1"/>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300"/>
              </a:lnSpc>
            </a:pPr>
            <a:r>
              <a:rPr kumimoji="1" lang="ja-JP" altLang="en-US" sz="1600"/>
              <a:t>（１）　割り切れない場合の除法の意味や余りについて理解し，それが用いられる場合について知り，</a:t>
            </a:r>
            <a:endParaRPr kumimoji="1" lang="en-US" altLang="ja-JP" sz="1600"/>
          </a:p>
          <a:p>
            <a:pPr>
              <a:lnSpc>
                <a:spcPts val="2300"/>
              </a:lnSpc>
            </a:pPr>
            <a:r>
              <a:rPr kumimoji="1" lang="ja-JP" altLang="en-US" sz="1600"/>
              <a:t>　　その計算が確実に</a:t>
            </a:r>
            <a:r>
              <a:rPr kumimoji="1" lang="ja-JP" altLang="en-US" sz="1600" b="1">
                <a:solidFill>
                  <a:srgbClr val="FF0000"/>
                </a:solidFill>
              </a:rPr>
              <a:t>できる</a:t>
            </a:r>
            <a:r>
              <a:rPr kumimoji="1" lang="ja-JP" altLang="en-US" sz="1600"/>
              <a:t>。</a:t>
            </a:r>
            <a:endParaRPr kumimoji="1" lang="en-US" altLang="ja-JP" sz="1600"/>
          </a:p>
          <a:p>
            <a:pPr>
              <a:lnSpc>
                <a:spcPts val="2300"/>
              </a:lnSpc>
            </a:pPr>
            <a:r>
              <a:rPr kumimoji="1" lang="ja-JP" altLang="en-US" sz="1600"/>
              <a:t>（２）　割り切れない場合の除法の意味や計算の仕方を考えたり，割り切れない場合の除法を日常生活</a:t>
            </a:r>
            <a:endParaRPr kumimoji="1" lang="en-US" altLang="ja-JP" sz="1600"/>
          </a:p>
          <a:p>
            <a:pPr>
              <a:lnSpc>
                <a:spcPts val="2300"/>
              </a:lnSpc>
            </a:pPr>
            <a:r>
              <a:rPr kumimoji="1" lang="ja-JP" altLang="en-US" sz="1600"/>
              <a:t>　　に生かしたりすることが</a:t>
            </a:r>
            <a:r>
              <a:rPr kumimoji="1" lang="ja-JP" altLang="en-US" sz="1600" b="1">
                <a:solidFill>
                  <a:srgbClr val="FF0000"/>
                </a:solidFill>
              </a:rPr>
              <a:t>できる</a:t>
            </a:r>
            <a:r>
              <a:rPr kumimoji="1" lang="ja-JP" altLang="en-US" sz="1600"/>
              <a:t>。</a:t>
            </a:r>
            <a:endParaRPr kumimoji="1" lang="en-US" altLang="ja-JP" sz="1600"/>
          </a:p>
          <a:p>
            <a:pPr>
              <a:lnSpc>
                <a:spcPts val="2300"/>
              </a:lnSpc>
            </a:pPr>
            <a:r>
              <a:rPr kumimoji="1" lang="ja-JP" altLang="en-US" sz="1600"/>
              <a:t>（３）　割り切れない場合の除法に進んで関わり，数学的に表現・処理したことを振り返り，数理的な処理</a:t>
            </a:r>
            <a:endParaRPr kumimoji="1" lang="en-US" altLang="ja-JP" sz="1600"/>
          </a:p>
          <a:p>
            <a:pPr>
              <a:lnSpc>
                <a:spcPts val="2300"/>
              </a:lnSpc>
            </a:pPr>
            <a:r>
              <a:rPr kumimoji="1" lang="ja-JP" altLang="en-US" sz="1600"/>
              <a:t>　　のよさに気付き生活や学習に活用</a:t>
            </a:r>
            <a:r>
              <a:rPr kumimoji="1" lang="ja-JP" altLang="en-US" sz="1600" b="1">
                <a:solidFill>
                  <a:srgbClr val="FF0000"/>
                </a:solidFill>
              </a:rPr>
              <a:t>しようとしている</a:t>
            </a:r>
            <a:r>
              <a:rPr kumimoji="1" lang="ja-JP" altLang="en-US" sz="1600"/>
              <a:t>。</a:t>
            </a:r>
          </a:p>
        </p:txBody>
      </p:sp>
      <p:sp>
        <p:nvSpPr>
          <p:cNvPr id="2" name="正方形/長方形 1">
            <a:extLst>
              <a:ext uri="{FF2B5EF4-FFF2-40B4-BE49-F238E27FC236}">
                <a16:creationId xmlns:a16="http://schemas.microsoft.com/office/drawing/2014/main" id="{0DB1B8A1-6C68-4016-8862-68469A289C46}"/>
              </a:ext>
            </a:extLst>
          </p:cNvPr>
          <p:cNvSpPr/>
          <p:nvPr/>
        </p:nvSpPr>
        <p:spPr>
          <a:xfrm>
            <a:off x="98425" y="1360488"/>
            <a:ext cx="8932863" cy="635000"/>
          </a:xfrm>
          <a:prstGeom prst="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1" name="正方形/長方形 20">
            <a:extLst>
              <a:ext uri="{FF2B5EF4-FFF2-40B4-BE49-F238E27FC236}">
                <a16:creationId xmlns:a16="http://schemas.microsoft.com/office/drawing/2014/main" id="{C5C9000D-C5B2-4A0C-9506-3B0371B0D171}"/>
              </a:ext>
            </a:extLst>
          </p:cNvPr>
          <p:cNvSpPr/>
          <p:nvPr/>
        </p:nvSpPr>
        <p:spPr>
          <a:xfrm>
            <a:off x="103188" y="5724525"/>
            <a:ext cx="8932862" cy="635000"/>
          </a:xfrm>
          <a:prstGeom prst="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 name="正方形/長方形 21">
            <a:extLst>
              <a:ext uri="{FF2B5EF4-FFF2-40B4-BE49-F238E27FC236}">
                <a16:creationId xmlns:a16="http://schemas.microsoft.com/office/drawing/2014/main" id="{36DA0109-7EC3-4C7D-BF61-1FB4A03F42B8}"/>
              </a:ext>
            </a:extLst>
          </p:cNvPr>
          <p:cNvSpPr/>
          <p:nvPr/>
        </p:nvSpPr>
        <p:spPr>
          <a:xfrm>
            <a:off x="107950" y="2371725"/>
            <a:ext cx="4451350" cy="1704975"/>
          </a:xfrm>
          <a:prstGeom prst="rect">
            <a:avLst/>
          </a:prstGeom>
          <a:noFill/>
          <a:ln w="254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3" name="正方形/長方形 22">
            <a:extLst>
              <a:ext uri="{FF2B5EF4-FFF2-40B4-BE49-F238E27FC236}">
                <a16:creationId xmlns:a16="http://schemas.microsoft.com/office/drawing/2014/main" id="{4BD4C2B7-8D11-4C11-AFFA-72008E33776E}"/>
              </a:ext>
            </a:extLst>
          </p:cNvPr>
          <p:cNvSpPr/>
          <p:nvPr/>
        </p:nvSpPr>
        <p:spPr>
          <a:xfrm>
            <a:off x="98425" y="4497388"/>
            <a:ext cx="8942388" cy="614362"/>
          </a:xfrm>
          <a:prstGeom prst="rect">
            <a:avLst/>
          </a:prstGeom>
          <a:noFill/>
          <a:ln w="254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rgbClr val="009900"/>
              </a:solidFill>
            </a:endParaRPr>
          </a:p>
        </p:txBody>
      </p:sp>
      <p:sp>
        <p:nvSpPr>
          <p:cNvPr id="24" name="正方形/長方形 23">
            <a:extLst>
              <a:ext uri="{FF2B5EF4-FFF2-40B4-BE49-F238E27FC236}">
                <a16:creationId xmlns:a16="http://schemas.microsoft.com/office/drawing/2014/main" id="{51BE4367-33FD-4315-B441-EF021B22F263}"/>
              </a:ext>
            </a:extLst>
          </p:cNvPr>
          <p:cNvSpPr/>
          <p:nvPr/>
        </p:nvSpPr>
        <p:spPr>
          <a:xfrm>
            <a:off x="4578350" y="2371725"/>
            <a:ext cx="4471988" cy="17049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5" name="正方形/長方形 24">
            <a:extLst>
              <a:ext uri="{FF2B5EF4-FFF2-40B4-BE49-F238E27FC236}">
                <a16:creationId xmlns:a16="http://schemas.microsoft.com/office/drawing/2014/main" id="{D0C99876-8F56-4DB5-A41D-CA2BABFEF1E2}"/>
              </a:ext>
            </a:extLst>
          </p:cNvPr>
          <p:cNvSpPr/>
          <p:nvPr/>
        </p:nvSpPr>
        <p:spPr>
          <a:xfrm>
            <a:off x="98425" y="5135563"/>
            <a:ext cx="8940800" cy="5651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0753" name="テキスト ボックス 1">
            <a:extLst>
              <a:ext uri="{FF2B5EF4-FFF2-40B4-BE49-F238E27FC236}">
                <a16:creationId xmlns:a16="http://schemas.microsoft.com/office/drawing/2014/main" id="{68E99CC1-A1B7-476D-9EA9-693CC06AA2C2}"/>
              </a:ext>
            </a:extLst>
          </p:cNvPr>
          <p:cNvSpPr txBox="1">
            <a:spLocks noChangeArrowheads="1"/>
          </p:cNvSpPr>
          <p:nvPr/>
        </p:nvSpPr>
        <p:spPr bwMode="auto">
          <a:xfrm>
            <a:off x="0" y="0"/>
            <a:ext cx="9144000" cy="4445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chemeClr val="bg1"/>
                </a:solidFill>
              </a:rPr>
              <a:t>Ⅲ</a:t>
            </a:r>
            <a:r>
              <a:rPr kumimoji="1" lang="ja-JP" altLang="en-US" sz="2800" b="1">
                <a:solidFill>
                  <a:schemeClr val="bg1"/>
                </a:solidFill>
              </a:rPr>
              <a:t>　単元の評価規準作成の手順</a:t>
            </a:r>
            <a:r>
              <a:rPr kumimoji="1" lang="ja-JP" altLang="en-US" sz="2000" b="1">
                <a:solidFill>
                  <a:schemeClr val="bg1"/>
                </a:solidFill>
              </a:rPr>
              <a:t>（①単元の目標を作成する）</a:t>
            </a:r>
            <a:endParaRPr kumimoji="1" lang="ja-JP" altLang="en-US" sz="2400" b="1">
              <a:solidFill>
                <a:schemeClr val="bg1"/>
              </a:solidFill>
            </a:endParaRPr>
          </a:p>
        </p:txBody>
      </p:sp>
      <p:sp>
        <p:nvSpPr>
          <p:cNvPr id="17" name="下リボン 16">
            <a:extLst>
              <a:ext uri="{FF2B5EF4-FFF2-40B4-BE49-F238E27FC236}">
                <a16:creationId xmlns:a16="http://schemas.microsoft.com/office/drawing/2014/main" id="{B14528A1-0565-49FD-A561-4CCE75A58BD5}"/>
              </a:ext>
            </a:extLst>
          </p:cNvPr>
          <p:cNvSpPr/>
          <p:nvPr/>
        </p:nvSpPr>
        <p:spPr>
          <a:xfrm>
            <a:off x="8158163" y="73025"/>
            <a:ext cx="927100" cy="330200"/>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P38</a:t>
            </a:r>
            <a:endParaRPr kumimoji="1" lang="ja-JP" altLang="en-US" dirty="0">
              <a:solidFill>
                <a:schemeClr val="tx1"/>
              </a:solidFill>
            </a:endParaRPr>
          </a:p>
        </p:txBody>
      </p:sp>
    </p:spTree>
  </p:cSld>
  <p:clrMapOvr>
    <a:masterClrMapping/>
  </p:clrMapOvr>
  <p:transition spd="slow" advTm="376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91" name="オーディオ 3">
            <a:hlinkClick r:id="" action="ppaction://media"/>
            <a:extLst>
              <a:ext uri="{FF2B5EF4-FFF2-40B4-BE49-F238E27FC236}">
                <a16:creationId xmlns:a16="http://schemas.microsoft.com/office/drawing/2014/main" id="{CB613008-A9BD-4203-8C75-57E90008FF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オーディオ 6">
            <a:hlinkClick r:id="" action="ppaction://media"/>
            <a:extLst>
              <a:ext uri="{FF2B5EF4-FFF2-40B4-BE49-F238E27FC236}">
                <a16:creationId xmlns:a16="http://schemas.microsoft.com/office/drawing/2014/main" id="{47598AF0-C1CA-41D2-8E7C-645119A4F2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13" name="テキスト ボックス 12">
            <a:extLst>
              <a:ext uri="{FF2B5EF4-FFF2-40B4-BE49-F238E27FC236}">
                <a16:creationId xmlns:a16="http://schemas.microsoft.com/office/drawing/2014/main" id="{047BAF8C-CF4C-4FFA-9BD7-F5ACE9513643}"/>
              </a:ext>
            </a:extLst>
          </p:cNvPr>
          <p:cNvSpPr txBox="1"/>
          <p:nvPr/>
        </p:nvSpPr>
        <p:spPr>
          <a:xfrm>
            <a:off x="30163" y="398463"/>
            <a:ext cx="9069387" cy="64150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32771" name="テキスト ボックス 2">
            <a:extLst>
              <a:ext uri="{FF2B5EF4-FFF2-40B4-BE49-F238E27FC236}">
                <a16:creationId xmlns:a16="http://schemas.microsoft.com/office/drawing/2014/main" id="{85B79BC3-212D-4DBC-82AE-7FC437415DC0}"/>
              </a:ext>
            </a:extLst>
          </p:cNvPr>
          <p:cNvSpPr txBox="1">
            <a:spLocks noChangeArrowheads="1"/>
          </p:cNvSpPr>
          <p:nvPr/>
        </p:nvSpPr>
        <p:spPr bwMode="auto">
          <a:xfrm>
            <a:off x="76200" y="1042988"/>
            <a:ext cx="8996363" cy="298450"/>
          </a:xfrm>
          <a:prstGeom prst="rect">
            <a:avLst/>
          </a:prstGeom>
          <a:solidFill>
            <a:srgbClr val="002060"/>
          </a:solidFill>
          <a:ln w="9525">
            <a:solidFill>
              <a:schemeClr val="tx1"/>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1600"/>
              </a:lnSpc>
            </a:pPr>
            <a:r>
              <a:rPr kumimoji="1" lang="ja-JP" altLang="en-US" sz="1600" b="1">
                <a:solidFill>
                  <a:schemeClr val="bg1"/>
                </a:solidFill>
              </a:rPr>
              <a:t>１　「内容のまとまり」をそのまま単元とするには適さない場合があること</a:t>
            </a:r>
          </a:p>
        </p:txBody>
      </p:sp>
      <p:sp>
        <p:nvSpPr>
          <p:cNvPr id="26629" name="テキスト ボックス 19">
            <a:extLst>
              <a:ext uri="{FF2B5EF4-FFF2-40B4-BE49-F238E27FC236}">
                <a16:creationId xmlns:a16="http://schemas.microsoft.com/office/drawing/2014/main" id="{FB0D4D33-17AD-4E2A-AC94-F2E0A581345F}"/>
              </a:ext>
            </a:extLst>
          </p:cNvPr>
          <p:cNvSpPr txBox="1">
            <a:spLocks noChangeArrowheads="1"/>
          </p:cNvSpPr>
          <p:nvPr/>
        </p:nvSpPr>
        <p:spPr bwMode="auto">
          <a:xfrm>
            <a:off x="98425" y="2489200"/>
            <a:ext cx="8974138" cy="1862138"/>
          </a:xfrm>
          <a:prstGeom prst="rect">
            <a:avLst/>
          </a:prstGeom>
          <a:solidFill>
            <a:schemeClr val="bg1"/>
          </a:solidFill>
          <a:ln w="19050" cmpd="sng">
            <a:solidFill>
              <a:schemeClr val="tx1"/>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300"/>
              </a:lnSpc>
              <a:defRPr/>
            </a:pPr>
            <a:r>
              <a:rPr kumimoji="1" lang="ja-JP" altLang="en-US" sz="1550" dirty="0"/>
              <a:t>○　具体的に書かれているので，そのままの文言でほぼ用いることができる場合。</a:t>
            </a:r>
            <a:endParaRPr kumimoji="1" lang="en-US" altLang="ja-JP" sz="1550" dirty="0"/>
          </a:p>
          <a:p>
            <a:pPr>
              <a:lnSpc>
                <a:spcPts val="2300"/>
              </a:lnSpc>
              <a:defRPr/>
            </a:pPr>
            <a:r>
              <a:rPr kumimoji="1" lang="ja-JP" altLang="en-US" sz="1550" dirty="0"/>
              <a:t>　　</a:t>
            </a:r>
            <a:r>
              <a:rPr kumimoji="1" lang="ja-JP" altLang="en-US" sz="1550" dirty="0">
                <a:latin typeface="+mj-ea"/>
                <a:ea typeface="+mj-ea"/>
              </a:rPr>
              <a:t> 例　第１学年　「</a:t>
            </a:r>
            <a:r>
              <a:rPr kumimoji="1" lang="en-US" altLang="ja-JP" sz="1550" dirty="0">
                <a:latin typeface="+mj-ea"/>
                <a:ea typeface="+mj-ea"/>
              </a:rPr>
              <a:t>A</a:t>
            </a:r>
            <a:r>
              <a:rPr kumimoji="1" lang="ja-JP" altLang="en-US" sz="1550" dirty="0">
                <a:latin typeface="+mj-ea"/>
                <a:ea typeface="+mj-ea"/>
              </a:rPr>
              <a:t>数と計算」　（１）「数の構成と表し方」</a:t>
            </a:r>
            <a:endParaRPr kumimoji="1" lang="en-US" altLang="ja-JP" sz="1550" dirty="0">
              <a:latin typeface="+mj-ea"/>
              <a:ea typeface="+mj-ea"/>
            </a:endParaRPr>
          </a:p>
          <a:p>
            <a:pPr>
              <a:lnSpc>
                <a:spcPts val="2300"/>
              </a:lnSpc>
              <a:defRPr/>
            </a:pPr>
            <a:r>
              <a:rPr kumimoji="1" lang="ja-JP" altLang="en-US" sz="1550" dirty="0"/>
              <a:t>　　　（ア）　ものとものとを対応させることによって，ものの個数を比べること。</a:t>
            </a:r>
            <a:endParaRPr kumimoji="1" lang="en-US" altLang="ja-JP" sz="1550" dirty="0"/>
          </a:p>
          <a:p>
            <a:pPr>
              <a:lnSpc>
                <a:spcPts val="2300"/>
              </a:lnSpc>
              <a:defRPr/>
            </a:pPr>
            <a:r>
              <a:rPr kumimoji="1" lang="ja-JP" altLang="en-US" sz="1550" dirty="0"/>
              <a:t>○　抽象度を上げて書かれているので，そのままの文言では，評価規準として用いるには適さない場合。</a:t>
            </a:r>
            <a:endParaRPr kumimoji="1" lang="en-US" altLang="ja-JP" sz="1550" dirty="0"/>
          </a:p>
          <a:p>
            <a:pPr>
              <a:lnSpc>
                <a:spcPts val="2300"/>
              </a:lnSpc>
              <a:defRPr/>
            </a:pPr>
            <a:r>
              <a:rPr kumimoji="1" lang="ja-JP" altLang="en-US" sz="1550" dirty="0"/>
              <a:t>　　</a:t>
            </a:r>
            <a:r>
              <a:rPr kumimoji="1" lang="ja-JP" altLang="en-US" sz="1550" dirty="0">
                <a:latin typeface="+mj-ea"/>
                <a:ea typeface="+mj-ea"/>
              </a:rPr>
              <a:t>例　第６学年　「</a:t>
            </a:r>
            <a:r>
              <a:rPr kumimoji="1" lang="en-US" altLang="ja-JP" sz="1550" dirty="0">
                <a:latin typeface="+mj-ea"/>
                <a:ea typeface="+mj-ea"/>
              </a:rPr>
              <a:t>B</a:t>
            </a:r>
            <a:r>
              <a:rPr kumimoji="1" lang="ja-JP" altLang="en-US" sz="1550" dirty="0">
                <a:latin typeface="+mj-ea"/>
                <a:ea typeface="+mj-ea"/>
              </a:rPr>
              <a:t>図形」　（１）「縮図や拡大図，対称な図形」</a:t>
            </a:r>
            <a:endParaRPr kumimoji="1" lang="en-US" altLang="ja-JP" sz="1550" dirty="0">
              <a:latin typeface="+mj-ea"/>
              <a:ea typeface="+mj-ea"/>
            </a:endParaRPr>
          </a:p>
          <a:p>
            <a:pPr>
              <a:lnSpc>
                <a:spcPts val="2300"/>
              </a:lnSpc>
              <a:defRPr/>
            </a:pPr>
            <a:r>
              <a:rPr kumimoji="1" lang="ja-JP" altLang="en-US" sz="1550" dirty="0">
                <a:latin typeface="+mj-ea"/>
                <a:ea typeface="+mj-ea"/>
              </a:rPr>
              <a:t>　　　（ア）　縮図や拡大図について理解すること。</a:t>
            </a:r>
          </a:p>
        </p:txBody>
      </p:sp>
      <p:sp>
        <p:nvSpPr>
          <p:cNvPr id="32773" name="テキスト ボックス 2">
            <a:extLst>
              <a:ext uri="{FF2B5EF4-FFF2-40B4-BE49-F238E27FC236}">
                <a16:creationId xmlns:a16="http://schemas.microsoft.com/office/drawing/2014/main" id="{7DC3FCBB-9D49-4F29-AB9D-03B073E91B4D}"/>
              </a:ext>
            </a:extLst>
          </p:cNvPr>
          <p:cNvSpPr txBox="1">
            <a:spLocks noChangeArrowheads="1"/>
          </p:cNvSpPr>
          <p:nvPr/>
        </p:nvSpPr>
        <p:spPr bwMode="auto">
          <a:xfrm>
            <a:off x="76200" y="2205038"/>
            <a:ext cx="8996363" cy="296862"/>
          </a:xfrm>
          <a:prstGeom prst="rect">
            <a:avLst/>
          </a:prstGeom>
          <a:solidFill>
            <a:srgbClr val="002060"/>
          </a:solidFill>
          <a:ln w="9525">
            <a:solidFill>
              <a:schemeClr val="tx1"/>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1600"/>
              </a:lnSpc>
            </a:pPr>
            <a:r>
              <a:rPr kumimoji="1" lang="ja-JP" altLang="en-US" sz="1600" b="1">
                <a:solidFill>
                  <a:schemeClr val="bg1"/>
                </a:solidFill>
              </a:rPr>
              <a:t>２　学習指導要領の算数科の内容として示された文言の書き方に違いがあること。</a:t>
            </a:r>
          </a:p>
        </p:txBody>
      </p:sp>
      <p:sp>
        <p:nvSpPr>
          <p:cNvPr id="32774" name="テキスト ボックス 1">
            <a:extLst>
              <a:ext uri="{FF2B5EF4-FFF2-40B4-BE49-F238E27FC236}">
                <a16:creationId xmlns:a16="http://schemas.microsoft.com/office/drawing/2014/main" id="{01C807DE-4243-4DE9-BE08-52DFA2202144}"/>
              </a:ext>
            </a:extLst>
          </p:cNvPr>
          <p:cNvSpPr txBox="1">
            <a:spLocks noChangeArrowheads="1"/>
          </p:cNvSpPr>
          <p:nvPr/>
        </p:nvSpPr>
        <p:spPr bwMode="auto">
          <a:xfrm>
            <a:off x="98425" y="431800"/>
            <a:ext cx="8974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1600"/>
              <a:t>【</a:t>
            </a:r>
            <a:r>
              <a:rPr kumimoji="1" lang="ja-JP" altLang="en-US" sz="1600"/>
              <a:t>注意</a:t>
            </a:r>
            <a:r>
              <a:rPr kumimoji="1" lang="en-US" altLang="ja-JP" sz="1600"/>
              <a:t>】</a:t>
            </a:r>
            <a:r>
              <a:rPr kumimoji="1" lang="ja-JP" altLang="en-US" sz="1600"/>
              <a:t>「内容のまとまりごとの評価規準（例）」に示された文言が，単元の評価規準の文言として</a:t>
            </a:r>
            <a:r>
              <a:rPr kumimoji="1" lang="ja-JP" altLang="en-US" sz="1600" b="1">
                <a:solidFill>
                  <a:srgbClr val="FF0000"/>
                </a:solidFill>
              </a:rPr>
              <a:t>その</a:t>
            </a:r>
            <a:endParaRPr kumimoji="1" lang="en-US" altLang="ja-JP" sz="1600" b="1">
              <a:solidFill>
                <a:srgbClr val="FF0000"/>
              </a:solidFill>
            </a:endParaRPr>
          </a:p>
          <a:p>
            <a:r>
              <a:rPr kumimoji="1" lang="ja-JP" altLang="en-US" sz="1600" b="1">
                <a:solidFill>
                  <a:srgbClr val="FF0000"/>
                </a:solidFill>
              </a:rPr>
              <a:t>　　　　まま用いるには適さない</a:t>
            </a:r>
            <a:r>
              <a:rPr kumimoji="1" lang="ja-JP" altLang="en-US" sz="1600"/>
              <a:t>場合がある。</a:t>
            </a:r>
          </a:p>
        </p:txBody>
      </p:sp>
      <p:graphicFrame>
        <p:nvGraphicFramePr>
          <p:cNvPr id="11" name="表 2">
            <a:extLst>
              <a:ext uri="{FF2B5EF4-FFF2-40B4-BE49-F238E27FC236}">
                <a16:creationId xmlns:a16="http://schemas.microsoft.com/office/drawing/2014/main" id="{9800995A-1252-4488-8588-E260E6B3A127}"/>
              </a:ext>
            </a:extLst>
          </p:cNvPr>
          <p:cNvGraphicFramePr>
            <a:graphicFrameLocks noGrp="1"/>
          </p:cNvGraphicFramePr>
          <p:nvPr/>
        </p:nvGraphicFramePr>
        <p:xfrm>
          <a:off x="95250" y="1355725"/>
          <a:ext cx="9004300" cy="777875"/>
        </p:xfrm>
        <a:graphic>
          <a:graphicData uri="http://schemas.openxmlformats.org/drawingml/2006/table">
            <a:tbl>
              <a:tblPr firstRow="1" bandRow="1">
                <a:tableStyleId>{5C22544A-7EE6-4342-B048-85BDC9FD1C3A}</a:tableStyleId>
              </a:tblPr>
              <a:tblGrid>
                <a:gridCol w="4502150">
                  <a:extLst>
                    <a:ext uri="{9D8B030D-6E8A-4147-A177-3AD203B41FA5}">
                      <a16:colId xmlns:a16="http://schemas.microsoft.com/office/drawing/2014/main" val="20000"/>
                    </a:ext>
                  </a:extLst>
                </a:gridCol>
                <a:gridCol w="4502150">
                  <a:extLst>
                    <a:ext uri="{9D8B030D-6E8A-4147-A177-3AD203B41FA5}">
                      <a16:colId xmlns:a16="http://schemas.microsoft.com/office/drawing/2014/main" val="20001"/>
                    </a:ext>
                  </a:extLst>
                </a:gridCol>
              </a:tblGrid>
              <a:tr h="289787">
                <a:tc>
                  <a:txBody>
                    <a:bodyPr/>
                    <a:lstStyle/>
                    <a:p>
                      <a:pPr algn="ctr"/>
                      <a:r>
                        <a:rPr kumimoji="1" lang="ja-JP" altLang="en-US" sz="1300" dirty="0"/>
                        <a:t>「内容のまとまり」</a:t>
                      </a:r>
                    </a:p>
                  </a:txBody>
                  <a:tcPr marL="91459" marR="91459" marT="45744" marB="45744" anchor="ctr"/>
                </a:tc>
                <a:tc>
                  <a:txBody>
                    <a:bodyPr/>
                    <a:lstStyle/>
                    <a:p>
                      <a:pPr algn="ctr"/>
                      <a:r>
                        <a:rPr kumimoji="1" lang="ja-JP" altLang="en-US" sz="1300" dirty="0"/>
                        <a:t>単元（例）</a:t>
                      </a:r>
                    </a:p>
                  </a:txBody>
                  <a:tcPr marL="91459" marR="91459" marT="45744" marB="45744" anchor="ctr"/>
                </a:tc>
                <a:extLst>
                  <a:ext uri="{0D108BD9-81ED-4DB2-BD59-A6C34878D82A}">
                    <a16:rowId xmlns:a16="http://schemas.microsoft.com/office/drawing/2014/main" val="10000"/>
                  </a:ext>
                </a:extLst>
              </a:tr>
              <a:tr h="488088">
                <a:tc>
                  <a:txBody>
                    <a:bodyPr/>
                    <a:lstStyle/>
                    <a:p>
                      <a:r>
                        <a:rPr kumimoji="1" lang="ja-JP" altLang="en-US" sz="1300" dirty="0">
                          <a:latin typeface="+mj-ea"/>
                          <a:ea typeface="+mj-ea"/>
                        </a:rPr>
                        <a:t>第２学年「</a:t>
                      </a:r>
                      <a:r>
                        <a:rPr kumimoji="1" lang="en-US" altLang="ja-JP" sz="1300" dirty="0">
                          <a:latin typeface="+mj-ea"/>
                          <a:ea typeface="+mj-ea"/>
                        </a:rPr>
                        <a:t>C</a:t>
                      </a:r>
                      <a:r>
                        <a:rPr kumimoji="1" lang="ja-JP" altLang="en-US" sz="1300" dirty="0">
                          <a:latin typeface="+mj-ea"/>
                          <a:ea typeface="+mj-ea"/>
                        </a:rPr>
                        <a:t>測定」（１）長さやかさの単位と測定</a:t>
                      </a:r>
                    </a:p>
                  </a:txBody>
                  <a:tcPr marL="91459" marR="91459" marT="45744" marB="45744" anchor="ctr"/>
                </a:tc>
                <a:tc>
                  <a:txBody>
                    <a:bodyPr/>
                    <a:lstStyle/>
                    <a:p>
                      <a:r>
                        <a:rPr kumimoji="1" lang="ja-JP" altLang="en-US" sz="1300" dirty="0"/>
                        <a:t>　　　　　単元「長さ」</a:t>
                      </a:r>
                      <a:endParaRPr kumimoji="1" lang="en-US" altLang="ja-JP" sz="1300" dirty="0"/>
                    </a:p>
                    <a:p>
                      <a:r>
                        <a:rPr kumimoji="1" lang="ja-JP" altLang="en-US" sz="1300" dirty="0"/>
                        <a:t>　　　　　単元「かさ」</a:t>
                      </a:r>
                    </a:p>
                  </a:txBody>
                  <a:tcPr marL="91459" marR="91459" marT="45744" marB="45744" anchor="ctr"/>
                </a:tc>
                <a:extLst>
                  <a:ext uri="{0D108BD9-81ED-4DB2-BD59-A6C34878D82A}">
                    <a16:rowId xmlns:a16="http://schemas.microsoft.com/office/drawing/2014/main" val="10001"/>
                  </a:ext>
                </a:extLst>
              </a:tr>
            </a:tbl>
          </a:graphicData>
        </a:graphic>
      </p:graphicFrame>
      <p:sp>
        <p:nvSpPr>
          <p:cNvPr id="12" name="矢印: 右 4">
            <a:extLst>
              <a:ext uri="{FF2B5EF4-FFF2-40B4-BE49-F238E27FC236}">
                <a16:creationId xmlns:a16="http://schemas.microsoft.com/office/drawing/2014/main" id="{38BF55FD-38F9-4BBB-AB4C-4DC9376DDAEE}"/>
              </a:ext>
            </a:extLst>
          </p:cNvPr>
          <p:cNvSpPr/>
          <p:nvPr/>
        </p:nvSpPr>
        <p:spPr>
          <a:xfrm>
            <a:off x="4122738" y="1690688"/>
            <a:ext cx="863600" cy="379412"/>
          </a:xfrm>
          <a:prstGeom prst="rightArrow">
            <a:avLst>
              <a:gd name="adj1" fmla="val 7154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t>分割</a:t>
            </a:r>
          </a:p>
        </p:txBody>
      </p:sp>
      <p:sp>
        <p:nvSpPr>
          <p:cNvPr id="14" name="テキスト ボックス 19">
            <a:extLst>
              <a:ext uri="{FF2B5EF4-FFF2-40B4-BE49-F238E27FC236}">
                <a16:creationId xmlns:a16="http://schemas.microsoft.com/office/drawing/2014/main" id="{0DC3A238-8225-464C-92B6-44C009560964}"/>
              </a:ext>
            </a:extLst>
          </p:cNvPr>
          <p:cNvSpPr txBox="1">
            <a:spLocks noChangeArrowheads="1"/>
          </p:cNvSpPr>
          <p:nvPr/>
        </p:nvSpPr>
        <p:spPr bwMode="auto">
          <a:xfrm>
            <a:off x="95250" y="4797425"/>
            <a:ext cx="8977313" cy="1862138"/>
          </a:xfrm>
          <a:prstGeom prst="rect">
            <a:avLst/>
          </a:prstGeom>
          <a:solidFill>
            <a:schemeClr val="bg1"/>
          </a:solidFill>
          <a:ln w="25400" cmpd="dbl">
            <a:solidFill>
              <a:schemeClr val="tx1"/>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300"/>
              </a:lnSpc>
              <a:defRPr/>
            </a:pPr>
            <a:r>
              <a:rPr kumimoji="1" lang="ja-JP" altLang="en-US" sz="2000" b="1" dirty="0"/>
              <a:t>「内容のまとまりごとの評価規準」</a:t>
            </a:r>
            <a:endParaRPr kumimoji="1" lang="en-US" altLang="ja-JP" sz="2000" b="1" dirty="0"/>
          </a:p>
          <a:p>
            <a:pPr>
              <a:lnSpc>
                <a:spcPts val="2300"/>
              </a:lnSpc>
              <a:defRPr/>
            </a:pPr>
            <a:r>
              <a:rPr kumimoji="1" lang="ja-JP" altLang="en-US" sz="1550" dirty="0"/>
              <a:t>　　　↓　上記２を踏まえて，評価規準の文言を具体的な書き方で表現を揃える。</a:t>
            </a:r>
            <a:endParaRPr kumimoji="1" lang="en-US" altLang="ja-JP" sz="1550" dirty="0"/>
          </a:p>
          <a:p>
            <a:pPr>
              <a:lnSpc>
                <a:spcPts val="2300"/>
              </a:lnSpc>
              <a:defRPr/>
            </a:pPr>
            <a:r>
              <a:rPr kumimoji="1" lang="ja-JP" altLang="en-US" sz="2000" b="1" dirty="0"/>
              <a:t>「具体的な内容のまとまりごとの評価規準」</a:t>
            </a:r>
            <a:endParaRPr kumimoji="1" lang="en-US" altLang="ja-JP" sz="2000" b="1" dirty="0"/>
          </a:p>
          <a:p>
            <a:pPr>
              <a:lnSpc>
                <a:spcPts val="2300"/>
              </a:lnSpc>
              <a:defRPr/>
            </a:pPr>
            <a:r>
              <a:rPr kumimoji="1" lang="ja-JP" altLang="en-US" sz="1550" dirty="0"/>
              <a:t>　　　↓　単元に合わせて，「具体的な内容のまとまりごとの評価規準」をそのまま用いたり，分割したり，</a:t>
            </a:r>
            <a:endParaRPr kumimoji="1" lang="en-US" altLang="ja-JP" sz="1550" dirty="0"/>
          </a:p>
          <a:p>
            <a:pPr>
              <a:lnSpc>
                <a:spcPts val="2300"/>
              </a:lnSpc>
              <a:defRPr/>
            </a:pPr>
            <a:r>
              <a:rPr kumimoji="1" lang="ja-JP" altLang="en-US" sz="1550" dirty="0"/>
              <a:t>　　　↓   組み合わせたりして，単元の評価規準を作成する。　</a:t>
            </a:r>
            <a:endParaRPr kumimoji="1" lang="en-US" altLang="ja-JP" sz="1550" dirty="0"/>
          </a:p>
          <a:p>
            <a:pPr>
              <a:lnSpc>
                <a:spcPts val="2300"/>
              </a:lnSpc>
              <a:defRPr/>
            </a:pPr>
            <a:r>
              <a:rPr kumimoji="1" lang="ja-JP" altLang="en-US" sz="2000" b="1" dirty="0"/>
              <a:t>「単元の評価規準」</a:t>
            </a:r>
          </a:p>
        </p:txBody>
      </p:sp>
      <p:sp>
        <p:nvSpPr>
          <p:cNvPr id="3" name="下矢印 2">
            <a:extLst>
              <a:ext uri="{FF2B5EF4-FFF2-40B4-BE49-F238E27FC236}">
                <a16:creationId xmlns:a16="http://schemas.microsoft.com/office/drawing/2014/main" id="{6F0AA2AC-7E6D-4017-8CC3-6488DBB18FD3}"/>
              </a:ext>
            </a:extLst>
          </p:cNvPr>
          <p:cNvSpPr/>
          <p:nvPr/>
        </p:nvSpPr>
        <p:spPr>
          <a:xfrm>
            <a:off x="3987800" y="4338638"/>
            <a:ext cx="1133475" cy="4587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2789" name="テキスト ボックス 1">
            <a:extLst>
              <a:ext uri="{FF2B5EF4-FFF2-40B4-BE49-F238E27FC236}">
                <a16:creationId xmlns:a16="http://schemas.microsoft.com/office/drawing/2014/main" id="{3BD0FA58-F659-466B-A27B-44829249632C}"/>
              </a:ext>
            </a:extLst>
          </p:cNvPr>
          <p:cNvSpPr txBox="1">
            <a:spLocks noChangeArrowheads="1"/>
          </p:cNvSpPr>
          <p:nvPr/>
        </p:nvSpPr>
        <p:spPr bwMode="auto">
          <a:xfrm>
            <a:off x="0" y="0"/>
            <a:ext cx="9144000" cy="4445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chemeClr val="bg1"/>
                </a:solidFill>
              </a:rPr>
              <a:t>Ⅲ</a:t>
            </a:r>
            <a:r>
              <a:rPr kumimoji="1" lang="ja-JP" altLang="en-US" sz="2800" b="1">
                <a:solidFill>
                  <a:schemeClr val="bg1"/>
                </a:solidFill>
              </a:rPr>
              <a:t>　単元の評価規準作成の手順</a:t>
            </a:r>
            <a:r>
              <a:rPr kumimoji="1" lang="ja-JP" altLang="en-US" b="1">
                <a:solidFill>
                  <a:schemeClr val="bg1"/>
                </a:solidFill>
              </a:rPr>
              <a:t>（②単元の評価規準を作成する）</a:t>
            </a:r>
            <a:endParaRPr kumimoji="1" lang="ja-JP" altLang="en-US" sz="2400" b="1">
              <a:solidFill>
                <a:schemeClr val="bg1"/>
              </a:solidFill>
            </a:endParaRPr>
          </a:p>
        </p:txBody>
      </p:sp>
      <p:sp>
        <p:nvSpPr>
          <p:cNvPr id="15" name="下リボン 14">
            <a:extLst>
              <a:ext uri="{FF2B5EF4-FFF2-40B4-BE49-F238E27FC236}">
                <a16:creationId xmlns:a16="http://schemas.microsoft.com/office/drawing/2014/main" id="{4E538902-7442-4F24-A1CD-5EA0FD8D53FB}"/>
              </a:ext>
            </a:extLst>
          </p:cNvPr>
          <p:cNvSpPr/>
          <p:nvPr/>
        </p:nvSpPr>
        <p:spPr>
          <a:xfrm>
            <a:off x="8158163" y="73025"/>
            <a:ext cx="927100" cy="330200"/>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P39</a:t>
            </a:r>
            <a:endParaRPr kumimoji="1" lang="ja-JP" altLang="en-US" dirty="0">
              <a:solidFill>
                <a:schemeClr val="tx1"/>
              </a:solidFill>
            </a:endParaRPr>
          </a:p>
        </p:txBody>
      </p:sp>
    </p:spTree>
  </p:cSld>
  <p:clrMapOvr>
    <a:masterClrMapping/>
  </p:clrMapOvr>
  <p:transition spd="slow" advTm="807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52" name="オーディオ 1">
            <a:hlinkClick r:id="" action="ppaction://media"/>
            <a:extLst>
              <a:ext uri="{FF2B5EF4-FFF2-40B4-BE49-F238E27FC236}">
                <a16:creationId xmlns:a16="http://schemas.microsoft.com/office/drawing/2014/main" id="{89369F12-8700-4C6F-9436-91A4C19AFB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F69F0464-3D43-46D1-AB0C-5C7C074158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13" name="テキスト ボックス 12">
            <a:extLst>
              <a:ext uri="{FF2B5EF4-FFF2-40B4-BE49-F238E27FC236}">
                <a16:creationId xmlns:a16="http://schemas.microsoft.com/office/drawing/2014/main" id="{0BC66083-2924-4B3C-ABC5-AB6234867612}"/>
              </a:ext>
            </a:extLst>
          </p:cNvPr>
          <p:cNvSpPr txBox="1"/>
          <p:nvPr/>
        </p:nvSpPr>
        <p:spPr>
          <a:xfrm>
            <a:off x="30163" y="398463"/>
            <a:ext cx="9069387" cy="64150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34819" name="テキスト ボックス 1">
            <a:extLst>
              <a:ext uri="{FF2B5EF4-FFF2-40B4-BE49-F238E27FC236}">
                <a16:creationId xmlns:a16="http://schemas.microsoft.com/office/drawing/2014/main" id="{DF7F5F9F-9EDF-4847-AABD-9A5C1C757D3C}"/>
              </a:ext>
            </a:extLst>
          </p:cNvPr>
          <p:cNvSpPr txBox="1">
            <a:spLocks noChangeArrowheads="1"/>
          </p:cNvSpPr>
          <p:nvPr/>
        </p:nvSpPr>
        <p:spPr bwMode="auto">
          <a:xfrm>
            <a:off x="0" y="0"/>
            <a:ext cx="9144000" cy="4445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chemeClr val="bg1"/>
                </a:solidFill>
              </a:rPr>
              <a:t>Ⅲ</a:t>
            </a:r>
            <a:r>
              <a:rPr kumimoji="1" lang="ja-JP" altLang="en-US" sz="2800" b="1">
                <a:solidFill>
                  <a:schemeClr val="bg1"/>
                </a:solidFill>
              </a:rPr>
              <a:t>　単元の評価規準作成の手順</a:t>
            </a:r>
            <a:r>
              <a:rPr kumimoji="1" lang="ja-JP" altLang="en-US" b="1">
                <a:solidFill>
                  <a:schemeClr val="bg1"/>
                </a:solidFill>
              </a:rPr>
              <a:t>（②単元の評価規準を作成する）</a:t>
            </a:r>
            <a:endParaRPr kumimoji="1" lang="ja-JP" altLang="en-US" sz="2400" b="1">
              <a:solidFill>
                <a:schemeClr val="bg1"/>
              </a:solidFill>
            </a:endParaRPr>
          </a:p>
        </p:txBody>
      </p:sp>
      <p:sp>
        <p:nvSpPr>
          <p:cNvPr id="34820" name="テキスト ボックス 3">
            <a:extLst>
              <a:ext uri="{FF2B5EF4-FFF2-40B4-BE49-F238E27FC236}">
                <a16:creationId xmlns:a16="http://schemas.microsoft.com/office/drawing/2014/main" id="{CF8ADECB-57E3-40AC-9F6C-A22FD8D6F226}"/>
              </a:ext>
            </a:extLst>
          </p:cNvPr>
          <p:cNvSpPr txBox="1">
            <a:spLocks noChangeArrowheads="1"/>
          </p:cNvSpPr>
          <p:nvPr/>
        </p:nvSpPr>
        <p:spPr bwMode="auto">
          <a:xfrm>
            <a:off x="42863" y="603250"/>
            <a:ext cx="4024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b="1"/>
              <a:t>【</a:t>
            </a:r>
            <a:r>
              <a:rPr kumimoji="1" lang="ja-JP" altLang="en-US" b="1"/>
              <a:t>内容のまとまりごとの評価規準（例）</a:t>
            </a:r>
            <a:r>
              <a:rPr kumimoji="1" lang="en-US" altLang="ja-JP" b="1"/>
              <a:t>】</a:t>
            </a:r>
            <a:endParaRPr kumimoji="1" lang="ja-JP" altLang="en-US" b="1"/>
          </a:p>
        </p:txBody>
      </p:sp>
      <p:sp>
        <p:nvSpPr>
          <p:cNvPr id="34821" name="テキスト ボックス 15">
            <a:extLst>
              <a:ext uri="{FF2B5EF4-FFF2-40B4-BE49-F238E27FC236}">
                <a16:creationId xmlns:a16="http://schemas.microsoft.com/office/drawing/2014/main" id="{1A914386-A6A6-4715-83CC-084571C6FB10}"/>
              </a:ext>
            </a:extLst>
          </p:cNvPr>
          <p:cNvSpPr txBox="1">
            <a:spLocks noChangeArrowheads="1"/>
          </p:cNvSpPr>
          <p:nvPr/>
        </p:nvSpPr>
        <p:spPr bwMode="auto">
          <a:xfrm>
            <a:off x="5256213" y="504825"/>
            <a:ext cx="3816350" cy="33813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1600" dirty="0">
                <a:latin typeface="+mj-ea"/>
                <a:ea typeface="+mj-ea"/>
              </a:rPr>
              <a:t>第３学年　</a:t>
            </a:r>
            <a:r>
              <a:rPr kumimoji="1" lang="en-US" altLang="ja-JP" sz="1600" dirty="0">
                <a:latin typeface="+mj-ea"/>
                <a:ea typeface="+mj-ea"/>
              </a:rPr>
              <a:t>A</a:t>
            </a:r>
            <a:r>
              <a:rPr kumimoji="1" lang="ja-JP" altLang="en-US" sz="1600" dirty="0">
                <a:latin typeface="+mj-ea"/>
                <a:ea typeface="+mj-ea"/>
              </a:rPr>
              <a:t>数と計算　（４）　除法の場合</a:t>
            </a:r>
          </a:p>
        </p:txBody>
      </p:sp>
      <p:graphicFrame>
        <p:nvGraphicFramePr>
          <p:cNvPr id="5" name="表 4">
            <a:extLst>
              <a:ext uri="{FF2B5EF4-FFF2-40B4-BE49-F238E27FC236}">
                <a16:creationId xmlns:a16="http://schemas.microsoft.com/office/drawing/2014/main" id="{FDE4EE3F-29B5-49A0-AD6C-2ED41FB824EA}"/>
              </a:ext>
            </a:extLst>
          </p:cNvPr>
          <p:cNvGraphicFramePr>
            <a:graphicFrameLocks noGrp="1"/>
          </p:cNvGraphicFramePr>
          <p:nvPr/>
        </p:nvGraphicFramePr>
        <p:xfrm>
          <a:off x="88900" y="903288"/>
          <a:ext cx="8964612" cy="2595571"/>
        </p:xfrm>
        <a:graphic>
          <a:graphicData uri="http://schemas.openxmlformats.org/drawingml/2006/table">
            <a:tbl>
              <a:tblPr firstRow="1" bandRow="1">
                <a:tableStyleId>{5C22544A-7EE6-4342-B048-85BDC9FD1C3A}</a:tableStyleId>
              </a:tblPr>
              <a:tblGrid>
                <a:gridCol w="2988204">
                  <a:extLst>
                    <a:ext uri="{9D8B030D-6E8A-4147-A177-3AD203B41FA5}">
                      <a16:colId xmlns:a16="http://schemas.microsoft.com/office/drawing/2014/main" val="20000"/>
                    </a:ext>
                  </a:extLst>
                </a:gridCol>
                <a:gridCol w="2988204">
                  <a:extLst>
                    <a:ext uri="{9D8B030D-6E8A-4147-A177-3AD203B41FA5}">
                      <a16:colId xmlns:a16="http://schemas.microsoft.com/office/drawing/2014/main" val="20001"/>
                    </a:ext>
                  </a:extLst>
                </a:gridCol>
                <a:gridCol w="2988204">
                  <a:extLst>
                    <a:ext uri="{9D8B030D-6E8A-4147-A177-3AD203B41FA5}">
                      <a16:colId xmlns:a16="http://schemas.microsoft.com/office/drawing/2014/main" val="20002"/>
                    </a:ext>
                  </a:extLst>
                </a:gridCol>
              </a:tblGrid>
              <a:tr h="370593">
                <a:tc>
                  <a:txBody>
                    <a:bodyPr/>
                    <a:lstStyle/>
                    <a:p>
                      <a:pPr algn="ctr">
                        <a:lnSpc>
                          <a:spcPts val="1400"/>
                        </a:lnSpc>
                      </a:pPr>
                      <a:r>
                        <a:rPr kumimoji="1" lang="ja-JP" altLang="en-US" sz="1400" dirty="0"/>
                        <a:t>知識・技能</a:t>
                      </a:r>
                    </a:p>
                  </a:txBody>
                  <a:tcPr marL="91446" marR="91446" marT="45689" marB="45689" anchor="ctr"/>
                </a:tc>
                <a:tc>
                  <a:txBody>
                    <a:bodyPr/>
                    <a:lstStyle/>
                    <a:p>
                      <a:pPr algn="ctr">
                        <a:lnSpc>
                          <a:spcPts val="1400"/>
                        </a:lnSpc>
                      </a:pPr>
                      <a:r>
                        <a:rPr kumimoji="1" lang="ja-JP" altLang="en-US" sz="1400" dirty="0"/>
                        <a:t>思考・判断・表現</a:t>
                      </a:r>
                    </a:p>
                  </a:txBody>
                  <a:tcPr marL="91446" marR="91446" marT="45689" marB="45689" anchor="ctr"/>
                </a:tc>
                <a:tc>
                  <a:txBody>
                    <a:bodyPr/>
                    <a:lstStyle/>
                    <a:p>
                      <a:pPr algn="ctr">
                        <a:lnSpc>
                          <a:spcPts val="1400"/>
                        </a:lnSpc>
                      </a:pPr>
                      <a:r>
                        <a:rPr kumimoji="1" lang="ja-JP" altLang="en-US" sz="1400" dirty="0"/>
                        <a:t>主体的に学習に取り組む態度</a:t>
                      </a:r>
                    </a:p>
                  </a:txBody>
                  <a:tcPr marL="91446" marR="91446" marT="45689" marB="45689" anchor="ctr"/>
                </a:tc>
                <a:extLst>
                  <a:ext uri="{0D108BD9-81ED-4DB2-BD59-A6C34878D82A}">
                    <a16:rowId xmlns:a16="http://schemas.microsoft.com/office/drawing/2014/main" val="10000"/>
                  </a:ext>
                </a:extLst>
              </a:tr>
              <a:tr h="2224969">
                <a:tc>
                  <a:txBody>
                    <a:bodyPr/>
                    <a:lstStyle/>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・除法の意味について理解し， それが用</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いられる場合について知っている。また，</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余りについて知っている。</a:t>
                      </a:r>
                    </a:p>
                    <a:p>
                      <a:pPr>
                        <a:lnSpc>
                          <a:spcPts val="1400"/>
                        </a:lnSpc>
                      </a:pPr>
                      <a:r>
                        <a:rPr kumimoji="1" lang="ja-JP" altLang="en-US" sz="1300" dirty="0"/>
                        <a:t>・除法が用いられる場面を式に表したり，</a:t>
                      </a:r>
                      <a:endParaRPr kumimoji="1" lang="en-US" altLang="ja-JP" sz="1300" dirty="0"/>
                    </a:p>
                    <a:p>
                      <a:pPr>
                        <a:lnSpc>
                          <a:spcPts val="1400"/>
                        </a:lnSpc>
                      </a:pPr>
                      <a:r>
                        <a:rPr kumimoji="1" lang="ja-JP" altLang="en-US" sz="1300" dirty="0"/>
                        <a:t>  式を読み取ったりすることができる。</a:t>
                      </a:r>
                      <a:endParaRPr kumimoji="1" lang="en-US" altLang="ja-JP" sz="1300" dirty="0"/>
                    </a:p>
                    <a:p>
                      <a:pPr>
                        <a:lnSpc>
                          <a:spcPts val="1400"/>
                        </a:lnSpc>
                      </a:pPr>
                      <a:r>
                        <a:rPr kumimoji="1" lang="ja-JP" altLang="en-US" sz="1300" dirty="0"/>
                        <a:t>・除法と乗法や減法との関係について理</a:t>
                      </a:r>
                      <a:endParaRPr kumimoji="1" lang="en-US" altLang="ja-JP" sz="1300" dirty="0"/>
                    </a:p>
                    <a:p>
                      <a:pPr>
                        <a:lnSpc>
                          <a:spcPts val="1400"/>
                        </a:lnSpc>
                      </a:pPr>
                      <a:r>
                        <a:rPr kumimoji="1" lang="ja-JP" altLang="en-US" sz="1300" dirty="0"/>
                        <a:t>  解している。</a:t>
                      </a:r>
                    </a:p>
                    <a:p>
                      <a:pPr>
                        <a:lnSpc>
                          <a:spcPts val="1400"/>
                        </a:lnSpc>
                      </a:pPr>
                      <a:r>
                        <a:rPr kumimoji="1" lang="ja-JP" altLang="en-US" sz="1300" dirty="0"/>
                        <a:t>・除数と商が共に１位数である除法の計</a:t>
                      </a:r>
                      <a:endParaRPr kumimoji="1" lang="en-US" altLang="ja-JP" sz="1300" dirty="0"/>
                    </a:p>
                    <a:p>
                      <a:pPr>
                        <a:lnSpc>
                          <a:spcPts val="1400"/>
                        </a:lnSpc>
                      </a:pPr>
                      <a:r>
                        <a:rPr kumimoji="1" lang="ja-JP" altLang="en-US" sz="1300" dirty="0"/>
                        <a:t>  算が確実にできる。</a:t>
                      </a:r>
                    </a:p>
                    <a:p>
                      <a:pPr>
                        <a:lnSpc>
                          <a:spcPts val="1400"/>
                        </a:lnSpc>
                      </a:pPr>
                      <a:r>
                        <a:rPr kumimoji="1" lang="ja-JP" altLang="en-US" sz="1300" dirty="0"/>
                        <a:t>・簡単な場合について，除数が１位数で</a:t>
                      </a:r>
                      <a:endParaRPr kumimoji="1" lang="en-US" altLang="ja-JP" sz="1300" dirty="0"/>
                    </a:p>
                    <a:p>
                      <a:pPr>
                        <a:lnSpc>
                          <a:spcPts val="1400"/>
                        </a:lnSpc>
                      </a:pPr>
                      <a:r>
                        <a:rPr kumimoji="1" lang="ja-JP" altLang="en-US" sz="1300" dirty="0"/>
                        <a:t>  商が２位数の除法の計算の仕方を知</a:t>
                      </a:r>
                      <a:r>
                        <a:rPr kumimoji="1" lang="ja-JP" altLang="en-US" sz="1300" dirty="0" err="1"/>
                        <a:t>っ</a:t>
                      </a:r>
                      <a:endParaRPr kumimoji="1" lang="en-US" altLang="ja-JP" sz="1300" dirty="0"/>
                    </a:p>
                    <a:p>
                      <a:pPr>
                        <a:lnSpc>
                          <a:spcPts val="1400"/>
                        </a:lnSpc>
                      </a:pPr>
                      <a:r>
                        <a:rPr kumimoji="1" lang="ja-JP" altLang="en-US" sz="1300" dirty="0"/>
                        <a:t>  ている。</a:t>
                      </a:r>
                    </a:p>
                  </a:txBody>
                  <a:tcPr marL="91446" marR="91446" marT="45689" marB="45689"/>
                </a:tc>
                <a:tc>
                  <a:txBody>
                    <a:bodyPr/>
                    <a:lstStyle/>
                    <a:p>
                      <a:pPr>
                        <a:lnSpc>
                          <a:spcPts val="1400"/>
                        </a:lnSpc>
                      </a:pPr>
                      <a:r>
                        <a:rPr kumimoji="1" lang="ja-JP" altLang="en-US" sz="1300" dirty="0"/>
                        <a:t>・数量の関係に着目し，計算の意味や計</a:t>
                      </a:r>
                      <a:endParaRPr kumimoji="1" lang="en-US" altLang="ja-JP" sz="1300" dirty="0"/>
                    </a:p>
                    <a:p>
                      <a:pPr>
                        <a:lnSpc>
                          <a:spcPts val="1400"/>
                        </a:lnSpc>
                      </a:pPr>
                      <a:r>
                        <a:rPr kumimoji="1" lang="ja-JP" altLang="en-US" sz="1300" dirty="0"/>
                        <a:t>  算の仕方を考えたり，計算に関して成り</a:t>
                      </a:r>
                      <a:endParaRPr kumimoji="1" lang="en-US" altLang="ja-JP" sz="1300" dirty="0"/>
                    </a:p>
                    <a:p>
                      <a:pPr>
                        <a:lnSpc>
                          <a:spcPts val="1400"/>
                        </a:lnSpc>
                      </a:pPr>
                      <a:r>
                        <a:rPr kumimoji="1" lang="ja-JP" altLang="en-US" sz="1300" dirty="0"/>
                        <a:t>  立つ性質を見いだしたりして</a:t>
                      </a:r>
                      <a:r>
                        <a:rPr kumimoji="1" lang="ja-JP" altLang="en-US" sz="1300" dirty="0" err="1"/>
                        <a:t>いるととも</a:t>
                      </a:r>
                      <a:endParaRPr kumimoji="1" lang="en-US" altLang="ja-JP" sz="1300" dirty="0"/>
                    </a:p>
                    <a:p>
                      <a:pPr>
                        <a:lnSpc>
                          <a:spcPts val="1400"/>
                        </a:lnSpc>
                      </a:pPr>
                      <a:r>
                        <a:rPr kumimoji="1" lang="ja-JP" altLang="en-US" sz="1300" dirty="0"/>
                        <a:t>  に，その性質を活用して，計算を工夫し</a:t>
                      </a:r>
                      <a:endParaRPr kumimoji="1" lang="en-US" altLang="ja-JP" sz="1300" dirty="0"/>
                    </a:p>
                    <a:p>
                      <a:pPr>
                        <a:lnSpc>
                          <a:spcPts val="1400"/>
                        </a:lnSpc>
                      </a:pPr>
                      <a:r>
                        <a:rPr kumimoji="1" lang="ja-JP" altLang="en-US" sz="1300" dirty="0"/>
                        <a:t>  たり計算の確かめをしたりしている。</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・数量の関係に着目し，計算を日常生活</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に生かしている。</a:t>
                      </a:r>
                    </a:p>
                    <a:p>
                      <a:pPr marL="0" marR="0" lvl="0" indent="0" algn="l" defTabSz="685800" rtl="0" eaLnBrk="1" fontAlgn="auto" latinLnBrk="0" hangingPunct="1">
                        <a:lnSpc>
                          <a:spcPts val="1400"/>
                        </a:lnSpc>
                        <a:spcBef>
                          <a:spcPts val="0"/>
                        </a:spcBef>
                        <a:spcAft>
                          <a:spcPts val="0"/>
                        </a:spcAft>
                        <a:buClrTx/>
                        <a:buSzTx/>
                        <a:buFontTx/>
                        <a:buNone/>
                        <a:tabLst/>
                        <a:defRPr/>
                      </a:pPr>
                      <a:endParaRPr kumimoji="1" lang="ja-JP" altLang="en-US" sz="1300" dirty="0"/>
                    </a:p>
                    <a:p>
                      <a:pPr marL="0" marR="0" lvl="0" indent="0" algn="l" defTabSz="685800" rtl="0" eaLnBrk="1" fontAlgn="auto" latinLnBrk="0" hangingPunct="1">
                        <a:lnSpc>
                          <a:spcPts val="1400"/>
                        </a:lnSpc>
                        <a:spcBef>
                          <a:spcPts val="0"/>
                        </a:spcBef>
                        <a:spcAft>
                          <a:spcPts val="0"/>
                        </a:spcAft>
                        <a:buClrTx/>
                        <a:buSzTx/>
                        <a:buFontTx/>
                        <a:buNone/>
                        <a:tabLst/>
                        <a:defRPr/>
                      </a:pPr>
                      <a:endParaRPr kumimoji="1" lang="en-US" altLang="ja-JP" sz="1300" dirty="0"/>
                    </a:p>
                    <a:p>
                      <a:pPr>
                        <a:lnSpc>
                          <a:spcPts val="1400"/>
                        </a:lnSpc>
                      </a:pPr>
                      <a:endParaRPr kumimoji="1" lang="ja-JP" altLang="en-US" sz="1300" dirty="0"/>
                    </a:p>
                  </a:txBody>
                  <a:tcPr marL="91446" marR="91446" marT="45689" marB="45689"/>
                </a:tc>
                <a:tc>
                  <a:txBody>
                    <a:bodyPr/>
                    <a:lstStyle/>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・除法に進んで関わり，数学的に表現・</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処理したことを振り返り，数理的な処理</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のよさに気付き生活や学習に活用し</a:t>
                      </a:r>
                      <a:r>
                        <a:rPr kumimoji="1" lang="ja-JP" altLang="en-US" sz="1300" dirty="0" err="1"/>
                        <a:t>よ</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a:t>
                      </a:r>
                      <a:r>
                        <a:rPr kumimoji="1" lang="ja-JP" altLang="en-US" sz="1300" dirty="0" err="1"/>
                        <a:t>う</a:t>
                      </a:r>
                      <a:r>
                        <a:rPr kumimoji="1" lang="ja-JP" altLang="en-US" sz="1300" dirty="0"/>
                        <a:t>としている。</a:t>
                      </a:r>
                    </a:p>
                    <a:p>
                      <a:pPr>
                        <a:lnSpc>
                          <a:spcPts val="1400"/>
                        </a:lnSpc>
                      </a:pPr>
                      <a:endParaRPr kumimoji="1" lang="ja-JP" altLang="en-US" sz="1300" dirty="0"/>
                    </a:p>
                    <a:p>
                      <a:pPr marL="0" marR="0" lvl="0" indent="0" algn="l" defTabSz="685800" rtl="0" eaLnBrk="1" fontAlgn="auto" latinLnBrk="0" hangingPunct="1">
                        <a:lnSpc>
                          <a:spcPts val="1400"/>
                        </a:lnSpc>
                        <a:spcBef>
                          <a:spcPts val="0"/>
                        </a:spcBef>
                        <a:spcAft>
                          <a:spcPts val="0"/>
                        </a:spcAft>
                        <a:buClrTx/>
                        <a:buSzTx/>
                        <a:buFontTx/>
                        <a:buNone/>
                        <a:tabLst/>
                        <a:defRPr/>
                      </a:pPr>
                      <a:endParaRPr kumimoji="1" lang="ja-JP" altLang="en-US" sz="1300" dirty="0"/>
                    </a:p>
                    <a:p>
                      <a:pPr>
                        <a:lnSpc>
                          <a:spcPts val="1400"/>
                        </a:lnSpc>
                      </a:pPr>
                      <a:endParaRPr kumimoji="1" lang="ja-JP" altLang="en-US" sz="1300" dirty="0"/>
                    </a:p>
                  </a:txBody>
                  <a:tcPr marL="91446" marR="91446" marT="45689" marB="45689"/>
                </a:tc>
                <a:extLst>
                  <a:ext uri="{0D108BD9-81ED-4DB2-BD59-A6C34878D82A}">
                    <a16:rowId xmlns:a16="http://schemas.microsoft.com/office/drawing/2014/main" val="10001"/>
                  </a:ext>
                </a:extLst>
              </a:tr>
            </a:tbl>
          </a:graphicData>
        </a:graphic>
      </p:graphicFrame>
      <p:graphicFrame>
        <p:nvGraphicFramePr>
          <p:cNvPr id="17" name="表 16">
            <a:extLst>
              <a:ext uri="{FF2B5EF4-FFF2-40B4-BE49-F238E27FC236}">
                <a16:creationId xmlns:a16="http://schemas.microsoft.com/office/drawing/2014/main" id="{41D18754-82AD-4929-9D06-D8799D18022B}"/>
              </a:ext>
            </a:extLst>
          </p:cNvPr>
          <p:cNvGraphicFramePr>
            <a:graphicFrameLocks noGrp="1"/>
          </p:cNvGraphicFramePr>
          <p:nvPr/>
        </p:nvGraphicFramePr>
        <p:xfrm>
          <a:off x="88900" y="3825875"/>
          <a:ext cx="8964612" cy="2951177"/>
        </p:xfrm>
        <a:graphic>
          <a:graphicData uri="http://schemas.openxmlformats.org/drawingml/2006/table">
            <a:tbl>
              <a:tblPr firstRow="1" bandRow="1">
                <a:tableStyleId>{5C22544A-7EE6-4342-B048-85BDC9FD1C3A}</a:tableStyleId>
              </a:tblPr>
              <a:tblGrid>
                <a:gridCol w="2988204">
                  <a:extLst>
                    <a:ext uri="{9D8B030D-6E8A-4147-A177-3AD203B41FA5}">
                      <a16:colId xmlns:a16="http://schemas.microsoft.com/office/drawing/2014/main" val="20000"/>
                    </a:ext>
                  </a:extLst>
                </a:gridCol>
                <a:gridCol w="2988204">
                  <a:extLst>
                    <a:ext uri="{9D8B030D-6E8A-4147-A177-3AD203B41FA5}">
                      <a16:colId xmlns:a16="http://schemas.microsoft.com/office/drawing/2014/main" val="20001"/>
                    </a:ext>
                  </a:extLst>
                </a:gridCol>
                <a:gridCol w="2988204">
                  <a:extLst>
                    <a:ext uri="{9D8B030D-6E8A-4147-A177-3AD203B41FA5}">
                      <a16:colId xmlns:a16="http://schemas.microsoft.com/office/drawing/2014/main" val="20002"/>
                    </a:ext>
                  </a:extLst>
                </a:gridCol>
              </a:tblGrid>
              <a:tr h="370595">
                <a:tc>
                  <a:txBody>
                    <a:bodyPr/>
                    <a:lstStyle/>
                    <a:p>
                      <a:pPr algn="ctr">
                        <a:lnSpc>
                          <a:spcPts val="1400"/>
                        </a:lnSpc>
                      </a:pPr>
                      <a:r>
                        <a:rPr kumimoji="1" lang="ja-JP" altLang="en-US" sz="1400" dirty="0"/>
                        <a:t>知識・技能</a:t>
                      </a:r>
                    </a:p>
                  </a:txBody>
                  <a:tcPr marL="91446" marR="91446" marT="45691" marB="45691" anchor="ctr"/>
                </a:tc>
                <a:tc>
                  <a:txBody>
                    <a:bodyPr/>
                    <a:lstStyle/>
                    <a:p>
                      <a:pPr algn="ctr">
                        <a:lnSpc>
                          <a:spcPts val="1400"/>
                        </a:lnSpc>
                      </a:pPr>
                      <a:r>
                        <a:rPr kumimoji="1" lang="ja-JP" altLang="en-US" sz="1400" dirty="0"/>
                        <a:t>思考・判断・表現</a:t>
                      </a:r>
                    </a:p>
                  </a:txBody>
                  <a:tcPr marL="91446" marR="91446" marT="45691" marB="45691" anchor="ctr"/>
                </a:tc>
                <a:tc>
                  <a:txBody>
                    <a:bodyPr/>
                    <a:lstStyle/>
                    <a:p>
                      <a:pPr algn="ctr">
                        <a:lnSpc>
                          <a:spcPts val="1400"/>
                        </a:lnSpc>
                      </a:pPr>
                      <a:r>
                        <a:rPr kumimoji="1" lang="ja-JP" altLang="en-US" sz="1400" dirty="0"/>
                        <a:t>主体的に学習に取り組む態度</a:t>
                      </a:r>
                    </a:p>
                  </a:txBody>
                  <a:tcPr marL="91446" marR="91446" marT="45691" marB="45691" anchor="ctr"/>
                </a:tc>
                <a:extLst>
                  <a:ext uri="{0D108BD9-81ED-4DB2-BD59-A6C34878D82A}">
                    <a16:rowId xmlns:a16="http://schemas.microsoft.com/office/drawing/2014/main" val="10000"/>
                  </a:ext>
                </a:extLst>
              </a:tr>
              <a:tr h="2580568">
                <a:tc>
                  <a:txBody>
                    <a:bodyPr/>
                    <a:lstStyle/>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a:t>
                      </a:r>
                      <a:r>
                        <a:rPr kumimoji="1" lang="ja-JP" altLang="en-US" sz="1300" b="1" u="sng" dirty="0"/>
                        <a:t>包含除や等分除</a:t>
                      </a:r>
                      <a:r>
                        <a:rPr kumimoji="1" lang="ja-JP" altLang="en-US" sz="1300" dirty="0"/>
                        <a:t>など，除法の意味に</a:t>
                      </a:r>
                      <a:r>
                        <a:rPr kumimoji="1" lang="ja-JP" altLang="en-US" sz="1300" dirty="0" err="1"/>
                        <a:t>つ</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いて理解し，それが用いられる場合に</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ついて知っている。</a:t>
                      </a:r>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・除法が用いられる場面を式に表したり，</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式を読み取ったりすることができる。</a:t>
                      </a:r>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・除法と乗法や減法との関係について理</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解している。</a:t>
                      </a:r>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・除数と商が共に１位数である除法の計</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算が確実にできる。</a:t>
                      </a:r>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a:t>
                      </a:r>
                      <a:r>
                        <a:rPr kumimoji="1" lang="ja-JP" altLang="en-US" sz="1300" b="1" u="sng" dirty="0"/>
                        <a:t>割り切れない場合に余りを出すことや，</a:t>
                      </a:r>
                      <a:endParaRPr kumimoji="1" lang="en-US" altLang="ja-JP" sz="1300" b="1" u="sng"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b="1" u="none" dirty="0"/>
                        <a:t>  </a:t>
                      </a:r>
                      <a:r>
                        <a:rPr kumimoji="1" lang="ja-JP" altLang="en-US" sz="1300" b="1" u="sng" dirty="0"/>
                        <a:t>余りは除数より小さいことを知っている。</a:t>
                      </a:r>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・簡単な場合について，除数が１位数で</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商が２位数の除法の計算の仕方を知</a:t>
                      </a:r>
                      <a:r>
                        <a:rPr kumimoji="1" lang="ja-JP" altLang="en-US" sz="1300" dirty="0" err="1"/>
                        <a:t>っ</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ている。</a:t>
                      </a:r>
                    </a:p>
                  </a:txBody>
                  <a:tcPr marL="91446" marR="91446" marT="45691" marB="45691"/>
                </a:tc>
                <a:tc>
                  <a:txBody>
                    <a:bodyPr/>
                    <a:lstStyle/>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・除法が用いられる場面の数量の関係を，</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b="1" u="none" dirty="0"/>
                        <a:t>  </a:t>
                      </a:r>
                      <a:r>
                        <a:rPr kumimoji="1" lang="ja-JP" altLang="en-US" sz="1300" b="1" u="sng" dirty="0"/>
                        <a:t>具体物や図式を用いて考えている。</a:t>
                      </a:r>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a:t>
                      </a:r>
                      <a:r>
                        <a:rPr kumimoji="1" lang="ja-JP" altLang="en-US" sz="1300" b="1" u="sng" dirty="0"/>
                        <a:t>除法は乗法の逆算と捉え，</a:t>
                      </a:r>
                      <a:r>
                        <a:rPr kumimoji="1" lang="ja-JP" altLang="en-US" sz="1300" dirty="0"/>
                        <a:t>除法の計算</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の仕方を考えている。</a:t>
                      </a:r>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a:t>
                      </a:r>
                      <a:r>
                        <a:rPr kumimoji="1" lang="ja-JP" altLang="en-US" sz="1300" b="1" u="sng" dirty="0"/>
                        <a:t>余りのある除法の余りについて，</a:t>
                      </a:r>
                      <a:r>
                        <a:rPr kumimoji="1" lang="ja-JP" altLang="en-US" sz="1300" dirty="0"/>
                        <a:t>日常</a:t>
                      </a:r>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生活の場面に応じて考えている。</a:t>
                      </a:r>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・「日常生活の問題（単なる文章題では</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ない。情報過多の問題，算数以外の教 　　　　</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科の問題）を，除法を活用して解決して</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いる。</a:t>
                      </a:r>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・簡単な場合について，除数が１位数で</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商が２位数の除法の計算の仕方を考</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えている。</a:t>
                      </a:r>
                      <a:endParaRPr kumimoji="1" lang="en-US" altLang="ja-JP" sz="1300" dirty="0"/>
                    </a:p>
                    <a:p>
                      <a:pPr>
                        <a:lnSpc>
                          <a:spcPts val="1400"/>
                        </a:lnSpc>
                      </a:pPr>
                      <a:endParaRPr kumimoji="1" lang="ja-JP" altLang="en-US" sz="1300" dirty="0"/>
                    </a:p>
                  </a:txBody>
                  <a:tcPr marL="91446" marR="91446" marT="45691" marB="45691"/>
                </a:tc>
                <a:tc>
                  <a:txBody>
                    <a:bodyPr/>
                    <a:lstStyle/>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・除法が用いられる場面の数量の関係を，</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具体物や図などを用いて考えようとして</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いる。</a:t>
                      </a:r>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・除法が用いられる場面を身の回りから</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見付け，除法を用いようとしている。  　　</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（「わり算探し」  など）</a:t>
                      </a:r>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・自分が考えた除法の計算の仕方に</a:t>
                      </a:r>
                      <a:r>
                        <a:rPr kumimoji="1" lang="ja-JP" altLang="en-US" sz="1300" dirty="0" err="1"/>
                        <a:t>つ</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いて，具体物や図と式とを関連付けて</a:t>
                      </a:r>
                      <a:endParaRPr kumimoji="1" lang="en-US" altLang="ja-JP" sz="1300" dirty="0"/>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300" dirty="0"/>
                        <a:t>  考えようとしている。</a:t>
                      </a:r>
                    </a:p>
                    <a:p>
                      <a:pPr>
                        <a:lnSpc>
                          <a:spcPts val="1400"/>
                        </a:lnSpc>
                      </a:pPr>
                      <a:endParaRPr kumimoji="1" lang="ja-JP" altLang="en-US" sz="1300" dirty="0"/>
                    </a:p>
                  </a:txBody>
                  <a:tcPr marL="91446" marR="91446" marT="45691" marB="45691"/>
                </a:tc>
                <a:extLst>
                  <a:ext uri="{0D108BD9-81ED-4DB2-BD59-A6C34878D82A}">
                    <a16:rowId xmlns:a16="http://schemas.microsoft.com/office/drawing/2014/main" val="10001"/>
                  </a:ext>
                </a:extLst>
              </a:tr>
            </a:tbl>
          </a:graphicData>
        </a:graphic>
      </p:graphicFrame>
      <p:sp>
        <p:nvSpPr>
          <p:cNvPr id="34850" name="テキスト ボックス 17">
            <a:extLst>
              <a:ext uri="{FF2B5EF4-FFF2-40B4-BE49-F238E27FC236}">
                <a16:creationId xmlns:a16="http://schemas.microsoft.com/office/drawing/2014/main" id="{7D0A746A-EC4A-4349-85BF-C18E0AC56725}"/>
              </a:ext>
            </a:extLst>
          </p:cNvPr>
          <p:cNvSpPr txBox="1">
            <a:spLocks noChangeArrowheads="1"/>
          </p:cNvSpPr>
          <p:nvPr/>
        </p:nvSpPr>
        <p:spPr bwMode="auto">
          <a:xfrm>
            <a:off x="88900" y="3538538"/>
            <a:ext cx="505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b="1"/>
              <a:t>【</a:t>
            </a:r>
            <a:r>
              <a:rPr kumimoji="1" lang="ja-JP" altLang="en-US" b="1"/>
              <a:t>具体的な内容のまとまりごとの評価規準（例）</a:t>
            </a:r>
            <a:r>
              <a:rPr kumimoji="1" lang="en-US" altLang="ja-JP" b="1"/>
              <a:t>】</a:t>
            </a:r>
            <a:endParaRPr kumimoji="1" lang="ja-JP" altLang="en-US" b="1"/>
          </a:p>
        </p:txBody>
      </p:sp>
      <p:sp>
        <p:nvSpPr>
          <p:cNvPr id="9" name="下リボン 8">
            <a:extLst>
              <a:ext uri="{FF2B5EF4-FFF2-40B4-BE49-F238E27FC236}">
                <a16:creationId xmlns:a16="http://schemas.microsoft.com/office/drawing/2014/main" id="{5FDAF828-1865-4552-9E82-3769E2A575FF}"/>
              </a:ext>
            </a:extLst>
          </p:cNvPr>
          <p:cNvSpPr/>
          <p:nvPr/>
        </p:nvSpPr>
        <p:spPr>
          <a:xfrm>
            <a:off x="8158163" y="73025"/>
            <a:ext cx="927100" cy="330200"/>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P45</a:t>
            </a:r>
            <a:endParaRPr kumimoji="1" lang="ja-JP" altLang="en-US" dirty="0">
              <a:solidFill>
                <a:schemeClr val="tx1"/>
              </a:solidFill>
            </a:endParaRPr>
          </a:p>
        </p:txBody>
      </p:sp>
    </p:spTree>
  </p:cSld>
  <p:clrMapOvr>
    <a:masterClrMapping/>
  </p:clrMapOvr>
  <p:transition spd="slow" advTm="640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09" name="オーディオ 2">
            <a:hlinkClick r:id="" action="ppaction://media"/>
            <a:extLst>
              <a:ext uri="{FF2B5EF4-FFF2-40B4-BE49-F238E27FC236}">
                <a16:creationId xmlns:a16="http://schemas.microsoft.com/office/drawing/2014/main" id="{DEE71C95-A082-4BE9-85EB-058CEEFC73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FA5A5129-E6DD-43C4-B6C9-E21A334F8D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13" name="テキスト ボックス 12">
            <a:extLst>
              <a:ext uri="{FF2B5EF4-FFF2-40B4-BE49-F238E27FC236}">
                <a16:creationId xmlns:a16="http://schemas.microsoft.com/office/drawing/2014/main" id="{78776D7D-77D8-44FF-B5C5-6CEDC22AB11F}"/>
              </a:ext>
            </a:extLst>
          </p:cNvPr>
          <p:cNvSpPr txBox="1"/>
          <p:nvPr/>
        </p:nvSpPr>
        <p:spPr>
          <a:xfrm>
            <a:off x="-20638" y="266700"/>
            <a:ext cx="9069388" cy="659130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36867" name="テキスト ボックス 1">
            <a:extLst>
              <a:ext uri="{FF2B5EF4-FFF2-40B4-BE49-F238E27FC236}">
                <a16:creationId xmlns:a16="http://schemas.microsoft.com/office/drawing/2014/main" id="{53B2E1E9-CB5E-4A21-B42B-7240E3387079}"/>
              </a:ext>
            </a:extLst>
          </p:cNvPr>
          <p:cNvSpPr txBox="1">
            <a:spLocks noChangeArrowheads="1"/>
          </p:cNvSpPr>
          <p:nvPr/>
        </p:nvSpPr>
        <p:spPr bwMode="auto">
          <a:xfrm>
            <a:off x="0" y="0"/>
            <a:ext cx="9144000" cy="4445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chemeClr val="bg1"/>
                </a:solidFill>
              </a:rPr>
              <a:t>Ⅲ</a:t>
            </a:r>
            <a:r>
              <a:rPr kumimoji="1" lang="ja-JP" altLang="en-US" sz="2800" b="1">
                <a:solidFill>
                  <a:schemeClr val="bg1"/>
                </a:solidFill>
              </a:rPr>
              <a:t>　単元の評価規準作成の手順</a:t>
            </a:r>
            <a:r>
              <a:rPr kumimoji="1" lang="ja-JP" altLang="en-US" sz="1600" b="1">
                <a:solidFill>
                  <a:schemeClr val="bg1"/>
                </a:solidFill>
              </a:rPr>
              <a:t>（②単元の評価規準を作成する）</a:t>
            </a:r>
            <a:endParaRPr kumimoji="1" lang="ja-JP" altLang="en-US" sz="2000" b="1">
              <a:solidFill>
                <a:schemeClr val="bg1"/>
              </a:solidFill>
            </a:endParaRPr>
          </a:p>
        </p:txBody>
      </p:sp>
      <p:sp>
        <p:nvSpPr>
          <p:cNvPr id="36868" name="テキスト ボックス 15">
            <a:extLst>
              <a:ext uri="{FF2B5EF4-FFF2-40B4-BE49-F238E27FC236}">
                <a16:creationId xmlns:a16="http://schemas.microsoft.com/office/drawing/2014/main" id="{77382689-27F7-4554-B9A6-673A9D240A97}"/>
              </a:ext>
            </a:extLst>
          </p:cNvPr>
          <p:cNvSpPr txBox="1">
            <a:spLocks noChangeArrowheads="1"/>
          </p:cNvSpPr>
          <p:nvPr/>
        </p:nvSpPr>
        <p:spPr bwMode="auto">
          <a:xfrm>
            <a:off x="5256213" y="504825"/>
            <a:ext cx="3816350" cy="33813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1600" dirty="0">
                <a:latin typeface="+mj-ea"/>
                <a:ea typeface="+mj-ea"/>
              </a:rPr>
              <a:t>第３学年　</a:t>
            </a:r>
            <a:r>
              <a:rPr kumimoji="1" lang="en-US" altLang="ja-JP" sz="1600" dirty="0">
                <a:latin typeface="+mj-ea"/>
                <a:ea typeface="+mj-ea"/>
              </a:rPr>
              <a:t>A</a:t>
            </a:r>
            <a:r>
              <a:rPr kumimoji="1" lang="ja-JP" altLang="en-US" sz="1600" dirty="0">
                <a:latin typeface="+mj-ea"/>
                <a:ea typeface="+mj-ea"/>
              </a:rPr>
              <a:t>数と計算　（４）　除法の場合</a:t>
            </a:r>
          </a:p>
        </p:txBody>
      </p:sp>
      <p:graphicFrame>
        <p:nvGraphicFramePr>
          <p:cNvPr id="17" name="表 16">
            <a:extLst>
              <a:ext uri="{FF2B5EF4-FFF2-40B4-BE49-F238E27FC236}">
                <a16:creationId xmlns:a16="http://schemas.microsoft.com/office/drawing/2014/main" id="{3A25E9E4-8FF2-4898-B3BF-750FA4A32371}"/>
              </a:ext>
            </a:extLst>
          </p:cNvPr>
          <p:cNvGraphicFramePr>
            <a:graphicFrameLocks noGrp="1"/>
          </p:cNvGraphicFramePr>
          <p:nvPr/>
        </p:nvGraphicFramePr>
        <p:xfrm>
          <a:off x="114300" y="903288"/>
          <a:ext cx="8958263" cy="2117744"/>
        </p:xfrm>
        <a:graphic>
          <a:graphicData uri="http://schemas.openxmlformats.org/drawingml/2006/table">
            <a:tbl>
              <a:tblPr firstRow="1" bandRow="1">
                <a:tableStyleId>{5C22544A-7EE6-4342-B048-85BDC9FD1C3A}</a:tableStyleId>
              </a:tblPr>
              <a:tblGrid>
                <a:gridCol w="8958263">
                  <a:extLst>
                    <a:ext uri="{9D8B030D-6E8A-4147-A177-3AD203B41FA5}">
                      <a16:colId xmlns:a16="http://schemas.microsoft.com/office/drawing/2014/main" val="20000"/>
                    </a:ext>
                  </a:extLst>
                </a:gridCol>
              </a:tblGrid>
              <a:tr h="272572">
                <a:tc>
                  <a:txBody>
                    <a:bodyPr/>
                    <a:lstStyle/>
                    <a:p>
                      <a:pPr algn="ctr">
                        <a:lnSpc>
                          <a:spcPts val="1400"/>
                        </a:lnSpc>
                      </a:pPr>
                      <a:r>
                        <a:rPr kumimoji="1" lang="ja-JP" altLang="en-US" sz="1400" dirty="0"/>
                        <a:t>知識・技能</a:t>
                      </a:r>
                    </a:p>
                  </a:txBody>
                  <a:tcPr marL="91429" marR="91429" marT="46286" marB="46286" anchor="ctr"/>
                </a:tc>
                <a:extLst>
                  <a:ext uri="{0D108BD9-81ED-4DB2-BD59-A6C34878D82A}">
                    <a16:rowId xmlns:a16="http://schemas.microsoft.com/office/drawing/2014/main" val="10000"/>
                  </a:ext>
                </a:extLst>
              </a:tr>
              <a:tr h="1845153">
                <a:tc>
                  <a:txBody>
                    <a:bodyPr/>
                    <a:lstStyle/>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a:t>
                      </a:r>
                      <a:r>
                        <a:rPr kumimoji="1" lang="ja-JP" altLang="en-US" sz="1300" b="1" u="sng" dirty="0"/>
                        <a:t>包含除や等分除</a:t>
                      </a:r>
                      <a:r>
                        <a:rPr kumimoji="1" lang="ja-JP" altLang="en-US" sz="1300" dirty="0"/>
                        <a:t>など，除法の意味について理解し，それが用いられる場合について知っている。</a:t>
                      </a:r>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・除法が用いられる場面を式に表したり，式を読み取ったりすることができる。</a:t>
                      </a:r>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・除法と乗法や減法との関係について理解している。</a:t>
                      </a:r>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・除数と商が共に１位数である除法の計算が確実にできる。</a:t>
                      </a:r>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a:t>
                      </a:r>
                      <a:r>
                        <a:rPr kumimoji="1" lang="ja-JP" altLang="en-US" sz="1300" b="1" u="sng" dirty="0"/>
                        <a:t>割り切れない場合に余りを出すことや，余りは除数より小さいことを知っている。</a:t>
                      </a:r>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・簡単な場合について，除数が１位数で商が２位数の除法の計算の仕方を知っている。</a:t>
                      </a:r>
                    </a:p>
                  </a:txBody>
                  <a:tcPr marL="91429" marR="91429" marT="46286" marB="46286"/>
                </a:tc>
                <a:extLst>
                  <a:ext uri="{0D108BD9-81ED-4DB2-BD59-A6C34878D82A}">
                    <a16:rowId xmlns:a16="http://schemas.microsoft.com/office/drawing/2014/main" val="10001"/>
                  </a:ext>
                </a:extLst>
              </a:tr>
            </a:tbl>
          </a:graphicData>
        </a:graphic>
      </p:graphicFrame>
      <p:sp>
        <p:nvSpPr>
          <p:cNvPr id="36877" name="テキスト ボックス 17">
            <a:extLst>
              <a:ext uri="{FF2B5EF4-FFF2-40B4-BE49-F238E27FC236}">
                <a16:creationId xmlns:a16="http://schemas.microsoft.com/office/drawing/2014/main" id="{708CD2C9-33A9-4246-8013-F841EA761346}"/>
              </a:ext>
            </a:extLst>
          </p:cNvPr>
          <p:cNvSpPr txBox="1">
            <a:spLocks noChangeArrowheads="1"/>
          </p:cNvSpPr>
          <p:nvPr/>
        </p:nvSpPr>
        <p:spPr bwMode="auto">
          <a:xfrm>
            <a:off x="112713" y="555625"/>
            <a:ext cx="505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b="1"/>
              <a:t>【</a:t>
            </a:r>
            <a:r>
              <a:rPr kumimoji="1" lang="ja-JP" altLang="en-US" b="1"/>
              <a:t>具体的な内容のまとまりごとの評価規準（例）</a:t>
            </a:r>
            <a:r>
              <a:rPr kumimoji="1" lang="en-US" altLang="ja-JP" b="1"/>
              <a:t>】</a:t>
            </a:r>
            <a:endParaRPr kumimoji="1" lang="ja-JP" altLang="en-US" b="1"/>
          </a:p>
        </p:txBody>
      </p:sp>
      <p:graphicFrame>
        <p:nvGraphicFramePr>
          <p:cNvPr id="9" name="表 8">
            <a:extLst>
              <a:ext uri="{FF2B5EF4-FFF2-40B4-BE49-F238E27FC236}">
                <a16:creationId xmlns:a16="http://schemas.microsoft.com/office/drawing/2014/main" id="{55D67F1A-0F2F-44E6-9E5A-09BB8B95DF41}"/>
              </a:ext>
            </a:extLst>
          </p:cNvPr>
          <p:cNvGraphicFramePr>
            <a:graphicFrameLocks noGrp="1"/>
          </p:cNvGraphicFramePr>
          <p:nvPr/>
        </p:nvGraphicFramePr>
        <p:xfrm>
          <a:off x="109538" y="3676650"/>
          <a:ext cx="2881312" cy="3043238"/>
        </p:xfrm>
        <a:graphic>
          <a:graphicData uri="http://schemas.openxmlformats.org/drawingml/2006/table">
            <a:tbl>
              <a:tblPr firstRow="1" bandRow="1">
                <a:tableStyleId>{5C22544A-7EE6-4342-B048-85BDC9FD1C3A}</a:tableStyleId>
              </a:tblPr>
              <a:tblGrid>
                <a:gridCol w="2881312">
                  <a:extLst>
                    <a:ext uri="{9D8B030D-6E8A-4147-A177-3AD203B41FA5}">
                      <a16:colId xmlns:a16="http://schemas.microsoft.com/office/drawing/2014/main" val="20000"/>
                    </a:ext>
                  </a:extLst>
                </a:gridCol>
              </a:tblGrid>
              <a:tr h="321200">
                <a:tc>
                  <a:txBody>
                    <a:bodyPr/>
                    <a:lstStyle/>
                    <a:p>
                      <a:pPr algn="ctr">
                        <a:lnSpc>
                          <a:spcPts val="1800"/>
                        </a:lnSpc>
                      </a:pPr>
                      <a:r>
                        <a:rPr kumimoji="1" lang="ja-JP" altLang="en-US" sz="1400" dirty="0"/>
                        <a:t>知識・技能</a:t>
                      </a:r>
                    </a:p>
                  </a:txBody>
                  <a:tcPr marL="91424" marR="91424" marT="46274" marB="46274" anchor="ctr"/>
                </a:tc>
                <a:extLst>
                  <a:ext uri="{0D108BD9-81ED-4DB2-BD59-A6C34878D82A}">
                    <a16:rowId xmlns:a16="http://schemas.microsoft.com/office/drawing/2014/main" val="10000"/>
                  </a:ext>
                </a:extLst>
              </a:tr>
              <a:tr h="2722038">
                <a:tc>
                  <a:txBody>
                    <a:bodyPr/>
                    <a:lstStyle/>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・包含徐や等分徐など，除法の意味に　</a:t>
                      </a:r>
                      <a:endParaRPr kumimoji="1" lang="en-US" altLang="ja-JP" sz="1300" dirty="0"/>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 ついて理解し，それが用いられる場合</a:t>
                      </a:r>
                      <a:endParaRPr kumimoji="1" lang="en-US" altLang="ja-JP" sz="1300" dirty="0"/>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 について知っている。</a:t>
                      </a:r>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・除法が用いられる場面を式に表した</a:t>
                      </a:r>
                      <a:endParaRPr kumimoji="1" lang="en-US" altLang="ja-JP" sz="1300" dirty="0"/>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  り，式を読み取ったりすることができる。</a:t>
                      </a:r>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・除法と乗法や減法との関係について</a:t>
                      </a:r>
                      <a:endParaRPr kumimoji="1" lang="en-US" altLang="ja-JP" sz="1300" dirty="0"/>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 理解している。</a:t>
                      </a:r>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・除数と商が共に１位数である除法の</a:t>
                      </a:r>
                      <a:endParaRPr kumimoji="1" lang="en-US" altLang="ja-JP" sz="1300" dirty="0"/>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  計算が確実にできる。</a:t>
                      </a:r>
                    </a:p>
                  </a:txBody>
                  <a:tcPr marL="91424" marR="91424" marT="46274" marB="46274"/>
                </a:tc>
                <a:extLst>
                  <a:ext uri="{0D108BD9-81ED-4DB2-BD59-A6C34878D82A}">
                    <a16:rowId xmlns:a16="http://schemas.microsoft.com/office/drawing/2014/main" val="10001"/>
                  </a:ext>
                </a:extLst>
              </a:tr>
            </a:tbl>
          </a:graphicData>
        </a:graphic>
      </p:graphicFrame>
      <p:graphicFrame>
        <p:nvGraphicFramePr>
          <p:cNvPr id="10" name="表 9">
            <a:extLst>
              <a:ext uri="{FF2B5EF4-FFF2-40B4-BE49-F238E27FC236}">
                <a16:creationId xmlns:a16="http://schemas.microsoft.com/office/drawing/2014/main" id="{DC2AA2B6-C1AC-47D4-B6B4-05724DE31667}"/>
              </a:ext>
            </a:extLst>
          </p:cNvPr>
          <p:cNvGraphicFramePr>
            <a:graphicFrameLocks noGrp="1"/>
          </p:cNvGraphicFramePr>
          <p:nvPr/>
        </p:nvGraphicFramePr>
        <p:xfrm>
          <a:off x="3151188" y="3968750"/>
          <a:ext cx="2882900" cy="2748404"/>
        </p:xfrm>
        <a:graphic>
          <a:graphicData uri="http://schemas.openxmlformats.org/drawingml/2006/table">
            <a:tbl>
              <a:tblPr firstRow="1" bandRow="1">
                <a:tableStyleId>{5C22544A-7EE6-4342-B048-85BDC9FD1C3A}</a:tableStyleId>
              </a:tblPr>
              <a:tblGrid>
                <a:gridCol w="2882900">
                  <a:extLst>
                    <a:ext uri="{9D8B030D-6E8A-4147-A177-3AD203B41FA5}">
                      <a16:colId xmlns:a16="http://schemas.microsoft.com/office/drawing/2014/main" val="20000"/>
                    </a:ext>
                  </a:extLst>
                </a:gridCol>
              </a:tblGrid>
              <a:tr h="320063">
                <a:tc>
                  <a:txBody>
                    <a:bodyPr/>
                    <a:lstStyle/>
                    <a:p>
                      <a:pPr algn="ctr">
                        <a:lnSpc>
                          <a:spcPts val="1800"/>
                        </a:lnSpc>
                      </a:pPr>
                      <a:r>
                        <a:rPr kumimoji="1" lang="ja-JP" altLang="en-US" sz="1400" dirty="0"/>
                        <a:t>知識・技能</a:t>
                      </a:r>
                    </a:p>
                  </a:txBody>
                  <a:tcPr marL="91474" marR="91474" marT="45751" marB="45751" anchor="ctr"/>
                </a:tc>
                <a:extLst>
                  <a:ext uri="{0D108BD9-81ED-4DB2-BD59-A6C34878D82A}">
                    <a16:rowId xmlns:a16="http://schemas.microsoft.com/office/drawing/2014/main" val="10000"/>
                  </a:ext>
                </a:extLst>
              </a:tr>
              <a:tr h="2427900">
                <a:tc>
                  <a:txBody>
                    <a:bodyPr/>
                    <a:lstStyle/>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・包含徐や等分徐など，除法の意味に</a:t>
                      </a:r>
                      <a:endParaRPr kumimoji="1" lang="en-US" altLang="ja-JP" sz="1300" dirty="0"/>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  ついて理解し，それが用いられる場合</a:t>
                      </a:r>
                      <a:endParaRPr kumimoji="1" lang="en-US" altLang="ja-JP" sz="1300" dirty="0"/>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  について知っている。</a:t>
                      </a:r>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・除数と商が共に１位数である除法の</a:t>
                      </a:r>
                      <a:endParaRPr kumimoji="1" lang="en-US" altLang="ja-JP" sz="1300" dirty="0"/>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   計算が確実にできる。</a:t>
                      </a:r>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・割り切れない場合に余りを出すことや，</a:t>
                      </a:r>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　余りは除数より小さいことを知ってい</a:t>
                      </a:r>
                      <a:endParaRPr kumimoji="1" lang="en-US" altLang="ja-JP" sz="1300" dirty="0"/>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　る。</a:t>
                      </a:r>
                    </a:p>
                  </a:txBody>
                  <a:tcPr marL="91474" marR="91474" marT="45751" marB="45751"/>
                </a:tc>
                <a:extLst>
                  <a:ext uri="{0D108BD9-81ED-4DB2-BD59-A6C34878D82A}">
                    <a16:rowId xmlns:a16="http://schemas.microsoft.com/office/drawing/2014/main" val="10001"/>
                  </a:ext>
                </a:extLst>
              </a:tr>
            </a:tbl>
          </a:graphicData>
        </a:graphic>
      </p:graphicFrame>
      <p:graphicFrame>
        <p:nvGraphicFramePr>
          <p:cNvPr id="11" name="表 10">
            <a:extLst>
              <a:ext uri="{FF2B5EF4-FFF2-40B4-BE49-F238E27FC236}">
                <a16:creationId xmlns:a16="http://schemas.microsoft.com/office/drawing/2014/main" id="{20F55E06-D867-4240-930F-748A1EFD080E}"/>
              </a:ext>
            </a:extLst>
          </p:cNvPr>
          <p:cNvGraphicFramePr>
            <a:graphicFrameLocks noGrp="1"/>
          </p:cNvGraphicFramePr>
          <p:nvPr/>
        </p:nvGraphicFramePr>
        <p:xfrm>
          <a:off x="6149975" y="3968750"/>
          <a:ext cx="2881313" cy="2167076"/>
        </p:xfrm>
        <a:graphic>
          <a:graphicData uri="http://schemas.openxmlformats.org/drawingml/2006/table">
            <a:tbl>
              <a:tblPr firstRow="1" bandRow="1">
                <a:tableStyleId>{5C22544A-7EE6-4342-B048-85BDC9FD1C3A}</a:tableStyleId>
              </a:tblPr>
              <a:tblGrid>
                <a:gridCol w="2881313">
                  <a:extLst>
                    <a:ext uri="{9D8B030D-6E8A-4147-A177-3AD203B41FA5}">
                      <a16:colId xmlns:a16="http://schemas.microsoft.com/office/drawing/2014/main" val="20000"/>
                    </a:ext>
                  </a:extLst>
                </a:gridCol>
              </a:tblGrid>
              <a:tr h="321522">
                <a:tc>
                  <a:txBody>
                    <a:bodyPr/>
                    <a:lstStyle/>
                    <a:p>
                      <a:pPr algn="ctr">
                        <a:lnSpc>
                          <a:spcPts val="1800"/>
                        </a:lnSpc>
                      </a:pPr>
                      <a:r>
                        <a:rPr kumimoji="1" lang="ja-JP" altLang="en-US" sz="1400" dirty="0"/>
                        <a:t>知識・技能</a:t>
                      </a:r>
                    </a:p>
                  </a:txBody>
                  <a:tcPr marL="91424" marR="91424" marT="46469" marB="46469" anchor="ctr"/>
                </a:tc>
                <a:extLst>
                  <a:ext uri="{0D108BD9-81ED-4DB2-BD59-A6C34878D82A}">
                    <a16:rowId xmlns:a16="http://schemas.microsoft.com/office/drawing/2014/main" val="10000"/>
                  </a:ext>
                </a:extLst>
              </a:tr>
              <a:tr h="1845416">
                <a:tc>
                  <a:txBody>
                    <a:bodyPr/>
                    <a:lstStyle/>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・包含徐や等分徐など，除法の意味に</a:t>
                      </a:r>
                      <a:endParaRPr kumimoji="1" lang="en-US" altLang="ja-JP" sz="1300" dirty="0"/>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  ついて理解し，それが用いられる場合</a:t>
                      </a:r>
                      <a:endParaRPr kumimoji="1" lang="en-US" altLang="ja-JP" sz="1300" dirty="0"/>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  について知っている。</a:t>
                      </a:r>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・簡単な場合について，除数が１位数</a:t>
                      </a:r>
                      <a:endParaRPr kumimoji="1" lang="en-US" altLang="ja-JP" sz="1300" dirty="0"/>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   で商が２位数の除法の計算の仕方を</a:t>
                      </a:r>
                      <a:endParaRPr kumimoji="1" lang="en-US" altLang="ja-JP" sz="1300" dirty="0"/>
                    </a:p>
                    <a:p>
                      <a:pPr marL="0" marR="0" lvl="0" indent="0" algn="l" defTabSz="685800" rtl="0" eaLnBrk="1" fontAlgn="auto" latinLnBrk="0" hangingPunct="1">
                        <a:lnSpc>
                          <a:spcPts val="2300"/>
                        </a:lnSpc>
                        <a:spcBef>
                          <a:spcPts val="0"/>
                        </a:spcBef>
                        <a:spcAft>
                          <a:spcPts val="0"/>
                        </a:spcAft>
                        <a:buClrTx/>
                        <a:buSzTx/>
                        <a:buFontTx/>
                        <a:buNone/>
                        <a:tabLst/>
                        <a:defRPr/>
                      </a:pPr>
                      <a:r>
                        <a:rPr kumimoji="1" lang="ja-JP" altLang="en-US" sz="1300" dirty="0"/>
                        <a:t>   知っている。</a:t>
                      </a:r>
                    </a:p>
                  </a:txBody>
                  <a:tcPr marL="91424" marR="91424" marT="46469" marB="46469"/>
                </a:tc>
                <a:extLst>
                  <a:ext uri="{0D108BD9-81ED-4DB2-BD59-A6C34878D82A}">
                    <a16:rowId xmlns:a16="http://schemas.microsoft.com/office/drawing/2014/main" val="10001"/>
                  </a:ext>
                </a:extLst>
              </a:tr>
            </a:tbl>
          </a:graphicData>
        </a:graphic>
      </p:graphicFrame>
      <p:sp>
        <p:nvSpPr>
          <p:cNvPr id="36902" name="テキスト ボックス 18">
            <a:extLst>
              <a:ext uri="{FF2B5EF4-FFF2-40B4-BE49-F238E27FC236}">
                <a16:creationId xmlns:a16="http://schemas.microsoft.com/office/drawing/2014/main" id="{24F28725-D89E-4E09-8D2D-3409DF4488FE}"/>
              </a:ext>
            </a:extLst>
          </p:cNvPr>
          <p:cNvSpPr txBox="1">
            <a:spLocks noChangeArrowheads="1"/>
          </p:cNvSpPr>
          <p:nvPr/>
        </p:nvSpPr>
        <p:spPr bwMode="auto">
          <a:xfrm>
            <a:off x="138113" y="3290888"/>
            <a:ext cx="2873375" cy="33813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単元（わり算）の評価規準（例）</a:t>
            </a:r>
          </a:p>
        </p:txBody>
      </p:sp>
      <p:sp>
        <p:nvSpPr>
          <p:cNvPr id="36903" name="テキスト ボックス 19">
            <a:extLst>
              <a:ext uri="{FF2B5EF4-FFF2-40B4-BE49-F238E27FC236}">
                <a16:creationId xmlns:a16="http://schemas.microsoft.com/office/drawing/2014/main" id="{7AC5109E-8598-4F8E-851A-5F3EF0A7865D}"/>
              </a:ext>
            </a:extLst>
          </p:cNvPr>
          <p:cNvSpPr txBox="1">
            <a:spLocks noChangeArrowheads="1"/>
          </p:cNvSpPr>
          <p:nvPr/>
        </p:nvSpPr>
        <p:spPr bwMode="auto">
          <a:xfrm>
            <a:off x="3144838" y="3295650"/>
            <a:ext cx="2873375"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単元（余りのあるわり算）の</a:t>
            </a:r>
            <a:endParaRPr kumimoji="1" lang="en-US" altLang="ja-JP" sz="1600"/>
          </a:p>
          <a:p>
            <a:r>
              <a:rPr kumimoji="1" lang="ja-JP" altLang="en-US" sz="1600"/>
              <a:t>評価規準（例）</a:t>
            </a:r>
          </a:p>
        </p:txBody>
      </p:sp>
      <p:sp>
        <p:nvSpPr>
          <p:cNvPr id="36904" name="テキスト ボックス 20">
            <a:extLst>
              <a:ext uri="{FF2B5EF4-FFF2-40B4-BE49-F238E27FC236}">
                <a16:creationId xmlns:a16="http://schemas.microsoft.com/office/drawing/2014/main" id="{F702598D-E08A-438D-B2CA-8594C034F2D0}"/>
              </a:ext>
            </a:extLst>
          </p:cNvPr>
          <p:cNvSpPr txBox="1">
            <a:spLocks noChangeArrowheads="1"/>
          </p:cNvSpPr>
          <p:nvPr/>
        </p:nvSpPr>
        <p:spPr bwMode="auto">
          <a:xfrm>
            <a:off x="6157913" y="3295650"/>
            <a:ext cx="2873375"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単元（大きな数のわり算）の</a:t>
            </a:r>
            <a:endParaRPr kumimoji="1" lang="en-US" altLang="ja-JP" sz="1600"/>
          </a:p>
          <a:p>
            <a:r>
              <a:rPr kumimoji="1" lang="ja-JP" altLang="en-US" sz="1600"/>
              <a:t>評価規準（例）</a:t>
            </a:r>
          </a:p>
        </p:txBody>
      </p:sp>
      <p:sp>
        <p:nvSpPr>
          <p:cNvPr id="2" name="下矢印 1">
            <a:extLst>
              <a:ext uri="{FF2B5EF4-FFF2-40B4-BE49-F238E27FC236}">
                <a16:creationId xmlns:a16="http://schemas.microsoft.com/office/drawing/2014/main" id="{7F899B85-958C-4EFB-B223-056A572254C7}"/>
              </a:ext>
            </a:extLst>
          </p:cNvPr>
          <p:cNvSpPr/>
          <p:nvPr/>
        </p:nvSpPr>
        <p:spPr>
          <a:xfrm>
            <a:off x="4424363" y="2914650"/>
            <a:ext cx="293687"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 name="下矢印 21">
            <a:extLst>
              <a:ext uri="{FF2B5EF4-FFF2-40B4-BE49-F238E27FC236}">
                <a16:creationId xmlns:a16="http://schemas.microsoft.com/office/drawing/2014/main" id="{5A4961EC-9320-433C-96D9-A8E5DD03EE93}"/>
              </a:ext>
            </a:extLst>
          </p:cNvPr>
          <p:cNvSpPr/>
          <p:nvPr/>
        </p:nvSpPr>
        <p:spPr>
          <a:xfrm rot="3000000">
            <a:off x="2853531" y="2880519"/>
            <a:ext cx="295275" cy="439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3" name="下矢印 22">
            <a:extLst>
              <a:ext uri="{FF2B5EF4-FFF2-40B4-BE49-F238E27FC236}">
                <a16:creationId xmlns:a16="http://schemas.microsoft.com/office/drawing/2014/main" id="{75A31E11-E49E-4C70-853E-E4084D32A350}"/>
              </a:ext>
            </a:extLst>
          </p:cNvPr>
          <p:cNvSpPr/>
          <p:nvPr/>
        </p:nvSpPr>
        <p:spPr>
          <a:xfrm rot="18600000">
            <a:off x="6124575" y="2855913"/>
            <a:ext cx="295275" cy="438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6" name="下リボン 15">
            <a:extLst>
              <a:ext uri="{FF2B5EF4-FFF2-40B4-BE49-F238E27FC236}">
                <a16:creationId xmlns:a16="http://schemas.microsoft.com/office/drawing/2014/main" id="{45711918-E9EB-4CF6-A303-E4E8F3D0EC68}"/>
              </a:ext>
            </a:extLst>
          </p:cNvPr>
          <p:cNvSpPr/>
          <p:nvPr/>
        </p:nvSpPr>
        <p:spPr>
          <a:xfrm>
            <a:off x="7740650" y="73025"/>
            <a:ext cx="1344613" cy="330200"/>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P46,47</a:t>
            </a:r>
            <a:endParaRPr kumimoji="1" lang="ja-JP" altLang="en-US" dirty="0">
              <a:solidFill>
                <a:schemeClr val="tx1"/>
              </a:solidFill>
            </a:endParaRPr>
          </a:p>
        </p:txBody>
      </p:sp>
    </p:spTree>
  </p:cSld>
  <p:clrMapOvr>
    <a:masterClrMapping/>
  </p:clrMapOvr>
  <p:transition spd="slow" advTm="182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オーディオ 3">
            <a:hlinkClick r:id="" action="ppaction://media"/>
            <a:extLst>
              <a:ext uri="{FF2B5EF4-FFF2-40B4-BE49-F238E27FC236}">
                <a16:creationId xmlns:a16="http://schemas.microsoft.com/office/drawing/2014/main" id="{60BDC51C-ECBD-423A-880C-EA65DCF039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160A2A09-3325-41E0-AF5B-112280F1FE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3" name="正方形/長方形 2">
            <a:extLst>
              <a:ext uri="{FF2B5EF4-FFF2-40B4-BE49-F238E27FC236}">
                <a16:creationId xmlns:a16="http://schemas.microsoft.com/office/drawing/2014/main" id="{A47DB47B-96E7-4FBE-B7E0-9891D234DE4C}"/>
              </a:ext>
            </a:extLst>
          </p:cNvPr>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算数</a:t>
            </a:r>
            <a:endParaRPr kumimoji="1" lang="ja-JP" altLang="en-US" sz="5400" dirty="0">
              <a:solidFill>
                <a:schemeClr val="tx1"/>
              </a:solidFill>
            </a:endParaRPr>
          </a:p>
        </p:txBody>
      </p:sp>
      <p:sp>
        <p:nvSpPr>
          <p:cNvPr id="7" name="サブタイトル 2">
            <a:extLst>
              <a:ext uri="{FF2B5EF4-FFF2-40B4-BE49-F238E27FC236}">
                <a16:creationId xmlns:a16="http://schemas.microsoft.com/office/drawing/2014/main" id="{B15DECA7-9D5F-401A-9351-0F9C21858C45}"/>
              </a:ext>
            </a:extLst>
          </p:cNvPr>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a:extLst>
              <a:ext uri="{FF2B5EF4-FFF2-40B4-BE49-F238E27FC236}">
                <a16:creationId xmlns:a16="http://schemas.microsoft.com/office/drawing/2014/main" id="{AF241554-B9AD-4853-86AB-196C7476500C}"/>
              </a:ext>
            </a:extLst>
          </p:cNvPr>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rgbClr val="000000">
                    <a:alpha val="50000"/>
                  </a:srgbClr>
                </a:solidFill>
                <a:ea typeface="HGP教科書体" panose="02020600000000000000" pitchFamily="18" charset="-128"/>
              </a:rPr>
              <a:t>Ⅰ</a:t>
            </a:r>
            <a:r>
              <a:rPr lang="ja-JP" altLang="en-US" sz="2800" b="1" dirty="0">
                <a:solidFill>
                  <a:srgbClr val="000000">
                    <a:alpha val="50000"/>
                  </a:srgbClr>
                </a:solidFill>
                <a:ea typeface="HGP教科書体" panose="02020600000000000000" pitchFamily="18" charset="-128"/>
              </a:rPr>
              <a:t>　小学校算数科の内容のまとまり</a:t>
            </a:r>
            <a:endParaRPr lang="en-US" altLang="ja-JP" sz="2800" b="1" dirty="0">
              <a:solidFill>
                <a:srgbClr val="000000">
                  <a:alpha val="50000"/>
                </a:srgb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alpha val="50000"/>
                  </a:srgbClr>
                </a:solidFill>
                <a:ea typeface="HGP教科書体" panose="02020600000000000000" pitchFamily="18" charset="-128"/>
              </a:rPr>
              <a:t>Ⅱ</a:t>
            </a:r>
            <a:r>
              <a:rPr lang="ja-JP" altLang="en-US" sz="2800" b="1" dirty="0">
                <a:solidFill>
                  <a:srgbClr val="000000">
                    <a:alpha val="50000"/>
                  </a:srgbClr>
                </a:solidFill>
                <a:ea typeface="HGP教科書体" panose="02020600000000000000" pitchFamily="18" charset="-128"/>
              </a:rPr>
              <a:t>　小学校算数科における「内容のまとまりごとの評価規準」</a:t>
            </a:r>
            <a:endParaRPr lang="en-US" altLang="ja-JP" sz="2800" b="1" dirty="0">
              <a:solidFill>
                <a:srgbClr val="000000">
                  <a:alpha val="50000"/>
                </a:srgb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alpha val="50000"/>
                  </a:srgbClr>
                </a:solidFill>
                <a:ea typeface="HGP教科書体" panose="02020600000000000000" pitchFamily="18" charset="-128"/>
              </a:rPr>
              <a:t>　作成の手順</a:t>
            </a:r>
            <a:endParaRPr lang="en-US" altLang="ja-JP" sz="2800" b="1" dirty="0">
              <a:solidFill>
                <a:srgbClr val="000000">
                  <a:alpha val="50000"/>
                </a:srgb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alpha val="49000"/>
                  </a:srgbClr>
                </a:solidFill>
                <a:ea typeface="HGP教科書体" panose="02020600000000000000" pitchFamily="18" charset="-128"/>
              </a:rPr>
              <a:t>Ⅲ</a:t>
            </a:r>
            <a:r>
              <a:rPr lang="ja-JP" altLang="en-US" sz="2800" b="1" dirty="0">
                <a:solidFill>
                  <a:srgbClr val="000000">
                    <a:alpha val="49000"/>
                  </a:srgbClr>
                </a:solidFill>
                <a:ea typeface="HGP教科書体" panose="02020600000000000000" pitchFamily="18" charset="-128"/>
              </a:rPr>
              <a:t>　単元の評価規準作成の手順</a:t>
            </a:r>
            <a:endParaRPr lang="en-US" altLang="ja-JP" sz="2800" b="1" dirty="0">
              <a:solidFill>
                <a:srgbClr val="000000">
                  <a:alpha val="49000"/>
                </a:srgb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「主体的に学習に取り組む態度」の評価規準作成の例</a:t>
            </a:r>
          </a:p>
        </p:txBody>
      </p:sp>
    </p:spTree>
  </p:cSld>
  <p:clrMapOvr>
    <a:masterClrMapping/>
  </p:clrMapOvr>
  <p:transition spd="slow" advTm="14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3" name="オーディオ 1">
            <a:hlinkClick r:id="" action="ppaction://media"/>
            <a:extLst>
              <a:ext uri="{FF2B5EF4-FFF2-40B4-BE49-F238E27FC236}">
                <a16:creationId xmlns:a16="http://schemas.microsoft.com/office/drawing/2014/main" id="{CFB0A79C-CAC9-4DA1-B313-58F6FC89BD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EFD4FE0B-DC2A-47B2-86F1-BEE1D99B32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13" name="テキスト ボックス 12">
            <a:extLst>
              <a:ext uri="{FF2B5EF4-FFF2-40B4-BE49-F238E27FC236}">
                <a16:creationId xmlns:a16="http://schemas.microsoft.com/office/drawing/2014/main" id="{9BC8A89C-7A46-4D27-87E9-04B03B321370}"/>
              </a:ext>
            </a:extLst>
          </p:cNvPr>
          <p:cNvSpPr txBox="1"/>
          <p:nvPr/>
        </p:nvSpPr>
        <p:spPr>
          <a:xfrm>
            <a:off x="-25400" y="428625"/>
            <a:ext cx="9069388" cy="6415088"/>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40963" name="テキスト ボックス 1">
            <a:extLst>
              <a:ext uri="{FF2B5EF4-FFF2-40B4-BE49-F238E27FC236}">
                <a16:creationId xmlns:a16="http://schemas.microsoft.com/office/drawing/2014/main" id="{F792CF59-2A7D-4177-8165-4F2DEA59A147}"/>
              </a:ext>
            </a:extLst>
          </p:cNvPr>
          <p:cNvSpPr txBox="1">
            <a:spLocks noChangeArrowheads="1"/>
          </p:cNvSpPr>
          <p:nvPr/>
        </p:nvSpPr>
        <p:spPr bwMode="auto">
          <a:xfrm>
            <a:off x="0" y="0"/>
            <a:ext cx="9144000" cy="7381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a:solidFill>
                  <a:schemeClr val="bg1"/>
                </a:solidFill>
              </a:rPr>
              <a:t>Ⅳ</a:t>
            </a:r>
            <a:r>
              <a:rPr kumimoji="1" lang="ja-JP" altLang="en-US" sz="2400" b="1">
                <a:solidFill>
                  <a:schemeClr val="bg1"/>
                </a:solidFill>
              </a:rPr>
              <a:t>　「主体的に学習に取り組む態度」の評価規準作成の例</a:t>
            </a:r>
            <a:endParaRPr kumimoji="1" lang="en-US" altLang="ja-JP" sz="2400" b="1">
              <a:solidFill>
                <a:schemeClr val="bg1"/>
              </a:solidFill>
            </a:endParaRPr>
          </a:p>
          <a:p>
            <a:r>
              <a:rPr kumimoji="1" lang="ja-JP" altLang="en-US" sz="2000" b="1">
                <a:solidFill>
                  <a:schemeClr val="bg1"/>
                </a:solidFill>
              </a:rPr>
              <a:t>　　（③　「指導と評価の計画」を作成する）</a:t>
            </a:r>
          </a:p>
        </p:txBody>
      </p:sp>
      <p:sp>
        <p:nvSpPr>
          <p:cNvPr id="40964" name="テキスト ボックス 15">
            <a:extLst>
              <a:ext uri="{FF2B5EF4-FFF2-40B4-BE49-F238E27FC236}">
                <a16:creationId xmlns:a16="http://schemas.microsoft.com/office/drawing/2014/main" id="{D7E9E9BD-4C6F-4E97-91D7-5417A989E7A2}"/>
              </a:ext>
            </a:extLst>
          </p:cNvPr>
          <p:cNvSpPr txBox="1">
            <a:spLocks noChangeArrowheads="1"/>
          </p:cNvSpPr>
          <p:nvPr/>
        </p:nvSpPr>
        <p:spPr bwMode="auto">
          <a:xfrm>
            <a:off x="5124450" y="809625"/>
            <a:ext cx="3817938" cy="33813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単元名　「余りのあるわり算（第３学年）」</a:t>
            </a:r>
          </a:p>
        </p:txBody>
      </p:sp>
      <p:sp>
        <p:nvSpPr>
          <p:cNvPr id="40965" name="テキスト ボックス 5">
            <a:extLst>
              <a:ext uri="{FF2B5EF4-FFF2-40B4-BE49-F238E27FC236}">
                <a16:creationId xmlns:a16="http://schemas.microsoft.com/office/drawing/2014/main" id="{E654641B-79D6-4CE8-B7C1-0843D3390791}"/>
              </a:ext>
            </a:extLst>
          </p:cNvPr>
          <p:cNvSpPr txBox="1">
            <a:spLocks noChangeArrowheads="1"/>
          </p:cNvSpPr>
          <p:nvPr/>
        </p:nvSpPr>
        <p:spPr bwMode="auto">
          <a:xfrm>
            <a:off x="96838" y="1190625"/>
            <a:ext cx="8867775" cy="1938338"/>
          </a:xfrm>
          <a:prstGeom prst="rect">
            <a:avLst/>
          </a:prstGeom>
          <a:solidFill>
            <a:schemeClr val="bg1"/>
          </a:solidFill>
          <a:ln w="127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400"/>
              </a:lnSpc>
            </a:pPr>
            <a:r>
              <a:rPr kumimoji="1" lang="ja-JP" altLang="en-US"/>
              <a:t>　（１）　割り切れない場合の除法の意味や余りについて理解し，それが用いられる場合につ</a:t>
            </a:r>
            <a:endParaRPr kumimoji="1" lang="en-US" altLang="ja-JP"/>
          </a:p>
          <a:p>
            <a:pPr>
              <a:lnSpc>
                <a:spcPts val="2400"/>
              </a:lnSpc>
            </a:pPr>
            <a:r>
              <a:rPr kumimoji="1" lang="ja-JP" altLang="en-US"/>
              <a:t>　　　いて知り，その計算が確実にできる。</a:t>
            </a:r>
          </a:p>
          <a:p>
            <a:pPr>
              <a:lnSpc>
                <a:spcPts val="2400"/>
              </a:lnSpc>
            </a:pPr>
            <a:r>
              <a:rPr kumimoji="1" lang="ja-JP" altLang="en-US"/>
              <a:t>　（２）　割り切れない場合の除法の計算の意味や計算の仕方を考えたり，割り切れない場</a:t>
            </a:r>
            <a:endParaRPr kumimoji="1" lang="en-US" altLang="ja-JP"/>
          </a:p>
          <a:p>
            <a:pPr>
              <a:lnSpc>
                <a:spcPts val="2400"/>
              </a:lnSpc>
            </a:pPr>
            <a:r>
              <a:rPr kumimoji="1" lang="ja-JP" altLang="en-US"/>
              <a:t>　　　合の除法を日常生活に生かしたりすることができる。</a:t>
            </a:r>
          </a:p>
          <a:p>
            <a:pPr>
              <a:lnSpc>
                <a:spcPts val="2400"/>
              </a:lnSpc>
            </a:pPr>
            <a:r>
              <a:rPr kumimoji="1" lang="ja-JP" altLang="en-US"/>
              <a:t>　（３）　割り切れない場合の除法に進んで関わり，数学的に表現・処理したことを振り返り，</a:t>
            </a:r>
            <a:endParaRPr kumimoji="1" lang="en-US" altLang="ja-JP"/>
          </a:p>
          <a:p>
            <a:pPr>
              <a:lnSpc>
                <a:spcPts val="2400"/>
              </a:lnSpc>
            </a:pPr>
            <a:r>
              <a:rPr kumimoji="1" lang="ja-JP" altLang="en-US"/>
              <a:t>　　　数理的な処理のよさに気付き生活や学習に活用しようとしている。</a:t>
            </a:r>
          </a:p>
        </p:txBody>
      </p:sp>
      <p:sp>
        <p:nvSpPr>
          <p:cNvPr id="40966" name="テキスト ボックス 6">
            <a:extLst>
              <a:ext uri="{FF2B5EF4-FFF2-40B4-BE49-F238E27FC236}">
                <a16:creationId xmlns:a16="http://schemas.microsoft.com/office/drawing/2014/main" id="{BFF3DEE7-232F-4446-9EC7-03B7CA579DAC}"/>
              </a:ext>
            </a:extLst>
          </p:cNvPr>
          <p:cNvSpPr txBox="1">
            <a:spLocks noChangeArrowheads="1"/>
          </p:cNvSpPr>
          <p:nvPr/>
        </p:nvSpPr>
        <p:spPr bwMode="auto">
          <a:xfrm>
            <a:off x="179388" y="850900"/>
            <a:ext cx="2663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１　単元の目標</a:t>
            </a:r>
          </a:p>
        </p:txBody>
      </p:sp>
      <p:sp>
        <p:nvSpPr>
          <p:cNvPr id="40967" name="テキスト ボックス 16">
            <a:extLst>
              <a:ext uri="{FF2B5EF4-FFF2-40B4-BE49-F238E27FC236}">
                <a16:creationId xmlns:a16="http://schemas.microsoft.com/office/drawing/2014/main" id="{6DE99740-6148-4DC7-B739-BB2114425F98}"/>
              </a:ext>
            </a:extLst>
          </p:cNvPr>
          <p:cNvSpPr txBox="1">
            <a:spLocks noChangeArrowheads="1"/>
          </p:cNvSpPr>
          <p:nvPr/>
        </p:nvSpPr>
        <p:spPr bwMode="auto">
          <a:xfrm>
            <a:off x="239713" y="3214688"/>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２　単元の評価規準</a:t>
            </a:r>
          </a:p>
        </p:txBody>
      </p:sp>
      <p:graphicFrame>
        <p:nvGraphicFramePr>
          <p:cNvPr id="8" name="表 7">
            <a:extLst>
              <a:ext uri="{FF2B5EF4-FFF2-40B4-BE49-F238E27FC236}">
                <a16:creationId xmlns:a16="http://schemas.microsoft.com/office/drawing/2014/main" id="{0691C446-299B-4D9A-A1DF-4E6D264BE201}"/>
              </a:ext>
            </a:extLst>
          </p:cNvPr>
          <p:cNvGraphicFramePr>
            <a:graphicFrameLocks noGrp="1"/>
          </p:cNvGraphicFramePr>
          <p:nvPr/>
        </p:nvGraphicFramePr>
        <p:xfrm>
          <a:off x="100013" y="3541713"/>
          <a:ext cx="8855076" cy="3200432"/>
        </p:xfrm>
        <a:graphic>
          <a:graphicData uri="http://schemas.openxmlformats.org/drawingml/2006/table">
            <a:tbl>
              <a:tblPr firstRow="1" bandRow="1">
                <a:tableStyleId>{5940675A-B579-460E-94D1-54222C63F5DA}</a:tableStyleId>
              </a:tblPr>
              <a:tblGrid>
                <a:gridCol w="2951692">
                  <a:extLst>
                    <a:ext uri="{9D8B030D-6E8A-4147-A177-3AD203B41FA5}">
                      <a16:colId xmlns:a16="http://schemas.microsoft.com/office/drawing/2014/main" val="20000"/>
                    </a:ext>
                  </a:extLst>
                </a:gridCol>
                <a:gridCol w="2951692">
                  <a:extLst>
                    <a:ext uri="{9D8B030D-6E8A-4147-A177-3AD203B41FA5}">
                      <a16:colId xmlns:a16="http://schemas.microsoft.com/office/drawing/2014/main" val="20001"/>
                    </a:ext>
                  </a:extLst>
                </a:gridCol>
                <a:gridCol w="2951692">
                  <a:extLst>
                    <a:ext uri="{9D8B030D-6E8A-4147-A177-3AD203B41FA5}">
                      <a16:colId xmlns:a16="http://schemas.microsoft.com/office/drawing/2014/main" val="20002"/>
                    </a:ext>
                  </a:extLst>
                </a:gridCol>
              </a:tblGrid>
              <a:tr h="365772">
                <a:tc>
                  <a:txBody>
                    <a:bodyPr/>
                    <a:lstStyle/>
                    <a:p>
                      <a:pPr algn="ctr"/>
                      <a:r>
                        <a:rPr kumimoji="1" lang="ja-JP" altLang="en-US" sz="1800" dirty="0"/>
                        <a:t>知識・技能</a:t>
                      </a:r>
                    </a:p>
                  </a:txBody>
                  <a:tcPr marL="91430" marR="91430" marT="45728" marB="45728" anchor="ctr">
                    <a:solidFill>
                      <a:schemeClr val="bg1"/>
                    </a:solidFill>
                  </a:tcPr>
                </a:tc>
                <a:tc>
                  <a:txBody>
                    <a:bodyPr/>
                    <a:lstStyle/>
                    <a:p>
                      <a:pPr algn="ctr"/>
                      <a:r>
                        <a:rPr kumimoji="1" lang="ja-JP" altLang="en-US" sz="1800" dirty="0"/>
                        <a:t>思考・判断・表現</a:t>
                      </a:r>
                    </a:p>
                  </a:txBody>
                  <a:tcPr marL="91430" marR="91430" marT="45728" marB="45728" anchor="ctr">
                    <a:solidFill>
                      <a:schemeClr val="bg1"/>
                    </a:solidFill>
                  </a:tcPr>
                </a:tc>
                <a:tc>
                  <a:txBody>
                    <a:bodyPr/>
                    <a:lstStyle/>
                    <a:p>
                      <a:pPr algn="ctr"/>
                      <a:r>
                        <a:rPr kumimoji="1" lang="ja-JP" altLang="en-US" sz="1600" dirty="0"/>
                        <a:t>主体的に学習に取り組む態度</a:t>
                      </a:r>
                    </a:p>
                  </a:txBody>
                  <a:tcPr marL="91430" marR="91430" marT="45728" marB="45728" anchor="ctr">
                    <a:solidFill>
                      <a:schemeClr val="bg1"/>
                    </a:solidFill>
                  </a:tcPr>
                </a:tc>
                <a:extLst>
                  <a:ext uri="{0D108BD9-81ED-4DB2-BD59-A6C34878D82A}">
                    <a16:rowId xmlns:a16="http://schemas.microsoft.com/office/drawing/2014/main" val="10000"/>
                  </a:ext>
                </a:extLst>
              </a:tr>
              <a:tr h="2834628">
                <a:tc>
                  <a:txBody>
                    <a:bodyPr/>
                    <a:lstStyle/>
                    <a:p>
                      <a:r>
                        <a:rPr kumimoji="1" lang="ja-JP" altLang="en-US" sz="1800" dirty="0"/>
                        <a:t>①　包含除や等分除など，</a:t>
                      </a:r>
                      <a:endParaRPr kumimoji="1" lang="en-US" altLang="ja-JP" sz="1800" dirty="0"/>
                    </a:p>
                    <a:p>
                      <a:r>
                        <a:rPr kumimoji="1" lang="ja-JP" altLang="en-US" sz="1800" dirty="0"/>
                        <a:t>　除法の意味について理解</a:t>
                      </a:r>
                      <a:endParaRPr kumimoji="1" lang="en-US" altLang="ja-JP" sz="1800" dirty="0"/>
                    </a:p>
                    <a:p>
                      <a:r>
                        <a:rPr kumimoji="1" lang="ja-JP" altLang="en-US" sz="1800" dirty="0"/>
                        <a:t>　し，それが用いられる場合</a:t>
                      </a:r>
                      <a:endParaRPr kumimoji="1" lang="en-US" altLang="ja-JP" sz="1800" dirty="0"/>
                    </a:p>
                    <a:p>
                      <a:r>
                        <a:rPr kumimoji="1" lang="ja-JP" altLang="en-US" sz="1800" dirty="0"/>
                        <a:t>　について知っている。</a:t>
                      </a:r>
                      <a:endParaRPr kumimoji="1" lang="en-US" altLang="ja-JP" sz="1800" dirty="0"/>
                    </a:p>
                    <a:p>
                      <a:r>
                        <a:rPr kumimoji="1" lang="ja-JP" altLang="en-US" sz="1800" dirty="0"/>
                        <a:t>②　除数と商が共に１位数</a:t>
                      </a:r>
                      <a:endParaRPr kumimoji="1" lang="en-US" altLang="ja-JP" sz="1800" dirty="0"/>
                    </a:p>
                    <a:p>
                      <a:r>
                        <a:rPr kumimoji="1" lang="ja-JP" altLang="en-US" sz="1800" dirty="0"/>
                        <a:t>　である除法の計算が確実</a:t>
                      </a:r>
                      <a:endParaRPr kumimoji="1" lang="en-US" altLang="ja-JP" sz="1800" dirty="0"/>
                    </a:p>
                    <a:p>
                      <a:r>
                        <a:rPr kumimoji="1" lang="ja-JP" altLang="en-US" sz="1800" dirty="0"/>
                        <a:t>　にできる。</a:t>
                      </a:r>
                      <a:endParaRPr kumimoji="1" lang="en-US" altLang="ja-JP" sz="1800" dirty="0"/>
                    </a:p>
                    <a:p>
                      <a:r>
                        <a:rPr kumimoji="1" lang="ja-JP" altLang="en-US" sz="1800" dirty="0"/>
                        <a:t>③　割り切れない場合に余り</a:t>
                      </a:r>
                      <a:endParaRPr kumimoji="1" lang="en-US" altLang="ja-JP" sz="1800" dirty="0"/>
                    </a:p>
                    <a:p>
                      <a:r>
                        <a:rPr kumimoji="1" lang="ja-JP" altLang="en-US" sz="1800" dirty="0"/>
                        <a:t>　を出すことや，余りは除数</a:t>
                      </a:r>
                      <a:endParaRPr kumimoji="1" lang="en-US" altLang="ja-JP" sz="1800" dirty="0"/>
                    </a:p>
                    <a:p>
                      <a:r>
                        <a:rPr kumimoji="1" lang="ja-JP" altLang="en-US" sz="1800" dirty="0"/>
                        <a:t>　より小さいことを知っている。</a:t>
                      </a:r>
                    </a:p>
                  </a:txBody>
                  <a:tcPr marL="91430" marR="91430" marT="45728" marB="45728">
                    <a:solidFill>
                      <a:schemeClr val="bg1"/>
                    </a:solidFill>
                  </a:tcPr>
                </a:tc>
                <a:tc>
                  <a:txBody>
                    <a:bodyPr/>
                    <a:lstStyle/>
                    <a:p>
                      <a:r>
                        <a:rPr kumimoji="1" lang="ja-JP" altLang="en-US" sz="1800" dirty="0"/>
                        <a:t>①　除法が用いられる場面</a:t>
                      </a:r>
                      <a:endParaRPr kumimoji="1" lang="en-US" altLang="ja-JP" sz="1800" dirty="0"/>
                    </a:p>
                    <a:p>
                      <a:r>
                        <a:rPr kumimoji="1" lang="ja-JP" altLang="en-US" sz="1800" dirty="0"/>
                        <a:t>　の数量の関係を考え，具体</a:t>
                      </a:r>
                      <a:endParaRPr kumimoji="1" lang="en-US" altLang="ja-JP" sz="1800" dirty="0"/>
                    </a:p>
                    <a:p>
                      <a:r>
                        <a:rPr kumimoji="1" lang="ja-JP" altLang="en-US" sz="1800" dirty="0"/>
                        <a:t>　物や図などを用いて表現し</a:t>
                      </a:r>
                      <a:endParaRPr kumimoji="1" lang="en-US" altLang="ja-JP" sz="1800" dirty="0"/>
                    </a:p>
                    <a:p>
                      <a:r>
                        <a:rPr kumimoji="1" lang="ja-JP" altLang="en-US" sz="1800" dirty="0"/>
                        <a:t>　ている。</a:t>
                      </a:r>
                      <a:endParaRPr kumimoji="1" lang="en-US" altLang="ja-JP" sz="1800" dirty="0"/>
                    </a:p>
                    <a:p>
                      <a:r>
                        <a:rPr kumimoji="1" lang="ja-JP" altLang="en-US" sz="1800" dirty="0"/>
                        <a:t>②　余りのある除法の余りに</a:t>
                      </a:r>
                      <a:endParaRPr kumimoji="1" lang="en-US" altLang="ja-JP" sz="1800" dirty="0"/>
                    </a:p>
                    <a:p>
                      <a:r>
                        <a:rPr kumimoji="1" lang="ja-JP" altLang="en-US" sz="1800" dirty="0"/>
                        <a:t>　ついて，日常生活の場面に</a:t>
                      </a:r>
                      <a:endParaRPr kumimoji="1" lang="en-US" altLang="ja-JP" sz="1800" dirty="0"/>
                    </a:p>
                    <a:p>
                      <a:r>
                        <a:rPr kumimoji="1" lang="ja-JP" altLang="en-US" sz="1800" dirty="0"/>
                        <a:t>　応じて考えている。</a:t>
                      </a:r>
                      <a:endParaRPr kumimoji="1" lang="en-US" altLang="ja-JP" sz="1800" dirty="0"/>
                    </a:p>
                    <a:p>
                      <a:endParaRPr kumimoji="1" lang="ja-JP" altLang="en-US" sz="1800" dirty="0"/>
                    </a:p>
                  </a:txBody>
                  <a:tcPr marL="91430" marR="91430" marT="45728" marB="45728">
                    <a:solidFill>
                      <a:schemeClr val="bg1"/>
                    </a:solidFill>
                  </a:tcPr>
                </a:tc>
                <a:tc>
                  <a:txBody>
                    <a:bodyPr/>
                    <a:lstStyle/>
                    <a:p>
                      <a:r>
                        <a:rPr kumimoji="1" lang="ja-JP" altLang="en-US" sz="1800" dirty="0"/>
                        <a:t>①　除法が用いられる場面</a:t>
                      </a:r>
                      <a:endParaRPr kumimoji="1" lang="en-US" altLang="ja-JP" sz="1800" dirty="0"/>
                    </a:p>
                    <a:p>
                      <a:r>
                        <a:rPr kumimoji="1" lang="ja-JP" altLang="en-US" sz="1800" dirty="0"/>
                        <a:t>　の数量の関係を考え，具体</a:t>
                      </a:r>
                      <a:endParaRPr kumimoji="1" lang="en-US" altLang="ja-JP" sz="1800" dirty="0"/>
                    </a:p>
                    <a:p>
                      <a:r>
                        <a:rPr kumimoji="1" lang="ja-JP" altLang="en-US" sz="1800" dirty="0"/>
                        <a:t>　物や図などを用いて表現し</a:t>
                      </a:r>
                      <a:endParaRPr kumimoji="1" lang="en-US" altLang="ja-JP" sz="1800" dirty="0"/>
                    </a:p>
                    <a:p>
                      <a:r>
                        <a:rPr kumimoji="1" lang="ja-JP" altLang="en-US" sz="1800" dirty="0"/>
                        <a:t>　ようとしている。</a:t>
                      </a:r>
                      <a:endParaRPr kumimoji="1" lang="en-US" altLang="ja-JP" sz="1800" dirty="0"/>
                    </a:p>
                    <a:p>
                      <a:r>
                        <a:rPr kumimoji="1" lang="ja-JP" altLang="en-US" sz="1800" dirty="0"/>
                        <a:t>②　除法が用いられる場面</a:t>
                      </a:r>
                      <a:endParaRPr kumimoji="1" lang="en-US" altLang="ja-JP" sz="1800" dirty="0"/>
                    </a:p>
                    <a:p>
                      <a:r>
                        <a:rPr kumimoji="1" lang="ja-JP" altLang="en-US" sz="1800" dirty="0"/>
                        <a:t>　を身の回りから見付け，除</a:t>
                      </a:r>
                      <a:endParaRPr kumimoji="1" lang="en-US" altLang="ja-JP" sz="1800" dirty="0"/>
                    </a:p>
                    <a:p>
                      <a:r>
                        <a:rPr kumimoji="1" lang="ja-JP" altLang="en-US" sz="1800" dirty="0"/>
                        <a:t>　法を用いようとしている。  　　</a:t>
                      </a:r>
                    </a:p>
                    <a:p>
                      <a:r>
                        <a:rPr kumimoji="1" lang="ja-JP" altLang="en-US" sz="1800" dirty="0"/>
                        <a:t>　（「わり算探し」 など）</a:t>
                      </a:r>
                    </a:p>
                  </a:txBody>
                  <a:tcPr marL="91430" marR="91430" marT="45728" marB="45728">
                    <a:solidFill>
                      <a:schemeClr val="bg1"/>
                    </a:solidFill>
                  </a:tcPr>
                </a:tc>
                <a:extLst>
                  <a:ext uri="{0D108BD9-81ED-4DB2-BD59-A6C34878D82A}">
                    <a16:rowId xmlns:a16="http://schemas.microsoft.com/office/drawing/2014/main" val="10001"/>
                  </a:ext>
                </a:extLst>
              </a:tr>
            </a:tbl>
          </a:graphicData>
        </a:graphic>
      </p:graphicFrame>
      <p:sp>
        <p:nvSpPr>
          <p:cNvPr id="9" name="下リボン 8">
            <a:extLst>
              <a:ext uri="{FF2B5EF4-FFF2-40B4-BE49-F238E27FC236}">
                <a16:creationId xmlns:a16="http://schemas.microsoft.com/office/drawing/2014/main" id="{51925B5A-817D-463A-9890-A773A321A180}"/>
              </a:ext>
            </a:extLst>
          </p:cNvPr>
          <p:cNvSpPr/>
          <p:nvPr/>
        </p:nvSpPr>
        <p:spPr>
          <a:xfrm>
            <a:off x="8158163" y="73025"/>
            <a:ext cx="927100" cy="330200"/>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P50</a:t>
            </a:r>
            <a:endParaRPr kumimoji="1" lang="ja-JP" altLang="en-US" dirty="0">
              <a:solidFill>
                <a:schemeClr val="tx1"/>
              </a:solidFill>
            </a:endParaRPr>
          </a:p>
        </p:txBody>
      </p:sp>
    </p:spTree>
  </p:cSld>
  <p:clrMapOvr>
    <a:masterClrMapping/>
  </p:clrMapOvr>
  <p:transition spd="slow" advTm="102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ーディオ 1">
            <a:hlinkClick r:id="" action="ppaction://media"/>
            <a:extLst>
              <a:ext uri="{FF2B5EF4-FFF2-40B4-BE49-F238E27FC236}">
                <a16:creationId xmlns:a16="http://schemas.microsoft.com/office/drawing/2014/main" id="{FA165B95-A42A-4ED0-8298-A54C2E7BDB2E}"/>
              </a:ext>
            </a:extLst>
          </p:cNvPr>
          <p:cNvPicPr>
            <a:picLocks noChangeAspect="1"/>
          </p:cNvPicPr>
          <p:nvPr>
            <a:audioFile r:link="rId2"/>
            <p:extLst>
              <p:ext uri="{DAA4B4D4-6D71-4841-9C94-3DE7FCFB9230}">
                <p14:media xmlns:p14="http://schemas.microsoft.com/office/powerpoint/2010/main" r:embed="rId1"/>
              </p:ext>
            </p:extLst>
          </p:nvPr>
        </p:nvPicPr>
        <p:blipFill>
          <a:blip r:embed="rId5">
            <a:lum bright="70000" contrast="-70000"/>
          </a:blip>
          <a:stretch>
            <a:fillRect/>
          </a:stretch>
        </p:blipFill>
        <p:spPr>
          <a:xfrm>
            <a:off x="8318500" y="6032500"/>
            <a:ext cx="609600" cy="609600"/>
          </a:xfrm>
          <a:prstGeom prst="rect">
            <a:avLst/>
          </a:prstGeom>
        </p:spPr>
      </p:pic>
      <p:sp>
        <p:nvSpPr>
          <p:cNvPr id="3" name="正方形/長方形 2">
            <a:extLst>
              <a:ext uri="{FF2B5EF4-FFF2-40B4-BE49-F238E27FC236}">
                <a16:creationId xmlns:a16="http://schemas.microsoft.com/office/drawing/2014/main" id="{596D50FE-DFC8-495B-9C04-F3230B2239CF}"/>
              </a:ext>
            </a:extLst>
          </p:cNvPr>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算数</a:t>
            </a:r>
            <a:endParaRPr kumimoji="1" lang="ja-JP" altLang="en-US" sz="5400" dirty="0">
              <a:solidFill>
                <a:schemeClr val="tx1"/>
              </a:solidFill>
            </a:endParaRPr>
          </a:p>
        </p:txBody>
      </p:sp>
      <p:sp>
        <p:nvSpPr>
          <p:cNvPr id="7" name="サブタイトル 2">
            <a:extLst>
              <a:ext uri="{FF2B5EF4-FFF2-40B4-BE49-F238E27FC236}">
                <a16:creationId xmlns:a16="http://schemas.microsoft.com/office/drawing/2014/main" id="{020B6696-9836-48AE-B859-51290C81703F}"/>
              </a:ext>
            </a:extLst>
          </p:cNvPr>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6149" name="オーディオ 15">
            <a:hlinkClick r:id="" action="ppaction://media"/>
            <a:extLst>
              <a:ext uri="{FF2B5EF4-FFF2-40B4-BE49-F238E27FC236}">
                <a16:creationId xmlns:a16="http://schemas.microsoft.com/office/drawing/2014/main" id="{62B120A6-4946-4296-A5BF-5337DDD315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12">
            <a:extLst>
              <a:ext uri="{FF2B5EF4-FFF2-40B4-BE49-F238E27FC236}">
                <a16:creationId xmlns:a16="http://schemas.microsoft.com/office/drawing/2014/main" id="{8D761650-11C5-4C4C-941D-03A518C97133}"/>
              </a:ext>
            </a:extLst>
          </p:cNvPr>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小学校算数科の内容のまとまり</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小学校算数科における「内容のまとまりごとの評価規準」</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作成の手順</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単元の評価規準作成の手順</a:t>
            </a: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「主体的に学習に取り組む態度」の評価規準作成の例</a:t>
            </a:r>
          </a:p>
        </p:txBody>
      </p:sp>
    </p:spTree>
  </p:cSld>
  <p:clrMapOvr>
    <a:masterClrMapping/>
  </p:clrMapOvr>
  <p:transition spd="slow" advTm="70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75" name="オーディオ 3">
            <a:hlinkClick r:id="" action="ppaction://media"/>
            <a:extLst>
              <a:ext uri="{FF2B5EF4-FFF2-40B4-BE49-F238E27FC236}">
                <a16:creationId xmlns:a16="http://schemas.microsoft.com/office/drawing/2014/main" id="{144241AA-0135-4276-B8EC-A73E0AF3DD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3AF393B9-8DBD-4B79-8A46-909BEEA310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13" name="テキスト ボックス 12">
            <a:extLst>
              <a:ext uri="{FF2B5EF4-FFF2-40B4-BE49-F238E27FC236}">
                <a16:creationId xmlns:a16="http://schemas.microsoft.com/office/drawing/2014/main" id="{FDA32A8B-3D1D-4426-B4F3-0C24418D7A4E}"/>
              </a:ext>
            </a:extLst>
          </p:cNvPr>
          <p:cNvSpPr txBox="1"/>
          <p:nvPr/>
        </p:nvSpPr>
        <p:spPr>
          <a:xfrm>
            <a:off x="30163" y="398463"/>
            <a:ext cx="9069387" cy="64150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43011" name="テキスト ボックス 16">
            <a:extLst>
              <a:ext uri="{FF2B5EF4-FFF2-40B4-BE49-F238E27FC236}">
                <a16:creationId xmlns:a16="http://schemas.microsoft.com/office/drawing/2014/main" id="{E53456A4-6BA3-4F64-9978-A4EAC5BA7A14}"/>
              </a:ext>
            </a:extLst>
          </p:cNvPr>
          <p:cNvSpPr txBox="1">
            <a:spLocks noChangeArrowheads="1"/>
          </p:cNvSpPr>
          <p:nvPr/>
        </p:nvSpPr>
        <p:spPr bwMode="auto">
          <a:xfrm>
            <a:off x="239713" y="838200"/>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３　指導と評価の計画</a:t>
            </a:r>
          </a:p>
        </p:txBody>
      </p:sp>
      <p:graphicFrame>
        <p:nvGraphicFramePr>
          <p:cNvPr id="8" name="表 7">
            <a:extLst>
              <a:ext uri="{FF2B5EF4-FFF2-40B4-BE49-F238E27FC236}">
                <a16:creationId xmlns:a16="http://schemas.microsoft.com/office/drawing/2014/main" id="{9F7FEB01-0635-47BE-8675-A460F155C71E}"/>
              </a:ext>
            </a:extLst>
          </p:cNvPr>
          <p:cNvGraphicFramePr>
            <a:graphicFrameLocks noGrp="1"/>
          </p:cNvGraphicFramePr>
          <p:nvPr/>
        </p:nvGraphicFramePr>
        <p:xfrm>
          <a:off x="107950" y="1419225"/>
          <a:ext cx="8855076" cy="5245339"/>
        </p:xfrm>
        <a:graphic>
          <a:graphicData uri="http://schemas.openxmlformats.org/drawingml/2006/table">
            <a:tbl>
              <a:tblPr firstRow="1" bandRow="1">
                <a:tableStyleId>{5940675A-B579-460E-94D1-54222C63F5DA}</a:tableStyleId>
              </a:tblPr>
              <a:tblGrid>
                <a:gridCol w="367670">
                  <a:extLst>
                    <a:ext uri="{9D8B030D-6E8A-4147-A177-3AD203B41FA5}">
                      <a16:colId xmlns:a16="http://schemas.microsoft.com/office/drawing/2014/main" val="20000"/>
                    </a:ext>
                  </a:extLst>
                </a:gridCol>
                <a:gridCol w="3888026">
                  <a:extLst>
                    <a:ext uri="{9D8B030D-6E8A-4147-A177-3AD203B41FA5}">
                      <a16:colId xmlns:a16="http://schemas.microsoft.com/office/drawing/2014/main" val="20001"/>
                    </a:ext>
                  </a:extLst>
                </a:gridCol>
                <a:gridCol w="1656011">
                  <a:extLst>
                    <a:ext uri="{9D8B030D-6E8A-4147-A177-3AD203B41FA5}">
                      <a16:colId xmlns:a16="http://schemas.microsoft.com/office/drawing/2014/main" val="20002"/>
                    </a:ext>
                  </a:extLst>
                </a:gridCol>
                <a:gridCol w="1440010">
                  <a:extLst>
                    <a:ext uri="{9D8B030D-6E8A-4147-A177-3AD203B41FA5}">
                      <a16:colId xmlns:a16="http://schemas.microsoft.com/office/drawing/2014/main" val="20003"/>
                    </a:ext>
                  </a:extLst>
                </a:gridCol>
                <a:gridCol w="1503359">
                  <a:extLst>
                    <a:ext uri="{9D8B030D-6E8A-4147-A177-3AD203B41FA5}">
                      <a16:colId xmlns:a16="http://schemas.microsoft.com/office/drawing/2014/main" val="20004"/>
                    </a:ext>
                  </a:extLst>
                </a:gridCol>
              </a:tblGrid>
              <a:tr h="260021">
                <a:tc rowSpan="2">
                  <a:txBody>
                    <a:bodyPr/>
                    <a:lstStyle/>
                    <a:p>
                      <a:pPr algn="ctr">
                        <a:lnSpc>
                          <a:spcPts val="1300"/>
                        </a:lnSpc>
                      </a:pPr>
                      <a:r>
                        <a:rPr kumimoji="1" lang="ja-JP" altLang="en-US" sz="1400" dirty="0"/>
                        <a:t>時間</a:t>
                      </a:r>
                    </a:p>
                  </a:txBody>
                  <a:tcPr marL="91430" marR="91430" marT="46354" marB="46354" vert="eaVert" anchor="ctr">
                    <a:solidFill>
                      <a:schemeClr val="bg1"/>
                    </a:solidFill>
                  </a:tcPr>
                </a:tc>
                <a:tc rowSpan="2">
                  <a:txBody>
                    <a:bodyPr/>
                    <a:lstStyle/>
                    <a:p>
                      <a:pPr algn="ctr">
                        <a:lnSpc>
                          <a:spcPts val="1300"/>
                        </a:lnSpc>
                      </a:pPr>
                      <a:r>
                        <a:rPr kumimoji="1" lang="ja-JP" altLang="en-US" sz="1400" dirty="0"/>
                        <a:t>ねらい・学習活動</a:t>
                      </a:r>
                    </a:p>
                  </a:txBody>
                  <a:tcPr marL="91430" marR="91430" marT="46354" marB="46354" anchor="ctr">
                    <a:solidFill>
                      <a:schemeClr val="bg1"/>
                    </a:solidFill>
                  </a:tcPr>
                </a:tc>
                <a:tc gridSpan="3">
                  <a:txBody>
                    <a:bodyPr/>
                    <a:lstStyle/>
                    <a:p>
                      <a:pPr algn="ctr">
                        <a:lnSpc>
                          <a:spcPts val="1300"/>
                        </a:lnSpc>
                      </a:pPr>
                      <a:r>
                        <a:rPr kumimoji="1" lang="ja-JP" altLang="en-US" sz="1400" dirty="0"/>
                        <a:t>評価規準・（評価方法）</a:t>
                      </a:r>
                    </a:p>
                  </a:txBody>
                  <a:tcPr marL="91430" marR="91430" marT="46354" marB="46354" anchor="ctr">
                    <a:solidFill>
                      <a:schemeClr val="bg1"/>
                    </a:solidFill>
                  </a:tcPr>
                </a:tc>
                <a:tc hMerge="1">
                  <a:txBody>
                    <a:bodyPr/>
                    <a:lstStyle/>
                    <a:p>
                      <a:pPr algn="ctr"/>
                      <a:endParaRPr kumimoji="1" lang="ja-JP" altLang="en-US" sz="1800" dirty="0"/>
                    </a:p>
                  </a:txBody>
                  <a:tcPr anchor="ctr">
                    <a:solidFill>
                      <a:schemeClr val="bg1"/>
                    </a:solidFill>
                  </a:tcPr>
                </a:tc>
                <a:tc hMerge="1">
                  <a:txBody>
                    <a:bodyPr/>
                    <a:lstStyle/>
                    <a:p>
                      <a:pPr algn="ctr"/>
                      <a:endParaRPr kumimoji="1" lang="ja-JP" altLang="en-US" sz="1600" dirty="0"/>
                    </a:p>
                  </a:txBody>
                  <a:tcPr anchor="ctr">
                    <a:solidFill>
                      <a:schemeClr val="bg1"/>
                    </a:solidFill>
                  </a:tcPr>
                </a:tc>
                <a:extLst>
                  <a:ext uri="{0D108BD9-81ED-4DB2-BD59-A6C34878D82A}">
                    <a16:rowId xmlns:a16="http://schemas.microsoft.com/office/drawing/2014/main" val="10000"/>
                  </a:ext>
                </a:extLst>
              </a:tr>
              <a:tr h="425112">
                <a:tc vMerge="1">
                  <a:txBody>
                    <a:bodyPr/>
                    <a:lstStyle/>
                    <a:p>
                      <a:endParaRPr kumimoji="1" lang="ja-JP" altLang="en-US" sz="1800" dirty="0"/>
                    </a:p>
                  </a:txBody>
                  <a:tcPr>
                    <a:solidFill>
                      <a:schemeClr val="bg1"/>
                    </a:solidFill>
                  </a:tcPr>
                </a:tc>
                <a:tc vMerge="1">
                  <a:txBody>
                    <a:bodyPr/>
                    <a:lstStyle/>
                    <a:p>
                      <a:endParaRPr kumimoji="1" lang="ja-JP" altLang="en-US" sz="1800" dirty="0"/>
                    </a:p>
                  </a:txBody>
                  <a:tcPr>
                    <a:solidFill>
                      <a:schemeClr val="bg1"/>
                    </a:solidFill>
                  </a:tcPr>
                </a:tc>
                <a:tc>
                  <a:txBody>
                    <a:bodyPr/>
                    <a:lstStyle/>
                    <a:p>
                      <a:pPr algn="ctr">
                        <a:lnSpc>
                          <a:spcPts val="1300"/>
                        </a:lnSpc>
                      </a:pPr>
                      <a:r>
                        <a:rPr kumimoji="1" lang="ja-JP" altLang="en-US" sz="1400" dirty="0"/>
                        <a:t>知識・技能</a:t>
                      </a:r>
                    </a:p>
                  </a:txBody>
                  <a:tcPr marL="91430" marR="91430" marT="46354" marB="46354" anchor="ctr">
                    <a:solidFill>
                      <a:schemeClr val="bg1"/>
                    </a:solidFill>
                  </a:tcPr>
                </a:tc>
                <a:tc>
                  <a:txBody>
                    <a:bodyPr/>
                    <a:lstStyle/>
                    <a:p>
                      <a:pPr algn="ctr">
                        <a:lnSpc>
                          <a:spcPts val="1300"/>
                        </a:lnSpc>
                      </a:pPr>
                      <a:r>
                        <a:rPr kumimoji="1" lang="ja-JP" altLang="en-US" sz="1400" dirty="0"/>
                        <a:t>思考・判断・表現</a:t>
                      </a:r>
                    </a:p>
                  </a:txBody>
                  <a:tcPr marL="91430" marR="91430" marT="46354" marB="46354" anchor="ctr">
                    <a:solidFill>
                      <a:schemeClr val="bg1"/>
                    </a:solidFill>
                  </a:tcPr>
                </a:tc>
                <a:tc>
                  <a:txBody>
                    <a:bodyPr/>
                    <a:lstStyle/>
                    <a:p>
                      <a:pPr algn="ctr">
                        <a:lnSpc>
                          <a:spcPts val="1300"/>
                        </a:lnSpc>
                      </a:pPr>
                      <a:r>
                        <a:rPr kumimoji="1" lang="ja-JP" altLang="en-US" sz="1400" dirty="0"/>
                        <a:t>主体的に学習に取り組む態度</a:t>
                      </a:r>
                    </a:p>
                  </a:txBody>
                  <a:tcPr marL="91430" marR="91430" marT="46354" marB="46354" anchor="ctr">
                    <a:solidFill>
                      <a:schemeClr val="bg1"/>
                    </a:solidFill>
                  </a:tcPr>
                </a:tc>
                <a:extLst>
                  <a:ext uri="{0D108BD9-81ED-4DB2-BD59-A6C34878D82A}">
                    <a16:rowId xmlns:a16="http://schemas.microsoft.com/office/drawing/2014/main" val="10001"/>
                  </a:ext>
                </a:extLst>
              </a:tr>
              <a:tr h="758724">
                <a:tc>
                  <a:txBody>
                    <a:bodyPr/>
                    <a:lstStyle/>
                    <a:p>
                      <a:pPr algn="ctr">
                        <a:lnSpc>
                          <a:spcPts val="1300"/>
                        </a:lnSpc>
                      </a:pPr>
                      <a:r>
                        <a:rPr kumimoji="1" lang="ja-JP" altLang="en-US" sz="1400" dirty="0"/>
                        <a:t>１・２</a:t>
                      </a:r>
                      <a:endParaRPr kumimoji="1" lang="en-US" altLang="ja-JP" sz="1400" dirty="0"/>
                    </a:p>
                  </a:txBody>
                  <a:tcPr marL="91430" marR="91430" marT="46354" marB="46354" anchor="ctr">
                    <a:lnB w="12700" cap="flat" cmpd="sng" algn="ctr">
                      <a:solidFill>
                        <a:schemeClr val="tx1"/>
                      </a:solidFill>
                      <a:prstDash val="solid"/>
                      <a:round/>
                      <a:headEnd type="none" w="med" len="med"/>
                      <a:tailEnd type="none" w="med" len="med"/>
                    </a:lnB>
                    <a:solidFill>
                      <a:schemeClr val="bg1"/>
                    </a:solidFill>
                  </a:tcPr>
                </a:tc>
                <a:tc>
                  <a:txBody>
                    <a:bodyPr/>
                    <a:lstStyle/>
                    <a:p>
                      <a:pPr>
                        <a:lnSpc>
                          <a:spcPts val="1300"/>
                        </a:lnSpc>
                      </a:pPr>
                      <a:r>
                        <a:rPr kumimoji="1" lang="ja-JP" altLang="en-US" sz="1400" dirty="0"/>
                        <a:t>　余りがある場合でも除法を用いてよいことや答えの見つけ方を具体物や図などを用いて考える。</a:t>
                      </a:r>
                      <a:endParaRPr kumimoji="1" lang="en-US" altLang="ja-JP" sz="1400" dirty="0"/>
                    </a:p>
                  </a:txBody>
                  <a:tcPr marL="91430" marR="91430" marT="46354" marB="46354">
                    <a:lnB w="12700" cap="flat" cmpd="sng" algn="ctr">
                      <a:solidFill>
                        <a:schemeClr val="tx1"/>
                      </a:solidFill>
                      <a:prstDash val="solid"/>
                      <a:round/>
                      <a:headEnd type="none" w="med" len="med"/>
                      <a:tailEnd type="none" w="med" len="med"/>
                    </a:lnB>
                    <a:solidFill>
                      <a:schemeClr val="bg1"/>
                    </a:solidFill>
                  </a:tcPr>
                </a:tc>
                <a:tc>
                  <a:txBody>
                    <a:bodyPr/>
                    <a:lstStyle/>
                    <a:p>
                      <a:pPr>
                        <a:lnSpc>
                          <a:spcPts val="1300"/>
                        </a:lnSpc>
                      </a:pPr>
                      <a:endParaRPr kumimoji="1" lang="en-US" altLang="ja-JP" sz="1400" dirty="0"/>
                    </a:p>
                    <a:p>
                      <a:pPr>
                        <a:lnSpc>
                          <a:spcPts val="1300"/>
                        </a:lnSpc>
                      </a:pPr>
                      <a:endParaRPr kumimoji="1" lang="en-US" altLang="ja-JP" sz="1400" dirty="0"/>
                    </a:p>
                    <a:p>
                      <a:pPr>
                        <a:lnSpc>
                          <a:spcPts val="1300"/>
                        </a:lnSpc>
                      </a:pPr>
                      <a:endParaRPr kumimoji="1" lang="en-US" altLang="ja-JP" sz="1400" dirty="0"/>
                    </a:p>
                    <a:p>
                      <a:pPr>
                        <a:lnSpc>
                          <a:spcPts val="1300"/>
                        </a:lnSpc>
                      </a:pPr>
                      <a:endParaRPr kumimoji="1" lang="ja-JP" altLang="en-US" sz="1400" dirty="0"/>
                    </a:p>
                  </a:txBody>
                  <a:tcPr marL="91430" marR="91430" marT="46354" marB="46354">
                    <a:lnB w="12700" cap="flat" cmpd="sng" algn="ctr">
                      <a:solidFill>
                        <a:schemeClr val="tx1"/>
                      </a:solidFill>
                      <a:prstDash val="solid"/>
                      <a:round/>
                      <a:headEnd type="none" w="med" len="med"/>
                      <a:tailEnd type="none" w="med" len="med"/>
                    </a:lnB>
                    <a:solidFill>
                      <a:schemeClr val="bg1"/>
                    </a:solidFill>
                  </a:tcPr>
                </a:tc>
                <a:tc rowSpan="2">
                  <a:txBody>
                    <a:bodyPr/>
                    <a:lstStyle/>
                    <a:p>
                      <a:pPr>
                        <a:lnSpc>
                          <a:spcPts val="1300"/>
                        </a:lnSpc>
                      </a:pPr>
                      <a:r>
                        <a:rPr kumimoji="1" lang="ja-JP" altLang="en-US" sz="1400" dirty="0"/>
                        <a:t>・思①（行動観察，ノート分析）</a:t>
                      </a:r>
                    </a:p>
                  </a:txBody>
                  <a:tcPr marL="91430" marR="91430" marT="46354" marB="46354">
                    <a:solidFill>
                      <a:schemeClr val="bg1"/>
                    </a:solidFill>
                  </a:tcPr>
                </a:tc>
                <a:tc rowSpan="4">
                  <a:txBody>
                    <a:bodyPr/>
                    <a:lstStyle/>
                    <a:p>
                      <a:pPr>
                        <a:lnSpc>
                          <a:spcPts val="1300"/>
                        </a:lnSpc>
                      </a:pPr>
                      <a:r>
                        <a:rPr kumimoji="1" lang="ja-JP" altLang="en-US" sz="1400" dirty="0"/>
                        <a:t>・態①（行動観察，ノート分析）</a:t>
                      </a:r>
                    </a:p>
                  </a:txBody>
                  <a:tcPr marL="91430" marR="91430" marT="46354" marB="46354">
                    <a:solidFill>
                      <a:schemeClr val="bg1"/>
                    </a:solidFill>
                  </a:tcPr>
                </a:tc>
                <a:extLst>
                  <a:ext uri="{0D108BD9-81ED-4DB2-BD59-A6C34878D82A}">
                    <a16:rowId xmlns:a16="http://schemas.microsoft.com/office/drawing/2014/main" val="10002"/>
                  </a:ext>
                </a:extLst>
              </a:tr>
              <a:tr h="755295">
                <a:tc>
                  <a:txBody>
                    <a:bodyPr/>
                    <a:lstStyle/>
                    <a:p>
                      <a:pPr marL="0" marR="0" lvl="0" indent="0" algn="ctr" defTabSz="685800" rtl="0" eaLnBrk="1" fontAlgn="auto" latinLnBrk="0" hangingPunct="1">
                        <a:lnSpc>
                          <a:spcPts val="1300"/>
                        </a:lnSpc>
                        <a:spcBef>
                          <a:spcPts val="0"/>
                        </a:spcBef>
                        <a:spcAft>
                          <a:spcPts val="0"/>
                        </a:spcAft>
                        <a:buClrTx/>
                        <a:buSzTx/>
                        <a:buFontTx/>
                        <a:buNone/>
                        <a:tabLst/>
                        <a:defRPr/>
                      </a:pPr>
                      <a:r>
                        <a:rPr kumimoji="1" lang="ja-JP" altLang="en-US" sz="1400" dirty="0"/>
                        <a:t>３</a:t>
                      </a:r>
                    </a:p>
                  </a:txBody>
                  <a:tcPr marL="91430" marR="91430" marT="46354" marB="46354" anchor="ctr">
                    <a:lnT w="12700" cap="flat" cmpd="sng" algn="ctr">
                      <a:solidFill>
                        <a:schemeClr val="tx1"/>
                      </a:solidFill>
                      <a:prstDash val="solid"/>
                      <a:round/>
                      <a:headEnd type="none" w="med" len="med"/>
                      <a:tailEnd type="none" w="med" len="med"/>
                    </a:lnT>
                    <a:solidFill>
                      <a:schemeClr val="bg1"/>
                    </a:solidFill>
                  </a:tcPr>
                </a:tc>
                <a:tc>
                  <a:txBody>
                    <a:bodyPr/>
                    <a:lstStyle/>
                    <a:p>
                      <a:pPr>
                        <a:lnSpc>
                          <a:spcPts val="1300"/>
                        </a:lnSpc>
                      </a:pPr>
                      <a:r>
                        <a:rPr kumimoji="1" lang="ja-JP" altLang="en-US" sz="1400" dirty="0"/>
                        <a:t>　余りがある場合の除法の式の表し方や，余りなど用語の意味を知る。</a:t>
                      </a:r>
                      <a:endParaRPr kumimoji="1" lang="en-US" altLang="ja-JP" sz="1400" dirty="0"/>
                    </a:p>
                    <a:p>
                      <a:pPr>
                        <a:lnSpc>
                          <a:spcPts val="1300"/>
                        </a:lnSpc>
                      </a:pPr>
                      <a:r>
                        <a:rPr kumimoji="1" lang="ja-JP" altLang="en-US" sz="1400" dirty="0"/>
                        <a:t>　余りと除数の関係を理解する。</a:t>
                      </a:r>
                      <a:endParaRPr kumimoji="1" lang="en-US" altLang="ja-JP" sz="1400" dirty="0"/>
                    </a:p>
                    <a:p>
                      <a:pPr>
                        <a:lnSpc>
                          <a:spcPts val="1300"/>
                        </a:lnSpc>
                      </a:pPr>
                      <a:r>
                        <a:rPr kumimoji="1" lang="ja-JP" altLang="en-US" sz="1400" dirty="0"/>
                        <a:t>・余りと除数の関係を調べる。</a:t>
                      </a:r>
                      <a:endParaRPr kumimoji="1" lang="en-US" altLang="ja-JP" sz="1400" dirty="0"/>
                    </a:p>
                  </a:txBody>
                  <a:tcPr marL="91430" marR="91430" marT="46354" marB="46354">
                    <a:lnT w="12700" cap="flat" cmpd="sng" algn="ctr">
                      <a:solidFill>
                        <a:schemeClr val="tx1"/>
                      </a:solidFill>
                      <a:prstDash val="solid"/>
                      <a:round/>
                      <a:headEnd type="none" w="med" len="med"/>
                      <a:tailEnd type="none" w="med" len="med"/>
                    </a:lnT>
                    <a:solidFill>
                      <a:schemeClr val="bg1"/>
                    </a:solidFill>
                  </a:tcPr>
                </a:tc>
                <a:tc>
                  <a:txBody>
                    <a:bodyPr/>
                    <a:lstStyle/>
                    <a:p>
                      <a:pPr>
                        <a:lnSpc>
                          <a:spcPts val="1300"/>
                        </a:lnSpc>
                      </a:pPr>
                      <a:r>
                        <a:rPr kumimoji="1" lang="ja-JP" altLang="en-US" sz="1400" dirty="0"/>
                        <a:t>・知①（ノート分析）</a:t>
                      </a:r>
                      <a:endParaRPr kumimoji="1" lang="en-US" altLang="ja-JP" sz="1400" dirty="0"/>
                    </a:p>
                    <a:p>
                      <a:pPr>
                        <a:lnSpc>
                          <a:spcPts val="1300"/>
                        </a:lnSpc>
                      </a:pPr>
                      <a:r>
                        <a:rPr kumimoji="1" lang="ja-JP" altLang="en-US" sz="1400" dirty="0"/>
                        <a:t>・知③（ノート分析）</a:t>
                      </a:r>
                    </a:p>
                  </a:txBody>
                  <a:tcPr marL="91430" marR="91430" marT="46354" marB="46354">
                    <a:lnT w="12700" cap="flat" cmpd="sng" algn="ctr">
                      <a:solidFill>
                        <a:schemeClr val="tx1"/>
                      </a:solidFill>
                      <a:prstDash val="solid"/>
                      <a:round/>
                      <a:headEnd type="none" w="med" len="med"/>
                      <a:tailEnd type="none" w="med" len="med"/>
                    </a:lnT>
                    <a:solidFill>
                      <a:schemeClr val="bg1"/>
                    </a:solidFill>
                  </a:tcPr>
                </a:tc>
                <a:tc vMerge="1">
                  <a:txBody>
                    <a:bodyPr/>
                    <a:lstStyle/>
                    <a:p>
                      <a:endParaRPr kumimoji="1" lang="ja-JP" altLang="en-US" sz="1800" dirty="0"/>
                    </a:p>
                  </a:txBody>
                  <a:tcPr>
                    <a:solidFill>
                      <a:schemeClr val="bg1"/>
                    </a:solidFill>
                  </a:tcPr>
                </a:tc>
                <a:tc vMerge="1">
                  <a:txBody>
                    <a:bodyPr/>
                    <a:lstStyle/>
                    <a:p>
                      <a:endParaRPr kumimoji="1" lang="ja-JP" altLang="en-US" sz="1800" dirty="0"/>
                    </a:p>
                  </a:txBody>
                  <a:tcPr>
                    <a:solidFill>
                      <a:schemeClr val="bg1"/>
                    </a:solidFill>
                  </a:tcPr>
                </a:tc>
                <a:extLst>
                  <a:ext uri="{0D108BD9-81ED-4DB2-BD59-A6C34878D82A}">
                    <a16:rowId xmlns:a16="http://schemas.microsoft.com/office/drawing/2014/main" val="10003"/>
                  </a:ext>
                </a:extLst>
              </a:tr>
              <a:tr h="590204">
                <a:tc>
                  <a:txBody>
                    <a:bodyPr/>
                    <a:lstStyle/>
                    <a:p>
                      <a:pPr algn="ctr">
                        <a:lnSpc>
                          <a:spcPts val="1300"/>
                        </a:lnSpc>
                      </a:pPr>
                      <a:r>
                        <a:rPr kumimoji="1" lang="ja-JP" altLang="en-US" sz="1400" dirty="0"/>
                        <a:t>４</a:t>
                      </a:r>
                    </a:p>
                  </a:txBody>
                  <a:tcPr marL="91430" marR="91430" marT="46354" marB="46354" anchor="ctr">
                    <a:solidFill>
                      <a:schemeClr val="bg1"/>
                    </a:solidFill>
                  </a:tcPr>
                </a:tc>
                <a:tc>
                  <a:txBody>
                    <a:bodyPr/>
                    <a:lstStyle/>
                    <a:p>
                      <a:pPr>
                        <a:lnSpc>
                          <a:spcPts val="1300"/>
                        </a:lnSpc>
                      </a:pPr>
                      <a:r>
                        <a:rPr kumimoji="1" lang="ja-JP" altLang="en-US" sz="1400" dirty="0"/>
                        <a:t>　等分除の場面についても余りがある場合の除法が適用できるかを考える。</a:t>
                      </a:r>
                      <a:endParaRPr kumimoji="1" lang="en-US" altLang="ja-JP" sz="1400" dirty="0"/>
                    </a:p>
                    <a:p>
                      <a:pPr>
                        <a:lnSpc>
                          <a:spcPts val="1300"/>
                        </a:lnSpc>
                      </a:pPr>
                      <a:r>
                        <a:rPr kumimoji="1" lang="ja-JP" altLang="en-US" sz="1400" dirty="0"/>
                        <a:t>・等分除の場面で，答えの見つけ方を考える。</a:t>
                      </a:r>
                    </a:p>
                  </a:txBody>
                  <a:tcPr marL="91430" marR="91430" marT="46354" marB="46354">
                    <a:solidFill>
                      <a:schemeClr val="bg1"/>
                    </a:solidFill>
                  </a:tcPr>
                </a:tc>
                <a:tc>
                  <a:txBody>
                    <a:bodyPr/>
                    <a:lstStyle/>
                    <a:p>
                      <a:pPr>
                        <a:lnSpc>
                          <a:spcPts val="1300"/>
                        </a:lnSpc>
                      </a:pPr>
                      <a:endParaRPr kumimoji="1" lang="ja-JP" altLang="en-US" sz="1400" dirty="0"/>
                    </a:p>
                  </a:txBody>
                  <a:tcPr marL="91430" marR="91430" marT="46354" marB="46354">
                    <a:solidFill>
                      <a:schemeClr val="bg1"/>
                    </a:solidFill>
                  </a:tcPr>
                </a:tc>
                <a:tc>
                  <a:txBody>
                    <a:bodyPr/>
                    <a:lstStyle/>
                    <a:p>
                      <a:pPr>
                        <a:lnSpc>
                          <a:spcPts val="1300"/>
                        </a:lnSpc>
                      </a:pPr>
                      <a:r>
                        <a:rPr kumimoji="1" lang="ja-JP" altLang="en-US" sz="1400" dirty="0"/>
                        <a:t>○思①（行動観察，ノート分析）</a:t>
                      </a:r>
                    </a:p>
                  </a:txBody>
                  <a:tcPr marL="91430" marR="91430" marT="46354" marB="46354">
                    <a:solidFill>
                      <a:schemeClr val="bg1"/>
                    </a:solidFill>
                  </a:tcPr>
                </a:tc>
                <a:tc vMerge="1">
                  <a:txBody>
                    <a:bodyPr/>
                    <a:lstStyle/>
                    <a:p>
                      <a:endParaRPr kumimoji="1" lang="ja-JP" altLang="en-US" sz="1800" dirty="0"/>
                    </a:p>
                  </a:txBody>
                  <a:tcPr>
                    <a:solidFill>
                      <a:schemeClr val="bg1"/>
                    </a:solidFill>
                  </a:tcPr>
                </a:tc>
                <a:extLst>
                  <a:ext uri="{0D108BD9-81ED-4DB2-BD59-A6C34878D82A}">
                    <a16:rowId xmlns:a16="http://schemas.microsoft.com/office/drawing/2014/main" val="10004"/>
                  </a:ext>
                </a:extLst>
              </a:tr>
              <a:tr h="425112">
                <a:tc>
                  <a:txBody>
                    <a:bodyPr/>
                    <a:lstStyle/>
                    <a:p>
                      <a:pPr algn="ctr">
                        <a:lnSpc>
                          <a:spcPts val="1300"/>
                        </a:lnSpc>
                      </a:pPr>
                      <a:r>
                        <a:rPr kumimoji="1" lang="ja-JP" altLang="en-US" sz="1400" dirty="0"/>
                        <a:t>５</a:t>
                      </a:r>
                    </a:p>
                  </a:txBody>
                  <a:tcPr marL="91430" marR="91430" marT="46354" marB="46354" anchor="ctr">
                    <a:solidFill>
                      <a:schemeClr val="bg1"/>
                    </a:solidFill>
                  </a:tcPr>
                </a:tc>
                <a:tc>
                  <a:txBody>
                    <a:bodyPr/>
                    <a:lstStyle/>
                    <a:p>
                      <a:pPr>
                        <a:lnSpc>
                          <a:spcPts val="1300"/>
                        </a:lnSpc>
                      </a:pPr>
                      <a:r>
                        <a:rPr kumimoji="1" lang="ja-JP" altLang="en-US" sz="1400" dirty="0"/>
                        <a:t>　余りがある場合の除法計算について，答えの確かめ方を知る。</a:t>
                      </a:r>
                    </a:p>
                  </a:txBody>
                  <a:tcPr marL="91430" marR="91430" marT="46354" marB="46354">
                    <a:solidFill>
                      <a:schemeClr val="bg1"/>
                    </a:solidFill>
                  </a:tcPr>
                </a:tc>
                <a:tc>
                  <a:txBody>
                    <a:bodyPr/>
                    <a:lstStyle/>
                    <a:p>
                      <a:pPr>
                        <a:lnSpc>
                          <a:spcPts val="1300"/>
                        </a:lnSpc>
                      </a:pPr>
                      <a:r>
                        <a:rPr kumimoji="1" lang="ja-JP" altLang="en-US" sz="1400" dirty="0"/>
                        <a:t>・知②（ノート分析）</a:t>
                      </a:r>
                    </a:p>
                  </a:txBody>
                  <a:tcPr marL="91430" marR="91430" marT="46354" marB="46354">
                    <a:solidFill>
                      <a:schemeClr val="bg1"/>
                    </a:solidFill>
                  </a:tcPr>
                </a:tc>
                <a:tc>
                  <a:txBody>
                    <a:bodyPr/>
                    <a:lstStyle/>
                    <a:p>
                      <a:pPr>
                        <a:lnSpc>
                          <a:spcPts val="1300"/>
                        </a:lnSpc>
                      </a:pPr>
                      <a:endParaRPr kumimoji="1" lang="ja-JP" altLang="en-US" sz="1400" dirty="0"/>
                    </a:p>
                  </a:txBody>
                  <a:tcPr marL="91430" marR="91430" marT="46354" marB="46354">
                    <a:solidFill>
                      <a:schemeClr val="bg1"/>
                    </a:solidFill>
                  </a:tcPr>
                </a:tc>
                <a:tc vMerge="1">
                  <a:txBody>
                    <a:bodyPr/>
                    <a:lstStyle/>
                    <a:p>
                      <a:endParaRPr kumimoji="1" lang="ja-JP" altLang="en-US" sz="1800" dirty="0"/>
                    </a:p>
                  </a:txBody>
                  <a:tcPr>
                    <a:solidFill>
                      <a:schemeClr val="bg1"/>
                    </a:solidFill>
                  </a:tcPr>
                </a:tc>
                <a:extLst>
                  <a:ext uri="{0D108BD9-81ED-4DB2-BD59-A6C34878D82A}">
                    <a16:rowId xmlns:a16="http://schemas.microsoft.com/office/drawing/2014/main" val="10005"/>
                  </a:ext>
                </a:extLst>
              </a:tr>
              <a:tr h="755295">
                <a:tc>
                  <a:txBody>
                    <a:bodyPr/>
                    <a:lstStyle/>
                    <a:p>
                      <a:pPr algn="ctr">
                        <a:lnSpc>
                          <a:spcPts val="1300"/>
                        </a:lnSpc>
                      </a:pPr>
                      <a:r>
                        <a:rPr kumimoji="1" lang="ja-JP" altLang="en-US" sz="1400" dirty="0"/>
                        <a:t>６・７</a:t>
                      </a:r>
                    </a:p>
                  </a:txBody>
                  <a:tcPr marL="91430" marR="91430" marT="46354" marB="46354" anchor="ctr">
                    <a:solidFill>
                      <a:schemeClr val="bg1"/>
                    </a:solidFill>
                  </a:tcPr>
                </a:tc>
                <a:tc>
                  <a:txBody>
                    <a:bodyPr/>
                    <a:lstStyle/>
                    <a:p>
                      <a:pPr>
                        <a:lnSpc>
                          <a:spcPts val="1300"/>
                        </a:lnSpc>
                      </a:pPr>
                      <a:r>
                        <a:rPr kumimoji="1" lang="ja-JP" altLang="en-US" sz="1400" dirty="0"/>
                        <a:t>　日常生活の場面に当てはめたときに，商と余りをどのように解釈すればよいかを考える。</a:t>
                      </a:r>
                      <a:endParaRPr kumimoji="1" lang="en-US" altLang="ja-JP" sz="1400" dirty="0"/>
                    </a:p>
                    <a:p>
                      <a:pPr>
                        <a:lnSpc>
                          <a:spcPts val="1300"/>
                        </a:lnSpc>
                      </a:pPr>
                      <a:r>
                        <a:rPr kumimoji="1" lang="ja-JP" altLang="en-US" sz="1400" dirty="0"/>
                        <a:t>・商に１を加える場合や加えない場合について，</a:t>
                      </a:r>
                      <a:endParaRPr kumimoji="1" lang="en-US" altLang="ja-JP" sz="1400" dirty="0"/>
                    </a:p>
                    <a:p>
                      <a:pPr>
                        <a:lnSpc>
                          <a:spcPts val="1300"/>
                        </a:lnSpc>
                      </a:pPr>
                      <a:r>
                        <a:rPr kumimoji="1" lang="ja-JP" altLang="en-US" sz="1400" dirty="0"/>
                        <a:t>　それぞれ考える。</a:t>
                      </a:r>
                    </a:p>
                  </a:txBody>
                  <a:tcPr marL="91430" marR="91430" marT="46354" marB="46354">
                    <a:solidFill>
                      <a:schemeClr val="bg1"/>
                    </a:solidFill>
                  </a:tcPr>
                </a:tc>
                <a:tc>
                  <a:txBody>
                    <a:bodyPr/>
                    <a:lstStyle/>
                    <a:p>
                      <a:pPr>
                        <a:lnSpc>
                          <a:spcPts val="1300"/>
                        </a:lnSpc>
                      </a:pPr>
                      <a:endParaRPr kumimoji="1" lang="ja-JP" altLang="en-US" sz="1400" dirty="0"/>
                    </a:p>
                  </a:txBody>
                  <a:tcPr marL="91430" marR="91430" marT="46354" marB="46354">
                    <a:solidFill>
                      <a:schemeClr val="bg1"/>
                    </a:solidFill>
                  </a:tcPr>
                </a:tc>
                <a:tc>
                  <a:txBody>
                    <a:bodyPr/>
                    <a:lstStyle/>
                    <a:p>
                      <a:pPr marL="0" marR="0" lvl="0" indent="0" algn="l" defTabSz="685800" rtl="0" eaLnBrk="1" fontAlgn="auto" latinLnBrk="0" hangingPunct="1">
                        <a:lnSpc>
                          <a:spcPts val="1300"/>
                        </a:lnSpc>
                        <a:spcBef>
                          <a:spcPts val="0"/>
                        </a:spcBef>
                        <a:spcAft>
                          <a:spcPts val="0"/>
                        </a:spcAft>
                        <a:buClrTx/>
                        <a:buSzTx/>
                        <a:buFontTx/>
                        <a:buNone/>
                        <a:tabLst/>
                        <a:defRPr/>
                      </a:pPr>
                      <a:r>
                        <a:rPr kumimoji="1" lang="ja-JP" altLang="en-US" sz="1400" dirty="0"/>
                        <a:t>・思②（行動観察，ノート分析）</a:t>
                      </a:r>
                    </a:p>
                    <a:p>
                      <a:pPr>
                        <a:lnSpc>
                          <a:spcPts val="1300"/>
                        </a:lnSpc>
                      </a:pPr>
                      <a:endParaRPr kumimoji="1" lang="ja-JP" altLang="en-US" sz="1400" dirty="0"/>
                    </a:p>
                  </a:txBody>
                  <a:tcPr marL="91430" marR="91430" marT="46354" marB="46354">
                    <a:solidFill>
                      <a:schemeClr val="bg1"/>
                    </a:solidFill>
                  </a:tcPr>
                </a:tc>
                <a:tc>
                  <a:txBody>
                    <a:bodyPr/>
                    <a:lstStyle/>
                    <a:p>
                      <a:pPr marL="0" marR="0" lvl="0" indent="0" algn="l" defTabSz="685800" rtl="0" eaLnBrk="1" fontAlgn="auto" latinLnBrk="0" hangingPunct="1">
                        <a:lnSpc>
                          <a:spcPts val="1300"/>
                        </a:lnSpc>
                        <a:spcBef>
                          <a:spcPts val="0"/>
                        </a:spcBef>
                        <a:spcAft>
                          <a:spcPts val="0"/>
                        </a:spcAft>
                        <a:buClrTx/>
                        <a:buSzTx/>
                        <a:buFontTx/>
                        <a:buNone/>
                        <a:tabLst/>
                        <a:defRPr/>
                      </a:pPr>
                      <a:r>
                        <a:rPr kumimoji="1" lang="ja-JP" altLang="en-US" sz="1400" dirty="0"/>
                        <a:t>○態①（ノート分析）</a:t>
                      </a:r>
                    </a:p>
                    <a:p>
                      <a:pPr>
                        <a:lnSpc>
                          <a:spcPts val="1300"/>
                        </a:lnSpc>
                      </a:pPr>
                      <a:endParaRPr kumimoji="1" lang="ja-JP" altLang="en-US" sz="1400" dirty="0"/>
                    </a:p>
                  </a:txBody>
                  <a:tcPr marL="91430" marR="91430" marT="46354" marB="46354">
                    <a:solidFill>
                      <a:schemeClr val="bg1"/>
                    </a:solidFill>
                  </a:tcPr>
                </a:tc>
                <a:extLst>
                  <a:ext uri="{0D108BD9-81ED-4DB2-BD59-A6C34878D82A}">
                    <a16:rowId xmlns:a16="http://schemas.microsoft.com/office/drawing/2014/main" val="10006"/>
                  </a:ext>
                </a:extLst>
              </a:tr>
              <a:tr h="425112">
                <a:tc>
                  <a:txBody>
                    <a:bodyPr/>
                    <a:lstStyle/>
                    <a:p>
                      <a:pPr algn="ctr">
                        <a:lnSpc>
                          <a:spcPts val="1300"/>
                        </a:lnSpc>
                      </a:pPr>
                      <a:r>
                        <a:rPr kumimoji="1" lang="ja-JP" altLang="en-US" sz="1400" dirty="0"/>
                        <a:t>８</a:t>
                      </a:r>
                    </a:p>
                  </a:txBody>
                  <a:tcPr marL="91430" marR="91430" marT="46354" marB="46354" anchor="ctr">
                    <a:solidFill>
                      <a:schemeClr val="bg1"/>
                    </a:solidFill>
                  </a:tcPr>
                </a:tc>
                <a:tc>
                  <a:txBody>
                    <a:bodyPr/>
                    <a:lstStyle/>
                    <a:p>
                      <a:pPr>
                        <a:lnSpc>
                          <a:spcPts val="1300"/>
                        </a:lnSpc>
                      </a:pPr>
                      <a:r>
                        <a:rPr kumimoji="1" lang="ja-JP" altLang="en-US" sz="1400" dirty="0"/>
                        <a:t>　学習内容の定着を確認し，理解を確実にする。（章末問題）</a:t>
                      </a:r>
                    </a:p>
                  </a:txBody>
                  <a:tcPr marL="91430" marR="91430" marT="46354" marB="46354">
                    <a:solidFill>
                      <a:schemeClr val="bg1"/>
                    </a:solidFill>
                  </a:tcPr>
                </a:tc>
                <a:tc>
                  <a:txBody>
                    <a:bodyPr/>
                    <a:lstStyle/>
                    <a:p>
                      <a:pPr>
                        <a:lnSpc>
                          <a:spcPts val="1300"/>
                        </a:lnSpc>
                      </a:pPr>
                      <a:r>
                        <a:rPr kumimoji="1" lang="ja-JP" altLang="en-US" sz="1400" dirty="0"/>
                        <a:t>・知①②③（ノート分析）</a:t>
                      </a:r>
                    </a:p>
                  </a:txBody>
                  <a:tcPr marL="91430" marR="91430" marT="46354" marB="46354">
                    <a:solidFill>
                      <a:schemeClr val="bg1"/>
                    </a:solidFill>
                  </a:tcPr>
                </a:tc>
                <a:tc>
                  <a:txBody>
                    <a:bodyPr/>
                    <a:lstStyle/>
                    <a:p>
                      <a:pPr>
                        <a:lnSpc>
                          <a:spcPts val="1300"/>
                        </a:lnSpc>
                      </a:pPr>
                      <a:endParaRPr kumimoji="1" lang="ja-JP" altLang="en-US" sz="1400" dirty="0"/>
                    </a:p>
                  </a:txBody>
                  <a:tcPr marL="91430" marR="91430" marT="46354" marB="46354">
                    <a:solidFill>
                      <a:schemeClr val="bg1"/>
                    </a:solidFill>
                  </a:tcPr>
                </a:tc>
                <a:tc>
                  <a:txBody>
                    <a:bodyPr/>
                    <a:lstStyle/>
                    <a:p>
                      <a:pPr>
                        <a:lnSpc>
                          <a:spcPts val="1300"/>
                        </a:lnSpc>
                      </a:pPr>
                      <a:endParaRPr kumimoji="1" lang="ja-JP" altLang="en-US" sz="1400" dirty="0"/>
                    </a:p>
                  </a:txBody>
                  <a:tcPr marL="91430" marR="91430" marT="46354" marB="46354">
                    <a:solidFill>
                      <a:schemeClr val="bg1"/>
                    </a:solidFill>
                  </a:tcPr>
                </a:tc>
                <a:extLst>
                  <a:ext uri="{0D108BD9-81ED-4DB2-BD59-A6C34878D82A}">
                    <a16:rowId xmlns:a16="http://schemas.microsoft.com/office/drawing/2014/main" val="10007"/>
                  </a:ext>
                </a:extLst>
              </a:tr>
              <a:tr h="425112">
                <a:tc>
                  <a:txBody>
                    <a:bodyPr/>
                    <a:lstStyle/>
                    <a:p>
                      <a:pPr algn="ctr">
                        <a:lnSpc>
                          <a:spcPts val="1300"/>
                        </a:lnSpc>
                      </a:pPr>
                      <a:r>
                        <a:rPr kumimoji="1" lang="ja-JP" altLang="en-US" sz="1400" dirty="0"/>
                        <a:t>９</a:t>
                      </a:r>
                    </a:p>
                  </a:txBody>
                  <a:tcPr marL="91430" marR="91430" marT="46354" marB="46354" anchor="ctr">
                    <a:solidFill>
                      <a:schemeClr val="bg1"/>
                    </a:solidFill>
                  </a:tcPr>
                </a:tc>
                <a:tc>
                  <a:txBody>
                    <a:bodyPr/>
                    <a:lstStyle/>
                    <a:p>
                      <a:pPr>
                        <a:lnSpc>
                          <a:spcPts val="1300"/>
                        </a:lnSpc>
                      </a:pPr>
                      <a:r>
                        <a:rPr kumimoji="1" lang="ja-JP" altLang="en-US" sz="1400" dirty="0"/>
                        <a:t>　学習内容の定着を確認する。（評価テスト）</a:t>
                      </a:r>
                    </a:p>
                  </a:txBody>
                  <a:tcPr marL="91430" marR="91430" marT="46354" marB="46354">
                    <a:solidFill>
                      <a:schemeClr val="bg1"/>
                    </a:solidFill>
                  </a:tcPr>
                </a:tc>
                <a:tc>
                  <a:txBody>
                    <a:bodyPr/>
                    <a:lstStyle/>
                    <a:p>
                      <a:pPr marL="0" marR="0" lvl="0" indent="0" algn="l" defTabSz="685800" rtl="0" eaLnBrk="1" fontAlgn="auto" latinLnBrk="0" hangingPunct="1">
                        <a:lnSpc>
                          <a:spcPts val="1300"/>
                        </a:lnSpc>
                        <a:spcBef>
                          <a:spcPts val="0"/>
                        </a:spcBef>
                        <a:spcAft>
                          <a:spcPts val="0"/>
                        </a:spcAft>
                        <a:buClrTx/>
                        <a:buSzTx/>
                        <a:buFontTx/>
                        <a:buNone/>
                        <a:tabLst/>
                        <a:defRPr/>
                      </a:pPr>
                      <a:r>
                        <a:rPr kumimoji="1" lang="ja-JP" altLang="en-US" sz="1400" dirty="0"/>
                        <a:t>○知①②③（ペーパーテスト）</a:t>
                      </a:r>
                    </a:p>
                  </a:txBody>
                  <a:tcPr marL="91430" marR="91430" marT="46354" marB="46354">
                    <a:solidFill>
                      <a:schemeClr val="bg1"/>
                    </a:solidFill>
                  </a:tcPr>
                </a:tc>
                <a:tc>
                  <a:txBody>
                    <a:bodyPr/>
                    <a:lstStyle/>
                    <a:p>
                      <a:pPr marL="0" marR="0" lvl="0" indent="0" algn="l" defTabSz="685800" rtl="0" eaLnBrk="1" fontAlgn="auto" latinLnBrk="0" hangingPunct="1">
                        <a:lnSpc>
                          <a:spcPts val="1300"/>
                        </a:lnSpc>
                        <a:spcBef>
                          <a:spcPts val="0"/>
                        </a:spcBef>
                        <a:spcAft>
                          <a:spcPts val="0"/>
                        </a:spcAft>
                        <a:buClrTx/>
                        <a:buSzTx/>
                        <a:buFontTx/>
                        <a:buNone/>
                        <a:tabLst/>
                        <a:defRPr/>
                      </a:pPr>
                      <a:r>
                        <a:rPr kumimoji="1" lang="ja-JP" altLang="en-US" sz="1400" dirty="0"/>
                        <a:t>○思②（ペーパーテスト）</a:t>
                      </a:r>
                    </a:p>
                  </a:txBody>
                  <a:tcPr marL="91430" marR="91430" marT="46354" marB="46354">
                    <a:solidFill>
                      <a:schemeClr val="bg1"/>
                    </a:solidFill>
                  </a:tcPr>
                </a:tc>
                <a:tc>
                  <a:txBody>
                    <a:bodyPr/>
                    <a:lstStyle/>
                    <a:p>
                      <a:pPr>
                        <a:lnSpc>
                          <a:spcPts val="1300"/>
                        </a:lnSpc>
                      </a:pPr>
                      <a:endParaRPr kumimoji="1" lang="ja-JP" altLang="en-US" sz="1400" dirty="0"/>
                    </a:p>
                  </a:txBody>
                  <a:tcPr marL="91430" marR="91430" marT="46354" marB="46354">
                    <a:solidFill>
                      <a:schemeClr val="bg1"/>
                    </a:solidFill>
                  </a:tcPr>
                </a:tc>
                <a:extLst>
                  <a:ext uri="{0D108BD9-81ED-4DB2-BD59-A6C34878D82A}">
                    <a16:rowId xmlns:a16="http://schemas.microsoft.com/office/drawing/2014/main" val="10008"/>
                  </a:ext>
                </a:extLst>
              </a:tr>
              <a:tr h="425112">
                <a:tc>
                  <a:txBody>
                    <a:bodyPr/>
                    <a:lstStyle/>
                    <a:p>
                      <a:pPr algn="ctr">
                        <a:lnSpc>
                          <a:spcPts val="1300"/>
                        </a:lnSpc>
                      </a:pPr>
                      <a:r>
                        <a:rPr kumimoji="1" lang="en-US" altLang="ja-JP" sz="1400" dirty="0"/>
                        <a:t>10</a:t>
                      </a:r>
                      <a:endParaRPr kumimoji="1" lang="ja-JP" altLang="en-US" sz="1400" dirty="0"/>
                    </a:p>
                  </a:txBody>
                  <a:tcPr marL="91430" marR="91430" marT="46354" marB="46354" anchor="ctr">
                    <a:solidFill>
                      <a:schemeClr val="bg1"/>
                    </a:solidFill>
                  </a:tcPr>
                </a:tc>
                <a:tc>
                  <a:txBody>
                    <a:bodyPr/>
                    <a:lstStyle/>
                    <a:p>
                      <a:pPr>
                        <a:lnSpc>
                          <a:spcPts val="1300"/>
                        </a:lnSpc>
                      </a:pPr>
                      <a:r>
                        <a:rPr kumimoji="1" lang="ja-JP" altLang="en-US" sz="1400" dirty="0"/>
                        <a:t>　学習内容を適用して除法の問題を考えたり，解決し合ったりする。</a:t>
                      </a:r>
                    </a:p>
                  </a:txBody>
                  <a:tcPr marL="91430" marR="91430" marT="46354" marB="46354">
                    <a:solidFill>
                      <a:schemeClr val="bg1"/>
                    </a:solidFill>
                  </a:tcPr>
                </a:tc>
                <a:tc>
                  <a:txBody>
                    <a:bodyPr/>
                    <a:lstStyle/>
                    <a:p>
                      <a:pPr>
                        <a:lnSpc>
                          <a:spcPts val="1300"/>
                        </a:lnSpc>
                      </a:pPr>
                      <a:endParaRPr kumimoji="1" lang="ja-JP" altLang="en-US" sz="1400" dirty="0"/>
                    </a:p>
                  </a:txBody>
                  <a:tcPr marL="91430" marR="91430" marT="46354" marB="46354">
                    <a:solidFill>
                      <a:schemeClr val="bg1"/>
                    </a:solidFill>
                  </a:tcPr>
                </a:tc>
                <a:tc>
                  <a:txBody>
                    <a:bodyPr/>
                    <a:lstStyle/>
                    <a:p>
                      <a:pPr>
                        <a:lnSpc>
                          <a:spcPts val="1300"/>
                        </a:lnSpc>
                      </a:pPr>
                      <a:endParaRPr kumimoji="1" lang="ja-JP" altLang="en-US" sz="1400" dirty="0"/>
                    </a:p>
                  </a:txBody>
                  <a:tcPr marL="91430" marR="91430" marT="46354" marB="46354">
                    <a:solidFill>
                      <a:schemeClr val="bg1"/>
                    </a:solidFill>
                  </a:tcPr>
                </a:tc>
                <a:tc>
                  <a:txBody>
                    <a:bodyPr/>
                    <a:lstStyle/>
                    <a:p>
                      <a:pPr marL="0" marR="0" lvl="0" indent="0" algn="l" defTabSz="685800" rtl="0" eaLnBrk="1" fontAlgn="auto" latinLnBrk="0" hangingPunct="1">
                        <a:lnSpc>
                          <a:spcPts val="1300"/>
                        </a:lnSpc>
                        <a:spcBef>
                          <a:spcPts val="0"/>
                        </a:spcBef>
                        <a:spcAft>
                          <a:spcPts val="0"/>
                        </a:spcAft>
                        <a:buClrTx/>
                        <a:buSzTx/>
                        <a:buFontTx/>
                        <a:buNone/>
                        <a:tabLst/>
                        <a:defRPr/>
                      </a:pPr>
                      <a:r>
                        <a:rPr kumimoji="1" lang="ja-JP" altLang="en-US" sz="1400" dirty="0"/>
                        <a:t>○態②（ノート分析）</a:t>
                      </a:r>
                    </a:p>
                  </a:txBody>
                  <a:tcPr marL="91430" marR="91430" marT="46354" marB="46354">
                    <a:solidFill>
                      <a:schemeClr val="bg1"/>
                    </a:solidFill>
                  </a:tcPr>
                </a:tc>
                <a:extLst>
                  <a:ext uri="{0D108BD9-81ED-4DB2-BD59-A6C34878D82A}">
                    <a16:rowId xmlns:a16="http://schemas.microsoft.com/office/drawing/2014/main" val="10009"/>
                  </a:ext>
                </a:extLst>
              </a:tr>
            </a:tbl>
          </a:graphicData>
        </a:graphic>
      </p:graphicFrame>
      <p:sp>
        <p:nvSpPr>
          <p:cNvPr id="43072" name="テキスト ボックス 2">
            <a:extLst>
              <a:ext uri="{FF2B5EF4-FFF2-40B4-BE49-F238E27FC236}">
                <a16:creationId xmlns:a16="http://schemas.microsoft.com/office/drawing/2014/main" id="{1D8B5F1C-0565-4BFF-9B28-70A31B365C18}"/>
              </a:ext>
            </a:extLst>
          </p:cNvPr>
          <p:cNvSpPr txBox="1">
            <a:spLocks noChangeArrowheads="1"/>
          </p:cNvSpPr>
          <p:nvPr/>
        </p:nvSpPr>
        <p:spPr bwMode="auto">
          <a:xfrm>
            <a:off x="2933700" y="835025"/>
            <a:ext cx="6011863" cy="452438"/>
          </a:xfrm>
          <a:prstGeom prst="rect">
            <a:avLst/>
          </a:prstGeom>
          <a:solidFill>
            <a:schemeClr val="bg1"/>
          </a:solidFill>
          <a:ln w="25400" cmpd="dbl">
            <a:solidFill>
              <a:srgbClr val="00206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1400"/>
              </a:lnSpc>
            </a:pPr>
            <a:r>
              <a:rPr kumimoji="1" lang="en-US" altLang="ja-JP" sz="1200"/>
              <a:t>※</a:t>
            </a:r>
            <a:r>
              <a:rPr kumimoji="1" lang="ja-JP" altLang="en-US" sz="1200"/>
              <a:t>　指導に生かす評価の機会には，「・」。</a:t>
            </a:r>
          </a:p>
          <a:p>
            <a:pPr>
              <a:lnSpc>
                <a:spcPts val="1400"/>
              </a:lnSpc>
            </a:pPr>
            <a:r>
              <a:rPr kumimoji="1" lang="en-US" altLang="ja-JP" sz="1200"/>
              <a:t>※</a:t>
            </a:r>
            <a:r>
              <a:rPr kumimoji="1" lang="ja-JP" altLang="en-US" sz="1200"/>
              <a:t>　学級全員の児童の評価を，総括の資料とするために記録に残す評価の機会には，「○」</a:t>
            </a:r>
          </a:p>
        </p:txBody>
      </p:sp>
      <p:sp>
        <p:nvSpPr>
          <p:cNvPr id="43073" name="テキスト ボックス 1">
            <a:extLst>
              <a:ext uri="{FF2B5EF4-FFF2-40B4-BE49-F238E27FC236}">
                <a16:creationId xmlns:a16="http://schemas.microsoft.com/office/drawing/2014/main" id="{0DF077B8-031F-4BF6-B2DF-6D1D93287AD7}"/>
              </a:ext>
            </a:extLst>
          </p:cNvPr>
          <p:cNvSpPr txBox="1">
            <a:spLocks noChangeArrowheads="1"/>
          </p:cNvSpPr>
          <p:nvPr/>
        </p:nvSpPr>
        <p:spPr bwMode="auto">
          <a:xfrm>
            <a:off x="0" y="0"/>
            <a:ext cx="9144000" cy="7381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a:solidFill>
                  <a:schemeClr val="bg1"/>
                </a:solidFill>
              </a:rPr>
              <a:t>Ⅳ</a:t>
            </a:r>
            <a:r>
              <a:rPr kumimoji="1" lang="ja-JP" altLang="en-US" sz="2400" b="1">
                <a:solidFill>
                  <a:schemeClr val="bg1"/>
                </a:solidFill>
              </a:rPr>
              <a:t>　「主体的に学習に取り組む態度」の評価規準作成の例</a:t>
            </a:r>
            <a:endParaRPr kumimoji="1" lang="en-US" altLang="ja-JP" sz="2400" b="1">
              <a:solidFill>
                <a:schemeClr val="bg1"/>
              </a:solidFill>
            </a:endParaRPr>
          </a:p>
          <a:p>
            <a:r>
              <a:rPr kumimoji="1" lang="ja-JP" altLang="en-US" sz="2000" b="1">
                <a:solidFill>
                  <a:schemeClr val="bg1"/>
                </a:solidFill>
              </a:rPr>
              <a:t>　　（③　「指導と評価の計画」を作成する）</a:t>
            </a:r>
          </a:p>
        </p:txBody>
      </p:sp>
      <p:sp>
        <p:nvSpPr>
          <p:cNvPr id="7" name="下リボン 6">
            <a:extLst>
              <a:ext uri="{FF2B5EF4-FFF2-40B4-BE49-F238E27FC236}">
                <a16:creationId xmlns:a16="http://schemas.microsoft.com/office/drawing/2014/main" id="{C042A46F-78C5-4BB0-88F1-9099826721A6}"/>
              </a:ext>
            </a:extLst>
          </p:cNvPr>
          <p:cNvSpPr/>
          <p:nvPr/>
        </p:nvSpPr>
        <p:spPr>
          <a:xfrm>
            <a:off x="7466013" y="355600"/>
            <a:ext cx="1633537" cy="330200"/>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P51</a:t>
            </a:r>
            <a:r>
              <a:rPr kumimoji="1" lang="ja-JP" altLang="en-US" dirty="0" err="1">
                <a:solidFill>
                  <a:schemeClr val="tx1"/>
                </a:solidFill>
              </a:rPr>
              <a:t>，</a:t>
            </a:r>
            <a:r>
              <a:rPr kumimoji="1" lang="en-US" altLang="ja-JP" dirty="0">
                <a:solidFill>
                  <a:schemeClr val="tx1"/>
                </a:solidFill>
              </a:rPr>
              <a:t>P52</a:t>
            </a:r>
            <a:endParaRPr kumimoji="1" lang="ja-JP" altLang="en-US" dirty="0">
              <a:solidFill>
                <a:schemeClr val="tx1"/>
              </a:solidFill>
            </a:endParaRPr>
          </a:p>
        </p:txBody>
      </p:sp>
    </p:spTree>
  </p:cSld>
  <p:clrMapOvr>
    <a:masterClrMapping/>
  </p:clrMapOvr>
  <p:transition spd="slow" advTm="50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6" name="オーディオ 3">
            <a:hlinkClick r:id="" action="ppaction://media"/>
            <a:extLst>
              <a:ext uri="{FF2B5EF4-FFF2-40B4-BE49-F238E27FC236}">
                <a16:creationId xmlns:a16="http://schemas.microsoft.com/office/drawing/2014/main" id="{A127D8A3-59ED-42E0-A870-C0EEC61352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CBD44DC6-953A-43E9-AC41-13FA0306D7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0194" y="5666296"/>
            <a:ext cx="609600" cy="609600"/>
          </a:xfrm>
          <a:prstGeom prst="rect">
            <a:avLst/>
          </a:prstGeom>
        </p:spPr>
      </p:pic>
      <p:sp>
        <p:nvSpPr>
          <p:cNvPr id="45058" name="タイトル 1">
            <a:extLst>
              <a:ext uri="{FF2B5EF4-FFF2-40B4-BE49-F238E27FC236}">
                <a16:creationId xmlns:a16="http://schemas.microsoft.com/office/drawing/2014/main" id="{E274E4F6-E3C2-419D-BEBB-CCDA1A3E94CA}"/>
              </a:ext>
            </a:extLst>
          </p:cNvPr>
          <p:cNvSpPr txBox="1">
            <a:spLocks/>
          </p:cNvSpPr>
          <p:nvPr/>
        </p:nvSpPr>
        <p:spPr bwMode="auto">
          <a:xfrm>
            <a:off x="19050" y="-21272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「主体的に学習に取り組む態度」の評価</a:t>
            </a:r>
            <a:endParaRPr kumimoji="1" lang="ja-JP" altLang="en-US" sz="2400">
              <a:solidFill>
                <a:srgbClr val="1A71A2"/>
              </a:solidFill>
            </a:endParaRPr>
          </a:p>
        </p:txBody>
      </p:sp>
      <p:sp>
        <p:nvSpPr>
          <p:cNvPr id="12" name="角丸四角形 2">
            <a:extLst>
              <a:ext uri="{FF2B5EF4-FFF2-40B4-BE49-F238E27FC236}">
                <a16:creationId xmlns:a16="http://schemas.microsoft.com/office/drawing/2014/main" id="{F3E9E915-6885-4D22-B18C-F6B3834F25A3}"/>
              </a:ext>
            </a:extLst>
          </p:cNvPr>
          <p:cNvSpPr/>
          <p:nvPr/>
        </p:nvSpPr>
        <p:spPr>
          <a:xfrm>
            <a:off x="179388" y="777875"/>
            <a:ext cx="8763000" cy="928688"/>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endParaRPr lang="en-US" altLang="ja-JP" kern="0" dirty="0">
              <a:solidFill>
                <a:prstClr val="black"/>
              </a:solidFill>
              <a:uFill>
                <a:solidFill>
                  <a:srgbClr val="FF0000"/>
                </a:solidFill>
              </a:uFill>
            </a:endParaRPr>
          </a:p>
        </p:txBody>
      </p:sp>
      <p:sp>
        <p:nvSpPr>
          <p:cNvPr id="45060" name="テキスト ボックス 12">
            <a:extLst>
              <a:ext uri="{FF2B5EF4-FFF2-40B4-BE49-F238E27FC236}">
                <a16:creationId xmlns:a16="http://schemas.microsoft.com/office/drawing/2014/main" id="{FB64147F-C4E8-400E-B00D-819093647F7C}"/>
              </a:ext>
            </a:extLst>
          </p:cNvPr>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Ｐゴシック" panose="020B0600070205080204" pitchFamily="50" charset="-128"/>
              </a:rPr>
              <a:t>＜参考＞報告Ｐ．</a:t>
            </a:r>
            <a:r>
              <a:rPr kumimoji="1" lang="en-US" altLang="ja-JP" sz="1200">
                <a:solidFill>
                  <a:srgbClr val="000000"/>
                </a:solidFill>
                <a:latin typeface="ＭＳ Ｐゴシック" panose="020B0600070205080204" pitchFamily="50" charset="-128"/>
              </a:rPr>
              <a:t>12</a:t>
            </a:r>
            <a:r>
              <a:rPr kumimoji="1" lang="ja-JP" altLang="en-US" sz="1200">
                <a:solidFill>
                  <a:srgbClr val="000000"/>
                </a:solidFill>
                <a:latin typeface="ＭＳ Ｐゴシック" panose="020B0600070205080204" pitchFamily="50" charset="-128"/>
              </a:rPr>
              <a:t>　　通知２．（２）</a:t>
            </a:r>
          </a:p>
        </p:txBody>
      </p:sp>
      <p:cxnSp>
        <p:nvCxnSpPr>
          <p:cNvPr id="11" name="直線コネクタ 10">
            <a:extLst>
              <a:ext uri="{FF2B5EF4-FFF2-40B4-BE49-F238E27FC236}">
                <a16:creationId xmlns:a16="http://schemas.microsoft.com/office/drawing/2014/main" id="{6F101C25-8084-4CD7-A5FC-417C87429170}"/>
              </a:ext>
            </a:extLst>
          </p:cNvPr>
          <p:cNvCxnSpPr/>
          <p:nvPr/>
        </p:nvCxnSpPr>
        <p:spPr>
          <a:xfrm>
            <a:off x="0" y="6207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5062" name="スライド番号プレースホルダー 3">
            <a:extLst>
              <a:ext uri="{FF2B5EF4-FFF2-40B4-BE49-F238E27FC236}">
                <a16:creationId xmlns:a16="http://schemas.microsoft.com/office/drawing/2014/main" id="{8C59DA95-7021-441B-8C60-010A1083FA95}"/>
              </a:ext>
            </a:extLst>
          </p:cNvPr>
          <p:cNvSpPr txBox="1">
            <a:spLocks/>
          </p:cNvSpPr>
          <p:nvPr/>
        </p:nvSpPr>
        <p:spPr bwMode="auto">
          <a:xfrm>
            <a:off x="64579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kumimoji="1"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kumimoji="1">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kumimoji="1"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5pPr>
            <a:lvl6pPr marL="20002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6pPr>
            <a:lvl7pPr marL="24574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7pPr>
            <a:lvl8pPr marL="29146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8pPr>
            <a:lvl9pPr marL="33718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9pPr>
          </a:lstStyle>
          <a:p>
            <a:pPr algn="r">
              <a:lnSpc>
                <a:spcPct val="100000"/>
              </a:lnSpc>
              <a:spcBef>
                <a:spcPct val="0"/>
              </a:spcBef>
              <a:buFontTx/>
              <a:buNone/>
            </a:pPr>
            <a:fld id="{C1DE9437-D848-4F37-9EE5-39278BEA49D6}" type="slidenum">
              <a:rPr kumimoji="0" lang="ja-JP" altLang="en-US" sz="900">
                <a:solidFill>
                  <a:srgbClr val="898989"/>
                </a:solidFill>
              </a:rPr>
              <a:pPr algn="r">
                <a:lnSpc>
                  <a:spcPct val="100000"/>
                </a:lnSpc>
                <a:spcBef>
                  <a:spcPct val="0"/>
                </a:spcBef>
                <a:buFontTx/>
                <a:buNone/>
              </a:pPr>
              <a:t>21</a:t>
            </a:fld>
            <a:endParaRPr kumimoji="0" lang="ja-JP" altLang="en-US" sz="900">
              <a:solidFill>
                <a:srgbClr val="898989"/>
              </a:solidFill>
            </a:endParaRPr>
          </a:p>
        </p:txBody>
      </p:sp>
      <p:pic>
        <p:nvPicPr>
          <p:cNvPr id="45063" name="図 14">
            <a:extLst>
              <a:ext uri="{FF2B5EF4-FFF2-40B4-BE49-F238E27FC236}">
                <a16:creationId xmlns:a16="http://schemas.microsoft.com/office/drawing/2014/main" id="{CB3EE580-916B-4A0F-8185-EC31EFC4278F}"/>
              </a:ext>
            </a:extLst>
          </p:cNvPr>
          <p:cNvPicPr>
            <a:picLocks noChangeAspect="1"/>
          </p:cNvPicPr>
          <p:nvPr/>
        </p:nvPicPr>
        <p:blipFill>
          <a:blip r:embed="rId7">
            <a:extLst>
              <a:ext uri="{28A0092B-C50C-407E-A947-70E740481C1C}">
                <a14:useLocalDpi xmlns:a14="http://schemas.microsoft.com/office/drawing/2010/main" val="0"/>
              </a:ext>
            </a:extLst>
          </a:blip>
          <a:srcRect l="19461" t="35680" r="36098" b="18956"/>
          <a:stretch>
            <a:fillRect/>
          </a:stretch>
        </p:blipFill>
        <p:spPr bwMode="auto">
          <a:xfrm>
            <a:off x="420688" y="1744663"/>
            <a:ext cx="82804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円/楕円 15">
            <a:extLst>
              <a:ext uri="{FF2B5EF4-FFF2-40B4-BE49-F238E27FC236}">
                <a16:creationId xmlns:a16="http://schemas.microsoft.com/office/drawing/2014/main" id="{409A0CAC-DC54-4D72-A221-BA4E5C95F3F5}"/>
              </a:ext>
            </a:extLst>
          </p:cNvPr>
          <p:cNvSpPr/>
          <p:nvPr/>
        </p:nvSpPr>
        <p:spPr>
          <a:xfrm>
            <a:off x="4621213" y="2276475"/>
            <a:ext cx="723900" cy="2992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円/楕円 16">
            <a:extLst>
              <a:ext uri="{FF2B5EF4-FFF2-40B4-BE49-F238E27FC236}">
                <a16:creationId xmlns:a16="http://schemas.microsoft.com/office/drawing/2014/main" id="{9B1BBB8A-34D0-4786-A304-2D1063F27D7B}"/>
              </a:ext>
            </a:extLst>
          </p:cNvPr>
          <p:cNvSpPr/>
          <p:nvPr/>
        </p:nvSpPr>
        <p:spPr>
          <a:xfrm>
            <a:off x="6018213" y="5516563"/>
            <a:ext cx="2574925" cy="51752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Tree>
  </p:cSld>
  <p:clrMapOvr>
    <a:masterClrMapping/>
  </p:clrMapOvr>
  <p:transition spd="slow" advTm="293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80" name="オーディオ 2">
            <a:hlinkClick r:id="" action="ppaction://media"/>
            <a:extLst>
              <a:ext uri="{FF2B5EF4-FFF2-40B4-BE49-F238E27FC236}">
                <a16:creationId xmlns:a16="http://schemas.microsoft.com/office/drawing/2014/main" id="{BBF7F4E4-EE42-4AAD-B040-C297D10BF5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BB6B2D6D-AADC-485B-B008-52AB1792BB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13" name="テキスト ボックス 12">
            <a:extLst>
              <a:ext uri="{FF2B5EF4-FFF2-40B4-BE49-F238E27FC236}">
                <a16:creationId xmlns:a16="http://schemas.microsoft.com/office/drawing/2014/main" id="{A61A8395-73B5-408D-80FF-B9376A866A5D}"/>
              </a:ext>
            </a:extLst>
          </p:cNvPr>
          <p:cNvSpPr txBox="1"/>
          <p:nvPr/>
        </p:nvSpPr>
        <p:spPr>
          <a:xfrm>
            <a:off x="30163" y="398463"/>
            <a:ext cx="9069387" cy="64150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graphicFrame>
        <p:nvGraphicFramePr>
          <p:cNvPr id="17" name="表 16">
            <a:extLst>
              <a:ext uri="{FF2B5EF4-FFF2-40B4-BE49-F238E27FC236}">
                <a16:creationId xmlns:a16="http://schemas.microsoft.com/office/drawing/2014/main" id="{59CF4FFD-C3B7-499A-92F8-4FB09FB29A45}"/>
              </a:ext>
            </a:extLst>
          </p:cNvPr>
          <p:cNvGraphicFramePr>
            <a:graphicFrameLocks noGrp="1"/>
          </p:cNvGraphicFramePr>
          <p:nvPr/>
        </p:nvGraphicFramePr>
        <p:xfrm>
          <a:off x="96838" y="1312863"/>
          <a:ext cx="8950325" cy="5246689"/>
        </p:xfrm>
        <a:graphic>
          <a:graphicData uri="http://schemas.openxmlformats.org/drawingml/2006/table">
            <a:tbl>
              <a:tblPr firstRow="1" bandRow="1">
                <a:tableStyleId>{5940675A-B579-460E-94D1-54222C63F5DA}</a:tableStyleId>
              </a:tblPr>
              <a:tblGrid>
                <a:gridCol w="371625">
                  <a:extLst>
                    <a:ext uri="{9D8B030D-6E8A-4147-A177-3AD203B41FA5}">
                      <a16:colId xmlns:a16="http://schemas.microsoft.com/office/drawing/2014/main" val="20000"/>
                    </a:ext>
                  </a:extLst>
                </a:gridCol>
                <a:gridCol w="3929847">
                  <a:extLst>
                    <a:ext uri="{9D8B030D-6E8A-4147-A177-3AD203B41FA5}">
                      <a16:colId xmlns:a16="http://schemas.microsoft.com/office/drawing/2014/main" val="20001"/>
                    </a:ext>
                  </a:extLst>
                </a:gridCol>
                <a:gridCol w="1673824">
                  <a:extLst>
                    <a:ext uri="{9D8B030D-6E8A-4147-A177-3AD203B41FA5}">
                      <a16:colId xmlns:a16="http://schemas.microsoft.com/office/drawing/2014/main" val="20002"/>
                    </a:ext>
                  </a:extLst>
                </a:gridCol>
                <a:gridCol w="1455500">
                  <a:extLst>
                    <a:ext uri="{9D8B030D-6E8A-4147-A177-3AD203B41FA5}">
                      <a16:colId xmlns:a16="http://schemas.microsoft.com/office/drawing/2014/main" val="20003"/>
                    </a:ext>
                  </a:extLst>
                </a:gridCol>
                <a:gridCol w="1519529">
                  <a:extLst>
                    <a:ext uri="{9D8B030D-6E8A-4147-A177-3AD203B41FA5}">
                      <a16:colId xmlns:a16="http://schemas.microsoft.com/office/drawing/2014/main" val="20004"/>
                    </a:ext>
                  </a:extLst>
                </a:gridCol>
              </a:tblGrid>
              <a:tr h="260144">
                <a:tc rowSpan="2">
                  <a:txBody>
                    <a:bodyPr/>
                    <a:lstStyle/>
                    <a:p>
                      <a:pPr algn="ctr">
                        <a:lnSpc>
                          <a:spcPts val="1300"/>
                        </a:lnSpc>
                      </a:pPr>
                      <a:r>
                        <a:rPr kumimoji="1" lang="ja-JP" altLang="en-US" sz="1400" dirty="0"/>
                        <a:t>時間</a:t>
                      </a:r>
                    </a:p>
                  </a:txBody>
                  <a:tcPr marL="91428" marR="91428" marT="46404" marB="46404" vert="eaVert" anchor="ctr">
                    <a:solidFill>
                      <a:schemeClr val="bg1"/>
                    </a:solidFill>
                  </a:tcPr>
                </a:tc>
                <a:tc rowSpan="2">
                  <a:txBody>
                    <a:bodyPr/>
                    <a:lstStyle/>
                    <a:p>
                      <a:pPr algn="ctr">
                        <a:lnSpc>
                          <a:spcPts val="1300"/>
                        </a:lnSpc>
                      </a:pPr>
                      <a:r>
                        <a:rPr kumimoji="1" lang="ja-JP" altLang="en-US" sz="1400" dirty="0"/>
                        <a:t>ねらい・学習活動</a:t>
                      </a:r>
                    </a:p>
                  </a:txBody>
                  <a:tcPr marL="91428" marR="91428" marT="46404" marB="46404" anchor="ctr">
                    <a:solidFill>
                      <a:schemeClr val="bg1"/>
                    </a:solidFill>
                  </a:tcPr>
                </a:tc>
                <a:tc gridSpan="3">
                  <a:txBody>
                    <a:bodyPr/>
                    <a:lstStyle/>
                    <a:p>
                      <a:pPr algn="ctr">
                        <a:lnSpc>
                          <a:spcPts val="1300"/>
                        </a:lnSpc>
                      </a:pPr>
                      <a:r>
                        <a:rPr kumimoji="1" lang="ja-JP" altLang="en-US" sz="1400" dirty="0"/>
                        <a:t>評価規準・評価方法</a:t>
                      </a:r>
                    </a:p>
                  </a:txBody>
                  <a:tcPr marL="91428" marR="91428" marT="46404" marB="46404" anchor="b">
                    <a:solidFill>
                      <a:schemeClr val="bg1"/>
                    </a:solidFill>
                  </a:tcPr>
                </a:tc>
                <a:tc hMerge="1">
                  <a:txBody>
                    <a:bodyPr/>
                    <a:lstStyle/>
                    <a:p>
                      <a:pPr algn="ctr"/>
                      <a:endParaRPr kumimoji="1" lang="ja-JP" altLang="en-US" sz="1800" dirty="0"/>
                    </a:p>
                  </a:txBody>
                  <a:tcPr anchor="ctr">
                    <a:solidFill>
                      <a:schemeClr val="bg1"/>
                    </a:solidFill>
                  </a:tcPr>
                </a:tc>
                <a:tc hMerge="1">
                  <a:txBody>
                    <a:bodyPr/>
                    <a:lstStyle/>
                    <a:p>
                      <a:pPr algn="ctr"/>
                      <a:endParaRPr kumimoji="1" lang="ja-JP" altLang="en-US" sz="1600" dirty="0"/>
                    </a:p>
                  </a:txBody>
                  <a:tcPr anchor="ctr">
                    <a:solidFill>
                      <a:schemeClr val="bg1"/>
                    </a:solidFill>
                  </a:tcPr>
                </a:tc>
                <a:extLst>
                  <a:ext uri="{0D108BD9-81ED-4DB2-BD59-A6C34878D82A}">
                    <a16:rowId xmlns:a16="http://schemas.microsoft.com/office/drawing/2014/main" val="10000"/>
                  </a:ext>
                </a:extLst>
              </a:tr>
              <a:tr h="425258">
                <a:tc vMerge="1">
                  <a:txBody>
                    <a:bodyPr/>
                    <a:lstStyle/>
                    <a:p>
                      <a:endParaRPr kumimoji="1" lang="ja-JP" altLang="en-US" sz="1800" dirty="0"/>
                    </a:p>
                  </a:txBody>
                  <a:tcPr>
                    <a:solidFill>
                      <a:schemeClr val="bg1"/>
                    </a:solidFill>
                  </a:tcPr>
                </a:tc>
                <a:tc vMerge="1">
                  <a:txBody>
                    <a:bodyPr/>
                    <a:lstStyle/>
                    <a:p>
                      <a:endParaRPr kumimoji="1" lang="ja-JP" altLang="en-US" sz="1800" dirty="0"/>
                    </a:p>
                  </a:txBody>
                  <a:tcPr>
                    <a:solidFill>
                      <a:schemeClr val="bg1"/>
                    </a:solidFill>
                  </a:tcPr>
                </a:tc>
                <a:tc>
                  <a:txBody>
                    <a:bodyPr/>
                    <a:lstStyle/>
                    <a:p>
                      <a:pPr algn="ctr">
                        <a:lnSpc>
                          <a:spcPts val="1300"/>
                        </a:lnSpc>
                      </a:pPr>
                      <a:r>
                        <a:rPr kumimoji="1" lang="ja-JP" altLang="en-US" sz="1400" dirty="0"/>
                        <a:t>知識・技能</a:t>
                      </a:r>
                    </a:p>
                  </a:txBody>
                  <a:tcPr marL="91428" marR="91428" marT="46404" marB="46404" anchor="ctr">
                    <a:solidFill>
                      <a:schemeClr val="bg1"/>
                    </a:solidFill>
                  </a:tcPr>
                </a:tc>
                <a:tc>
                  <a:txBody>
                    <a:bodyPr/>
                    <a:lstStyle/>
                    <a:p>
                      <a:pPr algn="ctr">
                        <a:lnSpc>
                          <a:spcPts val="1300"/>
                        </a:lnSpc>
                      </a:pPr>
                      <a:r>
                        <a:rPr kumimoji="1" lang="ja-JP" altLang="en-US" sz="1400" dirty="0"/>
                        <a:t>思考・判断・表現</a:t>
                      </a:r>
                    </a:p>
                  </a:txBody>
                  <a:tcPr marL="91428" marR="91428" marT="46404" marB="46404" anchor="ctr">
                    <a:solidFill>
                      <a:schemeClr val="bg1"/>
                    </a:solidFill>
                  </a:tcPr>
                </a:tc>
                <a:tc>
                  <a:txBody>
                    <a:bodyPr/>
                    <a:lstStyle/>
                    <a:p>
                      <a:pPr algn="ctr">
                        <a:lnSpc>
                          <a:spcPts val="1300"/>
                        </a:lnSpc>
                      </a:pPr>
                      <a:r>
                        <a:rPr kumimoji="1" lang="ja-JP" altLang="en-US" sz="1400" dirty="0"/>
                        <a:t>主体的に学習に取り組む態度</a:t>
                      </a:r>
                    </a:p>
                  </a:txBody>
                  <a:tcPr marL="91428" marR="91428" marT="46404" marB="46404" anchor="ctr">
                    <a:solidFill>
                      <a:schemeClr val="bg1"/>
                    </a:solidFill>
                  </a:tcPr>
                </a:tc>
                <a:extLst>
                  <a:ext uri="{0D108BD9-81ED-4DB2-BD59-A6C34878D82A}">
                    <a16:rowId xmlns:a16="http://schemas.microsoft.com/office/drawing/2014/main" val="10001"/>
                  </a:ext>
                </a:extLst>
              </a:tr>
              <a:tr h="758914">
                <a:tc>
                  <a:txBody>
                    <a:bodyPr/>
                    <a:lstStyle/>
                    <a:p>
                      <a:pPr algn="ctr">
                        <a:lnSpc>
                          <a:spcPts val="1300"/>
                        </a:lnSpc>
                      </a:pPr>
                      <a:r>
                        <a:rPr kumimoji="1" lang="ja-JP" altLang="en-US" sz="1400" dirty="0"/>
                        <a:t>１・２</a:t>
                      </a:r>
                      <a:endParaRPr kumimoji="1" lang="en-US" altLang="ja-JP" sz="1400" dirty="0"/>
                    </a:p>
                  </a:txBody>
                  <a:tcPr marL="91428" marR="91428" marT="46404" marB="46404" anchor="ctr">
                    <a:lnB w="12700" cap="flat" cmpd="sng" algn="ctr">
                      <a:solidFill>
                        <a:schemeClr val="tx1"/>
                      </a:solidFill>
                      <a:prstDash val="solid"/>
                      <a:round/>
                      <a:headEnd type="none" w="med" len="med"/>
                      <a:tailEnd type="none" w="med" len="med"/>
                    </a:lnB>
                    <a:solidFill>
                      <a:schemeClr val="bg1"/>
                    </a:solidFill>
                  </a:tcPr>
                </a:tc>
                <a:tc>
                  <a:txBody>
                    <a:bodyPr/>
                    <a:lstStyle/>
                    <a:p>
                      <a:pPr>
                        <a:lnSpc>
                          <a:spcPts val="1300"/>
                        </a:lnSpc>
                      </a:pPr>
                      <a:r>
                        <a:rPr kumimoji="1" lang="ja-JP" altLang="en-US" sz="1400" dirty="0"/>
                        <a:t>　余りがある場合でも除法を用いてよいことや答えの見つけ方を具体物や図などを用いて考える。</a:t>
                      </a:r>
                      <a:endParaRPr kumimoji="1" lang="en-US" altLang="ja-JP" sz="1400" dirty="0"/>
                    </a:p>
                  </a:txBody>
                  <a:tcPr marL="91428" marR="91428" marT="46404" marB="46404">
                    <a:lnB w="12700" cap="flat" cmpd="sng" algn="ctr">
                      <a:solidFill>
                        <a:schemeClr val="tx1"/>
                      </a:solidFill>
                      <a:prstDash val="solid"/>
                      <a:round/>
                      <a:headEnd type="none" w="med" len="med"/>
                      <a:tailEnd type="none" w="med" len="med"/>
                    </a:lnB>
                    <a:solidFill>
                      <a:schemeClr val="bg1"/>
                    </a:solidFill>
                  </a:tcPr>
                </a:tc>
                <a:tc>
                  <a:txBody>
                    <a:bodyPr/>
                    <a:lstStyle/>
                    <a:p>
                      <a:pPr>
                        <a:lnSpc>
                          <a:spcPts val="1300"/>
                        </a:lnSpc>
                      </a:pPr>
                      <a:endParaRPr kumimoji="1" lang="en-US" altLang="ja-JP" sz="1400" dirty="0"/>
                    </a:p>
                    <a:p>
                      <a:pPr>
                        <a:lnSpc>
                          <a:spcPts val="1300"/>
                        </a:lnSpc>
                      </a:pPr>
                      <a:endParaRPr kumimoji="1" lang="en-US" altLang="ja-JP" sz="1400" dirty="0"/>
                    </a:p>
                    <a:p>
                      <a:pPr>
                        <a:lnSpc>
                          <a:spcPts val="1300"/>
                        </a:lnSpc>
                      </a:pPr>
                      <a:endParaRPr kumimoji="1" lang="en-US" altLang="ja-JP" sz="1400" dirty="0"/>
                    </a:p>
                    <a:p>
                      <a:pPr>
                        <a:lnSpc>
                          <a:spcPts val="1300"/>
                        </a:lnSpc>
                      </a:pPr>
                      <a:endParaRPr kumimoji="1" lang="ja-JP" altLang="en-US" sz="1400" dirty="0"/>
                    </a:p>
                  </a:txBody>
                  <a:tcPr marL="91428" marR="91428" marT="46404" marB="46404">
                    <a:lnB w="12700" cap="flat" cmpd="sng" algn="ctr">
                      <a:solidFill>
                        <a:schemeClr val="tx1"/>
                      </a:solidFill>
                      <a:prstDash val="solid"/>
                      <a:round/>
                      <a:headEnd type="none" w="med" len="med"/>
                      <a:tailEnd type="none" w="med" len="med"/>
                    </a:lnB>
                    <a:solidFill>
                      <a:schemeClr val="bg1"/>
                    </a:solidFill>
                  </a:tcPr>
                </a:tc>
                <a:tc rowSpan="2">
                  <a:txBody>
                    <a:bodyPr/>
                    <a:lstStyle/>
                    <a:p>
                      <a:pPr>
                        <a:lnSpc>
                          <a:spcPts val="1300"/>
                        </a:lnSpc>
                      </a:pPr>
                      <a:r>
                        <a:rPr kumimoji="1" lang="ja-JP" altLang="en-US" sz="1400" dirty="0"/>
                        <a:t>・思①（活動観察，ノート分析）</a:t>
                      </a:r>
                    </a:p>
                  </a:txBody>
                  <a:tcPr marL="91428" marR="91428" marT="46404" marB="46404">
                    <a:solidFill>
                      <a:schemeClr val="bg1"/>
                    </a:solidFill>
                  </a:tcPr>
                </a:tc>
                <a:tc rowSpan="4">
                  <a:txBody>
                    <a:bodyPr/>
                    <a:lstStyle/>
                    <a:p>
                      <a:pPr>
                        <a:lnSpc>
                          <a:spcPts val="1300"/>
                        </a:lnSpc>
                      </a:pPr>
                      <a:r>
                        <a:rPr kumimoji="1" lang="ja-JP" altLang="en-US" sz="1400" dirty="0"/>
                        <a:t>・態①（活動観察，ノート分析）</a:t>
                      </a:r>
                    </a:p>
                  </a:txBody>
                  <a:tcPr marL="91428" marR="91428" marT="46404" marB="46404">
                    <a:solidFill>
                      <a:schemeClr val="bg1"/>
                    </a:solidFill>
                  </a:tcPr>
                </a:tc>
                <a:extLst>
                  <a:ext uri="{0D108BD9-81ED-4DB2-BD59-A6C34878D82A}">
                    <a16:rowId xmlns:a16="http://schemas.microsoft.com/office/drawing/2014/main" val="10002"/>
                  </a:ext>
                </a:extLst>
              </a:tr>
              <a:tr h="755485">
                <a:tc>
                  <a:txBody>
                    <a:bodyPr/>
                    <a:lstStyle/>
                    <a:p>
                      <a:pPr marL="0" marR="0" lvl="0" indent="0" algn="ctr" defTabSz="685800" rtl="0" eaLnBrk="1" fontAlgn="auto" latinLnBrk="0" hangingPunct="1">
                        <a:lnSpc>
                          <a:spcPts val="1300"/>
                        </a:lnSpc>
                        <a:spcBef>
                          <a:spcPts val="0"/>
                        </a:spcBef>
                        <a:spcAft>
                          <a:spcPts val="0"/>
                        </a:spcAft>
                        <a:buClrTx/>
                        <a:buSzTx/>
                        <a:buFontTx/>
                        <a:buNone/>
                        <a:tabLst/>
                        <a:defRPr/>
                      </a:pPr>
                      <a:r>
                        <a:rPr kumimoji="1" lang="ja-JP" altLang="en-US" sz="1400" dirty="0"/>
                        <a:t>３</a:t>
                      </a:r>
                    </a:p>
                  </a:txBody>
                  <a:tcPr marL="91428" marR="91428" marT="46404" marB="46404" anchor="ctr">
                    <a:lnT w="12700" cap="flat" cmpd="sng" algn="ctr">
                      <a:solidFill>
                        <a:schemeClr val="tx1"/>
                      </a:solidFill>
                      <a:prstDash val="solid"/>
                      <a:round/>
                      <a:headEnd type="none" w="med" len="med"/>
                      <a:tailEnd type="none" w="med" len="med"/>
                    </a:lnT>
                    <a:solidFill>
                      <a:schemeClr val="bg1"/>
                    </a:solidFill>
                  </a:tcPr>
                </a:tc>
                <a:tc>
                  <a:txBody>
                    <a:bodyPr/>
                    <a:lstStyle/>
                    <a:p>
                      <a:pPr>
                        <a:lnSpc>
                          <a:spcPts val="1300"/>
                        </a:lnSpc>
                      </a:pPr>
                      <a:r>
                        <a:rPr kumimoji="1" lang="ja-JP" altLang="en-US" sz="1400" dirty="0"/>
                        <a:t>　余りがある場合の除法の式の表し方や，余りなど用語の意味を知る。</a:t>
                      </a:r>
                      <a:endParaRPr kumimoji="1" lang="en-US" altLang="ja-JP" sz="1400" dirty="0"/>
                    </a:p>
                    <a:p>
                      <a:pPr>
                        <a:lnSpc>
                          <a:spcPts val="1300"/>
                        </a:lnSpc>
                      </a:pPr>
                      <a:r>
                        <a:rPr kumimoji="1" lang="ja-JP" altLang="en-US" sz="1400" dirty="0"/>
                        <a:t>　余りと除数の関係を理解する。</a:t>
                      </a:r>
                      <a:endParaRPr kumimoji="1" lang="en-US" altLang="ja-JP" sz="1400" dirty="0"/>
                    </a:p>
                    <a:p>
                      <a:pPr>
                        <a:lnSpc>
                          <a:spcPts val="1300"/>
                        </a:lnSpc>
                      </a:pPr>
                      <a:r>
                        <a:rPr kumimoji="1" lang="ja-JP" altLang="en-US" sz="1400" dirty="0"/>
                        <a:t>・余りと除数の関係を調べる。</a:t>
                      </a:r>
                      <a:endParaRPr kumimoji="1" lang="en-US" altLang="ja-JP" sz="1400" dirty="0"/>
                    </a:p>
                  </a:txBody>
                  <a:tcPr marL="91428" marR="91428" marT="46404" marB="46404">
                    <a:lnT w="12700" cap="flat" cmpd="sng" algn="ctr">
                      <a:solidFill>
                        <a:schemeClr val="tx1"/>
                      </a:solidFill>
                      <a:prstDash val="solid"/>
                      <a:round/>
                      <a:headEnd type="none" w="med" len="med"/>
                      <a:tailEnd type="none" w="med" len="med"/>
                    </a:lnT>
                    <a:solidFill>
                      <a:schemeClr val="bg1"/>
                    </a:solidFill>
                  </a:tcPr>
                </a:tc>
                <a:tc>
                  <a:txBody>
                    <a:bodyPr/>
                    <a:lstStyle/>
                    <a:p>
                      <a:pPr>
                        <a:lnSpc>
                          <a:spcPts val="1300"/>
                        </a:lnSpc>
                      </a:pPr>
                      <a:r>
                        <a:rPr kumimoji="1" lang="ja-JP" altLang="en-US" sz="1400" dirty="0"/>
                        <a:t>・知①（ノート分析）</a:t>
                      </a:r>
                      <a:endParaRPr kumimoji="1" lang="en-US" altLang="ja-JP" sz="1400" dirty="0"/>
                    </a:p>
                    <a:p>
                      <a:pPr>
                        <a:lnSpc>
                          <a:spcPts val="1300"/>
                        </a:lnSpc>
                      </a:pPr>
                      <a:r>
                        <a:rPr kumimoji="1" lang="ja-JP" altLang="en-US" sz="1400" dirty="0"/>
                        <a:t>・知③（ノート分析）</a:t>
                      </a:r>
                    </a:p>
                  </a:txBody>
                  <a:tcPr marL="91428" marR="91428" marT="46404" marB="46404">
                    <a:lnT w="12700" cap="flat" cmpd="sng" algn="ctr">
                      <a:solidFill>
                        <a:schemeClr val="tx1"/>
                      </a:solidFill>
                      <a:prstDash val="solid"/>
                      <a:round/>
                      <a:headEnd type="none" w="med" len="med"/>
                      <a:tailEnd type="none" w="med" len="med"/>
                    </a:lnT>
                    <a:solidFill>
                      <a:schemeClr val="bg1"/>
                    </a:solidFill>
                  </a:tcPr>
                </a:tc>
                <a:tc vMerge="1">
                  <a:txBody>
                    <a:bodyPr/>
                    <a:lstStyle/>
                    <a:p>
                      <a:endParaRPr kumimoji="1" lang="ja-JP" altLang="en-US" sz="1800" dirty="0"/>
                    </a:p>
                  </a:txBody>
                  <a:tcPr>
                    <a:solidFill>
                      <a:schemeClr val="bg1"/>
                    </a:solidFill>
                  </a:tcPr>
                </a:tc>
                <a:tc vMerge="1">
                  <a:txBody>
                    <a:bodyPr/>
                    <a:lstStyle/>
                    <a:p>
                      <a:endParaRPr kumimoji="1" lang="ja-JP" altLang="en-US" sz="1800" dirty="0"/>
                    </a:p>
                  </a:txBody>
                  <a:tcPr>
                    <a:solidFill>
                      <a:schemeClr val="bg1"/>
                    </a:solidFill>
                  </a:tcPr>
                </a:tc>
                <a:extLst>
                  <a:ext uri="{0D108BD9-81ED-4DB2-BD59-A6C34878D82A}">
                    <a16:rowId xmlns:a16="http://schemas.microsoft.com/office/drawing/2014/main" val="10003"/>
                  </a:ext>
                </a:extLst>
              </a:tr>
              <a:tr h="590371">
                <a:tc>
                  <a:txBody>
                    <a:bodyPr/>
                    <a:lstStyle/>
                    <a:p>
                      <a:pPr algn="ctr">
                        <a:lnSpc>
                          <a:spcPts val="1300"/>
                        </a:lnSpc>
                      </a:pPr>
                      <a:r>
                        <a:rPr kumimoji="1" lang="ja-JP" altLang="en-US" sz="1400" dirty="0"/>
                        <a:t>４</a:t>
                      </a:r>
                    </a:p>
                  </a:txBody>
                  <a:tcPr marL="91428" marR="91428" marT="46404" marB="46404" anchor="ctr">
                    <a:solidFill>
                      <a:schemeClr val="bg1"/>
                    </a:solidFill>
                  </a:tcPr>
                </a:tc>
                <a:tc>
                  <a:txBody>
                    <a:bodyPr/>
                    <a:lstStyle/>
                    <a:p>
                      <a:pPr>
                        <a:lnSpc>
                          <a:spcPts val="1300"/>
                        </a:lnSpc>
                      </a:pPr>
                      <a:r>
                        <a:rPr kumimoji="1" lang="ja-JP" altLang="en-US" sz="1400" dirty="0"/>
                        <a:t>　等分除の場面についても余りがある場合の除法が適用できるかを考える。</a:t>
                      </a:r>
                      <a:endParaRPr kumimoji="1" lang="en-US" altLang="ja-JP" sz="1400" dirty="0"/>
                    </a:p>
                    <a:p>
                      <a:pPr>
                        <a:lnSpc>
                          <a:spcPts val="1300"/>
                        </a:lnSpc>
                      </a:pPr>
                      <a:r>
                        <a:rPr kumimoji="1" lang="ja-JP" altLang="en-US" sz="1400" dirty="0"/>
                        <a:t>・等分除の場面で，答えの見つけ方を考える。</a:t>
                      </a:r>
                    </a:p>
                  </a:txBody>
                  <a:tcPr marL="91428" marR="91428" marT="46404" marB="46404">
                    <a:solidFill>
                      <a:schemeClr val="bg1"/>
                    </a:solidFill>
                  </a:tcPr>
                </a:tc>
                <a:tc>
                  <a:txBody>
                    <a:bodyPr/>
                    <a:lstStyle/>
                    <a:p>
                      <a:pPr>
                        <a:lnSpc>
                          <a:spcPts val="1300"/>
                        </a:lnSpc>
                      </a:pPr>
                      <a:endParaRPr kumimoji="1" lang="ja-JP" altLang="en-US" sz="1400" dirty="0"/>
                    </a:p>
                  </a:txBody>
                  <a:tcPr marL="91428" marR="91428" marT="46404" marB="46404">
                    <a:solidFill>
                      <a:schemeClr val="bg1"/>
                    </a:solidFill>
                  </a:tcPr>
                </a:tc>
                <a:tc>
                  <a:txBody>
                    <a:bodyPr/>
                    <a:lstStyle/>
                    <a:p>
                      <a:pPr>
                        <a:lnSpc>
                          <a:spcPts val="1300"/>
                        </a:lnSpc>
                      </a:pPr>
                      <a:r>
                        <a:rPr kumimoji="1" lang="ja-JP" altLang="en-US" sz="1400" dirty="0"/>
                        <a:t>○思①（活動観察，ノート分析）</a:t>
                      </a:r>
                    </a:p>
                  </a:txBody>
                  <a:tcPr marL="91428" marR="91428" marT="46404" marB="46404">
                    <a:solidFill>
                      <a:schemeClr val="bg1"/>
                    </a:solidFill>
                  </a:tcPr>
                </a:tc>
                <a:tc vMerge="1">
                  <a:txBody>
                    <a:bodyPr/>
                    <a:lstStyle/>
                    <a:p>
                      <a:endParaRPr kumimoji="1" lang="ja-JP" altLang="en-US" sz="1800" dirty="0"/>
                    </a:p>
                  </a:txBody>
                  <a:tcPr>
                    <a:solidFill>
                      <a:schemeClr val="bg1"/>
                    </a:solidFill>
                  </a:tcPr>
                </a:tc>
                <a:extLst>
                  <a:ext uri="{0D108BD9-81ED-4DB2-BD59-A6C34878D82A}">
                    <a16:rowId xmlns:a16="http://schemas.microsoft.com/office/drawing/2014/main" val="10004"/>
                  </a:ext>
                </a:extLst>
              </a:tr>
              <a:tr h="425258">
                <a:tc>
                  <a:txBody>
                    <a:bodyPr/>
                    <a:lstStyle/>
                    <a:p>
                      <a:pPr algn="ctr">
                        <a:lnSpc>
                          <a:spcPts val="1300"/>
                        </a:lnSpc>
                      </a:pPr>
                      <a:r>
                        <a:rPr kumimoji="1" lang="ja-JP" altLang="en-US" sz="1400" dirty="0"/>
                        <a:t>５</a:t>
                      </a:r>
                    </a:p>
                  </a:txBody>
                  <a:tcPr marL="91428" marR="91428" marT="46404" marB="46404" anchor="ctr">
                    <a:solidFill>
                      <a:schemeClr val="bg1"/>
                    </a:solidFill>
                  </a:tcPr>
                </a:tc>
                <a:tc>
                  <a:txBody>
                    <a:bodyPr/>
                    <a:lstStyle/>
                    <a:p>
                      <a:pPr>
                        <a:lnSpc>
                          <a:spcPts val="1300"/>
                        </a:lnSpc>
                      </a:pPr>
                      <a:r>
                        <a:rPr kumimoji="1" lang="ja-JP" altLang="en-US" sz="1400" dirty="0"/>
                        <a:t>　余りがある場合の除法計算について，答えの確かめ方を知る。</a:t>
                      </a:r>
                    </a:p>
                  </a:txBody>
                  <a:tcPr marL="91428" marR="91428" marT="46404" marB="46404">
                    <a:solidFill>
                      <a:schemeClr val="bg1"/>
                    </a:solidFill>
                  </a:tcPr>
                </a:tc>
                <a:tc>
                  <a:txBody>
                    <a:bodyPr/>
                    <a:lstStyle/>
                    <a:p>
                      <a:pPr>
                        <a:lnSpc>
                          <a:spcPts val="1300"/>
                        </a:lnSpc>
                      </a:pPr>
                      <a:r>
                        <a:rPr kumimoji="1" lang="ja-JP" altLang="en-US" sz="1400" dirty="0"/>
                        <a:t>・知②（ノート分析）</a:t>
                      </a:r>
                    </a:p>
                  </a:txBody>
                  <a:tcPr marL="91428" marR="91428" marT="46404" marB="46404">
                    <a:solidFill>
                      <a:schemeClr val="bg1"/>
                    </a:solidFill>
                  </a:tcPr>
                </a:tc>
                <a:tc>
                  <a:txBody>
                    <a:bodyPr/>
                    <a:lstStyle/>
                    <a:p>
                      <a:pPr>
                        <a:lnSpc>
                          <a:spcPts val="1300"/>
                        </a:lnSpc>
                      </a:pPr>
                      <a:endParaRPr kumimoji="1" lang="ja-JP" altLang="en-US" sz="1400" dirty="0"/>
                    </a:p>
                  </a:txBody>
                  <a:tcPr marL="91428" marR="91428" marT="46404" marB="46404">
                    <a:solidFill>
                      <a:schemeClr val="bg1"/>
                    </a:solidFill>
                  </a:tcPr>
                </a:tc>
                <a:tc vMerge="1">
                  <a:txBody>
                    <a:bodyPr/>
                    <a:lstStyle/>
                    <a:p>
                      <a:endParaRPr kumimoji="1" lang="ja-JP" altLang="en-US" sz="1800" dirty="0"/>
                    </a:p>
                  </a:txBody>
                  <a:tcPr>
                    <a:solidFill>
                      <a:schemeClr val="bg1"/>
                    </a:solidFill>
                  </a:tcPr>
                </a:tc>
                <a:extLst>
                  <a:ext uri="{0D108BD9-81ED-4DB2-BD59-A6C34878D82A}">
                    <a16:rowId xmlns:a16="http://schemas.microsoft.com/office/drawing/2014/main" val="10005"/>
                  </a:ext>
                </a:extLst>
              </a:tr>
              <a:tr h="755485">
                <a:tc>
                  <a:txBody>
                    <a:bodyPr/>
                    <a:lstStyle/>
                    <a:p>
                      <a:pPr algn="ctr">
                        <a:lnSpc>
                          <a:spcPts val="1300"/>
                        </a:lnSpc>
                      </a:pPr>
                      <a:r>
                        <a:rPr kumimoji="1" lang="ja-JP" altLang="en-US" sz="1400" dirty="0"/>
                        <a:t>６・７</a:t>
                      </a:r>
                    </a:p>
                  </a:txBody>
                  <a:tcPr marL="91428" marR="91428" marT="46404" marB="46404" anchor="ctr">
                    <a:solidFill>
                      <a:schemeClr val="bg1"/>
                    </a:solidFill>
                  </a:tcPr>
                </a:tc>
                <a:tc>
                  <a:txBody>
                    <a:bodyPr/>
                    <a:lstStyle/>
                    <a:p>
                      <a:pPr>
                        <a:lnSpc>
                          <a:spcPts val="1300"/>
                        </a:lnSpc>
                      </a:pPr>
                      <a:r>
                        <a:rPr kumimoji="1" lang="ja-JP" altLang="en-US" sz="1400" dirty="0"/>
                        <a:t>　日常生活の場面に当てはめたときに，商と余りをどのように解釈すればよいかを考える。</a:t>
                      </a:r>
                      <a:endParaRPr kumimoji="1" lang="en-US" altLang="ja-JP" sz="1400" dirty="0"/>
                    </a:p>
                    <a:p>
                      <a:pPr>
                        <a:lnSpc>
                          <a:spcPts val="1300"/>
                        </a:lnSpc>
                      </a:pPr>
                      <a:r>
                        <a:rPr kumimoji="1" lang="ja-JP" altLang="en-US" sz="1400" dirty="0"/>
                        <a:t>・商に１を加える場合や加えない場合について，</a:t>
                      </a:r>
                      <a:endParaRPr kumimoji="1" lang="en-US" altLang="ja-JP" sz="1400" dirty="0"/>
                    </a:p>
                    <a:p>
                      <a:pPr>
                        <a:lnSpc>
                          <a:spcPts val="1300"/>
                        </a:lnSpc>
                      </a:pPr>
                      <a:r>
                        <a:rPr kumimoji="1" lang="ja-JP" altLang="en-US" sz="1400" dirty="0"/>
                        <a:t>　それぞれ考える。</a:t>
                      </a:r>
                    </a:p>
                  </a:txBody>
                  <a:tcPr marL="91428" marR="91428" marT="46404" marB="46404">
                    <a:solidFill>
                      <a:schemeClr val="bg1"/>
                    </a:solidFill>
                  </a:tcPr>
                </a:tc>
                <a:tc>
                  <a:txBody>
                    <a:bodyPr/>
                    <a:lstStyle/>
                    <a:p>
                      <a:pPr>
                        <a:lnSpc>
                          <a:spcPts val="1300"/>
                        </a:lnSpc>
                      </a:pPr>
                      <a:endParaRPr kumimoji="1" lang="ja-JP" altLang="en-US" sz="1400" dirty="0"/>
                    </a:p>
                  </a:txBody>
                  <a:tcPr marL="91428" marR="91428" marT="46404" marB="46404">
                    <a:solidFill>
                      <a:schemeClr val="bg1"/>
                    </a:solidFill>
                  </a:tcPr>
                </a:tc>
                <a:tc>
                  <a:txBody>
                    <a:bodyPr/>
                    <a:lstStyle/>
                    <a:p>
                      <a:pPr marL="0" marR="0" lvl="0" indent="0" algn="l" defTabSz="685800" rtl="0" eaLnBrk="1" fontAlgn="auto" latinLnBrk="0" hangingPunct="1">
                        <a:lnSpc>
                          <a:spcPts val="1300"/>
                        </a:lnSpc>
                        <a:spcBef>
                          <a:spcPts val="0"/>
                        </a:spcBef>
                        <a:spcAft>
                          <a:spcPts val="0"/>
                        </a:spcAft>
                        <a:buClrTx/>
                        <a:buSzTx/>
                        <a:buFontTx/>
                        <a:buNone/>
                        <a:tabLst/>
                        <a:defRPr/>
                      </a:pPr>
                      <a:r>
                        <a:rPr kumimoji="1" lang="ja-JP" altLang="en-US" sz="1400" dirty="0"/>
                        <a:t>・思②（活動観察，ノート分析）</a:t>
                      </a:r>
                    </a:p>
                    <a:p>
                      <a:pPr>
                        <a:lnSpc>
                          <a:spcPts val="1300"/>
                        </a:lnSpc>
                      </a:pPr>
                      <a:endParaRPr kumimoji="1" lang="ja-JP" altLang="en-US" sz="1400" dirty="0"/>
                    </a:p>
                  </a:txBody>
                  <a:tcPr marL="91428" marR="91428" marT="46404" marB="46404">
                    <a:solidFill>
                      <a:schemeClr val="bg1"/>
                    </a:solidFill>
                  </a:tcPr>
                </a:tc>
                <a:tc>
                  <a:txBody>
                    <a:bodyPr/>
                    <a:lstStyle/>
                    <a:p>
                      <a:pPr marL="0" marR="0" lvl="0" indent="0" algn="l" defTabSz="685800" rtl="0" eaLnBrk="1" fontAlgn="auto" latinLnBrk="0" hangingPunct="1">
                        <a:lnSpc>
                          <a:spcPts val="1300"/>
                        </a:lnSpc>
                        <a:spcBef>
                          <a:spcPts val="0"/>
                        </a:spcBef>
                        <a:spcAft>
                          <a:spcPts val="0"/>
                        </a:spcAft>
                        <a:buClrTx/>
                        <a:buSzTx/>
                        <a:buFontTx/>
                        <a:buNone/>
                        <a:tabLst/>
                        <a:defRPr/>
                      </a:pPr>
                      <a:r>
                        <a:rPr kumimoji="1" lang="ja-JP" altLang="en-US" sz="1400" dirty="0"/>
                        <a:t>○態①（ノート分析）</a:t>
                      </a:r>
                    </a:p>
                    <a:p>
                      <a:pPr>
                        <a:lnSpc>
                          <a:spcPts val="1300"/>
                        </a:lnSpc>
                      </a:pPr>
                      <a:endParaRPr kumimoji="1" lang="ja-JP" altLang="en-US" sz="1400" dirty="0"/>
                    </a:p>
                  </a:txBody>
                  <a:tcPr marL="91428" marR="91428" marT="46404" marB="46404">
                    <a:solidFill>
                      <a:schemeClr val="bg1"/>
                    </a:solidFill>
                  </a:tcPr>
                </a:tc>
                <a:extLst>
                  <a:ext uri="{0D108BD9-81ED-4DB2-BD59-A6C34878D82A}">
                    <a16:rowId xmlns:a16="http://schemas.microsoft.com/office/drawing/2014/main" val="10006"/>
                  </a:ext>
                </a:extLst>
              </a:tr>
              <a:tr h="425258">
                <a:tc>
                  <a:txBody>
                    <a:bodyPr/>
                    <a:lstStyle/>
                    <a:p>
                      <a:pPr algn="ctr">
                        <a:lnSpc>
                          <a:spcPts val="1300"/>
                        </a:lnSpc>
                      </a:pPr>
                      <a:r>
                        <a:rPr kumimoji="1" lang="ja-JP" altLang="en-US" sz="1400" dirty="0"/>
                        <a:t>８</a:t>
                      </a:r>
                    </a:p>
                  </a:txBody>
                  <a:tcPr marL="91428" marR="91428" marT="46404" marB="46404" anchor="ctr">
                    <a:solidFill>
                      <a:schemeClr val="bg1"/>
                    </a:solidFill>
                  </a:tcPr>
                </a:tc>
                <a:tc>
                  <a:txBody>
                    <a:bodyPr/>
                    <a:lstStyle/>
                    <a:p>
                      <a:pPr>
                        <a:lnSpc>
                          <a:spcPts val="1300"/>
                        </a:lnSpc>
                      </a:pPr>
                      <a:r>
                        <a:rPr kumimoji="1" lang="ja-JP" altLang="en-US" sz="1400" dirty="0"/>
                        <a:t>　学習内容の定着を確認し，理解を確実にする。（章末問題）</a:t>
                      </a:r>
                    </a:p>
                  </a:txBody>
                  <a:tcPr marL="91428" marR="91428" marT="46404" marB="46404">
                    <a:solidFill>
                      <a:schemeClr val="bg1"/>
                    </a:solidFill>
                  </a:tcPr>
                </a:tc>
                <a:tc>
                  <a:txBody>
                    <a:bodyPr/>
                    <a:lstStyle/>
                    <a:p>
                      <a:pPr>
                        <a:lnSpc>
                          <a:spcPts val="1300"/>
                        </a:lnSpc>
                      </a:pPr>
                      <a:r>
                        <a:rPr kumimoji="1" lang="ja-JP" altLang="en-US" sz="1400" dirty="0"/>
                        <a:t>・知①②③（ノート分析）</a:t>
                      </a:r>
                    </a:p>
                  </a:txBody>
                  <a:tcPr marL="91428" marR="91428" marT="46404" marB="46404">
                    <a:solidFill>
                      <a:schemeClr val="bg1"/>
                    </a:solidFill>
                  </a:tcPr>
                </a:tc>
                <a:tc>
                  <a:txBody>
                    <a:bodyPr/>
                    <a:lstStyle/>
                    <a:p>
                      <a:pPr>
                        <a:lnSpc>
                          <a:spcPts val="1300"/>
                        </a:lnSpc>
                      </a:pPr>
                      <a:endParaRPr kumimoji="1" lang="ja-JP" altLang="en-US" sz="1400" dirty="0"/>
                    </a:p>
                  </a:txBody>
                  <a:tcPr marL="91428" marR="91428" marT="46404" marB="46404">
                    <a:solidFill>
                      <a:schemeClr val="bg1"/>
                    </a:solidFill>
                  </a:tcPr>
                </a:tc>
                <a:tc>
                  <a:txBody>
                    <a:bodyPr/>
                    <a:lstStyle/>
                    <a:p>
                      <a:pPr>
                        <a:lnSpc>
                          <a:spcPts val="1300"/>
                        </a:lnSpc>
                      </a:pPr>
                      <a:endParaRPr kumimoji="1" lang="ja-JP" altLang="en-US" sz="1400" dirty="0"/>
                    </a:p>
                  </a:txBody>
                  <a:tcPr marL="91428" marR="91428" marT="46404" marB="46404">
                    <a:solidFill>
                      <a:schemeClr val="bg1"/>
                    </a:solidFill>
                  </a:tcPr>
                </a:tc>
                <a:extLst>
                  <a:ext uri="{0D108BD9-81ED-4DB2-BD59-A6C34878D82A}">
                    <a16:rowId xmlns:a16="http://schemas.microsoft.com/office/drawing/2014/main" val="10007"/>
                  </a:ext>
                </a:extLst>
              </a:tr>
              <a:tr h="425258">
                <a:tc>
                  <a:txBody>
                    <a:bodyPr/>
                    <a:lstStyle/>
                    <a:p>
                      <a:pPr algn="ctr">
                        <a:lnSpc>
                          <a:spcPts val="1300"/>
                        </a:lnSpc>
                      </a:pPr>
                      <a:r>
                        <a:rPr kumimoji="1" lang="ja-JP" altLang="en-US" sz="1400" dirty="0"/>
                        <a:t>９</a:t>
                      </a:r>
                    </a:p>
                  </a:txBody>
                  <a:tcPr marL="91428" marR="91428" marT="46404" marB="46404" anchor="ctr">
                    <a:solidFill>
                      <a:schemeClr val="bg1"/>
                    </a:solidFill>
                  </a:tcPr>
                </a:tc>
                <a:tc>
                  <a:txBody>
                    <a:bodyPr/>
                    <a:lstStyle/>
                    <a:p>
                      <a:pPr>
                        <a:lnSpc>
                          <a:spcPts val="1300"/>
                        </a:lnSpc>
                      </a:pPr>
                      <a:r>
                        <a:rPr kumimoji="1" lang="ja-JP" altLang="en-US" sz="1400" dirty="0"/>
                        <a:t>　学習内容の定着を確認する。（評価テスト）</a:t>
                      </a:r>
                    </a:p>
                  </a:txBody>
                  <a:tcPr marL="91428" marR="91428" marT="46404" marB="46404">
                    <a:solidFill>
                      <a:schemeClr val="bg1"/>
                    </a:solidFill>
                  </a:tcPr>
                </a:tc>
                <a:tc>
                  <a:txBody>
                    <a:bodyPr/>
                    <a:lstStyle/>
                    <a:p>
                      <a:pPr marL="0" marR="0" lvl="0" indent="0" algn="l" defTabSz="685800" rtl="0" eaLnBrk="1" fontAlgn="auto" latinLnBrk="0" hangingPunct="1">
                        <a:lnSpc>
                          <a:spcPts val="1300"/>
                        </a:lnSpc>
                        <a:spcBef>
                          <a:spcPts val="0"/>
                        </a:spcBef>
                        <a:spcAft>
                          <a:spcPts val="0"/>
                        </a:spcAft>
                        <a:buClrTx/>
                        <a:buSzTx/>
                        <a:buFontTx/>
                        <a:buNone/>
                        <a:tabLst/>
                        <a:defRPr/>
                      </a:pPr>
                      <a:r>
                        <a:rPr kumimoji="1" lang="ja-JP" altLang="en-US" sz="1400" dirty="0"/>
                        <a:t>○知①②③（ペーパーテスト）</a:t>
                      </a:r>
                    </a:p>
                  </a:txBody>
                  <a:tcPr marL="91428" marR="91428" marT="46404" marB="46404">
                    <a:solidFill>
                      <a:schemeClr val="bg1"/>
                    </a:solidFill>
                  </a:tcPr>
                </a:tc>
                <a:tc>
                  <a:txBody>
                    <a:bodyPr/>
                    <a:lstStyle/>
                    <a:p>
                      <a:pPr marL="0" marR="0" lvl="0" indent="0" algn="l" defTabSz="685800" rtl="0" eaLnBrk="1" fontAlgn="auto" latinLnBrk="0" hangingPunct="1">
                        <a:lnSpc>
                          <a:spcPts val="1300"/>
                        </a:lnSpc>
                        <a:spcBef>
                          <a:spcPts val="0"/>
                        </a:spcBef>
                        <a:spcAft>
                          <a:spcPts val="0"/>
                        </a:spcAft>
                        <a:buClrTx/>
                        <a:buSzTx/>
                        <a:buFontTx/>
                        <a:buNone/>
                        <a:tabLst/>
                        <a:defRPr/>
                      </a:pPr>
                      <a:r>
                        <a:rPr kumimoji="1" lang="ja-JP" altLang="en-US" sz="1400" dirty="0"/>
                        <a:t>○思②（ノート分析）</a:t>
                      </a:r>
                    </a:p>
                  </a:txBody>
                  <a:tcPr marL="91428" marR="91428" marT="46404" marB="46404">
                    <a:solidFill>
                      <a:schemeClr val="bg1"/>
                    </a:solidFill>
                  </a:tcPr>
                </a:tc>
                <a:tc>
                  <a:txBody>
                    <a:bodyPr/>
                    <a:lstStyle/>
                    <a:p>
                      <a:pPr>
                        <a:lnSpc>
                          <a:spcPts val="1300"/>
                        </a:lnSpc>
                      </a:pPr>
                      <a:endParaRPr kumimoji="1" lang="ja-JP" altLang="en-US" sz="1400" dirty="0"/>
                    </a:p>
                  </a:txBody>
                  <a:tcPr marL="91428" marR="91428" marT="46404" marB="46404">
                    <a:solidFill>
                      <a:schemeClr val="bg1"/>
                    </a:solidFill>
                  </a:tcPr>
                </a:tc>
                <a:extLst>
                  <a:ext uri="{0D108BD9-81ED-4DB2-BD59-A6C34878D82A}">
                    <a16:rowId xmlns:a16="http://schemas.microsoft.com/office/drawing/2014/main" val="10008"/>
                  </a:ext>
                </a:extLst>
              </a:tr>
              <a:tr h="425258">
                <a:tc>
                  <a:txBody>
                    <a:bodyPr/>
                    <a:lstStyle/>
                    <a:p>
                      <a:pPr algn="ctr">
                        <a:lnSpc>
                          <a:spcPts val="1300"/>
                        </a:lnSpc>
                      </a:pPr>
                      <a:r>
                        <a:rPr kumimoji="1" lang="en-US" altLang="ja-JP" sz="1400" dirty="0"/>
                        <a:t>10</a:t>
                      </a:r>
                      <a:endParaRPr kumimoji="1" lang="ja-JP" altLang="en-US" sz="1400" dirty="0"/>
                    </a:p>
                  </a:txBody>
                  <a:tcPr marL="91428" marR="91428" marT="46404" marB="46404" anchor="ctr">
                    <a:solidFill>
                      <a:schemeClr val="bg1"/>
                    </a:solidFill>
                  </a:tcPr>
                </a:tc>
                <a:tc>
                  <a:txBody>
                    <a:bodyPr/>
                    <a:lstStyle/>
                    <a:p>
                      <a:pPr>
                        <a:lnSpc>
                          <a:spcPts val="1300"/>
                        </a:lnSpc>
                      </a:pPr>
                      <a:r>
                        <a:rPr kumimoji="1" lang="ja-JP" altLang="en-US" sz="1400" dirty="0"/>
                        <a:t>　学習内容を適用して除法の問題を考えたり，解決しあったりする。</a:t>
                      </a:r>
                    </a:p>
                  </a:txBody>
                  <a:tcPr marL="91428" marR="91428" marT="46404" marB="46404">
                    <a:solidFill>
                      <a:schemeClr val="bg1"/>
                    </a:solidFill>
                  </a:tcPr>
                </a:tc>
                <a:tc>
                  <a:txBody>
                    <a:bodyPr/>
                    <a:lstStyle/>
                    <a:p>
                      <a:pPr>
                        <a:lnSpc>
                          <a:spcPts val="1300"/>
                        </a:lnSpc>
                      </a:pPr>
                      <a:endParaRPr kumimoji="1" lang="ja-JP" altLang="en-US" sz="1400" dirty="0"/>
                    </a:p>
                  </a:txBody>
                  <a:tcPr marL="91428" marR="91428" marT="46404" marB="46404">
                    <a:solidFill>
                      <a:schemeClr val="bg1"/>
                    </a:solidFill>
                  </a:tcPr>
                </a:tc>
                <a:tc>
                  <a:txBody>
                    <a:bodyPr/>
                    <a:lstStyle/>
                    <a:p>
                      <a:pPr>
                        <a:lnSpc>
                          <a:spcPts val="1300"/>
                        </a:lnSpc>
                      </a:pPr>
                      <a:endParaRPr kumimoji="1" lang="ja-JP" altLang="en-US" sz="1400" dirty="0"/>
                    </a:p>
                  </a:txBody>
                  <a:tcPr marL="91428" marR="91428" marT="46404" marB="46404">
                    <a:solidFill>
                      <a:schemeClr val="bg1"/>
                    </a:solidFill>
                  </a:tcPr>
                </a:tc>
                <a:tc>
                  <a:txBody>
                    <a:bodyPr/>
                    <a:lstStyle/>
                    <a:p>
                      <a:pPr marL="0" marR="0" lvl="0" indent="0" algn="l" defTabSz="685800" rtl="0" eaLnBrk="1" fontAlgn="auto" latinLnBrk="0" hangingPunct="1">
                        <a:lnSpc>
                          <a:spcPts val="1300"/>
                        </a:lnSpc>
                        <a:spcBef>
                          <a:spcPts val="0"/>
                        </a:spcBef>
                        <a:spcAft>
                          <a:spcPts val="0"/>
                        </a:spcAft>
                        <a:buClrTx/>
                        <a:buSzTx/>
                        <a:buFontTx/>
                        <a:buNone/>
                        <a:tabLst/>
                        <a:defRPr/>
                      </a:pPr>
                      <a:r>
                        <a:rPr kumimoji="1" lang="ja-JP" altLang="en-US" sz="1400" dirty="0"/>
                        <a:t>○態②（ノート分析）</a:t>
                      </a:r>
                    </a:p>
                  </a:txBody>
                  <a:tcPr marL="91428" marR="91428" marT="46404" marB="46404">
                    <a:solidFill>
                      <a:schemeClr val="bg1"/>
                    </a:solidFill>
                  </a:tcPr>
                </a:tc>
                <a:extLst>
                  <a:ext uri="{0D108BD9-81ED-4DB2-BD59-A6C34878D82A}">
                    <a16:rowId xmlns:a16="http://schemas.microsoft.com/office/drawing/2014/main" val="10009"/>
                  </a:ext>
                </a:extLst>
              </a:tr>
            </a:tbl>
          </a:graphicData>
        </a:graphic>
      </p:graphicFrame>
      <p:sp>
        <p:nvSpPr>
          <p:cNvPr id="47167" name="テキスト ボックス 16">
            <a:extLst>
              <a:ext uri="{FF2B5EF4-FFF2-40B4-BE49-F238E27FC236}">
                <a16:creationId xmlns:a16="http://schemas.microsoft.com/office/drawing/2014/main" id="{62B6C23A-A697-431E-A754-3742CF946780}"/>
              </a:ext>
            </a:extLst>
          </p:cNvPr>
          <p:cNvSpPr txBox="1">
            <a:spLocks noChangeArrowheads="1"/>
          </p:cNvSpPr>
          <p:nvPr/>
        </p:nvSpPr>
        <p:spPr bwMode="auto">
          <a:xfrm>
            <a:off x="239713" y="765175"/>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３　指導と評価の計画</a:t>
            </a:r>
          </a:p>
        </p:txBody>
      </p:sp>
      <p:sp>
        <p:nvSpPr>
          <p:cNvPr id="2" name="右中かっこ 1">
            <a:extLst>
              <a:ext uri="{FF2B5EF4-FFF2-40B4-BE49-F238E27FC236}">
                <a16:creationId xmlns:a16="http://schemas.microsoft.com/office/drawing/2014/main" id="{3BB0ACED-2CCD-4B02-A0D2-9B81AC72DA90}"/>
              </a:ext>
            </a:extLst>
          </p:cNvPr>
          <p:cNvSpPr/>
          <p:nvPr/>
        </p:nvSpPr>
        <p:spPr>
          <a:xfrm>
            <a:off x="4373563" y="2005013"/>
            <a:ext cx="279400" cy="2054225"/>
          </a:xfrm>
          <a:prstGeom prst="rightBrace">
            <a:avLst>
              <a:gd name="adj1" fmla="val 17809"/>
              <a:gd name="adj2" fmla="val 4702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p>
        </p:txBody>
      </p:sp>
      <p:sp>
        <p:nvSpPr>
          <p:cNvPr id="4" name="テキスト ボックス 3">
            <a:extLst>
              <a:ext uri="{FF2B5EF4-FFF2-40B4-BE49-F238E27FC236}">
                <a16:creationId xmlns:a16="http://schemas.microsoft.com/office/drawing/2014/main" id="{5647118E-8855-480C-8FA1-956EB090023D}"/>
              </a:ext>
            </a:extLst>
          </p:cNvPr>
          <p:cNvSpPr txBox="1"/>
          <p:nvPr/>
        </p:nvSpPr>
        <p:spPr>
          <a:xfrm>
            <a:off x="4659313" y="2708275"/>
            <a:ext cx="2689225" cy="738188"/>
          </a:xfrm>
          <a:prstGeom prst="rect">
            <a:avLst/>
          </a:prstGeom>
          <a:solidFill>
            <a:schemeClr val="bg1">
              <a:lumMod val="85000"/>
            </a:schemeClr>
          </a:solidFill>
          <a:ln w="25400">
            <a:solidFill>
              <a:schemeClr val="tx1"/>
            </a:solidFill>
          </a:ln>
        </p:spPr>
        <p:txBody>
          <a:bodyPr>
            <a:spAutoFit/>
          </a:bodyPr>
          <a:lstStyle/>
          <a:p>
            <a:pPr>
              <a:defRPr/>
            </a:pPr>
            <a:r>
              <a:rPr kumimoji="1" lang="ja-JP" altLang="en-US" sz="1400" dirty="0"/>
              <a:t>　第５時までに，具体物や図などを用いて，除法の意味を考える学習をしている。</a:t>
            </a:r>
          </a:p>
        </p:txBody>
      </p:sp>
      <p:sp>
        <p:nvSpPr>
          <p:cNvPr id="5" name="正方形/長方形 4">
            <a:extLst>
              <a:ext uri="{FF2B5EF4-FFF2-40B4-BE49-F238E27FC236}">
                <a16:creationId xmlns:a16="http://schemas.microsoft.com/office/drawing/2014/main" id="{FB1F81E3-6942-4742-95DD-95701B4DC09E}"/>
              </a:ext>
            </a:extLst>
          </p:cNvPr>
          <p:cNvSpPr/>
          <p:nvPr/>
        </p:nvSpPr>
        <p:spPr>
          <a:xfrm>
            <a:off x="7412038" y="4476750"/>
            <a:ext cx="1609725" cy="846138"/>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6" name="下矢印 5">
            <a:extLst>
              <a:ext uri="{FF2B5EF4-FFF2-40B4-BE49-F238E27FC236}">
                <a16:creationId xmlns:a16="http://schemas.microsoft.com/office/drawing/2014/main" id="{CB0648B7-57C5-42B5-9168-387E9FF2D92B}"/>
              </a:ext>
            </a:extLst>
          </p:cNvPr>
          <p:cNvSpPr/>
          <p:nvPr/>
        </p:nvSpPr>
        <p:spPr>
          <a:xfrm>
            <a:off x="5856288" y="3446463"/>
            <a:ext cx="360362" cy="849312"/>
          </a:xfrm>
          <a:prstGeom prst="downArrow">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 name="四角形吹き出し 6">
            <a:extLst>
              <a:ext uri="{FF2B5EF4-FFF2-40B4-BE49-F238E27FC236}">
                <a16:creationId xmlns:a16="http://schemas.microsoft.com/office/drawing/2014/main" id="{3E32C12F-09B8-4758-B3DF-2F36FF4BF447}"/>
              </a:ext>
            </a:extLst>
          </p:cNvPr>
          <p:cNvSpPr/>
          <p:nvPr/>
        </p:nvSpPr>
        <p:spPr>
          <a:xfrm>
            <a:off x="4686300" y="4314825"/>
            <a:ext cx="2663825" cy="933450"/>
          </a:xfrm>
          <a:prstGeom prst="wedgeRectCallout">
            <a:avLst>
              <a:gd name="adj1" fmla="val 57231"/>
              <a:gd name="adj2" fmla="val 706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sz="1400" dirty="0"/>
              <a:t>　</a:t>
            </a:r>
            <a:r>
              <a:rPr kumimoji="1" lang="ja-JP" altLang="en-US" sz="1400" b="1" dirty="0"/>
              <a:t>第６・７時では，それまでの学習を基に，余りの処理について，児童が主体的に具体物や図などを用いて考えることが期待される。</a:t>
            </a:r>
          </a:p>
        </p:txBody>
      </p:sp>
      <p:sp>
        <p:nvSpPr>
          <p:cNvPr id="14" name="正方形/長方形 13">
            <a:extLst>
              <a:ext uri="{FF2B5EF4-FFF2-40B4-BE49-F238E27FC236}">
                <a16:creationId xmlns:a16="http://schemas.microsoft.com/office/drawing/2014/main" id="{9A74F2DA-AF8C-430B-A857-48B5287C5D15}"/>
              </a:ext>
            </a:extLst>
          </p:cNvPr>
          <p:cNvSpPr/>
          <p:nvPr/>
        </p:nvSpPr>
        <p:spPr>
          <a:xfrm>
            <a:off x="7451725" y="6037263"/>
            <a:ext cx="1609725" cy="57626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右中かっこ 17">
            <a:extLst>
              <a:ext uri="{FF2B5EF4-FFF2-40B4-BE49-F238E27FC236}">
                <a16:creationId xmlns:a16="http://schemas.microsoft.com/office/drawing/2014/main" id="{09148B31-F4A3-4666-B350-B6A793FDDD69}"/>
              </a:ext>
            </a:extLst>
          </p:cNvPr>
          <p:cNvSpPr/>
          <p:nvPr/>
        </p:nvSpPr>
        <p:spPr>
          <a:xfrm>
            <a:off x="4387850" y="5248275"/>
            <a:ext cx="215900" cy="915988"/>
          </a:xfrm>
          <a:prstGeom prst="rightBrace">
            <a:avLst>
              <a:gd name="adj1" fmla="val 17809"/>
              <a:gd name="adj2" fmla="val 4702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p>
        </p:txBody>
      </p:sp>
      <p:sp>
        <p:nvSpPr>
          <p:cNvPr id="19" name="テキスト ボックス 18">
            <a:extLst>
              <a:ext uri="{FF2B5EF4-FFF2-40B4-BE49-F238E27FC236}">
                <a16:creationId xmlns:a16="http://schemas.microsoft.com/office/drawing/2014/main" id="{53D03A6C-33C1-4C4A-A972-4690E63E89D8}"/>
              </a:ext>
            </a:extLst>
          </p:cNvPr>
          <p:cNvSpPr txBox="1"/>
          <p:nvPr/>
        </p:nvSpPr>
        <p:spPr>
          <a:xfrm>
            <a:off x="4654550" y="5472113"/>
            <a:ext cx="2693988" cy="307975"/>
          </a:xfrm>
          <a:prstGeom prst="rect">
            <a:avLst/>
          </a:prstGeom>
          <a:solidFill>
            <a:schemeClr val="bg1">
              <a:lumMod val="85000"/>
            </a:schemeClr>
          </a:solidFill>
          <a:ln w="25400">
            <a:solidFill>
              <a:schemeClr val="tx1"/>
            </a:solidFill>
          </a:ln>
        </p:spPr>
        <p:txBody>
          <a:bodyPr>
            <a:spAutoFit/>
          </a:bodyPr>
          <a:lstStyle/>
          <a:p>
            <a:pPr>
              <a:defRPr/>
            </a:pPr>
            <a:r>
              <a:rPr kumimoji="1" lang="ja-JP" altLang="en-US" sz="1400" dirty="0"/>
              <a:t>　第８・９時は単元のまとめ</a:t>
            </a:r>
          </a:p>
        </p:txBody>
      </p:sp>
      <p:sp>
        <p:nvSpPr>
          <p:cNvPr id="20" name="下矢印 19">
            <a:extLst>
              <a:ext uri="{FF2B5EF4-FFF2-40B4-BE49-F238E27FC236}">
                <a16:creationId xmlns:a16="http://schemas.microsoft.com/office/drawing/2014/main" id="{0D2F8EF1-1134-49F3-A896-3C04B9C275EF}"/>
              </a:ext>
            </a:extLst>
          </p:cNvPr>
          <p:cNvSpPr/>
          <p:nvPr/>
        </p:nvSpPr>
        <p:spPr>
          <a:xfrm>
            <a:off x="5856288" y="5780088"/>
            <a:ext cx="360362" cy="220662"/>
          </a:xfrm>
          <a:prstGeom prst="downArrow">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1" name="四角形吹き出し 20">
            <a:extLst>
              <a:ext uri="{FF2B5EF4-FFF2-40B4-BE49-F238E27FC236}">
                <a16:creationId xmlns:a16="http://schemas.microsoft.com/office/drawing/2014/main" id="{3D2F93DC-E20D-43DD-A808-22B319FECA52}"/>
              </a:ext>
            </a:extLst>
          </p:cNvPr>
          <p:cNvSpPr/>
          <p:nvPr/>
        </p:nvSpPr>
        <p:spPr>
          <a:xfrm>
            <a:off x="4652963" y="5976938"/>
            <a:ext cx="2663825" cy="717550"/>
          </a:xfrm>
          <a:prstGeom prst="wedgeRectCallout">
            <a:avLst>
              <a:gd name="adj1" fmla="val 57231"/>
              <a:gd name="adj2" fmla="val 706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sz="1400" dirty="0"/>
              <a:t>　</a:t>
            </a:r>
            <a:r>
              <a:rPr kumimoji="1" lang="ja-JP" altLang="en-US" sz="1400" b="1" dirty="0"/>
              <a:t>第</a:t>
            </a:r>
            <a:r>
              <a:rPr kumimoji="1" lang="en-US" altLang="ja-JP" sz="1400" b="1" dirty="0"/>
              <a:t>10</a:t>
            </a:r>
            <a:r>
              <a:rPr kumimoji="1" lang="ja-JP" altLang="en-US" sz="1400" b="1" dirty="0"/>
              <a:t>時は，除法の場面を身の周りから見付ける活動などに取り組む。</a:t>
            </a:r>
          </a:p>
        </p:txBody>
      </p:sp>
      <p:sp>
        <p:nvSpPr>
          <p:cNvPr id="47178" name="テキスト ボックス 1">
            <a:extLst>
              <a:ext uri="{FF2B5EF4-FFF2-40B4-BE49-F238E27FC236}">
                <a16:creationId xmlns:a16="http://schemas.microsoft.com/office/drawing/2014/main" id="{18C8F678-2837-49EA-8747-FE1B10AB185D}"/>
              </a:ext>
            </a:extLst>
          </p:cNvPr>
          <p:cNvSpPr txBox="1">
            <a:spLocks noChangeArrowheads="1"/>
          </p:cNvSpPr>
          <p:nvPr/>
        </p:nvSpPr>
        <p:spPr bwMode="auto">
          <a:xfrm>
            <a:off x="0" y="0"/>
            <a:ext cx="9144000" cy="7381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a:solidFill>
                  <a:schemeClr val="bg1"/>
                </a:solidFill>
              </a:rPr>
              <a:t>Ⅳ</a:t>
            </a:r>
            <a:r>
              <a:rPr kumimoji="1" lang="ja-JP" altLang="en-US" sz="2400" b="1">
                <a:solidFill>
                  <a:schemeClr val="bg1"/>
                </a:solidFill>
              </a:rPr>
              <a:t>　「主体的に学習に取り組む態度」の評価規準作成の例</a:t>
            </a:r>
            <a:endParaRPr kumimoji="1" lang="en-US" altLang="ja-JP" sz="2400" b="1">
              <a:solidFill>
                <a:schemeClr val="bg1"/>
              </a:solidFill>
            </a:endParaRPr>
          </a:p>
          <a:p>
            <a:r>
              <a:rPr kumimoji="1" lang="ja-JP" altLang="en-US" sz="2000" b="1">
                <a:solidFill>
                  <a:schemeClr val="bg1"/>
                </a:solidFill>
              </a:rPr>
              <a:t>　　（③　「指導と評価の計画」を作成する）</a:t>
            </a:r>
          </a:p>
        </p:txBody>
      </p:sp>
      <p:sp>
        <p:nvSpPr>
          <p:cNvPr id="16" name="下リボン 15">
            <a:extLst>
              <a:ext uri="{FF2B5EF4-FFF2-40B4-BE49-F238E27FC236}">
                <a16:creationId xmlns:a16="http://schemas.microsoft.com/office/drawing/2014/main" id="{F14F86A1-1A69-4A6D-A587-927579A239FC}"/>
              </a:ext>
            </a:extLst>
          </p:cNvPr>
          <p:cNvSpPr/>
          <p:nvPr/>
        </p:nvSpPr>
        <p:spPr>
          <a:xfrm>
            <a:off x="7451725" y="390525"/>
            <a:ext cx="1647825" cy="330200"/>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P53</a:t>
            </a:r>
            <a:r>
              <a:rPr kumimoji="1" lang="ja-JP" altLang="en-US" dirty="0" err="1">
                <a:solidFill>
                  <a:schemeClr val="tx1"/>
                </a:solidFill>
              </a:rPr>
              <a:t>，</a:t>
            </a:r>
            <a:r>
              <a:rPr kumimoji="1" lang="en-US" altLang="ja-JP" dirty="0">
                <a:solidFill>
                  <a:schemeClr val="tx1"/>
                </a:solidFill>
              </a:rPr>
              <a:t>P54</a:t>
            </a:r>
            <a:endParaRPr kumimoji="1" lang="ja-JP" altLang="en-US" dirty="0">
              <a:solidFill>
                <a:schemeClr val="tx1"/>
              </a:solidFill>
            </a:endParaRPr>
          </a:p>
        </p:txBody>
      </p:sp>
    </p:spTree>
  </p:cSld>
  <p:clrMapOvr>
    <a:masterClrMapping/>
  </p:clrMapOvr>
  <p:transition spd="slow" advTm="446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82" name="オーディオ 5">
            <a:hlinkClick r:id="" action="ppaction://media"/>
            <a:extLst>
              <a:ext uri="{FF2B5EF4-FFF2-40B4-BE49-F238E27FC236}">
                <a16:creationId xmlns:a16="http://schemas.microsoft.com/office/drawing/2014/main" id="{B7782C82-4A8E-4189-B456-65A90FD732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D1BCF34D-2A86-42F5-8317-8EA622BE58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13" name="テキスト ボックス 12">
            <a:extLst>
              <a:ext uri="{FF2B5EF4-FFF2-40B4-BE49-F238E27FC236}">
                <a16:creationId xmlns:a16="http://schemas.microsoft.com/office/drawing/2014/main" id="{BE90A077-C085-4418-B79C-AF257C059924}"/>
              </a:ext>
            </a:extLst>
          </p:cNvPr>
          <p:cNvSpPr txBox="1"/>
          <p:nvPr/>
        </p:nvSpPr>
        <p:spPr>
          <a:xfrm>
            <a:off x="30163" y="398463"/>
            <a:ext cx="9069387" cy="64150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49155" name="テキスト ボックス 16">
            <a:extLst>
              <a:ext uri="{FF2B5EF4-FFF2-40B4-BE49-F238E27FC236}">
                <a16:creationId xmlns:a16="http://schemas.microsoft.com/office/drawing/2014/main" id="{54F5AE0D-CCDB-4DB2-8DD8-36A0F8E10349}"/>
              </a:ext>
            </a:extLst>
          </p:cNvPr>
          <p:cNvSpPr txBox="1">
            <a:spLocks noChangeArrowheads="1"/>
          </p:cNvSpPr>
          <p:nvPr/>
        </p:nvSpPr>
        <p:spPr bwMode="auto">
          <a:xfrm>
            <a:off x="239713" y="838200"/>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３　指導と評価の計画</a:t>
            </a:r>
          </a:p>
        </p:txBody>
      </p:sp>
      <p:graphicFrame>
        <p:nvGraphicFramePr>
          <p:cNvPr id="8" name="表 7">
            <a:extLst>
              <a:ext uri="{FF2B5EF4-FFF2-40B4-BE49-F238E27FC236}">
                <a16:creationId xmlns:a16="http://schemas.microsoft.com/office/drawing/2014/main" id="{E8CDB5DE-C322-4F47-B038-A568D76492B5}"/>
              </a:ext>
            </a:extLst>
          </p:cNvPr>
          <p:cNvGraphicFramePr>
            <a:graphicFrameLocks noGrp="1"/>
          </p:cNvGraphicFramePr>
          <p:nvPr/>
        </p:nvGraphicFramePr>
        <p:xfrm>
          <a:off x="103188" y="1208088"/>
          <a:ext cx="8856662" cy="1879600"/>
        </p:xfrm>
        <a:graphic>
          <a:graphicData uri="http://schemas.openxmlformats.org/drawingml/2006/table">
            <a:tbl>
              <a:tblPr firstRow="1" bandRow="1">
                <a:tableStyleId>{5940675A-B579-460E-94D1-54222C63F5DA}</a:tableStyleId>
              </a:tblPr>
              <a:tblGrid>
                <a:gridCol w="367735">
                  <a:extLst>
                    <a:ext uri="{9D8B030D-6E8A-4147-A177-3AD203B41FA5}">
                      <a16:colId xmlns:a16="http://schemas.microsoft.com/office/drawing/2014/main" val="20000"/>
                    </a:ext>
                  </a:extLst>
                </a:gridCol>
                <a:gridCol w="3888723">
                  <a:extLst>
                    <a:ext uri="{9D8B030D-6E8A-4147-A177-3AD203B41FA5}">
                      <a16:colId xmlns:a16="http://schemas.microsoft.com/office/drawing/2014/main" val="20001"/>
                    </a:ext>
                  </a:extLst>
                </a:gridCol>
                <a:gridCol w="1656308">
                  <a:extLst>
                    <a:ext uri="{9D8B030D-6E8A-4147-A177-3AD203B41FA5}">
                      <a16:colId xmlns:a16="http://schemas.microsoft.com/office/drawing/2014/main" val="20002"/>
                    </a:ext>
                  </a:extLst>
                </a:gridCol>
                <a:gridCol w="1440268">
                  <a:extLst>
                    <a:ext uri="{9D8B030D-6E8A-4147-A177-3AD203B41FA5}">
                      <a16:colId xmlns:a16="http://schemas.microsoft.com/office/drawing/2014/main" val="20003"/>
                    </a:ext>
                  </a:extLst>
                </a:gridCol>
                <a:gridCol w="1503628">
                  <a:extLst>
                    <a:ext uri="{9D8B030D-6E8A-4147-A177-3AD203B41FA5}">
                      <a16:colId xmlns:a16="http://schemas.microsoft.com/office/drawing/2014/main" val="20004"/>
                    </a:ext>
                  </a:extLst>
                </a:gridCol>
              </a:tblGrid>
              <a:tr h="321629">
                <a:tc rowSpan="2">
                  <a:txBody>
                    <a:bodyPr/>
                    <a:lstStyle/>
                    <a:p>
                      <a:pPr algn="ctr">
                        <a:lnSpc>
                          <a:spcPts val="1800"/>
                        </a:lnSpc>
                      </a:pPr>
                      <a:r>
                        <a:rPr kumimoji="1" lang="ja-JP" altLang="en-US" sz="1400" dirty="0"/>
                        <a:t>時間</a:t>
                      </a:r>
                    </a:p>
                  </a:txBody>
                  <a:tcPr marL="91447" marR="91447" marT="46475" marB="46475" vert="eaVert" anchor="ctr">
                    <a:solidFill>
                      <a:schemeClr val="bg1"/>
                    </a:solidFill>
                  </a:tcPr>
                </a:tc>
                <a:tc rowSpan="2">
                  <a:txBody>
                    <a:bodyPr/>
                    <a:lstStyle/>
                    <a:p>
                      <a:pPr algn="ctr">
                        <a:lnSpc>
                          <a:spcPts val="1800"/>
                        </a:lnSpc>
                      </a:pPr>
                      <a:r>
                        <a:rPr kumimoji="1" lang="ja-JP" altLang="en-US" sz="1400" dirty="0"/>
                        <a:t>ねらい・学習活動</a:t>
                      </a:r>
                    </a:p>
                  </a:txBody>
                  <a:tcPr marL="91447" marR="91447" marT="46475" marB="46475" anchor="ctr">
                    <a:solidFill>
                      <a:schemeClr val="bg1"/>
                    </a:solidFill>
                  </a:tcPr>
                </a:tc>
                <a:tc gridSpan="3">
                  <a:txBody>
                    <a:bodyPr/>
                    <a:lstStyle/>
                    <a:p>
                      <a:pPr algn="ctr">
                        <a:lnSpc>
                          <a:spcPts val="1800"/>
                        </a:lnSpc>
                      </a:pPr>
                      <a:r>
                        <a:rPr kumimoji="1" lang="ja-JP" altLang="en-US" sz="1400" dirty="0"/>
                        <a:t>評価規準・評価方法</a:t>
                      </a:r>
                    </a:p>
                  </a:txBody>
                  <a:tcPr marL="91447" marR="91447" marT="46475" marB="46475" anchor="ctr">
                    <a:solidFill>
                      <a:schemeClr val="bg1"/>
                    </a:solidFill>
                  </a:tcPr>
                </a:tc>
                <a:tc hMerge="1">
                  <a:txBody>
                    <a:bodyPr/>
                    <a:lstStyle/>
                    <a:p>
                      <a:pPr algn="ctr"/>
                      <a:endParaRPr kumimoji="1" lang="ja-JP" altLang="en-US" sz="1800" dirty="0"/>
                    </a:p>
                  </a:txBody>
                  <a:tcPr anchor="ctr">
                    <a:solidFill>
                      <a:schemeClr val="bg1"/>
                    </a:solidFill>
                  </a:tcPr>
                </a:tc>
                <a:tc hMerge="1">
                  <a:txBody>
                    <a:bodyPr/>
                    <a:lstStyle/>
                    <a:p>
                      <a:pPr algn="ctr"/>
                      <a:endParaRPr kumimoji="1" lang="ja-JP" altLang="en-US" sz="1600" dirty="0"/>
                    </a:p>
                  </a:txBody>
                  <a:tcPr anchor="ctr">
                    <a:solidFill>
                      <a:schemeClr val="bg1"/>
                    </a:solidFill>
                  </a:tcPr>
                </a:tc>
                <a:extLst>
                  <a:ext uri="{0D108BD9-81ED-4DB2-BD59-A6C34878D82A}">
                    <a16:rowId xmlns:a16="http://schemas.microsoft.com/office/drawing/2014/main" val="10000"/>
                  </a:ext>
                </a:extLst>
              </a:tr>
              <a:tr h="550307">
                <a:tc vMerge="1">
                  <a:txBody>
                    <a:bodyPr/>
                    <a:lstStyle/>
                    <a:p>
                      <a:endParaRPr kumimoji="1" lang="ja-JP" altLang="en-US" sz="1800" dirty="0"/>
                    </a:p>
                  </a:txBody>
                  <a:tcPr>
                    <a:solidFill>
                      <a:schemeClr val="bg1"/>
                    </a:solidFill>
                  </a:tcPr>
                </a:tc>
                <a:tc vMerge="1">
                  <a:txBody>
                    <a:bodyPr/>
                    <a:lstStyle/>
                    <a:p>
                      <a:endParaRPr kumimoji="1" lang="ja-JP" altLang="en-US" sz="1800" dirty="0"/>
                    </a:p>
                  </a:txBody>
                  <a:tcPr>
                    <a:solidFill>
                      <a:schemeClr val="bg1"/>
                    </a:solidFill>
                  </a:tcPr>
                </a:tc>
                <a:tc>
                  <a:txBody>
                    <a:bodyPr/>
                    <a:lstStyle/>
                    <a:p>
                      <a:pPr algn="ctr">
                        <a:lnSpc>
                          <a:spcPts val="1800"/>
                        </a:lnSpc>
                      </a:pPr>
                      <a:r>
                        <a:rPr kumimoji="1" lang="ja-JP" altLang="en-US" sz="1400" dirty="0"/>
                        <a:t>知識・技能</a:t>
                      </a:r>
                    </a:p>
                  </a:txBody>
                  <a:tcPr marL="91447" marR="91447" marT="46475" marB="46475" anchor="ctr">
                    <a:solidFill>
                      <a:schemeClr val="bg1"/>
                    </a:solidFill>
                  </a:tcPr>
                </a:tc>
                <a:tc>
                  <a:txBody>
                    <a:bodyPr/>
                    <a:lstStyle/>
                    <a:p>
                      <a:pPr algn="ctr">
                        <a:lnSpc>
                          <a:spcPts val="1800"/>
                        </a:lnSpc>
                      </a:pPr>
                      <a:r>
                        <a:rPr kumimoji="1" lang="ja-JP" altLang="en-US" sz="1400" dirty="0"/>
                        <a:t>思考・判断・表現</a:t>
                      </a:r>
                    </a:p>
                  </a:txBody>
                  <a:tcPr marL="91447" marR="91447" marT="46475" marB="46475" anchor="ctr">
                    <a:solidFill>
                      <a:schemeClr val="bg1"/>
                    </a:solidFill>
                  </a:tcPr>
                </a:tc>
                <a:tc>
                  <a:txBody>
                    <a:bodyPr/>
                    <a:lstStyle/>
                    <a:p>
                      <a:pPr algn="ctr">
                        <a:lnSpc>
                          <a:spcPts val="1800"/>
                        </a:lnSpc>
                      </a:pPr>
                      <a:r>
                        <a:rPr kumimoji="1" lang="ja-JP" altLang="en-US" sz="1400" dirty="0"/>
                        <a:t>主体的に学習に取り組む態度</a:t>
                      </a:r>
                    </a:p>
                  </a:txBody>
                  <a:tcPr marL="91447" marR="91447" marT="46475" marB="46475" anchor="ctr">
                    <a:solidFill>
                      <a:schemeClr val="bg1"/>
                    </a:solidFill>
                  </a:tcPr>
                </a:tc>
                <a:extLst>
                  <a:ext uri="{0D108BD9-81ED-4DB2-BD59-A6C34878D82A}">
                    <a16:rowId xmlns:a16="http://schemas.microsoft.com/office/drawing/2014/main" val="10001"/>
                  </a:ext>
                </a:extLst>
              </a:tr>
              <a:tr h="1007664">
                <a:tc>
                  <a:txBody>
                    <a:bodyPr/>
                    <a:lstStyle/>
                    <a:p>
                      <a:pPr algn="ctr">
                        <a:lnSpc>
                          <a:spcPts val="1800"/>
                        </a:lnSpc>
                      </a:pPr>
                      <a:r>
                        <a:rPr kumimoji="1" lang="ja-JP" altLang="en-US" sz="1400" dirty="0"/>
                        <a:t>６・７</a:t>
                      </a:r>
                    </a:p>
                  </a:txBody>
                  <a:tcPr marL="91447" marR="91447" marT="46475" marB="46475" anchor="ctr">
                    <a:solidFill>
                      <a:schemeClr val="bg1"/>
                    </a:solidFill>
                  </a:tcPr>
                </a:tc>
                <a:tc>
                  <a:txBody>
                    <a:bodyPr/>
                    <a:lstStyle/>
                    <a:p>
                      <a:pPr>
                        <a:lnSpc>
                          <a:spcPts val="1800"/>
                        </a:lnSpc>
                      </a:pPr>
                      <a:r>
                        <a:rPr kumimoji="1" lang="ja-JP" altLang="en-US" sz="1400" dirty="0"/>
                        <a:t>　日常生活の場面に当てはめたときに，商と余りをどのように解釈すればよいかを考える。</a:t>
                      </a:r>
                      <a:endParaRPr kumimoji="1" lang="en-US" altLang="ja-JP" sz="1400" dirty="0"/>
                    </a:p>
                    <a:p>
                      <a:pPr>
                        <a:lnSpc>
                          <a:spcPts val="1800"/>
                        </a:lnSpc>
                      </a:pPr>
                      <a:r>
                        <a:rPr kumimoji="1" lang="ja-JP" altLang="en-US" sz="1400" dirty="0"/>
                        <a:t>・商に１を加える場合や加えない場合について，それぞれ考える。</a:t>
                      </a:r>
                    </a:p>
                  </a:txBody>
                  <a:tcPr marL="91447" marR="91447" marT="46475" marB="46475">
                    <a:solidFill>
                      <a:schemeClr val="bg1"/>
                    </a:solidFill>
                  </a:tcPr>
                </a:tc>
                <a:tc>
                  <a:txBody>
                    <a:bodyPr/>
                    <a:lstStyle/>
                    <a:p>
                      <a:pPr>
                        <a:lnSpc>
                          <a:spcPts val="1800"/>
                        </a:lnSpc>
                      </a:pPr>
                      <a:endParaRPr kumimoji="1" lang="ja-JP" altLang="en-US" sz="1400" dirty="0"/>
                    </a:p>
                  </a:txBody>
                  <a:tcPr marL="91447" marR="91447" marT="46475" marB="46475">
                    <a:solidFill>
                      <a:schemeClr val="bg1"/>
                    </a:solidFill>
                  </a:tcPr>
                </a:tc>
                <a:tc>
                  <a:txBody>
                    <a:bodyPr/>
                    <a:lstStyle/>
                    <a:p>
                      <a:pPr marL="0" marR="0" lvl="0" indent="0" algn="l" defTabSz="685800" rtl="0" eaLnBrk="1" fontAlgn="auto" latinLnBrk="0" hangingPunct="1">
                        <a:lnSpc>
                          <a:spcPts val="1800"/>
                        </a:lnSpc>
                        <a:spcBef>
                          <a:spcPts val="0"/>
                        </a:spcBef>
                        <a:spcAft>
                          <a:spcPts val="0"/>
                        </a:spcAft>
                        <a:buClrTx/>
                        <a:buSzTx/>
                        <a:buFontTx/>
                        <a:buNone/>
                        <a:tabLst/>
                        <a:defRPr/>
                      </a:pPr>
                      <a:r>
                        <a:rPr kumimoji="1" lang="ja-JP" altLang="en-US" sz="1400" dirty="0"/>
                        <a:t>・思②（活動観察，ノート分析）</a:t>
                      </a:r>
                    </a:p>
                    <a:p>
                      <a:pPr>
                        <a:lnSpc>
                          <a:spcPts val="1800"/>
                        </a:lnSpc>
                      </a:pPr>
                      <a:endParaRPr kumimoji="1" lang="ja-JP" altLang="en-US" sz="1400" dirty="0"/>
                    </a:p>
                  </a:txBody>
                  <a:tcPr marL="91447" marR="91447" marT="46475" marB="46475">
                    <a:solidFill>
                      <a:schemeClr val="bg1"/>
                    </a:solidFill>
                  </a:tcPr>
                </a:tc>
                <a:tc>
                  <a:txBody>
                    <a:bodyPr/>
                    <a:lstStyle/>
                    <a:p>
                      <a:pPr marL="0" marR="0" lvl="0" indent="0" algn="l" defTabSz="685800" rtl="0" eaLnBrk="1" fontAlgn="auto" latinLnBrk="0" hangingPunct="1">
                        <a:lnSpc>
                          <a:spcPts val="1800"/>
                        </a:lnSpc>
                        <a:spcBef>
                          <a:spcPts val="0"/>
                        </a:spcBef>
                        <a:spcAft>
                          <a:spcPts val="0"/>
                        </a:spcAft>
                        <a:buClrTx/>
                        <a:buSzTx/>
                        <a:buFontTx/>
                        <a:buNone/>
                        <a:tabLst/>
                        <a:defRPr/>
                      </a:pPr>
                      <a:r>
                        <a:rPr kumimoji="1" lang="ja-JP" altLang="en-US" sz="1400" b="1" u="sng" dirty="0"/>
                        <a:t>○態①（ノート分析）</a:t>
                      </a:r>
                    </a:p>
                    <a:p>
                      <a:pPr>
                        <a:lnSpc>
                          <a:spcPts val="1800"/>
                        </a:lnSpc>
                      </a:pPr>
                      <a:endParaRPr kumimoji="1" lang="ja-JP" altLang="en-US" sz="1400" dirty="0"/>
                    </a:p>
                  </a:txBody>
                  <a:tcPr marL="91447" marR="91447" marT="46475" marB="46475">
                    <a:solidFill>
                      <a:schemeClr val="bg1"/>
                    </a:solidFill>
                  </a:tcPr>
                </a:tc>
                <a:extLst>
                  <a:ext uri="{0D108BD9-81ED-4DB2-BD59-A6C34878D82A}">
                    <a16:rowId xmlns:a16="http://schemas.microsoft.com/office/drawing/2014/main" val="10002"/>
                  </a:ext>
                </a:extLst>
              </a:tr>
            </a:tbl>
          </a:graphicData>
        </a:graphic>
      </p:graphicFrame>
      <p:sp>
        <p:nvSpPr>
          <p:cNvPr id="23" name="正方形/長方形 22">
            <a:extLst>
              <a:ext uri="{FF2B5EF4-FFF2-40B4-BE49-F238E27FC236}">
                <a16:creationId xmlns:a16="http://schemas.microsoft.com/office/drawing/2014/main" id="{229EAF8E-2544-4E50-A042-E48291B4E547}"/>
              </a:ext>
            </a:extLst>
          </p:cNvPr>
          <p:cNvSpPr/>
          <p:nvPr/>
        </p:nvSpPr>
        <p:spPr>
          <a:xfrm>
            <a:off x="7391400" y="2008188"/>
            <a:ext cx="1609725" cy="846137"/>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 name="四角形吹き出し 9">
            <a:extLst>
              <a:ext uri="{FF2B5EF4-FFF2-40B4-BE49-F238E27FC236}">
                <a16:creationId xmlns:a16="http://schemas.microsoft.com/office/drawing/2014/main" id="{99F3ED65-0E1B-48E2-A479-47F415E92868}"/>
              </a:ext>
            </a:extLst>
          </p:cNvPr>
          <p:cNvSpPr/>
          <p:nvPr/>
        </p:nvSpPr>
        <p:spPr>
          <a:xfrm>
            <a:off x="96838" y="2908300"/>
            <a:ext cx="8863012" cy="3814763"/>
          </a:xfrm>
          <a:prstGeom prst="wedgeRectCallout">
            <a:avLst>
              <a:gd name="adj1" fmla="val 36747"/>
              <a:gd name="adj2" fmla="val -58777"/>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en-US" altLang="ja-JP" dirty="0">
                <a:solidFill>
                  <a:schemeClr val="tx1"/>
                </a:solidFill>
              </a:rPr>
              <a:t>《</a:t>
            </a:r>
            <a:r>
              <a:rPr kumimoji="1" lang="ja-JP" altLang="en-US" dirty="0">
                <a:solidFill>
                  <a:schemeClr val="tx1"/>
                </a:solidFill>
              </a:rPr>
              <a:t>「Ｂ」と評価する状況</a:t>
            </a:r>
            <a:r>
              <a:rPr kumimoji="1" lang="en-US" altLang="ja-JP" dirty="0">
                <a:solidFill>
                  <a:schemeClr val="tx1"/>
                </a:solidFill>
              </a:rPr>
              <a:t>》</a:t>
            </a:r>
          </a:p>
          <a:p>
            <a:pPr>
              <a:defRPr/>
            </a:pPr>
            <a:r>
              <a:rPr kumimoji="1" lang="ja-JP" altLang="en-US" dirty="0">
                <a:solidFill>
                  <a:schemeClr val="tx1"/>
                </a:solidFill>
              </a:rPr>
              <a:t>　　除法を活用して，被除数と除数の関係を考え，ブロックを操作したり図に表したりしながら，言葉や図，式を使って筋道立てて考えようとしている場合</a:t>
            </a:r>
            <a:endParaRPr kumimoji="1" lang="en-US" altLang="ja-JP" dirty="0">
              <a:solidFill>
                <a:schemeClr val="tx1"/>
              </a:solidFill>
            </a:endParaRPr>
          </a:p>
          <a:p>
            <a:pPr>
              <a:defRPr/>
            </a:pPr>
            <a:r>
              <a:rPr kumimoji="1" lang="ja-JP" altLang="en-US" dirty="0">
                <a:solidFill>
                  <a:schemeClr val="tx1"/>
                </a:solidFill>
              </a:rPr>
              <a:t>　　　</a:t>
            </a:r>
            <a:endParaRPr kumimoji="1" lang="en-US" altLang="ja-JP" dirty="0">
              <a:solidFill>
                <a:schemeClr val="tx1"/>
              </a:solidFill>
            </a:endParaRPr>
          </a:p>
          <a:p>
            <a:pPr>
              <a:defRPr/>
            </a:pPr>
            <a:r>
              <a:rPr kumimoji="1" lang="ja-JP" altLang="en-US" dirty="0">
                <a:solidFill>
                  <a:schemeClr val="tx1"/>
                </a:solidFill>
              </a:rPr>
              <a:t>　　　→　自力解決の場面でブロックを操作しながら余りがある場合の除法について考えて</a:t>
            </a:r>
            <a:endParaRPr kumimoji="1" lang="en-US" altLang="ja-JP" dirty="0">
              <a:solidFill>
                <a:schemeClr val="tx1"/>
              </a:solidFill>
            </a:endParaRPr>
          </a:p>
          <a:p>
            <a:pPr>
              <a:defRPr/>
            </a:pPr>
            <a:r>
              <a:rPr kumimoji="1" lang="ja-JP" altLang="en-US" dirty="0">
                <a:solidFill>
                  <a:schemeClr val="tx1"/>
                </a:solidFill>
              </a:rPr>
              <a:t>　　　　いる場合（観察，個人解決のノートの記述内容）</a:t>
            </a:r>
            <a:endParaRPr kumimoji="1" lang="en-US" altLang="ja-JP" dirty="0">
              <a:solidFill>
                <a:schemeClr val="tx1"/>
              </a:solidFill>
            </a:endParaRPr>
          </a:p>
          <a:p>
            <a:pPr>
              <a:defRPr/>
            </a:pPr>
            <a:endParaRPr kumimoji="1" lang="en-US" altLang="ja-JP" dirty="0">
              <a:solidFill>
                <a:schemeClr val="tx1"/>
              </a:solidFill>
            </a:endParaRPr>
          </a:p>
          <a:p>
            <a:pPr>
              <a:defRPr/>
            </a:pPr>
            <a:r>
              <a:rPr kumimoji="1" lang="en-US" altLang="ja-JP" dirty="0">
                <a:solidFill>
                  <a:schemeClr val="tx1"/>
                </a:solidFill>
              </a:rPr>
              <a:t>《</a:t>
            </a:r>
            <a:r>
              <a:rPr kumimoji="1" lang="ja-JP" altLang="en-US" dirty="0">
                <a:solidFill>
                  <a:schemeClr val="tx1"/>
                </a:solidFill>
              </a:rPr>
              <a:t>「Ａ」と評価する状況</a:t>
            </a:r>
            <a:r>
              <a:rPr kumimoji="1" lang="en-US" altLang="ja-JP" dirty="0">
                <a:solidFill>
                  <a:schemeClr val="tx1"/>
                </a:solidFill>
              </a:rPr>
              <a:t>》</a:t>
            </a:r>
          </a:p>
          <a:p>
            <a:pPr>
              <a:defRPr/>
            </a:pPr>
            <a:r>
              <a:rPr kumimoji="1" lang="ja-JP" altLang="en-US" dirty="0">
                <a:solidFill>
                  <a:schemeClr val="tx1"/>
                </a:solidFill>
              </a:rPr>
              <a:t>　　第６時から第７時にかけて，よりよい考えや表現に書き換えようとしていたり，他者と比較して自分や他者の見方・考え方のよさに気付いていたり，相手に応じて分かりやすく説明しようとしたりしている場合</a:t>
            </a:r>
            <a:endParaRPr kumimoji="1" lang="en-US" altLang="ja-JP" dirty="0">
              <a:solidFill>
                <a:schemeClr val="tx1"/>
              </a:solidFill>
            </a:endParaRPr>
          </a:p>
          <a:p>
            <a:pPr>
              <a:defRPr/>
            </a:pPr>
            <a:endParaRPr kumimoji="1" lang="en-US" altLang="ja-JP" dirty="0">
              <a:solidFill>
                <a:schemeClr val="tx1"/>
              </a:solidFill>
            </a:endParaRPr>
          </a:p>
          <a:p>
            <a:pPr>
              <a:defRPr/>
            </a:pPr>
            <a:r>
              <a:rPr kumimoji="1" lang="ja-JP" altLang="en-US" dirty="0">
                <a:solidFill>
                  <a:schemeClr val="tx1"/>
                </a:solidFill>
              </a:rPr>
              <a:t>　　　→　第６時から第７時にかけて○図の表し方が乗法的なものへと洗練されている場合</a:t>
            </a:r>
          </a:p>
        </p:txBody>
      </p:sp>
      <p:sp>
        <p:nvSpPr>
          <p:cNvPr id="49180" name="テキスト ボックス 1">
            <a:extLst>
              <a:ext uri="{FF2B5EF4-FFF2-40B4-BE49-F238E27FC236}">
                <a16:creationId xmlns:a16="http://schemas.microsoft.com/office/drawing/2014/main" id="{8209F04B-BC08-4393-A4A9-FC7BA1051584}"/>
              </a:ext>
            </a:extLst>
          </p:cNvPr>
          <p:cNvSpPr txBox="1">
            <a:spLocks noChangeArrowheads="1"/>
          </p:cNvSpPr>
          <p:nvPr/>
        </p:nvSpPr>
        <p:spPr bwMode="auto">
          <a:xfrm>
            <a:off x="0" y="0"/>
            <a:ext cx="9144000" cy="7381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a:solidFill>
                  <a:schemeClr val="bg1"/>
                </a:solidFill>
              </a:rPr>
              <a:t>Ⅳ</a:t>
            </a:r>
            <a:r>
              <a:rPr kumimoji="1" lang="ja-JP" altLang="en-US" sz="2400" b="1">
                <a:solidFill>
                  <a:schemeClr val="bg1"/>
                </a:solidFill>
              </a:rPr>
              <a:t>　「主体的に学習に取り組む態度」の評価規準作成の例</a:t>
            </a:r>
            <a:endParaRPr kumimoji="1" lang="en-US" altLang="ja-JP" sz="2400" b="1">
              <a:solidFill>
                <a:schemeClr val="bg1"/>
              </a:solidFill>
            </a:endParaRPr>
          </a:p>
          <a:p>
            <a:r>
              <a:rPr kumimoji="1" lang="ja-JP" altLang="en-US" sz="2000" b="1">
                <a:solidFill>
                  <a:schemeClr val="bg1"/>
                </a:solidFill>
              </a:rPr>
              <a:t>　　（③　「指導と評価の計画」を作成する→授業を行う）</a:t>
            </a:r>
          </a:p>
        </p:txBody>
      </p:sp>
      <p:sp>
        <p:nvSpPr>
          <p:cNvPr id="9" name="下リボン 8">
            <a:extLst>
              <a:ext uri="{FF2B5EF4-FFF2-40B4-BE49-F238E27FC236}">
                <a16:creationId xmlns:a16="http://schemas.microsoft.com/office/drawing/2014/main" id="{FFE11273-2621-4684-B71A-9913C3A80AA9}"/>
              </a:ext>
            </a:extLst>
          </p:cNvPr>
          <p:cNvSpPr/>
          <p:nvPr/>
        </p:nvSpPr>
        <p:spPr>
          <a:xfrm>
            <a:off x="8158163" y="73025"/>
            <a:ext cx="927100" cy="330200"/>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P56</a:t>
            </a:r>
            <a:endParaRPr kumimoji="1" lang="ja-JP" altLang="en-US" dirty="0">
              <a:solidFill>
                <a:schemeClr val="tx1"/>
              </a:solidFill>
            </a:endParaRPr>
          </a:p>
        </p:txBody>
      </p:sp>
    </p:spTree>
  </p:cSld>
  <p:clrMapOvr>
    <a:masterClrMapping/>
  </p:clrMapOvr>
  <p:transition spd="slow" advTm="597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オーディオ 4">
            <a:hlinkClick r:id="" action="ppaction://media"/>
            <a:extLst>
              <a:ext uri="{FF2B5EF4-FFF2-40B4-BE49-F238E27FC236}">
                <a16:creationId xmlns:a16="http://schemas.microsoft.com/office/drawing/2014/main" id="{9FA398E7-DDB8-4441-86B8-24DDD11A2F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オーディオ 5">
            <a:hlinkClick r:id="" action="ppaction://media"/>
            <a:extLst>
              <a:ext uri="{FF2B5EF4-FFF2-40B4-BE49-F238E27FC236}">
                <a16:creationId xmlns:a16="http://schemas.microsoft.com/office/drawing/2014/main" id="{813E7242-B152-49FB-B33C-1BD4916338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95320" y="6309320"/>
            <a:ext cx="332780" cy="332780"/>
          </a:xfrm>
          <a:prstGeom prst="rect">
            <a:avLst/>
          </a:prstGeom>
        </p:spPr>
      </p:pic>
      <p:sp>
        <p:nvSpPr>
          <p:cNvPr id="51202" name="テキスト ボックス 12">
            <a:extLst>
              <a:ext uri="{FF2B5EF4-FFF2-40B4-BE49-F238E27FC236}">
                <a16:creationId xmlns:a16="http://schemas.microsoft.com/office/drawing/2014/main" id="{E5EEC51D-57E7-4604-BAED-379640E66244}"/>
              </a:ext>
            </a:extLst>
          </p:cNvPr>
          <p:cNvSpPr txBox="1">
            <a:spLocks noChangeArrowheads="1"/>
          </p:cNvSpPr>
          <p:nvPr/>
        </p:nvSpPr>
        <p:spPr bwMode="auto">
          <a:xfrm>
            <a:off x="30163" y="398463"/>
            <a:ext cx="9069387" cy="6415087"/>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a:solidFill>
                <a:srgbClr val="000000"/>
              </a:solidFill>
              <a:latin typeface="ＭＳ Ｐゴシック" panose="020B0600070205080204" pitchFamily="50" charset="-128"/>
            </a:endParaRPr>
          </a:p>
        </p:txBody>
      </p:sp>
      <p:pic>
        <p:nvPicPr>
          <p:cNvPr id="51203" name="図 1">
            <a:extLst>
              <a:ext uri="{FF2B5EF4-FFF2-40B4-BE49-F238E27FC236}">
                <a16:creationId xmlns:a16="http://schemas.microsoft.com/office/drawing/2014/main" id="{B8117142-0D5E-4C68-87B0-1BD5192B9C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5255" t="16801" r="26707" b="5933"/>
          <a:stretch>
            <a:fillRect/>
          </a:stretch>
        </p:blipFill>
        <p:spPr bwMode="auto">
          <a:xfrm>
            <a:off x="252413" y="801688"/>
            <a:ext cx="8624887"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テキスト ボックス 1">
            <a:extLst>
              <a:ext uri="{FF2B5EF4-FFF2-40B4-BE49-F238E27FC236}">
                <a16:creationId xmlns:a16="http://schemas.microsoft.com/office/drawing/2014/main" id="{55D97CF3-941B-495D-9212-E31B33E918EE}"/>
              </a:ext>
            </a:extLst>
          </p:cNvPr>
          <p:cNvSpPr txBox="1">
            <a:spLocks noChangeArrowheads="1"/>
          </p:cNvSpPr>
          <p:nvPr/>
        </p:nvSpPr>
        <p:spPr bwMode="auto">
          <a:xfrm>
            <a:off x="0" y="0"/>
            <a:ext cx="9144000" cy="7381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a:solidFill>
                  <a:srgbClr val="FFFFFF"/>
                </a:solidFill>
              </a:rPr>
              <a:t>Ⅳ</a:t>
            </a:r>
            <a:r>
              <a:rPr kumimoji="1" lang="ja-JP" altLang="en-US" sz="2400" b="1">
                <a:solidFill>
                  <a:srgbClr val="FFFFFF"/>
                </a:solidFill>
              </a:rPr>
              <a:t>　「主体的に学習に取り組む態度」の評価規準作成の例</a:t>
            </a:r>
            <a:endParaRPr kumimoji="1" lang="en-US" altLang="ja-JP" sz="2400" b="1">
              <a:solidFill>
                <a:srgbClr val="FFFFFF"/>
              </a:solidFill>
            </a:endParaRPr>
          </a:p>
          <a:p>
            <a:r>
              <a:rPr kumimoji="1" lang="ja-JP" altLang="en-US" sz="2000" b="1">
                <a:solidFill>
                  <a:srgbClr val="FFFFFF"/>
                </a:solidFill>
              </a:rPr>
              <a:t>　　（⑤　観点ごとに総括する）</a:t>
            </a:r>
          </a:p>
        </p:txBody>
      </p:sp>
      <p:sp>
        <p:nvSpPr>
          <p:cNvPr id="7" name="下リボン 6">
            <a:extLst>
              <a:ext uri="{FF2B5EF4-FFF2-40B4-BE49-F238E27FC236}">
                <a16:creationId xmlns:a16="http://schemas.microsoft.com/office/drawing/2014/main" id="{0C4A9B5E-BF72-4824-B6C8-38A76EC7C04E}"/>
              </a:ext>
            </a:extLst>
          </p:cNvPr>
          <p:cNvSpPr/>
          <p:nvPr/>
        </p:nvSpPr>
        <p:spPr>
          <a:xfrm>
            <a:off x="7394575" y="369888"/>
            <a:ext cx="1704975" cy="330200"/>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P57</a:t>
            </a:r>
            <a:r>
              <a:rPr kumimoji="1" lang="ja-JP" altLang="en-US" dirty="0" err="1">
                <a:solidFill>
                  <a:schemeClr val="tx1"/>
                </a:solidFill>
              </a:rPr>
              <a:t>，</a:t>
            </a:r>
            <a:r>
              <a:rPr kumimoji="1" lang="en-US" altLang="ja-JP" dirty="0">
                <a:solidFill>
                  <a:prstClr val="black"/>
                </a:solidFill>
              </a:rPr>
              <a:t>P58</a:t>
            </a:r>
            <a:endParaRPr kumimoji="1" lang="ja-JP" altLang="en-US" dirty="0">
              <a:solidFill>
                <a:prstClr val="black"/>
              </a:solidFill>
            </a:endParaRPr>
          </a:p>
        </p:txBody>
      </p:sp>
      <p:sp>
        <p:nvSpPr>
          <p:cNvPr id="3" name="正方形/長方形 2">
            <a:extLst>
              <a:ext uri="{FF2B5EF4-FFF2-40B4-BE49-F238E27FC236}">
                <a16:creationId xmlns:a16="http://schemas.microsoft.com/office/drawing/2014/main" id="{DA411F61-AEDE-440A-B8DE-D82275BB7AE1}"/>
              </a:ext>
            </a:extLst>
          </p:cNvPr>
          <p:cNvSpPr/>
          <p:nvPr/>
        </p:nvSpPr>
        <p:spPr>
          <a:xfrm>
            <a:off x="827088" y="3357563"/>
            <a:ext cx="7885112" cy="12954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8" name="正方形/長方形 7">
            <a:extLst>
              <a:ext uri="{FF2B5EF4-FFF2-40B4-BE49-F238E27FC236}">
                <a16:creationId xmlns:a16="http://schemas.microsoft.com/office/drawing/2014/main" id="{DA88AD25-1561-4792-B0EF-DCB3DAC34315}"/>
              </a:ext>
            </a:extLst>
          </p:cNvPr>
          <p:cNvSpPr/>
          <p:nvPr/>
        </p:nvSpPr>
        <p:spPr>
          <a:xfrm>
            <a:off x="827088" y="6165850"/>
            <a:ext cx="7885112" cy="50323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Tree>
  </p:cSld>
  <p:clrMapOvr>
    <a:masterClrMapping/>
  </p:clrMapOvr>
  <p:transition spd="slow" advTm="1022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4545"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6" name="オーディオ 1">
            <a:hlinkClick r:id="" action="ppaction://media"/>
            <a:extLst>
              <a:ext uri="{FF2B5EF4-FFF2-40B4-BE49-F238E27FC236}">
                <a16:creationId xmlns:a16="http://schemas.microsoft.com/office/drawing/2014/main" id="{31A34360-AFB9-4A37-A676-BD8AAF596F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4A86ABD2-1F5C-49B4-A2F9-0C9B88F14041}"/>
              </a:ext>
            </a:extLst>
          </p:cNvPr>
          <p:cNvPicPr>
            <a:picLocks noChangeAspect="1"/>
          </p:cNvPicPr>
          <p:nvPr>
            <a:audioFile r:link="rId2"/>
            <p:extLst>
              <p:ext uri="{DAA4B4D4-6D71-4841-9C94-3DE7FCFB9230}">
                <p14:media xmlns:p14="http://schemas.microsoft.com/office/powerpoint/2010/main" r:embed="rId1"/>
              </p:ext>
            </p:extLst>
          </p:nvPr>
        </p:nvPicPr>
        <p:blipFill>
          <a:blip r:embed="rId6">
            <a:lum bright="70000" contrast="-70000"/>
          </a:blip>
          <a:stretch>
            <a:fillRect/>
          </a:stretch>
        </p:blipFill>
        <p:spPr>
          <a:xfrm>
            <a:off x="8318500" y="6032500"/>
            <a:ext cx="609600" cy="609600"/>
          </a:xfrm>
          <a:prstGeom prst="rect">
            <a:avLst/>
          </a:prstGeom>
        </p:spPr>
      </p:pic>
      <p:sp>
        <p:nvSpPr>
          <p:cNvPr id="11" name="テキスト ボックス 10">
            <a:extLst>
              <a:ext uri="{FF2B5EF4-FFF2-40B4-BE49-F238E27FC236}">
                <a16:creationId xmlns:a16="http://schemas.microsoft.com/office/drawing/2014/main" id="{91D537CB-AC19-489D-9F8B-335A375A9890}"/>
              </a:ext>
            </a:extLst>
          </p:cNvPr>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a:extLst>
              <a:ext uri="{FF2B5EF4-FFF2-40B4-BE49-F238E27FC236}">
                <a16:creationId xmlns:a16="http://schemas.microsoft.com/office/drawing/2014/main" id="{56202684-CB78-40BD-9094-EFCCEFE8281A}"/>
              </a:ext>
            </a:extLst>
          </p:cNvPr>
          <p:cNvSpPr/>
          <p:nvPr/>
        </p:nvSpPr>
        <p:spPr>
          <a:xfrm>
            <a:off x="684213" y="285273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a:solidFill>
                  <a:schemeClr val="tx1"/>
                </a:solidFill>
                <a:latin typeface="HGP教科書体" panose="02020600000000000000" pitchFamily="18" charset="-128"/>
                <a:ea typeface="HGP教科書体" panose="02020600000000000000" pitchFamily="18" charset="-128"/>
              </a:rPr>
              <a:t>小学校 算数</a:t>
            </a:r>
            <a:endParaRPr kumimoji="1" lang="ja-JP" altLang="en-US" sz="5400" dirty="0">
              <a:solidFill>
                <a:schemeClr val="tx1"/>
              </a:solidFill>
            </a:endParaRPr>
          </a:p>
        </p:txBody>
      </p:sp>
      <p:sp>
        <p:nvSpPr>
          <p:cNvPr id="53252" name="テキスト ボックス 4">
            <a:extLst>
              <a:ext uri="{FF2B5EF4-FFF2-40B4-BE49-F238E27FC236}">
                <a16:creationId xmlns:a16="http://schemas.microsoft.com/office/drawing/2014/main" id="{573C0F77-1CD5-42EC-8034-043A994685EB}"/>
              </a:ext>
            </a:extLst>
          </p:cNvPr>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a:extLst>
              <a:ext uri="{FF2B5EF4-FFF2-40B4-BE49-F238E27FC236}">
                <a16:creationId xmlns:a16="http://schemas.microsoft.com/office/drawing/2014/main" id="{5E0503F3-F6E9-4223-B7A3-316730595EC4}"/>
              </a:ext>
            </a:extLst>
          </p:cNvPr>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53254" name="Picture 3">
            <a:extLst>
              <a:ext uri="{FF2B5EF4-FFF2-40B4-BE49-F238E27FC236}">
                <a16:creationId xmlns:a16="http://schemas.microsoft.com/office/drawing/2014/main" id="{09A86EC6-2E52-4F86-9D5F-BD05778900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9ECF3BC-C6B5-4EC4-8D8D-E786C8EC91BC}"/>
              </a:ext>
            </a:extLst>
          </p:cNvPr>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算数</a:t>
            </a:r>
            <a:endParaRPr kumimoji="1" lang="ja-JP" altLang="en-US" sz="5400" dirty="0">
              <a:solidFill>
                <a:schemeClr val="tx1"/>
              </a:solidFill>
            </a:endParaRPr>
          </a:p>
        </p:txBody>
      </p:sp>
      <p:sp>
        <p:nvSpPr>
          <p:cNvPr id="7" name="サブタイトル 2">
            <a:extLst>
              <a:ext uri="{FF2B5EF4-FFF2-40B4-BE49-F238E27FC236}">
                <a16:creationId xmlns:a16="http://schemas.microsoft.com/office/drawing/2014/main" id="{62F63FD5-DC49-460C-8F11-12285BE03BB8}"/>
              </a:ext>
            </a:extLst>
          </p:cNvPr>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8197" name="オーディオ 10">
            <a:hlinkClick r:id="" action="ppaction://media"/>
            <a:extLst>
              <a:ext uri="{FF2B5EF4-FFF2-40B4-BE49-F238E27FC236}">
                <a16:creationId xmlns:a16="http://schemas.microsoft.com/office/drawing/2014/main" id="{18CCE25E-836B-4C8E-9BF4-B6EDBDEFB6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6C6CFE0E-E1C4-4F36-9762-9B7970E8317C}"/>
              </a:ext>
            </a:extLst>
          </p:cNvPr>
          <p:cNvPicPr>
            <a:picLocks noChangeAspect="1"/>
          </p:cNvPicPr>
          <p:nvPr>
            <a:audioFile r:link="rId2"/>
            <p:extLst>
              <p:ext uri="{DAA4B4D4-6D71-4841-9C94-3DE7FCFB9230}">
                <p14:media xmlns:p14="http://schemas.microsoft.com/office/powerpoint/2010/main" r:embed="rId1"/>
              </p:ext>
            </p:extLst>
          </p:nvPr>
        </p:nvPicPr>
        <p:blipFill>
          <a:blip r:embed="rId6">
            <a:lum bright="70000" contrast="-70000"/>
          </a:blip>
          <a:stretch>
            <a:fillRect/>
          </a:stretch>
        </p:blipFill>
        <p:spPr>
          <a:xfrm>
            <a:off x="8318500" y="6032500"/>
            <a:ext cx="609600" cy="609600"/>
          </a:xfrm>
          <a:prstGeom prst="rect">
            <a:avLst/>
          </a:prstGeom>
        </p:spPr>
      </p:pic>
      <p:sp>
        <p:nvSpPr>
          <p:cNvPr id="8" name="AutoShape 12">
            <a:extLst>
              <a:ext uri="{FF2B5EF4-FFF2-40B4-BE49-F238E27FC236}">
                <a16:creationId xmlns:a16="http://schemas.microsoft.com/office/drawing/2014/main" id="{14242FAF-C4EF-42B7-8A01-75D675106B79}"/>
              </a:ext>
            </a:extLst>
          </p:cNvPr>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小学校算数科の内容のまとまり</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alpha val="50000"/>
                  </a:srgbClr>
                </a:solidFill>
                <a:ea typeface="HGP教科書体" panose="02020600000000000000" pitchFamily="18" charset="-128"/>
              </a:rPr>
              <a:t>Ⅱ</a:t>
            </a:r>
            <a:r>
              <a:rPr lang="ja-JP" altLang="en-US" sz="2800" b="1" dirty="0">
                <a:solidFill>
                  <a:srgbClr val="000000">
                    <a:alpha val="50000"/>
                  </a:srgbClr>
                </a:solidFill>
                <a:ea typeface="HGP教科書体" panose="02020600000000000000" pitchFamily="18" charset="-128"/>
              </a:rPr>
              <a:t>　小学校算数科における「内容のまとまりごとの評価規準」</a:t>
            </a:r>
            <a:endParaRPr lang="en-US" altLang="ja-JP" sz="2800" b="1" dirty="0">
              <a:solidFill>
                <a:srgbClr val="000000">
                  <a:alpha val="50000"/>
                </a:srgb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alpha val="50000"/>
                  </a:srgbClr>
                </a:solidFill>
                <a:ea typeface="HGP教科書体" panose="02020600000000000000" pitchFamily="18" charset="-128"/>
              </a:rPr>
              <a:t>　作成の手順</a:t>
            </a:r>
            <a:endParaRPr lang="en-US" altLang="ja-JP" sz="2800" b="1" dirty="0">
              <a:solidFill>
                <a:srgbClr val="000000">
                  <a:alpha val="50000"/>
                </a:srgb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alpha val="50000"/>
                  </a:srgbClr>
                </a:solidFill>
                <a:ea typeface="HGP教科書体" panose="02020600000000000000" pitchFamily="18" charset="-128"/>
              </a:rPr>
              <a:t>Ⅲ</a:t>
            </a:r>
            <a:r>
              <a:rPr lang="ja-JP" altLang="en-US" sz="2800" b="1" dirty="0">
                <a:solidFill>
                  <a:srgbClr val="000000">
                    <a:alpha val="50000"/>
                  </a:srgbClr>
                </a:solidFill>
                <a:ea typeface="HGP教科書体" panose="02020600000000000000" pitchFamily="18" charset="-128"/>
              </a:rPr>
              <a:t>　単元の評価規準作成の手順</a:t>
            </a:r>
          </a:p>
          <a:p>
            <a:pPr eaLnBrk="1" fontAlgn="auto" hangingPunct="1">
              <a:lnSpc>
                <a:spcPts val="2000"/>
              </a:lnSpc>
              <a:spcBef>
                <a:spcPct val="50000"/>
              </a:spcBef>
              <a:spcAft>
                <a:spcPts val="0"/>
              </a:spcAft>
              <a:buFontTx/>
              <a:buNone/>
              <a:defRPr/>
            </a:pPr>
            <a:r>
              <a:rPr lang="en-US" altLang="ja-JP" sz="2800" b="1" dirty="0">
                <a:solidFill>
                  <a:srgbClr val="000000">
                    <a:alpha val="50000"/>
                  </a:srgbClr>
                </a:solidFill>
                <a:ea typeface="HGP教科書体" panose="02020600000000000000" pitchFamily="18" charset="-128"/>
              </a:rPr>
              <a:t>Ⅳ</a:t>
            </a:r>
            <a:r>
              <a:rPr lang="ja-JP" altLang="en-US" sz="2800" b="1" dirty="0">
                <a:solidFill>
                  <a:srgbClr val="000000">
                    <a:alpha val="50000"/>
                  </a:srgbClr>
                </a:solidFill>
                <a:ea typeface="HGP教科書体" panose="02020600000000000000" pitchFamily="18" charset="-128"/>
              </a:rPr>
              <a:t>　「主体的に学習に取り組む態度」の評価規準作成の例</a:t>
            </a:r>
          </a:p>
        </p:txBody>
      </p:sp>
    </p:spTree>
  </p:cSld>
  <p:clrMapOvr>
    <a:masterClrMapping/>
  </p:clrMapOvr>
  <p:transition spd="slow" advTm="76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8B319830-7906-4768-B237-DB44404E08FD}"/>
              </a:ext>
            </a:extLst>
          </p:cNvPr>
          <p:cNvSpPr txBox="1"/>
          <p:nvPr/>
        </p:nvSpPr>
        <p:spPr>
          <a:xfrm>
            <a:off x="90488" y="549275"/>
            <a:ext cx="8963025" cy="6264275"/>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10243" name="テキスト ボックス 1">
            <a:extLst>
              <a:ext uri="{FF2B5EF4-FFF2-40B4-BE49-F238E27FC236}">
                <a16:creationId xmlns:a16="http://schemas.microsoft.com/office/drawing/2014/main" id="{EFD00607-A585-4A3E-B8E4-1CC353CDD967}"/>
              </a:ext>
            </a:extLst>
          </p:cNvPr>
          <p:cNvSpPr txBox="1">
            <a:spLocks noChangeArrowheads="1"/>
          </p:cNvSpPr>
          <p:nvPr/>
        </p:nvSpPr>
        <p:spPr bwMode="auto">
          <a:xfrm>
            <a:off x="0" y="0"/>
            <a:ext cx="9144000" cy="4445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Ⅰ</a:t>
            </a:r>
            <a:r>
              <a:rPr kumimoji="1" lang="ja-JP" altLang="en-US" sz="3200" b="1">
                <a:solidFill>
                  <a:schemeClr val="bg1"/>
                </a:solidFill>
              </a:rPr>
              <a:t>　小学校算数科の内容のまとまり</a:t>
            </a:r>
          </a:p>
        </p:txBody>
      </p:sp>
      <p:graphicFrame>
        <p:nvGraphicFramePr>
          <p:cNvPr id="3" name="表 2">
            <a:extLst>
              <a:ext uri="{FF2B5EF4-FFF2-40B4-BE49-F238E27FC236}">
                <a16:creationId xmlns:a16="http://schemas.microsoft.com/office/drawing/2014/main" id="{265F242F-3F93-4677-AA94-84EEECFF1B17}"/>
              </a:ext>
            </a:extLst>
          </p:cNvPr>
          <p:cNvGraphicFramePr>
            <a:graphicFrameLocks noGrp="1"/>
          </p:cNvGraphicFramePr>
          <p:nvPr/>
        </p:nvGraphicFramePr>
        <p:xfrm>
          <a:off x="231775" y="974725"/>
          <a:ext cx="4264025" cy="4598986"/>
        </p:xfrm>
        <a:graphic>
          <a:graphicData uri="http://schemas.openxmlformats.org/drawingml/2006/table">
            <a:tbl>
              <a:tblPr firstRow="1" bandRow="1">
                <a:tableStyleId>{5940675A-B579-460E-94D1-54222C63F5DA}</a:tableStyleId>
              </a:tblPr>
              <a:tblGrid>
                <a:gridCol w="1590117">
                  <a:extLst>
                    <a:ext uri="{9D8B030D-6E8A-4147-A177-3AD203B41FA5}">
                      <a16:colId xmlns:a16="http://schemas.microsoft.com/office/drawing/2014/main" val="20000"/>
                    </a:ext>
                  </a:extLst>
                </a:gridCol>
                <a:gridCol w="2673908">
                  <a:extLst>
                    <a:ext uri="{9D8B030D-6E8A-4147-A177-3AD203B41FA5}">
                      <a16:colId xmlns:a16="http://schemas.microsoft.com/office/drawing/2014/main" val="20001"/>
                    </a:ext>
                  </a:extLst>
                </a:gridCol>
              </a:tblGrid>
              <a:tr h="370975">
                <a:tc>
                  <a:txBody>
                    <a:bodyPr/>
                    <a:lstStyle/>
                    <a:p>
                      <a:r>
                        <a:rPr kumimoji="1" lang="ja-JP" altLang="en-US" sz="1400" dirty="0">
                          <a:latin typeface="+mj-ea"/>
                          <a:ea typeface="+mj-ea"/>
                        </a:rPr>
                        <a:t>「</a:t>
                      </a:r>
                      <a:r>
                        <a:rPr kumimoji="1" lang="en-US" altLang="ja-JP" sz="1400" dirty="0">
                          <a:latin typeface="+mj-ea"/>
                          <a:ea typeface="+mj-ea"/>
                        </a:rPr>
                        <a:t>A</a:t>
                      </a:r>
                      <a:r>
                        <a:rPr kumimoji="1" lang="ja-JP" altLang="en-US" sz="1400" dirty="0">
                          <a:latin typeface="+mj-ea"/>
                          <a:ea typeface="+mj-ea"/>
                        </a:rPr>
                        <a:t>数と計算」</a:t>
                      </a:r>
                    </a:p>
                  </a:txBody>
                  <a:tcPr marL="91454" marR="91454" marT="45737" marB="45737">
                    <a:solidFill>
                      <a:schemeClr val="bg1"/>
                    </a:solidFill>
                  </a:tcPr>
                </a:tc>
                <a:tc>
                  <a:txBody>
                    <a:bodyPr/>
                    <a:lstStyle/>
                    <a:p>
                      <a:r>
                        <a:rPr kumimoji="1" lang="ja-JP" altLang="en-US" sz="1400" dirty="0">
                          <a:latin typeface="+mj-ea"/>
                          <a:ea typeface="+mj-ea"/>
                        </a:rPr>
                        <a:t>（１）数の表し方</a:t>
                      </a:r>
                    </a:p>
                  </a:txBody>
                  <a:tcPr marL="91454" marR="91454" marT="45737" marB="45737">
                    <a:solidFill>
                      <a:schemeClr val="bg1"/>
                    </a:solidFill>
                  </a:tcPr>
                </a:tc>
                <a:extLst>
                  <a:ext uri="{0D108BD9-81ED-4DB2-BD59-A6C34878D82A}">
                    <a16:rowId xmlns:a16="http://schemas.microsoft.com/office/drawing/2014/main" val="10000"/>
                  </a:ext>
                </a:extLst>
              </a:tr>
              <a:tr h="37097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j-ea"/>
                          <a:ea typeface="+mj-ea"/>
                        </a:rPr>
                        <a:t>「</a:t>
                      </a:r>
                      <a:r>
                        <a:rPr kumimoji="1" lang="en-US" altLang="ja-JP" sz="1400" dirty="0">
                          <a:latin typeface="+mj-ea"/>
                          <a:ea typeface="+mj-ea"/>
                        </a:rPr>
                        <a:t>A</a:t>
                      </a:r>
                      <a:r>
                        <a:rPr kumimoji="1" lang="ja-JP" altLang="en-US" sz="1400" dirty="0">
                          <a:latin typeface="+mj-ea"/>
                          <a:ea typeface="+mj-ea"/>
                        </a:rPr>
                        <a:t>数と計算」</a:t>
                      </a:r>
                    </a:p>
                  </a:txBody>
                  <a:tcPr marL="91454" marR="91454" marT="45737" marB="45737">
                    <a:solidFill>
                      <a:schemeClr val="bg1"/>
                    </a:solidFill>
                  </a:tcPr>
                </a:tc>
                <a:tc>
                  <a:txBody>
                    <a:bodyPr/>
                    <a:lstStyle/>
                    <a:p>
                      <a:r>
                        <a:rPr kumimoji="1" lang="ja-JP" altLang="en-US" sz="1400" dirty="0">
                          <a:latin typeface="+mj-ea"/>
                          <a:ea typeface="+mj-ea"/>
                        </a:rPr>
                        <a:t>（２）加法，減法</a:t>
                      </a:r>
                    </a:p>
                  </a:txBody>
                  <a:tcPr marL="91454" marR="91454" marT="45737" marB="45737">
                    <a:solidFill>
                      <a:schemeClr val="bg1"/>
                    </a:solidFill>
                  </a:tcPr>
                </a:tc>
                <a:extLst>
                  <a:ext uri="{0D108BD9-81ED-4DB2-BD59-A6C34878D82A}">
                    <a16:rowId xmlns:a16="http://schemas.microsoft.com/office/drawing/2014/main" val="10001"/>
                  </a:ext>
                </a:extLst>
              </a:tr>
              <a:tr h="370975">
                <a:tc>
                  <a:txBody>
                    <a:bodyPr/>
                    <a:lstStyle/>
                    <a:p>
                      <a:r>
                        <a:rPr kumimoji="1" lang="ja-JP" altLang="en-US" sz="1400" dirty="0">
                          <a:latin typeface="+mj-ea"/>
                          <a:ea typeface="+mj-ea"/>
                        </a:rPr>
                        <a:t>「</a:t>
                      </a:r>
                      <a:r>
                        <a:rPr kumimoji="1" lang="en-US" altLang="ja-JP" sz="1400" dirty="0">
                          <a:latin typeface="+mj-ea"/>
                          <a:ea typeface="+mj-ea"/>
                        </a:rPr>
                        <a:t>A</a:t>
                      </a:r>
                      <a:r>
                        <a:rPr kumimoji="1" lang="ja-JP" altLang="en-US" sz="1400" dirty="0">
                          <a:latin typeface="+mj-ea"/>
                          <a:ea typeface="+mj-ea"/>
                        </a:rPr>
                        <a:t>数と計算」</a:t>
                      </a:r>
                    </a:p>
                  </a:txBody>
                  <a:tcPr marL="91454" marR="91454" marT="45737" marB="45737">
                    <a:solidFill>
                      <a:schemeClr val="bg1"/>
                    </a:solidFill>
                  </a:tcPr>
                </a:tc>
                <a:tc>
                  <a:txBody>
                    <a:bodyPr/>
                    <a:lstStyle/>
                    <a:p>
                      <a:r>
                        <a:rPr kumimoji="1" lang="ja-JP" altLang="en-US" sz="1400" dirty="0">
                          <a:latin typeface="+mj-ea"/>
                          <a:ea typeface="+mj-ea"/>
                        </a:rPr>
                        <a:t>（３）乗法</a:t>
                      </a:r>
                    </a:p>
                  </a:txBody>
                  <a:tcPr marL="91454" marR="91454" marT="45737" marB="45737">
                    <a:solidFill>
                      <a:schemeClr val="bg1"/>
                    </a:solidFill>
                  </a:tcPr>
                </a:tc>
                <a:extLst>
                  <a:ext uri="{0D108BD9-81ED-4DB2-BD59-A6C34878D82A}">
                    <a16:rowId xmlns:a16="http://schemas.microsoft.com/office/drawing/2014/main" val="10002"/>
                  </a:ext>
                </a:extLst>
              </a:tr>
              <a:tr h="37097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j-ea"/>
                          <a:ea typeface="+mj-ea"/>
                        </a:rPr>
                        <a:t>「</a:t>
                      </a:r>
                      <a:r>
                        <a:rPr kumimoji="1" lang="en-US" altLang="ja-JP" sz="1400" dirty="0">
                          <a:latin typeface="+mj-ea"/>
                          <a:ea typeface="+mj-ea"/>
                        </a:rPr>
                        <a:t>A</a:t>
                      </a:r>
                      <a:r>
                        <a:rPr kumimoji="1" lang="ja-JP" altLang="en-US" sz="1400" dirty="0">
                          <a:latin typeface="+mj-ea"/>
                          <a:ea typeface="+mj-ea"/>
                        </a:rPr>
                        <a:t>数と計算」</a:t>
                      </a:r>
                    </a:p>
                  </a:txBody>
                  <a:tcPr marL="91454" marR="91454" marT="45737" marB="45737">
                    <a:solidFill>
                      <a:schemeClr val="bg1"/>
                    </a:solidFill>
                  </a:tcPr>
                </a:tc>
                <a:tc>
                  <a:txBody>
                    <a:bodyPr/>
                    <a:lstStyle/>
                    <a:p>
                      <a:r>
                        <a:rPr kumimoji="1" lang="ja-JP" altLang="en-US" sz="1400" dirty="0">
                          <a:latin typeface="+mj-ea"/>
                          <a:ea typeface="+mj-ea"/>
                        </a:rPr>
                        <a:t>（４）除法</a:t>
                      </a:r>
                    </a:p>
                  </a:txBody>
                  <a:tcPr marL="91454" marR="91454" marT="45737" marB="45737">
                    <a:solidFill>
                      <a:schemeClr val="bg1"/>
                    </a:solidFill>
                  </a:tcPr>
                </a:tc>
                <a:extLst>
                  <a:ext uri="{0D108BD9-81ED-4DB2-BD59-A6C34878D82A}">
                    <a16:rowId xmlns:a16="http://schemas.microsoft.com/office/drawing/2014/main" val="10003"/>
                  </a:ext>
                </a:extLst>
              </a:tr>
              <a:tr h="37097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j-ea"/>
                          <a:ea typeface="+mj-ea"/>
                        </a:rPr>
                        <a:t>「</a:t>
                      </a:r>
                      <a:r>
                        <a:rPr kumimoji="1" lang="en-US" altLang="ja-JP" sz="1400" dirty="0">
                          <a:latin typeface="+mj-ea"/>
                          <a:ea typeface="+mj-ea"/>
                        </a:rPr>
                        <a:t>A</a:t>
                      </a:r>
                      <a:r>
                        <a:rPr kumimoji="1" lang="ja-JP" altLang="en-US" sz="1400" dirty="0">
                          <a:latin typeface="+mj-ea"/>
                          <a:ea typeface="+mj-ea"/>
                        </a:rPr>
                        <a:t>数と計算」</a:t>
                      </a:r>
                    </a:p>
                  </a:txBody>
                  <a:tcPr marL="91454" marR="91454" marT="45737" marB="45737">
                    <a:solidFill>
                      <a:schemeClr val="bg1"/>
                    </a:solidFill>
                  </a:tcPr>
                </a:tc>
                <a:tc>
                  <a:txBody>
                    <a:bodyPr/>
                    <a:lstStyle/>
                    <a:p>
                      <a:r>
                        <a:rPr kumimoji="1" lang="ja-JP" altLang="en-US" sz="1400" dirty="0">
                          <a:latin typeface="+mj-ea"/>
                          <a:ea typeface="+mj-ea"/>
                        </a:rPr>
                        <a:t>（５）小数の意味と表し方</a:t>
                      </a:r>
                    </a:p>
                  </a:txBody>
                  <a:tcPr marL="91454" marR="91454" marT="45737" marB="45737">
                    <a:solidFill>
                      <a:schemeClr val="bg1"/>
                    </a:solidFill>
                  </a:tcPr>
                </a:tc>
                <a:extLst>
                  <a:ext uri="{0D108BD9-81ED-4DB2-BD59-A6C34878D82A}">
                    <a16:rowId xmlns:a16="http://schemas.microsoft.com/office/drawing/2014/main" val="10004"/>
                  </a:ext>
                </a:extLst>
              </a:tr>
              <a:tr h="37097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j-ea"/>
                          <a:ea typeface="+mj-ea"/>
                        </a:rPr>
                        <a:t>「</a:t>
                      </a:r>
                      <a:r>
                        <a:rPr kumimoji="1" lang="en-US" altLang="ja-JP" sz="1400" dirty="0">
                          <a:latin typeface="+mj-ea"/>
                          <a:ea typeface="+mj-ea"/>
                        </a:rPr>
                        <a:t>A</a:t>
                      </a:r>
                      <a:r>
                        <a:rPr kumimoji="1" lang="ja-JP" altLang="en-US" sz="1400" dirty="0">
                          <a:latin typeface="+mj-ea"/>
                          <a:ea typeface="+mj-ea"/>
                        </a:rPr>
                        <a:t>数と計算」</a:t>
                      </a:r>
                    </a:p>
                  </a:txBody>
                  <a:tcPr marL="91454" marR="91454" marT="45737" marB="45737">
                    <a:solidFill>
                      <a:schemeClr val="bg1"/>
                    </a:solidFill>
                  </a:tcPr>
                </a:tc>
                <a:tc>
                  <a:txBody>
                    <a:bodyPr/>
                    <a:lstStyle/>
                    <a:p>
                      <a:r>
                        <a:rPr kumimoji="1" lang="ja-JP" altLang="en-US" sz="1400" dirty="0">
                          <a:latin typeface="+mj-ea"/>
                          <a:ea typeface="+mj-ea"/>
                        </a:rPr>
                        <a:t>（６）分数の意味と表し方</a:t>
                      </a:r>
                    </a:p>
                  </a:txBody>
                  <a:tcPr marL="91454" marR="91454" marT="45737" marB="45737">
                    <a:solidFill>
                      <a:schemeClr val="bg1"/>
                    </a:solidFill>
                  </a:tcPr>
                </a:tc>
                <a:extLst>
                  <a:ext uri="{0D108BD9-81ED-4DB2-BD59-A6C34878D82A}">
                    <a16:rowId xmlns:a16="http://schemas.microsoft.com/office/drawing/2014/main" val="10005"/>
                  </a:ext>
                </a:extLst>
              </a:tr>
              <a:tr h="37097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j-ea"/>
                          <a:ea typeface="+mj-ea"/>
                        </a:rPr>
                        <a:t>「</a:t>
                      </a:r>
                      <a:r>
                        <a:rPr kumimoji="1" lang="en-US" altLang="ja-JP" sz="1400" dirty="0">
                          <a:latin typeface="+mj-ea"/>
                          <a:ea typeface="+mj-ea"/>
                        </a:rPr>
                        <a:t>A</a:t>
                      </a:r>
                      <a:r>
                        <a:rPr kumimoji="1" lang="ja-JP" altLang="en-US" sz="1400" dirty="0">
                          <a:latin typeface="+mj-ea"/>
                          <a:ea typeface="+mj-ea"/>
                        </a:rPr>
                        <a:t>数と計算」</a:t>
                      </a:r>
                    </a:p>
                  </a:txBody>
                  <a:tcPr marL="91454" marR="91454" marT="45737" marB="45737">
                    <a:solidFill>
                      <a:schemeClr val="bg1"/>
                    </a:solidFill>
                  </a:tcPr>
                </a:tc>
                <a:tc>
                  <a:txBody>
                    <a:bodyPr/>
                    <a:lstStyle/>
                    <a:p>
                      <a:r>
                        <a:rPr kumimoji="1" lang="ja-JP" altLang="en-US" sz="1400" dirty="0">
                          <a:latin typeface="+mj-ea"/>
                          <a:ea typeface="+mj-ea"/>
                        </a:rPr>
                        <a:t>（７）数量の関係を表す式</a:t>
                      </a:r>
                    </a:p>
                  </a:txBody>
                  <a:tcPr marL="91454" marR="91454" marT="45737" marB="45737">
                    <a:solidFill>
                      <a:schemeClr val="bg1"/>
                    </a:solidFill>
                  </a:tcPr>
                </a:tc>
                <a:extLst>
                  <a:ext uri="{0D108BD9-81ED-4DB2-BD59-A6C34878D82A}">
                    <a16:rowId xmlns:a16="http://schemas.microsoft.com/office/drawing/2014/main" val="10006"/>
                  </a:ext>
                </a:extLst>
              </a:tr>
              <a:tr h="370975">
                <a:tc>
                  <a:txBody>
                    <a:bodyPr/>
                    <a:lstStyle/>
                    <a:p>
                      <a:r>
                        <a:rPr kumimoji="1" lang="ja-JP" altLang="en-US" sz="1400" dirty="0">
                          <a:latin typeface="+mj-ea"/>
                          <a:ea typeface="+mj-ea"/>
                        </a:rPr>
                        <a:t>「</a:t>
                      </a:r>
                      <a:r>
                        <a:rPr kumimoji="1" lang="en-US" altLang="ja-JP" sz="1400" dirty="0">
                          <a:latin typeface="+mj-ea"/>
                          <a:ea typeface="+mj-ea"/>
                        </a:rPr>
                        <a:t>A</a:t>
                      </a:r>
                      <a:r>
                        <a:rPr kumimoji="1" lang="ja-JP" altLang="en-US" sz="1400" dirty="0">
                          <a:latin typeface="+mj-ea"/>
                          <a:ea typeface="+mj-ea"/>
                        </a:rPr>
                        <a:t>数と計算」</a:t>
                      </a:r>
                    </a:p>
                  </a:txBody>
                  <a:tcPr marL="91454" marR="91454" marT="45737" marB="45737">
                    <a:solidFill>
                      <a:schemeClr val="bg1"/>
                    </a:solidFill>
                  </a:tcPr>
                </a:tc>
                <a:tc>
                  <a:txBody>
                    <a:bodyPr/>
                    <a:lstStyle/>
                    <a:p>
                      <a:r>
                        <a:rPr kumimoji="1" lang="ja-JP" altLang="en-US" sz="1400" dirty="0">
                          <a:latin typeface="+mj-ea"/>
                          <a:ea typeface="+mj-ea"/>
                        </a:rPr>
                        <a:t>（８）そろばん</a:t>
                      </a:r>
                    </a:p>
                  </a:txBody>
                  <a:tcPr marL="91454" marR="91454" marT="45737" marB="45737">
                    <a:solidFill>
                      <a:schemeClr val="bg1"/>
                    </a:solidFill>
                  </a:tcPr>
                </a:tc>
                <a:extLst>
                  <a:ext uri="{0D108BD9-81ED-4DB2-BD59-A6C34878D82A}">
                    <a16:rowId xmlns:a16="http://schemas.microsoft.com/office/drawing/2014/main" val="10007"/>
                  </a:ext>
                </a:extLst>
              </a:tr>
              <a:tr h="518261">
                <a:tc>
                  <a:txBody>
                    <a:bodyPr/>
                    <a:lstStyle/>
                    <a:p>
                      <a:r>
                        <a:rPr kumimoji="1" lang="ja-JP" altLang="en-US" sz="1400" dirty="0">
                          <a:latin typeface="+mj-ea"/>
                          <a:ea typeface="+mj-ea"/>
                        </a:rPr>
                        <a:t>「</a:t>
                      </a:r>
                      <a:r>
                        <a:rPr kumimoji="1" lang="en-US" altLang="ja-JP" sz="1400" dirty="0">
                          <a:latin typeface="+mj-ea"/>
                          <a:ea typeface="+mj-ea"/>
                        </a:rPr>
                        <a:t>B</a:t>
                      </a:r>
                      <a:r>
                        <a:rPr kumimoji="1" lang="ja-JP" altLang="en-US" sz="1400" dirty="0">
                          <a:latin typeface="+mj-ea"/>
                          <a:ea typeface="+mj-ea"/>
                        </a:rPr>
                        <a:t>図形」</a:t>
                      </a:r>
                    </a:p>
                  </a:txBody>
                  <a:tcPr marL="91454" marR="91454" marT="45737" marB="45737">
                    <a:solidFill>
                      <a:schemeClr val="bg1"/>
                    </a:solidFill>
                  </a:tcPr>
                </a:tc>
                <a:tc>
                  <a:txBody>
                    <a:bodyPr/>
                    <a:lstStyle/>
                    <a:p>
                      <a:r>
                        <a:rPr kumimoji="1" lang="ja-JP" altLang="en-US" sz="1400" dirty="0">
                          <a:latin typeface="+mj-ea"/>
                          <a:ea typeface="+mj-ea"/>
                        </a:rPr>
                        <a:t>（１）二等辺三角形，正三角形な　　　　　</a:t>
                      </a:r>
                      <a:endParaRPr kumimoji="1" lang="en-US" altLang="ja-JP" sz="1400" dirty="0">
                        <a:latin typeface="+mj-ea"/>
                        <a:ea typeface="+mj-ea"/>
                      </a:endParaRPr>
                    </a:p>
                    <a:p>
                      <a:r>
                        <a:rPr kumimoji="1" lang="ja-JP" altLang="en-US" sz="1400" dirty="0">
                          <a:latin typeface="+mj-ea"/>
                          <a:ea typeface="+mj-ea"/>
                        </a:rPr>
                        <a:t>　　  どの図形</a:t>
                      </a:r>
                    </a:p>
                  </a:txBody>
                  <a:tcPr marL="91454" marR="91454" marT="45737" marB="45737">
                    <a:solidFill>
                      <a:schemeClr val="bg1"/>
                    </a:solidFill>
                  </a:tcPr>
                </a:tc>
                <a:extLst>
                  <a:ext uri="{0D108BD9-81ED-4DB2-BD59-A6C34878D82A}">
                    <a16:rowId xmlns:a16="http://schemas.microsoft.com/office/drawing/2014/main" val="10008"/>
                  </a:ext>
                </a:extLst>
              </a:tr>
              <a:tr h="370975">
                <a:tc>
                  <a:txBody>
                    <a:bodyPr/>
                    <a:lstStyle/>
                    <a:p>
                      <a:r>
                        <a:rPr kumimoji="1" lang="ja-JP" altLang="en-US" sz="1400" dirty="0">
                          <a:latin typeface="+mj-ea"/>
                          <a:ea typeface="+mj-ea"/>
                        </a:rPr>
                        <a:t>「</a:t>
                      </a:r>
                      <a:r>
                        <a:rPr kumimoji="1" lang="en-US" altLang="ja-JP" sz="1400" dirty="0">
                          <a:latin typeface="+mj-ea"/>
                          <a:ea typeface="+mj-ea"/>
                        </a:rPr>
                        <a:t>C</a:t>
                      </a:r>
                      <a:r>
                        <a:rPr kumimoji="1" lang="ja-JP" altLang="en-US" sz="1400" dirty="0">
                          <a:latin typeface="+mj-ea"/>
                          <a:ea typeface="+mj-ea"/>
                        </a:rPr>
                        <a:t>測定」</a:t>
                      </a:r>
                    </a:p>
                  </a:txBody>
                  <a:tcPr marL="91454" marR="91454" marT="45737" marB="45737">
                    <a:solidFill>
                      <a:schemeClr val="bg1"/>
                    </a:solidFill>
                  </a:tcPr>
                </a:tc>
                <a:tc>
                  <a:txBody>
                    <a:bodyPr/>
                    <a:lstStyle/>
                    <a:p>
                      <a:r>
                        <a:rPr kumimoji="1" lang="ja-JP" altLang="en-US" sz="1400" dirty="0">
                          <a:latin typeface="+mj-ea"/>
                          <a:ea typeface="+mj-ea"/>
                        </a:rPr>
                        <a:t>（１）長さ，重さの単位と測定</a:t>
                      </a:r>
                    </a:p>
                  </a:txBody>
                  <a:tcPr marL="91454" marR="91454" marT="45737" marB="45737">
                    <a:solidFill>
                      <a:schemeClr val="bg1"/>
                    </a:solidFill>
                  </a:tcPr>
                </a:tc>
                <a:extLst>
                  <a:ext uri="{0D108BD9-81ED-4DB2-BD59-A6C34878D82A}">
                    <a16:rowId xmlns:a16="http://schemas.microsoft.com/office/drawing/2014/main" val="10009"/>
                  </a:ext>
                </a:extLst>
              </a:tr>
              <a:tr h="370975">
                <a:tc>
                  <a:txBody>
                    <a:bodyPr/>
                    <a:lstStyle/>
                    <a:p>
                      <a:r>
                        <a:rPr kumimoji="1" lang="ja-JP" altLang="en-US" sz="1400" dirty="0">
                          <a:latin typeface="+mj-ea"/>
                          <a:ea typeface="+mj-ea"/>
                        </a:rPr>
                        <a:t>「</a:t>
                      </a:r>
                      <a:r>
                        <a:rPr kumimoji="1" lang="en-US" altLang="ja-JP" sz="1400" dirty="0">
                          <a:latin typeface="+mj-ea"/>
                          <a:ea typeface="+mj-ea"/>
                        </a:rPr>
                        <a:t>C</a:t>
                      </a:r>
                      <a:r>
                        <a:rPr kumimoji="1" lang="ja-JP" altLang="en-US" sz="1400" dirty="0">
                          <a:latin typeface="+mj-ea"/>
                          <a:ea typeface="+mj-ea"/>
                        </a:rPr>
                        <a:t>測定」</a:t>
                      </a:r>
                    </a:p>
                  </a:txBody>
                  <a:tcPr marL="91454" marR="91454" marT="45737" marB="45737">
                    <a:solidFill>
                      <a:schemeClr val="bg1"/>
                    </a:solidFill>
                  </a:tcPr>
                </a:tc>
                <a:tc>
                  <a:txBody>
                    <a:bodyPr/>
                    <a:lstStyle/>
                    <a:p>
                      <a:r>
                        <a:rPr kumimoji="1" lang="ja-JP" altLang="en-US" sz="1400" dirty="0">
                          <a:latin typeface="+mj-ea"/>
                          <a:ea typeface="+mj-ea"/>
                        </a:rPr>
                        <a:t>（２）時刻と時間</a:t>
                      </a:r>
                    </a:p>
                  </a:txBody>
                  <a:tcPr marL="91454" marR="91454" marT="45737" marB="45737">
                    <a:solidFill>
                      <a:schemeClr val="bg1"/>
                    </a:solidFill>
                  </a:tcPr>
                </a:tc>
                <a:extLst>
                  <a:ext uri="{0D108BD9-81ED-4DB2-BD59-A6C34878D82A}">
                    <a16:rowId xmlns:a16="http://schemas.microsoft.com/office/drawing/2014/main" val="10010"/>
                  </a:ext>
                </a:extLst>
              </a:tr>
              <a:tr h="37097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j-ea"/>
                          <a:ea typeface="+mj-ea"/>
                        </a:rPr>
                        <a:t>「</a:t>
                      </a:r>
                      <a:r>
                        <a:rPr kumimoji="1" lang="en-US" altLang="ja-JP" sz="1400" dirty="0">
                          <a:latin typeface="+mj-ea"/>
                          <a:ea typeface="+mj-ea"/>
                        </a:rPr>
                        <a:t>D</a:t>
                      </a:r>
                      <a:r>
                        <a:rPr kumimoji="1" lang="ja-JP" altLang="en-US" sz="1400" dirty="0">
                          <a:latin typeface="+mj-ea"/>
                          <a:ea typeface="+mj-ea"/>
                        </a:rPr>
                        <a:t>データの活用」</a:t>
                      </a:r>
                    </a:p>
                  </a:txBody>
                  <a:tcPr marL="91454" marR="91454" marT="45737" marB="45737">
                    <a:solidFill>
                      <a:schemeClr val="bg1"/>
                    </a:solidFill>
                  </a:tcPr>
                </a:tc>
                <a:tc>
                  <a:txBody>
                    <a:bodyPr/>
                    <a:lstStyle/>
                    <a:p>
                      <a:r>
                        <a:rPr kumimoji="1" lang="ja-JP" altLang="en-US" sz="1400" dirty="0">
                          <a:latin typeface="+mj-ea"/>
                          <a:ea typeface="+mj-ea"/>
                        </a:rPr>
                        <a:t>（１）表と棒グラフ</a:t>
                      </a:r>
                    </a:p>
                  </a:txBody>
                  <a:tcPr marL="91454" marR="91454" marT="45737" marB="45737">
                    <a:solidFill>
                      <a:schemeClr val="bg1"/>
                    </a:solidFill>
                  </a:tcPr>
                </a:tc>
                <a:extLst>
                  <a:ext uri="{0D108BD9-81ED-4DB2-BD59-A6C34878D82A}">
                    <a16:rowId xmlns:a16="http://schemas.microsoft.com/office/drawing/2014/main" val="10011"/>
                  </a:ext>
                </a:extLst>
              </a:tr>
            </a:tbl>
          </a:graphicData>
        </a:graphic>
      </p:graphicFrame>
      <p:graphicFrame>
        <p:nvGraphicFramePr>
          <p:cNvPr id="10" name="表 9">
            <a:extLst>
              <a:ext uri="{FF2B5EF4-FFF2-40B4-BE49-F238E27FC236}">
                <a16:creationId xmlns:a16="http://schemas.microsoft.com/office/drawing/2014/main" id="{07C6D2FB-FE70-4484-AD58-7618F5BEA634}"/>
              </a:ext>
            </a:extLst>
          </p:cNvPr>
          <p:cNvGraphicFramePr>
            <a:graphicFrameLocks noGrp="1"/>
          </p:cNvGraphicFramePr>
          <p:nvPr/>
        </p:nvGraphicFramePr>
        <p:xfrm>
          <a:off x="4641850" y="985838"/>
          <a:ext cx="4264025" cy="3708400"/>
        </p:xfrm>
        <a:graphic>
          <a:graphicData uri="http://schemas.openxmlformats.org/drawingml/2006/table">
            <a:tbl>
              <a:tblPr firstRow="1" bandRow="1">
                <a:tableStyleId>{5940675A-B579-460E-94D1-54222C63F5DA}</a:tableStyleId>
              </a:tblPr>
              <a:tblGrid>
                <a:gridCol w="1559646">
                  <a:extLst>
                    <a:ext uri="{9D8B030D-6E8A-4147-A177-3AD203B41FA5}">
                      <a16:colId xmlns:a16="http://schemas.microsoft.com/office/drawing/2014/main" val="20000"/>
                    </a:ext>
                  </a:extLst>
                </a:gridCol>
                <a:gridCol w="2704379">
                  <a:extLst>
                    <a:ext uri="{9D8B030D-6E8A-4147-A177-3AD203B41FA5}">
                      <a16:colId xmlns:a16="http://schemas.microsoft.com/office/drawing/2014/main" val="20001"/>
                    </a:ext>
                  </a:extLst>
                </a:gridCol>
              </a:tblGrid>
              <a:tr h="370840">
                <a:tc>
                  <a:txBody>
                    <a:bodyPr/>
                    <a:lstStyle/>
                    <a:p>
                      <a:r>
                        <a:rPr kumimoji="1" lang="ja-JP" altLang="en-US" dirty="0">
                          <a:latin typeface="+mj-ea"/>
                          <a:ea typeface="+mj-ea"/>
                        </a:rPr>
                        <a:t>「</a:t>
                      </a:r>
                      <a:r>
                        <a:rPr kumimoji="1" lang="en-US" altLang="ja-JP" dirty="0">
                          <a:latin typeface="+mj-ea"/>
                          <a:ea typeface="+mj-ea"/>
                        </a:rPr>
                        <a:t>A</a:t>
                      </a:r>
                      <a:r>
                        <a:rPr kumimoji="1" lang="ja-JP" altLang="en-US" dirty="0">
                          <a:latin typeface="+mj-ea"/>
                          <a:ea typeface="+mj-ea"/>
                        </a:rPr>
                        <a:t>数と計算」</a:t>
                      </a:r>
                    </a:p>
                  </a:txBody>
                  <a:tcPr marL="91454" marR="91454">
                    <a:solidFill>
                      <a:schemeClr val="bg1"/>
                    </a:solidFill>
                  </a:tcPr>
                </a:tc>
                <a:tc>
                  <a:txBody>
                    <a:bodyPr/>
                    <a:lstStyle/>
                    <a:p>
                      <a:r>
                        <a:rPr kumimoji="1" lang="ja-JP" altLang="en-US" dirty="0">
                          <a:latin typeface="+mj-ea"/>
                          <a:ea typeface="+mj-ea"/>
                        </a:rPr>
                        <a:t>（１）分数の乗法，除法</a:t>
                      </a:r>
                    </a:p>
                  </a:txBody>
                  <a:tcPr marL="91454" marR="91454">
                    <a:solidFill>
                      <a:schemeClr val="bg1"/>
                    </a:solidFill>
                  </a:tcPr>
                </a:tc>
                <a:extLst>
                  <a:ext uri="{0D108BD9-81ED-4DB2-BD59-A6C34878D82A}">
                    <a16:rowId xmlns:a16="http://schemas.microsoft.com/office/drawing/2014/main" val="1000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a:latin typeface="+mj-ea"/>
                          <a:ea typeface="+mj-ea"/>
                        </a:rPr>
                        <a:t>「</a:t>
                      </a:r>
                      <a:r>
                        <a:rPr kumimoji="1" lang="en-US" altLang="ja-JP" dirty="0">
                          <a:latin typeface="+mj-ea"/>
                          <a:ea typeface="+mj-ea"/>
                        </a:rPr>
                        <a:t>A</a:t>
                      </a:r>
                      <a:r>
                        <a:rPr kumimoji="1" lang="ja-JP" altLang="en-US" dirty="0">
                          <a:latin typeface="+mj-ea"/>
                          <a:ea typeface="+mj-ea"/>
                        </a:rPr>
                        <a:t>数と計算」</a:t>
                      </a:r>
                    </a:p>
                  </a:txBody>
                  <a:tcPr marL="91454" marR="91454">
                    <a:solidFill>
                      <a:schemeClr val="bg1"/>
                    </a:solidFill>
                  </a:tcPr>
                </a:tc>
                <a:tc>
                  <a:txBody>
                    <a:bodyPr/>
                    <a:lstStyle/>
                    <a:p>
                      <a:r>
                        <a:rPr kumimoji="1" lang="ja-JP" altLang="en-US" dirty="0">
                          <a:latin typeface="+mj-ea"/>
                          <a:ea typeface="+mj-ea"/>
                        </a:rPr>
                        <a:t>（２）文字を用いた式</a:t>
                      </a:r>
                    </a:p>
                  </a:txBody>
                  <a:tcPr marL="91454" marR="91454">
                    <a:solidFill>
                      <a:schemeClr val="bg1"/>
                    </a:solidFill>
                  </a:tcPr>
                </a:tc>
                <a:extLst>
                  <a:ext uri="{0D108BD9-81ED-4DB2-BD59-A6C34878D82A}">
                    <a16:rowId xmlns:a16="http://schemas.microsoft.com/office/drawing/2014/main" val="10001"/>
                  </a:ext>
                </a:extLst>
              </a:tr>
              <a:tr h="370840">
                <a:tc>
                  <a:txBody>
                    <a:bodyPr/>
                    <a:lstStyle/>
                    <a:p>
                      <a:r>
                        <a:rPr kumimoji="1" lang="ja-JP" altLang="en-US" dirty="0">
                          <a:latin typeface="+mj-ea"/>
                          <a:ea typeface="+mj-ea"/>
                        </a:rPr>
                        <a:t>「</a:t>
                      </a:r>
                      <a:r>
                        <a:rPr kumimoji="1" lang="en-US" altLang="ja-JP" dirty="0">
                          <a:latin typeface="+mj-ea"/>
                          <a:ea typeface="+mj-ea"/>
                        </a:rPr>
                        <a:t>B</a:t>
                      </a:r>
                      <a:r>
                        <a:rPr kumimoji="1" lang="ja-JP" altLang="en-US" dirty="0">
                          <a:latin typeface="+mj-ea"/>
                          <a:ea typeface="+mj-ea"/>
                        </a:rPr>
                        <a:t>図形」</a:t>
                      </a:r>
                    </a:p>
                  </a:txBody>
                  <a:tcPr marL="91454" marR="91454">
                    <a:solidFill>
                      <a:schemeClr val="bg1"/>
                    </a:solidFill>
                  </a:tcPr>
                </a:tc>
                <a:tc>
                  <a:txBody>
                    <a:bodyPr/>
                    <a:lstStyle/>
                    <a:p>
                      <a:r>
                        <a:rPr kumimoji="1" lang="ja-JP" altLang="en-US" dirty="0">
                          <a:latin typeface="+mj-ea"/>
                          <a:ea typeface="+mj-ea"/>
                        </a:rPr>
                        <a:t>（１）縮図や拡大図，対称な図形</a:t>
                      </a:r>
                    </a:p>
                  </a:txBody>
                  <a:tcPr marL="91454" marR="91454">
                    <a:solidFill>
                      <a:schemeClr val="bg1"/>
                    </a:solidFill>
                  </a:tcPr>
                </a:tc>
                <a:extLst>
                  <a:ext uri="{0D108BD9-81ED-4DB2-BD59-A6C34878D82A}">
                    <a16:rowId xmlns:a16="http://schemas.microsoft.com/office/drawing/2014/main" val="10002"/>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a:latin typeface="+mj-ea"/>
                          <a:ea typeface="+mj-ea"/>
                        </a:rPr>
                        <a:t>「</a:t>
                      </a:r>
                      <a:r>
                        <a:rPr kumimoji="1" lang="en-US" altLang="ja-JP" dirty="0">
                          <a:latin typeface="+mj-ea"/>
                          <a:ea typeface="+mj-ea"/>
                        </a:rPr>
                        <a:t>B</a:t>
                      </a:r>
                      <a:r>
                        <a:rPr kumimoji="1" lang="ja-JP" altLang="en-US" dirty="0">
                          <a:latin typeface="+mj-ea"/>
                          <a:ea typeface="+mj-ea"/>
                        </a:rPr>
                        <a:t>図形」</a:t>
                      </a:r>
                    </a:p>
                  </a:txBody>
                  <a:tcPr marL="91454" marR="91454">
                    <a:solidFill>
                      <a:schemeClr val="bg1"/>
                    </a:solidFill>
                  </a:tcPr>
                </a:tc>
                <a:tc>
                  <a:txBody>
                    <a:bodyPr/>
                    <a:lstStyle/>
                    <a:p>
                      <a:r>
                        <a:rPr kumimoji="1" lang="ja-JP" altLang="en-US" dirty="0">
                          <a:latin typeface="+mj-ea"/>
                          <a:ea typeface="+mj-ea"/>
                        </a:rPr>
                        <a:t>（２）概形とおよその面積</a:t>
                      </a:r>
                    </a:p>
                  </a:txBody>
                  <a:tcPr marL="91454" marR="91454">
                    <a:solidFill>
                      <a:schemeClr val="bg1"/>
                    </a:solidFill>
                  </a:tcPr>
                </a:tc>
                <a:extLst>
                  <a:ext uri="{0D108BD9-81ED-4DB2-BD59-A6C34878D82A}">
                    <a16:rowId xmlns:a16="http://schemas.microsoft.com/office/drawing/2014/main" val="10003"/>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a:latin typeface="+mj-ea"/>
                          <a:ea typeface="+mj-ea"/>
                        </a:rPr>
                        <a:t>「</a:t>
                      </a:r>
                      <a:r>
                        <a:rPr kumimoji="1" lang="en-US" altLang="ja-JP" dirty="0">
                          <a:latin typeface="+mj-ea"/>
                          <a:ea typeface="+mj-ea"/>
                        </a:rPr>
                        <a:t>B</a:t>
                      </a:r>
                      <a:r>
                        <a:rPr kumimoji="1" lang="ja-JP" altLang="en-US" dirty="0">
                          <a:latin typeface="+mj-ea"/>
                          <a:ea typeface="+mj-ea"/>
                        </a:rPr>
                        <a:t>図形」</a:t>
                      </a:r>
                    </a:p>
                  </a:txBody>
                  <a:tcPr marL="91454" marR="91454">
                    <a:solidFill>
                      <a:schemeClr val="bg1"/>
                    </a:solidFill>
                  </a:tcPr>
                </a:tc>
                <a:tc>
                  <a:txBody>
                    <a:bodyPr/>
                    <a:lstStyle/>
                    <a:p>
                      <a:r>
                        <a:rPr kumimoji="1" lang="ja-JP" altLang="en-US" dirty="0">
                          <a:latin typeface="+mj-ea"/>
                          <a:ea typeface="+mj-ea"/>
                        </a:rPr>
                        <a:t>（３）円の面積</a:t>
                      </a:r>
                    </a:p>
                  </a:txBody>
                  <a:tcPr marL="91454" marR="91454">
                    <a:solidFill>
                      <a:schemeClr val="bg1"/>
                    </a:solidFill>
                  </a:tcPr>
                </a:tc>
                <a:extLst>
                  <a:ext uri="{0D108BD9-81ED-4DB2-BD59-A6C34878D82A}">
                    <a16:rowId xmlns:a16="http://schemas.microsoft.com/office/drawing/2014/main" val="1000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a:latin typeface="+mj-ea"/>
                          <a:ea typeface="+mj-ea"/>
                        </a:rPr>
                        <a:t>「</a:t>
                      </a:r>
                      <a:r>
                        <a:rPr kumimoji="1" lang="en-US" altLang="ja-JP" dirty="0">
                          <a:latin typeface="+mj-ea"/>
                          <a:ea typeface="+mj-ea"/>
                        </a:rPr>
                        <a:t>B</a:t>
                      </a:r>
                      <a:r>
                        <a:rPr kumimoji="1" lang="ja-JP" altLang="en-US" dirty="0">
                          <a:latin typeface="+mj-ea"/>
                          <a:ea typeface="+mj-ea"/>
                        </a:rPr>
                        <a:t>図形」</a:t>
                      </a:r>
                    </a:p>
                  </a:txBody>
                  <a:tcPr marL="91454" marR="91454">
                    <a:solidFill>
                      <a:schemeClr val="bg1"/>
                    </a:solidFill>
                  </a:tcPr>
                </a:tc>
                <a:tc>
                  <a:txBody>
                    <a:bodyPr/>
                    <a:lstStyle/>
                    <a:p>
                      <a:r>
                        <a:rPr kumimoji="1" lang="ja-JP" altLang="en-US" dirty="0">
                          <a:latin typeface="+mj-ea"/>
                          <a:ea typeface="+mj-ea"/>
                        </a:rPr>
                        <a:t>（４）角柱及び円柱の体積</a:t>
                      </a:r>
                    </a:p>
                  </a:txBody>
                  <a:tcPr marL="91454" marR="91454">
                    <a:solidFill>
                      <a:schemeClr val="bg1"/>
                    </a:solidFill>
                  </a:tcPr>
                </a:tc>
                <a:extLst>
                  <a:ext uri="{0D108BD9-81ED-4DB2-BD59-A6C34878D82A}">
                    <a16:rowId xmlns:a16="http://schemas.microsoft.com/office/drawing/2014/main" val="1000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a:latin typeface="+mj-ea"/>
                          <a:ea typeface="+mj-ea"/>
                        </a:rPr>
                        <a:t>「</a:t>
                      </a:r>
                      <a:r>
                        <a:rPr kumimoji="1" lang="en-US" altLang="ja-JP" dirty="0">
                          <a:latin typeface="+mj-ea"/>
                          <a:ea typeface="+mj-ea"/>
                        </a:rPr>
                        <a:t>C</a:t>
                      </a:r>
                      <a:r>
                        <a:rPr kumimoji="1" lang="ja-JP" altLang="en-US" dirty="0">
                          <a:latin typeface="+mj-ea"/>
                          <a:ea typeface="+mj-ea"/>
                        </a:rPr>
                        <a:t>変化と関係」</a:t>
                      </a:r>
                    </a:p>
                  </a:txBody>
                  <a:tcPr marL="91454" marR="91454">
                    <a:solidFill>
                      <a:schemeClr val="bg1"/>
                    </a:solidFill>
                  </a:tcPr>
                </a:tc>
                <a:tc>
                  <a:txBody>
                    <a:bodyPr/>
                    <a:lstStyle/>
                    <a:p>
                      <a:r>
                        <a:rPr kumimoji="1" lang="ja-JP" altLang="en-US" dirty="0">
                          <a:latin typeface="+mj-ea"/>
                          <a:ea typeface="+mj-ea"/>
                        </a:rPr>
                        <a:t>（１）比例</a:t>
                      </a:r>
                    </a:p>
                  </a:txBody>
                  <a:tcPr marL="91454" marR="91454">
                    <a:solidFill>
                      <a:schemeClr val="bg1"/>
                    </a:solidFill>
                  </a:tcPr>
                </a:tc>
                <a:extLst>
                  <a:ext uri="{0D108BD9-81ED-4DB2-BD59-A6C34878D82A}">
                    <a16:rowId xmlns:a16="http://schemas.microsoft.com/office/drawing/2014/main" val="10006"/>
                  </a:ext>
                </a:extLst>
              </a:tr>
              <a:tr h="370840">
                <a:tc>
                  <a:txBody>
                    <a:bodyPr/>
                    <a:lstStyle/>
                    <a:p>
                      <a:r>
                        <a:rPr kumimoji="1" lang="ja-JP" altLang="en-US" dirty="0">
                          <a:latin typeface="+mj-ea"/>
                          <a:ea typeface="+mj-ea"/>
                        </a:rPr>
                        <a:t>「</a:t>
                      </a:r>
                      <a:r>
                        <a:rPr kumimoji="1" lang="en-US" altLang="ja-JP" dirty="0">
                          <a:latin typeface="+mj-ea"/>
                          <a:ea typeface="+mj-ea"/>
                        </a:rPr>
                        <a:t>C</a:t>
                      </a:r>
                      <a:r>
                        <a:rPr kumimoji="1" lang="ja-JP" altLang="en-US" dirty="0">
                          <a:latin typeface="+mj-ea"/>
                          <a:ea typeface="+mj-ea"/>
                        </a:rPr>
                        <a:t>変化と関係」</a:t>
                      </a:r>
                    </a:p>
                  </a:txBody>
                  <a:tcPr marL="91454" marR="91454">
                    <a:solidFill>
                      <a:schemeClr val="bg1"/>
                    </a:solidFill>
                  </a:tcPr>
                </a:tc>
                <a:tc>
                  <a:txBody>
                    <a:bodyPr/>
                    <a:lstStyle/>
                    <a:p>
                      <a:r>
                        <a:rPr kumimoji="1" lang="ja-JP" altLang="en-US" dirty="0">
                          <a:latin typeface="+mj-ea"/>
                          <a:ea typeface="+mj-ea"/>
                        </a:rPr>
                        <a:t>（２）比</a:t>
                      </a:r>
                    </a:p>
                  </a:txBody>
                  <a:tcPr marL="91454" marR="91454">
                    <a:solidFill>
                      <a:schemeClr val="bg1"/>
                    </a:solidFill>
                  </a:tcPr>
                </a:tc>
                <a:extLst>
                  <a:ext uri="{0D108BD9-81ED-4DB2-BD59-A6C34878D82A}">
                    <a16:rowId xmlns:a16="http://schemas.microsoft.com/office/drawing/2014/main" val="10007"/>
                  </a:ext>
                </a:extLst>
              </a:tr>
              <a:tr h="370840">
                <a:tc>
                  <a:txBody>
                    <a:bodyPr/>
                    <a:lstStyle/>
                    <a:p>
                      <a:r>
                        <a:rPr kumimoji="1" lang="ja-JP" altLang="en-US" dirty="0">
                          <a:latin typeface="+mj-ea"/>
                          <a:ea typeface="+mj-ea"/>
                        </a:rPr>
                        <a:t>「</a:t>
                      </a:r>
                      <a:r>
                        <a:rPr kumimoji="1" lang="en-US" altLang="ja-JP" dirty="0">
                          <a:latin typeface="+mj-ea"/>
                          <a:ea typeface="+mj-ea"/>
                        </a:rPr>
                        <a:t>D</a:t>
                      </a:r>
                      <a:r>
                        <a:rPr kumimoji="1" lang="ja-JP" altLang="en-US" dirty="0">
                          <a:latin typeface="+mj-ea"/>
                          <a:ea typeface="+mj-ea"/>
                        </a:rPr>
                        <a:t>データの活用」</a:t>
                      </a:r>
                    </a:p>
                  </a:txBody>
                  <a:tcPr marL="91454" marR="91454">
                    <a:solidFill>
                      <a:schemeClr val="bg1"/>
                    </a:solidFill>
                  </a:tcPr>
                </a:tc>
                <a:tc>
                  <a:txBody>
                    <a:bodyPr/>
                    <a:lstStyle/>
                    <a:p>
                      <a:r>
                        <a:rPr kumimoji="1" lang="ja-JP" altLang="en-US" dirty="0">
                          <a:latin typeface="+mj-ea"/>
                          <a:ea typeface="+mj-ea"/>
                        </a:rPr>
                        <a:t>（１）データの考察</a:t>
                      </a:r>
                    </a:p>
                  </a:txBody>
                  <a:tcPr marL="91454" marR="91454">
                    <a:solidFill>
                      <a:schemeClr val="bg1"/>
                    </a:solidFill>
                  </a:tcPr>
                </a:tc>
                <a:extLst>
                  <a:ext uri="{0D108BD9-81ED-4DB2-BD59-A6C34878D82A}">
                    <a16:rowId xmlns:a16="http://schemas.microsoft.com/office/drawing/2014/main" val="1000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dirty="0">
                          <a:latin typeface="+mj-ea"/>
                          <a:ea typeface="+mj-ea"/>
                        </a:rPr>
                        <a:t>「</a:t>
                      </a:r>
                      <a:r>
                        <a:rPr kumimoji="1" lang="en-US" altLang="ja-JP" dirty="0">
                          <a:latin typeface="+mj-ea"/>
                          <a:ea typeface="+mj-ea"/>
                        </a:rPr>
                        <a:t>D</a:t>
                      </a:r>
                      <a:r>
                        <a:rPr kumimoji="1" lang="ja-JP" altLang="en-US" dirty="0">
                          <a:latin typeface="+mj-ea"/>
                          <a:ea typeface="+mj-ea"/>
                        </a:rPr>
                        <a:t>データの活用」</a:t>
                      </a:r>
                    </a:p>
                  </a:txBody>
                  <a:tcPr marL="91454" marR="91454">
                    <a:solidFill>
                      <a:schemeClr val="bg1"/>
                    </a:solidFill>
                  </a:tcPr>
                </a:tc>
                <a:tc>
                  <a:txBody>
                    <a:bodyPr/>
                    <a:lstStyle/>
                    <a:p>
                      <a:r>
                        <a:rPr kumimoji="1" lang="ja-JP" altLang="en-US" dirty="0">
                          <a:latin typeface="+mj-ea"/>
                          <a:ea typeface="+mj-ea"/>
                        </a:rPr>
                        <a:t>（２）起こり得る場合</a:t>
                      </a:r>
                    </a:p>
                  </a:txBody>
                  <a:tcPr marL="91454" marR="91454">
                    <a:solidFill>
                      <a:schemeClr val="bg1"/>
                    </a:solidFill>
                  </a:tcPr>
                </a:tc>
                <a:extLst>
                  <a:ext uri="{0D108BD9-81ED-4DB2-BD59-A6C34878D82A}">
                    <a16:rowId xmlns:a16="http://schemas.microsoft.com/office/drawing/2014/main" val="10009"/>
                  </a:ext>
                </a:extLst>
              </a:tr>
            </a:tbl>
          </a:graphicData>
        </a:graphic>
      </p:graphicFrame>
      <p:sp>
        <p:nvSpPr>
          <p:cNvPr id="10321" name="テキスト ボックス 3">
            <a:extLst>
              <a:ext uri="{FF2B5EF4-FFF2-40B4-BE49-F238E27FC236}">
                <a16:creationId xmlns:a16="http://schemas.microsoft.com/office/drawing/2014/main" id="{2B02603F-6DF1-4EC6-8485-1F2A1532CE45}"/>
              </a:ext>
            </a:extLst>
          </p:cNvPr>
          <p:cNvSpPr txBox="1">
            <a:spLocks noChangeArrowheads="1"/>
          </p:cNvSpPr>
          <p:nvPr/>
        </p:nvSpPr>
        <p:spPr bwMode="auto">
          <a:xfrm>
            <a:off x="231775" y="620713"/>
            <a:ext cx="426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a:t>〔</a:t>
            </a:r>
            <a:r>
              <a:rPr kumimoji="1" lang="ja-JP" altLang="en-US"/>
              <a:t>第３学年</a:t>
            </a:r>
            <a:r>
              <a:rPr kumimoji="1" lang="en-US" altLang="ja-JP"/>
              <a:t>〕</a:t>
            </a:r>
            <a:endParaRPr kumimoji="1" lang="ja-JP" altLang="en-US"/>
          </a:p>
        </p:txBody>
      </p:sp>
      <p:sp>
        <p:nvSpPr>
          <p:cNvPr id="10322" name="テキスト ボックス 11">
            <a:extLst>
              <a:ext uri="{FF2B5EF4-FFF2-40B4-BE49-F238E27FC236}">
                <a16:creationId xmlns:a16="http://schemas.microsoft.com/office/drawing/2014/main" id="{5D12EC34-47FE-431A-9B0A-D35D1A1AF7BA}"/>
              </a:ext>
            </a:extLst>
          </p:cNvPr>
          <p:cNvSpPr txBox="1">
            <a:spLocks noChangeArrowheads="1"/>
          </p:cNvSpPr>
          <p:nvPr/>
        </p:nvSpPr>
        <p:spPr bwMode="auto">
          <a:xfrm>
            <a:off x="4629150" y="620713"/>
            <a:ext cx="426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a:t>〔</a:t>
            </a:r>
            <a:r>
              <a:rPr kumimoji="1" lang="ja-JP" altLang="en-US"/>
              <a:t>第６学年</a:t>
            </a:r>
            <a:r>
              <a:rPr kumimoji="1" lang="en-US" altLang="ja-JP"/>
              <a:t>〕</a:t>
            </a:r>
            <a:endParaRPr kumimoji="1" lang="ja-JP" altLang="en-US"/>
          </a:p>
        </p:txBody>
      </p:sp>
      <p:sp>
        <p:nvSpPr>
          <p:cNvPr id="2" name="下リボン 1">
            <a:extLst>
              <a:ext uri="{FF2B5EF4-FFF2-40B4-BE49-F238E27FC236}">
                <a16:creationId xmlns:a16="http://schemas.microsoft.com/office/drawing/2014/main" id="{C6C1E165-5ADC-4623-AC40-A3D181820AB5}"/>
              </a:ext>
            </a:extLst>
          </p:cNvPr>
          <p:cNvSpPr/>
          <p:nvPr/>
        </p:nvSpPr>
        <p:spPr>
          <a:xfrm>
            <a:off x="7966075" y="598488"/>
            <a:ext cx="927100" cy="328612"/>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P27</a:t>
            </a:r>
            <a:endParaRPr kumimoji="1" lang="ja-JP" altLang="en-US" dirty="0">
              <a:solidFill>
                <a:schemeClr val="tx1"/>
              </a:solidFill>
            </a:endParaRPr>
          </a:p>
        </p:txBody>
      </p:sp>
      <p:pic>
        <p:nvPicPr>
          <p:cNvPr id="10324" name="オーディオ 7">
            <a:hlinkClick r:id="" action="ppaction://media"/>
            <a:extLst>
              <a:ext uri="{FF2B5EF4-FFF2-40B4-BE49-F238E27FC236}">
                <a16:creationId xmlns:a16="http://schemas.microsoft.com/office/drawing/2014/main" id="{0F293587-50C9-4C33-A809-B11F0F6E12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CD30948B-028F-4441-BE24-481AA3EFD3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10244" name="テキスト ボックス 1">
            <a:extLst>
              <a:ext uri="{FF2B5EF4-FFF2-40B4-BE49-F238E27FC236}">
                <a16:creationId xmlns:a16="http://schemas.microsoft.com/office/drawing/2014/main" id="{061555A9-4D69-447B-A679-121FA954234D}"/>
              </a:ext>
            </a:extLst>
          </p:cNvPr>
          <p:cNvSpPr txBox="1">
            <a:spLocks noChangeArrowheads="1"/>
          </p:cNvSpPr>
          <p:nvPr/>
        </p:nvSpPr>
        <p:spPr bwMode="auto">
          <a:xfrm>
            <a:off x="171450" y="5661025"/>
            <a:ext cx="8801100" cy="1077913"/>
          </a:xfrm>
          <a:prstGeom prst="rect">
            <a:avLst/>
          </a:prstGeom>
          <a:solidFill>
            <a:schemeClr val="bg1"/>
          </a:solidFill>
          <a:ln w="19050" cmpd="dbl">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en-US" altLang="ja-JP" sz="1600" dirty="0">
                <a:latin typeface="+mj-ea"/>
                <a:ea typeface="+mj-ea"/>
              </a:rPr>
              <a:t>《</a:t>
            </a:r>
            <a:r>
              <a:rPr kumimoji="1" lang="ja-JP" altLang="en-US" sz="1600" dirty="0">
                <a:latin typeface="+mj-ea"/>
                <a:ea typeface="+mj-ea"/>
              </a:rPr>
              <a:t>平成２３年「評価規準の作成，評価方法等の工夫改善のための参考資料</a:t>
            </a:r>
            <a:r>
              <a:rPr kumimoji="1" lang="en-US" altLang="ja-JP" sz="1600" dirty="0">
                <a:latin typeface="+mj-ea"/>
                <a:ea typeface="+mj-ea"/>
              </a:rPr>
              <a:t>【</a:t>
            </a:r>
            <a:r>
              <a:rPr kumimoji="1" lang="ja-JP" altLang="en-US" sz="1600" dirty="0">
                <a:latin typeface="+mj-ea"/>
                <a:ea typeface="+mj-ea"/>
              </a:rPr>
              <a:t>小学校　算数</a:t>
            </a:r>
            <a:r>
              <a:rPr kumimoji="1" lang="en-US" altLang="ja-JP" sz="1600" dirty="0">
                <a:latin typeface="+mj-ea"/>
                <a:ea typeface="+mj-ea"/>
              </a:rPr>
              <a:t>】》</a:t>
            </a:r>
          </a:p>
          <a:p>
            <a:pPr>
              <a:defRPr/>
            </a:pPr>
            <a:r>
              <a:rPr kumimoji="1" lang="ja-JP" altLang="en-US" sz="1600" dirty="0">
                <a:latin typeface="+mj-ea"/>
                <a:ea typeface="+mj-ea"/>
              </a:rPr>
              <a:t>　↓　　「</a:t>
            </a:r>
            <a:r>
              <a:rPr kumimoji="1" lang="en-US" altLang="ja-JP" sz="1600" dirty="0">
                <a:latin typeface="+mj-ea"/>
                <a:ea typeface="+mj-ea"/>
              </a:rPr>
              <a:t>A</a:t>
            </a:r>
            <a:r>
              <a:rPr kumimoji="1" lang="ja-JP" altLang="en-US" sz="1600" dirty="0">
                <a:latin typeface="+mj-ea"/>
                <a:ea typeface="+mj-ea"/>
              </a:rPr>
              <a:t>数と計算」，「</a:t>
            </a:r>
            <a:r>
              <a:rPr kumimoji="1" lang="en-US" altLang="ja-JP" sz="1600" dirty="0">
                <a:latin typeface="+mj-ea"/>
                <a:ea typeface="+mj-ea"/>
              </a:rPr>
              <a:t>B</a:t>
            </a:r>
            <a:r>
              <a:rPr kumimoji="1" lang="ja-JP" altLang="en-US" sz="1600" dirty="0">
                <a:latin typeface="+mj-ea"/>
                <a:ea typeface="+mj-ea"/>
              </a:rPr>
              <a:t>量と測定」，「</a:t>
            </a:r>
            <a:r>
              <a:rPr kumimoji="1" lang="en-US" altLang="ja-JP" sz="1600" dirty="0">
                <a:latin typeface="+mj-ea"/>
                <a:ea typeface="+mj-ea"/>
              </a:rPr>
              <a:t>C</a:t>
            </a:r>
            <a:r>
              <a:rPr kumimoji="1" lang="ja-JP" altLang="en-US" sz="1600" dirty="0">
                <a:latin typeface="+mj-ea"/>
                <a:ea typeface="+mj-ea"/>
              </a:rPr>
              <a:t>図形」，「</a:t>
            </a:r>
            <a:r>
              <a:rPr kumimoji="1" lang="en-US" altLang="ja-JP" sz="1600" dirty="0">
                <a:latin typeface="+mj-ea"/>
                <a:ea typeface="+mj-ea"/>
              </a:rPr>
              <a:t>D</a:t>
            </a:r>
            <a:r>
              <a:rPr kumimoji="1" lang="ja-JP" altLang="en-US" sz="1600" dirty="0">
                <a:latin typeface="+mj-ea"/>
                <a:ea typeface="+mj-ea"/>
              </a:rPr>
              <a:t>数量関係」の領域が「内容のまとまり」</a:t>
            </a:r>
            <a:endParaRPr kumimoji="1" lang="en-US" altLang="ja-JP" sz="1600" dirty="0">
              <a:latin typeface="+mj-ea"/>
              <a:ea typeface="+mj-ea"/>
            </a:endParaRPr>
          </a:p>
          <a:p>
            <a:pPr>
              <a:defRPr/>
            </a:pPr>
            <a:r>
              <a:rPr kumimoji="1" lang="en-US" altLang="ja-JP" sz="1600" dirty="0">
                <a:latin typeface="+mj-ea"/>
                <a:ea typeface="+mj-ea"/>
              </a:rPr>
              <a:t>《</a:t>
            </a:r>
            <a:r>
              <a:rPr kumimoji="1" lang="ja-JP" altLang="en-US" sz="1600" dirty="0">
                <a:latin typeface="+mj-ea"/>
                <a:ea typeface="+mj-ea"/>
              </a:rPr>
              <a:t>平成２９年「指導と評価の一体化」のための学習評価に関する参考資料</a:t>
            </a:r>
            <a:r>
              <a:rPr kumimoji="1" lang="en-US" altLang="ja-JP" sz="1600" dirty="0">
                <a:latin typeface="+mj-ea"/>
                <a:ea typeface="+mj-ea"/>
              </a:rPr>
              <a:t>【</a:t>
            </a:r>
            <a:r>
              <a:rPr kumimoji="1" lang="ja-JP" altLang="en-US" sz="1600" dirty="0">
                <a:latin typeface="+mj-ea"/>
                <a:ea typeface="+mj-ea"/>
              </a:rPr>
              <a:t>小学校　算数</a:t>
            </a:r>
            <a:r>
              <a:rPr kumimoji="1" lang="en-US" altLang="ja-JP" sz="1600" dirty="0">
                <a:latin typeface="+mj-ea"/>
                <a:ea typeface="+mj-ea"/>
              </a:rPr>
              <a:t>】》</a:t>
            </a:r>
          </a:p>
          <a:p>
            <a:pPr>
              <a:defRPr/>
            </a:pPr>
            <a:r>
              <a:rPr kumimoji="1" lang="ja-JP" altLang="en-US" sz="1600" dirty="0">
                <a:latin typeface="+mj-ea"/>
                <a:ea typeface="+mj-ea"/>
              </a:rPr>
              <a:t>　　　各領域の（１），（２），・・・それぞれが，「内容のまとまり」</a:t>
            </a:r>
          </a:p>
        </p:txBody>
      </p:sp>
    </p:spTree>
  </p:cSld>
  <p:clrMapOvr>
    <a:masterClrMapping/>
  </p:clrMapOvr>
  <p:transition spd="slow" advTm="578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448C81-67AB-4059-AB28-F7DD0A045C20}"/>
              </a:ext>
            </a:extLst>
          </p:cNvPr>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算数</a:t>
            </a:r>
            <a:endParaRPr kumimoji="1" lang="ja-JP" altLang="en-US" sz="5400" dirty="0">
              <a:solidFill>
                <a:schemeClr val="tx1"/>
              </a:solidFill>
            </a:endParaRPr>
          </a:p>
        </p:txBody>
      </p:sp>
      <p:sp>
        <p:nvSpPr>
          <p:cNvPr id="7" name="サブタイトル 2">
            <a:extLst>
              <a:ext uri="{FF2B5EF4-FFF2-40B4-BE49-F238E27FC236}">
                <a16:creationId xmlns:a16="http://schemas.microsoft.com/office/drawing/2014/main" id="{E5C3665C-A506-4043-AD3A-B1ADFE4B37C0}"/>
              </a:ext>
            </a:extLst>
          </p:cNvPr>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12293" name="オーディオ 3">
            <a:hlinkClick r:id="" action="ppaction://media"/>
            <a:extLst>
              <a:ext uri="{FF2B5EF4-FFF2-40B4-BE49-F238E27FC236}">
                <a16:creationId xmlns:a16="http://schemas.microsoft.com/office/drawing/2014/main" id="{924E1BEE-5E09-4633-B34F-8CE8288399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E9BD98C0-2D16-434B-A0F0-D2E42B06D168}"/>
              </a:ext>
            </a:extLst>
          </p:cNvPr>
          <p:cNvPicPr>
            <a:picLocks noChangeAspect="1"/>
          </p:cNvPicPr>
          <p:nvPr>
            <a:audioFile r:link="rId2"/>
            <p:extLst>
              <p:ext uri="{DAA4B4D4-6D71-4841-9C94-3DE7FCFB9230}">
                <p14:media xmlns:p14="http://schemas.microsoft.com/office/powerpoint/2010/main" r:embed="rId1"/>
              </p:ext>
            </p:extLst>
          </p:nvPr>
        </p:nvPicPr>
        <p:blipFill>
          <a:blip r:embed="rId6">
            <a:lum bright="70000" contrast="-70000"/>
          </a:blip>
          <a:stretch>
            <a:fillRect/>
          </a:stretch>
        </p:blipFill>
        <p:spPr>
          <a:xfrm>
            <a:off x="8318500" y="6032500"/>
            <a:ext cx="609600" cy="609600"/>
          </a:xfrm>
          <a:prstGeom prst="rect">
            <a:avLst/>
          </a:prstGeom>
        </p:spPr>
      </p:pic>
      <p:sp>
        <p:nvSpPr>
          <p:cNvPr id="8" name="AutoShape 12">
            <a:extLst>
              <a:ext uri="{FF2B5EF4-FFF2-40B4-BE49-F238E27FC236}">
                <a16:creationId xmlns:a16="http://schemas.microsoft.com/office/drawing/2014/main" id="{1CF10D2B-2DF6-4F91-89C8-A12C41005177}"/>
              </a:ext>
            </a:extLst>
          </p:cNvPr>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rgbClr val="000000">
                    <a:alpha val="50000"/>
                  </a:srgbClr>
                </a:solidFill>
                <a:ea typeface="HGP教科書体" panose="02020600000000000000" pitchFamily="18" charset="-128"/>
              </a:rPr>
              <a:t>Ⅰ</a:t>
            </a:r>
            <a:r>
              <a:rPr lang="ja-JP" altLang="en-US" sz="2800" b="1" dirty="0">
                <a:solidFill>
                  <a:srgbClr val="000000">
                    <a:alpha val="50000"/>
                  </a:srgbClr>
                </a:solidFill>
                <a:ea typeface="HGP教科書体" panose="02020600000000000000" pitchFamily="18" charset="-128"/>
              </a:rPr>
              <a:t>　小学校算数科の内容のまとまり</a:t>
            </a:r>
            <a:endParaRPr lang="en-US" altLang="ja-JP" sz="2800" b="1" dirty="0">
              <a:solidFill>
                <a:srgbClr val="000000">
                  <a:alpha val="50000"/>
                </a:srgb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小学校算数科における「内容のまとまりごとの評価規準」</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作成の手順</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alpha val="50000"/>
                  </a:srgbClr>
                </a:solidFill>
                <a:ea typeface="HGP教科書体" panose="02020600000000000000" pitchFamily="18" charset="-128"/>
              </a:rPr>
              <a:t>Ⅲ</a:t>
            </a:r>
            <a:r>
              <a:rPr lang="ja-JP" altLang="en-US" sz="2800" b="1" dirty="0">
                <a:solidFill>
                  <a:srgbClr val="000000">
                    <a:alpha val="50000"/>
                  </a:srgbClr>
                </a:solidFill>
                <a:ea typeface="HGP教科書体" panose="02020600000000000000" pitchFamily="18" charset="-128"/>
              </a:rPr>
              <a:t>　単元の評価規準作成の手順</a:t>
            </a:r>
            <a:endParaRPr lang="en-US" altLang="ja-JP" sz="2800" b="1" dirty="0">
              <a:solidFill>
                <a:srgbClr val="000000">
                  <a:alpha val="50000"/>
                </a:srgb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alpha val="50000"/>
                  </a:srgbClr>
                </a:solidFill>
                <a:ea typeface="HGP教科書体" panose="02020600000000000000" pitchFamily="18" charset="-128"/>
              </a:rPr>
              <a:t>Ⅳ</a:t>
            </a:r>
            <a:r>
              <a:rPr lang="ja-JP" altLang="en-US" sz="2800" b="1" dirty="0">
                <a:solidFill>
                  <a:srgbClr val="000000">
                    <a:alpha val="50000"/>
                  </a:srgbClr>
                </a:solidFill>
                <a:ea typeface="HGP教科書体" panose="02020600000000000000" pitchFamily="18" charset="-128"/>
              </a:rPr>
              <a:t>　「主体的に学習に取り組む態度」の評価規準作成の例</a:t>
            </a:r>
          </a:p>
        </p:txBody>
      </p:sp>
    </p:spTree>
  </p:cSld>
  <p:clrMapOvr>
    <a:masterClrMapping/>
  </p:clrMapOvr>
  <p:transition spd="slow" advTm="105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AAA67440-D5B1-4AC0-920F-591C109207E8}"/>
              </a:ext>
            </a:extLst>
          </p:cNvPr>
          <p:cNvSpPr txBox="1"/>
          <p:nvPr/>
        </p:nvSpPr>
        <p:spPr>
          <a:xfrm>
            <a:off x="90488" y="1125538"/>
            <a:ext cx="8963025" cy="5688012"/>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14339" name="テキスト ボックス 1">
            <a:extLst>
              <a:ext uri="{FF2B5EF4-FFF2-40B4-BE49-F238E27FC236}">
                <a16:creationId xmlns:a16="http://schemas.microsoft.com/office/drawing/2014/main" id="{7476E6C3-83FC-4CC8-9352-7AF817ED5D3E}"/>
              </a:ext>
            </a:extLst>
          </p:cNvPr>
          <p:cNvSpPr txBox="1">
            <a:spLocks noChangeArrowheads="1"/>
          </p:cNvSpPr>
          <p:nvPr/>
        </p:nvSpPr>
        <p:spPr bwMode="auto">
          <a:xfrm>
            <a:off x="0" y="0"/>
            <a:ext cx="9144000" cy="9540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700" b="1">
                <a:solidFill>
                  <a:schemeClr val="bg1"/>
                </a:solidFill>
              </a:rPr>
              <a:t>Ⅱ</a:t>
            </a:r>
            <a:r>
              <a:rPr kumimoji="1" lang="ja-JP" altLang="en-US" sz="2700" b="1">
                <a:solidFill>
                  <a:schemeClr val="bg1"/>
                </a:solidFill>
              </a:rPr>
              <a:t>　小学校算数科における「内容のまとまりごとの評価規準」　　　</a:t>
            </a:r>
            <a:endParaRPr kumimoji="1" lang="en-US" altLang="ja-JP" sz="2700" b="1">
              <a:solidFill>
                <a:schemeClr val="bg1"/>
              </a:solidFill>
            </a:endParaRPr>
          </a:p>
          <a:p>
            <a:r>
              <a:rPr kumimoji="1" lang="ja-JP" altLang="en-US" sz="2700" b="1">
                <a:solidFill>
                  <a:schemeClr val="bg1"/>
                </a:solidFill>
              </a:rPr>
              <a:t>　作成の手順</a:t>
            </a:r>
          </a:p>
        </p:txBody>
      </p:sp>
      <p:sp>
        <p:nvSpPr>
          <p:cNvPr id="14340" name="テキスト ボックス 3">
            <a:extLst>
              <a:ext uri="{FF2B5EF4-FFF2-40B4-BE49-F238E27FC236}">
                <a16:creationId xmlns:a16="http://schemas.microsoft.com/office/drawing/2014/main" id="{185E9F60-A41A-4BD3-A3D8-63478050DEA1}"/>
              </a:ext>
            </a:extLst>
          </p:cNvPr>
          <p:cNvSpPr txBox="1">
            <a:spLocks noChangeArrowheads="1"/>
          </p:cNvSpPr>
          <p:nvPr/>
        </p:nvSpPr>
        <p:spPr bwMode="auto">
          <a:xfrm>
            <a:off x="250825" y="1125538"/>
            <a:ext cx="8640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a:t>【</a:t>
            </a:r>
            <a:r>
              <a:rPr kumimoji="1" lang="ja-JP" altLang="en-US" sz="2000"/>
              <a:t>小学校学習指導要領　第２章　第３節　算数「第１　目標」</a:t>
            </a:r>
            <a:r>
              <a:rPr kumimoji="1" lang="en-US" altLang="ja-JP" sz="2000"/>
              <a:t>】</a:t>
            </a:r>
            <a:endParaRPr kumimoji="1" lang="ja-JP" altLang="en-US" sz="2000"/>
          </a:p>
        </p:txBody>
      </p:sp>
      <p:graphicFrame>
        <p:nvGraphicFramePr>
          <p:cNvPr id="5" name="表 5">
            <a:extLst>
              <a:ext uri="{FF2B5EF4-FFF2-40B4-BE49-F238E27FC236}">
                <a16:creationId xmlns:a16="http://schemas.microsoft.com/office/drawing/2014/main" id="{4C4939EB-839E-4B60-8F5F-A88FD9B77E37}"/>
              </a:ext>
            </a:extLst>
          </p:cNvPr>
          <p:cNvGraphicFramePr>
            <a:graphicFrameLocks noGrp="1"/>
          </p:cNvGraphicFramePr>
          <p:nvPr>
            <p:extLst>
              <p:ext uri="{D42A27DB-BD31-4B8C-83A1-F6EECF244321}">
                <p14:modId xmlns:p14="http://schemas.microsoft.com/office/powerpoint/2010/main" val="2566438305"/>
              </p:ext>
            </p:extLst>
          </p:nvPr>
        </p:nvGraphicFramePr>
        <p:xfrm>
          <a:off x="250825" y="1493838"/>
          <a:ext cx="8640762" cy="2290766"/>
        </p:xfrm>
        <a:graphic>
          <a:graphicData uri="http://schemas.openxmlformats.org/drawingml/2006/table">
            <a:tbl>
              <a:tblPr firstRow="1" bandRow="1">
                <a:tableStyleId>{5C22544A-7EE6-4342-B048-85BDC9FD1C3A}</a:tableStyleId>
              </a:tblPr>
              <a:tblGrid>
                <a:gridCol w="2880254">
                  <a:extLst>
                    <a:ext uri="{9D8B030D-6E8A-4147-A177-3AD203B41FA5}">
                      <a16:colId xmlns:a16="http://schemas.microsoft.com/office/drawing/2014/main" val="20000"/>
                    </a:ext>
                  </a:extLst>
                </a:gridCol>
                <a:gridCol w="2880254">
                  <a:extLst>
                    <a:ext uri="{9D8B030D-6E8A-4147-A177-3AD203B41FA5}">
                      <a16:colId xmlns:a16="http://schemas.microsoft.com/office/drawing/2014/main" val="20001"/>
                    </a:ext>
                  </a:extLst>
                </a:gridCol>
                <a:gridCol w="2880254">
                  <a:extLst>
                    <a:ext uri="{9D8B030D-6E8A-4147-A177-3AD203B41FA5}">
                      <a16:colId xmlns:a16="http://schemas.microsoft.com/office/drawing/2014/main" val="20002"/>
                    </a:ext>
                  </a:extLst>
                </a:gridCol>
              </a:tblGrid>
              <a:tr h="370586">
                <a:tc>
                  <a:txBody>
                    <a:bodyPr/>
                    <a:lstStyle/>
                    <a:p>
                      <a:pPr algn="ctr"/>
                      <a:r>
                        <a:rPr kumimoji="1" lang="ja-JP" altLang="en-US" sz="1800" dirty="0"/>
                        <a:t>（１）</a:t>
                      </a:r>
                    </a:p>
                  </a:txBody>
                  <a:tcPr marL="91448" marR="91448" marT="45690" marB="45690"/>
                </a:tc>
                <a:tc>
                  <a:txBody>
                    <a:bodyPr/>
                    <a:lstStyle/>
                    <a:p>
                      <a:pPr algn="ctr"/>
                      <a:r>
                        <a:rPr kumimoji="1" lang="ja-JP" altLang="en-US" sz="1800" dirty="0"/>
                        <a:t>（２）</a:t>
                      </a:r>
                    </a:p>
                  </a:txBody>
                  <a:tcPr marL="91448" marR="91448" marT="45690" marB="45690"/>
                </a:tc>
                <a:tc>
                  <a:txBody>
                    <a:bodyPr/>
                    <a:lstStyle/>
                    <a:p>
                      <a:pPr algn="ctr"/>
                      <a:r>
                        <a:rPr kumimoji="1" lang="ja-JP" altLang="en-US" sz="1800" dirty="0"/>
                        <a:t>（３）　　</a:t>
                      </a:r>
                    </a:p>
                  </a:txBody>
                  <a:tcPr marL="91448" marR="91448" marT="45690" marB="45690"/>
                </a:tc>
                <a:extLst>
                  <a:ext uri="{0D108BD9-81ED-4DB2-BD59-A6C34878D82A}">
                    <a16:rowId xmlns:a16="http://schemas.microsoft.com/office/drawing/2014/main" val="10000"/>
                  </a:ext>
                </a:extLst>
              </a:tr>
              <a:tr h="1920176">
                <a:tc>
                  <a:txBody>
                    <a:bodyPr/>
                    <a:lstStyle/>
                    <a:p>
                      <a:r>
                        <a:rPr kumimoji="1" lang="ja-JP" altLang="en-US" sz="1500" dirty="0"/>
                        <a:t>　数量や図形などについての基礎的・基本的な概念や性質などを理解するとともに，日常の事象を数理的に処理する技能を身に付けるようにする。</a:t>
                      </a:r>
                    </a:p>
                  </a:txBody>
                  <a:tcPr marL="91448" marR="91448" marT="45690" marB="45690"/>
                </a:tc>
                <a:tc>
                  <a:txBody>
                    <a:bodyPr/>
                    <a:lstStyle/>
                    <a:p>
                      <a:r>
                        <a:rPr kumimoji="1" lang="ja-JP" altLang="en-US" sz="1500" dirty="0"/>
                        <a:t>　日常の事象を数理的に捉え見通しをもち筋道立てて考察する力，基礎的・基本的な数量や図形の性質などを見いだし統合的・発展的に考察する力，数学的な表現を用いて事象を簡潔・明瞭・的確に表したり目的に応じて柔軟に表したりする力を養う。</a:t>
                      </a:r>
                    </a:p>
                  </a:txBody>
                  <a:tcPr marL="91448" marR="91448" marT="45690" marB="45690"/>
                </a:tc>
                <a:tc>
                  <a:txBody>
                    <a:bodyPr/>
                    <a:lstStyle/>
                    <a:p>
                      <a:r>
                        <a:rPr kumimoji="1" lang="ja-JP" altLang="en-US" sz="1500" dirty="0"/>
                        <a:t>　数学的活動の楽しさや数学のよさに気付き，学習を振り返ってよりよく問題解決しようとする態度，算数で学んだことを生活や学習に活用しようとする態度を養う。</a:t>
                      </a:r>
                    </a:p>
                  </a:txBody>
                  <a:tcPr marL="91448" marR="91448" marT="45690" marB="45690"/>
                </a:tc>
                <a:extLst>
                  <a:ext uri="{0D108BD9-81ED-4DB2-BD59-A6C34878D82A}">
                    <a16:rowId xmlns:a16="http://schemas.microsoft.com/office/drawing/2014/main" val="10001"/>
                  </a:ext>
                </a:extLst>
              </a:tr>
            </a:tbl>
          </a:graphicData>
        </a:graphic>
      </p:graphicFrame>
      <p:sp>
        <p:nvSpPr>
          <p:cNvPr id="14369" name="テキスト ボックス 20">
            <a:extLst>
              <a:ext uri="{FF2B5EF4-FFF2-40B4-BE49-F238E27FC236}">
                <a16:creationId xmlns:a16="http://schemas.microsoft.com/office/drawing/2014/main" id="{700D5A0C-C9E1-4DA0-8D09-021699B0E8EF}"/>
              </a:ext>
            </a:extLst>
          </p:cNvPr>
          <p:cNvSpPr txBox="1">
            <a:spLocks noChangeArrowheads="1"/>
          </p:cNvSpPr>
          <p:nvPr/>
        </p:nvSpPr>
        <p:spPr bwMode="auto">
          <a:xfrm>
            <a:off x="250825" y="4005263"/>
            <a:ext cx="8640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a:t>【</a:t>
            </a:r>
            <a:r>
              <a:rPr kumimoji="1" lang="ja-JP" altLang="en-US" sz="2000"/>
              <a:t>算数（１）評価の観点及びその趣旨＜小学校　算数＞</a:t>
            </a:r>
            <a:r>
              <a:rPr kumimoji="1" lang="en-US" altLang="ja-JP" sz="2000"/>
              <a:t>】</a:t>
            </a:r>
            <a:endParaRPr kumimoji="1" lang="ja-JP" altLang="en-US" sz="2000"/>
          </a:p>
        </p:txBody>
      </p:sp>
      <p:sp>
        <p:nvSpPr>
          <p:cNvPr id="9" name="二等辺三角形 8">
            <a:extLst>
              <a:ext uri="{FF2B5EF4-FFF2-40B4-BE49-F238E27FC236}">
                <a16:creationId xmlns:a16="http://schemas.microsoft.com/office/drawing/2014/main" id="{62048684-809F-41CD-B830-C2018AED10EA}"/>
              </a:ext>
            </a:extLst>
          </p:cNvPr>
          <p:cNvSpPr/>
          <p:nvPr/>
        </p:nvSpPr>
        <p:spPr>
          <a:xfrm rot="10800000">
            <a:off x="3152775" y="3768725"/>
            <a:ext cx="2787650" cy="236538"/>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1" name="二等辺三角形 10">
            <a:extLst>
              <a:ext uri="{FF2B5EF4-FFF2-40B4-BE49-F238E27FC236}">
                <a16:creationId xmlns:a16="http://schemas.microsoft.com/office/drawing/2014/main" id="{143B15F5-05BE-47FC-8173-D632FC5D6FAE}"/>
              </a:ext>
            </a:extLst>
          </p:cNvPr>
          <p:cNvSpPr/>
          <p:nvPr/>
        </p:nvSpPr>
        <p:spPr>
          <a:xfrm rot="10800000">
            <a:off x="6022975" y="3776663"/>
            <a:ext cx="2786063" cy="23653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2" name="二等辺三角形 11">
            <a:extLst>
              <a:ext uri="{FF2B5EF4-FFF2-40B4-BE49-F238E27FC236}">
                <a16:creationId xmlns:a16="http://schemas.microsoft.com/office/drawing/2014/main" id="{0692B113-3219-4352-A881-FEB35A8A731C}"/>
              </a:ext>
            </a:extLst>
          </p:cNvPr>
          <p:cNvSpPr/>
          <p:nvPr/>
        </p:nvSpPr>
        <p:spPr>
          <a:xfrm rot="10800000">
            <a:off x="307975" y="3776663"/>
            <a:ext cx="2787650" cy="23653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4" name="下リボン 13">
            <a:extLst>
              <a:ext uri="{FF2B5EF4-FFF2-40B4-BE49-F238E27FC236}">
                <a16:creationId xmlns:a16="http://schemas.microsoft.com/office/drawing/2014/main" id="{C8C38DBD-8617-4297-8C3F-7FB295F0C16A}"/>
              </a:ext>
            </a:extLst>
          </p:cNvPr>
          <p:cNvSpPr/>
          <p:nvPr/>
        </p:nvSpPr>
        <p:spPr>
          <a:xfrm>
            <a:off x="7966075" y="598488"/>
            <a:ext cx="927100" cy="328612"/>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P30</a:t>
            </a:r>
            <a:endParaRPr kumimoji="1" lang="ja-JP" altLang="en-US" dirty="0">
              <a:solidFill>
                <a:schemeClr val="tx1"/>
              </a:solidFill>
            </a:endParaRPr>
          </a:p>
        </p:txBody>
      </p:sp>
      <p:pic>
        <p:nvPicPr>
          <p:cNvPr id="14374" name="オーディオ 2">
            <a:hlinkClick r:id="" action="ppaction://media"/>
            <a:extLst>
              <a:ext uri="{FF2B5EF4-FFF2-40B4-BE49-F238E27FC236}">
                <a16:creationId xmlns:a16="http://schemas.microsoft.com/office/drawing/2014/main" id="{70E6D77F-941F-47B3-8FCF-2C3E627665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D138594A-5A03-4264-94E5-4385DC6BF81A}"/>
              </a:ext>
            </a:extLst>
          </p:cNvPr>
          <p:cNvPicPr>
            <a:picLocks noChangeAspect="1"/>
          </p:cNvPicPr>
          <p:nvPr>
            <a:audioFile r:link="rId2"/>
            <p:extLst>
              <p:ext uri="{DAA4B4D4-6D71-4841-9C94-3DE7FCFB9230}">
                <p14:media xmlns:p14="http://schemas.microsoft.com/office/powerpoint/2010/main" r:embed="rId1"/>
              </p:ext>
            </p:extLst>
          </p:nvPr>
        </p:nvPicPr>
        <p:blipFill>
          <a:blip r:embed="rId6">
            <a:lum bright="70000" contrast="-70000"/>
          </a:blip>
          <a:stretch>
            <a:fillRect/>
          </a:stretch>
        </p:blipFill>
        <p:spPr>
          <a:xfrm>
            <a:off x="8318500" y="6032500"/>
            <a:ext cx="609600" cy="609600"/>
          </a:xfrm>
          <a:prstGeom prst="rect">
            <a:avLst/>
          </a:prstGeom>
        </p:spPr>
      </p:pic>
      <p:graphicFrame>
        <p:nvGraphicFramePr>
          <p:cNvPr id="22" name="表 5">
            <a:extLst>
              <a:ext uri="{FF2B5EF4-FFF2-40B4-BE49-F238E27FC236}">
                <a16:creationId xmlns:a16="http://schemas.microsoft.com/office/drawing/2014/main" id="{8CAD90B9-ABBE-4C33-BA77-2E1F2A13A85E}"/>
              </a:ext>
            </a:extLst>
          </p:cNvPr>
          <p:cNvGraphicFramePr>
            <a:graphicFrameLocks noGrp="1"/>
          </p:cNvGraphicFramePr>
          <p:nvPr/>
        </p:nvGraphicFramePr>
        <p:xfrm>
          <a:off x="250825" y="4362450"/>
          <a:ext cx="8640762" cy="2290770"/>
        </p:xfrm>
        <a:graphic>
          <a:graphicData uri="http://schemas.openxmlformats.org/drawingml/2006/table">
            <a:tbl>
              <a:tblPr firstRow="1" bandRow="1">
                <a:tableStyleId>{5C22544A-7EE6-4342-B048-85BDC9FD1C3A}</a:tableStyleId>
              </a:tblPr>
              <a:tblGrid>
                <a:gridCol w="2880254">
                  <a:extLst>
                    <a:ext uri="{9D8B030D-6E8A-4147-A177-3AD203B41FA5}">
                      <a16:colId xmlns:a16="http://schemas.microsoft.com/office/drawing/2014/main" val="20000"/>
                    </a:ext>
                  </a:extLst>
                </a:gridCol>
                <a:gridCol w="2880254">
                  <a:extLst>
                    <a:ext uri="{9D8B030D-6E8A-4147-A177-3AD203B41FA5}">
                      <a16:colId xmlns:a16="http://schemas.microsoft.com/office/drawing/2014/main" val="20001"/>
                    </a:ext>
                  </a:extLst>
                </a:gridCol>
                <a:gridCol w="2880254">
                  <a:extLst>
                    <a:ext uri="{9D8B030D-6E8A-4147-A177-3AD203B41FA5}">
                      <a16:colId xmlns:a16="http://schemas.microsoft.com/office/drawing/2014/main" val="20002"/>
                    </a:ext>
                  </a:extLst>
                </a:gridCol>
              </a:tblGrid>
              <a:tr h="370590">
                <a:tc>
                  <a:txBody>
                    <a:bodyPr/>
                    <a:lstStyle/>
                    <a:p>
                      <a:pPr algn="ctr"/>
                      <a:r>
                        <a:rPr kumimoji="1" lang="ja-JP" altLang="en-US" sz="1600" dirty="0"/>
                        <a:t>知識・技能</a:t>
                      </a:r>
                    </a:p>
                  </a:txBody>
                  <a:tcPr marL="91448" marR="91448" marT="45690" marB="45690"/>
                </a:tc>
                <a:tc>
                  <a:txBody>
                    <a:bodyPr/>
                    <a:lstStyle/>
                    <a:p>
                      <a:pPr algn="ctr"/>
                      <a:r>
                        <a:rPr kumimoji="1" lang="ja-JP" altLang="en-US" sz="1600" dirty="0"/>
                        <a:t>思考・判断・表現</a:t>
                      </a:r>
                    </a:p>
                  </a:txBody>
                  <a:tcPr marL="91448" marR="91448" marT="45690" marB="45690"/>
                </a:tc>
                <a:tc>
                  <a:txBody>
                    <a:bodyPr/>
                    <a:lstStyle/>
                    <a:p>
                      <a:pPr algn="ctr"/>
                      <a:r>
                        <a:rPr kumimoji="1" lang="ja-JP" altLang="en-US" sz="1600" dirty="0"/>
                        <a:t>主体的に学習に取り組む態度</a:t>
                      </a:r>
                    </a:p>
                  </a:txBody>
                  <a:tcPr marL="91448" marR="91448" marT="45690" marB="45690"/>
                </a:tc>
                <a:extLst>
                  <a:ext uri="{0D108BD9-81ED-4DB2-BD59-A6C34878D82A}">
                    <a16:rowId xmlns:a16="http://schemas.microsoft.com/office/drawing/2014/main" val="10000"/>
                  </a:ext>
                </a:extLst>
              </a:tr>
              <a:tr h="1920173">
                <a:tc>
                  <a:txBody>
                    <a:bodyPr/>
                    <a:lstStyle/>
                    <a:p>
                      <a:r>
                        <a:rPr kumimoji="1" lang="ja-JP" altLang="en-US" sz="1500" dirty="0"/>
                        <a:t>・数量や図形などについての基礎的・基本的な概念や性質などを理解している。</a:t>
                      </a:r>
                      <a:endParaRPr kumimoji="1" lang="en-US" altLang="ja-JP" sz="1500" dirty="0"/>
                    </a:p>
                    <a:p>
                      <a:r>
                        <a:rPr kumimoji="1" lang="ja-JP" altLang="en-US" sz="1500" dirty="0"/>
                        <a:t>・日常の事象を数理的に処理する技能を身に付けている。</a:t>
                      </a:r>
                    </a:p>
                  </a:txBody>
                  <a:tcPr marL="91448" marR="91448" marT="45690" marB="45690"/>
                </a:tc>
                <a:tc>
                  <a:txBody>
                    <a:bodyPr/>
                    <a:lstStyle/>
                    <a:p>
                      <a:r>
                        <a:rPr kumimoji="1" lang="ja-JP" altLang="en-US" sz="1500" dirty="0"/>
                        <a:t>日常の事象を数理的に捉え，見通しをもち筋道立てて考察する力，基礎的・基本的な数量や図形の性質などを見いだし統合的・発展的に考察する力，数学的な表現を用いて事象を簡潔・明瞭・的確に表したり目的に応じて柔軟に表したりする力を身に付けている。</a:t>
                      </a:r>
                    </a:p>
                  </a:txBody>
                  <a:tcPr marL="91448" marR="91448" marT="45690" marB="45690"/>
                </a:tc>
                <a:tc>
                  <a:txBody>
                    <a:bodyPr/>
                    <a:lstStyle/>
                    <a:p>
                      <a:r>
                        <a:rPr kumimoji="1" lang="ja-JP" altLang="en-US" sz="1500" dirty="0"/>
                        <a:t>数学的活動の楽しさや数学のよさに気付き粘り強く考えたり，学習を振り返ってよりよく問題解決しようとしたり，算数で学んだことを生活や学習に活用しようとしたりしている。</a:t>
                      </a:r>
                    </a:p>
                  </a:txBody>
                  <a:tcPr marL="91448" marR="91448" marT="45690" marB="45690"/>
                </a:tc>
                <a:extLst>
                  <a:ext uri="{0D108BD9-81ED-4DB2-BD59-A6C34878D82A}">
                    <a16:rowId xmlns:a16="http://schemas.microsoft.com/office/drawing/2014/main" val="10001"/>
                  </a:ext>
                </a:extLst>
              </a:tr>
            </a:tbl>
          </a:graphicData>
        </a:graphic>
      </p:graphicFrame>
    </p:spTree>
  </p:cSld>
  <p:clrMapOvr>
    <a:masterClrMapping/>
  </p:clrMapOvr>
  <p:transition spd="slow" advTm="476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31C2A6FB-5986-4C68-AECB-F96CF7570090}"/>
              </a:ext>
            </a:extLst>
          </p:cNvPr>
          <p:cNvSpPr txBox="1"/>
          <p:nvPr/>
        </p:nvSpPr>
        <p:spPr>
          <a:xfrm>
            <a:off x="90488" y="1012825"/>
            <a:ext cx="8963025" cy="5800725"/>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16387" name="テキスト ボックス 3">
            <a:extLst>
              <a:ext uri="{FF2B5EF4-FFF2-40B4-BE49-F238E27FC236}">
                <a16:creationId xmlns:a16="http://schemas.microsoft.com/office/drawing/2014/main" id="{D23BD2C8-6E46-4E66-A4A2-79BE43DE32E8}"/>
              </a:ext>
            </a:extLst>
          </p:cNvPr>
          <p:cNvSpPr txBox="1">
            <a:spLocks noChangeArrowheads="1"/>
          </p:cNvSpPr>
          <p:nvPr/>
        </p:nvSpPr>
        <p:spPr bwMode="auto">
          <a:xfrm>
            <a:off x="250825" y="1074738"/>
            <a:ext cx="8640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1600"/>
              <a:t>【</a:t>
            </a:r>
            <a:r>
              <a:rPr kumimoji="1" lang="ja-JP" altLang="en-US" sz="1600"/>
              <a:t>小学校学習指導要領　第２章　第３節　算数「第２　各学年の目標及び内容」　</a:t>
            </a:r>
            <a:r>
              <a:rPr kumimoji="1" lang="en-US" altLang="ja-JP" sz="1600"/>
              <a:t>〔</a:t>
            </a:r>
            <a:r>
              <a:rPr kumimoji="1" lang="ja-JP" altLang="en-US" sz="1600"/>
              <a:t>第６学年</a:t>
            </a:r>
            <a:r>
              <a:rPr kumimoji="1" lang="en-US" altLang="ja-JP" sz="1600"/>
              <a:t>〕</a:t>
            </a:r>
            <a:r>
              <a:rPr kumimoji="1" lang="ja-JP" altLang="en-US" sz="1600"/>
              <a:t>１目標</a:t>
            </a:r>
            <a:r>
              <a:rPr kumimoji="1" lang="en-US" altLang="ja-JP" sz="1600"/>
              <a:t>】</a:t>
            </a:r>
            <a:endParaRPr kumimoji="1" lang="ja-JP" altLang="en-US" sz="1600"/>
          </a:p>
        </p:txBody>
      </p:sp>
      <p:graphicFrame>
        <p:nvGraphicFramePr>
          <p:cNvPr id="5" name="表 5">
            <a:extLst>
              <a:ext uri="{FF2B5EF4-FFF2-40B4-BE49-F238E27FC236}">
                <a16:creationId xmlns:a16="http://schemas.microsoft.com/office/drawing/2014/main" id="{872C8074-9FE4-421A-A313-DCBBB4D872F5}"/>
              </a:ext>
            </a:extLst>
          </p:cNvPr>
          <p:cNvGraphicFramePr>
            <a:graphicFrameLocks noGrp="1"/>
          </p:cNvGraphicFramePr>
          <p:nvPr>
            <p:extLst>
              <p:ext uri="{D42A27DB-BD31-4B8C-83A1-F6EECF244321}">
                <p14:modId xmlns:p14="http://schemas.microsoft.com/office/powerpoint/2010/main" val="4055429102"/>
              </p:ext>
            </p:extLst>
          </p:nvPr>
        </p:nvGraphicFramePr>
        <p:xfrm>
          <a:off x="250825" y="1373188"/>
          <a:ext cx="8640762" cy="2514600"/>
        </p:xfrm>
        <a:graphic>
          <a:graphicData uri="http://schemas.openxmlformats.org/drawingml/2006/table">
            <a:tbl>
              <a:tblPr firstRow="1" bandRow="1">
                <a:tableStyleId>{5C22544A-7EE6-4342-B048-85BDC9FD1C3A}</a:tableStyleId>
              </a:tblPr>
              <a:tblGrid>
                <a:gridCol w="2880254">
                  <a:extLst>
                    <a:ext uri="{9D8B030D-6E8A-4147-A177-3AD203B41FA5}">
                      <a16:colId xmlns:a16="http://schemas.microsoft.com/office/drawing/2014/main" val="20000"/>
                    </a:ext>
                  </a:extLst>
                </a:gridCol>
                <a:gridCol w="2880254">
                  <a:extLst>
                    <a:ext uri="{9D8B030D-6E8A-4147-A177-3AD203B41FA5}">
                      <a16:colId xmlns:a16="http://schemas.microsoft.com/office/drawing/2014/main" val="20001"/>
                    </a:ext>
                  </a:extLst>
                </a:gridCol>
                <a:gridCol w="2880254">
                  <a:extLst>
                    <a:ext uri="{9D8B030D-6E8A-4147-A177-3AD203B41FA5}">
                      <a16:colId xmlns:a16="http://schemas.microsoft.com/office/drawing/2014/main" val="20002"/>
                    </a:ext>
                  </a:extLst>
                </a:gridCol>
              </a:tblGrid>
              <a:tr h="365703">
                <a:tc>
                  <a:txBody>
                    <a:bodyPr/>
                    <a:lstStyle/>
                    <a:p>
                      <a:pPr algn="ctr"/>
                      <a:r>
                        <a:rPr kumimoji="1" lang="ja-JP" altLang="en-US" sz="1800" dirty="0"/>
                        <a:t>（１）</a:t>
                      </a:r>
                    </a:p>
                  </a:txBody>
                  <a:tcPr marL="91448" marR="91448" marT="45683" marB="45683"/>
                </a:tc>
                <a:tc>
                  <a:txBody>
                    <a:bodyPr/>
                    <a:lstStyle/>
                    <a:p>
                      <a:pPr algn="ctr"/>
                      <a:r>
                        <a:rPr kumimoji="1" lang="ja-JP" altLang="en-US" sz="1800" dirty="0"/>
                        <a:t>（２）</a:t>
                      </a:r>
                    </a:p>
                  </a:txBody>
                  <a:tcPr marL="91448" marR="91448" marT="45683" marB="45683"/>
                </a:tc>
                <a:tc>
                  <a:txBody>
                    <a:bodyPr/>
                    <a:lstStyle/>
                    <a:p>
                      <a:pPr algn="ctr"/>
                      <a:r>
                        <a:rPr kumimoji="1" lang="ja-JP" altLang="en-US" sz="1800" dirty="0"/>
                        <a:t>（３）</a:t>
                      </a:r>
                    </a:p>
                  </a:txBody>
                  <a:tcPr marL="91448" marR="91448" marT="45683" marB="45683"/>
                </a:tc>
                <a:extLst>
                  <a:ext uri="{0D108BD9-81ED-4DB2-BD59-A6C34878D82A}">
                    <a16:rowId xmlns:a16="http://schemas.microsoft.com/office/drawing/2014/main" val="10000"/>
                  </a:ext>
                </a:extLst>
              </a:tr>
              <a:tr h="2148897">
                <a:tc>
                  <a:txBody>
                    <a:bodyPr/>
                    <a:lstStyle/>
                    <a:p>
                      <a:r>
                        <a:rPr kumimoji="1" lang="ja-JP" altLang="en-US" sz="1500" dirty="0"/>
                        <a:t>　分数の計算の意味，文字を用いた式，図形の意味，図形の体積，比例，度数分布を表す表などについて理解するとともに，分数の計算をしたり，図形を構成したり，図形の面積や体積を求めたり，表やグラフに表したりすることなどについての技能を身に付けるようにする。</a:t>
                      </a:r>
                    </a:p>
                  </a:txBody>
                  <a:tcPr marL="91448" marR="91448" marT="45683" marB="45683"/>
                </a:tc>
                <a:tc>
                  <a:txBody>
                    <a:bodyPr/>
                    <a:lstStyle/>
                    <a:p>
                      <a:r>
                        <a:rPr kumimoji="1" lang="ja-JP" altLang="en-US" sz="1500" dirty="0"/>
                        <a:t>　数とその表現や計算の意味に着目し，発展的に考察して問題を見いだすとともに，目的に応じて多様な表現方法を用いながら数の表し方や計算の仕方などを考察する力，</a:t>
                      </a:r>
                      <a:r>
                        <a:rPr kumimoji="1" lang="en-US" altLang="ja-JP" sz="1500" dirty="0"/>
                        <a:t>‥</a:t>
                      </a:r>
                      <a:r>
                        <a:rPr kumimoji="1" lang="ja-JP" altLang="en-US" sz="1500" dirty="0"/>
                        <a:t>（中略）・・，解決の過程や結果を批判的に考察したりする力などを養う。</a:t>
                      </a:r>
                    </a:p>
                  </a:txBody>
                  <a:tcPr marL="91448" marR="91448" marT="45683" marB="45683"/>
                </a:tc>
                <a:tc>
                  <a:txBody>
                    <a:bodyPr/>
                    <a:lstStyle/>
                    <a:p>
                      <a:r>
                        <a:rPr kumimoji="1" lang="ja-JP" altLang="en-US" sz="1500" dirty="0"/>
                        <a:t>　数学的に表現・処理したことを振り返り，多面的に捉え，検討してよりよいものを求めて粘り強く考える態度，数学のよさに気付き学習したことを生活や学習に活用しようとする態度を養う。</a:t>
                      </a:r>
                    </a:p>
                  </a:txBody>
                  <a:tcPr marL="91448" marR="91448" marT="45683" marB="45683"/>
                </a:tc>
                <a:extLst>
                  <a:ext uri="{0D108BD9-81ED-4DB2-BD59-A6C34878D82A}">
                    <a16:rowId xmlns:a16="http://schemas.microsoft.com/office/drawing/2014/main" val="10001"/>
                  </a:ext>
                </a:extLst>
              </a:tr>
            </a:tbl>
          </a:graphicData>
        </a:graphic>
      </p:graphicFrame>
      <p:sp>
        <p:nvSpPr>
          <p:cNvPr id="16416" name="テキスト ボックス 7">
            <a:extLst>
              <a:ext uri="{FF2B5EF4-FFF2-40B4-BE49-F238E27FC236}">
                <a16:creationId xmlns:a16="http://schemas.microsoft.com/office/drawing/2014/main" id="{90EEE29F-B805-40B4-8757-6414C83B16A3}"/>
              </a:ext>
            </a:extLst>
          </p:cNvPr>
          <p:cNvSpPr txBox="1">
            <a:spLocks noChangeArrowheads="1"/>
          </p:cNvSpPr>
          <p:nvPr/>
        </p:nvSpPr>
        <p:spPr bwMode="auto">
          <a:xfrm>
            <a:off x="250825" y="4005263"/>
            <a:ext cx="8640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1600"/>
              <a:t>【</a:t>
            </a:r>
            <a:r>
              <a:rPr kumimoji="1" lang="ja-JP" altLang="en-US" sz="1600"/>
              <a:t>算数（２）学年別の評価の観点の趣旨＜小学校　算数＞第６学年</a:t>
            </a:r>
            <a:r>
              <a:rPr kumimoji="1" lang="en-US" altLang="ja-JP" sz="1600"/>
              <a:t>】</a:t>
            </a:r>
            <a:endParaRPr kumimoji="1" lang="ja-JP" altLang="en-US" sz="1600"/>
          </a:p>
        </p:txBody>
      </p:sp>
      <p:sp>
        <p:nvSpPr>
          <p:cNvPr id="16417" name="テキスト ボックス 1">
            <a:extLst>
              <a:ext uri="{FF2B5EF4-FFF2-40B4-BE49-F238E27FC236}">
                <a16:creationId xmlns:a16="http://schemas.microsoft.com/office/drawing/2014/main" id="{26CFAF0A-5939-4569-A950-66CB450119A2}"/>
              </a:ext>
            </a:extLst>
          </p:cNvPr>
          <p:cNvSpPr txBox="1">
            <a:spLocks noChangeArrowheads="1"/>
          </p:cNvSpPr>
          <p:nvPr/>
        </p:nvSpPr>
        <p:spPr bwMode="auto">
          <a:xfrm>
            <a:off x="0" y="0"/>
            <a:ext cx="9144000" cy="9540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700" b="1">
                <a:solidFill>
                  <a:schemeClr val="bg1"/>
                </a:solidFill>
              </a:rPr>
              <a:t>Ⅱ</a:t>
            </a:r>
            <a:r>
              <a:rPr kumimoji="1" lang="ja-JP" altLang="en-US" sz="2700" b="1">
                <a:solidFill>
                  <a:schemeClr val="bg1"/>
                </a:solidFill>
              </a:rPr>
              <a:t>　小学校算数科における「内容のまとまりごとの評価規準」　　　</a:t>
            </a:r>
            <a:endParaRPr kumimoji="1" lang="en-US" altLang="ja-JP" sz="2700" b="1">
              <a:solidFill>
                <a:schemeClr val="bg1"/>
              </a:solidFill>
            </a:endParaRPr>
          </a:p>
          <a:p>
            <a:r>
              <a:rPr kumimoji="1" lang="ja-JP" altLang="en-US" sz="2700" b="1">
                <a:solidFill>
                  <a:schemeClr val="bg1"/>
                </a:solidFill>
              </a:rPr>
              <a:t>　作成の手順</a:t>
            </a:r>
          </a:p>
        </p:txBody>
      </p:sp>
      <p:sp>
        <p:nvSpPr>
          <p:cNvPr id="9" name="二等辺三角形 8">
            <a:extLst>
              <a:ext uri="{FF2B5EF4-FFF2-40B4-BE49-F238E27FC236}">
                <a16:creationId xmlns:a16="http://schemas.microsoft.com/office/drawing/2014/main" id="{64DC567F-2849-4AF5-9B5D-60DAB46DC6CD}"/>
              </a:ext>
            </a:extLst>
          </p:cNvPr>
          <p:cNvSpPr/>
          <p:nvPr/>
        </p:nvSpPr>
        <p:spPr>
          <a:xfrm rot="10800000">
            <a:off x="3152775" y="3879850"/>
            <a:ext cx="2787650" cy="125413"/>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0" name="二等辺三角形 9">
            <a:extLst>
              <a:ext uri="{FF2B5EF4-FFF2-40B4-BE49-F238E27FC236}">
                <a16:creationId xmlns:a16="http://schemas.microsoft.com/office/drawing/2014/main" id="{2A5FFEAE-812F-492A-AC6F-8A171735788A}"/>
              </a:ext>
            </a:extLst>
          </p:cNvPr>
          <p:cNvSpPr/>
          <p:nvPr/>
        </p:nvSpPr>
        <p:spPr>
          <a:xfrm rot="10800000">
            <a:off x="6022975" y="3887788"/>
            <a:ext cx="2786063" cy="125412"/>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1" name="二等辺三角形 10">
            <a:extLst>
              <a:ext uri="{FF2B5EF4-FFF2-40B4-BE49-F238E27FC236}">
                <a16:creationId xmlns:a16="http://schemas.microsoft.com/office/drawing/2014/main" id="{5B97EF5E-F0B8-4B13-8256-83FAEE697799}"/>
              </a:ext>
            </a:extLst>
          </p:cNvPr>
          <p:cNvSpPr/>
          <p:nvPr/>
        </p:nvSpPr>
        <p:spPr>
          <a:xfrm rot="10800000">
            <a:off x="307975" y="3887788"/>
            <a:ext cx="2787650" cy="125412"/>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2" name="下リボン 11">
            <a:extLst>
              <a:ext uri="{FF2B5EF4-FFF2-40B4-BE49-F238E27FC236}">
                <a16:creationId xmlns:a16="http://schemas.microsoft.com/office/drawing/2014/main" id="{BC636C79-54CC-4CBB-8EAC-F75F5DDAD5D2}"/>
              </a:ext>
            </a:extLst>
          </p:cNvPr>
          <p:cNvSpPr/>
          <p:nvPr/>
        </p:nvSpPr>
        <p:spPr>
          <a:xfrm>
            <a:off x="7966075" y="598488"/>
            <a:ext cx="927100" cy="328612"/>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P31</a:t>
            </a:r>
            <a:endParaRPr kumimoji="1" lang="ja-JP" altLang="en-US" dirty="0">
              <a:solidFill>
                <a:schemeClr val="tx1"/>
              </a:solidFill>
            </a:endParaRPr>
          </a:p>
        </p:txBody>
      </p:sp>
      <p:pic>
        <p:nvPicPr>
          <p:cNvPr id="16422" name="オーディオ 2">
            <a:hlinkClick r:id="" action="ppaction://media"/>
            <a:extLst>
              <a:ext uri="{FF2B5EF4-FFF2-40B4-BE49-F238E27FC236}">
                <a16:creationId xmlns:a16="http://schemas.microsoft.com/office/drawing/2014/main" id="{3234D888-4C56-4D65-B116-85AD635235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3E257AB3-1A6C-470E-A9F1-1A7833ECB6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graphicFrame>
        <p:nvGraphicFramePr>
          <p:cNvPr id="22" name="表 5">
            <a:extLst>
              <a:ext uri="{FF2B5EF4-FFF2-40B4-BE49-F238E27FC236}">
                <a16:creationId xmlns:a16="http://schemas.microsoft.com/office/drawing/2014/main" id="{3A6F1D91-4A3B-4B14-A631-FA770C06C418}"/>
              </a:ext>
            </a:extLst>
          </p:cNvPr>
          <p:cNvGraphicFramePr>
            <a:graphicFrameLocks noGrp="1"/>
          </p:cNvGraphicFramePr>
          <p:nvPr/>
        </p:nvGraphicFramePr>
        <p:xfrm>
          <a:off x="250825" y="4311650"/>
          <a:ext cx="8640762" cy="2484438"/>
        </p:xfrm>
        <a:graphic>
          <a:graphicData uri="http://schemas.openxmlformats.org/drawingml/2006/table">
            <a:tbl>
              <a:tblPr firstRow="1" bandRow="1">
                <a:tableStyleId>{5C22544A-7EE6-4342-B048-85BDC9FD1C3A}</a:tableStyleId>
              </a:tblPr>
              <a:tblGrid>
                <a:gridCol w="2880254">
                  <a:extLst>
                    <a:ext uri="{9D8B030D-6E8A-4147-A177-3AD203B41FA5}">
                      <a16:colId xmlns:a16="http://schemas.microsoft.com/office/drawing/2014/main" val="20000"/>
                    </a:ext>
                  </a:extLst>
                </a:gridCol>
                <a:gridCol w="2880254">
                  <a:extLst>
                    <a:ext uri="{9D8B030D-6E8A-4147-A177-3AD203B41FA5}">
                      <a16:colId xmlns:a16="http://schemas.microsoft.com/office/drawing/2014/main" val="20001"/>
                    </a:ext>
                  </a:extLst>
                </a:gridCol>
                <a:gridCol w="2880254">
                  <a:extLst>
                    <a:ext uri="{9D8B030D-6E8A-4147-A177-3AD203B41FA5}">
                      <a16:colId xmlns:a16="http://schemas.microsoft.com/office/drawing/2014/main" val="20002"/>
                    </a:ext>
                  </a:extLst>
                </a:gridCol>
              </a:tblGrid>
              <a:tr h="335265">
                <a:tc>
                  <a:txBody>
                    <a:bodyPr/>
                    <a:lstStyle/>
                    <a:p>
                      <a:pPr algn="ctr"/>
                      <a:r>
                        <a:rPr kumimoji="1" lang="ja-JP" altLang="en-US" sz="1600" dirty="0"/>
                        <a:t>知識・技能</a:t>
                      </a:r>
                    </a:p>
                  </a:txBody>
                  <a:tcPr marL="91448" marR="91448" marT="45689" marB="45689"/>
                </a:tc>
                <a:tc>
                  <a:txBody>
                    <a:bodyPr/>
                    <a:lstStyle/>
                    <a:p>
                      <a:pPr algn="ctr"/>
                      <a:r>
                        <a:rPr kumimoji="1" lang="ja-JP" altLang="en-US" sz="1600" dirty="0"/>
                        <a:t>思考・判断・表現</a:t>
                      </a:r>
                    </a:p>
                  </a:txBody>
                  <a:tcPr marL="91448" marR="91448" marT="45689" marB="45689"/>
                </a:tc>
                <a:tc>
                  <a:txBody>
                    <a:bodyPr/>
                    <a:lstStyle/>
                    <a:p>
                      <a:pPr algn="ctr"/>
                      <a:r>
                        <a:rPr kumimoji="1" lang="ja-JP" altLang="en-US" sz="1600" dirty="0"/>
                        <a:t>主体的に学習に取り組む態度</a:t>
                      </a:r>
                    </a:p>
                  </a:txBody>
                  <a:tcPr marL="91448" marR="91448" marT="45689" marB="45689"/>
                </a:tc>
                <a:extLst>
                  <a:ext uri="{0D108BD9-81ED-4DB2-BD59-A6C34878D82A}">
                    <a16:rowId xmlns:a16="http://schemas.microsoft.com/office/drawing/2014/main" val="10000"/>
                  </a:ext>
                </a:extLst>
              </a:tr>
              <a:tr h="214917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t>・分数の計算の意味，文字を用いた式，図形の意味，図形の体積，比例，度数分布を表す表などについて理解している。</a:t>
                      </a:r>
                      <a:endParaRPr kumimoji="1" lang="en-US" altLang="ja-JP" sz="15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t>・分数の計算をしたり，図形を構成したり，図形の面積や体積を求めたり，表やグラフに表したりすることなどについての技能を身に付けている。</a:t>
                      </a:r>
                    </a:p>
                  </a:txBody>
                  <a:tcPr marL="91448" marR="91448" marT="45689" marB="4568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t>数とその表現や計算の意味に着目し，発展的に考察して問題を見いだすとともに，目的に応じて多様な表現方法を用いながら数の表し方や計算の仕方などを考察する力，</a:t>
                      </a:r>
                      <a:r>
                        <a:rPr kumimoji="1" lang="en-US" altLang="ja-JP" sz="1500" dirty="0"/>
                        <a:t>‥</a:t>
                      </a:r>
                      <a:r>
                        <a:rPr kumimoji="1" lang="ja-JP" altLang="en-US" sz="1500" dirty="0"/>
                        <a:t>（中略）・・，解決の過程や結果を批判的に考察したりする力などを身に付けている。</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500" dirty="0"/>
                    </a:p>
                  </a:txBody>
                  <a:tcPr marL="91448" marR="91448" marT="45689" marB="4568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t>数学的に表現・処理したことを振り返り，多面的に捉え，検討してよりよいものを求めて粘り強く考えたり，数学のよさに気付き学習したことを生活や学習に活用しようとしたりしている。</a:t>
                      </a:r>
                    </a:p>
                  </a:txBody>
                  <a:tcPr marL="91448" marR="91448" marT="45689" marB="45689"/>
                </a:tc>
                <a:extLst>
                  <a:ext uri="{0D108BD9-81ED-4DB2-BD59-A6C34878D82A}">
                    <a16:rowId xmlns:a16="http://schemas.microsoft.com/office/drawing/2014/main" val="10001"/>
                  </a:ext>
                </a:extLst>
              </a:tr>
            </a:tbl>
          </a:graphicData>
        </a:graphic>
      </p:graphicFrame>
    </p:spTree>
  </p:cSld>
  <p:clrMapOvr>
    <a:masterClrMapping/>
  </p:clrMapOvr>
  <p:transition spd="slow" advTm="186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35BF6A5C-E5E6-43B4-9CB6-EBD49E278165}"/>
              </a:ext>
            </a:extLst>
          </p:cNvPr>
          <p:cNvSpPr txBox="1"/>
          <p:nvPr/>
        </p:nvSpPr>
        <p:spPr>
          <a:xfrm>
            <a:off x="90488" y="549275"/>
            <a:ext cx="8963025" cy="6264275"/>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graphicFrame>
        <p:nvGraphicFramePr>
          <p:cNvPr id="10" name="表 9">
            <a:extLst>
              <a:ext uri="{FF2B5EF4-FFF2-40B4-BE49-F238E27FC236}">
                <a16:creationId xmlns:a16="http://schemas.microsoft.com/office/drawing/2014/main" id="{F6956CB7-0711-4462-8DBF-6C0479697FBC}"/>
              </a:ext>
            </a:extLst>
          </p:cNvPr>
          <p:cNvGraphicFramePr>
            <a:graphicFrameLocks noGrp="1"/>
          </p:cNvGraphicFramePr>
          <p:nvPr/>
        </p:nvGraphicFramePr>
        <p:xfrm>
          <a:off x="238125" y="1333500"/>
          <a:ext cx="4621213" cy="5453063"/>
        </p:xfrm>
        <a:graphic>
          <a:graphicData uri="http://schemas.openxmlformats.org/drawingml/2006/table">
            <a:tbl>
              <a:tblPr firstRow="1" bandRow="1">
                <a:tableStyleId>{5940675A-B579-460E-94D1-54222C63F5DA}</a:tableStyleId>
              </a:tblPr>
              <a:tblGrid>
                <a:gridCol w="1885512">
                  <a:extLst>
                    <a:ext uri="{9D8B030D-6E8A-4147-A177-3AD203B41FA5}">
                      <a16:colId xmlns:a16="http://schemas.microsoft.com/office/drawing/2014/main" val="20000"/>
                    </a:ext>
                  </a:extLst>
                </a:gridCol>
                <a:gridCol w="2735701">
                  <a:extLst>
                    <a:ext uri="{9D8B030D-6E8A-4147-A177-3AD203B41FA5}">
                      <a16:colId xmlns:a16="http://schemas.microsoft.com/office/drawing/2014/main" val="20001"/>
                    </a:ext>
                  </a:extLst>
                </a:gridCol>
              </a:tblGrid>
              <a:tr h="534774">
                <a:tc>
                  <a:txBody>
                    <a:bodyPr/>
                    <a:lstStyle/>
                    <a:p>
                      <a:r>
                        <a:rPr kumimoji="1" lang="ja-JP" altLang="en-US" sz="1800" dirty="0">
                          <a:latin typeface="+mj-ea"/>
                          <a:ea typeface="+mj-ea"/>
                        </a:rPr>
                        <a:t>「</a:t>
                      </a:r>
                      <a:r>
                        <a:rPr kumimoji="1" lang="en-US" altLang="ja-JP" sz="1800" dirty="0">
                          <a:latin typeface="+mj-ea"/>
                          <a:ea typeface="+mj-ea"/>
                        </a:rPr>
                        <a:t>A</a:t>
                      </a:r>
                      <a:r>
                        <a:rPr kumimoji="1" lang="ja-JP" altLang="en-US" sz="1800" dirty="0">
                          <a:latin typeface="+mj-ea"/>
                          <a:ea typeface="+mj-ea"/>
                        </a:rPr>
                        <a:t>数と計算」</a:t>
                      </a:r>
                    </a:p>
                  </a:txBody>
                  <a:tcPr marL="91434" marR="91434" marT="45721" marB="45721">
                    <a:solidFill>
                      <a:schemeClr val="bg1"/>
                    </a:solidFill>
                  </a:tcPr>
                </a:tc>
                <a:tc>
                  <a:txBody>
                    <a:bodyPr/>
                    <a:lstStyle/>
                    <a:p>
                      <a:r>
                        <a:rPr kumimoji="1" lang="ja-JP" altLang="en-US" sz="1800" dirty="0">
                          <a:latin typeface="+mj-ea"/>
                          <a:ea typeface="+mj-ea"/>
                        </a:rPr>
                        <a:t>（１）分数の乗法，除法</a:t>
                      </a:r>
                    </a:p>
                  </a:txBody>
                  <a:tcPr marL="91434" marR="91434" marT="45721" marB="45721">
                    <a:solidFill>
                      <a:schemeClr val="bg1"/>
                    </a:solidFill>
                  </a:tcPr>
                </a:tc>
                <a:extLst>
                  <a:ext uri="{0D108BD9-81ED-4DB2-BD59-A6C34878D82A}">
                    <a16:rowId xmlns:a16="http://schemas.microsoft.com/office/drawing/2014/main" val="10000"/>
                  </a:ext>
                </a:extLst>
              </a:tr>
              <a:tr h="5347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latin typeface="+mj-ea"/>
                          <a:ea typeface="+mj-ea"/>
                        </a:rPr>
                        <a:t>「</a:t>
                      </a:r>
                      <a:r>
                        <a:rPr kumimoji="1" lang="en-US" altLang="ja-JP" sz="1800" dirty="0">
                          <a:latin typeface="+mj-ea"/>
                          <a:ea typeface="+mj-ea"/>
                        </a:rPr>
                        <a:t>A</a:t>
                      </a:r>
                      <a:r>
                        <a:rPr kumimoji="1" lang="ja-JP" altLang="en-US" sz="1800" dirty="0">
                          <a:latin typeface="+mj-ea"/>
                          <a:ea typeface="+mj-ea"/>
                        </a:rPr>
                        <a:t>数と計算」</a:t>
                      </a:r>
                    </a:p>
                  </a:txBody>
                  <a:tcPr marL="91434" marR="91434" marT="45721" marB="45721">
                    <a:solidFill>
                      <a:schemeClr val="bg1"/>
                    </a:solidFill>
                  </a:tcPr>
                </a:tc>
                <a:tc>
                  <a:txBody>
                    <a:bodyPr/>
                    <a:lstStyle/>
                    <a:p>
                      <a:r>
                        <a:rPr kumimoji="1" lang="ja-JP" altLang="en-US" sz="1800" dirty="0">
                          <a:latin typeface="+mj-ea"/>
                          <a:ea typeface="+mj-ea"/>
                        </a:rPr>
                        <a:t>（２）文字を用いた式</a:t>
                      </a:r>
                    </a:p>
                  </a:txBody>
                  <a:tcPr marL="91434" marR="91434" marT="45721" marB="45721">
                    <a:solidFill>
                      <a:schemeClr val="bg1"/>
                    </a:solidFill>
                  </a:tcPr>
                </a:tc>
                <a:extLst>
                  <a:ext uri="{0D108BD9-81ED-4DB2-BD59-A6C34878D82A}">
                    <a16:rowId xmlns:a16="http://schemas.microsoft.com/office/drawing/2014/main" val="10001"/>
                  </a:ext>
                </a:extLst>
              </a:tr>
              <a:tr h="640097">
                <a:tc>
                  <a:txBody>
                    <a:bodyPr/>
                    <a:lstStyle/>
                    <a:p>
                      <a:r>
                        <a:rPr kumimoji="1" lang="ja-JP" altLang="en-US" sz="1800" dirty="0">
                          <a:latin typeface="+mj-ea"/>
                          <a:ea typeface="+mj-ea"/>
                        </a:rPr>
                        <a:t>「</a:t>
                      </a:r>
                      <a:r>
                        <a:rPr kumimoji="1" lang="en-US" altLang="ja-JP" sz="1800" dirty="0">
                          <a:latin typeface="+mj-ea"/>
                          <a:ea typeface="+mj-ea"/>
                        </a:rPr>
                        <a:t>B</a:t>
                      </a:r>
                      <a:r>
                        <a:rPr kumimoji="1" lang="ja-JP" altLang="en-US" sz="1800" dirty="0">
                          <a:latin typeface="+mj-ea"/>
                          <a:ea typeface="+mj-ea"/>
                        </a:rPr>
                        <a:t>図形」</a:t>
                      </a:r>
                    </a:p>
                  </a:txBody>
                  <a:tcPr marL="91434" marR="91434" marT="45721" marB="45721">
                    <a:solidFill>
                      <a:schemeClr val="bg1"/>
                    </a:solidFill>
                  </a:tcPr>
                </a:tc>
                <a:tc>
                  <a:txBody>
                    <a:bodyPr/>
                    <a:lstStyle/>
                    <a:p>
                      <a:r>
                        <a:rPr kumimoji="1" lang="ja-JP" altLang="en-US" sz="1800" dirty="0">
                          <a:latin typeface="+mj-ea"/>
                          <a:ea typeface="+mj-ea"/>
                        </a:rPr>
                        <a:t>（１）縮図や拡大図，対称</a:t>
                      </a:r>
                      <a:endParaRPr kumimoji="1" lang="en-US" altLang="ja-JP" sz="1800" dirty="0">
                        <a:latin typeface="+mj-ea"/>
                        <a:ea typeface="+mj-ea"/>
                      </a:endParaRPr>
                    </a:p>
                    <a:p>
                      <a:r>
                        <a:rPr kumimoji="1" lang="ja-JP" altLang="en-US" sz="1800" dirty="0">
                          <a:latin typeface="+mj-ea"/>
                          <a:ea typeface="+mj-ea"/>
                        </a:rPr>
                        <a:t>　　  な図形</a:t>
                      </a:r>
                    </a:p>
                  </a:txBody>
                  <a:tcPr marL="91434" marR="91434" marT="45721" marB="45721">
                    <a:solidFill>
                      <a:schemeClr val="bg1"/>
                    </a:solidFill>
                  </a:tcPr>
                </a:tc>
                <a:extLst>
                  <a:ext uri="{0D108BD9-81ED-4DB2-BD59-A6C34878D82A}">
                    <a16:rowId xmlns:a16="http://schemas.microsoft.com/office/drawing/2014/main" val="10002"/>
                  </a:ext>
                </a:extLst>
              </a:tr>
              <a:tr h="5347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latin typeface="+mj-ea"/>
                          <a:ea typeface="+mj-ea"/>
                        </a:rPr>
                        <a:t>「</a:t>
                      </a:r>
                      <a:r>
                        <a:rPr kumimoji="1" lang="en-US" altLang="ja-JP" sz="1800" dirty="0">
                          <a:latin typeface="+mj-ea"/>
                          <a:ea typeface="+mj-ea"/>
                        </a:rPr>
                        <a:t>B</a:t>
                      </a:r>
                      <a:r>
                        <a:rPr kumimoji="1" lang="ja-JP" altLang="en-US" sz="1800" dirty="0">
                          <a:latin typeface="+mj-ea"/>
                          <a:ea typeface="+mj-ea"/>
                        </a:rPr>
                        <a:t>図形」</a:t>
                      </a:r>
                    </a:p>
                  </a:txBody>
                  <a:tcPr marL="91434" marR="91434" marT="45721" marB="45721">
                    <a:solidFill>
                      <a:schemeClr val="bg1"/>
                    </a:solidFill>
                  </a:tcPr>
                </a:tc>
                <a:tc>
                  <a:txBody>
                    <a:bodyPr/>
                    <a:lstStyle/>
                    <a:p>
                      <a:r>
                        <a:rPr kumimoji="1" lang="ja-JP" altLang="en-US" sz="1800" dirty="0">
                          <a:latin typeface="+mj-ea"/>
                          <a:ea typeface="+mj-ea"/>
                        </a:rPr>
                        <a:t>（２）概形とおよその面積</a:t>
                      </a:r>
                    </a:p>
                  </a:txBody>
                  <a:tcPr marL="91434" marR="91434" marT="45721" marB="45721">
                    <a:solidFill>
                      <a:schemeClr val="bg1"/>
                    </a:solidFill>
                  </a:tcPr>
                </a:tc>
                <a:extLst>
                  <a:ext uri="{0D108BD9-81ED-4DB2-BD59-A6C34878D82A}">
                    <a16:rowId xmlns:a16="http://schemas.microsoft.com/office/drawing/2014/main" val="10003"/>
                  </a:ext>
                </a:extLst>
              </a:tr>
              <a:tr h="5347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latin typeface="+mj-ea"/>
                          <a:ea typeface="+mj-ea"/>
                        </a:rPr>
                        <a:t>「</a:t>
                      </a:r>
                      <a:r>
                        <a:rPr kumimoji="1" lang="en-US" altLang="ja-JP" sz="1800" dirty="0">
                          <a:latin typeface="+mj-ea"/>
                          <a:ea typeface="+mj-ea"/>
                        </a:rPr>
                        <a:t>B</a:t>
                      </a:r>
                      <a:r>
                        <a:rPr kumimoji="1" lang="ja-JP" altLang="en-US" sz="1800" dirty="0">
                          <a:latin typeface="+mj-ea"/>
                          <a:ea typeface="+mj-ea"/>
                        </a:rPr>
                        <a:t>図形」</a:t>
                      </a:r>
                    </a:p>
                  </a:txBody>
                  <a:tcPr marL="91434" marR="91434" marT="45721" marB="45721">
                    <a:solidFill>
                      <a:schemeClr val="bg1"/>
                    </a:solidFill>
                  </a:tcPr>
                </a:tc>
                <a:tc>
                  <a:txBody>
                    <a:bodyPr/>
                    <a:lstStyle/>
                    <a:p>
                      <a:r>
                        <a:rPr kumimoji="1" lang="ja-JP" altLang="en-US" sz="1800" dirty="0">
                          <a:latin typeface="+mj-ea"/>
                          <a:ea typeface="+mj-ea"/>
                        </a:rPr>
                        <a:t>（３）円の面積</a:t>
                      </a:r>
                    </a:p>
                  </a:txBody>
                  <a:tcPr marL="91434" marR="91434" marT="45721" marB="45721">
                    <a:solidFill>
                      <a:schemeClr val="bg1"/>
                    </a:solidFill>
                  </a:tcPr>
                </a:tc>
                <a:extLst>
                  <a:ext uri="{0D108BD9-81ED-4DB2-BD59-A6C34878D82A}">
                    <a16:rowId xmlns:a16="http://schemas.microsoft.com/office/drawing/2014/main" val="10004"/>
                  </a:ext>
                </a:extLst>
              </a:tr>
              <a:tr h="5347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latin typeface="+mj-ea"/>
                          <a:ea typeface="+mj-ea"/>
                        </a:rPr>
                        <a:t>「</a:t>
                      </a:r>
                      <a:r>
                        <a:rPr kumimoji="1" lang="en-US" altLang="ja-JP" sz="1800" dirty="0">
                          <a:latin typeface="+mj-ea"/>
                          <a:ea typeface="+mj-ea"/>
                        </a:rPr>
                        <a:t>B</a:t>
                      </a:r>
                      <a:r>
                        <a:rPr kumimoji="1" lang="ja-JP" altLang="en-US" sz="1800" dirty="0">
                          <a:latin typeface="+mj-ea"/>
                          <a:ea typeface="+mj-ea"/>
                        </a:rPr>
                        <a:t>図形」</a:t>
                      </a:r>
                    </a:p>
                  </a:txBody>
                  <a:tcPr marL="91434" marR="91434" marT="45721" marB="45721">
                    <a:solidFill>
                      <a:schemeClr val="bg1"/>
                    </a:solidFill>
                  </a:tcPr>
                </a:tc>
                <a:tc>
                  <a:txBody>
                    <a:bodyPr/>
                    <a:lstStyle/>
                    <a:p>
                      <a:r>
                        <a:rPr kumimoji="1" lang="ja-JP" altLang="en-US" sz="1800" dirty="0">
                          <a:latin typeface="+mj-ea"/>
                          <a:ea typeface="+mj-ea"/>
                        </a:rPr>
                        <a:t>（４）角柱及び円柱の体積</a:t>
                      </a:r>
                    </a:p>
                  </a:txBody>
                  <a:tcPr marL="91434" marR="91434" marT="45721" marB="45721">
                    <a:solidFill>
                      <a:schemeClr val="bg1"/>
                    </a:solidFill>
                  </a:tcPr>
                </a:tc>
                <a:extLst>
                  <a:ext uri="{0D108BD9-81ED-4DB2-BD59-A6C34878D82A}">
                    <a16:rowId xmlns:a16="http://schemas.microsoft.com/office/drawing/2014/main" val="10005"/>
                  </a:ext>
                </a:extLst>
              </a:tr>
              <a:tr h="5347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latin typeface="+mj-ea"/>
                          <a:ea typeface="+mj-ea"/>
                        </a:rPr>
                        <a:t>「</a:t>
                      </a:r>
                      <a:r>
                        <a:rPr kumimoji="1" lang="en-US" altLang="ja-JP" sz="1800" dirty="0">
                          <a:latin typeface="+mj-ea"/>
                          <a:ea typeface="+mj-ea"/>
                        </a:rPr>
                        <a:t>C</a:t>
                      </a:r>
                      <a:r>
                        <a:rPr kumimoji="1" lang="ja-JP" altLang="en-US" sz="1800" dirty="0">
                          <a:latin typeface="+mj-ea"/>
                          <a:ea typeface="+mj-ea"/>
                        </a:rPr>
                        <a:t>変化と関係」</a:t>
                      </a:r>
                    </a:p>
                  </a:txBody>
                  <a:tcPr marL="91434" marR="91434" marT="45721" marB="45721">
                    <a:solidFill>
                      <a:schemeClr val="bg1"/>
                    </a:solidFill>
                  </a:tcPr>
                </a:tc>
                <a:tc>
                  <a:txBody>
                    <a:bodyPr/>
                    <a:lstStyle/>
                    <a:p>
                      <a:r>
                        <a:rPr kumimoji="1" lang="ja-JP" altLang="en-US" sz="1800" dirty="0">
                          <a:latin typeface="+mj-ea"/>
                          <a:ea typeface="+mj-ea"/>
                        </a:rPr>
                        <a:t>（１）比例</a:t>
                      </a:r>
                    </a:p>
                  </a:txBody>
                  <a:tcPr marL="91434" marR="91434" marT="45721" marB="45721">
                    <a:solidFill>
                      <a:schemeClr val="bg1"/>
                    </a:solidFill>
                  </a:tcPr>
                </a:tc>
                <a:extLst>
                  <a:ext uri="{0D108BD9-81ED-4DB2-BD59-A6C34878D82A}">
                    <a16:rowId xmlns:a16="http://schemas.microsoft.com/office/drawing/2014/main" val="10006"/>
                  </a:ext>
                </a:extLst>
              </a:tr>
              <a:tr h="534774">
                <a:tc>
                  <a:txBody>
                    <a:bodyPr/>
                    <a:lstStyle/>
                    <a:p>
                      <a:r>
                        <a:rPr kumimoji="1" lang="ja-JP" altLang="en-US" sz="1800" dirty="0">
                          <a:latin typeface="+mj-ea"/>
                          <a:ea typeface="+mj-ea"/>
                        </a:rPr>
                        <a:t>「</a:t>
                      </a:r>
                      <a:r>
                        <a:rPr kumimoji="1" lang="en-US" altLang="ja-JP" sz="1800" dirty="0">
                          <a:latin typeface="+mj-ea"/>
                          <a:ea typeface="+mj-ea"/>
                        </a:rPr>
                        <a:t>C</a:t>
                      </a:r>
                      <a:r>
                        <a:rPr kumimoji="1" lang="ja-JP" altLang="en-US" sz="1800" dirty="0">
                          <a:latin typeface="+mj-ea"/>
                          <a:ea typeface="+mj-ea"/>
                        </a:rPr>
                        <a:t>変化と関係」</a:t>
                      </a:r>
                    </a:p>
                  </a:txBody>
                  <a:tcPr marL="91434" marR="91434" marT="45721" marB="45721">
                    <a:solidFill>
                      <a:schemeClr val="bg1"/>
                    </a:solidFill>
                  </a:tcPr>
                </a:tc>
                <a:tc>
                  <a:txBody>
                    <a:bodyPr/>
                    <a:lstStyle/>
                    <a:p>
                      <a:r>
                        <a:rPr kumimoji="1" lang="ja-JP" altLang="en-US" sz="1800" dirty="0">
                          <a:latin typeface="+mj-ea"/>
                          <a:ea typeface="+mj-ea"/>
                        </a:rPr>
                        <a:t>（２）比</a:t>
                      </a:r>
                    </a:p>
                  </a:txBody>
                  <a:tcPr marL="91434" marR="91434" marT="45721" marB="45721">
                    <a:solidFill>
                      <a:schemeClr val="bg1"/>
                    </a:solidFill>
                  </a:tcPr>
                </a:tc>
                <a:extLst>
                  <a:ext uri="{0D108BD9-81ED-4DB2-BD59-A6C34878D82A}">
                    <a16:rowId xmlns:a16="http://schemas.microsoft.com/office/drawing/2014/main" val="10007"/>
                  </a:ext>
                </a:extLst>
              </a:tr>
              <a:tr h="534774">
                <a:tc>
                  <a:txBody>
                    <a:bodyPr/>
                    <a:lstStyle/>
                    <a:p>
                      <a:r>
                        <a:rPr kumimoji="1" lang="ja-JP" altLang="en-US" sz="1800" dirty="0">
                          <a:latin typeface="+mj-ea"/>
                          <a:ea typeface="+mj-ea"/>
                        </a:rPr>
                        <a:t>「</a:t>
                      </a:r>
                      <a:r>
                        <a:rPr kumimoji="1" lang="en-US" altLang="ja-JP" sz="1800" dirty="0">
                          <a:latin typeface="+mj-ea"/>
                          <a:ea typeface="+mj-ea"/>
                        </a:rPr>
                        <a:t>D</a:t>
                      </a:r>
                      <a:r>
                        <a:rPr kumimoji="1" lang="ja-JP" altLang="en-US" sz="1800" dirty="0">
                          <a:latin typeface="+mj-ea"/>
                          <a:ea typeface="+mj-ea"/>
                        </a:rPr>
                        <a:t>データの活用」</a:t>
                      </a:r>
                    </a:p>
                  </a:txBody>
                  <a:tcPr marL="91434" marR="91434" marT="45721" marB="45721">
                    <a:solidFill>
                      <a:schemeClr val="bg1"/>
                    </a:solidFill>
                  </a:tcPr>
                </a:tc>
                <a:tc>
                  <a:txBody>
                    <a:bodyPr/>
                    <a:lstStyle/>
                    <a:p>
                      <a:r>
                        <a:rPr kumimoji="1" lang="ja-JP" altLang="en-US" sz="1800" dirty="0">
                          <a:latin typeface="+mj-ea"/>
                          <a:ea typeface="+mj-ea"/>
                        </a:rPr>
                        <a:t>（１）データの考察</a:t>
                      </a:r>
                    </a:p>
                  </a:txBody>
                  <a:tcPr marL="91434" marR="91434" marT="45721" marB="45721">
                    <a:solidFill>
                      <a:schemeClr val="bg1"/>
                    </a:solidFill>
                  </a:tcPr>
                </a:tc>
                <a:extLst>
                  <a:ext uri="{0D108BD9-81ED-4DB2-BD59-A6C34878D82A}">
                    <a16:rowId xmlns:a16="http://schemas.microsoft.com/office/drawing/2014/main" val="10008"/>
                  </a:ext>
                </a:extLst>
              </a:tr>
              <a:tr h="5347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latin typeface="+mj-ea"/>
                          <a:ea typeface="+mj-ea"/>
                        </a:rPr>
                        <a:t>「</a:t>
                      </a:r>
                      <a:r>
                        <a:rPr kumimoji="1" lang="en-US" altLang="ja-JP" sz="1800" dirty="0">
                          <a:latin typeface="+mj-ea"/>
                          <a:ea typeface="+mj-ea"/>
                        </a:rPr>
                        <a:t>D</a:t>
                      </a:r>
                      <a:r>
                        <a:rPr kumimoji="1" lang="ja-JP" altLang="en-US" sz="1800" dirty="0">
                          <a:latin typeface="+mj-ea"/>
                          <a:ea typeface="+mj-ea"/>
                        </a:rPr>
                        <a:t>データの活用」</a:t>
                      </a:r>
                    </a:p>
                  </a:txBody>
                  <a:tcPr marL="91434" marR="91434" marT="45721" marB="45721">
                    <a:solidFill>
                      <a:schemeClr val="bg1"/>
                    </a:solidFill>
                  </a:tcPr>
                </a:tc>
                <a:tc>
                  <a:txBody>
                    <a:bodyPr/>
                    <a:lstStyle/>
                    <a:p>
                      <a:r>
                        <a:rPr kumimoji="1" lang="ja-JP" altLang="en-US" sz="1800" dirty="0">
                          <a:latin typeface="+mj-ea"/>
                          <a:ea typeface="+mj-ea"/>
                        </a:rPr>
                        <a:t>（２）起こり得る場合</a:t>
                      </a:r>
                    </a:p>
                  </a:txBody>
                  <a:tcPr marL="91434" marR="91434" marT="45721" marB="45721">
                    <a:solidFill>
                      <a:schemeClr val="bg1"/>
                    </a:solidFill>
                  </a:tcPr>
                </a:tc>
                <a:extLst>
                  <a:ext uri="{0D108BD9-81ED-4DB2-BD59-A6C34878D82A}">
                    <a16:rowId xmlns:a16="http://schemas.microsoft.com/office/drawing/2014/main" val="10009"/>
                  </a:ext>
                </a:extLst>
              </a:tr>
            </a:tbl>
          </a:graphicData>
        </a:graphic>
      </p:graphicFrame>
      <p:sp>
        <p:nvSpPr>
          <p:cNvPr id="18470" name="テキスト ボックス 11">
            <a:extLst>
              <a:ext uri="{FF2B5EF4-FFF2-40B4-BE49-F238E27FC236}">
                <a16:creationId xmlns:a16="http://schemas.microsoft.com/office/drawing/2014/main" id="{506FC425-FD7D-4A3F-8901-3C6B6DEFC26E}"/>
              </a:ext>
            </a:extLst>
          </p:cNvPr>
          <p:cNvSpPr txBox="1">
            <a:spLocks noChangeArrowheads="1"/>
          </p:cNvSpPr>
          <p:nvPr/>
        </p:nvSpPr>
        <p:spPr bwMode="auto">
          <a:xfrm>
            <a:off x="225425" y="968375"/>
            <a:ext cx="4646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a:t>〔</a:t>
            </a:r>
            <a:r>
              <a:rPr kumimoji="1" lang="ja-JP" altLang="en-US"/>
              <a:t>第６学年の「内容のまとまり」</a:t>
            </a:r>
            <a:r>
              <a:rPr kumimoji="1" lang="en-US" altLang="ja-JP"/>
              <a:t>〕</a:t>
            </a:r>
            <a:endParaRPr kumimoji="1" lang="ja-JP" altLang="en-US"/>
          </a:p>
        </p:txBody>
      </p:sp>
      <p:sp>
        <p:nvSpPr>
          <p:cNvPr id="18471" name="テキスト ボックス 1">
            <a:extLst>
              <a:ext uri="{FF2B5EF4-FFF2-40B4-BE49-F238E27FC236}">
                <a16:creationId xmlns:a16="http://schemas.microsoft.com/office/drawing/2014/main" id="{52B6612C-6D6A-45D0-8B17-7F712D151C74}"/>
              </a:ext>
            </a:extLst>
          </p:cNvPr>
          <p:cNvSpPr txBox="1">
            <a:spLocks noChangeArrowheads="1"/>
          </p:cNvSpPr>
          <p:nvPr/>
        </p:nvSpPr>
        <p:spPr bwMode="auto">
          <a:xfrm>
            <a:off x="0" y="0"/>
            <a:ext cx="9144000" cy="9540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700" b="1">
                <a:solidFill>
                  <a:schemeClr val="bg1"/>
                </a:solidFill>
              </a:rPr>
              <a:t>Ⅱ</a:t>
            </a:r>
            <a:r>
              <a:rPr kumimoji="1" lang="ja-JP" altLang="en-US" sz="2700" b="1">
                <a:solidFill>
                  <a:schemeClr val="bg1"/>
                </a:solidFill>
              </a:rPr>
              <a:t>　小学校算数科における「内容のまとまりごとの評価規準」　　　</a:t>
            </a:r>
            <a:endParaRPr kumimoji="1" lang="en-US" altLang="ja-JP" sz="2700" b="1">
              <a:solidFill>
                <a:schemeClr val="bg1"/>
              </a:solidFill>
            </a:endParaRPr>
          </a:p>
          <a:p>
            <a:r>
              <a:rPr kumimoji="1" lang="ja-JP" altLang="en-US" sz="2700" b="1">
                <a:solidFill>
                  <a:schemeClr val="bg1"/>
                </a:solidFill>
              </a:rPr>
              <a:t>　作成の手順</a:t>
            </a:r>
          </a:p>
        </p:txBody>
      </p:sp>
      <p:sp>
        <p:nvSpPr>
          <p:cNvPr id="2" name="正方形/長方形 1">
            <a:extLst>
              <a:ext uri="{FF2B5EF4-FFF2-40B4-BE49-F238E27FC236}">
                <a16:creationId xmlns:a16="http://schemas.microsoft.com/office/drawing/2014/main" id="{BF4295CE-31F3-430C-A779-7C1DB826D2CD}"/>
              </a:ext>
            </a:extLst>
          </p:cNvPr>
          <p:cNvSpPr/>
          <p:nvPr/>
        </p:nvSpPr>
        <p:spPr>
          <a:xfrm>
            <a:off x="250825" y="2416175"/>
            <a:ext cx="4621213" cy="6016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6" name="直線コネクタ 5">
            <a:extLst>
              <a:ext uri="{FF2B5EF4-FFF2-40B4-BE49-F238E27FC236}">
                <a16:creationId xmlns:a16="http://schemas.microsoft.com/office/drawing/2014/main" id="{9018AFAB-8D25-43B4-BA90-FC3BD1EF6F24}"/>
              </a:ext>
            </a:extLst>
          </p:cNvPr>
          <p:cNvCxnSpPr>
            <a:cxnSpLocks/>
          </p:cNvCxnSpPr>
          <p:nvPr/>
        </p:nvCxnSpPr>
        <p:spPr>
          <a:xfrm flipH="1">
            <a:off x="4859338" y="1109663"/>
            <a:ext cx="271462" cy="1306512"/>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2439CA2-1120-439D-A7FB-71DA124848FE}"/>
              </a:ext>
            </a:extLst>
          </p:cNvPr>
          <p:cNvCxnSpPr>
            <a:cxnSpLocks/>
          </p:cNvCxnSpPr>
          <p:nvPr/>
        </p:nvCxnSpPr>
        <p:spPr>
          <a:xfrm flipH="1" flipV="1">
            <a:off x="4872038" y="3017838"/>
            <a:ext cx="258762" cy="3724275"/>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下リボン 10">
            <a:extLst>
              <a:ext uri="{FF2B5EF4-FFF2-40B4-BE49-F238E27FC236}">
                <a16:creationId xmlns:a16="http://schemas.microsoft.com/office/drawing/2014/main" id="{37F661EE-6261-49DC-BEBC-6151EE040500}"/>
              </a:ext>
            </a:extLst>
          </p:cNvPr>
          <p:cNvSpPr/>
          <p:nvPr/>
        </p:nvSpPr>
        <p:spPr>
          <a:xfrm>
            <a:off x="7966075" y="598488"/>
            <a:ext cx="927100" cy="328612"/>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P33</a:t>
            </a:r>
            <a:endParaRPr kumimoji="1" lang="ja-JP" altLang="en-US" dirty="0">
              <a:solidFill>
                <a:schemeClr val="tx1"/>
              </a:solidFill>
            </a:endParaRPr>
          </a:p>
        </p:txBody>
      </p:sp>
      <p:pic>
        <p:nvPicPr>
          <p:cNvPr id="18477" name="オーディオ 3">
            <a:hlinkClick r:id="" action="ppaction://media"/>
            <a:extLst>
              <a:ext uri="{FF2B5EF4-FFF2-40B4-BE49-F238E27FC236}">
                <a16:creationId xmlns:a16="http://schemas.microsoft.com/office/drawing/2014/main" id="{D2475D93-939F-4A16-AAF1-86E5D7DA53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37B9B541-212F-4154-A539-B50BF7B1AE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18473" name="テキスト ボックス 3">
            <a:extLst>
              <a:ext uri="{FF2B5EF4-FFF2-40B4-BE49-F238E27FC236}">
                <a16:creationId xmlns:a16="http://schemas.microsoft.com/office/drawing/2014/main" id="{47E2EFEB-E835-421A-897B-632D83AEB700}"/>
              </a:ext>
            </a:extLst>
          </p:cNvPr>
          <p:cNvSpPr txBox="1">
            <a:spLocks noChangeArrowheads="1"/>
          </p:cNvSpPr>
          <p:nvPr/>
        </p:nvSpPr>
        <p:spPr bwMode="auto">
          <a:xfrm>
            <a:off x="5130800" y="1109663"/>
            <a:ext cx="3833813" cy="5632450"/>
          </a:xfrm>
          <a:prstGeom prst="rect">
            <a:avLst/>
          </a:prstGeom>
          <a:solidFill>
            <a:schemeClr val="bg1"/>
          </a:solidFill>
          <a:ln w="3810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a:t>〔</a:t>
            </a:r>
            <a:r>
              <a:rPr kumimoji="1" lang="ja-JP" altLang="en-US" sz="2000"/>
              <a:t>内容のまとまり</a:t>
            </a:r>
            <a:r>
              <a:rPr kumimoji="1" lang="en-US" altLang="ja-JP" sz="2000"/>
              <a:t>〕</a:t>
            </a:r>
          </a:p>
          <a:p>
            <a:r>
              <a:rPr kumimoji="1" lang="ja-JP" altLang="en-US" sz="2000"/>
              <a:t>「</a:t>
            </a:r>
            <a:r>
              <a:rPr kumimoji="1" lang="en-US" altLang="ja-JP" sz="2000"/>
              <a:t>B</a:t>
            </a:r>
            <a:r>
              <a:rPr kumimoji="1" lang="ja-JP" altLang="en-US" sz="2000"/>
              <a:t>図形」（１）縮図や拡大図，対称な図形</a:t>
            </a:r>
            <a:endParaRPr kumimoji="1" lang="en-US" altLang="ja-JP" sz="2000"/>
          </a:p>
          <a:p>
            <a:r>
              <a:rPr kumimoji="1" lang="ja-JP" altLang="en-US" sz="2000" u="sng"/>
              <a:t>ア　次のような</a:t>
            </a:r>
            <a:r>
              <a:rPr kumimoji="1" lang="ja-JP" altLang="en-US" sz="2000" b="1" u="sng">
                <a:solidFill>
                  <a:srgbClr val="FF0000"/>
                </a:solidFill>
              </a:rPr>
              <a:t>知識及び技能</a:t>
            </a:r>
            <a:r>
              <a:rPr kumimoji="1" lang="ja-JP" altLang="en-US" sz="2000" u="sng"/>
              <a:t>を身　</a:t>
            </a:r>
            <a:endParaRPr kumimoji="1" lang="en-US" altLang="ja-JP" sz="2000" u="sng"/>
          </a:p>
          <a:p>
            <a:r>
              <a:rPr kumimoji="1" lang="ja-JP" altLang="en-US" sz="2000"/>
              <a:t>　</a:t>
            </a:r>
            <a:r>
              <a:rPr kumimoji="1" lang="ja-JP" altLang="en-US" sz="2000" u="sng"/>
              <a:t>に付けること。</a:t>
            </a:r>
            <a:endParaRPr kumimoji="1" lang="en-US" altLang="ja-JP" sz="2000" u="sng"/>
          </a:p>
          <a:p>
            <a:r>
              <a:rPr kumimoji="1" lang="ja-JP" altLang="en-US" sz="2000"/>
              <a:t>（ア）　縮図や拡大図について理解　</a:t>
            </a:r>
            <a:endParaRPr kumimoji="1" lang="en-US" altLang="ja-JP" sz="2000"/>
          </a:p>
          <a:p>
            <a:r>
              <a:rPr kumimoji="1" lang="ja-JP" altLang="en-US" sz="2000"/>
              <a:t>　　 すること。</a:t>
            </a:r>
            <a:endParaRPr kumimoji="1" lang="en-US" altLang="ja-JP" sz="2000"/>
          </a:p>
          <a:p>
            <a:r>
              <a:rPr kumimoji="1" lang="ja-JP" altLang="en-US" sz="2000"/>
              <a:t>（イ）　対称な図形について理解す</a:t>
            </a:r>
            <a:endParaRPr kumimoji="1" lang="en-US" altLang="ja-JP" sz="2000"/>
          </a:p>
          <a:p>
            <a:r>
              <a:rPr kumimoji="1" lang="ja-JP" altLang="en-US" sz="2000"/>
              <a:t>　　 ること。</a:t>
            </a:r>
            <a:endParaRPr kumimoji="1" lang="en-US" altLang="ja-JP" sz="2000"/>
          </a:p>
          <a:p>
            <a:r>
              <a:rPr kumimoji="1" lang="ja-JP" altLang="en-US" sz="2000" u="sng"/>
              <a:t>イ　次のような</a:t>
            </a:r>
            <a:r>
              <a:rPr kumimoji="1" lang="ja-JP" altLang="en-US" sz="2000" b="1" u="sng">
                <a:solidFill>
                  <a:srgbClr val="FF0000"/>
                </a:solidFill>
              </a:rPr>
              <a:t>思考力，判断力，表　</a:t>
            </a:r>
            <a:endParaRPr kumimoji="1" lang="en-US" altLang="ja-JP" sz="2000" b="1" u="sng">
              <a:solidFill>
                <a:srgbClr val="FF0000"/>
              </a:solidFill>
            </a:endParaRPr>
          </a:p>
          <a:p>
            <a:r>
              <a:rPr kumimoji="1" lang="ja-JP" altLang="en-US" sz="2000" b="1">
                <a:solidFill>
                  <a:srgbClr val="FF0000"/>
                </a:solidFill>
              </a:rPr>
              <a:t>　</a:t>
            </a:r>
            <a:r>
              <a:rPr kumimoji="1" lang="ja-JP" altLang="en-US" sz="2000" b="1" u="sng">
                <a:solidFill>
                  <a:srgbClr val="FF0000"/>
                </a:solidFill>
              </a:rPr>
              <a:t>現力等</a:t>
            </a:r>
            <a:r>
              <a:rPr kumimoji="1" lang="ja-JP" altLang="en-US" sz="2000" u="sng"/>
              <a:t>を身に付けること。</a:t>
            </a:r>
            <a:endParaRPr kumimoji="1" lang="en-US" altLang="ja-JP" sz="2000" u="sng"/>
          </a:p>
          <a:p>
            <a:r>
              <a:rPr kumimoji="1" lang="ja-JP" altLang="en-US" sz="2000"/>
              <a:t>（ア）　図形を構成する要素及び図　</a:t>
            </a:r>
            <a:endParaRPr kumimoji="1" lang="en-US" altLang="ja-JP" sz="2000"/>
          </a:p>
          <a:p>
            <a:r>
              <a:rPr kumimoji="1" lang="ja-JP" altLang="en-US" sz="2000"/>
              <a:t>　　形間の関係に着目し，構成の　</a:t>
            </a:r>
            <a:endParaRPr kumimoji="1" lang="en-US" altLang="ja-JP" sz="2000"/>
          </a:p>
          <a:p>
            <a:r>
              <a:rPr kumimoji="1" lang="ja-JP" altLang="en-US" sz="2000"/>
              <a:t>　　仕方を考察したり図形の性質</a:t>
            </a:r>
            <a:endParaRPr kumimoji="1" lang="en-US" altLang="ja-JP" sz="2000"/>
          </a:p>
          <a:p>
            <a:r>
              <a:rPr kumimoji="1" lang="ja-JP" altLang="en-US" sz="2000"/>
              <a:t>　　を見いだしたりするとともに，そ</a:t>
            </a:r>
            <a:endParaRPr kumimoji="1" lang="en-US" altLang="ja-JP" sz="2000"/>
          </a:p>
          <a:p>
            <a:r>
              <a:rPr kumimoji="1" lang="ja-JP" altLang="en-US" sz="2000"/>
              <a:t>　　の性質を基に既習の図形を捉</a:t>
            </a:r>
            <a:endParaRPr kumimoji="1" lang="en-US" altLang="ja-JP" sz="2000"/>
          </a:p>
          <a:p>
            <a:r>
              <a:rPr kumimoji="1" lang="ja-JP" altLang="en-US" sz="2000"/>
              <a:t>　　え直したり日常生活に生かした</a:t>
            </a:r>
            <a:endParaRPr kumimoji="1" lang="en-US" altLang="ja-JP" sz="2000"/>
          </a:p>
          <a:p>
            <a:r>
              <a:rPr kumimoji="1" lang="ja-JP" altLang="en-US" sz="2000"/>
              <a:t>　　りすること。</a:t>
            </a:r>
          </a:p>
        </p:txBody>
      </p:sp>
    </p:spTree>
  </p:cSld>
  <p:clrMapOvr>
    <a:masterClrMapping/>
  </p:clrMapOvr>
  <p:transition spd="slow" advTm="282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オーディオ 3">
            <a:hlinkClick r:id="" action="ppaction://media"/>
            <a:extLst>
              <a:ext uri="{FF2B5EF4-FFF2-40B4-BE49-F238E27FC236}">
                <a16:creationId xmlns:a16="http://schemas.microsoft.com/office/drawing/2014/main" id="{92E35A9E-AD4B-4643-8120-2957C96733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20518" name="オーディオ 2">
            <a:hlinkClick r:id="" action="ppaction://media"/>
            <a:extLst>
              <a:ext uri="{FF2B5EF4-FFF2-40B4-BE49-F238E27FC236}">
                <a16:creationId xmlns:a16="http://schemas.microsoft.com/office/drawing/2014/main" id="{35C5B53C-4A5F-4DF1-9D22-7246BEE79E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a:extLst>
              <a:ext uri="{FF2B5EF4-FFF2-40B4-BE49-F238E27FC236}">
                <a16:creationId xmlns:a16="http://schemas.microsoft.com/office/drawing/2014/main" id="{E6CFC97F-372A-42CE-A04C-CBD02A0B2144}"/>
              </a:ext>
            </a:extLst>
          </p:cNvPr>
          <p:cNvSpPr txBox="1"/>
          <p:nvPr/>
        </p:nvSpPr>
        <p:spPr>
          <a:xfrm>
            <a:off x="90488" y="1125538"/>
            <a:ext cx="8963025" cy="5688012"/>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20513" name="テキスト ボックス 1">
            <a:extLst>
              <a:ext uri="{FF2B5EF4-FFF2-40B4-BE49-F238E27FC236}">
                <a16:creationId xmlns:a16="http://schemas.microsoft.com/office/drawing/2014/main" id="{A6306126-2B69-414C-AAD6-BE46106F88E6}"/>
              </a:ext>
            </a:extLst>
          </p:cNvPr>
          <p:cNvSpPr txBox="1">
            <a:spLocks noChangeArrowheads="1"/>
          </p:cNvSpPr>
          <p:nvPr/>
        </p:nvSpPr>
        <p:spPr bwMode="auto">
          <a:xfrm>
            <a:off x="0" y="0"/>
            <a:ext cx="9144000" cy="9540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700" b="1">
                <a:solidFill>
                  <a:schemeClr val="bg1"/>
                </a:solidFill>
              </a:rPr>
              <a:t>Ⅱ</a:t>
            </a:r>
            <a:r>
              <a:rPr kumimoji="1" lang="ja-JP" altLang="en-US" sz="2700" b="1">
                <a:solidFill>
                  <a:schemeClr val="bg1"/>
                </a:solidFill>
              </a:rPr>
              <a:t>　小学校算数科における「内容のまとまりごとの評価規準」　　　</a:t>
            </a:r>
            <a:endParaRPr kumimoji="1" lang="en-US" altLang="ja-JP" sz="2700" b="1">
              <a:solidFill>
                <a:schemeClr val="bg1"/>
              </a:solidFill>
            </a:endParaRPr>
          </a:p>
          <a:p>
            <a:r>
              <a:rPr kumimoji="1" lang="ja-JP" altLang="en-US" sz="2700" b="1">
                <a:solidFill>
                  <a:schemeClr val="bg1"/>
                </a:solidFill>
              </a:rPr>
              <a:t>　作成の手順</a:t>
            </a:r>
          </a:p>
        </p:txBody>
      </p:sp>
      <p:sp>
        <p:nvSpPr>
          <p:cNvPr id="9" name="二等辺三角形 8">
            <a:extLst>
              <a:ext uri="{FF2B5EF4-FFF2-40B4-BE49-F238E27FC236}">
                <a16:creationId xmlns:a16="http://schemas.microsoft.com/office/drawing/2014/main" id="{9B284580-9E07-46B7-A325-E0FBA3709F20}"/>
              </a:ext>
            </a:extLst>
          </p:cNvPr>
          <p:cNvSpPr/>
          <p:nvPr/>
        </p:nvSpPr>
        <p:spPr>
          <a:xfrm rot="10800000">
            <a:off x="3178175" y="3327400"/>
            <a:ext cx="2786063" cy="125413"/>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0" name="二等辺三角形 9">
            <a:extLst>
              <a:ext uri="{FF2B5EF4-FFF2-40B4-BE49-F238E27FC236}">
                <a16:creationId xmlns:a16="http://schemas.microsoft.com/office/drawing/2014/main" id="{B1A7B163-5D0C-4710-9E65-43632CE29150}"/>
              </a:ext>
            </a:extLst>
          </p:cNvPr>
          <p:cNvSpPr/>
          <p:nvPr/>
        </p:nvSpPr>
        <p:spPr>
          <a:xfrm rot="10800000">
            <a:off x="6022975" y="3292475"/>
            <a:ext cx="2786063" cy="125413"/>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1" name="二等辺三角形 10">
            <a:extLst>
              <a:ext uri="{FF2B5EF4-FFF2-40B4-BE49-F238E27FC236}">
                <a16:creationId xmlns:a16="http://schemas.microsoft.com/office/drawing/2014/main" id="{A4537D44-B5D6-43B8-B97C-8567E84B0AC3}"/>
              </a:ext>
            </a:extLst>
          </p:cNvPr>
          <p:cNvSpPr/>
          <p:nvPr/>
        </p:nvSpPr>
        <p:spPr>
          <a:xfrm rot="10800000">
            <a:off x="307975" y="3292475"/>
            <a:ext cx="2787650" cy="125413"/>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2" name="下リボン 11">
            <a:extLst>
              <a:ext uri="{FF2B5EF4-FFF2-40B4-BE49-F238E27FC236}">
                <a16:creationId xmlns:a16="http://schemas.microsoft.com/office/drawing/2014/main" id="{80A79B12-DF84-483A-BB28-7BA4AA85DC20}"/>
              </a:ext>
            </a:extLst>
          </p:cNvPr>
          <p:cNvSpPr/>
          <p:nvPr/>
        </p:nvSpPr>
        <p:spPr>
          <a:xfrm>
            <a:off x="7966075" y="598488"/>
            <a:ext cx="927100" cy="328612"/>
          </a:xfrm>
          <a:prstGeom prst="ribbon">
            <a:avLst>
              <a:gd name="adj1" fmla="val 16667"/>
              <a:gd name="adj2" fmla="val 638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dirty="0">
                <a:solidFill>
                  <a:schemeClr val="tx1"/>
                </a:solidFill>
              </a:rPr>
              <a:t>P34</a:t>
            </a:r>
            <a:endParaRPr kumimoji="1" lang="ja-JP" altLang="en-US" dirty="0">
              <a:solidFill>
                <a:schemeClr val="tx1"/>
              </a:solidFill>
            </a:endParaRPr>
          </a:p>
        </p:txBody>
      </p:sp>
      <p:sp>
        <p:nvSpPr>
          <p:cNvPr id="20483" name="テキスト ボックス 3">
            <a:extLst>
              <a:ext uri="{FF2B5EF4-FFF2-40B4-BE49-F238E27FC236}">
                <a16:creationId xmlns:a16="http://schemas.microsoft.com/office/drawing/2014/main" id="{FE714058-98BC-43DA-915D-690CE19DBCE9}"/>
              </a:ext>
            </a:extLst>
          </p:cNvPr>
          <p:cNvSpPr txBox="1">
            <a:spLocks noChangeArrowheads="1"/>
          </p:cNvSpPr>
          <p:nvPr/>
        </p:nvSpPr>
        <p:spPr bwMode="auto">
          <a:xfrm>
            <a:off x="250825" y="1125538"/>
            <a:ext cx="5976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a:t>【</a:t>
            </a:r>
            <a:r>
              <a:rPr kumimoji="1" lang="ja-JP" altLang="en-US"/>
              <a:t>学習指導要領の「２　内容」</a:t>
            </a:r>
            <a:r>
              <a:rPr kumimoji="1" lang="en-US" altLang="ja-JP"/>
              <a:t>】</a:t>
            </a:r>
            <a:endParaRPr kumimoji="1" lang="ja-JP" altLang="en-US"/>
          </a:p>
        </p:txBody>
      </p:sp>
      <p:graphicFrame>
        <p:nvGraphicFramePr>
          <p:cNvPr id="5" name="表 5">
            <a:extLst>
              <a:ext uri="{FF2B5EF4-FFF2-40B4-BE49-F238E27FC236}">
                <a16:creationId xmlns:a16="http://schemas.microsoft.com/office/drawing/2014/main" id="{70412CBB-87B2-4056-BA00-987CD27D484A}"/>
              </a:ext>
            </a:extLst>
          </p:cNvPr>
          <p:cNvGraphicFramePr>
            <a:graphicFrameLocks noGrp="1"/>
          </p:cNvGraphicFramePr>
          <p:nvPr>
            <p:extLst>
              <p:ext uri="{D42A27DB-BD31-4B8C-83A1-F6EECF244321}">
                <p14:modId xmlns:p14="http://schemas.microsoft.com/office/powerpoint/2010/main" val="3120935353"/>
              </p:ext>
            </p:extLst>
          </p:nvPr>
        </p:nvGraphicFramePr>
        <p:xfrm>
          <a:off x="250825" y="1493838"/>
          <a:ext cx="8640762" cy="1833566"/>
        </p:xfrm>
        <a:graphic>
          <a:graphicData uri="http://schemas.openxmlformats.org/drawingml/2006/table">
            <a:tbl>
              <a:tblPr firstRow="1" bandRow="1">
                <a:tableStyleId>{5C22544A-7EE6-4342-B048-85BDC9FD1C3A}</a:tableStyleId>
              </a:tblPr>
              <a:tblGrid>
                <a:gridCol w="2880254">
                  <a:extLst>
                    <a:ext uri="{9D8B030D-6E8A-4147-A177-3AD203B41FA5}">
                      <a16:colId xmlns:a16="http://schemas.microsoft.com/office/drawing/2014/main" val="20000"/>
                    </a:ext>
                  </a:extLst>
                </a:gridCol>
                <a:gridCol w="2880254">
                  <a:extLst>
                    <a:ext uri="{9D8B030D-6E8A-4147-A177-3AD203B41FA5}">
                      <a16:colId xmlns:a16="http://schemas.microsoft.com/office/drawing/2014/main" val="20001"/>
                    </a:ext>
                  </a:extLst>
                </a:gridCol>
                <a:gridCol w="2880254">
                  <a:extLst>
                    <a:ext uri="{9D8B030D-6E8A-4147-A177-3AD203B41FA5}">
                      <a16:colId xmlns:a16="http://schemas.microsoft.com/office/drawing/2014/main" val="20002"/>
                    </a:ext>
                  </a:extLst>
                </a:gridCol>
              </a:tblGrid>
              <a:tr h="370586">
                <a:tc>
                  <a:txBody>
                    <a:bodyPr/>
                    <a:lstStyle/>
                    <a:p>
                      <a:pPr algn="ctr"/>
                      <a:r>
                        <a:rPr kumimoji="1" lang="ja-JP" altLang="en-US" sz="1600" dirty="0"/>
                        <a:t>知識及び技能</a:t>
                      </a:r>
                    </a:p>
                  </a:txBody>
                  <a:tcPr marL="91448" marR="91448" marT="45690" marB="45690"/>
                </a:tc>
                <a:tc>
                  <a:txBody>
                    <a:bodyPr/>
                    <a:lstStyle/>
                    <a:p>
                      <a:pPr algn="ctr"/>
                      <a:r>
                        <a:rPr kumimoji="1" lang="ja-JP" altLang="en-US" sz="1600" dirty="0"/>
                        <a:t>思考力，判断力，表現力等</a:t>
                      </a:r>
                    </a:p>
                  </a:txBody>
                  <a:tcPr marL="91448" marR="91448" marT="45690" marB="45690"/>
                </a:tc>
                <a:tc>
                  <a:txBody>
                    <a:bodyPr/>
                    <a:lstStyle/>
                    <a:p>
                      <a:pPr algn="ctr"/>
                      <a:r>
                        <a:rPr kumimoji="1" lang="ja-JP" altLang="en-US" sz="1600" dirty="0"/>
                        <a:t>学びに向かう力，人間性等</a:t>
                      </a:r>
                    </a:p>
                  </a:txBody>
                  <a:tcPr marL="91448" marR="91448" marT="45690" marB="45690"/>
                </a:tc>
                <a:extLst>
                  <a:ext uri="{0D108BD9-81ED-4DB2-BD59-A6C34878D82A}">
                    <a16:rowId xmlns:a16="http://schemas.microsoft.com/office/drawing/2014/main" val="10000"/>
                  </a:ext>
                </a:extLst>
              </a:tr>
              <a:tr h="1462976">
                <a:tc>
                  <a:txBody>
                    <a:bodyPr/>
                    <a:lstStyle/>
                    <a:p>
                      <a:r>
                        <a:rPr kumimoji="1" lang="ja-JP" altLang="en-US" sz="1500" dirty="0"/>
                        <a:t>（ア）縮図や拡大図について理解すること。</a:t>
                      </a:r>
                      <a:endParaRPr kumimoji="1" lang="en-US" altLang="ja-JP" sz="1500" dirty="0"/>
                    </a:p>
                    <a:p>
                      <a:r>
                        <a:rPr kumimoji="1" lang="ja-JP" altLang="en-US" sz="1500" dirty="0"/>
                        <a:t>（イ）対称な図形について理解している。</a:t>
                      </a:r>
                    </a:p>
                  </a:txBody>
                  <a:tcPr marL="91448" marR="91448" marT="45690" marB="45690"/>
                </a:tc>
                <a:tc>
                  <a:txBody>
                    <a:bodyPr/>
                    <a:lstStyle/>
                    <a:p>
                      <a:r>
                        <a:rPr kumimoji="1" lang="ja-JP" altLang="en-US" sz="1500" dirty="0"/>
                        <a:t>（ア）図形を構成する要素及び図形間の関係に着目し，構成の仕方を考察したり図形の性質を見いだしたりするとともに，その性質を基に既習の図形を捉え直したり日常生活に生かしたりすること。</a:t>
                      </a:r>
                    </a:p>
                  </a:txBody>
                  <a:tcPr marL="91448" marR="91448" marT="45690" marB="45690"/>
                </a:tc>
                <a:tc>
                  <a:txBody>
                    <a:bodyPr/>
                    <a:lstStyle/>
                    <a:p>
                      <a:r>
                        <a:rPr kumimoji="1" lang="en-US" altLang="ja-JP" sz="1500" dirty="0"/>
                        <a:t>※</a:t>
                      </a:r>
                      <a:r>
                        <a:rPr kumimoji="1" lang="ja-JP" altLang="en-US" sz="1500" dirty="0"/>
                        <a:t>内容には，学びに向かう力，人間性等について示されていないことから，</a:t>
                      </a:r>
                      <a:r>
                        <a:rPr kumimoji="1" lang="ja-JP" altLang="en-US" sz="1500" b="1" dirty="0">
                          <a:solidFill>
                            <a:srgbClr val="FF0000"/>
                          </a:solidFill>
                        </a:rPr>
                        <a:t>該当学年の目標（３）</a:t>
                      </a:r>
                      <a:r>
                        <a:rPr kumimoji="1" lang="ja-JP" altLang="en-US" sz="1500" dirty="0"/>
                        <a:t>を参考にする。</a:t>
                      </a:r>
                    </a:p>
                  </a:txBody>
                  <a:tcPr marL="91448" marR="91448" marT="45690" marB="45690"/>
                </a:tc>
                <a:extLst>
                  <a:ext uri="{0D108BD9-81ED-4DB2-BD59-A6C34878D82A}">
                    <a16:rowId xmlns:a16="http://schemas.microsoft.com/office/drawing/2014/main" val="10001"/>
                  </a:ext>
                </a:extLst>
              </a:tr>
            </a:tbl>
          </a:graphicData>
        </a:graphic>
      </p:graphicFrame>
      <p:sp>
        <p:nvSpPr>
          <p:cNvPr id="20498" name="テキスト ボックス 20">
            <a:extLst>
              <a:ext uri="{FF2B5EF4-FFF2-40B4-BE49-F238E27FC236}">
                <a16:creationId xmlns:a16="http://schemas.microsoft.com/office/drawing/2014/main" id="{852ADC5D-A371-4A78-BBC2-10752F083B02}"/>
              </a:ext>
            </a:extLst>
          </p:cNvPr>
          <p:cNvSpPr txBox="1">
            <a:spLocks noChangeArrowheads="1"/>
          </p:cNvSpPr>
          <p:nvPr/>
        </p:nvSpPr>
        <p:spPr bwMode="auto">
          <a:xfrm>
            <a:off x="250825" y="3429000"/>
            <a:ext cx="5976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a:t>【</a:t>
            </a:r>
            <a:r>
              <a:rPr kumimoji="1" lang="ja-JP" altLang="en-US"/>
              <a:t>内容のまとまりごとの評価規準（例）</a:t>
            </a:r>
            <a:r>
              <a:rPr kumimoji="1" lang="en-US" altLang="ja-JP"/>
              <a:t>】</a:t>
            </a:r>
            <a:endParaRPr kumimoji="1" lang="ja-JP" altLang="en-US"/>
          </a:p>
        </p:txBody>
      </p:sp>
      <p:graphicFrame>
        <p:nvGraphicFramePr>
          <p:cNvPr id="22" name="表 5">
            <a:extLst>
              <a:ext uri="{FF2B5EF4-FFF2-40B4-BE49-F238E27FC236}">
                <a16:creationId xmlns:a16="http://schemas.microsoft.com/office/drawing/2014/main" id="{AE070434-D9D4-4E83-882F-0777C523C2D5}"/>
              </a:ext>
            </a:extLst>
          </p:cNvPr>
          <p:cNvGraphicFramePr>
            <a:graphicFrameLocks noGrp="1"/>
          </p:cNvGraphicFramePr>
          <p:nvPr>
            <p:extLst>
              <p:ext uri="{D42A27DB-BD31-4B8C-83A1-F6EECF244321}">
                <p14:modId xmlns:p14="http://schemas.microsoft.com/office/powerpoint/2010/main" val="2129862927"/>
              </p:ext>
            </p:extLst>
          </p:nvPr>
        </p:nvGraphicFramePr>
        <p:xfrm>
          <a:off x="250825" y="3784600"/>
          <a:ext cx="8640762" cy="2519363"/>
        </p:xfrm>
        <a:graphic>
          <a:graphicData uri="http://schemas.openxmlformats.org/drawingml/2006/table">
            <a:tbl>
              <a:tblPr firstRow="1" bandRow="1">
                <a:tableStyleId>{5C22544A-7EE6-4342-B048-85BDC9FD1C3A}</a:tableStyleId>
              </a:tblPr>
              <a:tblGrid>
                <a:gridCol w="2880254">
                  <a:extLst>
                    <a:ext uri="{9D8B030D-6E8A-4147-A177-3AD203B41FA5}">
                      <a16:colId xmlns:a16="http://schemas.microsoft.com/office/drawing/2014/main" val="20000"/>
                    </a:ext>
                  </a:extLst>
                </a:gridCol>
                <a:gridCol w="2880254">
                  <a:extLst>
                    <a:ext uri="{9D8B030D-6E8A-4147-A177-3AD203B41FA5}">
                      <a16:colId xmlns:a16="http://schemas.microsoft.com/office/drawing/2014/main" val="20001"/>
                    </a:ext>
                  </a:extLst>
                </a:gridCol>
                <a:gridCol w="2880254">
                  <a:extLst>
                    <a:ext uri="{9D8B030D-6E8A-4147-A177-3AD203B41FA5}">
                      <a16:colId xmlns:a16="http://schemas.microsoft.com/office/drawing/2014/main" val="20002"/>
                    </a:ext>
                  </a:extLst>
                </a:gridCol>
              </a:tblGrid>
              <a:tr h="370793">
                <a:tc>
                  <a:txBody>
                    <a:bodyPr/>
                    <a:lstStyle/>
                    <a:p>
                      <a:pPr algn="ctr"/>
                      <a:r>
                        <a:rPr kumimoji="1" lang="ja-JP" altLang="en-US" sz="1600" dirty="0"/>
                        <a:t>知識・技能</a:t>
                      </a:r>
                    </a:p>
                  </a:txBody>
                  <a:tcPr marL="91448" marR="91448" marT="45714" marB="45714"/>
                </a:tc>
                <a:tc>
                  <a:txBody>
                    <a:bodyPr/>
                    <a:lstStyle/>
                    <a:p>
                      <a:pPr algn="ctr"/>
                      <a:r>
                        <a:rPr kumimoji="1" lang="ja-JP" altLang="en-US" sz="1600" dirty="0"/>
                        <a:t>思考・判断・表現</a:t>
                      </a:r>
                    </a:p>
                  </a:txBody>
                  <a:tcPr marL="91448" marR="91448" marT="45714" marB="45714"/>
                </a:tc>
                <a:tc>
                  <a:txBody>
                    <a:bodyPr/>
                    <a:lstStyle/>
                    <a:p>
                      <a:pPr algn="ctr"/>
                      <a:r>
                        <a:rPr kumimoji="1" lang="ja-JP" altLang="en-US" sz="1600" dirty="0"/>
                        <a:t>主体的に学習に取り組む態度</a:t>
                      </a:r>
                    </a:p>
                  </a:txBody>
                  <a:tcPr marL="91448" marR="91448" marT="45714" marB="45714"/>
                </a:tc>
                <a:extLst>
                  <a:ext uri="{0D108BD9-81ED-4DB2-BD59-A6C34878D82A}">
                    <a16:rowId xmlns:a16="http://schemas.microsoft.com/office/drawing/2014/main" val="10000"/>
                  </a:ext>
                </a:extLst>
              </a:tr>
              <a:tr h="2148570">
                <a:tc>
                  <a:txBody>
                    <a:bodyPr/>
                    <a:lstStyle/>
                    <a:p>
                      <a:r>
                        <a:rPr kumimoji="1" lang="ja-JP" altLang="en-US" sz="1500" dirty="0"/>
                        <a:t>・縮図や拡大図について理解</a:t>
                      </a:r>
                      <a:r>
                        <a:rPr kumimoji="1" lang="ja-JP" altLang="en-US" sz="1500" b="1" dirty="0">
                          <a:solidFill>
                            <a:srgbClr val="FF0000"/>
                          </a:solidFill>
                        </a:rPr>
                        <a:t>している。</a:t>
                      </a:r>
                      <a:endParaRPr kumimoji="1" lang="en-US" altLang="ja-JP" sz="1500" b="1" dirty="0">
                        <a:solidFill>
                          <a:srgbClr val="FF0000"/>
                        </a:solidFill>
                      </a:endParaRPr>
                    </a:p>
                    <a:p>
                      <a:r>
                        <a:rPr kumimoji="1" lang="ja-JP" altLang="en-US" sz="1500" dirty="0"/>
                        <a:t>・対称な図形について理解</a:t>
                      </a:r>
                      <a:r>
                        <a:rPr kumimoji="1" lang="ja-JP" altLang="en-US" sz="1500" b="1" dirty="0">
                          <a:solidFill>
                            <a:srgbClr val="FF0000"/>
                          </a:solidFill>
                        </a:rPr>
                        <a:t>している。</a:t>
                      </a:r>
                    </a:p>
                  </a:txBody>
                  <a:tcPr marL="91448" marR="91448" marT="45714" marB="45714"/>
                </a:tc>
                <a:tc>
                  <a:txBody>
                    <a:bodyPr/>
                    <a:lstStyle/>
                    <a:p>
                      <a:r>
                        <a:rPr kumimoji="1" lang="ja-JP" altLang="en-US" sz="1500" dirty="0"/>
                        <a:t>・図形を構成する要素及び図形間の関係に着目し，構成の仕方を考察したり図形の性質を見いだしたりするとともに，その性質を基に既習の図形を捉え直したり日常生活に生かしたり</a:t>
                      </a:r>
                      <a:r>
                        <a:rPr kumimoji="1" lang="ja-JP" altLang="en-US" sz="1500" b="1" dirty="0">
                          <a:solidFill>
                            <a:srgbClr val="FF0000"/>
                          </a:solidFill>
                        </a:rPr>
                        <a:t>している。</a:t>
                      </a:r>
                    </a:p>
                  </a:txBody>
                  <a:tcPr marL="91448" marR="91448" marT="45714" marB="45714"/>
                </a:tc>
                <a:tc>
                  <a:txBody>
                    <a:bodyPr/>
                    <a:lstStyle/>
                    <a:p>
                      <a:r>
                        <a:rPr kumimoji="1" lang="ja-JP" altLang="en-US" sz="1500" dirty="0"/>
                        <a:t>・縮図や拡大図及び対称な図形について，数学的に表現・処理したことを振り返り，多面的に捉え検討してよりよいものを求めて粘り強く考えたり，数学のよさに気付き学習したことを生活や学習に活用しようとしたり</a:t>
                      </a:r>
                      <a:r>
                        <a:rPr kumimoji="1" lang="ja-JP" altLang="en-US" sz="1500" b="1" dirty="0">
                          <a:solidFill>
                            <a:srgbClr val="FF0000"/>
                          </a:solidFill>
                        </a:rPr>
                        <a:t>している。</a:t>
                      </a:r>
                      <a:endParaRPr kumimoji="1" lang="en-US" altLang="ja-JP" sz="1500" b="1" dirty="0">
                        <a:solidFill>
                          <a:srgbClr val="FF0000"/>
                        </a:solidFill>
                      </a:endParaRPr>
                    </a:p>
                  </a:txBody>
                  <a:tcPr marL="91448" marR="91448" marT="45714" marB="45714"/>
                </a:tc>
                <a:extLst>
                  <a:ext uri="{0D108BD9-81ED-4DB2-BD59-A6C34878D82A}">
                    <a16:rowId xmlns:a16="http://schemas.microsoft.com/office/drawing/2014/main" val="10001"/>
                  </a:ext>
                </a:extLst>
              </a:tr>
            </a:tbl>
          </a:graphicData>
        </a:graphic>
      </p:graphicFrame>
    </p:spTree>
  </p:cSld>
  <p:clrMapOvr>
    <a:masterClrMapping/>
  </p:clrMapOvr>
  <p:transition spd="slow" advTm="511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19500</TotalTime>
  <Words>9171</Words>
  <Application>Microsoft Office PowerPoint</Application>
  <PresentationFormat>画面に合わせる (4:3)</PresentationFormat>
  <Paragraphs>706</Paragraphs>
  <Slides>25</Slides>
  <Notes>25</Notes>
  <HiddenSlides>0</HiddenSlides>
  <MMClips>25</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25</vt:i4>
      </vt:variant>
    </vt:vector>
  </HeadingPairs>
  <TitlesOfParts>
    <vt:vector size="34" baseType="lpstr">
      <vt:lpstr>HGP教科書体</vt:lpstr>
      <vt:lpstr>ＭＳ Ｐゴシック</vt:lpstr>
      <vt:lpstr>ＭＳ Ｐ明朝</vt:lpstr>
      <vt:lpstr>ＭＳ 明朝</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平成２１年度  新教育課程説明会  小学校算数編</dc:title>
  <cp:lastModifiedBy>森 将和</cp:lastModifiedBy>
  <cp:revision>1031</cp:revision>
  <cp:lastPrinted>2020-04-03T00:51:26Z</cp:lastPrinted>
  <dcterms:created xsi:type="dcterms:W3CDTF">2009-05-16T06:50:40Z</dcterms:created>
  <dcterms:modified xsi:type="dcterms:W3CDTF">2020-05-27T13:43:44Z</dcterms:modified>
</cp:coreProperties>
</file>