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7"/>
  </p:notesMasterIdLst>
  <p:handoutMasterIdLst>
    <p:handoutMasterId r:id="rId38"/>
  </p:handoutMasterIdLst>
  <p:sldIdLst>
    <p:sldId id="472" r:id="rId2"/>
    <p:sldId id="685" r:id="rId3"/>
    <p:sldId id="734" r:id="rId4"/>
    <p:sldId id="735" r:id="rId5"/>
    <p:sldId id="714" r:id="rId6"/>
    <p:sldId id="689" r:id="rId7"/>
    <p:sldId id="693" r:id="rId8"/>
    <p:sldId id="650" r:id="rId9"/>
    <p:sldId id="715" r:id="rId10"/>
    <p:sldId id="690" r:id="rId11"/>
    <p:sldId id="694" r:id="rId12"/>
    <p:sldId id="695" r:id="rId13"/>
    <p:sldId id="696" r:id="rId14"/>
    <p:sldId id="697" r:id="rId15"/>
    <p:sldId id="736" r:id="rId16"/>
    <p:sldId id="716" r:id="rId17"/>
    <p:sldId id="738" r:id="rId18"/>
    <p:sldId id="702" r:id="rId19"/>
    <p:sldId id="704" r:id="rId20"/>
    <p:sldId id="705" r:id="rId21"/>
    <p:sldId id="707" r:id="rId22"/>
    <p:sldId id="706" r:id="rId23"/>
    <p:sldId id="708" r:id="rId24"/>
    <p:sldId id="717" r:id="rId25"/>
    <p:sldId id="719" r:id="rId26"/>
    <p:sldId id="721" r:id="rId27"/>
    <p:sldId id="722" r:id="rId28"/>
    <p:sldId id="709" r:id="rId29"/>
    <p:sldId id="737" r:id="rId30"/>
    <p:sldId id="724" r:id="rId31"/>
    <p:sldId id="726" r:id="rId32"/>
    <p:sldId id="729" r:id="rId33"/>
    <p:sldId id="725" r:id="rId34"/>
    <p:sldId id="727" r:id="rId35"/>
    <p:sldId id="728" r:id="rId36"/>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nCwi5Cijp+vcr3BBOt44jg==" hashData="+FFMCHgEZnrgJawaB8Q2b2QUL/CUML4HPhYpjjDbJe8wjgeZ3fwtPc0QZ24Iz1GwXnCsNhNUOmZSem7XebKtz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FFFF"/>
    <a:srgbClr val="FFFF66"/>
    <a:srgbClr val="FFCCFF"/>
    <a:srgbClr val="FF3300"/>
    <a:srgbClr val="66FF66"/>
    <a:srgbClr val="FFE1FF"/>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3834" autoAdjust="0"/>
  </p:normalViewPr>
  <p:slideViewPr>
    <p:cSldViewPr>
      <p:cViewPr varScale="1">
        <p:scale>
          <a:sx n="64" d="100"/>
          <a:sy n="64" d="100"/>
        </p:scale>
        <p:origin x="1494" y="48"/>
      </p:cViewPr>
      <p:guideLst>
        <p:guide orient="horz" pos="3067"/>
        <p:guide pos="2880"/>
      </p:guideLst>
    </p:cSldViewPr>
  </p:slideViewPr>
  <p:outlineViewPr>
    <p:cViewPr>
      <p:scale>
        <a:sx n="33" d="100"/>
        <a:sy n="33" d="100"/>
      </p:scale>
      <p:origin x="0" y="-2136"/>
    </p:cViewPr>
  </p:outlin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5EDBA6B-3E3B-4A4C-AF35-56EEDEFE25E1}" type="slidenum">
              <a:rPr lang="en-US" altLang="ja-JP"/>
              <a:pPr>
                <a:defRPr/>
              </a:pPr>
              <a:t>‹#›</a:t>
            </a:fld>
            <a:endParaRPr lang="en-US" altLang="ja-JP"/>
          </a:p>
        </p:txBody>
      </p:sp>
    </p:spTree>
    <p:extLst>
      <p:ext uri="{BB962C8B-B14F-4D97-AF65-F5344CB8AC3E}">
        <p14:creationId xmlns:p14="http://schemas.microsoft.com/office/powerpoint/2010/main" val="2653004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180D94E-2530-4848-AA32-7752A12F6CBF}" type="slidenum">
              <a:rPr lang="en-US" altLang="ja-JP"/>
              <a:pPr>
                <a:defRPr/>
              </a:pPr>
              <a:t>‹#›</a:t>
            </a:fld>
            <a:endParaRPr lang="en-US" altLang="ja-JP"/>
          </a:p>
        </p:txBody>
      </p:sp>
    </p:spTree>
    <p:extLst>
      <p:ext uri="{BB962C8B-B14F-4D97-AF65-F5344CB8AC3E}">
        <p14:creationId xmlns:p14="http://schemas.microsoft.com/office/powerpoint/2010/main" val="3347848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AF65A98-4101-497B-B600-237F06272FBE}"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のための学習評価」について「小学校理科」の説明を始めます。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スライド右上等に，該当ページを示していますので，参考資料をお持ちの方は，必要に応じてラインを引くなどしながらお聞きください。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160620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それでは，まず</a:t>
            </a:r>
            <a:r>
              <a:rPr lang="en-US" altLang="ja-JP">
                <a:latin typeface="ＭＳ 明朝" panose="02020609040205080304" pitchFamily="17" charset="-128"/>
                <a:ea typeface="ＭＳ 明朝" panose="02020609040205080304" pitchFamily="17" charset="-128"/>
              </a:rPr>
              <a:t>30</a:t>
            </a:r>
            <a:r>
              <a:rPr lang="ja-JP" altLang="en-US">
                <a:latin typeface="ＭＳ 明朝" panose="02020609040205080304" pitchFamily="17" charset="-128"/>
                <a:ea typeface="ＭＳ 明朝" panose="02020609040205080304" pitchFamily="17" charset="-128"/>
              </a:rPr>
              <a:t>ページをご覧ください。</a:t>
            </a:r>
            <a:r>
              <a:rPr lang="en-US" altLang="ja-JP">
                <a:latin typeface="ＭＳ 明朝" panose="02020609040205080304" pitchFamily="17" charset="-128"/>
                <a:ea typeface="ＭＳ 明朝" panose="02020609040205080304" pitchFamily="17" charset="-128"/>
              </a:rPr>
              <a:t>30</a:t>
            </a:r>
            <a:r>
              <a:rPr lang="ja-JP" altLang="en-US">
                <a:latin typeface="ＭＳ 明朝" panose="02020609040205080304" pitchFamily="17" charset="-128"/>
                <a:ea typeface="ＭＳ 明朝" panose="02020609040205080304" pitchFamily="17" charset="-128"/>
              </a:rPr>
              <a:t>ページの②に，「内容のまとまりごとの評価規準」を作成する際の，観点ごとのポイントが示されています。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技能」および「思考・判断・表現」の観点については，学習指導要領解説の「内容」のア，イに示されている文章の文末表現を「理解している」や「身に付けている」，「表現している」などとして作成します。</a:t>
            </a: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8970954-AD5C-40C3-BEA1-91E7DBFB3C4C}"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31005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具体的に，内容のまとまりの一つである　</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の物と重さ　における「内容のまとまりごとの評価規準」を例に挙げて説明します。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スライドには，（１）物と重さ　について，学習指導要領解説の内容を示しています。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「知識・技能」は，「観察実験などに関する技能を身に付けること」の文末表現や，アの（ア）や（イ）の文末表現をかえて作成します。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「思考・判断・表現」については，イの文末表現をかえて作成します。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参考資料の</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ページには，学習指導要領の内容と，内容のまとまりごとの評価規準の例が示されていますので，比較して，作成の手順と合わせてご確認ください。</a:t>
            </a:r>
            <a:endParaRPr lang="en-US" altLang="ja-JP">
              <a:latin typeface="ＭＳ 明朝" panose="02020609040205080304" pitchFamily="17" charset="-128"/>
              <a:ea typeface="ＭＳ 明朝" panose="02020609040205080304" pitchFamily="17" charset="-128"/>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B73E88-FEC5-4C1B-8DB6-16CC24719416}"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8198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主体的に学習に取り組む態度」の観点についてですが，この観点については学習指導要領に育成を目指す資質・能力が示されていないため，文部科学省初等中等教育局長通知である改善通知の別紙４に記載されている，「学年・分野別の評価の観点の趣旨」を用いて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冊子の</a:t>
            </a:r>
            <a:r>
              <a:rPr lang="en-US" altLang="ja-JP">
                <a:latin typeface="ＭＳ 明朝" panose="02020609040205080304" pitchFamily="17" charset="-128"/>
                <a:ea typeface="ＭＳ 明朝" panose="02020609040205080304" pitchFamily="17" charset="-128"/>
              </a:rPr>
              <a:t>28</a:t>
            </a:r>
            <a:r>
              <a:rPr lang="ja-JP" altLang="en-US">
                <a:latin typeface="ＭＳ 明朝" panose="02020609040205080304" pitchFamily="17" charset="-128"/>
                <a:ea typeface="ＭＳ 明朝" panose="02020609040205080304" pitchFamily="17" charset="-128"/>
              </a:rPr>
              <a:t>ページ，</a:t>
            </a:r>
            <a:r>
              <a:rPr lang="en-US" altLang="ja-JP">
                <a:latin typeface="ＭＳ 明朝" panose="02020609040205080304" pitchFamily="17" charset="-128"/>
                <a:ea typeface="ＭＳ 明朝" panose="02020609040205080304" pitchFamily="17" charset="-128"/>
              </a:rPr>
              <a:t>29</a:t>
            </a:r>
            <a:r>
              <a:rPr lang="ja-JP" altLang="en-US">
                <a:latin typeface="ＭＳ 明朝" panose="02020609040205080304" pitchFamily="17" charset="-128"/>
                <a:ea typeface="ＭＳ 明朝" panose="02020609040205080304" pitchFamily="17" charset="-128"/>
              </a:rPr>
              <a:t>ページの下に改善通知の一部が記載さています。</a:t>
            </a: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032947B-3552-47B7-8A17-48AE71AC8479}"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52344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第３学年の（１）物と重さ　についての「主体的に学習に取り組む態度」の観点を作成する際には，改善通知に記載されている，「観点の趣旨」の，第３学年，「主体的に学習に取り組む態度」の部分を用いることになります。</a:t>
            </a: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C01F00A-22C0-4A02-8A57-4D4457ADCC51}"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66625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その文章の冒頭には，いくつかの学習の対象が示されていますので，「内容のまとまり」における学習の対象のみにすることで，観点を作成します。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参考資料の</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ページに，内容のまとまりごとの評価規準の例が示されていますので，比較して，ご確認ください。</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FC85604-AEA8-4028-9705-65BEA4C41729}"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7244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このようにして冊子の</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ページに示されている「内容のまとまりごとの評価規準」を作成することができます。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すべての「内容のまとまり」について，「内容のまとまりごとの評価規準」の例が，</a:t>
            </a:r>
            <a:r>
              <a:rPr lang="en-US" altLang="ja-JP">
                <a:latin typeface="ＭＳ 明朝" panose="02020609040205080304" pitchFamily="17" charset="-128"/>
                <a:ea typeface="ＭＳ 明朝" panose="02020609040205080304" pitchFamily="17" charset="-128"/>
              </a:rPr>
              <a:t>81</a:t>
            </a:r>
            <a:r>
              <a:rPr lang="ja-JP" altLang="en-US">
                <a:latin typeface="ＭＳ 明朝" panose="02020609040205080304" pitchFamily="17" charset="-128"/>
                <a:ea typeface="ＭＳ 明朝" panose="02020609040205080304" pitchFamily="17" charset="-128"/>
              </a:rPr>
              <a:t>ページから</a:t>
            </a:r>
            <a:r>
              <a:rPr lang="en-US" altLang="ja-JP">
                <a:latin typeface="ＭＳ 明朝" panose="02020609040205080304" pitchFamily="17" charset="-128"/>
                <a:ea typeface="ＭＳ 明朝" panose="02020609040205080304" pitchFamily="17" charset="-128"/>
              </a:rPr>
              <a:t>95</a:t>
            </a:r>
            <a:r>
              <a:rPr lang="ja-JP" altLang="en-US">
                <a:latin typeface="ＭＳ 明朝" panose="02020609040205080304" pitchFamily="17" charset="-128"/>
                <a:ea typeface="ＭＳ 明朝" panose="02020609040205080304" pitchFamily="17" charset="-128"/>
              </a:rPr>
              <a:t>ページに示してありますので，後ほどご確認ください。</a:t>
            </a: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740C63F-5555-45C0-AD3E-324C58E97815}"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526532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323E058-5496-465A-904B-618941DA87B9}" type="slidenum">
              <a:rPr kumimoji="1" lang="en-US" altLang="ja-JP" smtClean="0">
                <a:solidFill>
                  <a:srgbClr val="000000"/>
                </a:solidFill>
                <a:latin typeface="Arial" panose="020B0604020202020204" pitchFamily="34" charset="0"/>
              </a:rPr>
              <a:pPr/>
              <a:t>16</a:t>
            </a:fld>
            <a:endParaRPr kumimoji="1" lang="en-US" altLang="ja-JP">
              <a:solidFill>
                <a:srgbClr val="000000"/>
              </a:solidFill>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続いて，「内容のまとまりごとの評価規準」の考え方を踏まえた「単元の評価規準」の作成の手順について説明します。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冊子は，第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編の</a:t>
            </a:r>
            <a:r>
              <a:rPr lang="en-US" altLang="ja-JP">
                <a:latin typeface="ＭＳ 明朝" panose="02020609040205080304" pitchFamily="17" charset="-128"/>
                <a:ea typeface="ＭＳ 明朝" panose="02020609040205080304" pitchFamily="17" charset="-128"/>
              </a:rPr>
              <a:t>33</a:t>
            </a:r>
            <a:r>
              <a:rPr lang="ja-JP" altLang="en-US">
                <a:latin typeface="ＭＳ 明朝" panose="02020609040205080304" pitchFamily="17" charset="-128"/>
                <a:ea typeface="ＭＳ 明朝" panose="02020609040205080304" pitchFamily="17" charset="-128"/>
              </a:rPr>
              <a:t>ページからになります。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91082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800"/>
              </a:lnSpc>
            </a:pPr>
            <a:r>
              <a:rPr lang="ja-JP" altLang="en-US">
                <a:latin typeface="ＭＳ 明朝" panose="02020609040205080304" pitchFamily="17" charset="-128"/>
                <a:ea typeface="ＭＳ 明朝" panose="02020609040205080304" pitchFamily="17" charset="-128"/>
              </a:rPr>
              <a:t>　単元の評価規準は，理科では，学習指導要領における「内容のまとまり」を「単元」と置き換えることができるため，「内容のまとまりごとの評価規準」をベースにして作成することができます。</a:t>
            </a:r>
            <a:endParaRPr lang="en-US" altLang="ja-JP">
              <a:latin typeface="ＭＳ 明朝" panose="02020609040205080304" pitchFamily="17" charset="-128"/>
              <a:ea typeface="ＭＳ 明朝" panose="02020609040205080304" pitchFamily="17" charset="-128"/>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E8F1E0F-50E9-44BE-BB1B-790FCB9C1A31}"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33233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800"/>
              </a:lnSpc>
            </a:pPr>
            <a:r>
              <a:rPr lang="ja-JP" altLang="en-US">
                <a:latin typeface="ＭＳ 明朝" panose="02020609040205080304" pitchFamily="17" charset="-128"/>
                <a:ea typeface="ＭＳ 明朝" panose="02020609040205080304" pitchFamily="17" charset="-128"/>
              </a:rPr>
              <a:t>　作成の際には，改善通知の「観点の趣旨」，およびスライドに示している「理科における評価のための６つの視点」を踏まえて，「内容のまとまりごとの評価規準」に付加・修正を加えることになります。</a:t>
            </a:r>
            <a:endParaRPr lang="en-US" altLang="ja-JP">
              <a:latin typeface="ＭＳ 明朝" panose="02020609040205080304" pitchFamily="17" charset="-128"/>
              <a:ea typeface="ＭＳ 明朝" panose="02020609040205080304" pitchFamily="17" charset="-128"/>
            </a:endParaRPr>
          </a:p>
          <a:p>
            <a:pPr>
              <a:lnSpc>
                <a:spcPts val="2800"/>
              </a:lnSpc>
            </a:pPr>
            <a:r>
              <a:rPr lang="ja-JP" altLang="en-US">
                <a:latin typeface="ＭＳ 明朝" panose="02020609040205080304" pitchFamily="17" charset="-128"/>
                <a:ea typeface="ＭＳ 明朝" panose="02020609040205080304" pitchFamily="17" charset="-128"/>
              </a:rPr>
              <a:t>　特に，「理科における評価のための６つの視点」の「思考・判断・表現」の観点については，観察・実験を通して問題解決の力を養うという視点から，観察・実験の「前」と「後」について示されています。</a:t>
            </a:r>
            <a:endParaRPr lang="en-US" altLang="ja-JP">
              <a:latin typeface="ＭＳ 明朝" panose="02020609040205080304" pitchFamily="17" charset="-128"/>
              <a:ea typeface="ＭＳ 明朝" panose="02020609040205080304" pitchFamily="17" charset="-128"/>
            </a:endParaRPr>
          </a:p>
          <a:p>
            <a:pPr>
              <a:lnSpc>
                <a:spcPts val="2800"/>
              </a:lnSpc>
            </a:pPr>
            <a:r>
              <a:rPr lang="ja-JP" altLang="en-US">
                <a:latin typeface="ＭＳ 明朝" panose="02020609040205080304" pitchFamily="17" charset="-128"/>
                <a:ea typeface="ＭＳ 明朝" panose="02020609040205080304" pitchFamily="17" charset="-128"/>
              </a:rPr>
              <a:t>　そのため，「単元の評価規準」作成の際にも，観察・実験の「前」「後」の視点で，「内容のまとまりごとの評価規準」に付加・修正を加えることになります。</a:t>
            </a:r>
            <a:endParaRPr lang="en-US" altLang="ja-JP">
              <a:latin typeface="ＭＳ 明朝" panose="02020609040205080304" pitchFamily="17" charset="-128"/>
              <a:ea typeface="ＭＳ 明朝" panose="02020609040205080304" pitchFamily="17" charset="-128"/>
            </a:endParaRPr>
          </a:p>
          <a:p>
            <a:pPr>
              <a:lnSpc>
                <a:spcPts val="2800"/>
              </a:lnSpc>
            </a:pPr>
            <a:r>
              <a:rPr lang="ja-JP" altLang="en-US">
                <a:latin typeface="ＭＳ 明朝" panose="02020609040205080304" pitchFamily="17" charset="-128"/>
                <a:ea typeface="ＭＳ 明朝" panose="02020609040205080304" pitchFamily="17" charset="-128"/>
              </a:rPr>
              <a:t>　では，「単元の評価規準」の作成手順について説明します。</a:t>
            </a: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8704EDE-8A77-465C-A945-48A67B038B35}"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6149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冊子の</a:t>
            </a:r>
            <a:r>
              <a:rPr lang="en-US" altLang="ja-JP">
                <a:latin typeface="ＭＳ 明朝" panose="02020609040205080304" pitchFamily="17" charset="-128"/>
                <a:ea typeface="ＭＳ 明朝" panose="02020609040205080304" pitchFamily="17" charset="-128"/>
              </a:rPr>
              <a:t>36</a:t>
            </a:r>
            <a:r>
              <a:rPr lang="ja-JP" altLang="en-US">
                <a:latin typeface="ＭＳ 明朝" panose="02020609040205080304" pitchFamily="17" charset="-128"/>
                <a:ea typeface="ＭＳ 明朝" panose="02020609040205080304" pitchFamily="17" charset="-128"/>
              </a:rPr>
              <a:t>ページから</a:t>
            </a:r>
            <a:r>
              <a:rPr lang="en-US" altLang="ja-JP">
                <a:latin typeface="ＭＳ 明朝" panose="02020609040205080304" pitchFamily="17" charset="-128"/>
                <a:ea typeface="ＭＳ 明朝" panose="02020609040205080304" pitchFamily="17" charset="-128"/>
              </a:rPr>
              <a:t>43</a:t>
            </a:r>
            <a:r>
              <a:rPr lang="ja-JP" altLang="en-US">
                <a:latin typeface="ＭＳ 明朝" panose="02020609040205080304" pitchFamily="17" charset="-128"/>
                <a:ea typeface="ＭＳ 明朝" panose="02020609040205080304" pitchFamily="17" charset="-128"/>
              </a:rPr>
              <a:t>ページに，各学年ごとの「単元の評価規準」作成のポイントが示されています。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それぞれの学年における「単元の評価規準」の作成については，①に各学年の「単元の評価規準」の概要が，②に観点ごとのポイントが示されています。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この①に示された概要の（Ａ）や（Ｂ）に，内容のまとまりにおける学習の対象，および学習の内容を挿入することで，「単元の評価規準」を作成することができます。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「知識・技能」の観点作成のポイントをスライドに示しておりますので，後ほどご確認ください。</a:t>
            </a: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E675450-1674-4B62-BF9B-F4DF8061ED40}" type="slidenum">
              <a:rPr lang="ja-JP" altLang="en-US" smtClean="0">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5605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117245E-C5FF-43B7-BB3B-752DB16EAA21}"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説明の内容は，スクリーンに示しておりますとおり，大きく</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具体的な説明の前に，まず，学習評価における「内容のまとまりごとの評価規準」と「単元の評価規準」の関係を説明します。</a:t>
            </a:r>
          </a:p>
        </p:txBody>
      </p:sp>
    </p:spTree>
    <p:extLst>
      <p:ext uri="{BB962C8B-B14F-4D97-AF65-F5344CB8AC3E}">
        <p14:creationId xmlns:p14="http://schemas.microsoft.com/office/powerpoint/2010/main" val="2416978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次に，「思考・判断・表現」の観点作成のポイントについてです。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観点については，改善通知の「観点の趣旨」に表現を合わせた修正と，「理科における評価のための６つの視点」で示した，観察・実験「前」と，観察・実験「後」の問題解決の力の育成に係る内容の追加を行うことで，「思考・判断・表現」の観点を作成することができ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スライドには，修正と追加のうち，第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学年と第</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学年での修正点をまとめていますので，後ほどご確認ください。</a:t>
            </a: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956770A-21CE-4E52-A994-F8B1F6EB7D33}"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2674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ChangeArrowheads="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第</a:t>
            </a:r>
            <a:r>
              <a:rPr lang="en-US" altLang="ja-JP">
                <a:latin typeface="ＭＳ 明朝" panose="02020609040205080304" pitchFamily="17" charset="-128"/>
                <a:ea typeface="ＭＳ 明朝" panose="02020609040205080304" pitchFamily="17" charset="-128"/>
              </a:rPr>
              <a:t>5</a:t>
            </a:r>
            <a:r>
              <a:rPr lang="ja-JP" altLang="en-US">
                <a:latin typeface="ＭＳ 明朝" panose="02020609040205080304" pitchFamily="17" charset="-128"/>
                <a:ea typeface="ＭＳ 明朝" panose="02020609040205080304" pitchFamily="17" charset="-128"/>
              </a:rPr>
              <a:t>学年と第</a:t>
            </a:r>
            <a:r>
              <a:rPr lang="en-US" altLang="ja-JP">
                <a:latin typeface="ＭＳ 明朝" panose="02020609040205080304" pitchFamily="17" charset="-128"/>
                <a:ea typeface="ＭＳ 明朝" panose="02020609040205080304" pitchFamily="17" charset="-128"/>
              </a:rPr>
              <a:t>6</a:t>
            </a:r>
            <a:r>
              <a:rPr lang="ja-JP" altLang="en-US">
                <a:latin typeface="ＭＳ 明朝" panose="02020609040205080304" pitchFamily="17" charset="-128"/>
                <a:ea typeface="ＭＳ 明朝" panose="02020609040205080304" pitchFamily="17" charset="-128"/>
              </a:rPr>
              <a:t>学年についての，改善通知の「観点の趣旨」にあわせた修正点については，スライドのとおりですので，後ほどご確認ください。</a:t>
            </a: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95AE0C9-2619-4F24-AA19-2F0E1011FC30}"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7404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ChangeArrowheads="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続いて，スライドには，「思考・判断・表現」の観点作成のポイントについて，観察・実験「前」，「後」の問題解決の力の育成に係る追加する内容をまとめていますので，後ほどご確認ください。</a:t>
            </a: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EE2455-ED19-4903-9F1D-F6D841F0DAF7}" type="slidenum">
              <a:rPr lang="ja-JP" altLang="en-US" smtClean="0">
                <a:solidFill>
                  <a:srgbClr val="000000"/>
                </a:solidFill>
                <a:latin typeface="游ゴシック" panose="020B0400000000000000" pitchFamily="50" charset="-128"/>
              </a:rPr>
              <a:pPr/>
              <a:t>22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14510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最後に，「主体的に学習に取り組む態度」のポイントについてです。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この観点については，「内容のまとまりごとの評価規準」からの大きな変更等はありませんが，スライドに示す通り，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印で示す</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つの視点を踏まえて評価していくことをご確認ください。</a:t>
            </a:r>
            <a:endParaRPr lang="en-US" altLang="ja-JP">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　</a:t>
            </a: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000B772-93D4-4E8A-B0D6-98FDD0BCCC49}"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3042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16178F6-823E-4300-B155-4CDFCEA76F13}" type="slidenum">
              <a:rPr kumimoji="1" lang="en-US" altLang="ja-JP" smtClean="0">
                <a:solidFill>
                  <a:srgbClr val="000000"/>
                </a:solidFill>
                <a:latin typeface="Arial" panose="020B0604020202020204" pitchFamily="34" charset="0"/>
              </a:rPr>
              <a:pPr/>
              <a:t>24</a:t>
            </a:fld>
            <a:endParaRPr kumimoji="1" lang="en-US" altLang="ja-JP">
              <a:solidFill>
                <a:srgbClr val="000000"/>
              </a:solidFill>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最後に，「主体的に学習に取り組む態度」の評価を中心に，実際の指導と評価における留意点について説明します。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冊子は，第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編の</a:t>
            </a:r>
            <a:r>
              <a:rPr lang="en-US" altLang="ja-JP">
                <a:latin typeface="ＭＳ 明朝" panose="02020609040205080304" pitchFamily="17" charset="-128"/>
                <a:ea typeface="ＭＳ 明朝" panose="02020609040205080304" pitchFamily="17" charset="-128"/>
              </a:rPr>
              <a:t>44</a:t>
            </a:r>
            <a:r>
              <a:rPr lang="ja-JP" altLang="en-US">
                <a:latin typeface="ＭＳ 明朝" panose="02020609040205080304" pitchFamily="17" charset="-128"/>
                <a:ea typeface="ＭＳ 明朝" panose="02020609040205080304" pitchFamily="17" charset="-128"/>
              </a:rPr>
              <a:t>ページからになります。</a:t>
            </a: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75208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まず，</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つの観点について評価を行う際の重視すべき考え方についての確認です。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「知識・技能」については，習得状況を評価するとともに，他の学習や生活の場面でも活用できる程度に概念等を理解したり，技能を習得したりしているかについても評価することが求められています。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「思考・判断・表現」については，知識及び技能を活用して課題を解決する等のために必要な思考力，判断力，表現力等を身に付けているかを評価することが求められています。</a:t>
            </a:r>
            <a:endParaRPr lang="en-US" altLang="ja-JP" dirty="0">
              <a:latin typeface="ＭＳ 明朝" panose="02020609040205080304" pitchFamily="17" charset="-128"/>
              <a:ea typeface="ＭＳ 明朝" panose="02020609040205080304" pitchFamily="17" charset="-128"/>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23FAAB6-0B81-473B-B327-94F55C52E762}" type="slidenum">
              <a:rPr lang="ja-JP" altLang="en-US" smtClean="0">
                <a:solidFill>
                  <a:srgbClr val="000000"/>
                </a:solidFill>
                <a:latin typeface="游ゴシック" panose="020B0400000000000000" pitchFamily="50" charset="-128"/>
              </a:rPr>
              <a:pPr/>
              <a:t>25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6942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ChangeArrowheads="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主体的に学習に取り組む態度」については，自らの学習状況を把握し，学習の進め方について試行錯誤するなど自らの学習を調整しながら，学ぼうとしているかどうかという意思的な側面を評価することとし，粘り強い取組を行おうとしている側面と，その粘り強い取組を行う中で，自らの学習を調整しようとする側面を評価することが求められてい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2019EC2-4296-47A9-86FF-EEEE05AABC80}" type="slidenum">
              <a:rPr lang="ja-JP" altLang="en-US" smtClean="0">
                <a:solidFill>
                  <a:srgbClr val="000000"/>
                </a:solidFill>
                <a:latin typeface="游ゴシック" panose="020B0400000000000000" pitchFamily="50" charset="-128"/>
              </a:rPr>
              <a:pPr/>
              <a:t>26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19093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ChangeArrowheads="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特に，「主体的に学習に取り組む態度」の評価については，児童の学習の調整が，知識及び技能の習得などに結びついていない場合，教師が，児童の学習の進め方を適切に指導することが求められています。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これらの考え方に基づいた評価を行い，児童の学習改善，および教師の指導改善につないでいくことが大切になります。</a:t>
            </a: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A4688E1-DFBC-4296-8150-C5E2BB550165}" type="slidenum">
              <a:rPr lang="ja-JP" altLang="en-US" smtClean="0">
                <a:solidFill>
                  <a:srgbClr val="000000"/>
                </a:solidFill>
                <a:latin typeface="游ゴシック" panose="020B0400000000000000" pitchFamily="50" charset="-128"/>
              </a:rPr>
              <a:pPr/>
              <a:t>27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613353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ChangeArrowheads="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また，日々の授業の中で行われる学習評価については，児童の学習状況を把握し，授業改善に生かすことに重点を置くことが重視され，記録に用いる評価については，毎回の授業ではなく，その場面を精選することが示されています。</a:t>
            </a: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F2AEE34-3CD3-428E-826A-479436D17AC8}" type="slidenum">
              <a:rPr lang="ja-JP" altLang="en-US" smtClean="0">
                <a:solidFill>
                  <a:srgbClr val="000000"/>
                </a:solidFill>
                <a:latin typeface="游ゴシック" panose="020B0400000000000000" pitchFamily="50" charset="-128"/>
              </a:rPr>
              <a:pPr/>
              <a:t>28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99200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ChangeArrowheads="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そこで，第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編の第</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章に示された各事例では，毎回の授業で評価する観点を重点化するとともに，記録に用いる評価の場面を精選した単元計画および評価の実際が示されています。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本日は，冊子の</a:t>
            </a:r>
            <a:r>
              <a:rPr lang="en-US" altLang="ja-JP">
                <a:latin typeface="ＭＳ 明朝" panose="02020609040205080304" pitchFamily="17" charset="-128"/>
                <a:ea typeface="ＭＳ 明朝" panose="02020609040205080304" pitchFamily="17" charset="-128"/>
              </a:rPr>
              <a:t>47</a:t>
            </a:r>
            <a:r>
              <a:rPr lang="ja-JP" altLang="en-US">
                <a:latin typeface="ＭＳ 明朝" panose="02020609040205080304" pitchFamily="17" charset="-128"/>
                <a:ea typeface="ＭＳ 明朝" panose="02020609040205080304" pitchFamily="17" charset="-128"/>
              </a:rPr>
              <a:t>ページから</a:t>
            </a:r>
            <a:r>
              <a:rPr lang="en-US" altLang="ja-JP">
                <a:latin typeface="ＭＳ 明朝" panose="02020609040205080304" pitchFamily="17" charset="-128"/>
                <a:ea typeface="ＭＳ 明朝" panose="02020609040205080304" pitchFamily="17" charset="-128"/>
              </a:rPr>
              <a:t>49</a:t>
            </a:r>
            <a:r>
              <a:rPr lang="ja-JP" altLang="en-US">
                <a:latin typeface="ＭＳ 明朝" panose="02020609040205080304" pitchFamily="17" charset="-128"/>
                <a:ea typeface="ＭＳ 明朝" panose="02020609040205080304" pitchFamily="17" charset="-128"/>
              </a:rPr>
              <a:t>ページに示されている事例</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の単元計画を取り上げて説明します。</a:t>
            </a:r>
            <a:endParaRPr lang="en-US" altLang="ja-JP">
              <a:latin typeface="ＭＳ 明朝" panose="02020609040205080304" pitchFamily="17" charset="-128"/>
              <a:ea typeface="ＭＳ 明朝" panose="02020609040205080304" pitchFamily="17" charset="-128"/>
            </a:endParaRP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012A07-51B6-4CF2-8C33-7E3243E614FA}" type="slidenum">
              <a:rPr lang="ja-JP" altLang="en-US" smtClean="0">
                <a:solidFill>
                  <a:srgbClr val="000000"/>
                </a:solidFill>
                <a:latin typeface="游ゴシック" panose="020B0400000000000000" pitchFamily="50" charset="-128"/>
              </a:rPr>
              <a:pPr/>
              <a:t>29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4055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ChangeArrowheads="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「観点別学習評価」は，児童の具体的な学習や教師の指導改善に生かすことを目的としています。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改定された学習指導要領の「内容」には，「内容のまとまり」ごとに育成を目指す資質・能力が示されているため，学習指導要領に示された「内容」は，そのまま学習指導の目標となり，その目標に準拠した評価として「観点別学習評価」を行う必要があります。</a:t>
            </a:r>
            <a:endParaRPr lang="en-US" altLang="ja-JP">
              <a:latin typeface="ＭＳ 明朝" panose="02020609040205080304" pitchFamily="17" charset="-128"/>
              <a:ea typeface="ＭＳ 明朝" panose="02020609040205080304" pitchFamily="17" charset="-128"/>
            </a:endParaRP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75F4894-D5A2-4CC6-B8F0-2F4C2B713E13}" type="slidenum">
              <a:rPr lang="ja-JP" altLang="en-US" smtClean="0">
                <a:solidFill>
                  <a:srgbClr val="000000"/>
                </a:solidFill>
                <a:latin typeface="游ゴシック" panose="020B0400000000000000" pitchFamily="50" charset="-128"/>
              </a:rPr>
              <a:pPr/>
              <a:t>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3341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ChangeArrowheads="1" noTextEdit="1"/>
          </p:cNvSpPr>
          <p:nvPr>
            <p:ph type="sldImg"/>
          </p:nvPr>
        </p:nvSpPr>
        <p:spPr>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ず，事例で示されている単元計画では，評価を行う場面や頻度の精選のため，重点的に児童の学習状況を確認する観点を「重点」の項目で示し，評価規準に照らして児童全員の学習状況を記録に残す場面を「記録」の項目で示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記録」の欄に○印のない授業では，示された観点について，特徴的な児童の学習状況を確認する場面と位置付け，特徴的な児童を確認したり，さらに伸ばす指導を行ったりして記録に残す場面につなげるようにすることが大切となり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次に，この単元計画について，「重点」の項目を，「主体的に学習に取り組む態度」の観点に着目してご覧ください。</a:t>
            </a: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6DFC0C4-7059-46C5-963D-3A5450714EC2}" type="slidenum">
              <a:rPr lang="ja-JP" altLang="en-US" smtClean="0">
                <a:solidFill>
                  <a:srgbClr val="000000"/>
                </a:solidFill>
                <a:latin typeface="游ゴシック" panose="020B0400000000000000" pitchFamily="50" charset="-128"/>
              </a:rPr>
              <a:pPr/>
              <a:t>30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34357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ChangeArrowheads="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これまで興味・関心の観点については，単元の導入段階に位置付くことが多かったのではないかと思います。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主体的に学習に取り組む態度」については，問題解決がスタートしてから終末段階までの児童の学習への取組を見取る必要があるため，単元の導入段階ではなく，展開段階の後半や終末段階に位置付けられています。</a:t>
            </a: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D23B99-CF80-42E6-A6E8-F93E27DBABF6}" type="slidenum">
              <a:rPr lang="ja-JP" altLang="en-US" smtClean="0">
                <a:solidFill>
                  <a:srgbClr val="000000"/>
                </a:solidFill>
                <a:latin typeface="游ゴシック" panose="020B0400000000000000" pitchFamily="50" charset="-128"/>
              </a:rPr>
              <a:pPr/>
              <a:t>31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05062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ChangeArrowheads="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特に，終末段階に位置付いた学習場面では，導入段階で設定した課題についての解決場面を設定したり，新たな課題解決が行われたりすることがありますが，終末段階の「主体的に学習に取り組む態度」は，課題を解決できたかどうかではなく，単元全体を通した問題解決学習のプロセスで評価することが大切になります。</a:t>
            </a: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55C37A2-873C-4BD1-B1D1-268364F02F50}" type="slidenum">
              <a:rPr lang="ja-JP" altLang="en-US" smtClean="0">
                <a:solidFill>
                  <a:srgbClr val="000000"/>
                </a:solidFill>
                <a:latin typeface="游ゴシック" panose="020B0400000000000000" pitchFamily="50" charset="-128"/>
              </a:rPr>
              <a:pPr/>
              <a:t>32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54963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ChangeArrowheads="1" noTextEdit="1"/>
          </p:cNvSpPr>
          <p:nvPr>
            <p:ph type="sldImg"/>
          </p:nvPr>
        </p:nvSpPr>
        <p:spPr>
          <a:ln/>
        </p:spPr>
      </p:sp>
      <p:sp>
        <p:nvSpPr>
          <p:cNvPr id="70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また，「主体的に学習に取り組む態度」は，単元をまたいで継続的に総括評価する場合があるため，単元全体を通して，記録の項目に○印がない場合があります。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
        <p:nvSpPr>
          <p:cNvPr id="70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4FF579D-0007-4CC7-A67F-3DE2B90C5E1C}" type="slidenum">
              <a:rPr lang="ja-JP" altLang="en-US" smtClean="0">
                <a:solidFill>
                  <a:srgbClr val="000000"/>
                </a:solidFill>
                <a:latin typeface="游ゴシック" panose="020B0400000000000000" pitchFamily="50" charset="-128"/>
              </a:rPr>
              <a:pPr/>
              <a:t>33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66883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ChangeArrowheads="1" noTextEdit="1"/>
          </p:cNvSpPr>
          <p:nvPr>
            <p:ph type="sldImg"/>
          </p:nvPr>
        </p:nvSpPr>
        <p:spPr>
          <a:ln/>
        </p:spPr>
      </p:sp>
      <p:sp>
        <p:nvSpPr>
          <p:cNvPr id="727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最後に，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印のついた「思考・判断・表現」②の観点について，単元全体を通して「記録」の欄に○印が見られないことについてです。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これは，</a:t>
            </a:r>
            <a:r>
              <a:rPr lang="en-US" altLang="ja-JP" dirty="0">
                <a:latin typeface="ＭＳ 明朝" panose="02020609040205080304" pitchFamily="17" charset="-128"/>
                <a:ea typeface="ＭＳ 明朝" panose="02020609040205080304" pitchFamily="17" charset="-128"/>
              </a:rPr>
              <a:t>46</a:t>
            </a:r>
            <a:r>
              <a:rPr lang="ja-JP" altLang="en-US" dirty="0">
                <a:latin typeface="ＭＳ 明朝" panose="02020609040205080304" pitchFamily="17" charset="-128"/>
                <a:ea typeface="ＭＳ 明朝" panose="02020609040205080304" pitchFamily="17" charset="-128"/>
              </a:rPr>
              <a:t>ページに示された単元の評価規準の「思考・判断・表現」②が，第</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学年で主に育成を目指す問題解決の力ではないため，今後実施する単元と合わせて評価が行われるということです。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今回，</a:t>
            </a:r>
            <a:r>
              <a:rPr lang="en-US" altLang="ja-JP" dirty="0">
                <a:latin typeface="ＭＳ 明朝" panose="02020609040205080304" pitchFamily="17" charset="-128"/>
                <a:ea typeface="ＭＳ 明朝" panose="02020609040205080304" pitchFamily="17" charset="-128"/>
              </a:rPr>
              <a:t>4</a:t>
            </a:r>
            <a:r>
              <a:rPr lang="ja-JP" altLang="en-US" dirty="0">
                <a:latin typeface="ＭＳ 明朝" panose="02020609040205080304" pitchFamily="17" charset="-128"/>
                <a:ea typeface="ＭＳ 明朝" panose="02020609040205080304" pitchFamily="17" charset="-128"/>
              </a:rPr>
              <a:t>つの事例が示されていますので，学習状況を確認したり，評価したりする場面を参考に，児童の具体的な学習や教師の指導の改善に生かす評価の在り方について研鑽を重ねていきましょう。</a:t>
            </a:r>
            <a:endParaRPr lang="en-US" altLang="ja-JP" dirty="0">
              <a:latin typeface="ＭＳ 明朝" panose="02020609040205080304" pitchFamily="17" charset="-128"/>
              <a:ea typeface="ＭＳ 明朝" panose="02020609040205080304" pitchFamily="17" charset="-128"/>
            </a:endParaRPr>
          </a:p>
        </p:txBody>
      </p:sp>
      <p:sp>
        <p:nvSpPr>
          <p:cNvPr id="72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6B0A09A-3519-4682-8611-F77795CBD3C6}" type="slidenum">
              <a:rPr lang="ja-JP" altLang="en-US" smtClean="0">
                <a:solidFill>
                  <a:srgbClr val="000000"/>
                </a:solidFill>
                <a:latin typeface="游ゴシック" panose="020B0400000000000000" pitchFamily="50" charset="-128"/>
              </a:rPr>
              <a:pPr/>
              <a:t>34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827452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4556D8A-272B-4260-81C3-BEA75740A2F6}" type="slidenum">
              <a:rPr kumimoji="1" lang="en-US" altLang="ja-JP" smtClean="0">
                <a:solidFill>
                  <a:srgbClr val="000000"/>
                </a:solidFill>
                <a:latin typeface="Arial" panose="020B0604020202020204" pitchFamily="34" charset="0"/>
              </a:rPr>
              <a:pPr/>
              <a:t>35</a:t>
            </a:fld>
            <a:endParaRPr kumimoji="1" lang="en-US" altLang="ja-JP">
              <a:solidFill>
                <a:srgbClr val="000000"/>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以上で，「</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のための学習評価」について「小学校理科」の説明を終わります。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4714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ChangeArrowheads="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こで，学習指導要領に示された学習指導の目標としての「内容のまとまり」を基に，「内容のまとまりごとの評価規準」を踏まえた「単元の評価規準」を作成して観点別学習評価が行えるよう，今回「内容のまとまりごとの評価規準」および「単元の評価規準」の作成の手順ついて説明します。</a:t>
            </a: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C6E402B-C60F-4C76-9A27-35B6929DC0D9}"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7051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A9D33D9-E606-429B-A6DA-146C60F670DF}" type="slidenum">
              <a:rPr kumimoji="1" lang="en-US" altLang="ja-JP" smtClean="0">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小学校理科における「内容のまとまり」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8170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小学校理科における「内容のまとまり」は，学習指導要領に示されている各区分の（</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）などで示された各項目になります。</a:t>
            </a: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39CAB56-59C9-4BA7-8BE9-6F2896E67A39}"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1508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学習指導要領解説では，「内容のまとまり」である各項目は，（１），（２）として，スライドのように示されています。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また，それぞれの「内容のまとまり」ごとに，「知識・技能」と「思考・判断・表現」がア，イで示されています。</a:t>
            </a: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A4E741D-9C2C-4A30-92ED-5BE749EF8A30}"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0128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ChangeArrowheads="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「内容のまとまり」である各項目は，学習指導要領解説に示されている「エネルギー」，「粒子」などを柱とした内容の構成を示した図では，それぞれの丸囲みの部分となっています。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32B2A5-B1C5-4953-861A-0B2CAFE1945A}"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40190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6586B62-D6B6-4BD6-9F62-E99D83306816}" type="slidenum">
              <a:rPr kumimoji="1" lang="en-US" altLang="ja-JP" smtClean="0">
                <a:solidFill>
                  <a:srgbClr val="000000"/>
                </a:solidFill>
                <a:latin typeface="Arial" panose="020B0604020202020204" pitchFamily="34" charset="0"/>
              </a:rPr>
              <a:pPr/>
              <a:t>9</a:t>
            </a:fld>
            <a:endParaRPr kumimoji="1" lang="en-US" altLang="ja-JP">
              <a:solidFill>
                <a:srgbClr val="000000"/>
              </a:solidFill>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次に，「内容のまとまりごとの評価規準」作成の具体的な手順　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冊子は，第２編の</a:t>
            </a:r>
            <a:r>
              <a:rPr lang="en-US" altLang="ja-JP">
                <a:latin typeface="ＭＳ 明朝" panose="02020609040205080304" pitchFamily="17" charset="-128"/>
                <a:ea typeface="ＭＳ 明朝" panose="02020609040205080304" pitchFamily="17" charset="-128"/>
              </a:rPr>
              <a:t>25</a:t>
            </a:r>
            <a:r>
              <a:rPr lang="ja-JP" altLang="en-US">
                <a:latin typeface="ＭＳ 明朝" panose="02020609040205080304" pitchFamily="17" charset="-128"/>
                <a:ea typeface="ＭＳ 明朝" panose="02020609040205080304" pitchFamily="17" charset="-128"/>
              </a:rPr>
              <a:t>ページからになります。</a:t>
            </a:r>
          </a:p>
        </p:txBody>
      </p:sp>
    </p:spTree>
    <p:extLst>
      <p:ext uri="{BB962C8B-B14F-4D97-AF65-F5344CB8AC3E}">
        <p14:creationId xmlns:p14="http://schemas.microsoft.com/office/powerpoint/2010/main" val="968187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80E2F2E2-BDD0-4237-9552-4C5020A5A1BF}" type="slidenum">
              <a:rPr lang="en-US" altLang="ja-JP"/>
              <a:pPr>
                <a:defRPr/>
              </a:pPr>
              <a:t>‹#›</a:t>
            </a:fld>
            <a:endParaRPr lang="en-US" altLang="ja-JP"/>
          </a:p>
        </p:txBody>
      </p:sp>
    </p:spTree>
    <p:extLst>
      <p:ext uri="{BB962C8B-B14F-4D97-AF65-F5344CB8AC3E}">
        <p14:creationId xmlns:p14="http://schemas.microsoft.com/office/powerpoint/2010/main" val="30369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732996B2-C31E-4406-BDE0-A6A0A90B7E95}" type="slidenum">
              <a:rPr lang="en-US" altLang="ja-JP"/>
              <a:pPr>
                <a:defRPr/>
              </a:pPr>
              <a:t>‹#›</a:t>
            </a:fld>
            <a:endParaRPr lang="en-US" altLang="ja-JP"/>
          </a:p>
        </p:txBody>
      </p:sp>
    </p:spTree>
    <p:extLst>
      <p:ext uri="{BB962C8B-B14F-4D97-AF65-F5344CB8AC3E}">
        <p14:creationId xmlns:p14="http://schemas.microsoft.com/office/powerpoint/2010/main" val="159161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8AB54BF7-CBEC-4438-94C8-59E95DF11FAD}" type="slidenum">
              <a:rPr lang="en-US" altLang="ja-JP"/>
              <a:pPr>
                <a:defRPr/>
              </a:pPr>
              <a:t>‹#›</a:t>
            </a:fld>
            <a:endParaRPr lang="en-US" altLang="ja-JP"/>
          </a:p>
        </p:txBody>
      </p:sp>
    </p:spTree>
    <p:extLst>
      <p:ext uri="{BB962C8B-B14F-4D97-AF65-F5344CB8AC3E}">
        <p14:creationId xmlns:p14="http://schemas.microsoft.com/office/powerpoint/2010/main" val="7567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D4CE0F3-CFEF-4E0D-B0C1-A1F979578BBF}" type="slidenum">
              <a:rPr lang="en-US" altLang="ja-JP"/>
              <a:pPr>
                <a:defRPr/>
              </a:pPr>
              <a:t>‹#›</a:t>
            </a:fld>
            <a:endParaRPr lang="en-US" altLang="ja-JP"/>
          </a:p>
        </p:txBody>
      </p:sp>
    </p:spTree>
    <p:extLst>
      <p:ext uri="{BB962C8B-B14F-4D97-AF65-F5344CB8AC3E}">
        <p14:creationId xmlns:p14="http://schemas.microsoft.com/office/powerpoint/2010/main" val="420841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838D0B4C-DBAD-4E46-BE4B-6908D6B05314}" type="slidenum">
              <a:rPr lang="en-US" altLang="ja-JP"/>
              <a:pPr>
                <a:defRPr/>
              </a:pPr>
              <a:t>‹#›</a:t>
            </a:fld>
            <a:endParaRPr lang="en-US" altLang="ja-JP"/>
          </a:p>
        </p:txBody>
      </p:sp>
    </p:spTree>
    <p:extLst>
      <p:ext uri="{BB962C8B-B14F-4D97-AF65-F5344CB8AC3E}">
        <p14:creationId xmlns:p14="http://schemas.microsoft.com/office/powerpoint/2010/main" val="31825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B57141A1-EFEF-4F31-B82F-428C98B933CA}" type="slidenum">
              <a:rPr lang="en-US" altLang="ja-JP"/>
              <a:pPr>
                <a:defRPr/>
              </a:pPr>
              <a:t>‹#›</a:t>
            </a:fld>
            <a:endParaRPr lang="en-US" altLang="ja-JP"/>
          </a:p>
        </p:txBody>
      </p:sp>
    </p:spTree>
    <p:extLst>
      <p:ext uri="{BB962C8B-B14F-4D97-AF65-F5344CB8AC3E}">
        <p14:creationId xmlns:p14="http://schemas.microsoft.com/office/powerpoint/2010/main" val="421443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3EDFF2CB-D950-461D-8DC9-565F23FD09A9}" type="slidenum">
              <a:rPr lang="en-US" altLang="ja-JP"/>
              <a:pPr>
                <a:defRPr/>
              </a:pPr>
              <a:t>‹#›</a:t>
            </a:fld>
            <a:endParaRPr lang="en-US" altLang="ja-JP"/>
          </a:p>
        </p:txBody>
      </p:sp>
    </p:spTree>
    <p:extLst>
      <p:ext uri="{BB962C8B-B14F-4D97-AF65-F5344CB8AC3E}">
        <p14:creationId xmlns:p14="http://schemas.microsoft.com/office/powerpoint/2010/main" val="391490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912992CB-2F31-4412-B2C6-6C1760DC4D72}" type="slidenum">
              <a:rPr lang="en-US" altLang="ja-JP"/>
              <a:pPr>
                <a:defRPr/>
              </a:pPr>
              <a:t>‹#›</a:t>
            </a:fld>
            <a:endParaRPr lang="en-US" altLang="ja-JP"/>
          </a:p>
        </p:txBody>
      </p:sp>
    </p:spTree>
    <p:extLst>
      <p:ext uri="{BB962C8B-B14F-4D97-AF65-F5344CB8AC3E}">
        <p14:creationId xmlns:p14="http://schemas.microsoft.com/office/powerpoint/2010/main" val="179278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D6189141-E384-4D20-9BC1-DA0709F6F85B}" type="slidenum">
              <a:rPr lang="en-US" altLang="ja-JP"/>
              <a:pPr>
                <a:defRPr/>
              </a:pPr>
              <a:t>‹#›</a:t>
            </a:fld>
            <a:endParaRPr lang="en-US" altLang="ja-JP"/>
          </a:p>
        </p:txBody>
      </p:sp>
    </p:spTree>
    <p:extLst>
      <p:ext uri="{BB962C8B-B14F-4D97-AF65-F5344CB8AC3E}">
        <p14:creationId xmlns:p14="http://schemas.microsoft.com/office/powerpoint/2010/main" val="128445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80B724F-4D97-4A7E-A6BD-5DF2E644E8DB}" type="slidenum">
              <a:rPr lang="en-US" altLang="ja-JP"/>
              <a:pPr>
                <a:defRPr/>
              </a:pPr>
              <a:t>‹#›</a:t>
            </a:fld>
            <a:endParaRPr lang="en-US" altLang="ja-JP"/>
          </a:p>
        </p:txBody>
      </p:sp>
    </p:spTree>
    <p:extLst>
      <p:ext uri="{BB962C8B-B14F-4D97-AF65-F5344CB8AC3E}">
        <p14:creationId xmlns:p14="http://schemas.microsoft.com/office/powerpoint/2010/main" val="303581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D61AE4B4-5085-4FE4-9026-549DF080D588}" type="slidenum">
              <a:rPr lang="en-US" altLang="ja-JP"/>
              <a:pPr>
                <a:defRPr/>
              </a:pPr>
              <a:t>‹#›</a:t>
            </a:fld>
            <a:endParaRPr lang="en-US" altLang="ja-JP"/>
          </a:p>
        </p:txBody>
      </p:sp>
    </p:spTree>
    <p:extLst>
      <p:ext uri="{BB962C8B-B14F-4D97-AF65-F5344CB8AC3E}">
        <p14:creationId xmlns:p14="http://schemas.microsoft.com/office/powerpoint/2010/main" val="859950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A34359A9-A045-47D4-A56C-E7B02F6C5B7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dirty="0">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オーディオ 14">
            <a:hlinkClick r:id="" action="ppaction://media"/>
            <a:extLst>
              <a:ext uri="{FF2B5EF4-FFF2-40B4-BE49-F238E27FC236}">
                <a16:creationId xmlns:a16="http://schemas.microsoft.com/office/drawing/2014/main" id="{6C533BA9-D97F-4E02-8C21-3498125D36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30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4775" y="962025"/>
            <a:ext cx="8963025" cy="5848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➊　 </a:t>
            </a:r>
            <a:r>
              <a:rPr lang="en-US" altLang="ja-JP" sz="2800" b="1" dirty="0">
                <a:solidFill>
                  <a:schemeClr val="bg1"/>
                </a:solidFill>
                <a:latin typeface="+mj-ea"/>
                <a:ea typeface="+mj-ea"/>
              </a:rPr>
              <a:t>【</a:t>
            </a:r>
            <a:r>
              <a:rPr lang="ja-JP" altLang="en-US" sz="2800" b="1" dirty="0">
                <a:solidFill>
                  <a:schemeClr val="bg1"/>
                </a:solidFill>
                <a:latin typeface="+mj-ea"/>
                <a:ea typeface="+mj-ea"/>
              </a:rPr>
              <a:t>知識・技能</a:t>
            </a:r>
            <a:r>
              <a:rPr lang="en-US" altLang="ja-JP" sz="2800" b="1" dirty="0">
                <a:solidFill>
                  <a:schemeClr val="bg1"/>
                </a:solidFill>
                <a:latin typeface="+mj-ea"/>
                <a:ea typeface="+mj-ea"/>
              </a:rPr>
              <a:t>】</a:t>
            </a:r>
            <a:r>
              <a:rPr lang="ja-JP" altLang="en-US" sz="2800" b="1" dirty="0" err="1">
                <a:solidFill>
                  <a:schemeClr val="bg1"/>
                </a:solidFill>
                <a:latin typeface="+mj-ea"/>
                <a:ea typeface="+mj-ea"/>
              </a:rPr>
              <a:t>，</a:t>
            </a:r>
            <a:r>
              <a:rPr lang="en-US" altLang="ja-JP" sz="2800" b="1" dirty="0">
                <a:solidFill>
                  <a:schemeClr val="bg1"/>
                </a:solidFill>
                <a:latin typeface="+mj-ea"/>
                <a:ea typeface="+mj-ea"/>
              </a:rPr>
              <a:t>【</a:t>
            </a:r>
            <a:r>
              <a:rPr lang="ja-JP" altLang="en-US" sz="2800" b="1" dirty="0">
                <a:solidFill>
                  <a:schemeClr val="bg1"/>
                </a:solidFill>
                <a:latin typeface="+mj-ea"/>
                <a:ea typeface="+mj-ea"/>
              </a:rPr>
              <a:t>思考・判断・表現</a:t>
            </a:r>
            <a:r>
              <a:rPr lang="en-US" altLang="ja-JP" sz="2800" b="1" dirty="0">
                <a:solidFill>
                  <a:schemeClr val="bg1"/>
                </a:solidFill>
                <a:latin typeface="+mj-ea"/>
                <a:ea typeface="+mj-ea"/>
              </a:rPr>
              <a:t>】</a:t>
            </a:r>
            <a:r>
              <a:rPr lang="ja-JP" altLang="en-US" sz="2800" b="1" dirty="0">
                <a:solidFill>
                  <a:schemeClr val="bg1"/>
                </a:solidFill>
                <a:latin typeface="+mj-ea"/>
                <a:ea typeface="+mj-ea"/>
              </a:rPr>
              <a:t>の観点について</a:t>
            </a:r>
            <a:endParaRPr lang="en-US" altLang="ja-JP" sz="2800" b="1" dirty="0">
              <a:solidFill>
                <a:schemeClr val="bg1"/>
              </a:solidFill>
              <a:latin typeface="+mj-ea"/>
              <a:ea typeface="+mj-ea"/>
            </a:endParaRPr>
          </a:p>
        </p:txBody>
      </p:sp>
      <p:sp>
        <p:nvSpPr>
          <p:cNvPr id="2" name="リボン: 下に曲がる 1"/>
          <p:cNvSpPr/>
          <p:nvPr/>
        </p:nvSpPr>
        <p:spPr>
          <a:xfrm>
            <a:off x="7627938" y="476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30</a:t>
            </a:r>
          </a:p>
        </p:txBody>
      </p:sp>
      <p:sp>
        <p:nvSpPr>
          <p:cNvPr id="22533" name="AutoShape 10"/>
          <p:cNvSpPr>
            <a:spLocks noChangeArrowheads="1"/>
          </p:cNvSpPr>
          <p:nvPr/>
        </p:nvSpPr>
        <p:spPr bwMode="auto">
          <a:xfrm>
            <a:off x="166688" y="1062038"/>
            <a:ext cx="8839200" cy="560705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○「知識・技能」のポイント</a:t>
            </a:r>
            <a:endParaRPr lang="en-US" altLang="ja-JP" sz="2800">
              <a:latin typeface="Tahoma" panose="020B0604030504040204" pitchFamily="34" charset="0"/>
            </a:endParaRPr>
          </a:p>
          <a:p>
            <a:pPr algn="dist"/>
            <a:r>
              <a:rPr lang="ja-JP" altLang="en-US" sz="2400">
                <a:latin typeface="Tahoma" panose="020B0604030504040204" pitchFamily="34" charset="0"/>
              </a:rPr>
              <a:t>　・「知識」・・・学習指導要領の「</a:t>
            </a:r>
            <a:r>
              <a:rPr lang="en-US" altLang="ja-JP" sz="2400">
                <a:latin typeface="Tahoma" panose="020B0604030504040204" pitchFamily="34" charset="0"/>
              </a:rPr>
              <a:t>2</a:t>
            </a:r>
            <a:r>
              <a:rPr lang="ja-JP" altLang="en-US" sz="2400">
                <a:latin typeface="Tahoma" panose="020B0604030504040204" pitchFamily="34" charset="0"/>
              </a:rPr>
              <a:t>　内容」における知識に関する内容</a:t>
            </a:r>
            <a:endParaRPr lang="en-US" altLang="ja-JP" sz="2400">
              <a:latin typeface="Tahoma" panose="020B0604030504040204" pitchFamily="34" charset="0"/>
            </a:endParaRPr>
          </a:p>
          <a:p>
            <a:pPr algn="dist"/>
            <a:r>
              <a:rPr lang="ja-JP" altLang="en-US" sz="2400">
                <a:latin typeface="Tahoma" panose="020B0604030504040204" pitchFamily="34" charset="0"/>
              </a:rPr>
              <a:t>　　       　である</a:t>
            </a:r>
            <a:r>
              <a:rPr lang="ja-JP" altLang="en-US" sz="2400">
                <a:solidFill>
                  <a:srgbClr val="000099"/>
                </a:solidFill>
                <a:latin typeface="Tahoma" panose="020B0604030504040204" pitchFamily="34" charset="0"/>
              </a:rPr>
              <a:t>（ア），（イ）などの文末を</a:t>
            </a:r>
            <a:r>
              <a:rPr lang="ja-JP" altLang="en-US" sz="2400">
                <a:solidFill>
                  <a:srgbClr val="FF0000"/>
                </a:solidFill>
                <a:latin typeface="Tahoma" panose="020B0604030504040204" pitchFamily="34" charset="0"/>
              </a:rPr>
              <a:t>　「～を理解している」</a:t>
            </a:r>
            <a:r>
              <a:rPr lang="ja-JP" altLang="en-US" sz="2400">
                <a:latin typeface="Tahoma" panose="020B0604030504040204" pitchFamily="34" charset="0"/>
              </a:rPr>
              <a:t>と</a:t>
            </a:r>
            <a:endParaRPr lang="en-US" altLang="ja-JP" sz="2400">
              <a:latin typeface="Tahoma" panose="020B0604030504040204" pitchFamily="34" charset="0"/>
            </a:endParaRPr>
          </a:p>
          <a:p>
            <a:r>
              <a:rPr lang="ja-JP" altLang="en-US" sz="2400">
                <a:latin typeface="Tahoma" panose="020B0604030504040204" pitchFamily="34" charset="0"/>
              </a:rPr>
              <a:t>                </a:t>
            </a:r>
            <a:r>
              <a:rPr lang="ja-JP" altLang="en-US" sz="1200">
                <a:latin typeface="Tahoma" panose="020B0604030504040204" pitchFamily="34" charset="0"/>
              </a:rPr>
              <a:t>     </a:t>
            </a:r>
            <a:r>
              <a:rPr lang="ja-JP" altLang="en-US" sz="2400">
                <a:latin typeface="Tahoma" panose="020B0604030504040204" pitchFamily="34" charset="0"/>
              </a:rPr>
              <a:t>して作成する。</a:t>
            </a:r>
            <a:endParaRPr lang="en-US" altLang="ja-JP" sz="2400">
              <a:latin typeface="Tahoma" panose="020B0604030504040204" pitchFamily="34" charset="0"/>
            </a:endParaRPr>
          </a:p>
          <a:p>
            <a:endParaRPr lang="en-US" altLang="ja-JP" sz="2400">
              <a:latin typeface="Tahoma" panose="020B0604030504040204" pitchFamily="34" charset="0"/>
            </a:endParaRPr>
          </a:p>
          <a:p>
            <a:r>
              <a:rPr lang="ja-JP" altLang="en-US" sz="2400">
                <a:latin typeface="Tahoma" panose="020B0604030504040204" pitchFamily="34" charset="0"/>
              </a:rPr>
              <a:t>　・「技能」・・・学習指導要領の「</a:t>
            </a:r>
            <a:r>
              <a:rPr lang="en-US" altLang="ja-JP" sz="2400">
                <a:latin typeface="Tahoma" panose="020B0604030504040204" pitchFamily="34" charset="0"/>
              </a:rPr>
              <a:t>2</a:t>
            </a:r>
            <a:r>
              <a:rPr lang="ja-JP" altLang="en-US" sz="2400">
                <a:latin typeface="Tahoma" panose="020B0604030504040204" pitchFamily="34" charset="0"/>
              </a:rPr>
              <a:t>　内容」における技能に関する内容</a:t>
            </a:r>
            <a:endParaRPr lang="en-US" altLang="ja-JP" sz="2400">
              <a:latin typeface="Tahoma" panose="020B0604030504040204" pitchFamily="34" charset="0"/>
            </a:endParaRPr>
          </a:p>
          <a:p>
            <a:pPr algn="dist"/>
            <a:r>
              <a:rPr lang="en-US" altLang="ja-JP" sz="2400">
                <a:latin typeface="Tahoma" panose="020B0604030504040204" pitchFamily="34" charset="0"/>
              </a:rPr>
              <a:t>                  </a:t>
            </a:r>
            <a:r>
              <a:rPr lang="ja-JP" altLang="en-US" sz="2400">
                <a:latin typeface="Tahoma" panose="020B0604030504040204" pitchFamily="34" charset="0"/>
              </a:rPr>
              <a:t>である</a:t>
            </a:r>
            <a:r>
              <a:rPr lang="ja-JP" altLang="en-US" sz="2400">
                <a:solidFill>
                  <a:srgbClr val="000099"/>
                </a:solidFill>
                <a:latin typeface="Tahoma" panose="020B0604030504040204" pitchFamily="34" charset="0"/>
              </a:rPr>
              <a:t>「観察，実験などに関する技能を身に付ける</a:t>
            </a:r>
            <a:endParaRPr lang="en-US" altLang="ja-JP" sz="2400">
              <a:solidFill>
                <a:srgbClr val="000099"/>
              </a:solidFill>
              <a:latin typeface="Tahoma" panose="020B0604030504040204" pitchFamily="34" charset="0"/>
            </a:endParaRPr>
          </a:p>
          <a:p>
            <a:r>
              <a:rPr lang="en-US" altLang="ja-JP" sz="2400">
                <a:solidFill>
                  <a:srgbClr val="000099"/>
                </a:solidFill>
                <a:latin typeface="Tahoma" panose="020B0604030504040204" pitchFamily="34" charset="0"/>
              </a:rPr>
              <a:t>                  </a:t>
            </a:r>
            <a:r>
              <a:rPr lang="ja-JP" altLang="en-US" sz="2400">
                <a:solidFill>
                  <a:srgbClr val="000099"/>
                </a:solidFill>
                <a:latin typeface="Tahoma" panose="020B0604030504040204" pitchFamily="34" charset="0"/>
              </a:rPr>
              <a:t>こと」の文末を</a:t>
            </a:r>
            <a:r>
              <a:rPr lang="ja-JP" altLang="en-US" sz="2400">
                <a:solidFill>
                  <a:srgbClr val="FF0000"/>
                </a:solidFill>
                <a:latin typeface="Tahoma" panose="020B0604030504040204" pitchFamily="34" charset="0"/>
              </a:rPr>
              <a:t>「～身に付けている」</a:t>
            </a:r>
            <a:r>
              <a:rPr lang="ja-JP" altLang="en-US" sz="2400">
                <a:latin typeface="Tahoma" panose="020B0604030504040204" pitchFamily="34" charset="0"/>
              </a:rPr>
              <a:t>として作成する。</a:t>
            </a:r>
            <a:endParaRPr lang="en-US" altLang="ja-JP" sz="2400">
              <a:latin typeface="Tahoma" panose="020B0604030504040204" pitchFamily="34" charset="0"/>
            </a:endParaRPr>
          </a:p>
          <a:p>
            <a:endParaRPr lang="en-US" altLang="ja-JP" sz="2400">
              <a:latin typeface="Tahoma" panose="020B0604030504040204" pitchFamily="34" charset="0"/>
            </a:endParaRPr>
          </a:p>
          <a:p>
            <a:r>
              <a:rPr lang="ja-JP" altLang="en-US" sz="2800">
                <a:latin typeface="Tahoma" panose="020B0604030504040204" pitchFamily="34" charset="0"/>
              </a:rPr>
              <a:t>○「思考・判断・表現」のポイント</a:t>
            </a:r>
            <a:endParaRPr lang="en-US" altLang="ja-JP" sz="2800">
              <a:latin typeface="Tahoma" panose="020B0604030504040204" pitchFamily="34" charset="0"/>
            </a:endParaRPr>
          </a:p>
          <a:p>
            <a:pPr algn="dist"/>
            <a:r>
              <a:rPr lang="ja-JP" altLang="en-US" sz="2400">
                <a:latin typeface="Tahoma" panose="020B0604030504040204" pitchFamily="34" charset="0"/>
              </a:rPr>
              <a:t>　・学習指導要領の「</a:t>
            </a:r>
            <a:r>
              <a:rPr lang="en-US" altLang="ja-JP" sz="2400">
                <a:latin typeface="Tahoma" panose="020B0604030504040204" pitchFamily="34" charset="0"/>
              </a:rPr>
              <a:t>2</a:t>
            </a:r>
            <a:r>
              <a:rPr lang="ja-JP" altLang="en-US" sz="2400">
                <a:latin typeface="Tahoma" panose="020B0604030504040204" pitchFamily="34" charset="0"/>
              </a:rPr>
              <a:t>　内容」における思考力・判断力・表現力等に</a:t>
            </a:r>
            <a:endParaRPr lang="en-US" altLang="ja-JP" sz="2400">
              <a:latin typeface="Tahoma" panose="020B0604030504040204" pitchFamily="34" charset="0"/>
            </a:endParaRPr>
          </a:p>
          <a:p>
            <a:pPr algn="dist"/>
            <a:r>
              <a:rPr lang="ja-JP" altLang="en-US" sz="2400">
                <a:latin typeface="Tahoma" panose="020B0604030504040204" pitchFamily="34" charset="0"/>
              </a:rPr>
              <a:t>　</a:t>
            </a:r>
            <a:r>
              <a:rPr lang="ja-JP" altLang="en-US" sz="2000">
                <a:latin typeface="Tahoma" panose="020B0604030504040204" pitchFamily="34" charset="0"/>
              </a:rPr>
              <a:t> </a:t>
            </a:r>
            <a:r>
              <a:rPr lang="ja-JP" altLang="en-US" sz="2400">
                <a:latin typeface="Tahoma" panose="020B0604030504040204" pitchFamily="34" charset="0"/>
              </a:rPr>
              <a:t>関する内容である</a:t>
            </a:r>
            <a:r>
              <a:rPr lang="ja-JP" altLang="en-US" sz="2400">
                <a:solidFill>
                  <a:srgbClr val="000099"/>
                </a:solidFill>
                <a:latin typeface="Tahoma" panose="020B0604030504040204" pitchFamily="34" charset="0"/>
              </a:rPr>
              <a:t>「～について追究する中で，差異点や共通点を</a:t>
            </a:r>
            <a:endParaRPr lang="en-US" altLang="ja-JP" sz="2400">
              <a:solidFill>
                <a:srgbClr val="000099"/>
              </a:solidFill>
              <a:latin typeface="Tahoma" panose="020B0604030504040204" pitchFamily="34" charset="0"/>
            </a:endParaRPr>
          </a:p>
          <a:p>
            <a:pPr algn="dist"/>
            <a:r>
              <a:rPr lang="ja-JP" altLang="en-US" sz="2400">
                <a:solidFill>
                  <a:srgbClr val="000099"/>
                </a:solidFill>
                <a:latin typeface="Tahoma" panose="020B0604030504040204" pitchFamily="34" charset="0"/>
              </a:rPr>
              <a:t>   </a:t>
            </a:r>
            <a:r>
              <a:rPr lang="ja-JP" altLang="en-US" sz="800">
                <a:solidFill>
                  <a:srgbClr val="000099"/>
                </a:solidFill>
                <a:latin typeface="Tahoma" panose="020B0604030504040204" pitchFamily="34" charset="0"/>
              </a:rPr>
              <a:t>  </a:t>
            </a:r>
            <a:r>
              <a:rPr lang="ja-JP" altLang="en-US" sz="2400">
                <a:solidFill>
                  <a:srgbClr val="000099"/>
                </a:solidFill>
                <a:latin typeface="Tahoma" panose="020B0604030504040204" pitchFamily="34" charset="0"/>
              </a:rPr>
              <a:t>基に，・・・についての問題を見いだし，表現すること」の文末を</a:t>
            </a:r>
            <a:endParaRPr lang="en-US" altLang="ja-JP" sz="2400">
              <a:solidFill>
                <a:srgbClr val="000099"/>
              </a:solidFill>
              <a:latin typeface="Tahoma" panose="020B0604030504040204" pitchFamily="34" charset="0"/>
            </a:endParaRPr>
          </a:p>
          <a:p>
            <a:r>
              <a:rPr lang="ja-JP" altLang="en-US" sz="2400">
                <a:latin typeface="Tahoma" panose="020B0604030504040204" pitchFamily="34" charset="0"/>
              </a:rPr>
              <a:t>　　</a:t>
            </a:r>
            <a:r>
              <a:rPr lang="ja-JP" altLang="en-US" sz="2400">
                <a:solidFill>
                  <a:srgbClr val="FF0000"/>
                </a:solidFill>
                <a:latin typeface="Tahoma" panose="020B0604030504040204" pitchFamily="34" charset="0"/>
              </a:rPr>
              <a:t>「～表現している」</a:t>
            </a:r>
            <a:r>
              <a:rPr lang="ja-JP" altLang="en-US" sz="2400">
                <a:latin typeface="Tahoma" panose="020B0604030504040204" pitchFamily="34" charset="0"/>
              </a:rPr>
              <a:t>として作成する。</a:t>
            </a:r>
            <a:endParaRPr lang="en-US" altLang="ja-JP" sz="2400">
              <a:latin typeface="Tahoma" panose="020B0604030504040204" pitchFamily="34" charset="0"/>
            </a:endParaRPr>
          </a:p>
          <a:p>
            <a:endParaRPr lang="en-US" altLang="ja-JP" sz="2400">
              <a:latin typeface="Tahoma" panose="020B0604030504040204" pitchFamily="34" charset="0"/>
            </a:endParaRPr>
          </a:p>
          <a:p>
            <a:endParaRPr lang="en-US" altLang="ja-JP" sz="2400">
              <a:latin typeface="Tahoma" panose="020B0604030504040204" pitchFamily="34" charset="0"/>
            </a:endParaRPr>
          </a:p>
        </p:txBody>
      </p:sp>
      <p:pic>
        <p:nvPicPr>
          <p:cNvPr id="3" name="オーディオ 2">
            <a:hlinkClick r:id="" action="ppaction://media"/>
            <a:extLst>
              <a:ext uri="{FF2B5EF4-FFF2-40B4-BE49-F238E27FC236}">
                <a16:creationId xmlns:a16="http://schemas.microsoft.com/office/drawing/2014/main" id="{4B5921CA-2C78-478E-8EEF-1679016C19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2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➊　 </a:t>
            </a:r>
            <a:r>
              <a:rPr lang="en-US" altLang="ja-JP" sz="2800" b="1" dirty="0">
                <a:solidFill>
                  <a:schemeClr val="bg1"/>
                </a:solidFill>
                <a:latin typeface="+mj-ea"/>
                <a:ea typeface="+mj-ea"/>
              </a:rPr>
              <a:t>【</a:t>
            </a:r>
            <a:r>
              <a:rPr lang="ja-JP" altLang="en-US" sz="2800" b="1" dirty="0">
                <a:solidFill>
                  <a:schemeClr val="bg1"/>
                </a:solidFill>
                <a:latin typeface="+mj-ea"/>
                <a:ea typeface="+mj-ea"/>
              </a:rPr>
              <a:t>知識・技能</a:t>
            </a:r>
            <a:r>
              <a:rPr lang="en-US" altLang="ja-JP" sz="2800" b="1" dirty="0">
                <a:solidFill>
                  <a:schemeClr val="bg1"/>
                </a:solidFill>
                <a:latin typeface="+mj-ea"/>
                <a:ea typeface="+mj-ea"/>
              </a:rPr>
              <a:t>】</a:t>
            </a:r>
            <a:r>
              <a:rPr lang="ja-JP" altLang="en-US" sz="2800" b="1" dirty="0" err="1">
                <a:solidFill>
                  <a:schemeClr val="bg1"/>
                </a:solidFill>
                <a:latin typeface="+mj-ea"/>
                <a:ea typeface="+mj-ea"/>
              </a:rPr>
              <a:t>，</a:t>
            </a:r>
            <a:r>
              <a:rPr lang="en-US" altLang="ja-JP" sz="2800" b="1" dirty="0">
                <a:solidFill>
                  <a:schemeClr val="bg1"/>
                </a:solidFill>
                <a:latin typeface="+mj-ea"/>
                <a:ea typeface="+mj-ea"/>
              </a:rPr>
              <a:t>【</a:t>
            </a:r>
            <a:r>
              <a:rPr lang="ja-JP" altLang="en-US" sz="2800" b="1" dirty="0">
                <a:solidFill>
                  <a:schemeClr val="bg1"/>
                </a:solidFill>
                <a:latin typeface="+mj-ea"/>
                <a:ea typeface="+mj-ea"/>
              </a:rPr>
              <a:t>思考・判断・表現</a:t>
            </a:r>
            <a:r>
              <a:rPr lang="en-US" altLang="ja-JP" sz="2800" b="1" dirty="0">
                <a:solidFill>
                  <a:schemeClr val="bg1"/>
                </a:solidFill>
                <a:latin typeface="+mj-ea"/>
                <a:ea typeface="+mj-ea"/>
              </a:rPr>
              <a:t>】</a:t>
            </a:r>
            <a:r>
              <a:rPr lang="ja-JP" altLang="en-US" sz="2800" b="1" dirty="0">
                <a:solidFill>
                  <a:schemeClr val="bg1"/>
                </a:solidFill>
                <a:latin typeface="+mj-ea"/>
                <a:ea typeface="+mj-ea"/>
              </a:rPr>
              <a:t>の観点について</a:t>
            </a:r>
            <a:endParaRPr lang="en-US" altLang="ja-JP" sz="2800" b="1" dirty="0">
              <a:solidFill>
                <a:schemeClr val="bg1"/>
              </a:solidFill>
              <a:latin typeface="+mj-ea"/>
              <a:ea typeface="+mj-ea"/>
            </a:endParaRPr>
          </a:p>
        </p:txBody>
      </p:sp>
      <p:sp>
        <p:nvSpPr>
          <p:cNvPr id="7" name="テキスト ボックス 6"/>
          <p:cNvSpPr txBox="1"/>
          <p:nvPr/>
        </p:nvSpPr>
        <p:spPr>
          <a:xfrm>
            <a:off x="90488" y="1125538"/>
            <a:ext cx="8963025" cy="434340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8" name="AutoShape 10"/>
          <p:cNvSpPr>
            <a:spLocks noChangeArrowheads="1"/>
          </p:cNvSpPr>
          <p:nvPr/>
        </p:nvSpPr>
        <p:spPr bwMode="auto">
          <a:xfrm>
            <a:off x="152400" y="1223963"/>
            <a:ext cx="8839200" cy="3827462"/>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189" indent="-457189">
              <a:buFontTx/>
              <a:buAutoNum type="arabicParenBoth"/>
              <a:defRPr/>
            </a:pPr>
            <a:r>
              <a:rPr lang="ja-JP" altLang="en-US" sz="2400" dirty="0">
                <a:latin typeface="Tahoma" panose="020B0604030504040204" pitchFamily="34" charset="0"/>
              </a:rPr>
              <a:t>物と重さ</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物の性質について，形や体積に着目して，重さを比較しながら調べ</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る活動を通して，次の事項を身に付けることができるよう指導する。</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dirty="0">
                <a:latin typeface="Tahoma" panose="020B0604030504040204" pitchFamily="34" charset="0"/>
              </a:rPr>
              <a:t>ア　次のことを理解するとともに，観察，実験などに関する技能を</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dirty="0">
                <a:latin typeface="Tahoma" panose="020B0604030504040204" pitchFamily="34" charset="0"/>
              </a:rPr>
              <a:t>身に付けること。</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a:t>
            </a:r>
            <a:r>
              <a:rPr lang="en-US" altLang="ja-JP" sz="2300" dirty="0">
                <a:latin typeface="Tahoma" panose="020B0604030504040204" pitchFamily="34" charset="0"/>
              </a:rPr>
              <a:t>(</a:t>
            </a:r>
            <a:r>
              <a:rPr lang="ja-JP" altLang="en-US" sz="2300" dirty="0">
                <a:latin typeface="Tahoma" panose="020B0604030504040204" pitchFamily="34" charset="0"/>
              </a:rPr>
              <a:t>ｱ</a:t>
            </a:r>
            <a:r>
              <a:rPr lang="en-US" altLang="ja-JP" sz="2300" dirty="0">
                <a:latin typeface="Tahoma" panose="020B0604030504040204" pitchFamily="34" charset="0"/>
              </a:rPr>
              <a:t>) </a:t>
            </a:r>
            <a:r>
              <a:rPr lang="ja-JP" altLang="en-US" sz="2300" dirty="0">
                <a:latin typeface="Tahoma" panose="020B0604030504040204" pitchFamily="34" charset="0"/>
              </a:rPr>
              <a:t>物は，形が変わっても重さは変わらないこと</a:t>
            </a:r>
            <a:r>
              <a:rPr lang="ja-JP" altLang="en-US" sz="2300" dirty="0">
                <a:solidFill>
                  <a:srgbClr val="FF0000"/>
                </a:solidFill>
                <a:latin typeface="Tahoma" panose="020B0604030504040204" pitchFamily="34" charset="0"/>
              </a:rPr>
              <a:t>（を理解している）</a:t>
            </a:r>
            <a:r>
              <a:rPr lang="ja-JP" altLang="en-US" sz="2300" dirty="0">
                <a:latin typeface="Tahoma" panose="020B0604030504040204" pitchFamily="34" charset="0"/>
              </a:rPr>
              <a:t>。</a:t>
            </a:r>
            <a:endParaRPr lang="en-US" altLang="ja-JP" sz="2300" dirty="0">
              <a:latin typeface="Tahoma" panose="020B0604030504040204" pitchFamily="34" charset="0"/>
            </a:endParaRPr>
          </a:p>
          <a:p>
            <a:pPr eaLnBrk="1" hangingPunct="1">
              <a:defRPr/>
            </a:pPr>
            <a:r>
              <a:rPr lang="ja-JP" altLang="en-US" sz="2300" dirty="0">
                <a:latin typeface="Tahoma" panose="020B0604030504040204" pitchFamily="34" charset="0"/>
              </a:rPr>
              <a:t>　　</a:t>
            </a:r>
            <a:r>
              <a:rPr lang="en-US" altLang="ja-JP" sz="2300" dirty="0">
                <a:latin typeface="Tahoma" panose="020B0604030504040204" pitchFamily="34" charset="0"/>
              </a:rPr>
              <a:t>(</a:t>
            </a:r>
            <a:r>
              <a:rPr lang="ja-JP" altLang="en-US" sz="2300" dirty="0">
                <a:latin typeface="Tahoma" panose="020B0604030504040204" pitchFamily="34" charset="0"/>
              </a:rPr>
              <a:t>ｲ</a:t>
            </a:r>
            <a:r>
              <a:rPr lang="en-US" altLang="ja-JP" sz="2300" dirty="0">
                <a:latin typeface="Tahoma" panose="020B0604030504040204" pitchFamily="34" charset="0"/>
              </a:rPr>
              <a:t>) </a:t>
            </a:r>
            <a:r>
              <a:rPr lang="ja-JP" altLang="en-US" sz="2300" dirty="0">
                <a:latin typeface="Tahoma" panose="020B0604030504040204" pitchFamily="34" charset="0"/>
              </a:rPr>
              <a:t>物は，体積が同じでも重さは違うことがあること</a:t>
            </a:r>
            <a:r>
              <a:rPr lang="ja-JP" altLang="en-US" sz="2300" dirty="0">
                <a:solidFill>
                  <a:srgbClr val="FF0000"/>
                </a:solidFill>
                <a:latin typeface="Tahoma" panose="020B0604030504040204" pitchFamily="34" charset="0"/>
              </a:rPr>
              <a:t>（を理解している）</a:t>
            </a:r>
            <a:r>
              <a:rPr lang="ja-JP" altLang="en-US" sz="2300" dirty="0">
                <a:latin typeface="Tahoma" panose="020B0604030504040204" pitchFamily="34" charset="0"/>
              </a:rPr>
              <a:t>。</a:t>
            </a:r>
            <a:endParaRPr lang="en-US" altLang="ja-JP" sz="2300" dirty="0">
              <a:latin typeface="Tahoma" panose="020B0604030504040204" pitchFamily="34" charset="0"/>
            </a:endParaRPr>
          </a:p>
          <a:p>
            <a:pPr eaLnBrk="1" hangingPunct="1">
              <a:defRPr/>
            </a:pPr>
            <a:r>
              <a:rPr lang="ja-JP" altLang="en-US" sz="2400" dirty="0">
                <a:latin typeface="Tahoma" panose="020B0604030504040204" pitchFamily="34" charset="0"/>
              </a:rPr>
              <a:t>　イ　物の形や体積と重さとの関係について追究する中で，</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差異点や共通点を基に，物の性質についての問題を見いだし，</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表現すること。</a:t>
            </a:r>
            <a:endParaRPr lang="en-US" altLang="ja-JP" sz="2400" dirty="0">
              <a:latin typeface="Tahoma" panose="020B0604030504040204" pitchFamily="34" charset="0"/>
            </a:endParaRPr>
          </a:p>
        </p:txBody>
      </p:sp>
      <p:sp>
        <p:nvSpPr>
          <p:cNvPr id="24581" name="テキスト ボックス 9"/>
          <p:cNvSpPr txBox="1">
            <a:spLocks noChangeArrowheads="1"/>
          </p:cNvSpPr>
          <p:nvPr/>
        </p:nvSpPr>
        <p:spPr bwMode="auto">
          <a:xfrm>
            <a:off x="4851400" y="5041900"/>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学習指導要領解説理科編　</a:t>
            </a:r>
            <a:r>
              <a:rPr kumimoji="1" lang="en-US" altLang="ja-JP" sz="2400"/>
              <a:t>P31</a:t>
            </a:r>
            <a:endParaRPr kumimoji="1" lang="ja-JP" altLang="en-US" sz="2400"/>
          </a:p>
        </p:txBody>
      </p:sp>
      <p:grpSp>
        <p:nvGrpSpPr>
          <p:cNvPr id="24582" name="グループ化 10"/>
          <p:cNvGrpSpPr>
            <a:grpSpLocks/>
          </p:cNvGrpSpPr>
          <p:nvPr/>
        </p:nvGrpSpPr>
        <p:grpSpPr bwMode="auto">
          <a:xfrm>
            <a:off x="263525" y="2719388"/>
            <a:ext cx="436563" cy="3738562"/>
            <a:chOff x="208088" y="3068960"/>
            <a:chExt cx="914850" cy="3737954"/>
          </a:xfrm>
        </p:grpSpPr>
        <p:cxnSp>
          <p:nvCxnSpPr>
            <p:cNvPr id="12" name="直線矢印コネクタ 11"/>
            <p:cNvCxnSpPr/>
            <p:nvPr/>
          </p:nvCxnSpPr>
          <p:spPr>
            <a:xfrm flipH="1">
              <a:off x="208088" y="3072134"/>
              <a:ext cx="492355" cy="933298"/>
            </a:xfrm>
            <a:prstGeom prst="straightConnector1">
              <a:avLst/>
            </a:prstGeom>
            <a:ln w="44450">
              <a:solidFill>
                <a:srgbClr val="FF0000"/>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a:off x="208088" y="4005433"/>
              <a:ext cx="0" cy="280148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71098" y="3068960"/>
              <a:ext cx="75184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直線コネクタ 15"/>
          <p:cNvCxnSpPr/>
          <p:nvPr/>
        </p:nvCxnSpPr>
        <p:spPr>
          <a:xfrm>
            <a:off x="1768475" y="2887663"/>
            <a:ext cx="8286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768475" y="2997200"/>
            <a:ext cx="8286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cxnSpLocks/>
          </p:cNvCxnSpPr>
          <p:nvPr/>
        </p:nvCxnSpPr>
        <p:spPr>
          <a:xfrm>
            <a:off x="515938" y="3106738"/>
            <a:ext cx="19748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p:cNvCxnSpPr>
          <p:nvPr/>
        </p:nvCxnSpPr>
        <p:spPr>
          <a:xfrm>
            <a:off x="4529138" y="2765425"/>
            <a:ext cx="4037012"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4587" name="テキスト ボックス 21"/>
          <p:cNvSpPr txBox="1">
            <a:spLocks noChangeArrowheads="1"/>
          </p:cNvSpPr>
          <p:nvPr/>
        </p:nvSpPr>
        <p:spPr bwMode="auto">
          <a:xfrm>
            <a:off x="2566988" y="2700338"/>
            <a:ext cx="1493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a:solidFill>
                  <a:srgbClr val="FF0000"/>
                </a:solidFill>
                <a:latin typeface="Tahoma" panose="020B0604030504040204" pitchFamily="34" charset="0"/>
              </a:rPr>
              <a:t>ている。</a:t>
            </a:r>
            <a:endParaRPr lang="en-US" altLang="ja-JP" sz="2400" b="1">
              <a:solidFill>
                <a:srgbClr val="FF0000"/>
              </a:solidFill>
              <a:latin typeface="Tahoma" panose="020B0604030504040204" pitchFamily="34" charset="0"/>
            </a:endParaRPr>
          </a:p>
        </p:txBody>
      </p:sp>
      <p:cxnSp>
        <p:nvCxnSpPr>
          <p:cNvPr id="29" name="直線コネクタ 28"/>
          <p:cNvCxnSpPr>
            <a:cxnSpLocks/>
          </p:cNvCxnSpPr>
          <p:nvPr/>
        </p:nvCxnSpPr>
        <p:spPr>
          <a:xfrm>
            <a:off x="244475" y="6453188"/>
            <a:ext cx="973138" cy="0"/>
          </a:xfrm>
          <a:prstGeom prst="line">
            <a:avLst/>
          </a:prstGeom>
          <a:ln w="444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131888" y="6221413"/>
            <a:ext cx="3208337" cy="585787"/>
          </a:xfrm>
          <a:prstGeom prst="rect">
            <a:avLst/>
          </a:prstGeom>
          <a:noFill/>
        </p:spPr>
        <p:txBody>
          <a:bodyPr>
            <a:spAutoFit/>
          </a:bodyPr>
          <a:lstStyle/>
          <a:p>
            <a:pPr>
              <a:defRPr/>
            </a:pPr>
            <a:r>
              <a:rPr lang="ja-JP" altLang="en-US" sz="3199" dirty="0">
                <a:solidFill>
                  <a:srgbClr val="FF0000"/>
                </a:solidFill>
              </a:rPr>
              <a:t>「知識・技能」</a:t>
            </a:r>
          </a:p>
        </p:txBody>
      </p:sp>
      <p:grpSp>
        <p:nvGrpSpPr>
          <p:cNvPr id="24590" name="グループ化 31"/>
          <p:cNvGrpSpPr>
            <a:grpSpLocks/>
          </p:cNvGrpSpPr>
          <p:nvPr/>
        </p:nvGrpSpPr>
        <p:grpSpPr bwMode="auto">
          <a:xfrm>
            <a:off x="339725" y="4202113"/>
            <a:ext cx="396875" cy="1614487"/>
            <a:chOff x="511175" y="4206799"/>
            <a:chExt cx="396000" cy="1613953"/>
          </a:xfrm>
        </p:grpSpPr>
        <p:cxnSp>
          <p:nvCxnSpPr>
            <p:cNvPr id="33" name="直線矢印コネクタ 32"/>
            <p:cNvCxnSpPr>
              <a:cxnSpLocks/>
            </p:cNvCxnSpPr>
            <p:nvPr/>
          </p:nvCxnSpPr>
          <p:spPr>
            <a:xfrm flipH="1">
              <a:off x="641063" y="4209973"/>
              <a:ext cx="0" cy="1610779"/>
            </a:xfrm>
            <a:prstGeom prst="straightConnector1">
              <a:avLst/>
            </a:prstGeom>
            <a:ln w="44450">
              <a:solidFill>
                <a:srgbClr val="000099"/>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511175" y="4206799"/>
              <a:ext cx="396000"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35" name="テキスト ボックス 34"/>
          <p:cNvSpPr txBox="1"/>
          <p:nvPr/>
        </p:nvSpPr>
        <p:spPr>
          <a:xfrm>
            <a:off x="1131888" y="5564188"/>
            <a:ext cx="4170362" cy="584200"/>
          </a:xfrm>
          <a:prstGeom prst="rect">
            <a:avLst/>
          </a:prstGeom>
          <a:noFill/>
        </p:spPr>
        <p:txBody>
          <a:bodyPr>
            <a:spAutoFit/>
          </a:bodyPr>
          <a:lstStyle/>
          <a:p>
            <a:pPr>
              <a:defRPr/>
            </a:pPr>
            <a:r>
              <a:rPr lang="ja-JP" altLang="en-US" sz="3199" dirty="0">
                <a:solidFill>
                  <a:srgbClr val="000099"/>
                </a:solidFill>
              </a:rPr>
              <a:t>「思考・判断・表現等」</a:t>
            </a:r>
          </a:p>
        </p:txBody>
      </p:sp>
      <p:cxnSp>
        <p:nvCxnSpPr>
          <p:cNvPr id="36" name="直線コネクタ 35"/>
          <p:cNvCxnSpPr>
            <a:cxnSpLocks/>
          </p:cNvCxnSpPr>
          <p:nvPr/>
        </p:nvCxnSpPr>
        <p:spPr>
          <a:xfrm>
            <a:off x="454025" y="5805488"/>
            <a:ext cx="763588" cy="0"/>
          </a:xfrm>
          <a:prstGeom prst="line">
            <a:avLst/>
          </a:prstGeom>
          <a:ln w="44450">
            <a:solidFill>
              <a:srgbClr val="000099"/>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211263" y="4710113"/>
            <a:ext cx="1116012"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211263" y="4819650"/>
            <a:ext cx="1116012"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sp>
        <p:nvSpPr>
          <p:cNvPr id="24595" name="テキスト ボックス 30"/>
          <p:cNvSpPr txBox="1">
            <a:spLocks noChangeArrowheads="1"/>
          </p:cNvSpPr>
          <p:nvPr/>
        </p:nvSpPr>
        <p:spPr bwMode="auto">
          <a:xfrm>
            <a:off x="2389188" y="4527550"/>
            <a:ext cx="594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a:solidFill>
                  <a:srgbClr val="000099"/>
                </a:solidFill>
                <a:latin typeface="Tahoma" panose="020B0604030504040204" pitchFamily="34" charset="0"/>
              </a:rPr>
              <a:t>している。（するなどして問題解決している。）</a:t>
            </a:r>
            <a:endParaRPr lang="en-US" altLang="ja-JP" sz="2400" b="1">
              <a:solidFill>
                <a:srgbClr val="000099"/>
              </a:solidFill>
              <a:latin typeface="Tahoma" panose="020B0604030504040204" pitchFamily="34" charset="0"/>
            </a:endParaRPr>
          </a:p>
        </p:txBody>
      </p:sp>
      <p:sp>
        <p:nvSpPr>
          <p:cNvPr id="28" name="リボン: 下に曲がる 1"/>
          <p:cNvSpPr/>
          <p:nvPr/>
        </p:nvSpPr>
        <p:spPr>
          <a:xfrm>
            <a:off x="7627938" y="476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p>
        </p:txBody>
      </p:sp>
      <p:pic>
        <p:nvPicPr>
          <p:cNvPr id="5" name="オーディオ 4">
            <a:hlinkClick r:id="" action="ppaction://media"/>
            <a:extLst>
              <a:ext uri="{FF2B5EF4-FFF2-40B4-BE49-F238E27FC236}">
                <a16:creationId xmlns:a16="http://schemas.microsoft.com/office/drawing/2014/main" id="{B1497E34-E4C2-4610-AC90-83B0EDF8F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14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4775" y="962025"/>
            <a:ext cx="8963025" cy="26828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a:t>
            </a:r>
            <a:r>
              <a:rPr lang="ja-JP" altLang="en-US" sz="2800" b="1" dirty="0">
                <a:solidFill>
                  <a:schemeClr val="bg1"/>
                </a:solidFill>
                <a:latin typeface="+mj-ea"/>
                <a:ea typeface="+mj-ea"/>
              </a:rPr>
              <a:t>　 </a:t>
            </a:r>
            <a:r>
              <a:rPr lang="en-US" altLang="ja-JP" sz="2800" b="1" dirty="0">
                <a:solidFill>
                  <a:schemeClr val="bg1"/>
                </a:solidFill>
                <a:latin typeface="+mj-ea"/>
                <a:ea typeface="+mj-ea"/>
              </a:rPr>
              <a:t>【</a:t>
            </a:r>
            <a:r>
              <a:rPr lang="ja-JP" altLang="en-US" sz="2800" b="1" dirty="0">
                <a:solidFill>
                  <a:schemeClr val="bg1"/>
                </a:solidFill>
                <a:latin typeface="+mj-ea"/>
                <a:ea typeface="+mj-ea"/>
              </a:rPr>
              <a:t>主体的に学習に取り組む態度</a:t>
            </a:r>
            <a:r>
              <a:rPr lang="en-US" altLang="ja-JP" sz="2800" b="1" dirty="0">
                <a:solidFill>
                  <a:schemeClr val="bg1"/>
                </a:solidFill>
                <a:latin typeface="+mj-ea"/>
                <a:ea typeface="+mj-ea"/>
              </a:rPr>
              <a:t>】</a:t>
            </a:r>
            <a:r>
              <a:rPr lang="ja-JP" altLang="en-US" sz="2800" b="1" dirty="0">
                <a:solidFill>
                  <a:schemeClr val="bg1"/>
                </a:solidFill>
                <a:latin typeface="+mj-ea"/>
                <a:ea typeface="+mj-ea"/>
              </a:rPr>
              <a:t>の観点について</a:t>
            </a:r>
            <a:endParaRPr lang="en-US" altLang="ja-JP" sz="2800" b="1" dirty="0">
              <a:solidFill>
                <a:schemeClr val="bg1"/>
              </a:solidFill>
              <a:latin typeface="+mj-ea"/>
              <a:ea typeface="+mj-ea"/>
            </a:endParaRPr>
          </a:p>
        </p:txBody>
      </p:sp>
      <p:sp>
        <p:nvSpPr>
          <p:cNvPr id="2" name="リボン: 下に曲がる 1"/>
          <p:cNvSpPr/>
          <p:nvPr/>
        </p:nvSpPr>
        <p:spPr>
          <a:xfrm>
            <a:off x="7627938" y="476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30</a:t>
            </a:r>
            <a:endParaRPr kumimoji="1" lang="ja-JP" altLang="en-US" sz="2800" dirty="0">
              <a:solidFill>
                <a:schemeClr val="tx1"/>
              </a:solidFill>
            </a:endParaRPr>
          </a:p>
        </p:txBody>
      </p:sp>
      <p:sp>
        <p:nvSpPr>
          <p:cNvPr id="26629" name="AutoShape 10"/>
          <p:cNvSpPr>
            <a:spLocks noChangeArrowheads="1"/>
          </p:cNvSpPr>
          <p:nvPr/>
        </p:nvSpPr>
        <p:spPr bwMode="auto">
          <a:xfrm>
            <a:off x="166688" y="1062038"/>
            <a:ext cx="8839200" cy="243840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○「主体的に学習に取り組む態度」のポイント</a:t>
            </a:r>
            <a:endParaRPr lang="en-US" altLang="ja-JP" sz="2800">
              <a:latin typeface="Tahoma" panose="020B0604030504040204" pitchFamily="34" charset="0"/>
            </a:endParaRPr>
          </a:p>
          <a:p>
            <a:pPr algn="dist"/>
            <a:r>
              <a:rPr lang="ja-JP" altLang="en-US" sz="2400">
                <a:latin typeface="Tahoma" panose="020B0604030504040204" pitchFamily="34" charset="0"/>
              </a:rPr>
              <a:t>　　・学習指導要領の「</a:t>
            </a:r>
            <a:r>
              <a:rPr lang="en-US" altLang="ja-JP" sz="2400">
                <a:latin typeface="Tahoma" panose="020B0604030504040204" pitchFamily="34" charset="0"/>
              </a:rPr>
              <a:t>2</a:t>
            </a:r>
            <a:r>
              <a:rPr lang="ja-JP" altLang="en-US" sz="2400">
                <a:latin typeface="Tahoma" panose="020B0604030504040204" pitchFamily="34" charset="0"/>
              </a:rPr>
              <a:t>　内容」に育成を目指す資質・能力が示され</a:t>
            </a:r>
            <a:endParaRPr lang="en-US" altLang="ja-JP" sz="2400">
              <a:latin typeface="Tahoma" panose="020B0604030504040204" pitchFamily="34" charset="0"/>
            </a:endParaRPr>
          </a:p>
          <a:p>
            <a:pPr algn="dist"/>
            <a:r>
              <a:rPr lang="ja-JP" altLang="en-US" sz="2400">
                <a:latin typeface="Tahoma" panose="020B0604030504040204" pitchFamily="34" charset="0"/>
              </a:rPr>
              <a:t>　　</a:t>
            </a:r>
            <a:r>
              <a:rPr lang="ja-JP" altLang="en-US" sz="1100">
                <a:latin typeface="Tahoma" panose="020B0604030504040204" pitchFamily="34" charset="0"/>
              </a:rPr>
              <a:t> </a:t>
            </a:r>
            <a:r>
              <a:rPr lang="ja-JP" altLang="en-US" sz="2400">
                <a:latin typeface="Tahoma" panose="020B0604030504040204" pitchFamily="34" charset="0"/>
              </a:rPr>
              <a:t>ていないことから，</a:t>
            </a:r>
            <a:r>
              <a:rPr lang="ja-JP" altLang="en-US" sz="2400">
                <a:solidFill>
                  <a:srgbClr val="FF0000"/>
                </a:solidFill>
                <a:latin typeface="Tahoma" panose="020B0604030504040204" pitchFamily="34" charset="0"/>
              </a:rPr>
              <a:t>「学年・分野別の評価の観点の趣旨」の</a:t>
            </a:r>
            <a:endParaRPr lang="en-US" altLang="ja-JP" sz="2400">
              <a:solidFill>
                <a:srgbClr val="FF0000"/>
              </a:solidFill>
              <a:latin typeface="Tahoma" panose="020B0604030504040204" pitchFamily="34" charset="0"/>
            </a:endParaRPr>
          </a:p>
          <a:p>
            <a:pPr algn="dist"/>
            <a:r>
              <a:rPr lang="en-US" altLang="ja-JP" sz="2400">
                <a:solidFill>
                  <a:srgbClr val="FF0000"/>
                </a:solidFill>
                <a:latin typeface="Tahoma" panose="020B0604030504040204" pitchFamily="34" charset="0"/>
              </a:rPr>
              <a:t>      </a:t>
            </a:r>
            <a:r>
              <a:rPr lang="ja-JP" altLang="en-US" sz="2400">
                <a:solidFill>
                  <a:srgbClr val="FF0000"/>
                </a:solidFill>
                <a:latin typeface="Tahoma" panose="020B0604030504040204" pitchFamily="34" charset="0"/>
              </a:rPr>
              <a:t>「・・・についての事物・現象に進んで関わり，他者と関わり</a:t>
            </a:r>
            <a:endParaRPr lang="en-US" altLang="ja-JP" sz="2400">
              <a:solidFill>
                <a:srgbClr val="FF0000"/>
              </a:solidFill>
              <a:latin typeface="Tahoma" panose="020B0604030504040204" pitchFamily="34" charset="0"/>
            </a:endParaRPr>
          </a:p>
          <a:p>
            <a:pPr algn="dist"/>
            <a:r>
              <a:rPr lang="en-US" altLang="ja-JP" sz="2400">
                <a:solidFill>
                  <a:srgbClr val="FF0000"/>
                </a:solidFill>
                <a:latin typeface="Tahoma" panose="020B0604030504040204" pitchFamily="34" charset="0"/>
              </a:rPr>
              <a:t>      </a:t>
            </a:r>
            <a:r>
              <a:rPr lang="ja-JP" altLang="en-US" sz="2400">
                <a:solidFill>
                  <a:srgbClr val="FF0000"/>
                </a:solidFill>
                <a:latin typeface="Tahoma" panose="020B0604030504040204" pitchFamily="34" charset="0"/>
              </a:rPr>
              <a:t>ながら問題解決しようとしているとともに，学んだことを学習や</a:t>
            </a:r>
            <a:endParaRPr lang="en-US" altLang="ja-JP" sz="2400">
              <a:solidFill>
                <a:srgbClr val="FF0000"/>
              </a:solidFill>
              <a:latin typeface="Tahoma" panose="020B0604030504040204" pitchFamily="34" charset="0"/>
            </a:endParaRPr>
          </a:p>
          <a:p>
            <a:r>
              <a:rPr lang="en-US" altLang="ja-JP" sz="2400">
                <a:solidFill>
                  <a:srgbClr val="FF0000"/>
                </a:solidFill>
                <a:latin typeface="Tahoma" panose="020B0604030504040204" pitchFamily="34" charset="0"/>
              </a:rPr>
              <a:t>     </a:t>
            </a:r>
            <a:r>
              <a:rPr lang="en-US" altLang="ja-JP" sz="2000">
                <a:solidFill>
                  <a:srgbClr val="FF0000"/>
                </a:solidFill>
                <a:latin typeface="Tahoma" panose="020B0604030504040204" pitchFamily="34" charset="0"/>
              </a:rPr>
              <a:t> </a:t>
            </a:r>
            <a:r>
              <a:rPr lang="ja-JP" altLang="en-US" sz="2400">
                <a:solidFill>
                  <a:srgbClr val="FF0000"/>
                </a:solidFill>
                <a:latin typeface="Tahoma" panose="020B0604030504040204" pitchFamily="34" charset="0"/>
              </a:rPr>
              <a:t>生活に生かそうとしている」</a:t>
            </a:r>
            <a:r>
              <a:rPr lang="ja-JP" altLang="en-US" sz="2400">
                <a:latin typeface="Tahoma" panose="020B0604030504040204" pitchFamily="34" charset="0"/>
              </a:rPr>
              <a:t>を用いて作成する。</a:t>
            </a:r>
            <a:endParaRPr lang="en-US" altLang="ja-JP" sz="2400">
              <a:latin typeface="Tahoma" panose="020B0604030504040204" pitchFamily="34" charset="0"/>
            </a:endParaRPr>
          </a:p>
          <a:p>
            <a:endParaRPr lang="en-US" altLang="ja-JP" sz="2400">
              <a:latin typeface="Tahoma" panose="020B0604030504040204" pitchFamily="34" charset="0"/>
            </a:endParaRPr>
          </a:p>
        </p:txBody>
      </p:sp>
      <p:sp>
        <p:nvSpPr>
          <p:cNvPr id="7" name="テキスト ボックス 1"/>
          <p:cNvSpPr txBox="1">
            <a:spLocks noChangeArrowheads="1"/>
          </p:cNvSpPr>
          <p:nvPr/>
        </p:nvSpPr>
        <p:spPr bwMode="auto">
          <a:xfrm>
            <a:off x="114300" y="4005263"/>
            <a:ext cx="8839200" cy="2519362"/>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「学年・分野別の評価の観点の趣旨」とは</a:t>
            </a:r>
            <a:endParaRPr kumimoji="1" lang="en-US" altLang="ja-JP" sz="2800" dirty="0">
              <a:latin typeface="+mn-ea"/>
            </a:endParaRPr>
          </a:p>
          <a:p>
            <a:pPr algn="dist">
              <a:defRPr/>
            </a:pPr>
            <a:r>
              <a:rPr kumimoji="1" lang="ja-JP" altLang="en-US" sz="2800" dirty="0">
                <a:latin typeface="+mn-ea"/>
              </a:rPr>
              <a:t>　</a:t>
            </a:r>
            <a:r>
              <a:rPr kumimoji="1" lang="ja-JP" altLang="en-US" sz="2400" dirty="0">
                <a:latin typeface="+mn-ea"/>
              </a:rPr>
              <a:t>・「小学校，中学校，高等学校及び特別支援学校等における</a:t>
            </a:r>
            <a:endParaRPr kumimoji="1" lang="en-US" altLang="ja-JP" sz="2400" dirty="0">
              <a:latin typeface="+mn-ea"/>
            </a:endParaRPr>
          </a:p>
          <a:p>
            <a:pPr algn="dist">
              <a:defRPr/>
            </a:pPr>
            <a:r>
              <a:rPr kumimoji="1" lang="en-US" altLang="ja-JP" sz="2400" dirty="0">
                <a:latin typeface="+mn-ea"/>
              </a:rPr>
              <a:t>   </a:t>
            </a:r>
            <a:r>
              <a:rPr kumimoji="1" lang="ja-JP" altLang="en-US" sz="2400" dirty="0">
                <a:latin typeface="+mn-ea"/>
              </a:rPr>
              <a:t>児童生徒の学習評価及び指導要録の改善について（通知）」</a:t>
            </a:r>
            <a:endParaRPr kumimoji="1" lang="en-US" altLang="ja-JP" sz="2400" dirty="0">
              <a:latin typeface="+mn-ea"/>
            </a:endParaRPr>
          </a:p>
          <a:p>
            <a:pPr algn="dist">
              <a:defRPr/>
            </a:pPr>
            <a:r>
              <a:rPr kumimoji="1" lang="en-US" altLang="zh-TW" sz="2400" dirty="0">
                <a:latin typeface="+mn-ea"/>
              </a:rPr>
              <a:t>   </a:t>
            </a:r>
            <a:r>
              <a:rPr kumimoji="1" lang="ja-JP" altLang="en-US" sz="2400" dirty="0">
                <a:latin typeface="+mn-ea"/>
              </a:rPr>
              <a:t>（</a:t>
            </a:r>
            <a:r>
              <a:rPr lang="ja-JP" altLang="en-US" sz="2400" dirty="0">
                <a:latin typeface="+mn-ea"/>
              </a:rPr>
              <a:t>平成３１年３月２９日 初等中等教育局長通知</a:t>
            </a:r>
            <a:r>
              <a:rPr kumimoji="1" lang="ja-JP" altLang="en-US" sz="2400" dirty="0">
                <a:latin typeface="+mn-ea"/>
              </a:rPr>
              <a:t>平成３１年４月４日</a:t>
            </a:r>
            <a:endParaRPr kumimoji="1" lang="en-US" altLang="ja-JP" sz="2400" dirty="0">
              <a:latin typeface="+mn-ea"/>
            </a:endParaRPr>
          </a:p>
          <a:p>
            <a:pPr algn="dist">
              <a:defRPr/>
            </a:pPr>
            <a:r>
              <a:rPr kumimoji="1" lang="ja-JP" altLang="en-US" sz="1050" dirty="0">
                <a:latin typeface="+mn-ea"/>
              </a:rPr>
              <a:t>　</a:t>
            </a:r>
            <a:r>
              <a:rPr kumimoji="1" lang="ja-JP" altLang="en-US" sz="2400" dirty="0">
                <a:latin typeface="+mn-ea"/>
              </a:rPr>
              <a:t> 修正，以下　改善通知）の別紙４に記載されている配慮事項の</a:t>
            </a:r>
            <a:endParaRPr kumimoji="1" lang="en-US" altLang="ja-JP" sz="2400" dirty="0">
              <a:latin typeface="+mn-ea"/>
            </a:endParaRPr>
          </a:p>
          <a:p>
            <a:pPr>
              <a:defRPr/>
            </a:pPr>
            <a:r>
              <a:rPr kumimoji="1" lang="ja-JP" altLang="en-US" sz="2400" dirty="0">
                <a:latin typeface="+mn-ea"/>
              </a:rPr>
              <a:t>　 こと。</a:t>
            </a:r>
            <a:endParaRPr kumimoji="1" lang="en-US" altLang="ja-JP" sz="2400" dirty="0">
              <a:latin typeface="+mn-ea"/>
            </a:endParaRPr>
          </a:p>
        </p:txBody>
      </p:sp>
      <p:cxnSp>
        <p:nvCxnSpPr>
          <p:cNvPr id="4" name="直線コネクタ 3"/>
          <p:cNvCxnSpPr/>
          <p:nvPr/>
        </p:nvCxnSpPr>
        <p:spPr>
          <a:xfrm>
            <a:off x="3348038" y="2271713"/>
            <a:ext cx="52070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オーディオ 7">
            <a:hlinkClick r:id="" action="ppaction://media"/>
            <a:extLst>
              <a:ext uri="{FF2B5EF4-FFF2-40B4-BE49-F238E27FC236}">
                <a16:creationId xmlns:a16="http://schemas.microsoft.com/office/drawing/2014/main" id="{04A1671A-F104-4F8A-93E4-F09838A62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1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　 </a:t>
            </a:r>
            <a:r>
              <a:rPr lang="en-US" altLang="ja-JP" sz="2800" b="1" dirty="0">
                <a:solidFill>
                  <a:schemeClr val="bg1"/>
                </a:solidFill>
                <a:latin typeface="+mj-ea"/>
              </a:rPr>
              <a:t>【</a:t>
            </a:r>
            <a:r>
              <a:rPr lang="ja-JP" altLang="en-US" sz="2800" b="1" dirty="0">
                <a:solidFill>
                  <a:schemeClr val="bg1"/>
                </a:solidFill>
                <a:latin typeface="+mj-ea"/>
              </a:rPr>
              <a:t>主体的に学習に取り組む態度</a:t>
            </a:r>
            <a:r>
              <a:rPr lang="en-US" altLang="ja-JP" sz="2800" b="1" dirty="0">
                <a:solidFill>
                  <a:schemeClr val="bg1"/>
                </a:solidFill>
                <a:latin typeface="+mj-ea"/>
              </a:rPr>
              <a:t>】</a:t>
            </a:r>
            <a:r>
              <a:rPr lang="ja-JP" altLang="en-US" sz="2800" b="1" dirty="0">
                <a:solidFill>
                  <a:schemeClr val="bg1"/>
                </a:solidFill>
                <a:latin typeface="+mj-ea"/>
              </a:rPr>
              <a:t>の観点について</a:t>
            </a:r>
            <a:endParaRPr lang="en-US" altLang="ja-JP" sz="2800" b="1" dirty="0">
              <a:solidFill>
                <a:schemeClr val="bg1"/>
              </a:solidFill>
              <a:latin typeface="+mj-ea"/>
              <a:ea typeface="+mj-ea"/>
            </a:endParaRPr>
          </a:p>
        </p:txBody>
      </p:sp>
      <p:sp>
        <p:nvSpPr>
          <p:cNvPr id="2" name="リボン: 下に曲がる 1"/>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29</a:t>
            </a:r>
            <a:endParaRPr kumimoji="1" lang="ja-JP" altLang="en-US" sz="2800" dirty="0">
              <a:solidFill>
                <a:schemeClr val="tx1"/>
              </a:solidFill>
            </a:endParaRPr>
          </a:p>
        </p:txBody>
      </p:sp>
      <p:sp>
        <p:nvSpPr>
          <p:cNvPr id="7" name="テキスト ボックス 6"/>
          <p:cNvSpPr txBox="1"/>
          <p:nvPr/>
        </p:nvSpPr>
        <p:spPr>
          <a:xfrm>
            <a:off x="90488" y="2852738"/>
            <a:ext cx="8963025" cy="3816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pic>
        <p:nvPicPr>
          <p:cNvPr id="28677" name="図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3" y="2935288"/>
            <a:ext cx="8820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6207125" y="3214688"/>
            <a:ext cx="2671763" cy="323850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角丸四角形 11"/>
          <p:cNvSpPr/>
          <p:nvPr/>
        </p:nvSpPr>
        <p:spPr>
          <a:xfrm>
            <a:off x="355600" y="4548188"/>
            <a:ext cx="465138" cy="1079500"/>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テキスト ボックス 1"/>
          <p:cNvSpPr txBox="1">
            <a:spLocks noChangeArrowheads="1"/>
          </p:cNvSpPr>
          <p:nvPr/>
        </p:nvSpPr>
        <p:spPr bwMode="auto">
          <a:xfrm>
            <a:off x="160338" y="981075"/>
            <a:ext cx="8837612" cy="1804988"/>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defRPr/>
            </a:pPr>
            <a:r>
              <a:rPr kumimoji="1" lang="ja-JP" altLang="en-US" sz="2800" dirty="0"/>
              <a:t>主体的に学習に取り組む態度の観点を作成する際には，</a:t>
            </a:r>
            <a:endParaRPr kumimoji="1" lang="en-US" altLang="ja-JP" sz="2800" dirty="0"/>
          </a:p>
          <a:p>
            <a:pPr algn="dist">
              <a:defRPr/>
            </a:pPr>
            <a:r>
              <a:rPr kumimoji="1" lang="ja-JP" altLang="en-US" sz="2800" dirty="0"/>
              <a:t>「内容のまとまり」における学習の対象が位置付いている</a:t>
            </a:r>
            <a:endParaRPr kumimoji="1" lang="en-US" altLang="ja-JP" sz="2800" dirty="0"/>
          </a:p>
          <a:p>
            <a:pPr algn="dist">
              <a:defRPr/>
            </a:pPr>
            <a:r>
              <a:rPr kumimoji="1" lang="ja-JP" altLang="en-US" sz="2800" dirty="0"/>
              <a:t>学年の「学年・分野別の評価の観点の趣旨」を，改善通知</a:t>
            </a:r>
            <a:endParaRPr kumimoji="1" lang="en-US" altLang="ja-JP" sz="2800" dirty="0"/>
          </a:p>
          <a:p>
            <a:pPr>
              <a:defRPr/>
            </a:pPr>
            <a:r>
              <a:rPr kumimoji="1" lang="ja-JP" altLang="en-US" sz="2800" dirty="0"/>
              <a:t>の別紙４で確認する必要があります。</a:t>
            </a:r>
            <a:endParaRPr kumimoji="1" lang="en-US" altLang="ja-JP" sz="2800" dirty="0">
              <a:latin typeface="+mn-ea"/>
            </a:endParaRPr>
          </a:p>
        </p:txBody>
      </p:sp>
      <p:cxnSp>
        <p:nvCxnSpPr>
          <p:cNvPr id="4" name="直線コネクタ 3"/>
          <p:cNvCxnSpPr/>
          <p:nvPr/>
        </p:nvCxnSpPr>
        <p:spPr>
          <a:xfrm>
            <a:off x="6300788" y="3678238"/>
            <a:ext cx="24114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オーディオ 9">
            <a:hlinkClick r:id="" action="ppaction://media"/>
            <a:extLst>
              <a:ext uri="{FF2B5EF4-FFF2-40B4-BE49-F238E27FC236}">
                <a16:creationId xmlns:a16="http://schemas.microsoft.com/office/drawing/2014/main" id="{E415B0C9-4D0E-42C1-B803-0962DC462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19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　 </a:t>
            </a:r>
            <a:r>
              <a:rPr lang="en-US" altLang="ja-JP" sz="2800" b="1" dirty="0">
                <a:solidFill>
                  <a:schemeClr val="bg1"/>
                </a:solidFill>
                <a:latin typeface="+mj-ea"/>
              </a:rPr>
              <a:t>【</a:t>
            </a:r>
            <a:r>
              <a:rPr lang="ja-JP" altLang="en-US" sz="2800" b="1" dirty="0">
                <a:solidFill>
                  <a:schemeClr val="bg1"/>
                </a:solidFill>
                <a:latin typeface="+mj-ea"/>
              </a:rPr>
              <a:t>主体的に学習に取り組む態度</a:t>
            </a:r>
            <a:r>
              <a:rPr lang="en-US" altLang="ja-JP" sz="2800" b="1" dirty="0">
                <a:solidFill>
                  <a:schemeClr val="bg1"/>
                </a:solidFill>
                <a:latin typeface="+mj-ea"/>
              </a:rPr>
              <a:t>】</a:t>
            </a:r>
            <a:r>
              <a:rPr lang="ja-JP" altLang="en-US" sz="2800" b="1" dirty="0">
                <a:solidFill>
                  <a:schemeClr val="bg1"/>
                </a:solidFill>
                <a:latin typeface="+mj-ea"/>
              </a:rPr>
              <a:t>の観点について</a:t>
            </a:r>
            <a:endParaRPr lang="en-US" altLang="ja-JP" sz="2800" b="1" dirty="0">
              <a:solidFill>
                <a:schemeClr val="bg1"/>
              </a:solidFill>
              <a:latin typeface="+mj-ea"/>
              <a:ea typeface="+mj-ea"/>
            </a:endParaRPr>
          </a:p>
        </p:txBody>
      </p:sp>
      <p:sp>
        <p:nvSpPr>
          <p:cNvPr id="2" name="リボン: 下に曲がる 1"/>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endParaRPr kumimoji="1" lang="ja-JP" altLang="en-US" sz="2800" dirty="0">
              <a:solidFill>
                <a:schemeClr val="tx1"/>
              </a:solidFill>
            </a:endParaRPr>
          </a:p>
        </p:txBody>
      </p:sp>
      <p:sp>
        <p:nvSpPr>
          <p:cNvPr id="7" name="テキスト ボックス 6"/>
          <p:cNvSpPr txBox="1"/>
          <p:nvPr/>
        </p:nvSpPr>
        <p:spPr>
          <a:xfrm>
            <a:off x="90488" y="1001713"/>
            <a:ext cx="8963025" cy="576103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pic>
        <p:nvPicPr>
          <p:cNvPr id="30725" name="図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1341438"/>
            <a:ext cx="455136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236538" y="1341438"/>
            <a:ext cx="4551362" cy="5259387"/>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2" name="直線コネクタ 11"/>
          <p:cNvCxnSpPr>
            <a:cxnSpLocks/>
          </p:cNvCxnSpPr>
          <p:nvPr/>
        </p:nvCxnSpPr>
        <p:spPr>
          <a:xfrm>
            <a:off x="1558925" y="2503488"/>
            <a:ext cx="29765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1558925" y="2613025"/>
            <a:ext cx="29765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a:off x="4356100" y="3316288"/>
            <a:ext cx="2605088" cy="7937"/>
          </a:xfrm>
          <a:prstGeom prst="line">
            <a:avLst/>
          </a:prstGeom>
          <a:ln w="5080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sp>
        <p:nvSpPr>
          <p:cNvPr id="30730" name="テキスト ボックス 14"/>
          <p:cNvSpPr txBox="1">
            <a:spLocks noChangeArrowheads="1"/>
          </p:cNvSpPr>
          <p:nvPr/>
        </p:nvSpPr>
        <p:spPr bwMode="auto">
          <a:xfrm>
            <a:off x="4787900" y="2027238"/>
            <a:ext cx="4198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800">
                <a:solidFill>
                  <a:srgbClr val="FF0000"/>
                </a:solidFill>
              </a:rPr>
              <a:t>「内容のまとまり」における</a:t>
            </a:r>
            <a:endParaRPr lang="en-US" altLang="ja-JP" sz="2800">
              <a:solidFill>
                <a:srgbClr val="FF0000"/>
              </a:solidFill>
            </a:endParaRPr>
          </a:p>
          <a:p>
            <a:pPr algn="ctr"/>
            <a:r>
              <a:rPr lang="ja-JP" altLang="en-US">
                <a:solidFill>
                  <a:srgbClr val="FF0000"/>
                </a:solidFill>
              </a:rPr>
              <a:t>　</a:t>
            </a:r>
            <a:r>
              <a:rPr lang="ja-JP" altLang="en-US" sz="2800">
                <a:solidFill>
                  <a:srgbClr val="FF0000"/>
                </a:solidFill>
              </a:rPr>
              <a:t>学習の対象のみにする。</a:t>
            </a:r>
          </a:p>
        </p:txBody>
      </p:sp>
      <p:cxnSp>
        <p:nvCxnSpPr>
          <p:cNvPr id="16" name="直線コネクタ 15"/>
          <p:cNvCxnSpPr>
            <a:cxnSpLocks/>
          </p:cNvCxnSpPr>
          <p:nvPr/>
        </p:nvCxnSpPr>
        <p:spPr>
          <a:xfrm>
            <a:off x="342900" y="2986088"/>
            <a:ext cx="43100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p:cNvCxnSpPr>
          <p:nvPr/>
        </p:nvCxnSpPr>
        <p:spPr>
          <a:xfrm>
            <a:off x="342900" y="3095625"/>
            <a:ext cx="43100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cxnSpLocks/>
          </p:cNvCxnSpPr>
          <p:nvPr/>
        </p:nvCxnSpPr>
        <p:spPr>
          <a:xfrm>
            <a:off x="342900" y="3432175"/>
            <a:ext cx="43100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p:cNvCxnSpPr>
          <p:nvPr/>
        </p:nvCxnSpPr>
        <p:spPr>
          <a:xfrm>
            <a:off x="342900" y="3541713"/>
            <a:ext cx="43100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cxnSpLocks/>
          </p:cNvCxnSpPr>
          <p:nvPr/>
        </p:nvCxnSpPr>
        <p:spPr>
          <a:xfrm>
            <a:off x="333375" y="3919538"/>
            <a:ext cx="24304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p:cNvCxnSpPr>
          <p:nvPr/>
        </p:nvCxnSpPr>
        <p:spPr>
          <a:xfrm>
            <a:off x="333375" y="4029075"/>
            <a:ext cx="24304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cxnSpLocks/>
          </p:cNvCxnSpPr>
          <p:nvPr/>
        </p:nvCxnSpPr>
        <p:spPr>
          <a:xfrm flipV="1">
            <a:off x="6950075" y="3006725"/>
            <a:ext cx="0" cy="33496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4D3F5059-712D-4854-9833-C8EEFD876A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21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p>
          <a:p>
            <a:pPr eaLnBrk="1" fontAlgn="auto" hangingPunct="1">
              <a:spcBef>
                <a:spcPts val="0"/>
              </a:spcBef>
              <a:spcAft>
                <a:spcPts val="0"/>
              </a:spcAft>
              <a:defRPr/>
            </a:pPr>
            <a:endParaRPr lang="en-US" altLang="ja-JP" sz="2800" b="1" dirty="0">
              <a:solidFill>
                <a:schemeClr val="bg1"/>
              </a:solidFill>
              <a:latin typeface="+mj-ea"/>
              <a:ea typeface="+mj-ea"/>
            </a:endParaRPr>
          </a:p>
        </p:txBody>
      </p:sp>
      <p:sp>
        <p:nvSpPr>
          <p:cNvPr id="2" name="リボン: 下に曲がる 1"/>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endParaRPr kumimoji="1" lang="ja-JP" altLang="en-US" sz="2800" dirty="0">
              <a:solidFill>
                <a:schemeClr val="tx1"/>
              </a:solidFill>
            </a:endParaRPr>
          </a:p>
        </p:txBody>
      </p:sp>
      <p:sp>
        <p:nvSpPr>
          <p:cNvPr id="7" name="テキスト ボックス 6"/>
          <p:cNvSpPr txBox="1"/>
          <p:nvPr/>
        </p:nvSpPr>
        <p:spPr>
          <a:xfrm>
            <a:off x="90488" y="1001713"/>
            <a:ext cx="8963025" cy="576103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pic>
        <p:nvPicPr>
          <p:cNvPr id="32773" name="図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700213"/>
            <a:ext cx="881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9"/>
          <p:cNvSpPr txBox="1">
            <a:spLocks noChangeArrowheads="1"/>
          </p:cNvSpPr>
          <p:nvPr/>
        </p:nvSpPr>
        <p:spPr bwMode="auto">
          <a:xfrm>
            <a:off x="163513" y="1192213"/>
            <a:ext cx="8816975"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400" dirty="0">
                <a:latin typeface="+mn-ea"/>
              </a:rPr>
              <a:t>〔</a:t>
            </a:r>
            <a:r>
              <a:rPr kumimoji="1" lang="ja-JP" altLang="en-US" sz="2400" dirty="0">
                <a:latin typeface="+mn-ea"/>
              </a:rPr>
              <a:t>第</a:t>
            </a:r>
            <a:r>
              <a:rPr kumimoji="1" lang="en-US" altLang="ja-JP" sz="2400" dirty="0">
                <a:latin typeface="+mn-ea"/>
              </a:rPr>
              <a:t>3</a:t>
            </a:r>
            <a:r>
              <a:rPr kumimoji="1" lang="ja-JP" altLang="en-US" sz="2400" dirty="0">
                <a:latin typeface="+mn-ea"/>
              </a:rPr>
              <a:t>学年</a:t>
            </a:r>
            <a:r>
              <a:rPr kumimoji="1" lang="en-US" altLang="ja-JP" sz="2400" dirty="0">
                <a:latin typeface="+mn-ea"/>
              </a:rPr>
              <a:t>〕</a:t>
            </a:r>
            <a:r>
              <a:rPr lang="ja-JP" altLang="en-US" sz="2400" dirty="0">
                <a:latin typeface="+mn-ea"/>
              </a:rPr>
              <a:t> </a:t>
            </a:r>
            <a:r>
              <a:rPr kumimoji="1" lang="ja-JP" altLang="en-US" sz="2400" dirty="0">
                <a:latin typeface="+mn-ea"/>
              </a:rPr>
              <a:t>（</a:t>
            </a:r>
            <a:r>
              <a:rPr kumimoji="1" lang="en-US" altLang="ja-JP" sz="2400" dirty="0">
                <a:latin typeface="+mn-ea"/>
              </a:rPr>
              <a:t>1</a:t>
            </a:r>
            <a:r>
              <a:rPr kumimoji="1" lang="ja-JP" altLang="en-US" sz="2400" dirty="0">
                <a:latin typeface="+mn-ea"/>
              </a:rPr>
              <a:t>）物と重さ　内容のまとまりごとの評価規準</a:t>
            </a:r>
          </a:p>
        </p:txBody>
      </p:sp>
      <p:pic>
        <p:nvPicPr>
          <p:cNvPr id="3" name="オーディオ 2">
            <a:hlinkClick r:id="" action="ppaction://media"/>
            <a:extLst>
              <a:ext uri="{FF2B5EF4-FFF2-40B4-BE49-F238E27FC236}">
                <a16:creationId xmlns:a16="http://schemas.microsoft.com/office/drawing/2014/main" id="{F3809CA2-0CD8-45D7-B558-2345AFD6FC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204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Ⅰ </a:t>
            </a:r>
            <a:r>
              <a:rPr lang="ja-JP" altLang="en-US" sz="2800" b="1" dirty="0">
                <a:solidFill>
                  <a:schemeClr val="bg1">
                    <a:lumMod val="65000"/>
                  </a:schemeClr>
                </a:solidFill>
                <a:ea typeface="HGP教科書体" panose="02020600000000000000" pitchFamily="18" charset="-128"/>
              </a:rPr>
              <a:t>　小学校理科における「内容のまとまり」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Ⅱ </a:t>
            </a:r>
            <a:r>
              <a:rPr lang="ja-JP" altLang="en-US" sz="2800" b="1" dirty="0">
                <a:solidFill>
                  <a:schemeClr val="bg1">
                    <a:lumMod val="65000"/>
                  </a:schemeClr>
                </a:solidFill>
                <a:ea typeface="HGP教科書体" panose="02020600000000000000" pitchFamily="18" charset="-128"/>
              </a:rPr>
              <a:t>　小学校理科における「内容のまとまりごとの評価規準」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chemeClr val="bg1">
                    <a:lumMod val="65000"/>
                  </a:schemeClr>
                </a:solidFill>
                <a:ea typeface="HGP教科書体" panose="02020600000000000000" pitchFamily="18" charset="-128"/>
              </a:rPr>
              <a:t>　 作成の具体的な手順</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n>
                  <a:solidFill>
                    <a:schemeClr val="tx1"/>
                  </a:solidFill>
                </a:ln>
                <a:solidFill>
                  <a:srgbClr val="000000"/>
                </a:solidFill>
                <a:ea typeface="HGP教科書体" panose="02020600000000000000" pitchFamily="18" charset="-128"/>
              </a:rPr>
              <a:t>Ⅲ </a:t>
            </a:r>
            <a:r>
              <a:rPr lang="ja-JP" altLang="en-US" sz="2800" b="1" dirty="0">
                <a:ln>
                  <a:solidFill>
                    <a:schemeClr val="tx1"/>
                  </a:solidFill>
                </a:ln>
                <a:solidFill>
                  <a:srgbClr val="000000"/>
                </a:solidFill>
                <a:latin typeface="HGP教科書体" panose="02020600000000000000" pitchFamily="18" charset="-128"/>
                <a:ea typeface="HGP教科書体" panose="02020600000000000000" pitchFamily="18" charset="-128"/>
              </a:rPr>
              <a:t>   </a:t>
            </a:r>
            <a:r>
              <a:rPr lang="ja-JP" altLang="en-US" sz="2800" b="1" dirty="0">
                <a:ln>
                  <a:solidFill>
                    <a:schemeClr val="tx1"/>
                  </a:solidFill>
                </a:ln>
                <a:latin typeface="HGP教科書体" panose="02020600000000000000" pitchFamily="18" charset="-128"/>
                <a:ea typeface="HGP教科書体" panose="02020600000000000000" pitchFamily="18" charset="-128"/>
              </a:rPr>
              <a:t>「内容のまとまりごとの評価規準」の考え方を踏まえた</a:t>
            </a:r>
            <a:endParaRPr lang="en-US" altLang="ja-JP" sz="2800" b="1" dirty="0">
              <a:ln>
                <a:solidFill>
                  <a:schemeClr val="tx1"/>
                </a:solidFill>
              </a:ln>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ln>
                  <a:solidFill>
                    <a:schemeClr val="tx1"/>
                  </a:solidFill>
                </a:ln>
                <a:latin typeface="HGP教科書体" panose="02020600000000000000" pitchFamily="18" charset="-128"/>
                <a:ea typeface="HGP教科書体" panose="02020600000000000000" pitchFamily="18" charset="-128"/>
              </a:rPr>
              <a:t>    </a:t>
            </a:r>
            <a:r>
              <a:rPr lang="ja-JP" altLang="en-US" sz="2800" b="1" dirty="0">
                <a:ln>
                  <a:solidFill>
                    <a:schemeClr val="tx1"/>
                  </a:solidFill>
                </a:ln>
                <a:latin typeface="HGP教科書体" panose="02020600000000000000" pitchFamily="18" charset="-128"/>
                <a:ea typeface="HGP教科書体" panose="02020600000000000000" pitchFamily="18" charset="-128"/>
              </a:rPr>
              <a:t>「単元の評価規準」の作成の手順について</a:t>
            </a:r>
            <a:endParaRPr lang="en-US" altLang="ja-JP" sz="2800" b="1" dirty="0">
              <a:ln>
                <a:solidFill>
                  <a:schemeClr val="tx1"/>
                </a:solidFill>
              </a:ln>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latin typeface="+mj-ea"/>
              </a:rPr>
              <a:t>Ⅳ</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6FB9B499-B4D2-4B53-BD44-DF0E97076E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3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「内容のまとまりごとの評価規準」の考え方を踏まえた</a:t>
            </a: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2" name="リボン: 下に曲がる 1"/>
          <p:cNvSpPr/>
          <p:nvPr/>
        </p:nvSpPr>
        <p:spPr>
          <a:xfrm>
            <a:off x="7308850" y="493713"/>
            <a:ext cx="1727200"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36</a:t>
            </a:r>
            <a:endParaRPr kumimoji="1" lang="ja-JP" altLang="en-US" sz="2800" dirty="0">
              <a:solidFill>
                <a:schemeClr val="tx1"/>
              </a:solidFill>
            </a:endParaRPr>
          </a:p>
        </p:txBody>
      </p:sp>
      <p:sp>
        <p:nvSpPr>
          <p:cNvPr id="7" name="テキスト ボックス 6"/>
          <p:cNvSpPr txBox="1"/>
          <p:nvPr/>
        </p:nvSpPr>
        <p:spPr>
          <a:xfrm>
            <a:off x="90488" y="1857375"/>
            <a:ext cx="8963025" cy="49053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8" name="テキスト ボックス 1"/>
          <p:cNvSpPr txBox="1">
            <a:spLocks noChangeArrowheads="1"/>
          </p:cNvSpPr>
          <p:nvPr/>
        </p:nvSpPr>
        <p:spPr bwMode="auto">
          <a:xfrm>
            <a:off x="168275" y="992188"/>
            <a:ext cx="8839200" cy="781050"/>
          </a:xfrm>
          <a:prstGeom prst="rect">
            <a:avLst/>
          </a:prstGeom>
          <a:solidFill>
            <a:schemeClr val="bg1"/>
          </a:solidFill>
          <a:ln w="9525">
            <a:solidFill>
              <a:schemeClr val="tx1"/>
            </a:solidFill>
            <a:miter lim="800000"/>
            <a:headEnd/>
            <a:tailEnd/>
          </a:ln>
        </p:spPr>
        <p:txBody>
          <a:bodyPr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2800"/>
              </a:lnSpc>
              <a:defRPr/>
            </a:pPr>
            <a:r>
              <a:rPr kumimoji="1" lang="ja-JP" altLang="en-US" sz="2800" dirty="0">
                <a:latin typeface="+mn-ea"/>
              </a:rPr>
              <a:t>小学校理科においては，学習指導要領における</a:t>
            </a:r>
            <a:r>
              <a:rPr kumimoji="1" lang="ja-JP" altLang="en-US" sz="2800" dirty="0">
                <a:solidFill>
                  <a:srgbClr val="FF0000"/>
                </a:solidFill>
                <a:latin typeface="+mn-ea"/>
              </a:rPr>
              <a:t>「内容の</a:t>
            </a:r>
            <a:endParaRPr kumimoji="1" lang="en-US" altLang="ja-JP" sz="2800" dirty="0">
              <a:solidFill>
                <a:srgbClr val="FF0000"/>
              </a:solidFill>
              <a:latin typeface="+mn-ea"/>
            </a:endParaRPr>
          </a:p>
          <a:p>
            <a:pPr>
              <a:lnSpc>
                <a:spcPts val="2800"/>
              </a:lnSpc>
              <a:defRPr/>
            </a:pPr>
            <a:r>
              <a:rPr kumimoji="1" lang="ja-JP" altLang="en-US" sz="2800" dirty="0">
                <a:solidFill>
                  <a:srgbClr val="FF0000"/>
                </a:solidFill>
                <a:latin typeface="+mn-ea"/>
              </a:rPr>
              <a:t>まとまり」を「単元」と置き換えることが可能</a:t>
            </a:r>
            <a:r>
              <a:rPr kumimoji="1" lang="ja-JP" altLang="en-US" sz="2800" dirty="0">
                <a:latin typeface="+mn-ea"/>
              </a:rPr>
              <a:t>である。 </a:t>
            </a:r>
            <a:endParaRPr kumimoji="1" lang="en-US" altLang="ja-JP" sz="2800" dirty="0">
              <a:latin typeface="+mn-ea"/>
            </a:endParaRPr>
          </a:p>
        </p:txBody>
      </p:sp>
      <p:pic>
        <p:nvPicPr>
          <p:cNvPr id="36870" name="図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2024063"/>
            <a:ext cx="881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9059A28E-5A45-4B1E-A55D-A57042E048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15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「内容のまとまりごとの評価規準」の考え方を踏まえた</a:t>
            </a: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2" name="リボン: 下に曲がる 1"/>
          <p:cNvSpPr/>
          <p:nvPr/>
        </p:nvSpPr>
        <p:spPr>
          <a:xfrm>
            <a:off x="7308850" y="493713"/>
            <a:ext cx="1727200"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36</a:t>
            </a:r>
            <a:endParaRPr kumimoji="1" lang="ja-JP" altLang="en-US" sz="2800" dirty="0">
              <a:solidFill>
                <a:schemeClr val="tx1"/>
              </a:solidFill>
            </a:endParaRPr>
          </a:p>
        </p:txBody>
      </p:sp>
      <p:sp>
        <p:nvSpPr>
          <p:cNvPr id="7" name="テキスト ボックス 6"/>
          <p:cNvSpPr txBox="1"/>
          <p:nvPr/>
        </p:nvSpPr>
        <p:spPr>
          <a:xfrm>
            <a:off x="90488" y="2546350"/>
            <a:ext cx="8963025" cy="421640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graphicFrame>
        <p:nvGraphicFramePr>
          <p:cNvPr id="3" name="表 3"/>
          <p:cNvGraphicFramePr>
            <a:graphicFrameLocks noGrp="1"/>
          </p:cNvGraphicFramePr>
          <p:nvPr/>
        </p:nvGraphicFramePr>
        <p:xfrm>
          <a:off x="168275" y="3062288"/>
          <a:ext cx="8829675" cy="3614737"/>
        </p:xfrm>
        <a:graphic>
          <a:graphicData uri="http://schemas.openxmlformats.org/drawingml/2006/table">
            <a:tbl>
              <a:tblPr firstRow="1" bandRow="1">
                <a:tableStyleId>{5C22544A-7EE6-4342-B048-85BDC9FD1C3A}</a:tableStyleId>
              </a:tblPr>
              <a:tblGrid>
                <a:gridCol w="1811373">
                  <a:extLst>
                    <a:ext uri="{9D8B030D-6E8A-4147-A177-3AD203B41FA5}">
                      <a16:colId xmlns:a16="http://schemas.microsoft.com/office/drawing/2014/main" val="20000"/>
                    </a:ext>
                  </a:extLst>
                </a:gridCol>
                <a:gridCol w="3384026">
                  <a:extLst>
                    <a:ext uri="{9D8B030D-6E8A-4147-A177-3AD203B41FA5}">
                      <a16:colId xmlns:a16="http://schemas.microsoft.com/office/drawing/2014/main" val="20001"/>
                    </a:ext>
                  </a:extLst>
                </a:gridCol>
                <a:gridCol w="3634276">
                  <a:extLst>
                    <a:ext uri="{9D8B030D-6E8A-4147-A177-3AD203B41FA5}">
                      <a16:colId xmlns:a16="http://schemas.microsoft.com/office/drawing/2014/main" val="20002"/>
                    </a:ext>
                  </a:extLst>
                </a:gridCol>
              </a:tblGrid>
              <a:tr h="823015">
                <a:tc>
                  <a:txBody>
                    <a:bodyPr/>
                    <a:lstStyle/>
                    <a:p>
                      <a:pPr algn="ctr"/>
                      <a:r>
                        <a:rPr kumimoji="1" lang="ja-JP" altLang="en-US" sz="2400" dirty="0">
                          <a:solidFill>
                            <a:schemeClr val="tx1"/>
                          </a:solidFill>
                        </a:rPr>
                        <a:t>知識・技能</a:t>
                      </a:r>
                    </a:p>
                  </a:txBody>
                  <a:tcPr marL="91431" marR="91431"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400" dirty="0">
                          <a:solidFill>
                            <a:schemeClr val="tx1"/>
                          </a:solidFill>
                        </a:rPr>
                        <a:t>思考・判断・表現</a:t>
                      </a:r>
                    </a:p>
                  </a:txBody>
                  <a:tcPr marL="91431" marR="91431"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400" dirty="0">
                          <a:solidFill>
                            <a:schemeClr val="tx1"/>
                          </a:solidFill>
                        </a:rPr>
                        <a:t>主体的に学習に</a:t>
                      </a:r>
                      <a:endParaRPr kumimoji="1" lang="en-US" altLang="ja-JP" sz="2400" dirty="0">
                        <a:solidFill>
                          <a:schemeClr val="tx1"/>
                        </a:solidFill>
                      </a:endParaRPr>
                    </a:p>
                    <a:p>
                      <a:pPr algn="ctr"/>
                      <a:r>
                        <a:rPr kumimoji="1" lang="ja-JP" altLang="en-US" sz="2400" dirty="0">
                          <a:solidFill>
                            <a:schemeClr val="tx1"/>
                          </a:solidFill>
                        </a:rPr>
                        <a:t>取り組む態度</a:t>
                      </a:r>
                    </a:p>
                  </a:txBody>
                  <a:tcPr marL="91431" marR="91431"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91722">
                <a:tc>
                  <a:txBody>
                    <a:bodyPr/>
                    <a:lstStyle/>
                    <a:p>
                      <a:pPr algn="l"/>
                      <a:r>
                        <a:rPr kumimoji="1" lang="ja-JP" altLang="en-US" sz="2400" dirty="0">
                          <a:solidFill>
                            <a:schemeClr val="tx1"/>
                          </a:solidFill>
                        </a:rPr>
                        <a:t>◆知識面に</a:t>
                      </a:r>
                      <a:endParaRPr kumimoji="1" lang="en-US" altLang="ja-JP" sz="2400" dirty="0">
                        <a:solidFill>
                          <a:schemeClr val="tx1"/>
                        </a:solidFill>
                      </a:endParaRPr>
                    </a:p>
                    <a:p>
                      <a:pPr algn="l"/>
                      <a:r>
                        <a:rPr kumimoji="1" lang="ja-JP" altLang="en-US" sz="2400" dirty="0">
                          <a:solidFill>
                            <a:schemeClr val="tx1"/>
                          </a:solidFill>
                        </a:rPr>
                        <a:t>　  ついて</a:t>
                      </a:r>
                      <a:endParaRPr kumimoji="1" lang="en-US" altLang="ja-JP" sz="2400" dirty="0">
                        <a:solidFill>
                          <a:schemeClr val="tx1"/>
                        </a:solidFill>
                      </a:endParaRPr>
                    </a:p>
                    <a:p>
                      <a:pPr algn="l"/>
                      <a:endParaRPr kumimoji="1" lang="en-US" altLang="ja-JP" sz="2400" dirty="0">
                        <a:solidFill>
                          <a:schemeClr val="tx1"/>
                        </a:solidFill>
                      </a:endParaRPr>
                    </a:p>
                    <a:p>
                      <a:pPr algn="l"/>
                      <a:endParaRPr kumimoji="1" lang="en-US" altLang="ja-JP" sz="2400" dirty="0">
                        <a:solidFill>
                          <a:schemeClr val="tx1"/>
                        </a:solidFill>
                      </a:endParaRPr>
                    </a:p>
                    <a:p>
                      <a:pPr algn="l">
                        <a:lnSpc>
                          <a:spcPts val="1100"/>
                        </a:lnSpc>
                      </a:pPr>
                      <a:endParaRPr kumimoji="1" lang="en-US" altLang="ja-JP" sz="2400" dirty="0">
                        <a:solidFill>
                          <a:schemeClr val="tx1"/>
                        </a:solidFill>
                      </a:endParaRPr>
                    </a:p>
                    <a:p>
                      <a:pPr algn="l"/>
                      <a:r>
                        <a:rPr kumimoji="1" lang="ja-JP" altLang="en-US" sz="2400" dirty="0">
                          <a:solidFill>
                            <a:schemeClr val="tx1"/>
                          </a:solidFill>
                        </a:rPr>
                        <a:t>◆技能面に</a:t>
                      </a:r>
                      <a:endParaRPr kumimoji="1" lang="en-US" altLang="ja-JP" sz="2400" dirty="0">
                        <a:solidFill>
                          <a:schemeClr val="tx1"/>
                        </a:solidFill>
                      </a:endParaRPr>
                    </a:p>
                    <a:p>
                      <a:pPr algn="l"/>
                      <a:r>
                        <a:rPr kumimoji="1" lang="en-US" altLang="ja-JP" sz="2400" dirty="0">
                          <a:solidFill>
                            <a:schemeClr val="tx1"/>
                          </a:solidFill>
                        </a:rPr>
                        <a:t>     </a:t>
                      </a:r>
                      <a:r>
                        <a:rPr kumimoji="1" lang="ja-JP" altLang="en-US" sz="2400" dirty="0">
                          <a:solidFill>
                            <a:schemeClr val="tx1"/>
                          </a:solidFill>
                        </a:rPr>
                        <a:t>ついて</a:t>
                      </a:r>
                    </a:p>
                  </a:txBody>
                  <a:tcPr marL="91431" marR="91431"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400" dirty="0">
                          <a:solidFill>
                            <a:schemeClr val="tx1"/>
                          </a:solidFill>
                        </a:rPr>
                        <a:t>◆観察・実験</a:t>
                      </a:r>
                      <a:r>
                        <a:rPr kumimoji="1" lang="ja-JP" altLang="en-US" sz="2400" dirty="0">
                          <a:solidFill>
                            <a:srgbClr val="FF0000"/>
                          </a:solidFill>
                        </a:rPr>
                        <a:t>前</a:t>
                      </a:r>
                      <a:r>
                        <a:rPr kumimoji="1" lang="ja-JP" altLang="en-US" sz="2400" dirty="0">
                          <a:solidFill>
                            <a:schemeClr val="tx1"/>
                          </a:solidFill>
                        </a:rPr>
                        <a:t>の思考・</a:t>
                      </a:r>
                      <a:endParaRPr kumimoji="1" lang="en-US" altLang="ja-JP" sz="2400" dirty="0">
                        <a:solidFill>
                          <a:schemeClr val="tx1"/>
                        </a:solidFill>
                      </a:endParaRPr>
                    </a:p>
                    <a:p>
                      <a:pPr algn="l"/>
                      <a:r>
                        <a:rPr kumimoji="1" lang="ja-JP" altLang="en-US" sz="2400" dirty="0">
                          <a:solidFill>
                            <a:schemeClr val="tx1"/>
                          </a:solidFill>
                        </a:rPr>
                        <a:t>　 判断・表現について</a:t>
                      </a:r>
                      <a:endParaRPr kumimoji="1" lang="en-US" altLang="ja-JP" sz="2400" dirty="0">
                        <a:solidFill>
                          <a:schemeClr val="tx1"/>
                        </a:solidFill>
                      </a:endParaRPr>
                    </a:p>
                    <a:p>
                      <a:pPr algn="l"/>
                      <a:r>
                        <a:rPr kumimoji="1" lang="ja-JP" altLang="en-US" sz="2400" dirty="0">
                          <a:solidFill>
                            <a:schemeClr val="tx1"/>
                          </a:solidFill>
                        </a:rPr>
                        <a:t>　 </a:t>
                      </a:r>
                      <a:r>
                        <a:rPr kumimoji="1" lang="ja-JP" altLang="en-US" sz="2400" dirty="0">
                          <a:solidFill>
                            <a:srgbClr val="FF0000"/>
                          </a:solidFill>
                        </a:rPr>
                        <a:t>→第３，４，５学年で</a:t>
                      </a:r>
                      <a:endParaRPr kumimoji="1" lang="en-US" altLang="ja-JP" sz="2400" dirty="0">
                        <a:solidFill>
                          <a:srgbClr val="FF0000"/>
                        </a:solidFill>
                      </a:endParaRPr>
                    </a:p>
                    <a:p>
                      <a:pPr algn="l"/>
                      <a:r>
                        <a:rPr kumimoji="1" lang="en-US" altLang="ja-JP" sz="2400" dirty="0">
                          <a:solidFill>
                            <a:srgbClr val="FF0000"/>
                          </a:solidFill>
                        </a:rPr>
                        <a:t>        </a:t>
                      </a:r>
                      <a:r>
                        <a:rPr kumimoji="1" lang="ja-JP" altLang="en-US" sz="2400" dirty="0">
                          <a:solidFill>
                            <a:srgbClr val="FF0000"/>
                          </a:solidFill>
                        </a:rPr>
                        <a:t>重点的に</a:t>
                      </a:r>
                      <a:endParaRPr kumimoji="1" lang="en-US" altLang="ja-JP" sz="2400" dirty="0">
                        <a:solidFill>
                          <a:srgbClr val="FF0000"/>
                        </a:solidFill>
                      </a:endParaRPr>
                    </a:p>
                    <a:p>
                      <a:pPr algn="l">
                        <a:lnSpc>
                          <a:spcPts val="1100"/>
                        </a:lnSpc>
                      </a:pPr>
                      <a:endParaRPr kumimoji="1" lang="en-US" altLang="ja-JP" sz="2400" dirty="0">
                        <a:solidFill>
                          <a:srgbClr val="FF0000"/>
                        </a:solidFill>
                      </a:endParaRPr>
                    </a:p>
                    <a:p>
                      <a:pPr algn="l"/>
                      <a:r>
                        <a:rPr kumimoji="1" lang="ja-JP" altLang="en-US" sz="2400" dirty="0">
                          <a:solidFill>
                            <a:schemeClr val="tx1"/>
                          </a:solidFill>
                        </a:rPr>
                        <a:t>◆観察・実験</a:t>
                      </a:r>
                      <a:r>
                        <a:rPr kumimoji="1" lang="ja-JP" altLang="en-US" sz="2400" dirty="0">
                          <a:solidFill>
                            <a:srgbClr val="FF0000"/>
                          </a:solidFill>
                        </a:rPr>
                        <a:t>後</a:t>
                      </a:r>
                      <a:r>
                        <a:rPr kumimoji="1" lang="ja-JP" altLang="en-US" sz="2400" dirty="0">
                          <a:solidFill>
                            <a:schemeClr val="tx1"/>
                          </a:solidFill>
                        </a:rPr>
                        <a:t>の思考・</a:t>
                      </a:r>
                      <a:endParaRPr kumimoji="1" lang="en-US" altLang="ja-JP" sz="2400" dirty="0">
                        <a:solidFill>
                          <a:schemeClr val="tx1"/>
                        </a:solidFill>
                      </a:endParaRPr>
                    </a:p>
                    <a:p>
                      <a:pPr algn="l"/>
                      <a:r>
                        <a:rPr kumimoji="1" lang="ja-JP" altLang="en-US" sz="2400" dirty="0">
                          <a:solidFill>
                            <a:schemeClr val="tx1"/>
                          </a:solidFill>
                        </a:rPr>
                        <a:t>　 判断・表現について</a:t>
                      </a:r>
                      <a:endParaRPr kumimoji="1" lang="en-US" altLang="ja-JP" sz="240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rPr>
                        <a:t>　 </a:t>
                      </a:r>
                      <a:r>
                        <a:rPr kumimoji="1" lang="ja-JP" altLang="en-US" sz="2400" dirty="0">
                          <a:solidFill>
                            <a:srgbClr val="FF0000"/>
                          </a:solidFill>
                        </a:rPr>
                        <a:t>→第６学年で重点的に</a:t>
                      </a:r>
                      <a:endParaRPr kumimoji="1" lang="en-US" altLang="ja-JP" sz="2400" dirty="0">
                        <a:solidFill>
                          <a:srgbClr val="FF0000"/>
                        </a:solidFill>
                      </a:endParaRPr>
                    </a:p>
                  </a:txBody>
                  <a:tcPr marL="91431" marR="3599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400" dirty="0">
                          <a:solidFill>
                            <a:schemeClr val="tx1"/>
                          </a:solidFill>
                        </a:rPr>
                        <a:t>◆粘り強い取組を行おうと</a:t>
                      </a:r>
                      <a:endParaRPr kumimoji="1" lang="en-US" altLang="ja-JP" sz="2400" dirty="0">
                        <a:solidFill>
                          <a:schemeClr val="tx1"/>
                        </a:solidFill>
                      </a:endParaRPr>
                    </a:p>
                    <a:p>
                      <a:pPr algn="l"/>
                      <a:r>
                        <a:rPr kumimoji="1" lang="en-US" altLang="ja-JP" sz="2400" dirty="0">
                          <a:solidFill>
                            <a:schemeClr val="tx1"/>
                          </a:solidFill>
                        </a:rPr>
                        <a:t>     </a:t>
                      </a:r>
                      <a:r>
                        <a:rPr kumimoji="1" lang="ja-JP" altLang="en-US" sz="2400" dirty="0">
                          <a:solidFill>
                            <a:schemeClr val="tx1"/>
                          </a:solidFill>
                        </a:rPr>
                        <a:t>する側面及び自らの</a:t>
                      </a:r>
                      <a:endParaRPr kumimoji="1" lang="en-US" altLang="ja-JP" sz="2400" dirty="0">
                        <a:solidFill>
                          <a:schemeClr val="tx1"/>
                        </a:solidFill>
                      </a:endParaRPr>
                    </a:p>
                    <a:p>
                      <a:pPr algn="l"/>
                      <a:r>
                        <a:rPr kumimoji="1" lang="en-US" altLang="ja-JP" sz="2400" dirty="0">
                          <a:solidFill>
                            <a:schemeClr val="tx1"/>
                          </a:solidFill>
                        </a:rPr>
                        <a:t>     </a:t>
                      </a:r>
                      <a:r>
                        <a:rPr kumimoji="1" lang="ja-JP" altLang="en-US" sz="2400" dirty="0">
                          <a:solidFill>
                            <a:schemeClr val="tx1"/>
                          </a:solidFill>
                        </a:rPr>
                        <a:t>学習を調整しようとする</a:t>
                      </a:r>
                      <a:endParaRPr kumimoji="1" lang="en-US" altLang="ja-JP" sz="2400" dirty="0">
                        <a:solidFill>
                          <a:schemeClr val="tx1"/>
                        </a:solidFill>
                      </a:endParaRPr>
                    </a:p>
                    <a:p>
                      <a:pPr algn="l"/>
                      <a:r>
                        <a:rPr kumimoji="1" lang="en-US" altLang="ja-JP" sz="2400" dirty="0">
                          <a:solidFill>
                            <a:schemeClr val="tx1"/>
                          </a:solidFill>
                        </a:rPr>
                        <a:t>     </a:t>
                      </a:r>
                      <a:r>
                        <a:rPr kumimoji="1" lang="ja-JP" altLang="en-US" sz="2400" dirty="0">
                          <a:solidFill>
                            <a:schemeClr val="tx1"/>
                          </a:solidFill>
                        </a:rPr>
                        <a:t>側面について</a:t>
                      </a:r>
                      <a:endParaRPr kumimoji="1" lang="en-US" altLang="ja-JP" sz="2400" dirty="0">
                        <a:solidFill>
                          <a:schemeClr val="tx1"/>
                        </a:solidFill>
                      </a:endParaRPr>
                    </a:p>
                    <a:p>
                      <a:pPr algn="l">
                        <a:lnSpc>
                          <a:spcPts val="1100"/>
                        </a:lnSpc>
                      </a:pPr>
                      <a:endParaRPr kumimoji="1" lang="en-US" altLang="ja-JP" sz="2400" dirty="0">
                        <a:solidFill>
                          <a:schemeClr val="tx1"/>
                        </a:solidFill>
                      </a:endParaRPr>
                    </a:p>
                    <a:p>
                      <a:pPr algn="l"/>
                      <a:r>
                        <a:rPr kumimoji="1" lang="ja-JP" altLang="en-US" sz="2400" dirty="0">
                          <a:solidFill>
                            <a:schemeClr val="tx1"/>
                          </a:solidFill>
                        </a:rPr>
                        <a:t>◆理科を学ぶことの意義や  </a:t>
                      </a:r>
                      <a:endParaRPr kumimoji="1" lang="en-US" altLang="ja-JP" sz="2400" dirty="0">
                        <a:solidFill>
                          <a:schemeClr val="tx1"/>
                        </a:solidFill>
                      </a:endParaRPr>
                    </a:p>
                    <a:p>
                      <a:pPr algn="l"/>
                      <a:r>
                        <a:rPr kumimoji="1" lang="en-US" altLang="ja-JP" sz="2400" dirty="0">
                          <a:solidFill>
                            <a:schemeClr val="tx1"/>
                          </a:solidFill>
                        </a:rPr>
                        <a:t>    </a:t>
                      </a:r>
                      <a:r>
                        <a:rPr kumimoji="1" lang="ja-JP" altLang="en-US" sz="2400" dirty="0">
                          <a:solidFill>
                            <a:schemeClr val="tx1"/>
                          </a:solidFill>
                        </a:rPr>
                        <a:t>有用性の認識という側面</a:t>
                      </a:r>
                      <a:endParaRPr kumimoji="1" lang="en-US" altLang="ja-JP" sz="2400" dirty="0">
                        <a:solidFill>
                          <a:schemeClr val="tx1"/>
                        </a:solidFill>
                      </a:endParaRPr>
                    </a:p>
                    <a:p>
                      <a:pPr algn="l"/>
                      <a:r>
                        <a:rPr kumimoji="1" lang="en-US" altLang="ja-JP" sz="2400" dirty="0">
                          <a:solidFill>
                            <a:schemeClr val="tx1"/>
                          </a:solidFill>
                        </a:rPr>
                        <a:t>    </a:t>
                      </a:r>
                      <a:r>
                        <a:rPr kumimoji="1" lang="ja-JP" altLang="en-US" sz="2400" dirty="0">
                          <a:solidFill>
                            <a:schemeClr val="tx1"/>
                          </a:solidFill>
                        </a:rPr>
                        <a:t>について</a:t>
                      </a:r>
                    </a:p>
                  </a:txBody>
                  <a:tcPr marL="91431" marR="3599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8931" name="テキスト ボックス 22"/>
          <p:cNvSpPr txBox="1">
            <a:spLocks noChangeArrowheads="1"/>
          </p:cNvSpPr>
          <p:nvPr/>
        </p:nvSpPr>
        <p:spPr bwMode="auto">
          <a:xfrm>
            <a:off x="168275" y="2546350"/>
            <a:ext cx="8829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FF0000"/>
                </a:solidFill>
              </a:rPr>
              <a:t>◆理科における評価のための６つの視点</a:t>
            </a:r>
          </a:p>
        </p:txBody>
      </p:sp>
      <p:sp>
        <p:nvSpPr>
          <p:cNvPr id="8" name="テキスト ボックス 1"/>
          <p:cNvSpPr txBox="1">
            <a:spLocks noChangeArrowheads="1"/>
          </p:cNvSpPr>
          <p:nvPr/>
        </p:nvSpPr>
        <p:spPr bwMode="auto">
          <a:xfrm>
            <a:off x="168275" y="992188"/>
            <a:ext cx="8839200" cy="781050"/>
          </a:xfrm>
          <a:prstGeom prst="rect">
            <a:avLst/>
          </a:prstGeom>
          <a:solidFill>
            <a:schemeClr val="bg1"/>
          </a:solidFill>
          <a:ln w="9525">
            <a:solidFill>
              <a:schemeClr val="tx1"/>
            </a:solidFill>
            <a:miter lim="800000"/>
            <a:headEnd/>
            <a:tailEnd/>
          </a:ln>
        </p:spPr>
        <p:txBody>
          <a:bodyPr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2800"/>
              </a:lnSpc>
              <a:defRPr/>
            </a:pPr>
            <a:r>
              <a:rPr kumimoji="1" lang="ja-JP" altLang="en-US" sz="2800" dirty="0">
                <a:latin typeface="+mn-ea"/>
              </a:rPr>
              <a:t>小学校理科においては，学習指導要領における</a:t>
            </a:r>
            <a:r>
              <a:rPr kumimoji="1" lang="ja-JP" altLang="en-US" sz="2800" dirty="0">
                <a:solidFill>
                  <a:srgbClr val="FF0000"/>
                </a:solidFill>
                <a:latin typeface="+mn-ea"/>
              </a:rPr>
              <a:t>「内容の</a:t>
            </a:r>
            <a:endParaRPr kumimoji="1" lang="en-US" altLang="ja-JP" sz="2800" dirty="0">
              <a:solidFill>
                <a:srgbClr val="FF0000"/>
              </a:solidFill>
              <a:latin typeface="+mn-ea"/>
            </a:endParaRPr>
          </a:p>
          <a:p>
            <a:pPr>
              <a:lnSpc>
                <a:spcPts val="2800"/>
              </a:lnSpc>
              <a:defRPr/>
            </a:pPr>
            <a:r>
              <a:rPr kumimoji="1" lang="ja-JP" altLang="en-US" sz="2800" dirty="0">
                <a:solidFill>
                  <a:srgbClr val="FF0000"/>
                </a:solidFill>
                <a:latin typeface="+mn-ea"/>
              </a:rPr>
              <a:t>まとまり」を「単元」と置き換えることが可能</a:t>
            </a:r>
            <a:r>
              <a:rPr kumimoji="1" lang="ja-JP" altLang="en-US" sz="2800" dirty="0">
                <a:latin typeface="+mn-ea"/>
              </a:rPr>
              <a:t>である。 </a:t>
            </a:r>
            <a:endParaRPr kumimoji="1" lang="en-US" altLang="ja-JP" sz="2800" dirty="0">
              <a:latin typeface="+mn-ea"/>
            </a:endParaRPr>
          </a:p>
        </p:txBody>
      </p:sp>
      <p:sp>
        <p:nvSpPr>
          <p:cNvPr id="10" name="テキスト ボックス 1"/>
          <p:cNvSpPr txBox="1">
            <a:spLocks noChangeArrowheads="1"/>
          </p:cNvSpPr>
          <p:nvPr/>
        </p:nvSpPr>
        <p:spPr bwMode="auto">
          <a:xfrm>
            <a:off x="152400" y="1773238"/>
            <a:ext cx="8839200" cy="771525"/>
          </a:xfrm>
          <a:prstGeom prst="rect">
            <a:avLst/>
          </a:prstGeom>
          <a:noFill/>
          <a:ln w="9525">
            <a:noFill/>
            <a:miter lim="800000"/>
            <a:headEnd/>
            <a:tailEnd/>
          </a:ln>
        </p:spPr>
        <p:txBody>
          <a:bodyPr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2800"/>
              </a:lnSpc>
              <a:defRPr/>
            </a:pPr>
            <a:r>
              <a:rPr kumimoji="1" lang="ja-JP" altLang="en-US" sz="2800" dirty="0">
                <a:latin typeface="+mn-ea"/>
              </a:rPr>
              <a:t>◆　単元の評価規準（例）の作成は，</a:t>
            </a:r>
            <a:r>
              <a:rPr kumimoji="1" lang="ja-JP" altLang="en-US" sz="2800" dirty="0">
                <a:solidFill>
                  <a:srgbClr val="FF0000"/>
                </a:solidFill>
                <a:latin typeface="+mn-ea"/>
              </a:rPr>
              <a:t>理科における評価の</a:t>
            </a:r>
            <a:endParaRPr kumimoji="1" lang="en-US" altLang="ja-JP" sz="2800" dirty="0">
              <a:solidFill>
                <a:srgbClr val="FF0000"/>
              </a:solidFill>
              <a:latin typeface="+mn-ea"/>
            </a:endParaRPr>
          </a:p>
          <a:p>
            <a:pPr>
              <a:lnSpc>
                <a:spcPts val="2800"/>
              </a:lnSpc>
              <a:defRPr/>
            </a:pPr>
            <a:r>
              <a:rPr kumimoji="1" lang="ja-JP" altLang="en-US" sz="2800" dirty="0">
                <a:solidFill>
                  <a:srgbClr val="FF0000"/>
                </a:solidFill>
                <a:latin typeface="+mn-ea"/>
              </a:rPr>
              <a:t>　ための６つの視点を考慮し</a:t>
            </a:r>
            <a:r>
              <a:rPr kumimoji="1" lang="ja-JP" altLang="en-US" sz="2800" dirty="0">
                <a:latin typeface="+mn-ea"/>
              </a:rPr>
              <a:t>，具体例が作成されている。</a:t>
            </a:r>
          </a:p>
          <a:p>
            <a:pPr>
              <a:lnSpc>
                <a:spcPts val="2800"/>
              </a:lnSpc>
              <a:defRPr/>
            </a:pPr>
            <a:r>
              <a:rPr kumimoji="1" lang="ja-JP" altLang="en-US" sz="2800" dirty="0">
                <a:latin typeface="+mn-ea"/>
              </a:rPr>
              <a:t> </a:t>
            </a:r>
            <a:endParaRPr kumimoji="1" lang="en-US" altLang="ja-JP" sz="2800" dirty="0">
              <a:latin typeface="+mn-ea"/>
            </a:endParaRPr>
          </a:p>
        </p:txBody>
      </p:sp>
      <p:pic>
        <p:nvPicPr>
          <p:cNvPr id="6" name="オーディオ 5">
            <a:hlinkClick r:id="" action="ppaction://media"/>
            <a:extLst>
              <a:ext uri="{FF2B5EF4-FFF2-40B4-BE49-F238E27FC236}">
                <a16:creationId xmlns:a16="http://schemas.microsoft.com/office/drawing/2014/main" id="{BC9AF492-5022-4F1B-AB54-8EEB31917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00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4775" y="962025"/>
            <a:ext cx="8963025" cy="5848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0963" name="AutoShape 10"/>
          <p:cNvSpPr>
            <a:spLocks noChangeArrowheads="1"/>
          </p:cNvSpPr>
          <p:nvPr/>
        </p:nvSpPr>
        <p:spPr bwMode="auto">
          <a:xfrm>
            <a:off x="166688" y="1062038"/>
            <a:ext cx="8839200" cy="5607050"/>
          </a:xfrm>
          <a:prstGeom prst="foldedCorner">
            <a:avLst>
              <a:gd name="adj" fmla="val 9782"/>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◆「単元の評価規準」作成における観点ごとのポイント</a:t>
            </a:r>
            <a:endParaRPr lang="en-US" altLang="ja-JP" sz="2800">
              <a:latin typeface="Tahoma" panose="020B0604030504040204" pitchFamily="34" charset="0"/>
            </a:endParaRPr>
          </a:p>
          <a:p>
            <a:r>
              <a:rPr lang="ja-JP" altLang="en-US" sz="2800">
                <a:latin typeface="Tahoma" panose="020B0604030504040204" pitchFamily="34" charset="0"/>
              </a:rPr>
              <a:t>○「知識・技能」のポイント</a:t>
            </a:r>
            <a:endParaRPr lang="en-US" altLang="ja-JP" sz="2800">
              <a:latin typeface="Tahoma" panose="020B0604030504040204" pitchFamily="34" charset="0"/>
            </a:endParaRPr>
          </a:p>
          <a:p>
            <a:r>
              <a:rPr lang="ja-JP" altLang="en-US" sz="2400">
                <a:latin typeface="Tahoma" panose="020B0604030504040204" pitchFamily="34" charset="0"/>
              </a:rPr>
              <a:t>　・「知識」・・・「内容のまとまり」の知識に関する内容である</a:t>
            </a:r>
            <a:endParaRPr lang="en-US" altLang="ja-JP" sz="2400">
              <a:latin typeface="Tahoma" panose="020B0604030504040204" pitchFamily="34" charset="0"/>
            </a:endParaRPr>
          </a:p>
          <a:p>
            <a:r>
              <a:rPr lang="en-US" altLang="ja-JP" sz="2400">
                <a:latin typeface="Tahoma" panose="020B0604030504040204" pitchFamily="34" charset="0"/>
              </a:rPr>
              <a:t>                  </a:t>
            </a:r>
            <a:r>
              <a:rPr lang="ja-JP" altLang="en-US" sz="2400">
                <a:latin typeface="Tahoma" panose="020B0604030504040204" pitchFamily="34" charset="0"/>
              </a:rPr>
              <a:t>（ア），（イ）などの文末を「～を理解している」</a:t>
            </a:r>
            <a:endParaRPr lang="en-US" altLang="ja-JP" sz="2400">
              <a:latin typeface="Tahoma" panose="020B0604030504040204" pitchFamily="34" charset="0"/>
            </a:endParaRPr>
          </a:p>
          <a:p>
            <a:r>
              <a:rPr lang="en-US" altLang="ja-JP" sz="2400">
                <a:latin typeface="Tahoma" panose="020B0604030504040204" pitchFamily="34" charset="0"/>
              </a:rPr>
              <a:t>                   </a:t>
            </a:r>
            <a:r>
              <a:rPr lang="ja-JP" altLang="en-US" sz="2400">
                <a:latin typeface="Tahoma" panose="020B0604030504040204" pitchFamily="34" charset="0"/>
              </a:rPr>
              <a:t>として作成する。</a:t>
            </a:r>
            <a:endParaRPr lang="en-US" altLang="ja-JP" sz="2400">
              <a:latin typeface="Tahoma" panose="020B0604030504040204" pitchFamily="34" charset="0"/>
            </a:endParaRPr>
          </a:p>
          <a:p>
            <a:r>
              <a:rPr lang="ja-JP" altLang="en-US" sz="2400">
                <a:latin typeface="Tahoma" panose="020B0604030504040204" pitchFamily="34" charset="0"/>
              </a:rPr>
              <a:t>　・「技能」・・・第</a:t>
            </a:r>
            <a:r>
              <a:rPr lang="ja-JP" altLang="en-US" sz="2400">
                <a:solidFill>
                  <a:srgbClr val="000099"/>
                </a:solidFill>
                <a:latin typeface="Tahoma" panose="020B0604030504040204" pitchFamily="34" charset="0"/>
              </a:rPr>
              <a:t>３</a:t>
            </a:r>
            <a:r>
              <a:rPr lang="ja-JP" altLang="en-US" sz="2400">
                <a:latin typeface="Tahoma" panose="020B0604030504040204" pitchFamily="34" charset="0"/>
              </a:rPr>
              <a:t>・</a:t>
            </a:r>
            <a:r>
              <a:rPr lang="ja-JP" altLang="en-US" sz="2400">
                <a:solidFill>
                  <a:srgbClr val="000099"/>
                </a:solidFill>
                <a:latin typeface="Tahoma" panose="020B0604030504040204" pitchFamily="34" charset="0"/>
              </a:rPr>
              <a:t>４</a:t>
            </a:r>
            <a:r>
              <a:rPr lang="ja-JP" altLang="en-US" sz="2400">
                <a:latin typeface="Tahoma" panose="020B0604030504040204" pitchFamily="34" charset="0"/>
              </a:rPr>
              <a:t>学年では，</a:t>
            </a:r>
            <a:r>
              <a:rPr lang="ja-JP" altLang="en-US" sz="2400">
                <a:solidFill>
                  <a:srgbClr val="000099"/>
                </a:solidFill>
                <a:latin typeface="Tahoma" panose="020B0604030504040204" pitchFamily="34" charset="0"/>
              </a:rPr>
              <a:t>「（</a:t>
            </a:r>
            <a:r>
              <a:rPr lang="en-US" altLang="ja-JP" sz="2400">
                <a:solidFill>
                  <a:srgbClr val="000099"/>
                </a:solidFill>
                <a:latin typeface="Tahoma" panose="020B0604030504040204" pitchFamily="34" charset="0"/>
              </a:rPr>
              <a:t>A</a:t>
            </a:r>
            <a:r>
              <a:rPr lang="ja-JP" altLang="en-US" sz="2400">
                <a:solidFill>
                  <a:srgbClr val="000099"/>
                </a:solidFill>
                <a:latin typeface="Tahoma" panose="020B0604030504040204" pitchFamily="34" charset="0"/>
              </a:rPr>
              <a:t>）について，器具や機器などを</a:t>
            </a:r>
            <a:endParaRPr lang="en-US" altLang="ja-JP" sz="2400">
              <a:solidFill>
                <a:srgbClr val="000099"/>
              </a:solidFill>
              <a:latin typeface="Tahoma" panose="020B0604030504040204" pitchFamily="34" charset="0"/>
            </a:endParaRPr>
          </a:p>
          <a:p>
            <a:r>
              <a:rPr lang="ja-JP" altLang="en-US" sz="2400">
                <a:solidFill>
                  <a:srgbClr val="000099"/>
                </a:solidFill>
                <a:latin typeface="Tahoma" panose="020B0604030504040204" pitchFamily="34" charset="0"/>
              </a:rPr>
              <a:t>　　　　　　　　 正しく扱いながら調べ，それらの過程や得られた結果を</a:t>
            </a:r>
            <a:endParaRPr lang="en-US" altLang="ja-JP" sz="2400">
              <a:solidFill>
                <a:srgbClr val="000099"/>
              </a:solidFill>
              <a:latin typeface="Tahoma" panose="020B0604030504040204" pitchFamily="34" charset="0"/>
            </a:endParaRPr>
          </a:p>
          <a:p>
            <a:r>
              <a:rPr lang="en-US" altLang="ja-JP" sz="2400">
                <a:solidFill>
                  <a:srgbClr val="000099"/>
                </a:solidFill>
                <a:latin typeface="Tahoma" panose="020B0604030504040204" pitchFamily="34" charset="0"/>
              </a:rPr>
              <a:t>                  </a:t>
            </a:r>
            <a:r>
              <a:rPr lang="ja-JP" altLang="en-US" sz="2400">
                <a:solidFill>
                  <a:srgbClr val="000099"/>
                </a:solidFill>
                <a:latin typeface="Tahoma" panose="020B0604030504040204" pitchFamily="34" charset="0"/>
              </a:rPr>
              <a:t>分かりやすく記録している」</a:t>
            </a:r>
            <a:r>
              <a:rPr lang="ja-JP" altLang="en-US" sz="2400">
                <a:latin typeface="Tahoma" panose="020B0604030504040204" pitchFamily="34" charset="0"/>
              </a:rPr>
              <a:t>とし，（</a:t>
            </a:r>
            <a:r>
              <a:rPr lang="en-US" altLang="ja-JP" sz="2400">
                <a:latin typeface="Tahoma" panose="020B0604030504040204" pitchFamily="34" charset="0"/>
              </a:rPr>
              <a:t>A</a:t>
            </a:r>
            <a:r>
              <a:rPr lang="ja-JP" altLang="en-US" sz="2400">
                <a:latin typeface="Tahoma" panose="020B0604030504040204" pitchFamily="34" charset="0"/>
              </a:rPr>
              <a:t>）を内容のまとまり</a:t>
            </a:r>
            <a:endParaRPr lang="en-US" altLang="ja-JP" sz="2400">
              <a:latin typeface="Tahoma" panose="020B0604030504040204" pitchFamily="34" charset="0"/>
            </a:endParaRPr>
          </a:p>
          <a:p>
            <a:r>
              <a:rPr lang="en-US" altLang="ja-JP" sz="2400">
                <a:latin typeface="Tahoma" panose="020B0604030504040204" pitchFamily="34" charset="0"/>
              </a:rPr>
              <a:t>                  </a:t>
            </a:r>
            <a:r>
              <a:rPr lang="ja-JP" altLang="en-US" sz="2400">
                <a:latin typeface="Tahoma" panose="020B0604030504040204" pitchFamily="34" charset="0"/>
              </a:rPr>
              <a:t>における学習の対象に置き換えて作成する。</a:t>
            </a:r>
            <a:endParaRPr lang="en-US" altLang="ja-JP" sz="2400">
              <a:latin typeface="Tahoma" panose="020B0604030504040204" pitchFamily="34" charset="0"/>
            </a:endParaRPr>
          </a:p>
          <a:p>
            <a:pPr>
              <a:lnSpc>
                <a:spcPts val="1200"/>
              </a:lnSpc>
            </a:pPr>
            <a:endParaRPr lang="en-US" altLang="ja-JP" sz="2400">
              <a:latin typeface="Tahoma" panose="020B0604030504040204" pitchFamily="34" charset="0"/>
            </a:endParaRPr>
          </a:p>
          <a:p>
            <a:r>
              <a:rPr lang="ja-JP" altLang="en-US" sz="2400">
                <a:latin typeface="Tahoma" panose="020B0604030504040204" pitchFamily="34" charset="0"/>
              </a:rPr>
              <a:t>             ・・・第</a:t>
            </a:r>
            <a:r>
              <a:rPr lang="ja-JP" altLang="en-US" sz="2400">
                <a:solidFill>
                  <a:srgbClr val="000099"/>
                </a:solidFill>
                <a:latin typeface="Tahoma" panose="020B0604030504040204" pitchFamily="34" charset="0"/>
              </a:rPr>
              <a:t>５</a:t>
            </a:r>
            <a:r>
              <a:rPr lang="ja-JP" altLang="en-US" sz="2400">
                <a:latin typeface="Tahoma" panose="020B0604030504040204" pitchFamily="34" charset="0"/>
              </a:rPr>
              <a:t>・</a:t>
            </a:r>
            <a:r>
              <a:rPr lang="ja-JP" altLang="en-US" sz="2400">
                <a:solidFill>
                  <a:srgbClr val="000099"/>
                </a:solidFill>
                <a:latin typeface="Tahoma" panose="020B0604030504040204" pitchFamily="34" charset="0"/>
              </a:rPr>
              <a:t>６</a:t>
            </a:r>
            <a:r>
              <a:rPr lang="ja-JP" altLang="en-US" sz="2400">
                <a:latin typeface="Tahoma" panose="020B0604030504040204" pitchFamily="34" charset="0"/>
              </a:rPr>
              <a:t>学年では，</a:t>
            </a:r>
            <a:r>
              <a:rPr lang="ja-JP" altLang="en-US" sz="2400">
                <a:solidFill>
                  <a:srgbClr val="000099"/>
                </a:solidFill>
                <a:latin typeface="Tahoma" panose="020B0604030504040204" pitchFamily="34" charset="0"/>
              </a:rPr>
              <a:t>「（</a:t>
            </a:r>
            <a:r>
              <a:rPr lang="en-US" altLang="ja-JP" sz="2400">
                <a:solidFill>
                  <a:srgbClr val="000099"/>
                </a:solidFill>
                <a:latin typeface="Tahoma" panose="020B0604030504040204" pitchFamily="34" charset="0"/>
              </a:rPr>
              <a:t>A</a:t>
            </a:r>
            <a:r>
              <a:rPr lang="ja-JP" altLang="en-US" sz="2400">
                <a:solidFill>
                  <a:srgbClr val="000099"/>
                </a:solidFill>
                <a:latin typeface="Tahoma" panose="020B0604030504040204" pitchFamily="34" charset="0"/>
              </a:rPr>
              <a:t>）について，</a:t>
            </a:r>
            <a:r>
              <a:rPr lang="ja-JP" altLang="en-US" sz="2400">
                <a:solidFill>
                  <a:srgbClr val="FF0000"/>
                </a:solidFill>
                <a:latin typeface="Tahoma" panose="020B0604030504040204" pitchFamily="34" charset="0"/>
              </a:rPr>
              <a:t>観察，実験などの</a:t>
            </a:r>
            <a:endParaRPr lang="en-US" altLang="ja-JP" sz="2400">
              <a:solidFill>
                <a:srgbClr val="FF0000"/>
              </a:solidFill>
              <a:latin typeface="Tahoma" panose="020B0604030504040204" pitchFamily="34" charset="0"/>
            </a:endParaRPr>
          </a:p>
          <a:p>
            <a:r>
              <a:rPr lang="en-US" altLang="ja-JP" sz="2400">
                <a:solidFill>
                  <a:srgbClr val="FF0000"/>
                </a:solidFill>
                <a:latin typeface="Tahoma" panose="020B0604030504040204" pitchFamily="34" charset="0"/>
              </a:rPr>
              <a:t>                  </a:t>
            </a:r>
            <a:r>
              <a:rPr lang="ja-JP" altLang="en-US" sz="2400">
                <a:solidFill>
                  <a:srgbClr val="FF0000"/>
                </a:solidFill>
                <a:latin typeface="Tahoma" panose="020B0604030504040204" pitchFamily="34" charset="0"/>
              </a:rPr>
              <a:t>目的に応じて，</a:t>
            </a:r>
            <a:r>
              <a:rPr lang="ja-JP" altLang="en-US" sz="2400">
                <a:solidFill>
                  <a:srgbClr val="000099"/>
                </a:solidFill>
                <a:latin typeface="Tahoma" panose="020B0604030504040204" pitchFamily="34" charset="0"/>
              </a:rPr>
              <a:t>器具や機器などを</a:t>
            </a:r>
            <a:r>
              <a:rPr lang="ja-JP" altLang="en-US" sz="2400">
                <a:solidFill>
                  <a:srgbClr val="FF0000"/>
                </a:solidFill>
                <a:latin typeface="Tahoma" panose="020B0604030504040204" pitchFamily="34" charset="0"/>
              </a:rPr>
              <a:t>選択して，</a:t>
            </a:r>
            <a:r>
              <a:rPr lang="ja-JP" altLang="en-US" sz="2400">
                <a:solidFill>
                  <a:srgbClr val="000099"/>
                </a:solidFill>
                <a:latin typeface="Tahoma" panose="020B0604030504040204" pitchFamily="34" charset="0"/>
              </a:rPr>
              <a:t>正しく扱い</a:t>
            </a:r>
            <a:endParaRPr lang="en-US" altLang="ja-JP" sz="2400">
              <a:solidFill>
                <a:srgbClr val="000099"/>
              </a:solidFill>
              <a:latin typeface="Tahoma" panose="020B0604030504040204" pitchFamily="34" charset="0"/>
            </a:endParaRPr>
          </a:p>
          <a:p>
            <a:r>
              <a:rPr lang="en-US" altLang="ja-JP" sz="2400">
                <a:solidFill>
                  <a:srgbClr val="000099"/>
                </a:solidFill>
                <a:latin typeface="Tahoma" panose="020B0604030504040204" pitchFamily="34" charset="0"/>
              </a:rPr>
              <a:t>                  </a:t>
            </a:r>
            <a:r>
              <a:rPr lang="ja-JP" altLang="en-US" sz="2400">
                <a:solidFill>
                  <a:srgbClr val="000099"/>
                </a:solidFill>
                <a:latin typeface="Tahoma" panose="020B0604030504040204" pitchFamily="34" charset="0"/>
              </a:rPr>
              <a:t>ながら調べ，それらの過程や得られた結果を</a:t>
            </a:r>
            <a:r>
              <a:rPr lang="ja-JP" altLang="en-US" sz="2400">
                <a:solidFill>
                  <a:srgbClr val="FF0000"/>
                </a:solidFill>
                <a:latin typeface="Tahoma" panose="020B0604030504040204" pitchFamily="34" charset="0"/>
              </a:rPr>
              <a:t>適切に</a:t>
            </a:r>
            <a:endParaRPr lang="en-US" altLang="ja-JP" sz="2400">
              <a:solidFill>
                <a:srgbClr val="FF0000"/>
              </a:solidFill>
              <a:latin typeface="Tahoma" panose="020B0604030504040204" pitchFamily="34" charset="0"/>
            </a:endParaRPr>
          </a:p>
          <a:p>
            <a:r>
              <a:rPr lang="en-US" altLang="ja-JP" sz="2400">
                <a:solidFill>
                  <a:srgbClr val="000099"/>
                </a:solidFill>
                <a:latin typeface="Tahoma" panose="020B0604030504040204" pitchFamily="34" charset="0"/>
              </a:rPr>
              <a:t>                  </a:t>
            </a:r>
            <a:r>
              <a:rPr lang="ja-JP" altLang="en-US" sz="2400">
                <a:solidFill>
                  <a:srgbClr val="000099"/>
                </a:solidFill>
                <a:latin typeface="Tahoma" panose="020B0604030504040204" pitchFamily="34" charset="0"/>
              </a:rPr>
              <a:t>記録している」</a:t>
            </a:r>
            <a:r>
              <a:rPr lang="ja-JP" altLang="en-US" sz="2400">
                <a:latin typeface="Tahoma" panose="020B0604030504040204" pitchFamily="34" charset="0"/>
              </a:rPr>
              <a:t>とし，（</a:t>
            </a:r>
            <a:r>
              <a:rPr lang="en-US" altLang="ja-JP" sz="2400">
                <a:latin typeface="Tahoma" panose="020B0604030504040204" pitchFamily="34" charset="0"/>
              </a:rPr>
              <a:t>A</a:t>
            </a:r>
            <a:r>
              <a:rPr lang="ja-JP" altLang="en-US" sz="2400">
                <a:latin typeface="Tahoma" panose="020B0604030504040204" pitchFamily="34" charset="0"/>
              </a:rPr>
              <a:t>）を内容のまとまりにおける学習</a:t>
            </a:r>
            <a:endParaRPr lang="en-US" altLang="ja-JP" sz="2400">
              <a:latin typeface="Tahoma" panose="020B0604030504040204" pitchFamily="34" charset="0"/>
            </a:endParaRPr>
          </a:p>
          <a:p>
            <a:r>
              <a:rPr lang="en-US" altLang="ja-JP" sz="2400">
                <a:latin typeface="Tahoma" panose="020B0604030504040204" pitchFamily="34" charset="0"/>
              </a:rPr>
              <a:t>                  </a:t>
            </a:r>
            <a:r>
              <a:rPr lang="ja-JP" altLang="en-US" sz="2400">
                <a:latin typeface="Tahoma" panose="020B0604030504040204" pitchFamily="34" charset="0"/>
              </a:rPr>
              <a:t>の対象に置き換えて作成する。</a:t>
            </a:r>
            <a:endParaRPr lang="en-US" altLang="ja-JP" sz="2400">
              <a:latin typeface="Tahoma" panose="020B0604030504040204" pitchFamily="34" charset="0"/>
            </a:endParaRPr>
          </a:p>
          <a:p>
            <a:endParaRPr lang="en-US" altLang="ja-JP" sz="2800">
              <a:latin typeface="Tahoma" panose="020B0604030504040204" pitchFamily="34" charset="0"/>
            </a:endParaRPr>
          </a:p>
          <a:p>
            <a:endParaRPr lang="en-US" altLang="ja-JP" sz="2400">
              <a:latin typeface="Tahoma" panose="020B0604030504040204" pitchFamily="34" charset="0"/>
            </a:endParaRPr>
          </a:p>
          <a:p>
            <a:endParaRPr lang="en-US" altLang="ja-JP" sz="2400">
              <a:latin typeface="Tahoma" panose="020B0604030504040204" pitchFamily="34" charset="0"/>
            </a:endParaRPr>
          </a:p>
        </p:txBody>
      </p:sp>
      <p:sp>
        <p:nvSpPr>
          <p:cNvPr id="7"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r>
              <a:rPr lang="ja-JP" altLang="en-US" sz="2800" b="1" dirty="0">
                <a:solidFill>
                  <a:schemeClr val="bg1"/>
                </a:solidFill>
                <a:latin typeface="+mj-ea"/>
              </a:rPr>
              <a:t>踏まえた</a:t>
            </a:r>
            <a:endParaRPr lang="ja-JP" altLang="en-US"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8" name="リボン: 下に曲がる 7"/>
          <p:cNvSpPr/>
          <p:nvPr/>
        </p:nvSpPr>
        <p:spPr>
          <a:xfrm>
            <a:off x="6634163" y="460375"/>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a:t>
            </a:r>
            <a:r>
              <a:rPr kumimoji="1" lang="ja-JP" altLang="en-US" sz="2400" dirty="0">
                <a:solidFill>
                  <a:schemeClr val="tx1"/>
                </a:solidFill>
              </a:rPr>
              <a:t> </a:t>
            </a:r>
            <a:r>
              <a:rPr kumimoji="1" lang="en-US" altLang="ja-JP" sz="2400" dirty="0">
                <a:solidFill>
                  <a:schemeClr val="tx1"/>
                </a:solidFill>
              </a:rPr>
              <a:t>36</a:t>
            </a:r>
            <a:r>
              <a:rPr kumimoji="1" lang="ja-JP" altLang="en-US" sz="2400" dirty="0">
                <a:solidFill>
                  <a:schemeClr val="tx1"/>
                </a:solidFill>
              </a:rPr>
              <a:t>～</a:t>
            </a:r>
            <a:r>
              <a:rPr kumimoji="1" lang="en-US" altLang="ja-JP" sz="2400" dirty="0">
                <a:solidFill>
                  <a:schemeClr val="tx1"/>
                </a:solidFill>
              </a:rPr>
              <a:t>P 43</a:t>
            </a:r>
            <a:endParaRPr kumimoji="1" lang="ja-JP" altLang="en-US" sz="2400" dirty="0">
              <a:solidFill>
                <a:schemeClr val="tx1"/>
              </a:solidFill>
            </a:endParaRPr>
          </a:p>
        </p:txBody>
      </p:sp>
      <p:pic>
        <p:nvPicPr>
          <p:cNvPr id="2" name="オーディオ 1">
            <a:hlinkClick r:id="" action="ppaction://media"/>
            <a:extLst>
              <a:ext uri="{FF2B5EF4-FFF2-40B4-BE49-F238E27FC236}">
                <a16:creationId xmlns:a16="http://schemas.microsoft.com/office/drawing/2014/main" id="{85F50E23-A9EF-4BAC-A03C-A2D1F397F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476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Ⅰ </a:t>
            </a:r>
            <a:r>
              <a:rPr lang="ja-JP" altLang="en-US" sz="2800" b="1" dirty="0">
                <a:solidFill>
                  <a:srgbClr val="000000"/>
                </a:solidFill>
                <a:ea typeface="HGP教科書体" panose="02020600000000000000" pitchFamily="18" charset="-128"/>
              </a:rPr>
              <a:t>　小学校理科における「内容のまとまり」</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Ⅱ </a:t>
            </a:r>
            <a:r>
              <a:rPr lang="ja-JP" altLang="en-US" sz="2800" b="1" dirty="0">
                <a:solidFill>
                  <a:srgbClr val="000000"/>
                </a:solidFill>
                <a:ea typeface="HGP教科書体" panose="02020600000000000000" pitchFamily="18" charset="-128"/>
              </a:rPr>
              <a:t>　小学校理科における「内容のまとまりごとの評価規準」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rgbClr val="000000"/>
                </a:solidFill>
                <a:ea typeface="HGP教科書体" panose="02020600000000000000" pitchFamily="18" charset="-128"/>
              </a:rPr>
              <a:t>　 作成の具体的な手順</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Ⅲ </a:t>
            </a:r>
            <a:r>
              <a:rPr lang="ja-JP" altLang="en-US" sz="2800" b="1" dirty="0">
                <a:solidFill>
                  <a:srgbClr val="000000"/>
                </a:solidFill>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「内容のまとまりごとの評価規準」の考え方を踏まえた</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「単元の評価規準」の作成の手順について</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atin typeface="+mj-ea"/>
              </a:rPr>
              <a:t>Ⅳ</a:t>
            </a:r>
            <a:r>
              <a:rPr lang="ja-JP" altLang="en-US" sz="2800" b="1" dirty="0">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latin typeface="HGP教科書体" panose="02020600000000000000" pitchFamily="18" charset="-128"/>
              <a:ea typeface="HGP教科書体" panose="02020600000000000000" pitchFamily="18" charset="-128"/>
            </a:endParaRPr>
          </a:p>
        </p:txBody>
      </p:sp>
      <p:pic>
        <p:nvPicPr>
          <p:cNvPr id="4" name="オーディオ 3">
            <a:hlinkClick r:id="" action="ppaction://media"/>
            <a:extLst>
              <a:ext uri="{FF2B5EF4-FFF2-40B4-BE49-F238E27FC236}">
                <a16:creationId xmlns:a16="http://schemas.microsoft.com/office/drawing/2014/main" id="{89238E04-D264-498E-9354-FAA3A28C9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6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4775" y="962025"/>
            <a:ext cx="8963025" cy="5848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0963" name="AutoShape 10"/>
          <p:cNvSpPr>
            <a:spLocks noChangeArrowheads="1"/>
          </p:cNvSpPr>
          <p:nvPr/>
        </p:nvSpPr>
        <p:spPr bwMode="auto">
          <a:xfrm>
            <a:off x="166688" y="1062038"/>
            <a:ext cx="8839200" cy="5607050"/>
          </a:xfrm>
          <a:prstGeom prst="foldedCorner">
            <a:avLst>
              <a:gd name="adj" fmla="val 12500"/>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Tahoma" panose="020B0604030504040204" pitchFamily="34" charset="0"/>
              </a:rPr>
              <a:t>◆「単元の評価規準」作成における観点ごとのポイント</a:t>
            </a:r>
            <a:endParaRPr lang="en-US" altLang="ja-JP" sz="2800" dirty="0">
              <a:latin typeface="Tahoma" panose="020B0604030504040204" pitchFamily="34" charset="0"/>
            </a:endParaRPr>
          </a:p>
          <a:p>
            <a:pPr>
              <a:lnSpc>
                <a:spcPts val="1200"/>
              </a:lnSpc>
              <a:defRPr/>
            </a:pPr>
            <a:endParaRPr lang="en-US" altLang="ja-JP" sz="2800" dirty="0">
              <a:latin typeface="Tahoma" panose="020B0604030504040204" pitchFamily="34" charset="0"/>
            </a:endParaRPr>
          </a:p>
          <a:p>
            <a:pPr>
              <a:defRPr/>
            </a:pPr>
            <a:r>
              <a:rPr lang="ja-JP" altLang="en-US" sz="2800" dirty="0">
                <a:latin typeface="Tahoma" panose="020B0604030504040204" pitchFamily="34" charset="0"/>
              </a:rPr>
              <a:t>○「思考・判断・表現」のポイント①－１</a:t>
            </a:r>
            <a:endParaRPr lang="en-US" altLang="ja-JP" sz="2800" dirty="0">
              <a:latin typeface="Tahoma" panose="020B0604030504040204" pitchFamily="34" charset="0"/>
            </a:endParaRPr>
          </a:p>
          <a:p>
            <a:pPr>
              <a:defRPr/>
            </a:pPr>
            <a:r>
              <a:rPr lang="ja-JP" altLang="en-US" sz="2800" dirty="0">
                <a:latin typeface="Tahoma" panose="020B0604030504040204" pitchFamily="34" charset="0"/>
              </a:rPr>
              <a:t>　</a:t>
            </a:r>
            <a:r>
              <a:rPr lang="ja-JP" altLang="en-US" sz="2800" dirty="0">
                <a:solidFill>
                  <a:srgbClr val="000099"/>
                </a:solidFill>
                <a:latin typeface="Tahoma" panose="020B0604030504040204" pitchFamily="34" charset="0"/>
              </a:rPr>
              <a:t>（「内容のまとまりごとの評価規準」を</a:t>
            </a:r>
            <a:r>
              <a:rPr lang="ja-JP" altLang="en-US" sz="2800" b="1" u="heavy" dirty="0">
                <a:solidFill>
                  <a:srgbClr val="FF0000"/>
                </a:solidFill>
                <a:latin typeface="Tahoma" panose="020B0604030504040204" pitchFamily="34" charset="0"/>
              </a:rPr>
              <a:t>修正</a:t>
            </a:r>
            <a:r>
              <a:rPr lang="ja-JP" altLang="en-US" sz="2800" dirty="0">
                <a:solidFill>
                  <a:srgbClr val="000099"/>
                </a:solidFill>
                <a:latin typeface="Tahoma" panose="020B0604030504040204" pitchFamily="34" charset="0"/>
              </a:rPr>
              <a:t>）</a:t>
            </a:r>
            <a:endParaRPr lang="en-US" altLang="ja-JP" sz="2800" dirty="0">
              <a:solidFill>
                <a:srgbClr val="000099"/>
              </a:solidFill>
              <a:latin typeface="Tahoma" panose="020B0604030504040204" pitchFamily="34" charset="0"/>
            </a:endParaRPr>
          </a:p>
          <a:p>
            <a:pPr>
              <a:lnSpc>
                <a:spcPts val="1200"/>
              </a:lnSpc>
              <a:defRPr/>
            </a:pPr>
            <a:endParaRPr lang="en-US" altLang="ja-JP" sz="2400" dirty="0">
              <a:solidFill>
                <a:srgbClr val="000099"/>
              </a:solidFill>
              <a:latin typeface="Tahoma" panose="020B0604030504040204" pitchFamily="34" charset="0"/>
            </a:endParaRPr>
          </a:p>
          <a:p>
            <a:pPr>
              <a:defRPr/>
            </a:pPr>
            <a:r>
              <a:rPr lang="ja-JP" altLang="en-US" sz="2400" dirty="0">
                <a:latin typeface="Tahoma" panose="020B0604030504040204" pitchFamily="34" charset="0"/>
              </a:rPr>
              <a:t>　・第３学年・・・</a:t>
            </a:r>
            <a:r>
              <a:rPr lang="ja-JP" altLang="en-US" sz="2400" dirty="0">
                <a:solidFill>
                  <a:srgbClr val="FF0000"/>
                </a:solidFill>
                <a:latin typeface="Tahoma" panose="020B0604030504040204" pitchFamily="34" charset="0"/>
              </a:rPr>
              <a:t>「（</a:t>
            </a:r>
            <a:r>
              <a:rPr lang="en-US" altLang="ja-JP" sz="2400" dirty="0">
                <a:solidFill>
                  <a:srgbClr val="FF0000"/>
                </a:solidFill>
                <a:latin typeface="Tahoma" panose="020B0604030504040204" pitchFamily="34" charset="0"/>
              </a:rPr>
              <a:t>A</a:t>
            </a:r>
            <a:r>
              <a:rPr lang="ja-JP" altLang="en-US" sz="2400" dirty="0">
                <a:solidFill>
                  <a:srgbClr val="FF0000"/>
                </a:solidFill>
                <a:latin typeface="Tahoma" panose="020B0604030504040204" pitchFamily="34" charset="0"/>
              </a:rPr>
              <a:t>）について，差異点や共通点を基に，問題を見い　</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だし，表現するなどして問題解決している」</a:t>
            </a:r>
            <a:r>
              <a:rPr lang="ja-JP" altLang="en-US" sz="2400" dirty="0">
                <a:latin typeface="Tahoma" panose="020B0604030504040204" pitchFamily="34" charset="0"/>
              </a:rPr>
              <a:t>とし，</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a:t>
            </a:r>
            <a:r>
              <a:rPr lang="en-US" altLang="ja-JP" sz="2400" dirty="0">
                <a:latin typeface="Tahoma" panose="020B0604030504040204" pitchFamily="34" charset="0"/>
              </a:rPr>
              <a:t>A</a:t>
            </a:r>
            <a:r>
              <a:rPr lang="ja-JP" altLang="en-US" sz="2400" dirty="0">
                <a:latin typeface="Tahoma" panose="020B0604030504040204" pitchFamily="34" charset="0"/>
              </a:rPr>
              <a:t>）を内容のまとまりにおける学習の対象に置き</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換えて作成する。 </a:t>
            </a:r>
            <a:endParaRPr lang="en-US" altLang="ja-JP" sz="2400" dirty="0">
              <a:latin typeface="Tahoma" panose="020B0604030504040204" pitchFamily="34" charset="0"/>
            </a:endParaRPr>
          </a:p>
          <a:p>
            <a:pPr>
              <a:lnSpc>
                <a:spcPts val="1200"/>
              </a:lnSpc>
              <a:defRPr/>
            </a:pP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・第４学年・・・</a:t>
            </a:r>
            <a:r>
              <a:rPr lang="ja-JP" altLang="en-US" sz="2400" dirty="0">
                <a:solidFill>
                  <a:srgbClr val="FF0000"/>
                </a:solidFill>
                <a:latin typeface="Tahoma" panose="020B0604030504040204" pitchFamily="34" charset="0"/>
              </a:rPr>
              <a:t>「（</a:t>
            </a:r>
            <a:r>
              <a:rPr lang="en-US" altLang="ja-JP" sz="2400" dirty="0">
                <a:solidFill>
                  <a:srgbClr val="FF0000"/>
                </a:solidFill>
                <a:latin typeface="Tahoma" panose="020B0604030504040204" pitchFamily="34" charset="0"/>
              </a:rPr>
              <a:t>A</a:t>
            </a:r>
            <a:r>
              <a:rPr lang="ja-JP" altLang="en-US" sz="2400" dirty="0">
                <a:solidFill>
                  <a:srgbClr val="FF0000"/>
                </a:solidFill>
                <a:latin typeface="Tahoma" panose="020B0604030504040204" pitchFamily="34" charset="0"/>
              </a:rPr>
              <a:t>）について，既習の内容や生活経験を基に，根拠　　</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のある予想や仮説を発想し，表現するなどして問題</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解決している」</a:t>
            </a:r>
            <a:r>
              <a:rPr lang="ja-JP" altLang="en-US" sz="2400" dirty="0">
                <a:latin typeface="Tahoma" panose="020B0604030504040204" pitchFamily="34" charset="0"/>
              </a:rPr>
              <a:t>とし，（</a:t>
            </a:r>
            <a:r>
              <a:rPr lang="en-US" altLang="ja-JP" sz="2400" dirty="0">
                <a:latin typeface="Tahoma" panose="020B0604030504040204" pitchFamily="34" charset="0"/>
              </a:rPr>
              <a:t>A</a:t>
            </a:r>
            <a:r>
              <a:rPr lang="ja-JP" altLang="en-US" sz="2400" dirty="0">
                <a:latin typeface="Tahoma" panose="020B0604030504040204" pitchFamily="34" charset="0"/>
              </a:rPr>
              <a:t>）を内容のまとまりにおける</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学習の対象に置き換えて作成する。 </a:t>
            </a:r>
            <a:endParaRPr lang="en-US" altLang="ja-JP" sz="2400" dirty="0">
              <a:latin typeface="Tahoma" panose="020B0604030504040204" pitchFamily="34" charset="0"/>
            </a:endParaRPr>
          </a:p>
          <a:p>
            <a:pPr>
              <a:defRPr/>
            </a:pPr>
            <a:endParaRPr lang="en-US" altLang="ja-JP" sz="2400" dirty="0">
              <a:latin typeface="Tahoma" panose="020B0604030504040204" pitchFamily="34" charset="0"/>
            </a:endParaRPr>
          </a:p>
        </p:txBody>
      </p:sp>
      <p:sp>
        <p:nvSpPr>
          <p:cNvPr id="11"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r>
              <a:rPr lang="ja-JP" altLang="en-US" sz="2800" b="1" dirty="0">
                <a:solidFill>
                  <a:schemeClr val="bg1"/>
                </a:solidFill>
                <a:latin typeface="+mj-ea"/>
              </a:rPr>
              <a:t>踏まえた</a:t>
            </a:r>
            <a:endParaRPr lang="ja-JP" altLang="en-US"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12" name="リボン: 下に曲がる 11"/>
          <p:cNvSpPr/>
          <p:nvPr/>
        </p:nvSpPr>
        <p:spPr>
          <a:xfrm>
            <a:off x="6634163" y="460375"/>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a:t>
            </a:r>
            <a:r>
              <a:rPr kumimoji="1" lang="ja-JP" altLang="en-US" sz="2400" dirty="0">
                <a:solidFill>
                  <a:schemeClr val="tx1"/>
                </a:solidFill>
              </a:rPr>
              <a:t> </a:t>
            </a:r>
            <a:r>
              <a:rPr kumimoji="1" lang="en-US" altLang="ja-JP" sz="2400" dirty="0">
                <a:solidFill>
                  <a:schemeClr val="tx1"/>
                </a:solidFill>
              </a:rPr>
              <a:t>36</a:t>
            </a:r>
            <a:r>
              <a:rPr kumimoji="1" lang="ja-JP" altLang="en-US" sz="2400" dirty="0">
                <a:solidFill>
                  <a:schemeClr val="tx1"/>
                </a:solidFill>
              </a:rPr>
              <a:t>～</a:t>
            </a:r>
            <a:r>
              <a:rPr kumimoji="1" lang="en-US" altLang="ja-JP" sz="2400" dirty="0">
                <a:solidFill>
                  <a:schemeClr val="tx1"/>
                </a:solidFill>
              </a:rPr>
              <a:t>P 43</a:t>
            </a:r>
            <a:endParaRPr kumimoji="1" lang="ja-JP" altLang="en-US" sz="2400" dirty="0">
              <a:solidFill>
                <a:schemeClr val="tx1"/>
              </a:solidFill>
            </a:endParaRPr>
          </a:p>
        </p:txBody>
      </p:sp>
      <p:pic>
        <p:nvPicPr>
          <p:cNvPr id="10" name="オーディオ 9">
            <a:hlinkClick r:id="" action="ppaction://media"/>
            <a:extLst>
              <a:ext uri="{FF2B5EF4-FFF2-40B4-BE49-F238E27FC236}">
                <a16:creationId xmlns:a16="http://schemas.microsoft.com/office/drawing/2014/main" id="{EC6292AF-093F-4AFB-A259-CDB8D1AD68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40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53975" y="962025"/>
            <a:ext cx="9036050" cy="5848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3011" name="AutoShape 10"/>
          <p:cNvSpPr>
            <a:spLocks noChangeArrowheads="1"/>
          </p:cNvSpPr>
          <p:nvPr/>
        </p:nvSpPr>
        <p:spPr bwMode="auto">
          <a:xfrm>
            <a:off x="107950" y="1062038"/>
            <a:ext cx="8928100" cy="5607050"/>
          </a:xfrm>
          <a:prstGeom prst="foldedCorner">
            <a:avLst>
              <a:gd name="adj" fmla="val 12500"/>
            </a:avLst>
          </a:prstGeom>
          <a:solidFill>
            <a:srgbClr val="FFFFFF"/>
          </a:solidFill>
          <a:ln w="9525">
            <a:solidFill>
              <a:schemeClr val="tx1"/>
            </a:solidFill>
            <a:round/>
            <a:headEnd/>
            <a:tailEnd/>
          </a:ln>
        </p:spPr>
        <p:txBody>
          <a:bodyPr lIns="36000" r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Tahoma" panose="020B0604030504040204" pitchFamily="34" charset="0"/>
              </a:rPr>
              <a:t>◆「単元の評価規準」作成における観点ごとのポイント</a:t>
            </a:r>
            <a:endParaRPr lang="en-US" altLang="ja-JP" sz="2800" dirty="0">
              <a:latin typeface="Tahoma" panose="020B0604030504040204" pitchFamily="34" charset="0"/>
            </a:endParaRPr>
          </a:p>
          <a:p>
            <a:pPr>
              <a:lnSpc>
                <a:spcPts val="1200"/>
              </a:lnSpc>
              <a:defRPr/>
            </a:pPr>
            <a:endParaRPr lang="en-US" altLang="ja-JP" sz="2800" dirty="0">
              <a:latin typeface="Tahoma" panose="020B0604030504040204" pitchFamily="34" charset="0"/>
            </a:endParaRPr>
          </a:p>
          <a:p>
            <a:pPr>
              <a:defRPr/>
            </a:pPr>
            <a:r>
              <a:rPr lang="ja-JP" altLang="en-US" sz="2800" dirty="0">
                <a:latin typeface="Tahoma" panose="020B0604030504040204" pitchFamily="34" charset="0"/>
              </a:rPr>
              <a:t>○「思考・判断・表現」のポイント①－２</a:t>
            </a:r>
            <a:endParaRPr lang="en-US" altLang="ja-JP" sz="2800" dirty="0">
              <a:latin typeface="Tahoma" panose="020B0604030504040204" pitchFamily="34" charset="0"/>
            </a:endParaRPr>
          </a:p>
          <a:p>
            <a:pPr>
              <a:defRPr/>
            </a:pPr>
            <a:r>
              <a:rPr lang="ja-JP" altLang="en-US" sz="2800" dirty="0">
                <a:latin typeface="Tahoma" panose="020B0604030504040204" pitchFamily="34" charset="0"/>
              </a:rPr>
              <a:t>　</a:t>
            </a:r>
            <a:r>
              <a:rPr lang="ja-JP" altLang="en-US" sz="2800" dirty="0">
                <a:solidFill>
                  <a:srgbClr val="000099"/>
                </a:solidFill>
                <a:latin typeface="Tahoma" panose="020B0604030504040204" pitchFamily="34" charset="0"/>
              </a:rPr>
              <a:t>（「内容のまとまりごとの評価規準」を</a:t>
            </a:r>
            <a:r>
              <a:rPr lang="ja-JP" altLang="en-US" sz="2800" b="1" u="heavy" dirty="0">
                <a:solidFill>
                  <a:srgbClr val="FF0000"/>
                </a:solidFill>
                <a:latin typeface="Tahoma" panose="020B0604030504040204" pitchFamily="34" charset="0"/>
              </a:rPr>
              <a:t>修正</a:t>
            </a:r>
            <a:r>
              <a:rPr lang="ja-JP" altLang="en-US" sz="2800" dirty="0">
                <a:solidFill>
                  <a:srgbClr val="000099"/>
                </a:solidFill>
                <a:latin typeface="Tahoma" panose="020B0604030504040204" pitchFamily="34" charset="0"/>
              </a:rPr>
              <a:t>）</a:t>
            </a:r>
            <a:endParaRPr lang="en-US" altLang="ja-JP" sz="2800" dirty="0">
              <a:solidFill>
                <a:srgbClr val="000099"/>
              </a:solidFill>
              <a:latin typeface="Tahoma" panose="020B0604030504040204" pitchFamily="34" charset="0"/>
            </a:endParaRPr>
          </a:p>
          <a:p>
            <a:pPr>
              <a:lnSpc>
                <a:spcPts val="1200"/>
              </a:lnSpc>
              <a:defRPr/>
            </a:pPr>
            <a:endParaRPr lang="en-US" altLang="ja-JP" sz="2400" dirty="0">
              <a:solidFill>
                <a:srgbClr val="000099"/>
              </a:solidFill>
              <a:latin typeface="Tahoma" panose="020B0604030504040204" pitchFamily="34" charset="0"/>
            </a:endParaRPr>
          </a:p>
          <a:p>
            <a:pPr>
              <a:defRPr/>
            </a:pPr>
            <a:r>
              <a:rPr lang="ja-JP" altLang="en-US" sz="2400" dirty="0">
                <a:latin typeface="Tahoma" panose="020B0604030504040204" pitchFamily="34" charset="0"/>
              </a:rPr>
              <a:t>　・第５学年・・・</a:t>
            </a:r>
            <a:r>
              <a:rPr lang="ja-JP" altLang="en-US" sz="2400" dirty="0">
                <a:solidFill>
                  <a:srgbClr val="FF0000"/>
                </a:solidFill>
                <a:latin typeface="Tahoma" panose="020B0604030504040204" pitchFamily="34" charset="0"/>
              </a:rPr>
              <a:t>「（</a:t>
            </a:r>
            <a:r>
              <a:rPr lang="en-US" altLang="ja-JP" sz="2400" dirty="0">
                <a:solidFill>
                  <a:srgbClr val="FF0000"/>
                </a:solidFill>
                <a:latin typeface="Tahoma" panose="020B0604030504040204" pitchFamily="34" charset="0"/>
              </a:rPr>
              <a:t>A</a:t>
            </a:r>
            <a:r>
              <a:rPr lang="ja-JP" altLang="en-US" sz="2400" dirty="0">
                <a:solidFill>
                  <a:srgbClr val="FF0000"/>
                </a:solidFill>
                <a:latin typeface="Tahoma" panose="020B0604030504040204" pitchFamily="34" charset="0"/>
              </a:rPr>
              <a:t>）について，予想や仮説を基に，解決の方法を</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発想し，表現するなどして問題解決している」</a:t>
            </a:r>
            <a:r>
              <a:rPr lang="ja-JP" altLang="en-US" sz="2400" dirty="0">
                <a:latin typeface="Tahoma" panose="020B0604030504040204" pitchFamily="34" charset="0"/>
              </a:rPr>
              <a:t>とし，</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（Ａ）を内容のまとまりにおける学習の対象に置き</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換えて作成する。 </a:t>
            </a:r>
            <a:endParaRPr lang="en-US" altLang="ja-JP" sz="2400" dirty="0">
              <a:latin typeface="Tahoma" panose="020B0604030504040204" pitchFamily="34" charset="0"/>
            </a:endParaRPr>
          </a:p>
          <a:p>
            <a:pPr>
              <a:lnSpc>
                <a:spcPts val="1200"/>
              </a:lnSpc>
              <a:defRPr/>
            </a:pP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・第６学年・・・</a:t>
            </a:r>
            <a:r>
              <a:rPr lang="ja-JP" altLang="en-US" sz="2400" dirty="0">
                <a:solidFill>
                  <a:srgbClr val="FF0000"/>
                </a:solidFill>
                <a:latin typeface="Tahoma" panose="020B0604030504040204" pitchFamily="34" charset="0"/>
              </a:rPr>
              <a:t>「（</a:t>
            </a:r>
            <a:r>
              <a:rPr lang="en-US" altLang="ja-JP" sz="2400" dirty="0">
                <a:solidFill>
                  <a:srgbClr val="FF0000"/>
                </a:solidFill>
                <a:latin typeface="Tahoma" panose="020B0604030504040204" pitchFamily="34" charset="0"/>
              </a:rPr>
              <a:t>A</a:t>
            </a:r>
            <a:r>
              <a:rPr lang="ja-JP" altLang="en-US" sz="2400" dirty="0">
                <a:solidFill>
                  <a:srgbClr val="FF0000"/>
                </a:solidFill>
                <a:latin typeface="Tahoma" panose="020B0604030504040204" pitchFamily="34" charset="0"/>
              </a:rPr>
              <a:t>）について，観察，実験などを行い，（</a:t>
            </a:r>
            <a:r>
              <a:rPr lang="en-US" altLang="ja-JP" sz="2400" dirty="0">
                <a:solidFill>
                  <a:srgbClr val="FF0000"/>
                </a:solidFill>
                <a:latin typeface="Tahoma" panose="020B0604030504040204" pitchFamily="34" charset="0"/>
              </a:rPr>
              <a:t>B</a:t>
            </a:r>
            <a:r>
              <a:rPr lang="ja-JP" altLang="en-US" sz="2400" dirty="0">
                <a:solidFill>
                  <a:srgbClr val="FF0000"/>
                </a:solidFill>
                <a:latin typeface="Tahoma" panose="020B0604030504040204" pitchFamily="34" charset="0"/>
              </a:rPr>
              <a:t>）について，</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より妥当な考えをつくりだし，表現するなどして問題</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解決している」</a:t>
            </a:r>
            <a:r>
              <a:rPr lang="ja-JP" altLang="en-US" sz="2400" dirty="0">
                <a:latin typeface="Tahoma" panose="020B0604030504040204" pitchFamily="34" charset="0"/>
              </a:rPr>
              <a:t>とし，（</a:t>
            </a:r>
            <a:r>
              <a:rPr lang="en-US" altLang="ja-JP" sz="2400" dirty="0">
                <a:latin typeface="Tahoma" panose="020B0604030504040204" pitchFamily="34" charset="0"/>
              </a:rPr>
              <a:t>A</a:t>
            </a:r>
            <a:r>
              <a:rPr lang="ja-JP" altLang="en-US" sz="2400" dirty="0">
                <a:latin typeface="Tahoma" panose="020B0604030504040204" pitchFamily="34" charset="0"/>
              </a:rPr>
              <a:t>）を内容のまとまりにおける</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学習の対象に，（</a:t>
            </a:r>
            <a:r>
              <a:rPr lang="en-US" altLang="ja-JP" sz="2400" dirty="0">
                <a:latin typeface="Tahoma" panose="020B0604030504040204" pitchFamily="34" charset="0"/>
              </a:rPr>
              <a:t>B</a:t>
            </a:r>
            <a:r>
              <a:rPr lang="ja-JP" altLang="en-US" sz="2400" dirty="0">
                <a:latin typeface="Tahoma" panose="020B0604030504040204" pitchFamily="34" charset="0"/>
              </a:rPr>
              <a:t>）</a:t>
            </a:r>
            <a:r>
              <a:rPr lang="ja-JP" altLang="en-US" sz="2400" dirty="0"/>
              <a:t>をその場面で追究する学習内容</a:t>
            </a:r>
            <a:endParaRPr lang="en-US" altLang="ja-JP" sz="2400" dirty="0"/>
          </a:p>
          <a:p>
            <a:pPr>
              <a:defRPr/>
            </a:pPr>
            <a:r>
              <a:rPr lang="ja-JP" altLang="en-US" sz="2400" dirty="0"/>
              <a:t>　　　　　　　　　　に置き換えて作成する。 	</a:t>
            </a:r>
          </a:p>
        </p:txBody>
      </p:sp>
      <p:sp>
        <p:nvSpPr>
          <p:cNvPr id="11"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r>
              <a:rPr lang="ja-JP" altLang="en-US" sz="2800" b="1" dirty="0">
                <a:solidFill>
                  <a:schemeClr val="bg1"/>
                </a:solidFill>
                <a:latin typeface="+mj-ea"/>
              </a:rPr>
              <a:t>踏まえた</a:t>
            </a:r>
            <a:endParaRPr lang="ja-JP" altLang="en-US"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12" name="リボン: 下に曲がる 11"/>
          <p:cNvSpPr/>
          <p:nvPr/>
        </p:nvSpPr>
        <p:spPr>
          <a:xfrm>
            <a:off x="6634163" y="460375"/>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a:t>
            </a:r>
            <a:r>
              <a:rPr kumimoji="1" lang="ja-JP" altLang="en-US" sz="2400" dirty="0">
                <a:solidFill>
                  <a:schemeClr val="tx1"/>
                </a:solidFill>
              </a:rPr>
              <a:t> </a:t>
            </a:r>
            <a:r>
              <a:rPr kumimoji="1" lang="en-US" altLang="ja-JP" sz="2400" dirty="0">
                <a:solidFill>
                  <a:schemeClr val="tx1"/>
                </a:solidFill>
              </a:rPr>
              <a:t>36</a:t>
            </a:r>
            <a:r>
              <a:rPr kumimoji="1" lang="ja-JP" altLang="en-US" sz="2400" dirty="0">
                <a:solidFill>
                  <a:schemeClr val="tx1"/>
                </a:solidFill>
              </a:rPr>
              <a:t>～</a:t>
            </a:r>
            <a:r>
              <a:rPr kumimoji="1" lang="en-US" altLang="ja-JP" sz="2400" dirty="0">
                <a:solidFill>
                  <a:schemeClr val="tx1"/>
                </a:solidFill>
              </a:rPr>
              <a:t>P 43</a:t>
            </a:r>
            <a:endParaRPr kumimoji="1" lang="ja-JP" altLang="en-US" sz="2400" dirty="0">
              <a:solidFill>
                <a:schemeClr val="tx1"/>
              </a:solidFill>
            </a:endParaRPr>
          </a:p>
        </p:txBody>
      </p:sp>
      <p:pic>
        <p:nvPicPr>
          <p:cNvPr id="3" name="オーディオ 2">
            <a:hlinkClick r:id="" action="ppaction://media"/>
            <a:extLst>
              <a:ext uri="{FF2B5EF4-FFF2-40B4-BE49-F238E27FC236}">
                <a16:creationId xmlns:a16="http://schemas.microsoft.com/office/drawing/2014/main" id="{872CCE65-A1DC-42D7-BBA1-81D8C3D848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25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4775" y="962025"/>
            <a:ext cx="8963025" cy="5848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5059" name="AutoShape 10"/>
          <p:cNvSpPr>
            <a:spLocks noChangeArrowheads="1"/>
          </p:cNvSpPr>
          <p:nvPr/>
        </p:nvSpPr>
        <p:spPr bwMode="auto">
          <a:xfrm>
            <a:off x="166688" y="1062038"/>
            <a:ext cx="8839200" cy="5607050"/>
          </a:xfrm>
          <a:prstGeom prst="foldedCorner">
            <a:avLst>
              <a:gd name="adj" fmla="val 12500"/>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Tahoma" panose="020B0604030504040204" pitchFamily="34" charset="0"/>
              </a:rPr>
              <a:t>◆「単元の評価規準」作成における観点ごとのポイント</a:t>
            </a:r>
            <a:endParaRPr lang="en-US" altLang="ja-JP" sz="2800" dirty="0">
              <a:latin typeface="Tahoma" panose="020B0604030504040204" pitchFamily="34" charset="0"/>
            </a:endParaRPr>
          </a:p>
          <a:p>
            <a:pPr>
              <a:lnSpc>
                <a:spcPts val="1200"/>
              </a:lnSpc>
              <a:defRPr/>
            </a:pPr>
            <a:endParaRPr lang="en-US" altLang="ja-JP" sz="2800" dirty="0">
              <a:latin typeface="Tahoma" panose="020B0604030504040204" pitchFamily="34" charset="0"/>
            </a:endParaRPr>
          </a:p>
          <a:p>
            <a:pPr>
              <a:defRPr/>
            </a:pPr>
            <a:r>
              <a:rPr lang="ja-JP" altLang="en-US" sz="2800" dirty="0">
                <a:latin typeface="Tahoma" panose="020B0604030504040204" pitchFamily="34" charset="0"/>
              </a:rPr>
              <a:t>○「思考・判断・表現」のポイント②</a:t>
            </a:r>
            <a:endParaRPr lang="en-US" altLang="ja-JP" sz="2800" dirty="0">
              <a:latin typeface="Tahoma" panose="020B0604030504040204" pitchFamily="34" charset="0"/>
            </a:endParaRPr>
          </a:p>
          <a:p>
            <a:pPr>
              <a:defRPr/>
            </a:pPr>
            <a:r>
              <a:rPr lang="ja-JP" altLang="en-US" sz="2800" dirty="0">
                <a:latin typeface="Tahoma" panose="020B0604030504040204" pitchFamily="34" charset="0"/>
              </a:rPr>
              <a:t>　</a:t>
            </a:r>
            <a:r>
              <a:rPr lang="ja-JP" altLang="en-US" sz="2800" dirty="0">
                <a:solidFill>
                  <a:srgbClr val="000099"/>
                </a:solidFill>
                <a:latin typeface="Tahoma" panose="020B0604030504040204" pitchFamily="34" charset="0"/>
              </a:rPr>
              <a:t>（他の学年で掲げている問題解決の力の育成に配慮し，</a:t>
            </a:r>
            <a:endParaRPr lang="en-US" altLang="ja-JP" sz="2800" dirty="0">
              <a:solidFill>
                <a:srgbClr val="000099"/>
              </a:solidFill>
              <a:latin typeface="Tahoma" panose="020B0604030504040204" pitchFamily="34" charset="0"/>
            </a:endParaRPr>
          </a:p>
          <a:p>
            <a:pPr>
              <a:defRPr/>
            </a:pPr>
            <a:r>
              <a:rPr lang="ja-JP" altLang="en-US" sz="2800" dirty="0">
                <a:solidFill>
                  <a:srgbClr val="000099"/>
                </a:solidFill>
                <a:latin typeface="Tahoma" panose="020B0604030504040204" pitchFamily="34" charset="0"/>
              </a:rPr>
              <a:t>　　「評価規準」に</a:t>
            </a:r>
            <a:r>
              <a:rPr lang="ja-JP" altLang="en-US" sz="2800" b="1" u="heavy" dirty="0">
                <a:solidFill>
                  <a:srgbClr val="FF0000"/>
                </a:solidFill>
                <a:latin typeface="Tahoma" panose="020B0604030504040204" pitchFamily="34" charset="0"/>
              </a:rPr>
              <a:t>追加</a:t>
            </a:r>
            <a:r>
              <a:rPr lang="ja-JP" altLang="en-US" sz="2800" dirty="0">
                <a:solidFill>
                  <a:srgbClr val="000099"/>
                </a:solidFill>
                <a:latin typeface="Tahoma" panose="020B0604030504040204" pitchFamily="34" charset="0"/>
              </a:rPr>
              <a:t>）</a:t>
            </a:r>
            <a:endParaRPr lang="en-US" altLang="ja-JP" sz="2800" dirty="0">
              <a:solidFill>
                <a:srgbClr val="000099"/>
              </a:solidFill>
              <a:latin typeface="Tahoma" panose="020B0604030504040204" pitchFamily="34" charset="0"/>
            </a:endParaRPr>
          </a:p>
          <a:p>
            <a:pPr>
              <a:lnSpc>
                <a:spcPts val="1200"/>
              </a:lnSpc>
              <a:defRPr/>
            </a:pPr>
            <a:endParaRPr lang="en-US" altLang="ja-JP" sz="2400" dirty="0">
              <a:solidFill>
                <a:srgbClr val="000099"/>
              </a:solidFill>
              <a:latin typeface="Tahoma" panose="020B0604030504040204" pitchFamily="34" charset="0"/>
            </a:endParaRPr>
          </a:p>
          <a:p>
            <a:pPr>
              <a:defRPr/>
            </a:pPr>
            <a:r>
              <a:rPr lang="ja-JP" altLang="en-US" sz="2400" dirty="0">
                <a:latin typeface="Tahoma" panose="020B0604030504040204" pitchFamily="34" charset="0"/>
              </a:rPr>
              <a:t>　・第３・４・５学年・・・</a:t>
            </a:r>
            <a:r>
              <a:rPr lang="ja-JP" altLang="en-US" sz="2400" dirty="0">
                <a:solidFill>
                  <a:srgbClr val="FF0000"/>
                </a:solidFill>
                <a:latin typeface="Tahoma" panose="020B0604030504040204" pitchFamily="34" charset="0"/>
              </a:rPr>
              <a:t>「（</a:t>
            </a:r>
            <a:r>
              <a:rPr lang="en-US" altLang="ja-JP" sz="2400" dirty="0">
                <a:solidFill>
                  <a:srgbClr val="FF0000"/>
                </a:solidFill>
                <a:latin typeface="Tahoma" panose="020B0604030504040204" pitchFamily="34" charset="0"/>
              </a:rPr>
              <a:t>A</a:t>
            </a:r>
            <a:r>
              <a:rPr lang="ja-JP" altLang="en-US" sz="2400" dirty="0">
                <a:solidFill>
                  <a:srgbClr val="FF0000"/>
                </a:solidFill>
                <a:latin typeface="Tahoma" panose="020B0604030504040204" pitchFamily="34" charset="0"/>
              </a:rPr>
              <a:t>）について，観察，実験などを行い，得られ</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た結果を基に考察し，表現するなどして問題</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解決している」</a:t>
            </a:r>
            <a:r>
              <a:rPr lang="ja-JP" altLang="en-US" sz="2400" dirty="0">
                <a:latin typeface="Tahoma" panose="020B0604030504040204" pitchFamily="34" charset="0"/>
              </a:rPr>
              <a:t>とし，（</a:t>
            </a:r>
            <a:r>
              <a:rPr lang="en-US" altLang="ja-JP" sz="2400" dirty="0">
                <a:latin typeface="Tahoma" panose="020B0604030504040204" pitchFamily="34" charset="0"/>
              </a:rPr>
              <a:t>A</a:t>
            </a:r>
            <a:r>
              <a:rPr lang="ja-JP" altLang="en-US" sz="2400" dirty="0">
                <a:latin typeface="Tahoma" panose="020B0604030504040204" pitchFamily="34" charset="0"/>
              </a:rPr>
              <a:t>）を内容のまとまりに</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おける学習の対象に置き換えて作成する。</a:t>
            </a:r>
            <a:endParaRPr lang="en-US" altLang="ja-JP" sz="2400" dirty="0">
              <a:latin typeface="Tahoma" panose="020B0604030504040204" pitchFamily="34" charset="0"/>
            </a:endParaRPr>
          </a:p>
          <a:p>
            <a:pPr>
              <a:lnSpc>
                <a:spcPts val="1200"/>
              </a:lnSpc>
              <a:defRPr/>
            </a:pPr>
            <a:r>
              <a:rPr lang="ja-JP" altLang="en-US" sz="2400" dirty="0">
                <a:latin typeface="Tahoma" panose="020B0604030504040204" pitchFamily="34" charset="0"/>
              </a:rPr>
              <a:t> </a:t>
            </a:r>
            <a:endParaRPr lang="en-US" altLang="ja-JP" sz="2400" dirty="0">
              <a:latin typeface="Tahoma" panose="020B0604030504040204" pitchFamily="34" charset="0"/>
            </a:endParaRPr>
          </a:p>
          <a:p>
            <a:pPr>
              <a:defRPr/>
            </a:pPr>
            <a:r>
              <a:rPr lang="ja-JP" altLang="en-US" sz="2400" dirty="0">
                <a:latin typeface="Tahoma" panose="020B0604030504040204" pitchFamily="34" charset="0"/>
              </a:rPr>
              <a:t>　・第６学年・・・</a:t>
            </a:r>
            <a:r>
              <a:rPr lang="ja-JP" altLang="en-US" sz="2400" dirty="0">
                <a:solidFill>
                  <a:srgbClr val="FF0000"/>
                </a:solidFill>
                <a:latin typeface="Tahoma" panose="020B0604030504040204" pitchFamily="34" charset="0"/>
              </a:rPr>
              <a:t>「（</a:t>
            </a:r>
            <a:r>
              <a:rPr lang="en-US" altLang="ja-JP" sz="2400" dirty="0">
                <a:solidFill>
                  <a:srgbClr val="FF0000"/>
                </a:solidFill>
                <a:latin typeface="Tahoma" panose="020B0604030504040204" pitchFamily="34" charset="0"/>
              </a:rPr>
              <a:t>A</a:t>
            </a:r>
            <a:r>
              <a:rPr lang="ja-JP" altLang="en-US" sz="2400" dirty="0">
                <a:solidFill>
                  <a:srgbClr val="FF0000"/>
                </a:solidFill>
                <a:latin typeface="Tahoma" panose="020B0604030504040204" pitchFamily="34" charset="0"/>
              </a:rPr>
              <a:t>）について，問題を見いだし，予想や仮説を基に，</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解決の方法を発想し，表現するなどして問題解決</a:t>
            </a:r>
            <a:endParaRPr lang="en-US" altLang="ja-JP" sz="2400" dirty="0">
              <a:solidFill>
                <a:srgbClr val="FF0000"/>
              </a:solidFill>
              <a:latin typeface="Tahoma" panose="020B0604030504040204" pitchFamily="34" charset="0"/>
            </a:endParaRPr>
          </a:p>
          <a:p>
            <a:pPr>
              <a:defRPr/>
            </a:pPr>
            <a:r>
              <a:rPr lang="ja-JP" altLang="en-US" sz="2400" dirty="0">
                <a:solidFill>
                  <a:srgbClr val="FF0000"/>
                </a:solidFill>
                <a:latin typeface="Tahoma" panose="020B0604030504040204" pitchFamily="34" charset="0"/>
              </a:rPr>
              <a:t>　　　　　　　　　　している」</a:t>
            </a:r>
            <a:r>
              <a:rPr lang="ja-JP" altLang="en-US" sz="2400" dirty="0">
                <a:latin typeface="Tahoma" panose="020B0604030504040204" pitchFamily="34" charset="0"/>
              </a:rPr>
              <a:t>とし，（</a:t>
            </a:r>
            <a:r>
              <a:rPr lang="en-US" altLang="ja-JP" sz="2400" dirty="0">
                <a:latin typeface="Tahoma" panose="020B0604030504040204" pitchFamily="34" charset="0"/>
              </a:rPr>
              <a:t>A</a:t>
            </a:r>
            <a:r>
              <a:rPr lang="ja-JP" altLang="en-US" sz="2400" dirty="0">
                <a:latin typeface="Tahoma" panose="020B0604030504040204" pitchFamily="34" charset="0"/>
              </a:rPr>
              <a:t>）を内容のまとまりにおける学習の</a:t>
            </a:r>
            <a:endParaRPr lang="en-US" altLang="ja-JP" sz="2400" dirty="0">
              <a:latin typeface="Tahoma" panose="020B0604030504040204" pitchFamily="34" charset="0"/>
            </a:endParaRPr>
          </a:p>
          <a:p>
            <a:pPr>
              <a:defRPr/>
            </a:pPr>
            <a:r>
              <a:rPr lang="en-US" altLang="ja-JP" sz="2400" dirty="0">
                <a:latin typeface="Tahoma" panose="020B0604030504040204" pitchFamily="34" charset="0"/>
              </a:rPr>
              <a:t>                     </a:t>
            </a:r>
            <a:r>
              <a:rPr lang="ja-JP" altLang="en-US" sz="2400" dirty="0">
                <a:latin typeface="Tahoma" panose="020B0604030504040204" pitchFamily="34" charset="0"/>
              </a:rPr>
              <a:t>対象に置き換えて作成する。 </a:t>
            </a:r>
            <a:endParaRPr lang="en-US" altLang="ja-JP" sz="2400" dirty="0">
              <a:latin typeface="Tahoma" panose="020B0604030504040204" pitchFamily="34" charset="0"/>
            </a:endParaRPr>
          </a:p>
          <a:p>
            <a:pPr>
              <a:defRPr/>
            </a:pPr>
            <a:endParaRPr lang="en-US" altLang="ja-JP" sz="2400" dirty="0">
              <a:solidFill>
                <a:srgbClr val="000099"/>
              </a:solidFill>
              <a:latin typeface="Tahoma" panose="020B0604030504040204" pitchFamily="34" charset="0"/>
            </a:endParaRPr>
          </a:p>
          <a:p>
            <a:pPr>
              <a:defRPr/>
            </a:pPr>
            <a:r>
              <a:rPr lang="ja-JP" altLang="en-US" sz="2400" dirty="0">
                <a:latin typeface="Tahoma" panose="020B0604030504040204" pitchFamily="34" charset="0"/>
              </a:rPr>
              <a:t>　</a:t>
            </a:r>
            <a:endParaRPr lang="en-US" altLang="ja-JP" sz="2400" dirty="0">
              <a:latin typeface="Tahoma" panose="020B0604030504040204" pitchFamily="34" charset="0"/>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r>
              <a:rPr lang="ja-JP" altLang="en-US" sz="2800" b="1" dirty="0">
                <a:solidFill>
                  <a:schemeClr val="bg1"/>
                </a:solidFill>
                <a:latin typeface="+mj-ea"/>
              </a:rPr>
              <a:t>踏まえた</a:t>
            </a:r>
            <a:endParaRPr lang="ja-JP" altLang="en-US"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10" name="リボン: 下に曲がる 9"/>
          <p:cNvSpPr/>
          <p:nvPr/>
        </p:nvSpPr>
        <p:spPr>
          <a:xfrm>
            <a:off x="6634163" y="460375"/>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a:t>
            </a:r>
            <a:r>
              <a:rPr kumimoji="1" lang="ja-JP" altLang="en-US" sz="2400" dirty="0">
                <a:solidFill>
                  <a:schemeClr val="tx1"/>
                </a:solidFill>
              </a:rPr>
              <a:t> </a:t>
            </a:r>
            <a:r>
              <a:rPr kumimoji="1" lang="en-US" altLang="ja-JP" sz="2400" dirty="0">
                <a:solidFill>
                  <a:schemeClr val="tx1"/>
                </a:solidFill>
              </a:rPr>
              <a:t>36</a:t>
            </a:r>
            <a:r>
              <a:rPr kumimoji="1" lang="ja-JP" altLang="en-US" sz="2400" dirty="0">
                <a:solidFill>
                  <a:schemeClr val="tx1"/>
                </a:solidFill>
              </a:rPr>
              <a:t>～</a:t>
            </a:r>
            <a:r>
              <a:rPr kumimoji="1" lang="en-US" altLang="ja-JP" sz="2400" dirty="0">
                <a:solidFill>
                  <a:schemeClr val="tx1"/>
                </a:solidFill>
              </a:rPr>
              <a:t>P 43</a:t>
            </a:r>
            <a:endParaRPr kumimoji="1" lang="ja-JP" altLang="en-US" sz="2400" dirty="0">
              <a:solidFill>
                <a:schemeClr val="tx1"/>
              </a:solidFill>
            </a:endParaRPr>
          </a:p>
        </p:txBody>
      </p:sp>
      <p:pic>
        <p:nvPicPr>
          <p:cNvPr id="8" name="オーディオ 7">
            <a:hlinkClick r:id="" action="ppaction://media"/>
            <a:extLst>
              <a:ext uri="{FF2B5EF4-FFF2-40B4-BE49-F238E27FC236}">
                <a16:creationId xmlns:a16="http://schemas.microsoft.com/office/drawing/2014/main" id="{E4280626-3002-4DE6-AE2C-48272B9B0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66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4775" y="962025"/>
            <a:ext cx="8963025" cy="58483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49155" name="AutoShape 10"/>
          <p:cNvSpPr>
            <a:spLocks noChangeArrowheads="1"/>
          </p:cNvSpPr>
          <p:nvPr/>
        </p:nvSpPr>
        <p:spPr bwMode="auto">
          <a:xfrm>
            <a:off x="166688" y="1062038"/>
            <a:ext cx="8839200" cy="5607050"/>
          </a:xfrm>
          <a:prstGeom prst="foldedCorner">
            <a:avLst>
              <a:gd name="adj" fmla="val 11593"/>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◆「単元の評価規準」作成における観点ごとのポイント</a:t>
            </a:r>
            <a:endParaRPr lang="en-US" altLang="ja-JP" sz="2800">
              <a:latin typeface="Tahoma" panose="020B0604030504040204" pitchFamily="34" charset="0"/>
            </a:endParaRPr>
          </a:p>
          <a:p>
            <a:pPr>
              <a:lnSpc>
                <a:spcPts val="1200"/>
              </a:lnSpc>
            </a:pPr>
            <a:endParaRPr lang="en-US" altLang="ja-JP" sz="2800">
              <a:latin typeface="Tahoma" panose="020B0604030504040204" pitchFamily="34" charset="0"/>
            </a:endParaRPr>
          </a:p>
          <a:p>
            <a:r>
              <a:rPr lang="ja-JP" altLang="en-US" sz="2800">
                <a:latin typeface="Tahoma" panose="020B0604030504040204" pitchFamily="34" charset="0"/>
              </a:rPr>
              <a:t>○「主体的に学習に取り組む態度」のポイント</a:t>
            </a:r>
            <a:endParaRPr lang="en-US" altLang="ja-JP" sz="2800">
              <a:latin typeface="Tahoma" panose="020B0604030504040204" pitchFamily="34" charset="0"/>
            </a:endParaRPr>
          </a:p>
          <a:p>
            <a:r>
              <a:rPr lang="ja-JP" altLang="en-US" sz="2800">
                <a:solidFill>
                  <a:srgbClr val="FF0000"/>
                </a:solidFill>
                <a:latin typeface="Tahoma" panose="020B0604030504040204" pitchFamily="34" charset="0"/>
              </a:rPr>
              <a:t>　・以下の</a:t>
            </a:r>
            <a:r>
              <a:rPr lang="en-US" altLang="ja-JP" sz="2800">
                <a:solidFill>
                  <a:srgbClr val="FF0000"/>
                </a:solidFill>
                <a:latin typeface="Tahoma" panose="020B0604030504040204" pitchFamily="34" charset="0"/>
              </a:rPr>
              <a:t>※</a:t>
            </a:r>
            <a:r>
              <a:rPr lang="ja-JP" altLang="en-US" sz="2800">
                <a:solidFill>
                  <a:srgbClr val="FF0000"/>
                </a:solidFill>
                <a:latin typeface="Tahoma" panose="020B0604030504040204" pitchFamily="34" charset="0"/>
              </a:rPr>
              <a:t>１～</a:t>
            </a:r>
            <a:r>
              <a:rPr lang="en-US" altLang="ja-JP" sz="2800">
                <a:solidFill>
                  <a:srgbClr val="FF0000"/>
                </a:solidFill>
                <a:latin typeface="Tahoma" panose="020B0604030504040204" pitchFamily="34" charset="0"/>
              </a:rPr>
              <a:t>※</a:t>
            </a:r>
            <a:r>
              <a:rPr lang="ja-JP" altLang="en-US" sz="2800">
                <a:solidFill>
                  <a:srgbClr val="FF0000"/>
                </a:solidFill>
                <a:latin typeface="Tahoma" panose="020B0604030504040204" pitchFamily="34" charset="0"/>
              </a:rPr>
              <a:t>３の視点との関係を踏まえること。</a:t>
            </a:r>
            <a:endParaRPr lang="en-US" altLang="ja-JP" sz="2800">
              <a:solidFill>
                <a:srgbClr val="FF0000"/>
              </a:solidFill>
              <a:latin typeface="Tahoma" panose="020B0604030504040204" pitchFamily="34" charset="0"/>
            </a:endParaRPr>
          </a:p>
          <a:p>
            <a:pPr>
              <a:lnSpc>
                <a:spcPts val="1200"/>
              </a:lnSpc>
            </a:pPr>
            <a:endParaRPr lang="en-US" altLang="ja-JP" sz="2400">
              <a:solidFill>
                <a:srgbClr val="FF0000"/>
              </a:solidFill>
              <a:latin typeface="Tahoma" panose="020B0604030504040204" pitchFamily="34" charset="0"/>
            </a:endParaRPr>
          </a:p>
          <a:p>
            <a:r>
              <a:rPr lang="ja-JP" altLang="en-US" sz="2400">
                <a:solidFill>
                  <a:srgbClr val="FF0000"/>
                </a:solidFill>
                <a:latin typeface="Tahoma" panose="020B0604030504040204" pitchFamily="34" charset="0"/>
              </a:rPr>
              <a:t>　　</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１　粘り強い取組を行おうとする側面 </a:t>
            </a:r>
          </a:p>
          <a:p>
            <a:r>
              <a:rPr lang="ja-JP" altLang="en-US" sz="2400">
                <a:solidFill>
                  <a:srgbClr val="FF0000"/>
                </a:solidFill>
                <a:latin typeface="Tahoma" panose="020B0604030504040204" pitchFamily="34" charset="0"/>
              </a:rPr>
              <a:t> 　 </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２　自らの学習を調整しようとする側面 </a:t>
            </a:r>
          </a:p>
          <a:p>
            <a:r>
              <a:rPr lang="ja-JP" altLang="en-US" sz="2400">
                <a:solidFill>
                  <a:srgbClr val="FF0000"/>
                </a:solidFill>
                <a:latin typeface="Tahoma" panose="020B0604030504040204" pitchFamily="34" charset="0"/>
              </a:rPr>
              <a:t>  　</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３　理科を学ぶことの意義や有用性を認識しようとする側面</a:t>
            </a:r>
            <a:endParaRPr lang="en-US" altLang="ja-JP" sz="2400">
              <a:solidFill>
                <a:srgbClr val="FF0000"/>
              </a:solidFill>
              <a:latin typeface="Tahoma" panose="020B0604030504040204" pitchFamily="34" charset="0"/>
            </a:endParaRPr>
          </a:p>
          <a:p>
            <a:pPr>
              <a:lnSpc>
                <a:spcPts val="1200"/>
              </a:lnSpc>
            </a:pPr>
            <a:r>
              <a:rPr lang="ja-JP" altLang="en-US" sz="2400">
                <a:solidFill>
                  <a:srgbClr val="FF0000"/>
                </a:solidFill>
                <a:latin typeface="Tahoma" panose="020B0604030504040204" pitchFamily="34" charset="0"/>
              </a:rPr>
              <a:t>  </a:t>
            </a:r>
            <a:endParaRPr lang="en-US" altLang="ja-JP" sz="2400">
              <a:solidFill>
                <a:srgbClr val="FF0000"/>
              </a:solidFill>
              <a:latin typeface="Tahoma" panose="020B0604030504040204" pitchFamily="34" charset="0"/>
            </a:endParaRPr>
          </a:p>
          <a:p>
            <a:pPr>
              <a:lnSpc>
                <a:spcPts val="1200"/>
              </a:lnSpc>
            </a:pPr>
            <a:endParaRPr lang="en-US" altLang="ja-JP" sz="2400">
              <a:solidFill>
                <a:srgbClr val="000099"/>
              </a:solidFill>
              <a:latin typeface="Tahoma" panose="020B0604030504040204" pitchFamily="34" charset="0"/>
            </a:endParaRPr>
          </a:p>
          <a:p>
            <a:r>
              <a:rPr lang="ja-JP" altLang="en-US" sz="2400">
                <a:solidFill>
                  <a:srgbClr val="000099"/>
                </a:solidFill>
                <a:latin typeface="Tahoma" panose="020B0604030504040204" pitchFamily="34" charset="0"/>
              </a:rPr>
              <a:t>  </a:t>
            </a:r>
            <a:r>
              <a:rPr lang="ja-JP" altLang="en-US" sz="2400">
                <a:latin typeface="Tahoma" panose="020B0604030504040204" pitchFamily="34" charset="0"/>
              </a:rPr>
              <a:t>「（Ａ）についての事物・現象に進んで関わり</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１</a:t>
            </a:r>
            <a:r>
              <a:rPr lang="ja-JP" altLang="en-US" sz="2400">
                <a:latin typeface="Tahoma" panose="020B0604030504040204" pitchFamily="34" charset="0"/>
              </a:rPr>
              <a:t>，（粘り強く</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１</a:t>
            </a:r>
            <a:r>
              <a:rPr lang="ja-JP" altLang="en-US" sz="2400">
                <a:latin typeface="Tahoma" panose="020B0604030504040204" pitchFamily="34" charset="0"/>
              </a:rPr>
              <a:t>：</a:t>
            </a:r>
            <a:endParaRPr lang="en-US" altLang="ja-JP" sz="2400">
              <a:latin typeface="Tahoma" panose="020B0604030504040204" pitchFamily="34" charset="0"/>
            </a:endParaRPr>
          </a:p>
          <a:p>
            <a:r>
              <a:rPr lang="en-US" altLang="ja-JP" sz="2400">
                <a:latin typeface="Tahoma" panose="020B0604030504040204" pitchFamily="34" charset="0"/>
              </a:rPr>
              <a:t>    </a:t>
            </a:r>
            <a:r>
              <a:rPr lang="ja-JP" altLang="en-US" sz="2400">
                <a:latin typeface="Tahoma" panose="020B0604030504040204" pitchFamily="34" charset="0"/>
              </a:rPr>
              <a:t>第５・６学年のみ）他者と関わりながら問題解決しようとしている。</a:t>
            </a:r>
            <a:endParaRPr lang="en-US" altLang="ja-JP" sz="2400">
              <a:latin typeface="Tahoma" panose="020B0604030504040204" pitchFamily="34" charset="0"/>
            </a:endParaRPr>
          </a:p>
          <a:p>
            <a:r>
              <a:rPr lang="ja-JP" altLang="en-US" sz="2400">
                <a:latin typeface="Tahoma" panose="020B0604030504040204" pitchFamily="34" charset="0"/>
              </a:rPr>
              <a:t>　　</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２</a:t>
            </a:r>
            <a:r>
              <a:rPr lang="ja-JP" altLang="en-US" sz="2400">
                <a:latin typeface="Tahoma" panose="020B0604030504040204" pitchFamily="34" charset="0"/>
              </a:rPr>
              <a:t>」</a:t>
            </a:r>
            <a:endParaRPr lang="en-US" altLang="ja-JP" sz="2400">
              <a:latin typeface="Tahoma" panose="020B0604030504040204" pitchFamily="34" charset="0"/>
            </a:endParaRPr>
          </a:p>
          <a:p>
            <a:r>
              <a:rPr lang="ja-JP" altLang="en-US" sz="2400">
                <a:latin typeface="Tahoma" panose="020B0604030504040204" pitchFamily="34" charset="0"/>
              </a:rPr>
              <a:t>  「（Ａ）について学んだことを学習や生活に生かそうとしている。</a:t>
            </a:r>
            <a:r>
              <a:rPr lang="en-US" altLang="ja-JP" sz="2400">
                <a:solidFill>
                  <a:srgbClr val="FF0000"/>
                </a:solidFill>
                <a:latin typeface="Tahoma" panose="020B0604030504040204" pitchFamily="34" charset="0"/>
              </a:rPr>
              <a:t>※</a:t>
            </a:r>
            <a:r>
              <a:rPr lang="ja-JP" altLang="en-US" sz="2400">
                <a:solidFill>
                  <a:srgbClr val="FF0000"/>
                </a:solidFill>
                <a:latin typeface="Tahoma" panose="020B0604030504040204" pitchFamily="34" charset="0"/>
              </a:rPr>
              <a:t>３</a:t>
            </a:r>
            <a:r>
              <a:rPr lang="ja-JP" altLang="en-US" sz="2400">
                <a:latin typeface="Tahoma" panose="020B0604030504040204" pitchFamily="34" charset="0"/>
              </a:rPr>
              <a:t>」</a:t>
            </a:r>
            <a:endParaRPr lang="en-US" altLang="ja-JP" sz="2400">
              <a:latin typeface="Tahoma" panose="020B0604030504040204" pitchFamily="34" charset="0"/>
            </a:endParaRPr>
          </a:p>
          <a:p>
            <a:pPr>
              <a:lnSpc>
                <a:spcPts val="1200"/>
              </a:lnSpc>
            </a:pPr>
            <a:r>
              <a:rPr lang="en-US" altLang="ja-JP" sz="2400">
                <a:latin typeface="Tahoma" panose="020B0604030504040204" pitchFamily="34" charset="0"/>
              </a:rPr>
              <a:t>      </a:t>
            </a:r>
          </a:p>
          <a:p>
            <a:r>
              <a:rPr lang="ja-JP" altLang="en-US" sz="2400">
                <a:latin typeface="Tahoma" panose="020B0604030504040204" pitchFamily="34" charset="0"/>
              </a:rPr>
              <a:t>　 とし，（Ａ）を内容のまとまりにおける学習の対象に置き換えて作成</a:t>
            </a:r>
            <a:endParaRPr lang="en-US" altLang="ja-JP" sz="2400">
              <a:latin typeface="Tahoma" panose="020B0604030504040204" pitchFamily="34" charset="0"/>
            </a:endParaRPr>
          </a:p>
          <a:p>
            <a:r>
              <a:rPr lang="en-US" altLang="ja-JP" sz="2400">
                <a:latin typeface="Tahoma" panose="020B0604030504040204" pitchFamily="34" charset="0"/>
              </a:rPr>
              <a:t>   </a:t>
            </a:r>
            <a:r>
              <a:rPr lang="ja-JP" altLang="en-US" sz="2400">
                <a:latin typeface="Tahoma" panose="020B0604030504040204" pitchFamily="34" charset="0"/>
              </a:rPr>
              <a:t>する。</a:t>
            </a:r>
            <a:endParaRPr lang="en-US" altLang="ja-JP" sz="2400">
              <a:latin typeface="Tahoma" panose="020B0604030504040204" pitchFamily="34" charset="0"/>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r>
              <a:rPr lang="ja-JP" altLang="en-US" sz="2800" b="1" dirty="0">
                <a:solidFill>
                  <a:schemeClr val="bg1"/>
                </a:solidFill>
                <a:latin typeface="+mj-ea"/>
              </a:rPr>
              <a:t>踏まえた</a:t>
            </a:r>
            <a:endParaRPr lang="ja-JP" altLang="en-US"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「単元の評価規準」の作成について</a:t>
            </a:r>
            <a:endParaRPr lang="en-US" altLang="ja-JP" sz="2800" b="1" dirty="0">
              <a:solidFill>
                <a:schemeClr val="bg1"/>
              </a:solidFill>
              <a:latin typeface="+mj-ea"/>
              <a:ea typeface="+mj-ea"/>
            </a:endParaRPr>
          </a:p>
        </p:txBody>
      </p:sp>
      <p:sp>
        <p:nvSpPr>
          <p:cNvPr id="10" name="リボン: 下に曲がる 9"/>
          <p:cNvSpPr/>
          <p:nvPr/>
        </p:nvSpPr>
        <p:spPr>
          <a:xfrm>
            <a:off x="6634163" y="460375"/>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a:t>
            </a:r>
            <a:r>
              <a:rPr kumimoji="1" lang="ja-JP" altLang="en-US" sz="2400" dirty="0">
                <a:solidFill>
                  <a:schemeClr val="tx1"/>
                </a:solidFill>
              </a:rPr>
              <a:t> </a:t>
            </a:r>
            <a:r>
              <a:rPr kumimoji="1" lang="en-US" altLang="ja-JP" sz="2400" dirty="0">
                <a:solidFill>
                  <a:schemeClr val="tx1"/>
                </a:solidFill>
              </a:rPr>
              <a:t>36</a:t>
            </a:r>
            <a:r>
              <a:rPr kumimoji="1" lang="ja-JP" altLang="en-US" sz="2400" dirty="0">
                <a:solidFill>
                  <a:schemeClr val="tx1"/>
                </a:solidFill>
              </a:rPr>
              <a:t>～</a:t>
            </a:r>
            <a:r>
              <a:rPr kumimoji="1" lang="en-US" altLang="ja-JP" sz="2400" dirty="0">
                <a:solidFill>
                  <a:schemeClr val="tx1"/>
                </a:solidFill>
              </a:rPr>
              <a:t>P 43</a:t>
            </a:r>
            <a:endParaRPr kumimoji="1" lang="ja-JP" altLang="en-US" sz="2400" dirty="0">
              <a:solidFill>
                <a:schemeClr val="tx1"/>
              </a:solidFill>
            </a:endParaRPr>
          </a:p>
        </p:txBody>
      </p:sp>
      <p:sp>
        <p:nvSpPr>
          <p:cNvPr id="2" name="正方形/長方形 1"/>
          <p:cNvSpPr/>
          <p:nvPr/>
        </p:nvSpPr>
        <p:spPr>
          <a:xfrm>
            <a:off x="234950" y="4046538"/>
            <a:ext cx="8716963" cy="161448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a:extLst>
              <a:ext uri="{FF2B5EF4-FFF2-40B4-BE49-F238E27FC236}">
                <a16:creationId xmlns:a16="http://schemas.microsoft.com/office/drawing/2014/main" id="{A5610D51-5E20-4E35-B3E4-736C04B2A3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0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Ⅰ </a:t>
            </a:r>
            <a:r>
              <a:rPr lang="ja-JP" altLang="en-US" sz="2800" b="1" dirty="0">
                <a:solidFill>
                  <a:schemeClr val="bg1">
                    <a:lumMod val="65000"/>
                  </a:schemeClr>
                </a:solidFill>
                <a:ea typeface="HGP教科書体" panose="02020600000000000000" pitchFamily="18" charset="-128"/>
              </a:rPr>
              <a:t>　小学校理科における「内容のまとまり」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Ⅱ </a:t>
            </a:r>
            <a:r>
              <a:rPr lang="ja-JP" altLang="en-US" sz="2800" b="1" dirty="0">
                <a:solidFill>
                  <a:schemeClr val="bg1">
                    <a:lumMod val="65000"/>
                  </a:schemeClr>
                </a:solidFill>
                <a:ea typeface="HGP教科書体" panose="02020600000000000000" pitchFamily="18" charset="-128"/>
              </a:rPr>
              <a:t>　小学校理科における「内容のまとまりごとの評価規準」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chemeClr val="bg1">
                    <a:lumMod val="65000"/>
                  </a:schemeClr>
                </a:solidFill>
                <a:ea typeface="HGP教科書体" panose="02020600000000000000" pitchFamily="18" charset="-128"/>
              </a:rPr>
              <a:t>　 作成の具体的な手順</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Ⅲ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「内容のまとまりごとの評価規準」の考え方を踏まえた</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solidFill>
                  <a:schemeClr val="bg1">
                    <a:lumMod val="65000"/>
                  </a:schemeClr>
                </a:solidFill>
                <a:latin typeface="HGP教科書体" panose="02020600000000000000" pitchFamily="18" charset="-128"/>
                <a:ea typeface="HGP教科書体" panose="02020600000000000000" pitchFamily="18" charset="-128"/>
              </a:rPr>
              <a:t>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「単元の評価規準」の作成の手順について</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n>
                  <a:solidFill>
                    <a:schemeClr val="tx1"/>
                  </a:solidFill>
                </a:ln>
                <a:latin typeface="+mj-ea"/>
              </a:rPr>
              <a:t>Ⅳ</a:t>
            </a:r>
            <a:r>
              <a:rPr lang="ja-JP" altLang="en-US" sz="2800" b="1" dirty="0">
                <a:ln>
                  <a:solidFill>
                    <a:schemeClr val="tx1"/>
                  </a:solidFill>
                </a:ln>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ln>
                <a:solidFill>
                  <a:schemeClr val="tx1"/>
                </a:solidFill>
              </a:ln>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EE79DC7C-552C-4559-9CE1-7F82CB760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60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90488" y="1052513"/>
            <a:ext cx="8963025" cy="56657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3252" name="テキスト ボックス 11"/>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◆３つの観点の評価についての考え方</a:t>
            </a:r>
          </a:p>
        </p:txBody>
      </p:sp>
      <p:sp>
        <p:nvSpPr>
          <p:cNvPr id="8" name="AutoShape 10"/>
          <p:cNvSpPr>
            <a:spLocks noChangeArrowheads="1"/>
          </p:cNvSpPr>
          <p:nvPr/>
        </p:nvSpPr>
        <p:spPr bwMode="auto">
          <a:xfrm>
            <a:off x="166688" y="1600200"/>
            <a:ext cx="8839200" cy="4997450"/>
          </a:xfrm>
          <a:prstGeom prst="foldedCorner">
            <a:avLst>
              <a:gd name="adj" fmla="val 12500"/>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mn-ea"/>
              </a:rPr>
              <a:t>〇「知識・技能」</a:t>
            </a:r>
            <a:endParaRPr lang="en-US" altLang="ja-JP" sz="2800" dirty="0">
              <a:latin typeface="+mn-ea"/>
            </a:endParaRPr>
          </a:p>
          <a:p>
            <a:pPr>
              <a:defRPr/>
            </a:pPr>
            <a:r>
              <a:rPr lang="ja-JP" altLang="en-US" sz="2800" dirty="0">
                <a:latin typeface="+mn-ea"/>
              </a:rPr>
              <a:t>　　・・・学習の過程を通した知識及び技能の習得状況に</a:t>
            </a:r>
            <a:endParaRPr lang="en-US" altLang="ja-JP" sz="2800" dirty="0">
              <a:latin typeface="+mn-ea"/>
            </a:endParaRPr>
          </a:p>
          <a:p>
            <a:pPr>
              <a:defRPr/>
            </a:pPr>
            <a:r>
              <a:rPr lang="ja-JP" altLang="en-US" sz="2800" dirty="0">
                <a:latin typeface="+mn-ea"/>
              </a:rPr>
              <a:t> 　　  </a:t>
            </a:r>
            <a:r>
              <a:rPr lang="ja-JP" altLang="en-US" sz="2400" dirty="0">
                <a:latin typeface="+mn-ea"/>
              </a:rPr>
              <a:t>　</a:t>
            </a:r>
            <a:r>
              <a:rPr lang="ja-JP" altLang="en-US" sz="2800" dirty="0">
                <a:latin typeface="+mn-ea"/>
              </a:rPr>
              <a:t>ついて評価を行うとともに，・・・</a:t>
            </a:r>
            <a:r>
              <a:rPr lang="ja-JP" altLang="en-US" sz="2800" dirty="0">
                <a:solidFill>
                  <a:srgbClr val="FF0000"/>
                </a:solidFill>
                <a:latin typeface="+mn-ea"/>
              </a:rPr>
              <a:t>他の学習や生活の</a:t>
            </a:r>
            <a:endParaRPr lang="en-US" altLang="ja-JP" sz="2800" dirty="0">
              <a:solidFill>
                <a:srgbClr val="FF0000"/>
              </a:solidFill>
              <a:latin typeface="+mn-ea"/>
            </a:endParaRPr>
          </a:p>
          <a:p>
            <a:pPr>
              <a:defRPr/>
            </a:pPr>
            <a:r>
              <a:rPr lang="ja-JP" altLang="en-US" sz="2800" dirty="0">
                <a:solidFill>
                  <a:srgbClr val="FF0000"/>
                </a:solidFill>
                <a:latin typeface="+mn-ea"/>
              </a:rPr>
              <a:t>　　　　場面でも活用できる程度に概念等を理解したり，</a:t>
            </a:r>
            <a:endParaRPr lang="en-US" altLang="ja-JP" sz="2800" dirty="0">
              <a:solidFill>
                <a:srgbClr val="FF0000"/>
              </a:solidFill>
              <a:latin typeface="+mn-ea"/>
            </a:endParaRPr>
          </a:p>
          <a:p>
            <a:pPr>
              <a:defRPr/>
            </a:pPr>
            <a:r>
              <a:rPr lang="ja-JP" altLang="en-US" sz="2800" dirty="0">
                <a:solidFill>
                  <a:srgbClr val="FF0000"/>
                </a:solidFill>
                <a:latin typeface="+mn-ea"/>
              </a:rPr>
              <a:t>　　　　技能を習得したりしているかについても評価</a:t>
            </a:r>
            <a:r>
              <a:rPr lang="ja-JP" altLang="en-US" sz="2800" dirty="0">
                <a:latin typeface="+mn-ea"/>
              </a:rPr>
              <a:t>する。</a:t>
            </a:r>
            <a:endParaRPr lang="en-US" altLang="ja-JP" sz="2800" dirty="0">
              <a:latin typeface="+mn-ea"/>
            </a:endParaRPr>
          </a:p>
          <a:p>
            <a:pPr>
              <a:defRPr/>
            </a:pPr>
            <a:endParaRPr lang="en-US" altLang="ja-JP" sz="2800" dirty="0">
              <a:latin typeface="+mn-ea"/>
            </a:endParaRPr>
          </a:p>
          <a:p>
            <a:pPr>
              <a:defRPr/>
            </a:pPr>
            <a:r>
              <a:rPr lang="ja-JP" altLang="en-US" sz="2800" dirty="0">
                <a:latin typeface="+mn-ea"/>
              </a:rPr>
              <a:t>〇「思考・判断・表現」</a:t>
            </a:r>
            <a:endParaRPr lang="en-US" altLang="ja-JP" sz="2800" dirty="0">
              <a:latin typeface="+mn-ea"/>
            </a:endParaRPr>
          </a:p>
          <a:p>
            <a:pPr>
              <a:defRPr/>
            </a:pPr>
            <a:r>
              <a:rPr lang="ja-JP" altLang="en-US" sz="2800" dirty="0">
                <a:latin typeface="+mn-ea"/>
              </a:rPr>
              <a:t>　　・・・</a:t>
            </a:r>
            <a:r>
              <a:rPr lang="ja-JP" altLang="en-US" sz="2800" dirty="0">
                <a:solidFill>
                  <a:srgbClr val="FF0000"/>
                </a:solidFill>
                <a:latin typeface="+mn-ea"/>
              </a:rPr>
              <a:t>知識及び技能を活用して課題を解決する等のため</a:t>
            </a:r>
            <a:endParaRPr lang="en-US" altLang="ja-JP" sz="2800" dirty="0">
              <a:solidFill>
                <a:srgbClr val="FF0000"/>
              </a:solidFill>
              <a:latin typeface="+mn-ea"/>
            </a:endParaRPr>
          </a:p>
          <a:p>
            <a:pPr>
              <a:defRPr/>
            </a:pPr>
            <a:r>
              <a:rPr lang="en-US" altLang="ja-JP" sz="2800" dirty="0">
                <a:solidFill>
                  <a:srgbClr val="FF0000"/>
                </a:solidFill>
                <a:latin typeface="+mn-ea"/>
              </a:rPr>
              <a:t>         </a:t>
            </a:r>
            <a:r>
              <a:rPr lang="ja-JP" altLang="en-US" sz="2800" dirty="0">
                <a:solidFill>
                  <a:srgbClr val="FF0000"/>
                </a:solidFill>
                <a:latin typeface="+mn-ea"/>
              </a:rPr>
              <a:t>に必要な思考力，判断力，表現力等を身に付けて</a:t>
            </a:r>
            <a:endParaRPr lang="en-US" altLang="ja-JP" sz="2800" dirty="0">
              <a:solidFill>
                <a:srgbClr val="FF0000"/>
              </a:solidFill>
              <a:latin typeface="+mn-ea"/>
            </a:endParaRPr>
          </a:p>
          <a:p>
            <a:pPr>
              <a:defRPr/>
            </a:pPr>
            <a:r>
              <a:rPr lang="en-US" altLang="ja-JP" sz="2800" dirty="0">
                <a:solidFill>
                  <a:srgbClr val="FF0000"/>
                </a:solidFill>
                <a:latin typeface="+mn-ea"/>
              </a:rPr>
              <a:t>         </a:t>
            </a:r>
            <a:r>
              <a:rPr lang="ja-JP" altLang="en-US" sz="2800" dirty="0">
                <a:solidFill>
                  <a:srgbClr val="FF0000"/>
                </a:solidFill>
                <a:latin typeface="+mn-ea"/>
              </a:rPr>
              <a:t>いるかを評価</a:t>
            </a:r>
            <a:r>
              <a:rPr lang="ja-JP" altLang="en-US" sz="2800" dirty="0">
                <a:latin typeface="+mn-ea"/>
              </a:rPr>
              <a:t>する。</a:t>
            </a:r>
            <a:r>
              <a:rPr lang="ja-JP" altLang="en-US" sz="2400" dirty="0">
                <a:latin typeface="Tahoma" panose="020B0604030504040204" pitchFamily="34" charset="0"/>
              </a:rPr>
              <a:t>　</a:t>
            </a:r>
            <a:endParaRPr lang="en-US" altLang="ja-JP" sz="2400" dirty="0">
              <a:latin typeface="Tahoma" panose="020B0604030504040204" pitchFamily="34" charset="0"/>
            </a:endParaRPr>
          </a:p>
        </p:txBody>
      </p:sp>
      <p:sp>
        <p:nvSpPr>
          <p:cNvPr id="10" name="リボン: 下に曲がる 9"/>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9</a:t>
            </a:r>
            <a:endParaRPr kumimoji="1" lang="ja-JP" altLang="en-US" sz="2800" dirty="0">
              <a:solidFill>
                <a:schemeClr val="tx1"/>
              </a:solidFill>
            </a:endParaRPr>
          </a:p>
        </p:txBody>
      </p:sp>
      <p:pic>
        <p:nvPicPr>
          <p:cNvPr id="4" name="オーディオ 3">
            <a:hlinkClick r:id="" action="ppaction://media"/>
            <a:extLst>
              <a:ext uri="{FF2B5EF4-FFF2-40B4-BE49-F238E27FC236}">
                <a16:creationId xmlns:a16="http://schemas.microsoft.com/office/drawing/2014/main" id="{7D054EED-1E06-460B-83AB-3104E263A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81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90488" y="1052513"/>
            <a:ext cx="8963025" cy="56657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5300" name="テキスト ボックス 11"/>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◆３つの観点の評価についての考え方</a:t>
            </a:r>
          </a:p>
        </p:txBody>
      </p:sp>
      <p:sp>
        <p:nvSpPr>
          <p:cNvPr id="8" name="AutoShape 10"/>
          <p:cNvSpPr>
            <a:spLocks noChangeArrowheads="1"/>
          </p:cNvSpPr>
          <p:nvPr/>
        </p:nvSpPr>
        <p:spPr bwMode="auto">
          <a:xfrm>
            <a:off x="166688" y="1600200"/>
            <a:ext cx="8839200" cy="499745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mn-ea"/>
              </a:rPr>
              <a:t>〇「主体的に学習に取り組む態度」①</a:t>
            </a:r>
            <a:endParaRPr lang="en-US" altLang="ja-JP" sz="2800" dirty="0">
              <a:latin typeface="+mn-ea"/>
            </a:endParaRPr>
          </a:p>
          <a:p>
            <a:pPr algn="dist">
              <a:defRPr/>
            </a:pPr>
            <a:r>
              <a:rPr lang="ja-JP" altLang="en-US" sz="2800" dirty="0">
                <a:latin typeface="+mn-ea"/>
              </a:rPr>
              <a:t>　　</a:t>
            </a:r>
            <a:r>
              <a:rPr lang="ja-JP" altLang="en-US" sz="2400" dirty="0">
                <a:latin typeface="+mn-ea"/>
              </a:rPr>
              <a:t>・・・知識及び技能を習得したり，思考力，判断力，表現力等を</a:t>
            </a:r>
            <a:endParaRPr lang="en-US" altLang="ja-JP" sz="2400" dirty="0">
              <a:latin typeface="+mn-ea"/>
            </a:endParaRPr>
          </a:p>
          <a:p>
            <a:pPr algn="dist">
              <a:defRPr/>
            </a:pPr>
            <a:r>
              <a:rPr lang="ja-JP" altLang="en-US" sz="2400" dirty="0">
                <a:latin typeface="+mn-ea"/>
              </a:rPr>
              <a:t>　　　　 身に付けたりするために，</a:t>
            </a:r>
            <a:r>
              <a:rPr lang="ja-JP" altLang="en-US" sz="2400" dirty="0">
                <a:solidFill>
                  <a:srgbClr val="FF0000"/>
                </a:solidFill>
                <a:latin typeface="+mn-ea"/>
              </a:rPr>
              <a:t>自らの学習状況を把握し，学習の</a:t>
            </a:r>
            <a:endParaRPr lang="en-US" altLang="ja-JP" sz="2400" dirty="0">
              <a:solidFill>
                <a:srgbClr val="FF0000"/>
              </a:solidFill>
              <a:latin typeface="+mn-ea"/>
            </a:endParaRPr>
          </a:p>
          <a:p>
            <a:pPr algn="dist">
              <a:defRPr/>
            </a:pPr>
            <a:r>
              <a:rPr lang="en-US" altLang="ja-JP" sz="2400" dirty="0">
                <a:solidFill>
                  <a:srgbClr val="FF0000"/>
                </a:solidFill>
                <a:latin typeface="+mn-ea"/>
              </a:rPr>
              <a:t>          </a:t>
            </a:r>
            <a:r>
              <a:rPr lang="ja-JP" altLang="en-US" sz="2400" dirty="0">
                <a:solidFill>
                  <a:srgbClr val="FF0000"/>
                </a:solidFill>
                <a:latin typeface="+mn-ea"/>
              </a:rPr>
              <a:t>進め方について試行錯誤するなど自らの学習を調整しな</a:t>
            </a:r>
            <a:endParaRPr lang="en-US" altLang="ja-JP" sz="2400" dirty="0">
              <a:solidFill>
                <a:srgbClr val="FF0000"/>
              </a:solidFill>
              <a:latin typeface="+mn-ea"/>
            </a:endParaRPr>
          </a:p>
          <a:p>
            <a:pPr algn="dist">
              <a:defRPr/>
            </a:pPr>
            <a:r>
              <a:rPr lang="en-US" altLang="ja-JP" sz="2400" dirty="0">
                <a:solidFill>
                  <a:srgbClr val="FF0000"/>
                </a:solidFill>
                <a:latin typeface="+mn-ea"/>
              </a:rPr>
              <a:t>          </a:t>
            </a:r>
            <a:r>
              <a:rPr lang="ja-JP" altLang="en-US" sz="2400" dirty="0">
                <a:solidFill>
                  <a:srgbClr val="FF0000"/>
                </a:solidFill>
                <a:latin typeface="+mn-ea"/>
              </a:rPr>
              <a:t>がら，学ぼうとしているかどうかという意思的な側面を評価</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ja-JP" altLang="en-US" sz="2400" dirty="0">
                <a:latin typeface="+mn-ea"/>
              </a:rPr>
              <a:t>する。</a:t>
            </a:r>
            <a:endParaRPr lang="en-US" altLang="ja-JP" sz="2400" dirty="0">
              <a:latin typeface="+mn-ea"/>
            </a:endParaRPr>
          </a:p>
          <a:p>
            <a:pPr>
              <a:lnSpc>
                <a:spcPts val="1200"/>
              </a:lnSpc>
              <a:defRPr/>
            </a:pPr>
            <a:endParaRPr lang="en-US" altLang="ja-JP" sz="2800" dirty="0">
              <a:latin typeface="+mn-ea"/>
            </a:endParaRPr>
          </a:p>
          <a:p>
            <a:pPr>
              <a:defRPr/>
            </a:pPr>
            <a:r>
              <a:rPr lang="ja-JP" altLang="en-US" sz="2800" dirty="0">
                <a:latin typeface="+mn-ea"/>
              </a:rPr>
              <a:t>　　　　</a:t>
            </a:r>
            <a:r>
              <a:rPr lang="ja-JP" altLang="en-US" sz="2400" dirty="0">
                <a:latin typeface="+mn-ea"/>
              </a:rPr>
              <a:t>評価は，次の①，②の側面から評価する</a:t>
            </a:r>
            <a:endParaRPr lang="en-US" altLang="ja-JP" sz="2400" dirty="0">
              <a:latin typeface="+mn-ea"/>
            </a:endParaRPr>
          </a:p>
          <a:p>
            <a:pPr>
              <a:defRPr/>
            </a:pPr>
            <a:r>
              <a:rPr lang="ja-JP" altLang="en-US" sz="2400" dirty="0">
                <a:latin typeface="+mn-ea"/>
              </a:rPr>
              <a:t>　　　　① 知識及び技能を獲得したり，思考力，判断力，表現力等を   </a:t>
            </a:r>
            <a:endParaRPr lang="en-US" altLang="ja-JP" sz="2400" dirty="0">
              <a:latin typeface="+mn-ea"/>
            </a:endParaRPr>
          </a:p>
          <a:p>
            <a:pPr>
              <a:defRPr/>
            </a:pPr>
            <a:r>
              <a:rPr lang="en-US" altLang="ja-JP" sz="2400" dirty="0">
                <a:latin typeface="+mn-ea"/>
              </a:rPr>
              <a:t>             </a:t>
            </a:r>
            <a:r>
              <a:rPr lang="ja-JP" altLang="en-US" sz="2400" dirty="0">
                <a:latin typeface="+mn-ea"/>
              </a:rPr>
              <a:t>身に付けたりすることに向けた</a:t>
            </a:r>
            <a:r>
              <a:rPr lang="ja-JP" altLang="en-US" sz="2400" dirty="0">
                <a:solidFill>
                  <a:srgbClr val="FF0000"/>
                </a:solidFill>
                <a:latin typeface="+mn-ea"/>
              </a:rPr>
              <a:t>粘り強い取組を行おうとして</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ja-JP" altLang="en-US" sz="2400" dirty="0">
                <a:solidFill>
                  <a:srgbClr val="FF0000"/>
                </a:solidFill>
                <a:latin typeface="+mn-ea"/>
              </a:rPr>
              <a:t>いる側面</a:t>
            </a:r>
            <a:r>
              <a:rPr lang="ja-JP" altLang="en-US" sz="2400" dirty="0">
                <a:latin typeface="+mn-ea"/>
              </a:rPr>
              <a:t> </a:t>
            </a:r>
            <a:endParaRPr lang="en-US" altLang="ja-JP" sz="2400" dirty="0">
              <a:latin typeface="+mn-ea"/>
            </a:endParaRPr>
          </a:p>
          <a:p>
            <a:pPr>
              <a:defRPr/>
            </a:pPr>
            <a:r>
              <a:rPr lang="ja-JP" altLang="en-US" sz="2400" dirty="0">
                <a:latin typeface="+mn-ea"/>
              </a:rPr>
              <a:t>　　　  ② ①の粘り強い取組を行う中で，</a:t>
            </a:r>
            <a:r>
              <a:rPr lang="ja-JP" altLang="en-US" sz="2400" dirty="0">
                <a:solidFill>
                  <a:srgbClr val="FF0000"/>
                </a:solidFill>
                <a:latin typeface="+mn-ea"/>
              </a:rPr>
              <a:t>自らの学習を調整しようと</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ja-JP" altLang="en-US" sz="2400" dirty="0">
                <a:solidFill>
                  <a:srgbClr val="FF0000"/>
                </a:solidFill>
                <a:latin typeface="+mn-ea"/>
              </a:rPr>
              <a:t>する側面</a:t>
            </a:r>
            <a:endParaRPr lang="en-US" altLang="ja-JP" sz="2400" dirty="0">
              <a:latin typeface="+mn-ea"/>
            </a:endParaRPr>
          </a:p>
        </p:txBody>
      </p:sp>
      <p:sp>
        <p:nvSpPr>
          <p:cNvPr id="11" name="リボン: 下に曲がる 10"/>
          <p:cNvSpPr/>
          <p:nvPr/>
        </p:nvSpPr>
        <p:spPr>
          <a:xfrm>
            <a:off x="6605588" y="57150"/>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9</a:t>
            </a:r>
            <a:r>
              <a:rPr kumimoji="1" lang="ja-JP" altLang="en-US" sz="2800" dirty="0" err="1">
                <a:solidFill>
                  <a:schemeClr val="tx1"/>
                </a:solidFill>
              </a:rPr>
              <a:t>，</a:t>
            </a:r>
            <a:r>
              <a:rPr kumimoji="1" lang="en-US" altLang="ja-JP" sz="2800" dirty="0">
                <a:solidFill>
                  <a:schemeClr val="tx1"/>
                </a:solidFill>
              </a:rPr>
              <a:t>P 10</a:t>
            </a:r>
            <a:endParaRPr kumimoji="1" lang="ja-JP" altLang="en-US" sz="2800" dirty="0">
              <a:solidFill>
                <a:schemeClr val="tx1"/>
              </a:solidFill>
            </a:endParaRPr>
          </a:p>
        </p:txBody>
      </p:sp>
      <p:pic>
        <p:nvPicPr>
          <p:cNvPr id="2" name="オーディオ 1">
            <a:hlinkClick r:id="" action="ppaction://media"/>
            <a:extLst>
              <a:ext uri="{FF2B5EF4-FFF2-40B4-BE49-F238E27FC236}">
                <a16:creationId xmlns:a16="http://schemas.microsoft.com/office/drawing/2014/main" id="{C23E50FA-B6EC-4D48-ADE2-E899C1ECB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9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90488" y="1052513"/>
            <a:ext cx="8963025" cy="56657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7348" name="テキスト ボックス 11"/>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◆３つの観点の評価についての考え方</a:t>
            </a:r>
          </a:p>
        </p:txBody>
      </p:sp>
      <p:sp>
        <p:nvSpPr>
          <p:cNvPr id="8" name="AutoShape 10"/>
          <p:cNvSpPr>
            <a:spLocks noChangeArrowheads="1"/>
          </p:cNvSpPr>
          <p:nvPr/>
        </p:nvSpPr>
        <p:spPr bwMode="auto">
          <a:xfrm>
            <a:off x="166688" y="1600200"/>
            <a:ext cx="8839200" cy="4997450"/>
          </a:xfrm>
          <a:prstGeom prst="foldedCorner">
            <a:avLst>
              <a:gd name="adj" fmla="val 7925"/>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mn-ea"/>
              </a:rPr>
              <a:t>〇「主体的に学習に取り組む態度」②</a:t>
            </a:r>
            <a:endParaRPr lang="en-US" altLang="ja-JP" sz="2800" dirty="0">
              <a:latin typeface="+mn-ea"/>
            </a:endParaRPr>
          </a:p>
          <a:p>
            <a:pPr>
              <a:defRPr/>
            </a:pPr>
            <a:r>
              <a:rPr lang="ja-JP" altLang="en-US" sz="2400" dirty="0">
                <a:latin typeface="+mn-ea"/>
              </a:rPr>
              <a:t>　</a:t>
            </a:r>
            <a:endParaRPr lang="en-US" altLang="ja-JP" sz="2400" dirty="0">
              <a:latin typeface="+mn-ea"/>
            </a:endParaRPr>
          </a:p>
          <a:p>
            <a:pPr>
              <a:defRPr/>
            </a:pPr>
            <a:r>
              <a:rPr lang="en-US" altLang="ja-JP" sz="2400" dirty="0">
                <a:latin typeface="+mn-ea"/>
              </a:rPr>
              <a:t>  </a:t>
            </a:r>
            <a:r>
              <a:rPr lang="ja-JP" altLang="en-US" sz="2400" dirty="0">
                <a:latin typeface="+mn-ea"/>
              </a:rPr>
              <a:t>・実際の評価の場面においては，</a:t>
            </a:r>
            <a:endParaRPr lang="en-US" altLang="ja-JP" sz="2400" dirty="0">
              <a:latin typeface="+mn-ea"/>
            </a:endParaRPr>
          </a:p>
          <a:p>
            <a:pPr>
              <a:defRPr/>
            </a:pPr>
            <a:r>
              <a:rPr lang="ja-JP" altLang="en-US" sz="2400" dirty="0">
                <a:latin typeface="+mn-ea"/>
              </a:rPr>
              <a:t>　  双方の側面を一体的に見取る</a:t>
            </a:r>
            <a:endParaRPr lang="en-US" altLang="ja-JP" sz="2400" dirty="0">
              <a:latin typeface="+mn-ea"/>
            </a:endParaRPr>
          </a:p>
          <a:p>
            <a:pPr>
              <a:defRPr/>
            </a:pPr>
            <a:r>
              <a:rPr lang="ja-JP" altLang="en-US" sz="2400" dirty="0">
                <a:latin typeface="+mn-ea"/>
              </a:rPr>
              <a:t>　  ことも想定される。</a:t>
            </a:r>
            <a:endParaRPr lang="en-US" altLang="ja-JP" sz="2400" dirty="0">
              <a:latin typeface="+mn-ea"/>
            </a:endParaRPr>
          </a:p>
          <a:p>
            <a:pPr>
              <a:lnSpc>
                <a:spcPts val="1200"/>
              </a:lnSpc>
              <a:defRPr/>
            </a:pPr>
            <a:endParaRPr lang="en-US" altLang="ja-JP" sz="2400" dirty="0">
              <a:latin typeface="+mn-ea"/>
            </a:endParaRPr>
          </a:p>
          <a:p>
            <a:pPr>
              <a:defRPr/>
            </a:pPr>
            <a:r>
              <a:rPr lang="en-US" altLang="ja-JP" sz="2400" dirty="0">
                <a:latin typeface="+mn-ea"/>
              </a:rPr>
              <a:t>  </a:t>
            </a:r>
            <a:r>
              <a:rPr lang="ja-JP" altLang="en-US" sz="2400" dirty="0">
                <a:latin typeface="+mn-ea"/>
              </a:rPr>
              <a:t>・学習の調整が「適切に行われ</a:t>
            </a:r>
            <a:endParaRPr lang="en-US" altLang="ja-JP" sz="2400" dirty="0">
              <a:latin typeface="+mn-ea"/>
            </a:endParaRPr>
          </a:p>
          <a:p>
            <a:pPr>
              <a:defRPr/>
            </a:pPr>
            <a:r>
              <a:rPr lang="ja-JP" altLang="en-US" sz="2400" dirty="0">
                <a:latin typeface="+mn-ea"/>
              </a:rPr>
              <a:t>　 </a:t>
            </a:r>
            <a:r>
              <a:rPr lang="ja-JP" altLang="en-US" sz="1050" dirty="0">
                <a:latin typeface="+mn-ea"/>
              </a:rPr>
              <a:t> </a:t>
            </a:r>
            <a:r>
              <a:rPr lang="ja-JP" altLang="en-US" sz="2400" dirty="0">
                <a:latin typeface="+mn-ea"/>
              </a:rPr>
              <a:t>ているか」を必ずしも判断する</a:t>
            </a:r>
            <a:endParaRPr lang="en-US" altLang="ja-JP" sz="2400" dirty="0">
              <a:latin typeface="+mn-ea"/>
            </a:endParaRPr>
          </a:p>
          <a:p>
            <a:pPr>
              <a:defRPr/>
            </a:pPr>
            <a:r>
              <a:rPr lang="en-US" altLang="ja-JP" sz="2400" dirty="0">
                <a:latin typeface="+mn-ea"/>
              </a:rPr>
              <a:t> </a:t>
            </a:r>
            <a:r>
              <a:rPr lang="en-US" altLang="ja-JP" sz="2000" dirty="0">
                <a:latin typeface="+mn-ea"/>
              </a:rPr>
              <a:t>   </a:t>
            </a:r>
            <a:r>
              <a:rPr lang="ja-JP" altLang="en-US" sz="2400" dirty="0">
                <a:latin typeface="+mn-ea"/>
              </a:rPr>
              <a:t>ものではなく，</a:t>
            </a:r>
            <a:r>
              <a:rPr lang="ja-JP" altLang="en-US" sz="2400" dirty="0">
                <a:solidFill>
                  <a:srgbClr val="FF0000"/>
                </a:solidFill>
                <a:latin typeface="+mn-ea"/>
              </a:rPr>
              <a:t>学習の調整が，</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dirty="0">
                <a:solidFill>
                  <a:srgbClr val="FF0000"/>
                </a:solidFill>
                <a:latin typeface="+mn-ea"/>
              </a:rPr>
              <a:t>  </a:t>
            </a:r>
            <a:r>
              <a:rPr lang="ja-JP" altLang="en-US" sz="2400" dirty="0">
                <a:solidFill>
                  <a:srgbClr val="FF0000"/>
                </a:solidFill>
                <a:latin typeface="+mn-ea"/>
              </a:rPr>
              <a:t>知識及び技能の習得などに</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sz="2000" dirty="0">
                <a:solidFill>
                  <a:srgbClr val="FF0000"/>
                </a:solidFill>
                <a:latin typeface="+mn-ea"/>
              </a:rPr>
              <a:t>   </a:t>
            </a:r>
            <a:r>
              <a:rPr lang="ja-JP" altLang="en-US" sz="2400" dirty="0">
                <a:solidFill>
                  <a:srgbClr val="FF0000"/>
                </a:solidFill>
                <a:latin typeface="+mn-ea"/>
              </a:rPr>
              <a:t>結び付いていない場合には，</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sz="1600" dirty="0">
                <a:solidFill>
                  <a:srgbClr val="FF0000"/>
                </a:solidFill>
                <a:latin typeface="+mn-ea"/>
              </a:rPr>
              <a:t>  </a:t>
            </a:r>
            <a:r>
              <a:rPr lang="ja-JP" altLang="en-US" sz="2400" dirty="0">
                <a:solidFill>
                  <a:srgbClr val="FF0000"/>
                </a:solidFill>
                <a:latin typeface="+mn-ea"/>
              </a:rPr>
              <a:t>教師が学習の進め方を適切に</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sz="1600" dirty="0">
                <a:solidFill>
                  <a:srgbClr val="FF0000"/>
                </a:solidFill>
                <a:latin typeface="+mn-ea"/>
              </a:rPr>
              <a:t>  </a:t>
            </a:r>
            <a:r>
              <a:rPr lang="ja-JP" altLang="en-US" sz="2400" dirty="0">
                <a:solidFill>
                  <a:srgbClr val="FF0000"/>
                </a:solidFill>
                <a:latin typeface="+mn-ea"/>
              </a:rPr>
              <a:t>指導すること</a:t>
            </a:r>
            <a:r>
              <a:rPr lang="ja-JP" altLang="en-US" sz="2400" dirty="0">
                <a:latin typeface="+mn-ea"/>
              </a:rPr>
              <a:t>が求められる。</a:t>
            </a:r>
            <a:endParaRPr lang="en-US" altLang="ja-JP" sz="2400" dirty="0">
              <a:latin typeface="+mn-ea"/>
            </a:endParaRPr>
          </a:p>
        </p:txBody>
      </p:sp>
      <p:sp>
        <p:nvSpPr>
          <p:cNvPr id="11" name="リボン: 下に曲がる 10"/>
          <p:cNvSpPr/>
          <p:nvPr/>
        </p:nvSpPr>
        <p:spPr>
          <a:xfrm>
            <a:off x="6605588" y="57150"/>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9</a:t>
            </a:r>
            <a:r>
              <a:rPr kumimoji="1" lang="ja-JP" altLang="en-US" sz="2800" dirty="0" err="1">
                <a:solidFill>
                  <a:schemeClr val="tx1"/>
                </a:solidFill>
              </a:rPr>
              <a:t>，</a:t>
            </a:r>
            <a:r>
              <a:rPr kumimoji="1" lang="en-US" altLang="ja-JP" sz="2800" dirty="0">
                <a:solidFill>
                  <a:schemeClr val="tx1"/>
                </a:solidFill>
              </a:rPr>
              <a:t>P 10</a:t>
            </a:r>
            <a:endParaRPr kumimoji="1" lang="ja-JP" altLang="en-US" sz="2800" dirty="0">
              <a:solidFill>
                <a:schemeClr val="tx1"/>
              </a:solidFill>
            </a:endParaRPr>
          </a:p>
        </p:txBody>
      </p:sp>
      <p:pic>
        <p:nvPicPr>
          <p:cNvPr id="57351" name="図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2276475"/>
            <a:ext cx="411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893C217B-249D-40D1-BC91-552D3BFA11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26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90488" y="1052513"/>
            <a:ext cx="8963025" cy="56165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2" name="テキスト ボックス 1"/>
          <p:cNvSpPr txBox="1">
            <a:spLocks noChangeArrowheads="1"/>
          </p:cNvSpPr>
          <p:nvPr/>
        </p:nvSpPr>
        <p:spPr bwMode="auto">
          <a:xfrm>
            <a:off x="152400" y="1700213"/>
            <a:ext cx="8839200" cy="3097212"/>
          </a:xfrm>
          <a:prstGeom prst="rect">
            <a:avLst/>
          </a:prstGeom>
          <a:solidFill>
            <a:schemeClr val="bg1"/>
          </a:solidFill>
          <a:ln w="9525">
            <a:solidFill>
              <a:schemeClr val="tx1"/>
            </a:solidFill>
            <a:miter lim="800000"/>
            <a:headEnd/>
            <a:tailEnd/>
          </a:ln>
        </p:spPr>
        <p:txBody>
          <a:bodyPr lIns="108000" rIns="108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3300"/>
              </a:lnSpc>
              <a:defRPr/>
            </a:pPr>
            <a:r>
              <a:rPr lang="ja-JP" altLang="ja-JP" sz="2800" dirty="0"/>
              <a:t>「（２）学習評価については</a:t>
            </a:r>
            <a:r>
              <a:rPr lang="ja-JP" altLang="en-US" sz="2800" dirty="0"/>
              <a:t>，</a:t>
            </a:r>
            <a:r>
              <a:rPr lang="ja-JP" altLang="ja-JP" sz="2800" dirty="0">
                <a:solidFill>
                  <a:srgbClr val="FF0000"/>
                </a:solidFill>
              </a:rPr>
              <a:t>日々の授業の中で児童</a:t>
            </a:r>
            <a:endParaRPr lang="en-US" altLang="ja-JP" sz="2800" dirty="0">
              <a:solidFill>
                <a:srgbClr val="FF0000"/>
              </a:solidFill>
            </a:endParaRPr>
          </a:p>
          <a:p>
            <a:pPr algn="dist">
              <a:lnSpc>
                <a:spcPts val="3300"/>
              </a:lnSpc>
              <a:defRPr/>
            </a:pPr>
            <a:r>
              <a:rPr lang="ja-JP" altLang="ja-JP" sz="2800" dirty="0">
                <a:solidFill>
                  <a:srgbClr val="FF0000"/>
                </a:solidFill>
              </a:rPr>
              <a:t>生徒の学習状況を適宜把握して指導の改善に生かすこと</a:t>
            </a:r>
            <a:endParaRPr lang="en-US" altLang="ja-JP" sz="2800" dirty="0">
              <a:solidFill>
                <a:srgbClr val="FF0000"/>
              </a:solidFill>
            </a:endParaRPr>
          </a:p>
          <a:p>
            <a:pPr algn="dist">
              <a:lnSpc>
                <a:spcPts val="3300"/>
              </a:lnSpc>
              <a:defRPr/>
            </a:pPr>
            <a:r>
              <a:rPr lang="ja-JP" altLang="ja-JP" sz="2800" dirty="0">
                <a:solidFill>
                  <a:srgbClr val="FF0000"/>
                </a:solidFill>
              </a:rPr>
              <a:t>に重点を置くことが重要</a:t>
            </a:r>
            <a:r>
              <a:rPr lang="ja-JP" altLang="ja-JP" sz="2800" dirty="0"/>
              <a:t>である。したがって</a:t>
            </a:r>
            <a:r>
              <a:rPr lang="ja-JP" altLang="en-US" sz="2800" dirty="0"/>
              <a:t>，</a:t>
            </a:r>
            <a:r>
              <a:rPr lang="ja-JP" altLang="ja-JP" sz="2800" dirty="0">
                <a:solidFill>
                  <a:srgbClr val="FF0000"/>
                </a:solidFill>
              </a:rPr>
              <a:t>観点別</a:t>
            </a:r>
            <a:endParaRPr lang="en-US" altLang="ja-JP" sz="2800" dirty="0">
              <a:solidFill>
                <a:srgbClr val="FF0000"/>
              </a:solidFill>
            </a:endParaRPr>
          </a:p>
          <a:p>
            <a:pPr algn="dist">
              <a:lnSpc>
                <a:spcPts val="3300"/>
              </a:lnSpc>
              <a:defRPr/>
            </a:pPr>
            <a:r>
              <a:rPr lang="ja-JP" altLang="ja-JP" sz="2800" dirty="0">
                <a:solidFill>
                  <a:srgbClr val="FF0000"/>
                </a:solidFill>
              </a:rPr>
              <a:t>学習状況の評価の記録に用いる評価については</a:t>
            </a:r>
            <a:r>
              <a:rPr lang="ja-JP" altLang="en-US" sz="2800" dirty="0">
                <a:solidFill>
                  <a:srgbClr val="FF0000"/>
                </a:solidFill>
              </a:rPr>
              <a:t>，</a:t>
            </a:r>
            <a:r>
              <a:rPr lang="ja-JP" altLang="ja-JP" sz="2800" dirty="0">
                <a:solidFill>
                  <a:srgbClr val="FF0000"/>
                </a:solidFill>
              </a:rPr>
              <a:t>毎回の</a:t>
            </a:r>
            <a:endParaRPr lang="en-US" altLang="ja-JP" sz="2800" dirty="0">
              <a:solidFill>
                <a:srgbClr val="FF0000"/>
              </a:solidFill>
            </a:endParaRPr>
          </a:p>
          <a:p>
            <a:pPr algn="dist">
              <a:lnSpc>
                <a:spcPts val="3300"/>
              </a:lnSpc>
              <a:defRPr/>
            </a:pPr>
            <a:r>
              <a:rPr lang="ja-JP" altLang="ja-JP" sz="2800" dirty="0">
                <a:solidFill>
                  <a:srgbClr val="FF0000"/>
                </a:solidFill>
              </a:rPr>
              <a:t>授業ではなく</a:t>
            </a:r>
            <a:r>
              <a:rPr lang="ja-JP" altLang="ja-JP" sz="2800" dirty="0"/>
              <a:t>原則として単元や題材など内容や時間の</a:t>
            </a:r>
            <a:endParaRPr lang="en-US" altLang="ja-JP" sz="2800" dirty="0"/>
          </a:p>
          <a:p>
            <a:pPr algn="dist">
              <a:lnSpc>
                <a:spcPts val="3300"/>
              </a:lnSpc>
              <a:defRPr/>
            </a:pPr>
            <a:r>
              <a:rPr lang="ja-JP" altLang="ja-JP" sz="2800" dirty="0"/>
              <a:t>まとまりごとに</a:t>
            </a:r>
            <a:r>
              <a:rPr lang="ja-JP" altLang="en-US" sz="2800" dirty="0"/>
              <a:t>，</a:t>
            </a:r>
            <a:r>
              <a:rPr lang="ja-JP" altLang="ja-JP" sz="2800" dirty="0"/>
              <a:t>それぞれの実現状況を把握できる段階で</a:t>
            </a:r>
            <a:endParaRPr lang="en-US" altLang="ja-JP" sz="2800" dirty="0"/>
          </a:p>
          <a:p>
            <a:pPr algn="dist">
              <a:lnSpc>
                <a:spcPts val="3300"/>
              </a:lnSpc>
              <a:defRPr/>
            </a:pPr>
            <a:r>
              <a:rPr lang="ja-JP" altLang="ja-JP" sz="2800" dirty="0"/>
              <a:t>行うなど</a:t>
            </a:r>
            <a:r>
              <a:rPr lang="ja-JP" altLang="en-US" sz="2800" dirty="0"/>
              <a:t>，</a:t>
            </a:r>
            <a:r>
              <a:rPr lang="ja-JP" altLang="ja-JP" sz="2800" dirty="0">
                <a:solidFill>
                  <a:srgbClr val="FF0000"/>
                </a:solidFill>
              </a:rPr>
              <a:t>その場面を精選する</a:t>
            </a:r>
            <a:r>
              <a:rPr lang="ja-JP" altLang="ja-JP" sz="2800" dirty="0"/>
              <a:t>ことが重要であること。」</a:t>
            </a:r>
            <a:endParaRPr kumimoji="1" lang="en-US" altLang="ja-JP" sz="4000" dirty="0">
              <a:latin typeface="+mn-ea"/>
            </a:endParaRPr>
          </a:p>
        </p:txBody>
      </p:sp>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9397" name="テキスト ボックス 11"/>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◆学習評価の円滑な実施に向けた取組について</a:t>
            </a:r>
          </a:p>
        </p:txBody>
      </p:sp>
      <p:sp>
        <p:nvSpPr>
          <p:cNvPr id="59398" name="テキスト ボックス 12"/>
          <p:cNvSpPr txBox="1">
            <a:spLocks noChangeArrowheads="1"/>
          </p:cNvSpPr>
          <p:nvPr/>
        </p:nvSpPr>
        <p:spPr bwMode="auto">
          <a:xfrm>
            <a:off x="160338" y="4941888"/>
            <a:ext cx="8831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t>【</a:t>
            </a:r>
            <a:r>
              <a:rPr lang="ja-JP" altLang="en-US" sz="2400"/>
              <a:t>改善通知</a:t>
            </a:r>
            <a:r>
              <a:rPr lang="en-US" altLang="ja-JP" sz="2400"/>
              <a:t>】</a:t>
            </a:r>
          </a:p>
          <a:p>
            <a:r>
              <a:rPr lang="ja-JP" altLang="en-US" sz="2400"/>
              <a:t>「小学校，中学校，高等学校及び特別支援学校における児童生徒の学習評価及び指導要録の改善等について（通知）」</a:t>
            </a:r>
            <a:endParaRPr lang="en-US" altLang="ja-JP" sz="2400"/>
          </a:p>
          <a:p>
            <a:pPr algn="r"/>
            <a:r>
              <a:rPr lang="ja-JP" altLang="en-US" sz="2400"/>
              <a:t>平成３１年３月２９日　初等中等教育局長通知</a:t>
            </a:r>
          </a:p>
        </p:txBody>
      </p:sp>
      <p:pic>
        <p:nvPicPr>
          <p:cNvPr id="2" name="オーディオ 1">
            <a:hlinkClick r:id="" action="ppaction://media"/>
            <a:extLst>
              <a:ext uri="{FF2B5EF4-FFF2-40B4-BE49-F238E27FC236}">
                <a16:creationId xmlns:a16="http://schemas.microsoft.com/office/drawing/2014/main" id="{8BEF7C4A-3589-4632-9273-5AE576481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97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p:cNvGraphicFramePr>
            <a:graphicFrameLocks noGrp="1"/>
          </p:cNvGraphicFramePr>
          <p:nvPr/>
        </p:nvGraphicFramePr>
        <p:xfrm>
          <a:off x="107950" y="1254125"/>
          <a:ext cx="8963025" cy="553878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763">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3088">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〇■■について知っていることを出し合う。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〇■■ために，屋外に出て，影の写真を撮る。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〇■■，各自が問題を見いだす。</a:t>
                      </a: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・差異点や共通点を基に，問題を見い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だすことができているかを確認する。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954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〇各自が見いだした問題を基に，学級共通の問題を設定する。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2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〇■■を記録する。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記録分析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・●●を分かりやすく記録しているか</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を確認する。 </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4538">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〇■■を基に，自分なりの問題を見いだす。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〇■■について話し合う。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・●●についての差異点や共通点を基</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に，問題を見いだし，表現している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かを評</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価する。 </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1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4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〇■■を観察し，記録する。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行動観察・記録分析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・●●，結果を分かりやすく記録して</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いるかを評価する。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〇調べたことを基に考察し，学級で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結論を導き出す。</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・●●を理解しているかを確認する。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1493" name="テキスト ボックス 10"/>
          <p:cNvSpPr txBox="1">
            <a:spLocks noChangeArrowheads="1"/>
          </p:cNvSpPr>
          <p:nvPr/>
        </p:nvSpPr>
        <p:spPr bwMode="auto">
          <a:xfrm>
            <a:off x="811213" y="3265488"/>
            <a:ext cx="3302000" cy="3381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問題：▲▲▲▲だろうか。 </a:t>
            </a:r>
          </a:p>
        </p:txBody>
      </p:sp>
      <p:sp>
        <p:nvSpPr>
          <p:cNvPr id="61494" name="テキスト ボックス 15"/>
          <p:cNvSpPr txBox="1">
            <a:spLocks noChangeArrowheads="1"/>
          </p:cNvSpPr>
          <p:nvPr/>
        </p:nvSpPr>
        <p:spPr bwMode="auto">
          <a:xfrm>
            <a:off x="804863" y="3870325"/>
            <a:ext cx="3303587" cy="339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結論：かげは，▲▲にできる。 </a:t>
            </a:r>
          </a:p>
        </p:txBody>
      </p:sp>
      <p:sp>
        <p:nvSpPr>
          <p:cNvPr id="61495" name="テキスト ボックス 16"/>
          <p:cNvSpPr txBox="1">
            <a:spLocks noChangeArrowheads="1"/>
          </p:cNvSpPr>
          <p:nvPr/>
        </p:nvSpPr>
        <p:spPr bwMode="auto">
          <a:xfrm>
            <a:off x="809625" y="5238750"/>
            <a:ext cx="3302000" cy="339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問題：▲▲▲▲だろうか。 </a:t>
            </a:r>
          </a:p>
        </p:txBody>
      </p:sp>
      <p:sp>
        <p:nvSpPr>
          <p:cNvPr id="61496" name="テキスト ボックス 17"/>
          <p:cNvSpPr txBox="1">
            <a:spLocks noChangeArrowheads="1"/>
          </p:cNvSpPr>
          <p:nvPr/>
        </p:nvSpPr>
        <p:spPr bwMode="auto">
          <a:xfrm>
            <a:off x="804863" y="6319838"/>
            <a:ext cx="3303587" cy="3381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結論：▲▲▲▲から。 </a:t>
            </a:r>
          </a:p>
        </p:txBody>
      </p:sp>
      <p:sp>
        <p:nvSpPr>
          <p:cNvPr id="61497" name="テキスト ボックス 18"/>
          <p:cNvSpPr txBox="1">
            <a:spLocks noChangeArrowheads="1"/>
          </p:cNvSpPr>
          <p:nvPr/>
        </p:nvSpPr>
        <p:spPr bwMode="auto">
          <a:xfrm>
            <a:off x="-20638" y="892175"/>
            <a:ext cx="907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t>◆単元名「太陽と地球の様子」　内容のまとまり「第３学年Ｂ（２）太陽と地面の様子」</a:t>
            </a:r>
          </a:p>
        </p:txBody>
      </p:sp>
      <p:sp>
        <p:nvSpPr>
          <p:cNvPr id="11" name="リボン: 下に曲がる 10"/>
          <p:cNvSpPr/>
          <p:nvPr/>
        </p:nvSpPr>
        <p:spPr>
          <a:xfrm>
            <a:off x="6516688" y="57150"/>
            <a:ext cx="2592387" cy="431800"/>
          </a:xfrm>
          <a:prstGeom prst="ribbon">
            <a:avLst>
              <a:gd name="adj1" fmla="val 16667"/>
              <a:gd name="adj2" fmla="val 694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r>
              <a:rPr kumimoji="1" lang="ja-JP" altLang="en-US" sz="2800" dirty="0" err="1">
                <a:solidFill>
                  <a:schemeClr val="tx1"/>
                </a:solidFill>
              </a:rPr>
              <a:t>～</a:t>
            </a:r>
            <a:r>
              <a:rPr kumimoji="1" lang="en-US" altLang="ja-JP" sz="2800" dirty="0">
                <a:solidFill>
                  <a:schemeClr val="tx1"/>
                </a:solidFill>
              </a:rPr>
              <a:t>P 49</a:t>
            </a:r>
            <a:endParaRPr kumimoji="1" lang="ja-JP" altLang="en-US" sz="2800" dirty="0">
              <a:solidFill>
                <a:schemeClr val="tx1"/>
              </a:solidFill>
            </a:endParaRPr>
          </a:p>
        </p:txBody>
      </p:sp>
      <p:pic>
        <p:nvPicPr>
          <p:cNvPr id="7" name="オーディオ 6">
            <a:hlinkClick r:id="" action="ppaction://media"/>
            <a:extLst>
              <a:ext uri="{FF2B5EF4-FFF2-40B4-BE49-F238E27FC236}">
                <a16:creationId xmlns:a16="http://schemas.microsoft.com/office/drawing/2014/main" id="{52179CF4-884D-4CFA-B389-8BD2409F5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74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fontAlgn="auto" hangingPunct="1">
              <a:spcAft>
                <a:spcPts val="0"/>
              </a:spcAft>
              <a:defRPr/>
            </a:pPr>
            <a:r>
              <a:rPr lang="ja-JP" altLang="en-US" sz="2800" b="1" dirty="0">
                <a:solidFill>
                  <a:schemeClr val="bg1"/>
                </a:solidFill>
                <a:latin typeface="+mj-ea"/>
              </a:rPr>
              <a:t>「指導と評価の一体化」のための学習評価について</a:t>
            </a:r>
            <a:endParaRPr lang="ja-JP" altLang="en-US" sz="4800" b="1" dirty="0">
              <a:solidFill>
                <a:schemeClr val="bg1"/>
              </a:solidFill>
              <a:latin typeface="+mj-ea"/>
            </a:endParaRPr>
          </a:p>
        </p:txBody>
      </p:sp>
      <p:sp>
        <p:nvSpPr>
          <p:cNvPr id="10" name="テキスト ボックス 9"/>
          <p:cNvSpPr txBox="1"/>
          <p:nvPr/>
        </p:nvSpPr>
        <p:spPr>
          <a:xfrm>
            <a:off x="90488" y="1125538"/>
            <a:ext cx="8963025" cy="56546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8196" name="AutoShape 10"/>
          <p:cNvSpPr>
            <a:spLocks noChangeArrowheads="1"/>
          </p:cNvSpPr>
          <p:nvPr/>
        </p:nvSpPr>
        <p:spPr bwMode="auto">
          <a:xfrm>
            <a:off x="244475" y="1246188"/>
            <a:ext cx="8655050" cy="5421312"/>
          </a:xfrm>
          <a:prstGeom prst="foldedCorner">
            <a:avLst>
              <a:gd name="adj" fmla="val 9782"/>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◆学習評価について</a:t>
            </a:r>
            <a:endParaRPr lang="en-US" altLang="ja-JP" sz="2800">
              <a:latin typeface="Tahoma" panose="020B0604030504040204" pitchFamily="34" charset="0"/>
            </a:endParaRPr>
          </a:p>
          <a:p>
            <a:pPr algn="dist"/>
            <a:r>
              <a:rPr lang="ja-JP" altLang="en-US" sz="2800">
                <a:latin typeface="Tahoma" panose="020B0604030504040204" pitchFamily="34" charset="0"/>
              </a:rPr>
              <a:t>　</a:t>
            </a:r>
            <a:r>
              <a:rPr lang="ja-JP" altLang="en-US" sz="2400">
                <a:latin typeface="Tahoma" panose="020B0604030504040204" pitchFamily="34" charset="0"/>
              </a:rPr>
              <a:t>・</a:t>
            </a:r>
            <a:r>
              <a:rPr lang="ja-JP" altLang="en-US" sz="2400"/>
              <a:t>各教科等の評価については，学習状況を分析的に捉える</a:t>
            </a:r>
            <a:r>
              <a:rPr lang="ja-JP" altLang="en-US" sz="2400">
                <a:solidFill>
                  <a:srgbClr val="FF0000"/>
                </a:solidFill>
              </a:rPr>
              <a:t>「観点</a:t>
            </a:r>
            <a:endParaRPr lang="en-US" altLang="ja-JP" sz="2400">
              <a:solidFill>
                <a:srgbClr val="FF0000"/>
              </a:solidFill>
            </a:endParaRPr>
          </a:p>
          <a:p>
            <a:pPr algn="dist"/>
            <a:r>
              <a:rPr lang="en-US" altLang="ja-JP" sz="2400">
                <a:solidFill>
                  <a:srgbClr val="FF0000"/>
                </a:solidFill>
              </a:rPr>
              <a:t>      </a:t>
            </a:r>
            <a:r>
              <a:rPr lang="ja-JP" altLang="en-US" sz="2400">
                <a:solidFill>
                  <a:srgbClr val="FF0000"/>
                </a:solidFill>
              </a:rPr>
              <a:t>別学習状況の評価」と「評定」が学習指導要領に定める目標に</a:t>
            </a:r>
            <a:endParaRPr lang="en-US" altLang="ja-JP" sz="2400">
              <a:solidFill>
                <a:srgbClr val="FF0000"/>
              </a:solidFill>
            </a:endParaRPr>
          </a:p>
          <a:p>
            <a:r>
              <a:rPr lang="ja-JP" altLang="en-US" sz="2400">
                <a:solidFill>
                  <a:srgbClr val="FF0000"/>
                </a:solidFill>
              </a:rPr>
              <a:t>　　準拠した評価</a:t>
            </a:r>
            <a:r>
              <a:rPr lang="ja-JP" altLang="en-US" sz="2400"/>
              <a:t>として実施する。</a:t>
            </a:r>
            <a:endParaRPr lang="en-US" altLang="ja-JP" sz="2400"/>
          </a:p>
          <a:p>
            <a:pPr>
              <a:lnSpc>
                <a:spcPts val="1200"/>
              </a:lnSpc>
            </a:pPr>
            <a:endParaRPr lang="en-US" altLang="ja-JP" sz="2400"/>
          </a:p>
          <a:p>
            <a:pPr algn="dist"/>
            <a:r>
              <a:rPr lang="ja-JP" altLang="en-US" sz="2400">
                <a:latin typeface="Tahoma" panose="020B0604030504040204" pitchFamily="34" charset="0"/>
              </a:rPr>
              <a:t>　・</a:t>
            </a:r>
            <a:r>
              <a:rPr lang="ja-JP" altLang="en-US" sz="2400"/>
              <a:t>児童生徒が各教科等での学習において，どの観点で望ましい</a:t>
            </a:r>
            <a:endParaRPr lang="en-US" altLang="ja-JP" sz="2400"/>
          </a:p>
          <a:p>
            <a:pPr algn="dist"/>
            <a:r>
              <a:rPr lang="en-US" altLang="ja-JP" sz="2400"/>
              <a:t>     </a:t>
            </a:r>
            <a:r>
              <a:rPr lang="ja-JP" altLang="en-US" sz="2400"/>
              <a:t>学習状況が認められ，どの観点に課題が認められるかを明らか</a:t>
            </a:r>
            <a:endParaRPr lang="en-US" altLang="ja-JP" sz="2400"/>
          </a:p>
          <a:p>
            <a:pPr algn="dist"/>
            <a:r>
              <a:rPr lang="en-US" altLang="ja-JP" sz="2400"/>
              <a:t>     </a:t>
            </a:r>
            <a:r>
              <a:rPr lang="ja-JP" altLang="en-US" sz="2400"/>
              <a:t>にすることにより，</a:t>
            </a:r>
            <a:r>
              <a:rPr lang="ja-JP" altLang="en-US" sz="2400">
                <a:solidFill>
                  <a:srgbClr val="FF0000"/>
                </a:solidFill>
              </a:rPr>
              <a:t>具体的な学習や指導の改善に生かすことを</a:t>
            </a:r>
            <a:endParaRPr lang="en-US" altLang="ja-JP" sz="2400">
              <a:solidFill>
                <a:srgbClr val="FF0000"/>
              </a:solidFill>
            </a:endParaRPr>
          </a:p>
          <a:p>
            <a:r>
              <a:rPr lang="en-US" altLang="ja-JP" sz="2400">
                <a:solidFill>
                  <a:srgbClr val="FF0000"/>
                </a:solidFill>
              </a:rPr>
              <a:t>     </a:t>
            </a:r>
            <a:r>
              <a:rPr lang="ja-JP" altLang="en-US" sz="2400">
                <a:solidFill>
                  <a:srgbClr val="FF0000"/>
                </a:solidFill>
              </a:rPr>
              <a:t>可能とする。</a:t>
            </a:r>
            <a:endParaRPr lang="en-US" altLang="ja-JP" sz="2400">
              <a:solidFill>
                <a:srgbClr val="FF0000"/>
              </a:solidFill>
              <a:latin typeface="Tahoma" panose="020B0604030504040204" pitchFamily="34" charset="0"/>
            </a:endParaRPr>
          </a:p>
          <a:p>
            <a:pPr algn="dist"/>
            <a:r>
              <a:rPr lang="ja-JP" altLang="en-US" sz="2400">
                <a:latin typeface="Tahoma" panose="020B0604030504040204" pitchFamily="34" charset="0"/>
              </a:rPr>
              <a:t>　・</a:t>
            </a:r>
            <a:r>
              <a:rPr lang="ja-JP" altLang="en-US" sz="2400">
                <a:solidFill>
                  <a:srgbClr val="FF0000"/>
                </a:solidFill>
              </a:rPr>
              <a:t>学習指導要領</a:t>
            </a:r>
            <a:r>
              <a:rPr lang="ja-JP" altLang="en-US" sz="2400"/>
              <a:t>に示す各教科等の「第２ 各学年（分野）の目標</a:t>
            </a:r>
            <a:endParaRPr lang="en-US" altLang="ja-JP" sz="2400"/>
          </a:p>
          <a:p>
            <a:pPr algn="dist"/>
            <a:r>
              <a:rPr lang="en-US" altLang="ja-JP" sz="2400"/>
              <a:t>     </a:t>
            </a:r>
            <a:r>
              <a:rPr lang="ja-JP" altLang="en-US" sz="2400"/>
              <a:t>及び内容」の</a:t>
            </a:r>
            <a:r>
              <a:rPr lang="ja-JP" altLang="en-US" sz="2400">
                <a:solidFill>
                  <a:srgbClr val="FF0000"/>
                </a:solidFill>
              </a:rPr>
              <a:t>「２ 内容」</a:t>
            </a:r>
            <a:r>
              <a:rPr lang="ja-JP" altLang="en-US" sz="2400"/>
              <a:t>において， </a:t>
            </a:r>
            <a:r>
              <a:rPr lang="ja-JP" altLang="en-US" sz="2400">
                <a:solidFill>
                  <a:srgbClr val="FF0000"/>
                </a:solidFill>
              </a:rPr>
              <a:t>「内容のまとまり」ごとに育成を</a:t>
            </a:r>
            <a:endParaRPr lang="en-US" altLang="ja-JP" sz="2400">
              <a:solidFill>
                <a:srgbClr val="FF0000"/>
              </a:solidFill>
            </a:endParaRPr>
          </a:p>
          <a:p>
            <a:pPr algn="dist"/>
            <a:r>
              <a:rPr lang="en-US" altLang="ja-JP" sz="2400">
                <a:solidFill>
                  <a:srgbClr val="FF0000"/>
                </a:solidFill>
              </a:rPr>
              <a:t>     </a:t>
            </a:r>
            <a:r>
              <a:rPr lang="ja-JP" altLang="en-US" sz="2400">
                <a:solidFill>
                  <a:srgbClr val="FF0000"/>
                </a:solidFill>
              </a:rPr>
              <a:t>目指す資質・能力が示されている。</a:t>
            </a:r>
            <a:r>
              <a:rPr lang="ja-JP" altLang="en-US" sz="2400"/>
              <a:t>このため，</a:t>
            </a:r>
            <a:r>
              <a:rPr lang="ja-JP" altLang="en-US" sz="2400">
                <a:solidFill>
                  <a:srgbClr val="FF0000"/>
                </a:solidFill>
              </a:rPr>
              <a:t>「２ 内容」の記載は</a:t>
            </a:r>
            <a:endParaRPr lang="en-US" altLang="ja-JP" sz="2400">
              <a:solidFill>
                <a:srgbClr val="FF0000"/>
              </a:solidFill>
            </a:endParaRPr>
          </a:p>
          <a:p>
            <a:r>
              <a:rPr lang="en-US" altLang="ja-JP" sz="2400">
                <a:solidFill>
                  <a:srgbClr val="FF0000"/>
                </a:solidFill>
              </a:rPr>
              <a:t>     </a:t>
            </a:r>
            <a:r>
              <a:rPr lang="ja-JP" altLang="en-US" sz="2400">
                <a:solidFill>
                  <a:srgbClr val="FF0000"/>
                </a:solidFill>
              </a:rPr>
              <a:t>そのまま学習指導の目標となりうる。</a:t>
            </a:r>
            <a:r>
              <a:rPr lang="ja-JP" altLang="en-US" sz="2800">
                <a:solidFill>
                  <a:srgbClr val="FF0000"/>
                </a:solidFill>
                <a:latin typeface="Tahoma" panose="020B0604030504040204" pitchFamily="34" charset="0"/>
              </a:rPr>
              <a:t>　</a:t>
            </a:r>
            <a:endParaRPr lang="en-US" altLang="ja-JP" sz="2800">
              <a:solidFill>
                <a:srgbClr val="FF0000"/>
              </a:solidFill>
              <a:latin typeface="Tahoma" panose="020B0604030504040204" pitchFamily="34" charset="0"/>
            </a:endParaRPr>
          </a:p>
          <a:p>
            <a:endParaRPr lang="en-US" altLang="ja-JP" sz="2800">
              <a:latin typeface="Tahoma" panose="020B0604030504040204" pitchFamily="34" charset="0"/>
            </a:endParaRPr>
          </a:p>
          <a:p>
            <a:endParaRPr lang="en-US" altLang="ja-JP" sz="2400">
              <a:latin typeface="Tahoma" panose="020B0604030504040204" pitchFamily="34" charset="0"/>
            </a:endParaRPr>
          </a:p>
          <a:p>
            <a:endParaRPr lang="en-US" altLang="ja-JP" sz="2400">
              <a:latin typeface="Tahoma" panose="020B0604030504040204" pitchFamily="34" charset="0"/>
            </a:endParaRPr>
          </a:p>
        </p:txBody>
      </p:sp>
      <p:sp>
        <p:nvSpPr>
          <p:cNvPr id="8197" name="テキスト ボックス 2"/>
          <p:cNvSpPr txBox="1">
            <a:spLocks noChangeArrowheads="1"/>
          </p:cNvSpPr>
          <p:nvPr/>
        </p:nvSpPr>
        <p:spPr bwMode="auto">
          <a:xfrm>
            <a:off x="90488" y="652463"/>
            <a:ext cx="896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◆「指導と評価の一体化」のために</a:t>
            </a:r>
          </a:p>
        </p:txBody>
      </p:sp>
      <p:sp>
        <p:nvSpPr>
          <p:cNvPr id="2" name="リボン: 下に曲がる 1"/>
          <p:cNvSpPr>
            <a:spLocks noChangeAspect="1"/>
          </p:cNvSpPr>
          <p:nvPr/>
        </p:nvSpPr>
        <p:spPr>
          <a:xfrm>
            <a:off x="7508875" y="2547938"/>
            <a:ext cx="1200150" cy="360362"/>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 3</a:t>
            </a:r>
          </a:p>
        </p:txBody>
      </p:sp>
      <p:sp>
        <p:nvSpPr>
          <p:cNvPr id="15" name="リボン: 下に曲がる 14"/>
          <p:cNvSpPr>
            <a:spLocks noChangeAspect="1"/>
          </p:cNvSpPr>
          <p:nvPr/>
        </p:nvSpPr>
        <p:spPr>
          <a:xfrm>
            <a:off x="7508875" y="4167188"/>
            <a:ext cx="1200150" cy="360362"/>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 3</a:t>
            </a:r>
            <a:endParaRPr kumimoji="1" lang="ja-JP" altLang="en-US" sz="2400" dirty="0">
              <a:solidFill>
                <a:schemeClr val="tx1"/>
              </a:solidFill>
            </a:endParaRPr>
          </a:p>
        </p:txBody>
      </p:sp>
      <p:sp>
        <p:nvSpPr>
          <p:cNvPr id="11" name="リボン: 下に曲がる 10"/>
          <p:cNvSpPr/>
          <p:nvPr/>
        </p:nvSpPr>
        <p:spPr>
          <a:xfrm>
            <a:off x="6261100" y="5805488"/>
            <a:ext cx="2447925" cy="360362"/>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 14</a:t>
            </a:r>
            <a:r>
              <a:rPr kumimoji="1" lang="ja-JP" altLang="en-US" sz="2400" dirty="0">
                <a:solidFill>
                  <a:schemeClr val="tx1"/>
                </a:solidFill>
              </a:rPr>
              <a:t>～</a:t>
            </a:r>
            <a:r>
              <a:rPr kumimoji="1" lang="en-US" altLang="ja-JP" sz="2400" dirty="0">
                <a:solidFill>
                  <a:schemeClr val="tx1"/>
                </a:solidFill>
              </a:rPr>
              <a:t>P 15</a:t>
            </a:r>
            <a:endParaRPr kumimoji="1" lang="ja-JP" altLang="en-US" sz="2400" dirty="0">
              <a:solidFill>
                <a:srgbClr val="FF0000"/>
              </a:solidFill>
            </a:endParaRPr>
          </a:p>
        </p:txBody>
      </p:sp>
      <p:pic>
        <p:nvPicPr>
          <p:cNvPr id="6" name="オーディオ 5">
            <a:hlinkClick r:id="" action="ppaction://media"/>
            <a:extLst>
              <a:ext uri="{FF2B5EF4-FFF2-40B4-BE49-F238E27FC236}">
                <a16:creationId xmlns:a16="http://schemas.microsoft.com/office/drawing/2014/main" id="{3DED6BAA-D99A-4293-A18E-232BA8079F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94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p:cNvGraphicFramePr>
            <a:graphicFrameLocks noGrp="1"/>
          </p:cNvGraphicFramePr>
          <p:nvPr/>
        </p:nvGraphicFramePr>
        <p:xfrm>
          <a:off x="107950" y="1254125"/>
          <a:ext cx="8963025" cy="553878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763">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3088">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〇■■について知っていることを出し合う。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〇■■ために，屋外に出て，影の写真を撮る。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〇■■，各自が問題を見いだす。</a:t>
                      </a: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・差異点や共通点を基に，問題を見</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だすことができているかを確認する。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954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〇各自が見いだした問題を基に，学級共通の問題を設定する。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2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〇■■を記録する。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記録分析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・●●を分かりやすく記録しているか</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を確認する。 </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4538">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〇■■を基に，自分なりの問題を見いだす。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〇■■について話し合う。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・●●についての差異点や共通点を基</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に，問題を見いだし，表現している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かを評</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価する。 </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1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4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〇■■を観察し，記録する。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行動観察・記録分析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・●●，結果を分かりやすく記録して</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いるかを評価する。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〇調べたことを基に考察し，学級で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結論を導き出す。</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知識・技能①</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・●●を理解しているかを確認する。</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3541" name="テキスト ボックス 10"/>
          <p:cNvSpPr txBox="1">
            <a:spLocks noChangeArrowheads="1"/>
          </p:cNvSpPr>
          <p:nvPr/>
        </p:nvSpPr>
        <p:spPr bwMode="auto">
          <a:xfrm>
            <a:off x="811213" y="3265488"/>
            <a:ext cx="3302000" cy="3381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問題：▲▲▲▲だろうか。 </a:t>
            </a:r>
          </a:p>
        </p:txBody>
      </p:sp>
      <p:sp>
        <p:nvSpPr>
          <p:cNvPr id="63542" name="テキスト ボックス 15"/>
          <p:cNvSpPr txBox="1">
            <a:spLocks noChangeArrowheads="1"/>
          </p:cNvSpPr>
          <p:nvPr/>
        </p:nvSpPr>
        <p:spPr bwMode="auto">
          <a:xfrm>
            <a:off x="804863" y="3870325"/>
            <a:ext cx="3303587" cy="339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結論：かげは，▲▲にできる。 </a:t>
            </a:r>
          </a:p>
        </p:txBody>
      </p:sp>
      <p:sp>
        <p:nvSpPr>
          <p:cNvPr id="63543" name="テキスト ボックス 16"/>
          <p:cNvSpPr txBox="1">
            <a:spLocks noChangeArrowheads="1"/>
          </p:cNvSpPr>
          <p:nvPr/>
        </p:nvSpPr>
        <p:spPr bwMode="auto">
          <a:xfrm>
            <a:off x="809625" y="5238750"/>
            <a:ext cx="3302000" cy="339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問題：▲▲▲▲だろうか。 </a:t>
            </a:r>
          </a:p>
        </p:txBody>
      </p:sp>
      <p:sp>
        <p:nvSpPr>
          <p:cNvPr id="63544" name="テキスト ボックス 17"/>
          <p:cNvSpPr txBox="1">
            <a:spLocks noChangeArrowheads="1"/>
          </p:cNvSpPr>
          <p:nvPr/>
        </p:nvSpPr>
        <p:spPr bwMode="auto">
          <a:xfrm>
            <a:off x="804863" y="6319838"/>
            <a:ext cx="3303587" cy="3381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結論：▲▲▲▲から。 </a:t>
            </a:r>
          </a:p>
        </p:txBody>
      </p:sp>
      <p:sp>
        <p:nvSpPr>
          <p:cNvPr id="63545" name="テキスト ボックス 18"/>
          <p:cNvSpPr txBox="1">
            <a:spLocks noChangeArrowheads="1"/>
          </p:cNvSpPr>
          <p:nvPr/>
        </p:nvSpPr>
        <p:spPr bwMode="auto">
          <a:xfrm>
            <a:off x="-20638" y="892175"/>
            <a:ext cx="907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t>◆単元名「太陽と地球の様子」　内容のまとまり「第３学年Ｂ（２）太陽と地面の様子」</a:t>
            </a:r>
          </a:p>
        </p:txBody>
      </p:sp>
      <p:sp>
        <p:nvSpPr>
          <p:cNvPr id="22" name="AutoShape 9"/>
          <p:cNvSpPr>
            <a:spLocks noChangeArrowheads="1"/>
          </p:cNvSpPr>
          <p:nvPr/>
        </p:nvSpPr>
        <p:spPr bwMode="auto">
          <a:xfrm>
            <a:off x="261938" y="1827213"/>
            <a:ext cx="3702050" cy="1273175"/>
          </a:xfrm>
          <a:prstGeom prst="wedgeRoundRectCallout">
            <a:avLst>
              <a:gd name="adj1" fmla="val 56658"/>
              <a:gd name="adj2" fmla="val -81595"/>
              <a:gd name="adj3" fmla="val 16667"/>
            </a:avLst>
          </a:prstGeom>
          <a:solidFill>
            <a:srgbClr val="FFCCFF"/>
          </a:solidFill>
          <a:ln w="38100">
            <a:solidFill>
              <a:srgbClr val="FF0000"/>
            </a:solidFill>
            <a:round/>
            <a:headEnd/>
            <a:tailEnd/>
          </a:ln>
        </p:spPr>
        <p:txBody>
          <a:bodyPr lIns="0" tIns="8890" rIns="0" bIns="8890"/>
          <a:lstStyle/>
          <a:p>
            <a:pPr>
              <a:defRPr/>
            </a:pPr>
            <a:r>
              <a:rPr lang="ja-JP" altLang="ja-JP" sz="2400" dirty="0"/>
              <a:t>「重点」</a:t>
            </a:r>
            <a:endParaRPr lang="en-US" altLang="ja-JP" sz="2400" dirty="0"/>
          </a:p>
          <a:p>
            <a:pPr>
              <a:defRPr/>
            </a:pPr>
            <a:r>
              <a:rPr lang="ja-JP" altLang="ja-JP" sz="2400" dirty="0"/>
              <a:t>･･･</a:t>
            </a:r>
            <a:r>
              <a:rPr lang="ja-JP" altLang="en-US" sz="2400" dirty="0"/>
              <a:t>児童の学習状況を確認</a:t>
            </a:r>
            <a:endParaRPr lang="en-US" altLang="ja-JP" sz="2400" dirty="0"/>
          </a:p>
          <a:p>
            <a:pPr>
              <a:defRPr/>
            </a:pPr>
            <a:r>
              <a:rPr lang="ja-JP" altLang="en-US" sz="2400" dirty="0"/>
              <a:t>　　する際，重点とする観点</a:t>
            </a:r>
            <a:endParaRPr lang="en-US" altLang="ja-JP" sz="2400" dirty="0">
              <a:latin typeface="+mj-ea"/>
              <a:ea typeface="+mj-ea"/>
            </a:endParaRPr>
          </a:p>
        </p:txBody>
      </p:sp>
      <p:sp>
        <p:nvSpPr>
          <p:cNvPr id="23" name="AutoShape 9"/>
          <p:cNvSpPr>
            <a:spLocks noChangeArrowheads="1"/>
          </p:cNvSpPr>
          <p:nvPr/>
        </p:nvSpPr>
        <p:spPr bwMode="auto">
          <a:xfrm>
            <a:off x="5478463" y="1412875"/>
            <a:ext cx="3529012" cy="1668463"/>
          </a:xfrm>
          <a:prstGeom prst="wedgeRoundRectCallout">
            <a:avLst>
              <a:gd name="adj1" fmla="val -59488"/>
              <a:gd name="adj2" fmla="val -39997"/>
              <a:gd name="adj3" fmla="val 16667"/>
            </a:avLst>
          </a:prstGeom>
          <a:solidFill>
            <a:srgbClr val="FFFF00"/>
          </a:solidFill>
          <a:ln w="38100">
            <a:solidFill>
              <a:srgbClr val="000099"/>
            </a:solidFill>
            <a:round/>
            <a:headEnd/>
            <a:tailEnd/>
          </a:ln>
        </p:spPr>
        <p:txBody>
          <a:bodyPr lIns="0" tIns="8890" rIns="0" bIns="8890"/>
          <a:lstStyle/>
          <a:p>
            <a:pPr>
              <a:defRPr/>
            </a:pPr>
            <a:r>
              <a:rPr lang="ja-JP" altLang="ja-JP" sz="2400" dirty="0"/>
              <a:t>「記録」</a:t>
            </a:r>
            <a:endParaRPr lang="en-US" altLang="ja-JP" sz="2400" dirty="0"/>
          </a:p>
          <a:p>
            <a:pPr>
              <a:defRPr/>
            </a:pPr>
            <a:r>
              <a:rPr lang="ja-JP" altLang="ja-JP" sz="2400" dirty="0"/>
              <a:t>･･･評価規準に照らして</a:t>
            </a:r>
            <a:r>
              <a:rPr lang="ja-JP" altLang="en-US" sz="2400" dirty="0"/>
              <a:t>，　　</a:t>
            </a:r>
            <a:endParaRPr lang="en-US" altLang="ja-JP" sz="2400" dirty="0"/>
          </a:p>
          <a:p>
            <a:pPr>
              <a:defRPr/>
            </a:pPr>
            <a:r>
              <a:rPr lang="ja-JP" altLang="en-US" sz="2400" dirty="0"/>
              <a:t>　　児童</a:t>
            </a:r>
            <a:r>
              <a:rPr lang="ja-JP" altLang="ja-JP" sz="2400" dirty="0"/>
              <a:t>全員の学習状況</a:t>
            </a:r>
            <a:endParaRPr lang="en-US" altLang="ja-JP" sz="2400" dirty="0"/>
          </a:p>
          <a:p>
            <a:pPr>
              <a:defRPr/>
            </a:pPr>
            <a:r>
              <a:rPr lang="ja-JP" altLang="en-US" sz="2400" dirty="0"/>
              <a:t>　　</a:t>
            </a:r>
            <a:r>
              <a:rPr lang="ja-JP" altLang="ja-JP" sz="2400" dirty="0"/>
              <a:t>を記録に残す場面</a:t>
            </a:r>
            <a:r>
              <a:rPr lang="ja-JP" altLang="en-US" sz="2400" dirty="0"/>
              <a:t>　　　　　　　　　　　　　　　　　　　　　　　　　　　　　　　　　　　　　　　　　　　　　　　　　　　　　　　　　　　　　　　　　　　　　　　　　　　　　　　　　　　　　　　　　　　　　　　　　　　　　　　　　　　　　　　　　　　　　　　　　　　　　　　　　　　　　　　　　　　　　　　　　　　　　　　　　　　　　　　　　　　　　　　　　　　　　　　　　　　　　　　　　　　　　　　　　　　　　　　　　　　　　　　　　　　　　　　　　　　　　　　　　　　　　　　　　　　　　　　　　　　　　　　　　　　　　　　　　　　　　　　　　　　　　　　　　　　　　　　　　　　　　　　　　　　　　　　　　　　　　　　　　　　　　　　　　　　　　　　　　　　　　　　　　　　　　　　　　　　　　　　　　　　　　　　　　　　　　　　　　　　　　　　　　　　　　　　　　　　　　　　　　　　　　　　　　　　　　　　　　　　　　　　　　　　　　　　　　　　　　　　　　　　　　　　　　　　　　　　　　　　　　　　　　　　　　　　　　　　　　　　　　　　　　　　　　　　　　　　　　　　　　　　　　　　　　　　　　　　　　　　　　　　　　　　　　　　　　　　　　　　　　　　　　　　　　</a:t>
            </a:r>
            <a:endParaRPr lang="en-US" altLang="ja-JP" sz="2400" dirty="0">
              <a:latin typeface="+mj-ea"/>
              <a:ea typeface="+mj-ea"/>
            </a:endParaRPr>
          </a:p>
        </p:txBody>
      </p:sp>
      <p:sp>
        <p:nvSpPr>
          <p:cNvPr id="27" name="正方形/長方形 26"/>
          <p:cNvSpPr/>
          <p:nvPr/>
        </p:nvSpPr>
        <p:spPr>
          <a:xfrm>
            <a:off x="369888" y="3468688"/>
            <a:ext cx="3484562" cy="2244725"/>
          </a:xfrm>
          <a:prstGeom prst="rect">
            <a:avLst/>
          </a:prstGeom>
          <a:solidFill>
            <a:srgbClr val="FFCCFF"/>
          </a:solidFill>
          <a:ln w="381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200" dirty="0">
                <a:solidFill>
                  <a:schemeClr val="tx1"/>
                </a:solidFill>
              </a:rPr>
              <a:t>※</a:t>
            </a:r>
            <a:r>
              <a:rPr lang="ja-JP" altLang="ja-JP" sz="2200" dirty="0">
                <a:solidFill>
                  <a:schemeClr val="tx1"/>
                </a:solidFill>
              </a:rPr>
              <a:t>「重点」に示された表記に</a:t>
            </a:r>
            <a:endParaRPr lang="en-US" altLang="ja-JP" sz="2200" dirty="0">
              <a:solidFill>
                <a:schemeClr val="tx1"/>
              </a:solidFill>
            </a:endParaRPr>
          </a:p>
          <a:p>
            <a:pPr>
              <a:defRPr/>
            </a:pPr>
            <a:r>
              <a:rPr lang="ja-JP" altLang="en-US" sz="2200" dirty="0">
                <a:solidFill>
                  <a:schemeClr val="tx1"/>
                </a:solidFill>
              </a:rPr>
              <a:t>　 </a:t>
            </a:r>
            <a:r>
              <a:rPr lang="ja-JP" altLang="ja-JP" sz="2200" dirty="0">
                <a:solidFill>
                  <a:schemeClr val="tx1"/>
                </a:solidFill>
              </a:rPr>
              <a:t>ついて</a:t>
            </a:r>
          </a:p>
          <a:p>
            <a:pPr>
              <a:defRPr/>
            </a:pPr>
            <a:r>
              <a:rPr lang="ja-JP" altLang="ja-JP" sz="2200" dirty="0">
                <a:solidFill>
                  <a:schemeClr val="tx1"/>
                </a:solidFill>
              </a:rPr>
              <a:t>○「知」･･･知識・技能</a:t>
            </a:r>
          </a:p>
          <a:p>
            <a:pPr>
              <a:defRPr/>
            </a:pPr>
            <a:r>
              <a:rPr lang="ja-JP" altLang="ja-JP" sz="2200" dirty="0">
                <a:solidFill>
                  <a:schemeClr val="tx1"/>
                </a:solidFill>
              </a:rPr>
              <a:t>○「思」･･･思考・判断・表現</a:t>
            </a:r>
          </a:p>
          <a:p>
            <a:pPr>
              <a:defRPr/>
            </a:pPr>
            <a:r>
              <a:rPr lang="ja-JP" altLang="ja-JP" sz="2200" dirty="0">
                <a:solidFill>
                  <a:schemeClr val="tx1"/>
                </a:solidFill>
              </a:rPr>
              <a:t>○「態」･･･主体的に学習に</a:t>
            </a:r>
            <a:endParaRPr lang="en-US" altLang="ja-JP" sz="2200" dirty="0">
              <a:solidFill>
                <a:schemeClr val="tx1"/>
              </a:solidFill>
            </a:endParaRPr>
          </a:p>
          <a:p>
            <a:pPr>
              <a:defRPr/>
            </a:pPr>
            <a:r>
              <a:rPr lang="ja-JP" altLang="en-US" sz="2200" dirty="0">
                <a:solidFill>
                  <a:schemeClr val="tx1"/>
                </a:solidFill>
              </a:rPr>
              <a:t>　　　　　　 </a:t>
            </a:r>
            <a:r>
              <a:rPr lang="ja-JP" altLang="ja-JP" sz="2200" dirty="0">
                <a:solidFill>
                  <a:schemeClr val="tx1"/>
                </a:solidFill>
              </a:rPr>
              <a:t>取り組む態度</a:t>
            </a:r>
          </a:p>
        </p:txBody>
      </p:sp>
      <p:sp>
        <p:nvSpPr>
          <p:cNvPr id="15" name="リボン: 下に曲がる 14"/>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endParaRPr kumimoji="1" lang="ja-JP" altLang="en-US" sz="2800" dirty="0">
              <a:solidFill>
                <a:schemeClr val="tx1"/>
              </a:solidFill>
            </a:endParaRPr>
          </a:p>
        </p:txBody>
      </p:sp>
      <p:sp>
        <p:nvSpPr>
          <p:cNvPr id="14" name="正方形/長方形 13"/>
          <p:cNvSpPr/>
          <p:nvPr/>
        </p:nvSpPr>
        <p:spPr>
          <a:xfrm>
            <a:off x="5481638" y="3201988"/>
            <a:ext cx="3486150" cy="3455987"/>
          </a:xfrm>
          <a:prstGeom prst="rect">
            <a:avLst/>
          </a:prstGeom>
          <a:solidFill>
            <a:srgbClr val="FFFF00"/>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ja-JP" sz="2200" dirty="0">
                <a:solidFill>
                  <a:schemeClr val="tx1"/>
                </a:solidFill>
              </a:rPr>
              <a:t>※ 「記録」の欄に「○」印の</a:t>
            </a:r>
            <a:endParaRPr lang="en-US" altLang="ja-JP" sz="2200" dirty="0">
              <a:solidFill>
                <a:schemeClr val="tx1"/>
              </a:solidFill>
            </a:endParaRPr>
          </a:p>
          <a:p>
            <a:pPr algn="dist">
              <a:defRPr/>
            </a:pPr>
            <a:r>
              <a:rPr lang="ja-JP" altLang="en-US" sz="2200" dirty="0">
                <a:solidFill>
                  <a:schemeClr val="tx1"/>
                </a:solidFill>
              </a:rPr>
              <a:t>　</a:t>
            </a:r>
            <a:r>
              <a:rPr lang="ja-JP" altLang="ja-JP" sz="2200" dirty="0">
                <a:solidFill>
                  <a:schemeClr val="tx1"/>
                </a:solidFill>
              </a:rPr>
              <a:t>ない授業については</a:t>
            </a:r>
            <a:r>
              <a:rPr lang="ja-JP" altLang="en-US" sz="2200" dirty="0">
                <a:solidFill>
                  <a:schemeClr val="tx1"/>
                </a:solidFill>
              </a:rPr>
              <a:t>，</a:t>
            </a:r>
            <a:r>
              <a:rPr lang="ja-JP" altLang="ja-JP" sz="2200" dirty="0">
                <a:solidFill>
                  <a:schemeClr val="tx1"/>
                </a:solidFill>
              </a:rPr>
              <a:t>示さ</a:t>
            </a:r>
            <a:endParaRPr lang="en-US" altLang="ja-JP" sz="2200" dirty="0">
              <a:solidFill>
                <a:schemeClr val="tx1"/>
              </a:solidFill>
            </a:endParaRPr>
          </a:p>
          <a:p>
            <a:pPr algn="dist">
              <a:defRPr/>
            </a:pPr>
            <a:r>
              <a:rPr lang="ja-JP" altLang="en-US" sz="2200" dirty="0">
                <a:solidFill>
                  <a:schemeClr val="tx1"/>
                </a:solidFill>
              </a:rPr>
              <a:t>　</a:t>
            </a:r>
            <a:r>
              <a:rPr lang="ja-JP" altLang="ja-JP" sz="2200" dirty="0">
                <a:solidFill>
                  <a:schemeClr val="tx1"/>
                </a:solidFill>
              </a:rPr>
              <a:t>れた観点について</a:t>
            </a:r>
            <a:r>
              <a:rPr lang="ja-JP" altLang="en-US" sz="2200" dirty="0">
                <a:solidFill>
                  <a:schemeClr val="tx1"/>
                </a:solidFill>
              </a:rPr>
              <a:t>，特徴</a:t>
            </a:r>
            <a:endParaRPr lang="en-US" altLang="ja-JP" sz="2200" dirty="0">
              <a:solidFill>
                <a:schemeClr val="tx1"/>
              </a:solidFill>
            </a:endParaRPr>
          </a:p>
          <a:p>
            <a:pPr algn="dist">
              <a:defRPr/>
            </a:pPr>
            <a:r>
              <a:rPr lang="ja-JP" altLang="en-US" sz="2200" dirty="0">
                <a:solidFill>
                  <a:schemeClr val="tx1"/>
                </a:solidFill>
              </a:rPr>
              <a:t>　的な児童の学習状況を</a:t>
            </a:r>
            <a:endParaRPr lang="en-US" altLang="ja-JP" sz="2200" dirty="0">
              <a:solidFill>
                <a:schemeClr val="tx1"/>
              </a:solidFill>
            </a:endParaRPr>
          </a:p>
          <a:p>
            <a:pPr>
              <a:defRPr/>
            </a:pPr>
            <a:r>
              <a:rPr lang="ja-JP" altLang="en-US" sz="2200" dirty="0">
                <a:solidFill>
                  <a:schemeClr val="tx1"/>
                </a:solidFill>
              </a:rPr>
              <a:t>　確認する場面とする。</a:t>
            </a:r>
            <a:endParaRPr lang="en-US" altLang="ja-JP" sz="2200" dirty="0">
              <a:solidFill>
                <a:schemeClr val="tx1"/>
              </a:solidFill>
            </a:endParaRPr>
          </a:p>
          <a:p>
            <a:pPr algn="dist">
              <a:defRPr/>
            </a:pPr>
            <a:r>
              <a:rPr lang="ja-JP" altLang="en-US" sz="2200" dirty="0">
                <a:solidFill>
                  <a:schemeClr val="tx1"/>
                </a:solidFill>
              </a:rPr>
              <a:t>　◆特徴的な児童を確認し</a:t>
            </a:r>
            <a:endParaRPr lang="en-US" altLang="ja-JP" sz="2200" dirty="0">
              <a:solidFill>
                <a:schemeClr val="tx1"/>
              </a:solidFill>
            </a:endParaRPr>
          </a:p>
          <a:p>
            <a:pPr algn="dist">
              <a:defRPr/>
            </a:pPr>
            <a:r>
              <a:rPr lang="ja-JP" altLang="en-US" sz="2200" dirty="0">
                <a:solidFill>
                  <a:schemeClr val="tx1"/>
                </a:solidFill>
              </a:rPr>
              <a:t>　 </a:t>
            </a:r>
            <a:r>
              <a:rPr lang="ja-JP" altLang="en-US" sz="300" dirty="0">
                <a:solidFill>
                  <a:schemeClr val="tx1"/>
                </a:solidFill>
              </a:rPr>
              <a:t>    </a:t>
            </a:r>
            <a:r>
              <a:rPr lang="ja-JP" altLang="en-US" sz="2200" dirty="0">
                <a:solidFill>
                  <a:schemeClr val="tx1"/>
                </a:solidFill>
              </a:rPr>
              <a:t>たり，さらに伸ばす指導</a:t>
            </a:r>
            <a:endParaRPr lang="en-US" altLang="ja-JP" sz="2200" dirty="0">
              <a:solidFill>
                <a:schemeClr val="tx1"/>
              </a:solidFill>
            </a:endParaRPr>
          </a:p>
          <a:p>
            <a:pPr algn="dist">
              <a:defRPr/>
            </a:pPr>
            <a:r>
              <a:rPr lang="ja-JP" altLang="en-US" sz="2200" dirty="0">
                <a:solidFill>
                  <a:schemeClr val="tx1"/>
                </a:solidFill>
              </a:rPr>
              <a:t>　 </a:t>
            </a:r>
            <a:r>
              <a:rPr lang="ja-JP" altLang="en-US" sz="300" dirty="0">
                <a:solidFill>
                  <a:schemeClr val="tx1"/>
                </a:solidFill>
              </a:rPr>
              <a:t>   </a:t>
            </a:r>
            <a:r>
              <a:rPr lang="ja-JP" altLang="en-US" sz="2200" dirty="0">
                <a:solidFill>
                  <a:schemeClr val="tx1"/>
                </a:solidFill>
              </a:rPr>
              <a:t>を行ったりして，</a:t>
            </a:r>
            <a:r>
              <a:rPr kumimoji="1" lang="ja-JP" altLang="en-US" sz="2200" dirty="0">
                <a:solidFill>
                  <a:schemeClr val="tx1"/>
                </a:solidFill>
              </a:rPr>
              <a:t>記録に</a:t>
            </a:r>
            <a:endParaRPr kumimoji="1" lang="en-US" altLang="ja-JP" sz="2200" dirty="0">
              <a:solidFill>
                <a:schemeClr val="tx1"/>
              </a:solidFill>
            </a:endParaRPr>
          </a:p>
          <a:p>
            <a:pPr algn="dist">
              <a:defRPr/>
            </a:pPr>
            <a:r>
              <a:rPr kumimoji="1" lang="en-US" altLang="ja-JP" sz="2200" dirty="0">
                <a:solidFill>
                  <a:schemeClr val="tx1"/>
                </a:solidFill>
              </a:rPr>
              <a:t>       </a:t>
            </a:r>
            <a:r>
              <a:rPr kumimoji="1" lang="ja-JP" altLang="en-US" sz="2200" dirty="0">
                <a:solidFill>
                  <a:schemeClr val="tx1"/>
                </a:solidFill>
              </a:rPr>
              <a:t>残す場面につなげるよう</a:t>
            </a:r>
            <a:endParaRPr kumimoji="1" lang="en-US" altLang="ja-JP" sz="2200" dirty="0">
              <a:solidFill>
                <a:schemeClr val="tx1"/>
              </a:solidFill>
            </a:endParaRPr>
          </a:p>
          <a:p>
            <a:pPr>
              <a:defRPr/>
            </a:pPr>
            <a:r>
              <a:rPr kumimoji="1" lang="en-US" altLang="ja-JP" sz="2200" dirty="0">
                <a:solidFill>
                  <a:schemeClr val="tx1"/>
                </a:solidFill>
              </a:rPr>
              <a:t>       </a:t>
            </a:r>
            <a:r>
              <a:rPr kumimoji="1" lang="ja-JP" altLang="en-US" sz="2200" dirty="0">
                <a:solidFill>
                  <a:schemeClr val="tx1"/>
                </a:solidFill>
              </a:rPr>
              <a:t>にすることが大切です。</a:t>
            </a:r>
          </a:p>
        </p:txBody>
      </p:sp>
      <p:pic>
        <p:nvPicPr>
          <p:cNvPr id="12" name="オーディオ 11">
            <a:hlinkClick r:id="" action="ppaction://media"/>
            <a:extLst>
              <a:ext uri="{FF2B5EF4-FFF2-40B4-BE49-F238E27FC236}">
                <a16:creationId xmlns:a16="http://schemas.microsoft.com/office/drawing/2014/main" id="{597BEAF8-DA34-4638-95F2-D0F81A81E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76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p:cNvGraphicFramePr>
            <a:graphicFrameLocks noGrp="1"/>
          </p:cNvGraphicFramePr>
          <p:nvPr/>
        </p:nvGraphicFramePr>
        <p:xfrm>
          <a:off x="107950" y="1254125"/>
          <a:ext cx="8963025" cy="553878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763">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3088">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〇■■について知っていることを出し合う。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〇■■ために，屋外に出て，影の写真を撮る。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〇■■，各自が問題を見いだす。</a:t>
                      </a: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・差異点や共通点を基に，問題を見</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だすことができているかを確認する。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954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〇各自が見いだした問題を基に，学級共通の問題を設定する。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2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〇■■を記録する。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記録分析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・●●を分かりやすく記録しているか</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を確認する。 </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4538">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〇■■を基に，自分なりの問題を見いだす。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〇■■について話し合う。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・●●についての差異点や共通点を基</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に，問題を見いだし，表現している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かを評</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価する。 </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1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4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〇■■を観察し，記録する。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行動観察・記録分析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・●●，結果を分かりやすく記録して</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いるかを評価する。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〇調べたことを基に考察し，学級で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結論を導き出す。</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・●●を理解しているかを確認する。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5589" name="テキスト ボックス 10"/>
          <p:cNvSpPr txBox="1">
            <a:spLocks noChangeArrowheads="1"/>
          </p:cNvSpPr>
          <p:nvPr/>
        </p:nvSpPr>
        <p:spPr bwMode="auto">
          <a:xfrm>
            <a:off x="811213" y="3265488"/>
            <a:ext cx="3302000" cy="3381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問題：▲▲▲▲だろうか。 </a:t>
            </a:r>
          </a:p>
        </p:txBody>
      </p:sp>
      <p:sp>
        <p:nvSpPr>
          <p:cNvPr id="65590" name="テキスト ボックス 15"/>
          <p:cNvSpPr txBox="1">
            <a:spLocks noChangeArrowheads="1"/>
          </p:cNvSpPr>
          <p:nvPr/>
        </p:nvSpPr>
        <p:spPr bwMode="auto">
          <a:xfrm>
            <a:off x="804863" y="3870325"/>
            <a:ext cx="3303587" cy="339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結論：かげは，▲▲にできる。 </a:t>
            </a:r>
          </a:p>
        </p:txBody>
      </p:sp>
      <p:sp>
        <p:nvSpPr>
          <p:cNvPr id="65591" name="テキスト ボックス 16"/>
          <p:cNvSpPr txBox="1">
            <a:spLocks noChangeArrowheads="1"/>
          </p:cNvSpPr>
          <p:nvPr/>
        </p:nvSpPr>
        <p:spPr bwMode="auto">
          <a:xfrm>
            <a:off x="809625" y="5238750"/>
            <a:ext cx="3302000" cy="3397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問題：▲▲▲▲だろうか。 </a:t>
            </a:r>
          </a:p>
        </p:txBody>
      </p:sp>
      <p:sp>
        <p:nvSpPr>
          <p:cNvPr id="65592" name="テキスト ボックス 17"/>
          <p:cNvSpPr txBox="1">
            <a:spLocks noChangeArrowheads="1"/>
          </p:cNvSpPr>
          <p:nvPr/>
        </p:nvSpPr>
        <p:spPr bwMode="auto">
          <a:xfrm>
            <a:off x="804863" y="6319838"/>
            <a:ext cx="3303587" cy="3381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結論：▲▲▲▲から。 </a:t>
            </a:r>
          </a:p>
        </p:txBody>
      </p:sp>
      <p:sp>
        <p:nvSpPr>
          <p:cNvPr id="65593" name="テキスト ボックス 18"/>
          <p:cNvSpPr txBox="1">
            <a:spLocks noChangeArrowheads="1"/>
          </p:cNvSpPr>
          <p:nvPr/>
        </p:nvSpPr>
        <p:spPr bwMode="auto">
          <a:xfrm>
            <a:off x="-20638" y="892175"/>
            <a:ext cx="907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t>◆単元名「太陽と地球の様子」　内容のまとまり「第３学年Ｂ（２）太陽と地面の様子」</a:t>
            </a:r>
          </a:p>
        </p:txBody>
      </p:sp>
      <p:sp>
        <p:nvSpPr>
          <p:cNvPr id="27" name="正方形/長方形 26"/>
          <p:cNvSpPr/>
          <p:nvPr/>
        </p:nvSpPr>
        <p:spPr>
          <a:xfrm>
            <a:off x="804863" y="2338388"/>
            <a:ext cx="7874000" cy="2244725"/>
          </a:xfrm>
          <a:prstGeom prst="rect">
            <a:avLst/>
          </a:prstGeom>
          <a:solidFill>
            <a:srgbClr val="FFCCFF"/>
          </a:solidFill>
          <a:ln w="635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ja-JP" sz="2800" dirty="0">
                <a:solidFill>
                  <a:schemeClr val="tx1"/>
                </a:solidFill>
              </a:rPr>
              <a:t>これまで</a:t>
            </a:r>
            <a:r>
              <a:rPr lang="ja-JP" altLang="en-US" sz="2800" dirty="0">
                <a:solidFill>
                  <a:schemeClr val="tx1"/>
                </a:solidFill>
              </a:rPr>
              <a:t>，</a:t>
            </a:r>
            <a:r>
              <a:rPr lang="ja-JP" altLang="ja-JP" sz="2800" dirty="0">
                <a:solidFill>
                  <a:schemeClr val="tx1"/>
                </a:solidFill>
              </a:rPr>
              <a:t>興味・関心は単元の</a:t>
            </a:r>
            <a:r>
              <a:rPr lang="ja-JP" altLang="en-US" sz="2800" dirty="0">
                <a:solidFill>
                  <a:schemeClr val="tx1"/>
                </a:solidFill>
              </a:rPr>
              <a:t>導入段階</a:t>
            </a:r>
            <a:r>
              <a:rPr lang="ja-JP" altLang="ja-JP" sz="2800" dirty="0">
                <a:solidFill>
                  <a:schemeClr val="tx1"/>
                </a:solidFill>
              </a:rPr>
              <a:t>に位置付く</a:t>
            </a:r>
            <a:endParaRPr lang="en-US" altLang="ja-JP" sz="2800" dirty="0">
              <a:solidFill>
                <a:schemeClr val="tx1"/>
              </a:solidFill>
            </a:endParaRPr>
          </a:p>
          <a:p>
            <a:pPr algn="dist">
              <a:defRPr/>
            </a:pPr>
            <a:r>
              <a:rPr lang="ja-JP" altLang="ja-JP" sz="2800" dirty="0">
                <a:solidFill>
                  <a:schemeClr val="tx1"/>
                </a:solidFill>
              </a:rPr>
              <a:t>ことが多かったが</a:t>
            </a:r>
            <a:r>
              <a:rPr lang="ja-JP" altLang="en-US" sz="2800" dirty="0">
                <a:solidFill>
                  <a:schemeClr val="tx1"/>
                </a:solidFill>
              </a:rPr>
              <a:t>，</a:t>
            </a:r>
            <a:r>
              <a:rPr lang="ja-JP" altLang="ja-JP" sz="2800" dirty="0">
                <a:solidFill>
                  <a:schemeClr val="tx1"/>
                </a:solidFill>
              </a:rPr>
              <a:t>「主体的に学習に取り組む態度」</a:t>
            </a:r>
            <a:endParaRPr lang="en-US" altLang="ja-JP" sz="2800" dirty="0">
              <a:solidFill>
                <a:schemeClr val="tx1"/>
              </a:solidFill>
            </a:endParaRPr>
          </a:p>
          <a:p>
            <a:pPr algn="dist">
              <a:defRPr/>
            </a:pPr>
            <a:r>
              <a:rPr lang="ja-JP" altLang="ja-JP" sz="2800" dirty="0">
                <a:solidFill>
                  <a:schemeClr val="tx1"/>
                </a:solidFill>
              </a:rPr>
              <a:t>は</a:t>
            </a:r>
            <a:r>
              <a:rPr lang="ja-JP" altLang="en-US" sz="2800" dirty="0">
                <a:solidFill>
                  <a:schemeClr val="tx1"/>
                </a:solidFill>
              </a:rPr>
              <a:t>，</a:t>
            </a:r>
            <a:r>
              <a:rPr lang="ja-JP" altLang="ja-JP" sz="2800" dirty="0">
                <a:solidFill>
                  <a:srgbClr val="FF0000"/>
                </a:solidFill>
              </a:rPr>
              <a:t>問題解決がスタートしてから終末段階までの</a:t>
            </a:r>
            <a:endParaRPr lang="en-US" altLang="ja-JP" sz="2800" dirty="0">
              <a:solidFill>
                <a:srgbClr val="FF0000"/>
              </a:solidFill>
            </a:endParaRPr>
          </a:p>
          <a:p>
            <a:pPr algn="dist">
              <a:defRPr/>
            </a:pPr>
            <a:r>
              <a:rPr lang="ja-JP" altLang="en-US" sz="2800" dirty="0">
                <a:solidFill>
                  <a:srgbClr val="FF0000"/>
                </a:solidFill>
              </a:rPr>
              <a:t>児童</a:t>
            </a:r>
            <a:r>
              <a:rPr lang="ja-JP" altLang="ja-JP" sz="2800" dirty="0">
                <a:solidFill>
                  <a:srgbClr val="FF0000"/>
                </a:solidFill>
              </a:rPr>
              <a:t>の学習への取組を見取る必要がある</a:t>
            </a:r>
            <a:r>
              <a:rPr lang="ja-JP" altLang="ja-JP" sz="2800" dirty="0">
                <a:solidFill>
                  <a:schemeClr val="tx1"/>
                </a:solidFill>
              </a:rPr>
              <a:t>ため</a:t>
            </a:r>
            <a:r>
              <a:rPr lang="ja-JP" altLang="en-US" sz="2800" dirty="0">
                <a:solidFill>
                  <a:schemeClr val="tx1"/>
                </a:solidFill>
              </a:rPr>
              <a:t>，</a:t>
            </a:r>
            <a:endParaRPr lang="en-US" altLang="ja-JP" sz="2800" dirty="0">
              <a:solidFill>
                <a:schemeClr val="tx1"/>
              </a:solidFill>
            </a:endParaRPr>
          </a:p>
          <a:p>
            <a:pPr>
              <a:defRPr/>
            </a:pPr>
            <a:r>
              <a:rPr lang="ja-JP" altLang="ja-JP" sz="2800" dirty="0">
                <a:solidFill>
                  <a:schemeClr val="tx1"/>
                </a:solidFill>
              </a:rPr>
              <a:t>終末段階に位置付けが見られる。</a:t>
            </a:r>
            <a:endParaRPr lang="ja-JP" altLang="ja-JP" sz="3200" dirty="0">
              <a:solidFill>
                <a:schemeClr val="tx1"/>
              </a:solidFill>
            </a:endParaRPr>
          </a:p>
        </p:txBody>
      </p:sp>
      <p:sp>
        <p:nvSpPr>
          <p:cNvPr id="3" name="楕円 2"/>
          <p:cNvSpPr/>
          <p:nvPr/>
        </p:nvSpPr>
        <p:spPr>
          <a:xfrm>
            <a:off x="4108450" y="1466850"/>
            <a:ext cx="679450" cy="679450"/>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リボン: 下に曲がる 14"/>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endParaRPr kumimoji="1" lang="ja-JP" altLang="en-US" sz="2800" dirty="0">
              <a:solidFill>
                <a:schemeClr val="tx1"/>
              </a:solidFill>
            </a:endParaRPr>
          </a:p>
        </p:txBody>
      </p:sp>
      <p:pic>
        <p:nvPicPr>
          <p:cNvPr id="5" name="オーディオ 4">
            <a:hlinkClick r:id="" action="ppaction://media"/>
            <a:extLst>
              <a:ext uri="{FF2B5EF4-FFF2-40B4-BE49-F238E27FC236}">
                <a16:creationId xmlns:a16="http://schemas.microsoft.com/office/drawing/2014/main" id="{8A7697C5-3B4B-4522-8AFD-41E4FCE33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8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p:cNvGraphicFramePr>
            <a:graphicFrameLocks noGrp="1"/>
          </p:cNvGraphicFramePr>
          <p:nvPr>
            <p:extLst>
              <p:ext uri="{D42A27DB-BD31-4B8C-83A1-F6EECF244321}">
                <p14:modId xmlns:p14="http://schemas.microsoft.com/office/powerpoint/2010/main" val="4122994208"/>
              </p:ext>
            </p:extLst>
          </p:nvPr>
        </p:nvGraphicFramePr>
        <p:xfrm>
          <a:off x="107950" y="1254125"/>
          <a:ext cx="8963025" cy="5503864"/>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763">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〇■■の振り返りを行う。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〇■■について，感じたことを発表する。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〇■■を体感する。</a:t>
                      </a: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主体的に学びに向かう態度①</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r"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行動観察・発言分析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・●●，問題解決しようとしているか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を評価する。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〇■■について話し合う。</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〇■■を基に，各自が問題を見いだす。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・●●関わり，他者と関わりながら，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問題解決しようとしているかを評価</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する。 </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8063">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〇■■，結果を分かりやすく記録する。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行動観察・記録分析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・●●記録しているかを評価する。 </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1038">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〇■■についてまとめる。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en-US"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思考・判断・表現②</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・●●問題解決しているかを確認する。</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10</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〇■■のコツを考える。</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〇■■を作成する。 </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知識・技能①②</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・●●理解しているかを評価する。</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400">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11</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〇■■，再度，影ふみをする。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〇■■を見直す。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主体的に学びに向かう態度②</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r"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・●●を学習や生活に生かそうとして</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いるかを評価する。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7639" name="テキスト ボックス 10"/>
          <p:cNvSpPr txBox="1">
            <a:spLocks noChangeArrowheads="1"/>
          </p:cNvSpPr>
          <p:nvPr/>
        </p:nvSpPr>
        <p:spPr bwMode="auto">
          <a:xfrm>
            <a:off x="804863" y="3559175"/>
            <a:ext cx="3303587" cy="33813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問題：▲▲▲▲あるのか。 </a:t>
            </a:r>
          </a:p>
        </p:txBody>
      </p:sp>
      <p:sp>
        <p:nvSpPr>
          <p:cNvPr id="67640" name="テキスト ボックス 16"/>
          <p:cNvSpPr txBox="1">
            <a:spLocks noChangeArrowheads="1"/>
          </p:cNvSpPr>
          <p:nvPr/>
        </p:nvSpPr>
        <p:spPr bwMode="auto">
          <a:xfrm>
            <a:off x="804863" y="4743450"/>
            <a:ext cx="3303587" cy="33813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結論：▲▲▲▲よりも高い。</a:t>
            </a:r>
          </a:p>
        </p:txBody>
      </p:sp>
      <p:sp>
        <p:nvSpPr>
          <p:cNvPr id="67641" name="テキスト ボックス 18"/>
          <p:cNvSpPr txBox="1">
            <a:spLocks noChangeArrowheads="1"/>
          </p:cNvSpPr>
          <p:nvPr/>
        </p:nvSpPr>
        <p:spPr bwMode="auto">
          <a:xfrm>
            <a:off x="-20638" y="892175"/>
            <a:ext cx="907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t>◆単元名「太陽と地球の様子」　内容のまとまり「第３学年Ｂ（２）太陽と地面の様子」</a:t>
            </a:r>
          </a:p>
        </p:txBody>
      </p:sp>
      <p:sp>
        <p:nvSpPr>
          <p:cNvPr id="12" name="楕円 11"/>
          <p:cNvSpPr/>
          <p:nvPr/>
        </p:nvSpPr>
        <p:spPr>
          <a:xfrm>
            <a:off x="4108450" y="5627688"/>
            <a:ext cx="679450" cy="677862"/>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正方形/長方形 19"/>
          <p:cNvSpPr/>
          <p:nvPr/>
        </p:nvSpPr>
        <p:spPr>
          <a:xfrm>
            <a:off x="804863" y="3897313"/>
            <a:ext cx="7874000" cy="1470025"/>
          </a:xfrm>
          <a:prstGeom prst="rect">
            <a:avLst/>
          </a:prstGeom>
          <a:solidFill>
            <a:srgbClr val="FFCCFF"/>
          </a:solidFill>
          <a:ln w="635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ja-JP" sz="2800" dirty="0">
                <a:solidFill>
                  <a:schemeClr val="tx1"/>
                </a:solidFill>
              </a:rPr>
              <a:t>「主体的に学習に取り組む態度」は</a:t>
            </a:r>
            <a:r>
              <a:rPr lang="ja-JP" altLang="en-US" sz="2800" dirty="0">
                <a:solidFill>
                  <a:schemeClr val="tx1"/>
                </a:solidFill>
              </a:rPr>
              <a:t>，</a:t>
            </a:r>
            <a:r>
              <a:rPr lang="ja-JP" altLang="ja-JP" sz="2800" dirty="0">
                <a:solidFill>
                  <a:srgbClr val="FF0000"/>
                </a:solidFill>
              </a:rPr>
              <a:t>課題を解決で</a:t>
            </a:r>
            <a:endParaRPr lang="en-US" altLang="ja-JP" sz="2800" dirty="0">
              <a:solidFill>
                <a:srgbClr val="FF0000"/>
              </a:solidFill>
            </a:endParaRPr>
          </a:p>
          <a:p>
            <a:pPr algn="dist">
              <a:defRPr/>
            </a:pPr>
            <a:r>
              <a:rPr lang="ja-JP" altLang="ja-JP" sz="2800" dirty="0">
                <a:solidFill>
                  <a:srgbClr val="FF0000"/>
                </a:solidFill>
              </a:rPr>
              <a:t>きたかどうかで評価するのではなく</a:t>
            </a:r>
            <a:r>
              <a:rPr lang="ja-JP" altLang="en-US" sz="2800" dirty="0">
                <a:solidFill>
                  <a:srgbClr val="FF0000"/>
                </a:solidFill>
              </a:rPr>
              <a:t>，</a:t>
            </a:r>
            <a:r>
              <a:rPr lang="ja-JP" altLang="ja-JP" sz="2800" dirty="0">
                <a:solidFill>
                  <a:srgbClr val="FF0000"/>
                </a:solidFill>
              </a:rPr>
              <a:t>プロセスで</a:t>
            </a:r>
            <a:endParaRPr lang="en-US" altLang="ja-JP" sz="2800" dirty="0">
              <a:solidFill>
                <a:srgbClr val="FF0000"/>
              </a:solidFill>
            </a:endParaRPr>
          </a:p>
          <a:p>
            <a:pPr>
              <a:defRPr/>
            </a:pPr>
            <a:r>
              <a:rPr lang="ja-JP" altLang="ja-JP" sz="2800" dirty="0">
                <a:solidFill>
                  <a:srgbClr val="FF0000"/>
                </a:solidFill>
              </a:rPr>
              <a:t>評価する</a:t>
            </a:r>
            <a:r>
              <a:rPr lang="ja-JP" altLang="en-US" sz="2800" dirty="0">
                <a:solidFill>
                  <a:schemeClr val="tx1"/>
                </a:solidFill>
              </a:rPr>
              <a:t>ことが大切である</a:t>
            </a:r>
            <a:r>
              <a:rPr lang="ja-JP" altLang="ja-JP" sz="2800" dirty="0">
                <a:solidFill>
                  <a:schemeClr val="tx1"/>
                </a:solidFill>
              </a:rPr>
              <a:t>。</a:t>
            </a:r>
          </a:p>
        </p:txBody>
      </p:sp>
      <p:sp>
        <p:nvSpPr>
          <p:cNvPr id="11" name="リボン: 下に曲がる 10"/>
          <p:cNvSpPr/>
          <p:nvPr/>
        </p:nvSpPr>
        <p:spPr>
          <a:xfrm>
            <a:off x="6516688" y="57150"/>
            <a:ext cx="2592387" cy="431800"/>
          </a:xfrm>
          <a:prstGeom prst="ribbon">
            <a:avLst>
              <a:gd name="adj1" fmla="val 16667"/>
              <a:gd name="adj2" fmla="val 694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48</a:t>
            </a:r>
            <a:r>
              <a:rPr kumimoji="1" lang="ja-JP" altLang="en-US" sz="2800" dirty="0" err="1">
                <a:solidFill>
                  <a:schemeClr val="tx1"/>
                </a:solidFill>
              </a:rPr>
              <a:t>，</a:t>
            </a:r>
            <a:r>
              <a:rPr kumimoji="1" lang="en-US" altLang="ja-JP" sz="2800" dirty="0">
                <a:solidFill>
                  <a:schemeClr val="tx1"/>
                </a:solidFill>
              </a:rPr>
              <a:t>P 49</a:t>
            </a:r>
            <a:endParaRPr kumimoji="1" lang="ja-JP" altLang="en-US" sz="2800" dirty="0">
              <a:solidFill>
                <a:schemeClr val="tx1"/>
              </a:solidFill>
            </a:endParaRPr>
          </a:p>
        </p:txBody>
      </p:sp>
      <p:pic>
        <p:nvPicPr>
          <p:cNvPr id="4" name="オーディオ 3">
            <a:hlinkClick r:id="" action="ppaction://media"/>
            <a:extLst>
              <a:ext uri="{FF2B5EF4-FFF2-40B4-BE49-F238E27FC236}">
                <a16:creationId xmlns:a16="http://schemas.microsoft.com/office/drawing/2014/main" id="{A915CDC4-2C2E-45AA-9BDE-AA4F842E0C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81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p:cNvGraphicFramePr>
            <a:graphicFrameLocks noGrp="1"/>
          </p:cNvGraphicFramePr>
          <p:nvPr>
            <p:extLst>
              <p:ext uri="{D42A27DB-BD31-4B8C-83A1-F6EECF244321}">
                <p14:modId xmlns:p14="http://schemas.microsoft.com/office/powerpoint/2010/main" val="3011813686"/>
              </p:ext>
            </p:extLst>
          </p:nvPr>
        </p:nvGraphicFramePr>
        <p:xfrm>
          <a:off x="107950" y="1254125"/>
          <a:ext cx="8963025" cy="5503864"/>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763">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〇■■の振り返りを行う。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〇■■について，感じたことを発表する。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〇■■を体感する。</a:t>
                      </a: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主体的に学びに向かう態度①</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r"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行動観察・発言分析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・●●，問題解決しようとしているか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を評価する。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〇■■について話し合う。</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〇■■を基に，各自が問題を見いだす。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・●●関わり，他者と関わりながら，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問題解決しようとしているかを評価</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する。 </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8063">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〇■■，結果を分かりやすく記録する。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行動観察・記録分析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・●●記録しているかを評価する。 </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1038">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〇■■についてまとめる。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en-US"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思考・判断・表現②</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・●●問題解決しているかを確認する。</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10</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〇■■のコツを考える。</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〇■■を作成する。 </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知識・技能①②</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・●●理解しているかを評価する。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400">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11</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〇■■，再度，影ふみをする。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〇■■を見直す。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主体的に学びに向かう態度②</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r"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・●●を学習や生活に生かそうとして</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いるかを評価する。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9687" name="テキスト ボックス 10"/>
          <p:cNvSpPr txBox="1">
            <a:spLocks noChangeArrowheads="1"/>
          </p:cNvSpPr>
          <p:nvPr/>
        </p:nvSpPr>
        <p:spPr bwMode="auto">
          <a:xfrm>
            <a:off x="804863" y="3559175"/>
            <a:ext cx="3303587" cy="33813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問題：▲▲▲▲あるのか。 </a:t>
            </a:r>
          </a:p>
        </p:txBody>
      </p:sp>
      <p:sp>
        <p:nvSpPr>
          <p:cNvPr id="69688" name="テキスト ボックス 16"/>
          <p:cNvSpPr txBox="1">
            <a:spLocks noChangeArrowheads="1"/>
          </p:cNvSpPr>
          <p:nvPr/>
        </p:nvSpPr>
        <p:spPr bwMode="auto">
          <a:xfrm>
            <a:off x="804863" y="4743450"/>
            <a:ext cx="3303587" cy="33813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結論：▲▲▲▲よりも高い。</a:t>
            </a:r>
          </a:p>
        </p:txBody>
      </p:sp>
      <p:sp>
        <p:nvSpPr>
          <p:cNvPr id="69689" name="テキスト ボックス 18"/>
          <p:cNvSpPr txBox="1">
            <a:spLocks noChangeArrowheads="1"/>
          </p:cNvSpPr>
          <p:nvPr/>
        </p:nvSpPr>
        <p:spPr bwMode="auto">
          <a:xfrm>
            <a:off x="-20638" y="892175"/>
            <a:ext cx="907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t>◆単元名「太陽と地球の様子」　内容のまとまり「第３学年Ｂ（２）太陽と地面の様子」</a:t>
            </a:r>
          </a:p>
        </p:txBody>
      </p:sp>
      <p:sp>
        <p:nvSpPr>
          <p:cNvPr id="11" name="楕円 11"/>
          <p:cNvSpPr/>
          <p:nvPr/>
        </p:nvSpPr>
        <p:spPr>
          <a:xfrm>
            <a:off x="4067175" y="5707062"/>
            <a:ext cx="1327150" cy="677863"/>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四角形吹き出し 1"/>
          <p:cNvSpPr/>
          <p:nvPr/>
        </p:nvSpPr>
        <p:spPr>
          <a:xfrm>
            <a:off x="539750" y="1717199"/>
            <a:ext cx="3527425" cy="3981450"/>
          </a:xfrm>
          <a:prstGeom prst="wedgeRectCallout">
            <a:avLst>
              <a:gd name="adj1" fmla="val 64256"/>
              <a:gd name="adj2" fmla="val 50112"/>
            </a:avLst>
          </a:prstGeom>
          <a:solidFill>
            <a:srgbClr val="FFCCFF"/>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anchor="ctr"/>
          <a:lstStyle/>
          <a:p>
            <a:pPr algn="dist">
              <a:lnSpc>
                <a:spcPts val="3200"/>
              </a:lnSpc>
              <a:defRPr/>
            </a:pPr>
            <a:r>
              <a:rPr lang="ja-JP" altLang="ja-JP" sz="2600" dirty="0">
                <a:solidFill>
                  <a:schemeClr val="tx1"/>
                </a:solidFill>
              </a:rPr>
              <a:t>「主体的に学習に取り</a:t>
            </a:r>
            <a:endParaRPr lang="en-US" altLang="ja-JP" sz="2600" dirty="0">
              <a:solidFill>
                <a:schemeClr val="tx1"/>
              </a:solidFill>
            </a:endParaRPr>
          </a:p>
          <a:p>
            <a:pPr algn="dist">
              <a:lnSpc>
                <a:spcPts val="3200"/>
              </a:lnSpc>
              <a:defRPr/>
            </a:pPr>
            <a:r>
              <a:rPr lang="ja-JP" altLang="ja-JP" sz="2600" dirty="0">
                <a:solidFill>
                  <a:schemeClr val="tx1"/>
                </a:solidFill>
              </a:rPr>
              <a:t>組む態度」については</a:t>
            </a:r>
            <a:r>
              <a:rPr lang="ja-JP" altLang="en-US" sz="2600" dirty="0">
                <a:solidFill>
                  <a:schemeClr val="tx1"/>
                </a:solidFill>
              </a:rPr>
              <a:t>，</a:t>
            </a:r>
            <a:endParaRPr lang="en-US" altLang="ja-JP" sz="2600" dirty="0">
              <a:solidFill>
                <a:schemeClr val="tx1"/>
              </a:solidFill>
            </a:endParaRPr>
          </a:p>
          <a:p>
            <a:pPr algn="dist">
              <a:lnSpc>
                <a:spcPts val="3200"/>
              </a:lnSpc>
              <a:defRPr/>
            </a:pPr>
            <a:r>
              <a:rPr lang="ja-JP" altLang="ja-JP" sz="2600" dirty="0">
                <a:solidFill>
                  <a:srgbClr val="FF0000"/>
                </a:solidFill>
              </a:rPr>
              <a:t>単元をまたいで総括</a:t>
            </a:r>
            <a:endParaRPr lang="en-US" altLang="ja-JP" sz="2600" dirty="0">
              <a:solidFill>
                <a:srgbClr val="FF0000"/>
              </a:solidFill>
            </a:endParaRPr>
          </a:p>
          <a:p>
            <a:pPr algn="dist">
              <a:lnSpc>
                <a:spcPts val="3200"/>
              </a:lnSpc>
              <a:defRPr/>
            </a:pPr>
            <a:r>
              <a:rPr lang="ja-JP" altLang="ja-JP" sz="2600" dirty="0">
                <a:solidFill>
                  <a:srgbClr val="FF0000"/>
                </a:solidFill>
              </a:rPr>
              <a:t>評価する場合</a:t>
            </a:r>
            <a:r>
              <a:rPr lang="ja-JP" altLang="en-US" sz="2600" dirty="0">
                <a:solidFill>
                  <a:srgbClr val="FF0000"/>
                </a:solidFill>
              </a:rPr>
              <a:t>も</a:t>
            </a:r>
            <a:r>
              <a:rPr lang="ja-JP" altLang="ja-JP" sz="2600" dirty="0">
                <a:solidFill>
                  <a:srgbClr val="FF0000"/>
                </a:solidFill>
              </a:rPr>
              <a:t>ある</a:t>
            </a:r>
            <a:endParaRPr lang="en-US" altLang="ja-JP" sz="2600" dirty="0">
              <a:solidFill>
                <a:srgbClr val="FF0000"/>
              </a:solidFill>
            </a:endParaRPr>
          </a:p>
          <a:p>
            <a:pPr algn="dist">
              <a:lnSpc>
                <a:spcPts val="3200"/>
              </a:lnSpc>
              <a:defRPr/>
            </a:pPr>
            <a:r>
              <a:rPr lang="ja-JP" altLang="ja-JP" sz="2600" dirty="0">
                <a:solidFill>
                  <a:schemeClr val="tx1"/>
                </a:solidFill>
              </a:rPr>
              <a:t>ため</a:t>
            </a:r>
            <a:r>
              <a:rPr lang="ja-JP" altLang="en-US" sz="2600" dirty="0">
                <a:solidFill>
                  <a:schemeClr val="tx1"/>
                </a:solidFill>
              </a:rPr>
              <a:t>，</a:t>
            </a:r>
            <a:r>
              <a:rPr lang="ja-JP" altLang="ja-JP" sz="2600" dirty="0">
                <a:solidFill>
                  <a:schemeClr val="tx1"/>
                </a:solidFill>
              </a:rPr>
              <a:t>一単元の中に</a:t>
            </a:r>
            <a:endParaRPr lang="en-US" altLang="ja-JP" sz="2600" dirty="0">
              <a:solidFill>
                <a:schemeClr val="tx1"/>
              </a:solidFill>
            </a:endParaRPr>
          </a:p>
          <a:p>
            <a:pPr algn="dist">
              <a:lnSpc>
                <a:spcPts val="3200"/>
              </a:lnSpc>
              <a:defRPr/>
            </a:pPr>
            <a:r>
              <a:rPr kumimoji="1" lang="ja-JP" altLang="en-US" sz="2600" dirty="0">
                <a:solidFill>
                  <a:srgbClr val="FF0000"/>
                </a:solidFill>
                <a:latin typeface="+mn-ea"/>
              </a:rPr>
              <a:t>理科における評価の</a:t>
            </a:r>
            <a:endParaRPr kumimoji="1" lang="en-US" altLang="ja-JP" sz="2600" dirty="0">
              <a:solidFill>
                <a:srgbClr val="FF0000"/>
              </a:solidFill>
              <a:latin typeface="+mn-ea"/>
            </a:endParaRPr>
          </a:p>
          <a:p>
            <a:pPr algn="dist">
              <a:lnSpc>
                <a:spcPts val="3200"/>
              </a:lnSpc>
              <a:defRPr/>
            </a:pPr>
            <a:r>
              <a:rPr kumimoji="1" lang="ja-JP" altLang="en-US" sz="2600" dirty="0">
                <a:solidFill>
                  <a:srgbClr val="FF0000"/>
                </a:solidFill>
                <a:latin typeface="+mn-ea"/>
              </a:rPr>
              <a:t>ための６つの視点</a:t>
            </a:r>
            <a:endParaRPr kumimoji="1" lang="en-US" altLang="ja-JP" sz="2600" dirty="0">
              <a:solidFill>
                <a:srgbClr val="FF0000"/>
              </a:solidFill>
              <a:latin typeface="+mn-ea"/>
            </a:endParaRPr>
          </a:p>
          <a:p>
            <a:pPr algn="dist">
              <a:lnSpc>
                <a:spcPts val="3200"/>
              </a:lnSpc>
              <a:defRPr/>
            </a:pPr>
            <a:r>
              <a:rPr lang="ja-JP" altLang="ja-JP" sz="2600" dirty="0">
                <a:solidFill>
                  <a:schemeClr val="tx1"/>
                </a:solidFill>
              </a:rPr>
              <a:t>すべてがない場合</a:t>
            </a:r>
            <a:r>
              <a:rPr lang="ja-JP" altLang="en-US" sz="2600" dirty="0">
                <a:solidFill>
                  <a:schemeClr val="tx1"/>
                </a:solidFill>
              </a:rPr>
              <a:t>も</a:t>
            </a:r>
            <a:endParaRPr lang="en-US" altLang="ja-JP" sz="2600" dirty="0">
              <a:solidFill>
                <a:schemeClr val="tx1"/>
              </a:solidFill>
            </a:endParaRPr>
          </a:p>
          <a:p>
            <a:pPr>
              <a:lnSpc>
                <a:spcPts val="3200"/>
              </a:lnSpc>
              <a:defRPr/>
            </a:pPr>
            <a:r>
              <a:rPr lang="ja-JP" altLang="en-US" sz="2600" dirty="0">
                <a:solidFill>
                  <a:schemeClr val="tx1"/>
                </a:solidFill>
              </a:rPr>
              <a:t>考えられます</a:t>
            </a:r>
            <a:r>
              <a:rPr lang="ja-JP" altLang="ja-JP" sz="2600" dirty="0">
                <a:solidFill>
                  <a:schemeClr val="tx1"/>
                </a:solidFill>
              </a:rPr>
              <a:t>。</a:t>
            </a:r>
            <a:endParaRPr kumimoji="1" lang="ja-JP" altLang="en-US" sz="2600" dirty="0">
              <a:solidFill>
                <a:schemeClr val="tx1"/>
              </a:solidFill>
            </a:endParaRPr>
          </a:p>
        </p:txBody>
      </p:sp>
      <p:sp>
        <p:nvSpPr>
          <p:cNvPr id="13" name="リボン: 下に曲がる 10"/>
          <p:cNvSpPr/>
          <p:nvPr/>
        </p:nvSpPr>
        <p:spPr>
          <a:xfrm>
            <a:off x="6516688" y="57150"/>
            <a:ext cx="2592387" cy="431800"/>
          </a:xfrm>
          <a:prstGeom prst="ribbon">
            <a:avLst>
              <a:gd name="adj1" fmla="val 16667"/>
              <a:gd name="adj2" fmla="val 694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48</a:t>
            </a:r>
            <a:r>
              <a:rPr kumimoji="1" lang="ja-JP" altLang="en-US" sz="2800" dirty="0" err="1">
                <a:solidFill>
                  <a:schemeClr val="tx1"/>
                </a:solidFill>
              </a:rPr>
              <a:t>，</a:t>
            </a:r>
            <a:r>
              <a:rPr kumimoji="1" lang="en-US" altLang="ja-JP" sz="2800" dirty="0">
                <a:solidFill>
                  <a:schemeClr val="tx1"/>
                </a:solidFill>
              </a:rPr>
              <a:t>P 49</a:t>
            </a:r>
            <a:endParaRPr kumimoji="1" lang="ja-JP" altLang="en-US" sz="2800" dirty="0">
              <a:solidFill>
                <a:schemeClr val="tx1"/>
              </a:solidFill>
            </a:endParaRPr>
          </a:p>
        </p:txBody>
      </p:sp>
      <p:pic>
        <p:nvPicPr>
          <p:cNvPr id="3" name="オーディオ 2">
            <a:hlinkClick r:id="" action="ppaction://media"/>
            <a:extLst>
              <a:ext uri="{FF2B5EF4-FFF2-40B4-BE49-F238E27FC236}">
                <a16:creationId xmlns:a16="http://schemas.microsoft.com/office/drawing/2014/main" id="{A996C702-CDE9-48FE-86E5-D7A833D4E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4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p:cNvGraphicFramePr>
            <a:graphicFrameLocks noGrp="1"/>
          </p:cNvGraphicFramePr>
          <p:nvPr>
            <p:extLst>
              <p:ext uri="{D42A27DB-BD31-4B8C-83A1-F6EECF244321}">
                <p14:modId xmlns:p14="http://schemas.microsoft.com/office/powerpoint/2010/main" val="1178269627"/>
              </p:ext>
            </p:extLst>
          </p:nvPr>
        </p:nvGraphicFramePr>
        <p:xfrm>
          <a:off x="107950" y="1254125"/>
          <a:ext cx="8963025" cy="5503864"/>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763">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〇■■の振り返りを行う。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〇■■について，感じたことを発表する。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〇■■を体感する。</a:t>
                      </a: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主体的に学びに向かう態度①</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r"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行動観察・発言分析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・●●，問題解決しようとしているか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を評価する。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〇■■について話し合う。</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〇■■を基に，各自が問題を見いだす。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思考・判断・表現①</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・●●関わり，他者と関わりながら，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問題解決しようとしているかを評価</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する。 </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8063">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〇■■，結果を分かりやすく記録する。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知識・技能③</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行動観察・記録分析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・●●記録しているかを評価する。 </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1038">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〇■■についてまとめる。 </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en-US"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思考・判断・表現②</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・●●問題解決しているかを確認する。</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10</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〇■■のコツを考える。</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〇■■を作成する。 </a:t>
                      </a: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endPar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知識・技能①②</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・●●理解しているかを評価する。</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400">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11</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〇■■，再度，影ふみをする。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〇■■を見直す。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主体的に学びに向かう態度②</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r"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行動観察・記述分析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・●●を学習や生活に生かそうとして</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いるかを評価する。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1735" name="テキスト ボックス 10"/>
          <p:cNvSpPr txBox="1">
            <a:spLocks noChangeArrowheads="1"/>
          </p:cNvSpPr>
          <p:nvPr/>
        </p:nvSpPr>
        <p:spPr bwMode="auto">
          <a:xfrm>
            <a:off x="804863" y="3559175"/>
            <a:ext cx="3303587" cy="33813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問題：▲▲▲▲あるのか。 </a:t>
            </a:r>
          </a:p>
        </p:txBody>
      </p:sp>
      <p:sp>
        <p:nvSpPr>
          <p:cNvPr id="71736" name="テキスト ボックス 16"/>
          <p:cNvSpPr txBox="1">
            <a:spLocks noChangeArrowheads="1"/>
          </p:cNvSpPr>
          <p:nvPr/>
        </p:nvSpPr>
        <p:spPr bwMode="auto">
          <a:xfrm>
            <a:off x="804863" y="4743450"/>
            <a:ext cx="3303587" cy="33813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latin typeface="ＭＳ Ｐ明朝" panose="02020600040205080304" pitchFamily="18" charset="-128"/>
                <a:ea typeface="ＭＳ Ｐ明朝" panose="02020600040205080304" pitchFamily="18" charset="-128"/>
              </a:rPr>
              <a:t>結論：▲▲▲▲よりも高い。</a:t>
            </a:r>
          </a:p>
        </p:txBody>
      </p:sp>
      <p:sp>
        <p:nvSpPr>
          <p:cNvPr id="71737" name="テキスト ボックス 18"/>
          <p:cNvSpPr txBox="1">
            <a:spLocks noChangeArrowheads="1"/>
          </p:cNvSpPr>
          <p:nvPr/>
        </p:nvSpPr>
        <p:spPr bwMode="auto">
          <a:xfrm>
            <a:off x="-20638" y="892175"/>
            <a:ext cx="9078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t>◆単元名「太陽と地球の様子」　内容のまとまり「第３学年Ｂ（２）太陽と地面の様子」</a:t>
            </a:r>
          </a:p>
        </p:txBody>
      </p:sp>
      <p:sp>
        <p:nvSpPr>
          <p:cNvPr id="12" name="楕円 11"/>
          <p:cNvSpPr/>
          <p:nvPr/>
        </p:nvSpPr>
        <p:spPr>
          <a:xfrm>
            <a:off x="4124326" y="4369038"/>
            <a:ext cx="679450" cy="813700"/>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正方形/長方形 19"/>
          <p:cNvSpPr/>
          <p:nvPr/>
        </p:nvSpPr>
        <p:spPr>
          <a:xfrm>
            <a:off x="306388" y="1254125"/>
            <a:ext cx="8424862" cy="3105150"/>
          </a:xfrm>
          <a:prstGeom prst="rect">
            <a:avLst/>
          </a:prstGeom>
          <a:solidFill>
            <a:srgbClr val="FFCCFF"/>
          </a:solidFill>
          <a:ln w="635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en-US" altLang="ja-JP" sz="2800" dirty="0">
                <a:solidFill>
                  <a:srgbClr val="FF0000"/>
                </a:solidFill>
              </a:rPr>
              <a:t>※</a:t>
            </a:r>
            <a:r>
              <a:rPr lang="ja-JP" altLang="en-US" sz="2800" dirty="0">
                <a:solidFill>
                  <a:schemeClr val="tx1"/>
                </a:solidFill>
              </a:rPr>
              <a:t>・・・第３学年で主に育成を目指す問題解決の力</a:t>
            </a:r>
            <a:endParaRPr lang="en-US" altLang="ja-JP" sz="2800" dirty="0">
              <a:solidFill>
                <a:schemeClr val="tx1"/>
              </a:solidFill>
            </a:endParaRPr>
          </a:p>
          <a:p>
            <a:pPr algn="dist">
              <a:defRPr/>
            </a:pPr>
            <a:r>
              <a:rPr lang="ja-JP" altLang="en-US" sz="2800" dirty="0">
                <a:solidFill>
                  <a:schemeClr val="tx1"/>
                </a:solidFill>
              </a:rPr>
              <a:t>（観察，実験</a:t>
            </a:r>
            <a:r>
              <a:rPr lang="ja-JP" altLang="en-US" sz="2800" dirty="0">
                <a:solidFill>
                  <a:srgbClr val="FF0000"/>
                </a:solidFill>
              </a:rPr>
              <a:t>前</a:t>
            </a:r>
            <a:r>
              <a:rPr lang="ja-JP" altLang="en-US" sz="2800" dirty="0">
                <a:solidFill>
                  <a:schemeClr val="tx1"/>
                </a:solidFill>
              </a:rPr>
              <a:t>の思考・判断・表現）は「思考・判断・</a:t>
            </a:r>
            <a:endParaRPr lang="en-US" altLang="ja-JP" sz="2800" dirty="0">
              <a:solidFill>
                <a:schemeClr val="tx1"/>
              </a:solidFill>
            </a:endParaRPr>
          </a:p>
          <a:p>
            <a:pPr algn="dist">
              <a:defRPr/>
            </a:pPr>
            <a:r>
              <a:rPr lang="ja-JP" altLang="en-US" sz="2800" dirty="0">
                <a:solidFill>
                  <a:schemeClr val="tx1"/>
                </a:solidFill>
              </a:rPr>
              <a:t>表現①」で評価するため，第９時での「思考・判断・</a:t>
            </a:r>
            <a:endParaRPr lang="en-US" altLang="ja-JP" sz="2800" dirty="0">
              <a:solidFill>
                <a:schemeClr val="tx1"/>
              </a:solidFill>
            </a:endParaRPr>
          </a:p>
          <a:p>
            <a:pPr algn="dist">
              <a:defRPr/>
            </a:pPr>
            <a:r>
              <a:rPr lang="ja-JP" altLang="en-US" sz="2800" dirty="0">
                <a:solidFill>
                  <a:schemeClr val="tx1"/>
                </a:solidFill>
              </a:rPr>
              <a:t>表現②（観察，実験</a:t>
            </a:r>
            <a:r>
              <a:rPr lang="ja-JP" altLang="en-US" sz="2800" dirty="0">
                <a:solidFill>
                  <a:srgbClr val="FF0000"/>
                </a:solidFill>
              </a:rPr>
              <a:t>後</a:t>
            </a:r>
            <a:r>
              <a:rPr lang="ja-JP" altLang="en-US" sz="2800" dirty="0">
                <a:solidFill>
                  <a:schemeClr val="tx1"/>
                </a:solidFill>
              </a:rPr>
              <a:t>の思考・判断・表現）」の観点は，</a:t>
            </a:r>
            <a:endParaRPr lang="en-US" altLang="ja-JP" sz="2800" dirty="0">
              <a:solidFill>
                <a:schemeClr val="tx1"/>
              </a:solidFill>
            </a:endParaRPr>
          </a:p>
          <a:p>
            <a:pPr algn="dist">
              <a:defRPr/>
            </a:pPr>
            <a:r>
              <a:rPr lang="ja-JP" altLang="en-US" sz="2800" dirty="0">
                <a:solidFill>
                  <a:schemeClr val="tx1"/>
                </a:solidFill>
              </a:rPr>
              <a:t>特徴的な児童の学習状況を確認し，</a:t>
            </a:r>
            <a:r>
              <a:rPr lang="ja-JP" altLang="en-US" sz="2800" dirty="0">
                <a:solidFill>
                  <a:srgbClr val="FF0000"/>
                </a:solidFill>
              </a:rPr>
              <a:t>今後実施する別の</a:t>
            </a:r>
            <a:endParaRPr lang="en-US" altLang="ja-JP" sz="2800" dirty="0">
              <a:solidFill>
                <a:srgbClr val="FF0000"/>
              </a:solidFill>
            </a:endParaRPr>
          </a:p>
          <a:p>
            <a:pPr algn="dist">
              <a:defRPr/>
            </a:pPr>
            <a:r>
              <a:rPr lang="ja-JP" altLang="en-US" sz="2800" dirty="0">
                <a:solidFill>
                  <a:srgbClr val="FF0000"/>
                </a:solidFill>
              </a:rPr>
              <a:t>単元と合わせて児童全員の観点別の学習状況の評価</a:t>
            </a:r>
            <a:endParaRPr lang="en-US" altLang="ja-JP" sz="2800" dirty="0">
              <a:solidFill>
                <a:srgbClr val="FF0000"/>
              </a:solidFill>
            </a:endParaRPr>
          </a:p>
          <a:p>
            <a:pPr>
              <a:defRPr/>
            </a:pPr>
            <a:r>
              <a:rPr lang="ja-JP" altLang="en-US" sz="2800" dirty="0">
                <a:solidFill>
                  <a:srgbClr val="FF0000"/>
                </a:solidFill>
              </a:rPr>
              <a:t>を行うよう計画</a:t>
            </a:r>
            <a:r>
              <a:rPr lang="ja-JP" altLang="en-US" sz="2800" dirty="0">
                <a:solidFill>
                  <a:schemeClr val="tx1"/>
                </a:solidFill>
              </a:rPr>
              <a:t>してある。 </a:t>
            </a:r>
            <a:endParaRPr lang="ja-JP" altLang="ja-JP" sz="2800" dirty="0">
              <a:solidFill>
                <a:schemeClr val="tx1"/>
              </a:solidFill>
            </a:endParaRPr>
          </a:p>
        </p:txBody>
      </p:sp>
      <p:sp>
        <p:nvSpPr>
          <p:cNvPr id="13" name="AutoShape 9"/>
          <p:cNvSpPr>
            <a:spLocks noChangeArrowheads="1"/>
          </p:cNvSpPr>
          <p:nvPr/>
        </p:nvSpPr>
        <p:spPr bwMode="auto">
          <a:xfrm>
            <a:off x="539345" y="5622025"/>
            <a:ext cx="8201025" cy="1025525"/>
          </a:xfrm>
          <a:prstGeom prst="wedgeRoundRectCallout">
            <a:avLst>
              <a:gd name="adj1" fmla="val 620"/>
              <a:gd name="adj2" fmla="val -124491"/>
              <a:gd name="adj3" fmla="val 16667"/>
            </a:avLst>
          </a:prstGeom>
          <a:solidFill>
            <a:srgbClr val="FFFF00"/>
          </a:solidFill>
          <a:ln w="38100">
            <a:solidFill>
              <a:srgbClr val="000099"/>
            </a:solidFill>
            <a:round/>
            <a:headEnd/>
            <a:tailEnd/>
          </a:ln>
        </p:spPr>
        <p:txBody>
          <a:bodyPr lIns="0" tIns="8890" rIns="0" bIns="8890"/>
          <a:lstStyle/>
          <a:p>
            <a:pPr>
              <a:defRPr/>
            </a:pPr>
            <a:r>
              <a:rPr lang="ja-JP" altLang="en-US" sz="2800" dirty="0">
                <a:latin typeface="+mj-ea"/>
                <a:ea typeface="+mj-ea"/>
              </a:rPr>
              <a:t>単元の評価規準に示されている「思考・判断・表現②」の評価を「記録」するように計画されていない。</a:t>
            </a:r>
            <a:endParaRPr lang="en-US" altLang="ja-JP" sz="2800" dirty="0">
              <a:latin typeface="+mj-ea"/>
              <a:ea typeface="+mj-ea"/>
            </a:endParaRPr>
          </a:p>
        </p:txBody>
      </p:sp>
      <p:cxnSp>
        <p:nvCxnSpPr>
          <p:cNvPr id="6" name="直線コネクタ 5"/>
          <p:cNvCxnSpPr>
            <a:cxnSpLocks/>
          </p:cNvCxnSpPr>
          <p:nvPr/>
        </p:nvCxnSpPr>
        <p:spPr>
          <a:xfrm>
            <a:off x="5389563" y="4743450"/>
            <a:ext cx="3095625" cy="0"/>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リボン: 下に曲がる 10"/>
          <p:cNvSpPr/>
          <p:nvPr/>
        </p:nvSpPr>
        <p:spPr>
          <a:xfrm>
            <a:off x="6516688" y="57150"/>
            <a:ext cx="2592387" cy="431800"/>
          </a:xfrm>
          <a:prstGeom prst="ribbon">
            <a:avLst>
              <a:gd name="adj1" fmla="val 16667"/>
              <a:gd name="adj2" fmla="val 694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48</a:t>
            </a:r>
            <a:r>
              <a:rPr kumimoji="1" lang="ja-JP" altLang="en-US" sz="2800" dirty="0" err="1">
                <a:solidFill>
                  <a:schemeClr val="tx1"/>
                </a:solidFill>
              </a:rPr>
              <a:t>，</a:t>
            </a:r>
            <a:r>
              <a:rPr kumimoji="1" lang="en-US" altLang="ja-JP" sz="2800" dirty="0">
                <a:solidFill>
                  <a:schemeClr val="tx1"/>
                </a:solidFill>
              </a:rPr>
              <a:t>P 49</a:t>
            </a:r>
            <a:endParaRPr kumimoji="1" lang="ja-JP" altLang="en-US" sz="2800" dirty="0">
              <a:solidFill>
                <a:schemeClr val="tx1"/>
              </a:solidFill>
            </a:endParaRPr>
          </a:p>
        </p:txBody>
      </p:sp>
      <p:pic>
        <p:nvPicPr>
          <p:cNvPr id="14" name="オーディオ 13">
            <a:hlinkClick r:id="" action="ppaction://media"/>
            <a:extLst>
              <a:ext uri="{FF2B5EF4-FFF2-40B4-BE49-F238E27FC236}">
                <a16:creationId xmlns:a16="http://schemas.microsoft.com/office/drawing/2014/main" id="{229AF106-E7E4-478E-88A4-D42F5DB4C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0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Ⅰ </a:t>
            </a:r>
            <a:r>
              <a:rPr lang="ja-JP" altLang="en-US" sz="2800" b="1" dirty="0">
                <a:solidFill>
                  <a:srgbClr val="000000"/>
                </a:solidFill>
                <a:ea typeface="HGP教科書体" panose="02020600000000000000" pitchFamily="18" charset="-128"/>
              </a:rPr>
              <a:t>　小学校理科における「内容のまとまり」</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Ⅱ </a:t>
            </a:r>
            <a:r>
              <a:rPr lang="ja-JP" altLang="en-US" sz="2800" b="1" dirty="0">
                <a:solidFill>
                  <a:srgbClr val="000000"/>
                </a:solidFill>
                <a:ea typeface="HGP教科書体" panose="02020600000000000000" pitchFamily="18" charset="-128"/>
              </a:rPr>
              <a:t>　小学校理科における「内容のまとまりごとの評価規準」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rgbClr val="000000"/>
                </a:solidFill>
                <a:ea typeface="HGP教科書体" panose="02020600000000000000" pitchFamily="18" charset="-128"/>
              </a:rPr>
              <a:t>　 作成の具体的な手順</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Ⅲ </a:t>
            </a:r>
            <a:r>
              <a:rPr lang="ja-JP" altLang="en-US" sz="2800" b="1" dirty="0">
                <a:solidFill>
                  <a:srgbClr val="000000"/>
                </a:solidFill>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「内容のまとまりごとの評価規準」の考え方を踏まえた</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「単元の評価規準」の作成の手順について</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atin typeface="+mj-ea"/>
              </a:rPr>
              <a:t>Ⅳ</a:t>
            </a:r>
            <a:r>
              <a:rPr lang="ja-JP" altLang="en-US" sz="2800" b="1" dirty="0">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3C0A0998-7ABA-48E5-9C14-EA3142816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7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fontAlgn="auto" hangingPunct="1">
              <a:spcAft>
                <a:spcPts val="0"/>
              </a:spcAft>
              <a:defRPr/>
            </a:pPr>
            <a:r>
              <a:rPr lang="ja-JP" altLang="en-US" sz="2800" b="1" dirty="0">
                <a:solidFill>
                  <a:schemeClr val="bg1"/>
                </a:solidFill>
                <a:latin typeface="+mj-ea"/>
              </a:rPr>
              <a:t>「指導と評価の一体化」のための学習評価について</a:t>
            </a:r>
            <a:endParaRPr lang="ja-JP" altLang="en-US" sz="4800" b="1" dirty="0">
              <a:solidFill>
                <a:schemeClr val="bg1"/>
              </a:solidFill>
              <a:latin typeface="+mj-ea"/>
            </a:endParaRPr>
          </a:p>
        </p:txBody>
      </p:sp>
      <p:sp>
        <p:nvSpPr>
          <p:cNvPr id="10" name="テキスト ボックス 9"/>
          <p:cNvSpPr txBox="1"/>
          <p:nvPr/>
        </p:nvSpPr>
        <p:spPr>
          <a:xfrm>
            <a:off x="90488" y="1125538"/>
            <a:ext cx="8963025" cy="567690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0244" name="AutoShape 10"/>
          <p:cNvSpPr>
            <a:spLocks noChangeArrowheads="1"/>
          </p:cNvSpPr>
          <p:nvPr/>
        </p:nvSpPr>
        <p:spPr bwMode="auto">
          <a:xfrm>
            <a:off x="244475" y="1235075"/>
            <a:ext cx="8655050" cy="5443538"/>
          </a:xfrm>
          <a:prstGeom prst="foldedCorner">
            <a:avLst>
              <a:gd name="adj" fmla="val 6338"/>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◆学習評価について</a:t>
            </a:r>
            <a:endParaRPr lang="en-US" altLang="ja-JP" sz="2800">
              <a:latin typeface="Tahoma" panose="020B0604030504040204" pitchFamily="34" charset="0"/>
            </a:endParaRPr>
          </a:p>
          <a:p>
            <a:pPr algn="dist"/>
            <a:r>
              <a:rPr lang="ja-JP" altLang="en-US" sz="2800">
                <a:latin typeface="Tahoma" panose="020B0604030504040204" pitchFamily="34" charset="0"/>
              </a:rPr>
              <a:t>　</a:t>
            </a:r>
            <a:endParaRPr lang="en-US" altLang="ja-JP" sz="2800">
              <a:latin typeface="Tahoma" panose="020B0604030504040204" pitchFamily="34" charset="0"/>
            </a:endParaRPr>
          </a:p>
          <a:p>
            <a:endParaRPr lang="en-US" altLang="ja-JP" sz="2400">
              <a:latin typeface="Tahoma" panose="020B0604030504040204" pitchFamily="34" charset="0"/>
            </a:endParaRPr>
          </a:p>
          <a:p>
            <a:endParaRPr lang="en-US" altLang="ja-JP" sz="2400">
              <a:latin typeface="Tahoma" panose="020B0604030504040204" pitchFamily="34" charset="0"/>
            </a:endParaRPr>
          </a:p>
        </p:txBody>
      </p:sp>
      <p:sp>
        <p:nvSpPr>
          <p:cNvPr id="10245" name="テキスト ボックス 2"/>
          <p:cNvSpPr txBox="1">
            <a:spLocks noChangeArrowheads="1"/>
          </p:cNvSpPr>
          <p:nvPr/>
        </p:nvSpPr>
        <p:spPr bwMode="auto">
          <a:xfrm>
            <a:off x="90488" y="652463"/>
            <a:ext cx="896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◆「指導と評価の一体化」のために</a:t>
            </a:r>
          </a:p>
        </p:txBody>
      </p:sp>
      <p:sp>
        <p:nvSpPr>
          <p:cNvPr id="8" name="正方形/長方形 7"/>
          <p:cNvSpPr/>
          <p:nvPr/>
        </p:nvSpPr>
        <p:spPr>
          <a:xfrm>
            <a:off x="2771775" y="2730500"/>
            <a:ext cx="504825" cy="206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 name="楕円 2"/>
          <p:cNvSpPr/>
          <p:nvPr/>
        </p:nvSpPr>
        <p:spPr>
          <a:xfrm>
            <a:off x="468313" y="1836738"/>
            <a:ext cx="5111750" cy="1150937"/>
          </a:xfrm>
          <a:prstGeom prst="ellipse">
            <a:avLst/>
          </a:prstGeom>
          <a:solidFill>
            <a:srgbClr val="66FFFF"/>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学習指導要領</a:t>
            </a:r>
          </a:p>
        </p:txBody>
      </p:sp>
      <p:sp>
        <p:nvSpPr>
          <p:cNvPr id="4" name="正方形/長方形 3"/>
          <p:cNvSpPr/>
          <p:nvPr/>
        </p:nvSpPr>
        <p:spPr>
          <a:xfrm>
            <a:off x="4392613" y="2730500"/>
            <a:ext cx="4392612" cy="91440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tx1"/>
                </a:solidFill>
              </a:rPr>
              <a:t>内容のまとまりごとの評価規準</a:t>
            </a:r>
          </a:p>
        </p:txBody>
      </p:sp>
      <p:sp>
        <p:nvSpPr>
          <p:cNvPr id="17" name="楕円 16"/>
          <p:cNvSpPr/>
          <p:nvPr/>
        </p:nvSpPr>
        <p:spPr>
          <a:xfrm>
            <a:off x="468313" y="4508500"/>
            <a:ext cx="5111750" cy="11525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単元の目標</a:t>
            </a:r>
          </a:p>
        </p:txBody>
      </p:sp>
      <p:sp>
        <p:nvSpPr>
          <p:cNvPr id="18" name="正方形/長方形 17"/>
          <p:cNvSpPr/>
          <p:nvPr/>
        </p:nvSpPr>
        <p:spPr>
          <a:xfrm>
            <a:off x="4383088" y="5467350"/>
            <a:ext cx="4392612" cy="91440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tx1"/>
                </a:solidFill>
              </a:rPr>
              <a:t>単元の評価規準</a:t>
            </a:r>
            <a:endParaRPr kumimoji="1" lang="ja-JP" altLang="en-US" sz="2400" b="1" dirty="0"/>
          </a:p>
        </p:txBody>
      </p:sp>
      <p:sp>
        <p:nvSpPr>
          <p:cNvPr id="24" name="リボン: 下に曲がる 23"/>
          <p:cNvSpPr/>
          <p:nvPr/>
        </p:nvSpPr>
        <p:spPr>
          <a:xfrm>
            <a:off x="5832475" y="1773238"/>
            <a:ext cx="2843213" cy="790575"/>
          </a:xfrm>
          <a:prstGeom prst="ribbon">
            <a:avLst>
              <a:gd name="adj1" fmla="val 16667"/>
              <a:gd name="adj2" fmla="val 7108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p>
            <a:pPr algn="ctr">
              <a:lnSpc>
                <a:spcPts val="2700"/>
              </a:lnSpc>
              <a:defRPr/>
            </a:pPr>
            <a:r>
              <a:rPr kumimoji="1" lang="ja-JP" altLang="en-US" sz="2400" dirty="0">
                <a:solidFill>
                  <a:schemeClr val="tx1"/>
                </a:solidFill>
              </a:rPr>
              <a:t>第 </a:t>
            </a:r>
            <a:r>
              <a:rPr kumimoji="1" lang="en-US" altLang="ja-JP" sz="2400" dirty="0">
                <a:solidFill>
                  <a:schemeClr val="tx1"/>
                </a:solidFill>
              </a:rPr>
              <a:t>2 </a:t>
            </a:r>
            <a:r>
              <a:rPr kumimoji="1" lang="ja-JP" altLang="en-US" sz="2400" dirty="0">
                <a:solidFill>
                  <a:schemeClr val="tx1"/>
                </a:solidFill>
              </a:rPr>
              <a:t>編</a:t>
            </a:r>
            <a:endParaRPr kumimoji="1" lang="en-US" altLang="ja-JP" sz="2400" dirty="0">
              <a:solidFill>
                <a:schemeClr val="tx1"/>
              </a:solidFill>
            </a:endParaRPr>
          </a:p>
          <a:p>
            <a:pPr algn="ctr">
              <a:lnSpc>
                <a:spcPts val="2700"/>
              </a:lnSpc>
              <a:defRPr/>
            </a:pPr>
            <a:r>
              <a:rPr kumimoji="1" lang="en-US" altLang="ja-JP" sz="2800" dirty="0">
                <a:solidFill>
                  <a:schemeClr val="tx1"/>
                </a:solidFill>
              </a:rPr>
              <a:t>P 25</a:t>
            </a:r>
            <a:r>
              <a:rPr kumimoji="1" lang="ja-JP" altLang="en-US" sz="2800" dirty="0">
                <a:solidFill>
                  <a:schemeClr val="tx1"/>
                </a:solidFill>
              </a:rPr>
              <a:t>～</a:t>
            </a:r>
            <a:r>
              <a:rPr kumimoji="1" lang="en-US" altLang="ja-JP" sz="2800" dirty="0">
                <a:solidFill>
                  <a:schemeClr val="tx1"/>
                </a:solidFill>
              </a:rPr>
              <a:t>P 31</a:t>
            </a:r>
            <a:endParaRPr kumimoji="1" lang="ja-JP" altLang="en-US" sz="2800" dirty="0">
              <a:solidFill>
                <a:schemeClr val="tx1"/>
              </a:solidFill>
            </a:endParaRPr>
          </a:p>
        </p:txBody>
      </p:sp>
      <p:sp>
        <p:nvSpPr>
          <p:cNvPr id="25" name="リボン: 下に曲がる 24"/>
          <p:cNvSpPr/>
          <p:nvPr/>
        </p:nvSpPr>
        <p:spPr>
          <a:xfrm>
            <a:off x="5832475" y="4508500"/>
            <a:ext cx="2843213" cy="792163"/>
          </a:xfrm>
          <a:prstGeom prst="ribbon">
            <a:avLst>
              <a:gd name="adj1" fmla="val 16667"/>
              <a:gd name="adj2" fmla="val 7108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p>
            <a:pPr algn="ctr">
              <a:lnSpc>
                <a:spcPts val="2700"/>
              </a:lnSpc>
              <a:defRPr/>
            </a:pPr>
            <a:r>
              <a:rPr kumimoji="1" lang="ja-JP" altLang="en-US" sz="2400" dirty="0">
                <a:solidFill>
                  <a:schemeClr val="tx1"/>
                </a:solidFill>
              </a:rPr>
              <a:t>第 </a:t>
            </a:r>
            <a:r>
              <a:rPr kumimoji="1" lang="en-US" altLang="ja-JP" sz="2400" dirty="0">
                <a:solidFill>
                  <a:schemeClr val="tx1"/>
                </a:solidFill>
              </a:rPr>
              <a:t>3 </a:t>
            </a:r>
            <a:r>
              <a:rPr kumimoji="1" lang="ja-JP" altLang="en-US" sz="2400" dirty="0">
                <a:solidFill>
                  <a:schemeClr val="tx1"/>
                </a:solidFill>
              </a:rPr>
              <a:t>編</a:t>
            </a:r>
            <a:endParaRPr kumimoji="1" lang="en-US" altLang="ja-JP" sz="2400" dirty="0">
              <a:solidFill>
                <a:schemeClr val="tx1"/>
              </a:solidFill>
            </a:endParaRPr>
          </a:p>
          <a:p>
            <a:pPr algn="ctr">
              <a:lnSpc>
                <a:spcPts val="2700"/>
              </a:lnSpc>
              <a:defRPr/>
            </a:pPr>
            <a:r>
              <a:rPr kumimoji="1" lang="en-US" altLang="ja-JP" sz="2800" dirty="0">
                <a:solidFill>
                  <a:schemeClr val="tx1"/>
                </a:solidFill>
              </a:rPr>
              <a:t>P 33</a:t>
            </a:r>
            <a:r>
              <a:rPr kumimoji="1" lang="ja-JP" altLang="en-US" sz="2800" dirty="0">
                <a:solidFill>
                  <a:schemeClr val="tx1"/>
                </a:solidFill>
              </a:rPr>
              <a:t>～</a:t>
            </a:r>
            <a:r>
              <a:rPr kumimoji="1" lang="en-US" altLang="ja-JP" sz="2800" dirty="0">
                <a:solidFill>
                  <a:schemeClr val="tx1"/>
                </a:solidFill>
              </a:rPr>
              <a:t>P 77</a:t>
            </a:r>
            <a:endParaRPr kumimoji="1" lang="ja-JP" altLang="en-US" sz="2800" dirty="0">
              <a:solidFill>
                <a:srgbClr val="FF0000"/>
              </a:solidFill>
            </a:endParaRPr>
          </a:p>
        </p:txBody>
      </p:sp>
      <p:sp>
        <p:nvSpPr>
          <p:cNvPr id="13" name="リボン: 下に曲がる 1"/>
          <p:cNvSpPr/>
          <p:nvPr/>
        </p:nvSpPr>
        <p:spPr>
          <a:xfrm>
            <a:off x="7613650" y="650875"/>
            <a:ext cx="1439863"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35</a:t>
            </a:r>
            <a:endParaRPr kumimoji="1" lang="ja-JP" altLang="en-US" sz="2800" dirty="0">
              <a:solidFill>
                <a:schemeClr val="tx1"/>
              </a:solidFill>
            </a:endParaRPr>
          </a:p>
        </p:txBody>
      </p:sp>
      <p:pic>
        <p:nvPicPr>
          <p:cNvPr id="2" name="オーディオ 1">
            <a:hlinkClick r:id="" action="ppaction://media"/>
            <a:extLst>
              <a:ext uri="{FF2B5EF4-FFF2-40B4-BE49-F238E27FC236}">
                <a16:creationId xmlns:a16="http://schemas.microsoft.com/office/drawing/2014/main" id="{A7F592F1-D811-46E5-A3CD-ECEC855C9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36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ln>
                  <a:solidFill>
                    <a:schemeClr val="tx1"/>
                  </a:solidFill>
                </a:ln>
                <a:solidFill>
                  <a:srgbClr val="000000"/>
                </a:solidFill>
                <a:ea typeface="HGP教科書体" panose="02020600000000000000" pitchFamily="18" charset="-128"/>
              </a:rPr>
              <a:t>Ⅰ </a:t>
            </a:r>
            <a:r>
              <a:rPr lang="ja-JP" altLang="en-US" sz="2800" b="1" dirty="0">
                <a:ln>
                  <a:solidFill>
                    <a:schemeClr val="tx1"/>
                  </a:solidFill>
                </a:ln>
                <a:solidFill>
                  <a:srgbClr val="000000"/>
                </a:solidFill>
                <a:ea typeface="HGP教科書体" panose="02020600000000000000" pitchFamily="18" charset="-128"/>
              </a:rPr>
              <a:t>　小学校理科における「内容のまとまり」</a:t>
            </a:r>
            <a:endParaRPr lang="en-US" altLang="ja-JP" sz="2800" b="1" dirty="0">
              <a:ln>
                <a:solidFill>
                  <a:schemeClr val="tx1"/>
                </a:solidFill>
              </a:ln>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Ⅱ </a:t>
            </a:r>
            <a:r>
              <a:rPr lang="ja-JP" altLang="en-US" sz="2800" b="1" dirty="0">
                <a:solidFill>
                  <a:schemeClr val="bg1">
                    <a:lumMod val="65000"/>
                  </a:schemeClr>
                </a:solidFill>
                <a:ea typeface="HGP教科書体" panose="02020600000000000000" pitchFamily="18" charset="-128"/>
              </a:rPr>
              <a:t>　小学校理科における「内容のまとまりごとの評価規準」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chemeClr val="bg1">
                    <a:lumMod val="65000"/>
                  </a:schemeClr>
                </a:solidFill>
                <a:ea typeface="HGP教科書体" panose="02020600000000000000" pitchFamily="18" charset="-128"/>
              </a:rPr>
              <a:t>　 作成の具体的な手順</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Ⅲ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「内容のまとまりごとの評価規準」の考え方を踏まえた</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solidFill>
                  <a:schemeClr val="bg1">
                    <a:lumMod val="65000"/>
                  </a:schemeClr>
                </a:solidFill>
                <a:latin typeface="HGP教科書体" panose="02020600000000000000" pitchFamily="18" charset="-128"/>
                <a:ea typeface="HGP教科書体" panose="02020600000000000000" pitchFamily="18" charset="-128"/>
              </a:rPr>
              <a:t>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「単元の評価規準」の作成の手順について</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latin typeface="+mj-ea"/>
              </a:rPr>
              <a:t>Ⅳ</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A0EFB950-0A1F-4C37-BEB3-C014ED38B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73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2252663"/>
            <a:ext cx="8963025" cy="43449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小学校理科における「内容のまとまり」</a:t>
            </a:r>
            <a:endParaRPr lang="en-US" altLang="ja-JP" sz="2800" b="1" dirty="0">
              <a:solidFill>
                <a:schemeClr val="bg1"/>
              </a:solidFill>
              <a:latin typeface="+mj-ea"/>
              <a:ea typeface="+mj-ea"/>
            </a:endParaRPr>
          </a:p>
        </p:txBody>
      </p:sp>
      <p:sp>
        <p:nvSpPr>
          <p:cNvPr id="2" name="リボン: 下に曲がる 1"/>
          <p:cNvSpPr/>
          <p:nvPr/>
        </p:nvSpPr>
        <p:spPr>
          <a:xfrm>
            <a:off x="7675563" y="9207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27</a:t>
            </a:r>
            <a:endParaRPr kumimoji="1" lang="ja-JP" altLang="en-US" sz="2800" dirty="0">
              <a:solidFill>
                <a:schemeClr val="tx1"/>
              </a:solidFill>
            </a:endParaRPr>
          </a:p>
        </p:txBody>
      </p:sp>
      <p:grpSp>
        <p:nvGrpSpPr>
          <p:cNvPr id="14341" name="グループ化 3"/>
          <p:cNvGrpSpPr>
            <a:grpSpLocks/>
          </p:cNvGrpSpPr>
          <p:nvPr/>
        </p:nvGrpSpPr>
        <p:grpSpPr bwMode="auto">
          <a:xfrm>
            <a:off x="77788" y="2378075"/>
            <a:ext cx="8963025" cy="4078288"/>
            <a:chOff x="68541" y="1268760"/>
            <a:chExt cx="8963025" cy="4077433"/>
          </a:xfrm>
        </p:grpSpPr>
        <p:sp>
          <p:nvSpPr>
            <p:cNvPr id="12" name="正方形/長方形 11"/>
            <p:cNvSpPr/>
            <p:nvPr/>
          </p:nvSpPr>
          <p:spPr>
            <a:xfrm>
              <a:off x="143153" y="1268760"/>
              <a:ext cx="8856663" cy="40774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44" name="テキスト ボックス 20"/>
            <p:cNvSpPr txBox="1">
              <a:spLocks noChangeArrowheads="1"/>
            </p:cNvSpPr>
            <p:nvPr/>
          </p:nvSpPr>
          <p:spPr bwMode="auto">
            <a:xfrm>
              <a:off x="68541" y="1268760"/>
              <a:ext cx="8963025" cy="403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800" b="1">
                  <a:latin typeface="ＭＳ ゴシック" panose="020B0609070205080204" pitchFamily="49" charset="-128"/>
                  <a:ea typeface="ＭＳ ゴシック" panose="020B0609070205080204" pitchFamily="49" charset="-128"/>
                </a:rPr>
                <a:t>〔</a:t>
              </a:r>
              <a:r>
                <a:rPr lang="ja-JP" altLang="en-US" sz="2800" b="1">
                  <a:latin typeface="ＭＳ ゴシック" panose="020B0609070205080204" pitchFamily="49" charset="-128"/>
                  <a:ea typeface="ＭＳ ゴシック" panose="020B0609070205080204" pitchFamily="49" charset="-128"/>
                </a:rPr>
                <a:t>第３学年</a:t>
              </a:r>
              <a:r>
                <a:rPr lang="en-US" altLang="ja-JP" sz="2800" b="1">
                  <a:latin typeface="ＭＳ ゴシック" panose="020B0609070205080204" pitchFamily="49" charset="-128"/>
                  <a:ea typeface="ＭＳ ゴシック" panose="020B0609070205080204" pitchFamily="49" charset="-128"/>
                </a:rPr>
                <a:t>〕</a:t>
              </a:r>
            </a:p>
            <a:p>
              <a:r>
                <a:rPr lang="ja-JP" altLang="en-US" sz="2800" b="1">
                  <a:latin typeface="ＭＳ ゴシック" panose="020B0609070205080204" pitchFamily="49" charset="-128"/>
                  <a:ea typeface="ＭＳ ゴシック" panose="020B0609070205080204" pitchFamily="49" charset="-128"/>
                </a:rPr>
                <a:t>２　内容</a:t>
              </a:r>
              <a:endParaRPr lang="en-US" altLang="ja-JP" sz="2800" b="1">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・「Ａ　物質・エネルギー」 </a:t>
              </a:r>
              <a:r>
                <a:rPr lang="en-US" altLang="ja-JP" sz="2800" b="1">
                  <a:solidFill>
                    <a:srgbClr val="FF0000"/>
                  </a:solidFill>
                  <a:latin typeface="ＭＳ ゴシック" panose="020B0609070205080204" pitchFamily="49" charset="-128"/>
                  <a:ea typeface="ＭＳ ゴシック" panose="020B0609070205080204" pitchFamily="49" charset="-128"/>
                </a:rPr>
                <a:t>(1) </a:t>
              </a:r>
              <a:r>
                <a:rPr lang="ja-JP" altLang="en-US" sz="2800" b="1">
                  <a:solidFill>
                    <a:srgbClr val="FF0000"/>
                  </a:solidFill>
                  <a:latin typeface="ＭＳ ゴシック" panose="020B0609070205080204" pitchFamily="49" charset="-128"/>
                  <a:ea typeface="ＭＳ ゴシック" panose="020B0609070205080204" pitchFamily="49" charset="-128"/>
                </a:rPr>
                <a:t>物と重さ</a:t>
              </a:r>
              <a:endParaRPr lang="en-US" altLang="ja-JP" sz="2800" b="1">
                <a:solidFill>
                  <a:srgbClr val="FF0000"/>
                </a:solidFill>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・「Ａ　物質・エネルギー」 </a:t>
              </a:r>
              <a:r>
                <a:rPr lang="en-US" altLang="ja-JP" sz="2800" b="1">
                  <a:solidFill>
                    <a:srgbClr val="FF0000"/>
                  </a:solidFill>
                  <a:latin typeface="ＭＳ ゴシック" panose="020B0609070205080204" pitchFamily="49" charset="-128"/>
                  <a:ea typeface="ＭＳ ゴシック" panose="020B0609070205080204" pitchFamily="49" charset="-128"/>
                </a:rPr>
                <a:t>(2) </a:t>
              </a:r>
              <a:r>
                <a:rPr lang="ja-JP" altLang="en-US" sz="2800" b="1">
                  <a:solidFill>
                    <a:srgbClr val="FF0000"/>
                  </a:solidFill>
                  <a:latin typeface="ＭＳ ゴシック" panose="020B0609070205080204" pitchFamily="49" charset="-128"/>
                  <a:ea typeface="ＭＳ ゴシック" panose="020B0609070205080204" pitchFamily="49" charset="-128"/>
                </a:rPr>
                <a:t>風とゴムの力の働き</a:t>
              </a:r>
              <a:endParaRPr lang="en-US" altLang="ja-JP" sz="2800" b="1">
                <a:solidFill>
                  <a:srgbClr val="FF0000"/>
                </a:solidFill>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・「Ａ　物質・エネルギー」 </a:t>
              </a:r>
              <a:r>
                <a:rPr lang="en-US" altLang="ja-JP" sz="2800" b="1">
                  <a:solidFill>
                    <a:srgbClr val="FF0000"/>
                  </a:solidFill>
                  <a:latin typeface="ＭＳ ゴシック" panose="020B0609070205080204" pitchFamily="49" charset="-128"/>
                  <a:ea typeface="ＭＳ ゴシック" panose="020B0609070205080204" pitchFamily="49" charset="-128"/>
                </a:rPr>
                <a:t>(3) </a:t>
              </a:r>
              <a:r>
                <a:rPr lang="ja-JP" altLang="en-US" sz="2800" b="1">
                  <a:solidFill>
                    <a:srgbClr val="FF0000"/>
                  </a:solidFill>
                  <a:latin typeface="ＭＳ ゴシック" panose="020B0609070205080204" pitchFamily="49" charset="-128"/>
                  <a:ea typeface="ＭＳ ゴシック" panose="020B0609070205080204" pitchFamily="49" charset="-128"/>
                </a:rPr>
                <a:t>光と音の性質</a:t>
              </a:r>
              <a:endParaRPr lang="en-US" altLang="ja-JP" sz="2800" b="1">
                <a:solidFill>
                  <a:srgbClr val="FF0000"/>
                </a:solidFill>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・「Ａ　物質・エネルギー」 </a:t>
              </a:r>
              <a:r>
                <a:rPr lang="en-US" altLang="ja-JP" sz="2800" b="1">
                  <a:solidFill>
                    <a:srgbClr val="FF0000"/>
                  </a:solidFill>
                  <a:latin typeface="ＭＳ ゴシック" panose="020B0609070205080204" pitchFamily="49" charset="-128"/>
                  <a:ea typeface="ＭＳ ゴシック" panose="020B0609070205080204" pitchFamily="49" charset="-128"/>
                </a:rPr>
                <a:t>(4) </a:t>
              </a:r>
              <a:r>
                <a:rPr lang="ja-JP" altLang="en-US" sz="2800" b="1">
                  <a:solidFill>
                    <a:srgbClr val="FF0000"/>
                  </a:solidFill>
                  <a:latin typeface="ＭＳ ゴシック" panose="020B0609070205080204" pitchFamily="49" charset="-128"/>
                  <a:ea typeface="ＭＳ ゴシック" panose="020B0609070205080204" pitchFamily="49" charset="-128"/>
                </a:rPr>
                <a:t>磁石の性質</a:t>
              </a:r>
              <a:endParaRPr lang="en-US" altLang="ja-JP" sz="2800" b="1">
                <a:solidFill>
                  <a:srgbClr val="FF0000"/>
                </a:solidFill>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・「Ａ　物質・エネルギー」 </a:t>
              </a:r>
              <a:r>
                <a:rPr lang="en-US" altLang="ja-JP" sz="2800" b="1">
                  <a:solidFill>
                    <a:srgbClr val="FF0000"/>
                  </a:solidFill>
                  <a:latin typeface="ＭＳ ゴシック" panose="020B0609070205080204" pitchFamily="49" charset="-128"/>
                  <a:ea typeface="ＭＳ ゴシック" panose="020B0609070205080204" pitchFamily="49" charset="-128"/>
                </a:rPr>
                <a:t>(5) </a:t>
              </a:r>
              <a:r>
                <a:rPr lang="ja-JP" altLang="en-US" sz="2800" b="1">
                  <a:solidFill>
                    <a:srgbClr val="FF0000"/>
                  </a:solidFill>
                  <a:latin typeface="ＭＳ ゴシック" panose="020B0609070205080204" pitchFamily="49" charset="-128"/>
                  <a:ea typeface="ＭＳ ゴシック" panose="020B0609070205080204" pitchFamily="49" charset="-128"/>
                </a:rPr>
                <a:t>電気の通り道</a:t>
              </a:r>
              <a:endParaRPr lang="en-US" altLang="ja-JP" sz="2800" b="1">
                <a:solidFill>
                  <a:srgbClr val="FF0000"/>
                </a:solidFill>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・「Ｂ　生命・地球」</a:t>
              </a:r>
              <a:r>
                <a:rPr lang="en-US" altLang="ja-JP" sz="2800" b="1">
                  <a:latin typeface="ＭＳ ゴシック" panose="020B0609070205080204" pitchFamily="49" charset="-128"/>
                  <a:ea typeface="ＭＳ ゴシック" panose="020B0609070205080204" pitchFamily="49" charset="-128"/>
                </a:rPr>
                <a:t> </a:t>
              </a:r>
              <a:r>
                <a:rPr lang="en-US" altLang="ja-JP" sz="2800" b="1">
                  <a:solidFill>
                    <a:srgbClr val="FF0000"/>
                  </a:solidFill>
                  <a:latin typeface="ＭＳ ゴシック" panose="020B0609070205080204" pitchFamily="49" charset="-128"/>
                  <a:ea typeface="ＭＳ ゴシック" panose="020B0609070205080204" pitchFamily="49" charset="-128"/>
                </a:rPr>
                <a:t>(1) </a:t>
              </a:r>
              <a:r>
                <a:rPr lang="ja-JP" altLang="en-US" sz="2800" b="1">
                  <a:solidFill>
                    <a:srgbClr val="FF0000"/>
                  </a:solidFill>
                  <a:latin typeface="ＭＳ ゴシック" panose="020B0609070205080204" pitchFamily="49" charset="-128"/>
                  <a:ea typeface="ＭＳ ゴシック" panose="020B0609070205080204" pitchFamily="49" charset="-128"/>
                </a:rPr>
                <a:t>身の回りの生物</a:t>
              </a:r>
              <a:endParaRPr lang="en-US" altLang="ja-JP" sz="2800" b="1">
                <a:solidFill>
                  <a:srgbClr val="FF0000"/>
                </a:solidFill>
                <a:latin typeface="ＭＳ ゴシック" panose="020B0609070205080204" pitchFamily="49" charset="-128"/>
                <a:ea typeface="ＭＳ ゴシック" panose="020B0609070205080204" pitchFamily="49" charset="-128"/>
              </a:endParaRPr>
            </a:p>
            <a:p>
              <a:r>
                <a:rPr lang="ja-JP" altLang="en-US" sz="2800" b="1">
                  <a:latin typeface="ＭＳ ゴシック" panose="020B0609070205080204" pitchFamily="49" charset="-128"/>
                  <a:ea typeface="ＭＳ ゴシック" panose="020B0609070205080204" pitchFamily="49" charset="-128"/>
                </a:rPr>
                <a:t>・「Ｂ　生命・地球」</a:t>
              </a:r>
              <a:r>
                <a:rPr lang="en-US" altLang="ja-JP" sz="2800" b="1">
                  <a:latin typeface="ＭＳ ゴシック" panose="020B0609070205080204" pitchFamily="49" charset="-128"/>
                  <a:ea typeface="ＭＳ ゴシック" panose="020B0609070205080204" pitchFamily="49" charset="-128"/>
                </a:rPr>
                <a:t> </a:t>
              </a:r>
              <a:r>
                <a:rPr lang="en-US" altLang="ja-JP" sz="2800" b="1">
                  <a:solidFill>
                    <a:srgbClr val="FF0000"/>
                  </a:solidFill>
                  <a:latin typeface="ＭＳ ゴシック" panose="020B0609070205080204" pitchFamily="49" charset="-128"/>
                  <a:ea typeface="ＭＳ ゴシック" panose="020B0609070205080204" pitchFamily="49" charset="-128"/>
                </a:rPr>
                <a:t>(2) </a:t>
              </a:r>
              <a:r>
                <a:rPr lang="ja-JP" altLang="en-US" sz="2800" b="1">
                  <a:solidFill>
                    <a:srgbClr val="FF0000"/>
                  </a:solidFill>
                  <a:latin typeface="ＭＳ ゴシック" panose="020B0609070205080204" pitchFamily="49" charset="-128"/>
                  <a:ea typeface="ＭＳ ゴシック" panose="020B0609070205080204" pitchFamily="49" charset="-128"/>
                </a:rPr>
                <a:t>太陽と地面の様子</a:t>
              </a:r>
              <a:endParaRPr lang="en-US" altLang="ja-JP" sz="2400" b="1">
                <a:solidFill>
                  <a:srgbClr val="FF0000"/>
                </a:solidFill>
                <a:latin typeface="ＭＳ ゴシック" panose="020B0609070205080204" pitchFamily="49" charset="-128"/>
                <a:ea typeface="ＭＳ ゴシック" panose="020B0609070205080204" pitchFamily="49" charset="-128"/>
              </a:endParaRPr>
            </a:p>
          </p:txBody>
        </p:sp>
      </p:grpSp>
      <p:sp>
        <p:nvSpPr>
          <p:cNvPr id="14342" name="テキスト ボックス 1"/>
          <p:cNvSpPr txBox="1">
            <a:spLocks noChangeArrowheads="1"/>
          </p:cNvSpPr>
          <p:nvPr/>
        </p:nvSpPr>
        <p:spPr bwMode="auto">
          <a:xfrm>
            <a:off x="152400" y="736600"/>
            <a:ext cx="8839200" cy="13843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小学校理科における「内容のまとまり」は，学習指導要領に示されている各区分の内容の（</a:t>
            </a:r>
            <a:r>
              <a:rPr kumimoji="1" lang="en-US" altLang="ja-JP" sz="2800"/>
              <a:t>1</a:t>
            </a:r>
            <a:r>
              <a:rPr kumimoji="1" lang="ja-JP" altLang="en-US" sz="2800"/>
              <a:t>），（</a:t>
            </a:r>
            <a:r>
              <a:rPr kumimoji="1" lang="en-US" altLang="ja-JP" sz="2800"/>
              <a:t>2</a:t>
            </a:r>
            <a:r>
              <a:rPr kumimoji="1" lang="ja-JP" altLang="en-US" sz="2800"/>
              <a:t>），（</a:t>
            </a:r>
            <a:r>
              <a:rPr kumimoji="1" lang="en-US" altLang="ja-JP" sz="2800"/>
              <a:t>3</a:t>
            </a:r>
            <a:r>
              <a:rPr kumimoji="1" lang="ja-JP" altLang="en-US" sz="2800"/>
              <a:t>）・・・で示された各項目のことである。</a:t>
            </a:r>
          </a:p>
        </p:txBody>
      </p:sp>
      <p:pic>
        <p:nvPicPr>
          <p:cNvPr id="3" name="オーディオ 2">
            <a:hlinkClick r:id="" action="ppaction://media"/>
            <a:extLst>
              <a:ext uri="{FF2B5EF4-FFF2-40B4-BE49-F238E27FC236}">
                <a16:creationId xmlns:a16="http://schemas.microsoft.com/office/drawing/2014/main" id="{4E892A3B-7732-4893-BE0B-76F110C68D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3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2252663"/>
            <a:ext cx="8963025" cy="450373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小学校理科における「内容のまとまり」</a:t>
            </a:r>
            <a:endParaRPr lang="en-US" altLang="ja-JP" sz="2800" b="1" dirty="0">
              <a:solidFill>
                <a:schemeClr val="bg1"/>
              </a:solidFill>
              <a:latin typeface="+mj-ea"/>
              <a:ea typeface="+mj-ea"/>
            </a:endParaRPr>
          </a:p>
        </p:txBody>
      </p:sp>
      <p:sp>
        <p:nvSpPr>
          <p:cNvPr id="16388" name="テキスト ボックス 1"/>
          <p:cNvSpPr txBox="1">
            <a:spLocks noChangeArrowheads="1"/>
          </p:cNvSpPr>
          <p:nvPr/>
        </p:nvSpPr>
        <p:spPr bwMode="auto">
          <a:xfrm>
            <a:off x="152400" y="736600"/>
            <a:ext cx="8839200" cy="13843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小学校理科における「内容のまとまり」は，学習指導要領解説に示されている各区分の内容の（</a:t>
            </a:r>
            <a:r>
              <a:rPr kumimoji="1" lang="en-US" altLang="ja-JP" sz="2800"/>
              <a:t>1</a:t>
            </a:r>
            <a:r>
              <a:rPr kumimoji="1" lang="ja-JP" altLang="en-US" sz="2800"/>
              <a:t>），（</a:t>
            </a:r>
            <a:r>
              <a:rPr kumimoji="1" lang="en-US" altLang="ja-JP" sz="2800"/>
              <a:t>2</a:t>
            </a:r>
            <a:r>
              <a:rPr kumimoji="1" lang="ja-JP" altLang="en-US" sz="2800"/>
              <a:t>），（</a:t>
            </a:r>
            <a:r>
              <a:rPr kumimoji="1" lang="en-US" altLang="ja-JP" sz="2800"/>
              <a:t>3</a:t>
            </a:r>
            <a:r>
              <a:rPr kumimoji="1" lang="ja-JP" altLang="en-US" sz="2800"/>
              <a:t>）・・・で示された各項目のことである。</a:t>
            </a:r>
          </a:p>
        </p:txBody>
      </p:sp>
      <p:sp>
        <p:nvSpPr>
          <p:cNvPr id="10" name="AutoShape 10"/>
          <p:cNvSpPr>
            <a:spLocks noChangeArrowheads="1"/>
          </p:cNvSpPr>
          <p:nvPr/>
        </p:nvSpPr>
        <p:spPr bwMode="auto">
          <a:xfrm>
            <a:off x="152400" y="2351088"/>
            <a:ext cx="8839200" cy="3829050"/>
          </a:xfrm>
          <a:prstGeom prst="foldedCorner">
            <a:avLst>
              <a:gd name="adj" fmla="val 12500"/>
            </a:avLst>
          </a:prstGeom>
          <a:solidFill>
            <a:srgbClr val="FFFFFF"/>
          </a:solidFill>
          <a:ln w="44450">
            <a:solidFill>
              <a:srgbClr val="FF0000"/>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189" indent="-457189">
              <a:buFontTx/>
              <a:buAutoNum type="arabicParenBoth"/>
              <a:defRPr/>
            </a:pPr>
            <a:r>
              <a:rPr lang="ja-JP" altLang="en-US" sz="2400" dirty="0">
                <a:latin typeface="Tahoma" panose="020B0604030504040204" pitchFamily="34" charset="0"/>
              </a:rPr>
              <a:t>物と重さ</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物の性質について，形や体積に着目して，重さを比較しながら調べる活動を通して，次の事項を身に付けることができるよう指導する。</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dirty="0">
                <a:latin typeface="Tahoma" panose="020B0604030504040204" pitchFamily="34" charset="0"/>
              </a:rPr>
              <a:t>ア　次のことを理解するとともに，観察，実験などに関する技能を</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dirty="0">
                <a:latin typeface="Tahoma" panose="020B0604030504040204" pitchFamily="34" charset="0"/>
              </a:rPr>
              <a:t>身に付けること。</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a:t>
            </a:r>
            <a:r>
              <a:rPr lang="en-US" altLang="ja-JP" sz="2400" dirty="0">
                <a:latin typeface="Tahoma" panose="020B0604030504040204" pitchFamily="34" charset="0"/>
              </a:rPr>
              <a:t>(</a:t>
            </a:r>
            <a:r>
              <a:rPr lang="ja-JP" altLang="en-US" sz="2400" dirty="0">
                <a:latin typeface="Tahoma" panose="020B0604030504040204" pitchFamily="34" charset="0"/>
              </a:rPr>
              <a:t>ｱ</a:t>
            </a:r>
            <a:r>
              <a:rPr lang="en-US" altLang="ja-JP" sz="2400" dirty="0">
                <a:latin typeface="Tahoma" panose="020B0604030504040204" pitchFamily="34" charset="0"/>
              </a:rPr>
              <a:t>) </a:t>
            </a:r>
            <a:r>
              <a:rPr lang="ja-JP" altLang="en-US" sz="2400" dirty="0">
                <a:latin typeface="Tahoma" panose="020B0604030504040204" pitchFamily="34" charset="0"/>
              </a:rPr>
              <a:t>物は，形が変わっても重さは変わらないこと。</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a:t>
            </a:r>
            <a:r>
              <a:rPr lang="en-US" altLang="ja-JP" sz="2400" dirty="0">
                <a:latin typeface="Tahoma" panose="020B0604030504040204" pitchFamily="34" charset="0"/>
              </a:rPr>
              <a:t>(</a:t>
            </a:r>
            <a:r>
              <a:rPr lang="ja-JP" altLang="en-US" sz="2400" dirty="0">
                <a:latin typeface="Tahoma" panose="020B0604030504040204" pitchFamily="34" charset="0"/>
              </a:rPr>
              <a:t>ｲ</a:t>
            </a:r>
            <a:r>
              <a:rPr lang="en-US" altLang="ja-JP" sz="2400" dirty="0">
                <a:latin typeface="Tahoma" panose="020B0604030504040204" pitchFamily="34" charset="0"/>
              </a:rPr>
              <a:t>) </a:t>
            </a:r>
            <a:r>
              <a:rPr lang="ja-JP" altLang="en-US" sz="2400" dirty="0">
                <a:latin typeface="Tahoma" panose="020B0604030504040204" pitchFamily="34" charset="0"/>
              </a:rPr>
              <a:t>物は，体積が同じでも重さは違うことがあること。</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イ　物の形や体積と重さとの関係について追究する中で，</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差異点や共通点を基に，物の性質についての問題を見いだし，　　</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表現すること。</a:t>
            </a:r>
            <a:endParaRPr lang="en-US" altLang="ja-JP" sz="2400" dirty="0">
              <a:latin typeface="Tahoma" panose="020B0604030504040204" pitchFamily="34" charset="0"/>
            </a:endParaRPr>
          </a:p>
        </p:txBody>
      </p:sp>
      <p:sp>
        <p:nvSpPr>
          <p:cNvPr id="16390" name="テキスト ボックス 2"/>
          <p:cNvSpPr txBox="1">
            <a:spLocks noChangeArrowheads="1"/>
          </p:cNvSpPr>
          <p:nvPr/>
        </p:nvSpPr>
        <p:spPr bwMode="auto">
          <a:xfrm>
            <a:off x="4851400" y="6170613"/>
            <a:ext cx="441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学習指導要領解説理科編　</a:t>
            </a:r>
            <a:r>
              <a:rPr kumimoji="1" lang="en-US" altLang="ja-JP" sz="2400"/>
              <a:t>P31</a:t>
            </a:r>
            <a:endParaRPr kumimoji="1" lang="ja-JP" altLang="en-US" sz="2400"/>
          </a:p>
        </p:txBody>
      </p:sp>
      <p:cxnSp>
        <p:nvCxnSpPr>
          <p:cNvPr id="8" name="直線コネクタ 7"/>
          <p:cNvCxnSpPr/>
          <p:nvPr/>
        </p:nvCxnSpPr>
        <p:spPr>
          <a:xfrm>
            <a:off x="231775" y="2768600"/>
            <a:ext cx="151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392" name="グループ化 10"/>
          <p:cNvGrpSpPr>
            <a:grpSpLocks/>
          </p:cNvGrpSpPr>
          <p:nvPr/>
        </p:nvGrpSpPr>
        <p:grpSpPr bwMode="auto">
          <a:xfrm>
            <a:off x="322263" y="3843338"/>
            <a:ext cx="361950" cy="2609850"/>
            <a:chOff x="208088" y="3068960"/>
            <a:chExt cx="978171" cy="2609128"/>
          </a:xfrm>
        </p:grpSpPr>
        <p:cxnSp>
          <p:nvCxnSpPr>
            <p:cNvPr id="12" name="直線矢印コネクタ 11"/>
            <p:cNvCxnSpPr/>
            <p:nvPr/>
          </p:nvCxnSpPr>
          <p:spPr>
            <a:xfrm flipH="1">
              <a:off x="208088" y="3072134"/>
              <a:ext cx="493374" cy="933192"/>
            </a:xfrm>
            <a:prstGeom prst="straightConnector1">
              <a:avLst/>
            </a:prstGeom>
            <a:ln w="44450">
              <a:solidFill>
                <a:srgbClr val="FF0000"/>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a:off x="208088" y="4005326"/>
              <a:ext cx="0" cy="1672762"/>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12377" y="3068960"/>
              <a:ext cx="973882"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直線コネクタ 15"/>
          <p:cNvCxnSpPr>
            <a:cxnSpLocks/>
          </p:cNvCxnSpPr>
          <p:nvPr/>
        </p:nvCxnSpPr>
        <p:spPr>
          <a:xfrm>
            <a:off x="298450" y="6461125"/>
            <a:ext cx="876300" cy="0"/>
          </a:xfrm>
          <a:prstGeom prst="line">
            <a:avLst/>
          </a:prstGeom>
          <a:ln w="444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a:off x="369888" y="5329238"/>
            <a:ext cx="396875"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cxnSpLocks/>
          </p:cNvCxnSpPr>
          <p:nvPr/>
        </p:nvCxnSpPr>
        <p:spPr>
          <a:xfrm>
            <a:off x="539750" y="5329238"/>
            <a:ext cx="2519363" cy="547687"/>
          </a:xfrm>
          <a:prstGeom prst="line">
            <a:avLst/>
          </a:prstGeom>
          <a:ln w="44450">
            <a:solidFill>
              <a:srgbClr val="000099"/>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396" name="テキスト ボックス 20"/>
          <p:cNvSpPr txBox="1">
            <a:spLocks noChangeArrowheads="1"/>
          </p:cNvSpPr>
          <p:nvPr/>
        </p:nvSpPr>
        <p:spPr bwMode="auto">
          <a:xfrm>
            <a:off x="1101725" y="6237288"/>
            <a:ext cx="3208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FF0000"/>
                </a:solidFill>
              </a:rPr>
              <a:t>「知識・技能」</a:t>
            </a:r>
          </a:p>
        </p:txBody>
      </p:sp>
      <p:sp>
        <p:nvSpPr>
          <p:cNvPr id="16397" name="テキスト ボックス 21"/>
          <p:cNvSpPr txBox="1">
            <a:spLocks noChangeArrowheads="1"/>
          </p:cNvSpPr>
          <p:nvPr/>
        </p:nvSpPr>
        <p:spPr bwMode="auto">
          <a:xfrm>
            <a:off x="3059113" y="5659438"/>
            <a:ext cx="4170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99"/>
                </a:solidFill>
              </a:rPr>
              <a:t>「思考・判断・表現等」</a:t>
            </a:r>
          </a:p>
        </p:txBody>
      </p:sp>
      <p:sp>
        <p:nvSpPr>
          <p:cNvPr id="16398" name="テキスト ボックス 22"/>
          <p:cNvSpPr txBox="1">
            <a:spLocks noChangeArrowheads="1"/>
          </p:cNvSpPr>
          <p:nvPr/>
        </p:nvSpPr>
        <p:spPr bwMode="auto">
          <a:xfrm>
            <a:off x="1817688" y="2203450"/>
            <a:ext cx="2124075" cy="461963"/>
          </a:xfrm>
          <a:prstGeom prst="rect">
            <a:avLst/>
          </a:prstGeom>
          <a:solidFill>
            <a:srgbClr val="FF0000"/>
          </a:solidFill>
          <a:ln w="412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a:solidFill>
                  <a:schemeClr val="bg1"/>
                </a:solidFill>
              </a:rPr>
              <a:t>内容のまとまり</a:t>
            </a:r>
          </a:p>
        </p:txBody>
      </p:sp>
      <p:pic>
        <p:nvPicPr>
          <p:cNvPr id="2" name="オーディオ 1">
            <a:hlinkClick r:id="" action="ppaction://media"/>
            <a:extLst>
              <a:ext uri="{FF2B5EF4-FFF2-40B4-BE49-F238E27FC236}">
                <a16:creationId xmlns:a16="http://schemas.microsoft.com/office/drawing/2014/main" id="{B3FFF645-C432-4EB7-B035-93623F445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0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1754188"/>
            <a:ext cx="8963025" cy="505936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小学校理科における「内容のまとまり」</a:t>
            </a:r>
            <a:endParaRPr lang="en-US" altLang="ja-JP" sz="2800" b="1" dirty="0">
              <a:solidFill>
                <a:schemeClr val="bg1"/>
              </a:solidFill>
              <a:latin typeface="+mj-ea"/>
              <a:ea typeface="+mj-ea"/>
            </a:endParaRPr>
          </a:p>
        </p:txBody>
      </p:sp>
      <p:sp>
        <p:nvSpPr>
          <p:cNvPr id="18436" name="テキスト ボックス 1"/>
          <p:cNvSpPr txBox="1">
            <a:spLocks noChangeArrowheads="1"/>
          </p:cNvSpPr>
          <p:nvPr/>
        </p:nvSpPr>
        <p:spPr bwMode="auto">
          <a:xfrm>
            <a:off x="152400" y="674688"/>
            <a:ext cx="8839200"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学習指導要領で示されている各区分の内容に照らし合わせて「内容のまとまり」としている。</a:t>
            </a:r>
            <a:r>
              <a:rPr kumimoji="1" lang="ja-JP" altLang="en-US" sz="1700"/>
              <a:t>（学習指導要領解説理科編</a:t>
            </a:r>
            <a:r>
              <a:rPr kumimoji="1" lang="en-US" altLang="ja-JP" sz="1700"/>
              <a:t>P22</a:t>
            </a:r>
            <a:r>
              <a:rPr kumimoji="1" lang="ja-JP" altLang="en-US" sz="1700"/>
              <a:t>～</a:t>
            </a:r>
            <a:r>
              <a:rPr kumimoji="1" lang="en-US" altLang="ja-JP" sz="1700"/>
              <a:t>P25</a:t>
            </a:r>
            <a:r>
              <a:rPr kumimoji="1" lang="ja-JP" altLang="en-US" sz="1700"/>
              <a:t>）</a:t>
            </a:r>
          </a:p>
        </p:txBody>
      </p:sp>
      <p:sp>
        <p:nvSpPr>
          <p:cNvPr id="18437" name="Text Box 19"/>
          <p:cNvSpPr txBox="1">
            <a:spLocks noChangeArrowheads="1"/>
          </p:cNvSpPr>
          <p:nvPr/>
        </p:nvSpPr>
        <p:spPr bwMode="auto">
          <a:xfrm>
            <a:off x="-180975" y="1754188"/>
            <a:ext cx="9577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ja-JP" altLang="en-US" sz="2400" b="1">
                <a:latin typeface="Tahoma" panose="020B0604030504040204" pitchFamily="34" charset="0"/>
              </a:rPr>
              <a:t>　「Ａ　物質・エネルギー」を柱とした内容の構成</a:t>
            </a:r>
          </a:p>
        </p:txBody>
      </p:sp>
      <p:pic>
        <p:nvPicPr>
          <p:cNvPr id="18438" name="図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4551363"/>
            <a:ext cx="7056438"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図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438" y="2282825"/>
            <a:ext cx="709295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角丸四角形 4"/>
          <p:cNvSpPr/>
          <p:nvPr/>
        </p:nvSpPr>
        <p:spPr>
          <a:xfrm>
            <a:off x="4830763" y="5156200"/>
            <a:ext cx="1617662" cy="70802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9" name="角丸四角形 20"/>
          <p:cNvSpPr/>
          <p:nvPr/>
        </p:nvSpPr>
        <p:spPr>
          <a:xfrm>
            <a:off x="1600200" y="2889250"/>
            <a:ext cx="1022350" cy="68421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0" name="角丸四角形 21"/>
          <p:cNvSpPr/>
          <p:nvPr/>
        </p:nvSpPr>
        <p:spPr>
          <a:xfrm>
            <a:off x="2625725" y="2889250"/>
            <a:ext cx="1046163" cy="68421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1" name="角丸四角形 22"/>
          <p:cNvSpPr/>
          <p:nvPr/>
        </p:nvSpPr>
        <p:spPr>
          <a:xfrm>
            <a:off x="3671888" y="2889250"/>
            <a:ext cx="1250950" cy="68421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2" name="角丸四角形 23"/>
          <p:cNvSpPr/>
          <p:nvPr/>
        </p:nvSpPr>
        <p:spPr>
          <a:xfrm>
            <a:off x="4911725" y="2889250"/>
            <a:ext cx="1098550" cy="68421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6" name="直線コネクタ 5"/>
          <p:cNvCxnSpPr/>
          <p:nvPr/>
        </p:nvCxnSpPr>
        <p:spPr>
          <a:xfrm flipH="1" flipV="1">
            <a:off x="2051050" y="3389313"/>
            <a:ext cx="60325" cy="401637"/>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cxnSpLocks/>
          </p:cNvCxnSpPr>
          <p:nvPr/>
        </p:nvCxnSpPr>
        <p:spPr>
          <a:xfrm flipH="1" flipV="1">
            <a:off x="3325813" y="2451100"/>
            <a:ext cx="161925" cy="57785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flipV="1">
            <a:off x="4573588" y="3378200"/>
            <a:ext cx="60325" cy="40322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cxnSpLocks/>
          </p:cNvCxnSpPr>
          <p:nvPr/>
        </p:nvCxnSpPr>
        <p:spPr>
          <a:xfrm flipV="1">
            <a:off x="5902325" y="3019425"/>
            <a:ext cx="385763" cy="952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48" name="角丸四角形 15"/>
          <p:cNvSpPr/>
          <p:nvPr/>
        </p:nvSpPr>
        <p:spPr>
          <a:xfrm>
            <a:off x="6180138" y="2857500"/>
            <a:ext cx="1943100" cy="358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000" b="1" kern="0" dirty="0">
                <a:solidFill>
                  <a:srgbClr val="FF0000"/>
                </a:solidFill>
                <a:latin typeface="+mn-ea"/>
              </a:rPr>
              <a:t>(5)</a:t>
            </a:r>
            <a:r>
              <a:rPr lang="ja-JP" altLang="en-US" sz="2000" b="1" kern="0" dirty="0">
                <a:solidFill>
                  <a:srgbClr val="FF0000"/>
                </a:solidFill>
                <a:latin typeface="+mn-ea"/>
              </a:rPr>
              <a:t>電気の通り道</a:t>
            </a:r>
          </a:p>
        </p:txBody>
      </p:sp>
      <p:sp>
        <p:nvSpPr>
          <p:cNvPr id="53" name="角丸四角形 10"/>
          <p:cNvSpPr/>
          <p:nvPr/>
        </p:nvSpPr>
        <p:spPr>
          <a:xfrm>
            <a:off x="1533525" y="3697288"/>
            <a:ext cx="2787650" cy="360362"/>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000" b="1" kern="0" dirty="0">
                <a:solidFill>
                  <a:srgbClr val="FF0000"/>
                </a:solidFill>
                <a:latin typeface="+mn-ea"/>
              </a:rPr>
              <a:t>(2)</a:t>
            </a:r>
            <a:r>
              <a:rPr lang="ja-JP" altLang="en-US" sz="2000" b="1" kern="0" dirty="0">
                <a:solidFill>
                  <a:srgbClr val="FF0000"/>
                </a:solidFill>
                <a:latin typeface="+mn-ea"/>
              </a:rPr>
              <a:t>風とゴムの力の働き</a:t>
            </a:r>
          </a:p>
        </p:txBody>
      </p:sp>
      <p:sp>
        <p:nvSpPr>
          <p:cNvPr id="54" name="角丸四角形 13"/>
          <p:cNvSpPr/>
          <p:nvPr/>
        </p:nvSpPr>
        <p:spPr>
          <a:xfrm>
            <a:off x="2170113" y="2160588"/>
            <a:ext cx="2087562" cy="358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000" b="1" kern="0" dirty="0">
                <a:solidFill>
                  <a:srgbClr val="FF0000"/>
                </a:solidFill>
                <a:latin typeface="+mn-ea"/>
              </a:rPr>
              <a:t>(3)</a:t>
            </a:r>
            <a:r>
              <a:rPr lang="ja-JP" altLang="en-US" sz="2000" b="1" kern="0" dirty="0">
                <a:solidFill>
                  <a:srgbClr val="FF0000"/>
                </a:solidFill>
                <a:latin typeface="+mn-ea"/>
              </a:rPr>
              <a:t>光と音の性質</a:t>
            </a:r>
          </a:p>
        </p:txBody>
      </p:sp>
      <p:sp>
        <p:nvSpPr>
          <p:cNvPr id="55" name="角丸四角形 14"/>
          <p:cNvSpPr/>
          <p:nvPr/>
        </p:nvSpPr>
        <p:spPr>
          <a:xfrm>
            <a:off x="4524375" y="3673475"/>
            <a:ext cx="1871663" cy="360363"/>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000" b="1" kern="0" dirty="0">
                <a:solidFill>
                  <a:srgbClr val="FF0000"/>
                </a:solidFill>
                <a:latin typeface="+mn-ea"/>
              </a:rPr>
              <a:t>(4)</a:t>
            </a:r>
            <a:r>
              <a:rPr lang="ja-JP" altLang="en-US" sz="2000" b="1" kern="0" dirty="0">
                <a:solidFill>
                  <a:srgbClr val="FF0000"/>
                </a:solidFill>
                <a:latin typeface="+mn-ea"/>
              </a:rPr>
              <a:t>磁石の性質</a:t>
            </a:r>
          </a:p>
        </p:txBody>
      </p:sp>
      <p:cxnSp>
        <p:nvCxnSpPr>
          <p:cNvPr id="66" name="直線コネクタ 65"/>
          <p:cNvCxnSpPr>
            <a:cxnSpLocks/>
          </p:cNvCxnSpPr>
          <p:nvPr/>
        </p:nvCxnSpPr>
        <p:spPr>
          <a:xfrm flipV="1">
            <a:off x="4427538" y="5710238"/>
            <a:ext cx="682625" cy="4762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45" name="角丸四角形 18"/>
          <p:cNvSpPr/>
          <p:nvPr/>
        </p:nvSpPr>
        <p:spPr>
          <a:xfrm>
            <a:off x="3036888" y="5530850"/>
            <a:ext cx="1584325" cy="358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000" b="1" kern="0" dirty="0">
                <a:solidFill>
                  <a:srgbClr val="FF0000"/>
                </a:solidFill>
                <a:latin typeface="+mn-ea"/>
              </a:rPr>
              <a:t>(1)</a:t>
            </a:r>
            <a:r>
              <a:rPr lang="ja-JP" altLang="en-US" sz="2000" b="1" kern="0" dirty="0">
                <a:solidFill>
                  <a:srgbClr val="FF0000"/>
                </a:solidFill>
                <a:latin typeface="+mn-ea"/>
              </a:rPr>
              <a:t>物と重さ</a:t>
            </a:r>
          </a:p>
        </p:txBody>
      </p:sp>
      <p:pic>
        <p:nvPicPr>
          <p:cNvPr id="3" name="オーディオ 2">
            <a:hlinkClick r:id="" action="ppaction://media"/>
            <a:extLst>
              <a:ext uri="{FF2B5EF4-FFF2-40B4-BE49-F238E27FC236}">
                <a16:creationId xmlns:a16="http://schemas.microsoft.com/office/drawing/2014/main" id="{45340399-DA2C-4C94-BEAA-E04E4DAC9F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spd="slow" advTm="15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理科</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Ⅰ </a:t>
            </a:r>
            <a:r>
              <a:rPr lang="ja-JP" altLang="en-US" sz="2800" b="1" dirty="0">
                <a:solidFill>
                  <a:schemeClr val="bg1">
                    <a:lumMod val="65000"/>
                  </a:schemeClr>
                </a:solidFill>
                <a:ea typeface="HGP教科書体" panose="02020600000000000000" pitchFamily="18" charset="-128"/>
              </a:rPr>
              <a:t>　小学校理科における「内容のまとまり」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n>
                  <a:solidFill>
                    <a:schemeClr val="tx1"/>
                  </a:solidFill>
                </a:ln>
                <a:solidFill>
                  <a:srgbClr val="000000"/>
                </a:solidFill>
                <a:ea typeface="HGP教科書体" panose="02020600000000000000" pitchFamily="18" charset="-128"/>
              </a:rPr>
              <a:t>Ⅱ </a:t>
            </a:r>
            <a:r>
              <a:rPr lang="ja-JP" altLang="en-US" sz="2800" b="1" dirty="0">
                <a:ln>
                  <a:solidFill>
                    <a:schemeClr val="tx1"/>
                  </a:solidFill>
                </a:ln>
                <a:solidFill>
                  <a:srgbClr val="000000"/>
                </a:solidFill>
                <a:ea typeface="HGP教科書体" panose="02020600000000000000" pitchFamily="18" charset="-128"/>
              </a:rPr>
              <a:t>　小学校理科における「内容のまとまりごとの評価規準」</a:t>
            </a:r>
            <a:endParaRPr lang="en-US" altLang="ja-JP" sz="2800" b="1" dirty="0">
              <a:ln>
                <a:solidFill>
                  <a:schemeClr val="tx1"/>
                </a:solidFill>
              </a:ln>
              <a:solidFill>
                <a:srgbClr val="000000"/>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ln>
                  <a:solidFill>
                    <a:schemeClr val="tx1"/>
                  </a:solidFill>
                </a:ln>
                <a:solidFill>
                  <a:srgbClr val="000000"/>
                </a:solidFill>
                <a:ea typeface="HGP教科書体" panose="02020600000000000000" pitchFamily="18" charset="-128"/>
              </a:rPr>
              <a:t>　 作成の具体的な手順</a:t>
            </a:r>
            <a:endParaRPr lang="en-US" altLang="ja-JP" sz="2800" b="1" dirty="0">
              <a:ln>
                <a:solidFill>
                  <a:schemeClr val="tx1"/>
                </a:solidFill>
              </a:ln>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Ⅲ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「内容のまとまりごとの評価規準」の考え方を踏まえた</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solidFill>
                  <a:schemeClr val="bg1">
                    <a:lumMod val="65000"/>
                  </a:schemeClr>
                </a:solidFill>
                <a:latin typeface="HGP教科書体" panose="02020600000000000000" pitchFamily="18" charset="-128"/>
                <a:ea typeface="HGP教科書体" panose="02020600000000000000" pitchFamily="18" charset="-128"/>
              </a:rPr>
              <a:t>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「単元の評価規準」の作成の手順について</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latin typeface="+mj-ea"/>
              </a:rPr>
              <a:t>Ⅳ</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p:txBody>
      </p:sp>
      <p:pic>
        <p:nvPicPr>
          <p:cNvPr id="6" name="オーディオ 5">
            <a:hlinkClick r:id="" action="ppaction://media"/>
            <a:extLst>
              <a:ext uri="{FF2B5EF4-FFF2-40B4-BE49-F238E27FC236}">
                <a16:creationId xmlns:a16="http://schemas.microsoft.com/office/drawing/2014/main" id="{56266EE0-04CC-45BB-9753-A4A2F1A5A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1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20307</TotalTime>
  <Words>9732</Words>
  <Application>Microsoft Office PowerPoint</Application>
  <PresentationFormat>画面に合わせる (4:3)</PresentationFormat>
  <Paragraphs>909</Paragraphs>
  <Slides>35</Slides>
  <Notes>35</Notes>
  <HiddenSlides>0</HiddenSlides>
  <MMClips>35</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35</vt:i4>
      </vt:variant>
    </vt:vector>
  </HeadingPairs>
  <TitlesOfParts>
    <vt:vector size="47" baseType="lpstr">
      <vt:lpstr>HGP教科書体</vt:lpstr>
      <vt:lpstr>ＭＳ Ｐゴシック</vt:lpstr>
      <vt:lpstr>ＭＳ Ｐ明朝</vt:lpstr>
      <vt:lpstr>ＭＳ ゴシック</vt:lpstr>
      <vt:lpstr>ＭＳ 明朝</vt:lpstr>
      <vt:lpstr>新細明體</vt:lpstr>
      <vt:lpstr>游ゴシック</vt:lpstr>
      <vt:lpstr>Arial</vt:lpstr>
      <vt:lpstr>Calibri</vt:lpstr>
      <vt:lpstr>Calibri Light</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1083</cp:revision>
  <cp:lastPrinted>2020-04-02T04:32:16Z</cp:lastPrinted>
  <dcterms:created xsi:type="dcterms:W3CDTF">2009-05-16T06:50:40Z</dcterms:created>
  <dcterms:modified xsi:type="dcterms:W3CDTF">2020-05-27T13:47:16Z</dcterms:modified>
</cp:coreProperties>
</file>