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26"/>
  </p:notesMasterIdLst>
  <p:handoutMasterIdLst>
    <p:handoutMasterId r:id="rId27"/>
  </p:handoutMasterIdLst>
  <p:sldIdLst>
    <p:sldId id="472" r:id="rId2"/>
    <p:sldId id="685" r:id="rId3"/>
    <p:sldId id="650" r:id="rId4"/>
    <p:sldId id="690" r:id="rId5"/>
    <p:sldId id="691" r:id="rId6"/>
    <p:sldId id="692" r:id="rId7"/>
    <p:sldId id="693" r:id="rId8"/>
    <p:sldId id="694" r:id="rId9"/>
    <p:sldId id="695" r:id="rId10"/>
    <p:sldId id="664" r:id="rId11"/>
    <p:sldId id="697" r:id="rId12"/>
    <p:sldId id="698" r:id="rId13"/>
    <p:sldId id="699" r:id="rId14"/>
    <p:sldId id="700" r:id="rId15"/>
    <p:sldId id="701" r:id="rId16"/>
    <p:sldId id="696" r:id="rId17"/>
    <p:sldId id="702" r:id="rId18"/>
    <p:sldId id="703" r:id="rId19"/>
    <p:sldId id="704" r:id="rId20"/>
    <p:sldId id="705" r:id="rId21"/>
    <p:sldId id="706" r:id="rId22"/>
    <p:sldId id="678" r:id="rId23"/>
    <p:sldId id="707" r:id="rId24"/>
    <p:sldId id="708" r:id="rId25"/>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lc+yajrB7OG752tj1/ZOVA==" hashData="sWpmnXCXB5loB/Em2QwcmuzNm9qrpBTzk6BD02AOCeFt9mdC5BE+61xqxa3TG4n3Sg9CRFM4igE8L69/pa7IGg=="/>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FF99"/>
    <a:srgbClr val="FF99FF"/>
    <a:srgbClr val="FFFF99"/>
    <a:srgbClr val="FFFFFF"/>
    <a:srgbClr val="CCFF66"/>
    <a:srgbClr val="800000"/>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1" autoAdjust="0"/>
    <p:restoredTop sz="78058" autoAdjust="0"/>
  </p:normalViewPr>
  <p:slideViewPr>
    <p:cSldViewPr>
      <p:cViewPr varScale="1">
        <p:scale>
          <a:sx n="53" d="100"/>
          <a:sy n="53" d="100"/>
        </p:scale>
        <p:origin x="1566" y="36"/>
      </p:cViewPr>
      <p:guideLst>
        <p:guide orient="horz" pos="3067"/>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F11FF1A7-CB47-49D0-8FA9-8A9F1B00CB5D}" type="slidenum">
              <a:rPr lang="en-US" altLang="ja-JP"/>
              <a:pPr>
                <a:defRPr/>
              </a:pPr>
              <a:t>‹#›</a:t>
            </a:fld>
            <a:endParaRPr lang="en-US" altLang="ja-JP"/>
          </a:p>
        </p:txBody>
      </p:sp>
    </p:spTree>
    <p:extLst>
      <p:ext uri="{BB962C8B-B14F-4D97-AF65-F5344CB8AC3E}">
        <p14:creationId xmlns:p14="http://schemas.microsoft.com/office/powerpoint/2010/main" val="2168319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60F0CA7E-494E-4561-8142-FB07AA0316AA}" type="slidenum">
              <a:rPr lang="en-US" altLang="ja-JP"/>
              <a:pPr>
                <a:defRPr/>
              </a:pPr>
              <a:t>‹#›</a:t>
            </a:fld>
            <a:endParaRPr lang="en-US" altLang="ja-JP"/>
          </a:p>
        </p:txBody>
      </p:sp>
    </p:spTree>
    <p:extLst>
      <p:ext uri="{BB962C8B-B14F-4D97-AF65-F5344CB8AC3E}">
        <p14:creationId xmlns:p14="http://schemas.microsoft.com/office/powerpoint/2010/main" val="13717645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5726D67-781D-4075-ABF9-65D01D33C367}"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のための学習評価～平成２９年告示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学習指導要領に基づく学習評価」「小学校生活」の説明を始めます。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なお，本説明は，国立教育政策研究所の「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学習評価に関する参考資料」をもとに作成しています。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スライド右上に，該当ページを示していますので，参考資料をお持ちの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方は，必要に応じてラインを引くなどしながらお聞きください。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それでは，説明を始めます。★</a:t>
            </a:r>
          </a:p>
        </p:txBody>
      </p:sp>
    </p:spTree>
    <p:extLst>
      <p:ext uri="{BB962C8B-B14F-4D97-AF65-F5344CB8AC3E}">
        <p14:creationId xmlns:p14="http://schemas.microsoft.com/office/powerpoint/2010/main" val="382473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ChangeArrowheads="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次に，単元の評価規準の作成についてです。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単元における観点別学習状況の評価を実施するに当たり，まずは年間の指導</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と評価の計画を確認することが重要です。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その上で，学習指導要領の目標や内容，</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内容のまとまりごとの評価規準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考え方等を踏まえ，スクリーンのような手順で進めることが考えられます。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ここでは，１，２について説明します。★</a:t>
            </a: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B55FB6B-D5B4-4958-8100-2E6B0D0E3B41}" type="slidenum">
              <a:rPr kumimoji="1" lang="en-US" altLang="ja-JP" smtClean="0">
                <a:latin typeface="Arial" panose="020B0604020202020204" pitchFamily="34" charset="0"/>
              </a:rPr>
              <a:pPr/>
              <a:t>10</a:t>
            </a:fld>
            <a:endParaRPr kumimoji="1" lang="en-US" altLang="ja-JP">
              <a:latin typeface="Arial" panose="020B0604020202020204" pitchFamily="34" charset="0"/>
            </a:endParaRPr>
          </a:p>
        </p:txBody>
      </p:sp>
    </p:spTree>
    <p:extLst>
      <p:ext uri="{BB962C8B-B14F-4D97-AF65-F5344CB8AC3E}">
        <p14:creationId xmlns:p14="http://schemas.microsoft.com/office/powerpoint/2010/main" val="903868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ChangeArrowheads="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単元の目標を作成する手順です。</a:t>
            </a:r>
            <a:endParaRPr lang="en-US" altLang="ja-JP">
              <a:latin typeface="Arial" panose="020B0604020202020204" pitchFamily="34" charset="0"/>
            </a:endParaRPr>
          </a:p>
          <a:p>
            <a:r>
              <a:rPr lang="ja-JP" altLang="en-US">
                <a:latin typeface="ＭＳ 明朝" panose="02020609040205080304" pitchFamily="17" charset="-128"/>
                <a:ea typeface="ＭＳ 明朝" panose="02020609040205080304" pitchFamily="17" charset="-128"/>
              </a:rPr>
              <a:t>スクリーンに示しているように，①，②の手順で作成します。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ここでは，内容</a:t>
            </a:r>
            <a:r>
              <a:rPr lang="en-US" altLang="ja-JP">
                <a:latin typeface="ＭＳ 明朝" panose="02020609040205080304" pitchFamily="17" charset="-128"/>
                <a:ea typeface="ＭＳ 明朝" panose="02020609040205080304" pitchFamily="17" charset="-128"/>
              </a:rPr>
              <a:t>(7)</a:t>
            </a:r>
            <a:r>
              <a:rPr lang="ja-JP" altLang="en-US">
                <a:latin typeface="ＭＳ 明朝" panose="02020609040205080304" pitchFamily="17" charset="-128"/>
                <a:ea typeface="ＭＳ 明朝" panose="02020609040205080304" pitchFamily="17" charset="-128"/>
              </a:rPr>
              <a:t>を例として示しています。★</a:t>
            </a:r>
            <a:endParaRPr lang="en-US" altLang="ja-JP">
              <a:latin typeface="ＭＳ 明朝" panose="02020609040205080304" pitchFamily="17" charset="-128"/>
              <a:ea typeface="ＭＳ 明朝" panose="02020609040205080304" pitchFamily="17" charset="-128"/>
            </a:endParaRPr>
          </a:p>
          <a:p>
            <a:endParaRPr lang="en-US" altLang="ja-JP">
              <a:latin typeface="Arial" panose="020B0604020202020204" pitchFamily="34" charset="0"/>
            </a:endParaRP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C57915D-9C2E-4E13-BF1F-057E897DF521}"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9892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ChangeArrowheads="1" noTextEdit="1"/>
          </p:cNvSpPr>
          <p:nvPr>
            <p:ph type="sldImg"/>
          </p:nvPr>
        </p:nvSpPr>
        <p:spPr>
          <a:ln/>
        </p:spPr>
      </p:sp>
      <p:sp>
        <p:nvSpPr>
          <p:cNvPr id="276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次に，単元の評価規準，小単元における評価規準を作成する手順です。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スクリーンに示しているように，①～③の手順で作成します。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生活科は，児童が具体的な活動や体験を通して，あるいはその前後を含む</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学習の過程において，文脈に即して学んでいくことから，評価は，活動や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体験そのもの，すなわち結果に至るまでの過程を重視して行われます。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そのため，単元の評価規準及び一連の具体的な学習活動の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まとまりである小単元における評価規準を具体的な児童の姿として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作成することが大切です。 ★</a:t>
            </a:r>
            <a:endParaRPr lang="en-US" altLang="ja-JP">
              <a:latin typeface="ＭＳ 明朝" panose="02020609040205080304" pitchFamily="17" charset="-128"/>
              <a:ea typeface="ＭＳ 明朝" panose="02020609040205080304" pitchFamily="17" charset="-128"/>
            </a:endParaRPr>
          </a:p>
          <a:p>
            <a:endParaRPr lang="en-US" altLang="ja-JP">
              <a:latin typeface="Arial" panose="020B0604020202020204" pitchFamily="34" charset="0"/>
            </a:endParaRP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623EAF-A118-459C-AC53-0FF03C0A53DC}"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214914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ChangeArrowheads="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単元の目標に示された資質・能力を踏まえて作成された単元の評価規準を</a:t>
            </a:r>
            <a:endParaRPr lang="en-US" altLang="ja-JP">
              <a:latin typeface="Arial" panose="020B0604020202020204" pitchFamily="34" charset="0"/>
            </a:endParaRPr>
          </a:p>
          <a:p>
            <a:r>
              <a:rPr lang="ja-JP" altLang="en-US">
                <a:latin typeface="Arial" panose="020B0604020202020204" pitchFamily="34" charset="0"/>
              </a:rPr>
              <a:t>スクリーン下段に示しています。★</a:t>
            </a:r>
            <a:endParaRPr lang="en-US" altLang="ja-JP">
              <a:latin typeface="Arial" panose="020B0604020202020204" pitchFamily="34" charset="0"/>
            </a:endParaRPr>
          </a:p>
          <a:p>
            <a:endParaRPr lang="en-US" altLang="ja-JP">
              <a:latin typeface="Arial" panose="020B0604020202020204" pitchFamily="34" charset="0"/>
            </a:endParaRP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2F1C32D-6837-4972-B2D4-38F79838FAC7}"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745302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ChangeArrowheads="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そして，小単元の評価規準を作成するに当たっては，まず，学習指導要領解説に</a:t>
            </a:r>
            <a:endParaRPr lang="en-US" altLang="ja-JP">
              <a:latin typeface="Arial" panose="020B0604020202020204" pitchFamily="34" charset="0"/>
            </a:endParaRPr>
          </a:p>
          <a:p>
            <a:r>
              <a:rPr lang="ja-JP" altLang="en-US">
                <a:latin typeface="Arial" panose="020B0604020202020204" pitchFamily="34" charset="0"/>
              </a:rPr>
              <a:t>おいて，内容に関する資質・能力の記載事項を確認します。★</a:t>
            </a:r>
            <a:endParaRPr lang="en-US" altLang="ja-JP">
              <a:latin typeface="Arial" panose="020B0604020202020204" pitchFamily="34" charset="0"/>
            </a:endParaRPr>
          </a:p>
          <a:p>
            <a:endParaRPr lang="en-US" altLang="ja-JP">
              <a:latin typeface="Arial" panose="020B0604020202020204" pitchFamily="34" charset="0"/>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0A525ED-2A67-4217-9864-D46CC31E3437}"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601657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ChangeArrowheads="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そして，</a:t>
            </a:r>
            <a:r>
              <a:rPr lang="en-US" altLang="ja-JP">
                <a:latin typeface="ＭＳ 明朝" panose="02020609040205080304" pitchFamily="17" charset="-128"/>
                <a:ea typeface="ＭＳ 明朝" panose="02020609040205080304" pitchFamily="17" charset="-128"/>
              </a:rPr>
              <a:t>71</a:t>
            </a:r>
            <a:r>
              <a:rPr lang="ja-JP" altLang="en-US">
                <a:latin typeface="ＭＳ 明朝" panose="02020609040205080304" pitchFamily="17" charset="-128"/>
                <a:ea typeface="ＭＳ 明朝" panose="02020609040205080304" pitchFamily="17" charset="-128"/>
              </a:rPr>
              <a:t>ページからの巻末資料</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具体的な内容のまとまりごとの評価規準</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を参考にして，小単元の評価規準を作成します。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その際，単元全体を俯瞰し，評価の観点や評価の場面に偏りがある場合は，</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必要に応じて単元計画や評価規準等の見直しを行います。★</a:t>
            </a:r>
            <a:endParaRPr lang="en-US" altLang="ja-JP">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a:p>
            <a:endParaRPr lang="en-US" altLang="ja-JP">
              <a:latin typeface="Arial" panose="020B0604020202020204" pitchFamily="34" charset="0"/>
            </a:endParaRPr>
          </a:p>
          <a:p>
            <a:endParaRPr lang="en-US" altLang="ja-JP">
              <a:latin typeface="Arial" panose="020B0604020202020204" pitchFamily="34" charset="0"/>
            </a:endParaRP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CF2F625-B6FD-4EC6-A12A-34E7A386D865}"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Tree>
    <p:extLst>
      <p:ext uri="{BB962C8B-B14F-4D97-AF65-F5344CB8AC3E}">
        <p14:creationId xmlns:p14="http://schemas.microsoft.com/office/powerpoint/2010/main" val="411082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ChangeArrowheads="1" noTextEdit="1"/>
          </p:cNvSpPr>
          <p:nvPr>
            <p:ph type="sldImg"/>
          </p:nvPr>
        </p:nvSpPr>
        <p:spPr>
          <a:ln/>
        </p:spPr>
      </p:sp>
      <p:sp>
        <p:nvSpPr>
          <p:cNvPr id="35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最後に，</a:t>
            </a:r>
            <a:r>
              <a:rPr lang="ja-JP" altLang="en-US">
                <a:solidFill>
                  <a:schemeClr val="bg1"/>
                </a:solidFill>
                <a:latin typeface="ＭＳ 明朝" panose="02020609040205080304" pitchFamily="17" charset="-128"/>
                <a:ea typeface="ＭＳ 明朝" panose="02020609040205080304" pitchFamily="17" charset="-128"/>
              </a:rPr>
              <a:t>育成を目指す資質・能力を踏まえた評価規準の作成のポイント</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です。</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生活科における「知識・技能の基礎」については，学習指導要領解説生活編</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に「生活科における気付きは，諸感覚を通して自覚された個別の事実である</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とともに，それらが相互に関連付けられたり，既存の経験などと組み</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合わされたりして，各教科等の学習や実生活の中で生きて働くものと</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なることを目指している。</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また，このような過程において，生活上必要な習慣や技能も活用される</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ものとして身に付けることを目指している。」と説明されています。 </a:t>
            </a:r>
          </a:p>
          <a:p>
            <a:r>
              <a:rPr lang="ja-JP" altLang="en-US">
                <a:solidFill>
                  <a:schemeClr val="bg1"/>
                </a:solidFill>
                <a:latin typeface="ＭＳ 明朝" panose="02020609040205080304" pitchFamily="17" charset="-128"/>
                <a:ea typeface="ＭＳ 明朝" panose="02020609040205080304" pitchFamily="17" charset="-128"/>
              </a:rPr>
              <a:t>よって，この資質・能力を評価するに当たっては，①気付きが自覚される</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こと，②個別の気付きが相互に関連付くこと，③対象のみならず</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自分自身についての気付きが生まれること，を気付きの質の高まりとして</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見取ることが大切です。</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また，生活上必要な習慣や技能については，特定の習慣や技能を</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取り出して指導するのではなく，思いや願いを実現する過程において</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身に付けていくものであることに留意する必要があります。★</a:t>
            </a:r>
          </a:p>
          <a:p>
            <a:endParaRPr lang="ja-JP" altLang="en-US">
              <a:latin typeface="ＭＳ 明朝" panose="02020609040205080304" pitchFamily="17" charset="-128"/>
              <a:ea typeface="ＭＳ 明朝" panose="02020609040205080304" pitchFamily="17" charset="-128"/>
            </a:endParaRP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6A40D57-8EFD-4BB5-94D5-F8DFBFF6D1EB}" type="slidenum">
              <a:rPr lang="ja-JP" altLang="en-US" smtClean="0">
                <a:solidFill>
                  <a:srgbClr val="000000"/>
                </a:solidFill>
                <a:latin typeface="游ゴシック" panose="020B0400000000000000" pitchFamily="50" charset="-128"/>
              </a:rPr>
              <a:pPr/>
              <a:t>16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62863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ChangeArrowheads="1" noTextEdit="1"/>
          </p:cNvSpPr>
          <p:nvPr>
            <p:ph type="sldImg"/>
          </p:nvPr>
        </p:nvSpPr>
        <p:spPr>
          <a:ln/>
        </p:spPr>
      </p:sp>
      <p:sp>
        <p:nvSpPr>
          <p:cNvPr id="378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「知識・技能」のうち，知識に関しては，評価規準の構造を「○○に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気付いている」，「○○が分かっている」などとして作成します。 </a:t>
            </a:r>
          </a:p>
          <a:p>
            <a:r>
              <a:rPr lang="ja-JP" altLang="en-US">
                <a:latin typeface="ＭＳ 明朝" panose="02020609040205080304" pitchFamily="17" charset="-128"/>
                <a:ea typeface="ＭＳ 明朝" panose="02020609040205080304" pitchFamily="17" charset="-128"/>
              </a:rPr>
              <a:t>また，技能に関しては，評価規準の構造を「△△において（の際），</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○○している」などとして作成します。 ★</a:t>
            </a: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E084BFC-B548-47C6-B856-D0608CFFA6E6}" type="slidenum">
              <a:rPr lang="ja-JP" altLang="en-US" smtClean="0">
                <a:solidFill>
                  <a:srgbClr val="000000"/>
                </a:solidFill>
                <a:latin typeface="游ゴシック" panose="020B0400000000000000" pitchFamily="50" charset="-128"/>
              </a:rPr>
              <a:pPr/>
              <a:t>17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123546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ChangeArrowheads="1" noTextEdit="1"/>
          </p:cNvSpPr>
          <p:nvPr>
            <p:ph type="sldImg"/>
          </p:nvPr>
        </p:nvSpPr>
        <p:spPr>
          <a:ln/>
        </p:spPr>
      </p:sp>
      <p:sp>
        <p:nvSpPr>
          <p:cNvPr id="39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生活科における「思考力，判断力，表現力等の基礎」については，学習指導</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要領解説生活編に「思いや願いの実現に向けて，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何をするか</a:t>
            </a:r>
            <a:r>
              <a:rPr lang="en-US" altLang="ja-JP">
                <a:latin typeface="ＭＳ 明朝" panose="02020609040205080304" pitchFamily="17" charset="-128"/>
                <a:ea typeface="ＭＳ 明朝" panose="02020609040205080304" pitchFamily="17" charset="-128"/>
              </a:rPr>
              <a:t>』</a:t>
            </a:r>
          </a:p>
          <a:p>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どのようにするか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と考え，それを実際に行い，次の活動へと向かって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いく。</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その過程には，様々な思考や判断，表現が存在している。思いや願いを</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実現する過程において，身近な人々，社会及び自然を自分との関わりで</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捉え，自分自身や自分の生活について考えたり表現したりすることが</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できるようにすることを目指している。」，「ここでいう</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考える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とは，</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児童が自分自身や自分の生活について，見付ける，比べる，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たとえるなどの学習活動により，分析的に考えることである。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また，試す，見通す，工夫するなどの学習活動により，</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創造的に考えることである。</a:t>
            </a:r>
            <a:endParaRPr lang="en-US" altLang="ja-JP">
              <a:latin typeface="ＭＳ 明朝" panose="02020609040205080304" pitchFamily="17" charset="-128"/>
              <a:ea typeface="ＭＳ 明朝" panose="02020609040205080304" pitchFamily="17" charset="-128"/>
            </a:endParaRPr>
          </a:p>
          <a:p>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表現する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とは，気付いたことや考えたこと，楽しかったことなどに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ついて，言葉，絵，動作，劇化などの多様な方法によって，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他者と伝え合ったり，振り返ったりすることである。」と説明されて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います。★ </a:t>
            </a: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5C3B2B3-0888-4EF3-8BFC-E0BA113CDD6A}" type="slidenum">
              <a:rPr lang="ja-JP" altLang="en-US" smtClean="0">
                <a:solidFill>
                  <a:srgbClr val="000000"/>
                </a:solidFill>
                <a:latin typeface="游ゴシック" panose="020B0400000000000000" pitchFamily="50" charset="-128"/>
              </a:rPr>
              <a:pPr/>
              <a:t>18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05537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ChangeArrowheads="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思考・判断・表現</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については，評価規準の構造を，</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〇〇して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しながら</a:t>
            </a:r>
            <a:r>
              <a:rPr lang="en-US" altLang="ja-JP">
                <a:latin typeface="ＭＳ 明朝" panose="02020609040205080304" pitchFamily="17" charset="-128"/>
                <a:ea typeface="ＭＳ 明朝" panose="02020609040205080304" pitchFamily="17" charset="-128"/>
              </a:rPr>
              <a:t>)</a:t>
            </a:r>
          </a:p>
          <a:p>
            <a:r>
              <a:rPr lang="ja-JP" altLang="en-US">
                <a:latin typeface="ＭＳ 明朝" panose="02020609040205080304" pitchFamily="17" charset="-128"/>
                <a:ea typeface="ＭＳ 明朝" panose="02020609040205080304" pitchFamily="17" charset="-128"/>
              </a:rPr>
              <a:t>，△△している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などとして作成します。★</a:t>
            </a:r>
            <a:endParaRPr lang="en-US" altLang="ja-JP">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D8240A5-8138-4796-8CC9-25FD8EF17420}" type="slidenum">
              <a:rPr lang="ja-JP" altLang="en-US" smtClean="0">
                <a:solidFill>
                  <a:srgbClr val="000000"/>
                </a:solidFill>
                <a:latin typeface="游ゴシック" panose="020B0400000000000000" pitchFamily="50" charset="-128"/>
              </a:rPr>
              <a:pPr/>
              <a:t>19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12036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1190FEE-B891-4DB2-AC68-50EEE7407CDF}"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説明の内容は、スクリーンに示しております大きく３点です。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まず，</a:t>
            </a:r>
            <a:r>
              <a:rPr lang="ja-JP" altLang="en-US">
                <a:solidFill>
                  <a:srgbClr val="000000"/>
                </a:solidFill>
                <a:latin typeface="ＭＳ 明朝" panose="02020609040205080304" pitchFamily="17" charset="-128"/>
                <a:ea typeface="ＭＳ 明朝" panose="02020609040205080304" pitchFamily="17" charset="-128"/>
              </a:rPr>
              <a:t>「内容のまとまりごとの評価規準」作成の手順</a:t>
            </a:r>
            <a:r>
              <a:rPr lang="ja-JP" altLang="en-US">
                <a:latin typeface="ＭＳ 明朝" panose="02020609040205080304" pitchFamily="17" charset="-128"/>
                <a:ea typeface="ＭＳ 明朝" panose="02020609040205080304" pitchFamily="17" charset="-128"/>
              </a:rPr>
              <a:t>について説明します。★</a:t>
            </a:r>
          </a:p>
          <a:p>
            <a:endParaRPr lang="ja-JP" altLang="en-US">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85248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ChangeArrowheads="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なお，思考を具体的に表したものとして，スクリーンに示すような内容も</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参考にすることができます。★ </a:t>
            </a: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3A80078-DE6A-400B-8EB6-9C70D6A0EF7A}" type="slidenum">
              <a:rPr lang="ja-JP" altLang="en-US" smtClean="0">
                <a:solidFill>
                  <a:srgbClr val="000000"/>
                </a:solidFill>
                <a:latin typeface="游ゴシック" panose="020B0400000000000000" pitchFamily="50" charset="-128"/>
              </a:rPr>
              <a:pPr/>
              <a:t>20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58685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ChangeArrowheads="1" noTextEdit="1"/>
          </p:cNvSpPr>
          <p:nvPr>
            <p:ph type="sldImg"/>
          </p:nvPr>
        </p:nvSpPr>
        <p:spPr>
          <a:ln/>
        </p:spPr>
      </p:sp>
      <p:sp>
        <p:nvSpPr>
          <p:cNvPr id="46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また，具体的な児童の姿として，スクリーンに示すような内容も参考にする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ことができます。★</a:t>
            </a:r>
          </a:p>
        </p:txBody>
      </p:sp>
      <p:sp>
        <p:nvSpPr>
          <p:cNvPr id="46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6A31806-4DEB-4670-A9C9-BE8A6354C343}" type="slidenum">
              <a:rPr lang="ja-JP" altLang="en-US" smtClean="0">
                <a:solidFill>
                  <a:srgbClr val="000000"/>
                </a:solidFill>
                <a:latin typeface="游ゴシック" panose="020B0400000000000000" pitchFamily="50" charset="-128"/>
              </a:rPr>
              <a:pPr/>
              <a:t>21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035949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ChangeArrowheads="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最後に，</a:t>
            </a:r>
            <a:r>
              <a:rPr lang="en-US" altLang="ja-JP" dirty="0">
                <a:latin typeface="Arial" panose="020B0604020202020204" pitchFamily="34" charset="0"/>
              </a:rPr>
              <a:t>｢</a:t>
            </a:r>
            <a:r>
              <a:rPr lang="ja-JP" altLang="en-US" dirty="0">
                <a:latin typeface="Arial" panose="020B0604020202020204" pitchFamily="34" charset="0"/>
              </a:rPr>
              <a:t>主体的に取り組む態度</a:t>
            </a:r>
            <a:r>
              <a:rPr lang="en-US" altLang="ja-JP" dirty="0">
                <a:latin typeface="Arial" panose="020B0604020202020204" pitchFamily="34" charset="0"/>
              </a:rPr>
              <a:t>｣</a:t>
            </a:r>
            <a:r>
              <a:rPr lang="ja-JP" altLang="en-US" dirty="0">
                <a:latin typeface="Arial" panose="020B0604020202020204" pitchFamily="34" charset="0"/>
              </a:rPr>
              <a:t>についてです。</a:t>
            </a:r>
            <a:endParaRPr lang="en-US" altLang="ja-JP" dirty="0">
              <a:latin typeface="Arial" panose="020B0604020202020204" pitchFamily="34" charset="0"/>
            </a:endParaRPr>
          </a:p>
          <a:p>
            <a:r>
              <a:rPr lang="ja-JP" altLang="en-US" dirty="0">
                <a:latin typeface="ＭＳ 明朝" panose="02020609040205080304" pitchFamily="17" charset="-128"/>
                <a:ea typeface="ＭＳ 明朝" panose="02020609040205080304" pitchFamily="17" charset="-128"/>
              </a:rPr>
              <a:t>今回の改訂において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主体的に学習に取り組む態度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の観点については，</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総説編でも、説明しましたように、知識及び技能を獲得したり，思考力，</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判断力，表現力等を身に付けたりすることに向けた粘り強い取組の中で，</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自ら</a:t>
            </a:r>
            <a:r>
              <a:rPr lang="ja-JP" altLang="en-US">
                <a:latin typeface="ＭＳ 明朝" panose="02020609040205080304" pitchFamily="17" charset="-128"/>
                <a:ea typeface="ＭＳ 明朝" panose="02020609040205080304" pitchFamily="17" charset="-128"/>
              </a:rPr>
              <a:t>の学習を</a:t>
            </a:r>
            <a:r>
              <a:rPr lang="ja-JP" altLang="en-US" dirty="0">
                <a:latin typeface="ＭＳ 明朝" panose="02020609040205080304" pitchFamily="17" charset="-128"/>
                <a:ea typeface="ＭＳ 明朝" panose="02020609040205080304" pitchFamily="17" charset="-128"/>
              </a:rPr>
              <a:t>調整しようとしているかどうかを含めて評価します。</a:t>
            </a:r>
          </a:p>
          <a:p>
            <a:r>
              <a:rPr lang="ja-JP" altLang="en-US" dirty="0">
                <a:latin typeface="ＭＳ 明朝" panose="02020609040205080304" pitchFamily="17" charset="-128"/>
                <a:ea typeface="ＭＳ 明朝" panose="02020609040205080304" pitchFamily="17" charset="-128"/>
              </a:rPr>
              <a:t>そのため、スクリーンに示す「粘り強く学習に取り組む態度」と「自ら</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学習を調整しようとする態度」の二つの側面を評価することが</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求められます。★</a:t>
            </a:r>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166403D-5D11-4001-AF48-EC8AE425BD17}" type="slidenum">
              <a:rPr lang="ja-JP" altLang="en-US" smtClean="0">
                <a:solidFill>
                  <a:srgbClr val="000000"/>
                </a:solidFill>
                <a:latin typeface="游ゴシック" panose="020B0400000000000000" pitchFamily="50" charset="-128"/>
              </a:rPr>
              <a:pPr/>
              <a:t>22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054873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ChangeArrowheads="1" noTextEdit="1"/>
          </p:cNvSpPr>
          <p:nvPr>
            <p:ph type="sldImg"/>
          </p:nvPr>
        </p:nvSpPr>
        <p:spPr>
          <a:ln/>
        </p:spPr>
      </p:sp>
      <p:sp>
        <p:nvSpPr>
          <p:cNvPr id="501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生活科における「学びに向かう力，人間性等」については，学習指導要領</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解説生活編に「思いや願いの実現に向けて，身近な人々，社会及び</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自然に自ら働きかけ，意欲や自信をもって学んだり生活を豊かにしたり</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しようとすることを繰り返し，それが安定的に行われるような態度を養う</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ことを目指している。」と説明されています。 </a:t>
            </a:r>
          </a:p>
          <a:p>
            <a:r>
              <a:rPr lang="ja-JP" altLang="en-US">
                <a:latin typeface="ＭＳ 明朝" panose="02020609040205080304" pitchFamily="17" charset="-128"/>
                <a:ea typeface="ＭＳ 明朝" panose="02020609040205080304" pitchFamily="17" charset="-128"/>
              </a:rPr>
              <a:t>この資質・能力を評価するに当たっては， ① 「粘り強さ</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，② 「学習の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調整」，③ 「実感や自信」などを踏まえる必要があります。★ </a:t>
            </a:r>
          </a:p>
          <a:p>
            <a:r>
              <a:rPr lang="ja-JP" altLang="en-US">
                <a:latin typeface="ＭＳ 明朝" panose="02020609040205080304" pitchFamily="17" charset="-128"/>
                <a:ea typeface="ＭＳ 明朝" panose="02020609040205080304" pitchFamily="17" charset="-128"/>
              </a:rPr>
              <a:t> </a:t>
            </a:r>
          </a:p>
        </p:txBody>
      </p:sp>
      <p:sp>
        <p:nvSpPr>
          <p:cNvPr id="50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46B7047-3C61-456F-BBD5-D5025F6BFE84}" type="slidenum">
              <a:rPr lang="ja-JP" altLang="en-US" smtClean="0">
                <a:solidFill>
                  <a:srgbClr val="000000"/>
                </a:solidFill>
                <a:latin typeface="游ゴシック" panose="020B0400000000000000" pitchFamily="50" charset="-128"/>
              </a:rPr>
              <a:pPr/>
              <a:t>23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19526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ChangeArrowheads="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主体的に学習に取り組む態度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については，評価規準の構造を，</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〇〇し，</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△△しようとしている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などとして作成します。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以上で，説明を終わります。★</a:t>
            </a:r>
            <a:endParaRPr lang="en-US" altLang="ja-JP">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F7B9635-A709-48B1-B91B-7D240EC7F00D}" type="slidenum">
              <a:rPr lang="ja-JP" altLang="en-US" smtClean="0">
                <a:solidFill>
                  <a:srgbClr val="000000"/>
                </a:solidFill>
                <a:latin typeface="游ゴシック" panose="020B0400000000000000" pitchFamily="50" charset="-128"/>
              </a:rPr>
              <a:pPr/>
              <a:t>24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93279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ChangeArrowheads="1" noTextEdit="1"/>
          </p:cNvSpPr>
          <p:nvPr>
            <p:ph type="sldImg"/>
          </p:nvPr>
        </p:nvSpPr>
        <p:spPr>
          <a:ln/>
        </p:spPr>
      </p:sp>
      <p:sp>
        <p:nvSpPr>
          <p:cNvPr id="92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生活科における内容のまとまりは，学習指導要領に示された</a:t>
            </a:r>
            <a:r>
              <a:rPr lang="en-US" altLang="ja-JP">
                <a:latin typeface="ＭＳ 明朝" panose="02020609040205080304" pitchFamily="17" charset="-128"/>
                <a:ea typeface="ＭＳ 明朝" panose="02020609040205080304" pitchFamily="17" charset="-128"/>
              </a:rPr>
              <a:t>9</a:t>
            </a:r>
            <a:r>
              <a:rPr lang="ja-JP" altLang="en-US">
                <a:latin typeface="ＭＳ 明朝" panose="02020609040205080304" pitchFamily="17" charset="-128"/>
                <a:ea typeface="ＭＳ 明朝" panose="02020609040205080304" pitchFamily="17" charset="-128"/>
              </a:rPr>
              <a:t>つの内容の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一つ一つと考えることができます。 ★</a:t>
            </a:r>
          </a:p>
        </p:txBody>
      </p:sp>
      <p:sp>
        <p:nvSpPr>
          <p:cNvPr id="92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A72E5BB-58D8-4DF9-B36E-55FDFEBE4FC6}" type="slidenum">
              <a:rPr lang="ja-JP" altLang="en-US" smtClean="0">
                <a:solidFill>
                  <a:srgbClr val="000000"/>
                </a:solidFill>
                <a:latin typeface="游ゴシック" panose="020B0400000000000000" pitchFamily="50" charset="-128"/>
              </a:rPr>
              <a:pPr/>
              <a:t>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028406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ChangeArrowheads="1" noTextEdit="1"/>
          </p:cNvSpPr>
          <p:nvPr>
            <p:ph type="sldImg"/>
          </p:nvPr>
        </p:nvSpPr>
        <p:spPr>
          <a:ln/>
        </p:spPr>
      </p:sp>
      <p:sp>
        <p:nvSpPr>
          <p:cNvPr id="11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solidFill>
                  <a:schemeClr val="bg1"/>
                </a:solidFill>
                <a:latin typeface="ＭＳ 明朝" panose="02020609040205080304" pitchFamily="17" charset="-128"/>
                <a:ea typeface="ＭＳ 明朝" panose="02020609040205080304" pitchFamily="17" charset="-128"/>
              </a:rPr>
              <a:t>「内容のまとまりごとの評価規準」の作成に当たっては，まず，学習指導</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要領に示された教科及び学年の目標を踏まえて，「評価の観点及び</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その趣旨」が作成されていることを理解した上で，①及び②の手順を</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踏みます。</a:t>
            </a:r>
            <a:r>
              <a:rPr lang="ja-JP" altLang="en-US">
                <a:latin typeface="ＭＳ 明朝" panose="02020609040205080304" pitchFamily="17" charset="-128"/>
                <a:ea typeface="ＭＳ 明朝" panose="02020609040205080304" pitchFamily="17" charset="-128"/>
              </a:rPr>
              <a:t> ★</a:t>
            </a:r>
          </a:p>
        </p:txBody>
      </p:sp>
      <p:sp>
        <p:nvSpPr>
          <p:cNvPr id="11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A73298D-B946-4FE1-B750-5FAED0837462}"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523908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ChangeArrowheads="1" noTextEdit="1"/>
          </p:cNvSpPr>
          <p:nvPr>
            <p:ph type="sldImg"/>
          </p:nvPr>
        </p:nvSpPr>
        <p:spPr>
          <a:ln/>
        </p:spPr>
      </p:sp>
      <p:sp>
        <p:nvSpPr>
          <p:cNvPr id="13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小学校学習指導要領に示されている生活科の目標は，スクリーンに示す通り</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です。★</a:t>
            </a:r>
          </a:p>
        </p:txBody>
      </p:sp>
      <p:sp>
        <p:nvSpPr>
          <p:cNvPr id="13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0321A49-A74A-44FD-B95B-2C197F1A90E0}" type="slidenum">
              <a:rPr lang="ja-JP" altLang="en-US" smtClean="0">
                <a:solidFill>
                  <a:srgbClr val="000000"/>
                </a:solidFill>
                <a:latin typeface="游ゴシック" panose="020B0400000000000000" pitchFamily="50" charset="-128"/>
              </a:rPr>
              <a:pPr/>
              <a:t>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011290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ChangeArrowheads="1" noTextEdit="1"/>
          </p:cNvSpPr>
          <p:nvPr>
            <p:ph type="sldImg"/>
          </p:nvPr>
        </p:nvSpPr>
        <p:spPr>
          <a:ln/>
        </p:spPr>
      </p:sp>
      <p:sp>
        <p:nvSpPr>
          <p:cNvPr id="15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評価の観点及びその趣旨については，知識・技能の観点では，</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の文末を</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「～に気付いている」，「 ～を身に付けている」などとして設定すること</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が考えられます。 </a:t>
            </a:r>
          </a:p>
          <a:p>
            <a:r>
              <a:rPr lang="ja-JP" altLang="en-US">
                <a:latin typeface="ＭＳ 明朝" panose="02020609040205080304" pitchFamily="17" charset="-128"/>
                <a:ea typeface="ＭＳ 明朝" panose="02020609040205080304" pitchFamily="17" charset="-128"/>
              </a:rPr>
              <a:t>同様に，思考・判断・表現の観点では，</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の文末を「～している」として，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主体的に学習に取り組む態度の観点では，</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の文末を「～しようとして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いる」として設定することが考えられます。</a:t>
            </a:r>
          </a:p>
          <a:p>
            <a:r>
              <a:rPr lang="ja-JP" altLang="en-US">
                <a:latin typeface="ＭＳ 明朝" panose="02020609040205080304" pitchFamily="17" charset="-128"/>
                <a:ea typeface="ＭＳ 明朝" panose="02020609040205080304" pitchFamily="17" charset="-128"/>
              </a:rPr>
              <a:t>これらの目標と評価の観点及びその趣旨との関係を理解した上で、</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評価規準を作成していきます。★</a:t>
            </a:r>
          </a:p>
        </p:txBody>
      </p:sp>
      <p:sp>
        <p:nvSpPr>
          <p:cNvPr id="15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C1A640D-263E-43ED-AC38-B43A07AE1168}" type="slidenum">
              <a:rPr lang="ja-JP" altLang="en-US" smtClean="0">
                <a:solidFill>
                  <a:srgbClr val="000000"/>
                </a:solidFill>
                <a:latin typeface="游ゴシック" panose="020B0400000000000000" pitchFamily="50" charset="-128"/>
              </a:rPr>
              <a:pPr/>
              <a:t>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07712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ChangeArrowheads="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生活科における「内容のまとまり」の記述には，スクリーンに示す４つの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要素が構造的に組み込まれています。</a:t>
            </a:r>
          </a:p>
          <a:p>
            <a:r>
              <a:rPr lang="ja-JP" altLang="en-US">
                <a:latin typeface="ＭＳ 明朝" panose="02020609040205080304" pitchFamily="17" charset="-128"/>
                <a:ea typeface="ＭＳ 明朝" panose="02020609040205080304" pitchFamily="17" charset="-128"/>
              </a:rPr>
              <a:t>そして，これらを踏まえて内容のまとまりごとの評価規準を作成することに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なります。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生活科における全ての内容は「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を通して（具体的な活動や体験），</a:t>
            </a:r>
            <a:endParaRPr lang="en-US" altLang="ja-JP">
              <a:latin typeface="ＭＳ 明朝" panose="02020609040205080304" pitchFamily="17" charset="-128"/>
              <a:ea typeface="ＭＳ 明朝" panose="02020609040205080304" pitchFamily="17" charset="-128"/>
            </a:endParaRPr>
          </a:p>
          <a:p>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ができ（思考力，判断力，表現力等の基礎），</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が分かり・</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～に気付き（知識及び技能の基礎），</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したりしようとする（学びに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向かう力，人間性等）」のように構成されています。   </a:t>
            </a:r>
          </a:p>
          <a:p>
            <a:r>
              <a:rPr lang="ja-JP" altLang="en-US">
                <a:latin typeface="ＭＳ 明朝" panose="02020609040205080304" pitchFamily="17" charset="-128"/>
                <a:ea typeface="ＭＳ 明朝" panose="02020609040205080304" pitchFamily="17" charset="-128"/>
              </a:rPr>
              <a:t>これは，低学年の児童に，よき生活者としての資質・能力を育成していく</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ためには，実際に対象に触れ，活動することを通して，対象について感じ，</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考え，行為していくとともに，その活動によって，対象や自分自身への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気付きが生まれ，それらが相まって学びに向かう力を安定的で持続的な</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態度として育成し，確かな行動へと結び付けていくことを重視している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ためです。★</a:t>
            </a:r>
            <a:endParaRPr lang="en-US" altLang="ja-JP">
              <a:latin typeface="ＭＳ 明朝" panose="02020609040205080304" pitchFamily="17" charset="-128"/>
              <a:ea typeface="ＭＳ 明朝" panose="02020609040205080304" pitchFamily="17" charset="-128"/>
            </a:endParaRP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7DDB985-41DB-4770-BBFC-089CCA3CE055}"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224097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ChangeArrowheads="1" noTextEdit="1"/>
          </p:cNvSpPr>
          <p:nvPr>
            <p:ph type="sldImg"/>
          </p:nvPr>
        </p:nvSpPr>
        <p:spPr>
          <a:ln/>
        </p:spPr>
      </p:sp>
      <p:sp>
        <p:nvSpPr>
          <p:cNvPr id="19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内容のまとまりごとの評価規準を作成する際の観点ごとのポイントです。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スクリーンに示している通り，記載事項の文末を変更することで内容の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まとまりに対する評価規準を作成することが可能です。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他の内容のまとまりにおいても記載事項の文末を，例えば，「気付く」から</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「気付いている」（「知識・技能」），「見付ける」から「見付けている」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（「思考・判断・表現」），「創り出そうとする」から「創り出そうとして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いる」（「主体的に学習に取り組む態度」）などのようにすることで，</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内容のまとまりに対応する評価規準を作成することが可能です。★ </a:t>
            </a:r>
          </a:p>
          <a:p>
            <a:endParaRPr lang="ja-JP" altLang="en-US">
              <a:latin typeface="ＭＳ 明朝" panose="02020609040205080304" pitchFamily="17" charset="-128"/>
              <a:ea typeface="ＭＳ 明朝" panose="02020609040205080304" pitchFamily="17" charset="-128"/>
            </a:endParaRP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9B5D9DA-936D-49A5-9BA4-B70E73386918}"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74443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ChangeArrowheads="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これらのことを踏まえ作成した，</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内容のまとまりごとの評価規準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例</a:t>
            </a:r>
            <a:r>
              <a:rPr lang="en-US" altLang="ja-JP">
                <a:latin typeface="ＭＳ 明朝" panose="02020609040205080304" pitchFamily="17" charset="-128"/>
                <a:ea typeface="ＭＳ 明朝" panose="02020609040205080304" pitchFamily="17" charset="-128"/>
              </a:rPr>
              <a:t>)｣</a:t>
            </a:r>
          </a:p>
          <a:p>
            <a:r>
              <a:rPr lang="ja-JP" altLang="en-US">
                <a:latin typeface="ＭＳ 明朝" panose="02020609040205080304" pitchFamily="17" charset="-128"/>
                <a:ea typeface="ＭＳ 明朝" panose="02020609040205080304" pitchFamily="17" charset="-128"/>
              </a:rPr>
              <a:t>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上段が</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内容</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、下段が</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内容のまとまりごとの評価規準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です。★</a:t>
            </a:r>
          </a:p>
        </p:txBody>
      </p:sp>
      <p:sp>
        <p:nvSpPr>
          <p:cNvPr id="21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BCCC34E-9F72-415B-8076-22E4FADA58BC}" type="slidenum">
              <a:rPr lang="ja-JP" altLang="en-US" smtClean="0">
                <a:solidFill>
                  <a:srgbClr val="000000"/>
                </a:solidFill>
                <a:latin typeface="游ゴシック" panose="020B0400000000000000" pitchFamily="50" charset="-128"/>
              </a:rPr>
              <a:pPr/>
              <a:t>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46312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CFEE04C-89E5-41F2-90FF-5571F5A429F4}" type="slidenum">
              <a:rPr lang="en-US" altLang="ja-JP"/>
              <a:pPr>
                <a:defRPr/>
              </a:pPr>
              <a:t>‹#›</a:t>
            </a:fld>
            <a:endParaRPr lang="en-US" altLang="ja-JP"/>
          </a:p>
        </p:txBody>
      </p:sp>
    </p:spTree>
    <p:extLst>
      <p:ext uri="{BB962C8B-B14F-4D97-AF65-F5344CB8AC3E}">
        <p14:creationId xmlns:p14="http://schemas.microsoft.com/office/powerpoint/2010/main" val="65364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1B143EC-8008-47E0-9703-380D93CF01F1}" type="slidenum">
              <a:rPr lang="en-US" altLang="ja-JP"/>
              <a:pPr>
                <a:defRPr/>
              </a:pPr>
              <a:t>‹#›</a:t>
            </a:fld>
            <a:endParaRPr lang="en-US" altLang="ja-JP"/>
          </a:p>
        </p:txBody>
      </p:sp>
    </p:spTree>
    <p:extLst>
      <p:ext uri="{BB962C8B-B14F-4D97-AF65-F5344CB8AC3E}">
        <p14:creationId xmlns:p14="http://schemas.microsoft.com/office/powerpoint/2010/main" val="4004264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C07C012D-0925-4C40-931E-5D1434AAE6C1}" type="slidenum">
              <a:rPr lang="en-US" altLang="ja-JP"/>
              <a:pPr>
                <a:defRPr/>
              </a:pPr>
              <a:t>‹#›</a:t>
            </a:fld>
            <a:endParaRPr lang="en-US" altLang="ja-JP"/>
          </a:p>
        </p:txBody>
      </p:sp>
    </p:spTree>
    <p:extLst>
      <p:ext uri="{BB962C8B-B14F-4D97-AF65-F5344CB8AC3E}">
        <p14:creationId xmlns:p14="http://schemas.microsoft.com/office/powerpoint/2010/main" val="407192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312A2B82-74AD-4ABB-B791-06267FF044B4}" type="slidenum">
              <a:rPr lang="en-US" altLang="ja-JP"/>
              <a:pPr>
                <a:defRPr/>
              </a:pPr>
              <a:t>‹#›</a:t>
            </a:fld>
            <a:endParaRPr lang="en-US" altLang="ja-JP"/>
          </a:p>
        </p:txBody>
      </p:sp>
    </p:spTree>
    <p:extLst>
      <p:ext uri="{BB962C8B-B14F-4D97-AF65-F5344CB8AC3E}">
        <p14:creationId xmlns:p14="http://schemas.microsoft.com/office/powerpoint/2010/main" val="1487664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35EFE52D-895E-4422-83B2-81E49FF8E088}" type="slidenum">
              <a:rPr lang="en-US" altLang="ja-JP"/>
              <a:pPr>
                <a:defRPr/>
              </a:pPr>
              <a:t>‹#›</a:t>
            </a:fld>
            <a:endParaRPr lang="en-US" altLang="ja-JP"/>
          </a:p>
        </p:txBody>
      </p:sp>
    </p:spTree>
    <p:extLst>
      <p:ext uri="{BB962C8B-B14F-4D97-AF65-F5344CB8AC3E}">
        <p14:creationId xmlns:p14="http://schemas.microsoft.com/office/powerpoint/2010/main" val="253874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B186827B-0F8F-410E-A6FC-BB2EAD3E8CFF}" type="slidenum">
              <a:rPr lang="en-US" altLang="ja-JP"/>
              <a:pPr>
                <a:defRPr/>
              </a:pPr>
              <a:t>‹#›</a:t>
            </a:fld>
            <a:endParaRPr lang="en-US" altLang="ja-JP"/>
          </a:p>
        </p:txBody>
      </p:sp>
    </p:spTree>
    <p:extLst>
      <p:ext uri="{BB962C8B-B14F-4D97-AF65-F5344CB8AC3E}">
        <p14:creationId xmlns:p14="http://schemas.microsoft.com/office/powerpoint/2010/main" val="281843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9DB18846-4AD5-43E3-ACD3-0142887E0D81}" type="slidenum">
              <a:rPr lang="en-US" altLang="ja-JP"/>
              <a:pPr>
                <a:defRPr/>
              </a:pPr>
              <a:t>‹#›</a:t>
            </a:fld>
            <a:endParaRPr lang="en-US" altLang="ja-JP"/>
          </a:p>
        </p:txBody>
      </p:sp>
    </p:spTree>
    <p:extLst>
      <p:ext uri="{BB962C8B-B14F-4D97-AF65-F5344CB8AC3E}">
        <p14:creationId xmlns:p14="http://schemas.microsoft.com/office/powerpoint/2010/main" val="76449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C7E66464-97C3-4BDA-AF18-5F83E9456FC3}" type="slidenum">
              <a:rPr lang="en-US" altLang="ja-JP"/>
              <a:pPr>
                <a:defRPr/>
              </a:pPr>
              <a:t>‹#›</a:t>
            </a:fld>
            <a:endParaRPr lang="en-US" altLang="ja-JP"/>
          </a:p>
        </p:txBody>
      </p:sp>
    </p:spTree>
    <p:extLst>
      <p:ext uri="{BB962C8B-B14F-4D97-AF65-F5344CB8AC3E}">
        <p14:creationId xmlns:p14="http://schemas.microsoft.com/office/powerpoint/2010/main" val="980344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FD2ED122-870F-45A5-BEB6-0594E6F7B6C5}" type="slidenum">
              <a:rPr lang="en-US" altLang="ja-JP"/>
              <a:pPr>
                <a:defRPr/>
              </a:pPr>
              <a:t>‹#›</a:t>
            </a:fld>
            <a:endParaRPr lang="en-US" altLang="ja-JP"/>
          </a:p>
        </p:txBody>
      </p:sp>
    </p:spTree>
    <p:extLst>
      <p:ext uri="{BB962C8B-B14F-4D97-AF65-F5344CB8AC3E}">
        <p14:creationId xmlns:p14="http://schemas.microsoft.com/office/powerpoint/2010/main" val="177892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62D1EBC2-3169-4C55-AF2D-7334C956455C}" type="slidenum">
              <a:rPr lang="en-US" altLang="ja-JP"/>
              <a:pPr>
                <a:defRPr/>
              </a:pPr>
              <a:t>‹#›</a:t>
            </a:fld>
            <a:endParaRPr lang="en-US" altLang="ja-JP"/>
          </a:p>
        </p:txBody>
      </p:sp>
    </p:spTree>
    <p:extLst>
      <p:ext uri="{BB962C8B-B14F-4D97-AF65-F5344CB8AC3E}">
        <p14:creationId xmlns:p14="http://schemas.microsoft.com/office/powerpoint/2010/main" val="365715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214E3C72-9402-4069-AEF0-E89B1FB1825A}" type="slidenum">
              <a:rPr lang="en-US" altLang="ja-JP"/>
              <a:pPr>
                <a:defRPr/>
              </a:pPr>
              <a:t>‹#›</a:t>
            </a:fld>
            <a:endParaRPr lang="en-US" altLang="ja-JP"/>
          </a:p>
        </p:txBody>
      </p:sp>
    </p:spTree>
    <p:extLst>
      <p:ext uri="{BB962C8B-B14F-4D97-AF65-F5344CB8AC3E}">
        <p14:creationId xmlns:p14="http://schemas.microsoft.com/office/powerpoint/2010/main" val="1834661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11E58BCE-5A24-45FB-B033-F973E32CC281}"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生活</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46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22238" y="765175"/>
            <a:ext cx="8874125" cy="5976938"/>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22531" name="テキスト ボックス 1"/>
          <p:cNvSpPr txBox="1">
            <a:spLocks noChangeArrowheads="1"/>
          </p:cNvSpPr>
          <p:nvPr/>
        </p:nvSpPr>
        <p:spPr bwMode="auto">
          <a:xfrm>
            <a:off x="1377950" y="1044575"/>
            <a:ext cx="6408738"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１　単元の目標を作成する</a:t>
            </a:r>
          </a:p>
        </p:txBody>
      </p:sp>
      <p:sp>
        <p:nvSpPr>
          <p:cNvPr id="22532" name="テキスト ボックス 1"/>
          <p:cNvSpPr txBox="1">
            <a:spLocks noChangeArrowheads="1"/>
          </p:cNvSpPr>
          <p:nvPr/>
        </p:nvSpPr>
        <p:spPr bwMode="auto">
          <a:xfrm>
            <a:off x="1377950" y="2208213"/>
            <a:ext cx="6408738" cy="10763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２　単元の評価規準，小単元に</a:t>
            </a:r>
            <a:endParaRPr kumimoji="1" lang="en-US" altLang="ja-JP" sz="3200"/>
          </a:p>
          <a:p>
            <a:r>
              <a:rPr kumimoji="1" lang="ja-JP" altLang="en-US" sz="3200"/>
              <a:t>　おける評価規準を作成する</a:t>
            </a:r>
          </a:p>
        </p:txBody>
      </p:sp>
      <p:sp>
        <p:nvSpPr>
          <p:cNvPr id="22533" name="テキスト ボックス 1"/>
          <p:cNvSpPr txBox="1">
            <a:spLocks noChangeArrowheads="1"/>
          </p:cNvSpPr>
          <p:nvPr/>
        </p:nvSpPr>
        <p:spPr bwMode="auto">
          <a:xfrm>
            <a:off x="1377950" y="3781425"/>
            <a:ext cx="6408738"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３　</a:t>
            </a:r>
            <a:r>
              <a:rPr kumimoji="1" lang="en-US" altLang="ja-JP" sz="3200"/>
              <a:t>｢</a:t>
            </a:r>
            <a:r>
              <a:rPr kumimoji="1" lang="ja-JP" altLang="en-US" sz="3200"/>
              <a:t>指導と評価の計画</a:t>
            </a:r>
            <a:r>
              <a:rPr kumimoji="1" lang="en-US" altLang="ja-JP" sz="3200"/>
              <a:t>｣</a:t>
            </a:r>
            <a:r>
              <a:rPr kumimoji="1" lang="ja-JP" altLang="en-US" sz="3200"/>
              <a:t>を作成する</a:t>
            </a:r>
          </a:p>
        </p:txBody>
      </p:sp>
      <p:sp>
        <p:nvSpPr>
          <p:cNvPr id="22534" name="テキスト ボックス 1"/>
          <p:cNvSpPr txBox="1">
            <a:spLocks noChangeArrowheads="1"/>
          </p:cNvSpPr>
          <p:nvPr/>
        </p:nvSpPr>
        <p:spPr bwMode="auto">
          <a:xfrm>
            <a:off x="3082925" y="4860925"/>
            <a:ext cx="2952750"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200"/>
              <a:t>授業を行う</a:t>
            </a:r>
          </a:p>
        </p:txBody>
      </p:sp>
      <p:sp>
        <p:nvSpPr>
          <p:cNvPr id="14" name="下矢印 13"/>
          <p:cNvSpPr/>
          <p:nvPr/>
        </p:nvSpPr>
        <p:spPr>
          <a:xfrm>
            <a:off x="3838575" y="1773238"/>
            <a:ext cx="1441450" cy="360362"/>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536" name="テキスト ボックス 1"/>
          <p:cNvSpPr txBox="1">
            <a:spLocks noChangeArrowheads="1"/>
          </p:cNvSpPr>
          <p:nvPr/>
        </p:nvSpPr>
        <p:spPr bwMode="auto">
          <a:xfrm>
            <a:off x="1377950" y="5949950"/>
            <a:ext cx="6408738"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４　観点ごとに総括する</a:t>
            </a:r>
          </a:p>
        </p:txBody>
      </p:sp>
      <p:sp>
        <p:nvSpPr>
          <p:cNvPr id="22" name="下矢印 13"/>
          <p:cNvSpPr/>
          <p:nvPr/>
        </p:nvSpPr>
        <p:spPr>
          <a:xfrm>
            <a:off x="3860800" y="3357563"/>
            <a:ext cx="1441450" cy="358775"/>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3" name="下矢印 13"/>
          <p:cNvSpPr/>
          <p:nvPr/>
        </p:nvSpPr>
        <p:spPr>
          <a:xfrm>
            <a:off x="3860800" y="4437063"/>
            <a:ext cx="1441450" cy="360362"/>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24" name="下矢印 13"/>
          <p:cNvSpPr/>
          <p:nvPr/>
        </p:nvSpPr>
        <p:spPr>
          <a:xfrm>
            <a:off x="3860800" y="5516563"/>
            <a:ext cx="1441450" cy="360362"/>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3" name="楕円 2"/>
          <p:cNvSpPr/>
          <p:nvPr/>
        </p:nvSpPr>
        <p:spPr>
          <a:xfrm>
            <a:off x="1187450" y="992188"/>
            <a:ext cx="792163" cy="7191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5" name="楕円 24"/>
          <p:cNvSpPr/>
          <p:nvPr/>
        </p:nvSpPr>
        <p:spPr>
          <a:xfrm>
            <a:off x="1187450" y="2125663"/>
            <a:ext cx="792163" cy="7191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nvGrpSpPr>
          <p:cNvPr id="22542" name="グループ化 14"/>
          <p:cNvGrpSpPr>
            <a:grpSpLocks/>
          </p:cNvGrpSpPr>
          <p:nvPr/>
        </p:nvGrpSpPr>
        <p:grpSpPr bwMode="auto">
          <a:xfrm>
            <a:off x="0" y="-7938"/>
            <a:ext cx="9144000" cy="523876"/>
            <a:chOff x="0" y="-7937"/>
            <a:chExt cx="9144000" cy="523876"/>
          </a:xfrm>
        </p:grpSpPr>
        <p:sp>
          <p:nvSpPr>
            <p:cNvPr id="22543" name="テキスト ボックス 1"/>
            <p:cNvSpPr txBox="1">
              <a:spLocks noChangeArrowheads="1"/>
            </p:cNvSpPr>
            <p:nvPr/>
          </p:nvSpPr>
          <p:spPr bwMode="auto">
            <a:xfrm>
              <a:off x="0" y="-7937"/>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17" name="リボン: 下に曲がる 16"/>
            <p:cNvSpPr/>
            <p:nvPr/>
          </p:nvSpPr>
          <p:spPr>
            <a:xfrm>
              <a:off x="8172450" y="50801"/>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p33</a:t>
              </a:r>
              <a:endParaRPr kumimoji="1" lang="ja-JP" altLang="en-US" sz="2400" dirty="0">
                <a:solidFill>
                  <a:schemeClr val="tx1"/>
                </a:solidFill>
                <a:latin typeface="+mj-ea"/>
                <a:ea typeface="+mj-ea"/>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437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テキスト ボックス 1"/>
          <p:cNvSpPr txBox="1">
            <a:spLocks noChangeArrowheads="1"/>
          </p:cNvSpPr>
          <p:nvPr/>
        </p:nvSpPr>
        <p:spPr bwMode="auto">
          <a:xfrm>
            <a:off x="34925" y="765175"/>
            <a:ext cx="3673475" cy="461963"/>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１　単元の目標を作成する</a:t>
            </a:r>
          </a:p>
        </p:txBody>
      </p:sp>
      <p:sp>
        <p:nvSpPr>
          <p:cNvPr id="24579" name="テキスト ボックス 1"/>
          <p:cNvSpPr txBox="1">
            <a:spLocks noChangeArrowheads="1"/>
          </p:cNvSpPr>
          <p:nvPr/>
        </p:nvSpPr>
        <p:spPr bwMode="auto">
          <a:xfrm>
            <a:off x="34925" y="1298575"/>
            <a:ext cx="9063038" cy="1200150"/>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①　単元を構成する内容について，学習指導要領に示された記載事項を確認する。</a:t>
            </a:r>
            <a:endParaRPr kumimoji="1" lang="en-US" altLang="ja-JP" sz="2400"/>
          </a:p>
          <a:p>
            <a:r>
              <a:rPr kumimoji="1" lang="ja-JP" altLang="en-US" sz="2400"/>
              <a:t>②　①と具体的な学習対象や活動に即して，単元の目標を作成する。</a:t>
            </a:r>
          </a:p>
        </p:txBody>
      </p:sp>
      <p:sp>
        <p:nvSpPr>
          <p:cNvPr id="24580" name="テキスト ボックス 1"/>
          <p:cNvSpPr txBox="1">
            <a:spLocks noChangeArrowheads="1"/>
          </p:cNvSpPr>
          <p:nvPr/>
        </p:nvSpPr>
        <p:spPr bwMode="auto">
          <a:xfrm>
            <a:off x="36513" y="2714625"/>
            <a:ext cx="9061450" cy="1938338"/>
          </a:xfrm>
          <a:prstGeom prst="rect">
            <a:avLst/>
          </a:prstGeom>
          <a:solidFill>
            <a:schemeClr val="bg1"/>
          </a:solidFill>
          <a:ln w="57150">
            <a:solidFill>
              <a:srgbClr val="FF99FF"/>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内容</a:t>
            </a:r>
            <a:r>
              <a:rPr kumimoji="1" lang="en-US" altLang="ja-JP" sz="2400"/>
              <a:t>(</a:t>
            </a:r>
            <a:r>
              <a:rPr kumimoji="1" lang="ja-JP" altLang="en-US" sz="2400"/>
              <a:t>７</a:t>
            </a:r>
            <a:r>
              <a:rPr kumimoji="1" lang="en-US" altLang="ja-JP" sz="2400"/>
              <a:t>)｢</a:t>
            </a:r>
            <a:r>
              <a:rPr kumimoji="1" lang="ja-JP" altLang="en-US" sz="2400"/>
              <a:t>動植物の飼育・栽培</a:t>
            </a:r>
            <a:r>
              <a:rPr kumimoji="1" lang="en-US" altLang="ja-JP" sz="2400"/>
              <a:t>｣</a:t>
            </a:r>
          </a:p>
          <a:p>
            <a:r>
              <a:rPr kumimoji="1" lang="ja-JP" altLang="en-US" sz="2400"/>
              <a:t>　動物を飼ったり植物を育てたりする活動を通して，それらの育つ場</a:t>
            </a:r>
            <a:endParaRPr kumimoji="1" lang="en-US" altLang="ja-JP" sz="2400"/>
          </a:p>
          <a:p>
            <a:r>
              <a:rPr kumimoji="1" lang="ja-JP" altLang="en-US" sz="2400"/>
              <a:t>所，変化や成長の様子に関心をもって働きかけることができ，それらは生命をもっていることや成長していることに気付くとともに，生き物</a:t>
            </a:r>
            <a:endParaRPr kumimoji="1" lang="en-US" altLang="ja-JP" sz="2400"/>
          </a:p>
          <a:p>
            <a:r>
              <a:rPr kumimoji="1" lang="ja-JP" altLang="en-US" sz="2400"/>
              <a:t>への親しみをもち，大切にしようとする。</a:t>
            </a:r>
          </a:p>
        </p:txBody>
      </p:sp>
      <p:sp>
        <p:nvSpPr>
          <p:cNvPr id="24581" name="テキスト ボックス 1"/>
          <p:cNvSpPr txBox="1">
            <a:spLocks noChangeArrowheads="1"/>
          </p:cNvSpPr>
          <p:nvPr/>
        </p:nvSpPr>
        <p:spPr bwMode="auto">
          <a:xfrm>
            <a:off x="34925" y="4873625"/>
            <a:ext cx="9063038" cy="1939925"/>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a:t>〔</a:t>
            </a:r>
            <a:r>
              <a:rPr kumimoji="1" lang="ja-JP" altLang="en-US" sz="2400"/>
              <a:t>単元の目標</a:t>
            </a:r>
            <a:r>
              <a:rPr kumimoji="1" lang="en-US" altLang="ja-JP" sz="2400"/>
              <a:t>〕</a:t>
            </a:r>
          </a:p>
          <a:p>
            <a:r>
              <a:rPr kumimoji="1" lang="ja-JP" altLang="en-US" sz="2400"/>
              <a:t>　モルモットを飼育する活動を通して，モルモットの変化や成長の様子に関心をもって働きかけ，モルモットに合った世話の仕方や生命をもっていることや成長していることに気付き，モルモットへの親しみをもち，生き物を大切にすることができるようにする。</a:t>
            </a:r>
          </a:p>
        </p:txBody>
      </p:sp>
      <p:sp>
        <p:nvSpPr>
          <p:cNvPr id="20" name="フローチャート: 組合せ 19"/>
          <p:cNvSpPr/>
          <p:nvPr/>
        </p:nvSpPr>
        <p:spPr>
          <a:xfrm>
            <a:off x="3954463" y="4724400"/>
            <a:ext cx="1223962"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grpSp>
        <p:nvGrpSpPr>
          <p:cNvPr id="24583" name="グループ化 7"/>
          <p:cNvGrpSpPr>
            <a:grpSpLocks/>
          </p:cNvGrpSpPr>
          <p:nvPr/>
        </p:nvGrpSpPr>
        <p:grpSpPr bwMode="auto">
          <a:xfrm>
            <a:off x="0" y="-7938"/>
            <a:ext cx="9144000" cy="523876"/>
            <a:chOff x="0" y="-7937"/>
            <a:chExt cx="9144000" cy="523876"/>
          </a:xfrm>
        </p:grpSpPr>
        <p:sp>
          <p:nvSpPr>
            <p:cNvPr id="24584" name="テキスト ボックス 1"/>
            <p:cNvSpPr txBox="1">
              <a:spLocks noChangeArrowheads="1"/>
            </p:cNvSpPr>
            <p:nvPr/>
          </p:nvSpPr>
          <p:spPr bwMode="auto">
            <a:xfrm>
              <a:off x="0" y="-7937"/>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10" name="リボン: 下に曲がる 9"/>
            <p:cNvSpPr/>
            <p:nvPr/>
          </p:nvSpPr>
          <p:spPr>
            <a:xfrm>
              <a:off x="8172450" y="50801"/>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p35</a:t>
              </a:r>
              <a:endParaRPr kumimoji="1" lang="ja-JP" altLang="en-US" sz="2400" dirty="0">
                <a:solidFill>
                  <a:schemeClr val="tx1"/>
                </a:solidFill>
                <a:latin typeface="+mj-ea"/>
                <a:ea typeface="+mj-ea"/>
              </a:endParaRPr>
            </a:p>
          </p:txBody>
        </p:sp>
      </p:gr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9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テキスト ボックス 1"/>
          <p:cNvSpPr txBox="1">
            <a:spLocks noChangeArrowheads="1"/>
          </p:cNvSpPr>
          <p:nvPr/>
        </p:nvSpPr>
        <p:spPr bwMode="auto">
          <a:xfrm>
            <a:off x="34925" y="765175"/>
            <a:ext cx="7850188" cy="461963"/>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２　単元の評価規準，小単元における評価規準を作成する</a:t>
            </a:r>
          </a:p>
        </p:txBody>
      </p:sp>
      <p:sp>
        <p:nvSpPr>
          <p:cNvPr id="26627" name="テキスト ボックス 1"/>
          <p:cNvSpPr txBox="1">
            <a:spLocks noChangeArrowheads="1"/>
          </p:cNvSpPr>
          <p:nvPr/>
        </p:nvSpPr>
        <p:spPr bwMode="auto">
          <a:xfrm>
            <a:off x="34925" y="1341438"/>
            <a:ext cx="8785225" cy="2308225"/>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①　単元の目標を確認する。</a:t>
            </a:r>
            <a:endParaRPr kumimoji="1" lang="en-US" altLang="ja-JP" sz="2400"/>
          </a:p>
          <a:p>
            <a:r>
              <a:rPr kumimoji="1" lang="ja-JP" altLang="en-US" sz="2400"/>
              <a:t>②　単元の目標に示された資質・能力を踏まえ，単元の評価規準を</a:t>
            </a:r>
            <a:endParaRPr kumimoji="1" lang="en-US" altLang="ja-JP" sz="2400"/>
          </a:p>
          <a:p>
            <a:r>
              <a:rPr kumimoji="1" lang="ja-JP" altLang="en-US" sz="2400"/>
              <a:t>　作成する。</a:t>
            </a:r>
            <a:endParaRPr kumimoji="1" lang="en-US" altLang="ja-JP" sz="2400"/>
          </a:p>
          <a:p>
            <a:r>
              <a:rPr kumimoji="1" lang="ja-JP" altLang="en-US" sz="2400"/>
              <a:t>③　学習指導要領解説において，内容に関する資質・能力の記載</a:t>
            </a:r>
            <a:endParaRPr kumimoji="1" lang="en-US" altLang="ja-JP" sz="2400"/>
          </a:p>
          <a:p>
            <a:r>
              <a:rPr kumimoji="1" lang="ja-JP" altLang="en-US" sz="2400"/>
              <a:t>　事項を確認するとともに，</a:t>
            </a:r>
            <a:r>
              <a:rPr kumimoji="1" lang="en-US" altLang="ja-JP" sz="2400"/>
              <a:t>｢</a:t>
            </a:r>
            <a:r>
              <a:rPr kumimoji="1" lang="ja-JP" altLang="en-US" sz="2400"/>
              <a:t>具体的な内容のまとまりごとの評価規</a:t>
            </a:r>
            <a:endParaRPr kumimoji="1" lang="en-US" altLang="ja-JP" sz="2400"/>
          </a:p>
          <a:p>
            <a:r>
              <a:rPr kumimoji="1" lang="ja-JP" altLang="en-US" sz="2400"/>
              <a:t>　準</a:t>
            </a:r>
            <a:r>
              <a:rPr kumimoji="1" lang="en-US" altLang="ja-JP" sz="2400"/>
              <a:t>(</a:t>
            </a:r>
            <a:r>
              <a:rPr kumimoji="1" lang="ja-JP" altLang="en-US" sz="2400"/>
              <a:t>例</a:t>
            </a:r>
            <a:r>
              <a:rPr kumimoji="1" lang="en-US" altLang="ja-JP" sz="2400"/>
              <a:t>)｣</a:t>
            </a:r>
            <a:r>
              <a:rPr kumimoji="1" lang="ja-JP" altLang="en-US" sz="2400"/>
              <a:t>を参考に，小単元の評価規準を作成する。</a:t>
            </a:r>
          </a:p>
        </p:txBody>
      </p:sp>
      <p:sp>
        <p:nvSpPr>
          <p:cNvPr id="26628" name="テキスト ボックス 1"/>
          <p:cNvSpPr txBox="1">
            <a:spLocks noChangeArrowheads="1"/>
          </p:cNvSpPr>
          <p:nvPr/>
        </p:nvSpPr>
        <p:spPr bwMode="auto">
          <a:xfrm>
            <a:off x="34925" y="4652963"/>
            <a:ext cx="9063038" cy="1938337"/>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a:t>〔</a:t>
            </a:r>
            <a:r>
              <a:rPr kumimoji="1" lang="ja-JP" altLang="en-US" sz="2400"/>
              <a:t>単元の目標</a:t>
            </a:r>
            <a:r>
              <a:rPr kumimoji="1" lang="en-US" altLang="ja-JP" sz="2400"/>
              <a:t>〕</a:t>
            </a:r>
          </a:p>
          <a:p>
            <a:r>
              <a:rPr kumimoji="1" lang="ja-JP" altLang="en-US" sz="2400"/>
              <a:t>　モルモットを飼育する活動を通して，モルモットの変化や成長の様子に関心をもって働きかけ，モルモットに合った世話の仕方や生命をもっていることや成長していることに気付き，モルモットへの親しみをもち，生き物を大切にすることができるようにする。</a:t>
            </a:r>
          </a:p>
        </p:txBody>
      </p:sp>
      <p:sp>
        <p:nvSpPr>
          <p:cNvPr id="26629" name="テキスト ボックス 1"/>
          <p:cNvSpPr txBox="1">
            <a:spLocks noChangeArrowheads="1"/>
          </p:cNvSpPr>
          <p:nvPr/>
        </p:nvSpPr>
        <p:spPr bwMode="auto">
          <a:xfrm>
            <a:off x="34925" y="4149725"/>
            <a:ext cx="3887788" cy="4000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①　単元の目標を確認する。</a:t>
            </a:r>
            <a:endParaRPr kumimoji="1" lang="en-US" altLang="ja-JP" sz="2000"/>
          </a:p>
        </p:txBody>
      </p:sp>
      <p:grpSp>
        <p:nvGrpSpPr>
          <p:cNvPr id="26630" name="グループ化 6"/>
          <p:cNvGrpSpPr>
            <a:grpSpLocks/>
          </p:cNvGrpSpPr>
          <p:nvPr/>
        </p:nvGrpSpPr>
        <p:grpSpPr bwMode="auto">
          <a:xfrm>
            <a:off x="0" y="-7938"/>
            <a:ext cx="9144000" cy="523876"/>
            <a:chOff x="0" y="-7937"/>
            <a:chExt cx="9144000" cy="523876"/>
          </a:xfrm>
        </p:grpSpPr>
        <p:sp>
          <p:nvSpPr>
            <p:cNvPr id="26631" name="テキスト ボックス 1"/>
            <p:cNvSpPr txBox="1">
              <a:spLocks noChangeArrowheads="1"/>
            </p:cNvSpPr>
            <p:nvPr/>
          </p:nvSpPr>
          <p:spPr bwMode="auto">
            <a:xfrm>
              <a:off x="0" y="-7937"/>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9" name="リボン: 下に曲がる 8"/>
            <p:cNvSpPr/>
            <p:nvPr/>
          </p:nvSpPr>
          <p:spPr>
            <a:xfrm>
              <a:off x="8172450" y="50801"/>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p36</a:t>
              </a:r>
              <a:endParaRPr kumimoji="1" lang="ja-JP" altLang="en-US" sz="2400" dirty="0">
                <a:solidFill>
                  <a:schemeClr val="tx1"/>
                </a:solidFill>
                <a:latin typeface="+mj-ea"/>
                <a:ea typeface="+mj-ea"/>
              </a:endParaRPr>
            </a:p>
          </p:txBody>
        </p:sp>
      </p:gr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34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1"/>
          <p:cNvSpPr txBox="1">
            <a:spLocks noChangeArrowheads="1"/>
          </p:cNvSpPr>
          <p:nvPr/>
        </p:nvSpPr>
        <p:spPr bwMode="auto">
          <a:xfrm>
            <a:off x="42863" y="769938"/>
            <a:ext cx="9063037" cy="1938337"/>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en-US" altLang="ja-JP" sz="2400" dirty="0"/>
              <a:t>〔</a:t>
            </a:r>
            <a:r>
              <a:rPr kumimoji="1" lang="ja-JP" altLang="en-US" sz="2400" dirty="0"/>
              <a:t>単元の目標</a:t>
            </a:r>
            <a:r>
              <a:rPr kumimoji="1" lang="en-US" altLang="ja-JP" sz="2400" dirty="0"/>
              <a:t>〕</a:t>
            </a:r>
          </a:p>
          <a:p>
            <a:pPr>
              <a:defRPr/>
            </a:pPr>
            <a:r>
              <a:rPr kumimoji="1" lang="ja-JP" altLang="en-US" sz="2400" dirty="0"/>
              <a:t>　</a:t>
            </a:r>
            <a:r>
              <a:rPr kumimoji="1" lang="ja-JP" altLang="en-US" sz="2400" dirty="0">
                <a:highlight>
                  <a:srgbClr val="FFFF00"/>
                </a:highlight>
              </a:rPr>
              <a:t>モルモットを飼育する活動を通して</a:t>
            </a:r>
            <a:r>
              <a:rPr kumimoji="1" lang="ja-JP" altLang="en-US" sz="2400" dirty="0"/>
              <a:t>，</a:t>
            </a:r>
            <a:r>
              <a:rPr kumimoji="1" lang="ja-JP" altLang="en-US" sz="2400" dirty="0">
                <a:highlight>
                  <a:srgbClr val="00FFFF"/>
                </a:highlight>
              </a:rPr>
              <a:t>モルモットの変化や成長の様子に関心をもって働きかけ</a:t>
            </a:r>
            <a:r>
              <a:rPr kumimoji="1" lang="ja-JP" altLang="en-US" sz="2400" dirty="0"/>
              <a:t>，</a:t>
            </a:r>
            <a:r>
              <a:rPr kumimoji="1" lang="ja-JP" altLang="en-US" sz="2400" dirty="0">
                <a:highlight>
                  <a:srgbClr val="CCFF99"/>
                </a:highlight>
              </a:rPr>
              <a:t>モルモットに合った世話の仕方や生命をもっていることや成長していることに気付き</a:t>
            </a:r>
            <a:r>
              <a:rPr kumimoji="1" lang="ja-JP" altLang="en-US" sz="2400" dirty="0"/>
              <a:t>，</a:t>
            </a:r>
            <a:r>
              <a:rPr kumimoji="1" lang="ja-JP" altLang="en-US" sz="2400" dirty="0">
                <a:highlight>
                  <a:srgbClr val="FFCCFF"/>
                </a:highlight>
              </a:rPr>
              <a:t>モルモットへの親しみをもち，生き物を大切にすることができるようにする</a:t>
            </a:r>
            <a:r>
              <a:rPr kumimoji="1" lang="ja-JP" altLang="en-US" sz="2400" dirty="0"/>
              <a:t>。</a:t>
            </a:r>
          </a:p>
        </p:txBody>
      </p:sp>
      <p:graphicFrame>
        <p:nvGraphicFramePr>
          <p:cNvPr id="6" name="表 4"/>
          <p:cNvGraphicFramePr>
            <a:graphicFrameLocks noGrp="1"/>
          </p:cNvGraphicFramePr>
          <p:nvPr/>
        </p:nvGraphicFramePr>
        <p:xfrm>
          <a:off x="53975" y="3716338"/>
          <a:ext cx="9020175" cy="2622550"/>
        </p:xfrm>
        <a:graphic>
          <a:graphicData uri="http://schemas.openxmlformats.org/drawingml/2006/table">
            <a:tbl>
              <a:tblPr firstRow="1" bandRow="1">
                <a:tableStyleId>{5C22544A-7EE6-4342-B048-85BDC9FD1C3A}</a:tableStyleId>
              </a:tblPr>
              <a:tblGrid>
                <a:gridCol w="3006725">
                  <a:extLst>
                    <a:ext uri="{9D8B030D-6E8A-4147-A177-3AD203B41FA5}">
                      <a16:colId xmlns:a16="http://schemas.microsoft.com/office/drawing/2014/main" val="20000"/>
                    </a:ext>
                  </a:extLst>
                </a:gridCol>
                <a:gridCol w="3006725">
                  <a:extLst>
                    <a:ext uri="{9D8B030D-6E8A-4147-A177-3AD203B41FA5}">
                      <a16:colId xmlns:a16="http://schemas.microsoft.com/office/drawing/2014/main" val="20001"/>
                    </a:ext>
                  </a:extLst>
                </a:gridCol>
                <a:gridCol w="3006725">
                  <a:extLst>
                    <a:ext uri="{9D8B030D-6E8A-4147-A177-3AD203B41FA5}">
                      <a16:colId xmlns:a16="http://schemas.microsoft.com/office/drawing/2014/main" val="20002"/>
                    </a:ext>
                  </a:extLst>
                </a:gridCol>
              </a:tblGrid>
              <a:tr h="396432">
                <a:tc>
                  <a:txBody>
                    <a:bodyPr/>
                    <a:lstStyle/>
                    <a:p>
                      <a:pPr algn="ctr"/>
                      <a:r>
                        <a:rPr kumimoji="1" lang="ja-JP" altLang="en-US" sz="2000" b="0" dirty="0">
                          <a:solidFill>
                            <a:schemeClr val="tx1"/>
                          </a:solidFill>
                          <a:highlight>
                            <a:srgbClr val="CCFF99"/>
                          </a:highlight>
                          <a:latin typeface="+mj-ea"/>
                          <a:ea typeface="+mj-ea"/>
                        </a:rPr>
                        <a:t>知識・技能</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0" kern="1200" dirty="0">
                          <a:solidFill>
                            <a:schemeClr val="tx1"/>
                          </a:solidFill>
                          <a:highlight>
                            <a:srgbClr val="00FFFF"/>
                          </a:highlight>
                          <a:latin typeface="+mj-ea"/>
                          <a:ea typeface="+mn-ea"/>
                          <a:cs typeface="+mn-cs"/>
                        </a:rPr>
                        <a:t>思考・判断・表現</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kern="1200" dirty="0">
                          <a:solidFill>
                            <a:schemeClr val="tx1"/>
                          </a:solidFill>
                          <a:highlight>
                            <a:srgbClr val="FFCCFF"/>
                          </a:highlight>
                          <a:latin typeface="+mj-ea"/>
                          <a:ea typeface="+mn-ea"/>
                          <a:cs typeface="+mn-cs"/>
                        </a:rPr>
                        <a:t>主体的に学習に取り組む態度</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226118">
                <a:tc>
                  <a:txBody>
                    <a:bodyPr/>
                    <a:lstStyle/>
                    <a:p>
                      <a:r>
                        <a:rPr kumimoji="1" lang="ja-JP" altLang="en-US" sz="2000" dirty="0"/>
                        <a:t>　モルモットを飼育する活動を通して，モルモットに合った世話の仕方や生命をもっていることや成長していることに気付いている。 </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dirty="0"/>
                        <a:t>　モルモットを飼育する活動を通して，モルモットの変化や成長の様子に関心をもって働きかけている。</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dirty="0"/>
                        <a:t>　モルモットを飼育する活動を通して，モルモットへの親しみをもち，生き物を大切にしようとしている。</a:t>
                      </a:r>
                      <a:endParaRPr kumimoji="1" lang="ja-JP" altLang="en-US" sz="1400" dirty="0"/>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フローチャート: 組合せ 6"/>
          <p:cNvSpPr/>
          <p:nvPr/>
        </p:nvSpPr>
        <p:spPr>
          <a:xfrm>
            <a:off x="3954463" y="2882900"/>
            <a:ext cx="1223962"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9" name="フローチャート: 組合せ 8"/>
          <p:cNvSpPr/>
          <p:nvPr/>
        </p:nvSpPr>
        <p:spPr>
          <a:xfrm>
            <a:off x="3959225" y="6453188"/>
            <a:ext cx="1223963"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28678" name="テキスト ボックス 2"/>
          <p:cNvSpPr txBox="1">
            <a:spLocks noChangeArrowheads="1"/>
          </p:cNvSpPr>
          <p:nvPr/>
        </p:nvSpPr>
        <p:spPr bwMode="auto">
          <a:xfrm>
            <a:off x="42863" y="3284538"/>
            <a:ext cx="8489950" cy="4000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②　単元の目標に示された資質・能力を踏まえ，単元の評価規準を作成する。</a:t>
            </a:r>
            <a:endParaRPr kumimoji="1" lang="en-US" altLang="ja-JP" sz="2000"/>
          </a:p>
        </p:txBody>
      </p:sp>
      <p:grpSp>
        <p:nvGrpSpPr>
          <p:cNvPr id="28679" name="グループ化 7"/>
          <p:cNvGrpSpPr>
            <a:grpSpLocks/>
          </p:cNvGrpSpPr>
          <p:nvPr/>
        </p:nvGrpSpPr>
        <p:grpSpPr bwMode="auto">
          <a:xfrm>
            <a:off x="0" y="-7938"/>
            <a:ext cx="9144000" cy="523876"/>
            <a:chOff x="0" y="-7937"/>
            <a:chExt cx="9144000" cy="523876"/>
          </a:xfrm>
        </p:grpSpPr>
        <p:sp>
          <p:nvSpPr>
            <p:cNvPr id="28680" name="テキスト ボックス 1"/>
            <p:cNvSpPr txBox="1">
              <a:spLocks noChangeArrowheads="1"/>
            </p:cNvSpPr>
            <p:nvPr/>
          </p:nvSpPr>
          <p:spPr bwMode="auto">
            <a:xfrm>
              <a:off x="0" y="-7937"/>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11" name="リボン: 下に曲がる 10"/>
            <p:cNvSpPr/>
            <p:nvPr/>
          </p:nvSpPr>
          <p:spPr>
            <a:xfrm>
              <a:off x="8172450" y="50801"/>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p36</a:t>
              </a:r>
              <a:endParaRPr kumimoji="1" lang="ja-JP" altLang="en-US" sz="2400" dirty="0">
                <a:solidFill>
                  <a:schemeClr val="tx1"/>
                </a:solidFill>
                <a:latin typeface="+mj-ea"/>
                <a:ea typeface="+mj-ea"/>
              </a:endParaRPr>
            </a:p>
          </p:txBody>
        </p: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73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ローチャート: 組合せ 8"/>
          <p:cNvSpPr/>
          <p:nvPr/>
        </p:nvSpPr>
        <p:spPr>
          <a:xfrm>
            <a:off x="3959225" y="5445125"/>
            <a:ext cx="1223963"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graphicFrame>
        <p:nvGraphicFramePr>
          <p:cNvPr id="10" name="表 4"/>
          <p:cNvGraphicFramePr>
            <a:graphicFrameLocks noGrp="1"/>
          </p:cNvGraphicFramePr>
          <p:nvPr/>
        </p:nvGraphicFramePr>
        <p:xfrm>
          <a:off x="69850" y="1531938"/>
          <a:ext cx="9020175" cy="3841750"/>
        </p:xfrm>
        <a:graphic>
          <a:graphicData uri="http://schemas.openxmlformats.org/drawingml/2006/table">
            <a:tbl>
              <a:tblPr firstRow="1" bandRow="1">
                <a:tableStyleId>{5C22544A-7EE6-4342-B048-85BDC9FD1C3A}</a:tableStyleId>
              </a:tblPr>
              <a:tblGrid>
                <a:gridCol w="3006725">
                  <a:extLst>
                    <a:ext uri="{9D8B030D-6E8A-4147-A177-3AD203B41FA5}">
                      <a16:colId xmlns:a16="http://schemas.microsoft.com/office/drawing/2014/main" val="20000"/>
                    </a:ext>
                  </a:extLst>
                </a:gridCol>
                <a:gridCol w="3006725">
                  <a:extLst>
                    <a:ext uri="{9D8B030D-6E8A-4147-A177-3AD203B41FA5}">
                      <a16:colId xmlns:a16="http://schemas.microsoft.com/office/drawing/2014/main" val="20001"/>
                    </a:ext>
                  </a:extLst>
                </a:gridCol>
                <a:gridCol w="3006725">
                  <a:extLst>
                    <a:ext uri="{9D8B030D-6E8A-4147-A177-3AD203B41FA5}">
                      <a16:colId xmlns:a16="http://schemas.microsoft.com/office/drawing/2014/main" val="20002"/>
                    </a:ext>
                  </a:extLst>
                </a:gridCol>
              </a:tblGrid>
              <a:tr h="396489">
                <a:tc>
                  <a:txBody>
                    <a:bodyPr/>
                    <a:lstStyle/>
                    <a:p>
                      <a:pPr algn="ctr"/>
                      <a:r>
                        <a:rPr kumimoji="1" lang="ja-JP" altLang="en-US" sz="2000" b="0" dirty="0">
                          <a:solidFill>
                            <a:schemeClr val="tx1"/>
                          </a:solidFill>
                          <a:latin typeface="+mj-ea"/>
                          <a:ea typeface="+mj-ea"/>
                        </a:rPr>
                        <a:t>知識及び技能</a:t>
                      </a:r>
                    </a:p>
                  </a:txBody>
                  <a:tcPr marL="91439" marR="91439" marT="45748" marB="457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kern="1200" dirty="0">
                          <a:solidFill>
                            <a:schemeClr val="tx1"/>
                          </a:solidFill>
                          <a:latin typeface="+mj-ea"/>
                          <a:ea typeface="+mn-ea"/>
                          <a:cs typeface="+mn-cs"/>
                        </a:rPr>
                        <a:t>思考力，判断力，表現力等</a:t>
                      </a:r>
                    </a:p>
                  </a:txBody>
                  <a:tcPr marL="91439" marR="91439" marT="45748" marB="457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kern="1200" dirty="0">
                          <a:solidFill>
                            <a:schemeClr val="tx1"/>
                          </a:solidFill>
                          <a:latin typeface="+mj-ea"/>
                          <a:ea typeface="+mn-ea"/>
                          <a:cs typeface="+mn-cs"/>
                        </a:rPr>
                        <a:t>学びに向かう力，人間性等 </a:t>
                      </a:r>
                    </a:p>
                  </a:txBody>
                  <a:tcPr marL="91439" marR="91439" marT="45748" marB="457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45261">
                <a:tc>
                  <a:txBody>
                    <a:bodyPr/>
                    <a:lstStyle/>
                    <a:p>
                      <a:r>
                        <a:rPr kumimoji="1" lang="ja-JP" altLang="en-US" sz="2000" dirty="0"/>
                        <a:t>　それらは生命をもっていることや成長していることに気付くとは，動植物の飼育・栽培を行う中で，動植物が変化し成長していることに気付き，生命をもっていることやその大切さに気付くことである。</a:t>
                      </a:r>
                    </a:p>
                  </a:txBody>
                  <a:tcPr marL="91439" marR="91439" marT="45748" marB="457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dirty="0"/>
                        <a:t>　それらの育つ場所，変化や成長の様子に関心をもって働きかけることができとは，動植物が育つ中でどのように変化し成長</a:t>
                      </a:r>
                    </a:p>
                    <a:p>
                      <a:r>
                        <a:rPr kumimoji="1" lang="ja-JP" altLang="en-US" sz="2000" dirty="0"/>
                        <a:t>していくのか，どのような環境で育っていくのかについて興味や関心をもって，動植物に心を寄せ，よりよい成長を願って行為することである。</a:t>
                      </a:r>
                    </a:p>
                  </a:txBody>
                  <a:tcPr marL="91439" marR="91439" marT="45748" marB="457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dirty="0"/>
                        <a:t>　生き物への親しみをもち，大切にしようとするとは，生き物に心を寄せ，愛着をもって接するとともに，生命あるものとして世話しようとすることである。</a:t>
                      </a:r>
                    </a:p>
                  </a:txBody>
                  <a:tcPr marL="91439" marR="91439" marT="45748" marB="457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0737" name="テキスト ボックス 2"/>
          <p:cNvSpPr txBox="1">
            <a:spLocks noChangeArrowheads="1"/>
          </p:cNvSpPr>
          <p:nvPr/>
        </p:nvSpPr>
        <p:spPr bwMode="auto">
          <a:xfrm>
            <a:off x="69850" y="763588"/>
            <a:ext cx="9004300" cy="7080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③　学習指導要領解説において，内容に関する資質・能力の記載事項を確認する</a:t>
            </a:r>
            <a:endParaRPr kumimoji="1" lang="en-US" altLang="ja-JP" sz="2000"/>
          </a:p>
          <a:p>
            <a:r>
              <a:rPr kumimoji="1" lang="ja-JP" altLang="en-US" sz="2000"/>
              <a:t>　　とともに，</a:t>
            </a:r>
          </a:p>
        </p:txBody>
      </p:sp>
      <p:grpSp>
        <p:nvGrpSpPr>
          <p:cNvPr id="30738" name="グループ化 5"/>
          <p:cNvGrpSpPr>
            <a:grpSpLocks/>
          </p:cNvGrpSpPr>
          <p:nvPr/>
        </p:nvGrpSpPr>
        <p:grpSpPr bwMode="auto">
          <a:xfrm>
            <a:off x="0" y="-7938"/>
            <a:ext cx="9144000" cy="523876"/>
            <a:chOff x="0" y="-7937"/>
            <a:chExt cx="9144000" cy="523876"/>
          </a:xfrm>
        </p:grpSpPr>
        <p:sp>
          <p:nvSpPr>
            <p:cNvPr id="30739" name="テキスト ボックス 1"/>
            <p:cNvSpPr txBox="1">
              <a:spLocks noChangeArrowheads="1"/>
            </p:cNvSpPr>
            <p:nvPr/>
          </p:nvSpPr>
          <p:spPr bwMode="auto">
            <a:xfrm>
              <a:off x="0" y="-7937"/>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8" name="リボン: 下に曲がる 7"/>
            <p:cNvSpPr/>
            <p:nvPr/>
          </p:nvSpPr>
          <p:spPr>
            <a:xfrm>
              <a:off x="8172450" y="50801"/>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p37</a:t>
              </a:r>
              <a:endParaRPr kumimoji="1" lang="ja-JP" altLang="en-US" sz="2400" dirty="0">
                <a:solidFill>
                  <a:schemeClr val="tx1"/>
                </a:solidFill>
                <a:latin typeface="+mj-ea"/>
                <a:ea typeface="+mj-ea"/>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39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ローチャート: 組合せ 8"/>
          <p:cNvSpPr/>
          <p:nvPr/>
        </p:nvSpPr>
        <p:spPr>
          <a:xfrm>
            <a:off x="3959225" y="3459163"/>
            <a:ext cx="1223963"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graphicFrame>
        <p:nvGraphicFramePr>
          <p:cNvPr id="10" name="表 4"/>
          <p:cNvGraphicFramePr>
            <a:graphicFrameLocks noGrp="1"/>
          </p:cNvGraphicFramePr>
          <p:nvPr/>
        </p:nvGraphicFramePr>
        <p:xfrm>
          <a:off x="69850" y="1196975"/>
          <a:ext cx="9020175" cy="1989138"/>
        </p:xfrm>
        <a:graphic>
          <a:graphicData uri="http://schemas.openxmlformats.org/drawingml/2006/table">
            <a:tbl>
              <a:tblPr firstRow="1" bandRow="1">
                <a:tableStyleId>{5C22544A-7EE6-4342-B048-85BDC9FD1C3A}</a:tableStyleId>
              </a:tblPr>
              <a:tblGrid>
                <a:gridCol w="3006725">
                  <a:extLst>
                    <a:ext uri="{9D8B030D-6E8A-4147-A177-3AD203B41FA5}">
                      <a16:colId xmlns:a16="http://schemas.microsoft.com/office/drawing/2014/main" val="20000"/>
                    </a:ext>
                  </a:extLst>
                </a:gridCol>
                <a:gridCol w="3006725">
                  <a:extLst>
                    <a:ext uri="{9D8B030D-6E8A-4147-A177-3AD203B41FA5}">
                      <a16:colId xmlns:a16="http://schemas.microsoft.com/office/drawing/2014/main" val="20001"/>
                    </a:ext>
                  </a:extLst>
                </a:gridCol>
                <a:gridCol w="3006725">
                  <a:extLst>
                    <a:ext uri="{9D8B030D-6E8A-4147-A177-3AD203B41FA5}">
                      <a16:colId xmlns:a16="http://schemas.microsoft.com/office/drawing/2014/main" val="20002"/>
                    </a:ext>
                  </a:extLst>
                </a:gridCol>
              </a:tblGrid>
              <a:tr h="396268">
                <a:tc>
                  <a:txBody>
                    <a:bodyPr/>
                    <a:lstStyle/>
                    <a:p>
                      <a:pPr algn="ctr"/>
                      <a:r>
                        <a:rPr kumimoji="1" lang="ja-JP" altLang="en-US" sz="2000" b="0" dirty="0">
                          <a:solidFill>
                            <a:schemeClr val="tx1"/>
                          </a:solidFill>
                          <a:latin typeface="+mj-ea"/>
                          <a:ea typeface="+mj-ea"/>
                        </a:rPr>
                        <a:t>知識・技能</a:t>
                      </a:r>
                    </a:p>
                  </a:txBody>
                  <a:tcPr marL="91439" marR="91439"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kern="1200" dirty="0">
                          <a:solidFill>
                            <a:schemeClr val="tx1"/>
                          </a:solidFill>
                          <a:latin typeface="+mj-ea"/>
                          <a:ea typeface="+mn-ea"/>
                          <a:cs typeface="+mn-cs"/>
                        </a:rPr>
                        <a:t>思考・判断・表現</a:t>
                      </a:r>
                    </a:p>
                  </a:txBody>
                  <a:tcPr marL="91439" marR="91439"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kern="1200" dirty="0">
                          <a:solidFill>
                            <a:schemeClr val="tx1"/>
                          </a:solidFill>
                          <a:latin typeface="+mj-ea"/>
                          <a:ea typeface="+mn-ea"/>
                          <a:cs typeface="+mn-cs"/>
                        </a:rPr>
                        <a:t>主体的に学習に取り組む態度 </a:t>
                      </a:r>
                    </a:p>
                  </a:txBody>
                  <a:tcPr marL="91439" marR="91439"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2870">
                <a:tc>
                  <a:txBody>
                    <a:bodyPr/>
                    <a:lstStyle/>
                    <a:p>
                      <a:endParaRPr kumimoji="1" lang="ja-JP" altLang="en-US" sz="2000" dirty="0"/>
                    </a:p>
                  </a:txBody>
                  <a:tcPr marL="91439" marR="91439"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2000" dirty="0"/>
                    </a:p>
                  </a:txBody>
                  <a:tcPr marL="91439" marR="91439"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2000" dirty="0"/>
                    </a:p>
                  </a:txBody>
                  <a:tcPr marL="91439" marR="91439"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2785" name="テキスト ボックス 2"/>
          <p:cNvSpPr txBox="1">
            <a:spLocks noChangeArrowheads="1"/>
          </p:cNvSpPr>
          <p:nvPr/>
        </p:nvSpPr>
        <p:spPr bwMode="auto">
          <a:xfrm>
            <a:off x="69850" y="763588"/>
            <a:ext cx="9004300" cy="4000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③　～</a:t>
            </a:r>
            <a:r>
              <a:rPr kumimoji="1" lang="en-US" altLang="ja-JP" sz="2000"/>
              <a:t> ｢</a:t>
            </a:r>
            <a:r>
              <a:rPr kumimoji="1" lang="ja-JP" altLang="en-US" sz="2000"/>
              <a:t>具体的な内容のまとまりごとの評価規準</a:t>
            </a:r>
            <a:r>
              <a:rPr kumimoji="1" lang="en-US" altLang="ja-JP" sz="2000"/>
              <a:t>(</a:t>
            </a:r>
            <a:r>
              <a:rPr kumimoji="1" lang="ja-JP" altLang="en-US" sz="2000"/>
              <a:t>例</a:t>
            </a:r>
            <a:r>
              <a:rPr kumimoji="1" lang="en-US" altLang="ja-JP" sz="2000"/>
              <a:t>)｣</a:t>
            </a:r>
            <a:r>
              <a:rPr kumimoji="1" lang="ja-JP" altLang="en-US" sz="2000"/>
              <a:t>を参考に，～</a:t>
            </a:r>
          </a:p>
        </p:txBody>
      </p:sp>
      <p:sp>
        <p:nvSpPr>
          <p:cNvPr id="32786" name="テキスト ボックス 1"/>
          <p:cNvSpPr txBox="1">
            <a:spLocks noChangeArrowheads="1"/>
          </p:cNvSpPr>
          <p:nvPr/>
        </p:nvSpPr>
        <p:spPr bwMode="auto">
          <a:xfrm>
            <a:off x="395288" y="1916113"/>
            <a:ext cx="8351837" cy="830262"/>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a:t>※</a:t>
            </a:r>
            <a:r>
              <a:rPr kumimoji="1" lang="ja-JP" altLang="en-US" sz="2400"/>
              <a:t>　巻末資料</a:t>
            </a:r>
            <a:r>
              <a:rPr kumimoji="1" lang="en-US" altLang="ja-JP" sz="2400"/>
              <a:t>｢</a:t>
            </a:r>
            <a:r>
              <a:rPr kumimoji="1" lang="ja-JP" altLang="en-US" sz="2400"/>
              <a:t>具体的な内容のまとまりごとの評価規準（例）</a:t>
            </a:r>
            <a:r>
              <a:rPr kumimoji="1" lang="en-US" altLang="ja-JP" sz="2400"/>
              <a:t>｣</a:t>
            </a:r>
            <a:r>
              <a:rPr kumimoji="1" lang="ja-JP" altLang="en-US" sz="2400"/>
              <a:t>を</a:t>
            </a:r>
            <a:endParaRPr kumimoji="1" lang="en-US" altLang="ja-JP" sz="2400"/>
          </a:p>
          <a:p>
            <a:r>
              <a:rPr kumimoji="1" lang="ja-JP" altLang="en-US" sz="2400"/>
              <a:t>　参考に。</a:t>
            </a:r>
          </a:p>
        </p:txBody>
      </p:sp>
      <p:sp>
        <p:nvSpPr>
          <p:cNvPr id="32787" name="テキスト ボックス 6"/>
          <p:cNvSpPr txBox="1">
            <a:spLocks noChangeArrowheads="1"/>
          </p:cNvSpPr>
          <p:nvPr/>
        </p:nvSpPr>
        <p:spPr bwMode="auto">
          <a:xfrm>
            <a:off x="68263" y="4005263"/>
            <a:ext cx="9004300" cy="4000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③　～小単元の評価規準を作成する。</a:t>
            </a:r>
          </a:p>
        </p:txBody>
      </p:sp>
      <p:graphicFrame>
        <p:nvGraphicFramePr>
          <p:cNvPr id="4" name="表 4"/>
          <p:cNvGraphicFramePr>
            <a:graphicFrameLocks noGrp="1"/>
          </p:cNvGraphicFramePr>
          <p:nvPr/>
        </p:nvGraphicFramePr>
        <p:xfrm>
          <a:off x="68263" y="4449763"/>
          <a:ext cx="8967787" cy="2292351"/>
        </p:xfrm>
        <a:graphic>
          <a:graphicData uri="http://schemas.openxmlformats.org/drawingml/2006/table">
            <a:tbl>
              <a:tblPr firstRow="1" bandRow="1">
                <a:tableStyleId>{5C22544A-7EE6-4342-B048-85BDC9FD1C3A}</a:tableStyleId>
              </a:tblPr>
              <a:tblGrid>
                <a:gridCol w="695434">
                  <a:extLst>
                    <a:ext uri="{9D8B030D-6E8A-4147-A177-3AD203B41FA5}">
                      <a16:colId xmlns:a16="http://schemas.microsoft.com/office/drawing/2014/main" val="20000"/>
                    </a:ext>
                  </a:extLst>
                </a:gridCol>
                <a:gridCol w="2724703">
                  <a:extLst>
                    <a:ext uri="{9D8B030D-6E8A-4147-A177-3AD203B41FA5}">
                      <a16:colId xmlns:a16="http://schemas.microsoft.com/office/drawing/2014/main" val="20001"/>
                    </a:ext>
                  </a:extLst>
                </a:gridCol>
                <a:gridCol w="2736410">
                  <a:extLst>
                    <a:ext uri="{9D8B030D-6E8A-4147-A177-3AD203B41FA5}">
                      <a16:colId xmlns:a16="http://schemas.microsoft.com/office/drawing/2014/main" val="20002"/>
                    </a:ext>
                  </a:extLst>
                </a:gridCol>
                <a:gridCol w="2811240">
                  <a:extLst>
                    <a:ext uri="{9D8B030D-6E8A-4147-A177-3AD203B41FA5}">
                      <a16:colId xmlns:a16="http://schemas.microsoft.com/office/drawing/2014/main" val="20003"/>
                    </a:ext>
                  </a:extLst>
                </a:gridCol>
              </a:tblGrid>
              <a:tr h="371046">
                <a:tc>
                  <a:txBody>
                    <a:bodyPr/>
                    <a:lstStyle/>
                    <a:p>
                      <a:endParaRPr kumimoji="1" lang="ja-JP" altLang="en-US" sz="1800" dirty="0"/>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0" dirty="0">
                          <a:solidFill>
                            <a:schemeClr val="tx1"/>
                          </a:solidFill>
                        </a:rPr>
                        <a:t>知識・理解</a:t>
                      </a:r>
                      <a:endParaRPr kumimoji="1" lang="en-US" altLang="ja-JP" sz="1800" b="0" dirty="0">
                        <a:solidFill>
                          <a:schemeClr val="tx1"/>
                        </a:solidFill>
                      </a:endParaRPr>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0" dirty="0">
                          <a:solidFill>
                            <a:schemeClr val="tx1"/>
                          </a:solidFill>
                        </a:rPr>
                        <a:t>思考・判断・表現</a:t>
                      </a:r>
                      <a:endParaRPr kumimoji="1" lang="en-US" altLang="ja-JP" sz="1800" b="0" dirty="0">
                        <a:solidFill>
                          <a:schemeClr val="tx1"/>
                        </a:solidFill>
                      </a:endParaRPr>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主体的に学習に取り組む態度</a:t>
                      </a:r>
                      <a:endParaRPr kumimoji="1" lang="en-US" altLang="ja-JP" sz="1600" b="0" dirty="0">
                        <a:solidFill>
                          <a:schemeClr val="tx1"/>
                        </a:solidFill>
                      </a:endParaRPr>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40435">
                <a:tc>
                  <a:txBody>
                    <a:bodyPr/>
                    <a:lstStyle/>
                    <a:p>
                      <a:pPr algn="ctr">
                        <a:lnSpc>
                          <a:spcPct val="150000"/>
                        </a:lnSpc>
                      </a:pPr>
                      <a:r>
                        <a:rPr kumimoji="1" lang="ja-JP" altLang="en-US" sz="1800" b="0" dirty="0"/>
                        <a:t>１</a:t>
                      </a:r>
                      <a:endParaRPr kumimoji="1" lang="en-US" altLang="ja-JP" sz="1800" b="0" dirty="0"/>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1800" dirty="0"/>
                    </a:p>
                    <a:p>
                      <a:endParaRPr kumimoji="1" lang="ja-JP" altLang="en-US" sz="1800" dirty="0"/>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800" dirty="0"/>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800" dirty="0"/>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0435">
                <a:tc>
                  <a:txBody>
                    <a:bodyPr/>
                    <a:lstStyle/>
                    <a:p>
                      <a:pPr algn="ctr">
                        <a:lnSpc>
                          <a:spcPct val="150000"/>
                        </a:lnSpc>
                      </a:pPr>
                      <a:r>
                        <a:rPr kumimoji="1" lang="ja-JP" altLang="en-US" sz="1800" b="0" dirty="0"/>
                        <a:t>２</a:t>
                      </a:r>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1800" dirty="0"/>
                    </a:p>
                    <a:p>
                      <a:endParaRPr kumimoji="1" lang="ja-JP" altLang="en-US" sz="1800" dirty="0"/>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800" dirty="0"/>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800"/>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0435">
                <a:tc>
                  <a:txBody>
                    <a:bodyPr/>
                    <a:lstStyle/>
                    <a:p>
                      <a:pPr algn="ctr">
                        <a:lnSpc>
                          <a:spcPct val="150000"/>
                        </a:lnSpc>
                      </a:pPr>
                      <a:r>
                        <a:rPr kumimoji="1" lang="ja-JP" altLang="en-US" sz="1800" b="0" dirty="0"/>
                        <a:t>３</a:t>
                      </a:r>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1800" dirty="0"/>
                    </a:p>
                    <a:p>
                      <a:endParaRPr kumimoji="1" lang="ja-JP" altLang="en-US" sz="1800" dirty="0"/>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800" dirty="0"/>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800" dirty="0"/>
                    </a:p>
                  </a:txBody>
                  <a:tcPr marL="91444" marR="91444"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2815" name="テキスト ボックス 10"/>
          <p:cNvSpPr txBox="1">
            <a:spLocks noChangeArrowheads="1"/>
          </p:cNvSpPr>
          <p:nvPr/>
        </p:nvSpPr>
        <p:spPr bwMode="auto">
          <a:xfrm>
            <a:off x="1547813" y="5224463"/>
            <a:ext cx="6761162" cy="1016000"/>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a:t>※</a:t>
            </a:r>
            <a:r>
              <a:rPr kumimoji="1" lang="ja-JP" altLang="en-US" sz="2000"/>
              <a:t>　単元全体を俯瞰し，評価の観点や評価の場面に偏りが</a:t>
            </a:r>
            <a:endParaRPr kumimoji="1" lang="en-US" altLang="ja-JP" sz="2000"/>
          </a:p>
          <a:p>
            <a:r>
              <a:rPr kumimoji="1" lang="ja-JP" altLang="en-US" sz="2000"/>
              <a:t>　ある場合は，必要に応じて単元計画や評価規準等の見直し</a:t>
            </a:r>
            <a:endParaRPr kumimoji="1" lang="en-US" altLang="ja-JP" sz="2000"/>
          </a:p>
          <a:p>
            <a:r>
              <a:rPr kumimoji="1" lang="ja-JP" altLang="en-US" sz="2000"/>
              <a:t>　を行う。</a:t>
            </a:r>
            <a:endParaRPr kumimoji="1" lang="en-US" altLang="ja-JP" sz="2000"/>
          </a:p>
        </p:txBody>
      </p:sp>
      <p:grpSp>
        <p:nvGrpSpPr>
          <p:cNvPr id="32816" name="グループ化 10"/>
          <p:cNvGrpSpPr>
            <a:grpSpLocks/>
          </p:cNvGrpSpPr>
          <p:nvPr/>
        </p:nvGrpSpPr>
        <p:grpSpPr bwMode="auto">
          <a:xfrm>
            <a:off x="0" y="-7938"/>
            <a:ext cx="9144000" cy="523876"/>
            <a:chOff x="0" y="-7937"/>
            <a:chExt cx="9144000" cy="523876"/>
          </a:xfrm>
        </p:grpSpPr>
        <p:sp>
          <p:nvSpPr>
            <p:cNvPr id="32817" name="テキスト ボックス 1"/>
            <p:cNvSpPr txBox="1">
              <a:spLocks noChangeArrowheads="1"/>
            </p:cNvSpPr>
            <p:nvPr/>
          </p:nvSpPr>
          <p:spPr bwMode="auto">
            <a:xfrm>
              <a:off x="0" y="-7937"/>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13" name="リボン: 下に曲がる 12"/>
            <p:cNvSpPr/>
            <p:nvPr/>
          </p:nvSpPr>
          <p:spPr>
            <a:xfrm>
              <a:off x="8172450" y="50801"/>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p37</a:t>
              </a:r>
              <a:endParaRPr kumimoji="1" lang="ja-JP" altLang="en-US" sz="2400" dirty="0">
                <a:solidFill>
                  <a:schemeClr val="tx1"/>
                </a:solidFill>
                <a:latin typeface="+mj-ea"/>
                <a:ea typeface="+mj-ea"/>
              </a:endParaRPr>
            </a:p>
          </p:txBody>
        </p: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46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テキスト ボックス 1"/>
          <p:cNvSpPr txBox="1">
            <a:spLocks noChangeArrowheads="1"/>
          </p:cNvSpPr>
          <p:nvPr/>
        </p:nvSpPr>
        <p:spPr bwMode="auto">
          <a:xfrm>
            <a:off x="323850" y="1260475"/>
            <a:ext cx="8424863" cy="4400550"/>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800" dirty="0">
                <a:latin typeface="+mn-ea"/>
              </a:rPr>
              <a:t>　①　気付きが自覚されること</a:t>
            </a:r>
            <a:endParaRPr kumimoji="1" lang="en-US" altLang="ja-JP" sz="2800" dirty="0">
              <a:latin typeface="+mn-ea"/>
            </a:endParaRPr>
          </a:p>
          <a:p>
            <a:pPr>
              <a:defRPr/>
            </a:pPr>
            <a:r>
              <a:rPr kumimoji="1" lang="ja-JP" altLang="en-US" sz="2800" dirty="0">
                <a:latin typeface="+mn-ea"/>
              </a:rPr>
              <a:t>　②　個別の気付きが相互に関連付くこと</a:t>
            </a:r>
            <a:endParaRPr kumimoji="1" lang="en-US" altLang="ja-JP" sz="2800" dirty="0">
              <a:latin typeface="+mn-ea"/>
            </a:endParaRPr>
          </a:p>
          <a:p>
            <a:pPr>
              <a:defRPr/>
            </a:pPr>
            <a:r>
              <a:rPr kumimoji="1" lang="ja-JP" altLang="en-US" sz="2800" dirty="0">
                <a:latin typeface="+mn-ea"/>
              </a:rPr>
              <a:t>　③　対象のみならず自分自身についての気付きが</a:t>
            </a:r>
            <a:endParaRPr kumimoji="1" lang="en-US" altLang="ja-JP" sz="2800" dirty="0">
              <a:latin typeface="+mn-ea"/>
            </a:endParaRPr>
          </a:p>
          <a:p>
            <a:pPr>
              <a:defRPr/>
            </a:pPr>
            <a:r>
              <a:rPr kumimoji="1" lang="ja-JP" altLang="en-US" sz="2800" dirty="0">
                <a:latin typeface="+mn-ea"/>
              </a:rPr>
              <a:t>　　生まれること</a:t>
            </a:r>
            <a:endParaRPr kumimoji="1" lang="en-US" altLang="ja-JP" sz="2800" dirty="0">
              <a:latin typeface="+mn-ea"/>
            </a:endParaRPr>
          </a:p>
          <a:p>
            <a:pPr>
              <a:defRPr/>
            </a:pPr>
            <a:r>
              <a:rPr kumimoji="1" lang="ja-JP" altLang="en-US" sz="2800" dirty="0">
                <a:latin typeface="+mn-ea"/>
              </a:rPr>
              <a:t>を，気付きの質の高まりとして見とることが大切</a:t>
            </a:r>
            <a:endParaRPr kumimoji="1" lang="en-US" altLang="ja-JP" sz="2800" dirty="0">
              <a:latin typeface="+mn-ea"/>
            </a:endParaRPr>
          </a:p>
          <a:p>
            <a:pPr>
              <a:defRPr/>
            </a:pPr>
            <a:endParaRPr kumimoji="1" lang="en-US" altLang="ja-JP" sz="2800" dirty="0">
              <a:latin typeface="+mn-ea"/>
            </a:endParaRPr>
          </a:p>
          <a:p>
            <a:pPr>
              <a:defRPr/>
            </a:pPr>
            <a:r>
              <a:rPr kumimoji="1" lang="ja-JP" altLang="en-US" sz="2800" dirty="0">
                <a:latin typeface="+mn-ea"/>
              </a:rPr>
              <a:t>　生活上必要な習慣や技能については，特定の習慣や技能を取り出して指導するのではなく，思いや願いを</a:t>
            </a:r>
            <a:endParaRPr kumimoji="1" lang="en-US" altLang="ja-JP" sz="2800" dirty="0">
              <a:latin typeface="+mn-ea"/>
            </a:endParaRPr>
          </a:p>
          <a:p>
            <a:pPr>
              <a:defRPr/>
            </a:pPr>
            <a:r>
              <a:rPr kumimoji="1" lang="ja-JP" altLang="en-US" sz="2800" dirty="0">
                <a:latin typeface="+mn-ea"/>
              </a:rPr>
              <a:t>実現する過程において身に付けていくものであることに留意</a:t>
            </a:r>
            <a:endParaRPr kumimoji="1" lang="en-US" altLang="ja-JP" sz="2800" dirty="0">
              <a:latin typeface="+mn-ea"/>
            </a:endParaRPr>
          </a:p>
        </p:txBody>
      </p:sp>
      <p:sp>
        <p:nvSpPr>
          <p:cNvPr id="2" name="テキスト ボックス 1"/>
          <p:cNvSpPr txBox="1">
            <a:spLocks noChangeArrowheads="1"/>
          </p:cNvSpPr>
          <p:nvPr/>
        </p:nvSpPr>
        <p:spPr bwMode="auto">
          <a:xfrm>
            <a:off x="0" y="-7938"/>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育成を目指す資質・能力を踏まえた評価規準の作成のポイント</a:t>
            </a:r>
          </a:p>
        </p:txBody>
      </p:sp>
      <p:sp>
        <p:nvSpPr>
          <p:cNvPr id="34820" name="テキスト ボックス 1"/>
          <p:cNvSpPr txBox="1">
            <a:spLocks noChangeArrowheads="1"/>
          </p:cNvSpPr>
          <p:nvPr/>
        </p:nvSpPr>
        <p:spPr bwMode="auto">
          <a:xfrm>
            <a:off x="323850" y="692150"/>
            <a:ext cx="2592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１</a:t>
            </a:r>
            <a:r>
              <a:rPr kumimoji="1" lang="en-US" altLang="ja-JP" sz="2800"/>
              <a:t>)</a:t>
            </a:r>
            <a:r>
              <a:rPr kumimoji="1" lang="ja-JP" altLang="en-US" sz="2800"/>
              <a:t>知識・技能</a:t>
            </a:r>
          </a:p>
        </p:txBody>
      </p:sp>
      <p:sp>
        <p:nvSpPr>
          <p:cNvPr id="5" name="リボン: 下に曲がる 4"/>
          <p:cNvSpPr/>
          <p:nvPr/>
        </p:nvSpPr>
        <p:spPr>
          <a:xfrm>
            <a:off x="8172450" y="50800"/>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p40</a:t>
            </a:r>
            <a:endParaRPr kumimoji="1" lang="ja-JP" altLang="en-US" sz="2400" dirty="0">
              <a:solidFill>
                <a:schemeClr val="tx1"/>
              </a:solidFill>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01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323850" y="1268413"/>
            <a:ext cx="8424863" cy="5078412"/>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en-US" altLang="ja-JP" sz="2800" dirty="0">
                <a:latin typeface="+mn-ea"/>
              </a:rPr>
              <a:t>｢</a:t>
            </a:r>
            <a:r>
              <a:rPr kumimoji="1" lang="ja-JP" altLang="en-US" sz="2800" dirty="0">
                <a:latin typeface="+mn-ea"/>
              </a:rPr>
              <a:t>知識</a:t>
            </a:r>
            <a:r>
              <a:rPr kumimoji="1" lang="en-US" altLang="ja-JP" sz="2800" dirty="0">
                <a:latin typeface="+mn-ea"/>
              </a:rPr>
              <a:t>｣</a:t>
            </a:r>
            <a:r>
              <a:rPr kumimoji="1" lang="ja-JP" altLang="en-US" sz="2800" dirty="0">
                <a:latin typeface="+mn-ea"/>
              </a:rPr>
              <a:t>に関する評価規準</a:t>
            </a:r>
            <a:r>
              <a:rPr kumimoji="1" lang="en-US" altLang="ja-JP" sz="2800" dirty="0">
                <a:latin typeface="+mn-ea"/>
              </a:rPr>
              <a:t>(</a:t>
            </a:r>
            <a:r>
              <a:rPr kumimoji="1" lang="ja-JP" altLang="en-US" sz="2800" dirty="0">
                <a:latin typeface="+mn-ea"/>
              </a:rPr>
              <a:t>例</a:t>
            </a:r>
            <a:r>
              <a:rPr kumimoji="1" lang="en-US" altLang="ja-JP" sz="2800" dirty="0">
                <a:latin typeface="+mn-ea"/>
              </a:rPr>
              <a:t>)</a:t>
            </a:r>
          </a:p>
          <a:p>
            <a:pPr>
              <a:defRPr/>
            </a:pPr>
            <a:r>
              <a:rPr kumimoji="1" lang="ja-JP" altLang="en-US" sz="2800" dirty="0">
                <a:latin typeface="+mn-ea"/>
              </a:rPr>
              <a:t>　</a:t>
            </a:r>
            <a:endParaRPr kumimoji="1" lang="en-US" altLang="ja-JP" sz="2800" dirty="0">
              <a:latin typeface="+mn-ea"/>
            </a:endParaRPr>
          </a:p>
          <a:p>
            <a:pPr>
              <a:defRPr/>
            </a:pPr>
            <a:r>
              <a:rPr kumimoji="1" lang="ja-JP" altLang="en-US" sz="2800" dirty="0">
                <a:latin typeface="+mn-ea"/>
              </a:rPr>
              <a:t>　</a:t>
            </a:r>
            <a:r>
              <a:rPr kumimoji="1" lang="en-US" altLang="ja-JP" sz="2800" dirty="0">
                <a:latin typeface="+mn-ea"/>
              </a:rPr>
              <a:t>｢</a:t>
            </a:r>
            <a:r>
              <a:rPr kumimoji="1" lang="ja-JP" altLang="en-US" sz="2800" dirty="0">
                <a:latin typeface="+mn-ea"/>
              </a:rPr>
              <a:t>〇〇に気付いている</a:t>
            </a:r>
            <a:r>
              <a:rPr kumimoji="1" lang="en-US" altLang="ja-JP" sz="2800" dirty="0">
                <a:latin typeface="+mn-ea"/>
              </a:rPr>
              <a:t>｣</a:t>
            </a:r>
            <a:r>
              <a:rPr kumimoji="1" lang="ja-JP" altLang="en-US" sz="2800" dirty="0">
                <a:latin typeface="+mn-ea"/>
              </a:rPr>
              <a:t>，</a:t>
            </a:r>
            <a:r>
              <a:rPr kumimoji="1" lang="en-US" altLang="ja-JP" sz="2800" dirty="0">
                <a:latin typeface="+mn-ea"/>
              </a:rPr>
              <a:t>｢</a:t>
            </a:r>
            <a:r>
              <a:rPr kumimoji="1" lang="ja-JP" altLang="en-US" sz="2800" dirty="0">
                <a:latin typeface="+mn-ea"/>
              </a:rPr>
              <a:t>〇〇が分かっている</a:t>
            </a:r>
            <a:r>
              <a:rPr kumimoji="1" lang="en-US" altLang="ja-JP" sz="2800" dirty="0">
                <a:latin typeface="+mn-ea"/>
              </a:rPr>
              <a:t>｣</a:t>
            </a:r>
          </a:p>
          <a:p>
            <a:pPr>
              <a:defRPr/>
            </a:pPr>
            <a:r>
              <a:rPr kumimoji="1" lang="ja-JP" altLang="en-US" sz="2800" dirty="0">
                <a:latin typeface="+mn-ea"/>
              </a:rPr>
              <a:t>　</a:t>
            </a:r>
            <a:r>
              <a:rPr kumimoji="1" lang="en-US" altLang="ja-JP" sz="2400" dirty="0">
                <a:latin typeface="+mn-ea"/>
              </a:rPr>
              <a:t>※</a:t>
            </a:r>
            <a:r>
              <a:rPr kumimoji="1" lang="ja-JP" altLang="en-US" sz="2400" dirty="0">
                <a:latin typeface="+mn-ea"/>
              </a:rPr>
              <a:t>　〇〇には知識の具体を記述</a:t>
            </a:r>
            <a:endParaRPr kumimoji="1" lang="en-US" altLang="ja-JP" sz="2800" dirty="0">
              <a:latin typeface="+mn-ea"/>
            </a:endParaRPr>
          </a:p>
          <a:p>
            <a:pPr>
              <a:defRPr/>
            </a:pPr>
            <a:endParaRPr kumimoji="1" lang="en-US" altLang="ja-JP" sz="2800" dirty="0">
              <a:latin typeface="+mn-ea"/>
            </a:endParaRPr>
          </a:p>
          <a:p>
            <a:pPr>
              <a:defRPr/>
            </a:pPr>
            <a:endParaRPr kumimoji="1" lang="en-US" altLang="ja-JP" sz="2800" dirty="0">
              <a:latin typeface="+mn-ea"/>
            </a:endParaRPr>
          </a:p>
          <a:p>
            <a:pPr>
              <a:defRPr/>
            </a:pPr>
            <a:r>
              <a:rPr kumimoji="1" lang="en-US" altLang="ja-JP" sz="2800" dirty="0">
                <a:latin typeface="+mn-ea"/>
              </a:rPr>
              <a:t>｢</a:t>
            </a:r>
            <a:r>
              <a:rPr kumimoji="1" lang="ja-JP" altLang="en-US" sz="2800" dirty="0">
                <a:latin typeface="+mn-ea"/>
              </a:rPr>
              <a:t>技能</a:t>
            </a:r>
            <a:r>
              <a:rPr kumimoji="1" lang="en-US" altLang="ja-JP" sz="2800" dirty="0">
                <a:latin typeface="+mn-ea"/>
              </a:rPr>
              <a:t>｣</a:t>
            </a:r>
            <a:r>
              <a:rPr kumimoji="1" lang="ja-JP" altLang="en-US" sz="2800" dirty="0">
                <a:latin typeface="+mn-ea"/>
              </a:rPr>
              <a:t>に関する評価規準</a:t>
            </a:r>
            <a:r>
              <a:rPr kumimoji="1" lang="en-US" altLang="ja-JP" sz="2800" dirty="0">
                <a:latin typeface="+mn-ea"/>
              </a:rPr>
              <a:t>(</a:t>
            </a:r>
            <a:r>
              <a:rPr kumimoji="1" lang="ja-JP" altLang="en-US" sz="2800" dirty="0">
                <a:latin typeface="+mn-ea"/>
              </a:rPr>
              <a:t>例</a:t>
            </a:r>
            <a:r>
              <a:rPr kumimoji="1" lang="en-US" altLang="ja-JP" sz="2800" dirty="0">
                <a:latin typeface="+mn-ea"/>
              </a:rPr>
              <a:t>)</a:t>
            </a:r>
          </a:p>
          <a:p>
            <a:pPr>
              <a:defRPr/>
            </a:pPr>
            <a:endParaRPr kumimoji="1" lang="en-US" altLang="ja-JP" sz="2800" dirty="0">
              <a:latin typeface="+mn-ea"/>
            </a:endParaRPr>
          </a:p>
          <a:p>
            <a:pPr>
              <a:defRPr/>
            </a:pPr>
            <a:r>
              <a:rPr kumimoji="1" lang="ja-JP" altLang="en-US" sz="2800" dirty="0">
                <a:latin typeface="+mn-ea"/>
              </a:rPr>
              <a:t>　　</a:t>
            </a:r>
            <a:r>
              <a:rPr kumimoji="1" lang="en-US" altLang="ja-JP" sz="2800" dirty="0">
                <a:latin typeface="+mn-ea"/>
              </a:rPr>
              <a:t>｢</a:t>
            </a:r>
            <a:r>
              <a:rPr kumimoji="1" lang="ja-JP" altLang="en-US" sz="2800" dirty="0">
                <a:latin typeface="+mn-ea"/>
              </a:rPr>
              <a:t>△△において</a:t>
            </a:r>
            <a:r>
              <a:rPr kumimoji="1" lang="en-US" altLang="ja-JP" sz="2800" dirty="0">
                <a:latin typeface="+mn-ea"/>
              </a:rPr>
              <a:t>(</a:t>
            </a:r>
            <a:r>
              <a:rPr kumimoji="1" lang="ja-JP" altLang="en-US" sz="2800" dirty="0">
                <a:latin typeface="+mn-ea"/>
              </a:rPr>
              <a:t>の際</a:t>
            </a:r>
            <a:r>
              <a:rPr kumimoji="1" lang="en-US" altLang="ja-JP" sz="2800" dirty="0">
                <a:latin typeface="+mn-ea"/>
              </a:rPr>
              <a:t>)</a:t>
            </a:r>
            <a:r>
              <a:rPr kumimoji="1" lang="ja-JP" altLang="en-US" sz="2800" dirty="0">
                <a:latin typeface="+mn-ea"/>
              </a:rPr>
              <a:t>，〇〇している</a:t>
            </a:r>
            <a:r>
              <a:rPr kumimoji="1" lang="en-US" altLang="ja-JP" sz="2800" dirty="0">
                <a:latin typeface="+mn-ea"/>
              </a:rPr>
              <a:t>｣</a:t>
            </a:r>
          </a:p>
          <a:p>
            <a:pPr>
              <a:defRPr/>
            </a:pPr>
            <a:r>
              <a:rPr kumimoji="1" lang="ja-JP" altLang="en-US" sz="2400" dirty="0">
                <a:latin typeface="+mn-ea"/>
              </a:rPr>
              <a:t>　</a:t>
            </a:r>
            <a:r>
              <a:rPr kumimoji="1" lang="en-US" altLang="ja-JP" sz="2400" dirty="0">
                <a:latin typeface="+mn-ea"/>
              </a:rPr>
              <a:t>※</a:t>
            </a:r>
            <a:r>
              <a:rPr kumimoji="1" lang="ja-JP" altLang="en-US" sz="2400" dirty="0">
                <a:latin typeface="+mn-ea"/>
              </a:rPr>
              <a:t>　△△には学習活動を，〇〇には学習指導要領解説生活編　</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(P14)</a:t>
            </a:r>
            <a:r>
              <a:rPr kumimoji="1" lang="ja-JP" altLang="en-US" sz="2400" dirty="0">
                <a:latin typeface="+mn-ea"/>
              </a:rPr>
              <a:t>に示した習慣や技能を参考にして，具体を記述</a:t>
            </a:r>
            <a:endParaRPr kumimoji="1" lang="en-US" altLang="ja-JP" sz="2400" dirty="0">
              <a:latin typeface="+mn-ea"/>
            </a:endParaRPr>
          </a:p>
          <a:p>
            <a:pPr>
              <a:defRPr/>
            </a:pPr>
            <a:endParaRPr kumimoji="1" lang="en-US" altLang="ja-JP" sz="2400" dirty="0">
              <a:latin typeface="+mn-ea"/>
            </a:endParaRPr>
          </a:p>
        </p:txBody>
      </p:sp>
      <p:sp>
        <p:nvSpPr>
          <p:cNvPr id="36867" name="テキスト ボックス 1"/>
          <p:cNvSpPr txBox="1">
            <a:spLocks noChangeArrowheads="1"/>
          </p:cNvSpPr>
          <p:nvPr/>
        </p:nvSpPr>
        <p:spPr bwMode="auto">
          <a:xfrm>
            <a:off x="323850" y="692150"/>
            <a:ext cx="2592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１</a:t>
            </a:r>
            <a:r>
              <a:rPr kumimoji="1" lang="en-US" altLang="ja-JP" sz="2800"/>
              <a:t>)</a:t>
            </a:r>
            <a:r>
              <a:rPr kumimoji="1" lang="ja-JP" altLang="en-US" sz="2800"/>
              <a:t>知識・技能</a:t>
            </a:r>
          </a:p>
        </p:txBody>
      </p:sp>
      <p:grpSp>
        <p:nvGrpSpPr>
          <p:cNvPr id="36868" name="グループ化 1"/>
          <p:cNvGrpSpPr>
            <a:grpSpLocks/>
          </p:cNvGrpSpPr>
          <p:nvPr/>
        </p:nvGrpSpPr>
        <p:grpSpPr bwMode="auto">
          <a:xfrm>
            <a:off x="0" y="-7938"/>
            <a:ext cx="9144000" cy="523876"/>
            <a:chOff x="0" y="-7938"/>
            <a:chExt cx="9144000" cy="523875"/>
          </a:xfrm>
        </p:grpSpPr>
        <p:sp>
          <p:nvSpPr>
            <p:cNvPr id="36869" name="テキスト ボックス 1"/>
            <p:cNvSpPr txBox="1">
              <a:spLocks noChangeArrowheads="1"/>
            </p:cNvSpPr>
            <p:nvPr/>
          </p:nvSpPr>
          <p:spPr bwMode="auto">
            <a:xfrm>
              <a:off x="0" y="-7938"/>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育成を目指す資質・能力を踏まえた評価規準の作成のポイント</a:t>
              </a:r>
            </a:p>
          </p:txBody>
        </p:sp>
        <p:sp>
          <p:nvSpPr>
            <p:cNvPr id="6" name="リボン: 下に曲がる 5"/>
            <p:cNvSpPr/>
            <p:nvPr/>
          </p:nvSpPr>
          <p:spPr>
            <a:xfrm>
              <a:off x="8172450" y="50800"/>
              <a:ext cx="936625" cy="425449"/>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p40</a:t>
              </a:r>
              <a:endParaRPr kumimoji="1" lang="ja-JP" altLang="en-US" sz="2400" dirty="0">
                <a:solidFill>
                  <a:schemeClr val="tx1"/>
                </a:solidFill>
                <a:latin typeface="+mj-ea"/>
                <a:ea typeface="+mj-ea"/>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テキスト ボックス 1"/>
          <p:cNvSpPr txBox="1">
            <a:spLocks noChangeArrowheads="1"/>
          </p:cNvSpPr>
          <p:nvPr/>
        </p:nvSpPr>
        <p:spPr bwMode="auto">
          <a:xfrm>
            <a:off x="323850" y="1260475"/>
            <a:ext cx="8424863" cy="3970338"/>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800" dirty="0">
                <a:latin typeface="+mn-ea"/>
              </a:rPr>
              <a:t>　〇　</a:t>
            </a:r>
            <a:r>
              <a:rPr kumimoji="1" lang="en-US" altLang="ja-JP" sz="2800" dirty="0">
                <a:latin typeface="+mn-ea"/>
              </a:rPr>
              <a:t>｢</a:t>
            </a:r>
            <a:r>
              <a:rPr kumimoji="1" lang="ja-JP" altLang="en-US" sz="2800" dirty="0">
                <a:latin typeface="+mn-ea"/>
              </a:rPr>
              <a:t>考える</a:t>
            </a:r>
            <a:r>
              <a:rPr kumimoji="1" lang="en-US" altLang="ja-JP" sz="2800" dirty="0">
                <a:latin typeface="+mn-ea"/>
              </a:rPr>
              <a:t>｣</a:t>
            </a:r>
          </a:p>
          <a:p>
            <a:pPr>
              <a:defRPr/>
            </a:pPr>
            <a:r>
              <a:rPr kumimoji="1" lang="ja-JP" altLang="en-US" sz="2800" dirty="0">
                <a:latin typeface="+mn-ea"/>
              </a:rPr>
              <a:t>　　・　見付ける，比べる，たとえるなどの学習活動に</a:t>
            </a:r>
            <a:endParaRPr kumimoji="1" lang="en-US" altLang="ja-JP" sz="2800" dirty="0">
              <a:latin typeface="+mn-ea"/>
            </a:endParaRPr>
          </a:p>
          <a:p>
            <a:pPr>
              <a:defRPr/>
            </a:pPr>
            <a:r>
              <a:rPr kumimoji="1" lang="ja-JP" altLang="en-US" sz="2800" dirty="0">
                <a:latin typeface="+mn-ea"/>
              </a:rPr>
              <a:t>　　　より，分析的に考える</a:t>
            </a:r>
            <a:endParaRPr kumimoji="1" lang="en-US" altLang="ja-JP" sz="2800" dirty="0">
              <a:latin typeface="+mn-ea"/>
            </a:endParaRPr>
          </a:p>
          <a:p>
            <a:pPr>
              <a:defRPr/>
            </a:pPr>
            <a:r>
              <a:rPr kumimoji="1" lang="ja-JP" altLang="en-US" sz="2800" dirty="0">
                <a:latin typeface="+mn-ea"/>
              </a:rPr>
              <a:t>　　・　試す，見通す，工夫するなどの学習活動により，</a:t>
            </a:r>
            <a:endParaRPr kumimoji="1" lang="en-US" altLang="ja-JP" sz="2800" dirty="0">
              <a:latin typeface="+mn-ea"/>
            </a:endParaRPr>
          </a:p>
          <a:p>
            <a:pPr>
              <a:defRPr/>
            </a:pPr>
            <a:r>
              <a:rPr kumimoji="1" lang="ja-JP" altLang="en-US" sz="2800" dirty="0">
                <a:latin typeface="+mn-ea"/>
              </a:rPr>
              <a:t>　　　創造的に考える</a:t>
            </a:r>
            <a:endParaRPr kumimoji="1" lang="en-US" altLang="ja-JP" sz="2800" dirty="0">
              <a:latin typeface="+mn-ea"/>
            </a:endParaRPr>
          </a:p>
          <a:p>
            <a:pPr>
              <a:defRPr/>
            </a:pPr>
            <a:endParaRPr kumimoji="1" lang="en-US" altLang="ja-JP" sz="2800" dirty="0">
              <a:latin typeface="+mn-ea"/>
            </a:endParaRPr>
          </a:p>
          <a:p>
            <a:pPr>
              <a:defRPr/>
            </a:pPr>
            <a:r>
              <a:rPr kumimoji="1" lang="ja-JP" altLang="en-US" sz="2800" dirty="0">
                <a:latin typeface="+mn-ea"/>
              </a:rPr>
              <a:t>　〇　</a:t>
            </a:r>
            <a:r>
              <a:rPr kumimoji="1" lang="en-US" altLang="ja-JP" sz="2800" dirty="0">
                <a:latin typeface="+mn-ea"/>
              </a:rPr>
              <a:t>｢</a:t>
            </a:r>
            <a:r>
              <a:rPr kumimoji="1" lang="ja-JP" altLang="en-US" sz="2800" dirty="0">
                <a:latin typeface="+mn-ea"/>
              </a:rPr>
              <a:t>表現する</a:t>
            </a:r>
            <a:r>
              <a:rPr kumimoji="1" lang="en-US" altLang="ja-JP" sz="2800" dirty="0">
                <a:latin typeface="+mn-ea"/>
              </a:rPr>
              <a:t>｣</a:t>
            </a:r>
          </a:p>
          <a:p>
            <a:pPr>
              <a:defRPr/>
            </a:pPr>
            <a:r>
              <a:rPr kumimoji="1" lang="ja-JP" altLang="en-US" sz="2800" dirty="0">
                <a:latin typeface="+mn-ea"/>
              </a:rPr>
              <a:t>　　　言葉，絵，動作，劇化などの多様な方法によって，　</a:t>
            </a:r>
            <a:endParaRPr kumimoji="1" lang="en-US" altLang="ja-JP" sz="2800" dirty="0">
              <a:latin typeface="+mn-ea"/>
            </a:endParaRPr>
          </a:p>
          <a:p>
            <a:pPr>
              <a:defRPr/>
            </a:pPr>
            <a:r>
              <a:rPr kumimoji="1" lang="ja-JP" altLang="en-US" sz="2800" dirty="0">
                <a:latin typeface="+mn-ea"/>
              </a:rPr>
              <a:t>　　他者と伝え合ったり，振り返ったりする</a:t>
            </a:r>
            <a:endParaRPr kumimoji="1" lang="en-US" altLang="ja-JP" sz="2800" dirty="0">
              <a:latin typeface="+mn-ea"/>
            </a:endParaRPr>
          </a:p>
        </p:txBody>
      </p:sp>
      <p:sp>
        <p:nvSpPr>
          <p:cNvPr id="38915" name="テキスト ボックス 1"/>
          <p:cNvSpPr txBox="1">
            <a:spLocks noChangeArrowheads="1"/>
          </p:cNvSpPr>
          <p:nvPr/>
        </p:nvSpPr>
        <p:spPr bwMode="auto">
          <a:xfrm>
            <a:off x="323850" y="692150"/>
            <a:ext cx="3240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２</a:t>
            </a:r>
            <a:r>
              <a:rPr kumimoji="1" lang="en-US" altLang="ja-JP" sz="2800"/>
              <a:t>)</a:t>
            </a:r>
            <a:r>
              <a:rPr kumimoji="1" lang="ja-JP" altLang="en-US" sz="2800"/>
              <a:t>思考・判断・表現</a:t>
            </a:r>
          </a:p>
        </p:txBody>
      </p:sp>
      <p:grpSp>
        <p:nvGrpSpPr>
          <p:cNvPr id="38916" name="グループ化 4"/>
          <p:cNvGrpSpPr>
            <a:grpSpLocks/>
          </p:cNvGrpSpPr>
          <p:nvPr/>
        </p:nvGrpSpPr>
        <p:grpSpPr bwMode="auto">
          <a:xfrm>
            <a:off x="0" y="-7938"/>
            <a:ext cx="9144000" cy="523876"/>
            <a:chOff x="0" y="-7938"/>
            <a:chExt cx="9144000" cy="523875"/>
          </a:xfrm>
        </p:grpSpPr>
        <p:sp>
          <p:nvSpPr>
            <p:cNvPr id="38917" name="テキスト ボックス 1"/>
            <p:cNvSpPr txBox="1">
              <a:spLocks noChangeArrowheads="1"/>
            </p:cNvSpPr>
            <p:nvPr/>
          </p:nvSpPr>
          <p:spPr bwMode="auto">
            <a:xfrm>
              <a:off x="0" y="-7938"/>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育成を目指す資質・能力を踏まえた評価規準の作成のポイント</a:t>
              </a:r>
            </a:p>
          </p:txBody>
        </p:sp>
        <p:sp>
          <p:nvSpPr>
            <p:cNvPr id="7" name="リボン: 下に曲がる 6"/>
            <p:cNvSpPr/>
            <p:nvPr/>
          </p:nvSpPr>
          <p:spPr>
            <a:xfrm>
              <a:off x="8172450" y="50800"/>
              <a:ext cx="936625" cy="425449"/>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p40</a:t>
              </a:r>
              <a:endParaRPr kumimoji="1" lang="ja-JP" altLang="en-US" sz="2400" dirty="0">
                <a:solidFill>
                  <a:schemeClr val="tx1"/>
                </a:solidFill>
                <a:latin typeface="+mj-ea"/>
                <a:ea typeface="+mj-ea"/>
              </a:endParaRPr>
            </a:p>
          </p:txBody>
        </p: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995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323850" y="1268413"/>
            <a:ext cx="8424863" cy="2616200"/>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en-US" altLang="ja-JP" sz="2800" dirty="0">
                <a:latin typeface="+mn-ea"/>
              </a:rPr>
              <a:t>｢</a:t>
            </a:r>
            <a:r>
              <a:rPr kumimoji="1" lang="ja-JP" altLang="en-US" sz="2800" dirty="0">
                <a:latin typeface="+mn-ea"/>
              </a:rPr>
              <a:t>思考・判断・表現</a:t>
            </a:r>
            <a:r>
              <a:rPr kumimoji="1" lang="en-US" altLang="ja-JP" sz="2800" dirty="0">
                <a:latin typeface="+mn-ea"/>
              </a:rPr>
              <a:t>｣</a:t>
            </a:r>
            <a:r>
              <a:rPr kumimoji="1" lang="ja-JP" altLang="en-US" sz="2800" dirty="0">
                <a:latin typeface="+mn-ea"/>
              </a:rPr>
              <a:t>に関する評価規準</a:t>
            </a:r>
            <a:r>
              <a:rPr kumimoji="1" lang="en-US" altLang="ja-JP" sz="2800" dirty="0">
                <a:latin typeface="+mn-ea"/>
              </a:rPr>
              <a:t>(</a:t>
            </a:r>
            <a:r>
              <a:rPr kumimoji="1" lang="ja-JP" altLang="en-US" sz="2800" dirty="0">
                <a:latin typeface="+mn-ea"/>
              </a:rPr>
              <a:t>例</a:t>
            </a:r>
            <a:r>
              <a:rPr kumimoji="1" lang="en-US" altLang="ja-JP" sz="2800" dirty="0">
                <a:latin typeface="+mn-ea"/>
              </a:rPr>
              <a:t>)</a:t>
            </a:r>
          </a:p>
          <a:p>
            <a:pPr>
              <a:defRPr/>
            </a:pPr>
            <a:r>
              <a:rPr kumimoji="1" lang="ja-JP" altLang="en-US" sz="2800" dirty="0">
                <a:latin typeface="+mn-ea"/>
              </a:rPr>
              <a:t>　</a:t>
            </a:r>
            <a:endParaRPr kumimoji="1" lang="en-US" altLang="ja-JP" sz="2800" dirty="0">
              <a:latin typeface="+mn-ea"/>
            </a:endParaRPr>
          </a:p>
          <a:p>
            <a:pPr>
              <a:defRPr/>
            </a:pPr>
            <a:r>
              <a:rPr kumimoji="1" lang="ja-JP" altLang="en-US" sz="2800" dirty="0">
                <a:latin typeface="+mn-ea"/>
              </a:rPr>
              <a:t>　</a:t>
            </a:r>
            <a:r>
              <a:rPr kumimoji="1" lang="en-US" altLang="ja-JP" sz="2800" dirty="0">
                <a:latin typeface="+mn-ea"/>
              </a:rPr>
              <a:t>｢</a:t>
            </a:r>
            <a:r>
              <a:rPr kumimoji="1" lang="ja-JP" altLang="en-US" sz="2800" dirty="0">
                <a:latin typeface="+mn-ea"/>
              </a:rPr>
              <a:t>〇〇して</a:t>
            </a:r>
            <a:r>
              <a:rPr kumimoji="1" lang="en-US" altLang="ja-JP" sz="2800" dirty="0">
                <a:latin typeface="+mn-ea"/>
              </a:rPr>
              <a:t>(</a:t>
            </a:r>
            <a:r>
              <a:rPr kumimoji="1" lang="ja-JP" altLang="en-US" sz="2800" dirty="0">
                <a:latin typeface="+mn-ea"/>
              </a:rPr>
              <a:t>しながら</a:t>
            </a:r>
            <a:r>
              <a:rPr kumimoji="1" lang="en-US" altLang="ja-JP" sz="2800" dirty="0">
                <a:latin typeface="+mn-ea"/>
              </a:rPr>
              <a:t>)</a:t>
            </a:r>
            <a:r>
              <a:rPr kumimoji="1" lang="ja-JP" altLang="en-US" sz="2800" dirty="0">
                <a:latin typeface="+mn-ea"/>
              </a:rPr>
              <a:t>，△△している</a:t>
            </a:r>
            <a:r>
              <a:rPr kumimoji="1" lang="en-US" altLang="ja-JP" sz="2800" dirty="0">
                <a:latin typeface="+mn-ea"/>
              </a:rPr>
              <a:t>｣</a:t>
            </a:r>
          </a:p>
          <a:p>
            <a:pPr>
              <a:defRPr/>
            </a:pPr>
            <a:r>
              <a:rPr kumimoji="1" lang="ja-JP" altLang="en-US" sz="2800" dirty="0">
                <a:latin typeface="+mn-ea"/>
              </a:rPr>
              <a:t>　</a:t>
            </a:r>
            <a:r>
              <a:rPr kumimoji="1" lang="en-US" altLang="ja-JP" sz="2400" dirty="0">
                <a:latin typeface="+mn-ea"/>
              </a:rPr>
              <a:t>※</a:t>
            </a:r>
            <a:r>
              <a:rPr kumimoji="1" lang="ja-JP" altLang="en-US" sz="2400" dirty="0">
                <a:latin typeface="+mn-ea"/>
              </a:rPr>
              <a:t>　〇〇には，具体的な学習活動において期待する思考を，</a:t>
            </a:r>
            <a:endParaRPr kumimoji="1" lang="en-US" altLang="ja-JP" sz="2400" dirty="0">
              <a:latin typeface="+mn-ea"/>
            </a:endParaRPr>
          </a:p>
          <a:p>
            <a:pPr>
              <a:defRPr/>
            </a:pPr>
            <a:r>
              <a:rPr kumimoji="1" lang="ja-JP" altLang="en-US" sz="2400" dirty="0">
                <a:latin typeface="+mn-ea"/>
              </a:rPr>
              <a:t>　　　△△には具体的な児童の姿を記述</a:t>
            </a:r>
            <a:endParaRPr kumimoji="1" lang="en-US" altLang="ja-JP" sz="2800" dirty="0">
              <a:latin typeface="+mn-ea"/>
            </a:endParaRPr>
          </a:p>
          <a:p>
            <a:pPr>
              <a:defRPr/>
            </a:pPr>
            <a:endParaRPr kumimoji="1" lang="en-US" altLang="ja-JP" sz="2800" dirty="0">
              <a:latin typeface="+mn-ea"/>
            </a:endParaRPr>
          </a:p>
        </p:txBody>
      </p:sp>
      <p:sp>
        <p:nvSpPr>
          <p:cNvPr id="40963" name="テキスト ボックス 1"/>
          <p:cNvSpPr txBox="1">
            <a:spLocks noChangeArrowheads="1"/>
          </p:cNvSpPr>
          <p:nvPr/>
        </p:nvSpPr>
        <p:spPr bwMode="auto">
          <a:xfrm>
            <a:off x="323850" y="692150"/>
            <a:ext cx="3527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２</a:t>
            </a:r>
            <a:r>
              <a:rPr kumimoji="1" lang="en-US" altLang="ja-JP" sz="2800"/>
              <a:t>)</a:t>
            </a:r>
            <a:r>
              <a:rPr kumimoji="1" lang="ja-JP" altLang="en-US" sz="2800"/>
              <a:t>思考・判断・表現</a:t>
            </a:r>
          </a:p>
        </p:txBody>
      </p:sp>
      <p:grpSp>
        <p:nvGrpSpPr>
          <p:cNvPr id="40964" name="グループ化 4"/>
          <p:cNvGrpSpPr>
            <a:grpSpLocks/>
          </p:cNvGrpSpPr>
          <p:nvPr/>
        </p:nvGrpSpPr>
        <p:grpSpPr bwMode="auto">
          <a:xfrm>
            <a:off x="0" y="-7938"/>
            <a:ext cx="9144000" cy="523876"/>
            <a:chOff x="0" y="-7938"/>
            <a:chExt cx="9144000" cy="523875"/>
          </a:xfrm>
        </p:grpSpPr>
        <p:sp>
          <p:nvSpPr>
            <p:cNvPr id="40965" name="テキスト ボックス 1"/>
            <p:cNvSpPr txBox="1">
              <a:spLocks noChangeArrowheads="1"/>
            </p:cNvSpPr>
            <p:nvPr/>
          </p:nvSpPr>
          <p:spPr bwMode="auto">
            <a:xfrm>
              <a:off x="0" y="-7938"/>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育成を目指す資質・能力を踏まえた評価規準の作成のポイント</a:t>
              </a:r>
            </a:p>
          </p:txBody>
        </p:sp>
        <p:sp>
          <p:nvSpPr>
            <p:cNvPr id="8" name="リボン: 下に曲がる 7"/>
            <p:cNvSpPr/>
            <p:nvPr/>
          </p:nvSpPr>
          <p:spPr>
            <a:xfrm>
              <a:off x="8172450" y="50800"/>
              <a:ext cx="936625" cy="425449"/>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p41</a:t>
              </a:r>
              <a:endParaRPr kumimoji="1" lang="ja-JP" altLang="en-US" sz="2400" dirty="0">
                <a:solidFill>
                  <a:schemeClr val="tx1"/>
                </a:solidFill>
                <a:latin typeface="+mj-ea"/>
                <a:ea typeface="+mj-ea"/>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73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生活</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 </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単元の評価規準の作成 </a:t>
            </a: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育成を目指す資質・能力を踏まえた評価規準の作成の</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ポイント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63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323850" y="831850"/>
            <a:ext cx="8424863" cy="5692775"/>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en-US" altLang="ja-JP" sz="2800" dirty="0">
                <a:latin typeface="+mn-ea"/>
              </a:rPr>
              <a:t>〔</a:t>
            </a:r>
            <a:r>
              <a:rPr kumimoji="1" lang="ja-JP" altLang="en-US" sz="2800" dirty="0">
                <a:latin typeface="+mn-ea"/>
              </a:rPr>
              <a:t>参考　</a:t>
            </a:r>
            <a:r>
              <a:rPr kumimoji="1" lang="en-US" altLang="ja-JP" sz="2800" dirty="0">
                <a:latin typeface="+mn-ea"/>
              </a:rPr>
              <a:t>(</a:t>
            </a:r>
            <a:r>
              <a:rPr kumimoji="1" lang="ja-JP" altLang="en-US" sz="2800" dirty="0">
                <a:latin typeface="+mn-ea"/>
              </a:rPr>
              <a:t>〇〇の部分</a:t>
            </a:r>
            <a:r>
              <a:rPr kumimoji="1" lang="en-US" altLang="ja-JP" sz="2800" dirty="0">
                <a:latin typeface="+mn-ea"/>
              </a:rPr>
              <a:t>)</a:t>
            </a:r>
            <a:r>
              <a:rPr kumimoji="1" lang="ja-JP" altLang="en-US" sz="2800" dirty="0">
                <a:latin typeface="+mn-ea"/>
              </a:rPr>
              <a:t>　</a:t>
            </a:r>
            <a:r>
              <a:rPr kumimoji="1" lang="en-US" altLang="ja-JP" sz="2800" dirty="0">
                <a:latin typeface="+mn-ea"/>
              </a:rPr>
              <a:t>〕</a:t>
            </a:r>
          </a:p>
          <a:p>
            <a:pPr>
              <a:defRPr/>
            </a:pPr>
            <a:r>
              <a:rPr kumimoji="1" lang="ja-JP" altLang="en-US" sz="2400" dirty="0">
                <a:latin typeface="+mn-ea"/>
              </a:rPr>
              <a:t>①　見付けて</a:t>
            </a:r>
            <a:r>
              <a:rPr kumimoji="1" lang="en-US" altLang="ja-JP" sz="2400" dirty="0">
                <a:latin typeface="+mn-ea"/>
              </a:rPr>
              <a:t>(</a:t>
            </a:r>
            <a:r>
              <a:rPr kumimoji="1" lang="ja-JP" altLang="en-US" sz="2400" dirty="0">
                <a:latin typeface="+mn-ea"/>
              </a:rPr>
              <a:t>見付けながら</a:t>
            </a:r>
            <a:r>
              <a:rPr kumimoji="1" lang="en-US" altLang="ja-JP" sz="2400" dirty="0">
                <a:latin typeface="+mn-ea"/>
              </a:rPr>
              <a:t>)</a:t>
            </a:r>
          </a:p>
          <a:p>
            <a:pPr>
              <a:defRPr/>
            </a:pPr>
            <a:r>
              <a:rPr kumimoji="1" lang="ja-JP" altLang="en-US" sz="2400" dirty="0">
                <a:latin typeface="+mn-ea"/>
              </a:rPr>
              <a:t>　・　思い起こして，感じて，気にしながら，意識しながら　など</a:t>
            </a:r>
            <a:endParaRPr kumimoji="1" lang="en-US" altLang="ja-JP" sz="2400" dirty="0">
              <a:latin typeface="+mn-ea"/>
            </a:endParaRPr>
          </a:p>
          <a:p>
            <a:pPr>
              <a:defRPr/>
            </a:pPr>
            <a:r>
              <a:rPr kumimoji="1" lang="ja-JP" altLang="en-US" sz="2400" dirty="0">
                <a:latin typeface="+mn-ea"/>
              </a:rPr>
              <a:t>②　比べて</a:t>
            </a:r>
            <a:r>
              <a:rPr kumimoji="1" lang="en-US" altLang="ja-JP" sz="2400" dirty="0">
                <a:latin typeface="+mn-ea"/>
              </a:rPr>
              <a:t>(</a:t>
            </a:r>
            <a:r>
              <a:rPr kumimoji="1" lang="ja-JP" altLang="en-US" sz="2400" dirty="0">
                <a:latin typeface="+mn-ea"/>
              </a:rPr>
              <a:t>比べながら</a:t>
            </a:r>
            <a:r>
              <a:rPr kumimoji="1" lang="en-US" altLang="ja-JP" sz="2400" dirty="0">
                <a:latin typeface="+mn-ea"/>
              </a:rPr>
              <a:t>)</a:t>
            </a:r>
          </a:p>
          <a:p>
            <a:pPr>
              <a:defRPr/>
            </a:pPr>
            <a:r>
              <a:rPr kumimoji="1" lang="ja-JP" altLang="en-US" sz="2400" dirty="0">
                <a:latin typeface="+mn-ea"/>
              </a:rPr>
              <a:t>　・　特徴でまとめながら，違いで分けて，順序を考えながら　など</a:t>
            </a:r>
            <a:endParaRPr kumimoji="1" lang="en-US" altLang="ja-JP" sz="2400" dirty="0">
              <a:latin typeface="+mn-ea"/>
            </a:endParaRPr>
          </a:p>
          <a:p>
            <a:pPr>
              <a:defRPr/>
            </a:pPr>
            <a:r>
              <a:rPr kumimoji="1" lang="ja-JP" altLang="en-US" sz="2400" dirty="0">
                <a:latin typeface="+mn-ea"/>
              </a:rPr>
              <a:t>③　たとえて</a:t>
            </a:r>
            <a:r>
              <a:rPr kumimoji="1" lang="en-US" altLang="ja-JP" sz="2400" dirty="0">
                <a:latin typeface="+mn-ea"/>
              </a:rPr>
              <a:t>(</a:t>
            </a:r>
            <a:r>
              <a:rPr kumimoji="1" lang="ja-JP" altLang="en-US" sz="2400" dirty="0">
                <a:latin typeface="+mn-ea"/>
              </a:rPr>
              <a:t>たとえながら</a:t>
            </a:r>
            <a:r>
              <a:rPr kumimoji="1" lang="en-US" altLang="ja-JP" sz="2400" dirty="0">
                <a:latin typeface="+mn-ea"/>
              </a:rPr>
              <a:t>)</a:t>
            </a:r>
          </a:p>
          <a:p>
            <a:pPr>
              <a:defRPr/>
            </a:pPr>
            <a:r>
              <a:rPr kumimoji="1" lang="ja-JP" altLang="en-US" sz="2400" dirty="0">
                <a:latin typeface="+mn-ea"/>
              </a:rPr>
              <a:t>　・　知っていることで表しながら，関連付けながら，置き換えて，</a:t>
            </a:r>
            <a:endParaRPr kumimoji="1" lang="en-US" altLang="ja-JP" sz="2400" dirty="0">
              <a:latin typeface="+mn-ea"/>
            </a:endParaRPr>
          </a:p>
          <a:p>
            <a:pPr>
              <a:defRPr/>
            </a:pPr>
            <a:r>
              <a:rPr kumimoji="1" lang="ja-JP" altLang="en-US" sz="2400" dirty="0">
                <a:latin typeface="+mn-ea"/>
              </a:rPr>
              <a:t>　　見立てて　など</a:t>
            </a:r>
            <a:endParaRPr kumimoji="1" lang="en-US" altLang="ja-JP" sz="2400" dirty="0">
              <a:latin typeface="+mn-ea"/>
            </a:endParaRPr>
          </a:p>
          <a:p>
            <a:pPr>
              <a:defRPr/>
            </a:pPr>
            <a:r>
              <a:rPr kumimoji="1" lang="ja-JP" altLang="en-US" sz="2400" dirty="0">
                <a:latin typeface="+mn-ea"/>
              </a:rPr>
              <a:t>④　試して</a:t>
            </a:r>
            <a:r>
              <a:rPr kumimoji="1" lang="en-US" altLang="ja-JP" sz="2400" dirty="0">
                <a:latin typeface="+mn-ea"/>
              </a:rPr>
              <a:t>(</a:t>
            </a:r>
            <a:r>
              <a:rPr kumimoji="1" lang="ja-JP" altLang="en-US" sz="2400" dirty="0">
                <a:latin typeface="+mn-ea"/>
              </a:rPr>
              <a:t>試しながら</a:t>
            </a:r>
            <a:r>
              <a:rPr kumimoji="1" lang="en-US" altLang="ja-JP" sz="2400" dirty="0">
                <a:latin typeface="+mn-ea"/>
              </a:rPr>
              <a:t>)</a:t>
            </a:r>
          </a:p>
          <a:p>
            <a:pPr>
              <a:defRPr/>
            </a:pPr>
            <a:r>
              <a:rPr kumimoji="1" lang="ja-JP" altLang="en-US" sz="2400" dirty="0">
                <a:latin typeface="+mn-ea"/>
              </a:rPr>
              <a:t>　・　実際に確かめながら，調べたりやってみたりして，練習しな</a:t>
            </a:r>
            <a:endParaRPr kumimoji="1" lang="en-US" altLang="ja-JP" sz="2400" dirty="0">
              <a:latin typeface="+mn-ea"/>
            </a:endParaRPr>
          </a:p>
          <a:p>
            <a:pPr>
              <a:defRPr/>
            </a:pPr>
            <a:r>
              <a:rPr kumimoji="1" lang="ja-JP" altLang="en-US" sz="2400" dirty="0">
                <a:latin typeface="+mn-ea"/>
              </a:rPr>
              <a:t>　　がら　など</a:t>
            </a:r>
            <a:endParaRPr kumimoji="1" lang="en-US" altLang="ja-JP" sz="2400" dirty="0">
              <a:latin typeface="+mn-ea"/>
            </a:endParaRPr>
          </a:p>
          <a:p>
            <a:pPr>
              <a:defRPr/>
            </a:pPr>
            <a:r>
              <a:rPr kumimoji="1" lang="ja-JP" altLang="en-US" sz="2400" dirty="0">
                <a:latin typeface="+mn-ea"/>
              </a:rPr>
              <a:t>⑤　見通して</a:t>
            </a:r>
            <a:r>
              <a:rPr kumimoji="1" lang="en-US" altLang="ja-JP" sz="2400" dirty="0">
                <a:latin typeface="+mn-ea"/>
              </a:rPr>
              <a:t>(</a:t>
            </a:r>
            <a:r>
              <a:rPr kumimoji="1" lang="ja-JP" altLang="en-US" sz="2400" dirty="0">
                <a:latin typeface="+mn-ea"/>
              </a:rPr>
              <a:t>見通しながら</a:t>
            </a:r>
            <a:r>
              <a:rPr kumimoji="1" lang="en-US" altLang="ja-JP" sz="2400" dirty="0">
                <a:latin typeface="+mn-ea"/>
              </a:rPr>
              <a:t>)</a:t>
            </a:r>
          </a:p>
          <a:p>
            <a:pPr>
              <a:defRPr/>
            </a:pPr>
            <a:r>
              <a:rPr kumimoji="1" lang="ja-JP" altLang="en-US" sz="2400" dirty="0">
                <a:latin typeface="+mn-ea"/>
              </a:rPr>
              <a:t>　・　思い描きながら，予想しながら，振り返って　など</a:t>
            </a:r>
            <a:endParaRPr kumimoji="1" lang="en-US" altLang="ja-JP" sz="2400" dirty="0">
              <a:latin typeface="+mn-ea"/>
            </a:endParaRPr>
          </a:p>
          <a:p>
            <a:pPr>
              <a:defRPr/>
            </a:pPr>
            <a:r>
              <a:rPr kumimoji="1" lang="ja-JP" altLang="en-US" sz="2400" dirty="0">
                <a:latin typeface="+mn-ea"/>
              </a:rPr>
              <a:t>⑥　工夫している</a:t>
            </a:r>
            <a:r>
              <a:rPr kumimoji="1" lang="en-US" altLang="ja-JP" sz="2400" dirty="0">
                <a:latin typeface="+mn-ea"/>
              </a:rPr>
              <a:t>(</a:t>
            </a:r>
            <a:r>
              <a:rPr kumimoji="1" lang="ja-JP" altLang="en-US" sz="2400" dirty="0">
                <a:latin typeface="+mn-ea"/>
              </a:rPr>
              <a:t>工夫しながら</a:t>
            </a:r>
            <a:r>
              <a:rPr kumimoji="1" lang="en-US" altLang="ja-JP" sz="2400" dirty="0">
                <a:latin typeface="+mn-ea"/>
              </a:rPr>
              <a:t>)</a:t>
            </a:r>
          </a:p>
          <a:p>
            <a:pPr>
              <a:defRPr/>
            </a:pPr>
            <a:r>
              <a:rPr kumimoji="1" lang="ja-JP" altLang="en-US" sz="2400" dirty="0">
                <a:latin typeface="+mn-ea"/>
              </a:rPr>
              <a:t>　・　生かしながら，見直して　など</a:t>
            </a:r>
            <a:endParaRPr kumimoji="1" lang="en-US" altLang="ja-JP" sz="2400" dirty="0">
              <a:latin typeface="+mn-ea"/>
            </a:endParaRPr>
          </a:p>
        </p:txBody>
      </p:sp>
      <p:grpSp>
        <p:nvGrpSpPr>
          <p:cNvPr id="43011" name="グループ化 3"/>
          <p:cNvGrpSpPr>
            <a:grpSpLocks/>
          </p:cNvGrpSpPr>
          <p:nvPr/>
        </p:nvGrpSpPr>
        <p:grpSpPr bwMode="auto">
          <a:xfrm>
            <a:off x="0" y="-7938"/>
            <a:ext cx="9144000" cy="523876"/>
            <a:chOff x="0" y="-7938"/>
            <a:chExt cx="9144000" cy="523875"/>
          </a:xfrm>
        </p:grpSpPr>
        <p:sp>
          <p:nvSpPr>
            <p:cNvPr id="43012" name="テキスト ボックス 1"/>
            <p:cNvSpPr txBox="1">
              <a:spLocks noChangeArrowheads="1"/>
            </p:cNvSpPr>
            <p:nvPr/>
          </p:nvSpPr>
          <p:spPr bwMode="auto">
            <a:xfrm>
              <a:off x="0" y="-7938"/>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育成を目指す資質・能力を踏まえた評価規準の作成のポイント</a:t>
              </a:r>
            </a:p>
          </p:txBody>
        </p:sp>
        <p:sp>
          <p:nvSpPr>
            <p:cNvPr id="6" name="リボン: 下に曲がる 5"/>
            <p:cNvSpPr/>
            <p:nvPr/>
          </p:nvSpPr>
          <p:spPr>
            <a:xfrm>
              <a:off x="8172450" y="50800"/>
              <a:ext cx="936625" cy="425449"/>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p41</a:t>
              </a:r>
              <a:endParaRPr kumimoji="1" lang="ja-JP" altLang="en-US" sz="2400" dirty="0">
                <a:solidFill>
                  <a:schemeClr val="tx1"/>
                </a:solidFill>
                <a:latin typeface="+mj-ea"/>
                <a:ea typeface="+mj-ea"/>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88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323850" y="831850"/>
            <a:ext cx="8424863" cy="3046413"/>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en-US" altLang="ja-JP" sz="2800" dirty="0">
                <a:latin typeface="+mn-ea"/>
              </a:rPr>
              <a:t>〔</a:t>
            </a:r>
            <a:r>
              <a:rPr kumimoji="1" lang="ja-JP" altLang="en-US" sz="2800" dirty="0">
                <a:latin typeface="+mn-ea"/>
              </a:rPr>
              <a:t>参考　</a:t>
            </a:r>
            <a:r>
              <a:rPr kumimoji="1" lang="en-US" altLang="ja-JP" sz="2800" dirty="0">
                <a:latin typeface="+mn-ea"/>
              </a:rPr>
              <a:t>(</a:t>
            </a:r>
            <a:r>
              <a:rPr kumimoji="1" lang="ja-JP" altLang="en-US" sz="2800" dirty="0">
                <a:latin typeface="+mn-ea"/>
              </a:rPr>
              <a:t>△△の部分</a:t>
            </a:r>
            <a:r>
              <a:rPr kumimoji="1" lang="en-US" altLang="ja-JP" sz="2800" dirty="0">
                <a:latin typeface="+mn-ea"/>
              </a:rPr>
              <a:t>)</a:t>
            </a:r>
            <a:r>
              <a:rPr kumimoji="1" lang="ja-JP" altLang="en-US" sz="2800" dirty="0">
                <a:latin typeface="+mn-ea"/>
              </a:rPr>
              <a:t>　</a:t>
            </a:r>
            <a:r>
              <a:rPr kumimoji="1" lang="en-US" altLang="ja-JP" sz="2800" dirty="0">
                <a:latin typeface="+mn-ea"/>
              </a:rPr>
              <a:t>〕</a:t>
            </a:r>
            <a:endParaRPr kumimoji="1" lang="en-US" altLang="ja-JP" sz="2400" dirty="0">
              <a:latin typeface="+mn-ea"/>
            </a:endParaRPr>
          </a:p>
          <a:p>
            <a:pPr>
              <a:defRPr/>
            </a:pPr>
            <a:r>
              <a:rPr kumimoji="1" lang="ja-JP" altLang="en-US" sz="2800" dirty="0">
                <a:latin typeface="+mn-ea"/>
              </a:rPr>
              <a:t>　　「観察している」　「関わっている」　「記録している」</a:t>
            </a:r>
            <a:endParaRPr kumimoji="1" lang="en-US" altLang="ja-JP" sz="2800" dirty="0">
              <a:latin typeface="+mn-ea"/>
            </a:endParaRPr>
          </a:p>
          <a:p>
            <a:pPr>
              <a:defRPr/>
            </a:pPr>
            <a:r>
              <a:rPr kumimoji="1" lang="ja-JP" altLang="en-US" sz="2800" dirty="0">
                <a:latin typeface="+mn-ea"/>
              </a:rPr>
              <a:t>　　「方法を決めている」　「表している」　「集めている」</a:t>
            </a:r>
            <a:endParaRPr kumimoji="1" lang="en-US" altLang="ja-JP" sz="2800" dirty="0">
              <a:latin typeface="+mn-ea"/>
            </a:endParaRPr>
          </a:p>
          <a:p>
            <a:pPr>
              <a:defRPr/>
            </a:pPr>
            <a:r>
              <a:rPr kumimoji="1" lang="ja-JP" altLang="en-US" sz="2800" dirty="0">
                <a:latin typeface="+mn-ea"/>
              </a:rPr>
              <a:t>　　「楽しんでいる」　「遊んでいる」　「交流している」</a:t>
            </a:r>
            <a:endParaRPr kumimoji="1" lang="en-US" altLang="ja-JP" sz="2800" dirty="0">
              <a:latin typeface="+mn-ea"/>
            </a:endParaRPr>
          </a:p>
          <a:p>
            <a:pPr>
              <a:defRPr/>
            </a:pPr>
            <a:r>
              <a:rPr kumimoji="1" lang="ja-JP" altLang="en-US" sz="2800" dirty="0">
                <a:latin typeface="+mn-ea"/>
              </a:rPr>
              <a:t>　　「捉えている」　「知らせている」　「利用している」</a:t>
            </a:r>
            <a:endParaRPr kumimoji="1" lang="en-US" altLang="ja-JP" sz="2800" dirty="0">
              <a:latin typeface="+mn-ea"/>
            </a:endParaRPr>
          </a:p>
          <a:p>
            <a:pPr>
              <a:defRPr/>
            </a:pPr>
            <a:r>
              <a:rPr kumimoji="1" lang="ja-JP" altLang="en-US" sz="2800" dirty="0">
                <a:latin typeface="+mn-ea"/>
              </a:rPr>
              <a:t>　　「伝え合っている」　「計画を立てている」　　など</a:t>
            </a:r>
            <a:endParaRPr kumimoji="1" lang="en-US" altLang="ja-JP" sz="2800" dirty="0">
              <a:latin typeface="+mn-ea"/>
            </a:endParaRPr>
          </a:p>
          <a:p>
            <a:pPr>
              <a:defRPr/>
            </a:pPr>
            <a:endParaRPr kumimoji="1" lang="en-US" altLang="ja-JP" sz="2400" dirty="0">
              <a:latin typeface="+mn-ea"/>
            </a:endParaRPr>
          </a:p>
        </p:txBody>
      </p:sp>
      <p:grpSp>
        <p:nvGrpSpPr>
          <p:cNvPr id="45059" name="グループ化 3"/>
          <p:cNvGrpSpPr>
            <a:grpSpLocks/>
          </p:cNvGrpSpPr>
          <p:nvPr/>
        </p:nvGrpSpPr>
        <p:grpSpPr bwMode="auto">
          <a:xfrm>
            <a:off x="0" y="-7938"/>
            <a:ext cx="9144000" cy="523876"/>
            <a:chOff x="0" y="-7938"/>
            <a:chExt cx="9144000" cy="523875"/>
          </a:xfrm>
        </p:grpSpPr>
        <p:sp>
          <p:nvSpPr>
            <p:cNvPr id="45060" name="テキスト ボックス 1"/>
            <p:cNvSpPr txBox="1">
              <a:spLocks noChangeArrowheads="1"/>
            </p:cNvSpPr>
            <p:nvPr/>
          </p:nvSpPr>
          <p:spPr bwMode="auto">
            <a:xfrm>
              <a:off x="0" y="-7938"/>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育成を目指す資質・能力を踏まえた評価規準の作成のポイント</a:t>
              </a:r>
            </a:p>
          </p:txBody>
        </p:sp>
        <p:sp>
          <p:nvSpPr>
            <p:cNvPr id="6" name="リボン: 下に曲がる 5"/>
            <p:cNvSpPr/>
            <p:nvPr/>
          </p:nvSpPr>
          <p:spPr>
            <a:xfrm>
              <a:off x="8172450" y="50800"/>
              <a:ext cx="936625" cy="425449"/>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p41</a:t>
              </a:r>
              <a:endParaRPr kumimoji="1" lang="ja-JP" altLang="en-US" sz="2400" dirty="0">
                <a:solidFill>
                  <a:schemeClr val="tx1"/>
                </a:solidFill>
                <a:latin typeface="+mj-ea"/>
                <a:ea typeface="+mj-ea"/>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68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2"/>
          <p:cNvSpPr/>
          <p:nvPr/>
        </p:nvSpPr>
        <p:spPr>
          <a:xfrm>
            <a:off x="179388" y="777875"/>
            <a:ext cx="8763000" cy="92868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sp>
        <p:nvSpPr>
          <p:cNvPr id="47107" name="スライド番号プレースホルダー 3"/>
          <p:cNvSpPr txBox="1">
            <a:spLocks noChangeArrowheads="1"/>
          </p:cNvSpPr>
          <p:nvPr/>
        </p:nvSpPr>
        <p:spPr bwMode="auto">
          <a:xfrm>
            <a:off x="64579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kumimoji="1"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kumimoji="1">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kumimoji="1"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5pPr>
            <a:lvl6pPr marL="20002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6pPr>
            <a:lvl7pPr marL="24574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7pPr>
            <a:lvl8pPr marL="29146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8pPr>
            <a:lvl9pPr marL="33718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9pPr>
          </a:lstStyle>
          <a:p>
            <a:pPr algn="r">
              <a:lnSpc>
                <a:spcPct val="100000"/>
              </a:lnSpc>
              <a:spcBef>
                <a:spcPct val="0"/>
              </a:spcBef>
              <a:buFontTx/>
              <a:buNone/>
            </a:pPr>
            <a:fld id="{C77519FA-008D-4FB3-A598-FAC675B655C7}" type="slidenum">
              <a:rPr kumimoji="0" lang="ja-JP" altLang="en-US" sz="900">
                <a:solidFill>
                  <a:srgbClr val="898989"/>
                </a:solidFill>
              </a:rPr>
              <a:pPr algn="r">
                <a:lnSpc>
                  <a:spcPct val="100000"/>
                </a:lnSpc>
                <a:spcBef>
                  <a:spcPct val="0"/>
                </a:spcBef>
                <a:buFontTx/>
                <a:buNone/>
              </a:pPr>
              <a:t>22</a:t>
            </a:fld>
            <a:endParaRPr kumimoji="0" lang="ja-JP" altLang="en-US" sz="900">
              <a:solidFill>
                <a:srgbClr val="898989"/>
              </a:solidFill>
            </a:endParaRPr>
          </a:p>
        </p:txBody>
      </p:sp>
      <p:pic>
        <p:nvPicPr>
          <p:cNvPr id="47108" name="図 14"/>
          <p:cNvPicPr>
            <a:picLocks noChangeAspect="1" noChangeArrowheads="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220663" y="1773238"/>
            <a:ext cx="8672512"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円/楕円 15"/>
          <p:cNvSpPr/>
          <p:nvPr/>
        </p:nvSpPr>
        <p:spPr>
          <a:xfrm>
            <a:off x="4640263" y="2452688"/>
            <a:ext cx="723900" cy="2992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円/楕円 16"/>
          <p:cNvSpPr/>
          <p:nvPr/>
        </p:nvSpPr>
        <p:spPr>
          <a:xfrm>
            <a:off x="6173788" y="5732463"/>
            <a:ext cx="2574925" cy="5175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nvGrpSpPr>
          <p:cNvPr id="47111" name="グループ化 7"/>
          <p:cNvGrpSpPr>
            <a:grpSpLocks/>
          </p:cNvGrpSpPr>
          <p:nvPr/>
        </p:nvGrpSpPr>
        <p:grpSpPr bwMode="auto">
          <a:xfrm>
            <a:off x="0" y="-7938"/>
            <a:ext cx="9144000" cy="523876"/>
            <a:chOff x="0" y="-7938"/>
            <a:chExt cx="9144000" cy="523875"/>
          </a:xfrm>
        </p:grpSpPr>
        <p:sp>
          <p:nvSpPr>
            <p:cNvPr id="47112" name="テキスト ボックス 1"/>
            <p:cNvSpPr txBox="1">
              <a:spLocks noChangeArrowheads="1"/>
            </p:cNvSpPr>
            <p:nvPr/>
          </p:nvSpPr>
          <p:spPr bwMode="auto">
            <a:xfrm>
              <a:off x="0" y="-7938"/>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育成を目指す資質・能力を踏まえた評価規準の作成のポイント</a:t>
              </a:r>
            </a:p>
          </p:txBody>
        </p:sp>
        <p:sp>
          <p:nvSpPr>
            <p:cNvPr id="10" name="リボン: 下に曲がる 9"/>
            <p:cNvSpPr/>
            <p:nvPr/>
          </p:nvSpPr>
          <p:spPr>
            <a:xfrm>
              <a:off x="8172450" y="50800"/>
              <a:ext cx="936625" cy="425449"/>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p10</a:t>
              </a:r>
              <a:endParaRPr kumimoji="1" lang="ja-JP" altLang="en-US" sz="2400" dirty="0">
                <a:solidFill>
                  <a:schemeClr val="tx1"/>
                </a:solidFill>
                <a:latin typeface="+mj-ea"/>
                <a:ea typeface="+mj-ea"/>
              </a:endParaRPr>
            </a:p>
          </p:txBody>
        </p:sp>
      </p:gr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354"/>
    </mc:Choice>
    <mc:Fallback xmlns="">
      <p:transition spd="slow" advTm="4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テキスト ボックス 1"/>
          <p:cNvSpPr txBox="1">
            <a:spLocks noChangeArrowheads="1"/>
          </p:cNvSpPr>
          <p:nvPr/>
        </p:nvSpPr>
        <p:spPr bwMode="auto">
          <a:xfrm>
            <a:off x="323850" y="1260475"/>
            <a:ext cx="8424863" cy="4400550"/>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800" dirty="0">
                <a:latin typeface="+mn-ea"/>
              </a:rPr>
              <a:t>　①　</a:t>
            </a:r>
            <a:r>
              <a:rPr kumimoji="1" lang="en-US" altLang="ja-JP" sz="2800" dirty="0">
                <a:latin typeface="+mn-ea"/>
              </a:rPr>
              <a:t>｢</a:t>
            </a:r>
            <a:r>
              <a:rPr kumimoji="1" lang="ja-JP" altLang="en-US" sz="2800" dirty="0">
                <a:latin typeface="+mn-ea"/>
              </a:rPr>
              <a:t>粘り強さ</a:t>
            </a:r>
            <a:r>
              <a:rPr kumimoji="1" lang="en-US" altLang="ja-JP" sz="2800" dirty="0">
                <a:latin typeface="+mn-ea"/>
              </a:rPr>
              <a:t>｣</a:t>
            </a:r>
          </a:p>
          <a:p>
            <a:pPr>
              <a:defRPr/>
            </a:pPr>
            <a:r>
              <a:rPr kumimoji="1" lang="ja-JP" altLang="en-US" sz="2800" dirty="0">
                <a:latin typeface="+mn-ea"/>
              </a:rPr>
              <a:t>　　　・・・思いや願いの実現に向かおうとしていること</a:t>
            </a:r>
            <a:endParaRPr kumimoji="1" lang="en-US" altLang="ja-JP" sz="2800" dirty="0">
              <a:latin typeface="+mn-ea"/>
            </a:endParaRPr>
          </a:p>
          <a:p>
            <a:pPr>
              <a:defRPr/>
            </a:pPr>
            <a:r>
              <a:rPr kumimoji="1" lang="ja-JP" altLang="en-US" sz="2800" dirty="0">
                <a:latin typeface="+mn-ea"/>
              </a:rPr>
              <a:t>　②　</a:t>
            </a:r>
            <a:r>
              <a:rPr kumimoji="1" lang="en-US" altLang="ja-JP" sz="2800" dirty="0">
                <a:latin typeface="+mn-ea"/>
              </a:rPr>
              <a:t>｢</a:t>
            </a:r>
            <a:r>
              <a:rPr kumimoji="1" lang="ja-JP" altLang="en-US" sz="2800" dirty="0">
                <a:latin typeface="+mn-ea"/>
              </a:rPr>
              <a:t>学習の調整</a:t>
            </a:r>
            <a:r>
              <a:rPr kumimoji="1" lang="en-US" altLang="ja-JP" sz="2800" dirty="0">
                <a:latin typeface="+mn-ea"/>
              </a:rPr>
              <a:t>｣</a:t>
            </a:r>
          </a:p>
          <a:p>
            <a:pPr>
              <a:defRPr/>
            </a:pPr>
            <a:r>
              <a:rPr kumimoji="1" lang="ja-JP" altLang="en-US" sz="2800" dirty="0">
                <a:latin typeface="+mn-ea"/>
              </a:rPr>
              <a:t>　　　・・・状況に応じて自ら働きかけようとしていること</a:t>
            </a:r>
            <a:endParaRPr kumimoji="1" lang="en-US" altLang="ja-JP" sz="2800" dirty="0">
              <a:latin typeface="+mn-ea"/>
            </a:endParaRPr>
          </a:p>
          <a:p>
            <a:pPr>
              <a:defRPr/>
            </a:pPr>
            <a:r>
              <a:rPr kumimoji="1" lang="ja-JP" altLang="en-US" sz="2800" dirty="0">
                <a:latin typeface="+mn-ea"/>
              </a:rPr>
              <a:t>　③　</a:t>
            </a:r>
            <a:r>
              <a:rPr kumimoji="1" lang="en-US" altLang="ja-JP" sz="2800" dirty="0">
                <a:latin typeface="+mn-ea"/>
              </a:rPr>
              <a:t>｢</a:t>
            </a:r>
            <a:r>
              <a:rPr kumimoji="1" lang="ja-JP" altLang="en-US" sz="2800" dirty="0">
                <a:latin typeface="+mn-ea"/>
              </a:rPr>
              <a:t>実感や自信</a:t>
            </a:r>
            <a:r>
              <a:rPr kumimoji="1" lang="en-US" altLang="ja-JP" sz="2800" dirty="0">
                <a:latin typeface="+mn-ea"/>
              </a:rPr>
              <a:t>｣</a:t>
            </a:r>
          </a:p>
          <a:p>
            <a:pPr>
              <a:defRPr/>
            </a:pPr>
            <a:r>
              <a:rPr kumimoji="1" lang="ja-JP" altLang="en-US" sz="2800" dirty="0">
                <a:latin typeface="+mn-ea"/>
              </a:rPr>
              <a:t>　　　・・・意欲や自信をもって学んだり生活を豊かに</a:t>
            </a:r>
            <a:endParaRPr kumimoji="1" lang="en-US" altLang="ja-JP" sz="2800" dirty="0">
              <a:latin typeface="+mn-ea"/>
            </a:endParaRPr>
          </a:p>
          <a:p>
            <a:pPr>
              <a:defRPr/>
            </a:pPr>
            <a:r>
              <a:rPr kumimoji="1" lang="ja-JP" altLang="en-US" sz="2800" dirty="0">
                <a:latin typeface="+mn-ea"/>
              </a:rPr>
              <a:t>　　　　　したりしようとすることを繰り返し，安定的に</a:t>
            </a:r>
            <a:endParaRPr kumimoji="1" lang="en-US" altLang="ja-JP" sz="2800" dirty="0">
              <a:latin typeface="+mn-ea"/>
            </a:endParaRPr>
          </a:p>
          <a:p>
            <a:pPr>
              <a:defRPr/>
            </a:pPr>
            <a:r>
              <a:rPr kumimoji="1" lang="ja-JP" altLang="en-US" sz="2800" dirty="0">
                <a:latin typeface="+mn-ea"/>
              </a:rPr>
              <a:t>　　　　　行おうとしていること</a:t>
            </a:r>
            <a:endParaRPr kumimoji="1" lang="en-US" altLang="ja-JP" sz="2800" dirty="0">
              <a:latin typeface="+mn-ea"/>
            </a:endParaRPr>
          </a:p>
          <a:p>
            <a:pPr>
              <a:defRPr/>
            </a:pPr>
            <a:r>
              <a:rPr kumimoji="1" lang="ja-JP" altLang="en-US" sz="2800" dirty="0">
                <a:latin typeface="+mn-ea"/>
              </a:rPr>
              <a:t>　などを踏まえる必要がある。</a:t>
            </a:r>
            <a:endParaRPr kumimoji="1" lang="en-US" altLang="ja-JP" sz="2800" dirty="0">
              <a:latin typeface="+mn-ea"/>
            </a:endParaRPr>
          </a:p>
          <a:p>
            <a:pPr>
              <a:defRPr/>
            </a:pPr>
            <a:r>
              <a:rPr kumimoji="1" lang="ja-JP" altLang="en-US" sz="2800" dirty="0">
                <a:latin typeface="+mn-ea"/>
              </a:rPr>
              <a:t>　</a:t>
            </a:r>
            <a:endParaRPr kumimoji="1" lang="en-US" altLang="ja-JP" sz="2800" dirty="0">
              <a:latin typeface="+mn-ea"/>
            </a:endParaRPr>
          </a:p>
        </p:txBody>
      </p:sp>
      <p:sp>
        <p:nvSpPr>
          <p:cNvPr id="49155" name="テキスト ボックス 1"/>
          <p:cNvSpPr txBox="1">
            <a:spLocks noChangeArrowheads="1"/>
          </p:cNvSpPr>
          <p:nvPr/>
        </p:nvSpPr>
        <p:spPr bwMode="auto">
          <a:xfrm>
            <a:off x="323850" y="692150"/>
            <a:ext cx="554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３</a:t>
            </a:r>
            <a:r>
              <a:rPr kumimoji="1" lang="en-US" altLang="ja-JP" sz="2800"/>
              <a:t>)</a:t>
            </a:r>
            <a:r>
              <a:rPr kumimoji="1" lang="ja-JP" altLang="en-US" sz="2800"/>
              <a:t>主体的に学習に取り組む態度</a:t>
            </a:r>
          </a:p>
        </p:txBody>
      </p:sp>
      <p:grpSp>
        <p:nvGrpSpPr>
          <p:cNvPr id="49156" name="グループ化 4"/>
          <p:cNvGrpSpPr>
            <a:grpSpLocks/>
          </p:cNvGrpSpPr>
          <p:nvPr/>
        </p:nvGrpSpPr>
        <p:grpSpPr bwMode="auto">
          <a:xfrm>
            <a:off x="0" y="-7938"/>
            <a:ext cx="9144000" cy="523876"/>
            <a:chOff x="0" y="-7938"/>
            <a:chExt cx="9144000" cy="523875"/>
          </a:xfrm>
        </p:grpSpPr>
        <p:sp>
          <p:nvSpPr>
            <p:cNvPr id="49157" name="テキスト ボックス 1"/>
            <p:cNvSpPr txBox="1">
              <a:spLocks noChangeArrowheads="1"/>
            </p:cNvSpPr>
            <p:nvPr/>
          </p:nvSpPr>
          <p:spPr bwMode="auto">
            <a:xfrm>
              <a:off x="0" y="-7938"/>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育成を目指す資質・能力を踏まえた評価規準の作成のポイント</a:t>
              </a:r>
            </a:p>
          </p:txBody>
        </p:sp>
        <p:sp>
          <p:nvSpPr>
            <p:cNvPr id="7" name="リボン: 下に曲がる 6"/>
            <p:cNvSpPr/>
            <p:nvPr/>
          </p:nvSpPr>
          <p:spPr>
            <a:xfrm>
              <a:off x="8172450" y="50800"/>
              <a:ext cx="936625" cy="425449"/>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p41</a:t>
              </a:r>
              <a:endParaRPr kumimoji="1" lang="ja-JP" altLang="en-US" sz="2400" dirty="0">
                <a:solidFill>
                  <a:schemeClr val="tx1"/>
                </a:solidFill>
                <a:latin typeface="+mj-ea"/>
                <a:ea typeface="+mj-ea"/>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1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323850" y="1268413"/>
            <a:ext cx="8424863" cy="2986087"/>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en-US" altLang="ja-JP" sz="2800" dirty="0">
                <a:latin typeface="+mn-ea"/>
              </a:rPr>
              <a:t>｢</a:t>
            </a:r>
            <a:r>
              <a:rPr kumimoji="1" lang="ja-JP" altLang="en-US" sz="2800" dirty="0"/>
              <a:t>主体的に学習に取り組む態度</a:t>
            </a:r>
            <a:r>
              <a:rPr kumimoji="1" lang="en-US" altLang="ja-JP" sz="2800" dirty="0">
                <a:latin typeface="+mn-ea"/>
              </a:rPr>
              <a:t>｣</a:t>
            </a:r>
            <a:r>
              <a:rPr kumimoji="1" lang="ja-JP" altLang="en-US" sz="2800" dirty="0">
                <a:latin typeface="+mn-ea"/>
              </a:rPr>
              <a:t>に関する評価規準</a:t>
            </a:r>
            <a:r>
              <a:rPr kumimoji="1" lang="en-US" altLang="ja-JP" sz="2800" dirty="0">
                <a:latin typeface="+mn-ea"/>
              </a:rPr>
              <a:t>(</a:t>
            </a:r>
            <a:r>
              <a:rPr kumimoji="1" lang="ja-JP" altLang="en-US" sz="2800" dirty="0">
                <a:latin typeface="+mn-ea"/>
              </a:rPr>
              <a:t>例</a:t>
            </a:r>
            <a:r>
              <a:rPr kumimoji="1" lang="en-US" altLang="ja-JP" sz="2800" dirty="0">
                <a:latin typeface="+mn-ea"/>
              </a:rPr>
              <a:t>)</a:t>
            </a:r>
          </a:p>
          <a:p>
            <a:pPr>
              <a:defRPr/>
            </a:pPr>
            <a:r>
              <a:rPr kumimoji="1" lang="ja-JP" altLang="en-US" sz="2800" dirty="0">
                <a:latin typeface="+mn-ea"/>
              </a:rPr>
              <a:t>　</a:t>
            </a:r>
            <a:endParaRPr kumimoji="1" lang="en-US" altLang="ja-JP" sz="2800" dirty="0">
              <a:latin typeface="+mn-ea"/>
            </a:endParaRPr>
          </a:p>
          <a:p>
            <a:pPr>
              <a:defRPr/>
            </a:pPr>
            <a:r>
              <a:rPr kumimoji="1" lang="ja-JP" altLang="en-US" sz="2800" dirty="0">
                <a:latin typeface="+mn-ea"/>
              </a:rPr>
              <a:t>　</a:t>
            </a:r>
            <a:r>
              <a:rPr kumimoji="1" lang="en-US" altLang="ja-JP" sz="2800" dirty="0">
                <a:latin typeface="+mn-ea"/>
              </a:rPr>
              <a:t>｢</a:t>
            </a:r>
            <a:r>
              <a:rPr kumimoji="1" lang="ja-JP" altLang="en-US" sz="2800" dirty="0">
                <a:latin typeface="+mn-ea"/>
              </a:rPr>
              <a:t>〇〇し，△△しようとしている</a:t>
            </a:r>
            <a:r>
              <a:rPr kumimoji="1" lang="en-US" altLang="ja-JP" sz="2800" dirty="0">
                <a:latin typeface="+mn-ea"/>
              </a:rPr>
              <a:t>｣</a:t>
            </a:r>
          </a:p>
          <a:p>
            <a:pPr>
              <a:defRPr/>
            </a:pPr>
            <a:r>
              <a:rPr kumimoji="1" lang="ja-JP" altLang="en-US" sz="2800" dirty="0">
                <a:latin typeface="+mn-ea"/>
              </a:rPr>
              <a:t>　</a:t>
            </a:r>
            <a:r>
              <a:rPr kumimoji="1" lang="en-US" altLang="ja-JP" sz="2400" dirty="0">
                <a:latin typeface="+mn-ea"/>
              </a:rPr>
              <a:t>※</a:t>
            </a:r>
            <a:r>
              <a:rPr kumimoji="1" lang="ja-JP" altLang="en-US" sz="2400" dirty="0">
                <a:latin typeface="+mn-ea"/>
              </a:rPr>
              <a:t>　〇〇には①粘り強さ，②学習の調整，③実感や自信，</a:t>
            </a:r>
            <a:endParaRPr kumimoji="1" lang="en-US" altLang="ja-JP" sz="2400" dirty="0">
              <a:latin typeface="+mn-ea"/>
            </a:endParaRPr>
          </a:p>
          <a:p>
            <a:pPr>
              <a:defRPr/>
            </a:pPr>
            <a:r>
              <a:rPr kumimoji="1" lang="ja-JP" altLang="en-US" sz="2400" dirty="0">
                <a:latin typeface="+mn-ea"/>
              </a:rPr>
              <a:t>　　　に関して具体的に表したものを，△△には具体的な児童の</a:t>
            </a:r>
            <a:endParaRPr kumimoji="1" lang="en-US" altLang="ja-JP" sz="2400" dirty="0">
              <a:latin typeface="+mn-ea"/>
            </a:endParaRPr>
          </a:p>
          <a:p>
            <a:pPr>
              <a:defRPr/>
            </a:pPr>
            <a:r>
              <a:rPr kumimoji="1" lang="ja-JP" altLang="en-US" sz="2400" dirty="0">
                <a:latin typeface="+mn-ea"/>
              </a:rPr>
              <a:t>　　　姿を記述</a:t>
            </a:r>
            <a:endParaRPr kumimoji="1" lang="en-US" altLang="ja-JP" sz="2400" dirty="0">
              <a:latin typeface="+mn-ea"/>
            </a:endParaRPr>
          </a:p>
          <a:p>
            <a:pPr>
              <a:defRPr/>
            </a:pPr>
            <a:endParaRPr kumimoji="1" lang="en-US" altLang="ja-JP" sz="2800" dirty="0">
              <a:latin typeface="+mn-ea"/>
            </a:endParaRPr>
          </a:p>
        </p:txBody>
      </p:sp>
      <p:sp>
        <p:nvSpPr>
          <p:cNvPr id="51203" name="テキスト ボックス 1"/>
          <p:cNvSpPr txBox="1">
            <a:spLocks noChangeArrowheads="1"/>
          </p:cNvSpPr>
          <p:nvPr/>
        </p:nvSpPr>
        <p:spPr bwMode="auto">
          <a:xfrm>
            <a:off x="323850" y="692150"/>
            <a:ext cx="5184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３</a:t>
            </a:r>
            <a:r>
              <a:rPr kumimoji="1" lang="en-US" altLang="ja-JP" sz="2800"/>
              <a:t>)</a:t>
            </a:r>
            <a:r>
              <a:rPr kumimoji="1" lang="ja-JP" altLang="en-US" sz="2800"/>
              <a:t>主体的に学習に取り組む態度</a:t>
            </a:r>
          </a:p>
        </p:txBody>
      </p:sp>
      <p:grpSp>
        <p:nvGrpSpPr>
          <p:cNvPr id="51204" name="グループ化 4"/>
          <p:cNvGrpSpPr>
            <a:grpSpLocks/>
          </p:cNvGrpSpPr>
          <p:nvPr/>
        </p:nvGrpSpPr>
        <p:grpSpPr bwMode="auto">
          <a:xfrm>
            <a:off x="0" y="-7938"/>
            <a:ext cx="9144000" cy="523876"/>
            <a:chOff x="0" y="-7938"/>
            <a:chExt cx="9144000" cy="523875"/>
          </a:xfrm>
        </p:grpSpPr>
        <p:sp>
          <p:nvSpPr>
            <p:cNvPr id="51205" name="テキスト ボックス 1"/>
            <p:cNvSpPr txBox="1">
              <a:spLocks noChangeArrowheads="1"/>
            </p:cNvSpPr>
            <p:nvPr/>
          </p:nvSpPr>
          <p:spPr bwMode="auto">
            <a:xfrm>
              <a:off x="0" y="-7938"/>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育成を目指す資質・能力を踏まえた評価規準の作成のポイント</a:t>
              </a:r>
            </a:p>
          </p:txBody>
        </p:sp>
        <p:sp>
          <p:nvSpPr>
            <p:cNvPr id="8" name="リボン: 下に曲がる 7"/>
            <p:cNvSpPr/>
            <p:nvPr/>
          </p:nvSpPr>
          <p:spPr>
            <a:xfrm>
              <a:off x="8172450" y="50800"/>
              <a:ext cx="936625" cy="425449"/>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p41</a:t>
              </a:r>
              <a:endParaRPr kumimoji="1" lang="ja-JP" altLang="en-US" sz="2400" dirty="0">
                <a:solidFill>
                  <a:schemeClr val="tx1"/>
                </a:solidFill>
                <a:latin typeface="+mj-ea"/>
                <a:ea typeface="+mj-ea"/>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88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テキスト ボックス 1"/>
          <p:cNvSpPr txBox="1">
            <a:spLocks noChangeArrowheads="1"/>
          </p:cNvSpPr>
          <p:nvPr/>
        </p:nvSpPr>
        <p:spPr bwMode="auto">
          <a:xfrm>
            <a:off x="0" y="-7938"/>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8195" name="テキスト ボックス 1"/>
          <p:cNvSpPr txBox="1">
            <a:spLocks noChangeArrowheads="1"/>
          </p:cNvSpPr>
          <p:nvPr/>
        </p:nvSpPr>
        <p:spPr bwMode="auto">
          <a:xfrm>
            <a:off x="179388" y="1306513"/>
            <a:ext cx="8802687" cy="526256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a:t>〔</a:t>
            </a:r>
            <a:r>
              <a:rPr kumimoji="1" lang="ja-JP" altLang="en-US" sz="2400"/>
              <a:t>学校，家庭及び地域の生活に関する内容</a:t>
            </a:r>
            <a:r>
              <a:rPr kumimoji="1" lang="en-US" altLang="ja-JP" sz="2400"/>
              <a:t>〕 </a:t>
            </a:r>
          </a:p>
          <a:p>
            <a:r>
              <a:rPr kumimoji="1" lang="ja-JP" altLang="en-US" sz="2400"/>
              <a:t>　</a:t>
            </a:r>
            <a:r>
              <a:rPr kumimoji="1" lang="en-US" altLang="ja-JP" sz="2400"/>
              <a:t>(1) </a:t>
            </a:r>
            <a:r>
              <a:rPr kumimoji="1" lang="ja-JP" altLang="en-US" sz="2400"/>
              <a:t>学校と生活 </a:t>
            </a:r>
          </a:p>
          <a:p>
            <a:r>
              <a:rPr kumimoji="1" lang="ja-JP" altLang="en-US" sz="2400"/>
              <a:t>　</a:t>
            </a:r>
            <a:r>
              <a:rPr kumimoji="1" lang="en-US" altLang="ja-JP" sz="2400"/>
              <a:t>(2) </a:t>
            </a:r>
            <a:r>
              <a:rPr kumimoji="1" lang="ja-JP" altLang="en-US" sz="2400"/>
              <a:t>家庭と生活 </a:t>
            </a:r>
          </a:p>
          <a:p>
            <a:r>
              <a:rPr kumimoji="1" lang="ja-JP" altLang="en-US" sz="2400"/>
              <a:t>　</a:t>
            </a:r>
            <a:r>
              <a:rPr kumimoji="1" lang="en-US" altLang="ja-JP" sz="2400"/>
              <a:t>(3) </a:t>
            </a:r>
            <a:r>
              <a:rPr kumimoji="1" lang="ja-JP" altLang="en-US" sz="2400"/>
              <a:t>地域と生活  </a:t>
            </a:r>
          </a:p>
          <a:p>
            <a:endParaRPr kumimoji="1" lang="en-US" altLang="ja-JP" sz="2400"/>
          </a:p>
          <a:p>
            <a:r>
              <a:rPr kumimoji="1" lang="en-US" altLang="ja-JP" sz="2400"/>
              <a:t>〔</a:t>
            </a:r>
            <a:r>
              <a:rPr kumimoji="1" lang="ja-JP" altLang="en-US" sz="2400"/>
              <a:t>身近な人々，社会及び自然と関わる活動に関する内容</a:t>
            </a:r>
            <a:r>
              <a:rPr kumimoji="1" lang="en-US" altLang="ja-JP" sz="2400"/>
              <a:t>〕 </a:t>
            </a:r>
          </a:p>
          <a:p>
            <a:r>
              <a:rPr kumimoji="1" lang="ja-JP" altLang="en-US" sz="2400"/>
              <a:t>　</a:t>
            </a:r>
            <a:r>
              <a:rPr kumimoji="1" lang="en-US" altLang="ja-JP" sz="2400"/>
              <a:t>(4) </a:t>
            </a:r>
            <a:r>
              <a:rPr kumimoji="1" lang="ja-JP" altLang="en-US" sz="2400"/>
              <a:t>公共物や公共施設の利用 </a:t>
            </a:r>
          </a:p>
          <a:p>
            <a:r>
              <a:rPr kumimoji="1" lang="ja-JP" altLang="en-US" sz="2400"/>
              <a:t>　</a:t>
            </a:r>
            <a:r>
              <a:rPr kumimoji="1" lang="en-US" altLang="ja-JP" sz="2400"/>
              <a:t>(5) </a:t>
            </a:r>
            <a:r>
              <a:rPr kumimoji="1" lang="ja-JP" altLang="en-US" sz="2400"/>
              <a:t>季節の変化と生活 </a:t>
            </a:r>
          </a:p>
          <a:p>
            <a:r>
              <a:rPr kumimoji="1" lang="ja-JP" altLang="en-US" sz="2400"/>
              <a:t>　</a:t>
            </a:r>
            <a:r>
              <a:rPr kumimoji="1" lang="en-US" altLang="ja-JP" sz="2400"/>
              <a:t>(6) </a:t>
            </a:r>
            <a:r>
              <a:rPr kumimoji="1" lang="ja-JP" altLang="en-US" sz="2400"/>
              <a:t>自然や物を使った遊び </a:t>
            </a:r>
          </a:p>
          <a:p>
            <a:r>
              <a:rPr kumimoji="1" lang="ja-JP" altLang="en-US" sz="2400"/>
              <a:t>　</a:t>
            </a:r>
            <a:r>
              <a:rPr kumimoji="1" lang="en-US" altLang="ja-JP" sz="2400"/>
              <a:t>(7) </a:t>
            </a:r>
            <a:r>
              <a:rPr kumimoji="1" lang="ja-JP" altLang="en-US" sz="2400"/>
              <a:t>動植物の飼育・栽培 </a:t>
            </a:r>
          </a:p>
          <a:p>
            <a:r>
              <a:rPr kumimoji="1" lang="ja-JP" altLang="en-US" sz="2400"/>
              <a:t>　</a:t>
            </a:r>
            <a:r>
              <a:rPr kumimoji="1" lang="en-US" altLang="ja-JP" sz="2400"/>
              <a:t>(8) </a:t>
            </a:r>
            <a:r>
              <a:rPr kumimoji="1" lang="ja-JP" altLang="en-US" sz="2400"/>
              <a:t>生活や出来事の伝え合い  </a:t>
            </a:r>
          </a:p>
          <a:p>
            <a:endParaRPr kumimoji="1" lang="en-US" altLang="ja-JP" sz="2400"/>
          </a:p>
          <a:p>
            <a:r>
              <a:rPr kumimoji="1" lang="en-US" altLang="ja-JP" sz="2400"/>
              <a:t>〔</a:t>
            </a:r>
            <a:r>
              <a:rPr kumimoji="1" lang="ja-JP" altLang="en-US" sz="2400"/>
              <a:t>自分自身の生活や成長に関する内容</a:t>
            </a:r>
            <a:r>
              <a:rPr kumimoji="1" lang="en-US" altLang="ja-JP" sz="2400"/>
              <a:t>〕 </a:t>
            </a:r>
          </a:p>
          <a:p>
            <a:r>
              <a:rPr kumimoji="1" lang="ja-JP" altLang="en-US" sz="2400"/>
              <a:t>　</a:t>
            </a:r>
            <a:r>
              <a:rPr kumimoji="1" lang="en-US" altLang="ja-JP" sz="2400"/>
              <a:t>(9) </a:t>
            </a:r>
            <a:r>
              <a:rPr kumimoji="1" lang="ja-JP" altLang="en-US" sz="2400"/>
              <a:t>自分の成長 </a:t>
            </a:r>
          </a:p>
        </p:txBody>
      </p:sp>
      <p:sp>
        <p:nvSpPr>
          <p:cNvPr id="8196" name="テキスト ボックス 1"/>
          <p:cNvSpPr txBox="1">
            <a:spLocks noChangeArrowheads="1"/>
          </p:cNvSpPr>
          <p:nvPr/>
        </p:nvSpPr>
        <p:spPr bwMode="auto">
          <a:xfrm flipH="1">
            <a:off x="179388" y="692150"/>
            <a:ext cx="5184775" cy="5238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生活科における</a:t>
            </a:r>
            <a:r>
              <a:rPr kumimoji="1" lang="en-US" altLang="ja-JP" sz="2800"/>
              <a:t>｢</a:t>
            </a:r>
            <a:r>
              <a:rPr kumimoji="1" lang="ja-JP" altLang="en-US" sz="2800"/>
              <a:t>内容のまとまり</a:t>
            </a:r>
            <a:r>
              <a:rPr kumimoji="1" lang="en-US" altLang="ja-JP" sz="2800"/>
              <a:t>｣</a:t>
            </a:r>
            <a:endParaRPr kumimoji="1" lang="ja-JP" altLang="en-US" sz="2800"/>
          </a:p>
        </p:txBody>
      </p:sp>
      <p:sp>
        <p:nvSpPr>
          <p:cNvPr id="6" name="リボン: 下に曲がる 5"/>
          <p:cNvSpPr/>
          <p:nvPr/>
        </p:nvSpPr>
        <p:spPr>
          <a:xfrm>
            <a:off x="8172450" y="50800"/>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p27</a:t>
            </a:r>
            <a:endParaRPr kumimoji="1" lang="ja-JP" altLang="en-US" sz="2400" dirty="0">
              <a:solidFill>
                <a:schemeClr val="tx1"/>
              </a:solidFill>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43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22238" y="820738"/>
            <a:ext cx="8874125" cy="44084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0243" name="テキスト ボックス 1"/>
          <p:cNvSpPr txBox="1">
            <a:spLocks noChangeArrowheads="1"/>
          </p:cNvSpPr>
          <p:nvPr/>
        </p:nvSpPr>
        <p:spPr bwMode="auto">
          <a:xfrm>
            <a:off x="323850" y="1036638"/>
            <a:ext cx="8424863" cy="13843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〇　学習指導要領に示された教科及び学年の目標を</a:t>
            </a:r>
            <a:endParaRPr kumimoji="1" lang="en-US" altLang="ja-JP" sz="2800"/>
          </a:p>
          <a:p>
            <a:r>
              <a:rPr kumimoji="1" lang="ja-JP" altLang="en-US" sz="2800"/>
              <a:t>　踏まえて，「評価の観点及びその趣旨」が作成されて</a:t>
            </a:r>
            <a:endParaRPr kumimoji="1" lang="en-US" altLang="ja-JP" sz="2800"/>
          </a:p>
          <a:p>
            <a:r>
              <a:rPr kumimoji="1" lang="ja-JP" altLang="en-US" sz="2800"/>
              <a:t>　いることを理解する。</a:t>
            </a:r>
          </a:p>
        </p:txBody>
      </p:sp>
      <p:sp>
        <p:nvSpPr>
          <p:cNvPr id="10244" name="テキスト ボックス 1"/>
          <p:cNvSpPr txBox="1">
            <a:spLocks noChangeArrowheads="1"/>
          </p:cNvSpPr>
          <p:nvPr/>
        </p:nvSpPr>
        <p:spPr bwMode="auto">
          <a:xfrm>
            <a:off x="323850" y="2762250"/>
            <a:ext cx="8424863" cy="9540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①　「内容のまとまり」と「評価の観点」との関係を確認</a:t>
            </a:r>
            <a:endParaRPr kumimoji="1" lang="en-US" altLang="ja-JP" sz="2800"/>
          </a:p>
          <a:p>
            <a:r>
              <a:rPr kumimoji="1" lang="ja-JP" altLang="en-US" sz="2800"/>
              <a:t>　する。 </a:t>
            </a:r>
          </a:p>
        </p:txBody>
      </p:sp>
      <p:sp>
        <p:nvSpPr>
          <p:cNvPr id="10245" name="テキスト ボックス 1"/>
          <p:cNvSpPr txBox="1">
            <a:spLocks noChangeArrowheads="1"/>
          </p:cNvSpPr>
          <p:nvPr/>
        </p:nvSpPr>
        <p:spPr bwMode="auto">
          <a:xfrm>
            <a:off x="323850" y="4059238"/>
            <a:ext cx="8424863"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②　</a:t>
            </a:r>
            <a:r>
              <a:rPr kumimoji="1" lang="en-US" altLang="ja-JP" sz="2800"/>
              <a:t>【</a:t>
            </a:r>
            <a:r>
              <a:rPr kumimoji="1" lang="ja-JP" altLang="en-US" sz="2800"/>
              <a:t>観点ごとのポイント</a:t>
            </a:r>
            <a:r>
              <a:rPr kumimoji="1" lang="en-US" altLang="ja-JP" sz="2800"/>
              <a:t>】</a:t>
            </a:r>
            <a:r>
              <a:rPr kumimoji="1" lang="ja-JP" altLang="en-US" sz="2800"/>
              <a:t>を踏まえ，「内容のまとまりご</a:t>
            </a:r>
            <a:endParaRPr kumimoji="1" lang="en-US" altLang="ja-JP" sz="2800"/>
          </a:p>
          <a:p>
            <a:r>
              <a:rPr kumimoji="1" lang="ja-JP" altLang="en-US" sz="2800"/>
              <a:t>　との評価規準」を作成する。 </a:t>
            </a:r>
          </a:p>
        </p:txBody>
      </p:sp>
      <p:sp>
        <p:nvSpPr>
          <p:cNvPr id="10246" name="テキスト ボックス 1"/>
          <p:cNvSpPr txBox="1">
            <a:spLocks noChangeArrowheads="1"/>
          </p:cNvSpPr>
          <p:nvPr/>
        </p:nvSpPr>
        <p:spPr bwMode="auto">
          <a:xfrm>
            <a:off x="0" y="-7938"/>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8" name="リボン: 下に曲がる 7"/>
          <p:cNvSpPr/>
          <p:nvPr/>
        </p:nvSpPr>
        <p:spPr>
          <a:xfrm>
            <a:off x="8172450" y="50800"/>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p28</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95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テキスト ボックス 1"/>
          <p:cNvSpPr txBox="1">
            <a:spLocks noChangeArrowheads="1"/>
          </p:cNvSpPr>
          <p:nvPr/>
        </p:nvSpPr>
        <p:spPr bwMode="auto">
          <a:xfrm>
            <a:off x="58738" y="692150"/>
            <a:ext cx="9020175" cy="830263"/>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〇　学習指導要領に示された教科及び学年の目標を踏まえて，「評価</a:t>
            </a:r>
            <a:endParaRPr kumimoji="1" lang="en-US" altLang="ja-JP" sz="2400"/>
          </a:p>
          <a:p>
            <a:r>
              <a:rPr kumimoji="1" lang="ja-JP" altLang="en-US" sz="2400"/>
              <a:t>　の観点及びその趣旨」が作成されていることを理解する。</a:t>
            </a:r>
          </a:p>
        </p:txBody>
      </p:sp>
      <p:sp>
        <p:nvSpPr>
          <p:cNvPr id="12291" name="テキスト ボックス 1"/>
          <p:cNvSpPr txBox="1">
            <a:spLocks noChangeArrowheads="1"/>
          </p:cNvSpPr>
          <p:nvPr/>
        </p:nvSpPr>
        <p:spPr bwMode="auto">
          <a:xfrm>
            <a:off x="-23813" y="1628775"/>
            <a:ext cx="5472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＜例 第１学年及び第２学年 内容</a:t>
            </a:r>
            <a:r>
              <a:rPr kumimoji="1" lang="en-US" altLang="ja-JP" sz="2400"/>
              <a:t>(1)</a:t>
            </a:r>
            <a:r>
              <a:rPr kumimoji="1" lang="ja-JP" altLang="en-US" sz="2400"/>
              <a:t>＞ </a:t>
            </a:r>
          </a:p>
        </p:txBody>
      </p:sp>
      <p:sp>
        <p:nvSpPr>
          <p:cNvPr id="12292" name="テキスト ボックス 2"/>
          <p:cNvSpPr txBox="1">
            <a:spLocks noChangeArrowheads="1"/>
          </p:cNvSpPr>
          <p:nvPr/>
        </p:nvSpPr>
        <p:spPr bwMode="auto">
          <a:xfrm>
            <a:off x="0" y="2060575"/>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a:t>【</a:t>
            </a:r>
            <a:r>
              <a:rPr kumimoji="1" lang="ja-JP" altLang="en-US" sz="2400"/>
              <a:t>小学校学習指導要領 第２章 第５節 生活「第１ 目標」</a:t>
            </a:r>
            <a:r>
              <a:rPr kumimoji="1" lang="en-US" altLang="ja-JP" sz="2400"/>
              <a:t>】 </a:t>
            </a:r>
          </a:p>
          <a:p>
            <a:r>
              <a:rPr kumimoji="1" lang="ja-JP" altLang="en-US" sz="2400"/>
              <a:t>　具体的な活動や体験を通して，身近な生活に関わる見方・考え方を生かし，自立し生活を豊かにしていくための資質・能力を次のとおり育成することを目指す。 </a:t>
            </a:r>
          </a:p>
        </p:txBody>
      </p:sp>
      <p:graphicFrame>
        <p:nvGraphicFramePr>
          <p:cNvPr id="4" name="表 4"/>
          <p:cNvGraphicFramePr>
            <a:graphicFrameLocks noGrp="1"/>
          </p:cNvGraphicFramePr>
          <p:nvPr/>
        </p:nvGraphicFramePr>
        <p:xfrm>
          <a:off x="58738" y="3644900"/>
          <a:ext cx="9020175" cy="2621080"/>
        </p:xfrm>
        <a:graphic>
          <a:graphicData uri="http://schemas.openxmlformats.org/drawingml/2006/table">
            <a:tbl>
              <a:tblPr firstRow="1" bandRow="1">
                <a:tableStyleId>{5C22544A-7EE6-4342-B048-85BDC9FD1C3A}</a:tableStyleId>
              </a:tblPr>
              <a:tblGrid>
                <a:gridCol w="3006725">
                  <a:extLst>
                    <a:ext uri="{9D8B030D-6E8A-4147-A177-3AD203B41FA5}">
                      <a16:colId xmlns:a16="http://schemas.microsoft.com/office/drawing/2014/main" val="20000"/>
                    </a:ext>
                  </a:extLst>
                </a:gridCol>
                <a:gridCol w="3006725">
                  <a:extLst>
                    <a:ext uri="{9D8B030D-6E8A-4147-A177-3AD203B41FA5}">
                      <a16:colId xmlns:a16="http://schemas.microsoft.com/office/drawing/2014/main" val="20001"/>
                    </a:ext>
                  </a:extLst>
                </a:gridCol>
                <a:gridCol w="3006725">
                  <a:extLst>
                    <a:ext uri="{9D8B030D-6E8A-4147-A177-3AD203B41FA5}">
                      <a16:colId xmlns:a16="http://schemas.microsoft.com/office/drawing/2014/main" val="20002"/>
                    </a:ext>
                  </a:extLst>
                </a:gridCol>
              </a:tblGrid>
              <a:tr h="396125">
                <a:tc>
                  <a:txBody>
                    <a:bodyPr/>
                    <a:lstStyle/>
                    <a:p>
                      <a:pPr algn="ctr"/>
                      <a:r>
                        <a:rPr kumimoji="1" lang="en-US" altLang="ja-JP" sz="2000" b="0" dirty="0">
                          <a:solidFill>
                            <a:schemeClr val="tx1"/>
                          </a:solidFill>
                          <a:latin typeface="+mj-ea"/>
                          <a:ea typeface="+mj-ea"/>
                        </a:rPr>
                        <a:t>(</a:t>
                      </a:r>
                      <a:r>
                        <a:rPr kumimoji="1" lang="ja-JP" altLang="en-US" sz="2000" b="0" dirty="0">
                          <a:solidFill>
                            <a:schemeClr val="tx1"/>
                          </a:solidFill>
                          <a:latin typeface="+mj-ea"/>
                          <a:ea typeface="+mj-ea"/>
                        </a:rPr>
                        <a:t>１</a:t>
                      </a:r>
                      <a:r>
                        <a:rPr kumimoji="1" lang="en-US" altLang="ja-JP" sz="2000" b="0" dirty="0">
                          <a:solidFill>
                            <a:schemeClr val="tx1"/>
                          </a:solidFill>
                          <a:latin typeface="+mj-ea"/>
                          <a:ea typeface="+mj-ea"/>
                        </a:rPr>
                        <a:t>)</a:t>
                      </a:r>
                      <a:endParaRPr kumimoji="1" lang="ja-JP" altLang="en-US" sz="2000" b="0" dirty="0">
                        <a:solidFill>
                          <a:schemeClr val="tx1"/>
                        </a:solidFill>
                        <a:latin typeface="+mj-ea"/>
                        <a:ea typeface="+mj-ea"/>
                      </a:endParaRPr>
                    </a:p>
                  </a:txBody>
                  <a:tcPr marL="91439" marR="91439" marT="45670" marB="456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0" kern="1200" dirty="0">
                          <a:solidFill>
                            <a:schemeClr val="tx1"/>
                          </a:solidFill>
                          <a:latin typeface="+mj-ea"/>
                          <a:ea typeface="+mn-ea"/>
                          <a:cs typeface="+mn-cs"/>
                        </a:rPr>
                        <a:t>(</a:t>
                      </a:r>
                      <a:r>
                        <a:rPr kumimoji="1" lang="ja-JP" altLang="en-US" sz="2000" b="0" kern="1200" dirty="0">
                          <a:solidFill>
                            <a:schemeClr val="tx1"/>
                          </a:solidFill>
                          <a:latin typeface="+mj-ea"/>
                          <a:ea typeface="+mn-ea"/>
                          <a:cs typeface="+mn-cs"/>
                        </a:rPr>
                        <a:t>２</a:t>
                      </a:r>
                      <a:r>
                        <a:rPr kumimoji="1" lang="en-US" altLang="ja-JP" sz="2000" b="0" kern="1200" dirty="0">
                          <a:solidFill>
                            <a:schemeClr val="tx1"/>
                          </a:solidFill>
                          <a:latin typeface="+mj-ea"/>
                          <a:ea typeface="+mn-ea"/>
                          <a:cs typeface="+mn-cs"/>
                        </a:rPr>
                        <a:t>)</a:t>
                      </a:r>
                      <a:endParaRPr kumimoji="1" lang="ja-JP" altLang="en-US" sz="2000" b="0" kern="1200" dirty="0">
                        <a:solidFill>
                          <a:schemeClr val="tx1"/>
                        </a:solidFill>
                        <a:latin typeface="+mj-ea"/>
                        <a:ea typeface="+mn-ea"/>
                        <a:cs typeface="+mn-cs"/>
                      </a:endParaRPr>
                    </a:p>
                  </a:txBody>
                  <a:tcPr marL="91439" marR="91439" marT="45670" marB="456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0" kern="1200" dirty="0">
                          <a:solidFill>
                            <a:schemeClr val="tx1"/>
                          </a:solidFill>
                          <a:latin typeface="+mj-ea"/>
                          <a:ea typeface="+mn-ea"/>
                          <a:cs typeface="+mn-cs"/>
                        </a:rPr>
                        <a:t>(</a:t>
                      </a:r>
                      <a:r>
                        <a:rPr kumimoji="1" lang="ja-JP" altLang="en-US" sz="2000" b="0" kern="1200" dirty="0">
                          <a:solidFill>
                            <a:schemeClr val="tx1"/>
                          </a:solidFill>
                          <a:latin typeface="+mj-ea"/>
                          <a:ea typeface="+mn-ea"/>
                          <a:cs typeface="+mn-cs"/>
                        </a:rPr>
                        <a:t>３</a:t>
                      </a:r>
                      <a:r>
                        <a:rPr kumimoji="1" lang="en-US" altLang="ja-JP" sz="2000" b="0" kern="1200" dirty="0">
                          <a:solidFill>
                            <a:schemeClr val="tx1"/>
                          </a:solidFill>
                          <a:latin typeface="+mj-ea"/>
                          <a:ea typeface="+mn-ea"/>
                          <a:cs typeface="+mn-cs"/>
                        </a:rPr>
                        <a:t>)</a:t>
                      </a:r>
                      <a:endParaRPr kumimoji="1" lang="ja-JP" altLang="en-US" sz="2000" b="0" kern="1200" dirty="0">
                        <a:solidFill>
                          <a:schemeClr val="tx1"/>
                        </a:solidFill>
                        <a:latin typeface="+mj-ea"/>
                        <a:ea typeface="+mn-ea"/>
                        <a:cs typeface="+mn-cs"/>
                      </a:endParaRPr>
                    </a:p>
                  </a:txBody>
                  <a:tcPr marL="91439" marR="91439" marT="45670" marB="456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24838">
                <a:tc>
                  <a:txBody>
                    <a:bodyPr/>
                    <a:lstStyle/>
                    <a:p>
                      <a:r>
                        <a:rPr kumimoji="1" lang="ja-JP" altLang="en-US" sz="2000" dirty="0"/>
                        <a:t>　活動や体験の過程において，自分自身，身近な人々，社会及び自然の特徴やよさ，それらの関わり等に気付くとともに，生活上必要な習慣や技能を身に付けるようにする。 </a:t>
                      </a:r>
                    </a:p>
                  </a:txBody>
                  <a:tcPr marL="91439" marR="91439" marT="45670" marB="456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2000" dirty="0"/>
                        <a:t>　身近な人々，社会及び自然を自分との関わりで捉え，自分自身や自分の生活について考え，表現することができるようにする。</a:t>
                      </a:r>
                    </a:p>
                  </a:txBody>
                  <a:tcPr marL="91439" marR="91439" marT="45670" marB="456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2000" dirty="0"/>
                        <a:t>　身近な人々，社会及び自然に自ら働きかけ，意欲や自信をもって学んだり生活を豊かにしたりしようとする態度を養う。</a:t>
                      </a:r>
                      <a:endParaRPr kumimoji="1" lang="ja-JP" altLang="en-US" sz="1300" dirty="0"/>
                    </a:p>
                  </a:txBody>
                  <a:tcPr marL="91439" marR="91439" marT="45670" marB="456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2307" name="テキスト ボックス 5"/>
          <p:cNvSpPr txBox="1">
            <a:spLocks noChangeArrowheads="1"/>
          </p:cNvSpPr>
          <p:nvPr/>
        </p:nvSpPr>
        <p:spPr bwMode="auto">
          <a:xfrm>
            <a:off x="15875" y="6280150"/>
            <a:ext cx="912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kumimoji="1" lang="zh-TW" altLang="en-US" sz="2000">
                <a:latin typeface="ＭＳ Ｐゴシック" panose="020B0600070205080204" pitchFamily="50" charset="-128"/>
                <a:ea typeface="ＭＳ Ｐゴシック" panose="020B0600070205080204" pitchFamily="50" charset="-128"/>
              </a:rPr>
              <a:t>（小学校学習指導要領 </a:t>
            </a:r>
            <a:r>
              <a:rPr kumimoji="1" lang="en-US" altLang="zh-TW" sz="2000">
                <a:latin typeface="ＭＳ Ｐゴシック" panose="020B0600070205080204" pitchFamily="50" charset="-128"/>
                <a:ea typeface="ＭＳ Ｐゴシック" panose="020B0600070205080204" pitchFamily="50" charset="-128"/>
              </a:rPr>
              <a:t>P.112</a:t>
            </a:r>
            <a:r>
              <a:rPr kumimoji="1" lang="zh-TW" altLang="en-US" sz="2000">
                <a:latin typeface="ＭＳ Ｐゴシック" panose="020B0600070205080204" pitchFamily="50" charset="-128"/>
                <a:ea typeface="ＭＳ Ｐゴシック" panose="020B0600070205080204" pitchFamily="50" charset="-128"/>
              </a:rPr>
              <a:t>） </a:t>
            </a:r>
            <a:endParaRPr kumimoji="1" lang="ja-JP" altLang="en-US" sz="2000">
              <a:latin typeface="ＭＳ Ｐゴシック" panose="020B0600070205080204" pitchFamily="50" charset="-128"/>
            </a:endParaRPr>
          </a:p>
        </p:txBody>
      </p:sp>
      <p:sp>
        <p:nvSpPr>
          <p:cNvPr id="12308" name="テキスト ボックス 1"/>
          <p:cNvSpPr txBox="1">
            <a:spLocks noChangeArrowheads="1"/>
          </p:cNvSpPr>
          <p:nvPr/>
        </p:nvSpPr>
        <p:spPr bwMode="auto">
          <a:xfrm>
            <a:off x="0" y="-7938"/>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9" name="リボン: 下に曲がる 8"/>
          <p:cNvSpPr/>
          <p:nvPr/>
        </p:nvSpPr>
        <p:spPr>
          <a:xfrm>
            <a:off x="8172450" y="50800"/>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p28</a:t>
            </a:r>
            <a:endParaRPr kumimoji="1" lang="ja-JP" altLang="en-US" sz="2400" dirty="0">
              <a:solidFill>
                <a:schemeClr val="tx1"/>
              </a:solidFill>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62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p:cNvGraphicFramePr>
            <a:graphicFrameLocks noGrp="1"/>
          </p:cNvGraphicFramePr>
          <p:nvPr/>
        </p:nvGraphicFramePr>
        <p:xfrm>
          <a:off x="58738" y="692150"/>
          <a:ext cx="9020175" cy="2622550"/>
        </p:xfrm>
        <a:graphic>
          <a:graphicData uri="http://schemas.openxmlformats.org/drawingml/2006/table">
            <a:tbl>
              <a:tblPr firstRow="1" bandRow="1">
                <a:tableStyleId>{5C22544A-7EE6-4342-B048-85BDC9FD1C3A}</a:tableStyleId>
              </a:tblPr>
              <a:tblGrid>
                <a:gridCol w="3006725">
                  <a:extLst>
                    <a:ext uri="{9D8B030D-6E8A-4147-A177-3AD203B41FA5}">
                      <a16:colId xmlns:a16="http://schemas.microsoft.com/office/drawing/2014/main" val="20000"/>
                    </a:ext>
                  </a:extLst>
                </a:gridCol>
                <a:gridCol w="3006725">
                  <a:extLst>
                    <a:ext uri="{9D8B030D-6E8A-4147-A177-3AD203B41FA5}">
                      <a16:colId xmlns:a16="http://schemas.microsoft.com/office/drawing/2014/main" val="20001"/>
                    </a:ext>
                  </a:extLst>
                </a:gridCol>
                <a:gridCol w="3006725">
                  <a:extLst>
                    <a:ext uri="{9D8B030D-6E8A-4147-A177-3AD203B41FA5}">
                      <a16:colId xmlns:a16="http://schemas.microsoft.com/office/drawing/2014/main" val="20002"/>
                    </a:ext>
                  </a:extLst>
                </a:gridCol>
              </a:tblGrid>
              <a:tr h="396432">
                <a:tc>
                  <a:txBody>
                    <a:bodyPr/>
                    <a:lstStyle/>
                    <a:p>
                      <a:pPr algn="ctr"/>
                      <a:r>
                        <a:rPr kumimoji="1" lang="en-US" altLang="ja-JP" sz="2000" b="0" dirty="0">
                          <a:solidFill>
                            <a:schemeClr val="tx1"/>
                          </a:solidFill>
                          <a:latin typeface="+mj-ea"/>
                          <a:ea typeface="+mj-ea"/>
                        </a:rPr>
                        <a:t>(</a:t>
                      </a:r>
                      <a:r>
                        <a:rPr kumimoji="1" lang="ja-JP" altLang="en-US" sz="2000" b="0" dirty="0">
                          <a:solidFill>
                            <a:schemeClr val="tx1"/>
                          </a:solidFill>
                          <a:latin typeface="+mj-ea"/>
                          <a:ea typeface="+mj-ea"/>
                        </a:rPr>
                        <a:t>１</a:t>
                      </a:r>
                      <a:r>
                        <a:rPr kumimoji="1" lang="en-US" altLang="ja-JP" sz="2000" b="0" dirty="0">
                          <a:solidFill>
                            <a:schemeClr val="tx1"/>
                          </a:solidFill>
                          <a:latin typeface="+mj-ea"/>
                          <a:ea typeface="+mj-ea"/>
                        </a:rPr>
                        <a:t>)</a:t>
                      </a:r>
                      <a:endParaRPr kumimoji="1" lang="ja-JP" altLang="en-US" sz="2000" b="0" dirty="0">
                        <a:solidFill>
                          <a:schemeClr val="tx1"/>
                        </a:solidFill>
                        <a:latin typeface="+mj-ea"/>
                        <a:ea typeface="+mj-ea"/>
                      </a:endParaRP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0" kern="1200" dirty="0">
                          <a:solidFill>
                            <a:schemeClr val="tx1"/>
                          </a:solidFill>
                          <a:latin typeface="+mj-ea"/>
                          <a:ea typeface="+mn-ea"/>
                          <a:cs typeface="+mn-cs"/>
                        </a:rPr>
                        <a:t>(</a:t>
                      </a:r>
                      <a:r>
                        <a:rPr kumimoji="1" lang="ja-JP" altLang="en-US" sz="2000" b="0" kern="1200" dirty="0">
                          <a:solidFill>
                            <a:schemeClr val="tx1"/>
                          </a:solidFill>
                          <a:latin typeface="+mj-ea"/>
                          <a:ea typeface="+mn-ea"/>
                          <a:cs typeface="+mn-cs"/>
                        </a:rPr>
                        <a:t>２</a:t>
                      </a:r>
                      <a:r>
                        <a:rPr kumimoji="1" lang="en-US" altLang="ja-JP" sz="2000" b="0" kern="1200" dirty="0">
                          <a:solidFill>
                            <a:schemeClr val="tx1"/>
                          </a:solidFill>
                          <a:latin typeface="+mj-ea"/>
                          <a:ea typeface="+mn-ea"/>
                          <a:cs typeface="+mn-cs"/>
                        </a:rPr>
                        <a:t>)</a:t>
                      </a:r>
                      <a:endParaRPr kumimoji="1" lang="ja-JP" altLang="en-US" sz="2000" b="0" kern="1200" dirty="0">
                        <a:solidFill>
                          <a:schemeClr val="tx1"/>
                        </a:solidFill>
                        <a:latin typeface="+mj-ea"/>
                        <a:ea typeface="+mn-ea"/>
                        <a:cs typeface="+mn-cs"/>
                      </a:endParaRP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0" kern="1200" dirty="0">
                          <a:solidFill>
                            <a:schemeClr val="tx1"/>
                          </a:solidFill>
                          <a:latin typeface="+mj-ea"/>
                          <a:ea typeface="+mn-ea"/>
                          <a:cs typeface="+mn-cs"/>
                        </a:rPr>
                        <a:t>(</a:t>
                      </a:r>
                      <a:r>
                        <a:rPr kumimoji="1" lang="ja-JP" altLang="en-US" sz="2000" b="0" kern="1200" dirty="0">
                          <a:solidFill>
                            <a:schemeClr val="tx1"/>
                          </a:solidFill>
                          <a:latin typeface="+mj-ea"/>
                          <a:ea typeface="+mn-ea"/>
                          <a:cs typeface="+mn-cs"/>
                        </a:rPr>
                        <a:t>３</a:t>
                      </a:r>
                      <a:r>
                        <a:rPr kumimoji="1" lang="en-US" altLang="ja-JP" sz="2000" b="0" kern="1200" dirty="0">
                          <a:solidFill>
                            <a:schemeClr val="tx1"/>
                          </a:solidFill>
                          <a:latin typeface="+mj-ea"/>
                          <a:ea typeface="+mn-ea"/>
                          <a:cs typeface="+mn-cs"/>
                        </a:rPr>
                        <a:t>)</a:t>
                      </a:r>
                      <a:endParaRPr kumimoji="1" lang="ja-JP" altLang="en-US" sz="2000" b="0" kern="1200" dirty="0">
                        <a:solidFill>
                          <a:schemeClr val="tx1"/>
                        </a:solidFill>
                        <a:latin typeface="+mj-ea"/>
                        <a:ea typeface="+mn-ea"/>
                        <a:cs typeface="+mn-cs"/>
                      </a:endParaRP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226118">
                <a:tc>
                  <a:txBody>
                    <a:bodyPr/>
                    <a:lstStyle/>
                    <a:p>
                      <a:r>
                        <a:rPr kumimoji="1" lang="ja-JP" altLang="en-US" sz="2000" dirty="0"/>
                        <a:t>　活動や体験の過程において，自分自身，身近な人々，社会及び自然の特徴やよさ，それらの関わり等に気付くとともに，生活上必要な習慣や技能を身に付けるようにする。 </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dirty="0"/>
                        <a:t>　身近な人々，社会及び自然を自分との関わりで捉え，自分自身や自分の生活について考え，表現することができるようにする。</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dirty="0"/>
                        <a:t>　身近な人々，社会及び自然に自ら働きかけ，意欲や自信をもって学んだり生活を豊かにしたりしようとする態度を養う。</a:t>
                      </a:r>
                      <a:endParaRPr kumimoji="1" lang="ja-JP" altLang="en-US" sz="1400" dirty="0"/>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4352" name="テキスト ボックス 5"/>
          <p:cNvSpPr txBox="1">
            <a:spLocks noChangeArrowheads="1"/>
          </p:cNvSpPr>
          <p:nvPr/>
        </p:nvSpPr>
        <p:spPr bwMode="auto">
          <a:xfrm>
            <a:off x="4763" y="6453188"/>
            <a:ext cx="912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kumimoji="1" lang="zh-TW" altLang="en-US" sz="2000">
                <a:latin typeface="ＭＳ Ｐゴシック" panose="020B0600070205080204" pitchFamily="50" charset="-128"/>
                <a:ea typeface="ＭＳ Ｐゴシック" panose="020B0600070205080204" pitchFamily="50" charset="-128"/>
              </a:rPr>
              <a:t>（改善等通知 別紙４ </a:t>
            </a:r>
            <a:r>
              <a:rPr kumimoji="1" lang="en-US" altLang="zh-TW" sz="2000">
                <a:latin typeface="ＭＳ Ｐゴシック" panose="020B0600070205080204" pitchFamily="50" charset="-128"/>
                <a:ea typeface="ＭＳ Ｐゴシック" panose="020B0600070205080204" pitchFamily="50" charset="-128"/>
              </a:rPr>
              <a:t>P.13</a:t>
            </a:r>
            <a:r>
              <a:rPr kumimoji="1" lang="zh-TW" altLang="en-US" sz="2000">
                <a:latin typeface="ＭＳ Ｐゴシック" panose="020B0600070205080204" pitchFamily="50" charset="-128"/>
                <a:ea typeface="ＭＳ Ｐゴシック" panose="020B0600070205080204" pitchFamily="50" charset="-128"/>
              </a:rPr>
              <a:t>）  </a:t>
            </a:r>
            <a:endParaRPr kumimoji="1" lang="ja-JP" altLang="en-US" sz="2000">
              <a:latin typeface="ＭＳ Ｐゴシック" panose="020B0600070205080204" pitchFamily="50" charset="-128"/>
            </a:endParaRPr>
          </a:p>
        </p:txBody>
      </p:sp>
      <p:graphicFrame>
        <p:nvGraphicFramePr>
          <p:cNvPr id="9" name="表 4"/>
          <p:cNvGraphicFramePr>
            <a:graphicFrameLocks noGrp="1"/>
          </p:cNvGraphicFramePr>
          <p:nvPr/>
        </p:nvGraphicFramePr>
        <p:xfrm>
          <a:off x="81568" y="3832056"/>
          <a:ext cx="9020265" cy="2621280"/>
        </p:xfrm>
        <a:graphic>
          <a:graphicData uri="http://schemas.openxmlformats.org/drawingml/2006/table">
            <a:tbl>
              <a:tblPr firstRow="1" bandRow="1">
                <a:tableStyleId>{5C22544A-7EE6-4342-B048-85BDC9FD1C3A}</a:tableStyleId>
              </a:tblPr>
              <a:tblGrid>
                <a:gridCol w="3006755">
                  <a:extLst>
                    <a:ext uri="{9D8B030D-6E8A-4147-A177-3AD203B41FA5}">
                      <a16:colId xmlns:a16="http://schemas.microsoft.com/office/drawing/2014/main" val="20000"/>
                    </a:ext>
                  </a:extLst>
                </a:gridCol>
                <a:gridCol w="3006755">
                  <a:extLst>
                    <a:ext uri="{9D8B030D-6E8A-4147-A177-3AD203B41FA5}">
                      <a16:colId xmlns:a16="http://schemas.microsoft.com/office/drawing/2014/main" val="20001"/>
                    </a:ext>
                  </a:extLst>
                </a:gridCol>
                <a:gridCol w="3006755">
                  <a:extLst>
                    <a:ext uri="{9D8B030D-6E8A-4147-A177-3AD203B41FA5}">
                      <a16:colId xmlns:a16="http://schemas.microsoft.com/office/drawing/2014/main" val="20002"/>
                    </a:ext>
                  </a:extLst>
                </a:gridCol>
              </a:tblGrid>
              <a:tr h="370840">
                <a:tc>
                  <a:txBody>
                    <a:bodyPr/>
                    <a:lstStyle/>
                    <a:p>
                      <a:pPr algn="ctr"/>
                      <a:r>
                        <a:rPr kumimoji="1" lang="ja-JP" altLang="en-US" sz="2000" b="0" dirty="0">
                          <a:solidFill>
                            <a:schemeClr val="tx1"/>
                          </a:solidFill>
                          <a:highlight>
                            <a:srgbClr val="FFFF00"/>
                          </a:highlight>
                          <a:latin typeface="+mj-ea"/>
                          <a:ea typeface="+mj-ea"/>
                        </a:rPr>
                        <a:t>知識・技能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0" kern="1200" dirty="0">
                          <a:solidFill>
                            <a:schemeClr val="tx1"/>
                          </a:solidFill>
                          <a:highlight>
                            <a:srgbClr val="FFFF00"/>
                          </a:highlight>
                          <a:latin typeface="+mj-ea"/>
                          <a:ea typeface="+mn-ea"/>
                          <a:cs typeface="+mn-cs"/>
                        </a:rPr>
                        <a:t>思考・判断・表現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kern="1200" dirty="0">
                          <a:solidFill>
                            <a:schemeClr val="tx1"/>
                          </a:solidFill>
                          <a:highlight>
                            <a:srgbClr val="FFFF00"/>
                          </a:highlight>
                          <a:latin typeface="+mj-ea"/>
                          <a:ea typeface="+mn-ea"/>
                          <a:cs typeface="+mn-cs"/>
                        </a:rPr>
                        <a:t>主体的に学習に取り組む態度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kumimoji="1" lang="ja-JP" altLang="en-US" sz="2000" dirty="0"/>
                        <a:t>　活動や体験の過程において，自分自身，身近な人々，社会及び自然の特徴やよさ，それらの関わり等に</a:t>
                      </a:r>
                      <a:r>
                        <a:rPr kumimoji="1" lang="ja-JP" altLang="en-US" sz="2000" dirty="0">
                          <a:highlight>
                            <a:srgbClr val="FFFF00"/>
                          </a:highlight>
                        </a:rPr>
                        <a:t>気付いている</a:t>
                      </a:r>
                      <a:r>
                        <a:rPr kumimoji="1" lang="ja-JP" altLang="en-US" sz="2000" dirty="0"/>
                        <a:t>とともに，生活上必要な習慣や技能を</a:t>
                      </a:r>
                      <a:r>
                        <a:rPr kumimoji="1" lang="ja-JP" altLang="en-US" sz="2000" dirty="0">
                          <a:highlight>
                            <a:srgbClr val="FFFF00"/>
                          </a:highlight>
                        </a:rPr>
                        <a:t>身に付けている</a:t>
                      </a:r>
                      <a:r>
                        <a:rPr kumimoji="1" lang="ja-JP" altLang="en-US" sz="20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dirty="0"/>
                        <a:t>　身近な人々，社会及び自然を自分との関わりで捉え，自分自身や自分の生活について考え，</a:t>
                      </a:r>
                      <a:r>
                        <a:rPr kumimoji="1" lang="ja-JP" altLang="en-US" sz="2000" dirty="0">
                          <a:highlight>
                            <a:srgbClr val="FFFF00"/>
                          </a:highlight>
                        </a:rPr>
                        <a:t>表現している</a:t>
                      </a:r>
                      <a:r>
                        <a:rPr kumimoji="1" lang="ja-JP" alt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dirty="0"/>
                        <a:t>　身近な人々，社会及び自然に自ら働きかけ，意欲や自信をもって</a:t>
                      </a:r>
                      <a:r>
                        <a:rPr kumimoji="1" lang="ja-JP" altLang="en-US" sz="2000" dirty="0">
                          <a:highlight>
                            <a:srgbClr val="FFFF00"/>
                          </a:highlight>
                        </a:rPr>
                        <a:t>学ぼうとしたり</a:t>
                      </a:r>
                      <a:r>
                        <a:rPr kumimoji="1" lang="ja-JP" altLang="en-US" sz="2000" dirty="0"/>
                        <a:t>，</a:t>
                      </a:r>
                      <a:r>
                        <a:rPr kumimoji="1" lang="ja-JP" altLang="en-US" sz="2000" dirty="0">
                          <a:highlight>
                            <a:srgbClr val="FFFF00"/>
                          </a:highlight>
                        </a:rPr>
                        <a:t>生活を豊かにしたりしようとしている</a:t>
                      </a:r>
                      <a:r>
                        <a:rPr kumimoji="1" lang="ja-JP" altLang="en-US" sz="2000" dirty="0"/>
                        <a:t>。</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4354" name="テキスト ボックス 4"/>
          <p:cNvSpPr txBox="1">
            <a:spLocks noChangeArrowheads="1"/>
          </p:cNvSpPr>
          <p:nvPr/>
        </p:nvSpPr>
        <p:spPr bwMode="auto">
          <a:xfrm>
            <a:off x="19050" y="343217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a:t>【</a:t>
            </a:r>
            <a:r>
              <a:rPr kumimoji="1" lang="ja-JP" altLang="en-US" sz="2000"/>
              <a:t>改善等通知 別紙４ 生活（１）評価の観点及びその趣旨 ＜小学校 生活＞</a:t>
            </a:r>
            <a:r>
              <a:rPr kumimoji="1" lang="en-US" altLang="ja-JP" sz="2000"/>
              <a:t>】 </a:t>
            </a:r>
            <a:endParaRPr kumimoji="1" lang="ja-JP" altLang="en-US" sz="2000"/>
          </a:p>
        </p:txBody>
      </p:sp>
      <p:grpSp>
        <p:nvGrpSpPr>
          <p:cNvPr id="14355" name="グループ化 1"/>
          <p:cNvGrpSpPr>
            <a:grpSpLocks/>
          </p:cNvGrpSpPr>
          <p:nvPr/>
        </p:nvGrpSpPr>
        <p:grpSpPr bwMode="auto">
          <a:xfrm>
            <a:off x="0" y="-7938"/>
            <a:ext cx="9144000" cy="523876"/>
            <a:chOff x="0" y="-7937"/>
            <a:chExt cx="9144000" cy="523876"/>
          </a:xfrm>
        </p:grpSpPr>
        <p:sp>
          <p:nvSpPr>
            <p:cNvPr id="14356" name="テキスト ボックス 1"/>
            <p:cNvSpPr txBox="1">
              <a:spLocks noChangeArrowheads="1"/>
            </p:cNvSpPr>
            <p:nvPr/>
          </p:nvSpPr>
          <p:spPr bwMode="auto">
            <a:xfrm>
              <a:off x="0" y="-7937"/>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8" name="リボン: 下に曲がる 7"/>
            <p:cNvSpPr/>
            <p:nvPr/>
          </p:nvSpPr>
          <p:spPr>
            <a:xfrm>
              <a:off x="8172450" y="50801"/>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p28</a:t>
              </a:r>
              <a:endParaRPr kumimoji="1" lang="ja-JP" altLang="en-US" sz="2400" dirty="0">
                <a:solidFill>
                  <a:schemeClr val="tx1"/>
                </a:solidFill>
                <a:latin typeface="+mj-ea"/>
                <a:ea typeface="+mj-ea"/>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6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テキスト ボックス 1"/>
          <p:cNvSpPr txBox="1">
            <a:spLocks noChangeArrowheads="1"/>
          </p:cNvSpPr>
          <p:nvPr/>
        </p:nvSpPr>
        <p:spPr bwMode="auto">
          <a:xfrm>
            <a:off x="58738" y="692150"/>
            <a:ext cx="9020175" cy="461963"/>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①　「内容のまとまり」と「評価の観点」との関係を確認する。 </a:t>
            </a:r>
          </a:p>
        </p:txBody>
      </p:sp>
      <p:sp>
        <p:nvSpPr>
          <p:cNvPr id="14339" name="テキスト ボックス 1"/>
          <p:cNvSpPr txBox="1">
            <a:spLocks noChangeArrowheads="1"/>
          </p:cNvSpPr>
          <p:nvPr/>
        </p:nvSpPr>
        <p:spPr bwMode="auto">
          <a:xfrm>
            <a:off x="58738" y="1268760"/>
            <a:ext cx="9020175" cy="2308324"/>
          </a:xfrm>
          <a:prstGeom prst="rect">
            <a:avLst/>
          </a:prstGeom>
          <a:no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t>内容</a:t>
            </a:r>
            <a:r>
              <a:rPr kumimoji="1" lang="en-US" altLang="ja-JP" sz="2400" dirty="0"/>
              <a:t>(1)  </a:t>
            </a:r>
          </a:p>
          <a:p>
            <a:pPr>
              <a:defRPr/>
            </a:pPr>
            <a:r>
              <a:rPr kumimoji="1" lang="ja-JP" altLang="en-US" sz="2400" dirty="0"/>
              <a:t>　</a:t>
            </a:r>
            <a:r>
              <a:rPr kumimoji="1" lang="ja-JP" altLang="en-US" sz="2400" dirty="0">
                <a:highlight>
                  <a:srgbClr val="FFFF00"/>
                </a:highlight>
              </a:rPr>
              <a:t>学校生活に関わる活動を通して</a:t>
            </a:r>
            <a:r>
              <a:rPr kumimoji="1" lang="ja-JP" altLang="en-US" sz="2400" dirty="0"/>
              <a:t>，</a:t>
            </a:r>
            <a:r>
              <a:rPr kumimoji="1" lang="ja-JP" altLang="en-US" sz="2400" dirty="0">
                <a:highlight>
                  <a:srgbClr val="00FFFF"/>
                </a:highlight>
              </a:rPr>
              <a:t>学校の施設の様子や学校生活を</a:t>
            </a:r>
            <a:endParaRPr kumimoji="1" lang="en-US" altLang="ja-JP" sz="2400" dirty="0">
              <a:highlight>
                <a:srgbClr val="00FFFF"/>
              </a:highlight>
            </a:endParaRPr>
          </a:p>
          <a:p>
            <a:pPr>
              <a:defRPr/>
            </a:pPr>
            <a:r>
              <a:rPr kumimoji="1" lang="ja-JP" altLang="en-US" sz="2400" dirty="0">
                <a:highlight>
                  <a:srgbClr val="00FFFF"/>
                </a:highlight>
              </a:rPr>
              <a:t>支えている人々や友達，通学路の様子やその安全を守っている人々</a:t>
            </a:r>
            <a:endParaRPr kumimoji="1" lang="en-US" altLang="ja-JP" sz="2400" dirty="0">
              <a:highlight>
                <a:srgbClr val="00FFFF"/>
              </a:highlight>
            </a:endParaRPr>
          </a:p>
          <a:p>
            <a:pPr>
              <a:defRPr/>
            </a:pPr>
            <a:r>
              <a:rPr kumimoji="1" lang="ja-JP" altLang="en-US" sz="2400" dirty="0">
                <a:highlight>
                  <a:srgbClr val="00FFFF"/>
                </a:highlight>
              </a:rPr>
              <a:t>などについて考えることができ</a:t>
            </a:r>
            <a:r>
              <a:rPr kumimoji="1" lang="ja-JP" altLang="en-US" sz="2400" dirty="0"/>
              <a:t>，</a:t>
            </a:r>
            <a:r>
              <a:rPr kumimoji="1" lang="ja-JP" altLang="en-US" sz="2400" dirty="0">
                <a:highlight>
                  <a:srgbClr val="CCFF99"/>
                </a:highlight>
              </a:rPr>
              <a:t>学校での生活は様々な人や施設と関わっていることが分かり</a:t>
            </a:r>
            <a:r>
              <a:rPr kumimoji="1" lang="ja-JP" altLang="en-US" sz="2400" dirty="0"/>
              <a:t>，</a:t>
            </a:r>
            <a:r>
              <a:rPr kumimoji="1" lang="ja-JP" altLang="en-US" sz="2400" dirty="0">
                <a:highlight>
                  <a:srgbClr val="FFCCFF"/>
                </a:highlight>
              </a:rPr>
              <a:t>楽しく安心して遊びや生活をしたり，安全な</a:t>
            </a:r>
            <a:endParaRPr kumimoji="1" lang="en-US" altLang="ja-JP" sz="2400" dirty="0">
              <a:highlight>
                <a:srgbClr val="FFCCFF"/>
              </a:highlight>
            </a:endParaRPr>
          </a:p>
          <a:p>
            <a:pPr>
              <a:defRPr/>
            </a:pPr>
            <a:r>
              <a:rPr kumimoji="1" lang="ja-JP" altLang="en-US" sz="2400" dirty="0">
                <a:highlight>
                  <a:srgbClr val="FFCCFF"/>
                </a:highlight>
              </a:rPr>
              <a:t>登下校をしたりし ようとする</a:t>
            </a:r>
            <a:r>
              <a:rPr kumimoji="1" lang="ja-JP" altLang="en-US" sz="2400" dirty="0"/>
              <a:t>。 </a:t>
            </a:r>
          </a:p>
        </p:txBody>
      </p:sp>
      <p:graphicFrame>
        <p:nvGraphicFramePr>
          <p:cNvPr id="3" name="表 2"/>
          <p:cNvGraphicFramePr>
            <a:graphicFrameLocks noGrp="1"/>
          </p:cNvGraphicFramePr>
          <p:nvPr/>
        </p:nvGraphicFramePr>
        <p:xfrm>
          <a:off x="1784350" y="5308600"/>
          <a:ext cx="1322388" cy="296863"/>
        </p:xfrm>
        <a:graphic>
          <a:graphicData uri="http://schemas.openxmlformats.org/drawingml/2006/table">
            <a:tbl>
              <a:tblPr/>
              <a:tblGrid>
                <a:gridCol w="1322388">
                  <a:extLst>
                    <a:ext uri="{9D8B030D-6E8A-4147-A177-3AD203B41FA5}">
                      <a16:colId xmlns:a16="http://schemas.microsoft.com/office/drawing/2014/main" val="20000"/>
                    </a:ext>
                  </a:extLst>
                </a:gridCol>
              </a:tblGrid>
              <a:tr h="296863">
                <a:tc>
                  <a:txBody>
                    <a:bodyPr/>
                    <a:lstStyle/>
                    <a:p>
                      <a:endParaRPr kumimoji="1" lang="ja-JP" altLang="en-US" sz="1300" dirty="0"/>
                    </a:p>
                  </a:txBody>
                  <a:tcPr marL="91378" marR="91378" marT="45671" marB="45671">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テキスト ボックス 4"/>
          <p:cNvSpPr txBox="1"/>
          <p:nvPr/>
        </p:nvSpPr>
        <p:spPr>
          <a:xfrm>
            <a:off x="58738" y="3717032"/>
            <a:ext cx="9020174" cy="3046988"/>
          </a:xfrm>
          <a:prstGeom prst="rect">
            <a:avLst/>
          </a:prstGeom>
          <a:noFill/>
          <a:ln w="57150">
            <a:solidFill>
              <a:srgbClr val="FF0000"/>
            </a:solidFill>
          </a:ln>
        </p:spPr>
        <p:txBody>
          <a:bodyPr>
            <a:spAutoFit/>
          </a:bodyPr>
          <a:lstStyle/>
          <a:p>
            <a:pPr>
              <a:defRPr/>
            </a:pPr>
            <a:r>
              <a:rPr kumimoji="1" lang="ja-JP" altLang="en-US" sz="2400" dirty="0">
                <a:highlight>
                  <a:srgbClr val="FFFF00"/>
                </a:highlight>
              </a:rPr>
              <a:t>黄色部分</a:t>
            </a:r>
            <a:r>
              <a:rPr kumimoji="1" lang="ja-JP" altLang="en-US" sz="2400" dirty="0"/>
              <a:t>・・・児童が直接関わる学習対象や実際に行われる</a:t>
            </a:r>
            <a:endParaRPr kumimoji="1" lang="en-US" altLang="ja-JP" sz="2400" dirty="0"/>
          </a:p>
          <a:p>
            <a:pPr algn="r">
              <a:defRPr/>
            </a:pPr>
            <a:r>
              <a:rPr kumimoji="1" lang="ja-JP" altLang="en-US" sz="2400" dirty="0"/>
              <a:t>　　　　　　　　　　　　　　　　　　　　　　　　　　　　　　　　　　　学習活動等</a:t>
            </a:r>
            <a:endParaRPr kumimoji="1" lang="en-US" altLang="ja-JP" sz="2400" dirty="0"/>
          </a:p>
          <a:p>
            <a:pPr>
              <a:defRPr/>
            </a:pPr>
            <a:r>
              <a:rPr kumimoji="1" lang="ja-JP" altLang="en-US" sz="2400" dirty="0">
                <a:highlight>
                  <a:srgbClr val="00FFFF"/>
                </a:highlight>
              </a:rPr>
              <a:t>青色部分</a:t>
            </a:r>
            <a:r>
              <a:rPr kumimoji="1" lang="ja-JP" altLang="en-US" sz="2400" dirty="0"/>
              <a:t>・・・育成を目指す資質・能力のうち，</a:t>
            </a:r>
            <a:endParaRPr kumimoji="1" lang="en-US" altLang="ja-JP" sz="2400" dirty="0"/>
          </a:p>
          <a:p>
            <a:pPr algn="r">
              <a:defRPr/>
            </a:pPr>
            <a:r>
              <a:rPr kumimoji="1" lang="ja-JP" altLang="en-US" sz="2400" dirty="0"/>
              <a:t>　　　　　　　　　　　　　　　　　　　　「思考力，判断力，表現力等の基礎」 </a:t>
            </a:r>
            <a:endParaRPr kumimoji="1" lang="en-US" altLang="ja-JP" sz="2400" dirty="0"/>
          </a:p>
          <a:p>
            <a:pPr>
              <a:defRPr/>
            </a:pPr>
            <a:r>
              <a:rPr kumimoji="1" lang="ja-JP" altLang="en-US" sz="2400" dirty="0">
                <a:highlight>
                  <a:srgbClr val="CCFF99"/>
                </a:highlight>
              </a:rPr>
              <a:t>緑色部分</a:t>
            </a:r>
            <a:r>
              <a:rPr kumimoji="1" lang="ja-JP" altLang="en-US" sz="2400" dirty="0"/>
              <a:t>・・・育成を目指す資質・能力のうち，</a:t>
            </a:r>
            <a:endParaRPr kumimoji="1" lang="en-US" altLang="ja-JP" sz="2400" dirty="0"/>
          </a:p>
          <a:p>
            <a:pPr algn="r">
              <a:defRPr/>
            </a:pPr>
            <a:r>
              <a:rPr kumimoji="1" lang="ja-JP" altLang="en-US" sz="2400" dirty="0"/>
              <a:t>　　　　　　　　　　　　　　　　　　　　　　　　　　　　「知識及び技能の基礎」 </a:t>
            </a:r>
            <a:endParaRPr kumimoji="1" lang="en-US" altLang="ja-JP" sz="2400" dirty="0"/>
          </a:p>
          <a:p>
            <a:pPr>
              <a:defRPr/>
            </a:pPr>
            <a:r>
              <a:rPr kumimoji="1" lang="ja-JP" altLang="en-US" sz="2400" dirty="0">
                <a:highlight>
                  <a:srgbClr val="FFCCFF"/>
                </a:highlight>
              </a:rPr>
              <a:t>桃色部分</a:t>
            </a:r>
            <a:r>
              <a:rPr kumimoji="1" lang="ja-JP" altLang="en-US" sz="2400" dirty="0"/>
              <a:t>・・・育成を目指す資質・能力のうち，</a:t>
            </a:r>
            <a:endParaRPr kumimoji="1" lang="en-US" altLang="ja-JP" sz="2400" dirty="0"/>
          </a:p>
          <a:p>
            <a:pPr algn="r">
              <a:defRPr/>
            </a:pPr>
            <a:r>
              <a:rPr kumimoji="1" lang="ja-JP" altLang="en-US" sz="2400" dirty="0"/>
              <a:t>　　　　　　　　　　　　　　　　　　　　　　　　　「学びに向かう力，人間性等」 </a:t>
            </a:r>
          </a:p>
        </p:txBody>
      </p:sp>
      <p:grpSp>
        <p:nvGrpSpPr>
          <p:cNvPr id="16391" name="グループ化 6"/>
          <p:cNvGrpSpPr>
            <a:grpSpLocks/>
          </p:cNvGrpSpPr>
          <p:nvPr/>
        </p:nvGrpSpPr>
        <p:grpSpPr bwMode="auto">
          <a:xfrm>
            <a:off x="0" y="-7938"/>
            <a:ext cx="9144000" cy="523876"/>
            <a:chOff x="0" y="-7937"/>
            <a:chExt cx="9144000" cy="523876"/>
          </a:xfrm>
        </p:grpSpPr>
        <p:sp>
          <p:nvSpPr>
            <p:cNvPr id="16392" name="テキスト ボックス 1"/>
            <p:cNvSpPr txBox="1">
              <a:spLocks noChangeArrowheads="1"/>
            </p:cNvSpPr>
            <p:nvPr/>
          </p:nvSpPr>
          <p:spPr bwMode="auto">
            <a:xfrm>
              <a:off x="0" y="-7937"/>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9" name="リボン: 下に曲がる 8"/>
            <p:cNvSpPr/>
            <p:nvPr/>
          </p:nvSpPr>
          <p:spPr>
            <a:xfrm>
              <a:off x="8172450" y="50801"/>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p29</a:t>
              </a:r>
              <a:endParaRPr kumimoji="1" lang="ja-JP" altLang="en-US" sz="2400" dirty="0">
                <a:solidFill>
                  <a:schemeClr val="tx1"/>
                </a:solidFill>
                <a:latin typeface="+mj-ea"/>
                <a:ea typeface="+mj-ea"/>
              </a:endParaRPr>
            </a:p>
          </p:txBody>
        </p:sp>
      </p:gr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93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テキスト ボックス 1"/>
          <p:cNvSpPr txBox="1">
            <a:spLocks noChangeArrowheads="1"/>
          </p:cNvSpPr>
          <p:nvPr/>
        </p:nvSpPr>
        <p:spPr bwMode="auto">
          <a:xfrm>
            <a:off x="58738" y="582613"/>
            <a:ext cx="9020175" cy="83026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②　</a:t>
            </a:r>
            <a:r>
              <a:rPr kumimoji="1" lang="en-US" altLang="ja-JP" sz="2400"/>
              <a:t>【</a:t>
            </a:r>
            <a:r>
              <a:rPr kumimoji="1" lang="ja-JP" altLang="en-US" sz="2400"/>
              <a:t>観点ごとのポイント</a:t>
            </a:r>
            <a:r>
              <a:rPr kumimoji="1" lang="en-US" altLang="ja-JP" sz="2400"/>
              <a:t>】</a:t>
            </a:r>
            <a:r>
              <a:rPr kumimoji="1" lang="ja-JP" altLang="en-US" sz="2400"/>
              <a:t>を踏まえ，「内容のまとまりごとの評価規準」</a:t>
            </a:r>
            <a:endParaRPr kumimoji="1" lang="en-US" altLang="ja-JP" sz="2400"/>
          </a:p>
          <a:p>
            <a:r>
              <a:rPr kumimoji="1" lang="ja-JP" altLang="en-US" sz="2400"/>
              <a:t>　を作成する。 </a:t>
            </a:r>
          </a:p>
        </p:txBody>
      </p:sp>
      <p:graphicFrame>
        <p:nvGraphicFramePr>
          <p:cNvPr id="3" name="表 2"/>
          <p:cNvGraphicFramePr>
            <a:graphicFrameLocks noGrp="1"/>
          </p:cNvGraphicFramePr>
          <p:nvPr/>
        </p:nvGraphicFramePr>
        <p:xfrm>
          <a:off x="1784350" y="5308600"/>
          <a:ext cx="1322388" cy="296863"/>
        </p:xfrm>
        <a:graphic>
          <a:graphicData uri="http://schemas.openxmlformats.org/drawingml/2006/table">
            <a:tbl>
              <a:tblPr/>
              <a:tblGrid>
                <a:gridCol w="1322388">
                  <a:extLst>
                    <a:ext uri="{9D8B030D-6E8A-4147-A177-3AD203B41FA5}">
                      <a16:colId xmlns:a16="http://schemas.microsoft.com/office/drawing/2014/main" val="20000"/>
                    </a:ext>
                  </a:extLst>
                </a:gridCol>
              </a:tblGrid>
              <a:tr h="296863">
                <a:tc>
                  <a:txBody>
                    <a:bodyPr/>
                    <a:lstStyle/>
                    <a:p>
                      <a:endParaRPr kumimoji="1" lang="ja-JP" altLang="en-US" sz="1300" dirty="0"/>
                    </a:p>
                  </a:txBody>
                  <a:tcPr marL="91378" marR="91378" marT="45671" marB="45671">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テキスト ボックス 4"/>
          <p:cNvSpPr txBox="1"/>
          <p:nvPr/>
        </p:nvSpPr>
        <p:spPr>
          <a:xfrm>
            <a:off x="58739" y="1550397"/>
            <a:ext cx="9020174" cy="5262979"/>
          </a:xfrm>
          <a:prstGeom prst="rect">
            <a:avLst/>
          </a:prstGeom>
          <a:noFill/>
          <a:ln w="57150">
            <a:solidFill>
              <a:srgbClr val="FF0000"/>
            </a:solidFill>
          </a:ln>
        </p:spPr>
        <p:txBody>
          <a:bodyPr>
            <a:spAutoFit/>
          </a:bodyPr>
          <a:lstStyle/>
          <a:p>
            <a:pPr>
              <a:defRPr/>
            </a:pPr>
            <a:r>
              <a:rPr kumimoji="1" lang="ja-JP" altLang="en-US" sz="2400" dirty="0"/>
              <a:t>○「知識・技能」のポイント </a:t>
            </a:r>
          </a:p>
          <a:p>
            <a:pPr>
              <a:defRPr/>
            </a:pPr>
            <a:r>
              <a:rPr kumimoji="1" lang="ja-JP" altLang="en-US" sz="2400" dirty="0"/>
              <a:t>　実際に行われる学習活動（</a:t>
            </a:r>
            <a:r>
              <a:rPr kumimoji="1" lang="ja-JP" altLang="en-US" sz="2400" dirty="0">
                <a:highlight>
                  <a:srgbClr val="FFFF00"/>
                </a:highlight>
              </a:rPr>
              <a:t>黄色部分</a:t>
            </a:r>
            <a:r>
              <a:rPr kumimoji="1" lang="ja-JP" altLang="en-US" sz="2400" dirty="0"/>
              <a:t>）に続き，</a:t>
            </a:r>
            <a:r>
              <a:rPr kumimoji="1" lang="ja-JP" altLang="en-US" sz="2400" dirty="0">
                <a:highlight>
                  <a:srgbClr val="CCFF99"/>
                </a:highlight>
              </a:rPr>
              <a:t>緑色部分</a:t>
            </a:r>
            <a:r>
              <a:rPr kumimoji="1" lang="ja-JP" altLang="en-US" sz="2400" dirty="0"/>
              <a:t>の記載事項の文末を，「分かる」から「分かっている」とすることにより，内容のまとまりに対応する評価規準を作成することが可能。 </a:t>
            </a:r>
          </a:p>
          <a:p>
            <a:pPr>
              <a:defRPr/>
            </a:pPr>
            <a:endParaRPr kumimoji="1" lang="en-US" altLang="ja-JP" sz="2400" dirty="0"/>
          </a:p>
          <a:p>
            <a:pPr>
              <a:defRPr/>
            </a:pPr>
            <a:r>
              <a:rPr kumimoji="1" lang="ja-JP" altLang="en-US" sz="2400" dirty="0"/>
              <a:t>○「思考・判断・表現」のポイント </a:t>
            </a:r>
          </a:p>
          <a:p>
            <a:pPr>
              <a:defRPr/>
            </a:pPr>
            <a:r>
              <a:rPr kumimoji="1" lang="ja-JP" altLang="en-US" sz="2400" dirty="0"/>
              <a:t>　実際に行われる学習活動（</a:t>
            </a:r>
            <a:r>
              <a:rPr kumimoji="1" lang="ja-JP" altLang="en-US" sz="2400" dirty="0">
                <a:highlight>
                  <a:srgbClr val="FFFF00"/>
                </a:highlight>
              </a:rPr>
              <a:t>黄色部分</a:t>
            </a:r>
            <a:r>
              <a:rPr kumimoji="1" lang="ja-JP" altLang="en-US" sz="2400" dirty="0"/>
              <a:t>）に続き，</a:t>
            </a:r>
            <a:r>
              <a:rPr kumimoji="1" lang="ja-JP" altLang="en-US" sz="2400" dirty="0">
                <a:highlight>
                  <a:srgbClr val="00FFFF"/>
                </a:highlight>
              </a:rPr>
              <a:t>青色部分</a:t>
            </a:r>
            <a:r>
              <a:rPr kumimoji="1" lang="ja-JP" altLang="en-US" sz="2400" dirty="0"/>
              <a:t>の記載事項の文末を，「考えることができる」から「考えている」とすることにより，内容のまとまりに対応する評価規準を作成することが可能。 </a:t>
            </a:r>
          </a:p>
          <a:p>
            <a:pPr>
              <a:defRPr/>
            </a:pPr>
            <a:endParaRPr kumimoji="1" lang="en-US" altLang="ja-JP" sz="2400" dirty="0"/>
          </a:p>
          <a:p>
            <a:pPr>
              <a:defRPr/>
            </a:pPr>
            <a:r>
              <a:rPr kumimoji="1" lang="ja-JP" altLang="en-US" sz="2400" dirty="0"/>
              <a:t>○「主体的に学習に取り組む態度」のポイント </a:t>
            </a:r>
          </a:p>
          <a:p>
            <a:pPr>
              <a:defRPr/>
            </a:pPr>
            <a:r>
              <a:rPr kumimoji="1" lang="ja-JP" altLang="en-US" sz="2400" dirty="0"/>
              <a:t>　実際に行われる学習活動（</a:t>
            </a:r>
            <a:r>
              <a:rPr kumimoji="1" lang="ja-JP" altLang="en-US" sz="2400" dirty="0">
                <a:highlight>
                  <a:srgbClr val="FFFF00"/>
                </a:highlight>
              </a:rPr>
              <a:t>黄色部分</a:t>
            </a:r>
            <a:r>
              <a:rPr kumimoji="1" lang="ja-JP" altLang="en-US" sz="2400" dirty="0"/>
              <a:t>）に続き，</a:t>
            </a:r>
            <a:r>
              <a:rPr kumimoji="1" lang="ja-JP" altLang="en-US" sz="2400" dirty="0">
                <a:highlight>
                  <a:srgbClr val="FFCCFF"/>
                </a:highlight>
              </a:rPr>
              <a:t>桃色部分</a:t>
            </a:r>
            <a:r>
              <a:rPr kumimoji="1" lang="ja-JP" altLang="en-US" sz="2400" dirty="0"/>
              <a:t>の記載事項の文末を，「したりしようとする」から「したりしようとしている」とすることにより，内容のまとまりに対応する評価規準を作成することが可能。　　　　　　　　　　　　　　　　　　　　　　　　　　　　　　　　　　　　　　　　　　　　　　　　　　　　　　　　　　　　　　　　　　　　　　　　　　　　　　　　　　　　　　　　　　　　　　　</a:t>
            </a:r>
          </a:p>
        </p:txBody>
      </p:sp>
      <p:grpSp>
        <p:nvGrpSpPr>
          <p:cNvPr id="18438" name="グループ化 5"/>
          <p:cNvGrpSpPr>
            <a:grpSpLocks/>
          </p:cNvGrpSpPr>
          <p:nvPr/>
        </p:nvGrpSpPr>
        <p:grpSpPr bwMode="auto">
          <a:xfrm>
            <a:off x="0" y="-7938"/>
            <a:ext cx="9144000" cy="523876"/>
            <a:chOff x="0" y="-7937"/>
            <a:chExt cx="9144000" cy="523876"/>
          </a:xfrm>
        </p:grpSpPr>
        <p:sp>
          <p:nvSpPr>
            <p:cNvPr id="18439" name="テキスト ボックス 1"/>
            <p:cNvSpPr txBox="1">
              <a:spLocks noChangeArrowheads="1"/>
            </p:cNvSpPr>
            <p:nvPr/>
          </p:nvSpPr>
          <p:spPr bwMode="auto">
            <a:xfrm>
              <a:off x="0" y="-7937"/>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8" name="リボン: 下に曲がる 7"/>
            <p:cNvSpPr/>
            <p:nvPr/>
          </p:nvSpPr>
          <p:spPr>
            <a:xfrm>
              <a:off x="8172450" y="50801"/>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p30</a:t>
              </a:r>
              <a:endParaRPr kumimoji="1" lang="ja-JP" altLang="en-US" sz="2400" dirty="0">
                <a:solidFill>
                  <a:schemeClr val="tx1"/>
                </a:solidFill>
                <a:latin typeface="+mj-ea"/>
                <a:ea typeface="+mj-ea"/>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620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1784350" y="5308600"/>
          <a:ext cx="1322388" cy="296863"/>
        </p:xfrm>
        <a:graphic>
          <a:graphicData uri="http://schemas.openxmlformats.org/drawingml/2006/table">
            <a:tbl>
              <a:tblPr/>
              <a:tblGrid>
                <a:gridCol w="1322388">
                  <a:extLst>
                    <a:ext uri="{9D8B030D-6E8A-4147-A177-3AD203B41FA5}">
                      <a16:colId xmlns:a16="http://schemas.microsoft.com/office/drawing/2014/main" val="20000"/>
                    </a:ext>
                  </a:extLst>
                </a:gridCol>
              </a:tblGrid>
              <a:tr h="296863">
                <a:tc>
                  <a:txBody>
                    <a:bodyPr/>
                    <a:lstStyle/>
                    <a:p>
                      <a:endParaRPr kumimoji="1" lang="ja-JP" altLang="en-US" sz="1300" dirty="0"/>
                    </a:p>
                  </a:txBody>
                  <a:tcPr marL="91378" marR="91378" marT="45671" marB="45671">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20484" name="テキスト ボックス 4"/>
          <p:cNvSpPr txBox="1">
            <a:spLocks noChangeArrowheads="1"/>
          </p:cNvSpPr>
          <p:nvPr/>
        </p:nvSpPr>
        <p:spPr bwMode="auto">
          <a:xfrm>
            <a:off x="19050" y="62071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学習指導要領の「２ 内容」 及び 「内容のまとまりごとの評価規準（例）」 </a:t>
            </a:r>
          </a:p>
        </p:txBody>
      </p:sp>
      <p:graphicFrame>
        <p:nvGraphicFramePr>
          <p:cNvPr id="7" name="表 4"/>
          <p:cNvGraphicFramePr>
            <a:graphicFrameLocks noGrp="1"/>
          </p:cNvGraphicFramePr>
          <p:nvPr/>
        </p:nvGraphicFramePr>
        <p:xfrm>
          <a:off x="69850" y="1042988"/>
          <a:ext cx="9020175" cy="2622550"/>
        </p:xfrm>
        <a:graphic>
          <a:graphicData uri="http://schemas.openxmlformats.org/drawingml/2006/table">
            <a:tbl>
              <a:tblPr firstRow="1" bandRow="1">
                <a:tableStyleId>{5C22544A-7EE6-4342-B048-85BDC9FD1C3A}</a:tableStyleId>
              </a:tblPr>
              <a:tblGrid>
                <a:gridCol w="3006725">
                  <a:extLst>
                    <a:ext uri="{9D8B030D-6E8A-4147-A177-3AD203B41FA5}">
                      <a16:colId xmlns:a16="http://schemas.microsoft.com/office/drawing/2014/main" val="20000"/>
                    </a:ext>
                  </a:extLst>
                </a:gridCol>
                <a:gridCol w="3006725">
                  <a:extLst>
                    <a:ext uri="{9D8B030D-6E8A-4147-A177-3AD203B41FA5}">
                      <a16:colId xmlns:a16="http://schemas.microsoft.com/office/drawing/2014/main" val="20001"/>
                    </a:ext>
                  </a:extLst>
                </a:gridCol>
                <a:gridCol w="3006725">
                  <a:extLst>
                    <a:ext uri="{9D8B030D-6E8A-4147-A177-3AD203B41FA5}">
                      <a16:colId xmlns:a16="http://schemas.microsoft.com/office/drawing/2014/main" val="20002"/>
                    </a:ext>
                  </a:extLst>
                </a:gridCol>
              </a:tblGrid>
              <a:tr h="396432">
                <a:tc>
                  <a:txBody>
                    <a:bodyPr/>
                    <a:lstStyle/>
                    <a:p>
                      <a:pPr algn="ctr"/>
                      <a:r>
                        <a:rPr kumimoji="1" lang="ja-JP" altLang="en-US" sz="2000" b="0" dirty="0">
                          <a:solidFill>
                            <a:schemeClr val="tx1"/>
                          </a:solidFill>
                          <a:latin typeface="+mj-ea"/>
                          <a:ea typeface="+mj-ea"/>
                        </a:rPr>
                        <a:t>知識及び技能</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kern="1200" dirty="0">
                          <a:solidFill>
                            <a:schemeClr val="tx1"/>
                          </a:solidFill>
                          <a:latin typeface="+mj-ea"/>
                          <a:ea typeface="+mn-ea"/>
                          <a:cs typeface="+mn-cs"/>
                        </a:rPr>
                        <a:t>思考力，判断力，表現力等</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kern="1200" dirty="0">
                          <a:solidFill>
                            <a:schemeClr val="tx1"/>
                          </a:solidFill>
                          <a:latin typeface="+mj-ea"/>
                          <a:ea typeface="+mn-ea"/>
                          <a:cs typeface="+mn-cs"/>
                        </a:rPr>
                        <a:t>学びに向かう力，人間性等 </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226118">
                <a:tc>
                  <a:txBody>
                    <a:bodyPr/>
                    <a:lstStyle/>
                    <a:p>
                      <a:r>
                        <a:rPr kumimoji="1" lang="ja-JP" altLang="en-US" sz="2000" dirty="0"/>
                        <a:t>　学校生活に関わる活動を通して，学校での生活は様々な人や施設と関わっていることが分かる。</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dirty="0"/>
                        <a:t>　学校生活に関わる活動を通して，学校の施設の様子や学校生活を支えている人々や友達，通学路の様子やその安全を守っている人々などについて考えることができる。</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dirty="0"/>
                        <a:t>　学校生活に関わる活動を通して，楽しく安心して遊びや生活をしたり，安全な登下校をしたりしようとする。</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8" name="表 4"/>
          <p:cNvGraphicFramePr>
            <a:graphicFrameLocks noGrp="1"/>
          </p:cNvGraphicFramePr>
          <p:nvPr/>
        </p:nvGraphicFramePr>
        <p:xfrm>
          <a:off x="53975" y="4191000"/>
          <a:ext cx="9020175" cy="2622550"/>
        </p:xfrm>
        <a:graphic>
          <a:graphicData uri="http://schemas.openxmlformats.org/drawingml/2006/table">
            <a:tbl>
              <a:tblPr firstRow="1" bandRow="1">
                <a:tableStyleId>{5C22544A-7EE6-4342-B048-85BDC9FD1C3A}</a:tableStyleId>
              </a:tblPr>
              <a:tblGrid>
                <a:gridCol w="3006725">
                  <a:extLst>
                    <a:ext uri="{9D8B030D-6E8A-4147-A177-3AD203B41FA5}">
                      <a16:colId xmlns:a16="http://schemas.microsoft.com/office/drawing/2014/main" val="20000"/>
                    </a:ext>
                  </a:extLst>
                </a:gridCol>
                <a:gridCol w="3006725">
                  <a:extLst>
                    <a:ext uri="{9D8B030D-6E8A-4147-A177-3AD203B41FA5}">
                      <a16:colId xmlns:a16="http://schemas.microsoft.com/office/drawing/2014/main" val="20001"/>
                    </a:ext>
                  </a:extLst>
                </a:gridCol>
                <a:gridCol w="3006725">
                  <a:extLst>
                    <a:ext uri="{9D8B030D-6E8A-4147-A177-3AD203B41FA5}">
                      <a16:colId xmlns:a16="http://schemas.microsoft.com/office/drawing/2014/main" val="20002"/>
                    </a:ext>
                  </a:extLst>
                </a:gridCol>
              </a:tblGrid>
              <a:tr h="396432">
                <a:tc>
                  <a:txBody>
                    <a:bodyPr/>
                    <a:lstStyle/>
                    <a:p>
                      <a:pPr algn="ctr"/>
                      <a:r>
                        <a:rPr kumimoji="1" lang="ja-JP" altLang="en-US" sz="2000" b="0" dirty="0">
                          <a:solidFill>
                            <a:schemeClr val="tx1"/>
                          </a:solidFill>
                          <a:latin typeface="+mj-ea"/>
                          <a:ea typeface="+mj-ea"/>
                        </a:rPr>
                        <a:t>知識・技能</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0" kern="1200" dirty="0">
                          <a:solidFill>
                            <a:schemeClr val="tx1"/>
                          </a:solidFill>
                          <a:latin typeface="+mj-ea"/>
                          <a:ea typeface="+mn-ea"/>
                          <a:cs typeface="+mn-cs"/>
                        </a:rPr>
                        <a:t>思考・判断・表現</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kern="1200" dirty="0">
                          <a:solidFill>
                            <a:schemeClr val="tx1"/>
                          </a:solidFill>
                          <a:latin typeface="+mj-ea"/>
                          <a:ea typeface="+mn-ea"/>
                          <a:cs typeface="+mn-cs"/>
                        </a:rPr>
                        <a:t>主体的に学習に取り組む態度</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226118">
                <a:tc>
                  <a:txBody>
                    <a:bodyPr/>
                    <a:lstStyle/>
                    <a:p>
                      <a:r>
                        <a:rPr kumimoji="1" lang="ja-JP" altLang="en-US" sz="2000"/>
                        <a:t>　学校</a:t>
                      </a:r>
                      <a:r>
                        <a:rPr kumimoji="1" lang="ja-JP" altLang="en-US" sz="2000" dirty="0"/>
                        <a:t>生活に関わる活動を通して，学校での生活は様々な人や施設と関わっていることが分かっている。 </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dirty="0"/>
                        <a:t>　学校生活に関わる活動を通して，学校の施設の様子や学校生活を支えている人々や友達，通学路の様子やその安全を守っている人々などについて考えている。</a:t>
                      </a:r>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dirty="0"/>
                        <a:t>　学校生活に関わる活動を通して，楽しく安心して遊びや生活をしたり，安全な登下校をしたりしようとしている。</a:t>
                      </a:r>
                      <a:endParaRPr kumimoji="1" lang="ja-JP" altLang="en-US" sz="1400" dirty="0"/>
                    </a:p>
                  </a:txBody>
                  <a:tcPr marL="91439" marR="91439" marT="45742" marB="457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 name="フローチャート: 組合せ 1"/>
          <p:cNvSpPr/>
          <p:nvPr/>
        </p:nvSpPr>
        <p:spPr>
          <a:xfrm>
            <a:off x="7019925" y="3760788"/>
            <a:ext cx="1223963"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0" name="フローチャート: 組合せ 9"/>
          <p:cNvSpPr/>
          <p:nvPr/>
        </p:nvSpPr>
        <p:spPr>
          <a:xfrm>
            <a:off x="3978275" y="3760788"/>
            <a:ext cx="1225550"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1" name="フローチャート: 組合せ 10"/>
          <p:cNvSpPr/>
          <p:nvPr/>
        </p:nvSpPr>
        <p:spPr>
          <a:xfrm>
            <a:off x="900113" y="3746500"/>
            <a:ext cx="1223962"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grpSp>
        <p:nvGrpSpPr>
          <p:cNvPr id="20516" name="グループ化 11"/>
          <p:cNvGrpSpPr>
            <a:grpSpLocks/>
          </p:cNvGrpSpPr>
          <p:nvPr/>
        </p:nvGrpSpPr>
        <p:grpSpPr bwMode="auto">
          <a:xfrm>
            <a:off x="0" y="-7938"/>
            <a:ext cx="9144000" cy="523876"/>
            <a:chOff x="0" y="-7937"/>
            <a:chExt cx="9144000" cy="523876"/>
          </a:xfrm>
        </p:grpSpPr>
        <p:sp>
          <p:nvSpPr>
            <p:cNvPr id="20517" name="テキスト ボックス 1"/>
            <p:cNvSpPr txBox="1">
              <a:spLocks noChangeArrowheads="1"/>
            </p:cNvSpPr>
            <p:nvPr/>
          </p:nvSpPr>
          <p:spPr bwMode="auto">
            <a:xfrm>
              <a:off x="0" y="-7937"/>
              <a:ext cx="9144000" cy="52387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14" name="リボン: 下に曲がる 13"/>
            <p:cNvSpPr/>
            <p:nvPr/>
          </p:nvSpPr>
          <p:spPr>
            <a:xfrm>
              <a:off x="8172450" y="50801"/>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p30</a:t>
              </a:r>
              <a:endParaRPr kumimoji="1" lang="ja-JP" altLang="en-US" sz="2400" dirty="0">
                <a:solidFill>
                  <a:schemeClr val="tx1"/>
                </a:solidFill>
                <a:latin typeface="+mj-ea"/>
                <a:ea typeface="+mj-ea"/>
              </a:endParaRPr>
            </a:p>
          </p:txBody>
        </p:sp>
      </p:gr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98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18032</TotalTime>
  <Words>5641</Words>
  <Application>Microsoft Office PowerPoint</Application>
  <PresentationFormat>画面に合わせる (4:3)</PresentationFormat>
  <Paragraphs>439</Paragraphs>
  <Slides>24</Slides>
  <Notes>24</Notes>
  <HiddenSlides>0</HiddenSlides>
  <MMClips>24</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24</vt:i4>
      </vt:variant>
    </vt:vector>
  </HeadingPairs>
  <TitlesOfParts>
    <vt:vector size="32" baseType="lpstr">
      <vt:lpstr>HGP教科書体</vt:lpstr>
      <vt:lpstr>ＭＳ Ｐゴシック</vt:lpstr>
      <vt:lpstr>ＭＳ 明朝</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954</cp:revision>
  <cp:lastPrinted>2020-04-27T04:47:51Z</cp:lastPrinted>
  <dcterms:created xsi:type="dcterms:W3CDTF">2009-05-16T06:50:40Z</dcterms:created>
  <dcterms:modified xsi:type="dcterms:W3CDTF">2020-05-27T13:45:42Z</dcterms:modified>
</cp:coreProperties>
</file>