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Lst>
  <p:notesMasterIdLst>
    <p:notesMasterId r:id="rId38"/>
  </p:notesMasterIdLst>
  <p:handoutMasterIdLst>
    <p:handoutMasterId r:id="rId39"/>
  </p:handoutMasterIdLst>
  <p:sldIdLst>
    <p:sldId id="472" r:id="rId2"/>
    <p:sldId id="685" r:id="rId3"/>
    <p:sldId id="754" r:id="rId4"/>
    <p:sldId id="690" r:id="rId5"/>
    <p:sldId id="757" r:id="rId6"/>
    <p:sldId id="696" r:id="rId7"/>
    <p:sldId id="697" r:id="rId8"/>
    <p:sldId id="759" r:id="rId9"/>
    <p:sldId id="703" r:id="rId10"/>
    <p:sldId id="701" r:id="rId11"/>
    <p:sldId id="702" r:id="rId12"/>
    <p:sldId id="710" r:id="rId13"/>
    <p:sldId id="695" r:id="rId14"/>
    <p:sldId id="763" r:id="rId15"/>
    <p:sldId id="765" r:id="rId16"/>
    <p:sldId id="766" r:id="rId17"/>
    <p:sldId id="743" r:id="rId18"/>
    <p:sldId id="712" r:id="rId19"/>
    <p:sldId id="713" r:id="rId20"/>
    <p:sldId id="714" r:id="rId21"/>
    <p:sldId id="721" r:id="rId22"/>
    <p:sldId id="724" r:id="rId23"/>
    <p:sldId id="725" r:id="rId24"/>
    <p:sldId id="762" r:id="rId25"/>
    <p:sldId id="727" r:id="rId26"/>
    <p:sldId id="770" r:id="rId27"/>
    <p:sldId id="729" r:id="rId28"/>
    <p:sldId id="730" r:id="rId29"/>
    <p:sldId id="731" r:id="rId30"/>
    <p:sldId id="772" r:id="rId31"/>
    <p:sldId id="769" r:id="rId32"/>
    <p:sldId id="740" r:id="rId33"/>
    <p:sldId id="748" r:id="rId34"/>
    <p:sldId id="760" r:id="rId35"/>
    <p:sldId id="752" r:id="rId36"/>
    <p:sldId id="741" r:id="rId37"/>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rGfnHIWrqF0bNl0ULpCjzA==" hashData="jGi+SJ9AQ2aoBCgeFWhYQcb+kFohPW6nI4pXiVQLIZ/iOnq/BADmgi47uVH5blSqL1ropMfupKMXZWEBekqRGQ=="/>
  <p:extLst>
    <p:ext uri="{EFAFB233-063F-42B5-8137-9DF3F51BA10A}">
      <p15:sldGuideLst xmlns:p15="http://schemas.microsoft.com/office/powerpoint/2012/main">
        <p15:guide id="1" orient="horz" pos="3067">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7000"/>
    <a:srgbClr val="FFFF99"/>
    <a:srgbClr val="FFE7FF"/>
    <a:srgbClr val="FFFFE1"/>
    <a:srgbClr val="FF33CC"/>
    <a:srgbClr val="E2FFC5"/>
    <a:srgbClr val="E68900"/>
    <a:srgbClr val="FFFF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0" autoAdjust="0"/>
    <p:restoredTop sz="86151" autoAdjust="0"/>
  </p:normalViewPr>
  <p:slideViewPr>
    <p:cSldViewPr>
      <p:cViewPr varScale="1">
        <p:scale>
          <a:sx n="59" d="100"/>
          <a:sy n="59" d="100"/>
        </p:scale>
        <p:origin x="1554" y="42"/>
      </p:cViewPr>
      <p:guideLst>
        <p:guide orient="horz" pos="3067"/>
        <p:guide pos="2880"/>
      </p:guideLst>
    </p:cSldViewPr>
  </p:slideViewPr>
  <p:notesTextViewPr>
    <p:cViewPr>
      <p:scale>
        <a:sx n="100" d="100"/>
        <a:sy n="100" d="100"/>
      </p:scale>
      <p:origin x="0" y="0"/>
    </p:cViewPr>
  </p:notesTextViewPr>
  <p:sorterViewPr>
    <p:cViewPr>
      <p:scale>
        <a:sx n="74" d="100"/>
        <a:sy n="74" d="100"/>
      </p:scale>
      <p:origin x="0" y="0"/>
    </p:cViewPr>
  </p:sorterViewPr>
  <p:notesViewPr>
    <p:cSldViewPr>
      <p:cViewPr varScale="1">
        <p:scale>
          <a:sx n="52" d="100"/>
          <a:sy n="52" d="100"/>
        </p:scale>
        <p:origin x="295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95BD2125-BA90-4D3D-A175-071D58CCD5A2}" type="slidenum">
              <a:rPr lang="en-US" altLang="ja-JP"/>
              <a:pPr>
                <a:defRPr/>
              </a:pPr>
              <a:t>‹#›</a:t>
            </a:fld>
            <a:endParaRPr lang="en-US" altLang="ja-JP"/>
          </a:p>
        </p:txBody>
      </p:sp>
    </p:spTree>
    <p:extLst>
      <p:ext uri="{BB962C8B-B14F-4D97-AF65-F5344CB8AC3E}">
        <p14:creationId xmlns:p14="http://schemas.microsoft.com/office/powerpoint/2010/main" val="1029608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2207AB23-016B-4921-A761-918EA1D8D763}" type="slidenum">
              <a:rPr lang="en-US" altLang="ja-JP"/>
              <a:pPr>
                <a:defRPr/>
              </a:pPr>
              <a:t>‹#›</a:t>
            </a:fld>
            <a:endParaRPr lang="en-US" altLang="ja-JP"/>
          </a:p>
        </p:txBody>
      </p:sp>
    </p:spTree>
    <p:extLst>
      <p:ext uri="{BB962C8B-B14F-4D97-AF65-F5344CB8AC3E}">
        <p14:creationId xmlns:p14="http://schemas.microsoft.com/office/powerpoint/2010/main" val="9509499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885FD010-1BC7-41EC-BCB0-B1BDDEF83C0C}" type="slidenum">
              <a:rPr kumimoji="1" lang="en-US" altLang="ja-JP" smtClean="0">
                <a:solidFill>
                  <a:srgbClr val="000000"/>
                </a:solidFill>
                <a:latin typeface="Arial" panose="020B0604020202020204" pitchFamily="34" charset="0"/>
              </a:rPr>
              <a:pPr/>
              <a:t>1</a:t>
            </a:fld>
            <a:endParaRPr kumimoji="1" lang="en-US" altLang="ja-JP">
              <a:solidFill>
                <a:srgbClr val="000000"/>
              </a:solidFill>
              <a:latin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ＭＳ 明朝" panose="02020609040205080304" pitchFamily="17" charset="-128"/>
                <a:ea typeface="ＭＳ 明朝" panose="02020609040205080304" pitchFamily="17" charset="-128"/>
              </a:rPr>
              <a:t>　只今から，「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のための学習評価」「小学校音楽」の説明を始めます。</a:t>
            </a:r>
          </a:p>
          <a:p>
            <a:pPr>
              <a:lnSpc>
                <a:spcPct val="150000"/>
              </a:lnSpc>
            </a:pPr>
            <a:r>
              <a:rPr lang="ja-JP" altLang="en-US">
                <a:latin typeface="ＭＳ 明朝" panose="02020609040205080304" pitchFamily="17" charset="-128"/>
                <a:ea typeface="ＭＳ 明朝" panose="02020609040205080304" pitchFamily="17" charset="-128"/>
              </a:rPr>
              <a:t>　スライド右上の数字は，国立教育政策研究所の「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のための学習評価に関する参考資料」，以下，参考資料といいますが，この参考資料のページを示していますので併せてご覧ください。</a:t>
            </a:r>
          </a:p>
        </p:txBody>
      </p:sp>
    </p:spTree>
    <p:extLst>
      <p:ext uri="{BB962C8B-B14F-4D97-AF65-F5344CB8AC3E}">
        <p14:creationId xmlns:p14="http://schemas.microsoft.com/office/powerpoint/2010/main" val="1979549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a:ln/>
        </p:spPr>
      </p:sp>
      <p:sp>
        <p:nvSpPr>
          <p:cNvPr id="235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これらを踏まえた，第１学年「Ａ 表現」の「内容」 及び 「内容のまとまりごとの評価規準」例は，このように整理されます。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スライド下段は，「知識・技能」です。（５秒待つ）</a:t>
            </a:r>
            <a:endParaRPr lang="en-US" altLang="ja-JP">
              <a:latin typeface="Arial" panose="020B0604020202020204" pitchFamily="34" charset="0"/>
            </a:endParaRPr>
          </a:p>
        </p:txBody>
      </p:sp>
      <p:sp>
        <p:nvSpPr>
          <p:cNvPr id="235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9AF6224-9C46-4167-8C5E-8C93D766A1DF}" type="slidenum">
              <a:rPr lang="ja-JP" altLang="en-US" smtClean="0">
                <a:solidFill>
                  <a:srgbClr val="000000"/>
                </a:solidFill>
                <a:latin typeface="游ゴシック" panose="020B0400000000000000" pitchFamily="50" charset="-128"/>
              </a:rPr>
              <a:pPr/>
              <a:t>10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309278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TextEdit="1"/>
          </p:cNvSpPr>
          <p:nvPr>
            <p:ph type="sldImg"/>
          </p:nvPr>
        </p:nvSpPr>
        <p:spPr>
          <a:ln/>
        </p:spPr>
      </p:sp>
      <p:sp>
        <p:nvSpPr>
          <p:cNvPr id="256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「思考・判断・表現」及び「主体的に学習に取り組む態度」です。（５秒待つ）</a:t>
            </a:r>
            <a:endParaRPr lang="en-US" altLang="ja-JP">
              <a:latin typeface="Arial" panose="020B0604020202020204" pitchFamily="34" charset="0"/>
            </a:endParaRPr>
          </a:p>
        </p:txBody>
      </p:sp>
      <p:sp>
        <p:nvSpPr>
          <p:cNvPr id="256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AF95588-A994-4807-A471-17B28968393F}" type="slidenum">
              <a:rPr lang="ja-JP" altLang="en-US" smtClean="0">
                <a:solidFill>
                  <a:srgbClr val="000000"/>
                </a:solidFill>
                <a:latin typeface="游ゴシック" panose="020B0400000000000000" pitchFamily="50" charset="-128"/>
              </a:rPr>
              <a:pPr/>
              <a:t>11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670100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9BDD568B-942D-492B-A6DF-DA2BB146C91C}" type="slidenum">
              <a:rPr kumimoji="1" lang="en-US" altLang="ja-JP" smtClean="0">
                <a:solidFill>
                  <a:srgbClr val="000000"/>
                </a:solidFill>
                <a:latin typeface="Arial" panose="020B0604020202020204" pitchFamily="34" charset="0"/>
              </a:rPr>
              <a:pPr/>
              <a:t>12</a:t>
            </a:fld>
            <a:endParaRPr kumimoji="1" lang="en-US" altLang="ja-JP">
              <a:solidFill>
                <a:srgbClr val="000000"/>
              </a:solidFill>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ＭＳ 明朝" panose="02020609040205080304" pitchFamily="17" charset="-128"/>
                <a:ea typeface="ＭＳ 明朝" panose="02020609040205080304" pitchFamily="17" charset="-128"/>
              </a:rPr>
              <a:t>では，ここからは，「題材の評価規準」の基本構造について説明します。</a:t>
            </a:r>
          </a:p>
          <a:p>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715495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TextEdit="1"/>
          </p:cNvSpPr>
          <p:nvPr>
            <p:ph type="sldImg"/>
          </p:nvPr>
        </p:nvSpPr>
        <p:spPr>
          <a:ln/>
        </p:spPr>
      </p:sp>
      <p:sp>
        <p:nvSpPr>
          <p:cNvPr id="296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ＭＳ Ｐ明朝" panose="02020600040205080304" pitchFamily="18" charset="-128"/>
              </a:rPr>
              <a:t>　第１学年及び第２学年「Ａ 表現・歌唱」の例です。</a:t>
            </a:r>
            <a:endParaRPr lang="en-US" altLang="ja-JP">
              <a:latin typeface="ＭＳ Ｐ明朝" panose="02020600040205080304" pitchFamily="18" charset="-128"/>
            </a:endParaRPr>
          </a:p>
          <a:p>
            <a:pPr>
              <a:lnSpc>
                <a:spcPct val="150000"/>
              </a:lnSpc>
            </a:pPr>
            <a:r>
              <a:rPr lang="ja-JP" altLang="en-US">
                <a:latin typeface="ＭＳ Ｐ明朝" panose="02020600040205080304" pitchFamily="18" charset="-128"/>
              </a:rPr>
              <a:t>　青文字・下線部は，事項の文言を「評価の観点の趣旨」及び「題材の評価規準作成のポイント」に倣って（ならって）置き換えた部分，ゴシック体は，事項や「評価の観点の趣旨」の文言を，題材で扱う内容に合わせて適切に選択するなどして置き換えたり挿入したりする部分です。</a:t>
            </a:r>
            <a:endParaRPr lang="en-US" altLang="ja-JP">
              <a:latin typeface="ＭＳ Ｐ明朝" panose="02020600040205080304" pitchFamily="18" charset="-128"/>
            </a:endParaRPr>
          </a:p>
        </p:txBody>
      </p:sp>
      <p:sp>
        <p:nvSpPr>
          <p:cNvPr id="297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AB9B1FE-D558-4DB0-8158-D02B2547AACB}" type="slidenum">
              <a:rPr lang="en-US" altLang="ja-JP" smtClean="0">
                <a:latin typeface="Arial" panose="020B0604020202020204" pitchFamily="34" charset="0"/>
              </a:rPr>
              <a:pPr/>
              <a:t>13</a:t>
            </a:fld>
            <a:endParaRPr lang="en-US" altLang="ja-JP">
              <a:latin typeface="Arial" panose="020B0604020202020204" pitchFamily="34" charset="0"/>
            </a:endParaRPr>
          </a:p>
        </p:txBody>
      </p:sp>
    </p:spTree>
    <p:extLst>
      <p:ext uri="{BB962C8B-B14F-4D97-AF65-F5344CB8AC3E}">
        <p14:creationId xmlns:p14="http://schemas.microsoft.com/office/powerpoint/2010/main" val="2673861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TextEdit="1"/>
          </p:cNvSpPr>
          <p:nvPr>
            <p:ph type="sldImg"/>
          </p:nvPr>
        </p:nvSpPr>
        <p:spPr>
          <a:ln/>
        </p:spPr>
      </p:sp>
      <p:sp>
        <p:nvSpPr>
          <p:cNvPr id="317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ＭＳ Ｐ明朝" panose="02020600040205080304" pitchFamily="18" charset="-128"/>
              </a:rPr>
              <a:t>　このスライドは，基本構造を基に，事項ア，事項イ，事項ウの</a:t>
            </a:r>
            <a:r>
              <a:rPr lang="en-US" altLang="ja-JP" dirty="0">
                <a:latin typeface="ＭＳ Ｐ明朝" panose="02020600040205080304" pitchFamily="18" charset="-128"/>
              </a:rPr>
              <a:t>(</a:t>
            </a:r>
            <a:r>
              <a:rPr lang="ja-JP" altLang="en-US" dirty="0">
                <a:latin typeface="ＭＳ Ｐ明朝" panose="02020600040205080304" pitchFamily="18" charset="-128"/>
              </a:rPr>
              <a:t>ｳ</a:t>
            </a:r>
            <a:r>
              <a:rPr lang="en-US" altLang="ja-JP" dirty="0">
                <a:latin typeface="ＭＳ Ｐ明朝" panose="02020600040205080304" pitchFamily="18" charset="-128"/>
              </a:rPr>
              <a:t>)</a:t>
            </a:r>
            <a:r>
              <a:rPr lang="ja-JP" altLang="en-US" dirty="0">
                <a:latin typeface="ＭＳ Ｐ明朝" panose="02020600040205080304" pitchFamily="18" charset="-128"/>
              </a:rPr>
              <a:t>を選択して作成した「題材の評価規準」の具体例になります。</a:t>
            </a:r>
            <a:endParaRPr lang="en-US" altLang="ja-JP" dirty="0">
              <a:latin typeface="ＭＳ Ｐ明朝" panose="02020600040205080304" pitchFamily="18" charset="-128"/>
            </a:endParaRPr>
          </a:p>
          <a:p>
            <a:pPr>
              <a:lnSpc>
                <a:spcPct val="150000"/>
              </a:lnSpc>
            </a:pPr>
            <a:r>
              <a:rPr lang="ja-JP" altLang="en-US" dirty="0">
                <a:latin typeface="ＭＳ Ｐ明朝" panose="02020600040205080304" pitchFamily="18" charset="-128"/>
              </a:rPr>
              <a:t>　後ほど，参考資料４６，４７ページをゆっくりご覧ください。</a:t>
            </a:r>
          </a:p>
          <a:p>
            <a:pPr>
              <a:lnSpc>
                <a:spcPct val="150000"/>
              </a:lnSpc>
            </a:pPr>
            <a:endParaRPr lang="ja-JP" altLang="en-US" dirty="0">
              <a:latin typeface="ＭＳ Ｐ明朝" panose="02020600040205080304" pitchFamily="18" charset="-128"/>
            </a:endParaRPr>
          </a:p>
        </p:txBody>
      </p:sp>
      <p:sp>
        <p:nvSpPr>
          <p:cNvPr id="317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ECD1198-064E-4000-89FB-4FFD5D30302F}" type="slidenum">
              <a:rPr lang="en-US" altLang="ja-JP" smtClean="0">
                <a:latin typeface="Arial" panose="020B0604020202020204" pitchFamily="34" charset="0"/>
              </a:rPr>
              <a:pPr/>
              <a:t>14</a:t>
            </a:fld>
            <a:endParaRPr lang="en-US" altLang="ja-JP">
              <a:latin typeface="Arial" panose="020B0604020202020204" pitchFamily="34" charset="0"/>
            </a:endParaRPr>
          </a:p>
        </p:txBody>
      </p:sp>
    </p:spTree>
    <p:extLst>
      <p:ext uri="{BB962C8B-B14F-4D97-AF65-F5344CB8AC3E}">
        <p14:creationId xmlns:p14="http://schemas.microsoft.com/office/powerpoint/2010/main" val="3631472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TextEdit="1"/>
          </p:cNvSpPr>
          <p:nvPr>
            <p:ph type="sldImg"/>
          </p:nvPr>
        </p:nvSpPr>
        <p:spPr>
          <a:ln/>
        </p:spPr>
      </p:sp>
      <p:sp>
        <p:nvSpPr>
          <p:cNvPr id="337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ＭＳ Ｐ明朝" panose="02020600040205080304" pitchFamily="18" charset="-128"/>
              </a:rPr>
              <a:t>　次は，第５学年及び第６学年「Ａ 表現・音楽づくり」の例です。</a:t>
            </a:r>
            <a:endParaRPr lang="en-US" altLang="ja-JP" dirty="0">
              <a:latin typeface="ＭＳ Ｐ明朝" panose="02020600040205080304" pitchFamily="18" charset="-128"/>
            </a:endParaRPr>
          </a:p>
          <a:p>
            <a:pPr>
              <a:lnSpc>
                <a:spcPct val="150000"/>
              </a:lnSpc>
            </a:pPr>
            <a:r>
              <a:rPr lang="ja-JP" altLang="en-US" dirty="0">
                <a:latin typeface="ＭＳ Ｐ明朝" panose="02020600040205080304" pitchFamily="18" charset="-128"/>
              </a:rPr>
              <a:t>　基本構造は，先ほどの「歌唱」の例と同じですが，「音楽づくり」においては，加えて，斜めの赤文字ゴシック体の部分に留意する必要があります。</a:t>
            </a:r>
            <a:endParaRPr lang="en-US" altLang="ja-JP" dirty="0">
              <a:latin typeface="ＭＳ Ｐ明朝" panose="02020600040205080304" pitchFamily="18" charset="-128"/>
            </a:endParaRPr>
          </a:p>
        </p:txBody>
      </p:sp>
      <p:sp>
        <p:nvSpPr>
          <p:cNvPr id="337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6BBE738-BA36-4B44-83E4-7F29B5B24E16}" type="slidenum">
              <a:rPr lang="en-US" altLang="ja-JP" smtClean="0">
                <a:latin typeface="Arial" panose="020B0604020202020204" pitchFamily="34" charset="0"/>
              </a:rPr>
              <a:pPr/>
              <a:t>15</a:t>
            </a:fld>
            <a:endParaRPr lang="en-US" altLang="ja-JP">
              <a:latin typeface="Arial" panose="020B0604020202020204" pitchFamily="34" charset="0"/>
            </a:endParaRPr>
          </a:p>
        </p:txBody>
      </p:sp>
    </p:spTree>
    <p:extLst>
      <p:ext uri="{BB962C8B-B14F-4D97-AF65-F5344CB8AC3E}">
        <p14:creationId xmlns:p14="http://schemas.microsoft.com/office/powerpoint/2010/main" val="82103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TextEdit="1"/>
          </p:cNvSpPr>
          <p:nvPr>
            <p:ph type="sldImg"/>
          </p:nvPr>
        </p:nvSpPr>
        <p:spPr>
          <a:ln/>
        </p:spPr>
      </p:sp>
      <p:sp>
        <p:nvSpPr>
          <p:cNvPr id="358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ＭＳ Ｐ明朝" panose="02020600040205080304" pitchFamily="18" charset="-128"/>
              </a:rPr>
              <a:t>　この基本構造を基に，スライド上段は，各事項の</a:t>
            </a:r>
            <a:r>
              <a:rPr lang="en-US" altLang="ja-JP" dirty="0">
                <a:latin typeface="ＭＳ Ｐ明朝" panose="02020600040205080304" pitchFamily="18" charset="-128"/>
              </a:rPr>
              <a:t>(</a:t>
            </a:r>
            <a:r>
              <a:rPr lang="ja-JP" altLang="en-US" dirty="0">
                <a:latin typeface="ＭＳ Ｐ明朝" panose="02020600040205080304" pitchFamily="18" charset="-128"/>
              </a:rPr>
              <a:t>ｱ</a:t>
            </a:r>
            <a:r>
              <a:rPr lang="en-US" altLang="ja-JP" dirty="0">
                <a:latin typeface="ＭＳ Ｐ明朝" panose="02020600040205080304" pitchFamily="18" charset="-128"/>
              </a:rPr>
              <a:t>)</a:t>
            </a:r>
            <a:r>
              <a:rPr lang="ja-JP" altLang="en-US" dirty="0">
                <a:latin typeface="ＭＳ Ｐ明朝" panose="02020600040205080304" pitchFamily="18" charset="-128"/>
              </a:rPr>
              <a:t>を選択した場合，いわゆる「</a:t>
            </a:r>
            <a:r>
              <a:rPr lang="en-US" altLang="ja-JP" dirty="0">
                <a:latin typeface="ＭＳ Ｐ明朝" panose="02020600040205080304" pitchFamily="18" charset="-128"/>
              </a:rPr>
              <a:t>(</a:t>
            </a:r>
            <a:r>
              <a:rPr lang="ja-JP" altLang="en-US" dirty="0">
                <a:latin typeface="ＭＳ Ｐ明朝" panose="02020600040205080304" pitchFamily="18" charset="-128"/>
              </a:rPr>
              <a:t>ｱ</a:t>
            </a:r>
            <a:r>
              <a:rPr lang="en-US" altLang="ja-JP" dirty="0">
                <a:latin typeface="ＭＳ Ｐ明朝" panose="02020600040205080304" pitchFamily="18" charset="-128"/>
              </a:rPr>
              <a:t>)</a:t>
            </a:r>
            <a:r>
              <a:rPr lang="ja-JP" altLang="en-US" dirty="0">
                <a:latin typeface="ＭＳ Ｐ明朝" panose="02020600040205080304" pitchFamily="18" charset="-128"/>
              </a:rPr>
              <a:t>系統」を選択して作成した「題材の評価規準」，スライド下段は，各事項の</a:t>
            </a:r>
            <a:r>
              <a:rPr lang="en-US" altLang="ja-JP" dirty="0">
                <a:latin typeface="ＭＳ Ｐ明朝" panose="02020600040205080304" pitchFamily="18" charset="-128"/>
              </a:rPr>
              <a:t>(</a:t>
            </a:r>
            <a:r>
              <a:rPr lang="ja-JP" altLang="en-US" dirty="0">
                <a:latin typeface="ＭＳ Ｐ明朝" panose="02020600040205080304" pitchFamily="18" charset="-128"/>
              </a:rPr>
              <a:t>ｲ</a:t>
            </a:r>
            <a:r>
              <a:rPr lang="en-US" altLang="ja-JP" dirty="0">
                <a:latin typeface="ＭＳ Ｐ明朝" panose="02020600040205080304" pitchFamily="18" charset="-128"/>
              </a:rPr>
              <a:t>)</a:t>
            </a:r>
            <a:r>
              <a:rPr lang="ja-JP" altLang="en-US" dirty="0">
                <a:latin typeface="ＭＳ Ｐ明朝" panose="02020600040205080304" pitchFamily="18" charset="-128"/>
              </a:rPr>
              <a:t>を選択した「</a:t>
            </a:r>
            <a:r>
              <a:rPr lang="en-US" altLang="ja-JP" dirty="0">
                <a:latin typeface="ＭＳ Ｐ明朝" panose="02020600040205080304" pitchFamily="18" charset="-128"/>
              </a:rPr>
              <a:t>(</a:t>
            </a:r>
            <a:r>
              <a:rPr lang="ja-JP" altLang="en-US" dirty="0">
                <a:latin typeface="ＭＳ Ｐ明朝" panose="02020600040205080304" pitchFamily="18" charset="-128"/>
              </a:rPr>
              <a:t>ｲ</a:t>
            </a:r>
            <a:r>
              <a:rPr lang="en-US" altLang="ja-JP" dirty="0">
                <a:latin typeface="ＭＳ Ｐ明朝" panose="02020600040205080304" pitchFamily="18" charset="-128"/>
              </a:rPr>
              <a:t>)</a:t>
            </a:r>
            <a:r>
              <a:rPr lang="ja-JP" altLang="en-US" dirty="0">
                <a:latin typeface="ＭＳ Ｐ明朝" panose="02020600040205080304" pitchFamily="18" charset="-128"/>
              </a:rPr>
              <a:t>系統」の「題材の評価規準」の具体例です。</a:t>
            </a:r>
            <a:endParaRPr lang="en-US" altLang="ja-JP" dirty="0">
              <a:latin typeface="ＭＳ Ｐ明朝" panose="02020600040205080304" pitchFamily="18" charset="-128"/>
            </a:endParaRPr>
          </a:p>
          <a:p>
            <a:pPr>
              <a:lnSpc>
                <a:spcPct val="150000"/>
              </a:lnSpc>
            </a:pPr>
            <a:r>
              <a:rPr lang="ja-JP" altLang="en-US" dirty="0">
                <a:latin typeface="ＭＳ Ｐ明朝" panose="02020600040205080304" pitchFamily="18" charset="-128"/>
              </a:rPr>
              <a:t>　歌唱及び器楽の構造とは若干異なりますので，この表を参考に評価規準を作成していただければと思います。</a:t>
            </a:r>
          </a:p>
        </p:txBody>
      </p:sp>
      <p:sp>
        <p:nvSpPr>
          <p:cNvPr id="358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CDD833C-734C-4942-9473-FF42B160017D}" type="slidenum">
              <a:rPr lang="en-US" altLang="ja-JP" smtClean="0">
                <a:latin typeface="Arial" panose="020B0604020202020204" pitchFamily="34" charset="0"/>
              </a:rPr>
              <a:pPr/>
              <a:t>16</a:t>
            </a:fld>
            <a:endParaRPr lang="en-US" altLang="ja-JP">
              <a:latin typeface="Arial" panose="020B0604020202020204" pitchFamily="34" charset="0"/>
            </a:endParaRPr>
          </a:p>
        </p:txBody>
      </p:sp>
    </p:spTree>
    <p:extLst>
      <p:ext uri="{BB962C8B-B14F-4D97-AF65-F5344CB8AC3E}">
        <p14:creationId xmlns:p14="http://schemas.microsoft.com/office/powerpoint/2010/main" val="1017607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ln/>
        </p:spPr>
      </p:sp>
      <p:sp>
        <p:nvSpPr>
          <p:cNvPr id="378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Arial" panose="020B0604020202020204" pitchFamily="34" charset="0"/>
              </a:rPr>
              <a:t>　鑑賞領域については，参考資料に例示がありませんので，このスライドの内容を参考にしていだければと思います。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また，鑑賞領域では，指導事項に「技能」に係る内容がないため，「技能」に関する評価規準は設定しません。</a:t>
            </a:r>
          </a:p>
        </p:txBody>
      </p:sp>
      <p:sp>
        <p:nvSpPr>
          <p:cNvPr id="378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2CEBCB2-9D1F-49DF-8C98-92E034D1B6F3}" type="slidenum">
              <a:rPr lang="en-US" altLang="ja-JP" smtClean="0">
                <a:latin typeface="Arial" panose="020B0604020202020204" pitchFamily="34" charset="0"/>
              </a:rPr>
              <a:pPr/>
              <a:t>17</a:t>
            </a:fld>
            <a:endParaRPr lang="en-US" altLang="ja-JP">
              <a:latin typeface="Arial" panose="020B0604020202020204" pitchFamily="34" charset="0"/>
            </a:endParaRPr>
          </a:p>
        </p:txBody>
      </p:sp>
    </p:spTree>
    <p:extLst>
      <p:ext uri="{BB962C8B-B14F-4D97-AF65-F5344CB8AC3E}">
        <p14:creationId xmlns:p14="http://schemas.microsoft.com/office/powerpoint/2010/main" val="3823624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39459E47-D12C-4AEE-84B4-E2ECF614F6BE}" type="slidenum">
              <a:rPr kumimoji="1" lang="en-US" altLang="ja-JP" smtClean="0">
                <a:solidFill>
                  <a:srgbClr val="000000"/>
                </a:solidFill>
                <a:latin typeface="Arial" panose="020B0604020202020204" pitchFamily="34" charset="0"/>
              </a:rPr>
              <a:pPr/>
              <a:t>18</a:t>
            </a:fld>
            <a:endParaRPr kumimoji="1" lang="en-US" altLang="ja-JP">
              <a:solidFill>
                <a:srgbClr val="000000"/>
              </a:solidFill>
              <a:latin typeface="Arial" panose="020B060402020202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ＭＳ 明朝" panose="02020609040205080304" pitchFamily="17" charset="-128"/>
                <a:ea typeface="ＭＳ 明朝" panose="02020609040205080304" pitchFamily="17" charset="-128"/>
              </a:rPr>
              <a:t>　続いて，「題材ごとの学習評価」について，参考資料 第３編 の事例を基に説明します。</a:t>
            </a:r>
          </a:p>
        </p:txBody>
      </p:sp>
    </p:spTree>
    <p:extLst>
      <p:ext uri="{BB962C8B-B14F-4D97-AF65-F5344CB8AC3E}">
        <p14:creationId xmlns:p14="http://schemas.microsoft.com/office/powerpoint/2010/main" val="735338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a:ln/>
        </p:spPr>
      </p:sp>
      <p:sp>
        <p:nvSpPr>
          <p:cNvPr id="419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本事例では，第４学年の歌唱と器楽を関連付けた例を用いて「指導と評価の計画から評価の総括まで」を紹介しています。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題材名や概要等については，ご覧の通りです。</a:t>
            </a:r>
            <a:endParaRPr lang="en-US" altLang="ja-JP">
              <a:latin typeface="Arial" panose="020B0604020202020204" pitchFamily="34" charset="0"/>
            </a:endParaRPr>
          </a:p>
        </p:txBody>
      </p:sp>
      <p:sp>
        <p:nvSpPr>
          <p:cNvPr id="419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1F316F0-A895-4D44-B39E-1F1B95154B88}" type="slidenum">
              <a:rPr lang="en-US" altLang="ja-JP" smtClean="0">
                <a:latin typeface="Arial" panose="020B0604020202020204" pitchFamily="34" charset="0"/>
              </a:rPr>
              <a:pPr/>
              <a:t>19</a:t>
            </a:fld>
            <a:endParaRPr lang="en-US" altLang="ja-JP">
              <a:latin typeface="Arial" panose="020B0604020202020204" pitchFamily="34" charset="0"/>
            </a:endParaRPr>
          </a:p>
        </p:txBody>
      </p:sp>
    </p:spTree>
    <p:extLst>
      <p:ext uri="{BB962C8B-B14F-4D97-AF65-F5344CB8AC3E}">
        <p14:creationId xmlns:p14="http://schemas.microsoft.com/office/powerpoint/2010/main" val="3737837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14567AFA-485D-4A0E-89E9-1735EFD28308}" type="slidenum">
              <a:rPr kumimoji="1" lang="en-US" altLang="ja-JP" smtClean="0">
                <a:solidFill>
                  <a:srgbClr val="000000"/>
                </a:solidFill>
                <a:latin typeface="Arial" panose="020B0604020202020204" pitchFamily="34" charset="0"/>
              </a:rPr>
              <a:pPr/>
              <a:t>2</a:t>
            </a:fld>
            <a:endParaRPr kumimoji="1" lang="en-US" altLang="ja-JP">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ＭＳ 明朝" panose="02020609040205080304" pitchFamily="17" charset="-128"/>
                <a:ea typeface="ＭＳ 明朝" panose="02020609040205080304" pitchFamily="17" charset="-128"/>
              </a:rPr>
              <a:t>　はじめは，「内容のまとまりごとの評価規準」作成の手順についての説明です。</a:t>
            </a:r>
          </a:p>
        </p:txBody>
      </p:sp>
    </p:spTree>
    <p:extLst>
      <p:ext uri="{BB962C8B-B14F-4D97-AF65-F5344CB8AC3E}">
        <p14:creationId xmlns:p14="http://schemas.microsoft.com/office/powerpoint/2010/main" val="1595040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a:ln/>
        </p:spPr>
      </p:sp>
      <p:sp>
        <p:nvSpPr>
          <p:cNvPr id="440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題材の目標です。（３秒）</a:t>
            </a:r>
            <a:endParaRPr lang="en-US" altLang="ja-JP">
              <a:latin typeface="Arial" panose="020B0604020202020204" pitchFamily="34" charset="0"/>
            </a:endParaRPr>
          </a:p>
          <a:p>
            <a:pPr>
              <a:lnSpc>
                <a:spcPct val="150000"/>
              </a:lnSpc>
            </a:pPr>
            <a:endParaRPr lang="en-US" altLang="ja-JP">
              <a:latin typeface="Arial" panose="020B0604020202020204" pitchFamily="34" charset="0"/>
            </a:endParaRPr>
          </a:p>
          <a:p>
            <a:pPr>
              <a:lnSpc>
                <a:spcPct val="150000"/>
              </a:lnSpc>
            </a:pPr>
            <a:r>
              <a:rPr lang="ja-JP" altLang="en-US">
                <a:latin typeface="Arial" panose="020B0604020202020204" pitchFamily="34" charset="0"/>
              </a:rPr>
              <a:t>　なお，題材の目標は，一文で示しても構いません。（３秒）</a:t>
            </a:r>
            <a:endParaRPr lang="en-US" altLang="ja-JP">
              <a:latin typeface="Arial" panose="020B0604020202020204" pitchFamily="34" charset="0"/>
            </a:endParaRPr>
          </a:p>
          <a:p>
            <a:pPr>
              <a:lnSpc>
                <a:spcPct val="150000"/>
              </a:lnSpc>
            </a:pPr>
            <a:endParaRPr lang="en-US" altLang="ja-JP">
              <a:latin typeface="Arial" panose="020B0604020202020204" pitchFamily="34" charset="0"/>
            </a:endParaRPr>
          </a:p>
          <a:p>
            <a:pPr>
              <a:lnSpc>
                <a:spcPct val="150000"/>
              </a:lnSpc>
            </a:pPr>
            <a:r>
              <a:rPr lang="ja-JP" altLang="en-US">
                <a:latin typeface="Arial" panose="020B0604020202020204" pitchFamily="34" charset="0"/>
              </a:rPr>
              <a:t>　次は，以上のような内容を基にした，観点別学習状況の評価の進め方について説明します。</a:t>
            </a:r>
            <a:endParaRPr lang="en-US" altLang="ja-JP">
              <a:latin typeface="Arial" panose="020B0604020202020204" pitchFamily="34" charset="0"/>
            </a:endParaRPr>
          </a:p>
          <a:p>
            <a:pPr>
              <a:lnSpc>
                <a:spcPct val="150000"/>
              </a:lnSpc>
            </a:pPr>
            <a:endParaRPr lang="en-US" altLang="ja-JP">
              <a:latin typeface="Arial" panose="020B0604020202020204" pitchFamily="34" charset="0"/>
            </a:endParaRPr>
          </a:p>
        </p:txBody>
      </p:sp>
      <p:sp>
        <p:nvSpPr>
          <p:cNvPr id="440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FCC9EF1-2421-42B9-8362-7D99C793D831}" type="slidenum">
              <a:rPr lang="en-US" altLang="ja-JP" smtClean="0">
                <a:latin typeface="Arial" panose="020B0604020202020204" pitchFamily="34" charset="0"/>
              </a:rPr>
              <a:pPr/>
              <a:t>20</a:t>
            </a:fld>
            <a:endParaRPr lang="en-US" altLang="ja-JP">
              <a:latin typeface="Arial" panose="020B0604020202020204" pitchFamily="34" charset="0"/>
            </a:endParaRPr>
          </a:p>
        </p:txBody>
      </p:sp>
    </p:spTree>
    <p:extLst>
      <p:ext uri="{BB962C8B-B14F-4D97-AF65-F5344CB8AC3E}">
        <p14:creationId xmlns:p14="http://schemas.microsoft.com/office/powerpoint/2010/main" val="3483645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a:ln/>
        </p:spPr>
      </p:sp>
      <p:sp>
        <p:nvSpPr>
          <p:cNvPr id="460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Arial" panose="020B0604020202020204" pitchFamily="34" charset="0"/>
              </a:rPr>
              <a:t>　まず，題材の評価規準の設定についてです。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はじめに，「該当学年の評価の観点と趣旨を確認」します。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本事例は，第４学年の事例ですので，第３学年及び第４学年の評価の観点とその趣旨を確認します。</a:t>
            </a:r>
            <a:endParaRPr lang="en-US" altLang="ja-JP" dirty="0">
              <a:latin typeface="Arial" panose="020B0604020202020204" pitchFamily="34" charset="0"/>
            </a:endParaRPr>
          </a:p>
        </p:txBody>
      </p:sp>
      <p:sp>
        <p:nvSpPr>
          <p:cNvPr id="460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27BF51E-2D1E-46F3-99E1-391BD50AFBDA}" type="slidenum">
              <a:rPr lang="en-US" altLang="ja-JP" smtClean="0">
                <a:latin typeface="Arial" panose="020B0604020202020204" pitchFamily="34" charset="0"/>
              </a:rPr>
              <a:pPr/>
              <a:t>21</a:t>
            </a:fld>
            <a:endParaRPr lang="en-US" altLang="ja-JP">
              <a:latin typeface="Arial" panose="020B0604020202020204" pitchFamily="34" charset="0"/>
            </a:endParaRPr>
          </a:p>
        </p:txBody>
      </p:sp>
    </p:spTree>
    <p:extLst>
      <p:ext uri="{BB962C8B-B14F-4D97-AF65-F5344CB8AC3E}">
        <p14:creationId xmlns:p14="http://schemas.microsoft.com/office/powerpoint/2010/main" val="3195640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ln/>
        </p:spPr>
      </p:sp>
      <p:sp>
        <p:nvSpPr>
          <p:cNvPr id="481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次に，本題材で扱う学習指導要領の内容を明確にします。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なお，本題材では，思考・判断のよりどころとなる主な「音楽を形づくっている要素」は，「旋律，フレーズ，反復，変化」を選択しています。</a:t>
            </a:r>
            <a:endParaRPr lang="en-US" altLang="ja-JP">
              <a:latin typeface="Arial" panose="020B0604020202020204" pitchFamily="34" charset="0"/>
            </a:endParaRPr>
          </a:p>
        </p:txBody>
      </p:sp>
      <p:sp>
        <p:nvSpPr>
          <p:cNvPr id="481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BD76231-3C44-4493-ACE0-613A3318AFAD}" type="slidenum">
              <a:rPr lang="en-US" altLang="ja-JP" smtClean="0">
                <a:latin typeface="Arial" panose="020B0604020202020204" pitchFamily="34" charset="0"/>
              </a:rPr>
              <a:pPr/>
              <a:t>22</a:t>
            </a:fld>
            <a:endParaRPr lang="en-US" altLang="ja-JP">
              <a:latin typeface="Arial" panose="020B0604020202020204" pitchFamily="34" charset="0"/>
            </a:endParaRPr>
          </a:p>
        </p:txBody>
      </p:sp>
    </p:spTree>
    <p:extLst>
      <p:ext uri="{BB962C8B-B14F-4D97-AF65-F5344CB8AC3E}">
        <p14:creationId xmlns:p14="http://schemas.microsoft.com/office/powerpoint/2010/main" val="1770091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a:ln/>
        </p:spPr>
      </p:sp>
      <p:sp>
        <p:nvSpPr>
          <p:cNvPr id="501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Arial" panose="020B0604020202020204" pitchFamily="34" charset="0"/>
              </a:rPr>
              <a:t>　そして，「内容のまとまりごとの評価規準」を作成する際の</a:t>
            </a:r>
            <a:r>
              <a:rPr lang="en-US" altLang="ja-JP" dirty="0">
                <a:latin typeface="Arial" panose="020B0604020202020204" pitchFamily="34" charset="0"/>
              </a:rPr>
              <a:t>【</a:t>
            </a:r>
            <a:r>
              <a:rPr lang="ja-JP" altLang="en-US" dirty="0">
                <a:latin typeface="Arial" panose="020B0604020202020204" pitchFamily="34" charset="0"/>
              </a:rPr>
              <a:t>観点ごとのポイント</a:t>
            </a:r>
            <a:r>
              <a:rPr lang="en-US" altLang="ja-JP" dirty="0">
                <a:latin typeface="Arial" panose="020B0604020202020204" pitchFamily="34" charset="0"/>
              </a:rPr>
              <a:t>】</a:t>
            </a:r>
            <a:r>
              <a:rPr lang="ja-JP" altLang="en-US" dirty="0">
                <a:latin typeface="Arial" panose="020B0604020202020204" pitchFamily="34" charset="0"/>
              </a:rPr>
              <a:t>を参考に，本題材で扱う学習指導要領の内容に置き換えます。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その際，事項に示している内容のうち，本題材の学習で扱わない内容については削除します。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なお，「知識・技能」の観点において，本事例の場合</a:t>
            </a:r>
            <a:r>
              <a:rPr lang="en-US" altLang="ja-JP" dirty="0">
                <a:latin typeface="Arial" panose="020B0604020202020204" pitchFamily="34" charset="0"/>
              </a:rPr>
              <a:t>,</a:t>
            </a:r>
            <a:r>
              <a:rPr lang="ja-JP" altLang="en-US" dirty="0">
                <a:latin typeface="Arial" panose="020B0604020202020204" pitchFamily="34" charset="0"/>
              </a:rPr>
              <a:t>「①技能」，</a:t>
            </a:r>
            <a:r>
              <a:rPr lang="en-US" altLang="ja-JP" dirty="0">
                <a:latin typeface="Arial" panose="020B0604020202020204" pitchFamily="34" charset="0"/>
              </a:rPr>
              <a:t>｢</a:t>
            </a:r>
            <a:r>
              <a:rPr lang="ja-JP" altLang="en-US" dirty="0">
                <a:latin typeface="Arial" panose="020B0604020202020204" pitchFamily="34" charset="0"/>
              </a:rPr>
              <a:t>②知識」の順になっているのは，技能の方を先に記録に残すことにしているためです。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必ずこの順でなければならないということではありません。</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また，知識と技能の観点は，原則分けて示されますが，本事例の第５時のように，題材を通して「事項イ（知識）」と「事項ウ（技能）」を関連付けながら，題材の最後に統合的に評価する場合は，「③知識・技能」のように示す場合がありま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その際は，知識の観点のあとに，「～とともに」という言葉を挿入して，技能の観点とつないで示すことになります。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以上の手順により，ご覧のような題材の評価規準を設定していきます。</a:t>
            </a:r>
            <a:endParaRPr lang="en-US" altLang="ja-JP" dirty="0">
              <a:latin typeface="Arial" panose="020B0604020202020204" pitchFamily="34" charset="0"/>
            </a:endParaRPr>
          </a:p>
        </p:txBody>
      </p:sp>
      <p:sp>
        <p:nvSpPr>
          <p:cNvPr id="501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A7B75F3-B9E2-4B8A-834E-9041305BC12E}" type="slidenum">
              <a:rPr lang="en-US" altLang="ja-JP" smtClean="0">
                <a:latin typeface="Arial" panose="020B0604020202020204" pitchFamily="34" charset="0"/>
              </a:rPr>
              <a:pPr/>
              <a:t>23</a:t>
            </a:fld>
            <a:endParaRPr lang="en-US" altLang="ja-JP">
              <a:latin typeface="Arial" panose="020B0604020202020204" pitchFamily="34" charset="0"/>
            </a:endParaRPr>
          </a:p>
        </p:txBody>
      </p:sp>
    </p:spTree>
    <p:extLst>
      <p:ext uri="{BB962C8B-B14F-4D97-AF65-F5344CB8AC3E}">
        <p14:creationId xmlns:p14="http://schemas.microsoft.com/office/powerpoint/2010/main" val="3857425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TextEdit="1"/>
          </p:cNvSpPr>
          <p:nvPr>
            <p:ph type="sldImg"/>
          </p:nvPr>
        </p:nvSpPr>
        <p:spPr>
          <a:ln/>
        </p:spPr>
      </p:sp>
      <p:sp>
        <p:nvSpPr>
          <p:cNvPr id="522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Arial" panose="020B0604020202020204" pitchFamily="34" charset="0"/>
              </a:rPr>
              <a:t>　この題材の評価規準のもと，参考資料</a:t>
            </a:r>
            <a:r>
              <a:rPr lang="en-US" altLang="ja-JP" dirty="0">
                <a:latin typeface="Arial" panose="020B0604020202020204" pitchFamily="34" charset="0"/>
              </a:rPr>
              <a:t>57</a:t>
            </a:r>
            <a:r>
              <a:rPr lang="ja-JP" altLang="en-US" dirty="0">
                <a:latin typeface="Arial" panose="020B0604020202020204" pitchFamily="34" charset="0"/>
              </a:rPr>
              <a:t>ページのような「指導と評価の計画」に基づき，授業等を進めていくことになります。（３秒）</a:t>
            </a:r>
            <a:endParaRPr lang="en-US" altLang="ja-JP" dirty="0">
              <a:latin typeface="Arial" panose="020B0604020202020204" pitchFamily="34" charset="0"/>
            </a:endParaRPr>
          </a:p>
        </p:txBody>
      </p:sp>
      <p:sp>
        <p:nvSpPr>
          <p:cNvPr id="522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7BE15EF-C139-4F6A-ADBB-EC5698BEDC5E}" type="slidenum">
              <a:rPr lang="en-US" altLang="ja-JP" smtClean="0">
                <a:latin typeface="Arial" panose="020B0604020202020204" pitchFamily="34" charset="0"/>
              </a:rPr>
              <a:pPr/>
              <a:t>24</a:t>
            </a:fld>
            <a:endParaRPr lang="en-US" altLang="ja-JP">
              <a:latin typeface="Arial" panose="020B0604020202020204" pitchFamily="34" charset="0"/>
            </a:endParaRPr>
          </a:p>
        </p:txBody>
      </p:sp>
    </p:spTree>
    <p:extLst>
      <p:ext uri="{BB962C8B-B14F-4D97-AF65-F5344CB8AC3E}">
        <p14:creationId xmlns:p14="http://schemas.microsoft.com/office/powerpoint/2010/main" val="446452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a:ln/>
        </p:spPr>
      </p:sp>
      <p:sp>
        <p:nvSpPr>
          <p:cNvPr id="542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Arial" panose="020B0604020202020204" pitchFamily="34" charset="0"/>
              </a:rPr>
              <a:t>　観点別学習状況の評価の進め方です。丸数字の部分は，全員の状況を記録に残す場面です。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本事例では，第２時に「歌唱に関する技能」の評価を，第４時には，第２時からの状況を継続的に把握しながら「知識」の評価を，そして，第５時に，知識面と技能面を関連付けながら，題材最後の器楽演奏の場面で統合的に知識・技能の評価規準を位置付けている例で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思考・判断・表現」の評価は，第２時と第４時に，「主体的に学習に取り組む態度」の評価は，題材全体を通して，その姿がどうなったかを見取る必要があるため，第１時から第５時までの，本題材の学習活動への取組の状況について総括的に評価することとし，第５時に位置付けていま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なお，矢印は，その評価に至るまでの状況を把握し，適切な指導や支援を行う場面を示しています。</a:t>
            </a:r>
            <a:endParaRPr lang="en-US" altLang="ja-JP" dirty="0">
              <a:latin typeface="Arial" panose="020B0604020202020204" pitchFamily="34" charset="0"/>
            </a:endParaRPr>
          </a:p>
        </p:txBody>
      </p:sp>
      <p:sp>
        <p:nvSpPr>
          <p:cNvPr id="542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5CBC2CD-6B9D-401B-B9A9-17C0190CA179}" type="slidenum">
              <a:rPr lang="en-US" altLang="ja-JP" smtClean="0">
                <a:latin typeface="Arial" panose="020B0604020202020204" pitchFamily="34" charset="0"/>
              </a:rPr>
              <a:pPr/>
              <a:t>25</a:t>
            </a:fld>
            <a:endParaRPr lang="en-US" altLang="ja-JP">
              <a:latin typeface="Arial" panose="020B0604020202020204" pitchFamily="34" charset="0"/>
            </a:endParaRPr>
          </a:p>
        </p:txBody>
      </p:sp>
    </p:spTree>
    <p:extLst>
      <p:ext uri="{BB962C8B-B14F-4D97-AF65-F5344CB8AC3E}">
        <p14:creationId xmlns:p14="http://schemas.microsoft.com/office/powerpoint/2010/main" val="1855104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ln/>
        </p:spPr>
      </p:sp>
      <p:sp>
        <p:nvSpPr>
          <p:cNvPr id="563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Arial" panose="020B0604020202020204" pitchFamily="34" charset="0"/>
              </a:rPr>
              <a:t>　</a:t>
            </a:r>
            <a:r>
              <a:rPr lang="ja-JP" altLang="en-US">
                <a:latin typeface="Arial" panose="020B0604020202020204" pitchFamily="34" charset="0"/>
              </a:rPr>
              <a:t>このような計画に基づき，毎時間の記録は適宜メモ的に残しつつ，各観点の評価結果を記録に残す場面をしっかりと精選し，各題材に応じて，評価の記録を残す場面を適切に位置付けていただければと思います。</a:t>
            </a:r>
          </a:p>
          <a:p>
            <a:pPr>
              <a:lnSpc>
                <a:spcPct val="150000"/>
              </a:lnSpc>
            </a:pPr>
            <a:r>
              <a:rPr lang="ja-JP" altLang="en-US" dirty="0">
                <a:latin typeface="Arial" panose="020B0604020202020204" pitchFamily="34" charset="0"/>
              </a:rPr>
              <a:t>　以上のような評価計画を基に，児童の状況を常に把握しながら授業を進め，様々な状況に応じた，工夫のある指導を行い，一人一人にとっての学習を充実させるためには，「指導と評価の一体化」に努めることが何よりも大切となります。</a:t>
            </a:r>
          </a:p>
          <a:p>
            <a:pPr>
              <a:lnSpc>
                <a:spcPct val="150000"/>
              </a:lnSpc>
            </a:pPr>
            <a:endParaRPr lang="en-US" altLang="ja-JP" dirty="0">
              <a:latin typeface="Arial" panose="020B0604020202020204" pitchFamily="34" charset="0"/>
            </a:endParaRPr>
          </a:p>
        </p:txBody>
      </p:sp>
      <p:sp>
        <p:nvSpPr>
          <p:cNvPr id="563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86923A1-E141-45E7-ACA1-A9CDF6A92FF1}" type="slidenum">
              <a:rPr lang="en-US" altLang="ja-JP" smtClean="0">
                <a:latin typeface="Arial" panose="020B0604020202020204" pitchFamily="34" charset="0"/>
              </a:rPr>
              <a:pPr/>
              <a:t>26</a:t>
            </a:fld>
            <a:endParaRPr lang="en-US" altLang="ja-JP">
              <a:latin typeface="Arial" panose="020B0604020202020204" pitchFamily="34" charset="0"/>
            </a:endParaRPr>
          </a:p>
        </p:txBody>
      </p:sp>
    </p:spTree>
    <p:extLst>
      <p:ext uri="{BB962C8B-B14F-4D97-AF65-F5344CB8AC3E}">
        <p14:creationId xmlns:p14="http://schemas.microsoft.com/office/powerpoint/2010/main" val="1357753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指導と評価の一体化を実現させるためには，当然ながら，評価結果が「</a:t>
            </a:r>
            <a:r>
              <a:rPr lang="en-US" altLang="ja-JP">
                <a:latin typeface="Arial" panose="020B0604020202020204" pitchFamily="34" charset="0"/>
              </a:rPr>
              <a:t>C</a:t>
            </a:r>
            <a:r>
              <a:rPr lang="ja-JP" altLang="en-US">
                <a:latin typeface="Arial" panose="020B0604020202020204" pitchFamily="34" charset="0"/>
              </a:rPr>
              <a:t>」となった児童に対して，何らかの手立てを講じ，「</a:t>
            </a:r>
            <a:r>
              <a:rPr lang="en-US" altLang="ja-JP">
                <a:latin typeface="Arial" panose="020B0604020202020204" pitchFamily="34" charset="0"/>
              </a:rPr>
              <a:t>B</a:t>
            </a:r>
            <a:r>
              <a:rPr lang="ja-JP" altLang="en-US">
                <a:latin typeface="Arial" panose="020B0604020202020204" pitchFamily="34" charset="0"/>
              </a:rPr>
              <a:t>」評価になるように働きかけることが必要となります。</a:t>
            </a:r>
          </a:p>
          <a:p>
            <a:pPr>
              <a:lnSpc>
                <a:spcPct val="150000"/>
              </a:lnSpc>
            </a:pPr>
            <a:r>
              <a:rPr lang="ja-JP" altLang="en-US">
                <a:latin typeface="Arial" panose="020B0604020202020204" pitchFamily="34" charset="0"/>
              </a:rPr>
              <a:t>　参考資料</a:t>
            </a:r>
            <a:r>
              <a:rPr lang="en-US" altLang="ja-JP">
                <a:latin typeface="Arial" panose="020B0604020202020204" pitchFamily="34" charset="0"/>
              </a:rPr>
              <a:t>60</a:t>
            </a:r>
            <a:r>
              <a:rPr lang="ja-JP" altLang="en-US">
                <a:latin typeface="Arial" panose="020B0604020202020204" pitchFamily="34" charset="0"/>
              </a:rPr>
              <a:t>ページからは，「おおむね満足できる」状況（Ｂ）と判断する見取りのポイントと，「努力を要する」状況（Ｃ）と判断されそうな児童への働きかけの例について紹介されていますので参考にしていただければと思います。</a:t>
            </a:r>
          </a:p>
        </p:txBody>
      </p:sp>
      <p:sp>
        <p:nvSpPr>
          <p:cNvPr id="5837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FED32DA-144D-4F56-825E-B4168A9B2511}" type="slidenum">
              <a:rPr lang="en-US" altLang="ja-JP" smtClean="0">
                <a:latin typeface="Arial" panose="020B0604020202020204" pitchFamily="34" charset="0"/>
              </a:rPr>
              <a:pPr/>
              <a:t>27</a:t>
            </a:fld>
            <a:endParaRPr lang="en-US" altLang="ja-JP">
              <a:latin typeface="Arial" panose="020B0604020202020204" pitchFamily="34" charset="0"/>
            </a:endParaRPr>
          </a:p>
        </p:txBody>
      </p:sp>
    </p:spTree>
    <p:extLst>
      <p:ext uri="{BB962C8B-B14F-4D97-AF65-F5344CB8AC3E}">
        <p14:creationId xmlns:p14="http://schemas.microsoft.com/office/powerpoint/2010/main" val="1149374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a:ln/>
        </p:spPr>
      </p:sp>
      <p:sp>
        <p:nvSpPr>
          <p:cNvPr id="604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Arial" panose="020B0604020202020204" pitchFamily="34" charset="0"/>
              </a:rPr>
              <a:t>　観点別学習状況の評価の総括についてです。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表現領域の</a:t>
            </a:r>
            <a:r>
              <a:rPr lang="en-US" altLang="ja-JP" dirty="0">
                <a:latin typeface="Arial" panose="020B0604020202020204" pitchFamily="34" charset="0"/>
              </a:rPr>
              <a:t>《</a:t>
            </a:r>
            <a:r>
              <a:rPr lang="ja-JP" altLang="en-US" dirty="0">
                <a:latin typeface="Arial" panose="020B0604020202020204" pitchFamily="34" charset="0"/>
              </a:rPr>
              <a:t>知識・技能</a:t>
            </a:r>
            <a:r>
              <a:rPr lang="en-US" altLang="ja-JP" dirty="0">
                <a:latin typeface="Arial" panose="020B0604020202020204" pitchFamily="34" charset="0"/>
              </a:rPr>
              <a:t>》</a:t>
            </a:r>
            <a:r>
              <a:rPr lang="ja-JP" altLang="en-US" dirty="0">
                <a:latin typeface="Arial" panose="020B0604020202020204" pitchFamily="34" charset="0"/>
              </a:rPr>
              <a:t>では，「知識」の習得に関する評価規準と「技能」の習得に関する評価規準を設定し，それぞれについて評価した上で，「知識・技能」の評価として総括します。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学習内容等によって知識と技能に軽重を付けることも考えられますが，その際は，一方に著しく偏ることがないようにすること，また年間を通じて知識と技能がバランスよく育成されることなどに留意する必要があります。</a:t>
            </a:r>
          </a:p>
        </p:txBody>
      </p:sp>
      <p:sp>
        <p:nvSpPr>
          <p:cNvPr id="604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69BB420-380B-4E66-B83B-F3DC5FC77CA2}" type="slidenum">
              <a:rPr lang="en-US" altLang="ja-JP" smtClean="0">
                <a:latin typeface="Arial" panose="020B0604020202020204" pitchFamily="34" charset="0"/>
              </a:rPr>
              <a:pPr/>
              <a:t>28</a:t>
            </a:fld>
            <a:endParaRPr lang="en-US" altLang="ja-JP">
              <a:latin typeface="Arial" panose="020B0604020202020204" pitchFamily="34" charset="0"/>
            </a:endParaRPr>
          </a:p>
        </p:txBody>
      </p:sp>
    </p:spTree>
    <p:extLst>
      <p:ext uri="{BB962C8B-B14F-4D97-AF65-F5344CB8AC3E}">
        <p14:creationId xmlns:p14="http://schemas.microsoft.com/office/powerpoint/2010/main" val="2381331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ー 1"/>
          <p:cNvSpPr>
            <a:spLocks noGrp="1" noRot="1" noChangeAspect="1" noTextEdit="1"/>
          </p:cNvSpPr>
          <p:nvPr>
            <p:ph type="sldImg"/>
          </p:nvPr>
        </p:nvSpPr>
        <p:spPr>
          <a:ln/>
        </p:spPr>
      </p:sp>
      <p:sp>
        <p:nvSpPr>
          <p:cNvPr id="624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Arial" panose="020B0604020202020204" pitchFamily="34" charset="0"/>
              </a:rPr>
              <a:t>　「思考・判断・表現」</a:t>
            </a:r>
            <a:r>
              <a:rPr lang="en-US" altLang="ja-JP" dirty="0">
                <a:latin typeface="Arial" panose="020B0604020202020204" pitchFamily="34" charset="0"/>
              </a:rPr>
              <a:t>,</a:t>
            </a:r>
            <a:r>
              <a:rPr lang="ja-JP" altLang="en-US" dirty="0">
                <a:latin typeface="Arial" panose="020B0604020202020204" pitchFamily="34" charset="0"/>
              </a:rPr>
              <a:t>　「主体的に学習に取り組む態度」については</a:t>
            </a:r>
            <a:r>
              <a:rPr lang="en-US" altLang="ja-JP" dirty="0">
                <a:latin typeface="Arial" panose="020B0604020202020204" pitchFamily="34" charset="0"/>
              </a:rPr>
              <a:t>,</a:t>
            </a:r>
            <a:r>
              <a:rPr lang="ja-JP" altLang="en-US" dirty="0">
                <a:latin typeface="Arial" panose="020B0604020202020204" pitchFamily="34" charset="0"/>
              </a:rPr>
              <a:t>ご覧のとおりです。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なお，「主体的に学習に取り組む態度」については</a:t>
            </a:r>
            <a:r>
              <a:rPr lang="en-US" altLang="ja-JP" dirty="0">
                <a:latin typeface="Arial" panose="020B0604020202020204" pitchFamily="34" charset="0"/>
              </a:rPr>
              <a:t>,</a:t>
            </a:r>
            <a:r>
              <a:rPr lang="ja-JP" altLang="en-US" dirty="0">
                <a:latin typeface="Arial" panose="020B0604020202020204" pitchFamily="34" charset="0"/>
              </a:rPr>
              <a:t>一題材において</a:t>
            </a:r>
            <a:r>
              <a:rPr lang="en-US" altLang="ja-JP" dirty="0">
                <a:latin typeface="Arial" panose="020B0604020202020204" pitchFamily="34" charset="0"/>
              </a:rPr>
              <a:t>,</a:t>
            </a:r>
            <a:r>
              <a:rPr lang="ja-JP" altLang="en-US" dirty="0">
                <a:latin typeface="Arial" panose="020B0604020202020204" pitchFamily="34" charset="0"/>
              </a:rPr>
              <a:t>二つ以上の評価基準が設定される場合は，題材全体を通して，この観点で目指す姿がどうなったかを見取る必要があるため，題材の最後の評価で総括することが適当であると考えられます。</a:t>
            </a:r>
            <a:endParaRPr lang="en-US" altLang="ja-JP" dirty="0">
              <a:latin typeface="Arial" panose="020B0604020202020204" pitchFamily="34" charset="0"/>
            </a:endParaRPr>
          </a:p>
        </p:txBody>
      </p:sp>
      <p:sp>
        <p:nvSpPr>
          <p:cNvPr id="624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4C57F80-6D45-4958-8897-107170A75131}" type="slidenum">
              <a:rPr lang="en-US" altLang="ja-JP" smtClean="0">
                <a:latin typeface="Arial" panose="020B0604020202020204" pitchFamily="34" charset="0"/>
              </a:rPr>
              <a:pPr/>
              <a:t>29</a:t>
            </a:fld>
            <a:endParaRPr lang="en-US" altLang="ja-JP">
              <a:latin typeface="Arial" panose="020B0604020202020204" pitchFamily="34" charset="0"/>
            </a:endParaRPr>
          </a:p>
        </p:txBody>
      </p:sp>
    </p:spTree>
    <p:extLst>
      <p:ext uri="{BB962C8B-B14F-4D97-AF65-F5344CB8AC3E}">
        <p14:creationId xmlns:p14="http://schemas.microsoft.com/office/powerpoint/2010/main" val="3951043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p:cNvSpPr>
            <a:spLocks noGrp="1" noRot="1" noChangeAspect="1" noTextEdit="1"/>
          </p:cNvSpPr>
          <p:nvPr>
            <p:ph type="sldImg"/>
          </p:nvPr>
        </p:nvSpPr>
        <p:spPr>
          <a:ln/>
        </p:spPr>
      </p:sp>
      <p:sp>
        <p:nvSpPr>
          <p:cNvPr id="92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音楽科の「内容のまとまり」は，各分野・領域の活動と</a:t>
            </a:r>
            <a:r>
              <a:rPr lang="en-US" altLang="ja-JP">
                <a:latin typeface="Arial" panose="020B0604020202020204" pitchFamily="34" charset="0"/>
              </a:rPr>
              <a:t>〔</a:t>
            </a:r>
            <a:r>
              <a:rPr lang="ja-JP" altLang="en-US">
                <a:latin typeface="Arial" panose="020B0604020202020204" pitchFamily="34" charset="0"/>
              </a:rPr>
              <a:t>共通事項</a:t>
            </a:r>
            <a:r>
              <a:rPr lang="en-US" altLang="ja-JP">
                <a:latin typeface="Arial" panose="020B0604020202020204" pitchFamily="34" charset="0"/>
              </a:rPr>
              <a:t>〕</a:t>
            </a:r>
            <a:r>
              <a:rPr lang="ja-JP" altLang="en-US">
                <a:latin typeface="Arial" panose="020B0604020202020204" pitchFamily="34" charset="0"/>
              </a:rPr>
              <a:t>がワンセットで構成されており，このまとまりごとに評価規準を作成していくことになります。</a:t>
            </a:r>
          </a:p>
        </p:txBody>
      </p:sp>
      <p:sp>
        <p:nvSpPr>
          <p:cNvPr id="92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23F900F-5066-4ECA-9611-C4560667DEA0}" type="slidenum">
              <a:rPr lang="ja-JP" altLang="en-US" smtClean="0">
                <a:solidFill>
                  <a:srgbClr val="000000"/>
                </a:solidFill>
                <a:latin typeface="游ゴシック" panose="020B0400000000000000" pitchFamily="50" charset="-128"/>
              </a:rPr>
              <a:pPr/>
              <a:t>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550558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ー 1"/>
          <p:cNvSpPr>
            <a:spLocks noGrp="1" noRot="1" noChangeAspect="1" noTextEdit="1"/>
          </p:cNvSpPr>
          <p:nvPr>
            <p:ph type="sldImg"/>
          </p:nvPr>
        </p:nvSpPr>
        <p:spPr>
          <a:ln/>
        </p:spPr>
      </p:sp>
      <p:sp>
        <p:nvSpPr>
          <p:cNvPr id="645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Arial" panose="020B0604020202020204" pitchFamily="34" charset="0"/>
              </a:rPr>
              <a:t>　また，「主体的に学習に取り組む態度」については，知識及び技能を獲得したり，思考力，判断力，表現力等を身に付けたりすることに向けて，「①粘り強い取組を行おうとする側面」と，「②自らの学習を調整しようする側面」の両方を評価することとなっていますので，どちらか一方のみの評価にならないようご留意ください。</a:t>
            </a:r>
            <a:endParaRPr lang="en-US" altLang="ja-JP" dirty="0">
              <a:latin typeface="Arial" panose="020B0604020202020204" pitchFamily="34" charset="0"/>
            </a:endParaRPr>
          </a:p>
        </p:txBody>
      </p:sp>
      <p:sp>
        <p:nvSpPr>
          <p:cNvPr id="645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747A8A8-E900-4A1F-8148-C44F86A628C6}" type="slidenum">
              <a:rPr lang="ja-JP" altLang="en-US" smtClean="0">
                <a:solidFill>
                  <a:srgbClr val="000000"/>
                </a:solidFill>
                <a:latin typeface="游ゴシック" panose="020B0400000000000000" pitchFamily="50" charset="-128"/>
              </a:rPr>
              <a:pPr/>
              <a:t>30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956338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p:cNvSpPr>
            <a:spLocks noGrp="1" noRot="1" noChangeAspect="1" noTextEdit="1"/>
          </p:cNvSpPr>
          <p:nvPr>
            <p:ph type="sldImg"/>
          </p:nvPr>
        </p:nvSpPr>
        <p:spPr>
          <a:ln/>
        </p:spPr>
      </p:sp>
      <p:sp>
        <p:nvSpPr>
          <p:cNvPr id="706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Arial" panose="020B0604020202020204" pitchFamily="34" charset="0"/>
              </a:rPr>
              <a:t>　さらに，各題材や年間を通した評価をしていくためには，児童自身の活動の足跡となる「ワークシートや作品」等が重要になります。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特に，音楽科では，形に残らない「音や音楽」を扱う教科ですので，評価材料をどのように活用するかなど，教科の特性に応じて，多様な評価方法を準備し，工夫する必要があります。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参考資料において，いくつかの事例が示されていますので，ぜひ参考にしてください。</a:t>
            </a:r>
          </a:p>
        </p:txBody>
      </p:sp>
      <p:sp>
        <p:nvSpPr>
          <p:cNvPr id="706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CBF646A-7DC9-4FBB-ADB4-1BC89289602A}" type="slidenum">
              <a:rPr lang="en-US" altLang="ja-JP" smtClean="0">
                <a:latin typeface="Arial" panose="020B0604020202020204" pitchFamily="34" charset="0"/>
              </a:rPr>
              <a:pPr/>
              <a:t>31</a:t>
            </a:fld>
            <a:endParaRPr lang="en-US" altLang="ja-JP">
              <a:latin typeface="Arial" panose="020B0604020202020204" pitchFamily="34" charset="0"/>
            </a:endParaRPr>
          </a:p>
        </p:txBody>
      </p:sp>
    </p:spTree>
    <p:extLst>
      <p:ext uri="{BB962C8B-B14F-4D97-AF65-F5344CB8AC3E}">
        <p14:creationId xmlns:p14="http://schemas.microsoft.com/office/powerpoint/2010/main" val="3182275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4346CF51-DC3F-4D4C-A477-89F71AA7297B}" type="slidenum">
              <a:rPr kumimoji="1" lang="en-US" altLang="ja-JP" smtClean="0">
                <a:solidFill>
                  <a:srgbClr val="000000"/>
                </a:solidFill>
                <a:latin typeface="Arial" panose="020B0604020202020204" pitchFamily="34" charset="0"/>
              </a:rPr>
              <a:pPr/>
              <a:t>32</a:t>
            </a:fld>
            <a:endParaRPr kumimoji="1" lang="en-US" altLang="ja-JP">
              <a:solidFill>
                <a:srgbClr val="000000"/>
              </a:solidFill>
              <a:latin typeface="Arial" panose="020B0604020202020204"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ＭＳ 明朝" panose="02020609040205080304" pitchFamily="17" charset="-128"/>
                <a:ea typeface="ＭＳ 明朝" panose="02020609040205080304" pitchFamily="17" charset="-128"/>
              </a:rPr>
              <a:t>　最後は，「まとめ」と「指導と評価の一体化」の実現に向けてです。</a:t>
            </a:r>
          </a:p>
        </p:txBody>
      </p:sp>
    </p:spTree>
    <p:extLst>
      <p:ext uri="{BB962C8B-B14F-4D97-AF65-F5344CB8AC3E}">
        <p14:creationId xmlns:p14="http://schemas.microsoft.com/office/powerpoint/2010/main" val="3055847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a:ln/>
        </p:spPr>
      </p:sp>
      <p:sp>
        <p:nvSpPr>
          <p:cNvPr id="747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これまで，具体例等を示しながら説明してまいりましたが，ご覧のポイントを基に，まずは，参考資料の事例に当てはめながら，日々の授業に臨んでいただければと思います。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そして，何より大切なことは，日々の評価活動が，評価のための評価にならないことです。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学習評価や評価規準は，作成することが目的ではありません。</a:t>
            </a:r>
            <a:endParaRPr lang="en-US" altLang="ja-JP">
              <a:latin typeface="Arial" panose="020B0604020202020204" pitchFamily="34" charset="0"/>
            </a:endParaRPr>
          </a:p>
        </p:txBody>
      </p:sp>
      <p:sp>
        <p:nvSpPr>
          <p:cNvPr id="747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F4C7BA9-433D-4D33-902D-3F716D340990}" type="slidenum">
              <a:rPr lang="en-US" altLang="ja-JP" smtClean="0">
                <a:latin typeface="Arial" panose="020B0604020202020204" pitchFamily="34" charset="0"/>
              </a:rPr>
              <a:pPr/>
              <a:t>33</a:t>
            </a:fld>
            <a:endParaRPr lang="en-US" altLang="ja-JP">
              <a:latin typeface="Arial" panose="020B0604020202020204" pitchFamily="34" charset="0"/>
            </a:endParaRPr>
          </a:p>
        </p:txBody>
      </p:sp>
    </p:spTree>
    <p:extLst>
      <p:ext uri="{BB962C8B-B14F-4D97-AF65-F5344CB8AC3E}">
        <p14:creationId xmlns:p14="http://schemas.microsoft.com/office/powerpoint/2010/main" val="2273319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ー 1"/>
          <p:cNvSpPr>
            <a:spLocks noGrp="1" noRot="1" noChangeAspect="1" noTextEdit="1"/>
          </p:cNvSpPr>
          <p:nvPr>
            <p:ph type="sldImg"/>
          </p:nvPr>
        </p:nvSpPr>
        <p:spPr>
          <a:ln/>
        </p:spPr>
      </p:sp>
      <p:sp>
        <p:nvSpPr>
          <p:cNvPr id="768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学習評価の意義について，中教審答申では，ご覧のように，学習評価の在り方の重要性が示されています。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特に，音楽科においては，活動ありきになってしまいがちなため，学習指導要領の内容を踏まえた，教科「音楽」としての力が，確実に子供たちに身に付いたかという視点を持ち続ける必要があります。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そのためにも，「指導と評価の一体化」に向けた学習評価の改善の基本的な３つの方向性についても常に意識しておく必要があります。</a:t>
            </a:r>
          </a:p>
        </p:txBody>
      </p:sp>
      <p:sp>
        <p:nvSpPr>
          <p:cNvPr id="768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7D37D0C-5C5B-4B9F-B506-CCA6AE84CF43}" type="slidenum">
              <a:rPr lang="ja-JP" altLang="en-US" smtClean="0">
                <a:solidFill>
                  <a:srgbClr val="000000"/>
                </a:solidFill>
                <a:latin typeface="游ゴシック" panose="020B0400000000000000" pitchFamily="50" charset="-128"/>
              </a:rPr>
              <a:pPr/>
              <a:t>34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1912505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ー 1"/>
          <p:cNvSpPr>
            <a:spLocks noGrp="1" noRot="1" noChangeAspect="1" noTextEdit="1"/>
          </p:cNvSpPr>
          <p:nvPr>
            <p:ph type="sldImg"/>
          </p:nvPr>
        </p:nvSpPr>
        <p:spPr>
          <a:ln/>
        </p:spPr>
      </p:sp>
      <p:sp>
        <p:nvSpPr>
          <p:cNvPr id="788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これらを踏まえ，「指導と評価の一体化」の意味をしっかりと理解し，音楽科において育成を目指す資質・能力が，確実に児童に身に付くよう，参考資料及び本説明を基に，実態に応じた評価規準を作成いただき，日々の指導にあたっていただければと思います。</a:t>
            </a:r>
          </a:p>
        </p:txBody>
      </p:sp>
      <p:sp>
        <p:nvSpPr>
          <p:cNvPr id="788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39B0DD3-5959-4779-87FC-CDEBEB6EB004}" type="slidenum">
              <a:rPr lang="ja-JP" altLang="en-US" smtClean="0">
                <a:solidFill>
                  <a:srgbClr val="000000"/>
                </a:solidFill>
                <a:latin typeface="游ゴシック" panose="020B0400000000000000" pitchFamily="50" charset="-128"/>
              </a:rPr>
              <a:pPr/>
              <a:t>35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877085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2AEC4DC2-1CDF-4C96-9AC6-99458025FE59}" type="slidenum">
              <a:rPr kumimoji="1" lang="en-US" altLang="ja-JP" smtClean="0">
                <a:solidFill>
                  <a:srgbClr val="000000"/>
                </a:solidFill>
                <a:latin typeface="Arial" panose="020B0604020202020204" pitchFamily="34" charset="0"/>
              </a:rPr>
              <a:pPr/>
              <a:t>36</a:t>
            </a:fld>
            <a:endParaRPr kumimoji="1" lang="en-US" altLang="ja-JP">
              <a:solidFill>
                <a:srgbClr val="000000"/>
              </a:solidFill>
              <a:latin typeface="Arial" panose="020B0604020202020204"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ＭＳ 明朝" panose="02020609040205080304" pitchFamily="17" charset="-128"/>
                <a:ea typeface="ＭＳ 明朝" panose="02020609040205080304" pitchFamily="17" charset="-128"/>
              </a:rPr>
              <a:t>　以上，音楽科における「指導と評価の一体化」のための学習評価についての説明を終わります。</a:t>
            </a:r>
          </a:p>
        </p:txBody>
      </p:sp>
    </p:spTree>
    <p:extLst>
      <p:ext uri="{BB962C8B-B14F-4D97-AF65-F5344CB8AC3E}">
        <p14:creationId xmlns:p14="http://schemas.microsoft.com/office/powerpoint/2010/main" val="1625584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TextEdit="1"/>
          </p:cNvSpPr>
          <p:nvPr>
            <p:ph type="sldImg"/>
          </p:nvPr>
        </p:nvSpPr>
        <p:spPr>
          <a:ln/>
        </p:spPr>
      </p:sp>
      <p:sp>
        <p:nvSpPr>
          <p:cNvPr id="112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内容のまとまりごとに評価規準を作成するに当たっては，学習指導要領に示された教科及び学年の目標を踏まえて，「評価の観点及びその趣旨」が作成されていることを理解しておくことが必要です。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なお，音楽科においては，「知識」と「技能」、いわゆる，「わかること」と「できること」が異なるため，「知識・技能」の観点については，原則，分けて示すことになります。</a:t>
            </a:r>
            <a:endParaRPr lang="en-US" altLang="ja-JP">
              <a:latin typeface="Arial" panose="020B0604020202020204" pitchFamily="34" charset="0"/>
            </a:endParaRPr>
          </a:p>
        </p:txBody>
      </p:sp>
      <p:sp>
        <p:nvSpPr>
          <p:cNvPr id="112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A05CA31-2E83-4EC4-A2C8-B5C61F2CBA8F}" type="slidenum">
              <a:rPr lang="ja-JP" altLang="en-US" smtClean="0">
                <a:solidFill>
                  <a:srgbClr val="000000"/>
                </a:solidFill>
                <a:latin typeface="游ゴシック" panose="020B0400000000000000" pitchFamily="50" charset="-128"/>
              </a:rPr>
              <a:pPr/>
              <a:t>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512958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p:cNvSpPr>
            <a:spLocks noGrp="1" noRot="1" noChangeAspect="1" noTextEdit="1"/>
          </p:cNvSpPr>
          <p:nvPr>
            <p:ph type="sldImg"/>
          </p:nvPr>
        </p:nvSpPr>
        <p:spPr>
          <a:ln/>
        </p:spPr>
      </p:sp>
      <p:sp>
        <p:nvSpPr>
          <p:cNvPr id="133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これらを理解した上で，次の①，②の手順で評価規準を作成します。</a:t>
            </a:r>
          </a:p>
        </p:txBody>
      </p:sp>
      <p:sp>
        <p:nvSpPr>
          <p:cNvPr id="133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5F8EB46-C0FE-4AF8-8173-DB7848AED7F4}" type="slidenum">
              <a:rPr lang="ja-JP" altLang="en-US" smtClean="0">
                <a:solidFill>
                  <a:srgbClr val="000000"/>
                </a:solidFill>
                <a:latin typeface="游ゴシック" panose="020B0400000000000000" pitchFamily="50" charset="-128"/>
              </a:rPr>
              <a:pPr/>
              <a:t>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896434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p:cNvSpPr>
            <a:spLocks noGrp="1" noRot="1" noChangeAspect="1" noTextEdit="1"/>
          </p:cNvSpPr>
          <p:nvPr>
            <p:ph type="sldImg"/>
          </p:nvPr>
        </p:nvSpPr>
        <p:spPr>
          <a:ln/>
        </p:spPr>
      </p:sp>
      <p:sp>
        <p:nvSpPr>
          <p:cNvPr id="153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Arial" panose="020B0604020202020204" pitchFamily="34" charset="0"/>
              </a:rPr>
              <a:t>　まず，手順①「教科における「内容のまとまり」と「評価の観点」との関係」を確認する。」について，「第１学年及び第２学年の歌唱」を例に説明します。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ここでの「内容のまとまり」と「評価の観点」の関係は，＜事項ア＞緑文字の部分が「思考・判断・表現」の観点，＜事項イ・ウ＞ピンク文字の部分が「知識・技能」の観点になる，ということを確認しま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なお，</a:t>
            </a:r>
            <a:r>
              <a:rPr lang="en-US" altLang="ja-JP" dirty="0">
                <a:latin typeface="Arial" panose="020B0604020202020204" pitchFamily="34" charset="0"/>
              </a:rPr>
              <a:t>〔</a:t>
            </a:r>
            <a:r>
              <a:rPr lang="ja-JP" altLang="en-US" dirty="0">
                <a:latin typeface="Arial" panose="020B0604020202020204" pitchFamily="34" charset="0"/>
              </a:rPr>
              <a:t>共通事項</a:t>
            </a:r>
            <a:r>
              <a:rPr lang="en-US" altLang="ja-JP" dirty="0">
                <a:latin typeface="Arial" panose="020B0604020202020204" pitchFamily="34" charset="0"/>
              </a:rPr>
              <a:t>〕</a:t>
            </a:r>
            <a:r>
              <a:rPr lang="ja-JP" altLang="en-US" dirty="0">
                <a:latin typeface="Arial" panose="020B0604020202020204" pitchFamily="34" charset="0"/>
              </a:rPr>
              <a:t>のイについては，事項イについて理解する過程や結果において理解されるものであるため，知識の観点に直接示されません。</a:t>
            </a:r>
            <a:endParaRPr lang="en-US" altLang="ja-JP" dirty="0">
              <a:latin typeface="Arial" panose="020B0604020202020204" pitchFamily="34" charset="0"/>
            </a:endParaRPr>
          </a:p>
        </p:txBody>
      </p:sp>
      <p:sp>
        <p:nvSpPr>
          <p:cNvPr id="153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0998BDE-A707-40B0-9154-079798BB562E}" type="slidenum">
              <a:rPr lang="ja-JP" altLang="en-US" smtClean="0">
                <a:solidFill>
                  <a:srgbClr val="000000"/>
                </a:solidFill>
                <a:latin typeface="游ゴシック" panose="020B0400000000000000" pitchFamily="50" charset="-128"/>
              </a:rPr>
              <a:pPr/>
              <a:t>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305960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TextEdit="1"/>
          </p:cNvSpPr>
          <p:nvPr>
            <p:ph type="sldImg"/>
          </p:nvPr>
        </p:nvSpPr>
        <p:spPr>
          <a:ln/>
        </p:spPr>
      </p:sp>
      <p:sp>
        <p:nvSpPr>
          <p:cNvPr id="174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ＭＳ Ｐ明朝" panose="02020600040205080304" pitchFamily="18" charset="-128"/>
              </a:rPr>
              <a:t>　つぎに，手順②「</a:t>
            </a:r>
            <a:r>
              <a:rPr lang="en-US" altLang="ja-JP" dirty="0">
                <a:latin typeface="ＭＳ Ｐ明朝" panose="02020600040205080304" pitchFamily="18" charset="-128"/>
              </a:rPr>
              <a:t>【</a:t>
            </a:r>
            <a:r>
              <a:rPr lang="ja-JP" altLang="en-US" dirty="0">
                <a:latin typeface="ＭＳ Ｐ明朝" panose="02020600040205080304" pitchFamily="18" charset="-128"/>
              </a:rPr>
              <a:t>観点ごとのポイント</a:t>
            </a:r>
            <a:r>
              <a:rPr lang="en-US" altLang="ja-JP" dirty="0">
                <a:latin typeface="ＭＳ Ｐ明朝" panose="02020600040205080304" pitchFamily="18" charset="-128"/>
              </a:rPr>
              <a:t>】</a:t>
            </a:r>
            <a:r>
              <a:rPr lang="ja-JP" altLang="en-US" dirty="0">
                <a:latin typeface="ＭＳ Ｐ明朝" panose="02020600040205080304" pitchFamily="18" charset="-128"/>
              </a:rPr>
              <a:t>を踏まえ，「内容のまとまりごとの評価規準を作成する。」について，観点ごとにポイントを説明します。</a:t>
            </a:r>
            <a:endParaRPr lang="en-US" altLang="ja-JP" dirty="0">
              <a:latin typeface="ＭＳ Ｐ明朝" panose="02020600040205080304" pitchFamily="18" charset="-128"/>
            </a:endParaRPr>
          </a:p>
          <a:p>
            <a:pPr>
              <a:lnSpc>
                <a:spcPct val="150000"/>
              </a:lnSpc>
            </a:pPr>
            <a:r>
              <a:rPr lang="ja-JP" altLang="en-US" dirty="0">
                <a:latin typeface="ＭＳ Ｐ明朝" panose="02020600040205080304" pitchFamily="18" charset="-128"/>
              </a:rPr>
              <a:t>　「知識・技能」の観点では，事項イ及び事項ウの文末を「</a:t>
            </a:r>
            <a:r>
              <a:rPr lang="ja-JP" altLang="en-US" dirty="0" err="1">
                <a:latin typeface="ＭＳ Ｐ明朝" panose="02020600040205080304" pitchFamily="18" charset="-128"/>
              </a:rPr>
              <a:t>～して</a:t>
            </a:r>
            <a:r>
              <a:rPr lang="ja-JP" altLang="en-US" dirty="0">
                <a:latin typeface="ＭＳ Ｐ明朝" panose="02020600040205080304" pitchFamily="18" charset="-128"/>
              </a:rPr>
              <a:t>いる」と変更して作成し，事項にある「次の</a:t>
            </a:r>
            <a:r>
              <a:rPr lang="en-US" altLang="ja-JP" dirty="0">
                <a:latin typeface="ＭＳ Ｐ明朝" panose="02020600040205080304" pitchFamily="18" charset="-128"/>
              </a:rPr>
              <a:t>(</a:t>
            </a:r>
            <a:r>
              <a:rPr lang="ja-JP" altLang="en-US" dirty="0">
                <a:latin typeface="ＭＳ Ｐ明朝" panose="02020600040205080304" pitchFamily="18" charset="-128"/>
              </a:rPr>
              <a:t>ｱ</a:t>
            </a:r>
            <a:r>
              <a:rPr lang="en-US" altLang="ja-JP" dirty="0">
                <a:latin typeface="ＭＳ Ｐ明朝" panose="02020600040205080304" pitchFamily="18" charset="-128"/>
              </a:rPr>
              <a:t>)</a:t>
            </a:r>
            <a:r>
              <a:rPr lang="ja-JP" altLang="en-US" dirty="0">
                <a:latin typeface="ＭＳ Ｐ明朝" panose="02020600040205080304" pitchFamily="18" charset="-128"/>
              </a:rPr>
              <a:t>及び</a:t>
            </a:r>
            <a:r>
              <a:rPr lang="en-US" altLang="ja-JP" dirty="0">
                <a:latin typeface="ＭＳ Ｐ明朝" panose="02020600040205080304" pitchFamily="18" charset="-128"/>
              </a:rPr>
              <a:t>(</a:t>
            </a:r>
            <a:r>
              <a:rPr lang="ja-JP" altLang="en-US" dirty="0">
                <a:latin typeface="ＭＳ Ｐ明朝" panose="02020600040205080304" pitchFamily="18" charset="-128"/>
              </a:rPr>
              <a:t>ｲ</a:t>
            </a:r>
            <a:r>
              <a:rPr lang="en-US" altLang="ja-JP" dirty="0">
                <a:latin typeface="ＭＳ Ｐ明朝" panose="02020600040205080304" pitchFamily="18" charset="-128"/>
              </a:rPr>
              <a:t>)</a:t>
            </a:r>
            <a:r>
              <a:rPr lang="ja-JP" altLang="en-US" dirty="0">
                <a:latin typeface="ＭＳ Ｐ明朝" panose="02020600040205080304" pitchFamily="18" charset="-128"/>
              </a:rPr>
              <a:t>」や「次の</a:t>
            </a:r>
            <a:r>
              <a:rPr lang="en-US" altLang="ja-JP" dirty="0">
                <a:latin typeface="ＭＳ Ｐ明朝" panose="02020600040205080304" pitchFamily="18" charset="-128"/>
              </a:rPr>
              <a:t>(</a:t>
            </a:r>
            <a:r>
              <a:rPr lang="ja-JP" altLang="en-US" dirty="0">
                <a:latin typeface="ＭＳ Ｐ明朝" panose="02020600040205080304" pitchFamily="18" charset="-128"/>
              </a:rPr>
              <a:t>ｱ</a:t>
            </a:r>
            <a:r>
              <a:rPr lang="en-US" altLang="ja-JP" dirty="0">
                <a:latin typeface="ＭＳ Ｐ明朝" panose="02020600040205080304" pitchFamily="18" charset="-128"/>
              </a:rPr>
              <a:t>)</a:t>
            </a:r>
            <a:r>
              <a:rPr lang="ja-JP" altLang="en-US" dirty="0">
                <a:latin typeface="ＭＳ Ｐ明朝" panose="02020600040205080304" pitchFamily="18" charset="-128"/>
              </a:rPr>
              <a:t>から</a:t>
            </a:r>
            <a:r>
              <a:rPr lang="en-US" altLang="ja-JP" dirty="0">
                <a:latin typeface="ＭＳ Ｐ明朝" panose="02020600040205080304" pitchFamily="18" charset="-128"/>
              </a:rPr>
              <a:t>(</a:t>
            </a:r>
            <a:r>
              <a:rPr lang="ja-JP" altLang="en-US" dirty="0">
                <a:latin typeface="ＭＳ Ｐ明朝" panose="02020600040205080304" pitchFamily="18" charset="-128"/>
              </a:rPr>
              <a:t>ｳ</a:t>
            </a:r>
            <a:r>
              <a:rPr lang="en-US" altLang="ja-JP" dirty="0">
                <a:latin typeface="ＭＳ Ｐ明朝" panose="02020600040205080304" pitchFamily="18" charset="-128"/>
              </a:rPr>
              <a:t>)</a:t>
            </a:r>
            <a:r>
              <a:rPr lang="ja-JP" altLang="en-US" dirty="0">
                <a:latin typeface="ＭＳ Ｐ明朝" panose="02020600040205080304" pitchFamily="18" charset="-128"/>
              </a:rPr>
              <a:t>」の部分は，いずれかを選択して置き換え作成します。</a:t>
            </a:r>
            <a:endParaRPr lang="en-US" altLang="ja-JP" dirty="0">
              <a:latin typeface="ＭＳ Ｐ明朝" panose="02020600040205080304" pitchFamily="18" charset="-128"/>
            </a:endParaRPr>
          </a:p>
          <a:p>
            <a:pPr>
              <a:lnSpc>
                <a:spcPct val="150000"/>
              </a:lnSpc>
            </a:pPr>
            <a:r>
              <a:rPr lang="ja-JP" altLang="en-US" dirty="0">
                <a:latin typeface="ＭＳ Ｐ明朝" panose="02020600040205080304" pitchFamily="18" charset="-128"/>
              </a:rPr>
              <a:t>　また，技能に関しては「～をするために必要な」の後に適宜「，</a:t>
            </a:r>
            <a:r>
              <a:rPr lang="en-US" altLang="ja-JP" dirty="0">
                <a:latin typeface="ＭＳ Ｐ明朝" panose="02020600040205080304" pitchFamily="18" charset="-128"/>
              </a:rPr>
              <a:t>(</a:t>
            </a:r>
            <a:r>
              <a:rPr lang="ja-JP" altLang="en-US" dirty="0">
                <a:latin typeface="ＭＳ Ｐ明朝" panose="02020600040205080304" pitchFamily="18" charset="-128"/>
              </a:rPr>
              <a:t>読点</a:t>
            </a:r>
            <a:r>
              <a:rPr lang="en-US" altLang="ja-JP" dirty="0">
                <a:latin typeface="ＭＳ Ｐ明朝" panose="02020600040205080304" pitchFamily="18" charset="-128"/>
              </a:rPr>
              <a:t>)</a:t>
            </a:r>
            <a:r>
              <a:rPr lang="ja-JP" altLang="en-US" dirty="0">
                <a:latin typeface="ＭＳ Ｐ明朝" panose="02020600040205080304" pitchFamily="18" charset="-128"/>
              </a:rPr>
              <a:t>」を挿入し，</a:t>
            </a:r>
            <a:r>
              <a:rPr lang="en-US" altLang="ja-JP" dirty="0">
                <a:latin typeface="ＭＳ Ｐ明朝" panose="02020600040205080304" pitchFamily="18" charset="-128"/>
              </a:rPr>
              <a:t>(</a:t>
            </a:r>
            <a:r>
              <a:rPr lang="ja-JP" altLang="en-US" dirty="0">
                <a:latin typeface="ＭＳ Ｐ明朝" panose="02020600040205080304" pitchFamily="18" charset="-128"/>
              </a:rPr>
              <a:t>ｱ</a:t>
            </a:r>
            <a:r>
              <a:rPr lang="en-US" altLang="ja-JP" dirty="0">
                <a:latin typeface="ＭＳ Ｐ明朝" panose="02020600040205080304" pitchFamily="18" charset="-128"/>
              </a:rPr>
              <a:t>)</a:t>
            </a:r>
            <a:r>
              <a:rPr lang="ja-JP" altLang="en-US" dirty="0">
                <a:latin typeface="ＭＳ Ｐ明朝" panose="02020600040205080304" pitchFamily="18" charset="-128"/>
              </a:rPr>
              <a:t>から</a:t>
            </a:r>
            <a:r>
              <a:rPr lang="en-US" altLang="ja-JP" dirty="0">
                <a:latin typeface="ＭＳ Ｐ明朝" panose="02020600040205080304" pitchFamily="18" charset="-128"/>
              </a:rPr>
              <a:t>(</a:t>
            </a:r>
            <a:r>
              <a:rPr lang="ja-JP" altLang="en-US" dirty="0">
                <a:latin typeface="ＭＳ Ｐ明朝" panose="02020600040205080304" pitchFamily="18" charset="-128"/>
              </a:rPr>
              <a:t>ｳ</a:t>
            </a:r>
            <a:r>
              <a:rPr lang="en-US" altLang="ja-JP" dirty="0">
                <a:latin typeface="ＭＳ Ｐ明朝" panose="02020600040205080304" pitchFamily="18" charset="-128"/>
              </a:rPr>
              <a:t>)</a:t>
            </a:r>
            <a:r>
              <a:rPr lang="ja-JP" altLang="en-US" dirty="0" err="1">
                <a:latin typeface="ＭＳ Ｐ明朝" panose="02020600040205080304" pitchFamily="18" charset="-128"/>
              </a:rPr>
              <a:t>までの</a:t>
            </a:r>
            <a:r>
              <a:rPr lang="ja-JP" altLang="en-US" dirty="0">
                <a:latin typeface="ＭＳ Ｐ明朝" panose="02020600040205080304" pitchFamily="18" charset="-128"/>
              </a:rPr>
              <a:t>事項のうち，いずれかを選択して置き換え作成します。</a:t>
            </a:r>
            <a:endParaRPr lang="en-US" altLang="ja-JP" dirty="0">
              <a:latin typeface="ＭＳ Ｐ明朝" panose="02020600040205080304" pitchFamily="18" charset="-128"/>
            </a:endParaRPr>
          </a:p>
        </p:txBody>
      </p:sp>
      <p:sp>
        <p:nvSpPr>
          <p:cNvPr id="174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BDE4DED-BB71-43A4-89F5-74BB5A263EA3}" type="slidenum">
              <a:rPr lang="ja-JP" altLang="en-US" smtClean="0">
                <a:solidFill>
                  <a:srgbClr val="000000"/>
                </a:solidFill>
                <a:latin typeface="游ゴシック" panose="020B0400000000000000" pitchFamily="50" charset="-128"/>
              </a:rPr>
              <a:pPr/>
              <a:t>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263203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TextEdit="1"/>
          </p:cNvSpPr>
          <p:nvPr>
            <p:ph type="sldImg"/>
          </p:nvPr>
        </p:nvSpPr>
        <p:spPr>
          <a:ln/>
        </p:spPr>
      </p:sp>
      <p:sp>
        <p:nvSpPr>
          <p:cNvPr id="194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「思考・判断・表現」の観点では，</a:t>
            </a:r>
            <a:r>
              <a:rPr lang="en-US" altLang="ja-JP">
                <a:latin typeface="Arial" panose="020B0604020202020204" pitchFamily="34" charset="0"/>
              </a:rPr>
              <a:t>〔</a:t>
            </a:r>
            <a:r>
              <a:rPr lang="ja-JP" altLang="en-US">
                <a:latin typeface="Arial" panose="020B0604020202020204" pitchFamily="34" charset="0"/>
              </a:rPr>
              <a:t>共通事項</a:t>
            </a:r>
            <a:r>
              <a:rPr lang="en-US" altLang="ja-JP">
                <a:latin typeface="Arial" panose="020B0604020202020204" pitchFamily="34" charset="0"/>
              </a:rPr>
              <a:t>〕</a:t>
            </a:r>
            <a:r>
              <a:rPr lang="ja-JP" altLang="en-US">
                <a:latin typeface="Arial" panose="020B0604020202020204" pitchFamily="34" charset="0"/>
              </a:rPr>
              <a:t>アの文末を「考え，」と変更し，その後に扱う領域や分野の事項アを組み合わせ，文末を「～している」と変更して作成します。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なお，事項ア前半の「知識や技能を得たり生かしたりしながら」は，「知識及び技能」と「思考力，判断力，表現力等」とがどのような関係にあるかを明確にするために示している文言であるため，「内容のまとまりごとの評価規準」としては設定しません。</a:t>
            </a:r>
          </a:p>
        </p:txBody>
      </p:sp>
      <p:sp>
        <p:nvSpPr>
          <p:cNvPr id="194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2231414-ACA2-49FF-8EEF-728C3F9FF734}" type="slidenum">
              <a:rPr lang="ja-JP" altLang="en-US" smtClean="0">
                <a:solidFill>
                  <a:srgbClr val="000000"/>
                </a:solidFill>
                <a:latin typeface="游ゴシック" panose="020B0400000000000000" pitchFamily="50" charset="-128"/>
              </a:rPr>
              <a:pPr/>
              <a:t>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954151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TextEdit="1"/>
          </p:cNvSpPr>
          <p:nvPr>
            <p:ph type="sldImg"/>
          </p:nvPr>
        </p:nvSpPr>
        <p:spPr>
          <a:ln/>
        </p:spPr>
      </p:sp>
      <p:sp>
        <p:nvSpPr>
          <p:cNvPr id="215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「主体的に学習に取り組む態度」です。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この観点の基となる，「学びに向かう力，人間性等」については，指導事項に示されていませんので，当該学年の「評価の観点の趣旨」の内容を踏まえて作成します。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その際，「音や音楽に親しむことができるよう」という文言は，学習の方向性を示しているものなので用いません。</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また，「表現及び鑑賞」の部分は，扱う領域や分野に応じて「歌唱」「器楽」「音楽づくり」「鑑賞」より選択して置き換えます。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なお，「評価の観点の趣旨」の「楽しみながら」の部分は，単に活動を「楽しみながら」取り組んでいるかを評価するものではないことに留意する必要があります。</a:t>
            </a:r>
            <a:endParaRPr lang="en-US" altLang="ja-JP">
              <a:latin typeface="Arial" panose="020B0604020202020204" pitchFamily="34" charset="0"/>
            </a:endParaRPr>
          </a:p>
        </p:txBody>
      </p:sp>
      <p:sp>
        <p:nvSpPr>
          <p:cNvPr id="215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4BF58E8-EFB5-4915-A3EB-2EAC55FC6D99}" type="slidenum">
              <a:rPr lang="ja-JP" altLang="en-US" smtClean="0">
                <a:solidFill>
                  <a:srgbClr val="000000"/>
                </a:solidFill>
                <a:latin typeface="游ゴシック" panose="020B0400000000000000" pitchFamily="50" charset="-128"/>
              </a:rPr>
              <a:pPr/>
              <a:t>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653852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31DB46D1-C64C-4889-A036-7FB62C55EB02}" type="slidenum">
              <a:rPr lang="en-US" altLang="ja-JP"/>
              <a:pPr>
                <a:defRPr/>
              </a:pPr>
              <a:t>‹#›</a:t>
            </a:fld>
            <a:endParaRPr lang="en-US" altLang="ja-JP"/>
          </a:p>
        </p:txBody>
      </p:sp>
    </p:spTree>
    <p:extLst>
      <p:ext uri="{BB962C8B-B14F-4D97-AF65-F5344CB8AC3E}">
        <p14:creationId xmlns:p14="http://schemas.microsoft.com/office/powerpoint/2010/main" val="275721943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291BEF06-2561-481D-9521-C3AF68A4240B}" type="slidenum">
              <a:rPr lang="en-US" altLang="ja-JP"/>
              <a:pPr>
                <a:defRPr/>
              </a:pPr>
              <a:t>‹#›</a:t>
            </a:fld>
            <a:endParaRPr lang="en-US" altLang="ja-JP"/>
          </a:p>
        </p:txBody>
      </p:sp>
    </p:spTree>
    <p:extLst>
      <p:ext uri="{BB962C8B-B14F-4D97-AF65-F5344CB8AC3E}">
        <p14:creationId xmlns:p14="http://schemas.microsoft.com/office/powerpoint/2010/main" val="135306992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C5670C4B-600C-4D88-A46F-E8A7566BA4A8}" type="slidenum">
              <a:rPr lang="en-US" altLang="ja-JP"/>
              <a:pPr>
                <a:defRPr/>
              </a:pPr>
              <a:t>‹#›</a:t>
            </a:fld>
            <a:endParaRPr lang="en-US" altLang="ja-JP"/>
          </a:p>
        </p:txBody>
      </p:sp>
    </p:spTree>
    <p:extLst>
      <p:ext uri="{BB962C8B-B14F-4D97-AF65-F5344CB8AC3E}">
        <p14:creationId xmlns:p14="http://schemas.microsoft.com/office/powerpoint/2010/main" val="60613289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0B16ED0-DE41-4861-8C24-AFB6240D8A2D}" type="slidenum">
              <a:rPr lang="en-US" altLang="ja-JP"/>
              <a:pPr>
                <a:defRPr/>
              </a:pPr>
              <a:t>‹#›</a:t>
            </a:fld>
            <a:endParaRPr lang="en-US" altLang="ja-JP"/>
          </a:p>
        </p:txBody>
      </p:sp>
    </p:spTree>
    <p:extLst>
      <p:ext uri="{BB962C8B-B14F-4D97-AF65-F5344CB8AC3E}">
        <p14:creationId xmlns:p14="http://schemas.microsoft.com/office/powerpoint/2010/main" val="388678263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A1C868F0-5184-47CB-BB8A-E33FCE97B92E}" type="slidenum">
              <a:rPr lang="en-US" altLang="ja-JP"/>
              <a:pPr>
                <a:defRPr/>
              </a:pPr>
              <a:t>‹#›</a:t>
            </a:fld>
            <a:endParaRPr lang="en-US" altLang="ja-JP"/>
          </a:p>
        </p:txBody>
      </p:sp>
    </p:spTree>
    <p:extLst>
      <p:ext uri="{BB962C8B-B14F-4D97-AF65-F5344CB8AC3E}">
        <p14:creationId xmlns:p14="http://schemas.microsoft.com/office/powerpoint/2010/main" val="343675899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BE9EFC9F-FF09-43CD-897D-AA0C8083FD0F}" type="slidenum">
              <a:rPr lang="en-US" altLang="ja-JP"/>
              <a:pPr>
                <a:defRPr/>
              </a:pPr>
              <a:t>‹#›</a:t>
            </a:fld>
            <a:endParaRPr lang="en-US" altLang="ja-JP"/>
          </a:p>
        </p:txBody>
      </p:sp>
    </p:spTree>
    <p:extLst>
      <p:ext uri="{BB962C8B-B14F-4D97-AF65-F5344CB8AC3E}">
        <p14:creationId xmlns:p14="http://schemas.microsoft.com/office/powerpoint/2010/main" val="7730655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FC16B1B9-8E27-45EE-AAB5-AA4268940541}" type="slidenum">
              <a:rPr lang="en-US" altLang="ja-JP"/>
              <a:pPr>
                <a:defRPr/>
              </a:pPr>
              <a:t>‹#›</a:t>
            </a:fld>
            <a:endParaRPr lang="en-US" altLang="ja-JP"/>
          </a:p>
        </p:txBody>
      </p:sp>
    </p:spTree>
    <p:extLst>
      <p:ext uri="{BB962C8B-B14F-4D97-AF65-F5344CB8AC3E}">
        <p14:creationId xmlns:p14="http://schemas.microsoft.com/office/powerpoint/2010/main" val="154576541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EFFB9F57-073D-47FF-AA38-F6586CE69045}" type="slidenum">
              <a:rPr lang="en-US" altLang="ja-JP"/>
              <a:pPr>
                <a:defRPr/>
              </a:pPr>
              <a:t>‹#›</a:t>
            </a:fld>
            <a:endParaRPr lang="en-US" altLang="ja-JP"/>
          </a:p>
        </p:txBody>
      </p:sp>
    </p:spTree>
    <p:extLst>
      <p:ext uri="{BB962C8B-B14F-4D97-AF65-F5344CB8AC3E}">
        <p14:creationId xmlns:p14="http://schemas.microsoft.com/office/powerpoint/2010/main" val="137533757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44B4C12E-1223-4EDD-A080-3DFB8DE53B88}" type="slidenum">
              <a:rPr lang="en-US" altLang="ja-JP"/>
              <a:pPr>
                <a:defRPr/>
              </a:pPr>
              <a:t>‹#›</a:t>
            </a:fld>
            <a:endParaRPr lang="en-US" altLang="ja-JP"/>
          </a:p>
        </p:txBody>
      </p:sp>
    </p:spTree>
    <p:extLst>
      <p:ext uri="{BB962C8B-B14F-4D97-AF65-F5344CB8AC3E}">
        <p14:creationId xmlns:p14="http://schemas.microsoft.com/office/powerpoint/2010/main" val="203346633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047A99E9-4A63-4A58-99D9-CAE1F9D1BF95}" type="slidenum">
              <a:rPr lang="en-US" altLang="ja-JP"/>
              <a:pPr>
                <a:defRPr/>
              </a:pPr>
              <a:t>‹#›</a:t>
            </a:fld>
            <a:endParaRPr lang="en-US" altLang="ja-JP"/>
          </a:p>
        </p:txBody>
      </p:sp>
    </p:spTree>
    <p:extLst>
      <p:ext uri="{BB962C8B-B14F-4D97-AF65-F5344CB8AC3E}">
        <p14:creationId xmlns:p14="http://schemas.microsoft.com/office/powerpoint/2010/main" val="261436540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45EEDDCE-4734-4939-8A9B-280E7539301D}" type="slidenum">
              <a:rPr lang="en-US" altLang="ja-JP"/>
              <a:pPr>
                <a:defRPr/>
              </a:pPr>
              <a:t>‹#›</a:t>
            </a:fld>
            <a:endParaRPr lang="en-US" altLang="ja-JP"/>
          </a:p>
        </p:txBody>
      </p:sp>
    </p:spTree>
    <p:extLst>
      <p:ext uri="{BB962C8B-B14F-4D97-AF65-F5344CB8AC3E}">
        <p14:creationId xmlns:p14="http://schemas.microsoft.com/office/powerpoint/2010/main" val="89167725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8D21E142-0AA8-479A-AEDC-8020D1A3C852}"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673" r:id="rId1"/>
    <p:sldLayoutId id="2147485674" r:id="rId2"/>
    <p:sldLayoutId id="2147485675" r:id="rId3"/>
    <p:sldLayoutId id="2147485676" r:id="rId4"/>
    <p:sldLayoutId id="2147485677" r:id="rId5"/>
    <p:sldLayoutId id="2147485678" r:id="rId6"/>
    <p:sldLayoutId id="2147485679" r:id="rId7"/>
    <p:sldLayoutId id="2147485680" r:id="rId8"/>
    <p:sldLayoutId id="2147485681" r:id="rId9"/>
    <p:sldLayoutId id="2147485682" r:id="rId10"/>
    <p:sldLayoutId id="2147485683" r:id="rId11"/>
  </p:sldLayoutIdLst>
  <p:transition spd="med">
    <p:fade/>
  </p:transition>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4.png"/><Relationship Id="rId11" Type="http://schemas.openxmlformats.org/officeDocument/2006/relationships/image" Target="../media/image2.png"/><Relationship Id="rId5" Type="http://schemas.openxmlformats.org/officeDocument/2006/relationships/image" Target="../media/image16.png"/><Relationship Id="rId10" Type="http://schemas.openxmlformats.org/officeDocument/2006/relationships/image" Target="../media/image17.png"/><Relationship Id="rId4" Type="http://schemas.openxmlformats.org/officeDocument/2006/relationships/notesSlide" Target="../notesSlides/notesSlide35.xml"/><Relationship Id="rId9"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CCFF99"/>
          </a:solidFill>
          <a:ln>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音楽</a:t>
            </a:r>
            <a:endParaRPr kumimoji="1" lang="ja-JP" altLang="en-US" sz="5400" dirty="0">
              <a:solidFill>
                <a:schemeClr val="tx1"/>
              </a:solidFill>
            </a:endParaRPr>
          </a:p>
        </p:txBody>
      </p:sp>
      <p:sp>
        <p:nvSpPr>
          <p:cNvPr id="4100"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0" y="908050"/>
            <a:ext cx="9151938"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410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 7"/>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P.00</a:t>
            </a:r>
            <a:endParaRPr kumimoji="1" lang="ja-JP" altLang="en-US" sz="2000"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med" advTm="296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Ⅰ</a:t>
            </a:r>
            <a:r>
              <a:rPr kumimoji="1" lang="ja-JP" altLang="en-US" sz="3000" b="1">
                <a:solidFill>
                  <a:schemeClr val="bg1"/>
                </a:solidFill>
              </a:rPr>
              <a:t>　「内容のまとまりごとの評価規準」作成の手順</a:t>
            </a:r>
          </a:p>
        </p:txBody>
      </p:sp>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P.33 ~</a:t>
            </a:r>
            <a:endParaRPr kumimoji="1" lang="ja-JP" altLang="en-US" sz="2000" dirty="0"/>
          </a:p>
        </p:txBody>
      </p:sp>
      <p:graphicFrame>
        <p:nvGraphicFramePr>
          <p:cNvPr id="2" name="表 1"/>
          <p:cNvGraphicFramePr>
            <a:graphicFrameLocks noGrp="1"/>
          </p:cNvGraphicFramePr>
          <p:nvPr/>
        </p:nvGraphicFramePr>
        <p:xfrm>
          <a:off x="179388" y="1125538"/>
          <a:ext cx="8785225" cy="2325708"/>
        </p:xfrm>
        <a:graphic>
          <a:graphicData uri="http://schemas.openxmlformats.org/drawingml/2006/table">
            <a:tbl>
              <a:tblPr firstRow="1" bandRow="1">
                <a:tableStyleId>{5C22544A-7EE6-4342-B048-85BDC9FD1C3A}</a:tableStyleId>
              </a:tblPr>
              <a:tblGrid>
                <a:gridCol w="360050">
                  <a:extLst>
                    <a:ext uri="{9D8B030D-6E8A-4147-A177-3AD203B41FA5}">
                      <a16:colId xmlns:a16="http://schemas.microsoft.com/office/drawing/2014/main" val="20000"/>
                    </a:ext>
                  </a:extLst>
                </a:gridCol>
                <a:gridCol w="8425175">
                  <a:extLst>
                    <a:ext uri="{9D8B030D-6E8A-4147-A177-3AD203B41FA5}">
                      <a16:colId xmlns:a16="http://schemas.microsoft.com/office/drawing/2014/main" val="20001"/>
                    </a:ext>
                  </a:extLst>
                </a:gridCol>
              </a:tblGrid>
              <a:tr h="304411">
                <a:tc gridSpan="2">
                  <a:txBody>
                    <a:bodyPr/>
                    <a:lstStyle/>
                    <a:p>
                      <a:pPr algn="ctr"/>
                      <a:r>
                        <a:rPr kumimoji="1" lang="ja-JP" altLang="en-US" sz="1400" b="0" dirty="0">
                          <a:solidFill>
                            <a:schemeClr val="tx1"/>
                          </a:solidFill>
                        </a:rPr>
                        <a:t>知識及び技能</a:t>
                      </a:r>
                    </a:p>
                  </a:txBody>
                  <a:tcPr marL="91443" marR="91443" marT="45536" marB="45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hMerge="1">
                  <a:txBody>
                    <a:bodyPr/>
                    <a:lstStyle/>
                    <a:p>
                      <a:pPr algn="ctr"/>
                      <a:endParaRPr kumimoji="1" lang="ja-JP" alt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r h="2021276">
                <a:tc>
                  <a:txBody>
                    <a:bodyPr/>
                    <a:lstStyle/>
                    <a:p>
                      <a:pPr algn="ctr"/>
                      <a:r>
                        <a:rPr kumimoji="1" lang="ja-JP" altLang="en-US" sz="1300" b="0" dirty="0">
                          <a:solidFill>
                            <a:schemeClr val="tx1"/>
                          </a:solidFill>
                          <a:latin typeface="ＭＳ ゴシック" panose="020B0609070205080204" pitchFamily="49" charset="-128"/>
                          <a:ea typeface="ＭＳ ゴシック" panose="020B0609070205080204" pitchFamily="49" charset="-128"/>
                        </a:rPr>
                        <a:t>内容</a:t>
                      </a:r>
                    </a:p>
                  </a:txBody>
                  <a:tcPr marL="91443" marR="91443" marT="45536" marB="45536"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900"/>
                        </a:lnSpc>
                      </a:pPr>
                      <a:r>
                        <a:rPr kumimoji="1" lang="ja-JP" altLang="en-US" sz="1400" dirty="0">
                          <a:solidFill>
                            <a:schemeClr val="tx1"/>
                          </a:solidFill>
                          <a:latin typeface="+mn-ea"/>
                          <a:ea typeface="+mn-ea"/>
                        </a:rPr>
                        <a:t> イ 曲想と音楽の構造との関わり，曲想と歌詞の表す情景や気持ちとの関わりについて気付くこと。</a:t>
                      </a:r>
                    </a:p>
                    <a:p>
                      <a:pPr>
                        <a:lnSpc>
                          <a:spcPts val="1900"/>
                        </a:lnSpc>
                      </a:pPr>
                      <a:r>
                        <a:rPr kumimoji="1" lang="ja-JP" altLang="en-US" sz="1400" dirty="0">
                          <a:solidFill>
                            <a:schemeClr val="tx1"/>
                          </a:solidFill>
                          <a:latin typeface="+mn-ea"/>
                          <a:ea typeface="+mn-ea"/>
                        </a:rPr>
                        <a:t> ウ 思いに合った表現をするために必要な次の</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ｱ</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から</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ｳ</a:t>
                      </a:r>
                      <a:r>
                        <a:rPr kumimoji="1" lang="en-US" altLang="ja-JP" sz="1400" dirty="0">
                          <a:solidFill>
                            <a:schemeClr val="tx1"/>
                          </a:solidFill>
                          <a:latin typeface="+mn-ea"/>
                          <a:ea typeface="+mn-ea"/>
                        </a:rPr>
                        <a:t>)</a:t>
                      </a:r>
                      <a:r>
                        <a:rPr kumimoji="1" lang="ja-JP" altLang="en-US" sz="1400" dirty="0" err="1">
                          <a:solidFill>
                            <a:schemeClr val="tx1"/>
                          </a:solidFill>
                          <a:latin typeface="+mn-ea"/>
                          <a:ea typeface="+mn-ea"/>
                        </a:rPr>
                        <a:t>までの</a:t>
                      </a:r>
                      <a:r>
                        <a:rPr kumimoji="1" lang="ja-JP" altLang="en-US" sz="1400" dirty="0">
                          <a:solidFill>
                            <a:schemeClr val="tx1"/>
                          </a:solidFill>
                          <a:latin typeface="+mn-ea"/>
                          <a:ea typeface="+mn-ea"/>
                        </a:rPr>
                        <a:t>技能を身に付けること。</a:t>
                      </a:r>
                    </a:p>
                    <a:p>
                      <a:pPr>
                        <a:lnSpc>
                          <a:spcPts val="1900"/>
                        </a:lnSpc>
                      </a:pPr>
                      <a:r>
                        <a:rPr kumimoji="1" lang="ja-JP" altLang="en-US" sz="1400" baseline="0" dirty="0">
                          <a:solidFill>
                            <a:schemeClr val="tx1"/>
                          </a:solidFill>
                          <a:latin typeface="+mn-ea"/>
                          <a:ea typeface="+mn-ea"/>
                        </a:rPr>
                        <a:t>  </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ｱ</a:t>
                      </a:r>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範唱を聴いて歌ったり，階名で模唱したり暗唱したりする技能</a:t>
                      </a:r>
                    </a:p>
                    <a:p>
                      <a:pPr>
                        <a:lnSpc>
                          <a:spcPts val="1900"/>
                        </a:lnSpc>
                      </a:pPr>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ｲ</a:t>
                      </a:r>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自分の歌声及び発音に気を付けて歌う技能</a:t>
                      </a:r>
                    </a:p>
                    <a:p>
                      <a:pPr>
                        <a:lnSpc>
                          <a:spcPts val="1900"/>
                        </a:lnSpc>
                      </a:pPr>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ｳ</a:t>
                      </a:r>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互いの歌声や伴奏を聴いて，声を合わせて歌う技能</a:t>
                      </a:r>
                    </a:p>
                    <a:p>
                      <a:pPr>
                        <a:lnSpc>
                          <a:spcPts val="1900"/>
                        </a:lnSpc>
                      </a:pP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共通事項</a:t>
                      </a:r>
                      <a:r>
                        <a:rPr kumimoji="1" lang="en-US" altLang="ja-JP" sz="1400" dirty="0">
                          <a:solidFill>
                            <a:schemeClr val="tx1"/>
                          </a:solidFill>
                          <a:latin typeface="+mn-ea"/>
                          <a:ea typeface="+mn-ea"/>
                        </a:rPr>
                        <a:t>〕</a:t>
                      </a:r>
                    </a:p>
                    <a:p>
                      <a:pPr>
                        <a:lnSpc>
                          <a:spcPts val="1900"/>
                        </a:lnSpc>
                      </a:pPr>
                      <a:r>
                        <a:rPr kumimoji="1" lang="ja-JP" altLang="en-US" sz="1400" dirty="0">
                          <a:solidFill>
                            <a:schemeClr val="tx1"/>
                          </a:solidFill>
                          <a:latin typeface="+mn-ea"/>
                          <a:ea typeface="+mn-ea"/>
                        </a:rPr>
                        <a:t> イ 音楽を形づくっている要素及びそれらに関わる身近な音符，休符，記号や用語について，音楽における働き</a:t>
                      </a:r>
                      <a:endParaRPr kumimoji="1" lang="en-US" altLang="ja-JP" sz="1400" dirty="0">
                        <a:solidFill>
                          <a:schemeClr val="tx1"/>
                        </a:solidFill>
                        <a:latin typeface="+mn-ea"/>
                        <a:ea typeface="+mn-ea"/>
                      </a:endParaRPr>
                    </a:p>
                    <a:p>
                      <a:pPr>
                        <a:lnSpc>
                          <a:spcPts val="1900"/>
                        </a:lnSpc>
                      </a:pPr>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と関わらせて理解すること。</a:t>
                      </a:r>
                    </a:p>
                  </a:txBody>
                  <a:tcPr marL="91443" marR="91443" marT="45536" marB="455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5" name="表 4"/>
          <p:cNvGraphicFramePr>
            <a:graphicFrameLocks noGrp="1"/>
          </p:cNvGraphicFramePr>
          <p:nvPr/>
        </p:nvGraphicFramePr>
        <p:xfrm>
          <a:off x="139700" y="4221163"/>
          <a:ext cx="8885238" cy="2187575"/>
        </p:xfrm>
        <a:graphic>
          <a:graphicData uri="http://schemas.openxmlformats.org/drawingml/2006/table">
            <a:tbl>
              <a:tblPr firstRow="1" bandRow="1">
                <a:tableStyleId>{5C22544A-7EE6-4342-B048-85BDC9FD1C3A}</a:tableStyleId>
              </a:tblPr>
              <a:tblGrid>
                <a:gridCol w="364154">
                  <a:extLst>
                    <a:ext uri="{9D8B030D-6E8A-4147-A177-3AD203B41FA5}">
                      <a16:colId xmlns:a16="http://schemas.microsoft.com/office/drawing/2014/main" val="20000"/>
                    </a:ext>
                  </a:extLst>
                </a:gridCol>
                <a:gridCol w="8521084">
                  <a:extLst>
                    <a:ext uri="{9D8B030D-6E8A-4147-A177-3AD203B41FA5}">
                      <a16:colId xmlns:a16="http://schemas.microsoft.com/office/drawing/2014/main" val="20001"/>
                    </a:ext>
                  </a:extLst>
                </a:gridCol>
              </a:tblGrid>
              <a:tr h="304844">
                <a:tc gridSpan="2">
                  <a:txBody>
                    <a:bodyPr/>
                    <a:lstStyle/>
                    <a:p>
                      <a:pPr algn="ctr"/>
                      <a:r>
                        <a:rPr kumimoji="1" lang="ja-JP" altLang="en-US" sz="1400" b="1" dirty="0">
                          <a:solidFill>
                            <a:schemeClr val="tx1"/>
                          </a:solidFill>
                          <a:latin typeface="ＭＳ ゴシック" panose="020B0609070205080204" pitchFamily="49" charset="-128"/>
                          <a:ea typeface="ＭＳ ゴシック" panose="020B0609070205080204" pitchFamily="49" charset="-128"/>
                        </a:rPr>
                        <a:t>知識・技能</a:t>
                      </a:r>
                    </a:p>
                  </a:txBody>
                  <a:tcPr marL="91443" marR="91443" marT="45727" marB="45727"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hMerge="1">
                  <a:txBody>
                    <a:bodyPr/>
                    <a:lstStyle/>
                    <a:p>
                      <a:pPr algn="ctr"/>
                      <a:endParaRPr kumimoji="1" lang="ja-JP" altLang="en-US" sz="14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r h="1882731">
                <a:tc>
                  <a:txBody>
                    <a:bodyPr/>
                    <a:lstStyle/>
                    <a:p>
                      <a:pPr algn="ctr"/>
                      <a:r>
                        <a:rPr kumimoji="1" lang="ja-JP" altLang="en-US" sz="1400" b="1" dirty="0">
                          <a:solidFill>
                            <a:schemeClr val="tx1"/>
                          </a:solidFill>
                          <a:latin typeface="ＭＳ ゴシック" panose="020B0609070205080204" pitchFamily="49" charset="-128"/>
                          <a:ea typeface="ＭＳ ゴシック" panose="020B0609070205080204" pitchFamily="49" charset="-128"/>
                        </a:rPr>
                        <a:t>評価規準</a:t>
                      </a:r>
                    </a:p>
                  </a:txBody>
                  <a:tcPr marL="91443" marR="91443" marT="45727" marB="45727" vert="eaVert"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r>
                        <a:rPr kumimoji="1" lang="ja-JP" altLang="en-US" sz="1400" b="0" dirty="0">
                          <a:solidFill>
                            <a:schemeClr val="tx1"/>
                          </a:solidFill>
                          <a:latin typeface="+mn-ea"/>
                          <a:ea typeface="+mn-ea"/>
                        </a:rPr>
                        <a:t>・曲想と音楽の構造との関わり，曲想と歌詞の表す情景や気持ちとの関わりについて気付いている。</a:t>
                      </a:r>
                      <a:endParaRPr kumimoji="1" lang="en-US" altLang="ja-JP" sz="1400" b="0" dirty="0">
                        <a:solidFill>
                          <a:schemeClr val="tx1"/>
                        </a:solidFill>
                        <a:latin typeface="+mn-ea"/>
                        <a:ea typeface="+mn-ea"/>
                      </a:endParaRPr>
                    </a:p>
                    <a:p>
                      <a:endParaRPr kumimoji="1" lang="ja-JP" altLang="en-US" sz="1400" b="0" dirty="0">
                        <a:solidFill>
                          <a:schemeClr val="tx1"/>
                        </a:solidFill>
                        <a:latin typeface="+mn-ea"/>
                        <a:ea typeface="+mn-ea"/>
                      </a:endParaRPr>
                    </a:p>
                    <a:p>
                      <a:r>
                        <a:rPr kumimoji="1" lang="ja-JP" altLang="en-US" sz="1400" b="0" dirty="0">
                          <a:solidFill>
                            <a:schemeClr val="tx1"/>
                          </a:solidFill>
                          <a:latin typeface="+mn-ea"/>
                          <a:ea typeface="+mn-ea"/>
                        </a:rPr>
                        <a:t>・思いに合った表現をするために必要な，範唱を聴いて歌ったり，階名で模唱したり暗唱したりする技能を身に</a:t>
                      </a:r>
                      <a:endParaRPr kumimoji="1" lang="en-US" altLang="ja-JP" sz="1400" b="0" dirty="0">
                        <a:solidFill>
                          <a:schemeClr val="tx1"/>
                        </a:solidFill>
                        <a:latin typeface="+mn-ea"/>
                        <a:ea typeface="+mn-ea"/>
                      </a:endParaRPr>
                    </a:p>
                    <a:p>
                      <a:r>
                        <a:rPr kumimoji="1" lang="ja-JP" altLang="en-US" sz="1400" b="0" baseline="0" dirty="0">
                          <a:solidFill>
                            <a:schemeClr val="tx1"/>
                          </a:solidFill>
                          <a:latin typeface="+mn-ea"/>
                          <a:ea typeface="+mn-ea"/>
                        </a:rPr>
                        <a:t> </a:t>
                      </a:r>
                      <a:r>
                        <a:rPr kumimoji="1" lang="ja-JP" altLang="en-US" sz="1400" b="0" dirty="0">
                          <a:solidFill>
                            <a:schemeClr val="tx1"/>
                          </a:solidFill>
                          <a:latin typeface="+mn-ea"/>
                          <a:ea typeface="+mn-ea"/>
                        </a:rPr>
                        <a:t>付けている。</a:t>
                      </a:r>
                      <a:endParaRPr kumimoji="1" lang="en-US" altLang="ja-JP" sz="1400" b="0" dirty="0">
                        <a:solidFill>
                          <a:schemeClr val="tx1"/>
                        </a:solidFill>
                        <a:latin typeface="+mn-ea"/>
                        <a:ea typeface="+mn-ea"/>
                      </a:endParaRPr>
                    </a:p>
                    <a:p>
                      <a:endParaRPr kumimoji="1" lang="ja-JP" altLang="en-US" sz="400" b="0" dirty="0">
                        <a:solidFill>
                          <a:schemeClr val="tx1"/>
                        </a:solidFill>
                        <a:latin typeface="+mn-ea"/>
                        <a:ea typeface="+mn-ea"/>
                      </a:endParaRPr>
                    </a:p>
                    <a:p>
                      <a:r>
                        <a:rPr kumimoji="1" lang="ja-JP" altLang="en-US" sz="1400" b="0" dirty="0">
                          <a:solidFill>
                            <a:schemeClr val="tx1"/>
                          </a:solidFill>
                          <a:latin typeface="+mn-ea"/>
                          <a:ea typeface="+mn-ea"/>
                        </a:rPr>
                        <a:t>・思いに合った表現をするために必要な，自分の歌声及び発音に気を付けて歌う技能を身に付けている。</a:t>
                      </a:r>
                      <a:endParaRPr kumimoji="1" lang="en-US" altLang="ja-JP" sz="1400" b="0" dirty="0">
                        <a:solidFill>
                          <a:schemeClr val="tx1"/>
                        </a:solidFill>
                        <a:latin typeface="+mn-ea"/>
                        <a:ea typeface="+mn-ea"/>
                      </a:endParaRPr>
                    </a:p>
                    <a:p>
                      <a:endParaRPr kumimoji="1" lang="ja-JP" altLang="en-US" sz="1400" b="0" dirty="0">
                        <a:solidFill>
                          <a:schemeClr val="tx1"/>
                        </a:solidFill>
                        <a:latin typeface="+mn-ea"/>
                        <a:ea typeface="+mn-ea"/>
                      </a:endParaRPr>
                    </a:p>
                    <a:p>
                      <a:r>
                        <a:rPr kumimoji="1" lang="ja-JP" altLang="en-US" sz="1400" b="0" dirty="0">
                          <a:solidFill>
                            <a:schemeClr val="tx1"/>
                          </a:solidFill>
                          <a:latin typeface="+mn-ea"/>
                          <a:ea typeface="+mn-ea"/>
                        </a:rPr>
                        <a:t>・思いに合った表現をするために必要な，互いの歌声や伴奏を聴いて，声を合わせて歌う技能を身に付けている。</a:t>
                      </a:r>
                    </a:p>
                  </a:txBody>
                  <a:tcPr marL="91443" marR="91443" marT="45727" marB="45727"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 name="二等辺三角形 2"/>
          <p:cNvSpPr/>
          <p:nvPr/>
        </p:nvSpPr>
        <p:spPr>
          <a:xfrm flipV="1">
            <a:off x="3779838" y="3500438"/>
            <a:ext cx="1512887" cy="328612"/>
          </a:xfrm>
          <a:prstGeom prst="triangl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2553" name="テキスト ボックス 4"/>
          <p:cNvSpPr txBox="1">
            <a:spLocks noChangeArrowheads="1"/>
          </p:cNvSpPr>
          <p:nvPr/>
        </p:nvSpPr>
        <p:spPr bwMode="auto">
          <a:xfrm>
            <a:off x="179388" y="755650"/>
            <a:ext cx="878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a:cs typeface="新細明體"/>
              </a:rPr>
              <a:t>学習指導要領の「２ 内容」</a:t>
            </a:r>
            <a:endParaRPr kumimoji="1" lang="ja-JP" altLang="en-US">
              <a:cs typeface="新細明體"/>
            </a:endParaRPr>
          </a:p>
        </p:txBody>
      </p:sp>
      <p:sp>
        <p:nvSpPr>
          <p:cNvPr id="22554" name="テキスト ボックス 4"/>
          <p:cNvSpPr txBox="1">
            <a:spLocks noChangeArrowheads="1"/>
          </p:cNvSpPr>
          <p:nvPr/>
        </p:nvSpPr>
        <p:spPr bwMode="auto">
          <a:xfrm>
            <a:off x="179388" y="3860800"/>
            <a:ext cx="878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a:cs typeface="新細明體"/>
              </a:rPr>
              <a:t>「内容のまとまりごとの評価規準（例）」</a:t>
            </a:r>
            <a:endParaRPr kumimoji="1" lang="ja-JP" altLang="en-US">
              <a:cs typeface="新細明體"/>
            </a:endParaRPr>
          </a:p>
        </p:txBody>
      </p:sp>
      <p:sp>
        <p:nvSpPr>
          <p:cNvPr id="22555" name="テキスト ボックス 12"/>
          <p:cNvSpPr txBox="1">
            <a:spLocks noChangeArrowheads="1"/>
          </p:cNvSpPr>
          <p:nvPr/>
        </p:nvSpPr>
        <p:spPr bwMode="auto">
          <a:xfrm>
            <a:off x="2843213" y="788988"/>
            <a:ext cx="45513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200">
                <a:cs typeface="新細明體"/>
              </a:rPr>
              <a:t>第１学年及び第２学年「</a:t>
            </a:r>
            <a:r>
              <a:rPr lang="en-US" altLang="ja-JP" sz="1200">
                <a:cs typeface="新細明體"/>
              </a:rPr>
              <a:t>A </a:t>
            </a:r>
            <a:r>
              <a:rPr lang="ja-JP" altLang="en-US" sz="1200">
                <a:cs typeface="新細明體"/>
              </a:rPr>
              <a:t>表現」（１</a:t>
            </a:r>
            <a:r>
              <a:rPr lang="zh-TW" altLang="en-US" sz="1200">
                <a:ea typeface="ＭＳ Ｐゴシック" panose="020B0600070205080204" pitchFamily="50" charset="-128"/>
                <a:cs typeface="新細明體"/>
              </a:rPr>
              <a:t>）</a:t>
            </a:r>
            <a:r>
              <a:rPr lang="ja-JP" altLang="en-US" sz="1200">
                <a:cs typeface="新細明體"/>
              </a:rPr>
              <a:t>歌唱の活動及び</a:t>
            </a:r>
            <a:r>
              <a:rPr lang="en-US" altLang="ja-JP" sz="1200">
                <a:cs typeface="新細明體"/>
              </a:rPr>
              <a:t>〔</a:t>
            </a:r>
            <a:r>
              <a:rPr lang="ja-JP" altLang="en-US" sz="1200">
                <a:cs typeface="新細明體"/>
              </a:rPr>
              <a:t>共通事項</a:t>
            </a:r>
            <a:r>
              <a:rPr lang="en-US" altLang="ja-JP" sz="1200">
                <a:cs typeface="新細明體"/>
              </a:rPr>
              <a:t>〕</a:t>
            </a:r>
            <a:r>
              <a:rPr lang="ja-JP" altLang="en-US" sz="1200">
                <a:cs typeface="新細明體"/>
              </a:rPr>
              <a:t>（１）</a:t>
            </a:r>
            <a:r>
              <a:rPr lang="zh-TW" altLang="en-US" sz="1200">
                <a:ea typeface="ＭＳ Ｐゴシック" panose="020B0600070205080204" pitchFamily="50" charset="-128"/>
                <a:cs typeface="新細明體"/>
              </a:rPr>
              <a:t> </a:t>
            </a:r>
            <a:endParaRPr kumimoji="1" lang="ja-JP" altLang="en-US" sz="1200">
              <a:cs typeface="新細明體"/>
            </a:endParaRPr>
          </a:p>
        </p:txBody>
      </p:sp>
      <p:sp>
        <p:nvSpPr>
          <p:cNvPr id="10" name="テキスト ボックス 9"/>
          <p:cNvSpPr txBox="1"/>
          <p:nvPr/>
        </p:nvSpPr>
        <p:spPr>
          <a:xfrm>
            <a:off x="323850" y="6453188"/>
            <a:ext cx="8740775" cy="284162"/>
          </a:xfrm>
          <a:prstGeom prst="rect">
            <a:avLst/>
          </a:prstGeom>
          <a:noFill/>
        </p:spPr>
        <p:txBody>
          <a:bodyPr>
            <a:spAutoFit/>
          </a:bodyPr>
          <a:lstStyle/>
          <a:p>
            <a:pPr>
              <a:lnSpc>
                <a:spcPts val="1600"/>
              </a:lnSpc>
              <a:defRPr/>
            </a:pPr>
            <a:r>
              <a:rPr kumimoji="1" lang="en-US" altLang="ja-JP" sz="1200" dirty="0"/>
              <a:t>※〔</a:t>
            </a:r>
            <a:r>
              <a:rPr kumimoji="1" lang="ja-JP" altLang="en-US" sz="1200" dirty="0"/>
              <a:t>共通事項</a:t>
            </a:r>
            <a:r>
              <a:rPr kumimoji="1" lang="en-US" altLang="ja-JP" sz="1200" dirty="0"/>
              <a:t>〕</a:t>
            </a:r>
            <a:r>
              <a:rPr kumimoji="1" lang="ja-JP" altLang="en-US" sz="1200" dirty="0"/>
              <a:t>のイは，事項イ</a:t>
            </a:r>
            <a:r>
              <a:rPr kumimoji="1" lang="en-US" altLang="ja-JP" sz="1200" dirty="0">
                <a:latin typeface="+mn-ea"/>
              </a:rPr>
              <a:t>(</a:t>
            </a:r>
            <a:r>
              <a:rPr kumimoji="1" lang="ja-JP" altLang="en-US" sz="1200" dirty="0">
                <a:latin typeface="+mn-ea"/>
              </a:rPr>
              <a:t>ｱ</a:t>
            </a:r>
            <a:r>
              <a:rPr kumimoji="1" lang="en-US" altLang="ja-JP" sz="1200" dirty="0">
                <a:latin typeface="+mn-ea"/>
              </a:rPr>
              <a:t>)</a:t>
            </a:r>
            <a:r>
              <a:rPr kumimoji="1" lang="ja-JP" altLang="en-US" sz="1200" dirty="0"/>
              <a:t>について理解する過程や結果において理解されるものであるため，評価の観点に直接示されない。</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219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Ⅰ</a:t>
            </a:r>
            <a:r>
              <a:rPr kumimoji="1" lang="ja-JP" altLang="en-US" sz="3000" b="1">
                <a:solidFill>
                  <a:schemeClr val="bg1"/>
                </a:solidFill>
              </a:rPr>
              <a:t>　「内容のまとまりごとの評価規準」作成の手順</a:t>
            </a:r>
          </a:p>
        </p:txBody>
      </p:sp>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P.33 ~</a:t>
            </a:r>
            <a:endParaRPr kumimoji="1" lang="ja-JP" altLang="en-US" sz="2000" dirty="0"/>
          </a:p>
        </p:txBody>
      </p:sp>
      <p:graphicFrame>
        <p:nvGraphicFramePr>
          <p:cNvPr id="2" name="表 1"/>
          <p:cNvGraphicFramePr>
            <a:graphicFrameLocks noGrp="1"/>
          </p:cNvGraphicFramePr>
          <p:nvPr/>
        </p:nvGraphicFramePr>
        <p:xfrm>
          <a:off x="179388" y="765175"/>
          <a:ext cx="8785225" cy="1463675"/>
        </p:xfrm>
        <a:graphic>
          <a:graphicData uri="http://schemas.openxmlformats.org/drawingml/2006/table">
            <a:tbl>
              <a:tblPr firstRow="1" bandRow="1">
                <a:tableStyleId>{5C22544A-7EE6-4342-B048-85BDC9FD1C3A}</a:tableStyleId>
              </a:tblPr>
              <a:tblGrid>
                <a:gridCol w="360050">
                  <a:extLst>
                    <a:ext uri="{9D8B030D-6E8A-4147-A177-3AD203B41FA5}">
                      <a16:colId xmlns:a16="http://schemas.microsoft.com/office/drawing/2014/main" val="20000"/>
                    </a:ext>
                  </a:extLst>
                </a:gridCol>
                <a:gridCol w="8425175">
                  <a:extLst>
                    <a:ext uri="{9D8B030D-6E8A-4147-A177-3AD203B41FA5}">
                      <a16:colId xmlns:a16="http://schemas.microsoft.com/office/drawing/2014/main" val="20001"/>
                    </a:ext>
                  </a:extLst>
                </a:gridCol>
              </a:tblGrid>
              <a:tr h="304896">
                <a:tc gridSpan="2">
                  <a:txBody>
                    <a:bodyPr/>
                    <a:lstStyle/>
                    <a:p>
                      <a:pPr algn="ctr"/>
                      <a:r>
                        <a:rPr kumimoji="1" lang="ja-JP" altLang="en-US" sz="1400" b="0" dirty="0">
                          <a:solidFill>
                            <a:schemeClr val="tx1"/>
                          </a:solidFill>
                        </a:rPr>
                        <a:t>思考力，判断力，表現力等</a:t>
                      </a:r>
                    </a:p>
                  </a:txBody>
                  <a:tcPr marL="91443" marR="91443" marT="45713" marB="4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pPr algn="ctr"/>
                      <a:endParaRPr kumimoji="1" lang="ja-JP" alt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r h="1158779">
                <a:tc>
                  <a:txBody>
                    <a:bodyPr/>
                    <a:lstStyle/>
                    <a:p>
                      <a:pPr algn="ctr"/>
                      <a:r>
                        <a:rPr kumimoji="1" lang="ja-JP" altLang="en-US" sz="1300" b="0" dirty="0">
                          <a:solidFill>
                            <a:schemeClr val="tx1"/>
                          </a:solidFill>
                          <a:latin typeface="ＭＳ ゴシック" panose="020B0609070205080204" pitchFamily="49" charset="-128"/>
                          <a:ea typeface="ＭＳ ゴシック" panose="020B0609070205080204" pitchFamily="49" charset="-128"/>
                        </a:rPr>
                        <a:t>内容</a:t>
                      </a:r>
                    </a:p>
                  </a:txBody>
                  <a:tcPr marL="91443" marR="91443" marT="45713" marB="45713"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dirty="0">
                          <a:solidFill>
                            <a:schemeClr val="tx1"/>
                          </a:solidFill>
                          <a:latin typeface="+mn-ea"/>
                          <a:ea typeface="+mn-ea"/>
                        </a:rPr>
                        <a:t>ア 歌唱表現についての知識や技能を得たり生かしたりしながら，曲想を感じ取って表現を工夫し，どのように</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　歌うかについて思いをもつこと。</a:t>
                      </a:r>
                    </a:p>
                    <a:p>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共通事項</a:t>
                      </a:r>
                      <a:r>
                        <a:rPr kumimoji="1" lang="en-US" altLang="ja-JP" sz="1400" dirty="0">
                          <a:solidFill>
                            <a:schemeClr val="tx1"/>
                          </a:solidFill>
                          <a:latin typeface="+mn-ea"/>
                          <a:ea typeface="+mn-ea"/>
                        </a:rPr>
                        <a:t>〕</a:t>
                      </a:r>
                    </a:p>
                    <a:p>
                      <a:r>
                        <a:rPr kumimoji="1" lang="ja-JP" altLang="en-US" sz="1400" dirty="0">
                          <a:solidFill>
                            <a:schemeClr val="tx1"/>
                          </a:solidFill>
                          <a:latin typeface="+mn-ea"/>
                          <a:ea typeface="+mn-ea"/>
                        </a:rPr>
                        <a:t>ア 音楽を形づくっている要素を聴き取り，それらの働きが生み出すよさや面白さ，美しさを感じ取りながら，</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　聴き取ったことと感じ取ったこととの関わりについて考えること。</a:t>
                      </a:r>
                    </a:p>
                  </a:txBody>
                  <a:tcPr marL="91443" marR="91443" marT="45713" marB="4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5" name="表 4"/>
          <p:cNvGraphicFramePr>
            <a:graphicFrameLocks noGrp="1"/>
          </p:cNvGraphicFramePr>
          <p:nvPr/>
        </p:nvGraphicFramePr>
        <p:xfrm>
          <a:off x="179388" y="2563813"/>
          <a:ext cx="8785225" cy="1235075"/>
        </p:xfrm>
        <a:graphic>
          <a:graphicData uri="http://schemas.openxmlformats.org/drawingml/2006/table">
            <a:tbl>
              <a:tblPr firstRow="1" bandRow="1">
                <a:tableStyleId>{5C22544A-7EE6-4342-B048-85BDC9FD1C3A}</a:tableStyleId>
              </a:tblPr>
              <a:tblGrid>
                <a:gridCol w="360050">
                  <a:extLst>
                    <a:ext uri="{9D8B030D-6E8A-4147-A177-3AD203B41FA5}">
                      <a16:colId xmlns:a16="http://schemas.microsoft.com/office/drawing/2014/main" val="20000"/>
                    </a:ext>
                  </a:extLst>
                </a:gridCol>
                <a:gridCol w="8425175">
                  <a:extLst>
                    <a:ext uri="{9D8B030D-6E8A-4147-A177-3AD203B41FA5}">
                      <a16:colId xmlns:a16="http://schemas.microsoft.com/office/drawing/2014/main" val="20001"/>
                    </a:ext>
                  </a:extLst>
                </a:gridCol>
              </a:tblGrid>
              <a:tr h="305028">
                <a:tc gridSpan="2">
                  <a:txBody>
                    <a:bodyPr/>
                    <a:lstStyle/>
                    <a:p>
                      <a:pPr algn="ctr"/>
                      <a:r>
                        <a:rPr kumimoji="1" lang="ja-JP" altLang="en-US" sz="1400" b="1" dirty="0">
                          <a:solidFill>
                            <a:schemeClr val="tx1"/>
                          </a:solidFill>
                          <a:latin typeface="ＭＳ ゴシック" panose="020B0609070205080204" pitchFamily="49" charset="-128"/>
                          <a:ea typeface="ＭＳ ゴシック" panose="020B0609070205080204" pitchFamily="49" charset="-128"/>
                        </a:rPr>
                        <a:t>思考・判断・表現</a:t>
                      </a:r>
                    </a:p>
                  </a:txBody>
                  <a:tcPr marL="91443" marR="91443" marT="45754" marB="45754"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pPr algn="ctr"/>
                      <a:endParaRPr kumimoji="1" lang="ja-JP" altLang="en-US" sz="14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r h="930047">
                <a:tc>
                  <a:txBody>
                    <a:bodyPr/>
                    <a:lstStyle/>
                    <a:p>
                      <a:pPr algn="ctr"/>
                      <a:r>
                        <a:rPr kumimoji="1" lang="ja-JP" altLang="en-US" sz="1400" b="1" dirty="0">
                          <a:solidFill>
                            <a:schemeClr val="tx1"/>
                          </a:solidFill>
                          <a:latin typeface="ＭＳ ゴシック" panose="020B0609070205080204" pitchFamily="49" charset="-128"/>
                          <a:ea typeface="ＭＳ ゴシック" panose="020B0609070205080204" pitchFamily="49" charset="-128"/>
                        </a:rPr>
                        <a:t>評価規準</a:t>
                      </a:r>
                    </a:p>
                  </a:txBody>
                  <a:tcPr marL="91443" marR="91443" marT="45754" marB="45754" vert="eaVert"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nSpc>
                          <a:spcPts val="2200"/>
                        </a:lnSpc>
                      </a:pPr>
                      <a:r>
                        <a:rPr kumimoji="1" lang="ja-JP" altLang="en-US" sz="1400" b="1" dirty="0">
                          <a:solidFill>
                            <a:schemeClr val="tx1"/>
                          </a:solidFill>
                          <a:latin typeface="+mn-ea"/>
                          <a:ea typeface="+mn-ea"/>
                        </a:rPr>
                        <a:t>・音楽を形づくっている要素を聴き取り，それらの働きが生み出すよさや面白さ，美しさを感じ取りながら，</a:t>
                      </a:r>
                      <a:endParaRPr kumimoji="1" lang="en-US" altLang="ja-JP" sz="1400" b="1" dirty="0">
                        <a:solidFill>
                          <a:schemeClr val="tx1"/>
                        </a:solidFill>
                        <a:latin typeface="+mn-ea"/>
                        <a:ea typeface="+mn-ea"/>
                      </a:endParaRPr>
                    </a:p>
                    <a:p>
                      <a:pPr>
                        <a:lnSpc>
                          <a:spcPts val="2200"/>
                        </a:lnSpc>
                      </a:pPr>
                      <a:r>
                        <a:rPr kumimoji="1" lang="ja-JP" altLang="en-US" sz="1400" b="1" baseline="0" dirty="0">
                          <a:solidFill>
                            <a:schemeClr val="tx1"/>
                          </a:solidFill>
                          <a:latin typeface="+mn-ea"/>
                          <a:ea typeface="+mn-ea"/>
                        </a:rPr>
                        <a:t> </a:t>
                      </a:r>
                      <a:r>
                        <a:rPr kumimoji="1" lang="ja-JP" altLang="en-US" sz="1400" b="1" dirty="0">
                          <a:solidFill>
                            <a:schemeClr val="tx1"/>
                          </a:solidFill>
                          <a:latin typeface="+mn-ea"/>
                          <a:ea typeface="+mn-ea"/>
                        </a:rPr>
                        <a:t>聴き取ったことと感じ取ったこととの関わりについて考え，曲想を感じ取って表現を工夫し，どのように歌うかに</a:t>
                      </a:r>
                      <a:endParaRPr kumimoji="1" lang="en-US" altLang="ja-JP" sz="1400" b="1" dirty="0">
                        <a:solidFill>
                          <a:schemeClr val="tx1"/>
                        </a:solidFill>
                        <a:latin typeface="+mn-ea"/>
                        <a:ea typeface="+mn-ea"/>
                      </a:endParaRPr>
                    </a:p>
                    <a:p>
                      <a:pPr>
                        <a:lnSpc>
                          <a:spcPts val="2200"/>
                        </a:lnSpc>
                      </a:pPr>
                      <a:r>
                        <a:rPr kumimoji="1" lang="en-US" altLang="ja-JP" sz="1400" b="1" dirty="0">
                          <a:solidFill>
                            <a:schemeClr val="tx1"/>
                          </a:solidFill>
                          <a:latin typeface="+mn-ea"/>
                          <a:ea typeface="+mn-ea"/>
                        </a:rPr>
                        <a:t> </a:t>
                      </a:r>
                      <a:r>
                        <a:rPr kumimoji="1" lang="ja-JP" altLang="en-US" sz="1400" b="1" dirty="0">
                          <a:solidFill>
                            <a:schemeClr val="tx1"/>
                          </a:solidFill>
                          <a:latin typeface="+mn-ea"/>
                          <a:ea typeface="+mn-ea"/>
                        </a:rPr>
                        <a:t>ついて思いをもっている。</a:t>
                      </a:r>
                      <a:endParaRPr kumimoji="1" lang="ja-JP" altLang="en-US" sz="1400" b="0" dirty="0">
                        <a:solidFill>
                          <a:schemeClr val="tx1"/>
                        </a:solidFill>
                        <a:latin typeface="+mn-ea"/>
                        <a:ea typeface="+mn-ea"/>
                      </a:endParaRPr>
                    </a:p>
                  </a:txBody>
                  <a:tcPr marL="91443" marR="91443" marT="45754" marB="45754"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2" name="二等辺三角形 11"/>
          <p:cNvSpPr/>
          <p:nvPr/>
        </p:nvSpPr>
        <p:spPr>
          <a:xfrm flipV="1">
            <a:off x="4067175" y="2276475"/>
            <a:ext cx="1009650" cy="220663"/>
          </a:xfrm>
          <a:prstGeom prst="triangl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aphicFrame>
        <p:nvGraphicFramePr>
          <p:cNvPr id="13" name="表 12"/>
          <p:cNvGraphicFramePr>
            <a:graphicFrameLocks noGrp="1"/>
          </p:cNvGraphicFramePr>
          <p:nvPr/>
        </p:nvGraphicFramePr>
        <p:xfrm>
          <a:off x="179388" y="4292600"/>
          <a:ext cx="8785225" cy="865188"/>
        </p:xfrm>
        <a:graphic>
          <a:graphicData uri="http://schemas.openxmlformats.org/drawingml/2006/table">
            <a:tbl>
              <a:tblPr firstRow="1" bandRow="1">
                <a:tableStyleId>{5C22544A-7EE6-4342-B048-85BDC9FD1C3A}</a:tableStyleId>
              </a:tblPr>
              <a:tblGrid>
                <a:gridCol w="360050">
                  <a:extLst>
                    <a:ext uri="{9D8B030D-6E8A-4147-A177-3AD203B41FA5}">
                      <a16:colId xmlns:a16="http://schemas.microsoft.com/office/drawing/2014/main" val="20000"/>
                    </a:ext>
                  </a:extLst>
                </a:gridCol>
                <a:gridCol w="8425175">
                  <a:extLst>
                    <a:ext uri="{9D8B030D-6E8A-4147-A177-3AD203B41FA5}">
                      <a16:colId xmlns:a16="http://schemas.microsoft.com/office/drawing/2014/main" val="20001"/>
                    </a:ext>
                  </a:extLst>
                </a:gridCol>
              </a:tblGrid>
              <a:tr h="305185">
                <a:tc gridSpan="2">
                  <a:txBody>
                    <a:bodyPr/>
                    <a:lstStyle/>
                    <a:p>
                      <a:pPr algn="ctr"/>
                      <a:r>
                        <a:rPr kumimoji="1" lang="ja-JP" altLang="en-US" sz="1400" b="0" dirty="0">
                          <a:solidFill>
                            <a:schemeClr val="tx1"/>
                          </a:solidFill>
                        </a:rPr>
                        <a:t>学びに向かう力，人間性等</a:t>
                      </a:r>
                    </a:p>
                  </a:txBody>
                  <a:tcPr marL="91443" marR="91443" marT="45778" marB="457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a:endParaRPr kumimoji="1" lang="ja-JP" alt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r h="560003">
                <a:tc>
                  <a:txBody>
                    <a:bodyPr/>
                    <a:lstStyle/>
                    <a:p>
                      <a:pPr algn="ctr"/>
                      <a:r>
                        <a:rPr kumimoji="1" lang="ja-JP" altLang="en-US" sz="1400" b="0" dirty="0">
                          <a:solidFill>
                            <a:schemeClr val="tx1"/>
                          </a:solidFill>
                          <a:latin typeface="ＭＳ ゴシック" panose="020B0609070205080204" pitchFamily="49" charset="-128"/>
                          <a:ea typeface="ＭＳ ゴシック" panose="020B0609070205080204" pitchFamily="49" charset="-128"/>
                        </a:rPr>
                        <a:t>内容</a:t>
                      </a:r>
                    </a:p>
                  </a:txBody>
                  <a:tcPr marL="91443" marR="91443" marT="45778" marB="45778"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dirty="0">
                          <a:solidFill>
                            <a:schemeClr val="tx1"/>
                          </a:solidFill>
                          <a:latin typeface="+mn-ea"/>
                          <a:ea typeface="+mn-ea"/>
                        </a:rPr>
                        <a:t> </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内容には，学びに向かう力，人間性等について示されていないことから，該当学年の目標</a:t>
                      </a:r>
                      <a:r>
                        <a:rPr kumimoji="1" lang="en-US" altLang="ja-JP" sz="1400" dirty="0">
                          <a:solidFill>
                            <a:schemeClr val="tx1"/>
                          </a:solidFill>
                          <a:latin typeface="+mn-ea"/>
                          <a:ea typeface="+mn-ea"/>
                        </a:rPr>
                        <a:t>(3)</a:t>
                      </a:r>
                      <a:r>
                        <a:rPr kumimoji="1" lang="ja-JP" altLang="en-US" sz="1400" dirty="0">
                          <a:solidFill>
                            <a:schemeClr val="tx1"/>
                          </a:solidFill>
                          <a:latin typeface="+mn-ea"/>
                          <a:ea typeface="+mn-ea"/>
                        </a:rPr>
                        <a:t>を参考にする。</a:t>
                      </a:r>
                    </a:p>
                  </a:txBody>
                  <a:tcPr marL="91443" marR="91443" marT="45778" marB="457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14" name="表 13"/>
          <p:cNvGraphicFramePr>
            <a:graphicFrameLocks noGrp="1"/>
          </p:cNvGraphicFramePr>
          <p:nvPr/>
        </p:nvGraphicFramePr>
        <p:xfrm>
          <a:off x="179388" y="5516563"/>
          <a:ext cx="8785225" cy="1152525"/>
        </p:xfrm>
        <a:graphic>
          <a:graphicData uri="http://schemas.openxmlformats.org/drawingml/2006/table">
            <a:tbl>
              <a:tblPr firstRow="1" bandRow="1">
                <a:tableStyleId>{5C22544A-7EE6-4342-B048-85BDC9FD1C3A}</a:tableStyleId>
              </a:tblPr>
              <a:tblGrid>
                <a:gridCol w="360050">
                  <a:extLst>
                    <a:ext uri="{9D8B030D-6E8A-4147-A177-3AD203B41FA5}">
                      <a16:colId xmlns:a16="http://schemas.microsoft.com/office/drawing/2014/main" val="20000"/>
                    </a:ext>
                  </a:extLst>
                </a:gridCol>
                <a:gridCol w="8425175">
                  <a:extLst>
                    <a:ext uri="{9D8B030D-6E8A-4147-A177-3AD203B41FA5}">
                      <a16:colId xmlns:a16="http://schemas.microsoft.com/office/drawing/2014/main" val="20001"/>
                    </a:ext>
                  </a:extLst>
                </a:gridCol>
              </a:tblGrid>
              <a:tr h="304905">
                <a:tc gridSpan="2">
                  <a:txBody>
                    <a:bodyPr/>
                    <a:lstStyle/>
                    <a:p>
                      <a:pPr algn="ctr"/>
                      <a:r>
                        <a:rPr kumimoji="1" lang="ja-JP" altLang="en-US" sz="1400" b="1" dirty="0">
                          <a:solidFill>
                            <a:schemeClr val="tx1"/>
                          </a:solidFill>
                          <a:latin typeface="ＭＳ ゴシック" panose="020B0609070205080204" pitchFamily="49" charset="-128"/>
                          <a:ea typeface="ＭＳ ゴシック" panose="020B0609070205080204" pitchFamily="49" charset="-128"/>
                        </a:rPr>
                        <a:t>主体的に学習に取り組む態度</a:t>
                      </a:r>
                    </a:p>
                  </a:txBody>
                  <a:tcPr marL="91443" marR="91443" marT="45736" marB="45736"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a:endParaRPr kumimoji="1" lang="ja-JP" altLang="en-US" sz="14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r h="847620">
                <a:tc>
                  <a:txBody>
                    <a:bodyPr/>
                    <a:lstStyle/>
                    <a:p>
                      <a:pPr algn="ctr"/>
                      <a:r>
                        <a:rPr kumimoji="1" lang="ja-JP" altLang="en-US" sz="1400" b="1" dirty="0">
                          <a:solidFill>
                            <a:schemeClr val="tx1"/>
                          </a:solidFill>
                          <a:latin typeface="ＭＳ ゴシック" panose="020B0609070205080204" pitchFamily="49" charset="-128"/>
                          <a:ea typeface="ＭＳ ゴシック" panose="020B0609070205080204" pitchFamily="49" charset="-128"/>
                        </a:rPr>
                        <a:t>評価規準</a:t>
                      </a:r>
                    </a:p>
                  </a:txBody>
                  <a:tcPr marL="91443" marR="91443" marT="45736" marB="45736" vert="eaVert"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nSpc>
                          <a:spcPct val="150000"/>
                        </a:lnSpc>
                      </a:pPr>
                      <a:r>
                        <a:rPr kumimoji="1" lang="ja-JP" altLang="en-US" sz="1400" b="1" dirty="0">
                          <a:solidFill>
                            <a:schemeClr val="tx1"/>
                          </a:solidFill>
                          <a:latin typeface="+mn-ea"/>
                          <a:ea typeface="+mn-ea"/>
                        </a:rPr>
                        <a:t>・音楽活動を楽しみながら主体的・協働的に歌唱の学習活動に取り組もうとしている。</a:t>
                      </a:r>
                      <a:endParaRPr kumimoji="1" lang="en-US" altLang="ja-JP" sz="1400" b="1" dirty="0">
                        <a:solidFill>
                          <a:schemeClr val="tx1"/>
                        </a:solidFill>
                        <a:latin typeface="+mn-ea"/>
                        <a:ea typeface="+mn-ea"/>
                      </a:endParaRPr>
                    </a:p>
                    <a:p>
                      <a:pPr>
                        <a:lnSpc>
                          <a:spcPct val="150000"/>
                        </a:lnSpc>
                      </a:pPr>
                      <a:r>
                        <a:rPr kumimoji="1" lang="en-US" altLang="ja-JP" sz="1200" b="0" dirty="0">
                          <a:solidFill>
                            <a:schemeClr val="tx1"/>
                          </a:solidFill>
                          <a:latin typeface="+mn-ea"/>
                          <a:ea typeface="+mn-ea"/>
                        </a:rPr>
                        <a:t>※</a:t>
                      </a:r>
                      <a:r>
                        <a:rPr kumimoji="1" lang="ja-JP" altLang="en-US" sz="1200" b="0" dirty="0">
                          <a:solidFill>
                            <a:schemeClr val="tx1"/>
                          </a:solidFill>
                          <a:latin typeface="+mn-ea"/>
                          <a:ea typeface="+mn-ea"/>
                        </a:rPr>
                        <a:t>必要に応じて学年別の評価の観点の趣旨のうち「主体的に学習に取り組む態度」に関わる部分を用いて作成する。</a:t>
                      </a:r>
                    </a:p>
                  </a:txBody>
                  <a:tcPr marL="91443" marR="91443" marT="45736" marB="45736"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5" name="二等辺三角形 14"/>
          <p:cNvSpPr/>
          <p:nvPr/>
        </p:nvSpPr>
        <p:spPr>
          <a:xfrm flipV="1">
            <a:off x="4067175" y="5229225"/>
            <a:ext cx="1009650" cy="220663"/>
          </a:xfrm>
          <a:prstGeom prst="triangl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cxnSp>
        <p:nvCxnSpPr>
          <p:cNvPr id="16" name="直線コネクタ 15"/>
          <p:cNvCxnSpPr/>
          <p:nvPr/>
        </p:nvCxnSpPr>
        <p:spPr>
          <a:xfrm>
            <a:off x="44450" y="4005263"/>
            <a:ext cx="9064625" cy="0"/>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158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2"/>
          <p:cNvSpPr>
            <a:spLocks noChangeArrowheads="1"/>
          </p:cNvSpPr>
          <p:nvPr/>
        </p:nvSpPr>
        <p:spPr bwMode="auto">
          <a:xfrm>
            <a:off x="277813" y="3357563"/>
            <a:ext cx="8604250"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「内容のまとまりごとの評価規準」作成の手順</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「題材の評価規準」の基本構造（例）</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「題材ごとの学習評価」について（事例）</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Ⅳ</a:t>
            </a:r>
            <a:r>
              <a:rPr lang="ja-JP" altLang="en-US" sz="2800" b="1" dirty="0">
                <a:solidFill>
                  <a:srgbClr val="000000"/>
                </a:solidFill>
                <a:ea typeface="HGP教科書体" panose="02020600000000000000" pitchFamily="18" charset="-128"/>
              </a:rPr>
              <a:t>　「まとめ」と「指導と評価の一体化」の実現に向けて</a:t>
            </a:r>
          </a:p>
        </p:txBody>
      </p:sp>
      <p:sp>
        <p:nvSpPr>
          <p:cNvPr id="3" name="正方形/長方形 2"/>
          <p:cNvSpPr/>
          <p:nvPr/>
        </p:nvSpPr>
        <p:spPr>
          <a:xfrm>
            <a:off x="684213" y="1917700"/>
            <a:ext cx="7775575" cy="1296988"/>
          </a:xfrm>
          <a:prstGeom prst="rect">
            <a:avLst/>
          </a:prstGeom>
          <a:solidFill>
            <a:srgbClr val="CCFF99"/>
          </a:solidFill>
          <a:ln>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音楽</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5" name="角丸四角形 4"/>
          <p:cNvSpPr/>
          <p:nvPr/>
        </p:nvSpPr>
        <p:spPr>
          <a:xfrm>
            <a:off x="277813" y="4349750"/>
            <a:ext cx="6094412" cy="5746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 name="角丸四角形吹き出し 1"/>
          <p:cNvSpPr/>
          <p:nvPr/>
        </p:nvSpPr>
        <p:spPr>
          <a:xfrm>
            <a:off x="6732588" y="4181475"/>
            <a:ext cx="2016125" cy="1512888"/>
          </a:xfrm>
          <a:prstGeom prst="wedgeRoundRectCallout">
            <a:avLst>
              <a:gd name="adj1" fmla="val -72149"/>
              <a:gd name="adj2" fmla="val -19507"/>
              <a:gd name="adj3" fmla="val 16667"/>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solidFill>
                  <a:srgbClr val="000000"/>
                </a:solidFill>
              </a:rPr>
              <a:t>第１・２学年</a:t>
            </a:r>
            <a:endParaRPr kumimoji="1" lang="en-US" altLang="ja-JP" sz="2000" dirty="0">
              <a:solidFill>
                <a:srgbClr val="000000"/>
              </a:solidFill>
            </a:endParaRPr>
          </a:p>
          <a:p>
            <a:pPr>
              <a:defRPr/>
            </a:pPr>
            <a:r>
              <a:rPr kumimoji="1" lang="ja-JP" altLang="en-US" sz="2000" dirty="0">
                <a:solidFill>
                  <a:srgbClr val="000000"/>
                </a:solidFill>
              </a:rPr>
              <a:t>　「歌唱」</a:t>
            </a:r>
            <a:endParaRPr kumimoji="1" lang="en-US" altLang="ja-JP" sz="2000" dirty="0">
              <a:solidFill>
                <a:srgbClr val="000000"/>
              </a:solidFill>
            </a:endParaRPr>
          </a:p>
          <a:p>
            <a:pPr>
              <a:defRPr/>
            </a:pPr>
            <a:r>
              <a:rPr kumimoji="1" lang="ja-JP" altLang="en-US" sz="2000" dirty="0">
                <a:solidFill>
                  <a:srgbClr val="000000"/>
                </a:solidFill>
              </a:rPr>
              <a:t>第５・６学年</a:t>
            </a:r>
            <a:endParaRPr kumimoji="1" lang="en-US" altLang="ja-JP" sz="2000" dirty="0">
              <a:solidFill>
                <a:srgbClr val="000000"/>
              </a:solidFill>
            </a:endParaRPr>
          </a:p>
          <a:p>
            <a:pPr>
              <a:defRPr/>
            </a:pPr>
            <a:r>
              <a:rPr kumimoji="1" lang="ja-JP" altLang="en-US" sz="2000" dirty="0">
                <a:solidFill>
                  <a:srgbClr val="000000"/>
                </a:solidFill>
              </a:rPr>
              <a:t>   「音楽づくり」</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9826">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4" presetClass="entr" presetSubtype="5"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vertical)">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5"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Ⅱ</a:t>
            </a:r>
            <a:r>
              <a:rPr kumimoji="1" lang="ja-JP" altLang="en-US" sz="3000" b="1">
                <a:solidFill>
                  <a:schemeClr val="bg1"/>
                </a:solidFill>
              </a:rPr>
              <a:t>　「題材の評価規準」の基本構造（例）</a:t>
            </a:r>
          </a:p>
        </p:txBody>
      </p:sp>
      <p:graphicFrame>
        <p:nvGraphicFramePr>
          <p:cNvPr id="3" name="表 2"/>
          <p:cNvGraphicFramePr>
            <a:graphicFrameLocks noGrp="1"/>
          </p:cNvGraphicFramePr>
          <p:nvPr/>
        </p:nvGraphicFramePr>
        <p:xfrm>
          <a:off x="250825" y="1052513"/>
          <a:ext cx="8640763" cy="4897437"/>
        </p:xfrm>
        <a:graphic>
          <a:graphicData uri="http://schemas.openxmlformats.org/drawingml/2006/table">
            <a:tbl>
              <a:tblPr firstRow="1" bandRow="1">
                <a:tableStyleId>{5C22544A-7EE6-4342-B048-85BDC9FD1C3A}</a:tableStyleId>
              </a:tblPr>
              <a:tblGrid>
                <a:gridCol w="2782502">
                  <a:extLst>
                    <a:ext uri="{9D8B030D-6E8A-4147-A177-3AD203B41FA5}">
                      <a16:colId xmlns:a16="http://schemas.microsoft.com/office/drawing/2014/main" val="20000"/>
                    </a:ext>
                  </a:extLst>
                </a:gridCol>
                <a:gridCol w="3075642">
                  <a:extLst>
                    <a:ext uri="{9D8B030D-6E8A-4147-A177-3AD203B41FA5}">
                      <a16:colId xmlns:a16="http://schemas.microsoft.com/office/drawing/2014/main" val="20001"/>
                    </a:ext>
                  </a:extLst>
                </a:gridCol>
                <a:gridCol w="2782619">
                  <a:extLst>
                    <a:ext uri="{9D8B030D-6E8A-4147-A177-3AD203B41FA5}">
                      <a16:colId xmlns:a16="http://schemas.microsoft.com/office/drawing/2014/main" val="20002"/>
                    </a:ext>
                  </a:extLst>
                </a:gridCol>
              </a:tblGrid>
              <a:tr h="640256">
                <a:tc>
                  <a:txBody>
                    <a:bodyPr/>
                    <a:lstStyle/>
                    <a:p>
                      <a:pPr algn="ctr"/>
                      <a:r>
                        <a:rPr kumimoji="1" lang="ja-JP" altLang="en-US" sz="1800" b="0" dirty="0">
                          <a:solidFill>
                            <a:schemeClr val="tx1"/>
                          </a:solidFill>
                        </a:rPr>
                        <a:t>知識・技能</a:t>
                      </a:r>
                    </a:p>
                  </a:txBody>
                  <a:tcPr marL="91433" marR="91433"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r>
                        <a:rPr kumimoji="1" lang="ja-JP" altLang="en-US" sz="1800" b="0" dirty="0">
                          <a:solidFill>
                            <a:schemeClr val="tx1"/>
                          </a:solidFill>
                        </a:rPr>
                        <a:t>思考・判断・表現</a:t>
                      </a:r>
                    </a:p>
                  </a:txBody>
                  <a:tcPr marL="91433" marR="91433"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kumimoji="1" lang="ja-JP" altLang="en-US" sz="1800" b="0" dirty="0">
                          <a:solidFill>
                            <a:schemeClr val="tx1"/>
                          </a:solidFill>
                        </a:rPr>
                        <a:t>主体的に学習に</a:t>
                      </a:r>
                      <a:endParaRPr kumimoji="1" lang="en-US" altLang="ja-JP" sz="1800" b="0" dirty="0">
                        <a:solidFill>
                          <a:schemeClr val="tx1"/>
                        </a:solidFill>
                      </a:endParaRPr>
                    </a:p>
                    <a:p>
                      <a:pPr algn="ctr"/>
                      <a:r>
                        <a:rPr kumimoji="1" lang="ja-JP" altLang="en-US" sz="1800" b="0" dirty="0">
                          <a:solidFill>
                            <a:schemeClr val="tx1"/>
                          </a:solidFill>
                        </a:rPr>
                        <a:t>取り組む態度</a:t>
                      </a:r>
                    </a:p>
                  </a:txBody>
                  <a:tcPr marL="91433" marR="91433"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4257181">
                <a:tc>
                  <a:txBody>
                    <a:bodyPr/>
                    <a:lstStyle/>
                    <a:p>
                      <a:r>
                        <a:rPr kumimoji="1" lang="ja-JP" altLang="en-US" sz="1700" dirty="0">
                          <a:latin typeface="ＭＳ 明朝" panose="02020609040205080304" pitchFamily="17" charset="-128"/>
                          <a:ea typeface="ＭＳ 明朝" panose="02020609040205080304" pitchFamily="17" charset="-128"/>
                        </a:rPr>
                        <a:t>・曲想と音楽の構造との</a:t>
                      </a:r>
                      <a:endParaRPr kumimoji="1" lang="en-US" altLang="ja-JP" sz="1700" dirty="0">
                        <a:latin typeface="ＭＳ 明朝" panose="02020609040205080304" pitchFamily="17" charset="-128"/>
                        <a:ea typeface="ＭＳ 明朝" panose="02020609040205080304" pitchFamily="17" charset="-128"/>
                      </a:endParaRPr>
                    </a:p>
                    <a:p>
                      <a:r>
                        <a:rPr kumimoji="1" lang="ja-JP" altLang="en-US" sz="1700" dirty="0">
                          <a:latin typeface="ＭＳ 明朝" panose="02020609040205080304" pitchFamily="17" charset="-128"/>
                          <a:ea typeface="ＭＳ 明朝" panose="02020609040205080304" pitchFamily="17" charset="-128"/>
                        </a:rPr>
                        <a:t>　関わり，曲想と歌詞の</a:t>
                      </a:r>
                      <a:endParaRPr kumimoji="1" lang="en-US" altLang="ja-JP" sz="1700" dirty="0">
                        <a:latin typeface="ＭＳ 明朝" panose="02020609040205080304" pitchFamily="17" charset="-128"/>
                        <a:ea typeface="ＭＳ 明朝" panose="02020609040205080304" pitchFamily="17" charset="-128"/>
                      </a:endParaRPr>
                    </a:p>
                    <a:p>
                      <a:r>
                        <a:rPr kumimoji="1" lang="ja-JP" altLang="en-US" sz="1700" dirty="0">
                          <a:latin typeface="ＭＳ 明朝" panose="02020609040205080304" pitchFamily="17" charset="-128"/>
                          <a:ea typeface="ＭＳ 明朝" panose="02020609040205080304" pitchFamily="17" charset="-128"/>
                        </a:rPr>
                        <a:t>　表す情景や気持ちとの</a:t>
                      </a:r>
                      <a:endParaRPr kumimoji="1" lang="en-US" altLang="ja-JP" sz="1700" dirty="0">
                        <a:latin typeface="ＭＳ 明朝" panose="02020609040205080304" pitchFamily="17" charset="-128"/>
                        <a:ea typeface="ＭＳ 明朝" panose="02020609040205080304" pitchFamily="17" charset="-128"/>
                      </a:endParaRPr>
                    </a:p>
                    <a:p>
                      <a:r>
                        <a:rPr kumimoji="1" lang="ja-JP" altLang="en-US" sz="1700" dirty="0">
                          <a:latin typeface="ＭＳ 明朝" panose="02020609040205080304" pitchFamily="17" charset="-128"/>
                          <a:ea typeface="ＭＳ 明朝" panose="02020609040205080304" pitchFamily="17" charset="-128"/>
                        </a:rPr>
                        <a:t>　関わりについて</a:t>
                      </a:r>
                      <a:r>
                        <a:rPr kumimoji="1" lang="ja-JP" altLang="en-US" sz="1700" b="1" u="sng" dirty="0">
                          <a:solidFill>
                            <a:srgbClr val="0070C0"/>
                          </a:solidFill>
                          <a:latin typeface="ＭＳ 明朝" panose="02020609040205080304" pitchFamily="17" charset="-128"/>
                          <a:ea typeface="ＭＳ 明朝" panose="02020609040205080304" pitchFamily="17" charset="-128"/>
                        </a:rPr>
                        <a:t>気付</a:t>
                      </a:r>
                      <a:r>
                        <a:rPr kumimoji="1" lang="ja-JP" altLang="en-US" sz="1700" b="1" u="sng" dirty="0" err="1">
                          <a:solidFill>
                            <a:srgbClr val="0070C0"/>
                          </a:solidFill>
                          <a:latin typeface="ＭＳ 明朝" panose="02020609040205080304" pitchFamily="17" charset="-128"/>
                          <a:ea typeface="ＭＳ 明朝" panose="02020609040205080304" pitchFamily="17" charset="-128"/>
                        </a:rPr>
                        <a:t>い</a:t>
                      </a:r>
                      <a:endParaRPr kumimoji="1" lang="en-US" altLang="ja-JP" sz="1700" b="1" u="sng" dirty="0">
                        <a:solidFill>
                          <a:srgbClr val="0070C0"/>
                        </a:solidFill>
                        <a:latin typeface="ＭＳ 明朝" panose="02020609040205080304" pitchFamily="17" charset="-128"/>
                        <a:ea typeface="ＭＳ 明朝" panose="02020609040205080304" pitchFamily="17" charset="-128"/>
                      </a:endParaRPr>
                    </a:p>
                    <a:p>
                      <a:r>
                        <a:rPr kumimoji="1" lang="ja-JP" altLang="en-US" sz="1700" u="none" dirty="0">
                          <a:latin typeface="ＭＳ 明朝" panose="02020609040205080304" pitchFamily="17" charset="-128"/>
                          <a:ea typeface="ＭＳ 明朝" panose="02020609040205080304" pitchFamily="17" charset="-128"/>
                        </a:rPr>
                        <a:t>　</a:t>
                      </a:r>
                      <a:r>
                        <a:rPr kumimoji="1" lang="ja-JP" altLang="en-US" sz="1700" b="1" u="sng" dirty="0">
                          <a:solidFill>
                            <a:srgbClr val="0070C0"/>
                          </a:solidFill>
                          <a:latin typeface="ＭＳ 明朝" panose="02020609040205080304" pitchFamily="17" charset="-128"/>
                          <a:ea typeface="ＭＳ 明朝" panose="02020609040205080304" pitchFamily="17" charset="-128"/>
                        </a:rPr>
                        <a:t>ている</a:t>
                      </a:r>
                      <a:r>
                        <a:rPr kumimoji="1" lang="ja-JP" altLang="en-US" sz="1700" dirty="0">
                          <a:latin typeface="ＭＳ 明朝" panose="02020609040205080304" pitchFamily="17" charset="-128"/>
                          <a:ea typeface="ＭＳ 明朝" panose="02020609040205080304" pitchFamily="17" charset="-128"/>
                        </a:rPr>
                        <a:t>。</a:t>
                      </a:r>
                      <a:endParaRPr kumimoji="1" lang="en-US" altLang="ja-JP" sz="1700" dirty="0">
                        <a:latin typeface="ＭＳ 明朝" panose="02020609040205080304" pitchFamily="17" charset="-128"/>
                        <a:ea typeface="ＭＳ 明朝" panose="02020609040205080304" pitchFamily="17" charset="-128"/>
                      </a:endParaRPr>
                    </a:p>
                    <a:p>
                      <a:endParaRPr kumimoji="1" lang="en-US" altLang="ja-JP" sz="1700" dirty="0">
                        <a:latin typeface="ＭＳ 明朝" panose="02020609040205080304" pitchFamily="17" charset="-128"/>
                        <a:ea typeface="ＭＳ 明朝" panose="02020609040205080304" pitchFamily="17" charset="-128"/>
                      </a:endParaRPr>
                    </a:p>
                    <a:p>
                      <a:endParaRPr kumimoji="1" lang="ja-JP" altLang="en-US" sz="1700" dirty="0">
                        <a:latin typeface="ＭＳ 明朝" panose="02020609040205080304" pitchFamily="17" charset="-128"/>
                        <a:ea typeface="ＭＳ 明朝" panose="02020609040205080304" pitchFamily="17" charset="-128"/>
                      </a:endParaRPr>
                    </a:p>
                    <a:p>
                      <a:r>
                        <a:rPr kumimoji="1" lang="ja-JP" altLang="en-US" sz="1700" dirty="0">
                          <a:latin typeface="ＭＳ 明朝" panose="02020609040205080304" pitchFamily="17" charset="-128"/>
                          <a:ea typeface="ＭＳ 明朝" panose="02020609040205080304" pitchFamily="17" charset="-128"/>
                        </a:rPr>
                        <a:t>・思いに合った表現を</a:t>
                      </a:r>
                      <a:r>
                        <a:rPr kumimoji="1" lang="ja-JP" altLang="en-US" sz="1700" dirty="0" err="1">
                          <a:latin typeface="ＭＳ 明朝" panose="02020609040205080304" pitchFamily="17" charset="-128"/>
                          <a:ea typeface="ＭＳ 明朝" panose="02020609040205080304" pitchFamily="17" charset="-128"/>
                        </a:rPr>
                        <a:t>す</a:t>
                      </a:r>
                      <a:endParaRPr kumimoji="1" lang="en-US" altLang="ja-JP" sz="1700" dirty="0">
                        <a:latin typeface="ＭＳ 明朝" panose="02020609040205080304" pitchFamily="17" charset="-128"/>
                        <a:ea typeface="ＭＳ 明朝" panose="02020609040205080304" pitchFamily="17" charset="-128"/>
                      </a:endParaRPr>
                    </a:p>
                    <a:p>
                      <a:r>
                        <a:rPr kumimoji="1" lang="ja-JP" altLang="en-US" sz="1700" dirty="0">
                          <a:latin typeface="ＭＳ 明朝" panose="02020609040205080304" pitchFamily="17" charset="-128"/>
                          <a:ea typeface="ＭＳ 明朝" panose="02020609040205080304" pitchFamily="17" charset="-128"/>
                        </a:rPr>
                        <a:t>　</a:t>
                      </a:r>
                      <a:r>
                        <a:rPr kumimoji="1" lang="ja-JP" altLang="en-US" sz="1700" dirty="0" err="1">
                          <a:latin typeface="ＭＳ 明朝" panose="02020609040205080304" pitchFamily="17" charset="-128"/>
                          <a:ea typeface="ＭＳ 明朝" panose="02020609040205080304" pitchFamily="17" charset="-128"/>
                        </a:rPr>
                        <a:t>る</a:t>
                      </a:r>
                      <a:r>
                        <a:rPr kumimoji="1" lang="ja-JP" altLang="en-US" sz="1700" dirty="0">
                          <a:latin typeface="ＭＳ 明朝" panose="02020609040205080304" pitchFamily="17" charset="-128"/>
                          <a:ea typeface="ＭＳ 明朝" panose="02020609040205080304" pitchFamily="17" charset="-128"/>
                        </a:rPr>
                        <a:t>ために必要な，</a:t>
                      </a:r>
                      <a:r>
                        <a:rPr kumimoji="1" lang="ja-JP" altLang="en-US" sz="1700" b="1" dirty="0">
                          <a:latin typeface="ＭＳ ゴシック" panose="020B0609070205080204" pitchFamily="49" charset="-128"/>
                          <a:ea typeface="ＭＳ ゴシック" panose="020B0609070205080204" pitchFamily="49" charset="-128"/>
                        </a:rPr>
                        <a:t>［事</a:t>
                      </a:r>
                      <a:endParaRPr kumimoji="1" lang="en-US" altLang="ja-JP" sz="1700" b="1" dirty="0">
                        <a:latin typeface="ＭＳ ゴシック" panose="020B0609070205080204" pitchFamily="49" charset="-128"/>
                        <a:ea typeface="ＭＳ ゴシック" panose="020B0609070205080204" pitchFamily="49" charset="-128"/>
                      </a:endParaRPr>
                    </a:p>
                    <a:p>
                      <a:r>
                        <a:rPr kumimoji="1" lang="ja-JP" altLang="en-US" sz="1700" b="1" dirty="0">
                          <a:latin typeface="ＭＳ ゴシック" panose="020B0609070205080204" pitchFamily="49" charset="-128"/>
                          <a:ea typeface="ＭＳ ゴシック" panose="020B0609070205080204" pitchFamily="49" charset="-128"/>
                        </a:rPr>
                        <a:t>　項ウの</a:t>
                      </a:r>
                      <a:r>
                        <a:rPr kumimoji="1" lang="en-US" altLang="ja-JP" sz="1700" b="1" dirty="0">
                          <a:latin typeface="ＭＳ ゴシック" panose="020B0609070205080204" pitchFamily="49" charset="-128"/>
                          <a:ea typeface="ＭＳ ゴシック" panose="020B0609070205080204" pitchFamily="49" charset="-128"/>
                        </a:rPr>
                        <a:t>(</a:t>
                      </a:r>
                      <a:r>
                        <a:rPr kumimoji="1" lang="ja-JP" altLang="en-US" sz="1700" b="1" dirty="0">
                          <a:latin typeface="ＭＳ ゴシック" panose="020B0609070205080204" pitchFamily="49" charset="-128"/>
                          <a:ea typeface="ＭＳ ゴシック" panose="020B0609070205080204" pitchFamily="49" charset="-128"/>
                        </a:rPr>
                        <a:t>ｱ</a:t>
                      </a:r>
                      <a:r>
                        <a:rPr kumimoji="1" lang="en-US" altLang="ja-JP" sz="1700" b="1" dirty="0">
                          <a:latin typeface="ＭＳ ゴシック" panose="020B0609070205080204" pitchFamily="49" charset="-128"/>
                          <a:ea typeface="ＭＳ ゴシック" panose="020B0609070205080204" pitchFamily="49" charset="-128"/>
                        </a:rPr>
                        <a:t>)(</a:t>
                      </a:r>
                      <a:r>
                        <a:rPr kumimoji="1" lang="ja-JP" altLang="en-US" sz="1700" b="1" dirty="0">
                          <a:latin typeface="ＭＳ ゴシック" panose="020B0609070205080204" pitchFamily="49" charset="-128"/>
                          <a:ea typeface="ＭＳ ゴシック" panose="020B0609070205080204" pitchFamily="49" charset="-128"/>
                        </a:rPr>
                        <a:t>ｲ</a:t>
                      </a:r>
                      <a:r>
                        <a:rPr kumimoji="1" lang="en-US" altLang="ja-JP" sz="1700" b="1" dirty="0">
                          <a:latin typeface="ＭＳ ゴシック" panose="020B0609070205080204" pitchFamily="49" charset="-128"/>
                          <a:ea typeface="ＭＳ ゴシック" panose="020B0609070205080204" pitchFamily="49" charset="-128"/>
                        </a:rPr>
                        <a:t>)(</a:t>
                      </a:r>
                      <a:r>
                        <a:rPr kumimoji="1" lang="ja-JP" altLang="en-US" sz="1700" b="1" dirty="0">
                          <a:latin typeface="ＭＳ ゴシック" panose="020B0609070205080204" pitchFamily="49" charset="-128"/>
                          <a:ea typeface="ＭＳ ゴシック" panose="020B0609070205080204" pitchFamily="49" charset="-128"/>
                        </a:rPr>
                        <a:t>ｳ</a:t>
                      </a:r>
                      <a:r>
                        <a:rPr kumimoji="1" lang="en-US" altLang="ja-JP" sz="1700" b="1" dirty="0">
                          <a:latin typeface="ＭＳ ゴシック" panose="020B0609070205080204" pitchFamily="49" charset="-128"/>
                          <a:ea typeface="ＭＳ ゴシック" panose="020B0609070205080204" pitchFamily="49" charset="-128"/>
                        </a:rPr>
                        <a:t>)</a:t>
                      </a:r>
                      <a:r>
                        <a:rPr kumimoji="1" lang="ja-JP" altLang="en-US" sz="1700" b="1" dirty="0">
                          <a:latin typeface="ＭＳ ゴシック" panose="020B0609070205080204" pitchFamily="49" charset="-128"/>
                          <a:ea typeface="ＭＳ ゴシック" panose="020B0609070205080204" pitchFamily="49" charset="-128"/>
                        </a:rPr>
                        <a:t>］</a:t>
                      </a:r>
                      <a:r>
                        <a:rPr kumimoji="1" lang="en-US" altLang="ja-JP" sz="1700" b="1" dirty="0">
                          <a:latin typeface="ＭＳ ゴシック" panose="020B0609070205080204" pitchFamily="49" charset="-128"/>
                          <a:ea typeface="ＭＳ ゴシック" panose="020B0609070205080204" pitchFamily="49" charset="-128"/>
                        </a:rPr>
                        <a:t>(</a:t>
                      </a:r>
                      <a:r>
                        <a:rPr kumimoji="1" lang="ja-JP" altLang="en-US" sz="1700" b="1" dirty="0">
                          <a:latin typeface="ＭＳ ゴシック" panose="020B0609070205080204" pitchFamily="49" charset="-128"/>
                          <a:ea typeface="ＭＳ ゴシック" panose="020B0609070205080204" pitchFamily="49" charset="-128"/>
                        </a:rPr>
                        <a:t>い</a:t>
                      </a:r>
                      <a:endParaRPr kumimoji="1" lang="en-US" altLang="ja-JP" sz="1700" b="1" dirty="0">
                        <a:latin typeface="ＭＳ ゴシック" panose="020B0609070205080204" pitchFamily="49" charset="-128"/>
                        <a:ea typeface="ＭＳ ゴシック" panose="020B0609070205080204" pitchFamily="49" charset="-128"/>
                      </a:endParaRPr>
                    </a:p>
                    <a:p>
                      <a:r>
                        <a:rPr kumimoji="1" lang="en-US" altLang="ja-JP" sz="1700" b="1" dirty="0">
                          <a:latin typeface="ＭＳ ゴシック" panose="020B0609070205080204" pitchFamily="49" charset="-128"/>
                          <a:ea typeface="ＭＳ ゴシック" panose="020B0609070205080204" pitchFamily="49" charset="-128"/>
                        </a:rPr>
                        <a:t>  </a:t>
                      </a:r>
                      <a:r>
                        <a:rPr kumimoji="1" lang="ja-JP" altLang="en-US" sz="1700" b="1" dirty="0">
                          <a:latin typeface="ＭＳ ゴシック" panose="020B0609070205080204" pitchFamily="49" charset="-128"/>
                          <a:ea typeface="ＭＳ ゴシック" panose="020B0609070205080204" pitchFamily="49" charset="-128"/>
                        </a:rPr>
                        <a:t>ずれかを選択</a:t>
                      </a:r>
                      <a:r>
                        <a:rPr kumimoji="1" lang="en-US" altLang="ja-JP" sz="1700" b="1" dirty="0">
                          <a:latin typeface="ＭＳ ゴシック" panose="020B0609070205080204" pitchFamily="49" charset="-128"/>
                          <a:ea typeface="ＭＳ ゴシック" panose="020B0609070205080204" pitchFamily="49" charset="-128"/>
                        </a:rPr>
                        <a:t>)</a:t>
                      </a:r>
                      <a:r>
                        <a:rPr kumimoji="1" lang="ja-JP" altLang="en-US" sz="1700" dirty="0">
                          <a:latin typeface="ＭＳ 明朝" panose="02020609040205080304" pitchFamily="17" charset="-128"/>
                          <a:ea typeface="ＭＳ 明朝" panose="02020609040205080304" pitchFamily="17" charset="-128"/>
                        </a:rPr>
                        <a:t>を</a:t>
                      </a:r>
                      <a:r>
                        <a:rPr kumimoji="1" lang="ja-JP" altLang="en-US" sz="1700" b="1" u="sng" dirty="0">
                          <a:solidFill>
                            <a:srgbClr val="0070C0"/>
                          </a:solidFill>
                          <a:latin typeface="ＭＳ 明朝" panose="02020609040205080304" pitchFamily="17" charset="-128"/>
                          <a:ea typeface="ＭＳ 明朝" panose="02020609040205080304" pitchFamily="17" charset="-128"/>
                        </a:rPr>
                        <a:t>身に付</a:t>
                      </a:r>
                      <a:endParaRPr kumimoji="1" lang="en-US" altLang="ja-JP" sz="1700" b="1" u="sng" dirty="0">
                        <a:solidFill>
                          <a:srgbClr val="0070C0"/>
                        </a:solidFill>
                        <a:latin typeface="ＭＳ 明朝" panose="02020609040205080304" pitchFamily="17" charset="-128"/>
                        <a:ea typeface="ＭＳ 明朝" panose="02020609040205080304" pitchFamily="17" charset="-128"/>
                      </a:endParaRPr>
                    </a:p>
                    <a:p>
                      <a:r>
                        <a:rPr kumimoji="1" lang="en-US" altLang="ja-JP" sz="1700" b="1" u="none" dirty="0">
                          <a:solidFill>
                            <a:srgbClr val="0070C0"/>
                          </a:solidFill>
                          <a:latin typeface="ＭＳ 明朝" panose="02020609040205080304" pitchFamily="17" charset="-128"/>
                          <a:ea typeface="ＭＳ 明朝" panose="02020609040205080304" pitchFamily="17" charset="-128"/>
                        </a:rPr>
                        <a:t>  </a:t>
                      </a:r>
                      <a:r>
                        <a:rPr kumimoji="1" lang="ja-JP" altLang="en-US" sz="1700" b="1" u="sng" dirty="0" err="1">
                          <a:solidFill>
                            <a:srgbClr val="0070C0"/>
                          </a:solidFill>
                          <a:latin typeface="ＭＳ 明朝" panose="02020609040205080304" pitchFamily="17" charset="-128"/>
                          <a:ea typeface="ＭＳ 明朝" panose="02020609040205080304" pitchFamily="17" charset="-128"/>
                        </a:rPr>
                        <a:t>けて</a:t>
                      </a:r>
                      <a:r>
                        <a:rPr kumimoji="1" lang="ja-JP" altLang="en-US" sz="1700" b="1" u="sng" dirty="0">
                          <a:solidFill>
                            <a:srgbClr val="0070C0"/>
                          </a:solidFill>
                          <a:latin typeface="ＭＳ 明朝" panose="02020609040205080304" pitchFamily="17" charset="-128"/>
                          <a:ea typeface="ＭＳ 明朝" panose="02020609040205080304" pitchFamily="17" charset="-128"/>
                        </a:rPr>
                        <a:t>歌っている</a:t>
                      </a:r>
                      <a:r>
                        <a:rPr kumimoji="1" lang="ja-JP" altLang="en-US" sz="1700" dirty="0">
                          <a:latin typeface="ＭＳ 明朝" panose="02020609040205080304" pitchFamily="17" charset="-128"/>
                          <a:ea typeface="ＭＳ 明朝" panose="02020609040205080304" pitchFamily="17" charset="-128"/>
                        </a:rPr>
                        <a:t>。</a:t>
                      </a:r>
                      <a:endParaRPr kumimoji="1" lang="en-US" altLang="ja-JP" sz="1700" dirty="0">
                        <a:latin typeface="ＭＳ 明朝" panose="02020609040205080304" pitchFamily="17" charset="-128"/>
                        <a:ea typeface="ＭＳ 明朝" panose="02020609040205080304" pitchFamily="17" charset="-128"/>
                      </a:endParaRPr>
                    </a:p>
                  </a:txBody>
                  <a:tcPr marL="91433" marR="91433"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000"/>
                        </a:lnSpc>
                      </a:pPr>
                      <a:r>
                        <a:rPr kumimoji="1" lang="ja-JP" altLang="en-US" sz="1700" b="1" dirty="0">
                          <a:latin typeface="ＭＳ ゴシック" panose="020B0609070205080204" pitchFamily="49" charset="-128"/>
                          <a:ea typeface="ＭＳ ゴシック" panose="020B0609070205080204" pitchFamily="49" charset="-128"/>
                        </a:rPr>
                        <a:t>［</a:t>
                      </a:r>
                      <a:r>
                        <a:rPr kumimoji="1" lang="ja-JP" altLang="en-US" sz="1700" b="1" dirty="0">
                          <a:latin typeface="+mn-ea"/>
                          <a:ea typeface="+mn-ea"/>
                        </a:rPr>
                        <a:t>音色，リズム，速度，旋律，</a:t>
                      </a:r>
                      <a:endParaRPr kumimoji="1" lang="en-US" altLang="ja-JP" sz="1700" b="1" dirty="0">
                        <a:latin typeface="+mn-ea"/>
                        <a:ea typeface="+mn-ea"/>
                      </a:endParaRPr>
                    </a:p>
                    <a:p>
                      <a:pPr>
                        <a:lnSpc>
                          <a:spcPts val="2000"/>
                        </a:lnSpc>
                      </a:pPr>
                      <a:r>
                        <a:rPr kumimoji="1" lang="ja-JP" altLang="en-US" sz="1700" b="1" dirty="0">
                          <a:latin typeface="+mn-ea"/>
                          <a:ea typeface="+mn-ea"/>
                        </a:rPr>
                        <a:t>強弱，音の重なり，和音の響き，音階，調，拍，フレーズ，反復，呼びかけとこたえ，変化，音楽の縦と横との関係など</a:t>
                      </a:r>
                      <a:r>
                        <a:rPr kumimoji="1" lang="ja-JP" altLang="en-US" sz="1700" b="1" dirty="0">
                          <a:latin typeface="ＭＳ ゴシック" panose="020B0609070205080204" pitchFamily="49" charset="-128"/>
                          <a:ea typeface="ＭＳ ゴシック" panose="020B0609070205080204" pitchFamily="49" charset="-128"/>
                        </a:rPr>
                        <a:t>］</a:t>
                      </a:r>
                      <a:r>
                        <a:rPr kumimoji="1" lang="en-US" altLang="ja-JP" sz="1700" b="1" dirty="0">
                          <a:latin typeface="+mn-ea"/>
                          <a:ea typeface="+mn-ea"/>
                        </a:rPr>
                        <a:t>(</a:t>
                      </a:r>
                      <a:r>
                        <a:rPr kumimoji="1" lang="ja-JP" altLang="en-US" sz="1700" b="1" dirty="0">
                          <a:latin typeface="+mn-ea"/>
                          <a:ea typeface="+mn-ea"/>
                        </a:rPr>
                        <a:t>その題材の学習において，児童の思考・判断のよりどころとなる主な音楽を形づくっている要素を適切に選択</a:t>
                      </a:r>
                      <a:r>
                        <a:rPr kumimoji="1" lang="en-US" altLang="ja-JP" sz="1700" b="1" dirty="0">
                          <a:latin typeface="+mn-ea"/>
                          <a:ea typeface="+mn-ea"/>
                        </a:rPr>
                        <a:t>)</a:t>
                      </a:r>
                      <a:r>
                        <a:rPr kumimoji="1" lang="ja-JP" altLang="en-US" sz="1700" dirty="0">
                          <a:latin typeface="ＭＳ 明朝" panose="02020609040205080304" pitchFamily="17" charset="-128"/>
                          <a:ea typeface="ＭＳ 明朝" panose="02020609040205080304" pitchFamily="17" charset="-128"/>
                        </a:rPr>
                        <a:t>を聴き取り，それらの働きが生み出すよさや面白さ，美しさを感じ取りながら，聴き取ったことと感じ取ったこととの関わりについて</a:t>
                      </a:r>
                      <a:r>
                        <a:rPr kumimoji="1" lang="ja-JP" altLang="en-US" sz="1700" b="1" u="sng" dirty="0">
                          <a:solidFill>
                            <a:srgbClr val="0070C0"/>
                          </a:solidFill>
                          <a:latin typeface="ＭＳ 明朝" panose="02020609040205080304" pitchFamily="17" charset="-128"/>
                          <a:ea typeface="ＭＳ 明朝" panose="02020609040205080304" pitchFamily="17" charset="-128"/>
                        </a:rPr>
                        <a:t>考え</a:t>
                      </a:r>
                      <a:r>
                        <a:rPr kumimoji="1" lang="ja-JP" altLang="en-US" sz="1700" dirty="0">
                          <a:latin typeface="ＭＳ 明朝" panose="02020609040205080304" pitchFamily="17" charset="-128"/>
                          <a:ea typeface="ＭＳ 明朝" panose="02020609040205080304" pitchFamily="17" charset="-128"/>
                        </a:rPr>
                        <a:t>，曲想を感じ取って表現を工夫し，どのように歌うかについて思いを</a:t>
                      </a:r>
                      <a:r>
                        <a:rPr kumimoji="1" lang="ja-JP" altLang="en-US" sz="1700" b="1" u="sng" dirty="0">
                          <a:solidFill>
                            <a:srgbClr val="0070C0"/>
                          </a:solidFill>
                          <a:latin typeface="ＭＳ 明朝" panose="02020609040205080304" pitchFamily="17" charset="-128"/>
                          <a:ea typeface="ＭＳ 明朝" panose="02020609040205080304" pitchFamily="17" charset="-128"/>
                        </a:rPr>
                        <a:t>もっている</a:t>
                      </a:r>
                      <a:r>
                        <a:rPr kumimoji="1" lang="ja-JP" altLang="en-US" sz="1700" dirty="0">
                          <a:latin typeface="ＭＳ 明朝" panose="02020609040205080304" pitchFamily="17" charset="-128"/>
                          <a:ea typeface="ＭＳ 明朝" panose="02020609040205080304" pitchFamily="17" charset="-128"/>
                        </a:rPr>
                        <a:t>。</a:t>
                      </a:r>
                    </a:p>
                  </a:txBody>
                  <a:tcPr marL="91433" marR="91433"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300"/>
                        </a:lnSpc>
                      </a:pPr>
                      <a:r>
                        <a:rPr kumimoji="1" lang="ja-JP" altLang="en-US" sz="1700" b="1" dirty="0">
                          <a:latin typeface="+mn-ea"/>
                          <a:ea typeface="+mn-ea"/>
                        </a:rPr>
                        <a:t>［その題材の学習に粘り強く取り組んだり，自らの学習を調整しようとする意思をもったりできるようにするために必要となる，取り扱う教材曲の特徴や学習内容など，興味・関心をもたせたい事柄］</a:t>
                      </a:r>
                      <a:r>
                        <a:rPr kumimoji="1" lang="ja-JP" altLang="en-US" sz="1700" dirty="0">
                          <a:latin typeface="ＭＳ 明朝" panose="02020609040205080304" pitchFamily="17" charset="-128"/>
                          <a:ea typeface="ＭＳ 明朝" panose="02020609040205080304" pitchFamily="17" charset="-128"/>
                        </a:rPr>
                        <a:t>に興味をもち，音楽活動を楽しみながら主体的・協働的に</a:t>
                      </a:r>
                      <a:r>
                        <a:rPr kumimoji="1" lang="ja-JP" altLang="en-US" sz="1700" b="1" dirty="0">
                          <a:latin typeface="ＭＳ ゴシック" panose="020B0609070205080204" pitchFamily="49" charset="-128"/>
                          <a:ea typeface="ＭＳ ゴシック" panose="020B0609070205080204" pitchFamily="49" charset="-128"/>
                        </a:rPr>
                        <a:t>歌唱</a:t>
                      </a:r>
                      <a:r>
                        <a:rPr kumimoji="1" lang="ja-JP" altLang="en-US" sz="1700" dirty="0">
                          <a:latin typeface="ＭＳ 明朝" panose="02020609040205080304" pitchFamily="17" charset="-128"/>
                          <a:ea typeface="ＭＳ 明朝" panose="02020609040205080304" pitchFamily="17" charset="-128"/>
                        </a:rPr>
                        <a:t>の学習活動に取り組もうとしている。</a:t>
                      </a:r>
                    </a:p>
                  </a:txBody>
                  <a:tcPr marL="91433" marR="91433"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8689" name="テキスト ボックス 4"/>
          <p:cNvSpPr txBox="1">
            <a:spLocks noChangeArrowheads="1"/>
          </p:cNvSpPr>
          <p:nvPr/>
        </p:nvSpPr>
        <p:spPr bwMode="auto">
          <a:xfrm>
            <a:off x="179388" y="692150"/>
            <a:ext cx="8785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＜第１学年及び第２学年「Ａ 表現・歌唱」の例＞</a:t>
            </a:r>
          </a:p>
        </p:txBody>
      </p:sp>
      <p:sp>
        <p:nvSpPr>
          <p:cNvPr id="8" name="角丸四角形 7"/>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P.45 ~</a:t>
            </a:r>
            <a:endParaRPr kumimoji="1" lang="ja-JP" altLang="en-US" sz="2000" dirty="0"/>
          </a:p>
        </p:txBody>
      </p:sp>
      <p:sp>
        <p:nvSpPr>
          <p:cNvPr id="2" name="テキスト ボックス 1"/>
          <p:cNvSpPr txBox="1"/>
          <p:nvPr/>
        </p:nvSpPr>
        <p:spPr>
          <a:xfrm>
            <a:off x="250825" y="5949950"/>
            <a:ext cx="8640763" cy="830263"/>
          </a:xfrm>
          <a:prstGeom prst="rect">
            <a:avLst/>
          </a:prstGeom>
          <a:noFill/>
        </p:spPr>
        <p:txBody>
          <a:bodyPr>
            <a:spAutoFit/>
          </a:bodyPr>
          <a:lstStyle/>
          <a:p>
            <a:pPr>
              <a:defRPr/>
            </a:pPr>
            <a:r>
              <a:rPr kumimoji="1" lang="ja-JP" altLang="en-US" sz="1600" dirty="0">
                <a:solidFill>
                  <a:schemeClr val="tx1">
                    <a:lumMod val="75000"/>
                    <a:lumOff val="25000"/>
                  </a:schemeClr>
                </a:solidFill>
              </a:rPr>
              <a:t>☆ </a:t>
            </a:r>
            <a:r>
              <a:rPr kumimoji="1" lang="ja-JP" altLang="en-US" sz="1600" b="1" u="sng" dirty="0">
                <a:solidFill>
                  <a:srgbClr val="0070C0"/>
                </a:solidFill>
                <a:latin typeface="ＭＳ Ｐ明朝" panose="02020600040205080304" pitchFamily="18" charset="-128"/>
                <a:ea typeface="ＭＳ Ｐ明朝" panose="02020600040205080304" pitchFamily="18" charset="-128"/>
              </a:rPr>
              <a:t>下線部（青文字）</a:t>
            </a:r>
            <a:r>
              <a:rPr kumimoji="1" lang="ja-JP" altLang="en-US" sz="1600" dirty="0">
                <a:solidFill>
                  <a:schemeClr val="tx1">
                    <a:lumMod val="75000"/>
                    <a:lumOff val="25000"/>
                  </a:schemeClr>
                </a:solidFill>
              </a:rPr>
              <a:t>は事項の文言を「評価の観点の趣旨」に倣って置き換えた部分</a:t>
            </a:r>
            <a:r>
              <a:rPr kumimoji="1" lang="ja-JP" altLang="en-US" sz="1600" dirty="0"/>
              <a:t>，</a:t>
            </a:r>
            <a:r>
              <a:rPr kumimoji="1" lang="ja-JP" altLang="en-US" sz="1600" b="1" dirty="0"/>
              <a:t>ゴシック体</a:t>
            </a:r>
            <a:r>
              <a:rPr kumimoji="1" lang="ja-JP" altLang="en-US" sz="1600" dirty="0">
                <a:solidFill>
                  <a:schemeClr val="tx1">
                    <a:lumMod val="75000"/>
                    <a:lumOff val="25000"/>
                  </a:schemeClr>
                </a:solidFill>
              </a:rPr>
              <a:t>は，</a:t>
            </a:r>
            <a:endParaRPr kumimoji="1" lang="en-US" altLang="ja-JP" sz="1600" dirty="0">
              <a:solidFill>
                <a:schemeClr val="tx1">
                  <a:lumMod val="75000"/>
                  <a:lumOff val="25000"/>
                </a:schemeClr>
              </a:solidFill>
            </a:endParaRPr>
          </a:p>
          <a:p>
            <a:pPr>
              <a:defRPr/>
            </a:pPr>
            <a:r>
              <a:rPr kumimoji="1" lang="ja-JP" altLang="en-US" sz="1600" dirty="0">
                <a:solidFill>
                  <a:schemeClr val="tx1">
                    <a:lumMod val="75000"/>
                    <a:lumOff val="25000"/>
                  </a:schemeClr>
                </a:solidFill>
              </a:rPr>
              <a:t>　 事項や「評価の観点の趣旨」の文言を，題材で扱う内容に合わせて適切に選択するなどして置き</a:t>
            </a:r>
            <a:endParaRPr kumimoji="1" lang="en-US" altLang="ja-JP" sz="1600" dirty="0">
              <a:solidFill>
                <a:schemeClr val="tx1">
                  <a:lumMod val="75000"/>
                  <a:lumOff val="25000"/>
                </a:schemeClr>
              </a:solidFill>
            </a:endParaRPr>
          </a:p>
          <a:p>
            <a:pPr>
              <a:defRPr/>
            </a:pPr>
            <a:r>
              <a:rPr kumimoji="1" lang="ja-JP" altLang="en-US" sz="1600" dirty="0">
                <a:solidFill>
                  <a:schemeClr val="tx1">
                    <a:lumMod val="75000"/>
                    <a:lumOff val="25000"/>
                  </a:schemeClr>
                </a:solidFill>
              </a:rPr>
              <a:t>　 換えたり挿入したりする部分である。</a:t>
            </a: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380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Ⅱ</a:t>
            </a:r>
            <a:r>
              <a:rPr kumimoji="1" lang="ja-JP" altLang="en-US" sz="3000" b="1">
                <a:solidFill>
                  <a:schemeClr val="bg1"/>
                </a:solidFill>
              </a:rPr>
              <a:t>　「題材の評価規準」の基本構造（例）</a:t>
            </a:r>
          </a:p>
        </p:txBody>
      </p:sp>
      <p:graphicFrame>
        <p:nvGraphicFramePr>
          <p:cNvPr id="3" name="表 2"/>
          <p:cNvGraphicFramePr>
            <a:graphicFrameLocks noGrp="1"/>
          </p:cNvGraphicFramePr>
          <p:nvPr/>
        </p:nvGraphicFramePr>
        <p:xfrm>
          <a:off x="250825" y="981075"/>
          <a:ext cx="8640763" cy="3627438"/>
        </p:xfrm>
        <a:graphic>
          <a:graphicData uri="http://schemas.openxmlformats.org/drawingml/2006/table">
            <a:tbl>
              <a:tblPr firstRow="1" bandRow="1">
                <a:tableStyleId>{5C22544A-7EE6-4342-B048-85BDC9FD1C3A}</a:tableStyleId>
              </a:tblPr>
              <a:tblGrid>
                <a:gridCol w="2952230">
                  <a:extLst>
                    <a:ext uri="{9D8B030D-6E8A-4147-A177-3AD203B41FA5}">
                      <a16:colId xmlns:a16="http://schemas.microsoft.com/office/drawing/2014/main" val="20000"/>
                    </a:ext>
                  </a:extLst>
                </a:gridCol>
                <a:gridCol w="3096344">
                  <a:extLst>
                    <a:ext uri="{9D8B030D-6E8A-4147-A177-3AD203B41FA5}">
                      <a16:colId xmlns:a16="http://schemas.microsoft.com/office/drawing/2014/main" val="20001"/>
                    </a:ext>
                  </a:extLst>
                </a:gridCol>
                <a:gridCol w="2592189">
                  <a:extLst>
                    <a:ext uri="{9D8B030D-6E8A-4147-A177-3AD203B41FA5}">
                      <a16:colId xmlns:a16="http://schemas.microsoft.com/office/drawing/2014/main" val="20002"/>
                    </a:ext>
                  </a:extLst>
                </a:gridCol>
              </a:tblGrid>
              <a:tr h="640141">
                <a:tc>
                  <a:txBody>
                    <a:bodyPr/>
                    <a:lstStyle/>
                    <a:p>
                      <a:pPr algn="ctr"/>
                      <a:r>
                        <a:rPr kumimoji="1" lang="ja-JP" altLang="en-US" sz="1800" b="0" dirty="0">
                          <a:solidFill>
                            <a:schemeClr val="tx1"/>
                          </a:solidFill>
                        </a:rPr>
                        <a:t>知識・技能</a:t>
                      </a:r>
                    </a:p>
                  </a:txBody>
                  <a:tcPr marL="91433" marR="91433" marT="45728" marB="45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r>
                        <a:rPr kumimoji="1" lang="ja-JP" altLang="en-US" sz="1800" b="0" dirty="0">
                          <a:solidFill>
                            <a:schemeClr val="tx1"/>
                          </a:solidFill>
                        </a:rPr>
                        <a:t>思考・判断・表現</a:t>
                      </a:r>
                    </a:p>
                  </a:txBody>
                  <a:tcPr marL="91433" marR="91433" marT="45728" marB="45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kumimoji="1" lang="ja-JP" altLang="en-US" sz="1800" b="0" dirty="0">
                          <a:solidFill>
                            <a:schemeClr val="tx1"/>
                          </a:solidFill>
                        </a:rPr>
                        <a:t>主体的に学習に</a:t>
                      </a:r>
                      <a:endParaRPr kumimoji="1" lang="en-US" altLang="ja-JP" sz="1800" b="0" dirty="0">
                        <a:solidFill>
                          <a:schemeClr val="tx1"/>
                        </a:solidFill>
                      </a:endParaRPr>
                    </a:p>
                    <a:p>
                      <a:pPr algn="ctr"/>
                      <a:r>
                        <a:rPr kumimoji="1" lang="ja-JP" altLang="en-US" sz="1800" b="0" dirty="0">
                          <a:solidFill>
                            <a:schemeClr val="tx1"/>
                          </a:solidFill>
                        </a:rPr>
                        <a:t>取り組む態度</a:t>
                      </a:r>
                    </a:p>
                  </a:txBody>
                  <a:tcPr marL="91433" marR="91433" marT="45728" marB="457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2987297">
                <a:tc>
                  <a:txBody>
                    <a:bodyPr/>
                    <a:lstStyle/>
                    <a:p>
                      <a:r>
                        <a:rPr kumimoji="1" lang="ja-JP" altLang="en-US" sz="1700" b="1" dirty="0">
                          <a:latin typeface="+mn-ea"/>
                          <a:ea typeface="+mn-ea"/>
                        </a:rPr>
                        <a:t>＜知識＞</a:t>
                      </a:r>
                      <a:endParaRPr kumimoji="1" lang="en-US" altLang="ja-JP" sz="1700" b="1" dirty="0">
                        <a:latin typeface="+mn-ea"/>
                        <a:ea typeface="+mn-ea"/>
                      </a:endParaRPr>
                    </a:p>
                    <a:p>
                      <a:r>
                        <a:rPr kumimoji="1" lang="ja-JP" altLang="en-US" sz="1700" b="1" dirty="0">
                          <a:latin typeface="+mn-ea"/>
                          <a:ea typeface="+mn-ea"/>
                        </a:rPr>
                        <a:t>　</a:t>
                      </a:r>
                      <a:r>
                        <a:rPr kumimoji="1" lang="ja-JP" altLang="en-US" sz="1700" dirty="0">
                          <a:latin typeface="ＭＳ Ｐ明朝" panose="02020600040205080304" pitchFamily="18" charset="-128"/>
                          <a:ea typeface="ＭＳ Ｐ明朝" panose="02020600040205080304" pitchFamily="18" charset="-128"/>
                        </a:rPr>
                        <a:t>　</a:t>
                      </a:r>
                      <a:r>
                        <a:rPr kumimoji="1" lang="ja-JP" altLang="en-US" sz="1700" b="1" u="sng" dirty="0">
                          <a:solidFill>
                            <a:schemeClr val="tx1"/>
                          </a:solidFill>
                          <a:latin typeface="ＭＳ Ｐ明朝" panose="02020600040205080304" pitchFamily="18" charset="-128"/>
                          <a:ea typeface="ＭＳ Ｐ明朝" panose="02020600040205080304" pitchFamily="18" charset="-128"/>
                        </a:rPr>
                        <a:t>曲想と音楽の構造（</a:t>
                      </a:r>
                      <a:r>
                        <a:rPr kumimoji="1" lang="en-US" altLang="ja-JP" sz="1700" b="1" u="sng" dirty="0">
                          <a:solidFill>
                            <a:schemeClr val="tx1"/>
                          </a:solidFill>
                          <a:latin typeface="ＭＳ Ｐ明朝" panose="02020600040205080304" pitchFamily="18" charset="-128"/>
                          <a:ea typeface="ＭＳ Ｐ明朝" panose="02020600040205080304" pitchFamily="18" charset="-128"/>
                        </a:rPr>
                        <a:t>※</a:t>
                      </a:r>
                      <a:r>
                        <a:rPr kumimoji="1" lang="ja-JP" altLang="en-US" sz="1700" b="1" u="sng" dirty="0">
                          <a:solidFill>
                            <a:schemeClr val="tx1"/>
                          </a:solidFill>
                          <a:latin typeface="ＭＳ Ｐ明朝" panose="02020600040205080304" pitchFamily="18" charset="-128"/>
                          <a:ea typeface="ＭＳ Ｐ明朝" panose="02020600040205080304" pitchFamily="18" charset="-128"/>
                        </a:rPr>
                        <a:t>１）</a:t>
                      </a:r>
                      <a:endParaRPr kumimoji="1" lang="en-US" altLang="ja-JP" sz="1700" b="1" u="sng" dirty="0">
                        <a:solidFill>
                          <a:schemeClr val="tx1"/>
                        </a:solidFill>
                        <a:latin typeface="ＭＳ Ｐ明朝" panose="02020600040205080304" pitchFamily="18" charset="-128"/>
                        <a:ea typeface="ＭＳ Ｐ明朝" panose="02020600040205080304" pitchFamily="18" charset="-128"/>
                      </a:endParaRPr>
                    </a:p>
                    <a:p>
                      <a:r>
                        <a:rPr kumimoji="1" lang="en-US" altLang="ja-JP" sz="1700" baseline="0" dirty="0">
                          <a:latin typeface="ＭＳ Ｐ明朝" panose="02020600040205080304" pitchFamily="18" charset="-128"/>
                          <a:ea typeface="ＭＳ Ｐ明朝" panose="02020600040205080304" pitchFamily="18" charset="-128"/>
                        </a:rPr>
                        <a:t> </a:t>
                      </a:r>
                      <a:r>
                        <a:rPr kumimoji="1" lang="ja-JP" altLang="en-US" sz="1700" baseline="0" dirty="0">
                          <a:latin typeface="ＭＳ Ｐ明朝" panose="02020600040205080304" pitchFamily="18" charset="-128"/>
                          <a:ea typeface="ＭＳ Ｐ明朝" panose="02020600040205080304" pitchFamily="18" charset="-128"/>
                        </a:rPr>
                        <a:t> </a:t>
                      </a:r>
                      <a:r>
                        <a:rPr kumimoji="1" lang="ja-JP" altLang="en-US" sz="1700" dirty="0">
                          <a:latin typeface="ＭＳ Ｐ明朝" panose="02020600040205080304" pitchFamily="18" charset="-128"/>
                          <a:ea typeface="ＭＳ Ｐ明朝" panose="02020600040205080304" pitchFamily="18" charset="-128"/>
                        </a:rPr>
                        <a:t>との関わり，曲想と歌詞の表 </a:t>
                      </a:r>
                      <a:endParaRPr kumimoji="1" lang="en-US" altLang="ja-JP" sz="1700" dirty="0">
                        <a:latin typeface="ＭＳ Ｐ明朝" panose="02020600040205080304" pitchFamily="18" charset="-128"/>
                        <a:ea typeface="ＭＳ Ｐ明朝" panose="02020600040205080304" pitchFamily="18" charset="-128"/>
                      </a:endParaRPr>
                    </a:p>
                    <a:p>
                      <a:r>
                        <a:rPr kumimoji="1" lang="en-US" altLang="ja-JP" sz="1700" dirty="0">
                          <a:latin typeface="ＭＳ Ｐ明朝" panose="02020600040205080304" pitchFamily="18" charset="-128"/>
                          <a:ea typeface="ＭＳ Ｐ明朝" panose="02020600040205080304" pitchFamily="18" charset="-128"/>
                        </a:rPr>
                        <a:t>  </a:t>
                      </a:r>
                      <a:r>
                        <a:rPr kumimoji="1" lang="ja-JP" altLang="en-US" sz="1700" dirty="0">
                          <a:latin typeface="ＭＳ Ｐ明朝" panose="02020600040205080304" pitchFamily="18" charset="-128"/>
                          <a:ea typeface="ＭＳ Ｐ明朝" panose="02020600040205080304" pitchFamily="18" charset="-128"/>
                        </a:rPr>
                        <a:t>す情景や気持ちとの関わりに</a:t>
                      </a:r>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　ついて気付いている。</a:t>
                      </a:r>
                      <a:endParaRPr kumimoji="1" lang="en-US" altLang="ja-JP" sz="1700" dirty="0">
                        <a:latin typeface="ＭＳ Ｐ明朝" panose="02020600040205080304" pitchFamily="18" charset="-128"/>
                        <a:ea typeface="ＭＳ Ｐ明朝" panose="02020600040205080304" pitchFamily="18" charset="-128"/>
                      </a:endParaRPr>
                    </a:p>
                    <a:p>
                      <a:endParaRPr kumimoji="1" lang="en-US" altLang="ja-JP" sz="300" b="1" dirty="0">
                        <a:latin typeface="+mn-ea"/>
                        <a:ea typeface="+mn-ea"/>
                      </a:endParaRPr>
                    </a:p>
                    <a:p>
                      <a:r>
                        <a:rPr kumimoji="1" lang="ja-JP" altLang="en-US" sz="1700" b="1" dirty="0">
                          <a:latin typeface="+mn-ea"/>
                          <a:ea typeface="+mn-ea"/>
                        </a:rPr>
                        <a:t>＜技能＞</a:t>
                      </a:r>
                      <a:endParaRPr kumimoji="1" lang="en-US" altLang="ja-JP" sz="1700" b="1" dirty="0">
                        <a:latin typeface="+mn-ea"/>
                        <a:ea typeface="+mn-ea"/>
                      </a:endParaRPr>
                    </a:p>
                    <a:p>
                      <a:r>
                        <a:rPr kumimoji="1" lang="ja-JP" altLang="en-US" sz="1700" b="1" dirty="0">
                          <a:latin typeface="+mn-ea"/>
                          <a:ea typeface="+mn-ea"/>
                        </a:rPr>
                        <a:t>　</a:t>
                      </a:r>
                      <a:r>
                        <a:rPr kumimoji="1" lang="ja-JP" altLang="en-US" sz="1700" dirty="0">
                          <a:latin typeface="ＭＳ Ｐ明朝" panose="02020600040205080304" pitchFamily="18" charset="-128"/>
                          <a:ea typeface="ＭＳ Ｐ明朝" panose="02020600040205080304" pitchFamily="18" charset="-128"/>
                        </a:rPr>
                        <a:t>　思いに合った表現をする</a:t>
                      </a:r>
                      <a:r>
                        <a:rPr kumimoji="1" lang="ja-JP" altLang="en-US" sz="1700" dirty="0" err="1">
                          <a:latin typeface="ＭＳ Ｐ明朝" panose="02020600040205080304" pitchFamily="18" charset="-128"/>
                          <a:ea typeface="ＭＳ Ｐ明朝" panose="02020600040205080304" pitchFamily="18" charset="-128"/>
                        </a:rPr>
                        <a:t>た</a:t>
                      </a:r>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　</a:t>
                      </a:r>
                      <a:r>
                        <a:rPr kumimoji="1" lang="ja-JP" altLang="en-US" sz="1700" dirty="0" err="1">
                          <a:latin typeface="ＭＳ Ｐ明朝" panose="02020600040205080304" pitchFamily="18" charset="-128"/>
                          <a:ea typeface="ＭＳ Ｐ明朝" panose="02020600040205080304" pitchFamily="18" charset="-128"/>
                        </a:rPr>
                        <a:t>めに</a:t>
                      </a:r>
                      <a:r>
                        <a:rPr kumimoji="1" lang="ja-JP" altLang="en-US" sz="1700" dirty="0">
                          <a:latin typeface="ＭＳ Ｐ明朝" panose="02020600040205080304" pitchFamily="18" charset="-128"/>
                          <a:ea typeface="ＭＳ Ｐ明朝" panose="02020600040205080304" pitchFamily="18" charset="-128"/>
                        </a:rPr>
                        <a:t>必要な</a:t>
                      </a:r>
                      <a:r>
                        <a:rPr kumimoji="1" lang="ja-JP" altLang="en-US" sz="1700" b="1" dirty="0">
                          <a:solidFill>
                            <a:srgbClr val="CC0099"/>
                          </a:solidFill>
                          <a:latin typeface="ＭＳ Ｐ明朝" panose="02020600040205080304" pitchFamily="18" charset="-128"/>
                          <a:ea typeface="ＭＳ Ｐ明朝" panose="02020600040205080304" pitchFamily="18" charset="-128"/>
                        </a:rPr>
                        <a:t>，</a:t>
                      </a:r>
                      <a:r>
                        <a:rPr kumimoji="1" lang="ja-JP" altLang="en-US" sz="1700" dirty="0">
                          <a:latin typeface="ＭＳ Ｐ明朝" panose="02020600040205080304" pitchFamily="18" charset="-128"/>
                          <a:ea typeface="ＭＳ Ｐ明朝" panose="02020600040205080304" pitchFamily="18" charset="-128"/>
                        </a:rPr>
                        <a:t>互いの歌声</a:t>
                      </a:r>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　や伴奏</a:t>
                      </a:r>
                      <a:r>
                        <a:rPr kumimoji="1" lang="ja-JP" altLang="en-US" sz="1700" b="1" dirty="0">
                          <a:solidFill>
                            <a:srgbClr val="FF0000"/>
                          </a:solidFill>
                          <a:latin typeface="ＭＳ Ｐ明朝" panose="02020600040205080304" pitchFamily="18" charset="-128"/>
                          <a:ea typeface="ＭＳ Ｐ明朝" panose="02020600040205080304" pitchFamily="18" charset="-128"/>
                        </a:rPr>
                        <a:t>（</a:t>
                      </a:r>
                      <a:r>
                        <a:rPr kumimoji="1" lang="en-US" altLang="ja-JP" sz="1700" b="1" dirty="0">
                          <a:solidFill>
                            <a:srgbClr val="FF0000"/>
                          </a:solidFill>
                          <a:latin typeface="ＭＳ Ｐ明朝" panose="02020600040205080304" pitchFamily="18" charset="-128"/>
                          <a:ea typeface="ＭＳ Ｐ明朝" panose="02020600040205080304" pitchFamily="18" charset="-128"/>
                        </a:rPr>
                        <a:t>※</a:t>
                      </a:r>
                      <a:r>
                        <a:rPr kumimoji="1" lang="ja-JP" altLang="en-US" sz="1700" b="1" dirty="0">
                          <a:solidFill>
                            <a:srgbClr val="FF0000"/>
                          </a:solidFill>
                          <a:latin typeface="ＭＳ Ｐ明朝" panose="02020600040205080304" pitchFamily="18" charset="-128"/>
                          <a:ea typeface="ＭＳ Ｐ明朝" panose="02020600040205080304" pitchFamily="18" charset="-128"/>
                        </a:rPr>
                        <a:t>２）</a:t>
                      </a:r>
                      <a:r>
                        <a:rPr kumimoji="1" lang="ja-JP" altLang="en-US" sz="1700" dirty="0">
                          <a:latin typeface="ＭＳ Ｐ明朝" panose="02020600040205080304" pitchFamily="18" charset="-128"/>
                          <a:ea typeface="ＭＳ Ｐ明朝" panose="02020600040205080304" pitchFamily="18" charset="-128"/>
                        </a:rPr>
                        <a:t>を聴いて</a:t>
                      </a:r>
                      <a:r>
                        <a:rPr kumimoji="1" lang="ja-JP" altLang="en-US" sz="1700" b="1" dirty="0">
                          <a:solidFill>
                            <a:srgbClr val="CC0099"/>
                          </a:solidFill>
                          <a:latin typeface="ＭＳ Ｐ明朝" panose="02020600040205080304" pitchFamily="18" charset="-128"/>
                          <a:ea typeface="ＭＳ Ｐ明朝" panose="02020600040205080304" pitchFamily="18" charset="-128"/>
                        </a:rPr>
                        <a:t>，</a:t>
                      </a:r>
                      <a:r>
                        <a:rPr kumimoji="1" lang="ja-JP" altLang="en-US" sz="1700" dirty="0">
                          <a:latin typeface="ＭＳ Ｐ明朝" panose="02020600040205080304" pitchFamily="18" charset="-128"/>
                          <a:ea typeface="ＭＳ Ｐ明朝" panose="02020600040205080304" pitchFamily="18" charset="-128"/>
                        </a:rPr>
                        <a:t>声を</a:t>
                      </a:r>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　合わせて歌う技能を身に付</a:t>
                      </a:r>
                      <a:endParaRPr kumimoji="1" lang="en-US" altLang="ja-JP" sz="1700" dirty="0">
                        <a:latin typeface="ＭＳ Ｐ明朝" panose="02020600040205080304" pitchFamily="18" charset="-128"/>
                        <a:ea typeface="ＭＳ Ｐ明朝" panose="02020600040205080304" pitchFamily="18" charset="-128"/>
                      </a:endParaRPr>
                    </a:p>
                    <a:p>
                      <a:r>
                        <a:rPr kumimoji="1" lang="ja-JP" altLang="en-US" sz="1700" dirty="0">
                          <a:latin typeface="ＭＳ Ｐ明朝" panose="02020600040205080304" pitchFamily="18" charset="-128"/>
                          <a:ea typeface="ＭＳ Ｐ明朝" panose="02020600040205080304" pitchFamily="18" charset="-128"/>
                        </a:rPr>
                        <a:t>　</a:t>
                      </a:r>
                      <a:r>
                        <a:rPr kumimoji="1" lang="ja-JP" altLang="en-US" sz="1700" dirty="0" err="1">
                          <a:latin typeface="ＭＳ Ｐ明朝" panose="02020600040205080304" pitchFamily="18" charset="-128"/>
                          <a:ea typeface="ＭＳ Ｐ明朝" panose="02020600040205080304" pitchFamily="18" charset="-128"/>
                        </a:rPr>
                        <a:t>けて</a:t>
                      </a:r>
                      <a:r>
                        <a:rPr kumimoji="1" lang="ja-JP" altLang="en-US" sz="1700" dirty="0">
                          <a:latin typeface="ＭＳ Ｐ明朝" panose="02020600040205080304" pitchFamily="18" charset="-128"/>
                          <a:ea typeface="ＭＳ Ｐ明朝" panose="02020600040205080304" pitchFamily="18" charset="-128"/>
                        </a:rPr>
                        <a:t>歌っている。</a:t>
                      </a:r>
                      <a:r>
                        <a:rPr kumimoji="1" lang="ja-JP" altLang="en-US" sz="1700" b="1" dirty="0">
                          <a:solidFill>
                            <a:srgbClr val="CC0099"/>
                          </a:solidFill>
                          <a:latin typeface="ＭＳ Ｐ明朝" panose="02020600040205080304" pitchFamily="18" charset="-128"/>
                          <a:ea typeface="ＭＳ Ｐ明朝" panose="02020600040205080304" pitchFamily="18" charset="-128"/>
                        </a:rPr>
                        <a:t>（</a:t>
                      </a:r>
                      <a:r>
                        <a:rPr kumimoji="1" lang="en-US" altLang="ja-JP" sz="1700" b="1" dirty="0">
                          <a:solidFill>
                            <a:srgbClr val="CC0099"/>
                          </a:solidFill>
                          <a:latin typeface="ＭＳ Ｐ明朝" panose="02020600040205080304" pitchFamily="18" charset="-128"/>
                          <a:ea typeface="ＭＳ Ｐ明朝" panose="02020600040205080304" pitchFamily="18" charset="-128"/>
                        </a:rPr>
                        <a:t>※</a:t>
                      </a:r>
                      <a:r>
                        <a:rPr kumimoji="1" lang="ja-JP" altLang="en-US" sz="1700" b="1" dirty="0">
                          <a:solidFill>
                            <a:srgbClr val="CC0099"/>
                          </a:solidFill>
                          <a:latin typeface="ＭＳ Ｐ明朝" panose="02020600040205080304" pitchFamily="18" charset="-128"/>
                          <a:ea typeface="ＭＳ Ｐ明朝" panose="02020600040205080304" pitchFamily="18" charset="-128"/>
                        </a:rPr>
                        <a:t>３）</a:t>
                      </a:r>
                      <a:endParaRPr kumimoji="1" lang="en-US" altLang="ja-JP" sz="1700" b="1" dirty="0">
                        <a:solidFill>
                          <a:srgbClr val="CC0099"/>
                        </a:solidFill>
                        <a:latin typeface="ＭＳ Ｐ明朝" panose="02020600040205080304" pitchFamily="18" charset="-128"/>
                        <a:ea typeface="ＭＳ Ｐ明朝" panose="02020600040205080304" pitchFamily="18" charset="-128"/>
                      </a:endParaRPr>
                    </a:p>
                  </a:txBody>
                  <a:tcPr marL="91433" marR="91433"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000"/>
                        </a:lnSpc>
                      </a:pPr>
                      <a:endParaRPr kumimoji="1" lang="en-US" altLang="ja-JP" sz="1700" dirty="0">
                        <a:latin typeface="ＭＳ Ｐ明朝" panose="02020600040205080304" pitchFamily="18" charset="-128"/>
                        <a:ea typeface="ＭＳ Ｐ明朝" panose="02020600040205080304" pitchFamily="18" charset="-128"/>
                      </a:endParaRPr>
                    </a:p>
                    <a:p>
                      <a:pPr>
                        <a:lnSpc>
                          <a:spcPts val="2200"/>
                        </a:lnSpc>
                      </a:pPr>
                      <a:r>
                        <a:rPr kumimoji="1" lang="ja-JP" altLang="en-US" sz="1700" baseline="0" dirty="0">
                          <a:latin typeface="ＭＳ Ｐ明朝" panose="02020600040205080304" pitchFamily="18" charset="-128"/>
                          <a:ea typeface="ＭＳ Ｐ明朝" panose="02020600040205080304" pitchFamily="18" charset="-128"/>
                        </a:rPr>
                        <a:t>   </a:t>
                      </a:r>
                      <a:r>
                        <a:rPr kumimoji="1" lang="ja-JP" altLang="en-US" sz="1700" b="1" u="sng" dirty="0">
                          <a:solidFill>
                            <a:srgbClr val="009900"/>
                          </a:solidFill>
                          <a:latin typeface="ＭＳ Ｐ明朝" panose="02020600040205080304" pitchFamily="18" charset="-128"/>
                          <a:ea typeface="ＭＳ Ｐ明朝" panose="02020600040205080304" pitchFamily="18" charset="-128"/>
                        </a:rPr>
                        <a:t>旋律，呼びかけとこたえ（</a:t>
                      </a:r>
                      <a:r>
                        <a:rPr kumimoji="1" lang="en-US" altLang="ja-JP" sz="1700" b="1" u="sng" dirty="0">
                          <a:solidFill>
                            <a:srgbClr val="009900"/>
                          </a:solidFill>
                          <a:latin typeface="ＭＳ Ｐ明朝" panose="02020600040205080304" pitchFamily="18" charset="-128"/>
                          <a:ea typeface="ＭＳ Ｐ明朝" panose="02020600040205080304" pitchFamily="18" charset="-128"/>
                        </a:rPr>
                        <a:t>※</a:t>
                      </a:r>
                      <a:r>
                        <a:rPr kumimoji="1" lang="ja-JP" altLang="en-US" sz="1700" b="1" u="sng" dirty="0">
                          <a:solidFill>
                            <a:srgbClr val="009900"/>
                          </a:solidFill>
                          <a:latin typeface="ＭＳ Ｐ明朝" panose="02020600040205080304" pitchFamily="18" charset="-128"/>
                          <a:ea typeface="ＭＳ Ｐ明朝" panose="02020600040205080304" pitchFamily="18" charset="-128"/>
                        </a:rPr>
                        <a:t>４）</a:t>
                      </a:r>
                      <a:r>
                        <a:rPr kumimoji="1" lang="ja-JP" altLang="en-US" sz="1700" dirty="0">
                          <a:latin typeface="ＭＳ Ｐ明朝" panose="02020600040205080304" pitchFamily="18" charset="-128"/>
                          <a:ea typeface="ＭＳ Ｐ明朝" panose="02020600040205080304" pitchFamily="18" charset="-128"/>
                        </a:rPr>
                        <a:t>を聴き取り，それらの働きが生み出すよさや面白さ，美しさを感じ取りながら，聴き取ったことと感じ取ったこととの関わりについて考え，曲想を感じ取って表現を工夫し，どのように歌うかについて思いをもっている。</a:t>
                      </a:r>
                    </a:p>
                  </a:txBody>
                  <a:tcPr marL="91433" marR="91433"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300"/>
                        </a:lnSpc>
                      </a:pPr>
                      <a:endParaRPr kumimoji="1" lang="en-US" altLang="ja-JP" sz="1700" dirty="0">
                        <a:latin typeface="ＭＳ Ｐ明朝" panose="02020600040205080304" pitchFamily="18" charset="-128"/>
                        <a:ea typeface="ＭＳ Ｐ明朝" panose="02020600040205080304" pitchFamily="18" charset="-128"/>
                      </a:endParaRPr>
                    </a:p>
                    <a:p>
                      <a:pPr>
                        <a:lnSpc>
                          <a:spcPts val="2200"/>
                        </a:lnSpc>
                      </a:pPr>
                      <a:r>
                        <a:rPr kumimoji="1" lang="ja-JP" altLang="en-US" sz="1700" dirty="0">
                          <a:latin typeface="ＭＳ Ｐ明朝" panose="02020600040205080304" pitchFamily="18" charset="-128"/>
                          <a:ea typeface="ＭＳ Ｐ明朝" panose="02020600040205080304" pitchFamily="18" charset="-128"/>
                        </a:rPr>
                        <a:t>　</a:t>
                      </a:r>
                      <a:r>
                        <a:rPr kumimoji="1" lang="ja-JP" altLang="en-US" sz="1700" u="sng" dirty="0">
                          <a:latin typeface="ＭＳ Ｐ明朝" panose="02020600040205080304" pitchFamily="18" charset="-128"/>
                          <a:ea typeface="ＭＳ Ｐ明朝" panose="02020600040205080304" pitchFamily="18" charset="-128"/>
                        </a:rPr>
                        <a:t> </a:t>
                      </a:r>
                      <a:r>
                        <a:rPr kumimoji="1" lang="ja-JP" altLang="en-US" sz="1700" b="1" u="sng" dirty="0">
                          <a:solidFill>
                            <a:srgbClr val="0070C0"/>
                          </a:solidFill>
                          <a:latin typeface="ＭＳ Ｐ明朝" panose="02020600040205080304" pitchFamily="18" charset="-128"/>
                          <a:ea typeface="ＭＳ Ｐ明朝" panose="02020600040205080304" pitchFamily="18" charset="-128"/>
                        </a:rPr>
                        <a:t>呼びかけ合って歌う表現に興味をもち（</a:t>
                      </a:r>
                      <a:r>
                        <a:rPr kumimoji="1" lang="en-US" altLang="ja-JP" sz="1700" b="1" u="sng" dirty="0">
                          <a:solidFill>
                            <a:srgbClr val="0070C0"/>
                          </a:solidFill>
                          <a:latin typeface="ＭＳ Ｐ明朝" panose="02020600040205080304" pitchFamily="18" charset="-128"/>
                          <a:ea typeface="ＭＳ Ｐ明朝" panose="02020600040205080304" pitchFamily="18" charset="-128"/>
                        </a:rPr>
                        <a:t>※</a:t>
                      </a:r>
                      <a:r>
                        <a:rPr kumimoji="1" lang="ja-JP" altLang="en-US" sz="1700" b="1" u="sng" dirty="0">
                          <a:solidFill>
                            <a:srgbClr val="0070C0"/>
                          </a:solidFill>
                          <a:latin typeface="ＭＳ Ｐ明朝" panose="02020600040205080304" pitchFamily="18" charset="-128"/>
                          <a:ea typeface="ＭＳ Ｐ明朝" panose="02020600040205080304" pitchFamily="18" charset="-128"/>
                        </a:rPr>
                        <a:t>５）</a:t>
                      </a:r>
                      <a:r>
                        <a:rPr kumimoji="1" lang="ja-JP" altLang="en-US" sz="1700" dirty="0">
                          <a:latin typeface="ＭＳ Ｐ明朝" panose="02020600040205080304" pitchFamily="18" charset="-128"/>
                          <a:ea typeface="ＭＳ Ｐ明朝" panose="02020600040205080304" pitchFamily="18" charset="-128"/>
                        </a:rPr>
                        <a:t>，  音楽活動を楽しみながら主体的・協働的に歌唱の学習活動に取り組もうとしている。</a:t>
                      </a:r>
                    </a:p>
                  </a:txBody>
                  <a:tcPr marL="91433" marR="91433"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8689" name="テキスト ボックス 4"/>
          <p:cNvSpPr txBox="1">
            <a:spLocks noChangeArrowheads="1"/>
          </p:cNvSpPr>
          <p:nvPr/>
        </p:nvSpPr>
        <p:spPr bwMode="auto">
          <a:xfrm>
            <a:off x="179388" y="620713"/>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dirty="0"/>
              <a:t>＜事項ア，イ，ウ</a:t>
            </a:r>
            <a:r>
              <a:rPr kumimoji="1" lang="en-US" altLang="ja-JP" dirty="0">
                <a:latin typeface="+mn-ea"/>
              </a:rPr>
              <a:t>(</a:t>
            </a:r>
            <a:r>
              <a:rPr kumimoji="1" lang="ja-JP" altLang="en-US" dirty="0">
                <a:latin typeface="+mn-ea"/>
              </a:rPr>
              <a:t>ｳ</a:t>
            </a:r>
            <a:r>
              <a:rPr kumimoji="1" lang="en-US" altLang="ja-JP" dirty="0">
                <a:latin typeface="+mn-ea"/>
              </a:rPr>
              <a:t>)</a:t>
            </a:r>
            <a:r>
              <a:rPr kumimoji="1" lang="ja-JP" altLang="en-US" dirty="0"/>
              <a:t>を選択した題材の評価規準の例＞</a:t>
            </a:r>
            <a:r>
              <a:rPr kumimoji="1" lang="ja-JP" altLang="en-US" sz="1400" dirty="0"/>
              <a:t>（第１学年及び第２学年「Ａ 表現・歌唱」）</a:t>
            </a:r>
          </a:p>
        </p:txBody>
      </p:sp>
      <p:sp>
        <p:nvSpPr>
          <p:cNvPr id="8" name="角丸四角形 7"/>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P.46 ~</a:t>
            </a:r>
            <a:endParaRPr kumimoji="1" lang="ja-JP" altLang="en-US" sz="2000" dirty="0"/>
          </a:p>
        </p:txBody>
      </p:sp>
      <p:sp>
        <p:nvSpPr>
          <p:cNvPr id="30739" name="テキスト ボックス 1"/>
          <p:cNvSpPr txBox="1">
            <a:spLocks noChangeArrowheads="1"/>
          </p:cNvSpPr>
          <p:nvPr/>
        </p:nvSpPr>
        <p:spPr bwMode="auto">
          <a:xfrm>
            <a:off x="254000" y="4652963"/>
            <a:ext cx="86375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1600"/>
              </a:lnSpc>
            </a:pPr>
            <a:r>
              <a:rPr kumimoji="1" lang="en-US" altLang="ja-JP" sz="1400" b="1"/>
              <a:t>※</a:t>
            </a:r>
            <a:r>
              <a:rPr kumimoji="1" lang="ja-JP" altLang="en-US" sz="1400" b="1"/>
              <a:t>１： 「思考・判断・表現」の評価規準において位置付けた音楽を形づくっている要素との関わりについて十分考慮</a:t>
            </a:r>
            <a:endParaRPr kumimoji="1" lang="en-US" altLang="ja-JP" sz="1400" b="1"/>
          </a:p>
          <a:p>
            <a:pPr>
              <a:lnSpc>
                <a:spcPts val="1600"/>
              </a:lnSpc>
            </a:pPr>
            <a:r>
              <a:rPr kumimoji="1" lang="ja-JP" altLang="en-US" sz="1400" b="1"/>
              <a:t>　　 　して指導と評価を行う必要がある。</a:t>
            </a:r>
          </a:p>
          <a:p>
            <a:pPr>
              <a:lnSpc>
                <a:spcPts val="1600"/>
              </a:lnSpc>
            </a:pPr>
            <a:r>
              <a:rPr kumimoji="1" lang="en-US" altLang="ja-JP" sz="1400" b="1">
                <a:solidFill>
                  <a:srgbClr val="FF0000"/>
                </a:solidFill>
              </a:rPr>
              <a:t>※</a:t>
            </a:r>
            <a:r>
              <a:rPr kumimoji="1" lang="ja-JP" altLang="en-US" sz="1400" b="1">
                <a:solidFill>
                  <a:srgbClr val="FF0000"/>
                </a:solidFill>
              </a:rPr>
              <a:t>２： 事項に示している内容のうち，本題材の学習で扱わない部分については削除。</a:t>
            </a:r>
            <a:endParaRPr kumimoji="1" lang="en-US" altLang="ja-JP" sz="1400" b="1">
              <a:solidFill>
                <a:srgbClr val="FF0000"/>
              </a:solidFill>
            </a:endParaRPr>
          </a:p>
          <a:p>
            <a:pPr>
              <a:lnSpc>
                <a:spcPts val="1600"/>
              </a:lnSpc>
            </a:pPr>
            <a:r>
              <a:rPr kumimoji="1" lang="en-US" altLang="ja-JP" sz="1400" b="1">
                <a:solidFill>
                  <a:srgbClr val="CC0099"/>
                </a:solidFill>
              </a:rPr>
              <a:t>※</a:t>
            </a:r>
            <a:r>
              <a:rPr kumimoji="1" lang="ja-JP" altLang="en-US" sz="1400" b="1">
                <a:solidFill>
                  <a:srgbClr val="CC0099"/>
                </a:solidFill>
              </a:rPr>
              <a:t>３： 技能の評価規準に関しては「～をするために必要な」の後に適宜「，」を挿入する。</a:t>
            </a:r>
            <a:endParaRPr kumimoji="1" lang="en-US" altLang="ja-JP" sz="1400" b="1">
              <a:solidFill>
                <a:srgbClr val="CC0099"/>
              </a:solidFill>
            </a:endParaRPr>
          </a:p>
          <a:p>
            <a:pPr>
              <a:lnSpc>
                <a:spcPts val="1600"/>
              </a:lnSpc>
            </a:pPr>
            <a:r>
              <a:rPr kumimoji="1" lang="en-US" altLang="ja-JP" sz="1400" b="1">
                <a:solidFill>
                  <a:srgbClr val="009900"/>
                </a:solidFill>
              </a:rPr>
              <a:t>※</a:t>
            </a:r>
            <a:r>
              <a:rPr kumimoji="1" lang="ja-JP" altLang="en-US" sz="1400" b="1">
                <a:solidFill>
                  <a:srgbClr val="009900"/>
                </a:solidFill>
              </a:rPr>
              <a:t>４： 思考・判断のよりどころとなる主な音楽を形づくっている要素を適切に選択して記載する。</a:t>
            </a:r>
            <a:endParaRPr kumimoji="1" lang="en-US" altLang="ja-JP" sz="1400" b="1">
              <a:solidFill>
                <a:srgbClr val="009900"/>
              </a:solidFill>
            </a:endParaRPr>
          </a:p>
          <a:p>
            <a:pPr>
              <a:lnSpc>
                <a:spcPts val="1600"/>
              </a:lnSpc>
            </a:pPr>
            <a:r>
              <a:rPr kumimoji="1" lang="en-US" altLang="ja-JP" sz="1400" b="1">
                <a:solidFill>
                  <a:srgbClr val="0070C0"/>
                </a:solidFill>
              </a:rPr>
              <a:t>※</a:t>
            </a:r>
            <a:r>
              <a:rPr kumimoji="1" lang="ja-JP" altLang="en-US" sz="1400" b="1">
                <a:solidFill>
                  <a:srgbClr val="0070C0"/>
                </a:solidFill>
              </a:rPr>
              <a:t>５： 興味・関心をもたせたい扱う教材曲や曲種等の特徴，学習内容などに関する事柄を記載する。</a:t>
            </a:r>
            <a:endParaRPr kumimoji="1" lang="en-US" altLang="ja-JP" sz="1400" b="1">
              <a:solidFill>
                <a:srgbClr val="0070C0"/>
              </a:solidFill>
            </a:endParaRPr>
          </a:p>
        </p:txBody>
      </p:sp>
      <p:cxnSp>
        <p:nvCxnSpPr>
          <p:cNvPr id="9" name="直線コネクタ 8"/>
          <p:cNvCxnSpPr/>
          <p:nvPr/>
        </p:nvCxnSpPr>
        <p:spPr>
          <a:xfrm>
            <a:off x="477838" y="3933825"/>
            <a:ext cx="6492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250825" y="5976938"/>
            <a:ext cx="8640763" cy="692150"/>
          </a:xfrm>
          <a:prstGeom prst="rect">
            <a:avLst/>
          </a:prstGeom>
          <a:solidFill>
            <a:srgbClr val="00206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bg1"/>
                </a:solidFill>
              </a:rPr>
              <a:t>学年や，領域及び分野によって事項の文言が異なるため，評価規準を作成する際は，</a:t>
            </a:r>
            <a:endParaRPr kumimoji="1" lang="en-US" altLang="ja-JP" dirty="0">
              <a:solidFill>
                <a:schemeClr val="bg1"/>
              </a:solidFill>
            </a:endParaRPr>
          </a:p>
          <a:p>
            <a:pPr algn="ctr">
              <a:defRPr/>
            </a:pPr>
            <a:r>
              <a:rPr kumimoji="1" lang="ja-JP" altLang="en-US" dirty="0">
                <a:solidFill>
                  <a:schemeClr val="bg1"/>
                </a:solidFill>
              </a:rPr>
              <a:t>当該の学年や領域及び分野ごとの事項の文言に合わせて設定すること。</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239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Ⅱ</a:t>
            </a:r>
            <a:r>
              <a:rPr kumimoji="1" lang="ja-JP" altLang="en-US" sz="3000" b="1">
                <a:solidFill>
                  <a:schemeClr val="bg1"/>
                </a:solidFill>
              </a:rPr>
              <a:t>　「題材の評価規準」の基本構造（例）</a:t>
            </a:r>
          </a:p>
        </p:txBody>
      </p:sp>
      <p:graphicFrame>
        <p:nvGraphicFramePr>
          <p:cNvPr id="3" name="表 2"/>
          <p:cNvGraphicFramePr>
            <a:graphicFrameLocks noGrp="1"/>
          </p:cNvGraphicFramePr>
          <p:nvPr/>
        </p:nvGraphicFramePr>
        <p:xfrm>
          <a:off x="250825" y="1052513"/>
          <a:ext cx="8640763" cy="4968875"/>
        </p:xfrm>
        <a:graphic>
          <a:graphicData uri="http://schemas.openxmlformats.org/drawingml/2006/table">
            <a:tbl>
              <a:tblPr firstRow="1" bandRow="1">
                <a:tableStyleId>{5C22544A-7EE6-4342-B048-85BDC9FD1C3A}</a:tableStyleId>
              </a:tblPr>
              <a:tblGrid>
                <a:gridCol w="2782502">
                  <a:extLst>
                    <a:ext uri="{9D8B030D-6E8A-4147-A177-3AD203B41FA5}">
                      <a16:colId xmlns:a16="http://schemas.microsoft.com/office/drawing/2014/main" val="20000"/>
                    </a:ext>
                  </a:extLst>
                </a:gridCol>
                <a:gridCol w="3075642">
                  <a:extLst>
                    <a:ext uri="{9D8B030D-6E8A-4147-A177-3AD203B41FA5}">
                      <a16:colId xmlns:a16="http://schemas.microsoft.com/office/drawing/2014/main" val="20001"/>
                    </a:ext>
                  </a:extLst>
                </a:gridCol>
                <a:gridCol w="2782619">
                  <a:extLst>
                    <a:ext uri="{9D8B030D-6E8A-4147-A177-3AD203B41FA5}">
                      <a16:colId xmlns:a16="http://schemas.microsoft.com/office/drawing/2014/main" val="20002"/>
                    </a:ext>
                  </a:extLst>
                </a:gridCol>
              </a:tblGrid>
              <a:tr h="640181">
                <a:tc>
                  <a:txBody>
                    <a:bodyPr/>
                    <a:lstStyle/>
                    <a:p>
                      <a:pPr algn="ctr"/>
                      <a:r>
                        <a:rPr kumimoji="1" lang="ja-JP" altLang="en-US" sz="1800" b="0" dirty="0">
                          <a:solidFill>
                            <a:schemeClr val="tx1"/>
                          </a:solidFill>
                        </a:rPr>
                        <a:t>知識・技能</a:t>
                      </a:r>
                    </a:p>
                  </a:txBody>
                  <a:tcPr marL="91433" marR="91433"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r>
                        <a:rPr kumimoji="1" lang="ja-JP" altLang="en-US" sz="1800" b="0" dirty="0">
                          <a:solidFill>
                            <a:schemeClr val="tx1"/>
                          </a:solidFill>
                        </a:rPr>
                        <a:t>思考・判断・表現</a:t>
                      </a:r>
                    </a:p>
                  </a:txBody>
                  <a:tcPr marL="91433" marR="91433"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kumimoji="1" lang="ja-JP" altLang="en-US" sz="1800" b="0" dirty="0">
                          <a:solidFill>
                            <a:schemeClr val="tx1"/>
                          </a:solidFill>
                        </a:rPr>
                        <a:t>主体的に学習に</a:t>
                      </a:r>
                      <a:endParaRPr kumimoji="1" lang="en-US" altLang="ja-JP" sz="1800" b="0" dirty="0">
                        <a:solidFill>
                          <a:schemeClr val="tx1"/>
                        </a:solidFill>
                      </a:endParaRPr>
                    </a:p>
                    <a:p>
                      <a:pPr algn="ctr"/>
                      <a:r>
                        <a:rPr kumimoji="1" lang="ja-JP" altLang="en-US" sz="1800" b="0" dirty="0">
                          <a:solidFill>
                            <a:schemeClr val="tx1"/>
                          </a:solidFill>
                        </a:rPr>
                        <a:t>取り組む態度</a:t>
                      </a:r>
                    </a:p>
                  </a:txBody>
                  <a:tcPr marL="91433" marR="91433"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4328694">
                <a:tc>
                  <a:txBody>
                    <a:bodyPr/>
                    <a:lstStyle/>
                    <a:p>
                      <a:r>
                        <a:rPr kumimoji="1" lang="ja-JP" altLang="en-US" sz="1700" dirty="0">
                          <a:latin typeface="ＭＳ 明朝" panose="02020609040205080304" pitchFamily="17" charset="-128"/>
                          <a:ea typeface="ＭＳ 明朝" panose="02020609040205080304" pitchFamily="17" charset="-128"/>
                        </a:rPr>
                        <a:t>・</a:t>
                      </a:r>
                      <a:r>
                        <a:rPr kumimoji="1" lang="ja-JP" altLang="en-US" sz="1700" b="1" dirty="0">
                          <a:latin typeface="+mn-ea"/>
                          <a:ea typeface="+mn-ea"/>
                        </a:rPr>
                        <a:t>［</a:t>
                      </a:r>
                      <a:r>
                        <a:rPr kumimoji="1" lang="ja-JP" altLang="en-US" sz="1700" b="1" dirty="0">
                          <a:latin typeface="ＭＳ ゴシック" panose="020B0609070205080204" pitchFamily="49" charset="-128"/>
                          <a:ea typeface="ＭＳ ゴシック" panose="020B0609070205080204" pitchFamily="49" charset="-128"/>
                        </a:rPr>
                        <a:t>事項イの</a:t>
                      </a:r>
                      <a:r>
                        <a:rPr kumimoji="1" lang="en-US" altLang="ja-JP" sz="1700" b="1" dirty="0">
                          <a:latin typeface="ＭＳ ゴシック" panose="020B0609070205080204" pitchFamily="49" charset="-128"/>
                          <a:ea typeface="ＭＳ ゴシック" panose="020B0609070205080204" pitchFamily="49" charset="-128"/>
                        </a:rPr>
                        <a:t>(</a:t>
                      </a:r>
                      <a:r>
                        <a:rPr kumimoji="1" lang="ja-JP" altLang="en-US" sz="1700" b="1" dirty="0">
                          <a:latin typeface="ＭＳ ゴシック" panose="020B0609070205080204" pitchFamily="49" charset="-128"/>
                          <a:ea typeface="ＭＳ ゴシック" panose="020B0609070205080204" pitchFamily="49" charset="-128"/>
                        </a:rPr>
                        <a:t>ｱ</a:t>
                      </a:r>
                      <a:r>
                        <a:rPr kumimoji="1" lang="en-US" altLang="ja-JP" sz="1700" b="1" dirty="0">
                          <a:latin typeface="ＭＳ ゴシック" panose="020B0609070205080204" pitchFamily="49" charset="-128"/>
                          <a:ea typeface="ＭＳ ゴシック" panose="020B0609070205080204" pitchFamily="49" charset="-128"/>
                        </a:rPr>
                        <a:t>)</a:t>
                      </a:r>
                      <a:r>
                        <a:rPr kumimoji="1" lang="ja-JP" altLang="en-US" sz="1700" b="1" dirty="0">
                          <a:latin typeface="ＭＳ ゴシック" panose="020B0609070205080204" pitchFamily="49" charset="-128"/>
                          <a:ea typeface="ＭＳ ゴシック" panose="020B0609070205080204" pitchFamily="49" charset="-128"/>
                        </a:rPr>
                        <a:t>又は</a:t>
                      </a:r>
                      <a:r>
                        <a:rPr kumimoji="1" lang="en-US" altLang="ja-JP" sz="1700" b="1" dirty="0">
                          <a:latin typeface="ＭＳ ゴシック" panose="020B0609070205080204" pitchFamily="49" charset="-128"/>
                          <a:ea typeface="ＭＳ ゴシック" panose="020B0609070205080204" pitchFamily="49" charset="-128"/>
                        </a:rPr>
                        <a:t>(</a:t>
                      </a:r>
                      <a:r>
                        <a:rPr kumimoji="1" lang="ja-JP" altLang="en-US" sz="1700" b="1" dirty="0">
                          <a:latin typeface="ＭＳ ゴシック" panose="020B0609070205080204" pitchFamily="49" charset="-128"/>
                          <a:ea typeface="ＭＳ ゴシック" panose="020B0609070205080204" pitchFamily="49" charset="-128"/>
                        </a:rPr>
                        <a:t>ｲ</a:t>
                      </a:r>
                      <a:r>
                        <a:rPr kumimoji="1" lang="en-US" altLang="ja-JP" sz="1700" b="1" dirty="0">
                          <a:latin typeface="ＭＳ ゴシック" panose="020B0609070205080204" pitchFamily="49" charset="-128"/>
                          <a:ea typeface="ＭＳ ゴシック" panose="020B0609070205080204" pitchFamily="49" charset="-128"/>
                        </a:rPr>
                        <a:t>)</a:t>
                      </a:r>
                      <a:r>
                        <a:rPr kumimoji="1" lang="ja-JP" altLang="en-US" sz="1700" b="1" dirty="0">
                          <a:latin typeface="+mn-ea"/>
                          <a:ea typeface="+mn-ea"/>
                        </a:rPr>
                        <a:t>］</a:t>
                      </a:r>
                      <a:endParaRPr kumimoji="1" lang="en-US" altLang="ja-JP" sz="1700" b="1" dirty="0">
                        <a:latin typeface="+mn-ea"/>
                        <a:ea typeface="+mn-ea"/>
                      </a:endParaRPr>
                    </a:p>
                    <a:p>
                      <a:r>
                        <a:rPr kumimoji="1" lang="ja-JP" altLang="en-US" sz="1700" dirty="0">
                          <a:latin typeface="ＭＳ 明朝" panose="02020609040205080304" pitchFamily="17" charset="-128"/>
                          <a:ea typeface="ＭＳ 明朝" panose="02020609040205080304" pitchFamily="17" charset="-128"/>
                        </a:rPr>
                        <a:t>　について，それらが生み</a:t>
                      </a:r>
                      <a:endParaRPr kumimoji="1" lang="en-US" altLang="ja-JP" sz="1700" dirty="0">
                        <a:latin typeface="ＭＳ 明朝" panose="02020609040205080304" pitchFamily="17" charset="-128"/>
                        <a:ea typeface="ＭＳ 明朝" panose="02020609040205080304" pitchFamily="17" charset="-128"/>
                      </a:endParaRPr>
                    </a:p>
                    <a:p>
                      <a:r>
                        <a:rPr kumimoji="1" lang="ja-JP" altLang="en-US" sz="1700" dirty="0">
                          <a:latin typeface="ＭＳ 明朝" panose="02020609040205080304" pitchFamily="17" charset="-128"/>
                          <a:ea typeface="ＭＳ 明朝" panose="02020609040205080304" pitchFamily="17" charset="-128"/>
                        </a:rPr>
                        <a:t>　出すよさや面白さなどと</a:t>
                      </a:r>
                      <a:endParaRPr kumimoji="1" lang="en-US" altLang="ja-JP" sz="1700" dirty="0">
                        <a:latin typeface="ＭＳ 明朝" panose="02020609040205080304" pitchFamily="17" charset="-128"/>
                        <a:ea typeface="ＭＳ 明朝" panose="02020609040205080304" pitchFamily="17" charset="-128"/>
                      </a:endParaRPr>
                    </a:p>
                    <a:p>
                      <a:r>
                        <a:rPr kumimoji="1" lang="ja-JP" altLang="en-US" sz="1700" dirty="0">
                          <a:latin typeface="ＭＳ 明朝" panose="02020609040205080304" pitchFamily="17" charset="-128"/>
                          <a:ea typeface="ＭＳ 明朝" panose="02020609040205080304" pitchFamily="17" charset="-128"/>
                        </a:rPr>
                        <a:t>　関わらせて</a:t>
                      </a:r>
                      <a:r>
                        <a:rPr kumimoji="1" lang="ja-JP" altLang="en-US" sz="1700" b="0" u="sng" dirty="0">
                          <a:solidFill>
                            <a:srgbClr val="0070C0"/>
                          </a:solidFill>
                          <a:latin typeface="ＭＳ 明朝" panose="02020609040205080304" pitchFamily="17" charset="-128"/>
                          <a:ea typeface="ＭＳ 明朝" panose="02020609040205080304" pitchFamily="17" charset="-128"/>
                        </a:rPr>
                        <a:t>理解している</a:t>
                      </a:r>
                      <a:r>
                        <a:rPr kumimoji="1" lang="ja-JP" altLang="en-US" sz="1700" dirty="0">
                          <a:latin typeface="ＭＳ 明朝" panose="02020609040205080304" pitchFamily="17" charset="-128"/>
                          <a:ea typeface="ＭＳ 明朝" panose="02020609040205080304" pitchFamily="17" charset="-128"/>
                        </a:rPr>
                        <a:t>。</a:t>
                      </a:r>
                      <a:endParaRPr kumimoji="1" lang="en-US" altLang="ja-JP" sz="1700" dirty="0">
                        <a:latin typeface="ＭＳ 明朝" panose="02020609040205080304" pitchFamily="17" charset="-128"/>
                        <a:ea typeface="ＭＳ 明朝" panose="02020609040205080304" pitchFamily="17" charset="-128"/>
                      </a:endParaRPr>
                    </a:p>
                    <a:p>
                      <a:endParaRPr kumimoji="1" lang="ja-JP" altLang="en-US" sz="1700" dirty="0">
                        <a:latin typeface="ＭＳ 明朝" panose="02020609040205080304" pitchFamily="17" charset="-128"/>
                        <a:ea typeface="ＭＳ 明朝" panose="02020609040205080304" pitchFamily="17" charset="-128"/>
                      </a:endParaRPr>
                    </a:p>
                    <a:p>
                      <a:r>
                        <a:rPr kumimoji="1" lang="ja-JP" altLang="en-US" sz="1700" dirty="0">
                          <a:latin typeface="ＭＳ 明朝" panose="02020609040205080304" pitchFamily="17" charset="-128"/>
                          <a:ea typeface="ＭＳ 明朝" panose="02020609040205080304" pitchFamily="17" charset="-128"/>
                        </a:rPr>
                        <a:t>・</a:t>
                      </a:r>
                      <a:r>
                        <a:rPr kumimoji="1" lang="ja-JP" altLang="en-US" sz="1700" b="0" i="1" dirty="0">
                          <a:solidFill>
                            <a:srgbClr val="FF0000"/>
                          </a:solidFill>
                          <a:latin typeface="+mn-ea"/>
                          <a:ea typeface="+mn-ea"/>
                        </a:rPr>
                        <a:t>［事項ア，イ，ウ</a:t>
                      </a:r>
                      <a:r>
                        <a:rPr kumimoji="1" lang="ja-JP" altLang="en-US" sz="1700" b="0" i="1" dirty="0">
                          <a:solidFill>
                            <a:srgbClr val="FF0000"/>
                          </a:solidFill>
                          <a:latin typeface="ＭＳ ゴシック" panose="020B0609070205080204" pitchFamily="49" charset="-128"/>
                          <a:ea typeface="ＭＳ ゴシック" panose="020B0609070205080204" pitchFamily="49" charset="-128"/>
                        </a:rPr>
                        <a:t>で</a:t>
                      </a:r>
                      <a:r>
                        <a:rPr kumimoji="1" lang="en-US" altLang="ja-JP" sz="1700" b="0" i="1" dirty="0">
                          <a:solidFill>
                            <a:srgbClr val="FF0000"/>
                          </a:solidFill>
                          <a:latin typeface="ＭＳ ゴシック" panose="020B0609070205080204" pitchFamily="49" charset="-128"/>
                          <a:ea typeface="ＭＳ ゴシック" panose="020B0609070205080204" pitchFamily="49" charset="-128"/>
                        </a:rPr>
                        <a:t>(</a:t>
                      </a:r>
                      <a:r>
                        <a:rPr kumimoji="1" lang="ja-JP" altLang="en-US" sz="1700" b="0" i="1" dirty="0">
                          <a:solidFill>
                            <a:srgbClr val="FF0000"/>
                          </a:solidFill>
                          <a:latin typeface="ＭＳ ゴシック" panose="020B0609070205080204" pitchFamily="49" charset="-128"/>
                          <a:ea typeface="ＭＳ ゴシック" panose="020B0609070205080204" pitchFamily="49" charset="-128"/>
                        </a:rPr>
                        <a:t>ｱ</a:t>
                      </a:r>
                      <a:r>
                        <a:rPr kumimoji="1" lang="en-US" altLang="ja-JP" sz="1700" b="0" i="1" dirty="0">
                          <a:solidFill>
                            <a:srgbClr val="FF0000"/>
                          </a:solidFill>
                          <a:latin typeface="ＭＳ ゴシック" panose="020B0609070205080204" pitchFamily="49" charset="-128"/>
                          <a:ea typeface="ＭＳ ゴシック" panose="020B0609070205080204" pitchFamily="49" charset="-128"/>
                        </a:rPr>
                        <a:t>)</a:t>
                      </a:r>
                      <a:r>
                        <a:rPr kumimoji="1" lang="ja-JP" altLang="en-US" sz="1700" b="0" i="1" dirty="0">
                          <a:solidFill>
                            <a:srgbClr val="FF0000"/>
                          </a:solidFill>
                          <a:latin typeface="ＭＳ ゴシック" panose="020B0609070205080204" pitchFamily="49" charset="-128"/>
                          <a:ea typeface="ＭＳ ゴシック" panose="020B0609070205080204" pitchFamily="49" charset="-128"/>
                        </a:rPr>
                        <a:t>を</a:t>
                      </a:r>
                      <a:endParaRPr kumimoji="1" lang="en-US" altLang="ja-JP" sz="1700" b="0" i="1" dirty="0">
                        <a:solidFill>
                          <a:srgbClr val="FF0000"/>
                        </a:solidFill>
                        <a:latin typeface="ＭＳ ゴシック" panose="020B0609070205080204" pitchFamily="49" charset="-128"/>
                        <a:ea typeface="ＭＳ ゴシック" panose="020B0609070205080204" pitchFamily="49" charset="-128"/>
                      </a:endParaRPr>
                    </a:p>
                    <a:p>
                      <a:r>
                        <a:rPr kumimoji="1" lang="ja-JP" altLang="en-US" sz="1700" b="0" i="1" dirty="0">
                          <a:solidFill>
                            <a:srgbClr val="FF0000"/>
                          </a:solidFill>
                          <a:latin typeface="ＭＳ ゴシック" panose="020B0609070205080204" pitchFamily="49" charset="-128"/>
                          <a:ea typeface="ＭＳ ゴシック" panose="020B0609070205080204" pitchFamily="49" charset="-128"/>
                        </a:rPr>
                        <a:t>　選んだ場合は</a:t>
                      </a:r>
                      <a:r>
                        <a:rPr kumimoji="1" lang="ja-JP" altLang="en-US" sz="1700" b="0" i="1" dirty="0">
                          <a:solidFill>
                            <a:srgbClr val="FF0000"/>
                          </a:solidFill>
                          <a:latin typeface="+mn-ea"/>
                          <a:ea typeface="+mn-ea"/>
                        </a:rPr>
                        <a:t>「</a:t>
                      </a:r>
                      <a:r>
                        <a:rPr kumimoji="1" lang="ja-JP" altLang="en-US" sz="1700" b="0" i="1" dirty="0">
                          <a:solidFill>
                            <a:srgbClr val="FF0000"/>
                          </a:solidFill>
                          <a:latin typeface="ＭＳ ゴシック" panose="020B0609070205080204" pitchFamily="49" charset="-128"/>
                          <a:ea typeface="ＭＳ ゴシック" panose="020B0609070205080204" pitchFamily="49" charset="-128"/>
                        </a:rPr>
                        <a:t>発想を生</a:t>
                      </a:r>
                      <a:endParaRPr kumimoji="1" lang="en-US" altLang="ja-JP" sz="1700" b="0" i="1" dirty="0">
                        <a:solidFill>
                          <a:srgbClr val="FF0000"/>
                        </a:solidFill>
                        <a:latin typeface="ＭＳ ゴシック" panose="020B0609070205080204" pitchFamily="49" charset="-128"/>
                        <a:ea typeface="ＭＳ ゴシック" panose="020B0609070205080204" pitchFamily="49" charset="-128"/>
                      </a:endParaRPr>
                    </a:p>
                    <a:p>
                      <a:r>
                        <a:rPr kumimoji="1" lang="ja-JP" altLang="en-US" sz="1700" b="0" i="1" dirty="0">
                          <a:solidFill>
                            <a:srgbClr val="FF0000"/>
                          </a:solidFill>
                          <a:latin typeface="ＭＳ ゴシック" panose="020B0609070205080204" pitchFamily="49" charset="-128"/>
                          <a:ea typeface="ＭＳ ゴシック" panose="020B0609070205080204" pitchFamily="49" charset="-128"/>
                        </a:rPr>
                        <a:t>　かした表現」</a:t>
                      </a:r>
                      <a:r>
                        <a:rPr kumimoji="1" lang="ja-JP" altLang="en-US" sz="1700" b="0" i="1" dirty="0">
                          <a:solidFill>
                            <a:srgbClr val="FF0000"/>
                          </a:solidFill>
                          <a:latin typeface="+mn-ea"/>
                          <a:ea typeface="+mn-ea"/>
                        </a:rPr>
                        <a:t>，</a:t>
                      </a:r>
                      <a:r>
                        <a:rPr kumimoji="1" lang="en-US" altLang="ja-JP" sz="1700" b="0" i="1" dirty="0">
                          <a:solidFill>
                            <a:srgbClr val="FF0000"/>
                          </a:solidFill>
                          <a:latin typeface="ＭＳ ゴシック" panose="020B0609070205080204" pitchFamily="49" charset="-128"/>
                          <a:ea typeface="ＭＳ ゴシック" panose="020B0609070205080204" pitchFamily="49" charset="-128"/>
                        </a:rPr>
                        <a:t>(</a:t>
                      </a:r>
                      <a:r>
                        <a:rPr kumimoji="1" lang="ja-JP" altLang="en-US" sz="1700" b="0" i="1" dirty="0">
                          <a:solidFill>
                            <a:srgbClr val="FF0000"/>
                          </a:solidFill>
                          <a:latin typeface="ＭＳ ゴシック" panose="020B0609070205080204" pitchFamily="49" charset="-128"/>
                          <a:ea typeface="ＭＳ ゴシック" panose="020B0609070205080204" pitchFamily="49" charset="-128"/>
                        </a:rPr>
                        <a:t>ｲ</a:t>
                      </a:r>
                      <a:r>
                        <a:rPr kumimoji="1" lang="en-US" altLang="ja-JP" sz="1700" b="0" i="1" dirty="0">
                          <a:solidFill>
                            <a:srgbClr val="FF0000"/>
                          </a:solidFill>
                          <a:latin typeface="ＭＳ ゴシック" panose="020B0609070205080204" pitchFamily="49" charset="-128"/>
                          <a:ea typeface="ＭＳ ゴシック" panose="020B0609070205080204" pitchFamily="49" charset="-128"/>
                        </a:rPr>
                        <a:t>)</a:t>
                      </a:r>
                      <a:r>
                        <a:rPr kumimoji="1" lang="ja-JP" altLang="en-US" sz="1700" b="0" i="1" dirty="0">
                          <a:solidFill>
                            <a:srgbClr val="FF0000"/>
                          </a:solidFill>
                          <a:latin typeface="ＭＳ ゴシック" panose="020B0609070205080204" pitchFamily="49" charset="-128"/>
                          <a:ea typeface="ＭＳ ゴシック" panose="020B0609070205080204" pitchFamily="49" charset="-128"/>
                        </a:rPr>
                        <a:t>を選</a:t>
                      </a:r>
                      <a:endParaRPr kumimoji="1" lang="en-US" altLang="ja-JP" sz="1700" b="0" i="1" dirty="0">
                        <a:solidFill>
                          <a:srgbClr val="FF0000"/>
                        </a:solidFill>
                        <a:latin typeface="ＭＳ ゴシック" panose="020B0609070205080204" pitchFamily="49" charset="-128"/>
                        <a:ea typeface="ＭＳ ゴシック" panose="020B0609070205080204" pitchFamily="49" charset="-128"/>
                      </a:endParaRPr>
                    </a:p>
                    <a:p>
                      <a:r>
                        <a:rPr kumimoji="1" lang="ja-JP" altLang="en-US" sz="1700" b="0" i="1" dirty="0">
                          <a:solidFill>
                            <a:srgbClr val="FF0000"/>
                          </a:solidFill>
                          <a:latin typeface="ＭＳ ゴシック" panose="020B0609070205080204" pitchFamily="49" charset="-128"/>
                          <a:ea typeface="ＭＳ ゴシック" panose="020B0609070205080204" pitchFamily="49" charset="-128"/>
                        </a:rPr>
                        <a:t>　</a:t>
                      </a:r>
                      <a:r>
                        <a:rPr kumimoji="1" lang="ja-JP" altLang="en-US" sz="1700" b="0" i="1" dirty="0" err="1">
                          <a:solidFill>
                            <a:srgbClr val="FF0000"/>
                          </a:solidFill>
                          <a:latin typeface="ＭＳ ゴシック" panose="020B0609070205080204" pitchFamily="49" charset="-128"/>
                          <a:ea typeface="ＭＳ ゴシック" panose="020B0609070205080204" pitchFamily="49" charset="-128"/>
                        </a:rPr>
                        <a:t>んだ</a:t>
                      </a:r>
                      <a:r>
                        <a:rPr kumimoji="1" lang="ja-JP" altLang="en-US" sz="1700" b="0" i="1" dirty="0">
                          <a:solidFill>
                            <a:srgbClr val="FF0000"/>
                          </a:solidFill>
                          <a:latin typeface="ＭＳ ゴシック" panose="020B0609070205080204" pitchFamily="49" charset="-128"/>
                          <a:ea typeface="ＭＳ ゴシック" panose="020B0609070205080204" pitchFamily="49" charset="-128"/>
                        </a:rPr>
                        <a:t>場合は「思いや意</a:t>
                      </a:r>
                      <a:endParaRPr kumimoji="1" lang="en-US" altLang="ja-JP" sz="1700" b="0" i="1" dirty="0">
                        <a:solidFill>
                          <a:srgbClr val="FF0000"/>
                        </a:solidFill>
                        <a:latin typeface="ＭＳ ゴシック" panose="020B0609070205080204" pitchFamily="49" charset="-128"/>
                        <a:ea typeface="ＭＳ ゴシック" panose="020B0609070205080204" pitchFamily="49" charset="-128"/>
                      </a:endParaRPr>
                    </a:p>
                    <a:p>
                      <a:r>
                        <a:rPr kumimoji="1" lang="ja-JP" altLang="en-US" sz="1700" b="0" i="1" dirty="0">
                          <a:solidFill>
                            <a:srgbClr val="FF0000"/>
                          </a:solidFill>
                          <a:latin typeface="ＭＳ ゴシック" panose="020B0609070205080204" pitchFamily="49" charset="-128"/>
                          <a:ea typeface="ＭＳ ゴシック" panose="020B0609070205080204" pitchFamily="49" charset="-128"/>
                        </a:rPr>
                        <a:t>　図に合った表現</a:t>
                      </a:r>
                      <a:r>
                        <a:rPr kumimoji="1" lang="ja-JP" altLang="en-US" sz="1700" b="0" i="1" dirty="0">
                          <a:solidFill>
                            <a:srgbClr val="FF0000"/>
                          </a:solidFill>
                          <a:latin typeface="+mn-ea"/>
                          <a:ea typeface="+mn-ea"/>
                        </a:rPr>
                        <a:t>」］</a:t>
                      </a:r>
                      <a:r>
                        <a:rPr kumimoji="1" lang="ja-JP" altLang="en-US" sz="1700" dirty="0">
                          <a:latin typeface="ＭＳ 明朝" panose="02020609040205080304" pitchFamily="17" charset="-128"/>
                          <a:ea typeface="ＭＳ 明朝" panose="02020609040205080304" pitchFamily="17" charset="-128"/>
                        </a:rPr>
                        <a:t>を</a:t>
                      </a:r>
                      <a:r>
                        <a:rPr kumimoji="1" lang="ja-JP" altLang="en-US" sz="1700" dirty="0" err="1">
                          <a:latin typeface="ＭＳ 明朝" panose="02020609040205080304" pitchFamily="17" charset="-128"/>
                          <a:ea typeface="ＭＳ 明朝" panose="02020609040205080304" pitchFamily="17" charset="-128"/>
                        </a:rPr>
                        <a:t>す</a:t>
                      </a:r>
                      <a:endParaRPr kumimoji="1" lang="en-US" altLang="ja-JP" sz="1700" dirty="0">
                        <a:latin typeface="ＭＳ 明朝" panose="02020609040205080304" pitchFamily="17" charset="-128"/>
                        <a:ea typeface="ＭＳ 明朝" panose="02020609040205080304" pitchFamily="17" charset="-128"/>
                      </a:endParaRPr>
                    </a:p>
                    <a:p>
                      <a:r>
                        <a:rPr kumimoji="1" lang="ja-JP" altLang="en-US" sz="1700" dirty="0">
                          <a:latin typeface="ＭＳ 明朝" panose="02020609040205080304" pitchFamily="17" charset="-128"/>
                          <a:ea typeface="ＭＳ 明朝" panose="02020609040205080304" pitchFamily="17" charset="-128"/>
                        </a:rPr>
                        <a:t>　</a:t>
                      </a:r>
                      <a:r>
                        <a:rPr kumimoji="1" lang="ja-JP" altLang="en-US" sz="1700" dirty="0" err="1">
                          <a:latin typeface="ＭＳ 明朝" panose="02020609040205080304" pitchFamily="17" charset="-128"/>
                          <a:ea typeface="ＭＳ 明朝" panose="02020609040205080304" pitchFamily="17" charset="-128"/>
                        </a:rPr>
                        <a:t>る</a:t>
                      </a:r>
                      <a:r>
                        <a:rPr kumimoji="1" lang="ja-JP" altLang="en-US" sz="1700" dirty="0">
                          <a:latin typeface="ＭＳ 明朝" panose="02020609040205080304" pitchFamily="17" charset="-128"/>
                          <a:ea typeface="ＭＳ 明朝" panose="02020609040205080304" pitchFamily="17" charset="-128"/>
                        </a:rPr>
                        <a:t>ために必要な，</a:t>
                      </a:r>
                      <a:r>
                        <a:rPr kumimoji="1" lang="ja-JP" altLang="en-US" sz="1700" b="0" i="1" dirty="0">
                          <a:solidFill>
                            <a:srgbClr val="FF0000"/>
                          </a:solidFill>
                          <a:latin typeface="ＭＳ ゴシック" panose="020B0609070205080204" pitchFamily="49" charset="-128"/>
                          <a:ea typeface="ＭＳ ゴシック" panose="020B0609070205080204" pitchFamily="49" charset="-128"/>
                        </a:rPr>
                        <a:t>［事項</a:t>
                      </a:r>
                      <a:endParaRPr kumimoji="1" lang="en-US" altLang="ja-JP" sz="1700" b="0" i="1" dirty="0">
                        <a:solidFill>
                          <a:srgbClr val="FF0000"/>
                        </a:solidFill>
                        <a:latin typeface="ＭＳ ゴシック" panose="020B0609070205080204" pitchFamily="49" charset="-128"/>
                        <a:ea typeface="ＭＳ ゴシック" panose="020B0609070205080204" pitchFamily="49" charset="-128"/>
                      </a:endParaRPr>
                    </a:p>
                    <a:p>
                      <a:r>
                        <a:rPr kumimoji="1" lang="ja-JP" altLang="en-US" sz="1700" b="0" i="1" dirty="0">
                          <a:solidFill>
                            <a:srgbClr val="FF0000"/>
                          </a:solidFill>
                          <a:latin typeface="ＭＳ ゴシック" panose="020B0609070205080204" pitchFamily="49" charset="-128"/>
                          <a:ea typeface="ＭＳ ゴシック" panose="020B0609070205080204" pitchFamily="49" charset="-128"/>
                        </a:rPr>
                        <a:t>　ウの</a:t>
                      </a:r>
                      <a:r>
                        <a:rPr kumimoji="1" lang="en-US" altLang="ja-JP" sz="1700" b="0" i="1" dirty="0">
                          <a:solidFill>
                            <a:srgbClr val="FF0000"/>
                          </a:solidFill>
                          <a:latin typeface="ＭＳ ゴシック" panose="020B0609070205080204" pitchFamily="49" charset="-128"/>
                          <a:ea typeface="ＭＳ ゴシック" panose="020B0609070205080204" pitchFamily="49" charset="-128"/>
                        </a:rPr>
                        <a:t>(</a:t>
                      </a:r>
                      <a:r>
                        <a:rPr kumimoji="1" lang="ja-JP" altLang="en-US" sz="1700" b="0" i="1" dirty="0">
                          <a:solidFill>
                            <a:srgbClr val="FF0000"/>
                          </a:solidFill>
                          <a:latin typeface="ＭＳ ゴシック" panose="020B0609070205080204" pitchFamily="49" charset="-128"/>
                          <a:ea typeface="ＭＳ ゴシック" panose="020B0609070205080204" pitchFamily="49" charset="-128"/>
                        </a:rPr>
                        <a:t>ｱ</a:t>
                      </a:r>
                      <a:r>
                        <a:rPr kumimoji="1" lang="en-US" altLang="ja-JP" sz="1700" b="0" i="1" dirty="0">
                          <a:solidFill>
                            <a:srgbClr val="FF0000"/>
                          </a:solidFill>
                          <a:latin typeface="ＭＳ ゴシック" panose="020B0609070205080204" pitchFamily="49" charset="-128"/>
                          <a:ea typeface="ＭＳ ゴシック" panose="020B0609070205080204" pitchFamily="49" charset="-128"/>
                        </a:rPr>
                        <a:t>)</a:t>
                      </a:r>
                      <a:r>
                        <a:rPr kumimoji="1" lang="ja-JP" altLang="en-US" sz="1700" b="0" i="1" dirty="0">
                          <a:solidFill>
                            <a:srgbClr val="FF0000"/>
                          </a:solidFill>
                          <a:latin typeface="ＭＳ ゴシック" panose="020B0609070205080204" pitchFamily="49" charset="-128"/>
                          <a:ea typeface="ＭＳ ゴシック" panose="020B0609070205080204" pitchFamily="49" charset="-128"/>
                        </a:rPr>
                        <a:t>又は</a:t>
                      </a:r>
                      <a:r>
                        <a:rPr kumimoji="1" lang="en-US" altLang="ja-JP" sz="1700" b="0" i="1" dirty="0">
                          <a:solidFill>
                            <a:srgbClr val="FF0000"/>
                          </a:solidFill>
                          <a:latin typeface="ＭＳ ゴシック" panose="020B0609070205080204" pitchFamily="49" charset="-128"/>
                          <a:ea typeface="ＭＳ ゴシック" panose="020B0609070205080204" pitchFamily="49" charset="-128"/>
                        </a:rPr>
                        <a:t>(</a:t>
                      </a:r>
                      <a:r>
                        <a:rPr kumimoji="1" lang="ja-JP" altLang="en-US" sz="1700" b="0" i="1" dirty="0">
                          <a:solidFill>
                            <a:srgbClr val="FF0000"/>
                          </a:solidFill>
                          <a:latin typeface="ＭＳ ゴシック" panose="020B0609070205080204" pitchFamily="49" charset="-128"/>
                          <a:ea typeface="ＭＳ ゴシック" panose="020B0609070205080204" pitchFamily="49" charset="-128"/>
                        </a:rPr>
                        <a:t>ｲ</a:t>
                      </a:r>
                      <a:r>
                        <a:rPr kumimoji="1" lang="en-US" altLang="ja-JP" sz="1700" b="0" i="1" dirty="0">
                          <a:solidFill>
                            <a:srgbClr val="FF0000"/>
                          </a:solidFill>
                          <a:latin typeface="ＭＳ ゴシック" panose="020B0609070205080204" pitchFamily="49" charset="-128"/>
                          <a:ea typeface="ＭＳ ゴシック" panose="020B0609070205080204" pitchFamily="49" charset="-128"/>
                        </a:rPr>
                        <a:t>)</a:t>
                      </a:r>
                      <a:r>
                        <a:rPr kumimoji="1" lang="ja-JP" altLang="en-US" sz="1700" b="0" i="1" dirty="0">
                          <a:solidFill>
                            <a:srgbClr val="FF0000"/>
                          </a:solidFill>
                          <a:latin typeface="ＭＳ ゴシック" panose="020B0609070205080204" pitchFamily="49" charset="-128"/>
                          <a:ea typeface="ＭＳ ゴシック" panose="020B0609070205080204" pitchFamily="49" charset="-128"/>
                        </a:rPr>
                        <a:t>］</a:t>
                      </a:r>
                      <a:r>
                        <a:rPr kumimoji="1" lang="ja-JP" altLang="en-US" sz="1700" dirty="0">
                          <a:latin typeface="ＭＳ 明朝" panose="02020609040205080304" pitchFamily="17" charset="-128"/>
                          <a:ea typeface="ＭＳ 明朝" panose="02020609040205080304" pitchFamily="17" charset="-128"/>
                        </a:rPr>
                        <a:t>を</a:t>
                      </a:r>
                      <a:endParaRPr kumimoji="1" lang="en-US" altLang="ja-JP" sz="1700" dirty="0">
                        <a:latin typeface="ＭＳ 明朝" panose="02020609040205080304" pitchFamily="17" charset="-128"/>
                        <a:ea typeface="ＭＳ 明朝" panose="02020609040205080304" pitchFamily="17" charset="-128"/>
                      </a:endParaRPr>
                    </a:p>
                    <a:p>
                      <a:r>
                        <a:rPr kumimoji="1" lang="ja-JP" altLang="en-US" sz="1700" u="none" dirty="0">
                          <a:solidFill>
                            <a:srgbClr val="0070C0"/>
                          </a:solidFill>
                          <a:latin typeface="ＭＳ 明朝" panose="02020609040205080304" pitchFamily="17" charset="-128"/>
                          <a:ea typeface="ＭＳ 明朝" panose="02020609040205080304" pitchFamily="17" charset="-128"/>
                        </a:rPr>
                        <a:t>　</a:t>
                      </a:r>
                      <a:r>
                        <a:rPr kumimoji="1" lang="ja-JP" altLang="en-US" sz="1700" u="sng" dirty="0">
                          <a:solidFill>
                            <a:srgbClr val="0070C0"/>
                          </a:solidFill>
                          <a:latin typeface="ＭＳ 明朝" panose="02020609040205080304" pitchFamily="17" charset="-128"/>
                          <a:ea typeface="ＭＳ 明朝" panose="02020609040205080304" pitchFamily="17" charset="-128"/>
                        </a:rPr>
                        <a:t>身に付けて音楽をつく</a:t>
                      </a:r>
                      <a:r>
                        <a:rPr kumimoji="1" lang="ja-JP" altLang="en-US" sz="1700" u="sng" dirty="0" err="1">
                          <a:solidFill>
                            <a:srgbClr val="0070C0"/>
                          </a:solidFill>
                          <a:latin typeface="ＭＳ 明朝" panose="02020609040205080304" pitchFamily="17" charset="-128"/>
                          <a:ea typeface="ＭＳ 明朝" panose="02020609040205080304" pitchFamily="17" charset="-128"/>
                        </a:rPr>
                        <a:t>っ</a:t>
                      </a:r>
                      <a:endParaRPr kumimoji="1" lang="en-US" altLang="ja-JP" sz="1700" u="sng" dirty="0">
                        <a:solidFill>
                          <a:srgbClr val="0070C0"/>
                        </a:solidFill>
                        <a:latin typeface="ＭＳ 明朝" panose="02020609040205080304" pitchFamily="17" charset="-128"/>
                        <a:ea typeface="ＭＳ 明朝" panose="02020609040205080304" pitchFamily="17" charset="-128"/>
                      </a:endParaRPr>
                    </a:p>
                    <a:p>
                      <a:r>
                        <a:rPr kumimoji="1" lang="ja-JP" altLang="en-US" sz="1700" u="none" dirty="0">
                          <a:solidFill>
                            <a:srgbClr val="0070C0"/>
                          </a:solidFill>
                          <a:latin typeface="ＭＳ 明朝" panose="02020609040205080304" pitchFamily="17" charset="-128"/>
                          <a:ea typeface="ＭＳ 明朝" panose="02020609040205080304" pitchFamily="17" charset="-128"/>
                        </a:rPr>
                        <a:t>　</a:t>
                      </a:r>
                      <a:r>
                        <a:rPr kumimoji="1" lang="ja-JP" altLang="en-US" sz="1700" u="sng" dirty="0">
                          <a:solidFill>
                            <a:srgbClr val="0070C0"/>
                          </a:solidFill>
                          <a:latin typeface="ＭＳ 明朝" panose="02020609040205080304" pitchFamily="17" charset="-128"/>
                          <a:ea typeface="ＭＳ 明朝" panose="02020609040205080304" pitchFamily="17" charset="-128"/>
                        </a:rPr>
                        <a:t>ている</a:t>
                      </a:r>
                      <a:r>
                        <a:rPr kumimoji="1" lang="ja-JP" altLang="en-US" sz="1700" dirty="0">
                          <a:latin typeface="ＭＳ 明朝" panose="02020609040205080304" pitchFamily="17" charset="-128"/>
                          <a:ea typeface="ＭＳ 明朝" panose="02020609040205080304" pitchFamily="17" charset="-128"/>
                        </a:rPr>
                        <a:t>。</a:t>
                      </a:r>
                      <a:endParaRPr kumimoji="1" lang="en-US" altLang="ja-JP" sz="1700" dirty="0">
                        <a:latin typeface="ＭＳ 明朝" panose="02020609040205080304" pitchFamily="17" charset="-128"/>
                        <a:ea typeface="ＭＳ 明朝" panose="02020609040205080304" pitchFamily="17" charset="-128"/>
                      </a:endParaRPr>
                    </a:p>
                  </a:txBody>
                  <a:tcPr marL="91433" marR="91433"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000"/>
                        </a:lnSpc>
                      </a:pPr>
                      <a:r>
                        <a:rPr kumimoji="1" lang="ja-JP" altLang="en-US" sz="1700" b="1" dirty="0">
                          <a:latin typeface="+mn-ea"/>
                          <a:ea typeface="+mn-ea"/>
                        </a:rPr>
                        <a:t>［音色，リズム，速度，旋律，強弱，音の重なり，和音の響き，音階，調，拍，フレーズ，反復，呼びかけとこたえ，変化，音楽の縦と横との関係など］（その題材の学習において，児童の思考・判断のよりどころとなる主な音楽を形づくっている要素を適切に選択）</a:t>
                      </a:r>
                      <a:r>
                        <a:rPr kumimoji="1" lang="ja-JP" altLang="en-US" sz="1700" b="0" dirty="0">
                          <a:latin typeface="ＭＳ 明朝" panose="02020609040205080304" pitchFamily="17" charset="-128"/>
                          <a:ea typeface="ＭＳ 明朝" panose="02020609040205080304" pitchFamily="17" charset="-128"/>
                        </a:rPr>
                        <a:t>を聴き取り，それらの働きが生み出すよさや面白さ，美しさを感じ取りながら，聴き取ったことと感じ取ったこととの関わりについて</a:t>
                      </a:r>
                      <a:r>
                        <a:rPr kumimoji="1" lang="ja-JP" altLang="en-US" sz="1700" b="1" u="sng" dirty="0">
                          <a:solidFill>
                            <a:srgbClr val="0070C0"/>
                          </a:solidFill>
                          <a:latin typeface="ＭＳ 明朝" panose="02020609040205080304" pitchFamily="17" charset="-128"/>
                          <a:ea typeface="ＭＳ 明朝" panose="02020609040205080304" pitchFamily="17" charset="-128"/>
                        </a:rPr>
                        <a:t>考え</a:t>
                      </a:r>
                      <a:r>
                        <a:rPr kumimoji="1" lang="ja-JP" altLang="en-US" sz="1700" b="0" dirty="0">
                          <a:latin typeface="ＭＳ 明朝" panose="02020609040205080304" pitchFamily="17" charset="-128"/>
                          <a:ea typeface="ＭＳ 明朝" panose="02020609040205080304" pitchFamily="17" charset="-128"/>
                        </a:rPr>
                        <a:t>，</a:t>
                      </a:r>
                      <a:r>
                        <a:rPr kumimoji="1" lang="ja-JP" altLang="en-US" sz="1700" b="0" i="1" dirty="0">
                          <a:solidFill>
                            <a:srgbClr val="FF0000"/>
                          </a:solidFill>
                          <a:latin typeface="+mn-ea"/>
                          <a:ea typeface="+mn-ea"/>
                        </a:rPr>
                        <a:t>［事項アの</a:t>
                      </a:r>
                      <a:r>
                        <a:rPr kumimoji="1" lang="en-US" altLang="ja-JP" sz="1700" b="0" i="1" dirty="0">
                          <a:solidFill>
                            <a:srgbClr val="FF0000"/>
                          </a:solidFill>
                          <a:latin typeface="+mn-ea"/>
                          <a:ea typeface="+mn-ea"/>
                        </a:rPr>
                        <a:t>(</a:t>
                      </a:r>
                      <a:r>
                        <a:rPr kumimoji="1" lang="ja-JP" altLang="en-US" sz="1700" b="0" i="1" dirty="0">
                          <a:solidFill>
                            <a:srgbClr val="FF0000"/>
                          </a:solidFill>
                          <a:latin typeface="+mn-ea"/>
                          <a:ea typeface="+mn-ea"/>
                        </a:rPr>
                        <a:t>ｱ</a:t>
                      </a:r>
                      <a:r>
                        <a:rPr kumimoji="1" lang="en-US" altLang="ja-JP" sz="1700" b="0" i="1" dirty="0">
                          <a:solidFill>
                            <a:srgbClr val="FF0000"/>
                          </a:solidFill>
                          <a:latin typeface="+mn-ea"/>
                          <a:ea typeface="+mn-ea"/>
                        </a:rPr>
                        <a:t>)</a:t>
                      </a:r>
                      <a:r>
                        <a:rPr kumimoji="1" lang="ja-JP" altLang="en-US" sz="1700" b="0" i="1" dirty="0">
                          <a:solidFill>
                            <a:srgbClr val="FF0000"/>
                          </a:solidFill>
                          <a:latin typeface="+mn-ea"/>
                          <a:ea typeface="+mn-ea"/>
                        </a:rPr>
                        <a:t>又は</a:t>
                      </a:r>
                      <a:r>
                        <a:rPr kumimoji="1" lang="en-US" altLang="ja-JP" sz="1700" b="0" i="1" dirty="0">
                          <a:solidFill>
                            <a:srgbClr val="FF0000"/>
                          </a:solidFill>
                          <a:latin typeface="+mn-ea"/>
                          <a:ea typeface="+mn-ea"/>
                        </a:rPr>
                        <a:t>(</a:t>
                      </a:r>
                      <a:r>
                        <a:rPr kumimoji="1" lang="ja-JP" altLang="en-US" sz="1700" b="0" i="1" dirty="0">
                          <a:solidFill>
                            <a:srgbClr val="FF0000"/>
                          </a:solidFill>
                          <a:latin typeface="+mn-ea"/>
                          <a:ea typeface="+mn-ea"/>
                        </a:rPr>
                        <a:t>ｲ</a:t>
                      </a:r>
                      <a:r>
                        <a:rPr kumimoji="1" lang="en-US" altLang="ja-JP" sz="1700" b="0" i="1" dirty="0">
                          <a:solidFill>
                            <a:srgbClr val="FF0000"/>
                          </a:solidFill>
                          <a:latin typeface="+mn-ea"/>
                          <a:ea typeface="+mn-ea"/>
                        </a:rPr>
                        <a:t>)</a:t>
                      </a:r>
                      <a:r>
                        <a:rPr kumimoji="1" lang="ja-JP" altLang="en-US" sz="1700" b="0" i="1" dirty="0">
                          <a:solidFill>
                            <a:srgbClr val="FF0000"/>
                          </a:solidFill>
                          <a:latin typeface="+mn-ea"/>
                          <a:ea typeface="+mn-ea"/>
                        </a:rPr>
                        <a:t>］（いずれかを選択し，文末を「～</a:t>
                      </a:r>
                      <a:r>
                        <a:rPr kumimoji="1" lang="ja-JP" altLang="en-US" sz="1700" b="0" i="1" dirty="0" err="1">
                          <a:solidFill>
                            <a:srgbClr val="FF0000"/>
                          </a:solidFill>
                          <a:latin typeface="+mn-ea"/>
                          <a:ea typeface="+mn-ea"/>
                        </a:rPr>
                        <a:t>て</a:t>
                      </a:r>
                      <a:r>
                        <a:rPr kumimoji="1" lang="ja-JP" altLang="en-US" sz="1700" b="0" i="1" dirty="0">
                          <a:solidFill>
                            <a:srgbClr val="FF0000"/>
                          </a:solidFill>
                          <a:latin typeface="+mn-ea"/>
                          <a:ea typeface="+mn-ea"/>
                        </a:rPr>
                        <a:t>いる」と変更する）。</a:t>
                      </a:r>
                    </a:p>
                  </a:txBody>
                  <a:tcPr marL="91433" marR="91433"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300"/>
                        </a:lnSpc>
                      </a:pPr>
                      <a:r>
                        <a:rPr kumimoji="1" lang="ja-JP" altLang="en-US" sz="1700" b="1" dirty="0">
                          <a:latin typeface="+mn-ea"/>
                          <a:ea typeface="+mn-ea"/>
                        </a:rPr>
                        <a:t>［その題材の学習に粘り強く取り組んだり，自らの学習を調整しようとする意思をもったりできるようにするために必要となる，取り扱う教材曲の特徴や学習内容など，興味・関心をもたせたい事柄］</a:t>
                      </a:r>
                      <a:r>
                        <a:rPr kumimoji="1" lang="ja-JP" altLang="en-US" sz="1700" dirty="0">
                          <a:latin typeface="ＭＳ 明朝" panose="02020609040205080304" pitchFamily="17" charset="-128"/>
                          <a:ea typeface="ＭＳ 明朝" panose="02020609040205080304" pitchFamily="17" charset="-128"/>
                        </a:rPr>
                        <a:t>に興味をもち，音楽活動を楽しみながら主体的・協働的に</a:t>
                      </a:r>
                      <a:r>
                        <a:rPr kumimoji="1" lang="ja-JP" altLang="en-US" sz="1700" b="1" dirty="0">
                          <a:latin typeface="+mn-ea"/>
                          <a:ea typeface="+mn-ea"/>
                        </a:rPr>
                        <a:t>音楽づくり</a:t>
                      </a:r>
                      <a:r>
                        <a:rPr kumimoji="1" lang="ja-JP" altLang="en-US" sz="1700" dirty="0">
                          <a:latin typeface="ＭＳ 明朝" panose="02020609040205080304" pitchFamily="17" charset="-128"/>
                          <a:ea typeface="ＭＳ 明朝" panose="02020609040205080304" pitchFamily="17" charset="-128"/>
                        </a:rPr>
                        <a:t>の学習活動に取り組もうとしている。</a:t>
                      </a:r>
                    </a:p>
                  </a:txBody>
                  <a:tcPr marL="91433" marR="91433"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2785" name="テキスト ボックス 4"/>
          <p:cNvSpPr txBox="1">
            <a:spLocks noChangeArrowheads="1"/>
          </p:cNvSpPr>
          <p:nvPr/>
        </p:nvSpPr>
        <p:spPr bwMode="auto">
          <a:xfrm>
            <a:off x="179388" y="692150"/>
            <a:ext cx="8785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＜第５学年及び第６学年「Ａ 表現・音楽づくり」の例＞</a:t>
            </a:r>
          </a:p>
        </p:txBody>
      </p:sp>
      <p:sp>
        <p:nvSpPr>
          <p:cNvPr id="8" name="角丸四角形 7"/>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P.50 ~</a:t>
            </a:r>
            <a:endParaRPr kumimoji="1" lang="ja-JP" altLang="en-US" sz="2000" dirty="0"/>
          </a:p>
        </p:txBody>
      </p:sp>
      <p:sp>
        <p:nvSpPr>
          <p:cNvPr id="2" name="テキスト ボックス 1"/>
          <p:cNvSpPr txBox="1"/>
          <p:nvPr/>
        </p:nvSpPr>
        <p:spPr>
          <a:xfrm>
            <a:off x="179388" y="6156325"/>
            <a:ext cx="8893175" cy="584200"/>
          </a:xfrm>
          <a:prstGeom prst="rect">
            <a:avLst/>
          </a:prstGeom>
          <a:noFill/>
        </p:spPr>
        <p:txBody>
          <a:bodyPr>
            <a:spAutoFit/>
          </a:bodyPr>
          <a:lstStyle/>
          <a:p>
            <a:pPr>
              <a:defRPr/>
            </a:pPr>
            <a:r>
              <a:rPr kumimoji="1" lang="ja-JP" altLang="en-US" sz="1600" dirty="0">
                <a:solidFill>
                  <a:schemeClr val="tx1">
                    <a:lumMod val="75000"/>
                    <a:lumOff val="25000"/>
                  </a:schemeClr>
                </a:solidFill>
              </a:rPr>
              <a:t>☆　基本構造は，第１学年及び第２学年「歌唱」の例と同様であるが，加えて，</a:t>
            </a:r>
            <a:r>
              <a:rPr kumimoji="1" lang="ja-JP" altLang="en-US" sz="1600" i="1" dirty="0">
                <a:solidFill>
                  <a:srgbClr val="FF0000"/>
                </a:solidFill>
              </a:rPr>
              <a:t>斜体赤文字のゴシック体</a:t>
            </a:r>
            <a:endParaRPr kumimoji="1" lang="en-US" altLang="ja-JP" sz="1600" i="1" dirty="0">
              <a:solidFill>
                <a:srgbClr val="FF0000"/>
              </a:solidFill>
            </a:endParaRPr>
          </a:p>
          <a:p>
            <a:pPr>
              <a:defRPr/>
            </a:pPr>
            <a:r>
              <a:rPr kumimoji="1" lang="ja-JP" altLang="en-US" sz="1600" dirty="0">
                <a:solidFill>
                  <a:schemeClr val="tx1">
                    <a:lumMod val="75000"/>
                    <a:lumOff val="25000"/>
                  </a:schemeClr>
                </a:solidFill>
              </a:rPr>
              <a:t>　の部分に留意する必要がある。</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2294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Ⅱ</a:t>
            </a:r>
            <a:r>
              <a:rPr kumimoji="1" lang="ja-JP" altLang="en-US" sz="3000" b="1">
                <a:solidFill>
                  <a:schemeClr val="bg1"/>
                </a:solidFill>
              </a:rPr>
              <a:t>　「題材の評価規準」の基本構造（例）</a:t>
            </a:r>
          </a:p>
        </p:txBody>
      </p:sp>
      <p:graphicFrame>
        <p:nvGraphicFramePr>
          <p:cNvPr id="3" name="表 2"/>
          <p:cNvGraphicFramePr>
            <a:graphicFrameLocks noGrp="1"/>
          </p:cNvGraphicFramePr>
          <p:nvPr/>
        </p:nvGraphicFramePr>
        <p:xfrm>
          <a:off x="250825" y="1052513"/>
          <a:ext cx="8640763" cy="2560637"/>
        </p:xfrm>
        <a:graphic>
          <a:graphicData uri="http://schemas.openxmlformats.org/drawingml/2006/table">
            <a:tbl>
              <a:tblPr firstRow="1" bandRow="1">
                <a:tableStyleId>{5C22544A-7EE6-4342-B048-85BDC9FD1C3A}</a:tableStyleId>
              </a:tblPr>
              <a:tblGrid>
                <a:gridCol w="3096246">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gridCol w="2592189">
                  <a:extLst>
                    <a:ext uri="{9D8B030D-6E8A-4147-A177-3AD203B41FA5}">
                      <a16:colId xmlns:a16="http://schemas.microsoft.com/office/drawing/2014/main" val="20002"/>
                    </a:ext>
                  </a:extLst>
                </a:gridCol>
              </a:tblGrid>
              <a:tr h="335327">
                <a:tc>
                  <a:txBody>
                    <a:bodyPr/>
                    <a:lstStyle/>
                    <a:p>
                      <a:pPr algn="ctr"/>
                      <a:r>
                        <a:rPr kumimoji="1" lang="ja-JP" altLang="en-US" sz="1600" b="0" dirty="0">
                          <a:solidFill>
                            <a:schemeClr val="tx1"/>
                          </a:solidFill>
                        </a:rPr>
                        <a:t>知識・技能</a:t>
                      </a:r>
                    </a:p>
                  </a:txBody>
                  <a:tcPr marL="91433" marR="91433"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r>
                        <a:rPr kumimoji="1" lang="ja-JP" altLang="en-US" sz="1600" b="0" dirty="0">
                          <a:solidFill>
                            <a:schemeClr val="tx1"/>
                          </a:solidFill>
                        </a:rPr>
                        <a:t>思考・判断・表現</a:t>
                      </a:r>
                    </a:p>
                  </a:txBody>
                  <a:tcPr marL="91433" marR="91433"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kumimoji="1" lang="ja-JP" altLang="en-US" sz="1500" b="0" dirty="0">
                          <a:solidFill>
                            <a:schemeClr val="tx1"/>
                          </a:solidFill>
                        </a:rPr>
                        <a:t>主体的に学習に取り組む態度</a:t>
                      </a:r>
                    </a:p>
                  </a:txBody>
                  <a:tcPr marL="91433" marR="91433"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2225310">
                <a:tc>
                  <a:txBody>
                    <a:bodyPr/>
                    <a:lstStyle/>
                    <a:p>
                      <a:r>
                        <a:rPr kumimoji="1" lang="en-US" altLang="ja-JP" sz="1400" b="1" dirty="0">
                          <a:latin typeface="+mn-ea"/>
                          <a:ea typeface="+mn-ea"/>
                        </a:rPr>
                        <a:t>〈</a:t>
                      </a:r>
                      <a:r>
                        <a:rPr kumimoji="1" lang="ja-JP" altLang="en-US" sz="1400" b="1" dirty="0">
                          <a:latin typeface="+mn-ea"/>
                          <a:ea typeface="+mn-ea"/>
                        </a:rPr>
                        <a:t>知</a:t>
                      </a:r>
                      <a:r>
                        <a:rPr kumimoji="1" lang="en-US" altLang="ja-JP" sz="1400" b="1" dirty="0">
                          <a:latin typeface="+mn-ea"/>
                          <a:ea typeface="+mn-ea"/>
                        </a:rPr>
                        <a:t>〉</a:t>
                      </a:r>
                      <a:r>
                        <a:rPr kumimoji="1" lang="ja-JP" altLang="en-US" sz="1400" b="1" u="none" dirty="0">
                          <a:solidFill>
                            <a:schemeClr val="tx1"/>
                          </a:solidFill>
                          <a:latin typeface="ＭＳ Ｐ明朝" panose="02020600040205080304" pitchFamily="18" charset="-128"/>
                          <a:ea typeface="ＭＳ Ｐ明朝" panose="02020600040205080304" pitchFamily="18" charset="-128"/>
                        </a:rPr>
                        <a:t>　いろいろな音の響きやそれらの</a:t>
                      </a:r>
                      <a:endParaRPr kumimoji="1" lang="en-US" altLang="ja-JP" sz="1400" b="1" u="none" dirty="0">
                        <a:solidFill>
                          <a:schemeClr val="tx1"/>
                        </a:solidFill>
                        <a:latin typeface="ＭＳ Ｐ明朝" panose="02020600040205080304" pitchFamily="18" charset="-128"/>
                        <a:ea typeface="ＭＳ Ｐ明朝" panose="02020600040205080304" pitchFamily="18" charset="-128"/>
                      </a:endParaRPr>
                    </a:p>
                    <a:p>
                      <a:r>
                        <a:rPr kumimoji="1" lang="ja-JP" altLang="en-US" sz="1400" b="1" u="none" dirty="0">
                          <a:solidFill>
                            <a:schemeClr val="tx1"/>
                          </a:solidFill>
                          <a:latin typeface="ＭＳ Ｐ明朝" panose="02020600040205080304" pitchFamily="18" charset="-128"/>
                          <a:ea typeface="ＭＳ Ｐ明朝" panose="02020600040205080304" pitchFamily="18" charset="-128"/>
                        </a:rPr>
                        <a:t>　　　組合せの特徴について，それらが</a:t>
                      </a:r>
                      <a:endParaRPr kumimoji="1" lang="en-US" altLang="ja-JP" sz="1400" b="1" u="none" dirty="0">
                        <a:solidFill>
                          <a:schemeClr val="tx1"/>
                        </a:solidFill>
                        <a:latin typeface="ＭＳ Ｐ明朝" panose="02020600040205080304" pitchFamily="18" charset="-128"/>
                        <a:ea typeface="ＭＳ Ｐ明朝" panose="02020600040205080304" pitchFamily="18" charset="-128"/>
                      </a:endParaRPr>
                    </a:p>
                    <a:p>
                      <a:r>
                        <a:rPr kumimoji="1" lang="ja-JP" altLang="en-US" sz="1400" b="1" u="none" dirty="0">
                          <a:solidFill>
                            <a:schemeClr val="tx1"/>
                          </a:solidFill>
                          <a:latin typeface="ＭＳ Ｐ明朝" panose="02020600040205080304" pitchFamily="18" charset="-128"/>
                          <a:ea typeface="ＭＳ Ｐ明朝" panose="02020600040205080304" pitchFamily="18" charset="-128"/>
                        </a:rPr>
                        <a:t>　　　生み出すよさや面白さなどと関</a:t>
                      </a:r>
                      <a:r>
                        <a:rPr kumimoji="1" lang="ja-JP" altLang="en-US" sz="1400" b="1" u="none" dirty="0" err="1">
                          <a:solidFill>
                            <a:schemeClr val="tx1"/>
                          </a:solidFill>
                          <a:latin typeface="ＭＳ Ｐ明朝" panose="02020600040205080304" pitchFamily="18" charset="-128"/>
                          <a:ea typeface="ＭＳ Ｐ明朝" panose="02020600040205080304" pitchFamily="18" charset="-128"/>
                        </a:rPr>
                        <a:t>わ</a:t>
                      </a:r>
                      <a:endParaRPr kumimoji="1" lang="en-US" altLang="ja-JP" sz="1400" b="1" u="none" dirty="0">
                        <a:solidFill>
                          <a:schemeClr val="tx1"/>
                        </a:solidFill>
                        <a:latin typeface="ＭＳ Ｐ明朝" panose="02020600040205080304" pitchFamily="18" charset="-128"/>
                        <a:ea typeface="ＭＳ Ｐ明朝" panose="02020600040205080304" pitchFamily="18" charset="-128"/>
                      </a:endParaRPr>
                    </a:p>
                    <a:p>
                      <a:r>
                        <a:rPr kumimoji="1" lang="ja-JP" altLang="en-US" sz="1400" b="1" u="none" dirty="0">
                          <a:solidFill>
                            <a:schemeClr val="tx1"/>
                          </a:solidFill>
                          <a:latin typeface="ＭＳ Ｐ明朝" panose="02020600040205080304" pitchFamily="18" charset="-128"/>
                          <a:ea typeface="ＭＳ Ｐ明朝" panose="02020600040205080304" pitchFamily="18" charset="-128"/>
                        </a:rPr>
                        <a:t>　　　ら</a:t>
                      </a:r>
                      <a:r>
                        <a:rPr kumimoji="1" lang="ja-JP" altLang="en-US" sz="1400" b="1" u="none" dirty="0" err="1">
                          <a:solidFill>
                            <a:schemeClr val="tx1"/>
                          </a:solidFill>
                          <a:latin typeface="ＭＳ Ｐ明朝" panose="02020600040205080304" pitchFamily="18" charset="-128"/>
                          <a:ea typeface="ＭＳ Ｐ明朝" panose="02020600040205080304" pitchFamily="18" charset="-128"/>
                        </a:rPr>
                        <a:t>せて</a:t>
                      </a:r>
                      <a:r>
                        <a:rPr kumimoji="1" lang="ja-JP" altLang="en-US" sz="1400" b="1" u="none" dirty="0">
                          <a:solidFill>
                            <a:schemeClr val="tx1"/>
                          </a:solidFill>
                          <a:latin typeface="ＭＳ Ｐ明朝" panose="02020600040205080304" pitchFamily="18" charset="-128"/>
                          <a:ea typeface="ＭＳ Ｐ明朝" panose="02020600040205080304" pitchFamily="18" charset="-128"/>
                        </a:rPr>
                        <a:t>理解している。</a:t>
                      </a:r>
                      <a:endParaRPr kumimoji="1" lang="en-US" altLang="ja-JP" sz="1400" b="1" u="none" dirty="0">
                        <a:solidFill>
                          <a:schemeClr val="tx1"/>
                        </a:solidFill>
                        <a:latin typeface="ＭＳ Ｐ明朝" panose="02020600040205080304" pitchFamily="18" charset="-128"/>
                        <a:ea typeface="ＭＳ Ｐ明朝" panose="02020600040205080304" pitchFamily="18" charset="-128"/>
                      </a:endParaRPr>
                    </a:p>
                    <a:p>
                      <a:endParaRPr kumimoji="1" lang="en-US" altLang="ja-JP" sz="1400" b="1" u="none" dirty="0">
                        <a:latin typeface="+mn-ea"/>
                        <a:ea typeface="+mn-ea"/>
                      </a:endParaRPr>
                    </a:p>
                    <a:p>
                      <a:r>
                        <a:rPr kumimoji="1" lang="en-US" altLang="ja-JP" sz="1400" b="1" dirty="0">
                          <a:latin typeface="+mn-ea"/>
                          <a:ea typeface="+mn-ea"/>
                        </a:rPr>
                        <a:t>〈</a:t>
                      </a:r>
                      <a:r>
                        <a:rPr kumimoji="1" lang="ja-JP" altLang="en-US" sz="1400" b="1" dirty="0">
                          <a:latin typeface="+mn-ea"/>
                          <a:ea typeface="+mn-ea"/>
                        </a:rPr>
                        <a:t>技</a:t>
                      </a:r>
                      <a:r>
                        <a:rPr kumimoji="1" lang="en-US" altLang="ja-JP" sz="1400" b="1" dirty="0">
                          <a:latin typeface="+mn-ea"/>
                          <a:ea typeface="+mn-ea"/>
                        </a:rPr>
                        <a:t>〉</a:t>
                      </a:r>
                      <a:r>
                        <a:rPr kumimoji="1" lang="ja-JP" altLang="en-US" sz="1400" b="1" dirty="0">
                          <a:latin typeface="ＭＳ Ｐ明朝" panose="02020600040205080304" pitchFamily="18" charset="-128"/>
                          <a:ea typeface="ＭＳ Ｐ明朝" panose="02020600040205080304" pitchFamily="18" charset="-128"/>
                        </a:rPr>
                        <a:t>　発想を生かした表現をするため</a:t>
                      </a:r>
                      <a:endParaRPr kumimoji="1" lang="en-US" altLang="ja-JP" sz="1400" b="1" dirty="0">
                        <a:latin typeface="ＭＳ Ｐ明朝" panose="02020600040205080304" pitchFamily="18" charset="-128"/>
                        <a:ea typeface="ＭＳ Ｐ明朝" panose="02020600040205080304" pitchFamily="18" charset="-128"/>
                      </a:endParaRPr>
                    </a:p>
                    <a:p>
                      <a:r>
                        <a:rPr kumimoji="1" lang="ja-JP" altLang="en-US" sz="1400" b="1" dirty="0">
                          <a:latin typeface="ＭＳ Ｐ明朝" panose="02020600040205080304" pitchFamily="18" charset="-128"/>
                          <a:ea typeface="ＭＳ Ｐ明朝" panose="02020600040205080304" pitchFamily="18" charset="-128"/>
                        </a:rPr>
                        <a:t>　　　に必要な，設定した条件に基</a:t>
                      </a:r>
                      <a:r>
                        <a:rPr kumimoji="1" lang="ja-JP" altLang="en-US" sz="1400" b="1" dirty="0" err="1">
                          <a:latin typeface="ＭＳ Ｐ明朝" panose="02020600040205080304" pitchFamily="18" charset="-128"/>
                          <a:ea typeface="ＭＳ Ｐ明朝" panose="02020600040205080304" pitchFamily="18" charset="-128"/>
                        </a:rPr>
                        <a:t>づい</a:t>
                      </a:r>
                      <a:endParaRPr kumimoji="1" lang="en-US" altLang="ja-JP" sz="1400" b="1" dirty="0">
                        <a:latin typeface="ＭＳ Ｐ明朝" panose="02020600040205080304" pitchFamily="18" charset="-128"/>
                        <a:ea typeface="ＭＳ Ｐ明朝" panose="02020600040205080304" pitchFamily="18" charset="-128"/>
                      </a:endParaRPr>
                    </a:p>
                    <a:p>
                      <a:r>
                        <a:rPr kumimoji="1" lang="ja-JP" altLang="en-US" sz="1400" b="1" dirty="0">
                          <a:latin typeface="ＭＳ Ｐ明朝" panose="02020600040205080304" pitchFamily="18" charset="-128"/>
                          <a:ea typeface="ＭＳ Ｐ明朝" panose="02020600040205080304" pitchFamily="18" charset="-128"/>
                        </a:rPr>
                        <a:t>　　　て，即興的に音を選択したり組み</a:t>
                      </a:r>
                      <a:endParaRPr kumimoji="1" lang="en-US" altLang="ja-JP" sz="1400" b="1" dirty="0">
                        <a:latin typeface="ＭＳ Ｐ明朝" panose="02020600040205080304" pitchFamily="18" charset="-128"/>
                        <a:ea typeface="ＭＳ Ｐ明朝" panose="02020600040205080304" pitchFamily="18" charset="-128"/>
                      </a:endParaRPr>
                    </a:p>
                    <a:p>
                      <a:r>
                        <a:rPr kumimoji="1" lang="ja-JP" altLang="en-US" sz="1400" b="1" dirty="0">
                          <a:latin typeface="ＭＳ Ｐ明朝" panose="02020600040205080304" pitchFamily="18" charset="-128"/>
                          <a:ea typeface="ＭＳ Ｐ明朝" panose="02020600040205080304" pitchFamily="18" charset="-128"/>
                        </a:rPr>
                        <a:t>　　　合わせたりして表現する技能を身</a:t>
                      </a:r>
                      <a:endParaRPr kumimoji="1" lang="en-US" altLang="ja-JP" sz="1400" b="1" dirty="0">
                        <a:latin typeface="ＭＳ Ｐ明朝" panose="02020600040205080304" pitchFamily="18" charset="-128"/>
                        <a:ea typeface="ＭＳ Ｐ明朝" panose="02020600040205080304" pitchFamily="18" charset="-128"/>
                      </a:endParaRPr>
                    </a:p>
                    <a:p>
                      <a:r>
                        <a:rPr kumimoji="1" lang="ja-JP" altLang="en-US" sz="1400" b="1" dirty="0">
                          <a:latin typeface="ＭＳ Ｐ明朝" panose="02020600040205080304" pitchFamily="18" charset="-128"/>
                          <a:ea typeface="ＭＳ Ｐ明朝" panose="02020600040205080304" pitchFamily="18" charset="-128"/>
                        </a:rPr>
                        <a:t>　　　に付けて音楽をつくっている。</a:t>
                      </a:r>
                      <a:endParaRPr kumimoji="1" lang="en-US" altLang="ja-JP" sz="1400" b="1" dirty="0">
                        <a:solidFill>
                          <a:srgbClr val="CC0099"/>
                        </a:solidFill>
                        <a:latin typeface="ＭＳ Ｐ明朝" panose="02020600040205080304" pitchFamily="18" charset="-128"/>
                        <a:ea typeface="ＭＳ Ｐ明朝" panose="02020600040205080304" pitchFamily="18" charset="-128"/>
                      </a:endParaRPr>
                    </a:p>
                  </a:txBody>
                  <a:tcPr marL="91433" marR="91433"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200"/>
                        </a:lnSpc>
                      </a:pPr>
                      <a:r>
                        <a:rPr kumimoji="1" lang="ja-JP" altLang="en-US" sz="1400" b="1" baseline="0" dirty="0">
                          <a:latin typeface="ＭＳ Ｐ明朝" panose="02020600040205080304" pitchFamily="18" charset="-128"/>
                          <a:ea typeface="ＭＳ Ｐ明朝" panose="02020600040205080304" pitchFamily="18" charset="-128"/>
                        </a:rPr>
                        <a:t>　音色，音の重なり，音楽の縦と横との関係を聴き取り，それらの働きが生み出すよさや面白さ，美しさを感じ取りながら，聴き取ったことと感じ取ったこととの関わりについて考え，即興的に表現することを通して，音楽づくりの様々な発想を得ている。</a:t>
                      </a:r>
                      <a:endParaRPr kumimoji="1" lang="ja-JP" altLang="en-US" sz="1400" b="1" dirty="0">
                        <a:latin typeface="ＭＳ Ｐ明朝" panose="02020600040205080304" pitchFamily="18" charset="-128"/>
                        <a:ea typeface="ＭＳ Ｐ明朝" panose="02020600040205080304" pitchFamily="18" charset="-128"/>
                      </a:endParaRPr>
                    </a:p>
                  </a:txBody>
                  <a:tcPr marL="91433" marR="91433"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200"/>
                        </a:lnSpc>
                      </a:pPr>
                      <a:r>
                        <a:rPr kumimoji="1" lang="ja-JP" altLang="en-US" sz="1400" b="1" dirty="0">
                          <a:latin typeface="ＭＳ Ｐ明朝" panose="02020600040205080304" pitchFamily="18" charset="-128"/>
                          <a:ea typeface="ＭＳ Ｐ明朝" panose="02020600040205080304" pitchFamily="18" charset="-128"/>
                        </a:rPr>
                        <a:t>　</a:t>
                      </a:r>
                      <a:r>
                        <a:rPr kumimoji="1" lang="ja-JP" altLang="en-US" sz="1400" b="1" u="none" dirty="0">
                          <a:latin typeface="ＭＳ Ｐ明朝" panose="02020600040205080304" pitchFamily="18" charset="-128"/>
                          <a:ea typeface="ＭＳ Ｐ明朝" panose="02020600040205080304" pitchFamily="18" charset="-128"/>
                        </a:rPr>
                        <a:t>楽器の音の響きや組合せの面白さに興味・関心をもち，音楽活動を楽しみながら主体的・協働的に音楽づくりの学習活動に取り組もうとしている。</a:t>
                      </a:r>
                    </a:p>
                  </a:txBody>
                  <a:tcPr marL="91433" marR="91433"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8" name="角丸四角形 7"/>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P.52 ~</a:t>
            </a:r>
            <a:endParaRPr kumimoji="1" lang="ja-JP" altLang="en-US" sz="2000" dirty="0"/>
          </a:p>
        </p:txBody>
      </p:sp>
      <p:sp>
        <p:nvSpPr>
          <p:cNvPr id="10" name="テキスト ボックス 4"/>
          <p:cNvSpPr txBox="1">
            <a:spLocks noChangeArrowheads="1"/>
          </p:cNvSpPr>
          <p:nvPr/>
        </p:nvSpPr>
        <p:spPr bwMode="auto">
          <a:xfrm>
            <a:off x="34925" y="652463"/>
            <a:ext cx="9145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dirty="0">
                <a:solidFill>
                  <a:srgbClr val="FF0000"/>
                </a:solidFill>
              </a:rPr>
              <a:t>＜事項ア</a:t>
            </a:r>
            <a:r>
              <a:rPr kumimoji="1" lang="en-US" altLang="ja-JP" dirty="0">
                <a:solidFill>
                  <a:srgbClr val="FF0000"/>
                </a:solidFill>
                <a:latin typeface="+mn-ea"/>
              </a:rPr>
              <a:t>(</a:t>
            </a:r>
            <a:r>
              <a:rPr kumimoji="1" lang="ja-JP" altLang="en-US" dirty="0">
                <a:solidFill>
                  <a:srgbClr val="FF0000"/>
                </a:solidFill>
                <a:latin typeface="+mn-ea"/>
              </a:rPr>
              <a:t>ｱ</a:t>
            </a:r>
            <a:r>
              <a:rPr kumimoji="1" lang="en-US" altLang="ja-JP" dirty="0">
                <a:solidFill>
                  <a:srgbClr val="FF0000"/>
                </a:solidFill>
                <a:latin typeface="+mn-ea"/>
              </a:rPr>
              <a:t>)</a:t>
            </a:r>
            <a:r>
              <a:rPr kumimoji="1" lang="ja-JP" altLang="en-US" dirty="0" err="1">
                <a:solidFill>
                  <a:srgbClr val="FF0000"/>
                </a:solidFill>
                <a:latin typeface="+mn-ea"/>
              </a:rPr>
              <a:t>，</a:t>
            </a:r>
            <a:r>
              <a:rPr kumimoji="1" lang="ja-JP" altLang="en-US" dirty="0">
                <a:solidFill>
                  <a:srgbClr val="FF0000"/>
                </a:solidFill>
                <a:latin typeface="+mn-ea"/>
              </a:rPr>
              <a:t>事項イ</a:t>
            </a:r>
            <a:r>
              <a:rPr kumimoji="1" lang="en-US" altLang="ja-JP" dirty="0">
                <a:solidFill>
                  <a:srgbClr val="FF0000"/>
                </a:solidFill>
                <a:latin typeface="+mn-ea"/>
              </a:rPr>
              <a:t>(</a:t>
            </a:r>
            <a:r>
              <a:rPr kumimoji="1" lang="ja-JP" altLang="en-US" dirty="0">
                <a:solidFill>
                  <a:srgbClr val="FF0000"/>
                </a:solidFill>
                <a:latin typeface="+mn-ea"/>
              </a:rPr>
              <a:t>ｱ</a:t>
            </a:r>
            <a:r>
              <a:rPr kumimoji="1" lang="en-US" altLang="ja-JP" dirty="0">
                <a:solidFill>
                  <a:srgbClr val="FF0000"/>
                </a:solidFill>
                <a:latin typeface="+mn-ea"/>
              </a:rPr>
              <a:t>)</a:t>
            </a:r>
            <a:r>
              <a:rPr kumimoji="1" lang="ja-JP" altLang="en-US" dirty="0" err="1">
                <a:solidFill>
                  <a:srgbClr val="FF0000"/>
                </a:solidFill>
                <a:latin typeface="+mn-ea"/>
              </a:rPr>
              <a:t>，</a:t>
            </a:r>
            <a:r>
              <a:rPr kumimoji="1" lang="ja-JP" altLang="en-US" dirty="0">
                <a:solidFill>
                  <a:srgbClr val="FF0000"/>
                </a:solidFill>
                <a:latin typeface="+mn-ea"/>
              </a:rPr>
              <a:t>事項ウ</a:t>
            </a:r>
            <a:r>
              <a:rPr kumimoji="1" lang="en-US" altLang="ja-JP" dirty="0">
                <a:solidFill>
                  <a:srgbClr val="FF0000"/>
                </a:solidFill>
                <a:latin typeface="+mn-ea"/>
              </a:rPr>
              <a:t>(</a:t>
            </a:r>
            <a:r>
              <a:rPr kumimoji="1" lang="ja-JP" altLang="en-US" dirty="0">
                <a:solidFill>
                  <a:srgbClr val="FF0000"/>
                </a:solidFill>
                <a:latin typeface="+mn-ea"/>
              </a:rPr>
              <a:t>ｱ</a:t>
            </a:r>
            <a:r>
              <a:rPr kumimoji="1" lang="en-US" altLang="ja-JP" dirty="0">
                <a:solidFill>
                  <a:srgbClr val="FF0000"/>
                </a:solidFill>
                <a:latin typeface="+mn-ea"/>
              </a:rPr>
              <a:t>)</a:t>
            </a:r>
            <a:r>
              <a:rPr kumimoji="1" lang="ja-JP" altLang="en-US" dirty="0">
                <a:solidFill>
                  <a:srgbClr val="FF0000"/>
                </a:solidFill>
              </a:rPr>
              <a:t>の例／</a:t>
            </a:r>
            <a:r>
              <a:rPr kumimoji="1" lang="ja-JP" altLang="en-US" b="1" dirty="0">
                <a:solidFill>
                  <a:srgbClr val="FF0000"/>
                </a:solidFill>
              </a:rPr>
              <a:t>（ア）系統</a:t>
            </a:r>
            <a:r>
              <a:rPr kumimoji="1" lang="ja-JP" altLang="en-US" dirty="0">
                <a:solidFill>
                  <a:srgbClr val="FF0000"/>
                </a:solidFill>
              </a:rPr>
              <a:t>＞</a:t>
            </a:r>
            <a:r>
              <a:rPr kumimoji="1" lang="en-US" altLang="ja-JP" dirty="0">
                <a:solidFill>
                  <a:srgbClr val="FF0000"/>
                </a:solidFill>
              </a:rPr>
              <a:t> </a:t>
            </a:r>
            <a:r>
              <a:rPr kumimoji="1" lang="ja-JP" altLang="en-US" sz="1600" dirty="0"/>
              <a:t>を選択した題材の評価規準の例</a:t>
            </a:r>
            <a:endParaRPr kumimoji="1" lang="ja-JP" altLang="en-US" sz="1200" dirty="0"/>
          </a:p>
        </p:txBody>
      </p:sp>
      <p:graphicFrame>
        <p:nvGraphicFramePr>
          <p:cNvPr id="14" name="表 13"/>
          <p:cNvGraphicFramePr>
            <a:graphicFrameLocks noGrp="1"/>
          </p:cNvGraphicFramePr>
          <p:nvPr/>
        </p:nvGraphicFramePr>
        <p:xfrm>
          <a:off x="255588" y="4116388"/>
          <a:ext cx="8640763" cy="2662237"/>
        </p:xfrm>
        <a:graphic>
          <a:graphicData uri="http://schemas.openxmlformats.org/drawingml/2006/table">
            <a:tbl>
              <a:tblPr firstRow="1" bandRow="1">
                <a:tableStyleId>{5C22544A-7EE6-4342-B048-85BDC9FD1C3A}</a:tableStyleId>
              </a:tblPr>
              <a:tblGrid>
                <a:gridCol w="3096246">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gridCol w="2592189">
                  <a:extLst>
                    <a:ext uri="{9D8B030D-6E8A-4147-A177-3AD203B41FA5}">
                      <a16:colId xmlns:a16="http://schemas.microsoft.com/office/drawing/2014/main" val="20002"/>
                    </a:ext>
                  </a:extLst>
                </a:gridCol>
              </a:tblGrid>
              <a:tr h="335326">
                <a:tc>
                  <a:txBody>
                    <a:bodyPr/>
                    <a:lstStyle/>
                    <a:p>
                      <a:pPr algn="ctr"/>
                      <a:r>
                        <a:rPr kumimoji="1" lang="ja-JP" altLang="en-US" sz="1600" b="0" dirty="0">
                          <a:solidFill>
                            <a:schemeClr val="tx1"/>
                          </a:solidFill>
                        </a:rPr>
                        <a:t>知識・技能</a:t>
                      </a:r>
                    </a:p>
                  </a:txBody>
                  <a:tcPr marL="91433" marR="91433"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r>
                        <a:rPr kumimoji="1" lang="ja-JP" altLang="en-US" sz="1600" b="0" dirty="0">
                          <a:solidFill>
                            <a:schemeClr val="tx1"/>
                          </a:solidFill>
                        </a:rPr>
                        <a:t>思考・判断・表現</a:t>
                      </a:r>
                    </a:p>
                  </a:txBody>
                  <a:tcPr marL="91433" marR="91433"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kumimoji="1" lang="ja-JP" altLang="en-US" sz="1500" b="0" dirty="0">
                          <a:solidFill>
                            <a:schemeClr val="tx1"/>
                          </a:solidFill>
                        </a:rPr>
                        <a:t>主体的に学習に取り組む態度</a:t>
                      </a:r>
                    </a:p>
                  </a:txBody>
                  <a:tcPr marL="91433" marR="91433"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2326911">
                <a:tc>
                  <a:txBody>
                    <a:bodyPr/>
                    <a:lstStyle/>
                    <a:p>
                      <a:r>
                        <a:rPr kumimoji="1" lang="en-US" altLang="ja-JP" sz="1400" b="1" dirty="0">
                          <a:latin typeface="+mn-ea"/>
                          <a:ea typeface="+mn-ea"/>
                        </a:rPr>
                        <a:t>〈</a:t>
                      </a:r>
                      <a:r>
                        <a:rPr kumimoji="1" lang="ja-JP" altLang="en-US" sz="1400" b="1" dirty="0">
                          <a:latin typeface="+mn-ea"/>
                          <a:ea typeface="+mn-ea"/>
                        </a:rPr>
                        <a:t>知</a:t>
                      </a:r>
                      <a:r>
                        <a:rPr kumimoji="1" lang="en-US" altLang="ja-JP" sz="1400" b="1" dirty="0">
                          <a:latin typeface="+mn-ea"/>
                          <a:ea typeface="+mn-ea"/>
                        </a:rPr>
                        <a:t>〉</a:t>
                      </a:r>
                      <a:r>
                        <a:rPr kumimoji="1" lang="ja-JP" altLang="en-US" sz="1400" b="1" u="none" dirty="0">
                          <a:solidFill>
                            <a:schemeClr val="tx1"/>
                          </a:solidFill>
                          <a:latin typeface="ＭＳ Ｐ明朝" panose="02020600040205080304" pitchFamily="18" charset="-128"/>
                          <a:ea typeface="ＭＳ Ｐ明朝" panose="02020600040205080304" pitchFamily="18" charset="-128"/>
                        </a:rPr>
                        <a:t>　音やフレーズのつなげ方や重ね</a:t>
                      </a:r>
                      <a:endParaRPr kumimoji="1" lang="en-US" altLang="ja-JP" sz="1400" b="1" u="none" dirty="0">
                        <a:solidFill>
                          <a:schemeClr val="tx1"/>
                        </a:solidFill>
                        <a:latin typeface="ＭＳ Ｐ明朝" panose="02020600040205080304" pitchFamily="18" charset="-128"/>
                        <a:ea typeface="ＭＳ Ｐ明朝" panose="02020600040205080304" pitchFamily="18" charset="-128"/>
                      </a:endParaRPr>
                    </a:p>
                    <a:p>
                      <a:r>
                        <a:rPr kumimoji="1" lang="ja-JP" altLang="en-US" sz="1400" b="1" u="none" dirty="0">
                          <a:solidFill>
                            <a:schemeClr val="tx1"/>
                          </a:solidFill>
                          <a:latin typeface="ＭＳ Ｐ明朝" panose="02020600040205080304" pitchFamily="18" charset="-128"/>
                          <a:ea typeface="ＭＳ Ｐ明朝" panose="02020600040205080304" pitchFamily="18" charset="-128"/>
                        </a:rPr>
                        <a:t>　　　方の特徴について，それらが生み</a:t>
                      </a:r>
                      <a:endParaRPr kumimoji="1" lang="en-US" altLang="ja-JP" sz="1400" b="1" u="none" dirty="0">
                        <a:solidFill>
                          <a:schemeClr val="tx1"/>
                        </a:solidFill>
                        <a:latin typeface="ＭＳ Ｐ明朝" panose="02020600040205080304" pitchFamily="18" charset="-128"/>
                        <a:ea typeface="ＭＳ Ｐ明朝" panose="02020600040205080304" pitchFamily="18" charset="-128"/>
                      </a:endParaRPr>
                    </a:p>
                    <a:p>
                      <a:r>
                        <a:rPr kumimoji="1" lang="ja-JP" altLang="en-US" sz="1400" b="1" u="none" dirty="0">
                          <a:solidFill>
                            <a:schemeClr val="tx1"/>
                          </a:solidFill>
                          <a:latin typeface="ＭＳ Ｐ明朝" panose="02020600040205080304" pitchFamily="18" charset="-128"/>
                          <a:ea typeface="ＭＳ Ｐ明朝" panose="02020600040205080304" pitchFamily="18" charset="-128"/>
                        </a:rPr>
                        <a:t>　　　出すよさや面白さなどと関わらせ</a:t>
                      </a:r>
                      <a:endParaRPr kumimoji="1" lang="en-US" altLang="ja-JP" sz="1400" b="1" u="none" dirty="0">
                        <a:solidFill>
                          <a:schemeClr val="tx1"/>
                        </a:solidFill>
                        <a:latin typeface="ＭＳ Ｐ明朝" panose="02020600040205080304" pitchFamily="18" charset="-128"/>
                        <a:ea typeface="ＭＳ Ｐ明朝" panose="02020600040205080304" pitchFamily="18" charset="-128"/>
                      </a:endParaRPr>
                    </a:p>
                    <a:p>
                      <a:r>
                        <a:rPr kumimoji="1" lang="ja-JP" altLang="en-US" sz="1400" b="1" u="none" dirty="0">
                          <a:solidFill>
                            <a:schemeClr val="tx1"/>
                          </a:solidFill>
                          <a:latin typeface="ＭＳ Ｐ明朝" panose="02020600040205080304" pitchFamily="18" charset="-128"/>
                          <a:ea typeface="ＭＳ Ｐ明朝" panose="02020600040205080304" pitchFamily="18" charset="-128"/>
                        </a:rPr>
                        <a:t>　　　</a:t>
                      </a:r>
                      <a:r>
                        <a:rPr kumimoji="1" lang="ja-JP" altLang="en-US" sz="1400" b="1" u="none" dirty="0" err="1">
                          <a:solidFill>
                            <a:schemeClr val="tx1"/>
                          </a:solidFill>
                          <a:latin typeface="ＭＳ Ｐ明朝" panose="02020600040205080304" pitchFamily="18" charset="-128"/>
                          <a:ea typeface="ＭＳ Ｐ明朝" panose="02020600040205080304" pitchFamily="18" charset="-128"/>
                        </a:rPr>
                        <a:t>て</a:t>
                      </a:r>
                      <a:r>
                        <a:rPr kumimoji="1" lang="ja-JP" altLang="en-US" sz="1400" b="1" u="none" dirty="0">
                          <a:solidFill>
                            <a:schemeClr val="tx1"/>
                          </a:solidFill>
                          <a:latin typeface="ＭＳ Ｐ明朝" panose="02020600040205080304" pitchFamily="18" charset="-128"/>
                          <a:ea typeface="ＭＳ Ｐ明朝" panose="02020600040205080304" pitchFamily="18" charset="-128"/>
                        </a:rPr>
                        <a:t>理解している。</a:t>
                      </a:r>
                      <a:endParaRPr kumimoji="1" lang="en-US" altLang="ja-JP" sz="1400" b="1" u="none" dirty="0">
                        <a:solidFill>
                          <a:schemeClr val="tx1"/>
                        </a:solidFill>
                        <a:latin typeface="ＭＳ Ｐ明朝" panose="02020600040205080304" pitchFamily="18" charset="-128"/>
                        <a:ea typeface="ＭＳ Ｐ明朝" panose="02020600040205080304" pitchFamily="18" charset="-128"/>
                      </a:endParaRPr>
                    </a:p>
                    <a:p>
                      <a:endParaRPr kumimoji="1" lang="en-US" altLang="ja-JP" sz="1400" b="1" u="none" dirty="0">
                        <a:latin typeface="+mn-ea"/>
                        <a:ea typeface="+mn-ea"/>
                      </a:endParaRPr>
                    </a:p>
                    <a:p>
                      <a:r>
                        <a:rPr kumimoji="1" lang="en-US" altLang="ja-JP" sz="1400" b="1" dirty="0">
                          <a:latin typeface="+mn-ea"/>
                          <a:ea typeface="+mn-ea"/>
                        </a:rPr>
                        <a:t>〈</a:t>
                      </a:r>
                      <a:r>
                        <a:rPr kumimoji="1" lang="ja-JP" altLang="en-US" sz="1400" b="1" dirty="0">
                          <a:latin typeface="+mn-ea"/>
                          <a:ea typeface="+mn-ea"/>
                        </a:rPr>
                        <a:t>技</a:t>
                      </a:r>
                      <a:r>
                        <a:rPr kumimoji="1" lang="en-US" altLang="ja-JP" sz="1400" b="1" dirty="0">
                          <a:latin typeface="+mn-ea"/>
                          <a:ea typeface="+mn-ea"/>
                        </a:rPr>
                        <a:t>〉</a:t>
                      </a:r>
                      <a:r>
                        <a:rPr kumimoji="1" lang="ja-JP" altLang="en-US" sz="1400" b="1" dirty="0">
                          <a:latin typeface="ＭＳ Ｐ明朝" panose="02020600040205080304" pitchFamily="18" charset="-128"/>
                          <a:ea typeface="ＭＳ Ｐ明朝" panose="02020600040205080304" pitchFamily="18" charset="-128"/>
                        </a:rPr>
                        <a:t>　思いや意図に合った表現をする</a:t>
                      </a:r>
                      <a:endParaRPr kumimoji="1" lang="en-US" altLang="ja-JP" sz="1400" b="1" dirty="0">
                        <a:latin typeface="ＭＳ Ｐ明朝" panose="02020600040205080304" pitchFamily="18" charset="-128"/>
                        <a:ea typeface="ＭＳ Ｐ明朝" panose="02020600040205080304" pitchFamily="18" charset="-128"/>
                      </a:endParaRPr>
                    </a:p>
                    <a:p>
                      <a:r>
                        <a:rPr kumimoji="1" lang="ja-JP" altLang="en-US" sz="1400" b="1" dirty="0">
                          <a:latin typeface="ＭＳ Ｐ明朝" panose="02020600040205080304" pitchFamily="18" charset="-128"/>
                          <a:ea typeface="ＭＳ Ｐ明朝" panose="02020600040205080304" pitchFamily="18" charset="-128"/>
                        </a:rPr>
                        <a:t>　　　ために必要な，音楽の仕組みを用</a:t>
                      </a:r>
                      <a:endParaRPr kumimoji="1" lang="en-US" altLang="ja-JP" sz="1400" b="1" dirty="0">
                        <a:latin typeface="ＭＳ Ｐ明朝" panose="02020600040205080304" pitchFamily="18" charset="-128"/>
                        <a:ea typeface="ＭＳ Ｐ明朝" panose="02020600040205080304" pitchFamily="18" charset="-128"/>
                      </a:endParaRPr>
                    </a:p>
                    <a:p>
                      <a:r>
                        <a:rPr kumimoji="1" lang="ja-JP" altLang="en-US" sz="1400" b="1" dirty="0">
                          <a:latin typeface="ＭＳ Ｐ明朝" panose="02020600040205080304" pitchFamily="18" charset="-128"/>
                          <a:ea typeface="ＭＳ Ｐ明朝" panose="02020600040205080304" pitchFamily="18" charset="-128"/>
                        </a:rPr>
                        <a:t>　　　いて，音楽をつくる技能を身に付</a:t>
                      </a:r>
                      <a:endParaRPr kumimoji="1" lang="en-US" altLang="ja-JP" sz="1400" b="1" dirty="0">
                        <a:latin typeface="ＭＳ Ｐ明朝" panose="02020600040205080304" pitchFamily="18" charset="-128"/>
                        <a:ea typeface="ＭＳ Ｐ明朝" panose="02020600040205080304" pitchFamily="18" charset="-128"/>
                      </a:endParaRPr>
                    </a:p>
                    <a:p>
                      <a:r>
                        <a:rPr kumimoji="1" lang="ja-JP" altLang="en-US" sz="1400" b="1" dirty="0">
                          <a:latin typeface="ＭＳ Ｐ明朝" panose="02020600040205080304" pitchFamily="18" charset="-128"/>
                          <a:ea typeface="ＭＳ Ｐ明朝" panose="02020600040205080304" pitchFamily="18" charset="-128"/>
                        </a:rPr>
                        <a:t>　　　</a:t>
                      </a:r>
                      <a:r>
                        <a:rPr kumimoji="1" lang="ja-JP" altLang="en-US" sz="1400" b="1" dirty="0" err="1">
                          <a:latin typeface="ＭＳ Ｐ明朝" panose="02020600040205080304" pitchFamily="18" charset="-128"/>
                          <a:ea typeface="ＭＳ Ｐ明朝" panose="02020600040205080304" pitchFamily="18" charset="-128"/>
                        </a:rPr>
                        <a:t>けて</a:t>
                      </a:r>
                      <a:r>
                        <a:rPr kumimoji="1" lang="ja-JP" altLang="en-US" sz="1400" b="1" dirty="0">
                          <a:latin typeface="ＭＳ Ｐ明朝" panose="02020600040205080304" pitchFamily="18" charset="-128"/>
                          <a:ea typeface="ＭＳ Ｐ明朝" panose="02020600040205080304" pitchFamily="18" charset="-128"/>
                        </a:rPr>
                        <a:t>音楽をつくっている。</a:t>
                      </a:r>
                      <a:endParaRPr kumimoji="1" lang="en-US" altLang="ja-JP" sz="1400" b="1" dirty="0">
                        <a:solidFill>
                          <a:srgbClr val="CC0099"/>
                        </a:solidFill>
                        <a:latin typeface="ＭＳ Ｐ明朝" panose="02020600040205080304" pitchFamily="18" charset="-128"/>
                        <a:ea typeface="ＭＳ Ｐ明朝" panose="02020600040205080304" pitchFamily="18" charset="-128"/>
                      </a:endParaRPr>
                    </a:p>
                  </a:txBody>
                  <a:tcPr marL="91433" marR="91433"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200"/>
                        </a:lnSpc>
                      </a:pPr>
                      <a:r>
                        <a:rPr kumimoji="1" lang="ja-JP" altLang="en-US" sz="1400" b="1" baseline="0" dirty="0">
                          <a:latin typeface="ＭＳ Ｐ明朝" panose="02020600040205080304" pitchFamily="18" charset="-128"/>
                          <a:ea typeface="ＭＳ Ｐ明朝" panose="02020600040205080304" pitchFamily="18" charset="-128"/>
                        </a:rPr>
                        <a:t>　リズム，反復，音楽の縦と横との関係を聴き取り，それらの働きが生み出すよさや面白さ，美しさを感じ取りながら，聴き取ったことと感じ取ったこととの関わりについて考え，音を音楽へと構成することを通して，どのように全体のまとまりを意識した音楽をつくるかについて思いや意図をもっている。</a:t>
                      </a:r>
                      <a:endParaRPr kumimoji="1" lang="ja-JP" altLang="en-US" sz="1400" b="1" dirty="0">
                        <a:latin typeface="ＭＳ Ｐ明朝" panose="02020600040205080304" pitchFamily="18" charset="-128"/>
                        <a:ea typeface="ＭＳ Ｐ明朝" panose="02020600040205080304" pitchFamily="18" charset="-128"/>
                      </a:endParaRPr>
                    </a:p>
                  </a:txBody>
                  <a:tcPr marL="91433" marR="91433"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200"/>
                        </a:lnSpc>
                      </a:pPr>
                      <a:r>
                        <a:rPr kumimoji="1" lang="ja-JP" altLang="en-US" sz="1400" b="1" dirty="0">
                          <a:latin typeface="ＭＳ Ｐ明朝" panose="02020600040205080304" pitchFamily="18" charset="-128"/>
                          <a:ea typeface="ＭＳ Ｐ明朝" panose="02020600040205080304" pitchFamily="18" charset="-128"/>
                        </a:rPr>
                        <a:t>　</a:t>
                      </a:r>
                      <a:r>
                        <a:rPr kumimoji="1" lang="ja-JP" altLang="en-US" sz="1400" b="1" u="none" dirty="0">
                          <a:latin typeface="ＭＳ Ｐ明朝" panose="02020600040205080304" pitchFamily="18" charset="-128"/>
                          <a:ea typeface="ＭＳ Ｐ明朝" panose="02020600040205080304" pitchFamily="18" charset="-128"/>
                        </a:rPr>
                        <a:t>リズムのつなげ方や重ね方のよさや面白さに興味・関心をもち，音楽活動を楽しみながら主体的・協働的に音楽づくりの学習活動に取り組もうとしている。</a:t>
                      </a:r>
                    </a:p>
                  </a:txBody>
                  <a:tcPr marL="91433" marR="91433"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5" name="テキスト ボックス 4"/>
          <p:cNvSpPr txBox="1">
            <a:spLocks noChangeArrowheads="1"/>
          </p:cNvSpPr>
          <p:nvPr/>
        </p:nvSpPr>
        <p:spPr bwMode="auto">
          <a:xfrm>
            <a:off x="38100" y="3716338"/>
            <a:ext cx="9145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dirty="0">
                <a:solidFill>
                  <a:srgbClr val="0070C0"/>
                </a:solidFill>
              </a:rPr>
              <a:t>＜事項ア</a:t>
            </a:r>
            <a:r>
              <a:rPr kumimoji="1" lang="en-US" altLang="ja-JP" dirty="0">
                <a:solidFill>
                  <a:srgbClr val="0070C0"/>
                </a:solidFill>
                <a:latin typeface="+mn-ea"/>
              </a:rPr>
              <a:t>(</a:t>
            </a:r>
            <a:r>
              <a:rPr kumimoji="1" lang="ja-JP" altLang="en-US" dirty="0">
                <a:solidFill>
                  <a:srgbClr val="0070C0"/>
                </a:solidFill>
                <a:latin typeface="+mn-ea"/>
              </a:rPr>
              <a:t>ｲ</a:t>
            </a:r>
            <a:r>
              <a:rPr kumimoji="1" lang="en-US" altLang="ja-JP" dirty="0">
                <a:solidFill>
                  <a:srgbClr val="0070C0"/>
                </a:solidFill>
                <a:latin typeface="+mn-ea"/>
              </a:rPr>
              <a:t>)</a:t>
            </a:r>
            <a:r>
              <a:rPr kumimoji="1" lang="ja-JP" altLang="en-US" dirty="0" err="1">
                <a:solidFill>
                  <a:srgbClr val="0070C0"/>
                </a:solidFill>
                <a:latin typeface="+mn-ea"/>
              </a:rPr>
              <a:t>，</a:t>
            </a:r>
            <a:r>
              <a:rPr kumimoji="1" lang="ja-JP" altLang="en-US" dirty="0">
                <a:solidFill>
                  <a:srgbClr val="0070C0"/>
                </a:solidFill>
                <a:latin typeface="+mn-ea"/>
              </a:rPr>
              <a:t>事項イ</a:t>
            </a:r>
            <a:r>
              <a:rPr kumimoji="1" lang="en-US" altLang="ja-JP" dirty="0">
                <a:solidFill>
                  <a:srgbClr val="0070C0"/>
                </a:solidFill>
                <a:latin typeface="+mn-ea"/>
              </a:rPr>
              <a:t>(</a:t>
            </a:r>
            <a:r>
              <a:rPr kumimoji="1" lang="ja-JP" altLang="en-US" dirty="0">
                <a:solidFill>
                  <a:srgbClr val="0070C0"/>
                </a:solidFill>
                <a:latin typeface="+mn-ea"/>
              </a:rPr>
              <a:t>ｲ</a:t>
            </a:r>
            <a:r>
              <a:rPr kumimoji="1" lang="en-US" altLang="ja-JP" dirty="0">
                <a:solidFill>
                  <a:srgbClr val="0070C0"/>
                </a:solidFill>
                <a:latin typeface="+mn-ea"/>
              </a:rPr>
              <a:t>)</a:t>
            </a:r>
            <a:r>
              <a:rPr kumimoji="1" lang="ja-JP" altLang="en-US" dirty="0" err="1">
                <a:solidFill>
                  <a:srgbClr val="0070C0"/>
                </a:solidFill>
                <a:latin typeface="+mn-ea"/>
              </a:rPr>
              <a:t>，</a:t>
            </a:r>
            <a:r>
              <a:rPr kumimoji="1" lang="ja-JP" altLang="en-US" dirty="0">
                <a:solidFill>
                  <a:srgbClr val="0070C0"/>
                </a:solidFill>
                <a:latin typeface="+mn-ea"/>
              </a:rPr>
              <a:t>事項ウ</a:t>
            </a:r>
            <a:r>
              <a:rPr kumimoji="1" lang="en-US" altLang="ja-JP" dirty="0">
                <a:solidFill>
                  <a:srgbClr val="0070C0"/>
                </a:solidFill>
                <a:latin typeface="+mn-ea"/>
              </a:rPr>
              <a:t>(</a:t>
            </a:r>
            <a:r>
              <a:rPr kumimoji="1" lang="ja-JP" altLang="en-US" dirty="0">
                <a:solidFill>
                  <a:srgbClr val="0070C0"/>
                </a:solidFill>
                <a:latin typeface="+mn-ea"/>
              </a:rPr>
              <a:t>ｲ</a:t>
            </a:r>
            <a:r>
              <a:rPr kumimoji="1" lang="en-US" altLang="ja-JP" dirty="0">
                <a:solidFill>
                  <a:srgbClr val="0070C0"/>
                </a:solidFill>
                <a:latin typeface="+mn-ea"/>
              </a:rPr>
              <a:t>)</a:t>
            </a:r>
            <a:r>
              <a:rPr kumimoji="1" lang="ja-JP" altLang="en-US" dirty="0">
                <a:solidFill>
                  <a:srgbClr val="0070C0"/>
                </a:solidFill>
              </a:rPr>
              <a:t>の例／</a:t>
            </a:r>
            <a:r>
              <a:rPr kumimoji="1" lang="ja-JP" altLang="en-US" b="1" dirty="0">
                <a:solidFill>
                  <a:srgbClr val="0070C0"/>
                </a:solidFill>
              </a:rPr>
              <a:t>（イ）系統</a:t>
            </a:r>
            <a:r>
              <a:rPr kumimoji="1" lang="ja-JP" altLang="en-US" dirty="0">
                <a:solidFill>
                  <a:srgbClr val="0070C0"/>
                </a:solidFill>
              </a:rPr>
              <a:t>＞ </a:t>
            </a:r>
            <a:r>
              <a:rPr kumimoji="1" lang="ja-JP" altLang="en-US" sz="1600" dirty="0"/>
              <a:t>を選択した題材の評価規準の例</a:t>
            </a:r>
            <a:endParaRPr kumimoji="1" lang="ja-JP" altLang="en-US" sz="1200"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356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Ⅱ</a:t>
            </a:r>
            <a:r>
              <a:rPr kumimoji="1" lang="ja-JP" altLang="en-US" sz="3000" b="1">
                <a:solidFill>
                  <a:schemeClr val="bg1"/>
                </a:solidFill>
              </a:rPr>
              <a:t>　「題材の評価規準」の基本構造（例）</a:t>
            </a:r>
          </a:p>
        </p:txBody>
      </p:sp>
      <p:graphicFrame>
        <p:nvGraphicFramePr>
          <p:cNvPr id="3" name="表 2"/>
          <p:cNvGraphicFramePr>
            <a:graphicFrameLocks noGrp="1"/>
          </p:cNvGraphicFramePr>
          <p:nvPr/>
        </p:nvGraphicFramePr>
        <p:xfrm>
          <a:off x="323850" y="1109663"/>
          <a:ext cx="8496300" cy="5487987"/>
        </p:xfrm>
        <a:graphic>
          <a:graphicData uri="http://schemas.openxmlformats.org/drawingml/2006/table">
            <a:tbl>
              <a:tblPr firstRow="1" bandRow="1">
                <a:tableStyleId>{5C22544A-7EE6-4342-B048-85BDC9FD1C3A}</a:tableStyleId>
              </a:tblPr>
              <a:tblGrid>
                <a:gridCol w="2735982">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gridCol w="2807990">
                  <a:extLst>
                    <a:ext uri="{9D8B030D-6E8A-4147-A177-3AD203B41FA5}">
                      <a16:colId xmlns:a16="http://schemas.microsoft.com/office/drawing/2014/main" val="20002"/>
                    </a:ext>
                  </a:extLst>
                </a:gridCol>
              </a:tblGrid>
              <a:tr h="640181">
                <a:tc>
                  <a:txBody>
                    <a:bodyPr/>
                    <a:lstStyle/>
                    <a:p>
                      <a:pPr algn="ctr"/>
                      <a:r>
                        <a:rPr kumimoji="1" lang="ja-JP" altLang="en-US" sz="1600" b="0" dirty="0">
                          <a:solidFill>
                            <a:schemeClr val="tx1"/>
                          </a:solidFill>
                        </a:rPr>
                        <a:t>知識・技能</a:t>
                      </a:r>
                    </a:p>
                  </a:txBody>
                  <a:tcPr marL="91433" marR="91433"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r>
                        <a:rPr kumimoji="1" lang="ja-JP" altLang="en-US" sz="1600" b="0" dirty="0">
                          <a:solidFill>
                            <a:schemeClr val="tx1"/>
                          </a:solidFill>
                        </a:rPr>
                        <a:t>思考・判断・表現</a:t>
                      </a:r>
                    </a:p>
                  </a:txBody>
                  <a:tcPr marL="91433" marR="91433"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kumimoji="1" lang="ja-JP" altLang="en-US" sz="1600" b="0" dirty="0">
                          <a:solidFill>
                            <a:schemeClr val="tx1"/>
                          </a:solidFill>
                        </a:rPr>
                        <a:t>主体的に学習に取り組む態度</a:t>
                      </a:r>
                    </a:p>
                  </a:txBody>
                  <a:tcPr marL="91433" marR="91433"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4847806">
                <a:tc>
                  <a:txBody>
                    <a:bodyPr/>
                    <a:lstStyle/>
                    <a:p>
                      <a:pPr>
                        <a:lnSpc>
                          <a:spcPts val="2300"/>
                        </a:lnSpc>
                      </a:pPr>
                      <a:r>
                        <a:rPr kumimoji="1" lang="ja-JP" altLang="en-US" sz="1800" b="0" dirty="0">
                          <a:solidFill>
                            <a:schemeClr val="tx1"/>
                          </a:solidFill>
                        </a:rPr>
                        <a:t>＜知識＞</a:t>
                      </a:r>
                      <a:endParaRPr kumimoji="1" lang="en-US" altLang="ja-JP" sz="1800" b="0" dirty="0">
                        <a:solidFill>
                          <a:schemeClr val="tx1"/>
                        </a:solidFill>
                      </a:endParaRPr>
                    </a:p>
                    <a:p>
                      <a:pPr>
                        <a:lnSpc>
                          <a:spcPts val="2300"/>
                        </a:lnSpc>
                      </a:pPr>
                      <a:r>
                        <a:rPr kumimoji="1" lang="ja-JP" altLang="en-US" sz="1800" b="1" dirty="0">
                          <a:solidFill>
                            <a:srgbClr val="FF0000"/>
                          </a:solidFill>
                        </a:rPr>
                        <a:t>［各学年の事項イ］</a:t>
                      </a:r>
                      <a:r>
                        <a:rPr kumimoji="1" lang="ja-JP" altLang="en-US" sz="1800" b="0" dirty="0">
                          <a:solidFill>
                            <a:schemeClr val="tx1"/>
                          </a:solidFill>
                        </a:rPr>
                        <a:t>について理解している。</a:t>
                      </a:r>
                      <a:endParaRPr kumimoji="1" lang="en-US" altLang="ja-JP" sz="1800" b="0" dirty="0">
                        <a:solidFill>
                          <a:schemeClr val="tx1"/>
                        </a:solidFill>
                      </a:endParaRPr>
                    </a:p>
                    <a:p>
                      <a:pPr>
                        <a:lnSpc>
                          <a:spcPts val="2300"/>
                        </a:lnSpc>
                      </a:pPr>
                      <a:endParaRPr kumimoji="1" lang="en-US" altLang="ja-JP" sz="1800" b="0" dirty="0">
                        <a:solidFill>
                          <a:schemeClr val="tx1"/>
                        </a:solidFill>
                      </a:endParaRPr>
                    </a:p>
                    <a:p>
                      <a:pPr>
                        <a:lnSpc>
                          <a:spcPts val="2300"/>
                        </a:lnSpc>
                      </a:pPr>
                      <a:endParaRPr kumimoji="1" lang="en-US" altLang="ja-JP" sz="1800" b="0" dirty="0">
                        <a:solidFill>
                          <a:schemeClr val="tx1"/>
                        </a:solidFill>
                      </a:endParaRPr>
                    </a:p>
                    <a:p>
                      <a:pPr>
                        <a:lnSpc>
                          <a:spcPts val="2300"/>
                        </a:lnSpc>
                      </a:pPr>
                      <a:endParaRPr kumimoji="1" lang="en-US" altLang="ja-JP" sz="1800" b="1" dirty="0">
                        <a:solidFill>
                          <a:srgbClr val="0070C0"/>
                        </a:solidFill>
                      </a:endParaRPr>
                    </a:p>
                    <a:p>
                      <a:pPr>
                        <a:lnSpc>
                          <a:spcPts val="2300"/>
                        </a:lnSpc>
                      </a:pPr>
                      <a:endParaRPr kumimoji="1" lang="en-US" altLang="ja-JP" sz="1800" b="1" dirty="0">
                        <a:solidFill>
                          <a:srgbClr val="0070C0"/>
                        </a:solidFill>
                      </a:endParaRPr>
                    </a:p>
                    <a:p>
                      <a:pPr>
                        <a:lnSpc>
                          <a:spcPts val="2300"/>
                        </a:lnSpc>
                      </a:pPr>
                      <a:r>
                        <a:rPr kumimoji="1" lang="en-US" altLang="ja-JP" sz="1800" b="1" dirty="0">
                          <a:solidFill>
                            <a:srgbClr val="0070C0"/>
                          </a:solidFill>
                        </a:rPr>
                        <a:t>※</a:t>
                      </a:r>
                      <a:r>
                        <a:rPr kumimoji="1" lang="ja-JP" altLang="en-US" sz="1800" b="1" dirty="0">
                          <a:solidFill>
                            <a:srgbClr val="0070C0"/>
                          </a:solidFill>
                        </a:rPr>
                        <a:t>「技能」に関する</a:t>
                      </a:r>
                      <a:endParaRPr kumimoji="1" lang="en-US" altLang="ja-JP" sz="1800" b="1" dirty="0">
                        <a:solidFill>
                          <a:srgbClr val="0070C0"/>
                        </a:solidFill>
                      </a:endParaRPr>
                    </a:p>
                    <a:p>
                      <a:pPr>
                        <a:lnSpc>
                          <a:spcPts val="2300"/>
                        </a:lnSpc>
                      </a:pPr>
                      <a:r>
                        <a:rPr kumimoji="1" lang="ja-JP" altLang="en-US" sz="1800" b="1" dirty="0">
                          <a:solidFill>
                            <a:srgbClr val="0070C0"/>
                          </a:solidFill>
                        </a:rPr>
                        <a:t>　評価規準は設定しない。</a:t>
                      </a:r>
                      <a:endParaRPr kumimoji="1" lang="en-US" altLang="ja-JP" sz="1800" b="1" dirty="0">
                        <a:solidFill>
                          <a:srgbClr val="0070C0"/>
                        </a:solidFill>
                      </a:endParaRPr>
                    </a:p>
                  </a:txBody>
                  <a:tcPr marL="91433" marR="91433"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kumimoji="1" lang="ja-JP" altLang="en-US" sz="1800" b="1" dirty="0">
                          <a:latin typeface="+mn-ea"/>
                          <a:ea typeface="+mn-ea"/>
                        </a:rPr>
                        <a:t>［音色，リズム，速度，旋律，強弱，音の重なり，和音の響き，音階，調，拍，フレーズ，反復，呼びかけとこたえ，変化，音楽の縦と横との関係など］（その題材の学習において，児童の思考・判断のよりどころとなる主な音楽を形づくっている要素を適切に選択）</a:t>
                      </a:r>
                      <a:r>
                        <a:rPr kumimoji="1" lang="ja-JP" altLang="en-US" sz="1800" b="0" dirty="0">
                          <a:latin typeface="ＭＳ 明朝" panose="02020609040205080304" pitchFamily="17" charset="-128"/>
                          <a:ea typeface="ＭＳ 明朝" panose="02020609040205080304" pitchFamily="17" charset="-128"/>
                        </a:rPr>
                        <a:t>を聴き取り，それらの働きが生み出すよさや面白さ，美しさを感じ取りながら，聴き取ったことと感じ取ったこととの関わりについて</a:t>
                      </a:r>
                      <a:r>
                        <a:rPr kumimoji="1" lang="ja-JP" altLang="en-US" sz="1800" b="1" u="sng" dirty="0">
                          <a:solidFill>
                            <a:srgbClr val="0070C0"/>
                          </a:solidFill>
                          <a:latin typeface="ＭＳ 明朝" panose="02020609040205080304" pitchFamily="17" charset="-128"/>
                          <a:ea typeface="ＭＳ 明朝" panose="02020609040205080304" pitchFamily="17" charset="-128"/>
                        </a:rPr>
                        <a:t>考え</a:t>
                      </a:r>
                      <a:r>
                        <a:rPr kumimoji="1" lang="ja-JP" altLang="en-US" sz="1800" b="0" dirty="0">
                          <a:latin typeface="ＭＳ 明朝" panose="02020609040205080304" pitchFamily="17" charset="-128"/>
                          <a:ea typeface="ＭＳ 明朝" panose="02020609040205080304" pitchFamily="17" charset="-128"/>
                        </a:rPr>
                        <a:t>，</a:t>
                      </a:r>
                      <a:r>
                        <a:rPr kumimoji="1" lang="ja-JP" altLang="en-US" sz="1800" b="1" dirty="0">
                          <a:solidFill>
                            <a:srgbClr val="FF0000"/>
                          </a:solidFill>
                          <a:latin typeface="+mn-ea"/>
                          <a:ea typeface="+mn-ea"/>
                        </a:rPr>
                        <a:t>［事項アの後半の文言］</a:t>
                      </a:r>
                      <a:r>
                        <a:rPr kumimoji="1" lang="ja-JP" altLang="en-US" sz="1800" b="0" dirty="0">
                          <a:latin typeface="ＭＳ 明朝" panose="02020609040205080304" pitchFamily="17" charset="-128"/>
                          <a:ea typeface="ＭＳ 明朝" panose="02020609040205080304" pitchFamily="17" charset="-128"/>
                        </a:rPr>
                        <a:t>，曲全体</a:t>
                      </a:r>
                      <a:r>
                        <a:rPr kumimoji="1" lang="ja-JP" altLang="en-US" sz="1800" dirty="0"/>
                        <a:t>を味わって聴いている。</a:t>
                      </a:r>
                    </a:p>
                  </a:txBody>
                  <a:tcPr marL="91433" marR="91433"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300"/>
                        </a:lnSpc>
                      </a:pPr>
                      <a:r>
                        <a:rPr kumimoji="1" lang="ja-JP" altLang="en-US" sz="1800" b="1" dirty="0">
                          <a:solidFill>
                            <a:schemeClr val="tx1"/>
                          </a:solidFill>
                        </a:rPr>
                        <a:t>［その題材の学習に粘り強く取り組んだり，自らの学習を調整しようとする意思をもったりできるようにするために必要な，扱う教材曲や曲種等の特徴，学習内容など，児童に興味・関心をもたせたい事柄］に関心をもち，</a:t>
                      </a:r>
                      <a:r>
                        <a:rPr kumimoji="1" lang="ja-JP" altLang="en-US" sz="1800" dirty="0">
                          <a:latin typeface="ＭＳ 明朝" panose="02020609040205080304" pitchFamily="17" charset="-128"/>
                          <a:ea typeface="ＭＳ 明朝" panose="02020609040205080304" pitchFamily="17" charset="-128"/>
                        </a:rPr>
                        <a:t>音楽活動を楽しみながら主体的・協働的に鑑賞の学習活動に取り組もうとしている。</a:t>
                      </a:r>
                    </a:p>
                    <a:p>
                      <a:pPr>
                        <a:lnSpc>
                          <a:spcPts val="2300"/>
                        </a:lnSpc>
                      </a:pPr>
                      <a:endParaRPr kumimoji="1" lang="ja-JP" altLang="en-US" sz="1800" dirty="0"/>
                    </a:p>
                  </a:txBody>
                  <a:tcPr marL="91433" marR="91433"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6881" name="テキスト ボックス 4"/>
          <p:cNvSpPr txBox="1">
            <a:spLocks noChangeArrowheads="1"/>
          </p:cNvSpPr>
          <p:nvPr/>
        </p:nvSpPr>
        <p:spPr bwMode="auto">
          <a:xfrm>
            <a:off x="179388" y="676275"/>
            <a:ext cx="8785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＜参考：「Ｂ 鑑賞」＞</a:t>
            </a:r>
          </a:p>
        </p:txBody>
      </p:sp>
      <p:sp>
        <p:nvSpPr>
          <p:cNvPr id="2" name="円/楕円 1"/>
          <p:cNvSpPr/>
          <p:nvPr/>
        </p:nvSpPr>
        <p:spPr>
          <a:xfrm>
            <a:off x="236538" y="3502025"/>
            <a:ext cx="2822575" cy="12954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 name="角丸四角形吹き出し 3"/>
          <p:cNvSpPr/>
          <p:nvPr/>
        </p:nvSpPr>
        <p:spPr>
          <a:xfrm>
            <a:off x="6156325" y="5516563"/>
            <a:ext cx="2520131" cy="865187"/>
          </a:xfrm>
          <a:prstGeom prst="wedgeRoundRectCallout">
            <a:avLst>
              <a:gd name="adj1" fmla="val -64962"/>
              <a:gd name="adj2" fmla="val -19133"/>
              <a:gd name="adj3" fmla="val 16667"/>
            </a:avLst>
          </a:prstGeom>
          <a:solidFill>
            <a:schemeClr val="bg1">
              <a:lumMod val="95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1600" dirty="0">
                <a:solidFill>
                  <a:schemeClr val="tx1"/>
                </a:solidFill>
              </a:rPr>
              <a:t>「鑑賞についての知識を得たり生かしたりしながら」 （前半の文言）は不要</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245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2"/>
          <p:cNvSpPr>
            <a:spLocks noChangeArrowheads="1"/>
          </p:cNvSpPr>
          <p:nvPr/>
        </p:nvSpPr>
        <p:spPr bwMode="auto">
          <a:xfrm>
            <a:off x="277813" y="3357563"/>
            <a:ext cx="8604250"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「内容のまとまりごとの評価規準」作成の手順</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「題材の評価規準」の基本構造（例）</a:t>
            </a: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「題材ごとの学習評価」について（事例）</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Ⅳ</a:t>
            </a:r>
            <a:r>
              <a:rPr lang="ja-JP" altLang="en-US" sz="2800" b="1" dirty="0">
                <a:solidFill>
                  <a:srgbClr val="000000"/>
                </a:solidFill>
                <a:ea typeface="HGP教科書体" panose="02020600000000000000" pitchFamily="18" charset="-128"/>
              </a:rPr>
              <a:t>　「まとめ」と「指導と評価の一体化」の実現に向けて</a:t>
            </a: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5" name="角丸四角形 4"/>
          <p:cNvSpPr/>
          <p:nvPr/>
        </p:nvSpPr>
        <p:spPr>
          <a:xfrm>
            <a:off x="277813" y="5213350"/>
            <a:ext cx="6454775" cy="5746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 name="角丸四角形吹き出し 1"/>
          <p:cNvSpPr/>
          <p:nvPr/>
        </p:nvSpPr>
        <p:spPr>
          <a:xfrm>
            <a:off x="7019925" y="5157788"/>
            <a:ext cx="1944688" cy="1189037"/>
          </a:xfrm>
          <a:prstGeom prst="wedgeRoundRectCallout">
            <a:avLst>
              <a:gd name="adj1" fmla="val -70686"/>
              <a:gd name="adj2" fmla="val -20340"/>
              <a:gd name="adj3" fmla="val 16667"/>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solidFill>
                  <a:srgbClr val="000000"/>
                </a:solidFill>
              </a:rPr>
              <a:t>第３・４学年</a:t>
            </a:r>
            <a:endParaRPr kumimoji="1" lang="en-US" altLang="ja-JP" sz="2000" dirty="0">
              <a:solidFill>
                <a:srgbClr val="000000"/>
              </a:solidFill>
            </a:endParaRPr>
          </a:p>
          <a:p>
            <a:pPr>
              <a:defRPr/>
            </a:pPr>
            <a:r>
              <a:rPr kumimoji="1" lang="ja-JP" altLang="en-US" sz="2000" dirty="0">
                <a:solidFill>
                  <a:srgbClr val="000000"/>
                </a:solidFill>
              </a:rPr>
              <a:t> 「Ａ 表現」</a:t>
            </a:r>
            <a:endParaRPr kumimoji="1" lang="en-US" altLang="ja-JP" sz="2000" dirty="0">
              <a:solidFill>
                <a:srgbClr val="000000"/>
              </a:solidFill>
            </a:endParaRPr>
          </a:p>
          <a:p>
            <a:pPr>
              <a:defRPr/>
            </a:pPr>
            <a:r>
              <a:rPr kumimoji="1" lang="ja-JP" altLang="en-US" sz="2000" dirty="0">
                <a:solidFill>
                  <a:srgbClr val="000000"/>
                </a:solidFill>
              </a:rPr>
              <a:t>　　歌唱・器楽</a:t>
            </a:r>
          </a:p>
        </p:txBody>
      </p:sp>
      <p:sp>
        <p:nvSpPr>
          <p:cNvPr id="8" name="正方形/長方形 7"/>
          <p:cNvSpPr/>
          <p:nvPr/>
        </p:nvSpPr>
        <p:spPr>
          <a:xfrm>
            <a:off x="684213" y="1917700"/>
            <a:ext cx="7775575" cy="1296988"/>
          </a:xfrm>
          <a:prstGeom prst="rect">
            <a:avLst/>
          </a:prstGeom>
          <a:solidFill>
            <a:srgbClr val="CCFF99"/>
          </a:solidFill>
          <a:ln>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音楽</a:t>
            </a:r>
            <a:endParaRPr kumimoji="1" lang="ja-JP" altLang="en-US" sz="5400" dirty="0">
              <a:solidFill>
                <a:schemeClr val="tx1"/>
              </a:solidFill>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10885">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4" presetClass="entr" presetSubtype="5"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vertical)">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5"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40963" name="テキスト ボックス 4"/>
          <p:cNvSpPr txBox="1">
            <a:spLocks noChangeArrowheads="1"/>
          </p:cNvSpPr>
          <p:nvPr/>
        </p:nvSpPr>
        <p:spPr bwMode="auto">
          <a:xfrm>
            <a:off x="179388" y="676275"/>
            <a:ext cx="8785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＜事例</a:t>
            </a:r>
            <a:r>
              <a:rPr kumimoji="1" lang="en-US" altLang="ja-JP" sz="2800"/>
              <a:t>Ⅰ</a:t>
            </a:r>
            <a:r>
              <a:rPr kumimoji="1" lang="ja-JP" altLang="en-US" sz="2800"/>
              <a:t>：指導と評価の計画から評価の総括まで＞</a:t>
            </a:r>
          </a:p>
        </p:txBody>
      </p:sp>
      <p:sp>
        <p:nvSpPr>
          <p:cNvPr id="9" name="テキスト ボックス 4"/>
          <p:cNvSpPr txBox="1">
            <a:spLocks noChangeArrowheads="1"/>
          </p:cNvSpPr>
          <p:nvPr/>
        </p:nvSpPr>
        <p:spPr bwMode="auto">
          <a:xfrm>
            <a:off x="320675" y="1373188"/>
            <a:ext cx="8640763" cy="554037"/>
          </a:xfrm>
          <a:prstGeom prst="rect">
            <a:avLst/>
          </a:prstGeom>
          <a:solidFill>
            <a:srgbClr val="FFFFDD"/>
          </a:solidFill>
          <a:ln>
            <a:solidFill>
              <a:schemeClr val="tx1">
                <a:lumMod val="75000"/>
                <a:lumOff val="25000"/>
              </a:schemeClr>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defRPr/>
            </a:pPr>
            <a:r>
              <a:rPr kumimoji="1" lang="ja-JP" altLang="en-US" sz="2000" dirty="0">
                <a:latin typeface="+mn-ea"/>
              </a:rPr>
              <a:t>題材名： </a:t>
            </a:r>
            <a:r>
              <a:rPr kumimoji="1" lang="en-US" altLang="ja-JP" sz="2000" dirty="0">
                <a:latin typeface="+mn-ea"/>
              </a:rPr>
              <a:t>『</a:t>
            </a:r>
            <a:r>
              <a:rPr kumimoji="1" lang="ja-JP" altLang="en-US" sz="2000" dirty="0">
                <a:latin typeface="+mn-ea"/>
              </a:rPr>
              <a:t>曲のとくちょうをとらえて表現しよう</a:t>
            </a:r>
            <a:r>
              <a:rPr kumimoji="1" lang="en-US" altLang="ja-JP" sz="2000" dirty="0">
                <a:latin typeface="+mn-ea"/>
              </a:rPr>
              <a:t>』 【</a:t>
            </a:r>
            <a:r>
              <a:rPr kumimoji="1" lang="ja-JP" altLang="en-US" sz="2000" dirty="0">
                <a:latin typeface="+mn-ea"/>
              </a:rPr>
              <a:t>第４学年</a:t>
            </a:r>
            <a:r>
              <a:rPr kumimoji="1" lang="en-US" altLang="ja-JP" sz="2000" dirty="0">
                <a:latin typeface="+mn-ea"/>
              </a:rPr>
              <a:t>】</a:t>
            </a:r>
            <a:endParaRPr kumimoji="1" lang="ja-JP" altLang="en-US" sz="1600" dirty="0">
              <a:latin typeface="+mn-ea"/>
            </a:endParaRPr>
          </a:p>
        </p:txBody>
      </p:sp>
      <p:sp>
        <p:nvSpPr>
          <p:cNvPr id="8" name="テキスト ボックス 4"/>
          <p:cNvSpPr txBox="1">
            <a:spLocks noChangeArrowheads="1"/>
          </p:cNvSpPr>
          <p:nvPr/>
        </p:nvSpPr>
        <p:spPr bwMode="auto">
          <a:xfrm>
            <a:off x="320675" y="2100263"/>
            <a:ext cx="8640763" cy="1016000"/>
          </a:xfrm>
          <a:prstGeom prst="rect">
            <a:avLst/>
          </a:prstGeom>
          <a:solidFill>
            <a:srgbClr val="FFFFDD"/>
          </a:solidFill>
          <a:ln>
            <a:solidFill>
              <a:schemeClr val="tx1">
                <a:lumMod val="75000"/>
                <a:lumOff val="25000"/>
              </a:schemeClr>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defRPr/>
            </a:pPr>
            <a:r>
              <a:rPr kumimoji="1" lang="ja-JP" altLang="en-US" sz="2000" dirty="0">
                <a:latin typeface="+mn-ea"/>
              </a:rPr>
              <a:t>内容のまとまり：　第３・４学年「Ａ 表現」</a:t>
            </a:r>
            <a:r>
              <a:rPr kumimoji="1" lang="en-US" altLang="ja-JP" sz="2000" dirty="0">
                <a:latin typeface="+mn-ea"/>
              </a:rPr>
              <a:t>(1)</a:t>
            </a:r>
            <a:r>
              <a:rPr kumimoji="1" lang="ja-JP" altLang="en-US" sz="2000" dirty="0">
                <a:latin typeface="+mn-ea"/>
              </a:rPr>
              <a:t>歌唱及び</a:t>
            </a:r>
            <a:r>
              <a:rPr kumimoji="1" lang="en-US" altLang="ja-JP" sz="2000" dirty="0">
                <a:latin typeface="+mn-ea"/>
              </a:rPr>
              <a:t>〔</a:t>
            </a:r>
            <a:r>
              <a:rPr kumimoji="1" lang="ja-JP" altLang="en-US" sz="2000" dirty="0">
                <a:latin typeface="+mn-ea"/>
              </a:rPr>
              <a:t>共通事項</a:t>
            </a:r>
            <a:r>
              <a:rPr kumimoji="1" lang="en-US" altLang="ja-JP" sz="2000" dirty="0">
                <a:latin typeface="+mn-ea"/>
              </a:rPr>
              <a:t>〕(1)</a:t>
            </a:r>
          </a:p>
          <a:p>
            <a:pPr>
              <a:lnSpc>
                <a:spcPct val="150000"/>
              </a:lnSpc>
              <a:defRPr/>
            </a:pPr>
            <a:r>
              <a:rPr kumimoji="1" lang="ja-JP" altLang="en-US" sz="2000" dirty="0">
                <a:latin typeface="+mn-ea"/>
              </a:rPr>
              <a:t>　　　　　　　　　　　　　　　　　　　　　　　　  </a:t>
            </a:r>
            <a:r>
              <a:rPr kumimoji="1" lang="en-US" altLang="ja-JP" sz="2000" dirty="0">
                <a:latin typeface="+mn-ea"/>
              </a:rPr>
              <a:t>(2)</a:t>
            </a:r>
            <a:r>
              <a:rPr kumimoji="1" lang="ja-JP" altLang="en-US" sz="2000" dirty="0">
                <a:latin typeface="+mn-ea"/>
              </a:rPr>
              <a:t>器楽及び</a:t>
            </a:r>
            <a:r>
              <a:rPr kumimoji="1" lang="en-US" altLang="ja-JP" sz="2000" dirty="0">
                <a:latin typeface="+mn-ea"/>
              </a:rPr>
              <a:t>〔</a:t>
            </a:r>
            <a:r>
              <a:rPr kumimoji="1" lang="ja-JP" altLang="en-US" sz="2000" dirty="0">
                <a:latin typeface="+mn-ea"/>
              </a:rPr>
              <a:t>共通事項</a:t>
            </a:r>
            <a:r>
              <a:rPr kumimoji="1" lang="en-US" altLang="ja-JP" sz="2000" dirty="0">
                <a:latin typeface="+mn-ea"/>
              </a:rPr>
              <a:t>〕(1)</a:t>
            </a:r>
            <a:endParaRPr kumimoji="1" lang="ja-JP" altLang="en-US" sz="1600" dirty="0">
              <a:latin typeface="+mn-ea"/>
            </a:endParaRPr>
          </a:p>
        </p:txBody>
      </p:sp>
      <p:sp>
        <p:nvSpPr>
          <p:cNvPr id="10" name="テキスト ボックス 4"/>
          <p:cNvSpPr txBox="1">
            <a:spLocks noChangeArrowheads="1"/>
          </p:cNvSpPr>
          <p:nvPr/>
        </p:nvSpPr>
        <p:spPr bwMode="auto">
          <a:xfrm>
            <a:off x="320675" y="3284538"/>
            <a:ext cx="8640763" cy="400050"/>
          </a:xfrm>
          <a:prstGeom prst="rect">
            <a:avLst/>
          </a:prstGeom>
          <a:solidFill>
            <a:srgbClr val="FFFFDD"/>
          </a:solidFill>
          <a:ln>
            <a:solidFill>
              <a:schemeClr val="tx1">
                <a:lumMod val="75000"/>
                <a:lumOff val="25000"/>
              </a:schemeClr>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000" dirty="0">
                <a:latin typeface="+mn-ea"/>
              </a:rPr>
              <a:t>教材：　「とんび」「エーデルワイス」</a:t>
            </a:r>
            <a:endParaRPr kumimoji="1" lang="ja-JP" altLang="en-US" sz="1600" dirty="0">
              <a:latin typeface="+mn-ea"/>
            </a:endParaRPr>
          </a:p>
        </p:txBody>
      </p:sp>
      <p:sp>
        <p:nvSpPr>
          <p:cNvPr id="12" name="テキスト ボックス 4"/>
          <p:cNvSpPr txBox="1">
            <a:spLocks noChangeArrowheads="1"/>
          </p:cNvSpPr>
          <p:nvPr/>
        </p:nvSpPr>
        <p:spPr bwMode="auto">
          <a:xfrm>
            <a:off x="320675" y="3860800"/>
            <a:ext cx="8640763" cy="2786063"/>
          </a:xfrm>
          <a:prstGeom prst="rect">
            <a:avLst/>
          </a:prstGeom>
          <a:solidFill>
            <a:srgbClr val="FFFFDD"/>
          </a:solidFill>
          <a:ln>
            <a:solidFill>
              <a:schemeClr val="tx1">
                <a:lumMod val="75000"/>
                <a:lumOff val="25000"/>
              </a:schemeClr>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000"/>
              </a:lnSpc>
              <a:defRPr/>
            </a:pPr>
            <a:r>
              <a:rPr kumimoji="1" lang="ja-JP" altLang="en-US" sz="2000" dirty="0">
                <a:latin typeface="+mn-ea"/>
              </a:rPr>
              <a:t>概要：　「とんび」と「エーデルワイス」の曲想と音楽の構造との関わりなどについ</a:t>
            </a:r>
            <a:endParaRPr kumimoji="1" lang="en-US" altLang="ja-JP" sz="2000" dirty="0">
              <a:latin typeface="+mn-ea"/>
            </a:endParaRPr>
          </a:p>
          <a:p>
            <a:pPr>
              <a:lnSpc>
                <a:spcPts val="3000"/>
              </a:lnSpc>
              <a:defRPr/>
            </a:pPr>
            <a:r>
              <a:rPr kumimoji="1" lang="ja-JP" altLang="en-US" sz="2000" dirty="0">
                <a:latin typeface="+mn-ea"/>
              </a:rPr>
              <a:t>　　　</a:t>
            </a:r>
            <a:r>
              <a:rPr kumimoji="1" lang="ja-JP" altLang="en-US" sz="2000" dirty="0" err="1">
                <a:latin typeface="+mn-ea"/>
              </a:rPr>
              <a:t>て</a:t>
            </a:r>
            <a:r>
              <a:rPr kumimoji="1" lang="ja-JP" altLang="en-US" sz="2000" dirty="0">
                <a:latin typeface="+mn-ea"/>
              </a:rPr>
              <a:t>気付くとともに，思いや意図に合った音楽表現をするために必要な技能</a:t>
            </a:r>
            <a:endParaRPr kumimoji="1" lang="en-US" altLang="ja-JP" sz="2000" dirty="0">
              <a:latin typeface="+mn-ea"/>
            </a:endParaRPr>
          </a:p>
          <a:p>
            <a:pPr>
              <a:lnSpc>
                <a:spcPts val="3000"/>
              </a:lnSpc>
              <a:defRPr/>
            </a:pPr>
            <a:r>
              <a:rPr kumimoji="1" lang="ja-JP" altLang="en-US" sz="2000" dirty="0">
                <a:latin typeface="+mn-ea"/>
              </a:rPr>
              <a:t>　　　を身に付けながら，曲の特徴を捉えた表現を工夫して歌ったりリコーダーを</a:t>
            </a:r>
            <a:endParaRPr kumimoji="1" lang="en-US" altLang="ja-JP" sz="2000" dirty="0">
              <a:latin typeface="+mn-ea"/>
            </a:endParaRPr>
          </a:p>
          <a:p>
            <a:pPr>
              <a:lnSpc>
                <a:spcPts val="3000"/>
              </a:lnSpc>
              <a:defRPr/>
            </a:pPr>
            <a:r>
              <a:rPr kumimoji="1" lang="ja-JP" altLang="en-US" sz="2000" dirty="0">
                <a:latin typeface="+mn-ea"/>
              </a:rPr>
              <a:t>　　　演奏したりする歌唱と器楽の題材である。学習指導要領の内容は「Ａ表現」</a:t>
            </a:r>
            <a:endParaRPr kumimoji="1" lang="en-US" altLang="ja-JP" sz="2000" dirty="0">
              <a:latin typeface="+mn-ea"/>
            </a:endParaRPr>
          </a:p>
          <a:p>
            <a:pPr>
              <a:lnSpc>
                <a:spcPts val="3000"/>
              </a:lnSpc>
              <a:defRPr/>
            </a:pPr>
            <a:r>
              <a:rPr kumimoji="1" lang="ja-JP" altLang="en-US" sz="2000" dirty="0">
                <a:latin typeface="+mn-ea"/>
              </a:rPr>
              <a:t>　　　</a:t>
            </a:r>
            <a:r>
              <a:rPr kumimoji="1" lang="en-US" altLang="ja-JP" sz="2000" dirty="0">
                <a:latin typeface="+mn-ea"/>
              </a:rPr>
              <a:t>(1)</a:t>
            </a:r>
            <a:r>
              <a:rPr kumimoji="1" lang="ja-JP" altLang="en-US" sz="2000" dirty="0">
                <a:latin typeface="+mn-ea"/>
              </a:rPr>
              <a:t>歌唱の事項ア，イ，ウ</a:t>
            </a:r>
            <a:r>
              <a:rPr kumimoji="1" lang="en-US" altLang="ja-JP" sz="2000" dirty="0">
                <a:latin typeface="+mn-ea"/>
              </a:rPr>
              <a:t>(</a:t>
            </a:r>
            <a:r>
              <a:rPr kumimoji="1" lang="ja-JP" altLang="en-US" sz="2000" dirty="0">
                <a:latin typeface="+mn-ea"/>
              </a:rPr>
              <a:t>ｲ</a:t>
            </a:r>
            <a:r>
              <a:rPr kumimoji="1" lang="en-US" altLang="ja-JP" sz="2000" dirty="0">
                <a:latin typeface="+mn-ea"/>
              </a:rPr>
              <a:t>)</a:t>
            </a:r>
            <a:r>
              <a:rPr kumimoji="1" lang="ja-JP" altLang="en-US" sz="2000" dirty="0" err="1">
                <a:latin typeface="+mn-ea"/>
              </a:rPr>
              <a:t>，</a:t>
            </a:r>
            <a:r>
              <a:rPr kumimoji="1" lang="en-US" altLang="ja-JP" sz="2000" dirty="0">
                <a:latin typeface="+mn-ea"/>
              </a:rPr>
              <a:t>(2)</a:t>
            </a:r>
            <a:r>
              <a:rPr kumimoji="1" lang="ja-JP" altLang="en-US" sz="2000" dirty="0">
                <a:latin typeface="+mn-ea"/>
              </a:rPr>
              <a:t>器楽の事項ア，イ</a:t>
            </a:r>
            <a:r>
              <a:rPr kumimoji="1" lang="en-US" altLang="ja-JP" sz="2000" dirty="0">
                <a:latin typeface="+mn-ea"/>
              </a:rPr>
              <a:t>(</a:t>
            </a:r>
            <a:r>
              <a:rPr kumimoji="1" lang="ja-JP" altLang="en-US" sz="2000" dirty="0">
                <a:latin typeface="+mn-ea"/>
              </a:rPr>
              <a:t>ｱ</a:t>
            </a:r>
            <a:r>
              <a:rPr kumimoji="1" lang="en-US" altLang="ja-JP" sz="2000" dirty="0">
                <a:latin typeface="+mn-ea"/>
              </a:rPr>
              <a:t>)(</a:t>
            </a:r>
            <a:r>
              <a:rPr kumimoji="1" lang="ja-JP" altLang="en-US" sz="2000" dirty="0">
                <a:latin typeface="+mn-ea"/>
              </a:rPr>
              <a:t>ｲ</a:t>
            </a:r>
            <a:r>
              <a:rPr kumimoji="1" lang="en-US" altLang="ja-JP" sz="2000" dirty="0">
                <a:latin typeface="+mn-ea"/>
              </a:rPr>
              <a:t>)</a:t>
            </a:r>
            <a:r>
              <a:rPr kumimoji="1" lang="ja-JP" altLang="en-US" sz="2000" dirty="0" err="1">
                <a:latin typeface="+mn-ea"/>
              </a:rPr>
              <a:t>，</a:t>
            </a:r>
            <a:r>
              <a:rPr kumimoji="1" lang="ja-JP" altLang="en-US" sz="2000" dirty="0">
                <a:latin typeface="+mn-ea"/>
              </a:rPr>
              <a:t>ウ</a:t>
            </a:r>
            <a:r>
              <a:rPr kumimoji="1" lang="en-US" altLang="ja-JP" sz="2000" dirty="0">
                <a:latin typeface="+mn-ea"/>
              </a:rPr>
              <a:t>(</a:t>
            </a:r>
            <a:r>
              <a:rPr kumimoji="1" lang="ja-JP" altLang="en-US" sz="2000" dirty="0">
                <a:latin typeface="+mn-ea"/>
              </a:rPr>
              <a:t>ｲ</a:t>
            </a:r>
            <a:r>
              <a:rPr kumimoji="1" lang="en-US" altLang="ja-JP" sz="2000" dirty="0">
                <a:latin typeface="+mn-ea"/>
              </a:rPr>
              <a:t>)</a:t>
            </a:r>
            <a:r>
              <a:rPr kumimoji="1" lang="ja-JP" altLang="en-US" sz="2000" dirty="0" err="1">
                <a:latin typeface="+mn-ea"/>
              </a:rPr>
              <a:t>，</a:t>
            </a:r>
            <a:r>
              <a:rPr kumimoji="1" lang="en-US" altLang="ja-JP" sz="2000" dirty="0">
                <a:latin typeface="+mn-ea"/>
              </a:rPr>
              <a:t>〔</a:t>
            </a:r>
            <a:r>
              <a:rPr kumimoji="1" lang="ja-JP" altLang="en-US" sz="2000" dirty="0">
                <a:latin typeface="+mn-ea"/>
              </a:rPr>
              <a:t>共通事</a:t>
            </a:r>
            <a:endParaRPr kumimoji="1" lang="en-US" altLang="ja-JP" sz="2000" dirty="0">
              <a:latin typeface="+mn-ea"/>
            </a:endParaRPr>
          </a:p>
          <a:p>
            <a:pPr>
              <a:lnSpc>
                <a:spcPts val="3000"/>
              </a:lnSpc>
              <a:defRPr/>
            </a:pPr>
            <a:r>
              <a:rPr kumimoji="1" lang="ja-JP" altLang="en-US" sz="2000" dirty="0">
                <a:latin typeface="+mn-ea"/>
              </a:rPr>
              <a:t>　　　項</a:t>
            </a:r>
            <a:r>
              <a:rPr kumimoji="1" lang="en-US" altLang="ja-JP" sz="2000" dirty="0">
                <a:latin typeface="+mn-ea"/>
              </a:rPr>
              <a:t>〕(1)</a:t>
            </a:r>
            <a:r>
              <a:rPr kumimoji="1" lang="ja-JP" altLang="en-US" sz="2000" dirty="0">
                <a:latin typeface="+mn-ea"/>
              </a:rPr>
              <a:t>ア（本題材において思考・判断のよりどころとなる主な音楽を形づく</a:t>
            </a:r>
            <a:r>
              <a:rPr kumimoji="1" lang="ja-JP" altLang="en-US" sz="2000" dirty="0" err="1">
                <a:latin typeface="+mn-ea"/>
              </a:rPr>
              <a:t>っ</a:t>
            </a:r>
            <a:endParaRPr kumimoji="1" lang="en-US" altLang="ja-JP" sz="2000" dirty="0">
              <a:latin typeface="+mn-ea"/>
            </a:endParaRPr>
          </a:p>
          <a:p>
            <a:pPr>
              <a:lnSpc>
                <a:spcPts val="3000"/>
              </a:lnSpc>
              <a:defRPr/>
            </a:pPr>
            <a:r>
              <a:rPr kumimoji="1" lang="ja-JP" altLang="en-US" sz="2000" dirty="0">
                <a:latin typeface="+mn-ea"/>
              </a:rPr>
              <a:t>　　　</a:t>
            </a:r>
            <a:r>
              <a:rPr kumimoji="1" lang="ja-JP" altLang="en-US" sz="2000" dirty="0" err="1">
                <a:latin typeface="+mn-ea"/>
              </a:rPr>
              <a:t>て</a:t>
            </a:r>
            <a:r>
              <a:rPr kumimoji="1" lang="ja-JP" altLang="en-US" sz="2000" dirty="0">
                <a:latin typeface="+mn-ea"/>
              </a:rPr>
              <a:t>いる要素は，旋律，フレーズ，反復，変化）を扱う。</a:t>
            </a:r>
            <a:endParaRPr kumimoji="1" lang="ja-JP" altLang="en-US" sz="1600" dirty="0">
              <a:latin typeface="+mn-ea"/>
            </a:endParaRPr>
          </a:p>
        </p:txBody>
      </p:sp>
      <p:sp>
        <p:nvSpPr>
          <p:cNvPr id="11" name="角丸四角形 10"/>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P.55 ~</a:t>
            </a:r>
            <a:endParaRPr kumimoji="1" lang="ja-JP" altLang="en-US" sz="20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209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2"/>
          <p:cNvSpPr>
            <a:spLocks noChangeArrowheads="1"/>
          </p:cNvSpPr>
          <p:nvPr/>
        </p:nvSpPr>
        <p:spPr bwMode="auto">
          <a:xfrm>
            <a:off x="277813" y="3357563"/>
            <a:ext cx="8604250"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「内容のまとまりごとの評価規準」作成の手順</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「題材の評価規準」の基本構造（例）</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「題材ごとの学習評価」について（事例）</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Ⅳ</a:t>
            </a:r>
            <a:r>
              <a:rPr lang="ja-JP" altLang="en-US" sz="2800" b="1" dirty="0">
                <a:solidFill>
                  <a:srgbClr val="000000"/>
                </a:solidFill>
                <a:ea typeface="HGP教科書体" panose="02020600000000000000" pitchFamily="18" charset="-128"/>
              </a:rPr>
              <a:t>　「まとめ」と「指導と評価の一体化」の実現に向けて</a:t>
            </a:r>
          </a:p>
        </p:txBody>
      </p:sp>
      <p:sp>
        <p:nvSpPr>
          <p:cNvPr id="3" name="正方形/長方形 2"/>
          <p:cNvSpPr/>
          <p:nvPr/>
        </p:nvSpPr>
        <p:spPr>
          <a:xfrm>
            <a:off x="684213" y="1917700"/>
            <a:ext cx="7775575" cy="1296988"/>
          </a:xfrm>
          <a:prstGeom prst="rect">
            <a:avLst/>
          </a:prstGeom>
          <a:solidFill>
            <a:srgbClr val="CCFF99"/>
          </a:solidFill>
          <a:ln>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音楽</a:t>
            </a:r>
            <a:endParaRPr kumimoji="1" lang="ja-JP" altLang="en-US" sz="5400" dirty="0">
              <a:solidFill>
                <a:schemeClr val="tx1"/>
              </a:solidFill>
            </a:endParaRPr>
          </a:p>
        </p:txBody>
      </p:sp>
      <p:sp>
        <p:nvSpPr>
          <p:cNvPr id="7" name="サブタイトル 2"/>
          <p:cNvSpPr>
            <a:spLocks noGrp="1"/>
          </p:cNvSpPr>
          <p:nvPr>
            <p:ph type="subTitle" idx="1"/>
          </p:nvPr>
        </p:nvSpPr>
        <p:spPr>
          <a:xfrm>
            <a:off x="0" y="-26988"/>
            <a:ext cx="9151938" cy="1754188"/>
          </a:xfrm>
          <a:solidFill>
            <a:srgbClr val="0070C0"/>
          </a:solidFill>
        </p:spPr>
        <p:txBody>
          <a:bodyPr rtlCol="0" anchor="ctr">
            <a:normAutofit/>
          </a:bodyPr>
          <a:lstStyle/>
          <a:p>
            <a:pPr eaLnBrk="1" fontAlgn="auto" hangingPunct="1">
              <a:spcAft>
                <a:spcPts val="0"/>
              </a:spcAft>
              <a:defRPr/>
            </a:pPr>
            <a:r>
              <a:rPr lang="ja-JP" altLang="en-US" sz="4000" b="1" dirty="0">
                <a:solidFill>
                  <a:schemeClr val="bg1"/>
                </a:solidFill>
                <a:latin typeface="+mj-ea"/>
                <a:ea typeface="+mj-ea"/>
              </a:rPr>
              <a:t>「指導と評価の一体化」のための</a:t>
            </a:r>
            <a:endParaRPr lang="en-US" altLang="ja-JP" sz="4000" b="1" dirty="0">
              <a:solidFill>
                <a:schemeClr val="bg1"/>
              </a:solidFill>
              <a:latin typeface="+mj-ea"/>
              <a:ea typeface="+mj-ea"/>
            </a:endParaRPr>
          </a:p>
          <a:p>
            <a:pPr eaLnBrk="1" fontAlgn="auto" hangingPunct="1">
              <a:spcAft>
                <a:spcPts val="0"/>
              </a:spcAft>
              <a:defRPr/>
            </a:pPr>
            <a:r>
              <a:rPr lang="ja-JP" altLang="en-US" sz="4000" b="1" dirty="0">
                <a:solidFill>
                  <a:schemeClr val="bg1"/>
                </a:solidFill>
                <a:latin typeface="+mj-ea"/>
                <a:ea typeface="+mj-ea"/>
              </a:rPr>
              <a:t>学習評価について</a:t>
            </a:r>
            <a:endParaRPr lang="ja-JP" altLang="en-US" sz="6600" b="1" dirty="0">
              <a:solidFill>
                <a:schemeClr val="bg1"/>
              </a:solidFill>
              <a:latin typeface="+mj-ea"/>
              <a:ea typeface="+mj-ea"/>
            </a:endParaRPr>
          </a:p>
        </p:txBody>
      </p:sp>
      <p:sp>
        <p:nvSpPr>
          <p:cNvPr id="5" name="角丸四角形 4"/>
          <p:cNvSpPr/>
          <p:nvPr/>
        </p:nvSpPr>
        <p:spPr>
          <a:xfrm>
            <a:off x="277813" y="3502025"/>
            <a:ext cx="7246937" cy="5746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11894">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4" presetClass="entr" presetSubtype="5"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12" name="テキスト ボックス 4"/>
          <p:cNvSpPr txBox="1">
            <a:spLocks noChangeArrowheads="1"/>
          </p:cNvSpPr>
          <p:nvPr/>
        </p:nvSpPr>
        <p:spPr bwMode="auto">
          <a:xfrm>
            <a:off x="320675" y="823913"/>
            <a:ext cx="8640763" cy="3802062"/>
          </a:xfrm>
          <a:prstGeom prst="rect">
            <a:avLst/>
          </a:prstGeom>
          <a:solidFill>
            <a:srgbClr val="FFFFDD"/>
          </a:solidFill>
          <a:ln>
            <a:solidFill>
              <a:schemeClr val="tx1">
                <a:lumMod val="75000"/>
                <a:lumOff val="25000"/>
              </a:schemeClr>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000" dirty="0">
                <a:latin typeface="+mj-ea"/>
                <a:ea typeface="+mj-ea"/>
              </a:rPr>
              <a:t>題材の目標：</a:t>
            </a:r>
            <a:endParaRPr kumimoji="1" lang="en-US" altLang="ja-JP" sz="2000" dirty="0">
              <a:latin typeface="+mj-ea"/>
              <a:ea typeface="+mj-ea"/>
            </a:endParaRPr>
          </a:p>
          <a:p>
            <a:pPr>
              <a:defRPr/>
            </a:pPr>
            <a:endParaRPr kumimoji="1" lang="en-US" altLang="ja-JP" sz="800" dirty="0">
              <a:latin typeface="+mj-ea"/>
              <a:ea typeface="+mj-ea"/>
            </a:endParaRPr>
          </a:p>
          <a:p>
            <a:pPr>
              <a:defRPr/>
            </a:pPr>
            <a:r>
              <a:rPr kumimoji="1" lang="en-US" altLang="ja-JP" sz="2000" dirty="0">
                <a:latin typeface="+mj-ea"/>
                <a:ea typeface="+mj-ea"/>
              </a:rPr>
              <a:t> (1) </a:t>
            </a:r>
            <a:r>
              <a:rPr kumimoji="1" lang="ja-JP" altLang="en-US" sz="2000" dirty="0">
                <a:latin typeface="+mj-ea"/>
                <a:ea typeface="+mj-ea"/>
              </a:rPr>
              <a:t>「とんび」，「エーデルワイス」の曲想と音楽の構造との関わりなどについて</a:t>
            </a:r>
            <a:endParaRPr kumimoji="1" lang="en-US" altLang="ja-JP" sz="2000" dirty="0">
              <a:latin typeface="+mj-ea"/>
              <a:ea typeface="+mj-ea"/>
            </a:endParaRPr>
          </a:p>
          <a:p>
            <a:pPr>
              <a:defRPr/>
            </a:pPr>
            <a:r>
              <a:rPr kumimoji="1" lang="ja-JP" altLang="en-US" sz="2000" dirty="0">
                <a:latin typeface="+mj-ea"/>
                <a:ea typeface="+mj-ea"/>
              </a:rPr>
              <a:t>　　気付くとともに，思いや意図に合った音楽表現をするために必要な技能を身</a:t>
            </a:r>
            <a:endParaRPr kumimoji="1" lang="en-US" altLang="ja-JP" sz="2000" dirty="0">
              <a:latin typeface="+mj-ea"/>
              <a:ea typeface="+mj-ea"/>
            </a:endParaRPr>
          </a:p>
          <a:p>
            <a:pPr>
              <a:defRPr/>
            </a:pPr>
            <a:r>
              <a:rPr kumimoji="1" lang="ja-JP" altLang="en-US" sz="2000" dirty="0">
                <a:latin typeface="+mj-ea"/>
                <a:ea typeface="+mj-ea"/>
              </a:rPr>
              <a:t>　　に付ける。</a:t>
            </a:r>
            <a:endParaRPr kumimoji="1" lang="en-US" altLang="ja-JP" sz="2000" dirty="0">
              <a:latin typeface="+mj-ea"/>
              <a:ea typeface="+mj-ea"/>
            </a:endParaRPr>
          </a:p>
          <a:p>
            <a:pPr>
              <a:defRPr/>
            </a:pPr>
            <a:endParaRPr kumimoji="1" lang="ja-JP" altLang="en-US" sz="500" dirty="0">
              <a:latin typeface="+mj-ea"/>
              <a:ea typeface="+mj-ea"/>
            </a:endParaRPr>
          </a:p>
          <a:p>
            <a:pPr>
              <a:defRPr/>
            </a:pPr>
            <a:r>
              <a:rPr kumimoji="1" lang="en-US" altLang="ja-JP" sz="2000" dirty="0">
                <a:latin typeface="+mj-ea"/>
                <a:ea typeface="+mj-ea"/>
              </a:rPr>
              <a:t> (2) </a:t>
            </a:r>
            <a:r>
              <a:rPr kumimoji="1" lang="ja-JP" altLang="en-US" sz="2000" dirty="0">
                <a:latin typeface="+mj-ea"/>
                <a:ea typeface="+mj-ea"/>
              </a:rPr>
              <a:t>「とんび」，「エーデルワイス」の旋律，フレーズ，反復，変化などを聴き取り，</a:t>
            </a:r>
            <a:endParaRPr kumimoji="1" lang="en-US" altLang="ja-JP" sz="2000" dirty="0">
              <a:latin typeface="+mj-ea"/>
              <a:ea typeface="+mj-ea"/>
            </a:endParaRPr>
          </a:p>
          <a:p>
            <a:pPr>
              <a:defRPr/>
            </a:pPr>
            <a:r>
              <a:rPr kumimoji="1" lang="ja-JP" altLang="en-US" sz="2000" dirty="0">
                <a:latin typeface="+mj-ea"/>
                <a:ea typeface="+mj-ea"/>
              </a:rPr>
              <a:t>　　それらの働きが生み出すよさや面白さ，美しさを感じ取りながら，聴き取った</a:t>
            </a:r>
            <a:endParaRPr kumimoji="1" lang="en-US" altLang="ja-JP" sz="2000" dirty="0">
              <a:latin typeface="+mj-ea"/>
              <a:ea typeface="+mj-ea"/>
            </a:endParaRPr>
          </a:p>
          <a:p>
            <a:pPr>
              <a:defRPr/>
            </a:pPr>
            <a:r>
              <a:rPr kumimoji="1" lang="ja-JP" altLang="en-US" sz="2000" dirty="0">
                <a:latin typeface="+mj-ea"/>
                <a:ea typeface="+mj-ea"/>
              </a:rPr>
              <a:t>　　ことと感じ取ったこととの関わりについて考え，曲の特徴を捉えた表現を工夫</a:t>
            </a:r>
            <a:endParaRPr kumimoji="1" lang="en-US" altLang="ja-JP" sz="2000" dirty="0">
              <a:latin typeface="+mj-ea"/>
              <a:ea typeface="+mj-ea"/>
            </a:endParaRPr>
          </a:p>
          <a:p>
            <a:pPr>
              <a:defRPr/>
            </a:pPr>
            <a:r>
              <a:rPr kumimoji="1" lang="ja-JP" altLang="en-US" sz="2000" dirty="0">
                <a:latin typeface="+mj-ea"/>
                <a:ea typeface="+mj-ea"/>
              </a:rPr>
              <a:t>　　し，どのように歌ったり演奏したりするかについて思いや意図をもつ。</a:t>
            </a:r>
            <a:endParaRPr kumimoji="1" lang="en-US" altLang="ja-JP" sz="2000" dirty="0">
              <a:latin typeface="+mj-ea"/>
              <a:ea typeface="+mj-ea"/>
            </a:endParaRPr>
          </a:p>
          <a:p>
            <a:pPr>
              <a:defRPr/>
            </a:pPr>
            <a:endParaRPr kumimoji="1" lang="ja-JP" altLang="en-US" sz="500" dirty="0">
              <a:latin typeface="+mj-ea"/>
              <a:ea typeface="+mj-ea"/>
            </a:endParaRPr>
          </a:p>
          <a:p>
            <a:pPr>
              <a:defRPr/>
            </a:pPr>
            <a:r>
              <a:rPr kumimoji="1" lang="en-US" altLang="ja-JP" sz="2000" dirty="0">
                <a:latin typeface="+mj-ea"/>
                <a:ea typeface="+mj-ea"/>
              </a:rPr>
              <a:t> (3) </a:t>
            </a:r>
            <a:r>
              <a:rPr kumimoji="1" lang="ja-JP" altLang="en-US" sz="2000" dirty="0">
                <a:latin typeface="+mj-ea"/>
                <a:ea typeface="+mj-ea"/>
              </a:rPr>
              <a:t>曲の特徴を捉えて表現する学習に興味をもち，音楽活動を楽しみながら主</a:t>
            </a:r>
            <a:endParaRPr kumimoji="1" lang="en-US" altLang="ja-JP" sz="2000" dirty="0">
              <a:latin typeface="+mj-ea"/>
              <a:ea typeface="+mj-ea"/>
            </a:endParaRPr>
          </a:p>
          <a:p>
            <a:pPr>
              <a:defRPr/>
            </a:pPr>
            <a:r>
              <a:rPr kumimoji="1" lang="ja-JP" altLang="en-US" sz="2000" dirty="0">
                <a:latin typeface="+mj-ea"/>
                <a:ea typeface="+mj-ea"/>
              </a:rPr>
              <a:t>　　体的・協働的に歌唱や器楽の学習活動に取り組み，日本のうたやリコーダー</a:t>
            </a:r>
            <a:endParaRPr kumimoji="1" lang="en-US" altLang="ja-JP" sz="2000" dirty="0">
              <a:latin typeface="+mj-ea"/>
              <a:ea typeface="+mj-ea"/>
            </a:endParaRPr>
          </a:p>
          <a:p>
            <a:pPr>
              <a:defRPr/>
            </a:pPr>
            <a:r>
              <a:rPr kumimoji="1" lang="ja-JP" altLang="en-US" sz="2000" dirty="0">
                <a:latin typeface="+mj-ea"/>
                <a:ea typeface="+mj-ea"/>
              </a:rPr>
              <a:t>　　に親しむ。</a:t>
            </a:r>
          </a:p>
        </p:txBody>
      </p:sp>
      <p:sp>
        <p:nvSpPr>
          <p:cNvPr id="11" name="テキスト ボックス 4"/>
          <p:cNvSpPr txBox="1">
            <a:spLocks noChangeArrowheads="1"/>
          </p:cNvSpPr>
          <p:nvPr/>
        </p:nvSpPr>
        <p:spPr bwMode="auto">
          <a:xfrm>
            <a:off x="320675" y="5648325"/>
            <a:ext cx="8640763" cy="876300"/>
          </a:xfrm>
          <a:prstGeom prst="rect">
            <a:avLst/>
          </a:prstGeom>
          <a:solidFill>
            <a:srgbClr val="FFFFDD"/>
          </a:solidFill>
          <a:ln>
            <a:solidFill>
              <a:schemeClr val="tx1">
                <a:lumMod val="75000"/>
                <a:lumOff val="25000"/>
              </a:schemeClr>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1700" dirty="0">
                <a:latin typeface="+mn-ea"/>
              </a:rPr>
              <a:t>  「とんび」，「エーデルワイス」の曲想と音楽の構造との関わりなどについて気付くとともに，思いや意図に合った音楽表現をするために必要な技能を身に付けながら，曲の特徴を捉えた表現を工夫し，思いや意図をもって歌ったり演奏したりし，日本のうたやリコーダーに親しむ。</a:t>
            </a:r>
          </a:p>
        </p:txBody>
      </p:sp>
      <p:sp>
        <p:nvSpPr>
          <p:cNvPr id="2" name="下矢印 1"/>
          <p:cNvSpPr/>
          <p:nvPr/>
        </p:nvSpPr>
        <p:spPr>
          <a:xfrm>
            <a:off x="3995738" y="5000625"/>
            <a:ext cx="1296987" cy="504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3014" name="正方形/長方形 2"/>
          <p:cNvSpPr>
            <a:spLocks noChangeArrowheads="1"/>
          </p:cNvSpPr>
          <p:nvPr/>
        </p:nvSpPr>
        <p:spPr bwMode="auto">
          <a:xfrm>
            <a:off x="320675" y="4632325"/>
            <a:ext cx="8640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a:t>（</a:t>
            </a:r>
            <a:r>
              <a:rPr lang="en-US" altLang="ja-JP"/>
              <a:t>※</a:t>
            </a:r>
            <a:r>
              <a:rPr lang="ja-JP" altLang="en-US"/>
              <a:t>「題材の目標」は，次のように一文で示すことも考えられる。）</a:t>
            </a:r>
          </a:p>
        </p:txBody>
      </p:sp>
      <p:sp>
        <p:nvSpPr>
          <p:cNvPr id="3" name="正方形/長方形 2"/>
          <p:cNvSpPr/>
          <p:nvPr/>
        </p:nvSpPr>
        <p:spPr>
          <a:xfrm>
            <a:off x="320675" y="5648325"/>
            <a:ext cx="8640763" cy="876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700" dirty="0"/>
          </a:p>
        </p:txBody>
      </p:sp>
      <p:sp>
        <p:nvSpPr>
          <p:cNvPr id="8" name="角丸四角形 7"/>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P.55 ~</a:t>
            </a:r>
            <a:endParaRPr kumimoji="1" lang="ja-JP" altLang="en-US" sz="20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240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9" name="テキスト ボックス 4"/>
          <p:cNvSpPr txBox="1">
            <a:spLocks noChangeArrowheads="1"/>
          </p:cNvSpPr>
          <p:nvPr/>
        </p:nvSpPr>
        <p:spPr bwMode="auto">
          <a:xfrm>
            <a:off x="320675" y="733425"/>
            <a:ext cx="8640763" cy="58642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000"/>
              </a:lnSpc>
              <a:defRPr/>
            </a:pPr>
            <a:r>
              <a:rPr kumimoji="1" lang="ja-JP" altLang="en-US" sz="2800" dirty="0">
                <a:latin typeface="+mn-ea"/>
              </a:rPr>
              <a:t>観点別学習状況の評価の進め方</a:t>
            </a:r>
            <a:endParaRPr kumimoji="1" lang="en-US" altLang="ja-JP" sz="2800" dirty="0">
              <a:latin typeface="+mn-ea"/>
            </a:endParaRPr>
          </a:p>
          <a:p>
            <a:pPr>
              <a:lnSpc>
                <a:spcPts val="3000"/>
              </a:lnSpc>
              <a:defRPr/>
            </a:pPr>
            <a:r>
              <a:rPr kumimoji="1" lang="ja-JP" altLang="en-US" sz="2200" dirty="0">
                <a:latin typeface="+mn-ea"/>
              </a:rPr>
              <a:t>１　題材の評価規準の設定</a:t>
            </a:r>
            <a:endParaRPr kumimoji="1" lang="en-US" altLang="ja-JP" sz="2200" dirty="0">
              <a:latin typeface="+mn-ea"/>
            </a:endParaRPr>
          </a:p>
          <a:p>
            <a:pPr>
              <a:lnSpc>
                <a:spcPts val="3000"/>
              </a:lnSpc>
              <a:defRPr/>
            </a:pPr>
            <a:endParaRPr kumimoji="1" lang="en-US" altLang="ja-JP" sz="2200" b="1" u="sng" dirty="0">
              <a:latin typeface="+mn-ea"/>
            </a:endParaRPr>
          </a:p>
          <a:p>
            <a:pPr>
              <a:lnSpc>
                <a:spcPts val="3000"/>
              </a:lnSpc>
              <a:defRPr/>
            </a:pPr>
            <a:r>
              <a:rPr kumimoji="1" lang="ja-JP" altLang="en-US" dirty="0">
                <a:latin typeface="+mn-ea"/>
              </a:rPr>
              <a:t>　　第３学年及び第４学年の評価の観点とその趣旨</a:t>
            </a:r>
            <a:endParaRPr kumimoji="1" lang="en-US" altLang="ja-JP"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p:txBody>
      </p:sp>
      <p:graphicFrame>
        <p:nvGraphicFramePr>
          <p:cNvPr id="5" name="表 4"/>
          <p:cNvGraphicFramePr>
            <a:graphicFrameLocks noGrp="1"/>
          </p:cNvGraphicFramePr>
          <p:nvPr/>
        </p:nvGraphicFramePr>
        <p:xfrm>
          <a:off x="465138" y="2349500"/>
          <a:ext cx="8351838" cy="4113213"/>
        </p:xfrm>
        <a:graphic>
          <a:graphicData uri="http://schemas.openxmlformats.org/drawingml/2006/table">
            <a:tbl>
              <a:tblPr firstRow="1" bandRow="1">
                <a:tableStyleId>{5C22544A-7EE6-4342-B048-85BDC9FD1C3A}</a:tableStyleId>
              </a:tblPr>
              <a:tblGrid>
                <a:gridCol w="2783946">
                  <a:extLst>
                    <a:ext uri="{9D8B030D-6E8A-4147-A177-3AD203B41FA5}">
                      <a16:colId xmlns:a16="http://schemas.microsoft.com/office/drawing/2014/main" val="20000"/>
                    </a:ext>
                  </a:extLst>
                </a:gridCol>
                <a:gridCol w="2783946">
                  <a:extLst>
                    <a:ext uri="{9D8B030D-6E8A-4147-A177-3AD203B41FA5}">
                      <a16:colId xmlns:a16="http://schemas.microsoft.com/office/drawing/2014/main" val="20001"/>
                    </a:ext>
                  </a:extLst>
                </a:gridCol>
                <a:gridCol w="2783946">
                  <a:extLst>
                    <a:ext uri="{9D8B030D-6E8A-4147-A177-3AD203B41FA5}">
                      <a16:colId xmlns:a16="http://schemas.microsoft.com/office/drawing/2014/main" val="20002"/>
                    </a:ext>
                  </a:extLst>
                </a:gridCol>
              </a:tblGrid>
              <a:tr h="457214">
                <a:tc>
                  <a:txBody>
                    <a:bodyPr/>
                    <a:lstStyle/>
                    <a:p>
                      <a:pPr algn="ctr">
                        <a:lnSpc>
                          <a:spcPct val="150000"/>
                        </a:lnSpc>
                      </a:pPr>
                      <a:r>
                        <a:rPr kumimoji="1" lang="ja-JP" altLang="en-US" sz="1600" b="0" dirty="0">
                          <a:solidFill>
                            <a:schemeClr val="tx1"/>
                          </a:solidFill>
                        </a:rPr>
                        <a:t>知識・技能</a:t>
                      </a:r>
                    </a:p>
                  </a:txBody>
                  <a:tcPr marL="91428" marR="91428"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lnSpc>
                          <a:spcPct val="150000"/>
                        </a:lnSpc>
                      </a:pPr>
                      <a:r>
                        <a:rPr kumimoji="1" lang="ja-JP" altLang="en-US" sz="1600" b="0" dirty="0">
                          <a:solidFill>
                            <a:schemeClr val="tx1"/>
                          </a:solidFill>
                        </a:rPr>
                        <a:t>思考・判断・表現</a:t>
                      </a:r>
                    </a:p>
                  </a:txBody>
                  <a:tcPr marL="91428" marR="91428"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lnSpc>
                          <a:spcPct val="150000"/>
                        </a:lnSpc>
                      </a:pPr>
                      <a:r>
                        <a:rPr kumimoji="1" lang="ja-JP" altLang="en-US" sz="1600" b="0" dirty="0">
                          <a:solidFill>
                            <a:schemeClr val="tx1"/>
                          </a:solidFill>
                        </a:rPr>
                        <a:t>主体的に学習に取り組む態度</a:t>
                      </a:r>
                    </a:p>
                  </a:txBody>
                  <a:tcPr marL="91428" marR="91428"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3655999">
                <a:tc>
                  <a:txBody>
                    <a:bodyPr/>
                    <a:lstStyle/>
                    <a:p>
                      <a:pPr>
                        <a:lnSpc>
                          <a:spcPts val="2300"/>
                        </a:lnSpc>
                      </a:pPr>
                      <a:r>
                        <a:rPr kumimoji="1" lang="ja-JP" altLang="en-US" sz="1800" b="0" dirty="0">
                          <a:solidFill>
                            <a:schemeClr val="tx1"/>
                          </a:solidFill>
                        </a:rPr>
                        <a:t>・曲想と音楽の構造などと</a:t>
                      </a:r>
                      <a:endParaRPr kumimoji="1" lang="en-US" altLang="ja-JP" sz="1800" b="0" dirty="0">
                        <a:solidFill>
                          <a:schemeClr val="tx1"/>
                        </a:solidFill>
                      </a:endParaRPr>
                    </a:p>
                    <a:p>
                      <a:pPr>
                        <a:lnSpc>
                          <a:spcPts val="2300"/>
                        </a:lnSpc>
                      </a:pPr>
                      <a:r>
                        <a:rPr kumimoji="1" lang="ja-JP" altLang="en-US" sz="1800" b="0" dirty="0">
                          <a:solidFill>
                            <a:schemeClr val="tx1"/>
                          </a:solidFill>
                        </a:rPr>
                        <a:t>　の関わりについて気付</a:t>
                      </a:r>
                      <a:r>
                        <a:rPr kumimoji="1" lang="ja-JP" altLang="en-US" sz="1800" b="0" dirty="0" err="1">
                          <a:solidFill>
                            <a:schemeClr val="tx1"/>
                          </a:solidFill>
                        </a:rPr>
                        <a:t>い</a:t>
                      </a:r>
                      <a:endParaRPr kumimoji="1" lang="en-US" altLang="ja-JP" sz="1800" b="0" dirty="0">
                        <a:solidFill>
                          <a:schemeClr val="tx1"/>
                        </a:solidFill>
                      </a:endParaRPr>
                    </a:p>
                    <a:p>
                      <a:pPr>
                        <a:lnSpc>
                          <a:spcPts val="2300"/>
                        </a:lnSpc>
                      </a:pPr>
                      <a:r>
                        <a:rPr kumimoji="1" lang="ja-JP" altLang="en-US" sz="1800" b="0" dirty="0">
                          <a:solidFill>
                            <a:schemeClr val="tx1"/>
                          </a:solidFill>
                        </a:rPr>
                        <a:t>　ている。</a:t>
                      </a:r>
                    </a:p>
                    <a:p>
                      <a:pPr>
                        <a:lnSpc>
                          <a:spcPts val="2300"/>
                        </a:lnSpc>
                      </a:pPr>
                      <a:endParaRPr kumimoji="1" lang="en-US" altLang="ja-JP" sz="1800" b="0" dirty="0">
                        <a:solidFill>
                          <a:schemeClr val="tx1"/>
                        </a:solidFill>
                      </a:endParaRPr>
                    </a:p>
                    <a:p>
                      <a:pPr>
                        <a:lnSpc>
                          <a:spcPts val="2300"/>
                        </a:lnSpc>
                      </a:pPr>
                      <a:r>
                        <a:rPr kumimoji="1" lang="ja-JP" altLang="en-US" sz="1800" b="0" dirty="0">
                          <a:solidFill>
                            <a:schemeClr val="tx1"/>
                          </a:solidFill>
                        </a:rPr>
                        <a:t>・表したい音楽表現をする</a:t>
                      </a:r>
                      <a:endParaRPr kumimoji="1" lang="en-US" altLang="ja-JP" sz="1800" b="0" dirty="0">
                        <a:solidFill>
                          <a:schemeClr val="tx1"/>
                        </a:solidFill>
                      </a:endParaRPr>
                    </a:p>
                    <a:p>
                      <a:pPr>
                        <a:lnSpc>
                          <a:spcPts val="2300"/>
                        </a:lnSpc>
                      </a:pPr>
                      <a:r>
                        <a:rPr kumimoji="1" lang="ja-JP" altLang="en-US" sz="1800" b="0" dirty="0">
                          <a:solidFill>
                            <a:schemeClr val="tx1"/>
                          </a:solidFill>
                        </a:rPr>
                        <a:t>　ために必要な技能を身に</a:t>
                      </a:r>
                      <a:endParaRPr kumimoji="1" lang="en-US" altLang="ja-JP" sz="1800" b="0" dirty="0">
                        <a:solidFill>
                          <a:schemeClr val="tx1"/>
                        </a:solidFill>
                      </a:endParaRPr>
                    </a:p>
                    <a:p>
                      <a:pPr>
                        <a:lnSpc>
                          <a:spcPts val="2300"/>
                        </a:lnSpc>
                      </a:pPr>
                      <a:r>
                        <a:rPr kumimoji="1" lang="ja-JP" altLang="en-US" sz="1800" b="0" dirty="0">
                          <a:solidFill>
                            <a:schemeClr val="tx1"/>
                          </a:solidFill>
                        </a:rPr>
                        <a:t>　付け，歌ったり，演奏した</a:t>
                      </a:r>
                      <a:endParaRPr kumimoji="1" lang="en-US" altLang="ja-JP" sz="1800" b="0" dirty="0">
                        <a:solidFill>
                          <a:schemeClr val="tx1"/>
                        </a:solidFill>
                      </a:endParaRPr>
                    </a:p>
                    <a:p>
                      <a:pPr>
                        <a:lnSpc>
                          <a:spcPts val="2300"/>
                        </a:lnSpc>
                      </a:pPr>
                      <a:r>
                        <a:rPr kumimoji="1" lang="ja-JP" altLang="en-US" sz="1800" b="0" dirty="0">
                          <a:solidFill>
                            <a:schemeClr val="tx1"/>
                          </a:solidFill>
                        </a:rPr>
                        <a:t>　り，音楽をつくったりして</a:t>
                      </a:r>
                      <a:endParaRPr kumimoji="1" lang="en-US" altLang="ja-JP" sz="1800" b="0" dirty="0">
                        <a:solidFill>
                          <a:schemeClr val="tx1"/>
                        </a:solidFill>
                      </a:endParaRPr>
                    </a:p>
                    <a:p>
                      <a:pPr>
                        <a:lnSpc>
                          <a:spcPts val="2300"/>
                        </a:lnSpc>
                      </a:pPr>
                      <a:r>
                        <a:rPr kumimoji="1" lang="ja-JP" altLang="en-US" sz="1800" b="0" dirty="0">
                          <a:solidFill>
                            <a:schemeClr val="tx1"/>
                          </a:solidFill>
                        </a:rPr>
                        <a:t>　いる。</a:t>
                      </a:r>
                    </a:p>
                  </a:txBody>
                  <a:tcPr marL="91428" marR="91428"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2300"/>
                        </a:lnSpc>
                      </a:pPr>
                      <a:r>
                        <a:rPr kumimoji="1" lang="ja-JP" altLang="en-US" sz="1800" b="0" dirty="0">
                          <a:solidFill>
                            <a:schemeClr val="tx1"/>
                          </a:solidFill>
                        </a:rPr>
                        <a:t>音楽を形づくっている要素を聴き取り，それらの働きが生み出すよさや面白さ，美しさを感じ取りながら，聴き取ったことと感じ取ったこととの関わりについて考え，どのように表すかについて思いや意図をもったり，曲や演奏のよさなどを見いだし，音楽を味わって聴いたりしている。</a:t>
                      </a:r>
                    </a:p>
                  </a:txBody>
                  <a:tcPr marL="91428" marR="91428"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2300"/>
                        </a:lnSpc>
                      </a:pPr>
                      <a:r>
                        <a:rPr kumimoji="1" lang="ja-JP" altLang="en-US" sz="1800" b="0" dirty="0">
                          <a:solidFill>
                            <a:schemeClr val="tx1"/>
                          </a:solidFill>
                        </a:rPr>
                        <a:t>音や音楽に親しむことができるよう，音楽活動を楽しみながら主体的・協働的に表現及び鑑賞の学習活動に取り組もうとしている。</a:t>
                      </a:r>
                    </a:p>
                  </a:txBody>
                  <a:tcPr marL="91428" marR="91428"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6" name="ホームベース 5"/>
          <p:cNvSpPr/>
          <p:nvPr/>
        </p:nvSpPr>
        <p:spPr>
          <a:xfrm>
            <a:off x="539750" y="1557338"/>
            <a:ext cx="6267450" cy="358775"/>
          </a:xfrm>
          <a:prstGeom prst="homePlate">
            <a:avLst>
              <a:gd name="adj" fmla="val 4663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200" dirty="0">
                <a:solidFill>
                  <a:schemeClr val="tx1"/>
                </a:solidFill>
              </a:rPr>
              <a:t>（１）該当学年の評価の観点と趣旨を確認する。</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243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6" name="ホームベース 5"/>
          <p:cNvSpPr/>
          <p:nvPr/>
        </p:nvSpPr>
        <p:spPr>
          <a:xfrm>
            <a:off x="250825" y="766763"/>
            <a:ext cx="6985000" cy="358775"/>
          </a:xfrm>
          <a:prstGeom prst="homePlate">
            <a:avLst>
              <a:gd name="adj" fmla="val 4663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200" dirty="0">
                <a:solidFill>
                  <a:schemeClr val="tx1"/>
                </a:solidFill>
              </a:rPr>
              <a:t>（２）本題材で扱う学習指導要領の内容を明確にする。</a:t>
            </a:r>
          </a:p>
        </p:txBody>
      </p:sp>
      <p:sp>
        <p:nvSpPr>
          <p:cNvPr id="10" name="テキスト ボックス 4"/>
          <p:cNvSpPr txBox="1">
            <a:spLocks noChangeArrowheads="1"/>
          </p:cNvSpPr>
          <p:nvPr/>
        </p:nvSpPr>
        <p:spPr bwMode="auto">
          <a:xfrm>
            <a:off x="250825" y="1236663"/>
            <a:ext cx="8710613" cy="5432425"/>
          </a:xfrm>
          <a:prstGeom prst="rect">
            <a:avLst/>
          </a:prstGeom>
          <a:solidFill>
            <a:srgbClr val="FFFFDD"/>
          </a:solidFill>
          <a:ln>
            <a:solidFill>
              <a:schemeClr val="tx1">
                <a:lumMod val="75000"/>
                <a:lumOff val="25000"/>
              </a:schemeClr>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defRPr/>
            </a:pPr>
            <a:r>
              <a:rPr kumimoji="1" lang="ja-JP" altLang="en-US" dirty="0">
                <a:latin typeface="+mj-ea"/>
                <a:ea typeface="+mj-ea"/>
              </a:rPr>
              <a:t>第３学年及び第４学年　</a:t>
            </a:r>
            <a:r>
              <a:rPr kumimoji="1" lang="en-US" altLang="ja-JP" dirty="0">
                <a:latin typeface="+mj-ea"/>
                <a:ea typeface="+mj-ea"/>
              </a:rPr>
              <a:t>A</a:t>
            </a:r>
            <a:r>
              <a:rPr kumimoji="1" lang="ja-JP" altLang="en-US" dirty="0">
                <a:latin typeface="+mj-ea"/>
                <a:ea typeface="+mj-ea"/>
              </a:rPr>
              <a:t>表現（１）歌唱，（２）器楽</a:t>
            </a:r>
          </a:p>
          <a:p>
            <a:pPr>
              <a:lnSpc>
                <a:spcPts val="2000"/>
              </a:lnSpc>
              <a:defRPr/>
            </a:pPr>
            <a:r>
              <a:rPr kumimoji="1" lang="en-US" altLang="ja-JP" sz="1600" dirty="0">
                <a:latin typeface="+mj-ea"/>
                <a:ea typeface="+mj-ea"/>
              </a:rPr>
              <a:t> (1) </a:t>
            </a:r>
            <a:r>
              <a:rPr kumimoji="1" lang="ja-JP" altLang="en-US" sz="1600" dirty="0">
                <a:latin typeface="+mj-ea"/>
                <a:ea typeface="+mj-ea"/>
              </a:rPr>
              <a:t>歌唱の活動を通して，次の事項を身に付けることができるよう指導する。</a:t>
            </a:r>
          </a:p>
          <a:p>
            <a:pPr>
              <a:lnSpc>
                <a:spcPts val="2000"/>
              </a:lnSpc>
              <a:defRPr/>
            </a:pPr>
            <a:r>
              <a:rPr kumimoji="1" lang="ja-JP" altLang="en-US" sz="1600" b="1" dirty="0">
                <a:latin typeface="ＭＳ Ｐ明朝" panose="02020600040205080304" pitchFamily="18" charset="-128"/>
                <a:ea typeface="ＭＳ Ｐ明朝" panose="02020600040205080304" pitchFamily="18" charset="-128"/>
              </a:rPr>
              <a:t>   ア 歌唱表現についての知識や技能を得たり生かしたりしながら，曲の特徴を捉えた表現を工夫し，</a:t>
            </a:r>
            <a:endParaRPr kumimoji="1" lang="en-US" altLang="ja-JP" sz="1600" b="1" dirty="0">
              <a:latin typeface="ＭＳ Ｐ明朝" panose="02020600040205080304" pitchFamily="18" charset="-128"/>
              <a:ea typeface="ＭＳ Ｐ明朝" panose="02020600040205080304" pitchFamily="18" charset="-128"/>
            </a:endParaRPr>
          </a:p>
          <a:p>
            <a:pPr>
              <a:lnSpc>
                <a:spcPts val="2000"/>
              </a:lnSpc>
              <a:defRPr/>
            </a:pPr>
            <a:r>
              <a:rPr kumimoji="1" lang="en-US" altLang="ja-JP" sz="1600" b="1" dirty="0">
                <a:latin typeface="ＭＳ Ｐ明朝" panose="02020600040205080304" pitchFamily="18" charset="-128"/>
                <a:ea typeface="ＭＳ Ｐ明朝" panose="02020600040205080304" pitchFamily="18" charset="-128"/>
              </a:rPr>
              <a:t>     </a:t>
            </a:r>
            <a:r>
              <a:rPr kumimoji="1" lang="ja-JP" altLang="en-US" sz="1600" b="1" dirty="0">
                <a:latin typeface="ＭＳ Ｐ明朝" panose="02020600040205080304" pitchFamily="18" charset="-128"/>
                <a:ea typeface="ＭＳ Ｐ明朝" panose="02020600040205080304" pitchFamily="18" charset="-128"/>
              </a:rPr>
              <a:t>どのように歌うかについて思いや意図をもつこと。</a:t>
            </a:r>
          </a:p>
          <a:p>
            <a:pPr>
              <a:lnSpc>
                <a:spcPts val="2000"/>
              </a:lnSpc>
              <a:defRPr/>
            </a:pPr>
            <a:r>
              <a:rPr kumimoji="1" lang="ja-JP" altLang="en-US" sz="1600" b="1" dirty="0">
                <a:latin typeface="ＭＳ Ｐ明朝" panose="02020600040205080304" pitchFamily="18" charset="-128"/>
                <a:ea typeface="ＭＳ Ｐ明朝" panose="02020600040205080304" pitchFamily="18" charset="-128"/>
              </a:rPr>
              <a:t>   イ 曲想と音楽の構造や歌詞の内容との関わりについて気付くこと。</a:t>
            </a:r>
          </a:p>
          <a:p>
            <a:pPr>
              <a:lnSpc>
                <a:spcPts val="2000"/>
              </a:lnSpc>
              <a:defRPr/>
            </a:pPr>
            <a:r>
              <a:rPr kumimoji="1" lang="ja-JP" altLang="en-US" sz="1600" b="1" dirty="0">
                <a:latin typeface="ＭＳ Ｐ明朝" panose="02020600040205080304" pitchFamily="18" charset="-128"/>
                <a:ea typeface="ＭＳ Ｐ明朝" panose="02020600040205080304" pitchFamily="18" charset="-128"/>
              </a:rPr>
              <a:t>   ウ 思いや意図に合った表現をするために必要な次の</a:t>
            </a:r>
            <a:r>
              <a:rPr kumimoji="1" lang="en-US" altLang="ja-JP" sz="1600" b="1" dirty="0">
                <a:latin typeface="ＭＳ Ｐ明朝" panose="02020600040205080304" pitchFamily="18" charset="-128"/>
                <a:ea typeface="ＭＳ Ｐ明朝" panose="02020600040205080304" pitchFamily="18" charset="-128"/>
              </a:rPr>
              <a:t>(</a:t>
            </a:r>
            <a:r>
              <a:rPr kumimoji="1" lang="ja-JP" altLang="en-US" sz="1600" b="1" dirty="0">
                <a:latin typeface="ＭＳ Ｐ明朝" panose="02020600040205080304" pitchFamily="18" charset="-128"/>
                <a:ea typeface="ＭＳ Ｐ明朝" panose="02020600040205080304" pitchFamily="18" charset="-128"/>
              </a:rPr>
              <a:t>ｱ</a:t>
            </a:r>
            <a:r>
              <a:rPr kumimoji="1" lang="en-US" altLang="ja-JP" sz="1600" b="1" dirty="0">
                <a:latin typeface="ＭＳ Ｐ明朝" panose="02020600040205080304" pitchFamily="18" charset="-128"/>
                <a:ea typeface="ＭＳ Ｐ明朝" panose="02020600040205080304" pitchFamily="18" charset="-128"/>
              </a:rPr>
              <a:t>)</a:t>
            </a:r>
            <a:r>
              <a:rPr kumimoji="1" lang="ja-JP" altLang="en-US" sz="1600" b="1" dirty="0">
                <a:latin typeface="ＭＳ Ｐ明朝" panose="02020600040205080304" pitchFamily="18" charset="-128"/>
                <a:ea typeface="ＭＳ Ｐ明朝" panose="02020600040205080304" pitchFamily="18" charset="-128"/>
              </a:rPr>
              <a:t>から</a:t>
            </a:r>
            <a:r>
              <a:rPr kumimoji="1" lang="en-US" altLang="ja-JP" sz="1600" b="1" dirty="0">
                <a:latin typeface="ＭＳ Ｐ明朝" panose="02020600040205080304" pitchFamily="18" charset="-128"/>
                <a:ea typeface="ＭＳ Ｐ明朝" panose="02020600040205080304" pitchFamily="18" charset="-128"/>
              </a:rPr>
              <a:t>(</a:t>
            </a:r>
            <a:r>
              <a:rPr kumimoji="1" lang="ja-JP" altLang="en-US" sz="1600" b="1" dirty="0">
                <a:latin typeface="ＭＳ Ｐ明朝" panose="02020600040205080304" pitchFamily="18" charset="-128"/>
                <a:ea typeface="ＭＳ Ｐ明朝" panose="02020600040205080304" pitchFamily="18" charset="-128"/>
              </a:rPr>
              <a:t>ｳ</a:t>
            </a:r>
            <a:r>
              <a:rPr kumimoji="1" lang="en-US" altLang="ja-JP" sz="1600" b="1" dirty="0">
                <a:latin typeface="ＭＳ Ｐ明朝" panose="02020600040205080304" pitchFamily="18" charset="-128"/>
                <a:ea typeface="ＭＳ Ｐ明朝" panose="02020600040205080304" pitchFamily="18" charset="-128"/>
              </a:rPr>
              <a:t>)</a:t>
            </a:r>
            <a:r>
              <a:rPr kumimoji="1" lang="ja-JP" altLang="en-US" sz="1600" b="1" dirty="0" err="1">
                <a:latin typeface="ＭＳ Ｐ明朝" panose="02020600040205080304" pitchFamily="18" charset="-128"/>
                <a:ea typeface="ＭＳ Ｐ明朝" panose="02020600040205080304" pitchFamily="18" charset="-128"/>
              </a:rPr>
              <a:t>までの</a:t>
            </a:r>
            <a:r>
              <a:rPr kumimoji="1" lang="ja-JP" altLang="en-US" sz="1600" b="1" dirty="0">
                <a:latin typeface="ＭＳ Ｐ明朝" panose="02020600040205080304" pitchFamily="18" charset="-128"/>
                <a:ea typeface="ＭＳ Ｐ明朝" panose="02020600040205080304" pitchFamily="18" charset="-128"/>
              </a:rPr>
              <a:t>技能を身に付けること。</a:t>
            </a:r>
          </a:p>
          <a:p>
            <a:pPr>
              <a:lnSpc>
                <a:spcPts val="2000"/>
              </a:lnSpc>
              <a:defRPr/>
            </a:pPr>
            <a:r>
              <a:rPr kumimoji="1" lang="en-US" altLang="ja-JP" sz="1600" b="1" dirty="0">
                <a:latin typeface="ＭＳ Ｐ明朝" panose="02020600040205080304" pitchFamily="18" charset="-128"/>
                <a:ea typeface="ＭＳ Ｐ明朝" panose="02020600040205080304" pitchFamily="18" charset="-128"/>
              </a:rPr>
              <a:t>   </a:t>
            </a:r>
            <a:r>
              <a:rPr kumimoji="1" lang="ja-JP" altLang="en-US" sz="1600" b="1" dirty="0">
                <a:latin typeface="ＭＳ Ｐ明朝" panose="02020600040205080304" pitchFamily="18" charset="-128"/>
                <a:ea typeface="ＭＳ Ｐ明朝" panose="02020600040205080304" pitchFamily="18" charset="-128"/>
              </a:rPr>
              <a:t> </a:t>
            </a:r>
            <a:r>
              <a:rPr kumimoji="1" lang="en-US" altLang="ja-JP" sz="1600" b="1" dirty="0">
                <a:latin typeface="ＭＳ Ｐ明朝" panose="02020600040205080304" pitchFamily="18" charset="-128"/>
                <a:ea typeface="ＭＳ Ｐ明朝" panose="02020600040205080304" pitchFamily="18" charset="-128"/>
              </a:rPr>
              <a:t> (</a:t>
            </a:r>
            <a:r>
              <a:rPr kumimoji="1" lang="ja-JP" altLang="en-US" sz="1600" b="1" dirty="0">
                <a:latin typeface="ＭＳ Ｐ明朝" panose="02020600040205080304" pitchFamily="18" charset="-128"/>
                <a:ea typeface="ＭＳ Ｐ明朝" panose="02020600040205080304" pitchFamily="18" charset="-128"/>
              </a:rPr>
              <a:t>ｲ</a:t>
            </a:r>
            <a:r>
              <a:rPr kumimoji="1" lang="en-US" altLang="ja-JP" sz="1600" b="1" dirty="0">
                <a:latin typeface="ＭＳ Ｐ明朝" panose="02020600040205080304" pitchFamily="18" charset="-128"/>
                <a:ea typeface="ＭＳ Ｐ明朝" panose="02020600040205080304" pitchFamily="18" charset="-128"/>
              </a:rPr>
              <a:t>)</a:t>
            </a:r>
            <a:r>
              <a:rPr kumimoji="1" lang="ja-JP" altLang="en-US" sz="1600" b="1" dirty="0">
                <a:latin typeface="ＭＳ Ｐ明朝" panose="02020600040205080304" pitchFamily="18" charset="-128"/>
                <a:ea typeface="ＭＳ Ｐ明朝" panose="02020600040205080304" pitchFamily="18" charset="-128"/>
              </a:rPr>
              <a:t>呼吸及び発音の仕方に気を付けて，自然で無理のない歌い方で歌う技能</a:t>
            </a:r>
          </a:p>
          <a:p>
            <a:pPr>
              <a:lnSpc>
                <a:spcPts val="2000"/>
              </a:lnSpc>
              <a:defRPr/>
            </a:pPr>
            <a:r>
              <a:rPr kumimoji="1" lang="en-US" altLang="ja-JP" sz="1600" dirty="0">
                <a:latin typeface="+mj-ea"/>
                <a:ea typeface="+mj-ea"/>
              </a:rPr>
              <a:t> (2) </a:t>
            </a:r>
            <a:r>
              <a:rPr kumimoji="1" lang="ja-JP" altLang="en-US" sz="1600" dirty="0">
                <a:latin typeface="+mj-ea"/>
                <a:ea typeface="+mj-ea"/>
              </a:rPr>
              <a:t>器楽の活動を通して，次の事項を身に付けることができるよう指導する。</a:t>
            </a:r>
          </a:p>
          <a:p>
            <a:pPr>
              <a:lnSpc>
                <a:spcPts val="2000"/>
              </a:lnSpc>
              <a:defRPr/>
            </a:pPr>
            <a:r>
              <a:rPr kumimoji="1" lang="ja-JP" altLang="en-US" sz="1600" b="1" dirty="0">
                <a:latin typeface="ＭＳ Ｐ明朝" panose="02020600040205080304" pitchFamily="18" charset="-128"/>
                <a:ea typeface="ＭＳ Ｐ明朝" panose="02020600040205080304" pitchFamily="18" charset="-128"/>
              </a:rPr>
              <a:t>   ア 器楽表現についての知識や技能を得たり生かしたりしながら，曲の特徴を捉えた表現を工夫し，</a:t>
            </a:r>
            <a:endParaRPr kumimoji="1" lang="en-US" altLang="ja-JP" sz="1600" b="1" dirty="0">
              <a:latin typeface="ＭＳ Ｐ明朝" panose="02020600040205080304" pitchFamily="18" charset="-128"/>
              <a:ea typeface="ＭＳ Ｐ明朝" panose="02020600040205080304" pitchFamily="18" charset="-128"/>
            </a:endParaRPr>
          </a:p>
          <a:p>
            <a:pPr>
              <a:lnSpc>
                <a:spcPts val="2000"/>
              </a:lnSpc>
              <a:defRPr/>
            </a:pPr>
            <a:r>
              <a:rPr kumimoji="1" lang="en-US" altLang="ja-JP" sz="1600" b="1" dirty="0">
                <a:latin typeface="ＭＳ Ｐ明朝" panose="02020600040205080304" pitchFamily="18" charset="-128"/>
                <a:ea typeface="ＭＳ Ｐ明朝" panose="02020600040205080304" pitchFamily="18" charset="-128"/>
              </a:rPr>
              <a:t>     </a:t>
            </a:r>
            <a:r>
              <a:rPr kumimoji="1" lang="ja-JP" altLang="en-US" sz="1600" b="1" dirty="0">
                <a:latin typeface="ＭＳ Ｐ明朝" panose="02020600040205080304" pitchFamily="18" charset="-128"/>
                <a:ea typeface="ＭＳ Ｐ明朝" panose="02020600040205080304" pitchFamily="18" charset="-128"/>
              </a:rPr>
              <a:t>どのように演奏するかについて思いや意図をもつこと。</a:t>
            </a:r>
          </a:p>
          <a:p>
            <a:pPr>
              <a:lnSpc>
                <a:spcPts val="2000"/>
              </a:lnSpc>
              <a:defRPr/>
            </a:pPr>
            <a:r>
              <a:rPr kumimoji="1" lang="ja-JP" altLang="en-US" sz="1600" b="1" dirty="0">
                <a:latin typeface="ＭＳ Ｐ明朝" panose="02020600040205080304" pitchFamily="18" charset="-128"/>
                <a:ea typeface="ＭＳ Ｐ明朝" panose="02020600040205080304" pitchFamily="18" charset="-128"/>
              </a:rPr>
              <a:t>   イ 次の</a:t>
            </a:r>
            <a:r>
              <a:rPr kumimoji="1" lang="en-US" altLang="ja-JP" sz="1600" b="1" dirty="0">
                <a:latin typeface="ＭＳ Ｐ明朝" panose="02020600040205080304" pitchFamily="18" charset="-128"/>
                <a:ea typeface="ＭＳ Ｐ明朝" panose="02020600040205080304" pitchFamily="18" charset="-128"/>
              </a:rPr>
              <a:t>(</a:t>
            </a:r>
            <a:r>
              <a:rPr kumimoji="1" lang="ja-JP" altLang="en-US" sz="1600" b="1" dirty="0">
                <a:latin typeface="ＭＳ Ｐ明朝" panose="02020600040205080304" pitchFamily="18" charset="-128"/>
                <a:ea typeface="ＭＳ Ｐ明朝" panose="02020600040205080304" pitchFamily="18" charset="-128"/>
              </a:rPr>
              <a:t>ｱ</a:t>
            </a:r>
            <a:r>
              <a:rPr kumimoji="1" lang="en-US" altLang="ja-JP" sz="1600" b="1" dirty="0">
                <a:latin typeface="ＭＳ Ｐ明朝" panose="02020600040205080304" pitchFamily="18" charset="-128"/>
                <a:ea typeface="ＭＳ Ｐ明朝" panose="02020600040205080304" pitchFamily="18" charset="-128"/>
              </a:rPr>
              <a:t>)</a:t>
            </a:r>
            <a:r>
              <a:rPr kumimoji="1" lang="ja-JP" altLang="en-US" sz="1600" b="1" dirty="0">
                <a:latin typeface="ＭＳ Ｐ明朝" panose="02020600040205080304" pitchFamily="18" charset="-128"/>
                <a:ea typeface="ＭＳ Ｐ明朝" panose="02020600040205080304" pitchFamily="18" charset="-128"/>
              </a:rPr>
              <a:t>及び</a:t>
            </a:r>
            <a:r>
              <a:rPr kumimoji="1" lang="en-US" altLang="ja-JP" sz="1600" b="1" dirty="0">
                <a:latin typeface="ＭＳ Ｐ明朝" panose="02020600040205080304" pitchFamily="18" charset="-128"/>
                <a:ea typeface="ＭＳ Ｐ明朝" panose="02020600040205080304" pitchFamily="18" charset="-128"/>
              </a:rPr>
              <a:t>(</a:t>
            </a:r>
            <a:r>
              <a:rPr kumimoji="1" lang="ja-JP" altLang="en-US" sz="1600" b="1" dirty="0">
                <a:latin typeface="ＭＳ Ｐ明朝" panose="02020600040205080304" pitchFamily="18" charset="-128"/>
                <a:ea typeface="ＭＳ Ｐ明朝" panose="02020600040205080304" pitchFamily="18" charset="-128"/>
              </a:rPr>
              <a:t>ｲ</a:t>
            </a:r>
            <a:r>
              <a:rPr kumimoji="1" lang="en-US" altLang="ja-JP" sz="1600" b="1" dirty="0">
                <a:latin typeface="ＭＳ Ｐ明朝" panose="02020600040205080304" pitchFamily="18" charset="-128"/>
                <a:ea typeface="ＭＳ Ｐ明朝" panose="02020600040205080304" pitchFamily="18" charset="-128"/>
              </a:rPr>
              <a:t>)</a:t>
            </a:r>
            <a:r>
              <a:rPr kumimoji="1" lang="ja-JP" altLang="en-US" sz="1600" b="1" dirty="0">
                <a:latin typeface="ＭＳ Ｐ明朝" panose="02020600040205080304" pitchFamily="18" charset="-128"/>
                <a:ea typeface="ＭＳ Ｐ明朝" panose="02020600040205080304" pitchFamily="18" charset="-128"/>
              </a:rPr>
              <a:t>について気付くこと。</a:t>
            </a:r>
          </a:p>
          <a:p>
            <a:pPr>
              <a:lnSpc>
                <a:spcPts val="2000"/>
              </a:lnSpc>
              <a:defRPr/>
            </a:pPr>
            <a:r>
              <a:rPr kumimoji="1" lang="en-US" altLang="ja-JP" sz="1600" b="1" dirty="0">
                <a:latin typeface="ＭＳ Ｐ明朝" panose="02020600040205080304" pitchFamily="18" charset="-128"/>
                <a:ea typeface="ＭＳ Ｐ明朝" panose="02020600040205080304" pitchFamily="18" charset="-128"/>
              </a:rPr>
              <a:t>     (</a:t>
            </a:r>
            <a:r>
              <a:rPr kumimoji="1" lang="ja-JP" altLang="en-US" sz="1600" b="1" dirty="0">
                <a:latin typeface="ＭＳ Ｐ明朝" panose="02020600040205080304" pitchFamily="18" charset="-128"/>
                <a:ea typeface="ＭＳ Ｐ明朝" panose="02020600040205080304" pitchFamily="18" charset="-128"/>
              </a:rPr>
              <a:t>ｱ</a:t>
            </a:r>
            <a:r>
              <a:rPr kumimoji="1" lang="en-US" altLang="ja-JP" sz="1600" b="1" dirty="0">
                <a:latin typeface="ＭＳ Ｐ明朝" panose="02020600040205080304" pitchFamily="18" charset="-128"/>
                <a:ea typeface="ＭＳ Ｐ明朝" panose="02020600040205080304" pitchFamily="18" charset="-128"/>
              </a:rPr>
              <a:t>)</a:t>
            </a:r>
            <a:r>
              <a:rPr kumimoji="1" lang="ja-JP" altLang="en-US" sz="1600" b="1" dirty="0">
                <a:latin typeface="ＭＳ Ｐ明朝" panose="02020600040205080304" pitchFamily="18" charset="-128"/>
                <a:ea typeface="ＭＳ Ｐ明朝" panose="02020600040205080304" pitchFamily="18" charset="-128"/>
              </a:rPr>
              <a:t>曲想と音楽の構造との関わり</a:t>
            </a:r>
          </a:p>
          <a:p>
            <a:pPr>
              <a:lnSpc>
                <a:spcPts val="2000"/>
              </a:lnSpc>
              <a:defRPr/>
            </a:pPr>
            <a:r>
              <a:rPr kumimoji="1" lang="en-US" altLang="ja-JP" sz="1600" b="1" dirty="0">
                <a:latin typeface="ＭＳ Ｐ明朝" panose="02020600040205080304" pitchFamily="18" charset="-128"/>
                <a:ea typeface="ＭＳ Ｐ明朝" panose="02020600040205080304" pitchFamily="18" charset="-128"/>
              </a:rPr>
              <a:t>     (</a:t>
            </a:r>
            <a:r>
              <a:rPr kumimoji="1" lang="ja-JP" altLang="en-US" sz="1600" b="1" dirty="0">
                <a:latin typeface="ＭＳ Ｐ明朝" panose="02020600040205080304" pitchFamily="18" charset="-128"/>
                <a:ea typeface="ＭＳ Ｐ明朝" panose="02020600040205080304" pitchFamily="18" charset="-128"/>
              </a:rPr>
              <a:t>ｲ</a:t>
            </a:r>
            <a:r>
              <a:rPr kumimoji="1" lang="en-US" altLang="ja-JP" sz="1600" b="1" dirty="0">
                <a:latin typeface="ＭＳ Ｐ明朝" panose="02020600040205080304" pitchFamily="18" charset="-128"/>
                <a:ea typeface="ＭＳ Ｐ明朝" panose="02020600040205080304" pitchFamily="18" charset="-128"/>
              </a:rPr>
              <a:t>)</a:t>
            </a:r>
            <a:r>
              <a:rPr kumimoji="1" lang="ja-JP" altLang="en-US" sz="1600" b="1" dirty="0">
                <a:latin typeface="ＭＳ Ｐ明朝" panose="02020600040205080304" pitchFamily="18" charset="-128"/>
                <a:ea typeface="ＭＳ Ｐ明朝" panose="02020600040205080304" pitchFamily="18" charset="-128"/>
              </a:rPr>
              <a:t>楽器の音色や響きと演奏の仕方との関わり</a:t>
            </a:r>
          </a:p>
          <a:p>
            <a:pPr>
              <a:lnSpc>
                <a:spcPts val="2000"/>
              </a:lnSpc>
              <a:defRPr/>
            </a:pPr>
            <a:r>
              <a:rPr kumimoji="1" lang="ja-JP" altLang="en-US" sz="1600" b="1" dirty="0">
                <a:latin typeface="ＭＳ Ｐ明朝" panose="02020600040205080304" pitchFamily="18" charset="-128"/>
                <a:ea typeface="ＭＳ Ｐ明朝" panose="02020600040205080304" pitchFamily="18" charset="-128"/>
              </a:rPr>
              <a:t>   ウ 思いや意図に合った表現をするために必要な次の</a:t>
            </a:r>
            <a:r>
              <a:rPr kumimoji="1" lang="en-US" altLang="ja-JP" sz="1600" b="1" dirty="0">
                <a:latin typeface="ＭＳ Ｐ明朝" panose="02020600040205080304" pitchFamily="18" charset="-128"/>
                <a:ea typeface="ＭＳ Ｐ明朝" panose="02020600040205080304" pitchFamily="18" charset="-128"/>
              </a:rPr>
              <a:t>(</a:t>
            </a:r>
            <a:r>
              <a:rPr kumimoji="1" lang="ja-JP" altLang="en-US" sz="1600" b="1" dirty="0">
                <a:latin typeface="ＭＳ Ｐ明朝" panose="02020600040205080304" pitchFamily="18" charset="-128"/>
                <a:ea typeface="ＭＳ Ｐ明朝" panose="02020600040205080304" pitchFamily="18" charset="-128"/>
              </a:rPr>
              <a:t>ｱ</a:t>
            </a:r>
            <a:r>
              <a:rPr kumimoji="1" lang="en-US" altLang="ja-JP" sz="1600" b="1" dirty="0">
                <a:latin typeface="ＭＳ Ｐ明朝" panose="02020600040205080304" pitchFamily="18" charset="-128"/>
                <a:ea typeface="ＭＳ Ｐ明朝" panose="02020600040205080304" pitchFamily="18" charset="-128"/>
              </a:rPr>
              <a:t>)</a:t>
            </a:r>
            <a:r>
              <a:rPr kumimoji="1" lang="ja-JP" altLang="en-US" sz="1600" b="1" dirty="0">
                <a:latin typeface="ＭＳ Ｐ明朝" panose="02020600040205080304" pitchFamily="18" charset="-128"/>
                <a:ea typeface="ＭＳ Ｐ明朝" panose="02020600040205080304" pitchFamily="18" charset="-128"/>
              </a:rPr>
              <a:t>から</a:t>
            </a:r>
            <a:r>
              <a:rPr kumimoji="1" lang="en-US" altLang="ja-JP" sz="1600" b="1" dirty="0">
                <a:latin typeface="ＭＳ Ｐ明朝" panose="02020600040205080304" pitchFamily="18" charset="-128"/>
                <a:ea typeface="ＭＳ Ｐ明朝" panose="02020600040205080304" pitchFamily="18" charset="-128"/>
              </a:rPr>
              <a:t>(</a:t>
            </a:r>
            <a:r>
              <a:rPr kumimoji="1" lang="ja-JP" altLang="en-US" sz="1600" b="1" dirty="0">
                <a:latin typeface="ＭＳ Ｐ明朝" panose="02020600040205080304" pitchFamily="18" charset="-128"/>
                <a:ea typeface="ＭＳ Ｐ明朝" panose="02020600040205080304" pitchFamily="18" charset="-128"/>
              </a:rPr>
              <a:t>ｳ</a:t>
            </a:r>
            <a:r>
              <a:rPr kumimoji="1" lang="en-US" altLang="ja-JP" sz="1600" b="1" dirty="0">
                <a:latin typeface="ＭＳ Ｐ明朝" panose="02020600040205080304" pitchFamily="18" charset="-128"/>
                <a:ea typeface="ＭＳ Ｐ明朝" panose="02020600040205080304" pitchFamily="18" charset="-128"/>
              </a:rPr>
              <a:t>)</a:t>
            </a:r>
            <a:r>
              <a:rPr kumimoji="1" lang="ja-JP" altLang="en-US" sz="1600" b="1" dirty="0" err="1">
                <a:latin typeface="ＭＳ Ｐ明朝" panose="02020600040205080304" pitchFamily="18" charset="-128"/>
                <a:ea typeface="ＭＳ Ｐ明朝" panose="02020600040205080304" pitchFamily="18" charset="-128"/>
              </a:rPr>
              <a:t>までの</a:t>
            </a:r>
            <a:r>
              <a:rPr kumimoji="1" lang="ja-JP" altLang="en-US" sz="1600" b="1" dirty="0">
                <a:latin typeface="ＭＳ Ｐ明朝" panose="02020600040205080304" pitchFamily="18" charset="-128"/>
                <a:ea typeface="ＭＳ Ｐ明朝" panose="02020600040205080304" pitchFamily="18" charset="-128"/>
              </a:rPr>
              <a:t>技能を身に付けること。</a:t>
            </a:r>
          </a:p>
          <a:p>
            <a:pPr>
              <a:lnSpc>
                <a:spcPts val="2000"/>
              </a:lnSpc>
              <a:defRPr/>
            </a:pPr>
            <a:r>
              <a:rPr kumimoji="1" lang="en-US" altLang="ja-JP" sz="1600" b="1" dirty="0">
                <a:latin typeface="ＭＳ Ｐ明朝" panose="02020600040205080304" pitchFamily="18" charset="-128"/>
                <a:ea typeface="ＭＳ Ｐ明朝" panose="02020600040205080304" pitchFamily="18" charset="-128"/>
              </a:rPr>
              <a:t>     (</a:t>
            </a:r>
            <a:r>
              <a:rPr kumimoji="1" lang="ja-JP" altLang="en-US" sz="1600" b="1" dirty="0">
                <a:latin typeface="ＭＳ Ｐ明朝" panose="02020600040205080304" pitchFamily="18" charset="-128"/>
                <a:ea typeface="ＭＳ Ｐ明朝" panose="02020600040205080304" pitchFamily="18" charset="-128"/>
              </a:rPr>
              <a:t>ｲ</a:t>
            </a:r>
            <a:r>
              <a:rPr kumimoji="1" lang="en-US" altLang="ja-JP" sz="1600" b="1" dirty="0">
                <a:latin typeface="ＭＳ Ｐ明朝" panose="02020600040205080304" pitchFamily="18" charset="-128"/>
                <a:ea typeface="ＭＳ Ｐ明朝" panose="02020600040205080304" pitchFamily="18" charset="-128"/>
              </a:rPr>
              <a:t>)</a:t>
            </a:r>
            <a:r>
              <a:rPr kumimoji="1" lang="ja-JP" altLang="en-US" sz="1600" b="1" dirty="0">
                <a:latin typeface="ＭＳ Ｐ明朝" panose="02020600040205080304" pitchFamily="18" charset="-128"/>
                <a:ea typeface="ＭＳ Ｐ明朝" panose="02020600040205080304" pitchFamily="18" charset="-128"/>
              </a:rPr>
              <a:t>音色や響きに気を付けて，旋律楽器及び打楽器を演奏する技能</a:t>
            </a:r>
            <a:endParaRPr kumimoji="1" lang="en-US" altLang="ja-JP" sz="1600" b="1" dirty="0">
              <a:latin typeface="ＭＳ Ｐ明朝" panose="02020600040205080304" pitchFamily="18" charset="-128"/>
              <a:ea typeface="ＭＳ Ｐ明朝" panose="02020600040205080304" pitchFamily="18" charset="-128"/>
            </a:endParaRPr>
          </a:p>
          <a:p>
            <a:pPr>
              <a:lnSpc>
                <a:spcPts val="2000"/>
              </a:lnSpc>
              <a:defRPr/>
            </a:pPr>
            <a:r>
              <a:rPr kumimoji="1" lang="en-US" altLang="ja-JP" sz="1600" dirty="0">
                <a:latin typeface="+mj-ea"/>
                <a:ea typeface="+mj-ea"/>
              </a:rPr>
              <a:t>〔</a:t>
            </a:r>
            <a:r>
              <a:rPr kumimoji="1" lang="ja-JP" altLang="en-US" sz="1600" dirty="0">
                <a:latin typeface="+mj-ea"/>
                <a:ea typeface="+mj-ea"/>
              </a:rPr>
              <a:t>共通事項</a:t>
            </a:r>
            <a:r>
              <a:rPr kumimoji="1" lang="en-US" altLang="ja-JP" sz="1600" dirty="0">
                <a:latin typeface="+mj-ea"/>
                <a:ea typeface="+mj-ea"/>
              </a:rPr>
              <a:t>〕</a:t>
            </a:r>
          </a:p>
          <a:p>
            <a:pPr>
              <a:lnSpc>
                <a:spcPts val="2000"/>
              </a:lnSpc>
              <a:defRPr/>
            </a:pPr>
            <a:r>
              <a:rPr kumimoji="1" lang="en-US" altLang="ja-JP" sz="1600" dirty="0">
                <a:latin typeface="+mj-ea"/>
                <a:ea typeface="+mj-ea"/>
              </a:rPr>
              <a:t> (1) </a:t>
            </a:r>
            <a:r>
              <a:rPr kumimoji="1" lang="ja-JP" altLang="en-US" sz="1600" dirty="0">
                <a:latin typeface="+mj-ea"/>
                <a:ea typeface="+mj-ea"/>
              </a:rPr>
              <a:t>「Ａ表現」及び「Ｂ鑑賞」の指導を通して，次の事項を身に付けることができるよう指導する。</a:t>
            </a:r>
          </a:p>
          <a:p>
            <a:pPr>
              <a:lnSpc>
                <a:spcPts val="2000"/>
              </a:lnSpc>
              <a:defRPr/>
            </a:pPr>
            <a:r>
              <a:rPr kumimoji="1" lang="ja-JP" altLang="en-US" sz="1600" b="1" dirty="0">
                <a:latin typeface="ＭＳ Ｐ明朝" panose="02020600040205080304" pitchFamily="18" charset="-128"/>
                <a:ea typeface="ＭＳ Ｐ明朝" panose="02020600040205080304" pitchFamily="18" charset="-128"/>
              </a:rPr>
              <a:t>   ア 音楽を形づくっている要素を聴き取り，それらの働きが生み出すよさや面白さ，美しさを感じ取り</a:t>
            </a:r>
            <a:endParaRPr kumimoji="1" lang="en-US" altLang="ja-JP" sz="1600" b="1" dirty="0">
              <a:latin typeface="ＭＳ Ｐ明朝" panose="02020600040205080304" pitchFamily="18" charset="-128"/>
              <a:ea typeface="ＭＳ Ｐ明朝" panose="02020600040205080304" pitchFamily="18" charset="-128"/>
            </a:endParaRPr>
          </a:p>
          <a:p>
            <a:pPr>
              <a:lnSpc>
                <a:spcPts val="2000"/>
              </a:lnSpc>
              <a:defRPr/>
            </a:pPr>
            <a:r>
              <a:rPr kumimoji="1" lang="en-US" altLang="ja-JP" sz="1600" b="1" dirty="0">
                <a:latin typeface="ＭＳ Ｐ明朝" panose="02020600040205080304" pitchFamily="18" charset="-128"/>
                <a:ea typeface="ＭＳ Ｐ明朝" panose="02020600040205080304" pitchFamily="18" charset="-128"/>
              </a:rPr>
              <a:t>     </a:t>
            </a:r>
            <a:r>
              <a:rPr kumimoji="1" lang="ja-JP" altLang="en-US" sz="1600" b="1" dirty="0">
                <a:latin typeface="ＭＳ Ｐ明朝" panose="02020600040205080304" pitchFamily="18" charset="-128"/>
                <a:ea typeface="ＭＳ Ｐ明朝" panose="02020600040205080304" pitchFamily="18" charset="-128"/>
              </a:rPr>
              <a:t>ながら，聴き取ったことと感じ取ったこととの関わりについて考えること。</a:t>
            </a:r>
            <a:endParaRPr kumimoji="1" lang="en-US" altLang="ja-JP" sz="1600" b="1" dirty="0">
              <a:latin typeface="ＭＳ Ｐ明朝" panose="02020600040205080304" pitchFamily="18" charset="-128"/>
              <a:ea typeface="ＭＳ Ｐ明朝" panose="02020600040205080304" pitchFamily="18" charset="-128"/>
            </a:endParaRPr>
          </a:p>
          <a:p>
            <a:pPr>
              <a:lnSpc>
                <a:spcPts val="400"/>
              </a:lnSpc>
              <a:defRPr/>
            </a:pPr>
            <a:endParaRPr kumimoji="1" lang="en-US" altLang="ja-JP" sz="1600" dirty="0">
              <a:latin typeface="+mj-ea"/>
              <a:ea typeface="+mj-ea"/>
            </a:endParaRPr>
          </a:p>
          <a:p>
            <a:pPr>
              <a:lnSpc>
                <a:spcPts val="2000"/>
              </a:lnSpc>
              <a:defRPr/>
            </a:pPr>
            <a:r>
              <a:rPr kumimoji="1" lang="ja-JP" altLang="en-US" sz="1600" dirty="0">
                <a:latin typeface="+mj-ea"/>
                <a:ea typeface="+mj-ea"/>
              </a:rPr>
              <a:t>　</a:t>
            </a:r>
            <a:r>
              <a:rPr kumimoji="1" lang="en-US" altLang="ja-JP" sz="1200" dirty="0">
                <a:latin typeface="+mj-ea"/>
                <a:ea typeface="+mj-ea"/>
              </a:rPr>
              <a:t>※</a:t>
            </a:r>
            <a:r>
              <a:rPr kumimoji="1" lang="ja-JP" altLang="en-US" sz="1200" dirty="0">
                <a:latin typeface="+mj-ea"/>
                <a:ea typeface="+mj-ea"/>
              </a:rPr>
              <a:t>本題材において</a:t>
            </a:r>
            <a:r>
              <a:rPr kumimoji="1" lang="ja-JP" altLang="en-US" sz="1200" u="sng" dirty="0">
                <a:solidFill>
                  <a:srgbClr val="FF0000"/>
                </a:solidFill>
                <a:latin typeface="+mj-ea"/>
                <a:ea typeface="+mj-ea"/>
              </a:rPr>
              <a:t>思考・判断のよりどころ</a:t>
            </a:r>
            <a:r>
              <a:rPr kumimoji="1" lang="ja-JP" altLang="en-US" sz="1200" dirty="0">
                <a:latin typeface="+mj-ea"/>
                <a:ea typeface="+mj-ea"/>
              </a:rPr>
              <a:t>となる主な音楽を形づくっている要素：</a:t>
            </a:r>
            <a:r>
              <a:rPr kumimoji="1" lang="en-US" altLang="ja-JP" sz="1600" dirty="0">
                <a:solidFill>
                  <a:srgbClr val="FF0000"/>
                </a:solidFill>
                <a:latin typeface="+mj-ea"/>
              </a:rPr>
              <a:t>〔</a:t>
            </a:r>
            <a:r>
              <a:rPr kumimoji="1" lang="ja-JP" altLang="en-US" sz="1600" dirty="0">
                <a:solidFill>
                  <a:srgbClr val="FF0000"/>
                </a:solidFill>
                <a:latin typeface="+mj-ea"/>
              </a:rPr>
              <a:t>旋律，フレーズ，反復，変化</a:t>
            </a:r>
            <a:r>
              <a:rPr kumimoji="1" lang="en-US" altLang="ja-JP" sz="1600" dirty="0">
                <a:solidFill>
                  <a:srgbClr val="FF0000"/>
                </a:solidFill>
                <a:latin typeface="+mj-ea"/>
              </a:rPr>
              <a:t>〕</a:t>
            </a:r>
            <a:r>
              <a:rPr kumimoji="1" lang="ja-JP" altLang="en-US" sz="1600" dirty="0">
                <a:solidFill>
                  <a:srgbClr val="FF0000"/>
                </a:solidFill>
                <a:latin typeface="+mj-ea"/>
                <a:ea typeface="+mj-ea"/>
              </a:rPr>
              <a:t>　</a:t>
            </a:r>
            <a:r>
              <a:rPr kumimoji="1" lang="ja-JP" altLang="en-US" sz="1600" dirty="0">
                <a:latin typeface="+mj-ea"/>
                <a:ea typeface="+mj-ea"/>
              </a:rPr>
              <a:t>　　　　　　　　　　　　　　　　　　　　　　　　　　　　　　　</a:t>
            </a:r>
          </a:p>
        </p:txBody>
      </p:sp>
      <p:sp>
        <p:nvSpPr>
          <p:cNvPr id="2" name="角丸四角形 1"/>
          <p:cNvSpPr/>
          <p:nvPr/>
        </p:nvSpPr>
        <p:spPr>
          <a:xfrm>
            <a:off x="4643438" y="2708275"/>
            <a:ext cx="2232025" cy="215900"/>
          </a:xfrm>
          <a:prstGeom prst="round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1" name="角丸四角形 10"/>
          <p:cNvSpPr/>
          <p:nvPr/>
        </p:nvSpPr>
        <p:spPr>
          <a:xfrm>
            <a:off x="4643438" y="4748213"/>
            <a:ext cx="2232025" cy="215900"/>
          </a:xfrm>
          <a:prstGeom prst="round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6" name="角丸四角形 15"/>
          <p:cNvSpPr/>
          <p:nvPr/>
        </p:nvSpPr>
        <p:spPr>
          <a:xfrm>
            <a:off x="736600" y="3995738"/>
            <a:ext cx="3114675" cy="225425"/>
          </a:xfrm>
          <a:prstGeom prst="round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7" name="角丸四角形吹き出し 16"/>
          <p:cNvSpPr/>
          <p:nvPr/>
        </p:nvSpPr>
        <p:spPr>
          <a:xfrm>
            <a:off x="3995738" y="4038600"/>
            <a:ext cx="2530475" cy="215900"/>
          </a:xfrm>
          <a:prstGeom prst="wedgeRoundRectCallout">
            <a:avLst>
              <a:gd name="adj1" fmla="val -57293"/>
              <a:gd name="adj2" fmla="val -16900"/>
              <a:gd name="adj3" fmla="val 16667"/>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1100" dirty="0">
                <a:solidFill>
                  <a:schemeClr val="tx1"/>
                </a:solidFill>
              </a:rPr>
              <a:t>本題材では（ア）（イ）両方を選択した例</a:t>
            </a:r>
          </a:p>
        </p:txBody>
      </p:sp>
      <p:sp>
        <p:nvSpPr>
          <p:cNvPr id="18" name="角丸四角形吹き出し 17"/>
          <p:cNvSpPr/>
          <p:nvPr/>
        </p:nvSpPr>
        <p:spPr>
          <a:xfrm>
            <a:off x="6669088" y="4430713"/>
            <a:ext cx="1944687" cy="207962"/>
          </a:xfrm>
          <a:prstGeom prst="wedgeRoundRectCallout">
            <a:avLst>
              <a:gd name="adj1" fmla="val -40904"/>
              <a:gd name="adj2" fmla="val 96273"/>
              <a:gd name="adj3" fmla="val 16667"/>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1100" dirty="0">
                <a:solidFill>
                  <a:schemeClr val="tx1"/>
                </a:solidFill>
              </a:rPr>
              <a:t>本題材では（イ）を選択した例</a:t>
            </a:r>
          </a:p>
        </p:txBody>
      </p:sp>
      <p:sp>
        <p:nvSpPr>
          <p:cNvPr id="19" name="角丸四角形吹き出し 18"/>
          <p:cNvSpPr/>
          <p:nvPr/>
        </p:nvSpPr>
        <p:spPr>
          <a:xfrm>
            <a:off x="6300788" y="2420938"/>
            <a:ext cx="1943100" cy="206375"/>
          </a:xfrm>
          <a:prstGeom prst="wedgeRoundRectCallout">
            <a:avLst>
              <a:gd name="adj1" fmla="val -40904"/>
              <a:gd name="adj2" fmla="val 96273"/>
              <a:gd name="adj3" fmla="val 16667"/>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1100" dirty="0">
                <a:solidFill>
                  <a:schemeClr val="tx1"/>
                </a:solidFill>
              </a:rPr>
              <a:t>本題材では（イ）を選択した例</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2334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graphicFrame>
        <p:nvGraphicFramePr>
          <p:cNvPr id="5" name="表 4"/>
          <p:cNvGraphicFramePr>
            <a:graphicFrameLocks noGrp="1"/>
          </p:cNvGraphicFramePr>
          <p:nvPr/>
        </p:nvGraphicFramePr>
        <p:xfrm>
          <a:off x="258763" y="1882775"/>
          <a:ext cx="8553450" cy="4770438"/>
        </p:xfrm>
        <a:graphic>
          <a:graphicData uri="http://schemas.openxmlformats.org/drawingml/2006/table">
            <a:tbl>
              <a:tblPr firstRow="1" bandRow="1">
                <a:tableStyleId>{5C22544A-7EE6-4342-B048-85BDC9FD1C3A}</a:tableStyleId>
              </a:tblPr>
              <a:tblGrid>
                <a:gridCol w="2851150">
                  <a:extLst>
                    <a:ext uri="{9D8B030D-6E8A-4147-A177-3AD203B41FA5}">
                      <a16:colId xmlns:a16="http://schemas.microsoft.com/office/drawing/2014/main" val="20000"/>
                    </a:ext>
                  </a:extLst>
                </a:gridCol>
                <a:gridCol w="2851150">
                  <a:extLst>
                    <a:ext uri="{9D8B030D-6E8A-4147-A177-3AD203B41FA5}">
                      <a16:colId xmlns:a16="http://schemas.microsoft.com/office/drawing/2014/main" val="20001"/>
                    </a:ext>
                  </a:extLst>
                </a:gridCol>
                <a:gridCol w="2851150">
                  <a:extLst>
                    <a:ext uri="{9D8B030D-6E8A-4147-A177-3AD203B41FA5}">
                      <a16:colId xmlns:a16="http://schemas.microsoft.com/office/drawing/2014/main" val="20002"/>
                    </a:ext>
                  </a:extLst>
                </a:gridCol>
              </a:tblGrid>
              <a:tr h="335314">
                <a:tc>
                  <a:txBody>
                    <a:bodyPr/>
                    <a:lstStyle/>
                    <a:p>
                      <a:pPr algn="ctr">
                        <a:lnSpc>
                          <a:spcPct val="100000"/>
                        </a:lnSpc>
                      </a:pPr>
                      <a:r>
                        <a:rPr kumimoji="1" lang="ja-JP" altLang="en-US" sz="1600" b="0" dirty="0">
                          <a:solidFill>
                            <a:schemeClr val="tx1"/>
                          </a:solidFill>
                        </a:rPr>
                        <a:t>知識・技能</a:t>
                      </a:r>
                    </a:p>
                  </a:txBody>
                  <a:tcPr marL="91425" marR="91425"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lnSpc>
                          <a:spcPct val="100000"/>
                        </a:lnSpc>
                      </a:pPr>
                      <a:r>
                        <a:rPr kumimoji="1" lang="ja-JP" altLang="en-US" sz="1600" b="0" dirty="0">
                          <a:solidFill>
                            <a:schemeClr val="tx1"/>
                          </a:solidFill>
                        </a:rPr>
                        <a:t>思考・判断・表現</a:t>
                      </a:r>
                    </a:p>
                  </a:txBody>
                  <a:tcPr marL="91425" marR="91425"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lnSpc>
                          <a:spcPct val="100000"/>
                        </a:lnSpc>
                      </a:pPr>
                      <a:r>
                        <a:rPr kumimoji="1" lang="ja-JP" altLang="en-US" sz="1600" b="0" dirty="0">
                          <a:solidFill>
                            <a:schemeClr val="tx1"/>
                          </a:solidFill>
                        </a:rPr>
                        <a:t>主体的に学習に取り組む態度</a:t>
                      </a:r>
                    </a:p>
                  </a:txBody>
                  <a:tcPr marL="91425" marR="91425"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4435124">
                <a:tc>
                  <a:txBody>
                    <a:bodyPr/>
                    <a:lstStyle/>
                    <a:p>
                      <a:pPr>
                        <a:lnSpc>
                          <a:spcPct val="100000"/>
                        </a:lnSpc>
                      </a:pPr>
                      <a:r>
                        <a:rPr kumimoji="1" lang="ja-JP" altLang="en-US" sz="1500" b="1" dirty="0">
                          <a:solidFill>
                            <a:srgbClr val="FF0000"/>
                          </a:solidFill>
                        </a:rPr>
                        <a:t>①技</a:t>
                      </a:r>
                      <a:r>
                        <a:rPr kumimoji="1" lang="ja-JP" altLang="en-US" sz="1500" b="0" dirty="0">
                          <a:solidFill>
                            <a:schemeClr val="tx1"/>
                          </a:solidFill>
                        </a:rPr>
                        <a:t> </a:t>
                      </a:r>
                      <a:r>
                        <a:rPr kumimoji="1" lang="ja-JP" altLang="en-US" sz="1500" b="1" dirty="0">
                          <a:solidFill>
                            <a:schemeClr val="tx1"/>
                          </a:solidFill>
                          <a:latin typeface="ＭＳ Ｐ明朝" panose="02020600040205080304" pitchFamily="18" charset="-128"/>
                          <a:ea typeface="ＭＳ Ｐ明朝" panose="02020600040205080304" pitchFamily="18" charset="-128"/>
                        </a:rPr>
                        <a:t>思いや意図に合った音楽表</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現をするために必要な，呼吸</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a:t>
                      </a:r>
                      <a:r>
                        <a:rPr kumimoji="1" lang="ja-JP" altLang="en-US" sz="1500" b="0" dirty="0">
                          <a:solidFill>
                            <a:schemeClr val="tx1">
                              <a:lumMod val="65000"/>
                              <a:lumOff val="35000"/>
                            </a:schemeClr>
                          </a:solidFill>
                          <a:latin typeface="ＭＳ Ｐ明朝" panose="02020600040205080304" pitchFamily="18" charset="-128"/>
                          <a:ea typeface="ＭＳ Ｐ明朝" panose="02020600040205080304" pitchFamily="18" charset="-128"/>
                        </a:rPr>
                        <a:t>及び発生の仕方</a:t>
                      </a:r>
                      <a:r>
                        <a:rPr kumimoji="1" lang="ja-JP" altLang="en-US" sz="1500" b="1" dirty="0">
                          <a:solidFill>
                            <a:schemeClr val="tx1"/>
                          </a:solidFill>
                          <a:latin typeface="ＭＳ Ｐ明朝" panose="02020600040205080304" pitchFamily="18" charset="-128"/>
                          <a:ea typeface="ＭＳ Ｐ明朝" panose="02020600040205080304" pitchFamily="18" charset="-128"/>
                        </a:rPr>
                        <a:t>に気を付けて，</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自然で無理のない歌い方で歌</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a:t>
                      </a:r>
                      <a:r>
                        <a:rPr kumimoji="1" lang="ja-JP" altLang="en-US" sz="1500" b="1" dirty="0" err="1">
                          <a:solidFill>
                            <a:schemeClr val="tx1"/>
                          </a:solidFill>
                          <a:latin typeface="ＭＳ Ｐ明朝" panose="02020600040205080304" pitchFamily="18" charset="-128"/>
                          <a:ea typeface="ＭＳ Ｐ明朝" panose="02020600040205080304" pitchFamily="18" charset="-128"/>
                        </a:rPr>
                        <a:t>う</a:t>
                      </a:r>
                      <a:r>
                        <a:rPr kumimoji="1" lang="ja-JP" altLang="en-US" sz="1500" b="1" dirty="0">
                          <a:solidFill>
                            <a:schemeClr val="tx1"/>
                          </a:solidFill>
                          <a:latin typeface="ＭＳ Ｐ明朝" panose="02020600040205080304" pitchFamily="18" charset="-128"/>
                          <a:ea typeface="ＭＳ Ｐ明朝" panose="02020600040205080304" pitchFamily="18" charset="-128"/>
                        </a:rPr>
                        <a:t>技能を身に付けて歌ってい</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る。</a:t>
                      </a:r>
                      <a:r>
                        <a:rPr kumimoji="1" lang="ja-JP" altLang="en-US" sz="1500" b="1" dirty="0">
                          <a:solidFill>
                            <a:schemeClr val="tx1"/>
                          </a:solidFill>
                        </a:rPr>
                        <a:t>（歌唱）</a:t>
                      </a:r>
                      <a:endParaRPr kumimoji="1" lang="en-US" altLang="ja-JP" sz="1500" b="1" dirty="0">
                        <a:solidFill>
                          <a:schemeClr val="tx1"/>
                        </a:solidFill>
                      </a:endParaRPr>
                    </a:p>
                    <a:p>
                      <a:pPr>
                        <a:lnSpc>
                          <a:spcPct val="100000"/>
                        </a:lnSpc>
                      </a:pPr>
                      <a:endParaRPr kumimoji="1" lang="ja-JP" altLang="en-US" sz="1500" b="1" dirty="0">
                        <a:solidFill>
                          <a:schemeClr val="tx1"/>
                        </a:solidFill>
                      </a:endParaRPr>
                    </a:p>
                    <a:p>
                      <a:pPr>
                        <a:lnSpc>
                          <a:spcPct val="100000"/>
                        </a:lnSpc>
                      </a:pPr>
                      <a:r>
                        <a:rPr kumimoji="1" lang="ja-JP" altLang="en-US" sz="1500" b="1" dirty="0">
                          <a:solidFill>
                            <a:srgbClr val="FF0000"/>
                          </a:solidFill>
                        </a:rPr>
                        <a:t>②知</a:t>
                      </a:r>
                      <a:r>
                        <a:rPr kumimoji="1" lang="ja-JP" altLang="en-US" sz="1500" b="1" dirty="0">
                          <a:solidFill>
                            <a:schemeClr val="tx1"/>
                          </a:solidFill>
                        </a:rPr>
                        <a:t> </a:t>
                      </a:r>
                      <a:r>
                        <a:rPr kumimoji="1" lang="ja-JP" altLang="en-US" sz="1500" b="1" dirty="0">
                          <a:solidFill>
                            <a:schemeClr val="tx1"/>
                          </a:solidFill>
                          <a:latin typeface="ＭＳ Ｐ明朝" panose="02020600040205080304" pitchFamily="18" charset="-128"/>
                          <a:ea typeface="ＭＳ Ｐ明朝" panose="02020600040205080304" pitchFamily="18" charset="-128"/>
                        </a:rPr>
                        <a:t>曲想と音楽の構造などとの</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関わりについて気付いている。</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rPr>
                        <a:t>　　（歌唱・器楽）</a:t>
                      </a:r>
                    </a:p>
                    <a:p>
                      <a:pPr>
                        <a:lnSpc>
                          <a:spcPct val="100000"/>
                        </a:lnSpc>
                      </a:pPr>
                      <a:endParaRPr kumimoji="1" lang="en-US" altLang="ja-JP" sz="1500" b="1" dirty="0">
                        <a:solidFill>
                          <a:schemeClr val="tx1"/>
                        </a:solidFill>
                      </a:endParaRPr>
                    </a:p>
                    <a:p>
                      <a:pPr>
                        <a:lnSpc>
                          <a:spcPct val="100000"/>
                        </a:lnSpc>
                      </a:pPr>
                      <a:r>
                        <a:rPr kumimoji="1" lang="ja-JP" altLang="en-US" sz="1500" b="1" dirty="0">
                          <a:solidFill>
                            <a:srgbClr val="FF0000"/>
                          </a:solidFill>
                        </a:rPr>
                        <a:t>③知技 </a:t>
                      </a:r>
                      <a:r>
                        <a:rPr kumimoji="1" lang="ja-JP" altLang="en-US" sz="1500" b="1" dirty="0">
                          <a:solidFill>
                            <a:schemeClr val="tx1"/>
                          </a:solidFill>
                          <a:latin typeface="ＭＳ Ｐ明朝" panose="02020600040205080304" pitchFamily="18" charset="-128"/>
                          <a:ea typeface="ＭＳ Ｐ明朝" panose="02020600040205080304" pitchFamily="18" charset="-128"/>
                        </a:rPr>
                        <a:t>リコーダーの音色や響き</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と演奏の仕方との関わりに</a:t>
                      </a:r>
                      <a:r>
                        <a:rPr kumimoji="1" lang="ja-JP" altLang="en-US" sz="1500" b="1" dirty="0" err="1">
                          <a:solidFill>
                            <a:schemeClr val="tx1"/>
                          </a:solidFill>
                          <a:latin typeface="ＭＳ Ｐ明朝" panose="02020600040205080304" pitchFamily="18" charset="-128"/>
                          <a:ea typeface="ＭＳ Ｐ明朝" panose="02020600040205080304" pitchFamily="18" charset="-128"/>
                        </a:rPr>
                        <a:t>つ</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いて気付く</a:t>
                      </a:r>
                      <a:r>
                        <a:rPr kumimoji="1" lang="ja-JP" altLang="en-US" sz="1500" b="1" u="sng" dirty="0">
                          <a:solidFill>
                            <a:srgbClr val="FF0000"/>
                          </a:solidFill>
                          <a:latin typeface="ＭＳ Ｐ明朝" panose="02020600040205080304" pitchFamily="18" charset="-128"/>
                          <a:ea typeface="ＭＳ Ｐ明朝" panose="02020600040205080304" pitchFamily="18" charset="-128"/>
                        </a:rPr>
                        <a:t>とともに，</a:t>
                      </a:r>
                      <a:r>
                        <a:rPr kumimoji="1" lang="ja-JP" altLang="en-US" sz="1500" b="1" dirty="0">
                          <a:solidFill>
                            <a:schemeClr val="tx1"/>
                          </a:solidFill>
                          <a:latin typeface="ＭＳ Ｐ明朝" panose="02020600040205080304" pitchFamily="18" charset="-128"/>
                          <a:ea typeface="ＭＳ Ｐ明朝" panose="02020600040205080304" pitchFamily="18" charset="-128"/>
                        </a:rPr>
                        <a:t>思いや意</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図に合った表現をするために</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必要な，音色や響きに気を付</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a:t>
                      </a:r>
                      <a:r>
                        <a:rPr kumimoji="1" lang="ja-JP" altLang="en-US" sz="1500" b="1" dirty="0" err="1">
                          <a:solidFill>
                            <a:schemeClr val="tx1"/>
                          </a:solidFill>
                          <a:latin typeface="ＭＳ Ｐ明朝" panose="02020600040205080304" pitchFamily="18" charset="-128"/>
                          <a:ea typeface="ＭＳ Ｐ明朝" panose="02020600040205080304" pitchFamily="18" charset="-128"/>
                        </a:rPr>
                        <a:t>けて</a:t>
                      </a:r>
                      <a:r>
                        <a:rPr kumimoji="1" lang="ja-JP" altLang="en-US" sz="1500" b="1" dirty="0">
                          <a:solidFill>
                            <a:schemeClr val="tx1"/>
                          </a:solidFill>
                          <a:latin typeface="ＭＳ Ｐ明朝" panose="02020600040205080304" pitchFamily="18" charset="-128"/>
                          <a:ea typeface="ＭＳ Ｐ明朝" panose="02020600040205080304" pitchFamily="18" charset="-128"/>
                        </a:rPr>
                        <a:t>リコーダーを演奏する技</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能を身に付けて演奏している。</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rPr>
                        <a:t>　　（器楽）</a:t>
                      </a:r>
                    </a:p>
                  </a:txBody>
                  <a:tcPr marL="91425" marR="91425"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kumimoji="1" lang="ja-JP" altLang="en-US" sz="1500" b="1" dirty="0">
                          <a:solidFill>
                            <a:srgbClr val="00B050"/>
                          </a:solidFill>
                          <a:latin typeface="+mn-ea"/>
                          <a:ea typeface="+mn-ea"/>
                        </a:rPr>
                        <a:t>思①</a:t>
                      </a:r>
                      <a:r>
                        <a:rPr kumimoji="1" lang="ja-JP" altLang="en-US" sz="1500" b="1" dirty="0">
                          <a:solidFill>
                            <a:srgbClr val="FF0000"/>
                          </a:solidFill>
                          <a:latin typeface="ＭＳ Ｐ明朝" panose="02020600040205080304" pitchFamily="18" charset="-128"/>
                          <a:ea typeface="ＭＳ Ｐ明朝" panose="02020600040205080304" pitchFamily="18" charset="-128"/>
                        </a:rPr>
                        <a:t> </a:t>
                      </a:r>
                      <a:r>
                        <a:rPr kumimoji="1" lang="ja-JP" altLang="en-US" sz="1500" b="1" i="1" u="sng" dirty="0">
                          <a:solidFill>
                            <a:srgbClr val="0070C0"/>
                          </a:solidFill>
                          <a:latin typeface="ＭＳ Ｐ明朝" panose="02020600040205080304" pitchFamily="18" charset="-128"/>
                          <a:ea typeface="ＭＳ Ｐ明朝" panose="02020600040205080304" pitchFamily="18" charset="-128"/>
                        </a:rPr>
                        <a:t>旋律，フレーズ，反復，変化</a:t>
                      </a:r>
                      <a:endParaRPr kumimoji="1" lang="en-US" altLang="ja-JP" sz="1500" b="1" i="1" u="sng" dirty="0">
                        <a:solidFill>
                          <a:srgbClr val="0070C0"/>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を聴き取り，それらの働きが生</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み出すよさや面白さ，美しさを</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感じ取りながら，聴き取った</a:t>
                      </a:r>
                      <a:r>
                        <a:rPr kumimoji="1" lang="ja-JP" altLang="en-US" sz="1500" b="1" dirty="0" err="1">
                          <a:solidFill>
                            <a:schemeClr val="tx1"/>
                          </a:solidFill>
                          <a:latin typeface="ＭＳ Ｐ明朝" panose="02020600040205080304" pitchFamily="18" charset="-128"/>
                          <a:ea typeface="ＭＳ Ｐ明朝" panose="02020600040205080304" pitchFamily="18" charset="-128"/>
                        </a:rPr>
                        <a:t>こ</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a:t>
                      </a:r>
                      <a:r>
                        <a:rPr kumimoji="1" lang="ja-JP" altLang="en-US" sz="1500" b="1" dirty="0" err="1">
                          <a:solidFill>
                            <a:schemeClr val="tx1"/>
                          </a:solidFill>
                          <a:latin typeface="ＭＳ Ｐ明朝" panose="02020600040205080304" pitchFamily="18" charset="-128"/>
                          <a:ea typeface="ＭＳ Ｐ明朝" panose="02020600040205080304" pitchFamily="18" charset="-128"/>
                        </a:rPr>
                        <a:t>　とと感じ取った</a:t>
                      </a:r>
                      <a:r>
                        <a:rPr kumimoji="1" lang="ja-JP" altLang="en-US" sz="1500" b="1" dirty="0">
                          <a:solidFill>
                            <a:schemeClr val="tx1"/>
                          </a:solidFill>
                          <a:latin typeface="ＭＳ Ｐ明朝" panose="02020600040205080304" pitchFamily="18" charset="-128"/>
                          <a:ea typeface="ＭＳ Ｐ明朝" panose="02020600040205080304" pitchFamily="18" charset="-128"/>
                        </a:rPr>
                        <a:t>こととの関わりに</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ついて考え，曲の特徴を捉え</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a:t>
                      </a:r>
                      <a:r>
                        <a:rPr kumimoji="1" lang="ja-JP" altLang="en-US" sz="1500" b="1" dirty="0" err="1">
                          <a:solidFill>
                            <a:schemeClr val="tx1"/>
                          </a:solidFill>
                          <a:latin typeface="ＭＳ Ｐ明朝" panose="02020600040205080304" pitchFamily="18" charset="-128"/>
                          <a:ea typeface="ＭＳ Ｐ明朝" panose="02020600040205080304" pitchFamily="18" charset="-128"/>
                        </a:rPr>
                        <a:t>た</a:t>
                      </a:r>
                      <a:r>
                        <a:rPr kumimoji="1" lang="ja-JP" altLang="en-US" sz="1500" b="1" dirty="0">
                          <a:solidFill>
                            <a:schemeClr val="tx1"/>
                          </a:solidFill>
                          <a:latin typeface="ＭＳ Ｐ明朝" panose="02020600040205080304" pitchFamily="18" charset="-128"/>
                          <a:ea typeface="ＭＳ Ｐ明朝" panose="02020600040205080304" pitchFamily="18" charset="-128"/>
                        </a:rPr>
                        <a:t>表現を工夫し，どのように歌</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a:t>
                      </a:r>
                      <a:r>
                        <a:rPr kumimoji="1" lang="ja-JP" altLang="en-US" sz="1500" b="1" dirty="0" err="1">
                          <a:solidFill>
                            <a:schemeClr val="tx1"/>
                          </a:solidFill>
                          <a:latin typeface="ＭＳ Ｐ明朝" panose="02020600040205080304" pitchFamily="18" charset="-128"/>
                          <a:ea typeface="ＭＳ Ｐ明朝" panose="02020600040205080304" pitchFamily="18" charset="-128"/>
                        </a:rPr>
                        <a:t>うかにつ</a:t>
                      </a:r>
                      <a:r>
                        <a:rPr kumimoji="1" lang="ja-JP" altLang="en-US" sz="1500" b="1" dirty="0">
                          <a:solidFill>
                            <a:schemeClr val="tx1"/>
                          </a:solidFill>
                          <a:latin typeface="ＭＳ Ｐ明朝" panose="02020600040205080304" pitchFamily="18" charset="-128"/>
                          <a:ea typeface="ＭＳ Ｐ明朝" panose="02020600040205080304" pitchFamily="18" charset="-128"/>
                        </a:rPr>
                        <a:t>いて思いや意図を</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もっている。</a:t>
                      </a:r>
                      <a:r>
                        <a:rPr kumimoji="1" lang="ja-JP" altLang="en-US" sz="1500" b="1" dirty="0">
                          <a:solidFill>
                            <a:schemeClr val="tx1"/>
                          </a:solidFill>
                          <a:latin typeface="+mn-ea"/>
                          <a:ea typeface="+mn-ea"/>
                        </a:rPr>
                        <a:t>（歌唱）</a:t>
                      </a:r>
                      <a:endParaRPr kumimoji="1" lang="en-US" altLang="ja-JP" sz="1500" b="1" dirty="0">
                        <a:solidFill>
                          <a:schemeClr val="tx1"/>
                        </a:solidFill>
                        <a:latin typeface="+mn-ea"/>
                        <a:ea typeface="+mn-ea"/>
                      </a:endParaRPr>
                    </a:p>
                    <a:p>
                      <a:pPr>
                        <a:lnSpc>
                          <a:spcPct val="100000"/>
                        </a:lnSpc>
                      </a:pPr>
                      <a:endParaRPr kumimoji="1" lang="ja-JP" altLang="en-US"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rgbClr val="00B050"/>
                          </a:solidFill>
                          <a:latin typeface="+mn-ea"/>
                          <a:ea typeface="+mn-ea"/>
                        </a:rPr>
                        <a:t>思②</a:t>
                      </a:r>
                      <a:r>
                        <a:rPr kumimoji="1" lang="ja-JP" altLang="en-US" sz="1500" b="1" dirty="0">
                          <a:solidFill>
                            <a:schemeClr val="tx1"/>
                          </a:solidFill>
                          <a:latin typeface="ＭＳ Ｐ明朝" panose="02020600040205080304" pitchFamily="18" charset="-128"/>
                          <a:ea typeface="ＭＳ Ｐ明朝" panose="02020600040205080304" pitchFamily="18" charset="-128"/>
                        </a:rPr>
                        <a:t> </a:t>
                      </a:r>
                      <a:r>
                        <a:rPr kumimoji="1" lang="ja-JP" altLang="en-US" sz="1500" b="1" i="1" u="sng" dirty="0">
                          <a:solidFill>
                            <a:srgbClr val="0070C0"/>
                          </a:solidFill>
                          <a:latin typeface="ＭＳ Ｐ明朝" panose="02020600040205080304" pitchFamily="18" charset="-128"/>
                          <a:ea typeface="ＭＳ Ｐ明朝" panose="02020600040205080304" pitchFamily="18" charset="-128"/>
                        </a:rPr>
                        <a:t>旋律，フレーズ，反復，変化</a:t>
                      </a:r>
                      <a:endParaRPr kumimoji="1" lang="en-US" altLang="ja-JP" sz="1500" b="1" i="1" u="sng" dirty="0">
                        <a:solidFill>
                          <a:srgbClr val="0070C0"/>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を聴き取り，それらの働きが生</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み出すよさや面白さ，美しさを</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感じ取りながら，聴き取った</a:t>
                      </a:r>
                      <a:r>
                        <a:rPr kumimoji="1" lang="ja-JP" altLang="en-US" sz="1500" b="1" dirty="0" err="1">
                          <a:solidFill>
                            <a:schemeClr val="tx1"/>
                          </a:solidFill>
                          <a:latin typeface="ＭＳ Ｐ明朝" panose="02020600040205080304" pitchFamily="18" charset="-128"/>
                          <a:ea typeface="ＭＳ Ｐ明朝" panose="02020600040205080304" pitchFamily="18" charset="-128"/>
                        </a:rPr>
                        <a:t>こ</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a:t>
                      </a:r>
                      <a:r>
                        <a:rPr kumimoji="1" lang="ja-JP" altLang="en-US" sz="1500" b="1" dirty="0" err="1">
                          <a:solidFill>
                            <a:schemeClr val="tx1"/>
                          </a:solidFill>
                          <a:latin typeface="ＭＳ Ｐ明朝" panose="02020600040205080304" pitchFamily="18" charset="-128"/>
                          <a:ea typeface="ＭＳ Ｐ明朝" panose="02020600040205080304" pitchFamily="18" charset="-128"/>
                        </a:rPr>
                        <a:t>　とと感じ取った</a:t>
                      </a:r>
                      <a:r>
                        <a:rPr kumimoji="1" lang="ja-JP" altLang="en-US" sz="1500" b="1" dirty="0">
                          <a:solidFill>
                            <a:schemeClr val="tx1"/>
                          </a:solidFill>
                          <a:latin typeface="ＭＳ Ｐ明朝" panose="02020600040205080304" pitchFamily="18" charset="-128"/>
                          <a:ea typeface="ＭＳ Ｐ明朝" panose="02020600040205080304" pitchFamily="18" charset="-128"/>
                        </a:rPr>
                        <a:t>こととの関わりに</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ついて考え，曲の特徴を捉え</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a:t>
                      </a:r>
                      <a:r>
                        <a:rPr kumimoji="1" lang="ja-JP" altLang="en-US" sz="1500" b="1" dirty="0" err="1">
                          <a:solidFill>
                            <a:schemeClr val="tx1"/>
                          </a:solidFill>
                          <a:latin typeface="ＭＳ Ｐ明朝" panose="02020600040205080304" pitchFamily="18" charset="-128"/>
                          <a:ea typeface="ＭＳ Ｐ明朝" panose="02020600040205080304" pitchFamily="18" charset="-128"/>
                        </a:rPr>
                        <a:t>た</a:t>
                      </a:r>
                      <a:r>
                        <a:rPr kumimoji="1" lang="ja-JP" altLang="en-US" sz="1500" b="1" dirty="0">
                          <a:solidFill>
                            <a:schemeClr val="tx1"/>
                          </a:solidFill>
                          <a:latin typeface="ＭＳ Ｐ明朝" panose="02020600040205080304" pitchFamily="18" charset="-128"/>
                          <a:ea typeface="ＭＳ Ｐ明朝" panose="02020600040205080304" pitchFamily="18" charset="-128"/>
                        </a:rPr>
                        <a:t>表現を工夫し，どのように演</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奏するかについて思いや意図</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をもっている。</a:t>
                      </a:r>
                      <a:r>
                        <a:rPr kumimoji="1" lang="ja-JP" altLang="en-US" sz="1500" b="1" dirty="0">
                          <a:solidFill>
                            <a:schemeClr val="tx1"/>
                          </a:solidFill>
                          <a:latin typeface="+mn-ea"/>
                          <a:ea typeface="+mn-ea"/>
                        </a:rPr>
                        <a:t>（器楽）</a:t>
                      </a:r>
                    </a:p>
                  </a:txBody>
                  <a:tcPr marL="91425" marR="91425"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kumimoji="1" lang="ja-JP" altLang="en-US" sz="1500" b="1" dirty="0">
                          <a:solidFill>
                            <a:srgbClr val="E68900"/>
                          </a:solidFill>
                          <a:latin typeface="+mn-ea"/>
                          <a:ea typeface="+mn-ea"/>
                        </a:rPr>
                        <a:t>態①</a:t>
                      </a:r>
                      <a:r>
                        <a:rPr kumimoji="1" lang="ja-JP" altLang="en-US" sz="1500" b="1" dirty="0">
                          <a:solidFill>
                            <a:srgbClr val="FF0000"/>
                          </a:solidFill>
                          <a:latin typeface="+mn-ea"/>
                          <a:ea typeface="+mn-ea"/>
                        </a:rPr>
                        <a:t> </a:t>
                      </a:r>
                      <a:r>
                        <a:rPr kumimoji="1" lang="ja-JP" altLang="en-US" sz="1500" b="1" dirty="0">
                          <a:solidFill>
                            <a:schemeClr val="tx1"/>
                          </a:solidFill>
                          <a:latin typeface="ＭＳ Ｐ明朝" panose="02020600040205080304" pitchFamily="18" charset="-128"/>
                          <a:ea typeface="ＭＳ Ｐ明朝" panose="02020600040205080304" pitchFamily="18" charset="-128"/>
                        </a:rPr>
                        <a:t>曲の特徴を捉えて表現する</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学習に興味をもち，音楽活動</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を楽しみながら主体的・協働</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的に歌唱や器楽の学習活動</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に取り組もうとしている。</a:t>
                      </a:r>
                      <a:endParaRPr kumimoji="1" lang="en-US" altLang="ja-JP" sz="1500" b="1" dirty="0">
                        <a:solidFill>
                          <a:schemeClr val="tx1"/>
                        </a:solidFill>
                        <a:latin typeface="ＭＳ Ｐ明朝" panose="02020600040205080304" pitchFamily="18" charset="-128"/>
                        <a:ea typeface="ＭＳ Ｐ明朝" panose="02020600040205080304" pitchFamily="18" charset="-128"/>
                      </a:endParaRPr>
                    </a:p>
                    <a:p>
                      <a:pPr>
                        <a:lnSpc>
                          <a:spcPct val="100000"/>
                        </a:lnSpc>
                      </a:pPr>
                      <a:r>
                        <a:rPr kumimoji="1" lang="ja-JP" altLang="en-US" sz="1500" b="1" dirty="0">
                          <a:solidFill>
                            <a:schemeClr val="tx1"/>
                          </a:solidFill>
                          <a:latin typeface="ＭＳ Ｐ明朝" panose="02020600040205080304" pitchFamily="18" charset="-128"/>
                          <a:ea typeface="ＭＳ Ｐ明朝" panose="02020600040205080304" pitchFamily="18" charset="-128"/>
                        </a:rPr>
                        <a:t>　　</a:t>
                      </a:r>
                      <a:r>
                        <a:rPr kumimoji="1" lang="ja-JP" altLang="en-US" sz="1500" b="1" dirty="0">
                          <a:solidFill>
                            <a:schemeClr val="tx1"/>
                          </a:solidFill>
                          <a:latin typeface="+mn-ea"/>
                          <a:ea typeface="+mn-ea"/>
                        </a:rPr>
                        <a:t>（歌唱・器楽）</a:t>
                      </a:r>
                    </a:p>
                  </a:txBody>
                  <a:tcPr marL="91425" marR="91425"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6" name="ホームベース 5"/>
          <p:cNvSpPr/>
          <p:nvPr/>
        </p:nvSpPr>
        <p:spPr>
          <a:xfrm>
            <a:off x="258763" y="731838"/>
            <a:ext cx="8705850" cy="1041400"/>
          </a:xfrm>
          <a:prstGeom prst="homePlate">
            <a:avLst>
              <a:gd name="adj" fmla="val 2747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000" dirty="0">
                <a:solidFill>
                  <a:schemeClr val="tx1"/>
                </a:solidFill>
              </a:rPr>
              <a:t>（３）「内容のまとまりごとの評価規準」を作成する際の</a:t>
            </a:r>
            <a:r>
              <a:rPr kumimoji="1" lang="en-US" altLang="ja-JP" sz="2000" dirty="0">
                <a:solidFill>
                  <a:schemeClr val="tx1"/>
                </a:solidFill>
              </a:rPr>
              <a:t>【</a:t>
            </a:r>
            <a:r>
              <a:rPr kumimoji="1" lang="ja-JP" altLang="en-US" sz="2000" dirty="0">
                <a:solidFill>
                  <a:schemeClr val="tx1"/>
                </a:solidFill>
              </a:rPr>
              <a:t>観点ごとのポイント</a:t>
            </a:r>
            <a:r>
              <a:rPr kumimoji="1" lang="en-US" altLang="ja-JP" sz="2000" dirty="0">
                <a:solidFill>
                  <a:schemeClr val="tx1"/>
                </a:solidFill>
              </a:rPr>
              <a:t>】</a:t>
            </a:r>
          </a:p>
          <a:p>
            <a:pPr>
              <a:defRPr/>
            </a:pPr>
            <a:r>
              <a:rPr kumimoji="1" lang="ja-JP" altLang="en-US" sz="2000" dirty="0">
                <a:solidFill>
                  <a:schemeClr val="tx1"/>
                </a:solidFill>
              </a:rPr>
              <a:t>　　（参考資料</a:t>
            </a:r>
            <a:r>
              <a:rPr kumimoji="1" lang="en-US" altLang="ja-JP" sz="2000" dirty="0">
                <a:solidFill>
                  <a:schemeClr val="tx1"/>
                </a:solidFill>
                <a:latin typeface="+mn-ea"/>
              </a:rPr>
              <a:t>p.32</a:t>
            </a:r>
            <a:r>
              <a:rPr kumimoji="1" lang="ja-JP" altLang="en-US" sz="2000" dirty="0" err="1">
                <a:solidFill>
                  <a:schemeClr val="tx1"/>
                </a:solidFill>
                <a:latin typeface="+mn-ea"/>
              </a:rPr>
              <a:t>，</a:t>
            </a:r>
            <a:r>
              <a:rPr kumimoji="1" lang="ja-JP" altLang="en-US" sz="2000" dirty="0">
                <a:solidFill>
                  <a:schemeClr val="tx1"/>
                </a:solidFill>
              </a:rPr>
              <a:t>本説明スライド７，８，９）を参考に，本題材で扱う学習指導</a:t>
            </a:r>
            <a:endParaRPr kumimoji="1" lang="en-US" altLang="ja-JP" sz="2000" dirty="0">
              <a:solidFill>
                <a:schemeClr val="tx1"/>
              </a:solidFill>
            </a:endParaRPr>
          </a:p>
          <a:p>
            <a:pPr>
              <a:defRPr/>
            </a:pPr>
            <a:r>
              <a:rPr kumimoji="1" lang="ja-JP" altLang="en-US" sz="2000" dirty="0">
                <a:solidFill>
                  <a:schemeClr val="tx1"/>
                </a:solidFill>
              </a:rPr>
              <a:t>　　要領の内容に置き換える。</a:t>
            </a:r>
            <a:r>
              <a:rPr kumimoji="1" lang="ja-JP" altLang="en-US" sz="1600" dirty="0">
                <a:solidFill>
                  <a:srgbClr val="FF0000"/>
                </a:solidFill>
              </a:rPr>
              <a:t>（本題材で扱わない内容は削除　</a:t>
            </a:r>
            <a:r>
              <a:rPr kumimoji="1" lang="en-US" altLang="ja-JP" sz="1600" dirty="0">
                <a:solidFill>
                  <a:srgbClr val="FF0000"/>
                </a:solidFill>
              </a:rPr>
              <a:t>※</a:t>
            </a:r>
            <a:r>
              <a:rPr kumimoji="1" lang="ja-JP" altLang="en-US" sz="1600" dirty="0">
                <a:solidFill>
                  <a:srgbClr val="FF0000"/>
                </a:solidFill>
              </a:rPr>
              <a:t>取消し線の部分）</a:t>
            </a:r>
          </a:p>
        </p:txBody>
      </p:sp>
      <p:cxnSp>
        <p:nvCxnSpPr>
          <p:cNvPr id="3" name="直線コネクタ 2"/>
          <p:cNvCxnSpPr/>
          <p:nvPr/>
        </p:nvCxnSpPr>
        <p:spPr>
          <a:xfrm>
            <a:off x="539750" y="2852738"/>
            <a:ext cx="136842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807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539750" y="1119188"/>
            <a:ext cx="8007350" cy="5551487"/>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51203"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12" name="テキスト ボックス 4"/>
          <p:cNvSpPr txBox="1">
            <a:spLocks noChangeArrowheads="1"/>
          </p:cNvSpPr>
          <p:nvPr/>
        </p:nvSpPr>
        <p:spPr bwMode="auto">
          <a:xfrm>
            <a:off x="252413" y="719138"/>
            <a:ext cx="8640762"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000" dirty="0">
                <a:latin typeface="+mj-ea"/>
                <a:ea typeface="+mj-ea"/>
              </a:rPr>
              <a:t>２　指導と評価の計画（５時間）</a:t>
            </a:r>
            <a:endParaRPr kumimoji="1" lang="en-US" altLang="ja-JP" sz="2000" dirty="0">
              <a:latin typeface="+mj-ea"/>
              <a:ea typeface="+mj-ea"/>
            </a:endParaRPr>
          </a:p>
        </p:txBody>
      </p:sp>
      <p:sp>
        <p:nvSpPr>
          <p:cNvPr id="7" name="角丸四角形 6"/>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P.57 ~</a:t>
            </a:r>
            <a:endParaRPr kumimoji="1" lang="ja-JP" altLang="en-US" sz="2000" dirty="0"/>
          </a:p>
        </p:txBody>
      </p:sp>
      <p:pic>
        <p:nvPicPr>
          <p:cNvPr id="51206" name="図 2"/>
          <p:cNvPicPr>
            <a:picLocks noChangeAspect="1"/>
          </p:cNvPicPr>
          <p:nvPr/>
        </p:nvPicPr>
        <p:blipFill>
          <a:blip r:embed="rId5">
            <a:extLst>
              <a:ext uri="{28A0092B-C50C-407E-A947-70E740481C1C}">
                <a14:useLocalDpi xmlns:a14="http://schemas.microsoft.com/office/drawing/2010/main" val="0"/>
              </a:ext>
            </a:extLst>
          </a:blip>
          <a:srcRect l="25587" t="24788" r="47638" b="12183"/>
          <a:stretch>
            <a:fillRect/>
          </a:stretch>
        </p:blipFill>
        <p:spPr bwMode="auto">
          <a:xfrm>
            <a:off x="684213" y="1274763"/>
            <a:ext cx="386715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7" name="グループ化 8"/>
          <p:cNvGrpSpPr>
            <a:grpSpLocks/>
          </p:cNvGrpSpPr>
          <p:nvPr/>
        </p:nvGrpSpPr>
        <p:grpSpPr bwMode="auto">
          <a:xfrm>
            <a:off x="4556125" y="1406525"/>
            <a:ext cx="3867150" cy="5264150"/>
            <a:chOff x="3634370" y="1340768"/>
            <a:chExt cx="2377789" cy="3993646"/>
          </a:xfrm>
        </p:grpSpPr>
        <p:pic>
          <p:nvPicPr>
            <p:cNvPr id="51229" name="図 4"/>
            <p:cNvPicPr>
              <a:picLocks noChangeAspect="1"/>
            </p:cNvPicPr>
            <p:nvPr/>
          </p:nvPicPr>
          <p:blipFill>
            <a:blip r:embed="rId6">
              <a:extLst>
                <a:ext uri="{28A0092B-C50C-407E-A947-70E740481C1C}">
                  <a14:useLocalDpi xmlns:a14="http://schemas.microsoft.com/office/drawing/2010/main" val="0"/>
                </a:ext>
              </a:extLst>
            </a:blip>
            <a:srcRect l="25587" t="21986" r="48409" b="12183"/>
            <a:stretch>
              <a:fillRect/>
            </a:stretch>
          </p:blipFill>
          <p:spPr bwMode="auto">
            <a:xfrm>
              <a:off x="3634370" y="1340768"/>
              <a:ext cx="2377789"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0" name="図 7"/>
            <p:cNvPicPr>
              <a:picLocks noChangeAspect="1"/>
            </p:cNvPicPr>
            <p:nvPr/>
          </p:nvPicPr>
          <p:blipFill>
            <a:blip r:embed="rId7">
              <a:extLst>
                <a:ext uri="{28A0092B-C50C-407E-A947-70E740481C1C}">
                  <a14:useLocalDpi xmlns:a14="http://schemas.microsoft.com/office/drawing/2010/main" val="0"/>
                </a:ext>
              </a:extLst>
            </a:blip>
            <a:srcRect l="25587" t="23389" r="48425" b="64006"/>
            <a:stretch>
              <a:fillRect/>
            </a:stretch>
          </p:blipFill>
          <p:spPr bwMode="auto">
            <a:xfrm>
              <a:off x="3634371" y="4686342"/>
              <a:ext cx="2376264"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正方形/長方形 9"/>
          <p:cNvSpPr/>
          <p:nvPr/>
        </p:nvSpPr>
        <p:spPr>
          <a:xfrm>
            <a:off x="3630613" y="1479550"/>
            <a:ext cx="287337" cy="215900"/>
          </a:xfrm>
          <a:prstGeom prst="rect">
            <a:avLst/>
          </a:prstGeom>
          <a:solidFill>
            <a:schemeClr val="bg1"/>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kumimoji="1" lang="ja-JP" altLang="en-US" sz="1000" dirty="0">
                <a:solidFill>
                  <a:schemeClr val="tx1"/>
                </a:solidFill>
              </a:rPr>
              <a:t>知技</a:t>
            </a:r>
          </a:p>
        </p:txBody>
      </p:sp>
      <p:sp>
        <p:nvSpPr>
          <p:cNvPr id="13" name="正方形/長方形 12"/>
          <p:cNvSpPr/>
          <p:nvPr/>
        </p:nvSpPr>
        <p:spPr>
          <a:xfrm>
            <a:off x="3978275" y="1484313"/>
            <a:ext cx="184150" cy="21590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kumimoji="1" lang="ja-JP" altLang="en-US" sz="1000" dirty="0">
                <a:solidFill>
                  <a:schemeClr val="tx1"/>
                </a:solidFill>
              </a:rPr>
              <a:t>思</a:t>
            </a:r>
          </a:p>
        </p:txBody>
      </p:sp>
      <p:sp>
        <p:nvSpPr>
          <p:cNvPr id="14" name="正方形/長方形 13"/>
          <p:cNvSpPr/>
          <p:nvPr/>
        </p:nvSpPr>
        <p:spPr>
          <a:xfrm>
            <a:off x="4216400" y="1484313"/>
            <a:ext cx="185738" cy="215900"/>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kumimoji="1" lang="ja-JP" altLang="en-US" sz="1000" dirty="0">
                <a:solidFill>
                  <a:schemeClr val="tx1"/>
                </a:solidFill>
              </a:rPr>
              <a:t>態</a:t>
            </a:r>
          </a:p>
        </p:txBody>
      </p:sp>
      <p:sp>
        <p:nvSpPr>
          <p:cNvPr id="16" name="下矢印 15"/>
          <p:cNvSpPr/>
          <p:nvPr/>
        </p:nvSpPr>
        <p:spPr>
          <a:xfrm>
            <a:off x="8172450" y="1519238"/>
            <a:ext cx="257175" cy="3498850"/>
          </a:xfrm>
          <a:prstGeom prst="downArrow">
            <a:avLst>
              <a:gd name="adj1" fmla="val 36040"/>
              <a:gd name="adj2" fmla="val 50000"/>
            </a:avLst>
          </a:prstGeom>
          <a:solidFill>
            <a:srgbClr val="FFFFE1"/>
          </a:solidFill>
          <a:ln w="12700">
            <a:solidFill>
              <a:srgbClr val="E68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7" name="下矢印 16"/>
          <p:cNvSpPr/>
          <p:nvPr/>
        </p:nvSpPr>
        <p:spPr>
          <a:xfrm>
            <a:off x="4162425" y="2068513"/>
            <a:ext cx="239713" cy="4240212"/>
          </a:xfrm>
          <a:prstGeom prst="downArrow">
            <a:avLst>
              <a:gd name="adj1" fmla="val 36040"/>
              <a:gd name="adj2" fmla="val 50000"/>
            </a:avLst>
          </a:prstGeom>
          <a:solidFill>
            <a:srgbClr val="FFFFE1"/>
          </a:solidFill>
          <a:ln w="12700">
            <a:solidFill>
              <a:srgbClr val="E68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8" name="下矢印 17"/>
          <p:cNvSpPr/>
          <p:nvPr/>
        </p:nvSpPr>
        <p:spPr>
          <a:xfrm>
            <a:off x="7708900" y="1519238"/>
            <a:ext cx="230188" cy="2125662"/>
          </a:xfrm>
          <a:prstGeom prst="downArrow">
            <a:avLst>
              <a:gd name="adj1" fmla="val 36040"/>
              <a:gd name="adj2" fmla="val 50000"/>
            </a:avLst>
          </a:prstGeom>
          <a:solidFill>
            <a:srgbClr val="FFE7FF"/>
          </a:solidFill>
          <a:ln w="12700">
            <a:solidFill>
              <a:srgbClr val="FF0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9" name="下矢印 18"/>
          <p:cNvSpPr/>
          <p:nvPr/>
        </p:nvSpPr>
        <p:spPr>
          <a:xfrm>
            <a:off x="3754438" y="5157788"/>
            <a:ext cx="201612" cy="1187450"/>
          </a:xfrm>
          <a:prstGeom prst="downArrow">
            <a:avLst>
              <a:gd name="adj1" fmla="val 36040"/>
              <a:gd name="adj2" fmla="val 50000"/>
            </a:avLst>
          </a:prstGeom>
          <a:solidFill>
            <a:srgbClr val="FFE7FF"/>
          </a:solidFill>
          <a:ln w="12700">
            <a:solidFill>
              <a:srgbClr val="FF0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0" name="下矢印 19"/>
          <p:cNvSpPr/>
          <p:nvPr/>
        </p:nvSpPr>
        <p:spPr>
          <a:xfrm>
            <a:off x="3940175" y="3684588"/>
            <a:ext cx="223838" cy="896937"/>
          </a:xfrm>
          <a:prstGeom prst="downArrow">
            <a:avLst>
              <a:gd name="adj1" fmla="val 36040"/>
              <a:gd name="adj2" fmla="val 50000"/>
            </a:avLst>
          </a:prstGeom>
          <a:solidFill>
            <a:srgbClr val="E2FFC5"/>
          </a:solidFill>
          <a:ln w="127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1" name="下矢印 20"/>
          <p:cNvSpPr/>
          <p:nvPr/>
        </p:nvSpPr>
        <p:spPr>
          <a:xfrm>
            <a:off x="7916863" y="4540250"/>
            <a:ext cx="223837" cy="760413"/>
          </a:xfrm>
          <a:prstGeom prst="downArrow">
            <a:avLst>
              <a:gd name="adj1" fmla="val 36040"/>
              <a:gd name="adj2" fmla="val 50000"/>
            </a:avLst>
          </a:prstGeom>
          <a:solidFill>
            <a:srgbClr val="E2FFC5"/>
          </a:solidFill>
          <a:ln w="127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2" name="正方形/長方形 21"/>
          <p:cNvSpPr/>
          <p:nvPr/>
        </p:nvSpPr>
        <p:spPr>
          <a:xfrm>
            <a:off x="3492500" y="4676775"/>
            <a:ext cx="214313" cy="477838"/>
          </a:xfrm>
          <a:prstGeom prst="rect">
            <a:avLst/>
          </a:prstGeom>
          <a:solidFill>
            <a:srgbClr val="FFE7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6000" rIns="0" bIns="36000" anchor="ctr"/>
          <a:lstStyle/>
          <a:p>
            <a:pPr algn="ctr">
              <a:defRPr/>
            </a:pPr>
            <a:r>
              <a:rPr kumimoji="1" lang="ja-JP" altLang="en-US" sz="1000" b="1" dirty="0">
                <a:solidFill>
                  <a:srgbClr val="FF0000"/>
                </a:solidFill>
              </a:rPr>
              <a:t>①技</a:t>
            </a:r>
          </a:p>
        </p:txBody>
      </p:sp>
      <p:sp>
        <p:nvSpPr>
          <p:cNvPr id="23" name="正方形/長方形 22"/>
          <p:cNvSpPr/>
          <p:nvPr/>
        </p:nvSpPr>
        <p:spPr>
          <a:xfrm>
            <a:off x="3722688" y="4676775"/>
            <a:ext cx="215900" cy="477838"/>
          </a:xfrm>
          <a:prstGeom prst="rect">
            <a:avLst/>
          </a:prstGeom>
          <a:solidFill>
            <a:srgbClr val="FFE7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6000" rIns="0" bIns="36000" anchor="ctr"/>
          <a:lstStyle/>
          <a:p>
            <a:pPr algn="ctr">
              <a:defRPr/>
            </a:pPr>
            <a:r>
              <a:rPr kumimoji="1" lang="ja-JP" altLang="en-US" sz="1000" b="1" dirty="0">
                <a:solidFill>
                  <a:srgbClr val="FF0000"/>
                </a:solidFill>
              </a:rPr>
              <a:t>②知</a:t>
            </a:r>
          </a:p>
        </p:txBody>
      </p:sp>
      <p:sp>
        <p:nvSpPr>
          <p:cNvPr id="25" name="正方形/長方形 24"/>
          <p:cNvSpPr/>
          <p:nvPr/>
        </p:nvSpPr>
        <p:spPr>
          <a:xfrm>
            <a:off x="7632700" y="4929188"/>
            <a:ext cx="249238" cy="887412"/>
          </a:xfrm>
          <a:prstGeom prst="rect">
            <a:avLst/>
          </a:prstGeom>
          <a:solidFill>
            <a:srgbClr val="FFE7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6000" rIns="0" bIns="36000" anchor="ctr"/>
          <a:lstStyle/>
          <a:p>
            <a:pPr algn="ctr">
              <a:defRPr/>
            </a:pPr>
            <a:r>
              <a:rPr kumimoji="1" lang="ja-JP" altLang="en-US" sz="1000" b="1" dirty="0">
                <a:solidFill>
                  <a:srgbClr val="FF0000"/>
                </a:solidFill>
              </a:rPr>
              <a:t>③知技</a:t>
            </a:r>
          </a:p>
        </p:txBody>
      </p:sp>
      <p:sp>
        <p:nvSpPr>
          <p:cNvPr id="26" name="正方形/長方形 25"/>
          <p:cNvSpPr/>
          <p:nvPr/>
        </p:nvSpPr>
        <p:spPr>
          <a:xfrm>
            <a:off x="7708900" y="3678238"/>
            <a:ext cx="215900" cy="477837"/>
          </a:xfrm>
          <a:prstGeom prst="rect">
            <a:avLst/>
          </a:prstGeom>
          <a:solidFill>
            <a:srgbClr val="FFE7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6000" rIns="0" bIns="36000" anchor="ctr"/>
          <a:lstStyle/>
          <a:p>
            <a:pPr algn="ctr">
              <a:defRPr/>
            </a:pPr>
            <a:r>
              <a:rPr kumimoji="1" lang="ja-JP" altLang="en-US" sz="1000" b="1" dirty="0">
                <a:solidFill>
                  <a:srgbClr val="FF0000"/>
                </a:solidFill>
              </a:rPr>
              <a:t>②知</a:t>
            </a:r>
          </a:p>
        </p:txBody>
      </p:sp>
      <p:sp>
        <p:nvSpPr>
          <p:cNvPr id="27" name="正方形/長方形 26"/>
          <p:cNvSpPr/>
          <p:nvPr/>
        </p:nvSpPr>
        <p:spPr>
          <a:xfrm>
            <a:off x="3965575" y="4676775"/>
            <a:ext cx="214313" cy="477838"/>
          </a:xfrm>
          <a:prstGeom prst="rect">
            <a:avLst/>
          </a:prstGeom>
          <a:solidFill>
            <a:srgbClr val="E2FFC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6000" rIns="0" bIns="36000" anchor="ctr"/>
          <a:lstStyle/>
          <a:p>
            <a:pPr algn="ctr">
              <a:defRPr/>
            </a:pPr>
            <a:r>
              <a:rPr kumimoji="1" lang="ja-JP" altLang="en-US" sz="1000" b="1" dirty="0">
                <a:solidFill>
                  <a:schemeClr val="accent6">
                    <a:lumMod val="75000"/>
                  </a:schemeClr>
                </a:solidFill>
              </a:rPr>
              <a:t>思①</a:t>
            </a:r>
          </a:p>
        </p:txBody>
      </p:sp>
      <p:sp>
        <p:nvSpPr>
          <p:cNvPr id="28" name="正方形/長方形 27"/>
          <p:cNvSpPr/>
          <p:nvPr/>
        </p:nvSpPr>
        <p:spPr>
          <a:xfrm>
            <a:off x="7943850" y="4060825"/>
            <a:ext cx="214313" cy="479425"/>
          </a:xfrm>
          <a:prstGeom prst="rect">
            <a:avLst/>
          </a:prstGeom>
          <a:solidFill>
            <a:srgbClr val="E2FFC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6000" rIns="0" bIns="36000" anchor="ctr"/>
          <a:lstStyle/>
          <a:p>
            <a:pPr algn="ctr">
              <a:defRPr/>
            </a:pPr>
            <a:r>
              <a:rPr kumimoji="1" lang="ja-JP" altLang="en-US" sz="1000" b="1" dirty="0">
                <a:solidFill>
                  <a:schemeClr val="accent6">
                    <a:lumMod val="75000"/>
                  </a:schemeClr>
                </a:solidFill>
              </a:rPr>
              <a:t>思②</a:t>
            </a:r>
          </a:p>
        </p:txBody>
      </p:sp>
      <p:sp>
        <p:nvSpPr>
          <p:cNvPr id="29" name="正方形/長方形 28"/>
          <p:cNvSpPr/>
          <p:nvPr/>
        </p:nvSpPr>
        <p:spPr>
          <a:xfrm>
            <a:off x="8193088" y="5073650"/>
            <a:ext cx="215900" cy="1019175"/>
          </a:xfrm>
          <a:prstGeom prst="rect">
            <a:avLst/>
          </a:prstGeom>
          <a:solidFill>
            <a:srgbClr val="FFFFE1"/>
          </a:solidFill>
          <a:ln>
            <a:solidFill>
              <a:srgbClr val="E68900"/>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6000" rIns="0" bIns="36000" anchor="ctr"/>
          <a:lstStyle/>
          <a:p>
            <a:pPr algn="ctr">
              <a:defRPr/>
            </a:pPr>
            <a:r>
              <a:rPr kumimoji="1" lang="ja-JP" altLang="en-US" sz="1000" b="1" dirty="0">
                <a:solidFill>
                  <a:srgbClr val="BC7000"/>
                </a:solidFill>
              </a:rPr>
              <a:t>①態</a:t>
            </a:r>
          </a:p>
        </p:txBody>
      </p:sp>
      <p:sp>
        <p:nvSpPr>
          <p:cNvPr id="30" name="正方形/長方形 29"/>
          <p:cNvSpPr/>
          <p:nvPr/>
        </p:nvSpPr>
        <p:spPr>
          <a:xfrm>
            <a:off x="992188" y="2689225"/>
            <a:ext cx="144462" cy="798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36000" rIns="0" bIns="36000" anchor="ctr"/>
          <a:lstStyle/>
          <a:p>
            <a:pPr algn="ctr">
              <a:defRPr/>
            </a:pPr>
            <a:r>
              <a:rPr kumimoji="1" lang="ja-JP" altLang="en-US" sz="900" dirty="0">
                <a:solidFill>
                  <a:schemeClr val="tx1"/>
                </a:solidFill>
              </a:rPr>
              <a:t>第 １ 時</a:t>
            </a:r>
          </a:p>
        </p:txBody>
      </p:sp>
      <p:sp>
        <p:nvSpPr>
          <p:cNvPr id="31" name="正方形/長方形 30"/>
          <p:cNvSpPr/>
          <p:nvPr/>
        </p:nvSpPr>
        <p:spPr>
          <a:xfrm>
            <a:off x="992188" y="4983163"/>
            <a:ext cx="144462" cy="79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36000" rIns="0" bIns="36000" anchor="ctr"/>
          <a:lstStyle/>
          <a:p>
            <a:pPr algn="ctr">
              <a:defRPr/>
            </a:pPr>
            <a:r>
              <a:rPr kumimoji="1" lang="ja-JP" altLang="en-US" sz="900" dirty="0">
                <a:solidFill>
                  <a:schemeClr val="tx1"/>
                </a:solidFill>
              </a:rPr>
              <a:t>第 ２ 時</a:t>
            </a:r>
          </a:p>
        </p:txBody>
      </p:sp>
      <p:sp>
        <p:nvSpPr>
          <p:cNvPr id="32" name="正方形/長方形 31"/>
          <p:cNvSpPr/>
          <p:nvPr/>
        </p:nvSpPr>
        <p:spPr>
          <a:xfrm>
            <a:off x="4862513" y="2554288"/>
            <a:ext cx="144462" cy="79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36000" rIns="0" bIns="36000" anchor="ctr"/>
          <a:lstStyle/>
          <a:p>
            <a:pPr algn="ctr">
              <a:defRPr/>
            </a:pPr>
            <a:r>
              <a:rPr kumimoji="1" lang="ja-JP" altLang="en-US" sz="900" dirty="0">
                <a:solidFill>
                  <a:schemeClr val="tx1"/>
                </a:solidFill>
              </a:rPr>
              <a:t>第 ３ 時</a:t>
            </a:r>
          </a:p>
        </p:txBody>
      </p:sp>
      <p:sp>
        <p:nvSpPr>
          <p:cNvPr id="33" name="正方形/長方形 32"/>
          <p:cNvSpPr/>
          <p:nvPr/>
        </p:nvSpPr>
        <p:spPr>
          <a:xfrm>
            <a:off x="4865688" y="3594100"/>
            <a:ext cx="144462" cy="798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36000" rIns="0" bIns="36000" anchor="ctr"/>
          <a:lstStyle/>
          <a:p>
            <a:pPr algn="ctr">
              <a:defRPr/>
            </a:pPr>
            <a:r>
              <a:rPr kumimoji="1" lang="ja-JP" altLang="en-US" sz="900" dirty="0">
                <a:solidFill>
                  <a:schemeClr val="tx1"/>
                </a:solidFill>
              </a:rPr>
              <a:t>第 ４ 時</a:t>
            </a:r>
          </a:p>
        </p:txBody>
      </p:sp>
      <p:sp>
        <p:nvSpPr>
          <p:cNvPr id="34" name="正方形/長方形 33"/>
          <p:cNvSpPr/>
          <p:nvPr/>
        </p:nvSpPr>
        <p:spPr>
          <a:xfrm>
            <a:off x="4865688" y="4941888"/>
            <a:ext cx="144462" cy="79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36000" rIns="0" bIns="36000" anchor="ctr"/>
          <a:lstStyle/>
          <a:p>
            <a:pPr algn="ctr">
              <a:defRPr/>
            </a:pPr>
            <a:r>
              <a:rPr kumimoji="1" lang="ja-JP" altLang="en-US" sz="900" dirty="0">
                <a:solidFill>
                  <a:schemeClr val="tx1"/>
                </a:solidFill>
              </a:rPr>
              <a:t>第 ５ 時</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spd="med" advTm="161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4"/>
          <p:cNvSpPr txBox="1">
            <a:spLocks noChangeArrowheads="1"/>
          </p:cNvSpPr>
          <p:nvPr/>
        </p:nvSpPr>
        <p:spPr bwMode="auto">
          <a:xfrm>
            <a:off x="155575" y="669925"/>
            <a:ext cx="8640763" cy="477054"/>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000"/>
              </a:lnSpc>
              <a:defRPr/>
            </a:pPr>
            <a:r>
              <a:rPr kumimoji="1" lang="ja-JP" altLang="en-US" sz="2200" dirty="0">
                <a:latin typeface="+mn-ea"/>
              </a:rPr>
              <a:t>３　観点別学習状況の評価の進め方</a:t>
            </a:r>
            <a:endParaRPr kumimoji="1" lang="en-US" altLang="ja-JP" sz="2200" dirty="0">
              <a:latin typeface="+mn-ea"/>
            </a:endParaRPr>
          </a:p>
        </p:txBody>
      </p:sp>
      <p:sp>
        <p:nvSpPr>
          <p:cNvPr id="53251"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graphicFrame>
        <p:nvGraphicFramePr>
          <p:cNvPr id="2" name="表 1"/>
          <p:cNvGraphicFramePr>
            <a:graphicFrameLocks noGrp="1"/>
          </p:cNvGraphicFramePr>
          <p:nvPr>
            <p:extLst>
              <p:ext uri="{D42A27DB-BD31-4B8C-83A1-F6EECF244321}">
                <p14:modId xmlns:p14="http://schemas.microsoft.com/office/powerpoint/2010/main" val="1257848607"/>
              </p:ext>
            </p:extLst>
          </p:nvPr>
        </p:nvGraphicFramePr>
        <p:xfrm>
          <a:off x="468313" y="1125538"/>
          <a:ext cx="8351837" cy="5472127"/>
        </p:xfrm>
        <a:graphic>
          <a:graphicData uri="http://schemas.openxmlformats.org/drawingml/2006/table">
            <a:tbl>
              <a:tblPr firstRow="1" bandRow="1">
                <a:tableStyleId>{5C22544A-7EE6-4342-B048-85BDC9FD1C3A}</a:tableStyleId>
              </a:tblPr>
              <a:tblGrid>
                <a:gridCol w="359271">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1800404">
                  <a:extLst>
                    <a:ext uri="{9D8B030D-6E8A-4147-A177-3AD203B41FA5}">
                      <a16:colId xmlns:a16="http://schemas.microsoft.com/office/drawing/2014/main" val="20002"/>
                    </a:ext>
                  </a:extLst>
                </a:gridCol>
                <a:gridCol w="1727966">
                  <a:extLst>
                    <a:ext uri="{9D8B030D-6E8A-4147-A177-3AD203B41FA5}">
                      <a16:colId xmlns:a16="http://schemas.microsoft.com/office/drawing/2014/main" val="20003"/>
                    </a:ext>
                  </a:extLst>
                </a:gridCol>
                <a:gridCol w="1871963">
                  <a:extLst>
                    <a:ext uri="{9D8B030D-6E8A-4147-A177-3AD203B41FA5}">
                      <a16:colId xmlns:a16="http://schemas.microsoft.com/office/drawing/2014/main" val="20004"/>
                    </a:ext>
                  </a:extLst>
                </a:gridCol>
                <a:gridCol w="431993">
                  <a:extLst>
                    <a:ext uri="{9D8B030D-6E8A-4147-A177-3AD203B41FA5}">
                      <a16:colId xmlns:a16="http://schemas.microsoft.com/office/drawing/2014/main" val="20005"/>
                    </a:ext>
                  </a:extLst>
                </a:gridCol>
              </a:tblGrid>
              <a:tr h="335229">
                <a:tc gridSpan="2">
                  <a:txBody>
                    <a:bodyPr/>
                    <a:lstStyle/>
                    <a:p>
                      <a:pPr algn="ctr"/>
                      <a:r>
                        <a:rPr kumimoji="1" lang="ja-JP" altLang="en-US" sz="1600" b="0" dirty="0">
                          <a:solidFill>
                            <a:schemeClr val="tx1"/>
                          </a:solidFill>
                        </a:rPr>
                        <a:t>題材全体の学習指導</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l"/>
                      <a:r>
                        <a:rPr kumimoji="1" lang="ja-JP" altLang="en-US" sz="1600" b="0" dirty="0">
                          <a:solidFill>
                            <a:schemeClr val="tx1"/>
                          </a:solidFill>
                        </a:rPr>
                        <a:t>　　　　　　　　　　　　評価の位置付け</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35229">
                <a:tc rowSpan="2">
                  <a:txBody>
                    <a:bodyPr/>
                    <a:lstStyle/>
                    <a:p>
                      <a:pPr algn="ctr"/>
                      <a:r>
                        <a:rPr kumimoji="1" lang="ja-JP" altLang="en-US" sz="1600" b="0" dirty="0">
                          <a:solidFill>
                            <a:schemeClr val="tx1"/>
                          </a:solidFill>
                        </a:rPr>
                        <a:t>時</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kumimoji="1" lang="ja-JP" altLang="en-US" sz="1600" b="0" dirty="0">
                          <a:solidFill>
                            <a:schemeClr val="tx1"/>
                          </a:solidFill>
                        </a:rPr>
                        <a:t>主な学習内容</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kumimoji="1" lang="ja-JP" altLang="en-US" sz="1600" b="0" dirty="0">
                          <a:solidFill>
                            <a:schemeClr val="tx1"/>
                          </a:solidFill>
                        </a:rPr>
                        <a:t>評価の観点と主な評価の対象</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kumimoji="1" lang="ja-JP" altLang="en-US" sz="1200" b="1" dirty="0">
                          <a:solidFill>
                            <a:schemeClr val="tx1"/>
                          </a:solidFill>
                        </a:rPr>
                        <a:t>評価回数</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18108">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1" dirty="0">
                          <a:solidFill>
                            <a:schemeClr val="tx1"/>
                          </a:solidFill>
                        </a:rPr>
                        <a:t>知識・技能</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r>
                        <a:rPr kumimoji="1" lang="ja-JP" altLang="en-US" sz="1400" b="1" dirty="0">
                          <a:solidFill>
                            <a:schemeClr val="tx1"/>
                          </a:solidFill>
                        </a:rPr>
                        <a:t>思考・判断・表現</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kumimoji="1" lang="ja-JP" altLang="en-US" sz="1400" b="1" dirty="0">
                          <a:solidFill>
                            <a:schemeClr val="tx1"/>
                          </a:solidFill>
                        </a:rPr>
                        <a:t>主体的に学習に</a:t>
                      </a:r>
                    </a:p>
                    <a:p>
                      <a:pPr algn="ctr"/>
                      <a:r>
                        <a:rPr kumimoji="1" lang="ja-JP" altLang="en-US" sz="1400" b="1" dirty="0">
                          <a:solidFill>
                            <a:schemeClr val="tx1"/>
                          </a:solidFill>
                        </a:rPr>
                        <a:t>取り組む態度</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85748">
                <a:tc>
                  <a:txBody>
                    <a:bodyPr/>
                    <a:lstStyle/>
                    <a:p>
                      <a:pPr algn="ctr"/>
                      <a:r>
                        <a:rPr kumimoji="1" lang="ja-JP" altLang="en-US" sz="1600" b="0" dirty="0">
                          <a:solidFill>
                            <a:schemeClr val="tx1"/>
                          </a:solidFill>
                        </a:rPr>
                        <a:t>１</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300" b="0" dirty="0">
                          <a:solidFill>
                            <a:schemeClr val="tx1"/>
                          </a:solidFill>
                        </a:rPr>
                        <a:t>「とんび」の歌詞の表す様子や旋律の反復など曲の特徴を捉え，表現を工夫する。</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FC5"/>
                    </a:solidFill>
                  </a:tcPr>
                </a:tc>
                <a:tc>
                  <a:txBody>
                    <a:bodyPr/>
                    <a:lstStyle/>
                    <a:p>
                      <a:pPr algn="ctr"/>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1" dirty="0">
                          <a:solidFill>
                            <a:schemeClr val="tx1"/>
                          </a:solidFill>
                        </a:rPr>
                        <a:t>０</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081986">
                <a:tc>
                  <a:txBody>
                    <a:bodyPr/>
                    <a:lstStyle/>
                    <a:p>
                      <a:pPr algn="ctr"/>
                      <a:r>
                        <a:rPr kumimoji="1" lang="ja-JP" altLang="en-US" sz="1600" b="0" dirty="0">
                          <a:solidFill>
                            <a:schemeClr val="tx1"/>
                          </a:solidFill>
                        </a:rPr>
                        <a:t>２</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300" b="0" dirty="0">
                          <a:solidFill>
                            <a:schemeClr val="tx1"/>
                          </a:solidFill>
                        </a:rPr>
                        <a:t>「とんび」の曲想と音楽の構造や歌詞の内容との関わりについて気付くとともに，それらを生かして表現を工夫し，思いや意図をもって歌う。</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800" b="1" dirty="0">
                          <a:solidFill>
                            <a:srgbClr val="FF0000"/>
                          </a:solidFill>
                        </a:rPr>
                        <a:t>①技能（②知識）</a:t>
                      </a:r>
                      <a:r>
                        <a:rPr kumimoji="1" lang="ja-JP" altLang="en-US" sz="1400" b="1" dirty="0">
                          <a:solidFill>
                            <a:schemeClr val="tx1"/>
                          </a:solidFill>
                        </a:rPr>
                        <a:t>　</a:t>
                      </a:r>
                      <a:endParaRPr kumimoji="1" lang="en-US" altLang="ja-JP" sz="1400" b="1" dirty="0">
                        <a:solidFill>
                          <a:schemeClr val="tx1"/>
                        </a:solidFill>
                      </a:endParaRPr>
                    </a:p>
                    <a:p>
                      <a:pPr algn="l"/>
                      <a:r>
                        <a:rPr kumimoji="1" lang="ja-JP" altLang="en-US" sz="1200" b="1" baseline="0" dirty="0">
                          <a:solidFill>
                            <a:schemeClr val="tx1">
                              <a:lumMod val="75000"/>
                              <a:lumOff val="25000"/>
                            </a:schemeClr>
                          </a:solidFill>
                        </a:rPr>
                        <a:t>     </a:t>
                      </a:r>
                      <a:r>
                        <a:rPr kumimoji="1" lang="ja-JP" altLang="en-US" sz="1200" b="1" dirty="0">
                          <a:solidFill>
                            <a:schemeClr val="tx1">
                              <a:lumMod val="75000"/>
                              <a:lumOff val="25000"/>
                            </a:schemeClr>
                          </a:solidFill>
                        </a:rPr>
                        <a:t>（聴取）    （記述・発言）</a:t>
                      </a:r>
                      <a:endParaRPr kumimoji="1" lang="ja-JP" altLang="en-US" sz="1100" b="1" dirty="0">
                        <a:solidFill>
                          <a:schemeClr val="tx1">
                            <a:lumMod val="75000"/>
                            <a:lumOff val="25000"/>
                          </a:schemeClr>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FF"/>
                    </a:solidFill>
                  </a:tcPr>
                </a:tc>
                <a:tc>
                  <a:txBody>
                    <a:bodyPr/>
                    <a:lstStyle/>
                    <a:p>
                      <a:pPr algn="ctr"/>
                      <a:r>
                        <a:rPr kumimoji="1" lang="ja-JP" altLang="en-US" sz="1800" b="1" dirty="0">
                          <a:solidFill>
                            <a:schemeClr val="accent6">
                              <a:lumMod val="50000"/>
                            </a:schemeClr>
                          </a:solidFill>
                        </a:rPr>
                        <a:t>思考①</a:t>
                      </a:r>
                      <a:endParaRPr kumimoji="1" lang="en-US" altLang="ja-JP" sz="1800" b="1" dirty="0">
                        <a:solidFill>
                          <a:schemeClr val="accent6">
                            <a:lumMod val="50000"/>
                          </a:schemeClr>
                        </a:solidFill>
                      </a:endParaRPr>
                    </a:p>
                    <a:p>
                      <a:pPr algn="ctr"/>
                      <a:r>
                        <a:rPr kumimoji="1" lang="ja-JP" altLang="en-US" sz="1200" b="1" dirty="0">
                          <a:solidFill>
                            <a:schemeClr val="tx1">
                              <a:lumMod val="75000"/>
                              <a:lumOff val="25000"/>
                            </a:schemeClr>
                          </a:solidFill>
                        </a:rPr>
                        <a:t>（聴取・発言・記述）</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1"/>
                    </a:solidFill>
                  </a:tcPr>
                </a:tc>
                <a:tc>
                  <a:txBody>
                    <a:bodyPr/>
                    <a:lstStyle/>
                    <a:p>
                      <a:pPr algn="ctr"/>
                      <a:r>
                        <a:rPr kumimoji="1" lang="ja-JP" altLang="en-US" sz="1400" b="1" dirty="0">
                          <a:solidFill>
                            <a:schemeClr val="tx1"/>
                          </a:solidFill>
                        </a:rPr>
                        <a:t>２</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883867">
                <a:tc>
                  <a:txBody>
                    <a:bodyPr/>
                    <a:lstStyle/>
                    <a:p>
                      <a:pPr algn="ctr"/>
                      <a:r>
                        <a:rPr kumimoji="1" lang="ja-JP" altLang="en-US" sz="1600" b="0" dirty="0">
                          <a:solidFill>
                            <a:schemeClr val="tx1"/>
                          </a:solidFill>
                        </a:rPr>
                        <a:t>３</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300" b="0" dirty="0">
                          <a:solidFill>
                            <a:schemeClr val="tx1"/>
                          </a:solidFill>
                        </a:rPr>
                        <a:t>「エーデルワイス」の特徴を捉え，運指や音色に気を付けてリコーダーで旋律を演奏する。</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FFF"/>
                    </a:solidFill>
                  </a:tcPr>
                </a:tc>
                <a:tc>
                  <a:txBody>
                    <a:bodyPr/>
                    <a:lstStyle/>
                    <a:p>
                      <a:pPr algn="l"/>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85748">
                <a:tc>
                  <a:txBody>
                    <a:bodyPr/>
                    <a:lstStyle/>
                    <a:p>
                      <a:pPr algn="ctr"/>
                      <a:r>
                        <a:rPr kumimoji="1" lang="ja-JP" altLang="en-US" sz="1600" b="0" dirty="0">
                          <a:solidFill>
                            <a:schemeClr val="tx1"/>
                          </a:solidFill>
                        </a:rPr>
                        <a:t>４</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300" b="0" dirty="0">
                          <a:solidFill>
                            <a:schemeClr val="tx1"/>
                          </a:solidFill>
                        </a:rPr>
                        <a:t>「エーデルワイス」の特徴を捉えてリコーダーの表現を工夫する。</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dirty="0">
                          <a:solidFill>
                            <a:srgbClr val="FF0000"/>
                          </a:solidFill>
                        </a:rPr>
                        <a:t>　　　　　②知識</a:t>
                      </a:r>
                      <a:endParaRPr kumimoji="1" lang="en-US" altLang="ja-JP" sz="1800" b="1" dirty="0">
                        <a:solidFill>
                          <a:srgbClr val="FF0000"/>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rPr>
                        <a:t>　　　　　　　</a:t>
                      </a:r>
                      <a:r>
                        <a:rPr kumimoji="1" lang="ja-JP" altLang="en-US" sz="1200" b="1" dirty="0">
                          <a:solidFill>
                            <a:schemeClr val="tx1">
                              <a:lumMod val="75000"/>
                              <a:lumOff val="25000"/>
                            </a:schemeClr>
                          </a:solidFill>
                        </a:rPr>
                        <a:t>（記述・発言）</a:t>
                      </a:r>
                      <a:endParaRPr kumimoji="1" lang="en-US" altLang="ja-JP" sz="1200" b="1" dirty="0">
                        <a:solidFill>
                          <a:schemeClr val="tx1">
                            <a:lumMod val="75000"/>
                            <a:lumOff val="25000"/>
                          </a:schemeClr>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FF"/>
                    </a:solidFill>
                  </a:tcPr>
                </a:tc>
                <a:tc>
                  <a:txBody>
                    <a:bodyPr/>
                    <a:lstStyle/>
                    <a:p>
                      <a:pPr algn="ctr"/>
                      <a:r>
                        <a:rPr kumimoji="1" lang="ja-JP" altLang="en-US" sz="1800" b="1" dirty="0">
                          <a:solidFill>
                            <a:schemeClr val="accent6">
                              <a:lumMod val="50000"/>
                            </a:schemeClr>
                          </a:solidFill>
                        </a:rPr>
                        <a:t>思考②</a:t>
                      </a:r>
                      <a:endParaRPr kumimoji="1" lang="en-US" altLang="ja-JP" sz="1800" b="1" dirty="0">
                        <a:solidFill>
                          <a:schemeClr val="accent6">
                            <a:lumMod val="50000"/>
                          </a:schemeClr>
                        </a:solidFill>
                      </a:endParaRPr>
                    </a:p>
                    <a:p>
                      <a:pPr algn="ctr"/>
                      <a:r>
                        <a:rPr kumimoji="1" lang="ja-JP" altLang="en-US" sz="1200" b="1" dirty="0">
                          <a:solidFill>
                            <a:schemeClr val="tx1">
                              <a:lumMod val="75000"/>
                              <a:lumOff val="25000"/>
                            </a:schemeClr>
                          </a:solidFill>
                        </a:rPr>
                        <a:t>（聴取・発言・記述）</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kumimoji="1" lang="ja-JP" altLang="en-US" sz="1400" b="1" dirty="0">
                          <a:solidFill>
                            <a:schemeClr val="tx1"/>
                          </a:solidFill>
                        </a:rPr>
                        <a:t>２</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946197">
                <a:tc>
                  <a:txBody>
                    <a:bodyPr/>
                    <a:lstStyle/>
                    <a:p>
                      <a:pPr algn="ctr"/>
                      <a:r>
                        <a:rPr kumimoji="1" lang="ja-JP" altLang="en-US" sz="1600" b="0" dirty="0">
                          <a:solidFill>
                            <a:schemeClr val="tx1"/>
                          </a:solidFill>
                        </a:rPr>
                        <a:t>５</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300" b="0" dirty="0">
                          <a:solidFill>
                            <a:schemeClr val="tx1"/>
                          </a:solidFill>
                        </a:rPr>
                        <a:t>グループごとに，「エーデルワイス」の特徴を捉えた表現を工夫し，表現を工夫した演奏を発表する。</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1" dirty="0">
                          <a:solidFill>
                            <a:srgbClr val="FF0000"/>
                          </a:solidFill>
                        </a:rPr>
                        <a:t>③知識・技能</a:t>
                      </a:r>
                      <a:endParaRPr kumimoji="1" lang="en-US" altLang="ja-JP" sz="1800" b="1" dirty="0">
                        <a:solidFill>
                          <a:srgbClr val="FF0000"/>
                        </a:solidFill>
                      </a:endParaRPr>
                    </a:p>
                    <a:p>
                      <a:pPr algn="ctr"/>
                      <a:r>
                        <a:rPr kumimoji="1" lang="ja-JP" altLang="en-US" sz="1200" b="1" dirty="0">
                          <a:solidFill>
                            <a:schemeClr val="tx1">
                              <a:lumMod val="75000"/>
                              <a:lumOff val="25000"/>
                            </a:schemeClr>
                          </a:solidFill>
                        </a:rPr>
                        <a:t>（聴取・発言・記述）</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algn="ctr"/>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FC5"/>
                    </a:solidFill>
                  </a:tcPr>
                </a:tc>
                <a:tc>
                  <a:txBody>
                    <a:bodyPr/>
                    <a:lstStyle/>
                    <a:p>
                      <a:pPr algn="ctr"/>
                      <a:r>
                        <a:rPr kumimoji="1" lang="ja-JP" altLang="en-US" sz="1800" b="1" dirty="0">
                          <a:solidFill>
                            <a:srgbClr val="E68900"/>
                          </a:solidFill>
                        </a:rPr>
                        <a:t>態度①</a:t>
                      </a:r>
                      <a:endParaRPr kumimoji="1" lang="en-US" altLang="ja-JP" sz="1800" b="1" dirty="0">
                        <a:solidFill>
                          <a:srgbClr val="E68900"/>
                        </a:solidFill>
                      </a:endParaRPr>
                    </a:p>
                    <a:p>
                      <a:pPr algn="ctr"/>
                      <a:r>
                        <a:rPr kumimoji="1" lang="ja-JP" altLang="en-US" sz="1200" b="1" dirty="0">
                          <a:solidFill>
                            <a:schemeClr val="tx1">
                              <a:lumMod val="75000"/>
                              <a:lumOff val="25000"/>
                            </a:schemeClr>
                          </a:solidFill>
                        </a:rPr>
                        <a:t>（観察・記録・聴取）</a:t>
                      </a:r>
                      <a:endParaRPr kumimoji="1" lang="ja-JP" altLang="en-US" sz="12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kumimoji="1" lang="ja-JP" altLang="en-US" sz="1400" b="1" dirty="0">
                          <a:solidFill>
                            <a:schemeClr val="tx1"/>
                          </a:solidFill>
                        </a:rPr>
                        <a:t>２</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3" name="下矢印 2"/>
          <p:cNvSpPr/>
          <p:nvPr/>
        </p:nvSpPr>
        <p:spPr>
          <a:xfrm>
            <a:off x="3995738" y="3852863"/>
            <a:ext cx="458787" cy="1160462"/>
          </a:xfrm>
          <a:prstGeom prst="downArrow">
            <a:avLst>
              <a:gd name="adj1" fmla="val 42419"/>
              <a:gd name="adj2" fmla="val 50000"/>
            </a:avLst>
          </a:prstGeom>
          <a:solidFill>
            <a:srgbClr val="FF99FF"/>
          </a:solidFill>
          <a:ln w="190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8" name="下矢印 7"/>
          <p:cNvSpPr/>
          <p:nvPr/>
        </p:nvSpPr>
        <p:spPr>
          <a:xfrm>
            <a:off x="7164388" y="2565400"/>
            <a:ext cx="503237" cy="3167063"/>
          </a:xfrm>
          <a:prstGeom prst="downArrow">
            <a:avLst>
              <a:gd name="adj1" fmla="val 42419"/>
              <a:gd name="adj2" fmla="val 50000"/>
            </a:avLst>
          </a:prstGeom>
          <a:solidFill>
            <a:srgbClr val="FFFF00"/>
          </a:solidFill>
          <a:ln w="19050">
            <a:solidFill>
              <a:srgbClr val="FF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下矢印 8"/>
          <p:cNvSpPr/>
          <p:nvPr/>
        </p:nvSpPr>
        <p:spPr>
          <a:xfrm>
            <a:off x="5408613" y="2565400"/>
            <a:ext cx="460375" cy="719138"/>
          </a:xfrm>
          <a:prstGeom prst="downArrow">
            <a:avLst>
              <a:gd name="adj1" fmla="val 42419"/>
              <a:gd name="adj2" fmla="val 50000"/>
            </a:avLst>
          </a:prstGeom>
          <a:solidFill>
            <a:srgbClr val="92D050"/>
          </a:solidFill>
          <a:ln w="190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0" name="下矢印 9"/>
          <p:cNvSpPr/>
          <p:nvPr/>
        </p:nvSpPr>
        <p:spPr>
          <a:xfrm>
            <a:off x="5408613" y="5589588"/>
            <a:ext cx="460375" cy="647700"/>
          </a:xfrm>
          <a:prstGeom prst="downArrow">
            <a:avLst>
              <a:gd name="adj1" fmla="val 42419"/>
              <a:gd name="adj2" fmla="val 50000"/>
            </a:avLst>
          </a:prstGeom>
          <a:solidFill>
            <a:srgbClr val="92D050"/>
          </a:solidFill>
          <a:ln w="190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5" name="角丸四角形吹き出し 4"/>
          <p:cNvSpPr/>
          <p:nvPr/>
        </p:nvSpPr>
        <p:spPr>
          <a:xfrm>
            <a:off x="3379788" y="2232025"/>
            <a:ext cx="1755775" cy="815975"/>
          </a:xfrm>
          <a:prstGeom prst="wedgeRoundRectCallout">
            <a:avLst>
              <a:gd name="adj1" fmla="val -20155"/>
              <a:gd name="adj2" fmla="val 68511"/>
              <a:gd name="adj3" fmla="val 16667"/>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1600" dirty="0">
                <a:solidFill>
                  <a:schemeClr val="tx1">
                    <a:lumMod val="50000"/>
                    <a:lumOff val="50000"/>
                  </a:schemeClr>
                </a:solidFill>
              </a:rPr>
              <a:t>丸数字（朱書き）は全員の状況を記録に残す場面</a:t>
            </a:r>
          </a:p>
        </p:txBody>
      </p:sp>
      <p:grpSp>
        <p:nvGrpSpPr>
          <p:cNvPr id="53313" name="グループ化 11"/>
          <p:cNvGrpSpPr>
            <a:grpSpLocks/>
          </p:cNvGrpSpPr>
          <p:nvPr/>
        </p:nvGrpSpPr>
        <p:grpSpPr bwMode="auto">
          <a:xfrm>
            <a:off x="4241800" y="4164013"/>
            <a:ext cx="2847975" cy="620712"/>
            <a:chOff x="4241180" y="4163298"/>
            <a:chExt cx="2849145" cy="621133"/>
          </a:xfrm>
        </p:grpSpPr>
        <p:sp>
          <p:nvSpPr>
            <p:cNvPr id="6" name="二等辺三角形 5"/>
            <p:cNvSpPr/>
            <p:nvPr/>
          </p:nvSpPr>
          <p:spPr>
            <a:xfrm rot="16200000">
              <a:off x="4313413" y="4361123"/>
              <a:ext cx="216046" cy="360511"/>
            </a:xfrm>
            <a:prstGeom prst="triangl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1" name="角丸四角形吹き出し 10"/>
            <p:cNvSpPr/>
            <p:nvPr/>
          </p:nvSpPr>
          <p:spPr>
            <a:xfrm>
              <a:off x="4571516" y="4163298"/>
              <a:ext cx="2518809" cy="621133"/>
            </a:xfrm>
            <a:prstGeom prst="wedgeRoundRectCallout">
              <a:avLst>
                <a:gd name="adj1" fmla="val 61108"/>
                <a:gd name="adj2" fmla="val 21779"/>
                <a:gd name="adj3" fmla="val 16667"/>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1600" dirty="0">
                  <a:solidFill>
                    <a:schemeClr val="tx1">
                      <a:lumMod val="50000"/>
                      <a:lumOff val="50000"/>
                    </a:schemeClr>
                  </a:solidFill>
                </a:rPr>
                <a:t>状況の把握</a:t>
              </a:r>
              <a:endParaRPr kumimoji="1" lang="en-US" altLang="ja-JP" sz="1600" dirty="0">
                <a:solidFill>
                  <a:schemeClr val="tx1">
                    <a:lumMod val="50000"/>
                    <a:lumOff val="50000"/>
                  </a:schemeClr>
                </a:solidFill>
              </a:endParaRPr>
            </a:p>
            <a:p>
              <a:pPr algn="ctr">
                <a:defRPr/>
              </a:pPr>
              <a:r>
                <a:rPr kumimoji="1" lang="ja-JP" altLang="en-US" sz="1600" dirty="0">
                  <a:solidFill>
                    <a:schemeClr val="tx1">
                      <a:lumMod val="50000"/>
                      <a:lumOff val="50000"/>
                    </a:schemeClr>
                  </a:solidFill>
                </a:rPr>
                <a:t>適切な指導や支援</a:t>
              </a:r>
            </a:p>
          </p:txBody>
        </p:sp>
      </p:gr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852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4"/>
          <p:cNvSpPr txBox="1">
            <a:spLocks noChangeArrowheads="1"/>
          </p:cNvSpPr>
          <p:nvPr/>
        </p:nvSpPr>
        <p:spPr bwMode="auto">
          <a:xfrm>
            <a:off x="155575" y="669925"/>
            <a:ext cx="8640763" cy="4778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000"/>
              </a:lnSpc>
              <a:defRPr/>
            </a:pPr>
            <a:r>
              <a:rPr kumimoji="1" lang="ja-JP" altLang="en-US" sz="2200" dirty="0">
                <a:latin typeface="+mn-ea"/>
              </a:rPr>
              <a:t>３　題材全体の学習指導における評価の位置付けと回数</a:t>
            </a:r>
            <a:endParaRPr kumimoji="1" lang="en-US" altLang="ja-JP" sz="2200" dirty="0">
              <a:latin typeface="+mn-ea"/>
            </a:endParaRPr>
          </a:p>
        </p:txBody>
      </p:sp>
      <p:sp>
        <p:nvSpPr>
          <p:cNvPr id="55299"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graphicFrame>
        <p:nvGraphicFramePr>
          <p:cNvPr id="2" name="表 1"/>
          <p:cNvGraphicFramePr>
            <a:graphicFrameLocks noGrp="1"/>
          </p:cNvGraphicFramePr>
          <p:nvPr/>
        </p:nvGraphicFramePr>
        <p:xfrm>
          <a:off x="468313" y="1125538"/>
          <a:ext cx="8351837" cy="5472127"/>
        </p:xfrm>
        <a:graphic>
          <a:graphicData uri="http://schemas.openxmlformats.org/drawingml/2006/table">
            <a:tbl>
              <a:tblPr firstRow="1" bandRow="1">
                <a:tableStyleId>{5C22544A-7EE6-4342-B048-85BDC9FD1C3A}</a:tableStyleId>
              </a:tblPr>
              <a:tblGrid>
                <a:gridCol w="359271">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1800404">
                  <a:extLst>
                    <a:ext uri="{9D8B030D-6E8A-4147-A177-3AD203B41FA5}">
                      <a16:colId xmlns:a16="http://schemas.microsoft.com/office/drawing/2014/main" val="20002"/>
                    </a:ext>
                  </a:extLst>
                </a:gridCol>
                <a:gridCol w="1727966">
                  <a:extLst>
                    <a:ext uri="{9D8B030D-6E8A-4147-A177-3AD203B41FA5}">
                      <a16:colId xmlns:a16="http://schemas.microsoft.com/office/drawing/2014/main" val="20003"/>
                    </a:ext>
                  </a:extLst>
                </a:gridCol>
                <a:gridCol w="1871963">
                  <a:extLst>
                    <a:ext uri="{9D8B030D-6E8A-4147-A177-3AD203B41FA5}">
                      <a16:colId xmlns:a16="http://schemas.microsoft.com/office/drawing/2014/main" val="20004"/>
                    </a:ext>
                  </a:extLst>
                </a:gridCol>
                <a:gridCol w="431993">
                  <a:extLst>
                    <a:ext uri="{9D8B030D-6E8A-4147-A177-3AD203B41FA5}">
                      <a16:colId xmlns:a16="http://schemas.microsoft.com/office/drawing/2014/main" val="20005"/>
                    </a:ext>
                  </a:extLst>
                </a:gridCol>
              </a:tblGrid>
              <a:tr h="335229">
                <a:tc gridSpan="2">
                  <a:txBody>
                    <a:bodyPr/>
                    <a:lstStyle/>
                    <a:p>
                      <a:pPr algn="ctr"/>
                      <a:r>
                        <a:rPr kumimoji="1" lang="ja-JP" altLang="en-US" sz="1600" b="0" dirty="0">
                          <a:solidFill>
                            <a:schemeClr val="tx1"/>
                          </a:solidFill>
                        </a:rPr>
                        <a:t>題材全体の学習指導</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l"/>
                      <a:r>
                        <a:rPr kumimoji="1" lang="ja-JP" altLang="en-US" sz="1600" b="0" dirty="0">
                          <a:solidFill>
                            <a:schemeClr val="tx1"/>
                          </a:solidFill>
                        </a:rPr>
                        <a:t>　　　　　　　　　　　　評価の位置付け</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35229">
                <a:tc rowSpan="2">
                  <a:txBody>
                    <a:bodyPr/>
                    <a:lstStyle/>
                    <a:p>
                      <a:pPr algn="ctr"/>
                      <a:r>
                        <a:rPr kumimoji="1" lang="ja-JP" altLang="en-US" sz="1600" b="0" dirty="0">
                          <a:solidFill>
                            <a:schemeClr val="tx1"/>
                          </a:solidFill>
                        </a:rPr>
                        <a:t>時</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kumimoji="1" lang="ja-JP" altLang="en-US" sz="1600" b="0" dirty="0">
                          <a:solidFill>
                            <a:schemeClr val="tx1"/>
                          </a:solidFill>
                        </a:rPr>
                        <a:t>主な学習内容</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kumimoji="1" lang="ja-JP" altLang="en-US" sz="1600" b="0" dirty="0">
                          <a:solidFill>
                            <a:schemeClr val="tx1"/>
                          </a:solidFill>
                        </a:rPr>
                        <a:t>評価の観点と主な評価の対象</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kumimoji="1" lang="ja-JP" altLang="en-US" sz="1200" b="1" dirty="0">
                          <a:solidFill>
                            <a:schemeClr val="tx1"/>
                          </a:solidFill>
                        </a:rPr>
                        <a:t>評価回数</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18108">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1" dirty="0">
                          <a:solidFill>
                            <a:schemeClr val="tx1"/>
                          </a:solidFill>
                        </a:rPr>
                        <a:t>知識・技能</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r>
                        <a:rPr kumimoji="1" lang="ja-JP" altLang="en-US" sz="1400" b="1" dirty="0">
                          <a:solidFill>
                            <a:schemeClr val="tx1"/>
                          </a:solidFill>
                        </a:rPr>
                        <a:t>思考・判断・表現</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kumimoji="1" lang="ja-JP" altLang="en-US" sz="1400" b="1" dirty="0">
                          <a:solidFill>
                            <a:schemeClr val="tx1"/>
                          </a:solidFill>
                        </a:rPr>
                        <a:t>主体的に学習に</a:t>
                      </a:r>
                    </a:p>
                    <a:p>
                      <a:pPr algn="ctr"/>
                      <a:r>
                        <a:rPr kumimoji="1" lang="ja-JP" altLang="en-US" sz="1400" b="1" dirty="0">
                          <a:solidFill>
                            <a:schemeClr val="tx1"/>
                          </a:solidFill>
                        </a:rPr>
                        <a:t>取り組む態度</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85748">
                <a:tc>
                  <a:txBody>
                    <a:bodyPr/>
                    <a:lstStyle/>
                    <a:p>
                      <a:pPr algn="ctr"/>
                      <a:r>
                        <a:rPr kumimoji="1" lang="ja-JP" altLang="en-US" sz="1600" b="0" dirty="0">
                          <a:solidFill>
                            <a:schemeClr val="tx1"/>
                          </a:solidFill>
                        </a:rPr>
                        <a:t>１</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300" b="0" dirty="0">
                          <a:solidFill>
                            <a:schemeClr val="tx1"/>
                          </a:solidFill>
                        </a:rPr>
                        <a:t>「とんび」の歌詞の表す様子や旋律の反復など曲の特徴を捉え，表現を工夫する。</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FC5"/>
                    </a:solidFill>
                  </a:tcPr>
                </a:tc>
                <a:tc>
                  <a:txBody>
                    <a:bodyPr/>
                    <a:lstStyle/>
                    <a:p>
                      <a:pPr algn="ctr"/>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1" dirty="0">
                          <a:solidFill>
                            <a:schemeClr val="tx1"/>
                          </a:solidFill>
                        </a:rPr>
                        <a:t>０</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081986">
                <a:tc>
                  <a:txBody>
                    <a:bodyPr/>
                    <a:lstStyle/>
                    <a:p>
                      <a:pPr algn="ctr"/>
                      <a:r>
                        <a:rPr kumimoji="1" lang="ja-JP" altLang="en-US" sz="1600" b="0" dirty="0">
                          <a:solidFill>
                            <a:schemeClr val="tx1"/>
                          </a:solidFill>
                        </a:rPr>
                        <a:t>２</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300" b="0" dirty="0">
                          <a:solidFill>
                            <a:schemeClr val="tx1"/>
                          </a:solidFill>
                        </a:rPr>
                        <a:t>「とんび」の曲想と音楽の構造や歌詞の内容との関わりについて気付くとともに，それらを生かして表現を工夫し，思いや意図をもって歌う。</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800" b="1" dirty="0">
                          <a:solidFill>
                            <a:srgbClr val="FF0000"/>
                          </a:solidFill>
                        </a:rPr>
                        <a:t>①技能  ②知識</a:t>
                      </a:r>
                      <a:r>
                        <a:rPr kumimoji="1" lang="ja-JP" altLang="en-US" sz="1400" b="1" dirty="0">
                          <a:solidFill>
                            <a:schemeClr val="tx1"/>
                          </a:solidFill>
                        </a:rPr>
                        <a:t>　</a:t>
                      </a:r>
                      <a:endParaRPr kumimoji="1" lang="en-US" altLang="ja-JP" sz="1400" b="1" dirty="0">
                        <a:solidFill>
                          <a:schemeClr val="tx1"/>
                        </a:solidFill>
                      </a:endParaRPr>
                    </a:p>
                    <a:p>
                      <a:pPr algn="l"/>
                      <a:r>
                        <a:rPr kumimoji="1" lang="ja-JP" altLang="en-US" sz="1200" b="1" baseline="0" dirty="0">
                          <a:solidFill>
                            <a:schemeClr val="tx1">
                              <a:lumMod val="75000"/>
                              <a:lumOff val="25000"/>
                            </a:schemeClr>
                          </a:solidFill>
                        </a:rPr>
                        <a:t>     </a:t>
                      </a:r>
                      <a:r>
                        <a:rPr kumimoji="1" lang="ja-JP" altLang="en-US" sz="1200" b="1" dirty="0">
                          <a:solidFill>
                            <a:schemeClr val="tx1">
                              <a:lumMod val="75000"/>
                              <a:lumOff val="25000"/>
                            </a:schemeClr>
                          </a:solidFill>
                        </a:rPr>
                        <a:t>（聴取）    （記述・発言）</a:t>
                      </a:r>
                      <a:endParaRPr kumimoji="1" lang="ja-JP" altLang="en-US" sz="1100" b="1" dirty="0">
                        <a:solidFill>
                          <a:schemeClr val="tx1">
                            <a:lumMod val="75000"/>
                            <a:lumOff val="25000"/>
                          </a:schemeClr>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FF"/>
                    </a:solidFill>
                  </a:tcPr>
                </a:tc>
                <a:tc>
                  <a:txBody>
                    <a:bodyPr/>
                    <a:lstStyle/>
                    <a:p>
                      <a:pPr algn="ctr"/>
                      <a:r>
                        <a:rPr kumimoji="1" lang="ja-JP" altLang="en-US" sz="1800" b="1" dirty="0">
                          <a:solidFill>
                            <a:srgbClr val="FF0000"/>
                          </a:solidFill>
                        </a:rPr>
                        <a:t>思考①</a:t>
                      </a:r>
                      <a:endParaRPr kumimoji="1" lang="en-US" altLang="ja-JP" sz="1800" b="1" dirty="0">
                        <a:solidFill>
                          <a:srgbClr val="FF0000"/>
                        </a:solidFill>
                      </a:endParaRPr>
                    </a:p>
                    <a:p>
                      <a:pPr algn="ctr"/>
                      <a:r>
                        <a:rPr kumimoji="1" lang="ja-JP" altLang="en-US" sz="1200" b="1" dirty="0">
                          <a:solidFill>
                            <a:schemeClr val="tx1">
                              <a:lumMod val="75000"/>
                              <a:lumOff val="25000"/>
                            </a:schemeClr>
                          </a:solidFill>
                        </a:rPr>
                        <a:t>（聴取・発言・記述）</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r>
                        <a:rPr kumimoji="1" lang="ja-JP" altLang="en-US" sz="1400" b="1" dirty="0">
                          <a:solidFill>
                            <a:schemeClr val="tx1"/>
                          </a:solidFill>
                        </a:rPr>
                        <a:t>２</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883867">
                <a:tc>
                  <a:txBody>
                    <a:bodyPr/>
                    <a:lstStyle/>
                    <a:p>
                      <a:pPr algn="ctr"/>
                      <a:r>
                        <a:rPr kumimoji="1" lang="ja-JP" altLang="en-US" sz="1600" b="0" dirty="0">
                          <a:solidFill>
                            <a:schemeClr val="tx1"/>
                          </a:solidFill>
                        </a:rPr>
                        <a:t>３</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300" b="0" dirty="0">
                          <a:solidFill>
                            <a:schemeClr val="tx1"/>
                          </a:solidFill>
                        </a:rPr>
                        <a:t>「エーデルワイス」の特徴を捉え，運指や音色に気を付けてリコーダーで旋律を演奏する。</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FFF"/>
                    </a:solidFill>
                  </a:tcPr>
                </a:tc>
                <a:tc>
                  <a:txBody>
                    <a:bodyPr/>
                    <a:lstStyle/>
                    <a:p>
                      <a:pPr algn="l"/>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85748">
                <a:tc>
                  <a:txBody>
                    <a:bodyPr/>
                    <a:lstStyle/>
                    <a:p>
                      <a:pPr algn="ctr"/>
                      <a:r>
                        <a:rPr kumimoji="1" lang="ja-JP" altLang="en-US" sz="1600" b="0" dirty="0">
                          <a:solidFill>
                            <a:schemeClr val="tx1"/>
                          </a:solidFill>
                        </a:rPr>
                        <a:t>４</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300" b="0" dirty="0">
                          <a:solidFill>
                            <a:schemeClr val="tx1"/>
                          </a:solidFill>
                        </a:rPr>
                        <a:t>「エーデルワイス」の特徴を捉えてリコーダーの表現を工夫する。</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dirty="0">
                          <a:solidFill>
                            <a:srgbClr val="FF0000"/>
                          </a:solidFill>
                        </a:rPr>
                        <a:t>　　　　　②知識</a:t>
                      </a:r>
                      <a:endParaRPr kumimoji="1" lang="en-US" altLang="ja-JP" sz="1800" b="1" dirty="0">
                        <a:solidFill>
                          <a:srgbClr val="FF0000"/>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rPr>
                        <a:t>　　　　　　　</a:t>
                      </a:r>
                      <a:r>
                        <a:rPr kumimoji="1" lang="ja-JP" altLang="en-US" sz="1200" b="1" dirty="0">
                          <a:solidFill>
                            <a:schemeClr val="tx1">
                              <a:lumMod val="75000"/>
                              <a:lumOff val="25000"/>
                            </a:schemeClr>
                          </a:solidFill>
                        </a:rPr>
                        <a:t>（記述・発言）</a:t>
                      </a:r>
                      <a:endParaRPr kumimoji="1" lang="en-US" altLang="ja-JP" sz="1200" b="1" dirty="0">
                        <a:solidFill>
                          <a:schemeClr val="tx1">
                            <a:lumMod val="75000"/>
                            <a:lumOff val="25000"/>
                          </a:schemeClr>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FF"/>
                    </a:solidFill>
                  </a:tcPr>
                </a:tc>
                <a:tc>
                  <a:txBody>
                    <a:bodyPr/>
                    <a:lstStyle/>
                    <a:p>
                      <a:pPr algn="ctr"/>
                      <a:r>
                        <a:rPr kumimoji="1" lang="ja-JP" altLang="en-US" sz="1800" b="1" dirty="0">
                          <a:solidFill>
                            <a:srgbClr val="FF0000"/>
                          </a:solidFill>
                        </a:rPr>
                        <a:t>思考②</a:t>
                      </a:r>
                      <a:endParaRPr kumimoji="1" lang="en-US" altLang="ja-JP" sz="1800" b="1" dirty="0">
                        <a:solidFill>
                          <a:srgbClr val="FF0000"/>
                        </a:solidFill>
                      </a:endParaRPr>
                    </a:p>
                    <a:p>
                      <a:pPr algn="ctr"/>
                      <a:r>
                        <a:rPr kumimoji="1" lang="ja-JP" altLang="en-US" sz="1200" b="1" dirty="0">
                          <a:solidFill>
                            <a:schemeClr val="tx1">
                              <a:lumMod val="75000"/>
                              <a:lumOff val="25000"/>
                            </a:schemeClr>
                          </a:solidFill>
                        </a:rPr>
                        <a:t>（聴取・発言・記述）</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kumimoji="1" lang="ja-JP" altLang="en-US" sz="1400" b="1" dirty="0">
                          <a:solidFill>
                            <a:schemeClr val="tx1"/>
                          </a:solidFill>
                        </a:rPr>
                        <a:t>２</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946197">
                <a:tc>
                  <a:txBody>
                    <a:bodyPr/>
                    <a:lstStyle/>
                    <a:p>
                      <a:pPr algn="ctr"/>
                      <a:r>
                        <a:rPr kumimoji="1" lang="ja-JP" altLang="en-US" sz="1600" b="0" dirty="0">
                          <a:solidFill>
                            <a:schemeClr val="tx1"/>
                          </a:solidFill>
                        </a:rPr>
                        <a:t>５</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300" b="0" dirty="0">
                          <a:solidFill>
                            <a:schemeClr val="tx1"/>
                          </a:solidFill>
                        </a:rPr>
                        <a:t>グループごとに，「エーデルワイス」の特徴を捉えた表現を工夫し，表現を工夫した演奏を発表する。</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1" dirty="0">
                          <a:solidFill>
                            <a:srgbClr val="FF0000"/>
                          </a:solidFill>
                        </a:rPr>
                        <a:t>③知識・技能</a:t>
                      </a:r>
                      <a:endParaRPr kumimoji="1" lang="en-US" altLang="ja-JP" sz="1800" b="1" dirty="0">
                        <a:solidFill>
                          <a:srgbClr val="FF0000"/>
                        </a:solidFill>
                      </a:endParaRPr>
                    </a:p>
                    <a:p>
                      <a:pPr algn="ctr"/>
                      <a:r>
                        <a:rPr kumimoji="1" lang="ja-JP" altLang="en-US" sz="1200" b="1" dirty="0">
                          <a:solidFill>
                            <a:schemeClr val="tx1">
                              <a:lumMod val="75000"/>
                              <a:lumOff val="25000"/>
                            </a:schemeClr>
                          </a:solidFill>
                        </a:rPr>
                        <a:t>（聴取・発言・記述）</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algn="ctr"/>
                      <a:endParaRPr kumimoji="1" lang="ja-JP" altLang="en-US" sz="14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FC5"/>
                    </a:solidFill>
                  </a:tcPr>
                </a:tc>
                <a:tc>
                  <a:txBody>
                    <a:bodyPr/>
                    <a:lstStyle/>
                    <a:p>
                      <a:pPr algn="ctr"/>
                      <a:r>
                        <a:rPr kumimoji="1" lang="ja-JP" altLang="en-US" sz="1800" b="1" dirty="0">
                          <a:solidFill>
                            <a:srgbClr val="FF0000"/>
                          </a:solidFill>
                        </a:rPr>
                        <a:t>態度①</a:t>
                      </a:r>
                      <a:endParaRPr kumimoji="1" lang="en-US" altLang="ja-JP" sz="1800" b="1" dirty="0">
                        <a:solidFill>
                          <a:srgbClr val="FF0000"/>
                        </a:solidFill>
                      </a:endParaRPr>
                    </a:p>
                    <a:p>
                      <a:pPr algn="ctr"/>
                      <a:r>
                        <a:rPr kumimoji="1" lang="ja-JP" altLang="en-US" sz="1200" b="1" dirty="0">
                          <a:solidFill>
                            <a:schemeClr val="tx1">
                              <a:lumMod val="75000"/>
                              <a:lumOff val="25000"/>
                            </a:schemeClr>
                          </a:solidFill>
                        </a:rPr>
                        <a:t>（観察・記録・聴取）</a:t>
                      </a:r>
                      <a:endParaRPr kumimoji="1" lang="ja-JP" altLang="en-US" sz="1200" b="1" dirty="0">
                        <a:solidFill>
                          <a:schemeClr val="tx1"/>
                        </a:solidFill>
                      </a:endParaRP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400" b="1" dirty="0">
                          <a:solidFill>
                            <a:schemeClr val="tx1"/>
                          </a:solidFill>
                        </a:rPr>
                        <a:t>２</a:t>
                      </a:r>
                    </a:p>
                  </a:txBody>
                  <a:tcPr marL="91428" marR="91428"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3" name="下矢印 2"/>
          <p:cNvSpPr/>
          <p:nvPr/>
        </p:nvSpPr>
        <p:spPr>
          <a:xfrm>
            <a:off x="3995738" y="3852863"/>
            <a:ext cx="458787" cy="1160462"/>
          </a:xfrm>
          <a:prstGeom prst="downArrow">
            <a:avLst>
              <a:gd name="adj1" fmla="val 42419"/>
              <a:gd name="adj2" fmla="val 50000"/>
            </a:avLst>
          </a:prstGeom>
          <a:solidFill>
            <a:srgbClr val="FF99FF"/>
          </a:solidFill>
          <a:ln w="190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8" name="下矢印 7"/>
          <p:cNvSpPr/>
          <p:nvPr/>
        </p:nvSpPr>
        <p:spPr>
          <a:xfrm>
            <a:off x="7164388" y="2565400"/>
            <a:ext cx="503237" cy="3167063"/>
          </a:xfrm>
          <a:prstGeom prst="downArrow">
            <a:avLst>
              <a:gd name="adj1" fmla="val 42419"/>
              <a:gd name="adj2" fmla="val 50000"/>
            </a:avLst>
          </a:prstGeom>
          <a:solidFill>
            <a:srgbClr val="FFFF00"/>
          </a:solidFill>
          <a:ln w="19050">
            <a:solidFill>
              <a:srgbClr val="FF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下矢印 8"/>
          <p:cNvSpPr/>
          <p:nvPr/>
        </p:nvSpPr>
        <p:spPr>
          <a:xfrm>
            <a:off x="5408613" y="2565400"/>
            <a:ext cx="460375" cy="719138"/>
          </a:xfrm>
          <a:prstGeom prst="downArrow">
            <a:avLst>
              <a:gd name="adj1" fmla="val 42419"/>
              <a:gd name="adj2" fmla="val 50000"/>
            </a:avLst>
          </a:prstGeom>
          <a:solidFill>
            <a:srgbClr val="92D050"/>
          </a:solidFill>
          <a:ln w="190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0" name="下矢印 9"/>
          <p:cNvSpPr/>
          <p:nvPr/>
        </p:nvSpPr>
        <p:spPr>
          <a:xfrm>
            <a:off x="5408613" y="5589588"/>
            <a:ext cx="460375" cy="647700"/>
          </a:xfrm>
          <a:prstGeom prst="downArrow">
            <a:avLst>
              <a:gd name="adj1" fmla="val 42419"/>
              <a:gd name="adj2" fmla="val 50000"/>
            </a:avLst>
          </a:prstGeom>
          <a:solidFill>
            <a:srgbClr val="92D050"/>
          </a:solidFill>
          <a:ln w="190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5" name="角丸四角形吹き出し 4"/>
          <p:cNvSpPr/>
          <p:nvPr/>
        </p:nvSpPr>
        <p:spPr>
          <a:xfrm>
            <a:off x="3379788" y="2232025"/>
            <a:ext cx="1755775" cy="815975"/>
          </a:xfrm>
          <a:prstGeom prst="wedgeRoundRectCallout">
            <a:avLst>
              <a:gd name="adj1" fmla="val -20155"/>
              <a:gd name="adj2" fmla="val 68511"/>
              <a:gd name="adj3" fmla="val 16667"/>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1600" dirty="0">
                <a:solidFill>
                  <a:schemeClr val="tx1">
                    <a:lumMod val="50000"/>
                    <a:lumOff val="50000"/>
                  </a:schemeClr>
                </a:solidFill>
              </a:rPr>
              <a:t>丸数字（朱書き）は全員の状況を記録に残す場面</a:t>
            </a:r>
          </a:p>
        </p:txBody>
      </p:sp>
      <p:grpSp>
        <p:nvGrpSpPr>
          <p:cNvPr id="55361" name="グループ化 11"/>
          <p:cNvGrpSpPr>
            <a:grpSpLocks/>
          </p:cNvGrpSpPr>
          <p:nvPr/>
        </p:nvGrpSpPr>
        <p:grpSpPr bwMode="auto">
          <a:xfrm>
            <a:off x="4241800" y="4164013"/>
            <a:ext cx="2847975" cy="620712"/>
            <a:chOff x="4241180" y="4163298"/>
            <a:chExt cx="2849145" cy="621133"/>
          </a:xfrm>
        </p:grpSpPr>
        <p:sp>
          <p:nvSpPr>
            <p:cNvPr id="6" name="二等辺三角形 5"/>
            <p:cNvSpPr/>
            <p:nvPr/>
          </p:nvSpPr>
          <p:spPr>
            <a:xfrm rot="16200000">
              <a:off x="4313413" y="4361123"/>
              <a:ext cx="216046" cy="360511"/>
            </a:xfrm>
            <a:prstGeom prst="triangl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1" name="角丸四角形吹き出し 10"/>
            <p:cNvSpPr/>
            <p:nvPr/>
          </p:nvSpPr>
          <p:spPr>
            <a:xfrm>
              <a:off x="4571516" y="4163298"/>
              <a:ext cx="2518809" cy="621133"/>
            </a:xfrm>
            <a:prstGeom prst="wedgeRoundRectCallout">
              <a:avLst>
                <a:gd name="adj1" fmla="val 61108"/>
                <a:gd name="adj2" fmla="val 21779"/>
                <a:gd name="adj3" fmla="val 16667"/>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1600" dirty="0">
                  <a:solidFill>
                    <a:schemeClr val="tx1">
                      <a:lumMod val="50000"/>
                      <a:lumOff val="50000"/>
                    </a:schemeClr>
                  </a:solidFill>
                </a:rPr>
                <a:t>矢印の部分の学習状況を含めて評価</a:t>
              </a:r>
            </a:p>
          </p:txBody>
        </p:sp>
      </p:grpSp>
      <p:sp>
        <p:nvSpPr>
          <p:cNvPr id="14" name="角丸四角形 13"/>
          <p:cNvSpPr/>
          <p:nvPr/>
        </p:nvSpPr>
        <p:spPr>
          <a:xfrm>
            <a:off x="8375650" y="1501775"/>
            <a:ext cx="444500" cy="5067300"/>
          </a:xfrm>
          <a:prstGeom prst="roundRect">
            <a:avLst>
              <a:gd name="adj" fmla="val 18339"/>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5" name="雲形吹き出し 14"/>
          <p:cNvSpPr/>
          <p:nvPr/>
        </p:nvSpPr>
        <p:spPr>
          <a:xfrm>
            <a:off x="6153150" y="908050"/>
            <a:ext cx="2222500" cy="2103438"/>
          </a:xfrm>
          <a:prstGeom prst="cloudCallout">
            <a:avLst>
              <a:gd name="adj1" fmla="val 47593"/>
              <a:gd name="adj2" fmla="val 70323"/>
            </a:avLst>
          </a:prstGeom>
          <a:solidFill>
            <a:schemeClr val="bg1"/>
          </a:solid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en-US" altLang="ja-JP" sz="1600" dirty="0">
              <a:solidFill>
                <a:schemeClr val="tx1"/>
              </a:solidFill>
            </a:endParaRPr>
          </a:p>
          <a:p>
            <a:pPr algn="ctr">
              <a:defRPr/>
            </a:pPr>
            <a:r>
              <a:rPr kumimoji="1" lang="ja-JP" altLang="en-US" sz="1600" dirty="0">
                <a:solidFill>
                  <a:srgbClr val="FF0000"/>
                </a:solidFill>
              </a:rPr>
              <a:t>評価結果を記録に残す場面を精選</a:t>
            </a:r>
            <a:endParaRPr kumimoji="1" lang="en-US" altLang="ja-JP" sz="1600" dirty="0">
              <a:solidFill>
                <a:srgbClr val="FF0000"/>
              </a:solidFill>
            </a:endParaRPr>
          </a:p>
          <a:p>
            <a:pPr algn="ctr">
              <a:defRPr/>
            </a:pPr>
            <a:r>
              <a:rPr kumimoji="1" lang="en-US" altLang="ja-JP" sz="1400" dirty="0">
                <a:solidFill>
                  <a:schemeClr val="tx1"/>
                </a:solidFill>
              </a:rPr>
              <a:t>※</a:t>
            </a:r>
            <a:r>
              <a:rPr kumimoji="1" lang="ja-JP" altLang="en-US" sz="1400" dirty="0">
                <a:solidFill>
                  <a:schemeClr val="tx1"/>
                </a:solidFill>
              </a:rPr>
              <a:t>常に状況把握を行いながら</a:t>
            </a:r>
          </a:p>
        </p:txBody>
      </p:sp>
      <p:sp>
        <p:nvSpPr>
          <p:cNvPr id="16" name="正方形/長方形 15"/>
          <p:cNvSpPr/>
          <p:nvPr/>
        </p:nvSpPr>
        <p:spPr>
          <a:xfrm>
            <a:off x="279400" y="5826125"/>
            <a:ext cx="7923213" cy="839788"/>
          </a:xfrm>
          <a:prstGeom prst="rect">
            <a:avLst/>
          </a:prstGeom>
          <a:solidFill>
            <a:srgbClr val="002060"/>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solidFill>
                  <a:schemeClr val="bg1"/>
                </a:solidFill>
              </a:rPr>
              <a:t>児童の状況を常に把握し，様々な状況に応じた工夫のある指導を行い，児童一人一人にとって学習が充実するように努めることが大切</a:t>
            </a:r>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408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4"/>
          <p:cNvSpPr txBox="1">
            <a:spLocks noChangeArrowheads="1"/>
          </p:cNvSpPr>
          <p:nvPr/>
        </p:nvSpPr>
        <p:spPr bwMode="auto">
          <a:xfrm>
            <a:off x="179388" y="733425"/>
            <a:ext cx="8885237" cy="8112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000"/>
              </a:lnSpc>
              <a:defRPr/>
            </a:pPr>
            <a:r>
              <a:rPr kumimoji="1" lang="ja-JP" altLang="en-US" sz="2100" dirty="0">
                <a:latin typeface="+mn-ea"/>
              </a:rPr>
              <a:t>４　「おおむね満足できる」状況（Ｂ）と判断する見取りのポイントと</a:t>
            </a:r>
            <a:endParaRPr kumimoji="1" lang="en-US" altLang="ja-JP" sz="2100" dirty="0">
              <a:latin typeface="+mn-ea"/>
            </a:endParaRPr>
          </a:p>
          <a:p>
            <a:pPr>
              <a:lnSpc>
                <a:spcPts val="3000"/>
              </a:lnSpc>
              <a:defRPr/>
            </a:pPr>
            <a:r>
              <a:rPr kumimoji="1" lang="ja-JP" altLang="en-US" sz="2100" dirty="0">
                <a:latin typeface="+mn-ea"/>
              </a:rPr>
              <a:t>　　「努力を要する」状況（Ｃ）と判断されそうな児童への改善のための働きかけ</a:t>
            </a:r>
            <a:endParaRPr kumimoji="1" lang="en-US" altLang="ja-JP" sz="2100" dirty="0">
              <a:latin typeface="+mn-ea"/>
            </a:endParaRPr>
          </a:p>
        </p:txBody>
      </p:sp>
      <p:sp>
        <p:nvSpPr>
          <p:cNvPr id="57347"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5" name="角丸四角形 4"/>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P.60 ~</a:t>
            </a:r>
            <a:endParaRPr kumimoji="1" lang="ja-JP" altLang="en-US" sz="2000" dirty="0"/>
          </a:p>
        </p:txBody>
      </p:sp>
      <p:pic>
        <p:nvPicPr>
          <p:cNvPr id="2" name="図 1"/>
          <p:cNvPicPr>
            <a:picLocks noChangeAspect="1"/>
          </p:cNvPicPr>
          <p:nvPr/>
        </p:nvPicPr>
        <p:blipFill rotWithShape="1">
          <a:blip r:embed="rId5"/>
          <a:srcRect l="20076" t="21986" r="42124" b="5179"/>
          <a:stretch/>
        </p:blipFill>
        <p:spPr>
          <a:xfrm>
            <a:off x="539750" y="1685925"/>
            <a:ext cx="4392613" cy="4757738"/>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3" name="角丸四角形 2"/>
          <p:cNvSpPr/>
          <p:nvPr/>
        </p:nvSpPr>
        <p:spPr>
          <a:xfrm>
            <a:off x="1908175" y="4241800"/>
            <a:ext cx="2879725" cy="649288"/>
          </a:xfrm>
          <a:prstGeom prst="round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7" name="線吹き出し 1 (枠付き) 6"/>
          <p:cNvSpPr/>
          <p:nvPr/>
        </p:nvSpPr>
        <p:spPr>
          <a:xfrm>
            <a:off x="5292725" y="4941888"/>
            <a:ext cx="2663825" cy="482600"/>
          </a:xfrm>
          <a:prstGeom prst="borderCallout1">
            <a:avLst>
              <a:gd name="adj1" fmla="val 53204"/>
              <a:gd name="adj2" fmla="val 198"/>
              <a:gd name="adj3" fmla="val -29501"/>
              <a:gd name="adj4" fmla="val -18716"/>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solidFill>
                  <a:schemeClr val="tx1"/>
                </a:solidFill>
              </a:rPr>
              <a:t>見取りのポイント</a:t>
            </a:r>
          </a:p>
        </p:txBody>
      </p:sp>
      <p:sp>
        <p:nvSpPr>
          <p:cNvPr id="9" name="角丸四角形 8"/>
          <p:cNvSpPr/>
          <p:nvPr/>
        </p:nvSpPr>
        <p:spPr>
          <a:xfrm>
            <a:off x="1908175" y="5178425"/>
            <a:ext cx="2879725" cy="504825"/>
          </a:xfrm>
          <a:prstGeom prst="roundRect">
            <a:avLst/>
          </a:prstGeom>
          <a:noFill/>
          <a:ln w="190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0" name="線吹き出し 1 (枠付き) 9"/>
          <p:cNvSpPr/>
          <p:nvPr/>
        </p:nvSpPr>
        <p:spPr>
          <a:xfrm>
            <a:off x="5292725" y="5732463"/>
            <a:ext cx="2663825" cy="484187"/>
          </a:xfrm>
          <a:prstGeom prst="borderCallout1">
            <a:avLst>
              <a:gd name="adj1" fmla="val 53204"/>
              <a:gd name="adj2" fmla="val 198"/>
              <a:gd name="adj3" fmla="val -33785"/>
              <a:gd name="adj4" fmla="val -19071"/>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solidFill>
                  <a:schemeClr val="tx1"/>
                </a:solidFill>
              </a:rPr>
              <a:t>改善のための働きかけ</a:t>
            </a:r>
          </a:p>
        </p:txBody>
      </p:sp>
      <p:sp>
        <p:nvSpPr>
          <p:cNvPr id="8" name="角丸四角形 7"/>
          <p:cNvSpPr/>
          <p:nvPr/>
        </p:nvSpPr>
        <p:spPr>
          <a:xfrm>
            <a:off x="5292080" y="1685925"/>
            <a:ext cx="3456384" cy="3063894"/>
          </a:xfrm>
          <a:prstGeom prst="roundRect">
            <a:avLst>
              <a:gd name="adj" fmla="val 8032"/>
            </a:avLst>
          </a:prstGeom>
          <a:solidFill>
            <a:schemeClr val="bg1"/>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300"/>
              </a:lnSpc>
              <a:defRPr/>
            </a:pPr>
            <a:r>
              <a:rPr lang="ja-JP" altLang="en-US" dirty="0">
                <a:solidFill>
                  <a:schemeClr val="tx1"/>
                </a:solidFill>
                <a:latin typeface="Arial" panose="020B0604020202020204" pitchFamily="34" charset="0"/>
              </a:rPr>
              <a:t>　指導と評価の一体化を実現させるためには，「</a:t>
            </a:r>
            <a:r>
              <a:rPr lang="en-US" altLang="ja-JP" dirty="0">
                <a:solidFill>
                  <a:schemeClr val="tx1"/>
                </a:solidFill>
                <a:latin typeface="Arial" panose="020B0604020202020204" pitchFamily="34" charset="0"/>
              </a:rPr>
              <a:t>C</a:t>
            </a:r>
            <a:r>
              <a:rPr lang="ja-JP" altLang="en-US" dirty="0">
                <a:solidFill>
                  <a:schemeClr val="tx1"/>
                </a:solidFill>
                <a:latin typeface="Arial" panose="020B0604020202020204" pitchFamily="34" charset="0"/>
              </a:rPr>
              <a:t>」評価となった児童に対して何らかの手立てを講じ，「</a:t>
            </a:r>
            <a:r>
              <a:rPr lang="en-US" altLang="ja-JP" dirty="0">
                <a:solidFill>
                  <a:schemeClr val="tx1"/>
                </a:solidFill>
                <a:latin typeface="Arial" panose="020B0604020202020204" pitchFamily="34" charset="0"/>
              </a:rPr>
              <a:t>B</a:t>
            </a:r>
            <a:r>
              <a:rPr lang="ja-JP" altLang="en-US" dirty="0">
                <a:solidFill>
                  <a:schemeClr val="tx1"/>
                </a:solidFill>
                <a:latin typeface="Arial" panose="020B0604020202020204" pitchFamily="34" charset="0"/>
              </a:rPr>
              <a:t>」評価になるように働きかけることが必要である。</a:t>
            </a:r>
            <a:endParaRPr lang="en-US" altLang="ja-JP" dirty="0">
              <a:solidFill>
                <a:schemeClr val="tx1"/>
              </a:solidFill>
              <a:latin typeface="Arial" panose="020B0604020202020204" pitchFamily="34" charset="0"/>
            </a:endParaRPr>
          </a:p>
          <a:p>
            <a:pPr>
              <a:lnSpc>
                <a:spcPts val="2300"/>
              </a:lnSpc>
              <a:defRPr/>
            </a:pPr>
            <a:r>
              <a:rPr lang="ja-JP" altLang="en-US" dirty="0">
                <a:solidFill>
                  <a:schemeClr val="tx1"/>
                </a:solidFill>
                <a:latin typeface="Arial" panose="020B0604020202020204" pitchFamily="34" charset="0"/>
              </a:rPr>
              <a:t>　本事例を参考に，改善のための具体的な働きかけを講じて，　「</a:t>
            </a:r>
            <a:r>
              <a:rPr lang="en-US" altLang="ja-JP" dirty="0">
                <a:solidFill>
                  <a:schemeClr val="tx1"/>
                </a:solidFill>
                <a:latin typeface="Arial" panose="020B0604020202020204" pitchFamily="34" charset="0"/>
              </a:rPr>
              <a:t>B</a:t>
            </a:r>
            <a:r>
              <a:rPr lang="ja-JP" altLang="en-US" dirty="0">
                <a:solidFill>
                  <a:schemeClr val="tx1"/>
                </a:solidFill>
                <a:latin typeface="Arial" panose="020B0604020202020204" pitchFamily="34" charset="0"/>
              </a:rPr>
              <a:t>」評価になるように支援する　ことが大切である。</a:t>
            </a:r>
            <a:endParaRPr kumimoji="1" lang="ja-JP" altLang="en-US" dirty="0">
              <a:solidFill>
                <a:schemeClr val="tx1"/>
              </a:solidFill>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med" advTm="350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4"/>
          <p:cNvSpPr txBox="1">
            <a:spLocks noChangeArrowheads="1"/>
          </p:cNvSpPr>
          <p:nvPr/>
        </p:nvSpPr>
        <p:spPr bwMode="auto">
          <a:xfrm>
            <a:off x="320675" y="733425"/>
            <a:ext cx="8640763" cy="8620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000"/>
              </a:lnSpc>
              <a:defRPr/>
            </a:pPr>
            <a:r>
              <a:rPr kumimoji="1" lang="ja-JP" altLang="en-US" sz="2400" dirty="0">
                <a:latin typeface="+mn-ea"/>
              </a:rPr>
              <a:t>５　観点別学習状況の評価の総括</a:t>
            </a:r>
            <a:endParaRPr kumimoji="1" lang="en-US" altLang="ja-JP" sz="2400" dirty="0">
              <a:latin typeface="+mn-ea"/>
            </a:endParaRPr>
          </a:p>
          <a:p>
            <a:pPr>
              <a:lnSpc>
                <a:spcPts val="3000"/>
              </a:lnSpc>
              <a:defRPr/>
            </a:pPr>
            <a:r>
              <a:rPr kumimoji="1" lang="ja-JP" altLang="en-US" sz="2200" dirty="0">
                <a:latin typeface="+mn-ea"/>
              </a:rPr>
              <a:t>（１）題材における観点ごとの総括例</a:t>
            </a:r>
            <a:endParaRPr kumimoji="1" lang="en-US" altLang="ja-JP" sz="2200" dirty="0">
              <a:latin typeface="+mn-ea"/>
            </a:endParaRPr>
          </a:p>
        </p:txBody>
      </p:sp>
      <p:sp>
        <p:nvSpPr>
          <p:cNvPr id="59395"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6" name="正方形/長方形 5"/>
          <p:cNvSpPr/>
          <p:nvPr/>
        </p:nvSpPr>
        <p:spPr>
          <a:xfrm>
            <a:off x="539750" y="1595438"/>
            <a:ext cx="8280400" cy="825500"/>
          </a:xfrm>
          <a:prstGeom prst="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kumimoji="1" lang="en-US" altLang="ja-JP" dirty="0">
                <a:solidFill>
                  <a:schemeClr val="tx1"/>
                </a:solidFill>
              </a:rPr>
              <a:t>《</a:t>
            </a:r>
            <a:r>
              <a:rPr kumimoji="1" lang="ja-JP" altLang="en-US" dirty="0">
                <a:solidFill>
                  <a:schemeClr val="tx1"/>
                </a:solidFill>
              </a:rPr>
              <a:t>知識・技能</a:t>
            </a:r>
            <a:r>
              <a:rPr kumimoji="1" lang="en-US" altLang="ja-JP" dirty="0">
                <a:solidFill>
                  <a:schemeClr val="tx1"/>
                </a:solidFill>
              </a:rPr>
              <a:t>》</a:t>
            </a:r>
            <a:r>
              <a:rPr kumimoji="1" lang="ja-JP" altLang="en-US" dirty="0">
                <a:solidFill>
                  <a:schemeClr val="tx1"/>
                </a:solidFill>
              </a:rPr>
              <a:t>　</a:t>
            </a:r>
            <a:endParaRPr kumimoji="1" lang="en-US" altLang="ja-JP" dirty="0">
              <a:solidFill>
                <a:schemeClr val="tx1"/>
              </a:solidFill>
            </a:endParaRPr>
          </a:p>
          <a:p>
            <a:pPr>
              <a:lnSpc>
                <a:spcPct val="150000"/>
              </a:lnSpc>
              <a:defRPr/>
            </a:pPr>
            <a:r>
              <a:rPr kumimoji="1" lang="ja-JP" altLang="en-US" dirty="0">
                <a:solidFill>
                  <a:schemeClr val="tx1"/>
                </a:solidFill>
              </a:rPr>
              <a:t>　「知識」と「技能」の</a:t>
            </a:r>
            <a:r>
              <a:rPr kumimoji="1" lang="ja-JP" altLang="en-US" u="sng" dirty="0">
                <a:solidFill>
                  <a:schemeClr val="tx1"/>
                </a:solidFill>
              </a:rPr>
              <a:t>それぞれについて評価</a:t>
            </a:r>
            <a:r>
              <a:rPr kumimoji="1" lang="ja-JP" altLang="en-US" dirty="0">
                <a:solidFill>
                  <a:schemeClr val="tx1"/>
                </a:solidFill>
              </a:rPr>
              <a:t>した上で，「知識・技能」の評価として総括</a:t>
            </a:r>
          </a:p>
        </p:txBody>
      </p:sp>
      <p:sp>
        <p:nvSpPr>
          <p:cNvPr id="59397" name="テキスト ボックス 6"/>
          <p:cNvSpPr txBox="1">
            <a:spLocks noChangeArrowheads="1"/>
          </p:cNvSpPr>
          <p:nvPr/>
        </p:nvSpPr>
        <p:spPr bwMode="auto">
          <a:xfrm>
            <a:off x="539750" y="2565400"/>
            <a:ext cx="82804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ア 　知，技が順に「Ａ，Ａ」，「Ｂ，Ｂ」，「Ｃ，Ｃ」のように，</a:t>
            </a:r>
            <a:r>
              <a:rPr kumimoji="1" lang="ja-JP" altLang="en-US">
                <a:solidFill>
                  <a:srgbClr val="FF0000"/>
                </a:solidFill>
              </a:rPr>
              <a:t>両方が同じ場合は，</a:t>
            </a:r>
            <a:r>
              <a:rPr kumimoji="1" lang="ja-JP" altLang="en-US"/>
              <a:t>それぞれ，</a:t>
            </a:r>
            <a:endParaRPr kumimoji="1" lang="en-US" altLang="ja-JP"/>
          </a:p>
          <a:p>
            <a:r>
              <a:rPr kumimoji="1" lang="ja-JP" altLang="en-US"/>
              <a:t> 　</a:t>
            </a:r>
            <a:r>
              <a:rPr kumimoji="1" lang="en-US" altLang="ja-JP"/>
              <a:t>《</a:t>
            </a:r>
            <a:r>
              <a:rPr kumimoji="1" lang="ja-JP" altLang="en-US"/>
              <a:t>知識・技能</a:t>
            </a:r>
            <a:r>
              <a:rPr kumimoji="1" lang="en-US" altLang="ja-JP"/>
              <a:t>》</a:t>
            </a:r>
            <a:r>
              <a:rPr kumimoji="1" lang="ja-JP" altLang="en-US"/>
              <a:t>の評価は</a:t>
            </a:r>
            <a:r>
              <a:rPr kumimoji="1" lang="ja-JP" altLang="en-US">
                <a:solidFill>
                  <a:srgbClr val="FF0000"/>
                </a:solidFill>
              </a:rPr>
              <a:t>「Ａ」，「Ｂ」，「Ｃ」と総括</a:t>
            </a:r>
            <a:r>
              <a:rPr kumimoji="1" lang="ja-JP" altLang="en-US"/>
              <a:t>する。なお，「Ｃ」の場合は，次年度等</a:t>
            </a:r>
            <a:endParaRPr kumimoji="1" lang="en-US" altLang="ja-JP"/>
          </a:p>
          <a:p>
            <a:r>
              <a:rPr kumimoji="1" lang="ja-JP" altLang="en-US"/>
              <a:t> 　の指導に生かすことができるような所見を残し，必要に応じて指導要録に記載でき</a:t>
            </a:r>
            <a:endParaRPr kumimoji="1" lang="en-US" altLang="ja-JP"/>
          </a:p>
          <a:p>
            <a:r>
              <a:rPr kumimoji="1" lang="ja-JP" altLang="en-US"/>
              <a:t> 　るようにする（</a:t>
            </a:r>
            <a:r>
              <a:rPr kumimoji="1" lang="ja-JP" altLang="en-US" u="sng">
                <a:solidFill>
                  <a:srgbClr val="0070C0"/>
                </a:solidFill>
              </a:rPr>
              <a:t>他の観点においても同様</a:t>
            </a:r>
            <a:r>
              <a:rPr kumimoji="1" lang="ja-JP" altLang="en-US"/>
              <a:t>）。</a:t>
            </a:r>
            <a:endParaRPr kumimoji="1" lang="en-US" altLang="ja-JP"/>
          </a:p>
          <a:p>
            <a:endParaRPr kumimoji="1" lang="ja-JP" altLang="en-US" sz="500"/>
          </a:p>
          <a:p>
            <a:r>
              <a:rPr kumimoji="1" lang="ja-JP" altLang="en-US"/>
              <a:t>イ　 知，技が順に</a:t>
            </a:r>
            <a:r>
              <a:rPr kumimoji="1" lang="ja-JP" altLang="en-US">
                <a:solidFill>
                  <a:srgbClr val="FF0000"/>
                </a:solidFill>
              </a:rPr>
              <a:t>「Ａ，Ｃ」，「Ｃ，Ａ」の場合は，「Ｂ」と総括</a:t>
            </a:r>
            <a:r>
              <a:rPr kumimoji="1" lang="ja-JP" altLang="en-US"/>
              <a:t>するが，このように，知識と</a:t>
            </a:r>
            <a:endParaRPr kumimoji="1" lang="en-US" altLang="ja-JP"/>
          </a:p>
          <a:p>
            <a:r>
              <a:rPr kumimoji="1" lang="ja-JP" altLang="en-US"/>
              <a:t> 　技能の評価結果に著しい差があることを含め，次年度等の指導に生かすことがで</a:t>
            </a:r>
            <a:endParaRPr kumimoji="1" lang="en-US" altLang="ja-JP"/>
          </a:p>
          <a:p>
            <a:r>
              <a:rPr kumimoji="1" lang="ja-JP" altLang="en-US"/>
              <a:t>　 きるような所見を残し，必要に応じて指導要録に記載できるようにする。</a:t>
            </a:r>
            <a:endParaRPr kumimoji="1" lang="en-US" altLang="ja-JP"/>
          </a:p>
          <a:p>
            <a:endParaRPr kumimoji="1" lang="ja-JP" altLang="en-US" sz="500"/>
          </a:p>
          <a:p>
            <a:r>
              <a:rPr kumimoji="1" lang="ja-JP" altLang="en-US"/>
              <a:t>ウ　 知，技のどちらかに「Ｃ」があり，総括の評価結果が「Ｃ」以外である場合は，「Ｃ」</a:t>
            </a:r>
            <a:endParaRPr kumimoji="1" lang="en-US" altLang="ja-JP"/>
          </a:p>
          <a:p>
            <a:r>
              <a:rPr kumimoji="1" lang="ja-JP" altLang="en-US"/>
              <a:t>　 と評価したものについて，次年度等の指導に生かすことができるような所見を残し，</a:t>
            </a:r>
            <a:endParaRPr kumimoji="1" lang="en-US" altLang="ja-JP"/>
          </a:p>
          <a:p>
            <a:r>
              <a:rPr kumimoji="1" lang="ja-JP" altLang="en-US"/>
              <a:t>　 必要に応じて指導要録に記載できるようにする。（例えば「Ｂ，Ｃ」など）</a:t>
            </a:r>
          </a:p>
        </p:txBody>
      </p:sp>
      <p:sp>
        <p:nvSpPr>
          <p:cNvPr id="8" name="正方形/長方形 7"/>
          <p:cNvSpPr/>
          <p:nvPr/>
        </p:nvSpPr>
        <p:spPr>
          <a:xfrm>
            <a:off x="539750" y="5661025"/>
            <a:ext cx="8280400" cy="839788"/>
          </a:xfrm>
          <a:prstGeom prst="rect">
            <a:avLst/>
          </a:prstGeom>
          <a:solidFill>
            <a:srgbClr val="002060"/>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600"/>
              </a:lnSpc>
              <a:defRPr/>
            </a:pPr>
            <a:r>
              <a:rPr kumimoji="1" lang="ja-JP" altLang="en-US" sz="2000" b="1" dirty="0">
                <a:solidFill>
                  <a:schemeClr val="bg1"/>
                </a:solidFill>
                <a:latin typeface="+mn-ea"/>
              </a:rPr>
              <a:t>音楽科では，「知識」と「技能」の評価結果を総括して評価をすることが基本</a:t>
            </a:r>
            <a:endParaRPr kumimoji="1" lang="en-US" altLang="ja-JP" sz="2000" b="1" dirty="0">
              <a:solidFill>
                <a:schemeClr val="bg1"/>
              </a:solidFill>
              <a:latin typeface="+mn-ea"/>
            </a:endParaRPr>
          </a:p>
          <a:p>
            <a:pPr>
              <a:lnSpc>
                <a:spcPts val="2600"/>
              </a:lnSpc>
              <a:defRPr/>
            </a:pPr>
            <a:r>
              <a:rPr kumimoji="1" lang="ja-JP" altLang="en-US" sz="2000" b="1" dirty="0">
                <a:solidFill>
                  <a:schemeClr val="bg1"/>
                </a:solidFill>
                <a:latin typeface="+mn-ea"/>
              </a:rPr>
              <a:t>一方に著しく偏ることがなく，年間を通じてバランスよく育成されることに留意</a:t>
            </a:r>
          </a:p>
        </p:txBody>
      </p:sp>
      <p:sp>
        <p:nvSpPr>
          <p:cNvPr id="9" name="角丸四角形吹き出し 8"/>
          <p:cNvSpPr/>
          <p:nvPr/>
        </p:nvSpPr>
        <p:spPr>
          <a:xfrm>
            <a:off x="5580063" y="1074738"/>
            <a:ext cx="3163887" cy="719137"/>
          </a:xfrm>
          <a:prstGeom prst="wedgeRoundRectCallout">
            <a:avLst>
              <a:gd name="adj1" fmla="val -70131"/>
              <a:gd name="adj2" fmla="val 85240"/>
              <a:gd name="adj3" fmla="val 16667"/>
            </a:avLst>
          </a:prstGeom>
          <a:solidFill>
            <a:schemeClr val="bg1"/>
          </a:solidFill>
          <a:ln w="190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dirty="0">
                <a:solidFill>
                  <a:schemeClr val="tx1"/>
                </a:solidFill>
              </a:rPr>
              <a:t>鑑賞領域のみの題材では</a:t>
            </a:r>
            <a:endParaRPr kumimoji="1" lang="en-US" altLang="ja-JP" dirty="0">
              <a:solidFill>
                <a:schemeClr val="tx1"/>
              </a:solidFill>
            </a:endParaRPr>
          </a:p>
          <a:p>
            <a:pPr>
              <a:defRPr/>
            </a:pPr>
            <a:r>
              <a:rPr kumimoji="1" lang="ja-JP" altLang="en-US" dirty="0">
                <a:solidFill>
                  <a:schemeClr val="tx1"/>
                </a:solidFill>
              </a:rPr>
              <a:t>　　 「知識」のみの評価で総括</a:t>
            </a:r>
          </a:p>
        </p:txBody>
      </p:sp>
      <p:sp>
        <p:nvSpPr>
          <p:cNvPr id="10" name="角丸四角形 9"/>
          <p:cNvSpPr/>
          <p:nvPr/>
        </p:nvSpPr>
        <p:spPr>
          <a:xfrm>
            <a:off x="8027988" y="84138"/>
            <a:ext cx="1036637"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latin typeface="+mj-lt"/>
              </a:rPr>
              <a:t>(</a:t>
            </a:r>
            <a:r>
              <a:rPr kumimoji="1" lang="en-US" altLang="ja-JP" sz="2000" dirty="0"/>
              <a:t>P.63 ~)</a:t>
            </a:r>
            <a:endParaRPr kumimoji="1" lang="ja-JP" altLang="en-US" sz="20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453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6" name="正方形/長方形 5"/>
          <p:cNvSpPr/>
          <p:nvPr/>
        </p:nvSpPr>
        <p:spPr>
          <a:xfrm>
            <a:off x="539750" y="908050"/>
            <a:ext cx="8280400" cy="823913"/>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kumimoji="1" lang="en-US" altLang="ja-JP" dirty="0">
                <a:solidFill>
                  <a:schemeClr val="tx1"/>
                </a:solidFill>
              </a:rPr>
              <a:t>《</a:t>
            </a:r>
            <a:r>
              <a:rPr kumimoji="1" lang="ja-JP" altLang="en-US" dirty="0">
                <a:solidFill>
                  <a:schemeClr val="tx1"/>
                </a:solidFill>
              </a:rPr>
              <a:t>思考・判断・表現</a:t>
            </a:r>
            <a:r>
              <a:rPr kumimoji="1" lang="en-US" altLang="ja-JP" dirty="0">
                <a:solidFill>
                  <a:schemeClr val="tx1"/>
                </a:solidFill>
              </a:rPr>
              <a:t>》</a:t>
            </a:r>
            <a:r>
              <a:rPr kumimoji="1" lang="ja-JP" altLang="en-US" dirty="0">
                <a:solidFill>
                  <a:schemeClr val="tx1"/>
                </a:solidFill>
              </a:rPr>
              <a:t>　</a:t>
            </a:r>
            <a:endParaRPr kumimoji="1" lang="en-US" altLang="ja-JP" dirty="0">
              <a:solidFill>
                <a:schemeClr val="tx1"/>
              </a:solidFill>
            </a:endParaRPr>
          </a:p>
          <a:p>
            <a:pPr>
              <a:lnSpc>
                <a:spcPct val="150000"/>
              </a:lnSpc>
              <a:defRPr/>
            </a:pPr>
            <a:r>
              <a:rPr kumimoji="1" lang="ja-JP" altLang="en-US" dirty="0">
                <a:solidFill>
                  <a:schemeClr val="tx1"/>
                </a:solidFill>
              </a:rPr>
              <a:t>　設定した評価規準の総括が評価結果</a:t>
            </a:r>
          </a:p>
        </p:txBody>
      </p:sp>
      <p:sp>
        <p:nvSpPr>
          <p:cNvPr id="61444" name="テキスト ボックス 6"/>
          <p:cNvSpPr txBox="1">
            <a:spLocks noChangeArrowheads="1"/>
          </p:cNvSpPr>
          <p:nvPr/>
        </p:nvSpPr>
        <p:spPr bwMode="auto">
          <a:xfrm>
            <a:off x="539750" y="1841500"/>
            <a:ext cx="8421688"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思①：「</a:t>
            </a:r>
            <a:r>
              <a:rPr kumimoji="1" lang="en-US" altLang="ja-JP"/>
              <a:t>〔</a:t>
            </a:r>
            <a:r>
              <a:rPr kumimoji="1" lang="ja-JP" altLang="en-US"/>
              <a:t>共通事項</a:t>
            </a:r>
            <a:r>
              <a:rPr kumimoji="1" lang="en-US" altLang="ja-JP"/>
              <a:t>〕</a:t>
            </a:r>
            <a:r>
              <a:rPr kumimoji="1" lang="ja-JP" altLang="en-US"/>
              <a:t>アに関すること」</a:t>
            </a:r>
            <a:endParaRPr kumimoji="1" lang="en-US" altLang="ja-JP"/>
          </a:p>
          <a:p>
            <a:r>
              <a:rPr kumimoji="1" lang="ja-JP" altLang="en-US"/>
              <a:t>思②：「音楽表現を創意工夫したり味わって聴いたりすること」 　で設定した場合</a:t>
            </a:r>
            <a:endParaRPr kumimoji="1" lang="en-US" altLang="ja-JP"/>
          </a:p>
          <a:p>
            <a:endParaRPr kumimoji="1" lang="en-US" altLang="ja-JP" sz="1200"/>
          </a:p>
          <a:p>
            <a:r>
              <a:rPr kumimoji="1" lang="ja-JP" altLang="en-US"/>
              <a:t>ア　 思①，思②が順に「Ａ，Ｂ」，「Ｂ，Ａ」，「Ｂ，Ｃ」，「Ｃ，Ｂ」の場合は，思②の評価結果</a:t>
            </a:r>
            <a:endParaRPr kumimoji="1" lang="en-US" altLang="ja-JP"/>
          </a:p>
          <a:p>
            <a:r>
              <a:rPr kumimoji="1" lang="ja-JP" altLang="en-US"/>
              <a:t>　 を総括の評価結果とする。</a:t>
            </a:r>
            <a:endParaRPr kumimoji="1" lang="en-US" altLang="ja-JP"/>
          </a:p>
          <a:p>
            <a:endParaRPr kumimoji="1" lang="ja-JP" altLang="en-US" sz="500"/>
          </a:p>
          <a:p>
            <a:r>
              <a:rPr kumimoji="1" lang="ja-JP" altLang="en-US"/>
              <a:t>イ　 思①が「Ａ」，思②が「Ｃ」の場合は，「Ｂ」と総括する。</a:t>
            </a:r>
            <a:endParaRPr kumimoji="1" lang="en-US" altLang="ja-JP"/>
          </a:p>
          <a:p>
            <a:endParaRPr kumimoji="1" lang="ja-JP" altLang="en-US" sz="500"/>
          </a:p>
          <a:p>
            <a:r>
              <a:rPr kumimoji="1" lang="ja-JP" altLang="en-US"/>
              <a:t>ウ 　思①が「Ｃ」，思②が「Ａ」のように，思②が思①を上回った場合は，学習の深まりや</a:t>
            </a:r>
            <a:endParaRPr kumimoji="1" lang="en-US" altLang="ja-JP"/>
          </a:p>
          <a:p>
            <a:r>
              <a:rPr kumimoji="1" lang="ja-JP" altLang="en-US"/>
              <a:t>　 向上などを考慮して，思②の評価結果を総括の評価結果とする。</a:t>
            </a:r>
          </a:p>
        </p:txBody>
      </p:sp>
      <p:sp>
        <p:nvSpPr>
          <p:cNvPr id="10" name="角丸四角形吹き出し 9"/>
          <p:cNvSpPr/>
          <p:nvPr/>
        </p:nvSpPr>
        <p:spPr>
          <a:xfrm>
            <a:off x="4572000" y="1136650"/>
            <a:ext cx="4070350" cy="717550"/>
          </a:xfrm>
          <a:prstGeom prst="wedgeRoundRectCallout">
            <a:avLst>
              <a:gd name="adj1" fmla="val -55941"/>
              <a:gd name="adj2" fmla="val 73658"/>
              <a:gd name="adj3" fmla="val 16667"/>
            </a:avLst>
          </a:prstGeom>
          <a:solidFill>
            <a:schemeClr val="bg1"/>
          </a:solidFill>
          <a:ln w="190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dirty="0">
                <a:solidFill>
                  <a:schemeClr val="tx1"/>
                </a:solidFill>
              </a:rPr>
              <a:t>評価規準を</a:t>
            </a:r>
            <a:r>
              <a:rPr kumimoji="1" lang="en-US" altLang="ja-JP" dirty="0">
                <a:solidFill>
                  <a:schemeClr val="tx1"/>
                </a:solidFill>
              </a:rPr>
              <a:t>〔</a:t>
            </a:r>
            <a:r>
              <a:rPr kumimoji="1" lang="ja-JP" altLang="en-US" dirty="0">
                <a:solidFill>
                  <a:schemeClr val="tx1"/>
                </a:solidFill>
              </a:rPr>
              <a:t>共通事項</a:t>
            </a:r>
            <a:r>
              <a:rPr kumimoji="1" lang="en-US" altLang="ja-JP" dirty="0">
                <a:solidFill>
                  <a:schemeClr val="tx1"/>
                </a:solidFill>
              </a:rPr>
              <a:t>〕</a:t>
            </a:r>
            <a:r>
              <a:rPr kumimoji="1" lang="ja-JP" altLang="en-US" dirty="0">
                <a:solidFill>
                  <a:schemeClr val="tx1"/>
                </a:solidFill>
              </a:rPr>
              <a:t>と分割して設定する場合はそれぞれの結果を総括</a:t>
            </a:r>
            <a:endParaRPr kumimoji="1" lang="en-US" altLang="ja-JP" dirty="0">
              <a:solidFill>
                <a:schemeClr val="tx1"/>
              </a:solidFill>
            </a:endParaRPr>
          </a:p>
        </p:txBody>
      </p:sp>
      <p:sp>
        <p:nvSpPr>
          <p:cNvPr id="11" name="正方形/長方形 10"/>
          <p:cNvSpPr/>
          <p:nvPr/>
        </p:nvSpPr>
        <p:spPr>
          <a:xfrm>
            <a:off x="539750" y="4424363"/>
            <a:ext cx="8280400" cy="8255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kumimoji="1" lang="en-US" altLang="ja-JP" dirty="0">
                <a:solidFill>
                  <a:schemeClr val="tx1"/>
                </a:solidFill>
              </a:rPr>
              <a:t>《</a:t>
            </a:r>
            <a:r>
              <a:rPr kumimoji="1" lang="ja-JP" altLang="en-US" dirty="0">
                <a:solidFill>
                  <a:schemeClr val="tx1"/>
                </a:solidFill>
              </a:rPr>
              <a:t>主体的に学習に取り組む態度</a:t>
            </a:r>
            <a:r>
              <a:rPr kumimoji="1" lang="en-US" altLang="ja-JP" dirty="0">
                <a:solidFill>
                  <a:schemeClr val="tx1"/>
                </a:solidFill>
              </a:rPr>
              <a:t>》</a:t>
            </a:r>
            <a:r>
              <a:rPr kumimoji="1" lang="ja-JP" altLang="en-US" dirty="0">
                <a:solidFill>
                  <a:schemeClr val="tx1"/>
                </a:solidFill>
              </a:rPr>
              <a:t>　</a:t>
            </a:r>
            <a:endParaRPr kumimoji="1" lang="en-US" altLang="ja-JP" dirty="0">
              <a:solidFill>
                <a:schemeClr val="tx1"/>
              </a:solidFill>
            </a:endParaRPr>
          </a:p>
          <a:p>
            <a:pPr>
              <a:lnSpc>
                <a:spcPct val="150000"/>
              </a:lnSpc>
              <a:defRPr/>
            </a:pPr>
            <a:r>
              <a:rPr kumimoji="1" lang="ja-JP" altLang="en-US" dirty="0">
                <a:solidFill>
                  <a:schemeClr val="tx1"/>
                </a:solidFill>
              </a:rPr>
              <a:t>　設定した評価規準の総括が評価結果</a:t>
            </a:r>
          </a:p>
        </p:txBody>
      </p:sp>
      <p:sp>
        <p:nvSpPr>
          <p:cNvPr id="12" name="テキスト ボックス 11"/>
          <p:cNvSpPr txBox="1"/>
          <p:nvPr/>
        </p:nvSpPr>
        <p:spPr>
          <a:xfrm>
            <a:off x="539750" y="5359400"/>
            <a:ext cx="8604250" cy="1271588"/>
          </a:xfrm>
          <a:prstGeom prst="rect">
            <a:avLst/>
          </a:prstGeom>
          <a:noFill/>
        </p:spPr>
        <p:txBody>
          <a:bodyPr>
            <a:spAutoFit/>
          </a:bodyPr>
          <a:lstStyle/>
          <a:p>
            <a:pPr>
              <a:lnSpc>
                <a:spcPts val="2300"/>
              </a:lnSpc>
              <a:defRPr/>
            </a:pPr>
            <a:r>
              <a:rPr kumimoji="1" lang="ja-JP" altLang="en-US" sz="1750" dirty="0"/>
              <a:t>　本観点の評価は，題材の</a:t>
            </a:r>
            <a:r>
              <a:rPr kumimoji="1" lang="ja-JP" altLang="en-US" sz="1750" dirty="0">
                <a:solidFill>
                  <a:srgbClr val="0070C0"/>
                </a:solidFill>
              </a:rPr>
              <a:t>学習に粘り強く取り組んだり</a:t>
            </a:r>
            <a:r>
              <a:rPr kumimoji="1" lang="ja-JP" altLang="en-US" sz="1750" dirty="0"/>
              <a:t>その題材の</a:t>
            </a:r>
            <a:r>
              <a:rPr kumimoji="1" lang="ja-JP" altLang="en-US" sz="1750" dirty="0">
                <a:solidFill>
                  <a:srgbClr val="0070C0"/>
                </a:solidFill>
              </a:rPr>
              <a:t>目標の実現に向けて自己の学習を調整しようとしながら取り組んだりしているかを評価するもの</a:t>
            </a:r>
            <a:r>
              <a:rPr kumimoji="1" lang="ja-JP" altLang="en-US" sz="1750" dirty="0"/>
              <a:t>であり，題材の学習過程において，</a:t>
            </a:r>
            <a:r>
              <a:rPr kumimoji="1" lang="ja-JP" altLang="en-US" sz="1750" dirty="0">
                <a:solidFill>
                  <a:srgbClr val="FF0000"/>
                </a:solidFill>
              </a:rPr>
              <a:t>粘り強さや自己の学習の調整等に課題が見られた場合には，教師が適切に指導を講じる必要があるため，題材の最後の評価で総括</a:t>
            </a:r>
            <a:r>
              <a:rPr kumimoji="1" lang="ja-JP" altLang="en-US" sz="1750" dirty="0"/>
              <a:t>する。</a:t>
            </a:r>
            <a:endParaRPr kumimoji="1" lang="en-US" altLang="ja-JP" sz="1750" dirty="0"/>
          </a:p>
        </p:txBody>
      </p:sp>
      <p:sp>
        <p:nvSpPr>
          <p:cNvPr id="13" name="角丸四角形吹き出し 12"/>
          <p:cNvSpPr/>
          <p:nvPr/>
        </p:nvSpPr>
        <p:spPr>
          <a:xfrm>
            <a:off x="5076825" y="4227513"/>
            <a:ext cx="3606800" cy="717550"/>
          </a:xfrm>
          <a:prstGeom prst="wedgeRoundRectCallout">
            <a:avLst>
              <a:gd name="adj1" fmla="val -55941"/>
              <a:gd name="adj2" fmla="val 73658"/>
              <a:gd name="adj3" fmla="val 16667"/>
            </a:avLst>
          </a:prstGeom>
          <a:solidFill>
            <a:schemeClr val="bg1"/>
          </a:soli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dirty="0">
                <a:solidFill>
                  <a:schemeClr val="tx1"/>
                </a:solidFill>
              </a:rPr>
              <a:t>評価規準を複数設定する場合は</a:t>
            </a:r>
            <a:endParaRPr kumimoji="1" lang="en-US" altLang="ja-JP" dirty="0">
              <a:solidFill>
                <a:schemeClr val="tx1"/>
              </a:solidFill>
            </a:endParaRPr>
          </a:p>
          <a:p>
            <a:pPr>
              <a:defRPr/>
            </a:pPr>
            <a:r>
              <a:rPr kumimoji="1" lang="ja-JP" altLang="en-US" dirty="0">
                <a:solidFill>
                  <a:schemeClr val="tx1"/>
                </a:solidFill>
              </a:rPr>
              <a:t>　　　　　題材の最後の評価で総括</a:t>
            </a:r>
            <a:endParaRPr kumimoji="1" lang="en-US" altLang="ja-JP" dirty="0">
              <a:solidFill>
                <a:schemeClr val="tx1"/>
              </a:solidFill>
            </a:endParaRPr>
          </a:p>
        </p:txBody>
      </p:sp>
      <p:sp>
        <p:nvSpPr>
          <p:cNvPr id="14" name="角丸四角形 13"/>
          <p:cNvSpPr/>
          <p:nvPr/>
        </p:nvSpPr>
        <p:spPr>
          <a:xfrm>
            <a:off x="8027988" y="84138"/>
            <a:ext cx="1036637"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latin typeface="+mj-lt"/>
              </a:rPr>
              <a:t>(</a:t>
            </a:r>
            <a:r>
              <a:rPr kumimoji="1" lang="en-US" altLang="ja-JP" sz="2000" dirty="0"/>
              <a:t>P.63 ~)</a:t>
            </a:r>
            <a:endParaRPr kumimoji="1" lang="ja-JP" altLang="en-US" sz="20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333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Ⅰ</a:t>
            </a:r>
            <a:r>
              <a:rPr kumimoji="1" lang="ja-JP" altLang="en-US" sz="3000" b="1">
                <a:solidFill>
                  <a:schemeClr val="bg1"/>
                </a:solidFill>
              </a:rPr>
              <a:t>　「内容のまとまりごとの評価規準」作成の手順</a:t>
            </a:r>
          </a:p>
        </p:txBody>
      </p:sp>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P.27</a:t>
            </a:r>
            <a:endParaRPr kumimoji="1" lang="ja-JP" altLang="en-US" sz="2000" dirty="0"/>
          </a:p>
        </p:txBody>
      </p:sp>
      <p:grpSp>
        <p:nvGrpSpPr>
          <p:cNvPr id="8196" name="グループ化 3"/>
          <p:cNvGrpSpPr>
            <a:grpSpLocks/>
          </p:cNvGrpSpPr>
          <p:nvPr/>
        </p:nvGrpSpPr>
        <p:grpSpPr bwMode="auto">
          <a:xfrm>
            <a:off x="179388" y="1341438"/>
            <a:ext cx="8777287" cy="5254625"/>
            <a:chOff x="179388" y="1125538"/>
            <a:chExt cx="8777287" cy="5255789"/>
          </a:xfrm>
        </p:grpSpPr>
        <p:sp>
          <p:nvSpPr>
            <p:cNvPr id="2" name="正方形/長方形 1"/>
            <p:cNvSpPr/>
            <p:nvPr/>
          </p:nvSpPr>
          <p:spPr>
            <a:xfrm>
              <a:off x="179388" y="1125538"/>
              <a:ext cx="8777287" cy="52557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第１学年及び第２学年</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p>
            <a:p>
              <a:pPr>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「Ａ表現」</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r>
                <a:rPr kumimoji="1" lang="ja-JP" altLang="en-US" sz="2000" dirty="0">
                  <a:solidFill>
                    <a:schemeClr val="tx1"/>
                  </a:solidFill>
                  <a:latin typeface="ＭＳ ゴシック" panose="020B0609070205080204" pitchFamily="49" charset="-128"/>
                  <a:ea typeface="ＭＳ ゴシック" panose="020B0609070205080204" pitchFamily="49" charset="-128"/>
                </a:rPr>
                <a:t>歌唱 及び</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p>
            <a:p>
              <a:pPr>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「Ａ表現」</a:t>
              </a:r>
              <a:r>
                <a:rPr kumimoji="1" lang="en-US" altLang="ja-JP" sz="2000" dirty="0">
                  <a:solidFill>
                    <a:schemeClr val="tx1"/>
                  </a:solidFill>
                  <a:latin typeface="ＭＳ ゴシック" panose="020B0609070205080204" pitchFamily="49" charset="-128"/>
                  <a:ea typeface="ＭＳ ゴシック" panose="020B0609070205080204" pitchFamily="49" charset="-128"/>
                </a:rPr>
                <a:t>(2)</a:t>
              </a:r>
              <a:r>
                <a:rPr kumimoji="1" lang="ja-JP" altLang="en-US" sz="2000" dirty="0">
                  <a:solidFill>
                    <a:schemeClr val="tx1"/>
                  </a:solidFill>
                  <a:latin typeface="ＭＳ ゴシック" panose="020B0609070205080204" pitchFamily="49" charset="-128"/>
                  <a:ea typeface="ＭＳ ゴシック" panose="020B0609070205080204" pitchFamily="49" charset="-128"/>
                </a:rPr>
                <a:t>器楽 及び</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p>
            <a:p>
              <a:pPr>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「Ａ表現」</a:t>
              </a:r>
              <a:r>
                <a:rPr kumimoji="1" lang="en-US" altLang="ja-JP" sz="2000" dirty="0">
                  <a:solidFill>
                    <a:schemeClr val="tx1"/>
                  </a:solidFill>
                  <a:latin typeface="ＭＳ ゴシック" panose="020B0609070205080204" pitchFamily="49" charset="-128"/>
                  <a:ea typeface="ＭＳ ゴシック" panose="020B0609070205080204" pitchFamily="49" charset="-128"/>
                </a:rPr>
                <a:t>(3)</a:t>
              </a:r>
              <a:r>
                <a:rPr kumimoji="1" lang="ja-JP" altLang="en-US" sz="2000" dirty="0">
                  <a:solidFill>
                    <a:schemeClr val="tx1"/>
                  </a:solidFill>
                  <a:latin typeface="ＭＳ ゴシック" panose="020B0609070205080204" pitchFamily="49" charset="-128"/>
                  <a:ea typeface="ＭＳ ゴシック" panose="020B0609070205080204" pitchFamily="49" charset="-128"/>
                </a:rPr>
                <a:t>音楽づくり 及び</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p>
            <a:p>
              <a:pPr>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「Ｂ鑑賞」</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r>
                <a:rPr kumimoji="1" lang="ja-JP" altLang="en-US" sz="2000" dirty="0">
                  <a:solidFill>
                    <a:schemeClr val="tx1"/>
                  </a:solidFill>
                  <a:latin typeface="ＭＳ ゴシック" panose="020B0609070205080204" pitchFamily="49" charset="-128"/>
                  <a:ea typeface="ＭＳ ゴシック" panose="020B0609070205080204" pitchFamily="49" charset="-128"/>
                </a:rPr>
                <a:t>鑑賞 及び</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p>
            <a:p>
              <a:pPr>
                <a:defRPr/>
              </a:pP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第３学年及び第４学年</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p>
            <a:p>
              <a:pPr>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「Ａ表現」</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r>
                <a:rPr kumimoji="1" lang="ja-JP" altLang="en-US" sz="2000" dirty="0">
                  <a:solidFill>
                    <a:schemeClr val="tx1"/>
                  </a:solidFill>
                  <a:latin typeface="ＭＳ ゴシック" panose="020B0609070205080204" pitchFamily="49" charset="-128"/>
                  <a:ea typeface="ＭＳ ゴシック" panose="020B0609070205080204" pitchFamily="49" charset="-128"/>
                </a:rPr>
                <a:t>歌唱 及び</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p>
            <a:p>
              <a:pPr>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「Ａ表現」</a:t>
              </a:r>
              <a:r>
                <a:rPr kumimoji="1" lang="en-US" altLang="ja-JP" sz="2000" dirty="0">
                  <a:solidFill>
                    <a:schemeClr val="tx1"/>
                  </a:solidFill>
                  <a:latin typeface="ＭＳ ゴシック" panose="020B0609070205080204" pitchFamily="49" charset="-128"/>
                  <a:ea typeface="ＭＳ ゴシック" panose="020B0609070205080204" pitchFamily="49" charset="-128"/>
                </a:rPr>
                <a:t>(2)</a:t>
              </a:r>
              <a:r>
                <a:rPr kumimoji="1" lang="ja-JP" altLang="en-US" sz="2000" dirty="0">
                  <a:solidFill>
                    <a:schemeClr val="tx1"/>
                  </a:solidFill>
                  <a:latin typeface="ＭＳ ゴシック" panose="020B0609070205080204" pitchFamily="49" charset="-128"/>
                  <a:ea typeface="ＭＳ ゴシック" panose="020B0609070205080204" pitchFamily="49" charset="-128"/>
                </a:rPr>
                <a:t>器楽 及び</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p>
            <a:p>
              <a:pPr>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「Ａ表現」</a:t>
              </a:r>
              <a:r>
                <a:rPr kumimoji="1" lang="en-US" altLang="ja-JP" sz="2000" dirty="0">
                  <a:solidFill>
                    <a:schemeClr val="tx1"/>
                  </a:solidFill>
                  <a:latin typeface="ＭＳ ゴシック" panose="020B0609070205080204" pitchFamily="49" charset="-128"/>
                  <a:ea typeface="ＭＳ ゴシック" panose="020B0609070205080204" pitchFamily="49" charset="-128"/>
                </a:rPr>
                <a:t>(3)</a:t>
              </a:r>
              <a:r>
                <a:rPr kumimoji="1" lang="ja-JP" altLang="en-US" sz="2000" dirty="0">
                  <a:solidFill>
                    <a:schemeClr val="tx1"/>
                  </a:solidFill>
                  <a:latin typeface="ＭＳ ゴシック" panose="020B0609070205080204" pitchFamily="49" charset="-128"/>
                  <a:ea typeface="ＭＳ ゴシック" panose="020B0609070205080204" pitchFamily="49" charset="-128"/>
                </a:rPr>
                <a:t>音楽づくり 及び</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p>
            <a:p>
              <a:pPr>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「Ｂ鑑賞」</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r>
                <a:rPr kumimoji="1" lang="ja-JP" altLang="en-US" sz="2000" dirty="0">
                  <a:solidFill>
                    <a:schemeClr val="tx1"/>
                  </a:solidFill>
                  <a:latin typeface="ＭＳ ゴシック" panose="020B0609070205080204" pitchFamily="49" charset="-128"/>
                  <a:ea typeface="ＭＳ ゴシック" panose="020B0609070205080204" pitchFamily="49" charset="-128"/>
                </a:rPr>
                <a:t>鑑賞 及び</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p>
            <a:p>
              <a:pPr>
                <a:defRPr/>
              </a:pP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第５学年及び第６学年</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p>
            <a:p>
              <a:pPr>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「Ａ表現」</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r>
                <a:rPr kumimoji="1" lang="ja-JP" altLang="en-US" sz="2000" dirty="0">
                  <a:solidFill>
                    <a:schemeClr val="tx1"/>
                  </a:solidFill>
                  <a:latin typeface="ＭＳ ゴシック" panose="020B0609070205080204" pitchFamily="49" charset="-128"/>
                  <a:ea typeface="ＭＳ ゴシック" panose="020B0609070205080204" pitchFamily="49" charset="-128"/>
                </a:rPr>
                <a:t>歌唱 及び</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p>
            <a:p>
              <a:pPr>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「Ａ表現」</a:t>
              </a:r>
              <a:r>
                <a:rPr kumimoji="1" lang="en-US" altLang="ja-JP" sz="2000" dirty="0">
                  <a:solidFill>
                    <a:schemeClr val="tx1"/>
                  </a:solidFill>
                  <a:latin typeface="ＭＳ ゴシック" panose="020B0609070205080204" pitchFamily="49" charset="-128"/>
                  <a:ea typeface="ＭＳ ゴシック" panose="020B0609070205080204" pitchFamily="49" charset="-128"/>
                </a:rPr>
                <a:t>(2)</a:t>
              </a:r>
              <a:r>
                <a:rPr kumimoji="1" lang="ja-JP" altLang="en-US" sz="2000" dirty="0">
                  <a:solidFill>
                    <a:schemeClr val="tx1"/>
                  </a:solidFill>
                  <a:latin typeface="ＭＳ ゴシック" panose="020B0609070205080204" pitchFamily="49" charset="-128"/>
                  <a:ea typeface="ＭＳ ゴシック" panose="020B0609070205080204" pitchFamily="49" charset="-128"/>
                </a:rPr>
                <a:t>器楽 及び</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p>
            <a:p>
              <a:pPr>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「Ａ表現」</a:t>
              </a:r>
              <a:r>
                <a:rPr kumimoji="1" lang="en-US" altLang="ja-JP" sz="2000" dirty="0">
                  <a:solidFill>
                    <a:schemeClr val="tx1"/>
                  </a:solidFill>
                  <a:latin typeface="ＭＳ ゴシック" panose="020B0609070205080204" pitchFamily="49" charset="-128"/>
                  <a:ea typeface="ＭＳ ゴシック" panose="020B0609070205080204" pitchFamily="49" charset="-128"/>
                </a:rPr>
                <a:t>(3)</a:t>
              </a:r>
              <a:r>
                <a:rPr kumimoji="1" lang="ja-JP" altLang="en-US" sz="2000" dirty="0">
                  <a:solidFill>
                    <a:schemeClr val="tx1"/>
                  </a:solidFill>
                  <a:latin typeface="ＭＳ ゴシック" panose="020B0609070205080204" pitchFamily="49" charset="-128"/>
                  <a:ea typeface="ＭＳ ゴシック" panose="020B0609070205080204" pitchFamily="49" charset="-128"/>
                </a:rPr>
                <a:t>音楽づくり 及び</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p>
            <a:p>
              <a:pPr>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「Ｂ鑑賞」</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r>
                <a:rPr kumimoji="1" lang="ja-JP" altLang="en-US" sz="2000" dirty="0">
                  <a:solidFill>
                    <a:schemeClr val="tx1"/>
                  </a:solidFill>
                  <a:latin typeface="ＭＳ ゴシック" panose="020B0609070205080204" pitchFamily="49" charset="-128"/>
                  <a:ea typeface="ＭＳ ゴシック" panose="020B0609070205080204" pitchFamily="49" charset="-128"/>
                </a:rPr>
                <a:t>鑑賞 及び</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p>
            <a:p>
              <a:pPr>
                <a:defRPr/>
              </a:pPr>
              <a:endParaRPr kumimoji="1" lang="ja-JP" altLang="en-US" sz="800" dirty="0">
                <a:solidFill>
                  <a:schemeClr val="tx1"/>
                </a:solidFill>
                <a:latin typeface="ＭＳ ゴシック" panose="020B0609070205080204" pitchFamily="49" charset="-128"/>
                <a:ea typeface="ＭＳ ゴシック" panose="020B0609070205080204" pitchFamily="49" charset="-128"/>
              </a:endParaRPr>
            </a:p>
          </p:txBody>
        </p:sp>
        <p:sp>
          <p:nvSpPr>
            <p:cNvPr id="8201" name="テキスト ボックス 4"/>
            <p:cNvSpPr txBox="1">
              <a:spLocks noChangeArrowheads="1"/>
            </p:cNvSpPr>
            <p:nvPr/>
          </p:nvSpPr>
          <p:spPr bwMode="auto">
            <a:xfrm>
              <a:off x="179388" y="1141296"/>
              <a:ext cx="512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TW" sz="2400">
                  <a:cs typeface="新細明體"/>
                </a:rPr>
                <a:t>【</a:t>
              </a:r>
              <a:r>
                <a:rPr lang="ja-JP" altLang="en-US" sz="2400"/>
                <a:t>小学校音楽科の内容のまとまり</a:t>
              </a:r>
              <a:r>
                <a:rPr lang="en-US" altLang="zh-TW" sz="2400">
                  <a:cs typeface="新細明體"/>
                </a:rPr>
                <a:t>】</a:t>
              </a:r>
              <a:endParaRPr kumimoji="1" lang="ja-JP" altLang="en-US" sz="2400"/>
            </a:p>
          </p:txBody>
        </p:sp>
        <p:pic>
          <p:nvPicPr>
            <p:cNvPr id="8202" name="図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63425" y="1820624"/>
              <a:ext cx="156368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図 19"/>
            <p:cNvPicPr>
              <a:picLocks noChangeAspect="1"/>
            </p:cNvPicPr>
            <p:nvPr/>
          </p:nvPicPr>
          <p:blipFill>
            <a:blip r:embed="rId6">
              <a:extLst>
                <a:ext uri="{28A0092B-C50C-407E-A947-70E740481C1C}">
                  <a14:useLocalDpi xmlns:a14="http://schemas.microsoft.com/office/drawing/2010/main" val="0"/>
                </a:ext>
              </a:extLst>
            </a:blip>
            <a:srcRect l="53149" t="21986" r="31888" b="48599"/>
            <a:stretch>
              <a:fillRect/>
            </a:stretch>
          </p:blipFill>
          <p:spPr bwMode="auto">
            <a:xfrm>
              <a:off x="6526977" y="4868417"/>
              <a:ext cx="977610" cy="108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図 12"/>
            <p:cNvPicPr>
              <a:picLocks noChangeAspect="1"/>
            </p:cNvPicPr>
            <p:nvPr/>
          </p:nvPicPr>
          <p:blipFill>
            <a:blip r:embed="rId7">
              <a:extLst>
                <a:ext uri="{28A0092B-C50C-407E-A947-70E740481C1C}">
                  <a14:useLocalDpi xmlns:a14="http://schemas.microsoft.com/office/drawing/2010/main" val="0"/>
                </a:ext>
              </a:extLst>
            </a:blip>
            <a:srcRect l="52364" t="52802" r="31100" b="21986"/>
            <a:stretch>
              <a:fillRect/>
            </a:stretch>
          </p:blipFill>
          <p:spPr bwMode="auto">
            <a:xfrm>
              <a:off x="7668741" y="4172287"/>
              <a:ext cx="1150242" cy="98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ホームベース 14"/>
          <p:cNvSpPr/>
          <p:nvPr/>
        </p:nvSpPr>
        <p:spPr>
          <a:xfrm>
            <a:off x="179388" y="766763"/>
            <a:ext cx="8742362" cy="430212"/>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400" dirty="0">
                <a:solidFill>
                  <a:schemeClr val="tx1"/>
                </a:solidFill>
              </a:rPr>
              <a:t>「内容のまとまり」ごとに評価規準を作成</a:t>
            </a:r>
          </a:p>
        </p:txBody>
      </p:sp>
      <p:pic>
        <p:nvPicPr>
          <p:cNvPr id="8198" name="図 2"/>
          <p:cNvPicPr>
            <a:picLocks noChangeAspect="1"/>
          </p:cNvPicPr>
          <p:nvPr/>
        </p:nvPicPr>
        <p:blipFill>
          <a:blip r:embed="rId8" cstate="print">
            <a:extLst>
              <a:ext uri="{28A0092B-C50C-407E-A947-70E740481C1C}">
                <a14:useLocalDpi xmlns:a14="http://schemas.microsoft.com/office/drawing/2010/main" val="0"/>
              </a:ext>
            </a:extLst>
          </a:blip>
          <a:srcRect l="35039" t="26189" r="49213" b="45798"/>
          <a:stretch>
            <a:fillRect/>
          </a:stretch>
        </p:blipFill>
        <p:spPr bwMode="auto">
          <a:xfrm>
            <a:off x="6778625" y="3567113"/>
            <a:ext cx="890588"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角丸四角形吹き出し 11"/>
          <p:cNvSpPr/>
          <p:nvPr/>
        </p:nvSpPr>
        <p:spPr>
          <a:xfrm>
            <a:off x="5473700" y="990600"/>
            <a:ext cx="3167063" cy="925513"/>
          </a:xfrm>
          <a:prstGeom prst="wedgeRoundRectCallout">
            <a:avLst>
              <a:gd name="adj1" fmla="val -67612"/>
              <a:gd name="adj2" fmla="val 19958"/>
              <a:gd name="adj3" fmla="val 16667"/>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latin typeface="+mn-ea"/>
              </a:rPr>
              <a:t>各分野・領域の活動と</a:t>
            </a:r>
            <a:endParaRPr kumimoji="1" lang="en-US" altLang="ja-JP" sz="2400" dirty="0">
              <a:solidFill>
                <a:schemeClr val="tx1"/>
              </a:solidFill>
              <a:latin typeface="+mn-ea"/>
            </a:endParaRPr>
          </a:p>
          <a:p>
            <a:pPr algn="ctr">
              <a:defRPr/>
            </a:pPr>
            <a:r>
              <a:rPr kumimoji="1" lang="en-US" altLang="ja-JP" sz="2400" dirty="0">
                <a:solidFill>
                  <a:schemeClr val="tx1"/>
                </a:solidFill>
                <a:latin typeface="+mn-ea"/>
              </a:rPr>
              <a:t>〔</a:t>
            </a:r>
            <a:r>
              <a:rPr kumimoji="1" lang="ja-JP" altLang="en-US" sz="2400" dirty="0">
                <a:solidFill>
                  <a:schemeClr val="tx1"/>
                </a:solidFill>
                <a:latin typeface="+mn-ea"/>
              </a:rPr>
              <a:t>共通事項</a:t>
            </a:r>
            <a:r>
              <a:rPr kumimoji="1" lang="en-US" altLang="ja-JP" sz="2400" dirty="0">
                <a:solidFill>
                  <a:schemeClr val="tx1"/>
                </a:solidFill>
                <a:latin typeface="+mn-ea"/>
              </a:rPr>
              <a:t>〕</a:t>
            </a:r>
            <a:r>
              <a:rPr kumimoji="1" lang="ja-JP" altLang="en-US" sz="2400" dirty="0">
                <a:solidFill>
                  <a:schemeClr val="tx1"/>
                </a:solidFill>
                <a:latin typeface="+mn-ea"/>
              </a:rPr>
              <a:t>がセット</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p:transition spd="med" advTm="183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2"/>
          <p:cNvSpPr/>
          <p:nvPr/>
        </p:nvSpPr>
        <p:spPr>
          <a:xfrm>
            <a:off x="179388" y="777875"/>
            <a:ext cx="8763000" cy="5891213"/>
          </a:xfrm>
          <a:prstGeom prst="roundRect">
            <a:avLst>
              <a:gd name="adj" fmla="val 2874"/>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44000" tIns="0" rIns="144000" bIns="0"/>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主体的に学習に取り組む態度」については，知識及び技能を獲得したり，思考力，判断力，表現力等を身に付けたりすることに向けた粘り強い取組の中で，自らの学習を調整しようとしているかどうかを含めて評価する。</a:t>
            </a:r>
            <a:endParaRPr lang="en-US" altLang="ja-JP" kern="0" dirty="0">
              <a:solidFill>
                <a:prstClr val="black"/>
              </a:solidFill>
              <a:uFill>
                <a:solidFill>
                  <a:srgbClr val="FF0000"/>
                </a:solidFill>
              </a:uFill>
            </a:endParaRPr>
          </a:p>
        </p:txBody>
      </p:sp>
      <p:pic>
        <p:nvPicPr>
          <p:cNvPr id="63491" name="図 14"/>
          <p:cNvPicPr>
            <a:picLocks noChangeAspect="1"/>
          </p:cNvPicPr>
          <p:nvPr/>
        </p:nvPicPr>
        <p:blipFill>
          <a:blip r:embed="rId5">
            <a:extLst>
              <a:ext uri="{28A0092B-C50C-407E-A947-70E740481C1C}">
                <a14:useLocalDpi xmlns:a14="http://schemas.microsoft.com/office/drawing/2010/main" val="0"/>
              </a:ext>
            </a:extLst>
          </a:blip>
          <a:srcRect l="19461" t="35680" r="36098" b="18956"/>
          <a:stretch>
            <a:fillRect/>
          </a:stretch>
        </p:blipFill>
        <p:spPr bwMode="auto">
          <a:xfrm>
            <a:off x="420688" y="1744663"/>
            <a:ext cx="82804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10" name="角丸四角形 9"/>
          <p:cNvSpPr/>
          <p:nvPr/>
        </p:nvSpPr>
        <p:spPr>
          <a:xfrm>
            <a:off x="8027988" y="84138"/>
            <a:ext cx="1036637"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latin typeface="+mj-lt"/>
              </a:rPr>
              <a:t>(</a:t>
            </a:r>
            <a:r>
              <a:rPr kumimoji="1" lang="en-US" altLang="ja-JP" sz="2000" dirty="0"/>
              <a:t>P.63 ~)</a:t>
            </a:r>
            <a:endParaRPr kumimoji="1" lang="ja-JP" altLang="en-US" sz="20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med" advTm="330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図 11"/>
          <p:cNvPicPr>
            <a:picLocks noChangeAspect="1"/>
          </p:cNvPicPr>
          <p:nvPr/>
        </p:nvPicPr>
        <p:blipFill>
          <a:blip r:embed="rId5">
            <a:extLst>
              <a:ext uri="{28A0092B-C50C-407E-A947-70E740481C1C}">
                <a14:useLocalDpi xmlns:a14="http://schemas.microsoft.com/office/drawing/2010/main" val="0"/>
              </a:ext>
            </a:extLst>
          </a:blip>
          <a:srcRect l="47638" t="21986" r="13776" b="28990"/>
          <a:stretch>
            <a:fillRect/>
          </a:stretch>
        </p:blipFill>
        <p:spPr bwMode="auto">
          <a:xfrm>
            <a:off x="5180013" y="1477963"/>
            <a:ext cx="35290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テキスト ボックス 6"/>
          <p:cNvSpPr txBox="1">
            <a:spLocks noChangeArrowheads="1"/>
          </p:cNvSpPr>
          <p:nvPr/>
        </p:nvSpPr>
        <p:spPr bwMode="auto">
          <a:xfrm>
            <a:off x="331788" y="4502150"/>
            <a:ext cx="4176712" cy="1374775"/>
          </a:xfrm>
          <a:prstGeom prst="rect">
            <a:avLst/>
          </a:prstGeom>
          <a:solidFill>
            <a:srgbClr val="FFFFE1"/>
          </a:solidFill>
          <a:ln w="12700">
            <a:solidFill>
              <a:srgbClr val="FFC000"/>
            </a:solidFill>
            <a:prstDash val="dash"/>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2500"/>
              </a:lnSpc>
            </a:pPr>
            <a:r>
              <a:rPr kumimoji="1" lang="ja-JP" altLang="en-US" sz="1600"/>
              <a:t>どこが素敵なのか，なぜ素敵だと思ったのか，楽器の音を聴いてどんな気持ちになったのかなど，自分の気持ちと関わらせた感想を記入したり，友達に紹介したりしているか。</a:t>
            </a:r>
          </a:p>
        </p:txBody>
      </p:sp>
      <p:pic>
        <p:nvPicPr>
          <p:cNvPr id="69636" name="図 2"/>
          <p:cNvPicPr>
            <a:picLocks noChangeAspect="1"/>
          </p:cNvPicPr>
          <p:nvPr/>
        </p:nvPicPr>
        <p:blipFill>
          <a:blip r:embed="rId6">
            <a:extLst>
              <a:ext uri="{28A0092B-C50C-407E-A947-70E740481C1C}">
                <a14:useLocalDpi xmlns:a14="http://schemas.microsoft.com/office/drawing/2010/main" val="0"/>
              </a:ext>
            </a:extLst>
          </a:blip>
          <a:srcRect l="29526" t="34593" r="42126" b="30391"/>
          <a:stretch>
            <a:fillRect/>
          </a:stretch>
        </p:blipFill>
        <p:spPr bwMode="auto">
          <a:xfrm>
            <a:off x="327025" y="1382713"/>
            <a:ext cx="296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4"/>
          <p:cNvSpPr txBox="1">
            <a:spLocks noChangeArrowheads="1"/>
          </p:cNvSpPr>
          <p:nvPr/>
        </p:nvSpPr>
        <p:spPr bwMode="auto">
          <a:xfrm>
            <a:off x="320675" y="692150"/>
            <a:ext cx="8640763" cy="4778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000"/>
              </a:lnSpc>
              <a:defRPr/>
            </a:pPr>
            <a:r>
              <a:rPr kumimoji="1" lang="ja-JP" altLang="en-US" sz="2200" dirty="0">
                <a:latin typeface="+mn-ea"/>
              </a:rPr>
              <a:t>（３）評価方法の工夫</a:t>
            </a:r>
            <a:endParaRPr kumimoji="1" lang="en-US" altLang="ja-JP" sz="2200" dirty="0">
              <a:latin typeface="+mn-ea"/>
            </a:endParaRPr>
          </a:p>
        </p:txBody>
      </p:sp>
      <p:sp>
        <p:nvSpPr>
          <p:cNvPr id="69638"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36" name="ホームベース 35"/>
          <p:cNvSpPr/>
          <p:nvPr/>
        </p:nvSpPr>
        <p:spPr>
          <a:xfrm>
            <a:off x="325438" y="5991225"/>
            <a:ext cx="8636000" cy="412750"/>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000" dirty="0">
                <a:solidFill>
                  <a:schemeClr val="tx1"/>
                </a:solidFill>
              </a:rPr>
              <a:t>形に残らない「音や音楽」を扱う教科だからこそ多様な評価方法を準備すること</a:t>
            </a:r>
          </a:p>
        </p:txBody>
      </p:sp>
      <p:sp>
        <p:nvSpPr>
          <p:cNvPr id="69640" name="テキスト ボックス 9"/>
          <p:cNvSpPr txBox="1">
            <a:spLocks noChangeArrowheads="1"/>
          </p:cNvSpPr>
          <p:nvPr/>
        </p:nvSpPr>
        <p:spPr bwMode="auto">
          <a:xfrm>
            <a:off x="320675" y="6403975"/>
            <a:ext cx="84280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en-US" altLang="ja-JP" sz="1600" b="1">
                <a:solidFill>
                  <a:srgbClr val="FF0000"/>
                </a:solidFill>
              </a:rPr>
              <a:t>※</a:t>
            </a:r>
            <a:r>
              <a:rPr kumimoji="1" lang="ja-JP" altLang="en-US" sz="1600" b="1">
                <a:solidFill>
                  <a:srgbClr val="FF0000"/>
                </a:solidFill>
              </a:rPr>
              <a:t>ただし「書かせすぎ」には注意！（十分な音楽活動の時間を確保できる工夫を！）</a:t>
            </a:r>
          </a:p>
        </p:txBody>
      </p:sp>
      <p:grpSp>
        <p:nvGrpSpPr>
          <p:cNvPr id="69641" name="グループ化 7"/>
          <p:cNvGrpSpPr>
            <a:grpSpLocks/>
          </p:cNvGrpSpPr>
          <p:nvPr/>
        </p:nvGrpSpPr>
        <p:grpSpPr bwMode="auto">
          <a:xfrm>
            <a:off x="4476750" y="787400"/>
            <a:ext cx="2919413" cy="830263"/>
            <a:chOff x="6084167" y="1573511"/>
            <a:chExt cx="2919653" cy="829964"/>
          </a:xfrm>
        </p:grpSpPr>
        <p:sp>
          <p:nvSpPr>
            <p:cNvPr id="39" name="雲 38"/>
            <p:cNvSpPr/>
            <p:nvPr/>
          </p:nvSpPr>
          <p:spPr>
            <a:xfrm>
              <a:off x="6084167" y="1573511"/>
              <a:ext cx="2919653" cy="829964"/>
            </a:xfrm>
            <a:prstGeom prst="cloud">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69657" name="テキスト ボックス 6"/>
            <p:cNvSpPr txBox="1">
              <a:spLocks noChangeArrowheads="1"/>
            </p:cNvSpPr>
            <p:nvPr/>
          </p:nvSpPr>
          <p:spPr bwMode="auto">
            <a:xfrm>
              <a:off x="6283853" y="1712692"/>
              <a:ext cx="2520280" cy="49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1300">
                  <a:solidFill>
                    <a:srgbClr val="FF0000"/>
                  </a:solidFill>
                </a:rPr>
                <a:t>音楽の特徴から想像した</a:t>
              </a:r>
              <a:endParaRPr kumimoji="1" lang="en-US" altLang="ja-JP" sz="1300">
                <a:solidFill>
                  <a:srgbClr val="FF0000"/>
                </a:solidFill>
              </a:endParaRPr>
            </a:p>
            <a:p>
              <a:pPr algn="ctr"/>
              <a:r>
                <a:rPr kumimoji="1" lang="ja-JP" altLang="en-US" sz="1300">
                  <a:solidFill>
                    <a:srgbClr val="FF0000"/>
                  </a:solidFill>
                </a:rPr>
                <a:t>様子を絵や言葉で書かせる工夫</a:t>
              </a:r>
              <a:endParaRPr kumimoji="1" lang="en-US" altLang="ja-JP" sz="1300">
                <a:solidFill>
                  <a:srgbClr val="FF0000"/>
                </a:solidFill>
              </a:endParaRPr>
            </a:p>
          </p:txBody>
        </p:sp>
      </p:grpSp>
      <p:grpSp>
        <p:nvGrpSpPr>
          <p:cNvPr id="69642" name="グループ化 7"/>
          <p:cNvGrpSpPr>
            <a:grpSpLocks/>
          </p:cNvGrpSpPr>
          <p:nvPr/>
        </p:nvGrpSpPr>
        <p:grpSpPr bwMode="auto">
          <a:xfrm>
            <a:off x="1406525" y="1219200"/>
            <a:ext cx="2651125" cy="830263"/>
            <a:chOff x="5722420" y="1573511"/>
            <a:chExt cx="3281401" cy="829964"/>
          </a:xfrm>
        </p:grpSpPr>
        <p:sp>
          <p:nvSpPr>
            <p:cNvPr id="42" name="雲 41"/>
            <p:cNvSpPr/>
            <p:nvPr/>
          </p:nvSpPr>
          <p:spPr>
            <a:xfrm>
              <a:off x="5722420" y="1573511"/>
              <a:ext cx="3281401" cy="829964"/>
            </a:xfrm>
            <a:prstGeom prst="cloud">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69655" name="テキスト ボックス 6"/>
            <p:cNvSpPr txBox="1">
              <a:spLocks noChangeArrowheads="1"/>
            </p:cNvSpPr>
            <p:nvPr/>
          </p:nvSpPr>
          <p:spPr bwMode="auto">
            <a:xfrm>
              <a:off x="6046447" y="1710175"/>
              <a:ext cx="2585784" cy="49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1300">
                  <a:solidFill>
                    <a:srgbClr val="FF0000"/>
                  </a:solidFill>
                </a:rPr>
                <a:t>楽器の特徴について、</a:t>
              </a:r>
              <a:endParaRPr kumimoji="1" lang="en-US" altLang="ja-JP" sz="1300">
                <a:solidFill>
                  <a:srgbClr val="FF0000"/>
                </a:solidFill>
              </a:endParaRPr>
            </a:p>
            <a:p>
              <a:pPr algn="ctr"/>
              <a:r>
                <a:rPr kumimoji="1" lang="ja-JP" altLang="en-US" sz="1300">
                  <a:solidFill>
                    <a:srgbClr val="FF0000"/>
                  </a:solidFill>
                </a:rPr>
                <a:t>絵や言葉で記述させる工夫</a:t>
              </a:r>
              <a:endParaRPr kumimoji="1" lang="en-US" altLang="ja-JP" sz="1300">
                <a:solidFill>
                  <a:srgbClr val="FF0000"/>
                </a:solidFill>
              </a:endParaRPr>
            </a:p>
          </p:txBody>
        </p:sp>
      </p:grpSp>
      <p:sp>
        <p:nvSpPr>
          <p:cNvPr id="5" name="角丸四角形 4"/>
          <p:cNvSpPr/>
          <p:nvPr/>
        </p:nvSpPr>
        <p:spPr>
          <a:xfrm>
            <a:off x="1693863" y="2276475"/>
            <a:ext cx="1450975" cy="865188"/>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6" name="角丸四角形吹き出し 5"/>
          <p:cNvSpPr/>
          <p:nvPr/>
        </p:nvSpPr>
        <p:spPr>
          <a:xfrm>
            <a:off x="420688" y="3335338"/>
            <a:ext cx="1919287" cy="617537"/>
          </a:xfrm>
          <a:prstGeom prst="wedgeRoundRectCallout">
            <a:avLst>
              <a:gd name="adj1" fmla="val 36285"/>
              <a:gd name="adj2" fmla="val -94244"/>
              <a:gd name="adj3" fmla="val 16667"/>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0" rIns="0" bIns="0" anchor="ctr"/>
          <a:lstStyle/>
          <a:p>
            <a:pPr>
              <a:defRPr/>
            </a:pPr>
            <a:r>
              <a:rPr kumimoji="1" lang="en-US" altLang="ja-JP" sz="1200" dirty="0">
                <a:solidFill>
                  <a:schemeClr val="tx1"/>
                </a:solidFill>
              </a:rPr>
              <a:t>｢</a:t>
            </a:r>
            <a:r>
              <a:rPr kumimoji="1" lang="ja-JP" altLang="en-US" sz="1200" dirty="0" err="1">
                <a:solidFill>
                  <a:schemeClr val="tx1"/>
                </a:solidFill>
              </a:rPr>
              <a:t>しゅらしゅら</a:t>
            </a:r>
            <a:r>
              <a:rPr kumimoji="1" lang="ja-JP" altLang="en-US" sz="1200" dirty="0">
                <a:solidFill>
                  <a:schemeClr val="tx1"/>
                </a:solidFill>
              </a:rPr>
              <a:t>なおと</a:t>
            </a:r>
            <a:r>
              <a:rPr kumimoji="1" lang="en-US" altLang="ja-JP" sz="1200" dirty="0">
                <a:solidFill>
                  <a:schemeClr val="tx1"/>
                </a:solidFill>
              </a:rPr>
              <a:t>｣</a:t>
            </a:r>
          </a:p>
          <a:p>
            <a:pPr>
              <a:defRPr/>
            </a:pPr>
            <a:r>
              <a:rPr kumimoji="1" lang="en-US" altLang="ja-JP" sz="1200" dirty="0">
                <a:solidFill>
                  <a:schemeClr val="tx1"/>
                </a:solidFill>
              </a:rPr>
              <a:t>｢</a:t>
            </a:r>
            <a:r>
              <a:rPr kumimoji="1" lang="ja-JP" altLang="en-US" sz="1200" dirty="0" err="1">
                <a:solidFill>
                  <a:schemeClr val="tx1"/>
                </a:solidFill>
              </a:rPr>
              <a:t>かちかち</a:t>
            </a:r>
            <a:r>
              <a:rPr kumimoji="1" lang="ja-JP" altLang="en-US" sz="1200" dirty="0">
                <a:solidFill>
                  <a:schemeClr val="tx1"/>
                </a:solidFill>
              </a:rPr>
              <a:t>かち</a:t>
            </a:r>
            <a:r>
              <a:rPr kumimoji="1" lang="en-US" altLang="ja-JP" sz="1200" dirty="0">
                <a:solidFill>
                  <a:schemeClr val="tx1"/>
                </a:solidFill>
              </a:rPr>
              <a:t>｣</a:t>
            </a:r>
          </a:p>
          <a:p>
            <a:pPr>
              <a:defRPr/>
            </a:pPr>
            <a:r>
              <a:rPr kumimoji="1" lang="ja-JP" altLang="en-US" sz="1200" dirty="0">
                <a:solidFill>
                  <a:schemeClr val="tx1"/>
                </a:solidFill>
              </a:rPr>
              <a:t>「ちょっとびっくりなきもち」</a:t>
            </a:r>
          </a:p>
        </p:txBody>
      </p:sp>
      <p:sp>
        <p:nvSpPr>
          <p:cNvPr id="69645" name="テキスト ボックス 9"/>
          <p:cNvSpPr txBox="1">
            <a:spLocks noChangeArrowheads="1"/>
          </p:cNvSpPr>
          <p:nvPr/>
        </p:nvSpPr>
        <p:spPr bwMode="auto">
          <a:xfrm>
            <a:off x="249238" y="1139825"/>
            <a:ext cx="1341437"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1100"/>
              <a:t>（第１学年の例）</a:t>
            </a:r>
          </a:p>
        </p:txBody>
      </p:sp>
      <p:sp>
        <p:nvSpPr>
          <p:cNvPr id="69646" name="テキスト ボックス 10"/>
          <p:cNvSpPr txBox="1">
            <a:spLocks noChangeArrowheads="1"/>
          </p:cNvSpPr>
          <p:nvPr/>
        </p:nvSpPr>
        <p:spPr bwMode="auto">
          <a:xfrm>
            <a:off x="3195638" y="1955800"/>
            <a:ext cx="1590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200"/>
              <a:t>どんな音のする楽器だったか，音を擬声語で表したり，音の特徴について記入したりしているか。</a:t>
            </a:r>
          </a:p>
        </p:txBody>
      </p:sp>
      <p:sp>
        <p:nvSpPr>
          <p:cNvPr id="27" name="角丸四角形 26"/>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P.68 ~</a:t>
            </a:r>
            <a:endParaRPr kumimoji="1" lang="ja-JP" altLang="en-US" sz="2000" dirty="0"/>
          </a:p>
        </p:txBody>
      </p:sp>
      <p:sp>
        <p:nvSpPr>
          <p:cNvPr id="69648" name="テキスト ボックス 27"/>
          <p:cNvSpPr txBox="1">
            <a:spLocks noChangeArrowheads="1"/>
          </p:cNvSpPr>
          <p:nvPr/>
        </p:nvSpPr>
        <p:spPr bwMode="auto">
          <a:xfrm>
            <a:off x="4768850" y="4502150"/>
            <a:ext cx="4176713" cy="1374775"/>
          </a:xfrm>
          <a:prstGeom prst="rect">
            <a:avLst/>
          </a:prstGeom>
          <a:solidFill>
            <a:srgbClr val="FFFFE1"/>
          </a:solidFill>
          <a:ln w="12700">
            <a:solidFill>
              <a:srgbClr val="FFC000"/>
            </a:solidFill>
            <a:prstDash val="dash"/>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2500"/>
              </a:lnSpc>
            </a:pPr>
            <a:r>
              <a:rPr kumimoji="1" lang="ja-JP" altLang="en-US" sz="1600"/>
              <a:t>音楽の</a:t>
            </a:r>
            <a:r>
              <a:rPr kumimoji="1" lang="en-US" altLang="ja-JP" sz="1600"/>
              <a:t>《</a:t>
            </a:r>
            <a:r>
              <a:rPr kumimoji="1" lang="ja-JP" altLang="en-US" sz="1600"/>
              <a:t>はじめ</a:t>
            </a:r>
            <a:r>
              <a:rPr kumimoji="1" lang="en-US" altLang="ja-JP" sz="1600"/>
              <a:t>》《</a:t>
            </a:r>
            <a:r>
              <a:rPr kumimoji="1" lang="ja-JP" altLang="en-US" sz="1600"/>
              <a:t>なか</a:t>
            </a:r>
            <a:r>
              <a:rPr kumimoji="1" lang="en-US" altLang="ja-JP" sz="1600"/>
              <a:t>》《</a:t>
            </a:r>
            <a:r>
              <a:rPr kumimoji="1" lang="ja-JP" altLang="en-US" sz="1600"/>
              <a:t>おわり</a:t>
            </a:r>
            <a:r>
              <a:rPr kumimoji="1" lang="en-US" altLang="ja-JP" sz="1600"/>
              <a:t>》</a:t>
            </a:r>
            <a:r>
              <a:rPr kumimoji="1" lang="ja-JP" altLang="en-US" sz="1600"/>
              <a:t>でどのように変わるか，想像したり，特徴に気付きながら聴き，「シンコペーテッド・クロック」の楽しいところや面白かったところを表しているか。</a:t>
            </a:r>
          </a:p>
        </p:txBody>
      </p:sp>
      <p:sp>
        <p:nvSpPr>
          <p:cNvPr id="9" name="角丸四角形 8"/>
          <p:cNvSpPr/>
          <p:nvPr/>
        </p:nvSpPr>
        <p:spPr>
          <a:xfrm>
            <a:off x="1476375" y="4195763"/>
            <a:ext cx="1882775" cy="338137"/>
          </a:xfrm>
          <a:prstGeom prst="round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見取りのポイント</a:t>
            </a:r>
          </a:p>
        </p:txBody>
      </p:sp>
      <p:sp>
        <p:nvSpPr>
          <p:cNvPr id="22" name="角丸四角形 21"/>
          <p:cNvSpPr/>
          <p:nvPr/>
        </p:nvSpPr>
        <p:spPr>
          <a:xfrm>
            <a:off x="5915025" y="4195763"/>
            <a:ext cx="1882775" cy="338137"/>
          </a:xfrm>
          <a:prstGeom prst="round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見取りのポイント</a:t>
            </a:r>
          </a:p>
        </p:txBody>
      </p:sp>
      <p:sp>
        <p:nvSpPr>
          <p:cNvPr id="69651" name="テキスト ボックス 9"/>
          <p:cNvSpPr txBox="1">
            <a:spLocks noChangeArrowheads="1"/>
          </p:cNvSpPr>
          <p:nvPr/>
        </p:nvSpPr>
        <p:spPr bwMode="auto">
          <a:xfrm>
            <a:off x="7451725" y="1206500"/>
            <a:ext cx="1341438"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1100"/>
              <a:t>（第１学年の例）</a:t>
            </a:r>
          </a:p>
        </p:txBody>
      </p:sp>
      <p:sp>
        <p:nvSpPr>
          <p:cNvPr id="24" name="角丸四角形吹き出し 23"/>
          <p:cNvSpPr/>
          <p:nvPr/>
        </p:nvSpPr>
        <p:spPr>
          <a:xfrm>
            <a:off x="4786313" y="2770188"/>
            <a:ext cx="1465262" cy="423862"/>
          </a:xfrm>
          <a:prstGeom prst="wedgeRoundRectCallout">
            <a:avLst>
              <a:gd name="adj1" fmla="val 71467"/>
              <a:gd name="adj2" fmla="val -29620"/>
              <a:gd name="adj3" fmla="val 16667"/>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0" rIns="0" bIns="0" anchor="ctr"/>
          <a:lstStyle/>
          <a:p>
            <a:pPr>
              <a:defRPr/>
            </a:pPr>
            <a:r>
              <a:rPr kumimoji="1" lang="en-US" altLang="ja-JP" sz="1200" dirty="0">
                <a:solidFill>
                  <a:schemeClr val="tx1"/>
                </a:solidFill>
              </a:rPr>
              <a:t>｢</a:t>
            </a:r>
            <a:r>
              <a:rPr kumimoji="1" lang="ja-JP" altLang="en-US" sz="1200" dirty="0">
                <a:solidFill>
                  <a:schemeClr val="tx1"/>
                </a:solidFill>
              </a:rPr>
              <a:t>あさだよ。おきて。</a:t>
            </a:r>
            <a:endParaRPr kumimoji="1" lang="en-US" altLang="ja-JP" sz="1200" dirty="0">
              <a:solidFill>
                <a:schemeClr val="tx1"/>
              </a:solidFill>
            </a:endParaRPr>
          </a:p>
          <a:p>
            <a:pPr>
              <a:defRPr/>
            </a:pPr>
            <a:r>
              <a:rPr kumimoji="1" lang="ja-JP" altLang="en-US" sz="1200" dirty="0">
                <a:solidFill>
                  <a:schemeClr val="tx1"/>
                </a:solidFill>
              </a:rPr>
              <a:t>　</a:t>
            </a:r>
            <a:r>
              <a:rPr kumimoji="1" lang="ja-JP" altLang="en-US" sz="1200" dirty="0" err="1">
                <a:solidFill>
                  <a:schemeClr val="tx1"/>
                </a:solidFill>
              </a:rPr>
              <a:t>ち</a:t>
            </a:r>
            <a:r>
              <a:rPr kumimoji="1" lang="ja-JP" altLang="en-US" sz="1200" dirty="0">
                <a:solidFill>
                  <a:schemeClr val="tx1"/>
                </a:solidFill>
              </a:rPr>
              <a:t>こくしちゃうよ。」</a:t>
            </a:r>
          </a:p>
        </p:txBody>
      </p:sp>
      <p:sp>
        <p:nvSpPr>
          <p:cNvPr id="25" name="角丸四角形吹き出し 24"/>
          <p:cNvSpPr/>
          <p:nvPr/>
        </p:nvSpPr>
        <p:spPr>
          <a:xfrm>
            <a:off x="2524125" y="3273425"/>
            <a:ext cx="2660650" cy="679450"/>
          </a:xfrm>
          <a:prstGeom prst="wedgeRoundRectCallout">
            <a:avLst>
              <a:gd name="adj1" fmla="val 60117"/>
              <a:gd name="adj2" fmla="val -21217"/>
              <a:gd name="adj3" fmla="val 16667"/>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0" rIns="0" bIns="0" anchor="ctr"/>
          <a:lstStyle/>
          <a:p>
            <a:pPr>
              <a:defRPr/>
            </a:pPr>
            <a:r>
              <a:rPr kumimoji="1" lang="en-US" altLang="ja-JP" sz="1200" dirty="0">
                <a:solidFill>
                  <a:schemeClr val="tx1"/>
                </a:solidFill>
              </a:rPr>
              <a:t>｢</a:t>
            </a:r>
            <a:r>
              <a:rPr kumimoji="1" lang="ja-JP" altLang="en-US" sz="1200" dirty="0">
                <a:solidFill>
                  <a:schemeClr val="tx1"/>
                </a:solidFill>
              </a:rPr>
              <a:t>きにいったのは</a:t>
            </a:r>
            <a:r>
              <a:rPr kumimoji="1" lang="en-US" altLang="ja-JP" sz="1200" dirty="0">
                <a:solidFill>
                  <a:schemeClr val="tx1"/>
                </a:solidFill>
              </a:rPr>
              <a:t>『</a:t>
            </a:r>
            <a:r>
              <a:rPr kumimoji="1" lang="ja-JP" altLang="en-US" sz="1200" dirty="0">
                <a:solidFill>
                  <a:schemeClr val="tx1"/>
                </a:solidFill>
              </a:rPr>
              <a:t>なか</a:t>
            </a:r>
            <a:r>
              <a:rPr kumimoji="1" lang="en-US" altLang="ja-JP" sz="1200" dirty="0">
                <a:solidFill>
                  <a:schemeClr val="tx1"/>
                </a:solidFill>
              </a:rPr>
              <a:t>』</a:t>
            </a:r>
            <a:r>
              <a:rPr kumimoji="1" lang="ja-JP" altLang="en-US" sz="1200" dirty="0">
                <a:solidFill>
                  <a:schemeClr val="tx1"/>
                </a:solidFill>
              </a:rPr>
              <a:t>です。どうしてかというと、なっているところがびっくりしておもしろかったからです。」</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spd="med" advTm="413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277813" y="3357563"/>
            <a:ext cx="8604250"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「内容のまとまりごとの評価規準」作成の手順</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「題材の評価規準」の基本構造（例）</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「題材ごとの学習評価」について（事例）</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Ⅳ</a:t>
            </a:r>
            <a:r>
              <a:rPr lang="ja-JP" altLang="en-US" sz="2800" b="1" dirty="0">
                <a:solidFill>
                  <a:srgbClr val="000000"/>
                </a:solidFill>
                <a:ea typeface="HGP教科書体" panose="02020600000000000000" pitchFamily="18" charset="-128"/>
              </a:rPr>
              <a:t>　「まとめ」と「指導と評価の一体化」の実現に向けて</a:t>
            </a:r>
          </a:p>
        </p:txBody>
      </p:sp>
      <p:sp>
        <p:nvSpPr>
          <p:cNvPr id="5" name="角丸四角形 4"/>
          <p:cNvSpPr/>
          <p:nvPr/>
        </p:nvSpPr>
        <p:spPr>
          <a:xfrm>
            <a:off x="277813" y="6062663"/>
            <a:ext cx="7894637" cy="5746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6" name="正方形/長方形 5"/>
          <p:cNvSpPr/>
          <p:nvPr/>
        </p:nvSpPr>
        <p:spPr>
          <a:xfrm>
            <a:off x="684213" y="1917700"/>
            <a:ext cx="7775575" cy="1296988"/>
          </a:xfrm>
          <a:prstGeom prst="rect">
            <a:avLst/>
          </a:prstGeom>
          <a:solidFill>
            <a:srgbClr val="CCFF99"/>
          </a:solidFill>
          <a:ln>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音楽</a:t>
            </a:r>
            <a:endParaRPr kumimoji="1" lang="ja-JP" altLang="en-US" sz="5400" dirty="0">
              <a:solidFill>
                <a:schemeClr val="tx1"/>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8275">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4" presetClass="entr" presetSubtype="5"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Ⅳ</a:t>
            </a:r>
            <a:r>
              <a:rPr kumimoji="1" lang="ja-JP" altLang="en-US" sz="3000" b="1">
                <a:solidFill>
                  <a:schemeClr val="bg1"/>
                </a:solidFill>
              </a:rPr>
              <a:t>　「学習評価」を行うに当たってのまとめ・留意点等</a:t>
            </a:r>
          </a:p>
        </p:txBody>
      </p:sp>
      <p:sp>
        <p:nvSpPr>
          <p:cNvPr id="2" name="角丸四角形 1"/>
          <p:cNvSpPr/>
          <p:nvPr/>
        </p:nvSpPr>
        <p:spPr>
          <a:xfrm>
            <a:off x="166688" y="1557338"/>
            <a:ext cx="8810625" cy="1727200"/>
          </a:xfrm>
          <a:prstGeom prst="roundRect">
            <a:avLst>
              <a:gd name="adj" fmla="val 11434"/>
            </a:avLst>
          </a:prstGeom>
          <a:solidFill>
            <a:schemeClr val="bg1"/>
          </a:solid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600"/>
              </a:lnSpc>
              <a:defRPr/>
            </a:pPr>
            <a:r>
              <a:rPr kumimoji="1" lang="ja-JP" altLang="en-US" sz="2000" dirty="0">
                <a:solidFill>
                  <a:schemeClr val="tx1"/>
                </a:solidFill>
                <a:latin typeface="+mn-ea"/>
              </a:rPr>
              <a:t>＜知識・技能＞</a:t>
            </a:r>
            <a:endParaRPr kumimoji="1" lang="en-US" altLang="ja-JP" sz="2000" dirty="0">
              <a:solidFill>
                <a:schemeClr val="tx1"/>
              </a:solidFill>
              <a:latin typeface="+mn-ea"/>
            </a:endParaRPr>
          </a:p>
          <a:p>
            <a:pPr>
              <a:lnSpc>
                <a:spcPts val="2600"/>
              </a:lnSpc>
              <a:defRPr/>
            </a:pPr>
            <a:r>
              <a:rPr kumimoji="1" lang="ja-JP" altLang="en-US" sz="2000" dirty="0">
                <a:solidFill>
                  <a:schemeClr val="tx1"/>
                </a:solidFill>
                <a:latin typeface="+mn-ea"/>
              </a:rPr>
              <a:t>・ 事項イ及びウの文末を「</a:t>
            </a:r>
            <a:r>
              <a:rPr kumimoji="1" lang="ja-JP" altLang="en-US" sz="2000" dirty="0" err="1">
                <a:solidFill>
                  <a:schemeClr val="tx1"/>
                </a:solidFill>
                <a:latin typeface="+mn-ea"/>
              </a:rPr>
              <a:t>～して</a:t>
            </a:r>
            <a:r>
              <a:rPr kumimoji="1" lang="ja-JP" altLang="en-US" sz="2000" dirty="0">
                <a:solidFill>
                  <a:schemeClr val="tx1"/>
                </a:solidFill>
                <a:latin typeface="+mn-ea"/>
              </a:rPr>
              <a:t>いる」と変更して作成する。</a:t>
            </a:r>
          </a:p>
          <a:p>
            <a:pPr>
              <a:lnSpc>
                <a:spcPts val="2600"/>
              </a:lnSpc>
              <a:defRPr/>
            </a:pPr>
            <a:r>
              <a:rPr kumimoji="1" lang="ja-JP" altLang="en-US" sz="2000" dirty="0">
                <a:solidFill>
                  <a:schemeClr val="tx1"/>
                </a:solidFill>
                <a:latin typeface="+mn-ea"/>
              </a:rPr>
              <a:t>・ 事項にある「次の</a:t>
            </a:r>
            <a:r>
              <a:rPr kumimoji="1" lang="en-US" altLang="ja-JP" sz="2000" dirty="0">
                <a:solidFill>
                  <a:schemeClr val="tx1"/>
                </a:solidFill>
                <a:latin typeface="+mn-ea"/>
              </a:rPr>
              <a:t>(</a:t>
            </a:r>
            <a:r>
              <a:rPr kumimoji="1" lang="ja-JP" altLang="en-US" sz="2000" dirty="0">
                <a:solidFill>
                  <a:schemeClr val="tx1"/>
                </a:solidFill>
                <a:latin typeface="+mn-ea"/>
              </a:rPr>
              <a:t>ｱ</a:t>
            </a:r>
            <a:r>
              <a:rPr kumimoji="1" lang="en-US" altLang="ja-JP" sz="2000" dirty="0">
                <a:solidFill>
                  <a:schemeClr val="tx1"/>
                </a:solidFill>
                <a:latin typeface="+mn-ea"/>
              </a:rPr>
              <a:t>)</a:t>
            </a:r>
            <a:r>
              <a:rPr kumimoji="1" lang="ja-JP" altLang="en-US" sz="2000" dirty="0">
                <a:solidFill>
                  <a:schemeClr val="tx1"/>
                </a:solidFill>
                <a:latin typeface="+mn-ea"/>
              </a:rPr>
              <a:t>及び</a:t>
            </a:r>
            <a:r>
              <a:rPr kumimoji="1" lang="en-US" altLang="ja-JP" sz="2000" dirty="0">
                <a:solidFill>
                  <a:schemeClr val="tx1"/>
                </a:solidFill>
                <a:latin typeface="+mn-ea"/>
              </a:rPr>
              <a:t>(</a:t>
            </a:r>
            <a:r>
              <a:rPr kumimoji="1" lang="ja-JP" altLang="en-US" sz="2000" dirty="0">
                <a:solidFill>
                  <a:schemeClr val="tx1"/>
                </a:solidFill>
                <a:latin typeface="+mn-ea"/>
              </a:rPr>
              <a:t>ｲ</a:t>
            </a:r>
            <a:r>
              <a:rPr kumimoji="1" lang="en-US" altLang="ja-JP" sz="2000" dirty="0">
                <a:solidFill>
                  <a:schemeClr val="tx1"/>
                </a:solidFill>
                <a:latin typeface="+mn-ea"/>
              </a:rPr>
              <a:t>)</a:t>
            </a:r>
            <a:r>
              <a:rPr kumimoji="1" lang="ja-JP" altLang="en-US" sz="2000" dirty="0">
                <a:solidFill>
                  <a:schemeClr val="tx1"/>
                </a:solidFill>
                <a:latin typeface="+mn-ea"/>
              </a:rPr>
              <a:t>」や「次の</a:t>
            </a:r>
            <a:r>
              <a:rPr kumimoji="1" lang="en-US" altLang="ja-JP" sz="2000" dirty="0">
                <a:solidFill>
                  <a:schemeClr val="tx1"/>
                </a:solidFill>
                <a:latin typeface="+mn-ea"/>
              </a:rPr>
              <a:t>(</a:t>
            </a:r>
            <a:r>
              <a:rPr kumimoji="1" lang="ja-JP" altLang="en-US" sz="2000" dirty="0">
                <a:solidFill>
                  <a:schemeClr val="tx1"/>
                </a:solidFill>
                <a:latin typeface="+mn-ea"/>
              </a:rPr>
              <a:t>ｱ</a:t>
            </a:r>
            <a:r>
              <a:rPr kumimoji="1" lang="en-US" altLang="ja-JP" sz="2000" dirty="0">
                <a:solidFill>
                  <a:schemeClr val="tx1"/>
                </a:solidFill>
                <a:latin typeface="+mn-ea"/>
              </a:rPr>
              <a:t>)</a:t>
            </a:r>
            <a:r>
              <a:rPr kumimoji="1" lang="ja-JP" altLang="en-US" sz="2000" dirty="0">
                <a:solidFill>
                  <a:schemeClr val="tx1"/>
                </a:solidFill>
                <a:latin typeface="+mn-ea"/>
              </a:rPr>
              <a:t>から</a:t>
            </a:r>
            <a:r>
              <a:rPr kumimoji="1" lang="en-US" altLang="ja-JP" sz="2000" dirty="0">
                <a:solidFill>
                  <a:schemeClr val="tx1"/>
                </a:solidFill>
                <a:latin typeface="+mn-ea"/>
              </a:rPr>
              <a:t>(</a:t>
            </a:r>
            <a:r>
              <a:rPr kumimoji="1" lang="ja-JP" altLang="en-US" sz="2000" dirty="0">
                <a:solidFill>
                  <a:schemeClr val="tx1"/>
                </a:solidFill>
                <a:latin typeface="+mn-ea"/>
              </a:rPr>
              <a:t>ｳ</a:t>
            </a:r>
            <a:r>
              <a:rPr kumimoji="1" lang="en-US" altLang="ja-JP" sz="2000" dirty="0">
                <a:solidFill>
                  <a:schemeClr val="tx1"/>
                </a:solidFill>
                <a:latin typeface="+mn-ea"/>
              </a:rPr>
              <a:t>)</a:t>
            </a:r>
            <a:r>
              <a:rPr kumimoji="1" lang="ja-JP" altLang="en-US" sz="2000" dirty="0">
                <a:solidFill>
                  <a:schemeClr val="tx1"/>
                </a:solidFill>
                <a:latin typeface="+mn-ea"/>
              </a:rPr>
              <a:t>まで」の部分は，</a:t>
            </a:r>
            <a:r>
              <a:rPr kumimoji="1" lang="en-US" altLang="ja-JP" sz="2000" dirty="0">
                <a:solidFill>
                  <a:schemeClr val="tx1"/>
                </a:solidFill>
                <a:latin typeface="+mn-ea"/>
              </a:rPr>
              <a:t>(</a:t>
            </a:r>
            <a:r>
              <a:rPr kumimoji="1" lang="ja-JP" altLang="en-US" sz="2000" dirty="0">
                <a:solidFill>
                  <a:schemeClr val="tx1"/>
                </a:solidFill>
                <a:latin typeface="+mn-ea"/>
              </a:rPr>
              <a:t>ｱ</a:t>
            </a:r>
            <a:r>
              <a:rPr kumimoji="1" lang="en-US" altLang="ja-JP" sz="2000" dirty="0">
                <a:solidFill>
                  <a:schemeClr val="tx1"/>
                </a:solidFill>
                <a:latin typeface="+mn-ea"/>
              </a:rPr>
              <a:t>)</a:t>
            </a:r>
            <a:r>
              <a:rPr kumimoji="1" lang="ja-JP" altLang="en-US" sz="2000" dirty="0">
                <a:solidFill>
                  <a:schemeClr val="tx1"/>
                </a:solidFill>
                <a:latin typeface="+mn-ea"/>
              </a:rPr>
              <a:t>から</a:t>
            </a:r>
            <a:r>
              <a:rPr kumimoji="1" lang="en-US" altLang="ja-JP" sz="2000" dirty="0">
                <a:solidFill>
                  <a:schemeClr val="tx1"/>
                </a:solidFill>
                <a:latin typeface="+mn-ea"/>
              </a:rPr>
              <a:t>(</a:t>
            </a:r>
            <a:r>
              <a:rPr kumimoji="1" lang="ja-JP" altLang="en-US" sz="2000" dirty="0">
                <a:solidFill>
                  <a:schemeClr val="tx1"/>
                </a:solidFill>
                <a:latin typeface="+mn-ea"/>
              </a:rPr>
              <a:t>ｳ</a:t>
            </a:r>
            <a:r>
              <a:rPr kumimoji="1" lang="en-US" altLang="ja-JP" sz="2000" dirty="0">
                <a:solidFill>
                  <a:schemeClr val="tx1"/>
                </a:solidFill>
                <a:latin typeface="+mn-ea"/>
              </a:rPr>
              <a:t>)</a:t>
            </a:r>
          </a:p>
          <a:p>
            <a:pPr>
              <a:lnSpc>
                <a:spcPts val="2600"/>
              </a:lnSpc>
              <a:defRPr/>
            </a:pPr>
            <a:r>
              <a:rPr kumimoji="1" lang="en-US" altLang="ja-JP" sz="2000" dirty="0">
                <a:solidFill>
                  <a:schemeClr val="tx1"/>
                </a:solidFill>
                <a:latin typeface="+mn-ea"/>
              </a:rPr>
              <a:t>  </a:t>
            </a:r>
            <a:r>
              <a:rPr kumimoji="1" lang="ja-JP" altLang="en-US" sz="2000" dirty="0" err="1">
                <a:solidFill>
                  <a:schemeClr val="tx1"/>
                </a:solidFill>
                <a:latin typeface="+mn-ea"/>
              </a:rPr>
              <a:t>までの</a:t>
            </a:r>
            <a:r>
              <a:rPr kumimoji="1" lang="ja-JP" altLang="en-US" sz="2000" dirty="0">
                <a:solidFill>
                  <a:schemeClr val="tx1"/>
                </a:solidFill>
                <a:latin typeface="+mn-ea"/>
              </a:rPr>
              <a:t>事項のうち，いずれかを選択して置き換え作成する。</a:t>
            </a:r>
            <a:endParaRPr kumimoji="1" lang="en-US" altLang="ja-JP" sz="2000" dirty="0">
              <a:solidFill>
                <a:schemeClr val="tx1"/>
              </a:solidFill>
              <a:latin typeface="+mn-ea"/>
            </a:endParaRPr>
          </a:p>
          <a:p>
            <a:pPr>
              <a:lnSpc>
                <a:spcPts val="2600"/>
              </a:lnSpc>
              <a:defRPr/>
            </a:pPr>
            <a:r>
              <a:rPr kumimoji="1" lang="ja-JP" altLang="en-US" sz="2000" dirty="0">
                <a:solidFill>
                  <a:schemeClr val="tx1"/>
                </a:solidFill>
                <a:latin typeface="+mn-ea"/>
              </a:rPr>
              <a:t>・ 技能に関しては「～をするために必要な」の後に適宜「，」を挿入する。</a:t>
            </a:r>
          </a:p>
        </p:txBody>
      </p:sp>
      <p:sp>
        <p:nvSpPr>
          <p:cNvPr id="9" name="角丸四角形 8"/>
          <p:cNvSpPr/>
          <p:nvPr/>
        </p:nvSpPr>
        <p:spPr>
          <a:xfrm>
            <a:off x="166688" y="3429000"/>
            <a:ext cx="8810625" cy="1800225"/>
          </a:xfrm>
          <a:prstGeom prst="roundRect">
            <a:avLst>
              <a:gd name="adj" fmla="val 6974"/>
            </a:avLst>
          </a:prstGeom>
          <a:solidFill>
            <a:schemeClr val="bg1"/>
          </a:solidFill>
          <a:ln w="285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800"/>
              </a:lnSpc>
              <a:defRPr/>
            </a:pPr>
            <a:r>
              <a:rPr kumimoji="1" lang="ja-JP" altLang="en-US" sz="2000" dirty="0">
                <a:solidFill>
                  <a:schemeClr val="tx1"/>
                </a:solidFill>
              </a:rPr>
              <a:t>＜思考・判断・表現＞</a:t>
            </a:r>
            <a:endParaRPr kumimoji="1" lang="en-US" altLang="ja-JP" sz="2000" dirty="0">
              <a:solidFill>
                <a:schemeClr val="tx1"/>
              </a:solidFill>
            </a:endParaRPr>
          </a:p>
          <a:p>
            <a:pPr>
              <a:lnSpc>
                <a:spcPts val="2800"/>
              </a:lnSpc>
              <a:defRPr/>
            </a:pPr>
            <a:r>
              <a:rPr kumimoji="1" lang="ja-JP" altLang="en-US" sz="2000" dirty="0">
                <a:solidFill>
                  <a:schemeClr val="tx1"/>
                </a:solidFill>
              </a:rPr>
              <a:t>◆　</a:t>
            </a:r>
            <a:r>
              <a:rPr kumimoji="1" lang="en-US" altLang="ja-JP" sz="2000" dirty="0">
                <a:solidFill>
                  <a:schemeClr val="tx1"/>
                </a:solidFill>
              </a:rPr>
              <a:t>〔</a:t>
            </a:r>
            <a:r>
              <a:rPr kumimoji="1" lang="ja-JP" altLang="en-US" sz="2000" dirty="0">
                <a:solidFill>
                  <a:schemeClr val="tx1"/>
                </a:solidFill>
              </a:rPr>
              <a:t>共通事項</a:t>
            </a:r>
            <a:r>
              <a:rPr kumimoji="1" lang="en-US" altLang="ja-JP" sz="2000" dirty="0">
                <a:solidFill>
                  <a:schemeClr val="tx1"/>
                </a:solidFill>
              </a:rPr>
              <a:t>〕</a:t>
            </a:r>
            <a:r>
              <a:rPr kumimoji="1" lang="ja-JP" altLang="en-US" sz="2000" dirty="0">
                <a:solidFill>
                  <a:schemeClr val="tx1"/>
                </a:solidFill>
              </a:rPr>
              <a:t>アの文末を「考え，」に変更して文頭に置き，事項アの</a:t>
            </a:r>
            <a:endParaRPr kumimoji="1" lang="en-US" altLang="ja-JP" sz="2000" dirty="0">
              <a:solidFill>
                <a:schemeClr val="tx1"/>
              </a:solidFill>
            </a:endParaRPr>
          </a:p>
          <a:p>
            <a:pPr>
              <a:lnSpc>
                <a:spcPts val="2800"/>
              </a:lnSpc>
              <a:defRPr/>
            </a:pPr>
            <a:r>
              <a:rPr kumimoji="1" lang="ja-JP" altLang="en-US" sz="2000" dirty="0">
                <a:solidFill>
                  <a:schemeClr val="tx1"/>
                </a:solidFill>
              </a:rPr>
              <a:t>　　文末を「</a:t>
            </a:r>
            <a:r>
              <a:rPr kumimoji="1" lang="ja-JP" altLang="en-US" sz="2000" dirty="0" err="1">
                <a:solidFill>
                  <a:schemeClr val="tx1"/>
                </a:solidFill>
              </a:rPr>
              <a:t>～して</a:t>
            </a:r>
            <a:r>
              <a:rPr kumimoji="1" lang="ja-JP" altLang="en-US" sz="2000" dirty="0">
                <a:solidFill>
                  <a:schemeClr val="tx1"/>
                </a:solidFill>
              </a:rPr>
              <a:t>いる」に変更</a:t>
            </a:r>
            <a:endParaRPr kumimoji="1" lang="en-US" altLang="ja-JP" sz="2000" dirty="0">
              <a:solidFill>
                <a:schemeClr val="tx1"/>
              </a:solidFill>
            </a:endParaRPr>
          </a:p>
          <a:p>
            <a:pPr>
              <a:lnSpc>
                <a:spcPts val="2800"/>
              </a:lnSpc>
              <a:defRPr/>
            </a:pPr>
            <a:r>
              <a:rPr kumimoji="1" lang="ja-JP" altLang="en-US" sz="2000" dirty="0">
                <a:solidFill>
                  <a:schemeClr val="tx1"/>
                </a:solidFill>
              </a:rPr>
              <a:t>◆　児童の思考・判断のよりどころとなる主な音楽を形づくっている要素</a:t>
            </a:r>
            <a:endParaRPr kumimoji="1" lang="en-US" altLang="ja-JP" sz="2000" dirty="0">
              <a:solidFill>
                <a:schemeClr val="tx1"/>
              </a:solidFill>
            </a:endParaRPr>
          </a:p>
          <a:p>
            <a:pPr>
              <a:lnSpc>
                <a:spcPts val="2800"/>
              </a:lnSpc>
              <a:defRPr/>
            </a:pPr>
            <a:r>
              <a:rPr kumimoji="1" lang="ja-JP" altLang="en-US" sz="2000" dirty="0">
                <a:solidFill>
                  <a:schemeClr val="tx1"/>
                </a:solidFill>
              </a:rPr>
              <a:t>　　を適切に選択して記載</a:t>
            </a:r>
          </a:p>
        </p:txBody>
      </p:sp>
      <p:sp>
        <p:nvSpPr>
          <p:cNvPr id="10" name="角丸四角形 9"/>
          <p:cNvSpPr/>
          <p:nvPr/>
        </p:nvSpPr>
        <p:spPr>
          <a:xfrm>
            <a:off x="166688" y="5373688"/>
            <a:ext cx="8810625" cy="1223962"/>
          </a:xfrm>
          <a:prstGeom prst="roundRect">
            <a:avLst>
              <a:gd name="adj" fmla="val 9141"/>
            </a:avLst>
          </a:prstGeom>
          <a:solidFill>
            <a:schemeClr val="bg1"/>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800"/>
              </a:lnSpc>
              <a:defRPr/>
            </a:pPr>
            <a:r>
              <a:rPr kumimoji="1" lang="ja-JP" altLang="en-US" sz="2000" dirty="0">
                <a:solidFill>
                  <a:schemeClr val="tx1"/>
                </a:solidFill>
              </a:rPr>
              <a:t>＜主体的に学習に取り組む態度＞</a:t>
            </a:r>
            <a:endParaRPr kumimoji="1" lang="en-US" altLang="ja-JP" sz="2000" dirty="0">
              <a:solidFill>
                <a:schemeClr val="tx1"/>
              </a:solidFill>
            </a:endParaRPr>
          </a:p>
          <a:p>
            <a:pPr>
              <a:lnSpc>
                <a:spcPts val="2800"/>
              </a:lnSpc>
              <a:defRPr/>
            </a:pPr>
            <a:r>
              <a:rPr kumimoji="1" lang="ja-JP" altLang="en-US" sz="2000" dirty="0">
                <a:solidFill>
                  <a:schemeClr val="tx1"/>
                </a:solidFill>
              </a:rPr>
              <a:t>◆　当該学年の「評価の観点の趣旨」に基づいて作成</a:t>
            </a:r>
          </a:p>
          <a:p>
            <a:pPr>
              <a:lnSpc>
                <a:spcPts val="2800"/>
              </a:lnSpc>
              <a:defRPr/>
            </a:pPr>
            <a:r>
              <a:rPr kumimoji="1" lang="ja-JP" altLang="en-US" sz="2000" dirty="0">
                <a:solidFill>
                  <a:schemeClr val="tx1"/>
                </a:solidFill>
              </a:rPr>
              <a:t>◆　「表現及び鑑賞」の部分は，該当する領域や分野に置換</a:t>
            </a:r>
          </a:p>
        </p:txBody>
      </p:sp>
      <p:sp>
        <p:nvSpPr>
          <p:cNvPr id="4" name="正方形/長方形 3"/>
          <p:cNvSpPr/>
          <p:nvPr/>
        </p:nvSpPr>
        <p:spPr>
          <a:xfrm>
            <a:off x="166688" y="836613"/>
            <a:ext cx="4260850" cy="5762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t>題材の評価規準の作成</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301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P.159</a:t>
            </a:r>
            <a:endParaRPr kumimoji="1" lang="ja-JP" altLang="en-US" sz="2000" dirty="0"/>
          </a:p>
        </p:txBody>
      </p:sp>
      <p:sp>
        <p:nvSpPr>
          <p:cNvPr id="75779"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Ⅳ</a:t>
            </a:r>
            <a:r>
              <a:rPr kumimoji="1" lang="ja-JP" altLang="en-US" sz="3000" b="1">
                <a:solidFill>
                  <a:schemeClr val="bg1"/>
                </a:solidFill>
              </a:rPr>
              <a:t>　「学習評価」を行うに当たってのまとめ・留意点等</a:t>
            </a:r>
          </a:p>
        </p:txBody>
      </p:sp>
      <p:sp>
        <p:nvSpPr>
          <p:cNvPr id="13" name="正方形/長方形 12"/>
          <p:cNvSpPr/>
          <p:nvPr/>
        </p:nvSpPr>
        <p:spPr>
          <a:xfrm>
            <a:off x="277813" y="5173663"/>
            <a:ext cx="8604250" cy="1533525"/>
          </a:xfrm>
          <a:prstGeom prst="rect">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bIns="0"/>
          <a:lstStyle/>
          <a:p>
            <a:pPr algn="ctr">
              <a:defRPr/>
            </a:pPr>
            <a:endParaRPr kumimoji="1" lang="en-US" altLang="ja-JP" sz="600" dirty="0">
              <a:solidFill>
                <a:schemeClr val="tx1"/>
              </a:solidFill>
            </a:endParaRPr>
          </a:p>
          <a:p>
            <a:pPr algn="ctr">
              <a:defRPr/>
            </a:pPr>
            <a:r>
              <a:rPr kumimoji="1" lang="ja-JP" altLang="en-US" sz="2200" dirty="0">
                <a:solidFill>
                  <a:schemeClr val="tx1"/>
                </a:solidFill>
              </a:rPr>
              <a:t>「指導と評価の一体化」に向けた学習評価の改善の基本的な方向性</a:t>
            </a:r>
          </a:p>
        </p:txBody>
      </p:sp>
      <p:sp>
        <p:nvSpPr>
          <p:cNvPr id="14" name="正方形/長方形 13"/>
          <p:cNvSpPr/>
          <p:nvPr/>
        </p:nvSpPr>
        <p:spPr>
          <a:xfrm>
            <a:off x="166688" y="836613"/>
            <a:ext cx="3973512" cy="5762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t>指導と評価の一体化</a:t>
            </a:r>
          </a:p>
        </p:txBody>
      </p:sp>
      <p:pic>
        <p:nvPicPr>
          <p:cNvPr id="75782" name="図 41"/>
          <p:cNvPicPr>
            <a:picLocks noChangeAspect="1"/>
          </p:cNvPicPr>
          <p:nvPr/>
        </p:nvPicPr>
        <p:blipFill>
          <a:blip r:embed="rId5">
            <a:extLst>
              <a:ext uri="{28A0092B-C50C-407E-A947-70E740481C1C}">
                <a14:useLocalDpi xmlns:a14="http://schemas.microsoft.com/office/drawing/2010/main" val="0"/>
              </a:ext>
            </a:extLst>
          </a:blip>
          <a:srcRect l="55978" t="21986" r="40288" b="70387"/>
          <a:stretch>
            <a:fillRect/>
          </a:stretch>
        </p:blipFill>
        <p:spPr bwMode="auto">
          <a:xfrm rot="617789">
            <a:off x="8464550" y="754063"/>
            <a:ext cx="58896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図 4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8629">
            <a:off x="6596063" y="714375"/>
            <a:ext cx="4175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図 43"/>
          <p:cNvPicPr>
            <a:picLocks noChangeAspect="1"/>
          </p:cNvPicPr>
          <p:nvPr/>
        </p:nvPicPr>
        <p:blipFill>
          <a:blip r:embed="rId5">
            <a:extLst>
              <a:ext uri="{28A0092B-C50C-407E-A947-70E740481C1C}">
                <a14:useLocalDpi xmlns:a14="http://schemas.microsoft.com/office/drawing/2010/main" val="0"/>
              </a:ext>
            </a:extLst>
          </a:blip>
          <a:srcRect l="55424" t="36305" r="33551" b="57159"/>
          <a:stretch>
            <a:fillRect/>
          </a:stretch>
        </p:blipFill>
        <p:spPr bwMode="auto">
          <a:xfrm rot="-191275">
            <a:off x="7078663" y="855663"/>
            <a:ext cx="12969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12"/>
          <p:cNvSpPr>
            <a:spLocks noChangeArrowheads="1"/>
          </p:cNvSpPr>
          <p:nvPr/>
        </p:nvSpPr>
        <p:spPr bwMode="auto">
          <a:xfrm>
            <a:off x="277813" y="1557338"/>
            <a:ext cx="8604250" cy="2701925"/>
          </a:xfrm>
          <a:prstGeom prst="rect">
            <a:avLst/>
          </a:prstGeom>
          <a:solidFill>
            <a:schemeClr val="accent6">
              <a:lumMod val="20000"/>
              <a:lumOff val="80000"/>
            </a:schemeClr>
          </a:solidFill>
          <a:ln>
            <a:noFill/>
          </a:ln>
        </p:spPr>
        <p:txBody>
          <a:bodyPr lIns="180000" tIns="36000" rIns="180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200"/>
              </a:lnSpc>
              <a:spcBef>
                <a:spcPct val="50000"/>
              </a:spcBef>
              <a:spcAft>
                <a:spcPts val="0"/>
              </a:spcAft>
              <a:buFontTx/>
              <a:buNone/>
              <a:defRPr/>
            </a:pPr>
            <a:r>
              <a:rPr lang="ja-JP" altLang="en-US" sz="2400" b="1" dirty="0">
                <a:solidFill>
                  <a:srgbClr val="000000"/>
                </a:solidFill>
                <a:ea typeface="HGP教科書体" panose="02020600000000000000" pitchFamily="18" charset="-128"/>
              </a:rPr>
              <a:t> 「子供たちにどういった力が身に付いたか」という</a:t>
            </a:r>
            <a:r>
              <a:rPr lang="ja-JP" altLang="en-US" sz="2400" b="1" u="sng" dirty="0">
                <a:solidFill>
                  <a:srgbClr val="FF0000"/>
                </a:solidFill>
                <a:ea typeface="HGP教科書体" panose="02020600000000000000" pitchFamily="18" charset="-128"/>
              </a:rPr>
              <a:t>学習の成果を的確</a:t>
            </a:r>
            <a:endParaRPr lang="en-US" altLang="ja-JP" sz="2400" b="1" u="sng" dirty="0">
              <a:solidFill>
                <a:srgbClr val="FF0000"/>
              </a:solidFill>
              <a:ea typeface="HGP教科書体" panose="02020600000000000000" pitchFamily="18" charset="-128"/>
            </a:endParaRPr>
          </a:p>
          <a:p>
            <a:pPr eaLnBrk="1" fontAlgn="auto" hangingPunct="1">
              <a:lnSpc>
                <a:spcPts val="2200"/>
              </a:lnSpc>
              <a:spcBef>
                <a:spcPct val="50000"/>
              </a:spcBef>
              <a:spcAft>
                <a:spcPts val="0"/>
              </a:spcAft>
              <a:buFontTx/>
              <a:buNone/>
              <a:defRPr/>
            </a:pPr>
            <a:r>
              <a:rPr lang="ja-JP" altLang="en-US" sz="2400" b="1" u="sng" dirty="0">
                <a:solidFill>
                  <a:srgbClr val="FF0000"/>
                </a:solidFill>
                <a:ea typeface="HGP教科書体" panose="02020600000000000000" pitchFamily="18" charset="-128"/>
              </a:rPr>
              <a:t>に捉え，教員が指導の改善を図るとともに，子供たち自身が自らの</a:t>
            </a:r>
            <a:endParaRPr lang="en-US" altLang="ja-JP" sz="2400" b="1" u="sng" dirty="0">
              <a:solidFill>
                <a:srgbClr val="FF0000"/>
              </a:solidFill>
              <a:ea typeface="HGP教科書体" panose="02020600000000000000" pitchFamily="18" charset="-128"/>
            </a:endParaRPr>
          </a:p>
          <a:p>
            <a:pPr eaLnBrk="1" fontAlgn="auto" hangingPunct="1">
              <a:lnSpc>
                <a:spcPts val="2200"/>
              </a:lnSpc>
              <a:spcBef>
                <a:spcPct val="50000"/>
              </a:spcBef>
              <a:spcAft>
                <a:spcPts val="0"/>
              </a:spcAft>
              <a:buFontTx/>
              <a:buNone/>
              <a:defRPr/>
            </a:pPr>
            <a:r>
              <a:rPr lang="ja-JP" altLang="en-US" sz="2400" b="1" u="sng" dirty="0">
                <a:solidFill>
                  <a:srgbClr val="FF0000"/>
                </a:solidFill>
                <a:ea typeface="HGP教科書体" panose="02020600000000000000" pitchFamily="18" charset="-128"/>
              </a:rPr>
              <a:t>学びを振り返って次の学びに向かうことができるようにするため</a:t>
            </a:r>
            <a:r>
              <a:rPr lang="ja-JP" altLang="en-US" sz="2400" b="1" dirty="0">
                <a:solidFill>
                  <a:srgbClr val="000000"/>
                </a:solidFill>
                <a:ea typeface="HGP教科書体" panose="02020600000000000000" pitchFamily="18" charset="-128"/>
              </a:rPr>
              <a:t>には，</a:t>
            </a:r>
            <a:endParaRPr lang="en-US" altLang="ja-JP" sz="2400" b="1" dirty="0">
              <a:solidFill>
                <a:srgbClr val="000000"/>
              </a:solidFill>
              <a:ea typeface="HGP教科書体" panose="02020600000000000000" pitchFamily="18" charset="-128"/>
            </a:endParaRPr>
          </a:p>
          <a:p>
            <a:pPr eaLnBrk="1" fontAlgn="auto" hangingPunct="1">
              <a:lnSpc>
                <a:spcPts val="2200"/>
              </a:lnSpc>
              <a:spcBef>
                <a:spcPct val="50000"/>
              </a:spcBef>
              <a:spcAft>
                <a:spcPts val="0"/>
              </a:spcAft>
              <a:buFontTx/>
              <a:buNone/>
              <a:defRPr/>
            </a:pPr>
            <a:r>
              <a:rPr lang="ja-JP" altLang="en-US" sz="2400" b="1" dirty="0">
                <a:solidFill>
                  <a:srgbClr val="000000"/>
                </a:solidFill>
                <a:ea typeface="HGP教科書体" panose="02020600000000000000" pitchFamily="18" charset="-128"/>
              </a:rPr>
              <a:t>この学習評価の在り方が極めて重要であり，教育課程や学習・指導</a:t>
            </a:r>
            <a:endParaRPr lang="en-US" altLang="ja-JP" sz="2400" b="1" dirty="0">
              <a:solidFill>
                <a:srgbClr val="000000"/>
              </a:solidFill>
              <a:ea typeface="HGP教科書体" panose="02020600000000000000" pitchFamily="18" charset="-128"/>
            </a:endParaRPr>
          </a:p>
          <a:p>
            <a:pPr eaLnBrk="1" fontAlgn="auto" hangingPunct="1">
              <a:lnSpc>
                <a:spcPts val="2200"/>
              </a:lnSpc>
              <a:spcBef>
                <a:spcPct val="50000"/>
              </a:spcBef>
              <a:spcAft>
                <a:spcPts val="0"/>
              </a:spcAft>
              <a:buFontTx/>
              <a:buNone/>
              <a:defRPr/>
            </a:pPr>
            <a:r>
              <a:rPr lang="ja-JP" altLang="en-US" sz="2400" b="1" dirty="0">
                <a:solidFill>
                  <a:srgbClr val="000000"/>
                </a:solidFill>
                <a:ea typeface="HGP教科書体" panose="02020600000000000000" pitchFamily="18" charset="-128"/>
              </a:rPr>
              <a:t>方法の改善と一貫性を持った形で改善を進めることが求められる。</a:t>
            </a:r>
            <a:endParaRPr lang="en-US" altLang="ja-JP" sz="2400" b="1" dirty="0">
              <a:solidFill>
                <a:srgbClr val="000000"/>
              </a:solidFill>
              <a:ea typeface="HGP教科書体" panose="02020600000000000000" pitchFamily="18" charset="-128"/>
            </a:endParaRPr>
          </a:p>
          <a:p>
            <a:pPr eaLnBrk="1" fontAlgn="auto" hangingPunct="1">
              <a:lnSpc>
                <a:spcPts val="1200"/>
              </a:lnSpc>
              <a:spcBef>
                <a:spcPct val="50000"/>
              </a:spcBef>
              <a:spcAft>
                <a:spcPts val="0"/>
              </a:spcAft>
              <a:buFontTx/>
              <a:buNone/>
              <a:defRPr/>
            </a:pPr>
            <a:r>
              <a:rPr lang="ja-JP" altLang="en-US" sz="2400" b="1" dirty="0">
                <a:solidFill>
                  <a:srgbClr val="000000"/>
                </a:solidFill>
                <a:ea typeface="HGP教科書体" panose="02020600000000000000" pitchFamily="18" charset="-128"/>
              </a:rPr>
              <a:t>　　　　　　　　　　　</a:t>
            </a:r>
            <a:r>
              <a:rPr lang="ja-JP" altLang="en-US" sz="1800" dirty="0">
                <a:solidFill>
                  <a:srgbClr val="000000"/>
                </a:solidFill>
                <a:ea typeface="HGP教科書体" panose="02020600000000000000" pitchFamily="18" charset="-128"/>
              </a:rPr>
              <a:t>　（</a:t>
            </a:r>
            <a:r>
              <a:rPr lang="en-US" altLang="ja-JP" sz="1800" dirty="0">
                <a:solidFill>
                  <a:srgbClr val="000000"/>
                </a:solidFill>
                <a:latin typeface="HGP教科書体" panose="02020600000000000000" pitchFamily="18" charset="-128"/>
                <a:ea typeface="HGP教科書体" panose="02020600000000000000" pitchFamily="18" charset="-128"/>
              </a:rPr>
              <a:t>H28.12.21</a:t>
            </a:r>
            <a:r>
              <a:rPr lang="ja-JP" altLang="en-US" sz="1800" dirty="0">
                <a:solidFill>
                  <a:srgbClr val="000000"/>
                </a:solidFill>
                <a:latin typeface="HGP教科書体" panose="02020600000000000000" pitchFamily="18" charset="-128"/>
                <a:ea typeface="HGP教科書体" panose="02020600000000000000" pitchFamily="18" charset="-128"/>
              </a:rPr>
              <a:t> </a:t>
            </a:r>
            <a:r>
              <a:rPr lang="ja-JP" altLang="en-US" sz="1800" dirty="0">
                <a:solidFill>
                  <a:srgbClr val="000000"/>
                </a:solidFill>
                <a:ea typeface="HGP教科書体" panose="02020600000000000000" pitchFamily="18" charset="-128"/>
              </a:rPr>
              <a:t>中央教育審議会　答申「学習評価の意義等」より）</a:t>
            </a:r>
          </a:p>
        </p:txBody>
      </p:sp>
      <p:sp>
        <p:nvSpPr>
          <p:cNvPr id="20" name="角丸四角形 19"/>
          <p:cNvSpPr/>
          <p:nvPr/>
        </p:nvSpPr>
        <p:spPr>
          <a:xfrm>
            <a:off x="428625" y="5661025"/>
            <a:ext cx="2709863" cy="969963"/>
          </a:xfrm>
          <a:prstGeom prst="roundRect">
            <a:avLst>
              <a:gd name="adj" fmla="val 998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1900" b="1" dirty="0">
                <a:solidFill>
                  <a:schemeClr val="bg1"/>
                </a:solidFill>
              </a:rPr>
              <a:t>生徒の学習改善に</a:t>
            </a:r>
            <a:endParaRPr kumimoji="1" lang="en-US" altLang="ja-JP" sz="1900" b="1" dirty="0">
              <a:solidFill>
                <a:schemeClr val="bg1"/>
              </a:solidFill>
            </a:endParaRPr>
          </a:p>
          <a:p>
            <a:pPr algn="ctr">
              <a:defRPr/>
            </a:pPr>
            <a:r>
              <a:rPr kumimoji="1" lang="ja-JP" altLang="en-US" sz="1900" b="1" dirty="0">
                <a:solidFill>
                  <a:schemeClr val="bg1"/>
                </a:solidFill>
              </a:rPr>
              <a:t>つながるもの</a:t>
            </a:r>
            <a:endParaRPr kumimoji="1" lang="en-US" altLang="ja-JP" sz="1900" b="1" dirty="0">
              <a:solidFill>
                <a:schemeClr val="bg1"/>
              </a:solidFill>
            </a:endParaRPr>
          </a:p>
          <a:p>
            <a:pPr algn="ctr">
              <a:defRPr/>
            </a:pPr>
            <a:r>
              <a:rPr kumimoji="1" lang="ja-JP" altLang="en-US" sz="1900" b="1" dirty="0">
                <a:solidFill>
                  <a:schemeClr val="bg1"/>
                </a:solidFill>
              </a:rPr>
              <a:t>にしていくこと</a:t>
            </a:r>
          </a:p>
        </p:txBody>
      </p:sp>
      <p:sp>
        <p:nvSpPr>
          <p:cNvPr id="23" name="角丸四角形 22"/>
          <p:cNvSpPr/>
          <p:nvPr/>
        </p:nvSpPr>
        <p:spPr>
          <a:xfrm>
            <a:off x="3289300" y="5661025"/>
            <a:ext cx="2651125" cy="969963"/>
          </a:xfrm>
          <a:prstGeom prst="roundRect">
            <a:avLst>
              <a:gd name="adj" fmla="val 998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1900" b="1" dirty="0">
                <a:solidFill>
                  <a:schemeClr val="bg1"/>
                </a:solidFill>
              </a:rPr>
              <a:t>教師の指導改善に</a:t>
            </a:r>
            <a:endParaRPr kumimoji="1" lang="en-US" altLang="ja-JP" sz="1900" b="1" dirty="0">
              <a:solidFill>
                <a:schemeClr val="bg1"/>
              </a:solidFill>
            </a:endParaRPr>
          </a:p>
          <a:p>
            <a:pPr algn="ctr">
              <a:defRPr/>
            </a:pPr>
            <a:r>
              <a:rPr kumimoji="1" lang="ja-JP" altLang="en-US" sz="1900" b="1" dirty="0">
                <a:solidFill>
                  <a:schemeClr val="bg1"/>
                </a:solidFill>
              </a:rPr>
              <a:t>つながるもの</a:t>
            </a:r>
            <a:endParaRPr kumimoji="1" lang="en-US" altLang="ja-JP" sz="1900" b="1" dirty="0">
              <a:solidFill>
                <a:schemeClr val="bg1"/>
              </a:solidFill>
            </a:endParaRPr>
          </a:p>
          <a:p>
            <a:pPr algn="ctr">
              <a:defRPr/>
            </a:pPr>
            <a:r>
              <a:rPr kumimoji="1" lang="ja-JP" altLang="en-US" sz="1900" b="1" dirty="0">
                <a:solidFill>
                  <a:schemeClr val="bg1"/>
                </a:solidFill>
              </a:rPr>
              <a:t>にしていくこと</a:t>
            </a:r>
          </a:p>
        </p:txBody>
      </p:sp>
      <p:sp>
        <p:nvSpPr>
          <p:cNvPr id="24" name="角丸四角形 23"/>
          <p:cNvSpPr/>
          <p:nvPr/>
        </p:nvSpPr>
        <p:spPr>
          <a:xfrm>
            <a:off x="6091238" y="5661025"/>
            <a:ext cx="2608262" cy="969963"/>
          </a:xfrm>
          <a:prstGeom prst="roundRect">
            <a:avLst>
              <a:gd name="adj" fmla="val 998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1900" b="1" dirty="0">
                <a:solidFill>
                  <a:schemeClr val="bg1"/>
                </a:solidFill>
              </a:rPr>
              <a:t>必要性・妥当性が</a:t>
            </a:r>
            <a:endParaRPr kumimoji="1" lang="en-US" altLang="ja-JP" sz="1900" b="1" dirty="0">
              <a:solidFill>
                <a:schemeClr val="bg1"/>
              </a:solidFill>
            </a:endParaRPr>
          </a:p>
          <a:p>
            <a:pPr algn="ctr">
              <a:defRPr/>
            </a:pPr>
            <a:r>
              <a:rPr kumimoji="1" lang="ja-JP" altLang="en-US" sz="1900" b="1" dirty="0">
                <a:solidFill>
                  <a:schemeClr val="bg1"/>
                </a:solidFill>
              </a:rPr>
              <a:t>認められないものは</a:t>
            </a:r>
          </a:p>
          <a:p>
            <a:pPr algn="ctr">
              <a:defRPr/>
            </a:pPr>
            <a:r>
              <a:rPr kumimoji="1" lang="ja-JP" altLang="en-US" sz="1900" b="1" dirty="0">
                <a:solidFill>
                  <a:schemeClr val="bg1"/>
                </a:solidFill>
              </a:rPr>
              <a:t>見直していくこと</a:t>
            </a:r>
          </a:p>
        </p:txBody>
      </p:sp>
      <p:sp>
        <p:nvSpPr>
          <p:cNvPr id="25" name="正方形/長方形 24"/>
          <p:cNvSpPr/>
          <p:nvPr/>
        </p:nvSpPr>
        <p:spPr>
          <a:xfrm>
            <a:off x="277813" y="4403725"/>
            <a:ext cx="8604250" cy="609600"/>
          </a:xfrm>
          <a:prstGeom prst="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t>音楽科の力が確実に身に付いたかという視点をもった授業改善</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spd="med" advTm="3975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P.159</a:t>
            </a:r>
            <a:endParaRPr kumimoji="1" lang="ja-JP" altLang="en-US" sz="2000" dirty="0"/>
          </a:p>
        </p:txBody>
      </p:sp>
      <p:sp>
        <p:nvSpPr>
          <p:cNvPr id="77827"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Ⅳ</a:t>
            </a:r>
            <a:r>
              <a:rPr kumimoji="1" lang="ja-JP" altLang="en-US" sz="3000" b="1">
                <a:solidFill>
                  <a:schemeClr val="bg1"/>
                </a:solidFill>
              </a:rPr>
              <a:t>　「学習評価」を行うに当たってのまとめ・留意点等</a:t>
            </a:r>
          </a:p>
        </p:txBody>
      </p:sp>
      <p:sp>
        <p:nvSpPr>
          <p:cNvPr id="44" name="上カーブ矢印 43"/>
          <p:cNvSpPr/>
          <p:nvPr/>
        </p:nvSpPr>
        <p:spPr>
          <a:xfrm flipH="1">
            <a:off x="979488" y="5176838"/>
            <a:ext cx="6927850" cy="1455737"/>
          </a:xfrm>
          <a:prstGeom prst="curvedUpArrow">
            <a:avLst>
              <a:gd name="adj1" fmla="val 31969"/>
              <a:gd name="adj2" fmla="val 61596"/>
              <a:gd name="adj3" fmla="val 25000"/>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chemeClr val="tx1"/>
              </a:solidFill>
            </a:endParaRPr>
          </a:p>
        </p:txBody>
      </p:sp>
      <p:sp>
        <p:nvSpPr>
          <p:cNvPr id="45" name="右矢印 44"/>
          <p:cNvSpPr/>
          <p:nvPr/>
        </p:nvSpPr>
        <p:spPr>
          <a:xfrm>
            <a:off x="2151063" y="4083050"/>
            <a:ext cx="4841875" cy="720725"/>
          </a:xfrm>
          <a:prstGeom prst="rightArrow">
            <a:avLst/>
          </a:prstGeom>
          <a:solidFill>
            <a:srgbClr val="FF99CC"/>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6" name="右矢印 45"/>
          <p:cNvSpPr/>
          <p:nvPr/>
        </p:nvSpPr>
        <p:spPr>
          <a:xfrm>
            <a:off x="2151063" y="3121025"/>
            <a:ext cx="4841875" cy="720725"/>
          </a:xfrm>
          <a:prstGeom prst="rightArrow">
            <a:avLst/>
          </a:prstGeom>
          <a:solidFill>
            <a:srgbClr val="FF99CC"/>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7" name="右矢印 46"/>
          <p:cNvSpPr/>
          <p:nvPr/>
        </p:nvSpPr>
        <p:spPr>
          <a:xfrm>
            <a:off x="2151063" y="2085975"/>
            <a:ext cx="4841875" cy="722313"/>
          </a:xfrm>
          <a:prstGeom prst="rightArrow">
            <a:avLst/>
          </a:prstGeom>
          <a:solidFill>
            <a:srgbClr val="FF99CC"/>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8" name="角丸四角形 47"/>
          <p:cNvSpPr/>
          <p:nvPr/>
        </p:nvSpPr>
        <p:spPr>
          <a:xfrm>
            <a:off x="2794000" y="958850"/>
            <a:ext cx="3556000" cy="4217988"/>
          </a:xfrm>
          <a:prstGeom prst="roundRect">
            <a:avLst>
              <a:gd name="adj" fmla="val 10870"/>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kumimoji="1" lang="ja-JP" altLang="en-US" sz="2800" dirty="0"/>
              <a:t>育成を目指す</a:t>
            </a:r>
            <a:endParaRPr kumimoji="1" lang="en-US" altLang="ja-JP" sz="2800" dirty="0"/>
          </a:p>
          <a:p>
            <a:pPr algn="ctr">
              <a:defRPr/>
            </a:pPr>
            <a:r>
              <a:rPr lang="ja-JP" altLang="en-US" sz="2800" dirty="0"/>
              <a:t>資質・能力</a:t>
            </a:r>
            <a:endParaRPr kumimoji="1" lang="ja-JP" altLang="en-US" sz="2800" dirty="0"/>
          </a:p>
        </p:txBody>
      </p:sp>
      <p:sp>
        <p:nvSpPr>
          <p:cNvPr id="49" name="角丸四角形 48"/>
          <p:cNvSpPr/>
          <p:nvPr/>
        </p:nvSpPr>
        <p:spPr>
          <a:xfrm>
            <a:off x="3052763" y="2052638"/>
            <a:ext cx="3038475" cy="8191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知識及び技能</a:t>
            </a:r>
          </a:p>
        </p:txBody>
      </p:sp>
      <p:sp>
        <p:nvSpPr>
          <p:cNvPr id="50" name="角丸四角形 49"/>
          <p:cNvSpPr/>
          <p:nvPr/>
        </p:nvSpPr>
        <p:spPr>
          <a:xfrm>
            <a:off x="3052763" y="3057525"/>
            <a:ext cx="3038475" cy="8191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思考力，判断力</a:t>
            </a:r>
            <a:r>
              <a:rPr lang="ja-JP" altLang="en-US" sz="2400" dirty="0">
                <a:solidFill>
                  <a:schemeClr val="tx1"/>
                </a:solidFill>
              </a:rPr>
              <a:t>，</a:t>
            </a:r>
            <a:endParaRPr lang="en-US" altLang="ja-JP" sz="2400" dirty="0">
              <a:solidFill>
                <a:schemeClr val="tx1"/>
              </a:solidFill>
            </a:endParaRPr>
          </a:p>
          <a:p>
            <a:pPr algn="ctr">
              <a:defRPr/>
            </a:pPr>
            <a:r>
              <a:rPr kumimoji="1" lang="ja-JP" altLang="en-US" sz="2400" dirty="0">
                <a:solidFill>
                  <a:schemeClr val="tx1"/>
                </a:solidFill>
              </a:rPr>
              <a:t>表現力等</a:t>
            </a:r>
            <a:endParaRPr kumimoji="1" lang="en-US" altLang="ja-JP" sz="2400" dirty="0">
              <a:solidFill>
                <a:schemeClr val="tx1"/>
              </a:solidFill>
            </a:endParaRPr>
          </a:p>
        </p:txBody>
      </p:sp>
      <p:sp>
        <p:nvSpPr>
          <p:cNvPr id="51" name="角丸四角形 50"/>
          <p:cNvSpPr/>
          <p:nvPr/>
        </p:nvSpPr>
        <p:spPr>
          <a:xfrm>
            <a:off x="3052763" y="4062413"/>
            <a:ext cx="3038475" cy="8191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学びに向かう力，</a:t>
            </a:r>
            <a:endParaRPr kumimoji="1" lang="en-US" altLang="ja-JP" sz="2400" dirty="0">
              <a:solidFill>
                <a:schemeClr val="tx1"/>
              </a:solidFill>
            </a:endParaRPr>
          </a:p>
          <a:p>
            <a:pPr algn="ctr">
              <a:defRPr/>
            </a:pPr>
            <a:r>
              <a:rPr lang="ja-JP" altLang="en-US" sz="2400" dirty="0">
                <a:solidFill>
                  <a:schemeClr val="tx1"/>
                </a:solidFill>
              </a:rPr>
              <a:t>人間性</a:t>
            </a:r>
            <a:r>
              <a:rPr kumimoji="1" lang="ja-JP" altLang="en-US" sz="2400" dirty="0">
                <a:solidFill>
                  <a:schemeClr val="tx1"/>
                </a:solidFill>
              </a:rPr>
              <a:t>等</a:t>
            </a:r>
            <a:endParaRPr kumimoji="1" lang="en-US" altLang="ja-JP" sz="2400" dirty="0">
              <a:solidFill>
                <a:schemeClr val="tx1"/>
              </a:solidFill>
            </a:endParaRPr>
          </a:p>
        </p:txBody>
      </p:sp>
      <p:sp>
        <p:nvSpPr>
          <p:cNvPr id="52" name="角丸四角形 51"/>
          <p:cNvSpPr/>
          <p:nvPr/>
        </p:nvSpPr>
        <p:spPr>
          <a:xfrm>
            <a:off x="579438" y="1700213"/>
            <a:ext cx="1571625" cy="3476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kumimoji="1" lang="ja-JP" altLang="en-US" sz="2400" dirty="0"/>
              <a:t>身に付けられるように</a:t>
            </a:r>
            <a:endParaRPr kumimoji="1" lang="en-US" altLang="ja-JP" sz="2400" dirty="0"/>
          </a:p>
          <a:p>
            <a:pPr algn="ctr">
              <a:defRPr/>
            </a:pPr>
            <a:r>
              <a:rPr kumimoji="1" lang="ja-JP" altLang="en-US" sz="3600" dirty="0"/>
              <a:t>「指導」</a:t>
            </a:r>
          </a:p>
        </p:txBody>
      </p:sp>
      <p:sp>
        <p:nvSpPr>
          <p:cNvPr id="53" name="角丸四角形 52"/>
          <p:cNvSpPr/>
          <p:nvPr/>
        </p:nvSpPr>
        <p:spPr>
          <a:xfrm>
            <a:off x="6992938" y="1700213"/>
            <a:ext cx="1571625" cy="3476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kumimoji="1" lang="ja-JP" altLang="en-US" sz="2400" dirty="0"/>
              <a:t>身に付いているかを</a:t>
            </a:r>
            <a:endParaRPr kumimoji="1" lang="en-US" altLang="ja-JP" sz="2400" dirty="0"/>
          </a:p>
          <a:p>
            <a:pPr algn="ctr">
              <a:defRPr/>
            </a:pPr>
            <a:r>
              <a:rPr kumimoji="1" lang="ja-JP" altLang="en-US" sz="3600" dirty="0"/>
              <a:t>「評価」</a:t>
            </a:r>
          </a:p>
        </p:txBody>
      </p:sp>
      <p:sp>
        <p:nvSpPr>
          <p:cNvPr id="54" name="正方形/長方形 53"/>
          <p:cNvSpPr/>
          <p:nvPr/>
        </p:nvSpPr>
        <p:spPr>
          <a:xfrm>
            <a:off x="2298700" y="5492750"/>
            <a:ext cx="4546600" cy="1190625"/>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4000" dirty="0">
                <a:solidFill>
                  <a:schemeClr val="tx1"/>
                </a:solidFill>
              </a:rPr>
              <a:t>教師の指導改善</a:t>
            </a:r>
            <a:endParaRPr kumimoji="1" lang="en-US" altLang="ja-JP" sz="4000" dirty="0">
              <a:solidFill>
                <a:schemeClr val="tx1"/>
              </a:solidFill>
            </a:endParaRPr>
          </a:p>
          <a:p>
            <a:pPr algn="ctr">
              <a:defRPr/>
            </a:pPr>
            <a:r>
              <a:rPr kumimoji="1" lang="ja-JP" altLang="en-US" sz="4000" dirty="0">
                <a:solidFill>
                  <a:schemeClr val="tx1"/>
                </a:solidFill>
              </a:rPr>
              <a:t>に生かす</a:t>
            </a:r>
          </a:p>
        </p:txBody>
      </p:sp>
      <p:pic>
        <p:nvPicPr>
          <p:cNvPr id="77839" name="図 54"/>
          <p:cNvPicPr>
            <a:picLocks noChangeAspect="1"/>
          </p:cNvPicPr>
          <p:nvPr/>
        </p:nvPicPr>
        <p:blipFill>
          <a:blip r:embed="rId5">
            <a:extLst>
              <a:ext uri="{28A0092B-C50C-407E-A947-70E740481C1C}">
                <a14:useLocalDpi xmlns:a14="http://schemas.microsoft.com/office/drawing/2010/main" val="0"/>
              </a:ext>
            </a:extLst>
          </a:blip>
          <a:srcRect l="49213" t="48599" r="35039" b="24788"/>
          <a:stretch>
            <a:fillRect/>
          </a:stretch>
        </p:blipFill>
        <p:spPr bwMode="auto">
          <a:xfrm>
            <a:off x="39688" y="792163"/>
            <a:ext cx="91598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0" name="図 41"/>
          <p:cNvPicPr>
            <a:picLocks noChangeAspect="1"/>
          </p:cNvPicPr>
          <p:nvPr/>
        </p:nvPicPr>
        <p:blipFill>
          <a:blip r:embed="rId6">
            <a:extLst>
              <a:ext uri="{28A0092B-C50C-407E-A947-70E740481C1C}">
                <a14:useLocalDpi xmlns:a14="http://schemas.microsoft.com/office/drawing/2010/main" val="0"/>
              </a:ext>
            </a:extLst>
          </a:blip>
          <a:srcRect l="55978" t="21986" r="40288" b="70387"/>
          <a:stretch>
            <a:fillRect/>
          </a:stretch>
        </p:blipFill>
        <p:spPr bwMode="auto">
          <a:xfrm rot="617789">
            <a:off x="1436688" y="749300"/>
            <a:ext cx="3651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1" name="図 4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8629">
            <a:off x="1036638" y="714375"/>
            <a:ext cx="25876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2" name="図 43"/>
          <p:cNvPicPr>
            <a:picLocks noChangeAspect="1"/>
          </p:cNvPicPr>
          <p:nvPr/>
        </p:nvPicPr>
        <p:blipFill>
          <a:blip r:embed="rId6">
            <a:extLst>
              <a:ext uri="{28A0092B-C50C-407E-A947-70E740481C1C}">
                <a14:useLocalDpi xmlns:a14="http://schemas.microsoft.com/office/drawing/2010/main" val="0"/>
              </a:ext>
            </a:extLst>
          </a:blip>
          <a:srcRect l="55424" t="36305" r="33551" b="57159"/>
          <a:stretch>
            <a:fillRect/>
          </a:stretch>
        </p:blipFill>
        <p:spPr bwMode="auto">
          <a:xfrm rot="-191275">
            <a:off x="942975" y="1249363"/>
            <a:ext cx="8016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3" name="図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42263" y="5732463"/>
            <a:ext cx="1122362"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4" name="図 12"/>
          <p:cNvPicPr>
            <a:picLocks noChangeAspect="1"/>
          </p:cNvPicPr>
          <p:nvPr/>
        </p:nvPicPr>
        <p:blipFill>
          <a:blip r:embed="rId9">
            <a:extLst>
              <a:ext uri="{28A0092B-C50C-407E-A947-70E740481C1C}">
                <a14:useLocalDpi xmlns:a14="http://schemas.microsoft.com/office/drawing/2010/main" val="0"/>
              </a:ext>
            </a:extLst>
          </a:blip>
          <a:srcRect l="70322" t="54436" r="14587" b="21986"/>
          <a:stretch>
            <a:fillRect/>
          </a:stretch>
        </p:blipFill>
        <p:spPr bwMode="auto">
          <a:xfrm>
            <a:off x="7885113" y="765175"/>
            <a:ext cx="1008062"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5" name="図 60"/>
          <p:cNvPicPr>
            <a:picLocks noChangeAspect="1"/>
          </p:cNvPicPr>
          <p:nvPr/>
        </p:nvPicPr>
        <p:blipFill>
          <a:blip r:embed="rId10">
            <a:extLst>
              <a:ext uri="{28A0092B-C50C-407E-A947-70E740481C1C}">
                <a14:useLocalDpi xmlns:a14="http://schemas.microsoft.com/office/drawing/2010/main" val="0"/>
              </a:ext>
            </a:extLst>
          </a:blip>
          <a:srcRect l="52364" t="19185" r="31100" b="51401"/>
          <a:stretch>
            <a:fillRect/>
          </a:stretch>
        </p:blipFill>
        <p:spPr bwMode="auto">
          <a:xfrm>
            <a:off x="65088" y="5597525"/>
            <a:ext cx="1216025"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cSld>
  <p:clrMapOvr>
    <a:masterClrMapping/>
  </p:clrMapOvr>
  <p:transition spd="med" advTm="244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79875"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pic>
        <p:nvPicPr>
          <p:cNvPr id="7987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サブタイトル 2"/>
          <p:cNvSpPr txBox="1">
            <a:spLocks/>
          </p:cNvSpPr>
          <p:nvPr/>
        </p:nvSpPr>
        <p:spPr bwMode="auto">
          <a:xfrm>
            <a:off x="0" y="908050"/>
            <a:ext cx="9151938" cy="17541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marL="0" indent="0" algn="ctr" defTabSz="685800" rtl="0" eaLnBrk="0" fontAlgn="base" hangingPunct="0">
              <a:lnSpc>
                <a:spcPct val="90000"/>
              </a:lnSpc>
              <a:spcBef>
                <a:spcPts val="750"/>
              </a:spcBef>
              <a:spcAft>
                <a:spcPct val="0"/>
              </a:spcAft>
              <a:buFont typeface="Arial" panose="020B0604020202020204" pitchFamily="34" charset="0"/>
              <a:buNone/>
              <a:defRPr kumimoji="1" sz="1800" kern="1200">
                <a:solidFill>
                  <a:schemeClr val="tx1"/>
                </a:solidFill>
                <a:latin typeface="+mn-lt"/>
                <a:ea typeface="+mn-ea"/>
                <a:cs typeface="+mn-cs"/>
              </a:defRPr>
            </a:lvl1pPr>
            <a:lvl2pPr marL="342900" indent="0" algn="ctr" defTabSz="685800" rtl="0" eaLnBrk="0" fontAlgn="base" hangingPunct="0">
              <a:lnSpc>
                <a:spcPct val="90000"/>
              </a:lnSpc>
              <a:spcBef>
                <a:spcPts val="375"/>
              </a:spcBef>
              <a:spcAft>
                <a:spcPct val="0"/>
              </a:spcAft>
              <a:buFont typeface="Arial" panose="020B0604020202020204" pitchFamily="34" charset="0"/>
              <a:buNone/>
              <a:defRPr kumimoji="1" sz="1500" kern="1200">
                <a:solidFill>
                  <a:schemeClr val="tx1"/>
                </a:solidFill>
                <a:latin typeface="+mn-lt"/>
                <a:ea typeface="+mn-ea"/>
                <a:cs typeface="+mn-cs"/>
              </a:defRPr>
            </a:lvl2pPr>
            <a:lvl3pPr marL="685800" indent="0" algn="ctr" defTabSz="685800" rtl="0" eaLnBrk="0" fontAlgn="base" hangingPunct="0">
              <a:lnSpc>
                <a:spcPct val="90000"/>
              </a:lnSpc>
              <a:spcBef>
                <a:spcPts val="375"/>
              </a:spcBef>
              <a:spcAft>
                <a:spcPct val="0"/>
              </a:spcAft>
              <a:buFont typeface="Arial" panose="020B0604020202020204" pitchFamily="34" charset="0"/>
              <a:buNone/>
              <a:defRPr kumimoji="1" sz="1350" kern="1200">
                <a:solidFill>
                  <a:schemeClr val="tx1"/>
                </a:solidFill>
                <a:latin typeface="+mn-lt"/>
                <a:ea typeface="+mn-ea"/>
                <a:cs typeface="+mn-cs"/>
              </a:defRPr>
            </a:lvl3pPr>
            <a:lvl4pPr marL="1028700" indent="0" algn="ctr" defTabSz="685800" rtl="0" eaLnBrk="0" fontAlgn="base" hangingPunct="0">
              <a:lnSpc>
                <a:spcPct val="90000"/>
              </a:lnSpc>
              <a:spcBef>
                <a:spcPts val="375"/>
              </a:spcBef>
              <a:spcAft>
                <a:spcPct val="0"/>
              </a:spcAft>
              <a:buFont typeface="Arial" panose="020B0604020202020204" pitchFamily="34" charset="0"/>
              <a:buNone/>
              <a:defRPr kumimoji="1" sz="1200" kern="1200">
                <a:solidFill>
                  <a:schemeClr val="tx1"/>
                </a:solidFill>
                <a:latin typeface="+mn-lt"/>
                <a:ea typeface="+mn-ea"/>
                <a:cs typeface="+mn-cs"/>
              </a:defRPr>
            </a:lvl4pPr>
            <a:lvl5pPr marL="1371600" indent="0" algn="ctr" defTabSz="685800" rtl="0" eaLnBrk="0" fontAlgn="base" hangingPunct="0">
              <a:lnSpc>
                <a:spcPct val="90000"/>
              </a:lnSpc>
              <a:spcBef>
                <a:spcPts val="375"/>
              </a:spcBef>
              <a:spcAft>
                <a:spcPct val="0"/>
              </a:spcAft>
              <a:buFont typeface="Arial" panose="020B0604020202020204" pitchFamily="34" charset="0"/>
              <a:buNone/>
              <a:defRPr kumimoji="1"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9pPr>
          </a:lstStyle>
          <a:p>
            <a:pPr eaLnBrk="1" fontAlgn="auto" hangingPunct="1">
              <a:spcAft>
                <a:spcPts val="0"/>
              </a:spcAft>
              <a:defRPr/>
            </a:pPr>
            <a:r>
              <a:rPr lang="ja-JP" altLang="en-US" sz="4400" b="1">
                <a:solidFill>
                  <a:schemeClr val="bg1"/>
                </a:solidFill>
                <a:latin typeface="+mj-ea"/>
                <a:ea typeface="+mj-ea"/>
              </a:rPr>
              <a:t>「指導と評価の一体化」のための</a:t>
            </a:r>
            <a:endParaRPr lang="en-US" altLang="ja-JP" sz="4400" b="1">
              <a:solidFill>
                <a:schemeClr val="bg1"/>
              </a:solidFill>
              <a:latin typeface="+mj-ea"/>
              <a:ea typeface="+mj-ea"/>
            </a:endParaRPr>
          </a:p>
          <a:p>
            <a:pPr eaLnBrk="1" fontAlgn="auto" hangingPunct="1">
              <a:spcAft>
                <a:spcPts val="0"/>
              </a:spcAft>
              <a:defRPr/>
            </a:pPr>
            <a:r>
              <a:rPr lang="ja-JP" altLang="en-US" sz="4400" b="1">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7" name="正方形/長方形 6"/>
          <p:cNvSpPr/>
          <p:nvPr/>
        </p:nvSpPr>
        <p:spPr>
          <a:xfrm>
            <a:off x="684213" y="2852738"/>
            <a:ext cx="7775575" cy="1296987"/>
          </a:xfrm>
          <a:prstGeom prst="rect">
            <a:avLst/>
          </a:prstGeom>
          <a:solidFill>
            <a:srgbClr val="CCFF99"/>
          </a:solidFill>
          <a:ln>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音楽</a:t>
            </a:r>
            <a:endParaRPr kumimoji="1" lang="ja-JP" altLang="en-US" sz="5400" dirty="0">
              <a:solidFill>
                <a:schemeClr val="tx1"/>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med" advTm="185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Ⅰ</a:t>
            </a:r>
            <a:r>
              <a:rPr kumimoji="1" lang="ja-JP" altLang="en-US" sz="3000" b="1">
                <a:solidFill>
                  <a:schemeClr val="bg1"/>
                </a:solidFill>
              </a:rPr>
              <a:t>　「内容のまとまりごとの評価規準」作成の手順</a:t>
            </a:r>
          </a:p>
        </p:txBody>
      </p:sp>
      <p:sp>
        <p:nvSpPr>
          <p:cNvPr id="3" name="角丸四角形 2"/>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P.28 ~</a:t>
            </a:r>
            <a:endParaRPr kumimoji="1" lang="ja-JP" altLang="en-US" sz="2000" dirty="0"/>
          </a:p>
        </p:txBody>
      </p:sp>
      <p:graphicFrame>
        <p:nvGraphicFramePr>
          <p:cNvPr id="2" name="表 1"/>
          <p:cNvGraphicFramePr>
            <a:graphicFrameLocks noGrp="1"/>
          </p:cNvGraphicFramePr>
          <p:nvPr/>
        </p:nvGraphicFramePr>
        <p:xfrm>
          <a:off x="193675" y="2071688"/>
          <a:ext cx="8756649" cy="1703389"/>
        </p:xfrm>
        <a:graphic>
          <a:graphicData uri="http://schemas.openxmlformats.org/drawingml/2006/table">
            <a:tbl>
              <a:tblPr firstRow="1" bandRow="1">
                <a:tableStyleId>{5C22544A-7EE6-4342-B048-85BDC9FD1C3A}</a:tableStyleId>
              </a:tblPr>
              <a:tblGrid>
                <a:gridCol w="2918883">
                  <a:extLst>
                    <a:ext uri="{9D8B030D-6E8A-4147-A177-3AD203B41FA5}">
                      <a16:colId xmlns:a16="http://schemas.microsoft.com/office/drawing/2014/main" val="20000"/>
                    </a:ext>
                  </a:extLst>
                </a:gridCol>
                <a:gridCol w="2918883">
                  <a:extLst>
                    <a:ext uri="{9D8B030D-6E8A-4147-A177-3AD203B41FA5}">
                      <a16:colId xmlns:a16="http://schemas.microsoft.com/office/drawing/2014/main" val="20001"/>
                    </a:ext>
                  </a:extLst>
                </a:gridCol>
                <a:gridCol w="2918883">
                  <a:extLst>
                    <a:ext uri="{9D8B030D-6E8A-4147-A177-3AD203B41FA5}">
                      <a16:colId xmlns:a16="http://schemas.microsoft.com/office/drawing/2014/main" val="20002"/>
                    </a:ext>
                  </a:extLst>
                </a:gridCol>
              </a:tblGrid>
              <a:tr h="342149">
                <a:tc>
                  <a:txBody>
                    <a:bodyPr/>
                    <a:lstStyle/>
                    <a:p>
                      <a:pPr algn="ctr"/>
                      <a:r>
                        <a:rPr kumimoji="1" lang="ja-JP" altLang="en-US" sz="1600" b="0" dirty="0">
                          <a:solidFill>
                            <a:schemeClr val="tx1"/>
                          </a:solidFill>
                        </a:rPr>
                        <a:t>（１）知識及び技能</a:t>
                      </a:r>
                    </a:p>
                  </a:txBody>
                  <a:tcPr marL="91442" marR="91442" marT="45620" marB="45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（２）思考力，判断力，表現力等</a:t>
                      </a:r>
                      <a:endParaRPr kumimoji="1" lang="ja-JP" altLang="en-US" sz="1400" dirty="0"/>
                    </a:p>
                  </a:txBody>
                  <a:tcPr marL="91442" marR="91442" marT="45620" marB="45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（３）学びに向かう力，人間性等</a:t>
                      </a:r>
                    </a:p>
                  </a:txBody>
                  <a:tcPr marL="91442" marR="91442" marT="45620" marB="45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1361238">
                <a:tc>
                  <a:txBody>
                    <a:bodyPr/>
                    <a:lstStyle/>
                    <a:p>
                      <a:pPr>
                        <a:lnSpc>
                          <a:spcPts val="2000"/>
                        </a:lnSpc>
                      </a:pPr>
                      <a:r>
                        <a:rPr kumimoji="1" lang="ja-JP" altLang="en-US" sz="1500" dirty="0"/>
                        <a:t>曲想と音楽の構造などとの関わりについて理解するとともに，表したい音楽表現をするために必要な技能を身に付けるようにする。</a:t>
                      </a:r>
                    </a:p>
                  </a:txBody>
                  <a:tcPr marL="91442" marR="91442" marT="45620" marB="456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ts val="2000"/>
                        </a:lnSpc>
                        <a:spcBef>
                          <a:spcPts val="0"/>
                        </a:spcBef>
                        <a:spcAft>
                          <a:spcPts val="0"/>
                        </a:spcAft>
                        <a:buClrTx/>
                        <a:buSzTx/>
                        <a:buFontTx/>
                        <a:buNone/>
                        <a:tabLst/>
                        <a:defRPr/>
                      </a:pPr>
                      <a:r>
                        <a:rPr kumimoji="1" lang="ja-JP" altLang="en-US" sz="1500" b="0" i="0" u="none" strike="noStrike" kern="1200" baseline="0" dirty="0">
                          <a:solidFill>
                            <a:schemeClr val="dk1"/>
                          </a:solidFill>
                          <a:latin typeface="+mn-lt"/>
                          <a:ea typeface="+mn-ea"/>
                          <a:cs typeface="+mn-cs"/>
                        </a:rPr>
                        <a:t>音楽表現を工夫することや，音楽を味わって聴くことができるようにする。</a:t>
                      </a:r>
                    </a:p>
                  </a:txBody>
                  <a:tcPr marL="91442" marR="91442" marT="45620" marB="456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000"/>
                        </a:lnSpc>
                      </a:pPr>
                      <a:r>
                        <a:rPr kumimoji="1" lang="ja-JP" altLang="en-US" sz="1500" dirty="0"/>
                        <a:t>音楽活動の楽しさを体験することを通して，音楽を愛好する心情と音楽に対する感性を育むとともに，音楽に親しむ態度を養い，豊かな情操を培う。</a:t>
                      </a:r>
                    </a:p>
                  </a:txBody>
                  <a:tcPr marL="91442" marR="91442" marT="45620" marB="456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258" name="テキスト ボックス 3"/>
          <p:cNvSpPr txBox="1">
            <a:spLocks noChangeArrowheads="1"/>
          </p:cNvSpPr>
          <p:nvPr/>
        </p:nvSpPr>
        <p:spPr bwMode="auto">
          <a:xfrm>
            <a:off x="6392863" y="3749675"/>
            <a:ext cx="2570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a:r>
              <a:rPr lang="zh-TW" altLang="en-US" sz="1200">
                <a:cs typeface="新細明體"/>
              </a:rPr>
              <a:t>（</a:t>
            </a:r>
            <a:r>
              <a:rPr lang="ja-JP" altLang="en-US" sz="1200">
                <a:cs typeface="新細明體"/>
              </a:rPr>
              <a:t>小</a:t>
            </a:r>
            <a:r>
              <a:rPr lang="zh-TW" altLang="en-US" sz="1200">
                <a:cs typeface="新細明體"/>
              </a:rPr>
              <a:t>学校学習指導要領</a:t>
            </a:r>
            <a:r>
              <a:rPr lang="en-US" altLang="zh-TW" sz="1200">
                <a:cs typeface="新細明體"/>
              </a:rPr>
              <a:t>P.</a:t>
            </a:r>
            <a:r>
              <a:rPr lang="en-US" altLang="ja-JP" sz="1200"/>
              <a:t>116</a:t>
            </a:r>
            <a:r>
              <a:rPr lang="zh-TW" altLang="en-US" sz="1200">
                <a:cs typeface="新細明體"/>
              </a:rPr>
              <a:t>） </a:t>
            </a:r>
            <a:endParaRPr kumimoji="1" lang="ja-JP" altLang="en-US" sz="1200"/>
          </a:p>
        </p:txBody>
      </p:sp>
      <p:graphicFrame>
        <p:nvGraphicFramePr>
          <p:cNvPr id="8" name="表 7"/>
          <p:cNvGraphicFramePr>
            <a:graphicFrameLocks noGrp="1"/>
          </p:cNvGraphicFramePr>
          <p:nvPr/>
        </p:nvGraphicFramePr>
        <p:xfrm>
          <a:off x="193675" y="4141788"/>
          <a:ext cx="8756649" cy="2484437"/>
        </p:xfrm>
        <a:graphic>
          <a:graphicData uri="http://schemas.openxmlformats.org/drawingml/2006/table">
            <a:tbl>
              <a:tblPr firstRow="1" bandRow="1">
                <a:tableStyleId>{5C22544A-7EE6-4342-B048-85BDC9FD1C3A}</a:tableStyleId>
              </a:tblPr>
              <a:tblGrid>
                <a:gridCol w="2918883">
                  <a:extLst>
                    <a:ext uri="{9D8B030D-6E8A-4147-A177-3AD203B41FA5}">
                      <a16:colId xmlns:a16="http://schemas.microsoft.com/office/drawing/2014/main" val="20000"/>
                    </a:ext>
                  </a:extLst>
                </a:gridCol>
                <a:gridCol w="2918883">
                  <a:extLst>
                    <a:ext uri="{9D8B030D-6E8A-4147-A177-3AD203B41FA5}">
                      <a16:colId xmlns:a16="http://schemas.microsoft.com/office/drawing/2014/main" val="20001"/>
                    </a:ext>
                  </a:extLst>
                </a:gridCol>
                <a:gridCol w="2918883">
                  <a:extLst>
                    <a:ext uri="{9D8B030D-6E8A-4147-A177-3AD203B41FA5}">
                      <a16:colId xmlns:a16="http://schemas.microsoft.com/office/drawing/2014/main" val="20002"/>
                    </a:ext>
                  </a:extLst>
                </a:gridCol>
              </a:tblGrid>
              <a:tr h="335329">
                <a:tc>
                  <a:txBody>
                    <a:bodyPr/>
                    <a:lstStyle/>
                    <a:p>
                      <a:pPr algn="ctr"/>
                      <a:r>
                        <a:rPr kumimoji="1" lang="ja-JP" altLang="en-US" sz="1600" b="0" dirty="0">
                          <a:solidFill>
                            <a:schemeClr val="tx1"/>
                          </a:solidFill>
                        </a:rPr>
                        <a:t>知識・技能</a:t>
                      </a:r>
                    </a:p>
                  </a:txBody>
                  <a:tcPr marL="91442" marR="91442"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思考・判断・表現</a:t>
                      </a:r>
                      <a:endParaRPr kumimoji="1" lang="ja-JP" altLang="en-US" sz="1400" dirty="0"/>
                    </a:p>
                  </a:txBody>
                  <a:tcPr marL="91442" marR="91442"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主体的に学習に取り組む態度</a:t>
                      </a:r>
                    </a:p>
                  </a:txBody>
                  <a:tcPr marL="91442" marR="91442"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2149108">
                <a:tc>
                  <a:txBody>
                    <a:bodyPr/>
                    <a:lstStyle/>
                    <a:p>
                      <a:r>
                        <a:rPr kumimoji="1" lang="ja-JP" altLang="en-US" sz="1500" dirty="0">
                          <a:solidFill>
                            <a:srgbClr val="0070C0"/>
                          </a:solidFill>
                        </a:rPr>
                        <a:t>曲想と音楽の構造などとの関わりについて</a:t>
                      </a:r>
                      <a:r>
                        <a:rPr kumimoji="1" lang="ja-JP" altLang="en-US" sz="1500" u="sng" dirty="0">
                          <a:solidFill>
                            <a:srgbClr val="0070C0"/>
                          </a:solidFill>
                        </a:rPr>
                        <a:t>理解している</a:t>
                      </a:r>
                      <a:r>
                        <a:rPr kumimoji="1" lang="ja-JP" altLang="en-US" sz="1500" dirty="0">
                          <a:solidFill>
                            <a:srgbClr val="0070C0"/>
                          </a:solidFill>
                        </a:rPr>
                        <a:t>。</a:t>
                      </a:r>
                      <a:endParaRPr kumimoji="1" lang="en-US" altLang="ja-JP" sz="1500" dirty="0">
                        <a:solidFill>
                          <a:srgbClr val="0070C0"/>
                        </a:solidFill>
                      </a:endParaRPr>
                    </a:p>
                    <a:p>
                      <a:endParaRPr kumimoji="1" lang="en-US" altLang="ja-JP" sz="1500" dirty="0"/>
                    </a:p>
                    <a:p>
                      <a:endParaRPr kumimoji="1" lang="en-US" altLang="ja-JP" sz="1500" dirty="0"/>
                    </a:p>
                    <a:p>
                      <a:endParaRPr kumimoji="1" lang="ja-JP" altLang="en-US" sz="1500" dirty="0"/>
                    </a:p>
                    <a:p>
                      <a:r>
                        <a:rPr kumimoji="1" lang="ja-JP" altLang="en-US" sz="1500" dirty="0">
                          <a:solidFill>
                            <a:srgbClr val="FF0000"/>
                          </a:solidFill>
                        </a:rPr>
                        <a:t>表したい音楽表現をするために必要な</a:t>
                      </a:r>
                      <a:r>
                        <a:rPr kumimoji="1" lang="ja-JP" altLang="en-US" sz="1500" u="sng" dirty="0">
                          <a:solidFill>
                            <a:srgbClr val="FF0000"/>
                          </a:solidFill>
                        </a:rPr>
                        <a:t>技能を身に付け，歌ったり，演奏したり，音楽をつくったりしている</a:t>
                      </a:r>
                      <a:r>
                        <a:rPr kumimoji="1" lang="ja-JP" altLang="en-US" sz="1500" dirty="0">
                          <a:solidFill>
                            <a:srgbClr val="FF0000"/>
                          </a:solidFill>
                        </a:rPr>
                        <a:t>。</a:t>
                      </a:r>
                    </a:p>
                  </a:txBody>
                  <a:tcPr marL="91442" marR="9144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baseline="0" dirty="0">
                          <a:solidFill>
                            <a:schemeClr val="dk1"/>
                          </a:solidFill>
                          <a:latin typeface="+mn-lt"/>
                          <a:ea typeface="+mn-ea"/>
                          <a:cs typeface="+mn-cs"/>
                        </a:rPr>
                        <a:t>音楽を形づくっている要素を聴き取り，それらの働きが生み出すよさや面白さ，美しさを感じ取りながら，聴き取ったことと感じ取ったこととの関わりについて考え，どのように表すかについて思いや意図をもったり，曲や演奏のよさなどを見いだし，音楽を味わって聴いたりしている。</a:t>
                      </a:r>
                    </a:p>
                  </a:txBody>
                  <a:tcPr marL="91442" marR="9144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500" dirty="0"/>
                        <a:t>音や音楽に親しむことができるよう，音楽活動を楽しみながら主体的・協働的に表現及び鑑賞の学習活動に取り組もうとしている。</a:t>
                      </a:r>
                    </a:p>
                  </a:txBody>
                  <a:tcPr marL="91442" marR="9144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273" name="テキスト ボックス 12"/>
          <p:cNvSpPr txBox="1">
            <a:spLocks noChangeArrowheads="1"/>
          </p:cNvSpPr>
          <p:nvPr/>
        </p:nvSpPr>
        <p:spPr bwMode="auto">
          <a:xfrm>
            <a:off x="6696075" y="6608763"/>
            <a:ext cx="2254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a:r>
              <a:rPr lang="zh-TW" altLang="en-US" sz="1200">
                <a:cs typeface="新細明體"/>
              </a:rPr>
              <a:t>（改善等通知 別紙４ </a:t>
            </a:r>
            <a:r>
              <a:rPr lang="en-US" altLang="zh-TW" sz="1200">
                <a:cs typeface="新細明體"/>
              </a:rPr>
              <a:t>P.14 </a:t>
            </a:r>
            <a:r>
              <a:rPr lang="zh-TW" altLang="en-US" sz="1200">
                <a:cs typeface="新細明體"/>
              </a:rPr>
              <a:t>） </a:t>
            </a:r>
            <a:endParaRPr kumimoji="1" lang="ja-JP" altLang="en-US" sz="1200"/>
          </a:p>
        </p:txBody>
      </p:sp>
      <p:sp>
        <p:nvSpPr>
          <p:cNvPr id="10274" name="テキスト ボックス 13"/>
          <p:cNvSpPr txBox="1">
            <a:spLocks noChangeArrowheads="1"/>
          </p:cNvSpPr>
          <p:nvPr/>
        </p:nvSpPr>
        <p:spPr bwMode="auto">
          <a:xfrm>
            <a:off x="206375" y="1233488"/>
            <a:ext cx="873918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TW">
                <a:cs typeface="新細明體"/>
              </a:rPr>
              <a:t>【</a:t>
            </a:r>
            <a:r>
              <a:rPr lang="ja-JP" altLang="en-US"/>
              <a:t>音楽科の</a:t>
            </a:r>
            <a:r>
              <a:rPr lang="zh-TW" altLang="en-US">
                <a:cs typeface="新細明體"/>
              </a:rPr>
              <a:t>目標</a:t>
            </a:r>
            <a:r>
              <a:rPr lang="en-US" altLang="zh-TW">
                <a:cs typeface="新細明體"/>
              </a:rPr>
              <a:t>】</a:t>
            </a:r>
          </a:p>
          <a:p>
            <a:r>
              <a:rPr kumimoji="1" lang="ja-JP" altLang="en-US" sz="1600"/>
              <a:t>　表現及び鑑賞の活動を通して，音楽的な見方・考え方を働かせ，生活や社会の中の音や音楽と豊かに関わる資質・能力を次のとおり育成することを目指す。</a:t>
            </a:r>
          </a:p>
        </p:txBody>
      </p:sp>
      <p:sp>
        <p:nvSpPr>
          <p:cNvPr id="10275" name="テキスト ボックス 14"/>
          <p:cNvSpPr txBox="1">
            <a:spLocks noChangeArrowheads="1"/>
          </p:cNvSpPr>
          <p:nvPr/>
        </p:nvSpPr>
        <p:spPr bwMode="auto">
          <a:xfrm>
            <a:off x="173038" y="3789363"/>
            <a:ext cx="4960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TW">
                <a:cs typeface="新細明體"/>
              </a:rPr>
              <a:t>【</a:t>
            </a:r>
            <a:r>
              <a:rPr lang="ja-JP" altLang="en-US"/>
              <a:t>評価の観点及びその趣旨 </a:t>
            </a:r>
            <a:r>
              <a:rPr lang="en-US" altLang="zh-TW">
                <a:cs typeface="新細明體"/>
              </a:rPr>
              <a:t>】</a:t>
            </a:r>
            <a:endParaRPr kumimoji="1" lang="ja-JP" altLang="en-US"/>
          </a:p>
        </p:txBody>
      </p:sp>
      <p:sp>
        <p:nvSpPr>
          <p:cNvPr id="10" name="ホームベース 9"/>
          <p:cNvSpPr/>
          <p:nvPr/>
        </p:nvSpPr>
        <p:spPr>
          <a:xfrm>
            <a:off x="193675" y="769938"/>
            <a:ext cx="8870950" cy="412750"/>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200" dirty="0">
                <a:solidFill>
                  <a:schemeClr val="tx1"/>
                </a:solidFill>
              </a:rPr>
              <a:t>音楽科の目標を踏まえて「評価の観点及びその趣旨」は作成されている。</a:t>
            </a:r>
          </a:p>
        </p:txBody>
      </p:sp>
      <p:sp>
        <p:nvSpPr>
          <p:cNvPr id="11" name="下矢印 10"/>
          <p:cNvSpPr/>
          <p:nvPr/>
        </p:nvSpPr>
        <p:spPr>
          <a:xfrm>
            <a:off x="4176713" y="3810000"/>
            <a:ext cx="719137" cy="371475"/>
          </a:xfrm>
          <a:prstGeom prst="downArrow">
            <a:avLst/>
          </a:prstGeom>
          <a:solidFill>
            <a:srgbClr val="FFFF00">
              <a:alpha val="60000"/>
            </a:srgbClr>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2" name="下矢印 11"/>
          <p:cNvSpPr/>
          <p:nvPr/>
        </p:nvSpPr>
        <p:spPr>
          <a:xfrm>
            <a:off x="1204913" y="3805238"/>
            <a:ext cx="720725" cy="371475"/>
          </a:xfrm>
          <a:prstGeom prst="downArrow">
            <a:avLst/>
          </a:prstGeom>
          <a:solidFill>
            <a:srgbClr val="FFFF00">
              <a:alpha val="60000"/>
            </a:srgbClr>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3" name="下矢印 12"/>
          <p:cNvSpPr/>
          <p:nvPr/>
        </p:nvSpPr>
        <p:spPr>
          <a:xfrm>
            <a:off x="7092950" y="3798888"/>
            <a:ext cx="719138" cy="371475"/>
          </a:xfrm>
          <a:prstGeom prst="downArrow">
            <a:avLst/>
          </a:prstGeom>
          <a:solidFill>
            <a:srgbClr val="FFFF00">
              <a:alpha val="60000"/>
            </a:srgbClr>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7" name="角丸四角形吹き出し 16"/>
          <p:cNvSpPr/>
          <p:nvPr/>
        </p:nvSpPr>
        <p:spPr>
          <a:xfrm>
            <a:off x="1835150" y="5013325"/>
            <a:ext cx="1223963" cy="608013"/>
          </a:xfrm>
          <a:prstGeom prst="wedgeRoundRectCallout">
            <a:avLst>
              <a:gd name="adj1" fmla="val -67753"/>
              <a:gd name="adj2" fmla="val -47088"/>
              <a:gd name="adj3" fmla="val 16667"/>
            </a:avLst>
          </a:prstGeom>
          <a:solidFill>
            <a:schemeClr val="accent1">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bIns="0" anchor="ctr"/>
          <a:lstStyle/>
          <a:p>
            <a:pPr algn="ctr">
              <a:lnSpc>
                <a:spcPts val="1800"/>
              </a:lnSpc>
              <a:defRPr/>
            </a:pPr>
            <a:r>
              <a:rPr kumimoji="1" lang="ja-JP" altLang="en-US" sz="2400" b="1" dirty="0">
                <a:solidFill>
                  <a:schemeClr val="tx1"/>
                </a:solidFill>
              </a:rPr>
              <a:t>知識</a:t>
            </a:r>
            <a:endParaRPr kumimoji="1" lang="en-US" altLang="ja-JP" sz="2400" b="1" dirty="0">
              <a:solidFill>
                <a:schemeClr val="tx1"/>
              </a:solidFill>
            </a:endParaRPr>
          </a:p>
          <a:p>
            <a:pPr algn="ctr">
              <a:lnSpc>
                <a:spcPts val="1800"/>
              </a:lnSpc>
              <a:defRPr/>
            </a:pPr>
            <a:r>
              <a:rPr kumimoji="1" lang="ja-JP" altLang="en-US" sz="1400" b="1" dirty="0">
                <a:solidFill>
                  <a:schemeClr val="tx1"/>
                </a:solidFill>
              </a:rPr>
              <a:t>（わかること）</a:t>
            </a:r>
          </a:p>
        </p:txBody>
      </p:sp>
      <p:sp>
        <p:nvSpPr>
          <p:cNvPr id="18" name="角丸四角形吹き出し 17"/>
          <p:cNvSpPr/>
          <p:nvPr/>
        </p:nvSpPr>
        <p:spPr>
          <a:xfrm>
            <a:off x="250825" y="5013325"/>
            <a:ext cx="1225550" cy="608013"/>
          </a:xfrm>
          <a:prstGeom prst="wedgeRoundRectCallout">
            <a:avLst>
              <a:gd name="adj1" fmla="val 69867"/>
              <a:gd name="adj2" fmla="val 53666"/>
              <a:gd name="adj3" fmla="val 16667"/>
            </a:avLst>
          </a:prstGeom>
          <a:solidFill>
            <a:srgbClr val="FFCC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bIns="0" anchor="ctr"/>
          <a:lstStyle/>
          <a:p>
            <a:pPr algn="ctr">
              <a:lnSpc>
                <a:spcPts val="1800"/>
              </a:lnSpc>
              <a:defRPr/>
            </a:pPr>
            <a:r>
              <a:rPr kumimoji="1" lang="ja-JP" altLang="en-US" sz="2400" b="1" dirty="0">
                <a:solidFill>
                  <a:schemeClr val="tx1"/>
                </a:solidFill>
              </a:rPr>
              <a:t>技能</a:t>
            </a:r>
            <a:endParaRPr kumimoji="1" lang="en-US" altLang="ja-JP" sz="2400" b="1" dirty="0">
              <a:solidFill>
                <a:schemeClr val="tx1"/>
              </a:solidFill>
            </a:endParaRPr>
          </a:p>
          <a:p>
            <a:pPr algn="ctr">
              <a:lnSpc>
                <a:spcPts val="1800"/>
              </a:lnSpc>
              <a:defRPr/>
            </a:pPr>
            <a:r>
              <a:rPr kumimoji="1" lang="ja-JP" altLang="en-US" sz="1400" b="1" dirty="0">
                <a:solidFill>
                  <a:schemeClr val="tx1"/>
                </a:solidFill>
              </a:rPr>
              <a:t>（できること）</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36052">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Ⅰ</a:t>
            </a:r>
            <a:r>
              <a:rPr kumimoji="1" lang="ja-JP" altLang="en-US" sz="3000" b="1">
                <a:solidFill>
                  <a:schemeClr val="bg1"/>
                </a:solidFill>
              </a:rPr>
              <a:t>　「内容のまとまりごとの評価規準」作成の手順</a:t>
            </a:r>
          </a:p>
        </p:txBody>
      </p:sp>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P.28 ~</a:t>
            </a:r>
            <a:endParaRPr kumimoji="1" lang="ja-JP" altLang="en-US" sz="2000" dirty="0"/>
          </a:p>
        </p:txBody>
      </p:sp>
      <p:sp>
        <p:nvSpPr>
          <p:cNvPr id="12292" name="テキスト ボックス 4"/>
          <p:cNvSpPr txBox="1">
            <a:spLocks noChangeArrowheads="1"/>
          </p:cNvSpPr>
          <p:nvPr/>
        </p:nvSpPr>
        <p:spPr bwMode="auto">
          <a:xfrm>
            <a:off x="34925" y="692150"/>
            <a:ext cx="9029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TW" sz="2400">
                <a:cs typeface="新細明體"/>
              </a:rPr>
              <a:t>【</a:t>
            </a:r>
            <a:r>
              <a:rPr lang="ja-JP" altLang="en-US" sz="2400">
                <a:cs typeface="新細明體"/>
              </a:rPr>
              <a:t>基本的な手順</a:t>
            </a:r>
            <a:r>
              <a:rPr lang="en-US" altLang="zh-TW" sz="2400">
                <a:cs typeface="新細明體"/>
              </a:rPr>
              <a:t>】</a:t>
            </a:r>
          </a:p>
        </p:txBody>
      </p:sp>
      <p:sp>
        <p:nvSpPr>
          <p:cNvPr id="4" name="正方形/長方形 3"/>
          <p:cNvSpPr/>
          <p:nvPr/>
        </p:nvSpPr>
        <p:spPr>
          <a:xfrm>
            <a:off x="160338" y="2203450"/>
            <a:ext cx="8777287" cy="1800225"/>
          </a:xfrm>
          <a:prstGeom prst="rect">
            <a:avLst/>
          </a:prstGeom>
          <a:solidFill>
            <a:srgbClr val="FFFFCC"/>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3600" dirty="0">
              <a:solidFill>
                <a:schemeClr val="tx1"/>
              </a:solidFill>
            </a:endParaRPr>
          </a:p>
        </p:txBody>
      </p:sp>
      <p:sp>
        <p:nvSpPr>
          <p:cNvPr id="5" name="角丸四角形 4"/>
          <p:cNvSpPr/>
          <p:nvPr/>
        </p:nvSpPr>
        <p:spPr>
          <a:xfrm>
            <a:off x="5776913" y="2347913"/>
            <a:ext cx="2759075" cy="1439862"/>
          </a:xfrm>
          <a:prstGeom prst="roundRect">
            <a:avLst>
              <a:gd name="adj" fmla="val 12528"/>
            </a:avLst>
          </a:prstGeom>
          <a:solidFill>
            <a:schemeClr val="bg1"/>
          </a:solidFill>
          <a:ln>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solidFill>
                  <a:schemeClr val="tx1"/>
                </a:solidFill>
              </a:rPr>
              <a:t>評価の観点</a:t>
            </a:r>
            <a:endParaRPr kumimoji="1" lang="en-US" altLang="ja-JP" sz="3200" dirty="0">
              <a:solidFill>
                <a:schemeClr val="tx1"/>
              </a:solidFill>
            </a:endParaRPr>
          </a:p>
          <a:p>
            <a:pPr algn="ctr">
              <a:defRPr/>
            </a:pPr>
            <a:r>
              <a:rPr kumimoji="1" lang="ja-JP" altLang="en-US" sz="3200" dirty="0">
                <a:solidFill>
                  <a:schemeClr val="tx1"/>
                </a:solidFill>
              </a:rPr>
              <a:t>その趣旨</a:t>
            </a:r>
          </a:p>
        </p:txBody>
      </p:sp>
      <p:sp>
        <p:nvSpPr>
          <p:cNvPr id="7" name="右矢印 6"/>
          <p:cNvSpPr/>
          <p:nvPr/>
        </p:nvSpPr>
        <p:spPr>
          <a:xfrm>
            <a:off x="4575175" y="2643188"/>
            <a:ext cx="863600" cy="863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基に</a:t>
            </a:r>
          </a:p>
        </p:txBody>
      </p:sp>
      <p:sp>
        <p:nvSpPr>
          <p:cNvPr id="18" name="角丸四角形 17"/>
          <p:cNvSpPr/>
          <p:nvPr/>
        </p:nvSpPr>
        <p:spPr>
          <a:xfrm>
            <a:off x="468313" y="2349500"/>
            <a:ext cx="3768725" cy="1439863"/>
          </a:xfrm>
          <a:prstGeom prst="roundRect">
            <a:avLst>
              <a:gd name="adj" fmla="val 11700"/>
            </a:avLst>
          </a:prstGeom>
          <a:solidFill>
            <a:schemeClr val="bg1"/>
          </a:solidFill>
          <a:ln>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3200" dirty="0">
                <a:solidFill>
                  <a:schemeClr val="tx1"/>
                </a:solidFill>
              </a:rPr>
              <a:t>【</a:t>
            </a:r>
            <a:r>
              <a:rPr kumimoji="1" lang="ja-JP" altLang="en-US" sz="3200" dirty="0">
                <a:solidFill>
                  <a:schemeClr val="tx1"/>
                </a:solidFill>
              </a:rPr>
              <a:t>音楽科</a:t>
            </a:r>
            <a:r>
              <a:rPr kumimoji="1" lang="en-US" altLang="ja-JP" sz="3200" dirty="0">
                <a:solidFill>
                  <a:schemeClr val="tx1"/>
                </a:solidFill>
              </a:rPr>
              <a:t>】</a:t>
            </a:r>
          </a:p>
          <a:p>
            <a:pPr algn="ctr">
              <a:defRPr/>
            </a:pPr>
            <a:r>
              <a:rPr kumimoji="1" lang="ja-JP" altLang="en-US" sz="3200" dirty="0">
                <a:solidFill>
                  <a:schemeClr val="tx1"/>
                </a:solidFill>
              </a:rPr>
              <a:t>教科・学年の目標</a:t>
            </a:r>
          </a:p>
        </p:txBody>
      </p:sp>
      <p:sp>
        <p:nvSpPr>
          <p:cNvPr id="8" name="下矢印 7"/>
          <p:cNvSpPr/>
          <p:nvPr/>
        </p:nvSpPr>
        <p:spPr>
          <a:xfrm>
            <a:off x="3473450" y="4117975"/>
            <a:ext cx="2152650" cy="606425"/>
          </a:xfrm>
          <a:prstGeom prst="downArrow">
            <a:avLst/>
          </a:prstGeom>
          <a:solidFill>
            <a:srgbClr val="FFB9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1" name="ホームベース 20"/>
          <p:cNvSpPr/>
          <p:nvPr/>
        </p:nvSpPr>
        <p:spPr>
          <a:xfrm>
            <a:off x="160338" y="1125538"/>
            <a:ext cx="8742362" cy="820737"/>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200" dirty="0">
                <a:solidFill>
                  <a:schemeClr val="tx1"/>
                </a:solidFill>
              </a:rPr>
              <a:t>教科及び学年の目標を踏まえて，「評価の観点及びその趣旨」が作成されていることを理解した上で， ①，②の手順で評価規準を作成する。</a:t>
            </a:r>
          </a:p>
        </p:txBody>
      </p:sp>
      <p:sp>
        <p:nvSpPr>
          <p:cNvPr id="22" name="ホームベース 21"/>
          <p:cNvSpPr/>
          <p:nvPr/>
        </p:nvSpPr>
        <p:spPr>
          <a:xfrm>
            <a:off x="160338" y="5661025"/>
            <a:ext cx="8904287" cy="820738"/>
          </a:xfrm>
          <a:prstGeom prst="homePlate">
            <a:avLst>
              <a:gd name="adj" fmla="val 3375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200" dirty="0">
                <a:solidFill>
                  <a:schemeClr val="tx1"/>
                </a:solidFill>
              </a:rPr>
              <a:t>②　</a:t>
            </a:r>
            <a:r>
              <a:rPr kumimoji="1" lang="en-US" altLang="ja-JP" sz="2200" dirty="0">
                <a:solidFill>
                  <a:schemeClr val="tx1"/>
                </a:solidFill>
              </a:rPr>
              <a:t>【</a:t>
            </a:r>
            <a:r>
              <a:rPr kumimoji="1" lang="ja-JP" altLang="en-US" sz="2200" dirty="0">
                <a:solidFill>
                  <a:schemeClr val="tx1"/>
                </a:solidFill>
              </a:rPr>
              <a:t>観点ごとのポイント</a:t>
            </a:r>
            <a:r>
              <a:rPr kumimoji="1" lang="en-US" altLang="ja-JP" sz="2200" dirty="0">
                <a:solidFill>
                  <a:schemeClr val="tx1"/>
                </a:solidFill>
              </a:rPr>
              <a:t>】</a:t>
            </a:r>
            <a:r>
              <a:rPr kumimoji="1" lang="ja-JP" altLang="en-US" sz="2200" dirty="0">
                <a:solidFill>
                  <a:schemeClr val="tx1"/>
                </a:solidFill>
              </a:rPr>
              <a:t>を踏まえ，「内容のまとまりごとの評価規準」を</a:t>
            </a:r>
          </a:p>
          <a:p>
            <a:pPr>
              <a:defRPr/>
            </a:pPr>
            <a:r>
              <a:rPr kumimoji="1" lang="ja-JP" altLang="en-US" sz="2200" dirty="0">
                <a:solidFill>
                  <a:schemeClr val="tx1"/>
                </a:solidFill>
              </a:rPr>
              <a:t>　　作成する。</a:t>
            </a:r>
          </a:p>
        </p:txBody>
      </p:sp>
      <p:sp>
        <p:nvSpPr>
          <p:cNvPr id="23" name="ホームベース 22"/>
          <p:cNvSpPr/>
          <p:nvPr/>
        </p:nvSpPr>
        <p:spPr>
          <a:xfrm>
            <a:off x="160338" y="4938713"/>
            <a:ext cx="8904287" cy="566737"/>
          </a:xfrm>
          <a:prstGeom prst="homePlate">
            <a:avLst>
              <a:gd name="adj" fmla="val 4663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200" dirty="0">
                <a:solidFill>
                  <a:schemeClr val="tx1"/>
                </a:solidFill>
              </a:rPr>
              <a:t>①　教科における「内容のまとまり」と「評価の観点」との関係を確認する。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118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Ⅰ</a:t>
            </a:r>
            <a:r>
              <a:rPr kumimoji="1" lang="ja-JP" altLang="en-US" sz="3000" b="1">
                <a:solidFill>
                  <a:schemeClr val="bg1"/>
                </a:solidFill>
              </a:rPr>
              <a:t>　「内容のまとまりごとの評価規準」作成の手順</a:t>
            </a:r>
          </a:p>
        </p:txBody>
      </p:sp>
      <p:sp>
        <p:nvSpPr>
          <p:cNvPr id="2" name="正方形/長方形 1"/>
          <p:cNvSpPr/>
          <p:nvPr/>
        </p:nvSpPr>
        <p:spPr>
          <a:xfrm>
            <a:off x="179388" y="1341438"/>
            <a:ext cx="8777287" cy="4779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2400"/>
              </a:lnSpc>
              <a:defRPr/>
            </a:pPr>
            <a:r>
              <a:rPr kumimoji="1" lang="ja-JP" altLang="en-US" sz="1600" dirty="0">
                <a:solidFill>
                  <a:schemeClr val="tx1"/>
                </a:solidFill>
                <a:latin typeface="+mn-ea"/>
              </a:rPr>
              <a:t>Ａ表現</a:t>
            </a:r>
          </a:p>
          <a:p>
            <a:pPr>
              <a:lnSpc>
                <a:spcPts val="2400"/>
              </a:lnSpc>
              <a:defRPr/>
            </a:pPr>
            <a:r>
              <a:rPr kumimoji="1" lang="en-US" altLang="ja-JP" sz="1600" dirty="0">
                <a:solidFill>
                  <a:schemeClr val="tx1"/>
                </a:solidFill>
                <a:latin typeface="+mn-ea"/>
              </a:rPr>
              <a:t>(1) </a:t>
            </a:r>
            <a:r>
              <a:rPr kumimoji="1" lang="ja-JP" altLang="en-US" sz="1600" dirty="0">
                <a:solidFill>
                  <a:schemeClr val="tx1"/>
                </a:solidFill>
                <a:latin typeface="+mn-ea"/>
              </a:rPr>
              <a:t>歌唱の活動を通して，次の事項を身に付けることができるよう指導する。</a:t>
            </a:r>
          </a:p>
          <a:p>
            <a:pPr>
              <a:lnSpc>
                <a:spcPts val="2400"/>
              </a:lnSpc>
              <a:defRPr/>
            </a:pPr>
            <a:r>
              <a:rPr kumimoji="1" lang="ja-JP" altLang="en-US" sz="1600" dirty="0">
                <a:solidFill>
                  <a:srgbClr val="3366CC"/>
                </a:solidFill>
                <a:latin typeface="+mn-ea"/>
              </a:rPr>
              <a:t> </a:t>
            </a:r>
            <a:r>
              <a:rPr kumimoji="1" lang="ja-JP" altLang="en-US" sz="1600" dirty="0">
                <a:solidFill>
                  <a:srgbClr val="00B050"/>
                </a:solidFill>
                <a:latin typeface="+mn-ea"/>
              </a:rPr>
              <a:t>ア 歌唱表現についての知識や技能を得たり生かしたりしながら，曲想を感じ取って表現を工夫し，</a:t>
            </a:r>
            <a:endParaRPr kumimoji="1" lang="en-US" altLang="ja-JP" sz="1600" dirty="0">
              <a:solidFill>
                <a:srgbClr val="00B050"/>
              </a:solidFill>
              <a:latin typeface="+mn-ea"/>
            </a:endParaRPr>
          </a:p>
          <a:p>
            <a:pPr>
              <a:lnSpc>
                <a:spcPts val="2400"/>
              </a:lnSpc>
              <a:defRPr/>
            </a:pPr>
            <a:r>
              <a:rPr kumimoji="1" lang="ja-JP" altLang="en-US" sz="1600" dirty="0">
                <a:solidFill>
                  <a:srgbClr val="00B050"/>
                </a:solidFill>
                <a:latin typeface="+mn-ea"/>
              </a:rPr>
              <a:t>　　どのように歌うかについて思いをもつこと。</a:t>
            </a:r>
            <a:endParaRPr kumimoji="1" lang="en-US" altLang="ja-JP" sz="1600" dirty="0">
              <a:solidFill>
                <a:srgbClr val="00B050"/>
              </a:solidFill>
              <a:latin typeface="+mn-ea"/>
            </a:endParaRPr>
          </a:p>
          <a:p>
            <a:pPr>
              <a:lnSpc>
                <a:spcPts val="2400"/>
              </a:lnSpc>
              <a:defRPr/>
            </a:pPr>
            <a:r>
              <a:rPr kumimoji="1" lang="ja-JP" altLang="en-US" sz="1600" dirty="0">
                <a:solidFill>
                  <a:srgbClr val="FF00FF"/>
                </a:solidFill>
                <a:latin typeface="+mn-ea"/>
              </a:rPr>
              <a:t> イ 曲想と音楽の構造との関わり，曲想と歌詞の表す情景や気持ちとの関わりについて気付くこと。</a:t>
            </a:r>
          </a:p>
          <a:p>
            <a:pPr>
              <a:lnSpc>
                <a:spcPts val="2400"/>
              </a:lnSpc>
              <a:defRPr/>
            </a:pPr>
            <a:r>
              <a:rPr kumimoji="1" lang="ja-JP" altLang="en-US" sz="1600" dirty="0">
                <a:solidFill>
                  <a:srgbClr val="FF00FF"/>
                </a:solidFill>
                <a:latin typeface="+mn-ea"/>
              </a:rPr>
              <a:t> ウ 思いに合った表現をするために必要な次の</a:t>
            </a:r>
            <a:r>
              <a:rPr kumimoji="1" lang="en-US" altLang="ja-JP" sz="1600" dirty="0">
                <a:solidFill>
                  <a:srgbClr val="FF00FF"/>
                </a:solidFill>
                <a:latin typeface="+mn-ea"/>
              </a:rPr>
              <a:t>(</a:t>
            </a:r>
            <a:r>
              <a:rPr kumimoji="1" lang="ja-JP" altLang="en-US" sz="1600" dirty="0">
                <a:solidFill>
                  <a:srgbClr val="FF00FF"/>
                </a:solidFill>
                <a:latin typeface="+mn-ea"/>
              </a:rPr>
              <a:t>ｱ</a:t>
            </a:r>
            <a:r>
              <a:rPr kumimoji="1" lang="en-US" altLang="ja-JP" sz="1600" dirty="0">
                <a:solidFill>
                  <a:srgbClr val="FF00FF"/>
                </a:solidFill>
                <a:latin typeface="+mn-ea"/>
              </a:rPr>
              <a:t>)</a:t>
            </a:r>
            <a:r>
              <a:rPr kumimoji="1" lang="ja-JP" altLang="en-US" sz="1600" dirty="0">
                <a:solidFill>
                  <a:srgbClr val="FF00FF"/>
                </a:solidFill>
                <a:latin typeface="+mn-ea"/>
              </a:rPr>
              <a:t>から</a:t>
            </a:r>
            <a:r>
              <a:rPr kumimoji="1" lang="en-US" altLang="ja-JP" sz="1600" dirty="0">
                <a:solidFill>
                  <a:srgbClr val="FF00FF"/>
                </a:solidFill>
                <a:latin typeface="+mn-ea"/>
              </a:rPr>
              <a:t>(</a:t>
            </a:r>
            <a:r>
              <a:rPr kumimoji="1" lang="ja-JP" altLang="en-US" sz="1600" dirty="0">
                <a:solidFill>
                  <a:srgbClr val="FF00FF"/>
                </a:solidFill>
                <a:latin typeface="+mn-ea"/>
              </a:rPr>
              <a:t>ｳ</a:t>
            </a:r>
            <a:r>
              <a:rPr kumimoji="1" lang="en-US" altLang="ja-JP" sz="1600" dirty="0">
                <a:solidFill>
                  <a:srgbClr val="FF00FF"/>
                </a:solidFill>
                <a:latin typeface="+mn-ea"/>
              </a:rPr>
              <a:t>)</a:t>
            </a:r>
            <a:r>
              <a:rPr kumimoji="1" lang="ja-JP" altLang="en-US" sz="1600" dirty="0" err="1">
                <a:solidFill>
                  <a:srgbClr val="FF00FF"/>
                </a:solidFill>
                <a:latin typeface="+mn-ea"/>
              </a:rPr>
              <a:t>までの</a:t>
            </a:r>
            <a:r>
              <a:rPr kumimoji="1" lang="ja-JP" altLang="en-US" sz="1600" dirty="0">
                <a:solidFill>
                  <a:srgbClr val="FF00FF"/>
                </a:solidFill>
                <a:latin typeface="+mn-ea"/>
              </a:rPr>
              <a:t>技能を身に付けること。</a:t>
            </a:r>
          </a:p>
          <a:p>
            <a:pPr>
              <a:lnSpc>
                <a:spcPts val="2400"/>
              </a:lnSpc>
              <a:defRPr/>
            </a:pPr>
            <a:r>
              <a:rPr kumimoji="1" lang="en-US" altLang="ja-JP" sz="1600" dirty="0">
                <a:solidFill>
                  <a:srgbClr val="FF00FF"/>
                </a:solidFill>
                <a:latin typeface="+mn-ea"/>
              </a:rPr>
              <a:t>  (</a:t>
            </a:r>
            <a:r>
              <a:rPr kumimoji="1" lang="ja-JP" altLang="en-US" sz="1600" dirty="0">
                <a:solidFill>
                  <a:srgbClr val="FF00FF"/>
                </a:solidFill>
                <a:latin typeface="+mn-ea"/>
              </a:rPr>
              <a:t>ｱ</a:t>
            </a:r>
            <a:r>
              <a:rPr kumimoji="1" lang="en-US" altLang="ja-JP" sz="1600" dirty="0">
                <a:solidFill>
                  <a:srgbClr val="FF00FF"/>
                </a:solidFill>
                <a:latin typeface="+mn-ea"/>
              </a:rPr>
              <a:t>) </a:t>
            </a:r>
            <a:r>
              <a:rPr kumimoji="1" lang="ja-JP" altLang="en-US" sz="1600" dirty="0">
                <a:solidFill>
                  <a:srgbClr val="FF00FF"/>
                </a:solidFill>
                <a:latin typeface="+mn-ea"/>
              </a:rPr>
              <a:t>範唱を聴いて歌ったり，階名で模唱したり暗唱したりする技能</a:t>
            </a:r>
          </a:p>
          <a:p>
            <a:pPr>
              <a:lnSpc>
                <a:spcPts val="2400"/>
              </a:lnSpc>
              <a:defRPr/>
            </a:pPr>
            <a:r>
              <a:rPr kumimoji="1" lang="en-US" altLang="ja-JP" sz="1600" dirty="0">
                <a:solidFill>
                  <a:srgbClr val="FF00FF"/>
                </a:solidFill>
                <a:latin typeface="+mn-ea"/>
              </a:rPr>
              <a:t>  (</a:t>
            </a:r>
            <a:r>
              <a:rPr kumimoji="1" lang="ja-JP" altLang="en-US" sz="1600" dirty="0">
                <a:solidFill>
                  <a:srgbClr val="FF00FF"/>
                </a:solidFill>
                <a:latin typeface="+mn-ea"/>
              </a:rPr>
              <a:t>ｲ</a:t>
            </a:r>
            <a:r>
              <a:rPr kumimoji="1" lang="en-US" altLang="ja-JP" sz="1600" dirty="0">
                <a:solidFill>
                  <a:srgbClr val="FF00FF"/>
                </a:solidFill>
                <a:latin typeface="+mn-ea"/>
              </a:rPr>
              <a:t>) </a:t>
            </a:r>
            <a:r>
              <a:rPr kumimoji="1" lang="ja-JP" altLang="en-US" sz="1600" dirty="0">
                <a:solidFill>
                  <a:srgbClr val="FF00FF"/>
                </a:solidFill>
                <a:latin typeface="+mn-ea"/>
              </a:rPr>
              <a:t>自分の歌声及び発音に気を付けて歌う技能</a:t>
            </a:r>
          </a:p>
          <a:p>
            <a:pPr>
              <a:lnSpc>
                <a:spcPts val="2400"/>
              </a:lnSpc>
              <a:defRPr/>
            </a:pPr>
            <a:r>
              <a:rPr kumimoji="1" lang="en-US" altLang="ja-JP" sz="1600" dirty="0">
                <a:solidFill>
                  <a:srgbClr val="FF00FF"/>
                </a:solidFill>
                <a:latin typeface="+mn-ea"/>
              </a:rPr>
              <a:t>  (</a:t>
            </a:r>
            <a:r>
              <a:rPr kumimoji="1" lang="ja-JP" altLang="en-US" sz="1600" dirty="0">
                <a:solidFill>
                  <a:srgbClr val="FF00FF"/>
                </a:solidFill>
                <a:latin typeface="+mn-ea"/>
              </a:rPr>
              <a:t>ｳ</a:t>
            </a:r>
            <a:r>
              <a:rPr kumimoji="1" lang="en-US" altLang="ja-JP" sz="1600" dirty="0">
                <a:solidFill>
                  <a:srgbClr val="FF00FF"/>
                </a:solidFill>
                <a:latin typeface="+mn-ea"/>
              </a:rPr>
              <a:t>) </a:t>
            </a:r>
            <a:r>
              <a:rPr kumimoji="1" lang="ja-JP" altLang="en-US" sz="1600" dirty="0">
                <a:solidFill>
                  <a:srgbClr val="FF00FF"/>
                </a:solidFill>
                <a:latin typeface="+mn-ea"/>
              </a:rPr>
              <a:t>互いの歌声や伴奏を聴いて，声を合わせて歌う技能</a:t>
            </a:r>
            <a:endParaRPr kumimoji="1" lang="en-US" altLang="ja-JP" sz="1600" dirty="0">
              <a:solidFill>
                <a:srgbClr val="FF00FF"/>
              </a:solidFill>
              <a:latin typeface="+mn-ea"/>
            </a:endParaRPr>
          </a:p>
          <a:p>
            <a:pPr>
              <a:lnSpc>
                <a:spcPts val="2400"/>
              </a:lnSpc>
              <a:defRPr/>
            </a:pPr>
            <a:r>
              <a:rPr kumimoji="1" lang="en-US" altLang="ja-JP" sz="1600" dirty="0">
                <a:solidFill>
                  <a:schemeClr val="tx1"/>
                </a:solidFill>
                <a:latin typeface="+mn-ea"/>
              </a:rPr>
              <a:t>〔</a:t>
            </a:r>
            <a:r>
              <a:rPr kumimoji="1" lang="ja-JP" altLang="en-US" sz="1600" dirty="0">
                <a:solidFill>
                  <a:schemeClr val="tx1"/>
                </a:solidFill>
                <a:latin typeface="+mn-ea"/>
              </a:rPr>
              <a:t>共通事項</a:t>
            </a:r>
            <a:r>
              <a:rPr kumimoji="1" lang="en-US" altLang="ja-JP" sz="1600" dirty="0">
                <a:solidFill>
                  <a:schemeClr val="tx1"/>
                </a:solidFill>
                <a:latin typeface="+mn-ea"/>
              </a:rPr>
              <a:t>〕</a:t>
            </a:r>
          </a:p>
          <a:p>
            <a:pPr>
              <a:lnSpc>
                <a:spcPts val="2400"/>
              </a:lnSpc>
              <a:defRPr/>
            </a:pPr>
            <a:r>
              <a:rPr kumimoji="1" lang="en-US" altLang="ja-JP" sz="1600" dirty="0">
                <a:solidFill>
                  <a:schemeClr val="tx1"/>
                </a:solidFill>
                <a:latin typeface="+mn-ea"/>
              </a:rPr>
              <a:t>(1) </a:t>
            </a:r>
            <a:r>
              <a:rPr kumimoji="1" lang="ja-JP" altLang="en-US" sz="1600" dirty="0">
                <a:solidFill>
                  <a:schemeClr val="tx1"/>
                </a:solidFill>
                <a:latin typeface="+mn-ea"/>
              </a:rPr>
              <a:t>「Ａ表現」及び「Ｂ鑑賞」の指導を通して，次の事項を身に付けることができるよう指導する。</a:t>
            </a:r>
          </a:p>
          <a:p>
            <a:pPr>
              <a:lnSpc>
                <a:spcPts val="2400"/>
              </a:lnSpc>
              <a:defRPr/>
            </a:pPr>
            <a:r>
              <a:rPr kumimoji="1" lang="ja-JP" altLang="en-US" sz="1600" dirty="0">
                <a:solidFill>
                  <a:srgbClr val="3366CC"/>
                </a:solidFill>
                <a:latin typeface="+mn-ea"/>
              </a:rPr>
              <a:t> </a:t>
            </a:r>
            <a:r>
              <a:rPr kumimoji="1" lang="ja-JP" altLang="en-US" sz="1600" dirty="0">
                <a:solidFill>
                  <a:srgbClr val="00B050"/>
                </a:solidFill>
                <a:latin typeface="+mn-ea"/>
              </a:rPr>
              <a:t>ア 音楽を形づくっている要素を聴き取り，それらの働きが生み出すよさや面白さ，美しさを感じ取り</a:t>
            </a:r>
            <a:endParaRPr kumimoji="1" lang="en-US" altLang="ja-JP" sz="1600" dirty="0">
              <a:solidFill>
                <a:srgbClr val="00B050"/>
              </a:solidFill>
              <a:latin typeface="+mn-ea"/>
            </a:endParaRPr>
          </a:p>
          <a:p>
            <a:pPr>
              <a:lnSpc>
                <a:spcPts val="2400"/>
              </a:lnSpc>
              <a:defRPr/>
            </a:pPr>
            <a:r>
              <a:rPr kumimoji="1" lang="en-US" altLang="ja-JP" sz="1600" dirty="0">
                <a:solidFill>
                  <a:srgbClr val="00B050"/>
                </a:solidFill>
                <a:latin typeface="+mn-ea"/>
              </a:rPr>
              <a:t>    </a:t>
            </a:r>
            <a:r>
              <a:rPr kumimoji="1" lang="ja-JP" altLang="en-US" sz="1600" dirty="0">
                <a:solidFill>
                  <a:srgbClr val="00B050"/>
                </a:solidFill>
                <a:latin typeface="+mn-ea"/>
              </a:rPr>
              <a:t>ながら，聴き取ったことと感じ取ったこととの関わりについて考えること。</a:t>
            </a:r>
            <a:endParaRPr kumimoji="1" lang="en-US" altLang="ja-JP" sz="1600" dirty="0">
              <a:solidFill>
                <a:srgbClr val="00B050"/>
              </a:solidFill>
              <a:latin typeface="+mn-ea"/>
            </a:endParaRPr>
          </a:p>
          <a:p>
            <a:pPr>
              <a:lnSpc>
                <a:spcPts val="2400"/>
              </a:lnSpc>
              <a:defRPr/>
            </a:pPr>
            <a:r>
              <a:rPr kumimoji="1" lang="ja-JP" altLang="en-US" sz="1600" dirty="0">
                <a:solidFill>
                  <a:schemeClr val="tx1"/>
                </a:solidFill>
                <a:latin typeface="+mn-ea"/>
              </a:rPr>
              <a:t> </a:t>
            </a:r>
            <a:r>
              <a:rPr kumimoji="1" lang="ja-JP" altLang="en-US" sz="1600" dirty="0">
                <a:solidFill>
                  <a:schemeClr val="tx1">
                    <a:lumMod val="65000"/>
                    <a:lumOff val="35000"/>
                  </a:schemeClr>
                </a:solidFill>
                <a:latin typeface="+mn-ea"/>
              </a:rPr>
              <a:t>イ 音楽を形づくっている要素及びそれらに関わる身近な音符，休符，記号や用語について，音楽に</a:t>
            </a:r>
            <a:endParaRPr kumimoji="1" lang="en-US" altLang="ja-JP" sz="1600" dirty="0">
              <a:solidFill>
                <a:schemeClr val="tx1">
                  <a:lumMod val="65000"/>
                  <a:lumOff val="35000"/>
                </a:schemeClr>
              </a:solidFill>
              <a:latin typeface="+mn-ea"/>
            </a:endParaRPr>
          </a:p>
          <a:p>
            <a:pPr>
              <a:lnSpc>
                <a:spcPts val="2400"/>
              </a:lnSpc>
              <a:defRPr/>
            </a:pPr>
            <a:r>
              <a:rPr kumimoji="1" lang="en-US" altLang="ja-JP" sz="1600" dirty="0">
                <a:solidFill>
                  <a:schemeClr val="tx1">
                    <a:lumMod val="65000"/>
                    <a:lumOff val="35000"/>
                  </a:schemeClr>
                </a:solidFill>
                <a:latin typeface="+mn-ea"/>
              </a:rPr>
              <a:t>    </a:t>
            </a:r>
            <a:r>
              <a:rPr kumimoji="1" lang="ja-JP" altLang="en-US" sz="1600" dirty="0">
                <a:solidFill>
                  <a:schemeClr val="tx1">
                    <a:lumMod val="65000"/>
                    <a:lumOff val="35000"/>
                  </a:schemeClr>
                </a:solidFill>
                <a:latin typeface="+mn-ea"/>
              </a:rPr>
              <a:t>おける働きと関わらせて理解すること。</a:t>
            </a:r>
            <a:endParaRPr kumimoji="1" lang="ja-JP" altLang="en-US" sz="1400" dirty="0">
              <a:solidFill>
                <a:schemeClr val="tx1">
                  <a:lumMod val="65000"/>
                  <a:lumOff val="35000"/>
                </a:schemeClr>
              </a:solidFill>
              <a:latin typeface="+mn-ea"/>
            </a:endParaRPr>
          </a:p>
        </p:txBody>
      </p:sp>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P.30 ~</a:t>
            </a:r>
            <a:endParaRPr kumimoji="1" lang="ja-JP" altLang="en-US" sz="2000" dirty="0"/>
          </a:p>
        </p:txBody>
      </p:sp>
      <p:sp>
        <p:nvSpPr>
          <p:cNvPr id="11" name="正方形/長方形 10"/>
          <p:cNvSpPr/>
          <p:nvPr/>
        </p:nvSpPr>
        <p:spPr>
          <a:xfrm>
            <a:off x="827584" y="6237288"/>
            <a:ext cx="8129091" cy="50482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200" dirty="0">
                <a:solidFill>
                  <a:schemeClr val="tx1"/>
                </a:solidFill>
              </a:rPr>
              <a:t>評価の観点は，</a:t>
            </a:r>
            <a:r>
              <a:rPr kumimoji="1" lang="ja-JP" altLang="en-US" sz="2200" dirty="0">
                <a:solidFill>
                  <a:srgbClr val="00B050"/>
                </a:solidFill>
              </a:rPr>
              <a:t> ア 「思考・判断・表現」</a:t>
            </a:r>
            <a:r>
              <a:rPr kumimoji="1" lang="ja-JP" altLang="en-US" sz="2200" dirty="0">
                <a:solidFill>
                  <a:schemeClr val="tx1"/>
                </a:solidFill>
              </a:rPr>
              <a:t>， </a:t>
            </a:r>
            <a:r>
              <a:rPr kumimoji="1" lang="ja-JP" altLang="en-US" sz="2200" dirty="0">
                <a:solidFill>
                  <a:srgbClr val="FF00FF"/>
                </a:solidFill>
              </a:rPr>
              <a:t>イ ・ウ「知識・技能」</a:t>
            </a:r>
            <a:r>
              <a:rPr kumimoji="1" lang="ja-JP" altLang="en-US" sz="2200" dirty="0">
                <a:solidFill>
                  <a:schemeClr val="tx1"/>
                </a:solidFill>
              </a:rPr>
              <a:t>となる。</a:t>
            </a:r>
            <a:endParaRPr kumimoji="1" lang="en-US" altLang="ja-JP" sz="2200" dirty="0">
              <a:solidFill>
                <a:schemeClr val="tx1"/>
              </a:solidFill>
            </a:endParaRPr>
          </a:p>
        </p:txBody>
      </p:sp>
      <p:sp>
        <p:nvSpPr>
          <p:cNvPr id="7" name="右矢印 6"/>
          <p:cNvSpPr/>
          <p:nvPr/>
        </p:nvSpPr>
        <p:spPr>
          <a:xfrm>
            <a:off x="251272" y="6237288"/>
            <a:ext cx="432296" cy="50482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343" name="テキスト ボックス 12"/>
          <p:cNvSpPr txBox="1">
            <a:spLocks noChangeArrowheads="1"/>
          </p:cNvSpPr>
          <p:nvPr/>
        </p:nvSpPr>
        <p:spPr bwMode="auto">
          <a:xfrm>
            <a:off x="3492500" y="1360488"/>
            <a:ext cx="5487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a:r>
              <a:rPr lang="ja-JP" altLang="en-US" sz="1200">
                <a:cs typeface="新細明體"/>
              </a:rPr>
              <a:t>第１学年及び第２学年「</a:t>
            </a:r>
            <a:r>
              <a:rPr lang="en-US" altLang="ja-JP" sz="1200">
                <a:cs typeface="新細明體"/>
              </a:rPr>
              <a:t>A </a:t>
            </a:r>
            <a:r>
              <a:rPr lang="ja-JP" altLang="en-US" sz="1200">
                <a:cs typeface="新細明體"/>
              </a:rPr>
              <a:t>表現」（１</a:t>
            </a:r>
            <a:r>
              <a:rPr lang="zh-TW" altLang="en-US" sz="1200">
                <a:ea typeface="ＭＳ Ｐゴシック" panose="020B0600070205080204" pitchFamily="50" charset="-128"/>
                <a:cs typeface="新細明體"/>
              </a:rPr>
              <a:t>）</a:t>
            </a:r>
            <a:r>
              <a:rPr lang="ja-JP" altLang="en-US" sz="1200">
                <a:cs typeface="新細明體"/>
              </a:rPr>
              <a:t>歌唱の活動及び</a:t>
            </a:r>
            <a:r>
              <a:rPr lang="en-US" altLang="ja-JP" sz="1200">
                <a:cs typeface="新細明體"/>
              </a:rPr>
              <a:t>〔</a:t>
            </a:r>
            <a:r>
              <a:rPr lang="ja-JP" altLang="en-US" sz="1200">
                <a:cs typeface="新細明體"/>
              </a:rPr>
              <a:t>共通事項</a:t>
            </a:r>
            <a:r>
              <a:rPr lang="en-US" altLang="ja-JP" sz="1200">
                <a:cs typeface="新細明體"/>
              </a:rPr>
              <a:t>〕</a:t>
            </a:r>
            <a:r>
              <a:rPr lang="ja-JP" altLang="en-US" sz="1200">
                <a:cs typeface="新細明體"/>
              </a:rPr>
              <a:t>（１）</a:t>
            </a:r>
            <a:r>
              <a:rPr lang="zh-TW" altLang="en-US" sz="1200">
                <a:ea typeface="ＭＳ Ｐゴシック" panose="020B0600070205080204" pitchFamily="50" charset="-128"/>
                <a:cs typeface="新細明體"/>
              </a:rPr>
              <a:t> </a:t>
            </a:r>
            <a:endParaRPr kumimoji="1" lang="ja-JP" altLang="en-US" sz="1200">
              <a:cs typeface="新細明體"/>
            </a:endParaRPr>
          </a:p>
        </p:txBody>
      </p:sp>
      <p:sp>
        <p:nvSpPr>
          <p:cNvPr id="9" name="ホームベース 8"/>
          <p:cNvSpPr/>
          <p:nvPr/>
        </p:nvSpPr>
        <p:spPr>
          <a:xfrm>
            <a:off x="179388" y="760413"/>
            <a:ext cx="8885237" cy="508000"/>
          </a:xfrm>
          <a:prstGeom prst="homePlate">
            <a:avLst>
              <a:gd name="adj" fmla="val 4663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200" dirty="0">
                <a:solidFill>
                  <a:schemeClr val="tx1"/>
                </a:solidFill>
              </a:rPr>
              <a:t>①　教科における「内容のまとまり」と「評価の観点」との関係を確認する。</a:t>
            </a:r>
          </a:p>
        </p:txBody>
      </p:sp>
      <p:sp>
        <p:nvSpPr>
          <p:cNvPr id="10" name="テキスト ボックス 9"/>
          <p:cNvSpPr txBox="1"/>
          <p:nvPr/>
        </p:nvSpPr>
        <p:spPr>
          <a:xfrm>
            <a:off x="3816350" y="5648325"/>
            <a:ext cx="5105400" cy="503238"/>
          </a:xfrm>
          <a:prstGeom prst="rect">
            <a:avLst/>
          </a:prstGeom>
          <a:noFill/>
        </p:spPr>
        <p:txBody>
          <a:bodyPr>
            <a:spAutoFit/>
          </a:bodyPr>
          <a:lstStyle/>
          <a:p>
            <a:pPr>
              <a:lnSpc>
                <a:spcPts val="1600"/>
              </a:lnSpc>
              <a:defRPr/>
            </a:pPr>
            <a:r>
              <a:rPr kumimoji="1" lang="ja-JP" altLang="en-US" sz="1400" dirty="0">
                <a:solidFill>
                  <a:schemeClr val="tx1">
                    <a:lumMod val="65000"/>
                    <a:lumOff val="35000"/>
                  </a:schemeClr>
                </a:solidFill>
              </a:rPr>
              <a:t>（</a:t>
            </a:r>
            <a:r>
              <a:rPr kumimoji="1" lang="en-US" altLang="ja-JP" sz="1400" dirty="0">
                <a:solidFill>
                  <a:schemeClr val="tx1">
                    <a:lumMod val="65000"/>
                    <a:lumOff val="35000"/>
                  </a:schemeClr>
                </a:solidFill>
              </a:rPr>
              <a:t>※</a:t>
            </a:r>
            <a:r>
              <a:rPr kumimoji="1" lang="ja-JP" altLang="en-US" sz="1400" dirty="0">
                <a:solidFill>
                  <a:schemeClr val="tx1">
                    <a:lumMod val="65000"/>
                    <a:lumOff val="35000"/>
                  </a:schemeClr>
                </a:solidFill>
              </a:rPr>
              <a:t>この事項は，事項イについて理解する過程や結果において　</a:t>
            </a:r>
            <a:endParaRPr kumimoji="1" lang="en-US" altLang="ja-JP" sz="1400" dirty="0">
              <a:solidFill>
                <a:schemeClr val="tx1">
                  <a:lumMod val="65000"/>
                  <a:lumOff val="35000"/>
                </a:schemeClr>
              </a:solidFill>
            </a:endParaRPr>
          </a:p>
          <a:p>
            <a:pPr>
              <a:lnSpc>
                <a:spcPts val="1600"/>
              </a:lnSpc>
              <a:defRPr/>
            </a:pPr>
            <a:r>
              <a:rPr kumimoji="1" lang="ja-JP" altLang="en-US" sz="1400" dirty="0">
                <a:solidFill>
                  <a:schemeClr val="tx1">
                    <a:lumMod val="65000"/>
                    <a:lumOff val="35000"/>
                  </a:schemeClr>
                </a:solidFill>
              </a:rPr>
              <a:t>　　　理解されるものであるため，評価の観点に直接示されない。）</a:t>
            </a:r>
          </a:p>
        </p:txBody>
      </p:sp>
      <p:sp>
        <p:nvSpPr>
          <p:cNvPr id="12" name="角丸四角形 11"/>
          <p:cNvSpPr/>
          <p:nvPr/>
        </p:nvSpPr>
        <p:spPr>
          <a:xfrm>
            <a:off x="6732240" y="1707667"/>
            <a:ext cx="1512168" cy="281173"/>
          </a:xfrm>
          <a:prstGeom prst="roundRect">
            <a:avLst>
              <a:gd name="adj" fmla="val 5000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rPr>
              <a:t>思・判・表</a:t>
            </a:r>
          </a:p>
        </p:txBody>
      </p:sp>
      <p:sp>
        <p:nvSpPr>
          <p:cNvPr id="13" name="角丸四角形 12"/>
          <p:cNvSpPr/>
          <p:nvPr/>
        </p:nvSpPr>
        <p:spPr>
          <a:xfrm>
            <a:off x="7682433" y="3307001"/>
            <a:ext cx="936104" cy="304614"/>
          </a:xfrm>
          <a:prstGeom prst="roundRect">
            <a:avLst>
              <a:gd name="adj" fmla="val 50000"/>
            </a:avLst>
          </a:prstGeom>
          <a:solidFill>
            <a:srgbClr val="FFCC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知・技</a:t>
            </a:r>
          </a:p>
        </p:txBody>
      </p:sp>
      <p:sp>
        <p:nvSpPr>
          <p:cNvPr id="14" name="角丸四角形 13"/>
          <p:cNvSpPr/>
          <p:nvPr/>
        </p:nvSpPr>
        <p:spPr>
          <a:xfrm>
            <a:off x="6659900" y="5043156"/>
            <a:ext cx="1512168" cy="281173"/>
          </a:xfrm>
          <a:prstGeom prst="roundRect">
            <a:avLst>
              <a:gd name="adj" fmla="val 5000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rPr>
              <a:t>思・判・表</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498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174625" y="5591175"/>
            <a:ext cx="8777288" cy="1122363"/>
          </a:xfrm>
          <a:prstGeom prst="rect">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400"/>
              </a:lnSpc>
              <a:defRPr/>
            </a:pPr>
            <a:r>
              <a:rPr kumimoji="1" lang="ja-JP" altLang="en-US" sz="1600" dirty="0">
                <a:solidFill>
                  <a:schemeClr val="tx1"/>
                </a:solidFill>
                <a:latin typeface="+mn-ea"/>
              </a:rPr>
              <a:t> ウ 思いに合った表現をするために必要な次の</a:t>
            </a:r>
            <a:r>
              <a:rPr kumimoji="1" lang="en-US" altLang="ja-JP" sz="1600" b="1" u="sng" dirty="0">
                <a:solidFill>
                  <a:srgbClr val="FF0000"/>
                </a:solidFill>
                <a:latin typeface="+mn-ea"/>
              </a:rPr>
              <a:t>(</a:t>
            </a:r>
            <a:r>
              <a:rPr kumimoji="1" lang="ja-JP" altLang="en-US" sz="1600" b="1" u="sng" dirty="0">
                <a:solidFill>
                  <a:srgbClr val="FF0000"/>
                </a:solidFill>
                <a:latin typeface="+mn-ea"/>
              </a:rPr>
              <a:t>ｱ</a:t>
            </a:r>
            <a:r>
              <a:rPr kumimoji="1" lang="en-US" altLang="ja-JP" sz="1600" b="1" u="sng" dirty="0">
                <a:solidFill>
                  <a:srgbClr val="FF0000"/>
                </a:solidFill>
                <a:latin typeface="+mn-ea"/>
              </a:rPr>
              <a:t>)</a:t>
            </a:r>
            <a:r>
              <a:rPr kumimoji="1" lang="ja-JP" altLang="en-US" sz="1600" b="1" u="sng" dirty="0">
                <a:solidFill>
                  <a:srgbClr val="FF0000"/>
                </a:solidFill>
                <a:latin typeface="+mn-ea"/>
              </a:rPr>
              <a:t>から</a:t>
            </a:r>
            <a:r>
              <a:rPr kumimoji="1" lang="en-US" altLang="ja-JP" sz="1600" b="1" u="sng" dirty="0">
                <a:solidFill>
                  <a:srgbClr val="FF0000"/>
                </a:solidFill>
                <a:latin typeface="+mn-ea"/>
              </a:rPr>
              <a:t>(</a:t>
            </a:r>
            <a:r>
              <a:rPr kumimoji="1" lang="ja-JP" altLang="en-US" sz="1600" b="1" u="sng" dirty="0">
                <a:solidFill>
                  <a:srgbClr val="FF0000"/>
                </a:solidFill>
                <a:latin typeface="+mn-ea"/>
              </a:rPr>
              <a:t>ｳ</a:t>
            </a:r>
            <a:r>
              <a:rPr kumimoji="1" lang="en-US" altLang="ja-JP" sz="1600" b="1" u="sng" dirty="0">
                <a:solidFill>
                  <a:srgbClr val="FF0000"/>
                </a:solidFill>
                <a:latin typeface="+mn-ea"/>
              </a:rPr>
              <a:t>)</a:t>
            </a:r>
            <a:r>
              <a:rPr kumimoji="1" lang="ja-JP" altLang="en-US" sz="1600" b="1" u="sng" dirty="0" err="1">
                <a:solidFill>
                  <a:srgbClr val="FF0000"/>
                </a:solidFill>
                <a:latin typeface="+mn-ea"/>
              </a:rPr>
              <a:t>までの</a:t>
            </a:r>
            <a:r>
              <a:rPr kumimoji="1" lang="ja-JP" altLang="en-US" sz="1600" b="1" u="sng" dirty="0">
                <a:solidFill>
                  <a:srgbClr val="FF0000"/>
                </a:solidFill>
                <a:latin typeface="+mn-ea"/>
              </a:rPr>
              <a:t>技能を身に付けること。</a:t>
            </a:r>
          </a:p>
          <a:p>
            <a:pPr>
              <a:lnSpc>
                <a:spcPts val="2000"/>
              </a:lnSpc>
              <a:defRPr/>
            </a:pPr>
            <a:r>
              <a:rPr kumimoji="1" lang="ja-JP" altLang="en-US" sz="1600" dirty="0">
                <a:solidFill>
                  <a:schemeClr val="tx1"/>
                </a:solidFill>
                <a:latin typeface="+mn-ea"/>
              </a:rPr>
              <a:t>  </a:t>
            </a:r>
            <a:r>
              <a:rPr kumimoji="1" lang="en-US" altLang="ja-JP" sz="1600" dirty="0">
                <a:solidFill>
                  <a:schemeClr val="tx1"/>
                </a:solidFill>
                <a:latin typeface="+mn-ea"/>
              </a:rPr>
              <a:t>(</a:t>
            </a:r>
            <a:r>
              <a:rPr kumimoji="1" lang="ja-JP" altLang="en-US" sz="1600" dirty="0">
                <a:solidFill>
                  <a:schemeClr val="tx1"/>
                </a:solidFill>
                <a:latin typeface="+mn-ea"/>
              </a:rPr>
              <a:t>ｱ</a:t>
            </a:r>
            <a:r>
              <a:rPr kumimoji="1" lang="en-US" altLang="ja-JP" sz="1600" dirty="0">
                <a:solidFill>
                  <a:schemeClr val="tx1"/>
                </a:solidFill>
                <a:latin typeface="+mn-ea"/>
              </a:rPr>
              <a:t>) </a:t>
            </a:r>
            <a:r>
              <a:rPr kumimoji="1" lang="ja-JP" altLang="en-US" sz="1600" dirty="0">
                <a:solidFill>
                  <a:schemeClr val="tx1"/>
                </a:solidFill>
                <a:latin typeface="+mn-ea"/>
              </a:rPr>
              <a:t>範唱を聴いて歌ったり，階名で模唱したり暗唱したりする技能</a:t>
            </a:r>
          </a:p>
          <a:p>
            <a:pPr>
              <a:lnSpc>
                <a:spcPts val="2000"/>
              </a:lnSpc>
              <a:defRPr/>
            </a:pPr>
            <a:r>
              <a:rPr kumimoji="1" lang="ja-JP" altLang="en-US" sz="1600" dirty="0">
                <a:solidFill>
                  <a:srgbClr val="FF0000"/>
                </a:solidFill>
                <a:latin typeface="+mn-ea"/>
              </a:rPr>
              <a:t>  </a:t>
            </a:r>
            <a:r>
              <a:rPr kumimoji="1" lang="en-US" altLang="ja-JP" sz="1600" dirty="0">
                <a:solidFill>
                  <a:srgbClr val="FF0000"/>
                </a:solidFill>
                <a:latin typeface="+mn-ea"/>
              </a:rPr>
              <a:t>(</a:t>
            </a:r>
            <a:r>
              <a:rPr kumimoji="1" lang="ja-JP" altLang="en-US" sz="1600" dirty="0">
                <a:solidFill>
                  <a:srgbClr val="FF0000"/>
                </a:solidFill>
                <a:latin typeface="+mn-ea"/>
              </a:rPr>
              <a:t>ｲ</a:t>
            </a:r>
            <a:r>
              <a:rPr kumimoji="1" lang="en-US" altLang="ja-JP" sz="1600" dirty="0">
                <a:solidFill>
                  <a:srgbClr val="FF0000"/>
                </a:solidFill>
                <a:latin typeface="+mn-ea"/>
              </a:rPr>
              <a:t>) </a:t>
            </a:r>
            <a:r>
              <a:rPr kumimoji="1" lang="ja-JP" altLang="en-US" sz="1600" dirty="0">
                <a:solidFill>
                  <a:srgbClr val="FF0000"/>
                </a:solidFill>
                <a:latin typeface="+mn-ea"/>
              </a:rPr>
              <a:t>自分の歌声及び発音に気を付けて歌う技能</a:t>
            </a:r>
          </a:p>
          <a:p>
            <a:pPr>
              <a:lnSpc>
                <a:spcPts val="2000"/>
              </a:lnSpc>
              <a:defRPr/>
            </a:pPr>
            <a:r>
              <a:rPr kumimoji="1" lang="ja-JP" altLang="en-US" sz="1600" dirty="0">
                <a:solidFill>
                  <a:schemeClr val="tx1"/>
                </a:solidFill>
                <a:latin typeface="+mn-ea"/>
              </a:rPr>
              <a:t>  </a:t>
            </a:r>
            <a:r>
              <a:rPr kumimoji="1" lang="en-US" altLang="ja-JP" sz="1600" dirty="0">
                <a:solidFill>
                  <a:schemeClr val="tx1"/>
                </a:solidFill>
                <a:latin typeface="+mn-ea"/>
              </a:rPr>
              <a:t>(</a:t>
            </a:r>
            <a:r>
              <a:rPr kumimoji="1" lang="ja-JP" altLang="en-US" sz="1600" dirty="0">
                <a:solidFill>
                  <a:schemeClr val="tx1"/>
                </a:solidFill>
                <a:latin typeface="+mn-ea"/>
              </a:rPr>
              <a:t>ｳ</a:t>
            </a:r>
            <a:r>
              <a:rPr kumimoji="1" lang="en-US" altLang="ja-JP" sz="1600" dirty="0">
                <a:solidFill>
                  <a:schemeClr val="tx1"/>
                </a:solidFill>
                <a:latin typeface="+mn-ea"/>
              </a:rPr>
              <a:t>) </a:t>
            </a:r>
            <a:r>
              <a:rPr kumimoji="1" lang="ja-JP" altLang="en-US" sz="1600" dirty="0">
                <a:solidFill>
                  <a:schemeClr val="tx1"/>
                </a:solidFill>
                <a:latin typeface="+mn-ea"/>
              </a:rPr>
              <a:t>互いの歌声や伴奏を聴いて，声を合わせて歌う技能</a:t>
            </a:r>
          </a:p>
        </p:txBody>
      </p:sp>
      <p:sp>
        <p:nvSpPr>
          <p:cNvPr id="16387"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Ⅰ</a:t>
            </a:r>
            <a:r>
              <a:rPr kumimoji="1" lang="ja-JP" altLang="en-US" sz="3000" b="1">
                <a:solidFill>
                  <a:schemeClr val="bg1"/>
                </a:solidFill>
              </a:rPr>
              <a:t>　「内容のまとまりごとの評価規準」作成の手順</a:t>
            </a:r>
          </a:p>
        </p:txBody>
      </p:sp>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P.32</a:t>
            </a:r>
            <a:endParaRPr kumimoji="1" lang="ja-JP" altLang="en-US" sz="2000" dirty="0"/>
          </a:p>
        </p:txBody>
      </p:sp>
      <p:sp>
        <p:nvSpPr>
          <p:cNvPr id="16389" name="テキスト ボックス 4"/>
          <p:cNvSpPr txBox="1">
            <a:spLocks noChangeArrowheads="1"/>
          </p:cNvSpPr>
          <p:nvPr/>
        </p:nvSpPr>
        <p:spPr bwMode="auto">
          <a:xfrm>
            <a:off x="171450" y="1530350"/>
            <a:ext cx="878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en-US" altLang="ja-JP"/>
              <a:t>【</a:t>
            </a:r>
            <a:r>
              <a:rPr kumimoji="1" lang="ja-JP" altLang="en-US"/>
              <a:t>各観点のポイント</a:t>
            </a:r>
            <a:r>
              <a:rPr kumimoji="1" lang="en-US" altLang="ja-JP"/>
              <a:t>】</a:t>
            </a:r>
            <a:endParaRPr kumimoji="1" lang="ja-JP" altLang="en-US"/>
          </a:p>
        </p:txBody>
      </p:sp>
      <p:sp>
        <p:nvSpPr>
          <p:cNvPr id="13" name="正方形/長方形 12"/>
          <p:cNvSpPr/>
          <p:nvPr/>
        </p:nvSpPr>
        <p:spPr>
          <a:xfrm>
            <a:off x="182563" y="4292600"/>
            <a:ext cx="8777287" cy="442913"/>
          </a:xfrm>
          <a:prstGeom prst="rect">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400"/>
              </a:lnSpc>
              <a:defRPr/>
            </a:pPr>
            <a:r>
              <a:rPr kumimoji="1" lang="ja-JP" altLang="en-US" sz="1600" dirty="0">
                <a:solidFill>
                  <a:schemeClr val="tx1"/>
                </a:solidFill>
                <a:latin typeface="+mn-ea"/>
              </a:rPr>
              <a:t> イ 曲想と音楽の構造との関わり，曲想と歌詞の表す情景や気持ちとの関わりについて</a:t>
            </a:r>
            <a:r>
              <a:rPr kumimoji="1" lang="ja-JP" altLang="en-US" sz="1600" b="1" u="sng" dirty="0">
                <a:solidFill>
                  <a:srgbClr val="0070C0"/>
                </a:solidFill>
                <a:latin typeface="+mn-ea"/>
              </a:rPr>
              <a:t>気付くこと</a:t>
            </a:r>
            <a:r>
              <a:rPr kumimoji="1" lang="ja-JP" altLang="en-US" sz="1600" dirty="0">
                <a:solidFill>
                  <a:schemeClr val="tx1"/>
                </a:solidFill>
                <a:latin typeface="+mn-ea"/>
              </a:rPr>
              <a:t>。</a:t>
            </a:r>
          </a:p>
        </p:txBody>
      </p:sp>
      <p:sp>
        <p:nvSpPr>
          <p:cNvPr id="17" name="角丸四角形吹き出し 16"/>
          <p:cNvSpPr/>
          <p:nvPr/>
        </p:nvSpPr>
        <p:spPr>
          <a:xfrm>
            <a:off x="323850" y="3606800"/>
            <a:ext cx="7337425" cy="642938"/>
          </a:xfrm>
          <a:prstGeom prst="wedgeRoundRectCallout">
            <a:avLst>
              <a:gd name="adj1" fmla="val 47224"/>
              <a:gd name="adj2" fmla="val 69069"/>
              <a:gd name="adj3" fmla="val 16667"/>
            </a:avLst>
          </a:prstGeom>
          <a:solidFill>
            <a:schemeClr val="accent1">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en-US" altLang="ja-JP" sz="1600" dirty="0">
                <a:solidFill>
                  <a:schemeClr val="tx1"/>
                </a:solidFill>
                <a:latin typeface="HGP明朝E" panose="02020900000000000000" pitchFamily="18" charset="-128"/>
                <a:ea typeface="HGP明朝E" panose="02020900000000000000" pitchFamily="18" charset="-128"/>
              </a:rPr>
              <a:t>『</a:t>
            </a:r>
            <a:r>
              <a:rPr kumimoji="1" lang="ja-JP" altLang="en-US" sz="1600" dirty="0">
                <a:solidFill>
                  <a:schemeClr val="tx1"/>
                </a:solidFill>
                <a:latin typeface="HGP明朝E" panose="02020900000000000000" pitchFamily="18" charset="-128"/>
                <a:ea typeface="HGP明朝E" panose="02020900000000000000" pitchFamily="18" charset="-128"/>
              </a:rPr>
              <a:t>曲想と音楽の構造との関わり，曲想と歌詞の表す情景や気持ちとの関わりについて</a:t>
            </a:r>
            <a:endParaRPr kumimoji="1" lang="en-US" altLang="ja-JP" sz="1600" dirty="0">
              <a:solidFill>
                <a:schemeClr val="tx1"/>
              </a:solidFill>
              <a:latin typeface="HGP明朝E" panose="02020900000000000000" pitchFamily="18" charset="-128"/>
              <a:ea typeface="HGP明朝E" panose="02020900000000000000" pitchFamily="18" charset="-128"/>
            </a:endParaRPr>
          </a:p>
          <a:p>
            <a:pPr>
              <a:defRPr/>
            </a:pPr>
            <a:r>
              <a:rPr kumimoji="1" lang="ja-JP" altLang="en-US" sz="1600" dirty="0">
                <a:solidFill>
                  <a:schemeClr val="tx1"/>
                </a:solidFill>
                <a:latin typeface="HGP明朝E" panose="02020900000000000000" pitchFamily="18" charset="-128"/>
                <a:ea typeface="HGP明朝E" panose="02020900000000000000" pitchFamily="18" charset="-128"/>
              </a:rPr>
              <a:t>　</a:t>
            </a:r>
            <a:r>
              <a:rPr kumimoji="1" lang="ja-JP" altLang="en-US" sz="1600" u="sng" dirty="0">
                <a:solidFill>
                  <a:srgbClr val="FF0000"/>
                </a:solidFill>
                <a:latin typeface="HGP明朝E" panose="02020900000000000000" pitchFamily="18" charset="-128"/>
                <a:ea typeface="HGP明朝E" panose="02020900000000000000" pitchFamily="18" charset="-128"/>
              </a:rPr>
              <a:t>気付 </a:t>
            </a:r>
            <a:r>
              <a:rPr kumimoji="1" lang="ja-JP" altLang="en-US" sz="1600" b="1" u="sng" dirty="0">
                <a:solidFill>
                  <a:srgbClr val="FF0000"/>
                </a:solidFill>
                <a:latin typeface="ＭＳ Ｐゴシック" panose="020B0600070205080204" pitchFamily="50" charset="-128"/>
              </a:rPr>
              <a:t>いている</a:t>
            </a:r>
            <a:r>
              <a:rPr kumimoji="1" lang="ja-JP" altLang="en-US" sz="1600" dirty="0">
                <a:solidFill>
                  <a:srgbClr val="FF0000"/>
                </a:solidFill>
                <a:latin typeface="HGP明朝E" panose="02020900000000000000" pitchFamily="18" charset="-128"/>
                <a:ea typeface="HGP明朝E" panose="02020900000000000000" pitchFamily="18" charset="-128"/>
              </a:rPr>
              <a:t>。</a:t>
            </a:r>
            <a:r>
              <a:rPr kumimoji="1" lang="en-US" altLang="ja-JP" sz="1600" dirty="0">
                <a:solidFill>
                  <a:schemeClr val="tx1"/>
                </a:solidFill>
                <a:latin typeface="HGP明朝E" panose="02020900000000000000" pitchFamily="18" charset="-128"/>
                <a:ea typeface="HGP明朝E" panose="02020900000000000000" pitchFamily="18" charset="-128"/>
              </a:rPr>
              <a:t>』</a:t>
            </a:r>
            <a:r>
              <a:rPr kumimoji="1" lang="ja-JP" altLang="en-US" sz="1600" dirty="0">
                <a:solidFill>
                  <a:schemeClr val="tx1"/>
                </a:solidFill>
                <a:latin typeface="HGP明朝E" panose="02020900000000000000" pitchFamily="18" charset="-128"/>
                <a:ea typeface="HGP明朝E" panose="02020900000000000000" pitchFamily="18" charset="-128"/>
              </a:rPr>
              <a:t>　</a:t>
            </a:r>
            <a:r>
              <a:rPr kumimoji="1" lang="ja-JP" altLang="en-US" sz="1400" dirty="0">
                <a:solidFill>
                  <a:schemeClr val="tx1"/>
                </a:solidFill>
                <a:latin typeface="HGP明朝E" panose="02020900000000000000" pitchFamily="18" charset="-128"/>
                <a:ea typeface="HGP明朝E" panose="02020900000000000000" pitchFamily="18" charset="-128"/>
              </a:rPr>
              <a:t>＜事項イの例＞</a:t>
            </a:r>
          </a:p>
        </p:txBody>
      </p:sp>
      <p:sp>
        <p:nvSpPr>
          <p:cNvPr id="18" name="角丸四角形吹き出し 17"/>
          <p:cNvSpPr/>
          <p:nvPr/>
        </p:nvSpPr>
        <p:spPr>
          <a:xfrm>
            <a:off x="1763713" y="4852988"/>
            <a:ext cx="7200900" cy="679450"/>
          </a:xfrm>
          <a:prstGeom prst="wedgeRoundRectCallout">
            <a:avLst>
              <a:gd name="adj1" fmla="val 4407"/>
              <a:gd name="adj2" fmla="val 65677"/>
              <a:gd name="adj3" fmla="val 16667"/>
            </a:avLst>
          </a:prstGeom>
          <a:solidFill>
            <a:srgbClr val="FFDD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en-US" altLang="ja-JP" sz="1600" dirty="0">
                <a:solidFill>
                  <a:schemeClr val="tx1"/>
                </a:solidFill>
                <a:latin typeface="HGP明朝E" panose="02020900000000000000" pitchFamily="18" charset="-128"/>
                <a:ea typeface="HGP明朝E" panose="02020900000000000000" pitchFamily="18" charset="-128"/>
              </a:rPr>
              <a:t>『</a:t>
            </a:r>
            <a:r>
              <a:rPr kumimoji="1" lang="ja-JP" altLang="en-US" sz="1600" dirty="0">
                <a:solidFill>
                  <a:schemeClr val="tx1"/>
                </a:solidFill>
                <a:latin typeface="HGP明朝E" panose="02020900000000000000" pitchFamily="18" charset="-128"/>
                <a:ea typeface="HGP明朝E" panose="02020900000000000000" pitchFamily="18" charset="-128"/>
              </a:rPr>
              <a:t>思いに合った表現をするために必要な ， 自分の歌声及び発音に気を付けて歌う</a:t>
            </a:r>
            <a:r>
              <a:rPr kumimoji="1" lang="ja-JP" altLang="en-US" sz="1600" u="sng" dirty="0">
                <a:solidFill>
                  <a:srgbClr val="FF0000"/>
                </a:solidFill>
                <a:latin typeface="HGP明朝E" panose="02020900000000000000" pitchFamily="18" charset="-128"/>
                <a:ea typeface="HGP明朝E" panose="02020900000000000000" pitchFamily="18" charset="-128"/>
              </a:rPr>
              <a:t>技能を身に付け </a:t>
            </a:r>
            <a:r>
              <a:rPr kumimoji="1" lang="ja-JP" altLang="en-US" sz="1600" b="1" u="sng" dirty="0">
                <a:solidFill>
                  <a:srgbClr val="FF0000"/>
                </a:solidFill>
                <a:latin typeface="ＭＳ Ｐゴシック" panose="020B0600070205080204" pitchFamily="50" charset="-128"/>
              </a:rPr>
              <a:t>ている</a:t>
            </a:r>
            <a:r>
              <a:rPr kumimoji="1" lang="ja-JP" altLang="en-US" sz="1600" dirty="0">
                <a:solidFill>
                  <a:srgbClr val="FF0000"/>
                </a:solidFill>
                <a:latin typeface="HGP明朝E" panose="02020900000000000000" pitchFamily="18" charset="-128"/>
                <a:ea typeface="HGP明朝E" panose="02020900000000000000" pitchFamily="18" charset="-128"/>
              </a:rPr>
              <a:t>。</a:t>
            </a:r>
            <a:r>
              <a:rPr kumimoji="1" lang="en-US" altLang="ja-JP" sz="1600" dirty="0">
                <a:solidFill>
                  <a:schemeClr val="tx1"/>
                </a:solidFill>
                <a:latin typeface="HGP明朝E" panose="02020900000000000000" pitchFamily="18" charset="-128"/>
                <a:ea typeface="HGP明朝E" panose="02020900000000000000" pitchFamily="18" charset="-128"/>
              </a:rPr>
              <a:t>』</a:t>
            </a:r>
            <a:r>
              <a:rPr kumimoji="1" lang="ja-JP" altLang="en-US" sz="1600" dirty="0">
                <a:solidFill>
                  <a:schemeClr val="tx1"/>
                </a:solidFill>
                <a:latin typeface="HGP明朝E" panose="02020900000000000000" pitchFamily="18" charset="-128"/>
                <a:ea typeface="HGP明朝E" panose="02020900000000000000" pitchFamily="18" charset="-128"/>
              </a:rPr>
              <a:t>　</a:t>
            </a:r>
            <a:r>
              <a:rPr kumimoji="1" lang="ja-JP" altLang="en-US" sz="1400" dirty="0">
                <a:solidFill>
                  <a:schemeClr val="tx1"/>
                </a:solidFill>
                <a:latin typeface="HGP明朝E" panose="02020900000000000000" pitchFamily="18" charset="-128"/>
                <a:ea typeface="HGP明朝E" panose="02020900000000000000" pitchFamily="18" charset="-128"/>
              </a:rPr>
              <a:t>＜事項ウ</a:t>
            </a:r>
            <a:r>
              <a:rPr kumimoji="1" lang="en-US" altLang="ja-JP" sz="1400" dirty="0">
                <a:solidFill>
                  <a:schemeClr val="tx1"/>
                </a:solidFill>
                <a:latin typeface="HGP明朝E" panose="02020900000000000000" pitchFamily="18" charset="-128"/>
                <a:ea typeface="HGP明朝E" panose="02020900000000000000" pitchFamily="18" charset="-128"/>
              </a:rPr>
              <a:t>(</a:t>
            </a:r>
            <a:r>
              <a:rPr kumimoji="1" lang="ja-JP" altLang="en-US" sz="1400" dirty="0">
                <a:solidFill>
                  <a:schemeClr val="tx1"/>
                </a:solidFill>
                <a:latin typeface="HGP明朝E" panose="02020900000000000000" pitchFamily="18" charset="-128"/>
                <a:ea typeface="HGP明朝E" panose="02020900000000000000" pitchFamily="18" charset="-128"/>
              </a:rPr>
              <a:t>ｲ</a:t>
            </a:r>
            <a:r>
              <a:rPr kumimoji="1" lang="en-US" altLang="ja-JP" sz="1400" dirty="0">
                <a:solidFill>
                  <a:schemeClr val="tx1"/>
                </a:solidFill>
                <a:latin typeface="HGP明朝E" panose="02020900000000000000" pitchFamily="18" charset="-128"/>
                <a:ea typeface="HGP明朝E" panose="02020900000000000000" pitchFamily="18" charset="-128"/>
              </a:rPr>
              <a:t>)</a:t>
            </a:r>
            <a:r>
              <a:rPr kumimoji="1" lang="ja-JP" altLang="en-US" sz="1400" dirty="0">
                <a:solidFill>
                  <a:schemeClr val="tx1"/>
                </a:solidFill>
                <a:latin typeface="HGP明朝E" panose="02020900000000000000" pitchFamily="18" charset="-128"/>
                <a:ea typeface="HGP明朝E" panose="02020900000000000000" pitchFamily="18" charset="-128"/>
              </a:rPr>
              <a:t>の例＞</a:t>
            </a:r>
          </a:p>
        </p:txBody>
      </p:sp>
      <p:sp>
        <p:nvSpPr>
          <p:cNvPr id="20" name="ホームベース 19"/>
          <p:cNvSpPr/>
          <p:nvPr/>
        </p:nvSpPr>
        <p:spPr>
          <a:xfrm>
            <a:off x="179388" y="708025"/>
            <a:ext cx="8742362" cy="763588"/>
          </a:xfrm>
          <a:prstGeom prst="homePlate">
            <a:avLst>
              <a:gd name="adj" fmla="val 4663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200" dirty="0">
                <a:solidFill>
                  <a:schemeClr val="tx1"/>
                </a:solidFill>
              </a:rPr>
              <a:t>②　</a:t>
            </a:r>
            <a:r>
              <a:rPr kumimoji="1" lang="en-US" altLang="ja-JP" sz="2200" dirty="0">
                <a:solidFill>
                  <a:schemeClr val="tx1"/>
                </a:solidFill>
              </a:rPr>
              <a:t>【</a:t>
            </a:r>
            <a:r>
              <a:rPr kumimoji="1" lang="ja-JP" altLang="en-US" sz="2200" dirty="0">
                <a:solidFill>
                  <a:schemeClr val="tx1"/>
                </a:solidFill>
              </a:rPr>
              <a:t>観点ごとのポイント</a:t>
            </a:r>
            <a:r>
              <a:rPr kumimoji="1" lang="en-US" altLang="ja-JP" sz="2200" dirty="0">
                <a:solidFill>
                  <a:schemeClr val="tx1"/>
                </a:solidFill>
              </a:rPr>
              <a:t>】</a:t>
            </a:r>
            <a:r>
              <a:rPr kumimoji="1" lang="ja-JP" altLang="en-US" sz="2200" dirty="0">
                <a:solidFill>
                  <a:schemeClr val="tx1"/>
                </a:solidFill>
              </a:rPr>
              <a:t>を踏まえ，「内容のまとまりごとの評価規準」を</a:t>
            </a:r>
            <a:endParaRPr kumimoji="1" lang="en-US" altLang="ja-JP" sz="2200" dirty="0">
              <a:solidFill>
                <a:schemeClr val="tx1"/>
              </a:solidFill>
            </a:endParaRPr>
          </a:p>
          <a:p>
            <a:pPr>
              <a:defRPr/>
            </a:pPr>
            <a:r>
              <a:rPr kumimoji="1" lang="ja-JP" altLang="en-US" sz="2200" dirty="0">
                <a:solidFill>
                  <a:schemeClr val="tx1"/>
                </a:solidFill>
              </a:rPr>
              <a:t>　　作成する。</a:t>
            </a:r>
          </a:p>
        </p:txBody>
      </p:sp>
      <p:sp>
        <p:nvSpPr>
          <p:cNvPr id="16" name="円/楕円 15"/>
          <p:cNvSpPr/>
          <p:nvPr/>
        </p:nvSpPr>
        <p:spPr>
          <a:xfrm>
            <a:off x="985838" y="3889375"/>
            <a:ext cx="960437" cy="344488"/>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1" name="円/楕円 20"/>
          <p:cNvSpPr/>
          <p:nvPr/>
        </p:nvSpPr>
        <p:spPr>
          <a:xfrm>
            <a:off x="3236913" y="5148263"/>
            <a:ext cx="771525" cy="344487"/>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2" name="角丸四角形 21"/>
          <p:cNvSpPr/>
          <p:nvPr/>
        </p:nvSpPr>
        <p:spPr>
          <a:xfrm>
            <a:off x="179388" y="2066925"/>
            <a:ext cx="8777287" cy="1439863"/>
          </a:xfrm>
          <a:prstGeom prst="roundRect">
            <a:avLst>
              <a:gd name="adj" fmla="val 12432"/>
            </a:avLst>
          </a:prstGeom>
          <a:noFill/>
          <a:ln w="190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2600"/>
              </a:lnSpc>
              <a:defRPr/>
            </a:pPr>
            <a:r>
              <a:rPr kumimoji="1" lang="ja-JP" altLang="en-US" sz="2000" dirty="0">
                <a:solidFill>
                  <a:schemeClr val="tx1"/>
                </a:solidFill>
                <a:latin typeface="+mn-ea"/>
              </a:rPr>
              <a:t>・ </a:t>
            </a:r>
            <a:r>
              <a:rPr kumimoji="1" lang="ja-JP" altLang="en-US" sz="2000" b="1" dirty="0">
                <a:solidFill>
                  <a:srgbClr val="0070C0"/>
                </a:solidFill>
                <a:latin typeface="+mn-ea"/>
              </a:rPr>
              <a:t>事項イ</a:t>
            </a:r>
            <a:r>
              <a:rPr kumimoji="1" lang="ja-JP" altLang="en-US" sz="2000" dirty="0">
                <a:solidFill>
                  <a:schemeClr val="tx1"/>
                </a:solidFill>
                <a:latin typeface="+mn-ea"/>
              </a:rPr>
              <a:t>及び</a:t>
            </a:r>
            <a:r>
              <a:rPr kumimoji="1" lang="ja-JP" altLang="en-US" sz="2000" b="1" dirty="0">
                <a:solidFill>
                  <a:srgbClr val="FF33CC"/>
                </a:solidFill>
                <a:latin typeface="+mn-ea"/>
              </a:rPr>
              <a:t>事項ウ</a:t>
            </a:r>
            <a:r>
              <a:rPr kumimoji="1" lang="ja-JP" altLang="en-US" sz="2000" dirty="0">
                <a:solidFill>
                  <a:schemeClr val="tx1"/>
                </a:solidFill>
                <a:latin typeface="+mn-ea"/>
              </a:rPr>
              <a:t>の文末を「</a:t>
            </a:r>
            <a:r>
              <a:rPr kumimoji="1" lang="ja-JP" altLang="en-US" sz="2000" dirty="0" err="1">
                <a:solidFill>
                  <a:schemeClr val="tx1"/>
                </a:solidFill>
                <a:latin typeface="+mn-ea"/>
              </a:rPr>
              <a:t>～して</a:t>
            </a:r>
            <a:r>
              <a:rPr kumimoji="1" lang="ja-JP" altLang="en-US" sz="2000" dirty="0">
                <a:solidFill>
                  <a:schemeClr val="tx1"/>
                </a:solidFill>
                <a:latin typeface="+mn-ea"/>
              </a:rPr>
              <a:t>いる」と変更して作成する。</a:t>
            </a:r>
          </a:p>
          <a:p>
            <a:pPr>
              <a:lnSpc>
                <a:spcPts val="2600"/>
              </a:lnSpc>
              <a:defRPr/>
            </a:pPr>
            <a:r>
              <a:rPr kumimoji="1" lang="ja-JP" altLang="en-US" sz="2000" dirty="0">
                <a:solidFill>
                  <a:schemeClr val="tx1"/>
                </a:solidFill>
                <a:latin typeface="+mn-ea"/>
              </a:rPr>
              <a:t>・ 事項にある「次の</a:t>
            </a:r>
            <a:r>
              <a:rPr kumimoji="1" lang="en-US" altLang="ja-JP" sz="2000" dirty="0">
                <a:solidFill>
                  <a:schemeClr val="tx1"/>
                </a:solidFill>
                <a:latin typeface="+mn-ea"/>
              </a:rPr>
              <a:t>(</a:t>
            </a:r>
            <a:r>
              <a:rPr kumimoji="1" lang="ja-JP" altLang="en-US" sz="2000" dirty="0">
                <a:solidFill>
                  <a:schemeClr val="tx1"/>
                </a:solidFill>
                <a:latin typeface="+mn-ea"/>
              </a:rPr>
              <a:t>ｱ</a:t>
            </a:r>
            <a:r>
              <a:rPr kumimoji="1" lang="en-US" altLang="ja-JP" sz="2000" dirty="0">
                <a:solidFill>
                  <a:schemeClr val="tx1"/>
                </a:solidFill>
                <a:latin typeface="+mn-ea"/>
              </a:rPr>
              <a:t>)</a:t>
            </a:r>
            <a:r>
              <a:rPr kumimoji="1" lang="ja-JP" altLang="en-US" sz="2000" dirty="0">
                <a:solidFill>
                  <a:schemeClr val="tx1"/>
                </a:solidFill>
                <a:latin typeface="+mn-ea"/>
              </a:rPr>
              <a:t>及び</a:t>
            </a:r>
            <a:r>
              <a:rPr kumimoji="1" lang="en-US" altLang="ja-JP" sz="2000" dirty="0">
                <a:solidFill>
                  <a:schemeClr val="tx1"/>
                </a:solidFill>
                <a:latin typeface="+mn-ea"/>
              </a:rPr>
              <a:t>(</a:t>
            </a:r>
            <a:r>
              <a:rPr kumimoji="1" lang="ja-JP" altLang="en-US" sz="2000" dirty="0">
                <a:solidFill>
                  <a:schemeClr val="tx1"/>
                </a:solidFill>
                <a:latin typeface="+mn-ea"/>
              </a:rPr>
              <a:t>ｲ</a:t>
            </a:r>
            <a:r>
              <a:rPr kumimoji="1" lang="en-US" altLang="ja-JP" sz="2000" dirty="0">
                <a:solidFill>
                  <a:schemeClr val="tx1"/>
                </a:solidFill>
                <a:latin typeface="+mn-ea"/>
              </a:rPr>
              <a:t>)</a:t>
            </a:r>
            <a:r>
              <a:rPr kumimoji="1" lang="ja-JP" altLang="en-US" sz="2000" dirty="0">
                <a:solidFill>
                  <a:schemeClr val="tx1"/>
                </a:solidFill>
                <a:latin typeface="+mn-ea"/>
              </a:rPr>
              <a:t>」や「次の</a:t>
            </a:r>
            <a:r>
              <a:rPr kumimoji="1" lang="en-US" altLang="ja-JP" sz="2000" dirty="0">
                <a:solidFill>
                  <a:schemeClr val="tx1"/>
                </a:solidFill>
                <a:latin typeface="+mn-ea"/>
              </a:rPr>
              <a:t>(</a:t>
            </a:r>
            <a:r>
              <a:rPr kumimoji="1" lang="ja-JP" altLang="en-US" sz="2000" dirty="0">
                <a:solidFill>
                  <a:schemeClr val="tx1"/>
                </a:solidFill>
                <a:latin typeface="+mn-ea"/>
              </a:rPr>
              <a:t>ｱ</a:t>
            </a:r>
            <a:r>
              <a:rPr kumimoji="1" lang="en-US" altLang="ja-JP" sz="2000" dirty="0">
                <a:solidFill>
                  <a:schemeClr val="tx1"/>
                </a:solidFill>
                <a:latin typeface="+mn-ea"/>
              </a:rPr>
              <a:t>)</a:t>
            </a:r>
            <a:r>
              <a:rPr kumimoji="1" lang="ja-JP" altLang="en-US" sz="2000" dirty="0">
                <a:solidFill>
                  <a:schemeClr val="tx1"/>
                </a:solidFill>
                <a:latin typeface="+mn-ea"/>
              </a:rPr>
              <a:t>から</a:t>
            </a:r>
            <a:r>
              <a:rPr kumimoji="1" lang="en-US" altLang="ja-JP" sz="2000" dirty="0">
                <a:solidFill>
                  <a:schemeClr val="tx1"/>
                </a:solidFill>
                <a:latin typeface="+mn-ea"/>
              </a:rPr>
              <a:t>(</a:t>
            </a:r>
            <a:r>
              <a:rPr kumimoji="1" lang="ja-JP" altLang="en-US" sz="2000" dirty="0">
                <a:solidFill>
                  <a:schemeClr val="tx1"/>
                </a:solidFill>
                <a:latin typeface="+mn-ea"/>
              </a:rPr>
              <a:t>ｳ</a:t>
            </a:r>
            <a:r>
              <a:rPr kumimoji="1" lang="en-US" altLang="ja-JP" sz="2000" dirty="0">
                <a:solidFill>
                  <a:schemeClr val="tx1"/>
                </a:solidFill>
                <a:latin typeface="+mn-ea"/>
              </a:rPr>
              <a:t>)</a:t>
            </a:r>
            <a:r>
              <a:rPr kumimoji="1" lang="ja-JP" altLang="en-US" sz="2000" dirty="0">
                <a:solidFill>
                  <a:schemeClr val="tx1"/>
                </a:solidFill>
                <a:latin typeface="+mn-ea"/>
              </a:rPr>
              <a:t>まで」の部分は，</a:t>
            </a:r>
            <a:r>
              <a:rPr kumimoji="1" lang="en-US" altLang="ja-JP" sz="2000" dirty="0">
                <a:solidFill>
                  <a:schemeClr val="tx1"/>
                </a:solidFill>
                <a:latin typeface="+mn-ea"/>
              </a:rPr>
              <a:t>(</a:t>
            </a:r>
            <a:r>
              <a:rPr kumimoji="1" lang="ja-JP" altLang="en-US" sz="2000" dirty="0">
                <a:solidFill>
                  <a:schemeClr val="tx1"/>
                </a:solidFill>
                <a:latin typeface="+mn-ea"/>
              </a:rPr>
              <a:t>ｱ</a:t>
            </a:r>
            <a:r>
              <a:rPr kumimoji="1" lang="en-US" altLang="ja-JP" sz="2000" dirty="0">
                <a:solidFill>
                  <a:schemeClr val="tx1"/>
                </a:solidFill>
                <a:latin typeface="+mn-ea"/>
              </a:rPr>
              <a:t>)</a:t>
            </a:r>
            <a:r>
              <a:rPr kumimoji="1" lang="ja-JP" altLang="en-US" sz="2000" dirty="0">
                <a:solidFill>
                  <a:schemeClr val="tx1"/>
                </a:solidFill>
                <a:latin typeface="+mn-ea"/>
              </a:rPr>
              <a:t>から</a:t>
            </a:r>
            <a:r>
              <a:rPr kumimoji="1" lang="en-US" altLang="ja-JP" sz="2000" dirty="0">
                <a:solidFill>
                  <a:schemeClr val="tx1"/>
                </a:solidFill>
                <a:latin typeface="+mn-ea"/>
              </a:rPr>
              <a:t>(</a:t>
            </a:r>
            <a:r>
              <a:rPr kumimoji="1" lang="ja-JP" altLang="en-US" sz="2000" dirty="0">
                <a:solidFill>
                  <a:schemeClr val="tx1"/>
                </a:solidFill>
                <a:latin typeface="+mn-ea"/>
              </a:rPr>
              <a:t>ｳ</a:t>
            </a:r>
            <a:r>
              <a:rPr kumimoji="1" lang="en-US" altLang="ja-JP" sz="2000" dirty="0">
                <a:solidFill>
                  <a:schemeClr val="tx1"/>
                </a:solidFill>
                <a:latin typeface="+mn-ea"/>
              </a:rPr>
              <a:t>)</a:t>
            </a:r>
          </a:p>
          <a:p>
            <a:pPr>
              <a:lnSpc>
                <a:spcPts val="2600"/>
              </a:lnSpc>
              <a:defRPr/>
            </a:pPr>
            <a:r>
              <a:rPr kumimoji="1" lang="en-US" altLang="ja-JP" sz="2000" dirty="0">
                <a:solidFill>
                  <a:schemeClr val="tx1"/>
                </a:solidFill>
                <a:latin typeface="+mn-ea"/>
              </a:rPr>
              <a:t>  </a:t>
            </a:r>
            <a:r>
              <a:rPr kumimoji="1" lang="ja-JP" altLang="en-US" sz="2000" dirty="0" err="1">
                <a:solidFill>
                  <a:schemeClr val="tx1"/>
                </a:solidFill>
                <a:latin typeface="+mn-ea"/>
              </a:rPr>
              <a:t>までの</a:t>
            </a:r>
            <a:r>
              <a:rPr kumimoji="1" lang="ja-JP" altLang="en-US" sz="2000" dirty="0">
                <a:solidFill>
                  <a:schemeClr val="tx1"/>
                </a:solidFill>
                <a:latin typeface="+mn-ea"/>
              </a:rPr>
              <a:t>事項のうち，いずれかを選択して置き換え作成する。</a:t>
            </a:r>
            <a:endParaRPr kumimoji="1" lang="en-US" altLang="ja-JP" sz="2000" dirty="0">
              <a:solidFill>
                <a:schemeClr val="tx1"/>
              </a:solidFill>
              <a:latin typeface="+mn-ea"/>
            </a:endParaRPr>
          </a:p>
          <a:p>
            <a:pPr>
              <a:lnSpc>
                <a:spcPts val="2600"/>
              </a:lnSpc>
              <a:defRPr/>
            </a:pPr>
            <a:r>
              <a:rPr kumimoji="1" lang="ja-JP" altLang="en-US" sz="2000" dirty="0">
                <a:solidFill>
                  <a:schemeClr val="tx1"/>
                </a:solidFill>
                <a:latin typeface="+mn-ea"/>
              </a:rPr>
              <a:t>・ 技能に関しては「～をするために必要な」の後に適宜「，」を挿入する。</a:t>
            </a:r>
          </a:p>
        </p:txBody>
      </p:sp>
      <p:sp>
        <p:nvSpPr>
          <p:cNvPr id="23" name="正方形/長方形 22"/>
          <p:cNvSpPr/>
          <p:nvPr/>
        </p:nvSpPr>
        <p:spPr>
          <a:xfrm>
            <a:off x="323850" y="1700213"/>
            <a:ext cx="1871663" cy="431800"/>
          </a:xfrm>
          <a:prstGeom prst="rect">
            <a:avLst/>
          </a:prstGeom>
          <a:solidFill>
            <a:srgbClr val="FFCCFF"/>
          </a:solidFill>
          <a:ln w="190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知識・技能</a:t>
            </a:r>
          </a:p>
        </p:txBody>
      </p:sp>
      <p:sp>
        <p:nvSpPr>
          <p:cNvPr id="26" name="円/楕円 25"/>
          <p:cNvSpPr/>
          <p:nvPr/>
        </p:nvSpPr>
        <p:spPr>
          <a:xfrm>
            <a:off x="5219700" y="5013325"/>
            <a:ext cx="215900" cy="214313"/>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nvGrpSpPr>
          <p:cNvPr id="16399" name="グループ化 26"/>
          <p:cNvGrpSpPr>
            <a:grpSpLocks/>
          </p:cNvGrpSpPr>
          <p:nvPr/>
        </p:nvGrpSpPr>
        <p:grpSpPr bwMode="auto">
          <a:xfrm>
            <a:off x="6084888" y="1340768"/>
            <a:ext cx="2919412" cy="830262"/>
            <a:chOff x="6084168" y="1573511"/>
            <a:chExt cx="2919653" cy="829964"/>
          </a:xfrm>
        </p:grpSpPr>
        <p:sp>
          <p:nvSpPr>
            <p:cNvPr id="28" name="雲 27"/>
            <p:cNvSpPr/>
            <p:nvPr/>
          </p:nvSpPr>
          <p:spPr>
            <a:xfrm>
              <a:off x="6084168" y="1573511"/>
              <a:ext cx="2919653" cy="829964"/>
            </a:xfrm>
            <a:prstGeom prst="cloud">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6401" name="テキスト ボックス 28"/>
            <p:cNvSpPr txBox="1">
              <a:spLocks noChangeArrowheads="1"/>
            </p:cNvSpPr>
            <p:nvPr/>
          </p:nvSpPr>
          <p:spPr bwMode="auto">
            <a:xfrm>
              <a:off x="6299660" y="1714599"/>
              <a:ext cx="252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en-US" altLang="ja-JP" sz="1600"/>
                <a:t>〔</a:t>
              </a:r>
              <a:r>
                <a:rPr kumimoji="1" lang="ja-JP" altLang="en-US" sz="1600"/>
                <a:t>共通事項</a:t>
              </a:r>
              <a:r>
                <a:rPr kumimoji="1" lang="en-US" altLang="ja-JP" sz="1600"/>
                <a:t>〕</a:t>
              </a:r>
              <a:r>
                <a:rPr kumimoji="1" lang="ja-JP" altLang="en-US" sz="1600"/>
                <a:t>イは知識の</a:t>
              </a:r>
              <a:endParaRPr kumimoji="1" lang="en-US" altLang="ja-JP" sz="1600"/>
            </a:p>
            <a:p>
              <a:pPr algn="ctr"/>
              <a:r>
                <a:rPr kumimoji="1" lang="ja-JP" altLang="en-US" sz="1600"/>
                <a:t>観点に直接示さない。</a:t>
              </a:r>
            </a:p>
          </p:txBody>
        </p:sp>
      </p:gr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538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Ⅰ</a:t>
            </a:r>
            <a:r>
              <a:rPr kumimoji="1" lang="ja-JP" altLang="en-US" sz="3000" b="1">
                <a:solidFill>
                  <a:schemeClr val="bg1"/>
                </a:solidFill>
              </a:rPr>
              <a:t>　「内容のまとまりごとの評価規準」作成の手順</a:t>
            </a:r>
          </a:p>
        </p:txBody>
      </p:sp>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P.32</a:t>
            </a:r>
            <a:endParaRPr kumimoji="1" lang="ja-JP" altLang="en-US" sz="2000" dirty="0"/>
          </a:p>
        </p:txBody>
      </p:sp>
      <p:sp>
        <p:nvSpPr>
          <p:cNvPr id="10" name="角丸四角形 9"/>
          <p:cNvSpPr/>
          <p:nvPr/>
        </p:nvSpPr>
        <p:spPr>
          <a:xfrm>
            <a:off x="179388" y="1341438"/>
            <a:ext cx="8777287" cy="2016125"/>
          </a:xfrm>
          <a:prstGeom prst="roundRect">
            <a:avLst>
              <a:gd name="adj" fmla="val 7492"/>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r>
              <a:rPr kumimoji="1" lang="ja-JP" altLang="en-US" sz="2200" dirty="0">
                <a:solidFill>
                  <a:srgbClr val="FF0000"/>
                </a:solidFill>
              </a:rPr>
              <a:t>　</a:t>
            </a:r>
            <a:r>
              <a:rPr kumimoji="1" lang="en-US" altLang="ja-JP" sz="2200" dirty="0">
                <a:solidFill>
                  <a:srgbClr val="FF0000"/>
                </a:solidFill>
              </a:rPr>
              <a:t>〔</a:t>
            </a:r>
            <a:r>
              <a:rPr kumimoji="1" lang="ja-JP" altLang="en-US" sz="2200" dirty="0">
                <a:solidFill>
                  <a:srgbClr val="FF0000"/>
                </a:solidFill>
              </a:rPr>
              <a:t>共通事項</a:t>
            </a:r>
            <a:r>
              <a:rPr kumimoji="1" lang="en-US" altLang="ja-JP" sz="2200" dirty="0">
                <a:solidFill>
                  <a:srgbClr val="FF0000"/>
                </a:solidFill>
              </a:rPr>
              <a:t>〕</a:t>
            </a:r>
            <a:r>
              <a:rPr kumimoji="1" lang="ja-JP" altLang="en-US" sz="2200" dirty="0">
                <a:solidFill>
                  <a:srgbClr val="FF0000"/>
                </a:solidFill>
              </a:rPr>
              <a:t>アの文末を「～考え，」と変更し，その後に扱う領域や分野の事項アを組み合わせ，文末を「</a:t>
            </a:r>
            <a:r>
              <a:rPr kumimoji="1" lang="ja-JP" altLang="en-US" sz="2200" dirty="0" err="1">
                <a:solidFill>
                  <a:srgbClr val="FF0000"/>
                </a:solidFill>
              </a:rPr>
              <a:t>～して</a:t>
            </a:r>
            <a:r>
              <a:rPr kumimoji="1" lang="ja-JP" altLang="en-US" sz="2200" dirty="0">
                <a:solidFill>
                  <a:srgbClr val="FF0000"/>
                </a:solidFill>
              </a:rPr>
              <a:t>いる」と変更して作成する。</a:t>
            </a:r>
            <a:endParaRPr kumimoji="1" lang="en-US" altLang="ja-JP" sz="2200" dirty="0">
              <a:solidFill>
                <a:srgbClr val="FF0000"/>
              </a:solidFill>
            </a:endParaRPr>
          </a:p>
          <a:p>
            <a:pPr>
              <a:defRPr/>
            </a:pPr>
            <a:endParaRPr kumimoji="1" lang="en-US" altLang="ja-JP" sz="800" dirty="0">
              <a:solidFill>
                <a:schemeClr val="tx1"/>
              </a:solidFill>
            </a:endParaRPr>
          </a:p>
          <a:p>
            <a:pPr>
              <a:defRPr/>
            </a:pPr>
            <a:r>
              <a:rPr kumimoji="1" lang="en-US" altLang="ja-JP" dirty="0">
                <a:solidFill>
                  <a:schemeClr val="tx1"/>
                </a:solidFill>
              </a:rPr>
              <a:t>※</a:t>
            </a:r>
            <a:r>
              <a:rPr kumimoji="1" lang="ja-JP" altLang="en-US" dirty="0">
                <a:solidFill>
                  <a:schemeClr val="tx1"/>
                </a:solidFill>
              </a:rPr>
              <a:t>　事項アの前半の</a:t>
            </a:r>
            <a:r>
              <a:rPr kumimoji="1" lang="ja-JP" altLang="en-US" dirty="0">
                <a:solidFill>
                  <a:srgbClr val="0070C0"/>
                </a:solidFill>
              </a:rPr>
              <a:t>「知識や技能を得たり生かしたりしながら」は，</a:t>
            </a:r>
            <a:r>
              <a:rPr kumimoji="1" lang="ja-JP" altLang="en-US" dirty="0">
                <a:solidFill>
                  <a:schemeClr val="tx1"/>
                </a:solidFill>
              </a:rPr>
              <a:t>「知識及び技能」と「思</a:t>
            </a:r>
            <a:endParaRPr kumimoji="1" lang="en-US" altLang="ja-JP" dirty="0">
              <a:solidFill>
                <a:schemeClr val="tx1"/>
              </a:solidFill>
            </a:endParaRPr>
          </a:p>
          <a:p>
            <a:pPr>
              <a:defRPr/>
            </a:pPr>
            <a:r>
              <a:rPr kumimoji="1" lang="ja-JP" altLang="en-US" dirty="0">
                <a:solidFill>
                  <a:schemeClr val="tx1"/>
                </a:solidFill>
              </a:rPr>
              <a:t>　考力，判断力，表現力等」とがどのような関係にあるかを明確にするために示している</a:t>
            </a:r>
            <a:endParaRPr kumimoji="1" lang="en-US" altLang="ja-JP" dirty="0">
              <a:solidFill>
                <a:schemeClr val="tx1"/>
              </a:solidFill>
            </a:endParaRPr>
          </a:p>
          <a:p>
            <a:pPr>
              <a:defRPr/>
            </a:pPr>
            <a:r>
              <a:rPr kumimoji="1" lang="ja-JP" altLang="en-US" dirty="0">
                <a:solidFill>
                  <a:schemeClr val="tx1"/>
                </a:solidFill>
              </a:rPr>
              <a:t>　文言であるため，</a:t>
            </a:r>
            <a:r>
              <a:rPr kumimoji="1" lang="ja-JP" altLang="en-US" dirty="0">
                <a:solidFill>
                  <a:srgbClr val="0070C0"/>
                </a:solidFill>
              </a:rPr>
              <a:t>「内容のまとまりごとの評価規準」としては設定しない。</a:t>
            </a:r>
          </a:p>
        </p:txBody>
      </p:sp>
      <p:sp>
        <p:nvSpPr>
          <p:cNvPr id="12" name="正方形/長方形 11"/>
          <p:cNvSpPr/>
          <p:nvPr/>
        </p:nvSpPr>
        <p:spPr>
          <a:xfrm>
            <a:off x="323850" y="1125538"/>
            <a:ext cx="2519363" cy="431800"/>
          </a:xfrm>
          <a:prstGeom prst="rect">
            <a:avLst/>
          </a:prstGeom>
          <a:solidFill>
            <a:srgbClr val="CCFF99"/>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思考・判断・表現</a:t>
            </a:r>
          </a:p>
        </p:txBody>
      </p:sp>
      <p:sp>
        <p:nvSpPr>
          <p:cNvPr id="14" name="正方形/長方形 13"/>
          <p:cNvSpPr/>
          <p:nvPr/>
        </p:nvSpPr>
        <p:spPr>
          <a:xfrm>
            <a:off x="179388" y="5084763"/>
            <a:ext cx="8777287" cy="1657350"/>
          </a:xfrm>
          <a:prstGeom prst="rect">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400"/>
              </a:lnSpc>
              <a:defRPr/>
            </a:pPr>
            <a:r>
              <a:rPr kumimoji="1" lang="ja-JP" altLang="en-US" sz="1600" b="1" dirty="0">
                <a:solidFill>
                  <a:srgbClr val="FF0000"/>
                </a:solidFill>
                <a:latin typeface="+mn-ea"/>
              </a:rPr>
              <a:t>ア</a:t>
            </a:r>
            <a:r>
              <a:rPr kumimoji="1" lang="ja-JP" altLang="en-US" sz="1600" dirty="0">
                <a:solidFill>
                  <a:schemeClr val="tx1"/>
                </a:solidFill>
                <a:latin typeface="+mn-ea"/>
              </a:rPr>
              <a:t> </a:t>
            </a:r>
            <a:r>
              <a:rPr kumimoji="1" lang="ja-JP" altLang="en-US" sz="1600" i="1" dirty="0">
                <a:solidFill>
                  <a:schemeClr val="tx1">
                    <a:lumMod val="50000"/>
                    <a:lumOff val="50000"/>
                  </a:schemeClr>
                </a:solidFill>
                <a:latin typeface="+mn-ea"/>
              </a:rPr>
              <a:t>歌唱表現に関わる知識や技能を得たり生かしたりしながら，</a:t>
            </a:r>
            <a:r>
              <a:rPr kumimoji="1" lang="ja-JP" altLang="en-US" sz="1600" dirty="0">
                <a:solidFill>
                  <a:schemeClr val="tx1"/>
                </a:solidFill>
                <a:latin typeface="+mn-ea"/>
              </a:rPr>
              <a:t>曲想を感じ取って表現を工夫し，</a:t>
            </a:r>
          </a:p>
          <a:p>
            <a:pPr>
              <a:lnSpc>
                <a:spcPts val="2400"/>
              </a:lnSpc>
              <a:defRPr/>
            </a:pPr>
            <a:r>
              <a:rPr kumimoji="1" lang="ja-JP" altLang="en-US" sz="1600" dirty="0">
                <a:solidFill>
                  <a:schemeClr val="tx1"/>
                </a:solidFill>
                <a:latin typeface="+mn-ea"/>
              </a:rPr>
              <a:t>　　                                                                            どのように歌うかについて思いをもつこと。</a:t>
            </a:r>
          </a:p>
          <a:p>
            <a:pPr>
              <a:lnSpc>
                <a:spcPts val="2400"/>
              </a:lnSpc>
              <a:defRPr/>
            </a:pPr>
            <a:r>
              <a:rPr kumimoji="1" lang="en-US" altLang="ja-JP" sz="1600" dirty="0">
                <a:solidFill>
                  <a:schemeClr val="tx1"/>
                </a:solidFill>
                <a:latin typeface="+mn-ea"/>
              </a:rPr>
              <a:t>〔</a:t>
            </a:r>
            <a:r>
              <a:rPr kumimoji="1" lang="ja-JP" altLang="en-US" sz="1600" dirty="0">
                <a:solidFill>
                  <a:schemeClr val="tx1"/>
                </a:solidFill>
                <a:latin typeface="+mn-ea"/>
              </a:rPr>
              <a:t>共通事項</a:t>
            </a:r>
            <a:r>
              <a:rPr kumimoji="1" lang="en-US" altLang="ja-JP" sz="1600" dirty="0">
                <a:solidFill>
                  <a:schemeClr val="tx1"/>
                </a:solidFill>
                <a:latin typeface="+mn-ea"/>
              </a:rPr>
              <a:t>〕</a:t>
            </a:r>
          </a:p>
          <a:p>
            <a:pPr>
              <a:lnSpc>
                <a:spcPts val="2400"/>
              </a:lnSpc>
              <a:defRPr/>
            </a:pPr>
            <a:r>
              <a:rPr kumimoji="1" lang="ja-JP" altLang="en-US" sz="1600" b="1" dirty="0">
                <a:solidFill>
                  <a:srgbClr val="0070C0"/>
                </a:solidFill>
                <a:latin typeface="+mn-ea"/>
              </a:rPr>
              <a:t>ア </a:t>
            </a:r>
            <a:r>
              <a:rPr kumimoji="1" lang="ja-JP" altLang="en-US" sz="1600" dirty="0">
                <a:solidFill>
                  <a:schemeClr val="tx1"/>
                </a:solidFill>
                <a:latin typeface="+mn-ea"/>
              </a:rPr>
              <a:t>音楽を形づくっている要素を聴き取り，それらの働きが生み出すよさや面白さ，美しさを感じ取り</a:t>
            </a:r>
          </a:p>
          <a:p>
            <a:pPr>
              <a:lnSpc>
                <a:spcPts val="2400"/>
              </a:lnSpc>
              <a:defRPr/>
            </a:pPr>
            <a:r>
              <a:rPr kumimoji="1" lang="ja-JP" altLang="en-US" sz="1600" dirty="0">
                <a:solidFill>
                  <a:schemeClr val="tx1"/>
                </a:solidFill>
                <a:latin typeface="+mn-ea"/>
              </a:rPr>
              <a:t>   ながら，聴き取ったことと感じ取ったこととの関わりについて考えること。</a:t>
            </a:r>
          </a:p>
        </p:txBody>
      </p:sp>
      <p:sp>
        <p:nvSpPr>
          <p:cNvPr id="15" name="角丸四角形吹き出し 14"/>
          <p:cNvSpPr/>
          <p:nvPr/>
        </p:nvSpPr>
        <p:spPr>
          <a:xfrm>
            <a:off x="1524000" y="4076700"/>
            <a:ext cx="7426325" cy="849313"/>
          </a:xfrm>
          <a:prstGeom prst="wedgeRoundRectCallout">
            <a:avLst>
              <a:gd name="adj1" fmla="val 8591"/>
              <a:gd name="adj2" fmla="val 76046"/>
              <a:gd name="adj3" fmla="val 16667"/>
            </a:avLst>
          </a:prstGeom>
          <a:solidFill>
            <a:srgbClr val="CCFFB3"/>
          </a:solidFill>
          <a:ln w="285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en-US" altLang="ja-JP" sz="1600" b="1" dirty="0">
                <a:solidFill>
                  <a:schemeClr val="tx1"/>
                </a:solidFill>
                <a:latin typeface="ＭＳ Ｐ明朝" panose="02020600040205080304" pitchFamily="18" charset="-128"/>
                <a:ea typeface="ＭＳ Ｐ明朝" panose="02020600040205080304" pitchFamily="18" charset="-128"/>
              </a:rPr>
              <a:t>『</a:t>
            </a:r>
            <a:r>
              <a:rPr kumimoji="1" lang="ja-JP" altLang="en-US" sz="1600" b="1" dirty="0">
                <a:solidFill>
                  <a:schemeClr val="tx1"/>
                </a:solidFill>
                <a:latin typeface="ＭＳ Ｐ明朝" panose="02020600040205080304" pitchFamily="18" charset="-128"/>
                <a:ea typeface="ＭＳ Ｐ明朝" panose="02020600040205080304" pitchFamily="18" charset="-128"/>
              </a:rPr>
              <a:t>音楽を形づくっている要素を聴き取り，それらの働きが生み出すよさや面白さ，美しさを感じ取りながら，聴き取ったことと感じ取ったこととの関わりについて</a:t>
            </a:r>
            <a:r>
              <a:rPr kumimoji="1" lang="ja-JP" altLang="en-US" sz="1600" b="1" dirty="0">
                <a:solidFill>
                  <a:srgbClr val="FF0000"/>
                </a:solidFill>
                <a:latin typeface="ＭＳ Ｐゴシック" panose="020B0600070205080204" pitchFamily="50" charset="-128"/>
              </a:rPr>
              <a:t>考え，</a:t>
            </a:r>
            <a:r>
              <a:rPr kumimoji="1" lang="ja-JP" altLang="en-US" sz="1600" b="1" dirty="0">
                <a:solidFill>
                  <a:schemeClr val="tx1"/>
                </a:solidFill>
                <a:latin typeface="ＭＳ Ｐ明朝" panose="02020600040205080304" pitchFamily="18" charset="-128"/>
                <a:ea typeface="ＭＳ Ｐ明朝" panose="02020600040205080304" pitchFamily="18" charset="-128"/>
              </a:rPr>
              <a:t>曲想を感じ取って表現を工夫し，どのように歌うかについて思いをもっ</a:t>
            </a:r>
            <a:r>
              <a:rPr kumimoji="1" lang="ja-JP" altLang="en-US" sz="1600" b="1" dirty="0">
                <a:solidFill>
                  <a:srgbClr val="FF0000"/>
                </a:solidFill>
                <a:latin typeface="ＭＳ Ｐゴシック" panose="020B0600070205080204" pitchFamily="50" charset="-128"/>
              </a:rPr>
              <a:t>ている</a:t>
            </a:r>
            <a:r>
              <a:rPr kumimoji="1" lang="ja-JP" altLang="en-US" sz="1600" b="1" dirty="0">
                <a:solidFill>
                  <a:srgbClr val="FF0000"/>
                </a:solidFill>
                <a:latin typeface="ＭＳ Ｐ明朝" panose="02020600040205080304" pitchFamily="18" charset="-128"/>
                <a:ea typeface="ＭＳ Ｐ明朝" panose="02020600040205080304" pitchFamily="18" charset="-128"/>
              </a:rPr>
              <a:t>。</a:t>
            </a:r>
            <a:r>
              <a:rPr kumimoji="1" lang="en-US" altLang="ja-JP" sz="1600" b="1" dirty="0">
                <a:solidFill>
                  <a:schemeClr val="tx1"/>
                </a:solidFill>
                <a:latin typeface="ＭＳ Ｐ明朝" panose="02020600040205080304" pitchFamily="18" charset="-128"/>
                <a:ea typeface="ＭＳ Ｐ明朝" panose="02020600040205080304" pitchFamily="18" charset="-128"/>
              </a:rPr>
              <a:t>』</a:t>
            </a:r>
            <a:r>
              <a:rPr kumimoji="1" lang="ja-JP" altLang="en-US" sz="1600" b="1" dirty="0">
                <a:solidFill>
                  <a:schemeClr val="tx1"/>
                </a:solidFill>
                <a:latin typeface="ＭＳ Ｐ明朝" panose="02020600040205080304" pitchFamily="18" charset="-128"/>
                <a:ea typeface="ＭＳ Ｐ明朝" panose="02020600040205080304" pitchFamily="18" charset="-128"/>
              </a:rPr>
              <a:t>　</a:t>
            </a:r>
            <a:endParaRPr kumimoji="1" lang="ja-JP" altLang="en-US" sz="1400" dirty="0">
              <a:solidFill>
                <a:schemeClr val="tx1"/>
              </a:solidFill>
              <a:latin typeface="ＭＳ Ｐ明朝" panose="02020600040205080304" pitchFamily="18" charset="-128"/>
              <a:ea typeface="ＭＳ Ｐ明朝" panose="02020600040205080304" pitchFamily="18" charset="-128"/>
            </a:endParaRPr>
          </a:p>
        </p:txBody>
      </p:sp>
      <p:sp>
        <p:nvSpPr>
          <p:cNvPr id="2" name="線吹き出し 1 (枠付き) 1"/>
          <p:cNvSpPr/>
          <p:nvPr/>
        </p:nvSpPr>
        <p:spPr>
          <a:xfrm>
            <a:off x="323850" y="3659188"/>
            <a:ext cx="3311525" cy="346075"/>
          </a:xfrm>
          <a:prstGeom prst="borderCallout1">
            <a:avLst>
              <a:gd name="adj1" fmla="val 97638"/>
              <a:gd name="adj2" fmla="val 33444"/>
              <a:gd name="adj3" fmla="val 172000"/>
              <a:gd name="adj4" fmla="val 4273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rgbClr val="0070C0"/>
                </a:solidFill>
              </a:rPr>
              <a:t>文頭に</a:t>
            </a:r>
            <a:r>
              <a:rPr kumimoji="1" lang="en-US" altLang="ja-JP" dirty="0">
                <a:solidFill>
                  <a:srgbClr val="0070C0"/>
                </a:solidFill>
              </a:rPr>
              <a:t>〔</a:t>
            </a:r>
            <a:r>
              <a:rPr kumimoji="1" lang="ja-JP" altLang="en-US" dirty="0">
                <a:solidFill>
                  <a:srgbClr val="0070C0"/>
                </a:solidFill>
              </a:rPr>
              <a:t>共通事項</a:t>
            </a:r>
            <a:r>
              <a:rPr kumimoji="1" lang="en-US" altLang="ja-JP" dirty="0">
                <a:solidFill>
                  <a:srgbClr val="0070C0"/>
                </a:solidFill>
              </a:rPr>
              <a:t>〕</a:t>
            </a:r>
            <a:r>
              <a:rPr kumimoji="1" lang="ja-JP" altLang="en-US" dirty="0">
                <a:solidFill>
                  <a:srgbClr val="0070C0"/>
                </a:solidFill>
              </a:rPr>
              <a:t>の内容を置く</a:t>
            </a:r>
          </a:p>
        </p:txBody>
      </p:sp>
      <p:sp>
        <p:nvSpPr>
          <p:cNvPr id="16" name="線吹き出し 1 (枠付き) 15"/>
          <p:cNvSpPr/>
          <p:nvPr/>
        </p:nvSpPr>
        <p:spPr>
          <a:xfrm>
            <a:off x="323850" y="4379913"/>
            <a:ext cx="908050" cy="561975"/>
          </a:xfrm>
          <a:prstGeom prst="borderCallout1">
            <a:avLst>
              <a:gd name="adj1" fmla="val 51396"/>
              <a:gd name="adj2" fmla="val 100159"/>
              <a:gd name="adj3" fmla="val 66421"/>
              <a:gd name="adj4" fmla="val 14077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rgbClr val="FF0000"/>
                </a:solidFill>
              </a:rPr>
              <a:t>事項アの内容</a:t>
            </a:r>
          </a:p>
        </p:txBody>
      </p:sp>
      <p:cxnSp>
        <p:nvCxnSpPr>
          <p:cNvPr id="9" name="直線コネクタ 8"/>
          <p:cNvCxnSpPr/>
          <p:nvPr/>
        </p:nvCxnSpPr>
        <p:spPr>
          <a:xfrm>
            <a:off x="1763713" y="4379913"/>
            <a:ext cx="6911975"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1655763" y="4624388"/>
            <a:ext cx="645636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a:endCxn id="30" idx="3"/>
          </p:cNvCxnSpPr>
          <p:nvPr/>
        </p:nvCxnSpPr>
        <p:spPr>
          <a:xfrm>
            <a:off x="1665288" y="4868863"/>
            <a:ext cx="5322887" cy="142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2051050" y="5411788"/>
            <a:ext cx="1800225" cy="276225"/>
          </a:xfrm>
          <a:prstGeom prst="rect">
            <a:avLst/>
          </a:prstGeom>
          <a:noFill/>
          <a:ln>
            <a:noFill/>
          </a:ln>
        </p:spPr>
        <p:txBody>
          <a:bodyPr>
            <a:spAutoFit/>
          </a:bodyPr>
          <a:lstStyle/>
          <a:p>
            <a:pPr>
              <a:defRPr/>
            </a:pPr>
            <a:r>
              <a:rPr kumimoji="1" lang="ja-JP" altLang="en-US" sz="1200" i="1" dirty="0">
                <a:solidFill>
                  <a:schemeClr val="tx1">
                    <a:lumMod val="65000"/>
                    <a:lumOff val="35000"/>
                  </a:schemeClr>
                </a:solidFill>
              </a:rPr>
              <a:t>（</a:t>
            </a:r>
            <a:r>
              <a:rPr kumimoji="1" lang="en-US" altLang="ja-JP" sz="1200" i="1" dirty="0">
                <a:solidFill>
                  <a:schemeClr val="tx1">
                    <a:lumMod val="65000"/>
                    <a:lumOff val="35000"/>
                  </a:schemeClr>
                </a:solidFill>
              </a:rPr>
              <a:t>※</a:t>
            </a:r>
            <a:r>
              <a:rPr kumimoji="1" lang="ja-JP" altLang="en-US" sz="1200" i="1" dirty="0">
                <a:solidFill>
                  <a:schemeClr val="tx1">
                    <a:lumMod val="65000"/>
                    <a:lumOff val="35000"/>
                  </a:schemeClr>
                </a:solidFill>
              </a:rPr>
              <a:t>この文言は用いない）</a:t>
            </a:r>
          </a:p>
        </p:txBody>
      </p:sp>
      <p:cxnSp>
        <p:nvCxnSpPr>
          <p:cNvPr id="8" name="直線コネクタ 7"/>
          <p:cNvCxnSpPr/>
          <p:nvPr/>
        </p:nvCxnSpPr>
        <p:spPr>
          <a:xfrm>
            <a:off x="468313" y="6348413"/>
            <a:ext cx="8237537" cy="0"/>
          </a:xfrm>
          <a:prstGeom prst="line">
            <a:avLst/>
          </a:prstGeom>
          <a:ln w="19050">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366713" y="6634163"/>
            <a:ext cx="5473700" cy="0"/>
          </a:xfrm>
          <a:prstGeom prst="line">
            <a:avLst/>
          </a:prstGeom>
          <a:ln w="19050">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5580063" y="5421313"/>
            <a:ext cx="2736850" cy="0"/>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542925" y="5407025"/>
            <a:ext cx="4924425" cy="0"/>
          </a:xfrm>
          <a:prstGeom prst="line">
            <a:avLst/>
          </a:prstGeom>
          <a:ln w="952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円/楕円 26"/>
          <p:cNvSpPr/>
          <p:nvPr/>
        </p:nvSpPr>
        <p:spPr>
          <a:xfrm>
            <a:off x="7524750" y="4346575"/>
            <a:ext cx="596900" cy="349250"/>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0" name="円/楕円 29"/>
          <p:cNvSpPr/>
          <p:nvPr/>
        </p:nvSpPr>
        <p:spPr>
          <a:xfrm>
            <a:off x="6875463" y="4589463"/>
            <a:ext cx="760412" cy="344487"/>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cxnSp>
        <p:nvCxnSpPr>
          <p:cNvPr id="22" name="直線コネクタ 21"/>
          <p:cNvCxnSpPr/>
          <p:nvPr/>
        </p:nvCxnSpPr>
        <p:spPr>
          <a:xfrm>
            <a:off x="5260975" y="5732463"/>
            <a:ext cx="3095625" cy="0"/>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8162925" y="4630738"/>
            <a:ext cx="53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454" name="テキスト ボックス 4"/>
          <p:cNvSpPr txBox="1">
            <a:spLocks noChangeArrowheads="1"/>
          </p:cNvSpPr>
          <p:nvPr/>
        </p:nvSpPr>
        <p:spPr bwMode="auto">
          <a:xfrm>
            <a:off x="171450" y="692150"/>
            <a:ext cx="878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en-US" altLang="ja-JP"/>
              <a:t>【</a:t>
            </a:r>
            <a:r>
              <a:rPr kumimoji="1" lang="ja-JP" altLang="en-US"/>
              <a:t>各観点のポイント</a:t>
            </a:r>
            <a:r>
              <a:rPr kumimoji="1" lang="en-US" altLang="ja-JP"/>
              <a:t>】</a:t>
            </a:r>
            <a:endParaRPr kumimoji="1"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456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Ⅰ</a:t>
            </a:r>
            <a:r>
              <a:rPr kumimoji="1" lang="ja-JP" altLang="en-US" sz="3000" b="1">
                <a:solidFill>
                  <a:schemeClr val="bg1"/>
                </a:solidFill>
              </a:rPr>
              <a:t>　「内容のまとまりごとの評価規準」作成の手順</a:t>
            </a:r>
          </a:p>
        </p:txBody>
      </p:sp>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P.32</a:t>
            </a:r>
            <a:endParaRPr kumimoji="1" lang="ja-JP" altLang="en-US" sz="2000" dirty="0"/>
          </a:p>
        </p:txBody>
      </p:sp>
      <p:sp>
        <p:nvSpPr>
          <p:cNvPr id="4" name="角丸四角形 3"/>
          <p:cNvSpPr/>
          <p:nvPr/>
        </p:nvSpPr>
        <p:spPr>
          <a:xfrm>
            <a:off x="179388" y="1435100"/>
            <a:ext cx="8777287" cy="5162550"/>
          </a:xfrm>
          <a:prstGeom prst="roundRect">
            <a:avLst>
              <a:gd name="adj" fmla="val 3904"/>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kumimoji="1" lang="en-US" altLang="ja-JP" sz="400" dirty="0">
              <a:solidFill>
                <a:schemeClr val="tx1"/>
              </a:solidFill>
            </a:endParaRPr>
          </a:p>
          <a:p>
            <a:pPr>
              <a:defRPr/>
            </a:pPr>
            <a:r>
              <a:rPr kumimoji="1" lang="ja-JP" altLang="en-US" sz="2400" u="sng" dirty="0">
                <a:solidFill>
                  <a:srgbClr val="FF0000"/>
                </a:solidFill>
              </a:rPr>
              <a:t>当該学年の「評価の観点の趣旨」の内容を踏まえて作成する。</a:t>
            </a:r>
            <a:endParaRPr kumimoji="1" lang="en-US" altLang="ja-JP" sz="2400" u="sng" dirty="0">
              <a:solidFill>
                <a:srgbClr val="FF0000"/>
              </a:solidFill>
            </a:endParaRPr>
          </a:p>
          <a:p>
            <a:pPr>
              <a:defRPr/>
            </a:pPr>
            <a:endParaRPr kumimoji="1" lang="en-US" altLang="ja-JP" sz="700" dirty="0">
              <a:solidFill>
                <a:srgbClr val="FF0000"/>
              </a:solidFill>
            </a:endParaRPr>
          </a:p>
          <a:p>
            <a:pPr>
              <a:defRPr/>
            </a:pPr>
            <a:endParaRPr kumimoji="1" lang="en-US" altLang="ja-JP" sz="1600" dirty="0">
              <a:solidFill>
                <a:schemeClr val="tx1"/>
              </a:solidFill>
            </a:endParaRPr>
          </a:p>
          <a:p>
            <a:pPr>
              <a:defRPr/>
            </a:pPr>
            <a:endParaRPr kumimoji="1" lang="en-US" altLang="ja-JP" sz="1600" dirty="0">
              <a:solidFill>
                <a:schemeClr val="tx1"/>
              </a:solidFill>
            </a:endParaRPr>
          </a:p>
          <a:p>
            <a:pPr>
              <a:defRPr/>
            </a:pPr>
            <a:endParaRPr kumimoji="1" lang="en-US" altLang="ja-JP" sz="1600" dirty="0">
              <a:solidFill>
                <a:schemeClr val="tx1"/>
              </a:solidFill>
            </a:endParaRPr>
          </a:p>
          <a:p>
            <a:pPr>
              <a:defRPr/>
            </a:pPr>
            <a:endParaRPr kumimoji="1" lang="en-US" altLang="ja-JP" sz="1600" dirty="0">
              <a:solidFill>
                <a:schemeClr val="tx1"/>
              </a:solidFill>
            </a:endParaRPr>
          </a:p>
          <a:p>
            <a:pPr>
              <a:defRPr/>
            </a:pPr>
            <a:endParaRPr kumimoji="1" lang="en-US" altLang="ja-JP" sz="400" dirty="0">
              <a:solidFill>
                <a:schemeClr val="tx1"/>
              </a:solidFill>
            </a:endParaRPr>
          </a:p>
          <a:p>
            <a:pPr>
              <a:defRPr/>
            </a:pPr>
            <a:endParaRPr kumimoji="1" lang="en-US" altLang="ja-JP" sz="400" dirty="0">
              <a:solidFill>
                <a:schemeClr val="tx1"/>
              </a:solidFill>
            </a:endParaRPr>
          </a:p>
          <a:p>
            <a:pPr>
              <a:defRPr/>
            </a:pPr>
            <a:endParaRPr kumimoji="1" lang="en-US" altLang="ja-JP" sz="1600" dirty="0">
              <a:solidFill>
                <a:schemeClr val="tx1"/>
              </a:solidFill>
            </a:endParaRPr>
          </a:p>
          <a:p>
            <a:pPr>
              <a:defRPr/>
            </a:pPr>
            <a:endParaRPr kumimoji="1" lang="en-US" altLang="ja-JP" sz="1600" dirty="0">
              <a:solidFill>
                <a:schemeClr val="tx1"/>
              </a:solidFill>
            </a:endParaRPr>
          </a:p>
          <a:p>
            <a:pPr>
              <a:defRPr/>
            </a:pPr>
            <a:endParaRPr kumimoji="1" lang="en-US" altLang="ja-JP" sz="700" dirty="0">
              <a:solidFill>
                <a:schemeClr val="tx1"/>
              </a:solidFill>
            </a:endParaRPr>
          </a:p>
          <a:p>
            <a:pPr>
              <a:defRPr/>
            </a:pPr>
            <a:r>
              <a:rPr kumimoji="1" lang="ja-JP" altLang="en-US" sz="1600" dirty="0">
                <a:solidFill>
                  <a:schemeClr val="tx1"/>
                </a:solidFill>
              </a:rPr>
              <a:t>・　「評価の観点の趣旨」の</a:t>
            </a:r>
            <a:r>
              <a:rPr kumimoji="1" lang="ja-JP" altLang="en-US" sz="1600" i="1" u="sng" dirty="0">
                <a:solidFill>
                  <a:schemeClr val="tx1">
                    <a:lumMod val="50000"/>
                    <a:lumOff val="50000"/>
                  </a:schemeClr>
                </a:solidFill>
              </a:rPr>
              <a:t>「音や音楽に親しむことができるよう」は用いない。</a:t>
            </a:r>
            <a:endParaRPr kumimoji="1" lang="en-US" altLang="ja-JP" sz="1600" i="1" u="sng" dirty="0">
              <a:solidFill>
                <a:schemeClr val="tx1">
                  <a:lumMod val="50000"/>
                  <a:lumOff val="50000"/>
                </a:schemeClr>
              </a:solidFill>
            </a:endParaRPr>
          </a:p>
          <a:p>
            <a:pPr>
              <a:defRPr/>
            </a:pPr>
            <a:r>
              <a:rPr kumimoji="1" lang="ja-JP" altLang="en-US" sz="1600" dirty="0">
                <a:solidFill>
                  <a:schemeClr val="tx1"/>
                </a:solidFill>
              </a:rPr>
              <a:t>　</a:t>
            </a:r>
            <a:r>
              <a:rPr kumimoji="1" lang="ja-JP" altLang="en-US" sz="1450" dirty="0">
                <a:solidFill>
                  <a:schemeClr val="tx1"/>
                </a:solidFill>
              </a:rPr>
              <a:t>⇒ 「主体的に学習に取り組む態度」における音楽科の学習の目指す方向性を示しているものであるため。</a:t>
            </a:r>
            <a:endParaRPr kumimoji="1" lang="en-US" altLang="ja-JP" sz="1450" dirty="0">
              <a:solidFill>
                <a:schemeClr val="tx1"/>
              </a:solidFill>
            </a:endParaRPr>
          </a:p>
          <a:p>
            <a:pPr>
              <a:defRPr/>
            </a:pPr>
            <a:endParaRPr kumimoji="1" lang="en-US" altLang="ja-JP" sz="1600" dirty="0">
              <a:solidFill>
                <a:schemeClr val="tx1"/>
              </a:solidFill>
            </a:endParaRPr>
          </a:p>
          <a:p>
            <a:pPr>
              <a:defRPr/>
            </a:pPr>
            <a:r>
              <a:rPr kumimoji="1" lang="ja-JP" altLang="en-US" sz="1600" dirty="0">
                <a:solidFill>
                  <a:schemeClr val="tx1"/>
                </a:solidFill>
              </a:rPr>
              <a:t>・　</a:t>
            </a:r>
            <a:r>
              <a:rPr kumimoji="1" lang="ja-JP" altLang="en-US" sz="1600" u="sng" dirty="0">
                <a:solidFill>
                  <a:srgbClr val="0070C0"/>
                </a:solidFill>
              </a:rPr>
              <a:t>「表現及び鑑賞」の部分は，扱う領域や分野に応じて「歌唱」「器楽」「音楽づくり」「鑑賞」より</a:t>
            </a:r>
            <a:endParaRPr kumimoji="1" lang="en-US" altLang="ja-JP" sz="1600" u="sng" dirty="0">
              <a:solidFill>
                <a:srgbClr val="0070C0"/>
              </a:solidFill>
            </a:endParaRPr>
          </a:p>
          <a:p>
            <a:pPr>
              <a:defRPr/>
            </a:pPr>
            <a:r>
              <a:rPr kumimoji="1" lang="ja-JP" altLang="en-US" sz="1600" dirty="0">
                <a:solidFill>
                  <a:srgbClr val="0070C0"/>
                </a:solidFill>
              </a:rPr>
              <a:t>　　</a:t>
            </a:r>
            <a:r>
              <a:rPr kumimoji="1" lang="ja-JP" altLang="en-US" sz="1600" u="sng" dirty="0">
                <a:solidFill>
                  <a:srgbClr val="0070C0"/>
                </a:solidFill>
              </a:rPr>
              <a:t>選択して置き換える。</a:t>
            </a:r>
            <a:endParaRPr kumimoji="1" lang="en-US" altLang="ja-JP" sz="1600" u="sng" dirty="0">
              <a:solidFill>
                <a:srgbClr val="0070C0"/>
              </a:solidFill>
            </a:endParaRPr>
          </a:p>
          <a:p>
            <a:pPr>
              <a:defRPr/>
            </a:pPr>
            <a:r>
              <a:rPr kumimoji="1" lang="ja-JP" altLang="en-US" sz="1600" dirty="0">
                <a:solidFill>
                  <a:srgbClr val="FF0000"/>
                </a:solidFill>
              </a:rPr>
              <a:t>　　　</a:t>
            </a:r>
            <a:r>
              <a:rPr kumimoji="1" lang="ja-JP" altLang="en-US" sz="1600" dirty="0">
                <a:solidFill>
                  <a:schemeClr val="tx1"/>
                </a:solidFill>
              </a:rPr>
              <a:t>なお，「学習活動」とは，その題材における「知識及び技能」の習得や「思考力，判断力，表現力　</a:t>
            </a:r>
            <a:endParaRPr kumimoji="1" lang="en-US" altLang="ja-JP" sz="1600" dirty="0">
              <a:solidFill>
                <a:schemeClr val="tx1"/>
              </a:solidFill>
            </a:endParaRPr>
          </a:p>
          <a:p>
            <a:pPr>
              <a:defRPr/>
            </a:pPr>
            <a:r>
              <a:rPr kumimoji="1" lang="ja-JP" altLang="en-US" sz="1600" dirty="0">
                <a:solidFill>
                  <a:schemeClr val="tx1"/>
                </a:solidFill>
              </a:rPr>
              <a:t>　　等」の育成に係る学習活動全体を指している。</a:t>
            </a:r>
            <a:endParaRPr kumimoji="1" lang="en-US" altLang="ja-JP" sz="1600" dirty="0">
              <a:solidFill>
                <a:schemeClr val="tx1"/>
              </a:solidFill>
            </a:endParaRPr>
          </a:p>
        </p:txBody>
      </p:sp>
      <p:sp>
        <p:nvSpPr>
          <p:cNvPr id="5" name="正方形/長方形 4"/>
          <p:cNvSpPr/>
          <p:nvPr/>
        </p:nvSpPr>
        <p:spPr>
          <a:xfrm>
            <a:off x="323850" y="1125538"/>
            <a:ext cx="4248150" cy="431800"/>
          </a:xfrm>
          <a:prstGeom prst="rect">
            <a:avLst/>
          </a:prstGeom>
          <a:solidFill>
            <a:srgbClr val="FFFF99"/>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主体的に学習に取り組む態度</a:t>
            </a:r>
          </a:p>
        </p:txBody>
      </p:sp>
      <p:sp>
        <p:nvSpPr>
          <p:cNvPr id="20486" name="テキスト ボックス 2"/>
          <p:cNvSpPr txBox="1">
            <a:spLocks noChangeArrowheads="1"/>
          </p:cNvSpPr>
          <p:nvPr/>
        </p:nvSpPr>
        <p:spPr bwMode="auto">
          <a:xfrm>
            <a:off x="304800" y="5622925"/>
            <a:ext cx="8515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1600" b="1"/>
              <a:t>※</a:t>
            </a:r>
            <a:r>
              <a:rPr kumimoji="1" lang="ja-JP" altLang="en-US" sz="1600" b="1"/>
              <a:t>　「楽しみながら」は，単に活動を「楽しみながら」取り組んでいるかを評価するものではない。</a:t>
            </a:r>
            <a:endParaRPr kumimoji="1" lang="en-US" altLang="ja-JP" sz="1600" b="1"/>
          </a:p>
          <a:p>
            <a:r>
              <a:rPr kumimoji="1" lang="ja-JP" altLang="en-US" sz="1600"/>
              <a:t>  　　　主体的・協働的に取り組む際に「楽しみながら」取り組めるように指導を工夫する必要がある</a:t>
            </a:r>
            <a:endParaRPr kumimoji="1" lang="en-US" altLang="ja-JP" sz="1600"/>
          </a:p>
          <a:p>
            <a:r>
              <a:rPr kumimoji="1" lang="ja-JP" altLang="en-US" sz="1600"/>
              <a:t>　　　ことを示唆している。</a:t>
            </a:r>
          </a:p>
        </p:txBody>
      </p:sp>
      <p:sp>
        <p:nvSpPr>
          <p:cNvPr id="14" name="正方形/長方形 13"/>
          <p:cNvSpPr/>
          <p:nvPr/>
        </p:nvSpPr>
        <p:spPr>
          <a:xfrm>
            <a:off x="323850" y="2089150"/>
            <a:ext cx="8496300" cy="919163"/>
          </a:xfrm>
          <a:prstGeom prst="rect">
            <a:avLst/>
          </a:prstGeom>
          <a:solidFill>
            <a:schemeClr val="bg1"/>
          </a:solid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en-US" altLang="ja-JP" sz="1600" dirty="0">
                <a:solidFill>
                  <a:schemeClr val="tx1"/>
                </a:solidFill>
                <a:latin typeface="+mn-ea"/>
              </a:rPr>
              <a:t>【</a:t>
            </a:r>
            <a:r>
              <a:rPr kumimoji="1" lang="ja-JP" altLang="en-US" sz="1600" dirty="0">
                <a:solidFill>
                  <a:schemeClr val="tx1"/>
                </a:solidFill>
                <a:latin typeface="+mn-ea"/>
              </a:rPr>
              <a:t>観点の趣旨</a:t>
            </a:r>
            <a:r>
              <a:rPr kumimoji="1" lang="en-US" altLang="ja-JP" sz="1600" dirty="0">
                <a:solidFill>
                  <a:schemeClr val="tx1"/>
                </a:solidFill>
                <a:latin typeface="+mn-ea"/>
              </a:rPr>
              <a:t>】</a:t>
            </a:r>
          </a:p>
          <a:p>
            <a:pPr>
              <a:defRPr/>
            </a:pPr>
            <a:endParaRPr kumimoji="1" lang="en-US" altLang="ja-JP" sz="400" dirty="0">
              <a:solidFill>
                <a:schemeClr val="tx1"/>
              </a:solidFill>
              <a:latin typeface="+mn-ea"/>
            </a:endParaRPr>
          </a:p>
          <a:p>
            <a:pPr>
              <a:defRPr/>
            </a:pPr>
            <a:r>
              <a:rPr kumimoji="1" lang="ja-JP" altLang="en-US" sz="1600" dirty="0">
                <a:solidFill>
                  <a:schemeClr val="tx1"/>
                </a:solidFill>
                <a:latin typeface="+mn-ea"/>
              </a:rPr>
              <a:t>　</a:t>
            </a:r>
            <a:r>
              <a:rPr kumimoji="1" lang="ja-JP" altLang="en-US" sz="1600" i="1" dirty="0">
                <a:solidFill>
                  <a:schemeClr val="tx1">
                    <a:lumMod val="50000"/>
                    <a:lumOff val="50000"/>
                  </a:schemeClr>
                </a:solidFill>
                <a:latin typeface="+mn-ea"/>
              </a:rPr>
              <a:t>（音や音楽に親しむことができるよう，）</a:t>
            </a:r>
            <a:r>
              <a:rPr kumimoji="1" lang="ja-JP" altLang="en-US" sz="1600" dirty="0">
                <a:solidFill>
                  <a:schemeClr val="tx1">
                    <a:lumMod val="50000"/>
                    <a:lumOff val="50000"/>
                  </a:schemeClr>
                </a:solidFill>
                <a:latin typeface="+mn-ea"/>
              </a:rPr>
              <a:t> </a:t>
            </a:r>
            <a:r>
              <a:rPr kumimoji="1" lang="ja-JP" altLang="en-US" sz="1600" dirty="0">
                <a:solidFill>
                  <a:schemeClr val="tx1"/>
                </a:solidFill>
                <a:latin typeface="+mn-ea"/>
              </a:rPr>
              <a:t>音楽活動を楽しみながら主体的・協働的に</a:t>
            </a:r>
            <a:r>
              <a:rPr kumimoji="1" lang="ja-JP" altLang="en-US" sz="1600" b="1" u="sng" dirty="0">
                <a:solidFill>
                  <a:srgbClr val="0070C0"/>
                </a:solidFill>
                <a:latin typeface="ＭＳ Ｐ明朝" panose="02020600040205080304" pitchFamily="18" charset="-128"/>
                <a:ea typeface="ＭＳ Ｐ明朝" panose="02020600040205080304" pitchFamily="18" charset="-128"/>
              </a:rPr>
              <a:t>表現及び鑑賞</a:t>
            </a:r>
            <a:r>
              <a:rPr kumimoji="1" lang="ja-JP" altLang="en-US" sz="1600" dirty="0">
                <a:solidFill>
                  <a:schemeClr val="tx1"/>
                </a:solidFill>
                <a:latin typeface="+mn-ea"/>
              </a:rPr>
              <a:t>の学習活動に取り組もうとしている。</a:t>
            </a:r>
          </a:p>
        </p:txBody>
      </p:sp>
      <p:sp>
        <p:nvSpPr>
          <p:cNvPr id="15" name="角丸四角形吹き出し 14"/>
          <p:cNvSpPr/>
          <p:nvPr/>
        </p:nvSpPr>
        <p:spPr>
          <a:xfrm>
            <a:off x="1263650" y="3179763"/>
            <a:ext cx="7556500" cy="447675"/>
          </a:xfrm>
          <a:prstGeom prst="wedgeRoundRectCallout">
            <a:avLst>
              <a:gd name="adj1" fmla="val 893"/>
              <a:gd name="adj2" fmla="val -113478"/>
              <a:gd name="adj3" fmla="val 16667"/>
            </a:avLst>
          </a:prstGeom>
          <a:solidFill>
            <a:srgbClr val="FFFFE7"/>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200"/>
              </a:lnSpc>
              <a:defRPr/>
            </a:pPr>
            <a:r>
              <a:rPr kumimoji="1" lang="en-US" altLang="ja-JP" sz="1600" dirty="0">
                <a:solidFill>
                  <a:schemeClr val="tx1"/>
                </a:solidFill>
                <a:latin typeface="HGP明朝E" panose="02020900000000000000" pitchFamily="18" charset="-128"/>
                <a:ea typeface="HGP明朝E" panose="02020900000000000000" pitchFamily="18" charset="-128"/>
              </a:rPr>
              <a:t>『</a:t>
            </a:r>
            <a:r>
              <a:rPr kumimoji="1" lang="ja-JP" altLang="en-US" sz="1600" dirty="0">
                <a:solidFill>
                  <a:schemeClr val="tx1"/>
                </a:solidFill>
                <a:latin typeface="HGP明朝E" panose="02020900000000000000" pitchFamily="18" charset="-128"/>
                <a:ea typeface="HGP明朝E" panose="02020900000000000000" pitchFamily="18" charset="-128"/>
              </a:rPr>
              <a:t>音楽活動を楽しみながら主体的・協働的に</a:t>
            </a:r>
            <a:r>
              <a:rPr kumimoji="1" lang="ja-JP" altLang="en-US" sz="1600" u="sng" dirty="0">
                <a:solidFill>
                  <a:srgbClr val="0070C0"/>
                </a:solidFill>
                <a:latin typeface="HGP明朝E" panose="02020900000000000000" pitchFamily="18" charset="-128"/>
                <a:ea typeface="HGP明朝E" panose="02020900000000000000" pitchFamily="18" charset="-128"/>
              </a:rPr>
              <a:t>歌唱</a:t>
            </a:r>
            <a:r>
              <a:rPr kumimoji="1" lang="ja-JP" altLang="en-US" sz="1600" dirty="0">
                <a:solidFill>
                  <a:schemeClr val="tx1"/>
                </a:solidFill>
                <a:latin typeface="HGP明朝E" panose="02020900000000000000" pitchFamily="18" charset="-128"/>
                <a:ea typeface="HGP明朝E" panose="02020900000000000000" pitchFamily="18" charset="-128"/>
              </a:rPr>
              <a:t>の学習活動に取り組もうとしている。</a:t>
            </a:r>
            <a:r>
              <a:rPr kumimoji="1" lang="en-US" altLang="ja-JP" sz="1600" dirty="0">
                <a:solidFill>
                  <a:schemeClr val="tx1"/>
                </a:solidFill>
                <a:latin typeface="HGP明朝E" panose="02020900000000000000" pitchFamily="18" charset="-128"/>
                <a:ea typeface="HGP明朝E" panose="02020900000000000000" pitchFamily="18" charset="-128"/>
              </a:rPr>
              <a:t>』</a:t>
            </a:r>
            <a:endParaRPr kumimoji="1" lang="ja-JP" altLang="en-US" sz="1400" dirty="0">
              <a:solidFill>
                <a:schemeClr val="tx1"/>
              </a:solidFill>
              <a:latin typeface="HGP明朝E" panose="02020900000000000000" pitchFamily="18" charset="-128"/>
              <a:ea typeface="HGP明朝E" panose="02020900000000000000" pitchFamily="18" charset="-128"/>
            </a:endParaRPr>
          </a:p>
        </p:txBody>
      </p:sp>
      <p:sp>
        <p:nvSpPr>
          <p:cNvPr id="20489" name="テキスト ボックス 4"/>
          <p:cNvSpPr txBox="1">
            <a:spLocks noChangeArrowheads="1"/>
          </p:cNvSpPr>
          <p:nvPr/>
        </p:nvSpPr>
        <p:spPr bwMode="auto">
          <a:xfrm>
            <a:off x="171450" y="692150"/>
            <a:ext cx="878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en-US" altLang="ja-JP"/>
              <a:t>【</a:t>
            </a:r>
            <a:r>
              <a:rPr kumimoji="1" lang="ja-JP" altLang="en-US"/>
              <a:t>各観点のポイント</a:t>
            </a:r>
            <a:r>
              <a:rPr kumimoji="1" lang="en-US" altLang="ja-JP"/>
              <a:t>】</a:t>
            </a:r>
            <a:endParaRPr kumimoji="1" lang="ja-JP" altLang="en-US"/>
          </a:p>
        </p:txBody>
      </p:sp>
      <p:sp>
        <p:nvSpPr>
          <p:cNvPr id="10" name="円/楕円 9"/>
          <p:cNvSpPr/>
          <p:nvPr/>
        </p:nvSpPr>
        <p:spPr>
          <a:xfrm>
            <a:off x="4997450" y="3222625"/>
            <a:ext cx="647700" cy="311150"/>
          </a:xfrm>
          <a:prstGeom prst="ellipse">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grpSp>
        <p:nvGrpSpPr>
          <p:cNvPr id="12" name="グループ化 26"/>
          <p:cNvGrpSpPr>
            <a:grpSpLocks/>
          </p:cNvGrpSpPr>
          <p:nvPr/>
        </p:nvGrpSpPr>
        <p:grpSpPr bwMode="auto">
          <a:xfrm>
            <a:off x="6099202" y="726530"/>
            <a:ext cx="2919412" cy="830262"/>
            <a:chOff x="6084168" y="1573511"/>
            <a:chExt cx="2919653" cy="829964"/>
          </a:xfrm>
        </p:grpSpPr>
        <p:sp>
          <p:nvSpPr>
            <p:cNvPr id="13" name="雲 12"/>
            <p:cNvSpPr/>
            <p:nvPr/>
          </p:nvSpPr>
          <p:spPr>
            <a:xfrm>
              <a:off x="6084168" y="1573511"/>
              <a:ext cx="2919653" cy="829964"/>
            </a:xfrm>
            <a:prstGeom prst="cloud">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6" name="テキスト ボックス 28"/>
            <p:cNvSpPr txBox="1">
              <a:spLocks noChangeArrowheads="1"/>
            </p:cNvSpPr>
            <p:nvPr/>
          </p:nvSpPr>
          <p:spPr bwMode="auto">
            <a:xfrm>
              <a:off x="6299660" y="1714599"/>
              <a:ext cx="2520280" cy="58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1600" dirty="0"/>
                <a:t>指導事項に示されて</a:t>
              </a:r>
              <a:endParaRPr kumimoji="1" lang="en-US" altLang="ja-JP" sz="1600" dirty="0"/>
            </a:p>
            <a:p>
              <a:pPr algn="ctr"/>
              <a:r>
                <a:rPr kumimoji="1" lang="ja-JP" altLang="en-US" sz="1600" dirty="0"/>
                <a:t>いないので</a:t>
              </a:r>
            </a:p>
          </p:txBody>
        </p:sp>
      </p:grpSp>
    </p:spTree>
  </p:cSld>
  <p:clrMapOvr>
    <a:masterClrMapping/>
  </p:clrMapOvr>
  <p:transition spd="med" advTm="621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22570</TotalTime>
  <Words>12356</Words>
  <Application>Microsoft Office PowerPoint</Application>
  <PresentationFormat>画面に合わせる (4:3)</PresentationFormat>
  <Paragraphs>863</Paragraphs>
  <Slides>36</Slides>
  <Notes>36</Notes>
  <HiddenSlides>0</HiddenSlides>
  <MMClips>36</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36</vt:i4>
      </vt:variant>
    </vt:vector>
  </HeadingPairs>
  <TitlesOfParts>
    <vt:vector size="47" baseType="lpstr">
      <vt:lpstr>HGP教科書体</vt:lpstr>
      <vt:lpstr>HGP明朝E</vt:lpstr>
      <vt:lpstr>ＭＳ Ｐゴシック</vt:lpstr>
      <vt:lpstr>ＭＳ Ｐ明朝</vt:lpstr>
      <vt:lpstr>ＭＳ ゴシック</vt:lpstr>
      <vt:lpstr>ＭＳ 明朝</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福岡県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平成２１年度  新教育課程説明会  小学校算数編</dc:title>
  <cp:lastModifiedBy>森 将和</cp:lastModifiedBy>
  <cp:revision>1431</cp:revision>
  <cp:lastPrinted>2020-05-11T03:58:58Z</cp:lastPrinted>
  <dcterms:created xsi:type="dcterms:W3CDTF">2009-05-16T06:50:40Z</dcterms:created>
  <dcterms:modified xsi:type="dcterms:W3CDTF">2020-05-27T13:41:16Z</dcterms:modified>
</cp:coreProperties>
</file>