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Lst>
  <p:notesMasterIdLst>
    <p:notesMasterId r:id="rId35"/>
  </p:notesMasterIdLst>
  <p:handoutMasterIdLst>
    <p:handoutMasterId r:id="rId36"/>
  </p:handoutMasterIdLst>
  <p:sldIdLst>
    <p:sldId id="472" r:id="rId2"/>
    <p:sldId id="685" r:id="rId3"/>
    <p:sldId id="710" r:id="rId4"/>
    <p:sldId id="651" r:id="rId5"/>
    <p:sldId id="712" r:id="rId6"/>
    <p:sldId id="689" r:id="rId7"/>
    <p:sldId id="711" r:id="rId8"/>
    <p:sldId id="655" r:id="rId9"/>
    <p:sldId id="727" r:id="rId10"/>
    <p:sldId id="690" r:id="rId11"/>
    <p:sldId id="732" r:id="rId12"/>
    <p:sldId id="728" r:id="rId13"/>
    <p:sldId id="729" r:id="rId14"/>
    <p:sldId id="694" r:id="rId15"/>
    <p:sldId id="730" r:id="rId16"/>
    <p:sldId id="731" r:id="rId17"/>
    <p:sldId id="713" r:id="rId18"/>
    <p:sldId id="663" r:id="rId19"/>
    <p:sldId id="714" r:id="rId20"/>
    <p:sldId id="715" r:id="rId21"/>
    <p:sldId id="716" r:id="rId22"/>
    <p:sldId id="717" r:id="rId23"/>
    <p:sldId id="718" r:id="rId24"/>
    <p:sldId id="720" r:id="rId25"/>
    <p:sldId id="725" r:id="rId26"/>
    <p:sldId id="719" r:id="rId27"/>
    <p:sldId id="721" r:id="rId28"/>
    <p:sldId id="722" r:id="rId29"/>
    <p:sldId id="696" r:id="rId30"/>
    <p:sldId id="723" r:id="rId31"/>
    <p:sldId id="702" r:id="rId32"/>
    <p:sldId id="704" r:id="rId33"/>
    <p:sldId id="724" r:id="rId34"/>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hSFphBjIOOrD8KaKW6ydBQ==" hashData="83Ms7vWmfeTZx0zUoKKfw1t+5tlL4SDRbq/FNMIq4JLKP/wuU1RJ0bZNoDG6zX94Z+d6qIkq+9nqRVyVdUTJ3Q=="/>
  <p:extLst>
    <p:ext uri="{EFAFB233-063F-42B5-8137-9DF3F51BA10A}">
      <p15:sldGuideLst xmlns:p15="http://schemas.microsoft.com/office/powerpoint/2012/main">
        <p15:guide id="1" orient="horz" pos="3067">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C4E6"/>
    <a:srgbClr val="FF99CC"/>
    <a:srgbClr val="FFFF99"/>
    <a:srgbClr val="66FF66"/>
    <a:srgbClr val="CCFFCC"/>
    <a:srgbClr val="CCFF99"/>
    <a:srgbClr val="FFC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59" autoAdjust="0"/>
    <p:restoredTop sz="63849" autoAdjust="0"/>
  </p:normalViewPr>
  <p:slideViewPr>
    <p:cSldViewPr>
      <p:cViewPr varScale="1">
        <p:scale>
          <a:sx n="42" d="100"/>
          <a:sy n="42" d="100"/>
        </p:scale>
        <p:origin x="1446" y="36"/>
      </p:cViewPr>
      <p:guideLst>
        <p:guide orient="horz" pos="3067"/>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1908" y="-14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31DB5B0D-9B29-422D-90F8-83F3517C38EB}" type="slidenum">
              <a:rPr lang="en-US" altLang="ja-JP"/>
              <a:pPr>
                <a:defRPr/>
              </a:pPr>
              <a:t>‹#›</a:t>
            </a:fld>
            <a:endParaRPr lang="en-US" altLang="ja-JP"/>
          </a:p>
        </p:txBody>
      </p:sp>
    </p:spTree>
    <p:extLst>
      <p:ext uri="{BB962C8B-B14F-4D97-AF65-F5344CB8AC3E}">
        <p14:creationId xmlns:p14="http://schemas.microsoft.com/office/powerpoint/2010/main" val="856223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A4549177-09AB-47DF-A3D0-23B6EB2AC3A4}" type="slidenum">
              <a:rPr lang="en-US" altLang="ja-JP"/>
              <a:pPr>
                <a:defRPr/>
              </a:pPr>
              <a:t>‹#›</a:t>
            </a:fld>
            <a:endParaRPr lang="en-US" altLang="ja-JP"/>
          </a:p>
        </p:txBody>
      </p:sp>
    </p:spTree>
    <p:extLst>
      <p:ext uri="{BB962C8B-B14F-4D97-AF65-F5344CB8AC3E}">
        <p14:creationId xmlns:p14="http://schemas.microsoft.com/office/powerpoint/2010/main" val="8509267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F374BBF3-9BCD-428B-9F65-06AADBABE815}" type="slidenum">
              <a:rPr kumimoji="1" lang="en-US" altLang="ja-JP" smtClean="0">
                <a:solidFill>
                  <a:srgbClr val="000000"/>
                </a:solidFill>
                <a:latin typeface="Arial" panose="020B0604020202020204" pitchFamily="34" charset="0"/>
              </a:rPr>
              <a:pPr/>
              <a:t>1</a:t>
            </a:fld>
            <a:endParaRPr kumimoji="1" lang="en-US" altLang="ja-JP">
              <a:solidFill>
                <a:srgbClr val="000000"/>
              </a:solidFill>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只今から，「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のための学習評価～平成２９年告示　学習指導要領に基づく学習評価」「小学校　図画工作」の説明を始めます。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なお，本説明は，国立教育政策研究所の「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のための学習評価に関する参考資料」をもとに作成しています。</a:t>
            </a: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スライド右上に，該当ページを示していますので，参考資料をお持ちの方は，必要に応じてラインを引くなどしながらお聞きください。</a:t>
            </a: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それでは，説明を始めます。</a:t>
            </a:r>
          </a:p>
        </p:txBody>
      </p:sp>
    </p:spTree>
    <p:extLst>
      <p:ext uri="{BB962C8B-B14F-4D97-AF65-F5344CB8AC3E}">
        <p14:creationId xmlns:p14="http://schemas.microsoft.com/office/powerpoint/2010/main" val="1328340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a:ln/>
        </p:spPr>
      </p:sp>
      <p:sp>
        <p:nvSpPr>
          <p:cNvPr id="23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次に，</a:t>
            </a:r>
            <a:endParaRPr lang="en-US" altLang="ja-JP" dirty="0">
              <a:latin typeface="Arial" panose="020B0604020202020204" pitchFamily="34" charset="0"/>
            </a:endParaRPr>
          </a:p>
          <a:p>
            <a:r>
              <a:rPr lang="ja-JP" altLang="en-US" dirty="0">
                <a:latin typeface="Arial" panose="020B0604020202020204" pitchFamily="34" charset="0"/>
              </a:rPr>
              <a:t>「思考・判断・表現」は，</a:t>
            </a:r>
            <a:endParaRPr lang="en-US" altLang="ja-JP" dirty="0">
              <a:latin typeface="Arial" panose="020B0604020202020204" pitchFamily="34" charset="0"/>
            </a:endParaRPr>
          </a:p>
          <a:p>
            <a:r>
              <a:rPr lang="ja-JP" altLang="en-US" dirty="0">
                <a:latin typeface="Arial" panose="020B0604020202020204" pitchFamily="34" charset="0"/>
              </a:rPr>
              <a:t>「Ａ表現」（１）ア，及び</a:t>
            </a:r>
            <a:r>
              <a:rPr lang="en-US" altLang="ja-JP" dirty="0">
                <a:latin typeface="Arial" panose="020B0604020202020204" pitchFamily="34" charset="0"/>
              </a:rPr>
              <a:t>〔</a:t>
            </a:r>
            <a:r>
              <a:rPr lang="ja-JP" altLang="en-US" dirty="0">
                <a:latin typeface="Arial" panose="020B0604020202020204" pitchFamily="34" charset="0"/>
              </a:rPr>
              <a:t>共通事項</a:t>
            </a:r>
            <a:r>
              <a:rPr lang="en-US" altLang="ja-JP" dirty="0">
                <a:latin typeface="Arial" panose="020B0604020202020204" pitchFamily="34" charset="0"/>
              </a:rPr>
              <a:t>〕</a:t>
            </a:r>
            <a:r>
              <a:rPr lang="ja-JP" altLang="en-US" dirty="0">
                <a:latin typeface="Arial" panose="020B0604020202020204" pitchFamily="34" charset="0"/>
              </a:rPr>
              <a:t>（１）イから作成します。</a:t>
            </a:r>
            <a:endParaRPr lang="en-US" altLang="ja-JP" dirty="0">
              <a:latin typeface="Arial" panose="020B0604020202020204" pitchFamily="34" charset="0"/>
            </a:endParaRPr>
          </a:p>
          <a:p>
            <a:r>
              <a:rPr lang="en-US" altLang="ja-JP" dirty="0">
                <a:latin typeface="Arial" panose="020B0604020202020204" pitchFamily="34" charset="0"/>
              </a:rPr>
              <a:t>〔</a:t>
            </a:r>
            <a:r>
              <a:rPr lang="ja-JP" altLang="en-US" dirty="0">
                <a:latin typeface="Arial" panose="020B0604020202020204" pitchFamily="34" charset="0"/>
              </a:rPr>
              <a:t>共通事項</a:t>
            </a:r>
            <a:r>
              <a:rPr lang="en-US" altLang="ja-JP" dirty="0">
                <a:latin typeface="Arial" panose="020B0604020202020204" pitchFamily="34" charset="0"/>
              </a:rPr>
              <a:t>〕</a:t>
            </a:r>
            <a:r>
              <a:rPr lang="ja-JP" altLang="en-US" dirty="0">
                <a:latin typeface="Arial" panose="020B0604020202020204" pitchFamily="34" charset="0"/>
              </a:rPr>
              <a:t>（１）イに続けて「Ａ表現」（１）アを示し，「自分のイメージをもつ。」を「自分のイメージをもちながら，」と変更します。 </a:t>
            </a:r>
          </a:p>
          <a:p>
            <a:r>
              <a:rPr lang="ja-JP" altLang="en-US" dirty="0">
                <a:latin typeface="Arial" panose="020B0604020202020204" pitchFamily="34" charset="0"/>
              </a:rPr>
              <a:t>「Ａ表現」（１）アの文頭の「造形遊びをする活動を通して，」は，「内容のまとまり」を示すものなので削除し，「造形的な活動を思い付くことや，」を「造形的な活動を思い付き，」とします。 </a:t>
            </a:r>
          </a:p>
          <a:p>
            <a:r>
              <a:rPr lang="ja-JP" altLang="en-US" dirty="0">
                <a:latin typeface="Arial" panose="020B0604020202020204" pitchFamily="34" charset="0"/>
              </a:rPr>
              <a:t>文末は，学習の状況を評価することを踏まえて「</a:t>
            </a:r>
            <a:r>
              <a:rPr lang="ja-JP" altLang="en-US" dirty="0" err="1">
                <a:latin typeface="Arial" panose="020B0604020202020204" pitchFamily="34" charset="0"/>
              </a:rPr>
              <a:t>～して</a:t>
            </a:r>
            <a:r>
              <a:rPr lang="ja-JP" altLang="en-US" dirty="0">
                <a:latin typeface="Arial" panose="020B0604020202020204" pitchFamily="34" charset="0"/>
              </a:rPr>
              <a:t>いる」とします。</a:t>
            </a:r>
            <a:endParaRPr lang="en-US" altLang="ja-JP" dirty="0">
              <a:latin typeface="Arial" panose="020B0604020202020204" pitchFamily="34" charset="0"/>
            </a:endParaRPr>
          </a:p>
          <a:p>
            <a:r>
              <a:rPr lang="ja-JP" altLang="en-US" dirty="0">
                <a:latin typeface="Arial" panose="020B0604020202020204" pitchFamily="34" charset="0"/>
              </a:rPr>
              <a:t>　</a:t>
            </a:r>
            <a:endParaRPr lang="en-US" altLang="ja-JP" dirty="0">
              <a:latin typeface="Arial" panose="020B0604020202020204" pitchFamily="34" charset="0"/>
            </a:endParaRPr>
          </a:p>
          <a:p>
            <a:r>
              <a:rPr lang="ja-JP" altLang="en-US" dirty="0">
                <a:latin typeface="Arial" panose="020B0604020202020204" pitchFamily="34" charset="0"/>
              </a:rPr>
              <a:t>「主体的に学習に取り組む態度」は，</a:t>
            </a:r>
            <a:endParaRPr lang="en-US" altLang="ja-JP" dirty="0">
              <a:latin typeface="Arial" panose="020B0604020202020204" pitchFamily="34" charset="0"/>
            </a:endParaRPr>
          </a:p>
          <a:p>
            <a:r>
              <a:rPr lang="ja-JP" altLang="en-US" dirty="0">
                <a:latin typeface="Arial" panose="020B0604020202020204" pitchFamily="34" charset="0"/>
              </a:rPr>
              <a:t>当該学年の「観点の趣旨」を踏まえて作成し，「表現したり鑑賞したりする学習活動」を「表現する学習活動」とします。</a:t>
            </a:r>
          </a:p>
          <a:p>
            <a:endParaRPr lang="ja-JP" altLang="en-US" dirty="0">
              <a:latin typeface="Arial" panose="020B0604020202020204" pitchFamily="34" charset="0"/>
            </a:endParaRPr>
          </a:p>
          <a:p>
            <a:endParaRPr lang="ja-JP" altLang="en-US" dirty="0">
              <a:latin typeface="Arial" panose="020B0604020202020204" pitchFamily="34" charset="0"/>
            </a:endParaRPr>
          </a:p>
        </p:txBody>
      </p:sp>
      <p:sp>
        <p:nvSpPr>
          <p:cNvPr id="23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933D2B8-7F37-4918-88DD-602E17C0EAAF}" type="slidenum">
              <a:rPr lang="ja-JP" altLang="en-US" smtClean="0">
                <a:solidFill>
                  <a:srgbClr val="000000"/>
                </a:solidFill>
                <a:latin typeface="游ゴシック" panose="020B0400000000000000" pitchFamily="50" charset="-128"/>
              </a:rPr>
              <a:pPr/>
              <a:t>10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636417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TextEdit="1"/>
          </p:cNvSpPr>
          <p:nvPr>
            <p:ph type="sldImg"/>
          </p:nvPr>
        </p:nvSpPr>
        <p:spPr>
          <a:ln/>
        </p:spPr>
      </p:sp>
      <p:sp>
        <p:nvSpPr>
          <p:cNvPr id="256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します。</a:t>
            </a:r>
          </a:p>
          <a:p>
            <a:r>
              <a:rPr lang="ja-JP" altLang="en-US">
                <a:latin typeface="Arial" panose="020B0604020202020204" pitchFamily="34" charset="0"/>
              </a:rPr>
              <a:t>そのため、スクリーンに示す「粘り強く学習に取り組む態度」と「自ら学習を調整しようとする態度」の二つの側面を評価することが求められます。</a:t>
            </a:r>
          </a:p>
          <a:p>
            <a:endParaRPr lang="ja-JP" altLang="en-US">
              <a:latin typeface="Arial" panose="020B0604020202020204" pitchFamily="34" charset="0"/>
            </a:endParaRPr>
          </a:p>
        </p:txBody>
      </p:sp>
      <p:sp>
        <p:nvSpPr>
          <p:cNvPr id="256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FC815B4-B39B-4A6B-8C1A-27E19F8FA35C}" type="slidenum">
              <a:rPr lang="ja-JP" altLang="en-US" smtClean="0">
                <a:solidFill>
                  <a:srgbClr val="000000"/>
                </a:solidFill>
                <a:latin typeface="游ゴシック" panose="020B0400000000000000" pitchFamily="50" charset="-128"/>
              </a:rPr>
              <a:pPr/>
              <a:t>11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750605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TextEdit="1"/>
          </p:cNvSpPr>
          <p:nvPr>
            <p:ph type="sldImg"/>
          </p:nvPr>
        </p:nvSpPr>
        <p:spPr>
          <a:ln/>
        </p:spPr>
      </p:sp>
      <p:sp>
        <p:nvSpPr>
          <p:cNvPr id="276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観点ごとに具体的に見てみますと，</a:t>
            </a:r>
            <a:endParaRPr lang="en-US" altLang="ja-JP">
              <a:latin typeface="Arial" panose="020B0604020202020204" pitchFamily="34" charset="0"/>
            </a:endParaRPr>
          </a:p>
          <a:p>
            <a:r>
              <a:rPr lang="ja-JP" altLang="en-US">
                <a:latin typeface="Arial" panose="020B0604020202020204" pitchFamily="34" charset="0"/>
              </a:rPr>
              <a:t>学習指導要領の内容に示されている「知識及び技能」を，内容のまとまりごとの評価規準で見てみると，「知識」は文末が「気付くこと」が「気付いている」となり，「技能」は内容のまとまりを削除して，文末の「つくる」を「つくっている」とすることで評価規準ができます。</a:t>
            </a:r>
          </a:p>
        </p:txBody>
      </p:sp>
      <p:sp>
        <p:nvSpPr>
          <p:cNvPr id="276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100D327-C064-41F9-A245-809DF2FD364D}" type="slidenum">
              <a:rPr kumimoji="1" lang="en-US" altLang="ja-JP" smtClean="0">
                <a:latin typeface="Arial" panose="020B0604020202020204" pitchFamily="34" charset="0"/>
              </a:rPr>
              <a:pPr/>
              <a:t>12</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522517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a:ln/>
        </p:spPr>
      </p:sp>
      <p:sp>
        <p:nvSpPr>
          <p:cNvPr id="296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「思考力，判断力，表現力等」は，「Ａ表現」と</a:t>
            </a:r>
            <a:r>
              <a:rPr lang="en-US" altLang="ja-JP" dirty="0">
                <a:latin typeface="Arial" panose="020B0604020202020204" pitchFamily="34" charset="0"/>
              </a:rPr>
              <a:t>〔</a:t>
            </a:r>
            <a:r>
              <a:rPr lang="ja-JP" altLang="en-US" dirty="0">
                <a:latin typeface="Arial" panose="020B0604020202020204" pitchFamily="34" charset="0"/>
              </a:rPr>
              <a:t>共通事項</a:t>
            </a:r>
            <a:r>
              <a:rPr lang="en-US" altLang="ja-JP" dirty="0">
                <a:latin typeface="Arial" panose="020B0604020202020204" pitchFamily="34" charset="0"/>
              </a:rPr>
              <a:t>〕</a:t>
            </a:r>
            <a:r>
              <a:rPr lang="ja-JP" altLang="en-US" dirty="0">
                <a:latin typeface="Arial" panose="020B0604020202020204" pitchFamily="34" charset="0"/>
              </a:rPr>
              <a:t>をつないで作成しています。</a:t>
            </a:r>
            <a:endParaRPr lang="en-US" altLang="ja-JP" dirty="0">
              <a:latin typeface="Arial" panose="020B0604020202020204" pitchFamily="34" charset="0"/>
            </a:endParaRPr>
          </a:p>
          <a:p>
            <a:r>
              <a:rPr lang="ja-JP" altLang="en-US" dirty="0">
                <a:latin typeface="Arial" panose="020B0604020202020204" pitchFamily="34" charset="0"/>
              </a:rPr>
              <a:t>「造形遊びをする活動を通して」を削除し，文頭に</a:t>
            </a:r>
            <a:r>
              <a:rPr lang="en-US" altLang="ja-JP" dirty="0">
                <a:latin typeface="Arial" panose="020B0604020202020204" pitchFamily="34" charset="0"/>
              </a:rPr>
              <a:t>〔</a:t>
            </a:r>
            <a:r>
              <a:rPr lang="ja-JP" altLang="en-US" dirty="0">
                <a:latin typeface="Arial" panose="020B0604020202020204" pitchFamily="34" charset="0"/>
              </a:rPr>
              <a:t>共通事項</a:t>
            </a:r>
            <a:r>
              <a:rPr lang="en-US" altLang="ja-JP" dirty="0">
                <a:latin typeface="Arial" panose="020B0604020202020204" pitchFamily="34" charset="0"/>
              </a:rPr>
              <a:t>〕</a:t>
            </a:r>
            <a:r>
              <a:rPr lang="ja-JP" altLang="en-US" dirty="0">
                <a:latin typeface="Arial" panose="020B0604020202020204" pitchFamily="34" charset="0"/>
              </a:rPr>
              <a:t>の「形や色などを基に，自分のイメージをもつこと。」を「もちながら」に変え，文末の「考えること」を「考えている」とすることで作成できます。</a:t>
            </a:r>
          </a:p>
        </p:txBody>
      </p:sp>
      <p:sp>
        <p:nvSpPr>
          <p:cNvPr id="297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A6ADDDA-0322-4766-B549-BE8ACD2C1AE2}" type="slidenum">
              <a:rPr kumimoji="1" lang="en-US" altLang="ja-JP" smtClean="0">
                <a:latin typeface="Arial" panose="020B0604020202020204" pitchFamily="34" charset="0"/>
              </a:rPr>
              <a:pPr/>
              <a:t>13</a:t>
            </a:fld>
            <a:endParaRPr kumimoji="1" lang="en-US" altLang="ja-JP">
              <a:latin typeface="Arial" panose="020B0604020202020204" pitchFamily="34" charset="0"/>
            </a:endParaRPr>
          </a:p>
        </p:txBody>
      </p:sp>
    </p:spTree>
    <p:extLst>
      <p:ext uri="{BB962C8B-B14F-4D97-AF65-F5344CB8AC3E}">
        <p14:creationId xmlns:p14="http://schemas.microsoft.com/office/powerpoint/2010/main" val="454552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「学びに向かう力，人間性等」については，内容には示されていないことから</a:t>
            </a:r>
            <a:r>
              <a:rPr lang="ja-JP" altLang="en-US" dirty="0">
                <a:latin typeface="ＭＳ Ｐ明朝" panose="02020600040205080304" pitchFamily="18" charset="-128"/>
              </a:rPr>
              <a:t>，該当学年の目標（３）に該当する学習指導要領の内容を参考にし，</a:t>
            </a:r>
            <a:r>
              <a:rPr lang="ja-JP" altLang="en-US" dirty="0">
                <a:solidFill>
                  <a:srgbClr val="000000"/>
                </a:solidFill>
                <a:latin typeface="ＭＳ Ｐ明朝" panose="02020600040205080304" pitchFamily="18" charset="-128"/>
              </a:rPr>
              <a:t>学年別の評価の観点の趣旨のうち「主体的に学習に取り組む態度」に関わる部分を用いて作成します。</a:t>
            </a:r>
            <a:endParaRPr lang="en-US" altLang="ja-JP" dirty="0">
              <a:solidFill>
                <a:srgbClr val="000000"/>
              </a:solidFill>
              <a:latin typeface="ＭＳ Ｐ明朝" panose="02020600040205080304" pitchFamily="18" charset="-128"/>
            </a:endParaRPr>
          </a:p>
          <a:p>
            <a:endParaRPr lang="ja-JP" altLang="en-US" dirty="0">
              <a:latin typeface="Arial" panose="020B0604020202020204" pitchFamily="34" charset="0"/>
            </a:endParaRP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F47E243-304E-47B1-BA0F-72F76FB02A1B}" type="slidenum">
              <a:rPr kumimoji="1" lang="en-US" altLang="ja-JP" smtClean="0">
                <a:latin typeface="Arial" panose="020B0604020202020204" pitchFamily="34" charset="0"/>
              </a:rPr>
              <a:pPr/>
              <a:t>14</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955187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TextEdit="1"/>
          </p:cNvSpPr>
          <p:nvPr>
            <p:ph type="sldImg"/>
          </p:nvPr>
        </p:nvSpPr>
        <p:spPr>
          <a:ln/>
        </p:spPr>
      </p:sp>
      <p:sp>
        <p:nvSpPr>
          <p:cNvPr id="337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「絵や立体，工作」の評価規準については，スクリーンに第３学年及び第４学年の（例）を示しています。　</a:t>
            </a:r>
          </a:p>
          <a:p>
            <a:r>
              <a:rPr lang="ja-JP" altLang="en-US">
                <a:latin typeface="Arial" panose="020B0604020202020204" pitchFamily="34" charset="0"/>
              </a:rPr>
              <a:t>「造形遊び」の例と同じように手順を踏み，「絵や立体，工作」では，赤枠で囲んでいますように，「技能」を「Ａ表現」（２）イより，「思考・判断・表現」を「Ａ表現」（１）イより作成します。省略部分や文末の変更などは同じになります。</a:t>
            </a:r>
          </a:p>
        </p:txBody>
      </p:sp>
      <p:sp>
        <p:nvSpPr>
          <p:cNvPr id="33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3E455C5-67CB-49FD-AC9B-BCBB3B08532D}" type="slidenum">
              <a:rPr lang="ja-JP" altLang="en-US" smtClean="0">
                <a:solidFill>
                  <a:srgbClr val="000000"/>
                </a:solidFill>
                <a:latin typeface="游ゴシック" panose="020B0400000000000000" pitchFamily="50" charset="-128"/>
              </a:rPr>
              <a:pPr/>
              <a:t>15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151632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TextEdit="1"/>
          </p:cNvSpPr>
          <p:nvPr>
            <p:ph type="sldImg"/>
          </p:nvPr>
        </p:nvSpPr>
        <p:spPr>
          <a:ln/>
        </p:spPr>
      </p:sp>
      <p:sp>
        <p:nvSpPr>
          <p:cNvPr id="358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「鑑賞」の評価規準については，スクリーンに第５学年及び第６学年の（例）を示しています。　</a:t>
            </a:r>
          </a:p>
          <a:p>
            <a:r>
              <a:rPr lang="ja-JP" altLang="en-US">
                <a:latin typeface="Arial" panose="020B0604020202020204" pitchFamily="34" charset="0"/>
              </a:rPr>
              <a:t>手順は同じですが，「鑑賞」では，「知識及び技能」は知識のみになります。また，赤枠で囲んでいますように，「思考・判断・表現」を「Ｂ鑑賞」（１）アより作成します。「主体的に取り組む態度」は「鑑賞」の評価規準なので，「鑑賞する学習活動に取り組もうとしている」となります。</a:t>
            </a:r>
          </a:p>
          <a:p>
            <a:r>
              <a:rPr lang="ja-JP" altLang="en-US">
                <a:latin typeface="Arial" panose="020B0604020202020204" pitchFamily="34" charset="0"/>
              </a:rPr>
              <a:t>　</a:t>
            </a:r>
          </a:p>
          <a:p>
            <a:endParaRPr lang="ja-JP" altLang="en-US">
              <a:latin typeface="Arial" panose="020B0604020202020204" pitchFamily="34" charset="0"/>
            </a:endParaRPr>
          </a:p>
        </p:txBody>
      </p:sp>
      <p:sp>
        <p:nvSpPr>
          <p:cNvPr id="358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60D059B-732D-49FA-B6BD-04C973A0B636}" type="slidenum">
              <a:rPr lang="ja-JP" altLang="en-US" smtClean="0">
                <a:solidFill>
                  <a:srgbClr val="000000"/>
                </a:solidFill>
                <a:latin typeface="游ゴシック" panose="020B0400000000000000" pitchFamily="50" charset="-128"/>
              </a:rPr>
              <a:pPr/>
              <a:t>16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171021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5C655FF8-4800-4386-BF87-D824A7A70589}" type="slidenum">
              <a:rPr kumimoji="1" lang="en-US" altLang="ja-JP" smtClean="0">
                <a:solidFill>
                  <a:srgbClr val="000000"/>
                </a:solidFill>
                <a:latin typeface="Arial" panose="020B0604020202020204" pitchFamily="34" charset="0"/>
              </a:rPr>
              <a:pPr/>
              <a:t>17</a:t>
            </a:fld>
            <a:endParaRPr kumimoji="1" lang="en-US" altLang="ja-JP">
              <a:solidFill>
                <a:srgbClr val="000000"/>
              </a:solidFill>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次に，</a:t>
            </a:r>
            <a:r>
              <a:rPr lang="en-US" altLang="ja-JP">
                <a:latin typeface="ＭＳ 明朝" panose="02020609040205080304" pitchFamily="17" charset="-128"/>
                <a:ea typeface="ＭＳ 明朝" panose="02020609040205080304" pitchFamily="17" charset="-128"/>
              </a:rPr>
              <a:t>Ⅲ</a:t>
            </a:r>
            <a:r>
              <a:rPr lang="ja-JP" altLang="en-US">
                <a:latin typeface="ＭＳ 明朝" panose="02020609040205080304" pitchFamily="17" charset="-128"/>
                <a:ea typeface="ＭＳ 明朝" panose="02020609040205080304" pitchFamily="17" charset="-128"/>
              </a:rPr>
              <a:t>　題材の評価規準の作成のポイントについて説明します。</a:t>
            </a: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749271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TextEdit="1"/>
          </p:cNvSpPr>
          <p:nvPr>
            <p:ph type="sldImg"/>
          </p:nvPr>
        </p:nvSpPr>
        <p:spPr>
          <a:ln/>
        </p:spPr>
      </p:sp>
      <p:sp>
        <p:nvSpPr>
          <p:cNvPr id="399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評価はスクリーンに示す１～４のように進めます。</a:t>
            </a:r>
            <a:endParaRPr lang="en-US" altLang="ja-JP">
              <a:latin typeface="Arial" panose="020B0604020202020204" pitchFamily="34" charset="0"/>
            </a:endParaRPr>
          </a:p>
          <a:p>
            <a:r>
              <a:rPr lang="ja-JP" altLang="en-US">
                <a:latin typeface="Arial" panose="020B0604020202020204" pitchFamily="34" charset="0"/>
              </a:rPr>
              <a:t>１　題材の目標を作成します。</a:t>
            </a:r>
            <a:endParaRPr lang="en-US" altLang="ja-JP">
              <a:latin typeface="Arial" panose="020B0604020202020204" pitchFamily="34" charset="0"/>
            </a:endParaRPr>
          </a:p>
          <a:p>
            <a:r>
              <a:rPr lang="ja-JP" altLang="en-US">
                <a:latin typeface="Arial" panose="020B0604020202020204" pitchFamily="34" charset="0"/>
              </a:rPr>
              <a:t>次に，２　題材の評価規準を作成し，３　「指導と評価の計画」を作成します。その際は，１，２を踏まえ，評価場面や評価方法等を計画し， どのような評価の資料を基に，「おおむね満足できる」状況（Ｂ）と評価するかを考えたり，「努力を要する」状況（Ｃ）への手立て等を考えたりします。</a:t>
            </a:r>
            <a:endParaRPr lang="en-US" altLang="ja-JP">
              <a:latin typeface="Arial" panose="020B0604020202020204" pitchFamily="34" charset="0"/>
            </a:endParaRPr>
          </a:p>
          <a:p>
            <a:r>
              <a:rPr lang="ja-JP" altLang="en-US">
                <a:latin typeface="Arial" panose="020B0604020202020204" pitchFamily="34" charset="0"/>
              </a:rPr>
              <a:t>そして，授業を行う中で， ３に沿って観点別学習状況の評価を行い，児童の学習改善や教師の指導改善につなげます。　最後に４　観点ごとに総括し，集まった評価の資料やそれに基づく評価結果などから，観点ごとの総括的評価を行います。</a:t>
            </a:r>
          </a:p>
          <a:p>
            <a:endParaRPr lang="ja-JP" altLang="en-US">
              <a:latin typeface="Arial" panose="020B0604020202020204" pitchFamily="34" charset="0"/>
            </a:endParaRPr>
          </a:p>
          <a:p>
            <a:endParaRPr lang="ja-JP" altLang="en-US">
              <a:latin typeface="Arial" panose="020B0604020202020204" pitchFamily="34" charset="0"/>
            </a:endParaRPr>
          </a:p>
          <a:p>
            <a:endParaRPr lang="ja-JP" altLang="en-US">
              <a:latin typeface="Arial" panose="020B0604020202020204" pitchFamily="34" charset="0"/>
            </a:endParaRPr>
          </a:p>
          <a:p>
            <a:endParaRPr lang="ja-JP" altLang="en-US">
              <a:latin typeface="Arial" panose="020B0604020202020204" pitchFamily="34" charset="0"/>
            </a:endParaRPr>
          </a:p>
        </p:txBody>
      </p:sp>
      <p:sp>
        <p:nvSpPr>
          <p:cNvPr id="399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845568E-8463-4DBF-BDD8-6A45D8C6622B}" type="slidenum">
              <a:rPr kumimoji="1" lang="en-US" altLang="ja-JP" smtClean="0">
                <a:latin typeface="Arial" panose="020B0604020202020204" pitchFamily="34" charset="0"/>
              </a:rPr>
              <a:pPr/>
              <a:t>18</a:t>
            </a:fld>
            <a:endParaRPr kumimoji="1" lang="en-US" altLang="ja-JP">
              <a:latin typeface="Arial" panose="020B0604020202020204" pitchFamily="34" charset="0"/>
            </a:endParaRPr>
          </a:p>
        </p:txBody>
      </p:sp>
    </p:spTree>
    <p:extLst>
      <p:ext uri="{BB962C8B-B14F-4D97-AF65-F5344CB8AC3E}">
        <p14:creationId xmlns:p14="http://schemas.microsoft.com/office/powerpoint/2010/main" val="1643241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ln/>
        </p:spPr>
      </p:sp>
      <p:sp>
        <p:nvSpPr>
          <p:cNvPr id="419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実際に題材の目標を設定する場合には，　</a:t>
            </a:r>
            <a:endParaRPr lang="en-US" altLang="ja-JP">
              <a:latin typeface="Arial" panose="020B0604020202020204" pitchFamily="34" charset="0"/>
            </a:endParaRPr>
          </a:p>
          <a:p>
            <a:r>
              <a:rPr lang="ja-JP" altLang="en-US">
                <a:latin typeface="Arial" panose="020B0604020202020204" pitchFamily="34" charset="0"/>
              </a:rPr>
              <a:t>１　その題材で指導する事項を学習指導要領等で確認します。</a:t>
            </a:r>
            <a:endParaRPr lang="en-US" altLang="ja-JP">
              <a:latin typeface="Arial" panose="020B0604020202020204" pitchFamily="34" charset="0"/>
            </a:endParaRPr>
          </a:p>
          <a:p>
            <a:r>
              <a:rPr lang="ja-JP" altLang="en-US">
                <a:latin typeface="Arial" panose="020B0604020202020204" pitchFamily="34" charset="0"/>
              </a:rPr>
              <a:t>次に，２　題材に即してどのような内容が当てはまるか考え， それを踏まえ，書き換えたり削除したりします。</a:t>
            </a:r>
            <a:endParaRPr lang="en-US" altLang="ja-JP">
              <a:latin typeface="Arial" panose="020B0604020202020204" pitchFamily="34" charset="0"/>
            </a:endParaRPr>
          </a:p>
          <a:p>
            <a:r>
              <a:rPr lang="ja-JP" altLang="en-US">
                <a:latin typeface="Arial" panose="020B0604020202020204" pitchFamily="34" charset="0"/>
              </a:rPr>
              <a:t>　</a:t>
            </a:r>
          </a:p>
          <a:p>
            <a:endParaRPr lang="ja-JP" altLang="en-US">
              <a:latin typeface="Arial" panose="020B0604020202020204" pitchFamily="34" charset="0"/>
            </a:endParaRPr>
          </a:p>
          <a:p>
            <a:endParaRPr lang="ja-JP" altLang="en-US">
              <a:latin typeface="Arial" panose="020B0604020202020204" pitchFamily="34" charset="0"/>
            </a:endParaRPr>
          </a:p>
          <a:p>
            <a:endParaRPr lang="ja-JP" altLang="en-US">
              <a:latin typeface="Arial" panose="020B0604020202020204" pitchFamily="34" charset="0"/>
            </a:endParaRPr>
          </a:p>
          <a:p>
            <a:endParaRPr lang="en-US" altLang="ja-JP">
              <a:latin typeface="Arial" panose="020B0604020202020204" pitchFamily="34" charset="0"/>
            </a:endParaRPr>
          </a:p>
          <a:p>
            <a:endParaRPr lang="ja-JP" altLang="en-US">
              <a:latin typeface="Arial" panose="020B0604020202020204" pitchFamily="34" charset="0"/>
            </a:endParaRPr>
          </a:p>
          <a:p>
            <a:endParaRPr lang="ja-JP" altLang="en-US">
              <a:latin typeface="Arial" panose="020B0604020202020204" pitchFamily="34" charset="0"/>
            </a:endParaRPr>
          </a:p>
          <a:p>
            <a:endParaRPr lang="ja-JP" altLang="en-US">
              <a:latin typeface="Arial" panose="020B0604020202020204" pitchFamily="34" charset="0"/>
            </a:endParaRPr>
          </a:p>
          <a:p>
            <a:endParaRPr lang="ja-JP" altLang="en-US">
              <a:latin typeface="Arial" panose="020B0604020202020204" pitchFamily="34" charset="0"/>
            </a:endParaRPr>
          </a:p>
          <a:p>
            <a:endParaRPr lang="ja-JP" altLang="en-US">
              <a:latin typeface="Arial" panose="020B0604020202020204" pitchFamily="34" charset="0"/>
            </a:endParaRPr>
          </a:p>
        </p:txBody>
      </p:sp>
      <p:sp>
        <p:nvSpPr>
          <p:cNvPr id="419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9E19E69-B86E-4CFC-BEAE-023F414F8625}" type="slidenum">
              <a:rPr kumimoji="1" lang="en-US" altLang="ja-JP" smtClean="0">
                <a:latin typeface="Arial" panose="020B0604020202020204" pitchFamily="34" charset="0"/>
              </a:rPr>
              <a:pPr/>
              <a:t>19</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928549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C228E58D-89CC-409E-B5E7-07588C6305A1}" type="slidenum">
              <a:rPr kumimoji="1" lang="en-US" altLang="ja-JP" smtClean="0">
                <a:solidFill>
                  <a:srgbClr val="000000"/>
                </a:solidFill>
                <a:latin typeface="Arial" panose="020B0604020202020204" pitchFamily="34" charset="0"/>
              </a:rPr>
              <a:pPr/>
              <a:t>2</a:t>
            </a:fld>
            <a:endParaRPr kumimoji="1" lang="en-US" altLang="ja-JP">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説明の内容は，スクリーンに示しております大きく４点です。</a:t>
            </a:r>
          </a:p>
        </p:txBody>
      </p:sp>
    </p:spTree>
    <p:extLst>
      <p:ext uri="{BB962C8B-B14F-4D97-AF65-F5344CB8AC3E}">
        <p14:creationId xmlns:p14="http://schemas.microsoft.com/office/powerpoint/2010/main" val="3125794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それでは，観点別に具体的に見ていきます。</a:t>
            </a:r>
            <a:endParaRPr lang="en-US" altLang="ja-JP" dirty="0">
              <a:latin typeface="Arial" panose="020B0604020202020204" pitchFamily="34" charset="0"/>
            </a:endParaRPr>
          </a:p>
          <a:p>
            <a:r>
              <a:rPr lang="ja-JP" altLang="en-US" dirty="0">
                <a:latin typeface="Arial" panose="020B0604020202020204" pitchFamily="34" charset="0"/>
              </a:rPr>
              <a:t>はじめに，「知識」についてです。</a:t>
            </a:r>
            <a:endParaRPr lang="en-US" altLang="ja-JP" dirty="0">
              <a:latin typeface="Arial" panose="020B0604020202020204" pitchFamily="34" charset="0"/>
            </a:endParaRPr>
          </a:p>
          <a:p>
            <a:r>
              <a:rPr lang="ja-JP" altLang="en-US" dirty="0">
                <a:latin typeface="Arial" panose="020B0604020202020204" pitchFamily="34" charset="0"/>
              </a:rPr>
              <a:t>低学年の「形や色など」，中学年の「形や色などの感じ」，高学年の「形や色などの造形的な特徴」については，指導計画の作成と内容の取扱い</a:t>
            </a:r>
            <a:r>
              <a:rPr lang="ja-JP" altLang="en-US" dirty="0">
                <a:latin typeface="ＭＳ Ｐ明朝" panose="02020600040205080304" pitchFamily="18" charset="-128"/>
              </a:rPr>
              <a:t>２</a:t>
            </a:r>
            <a:r>
              <a:rPr lang="en-US" altLang="ja-JP" dirty="0">
                <a:latin typeface="ＭＳ Ｐ明朝" panose="02020600040205080304" pitchFamily="18" charset="-128"/>
              </a:rPr>
              <a:t>(3)</a:t>
            </a:r>
            <a:r>
              <a:rPr lang="ja-JP" altLang="en-US" dirty="0">
                <a:latin typeface="Arial" panose="020B0604020202020204" pitchFamily="34" charset="0"/>
              </a:rPr>
              <a:t>「</a:t>
            </a:r>
            <a:r>
              <a:rPr lang="en-US" altLang="ja-JP" dirty="0">
                <a:latin typeface="Arial" panose="020B0604020202020204" pitchFamily="34" charset="0"/>
              </a:rPr>
              <a:t>〔</a:t>
            </a:r>
            <a:r>
              <a:rPr lang="ja-JP" altLang="en-US" dirty="0">
                <a:latin typeface="Arial" panose="020B0604020202020204" pitchFamily="34" charset="0"/>
              </a:rPr>
              <a:t>共通事項</a:t>
            </a:r>
            <a:r>
              <a:rPr lang="en-US" altLang="ja-JP" dirty="0">
                <a:latin typeface="Arial" panose="020B0604020202020204" pitchFamily="34" charset="0"/>
              </a:rPr>
              <a:t>〕</a:t>
            </a:r>
            <a:r>
              <a:rPr lang="ja-JP" altLang="en-US" dirty="0">
                <a:latin typeface="Arial" panose="020B0604020202020204" pitchFamily="34" charset="0"/>
              </a:rPr>
              <a:t>のアの指導」を参考にして，題材に即して具体的に示します。</a:t>
            </a:r>
            <a:endParaRPr lang="en-US" altLang="ja-JP" dirty="0">
              <a:latin typeface="Arial" panose="020B0604020202020204" pitchFamily="34" charset="0"/>
            </a:endParaRPr>
          </a:p>
          <a:p>
            <a:r>
              <a:rPr lang="ja-JP" altLang="en-US" dirty="0">
                <a:latin typeface="Arial" panose="020B0604020202020204" pitchFamily="34" charset="0"/>
              </a:rPr>
              <a:t>また，「自分の感覚や行為を通して」についても，題材に即して具体的に示します。</a:t>
            </a:r>
            <a:endParaRPr lang="en-US" altLang="ja-JP" dirty="0">
              <a:latin typeface="Arial" panose="020B0604020202020204" pitchFamily="34" charset="0"/>
            </a:endParaRPr>
          </a:p>
          <a:p>
            <a:r>
              <a:rPr lang="ja-JP" altLang="en-US" dirty="0">
                <a:latin typeface="Arial" panose="020B0604020202020204" pitchFamily="34" charset="0"/>
              </a:rPr>
              <a:t>例を，スクリーンに赤で表していますので確認してください。</a:t>
            </a: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p:txBody>
      </p:sp>
      <p:sp>
        <p:nvSpPr>
          <p:cNvPr id="44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0F2A951-E06C-4FDF-96A0-A72D6A3B93DA}" type="slidenum">
              <a:rPr kumimoji="1" lang="en-US" altLang="ja-JP" smtClean="0">
                <a:latin typeface="Arial" panose="020B0604020202020204" pitchFamily="34" charset="0"/>
              </a:rPr>
              <a:pPr/>
              <a:t>20</a:t>
            </a:fld>
            <a:endParaRPr kumimoji="1" lang="en-US" altLang="ja-JP">
              <a:latin typeface="Arial" panose="020B0604020202020204" pitchFamily="34" charset="0"/>
            </a:endParaRPr>
          </a:p>
        </p:txBody>
      </p:sp>
    </p:spTree>
    <p:extLst>
      <p:ext uri="{BB962C8B-B14F-4D97-AF65-F5344CB8AC3E}">
        <p14:creationId xmlns:p14="http://schemas.microsoft.com/office/powerpoint/2010/main" val="1373318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a:ln/>
        </p:spPr>
      </p:sp>
      <p:sp>
        <p:nvSpPr>
          <p:cNvPr id="460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次に，＜技能＞についてです。</a:t>
            </a:r>
            <a:endParaRPr lang="en-US" altLang="ja-JP" dirty="0">
              <a:latin typeface="Arial" panose="020B0604020202020204" pitchFamily="34" charset="0"/>
            </a:endParaRPr>
          </a:p>
          <a:p>
            <a:r>
              <a:rPr lang="ja-JP" altLang="en-US" dirty="0">
                <a:latin typeface="Arial" panose="020B0604020202020204" pitchFamily="34" charset="0"/>
              </a:rPr>
              <a:t>全学年の「材料や用具」，中学年，高学年の「前学年までの材料や用具」については，指導計画の作成と内容の取扱い</a:t>
            </a:r>
            <a:r>
              <a:rPr lang="ja-JP" altLang="en-US" dirty="0">
                <a:latin typeface="ＭＳ Ｐ明朝" panose="02020600040205080304" pitchFamily="18" charset="-128"/>
              </a:rPr>
              <a:t>２</a:t>
            </a:r>
            <a:r>
              <a:rPr lang="en-US" altLang="ja-JP" dirty="0">
                <a:latin typeface="ＭＳ Ｐ明朝" panose="02020600040205080304" pitchFamily="18" charset="-128"/>
              </a:rPr>
              <a:t>(6)</a:t>
            </a:r>
            <a:r>
              <a:rPr lang="ja-JP" altLang="en-US" dirty="0">
                <a:latin typeface="Arial" panose="020B0604020202020204" pitchFamily="34" charset="0"/>
              </a:rPr>
              <a:t>「材料や用具」を参考にして，題材に即して具体的に示します。</a:t>
            </a:r>
            <a:endParaRPr lang="en-US" altLang="ja-JP"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p:txBody>
      </p:sp>
      <p:sp>
        <p:nvSpPr>
          <p:cNvPr id="460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39D1FCD-8291-46D3-9CA0-CE4730274392}" type="slidenum">
              <a:rPr kumimoji="1" lang="en-US" altLang="ja-JP" smtClean="0">
                <a:latin typeface="Arial" panose="020B0604020202020204" pitchFamily="34" charset="0"/>
              </a:rPr>
              <a:pPr/>
              <a:t>21</a:t>
            </a:fld>
            <a:endParaRPr kumimoji="1" lang="en-US" altLang="ja-JP">
              <a:latin typeface="Arial" panose="020B0604020202020204" pitchFamily="34" charset="0"/>
            </a:endParaRPr>
          </a:p>
        </p:txBody>
      </p:sp>
    </p:spTree>
    <p:extLst>
      <p:ext uri="{BB962C8B-B14F-4D97-AF65-F5344CB8AC3E}">
        <p14:creationId xmlns:p14="http://schemas.microsoft.com/office/powerpoint/2010/main" val="1284082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次に「思考力，判断力，表現力等」の目標です。</a:t>
            </a:r>
            <a:endParaRPr lang="en-US" altLang="ja-JP" dirty="0">
              <a:latin typeface="Arial" panose="020B0604020202020204" pitchFamily="34" charset="0"/>
            </a:endParaRPr>
          </a:p>
          <a:p>
            <a:r>
              <a:rPr lang="ja-JP" altLang="en-US" dirty="0">
                <a:latin typeface="Arial" panose="020B0604020202020204" pitchFamily="34" charset="0"/>
              </a:rPr>
              <a:t>造形遊びをする活動における，低学年の「身近な自然物や人工の材料の形や色など」，中学年の「身近な材料や場所など」，高学年の「材料や場所，空間などの特徴」については，指導計画の作成と内容の取扱い２（６）「材料や用具」などを参考にして，題材に即して具体的に示します。</a:t>
            </a:r>
            <a:endParaRPr lang="en-US" altLang="ja-JP"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0B58A70-1F39-4B7D-8989-9FCAAE06A21B}" type="slidenum">
              <a:rPr kumimoji="1" lang="en-US" altLang="ja-JP" smtClean="0">
                <a:latin typeface="Arial" panose="020B0604020202020204" pitchFamily="34" charset="0"/>
              </a:rPr>
              <a:pPr/>
              <a:t>22</a:t>
            </a:fld>
            <a:endParaRPr kumimoji="1" lang="en-US" altLang="ja-JP">
              <a:latin typeface="Arial" panose="020B0604020202020204" pitchFamily="34" charset="0"/>
            </a:endParaRPr>
          </a:p>
        </p:txBody>
      </p:sp>
    </p:spTree>
    <p:extLst>
      <p:ext uri="{BB962C8B-B14F-4D97-AF65-F5344CB8AC3E}">
        <p14:creationId xmlns:p14="http://schemas.microsoft.com/office/powerpoint/2010/main" val="1066286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a:ln/>
        </p:spPr>
      </p:sp>
      <p:sp>
        <p:nvSpPr>
          <p:cNvPr id="501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絵や立体，工作に表す活動における，低学年の「感じたこと，想像したこと」，中学年の「感じたこと，想像したこと，見たこと」，高学年の「感じたこと，想像したこと，見たこと，伝え合いたいこと」については，題材に即して選択し，さらに具体的に示します。</a:t>
            </a:r>
            <a:endParaRPr lang="en-US" altLang="ja-JP"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p:txBody>
      </p:sp>
      <p:sp>
        <p:nvSpPr>
          <p:cNvPr id="501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468AF60-E9CB-4396-96B9-2D938AF4AFBF}" type="slidenum">
              <a:rPr kumimoji="1" lang="en-US" altLang="ja-JP" smtClean="0">
                <a:latin typeface="Arial" panose="020B0604020202020204" pitchFamily="34" charset="0"/>
              </a:rPr>
              <a:pPr/>
              <a:t>23</a:t>
            </a:fld>
            <a:endParaRPr kumimoji="1" lang="en-US" altLang="ja-JP">
              <a:latin typeface="Arial" panose="020B0604020202020204" pitchFamily="34" charset="0"/>
            </a:endParaRPr>
          </a:p>
        </p:txBody>
      </p:sp>
    </p:spTree>
    <p:extLst>
      <p:ext uri="{BB962C8B-B14F-4D97-AF65-F5344CB8AC3E}">
        <p14:creationId xmlns:p14="http://schemas.microsoft.com/office/powerpoint/2010/main" val="3988500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鑑賞する活動における，低学年の「自分たちの作品や身近な材料など」，中学年の「自分たちの作品や身近な美術作品，製作の過程など」，高学年の「自分たちの作品，我が国や諸外国の親しみのある美術作品，生活の中の造形など」は，題材に即して選択し，さらに具体的に示すことも考えられます。</a:t>
            </a:r>
            <a:endParaRPr lang="en-US" altLang="ja-JP" dirty="0">
              <a:latin typeface="Arial" panose="020B0604020202020204" pitchFamily="34" charset="0"/>
            </a:endParaRPr>
          </a:p>
          <a:p>
            <a:r>
              <a:rPr lang="ja-JP" altLang="en-US" dirty="0">
                <a:latin typeface="Arial" panose="020B0604020202020204" pitchFamily="34" charset="0"/>
              </a:rPr>
              <a:t>	</a:t>
            </a: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p:txBody>
      </p:sp>
      <p:sp>
        <p:nvSpPr>
          <p:cNvPr id="522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EEB59C9-15D0-46F2-A8A2-1AAD8014EDEA}" type="slidenum">
              <a:rPr kumimoji="1" lang="en-US" altLang="ja-JP" smtClean="0">
                <a:latin typeface="Arial" panose="020B0604020202020204" pitchFamily="34" charset="0"/>
              </a:rPr>
              <a:pPr/>
              <a:t>24</a:t>
            </a:fld>
            <a:endParaRPr kumimoji="1" lang="en-US" altLang="ja-JP">
              <a:latin typeface="Arial" panose="020B0604020202020204" pitchFamily="34" charset="0"/>
            </a:endParaRPr>
          </a:p>
        </p:txBody>
      </p:sp>
    </p:spTree>
    <p:extLst>
      <p:ext uri="{BB962C8B-B14F-4D97-AF65-F5344CB8AC3E}">
        <p14:creationId xmlns:p14="http://schemas.microsoft.com/office/powerpoint/2010/main" val="640842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a:ln/>
        </p:spPr>
      </p:sp>
      <p:sp>
        <p:nvSpPr>
          <p:cNvPr id="542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すべての題材において，低学年の「色や形など」，中学年の「形や色などの感じ」，高学年の「形や色などの造形的な特徴」については，指導計画の作成と内容の取扱い２（３）「</a:t>
            </a:r>
            <a:r>
              <a:rPr lang="en-US" altLang="ja-JP" dirty="0">
                <a:latin typeface="Arial" panose="020B0604020202020204" pitchFamily="34" charset="0"/>
              </a:rPr>
              <a:t>〔</a:t>
            </a:r>
            <a:r>
              <a:rPr lang="ja-JP" altLang="en-US" dirty="0">
                <a:latin typeface="Arial" panose="020B0604020202020204" pitchFamily="34" charset="0"/>
              </a:rPr>
              <a:t>共通事項</a:t>
            </a:r>
            <a:r>
              <a:rPr lang="en-US" altLang="ja-JP" dirty="0">
                <a:latin typeface="Arial" panose="020B0604020202020204" pitchFamily="34" charset="0"/>
              </a:rPr>
              <a:t>〕</a:t>
            </a:r>
            <a:r>
              <a:rPr lang="ja-JP" altLang="en-US" dirty="0">
                <a:latin typeface="Arial" panose="020B0604020202020204" pitchFamily="34" charset="0"/>
              </a:rPr>
              <a:t>のアの指導」を参考にして，題材に即して具体的に示すことが考えらます。 </a:t>
            </a: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p:txBody>
      </p:sp>
      <p:sp>
        <p:nvSpPr>
          <p:cNvPr id="542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702F714-C3D2-4C17-8631-6986EDAA0136}" type="slidenum">
              <a:rPr kumimoji="1" lang="en-US" altLang="ja-JP" smtClean="0">
                <a:latin typeface="Arial" panose="020B0604020202020204" pitchFamily="34" charset="0"/>
              </a:rPr>
              <a:pPr/>
              <a:t>25</a:t>
            </a:fld>
            <a:endParaRPr kumimoji="1" lang="en-US" altLang="ja-JP">
              <a:latin typeface="Arial" panose="020B0604020202020204" pitchFamily="34" charset="0"/>
            </a:endParaRPr>
          </a:p>
        </p:txBody>
      </p:sp>
    </p:spTree>
    <p:extLst>
      <p:ext uri="{BB962C8B-B14F-4D97-AF65-F5344CB8AC3E}">
        <p14:creationId xmlns:p14="http://schemas.microsoft.com/office/powerpoint/2010/main" val="1522848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「学びに向かう力，人間性等」の目標は，題材に即して「表現する活動」や「鑑賞する活動」を具体的に示します。</a:t>
            </a:r>
            <a:endParaRPr lang="en-US" altLang="ja-JP" dirty="0">
              <a:latin typeface="Arial" panose="020B0604020202020204" pitchFamily="34" charset="0"/>
            </a:endParaRPr>
          </a:p>
          <a:p>
            <a:r>
              <a:rPr lang="ja-JP" altLang="en-US" dirty="0">
                <a:latin typeface="Arial" panose="020B0604020202020204" pitchFamily="34" charset="0"/>
              </a:rPr>
              <a:t>なお，題材の目標の示し方は，（１）知識及び技能（２）思考力，判断力，表現力等（３）学びに向かう力，人間性などに分けて示す，または，全体を一文にするなど多様な示し方が考えられます。</a:t>
            </a: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p:txBody>
      </p:sp>
      <p:sp>
        <p:nvSpPr>
          <p:cNvPr id="563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B4547EB-A9DE-4904-9EE5-2057EA1B437F}" type="slidenum">
              <a:rPr kumimoji="1" lang="en-US" altLang="ja-JP" smtClean="0">
                <a:latin typeface="Arial" panose="020B0604020202020204" pitchFamily="34" charset="0"/>
              </a:rPr>
              <a:pPr/>
              <a:t>26</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469660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次に，（２）題材の評価規準の作成のポイントについて説明します。　</a:t>
            </a:r>
            <a:endParaRPr lang="en-US" altLang="ja-JP" dirty="0">
              <a:latin typeface="Arial" panose="020B0604020202020204" pitchFamily="34" charset="0"/>
            </a:endParaRPr>
          </a:p>
          <a:p>
            <a:r>
              <a:rPr lang="ja-JP" altLang="en-US" dirty="0">
                <a:latin typeface="Arial" panose="020B0604020202020204" pitchFamily="34" charset="0"/>
              </a:rPr>
              <a:t>題材の評価規準の作成の仕方には２つの方法が考えられます。</a:t>
            </a:r>
            <a:endParaRPr lang="en-US" altLang="ja-JP" dirty="0">
              <a:latin typeface="Arial" panose="020B0604020202020204" pitchFamily="34" charset="0"/>
            </a:endParaRPr>
          </a:p>
          <a:p>
            <a:r>
              <a:rPr lang="ja-JP" altLang="en-US" dirty="0">
                <a:latin typeface="Arial" panose="020B0604020202020204" pitchFamily="34" charset="0"/>
              </a:rPr>
              <a:t>１「内容のまとまりごとの評価規準」から作成する方法（スライド４～１４参照）と</a:t>
            </a:r>
            <a:endParaRPr lang="en-US" altLang="ja-JP" dirty="0">
              <a:latin typeface="Arial" panose="020B0604020202020204" pitchFamily="34" charset="0"/>
            </a:endParaRPr>
          </a:p>
          <a:p>
            <a:r>
              <a:rPr lang="ja-JP" altLang="en-US" dirty="0">
                <a:latin typeface="Arial" panose="020B0604020202020204" pitchFamily="34" charset="0"/>
              </a:rPr>
              <a:t>２「内容のまとまりごとの評価規準」を踏まえ，題材の目標から作成する方法　があります。</a:t>
            </a:r>
            <a:endParaRPr lang="en-US" altLang="ja-JP"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p:txBody>
      </p:sp>
      <p:sp>
        <p:nvSpPr>
          <p:cNvPr id="583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CC29753-AF85-4B89-A27C-F1056BAEAB1B}" type="slidenum">
              <a:rPr kumimoji="1" lang="en-US" altLang="ja-JP" smtClean="0">
                <a:latin typeface="Arial" panose="020B0604020202020204" pitchFamily="34" charset="0"/>
              </a:rPr>
              <a:pPr/>
              <a:t>27</a:t>
            </a:fld>
            <a:endParaRPr kumimoji="1" lang="en-US" altLang="ja-JP">
              <a:latin typeface="Arial" panose="020B0604020202020204" pitchFamily="34" charset="0"/>
            </a:endParaRPr>
          </a:p>
        </p:txBody>
      </p:sp>
    </p:spTree>
    <p:extLst>
      <p:ext uri="{BB962C8B-B14F-4D97-AF65-F5344CB8AC3E}">
        <p14:creationId xmlns:p14="http://schemas.microsoft.com/office/powerpoint/2010/main" val="3421509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051C5CB5-7B67-495A-9B3E-36CBC3CABC94}" type="slidenum">
              <a:rPr kumimoji="1" lang="en-US" altLang="ja-JP" smtClean="0">
                <a:solidFill>
                  <a:srgbClr val="000000"/>
                </a:solidFill>
                <a:latin typeface="Arial" panose="020B0604020202020204" pitchFamily="34" charset="0"/>
              </a:rPr>
              <a:pPr/>
              <a:t>28</a:t>
            </a:fld>
            <a:endParaRPr kumimoji="1" lang="en-US" altLang="ja-JP">
              <a:solidFill>
                <a:srgbClr val="000000"/>
              </a:solidFill>
              <a:latin typeface="Arial" panose="020B0604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続けて，</a:t>
            </a:r>
            <a:r>
              <a:rPr lang="en-US" altLang="ja-JP">
                <a:latin typeface="ＭＳ 明朝" panose="02020609040205080304" pitchFamily="17" charset="-128"/>
                <a:ea typeface="ＭＳ 明朝" panose="02020609040205080304" pitchFamily="17" charset="-128"/>
              </a:rPr>
              <a:t>Ⅳ</a:t>
            </a:r>
            <a:r>
              <a:rPr lang="ja-JP" altLang="en-US">
                <a:latin typeface="ＭＳ 明朝" panose="02020609040205080304" pitchFamily="17" charset="-128"/>
                <a:ea typeface="ＭＳ 明朝" panose="02020609040205080304" pitchFamily="17" charset="-128"/>
              </a:rPr>
              <a:t>　事例「のこぎりザクザク生まれる形」の題材の評価規準について説明します。</a:t>
            </a:r>
          </a:p>
        </p:txBody>
      </p:sp>
    </p:spTree>
    <p:extLst>
      <p:ext uri="{BB962C8B-B14F-4D97-AF65-F5344CB8AC3E}">
        <p14:creationId xmlns:p14="http://schemas.microsoft.com/office/powerpoint/2010/main" val="3443183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ー 1"/>
          <p:cNvSpPr>
            <a:spLocks noGrp="1" noRot="1" noChangeAspect="1" noTextEdit="1"/>
          </p:cNvSpPr>
          <p:nvPr>
            <p:ph type="sldImg"/>
          </p:nvPr>
        </p:nvSpPr>
        <p:spPr>
          <a:ln/>
        </p:spPr>
      </p:sp>
      <p:sp>
        <p:nvSpPr>
          <p:cNvPr id="624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ここでは，「のこぎりザクザク生まれる形」　の　指導と評価の計画から評価の総括までを説明します。</a:t>
            </a:r>
            <a:endParaRPr lang="en-US" altLang="ja-JP">
              <a:latin typeface="Arial" panose="020B0604020202020204" pitchFamily="34" charset="0"/>
            </a:endParaRPr>
          </a:p>
          <a:p>
            <a:r>
              <a:rPr lang="ja-JP" altLang="en-US">
                <a:latin typeface="Arial" panose="020B0604020202020204" pitchFamily="34" charset="0"/>
              </a:rPr>
              <a:t>題材の目標を学習指導要領で示している「学年の目標」や「内容」から，スクリーンのように作成しています。</a:t>
            </a:r>
            <a:endParaRPr lang="en-US" altLang="ja-JP">
              <a:latin typeface="Arial" panose="020B0604020202020204" pitchFamily="34" charset="0"/>
            </a:endParaRPr>
          </a:p>
          <a:p>
            <a:r>
              <a:rPr lang="ja-JP" altLang="en-US">
                <a:latin typeface="Arial" panose="020B0604020202020204" pitchFamily="34" charset="0"/>
              </a:rPr>
              <a:t>なお，（３）の下線部は個人内評価になる部分です。</a:t>
            </a:r>
          </a:p>
        </p:txBody>
      </p:sp>
      <p:sp>
        <p:nvSpPr>
          <p:cNvPr id="624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BAB9634-8E39-4C8F-8FDD-5D12B5D3946A}" type="slidenum">
              <a:rPr kumimoji="1" lang="en-US" altLang="ja-JP" smtClean="0">
                <a:latin typeface="Arial" panose="020B0604020202020204" pitchFamily="34" charset="0"/>
              </a:rPr>
              <a:pPr/>
              <a:t>29</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794830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483570F-012D-4734-87D2-F904A9174DA3}" type="slidenum">
              <a:rPr kumimoji="1" lang="en-US" altLang="ja-JP" smtClean="0">
                <a:solidFill>
                  <a:srgbClr val="000000"/>
                </a:solidFill>
                <a:latin typeface="Arial" panose="020B0604020202020204" pitchFamily="34" charset="0"/>
              </a:rPr>
              <a:pPr/>
              <a:t>3</a:t>
            </a:fld>
            <a:endParaRPr kumimoji="1" lang="en-US" altLang="ja-JP">
              <a:solidFill>
                <a:srgbClr val="000000"/>
              </a:solidFill>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初めに，</a:t>
            </a:r>
            <a:r>
              <a:rPr lang="en-US" altLang="ja-JP" dirty="0">
                <a:latin typeface="ＭＳ 明朝" panose="02020609040205080304" pitchFamily="17" charset="-128"/>
                <a:ea typeface="ＭＳ 明朝" panose="02020609040205080304" pitchFamily="17" charset="-128"/>
              </a:rPr>
              <a:t>Ⅰ</a:t>
            </a:r>
            <a:r>
              <a:rPr lang="ja-JP" altLang="en-US" dirty="0">
                <a:latin typeface="ＭＳ 明朝" panose="02020609040205080304" pitchFamily="17" charset="-128"/>
                <a:ea typeface="ＭＳ 明朝" panose="02020609040205080304" pitchFamily="17" charset="-128"/>
              </a:rPr>
              <a:t>　小学校図画工作科における「内容のまとまり」について説明します。</a:t>
            </a:r>
            <a:endParaRPr lang="en-US" altLang="ja-JP" dirty="0">
              <a:latin typeface="ＭＳ 明朝" panose="02020609040205080304" pitchFamily="17" charset="-128"/>
              <a:ea typeface="ＭＳ 明朝" panose="02020609040205080304" pitchFamily="17" charset="-128"/>
            </a:endParaRPr>
          </a:p>
          <a:p>
            <a:endParaRPr lang="ja-JP" altLang="en-US" dirty="0">
              <a:latin typeface="ＭＳ 明朝" panose="02020609040205080304" pitchFamily="17" charset="-128"/>
              <a:ea typeface="ＭＳ 明朝" panose="02020609040205080304" pitchFamily="17" charset="-128"/>
            </a:endParaRPr>
          </a:p>
          <a:p>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303920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ー 1"/>
          <p:cNvSpPr>
            <a:spLocks noGrp="1" noRot="1" noChangeAspect="1" noTextEdit="1"/>
          </p:cNvSpPr>
          <p:nvPr>
            <p:ph type="sldImg"/>
          </p:nvPr>
        </p:nvSpPr>
        <p:spPr>
          <a:ln/>
        </p:spPr>
      </p:sp>
      <p:sp>
        <p:nvSpPr>
          <p:cNvPr id="645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これは，前のページの題材の目標から評価規準を作成した例です。</a:t>
            </a:r>
            <a:endParaRPr lang="en-US" altLang="ja-JP">
              <a:latin typeface="Arial" panose="020B0604020202020204" pitchFamily="34" charset="0"/>
            </a:endParaRPr>
          </a:p>
          <a:p>
            <a:r>
              <a:rPr lang="ja-JP" altLang="en-US">
                <a:latin typeface="Arial" panose="020B0604020202020204" pitchFamily="34" charset="0"/>
              </a:rPr>
              <a:t>「思考・判断・表現」では，</a:t>
            </a:r>
            <a:r>
              <a:rPr lang="en-US" altLang="ja-JP">
                <a:latin typeface="Arial" panose="020B0604020202020204" pitchFamily="34" charset="0"/>
              </a:rPr>
              <a:t>〔</a:t>
            </a:r>
            <a:r>
              <a:rPr lang="ja-JP" altLang="en-US">
                <a:latin typeface="Arial" panose="020B0604020202020204" pitchFamily="34" charset="0"/>
              </a:rPr>
              <a:t>共通事項</a:t>
            </a:r>
            <a:r>
              <a:rPr lang="en-US" altLang="ja-JP">
                <a:latin typeface="Arial" panose="020B0604020202020204" pitchFamily="34" charset="0"/>
              </a:rPr>
              <a:t>〕</a:t>
            </a:r>
            <a:r>
              <a:rPr lang="ja-JP" altLang="en-US">
                <a:latin typeface="Arial" panose="020B0604020202020204" pitchFamily="34" charset="0"/>
              </a:rPr>
              <a:t>（１）イの事項である「形や色などの組合せによる感じを基に，自分のイメージをもちながら」を文頭につけ，評価規準を作成しています。また，表現と鑑賞を組み合わせた題材なので，（発想や構想）と（鑑賞）からの評価規準を作成します。</a:t>
            </a:r>
          </a:p>
        </p:txBody>
      </p:sp>
      <p:sp>
        <p:nvSpPr>
          <p:cNvPr id="645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83DDA40-0C98-425B-9EB3-9555B1EC7DC7}" type="slidenum">
              <a:rPr kumimoji="1" lang="en-US" altLang="ja-JP" smtClean="0">
                <a:latin typeface="Arial" panose="020B0604020202020204" pitchFamily="34" charset="0"/>
              </a:rPr>
              <a:pPr/>
              <a:t>30</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536584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TextEdit="1"/>
          </p:cNvSpPr>
          <p:nvPr>
            <p:ph type="sldImg"/>
          </p:nvPr>
        </p:nvSpPr>
        <p:spPr>
          <a:ln/>
        </p:spPr>
      </p:sp>
      <p:sp>
        <p:nvSpPr>
          <p:cNvPr id="665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ここでは，６時間の指導と評価の計画について説明します。</a:t>
            </a:r>
            <a:endParaRPr lang="en-US" altLang="ja-JP" dirty="0">
              <a:latin typeface="Arial" panose="020B0604020202020204" pitchFamily="34" charset="0"/>
            </a:endParaRPr>
          </a:p>
          <a:p>
            <a:r>
              <a:rPr lang="ja-JP" altLang="en-US" dirty="0">
                <a:latin typeface="Arial" panose="020B0604020202020204" pitchFamily="34" charset="0"/>
              </a:rPr>
              <a:t>観点別学習状況を記録に残す場面等を精選するためには，題材のまとまりの中で適切に評価を実施できるよう，計画を立てる段階から，評価の時期や評価方法等を考えておくことが非常に重要です。</a:t>
            </a:r>
            <a:endParaRPr lang="en-US" altLang="ja-JP" dirty="0">
              <a:latin typeface="Arial" panose="020B0604020202020204" pitchFamily="34" charset="0"/>
            </a:endParaRPr>
          </a:p>
          <a:p>
            <a:r>
              <a:rPr lang="ja-JP" altLang="en-US" dirty="0">
                <a:latin typeface="Arial" panose="020B0604020202020204" pitchFamily="34" charset="0"/>
              </a:rPr>
              <a:t>表の○は，題材の評価規準に照らして，適宜，児童の学習状況を把握し指導に生かすことを表しています。</a:t>
            </a:r>
          </a:p>
          <a:p>
            <a:r>
              <a:rPr lang="ja-JP" altLang="en-US" dirty="0">
                <a:latin typeface="Arial" panose="020B0604020202020204" pitchFamily="34" charset="0"/>
              </a:rPr>
              <a:t>また◎は，題材の評価規準に照らして，全員の学習状況を記録に残すことを表しています。</a:t>
            </a:r>
          </a:p>
          <a:p>
            <a:r>
              <a:rPr lang="ja-JP" altLang="en-US" dirty="0">
                <a:latin typeface="Arial" panose="020B0604020202020204" pitchFamily="34" charset="0"/>
              </a:rPr>
              <a:t>例えば，のこぎりの使い方や木の切り方などの技能では，</a:t>
            </a:r>
            <a:r>
              <a:rPr lang="en-US" altLang="ja-JP" dirty="0">
                <a:latin typeface="ＭＳ Ｐ明朝" panose="02020600040205080304" pitchFamily="18" charset="-128"/>
              </a:rPr>
              <a:t>1</a:t>
            </a:r>
            <a:r>
              <a:rPr lang="ja-JP" altLang="en-US" dirty="0">
                <a:latin typeface="ＭＳ Ｐ明朝" panose="02020600040205080304" pitchFamily="18" charset="-128"/>
              </a:rPr>
              <a:t>時間目で児童の学習状況を把握し，個々の指導に生かし，５時間目</a:t>
            </a:r>
            <a:r>
              <a:rPr lang="ja-JP" altLang="en-US" dirty="0">
                <a:latin typeface="Arial" panose="020B0604020202020204" pitchFamily="34" charset="0"/>
              </a:rPr>
              <a:t>でのこぎりを適切に扱うことについて評価を行います。このように，日々の授業の中で児童の学習状況を適宜把握して指導の改善に生かすことは非常に重要であるため，記録に残す場面以外においても，教師が児童の学習状況を確認する必要があります。</a:t>
            </a:r>
            <a:endParaRPr lang="en-US" altLang="ja-JP" dirty="0">
              <a:latin typeface="Arial" panose="020B0604020202020204" pitchFamily="34" charset="0"/>
            </a:endParaRPr>
          </a:p>
          <a:p>
            <a:r>
              <a:rPr lang="ja-JP" altLang="en-US" dirty="0">
                <a:latin typeface="Arial" panose="020B0604020202020204" pitchFamily="34" charset="0"/>
              </a:rPr>
              <a:t>また，主体的に取り組む態度については，継続的に見て，時には記録に残しながら最後に評価を行います。</a:t>
            </a:r>
          </a:p>
          <a:p>
            <a:endParaRPr lang="en-US" altLang="ja-JP" dirty="0">
              <a:latin typeface="Arial" panose="020B0604020202020204" pitchFamily="34" charset="0"/>
            </a:endParaRPr>
          </a:p>
          <a:p>
            <a:endParaRPr lang="ja-JP" altLang="en-US" dirty="0">
              <a:latin typeface="Arial" panose="020B0604020202020204" pitchFamily="34" charset="0"/>
            </a:endParaRPr>
          </a:p>
        </p:txBody>
      </p:sp>
      <p:sp>
        <p:nvSpPr>
          <p:cNvPr id="665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92A3D24-D25E-4DE0-966B-51C8BB8A11A2}" type="slidenum">
              <a:rPr kumimoji="1" lang="en-US" altLang="ja-JP" smtClean="0">
                <a:latin typeface="Arial" panose="020B0604020202020204" pitchFamily="34" charset="0"/>
              </a:rPr>
              <a:pPr/>
              <a:t>31</a:t>
            </a:fld>
            <a:endParaRPr kumimoji="1" lang="en-US" altLang="ja-JP">
              <a:latin typeface="Arial" panose="020B0604020202020204" pitchFamily="34" charset="0"/>
            </a:endParaRPr>
          </a:p>
        </p:txBody>
      </p:sp>
    </p:spTree>
    <p:extLst>
      <p:ext uri="{BB962C8B-B14F-4D97-AF65-F5344CB8AC3E}">
        <p14:creationId xmlns:p14="http://schemas.microsoft.com/office/powerpoint/2010/main" val="1264159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p:cNvSpPr>
            <a:spLocks noGrp="1" noRot="1" noChangeAspect="1" noTextEdit="1"/>
          </p:cNvSpPr>
          <p:nvPr>
            <p:ph type="sldImg"/>
          </p:nvPr>
        </p:nvSpPr>
        <p:spPr>
          <a:ln/>
        </p:spPr>
      </p:sp>
      <p:sp>
        <p:nvSpPr>
          <p:cNvPr id="686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最後に，観点別学習状況の評価の総括の例です。本題材では，〇〇さんの場合，「知識」がＢ，「技能」がＡですが，「技能」を重点的に指導する題材であるため，総合して「知識・技能」はＡと評価をしています。また同じように，△△さんは，「発想や構想」がＡ，「鑑賞」がＢですが，「発想や構想」を中心に評価をしたため，「思考・判断・表現」の評価はＡと評価をしています。</a:t>
            </a:r>
            <a:endParaRPr lang="en-US" altLang="ja-JP">
              <a:latin typeface="Arial" panose="020B0604020202020204" pitchFamily="34" charset="0"/>
            </a:endParaRPr>
          </a:p>
          <a:p>
            <a:r>
              <a:rPr lang="ja-JP" altLang="en-US">
                <a:latin typeface="Arial" panose="020B0604020202020204" pitchFamily="34" charset="0"/>
              </a:rPr>
              <a:t>このようにあらかじめ基準を決めておくことが大切になります。</a:t>
            </a:r>
            <a:endParaRPr lang="en-US" altLang="ja-JP">
              <a:latin typeface="Arial" panose="020B0604020202020204" pitchFamily="34" charset="0"/>
            </a:endParaRPr>
          </a:p>
          <a:p>
            <a:endParaRPr lang="en-US" altLang="ja-JP">
              <a:latin typeface="Arial" panose="020B0604020202020204" pitchFamily="34" charset="0"/>
            </a:endParaRPr>
          </a:p>
          <a:p>
            <a:r>
              <a:rPr lang="ja-JP" altLang="en-US">
                <a:latin typeface="Arial" panose="020B0604020202020204" pitchFamily="34" charset="0"/>
              </a:rPr>
              <a:t>他にも，６３ｐから，事例が３つ紹介されていますので，　後ほどご覧ください。</a:t>
            </a:r>
          </a:p>
        </p:txBody>
      </p:sp>
      <p:sp>
        <p:nvSpPr>
          <p:cNvPr id="686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3D140AA-AB34-4E44-B195-8F0A702DE5C4}" type="slidenum">
              <a:rPr kumimoji="1" lang="en-US" altLang="ja-JP" smtClean="0">
                <a:latin typeface="Arial" panose="020B0604020202020204" pitchFamily="34" charset="0"/>
              </a:rPr>
              <a:pPr/>
              <a:t>32</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404408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19EC134-C5A7-4903-A9F4-3B9A99F79B18}" type="slidenum">
              <a:rPr kumimoji="1" lang="en-US" altLang="ja-JP" smtClean="0">
                <a:solidFill>
                  <a:srgbClr val="000000"/>
                </a:solidFill>
                <a:latin typeface="Arial" panose="020B0604020202020204" pitchFamily="34" charset="0"/>
              </a:rPr>
              <a:pPr/>
              <a:t>33</a:t>
            </a:fld>
            <a:endParaRPr kumimoji="1" lang="en-US" altLang="ja-JP">
              <a:solidFill>
                <a:srgbClr val="000000"/>
              </a:solidFill>
              <a:latin typeface="Arial" panose="020B060402020202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以上で，「</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のための学習評価～「小学校　図画工作」の説明を終わります。</a:t>
            </a:r>
          </a:p>
          <a:p>
            <a:r>
              <a:rPr lang="ja-JP" altLang="en-US">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102358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TextEdit="1"/>
          </p:cNvSpPr>
          <p:nvPr>
            <p:ph type="sldImg"/>
          </p:nvPr>
        </p:nvSpPr>
        <p:spPr>
          <a:ln/>
        </p:spPr>
      </p:sp>
      <p:sp>
        <p:nvSpPr>
          <p:cNvPr id="112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「小学校図画工作科の内容のまとまり」　は低・中・高学年ごとに</a:t>
            </a:r>
            <a:endParaRPr lang="en-US" altLang="ja-JP" dirty="0">
              <a:latin typeface="ＭＳ Ｐ明朝" panose="02020600040205080304" pitchFamily="18" charset="-128"/>
            </a:endParaRPr>
          </a:p>
          <a:p>
            <a:endParaRPr lang="en-US" altLang="ja-JP" dirty="0">
              <a:latin typeface="ＭＳ Ｐ明朝" panose="02020600040205080304" pitchFamily="18" charset="-128"/>
            </a:endParaRPr>
          </a:p>
          <a:p>
            <a:r>
              <a:rPr lang="ja-JP" altLang="en-US" dirty="0">
                <a:latin typeface="ＭＳ Ｐ明朝" panose="02020600040205080304" pitchFamily="18" charset="-128"/>
              </a:rPr>
              <a:t>　　</a:t>
            </a:r>
            <a:r>
              <a:rPr lang="ja-JP" altLang="en-US" sz="1200" dirty="0">
                <a:solidFill>
                  <a:srgbClr val="000000"/>
                </a:solidFill>
                <a:latin typeface="ＭＳ"/>
              </a:rPr>
              <a:t>造形遊び・・・・・・・・「Ａ表現」</a:t>
            </a:r>
            <a:r>
              <a:rPr lang="en-US" altLang="ja-JP" sz="1200" dirty="0">
                <a:solidFill>
                  <a:srgbClr val="000000"/>
                </a:solidFill>
                <a:latin typeface="ＭＳ"/>
              </a:rPr>
              <a:t>(1)</a:t>
            </a:r>
            <a:r>
              <a:rPr lang="ja-JP" altLang="en-US" sz="1200" dirty="0">
                <a:solidFill>
                  <a:srgbClr val="000000"/>
                </a:solidFill>
                <a:latin typeface="ＭＳ"/>
              </a:rPr>
              <a:t>ア，</a:t>
            </a:r>
            <a:r>
              <a:rPr lang="en-US" altLang="ja-JP" sz="1200" dirty="0">
                <a:solidFill>
                  <a:srgbClr val="000000"/>
                </a:solidFill>
                <a:latin typeface="ＭＳ"/>
              </a:rPr>
              <a:t>(2)</a:t>
            </a:r>
            <a:r>
              <a:rPr lang="ja-JP" altLang="en-US" sz="1200" dirty="0">
                <a:solidFill>
                  <a:srgbClr val="000000"/>
                </a:solidFill>
                <a:latin typeface="ＭＳ"/>
              </a:rPr>
              <a:t>ア，</a:t>
            </a:r>
            <a:r>
              <a:rPr lang="en-US" altLang="ja-JP" sz="1200" dirty="0">
                <a:solidFill>
                  <a:srgbClr val="000000"/>
                </a:solidFill>
                <a:latin typeface="ＭＳ"/>
              </a:rPr>
              <a:t>〔</a:t>
            </a:r>
            <a:r>
              <a:rPr lang="ja-JP" altLang="en-US" sz="1200" dirty="0">
                <a:solidFill>
                  <a:srgbClr val="000000"/>
                </a:solidFill>
                <a:latin typeface="ＭＳ"/>
              </a:rPr>
              <a:t>共通事項</a:t>
            </a:r>
            <a:r>
              <a:rPr lang="en-US" altLang="ja-JP" sz="1200" dirty="0">
                <a:solidFill>
                  <a:srgbClr val="000000"/>
                </a:solidFill>
                <a:latin typeface="ＭＳ"/>
              </a:rPr>
              <a:t>〕(1)</a:t>
            </a:r>
            <a:r>
              <a:rPr lang="ja-JP" altLang="en-US" sz="1200" dirty="0">
                <a:solidFill>
                  <a:srgbClr val="000000"/>
                </a:solidFill>
                <a:latin typeface="ＭＳ"/>
              </a:rPr>
              <a:t>ア，イ </a:t>
            </a:r>
          </a:p>
          <a:p>
            <a:r>
              <a:rPr lang="ja-JP" altLang="en-US" sz="1200" dirty="0">
                <a:solidFill>
                  <a:srgbClr val="000000"/>
                </a:solidFill>
                <a:latin typeface="ＭＳ"/>
              </a:rPr>
              <a:t>　　絵や立体，工作・・・「Ａ表現」</a:t>
            </a:r>
            <a:r>
              <a:rPr lang="en-US" altLang="ja-JP" sz="1200" dirty="0">
                <a:solidFill>
                  <a:srgbClr val="000000"/>
                </a:solidFill>
                <a:latin typeface="ＭＳ"/>
              </a:rPr>
              <a:t>(1)</a:t>
            </a:r>
            <a:r>
              <a:rPr lang="ja-JP" altLang="en-US" sz="1200" dirty="0">
                <a:solidFill>
                  <a:srgbClr val="000000"/>
                </a:solidFill>
                <a:latin typeface="ＭＳ"/>
              </a:rPr>
              <a:t>イ，</a:t>
            </a:r>
            <a:r>
              <a:rPr lang="en-US" altLang="ja-JP" sz="1200" dirty="0">
                <a:solidFill>
                  <a:srgbClr val="000000"/>
                </a:solidFill>
                <a:latin typeface="ＭＳ"/>
              </a:rPr>
              <a:t>(2)</a:t>
            </a:r>
            <a:r>
              <a:rPr lang="ja-JP" altLang="en-US" sz="1200" dirty="0">
                <a:solidFill>
                  <a:srgbClr val="000000"/>
                </a:solidFill>
                <a:latin typeface="ＭＳ"/>
              </a:rPr>
              <a:t>イ，</a:t>
            </a:r>
            <a:r>
              <a:rPr lang="en-US" altLang="ja-JP" sz="1200" dirty="0">
                <a:solidFill>
                  <a:srgbClr val="000000"/>
                </a:solidFill>
                <a:latin typeface="ＭＳ"/>
              </a:rPr>
              <a:t>〔</a:t>
            </a:r>
            <a:r>
              <a:rPr lang="ja-JP" altLang="en-US" sz="1200" dirty="0">
                <a:solidFill>
                  <a:srgbClr val="000000"/>
                </a:solidFill>
                <a:latin typeface="ＭＳ"/>
              </a:rPr>
              <a:t>共通事項</a:t>
            </a:r>
            <a:r>
              <a:rPr lang="en-US" altLang="ja-JP" sz="1200" dirty="0">
                <a:solidFill>
                  <a:srgbClr val="000000"/>
                </a:solidFill>
                <a:latin typeface="ＭＳ"/>
              </a:rPr>
              <a:t>〕(1)</a:t>
            </a:r>
            <a:r>
              <a:rPr lang="ja-JP" altLang="en-US" sz="1200" dirty="0">
                <a:solidFill>
                  <a:srgbClr val="000000"/>
                </a:solidFill>
                <a:latin typeface="ＭＳ"/>
              </a:rPr>
              <a:t>ア，イ </a:t>
            </a:r>
          </a:p>
          <a:p>
            <a:r>
              <a:rPr lang="ja-JP" altLang="en-US" sz="1200" dirty="0">
                <a:solidFill>
                  <a:srgbClr val="000000"/>
                </a:solidFill>
                <a:latin typeface="ＭＳ"/>
              </a:rPr>
              <a:t>　　鑑賞・・・・・・・・・・・・「Ｂ鑑賞」</a:t>
            </a:r>
            <a:r>
              <a:rPr lang="en-US" altLang="ja-JP" sz="1200" dirty="0">
                <a:solidFill>
                  <a:srgbClr val="000000"/>
                </a:solidFill>
                <a:latin typeface="ＭＳ"/>
              </a:rPr>
              <a:t>(1)</a:t>
            </a:r>
            <a:r>
              <a:rPr lang="ja-JP" altLang="en-US" sz="1200" dirty="0">
                <a:solidFill>
                  <a:srgbClr val="000000"/>
                </a:solidFill>
                <a:latin typeface="ＭＳ"/>
              </a:rPr>
              <a:t>ア，</a:t>
            </a:r>
            <a:r>
              <a:rPr lang="en-US" altLang="ja-JP" sz="1200" dirty="0">
                <a:solidFill>
                  <a:srgbClr val="000000"/>
                </a:solidFill>
                <a:latin typeface="ＭＳ"/>
              </a:rPr>
              <a:t>〔</a:t>
            </a:r>
            <a:r>
              <a:rPr lang="ja-JP" altLang="en-US" sz="1200" dirty="0">
                <a:solidFill>
                  <a:srgbClr val="000000"/>
                </a:solidFill>
                <a:latin typeface="ＭＳ"/>
              </a:rPr>
              <a:t>共通事項</a:t>
            </a:r>
            <a:r>
              <a:rPr lang="en-US" altLang="ja-JP" sz="1200" dirty="0">
                <a:solidFill>
                  <a:srgbClr val="000000"/>
                </a:solidFill>
                <a:latin typeface="ＭＳ"/>
              </a:rPr>
              <a:t>〕(1)</a:t>
            </a:r>
            <a:r>
              <a:rPr lang="ja-JP" altLang="en-US" sz="1200" dirty="0">
                <a:solidFill>
                  <a:srgbClr val="000000"/>
                </a:solidFill>
                <a:latin typeface="ＭＳ"/>
              </a:rPr>
              <a:t>ア，イ </a:t>
            </a:r>
          </a:p>
          <a:p>
            <a:endParaRPr lang="en-US" altLang="ja-JP" dirty="0">
              <a:latin typeface="ＭＳ Ｐ明朝" panose="02020600040205080304" pitchFamily="18" charset="-128"/>
            </a:endParaRPr>
          </a:p>
          <a:p>
            <a:r>
              <a:rPr lang="ja-JP" altLang="en-US" dirty="0">
                <a:latin typeface="ＭＳ Ｐ明朝" panose="02020600040205080304" pitchFamily="18" charset="-128"/>
              </a:rPr>
              <a:t>の３つがあります。</a:t>
            </a:r>
            <a:endParaRPr lang="en-US" altLang="ja-JP" dirty="0">
              <a:latin typeface="ＭＳ Ｐ明朝" panose="02020600040205080304" pitchFamily="18" charset="-128"/>
            </a:endParaRPr>
          </a:p>
          <a:p>
            <a:endParaRPr lang="en-US" altLang="ja-JP" dirty="0">
              <a:latin typeface="Arial" panose="020B0604020202020204" pitchFamily="34" charset="0"/>
            </a:endParaRPr>
          </a:p>
          <a:p>
            <a:endParaRPr lang="ja-JP" altLang="en-US" dirty="0">
              <a:latin typeface="Arial" panose="020B0604020202020204" pitchFamily="34" charset="0"/>
            </a:endParaRPr>
          </a:p>
          <a:p>
            <a:endParaRPr lang="en-US" altLang="zh-TW" dirty="0">
              <a:latin typeface="Arial" panose="020B0604020202020204" pitchFamily="34" charset="0"/>
            </a:endParaRPr>
          </a:p>
          <a:p>
            <a:endParaRPr lang="ja-JP" altLang="en-US" dirty="0">
              <a:latin typeface="Arial" panose="020B0604020202020204" pitchFamily="34" charset="0"/>
            </a:endParaRPr>
          </a:p>
          <a:p>
            <a:endParaRPr lang="en-US" altLang="ja-JP" dirty="0">
              <a:latin typeface="Arial" panose="020B0604020202020204" pitchFamily="34" charset="0"/>
            </a:endParaRPr>
          </a:p>
          <a:p>
            <a:endParaRPr lang="ja-JP" altLang="en-US" dirty="0">
              <a:latin typeface="Arial" panose="020B0604020202020204" pitchFamily="34" charset="0"/>
            </a:endParaRPr>
          </a:p>
          <a:p>
            <a:endParaRPr lang="en-US" altLang="ja-JP"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p:txBody>
      </p:sp>
      <p:sp>
        <p:nvSpPr>
          <p:cNvPr id="112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1960022-DD03-43EB-8606-B2DF54A357AE}" type="slidenum">
              <a:rPr lang="ja-JP" altLang="en-US" smtClean="0">
                <a:solidFill>
                  <a:srgbClr val="000000"/>
                </a:solidFill>
                <a:latin typeface="游ゴシック" panose="020B0400000000000000" pitchFamily="50" charset="-128"/>
              </a:rPr>
              <a:pPr/>
              <a:t>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213187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452B12D-D989-4F59-8D19-9C6449D6DF8A}" type="slidenum">
              <a:rPr kumimoji="1" lang="en-US" altLang="ja-JP" smtClean="0">
                <a:solidFill>
                  <a:srgbClr val="000000"/>
                </a:solidFill>
                <a:latin typeface="Arial" panose="020B0604020202020204" pitchFamily="34" charset="0"/>
              </a:rPr>
              <a:pPr/>
              <a:t>5</a:t>
            </a:fld>
            <a:endParaRPr kumimoji="1" lang="en-US" altLang="ja-JP">
              <a:solidFill>
                <a:srgbClr val="000000"/>
              </a:solidFill>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次に，具体的に，</a:t>
            </a:r>
            <a:r>
              <a:rPr lang="en-US" altLang="ja-JP" dirty="0">
                <a:latin typeface="ＭＳ 明朝" panose="02020609040205080304" pitchFamily="17" charset="-128"/>
                <a:ea typeface="ＭＳ 明朝" panose="02020609040205080304" pitchFamily="17" charset="-128"/>
              </a:rPr>
              <a:t>Ⅱ</a:t>
            </a:r>
            <a:r>
              <a:rPr lang="ja-JP" altLang="en-US" dirty="0">
                <a:latin typeface="ＭＳ 明朝" panose="02020609040205080304" pitchFamily="17" charset="-128"/>
                <a:ea typeface="ＭＳ 明朝" panose="02020609040205080304" pitchFamily="17" charset="-128"/>
              </a:rPr>
              <a:t>　図画工作科の内容のまとまりごとの評価規準（例）について説明します。</a:t>
            </a:r>
          </a:p>
          <a:p>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08781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TextEdit="1"/>
          </p:cNvSpPr>
          <p:nvPr>
            <p:ph type="sldImg"/>
          </p:nvPr>
        </p:nvSpPr>
        <p:spPr>
          <a:ln/>
        </p:spPr>
      </p:sp>
      <p:sp>
        <p:nvSpPr>
          <p:cNvPr id="153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ここでは，第１学年及び第２学年の「造形遊び」について作成する手順を示します。</a:t>
            </a:r>
            <a:endParaRPr lang="en-US" altLang="ja-JP">
              <a:latin typeface="Arial" panose="020B0604020202020204" pitchFamily="34" charset="0"/>
            </a:endParaRPr>
          </a:p>
          <a:p>
            <a:endParaRPr lang="en-US" altLang="ja-JP">
              <a:latin typeface="Arial" panose="020B0604020202020204" pitchFamily="34" charset="0"/>
            </a:endParaRPr>
          </a:p>
          <a:p>
            <a:r>
              <a:rPr lang="ja-JP" altLang="en-US">
                <a:latin typeface="Arial" panose="020B0604020202020204" pitchFamily="34" charset="0"/>
              </a:rPr>
              <a:t>まず，図画工作科の目標（１），（２），（３）と　評価の観点及びその趣旨の「知識・技能」，「思考・判断・表現」，「主体的に取り組む態度」を確認します。　</a:t>
            </a:r>
          </a:p>
          <a:p>
            <a:endParaRPr lang="ja-JP" altLang="en-US">
              <a:latin typeface="Arial" panose="020B0604020202020204" pitchFamily="34" charset="0"/>
            </a:endParaRPr>
          </a:p>
        </p:txBody>
      </p:sp>
      <p:sp>
        <p:nvSpPr>
          <p:cNvPr id="153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9C74059-3589-4949-8DF3-FDA7E604455D}" type="slidenum">
              <a:rPr lang="ja-JP" altLang="en-US" smtClean="0">
                <a:solidFill>
                  <a:srgbClr val="000000"/>
                </a:solidFill>
                <a:latin typeface="游ゴシック" panose="020B0400000000000000" pitchFamily="50" charset="-128"/>
              </a:rPr>
              <a:pPr/>
              <a:t>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73311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TextEdit="1"/>
          </p:cNvSpPr>
          <p:nvPr>
            <p:ph type="sldImg"/>
          </p:nvPr>
        </p:nvSpPr>
        <p:spPr>
          <a:ln/>
        </p:spPr>
      </p:sp>
      <p:sp>
        <p:nvSpPr>
          <p:cNvPr id="17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次に，第</a:t>
            </a:r>
            <a:r>
              <a:rPr lang="en-US" altLang="ja-JP">
                <a:latin typeface="ＭＳ Ｐ明朝" panose="02020600040205080304" pitchFamily="18" charset="-128"/>
              </a:rPr>
              <a:t>1</a:t>
            </a:r>
            <a:r>
              <a:rPr lang="ja-JP" altLang="en-US">
                <a:latin typeface="Arial" panose="020B0604020202020204" pitchFamily="34" charset="0"/>
              </a:rPr>
              <a:t>学年及び第２学年の目標と学年別の評価の観点の趣旨を確認します。　</a:t>
            </a:r>
          </a:p>
          <a:p>
            <a:endParaRPr lang="ja-JP" altLang="en-US">
              <a:latin typeface="Arial" panose="020B0604020202020204" pitchFamily="34" charset="0"/>
            </a:endParaRPr>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9EC7065-B3FB-4960-95F8-54CC2F8BAEA3}" type="slidenum">
              <a:rPr lang="ja-JP" altLang="en-US" smtClean="0">
                <a:solidFill>
                  <a:srgbClr val="000000"/>
                </a:solidFill>
                <a:latin typeface="游ゴシック" panose="020B0400000000000000" pitchFamily="50" charset="-128"/>
              </a:rPr>
              <a:pPr/>
              <a:t>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153955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a:ln/>
        </p:spPr>
      </p:sp>
      <p:sp>
        <p:nvSpPr>
          <p:cNvPr id="194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次に，①　各教科における「内容のまとまり」と「評価の観点」との関係を確認します。</a:t>
            </a:r>
            <a:endParaRPr lang="en-US" altLang="ja-JP">
              <a:latin typeface="Arial" panose="020B0604020202020204" pitchFamily="34" charset="0"/>
            </a:endParaRPr>
          </a:p>
          <a:p>
            <a:endParaRPr lang="en-US" altLang="ja-JP">
              <a:latin typeface="Arial" panose="020B0604020202020204" pitchFamily="34" charset="0"/>
            </a:endParaRPr>
          </a:p>
          <a:p>
            <a:r>
              <a:rPr lang="ja-JP" altLang="en-US">
                <a:latin typeface="Arial" panose="020B0604020202020204" pitchFamily="34" charset="0"/>
              </a:rPr>
              <a:t>第１学年及び第２学年の「造形遊び」では，スクリーンにありますように，赤で示している</a:t>
            </a:r>
            <a:r>
              <a:rPr lang="en-US" altLang="ja-JP">
                <a:latin typeface="Arial" panose="020B0604020202020204" pitchFamily="34" charset="0"/>
              </a:rPr>
              <a:t>〔</a:t>
            </a:r>
            <a:r>
              <a:rPr lang="ja-JP" altLang="en-US">
                <a:latin typeface="Arial" panose="020B0604020202020204" pitchFamily="34" charset="0"/>
              </a:rPr>
              <a:t>共通事項</a:t>
            </a:r>
            <a:r>
              <a:rPr lang="en-US" altLang="ja-JP">
                <a:latin typeface="Arial" panose="020B0604020202020204" pitchFamily="34" charset="0"/>
              </a:rPr>
              <a:t>〕</a:t>
            </a:r>
            <a:r>
              <a:rPr lang="ja-JP" altLang="en-US">
                <a:latin typeface="Arial" panose="020B0604020202020204" pitchFamily="34" charset="0"/>
              </a:rPr>
              <a:t>（１）アの部分が「知識」，青で示している「Ａ表現」（２）の部分が「技能」，そして緑で示している「Ａ表現」（１）及び</a:t>
            </a:r>
            <a:r>
              <a:rPr lang="en-US" altLang="ja-JP">
                <a:latin typeface="Arial" panose="020B0604020202020204" pitchFamily="34" charset="0"/>
              </a:rPr>
              <a:t>〔</a:t>
            </a:r>
            <a:r>
              <a:rPr lang="ja-JP" altLang="en-US">
                <a:latin typeface="Arial" panose="020B0604020202020204" pitchFamily="34" charset="0"/>
              </a:rPr>
              <a:t>共通事項</a:t>
            </a:r>
            <a:r>
              <a:rPr lang="en-US" altLang="ja-JP">
                <a:latin typeface="Arial" panose="020B0604020202020204" pitchFamily="34" charset="0"/>
              </a:rPr>
              <a:t>〕</a:t>
            </a:r>
            <a:r>
              <a:rPr lang="ja-JP" altLang="en-US">
                <a:latin typeface="Arial" panose="020B0604020202020204" pitchFamily="34" charset="0"/>
              </a:rPr>
              <a:t>（１）が「思考力，判断力，表現力等」に関する内容になります。</a:t>
            </a:r>
          </a:p>
          <a:p>
            <a:endParaRPr lang="ja-JP" altLang="en-US">
              <a:latin typeface="Arial" panose="020B0604020202020204" pitchFamily="34" charset="0"/>
            </a:endParaRPr>
          </a:p>
        </p:txBody>
      </p:sp>
      <p:sp>
        <p:nvSpPr>
          <p:cNvPr id="194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BEFB8D1-D144-42C6-BD72-57D6B395C3BD}" type="slidenum">
              <a:rPr lang="ja-JP" altLang="en-US" smtClean="0">
                <a:solidFill>
                  <a:srgbClr val="000000"/>
                </a:solidFill>
                <a:latin typeface="游ゴシック" panose="020B0400000000000000" pitchFamily="50" charset="-128"/>
              </a:rPr>
              <a:pPr/>
              <a:t>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911381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TextEdit="1"/>
          </p:cNvSpPr>
          <p:nvPr>
            <p:ph type="sldImg"/>
          </p:nvPr>
        </p:nvSpPr>
        <p:spPr>
          <a:ln/>
        </p:spPr>
      </p:sp>
      <p:sp>
        <p:nvSpPr>
          <p:cNvPr id="215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次に，②</a:t>
            </a:r>
            <a:r>
              <a:rPr lang="en-US" altLang="ja-JP">
                <a:latin typeface="Arial" panose="020B0604020202020204" pitchFamily="34" charset="0"/>
              </a:rPr>
              <a:t>【</a:t>
            </a:r>
            <a:r>
              <a:rPr lang="ja-JP" altLang="en-US">
                <a:latin typeface="Arial" panose="020B0604020202020204" pitchFamily="34" charset="0"/>
              </a:rPr>
              <a:t>観点ごとのポイント</a:t>
            </a:r>
            <a:r>
              <a:rPr lang="en-US" altLang="ja-JP">
                <a:latin typeface="Arial" panose="020B0604020202020204" pitchFamily="34" charset="0"/>
              </a:rPr>
              <a:t>】</a:t>
            </a:r>
            <a:r>
              <a:rPr lang="ja-JP" altLang="en-US">
                <a:latin typeface="Arial" panose="020B0604020202020204" pitchFamily="34" charset="0"/>
              </a:rPr>
              <a:t>を踏まえ，「内容のまとまりごとの評価規準」を作成します。</a:t>
            </a:r>
            <a:endParaRPr lang="en-US" altLang="ja-JP">
              <a:latin typeface="Arial" panose="020B0604020202020204" pitchFamily="34" charset="0"/>
            </a:endParaRPr>
          </a:p>
          <a:p>
            <a:r>
              <a:rPr lang="ja-JP" altLang="en-US">
                <a:latin typeface="Arial" panose="020B0604020202020204" pitchFamily="34" charset="0"/>
              </a:rPr>
              <a:t>最初に，各観点のポイントについて説明します。</a:t>
            </a:r>
            <a:endParaRPr lang="en-US" altLang="ja-JP">
              <a:latin typeface="Arial" panose="020B0604020202020204" pitchFamily="34" charset="0"/>
            </a:endParaRPr>
          </a:p>
          <a:p>
            <a:endParaRPr lang="en-US" altLang="ja-JP">
              <a:latin typeface="Arial" panose="020B0604020202020204" pitchFamily="34" charset="0"/>
            </a:endParaRPr>
          </a:p>
          <a:p>
            <a:r>
              <a:rPr lang="ja-JP" altLang="en-US">
                <a:latin typeface="Arial" panose="020B0604020202020204" pitchFamily="34" charset="0"/>
              </a:rPr>
              <a:t>「知識」は，</a:t>
            </a:r>
            <a:r>
              <a:rPr lang="en-US" altLang="ja-JP">
                <a:latin typeface="Arial" panose="020B0604020202020204" pitchFamily="34" charset="0"/>
              </a:rPr>
              <a:t>〔</a:t>
            </a:r>
            <a:r>
              <a:rPr lang="ja-JP" altLang="en-US">
                <a:latin typeface="Arial" panose="020B0604020202020204" pitchFamily="34" charset="0"/>
              </a:rPr>
              <a:t>共通事項</a:t>
            </a:r>
            <a:r>
              <a:rPr lang="en-US" altLang="ja-JP">
                <a:latin typeface="Arial" panose="020B0604020202020204" pitchFamily="34" charset="0"/>
              </a:rPr>
              <a:t>〕</a:t>
            </a:r>
            <a:r>
              <a:rPr lang="ja-JP" altLang="en-US">
                <a:latin typeface="Arial" panose="020B0604020202020204" pitchFamily="34" charset="0"/>
              </a:rPr>
              <a:t>（１）アから作成します。</a:t>
            </a:r>
          </a:p>
          <a:p>
            <a:r>
              <a:rPr lang="ja-JP" altLang="en-US">
                <a:latin typeface="Arial" panose="020B0604020202020204" pitchFamily="34" charset="0"/>
              </a:rPr>
              <a:t>文末は，学習の状況を評価することを踏まえて「～している」とすることで</a:t>
            </a:r>
          </a:p>
          <a:p>
            <a:r>
              <a:rPr lang="ja-JP" altLang="en-US">
                <a:latin typeface="Arial" panose="020B0604020202020204" pitchFamily="34" charset="0"/>
              </a:rPr>
              <a:t>評価規準を作成することができます。</a:t>
            </a:r>
          </a:p>
          <a:p>
            <a:r>
              <a:rPr lang="ja-JP" altLang="en-US">
                <a:latin typeface="Arial" panose="020B0604020202020204" pitchFamily="34" charset="0"/>
              </a:rPr>
              <a:t>　</a:t>
            </a:r>
            <a:endParaRPr lang="en-US" altLang="ja-JP">
              <a:latin typeface="Arial" panose="020B0604020202020204" pitchFamily="34" charset="0"/>
            </a:endParaRPr>
          </a:p>
          <a:p>
            <a:r>
              <a:rPr lang="ja-JP" altLang="en-US">
                <a:latin typeface="Arial" panose="020B0604020202020204" pitchFamily="34" charset="0"/>
              </a:rPr>
              <a:t>「技能」は，「Ａ表現」（２）アから作成します。</a:t>
            </a:r>
          </a:p>
          <a:p>
            <a:r>
              <a:rPr lang="ja-JP" altLang="en-US">
                <a:latin typeface="Arial" panose="020B0604020202020204" pitchFamily="34" charset="0"/>
              </a:rPr>
              <a:t>文頭の「造形遊びをする活動を通して，」は，「内容のまとまり」を示すものなので削除します。</a:t>
            </a:r>
          </a:p>
          <a:p>
            <a:r>
              <a:rPr lang="ja-JP" altLang="en-US">
                <a:latin typeface="Arial" panose="020B0604020202020204" pitchFamily="34" charset="0"/>
              </a:rPr>
              <a:t>文末は，学習の状況を評価することを踏まえて「～している」とします。</a:t>
            </a:r>
          </a:p>
          <a:p>
            <a:endParaRPr lang="ja-JP" altLang="en-US">
              <a:latin typeface="Arial" panose="020B0604020202020204" pitchFamily="34" charset="0"/>
            </a:endParaRPr>
          </a:p>
          <a:p>
            <a:endParaRPr lang="ja-JP" altLang="en-US">
              <a:latin typeface="Arial" panose="020B0604020202020204" pitchFamily="34" charset="0"/>
            </a:endParaRPr>
          </a:p>
        </p:txBody>
      </p:sp>
      <p:sp>
        <p:nvSpPr>
          <p:cNvPr id="215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A3274EA-714C-4CD4-9C7F-6EE18BDEF430}" type="slidenum">
              <a:rPr lang="ja-JP" altLang="en-US" smtClean="0">
                <a:solidFill>
                  <a:srgbClr val="000000"/>
                </a:solidFill>
                <a:latin typeface="游ゴシック" panose="020B0400000000000000" pitchFamily="50" charset="-128"/>
              </a:rPr>
              <a:pPr/>
              <a:t>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441055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570DEEEF-C199-48F0-902C-B07145BED900}" type="slidenum">
              <a:rPr lang="en-US" altLang="ja-JP"/>
              <a:pPr>
                <a:defRPr/>
              </a:pPr>
              <a:t>‹#›</a:t>
            </a:fld>
            <a:endParaRPr lang="en-US" altLang="ja-JP"/>
          </a:p>
        </p:txBody>
      </p:sp>
    </p:spTree>
    <p:extLst>
      <p:ext uri="{BB962C8B-B14F-4D97-AF65-F5344CB8AC3E}">
        <p14:creationId xmlns:p14="http://schemas.microsoft.com/office/powerpoint/2010/main" val="3153588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F8A0B77B-87D2-4986-ADAC-42B254161DFA}" type="slidenum">
              <a:rPr lang="en-US" altLang="ja-JP"/>
              <a:pPr>
                <a:defRPr/>
              </a:pPr>
              <a:t>‹#›</a:t>
            </a:fld>
            <a:endParaRPr lang="en-US" altLang="ja-JP"/>
          </a:p>
        </p:txBody>
      </p:sp>
    </p:spTree>
    <p:extLst>
      <p:ext uri="{BB962C8B-B14F-4D97-AF65-F5344CB8AC3E}">
        <p14:creationId xmlns:p14="http://schemas.microsoft.com/office/powerpoint/2010/main" val="3417902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C3A4A83D-0AB8-4384-9376-CF6B57BD4C23}" type="slidenum">
              <a:rPr lang="en-US" altLang="ja-JP"/>
              <a:pPr>
                <a:defRPr/>
              </a:pPr>
              <a:t>‹#›</a:t>
            </a:fld>
            <a:endParaRPr lang="en-US" altLang="ja-JP"/>
          </a:p>
        </p:txBody>
      </p:sp>
    </p:spTree>
    <p:extLst>
      <p:ext uri="{BB962C8B-B14F-4D97-AF65-F5344CB8AC3E}">
        <p14:creationId xmlns:p14="http://schemas.microsoft.com/office/powerpoint/2010/main" val="1461340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3BA8549-15C8-4E4C-BF62-A99768C9D93F}" type="slidenum">
              <a:rPr lang="en-US" altLang="ja-JP"/>
              <a:pPr>
                <a:defRPr/>
              </a:pPr>
              <a:t>‹#›</a:t>
            </a:fld>
            <a:endParaRPr lang="en-US" altLang="ja-JP"/>
          </a:p>
        </p:txBody>
      </p:sp>
    </p:spTree>
    <p:extLst>
      <p:ext uri="{BB962C8B-B14F-4D97-AF65-F5344CB8AC3E}">
        <p14:creationId xmlns:p14="http://schemas.microsoft.com/office/powerpoint/2010/main" val="3963637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A2FFA7EE-0628-4A30-B672-83D1FB3257EC}" type="slidenum">
              <a:rPr lang="en-US" altLang="ja-JP"/>
              <a:pPr>
                <a:defRPr/>
              </a:pPr>
              <a:t>‹#›</a:t>
            </a:fld>
            <a:endParaRPr lang="en-US" altLang="ja-JP"/>
          </a:p>
        </p:txBody>
      </p:sp>
    </p:spTree>
    <p:extLst>
      <p:ext uri="{BB962C8B-B14F-4D97-AF65-F5344CB8AC3E}">
        <p14:creationId xmlns:p14="http://schemas.microsoft.com/office/powerpoint/2010/main" val="1770207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7D15397D-AC0B-4554-ABFD-ACDD86D63B17}" type="slidenum">
              <a:rPr lang="en-US" altLang="ja-JP"/>
              <a:pPr>
                <a:defRPr/>
              </a:pPr>
              <a:t>‹#›</a:t>
            </a:fld>
            <a:endParaRPr lang="en-US" altLang="ja-JP"/>
          </a:p>
        </p:txBody>
      </p:sp>
    </p:spTree>
    <p:extLst>
      <p:ext uri="{BB962C8B-B14F-4D97-AF65-F5344CB8AC3E}">
        <p14:creationId xmlns:p14="http://schemas.microsoft.com/office/powerpoint/2010/main" val="2158479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6DCA3CE4-0D6A-48B6-83D7-30F069EC2469}" type="slidenum">
              <a:rPr lang="en-US" altLang="ja-JP"/>
              <a:pPr>
                <a:defRPr/>
              </a:pPr>
              <a:t>‹#›</a:t>
            </a:fld>
            <a:endParaRPr lang="en-US" altLang="ja-JP"/>
          </a:p>
        </p:txBody>
      </p:sp>
    </p:spTree>
    <p:extLst>
      <p:ext uri="{BB962C8B-B14F-4D97-AF65-F5344CB8AC3E}">
        <p14:creationId xmlns:p14="http://schemas.microsoft.com/office/powerpoint/2010/main" val="402482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63036FE2-0B1E-4334-B7C3-05332DEC7E64}" type="slidenum">
              <a:rPr lang="en-US" altLang="ja-JP"/>
              <a:pPr>
                <a:defRPr/>
              </a:pPr>
              <a:t>‹#›</a:t>
            </a:fld>
            <a:endParaRPr lang="en-US" altLang="ja-JP"/>
          </a:p>
        </p:txBody>
      </p:sp>
    </p:spTree>
    <p:extLst>
      <p:ext uri="{BB962C8B-B14F-4D97-AF65-F5344CB8AC3E}">
        <p14:creationId xmlns:p14="http://schemas.microsoft.com/office/powerpoint/2010/main" val="1160712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A0434B3D-AB78-449C-89E9-356F1934F2B5}" type="slidenum">
              <a:rPr lang="en-US" altLang="ja-JP"/>
              <a:pPr>
                <a:defRPr/>
              </a:pPr>
              <a:t>‹#›</a:t>
            </a:fld>
            <a:endParaRPr lang="en-US" altLang="ja-JP"/>
          </a:p>
        </p:txBody>
      </p:sp>
    </p:spTree>
    <p:extLst>
      <p:ext uri="{BB962C8B-B14F-4D97-AF65-F5344CB8AC3E}">
        <p14:creationId xmlns:p14="http://schemas.microsoft.com/office/powerpoint/2010/main" val="703742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B9943740-7CA8-41E5-AB01-7E8A387B1C3D}" type="slidenum">
              <a:rPr lang="en-US" altLang="ja-JP"/>
              <a:pPr>
                <a:defRPr/>
              </a:pPr>
              <a:t>‹#›</a:t>
            </a:fld>
            <a:endParaRPr lang="en-US" altLang="ja-JP"/>
          </a:p>
        </p:txBody>
      </p:sp>
    </p:spTree>
    <p:extLst>
      <p:ext uri="{BB962C8B-B14F-4D97-AF65-F5344CB8AC3E}">
        <p14:creationId xmlns:p14="http://schemas.microsoft.com/office/powerpoint/2010/main" val="3755499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F831CDF2-25A0-4FEE-9478-541A9D5BA1B7}" type="slidenum">
              <a:rPr lang="en-US" altLang="ja-JP"/>
              <a:pPr>
                <a:defRPr/>
              </a:pPr>
              <a:t>‹#›</a:t>
            </a:fld>
            <a:endParaRPr lang="en-US" altLang="ja-JP"/>
          </a:p>
        </p:txBody>
      </p:sp>
    </p:spTree>
    <p:extLst>
      <p:ext uri="{BB962C8B-B14F-4D97-AF65-F5344CB8AC3E}">
        <p14:creationId xmlns:p14="http://schemas.microsoft.com/office/powerpoint/2010/main" val="13016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60C0441-6327-4126-B690-C96B9F9D13D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図画工作</a:t>
            </a:r>
            <a:endParaRPr kumimoji="1" lang="ja-JP" altLang="en-US" sz="5400" dirty="0">
              <a:solidFill>
                <a:schemeClr val="tx1"/>
              </a:solidFill>
            </a:endParaRPr>
          </a:p>
        </p:txBody>
      </p:sp>
      <p:sp>
        <p:nvSpPr>
          <p:cNvPr id="4100"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10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513"/>
    </mc:Choice>
    <mc:Fallback xmlns="">
      <p:transition spd="slow" advTm="45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600" b="1">
                <a:solidFill>
                  <a:srgbClr val="FFFFFF"/>
                </a:solidFill>
              </a:rPr>
              <a:t>Ⅱ</a:t>
            </a:r>
            <a:r>
              <a:rPr kumimoji="1" lang="ja-JP" altLang="en-US" sz="2600" b="1">
                <a:solidFill>
                  <a:srgbClr val="FFFFFF"/>
                </a:solidFill>
              </a:rPr>
              <a:t>　図画工作科の内容のまとまりごとの評価規準（例）</a:t>
            </a:r>
          </a:p>
        </p:txBody>
      </p:sp>
      <p:sp>
        <p:nvSpPr>
          <p:cNvPr id="6" name="上リボン 5"/>
          <p:cNvSpPr/>
          <p:nvPr/>
        </p:nvSpPr>
        <p:spPr>
          <a:xfrm>
            <a:off x="7578725" y="119063"/>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Ｐ３１</a:t>
            </a:r>
          </a:p>
        </p:txBody>
      </p:sp>
      <p:sp>
        <p:nvSpPr>
          <p:cNvPr id="22532" name="正方形/長方形 1"/>
          <p:cNvSpPr>
            <a:spLocks noChangeArrowheads="1"/>
          </p:cNvSpPr>
          <p:nvPr/>
        </p:nvSpPr>
        <p:spPr bwMode="auto">
          <a:xfrm>
            <a:off x="180975" y="1677988"/>
            <a:ext cx="2822575" cy="46196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　思考・判断・表現</a:t>
            </a:r>
          </a:p>
        </p:txBody>
      </p:sp>
      <p:sp>
        <p:nvSpPr>
          <p:cNvPr id="9" name="正方形/長方形 1"/>
          <p:cNvSpPr>
            <a:spLocks noChangeArrowheads="1"/>
          </p:cNvSpPr>
          <p:nvPr/>
        </p:nvSpPr>
        <p:spPr bwMode="auto">
          <a:xfrm>
            <a:off x="166688" y="2211388"/>
            <a:ext cx="8810625" cy="2554287"/>
          </a:xfrm>
          <a:prstGeom prst="rect">
            <a:avLst/>
          </a:prstGeom>
          <a:noFill/>
          <a:ln w="12700"/>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000" dirty="0"/>
              <a:t>・「思考・判断・表現」は，</a:t>
            </a:r>
            <a:r>
              <a:rPr lang="ja-JP" altLang="en-US" sz="2000" dirty="0">
                <a:solidFill>
                  <a:srgbClr val="FF0000"/>
                </a:solidFill>
              </a:rPr>
              <a:t>「Ａ表現」（１）ア</a:t>
            </a:r>
            <a:r>
              <a:rPr lang="ja-JP" altLang="en-US" sz="2000" dirty="0"/>
              <a:t>，</a:t>
            </a:r>
            <a:r>
              <a:rPr lang="en-US" altLang="ja-JP" sz="2000" dirty="0">
                <a:solidFill>
                  <a:srgbClr val="FF0000"/>
                </a:solidFill>
              </a:rPr>
              <a:t>〔</a:t>
            </a:r>
            <a:r>
              <a:rPr lang="ja-JP" altLang="en-US" sz="2000" dirty="0">
                <a:solidFill>
                  <a:srgbClr val="FF0000"/>
                </a:solidFill>
              </a:rPr>
              <a:t>共通事項</a:t>
            </a:r>
            <a:r>
              <a:rPr lang="en-US" altLang="ja-JP" sz="2000" dirty="0">
                <a:solidFill>
                  <a:srgbClr val="FF0000"/>
                </a:solidFill>
              </a:rPr>
              <a:t>〕</a:t>
            </a:r>
            <a:r>
              <a:rPr lang="ja-JP" altLang="en-US" sz="2000" dirty="0">
                <a:solidFill>
                  <a:srgbClr val="FF0000"/>
                </a:solidFill>
              </a:rPr>
              <a:t>（１）</a:t>
            </a:r>
            <a:r>
              <a:rPr lang="ja-JP" altLang="en-US" sz="2000" dirty="0"/>
              <a:t>イから作成する。</a:t>
            </a:r>
            <a:r>
              <a:rPr lang="en-US" altLang="ja-JP" sz="2000" dirty="0"/>
              <a:t>〔</a:t>
            </a:r>
            <a:r>
              <a:rPr lang="ja-JP" altLang="en-US" sz="2000" dirty="0"/>
              <a:t>共通</a:t>
            </a:r>
            <a:endParaRPr lang="en-US" altLang="ja-JP" sz="2000" dirty="0"/>
          </a:p>
          <a:p>
            <a:pPr>
              <a:defRPr/>
            </a:pPr>
            <a:r>
              <a:rPr lang="ja-JP" altLang="en-US" sz="2000" dirty="0"/>
              <a:t>　事項</a:t>
            </a:r>
            <a:r>
              <a:rPr lang="en-US" altLang="ja-JP" sz="2000" dirty="0"/>
              <a:t>〕</a:t>
            </a:r>
            <a:r>
              <a:rPr lang="ja-JP" altLang="en-US" sz="2000" dirty="0"/>
              <a:t>（１）イに続けて「Ａ表現」（１）アを示し，「自分のイメージをもつ。」を</a:t>
            </a:r>
            <a:r>
              <a:rPr lang="ja-JP" altLang="en-US" sz="2000" dirty="0">
                <a:solidFill>
                  <a:srgbClr val="FF0000"/>
                </a:solidFill>
              </a:rPr>
              <a:t>「自分</a:t>
            </a:r>
            <a:endParaRPr lang="en-US" altLang="ja-JP" sz="2000" dirty="0">
              <a:solidFill>
                <a:srgbClr val="FF0000"/>
              </a:solidFill>
            </a:endParaRPr>
          </a:p>
          <a:p>
            <a:pPr>
              <a:defRPr/>
            </a:pPr>
            <a:r>
              <a:rPr lang="ja-JP" altLang="en-US" sz="2000" dirty="0">
                <a:solidFill>
                  <a:srgbClr val="FF0000"/>
                </a:solidFill>
              </a:rPr>
              <a:t>　のイメージをもちながら，」</a:t>
            </a:r>
            <a:r>
              <a:rPr lang="ja-JP" altLang="en-US" sz="2000" dirty="0"/>
              <a:t>とする。 </a:t>
            </a:r>
          </a:p>
          <a:p>
            <a:pPr>
              <a:defRPr/>
            </a:pPr>
            <a:r>
              <a:rPr lang="ja-JP" altLang="en-US" sz="2000" dirty="0"/>
              <a:t>・「Ａ表現」（１）アの文頭の「造形遊びをする活動を通して，」は，「内容のまとまり」</a:t>
            </a:r>
            <a:endParaRPr lang="en-US" altLang="ja-JP" sz="2000" dirty="0"/>
          </a:p>
          <a:p>
            <a:pPr>
              <a:defRPr/>
            </a:pPr>
            <a:r>
              <a:rPr lang="ja-JP" altLang="en-US" sz="2000" dirty="0"/>
              <a:t>　を示すものなので</a:t>
            </a:r>
            <a:r>
              <a:rPr lang="ja-JP" altLang="en-US" sz="2000" dirty="0">
                <a:solidFill>
                  <a:srgbClr val="FF0000"/>
                </a:solidFill>
              </a:rPr>
              <a:t>削除</a:t>
            </a:r>
            <a:r>
              <a:rPr lang="ja-JP" altLang="en-US" sz="2000" dirty="0"/>
              <a:t>する。 </a:t>
            </a:r>
          </a:p>
          <a:p>
            <a:pPr>
              <a:defRPr/>
            </a:pPr>
            <a:r>
              <a:rPr lang="ja-JP" altLang="en-US" sz="2000" dirty="0"/>
              <a:t>・「Ａ表現」（１）アの「造形的な活動を思い付くことや，」を「造形的な活動を</a:t>
            </a:r>
            <a:r>
              <a:rPr lang="ja-JP" altLang="en-US" sz="2000" dirty="0">
                <a:solidFill>
                  <a:srgbClr val="FF0000"/>
                </a:solidFill>
              </a:rPr>
              <a:t>思い付</a:t>
            </a:r>
            <a:endParaRPr lang="en-US" altLang="ja-JP" sz="2000" dirty="0">
              <a:solidFill>
                <a:srgbClr val="FF0000"/>
              </a:solidFill>
            </a:endParaRPr>
          </a:p>
          <a:p>
            <a:pPr>
              <a:defRPr/>
            </a:pPr>
            <a:r>
              <a:rPr lang="ja-JP" altLang="en-US" sz="2000" dirty="0">
                <a:solidFill>
                  <a:srgbClr val="FF0000"/>
                </a:solidFill>
              </a:rPr>
              <a:t>　き，</a:t>
            </a:r>
            <a:r>
              <a:rPr lang="ja-JP" altLang="en-US" sz="2000" dirty="0"/>
              <a:t>」とする。 </a:t>
            </a:r>
          </a:p>
          <a:p>
            <a:pPr>
              <a:defRPr/>
            </a:pPr>
            <a:r>
              <a:rPr lang="ja-JP" altLang="en-US" sz="2000" dirty="0"/>
              <a:t>・文末は，学習の状況を評価することを踏まえて</a:t>
            </a:r>
            <a:r>
              <a:rPr lang="ja-JP" altLang="en-US" sz="2000" dirty="0">
                <a:solidFill>
                  <a:srgbClr val="FF0000"/>
                </a:solidFill>
              </a:rPr>
              <a:t>「</a:t>
            </a:r>
            <a:r>
              <a:rPr lang="ja-JP" altLang="en-US" sz="2000" dirty="0" err="1">
                <a:solidFill>
                  <a:srgbClr val="FF0000"/>
                </a:solidFill>
              </a:rPr>
              <a:t>～して</a:t>
            </a:r>
            <a:r>
              <a:rPr lang="ja-JP" altLang="en-US" sz="2000" dirty="0">
                <a:solidFill>
                  <a:srgbClr val="FF0000"/>
                </a:solidFill>
              </a:rPr>
              <a:t>いる」</a:t>
            </a:r>
            <a:r>
              <a:rPr lang="ja-JP" altLang="en-US" sz="2000" dirty="0"/>
              <a:t>とする。 	</a:t>
            </a:r>
          </a:p>
        </p:txBody>
      </p:sp>
      <p:sp>
        <p:nvSpPr>
          <p:cNvPr id="22534" name="正方形/長方形 1"/>
          <p:cNvSpPr>
            <a:spLocks noChangeArrowheads="1"/>
          </p:cNvSpPr>
          <p:nvPr/>
        </p:nvSpPr>
        <p:spPr bwMode="auto">
          <a:xfrm>
            <a:off x="180975" y="5062538"/>
            <a:ext cx="4406900"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　主体的に学習に取り組む態度</a:t>
            </a:r>
          </a:p>
        </p:txBody>
      </p:sp>
      <p:sp>
        <p:nvSpPr>
          <p:cNvPr id="11" name="正方形/長方形 1"/>
          <p:cNvSpPr>
            <a:spLocks noChangeArrowheads="1"/>
          </p:cNvSpPr>
          <p:nvPr/>
        </p:nvSpPr>
        <p:spPr bwMode="auto">
          <a:xfrm>
            <a:off x="182563" y="5603875"/>
            <a:ext cx="8810625" cy="1016000"/>
          </a:xfrm>
          <a:prstGeom prst="rect">
            <a:avLst/>
          </a:prstGeom>
          <a:noFill/>
          <a:ln w="12700"/>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000" dirty="0">
                <a:solidFill>
                  <a:srgbClr val="000000"/>
                </a:solidFill>
                <a:latin typeface="ＭＳ"/>
              </a:rPr>
              <a:t>・「主体的に学習に取り組む態度」は，当該学年の「観点の趣旨」を踏まえて作成</a:t>
            </a:r>
            <a:endParaRPr lang="en-US" altLang="ja-JP" sz="2000" dirty="0">
              <a:solidFill>
                <a:srgbClr val="000000"/>
              </a:solidFill>
              <a:latin typeface="ＭＳ"/>
            </a:endParaRPr>
          </a:p>
          <a:p>
            <a:pPr>
              <a:defRPr/>
            </a:pPr>
            <a:r>
              <a:rPr lang="ja-JP" altLang="en-US" sz="2000" dirty="0">
                <a:solidFill>
                  <a:srgbClr val="000000"/>
                </a:solidFill>
                <a:latin typeface="ＭＳ"/>
              </a:rPr>
              <a:t>　する。 </a:t>
            </a:r>
          </a:p>
          <a:p>
            <a:pPr>
              <a:defRPr/>
            </a:pPr>
            <a:r>
              <a:rPr lang="ja-JP" altLang="en-US" sz="2000" dirty="0">
                <a:solidFill>
                  <a:srgbClr val="000000"/>
                </a:solidFill>
                <a:latin typeface="ＭＳ"/>
              </a:rPr>
              <a:t>・「表現したり鑑賞したりする学習活動」を「表現する学習活動」とする。 </a:t>
            </a:r>
            <a:endParaRPr lang="ja-JP" altLang="en-US" sz="2000" dirty="0"/>
          </a:p>
        </p:txBody>
      </p:sp>
      <p:sp>
        <p:nvSpPr>
          <p:cNvPr id="22536" name="テキスト ボックス 1"/>
          <p:cNvSpPr txBox="1">
            <a:spLocks noChangeArrowheads="1"/>
          </p:cNvSpPr>
          <p:nvPr/>
        </p:nvSpPr>
        <p:spPr bwMode="auto">
          <a:xfrm>
            <a:off x="2201863" y="993775"/>
            <a:ext cx="536416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solidFill>
                  <a:srgbClr val="000000"/>
                </a:solidFill>
              </a:rPr>
              <a:t>＜　例　</a:t>
            </a:r>
            <a:r>
              <a:rPr kumimoji="1" lang="en-US" altLang="ja-JP">
                <a:solidFill>
                  <a:srgbClr val="000000"/>
                </a:solidFill>
              </a:rPr>
              <a:t> </a:t>
            </a:r>
            <a:r>
              <a:rPr kumimoji="1" lang="ja-JP" altLang="en-US">
                <a:solidFill>
                  <a:srgbClr val="000000"/>
                </a:solidFill>
              </a:rPr>
              <a:t>第１学年及び第２学年の「造形遊び」　＞</a:t>
            </a:r>
            <a:r>
              <a:rPr kumimoji="1" lang="ja-JP" altLang="en-US"/>
              <a:t>　</a:t>
            </a: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753"/>
    </mc:Choice>
    <mc:Fallback xmlns="">
      <p:transition spd="slow" advTm="66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txBox="1">
            <a:spLocks/>
          </p:cNvSpPr>
          <p:nvPr/>
        </p:nvSpPr>
        <p:spPr bwMode="auto">
          <a:xfrm>
            <a:off x="19050" y="-212725"/>
            <a:ext cx="8064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「主体的に学習に取り組む態度」の評価</a:t>
            </a:r>
            <a:endParaRPr kumimoji="1" lang="ja-JP" altLang="en-US" sz="2400">
              <a:solidFill>
                <a:srgbClr val="1A71A2"/>
              </a:solidFill>
            </a:endParaRPr>
          </a:p>
        </p:txBody>
      </p:sp>
      <p:sp>
        <p:nvSpPr>
          <p:cNvPr id="12" name="角丸四角形 2"/>
          <p:cNvSpPr/>
          <p:nvPr/>
        </p:nvSpPr>
        <p:spPr>
          <a:xfrm>
            <a:off x="179388" y="777875"/>
            <a:ext cx="8763000" cy="928688"/>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endParaRPr lang="en-US" altLang="ja-JP" kern="0" dirty="0">
              <a:solidFill>
                <a:prstClr val="black"/>
              </a:solidFill>
              <a:uFill>
                <a:solidFill>
                  <a:srgbClr val="FF0000"/>
                </a:solidFill>
              </a:uFill>
            </a:endParaRPr>
          </a:p>
        </p:txBody>
      </p:sp>
      <p:sp>
        <p:nvSpPr>
          <p:cNvPr id="24580" name="テキスト ボックス 12"/>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Ｐゴシック" panose="020B0600070205080204" pitchFamily="50" charset="-128"/>
              </a:rPr>
              <a:t>＜参考＞報告Ｐ．</a:t>
            </a:r>
            <a:r>
              <a:rPr kumimoji="1" lang="en-US" altLang="ja-JP" sz="1200">
                <a:solidFill>
                  <a:srgbClr val="000000"/>
                </a:solidFill>
                <a:latin typeface="ＭＳ Ｐゴシック" panose="020B0600070205080204" pitchFamily="50" charset="-128"/>
              </a:rPr>
              <a:t>12</a:t>
            </a:r>
            <a:r>
              <a:rPr kumimoji="1" lang="ja-JP" altLang="en-US" sz="1200">
                <a:solidFill>
                  <a:srgbClr val="000000"/>
                </a:solidFill>
                <a:latin typeface="ＭＳ Ｐゴシック" panose="020B0600070205080204" pitchFamily="50" charset="-128"/>
              </a:rPr>
              <a:t>　　通知２．（２）</a:t>
            </a:r>
          </a:p>
        </p:txBody>
      </p:sp>
      <p:cxnSp>
        <p:nvCxnSpPr>
          <p:cNvPr id="11" name="直線コネクタ 10"/>
          <p:cNvCxnSpPr/>
          <p:nvPr/>
        </p:nvCxnSpPr>
        <p:spPr>
          <a:xfrm>
            <a:off x="0" y="62071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582" name="スライド番号プレースホルダー 3"/>
          <p:cNvSpPr txBox="1">
            <a:spLocks/>
          </p:cNvSpPr>
          <p:nvPr/>
        </p:nvSpPr>
        <p:spPr bwMode="auto">
          <a:xfrm>
            <a:off x="6457950" y="63563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kumimoji="1"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kumimoji="1">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kumimoji="1"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defRPr>
            </a:lvl5pPr>
            <a:lvl6pPr marL="20002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6pPr>
            <a:lvl7pPr marL="24574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7pPr>
            <a:lvl8pPr marL="29146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8pPr>
            <a:lvl9pPr marL="33718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9pPr>
          </a:lstStyle>
          <a:p>
            <a:pPr algn="r">
              <a:lnSpc>
                <a:spcPct val="100000"/>
              </a:lnSpc>
              <a:spcBef>
                <a:spcPct val="0"/>
              </a:spcBef>
              <a:buFontTx/>
              <a:buNone/>
            </a:pPr>
            <a:fld id="{BB501A32-A17E-425E-B83F-358755F57E29}" type="slidenum">
              <a:rPr kumimoji="0" lang="ja-JP" altLang="en-US" sz="900">
                <a:solidFill>
                  <a:srgbClr val="898989"/>
                </a:solidFill>
              </a:rPr>
              <a:pPr algn="r">
                <a:lnSpc>
                  <a:spcPct val="100000"/>
                </a:lnSpc>
                <a:spcBef>
                  <a:spcPct val="0"/>
                </a:spcBef>
                <a:buFontTx/>
                <a:buNone/>
              </a:pPr>
              <a:t>11</a:t>
            </a:fld>
            <a:endParaRPr kumimoji="0" lang="ja-JP" altLang="en-US" sz="900">
              <a:solidFill>
                <a:srgbClr val="898989"/>
              </a:solidFill>
            </a:endParaRPr>
          </a:p>
        </p:txBody>
      </p:sp>
      <p:pic>
        <p:nvPicPr>
          <p:cNvPr id="24583" name="図 14"/>
          <p:cNvPicPr>
            <a:picLocks noChangeAspect="1"/>
          </p:cNvPicPr>
          <p:nvPr/>
        </p:nvPicPr>
        <p:blipFill>
          <a:blip r:embed="rId5">
            <a:extLst>
              <a:ext uri="{28A0092B-C50C-407E-A947-70E740481C1C}">
                <a14:useLocalDpi xmlns:a14="http://schemas.microsoft.com/office/drawing/2010/main" val="0"/>
              </a:ext>
            </a:extLst>
          </a:blip>
          <a:srcRect l="19461" t="35680" r="36098" b="18956"/>
          <a:stretch>
            <a:fillRect/>
          </a:stretch>
        </p:blipFill>
        <p:spPr bwMode="auto">
          <a:xfrm>
            <a:off x="420688" y="1744663"/>
            <a:ext cx="82804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円/楕円 15"/>
          <p:cNvSpPr/>
          <p:nvPr/>
        </p:nvSpPr>
        <p:spPr>
          <a:xfrm>
            <a:off x="4621213" y="2276475"/>
            <a:ext cx="723900" cy="2992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円/楕円 16"/>
          <p:cNvSpPr/>
          <p:nvPr/>
        </p:nvSpPr>
        <p:spPr>
          <a:xfrm>
            <a:off x="6018213" y="5516563"/>
            <a:ext cx="2574925" cy="51752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915"/>
    </mc:Choice>
    <mc:Fallback xmlns="">
      <p:transition spd="slow" advTm="36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222250" y="1790700"/>
          <a:ext cx="4032250" cy="4881563"/>
        </p:xfrm>
        <a:graphic>
          <a:graphicData uri="http://schemas.openxmlformats.org/drawingml/2006/table">
            <a:tbl>
              <a:tblPr firstRow="1" bandRow="1">
                <a:tableStyleId>{5940675A-B579-460E-94D1-54222C63F5DA}</a:tableStyleId>
              </a:tblPr>
              <a:tblGrid>
                <a:gridCol w="504031">
                  <a:extLst>
                    <a:ext uri="{9D8B030D-6E8A-4147-A177-3AD203B41FA5}">
                      <a16:colId xmlns:a16="http://schemas.microsoft.com/office/drawing/2014/main" val="20000"/>
                    </a:ext>
                  </a:extLst>
                </a:gridCol>
                <a:gridCol w="3528219">
                  <a:extLst>
                    <a:ext uri="{9D8B030D-6E8A-4147-A177-3AD203B41FA5}">
                      <a16:colId xmlns:a16="http://schemas.microsoft.com/office/drawing/2014/main" val="20001"/>
                    </a:ext>
                  </a:extLst>
                </a:gridCol>
              </a:tblGrid>
              <a:tr h="45712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35" marR="91435" marT="45683" marB="45683">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a:t>
                      </a:r>
                      <a:r>
                        <a:rPr kumimoji="1" lang="ja-JP" altLang="en-US" sz="2400" b="0" i="0" u="none" strike="noStrike" kern="1200" baseline="0" dirty="0">
                          <a:solidFill>
                            <a:schemeClr val="tx1"/>
                          </a:solidFill>
                          <a:latin typeface="+mn-lt"/>
                          <a:ea typeface="+mn-ea"/>
                          <a:cs typeface="+mn-cs"/>
                        </a:rPr>
                        <a:t>知識及び技能 	</a:t>
                      </a:r>
                      <a:endParaRPr kumimoji="1" lang="ja-JP" altLang="en-US" sz="2400" dirty="0"/>
                    </a:p>
                  </a:txBody>
                  <a:tcPr marL="91435" marR="91435" marT="45683" marB="45683">
                    <a:solidFill>
                      <a:srgbClr val="FF99CC"/>
                    </a:solidFill>
                  </a:tcPr>
                </a:tc>
                <a:extLst>
                  <a:ext uri="{0D108BD9-81ED-4DB2-BD59-A6C34878D82A}">
                    <a16:rowId xmlns:a16="http://schemas.microsoft.com/office/drawing/2014/main" val="10000"/>
                  </a:ext>
                </a:extLst>
              </a:tr>
              <a:tr h="4424437">
                <a:tc>
                  <a:txBody>
                    <a:bodyPr/>
                    <a:lstStyle/>
                    <a:p>
                      <a:r>
                        <a:rPr kumimoji="1" lang="ja-JP" altLang="en-US" sz="2000" dirty="0"/>
                        <a:t>　　　　学習指導要領　２　内容</a:t>
                      </a:r>
                    </a:p>
                  </a:txBody>
                  <a:tcPr marL="91435" marR="91435" marT="45683" marB="45683" vert="eaVert">
                    <a:solidFill>
                      <a:schemeClr val="bg1"/>
                    </a:solidFill>
                  </a:tcPr>
                </a:tc>
                <a:tc>
                  <a:txBody>
                    <a:bodyPr/>
                    <a:lstStyle/>
                    <a:p>
                      <a:r>
                        <a:rPr kumimoji="1" lang="en-US" altLang="ja-JP" sz="2000" b="0" i="0" u="none" strike="noStrike" kern="1200" baseline="0" dirty="0">
                          <a:solidFill>
                            <a:schemeClr val="tx1"/>
                          </a:solidFill>
                          <a:latin typeface="+mn-lt"/>
                          <a:ea typeface="+mn-ea"/>
                          <a:cs typeface="+mn-cs"/>
                        </a:rPr>
                        <a:t>〔</a:t>
                      </a:r>
                      <a:r>
                        <a:rPr kumimoji="1" lang="ja-JP" altLang="en-US" sz="2000" b="0" i="0" u="none" strike="noStrike" kern="1200" baseline="0" dirty="0">
                          <a:solidFill>
                            <a:schemeClr val="tx1"/>
                          </a:solidFill>
                          <a:latin typeface="+mn-lt"/>
                          <a:ea typeface="+mn-ea"/>
                          <a:cs typeface="+mn-cs"/>
                        </a:rPr>
                        <a:t>共通事項</a:t>
                      </a:r>
                      <a:r>
                        <a:rPr kumimoji="1" lang="en-US" altLang="ja-JP" sz="2000" b="0" i="0" u="none" strike="noStrike" kern="1200" baseline="0" dirty="0">
                          <a:solidFill>
                            <a:schemeClr val="tx1"/>
                          </a:solidFill>
                          <a:latin typeface="+mn-lt"/>
                          <a:ea typeface="+mn-ea"/>
                          <a:cs typeface="+mn-cs"/>
                        </a:rPr>
                        <a:t>〕</a:t>
                      </a:r>
                      <a:r>
                        <a:rPr kumimoji="1" lang="ja-JP" altLang="en-US" sz="2000" b="0" i="0" u="none" strike="noStrike" kern="1200" baseline="0" dirty="0">
                          <a:solidFill>
                            <a:schemeClr val="tx1"/>
                          </a:solidFill>
                          <a:latin typeface="+mn-lt"/>
                          <a:ea typeface="+mn-ea"/>
                          <a:cs typeface="+mn-cs"/>
                        </a:rPr>
                        <a:t>（１）ア  </a:t>
                      </a:r>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自分の感覚や行為を通して，形や色などに</a:t>
                      </a:r>
                      <a:r>
                        <a:rPr kumimoji="1" lang="ja-JP" altLang="en-US" sz="2000" b="0" i="0" u="none" strike="noStrike" kern="1200" baseline="0" dirty="0">
                          <a:solidFill>
                            <a:srgbClr val="FF0000"/>
                          </a:solidFill>
                          <a:latin typeface="+mn-lt"/>
                          <a:ea typeface="+mn-ea"/>
                          <a:cs typeface="+mn-cs"/>
                        </a:rPr>
                        <a:t>気付くこと</a:t>
                      </a:r>
                      <a:r>
                        <a:rPr kumimoji="1" lang="ja-JP" altLang="en-US" sz="2000" b="0" i="0" u="none" strike="noStrike" kern="1200" baseline="0" dirty="0">
                          <a:solidFill>
                            <a:schemeClr val="tx1"/>
                          </a:solidFill>
                          <a:latin typeface="+mn-lt"/>
                          <a:ea typeface="+mn-ea"/>
                          <a:cs typeface="+mn-cs"/>
                        </a:rPr>
                        <a:t>。</a:t>
                      </a:r>
                      <a:endParaRPr kumimoji="1" lang="en-US" altLang="ja-JP" sz="2000" b="0" i="0" u="none" strike="noStrike" kern="1200" baseline="0" dirty="0">
                        <a:solidFill>
                          <a:schemeClr val="tx1"/>
                        </a:solidFill>
                        <a:latin typeface="+mn-lt"/>
                        <a:ea typeface="+mn-ea"/>
                        <a:cs typeface="+mn-cs"/>
                      </a:endParaRPr>
                    </a:p>
                    <a:p>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「Ａ表現」 （２）ア </a:t>
                      </a:r>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造形遊びをする活動を通して，身近で扱いやすい材料や用具に十分に慣れるとともに，並べたり，つないだり，積んだりするなど手や体全体の感覚などを働かせ，活動を工夫して</a:t>
                      </a:r>
                      <a:r>
                        <a:rPr kumimoji="1" lang="ja-JP" altLang="en-US" sz="2000" b="0" i="0" u="none" strike="noStrike" kern="1200" baseline="0" dirty="0">
                          <a:solidFill>
                            <a:srgbClr val="FF0000"/>
                          </a:solidFill>
                          <a:latin typeface="+mn-lt"/>
                          <a:ea typeface="+mn-ea"/>
                          <a:cs typeface="+mn-cs"/>
                        </a:rPr>
                        <a:t>つくること</a:t>
                      </a:r>
                      <a:r>
                        <a:rPr kumimoji="1" lang="ja-JP" altLang="en-US" sz="2000" b="0" i="0" u="none" strike="noStrike" kern="1200" baseline="0" dirty="0">
                          <a:solidFill>
                            <a:schemeClr val="tx1"/>
                          </a:solidFill>
                          <a:latin typeface="+mn-lt"/>
                          <a:ea typeface="+mn-ea"/>
                          <a:cs typeface="+mn-cs"/>
                        </a:rPr>
                        <a:t>。</a:t>
                      </a:r>
                      <a:r>
                        <a:rPr kumimoji="1" lang="ja-JP" altLang="en-US" sz="1800" b="0" i="0" u="none" strike="noStrike" kern="1200" baseline="0" dirty="0">
                          <a:solidFill>
                            <a:schemeClr val="tx1"/>
                          </a:solidFill>
                          <a:latin typeface="+mn-lt"/>
                          <a:ea typeface="+mn-ea"/>
                          <a:cs typeface="+mn-cs"/>
                        </a:rPr>
                        <a:t>　</a:t>
                      </a:r>
                      <a:endParaRPr kumimoji="1" lang="ja-JP" altLang="en-US" sz="1400" b="0" i="0" u="none" strike="noStrike" kern="1200" baseline="0" dirty="0">
                        <a:solidFill>
                          <a:schemeClr val="tx1"/>
                        </a:solidFill>
                        <a:latin typeface="+mn-lt"/>
                        <a:ea typeface="+mn-ea"/>
                        <a:cs typeface="+mn-cs"/>
                      </a:endParaRPr>
                    </a:p>
                  </a:txBody>
                  <a:tcPr marL="91435" marR="91435" marT="45683" marB="45683">
                    <a:solidFill>
                      <a:schemeClr val="bg1"/>
                    </a:solidFill>
                  </a:tcPr>
                </a:tc>
                <a:extLst>
                  <a:ext uri="{0D108BD9-81ED-4DB2-BD59-A6C34878D82A}">
                    <a16:rowId xmlns:a16="http://schemas.microsoft.com/office/drawing/2014/main" val="10001"/>
                  </a:ext>
                </a:extLst>
              </a:tr>
            </a:tbl>
          </a:graphicData>
        </a:graphic>
      </p:graphicFrame>
      <p:sp>
        <p:nvSpPr>
          <p:cNvPr id="9" name="二等辺三角形 8"/>
          <p:cNvSpPr/>
          <p:nvPr/>
        </p:nvSpPr>
        <p:spPr>
          <a:xfrm rot="5400000">
            <a:off x="3400425" y="3851275"/>
            <a:ext cx="2447925" cy="6127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aphicFrame>
        <p:nvGraphicFramePr>
          <p:cNvPr id="11" name="表 10"/>
          <p:cNvGraphicFramePr>
            <a:graphicFrameLocks noGrp="1"/>
          </p:cNvGraphicFramePr>
          <p:nvPr/>
        </p:nvGraphicFramePr>
        <p:xfrm>
          <a:off x="4994275" y="1803400"/>
          <a:ext cx="3940175" cy="4870450"/>
        </p:xfrm>
        <a:graphic>
          <a:graphicData uri="http://schemas.openxmlformats.org/drawingml/2006/table">
            <a:tbl>
              <a:tblPr firstRow="1" bandRow="1">
                <a:tableStyleId>{5940675A-B579-460E-94D1-54222C63F5DA}</a:tableStyleId>
              </a:tblPr>
              <a:tblGrid>
                <a:gridCol w="492522">
                  <a:extLst>
                    <a:ext uri="{9D8B030D-6E8A-4147-A177-3AD203B41FA5}">
                      <a16:colId xmlns:a16="http://schemas.microsoft.com/office/drawing/2014/main" val="20000"/>
                    </a:ext>
                  </a:extLst>
                </a:gridCol>
                <a:gridCol w="3447653">
                  <a:extLst>
                    <a:ext uri="{9D8B030D-6E8A-4147-A177-3AD203B41FA5}">
                      <a16:colId xmlns:a16="http://schemas.microsoft.com/office/drawing/2014/main" val="20001"/>
                    </a:ext>
                  </a:extLst>
                </a:gridCol>
              </a:tblGrid>
              <a:tr h="4571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35" marR="91435" marT="45690" marB="45690">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a:t>
                      </a:r>
                      <a:r>
                        <a:rPr kumimoji="1" lang="ja-JP" altLang="en-US" sz="2400" b="0" i="0" u="none" strike="noStrike" kern="1200" baseline="0" dirty="0">
                          <a:solidFill>
                            <a:schemeClr val="tx1"/>
                          </a:solidFill>
                          <a:latin typeface="+mn-lt"/>
                          <a:ea typeface="+mn-ea"/>
                          <a:cs typeface="+mn-cs"/>
                        </a:rPr>
                        <a:t>知識・技能 	</a:t>
                      </a:r>
                      <a:endParaRPr kumimoji="1" lang="ja-JP" altLang="en-US" sz="2400" dirty="0"/>
                    </a:p>
                  </a:txBody>
                  <a:tcPr marL="91435" marR="91435" marT="45690" marB="45690">
                    <a:solidFill>
                      <a:srgbClr val="FF99CC"/>
                    </a:solidFill>
                  </a:tcPr>
                </a:tc>
                <a:extLst>
                  <a:ext uri="{0D108BD9-81ED-4DB2-BD59-A6C34878D82A}">
                    <a16:rowId xmlns:a16="http://schemas.microsoft.com/office/drawing/2014/main" val="10000"/>
                  </a:ext>
                </a:extLst>
              </a:tr>
              <a:tr h="4413310">
                <a:tc>
                  <a:txBody>
                    <a:bodyPr/>
                    <a:lstStyle/>
                    <a:p>
                      <a:r>
                        <a:rPr kumimoji="1" lang="ja-JP" altLang="en-US" sz="2000" dirty="0"/>
                        <a:t> 内容のまとまりごとの評価規準　例</a:t>
                      </a:r>
                    </a:p>
                  </a:txBody>
                  <a:tcPr marL="91435" marR="91435" marT="45690" marB="45690" vert="eaVert">
                    <a:solidFill>
                      <a:schemeClr val="bg1"/>
                    </a:solidFill>
                  </a:tcPr>
                </a:tc>
                <a:tc>
                  <a:txBody>
                    <a:bodyPr/>
                    <a:lstStyle/>
                    <a:p>
                      <a:endParaRPr kumimoji="1" lang="en-US" altLang="ja-JP" sz="18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「知識」</a:t>
                      </a:r>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a:t>
                      </a:r>
                      <a:r>
                        <a:rPr lang="ja-JP" altLang="en-US" sz="2000" b="0" i="0" u="none" strike="noStrike" baseline="0" dirty="0">
                          <a:solidFill>
                            <a:srgbClr val="000000"/>
                          </a:solidFill>
                          <a:latin typeface="ＭＳ"/>
                        </a:rPr>
                        <a:t>自分の感覚や行為を通して，形や色などに</a:t>
                      </a:r>
                      <a:r>
                        <a:rPr lang="ja-JP" altLang="en-US" sz="2000" b="0" i="0" u="none" strike="noStrike" baseline="0" dirty="0">
                          <a:solidFill>
                            <a:srgbClr val="FF0000"/>
                          </a:solidFill>
                          <a:latin typeface="ＭＳ"/>
                        </a:rPr>
                        <a:t>気付いている</a:t>
                      </a:r>
                      <a:r>
                        <a:rPr lang="ja-JP" altLang="en-US" sz="2000" b="0" i="0" u="none" strike="noStrike" baseline="0" dirty="0">
                          <a:solidFill>
                            <a:srgbClr val="000000"/>
                          </a:solidFill>
                          <a:latin typeface="ＭＳ"/>
                        </a:rPr>
                        <a:t>。 </a:t>
                      </a:r>
                      <a:endParaRPr lang="en-US" altLang="ja-JP" sz="2000" b="0" i="0" u="none" strike="noStrike" baseline="0" dirty="0">
                        <a:solidFill>
                          <a:srgbClr val="000000"/>
                        </a:solidFill>
                        <a:latin typeface="ＭＳ"/>
                      </a:endParaRPr>
                    </a:p>
                    <a:p>
                      <a:endParaRPr lang="en-US" altLang="ja-JP" sz="2000" b="0" i="0" u="none" strike="noStrike" baseline="0" dirty="0">
                        <a:solidFill>
                          <a:srgbClr val="000000"/>
                        </a:solidFill>
                        <a:latin typeface="ＭＳ"/>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baseline="0" dirty="0">
                          <a:solidFill>
                            <a:schemeClr val="tx1"/>
                          </a:solidFill>
                          <a:latin typeface="+mn-lt"/>
                          <a:ea typeface="+mn-ea"/>
                          <a:cs typeface="+mn-cs"/>
                        </a:rPr>
                        <a:t>「技能」</a:t>
                      </a:r>
                      <a:endParaRPr lang="ja-JP" altLang="en-US" sz="2000" b="0" i="0" u="none" strike="noStrike" baseline="0" dirty="0">
                        <a:solidFill>
                          <a:srgbClr val="000000"/>
                        </a:solidFill>
                        <a:latin typeface="ＭＳ"/>
                      </a:endParaRPr>
                    </a:p>
                    <a:p>
                      <a:r>
                        <a:rPr lang="ja-JP" altLang="en-US" sz="2000" b="0" i="0" u="none" strike="noStrike" baseline="0" dirty="0">
                          <a:solidFill>
                            <a:srgbClr val="000000"/>
                          </a:solidFill>
                          <a:latin typeface="ＭＳ"/>
                        </a:rPr>
                        <a:t>・身近で扱いやすい材料や用具に十分に慣れるとともに，並べたり，つないだり，積んだりするなど手や体全体の感覚などを働かせ，活動を工夫して</a:t>
                      </a:r>
                      <a:r>
                        <a:rPr lang="ja-JP" altLang="en-US" sz="2000" b="0" i="0" u="none" strike="noStrike" baseline="0" dirty="0">
                          <a:solidFill>
                            <a:srgbClr val="FF0000"/>
                          </a:solidFill>
                          <a:latin typeface="ＭＳ"/>
                        </a:rPr>
                        <a:t>つくっている</a:t>
                      </a:r>
                      <a:r>
                        <a:rPr lang="ja-JP" altLang="en-US" sz="2000" b="0" i="0" u="none" strike="noStrike" baseline="0" dirty="0">
                          <a:solidFill>
                            <a:srgbClr val="000000"/>
                          </a:solidFill>
                          <a:latin typeface="ＭＳ"/>
                        </a:rPr>
                        <a:t>。	</a:t>
                      </a:r>
                    </a:p>
                    <a:p>
                      <a:endParaRPr kumimoji="1" lang="ja-JP" altLang="en-US"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a:t>
                      </a:r>
                    </a:p>
                  </a:txBody>
                  <a:tcPr marL="91435" marR="91435" marT="45690" marB="45690">
                    <a:solidFill>
                      <a:schemeClr val="bg1"/>
                    </a:solidFill>
                  </a:tcPr>
                </a:tc>
                <a:extLst>
                  <a:ext uri="{0D108BD9-81ED-4DB2-BD59-A6C34878D82A}">
                    <a16:rowId xmlns:a16="http://schemas.microsoft.com/office/drawing/2014/main" val="10001"/>
                  </a:ext>
                </a:extLst>
              </a:tr>
            </a:tbl>
          </a:graphicData>
        </a:graphic>
      </p:graphicFrame>
      <p:sp>
        <p:nvSpPr>
          <p:cNvPr id="26649" name="テキスト ボックス 1"/>
          <p:cNvSpPr txBox="1">
            <a:spLocks noChangeArrowheads="1"/>
          </p:cNvSpPr>
          <p:nvPr/>
        </p:nvSpPr>
        <p:spPr bwMode="auto">
          <a:xfrm>
            <a:off x="0" y="4763"/>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600" b="1">
                <a:solidFill>
                  <a:srgbClr val="FFFFFF"/>
                </a:solidFill>
              </a:rPr>
              <a:t>Ⅱ</a:t>
            </a:r>
            <a:r>
              <a:rPr kumimoji="1" lang="ja-JP" altLang="en-US" sz="2600" b="1">
                <a:solidFill>
                  <a:srgbClr val="FFFFFF"/>
                </a:solidFill>
              </a:rPr>
              <a:t>　図画工作科の内容のまとまりごとの評価規準（例）</a:t>
            </a:r>
          </a:p>
        </p:txBody>
      </p:sp>
      <p:sp>
        <p:nvSpPr>
          <p:cNvPr id="12" name="上リボン 11"/>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Ｐ３１，</a:t>
            </a:r>
            <a:endParaRPr kumimoji="1" lang="en-US" altLang="ja-JP" dirty="0"/>
          </a:p>
          <a:p>
            <a:pPr algn="ctr">
              <a:defRPr/>
            </a:pPr>
            <a:r>
              <a:rPr kumimoji="1" lang="ja-JP" altLang="en-US" dirty="0"/>
              <a:t>３２</a:t>
            </a:r>
          </a:p>
        </p:txBody>
      </p:sp>
      <p:sp>
        <p:nvSpPr>
          <p:cNvPr id="26651" name="テキスト ボックス 1"/>
          <p:cNvSpPr txBox="1">
            <a:spLocks noChangeArrowheads="1"/>
          </p:cNvSpPr>
          <p:nvPr/>
        </p:nvSpPr>
        <p:spPr bwMode="auto">
          <a:xfrm>
            <a:off x="2203450" y="1149350"/>
            <a:ext cx="53641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solidFill>
                  <a:srgbClr val="000000"/>
                </a:solidFill>
              </a:rPr>
              <a:t>＜　例　</a:t>
            </a:r>
            <a:r>
              <a:rPr kumimoji="1" lang="en-US" altLang="ja-JP">
                <a:solidFill>
                  <a:srgbClr val="000000"/>
                </a:solidFill>
              </a:rPr>
              <a:t> </a:t>
            </a:r>
            <a:r>
              <a:rPr kumimoji="1" lang="ja-JP" altLang="en-US">
                <a:solidFill>
                  <a:srgbClr val="000000"/>
                </a:solidFill>
              </a:rPr>
              <a:t>第１学年及び第２学年の「造形遊び」　＞</a:t>
            </a:r>
            <a:r>
              <a:rPr kumimoji="1" lang="ja-JP" altLang="en-US"/>
              <a:t>　</a:t>
            </a:r>
          </a:p>
        </p:txBody>
      </p:sp>
      <p:cxnSp>
        <p:nvCxnSpPr>
          <p:cNvPr id="3" name="直線コネクタ 2"/>
          <p:cNvCxnSpPr/>
          <p:nvPr/>
        </p:nvCxnSpPr>
        <p:spPr>
          <a:xfrm>
            <a:off x="900113" y="4005263"/>
            <a:ext cx="3024187"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34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196850" y="1668463"/>
          <a:ext cx="4276725" cy="5083175"/>
        </p:xfrm>
        <a:graphic>
          <a:graphicData uri="http://schemas.openxmlformats.org/drawingml/2006/table">
            <a:tbl>
              <a:tblPr firstRow="1" bandRow="1">
                <a:tableStyleId>{5940675A-B579-460E-94D1-54222C63F5DA}</a:tableStyleId>
              </a:tblPr>
              <a:tblGrid>
                <a:gridCol w="534591">
                  <a:extLst>
                    <a:ext uri="{9D8B030D-6E8A-4147-A177-3AD203B41FA5}">
                      <a16:colId xmlns:a16="http://schemas.microsoft.com/office/drawing/2014/main" val="20000"/>
                    </a:ext>
                  </a:extLst>
                </a:gridCol>
                <a:gridCol w="3742134">
                  <a:extLst>
                    <a:ext uri="{9D8B030D-6E8A-4147-A177-3AD203B41FA5}">
                      <a16:colId xmlns:a16="http://schemas.microsoft.com/office/drawing/2014/main" val="20001"/>
                    </a:ext>
                  </a:extLst>
                </a:gridCol>
              </a:tblGrid>
              <a:tr h="50025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14" marR="91414" marT="45694" marB="45694">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n-lt"/>
                          <a:ea typeface="+mn-ea"/>
                          <a:cs typeface="+mn-cs"/>
                        </a:rPr>
                        <a:t>思考力，判断力，表現力等</a:t>
                      </a:r>
                      <a:endParaRPr kumimoji="1" lang="ja-JP" altLang="en-US" sz="2400" dirty="0"/>
                    </a:p>
                  </a:txBody>
                  <a:tcPr marL="91414" marR="91414" marT="45694" marB="45694">
                    <a:solidFill>
                      <a:srgbClr val="66FF66"/>
                    </a:solidFill>
                  </a:tcPr>
                </a:tc>
                <a:extLst>
                  <a:ext uri="{0D108BD9-81ED-4DB2-BD59-A6C34878D82A}">
                    <a16:rowId xmlns:a16="http://schemas.microsoft.com/office/drawing/2014/main" val="10000"/>
                  </a:ext>
                </a:extLst>
              </a:tr>
              <a:tr h="4582918">
                <a:tc>
                  <a:txBody>
                    <a:bodyPr/>
                    <a:lstStyle/>
                    <a:p>
                      <a:r>
                        <a:rPr kumimoji="1" lang="ja-JP" altLang="en-US" sz="2000" dirty="0"/>
                        <a:t>　　　　学習指導要領　２　内容</a:t>
                      </a:r>
                    </a:p>
                  </a:txBody>
                  <a:tcPr marL="91414" marR="91414" marT="45694" marB="45694" vert="eaVert">
                    <a:solidFill>
                      <a:schemeClr val="bg1"/>
                    </a:solidFill>
                  </a:tcPr>
                </a:tc>
                <a:tc>
                  <a:txBody>
                    <a:bodyPr/>
                    <a:lstStyle/>
                    <a:p>
                      <a:r>
                        <a:rPr kumimoji="1" lang="ja-JP" altLang="en-US" sz="2000" b="0" i="0" u="none" strike="noStrike" kern="1200" baseline="0" dirty="0">
                          <a:solidFill>
                            <a:schemeClr val="tx1"/>
                          </a:solidFill>
                          <a:latin typeface="+mn-lt"/>
                          <a:ea typeface="+mn-ea"/>
                          <a:cs typeface="+mn-cs"/>
                        </a:rPr>
                        <a:t>「Ａ表現」（１）  ア</a:t>
                      </a:r>
                      <a:endParaRPr kumimoji="1" lang="en-US" altLang="ja-JP" sz="2000" b="0" i="0" u="none" strike="noStrike" kern="1200" baseline="0" dirty="0">
                        <a:solidFill>
                          <a:schemeClr val="tx1"/>
                        </a:solidFill>
                        <a:latin typeface="+mn-lt"/>
                        <a:ea typeface="+mn-ea"/>
                        <a:cs typeface="+mn-cs"/>
                      </a:endParaRPr>
                    </a:p>
                    <a:p>
                      <a:pPr algn="dist"/>
                      <a:r>
                        <a:rPr kumimoji="1" lang="ja-JP" altLang="en-US" sz="2000" b="0" i="0" u="none" strike="noStrike" kern="1200" baseline="0" dirty="0">
                          <a:solidFill>
                            <a:schemeClr val="tx1"/>
                          </a:solidFill>
                          <a:latin typeface="+mn-lt"/>
                          <a:ea typeface="+mn-ea"/>
                          <a:cs typeface="+mn-cs"/>
                        </a:rPr>
                        <a:t>造形遊びをする活動を通して，身近な自然物や人工の材料の形や色などを基に造形的な活動を思い付くことや，感覚や気持ちを生かしながら，どのように活動する</a:t>
                      </a:r>
                      <a:endParaRPr kumimoji="1" lang="en-US" altLang="ja-JP" sz="2000" b="0" i="0" u="none" strike="noStrike" kern="1200" baseline="0" dirty="0">
                        <a:solidFill>
                          <a:schemeClr val="tx1"/>
                        </a:solidFill>
                        <a:latin typeface="+mn-lt"/>
                        <a:ea typeface="+mn-ea"/>
                        <a:cs typeface="+mn-cs"/>
                      </a:endParaRPr>
                    </a:p>
                    <a:p>
                      <a:pPr algn="l"/>
                      <a:r>
                        <a:rPr kumimoji="1" lang="ja-JP" altLang="en-US" sz="2000" b="0" i="0" u="none" strike="noStrike" kern="1200" baseline="0" dirty="0">
                          <a:solidFill>
                            <a:schemeClr val="tx1"/>
                          </a:solidFill>
                          <a:latin typeface="+mn-lt"/>
                          <a:ea typeface="+mn-ea"/>
                          <a:cs typeface="+mn-cs"/>
                        </a:rPr>
                        <a:t>かについて</a:t>
                      </a:r>
                      <a:r>
                        <a:rPr kumimoji="1" lang="ja-JP" altLang="en-US" sz="2000" b="0" i="0" u="none" strike="noStrike" kern="1200" baseline="0" dirty="0">
                          <a:solidFill>
                            <a:srgbClr val="FF0000"/>
                          </a:solidFill>
                          <a:latin typeface="+mn-lt"/>
                          <a:ea typeface="+mn-ea"/>
                          <a:cs typeface="+mn-cs"/>
                        </a:rPr>
                        <a:t>考えること</a:t>
                      </a:r>
                      <a:r>
                        <a:rPr kumimoji="1" lang="ja-JP" altLang="en-US" sz="2000" b="0" i="0" u="none" strike="noStrike" kern="1200" baseline="0" dirty="0">
                          <a:solidFill>
                            <a:schemeClr val="tx1"/>
                          </a:solidFill>
                          <a:latin typeface="+mn-lt"/>
                          <a:ea typeface="+mn-ea"/>
                          <a:cs typeface="+mn-cs"/>
                        </a:rPr>
                        <a:t>。</a:t>
                      </a:r>
                      <a:endParaRPr kumimoji="1" lang="en-US" altLang="ja-JP" sz="2000" b="0" i="0" u="none" strike="noStrike" kern="1200" baseline="0" dirty="0">
                        <a:solidFill>
                          <a:schemeClr val="tx1"/>
                        </a:solidFill>
                        <a:latin typeface="+mn-lt"/>
                        <a:ea typeface="+mn-ea"/>
                        <a:cs typeface="+mn-cs"/>
                      </a:endParaRPr>
                    </a:p>
                    <a:p>
                      <a:endParaRPr kumimoji="1" lang="en-US" altLang="ja-JP" sz="2000" b="0" i="0" u="none" strike="noStrike" kern="1200" baseline="0" dirty="0">
                        <a:solidFill>
                          <a:schemeClr val="tx1"/>
                        </a:solidFill>
                        <a:latin typeface="+mn-lt"/>
                        <a:ea typeface="+mn-ea"/>
                        <a:cs typeface="+mn-cs"/>
                      </a:endParaRPr>
                    </a:p>
                    <a:p>
                      <a:r>
                        <a:rPr kumimoji="1" lang="en-US" altLang="ja-JP" sz="2000" b="0" i="0" u="none" strike="noStrike" kern="1200" baseline="0" dirty="0">
                          <a:solidFill>
                            <a:schemeClr val="tx1"/>
                          </a:solidFill>
                          <a:latin typeface="+mn-lt"/>
                          <a:ea typeface="+mn-ea"/>
                          <a:cs typeface="+mn-cs"/>
                        </a:rPr>
                        <a:t>〔</a:t>
                      </a:r>
                      <a:r>
                        <a:rPr kumimoji="1" lang="ja-JP" altLang="en-US" sz="2000" b="0" i="0" u="none" strike="noStrike" kern="1200" baseline="0" dirty="0">
                          <a:solidFill>
                            <a:schemeClr val="tx1"/>
                          </a:solidFill>
                          <a:latin typeface="+mn-lt"/>
                          <a:ea typeface="+mn-ea"/>
                          <a:cs typeface="+mn-cs"/>
                        </a:rPr>
                        <a:t>共通事項</a:t>
                      </a:r>
                      <a:r>
                        <a:rPr kumimoji="1" lang="en-US" altLang="ja-JP" sz="2000" b="0" i="0" u="none" strike="noStrike" kern="1200" baseline="0" dirty="0">
                          <a:solidFill>
                            <a:schemeClr val="tx1"/>
                          </a:solidFill>
                          <a:latin typeface="+mn-lt"/>
                          <a:ea typeface="+mn-ea"/>
                          <a:cs typeface="+mn-cs"/>
                        </a:rPr>
                        <a:t>〕</a:t>
                      </a:r>
                      <a:r>
                        <a:rPr kumimoji="1" lang="ja-JP" altLang="en-US" sz="2000" b="0" i="0" u="none" strike="noStrike" kern="1200" baseline="0" dirty="0">
                          <a:solidFill>
                            <a:schemeClr val="tx1"/>
                          </a:solidFill>
                          <a:latin typeface="+mn-lt"/>
                          <a:ea typeface="+mn-ea"/>
                          <a:cs typeface="+mn-cs"/>
                        </a:rPr>
                        <a:t>（１）イ </a:t>
                      </a:r>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形や色などを基に，自分のイメージを</a:t>
                      </a:r>
                      <a:r>
                        <a:rPr kumimoji="1" lang="ja-JP" altLang="en-US" sz="2000" b="0" i="0" u="none" strike="noStrike" kern="1200" baseline="0" dirty="0">
                          <a:solidFill>
                            <a:srgbClr val="FF0000"/>
                          </a:solidFill>
                          <a:latin typeface="+mn-lt"/>
                          <a:ea typeface="+mn-ea"/>
                          <a:cs typeface="+mn-cs"/>
                        </a:rPr>
                        <a:t>もつこと</a:t>
                      </a:r>
                      <a:r>
                        <a:rPr kumimoji="1" lang="ja-JP" altLang="en-US" sz="2000" b="0" i="0" u="none" strike="noStrike" kern="1200" baseline="0" dirty="0">
                          <a:solidFill>
                            <a:schemeClr val="tx1"/>
                          </a:solidFill>
                          <a:latin typeface="+mn-lt"/>
                          <a:ea typeface="+mn-ea"/>
                          <a:cs typeface="+mn-cs"/>
                        </a:rPr>
                        <a:t>。</a:t>
                      </a:r>
                      <a:endParaRPr kumimoji="1" lang="en-US" altLang="ja-JP" sz="2000" b="0" i="0" u="none" strike="noStrike" kern="1200" baseline="0" dirty="0">
                        <a:solidFill>
                          <a:schemeClr val="tx1"/>
                        </a:solidFill>
                        <a:latin typeface="+mn-lt"/>
                        <a:ea typeface="+mn-ea"/>
                        <a:cs typeface="+mn-cs"/>
                      </a:endParaRPr>
                    </a:p>
                    <a:p>
                      <a:endParaRPr kumimoji="1" lang="ja-JP" altLang="en-US" sz="1400" b="0" i="0" u="none" strike="noStrike" kern="1200" baseline="0" dirty="0">
                        <a:solidFill>
                          <a:schemeClr val="tx1"/>
                        </a:solidFill>
                        <a:latin typeface="+mn-lt"/>
                        <a:ea typeface="+mn-ea"/>
                        <a:cs typeface="+mn-cs"/>
                      </a:endParaRPr>
                    </a:p>
                  </a:txBody>
                  <a:tcPr marL="91414" marR="91414" marT="45694" marB="45694">
                    <a:solidFill>
                      <a:schemeClr val="bg1"/>
                    </a:solidFill>
                  </a:tcPr>
                </a:tc>
                <a:extLst>
                  <a:ext uri="{0D108BD9-81ED-4DB2-BD59-A6C34878D82A}">
                    <a16:rowId xmlns:a16="http://schemas.microsoft.com/office/drawing/2014/main" val="10001"/>
                  </a:ext>
                </a:extLst>
              </a:tr>
            </a:tbl>
          </a:graphicData>
        </a:graphic>
      </p:graphicFrame>
      <p:sp>
        <p:nvSpPr>
          <p:cNvPr id="9" name="二等辺三角形 8"/>
          <p:cNvSpPr/>
          <p:nvPr/>
        </p:nvSpPr>
        <p:spPr>
          <a:xfrm rot="5400000">
            <a:off x="3654425" y="3886200"/>
            <a:ext cx="2447925" cy="6127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aphicFrame>
        <p:nvGraphicFramePr>
          <p:cNvPr id="11" name="表 10"/>
          <p:cNvGraphicFramePr>
            <a:graphicFrameLocks noGrp="1"/>
          </p:cNvGraphicFramePr>
          <p:nvPr/>
        </p:nvGraphicFramePr>
        <p:xfrm>
          <a:off x="5281613" y="1668463"/>
          <a:ext cx="3725862" cy="5048250"/>
        </p:xfrm>
        <a:graphic>
          <a:graphicData uri="http://schemas.openxmlformats.org/drawingml/2006/table">
            <a:tbl>
              <a:tblPr firstRow="1" bandRow="1">
                <a:tableStyleId>{5940675A-B579-460E-94D1-54222C63F5DA}</a:tableStyleId>
              </a:tblPr>
              <a:tblGrid>
                <a:gridCol w="465732">
                  <a:extLst>
                    <a:ext uri="{9D8B030D-6E8A-4147-A177-3AD203B41FA5}">
                      <a16:colId xmlns:a16="http://schemas.microsoft.com/office/drawing/2014/main" val="20000"/>
                    </a:ext>
                  </a:extLst>
                </a:gridCol>
                <a:gridCol w="3260130">
                  <a:extLst>
                    <a:ext uri="{9D8B030D-6E8A-4147-A177-3AD203B41FA5}">
                      <a16:colId xmlns:a16="http://schemas.microsoft.com/office/drawing/2014/main" val="20001"/>
                    </a:ext>
                  </a:extLst>
                </a:gridCol>
              </a:tblGrid>
              <a:tr h="46661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58" marR="91458" marT="45681" marB="45681">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a:t>
                      </a:r>
                      <a:r>
                        <a:rPr kumimoji="1" lang="ja-JP" altLang="en-US" sz="2400" b="0" i="0" u="none" strike="noStrike" kern="1200" baseline="0" dirty="0">
                          <a:solidFill>
                            <a:schemeClr val="tx1"/>
                          </a:solidFill>
                          <a:latin typeface="+mn-lt"/>
                          <a:ea typeface="+mn-ea"/>
                          <a:cs typeface="+mn-cs"/>
                        </a:rPr>
                        <a:t>思考・判断・表現 	</a:t>
                      </a:r>
                      <a:endParaRPr kumimoji="1" lang="ja-JP" altLang="en-US" sz="2400" dirty="0"/>
                    </a:p>
                  </a:txBody>
                  <a:tcPr marL="91458" marR="91458" marT="45681" marB="45681">
                    <a:solidFill>
                      <a:srgbClr val="66FF66"/>
                    </a:solidFill>
                  </a:tcPr>
                </a:tc>
                <a:extLst>
                  <a:ext uri="{0D108BD9-81ED-4DB2-BD59-A6C34878D82A}">
                    <a16:rowId xmlns:a16="http://schemas.microsoft.com/office/drawing/2014/main" val="10000"/>
                  </a:ext>
                </a:extLst>
              </a:tr>
              <a:tr h="4581632">
                <a:tc>
                  <a:txBody>
                    <a:bodyPr/>
                    <a:lstStyle/>
                    <a:p>
                      <a:r>
                        <a:rPr kumimoji="1" lang="ja-JP" altLang="en-US" sz="2000" dirty="0"/>
                        <a:t>   内容のまとまりごとの評価規準　例</a:t>
                      </a:r>
                    </a:p>
                  </a:txBody>
                  <a:tcPr marL="91458" marR="91458" marT="45681" marB="45681" vert="eaVert">
                    <a:solidFill>
                      <a:schemeClr val="bg1"/>
                    </a:solidFill>
                  </a:tcPr>
                </a:tc>
                <a:tc>
                  <a:txBody>
                    <a:bodyPr/>
                    <a:lstStyle/>
                    <a:p>
                      <a:endParaRPr kumimoji="1" lang="en-US" altLang="ja-JP" sz="1800" b="0" i="0" u="none" strike="noStrike" kern="1200" baseline="0" dirty="0">
                        <a:solidFill>
                          <a:schemeClr val="tx1"/>
                        </a:solidFill>
                        <a:latin typeface="+mn-lt"/>
                        <a:ea typeface="+mn-ea"/>
                        <a:cs typeface="+mn-cs"/>
                      </a:endParaRPr>
                    </a:p>
                    <a:p>
                      <a:endParaRPr kumimoji="1" lang="en-US" altLang="ja-JP" sz="1800" b="0" i="0" u="none" strike="noStrike" kern="1200" baseline="0" dirty="0">
                        <a:solidFill>
                          <a:schemeClr val="tx1"/>
                        </a:solidFill>
                        <a:latin typeface="+mn-lt"/>
                        <a:ea typeface="+mn-ea"/>
                        <a:cs typeface="+mn-cs"/>
                      </a:endParaRPr>
                    </a:p>
                    <a:p>
                      <a:endParaRPr kumimoji="1" lang="en-US" altLang="ja-JP" sz="2000" b="0" i="0" u="none" strike="noStrike" kern="1200" baseline="0" dirty="0">
                        <a:solidFill>
                          <a:schemeClr val="tx1"/>
                        </a:solidFill>
                        <a:latin typeface="+mn-lt"/>
                        <a:ea typeface="+mn-ea"/>
                        <a:cs typeface="+mn-cs"/>
                      </a:endParaRPr>
                    </a:p>
                    <a:p>
                      <a:pPr algn="dist">
                        <a:lnSpc>
                          <a:spcPts val="2400"/>
                        </a:lnSpc>
                      </a:pPr>
                      <a:r>
                        <a:rPr kumimoji="1" lang="ja-JP" altLang="en-US" sz="2000" b="0" i="0" u="none" strike="noStrike" kern="1200" baseline="0" dirty="0">
                          <a:solidFill>
                            <a:schemeClr val="tx1"/>
                          </a:solidFill>
                          <a:latin typeface="+mn-lt"/>
                          <a:ea typeface="+mn-ea"/>
                          <a:cs typeface="+mn-cs"/>
                        </a:rPr>
                        <a:t>形や色などを基に，自分のイメージを</a:t>
                      </a:r>
                      <a:r>
                        <a:rPr kumimoji="1" lang="ja-JP" altLang="en-US" sz="2000" b="0" i="0" u="none" strike="noStrike" kern="1200" baseline="0" dirty="0">
                          <a:solidFill>
                            <a:srgbClr val="FF0000"/>
                          </a:solidFill>
                          <a:latin typeface="+mn-lt"/>
                          <a:ea typeface="+mn-ea"/>
                          <a:cs typeface="+mn-cs"/>
                        </a:rPr>
                        <a:t>もちながら</a:t>
                      </a:r>
                      <a:r>
                        <a:rPr kumimoji="1" lang="ja-JP" altLang="en-US" sz="2000" b="0" i="0" u="none" strike="noStrike" kern="1200" baseline="0" dirty="0">
                          <a:solidFill>
                            <a:schemeClr val="tx1"/>
                          </a:solidFill>
                          <a:latin typeface="+mn-lt"/>
                          <a:ea typeface="+mn-ea"/>
                          <a:cs typeface="+mn-cs"/>
                        </a:rPr>
                        <a:t>，身近な自然物や人工の材料の形や色などを基に造形的な活動を思い付き，感覚や気持ちを生かしながら，どのように活</a:t>
                      </a:r>
                      <a:endParaRPr kumimoji="1" lang="en-US" altLang="ja-JP" sz="2000" b="0" i="0" u="none" strike="noStrike" kern="1200" baseline="0" dirty="0">
                        <a:solidFill>
                          <a:schemeClr val="tx1"/>
                        </a:solidFill>
                        <a:latin typeface="+mn-lt"/>
                        <a:ea typeface="+mn-ea"/>
                        <a:cs typeface="+mn-cs"/>
                      </a:endParaRPr>
                    </a:p>
                    <a:p>
                      <a:pPr algn="l">
                        <a:lnSpc>
                          <a:spcPts val="2400"/>
                        </a:lnSpc>
                      </a:pPr>
                      <a:r>
                        <a:rPr kumimoji="1" lang="ja-JP" altLang="en-US" sz="2000" b="0" i="0" u="none" strike="noStrike" kern="1200" baseline="0" dirty="0">
                          <a:solidFill>
                            <a:schemeClr val="tx1"/>
                          </a:solidFill>
                          <a:latin typeface="+mn-lt"/>
                          <a:ea typeface="+mn-ea"/>
                          <a:cs typeface="+mn-cs"/>
                        </a:rPr>
                        <a:t>動するかについて</a:t>
                      </a:r>
                      <a:r>
                        <a:rPr kumimoji="1" lang="ja-JP" altLang="en-US" sz="2000" b="0" i="0" u="none" strike="noStrike" kern="1200" baseline="0" dirty="0">
                          <a:solidFill>
                            <a:srgbClr val="FF0000"/>
                          </a:solidFill>
                          <a:latin typeface="+mn-lt"/>
                          <a:ea typeface="+mn-ea"/>
                          <a:cs typeface="+mn-cs"/>
                        </a:rPr>
                        <a:t>考えている</a:t>
                      </a:r>
                      <a:r>
                        <a:rPr kumimoji="1" lang="ja-JP" altLang="en-US" sz="2000" b="0" i="0" u="none" strike="noStrike" kern="1200" baseline="0" dirty="0">
                          <a:solidFill>
                            <a:schemeClr val="tx1"/>
                          </a:solidFill>
                          <a:latin typeface="+mn-lt"/>
                          <a:ea typeface="+mn-ea"/>
                          <a:cs typeface="+mn-cs"/>
                        </a:rPr>
                        <a:t>。	</a:t>
                      </a:r>
                    </a:p>
                  </a:txBody>
                  <a:tcPr marL="91458" marR="91458" marT="45681" marB="45681">
                    <a:solidFill>
                      <a:schemeClr val="bg1"/>
                    </a:solidFill>
                  </a:tcPr>
                </a:tc>
                <a:extLst>
                  <a:ext uri="{0D108BD9-81ED-4DB2-BD59-A6C34878D82A}">
                    <a16:rowId xmlns:a16="http://schemas.microsoft.com/office/drawing/2014/main" val="10001"/>
                  </a:ext>
                </a:extLst>
              </a:tr>
            </a:tbl>
          </a:graphicData>
        </a:graphic>
      </p:graphicFrame>
      <p:sp>
        <p:nvSpPr>
          <p:cNvPr id="28697"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600" b="1">
                <a:solidFill>
                  <a:srgbClr val="FFFFFF"/>
                </a:solidFill>
              </a:rPr>
              <a:t>Ⅱ</a:t>
            </a:r>
            <a:r>
              <a:rPr kumimoji="1" lang="ja-JP" altLang="en-US" sz="2600" b="1">
                <a:solidFill>
                  <a:srgbClr val="FFFFFF"/>
                </a:solidFill>
              </a:rPr>
              <a:t>　図画工作科の内容のまとまりごとの評価規準（例）　</a:t>
            </a:r>
          </a:p>
        </p:txBody>
      </p:sp>
      <p:sp>
        <p:nvSpPr>
          <p:cNvPr id="10" name="上リボン 9"/>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Ｐ３１，</a:t>
            </a:r>
            <a:endParaRPr kumimoji="1" lang="en-US" altLang="ja-JP" dirty="0"/>
          </a:p>
          <a:p>
            <a:pPr algn="ctr">
              <a:defRPr/>
            </a:pPr>
            <a:r>
              <a:rPr kumimoji="1" lang="ja-JP" altLang="en-US" dirty="0"/>
              <a:t>３２</a:t>
            </a:r>
          </a:p>
        </p:txBody>
      </p:sp>
      <p:sp>
        <p:nvSpPr>
          <p:cNvPr id="28699" name="テキスト ボックス 1"/>
          <p:cNvSpPr txBox="1">
            <a:spLocks noChangeArrowheads="1"/>
          </p:cNvSpPr>
          <p:nvPr/>
        </p:nvSpPr>
        <p:spPr bwMode="auto">
          <a:xfrm>
            <a:off x="2201863" y="993775"/>
            <a:ext cx="536416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solidFill>
                  <a:srgbClr val="000000"/>
                </a:solidFill>
              </a:rPr>
              <a:t>＜　例　</a:t>
            </a:r>
            <a:r>
              <a:rPr kumimoji="1" lang="en-US" altLang="ja-JP">
                <a:solidFill>
                  <a:srgbClr val="000000"/>
                </a:solidFill>
              </a:rPr>
              <a:t> </a:t>
            </a:r>
            <a:r>
              <a:rPr kumimoji="1" lang="ja-JP" altLang="en-US">
                <a:solidFill>
                  <a:srgbClr val="000000"/>
                </a:solidFill>
              </a:rPr>
              <a:t>第１学年及び第２学年の「造形遊び」　＞</a:t>
            </a:r>
            <a:r>
              <a:rPr kumimoji="1" lang="ja-JP" altLang="en-US"/>
              <a:t>　</a:t>
            </a:r>
          </a:p>
        </p:txBody>
      </p:sp>
      <p:cxnSp>
        <p:nvCxnSpPr>
          <p:cNvPr id="8" name="直線コネクタ 7"/>
          <p:cNvCxnSpPr/>
          <p:nvPr/>
        </p:nvCxnSpPr>
        <p:spPr>
          <a:xfrm>
            <a:off x="827088" y="2708275"/>
            <a:ext cx="3024187"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直線矢印コネクタ 11"/>
          <p:cNvCxnSpPr/>
          <p:nvPr/>
        </p:nvCxnSpPr>
        <p:spPr>
          <a:xfrm flipV="1">
            <a:off x="3973513" y="3141663"/>
            <a:ext cx="1822450" cy="1771650"/>
          </a:xfrm>
          <a:prstGeom prst="straightConnector1">
            <a:avLst/>
          </a:prstGeom>
          <a:ln w="28575">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3954463" y="3860800"/>
            <a:ext cx="1841500" cy="360363"/>
          </a:xfrm>
          <a:prstGeom prst="straightConnector1">
            <a:avLst/>
          </a:prstGeom>
          <a:ln w="28575">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13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196850" y="1668463"/>
          <a:ext cx="3798888" cy="5070475"/>
        </p:xfrm>
        <a:graphic>
          <a:graphicData uri="http://schemas.openxmlformats.org/drawingml/2006/table">
            <a:tbl>
              <a:tblPr firstRow="1" bandRow="1">
                <a:tableStyleId>{5940675A-B579-460E-94D1-54222C63F5DA}</a:tableStyleId>
              </a:tblPr>
              <a:tblGrid>
                <a:gridCol w="474861">
                  <a:extLst>
                    <a:ext uri="{9D8B030D-6E8A-4147-A177-3AD203B41FA5}">
                      <a16:colId xmlns:a16="http://schemas.microsoft.com/office/drawing/2014/main" val="20000"/>
                    </a:ext>
                  </a:extLst>
                </a:gridCol>
                <a:gridCol w="3324027">
                  <a:extLst>
                    <a:ext uri="{9D8B030D-6E8A-4147-A177-3AD203B41FA5}">
                      <a16:colId xmlns:a16="http://schemas.microsoft.com/office/drawing/2014/main" val="20001"/>
                    </a:ext>
                  </a:extLst>
                </a:gridCol>
              </a:tblGrid>
              <a:tr h="83553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22" marR="91422" marT="45687" marB="45687">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n-lt"/>
                          <a:ea typeface="+mn-ea"/>
                          <a:cs typeface="+mn-cs"/>
                        </a:rPr>
                        <a:t>学びに向かう力，</a:t>
                      </a:r>
                      <a:endParaRPr kumimoji="1" lang="en-US" altLang="ja-JP" sz="2400" b="0" i="0" u="none" strike="noStrike" kern="1200" baseline="0" dirty="0">
                        <a:solidFill>
                          <a:schemeClr val="tx1"/>
                        </a:solidFill>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n-lt"/>
                          <a:ea typeface="+mn-ea"/>
                          <a:cs typeface="+mn-cs"/>
                        </a:rPr>
                        <a:t>人間性等</a:t>
                      </a:r>
                      <a:endParaRPr kumimoji="1" lang="ja-JP" altLang="en-US" sz="2400" dirty="0"/>
                    </a:p>
                  </a:txBody>
                  <a:tcPr marL="91422" marR="91422" marT="45687" marB="45687">
                    <a:solidFill>
                      <a:srgbClr val="FFFF00"/>
                    </a:solidFill>
                  </a:tcPr>
                </a:tc>
                <a:extLst>
                  <a:ext uri="{0D108BD9-81ED-4DB2-BD59-A6C34878D82A}">
                    <a16:rowId xmlns:a16="http://schemas.microsoft.com/office/drawing/2014/main" val="10000"/>
                  </a:ext>
                </a:extLst>
              </a:tr>
              <a:tr h="4234942">
                <a:tc>
                  <a:txBody>
                    <a:bodyPr/>
                    <a:lstStyle/>
                    <a:p>
                      <a:r>
                        <a:rPr kumimoji="1" lang="ja-JP" altLang="en-US" sz="2000" dirty="0"/>
                        <a:t>　学習指導要領　２　　内容</a:t>
                      </a:r>
                    </a:p>
                  </a:txBody>
                  <a:tcPr marL="91422" marR="91422" marT="45687" marB="45687" vert="eaVert">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baseline="0" dirty="0">
                          <a:solidFill>
                            <a:schemeClr val="tx1"/>
                          </a:solidFill>
                          <a:latin typeface="+mn-lt"/>
                          <a:ea typeface="+mn-ea"/>
                          <a:cs typeface="+mn-cs"/>
                        </a:rPr>
                        <a:t>※</a:t>
                      </a:r>
                      <a:r>
                        <a:rPr kumimoji="1" lang="ja-JP" altLang="en-US" sz="2000" b="0" i="0" u="none" strike="noStrike" kern="1200" baseline="0" dirty="0">
                          <a:solidFill>
                            <a:schemeClr val="tx1"/>
                          </a:solidFill>
                          <a:latin typeface="+mn-lt"/>
                          <a:ea typeface="+mn-ea"/>
                          <a:cs typeface="+mn-cs"/>
                        </a:rPr>
                        <a:t>内容には，学びに向かう力，人間性等について示されていないことから，該当学年の目標（３）を参考にする。</a:t>
                      </a:r>
                      <a:endParaRPr kumimoji="1" lang="en-US" altLang="ja-JP" sz="2000" b="0" i="0" u="none" strike="noStrike" kern="1200" baseline="0" dirty="0">
                        <a:solidFill>
                          <a:schemeClr val="tx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baseline="0" dirty="0">
                        <a:solidFill>
                          <a:schemeClr val="tx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baseline="0" dirty="0">
                        <a:solidFill>
                          <a:schemeClr val="tx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00" b="0" i="0" u="none" strike="noStrike" kern="1200" baseline="0" dirty="0">
                        <a:solidFill>
                          <a:schemeClr val="tx1"/>
                        </a:solidFill>
                        <a:latin typeface="+mn-lt"/>
                        <a:ea typeface="+mn-ea"/>
                        <a:cs typeface="+mn-cs"/>
                      </a:endParaRPr>
                    </a:p>
                  </a:txBody>
                  <a:tcPr marL="91422" marR="91422" marT="45687" marB="45687">
                    <a:solidFill>
                      <a:schemeClr val="bg1"/>
                    </a:solidFill>
                  </a:tcPr>
                </a:tc>
                <a:extLst>
                  <a:ext uri="{0D108BD9-81ED-4DB2-BD59-A6C34878D82A}">
                    <a16:rowId xmlns:a16="http://schemas.microsoft.com/office/drawing/2014/main" val="10001"/>
                  </a:ext>
                </a:extLst>
              </a:tr>
            </a:tbl>
          </a:graphicData>
        </a:graphic>
      </p:graphicFrame>
      <p:sp>
        <p:nvSpPr>
          <p:cNvPr id="9" name="二等辺三角形 8"/>
          <p:cNvSpPr/>
          <p:nvPr/>
        </p:nvSpPr>
        <p:spPr>
          <a:xfrm rot="5400000">
            <a:off x="3221831" y="3893344"/>
            <a:ext cx="2447925" cy="61118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aphicFrame>
        <p:nvGraphicFramePr>
          <p:cNvPr id="11" name="表 10"/>
          <p:cNvGraphicFramePr>
            <a:graphicFrameLocks noGrp="1"/>
          </p:cNvGraphicFramePr>
          <p:nvPr/>
        </p:nvGraphicFramePr>
        <p:xfrm>
          <a:off x="4895850" y="1668463"/>
          <a:ext cx="4111625" cy="5070475"/>
        </p:xfrm>
        <a:graphic>
          <a:graphicData uri="http://schemas.openxmlformats.org/drawingml/2006/table">
            <a:tbl>
              <a:tblPr firstRow="1" bandRow="1">
                <a:tableStyleId>{5940675A-B579-460E-94D1-54222C63F5DA}</a:tableStyleId>
              </a:tblPr>
              <a:tblGrid>
                <a:gridCol w="513952">
                  <a:extLst>
                    <a:ext uri="{9D8B030D-6E8A-4147-A177-3AD203B41FA5}">
                      <a16:colId xmlns:a16="http://schemas.microsoft.com/office/drawing/2014/main" val="20000"/>
                    </a:ext>
                  </a:extLst>
                </a:gridCol>
                <a:gridCol w="3597673">
                  <a:extLst>
                    <a:ext uri="{9D8B030D-6E8A-4147-A177-3AD203B41FA5}">
                      <a16:colId xmlns:a16="http://schemas.microsoft.com/office/drawing/2014/main" val="20001"/>
                    </a:ext>
                  </a:extLst>
                </a:gridCol>
              </a:tblGrid>
              <a:tr h="82302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55" marR="91455" marT="45694" marB="45694">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a:t>
                      </a:r>
                      <a:r>
                        <a:rPr kumimoji="1" lang="ja-JP" altLang="en-US" sz="2400" b="0" i="0" u="none" strike="noStrike" kern="1200" baseline="0" dirty="0">
                          <a:solidFill>
                            <a:schemeClr val="tx1"/>
                          </a:solidFill>
                          <a:latin typeface="+mn-lt"/>
                          <a:ea typeface="+mn-ea"/>
                          <a:cs typeface="+mn-cs"/>
                        </a:rPr>
                        <a:t>主体的に学習に</a:t>
                      </a:r>
                      <a:endParaRPr kumimoji="1" lang="en-US" altLang="ja-JP" sz="2400" b="0" i="0" u="none" strike="noStrike" kern="1200" baseline="0" dirty="0">
                        <a:solidFill>
                          <a:schemeClr val="tx1"/>
                        </a:solidFill>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n-lt"/>
                          <a:ea typeface="+mn-ea"/>
                          <a:cs typeface="+mn-cs"/>
                        </a:rPr>
                        <a:t>　取り組む態度 	</a:t>
                      </a:r>
                      <a:endParaRPr kumimoji="1" lang="ja-JP" altLang="en-US" sz="2400" dirty="0"/>
                    </a:p>
                  </a:txBody>
                  <a:tcPr marL="91455" marR="91455" marT="45694" marB="45694">
                    <a:solidFill>
                      <a:srgbClr val="FFFF00"/>
                    </a:solidFill>
                  </a:tcPr>
                </a:tc>
                <a:extLst>
                  <a:ext uri="{0D108BD9-81ED-4DB2-BD59-A6C34878D82A}">
                    <a16:rowId xmlns:a16="http://schemas.microsoft.com/office/drawing/2014/main" val="10000"/>
                  </a:ext>
                </a:extLst>
              </a:tr>
              <a:tr h="4247448">
                <a:tc>
                  <a:txBody>
                    <a:bodyPr/>
                    <a:lstStyle/>
                    <a:p>
                      <a:r>
                        <a:rPr kumimoji="1" lang="ja-JP" altLang="en-US" sz="2000" dirty="0"/>
                        <a:t>   内容のまとまりごとの評価規準　例</a:t>
                      </a:r>
                    </a:p>
                  </a:txBody>
                  <a:tcPr marL="91455" marR="91455" marT="45694" marB="45694" vert="eaVert">
                    <a:solidFill>
                      <a:schemeClr val="bg1"/>
                    </a:solidFill>
                  </a:tcPr>
                </a:tc>
                <a:tc>
                  <a:txBody>
                    <a:bodyPr/>
                    <a:lstStyle/>
                    <a:p>
                      <a:r>
                        <a:rPr lang="ja-JP" altLang="en-US" sz="2000" b="0" i="0" u="none" strike="noStrike" baseline="0" dirty="0">
                          <a:solidFill>
                            <a:srgbClr val="000000"/>
                          </a:solidFill>
                          <a:latin typeface="ＭＳ"/>
                        </a:rPr>
                        <a:t>つくりだす喜びを味わい楽しく表現する学習活動に</a:t>
                      </a:r>
                      <a:r>
                        <a:rPr lang="ja-JP" altLang="en-US" sz="2000" b="0" i="0" u="none" strike="noStrike" baseline="0" dirty="0">
                          <a:solidFill>
                            <a:srgbClr val="FF0000"/>
                          </a:solidFill>
                          <a:latin typeface="ＭＳ"/>
                        </a:rPr>
                        <a:t>取り組もうとしている</a:t>
                      </a:r>
                      <a:r>
                        <a:rPr lang="ja-JP" altLang="en-US" sz="2000" b="0" i="0" u="none" strike="noStrike" baseline="0" dirty="0">
                          <a:solidFill>
                            <a:srgbClr val="000000"/>
                          </a:solidFill>
                          <a:latin typeface="ＭＳ"/>
                        </a:rPr>
                        <a:t>。</a:t>
                      </a:r>
                    </a:p>
                    <a:p>
                      <a:endParaRPr lang="en-US" altLang="ja-JP" sz="2000" b="0" i="0" u="none" strike="noStrike" baseline="0" dirty="0">
                        <a:solidFill>
                          <a:srgbClr val="000000"/>
                        </a:solidFill>
                        <a:latin typeface="ＭＳ"/>
                      </a:endParaRPr>
                    </a:p>
                    <a:p>
                      <a:r>
                        <a:rPr lang="en-US" altLang="ja-JP" sz="2000" b="0" i="0" u="none" strike="noStrike" baseline="0" dirty="0">
                          <a:solidFill>
                            <a:srgbClr val="000000"/>
                          </a:solidFill>
                          <a:latin typeface="ＭＳ"/>
                        </a:rPr>
                        <a:t>※</a:t>
                      </a:r>
                      <a:r>
                        <a:rPr lang="ja-JP" altLang="en-US" sz="2000" b="0" i="0" u="none" strike="noStrike" baseline="0" dirty="0">
                          <a:solidFill>
                            <a:srgbClr val="000000"/>
                          </a:solidFill>
                          <a:latin typeface="ＭＳ"/>
                        </a:rPr>
                        <a:t>学年別の評価の観点の趣旨のうち「主体的に学習に取り組む態度」に関わる部分を用いて作成する。</a:t>
                      </a:r>
                      <a:endParaRPr kumimoji="1" lang="en-US" altLang="ja-JP" sz="1800" b="0" i="0" u="none" strike="noStrike" kern="1200" baseline="0" dirty="0">
                        <a:solidFill>
                          <a:schemeClr val="tx1"/>
                        </a:solidFill>
                        <a:latin typeface="+mn-lt"/>
                        <a:ea typeface="+mn-ea"/>
                        <a:cs typeface="+mn-cs"/>
                      </a:endParaRPr>
                    </a:p>
                    <a:p>
                      <a:endParaRPr kumimoji="1" lang="en-US" altLang="ja-JP" sz="20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a:t>
                      </a:r>
                    </a:p>
                  </a:txBody>
                  <a:tcPr marL="91455" marR="91455" marT="45694" marB="45694">
                    <a:solidFill>
                      <a:schemeClr val="bg1"/>
                    </a:solidFill>
                  </a:tcPr>
                </a:tc>
                <a:extLst>
                  <a:ext uri="{0D108BD9-81ED-4DB2-BD59-A6C34878D82A}">
                    <a16:rowId xmlns:a16="http://schemas.microsoft.com/office/drawing/2014/main" val="10001"/>
                  </a:ext>
                </a:extLst>
              </a:tr>
            </a:tbl>
          </a:graphicData>
        </a:graphic>
      </p:graphicFrame>
      <p:sp>
        <p:nvSpPr>
          <p:cNvPr id="30745"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600" b="1">
                <a:solidFill>
                  <a:srgbClr val="FFFFFF"/>
                </a:solidFill>
              </a:rPr>
              <a:t>Ⅱ</a:t>
            </a:r>
            <a:r>
              <a:rPr kumimoji="1" lang="ja-JP" altLang="en-US" sz="2600" b="1">
                <a:solidFill>
                  <a:srgbClr val="FFFFFF"/>
                </a:solidFill>
              </a:rPr>
              <a:t>　図画工作科の内容のまとまりごとの評価規準（例）　</a:t>
            </a:r>
          </a:p>
        </p:txBody>
      </p:sp>
      <p:sp>
        <p:nvSpPr>
          <p:cNvPr id="10" name="上リボン 9"/>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Ｐ３１，</a:t>
            </a:r>
            <a:endParaRPr kumimoji="1" lang="en-US" altLang="ja-JP" dirty="0"/>
          </a:p>
          <a:p>
            <a:pPr algn="ctr">
              <a:defRPr/>
            </a:pPr>
            <a:r>
              <a:rPr kumimoji="1" lang="ja-JP" altLang="en-US" dirty="0"/>
              <a:t>３２</a:t>
            </a:r>
          </a:p>
        </p:txBody>
      </p:sp>
      <p:sp>
        <p:nvSpPr>
          <p:cNvPr id="30747" name="テキスト ボックス 1"/>
          <p:cNvSpPr txBox="1">
            <a:spLocks noChangeArrowheads="1"/>
          </p:cNvSpPr>
          <p:nvPr/>
        </p:nvSpPr>
        <p:spPr bwMode="auto">
          <a:xfrm>
            <a:off x="2201863" y="993775"/>
            <a:ext cx="536416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solidFill>
                  <a:srgbClr val="000000"/>
                </a:solidFill>
              </a:rPr>
              <a:t>＜　例　</a:t>
            </a:r>
            <a:r>
              <a:rPr kumimoji="1" lang="en-US" altLang="ja-JP">
                <a:solidFill>
                  <a:srgbClr val="000000"/>
                </a:solidFill>
              </a:rPr>
              <a:t> </a:t>
            </a:r>
            <a:r>
              <a:rPr kumimoji="1" lang="ja-JP" altLang="en-US">
                <a:solidFill>
                  <a:srgbClr val="000000"/>
                </a:solidFill>
              </a:rPr>
              <a:t>第１学年及び第２学年の「造形遊び」　＞</a:t>
            </a:r>
            <a:r>
              <a:rPr kumimoji="1" lang="ja-JP" altLang="en-US"/>
              <a:t>　</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82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正方形/長方形 2"/>
          <p:cNvSpPr>
            <a:spLocks noChangeArrowheads="1"/>
          </p:cNvSpPr>
          <p:nvPr/>
        </p:nvSpPr>
        <p:spPr bwMode="auto">
          <a:xfrm>
            <a:off x="41275" y="1120775"/>
            <a:ext cx="376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a:solidFill>
                  <a:srgbClr val="000000"/>
                </a:solidFill>
                <a:latin typeface="ＭＳ...."/>
                <a:cs typeface="新細明體"/>
              </a:rPr>
              <a:t>【</a:t>
            </a:r>
            <a:r>
              <a:rPr lang="ja-JP" altLang="en-US">
                <a:solidFill>
                  <a:srgbClr val="000000"/>
                </a:solidFill>
                <a:latin typeface="ＭＳ...."/>
                <a:cs typeface="新細明體"/>
              </a:rPr>
              <a:t>学習指導要領の「２　内容」</a:t>
            </a:r>
            <a:r>
              <a:rPr lang="en-US" altLang="zh-TW">
                <a:solidFill>
                  <a:srgbClr val="000000"/>
                </a:solidFill>
                <a:latin typeface="ＭＳ...."/>
                <a:cs typeface="新細明體"/>
              </a:rPr>
              <a:t>】 </a:t>
            </a:r>
          </a:p>
        </p:txBody>
      </p:sp>
      <p:graphicFrame>
        <p:nvGraphicFramePr>
          <p:cNvPr id="6" name="表 5"/>
          <p:cNvGraphicFramePr>
            <a:graphicFrameLocks noGrp="1"/>
          </p:cNvGraphicFramePr>
          <p:nvPr/>
        </p:nvGraphicFramePr>
        <p:xfrm>
          <a:off x="112713" y="1517650"/>
          <a:ext cx="8837613" cy="2316163"/>
        </p:xfrm>
        <a:graphic>
          <a:graphicData uri="http://schemas.openxmlformats.org/drawingml/2006/table">
            <a:tbl>
              <a:tblPr firstRow="1" bandRow="1">
                <a:tableStyleId>{5940675A-B579-460E-94D1-54222C63F5DA}</a:tableStyleId>
              </a:tblPr>
              <a:tblGrid>
                <a:gridCol w="3162351">
                  <a:extLst>
                    <a:ext uri="{9D8B030D-6E8A-4147-A177-3AD203B41FA5}">
                      <a16:colId xmlns:a16="http://schemas.microsoft.com/office/drawing/2014/main" val="20000"/>
                    </a:ext>
                  </a:extLst>
                </a:gridCol>
                <a:gridCol w="4104456">
                  <a:extLst>
                    <a:ext uri="{9D8B030D-6E8A-4147-A177-3AD203B41FA5}">
                      <a16:colId xmlns:a16="http://schemas.microsoft.com/office/drawing/2014/main" val="20001"/>
                    </a:ext>
                  </a:extLst>
                </a:gridCol>
                <a:gridCol w="1570806">
                  <a:extLst>
                    <a:ext uri="{9D8B030D-6E8A-4147-A177-3AD203B41FA5}">
                      <a16:colId xmlns:a16="http://schemas.microsoft.com/office/drawing/2014/main" val="20002"/>
                    </a:ext>
                  </a:extLst>
                </a:gridCol>
              </a:tblGrid>
              <a:tr h="30471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　　知識及び技能 	</a:t>
                      </a:r>
                      <a:endParaRPr kumimoji="1" lang="ja-JP" altLang="en-US" sz="1400" dirty="0"/>
                    </a:p>
                  </a:txBody>
                  <a:tcPr marL="91429" marR="91429" marT="45677" marB="45677">
                    <a:solidFill>
                      <a:srgbClr val="FF99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思考力，判断力，表現力等 </a:t>
                      </a:r>
                      <a:endParaRPr kumimoji="1" lang="ja-JP" altLang="en-US" sz="1400" dirty="0"/>
                    </a:p>
                  </a:txBody>
                  <a:tcPr marL="91429" marR="91429" marT="45677" marB="45677">
                    <a:solidFill>
                      <a:srgbClr val="66FF66"/>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baseline="0" dirty="0">
                          <a:solidFill>
                            <a:schemeClr val="tx1"/>
                          </a:solidFill>
                          <a:latin typeface="+mn-lt"/>
                          <a:ea typeface="+mn-ea"/>
                          <a:cs typeface="+mn-cs"/>
                        </a:rPr>
                        <a:t>学びに向かう力，人間性等 </a:t>
                      </a:r>
                      <a:endParaRPr kumimoji="1" lang="ja-JP" altLang="en-US" sz="900" dirty="0"/>
                    </a:p>
                  </a:txBody>
                  <a:tcPr marL="91429" marR="91429" marT="45677" marB="45677">
                    <a:solidFill>
                      <a:srgbClr val="FFFF00"/>
                    </a:solidFill>
                  </a:tcPr>
                </a:tc>
                <a:extLst>
                  <a:ext uri="{0D108BD9-81ED-4DB2-BD59-A6C34878D82A}">
                    <a16:rowId xmlns:a16="http://schemas.microsoft.com/office/drawing/2014/main" val="10000"/>
                  </a:ext>
                </a:extLst>
              </a:tr>
              <a:tr h="2011449">
                <a:tc>
                  <a:txBody>
                    <a:bodyPr/>
                    <a:lstStyle/>
                    <a:p>
                      <a:r>
                        <a:rPr kumimoji="1" lang="en-US" altLang="ja-JP" sz="1350" b="0" i="0" u="none" strike="noStrike" kern="1200" baseline="0" dirty="0">
                          <a:solidFill>
                            <a:schemeClr val="tx1"/>
                          </a:solidFill>
                          <a:latin typeface="+mn-lt"/>
                          <a:ea typeface="+mn-ea"/>
                          <a:cs typeface="+mn-cs"/>
                        </a:rPr>
                        <a:t>〔</a:t>
                      </a:r>
                      <a:r>
                        <a:rPr kumimoji="1" lang="ja-JP" altLang="en-US" sz="1350" b="0" i="0" u="none" strike="noStrike" kern="1200" baseline="0" dirty="0">
                          <a:solidFill>
                            <a:schemeClr val="tx1"/>
                          </a:solidFill>
                          <a:latin typeface="+mn-lt"/>
                          <a:ea typeface="+mn-ea"/>
                          <a:cs typeface="+mn-cs"/>
                        </a:rPr>
                        <a:t>共通事項</a:t>
                      </a:r>
                      <a:r>
                        <a:rPr kumimoji="1" lang="en-US" altLang="ja-JP" sz="1350" b="0" i="0" u="none" strike="noStrike" kern="1200" baseline="0" dirty="0">
                          <a:solidFill>
                            <a:schemeClr val="tx1"/>
                          </a:solidFill>
                          <a:latin typeface="+mn-lt"/>
                          <a:ea typeface="+mn-ea"/>
                          <a:cs typeface="+mn-cs"/>
                        </a:rPr>
                        <a:t>〕 </a:t>
                      </a:r>
                      <a:r>
                        <a:rPr kumimoji="1" lang="ja-JP" altLang="en-US" sz="1350" b="0" i="0" u="none" strike="noStrike" kern="1200" baseline="0" dirty="0">
                          <a:solidFill>
                            <a:schemeClr val="tx1"/>
                          </a:solidFill>
                          <a:latin typeface="+mn-lt"/>
                          <a:ea typeface="+mn-ea"/>
                          <a:cs typeface="+mn-cs"/>
                        </a:rPr>
                        <a:t>（１） ア</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baseline="0" dirty="0">
                          <a:solidFill>
                            <a:schemeClr val="tx1"/>
                          </a:solidFill>
                          <a:latin typeface="+mn-lt"/>
                          <a:ea typeface="+mn-ea"/>
                          <a:cs typeface="+mn-cs"/>
                        </a:rPr>
                        <a:t>自分の感覚や行為を通して，形や色などの感じが</a:t>
                      </a:r>
                      <a:r>
                        <a:rPr kumimoji="1" lang="ja-JP" altLang="en-US" sz="1350" b="0" i="0" u="none" strike="noStrike" kern="1200" baseline="0" dirty="0">
                          <a:solidFill>
                            <a:srgbClr val="FF0000"/>
                          </a:solidFill>
                          <a:latin typeface="+mn-lt"/>
                          <a:ea typeface="+mn-ea"/>
                          <a:cs typeface="+mn-cs"/>
                        </a:rPr>
                        <a:t>分かること</a:t>
                      </a:r>
                      <a:r>
                        <a:rPr kumimoji="1" lang="ja-JP" altLang="en-US" sz="1350" b="0" i="0" u="none" strike="noStrike" kern="1200" baseline="0" dirty="0">
                          <a:solidFill>
                            <a:schemeClr val="tx1"/>
                          </a:solidFill>
                          <a:latin typeface="+mn-lt"/>
                          <a:ea typeface="+mn-ea"/>
                          <a:cs typeface="+mn-cs"/>
                        </a:rPr>
                        <a:t>。 	</a:t>
                      </a:r>
                    </a:p>
                    <a:p>
                      <a:r>
                        <a:rPr kumimoji="1" lang="ja-JP" altLang="en-US" sz="1350" b="0" i="0" u="none" strike="noStrike" kern="1200" baseline="0" dirty="0">
                          <a:solidFill>
                            <a:schemeClr val="tx1"/>
                          </a:solidFill>
                          <a:latin typeface="+mn-lt"/>
                          <a:ea typeface="+mn-ea"/>
                          <a:cs typeface="+mn-cs"/>
                        </a:rPr>
                        <a:t>「Ａ表現」（２）</a:t>
                      </a:r>
                      <a:r>
                        <a:rPr kumimoji="1" lang="en-US" altLang="ja-JP" sz="1350" b="0" i="0" u="none" strike="noStrike" kern="1200" baseline="0" dirty="0">
                          <a:solidFill>
                            <a:schemeClr val="tx1"/>
                          </a:solidFill>
                          <a:latin typeface="+mn-lt"/>
                          <a:ea typeface="+mn-ea"/>
                          <a:cs typeface="+mn-cs"/>
                        </a:rPr>
                        <a:t> </a:t>
                      </a:r>
                      <a:r>
                        <a:rPr kumimoji="1" lang="ja-JP" altLang="en-US" sz="1350" b="0" i="0" u="none" strike="noStrike" kern="1200" baseline="0" dirty="0">
                          <a:solidFill>
                            <a:schemeClr val="tx1"/>
                          </a:solidFill>
                          <a:latin typeface="+mn-lt"/>
                          <a:ea typeface="+mn-ea"/>
                          <a:cs typeface="+mn-cs"/>
                        </a:rPr>
                        <a:t>イ </a:t>
                      </a:r>
                      <a:endParaRPr kumimoji="1" lang="en-US" altLang="ja-JP" sz="1350" b="0" i="0" u="none" strike="noStrike" kern="1200" baseline="0" dirty="0">
                        <a:solidFill>
                          <a:schemeClr val="tx1"/>
                        </a:solidFill>
                        <a:latin typeface="+mn-lt"/>
                        <a:ea typeface="+mn-ea"/>
                        <a:cs typeface="+mn-cs"/>
                      </a:endParaRPr>
                    </a:p>
                    <a:p>
                      <a:r>
                        <a:rPr kumimoji="1" lang="ja-JP" altLang="en-US" sz="1350" b="0" i="0" u="none" strike="noStrike" kern="1200" baseline="0" dirty="0">
                          <a:solidFill>
                            <a:schemeClr val="tx1"/>
                          </a:solidFill>
                          <a:latin typeface="+mn-lt"/>
                          <a:ea typeface="+mn-ea"/>
                          <a:cs typeface="+mn-cs"/>
                        </a:rPr>
                        <a:t>絵や立体，工作に表す活動を通して，材料や用具を適切に扱うとともに，前学年までの材料や用具についての経験を生かし，手や体全体を十分に働かせ，表したいことに合わせて表し方を工夫して</a:t>
                      </a:r>
                      <a:r>
                        <a:rPr kumimoji="1" lang="ja-JP" altLang="en-US" sz="1350" b="0" i="0" u="none" strike="noStrike" kern="1200" baseline="0" dirty="0">
                          <a:solidFill>
                            <a:srgbClr val="FF0000"/>
                          </a:solidFill>
                          <a:latin typeface="+mn-lt"/>
                          <a:ea typeface="+mn-ea"/>
                          <a:cs typeface="+mn-cs"/>
                        </a:rPr>
                        <a:t>表すこと</a:t>
                      </a:r>
                      <a:r>
                        <a:rPr kumimoji="1" lang="ja-JP" altLang="en-US" sz="1350" b="0" i="0" u="none" strike="noStrike" kern="1200" baseline="0" dirty="0">
                          <a:solidFill>
                            <a:schemeClr val="tx1"/>
                          </a:solidFill>
                          <a:latin typeface="+mn-lt"/>
                          <a:ea typeface="+mn-ea"/>
                          <a:cs typeface="+mn-cs"/>
                        </a:rPr>
                        <a:t>。 </a:t>
                      </a:r>
                      <a:endParaRPr kumimoji="1" lang="ja-JP" altLang="en-US" sz="1100" dirty="0"/>
                    </a:p>
                  </a:txBody>
                  <a:tcPr marL="91429" marR="91429" marT="45677" marB="45677">
                    <a:solidFill>
                      <a:schemeClr val="bg1"/>
                    </a:solidFill>
                  </a:tcPr>
                </a:tc>
                <a:tc>
                  <a:txBody>
                    <a:bodyPr/>
                    <a:lstStyle/>
                    <a:p>
                      <a:r>
                        <a:rPr kumimoji="1" lang="ja-JP" altLang="en-US" sz="1350" b="0" i="0" u="none" strike="noStrike" kern="1200" baseline="0" dirty="0">
                          <a:solidFill>
                            <a:schemeClr val="tx1"/>
                          </a:solidFill>
                          <a:latin typeface="+mn-lt"/>
                          <a:ea typeface="+mn-ea"/>
                          <a:cs typeface="+mn-cs"/>
                        </a:rPr>
                        <a:t>「Ａ表現」 （１）</a:t>
                      </a:r>
                      <a:r>
                        <a:rPr kumimoji="1" lang="en-US" altLang="ja-JP" sz="1350" b="0" i="0" u="none" strike="noStrike" kern="1200" baseline="0" dirty="0">
                          <a:solidFill>
                            <a:schemeClr val="tx1"/>
                          </a:solidFill>
                          <a:latin typeface="+mn-lt"/>
                          <a:ea typeface="+mn-ea"/>
                          <a:cs typeface="+mn-cs"/>
                        </a:rPr>
                        <a:t> </a:t>
                      </a:r>
                      <a:r>
                        <a:rPr kumimoji="1" lang="ja-JP" altLang="en-US" sz="1350" b="0" i="0" u="none" strike="noStrike" kern="1200" baseline="0" dirty="0">
                          <a:solidFill>
                            <a:schemeClr val="tx1"/>
                          </a:solidFill>
                          <a:latin typeface="+mn-lt"/>
                          <a:ea typeface="+mn-ea"/>
                          <a:cs typeface="+mn-cs"/>
                        </a:rPr>
                        <a:t>イ</a:t>
                      </a:r>
                      <a:r>
                        <a:rPr kumimoji="1" lang="en-US" altLang="ja-JP" sz="1350" b="0" i="0" u="none" strike="noStrike" kern="1200" baseline="0" dirty="0">
                          <a:solidFill>
                            <a:schemeClr val="tx1"/>
                          </a:solidFill>
                          <a:latin typeface="+mn-lt"/>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baseline="0" dirty="0">
                          <a:solidFill>
                            <a:schemeClr val="tx1"/>
                          </a:solidFill>
                          <a:latin typeface="+mn-lt"/>
                          <a:ea typeface="+mn-ea"/>
                          <a:cs typeface="+mn-cs"/>
                        </a:rPr>
                        <a:t> 絵や立体，工作に表す活動を通して，感じたこと，想像したこと，見たことから，表したいことを見付けることや，表したいことや用途などを考え，形や色，材料などを生かしながら，どのように表すかについて</a:t>
                      </a:r>
                      <a:r>
                        <a:rPr kumimoji="1" lang="ja-JP" altLang="en-US" sz="1350" b="0" i="0" u="none" strike="noStrike" kern="1200" baseline="0" dirty="0">
                          <a:solidFill>
                            <a:srgbClr val="FF0000"/>
                          </a:solidFill>
                          <a:latin typeface="+mn-lt"/>
                          <a:ea typeface="+mn-ea"/>
                          <a:cs typeface="+mn-cs"/>
                        </a:rPr>
                        <a:t>考えること</a:t>
                      </a:r>
                      <a:r>
                        <a:rPr kumimoji="1" lang="ja-JP" altLang="en-US" sz="1350" b="0" i="0" u="none" strike="noStrike" kern="1200" baseline="0" dirty="0">
                          <a:solidFill>
                            <a:schemeClr val="tx1"/>
                          </a:solidFill>
                          <a:latin typeface="+mn-lt"/>
                          <a:ea typeface="+mn-ea"/>
                          <a:cs typeface="+mn-cs"/>
                        </a:rPr>
                        <a:t>。 	</a:t>
                      </a:r>
                    </a:p>
                    <a:p>
                      <a:r>
                        <a:rPr kumimoji="1" lang="en-US" altLang="ja-JP" sz="1350" b="0" i="0" u="none" strike="noStrike" kern="1200" baseline="0" dirty="0">
                          <a:solidFill>
                            <a:schemeClr val="tx1"/>
                          </a:solidFill>
                          <a:latin typeface="+mn-lt"/>
                          <a:ea typeface="+mn-ea"/>
                          <a:cs typeface="+mn-cs"/>
                        </a:rPr>
                        <a:t>〔</a:t>
                      </a:r>
                      <a:r>
                        <a:rPr kumimoji="1" lang="ja-JP" altLang="en-US" sz="1350" b="0" i="0" u="none" strike="noStrike" kern="1200" baseline="0" dirty="0">
                          <a:solidFill>
                            <a:schemeClr val="tx1"/>
                          </a:solidFill>
                          <a:latin typeface="+mn-lt"/>
                          <a:ea typeface="+mn-ea"/>
                          <a:cs typeface="+mn-cs"/>
                        </a:rPr>
                        <a:t>共通事項</a:t>
                      </a:r>
                      <a:r>
                        <a:rPr kumimoji="1" lang="en-US" altLang="ja-JP" sz="1350" b="0" i="0" u="none" strike="noStrike" kern="1200" baseline="0" dirty="0">
                          <a:solidFill>
                            <a:schemeClr val="tx1"/>
                          </a:solidFill>
                          <a:latin typeface="+mn-lt"/>
                          <a:ea typeface="+mn-ea"/>
                          <a:cs typeface="+mn-cs"/>
                        </a:rPr>
                        <a:t>〕 </a:t>
                      </a:r>
                      <a:r>
                        <a:rPr kumimoji="1" lang="ja-JP" altLang="en-US" sz="1350" b="0" i="0" u="none" strike="noStrike" kern="1200" baseline="0" dirty="0">
                          <a:solidFill>
                            <a:schemeClr val="tx1"/>
                          </a:solidFill>
                          <a:latin typeface="+mn-lt"/>
                          <a:ea typeface="+mn-ea"/>
                          <a:cs typeface="+mn-cs"/>
                        </a:rPr>
                        <a:t>（１）イ</a:t>
                      </a:r>
                      <a:r>
                        <a:rPr kumimoji="1" lang="en-US" altLang="ja-JP" sz="1350" b="0" i="0" u="none" strike="noStrike" kern="1200" baseline="0" dirty="0">
                          <a:solidFill>
                            <a:schemeClr val="tx1"/>
                          </a:solidFill>
                          <a:latin typeface="+mn-lt"/>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baseline="0" dirty="0">
                          <a:solidFill>
                            <a:schemeClr val="tx1"/>
                          </a:solidFill>
                          <a:latin typeface="+mn-lt"/>
                          <a:ea typeface="+mn-ea"/>
                          <a:cs typeface="+mn-cs"/>
                        </a:rPr>
                        <a:t> 形や色などの感じを基に，自分のイメージを</a:t>
                      </a:r>
                      <a:r>
                        <a:rPr kumimoji="1" lang="ja-JP" altLang="en-US" sz="1350" b="0" i="0" u="none" strike="noStrike" kern="1200" baseline="0" dirty="0">
                          <a:solidFill>
                            <a:srgbClr val="FF0000"/>
                          </a:solidFill>
                          <a:latin typeface="+mn-lt"/>
                          <a:ea typeface="+mn-ea"/>
                          <a:cs typeface="+mn-cs"/>
                        </a:rPr>
                        <a:t>もつこと</a:t>
                      </a:r>
                      <a:r>
                        <a:rPr kumimoji="1" lang="ja-JP" altLang="en-US" sz="1350" b="0" i="0" u="none" strike="noStrike" kern="1200" baseline="0" dirty="0">
                          <a:solidFill>
                            <a:schemeClr val="tx1"/>
                          </a:solidFill>
                          <a:latin typeface="+mn-lt"/>
                          <a:ea typeface="+mn-ea"/>
                          <a:cs typeface="+mn-cs"/>
                        </a:rPr>
                        <a:t>。 </a:t>
                      </a:r>
                      <a:endParaRPr kumimoji="1" lang="ja-JP" altLang="en-US" sz="1600" dirty="0"/>
                    </a:p>
                  </a:txBody>
                  <a:tcPr marL="91429" marR="91429" marT="45677" marB="45677">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baseline="0" dirty="0">
                          <a:solidFill>
                            <a:schemeClr val="tx1"/>
                          </a:solidFill>
                          <a:latin typeface="+mn-lt"/>
                          <a:ea typeface="+mn-ea"/>
                          <a:cs typeface="+mn-cs"/>
                        </a:rPr>
                        <a:t>※</a:t>
                      </a:r>
                      <a:r>
                        <a:rPr kumimoji="1" lang="ja-JP" altLang="en-US" sz="1350" b="0" i="0" u="none" strike="noStrike" kern="1200" baseline="0" dirty="0">
                          <a:solidFill>
                            <a:schemeClr val="tx1"/>
                          </a:solidFill>
                          <a:latin typeface="+mn-lt"/>
                          <a:ea typeface="+mn-ea"/>
                          <a:cs typeface="+mn-cs"/>
                        </a:rPr>
                        <a:t>内容には，学びに向かう力，人間性等について示されていないことから，該当学年の目標（３）を参考にする。 	</a:t>
                      </a:r>
                    </a:p>
                    <a:p>
                      <a:endParaRPr kumimoji="1" lang="ja-JP" altLang="en-US" sz="1400" dirty="0"/>
                    </a:p>
                  </a:txBody>
                  <a:tcPr marL="91429" marR="91429" marT="45677" marB="45677">
                    <a:solidFill>
                      <a:schemeClr val="bg1"/>
                    </a:solidFill>
                  </a:tcPr>
                </a:tc>
                <a:extLst>
                  <a:ext uri="{0D108BD9-81ED-4DB2-BD59-A6C34878D82A}">
                    <a16:rowId xmlns:a16="http://schemas.microsoft.com/office/drawing/2014/main" val="10001"/>
                  </a:ext>
                </a:extLst>
              </a:tr>
            </a:tbl>
          </a:graphicData>
        </a:graphic>
      </p:graphicFrame>
      <p:graphicFrame>
        <p:nvGraphicFramePr>
          <p:cNvPr id="8" name="表 7"/>
          <p:cNvGraphicFramePr>
            <a:graphicFrameLocks noGrp="1"/>
          </p:cNvGraphicFramePr>
          <p:nvPr/>
        </p:nvGraphicFramePr>
        <p:xfrm>
          <a:off x="112713" y="4652963"/>
          <a:ext cx="8780463" cy="2346524"/>
        </p:xfrm>
        <a:graphic>
          <a:graphicData uri="http://schemas.openxmlformats.org/drawingml/2006/table">
            <a:tbl>
              <a:tblPr firstRow="1" bandRow="1">
                <a:tableStyleId>{5940675A-B579-460E-94D1-54222C63F5DA}</a:tableStyleId>
              </a:tblPr>
              <a:tblGrid>
                <a:gridCol w="2926821">
                  <a:extLst>
                    <a:ext uri="{9D8B030D-6E8A-4147-A177-3AD203B41FA5}">
                      <a16:colId xmlns:a16="http://schemas.microsoft.com/office/drawing/2014/main" val="20000"/>
                    </a:ext>
                  </a:extLst>
                </a:gridCol>
                <a:gridCol w="3043842">
                  <a:extLst>
                    <a:ext uri="{9D8B030D-6E8A-4147-A177-3AD203B41FA5}">
                      <a16:colId xmlns:a16="http://schemas.microsoft.com/office/drawing/2014/main" val="20001"/>
                    </a:ext>
                  </a:extLst>
                </a:gridCol>
                <a:gridCol w="2809800">
                  <a:extLst>
                    <a:ext uri="{9D8B030D-6E8A-4147-A177-3AD203B41FA5}">
                      <a16:colId xmlns:a16="http://schemas.microsoft.com/office/drawing/2014/main" val="20002"/>
                    </a:ext>
                  </a:extLst>
                </a:gridCol>
              </a:tblGrid>
              <a:tr h="33503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知識・技能 	</a:t>
                      </a:r>
                      <a:endParaRPr kumimoji="1" lang="ja-JP" altLang="en-US" sz="1600" dirty="0"/>
                    </a:p>
                  </a:txBody>
                  <a:tcPr marL="91429" marR="91429" marT="45611" marB="45611">
                    <a:solidFill>
                      <a:srgbClr val="FF99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思考・判断・表現 </a:t>
                      </a:r>
                      <a:endParaRPr kumimoji="1" lang="ja-JP" altLang="en-US" sz="1600" dirty="0"/>
                    </a:p>
                  </a:txBody>
                  <a:tcPr marL="91429" marR="91429" marT="45611" marB="45611">
                    <a:solidFill>
                      <a:srgbClr val="66FF66"/>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主体的に学習に取り組む態度 </a:t>
                      </a:r>
                      <a:endParaRPr kumimoji="1" lang="ja-JP" altLang="en-US" sz="1600" dirty="0"/>
                    </a:p>
                  </a:txBody>
                  <a:tcPr marL="91429" marR="91429" marT="45611" marB="45611">
                    <a:solidFill>
                      <a:srgbClr val="FFFF00"/>
                    </a:solidFill>
                  </a:tcPr>
                </a:tc>
                <a:extLst>
                  <a:ext uri="{0D108BD9-81ED-4DB2-BD59-A6C34878D82A}">
                    <a16:rowId xmlns:a16="http://schemas.microsoft.com/office/drawing/2014/main" val="10000"/>
                  </a:ext>
                </a:extLst>
              </a:tr>
              <a:tr h="2011286">
                <a:tc>
                  <a:txBody>
                    <a:bodyPr/>
                    <a:lstStyle/>
                    <a:p>
                      <a:r>
                        <a:rPr kumimoji="1" lang="ja-JP" altLang="en-US" sz="1400" b="0" i="0" u="none" strike="noStrike" kern="1200" baseline="0" dirty="0">
                          <a:solidFill>
                            <a:schemeClr val="tx1"/>
                          </a:solidFill>
                          <a:latin typeface="+mn-lt"/>
                          <a:ea typeface="+mn-ea"/>
                          <a:cs typeface="+mn-cs"/>
                        </a:rPr>
                        <a:t>・自分の感覚や行為を通して，形や色などの感じが</a:t>
                      </a:r>
                      <a:r>
                        <a:rPr kumimoji="1" lang="ja-JP" altLang="en-US" sz="1400" b="0" i="0" u="none" strike="noStrike" kern="1200" baseline="0" dirty="0">
                          <a:solidFill>
                            <a:srgbClr val="FF0000"/>
                          </a:solidFill>
                          <a:latin typeface="+mn-lt"/>
                          <a:ea typeface="+mn-ea"/>
                          <a:cs typeface="+mn-cs"/>
                        </a:rPr>
                        <a:t>分かっている</a:t>
                      </a:r>
                      <a:r>
                        <a:rPr kumimoji="1" lang="ja-JP" altLang="en-US" sz="1400" b="0" i="0" u="none" strike="noStrike" kern="1200" baseline="0" dirty="0">
                          <a:solidFill>
                            <a:schemeClr val="tx1"/>
                          </a:solidFill>
                          <a:latin typeface="+mn-lt"/>
                          <a:ea typeface="+mn-ea"/>
                          <a:cs typeface="+mn-cs"/>
                        </a:rPr>
                        <a:t>。 </a:t>
                      </a:r>
                      <a:endParaRPr kumimoji="1" lang="en-US" altLang="ja-JP" sz="1400" b="0" i="0" u="none" strike="noStrike" kern="1200" baseline="0" dirty="0">
                        <a:solidFill>
                          <a:schemeClr val="tx1"/>
                        </a:solidFill>
                        <a:latin typeface="+mn-lt"/>
                        <a:ea typeface="+mn-ea"/>
                        <a:cs typeface="+mn-cs"/>
                      </a:endParaRPr>
                    </a:p>
                    <a:p>
                      <a:r>
                        <a:rPr kumimoji="1" lang="ja-JP" altLang="en-US" sz="1400" b="0" i="0" u="none" strike="noStrike" kern="1200" baseline="0" dirty="0">
                          <a:solidFill>
                            <a:schemeClr val="tx1"/>
                          </a:solidFill>
                          <a:latin typeface="+mn-lt"/>
                          <a:ea typeface="+mn-ea"/>
                          <a:cs typeface="+mn-cs"/>
                        </a:rPr>
                        <a:t>・材料や用具を適切に扱うとともに，前学年までの材料や用具についての経験を生かし，手や体全体を十分に働かせ，表したいことに合わせて表し方を工夫して</a:t>
                      </a:r>
                      <a:r>
                        <a:rPr kumimoji="1" lang="ja-JP" altLang="en-US" sz="1400" b="0" i="0" u="none" strike="noStrike" kern="1200" baseline="0" dirty="0">
                          <a:solidFill>
                            <a:srgbClr val="FF0000"/>
                          </a:solidFill>
                          <a:latin typeface="+mn-lt"/>
                          <a:ea typeface="+mn-ea"/>
                          <a:cs typeface="+mn-cs"/>
                        </a:rPr>
                        <a:t>表している</a:t>
                      </a:r>
                      <a:r>
                        <a:rPr kumimoji="1" lang="ja-JP" altLang="en-US" sz="1400" b="0" i="0" u="none" strike="noStrike" kern="1200" baseline="0" dirty="0">
                          <a:solidFill>
                            <a:schemeClr val="tx1"/>
                          </a:solidFill>
                          <a:latin typeface="+mn-lt"/>
                          <a:ea typeface="+mn-ea"/>
                          <a:cs typeface="+mn-cs"/>
                        </a:rPr>
                        <a:t>。	</a:t>
                      </a:r>
                    </a:p>
                    <a:p>
                      <a:pPr algn="dist"/>
                      <a:endParaRPr kumimoji="1" lang="ja-JP" altLang="en-US" sz="1600" dirty="0"/>
                    </a:p>
                  </a:txBody>
                  <a:tcPr marL="91429" marR="91429" marT="45611" marB="45611">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形や色などの感じを基に，自分のイメージを</a:t>
                      </a:r>
                      <a:r>
                        <a:rPr kumimoji="1" lang="ja-JP" altLang="en-US" sz="1400" b="0" i="0" u="none" strike="noStrike" kern="1200" baseline="0" dirty="0">
                          <a:solidFill>
                            <a:srgbClr val="FF0000"/>
                          </a:solidFill>
                          <a:latin typeface="+mn-lt"/>
                          <a:ea typeface="+mn-ea"/>
                          <a:cs typeface="+mn-cs"/>
                        </a:rPr>
                        <a:t>もちながら</a:t>
                      </a:r>
                      <a:r>
                        <a:rPr kumimoji="1" lang="ja-JP" altLang="en-US" sz="1400" b="0" i="0" u="none" strike="noStrike" kern="1200" baseline="0" dirty="0">
                          <a:solidFill>
                            <a:schemeClr val="tx1"/>
                          </a:solidFill>
                          <a:latin typeface="+mn-lt"/>
                          <a:ea typeface="+mn-ea"/>
                          <a:cs typeface="+mn-cs"/>
                        </a:rPr>
                        <a:t>，感じたこと，想像したこと，見たことから，表したいことを見付け，表したいことや用途などを考え，形や色，材料などを生かしながら，どのように表すかについて</a:t>
                      </a:r>
                      <a:r>
                        <a:rPr kumimoji="1" lang="ja-JP" altLang="en-US" sz="1400" b="0" i="0" u="none" strike="noStrike" kern="1200" baseline="0" dirty="0">
                          <a:solidFill>
                            <a:srgbClr val="FF0000"/>
                          </a:solidFill>
                          <a:latin typeface="+mn-lt"/>
                          <a:ea typeface="+mn-ea"/>
                          <a:cs typeface="+mn-cs"/>
                        </a:rPr>
                        <a:t>考えている</a:t>
                      </a:r>
                      <a:r>
                        <a:rPr kumimoji="1" lang="ja-JP" altLang="en-US" sz="1400" b="0" i="0" u="none" strike="noStrike" kern="1200" baseline="0" dirty="0">
                          <a:solidFill>
                            <a:schemeClr val="tx1"/>
                          </a:solidFill>
                          <a:latin typeface="+mn-lt"/>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100" dirty="0"/>
                    </a:p>
                  </a:txBody>
                  <a:tcPr marL="91429" marR="91429" marT="45611" marB="45611">
                    <a:solidFill>
                      <a:schemeClr val="bg1"/>
                    </a:solidFill>
                  </a:tcPr>
                </a:tc>
                <a:tc>
                  <a:txBody>
                    <a:bodyPr/>
                    <a:lstStyle/>
                    <a:p>
                      <a:r>
                        <a:rPr kumimoji="1" lang="ja-JP" altLang="en-US" sz="1400" b="0" i="0" u="none" strike="noStrike" kern="1200" baseline="0" dirty="0">
                          <a:solidFill>
                            <a:schemeClr val="tx1"/>
                          </a:solidFill>
                          <a:latin typeface="+mn-lt"/>
                          <a:ea typeface="+mn-ea"/>
                          <a:cs typeface="+mn-cs"/>
                        </a:rPr>
                        <a:t>つくりだす喜びを味わい進んで表現する学習活動に取り組もうとしている。 </a:t>
                      </a:r>
                    </a:p>
                    <a:p>
                      <a:endParaRPr kumimoji="1" lang="en-US" altLang="ja-JP" sz="1400" b="0" i="0" u="none" strike="noStrike" kern="1200" baseline="0" dirty="0">
                        <a:solidFill>
                          <a:schemeClr val="tx1"/>
                        </a:solidFill>
                        <a:latin typeface="+mn-lt"/>
                        <a:ea typeface="+mn-ea"/>
                        <a:cs typeface="+mn-cs"/>
                      </a:endParaRPr>
                    </a:p>
                    <a:p>
                      <a:r>
                        <a:rPr kumimoji="1" lang="en-US" altLang="ja-JP" sz="1400" b="0" i="0" u="none" strike="noStrike" kern="1200" baseline="0" dirty="0">
                          <a:solidFill>
                            <a:schemeClr val="tx1"/>
                          </a:solidFill>
                          <a:latin typeface="+mn-lt"/>
                          <a:ea typeface="+mn-ea"/>
                          <a:cs typeface="+mn-cs"/>
                        </a:rPr>
                        <a:t>※</a:t>
                      </a:r>
                      <a:r>
                        <a:rPr kumimoji="1" lang="ja-JP" altLang="en-US" sz="1400" b="0" i="0" u="none" strike="noStrike" kern="1200" baseline="0" dirty="0">
                          <a:solidFill>
                            <a:schemeClr val="tx1"/>
                          </a:solidFill>
                          <a:latin typeface="+mn-lt"/>
                          <a:ea typeface="+mn-ea"/>
                          <a:cs typeface="+mn-cs"/>
                        </a:rPr>
                        <a:t>学年別の</a:t>
                      </a:r>
                      <a:r>
                        <a:rPr kumimoji="1" lang="ja-JP" altLang="en-US" sz="1400" b="0" i="0" u="none" strike="noStrike" kern="1200" baseline="0" dirty="0">
                          <a:solidFill>
                            <a:srgbClr val="FF0000"/>
                          </a:solidFill>
                          <a:latin typeface="+mn-lt"/>
                          <a:ea typeface="+mn-ea"/>
                          <a:cs typeface="+mn-cs"/>
                        </a:rPr>
                        <a:t>評価の観点の趣旨のうち「主体的に学習に取り組む態度」に関わる部分を用いて作成</a:t>
                      </a:r>
                      <a:r>
                        <a:rPr kumimoji="1" lang="ja-JP" altLang="en-US" sz="1400" b="0" i="0" u="none" strike="noStrike" kern="1200" baseline="0" dirty="0">
                          <a:solidFill>
                            <a:schemeClr val="tx1"/>
                          </a:solidFill>
                          <a:latin typeface="+mn-lt"/>
                          <a:ea typeface="+mn-ea"/>
                          <a:cs typeface="+mn-cs"/>
                        </a:rPr>
                        <a:t>する。 	</a:t>
                      </a:r>
                    </a:p>
                    <a:p>
                      <a:endParaRPr kumimoji="1" lang="ja-JP" altLang="en-US" sz="1400" dirty="0"/>
                    </a:p>
                  </a:txBody>
                  <a:tcPr marL="91429" marR="91429" marT="45611" marB="45611">
                    <a:solidFill>
                      <a:schemeClr val="bg1"/>
                    </a:solidFill>
                  </a:tcPr>
                </a:tc>
                <a:extLst>
                  <a:ext uri="{0D108BD9-81ED-4DB2-BD59-A6C34878D82A}">
                    <a16:rowId xmlns:a16="http://schemas.microsoft.com/office/drawing/2014/main" val="10001"/>
                  </a:ext>
                </a:extLst>
              </a:tr>
            </a:tbl>
          </a:graphicData>
        </a:graphic>
      </p:graphicFrame>
      <p:sp>
        <p:nvSpPr>
          <p:cNvPr id="32799" name="正方形/長方形 8"/>
          <p:cNvSpPr>
            <a:spLocks noChangeArrowheads="1"/>
          </p:cNvSpPr>
          <p:nvPr/>
        </p:nvSpPr>
        <p:spPr bwMode="auto">
          <a:xfrm>
            <a:off x="19050" y="4243388"/>
            <a:ext cx="8899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a:solidFill>
                  <a:srgbClr val="000000"/>
                </a:solidFill>
                <a:latin typeface="ＭＳ...."/>
              </a:rPr>
              <a:t>【</a:t>
            </a:r>
            <a:r>
              <a:rPr lang="ja-JP" altLang="en-US">
                <a:solidFill>
                  <a:srgbClr val="000000"/>
                </a:solidFill>
                <a:latin typeface="ＭＳ...."/>
              </a:rPr>
              <a:t>内容のまとまりごとの評価規準（例） </a:t>
            </a:r>
            <a:r>
              <a:rPr lang="en-US" altLang="ja-JP">
                <a:solidFill>
                  <a:srgbClr val="000000"/>
                </a:solidFill>
                <a:latin typeface="ＭＳ...."/>
              </a:rPr>
              <a:t>】</a:t>
            </a:r>
            <a:endParaRPr lang="ja-JP" altLang="en-US"/>
          </a:p>
        </p:txBody>
      </p:sp>
      <p:sp>
        <p:nvSpPr>
          <p:cNvPr id="32800"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600" b="1">
                <a:solidFill>
                  <a:srgbClr val="FFFFFF"/>
                </a:solidFill>
              </a:rPr>
              <a:t>Ⅱ</a:t>
            </a:r>
            <a:r>
              <a:rPr kumimoji="1" lang="ja-JP" altLang="en-US" sz="2600" b="1">
                <a:solidFill>
                  <a:srgbClr val="FFFFFF"/>
                </a:solidFill>
              </a:rPr>
              <a:t>　図画工作科の内容のまとまりごとの評価規準（例）</a:t>
            </a:r>
          </a:p>
        </p:txBody>
      </p:sp>
      <p:sp>
        <p:nvSpPr>
          <p:cNvPr id="13" name="上リボン 12"/>
          <p:cNvSpPr/>
          <p:nvPr/>
        </p:nvSpPr>
        <p:spPr>
          <a:xfrm>
            <a:off x="7578725" y="119063"/>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Ｐ３５，</a:t>
            </a:r>
            <a:endParaRPr kumimoji="1" lang="en-US" altLang="ja-JP" dirty="0"/>
          </a:p>
          <a:p>
            <a:pPr algn="ctr">
              <a:defRPr/>
            </a:pPr>
            <a:r>
              <a:rPr kumimoji="1" lang="ja-JP" altLang="en-US" dirty="0"/>
              <a:t>３６</a:t>
            </a:r>
          </a:p>
        </p:txBody>
      </p:sp>
      <p:sp>
        <p:nvSpPr>
          <p:cNvPr id="32802" name="テキスト ボックス 1"/>
          <p:cNvSpPr txBox="1">
            <a:spLocks noChangeArrowheads="1"/>
          </p:cNvSpPr>
          <p:nvPr/>
        </p:nvSpPr>
        <p:spPr bwMode="auto">
          <a:xfrm>
            <a:off x="3570288" y="914400"/>
            <a:ext cx="55800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solidFill>
                  <a:srgbClr val="000000"/>
                </a:solidFill>
              </a:rPr>
              <a:t>＜　例　</a:t>
            </a:r>
            <a:r>
              <a:rPr kumimoji="1" lang="en-US" altLang="ja-JP">
                <a:solidFill>
                  <a:srgbClr val="000000"/>
                </a:solidFill>
              </a:rPr>
              <a:t> </a:t>
            </a:r>
            <a:r>
              <a:rPr kumimoji="1" lang="ja-JP" altLang="en-US">
                <a:solidFill>
                  <a:srgbClr val="000000"/>
                </a:solidFill>
              </a:rPr>
              <a:t>第３学年及び第４学年の「絵や立体，工作」　＞</a:t>
            </a:r>
            <a:r>
              <a:rPr kumimoji="1" lang="ja-JP" altLang="en-US" sz="2000"/>
              <a:t>　</a:t>
            </a:r>
          </a:p>
        </p:txBody>
      </p:sp>
      <p:sp>
        <p:nvSpPr>
          <p:cNvPr id="9" name="二等辺三角形 8"/>
          <p:cNvSpPr/>
          <p:nvPr/>
        </p:nvSpPr>
        <p:spPr>
          <a:xfrm rot="10800000">
            <a:off x="4014788" y="3857625"/>
            <a:ext cx="2286000" cy="33178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0" name="二等辺三角形 9"/>
          <p:cNvSpPr/>
          <p:nvPr/>
        </p:nvSpPr>
        <p:spPr>
          <a:xfrm rot="10800000">
            <a:off x="7345363" y="3857625"/>
            <a:ext cx="1636712" cy="33178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二等辺三角形 10"/>
          <p:cNvSpPr/>
          <p:nvPr/>
        </p:nvSpPr>
        <p:spPr>
          <a:xfrm rot="10800000">
            <a:off x="684213" y="3860800"/>
            <a:ext cx="2284412" cy="33178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cxnSp>
        <p:nvCxnSpPr>
          <p:cNvPr id="3" name="直線コネクタ 2"/>
          <p:cNvCxnSpPr/>
          <p:nvPr/>
        </p:nvCxnSpPr>
        <p:spPr>
          <a:xfrm>
            <a:off x="3441700" y="2184400"/>
            <a:ext cx="25209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3297238" y="1855788"/>
            <a:ext cx="1435100" cy="215900"/>
          </a:xfrm>
          <a:prstGeom prst="rect">
            <a:avLst/>
          </a:prstGeom>
          <a:noFill/>
          <a:ln w="19050">
            <a:solidFill>
              <a:srgbClr val="FF0000"/>
            </a:solidFill>
          </a:ln>
        </p:spPr>
        <p:style>
          <a:lnRef idx="1">
            <a:schemeClr val="accent4"/>
          </a:lnRef>
          <a:fillRef idx="2">
            <a:schemeClr val="accent4"/>
          </a:fillRef>
          <a:effectRef idx="1">
            <a:schemeClr val="accent4"/>
          </a:effectRef>
          <a:fontRef idx="minor">
            <a:schemeClr val="dk1"/>
          </a:fontRef>
        </p:style>
        <p:txBody>
          <a:bodyPr anchor="ctr"/>
          <a:lstStyle/>
          <a:p>
            <a:pPr algn="ctr">
              <a:defRPr/>
            </a:pPr>
            <a:endParaRPr kumimoji="1" lang="ja-JP" altLang="en-US"/>
          </a:p>
        </p:txBody>
      </p:sp>
      <p:sp>
        <p:nvSpPr>
          <p:cNvPr id="15" name="正方形/長方形 14"/>
          <p:cNvSpPr/>
          <p:nvPr/>
        </p:nvSpPr>
        <p:spPr>
          <a:xfrm>
            <a:off x="174625" y="2470150"/>
            <a:ext cx="1433513" cy="215900"/>
          </a:xfrm>
          <a:prstGeom prst="rect">
            <a:avLst/>
          </a:prstGeom>
          <a:noFill/>
          <a:ln w="19050">
            <a:solidFill>
              <a:srgbClr val="FF0000"/>
            </a:solidFill>
          </a:ln>
        </p:spPr>
        <p:style>
          <a:lnRef idx="1">
            <a:schemeClr val="accent4"/>
          </a:lnRef>
          <a:fillRef idx="2">
            <a:schemeClr val="accent4"/>
          </a:fillRef>
          <a:effectRef idx="1">
            <a:schemeClr val="accent4"/>
          </a:effectRef>
          <a:fontRef idx="minor">
            <a:schemeClr val="dk1"/>
          </a:fontRef>
        </p:style>
        <p:txBody>
          <a:bodyPr anchor="ctr"/>
          <a:lstStyle/>
          <a:p>
            <a:pPr algn="ctr">
              <a:defRPr/>
            </a:pP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21"/>
    </mc:Choice>
    <mc:Fallback xmlns="">
      <p:transition spd="slow" advTm="35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正方形/長方形 2"/>
          <p:cNvSpPr>
            <a:spLocks noChangeArrowheads="1"/>
          </p:cNvSpPr>
          <p:nvPr/>
        </p:nvSpPr>
        <p:spPr bwMode="auto">
          <a:xfrm>
            <a:off x="14288" y="969963"/>
            <a:ext cx="3765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a:solidFill>
                  <a:srgbClr val="000000"/>
                </a:solidFill>
                <a:latin typeface="ＭＳ...."/>
                <a:cs typeface="新細明體"/>
              </a:rPr>
              <a:t>【</a:t>
            </a:r>
            <a:r>
              <a:rPr lang="ja-JP" altLang="en-US">
                <a:solidFill>
                  <a:srgbClr val="000000"/>
                </a:solidFill>
                <a:latin typeface="ＭＳ...."/>
                <a:cs typeface="新細明體"/>
              </a:rPr>
              <a:t>学習指導要領の「２　内容」</a:t>
            </a:r>
            <a:r>
              <a:rPr lang="en-US" altLang="zh-TW">
                <a:solidFill>
                  <a:srgbClr val="000000"/>
                </a:solidFill>
                <a:latin typeface="ＭＳ...."/>
                <a:cs typeface="新細明體"/>
              </a:rPr>
              <a:t>】 </a:t>
            </a:r>
          </a:p>
        </p:txBody>
      </p:sp>
      <p:graphicFrame>
        <p:nvGraphicFramePr>
          <p:cNvPr id="6" name="表 5"/>
          <p:cNvGraphicFramePr>
            <a:graphicFrameLocks noGrp="1"/>
          </p:cNvGraphicFramePr>
          <p:nvPr/>
        </p:nvGraphicFramePr>
        <p:xfrm>
          <a:off x="112713" y="1393825"/>
          <a:ext cx="8837612" cy="2316163"/>
        </p:xfrm>
        <a:graphic>
          <a:graphicData uri="http://schemas.openxmlformats.org/drawingml/2006/table">
            <a:tbl>
              <a:tblPr firstRow="1" bandRow="1">
                <a:tableStyleId>{5940675A-B579-460E-94D1-54222C63F5DA}</a:tableStyleId>
              </a:tblPr>
              <a:tblGrid>
                <a:gridCol w="2010223">
                  <a:extLst>
                    <a:ext uri="{9D8B030D-6E8A-4147-A177-3AD203B41FA5}">
                      <a16:colId xmlns:a16="http://schemas.microsoft.com/office/drawing/2014/main" val="20000"/>
                    </a:ext>
                  </a:extLst>
                </a:gridCol>
                <a:gridCol w="5112567">
                  <a:extLst>
                    <a:ext uri="{9D8B030D-6E8A-4147-A177-3AD203B41FA5}">
                      <a16:colId xmlns:a16="http://schemas.microsoft.com/office/drawing/2014/main" val="20001"/>
                    </a:ext>
                  </a:extLst>
                </a:gridCol>
                <a:gridCol w="1714822">
                  <a:extLst>
                    <a:ext uri="{9D8B030D-6E8A-4147-A177-3AD203B41FA5}">
                      <a16:colId xmlns:a16="http://schemas.microsoft.com/office/drawing/2014/main" val="20002"/>
                    </a:ext>
                  </a:extLst>
                </a:gridCol>
              </a:tblGrid>
              <a:tr h="30471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　　知識及び技能 	</a:t>
                      </a:r>
                      <a:endParaRPr kumimoji="1" lang="ja-JP" altLang="en-US" sz="1400" dirty="0"/>
                    </a:p>
                  </a:txBody>
                  <a:tcPr marL="91429" marR="91429" marT="45677" marB="45677">
                    <a:solidFill>
                      <a:srgbClr val="FF99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思考力，判断力，表現力等 </a:t>
                      </a:r>
                      <a:endParaRPr kumimoji="1" lang="ja-JP" altLang="en-US" sz="1400" dirty="0"/>
                    </a:p>
                  </a:txBody>
                  <a:tcPr marL="91429" marR="91429" marT="45677" marB="45677">
                    <a:solidFill>
                      <a:srgbClr val="66FF66"/>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baseline="0" dirty="0">
                          <a:solidFill>
                            <a:schemeClr val="tx1"/>
                          </a:solidFill>
                          <a:latin typeface="+mn-lt"/>
                          <a:ea typeface="+mn-ea"/>
                          <a:cs typeface="+mn-cs"/>
                        </a:rPr>
                        <a:t>学びに向かう力，人間性等 </a:t>
                      </a:r>
                      <a:endParaRPr kumimoji="1" lang="ja-JP" altLang="en-US" sz="900" dirty="0"/>
                    </a:p>
                  </a:txBody>
                  <a:tcPr marL="91429" marR="91429" marT="45677" marB="45677">
                    <a:solidFill>
                      <a:srgbClr val="FFFF00"/>
                    </a:solidFill>
                  </a:tcPr>
                </a:tc>
                <a:extLst>
                  <a:ext uri="{0D108BD9-81ED-4DB2-BD59-A6C34878D82A}">
                    <a16:rowId xmlns:a16="http://schemas.microsoft.com/office/drawing/2014/main" val="10000"/>
                  </a:ext>
                </a:extLst>
              </a:tr>
              <a:tr h="2011449">
                <a:tc>
                  <a:txBody>
                    <a:bodyPr/>
                    <a:lstStyle/>
                    <a:p>
                      <a:r>
                        <a:rPr kumimoji="1" lang="en-US" altLang="ja-JP" sz="1350" b="0" i="0" u="none" strike="noStrike" kern="1200" baseline="0" dirty="0">
                          <a:solidFill>
                            <a:schemeClr val="tx1"/>
                          </a:solidFill>
                          <a:latin typeface="+mn-lt"/>
                          <a:ea typeface="+mn-ea"/>
                          <a:cs typeface="+mn-cs"/>
                        </a:rPr>
                        <a:t>〔</a:t>
                      </a:r>
                      <a:r>
                        <a:rPr kumimoji="1" lang="ja-JP" altLang="en-US" sz="1350" b="0" i="0" u="none" strike="noStrike" kern="1200" baseline="0" dirty="0">
                          <a:solidFill>
                            <a:schemeClr val="tx1"/>
                          </a:solidFill>
                          <a:latin typeface="+mn-lt"/>
                          <a:ea typeface="+mn-ea"/>
                          <a:cs typeface="+mn-cs"/>
                        </a:rPr>
                        <a:t>共通事項</a:t>
                      </a:r>
                      <a:r>
                        <a:rPr kumimoji="1" lang="en-US" altLang="ja-JP" sz="1350" b="0" i="0" u="none" strike="noStrike" kern="1200" baseline="0" dirty="0">
                          <a:solidFill>
                            <a:schemeClr val="tx1"/>
                          </a:solidFill>
                          <a:latin typeface="+mn-lt"/>
                          <a:ea typeface="+mn-ea"/>
                          <a:cs typeface="+mn-cs"/>
                        </a:rPr>
                        <a:t>〕 </a:t>
                      </a:r>
                      <a:r>
                        <a:rPr kumimoji="1" lang="ja-JP" altLang="en-US" sz="1350" b="0" i="0" u="none" strike="noStrike" kern="1200" baseline="0" dirty="0">
                          <a:solidFill>
                            <a:schemeClr val="tx1"/>
                          </a:solidFill>
                          <a:latin typeface="+mn-lt"/>
                          <a:ea typeface="+mn-ea"/>
                          <a:cs typeface="+mn-cs"/>
                        </a:rPr>
                        <a:t>（１） ア</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baseline="0" dirty="0">
                          <a:solidFill>
                            <a:schemeClr val="tx1"/>
                          </a:solidFill>
                          <a:latin typeface="+mn-lt"/>
                          <a:ea typeface="+mn-ea"/>
                          <a:cs typeface="+mn-cs"/>
                        </a:rPr>
                        <a:t>自分の感覚や行為を通して，形や色などの造形的な特徴を</a:t>
                      </a:r>
                      <a:r>
                        <a:rPr kumimoji="1" lang="ja-JP" altLang="en-US" sz="1350" b="0" i="0" u="none" strike="noStrike" kern="1200" baseline="0" dirty="0">
                          <a:solidFill>
                            <a:srgbClr val="FF0000"/>
                          </a:solidFill>
                          <a:latin typeface="+mn-lt"/>
                          <a:ea typeface="+mn-ea"/>
                          <a:cs typeface="+mn-cs"/>
                        </a:rPr>
                        <a:t>理解すること</a:t>
                      </a:r>
                      <a:r>
                        <a:rPr kumimoji="1" lang="ja-JP" altLang="en-US" sz="1350" b="0" i="0" u="none" strike="noStrike" kern="1200" baseline="0" dirty="0">
                          <a:solidFill>
                            <a:schemeClr val="tx1"/>
                          </a:solidFill>
                          <a:latin typeface="+mn-lt"/>
                          <a:ea typeface="+mn-ea"/>
                          <a:cs typeface="+mn-cs"/>
                        </a:rPr>
                        <a:t>。 	</a:t>
                      </a:r>
                    </a:p>
                  </a:txBody>
                  <a:tcPr marL="91429" marR="91429" marT="45677" marB="45677">
                    <a:solidFill>
                      <a:schemeClr val="bg1"/>
                    </a:solidFill>
                  </a:tcPr>
                </a:tc>
                <a:tc>
                  <a:txBody>
                    <a:bodyPr/>
                    <a:lstStyle/>
                    <a:p>
                      <a:r>
                        <a:rPr kumimoji="1" lang="ja-JP" altLang="en-US" sz="1350" b="0" i="0" u="none" strike="noStrike" kern="1200" baseline="0" dirty="0">
                          <a:solidFill>
                            <a:schemeClr val="tx1"/>
                          </a:solidFill>
                          <a:latin typeface="+mn-lt"/>
                          <a:ea typeface="+mn-ea"/>
                          <a:cs typeface="+mn-cs"/>
                        </a:rPr>
                        <a:t>「Ｂ鑑賞」 （１）</a:t>
                      </a:r>
                      <a:r>
                        <a:rPr kumimoji="1" lang="en-US" altLang="ja-JP" sz="1350" b="0" i="0" u="none" strike="noStrike" kern="1200" baseline="0" dirty="0">
                          <a:solidFill>
                            <a:schemeClr val="tx1"/>
                          </a:solidFill>
                          <a:latin typeface="+mn-lt"/>
                          <a:ea typeface="+mn-ea"/>
                          <a:cs typeface="+mn-cs"/>
                        </a:rPr>
                        <a:t> </a:t>
                      </a:r>
                      <a:r>
                        <a:rPr kumimoji="1" lang="ja-JP" altLang="en-US" sz="1350" b="0" i="0" u="none" strike="noStrike" kern="1200" baseline="0" dirty="0">
                          <a:solidFill>
                            <a:schemeClr val="tx1"/>
                          </a:solidFill>
                          <a:latin typeface="+mn-lt"/>
                          <a:ea typeface="+mn-ea"/>
                          <a:cs typeface="+mn-cs"/>
                        </a:rPr>
                        <a:t>ア</a:t>
                      </a:r>
                      <a:endParaRPr kumimoji="1" lang="en-US" altLang="ja-JP" sz="1350" b="0" i="0" u="none" strike="noStrike" kern="1200" baseline="0" dirty="0">
                        <a:solidFill>
                          <a:schemeClr val="tx1"/>
                        </a:solidFill>
                        <a:latin typeface="+mn-lt"/>
                        <a:ea typeface="+mn-ea"/>
                        <a:cs typeface="+mn-cs"/>
                      </a:endParaRPr>
                    </a:p>
                    <a:p>
                      <a:r>
                        <a:rPr kumimoji="1" lang="ja-JP" altLang="en-US" sz="1350" b="0" i="0" u="none" strike="noStrike" kern="1200" baseline="0" dirty="0">
                          <a:solidFill>
                            <a:schemeClr val="tx1"/>
                          </a:solidFill>
                          <a:latin typeface="+mn-lt"/>
                          <a:ea typeface="+mn-ea"/>
                          <a:cs typeface="+mn-cs"/>
                        </a:rPr>
                        <a:t>親しみのある作品などを鑑賞する活動を通して，自分たちの作品，我が国や諸外国の親しみのある美術作品，生活の中の造形などの造形的なよさや美しさ，表現の意図や特徴，表し方の変化などについて，感じ取ったり考えたりし，自分の見方や感じ方を</a:t>
                      </a:r>
                      <a:r>
                        <a:rPr kumimoji="1" lang="ja-JP" altLang="en-US" sz="1350" b="0" i="0" u="none" strike="noStrike" kern="1200" baseline="0" dirty="0">
                          <a:solidFill>
                            <a:srgbClr val="FF0000"/>
                          </a:solidFill>
                          <a:latin typeface="+mn-lt"/>
                          <a:ea typeface="+mn-ea"/>
                          <a:cs typeface="+mn-cs"/>
                        </a:rPr>
                        <a:t>深めること</a:t>
                      </a:r>
                      <a:r>
                        <a:rPr kumimoji="1" lang="ja-JP" altLang="en-US" sz="1350" b="0" i="0" u="none" strike="noStrike" kern="1200" baseline="0" dirty="0">
                          <a:solidFill>
                            <a:schemeClr val="tx1"/>
                          </a:solidFill>
                          <a:latin typeface="+mn-lt"/>
                          <a:ea typeface="+mn-ea"/>
                          <a:cs typeface="+mn-cs"/>
                        </a:rPr>
                        <a:t>。 	</a:t>
                      </a:r>
                      <a:endParaRPr kumimoji="1" lang="en-US" altLang="ja-JP" sz="1350" b="0" i="0" u="none" strike="noStrike" kern="1200" baseline="0" dirty="0">
                        <a:solidFill>
                          <a:schemeClr val="tx1"/>
                        </a:solidFill>
                        <a:latin typeface="+mn-lt"/>
                        <a:ea typeface="+mn-ea"/>
                        <a:cs typeface="+mn-cs"/>
                      </a:endParaRPr>
                    </a:p>
                    <a:p>
                      <a:endParaRPr kumimoji="1" lang="en-US" altLang="ja-JP" sz="1350" b="0" i="0" u="none" strike="noStrike" kern="1200" baseline="0" dirty="0">
                        <a:solidFill>
                          <a:schemeClr val="tx1"/>
                        </a:solidFill>
                        <a:latin typeface="+mn-lt"/>
                        <a:ea typeface="+mn-ea"/>
                        <a:cs typeface="+mn-cs"/>
                      </a:endParaRPr>
                    </a:p>
                    <a:p>
                      <a:r>
                        <a:rPr kumimoji="1" lang="en-US" altLang="ja-JP" sz="1350" b="0" i="0" u="none" strike="noStrike" kern="1200" baseline="0" dirty="0">
                          <a:solidFill>
                            <a:schemeClr val="tx1"/>
                          </a:solidFill>
                          <a:latin typeface="+mn-lt"/>
                          <a:ea typeface="+mn-ea"/>
                          <a:cs typeface="+mn-cs"/>
                        </a:rPr>
                        <a:t>〔</a:t>
                      </a:r>
                      <a:r>
                        <a:rPr kumimoji="1" lang="ja-JP" altLang="en-US" sz="1350" b="0" i="0" u="none" strike="noStrike" kern="1200" baseline="0" dirty="0">
                          <a:solidFill>
                            <a:schemeClr val="tx1"/>
                          </a:solidFill>
                          <a:latin typeface="+mn-lt"/>
                          <a:ea typeface="+mn-ea"/>
                          <a:cs typeface="+mn-cs"/>
                        </a:rPr>
                        <a:t>共通事項</a:t>
                      </a:r>
                      <a:r>
                        <a:rPr kumimoji="1" lang="en-US" altLang="ja-JP" sz="1350" b="0" i="0" u="none" strike="noStrike" kern="1200" baseline="0" dirty="0">
                          <a:solidFill>
                            <a:schemeClr val="tx1"/>
                          </a:solidFill>
                          <a:latin typeface="+mn-lt"/>
                          <a:ea typeface="+mn-ea"/>
                          <a:cs typeface="+mn-cs"/>
                        </a:rPr>
                        <a:t>〕</a:t>
                      </a:r>
                      <a:r>
                        <a:rPr kumimoji="1" lang="ja-JP" altLang="en-US" sz="1350" b="0" i="0" u="none" strike="noStrike" kern="1200" baseline="0" dirty="0">
                          <a:solidFill>
                            <a:schemeClr val="tx1"/>
                          </a:solidFill>
                          <a:latin typeface="+mn-lt"/>
                          <a:ea typeface="+mn-ea"/>
                          <a:cs typeface="+mn-cs"/>
                        </a:rPr>
                        <a:t>（１）イ</a:t>
                      </a:r>
                      <a:endParaRPr kumimoji="1" lang="en-US" altLang="ja-JP" sz="1350" b="0" i="0" u="none" strike="noStrike" kern="1200" baseline="0" dirty="0">
                        <a:solidFill>
                          <a:schemeClr val="tx1"/>
                        </a:solidFill>
                        <a:latin typeface="+mn-lt"/>
                        <a:ea typeface="+mn-ea"/>
                        <a:cs typeface="+mn-cs"/>
                      </a:endParaRPr>
                    </a:p>
                    <a:p>
                      <a:r>
                        <a:rPr kumimoji="1" lang="ja-JP" altLang="en-US" sz="1350" b="0" i="0" u="none" strike="noStrike" kern="1200" baseline="0" dirty="0">
                          <a:solidFill>
                            <a:schemeClr val="tx1"/>
                          </a:solidFill>
                          <a:latin typeface="+mn-lt"/>
                          <a:ea typeface="+mn-ea"/>
                          <a:cs typeface="+mn-cs"/>
                        </a:rPr>
                        <a:t> 形や色などの造形的な特徴を基に，自分のイメージを</a:t>
                      </a:r>
                      <a:r>
                        <a:rPr kumimoji="1" lang="ja-JP" altLang="en-US" sz="1350" b="0" i="0" u="none" strike="noStrike" kern="1200" baseline="0" dirty="0">
                          <a:solidFill>
                            <a:srgbClr val="FF0000"/>
                          </a:solidFill>
                          <a:latin typeface="+mn-lt"/>
                          <a:ea typeface="+mn-ea"/>
                          <a:cs typeface="+mn-cs"/>
                        </a:rPr>
                        <a:t>もつこと</a:t>
                      </a:r>
                      <a:r>
                        <a:rPr kumimoji="1" lang="ja-JP" altLang="en-US" sz="1350" b="0" i="0" u="none" strike="noStrike" kern="1200" baseline="0" dirty="0">
                          <a:solidFill>
                            <a:schemeClr val="tx1"/>
                          </a:solidFill>
                          <a:latin typeface="+mn-lt"/>
                          <a:ea typeface="+mn-ea"/>
                          <a:cs typeface="+mn-cs"/>
                        </a:rPr>
                        <a:t>。 </a:t>
                      </a:r>
                      <a:endParaRPr kumimoji="1" lang="ja-JP" altLang="en-US" sz="1600" dirty="0"/>
                    </a:p>
                  </a:txBody>
                  <a:tcPr marL="91429" marR="91429" marT="45677" marB="45677">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baseline="0" dirty="0">
                          <a:solidFill>
                            <a:schemeClr val="tx1"/>
                          </a:solidFill>
                          <a:latin typeface="+mn-lt"/>
                          <a:ea typeface="+mn-ea"/>
                          <a:cs typeface="+mn-cs"/>
                        </a:rPr>
                        <a:t>※</a:t>
                      </a:r>
                      <a:r>
                        <a:rPr kumimoji="1" lang="ja-JP" altLang="en-US" sz="1350" b="0" i="0" u="none" strike="noStrike" kern="1200" baseline="0" dirty="0">
                          <a:solidFill>
                            <a:schemeClr val="tx1"/>
                          </a:solidFill>
                          <a:latin typeface="+mn-lt"/>
                          <a:ea typeface="+mn-ea"/>
                          <a:cs typeface="+mn-cs"/>
                        </a:rPr>
                        <a:t>内容には，学びに向かう力，人間性等について示されていないことから，該当学年の目標（３）を参考にする。 	</a:t>
                      </a:r>
                    </a:p>
                    <a:p>
                      <a:endParaRPr kumimoji="1" lang="ja-JP" altLang="en-US" sz="1400" dirty="0"/>
                    </a:p>
                  </a:txBody>
                  <a:tcPr marL="91429" marR="91429" marT="45677" marB="45677">
                    <a:solidFill>
                      <a:schemeClr val="bg1"/>
                    </a:solidFill>
                  </a:tcPr>
                </a:tc>
                <a:extLst>
                  <a:ext uri="{0D108BD9-81ED-4DB2-BD59-A6C34878D82A}">
                    <a16:rowId xmlns:a16="http://schemas.microsoft.com/office/drawing/2014/main" val="10001"/>
                  </a:ext>
                </a:extLst>
              </a:tr>
            </a:tbl>
          </a:graphicData>
        </a:graphic>
      </p:graphicFrame>
      <p:graphicFrame>
        <p:nvGraphicFramePr>
          <p:cNvPr id="8" name="表 7"/>
          <p:cNvGraphicFramePr>
            <a:graphicFrameLocks noGrp="1"/>
          </p:cNvGraphicFramePr>
          <p:nvPr/>
        </p:nvGraphicFramePr>
        <p:xfrm>
          <a:off x="112713" y="4652963"/>
          <a:ext cx="8780463" cy="2079625"/>
        </p:xfrm>
        <a:graphic>
          <a:graphicData uri="http://schemas.openxmlformats.org/drawingml/2006/table">
            <a:tbl>
              <a:tblPr firstRow="1" bandRow="1">
                <a:tableStyleId>{5940675A-B579-460E-94D1-54222C63F5DA}</a:tableStyleId>
              </a:tblPr>
              <a:tblGrid>
                <a:gridCol w="2298255">
                  <a:extLst>
                    <a:ext uri="{9D8B030D-6E8A-4147-A177-3AD203B41FA5}">
                      <a16:colId xmlns:a16="http://schemas.microsoft.com/office/drawing/2014/main" val="20000"/>
                    </a:ext>
                  </a:extLst>
                </a:gridCol>
                <a:gridCol w="3672408">
                  <a:extLst>
                    <a:ext uri="{9D8B030D-6E8A-4147-A177-3AD203B41FA5}">
                      <a16:colId xmlns:a16="http://schemas.microsoft.com/office/drawing/2014/main" val="20001"/>
                    </a:ext>
                  </a:extLst>
                </a:gridCol>
                <a:gridCol w="2809800">
                  <a:extLst>
                    <a:ext uri="{9D8B030D-6E8A-4147-A177-3AD203B41FA5}">
                      <a16:colId xmlns:a16="http://schemas.microsoft.com/office/drawing/2014/main" val="20002"/>
                    </a:ext>
                  </a:extLst>
                </a:gridCol>
              </a:tblGrid>
              <a:tr h="33517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知識・技能 	</a:t>
                      </a:r>
                      <a:endParaRPr kumimoji="1" lang="ja-JP" altLang="en-US" sz="1600" dirty="0"/>
                    </a:p>
                  </a:txBody>
                  <a:tcPr marL="91429" marR="91429" marT="45666" marB="45666">
                    <a:solidFill>
                      <a:srgbClr val="FF99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思考・判断・表現 </a:t>
                      </a:r>
                      <a:endParaRPr kumimoji="1" lang="ja-JP" altLang="en-US" sz="1600" dirty="0"/>
                    </a:p>
                  </a:txBody>
                  <a:tcPr marL="91429" marR="91429" marT="45666" marB="45666">
                    <a:solidFill>
                      <a:srgbClr val="66FF66"/>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主体的に学習に取り組む態度 </a:t>
                      </a:r>
                      <a:endParaRPr kumimoji="1" lang="ja-JP" altLang="en-US" sz="1600" dirty="0"/>
                    </a:p>
                  </a:txBody>
                  <a:tcPr marL="91429" marR="91429" marT="45666" marB="45666">
                    <a:solidFill>
                      <a:srgbClr val="FFFF00"/>
                    </a:solidFill>
                  </a:tcPr>
                </a:tc>
                <a:extLst>
                  <a:ext uri="{0D108BD9-81ED-4DB2-BD59-A6C34878D82A}">
                    <a16:rowId xmlns:a16="http://schemas.microsoft.com/office/drawing/2014/main" val="10000"/>
                  </a:ext>
                </a:extLst>
              </a:tr>
              <a:tr h="17444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baseline="0" dirty="0">
                          <a:solidFill>
                            <a:schemeClr val="tx1"/>
                          </a:solidFill>
                          <a:latin typeface="+mn-lt"/>
                          <a:ea typeface="+mn-ea"/>
                          <a:cs typeface="+mn-cs"/>
                        </a:rPr>
                        <a:t>自分の感覚や行為を通して，形や色などの造形的な特徴を</a:t>
                      </a:r>
                      <a:r>
                        <a:rPr kumimoji="1" lang="ja-JP" altLang="en-US" sz="1300" b="0" i="0" u="none" strike="noStrike" kern="1200" baseline="0" dirty="0">
                          <a:solidFill>
                            <a:srgbClr val="FF0000"/>
                          </a:solidFill>
                          <a:latin typeface="+mn-lt"/>
                          <a:ea typeface="+mn-ea"/>
                          <a:cs typeface="+mn-cs"/>
                        </a:rPr>
                        <a:t>理解している</a:t>
                      </a:r>
                      <a:r>
                        <a:rPr kumimoji="1" lang="ja-JP" altLang="en-US" sz="1300" b="0" i="0" u="none" strike="noStrike" kern="1200" baseline="0" dirty="0">
                          <a:solidFill>
                            <a:schemeClr val="tx1"/>
                          </a:solidFill>
                          <a:latin typeface="+mn-lt"/>
                          <a:ea typeface="+mn-ea"/>
                          <a:cs typeface="+mn-cs"/>
                        </a:rPr>
                        <a:t>。 	</a:t>
                      </a:r>
                    </a:p>
                    <a:p>
                      <a:pPr algn="dist"/>
                      <a:endParaRPr kumimoji="1" lang="ja-JP" altLang="en-US" sz="1600" dirty="0"/>
                    </a:p>
                  </a:txBody>
                  <a:tcPr marL="91429" marR="91429" marT="45666" marB="45666">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baseline="0" dirty="0">
                          <a:solidFill>
                            <a:schemeClr val="tx1"/>
                          </a:solidFill>
                          <a:latin typeface="+mn-lt"/>
                          <a:ea typeface="+mn-ea"/>
                          <a:cs typeface="+mn-cs"/>
                        </a:rPr>
                        <a:t>形や色などの造形的な特徴を基に，自分のイメージを</a:t>
                      </a:r>
                      <a:r>
                        <a:rPr kumimoji="1" lang="ja-JP" altLang="en-US" sz="1300" b="0" i="0" u="none" strike="noStrike" kern="1200" baseline="0" dirty="0">
                          <a:solidFill>
                            <a:srgbClr val="FF0000"/>
                          </a:solidFill>
                          <a:latin typeface="+mn-lt"/>
                          <a:ea typeface="+mn-ea"/>
                          <a:cs typeface="+mn-cs"/>
                        </a:rPr>
                        <a:t>もちながら</a:t>
                      </a:r>
                      <a:r>
                        <a:rPr kumimoji="1" lang="ja-JP" altLang="en-US" sz="1300" b="0" i="0" u="none" strike="noStrike" kern="1200" baseline="0" dirty="0">
                          <a:solidFill>
                            <a:schemeClr val="tx1"/>
                          </a:solidFill>
                          <a:latin typeface="+mn-lt"/>
                          <a:ea typeface="+mn-ea"/>
                          <a:cs typeface="+mn-cs"/>
                        </a:rPr>
                        <a:t>，自分たちの作品，我が国や諸外国の親しみのある美術作品，生活の中の造形などの造形的なよさや美しさ，表現の意図や特徴，表し方の変化などについて，感じ取ったり考えたりし，自分の見方や感じ方を</a:t>
                      </a:r>
                      <a:r>
                        <a:rPr kumimoji="1" lang="ja-JP" altLang="en-US" sz="1300" b="0" i="0" u="none" strike="noStrike" kern="1200" baseline="0" dirty="0">
                          <a:solidFill>
                            <a:srgbClr val="FF0000"/>
                          </a:solidFill>
                          <a:latin typeface="+mn-lt"/>
                          <a:ea typeface="+mn-ea"/>
                          <a:cs typeface="+mn-cs"/>
                        </a:rPr>
                        <a:t>深めてい</a:t>
                      </a:r>
                      <a:r>
                        <a:rPr kumimoji="1" lang="ja-JP" altLang="en-US" sz="1300" b="0" i="0" u="none" strike="noStrike" kern="1200" baseline="0" dirty="0">
                          <a:solidFill>
                            <a:schemeClr val="tx1"/>
                          </a:solidFill>
                          <a:latin typeface="+mn-lt"/>
                          <a:ea typeface="+mn-ea"/>
                          <a:cs typeface="+mn-cs"/>
                        </a:rPr>
                        <a:t>る。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100" dirty="0"/>
                    </a:p>
                  </a:txBody>
                  <a:tcPr marL="91429" marR="91429" marT="45666" marB="45666">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baseline="0" dirty="0">
                          <a:solidFill>
                            <a:schemeClr val="tx1"/>
                          </a:solidFill>
                          <a:latin typeface="+mn-lt"/>
                          <a:ea typeface="+mn-ea"/>
                          <a:cs typeface="+mn-cs"/>
                        </a:rPr>
                        <a:t>つくりだす喜びを味わい主体的に</a:t>
                      </a:r>
                      <a:r>
                        <a:rPr kumimoji="1" lang="ja-JP" altLang="en-US" sz="1300" b="0" i="0" u="none" strike="noStrike" kern="1200" baseline="0" dirty="0">
                          <a:solidFill>
                            <a:srgbClr val="FF0000"/>
                          </a:solidFill>
                          <a:latin typeface="+mn-lt"/>
                          <a:ea typeface="+mn-ea"/>
                          <a:cs typeface="+mn-cs"/>
                        </a:rPr>
                        <a:t>鑑賞する学習活動</a:t>
                      </a:r>
                      <a:r>
                        <a:rPr kumimoji="1" lang="ja-JP" altLang="en-US" sz="1300" b="0" i="0" u="none" strike="noStrike" kern="1200" baseline="0" dirty="0">
                          <a:solidFill>
                            <a:schemeClr val="tx1"/>
                          </a:solidFill>
                          <a:latin typeface="+mn-lt"/>
                          <a:ea typeface="+mn-ea"/>
                          <a:cs typeface="+mn-cs"/>
                        </a:rPr>
                        <a:t>に取り組もうとしている。 	</a:t>
                      </a:r>
                    </a:p>
                    <a:p>
                      <a:endParaRPr kumimoji="1" lang="en-US" altLang="ja-JP" sz="1300" b="0" i="0" u="none" strike="noStrike" kern="1200" baseline="0" dirty="0">
                        <a:solidFill>
                          <a:schemeClr val="tx1"/>
                        </a:solidFill>
                        <a:latin typeface="+mn-lt"/>
                        <a:ea typeface="+mn-ea"/>
                        <a:cs typeface="+mn-cs"/>
                      </a:endParaRPr>
                    </a:p>
                    <a:p>
                      <a:r>
                        <a:rPr kumimoji="1" lang="en-US" altLang="ja-JP" sz="1300" b="0" i="0" u="none" strike="noStrike" kern="1200" baseline="0" dirty="0">
                          <a:solidFill>
                            <a:schemeClr val="tx1"/>
                          </a:solidFill>
                          <a:latin typeface="+mn-lt"/>
                          <a:ea typeface="+mn-ea"/>
                          <a:cs typeface="+mn-cs"/>
                        </a:rPr>
                        <a:t>※</a:t>
                      </a:r>
                      <a:r>
                        <a:rPr kumimoji="1" lang="ja-JP" altLang="en-US" sz="1300" b="0" i="0" u="none" strike="noStrike" kern="1200" baseline="0" dirty="0">
                          <a:solidFill>
                            <a:schemeClr val="tx1"/>
                          </a:solidFill>
                          <a:latin typeface="+mn-lt"/>
                          <a:ea typeface="+mn-ea"/>
                          <a:cs typeface="+mn-cs"/>
                        </a:rPr>
                        <a:t>学年別の</a:t>
                      </a:r>
                      <a:r>
                        <a:rPr kumimoji="1" lang="ja-JP" altLang="en-US" sz="1300" b="0" i="0" u="none" strike="noStrike" kern="1200" baseline="0" dirty="0">
                          <a:solidFill>
                            <a:srgbClr val="FF0000"/>
                          </a:solidFill>
                          <a:latin typeface="+mn-lt"/>
                          <a:ea typeface="+mn-ea"/>
                          <a:cs typeface="+mn-cs"/>
                        </a:rPr>
                        <a:t>評価の観点の趣旨のうち「主体的に学習に取り組む態度」に関わる部分を用いて作成</a:t>
                      </a:r>
                      <a:r>
                        <a:rPr kumimoji="1" lang="ja-JP" altLang="en-US" sz="1300" b="0" i="0" u="none" strike="noStrike" kern="1200" baseline="0" dirty="0">
                          <a:solidFill>
                            <a:schemeClr val="tx1"/>
                          </a:solidFill>
                          <a:latin typeface="+mn-lt"/>
                          <a:ea typeface="+mn-ea"/>
                          <a:cs typeface="+mn-cs"/>
                        </a:rPr>
                        <a:t>する。 </a:t>
                      </a:r>
                    </a:p>
                    <a:p>
                      <a:endParaRPr kumimoji="1" lang="ja-JP" altLang="en-US" sz="1400" dirty="0"/>
                    </a:p>
                  </a:txBody>
                  <a:tcPr marL="91429" marR="91429" marT="45666" marB="45666">
                    <a:solidFill>
                      <a:schemeClr val="bg1"/>
                    </a:solidFill>
                  </a:tcPr>
                </a:tc>
                <a:extLst>
                  <a:ext uri="{0D108BD9-81ED-4DB2-BD59-A6C34878D82A}">
                    <a16:rowId xmlns:a16="http://schemas.microsoft.com/office/drawing/2014/main" val="10001"/>
                  </a:ext>
                </a:extLst>
              </a:tr>
            </a:tbl>
          </a:graphicData>
        </a:graphic>
      </p:graphicFrame>
      <p:sp>
        <p:nvSpPr>
          <p:cNvPr id="34847" name="正方形/長方形 8"/>
          <p:cNvSpPr>
            <a:spLocks noChangeArrowheads="1"/>
          </p:cNvSpPr>
          <p:nvPr/>
        </p:nvSpPr>
        <p:spPr bwMode="auto">
          <a:xfrm>
            <a:off x="19050" y="4243388"/>
            <a:ext cx="8899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a:solidFill>
                  <a:srgbClr val="000000"/>
                </a:solidFill>
                <a:latin typeface="ＭＳ...."/>
              </a:rPr>
              <a:t>【</a:t>
            </a:r>
            <a:r>
              <a:rPr lang="ja-JP" altLang="en-US">
                <a:solidFill>
                  <a:srgbClr val="000000"/>
                </a:solidFill>
                <a:latin typeface="ＭＳ...."/>
              </a:rPr>
              <a:t>内容のまとまりごとの評価規準（例） </a:t>
            </a:r>
            <a:r>
              <a:rPr lang="en-US" altLang="ja-JP">
                <a:solidFill>
                  <a:srgbClr val="000000"/>
                </a:solidFill>
                <a:latin typeface="ＭＳ...."/>
              </a:rPr>
              <a:t>】</a:t>
            </a:r>
            <a:endParaRPr lang="ja-JP" altLang="en-US"/>
          </a:p>
        </p:txBody>
      </p:sp>
      <p:sp>
        <p:nvSpPr>
          <p:cNvPr id="34848"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600" b="1">
                <a:solidFill>
                  <a:srgbClr val="FFFFFF"/>
                </a:solidFill>
              </a:rPr>
              <a:t>Ⅱ</a:t>
            </a:r>
            <a:r>
              <a:rPr kumimoji="1" lang="ja-JP" altLang="en-US" sz="2600" b="1">
                <a:solidFill>
                  <a:srgbClr val="FFFFFF"/>
                </a:solidFill>
              </a:rPr>
              <a:t>　図画工作科の内容のまとまりごとの評価規準（例）</a:t>
            </a:r>
          </a:p>
        </p:txBody>
      </p:sp>
      <p:sp>
        <p:nvSpPr>
          <p:cNvPr id="13" name="上リボン 12"/>
          <p:cNvSpPr/>
          <p:nvPr/>
        </p:nvSpPr>
        <p:spPr>
          <a:xfrm>
            <a:off x="7578725" y="119063"/>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Ｐ３９，</a:t>
            </a:r>
            <a:endParaRPr kumimoji="1" lang="en-US" altLang="ja-JP" dirty="0"/>
          </a:p>
          <a:p>
            <a:pPr algn="ctr">
              <a:defRPr/>
            </a:pPr>
            <a:r>
              <a:rPr kumimoji="1" lang="ja-JP" altLang="en-US" dirty="0"/>
              <a:t>４０</a:t>
            </a:r>
          </a:p>
        </p:txBody>
      </p:sp>
      <p:sp>
        <p:nvSpPr>
          <p:cNvPr id="34850" name="テキスト ボックス 1"/>
          <p:cNvSpPr txBox="1">
            <a:spLocks noChangeArrowheads="1"/>
          </p:cNvSpPr>
          <p:nvPr/>
        </p:nvSpPr>
        <p:spPr bwMode="auto">
          <a:xfrm>
            <a:off x="4400550" y="911225"/>
            <a:ext cx="47466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solidFill>
                  <a:srgbClr val="000000"/>
                </a:solidFill>
              </a:rPr>
              <a:t>＜　例　</a:t>
            </a:r>
            <a:r>
              <a:rPr kumimoji="1" lang="en-US" altLang="ja-JP">
                <a:solidFill>
                  <a:srgbClr val="000000"/>
                </a:solidFill>
              </a:rPr>
              <a:t> </a:t>
            </a:r>
            <a:r>
              <a:rPr kumimoji="1" lang="ja-JP" altLang="en-US">
                <a:solidFill>
                  <a:srgbClr val="000000"/>
                </a:solidFill>
              </a:rPr>
              <a:t>第５学年及び第６学年の「鑑賞」　＞</a:t>
            </a:r>
            <a:r>
              <a:rPr kumimoji="1" lang="ja-JP" altLang="en-US" sz="2000"/>
              <a:t>　</a:t>
            </a:r>
          </a:p>
        </p:txBody>
      </p:sp>
      <p:sp>
        <p:nvSpPr>
          <p:cNvPr id="9" name="二等辺三角形 8"/>
          <p:cNvSpPr/>
          <p:nvPr/>
        </p:nvSpPr>
        <p:spPr>
          <a:xfrm rot="10800000">
            <a:off x="3584575" y="3740150"/>
            <a:ext cx="2284413" cy="33178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0" name="二等辺三角形 9"/>
          <p:cNvSpPr/>
          <p:nvPr/>
        </p:nvSpPr>
        <p:spPr>
          <a:xfrm rot="10800000">
            <a:off x="7319963" y="3748088"/>
            <a:ext cx="1581150" cy="3333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二等辺三角形 10"/>
          <p:cNvSpPr/>
          <p:nvPr/>
        </p:nvSpPr>
        <p:spPr>
          <a:xfrm rot="10800000">
            <a:off x="323850" y="3743325"/>
            <a:ext cx="1727200" cy="33178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cxnSp>
        <p:nvCxnSpPr>
          <p:cNvPr id="3" name="直線コネクタ 2"/>
          <p:cNvCxnSpPr/>
          <p:nvPr/>
        </p:nvCxnSpPr>
        <p:spPr>
          <a:xfrm>
            <a:off x="2268538" y="2060575"/>
            <a:ext cx="32400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2149475" y="1717675"/>
            <a:ext cx="1435100" cy="215900"/>
          </a:xfrm>
          <a:prstGeom prst="rect">
            <a:avLst/>
          </a:prstGeom>
          <a:noFill/>
          <a:ln w="19050">
            <a:solidFill>
              <a:srgbClr val="FF0000"/>
            </a:solidFill>
          </a:ln>
        </p:spPr>
        <p:style>
          <a:lnRef idx="1">
            <a:schemeClr val="accent4"/>
          </a:lnRef>
          <a:fillRef idx="2">
            <a:schemeClr val="accent4"/>
          </a:fillRef>
          <a:effectRef idx="1">
            <a:schemeClr val="accent4"/>
          </a:effectRef>
          <a:fontRef idx="minor">
            <a:schemeClr val="dk1"/>
          </a:fontRef>
        </p:style>
        <p:txBody>
          <a:bodyPr anchor="ctr"/>
          <a:lstStyle/>
          <a:p>
            <a:pPr algn="ctr">
              <a:defRPr/>
            </a:pP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433"/>
    </mc:Choice>
    <mc:Fallback xmlns="">
      <p:transition spd="slow" advTm="37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92150" y="186848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図画工作</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250825" y="3306763"/>
            <a:ext cx="8713788" cy="3146425"/>
          </a:xfrm>
          <a:prstGeom prst="rect">
            <a:avLst/>
          </a:prstGeom>
          <a:solidFill>
            <a:schemeClr val="accent6">
              <a:lumMod val="20000"/>
              <a:lumOff val="80000"/>
            </a:schemeClr>
          </a:solidFill>
          <a:ln>
            <a:noFill/>
          </a:ln>
        </p:spPr>
        <p:txBody>
          <a:bodyPr lIns="72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chemeClr val="bg2">
                    <a:lumMod val="75000"/>
                  </a:schemeClr>
                </a:solidFill>
                <a:ea typeface="HGP教科書体" panose="02020600000000000000" pitchFamily="18" charset="-128"/>
              </a:rPr>
              <a:t>Ⅰ</a:t>
            </a:r>
            <a:r>
              <a:rPr lang="ja-JP" altLang="en-US" sz="2800" b="1" dirty="0">
                <a:solidFill>
                  <a:schemeClr val="bg2">
                    <a:lumMod val="75000"/>
                  </a:schemeClr>
                </a:solidFill>
                <a:ea typeface="HGP教科書体" panose="02020600000000000000" pitchFamily="18" charset="-128"/>
              </a:rPr>
              <a:t>　小学校図画工作科の「内容のまとまり」</a:t>
            </a:r>
          </a:p>
          <a:p>
            <a:pPr>
              <a:lnSpc>
                <a:spcPct val="150000"/>
              </a:lnSpc>
              <a:buFontTx/>
              <a:buNone/>
              <a:defRPr/>
            </a:pPr>
            <a:r>
              <a:rPr lang="en-US" altLang="ja-JP" sz="2800" b="1" dirty="0">
                <a:solidFill>
                  <a:schemeClr val="bg2">
                    <a:lumMod val="75000"/>
                  </a:schemeClr>
                </a:solidFill>
                <a:ea typeface="HGP教科書体" panose="02020600000000000000" pitchFamily="18" charset="-128"/>
              </a:rPr>
              <a:t>Ⅱ</a:t>
            </a:r>
            <a:r>
              <a:rPr lang="ja-JP" altLang="en-US" sz="2800" b="1" dirty="0">
                <a:solidFill>
                  <a:schemeClr val="bg2">
                    <a:lumMod val="75000"/>
                  </a:schemeClr>
                </a:solidFill>
                <a:ea typeface="HGP教科書体" panose="02020600000000000000" pitchFamily="18" charset="-128"/>
              </a:rPr>
              <a:t>　図画工作科の内容のまとまりごとの評価規準　（例）</a:t>
            </a:r>
          </a:p>
          <a:p>
            <a:pPr>
              <a:lnSpc>
                <a:spcPct val="150000"/>
              </a:lnSpc>
              <a:buFontTx/>
              <a:buNone/>
              <a:defRPr/>
            </a:pPr>
            <a:r>
              <a:rPr lang="en-US" altLang="ja-JP" sz="2800" b="1" dirty="0">
                <a:ea typeface="HGP教科書体" panose="02020600000000000000" pitchFamily="18" charset="-128"/>
              </a:rPr>
              <a:t>Ⅲ</a:t>
            </a:r>
            <a:r>
              <a:rPr lang="ja-JP" altLang="en-US" sz="2800" b="1" dirty="0">
                <a:ea typeface="HGP教科書体" panose="02020600000000000000" pitchFamily="18" charset="-128"/>
              </a:rPr>
              <a:t>　題材の評価規準の作成のポイント</a:t>
            </a:r>
            <a:endParaRPr lang="en-US" altLang="ja-JP" sz="2800" b="1" dirty="0">
              <a:ea typeface="HGP教科書体" panose="02020600000000000000" pitchFamily="18" charset="-128"/>
            </a:endParaRPr>
          </a:p>
          <a:p>
            <a:pPr>
              <a:lnSpc>
                <a:spcPct val="150000"/>
              </a:lnSpc>
              <a:buFontTx/>
              <a:buNone/>
              <a:defRPr/>
            </a:pPr>
            <a:r>
              <a:rPr lang="en-US" altLang="ja-JP" sz="2800" b="1" dirty="0">
                <a:solidFill>
                  <a:schemeClr val="bg2">
                    <a:lumMod val="75000"/>
                  </a:schemeClr>
                </a:solidFill>
                <a:ea typeface="HGP教科書体" panose="02020600000000000000" pitchFamily="18" charset="-128"/>
              </a:rPr>
              <a:t>Ⅳ</a:t>
            </a:r>
            <a:r>
              <a:rPr lang="ja-JP" altLang="en-US" sz="2800" b="1" dirty="0">
                <a:solidFill>
                  <a:schemeClr val="bg2">
                    <a:lumMod val="75000"/>
                  </a:schemeClr>
                </a:solidFill>
                <a:ea typeface="HGP教科書体" panose="02020600000000000000" pitchFamily="18" charset="-128"/>
              </a:rPr>
              <a:t>　事例「のこぎりザクザク生まれる形」の題材の評価規準</a:t>
            </a:r>
            <a:r>
              <a:rPr kumimoji="0" lang="ja-JP" altLang="en-US" sz="2000" dirty="0">
                <a:solidFill>
                  <a:schemeClr val="bg2">
                    <a:lumMod val="75000"/>
                  </a:schemeClr>
                </a:solidFill>
                <a:latin typeface="Calibri" panose="020F0502020204030204" pitchFamily="34" charset="0"/>
              </a:rPr>
              <a:t>           </a:t>
            </a:r>
            <a:endParaRPr lang="ja-JP" altLang="en-US" sz="2800" b="1" dirty="0">
              <a:solidFill>
                <a:schemeClr val="bg2">
                  <a:lumMod val="75000"/>
                </a:schemeClr>
              </a:solidFill>
              <a:ea typeface="HGP教科書体"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07"/>
    </mc:Choice>
    <mc:Fallback xmlns="">
      <p:transition spd="slow" advTm="9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73038" y="1544638"/>
            <a:ext cx="4033837" cy="596900"/>
          </a:xfrm>
          <a:prstGeom prst="roundRect">
            <a:avLst/>
          </a:prstGeom>
          <a:ln w="34925"/>
        </p:spPr>
        <p:style>
          <a:lnRef idx="2">
            <a:schemeClr val="accent6"/>
          </a:lnRef>
          <a:fillRef idx="1">
            <a:schemeClr val="lt1"/>
          </a:fillRef>
          <a:effectRef idx="0">
            <a:schemeClr val="accent6"/>
          </a:effectRef>
          <a:fontRef idx="minor">
            <a:schemeClr val="dk1"/>
          </a:fontRef>
        </p:style>
        <p:txBody>
          <a:bodyPr anchor="ctr"/>
          <a:lstStyle/>
          <a:p>
            <a:pPr>
              <a:defRPr/>
            </a:pPr>
            <a:r>
              <a:rPr kumimoji="1" lang="ja-JP" altLang="en-US" dirty="0"/>
              <a:t>１　題材の目標を作成する</a:t>
            </a:r>
          </a:p>
        </p:txBody>
      </p:sp>
      <p:sp>
        <p:nvSpPr>
          <p:cNvPr id="4" name="下矢印 3"/>
          <p:cNvSpPr/>
          <p:nvPr/>
        </p:nvSpPr>
        <p:spPr>
          <a:xfrm>
            <a:off x="1711325" y="2344738"/>
            <a:ext cx="1008063" cy="2159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kumimoji="1" lang="ja-JP" altLang="en-US"/>
          </a:p>
        </p:txBody>
      </p:sp>
      <p:sp>
        <p:nvSpPr>
          <p:cNvPr id="13" name="角丸四角形 12"/>
          <p:cNvSpPr/>
          <p:nvPr/>
        </p:nvSpPr>
        <p:spPr>
          <a:xfrm>
            <a:off x="173038" y="2719388"/>
            <a:ext cx="4048125" cy="596900"/>
          </a:xfrm>
          <a:prstGeom prst="roundRect">
            <a:avLst/>
          </a:prstGeom>
          <a:ln w="34925"/>
        </p:spPr>
        <p:style>
          <a:lnRef idx="2">
            <a:schemeClr val="accent6"/>
          </a:lnRef>
          <a:fillRef idx="1">
            <a:schemeClr val="lt1"/>
          </a:fillRef>
          <a:effectRef idx="0">
            <a:schemeClr val="accent6"/>
          </a:effectRef>
          <a:fontRef idx="minor">
            <a:schemeClr val="dk1"/>
          </a:fontRef>
        </p:style>
        <p:txBody>
          <a:bodyPr anchor="ctr"/>
          <a:lstStyle/>
          <a:p>
            <a:pPr>
              <a:defRPr/>
            </a:pPr>
            <a:r>
              <a:rPr kumimoji="1" lang="ja-JP" altLang="en-US" dirty="0"/>
              <a:t>２　題材の評価規準を作成する</a:t>
            </a:r>
          </a:p>
        </p:txBody>
      </p:sp>
      <p:sp>
        <p:nvSpPr>
          <p:cNvPr id="14" name="角丸四角形 13"/>
          <p:cNvSpPr/>
          <p:nvPr/>
        </p:nvSpPr>
        <p:spPr>
          <a:xfrm>
            <a:off x="185738" y="3905250"/>
            <a:ext cx="4021137" cy="596900"/>
          </a:xfrm>
          <a:prstGeom prst="roundRect">
            <a:avLst/>
          </a:prstGeom>
          <a:ln w="34925"/>
        </p:spPr>
        <p:style>
          <a:lnRef idx="2">
            <a:schemeClr val="accent6"/>
          </a:lnRef>
          <a:fillRef idx="1">
            <a:schemeClr val="lt1"/>
          </a:fillRef>
          <a:effectRef idx="0">
            <a:schemeClr val="accent6"/>
          </a:effectRef>
          <a:fontRef idx="minor">
            <a:schemeClr val="dk1"/>
          </a:fontRef>
        </p:style>
        <p:txBody>
          <a:bodyPr anchor="ctr"/>
          <a:lstStyle/>
          <a:p>
            <a:pPr>
              <a:defRPr/>
            </a:pPr>
            <a:r>
              <a:rPr kumimoji="1" lang="ja-JP" altLang="en-US" dirty="0"/>
              <a:t>３　「指導と評価の計画」を作成する</a:t>
            </a:r>
          </a:p>
        </p:txBody>
      </p:sp>
      <p:sp>
        <p:nvSpPr>
          <p:cNvPr id="15" name="下矢印 14"/>
          <p:cNvSpPr/>
          <p:nvPr/>
        </p:nvSpPr>
        <p:spPr>
          <a:xfrm>
            <a:off x="1711325" y="3503613"/>
            <a:ext cx="1008063" cy="2159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kumimoji="1" lang="ja-JP" altLang="en-US"/>
          </a:p>
        </p:txBody>
      </p:sp>
      <p:sp>
        <p:nvSpPr>
          <p:cNvPr id="16" name="下矢印 15"/>
          <p:cNvSpPr/>
          <p:nvPr/>
        </p:nvSpPr>
        <p:spPr>
          <a:xfrm>
            <a:off x="1692275" y="4694238"/>
            <a:ext cx="1008063" cy="2159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kumimoji="1" lang="ja-JP" altLang="en-US"/>
          </a:p>
        </p:txBody>
      </p:sp>
      <p:sp>
        <p:nvSpPr>
          <p:cNvPr id="5" name="フレーム 4"/>
          <p:cNvSpPr/>
          <p:nvPr/>
        </p:nvSpPr>
        <p:spPr>
          <a:xfrm>
            <a:off x="503238" y="5008563"/>
            <a:ext cx="3529012" cy="458787"/>
          </a:xfrm>
          <a:prstGeom prst="fram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kumimoji="1" lang="ja-JP" altLang="en-US" dirty="0">
                <a:solidFill>
                  <a:schemeClr val="tx1"/>
                </a:solidFill>
              </a:rPr>
              <a:t>授業を行う</a:t>
            </a:r>
          </a:p>
        </p:txBody>
      </p:sp>
      <p:sp>
        <p:nvSpPr>
          <p:cNvPr id="18" name="角丸四角形 17"/>
          <p:cNvSpPr/>
          <p:nvPr/>
        </p:nvSpPr>
        <p:spPr>
          <a:xfrm>
            <a:off x="190500" y="6021388"/>
            <a:ext cx="4017963" cy="596900"/>
          </a:xfrm>
          <a:prstGeom prst="roundRect">
            <a:avLst/>
          </a:prstGeom>
          <a:ln w="34925"/>
        </p:spPr>
        <p:style>
          <a:lnRef idx="2">
            <a:schemeClr val="accent6"/>
          </a:lnRef>
          <a:fillRef idx="1">
            <a:schemeClr val="lt1"/>
          </a:fillRef>
          <a:effectRef idx="0">
            <a:schemeClr val="accent6"/>
          </a:effectRef>
          <a:fontRef idx="minor">
            <a:schemeClr val="dk1"/>
          </a:fontRef>
        </p:style>
        <p:txBody>
          <a:bodyPr anchor="ctr"/>
          <a:lstStyle/>
          <a:p>
            <a:pPr>
              <a:defRPr/>
            </a:pPr>
            <a:r>
              <a:rPr kumimoji="1" lang="ja-JP" altLang="en-US" dirty="0"/>
              <a:t>４　観点ごとに総括する</a:t>
            </a:r>
          </a:p>
        </p:txBody>
      </p:sp>
      <p:sp>
        <p:nvSpPr>
          <p:cNvPr id="19" name="下矢印 18"/>
          <p:cNvSpPr/>
          <p:nvPr/>
        </p:nvSpPr>
        <p:spPr>
          <a:xfrm>
            <a:off x="1685925" y="5635625"/>
            <a:ext cx="1008063" cy="2159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kumimoji="1" lang="ja-JP" altLang="en-US"/>
          </a:p>
        </p:txBody>
      </p:sp>
      <p:sp>
        <p:nvSpPr>
          <p:cNvPr id="38923" name="正方形/長方形 16"/>
          <p:cNvSpPr>
            <a:spLocks noChangeArrowheads="1"/>
          </p:cNvSpPr>
          <p:nvPr/>
        </p:nvSpPr>
        <p:spPr bwMode="auto">
          <a:xfrm>
            <a:off x="4375150" y="1843088"/>
            <a:ext cx="4714875" cy="1077912"/>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dist"/>
            <a:r>
              <a:rPr lang="ja-JP" altLang="en-US" sz="1600">
                <a:solidFill>
                  <a:srgbClr val="000000"/>
                </a:solidFill>
                <a:latin typeface="ＭＳ"/>
              </a:rPr>
              <a:t>○ 学習指導要領の目標や内容，学習指導要領解説</a:t>
            </a:r>
            <a:endParaRPr lang="en-US" altLang="ja-JP" sz="1600">
              <a:solidFill>
                <a:srgbClr val="000000"/>
              </a:solidFill>
              <a:latin typeface="ＭＳ"/>
            </a:endParaRPr>
          </a:p>
          <a:p>
            <a:r>
              <a:rPr lang="ja-JP" altLang="en-US" sz="1600">
                <a:solidFill>
                  <a:srgbClr val="000000"/>
                </a:solidFill>
                <a:latin typeface="ＭＳ"/>
              </a:rPr>
              <a:t>　等を踏まえて作成する。</a:t>
            </a:r>
          </a:p>
          <a:p>
            <a:pPr algn="dist"/>
            <a:r>
              <a:rPr lang="ja-JP" altLang="en-US" sz="1600">
                <a:solidFill>
                  <a:srgbClr val="000000"/>
                </a:solidFill>
                <a:latin typeface="ＭＳ"/>
              </a:rPr>
              <a:t>○ 児童の実態，前単元（題材）までの学習状況等を</a:t>
            </a:r>
            <a:endParaRPr lang="en-US" altLang="ja-JP" sz="1600">
              <a:solidFill>
                <a:srgbClr val="000000"/>
              </a:solidFill>
              <a:latin typeface="ＭＳ"/>
            </a:endParaRPr>
          </a:p>
          <a:p>
            <a:r>
              <a:rPr lang="ja-JP" altLang="en-US" sz="1600">
                <a:solidFill>
                  <a:srgbClr val="000000"/>
                </a:solidFill>
                <a:latin typeface="ＭＳ"/>
              </a:rPr>
              <a:t>　踏まえて作成する。</a:t>
            </a:r>
          </a:p>
        </p:txBody>
      </p:sp>
      <p:sp>
        <p:nvSpPr>
          <p:cNvPr id="38924" name="正方形/長方形 19"/>
          <p:cNvSpPr>
            <a:spLocks noChangeArrowheads="1"/>
          </p:cNvSpPr>
          <p:nvPr/>
        </p:nvSpPr>
        <p:spPr bwMode="auto">
          <a:xfrm>
            <a:off x="4381500" y="3192463"/>
            <a:ext cx="4714875" cy="1570037"/>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dist"/>
            <a:r>
              <a:rPr lang="ja-JP" altLang="en-US" sz="1600">
                <a:solidFill>
                  <a:srgbClr val="000000"/>
                </a:solidFill>
                <a:latin typeface="ＭＳ"/>
              </a:rPr>
              <a:t>○ １，２を踏まえ，評価場面や評価方法等を計画す</a:t>
            </a:r>
            <a:endParaRPr lang="en-US" altLang="ja-JP" sz="1600">
              <a:solidFill>
                <a:srgbClr val="000000"/>
              </a:solidFill>
              <a:latin typeface="ＭＳ"/>
            </a:endParaRPr>
          </a:p>
          <a:p>
            <a:r>
              <a:rPr lang="ja-JP" altLang="en-US" sz="1600">
                <a:solidFill>
                  <a:srgbClr val="000000"/>
                </a:solidFill>
                <a:latin typeface="ＭＳ"/>
              </a:rPr>
              <a:t>　る。</a:t>
            </a:r>
          </a:p>
          <a:p>
            <a:pPr algn="dist"/>
            <a:r>
              <a:rPr lang="ja-JP" altLang="en-US" sz="1600">
                <a:solidFill>
                  <a:srgbClr val="000000"/>
                </a:solidFill>
                <a:latin typeface="ＭＳ"/>
              </a:rPr>
              <a:t>○ どのような評価資料（児童の反応やノート，ワーク</a:t>
            </a:r>
            <a:endParaRPr lang="en-US" altLang="ja-JP" sz="1600">
              <a:solidFill>
                <a:srgbClr val="000000"/>
              </a:solidFill>
              <a:latin typeface="ＭＳ"/>
            </a:endParaRPr>
          </a:p>
          <a:p>
            <a:r>
              <a:rPr lang="ja-JP" altLang="en-US" sz="1600">
                <a:solidFill>
                  <a:srgbClr val="000000"/>
                </a:solidFill>
                <a:latin typeface="ＭＳ"/>
              </a:rPr>
              <a:t>　シート，作品等）を基に，「おおむね満足できる」状況</a:t>
            </a:r>
            <a:endParaRPr lang="en-US" altLang="ja-JP" sz="1600">
              <a:solidFill>
                <a:srgbClr val="000000"/>
              </a:solidFill>
              <a:latin typeface="ＭＳ"/>
            </a:endParaRPr>
          </a:p>
          <a:p>
            <a:pPr algn="dist"/>
            <a:r>
              <a:rPr lang="ja-JP" altLang="en-US" sz="1600">
                <a:solidFill>
                  <a:srgbClr val="000000"/>
                </a:solidFill>
                <a:latin typeface="ＭＳ"/>
              </a:rPr>
              <a:t>　（Ｂ）と評価するかを考えたり，「努力を要する」状況</a:t>
            </a:r>
            <a:endParaRPr lang="en-US" altLang="ja-JP" sz="1600">
              <a:solidFill>
                <a:srgbClr val="000000"/>
              </a:solidFill>
              <a:latin typeface="ＭＳ"/>
            </a:endParaRPr>
          </a:p>
          <a:p>
            <a:r>
              <a:rPr lang="ja-JP" altLang="en-US" sz="1600">
                <a:solidFill>
                  <a:srgbClr val="000000"/>
                </a:solidFill>
                <a:latin typeface="ＭＳ"/>
              </a:rPr>
              <a:t>　（Ｃ ）への手立て等を考えたりする。</a:t>
            </a:r>
          </a:p>
        </p:txBody>
      </p:sp>
      <p:sp>
        <p:nvSpPr>
          <p:cNvPr id="21" name="正方形/長方形 20"/>
          <p:cNvSpPr/>
          <p:nvPr/>
        </p:nvSpPr>
        <p:spPr>
          <a:xfrm>
            <a:off x="4400550" y="5008563"/>
            <a:ext cx="4695825" cy="6159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ja-JP" altLang="en-US" sz="1600" dirty="0">
                <a:solidFill>
                  <a:srgbClr val="000000"/>
                </a:solidFill>
                <a:latin typeface="ＭＳ"/>
              </a:rPr>
              <a:t>○ ３に沿って観点別学習状況の評価を行い，児童の</a:t>
            </a:r>
            <a:endParaRPr lang="en-US" altLang="ja-JP" sz="1600" dirty="0">
              <a:solidFill>
                <a:srgbClr val="000000"/>
              </a:solidFill>
              <a:latin typeface="ＭＳ"/>
            </a:endParaRPr>
          </a:p>
          <a:p>
            <a:pPr>
              <a:defRPr/>
            </a:pPr>
            <a:r>
              <a:rPr lang="ja-JP" altLang="en-US" sz="1600" dirty="0">
                <a:solidFill>
                  <a:srgbClr val="000000"/>
                </a:solidFill>
                <a:latin typeface="ＭＳ"/>
              </a:rPr>
              <a:t>　学習改善や教師の指導改善につなげる。</a:t>
            </a:r>
            <a:r>
              <a:rPr lang="ja-JP" altLang="en-US" dirty="0">
                <a:solidFill>
                  <a:srgbClr val="000000"/>
                </a:solidFill>
                <a:latin typeface="ＭＳ"/>
              </a:rPr>
              <a:t>	</a:t>
            </a:r>
          </a:p>
        </p:txBody>
      </p:sp>
      <p:sp>
        <p:nvSpPr>
          <p:cNvPr id="22" name="正方形/長方形 21"/>
          <p:cNvSpPr/>
          <p:nvPr/>
        </p:nvSpPr>
        <p:spPr>
          <a:xfrm>
            <a:off x="4371975" y="6011863"/>
            <a:ext cx="4714875" cy="5842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dist">
              <a:defRPr/>
            </a:pPr>
            <a:r>
              <a:rPr lang="ja-JP" altLang="en-US" sz="1600" dirty="0">
                <a:solidFill>
                  <a:srgbClr val="000000"/>
                </a:solidFill>
                <a:latin typeface="ＭＳ"/>
              </a:rPr>
              <a:t>○ 集めた評価資料やそれに基づく評価結果などか</a:t>
            </a:r>
            <a:endParaRPr lang="en-US" altLang="ja-JP" sz="1600" dirty="0">
              <a:solidFill>
                <a:srgbClr val="000000"/>
              </a:solidFill>
              <a:latin typeface="ＭＳ"/>
            </a:endParaRPr>
          </a:p>
          <a:p>
            <a:pPr>
              <a:defRPr/>
            </a:pPr>
            <a:r>
              <a:rPr lang="ja-JP" altLang="en-US" sz="1600" dirty="0">
                <a:solidFill>
                  <a:srgbClr val="000000"/>
                </a:solidFill>
                <a:latin typeface="ＭＳ"/>
              </a:rPr>
              <a:t>　ら，観点ごとの総括的評価（Ａ，Ｂ，Ｃ）を行う。 	</a:t>
            </a:r>
          </a:p>
        </p:txBody>
      </p:sp>
      <p:sp>
        <p:nvSpPr>
          <p:cNvPr id="26" name="正方形/長方形 1"/>
          <p:cNvSpPr>
            <a:spLocks noChangeArrowheads="1"/>
          </p:cNvSpPr>
          <p:nvPr/>
        </p:nvSpPr>
        <p:spPr bwMode="auto">
          <a:xfrm>
            <a:off x="4572000" y="1216025"/>
            <a:ext cx="4048125" cy="400050"/>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ja-JP" sz="2000" dirty="0"/>
              <a:t>【</a:t>
            </a:r>
            <a:r>
              <a:rPr lang="ja-JP" altLang="en-US" sz="2000" dirty="0"/>
              <a:t>留意点</a:t>
            </a:r>
            <a:r>
              <a:rPr lang="en-US" altLang="ja-JP" sz="2000" dirty="0"/>
              <a:t>】</a:t>
            </a:r>
            <a:endParaRPr lang="ja-JP" altLang="en-US" sz="2000" dirty="0"/>
          </a:p>
        </p:txBody>
      </p:sp>
      <p:sp>
        <p:nvSpPr>
          <p:cNvPr id="38928"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Ⅲ</a:t>
            </a:r>
            <a:r>
              <a:rPr kumimoji="1" lang="ja-JP" altLang="en-US" sz="2800" b="1">
                <a:solidFill>
                  <a:srgbClr val="FFFFFF"/>
                </a:solidFill>
              </a:rPr>
              <a:t>　題材の評価規準の作成のポイント</a:t>
            </a:r>
          </a:p>
        </p:txBody>
      </p:sp>
      <p:sp>
        <p:nvSpPr>
          <p:cNvPr id="38929" name="テキスト ボックス 1"/>
          <p:cNvSpPr txBox="1">
            <a:spLocks noChangeArrowheads="1"/>
          </p:cNvSpPr>
          <p:nvPr/>
        </p:nvSpPr>
        <p:spPr bwMode="auto">
          <a:xfrm>
            <a:off x="0" y="1031875"/>
            <a:ext cx="3779838"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a:solidFill>
                  <a:srgbClr val="000000"/>
                </a:solidFill>
              </a:rPr>
              <a:t>【</a:t>
            </a:r>
            <a:r>
              <a:rPr kumimoji="1" lang="ja-JP" altLang="en-US" sz="2400">
                <a:solidFill>
                  <a:srgbClr val="000000"/>
                </a:solidFill>
              </a:rPr>
              <a:t>評価の進め方</a:t>
            </a:r>
            <a:r>
              <a:rPr kumimoji="1" lang="en-US" altLang="ja-JP" sz="2400">
                <a:solidFill>
                  <a:srgbClr val="000000"/>
                </a:solidFill>
              </a:rPr>
              <a:t>】</a:t>
            </a:r>
            <a:r>
              <a:rPr kumimoji="1" lang="ja-JP" altLang="en-US" sz="2400"/>
              <a:t>　</a:t>
            </a:r>
          </a:p>
        </p:txBody>
      </p:sp>
      <p:sp>
        <p:nvSpPr>
          <p:cNvPr id="24" name="上リボン 23"/>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Ｐ４３</a:t>
            </a: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713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Ⅲ</a:t>
            </a:r>
            <a:r>
              <a:rPr kumimoji="1" lang="ja-JP" altLang="en-US" sz="2800" b="1">
                <a:solidFill>
                  <a:srgbClr val="FFFFFF"/>
                </a:solidFill>
              </a:rPr>
              <a:t>　題材の評価規準の作成のポイント</a:t>
            </a:r>
          </a:p>
        </p:txBody>
      </p:sp>
      <p:sp>
        <p:nvSpPr>
          <p:cNvPr id="36867" name="テキスト ボックス 1"/>
          <p:cNvSpPr txBox="1">
            <a:spLocks noChangeArrowheads="1"/>
          </p:cNvSpPr>
          <p:nvPr/>
        </p:nvSpPr>
        <p:spPr bwMode="auto">
          <a:xfrm>
            <a:off x="196850" y="1169988"/>
            <a:ext cx="8848725" cy="460375"/>
          </a:xfrm>
          <a:prstGeom prst="rect">
            <a:avLst/>
          </a:prstGeom>
          <a:solidFill>
            <a:schemeClr val="accent4">
              <a:lumMod val="40000"/>
              <a:lumOff val="60000"/>
            </a:schemeClr>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solidFill>
                  <a:srgbClr val="000000"/>
                </a:solidFill>
              </a:rPr>
              <a:t>（１）図画工作科における題材の目標の設定</a:t>
            </a:r>
            <a:r>
              <a:rPr kumimoji="1" lang="ja-JP" altLang="en-US" sz="2400" dirty="0"/>
              <a:t>　</a:t>
            </a:r>
          </a:p>
        </p:txBody>
      </p:sp>
      <p:sp>
        <p:nvSpPr>
          <p:cNvPr id="24" name="上リボン 23"/>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Ｐ４４，</a:t>
            </a:r>
            <a:endParaRPr kumimoji="1" lang="en-US" altLang="ja-JP" dirty="0"/>
          </a:p>
          <a:p>
            <a:pPr algn="ctr">
              <a:defRPr/>
            </a:pPr>
            <a:r>
              <a:rPr kumimoji="1" lang="ja-JP" altLang="en-US" dirty="0"/>
              <a:t>４５</a:t>
            </a:r>
          </a:p>
        </p:txBody>
      </p:sp>
      <p:sp>
        <p:nvSpPr>
          <p:cNvPr id="40965" name="テキスト ボックス 1"/>
          <p:cNvSpPr txBox="1">
            <a:spLocks noChangeArrowheads="1"/>
          </p:cNvSpPr>
          <p:nvPr/>
        </p:nvSpPr>
        <p:spPr bwMode="auto">
          <a:xfrm>
            <a:off x="376238" y="4922838"/>
            <a:ext cx="848995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a:solidFill>
                  <a:srgbClr val="000000"/>
                </a:solidFill>
                <a:latin typeface="ＭＳ"/>
              </a:rPr>
              <a:t>（＊学習指導要領で示している「学年の目標」や「内容」は，</a:t>
            </a:r>
            <a:r>
              <a:rPr lang="ja-JP" altLang="en-US" sz="2000">
                <a:solidFill>
                  <a:srgbClr val="FF0000"/>
                </a:solidFill>
                <a:latin typeface="ＭＳ"/>
              </a:rPr>
              <a:t>２年間を通して</a:t>
            </a:r>
            <a:endParaRPr lang="en-US" altLang="ja-JP" sz="2000">
              <a:solidFill>
                <a:srgbClr val="FF0000"/>
              </a:solidFill>
              <a:latin typeface="ＭＳ"/>
            </a:endParaRPr>
          </a:p>
          <a:p>
            <a:r>
              <a:rPr lang="ja-JP" altLang="en-US" sz="2000">
                <a:solidFill>
                  <a:srgbClr val="FF0000"/>
                </a:solidFill>
                <a:latin typeface="ＭＳ"/>
              </a:rPr>
              <a:t>　　実現することを目指す</a:t>
            </a:r>
            <a:r>
              <a:rPr lang="ja-JP" altLang="en-US" sz="2000">
                <a:solidFill>
                  <a:srgbClr val="000000"/>
                </a:solidFill>
                <a:latin typeface="ＭＳ"/>
              </a:rPr>
              <a:t>ものであることから，</a:t>
            </a:r>
            <a:r>
              <a:rPr lang="ja-JP" altLang="en-US" sz="2000">
                <a:solidFill>
                  <a:srgbClr val="FF0000"/>
                </a:solidFill>
                <a:latin typeface="ＭＳ"/>
              </a:rPr>
              <a:t>その題材では指導しない内容</a:t>
            </a:r>
            <a:endParaRPr lang="en-US" altLang="ja-JP" sz="2000">
              <a:solidFill>
                <a:srgbClr val="FF0000"/>
              </a:solidFill>
              <a:latin typeface="ＭＳ"/>
            </a:endParaRPr>
          </a:p>
          <a:p>
            <a:r>
              <a:rPr lang="ja-JP" altLang="en-US" sz="2000">
                <a:solidFill>
                  <a:srgbClr val="FF0000"/>
                </a:solidFill>
                <a:latin typeface="ＭＳ"/>
              </a:rPr>
              <a:t>　　が含まれていることも考えられるため</a:t>
            </a:r>
            <a:r>
              <a:rPr lang="ja-JP" altLang="en-US" sz="2000">
                <a:solidFill>
                  <a:srgbClr val="000000"/>
                </a:solidFill>
                <a:latin typeface="ＭＳ"/>
              </a:rPr>
              <a:t>。）</a:t>
            </a:r>
          </a:p>
        </p:txBody>
      </p:sp>
      <p:sp>
        <p:nvSpPr>
          <p:cNvPr id="2" name="角丸四角形 1"/>
          <p:cNvSpPr/>
          <p:nvPr/>
        </p:nvSpPr>
        <p:spPr>
          <a:xfrm>
            <a:off x="300038" y="2633663"/>
            <a:ext cx="8493125" cy="7366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ja-JP" altLang="en-US" sz="2400" dirty="0">
                <a:solidFill>
                  <a:srgbClr val="000000"/>
                </a:solidFill>
                <a:latin typeface="ＭＳ"/>
              </a:rPr>
              <a:t>１ その題材で指導する事項を学習指導要領等で確認する。</a:t>
            </a:r>
            <a:endParaRPr kumimoji="1" lang="ja-JP" altLang="en-US" sz="2400" dirty="0"/>
          </a:p>
        </p:txBody>
      </p:sp>
      <p:sp>
        <p:nvSpPr>
          <p:cNvPr id="11" name="角丸四角形 10"/>
          <p:cNvSpPr/>
          <p:nvPr/>
        </p:nvSpPr>
        <p:spPr>
          <a:xfrm>
            <a:off x="312738" y="3654425"/>
            <a:ext cx="8493125" cy="104775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ja-JP" altLang="en-US" sz="2400" dirty="0">
                <a:solidFill>
                  <a:srgbClr val="000000"/>
                </a:solidFill>
                <a:latin typeface="ＭＳ"/>
              </a:rPr>
              <a:t>２ 題材に即してどのような内容が当てはまるか考える。</a:t>
            </a:r>
            <a:endParaRPr lang="en-US" altLang="ja-JP" sz="2400" dirty="0">
              <a:solidFill>
                <a:srgbClr val="000000"/>
              </a:solidFill>
              <a:latin typeface="ＭＳ"/>
            </a:endParaRPr>
          </a:p>
          <a:p>
            <a:pPr>
              <a:defRPr/>
            </a:pPr>
            <a:r>
              <a:rPr lang="ja-JP" altLang="en-US" sz="2400" dirty="0">
                <a:solidFill>
                  <a:srgbClr val="000000"/>
                </a:solidFill>
                <a:latin typeface="ＭＳ"/>
              </a:rPr>
              <a:t>　 それを踏まえ，書き換えたり削除したりする。</a:t>
            </a:r>
            <a:endParaRPr kumimoji="1" lang="ja-JP" altLang="en-US" sz="2400" dirty="0"/>
          </a:p>
        </p:txBody>
      </p:sp>
      <p:sp>
        <p:nvSpPr>
          <p:cNvPr id="40968" name="テキスト ボックス 1"/>
          <p:cNvSpPr txBox="1">
            <a:spLocks noChangeArrowheads="1"/>
          </p:cNvSpPr>
          <p:nvPr/>
        </p:nvSpPr>
        <p:spPr bwMode="auto">
          <a:xfrm>
            <a:off x="206375" y="1847850"/>
            <a:ext cx="3779838"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a:solidFill>
                  <a:srgbClr val="000000"/>
                </a:solidFill>
              </a:rPr>
              <a:t>【</a:t>
            </a:r>
            <a:r>
              <a:rPr kumimoji="1" lang="ja-JP" altLang="en-US" sz="2400">
                <a:solidFill>
                  <a:srgbClr val="000000"/>
                </a:solidFill>
              </a:rPr>
              <a:t>題材の目標の作成手順</a:t>
            </a:r>
            <a:r>
              <a:rPr kumimoji="1" lang="en-US" altLang="ja-JP" sz="2400">
                <a:solidFill>
                  <a:srgbClr val="000000"/>
                </a:solidFill>
              </a:rPr>
              <a:t>】</a:t>
            </a:r>
            <a:r>
              <a:rPr kumimoji="1" lang="ja-JP" altLang="en-US" sz="2400"/>
              <a:t>　</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63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92150" y="186848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図画工作</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250825" y="3306763"/>
            <a:ext cx="8713788" cy="3146425"/>
          </a:xfrm>
          <a:prstGeom prst="rect">
            <a:avLst/>
          </a:prstGeom>
          <a:solidFill>
            <a:schemeClr val="accent6">
              <a:lumMod val="20000"/>
              <a:lumOff val="80000"/>
            </a:schemeClr>
          </a:solidFill>
          <a:ln>
            <a:noFill/>
          </a:ln>
        </p:spPr>
        <p:txBody>
          <a:bodyPr lIns="72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小学校図画工作科における「内容のまとまり」</a:t>
            </a:r>
            <a:endParaRPr lang="en-US" altLang="ja-JP" sz="2800" b="1" dirty="0">
              <a:solidFill>
                <a:srgbClr val="000000"/>
              </a:solidFill>
              <a:ea typeface="HGP教科書体" panose="02020600000000000000" pitchFamily="18" charset="-128"/>
            </a:endParaRPr>
          </a:p>
          <a:p>
            <a:pPr>
              <a:lnSpc>
                <a:spcPct val="150000"/>
              </a:lnSpc>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図画工作科の内容のまとまりごとの評価規準　（例）</a:t>
            </a:r>
          </a:p>
          <a:p>
            <a:pPr>
              <a:lnSpc>
                <a:spcPct val="150000"/>
              </a:lnSpc>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題材の評価規準の作成のポイント</a:t>
            </a:r>
            <a:endParaRPr lang="en-US" altLang="ja-JP" sz="2800" b="1" dirty="0">
              <a:solidFill>
                <a:srgbClr val="000000"/>
              </a:solidFill>
              <a:ea typeface="HGP教科書体" panose="02020600000000000000" pitchFamily="18" charset="-128"/>
            </a:endParaRPr>
          </a:p>
          <a:p>
            <a:pPr>
              <a:lnSpc>
                <a:spcPct val="150000"/>
              </a:lnSpc>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事例「のこぎりザクザク生まれる形」の題材の評価規準</a:t>
            </a:r>
            <a:r>
              <a:rPr kumimoji="0" lang="ja-JP" altLang="en-US" sz="2000" dirty="0">
                <a:solidFill>
                  <a:prstClr val="black"/>
                </a:solidFill>
                <a:latin typeface="Calibri" panose="020F0502020204030204" pitchFamily="34" charset="0"/>
              </a:rPr>
              <a:t>           </a:t>
            </a:r>
            <a:endParaRPr lang="ja-JP" altLang="en-US" sz="2800" b="1" dirty="0">
              <a:solidFill>
                <a:srgbClr val="000000"/>
              </a:solidFill>
              <a:ea typeface="HGP教科書体" panose="02020600000000000000" pitchFamily="18" charset="-128"/>
            </a:endParaRP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85"/>
    </mc:Choice>
    <mc:Fallback xmlns="">
      <p:transition spd="slow" advTm="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Ⅲ</a:t>
            </a:r>
            <a:r>
              <a:rPr kumimoji="1" lang="ja-JP" altLang="en-US" sz="2800" b="1">
                <a:solidFill>
                  <a:srgbClr val="FFFFFF"/>
                </a:solidFill>
              </a:rPr>
              <a:t>　題材の評価規準の作成のポイント</a:t>
            </a:r>
          </a:p>
        </p:txBody>
      </p:sp>
      <p:sp>
        <p:nvSpPr>
          <p:cNvPr id="24" name="上リボン 23"/>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Ｐ４５</a:t>
            </a:r>
          </a:p>
        </p:txBody>
      </p:sp>
      <p:sp>
        <p:nvSpPr>
          <p:cNvPr id="23" name="正方形/長方形 1"/>
          <p:cNvSpPr>
            <a:spLocks noChangeArrowheads="1"/>
          </p:cNvSpPr>
          <p:nvPr/>
        </p:nvSpPr>
        <p:spPr bwMode="auto">
          <a:xfrm>
            <a:off x="146050" y="4376738"/>
            <a:ext cx="8851900" cy="739775"/>
          </a:xfrm>
          <a:prstGeom prst="rect">
            <a:avLst/>
          </a:prstGeom>
          <a:noFill/>
          <a:ln w="12700">
            <a:noFill/>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1400" dirty="0">
                <a:solidFill>
                  <a:srgbClr val="000000"/>
                </a:solidFill>
                <a:latin typeface="ＭＳ"/>
              </a:rPr>
              <a:t>例・自分の感覚や行為を通して，</a:t>
            </a:r>
            <a:r>
              <a:rPr lang="ja-JP" altLang="en-US" sz="1400" dirty="0">
                <a:solidFill>
                  <a:srgbClr val="FF0000"/>
                </a:solidFill>
                <a:latin typeface="ＭＳ"/>
              </a:rPr>
              <a:t>いろいろな形や色，触った感じ</a:t>
            </a:r>
            <a:r>
              <a:rPr lang="ja-JP" altLang="en-US" sz="1400" dirty="0">
                <a:solidFill>
                  <a:srgbClr val="000000"/>
                </a:solidFill>
                <a:latin typeface="ＭＳ"/>
              </a:rPr>
              <a:t>などに気付く。（低学年）</a:t>
            </a:r>
          </a:p>
          <a:p>
            <a:pPr>
              <a:defRPr/>
            </a:pPr>
            <a:r>
              <a:rPr lang="ja-JP" altLang="en-US" sz="1400" dirty="0">
                <a:solidFill>
                  <a:srgbClr val="000000"/>
                </a:solidFill>
                <a:latin typeface="ＭＳ"/>
              </a:rPr>
              <a:t>　 ・自分の感覚や行為を通して，</a:t>
            </a:r>
            <a:r>
              <a:rPr lang="ja-JP" altLang="en-US" sz="1400" dirty="0">
                <a:solidFill>
                  <a:srgbClr val="FF0000"/>
                </a:solidFill>
                <a:latin typeface="ＭＳ"/>
              </a:rPr>
              <a:t>形の感じ，色の感じ，それらの組合せによる感じ</a:t>
            </a:r>
            <a:r>
              <a:rPr lang="ja-JP" altLang="en-US" sz="1400" dirty="0">
                <a:solidFill>
                  <a:srgbClr val="000000"/>
                </a:solidFill>
                <a:latin typeface="ＭＳ"/>
              </a:rPr>
              <a:t>が分かる。（中学年）</a:t>
            </a:r>
          </a:p>
          <a:p>
            <a:pPr>
              <a:defRPr/>
            </a:pPr>
            <a:r>
              <a:rPr lang="ja-JP" altLang="en-US" sz="1400" dirty="0">
                <a:solidFill>
                  <a:srgbClr val="000000"/>
                </a:solidFill>
                <a:latin typeface="ＭＳ"/>
              </a:rPr>
              <a:t>　 ・自分の感覚や行為を通して，</a:t>
            </a:r>
            <a:r>
              <a:rPr lang="ja-JP" altLang="en-US" sz="1400" dirty="0">
                <a:solidFill>
                  <a:srgbClr val="FF0000"/>
                </a:solidFill>
                <a:latin typeface="ＭＳ"/>
              </a:rPr>
              <a:t>奥行きや動き</a:t>
            </a:r>
            <a:r>
              <a:rPr lang="ja-JP" altLang="en-US" sz="1400" dirty="0">
                <a:solidFill>
                  <a:srgbClr val="000000"/>
                </a:solidFill>
                <a:latin typeface="ＭＳ"/>
              </a:rPr>
              <a:t>を理解する。（高学年）</a:t>
            </a:r>
            <a:endParaRPr lang="ja-JP" altLang="en-US" sz="1600" dirty="0">
              <a:solidFill>
                <a:srgbClr val="000000"/>
              </a:solidFill>
              <a:latin typeface="ＭＳ"/>
            </a:endParaRPr>
          </a:p>
        </p:txBody>
      </p:sp>
      <p:sp>
        <p:nvSpPr>
          <p:cNvPr id="38917" name="テキスト ボックス 1"/>
          <p:cNvSpPr txBox="1">
            <a:spLocks noChangeArrowheads="1"/>
          </p:cNvSpPr>
          <p:nvPr/>
        </p:nvSpPr>
        <p:spPr bwMode="auto">
          <a:xfrm>
            <a:off x="146050" y="1485900"/>
            <a:ext cx="8723313" cy="922338"/>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dirty="0">
                <a:solidFill>
                  <a:srgbClr val="000000"/>
                </a:solidFill>
                <a:latin typeface="+mn-ea"/>
              </a:rPr>
              <a:t>○低学年の「形や色など」，中学年の「形や色などの感じ」，高学年の「形や色などの造形的な特徴」については，指導計画の作成と内容の取扱い２（３）「</a:t>
            </a:r>
            <a:r>
              <a:rPr lang="en-US" altLang="ja-JP" dirty="0">
                <a:solidFill>
                  <a:srgbClr val="000000"/>
                </a:solidFill>
                <a:latin typeface="+mn-ea"/>
              </a:rPr>
              <a:t>〔</a:t>
            </a:r>
            <a:r>
              <a:rPr lang="ja-JP" altLang="en-US" dirty="0">
                <a:solidFill>
                  <a:srgbClr val="000000"/>
                </a:solidFill>
                <a:latin typeface="+mn-ea"/>
              </a:rPr>
              <a:t>共通事項</a:t>
            </a:r>
            <a:r>
              <a:rPr lang="en-US" altLang="ja-JP" dirty="0">
                <a:solidFill>
                  <a:srgbClr val="000000"/>
                </a:solidFill>
                <a:latin typeface="+mn-ea"/>
              </a:rPr>
              <a:t>〕</a:t>
            </a:r>
            <a:r>
              <a:rPr lang="ja-JP" altLang="en-US" dirty="0">
                <a:solidFill>
                  <a:srgbClr val="000000"/>
                </a:solidFill>
                <a:latin typeface="+mn-ea"/>
              </a:rPr>
              <a:t>のアの指導」を参考にして，題材に即して具体的に示す。</a:t>
            </a:r>
            <a:endParaRPr kumimoji="1" lang="ja-JP" altLang="en-US" dirty="0">
              <a:latin typeface="+mn-ea"/>
            </a:endParaRPr>
          </a:p>
        </p:txBody>
      </p:sp>
      <p:sp>
        <p:nvSpPr>
          <p:cNvPr id="43014" name="正方形/長方形 1"/>
          <p:cNvSpPr>
            <a:spLocks noChangeArrowheads="1"/>
          </p:cNvSpPr>
          <p:nvPr/>
        </p:nvSpPr>
        <p:spPr bwMode="auto">
          <a:xfrm>
            <a:off x="266700" y="935038"/>
            <a:ext cx="5241925" cy="46196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　「知識及び技能」の目標＜「知識」＞</a:t>
            </a:r>
          </a:p>
        </p:txBody>
      </p:sp>
      <p:sp>
        <p:nvSpPr>
          <p:cNvPr id="43015" name="正方形/長方形 1"/>
          <p:cNvSpPr>
            <a:spLocks noChangeArrowheads="1"/>
          </p:cNvSpPr>
          <p:nvPr/>
        </p:nvSpPr>
        <p:spPr bwMode="auto">
          <a:xfrm>
            <a:off x="169863" y="2497138"/>
            <a:ext cx="8705850" cy="181610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a:solidFill>
                  <a:srgbClr val="000000"/>
                </a:solidFill>
                <a:latin typeface="ＭＳ....."/>
              </a:rPr>
              <a:t>内容の取扱い２</a:t>
            </a:r>
            <a:r>
              <a:rPr lang="en-US" altLang="ja-JP" sz="1600">
                <a:solidFill>
                  <a:srgbClr val="000000"/>
                </a:solidFill>
                <a:latin typeface="ＭＳ....."/>
              </a:rPr>
              <a:t>(3) </a:t>
            </a:r>
          </a:p>
          <a:p>
            <a:r>
              <a:rPr lang="en-US" altLang="ja-JP" sz="1600">
                <a:solidFill>
                  <a:srgbClr val="000000"/>
                </a:solidFill>
                <a:latin typeface="ＭＳ....."/>
              </a:rPr>
              <a:t>  〔</a:t>
            </a:r>
            <a:r>
              <a:rPr lang="ja-JP" altLang="en-US" sz="1600">
                <a:solidFill>
                  <a:srgbClr val="000000"/>
                </a:solidFill>
                <a:latin typeface="ＭＳ....."/>
              </a:rPr>
              <a:t>共通事項</a:t>
            </a:r>
            <a:r>
              <a:rPr lang="en-US" altLang="ja-JP" sz="1600">
                <a:solidFill>
                  <a:srgbClr val="000000"/>
                </a:solidFill>
                <a:latin typeface="ＭＳ....."/>
              </a:rPr>
              <a:t>〕</a:t>
            </a:r>
            <a:r>
              <a:rPr lang="ja-JP" altLang="en-US" sz="1600">
                <a:solidFill>
                  <a:srgbClr val="000000"/>
                </a:solidFill>
                <a:latin typeface="ＭＳ....."/>
              </a:rPr>
              <a:t>のアの指導に当たっては，次の事項に配慮し，必要に応じて，その後の学年で繰り返し</a:t>
            </a:r>
            <a:endParaRPr lang="en-US" altLang="ja-JP" sz="1600">
              <a:solidFill>
                <a:srgbClr val="000000"/>
              </a:solidFill>
              <a:latin typeface="ＭＳ....."/>
            </a:endParaRPr>
          </a:p>
          <a:p>
            <a:r>
              <a:rPr lang="ja-JP" altLang="en-US" sz="1600">
                <a:solidFill>
                  <a:srgbClr val="000000"/>
                </a:solidFill>
                <a:latin typeface="ＭＳ....."/>
              </a:rPr>
              <a:t>  取り上げること。 </a:t>
            </a:r>
          </a:p>
          <a:p>
            <a:r>
              <a:rPr lang="ja-JP" altLang="en-US" sz="1600">
                <a:solidFill>
                  <a:srgbClr val="000000"/>
                </a:solidFill>
                <a:latin typeface="ＭＳ....."/>
              </a:rPr>
              <a:t>   ア 第１学年及び第２学年においては，いろいろな</a:t>
            </a:r>
            <a:r>
              <a:rPr lang="ja-JP" altLang="en-US" sz="1600">
                <a:solidFill>
                  <a:srgbClr val="FF0000"/>
                </a:solidFill>
                <a:latin typeface="ＭＳ....."/>
              </a:rPr>
              <a:t>形や色，触った感じ</a:t>
            </a:r>
            <a:r>
              <a:rPr lang="ja-JP" altLang="en-US" sz="1600">
                <a:solidFill>
                  <a:srgbClr val="000000"/>
                </a:solidFill>
                <a:latin typeface="ＭＳ....."/>
              </a:rPr>
              <a:t>などを捉えること。 </a:t>
            </a:r>
          </a:p>
          <a:p>
            <a:r>
              <a:rPr lang="ja-JP" altLang="en-US" sz="1600">
                <a:solidFill>
                  <a:srgbClr val="000000"/>
                </a:solidFill>
                <a:latin typeface="ＭＳ....."/>
              </a:rPr>
              <a:t>   イ  第３学年及び第４学年においては，</a:t>
            </a:r>
            <a:r>
              <a:rPr lang="ja-JP" altLang="en-US" sz="1600">
                <a:solidFill>
                  <a:srgbClr val="FF0000"/>
                </a:solidFill>
                <a:latin typeface="ＭＳ....."/>
              </a:rPr>
              <a:t>形の感じ，色の感じ，それらの組合せによる感じ，色の明る</a:t>
            </a:r>
            <a:endParaRPr lang="en-US" altLang="ja-JP" sz="1600">
              <a:solidFill>
                <a:srgbClr val="FF0000"/>
              </a:solidFill>
              <a:latin typeface="ＭＳ....."/>
            </a:endParaRPr>
          </a:p>
          <a:p>
            <a:r>
              <a:rPr lang="en-US" altLang="ja-JP" sz="1600">
                <a:solidFill>
                  <a:srgbClr val="FF0000"/>
                </a:solidFill>
                <a:latin typeface="ＭＳ....."/>
              </a:rPr>
              <a:t>     </a:t>
            </a:r>
            <a:r>
              <a:rPr lang="ja-JP" altLang="en-US" sz="1600">
                <a:solidFill>
                  <a:srgbClr val="FF0000"/>
                </a:solidFill>
                <a:latin typeface="ＭＳ....."/>
              </a:rPr>
              <a:t>  さ</a:t>
            </a:r>
            <a:r>
              <a:rPr lang="ja-JP" altLang="en-US" sz="1600">
                <a:solidFill>
                  <a:srgbClr val="000000"/>
                </a:solidFill>
                <a:latin typeface="ＭＳ....."/>
              </a:rPr>
              <a:t>などを捉えること。 </a:t>
            </a:r>
          </a:p>
          <a:p>
            <a:r>
              <a:rPr lang="ja-JP" altLang="en-US" sz="1600">
                <a:solidFill>
                  <a:srgbClr val="000000"/>
                </a:solidFill>
                <a:latin typeface="ＭＳ....."/>
              </a:rPr>
              <a:t>   ウ 第５学年及び第６学年においては，</a:t>
            </a:r>
            <a:r>
              <a:rPr lang="ja-JP" altLang="en-US" sz="1600">
                <a:solidFill>
                  <a:srgbClr val="FF0000"/>
                </a:solidFill>
                <a:latin typeface="ＭＳ....."/>
              </a:rPr>
              <a:t>動き，奥行き，バランス，色の鮮やかさ</a:t>
            </a:r>
            <a:r>
              <a:rPr lang="ja-JP" altLang="en-US" sz="1600">
                <a:solidFill>
                  <a:srgbClr val="000000"/>
                </a:solidFill>
                <a:latin typeface="ＭＳ....."/>
              </a:rPr>
              <a:t>などを捉えること。 </a:t>
            </a:r>
            <a:endParaRPr lang="ja-JP" altLang="en-US" sz="1600"/>
          </a:p>
        </p:txBody>
      </p:sp>
      <p:sp>
        <p:nvSpPr>
          <p:cNvPr id="43016" name="テキスト ボックス 1"/>
          <p:cNvSpPr txBox="1">
            <a:spLocks noChangeArrowheads="1"/>
          </p:cNvSpPr>
          <p:nvPr/>
        </p:nvSpPr>
        <p:spPr bwMode="auto">
          <a:xfrm>
            <a:off x="184150" y="5180013"/>
            <a:ext cx="8861425" cy="369887"/>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a:solidFill>
                  <a:srgbClr val="000000"/>
                </a:solidFill>
                <a:latin typeface="ＭＳ"/>
              </a:rPr>
              <a:t>〇 「自分の感覚や行為を通して」については，題材に即して具体的 に示す。</a:t>
            </a:r>
          </a:p>
        </p:txBody>
      </p:sp>
      <p:sp>
        <p:nvSpPr>
          <p:cNvPr id="13" name="正方形/長方形 1"/>
          <p:cNvSpPr>
            <a:spLocks noChangeArrowheads="1"/>
          </p:cNvSpPr>
          <p:nvPr/>
        </p:nvSpPr>
        <p:spPr bwMode="auto">
          <a:xfrm>
            <a:off x="206375" y="5676900"/>
            <a:ext cx="8810625" cy="984250"/>
          </a:xfrm>
          <a:prstGeom prst="rect">
            <a:avLst/>
          </a:prstGeom>
          <a:noFill/>
          <a:ln w="12700">
            <a:noFill/>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1600" dirty="0">
                <a:solidFill>
                  <a:srgbClr val="000000"/>
                </a:solidFill>
                <a:latin typeface="ＭＳ"/>
              </a:rPr>
              <a:t>例</a:t>
            </a:r>
            <a:r>
              <a:rPr lang="ja-JP" altLang="en-US" sz="1400" dirty="0">
                <a:solidFill>
                  <a:srgbClr val="000000"/>
                </a:solidFill>
                <a:latin typeface="ＭＳ"/>
              </a:rPr>
              <a:t>・</a:t>
            </a:r>
            <a:r>
              <a:rPr lang="ja-JP" altLang="en-US" sz="1400" dirty="0">
                <a:solidFill>
                  <a:srgbClr val="FF0000"/>
                </a:solidFill>
                <a:latin typeface="ＭＳ"/>
              </a:rPr>
              <a:t>友人の作品を見るときの感覚や行為を通して</a:t>
            </a:r>
            <a:r>
              <a:rPr lang="ja-JP" altLang="en-US" sz="1400" dirty="0">
                <a:solidFill>
                  <a:srgbClr val="000000"/>
                </a:solidFill>
                <a:latin typeface="ＭＳ"/>
              </a:rPr>
              <a:t>，形の感じ，色の感じ，それらの組合せによる感じが分かる。（中学</a:t>
            </a:r>
            <a:endParaRPr lang="en-US" altLang="ja-JP" sz="1400" dirty="0">
              <a:solidFill>
                <a:srgbClr val="000000"/>
              </a:solidFill>
              <a:latin typeface="ＭＳ"/>
            </a:endParaRPr>
          </a:p>
          <a:p>
            <a:pPr>
              <a:defRPr/>
            </a:pPr>
            <a:r>
              <a:rPr lang="ja-JP" altLang="en-US" sz="1400" dirty="0">
                <a:solidFill>
                  <a:srgbClr val="000000"/>
                </a:solidFill>
                <a:latin typeface="ＭＳ"/>
              </a:rPr>
              <a:t> 　　年 「鑑賞」）</a:t>
            </a:r>
            <a:endParaRPr lang="en-US" altLang="ja-JP" sz="1400" dirty="0">
              <a:solidFill>
                <a:srgbClr val="000000"/>
              </a:solidFill>
              <a:latin typeface="ＭＳ"/>
            </a:endParaRPr>
          </a:p>
          <a:p>
            <a:pPr>
              <a:defRPr/>
            </a:pPr>
            <a:r>
              <a:rPr lang="ja-JP" altLang="en-US" sz="1400" dirty="0">
                <a:solidFill>
                  <a:srgbClr val="000000"/>
                </a:solidFill>
                <a:latin typeface="ＭＳ"/>
              </a:rPr>
              <a:t>　　・</a:t>
            </a:r>
            <a:r>
              <a:rPr lang="ja-JP" altLang="en-US" sz="1400" dirty="0">
                <a:solidFill>
                  <a:srgbClr val="FF0000"/>
                </a:solidFill>
                <a:latin typeface="ＭＳ"/>
              </a:rPr>
              <a:t>見たことから表したいことを見付けたり，表したいことに合わせて表し方を工夫して表したりするときの感覚や行</a:t>
            </a:r>
            <a:endParaRPr lang="en-US" altLang="ja-JP" sz="1400" dirty="0">
              <a:solidFill>
                <a:srgbClr val="FF0000"/>
              </a:solidFill>
              <a:latin typeface="ＭＳ"/>
            </a:endParaRPr>
          </a:p>
          <a:p>
            <a:pPr>
              <a:defRPr/>
            </a:pPr>
            <a:r>
              <a:rPr lang="ja-JP" altLang="en-US" sz="1400" dirty="0">
                <a:solidFill>
                  <a:srgbClr val="FF0000"/>
                </a:solidFill>
                <a:latin typeface="ＭＳ"/>
              </a:rPr>
              <a:t>　　　為を通して</a:t>
            </a:r>
            <a:r>
              <a:rPr lang="ja-JP" altLang="en-US" sz="1400" dirty="0">
                <a:solidFill>
                  <a:srgbClr val="000000"/>
                </a:solidFill>
                <a:latin typeface="ＭＳ"/>
              </a:rPr>
              <a:t>，奥行きや動きを理解する。（高学年 「絵や立体，工作」）</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515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Ⅲ</a:t>
            </a:r>
            <a:r>
              <a:rPr kumimoji="1" lang="ja-JP" altLang="en-US" sz="2800" b="1">
                <a:solidFill>
                  <a:srgbClr val="FFFFFF"/>
                </a:solidFill>
              </a:rPr>
              <a:t>　題材の評価規準の作成のポイント</a:t>
            </a:r>
          </a:p>
        </p:txBody>
      </p:sp>
      <p:sp>
        <p:nvSpPr>
          <p:cNvPr id="24" name="上リボン 23"/>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Ｐ４６</a:t>
            </a:r>
          </a:p>
        </p:txBody>
      </p:sp>
      <p:sp>
        <p:nvSpPr>
          <p:cNvPr id="23" name="正方形/長方形 1"/>
          <p:cNvSpPr>
            <a:spLocks noChangeArrowheads="1"/>
          </p:cNvSpPr>
          <p:nvPr/>
        </p:nvSpPr>
        <p:spPr bwMode="auto">
          <a:xfrm>
            <a:off x="195263" y="4791075"/>
            <a:ext cx="8810625" cy="2066925"/>
          </a:xfrm>
          <a:prstGeom prst="rect">
            <a:avLst/>
          </a:prstGeom>
          <a:noFill/>
          <a:ln w="12700">
            <a:noFill/>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160"/>
              </a:lnSpc>
              <a:defRPr/>
            </a:pPr>
            <a:r>
              <a:rPr lang="ja-JP" altLang="en-US" sz="1600" dirty="0">
                <a:solidFill>
                  <a:srgbClr val="000000"/>
                </a:solidFill>
                <a:latin typeface="ＭＳ"/>
              </a:rPr>
              <a:t>例</a:t>
            </a:r>
          </a:p>
          <a:p>
            <a:pPr>
              <a:lnSpc>
                <a:spcPts val="2160"/>
              </a:lnSpc>
              <a:defRPr/>
            </a:pPr>
            <a:r>
              <a:rPr lang="ja-JP" altLang="en-US" sz="1600" dirty="0">
                <a:solidFill>
                  <a:srgbClr val="000000"/>
                </a:solidFill>
                <a:latin typeface="ＭＳ"/>
              </a:rPr>
              <a:t>・</a:t>
            </a:r>
            <a:r>
              <a:rPr lang="ja-JP" altLang="en-US" sz="1600" dirty="0">
                <a:solidFill>
                  <a:srgbClr val="FF0000"/>
                </a:solidFill>
                <a:latin typeface="ＭＳ"/>
              </a:rPr>
              <a:t>土や砂</a:t>
            </a:r>
            <a:r>
              <a:rPr lang="ja-JP" altLang="en-US" sz="1600" dirty="0">
                <a:solidFill>
                  <a:srgbClr val="000000"/>
                </a:solidFill>
                <a:latin typeface="ＭＳ"/>
              </a:rPr>
              <a:t>に十分に慣れるとともに，並べたり，つないだり，積んだりするなど手や体全体の感覚などを</a:t>
            </a:r>
            <a:endParaRPr lang="en-US" altLang="ja-JP" sz="1600" dirty="0">
              <a:solidFill>
                <a:srgbClr val="000000"/>
              </a:solidFill>
              <a:latin typeface="ＭＳ"/>
            </a:endParaRPr>
          </a:p>
          <a:p>
            <a:pPr>
              <a:lnSpc>
                <a:spcPts val="2160"/>
              </a:lnSpc>
              <a:defRPr/>
            </a:pPr>
            <a:r>
              <a:rPr lang="ja-JP" altLang="en-US" sz="1600" dirty="0">
                <a:solidFill>
                  <a:srgbClr val="000000"/>
                </a:solidFill>
                <a:latin typeface="ＭＳ"/>
              </a:rPr>
              <a:t>　働かせ，活動を工夫してつくる。（低学年「造形遊び」）</a:t>
            </a:r>
          </a:p>
          <a:p>
            <a:pPr>
              <a:lnSpc>
                <a:spcPts val="2160"/>
              </a:lnSpc>
              <a:defRPr/>
            </a:pPr>
            <a:r>
              <a:rPr lang="ja-JP" altLang="en-US" sz="1600" dirty="0">
                <a:solidFill>
                  <a:srgbClr val="000000"/>
                </a:solidFill>
                <a:latin typeface="ＭＳ"/>
              </a:rPr>
              <a:t>・</a:t>
            </a:r>
            <a:r>
              <a:rPr lang="ja-JP" altLang="en-US" sz="1600" dirty="0">
                <a:solidFill>
                  <a:srgbClr val="FF0000"/>
                </a:solidFill>
                <a:latin typeface="ＭＳ"/>
              </a:rPr>
              <a:t>水彩絵の具</a:t>
            </a:r>
            <a:r>
              <a:rPr lang="ja-JP" altLang="en-US" sz="1600" dirty="0">
                <a:solidFill>
                  <a:srgbClr val="000000"/>
                </a:solidFill>
                <a:latin typeface="ＭＳ"/>
              </a:rPr>
              <a:t>を適切に扱うとともに，</a:t>
            </a:r>
            <a:r>
              <a:rPr lang="ja-JP" altLang="en-US" sz="1600" dirty="0">
                <a:solidFill>
                  <a:srgbClr val="FF0000"/>
                </a:solidFill>
                <a:latin typeface="ＭＳ"/>
              </a:rPr>
              <a:t>クレヨン</a:t>
            </a:r>
            <a:r>
              <a:rPr lang="ja-JP" altLang="en-US" sz="1600" dirty="0">
                <a:solidFill>
                  <a:srgbClr val="000000"/>
                </a:solidFill>
                <a:latin typeface="ＭＳ"/>
              </a:rPr>
              <a:t>についての経験を生かし，手や体全体を十分に働かせ，</a:t>
            </a:r>
            <a:endParaRPr lang="en-US" altLang="ja-JP" sz="1600" dirty="0">
              <a:solidFill>
                <a:srgbClr val="000000"/>
              </a:solidFill>
              <a:latin typeface="ＭＳ"/>
            </a:endParaRPr>
          </a:p>
          <a:p>
            <a:pPr>
              <a:lnSpc>
                <a:spcPts val="2160"/>
              </a:lnSpc>
              <a:defRPr/>
            </a:pPr>
            <a:r>
              <a:rPr lang="ja-JP" altLang="en-US" sz="1600" dirty="0">
                <a:solidFill>
                  <a:srgbClr val="000000"/>
                </a:solidFill>
                <a:latin typeface="ＭＳ"/>
              </a:rPr>
              <a:t>　表したいことに合わせて表し方を工夫して表す。（中学年 「絵や立体，工作」）</a:t>
            </a:r>
          </a:p>
          <a:p>
            <a:pPr>
              <a:lnSpc>
                <a:spcPts val="2160"/>
              </a:lnSpc>
              <a:defRPr/>
            </a:pPr>
            <a:r>
              <a:rPr lang="ja-JP" altLang="en-US" sz="1600" dirty="0">
                <a:solidFill>
                  <a:srgbClr val="000000"/>
                </a:solidFill>
                <a:latin typeface="ＭＳ"/>
              </a:rPr>
              <a:t>・活動に応じて</a:t>
            </a:r>
            <a:r>
              <a:rPr lang="ja-JP" altLang="en-US" sz="1600" dirty="0">
                <a:solidFill>
                  <a:srgbClr val="FF0000"/>
                </a:solidFill>
                <a:latin typeface="ＭＳ"/>
              </a:rPr>
              <a:t>材料や用具</a:t>
            </a:r>
            <a:r>
              <a:rPr lang="ja-JP" altLang="en-US" sz="1600" dirty="0">
                <a:solidFill>
                  <a:srgbClr val="000000"/>
                </a:solidFill>
                <a:latin typeface="ＭＳ"/>
              </a:rPr>
              <a:t>を活用するとともに，前学年までの</a:t>
            </a:r>
            <a:r>
              <a:rPr lang="ja-JP" altLang="en-US" sz="1600" dirty="0">
                <a:solidFill>
                  <a:srgbClr val="FF0000"/>
                </a:solidFill>
                <a:latin typeface="ＭＳ"/>
              </a:rPr>
              <a:t>板材</a:t>
            </a:r>
            <a:r>
              <a:rPr lang="ja-JP" altLang="en-US" sz="1600" dirty="0">
                <a:solidFill>
                  <a:srgbClr val="000000"/>
                </a:solidFill>
                <a:latin typeface="ＭＳ"/>
              </a:rPr>
              <a:t>についての経験や技能を総合的に</a:t>
            </a:r>
            <a:endParaRPr lang="en-US" altLang="ja-JP" sz="1600" dirty="0">
              <a:solidFill>
                <a:srgbClr val="000000"/>
              </a:solidFill>
              <a:latin typeface="ＭＳ"/>
            </a:endParaRPr>
          </a:p>
          <a:p>
            <a:pPr>
              <a:lnSpc>
                <a:spcPts val="2160"/>
              </a:lnSpc>
              <a:defRPr/>
            </a:pPr>
            <a:r>
              <a:rPr lang="ja-JP" altLang="en-US" sz="1600" dirty="0">
                <a:solidFill>
                  <a:srgbClr val="000000"/>
                </a:solidFill>
                <a:latin typeface="ＭＳ"/>
              </a:rPr>
              <a:t>　生かしたり，方法などを組み合わせたりするなどして，活動を工夫してつくる。　（高学年「造形遊び」）</a:t>
            </a:r>
          </a:p>
        </p:txBody>
      </p:sp>
      <p:sp>
        <p:nvSpPr>
          <p:cNvPr id="45061" name="テキスト ボックス 1"/>
          <p:cNvSpPr txBox="1">
            <a:spLocks noChangeArrowheads="1"/>
          </p:cNvSpPr>
          <p:nvPr/>
        </p:nvSpPr>
        <p:spPr bwMode="auto">
          <a:xfrm>
            <a:off x="201613" y="1531938"/>
            <a:ext cx="8804275" cy="923925"/>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a:solidFill>
                  <a:srgbClr val="000000"/>
                </a:solidFill>
                <a:latin typeface="ＭＳ"/>
              </a:rPr>
              <a:t>○ 全学年の「材料や用具」，中学年，高学年の「前学年までの材料や用具」については，</a:t>
            </a:r>
          </a:p>
          <a:p>
            <a:r>
              <a:rPr lang="ja-JP" altLang="en-US">
                <a:solidFill>
                  <a:srgbClr val="000000"/>
                </a:solidFill>
                <a:latin typeface="ＭＳ"/>
              </a:rPr>
              <a:t>　　指導計画の作成と内容の取扱い２</a:t>
            </a:r>
            <a:r>
              <a:rPr lang="en-US" altLang="ja-JP">
                <a:solidFill>
                  <a:srgbClr val="000000"/>
                </a:solidFill>
                <a:latin typeface="ＭＳ"/>
              </a:rPr>
              <a:t>(6)</a:t>
            </a:r>
            <a:r>
              <a:rPr lang="ja-JP" altLang="en-US">
                <a:solidFill>
                  <a:srgbClr val="000000"/>
                </a:solidFill>
                <a:latin typeface="ＭＳ"/>
              </a:rPr>
              <a:t>「材料や用具」を参考にして，題材に即して具体的</a:t>
            </a:r>
            <a:endParaRPr lang="en-US" altLang="ja-JP">
              <a:solidFill>
                <a:srgbClr val="000000"/>
              </a:solidFill>
              <a:latin typeface="ＭＳ"/>
            </a:endParaRPr>
          </a:p>
          <a:p>
            <a:r>
              <a:rPr lang="ja-JP" altLang="en-US">
                <a:solidFill>
                  <a:srgbClr val="000000"/>
                </a:solidFill>
                <a:latin typeface="ＭＳ"/>
              </a:rPr>
              <a:t>　　に示す。</a:t>
            </a:r>
          </a:p>
        </p:txBody>
      </p:sp>
      <p:sp>
        <p:nvSpPr>
          <p:cNvPr id="45062" name="正方形/長方形 1"/>
          <p:cNvSpPr>
            <a:spLocks noChangeArrowheads="1"/>
          </p:cNvSpPr>
          <p:nvPr/>
        </p:nvSpPr>
        <p:spPr bwMode="auto">
          <a:xfrm>
            <a:off x="265113" y="965200"/>
            <a:ext cx="5099050" cy="461963"/>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　「知識及び技能」の目標＜技能＞</a:t>
            </a:r>
          </a:p>
        </p:txBody>
      </p:sp>
      <p:sp>
        <p:nvSpPr>
          <p:cNvPr id="45063" name="正方形/長方形 1"/>
          <p:cNvSpPr>
            <a:spLocks noChangeArrowheads="1"/>
          </p:cNvSpPr>
          <p:nvPr/>
        </p:nvSpPr>
        <p:spPr bwMode="auto">
          <a:xfrm>
            <a:off x="212725" y="2614613"/>
            <a:ext cx="8775700" cy="2062162"/>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a:t>内容の取扱い２（６）</a:t>
            </a:r>
            <a:endParaRPr lang="en-US" altLang="ja-JP" sz="1600"/>
          </a:p>
          <a:p>
            <a:r>
              <a:rPr lang="ja-JP" altLang="en-US" sz="1600"/>
              <a:t>　材料や用具については，次のとおり取り扱うこととし，必要に応じて，当該学年より前の学年におい</a:t>
            </a:r>
            <a:endParaRPr lang="en-US" altLang="ja-JP" sz="1600"/>
          </a:p>
          <a:p>
            <a:r>
              <a:rPr lang="ja-JP" altLang="en-US" sz="1600"/>
              <a:t>　て初歩的な形で取り上げたり，その後の学年で繰り返し取り上げたりすること。</a:t>
            </a:r>
          </a:p>
          <a:p>
            <a:r>
              <a:rPr lang="ja-JP" altLang="en-US" sz="1600"/>
              <a:t>　　ア 　</a:t>
            </a:r>
            <a:r>
              <a:rPr lang="ja-JP" altLang="en-US" sz="1600" u="sng"/>
              <a:t>第１学年及び第２学年</a:t>
            </a:r>
            <a:r>
              <a:rPr lang="ja-JP" altLang="en-US" sz="1600"/>
              <a:t>においては，</a:t>
            </a:r>
            <a:r>
              <a:rPr lang="ja-JP" altLang="en-US" sz="1600">
                <a:solidFill>
                  <a:srgbClr val="FF0000"/>
                </a:solidFill>
              </a:rPr>
              <a:t>土，粘土，木，紙，クレヨン，パス，はさみ，のり，簡単な小</a:t>
            </a:r>
            <a:endParaRPr lang="en-US" altLang="ja-JP" sz="1600">
              <a:solidFill>
                <a:srgbClr val="FF0000"/>
              </a:solidFill>
            </a:endParaRPr>
          </a:p>
          <a:p>
            <a:r>
              <a:rPr lang="ja-JP" altLang="en-US" sz="1600">
                <a:solidFill>
                  <a:srgbClr val="FF0000"/>
                </a:solidFill>
              </a:rPr>
              <a:t>　　　　  刀類</a:t>
            </a:r>
            <a:r>
              <a:rPr lang="ja-JP" altLang="en-US" sz="1600"/>
              <a:t>など身近で扱いやすいものを用いること。</a:t>
            </a:r>
          </a:p>
          <a:p>
            <a:r>
              <a:rPr lang="ja-JP" altLang="en-US" sz="1600"/>
              <a:t>      イ    </a:t>
            </a:r>
            <a:r>
              <a:rPr lang="ja-JP" altLang="en-US" sz="1600" u="sng"/>
              <a:t>第３学年及び第４学年</a:t>
            </a:r>
            <a:r>
              <a:rPr lang="ja-JP" altLang="en-US" sz="1600"/>
              <a:t>においては，</a:t>
            </a:r>
            <a:r>
              <a:rPr lang="ja-JP" altLang="en-US" sz="1600">
                <a:solidFill>
                  <a:srgbClr val="FF0000"/>
                </a:solidFill>
              </a:rPr>
              <a:t>木切れ，板材，釘くぎ，水彩絵の具，小刀，使いやすいの</a:t>
            </a:r>
            <a:endParaRPr lang="en-US" altLang="ja-JP" sz="1600">
              <a:solidFill>
                <a:srgbClr val="FF0000"/>
              </a:solidFill>
            </a:endParaRPr>
          </a:p>
          <a:p>
            <a:r>
              <a:rPr lang="en-US" altLang="ja-JP" sz="1600">
                <a:solidFill>
                  <a:srgbClr val="FF0000"/>
                </a:solidFill>
              </a:rPr>
              <a:t>              </a:t>
            </a:r>
            <a:r>
              <a:rPr lang="ja-JP" altLang="en-US" sz="1600">
                <a:solidFill>
                  <a:srgbClr val="FF0000"/>
                </a:solidFill>
              </a:rPr>
              <a:t>こぎり，金づち</a:t>
            </a:r>
            <a:r>
              <a:rPr lang="ja-JP" altLang="en-US" sz="1600"/>
              <a:t>などを用いること。</a:t>
            </a:r>
          </a:p>
          <a:p>
            <a:r>
              <a:rPr lang="ja-JP" altLang="en-US" sz="1600"/>
              <a:t>      ウ    </a:t>
            </a:r>
            <a:r>
              <a:rPr lang="ja-JP" altLang="en-US" sz="1600" u="sng"/>
              <a:t>第５学年及び第６学年</a:t>
            </a:r>
            <a:r>
              <a:rPr lang="ja-JP" altLang="en-US" sz="1600"/>
              <a:t>においては</a:t>
            </a:r>
            <a:r>
              <a:rPr lang="ja-JP" altLang="en-US" sz="1600">
                <a:solidFill>
                  <a:srgbClr val="FF0000"/>
                </a:solidFill>
              </a:rPr>
              <a:t>，針金，糸のこぎり</a:t>
            </a:r>
            <a:r>
              <a:rPr lang="ja-JP" altLang="en-US" sz="1600"/>
              <a:t>などを用いること。</a:t>
            </a:r>
            <a:endParaRPr lang="ja-JP" altLang="en-US" sz="140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78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Ⅲ</a:t>
            </a:r>
            <a:r>
              <a:rPr kumimoji="1" lang="ja-JP" altLang="en-US" sz="2800" b="1">
                <a:solidFill>
                  <a:srgbClr val="FFFFFF"/>
                </a:solidFill>
              </a:rPr>
              <a:t>　題材の評価規準の作成のポイント</a:t>
            </a:r>
          </a:p>
        </p:txBody>
      </p:sp>
      <p:sp>
        <p:nvSpPr>
          <p:cNvPr id="24" name="上リボン 23"/>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Ｐ４６</a:t>
            </a:r>
          </a:p>
        </p:txBody>
      </p:sp>
      <p:sp>
        <p:nvSpPr>
          <p:cNvPr id="23" name="正方形/長方形 1"/>
          <p:cNvSpPr>
            <a:spLocks noChangeArrowheads="1"/>
          </p:cNvSpPr>
          <p:nvPr/>
        </p:nvSpPr>
        <p:spPr bwMode="auto">
          <a:xfrm>
            <a:off x="234950" y="3233738"/>
            <a:ext cx="8810625" cy="2349500"/>
          </a:xfrm>
          <a:prstGeom prst="rect">
            <a:avLst/>
          </a:prstGeom>
          <a:noFill/>
          <a:ln w="12700">
            <a:noFill/>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160"/>
              </a:lnSpc>
              <a:defRPr/>
            </a:pPr>
            <a:r>
              <a:rPr lang="ja-JP" altLang="en-US" dirty="0">
                <a:solidFill>
                  <a:srgbClr val="000000"/>
                </a:solidFill>
                <a:latin typeface="ＭＳ"/>
              </a:rPr>
              <a:t>例</a:t>
            </a:r>
            <a:endParaRPr lang="en-US" altLang="ja-JP" dirty="0">
              <a:solidFill>
                <a:srgbClr val="000000"/>
              </a:solidFill>
              <a:latin typeface="ＭＳ"/>
            </a:endParaRPr>
          </a:p>
          <a:p>
            <a:pPr>
              <a:lnSpc>
                <a:spcPts val="2160"/>
              </a:lnSpc>
              <a:defRPr/>
            </a:pPr>
            <a:r>
              <a:rPr lang="ja-JP" altLang="en-US" dirty="0">
                <a:solidFill>
                  <a:srgbClr val="000000"/>
                </a:solidFill>
                <a:latin typeface="ＭＳ"/>
              </a:rPr>
              <a:t>・</a:t>
            </a:r>
            <a:r>
              <a:rPr lang="ja-JP" altLang="en-US" dirty="0">
                <a:solidFill>
                  <a:srgbClr val="FF0000"/>
                </a:solidFill>
                <a:latin typeface="ＭＳ"/>
              </a:rPr>
              <a:t>紙</a:t>
            </a:r>
            <a:r>
              <a:rPr lang="ja-JP" altLang="en-US" dirty="0">
                <a:solidFill>
                  <a:srgbClr val="000000"/>
                </a:solidFill>
                <a:latin typeface="ＭＳ"/>
              </a:rPr>
              <a:t>の形や色などを基に造形的な活動を思い付き，感覚や気持ちを生かしながら，どのよう</a:t>
            </a:r>
            <a:endParaRPr lang="en-US" altLang="ja-JP" dirty="0">
              <a:solidFill>
                <a:srgbClr val="000000"/>
              </a:solidFill>
              <a:latin typeface="ＭＳ"/>
            </a:endParaRPr>
          </a:p>
          <a:p>
            <a:pPr>
              <a:lnSpc>
                <a:spcPts val="2160"/>
              </a:lnSpc>
              <a:defRPr/>
            </a:pPr>
            <a:r>
              <a:rPr lang="ja-JP" altLang="en-US" dirty="0">
                <a:solidFill>
                  <a:srgbClr val="000000"/>
                </a:solidFill>
                <a:latin typeface="ＭＳ"/>
              </a:rPr>
              <a:t>　に活動するかについて考える。（低学年「造形遊び」）</a:t>
            </a:r>
          </a:p>
          <a:p>
            <a:pPr>
              <a:lnSpc>
                <a:spcPts val="2160"/>
              </a:lnSpc>
              <a:defRPr/>
            </a:pPr>
            <a:r>
              <a:rPr lang="ja-JP" altLang="en-US" dirty="0">
                <a:solidFill>
                  <a:srgbClr val="000000"/>
                </a:solidFill>
                <a:latin typeface="ＭＳ"/>
              </a:rPr>
              <a:t>・</a:t>
            </a:r>
            <a:r>
              <a:rPr lang="ja-JP" altLang="en-US" dirty="0">
                <a:solidFill>
                  <a:srgbClr val="FF0000"/>
                </a:solidFill>
                <a:latin typeface="ＭＳ"/>
              </a:rPr>
              <a:t>木切れや図工室などの場所</a:t>
            </a:r>
            <a:r>
              <a:rPr lang="ja-JP" altLang="en-US" dirty="0">
                <a:solidFill>
                  <a:srgbClr val="000000"/>
                </a:solidFill>
                <a:latin typeface="ＭＳ"/>
              </a:rPr>
              <a:t>を基に造形的な活動を思い付き，新しい形や色などを思い付</a:t>
            </a:r>
            <a:endParaRPr lang="en-US" altLang="ja-JP" dirty="0">
              <a:solidFill>
                <a:srgbClr val="000000"/>
              </a:solidFill>
              <a:latin typeface="ＭＳ"/>
            </a:endParaRPr>
          </a:p>
          <a:p>
            <a:pPr>
              <a:lnSpc>
                <a:spcPts val="2160"/>
              </a:lnSpc>
              <a:defRPr/>
            </a:pPr>
            <a:r>
              <a:rPr lang="ja-JP" altLang="en-US" dirty="0">
                <a:solidFill>
                  <a:srgbClr val="000000"/>
                </a:solidFill>
                <a:latin typeface="ＭＳ"/>
              </a:rPr>
              <a:t>　きながら，どのように活動するかについて考える。（中学年「造形遊び」）</a:t>
            </a:r>
          </a:p>
          <a:p>
            <a:pPr>
              <a:lnSpc>
                <a:spcPts val="2160"/>
              </a:lnSpc>
              <a:defRPr/>
            </a:pPr>
            <a:r>
              <a:rPr lang="ja-JP" altLang="en-US" dirty="0">
                <a:solidFill>
                  <a:srgbClr val="000000"/>
                </a:solidFill>
                <a:latin typeface="ＭＳ"/>
              </a:rPr>
              <a:t>・</a:t>
            </a:r>
            <a:r>
              <a:rPr lang="ja-JP" altLang="en-US" dirty="0">
                <a:solidFill>
                  <a:srgbClr val="FF0000"/>
                </a:solidFill>
                <a:latin typeface="ＭＳ"/>
              </a:rPr>
              <a:t>透明シートや校舎内の空間</a:t>
            </a:r>
            <a:r>
              <a:rPr lang="ja-JP" altLang="en-US" dirty="0">
                <a:solidFill>
                  <a:srgbClr val="000000"/>
                </a:solidFill>
                <a:latin typeface="ＭＳ"/>
              </a:rPr>
              <a:t>などの特徴を基に造形的な活動を思い付き，構成したり周囲</a:t>
            </a:r>
            <a:endParaRPr lang="en-US" altLang="ja-JP" dirty="0">
              <a:solidFill>
                <a:srgbClr val="000000"/>
              </a:solidFill>
              <a:latin typeface="ＭＳ"/>
            </a:endParaRPr>
          </a:p>
          <a:p>
            <a:pPr>
              <a:lnSpc>
                <a:spcPts val="2160"/>
              </a:lnSpc>
              <a:defRPr/>
            </a:pPr>
            <a:r>
              <a:rPr lang="ja-JP" altLang="en-US" dirty="0">
                <a:solidFill>
                  <a:srgbClr val="000000"/>
                </a:solidFill>
                <a:latin typeface="ＭＳ"/>
              </a:rPr>
              <a:t>　の様子を考え合わせたりしながら，どのように活動するかについて考える。（高学年 「造</a:t>
            </a:r>
            <a:endParaRPr lang="en-US" altLang="ja-JP" dirty="0">
              <a:solidFill>
                <a:srgbClr val="000000"/>
              </a:solidFill>
              <a:latin typeface="ＭＳ"/>
            </a:endParaRPr>
          </a:p>
          <a:p>
            <a:pPr>
              <a:lnSpc>
                <a:spcPts val="2160"/>
              </a:lnSpc>
              <a:defRPr/>
            </a:pPr>
            <a:r>
              <a:rPr lang="ja-JP" altLang="en-US" dirty="0">
                <a:solidFill>
                  <a:srgbClr val="000000"/>
                </a:solidFill>
                <a:latin typeface="ＭＳ"/>
              </a:rPr>
              <a:t>　形遊び」）</a:t>
            </a:r>
          </a:p>
        </p:txBody>
      </p:sp>
      <p:sp>
        <p:nvSpPr>
          <p:cNvPr id="47109" name="テキスト ボックス 1"/>
          <p:cNvSpPr txBox="1">
            <a:spLocks noChangeArrowheads="1"/>
          </p:cNvSpPr>
          <p:nvPr/>
        </p:nvSpPr>
        <p:spPr bwMode="auto">
          <a:xfrm>
            <a:off x="234950" y="1844675"/>
            <a:ext cx="8804275" cy="1200150"/>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a:t>○ </a:t>
            </a:r>
            <a:r>
              <a:rPr lang="ja-JP" altLang="en-US" b="1"/>
              <a:t>造形遊びをする活動における</a:t>
            </a:r>
            <a:r>
              <a:rPr lang="ja-JP" altLang="en-US"/>
              <a:t>，低学年の「身近な自然物や人工の材料の形や色など」，</a:t>
            </a:r>
            <a:endParaRPr lang="en-US" altLang="ja-JP"/>
          </a:p>
          <a:p>
            <a:r>
              <a:rPr lang="ja-JP" altLang="en-US"/>
              <a:t>　中学年の「身近な材料や場所など」，高学年の「材料や場所，空間などの特徴」について</a:t>
            </a:r>
            <a:endParaRPr lang="en-US" altLang="ja-JP"/>
          </a:p>
          <a:p>
            <a:r>
              <a:rPr lang="ja-JP" altLang="en-US"/>
              <a:t>　は，指導計画の作成と内容の取扱い２（６）「材料や用具」などを参考にして，題材に即し</a:t>
            </a:r>
            <a:endParaRPr lang="en-US" altLang="ja-JP"/>
          </a:p>
          <a:p>
            <a:r>
              <a:rPr lang="ja-JP" altLang="en-US"/>
              <a:t>　て具体的に示す。 </a:t>
            </a:r>
          </a:p>
        </p:txBody>
      </p:sp>
      <p:sp>
        <p:nvSpPr>
          <p:cNvPr id="47110" name="正方形/長方形 1"/>
          <p:cNvSpPr>
            <a:spLocks noChangeArrowheads="1"/>
          </p:cNvSpPr>
          <p:nvPr/>
        </p:nvSpPr>
        <p:spPr bwMode="auto">
          <a:xfrm>
            <a:off x="244475" y="1071563"/>
            <a:ext cx="5386388" cy="46196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　「思考力，判断力，表現力等」の目標</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421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Ⅲ</a:t>
            </a:r>
            <a:r>
              <a:rPr kumimoji="1" lang="ja-JP" altLang="en-US" sz="2800" b="1">
                <a:solidFill>
                  <a:srgbClr val="FFFFFF"/>
                </a:solidFill>
              </a:rPr>
              <a:t>　題材の評価規準の作成のポイント</a:t>
            </a:r>
          </a:p>
        </p:txBody>
      </p:sp>
      <p:sp>
        <p:nvSpPr>
          <p:cNvPr id="24" name="上リボン 23"/>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Ｐ４７</a:t>
            </a:r>
          </a:p>
        </p:txBody>
      </p:sp>
      <p:sp>
        <p:nvSpPr>
          <p:cNvPr id="23" name="正方形/長方形 1"/>
          <p:cNvSpPr>
            <a:spLocks noChangeArrowheads="1"/>
          </p:cNvSpPr>
          <p:nvPr/>
        </p:nvSpPr>
        <p:spPr bwMode="auto">
          <a:xfrm>
            <a:off x="252413" y="3360738"/>
            <a:ext cx="8810625" cy="2632075"/>
          </a:xfrm>
          <a:prstGeom prst="rect">
            <a:avLst/>
          </a:prstGeom>
          <a:noFill/>
          <a:ln w="12700">
            <a:noFill/>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160"/>
              </a:lnSpc>
              <a:defRPr/>
            </a:pPr>
            <a:r>
              <a:rPr lang="ja-JP" altLang="en-US" dirty="0"/>
              <a:t>例</a:t>
            </a:r>
            <a:endParaRPr lang="en-US" altLang="ja-JP" dirty="0"/>
          </a:p>
          <a:p>
            <a:pPr>
              <a:lnSpc>
                <a:spcPts val="2160"/>
              </a:lnSpc>
              <a:defRPr/>
            </a:pPr>
            <a:r>
              <a:rPr lang="ja-JP" altLang="en-US" dirty="0"/>
              <a:t>・</a:t>
            </a:r>
            <a:r>
              <a:rPr lang="ja-JP" altLang="en-US" dirty="0">
                <a:solidFill>
                  <a:srgbClr val="FF0000"/>
                </a:solidFill>
              </a:rPr>
              <a:t>材料に触れながら感じたこと，想像したこと</a:t>
            </a:r>
            <a:r>
              <a:rPr lang="ja-JP" altLang="en-US" dirty="0"/>
              <a:t>から，表したいことを見付け，好きな形や色を</a:t>
            </a:r>
            <a:endParaRPr lang="en-US" altLang="ja-JP" dirty="0"/>
          </a:p>
          <a:p>
            <a:pPr>
              <a:lnSpc>
                <a:spcPts val="2160"/>
              </a:lnSpc>
              <a:defRPr/>
            </a:pPr>
            <a:r>
              <a:rPr lang="ja-JP" altLang="en-US" dirty="0"/>
              <a:t>　選んだり，いろいろな形や色を考えたりしながら，どのように表すかについて考える。</a:t>
            </a:r>
            <a:endParaRPr lang="en-US" altLang="ja-JP" dirty="0"/>
          </a:p>
          <a:p>
            <a:pPr>
              <a:lnSpc>
                <a:spcPts val="2160"/>
              </a:lnSpc>
              <a:defRPr/>
            </a:pPr>
            <a:r>
              <a:rPr lang="ja-JP" altLang="en-US" dirty="0"/>
              <a:t>　（低学年「絵や立体，工作」） </a:t>
            </a:r>
          </a:p>
          <a:p>
            <a:pPr>
              <a:lnSpc>
                <a:spcPts val="2160"/>
              </a:lnSpc>
              <a:defRPr/>
            </a:pPr>
            <a:r>
              <a:rPr lang="ja-JP" altLang="en-US" dirty="0"/>
              <a:t>・</a:t>
            </a:r>
            <a:r>
              <a:rPr lang="ja-JP" altLang="en-US" dirty="0">
                <a:solidFill>
                  <a:srgbClr val="FF0000"/>
                </a:solidFill>
              </a:rPr>
              <a:t>生き物を見たこと</a:t>
            </a:r>
            <a:r>
              <a:rPr lang="ja-JP" altLang="en-US" dirty="0"/>
              <a:t>から，表したいことを見付け，形や色，材料などを生かしながら，どのよう</a:t>
            </a:r>
            <a:endParaRPr lang="en-US" altLang="ja-JP" dirty="0"/>
          </a:p>
          <a:p>
            <a:pPr>
              <a:lnSpc>
                <a:spcPts val="2160"/>
              </a:lnSpc>
              <a:defRPr/>
            </a:pPr>
            <a:r>
              <a:rPr lang="ja-JP" altLang="en-US" dirty="0"/>
              <a:t>　に表すかについて考える。（中学年「絵や立体，工作」） </a:t>
            </a:r>
          </a:p>
          <a:p>
            <a:pPr>
              <a:lnSpc>
                <a:spcPts val="2160"/>
              </a:lnSpc>
              <a:defRPr/>
            </a:pPr>
            <a:r>
              <a:rPr lang="ja-JP" altLang="en-US" dirty="0"/>
              <a:t>・</a:t>
            </a:r>
            <a:r>
              <a:rPr lang="ja-JP" altLang="en-US" dirty="0">
                <a:solidFill>
                  <a:srgbClr val="FF0000"/>
                </a:solidFill>
              </a:rPr>
              <a:t>自分の思い出の場所など伝え合いたいこと</a:t>
            </a:r>
            <a:r>
              <a:rPr lang="ja-JP" altLang="en-US" dirty="0"/>
              <a:t>から，表したいことを見付け，形や色，材料の</a:t>
            </a:r>
            <a:endParaRPr lang="en-US" altLang="ja-JP" dirty="0"/>
          </a:p>
          <a:p>
            <a:pPr>
              <a:lnSpc>
                <a:spcPts val="2160"/>
              </a:lnSpc>
              <a:defRPr/>
            </a:pPr>
            <a:r>
              <a:rPr lang="ja-JP" altLang="en-US" dirty="0"/>
              <a:t>　特徴，構成の美しさなどの感じ，用途などを考えながら，どのように主題を表すかについ</a:t>
            </a:r>
            <a:endParaRPr lang="en-US" altLang="ja-JP" dirty="0"/>
          </a:p>
          <a:p>
            <a:pPr>
              <a:lnSpc>
                <a:spcPts val="2160"/>
              </a:lnSpc>
              <a:defRPr/>
            </a:pPr>
            <a:r>
              <a:rPr lang="ja-JP" altLang="en-US" dirty="0"/>
              <a:t>　</a:t>
            </a:r>
            <a:r>
              <a:rPr lang="ja-JP" altLang="en-US" dirty="0" err="1"/>
              <a:t>て</a:t>
            </a:r>
            <a:r>
              <a:rPr lang="ja-JP" altLang="en-US" dirty="0"/>
              <a:t>考える。（高学年「絵や立体，工作」） </a:t>
            </a:r>
          </a:p>
        </p:txBody>
      </p:sp>
      <p:sp>
        <p:nvSpPr>
          <p:cNvPr id="49157" name="テキスト ボックス 1"/>
          <p:cNvSpPr txBox="1">
            <a:spLocks noChangeArrowheads="1"/>
          </p:cNvSpPr>
          <p:nvPr/>
        </p:nvSpPr>
        <p:spPr bwMode="auto">
          <a:xfrm>
            <a:off x="169863" y="2039938"/>
            <a:ext cx="8804275" cy="954087"/>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a:t>○ </a:t>
            </a:r>
            <a:r>
              <a:rPr lang="ja-JP" altLang="en-US" b="1"/>
              <a:t>絵や立体，工作に表す活動における</a:t>
            </a:r>
            <a:r>
              <a:rPr lang="ja-JP" altLang="en-US"/>
              <a:t>，低学年の「感じたこと，想像したこと」，中学年の</a:t>
            </a:r>
            <a:endParaRPr lang="en-US" altLang="ja-JP"/>
          </a:p>
          <a:p>
            <a:r>
              <a:rPr lang="ja-JP" altLang="en-US"/>
              <a:t>　　「感じたこと，想像したこと，見たこと」，高学年の「感じたこと，想像したこと，見たこと，</a:t>
            </a:r>
            <a:endParaRPr lang="en-US" altLang="ja-JP"/>
          </a:p>
          <a:p>
            <a:r>
              <a:rPr lang="ja-JP" altLang="en-US"/>
              <a:t>　　伝え合いたいこと」については，題材に即して選択し，さらに具体的に示す</a:t>
            </a:r>
            <a:r>
              <a:rPr lang="ja-JP" altLang="en-US" sz="2000"/>
              <a:t>。</a:t>
            </a:r>
          </a:p>
        </p:txBody>
      </p:sp>
      <p:sp>
        <p:nvSpPr>
          <p:cNvPr id="49158" name="正方形/長方形 1"/>
          <p:cNvSpPr>
            <a:spLocks noChangeArrowheads="1"/>
          </p:cNvSpPr>
          <p:nvPr/>
        </p:nvSpPr>
        <p:spPr bwMode="auto">
          <a:xfrm>
            <a:off x="244475" y="1071563"/>
            <a:ext cx="5386388" cy="46196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　「思考力，判断力，表現力等」の目標</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8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Ⅲ</a:t>
            </a:r>
            <a:r>
              <a:rPr kumimoji="1" lang="ja-JP" altLang="en-US" sz="2800" b="1">
                <a:solidFill>
                  <a:srgbClr val="FFFFFF"/>
                </a:solidFill>
              </a:rPr>
              <a:t>　題材の評価規準の作成のポイント</a:t>
            </a:r>
          </a:p>
        </p:txBody>
      </p:sp>
      <p:sp>
        <p:nvSpPr>
          <p:cNvPr id="24" name="上リボン 23"/>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Ｐ４７</a:t>
            </a:r>
          </a:p>
        </p:txBody>
      </p:sp>
      <p:sp>
        <p:nvSpPr>
          <p:cNvPr id="23" name="正方形/長方形 1"/>
          <p:cNvSpPr>
            <a:spLocks noChangeArrowheads="1"/>
          </p:cNvSpPr>
          <p:nvPr/>
        </p:nvSpPr>
        <p:spPr bwMode="auto">
          <a:xfrm>
            <a:off x="166688" y="3573463"/>
            <a:ext cx="8810625" cy="2032000"/>
          </a:xfrm>
          <a:prstGeom prst="rect">
            <a:avLst/>
          </a:prstGeom>
          <a:noFill/>
          <a:ln w="12700">
            <a:noFill/>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dirty="0"/>
              <a:t>・例</a:t>
            </a:r>
          </a:p>
          <a:p>
            <a:pPr>
              <a:defRPr/>
            </a:pPr>
            <a:r>
              <a:rPr lang="ja-JP" altLang="en-US" dirty="0"/>
              <a:t>・</a:t>
            </a:r>
            <a:r>
              <a:rPr lang="ja-JP" altLang="en-US" dirty="0">
                <a:solidFill>
                  <a:srgbClr val="FF0000"/>
                </a:solidFill>
              </a:rPr>
              <a:t>自分たちの作品</a:t>
            </a:r>
            <a:r>
              <a:rPr lang="ja-JP" altLang="en-US" dirty="0"/>
              <a:t>の造形的な面白さや楽しさ，表したいこと，表し方などについて，感じ取</a:t>
            </a:r>
            <a:r>
              <a:rPr lang="ja-JP" altLang="en-US" dirty="0" err="1"/>
              <a:t>っ</a:t>
            </a:r>
            <a:endParaRPr lang="en-US" altLang="ja-JP" dirty="0"/>
          </a:p>
          <a:p>
            <a:pPr>
              <a:defRPr/>
            </a:pPr>
            <a:r>
              <a:rPr lang="ja-JP" altLang="en-US" dirty="0"/>
              <a:t>　たり考えたりし，自分の見方や感じ方を広げる。（低学年 「鑑賞」）</a:t>
            </a:r>
          </a:p>
          <a:p>
            <a:pPr>
              <a:defRPr/>
            </a:pPr>
            <a:r>
              <a:rPr lang="ja-JP" altLang="en-US" dirty="0"/>
              <a:t>・</a:t>
            </a:r>
            <a:r>
              <a:rPr lang="ja-JP" altLang="en-US" dirty="0">
                <a:solidFill>
                  <a:srgbClr val="FF0000"/>
                </a:solidFill>
              </a:rPr>
              <a:t>身近な美術作品</a:t>
            </a:r>
            <a:r>
              <a:rPr lang="ja-JP" altLang="en-US" dirty="0"/>
              <a:t>の造形的なよさや面白さ，表したいこと，いろいろな表し方などについて，</a:t>
            </a:r>
            <a:endParaRPr lang="en-US" altLang="ja-JP" dirty="0"/>
          </a:p>
          <a:p>
            <a:pPr>
              <a:defRPr/>
            </a:pPr>
            <a:r>
              <a:rPr lang="ja-JP" altLang="en-US" dirty="0"/>
              <a:t>　感じ取ったり考えたりし，自分の見方や感じ方を広げる。（中学年「鑑賞」）</a:t>
            </a:r>
          </a:p>
          <a:p>
            <a:pPr>
              <a:defRPr/>
            </a:pPr>
            <a:r>
              <a:rPr lang="ja-JP" altLang="en-US" dirty="0"/>
              <a:t>・</a:t>
            </a:r>
            <a:r>
              <a:rPr lang="ja-JP" altLang="en-US" dirty="0">
                <a:solidFill>
                  <a:srgbClr val="FF0000"/>
                </a:solidFill>
              </a:rPr>
              <a:t>生活の中の造形</a:t>
            </a:r>
            <a:r>
              <a:rPr lang="ja-JP" altLang="en-US" dirty="0"/>
              <a:t>の造形的なよさや美しさ，表現の意図や特徴，表し方の変化などについ</a:t>
            </a:r>
            <a:endParaRPr lang="en-US" altLang="ja-JP" dirty="0"/>
          </a:p>
          <a:p>
            <a:pPr>
              <a:defRPr/>
            </a:pPr>
            <a:r>
              <a:rPr lang="ja-JP" altLang="en-US" dirty="0"/>
              <a:t>　て，感じ取ったり考えたりし，自分の見方や感じ方を深める。（高学年「鑑賞」）</a:t>
            </a:r>
          </a:p>
        </p:txBody>
      </p:sp>
      <p:sp>
        <p:nvSpPr>
          <p:cNvPr id="51205" name="テキスト ボックス 1"/>
          <p:cNvSpPr txBox="1">
            <a:spLocks noChangeArrowheads="1"/>
          </p:cNvSpPr>
          <p:nvPr/>
        </p:nvSpPr>
        <p:spPr bwMode="auto">
          <a:xfrm>
            <a:off x="241300" y="1960563"/>
            <a:ext cx="8804275" cy="1200150"/>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a:t>○</a:t>
            </a:r>
            <a:r>
              <a:rPr lang="ja-JP" altLang="en-US" b="1"/>
              <a:t>鑑賞する活動における</a:t>
            </a:r>
            <a:r>
              <a:rPr lang="ja-JP" altLang="en-US"/>
              <a:t>，低学年の「自分たちの作品や身近な材料など」，中学年の「自</a:t>
            </a:r>
            <a:endParaRPr lang="en-US" altLang="ja-JP"/>
          </a:p>
          <a:p>
            <a:r>
              <a:rPr lang="ja-JP" altLang="en-US"/>
              <a:t>　分たちの作品や身近な美術作品，製作の過程など」，高学年の「自分たちの作品，我が</a:t>
            </a:r>
            <a:endParaRPr lang="en-US" altLang="ja-JP"/>
          </a:p>
          <a:p>
            <a:r>
              <a:rPr lang="ja-JP" altLang="en-US"/>
              <a:t>　国や諸外国の親しみのある美術作品，生活の中の造形など」は，題材に即して選択す</a:t>
            </a:r>
            <a:endParaRPr lang="en-US" altLang="ja-JP"/>
          </a:p>
          <a:p>
            <a:r>
              <a:rPr lang="ja-JP" altLang="en-US"/>
              <a:t>　る。さらに具体的に示すことも考えられる。</a:t>
            </a:r>
          </a:p>
        </p:txBody>
      </p:sp>
      <p:sp>
        <p:nvSpPr>
          <p:cNvPr id="51206" name="正方形/長方形 1"/>
          <p:cNvSpPr>
            <a:spLocks noChangeArrowheads="1"/>
          </p:cNvSpPr>
          <p:nvPr/>
        </p:nvSpPr>
        <p:spPr bwMode="auto">
          <a:xfrm>
            <a:off x="244475" y="1071563"/>
            <a:ext cx="5386388" cy="46196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　「思考力，判断力，表現力等」の目標</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4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Ⅲ</a:t>
            </a:r>
            <a:r>
              <a:rPr kumimoji="1" lang="ja-JP" altLang="en-US" sz="2800" b="1">
                <a:solidFill>
                  <a:srgbClr val="FFFFFF"/>
                </a:solidFill>
              </a:rPr>
              <a:t>　題材の評価規準の作成のポイント</a:t>
            </a:r>
          </a:p>
        </p:txBody>
      </p:sp>
      <p:sp>
        <p:nvSpPr>
          <p:cNvPr id="24" name="上リボン 23"/>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Ｐ４８</a:t>
            </a:r>
          </a:p>
        </p:txBody>
      </p:sp>
      <p:sp>
        <p:nvSpPr>
          <p:cNvPr id="23" name="正方形/長方形 1"/>
          <p:cNvSpPr>
            <a:spLocks noChangeArrowheads="1"/>
          </p:cNvSpPr>
          <p:nvPr/>
        </p:nvSpPr>
        <p:spPr bwMode="auto">
          <a:xfrm>
            <a:off x="166688" y="5011738"/>
            <a:ext cx="8810625" cy="1200150"/>
          </a:xfrm>
          <a:prstGeom prst="rect">
            <a:avLst/>
          </a:prstGeom>
          <a:noFill/>
          <a:ln w="12700">
            <a:noFill/>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dirty="0"/>
              <a:t>・例</a:t>
            </a:r>
            <a:endParaRPr lang="en-US" altLang="ja-JP" dirty="0"/>
          </a:p>
          <a:p>
            <a:pPr>
              <a:defRPr/>
            </a:pPr>
            <a:r>
              <a:rPr lang="ja-JP" altLang="en-US" dirty="0"/>
              <a:t>・</a:t>
            </a:r>
            <a:r>
              <a:rPr lang="ja-JP" altLang="en-US" dirty="0">
                <a:solidFill>
                  <a:srgbClr val="FF0000"/>
                </a:solidFill>
              </a:rPr>
              <a:t>いろいろな形や色</a:t>
            </a:r>
            <a:r>
              <a:rPr lang="ja-JP" altLang="en-US" dirty="0"/>
              <a:t>，触った感じを基に，自分のイメージをもつ。（低学年） </a:t>
            </a:r>
          </a:p>
          <a:p>
            <a:pPr>
              <a:defRPr/>
            </a:pPr>
            <a:r>
              <a:rPr lang="ja-JP" altLang="en-US" dirty="0"/>
              <a:t>・</a:t>
            </a:r>
            <a:r>
              <a:rPr lang="ja-JP" altLang="en-US" dirty="0">
                <a:solidFill>
                  <a:srgbClr val="FF0000"/>
                </a:solidFill>
              </a:rPr>
              <a:t>形の感じ，色の感じ，それらの組合せによる感じを</a:t>
            </a:r>
            <a:r>
              <a:rPr lang="ja-JP" altLang="en-US" dirty="0"/>
              <a:t>基に，自分のイメージをもつ。（中学年） </a:t>
            </a:r>
          </a:p>
          <a:p>
            <a:pPr>
              <a:defRPr/>
            </a:pPr>
            <a:r>
              <a:rPr lang="ja-JP" altLang="en-US" dirty="0"/>
              <a:t>・</a:t>
            </a:r>
            <a:r>
              <a:rPr lang="ja-JP" altLang="en-US" dirty="0">
                <a:solidFill>
                  <a:srgbClr val="FF0000"/>
                </a:solidFill>
              </a:rPr>
              <a:t>動きやバランス</a:t>
            </a:r>
            <a:r>
              <a:rPr lang="ja-JP" altLang="en-US" dirty="0"/>
              <a:t>などの造形的な特徴を基に，自分のイメージをもつ。（高学年） </a:t>
            </a:r>
          </a:p>
        </p:txBody>
      </p:sp>
      <p:sp>
        <p:nvSpPr>
          <p:cNvPr id="53253" name="テキスト ボックス 1"/>
          <p:cNvSpPr txBox="1">
            <a:spLocks noChangeArrowheads="1"/>
          </p:cNvSpPr>
          <p:nvPr/>
        </p:nvSpPr>
        <p:spPr bwMode="auto">
          <a:xfrm>
            <a:off x="231775" y="1798638"/>
            <a:ext cx="8804275" cy="923925"/>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a:t>○全ての題材において，低学年の「色や形など」，中学年の「形や色などの感じ」，高学年</a:t>
            </a:r>
            <a:endParaRPr lang="en-US" altLang="ja-JP"/>
          </a:p>
          <a:p>
            <a:r>
              <a:rPr lang="ja-JP" altLang="en-US"/>
              <a:t>　の「形や色などの造形的な特徴」については，指導計画の作成と内容の取扱い２（３）</a:t>
            </a:r>
            <a:endParaRPr lang="en-US" altLang="ja-JP"/>
          </a:p>
          <a:p>
            <a:r>
              <a:rPr lang="ja-JP" altLang="en-US"/>
              <a:t>　「</a:t>
            </a:r>
            <a:r>
              <a:rPr lang="en-US" altLang="ja-JP"/>
              <a:t>〔</a:t>
            </a:r>
            <a:r>
              <a:rPr lang="ja-JP" altLang="en-US"/>
              <a:t>共通事項</a:t>
            </a:r>
            <a:r>
              <a:rPr lang="en-US" altLang="ja-JP"/>
              <a:t>〕</a:t>
            </a:r>
            <a:r>
              <a:rPr lang="ja-JP" altLang="en-US"/>
              <a:t>のアの指導」を参考にして，題材に即して具体的に示すことが考えられる。 </a:t>
            </a:r>
          </a:p>
        </p:txBody>
      </p:sp>
      <p:sp>
        <p:nvSpPr>
          <p:cNvPr id="53254" name="正方形/長方形 1"/>
          <p:cNvSpPr>
            <a:spLocks noChangeArrowheads="1"/>
          </p:cNvSpPr>
          <p:nvPr/>
        </p:nvSpPr>
        <p:spPr bwMode="auto">
          <a:xfrm>
            <a:off x="231775" y="2959100"/>
            <a:ext cx="8705850" cy="181610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a:solidFill>
                  <a:srgbClr val="000000"/>
                </a:solidFill>
                <a:latin typeface="ＭＳ....."/>
              </a:rPr>
              <a:t>内容の取扱い２</a:t>
            </a:r>
            <a:r>
              <a:rPr lang="en-US" altLang="ja-JP" sz="1600">
                <a:solidFill>
                  <a:srgbClr val="000000"/>
                </a:solidFill>
                <a:latin typeface="ＭＳ....."/>
              </a:rPr>
              <a:t>(3) </a:t>
            </a:r>
          </a:p>
          <a:p>
            <a:r>
              <a:rPr lang="en-US" altLang="ja-JP" sz="1600">
                <a:solidFill>
                  <a:srgbClr val="000000"/>
                </a:solidFill>
                <a:latin typeface="ＭＳ....."/>
              </a:rPr>
              <a:t>  〔</a:t>
            </a:r>
            <a:r>
              <a:rPr lang="ja-JP" altLang="en-US" sz="1600">
                <a:solidFill>
                  <a:srgbClr val="000000"/>
                </a:solidFill>
                <a:latin typeface="ＭＳ....."/>
              </a:rPr>
              <a:t>共通事項</a:t>
            </a:r>
            <a:r>
              <a:rPr lang="en-US" altLang="ja-JP" sz="1600">
                <a:solidFill>
                  <a:srgbClr val="000000"/>
                </a:solidFill>
                <a:latin typeface="ＭＳ....."/>
              </a:rPr>
              <a:t>〕</a:t>
            </a:r>
            <a:r>
              <a:rPr lang="ja-JP" altLang="en-US" sz="1600">
                <a:solidFill>
                  <a:srgbClr val="000000"/>
                </a:solidFill>
                <a:latin typeface="ＭＳ....."/>
              </a:rPr>
              <a:t>のアの指導に当たっては，次の事項に配慮し，必要に応じて，その後の学年で繰り返し</a:t>
            </a:r>
            <a:endParaRPr lang="en-US" altLang="ja-JP" sz="1600">
              <a:solidFill>
                <a:srgbClr val="000000"/>
              </a:solidFill>
              <a:latin typeface="ＭＳ....."/>
            </a:endParaRPr>
          </a:p>
          <a:p>
            <a:r>
              <a:rPr lang="ja-JP" altLang="en-US" sz="1600">
                <a:solidFill>
                  <a:srgbClr val="000000"/>
                </a:solidFill>
                <a:latin typeface="ＭＳ....."/>
              </a:rPr>
              <a:t>  取り上げること。 </a:t>
            </a:r>
          </a:p>
          <a:p>
            <a:r>
              <a:rPr lang="ja-JP" altLang="en-US" sz="1600">
                <a:solidFill>
                  <a:srgbClr val="000000"/>
                </a:solidFill>
                <a:latin typeface="ＭＳ....."/>
              </a:rPr>
              <a:t>   ア 第１学年及び第２学年においては，いろいろな</a:t>
            </a:r>
            <a:r>
              <a:rPr lang="ja-JP" altLang="en-US" sz="1600">
                <a:solidFill>
                  <a:srgbClr val="FF0000"/>
                </a:solidFill>
                <a:latin typeface="ＭＳ....."/>
              </a:rPr>
              <a:t>形や色，触った感じ</a:t>
            </a:r>
            <a:r>
              <a:rPr lang="ja-JP" altLang="en-US" sz="1600">
                <a:solidFill>
                  <a:srgbClr val="000000"/>
                </a:solidFill>
                <a:latin typeface="ＭＳ....."/>
              </a:rPr>
              <a:t>などを捉えること。 </a:t>
            </a:r>
          </a:p>
          <a:p>
            <a:r>
              <a:rPr lang="ja-JP" altLang="en-US" sz="1600">
                <a:solidFill>
                  <a:srgbClr val="000000"/>
                </a:solidFill>
                <a:latin typeface="ＭＳ....."/>
              </a:rPr>
              <a:t>   イ  第３学年及び第４学年においては，</a:t>
            </a:r>
            <a:r>
              <a:rPr lang="ja-JP" altLang="en-US" sz="1600">
                <a:solidFill>
                  <a:srgbClr val="FF0000"/>
                </a:solidFill>
                <a:latin typeface="ＭＳ....."/>
              </a:rPr>
              <a:t>形の感じ，色の感じ，それらの組合せによる感じ，色の明る</a:t>
            </a:r>
            <a:endParaRPr lang="en-US" altLang="ja-JP" sz="1600">
              <a:solidFill>
                <a:srgbClr val="FF0000"/>
              </a:solidFill>
              <a:latin typeface="ＭＳ....."/>
            </a:endParaRPr>
          </a:p>
          <a:p>
            <a:r>
              <a:rPr lang="en-US" altLang="ja-JP" sz="1600">
                <a:solidFill>
                  <a:srgbClr val="FF0000"/>
                </a:solidFill>
                <a:latin typeface="ＭＳ....."/>
              </a:rPr>
              <a:t>     </a:t>
            </a:r>
            <a:r>
              <a:rPr lang="ja-JP" altLang="en-US" sz="1600">
                <a:solidFill>
                  <a:srgbClr val="FF0000"/>
                </a:solidFill>
                <a:latin typeface="ＭＳ....."/>
              </a:rPr>
              <a:t>  さ</a:t>
            </a:r>
            <a:r>
              <a:rPr lang="ja-JP" altLang="en-US" sz="1600">
                <a:solidFill>
                  <a:srgbClr val="000000"/>
                </a:solidFill>
                <a:latin typeface="ＭＳ....."/>
              </a:rPr>
              <a:t>などを捉えること。 </a:t>
            </a:r>
          </a:p>
          <a:p>
            <a:r>
              <a:rPr lang="ja-JP" altLang="en-US" sz="1600">
                <a:solidFill>
                  <a:srgbClr val="000000"/>
                </a:solidFill>
                <a:latin typeface="ＭＳ....."/>
              </a:rPr>
              <a:t>   ウ 第５学年及び第６学年においては，</a:t>
            </a:r>
            <a:r>
              <a:rPr lang="ja-JP" altLang="en-US" sz="1600">
                <a:solidFill>
                  <a:srgbClr val="FF0000"/>
                </a:solidFill>
                <a:latin typeface="ＭＳ....."/>
              </a:rPr>
              <a:t>動き，奥行き，バランス，色の鮮やかさ</a:t>
            </a:r>
            <a:r>
              <a:rPr lang="ja-JP" altLang="en-US" sz="1600">
                <a:solidFill>
                  <a:srgbClr val="000000"/>
                </a:solidFill>
                <a:latin typeface="ＭＳ....."/>
              </a:rPr>
              <a:t>などを捉えること。 </a:t>
            </a:r>
            <a:endParaRPr lang="ja-JP" altLang="en-US" sz="1600"/>
          </a:p>
        </p:txBody>
      </p:sp>
      <p:sp>
        <p:nvSpPr>
          <p:cNvPr id="53255" name="正方形/長方形 1"/>
          <p:cNvSpPr>
            <a:spLocks noChangeArrowheads="1"/>
          </p:cNvSpPr>
          <p:nvPr/>
        </p:nvSpPr>
        <p:spPr bwMode="auto">
          <a:xfrm>
            <a:off x="244475" y="1071563"/>
            <a:ext cx="5386388" cy="46196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　「思考力，判断力，表現力等」の目標</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98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Ⅲ</a:t>
            </a:r>
            <a:r>
              <a:rPr kumimoji="1" lang="ja-JP" altLang="en-US" sz="2800" b="1">
                <a:solidFill>
                  <a:srgbClr val="FFFFFF"/>
                </a:solidFill>
              </a:rPr>
              <a:t>　題材の評価規準の作成のポイント</a:t>
            </a:r>
          </a:p>
        </p:txBody>
      </p:sp>
      <p:sp>
        <p:nvSpPr>
          <p:cNvPr id="23" name="正方形/長方形 1"/>
          <p:cNvSpPr>
            <a:spLocks noChangeArrowheads="1"/>
          </p:cNvSpPr>
          <p:nvPr/>
        </p:nvSpPr>
        <p:spPr bwMode="auto">
          <a:xfrm>
            <a:off x="227013" y="2409825"/>
            <a:ext cx="8810625" cy="2586038"/>
          </a:xfrm>
          <a:prstGeom prst="rect">
            <a:avLst/>
          </a:prstGeom>
          <a:noFill/>
          <a:ln w="12700">
            <a:noFill/>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dirty="0"/>
              <a:t>例</a:t>
            </a:r>
            <a:endParaRPr lang="en-US" altLang="ja-JP" dirty="0"/>
          </a:p>
          <a:p>
            <a:pPr>
              <a:defRPr/>
            </a:pPr>
            <a:r>
              <a:rPr lang="ja-JP" altLang="en-US" dirty="0"/>
              <a:t>・楽しく</a:t>
            </a:r>
            <a:r>
              <a:rPr lang="ja-JP" altLang="en-US" dirty="0">
                <a:solidFill>
                  <a:srgbClr val="FF0000"/>
                </a:solidFill>
              </a:rPr>
              <a:t>新聞紙で造形遊びをする活動</a:t>
            </a:r>
            <a:r>
              <a:rPr lang="ja-JP" altLang="en-US" dirty="0"/>
              <a:t>に取り組み，つくりだす喜びを味わうとともに，形や色</a:t>
            </a:r>
            <a:endParaRPr lang="en-US" altLang="ja-JP" dirty="0"/>
          </a:p>
          <a:p>
            <a:pPr>
              <a:defRPr/>
            </a:pPr>
            <a:r>
              <a:rPr lang="ja-JP" altLang="en-US" dirty="0"/>
              <a:t>　などに関わり楽しい生活を創造しようとする態度を養う。（低学年 「造形遊び」）</a:t>
            </a:r>
          </a:p>
          <a:p>
            <a:pPr>
              <a:defRPr/>
            </a:pPr>
            <a:r>
              <a:rPr lang="ja-JP" altLang="en-US" dirty="0"/>
              <a:t>・進んで</a:t>
            </a:r>
            <a:r>
              <a:rPr lang="ja-JP" altLang="en-US" dirty="0">
                <a:solidFill>
                  <a:srgbClr val="FF0000"/>
                </a:solidFill>
              </a:rPr>
              <a:t>水彩絵の具で絵に表す活動</a:t>
            </a:r>
            <a:r>
              <a:rPr lang="ja-JP" altLang="en-US" dirty="0"/>
              <a:t>に取り組み，つくりだす喜びを味わうとともに，形や色</a:t>
            </a:r>
            <a:endParaRPr lang="en-US" altLang="ja-JP" dirty="0"/>
          </a:p>
          <a:p>
            <a:pPr>
              <a:defRPr/>
            </a:pPr>
            <a:r>
              <a:rPr lang="ja-JP" altLang="en-US" dirty="0"/>
              <a:t>　などに関わり楽しく豊かな生活を創造しようとする態度を養う。</a:t>
            </a:r>
            <a:endParaRPr lang="en-US" altLang="ja-JP" dirty="0"/>
          </a:p>
          <a:p>
            <a:pPr>
              <a:defRPr/>
            </a:pPr>
            <a:r>
              <a:rPr lang="ja-JP" altLang="en-US" dirty="0"/>
              <a:t>　　　　　　　　　　　　　　　　　　　　　　　　　　　　　　　　　　　　　　　（中学年「絵や立体，工作」）</a:t>
            </a:r>
          </a:p>
          <a:p>
            <a:pPr>
              <a:defRPr/>
            </a:pPr>
            <a:r>
              <a:rPr lang="ja-JP" altLang="en-US" dirty="0"/>
              <a:t>・主体的に</a:t>
            </a:r>
            <a:r>
              <a:rPr lang="ja-JP" altLang="en-US" dirty="0">
                <a:solidFill>
                  <a:srgbClr val="FF0000"/>
                </a:solidFill>
              </a:rPr>
              <a:t>我が国の親しみのある美術作品を鑑賞する活動</a:t>
            </a:r>
            <a:r>
              <a:rPr lang="ja-JP" altLang="en-US" dirty="0"/>
              <a:t>に取り組み，つくりだす喜びを</a:t>
            </a:r>
            <a:endParaRPr lang="en-US" altLang="ja-JP" dirty="0"/>
          </a:p>
          <a:p>
            <a:pPr>
              <a:defRPr/>
            </a:pPr>
            <a:r>
              <a:rPr lang="ja-JP" altLang="en-US" dirty="0"/>
              <a:t>　味わうとともに，形や色などに関わり楽しく豊かな生活を創造しようとする態度を養う。</a:t>
            </a:r>
            <a:endParaRPr lang="en-US" altLang="ja-JP" dirty="0"/>
          </a:p>
          <a:p>
            <a:pPr>
              <a:defRPr/>
            </a:pPr>
            <a:r>
              <a:rPr lang="ja-JP" altLang="en-US" dirty="0"/>
              <a:t>　　　　　　　　　　　　　　　　　　　　　　　　　　　　　　　　　　　　　　　　　　　　　　（高学年「鑑賞」）</a:t>
            </a:r>
          </a:p>
        </p:txBody>
      </p:sp>
      <p:sp>
        <p:nvSpPr>
          <p:cNvPr id="55300" name="テキスト ボックス 1"/>
          <p:cNvSpPr txBox="1">
            <a:spLocks noChangeArrowheads="1"/>
          </p:cNvSpPr>
          <p:nvPr/>
        </p:nvSpPr>
        <p:spPr bwMode="auto">
          <a:xfrm>
            <a:off x="254000" y="1865313"/>
            <a:ext cx="8804275" cy="368300"/>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a:t>〇題材に即して「表現する活動」や「鑑賞する活動」を具体的に示す。</a:t>
            </a:r>
          </a:p>
        </p:txBody>
      </p:sp>
      <p:sp>
        <p:nvSpPr>
          <p:cNvPr id="55301" name="正方形/長方形 1"/>
          <p:cNvSpPr>
            <a:spLocks noChangeArrowheads="1"/>
          </p:cNvSpPr>
          <p:nvPr/>
        </p:nvSpPr>
        <p:spPr bwMode="auto">
          <a:xfrm>
            <a:off x="254000" y="1031875"/>
            <a:ext cx="5386388"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　「学びに向かう力，人間性等」の目標</a:t>
            </a:r>
          </a:p>
        </p:txBody>
      </p:sp>
      <p:sp>
        <p:nvSpPr>
          <p:cNvPr id="55302" name="正方形/長方形 1"/>
          <p:cNvSpPr>
            <a:spLocks noChangeArrowheads="1"/>
          </p:cNvSpPr>
          <p:nvPr/>
        </p:nvSpPr>
        <p:spPr bwMode="auto">
          <a:xfrm>
            <a:off x="388938" y="5229225"/>
            <a:ext cx="8366125" cy="1200150"/>
          </a:xfrm>
          <a:prstGeom prst="rect">
            <a:avLst/>
          </a:prstGeom>
          <a:noFill/>
          <a:ln w="15875" cmpd="thinThick">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400"/>
              <a:t>※</a:t>
            </a:r>
            <a:r>
              <a:rPr lang="ja-JP" altLang="en-US" sz="2400"/>
              <a:t>題材の目標の示し方は，（１）知識及び技能（２）思考力，判断力，表現力等（３）学びに向かう力，人間性などに分けて示す，全体を一文にするなど多様な示し方が考えられる。</a:t>
            </a:r>
          </a:p>
        </p:txBody>
      </p:sp>
      <p:sp>
        <p:nvSpPr>
          <p:cNvPr id="8" name="上リボン 7"/>
          <p:cNvSpPr/>
          <p:nvPr/>
        </p:nvSpPr>
        <p:spPr>
          <a:xfrm>
            <a:off x="7613650" y="119063"/>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latin typeface="+mj-ea"/>
                <a:ea typeface="+mj-ea"/>
              </a:rPr>
              <a:t>Ｐ４８</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67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Ⅲ</a:t>
            </a:r>
            <a:r>
              <a:rPr kumimoji="1" lang="ja-JP" altLang="en-US" sz="2800" b="1">
                <a:solidFill>
                  <a:srgbClr val="FFFFFF"/>
                </a:solidFill>
              </a:rPr>
              <a:t>　題材の評価規準の作成のポイント</a:t>
            </a:r>
          </a:p>
        </p:txBody>
      </p:sp>
      <p:sp>
        <p:nvSpPr>
          <p:cNvPr id="36867" name="テキスト ボックス 1"/>
          <p:cNvSpPr txBox="1">
            <a:spLocks noChangeArrowheads="1"/>
          </p:cNvSpPr>
          <p:nvPr/>
        </p:nvSpPr>
        <p:spPr bwMode="auto">
          <a:xfrm>
            <a:off x="192088" y="1046163"/>
            <a:ext cx="8848725" cy="460375"/>
          </a:xfrm>
          <a:prstGeom prst="rect">
            <a:avLst/>
          </a:prstGeom>
          <a:solidFill>
            <a:schemeClr val="accent4">
              <a:lumMod val="40000"/>
              <a:lumOff val="60000"/>
            </a:schemeClr>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solidFill>
                  <a:srgbClr val="000000"/>
                </a:solidFill>
              </a:rPr>
              <a:t>（２）題材の評価規準の作成のポイント</a:t>
            </a:r>
            <a:r>
              <a:rPr kumimoji="1" lang="ja-JP" altLang="en-US" sz="2400" dirty="0"/>
              <a:t>　</a:t>
            </a:r>
          </a:p>
        </p:txBody>
      </p:sp>
      <p:sp>
        <p:nvSpPr>
          <p:cNvPr id="24" name="上リボン 23"/>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Ｐ４９，</a:t>
            </a:r>
            <a:endParaRPr kumimoji="1" lang="en-US" altLang="ja-JP" dirty="0"/>
          </a:p>
          <a:p>
            <a:pPr algn="ctr">
              <a:defRPr/>
            </a:pPr>
            <a:r>
              <a:rPr kumimoji="1" lang="ja-JP" altLang="en-US" dirty="0"/>
              <a:t>５０</a:t>
            </a:r>
            <a:endParaRPr kumimoji="1" lang="en-US" altLang="ja-JP" dirty="0"/>
          </a:p>
        </p:txBody>
      </p:sp>
      <p:sp>
        <p:nvSpPr>
          <p:cNvPr id="23" name="正方形/長方形 1"/>
          <p:cNvSpPr>
            <a:spLocks noChangeArrowheads="1"/>
          </p:cNvSpPr>
          <p:nvPr/>
        </p:nvSpPr>
        <p:spPr bwMode="auto">
          <a:xfrm>
            <a:off x="312738" y="3068638"/>
            <a:ext cx="8810625" cy="3540125"/>
          </a:xfrm>
          <a:prstGeom prst="rect">
            <a:avLst/>
          </a:prstGeom>
          <a:noFill/>
          <a:ln w="12700"/>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1600" dirty="0">
                <a:solidFill>
                  <a:srgbClr val="000000"/>
                </a:solidFill>
                <a:latin typeface="ＭＳ"/>
              </a:rPr>
              <a:t>（１）知識・技能</a:t>
            </a:r>
          </a:p>
          <a:p>
            <a:pPr>
              <a:defRPr/>
            </a:pPr>
            <a:r>
              <a:rPr lang="ja-JP" altLang="en-US" sz="1600" dirty="0">
                <a:solidFill>
                  <a:srgbClr val="000000"/>
                </a:solidFill>
                <a:latin typeface="ＭＳ"/>
              </a:rPr>
              <a:t>　　〇 文末は，学習の状況を評価することを踏まえて「</a:t>
            </a:r>
            <a:r>
              <a:rPr lang="ja-JP" altLang="en-US" sz="1600" dirty="0" err="1">
                <a:solidFill>
                  <a:srgbClr val="000000"/>
                </a:solidFill>
                <a:latin typeface="ＭＳ"/>
              </a:rPr>
              <a:t>～して</a:t>
            </a:r>
            <a:r>
              <a:rPr lang="ja-JP" altLang="en-US" sz="1600" dirty="0">
                <a:solidFill>
                  <a:srgbClr val="000000"/>
                </a:solidFill>
                <a:latin typeface="ＭＳ"/>
              </a:rPr>
              <a:t>いる」とする。</a:t>
            </a:r>
          </a:p>
          <a:p>
            <a:pPr>
              <a:defRPr/>
            </a:pPr>
            <a:r>
              <a:rPr lang="ja-JP" altLang="en-US" sz="1600" dirty="0">
                <a:solidFill>
                  <a:srgbClr val="000000"/>
                </a:solidFill>
                <a:latin typeface="ＭＳ"/>
              </a:rPr>
              <a:t>（２）思考・判断・表現</a:t>
            </a:r>
          </a:p>
          <a:p>
            <a:pPr>
              <a:defRPr/>
            </a:pPr>
            <a:r>
              <a:rPr lang="ja-JP" altLang="en-US" sz="1600" dirty="0">
                <a:solidFill>
                  <a:srgbClr val="000000"/>
                </a:solidFill>
                <a:latin typeface="ＭＳ"/>
              </a:rPr>
              <a:t>　　〇 「思考・判断・表現」は，</a:t>
            </a:r>
            <a:r>
              <a:rPr lang="en-US" altLang="ja-JP" sz="1600" dirty="0">
                <a:solidFill>
                  <a:srgbClr val="000000"/>
                </a:solidFill>
                <a:latin typeface="ＭＳ"/>
              </a:rPr>
              <a:t>〔</a:t>
            </a:r>
            <a:r>
              <a:rPr lang="ja-JP" altLang="en-US" sz="1600" dirty="0">
                <a:solidFill>
                  <a:srgbClr val="000000"/>
                </a:solidFill>
                <a:latin typeface="ＭＳ"/>
              </a:rPr>
              <a:t>共通事項</a:t>
            </a:r>
            <a:r>
              <a:rPr lang="en-US" altLang="ja-JP" sz="1600" dirty="0">
                <a:solidFill>
                  <a:srgbClr val="000000"/>
                </a:solidFill>
                <a:latin typeface="ＭＳ"/>
              </a:rPr>
              <a:t>〕(1)</a:t>
            </a:r>
            <a:r>
              <a:rPr lang="ja-JP" altLang="en-US" sz="1600" dirty="0">
                <a:solidFill>
                  <a:srgbClr val="000000"/>
                </a:solidFill>
                <a:latin typeface="ＭＳ"/>
              </a:rPr>
              <a:t>イに続けて「Ａ表現」</a:t>
            </a:r>
            <a:r>
              <a:rPr lang="en-US" altLang="ja-JP" sz="1600" dirty="0">
                <a:solidFill>
                  <a:srgbClr val="000000"/>
                </a:solidFill>
                <a:latin typeface="ＭＳ"/>
              </a:rPr>
              <a:t>(1)</a:t>
            </a:r>
            <a:r>
              <a:rPr lang="ja-JP" altLang="en-US" sz="1600" dirty="0">
                <a:solidFill>
                  <a:srgbClr val="000000"/>
                </a:solidFill>
                <a:latin typeface="ＭＳ"/>
              </a:rPr>
              <a:t>アまたは</a:t>
            </a:r>
            <a:r>
              <a:rPr lang="en-US" altLang="ja-JP" sz="1600" dirty="0">
                <a:solidFill>
                  <a:srgbClr val="000000"/>
                </a:solidFill>
                <a:latin typeface="ＭＳ"/>
              </a:rPr>
              <a:t>〔</a:t>
            </a:r>
            <a:r>
              <a:rPr lang="ja-JP" altLang="en-US" sz="1600" dirty="0">
                <a:solidFill>
                  <a:srgbClr val="000000"/>
                </a:solidFill>
                <a:latin typeface="ＭＳ"/>
              </a:rPr>
              <a:t>共通事項</a:t>
            </a:r>
            <a:r>
              <a:rPr lang="en-US" altLang="ja-JP" sz="1600" dirty="0">
                <a:solidFill>
                  <a:srgbClr val="000000"/>
                </a:solidFill>
                <a:latin typeface="ＭＳ"/>
              </a:rPr>
              <a:t>〕(1)</a:t>
            </a:r>
            <a:r>
              <a:rPr lang="ja-JP" altLang="en-US" sz="1600" dirty="0">
                <a:solidFill>
                  <a:srgbClr val="000000"/>
                </a:solidFill>
                <a:latin typeface="ＭＳ"/>
              </a:rPr>
              <a:t>イに続けて</a:t>
            </a:r>
            <a:endParaRPr lang="en-US" altLang="ja-JP" sz="1600" dirty="0">
              <a:solidFill>
                <a:srgbClr val="000000"/>
              </a:solidFill>
              <a:latin typeface="ＭＳ"/>
            </a:endParaRPr>
          </a:p>
          <a:p>
            <a:pPr>
              <a:defRPr/>
            </a:pPr>
            <a:r>
              <a:rPr lang="ja-JP" altLang="en-US" sz="1600" dirty="0">
                <a:solidFill>
                  <a:srgbClr val="000000"/>
                </a:solidFill>
                <a:latin typeface="ＭＳ"/>
              </a:rPr>
              <a:t>　　　　「Ｂ鑑賞」</a:t>
            </a:r>
            <a:r>
              <a:rPr lang="en-US" altLang="ja-JP" sz="1600" dirty="0">
                <a:solidFill>
                  <a:srgbClr val="000000"/>
                </a:solidFill>
                <a:latin typeface="ＭＳ"/>
              </a:rPr>
              <a:t>(1)</a:t>
            </a:r>
            <a:r>
              <a:rPr lang="ja-JP" altLang="en-US" sz="1600" dirty="0">
                <a:solidFill>
                  <a:srgbClr val="000000"/>
                </a:solidFill>
                <a:latin typeface="ＭＳ"/>
              </a:rPr>
              <a:t>アを示し，「自分のイメージをもつ」を「自分のイメージをもちながら，」とする。ただし</a:t>
            </a:r>
            <a:endParaRPr lang="en-US" altLang="ja-JP" sz="1600" dirty="0">
              <a:solidFill>
                <a:srgbClr val="000000"/>
              </a:solidFill>
              <a:latin typeface="ＭＳ"/>
            </a:endParaRPr>
          </a:p>
          <a:p>
            <a:pPr>
              <a:defRPr/>
            </a:pPr>
            <a:r>
              <a:rPr lang="ja-JP" altLang="en-US" sz="1600" dirty="0">
                <a:solidFill>
                  <a:srgbClr val="000000"/>
                </a:solidFill>
                <a:latin typeface="ＭＳ"/>
              </a:rPr>
              <a:t>　　　　「</a:t>
            </a:r>
            <a:r>
              <a:rPr lang="ja-JP" altLang="en-US" sz="1600" dirty="0" err="1">
                <a:solidFill>
                  <a:srgbClr val="000000"/>
                </a:solidFill>
                <a:latin typeface="ＭＳ"/>
              </a:rPr>
              <a:t>～しながら</a:t>
            </a:r>
            <a:r>
              <a:rPr lang="ja-JP" altLang="en-US" sz="1600" dirty="0">
                <a:solidFill>
                  <a:srgbClr val="000000"/>
                </a:solidFill>
                <a:latin typeface="ＭＳ"/>
              </a:rPr>
              <a:t>，</a:t>
            </a:r>
            <a:r>
              <a:rPr lang="ja-JP" altLang="en-US" sz="1600" dirty="0" err="1">
                <a:solidFill>
                  <a:srgbClr val="000000"/>
                </a:solidFill>
                <a:latin typeface="ＭＳ"/>
              </a:rPr>
              <a:t>～しながら</a:t>
            </a:r>
            <a:r>
              <a:rPr lang="ja-JP" altLang="en-US" sz="1600" dirty="0">
                <a:solidFill>
                  <a:srgbClr val="000000"/>
                </a:solidFill>
                <a:latin typeface="ＭＳ"/>
              </a:rPr>
              <a:t>」と続く文章になる場合，自分のイメージをもちながら発想や構想をした</a:t>
            </a:r>
            <a:endParaRPr lang="en-US" altLang="ja-JP" sz="1600" dirty="0">
              <a:solidFill>
                <a:srgbClr val="000000"/>
              </a:solidFill>
              <a:latin typeface="ＭＳ"/>
            </a:endParaRPr>
          </a:p>
          <a:p>
            <a:pPr>
              <a:defRPr/>
            </a:pPr>
            <a:r>
              <a:rPr lang="ja-JP" altLang="en-US" sz="1600" dirty="0">
                <a:solidFill>
                  <a:srgbClr val="000000"/>
                </a:solidFill>
                <a:latin typeface="ＭＳ"/>
              </a:rPr>
              <a:t>　　　　り，鑑賞したりするということを踏まえつつ，「自分のイメージをもち，」とすることも考えられる。</a:t>
            </a:r>
          </a:p>
          <a:p>
            <a:pPr>
              <a:defRPr/>
            </a:pPr>
            <a:r>
              <a:rPr lang="ja-JP" altLang="en-US" sz="1600" dirty="0">
                <a:solidFill>
                  <a:srgbClr val="000000"/>
                </a:solidFill>
                <a:latin typeface="ＭＳ"/>
              </a:rPr>
              <a:t>　　〇 文末は，学習の状況を評価することを踏まえて「</a:t>
            </a:r>
            <a:r>
              <a:rPr lang="ja-JP" altLang="en-US" sz="1600" dirty="0" err="1">
                <a:solidFill>
                  <a:srgbClr val="000000"/>
                </a:solidFill>
                <a:latin typeface="ＭＳ"/>
              </a:rPr>
              <a:t>～して</a:t>
            </a:r>
            <a:r>
              <a:rPr lang="ja-JP" altLang="en-US" sz="1600" dirty="0">
                <a:solidFill>
                  <a:srgbClr val="000000"/>
                </a:solidFill>
                <a:latin typeface="ＭＳ"/>
              </a:rPr>
              <a:t>いる」とする。</a:t>
            </a:r>
          </a:p>
          <a:p>
            <a:pPr>
              <a:defRPr/>
            </a:pPr>
            <a:r>
              <a:rPr lang="ja-JP" altLang="en-US" sz="1600" dirty="0">
                <a:solidFill>
                  <a:srgbClr val="000000"/>
                </a:solidFill>
                <a:latin typeface="ＭＳ"/>
              </a:rPr>
              <a:t>（３）主体的に学習に取り組む態度</a:t>
            </a:r>
          </a:p>
          <a:p>
            <a:pPr>
              <a:defRPr/>
            </a:pPr>
            <a:r>
              <a:rPr lang="ja-JP" altLang="en-US" sz="1600" dirty="0">
                <a:solidFill>
                  <a:srgbClr val="000000"/>
                </a:solidFill>
                <a:latin typeface="ＭＳ"/>
              </a:rPr>
              <a:t>　　〇 「主体的に学習に取り組む態度」は，「学びに向かう力，人間性等」から，観点別に学習状況を</a:t>
            </a:r>
            <a:endParaRPr lang="en-US" altLang="ja-JP" sz="1600" dirty="0">
              <a:solidFill>
                <a:srgbClr val="000000"/>
              </a:solidFill>
              <a:latin typeface="ＭＳ"/>
            </a:endParaRPr>
          </a:p>
          <a:p>
            <a:pPr>
              <a:defRPr/>
            </a:pPr>
            <a:r>
              <a:rPr lang="ja-JP" altLang="en-US" sz="1600" dirty="0">
                <a:solidFill>
                  <a:srgbClr val="000000"/>
                </a:solidFill>
                <a:latin typeface="ＭＳ"/>
              </a:rPr>
              <a:t>　　　　評価するものだけを示す。具体的には，低学年の「形や色などと関わり楽しい生活を創造しよう</a:t>
            </a:r>
            <a:endParaRPr lang="en-US" altLang="ja-JP" sz="1600" dirty="0">
              <a:solidFill>
                <a:srgbClr val="000000"/>
              </a:solidFill>
              <a:latin typeface="ＭＳ"/>
            </a:endParaRPr>
          </a:p>
          <a:p>
            <a:pPr>
              <a:defRPr/>
            </a:pPr>
            <a:r>
              <a:rPr lang="ja-JP" altLang="en-US" sz="1600" dirty="0">
                <a:solidFill>
                  <a:srgbClr val="000000"/>
                </a:solidFill>
                <a:latin typeface="ＭＳ"/>
              </a:rPr>
              <a:t>　　　　とする態度を養う」，中学年，高学年の「形や色などと関わり楽しく豊かな生活を創造しようと</a:t>
            </a:r>
            <a:r>
              <a:rPr lang="ja-JP" altLang="en-US" sz="1600" dirty="0" err="1">
                <a:solidFill>
                  <a:srgbClr val="000000"/>
                </a:solidFill>
                <a:latin typeface="ＭＳ"/>
              </a:rPr>
              <a:t>す</a:t>
            </a:r>
            <a:endParaRPr lang="en-US" altLang="ja-JP" sz="1600" dirty="0">
              <a:solidFill>
                <a:srgbClr val="000000"/>
              </a:solidFill>
              <a:latin typeface="ＭＳ"/>
            </a:endParaRPr>
          </a:p>
          <a:p>
            <a:pPr>
              <a:defRPr/>
            </a:pPr>
            <a:r>
              <a:rPr lang="ja-JP" altLang="en-US" sz="1600" dirty="0">
                <a:solidFill>
                  <a:srgbClr val="000000"/>
                </a:solidFill>
                <a:latin typeface="ＭＳ"/>
              </a:rPr>
              <a:t>　　　　</a:t>
            </a:r>
            <a:r>
              <a:rPr lang="ja-JP" altLang="en-US" sz="1600" dirty="0" err="1">
                <a:solidFill>
                  <a:srgbClr val="000000"/>
                </a:solidFill>
                <a:latin typeface="ＭＳ"/>
              </a:rPr>
              <a:t>る</a:t>
            </a:r>
            <a:r>
              <a:rPr lang="ja-JP" altLang="en-US" sz="1600" dirty="0">
                <a:solidFill>
                  <a:srgbClr val="000000"/>
                </a:solidFill>
                <a:latin typeface="ＭＳ"/>
              </a:rPr>
              <a:t>態度を養う」は，個人内評価とするため削除する。「活動」を「学習活動」とする。文末は，学習</a:t>
            </a:r>
            <a:endParaRPr lang="en-US" altLang="ja-JP" sz="1600" dirty="0">
              <a:solidFill>
                <a:srgbClr val="000000"/>
              </a:solidFill>
              <a:latin typeface="ＭＳ"/>
            </a:endParaRPr>
          </a:p>
          <a:p>
            <a:pPr>
              <a:defRPr/>
            </a:pPr>
            <a:r>
              <a:rPr lang="ja-JP" altLang="en-US" sz="1600" dirty="0">
                <a:solidFill>
                  <a:srgbClr val="000000"/>
                </a:solidFill>
                <a:latin typeface="ＭＳ"/>
              </a:rPr>
              <a:t>　　　　の状況を評価することや児童の意志的な側面も評価することから「～しようとしている」とする。</a:t>
            </a:r>
            <a:endParaRPr lang="ja-JP" altLang="en-US" sz="2000" dirty="0"/>
          </a:p>
        </p:txBody>
      </p:sp>
      <p:sp>
        <p:nvSpPr>
          <p:cNvPr id="57350" name="テキスト ボックス 1"/>
          <p:cNvSpPr txBox="1">
            <a:spLocks noChangeArrowheads="1"/>
          </p:cNvSpPr>
          <p:nvPr/>
        </p:nvSpPr>
        <p:spPr bwMode="auto">
          <a:xfrm>
            <a:off x="192088" y="1751013"/>
            <a:ext cx="86058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dirty="0">
                <a:solidFill>
                  <a:srgbClr val="000000"/>
                </a:solidFill>
                <a:latin typeface="ＭＳ"/>
              </a:rPr>
              <a:t>１　「内容のまとまりごとの評価規準」から作成する方法（スライド６～１４参照）</a:t>
            </a:r>
          </a:p>
        </p:txBody>
      </p:sp>
      <p:sp>
        <p:nvSpPr>
          <p:cNvPr id="57351" name="テキスト ボックス 1"/>
          <p:cNvSpPr txBox="1">
            <a:spLocks noChangeArrowheads="1"/>
          </p:cNvSpPr>
          <p:nvPr/>
        </p:nvSpPr>
        <p:spPr bwMode="auto">
          <a:xfrm>
            <a:off x="204788" y="2432050"/>
            <a:ext cx="88169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a:solidFill>
                  <a:srgbClr val="000000"/>
                </a:solidFill>
                <a:latin typeface="ＭＳ"/>
              </a:rPr>
              <a:t>２  「内容のまとまりごとの評価規準」を踏まえ，題材の目標から作成する方法</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09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92150" y="186848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図画工作</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250825" y="3306763"/>
            <a:ext cx="8713788" cy="3146425"/>
          </a:xfrm>
          <a:prstGeom prst="rect">
            <a:avLst/>
          </a:prstGeom>
          <a:solidFill>
            <a:schemeClr val="accent6">
              <a:lumMod val="20000"/>
              <a:lumOff val="80000"/>
            </a:schemeClr>
          </a:solidFill>
          <a:ln>
            <a:noFill/>
          </a:ln>
        </p:spPr>
        <p:txBody>
          <a:bodyPr lIns="72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chemeClr val="bg2">
                    <a:lumMod val="75000"/>
                  </a:schemeClr>
                </a:solidFill>
                <a:ea typeface="HGP教科書体" panose="02020600000000000000" pitchFamily="18" charset="-128"/>
              </a:rPr>
              <a:t>Ⅰ</a:t>
            </a:r>
            <a:r>
              <a:rPr lang="ja-JP" altLang="en-US" sz="2800" b="1" dirty="0">
                <a:solidFill>
                  <a:schemeClr val="bg2">
                    <a:lumMod val="75000"/>
                  </a:schemeClr>
                </a:solidFill>
                <a:ea typeface="HGP教科書体" panose="02020600000000000000" pitchFamily="18" charset="-128"/>
              </a:rPr>
              <a:t>　小学校図画工作科の「内容のまとまり」</a:t>
            </a:r>
          </a:p>
          <a:p>
            <a:pPr>
              <a:lnSpc>
                <a:spcPct val="150000"/>
              </a:lnSpc>
              <a:buFontTx/>
              <a:buNone/>
              <a:defRPr/>
            </a:pPr>
            <a:r>
              <a:rPr lang="en-US" altLang="ja-JP" sz="2800" b="1" dirty="0">
                <a:solidFill>
                  <a:schemeClr val="bg2">
                    <a:lumMod val="75000"/>
                  </a:schemeClr>
                </a:solidFill>
                <a:ea typeface="HGP教科書体" panose="02020600000000000000" pitchFamily="18" charset="-128"/>
              </a:rPr>
              <a:t>Ⅱ</a:t>
            </a:r>
            <a:r>
              <a:rPr lang="ja-JP" altLang="en-US" sz="2800" b="1" dirty="0">
                <a:solidFill>
                  <a:schemeClr val="bg2">
                    <a:lumMod val="75000"/>
                  </a:schemeClr>
                </a:solidFill>
                <a:ea typeface="HGP教科書体" panose="02020600000000000000" pitchFamily="18" charset="-128"/>
              </a:rPr>
              <a:t>　図画工作科の内容のまとまりごとの評価規準　（例）</a:t>
            </a:r>
          </a:p>
          <a:p>
            <a:pPr>
              <a:lnSpc>
                <a:spcPct val="150000"/>
              </a:lnSpc>
              <a:buFontTx/>
              <a:buNone/>
              <a:defRPr/>
            </a:pPr>
            <a:r>
              <a:rPr lang="en-US" altLang="ja-JP" sz="2800" b="1" dirty="0">
                <a:solidFill>
                  <a:schemeClr val="bg2">
                    <a:lumMod val="75000"/>
                  </a:schemeClr>
                </a:solidFill>
                <a:ea typeface="HGP教科書体" panose="02020600000000000000" pitchFamily="18" charset="-128"/>
              </a:rPr>
              <a:t>Ⅲ</a:t>
            </a:r>
            <a:r>
              <a:rPr lang="ja-JP" altLang="en-US" sz="2800" b="1" dirty="0">
                <a:solidFill>
                  <a:schemeClr val="bg2">
                    <a:lumMod val="75000"/>
                  </a:schemeClr>
                </a:solidFill>
                <a:ea typeface="HGP教科書体" panose="02020600000000000000" pitchFamily="18" charset="-128"/>
              </a:rPr>
              <a:t>　題材の評価規準の作成のポイント</a:t>
            </a:r>
            <a:endParaRPr lang="en-US" altLang="ja-JP" sz="2800" b="1" dirty="0">
              <a:solidFill>
                <a:schemeClr val="bg2">
                  <a:lumMod val="75000"/>
                </a:schemeClr>
              </a:solidFill>
              <a:ea typeface="HGP教科書体" panose="02020600000000000000" pitchFamily="18" charset="-128"/>
            </a:endParaRPr>
          </a:p>
          <a:p>
            <a:pPr>
              <a:lnSpc>
                <a:spcPct val="150000"/>
              </a:lnSpc>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事例「のこぎりザクザク生まれる形」の題材の評価規準</a:t>
            </a:r>
            <a:r>
              <a:rPr kumimoji="0" lang="ja-JP" altLang="en-US" sz="2000" dirty="0">
                <a:latin typeface="Calibri" panose="020F0502020204030204" pitchFamily="34" charset="0"/>
              </a:rPr>
              <a:t>           </a:t>
            </a:r>
            <a:endParaRPr lang="ja-JP" altLang="en-US" sz="2800" b="1" dirty="0">
              <a:ea typeface="HGP教科書体"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682"/>
    </mc:Choice>
    <mc:Fallback xmlns="">
      <p:transition spd="slow" advTm="12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正方形/長方形 2"/>
          <p:cNvSpPr>
            <a:spLocks noChangeArrowheads="1"/>
          </p:cNvSpPr>
          <p:nvPr/>
        </p:nvSpPr>
        <p:spPr bwMode="auto">
          <a:xfrm>
            <a:off x="123825" y="1397000"/>
            <a:ext cx="5311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solidFill>
                  <a:srgbClr val="000000"/>
                </a:solidFill>
                <a:latin typeface="ＭＳ....."/>
              </a:rPr>
              <a:t>（題材名）　のこぎりザクザク生まれる形</a:t>
            </a:r>
            <a:r>
              <a:rPr lang="ja-JP" altLang="en-US">
                <a:solidFill>
                  <a:srgbClr val="000000"/>
                </a:solidFill>
                <a:latin typeface="ＭＳ....."/>
              </a:rPr>
              <a:t>	</a:t>
            </a:r>
          </a:p>
        </p:txBody>
      </p:sp>
      <p:sp>
        <p:nvSpPr>
          <p:cNvPr id="61443" name="正方形/長方形 3"/>
          <p:cNvSpPr>
            <a:spLocks noChangeArrowheads="1"/>
          </p:cNvSpPr>
          <p:nvPr/>
        </p:nvSpPr>
        <p:spPr bwMode="auto">
          <a:xfrm>
            <a:off x="1984375" y="1814513"/>
            <a:ext cx="70659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875"/>
              </a:lnSpc>
            </a:pPr>
            <a:r>
              <a:rPr lang="ja-JP" altLang="en-US" sz="2400">
                <a:solidFill>
                  <a:srgbClr val="000000"/>
                </a:solidFill>
                <a:latin typeface="ＭＳ....."/>
              </a:rPr>
              <a:t>（内容のまとまり）　第３学年「絵や立体，工作に表す」</a:t>
            </a:r>
            <a:r>
              <a:rPr lang="ja-JP" altLang="en-US" sz="2000">
                <a:solidFill>
                  <a:srgbClr val="000000"/>
                </a:solidFill>
                <a:latin typeface="ＭＳ....."/>
              </a:rPr>
              <a:t>　　</a:t>
            </a:r>
            <a:endParaRPr lang="ja-JP" altLang="en-US" sz="2400">
              <a:solidFill>
                <a:srgbClr val="000000"/>
              </a:solidFill>
              <a:latin typeface="ＭＳ....."/>
            </a:endParaRPr>
          </a:p>
        </p:txBody>
      </p:sp>
      <p:sp>
        <p:nvSpPr>
          <p:cNvPr id="61444"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a:solidFill>
                  <a:srgbClr val="FFFFFF"/>
                </a:solidFill>
              </a:rPr>
              <a:t>Ⅳ</a:t>
            </a:r>
            <a:r>
              <a:rPr kumimoji="1" lang="ja-JP" altLang="en-US" sz="2400" b="1">
                <a:solidFill>
                  <a:srgbClr val="FFFFFF"/>
                </a:solidFill>
              </a:rPr>
              <a:t>　事例「のこぎりザクザク生まれる形」の題材の評価規準</a:t>
            </a:r>
          </a:p>
        </p:txBody>
      </p:sp>
      <p:sp>
        <p:nvSpPr>
          <p:cNvPr id="10" name="上リボン 9"/>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Ｐ５４</a:t>
            </a:r>
          </a:p>
        </p:txBody>
      </p:sp>
      <p:sp>
        <p:nvSpPr>
          <p:cNvPr id="61446" name="テキスト ボックス 1"/>
          <p:cNvSpPr txBox="1">
            <a:spLocks noChangeArrowheads="1"/>
          </p:cNvSpPr>
          <p:nvPr/>
        </p:nvSpPr>
        <p:spPr bwMode="auto">
          <a:xfrm>
            <a:off x="123825" y="900113"/>
            <a:ext cx="8802688"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a:solidFill>
                  <a:srgbClr val="000000"/>
                </a:solidFill>
              </a:rPr>
              <a:t>【</a:t>
            </a:r>
            <a:r>
              <a:rPr lang="ja-JP" altLang="en-US" sz="2400">
                <a:solidFill>
                  <a:srgbClr val="000000"/>
                </a:solidFill>
                <a:latin typeface="ＭＳ....."/>
              </a:rPr>
              <a:t>指導と評価の計画から評価の総括まで</a:t>
            </a:r>
            <a:r>
              <a:rPr kumimoji="1" lang="en-US" altLang="ja-JP" sz="2400">
                <a:solidFill>
                  <a:srgbClr val="000000"/>
                </a:solidFill>
              </a:rPr>
              <a:t>】</a:t>
            </a:r>
            <a:r>
              <a:rPr kumimoji="1" lang="ja-JP" altLang="en-US" sz="2400"/>
              <a:t>　</a:t>
            </a:r>
          </a:p>
        </p:txBody>
      </p:sp>
      <p:graphicFrame>
        <p:nvGraphicFramePr>
          <p:cNvPr id="14" name="表 13"/>
          <p:cNvGraphicFramePr>
            <a:graphicFrameLocks noGrp="1"/>
          </p:cNvGraphicFramePr>
          <p:nvPr/>
        </p:nvGraphicFramePr>
        <p:xfrm>
          <a:off x="152400" y="2497138"/>
          <a:ext cx="8837613" cy="3687800"/>
        </p:xfrm>
        <a:graphic>
          <a:graphicData uri="http://schemas.openxmlformats.org/drawingml/2006/table">
            <a:tbl>
              <a:tblPr firstRow="1" bandRow="1">
                <a:tableStyleId>{5940675A-B579-460E-94D1-54222C63F5DA}</a:tableStyleId>
              </a:tblPr>
              <a:tblGrid>
                <a:gridCol w="2945871">
                  <a:extLst>
                    <a:ext uri="{9D8B030D-6E8A-4147-A177-3AD203B41FA5}">
                      <a16:colId xmlns:a16="http://schemas.microsoft.com/office/drawing/2014/main" val="20000"/>
                    </a:ext>
                  </a:extLst>
                </a:gridCol>
                <a:gridCol w="3777192">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tblGrid>
              <a:tr h="30465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　　（１） 	</a:t>
                      </a:r>
                      <a:endParaRPr kumimoji="1" lang="ja-JP" altLang="en-US" sz="1400" dirty="0"/>
                    </a:p>
                  </a:txBody>
                  <a:tcPr marL="91429" marR="91429" marT="45650" marB="45650">
                    <a:solidFill>
                      <a:srgbClr val="FF99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（２） </a:t>
                      </a:r>
                      <a:endParaRPr kumimoji="1" lang="ja-JP" altLang="en-US" sz="1400" dirty="0"/>
                    </a:p>
                  </a:txBody>
                  <a:tcPr marL="91429" marR="91429" marT="45650" marB="45650">
                    <a:solidFill>
                      <a:srgbClr val="66FF66"/>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（３） </a:t>
                      </a:r>
                      <a:endParaRPr kumimoji="1" lang="ja-JP" altLang="en-US" sz="1400" dirty="0"/>
                    </a:p>
                  </a:txBody>
                  <a:tcPr marL="91429" marR="91429" marT="45650" marB="45650">
                    <a:solidFill>
                      <a:srgbClr val="FFFF00"/>
                    </a:solidFill>
                  </a:tcPr>
                </a:tc>
                <a:extLst>
                  <a:ext uri="{0D108BD9-81ED-4DB2-BD59-A6C34878D82A}">
                    <a16:rowId xmlns:a16="http://schemas.microsoft.com/office/drawing/2014/main" val="10000"/>
                  </a:ext>
                </a:extLst>
              </a:tr>
              <a:tr h="3383105">
                <a:tc>
                  <a:txBody>
                    <a:bodyPr/>
                    <a:lstStyle/>
                    <a:p>
                      <a:pPr algn="dist"/>
                      <a:r>
                        <a:rPr kumimoji="1" lang="ja-JP" altLang="en-US" sz="1800" b="0" i="0" u="none" strike="noStrike" kern="1200" baseline="0" dirty="0">
                          <a:solidFill>
                            <a:schemeClr val="tx1"/>
                          </a:solidFill>
                          <a:latin typeface="+mn-lt"/>
                          <a:ea typeface="+mn-ea"/>
                          <a:cs typeface="+mn-cs"/>
                        </a:rPr>
                        <a:t>・自分の感覚や行為を通して，</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形や色などの組合せに</a:t>
                      </a:r>
                      <a:r>
                        <a:rPr kumimoji="1" lang="ja-JP" altLang="en-US" sz="1800" b="0" i="0" u="none" strike="noStrike" kern="1200" baseline="0" dirty="0" err="1">
                          <a:solidFill>
                            <a:schemeClr val="tx1"/>
                          </a:solidFill>
                          <a:latin typeface="+mn-lt"/>
                          <a:ea typeface="+mn-ea"/>
                          <a:cs typeface="+mn-cs"/>
                        </a:rPr>
                        <a:t>よ</a:t>
                      </a:r>
                      <a:endParaRPr kumimoji="1" lang="en-US" altLang="ja-JP" sz="1800" b="0" i="0" u="none" strike="noStrike" kern="1200" baseline="0" dirty="0">
                        <a:solidFill>
                          <a:schemeClr val="tx1"/>
                        </a:solidFill>
                        <a:latin typeface="+mn-lt"/>
                        <a:ea typeface="+mn-ea"/>
                        <a:cs typeface="+mn-cs"/>
                      </a:endParaRPr>
                    </a:p>
                    <a:p>
                      <a:pPr algn="l"/>
                      <a:r>
                        <a:rPr kumimoji="1" lang="ja-JP" altLang="en-US" sz="1800" b="0" i="0" u="none" strike="noStrike" kern="1200" baseline="0" dirty="0">
                          <a:solidFill>
                            <a:schemeClr val="tx1"/>
                          </a:solidFill>
                          <a:latin typeface="+mn-lt"/>
                          <a:ea typeface="+mn-ea"/>
                          <a:cs typeface="+mn-cs"/>
                        </a:rPr>
                        <a:t>　</a:t>
                      </a:r>
                      <a:r>
                        <a:rPr kumimoji="1" lang="ja-JP" altLang="en-US" sz="1800" b="0" i="0" u="none" strike="noStrike" kern="1200" baseline="0" dirty="0" err="1">
                          <a:solidFill>
                            <a:schemeClr val="tx1"/>
                          </a:solidFill>
                          <a:latin typeface="+mn-lt"/>
                          <a:ea typeface="+mn-ea"/>
                          <a:cs typeface="+mn-cs"/>
                        </a:rPr>
                        <a:t>る</a:t>
                      </a:r>
                      <a:r>
                        <a:rPr kumimoji="1" lang="ja-JP" altLang="en-US" sz="1800" b="0" i="0" u="none" strike="noStrike" kern="1200" baseline="0" dirty="0">
                          <a:solidFill>
                            <a:schemeClr val="tx1"/>
                          </a:solidFill>
                          <a:latin typeface="+mn-lt"/>
                          <a:ea typeface="+mn-ea"/>
                          <a:cs typeface="+mn-cs"/>
                        </a:rPr>
                        <a:t>感じが</a:t>
                      </a:r>
                      <a:r>
                        <a:rPr kumimoji="1" lang="ja-JP" altLang="en-US" sz="1800" b="0" i="0" u="none" strike="noStrike" kern="1200" baseline="0" dirty="0">
                          <a:solidFill>
                            <a:srgbClr val="FF0000"/>
                          </a:solidFill>
                          <a:latin typeface="+mn-lt"/>
                          <a:ea typeface="+mn-ea"/>
                          <a:cs typeface="+mn-cs"/>
                        </a:rPr>
                        <a:t>分かる</a:t>
                      </a:r>
                      <a:r>
                        <a:rPr kumimoji="1" lang="ja-JP" altLang="en-US" sz="1800" b="0" i="0" u="none" strike="noStrike" kern="1200" baseline="0" dirty="0">
                          <a:solidFill>
                            <a:schemeClr val="tx1"/>
                          </a:solidFill>
                          <a:latin typeface="+mn-lt"/>
                          <a:ea typeface="+mn-ea"/>
                          <a:cs typeface="+mn-cs"/>
                        </a:rPr>
                        <a:t>。 </a:t>
                      </a:r>
                    </a:p>
                    <a:p>
                      <a:pPr algn="dist"/>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・木やのこぎりを適切に扱う</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とともに，前学年までの木</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や接着剤などについての</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経験を生かし，手や体全体</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を十分に働かせ，表したい</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ことに合わせて表し方を工</a:t>
                      </a:r>
                      <a:endParaRPr kumimoji="1" lang="en-US" altLang="ja-JP" sz="1800" b="0" i="0" u="none" strike="noStrike" kern="1200" baseline="0" dirty="0">
                        <a:solidFill>
                          <a:schemeClr val="tx1"/>
                        </a:solidFill>
                        <a:latin typeface="+mn-lt"/>
                        <a:ea typeface="+mn-ea"/>
                        <a:cs typeface="+mn-cs"/>
                      </a:endParaRPr>
                    </a:p>
                    <a:p>
                      <a:pPr algn="l"/>
                      <a:r>
                        <a:rPr kumimoji="1" lang="ja-JP" altLang="en-US" sz="1800" b="0" i="0" u="none" strike="noStrike" kern="1200" baseline="0" dirty="0">
                          <a:solidFill>
                            <a:schemeClr val="tx1"/>
                          </a:solidFill>
                          <a:latin typeface="+mn-lt"/>
                          <a:ea typeface="+mn-ea"/>
                          <a:cs typeface="+mn-cs"/>
                        </a:rPr>
                        <a:t>　</a:t>
                      </a:r>
                      <a:r>
                        <a:rPr kumimoji="1" lang="ja-JP" altLang="en-US" sz="1800" b="0" i="0" u="none" strike="noStrike" kern="1200" baseline="0" dirty="0" err="1">
                          <a:solidFill>
                            <a:schemeClr val="tx1"/>
                          </a:solidFill>
                          <a:latin typeface="+mn-lt"/>
                          <a:ea typeface="+mn-ea"/>
                          <a:cs typeface="+mn-cs"/>
                        </a:rPr>
                        <a:t>夫して</a:t>
                      </a:r>
                      <a:r>
                        <a:rPr kumimoji="1" lang="ja-JP" altLang="en-US" sz="1800" b="0" i="0" u="none" strike="noStrike" kern="1200" baseline="0" dirty="0">
                          <a:solidFill>
                            <a:srgbClr val="FF0000"/>
                          </a:solidFill>
                          <a:latin typeface="+mn-lt"/>
                          <a:ea typeface="+mn-ea"/>
                          <a:cs typeface="+mn-cs"/>
                        </a:rPr>
                        <a:t>表す</a:t>
                      </a:r>
                      <a:r>
                        <a:rPr kumimoji="1" lang="ja-JP" altLang="en-US" sz="1800" b="0" i="0" u="none" strike="noStrike" kern="1200" baseline="0" dirty="0">
                          <a:solidFill>
                            <a:schemeClr val="tx1"/>
                          </a:solidFill>
                          <a:latin typeface="+mn-lt"/>
                          <a:ea typeface="+mn-ea"/>
                          <a:cs typeface="+mn-cs"/>
                        </a:rPr>
                        <a:t>。 </a:t>
                      </a:r>
                      <a:endParaRPr kumimoji="1" lang="ja-JP" altLang="en-US" sz="1600" dirty="0"/>
                    </a:p>
                  </a:txBody>
                  <a:tcPr marL="91429" marR="91429" marT="45650" marB="45650">
                    <a:solidFill>
                      <a:schemeClr val="bg1"/>
                    </a:solidFill>
                  </a:tcPr>
                </a:tc>
                <a:tc>
                  <a:txBody>
                    <a:bodyPr/>
                    <a:lstStyle/>
                    <a:p>
                      <a:pPr algn="dist"/>
                      <a:r>
                        <a:rPr kumimoji="1" lang="ja-JP" altLang="en-US" sz="1800" b="0" i="0" u="none" strike="noStrike" kern="1200" baseline="0" dirty="0">
                          <a:solidFill>
                            <a:schemeClr val="tx1"/>
                          </a:solidFill>
                          <a:latin typeface="+mn-lt"/>
                          <a:ea typeface="+mn-ea"/>
                          <a:cs typeface="+mn-cs"/>
                        </a:rPr>
                        <a:t>・木を切ったり組み合わせたりして感</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a:t>
                      </a:r>
                      <a:r>
                        <a:rPr kumimoji="1" lang="ja-JP" altLang="en-US" sz="1800" b="0" i="0" u="none" strike="noStrike" kern="1200" baseline="0" dirty="0" err="1">
                          <a:solidFill>
                            <a:schemeClr val="tx1"/>
                          </a:solidFill>
                          <a:latin typeface="+mn-lt"/>
                          <a:ea typeface="+mn-ea"/>
                          <a:cs typeface="+mn-cs"/>
                        </a:rPr>
                        <a:t>じた</a:t>
                      </a:r>
                      <a:r>
                        <a:rPr kumimoji="1" lang="ja-JP" altLang="en-US" sz="1800" b="0" i="0" u="none" strike="noStrike" kern="1200" baseline="0" dirty="0">
                          <a:solidFill>
                            <a:schemeClr val="tx1"/>
                          </a:solidFill>
                          <a:latin typeface="+mn-lt"/>
                          <a:ea typeface="+mn-ea"/>
                          <a:cs typeface="+mn-cs"/>
                        </a:rPr>
                        <a:t>ことや想像したことから，表した</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a:t>
                      </a:r>
                      <a:r>
                        <a:rPr kumimoji="1" lang="ja-JP" altLang="en-US" sz="1800" b="0" i="0" u="none" strike="noStrike" kern="1200" baseline="0" dirty="0" err="1">
                          <a:solidFill>
                            <a:schemeClr val="tx1"/>
                          </a:solidFill>
                          <a:latin typeface="+mn-lt"/>
                          <a:ea typeface="+mn-ea"/>
                          <a:cs typeface="+mn-cs"/>
                        </a:rPr>
                        <a:t>い</a:t>
                      </a:r>
                      <a:r>
                        <a:rPr kumimoji="1" lang="ja-JP" altLang="en-US" sz="1800" b="0" i="0" u="none" strike="noStrike" kern="1200" baseline="0" dirty="0">
                          <a:solidFill>
                            <a:schemeClr val="tx1"/>
                          </a:solidFill>
                          <a:latin typeface="+mn-lt"/>
                          <a:ea typeface="+mn-ea"/>
                          <a:cs typeface="+mn-cs"/>
                        </a:rPr>
                        <a:t>ことを見付け，形や色などを生か</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しながら，どのように表すかについ</a:t>
                      </a:r>
                      <a:endParaRPr kumimoji="1" lang="en-US" altLang="ja-JP" sz="1800" b="0" i="0" u="none" strike="noStrike" kern="1200" baseline="0" dirty="0">
                        <a:solidFill>
                          <a:schemeClr val="tx1"/>
                        </a:solidFill>
                        <a:latin typeface="+mn-lt"/>
                        <a:ea typeface="+mn-ea"/>
                        <a:cs typeface="+mn-cs"/>
                      </a:endParaRPr>
                    </a:p>
                    <a:p>
                      <a:pPr algn="l"/>
                      <a:r>
                        <a:rPr kumimoji="1" lang="ja-JP" altLang="en-US" sz="1800" b="0" i="0" u="none" strike="noStrike" kern="1200" baseline="0" dirty="0">
                          <a:solidFill>
                            <a:schemeClr val="tx1"/>
                          </a:solidFill>
                          <a:latin typeface="+mn-lt"/>
                          <a:ea typeface="+mn-ea"/>
                          <a:cs typeface="+mn-cs"/>
                        </a:rPr>
                        <a:t>　</a:t>
                      </a:r>
                      <a:r>
                        <a:rPr kumimoji="1" lang="ja-JP" altLang="en-US" sz="1800" b="0" i="0" u="none" strike="noStrike" kern="1200" baseline="0" dirty="0" err="1">
                          <a:solidFill>
                            <a:schemeClr val="tx1"/>
                          </a:solidFill>
                          <a:latin typeface="+mn-lt"/>
                          <a:ea typeface="+mn-ea"/>
                          <a:cs typeface="+mn-cs"/>
                        </a:rPr>
                        <a:t>て</a:t>
                      </a:r>
                      <a:r>
                        <a:rPr kumimoji="1" lang="ja-JP" altLang="en-US" sz="1800" b="0" i="0" u="none" strike="noStrike" kern="1200" baseline="0" dirty="0">
                          <a:solidFill>
                            <a:srgbClr val="FF0000"/>
                          </a:solidFill>
                          <a:latin typeface="+mn-lt"/>
                          <a:ea typeface="+mn-ea"/>
                          <a:cs typeface="+mn-cs"/>
                        </a:rPr>
                        <a:t>考える</a:t>
                      </a:r>
                      <a:r>
                        <a:rPr kumimoji="1" lang="ja-JP" altLang="en-US" sz="1800" b="0" i="0" u="none" strike="noStrike" kern="1200" baseline="0" dirty="0">
                          <a:solidFill>
                            <a:schemeClr val="tx1"/>
                          </a:solidFill>
                          <a:latin typeface="+mn-lt"/>
                          <a:ea typeface="+mn-ea"/>
                          <a:cs typeface="+mn-cs"/>
                        </a:rPr>
                        <a:t>。 </a:t>
                      </a:r>
                    </a:p>
                    <a:p>
                      <a:pPr algn="dist"/>
                      <a:r>
                        <a:rPr kumimoji="1" lang="ja-JP" altLang="en-US" sz="1800" b="0" i="0" u="none" strike="noStrike" kern="1200" baseline="0" dirty="0">
                          <a:solidFill>
                            <a:schemeClr val="tx1"/>
                          </a:solidFill>
                          <a:latin typeface="+mn-lt"/>
                          <a:ea typeface="+mn-ea"/>
                          <a:cs typeface="+mn-cs"/>
                        </a:rPr>
                        <a:t>・自分たちの作品の造形的なよさや</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面白さ，表したいこと，いろいろな表</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し方などについて，感じ取ったり考</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えたりし，自分の見方や感じ方を</a:t>
                      </a:r>
                      <a:r>
                        <a:rPr kumimoji="1" lang="ja-JP" altLang="en-US" sz="1800" b="0" i="0" u="none" strike="noStrike" kern="1200" baseline="0" dirty="0">
                          <a:solidFill>
                            <a:srgbClr val="FF0000"/>
                          </a:solidFill>
                          <a:latin typeface="+mn-lt"/>
                          <a:ea typeface="+mn-ea"/>
                          <a:cs typeface="+mn-cs"/>
                        </a:rPr>
                        <a:t>広</a:t>
                      </a:r>
                      <a:endParaRPr kumimoji="1" lang="en-US" altLang="ja-JP" sz="1800" b="0" i="0" u="none" strike="noStrike" kern="1200" baseline="0" dirty="0">
                        <a:solidFill>
                          <a:srgbClr val="FF0000"/>
                        </a:solidFill>
                        <a:latin typeface="+mn-lt"/>
                        <a:ea typeface="+mn-ea"/>
                        <a:cs typeface="+mn-cs"/>
                      </a:endParaRPr>
                    </a:p>
                    <a:p>
                      <a:r>
                        <a:rPr kumimoji="1" lang="ja-JP" altLang="en-US" sz="1800" b="0" i="0" u="none" strike="noStrike" kern="1200" baseline="0" dirty="0">
                          <a:solidFill>
                            <a:srgbClr val="FF0000"/>
                          </a:solidFill>
                          <a:latin typeface="+mn-lt"/>
                          <a:ea typeface="+mn-ea"/>
                          <a:cs typeface="+mn-cs"/>
                        </a:rPr>
                        <a:t>　げる</a:t>
                      </a:r>
                      <a:r>
                        <a:rPr kumimoji="1" lang="ja-JP" altLang="en-US" sz="1800" b="0" i="0" u="none" strike="noStrike" kern="1200" baseline="0" dirty="0">
                          <a:solidFill>
                            <a:schemeClr val="tx1"/>
                          </a:solidFill>
                          <a:latin typeface="+mn-lt"/>
                          <a:ea typeface="+mn-ea"/>
                          <a:cs typeface="+mn-cs"/>
                        </a:rPr>
                        <a:t>。 </a:t>
                      </a:r>
                    </a:p>
                    <a:p>
                      <a:r>
                        <a:rPr kumimoji="1" lang="ja-JP" altLang="en-US" sz="1800" b="0" i="0" u="none" strike="noStrike" kern="1200" baseline="0" dirty="0">
                          <a:solidFill>
                            <a:schemeClr val="tx1"/>
                          </a:solidFill>
                          <a:latin typeface="+mn-lt"/>
                          <a:ea typeface="+mn-ea"/>
                          <a:cs typeface="+mn-cs"/>
                        </a:rPr>
                        <a:t>・形や色などの組合せによる感じなど</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を基に，自分のイメージを</a:t>
                      </a:r>
                      <a:r>
                        <a:rPr kumimoji="1" lang="ja-JP" altLang="en-US" sz="1800" b="0" i="0" u="none" strike="noStrike" kern="1200" baseline="0" dirty="0">
                          <a:solidFill>
                            <a:srgbClr val="FF0000"/>
                          </a:solidFill>
                          <a:latin typeface="+mn-lt"/>
                          <a:ea typeface="+mn-ea"/>
                          <a:cs typeface="+mn-cs"/>
                        </a:rPr>
                        <a:t>もつ</a:t>
                      </a:r>
                      <a:r>
                        <a:rPr kumimoji="1" lang="ja-JP" altLang="en-US" sz="1800" b="0" i="0" u="none" strike="noStrike" kern="1200" baseline="0" dirty="0">
                          <a:solidFill>
                            <a:schemeClr val="tx1"/>
                          </a:solidFill>
                          <a:latin typeface="+mn-lt"/>
                          <a:ea typeface="+mn-ea"/>
                          <a:cs typeface="+mn-cs"/>
                        </a:rPr>
                        <a:t>。 </a:t>
                      </a:r>
                      <a:endParaRPr kumimoji="1" lang="ja-JP" altLang="en-US" sz="2400" dirty="0"/>
                    </a:p>
                  </a:txBody>
                  <a:tcPr marL="91429" marR="91429" marT="45650" marB="45650">
                    <a:solidFill>
                      <a:schemeClr val="bg1"/>
                    </a:solidFill>
                  </a:tcPr>
                </a:tc>
                <a:tc>
                  <a:txBody>
                    <a:bodyPr/>
                    <a:lstStyle/>
                    <a:p>
                      <a:pPr algn="dist"/>
                      <a:r>
                        <a:rPr kumimoji="1" lang="ja-JP" altLang="en-US" sz="1800" b="0" i="0" u="none" strike="noStrike" kern="1200" baseline="0" dirty="0">
                          <a:solidFill>
                            <a:schemeClr val="tx1"/>
                          </a:solidFill>
                          <a:latin typeface="+mn-lt"/>
                          <a:ea typeface="+mn-ea"/>
                          <a:cs typeface="+mn-cs"/>
                        </a:rPr>
                        <a:t>・進んで木を切った</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a:t>
                      </a:r>
                      <a:r>
                        <a:rPr kumimoji="1" lang="ja-JP" altLang="en-US" sz="1800" b="0" i="0" u="none" strike="noStrike" kern="1200" baseline="0" dirty="0" err="1">
                          <a:solidFill>
                            <a:schemeClr val="tx1"/>
                          </a:solidFill>
                          <a:latin typeface="+mn-lt"/>
                          <a:ea typeface="+mn-ea"/>
                          <a:cs typeface="+mn-cs"/>
                        </a:rPr>
                        <a:t>り</a:t>
                      </a:r>
                      <a:r>
                        <a:rPr kumimoji="1" lang="ja-JP" altLang="en-US" sz="1800" b="0" i="0" u="none" strike="noStrike" kern="1200" baseline="0" dirty="0">
                          <a:solidFill>
                            <a:schemeClr val="tx1"/>
                          </a:solidFill>
                          <a:latin typeface="+mn-lt"/>
                          <a:ea typeface="+mn-ea"/>
                          <a:cs typeface="+mn-cs"/>
                        </a:rPr>
                        <a:t>組み合せたりし</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a:t>
                      </a:r>
                      <a:r>
                        <a:rPr kumimoji="1" lang="ja-JP" altLang="en-US" sz="1800" b="0" i="0" u="none" strike="noStrike" kern="1200" baseline="0" dirty="0" err="1">
                          <a:solidFill>
                            <a:schemeClr val="tx1"/>
                          </a:solidFill>
                          <a:latin typeface="+mn-lt"/>
                          <a:ea typeface="+mn-ea"/>
                          <a:cs typeface="+mn-cs"/>
                        </a:rPr>
                        <a:t>て</a:t>
                      </a:r>
                      <a:r>
                        <a:rPr kumimoji="1" lang="ja-JP" altLang="en-US" sz="1800" b="0" i="0" u="none" strike="noStrike" kern="1200" baseline="0" dirty="0">
                          <a:solidFill>
                            <a:schemeClr val="tx1"/>
                          </a:solidFill>
                          <a:latin typeface="+mn-lt"/>
                          <a:ea typeface="+mn-ea"/>
                          <a:cs typeface="+mn-cs"/>
                        </a:rPr>
                        <a:t>立体に表したり</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鑑賞したりする活</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動に取り組み，</a:t>
                      </a:r>
                      <a:r>
                        <a:rPr kumimoji="1" lang="ja-JP" altLang="en-US" sz="1800" b="0" i="0" u="none" strike="noStrike" kern="1200" baseline="0" dirty="0" err="1">
                          <a:solidFill>
                            <a:schemeClr val="tx1"/>
                          </a:solidFill>
                          <a:latin typeface="+mn-lt"/>
                          <a:ea typeface="+mn-ea"/>
                          <a:cs typeface="+mn-cs"/>
                        </a:rPr>
                        <a:t>つ</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くりだす喜びを味</a:t>
                      </a:r>
                      <a:endParaRPr kumimoji="1" lang="en-US" altLang="ja-JP" sz="1800" b="0" i="0" u="none" strike="noStrike" kern="1200" baseline="0" dirty="0">
                        <a:solidFill>
                          <a:schemeClr val="tx1"/>
                        </a:solidFill>
                        <a:latin typeface="+mn-lt"/>
                        <a:ea typeface="+mn-ea"/>
                        <a:cs typeface="+mn-cs"/>
                      </a:endParaRPr>
                    </a:p>
                    <a:p>
                      <a:pPr algn="dist"/>
                      <a:r>
                        <a:rPr kumimoji="1" lang="ja-JP" altLang="en-US" sz="1800" b="0" i="0" u="none" strike="noStrike" kern="1200" baseline="0" dirty="0">
                          <a:solidFill>
                            <a:schemeClr val="tx1"/>
                          </a:solidFill>
                          <a:latin typeface="+mn-lt"/>
                          <a:ea typeface="+mn-ea"/>
                          <a:cs typeface="+mn-cs"/>
                        </a:rPr>
                        <a:t>　</a:t>
                      </a:r>
                      <a:r>
                        <a:rPr kumimoji="1" lang="ja-JP" altLang="en-US" sz="1800" b="0" i="0" u="none" strike="noStrike" kern="1200" baseline="0" dirty="0" err="1">
                          <a:solidFill>
                            <a:schemeClr val="tx1"/>
                          </a:solidFill>
                          <a:latin typeface="+mn-lt"/>
                          <a:ea typeface="+mn-ea"/>
                          <a:cs typeface="+mn-cs"/>
                        </a:rPr>
                        <a:t>わうと</a:t>
                      </a:r>
                      <a:r>
                        <a:rPr kumimoji="1" lang="ja-JP" altLang="en-US" sz="1800" b="0" i="0" u="none" strike="noStrike" kern="1200" baseline="0" dirty="0">
                          <a:solidFill>
                            <a:schemeClr val="tx1"/>
                          </a:solidFill>
                          <a:latin typeface="+mn-lt"/>
                          <a:ea typeface="+mn-ea"/>
                          <a:cs typeface="+mn-cs"/>
                        </a:rPr>
                        <a:t>ともに，</a:t>
                      </a:r>
                      <a:r>
                        <a:rPr kumimoji="1" lang="ja-JP" altLang="en-US" sz="1800" b="0" i="0" u="sng" strike="noStrike" kern="1200" baseline="0" dirty="0">
                          <a:solidFill>
                            <a:schemeClr val="tx1"/>
                          </a:solidFill>
                          <a:latin typeface="+mn-lt"/>
                          <a:ea typeface="+mn-ea"/>
                          <a:cs typeface="+mn-cs"/>
                        </a:rPr>
                        <a:t>形や</a:t>
                      </a:r>
                      <a:endParaRPr kumimoji="1" lang="en-US" altLang="ja-JP" sz="1800" b="0" i="0" u="sng" strike="noStrike" kern="1200" baseline="0" dirty="0">
                        <a:solidFill>
                          <a:schemeClr val="tx1"/>
                        </a:solidFill>
                        <a:latin typeface="+mn-lt"/>
                        <a:ea typeface="+mn-ea"/>
                        <a:cs typeface="+mn-cs"/>
                      </a:endParaRPr>
                    </a:p>
                    <a:p>
                      <a:pPr algn="dist"/>
                      <a:r>
                        <a:rPr kumimoji="1" lang="ja-JP" altLang="en-US" sz="1800" b="0" i="0" u="sng" strike="noStrike" kern="1200" baseline="0" dirty="0">
                          <a:solidFill>
                            <a:schemeClr val="tx1"/>
                          </a:solidFill>
                          <a:latin typeface="+mn-lt"/>
                          <a:ea typeface="+mn-ea"/>
                          <a:cs typeface="+mn-cs"/>
                        </a:rPr>
                        <a:t>　色などに関わり楽</a:t>
                      </a:r>
                      <a:endParaRPr kumimoji="1" lang="en-US" altLang="ja-JP" sz="1800" b="0" i="0" u="sng" strike="noStrike" kern="1200" baseline="0" dirty="0">
                        <a:solidFill>
                          <a:schemeClr val="tx1"/>
                        </a:solidFill>
                        <a:latin typeface="+mn-lt"/>
                        <a:ea typeface="+mn-ea"/>
                        <a:cs typeface="+mn-cs"/>
                      </a:endParaRPr>
                    </a:p>
                    <a:p>
                      <a:pPr algn="dist"/>
                      <a:r>
                        <a:rPr kumimoji="1" lang="ja-JP" altLang="en-US" sz="1800" b="0" i="0" u="sng" strike="noStrike" kern="1200" baseline="0" dirty="0">
                          <a:solidFill>
                            <a:schemeClr val="tx1"/>
                          </a:solidFill>
                          <a:latin typeface="+mn-lt"/>
                          <a:ea typeface="+mn-ea"/>
                          <a:cs typeface="+mn-cs"/>
                        </a:rPr>
                        <a:t>　しく豊かな生活を</a:t>
                      </a:r>
                      <a:endParaRPr kumimoji="1" lang="en-US" altLang="ja-JP" sz="1800" b="0" i="0" u="sng" strike="noStrike" kern="1200" baseline="0" dirty="0">
                        <a:solidFill>
                          <a:schemeClr val="tx1"/>
                        </a:solidFill>
                        <a:latin typeface="+mn-lt"/>
                        <a:ea typeface="+mn-ea"/>
                        <a:cs typeface="+mn-cs"/>
                      </a:endParaRPr>
                    </a:p>
                    <a:p>
                      <a:pPr algn="dist"/>
                      <a:r>
                        <a:rPr kumimoji="1" lang="ja-JP" altLang="en-US" sz="1800" b="0" i="0" u="sng" strike="noStrike" kern="1200" baseline="0" dirty="0">
                          <a:solidFill>
                            <a:schemeClr val="tx1"/>
                          </a:solidFill>
                          <a:latin typeface="+mn-lt"/>
                          <a:ea typeface="+mn-ea"/>
                          <a:cs typeface="+mn-cs"/>
                        </a:rPr>
                        <a:t>　創造しようとする</a:t>
                      </a:r>
                      <a:r>
                        <a:rPr kumimoji="1" lang="ja-JP" altLang="en-US" sz="1800" b="0" i="0" u="none" strike="noStrike" kern="1200" baseline="0" dirty="0">
                          <a:solidFill>
                            <a:schemeClr val="tx1"/>
                          </a:solidFill>
                          <a:latin typeface="+mn-lt"/>
                          <a:ea typeface="+mn-ea"/>
                          <a:cs typeface="+mn-cs"/>
                        </a:rPr>
                        <a:t>。 </a:t>
                      </a:r>
                      <a:endParaRPr kumimoji="1" lang="ja-JP" altLang="en-US" sz="1600" dirty="0"/>
                    </a:p>
                  </a:txBody>
                  <a:tcPr marL="91429" marR="91429" marT="45650" marB="45650">
                    <a:solidFill>
                      <a:schemeClr val="bg1"/>
                    </a:solidFill>
                  </a:tcPr>
                </a:tc>
                <a:extLst>
                  <a:ext uri="{0D108BD9-81ED-4DB2-BD59-A6C34878D82A}">
                    <a16:rowId xmlns:a16="http://schemas.microsoft.com/office/drawing/2014/main" val="10001"/>
                  </a:ext>
                </a:extLst>
              </a:tr>
            </a:tbl>
          </a:graphicData>
        </a:graphic>
      </p:graphicFrame>
      <p:sp>
        <p:nvSpPr>
          <p:cNvPr id="61461" name="正方形/長方形 2"/>
          <p:cNvSpPr>
            <a:spLocks noChangeArrowheads="1"/>
          </p:cNvSpPr>
          <p:nvPr/>
        </p:nvSpPr>
        <p:spPr bwMode="auto">
          <a:xfrm>
            <a:off x="190500" y="2127250"/>
            <a:ext cx="8669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a:solidFill>
                  <a:srgbClr val="000000"/>
                </a:solidFill>
                <a:latin typeface="ＭＳ...."/>
                <a:cs typeface="新細明體"/>
              </a:rPr>
              <a:t>【</a:t>
            </a:r>
            <a:r>
              <a:rPr lang="ja-JP" altLang="en-US">
                <a:solidFill>
                  <a:srgbClr val="000000"/>
                </a:solidFill>
                <a:latin typeface="ＭＳ...."/>
                <a:cs typeface="新細明體"/>
              </a:rPr>
              <a:t>題材の目標</a:t>
            </a:r>
            <a:r>
              <a:rPr lang="en-US" altLang="zh-TW">
                <a:solidFill>
                  <a:srgbClr val="000000"/>
                </a:solidFill>
                <a:latin typeface="ＭＳ...."/>
                <a:cs typeface="新細明體"/>
              </a:rPr>
              <a:t>】 </a:t>
            </a:r>
          </a:p>
        </p:txBody>
      </p:sp>
      <p:sp>
        <p:nvSpPr>
          <p:cNvPr id="3" name="二等辺三角形 2"/>
          <p:cNvSpPr/>
          <p:nvPr/>
        </p:nvSpPr>
        <p:spPr>
          <a:xfrm rot="10800000">
            <a:off x="573088" y="6276975"/>
            <a:ext cx="2206625" cy="54133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二等辺三角形 16"/>
          <p:cNvSpPr/>
          <p:nvPr/>
        </p:nvSpPr>
        <p:spPr>
          <a:xfrm rot="10800000">
            <a:off x="3794125" y="6284913"/>
            <a:ext cx="2205038" cy="54133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8" name="二等辺三角形 17"/>
          <p:cNvSpPr/>
          <p:nvPr/>
        </p:nvSpPr>
        <p:spPr>
          <a:xfrm rot="10800000">
            <a:off x="6807200" y="6276975"/>
            <a:ext cx="2205038" cy="54133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2" name="角丸四角形吹き出し 11"/>
          <p:cNvSpPr/>
          <p:nvPr/>
        </p:nvSpPr>
        <p:spPr>
          <a:xfrm>
            <a:off x="6892925" y="5805488"/>
            <a:ext cx="1966913" cy="747712"/>
          </a:xfrm>
          <a:prstGeom prst="wedgeRoundRectCallout">
            <a:avLst>
              <a:gd name="adj1" fmla="val 4210"/>
              <a:gd name="adj2" fmla="val -83206"/>
              <a:gd name="adj3" fmla="val 16667"/>
            </a:avLst>
          </a:prstGeom>
          <a:solidFill>
            <a:srgbClr val="FFFF99"/>
          </a:solidFill>
          <a:ln w="22225">
            <a:solidFill>
              <a:srgbClr val="FF0000"/>
            </a:solid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kumimoji="1" lang="ja-JP" altLang="en-US" sz="1600" dirty="0"/>
              <a:t>下線部は個人内評価になる部分です。</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88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92150" y="186848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prstClr val="black"/>
                </a:solidFill>
                <a:latin typeface="HGP教科書体" panose="02020600000000000000" pitchFamily="18" charset="-128"/>
                <a:ea typeface="HGP教科書体" panose="02020600000000000000" pitchFamily="18" charset="-128"/>
              </a:rPr>
              <a:t>小学校　図画工作</a:t>
            </a:r>
            <a:endParaRPr kumimoji="1" lang="ja-JP" altLang="en-US" sz="5400" dirty="0">
              <a:solidFill>
                <a:prstClr val="black"/>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250825" y="3306763"/>
            <a:ext cx="8713788" cy="3146425"/>
          </a:xfrm>
          <a:prstGeom prst="rect">
            <a:avLst/>
          </a:prstGeom>
          <a:solidFill>
            <a:schemeClr val="accent6">
              <a:lumMod val="20000"/>
              <a:lumOff val="80000"/>
            </a:schemeClr>
          </a:solidFill>
          <a:ln>
            <a:noFill/>
          </a:ln>
        </p:spPr>
        <p:txBody>
          <a:bodyPr lIns="72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小学校図画工作科の「内容のまとまり」</a:t>
            </a:r>
            <a:endParaRPr lang="en-US" altLang="ja-JP" sz="2800" b="1" dirty="0">
              <a:solidFill>
                <a:srgbClr val="000000"/>
              </a:solidFill>
              <a:ea typeface="HGP教科書体" panose="02020600000000000000" pitchFamily="18" charset="-128"/>
            </a:endParaRPr>
          </a:p>
          <a:p>
            <a:pPr>
              <a:lnSpc>
                <a:spcPct val="150000"/>
              </a:lnSpc>
              <a:buFontTx/>
              <a:buNone/>
              <a:defRPr/>
            </a:pPr>
            <a:r>
              <a:rPr lang="en-US" altLang="ja-JP" sz="2800" b="1" dirty="0">
                <a:solidFill>
                  <a:schemeClr val="bg2">
                    <a:lumMod val="75000"/>
                  </a:schemeClr>
                </a:solidFill>
                <a:ea typeface="HGP教科書体" panose="02020600000000000000" pitchFamily="18" charset="-128"/>
              </a:rPr>
              <a:t>Ⅱ</a:t>
            </a:r>
            <a:r>
              <a:rPr lang="ja-JP" altLang="en-US" sz="2800" b="1" dirty="0">
                <a:solidFill>
                  <a:schemeClr val="bg2">
                    <a:lumMod val="75000"/>
                  </a:schemeClr>
                </a:solidFill>
                <a:ea typeface="HGP教科書体" panose="02020600000000000000" pitchFamily="18" charset="-128"/>
              </a:rPr>
              <a:t>　図画工作科の内容のまとまりごとの評価規準　（例）</a:t>
            </a:r>
          </a:p>
          <a:p>
            <a:pPr>
              <a:lnSpc>
                <a:spcPct val="150000"/>
              </a:lnSpc>
              <a:buFontTx/>
              <a:buNone/>
              <a:defRPr/>
            </a:pPr>
            <a:r>
              <a:rPr lang="en-US" altLang="ja-JP" sz="2800" b="1" dirty="0">
                <a:solidFill>
                  <a:schemeClr val="bg2">
                    <a:lumMod val="75000"/>
                  </a:schemeClr>
                </a:solidFill>
                <a:ea typeface="HGP教科書体" panose="02020600000000000000" pitchFamily="18" charset="-128"/>
              </a:rPr>
              <a:t>Ⅲ</a:t>
            </a:r>
            <a:r>
              <a:rPr lang="ja-JP" altLang="en-US" sz="2800" b="1" dirty="0">
                <a:solidFill>
                  <a:schemeClr val="bg2">
                    <a:lumMod val="75000"/>
                  </a:schemeClr>
                </a:solidFill>
                <a:ea typeface="HGP教科書体" panose="02020600000000000000" pitchFamily="18" charset="-128"/>
              </a:rPr>
              <a:t>　題材の評価規準の作成のポイント</a:t>
            </a:r>
          </a:p>
          <a:p>
            <a:pPr>
              <a:lnSpc>
                <a:spcPct val="150000"/>
              </a:lnSpc>
              <a:buFontTx/>
              <a:buNone/>
              <a:defRPr/>
            </a:pPr>
            <a:r>
              <a:rPr lang="en-US" altLang="ja-JP" sz="2800" b="1" dirty="0">
                <a:solidFill>
                  <a:schemeClr val="bg2">
                    <a:lumMod val="75000"/>
                  </a:schemeClr>
                </a:solidFill>
                <a:ea typeface="HGP教科書体" panose="02020600000000000000" pitchFamily="18" charset="-128"/>
              </a:rPr>
              <a:t>Ⅳ</a:t>
            </a:r>
            <a:r>
              <a:rPr lang="ja-JP" altLang="en-US" sz="2800" b="1" dirty="0">
                <a:solidFill>
                  <a:schemeClr val="bg2">
                    <a:lumMod val="75000"/>
                  </a:schemeClr>
                </a:solidFill>
                <a:ea typeface="HGP教科書体" panose="02020600000000000000" pitchFamily="18" charset="-128"/>
              </a:rPr>
              <a:t>　事例「のこぎりザクザク生まれる形」の題材の評価規準</a:t>
            </a:r>
            <a:r>
              <a:rPr kumimoji="0" lang="ja-JP" altLang="en-US" sz="2000" dirty="0">
                <a:solidFill>
                  <a:schemeClr val="bg2">
                    <a:lumMod val="75000"/>
                  </a:schemeClr>
                </a:solidFill>
                <a:latin typeface="Calibri" panose="020F0502020204030204" pitchFamily="34" charset="0"/>
              </a:rPr>
              <a:t>  </a:t>
            </a:r>
            <a:r>
              <a:rPr kumimoji="0" lang="ja-JP" altLang="en-US" sz="2000" dirty="0">
                <a:solidFill>
                  <a:prstClr val="black"/>
                </a:solidFill>
                <a:latin typeface="Calibri" panose="020F0502020204030204" pitchFamily="34" charset="0"/>
              </a:rPr>
              <a:t>         </a:t>
            </a:r>
            <a:endParaRPr lang="ja-JP" altLang="en-US" sz="2800" b="1" dirty="0">
              <a:solidFill>
                <a:srgbClr val="000000"/>
              </a:solidFill>
              <a:ea typeface="HGP教科書体" panose="02020600000000000000" pitchFamily="18"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673"/>
    </mc:Choice>
    <mc:Fallback xmlns="">
      <p:transition spd="slow" advTm="12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a:solidFill>
                  <a:srgbClr val="FFFFFF"/>
                </a:solidFill>
              </a:rPr>
              <a:t>Ⅳ</a:t>
            </a:r>
            <a:r>
              <a:rPr kumimoji="1" lang="ja-JP" altLang="en-US" sz="2400" b="1">
                <a:solidFill>
                  <a:srgbClr val="FFFFFF"/>
                </a:solidFill>
              </a:rPr>
              <a:t>　事例「のこぎりザクザク生まれる形」の題材の評価規準</a:t>
            </a:r>
          </a:p>
        </p:txBody>
      </p:sp>
      <p:sp>
        <p:nvSpPr>
          <p:cNvPr id="10" name="上リボン 9"/>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Ｐ５４</a:t>
            </a:r>
          </a:p>
        </p:txBody>
      </p:sp>
      <p:graphicFrame>
        <p:nvGraphicFramePr>
          <p:cNvPr id="14" name="表 13"/>
          <p:cNvGraphicFramePr>
            <a:graphicFrameLocks noGrp="1"/>
          </p:cNvGraphicFramePr>
          <p:nvPr/>
        </p:nvGraphicFramePr>
        <p:xfrm>
          <a:off x="125413" y="1490663"/>
          <a:ext cx="8839200" cy="4724400"/>
        </p:xfrm>
        <a:graphic>
          <a:graphicData uri="http://schemas.openxmlformats.org/drawingml/2006/table">
            <a:tbl>
              <a:tblPr firstRow="1" bandRow="1">
                <a:tableStyleId>{5940675A-B579-460E-94D1-54222C63F5DA}</a:tableStyleId>
              </a:tblPr>
              <a:tblGrid>
                <a:gridCol w="2946400">
                  <a:extLst>
                    <a:ext uri="{9D8B030D-6E8A-4147-A177-3AD203B41FA5}">
                      <a16:colId xmlns:a16="http://schemas.microsoft.com/office/drawing/2014/main" val="20000"/>
                    </a:ext>
                  </a:extLst>
                </a:gridCol>
                <a:gridCol w="3777870">
                  <a:extLst>
                    <a:ext uri="{9D8B030D-6E8A-4147-A177-3AD203B41FA5}">
                      <a16:colId xmlns:a16="http://schemas.microsoft.com/office/drawing/2014/main" val="20001"/>
                    </a:ext>
                  </a:extLst>
                </a:gridCol>
                <a:gridCol w="2114930">
                  <a:extLst>
                    <a:ext uri="{9D8B030D-6E8A-4147-A177-3AD203B41FA5}">
                      <a16:colId xmlns:a16="http://schemas.microsoft.com/office/drawing/2014/main" val="20002"/>
                    </a:ext>
                  </a:extLst>
                </a:gridCol>
              </a:tblGrid>
              <a:tr h="51811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　　</a:t>
                      </a:r>
                      <a:r>
                        <a:rPr kumimoji="1" lang="ja-JP" altLang="en-US" sz="1800" b="0" i="0" u="none" strike="noStrike" kern="1200" baseline="0" dirty="0">
                          <a:solidFill>
                            <a:schemeClr val="tx1"/>
                          </a:solidFill>
                          <a:latin typeface="+mn-lt"/>
                          <a:ea typeface="+mn-ea"/>
                          <a:cs typeface="+mn-cs"/>
                        </a:rPr>
                        <a:t>知識・技能 </a:t>
                      </a:r>
                      <a:r>
                        <a:rPr kumimoji="1" lang="ja-JP" altLang="en-US" sz="1400" b="0" i="0" u="none" strike="noStrike" kern="1200" baseline="0" dirty="0">
                          <a:solidFill>
                            <a:schemeClr val="tx1"/>
                          </a:solidFill>
                          <a:latin typeface="+mn-lt"/>
                          <a:ea typeface="+mn-ea"/>
                          <a:cs typeface="+mn-cs"/>
                        </a:rPr>
                        <a:t>	</a:t>
                      </a:r>
                      <a:endParaRPr kumimoji="1" lang="ja-JP" altLang="en-US" sz="1400" dirty="0"/>
                    </a:p>
                  </a:txBody>
                  <a:tcPr marL="91445" marR="91445" marT="45690" marB="45690" anchor="ctr">
                    <a:solidFill>
                      <a:srgbClr val="FF99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tx1"/>
                          </a:solidFill>
                          <a:latin typeface="+mn-lt"/>
                          <a:ea typeface="+mn-ea"/>
                          <a:cs typeface="+mn-cs"/>
                        </a:rPr>
                        <a:t>思考・判断・表現 </a:t>
                      </a:r>
                      <a:endParaRPr kumimoji="1" lang="ja-JP" altLang="en-US" sz="1800" dirty="0"/>
                    </a:p>
                  </a:txBody>
                  <a:tcPr marL="91445" marR="91445" marT="45690" marB="45690" anchor="ctr">
                    <a:solidFill>
                      <a:srgbClr val="66FF66"/>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主体的に学習に取り組む態度 </a:t>
                      </a:r>
                      <a:endParaRPr kumimoji="1" lang="ja-JP" altLang="en-US" sz="1400" dirty="0"/>
                    </a:p>
                  </a:txBody>
                  <a:tcPr marL="91445" marR="91445" marT="45690" marB="45690">
                    <a:solidFill>
                      <a:srgbClr val="FFFF00"/>
                    </a:solidFill>
                  </a:tcPr>
                </a:tc>
                <a:extLst>
                  <a:ext uri="{0D108BD9-81ED-4DB2-BD59-A6C34878D82A}">
                    <a16:rowId xmlns:a16="http://schemas.microsoft.com/office/drawing/2014/main" val="10000"/>
                  </a:ext>
                </a:extLst>
              </a:tr>
              <a:tr h="4206288">
                <a:tc>
                  <a:txBody>
                    <a:bodyPr/>
                    <a:lstStyle/>
                    <a:p>
                      <a:pPr algn="dist"/>
                      <a:r>
                        <a:rPr kumimoji="1" lang="ja-JP" altLang="en-US" sz="1800" dirty="0"/>
                        <a:t>・自分の感覚や行為を通して，</a:t>
                      </a:r>
                      <a:endParaRPr kumimoji="1" lang="en-US" altLang="ja-JP" sz="1800" dirty="0"/>
                    </a:p>
                    <a:p>
                      <a:pPr algn="dist"/>
                      <a:r>
                        <a:rPr kumimoji="1" lang="ja-JP" altLang="en-US" sz="1800" dirty="0"/>
                        <a:t>  形や色などの組合せによる</a:t>
                      </a:r>
                      <a:endParaRPr kumimoji="1" lang="en-US" altLang="ja-JP" sz="1800" dirty="0"/>
                    </a:p>
                    <a:p>
                      <a:pPr algn="l"/>
                      <a:r>
                        <a:rPr kumimoji="1" lang="en-US" altLang="ja-JP" sz="1800" dirty="0"/>
                        <a:t>  </a:t>
                      </a:r>
                      <a:r>
                        <a:rPr kumimoji="1" lang="ja-JP" altLang="en-US" sz="1800" dirty="0"/>
                        <a:t>感じなどが</a:t>
                      </a:r>
                      <a:r>
                        <a:rPr kumimoji="1" lang="ja-JP" altLang="en-US" sz="1800" dirty="0">
                          <a:solidFill>
                            <a:srgbClr val="FF0000"/>
                          </a:solidFill>
                        </a:rPr>
                        <a:t>分かっている</a:t>
                      </a:r>
                      <a:r>
                        <a:rPr kumimoji="1" lang="ja-JP" altLang="en-US" sz="1800" dirty="0"/>
                        <a:t>。</a:t>
                      </a:r>
                      <a:endParaRPr kumimoji="1" lang="en-US" altLang="ja-JP" sz="1800" dirty="0"/>
                    </a:p>
                    <a:p>
                      <a:pPr algn="l"/>
                      <a:r>
                        <a:rPr kumimoji="1" lang="ja-JP" altLang="en-US" sz="1800" dirty="0"/>
                        <a:t>　　　　　　　　　　　　　</a:t>
                      </a:r>
                      <a:endParaRPr kumimoji="1" lang="en-US" altLang="ja-JP" sz="1800" dirty="0"/>
                    </a:p>
                    <a:p>
                      <a:pPr algn="dist"/>
                      <a:r>
                        <a:rPr kumimoji="1" lang="ja-JP" altLang="en-US" sz="1800" dirty="0"/>
                        <a:t>・木やのこぎりを適切に扱う</a:t>
                      </a:r>
                      <a:endParaRPr kumimoji="1" lang="en-US" altLang="ja-JP" sz="1800" dirty="0"/>
                    </a:p>
                    <a:p>
                      <a:pPr algn="dist"/>
                      <a:r>
                        <a:rPr kumimoji="1" lang="en-US" altLang="ja-JP" sz="1800" dirty="0"/>
                        <a:t>  </a:t>
                      </a:r>
                      <a:r>
                        <a:rPr kumimoji="1" lang="ja-JP" altLang="en-US" sz="1800" dirty="0"/>
                        <a:t>とともに，前学年までの木</a:t>
                      </a:r>
                      <a:endParaRPr kumimoji="1" lang="en-US" altLang="ja-JP" sz="1800" dirty="0"/>
                    </a:p>
                    <a:p>
                      <a:pPr algn="dist"/>
                      <a:r>
                        <a:rPr kumimoji="1" lang="en-US" altLang="ja-JP" sz="1800" dirty="0"/>
                        <a:t>  </a:t>
                      </a:r>
                      <a:r>
                        <a:rPr kumimoji="1" lang="ja-JP" altLang="en-US" sz="1800" dirty="0"/>
                        <a:t>や接着剤などについての経</a:t>
                      </a:r>
                      <a:endParaRPr kumimoji="1" lang="en-US" altLang="ja-JP" sz="1800" dirty="0"/>
                    </a:p>
                    <a:p>
                      <a:pPr algn="dist"/>
                      <a:r>
                        <a:rPr kumimoji="1" lang="en-US" altLang="ja-JP" sz="1800" dirty="0"/>
                        <a:t>  </a:t>
                      </a:r>
                      <a:r>
                        <a:rPr kumimoji="1" lang="ja-JP" altLang="en-US" sz="1800" dirty="0"/>
                        <a:t>験を生かし，手や体全体を</a:t>
                      </a:r>
                      <a:endParaRPr kumimoji="1" lang="en-US" altLang="ja-JP" sz="1800" dirty="0"/>
                    </a:p>
                    <a:p>
                      <a:pPr algn="dist"/>
                      <a:r>
                        <a:rPr kumimoji="1" lang="en-US" altLang="ja-JP" sz="1800" dirty="0"/>
                        <a:t> </a:t>
                      </a:r>
                      <a:r>
                        <a:rPr kumimoji="1" lang="ja-JP" altLang="en-US" sz="1800" dirty="0"/>
                        <a:t> 十分に働かせ，表したい</a:t>
                      </a:r>
                      <a:r>
                        <a:rPr kumimoji="1" lang="ja-JP" altLang="en-US" sz="1800" dirty="0" err="1"/>
                        <a:t>こ</a:t>
                      </a:r>
                      <a:endParaRPr kumimoji="1" lang="en-US" altLang="ja-JP" sz="1800" dirty="0"/>
                    </a:p>
                    <a:p>
                      <a:pPr algn="dist"/>
                      <a:r>
                        <a:rPr kumimoji="1" lang="en-US" altLang="ja-JP" sz="1800" dirty="0"/>
                        <a:t>  </a:t>
                      </a:r>
                      <a:r>
                        <a:rPr kumimoji="1" lang="ja-JP" altLang="en-US" sz="1800" dirty="0" err="1"/>
                        <a:t>とに</a:t>
                      </a:r>
                      <a:r>
                        <a:rPr kumimoji="1" lang="ja-JP" altLang="en-US" sz="1800" dirty="0"/>
                        <a:t>合わせて表し方を工夫</a:t>
                      </a:r>
                      <a:endParaRPr kumimoji="1" lang="en-US" altLang="ja-JP" sz="1800" dirty="0"/>
                    </a:p>
                    <a:p>
                      <a:pPr algn="l"/>
                      <a:r>
                        <a:rPr kumimoji="1" lang="en-US" altLang="ja-JP" sz="1800" dirty="0"/>
                        <a:t>  </a:t>
                      </a:r>
                      <a:r>
                        <a:rPr kumimoji="1" lang="ja-JP" altLang="en-US" sz="1800" dirty="0"/>
                        <a:t>して</a:t>
                      </a:r>
                      <a:r>
                        <a:rPr kumimoji="1" lang="ja-JP" altLang="en-US" sz="1800" dirty="0">
                          <a:solidFill>
                            <a:srgbClr val="FF0000"/>
                          </a:solidFill>
                        </a:rPr>
                        <a:t>表している</a:t>
                      </a:r>
                      <a:r>
                        <a:rPr kumimoji="1" lang="ja-JP" altLang="en-US" sz="1800" dirty="0"/>
                        <a:t>。</a:t>
                      </a:r>
                    </a:p>
                  </a:txBody>
                  <a:tcPr marL="91445" marR="91445" marT="45690" marB="45690">
                    <a:solidFill>
                      <a:schemeClr val="bg1"/>
                    </a:solidFill>
                  </a:tcPr>
                </a:tc>
                <a:tc>
                  <a:txBody>
                    <a:bodyPr/>
                    <a:lstStyle/>
                    <a:p>
                      <a:pPr algn="dist"/>
                      <a:r>
                        <a:rPr kumimoji="1" lang="ja-JP" altLang="en-US" sz="1800" dirty="0"/>
                        <a:t>・</a:t>
                      </a:r>
                      <a:r>
                        <a:rPr kumimoji="1" lang="ja-JP" altLang="en-US" sz="1800" u="sng" dirty="0"/>
                        <a:t>形や色などの組合せによる感じ</a:t>
                      </a:r>
                      <a:endParaRPr kumimoji="1" lang="en-US" altLang="ja-JP" sz="1800" u="sng" dirty="0"/>
                    </a:p>
                    <a:p>
                      <a:pPr algn="dist"/>
                      <a:r>
                        <a:rPr kumimoji="1" lang="en-US" altLang="ja-JP" sz="1800" u="sng" dirty="0"/>
                        <a:t>  </a:t>
                      </a:r>
                      <a:r>
                        <a:rPr kumimoji="1" lang="ja-JP" altLang="en-US" sz="1800" u="sng" dirty="0"/>
                        <a:t>を基に，自分のイメージを</a:t>
                      </a:r>
                      <a:r>
                        <a:rPr kumimoji="1" lang="ja-JP" altLang="en-US" sz="1800" u="sng" dirty="0">
                          <a:solidFill>
                            <a:srgbClr val="FF0000"/>
                          </a:solidFill>
                        </a:rPr>
                        <a:t>もちながら</a:t>
                      </a:r>
                      <a:r>
                        <a:rPr kumimoji="1" lang="ja-JP" altLang="en-US" sz="1800" dirty="0"/>
                        <a:t>，</a:t>
                      </a:r>
                      <a:endParaRPr kumimoji="1" lang="en-US" altLang="ja-JP" sz="1800" dirty="0"/>
                    </a:p>
                    <a:p>
                      <a:pPr algn="dist"/>
                      <a:r>
                        <a:rPr kumimoji="1" lang="en-US" altLang="ja-JP" sz="1800" dirty="0"/>
                        <a:t>  </a:t>
                      </a:r>
                      <a:r>
                        <a:rPr kumimoji="1" lang="ja-JP" altLang="en-US" sz="1800" dirty="0"/>
                        <a:t>木を切ったり組み合わせたりして感</a:t>
                      </a:r>
                      <a:endParaRPr kumimoji="1" lang="en-US" altLang="ja-JP" sz="1800" dirty="0"/>
                    </a:p>
                    <a:p>
                      <a:pPr algn="dist"/>
                      <a:r>
                        <a:rPr kumimoji="1" lang="en-US" altLang="ja-JP" sz="1800" dirty="0"/>
                        <a:t>  </a:t>
                      </a:r>
                      <a:r>
                        <a:rPr kumimoji="1" lang="ja-JP" altLang="en-US" sz="1800" dirty="0" err="1"/>
                        <a:t>じた</a:t>
                      </a:r>
                      <a:r>
                        <a:rPr kumimoji="1" lang="ja-JP" altLang="en-US" sz="1800" dirty="0"/>
                        <a:t>ことや想像したことから，表した</a:t>
                      </a:r>
                      <a:endParaRPr kumimoji="1" lang="en-US" altLang="ja-JP" sz="1800" dirty="0"/>
                    </a:p>
                    <a:p>
                      <a:pPr algn="dist"/>
                      <a:r>
                        <a:rPr kumimoji="1" lang="en-US" altLang="ja-JP" sz="1800" dirty="0"/>
                        <a:t>  </a:t>
                      </a:r>
                      <a:r>
                        <a:rPr kumimoji="1" lang="ja-JP" altLang="en-US" sz="1800" dirty="0"/>
                        <a:t>いことを見付け，形や色などを生か</a:t>
                      </a:r>
                      <a:endParaRPr kumimoji="1" lang="en-US" altLang="ja-JP" sz="1800" dirty="0"/>
                    </a:p>
                    <a:p>
                      <a:pPr algn="dist"/>
                      <a:r>
                        <a:rPr kumimoji="1" lang="en-US" altLang="ja-JP" sz="1800" dirty="0"/>
                        <a:t>  </a:t>
                      </a:r>
                      <a:r>
                        <a:rPr kumimoji="1" lang="ja-JP" altLang="en-US" sz="1800" dirty="0"/>
                        <a:t>しながら，どのように表すかについて</a:t>
                      </a:r>
                      <a:endParaRPr kumimoji="1" lang="en-US" altLang="ja-JP" sz="1800" dirty="0"/>
                    </a:p>
                    <a:p>
                      <a:r>
                        <a:rPr kumimoji="1" lang="en-US" altLang="ja-JP" sz="1800" dirty="0"/>
                        <a:t>  </a:t>
                      </a:r>
                      <a:r>
                        <a:rPr kumimoji="1" lang="ja-JP" altLang="en-US" sz="1800" dirty="0">
                          <a:solidFill>
                            <a:srgbClr val="FF0000"/>
                          </a:solidFill>
                        </a:rPr>
                        <a:t>考えている</a:t>
                      </a:r>
                      <a:r>
                        <a:rPr kumimoji="1" lang="ja-JP" altLang="en-US" sz="1800" dirty="0"/>
                        <a:t>。</a:t>
                      </a:r>
                      <a:endParaRPr kumimoji="1" lang="en-US" altLang="ja-JP" sz="1800" dirty="0"/>
                    </a:p>
                    <a:p>
                      <a:r>
                        <a:rPr kumimoji="1" lang="ja-JP" altLang="en-US" sz="1800" dirty="0"/>
                        <a:t>　　　　　　　　　　　　　　（発想や構想）</a:t>
                      </a:r>
                    </a:p>
                    <a:p>
                      <a:pPr algn="dist"/>
                      <a:r>
                        <a:rPr kumimoji="1" lang="ja-JP" altLang="en-US" sz="1800" dirty="0"/>
                        <a:t>・</a:t>
                      </a:r>
                      <a:r>
                        <a:rPr kumimoji="1" lang="ja-JP" altLang="en-US" sz="1800" u="sng" dirty="0"/>
                        <a:t>形や色などの組合せによる感じ</a:t>
                      </a:r>
                      <a:endParaRPr kumimoji="1" lang="en-US" altLang="ja-JP" sz="1800" u="sng" dirty="0"/>
                    </a:p>
                    <a:p>
                      <a:pPr algn="dist"/>
                      <a:r>
                        <a:rPr kumimoji="1" lang="en-US" altLang="ja-JP" sz="1800" u="sng" dirty="0"/>
                        <a:t>  </a:t>
                      </a:r>
                      <a:r>
                        <a:rPr kumimoji="1" lang="ja-JP" altLang="en-US" sz="1800" u="sng" dirty="0"/>
                        <a:t>を基に，自分のイメージを</a:t>
                      </a:r>
                      <a:r>
                        <a:rPr kumimoji="1" lang="ja-JP" altLang="en-US" sz="1800" u="sng" dirty="0">
                          <a:solidFill>
                            <a:srgbClr val="FF0000"/>
                          </a:solidFill>
                        </a:rPr>
                        <a:t>もちながら</a:t>
                      </a:r>
                      <a:r>
                        <a:rPr kumimoji="1" lang="ja-JP" altLang="en-US" sz="1800" dirty="0"/>
                        <a:t>，</a:t>
                      </a:r>
                      <a:endParaRPr kumimoji="1" lang="en-US" altLang="ja-JP" sz="1800" dirty="0"/>
                    </a:p>
                    <a:p>
                      <a:pPr algn="dist"/>
                      <a:r>
                        <a:rPr kumimoji="1" lang="en-US" altLang="ja-JP" sz="1800" dirty="0"/>
                        <a:t>  </a:t>
                      </a:r>
                      <a:r>
                        <a:rPr kumimoji="1" lang="ja-JP" altLang="en-US" sz="1800" dirty="0"/>
                        <a:t>自分たちの作品の造形的なよさや</a:t>
                      </a:r>
                      <a:endParaRPr kumimoji="1" lang="en-US" altLang="ja-JP" sz="1800" dirty="0"/>
                    </a:p>
                    <a:p>
                      <a:pPr algn="dist"/>
                      <a:r>
                        <a:rPr kumimoji="1" lang="en-US" altLang="ja-JP" sz="1800" dirty="0"/>
                        <a:t>  </a:t>
                      </a:r>
                      <a:r>
                        <a:rPr kumimoji="1" lang="ja-JP" altLang="en-US" sz="1800" dirty="0"/>
                        <a:t>面白さ，表したいこと，いろいろな表</a:t>
                      </a:r>
                      <a:endParaRPr kumimoji="1" lang="en-US" altLang="ja-JP" sz="1800" dirty="0"/>
                    </a:p>
                    <a:p>
                      <a:pPr algn="dist"/>
                      <a:r>
                        <a:rPr kumimoji="1" lang="en-US" altLang="ja-JP" sz="1800" dirty="0"/>
                        <a:t>  </a:t>
                      </a:r>
                      <a:r>
                        <a:rPr kumimoji="1" lang="ja-JP" altLang="en-US" sz="1800" dirty="0"/>
                        <a:t>し方などについて，感じ取ったり考え</a:t>
                      </a:r>
                      <a:endParaRPr kumimoji="1" lang="en-US" altLang="ja-JP" sz="1800" dirty="0"/>
                    </a:p>
                    <a:p>
                      <a:pPr algn="dist"/>
                      <a:r>
                        <a:rPr kumimoji="1" lang="en-US" altLang="ja-JP" sz="1800" dirty="0"/>
                        <a:t>  </a:t>
                      </a:r>
                      <a:r>
                        <a:rPr kumimoji="1" lang="ja-JP" altLang="en-US" sz="1800" dirty="0"/>
                        <a:t>たりし，自分の見方や感じ方を</a:t>
                      </a:r>
                      <a:r>
                        <a:rPr kumimoji="1" lang="ja-JP" altLang="en-US" sz="1800" dirty="0">
                          <a:solidFill>
                            <a:srgbClr val="FF0000"/>
                          </a:solidFill>
                        </a:rPr>
                        <a:t>広げ</a:t>
                      </a:r>
                      <a:endParaRPr kumimoji="1" lang="en-US" altLang="ja-JP" sz="1800" dirty="0">
                        <a:solidFill>
                          <a:srgbClr val="FF0000"/>
                        </a:solidFill>
                      </a:endParaRPr>
                    </a:p>
                    <a:p>
                      <a:r>
                        <a:rPr kumimoji="1" lang="en-US" altLang="ja-JP" sz="1800" dirty="0">
                          <a:solidFill>
                            <a:srgbClr val="FF0000"/>
                          </a:solidFill>
                        </a:rPr>
                        <a:t>  </a:t>
                      </a:r>
                      <a:r>
                        <a:rPr kumimoji="1" lang="ja-JP" altLang="en-US" sz="1800" dirty="0">
                          <a:solidFill>
                            <a:srgbClr val="FF0000"/>
                          </a:solidFill>
                        </a:rPr>
                        <a:t>ている</a:t>
                      </a:r>
                      <a:r>
                        <a:rPr kumimoji="1" lang="ja-JP" altLang="en-US" sz="1800" dirty="0"/>
                        <a:t>。　　　　　　　　　　　（鑑賞）</a:t>
                      </a:r>
                    </a:p>
                  </a:txBody>
                  <a:tcPr marL="91445" marR="91445" marT="45690" marB="45690">
                    <a:solidFill>
                      <a:schemeClr val="bg1"/>
                    </a:solidFill>
                  </a:tcPr>
                </a:tc>
                <a:tc>
                  <a:txBody>
                    <a:bodyPr/>
                    <a:lstStyle/>
                    <a:p>
                      <a:pPr algn="dist"/>
                      <a:r>
                        <a:rPr kumimoji="1" lang="ja-JP" altLang="en-US" sz="1800" dirty="0"/>
                        <a:t>・つくりだす喜びを</a:t>
                      </a:r>
                      <a:endParaRPr kumimoji="1" lang="en-US" altLang="ja-JP" sz="1800" dirty="0"/>
                    </a:p>
                    <a:p>
                      <a:pPr algn="dist"/>
                      <a:r>
                        <a:rPr kumimoji="1" lang="en-US" altLang="ja-JP" sz="1800" dirty="0"/>
                        <a:t>  </a:t>
                      </a:r>
                      <a:r>
                        <a:rPr kumimoji="1" lang="ja-JP" altLang="en-US" sz="1800" dirty="0"/>
                        <a:t>味わい進んで木を</a:t>
                      </a:r>
                      <a:endParaRPr kumimoji="1" lang="en-US" altLang="ja-JP" sz="1800" dirty="0"/>
                    </a:p>
                    <a:p>
                      <a:pPr algn="dist"/>
                      <a:r>
                        <a:rPr kumimoji="1" lang="en-US" altLang="ja-JP" sz="1800" dirty="0"/>
                        <a:t>  </a:t>
                      </a:r>
                      <a:r>
                        <a:rPr kumimoji="1" lang="ja-JP" altLang="en-US" sz="1800" dirty="0"/>
                        <a:t>切ったり組み</a:t>
                      </a:r>
                      <a:r>
                        <a:rPr kumimoji="1" lang="ja-JP" altLang="en-US" sz="1800" dirty="0" err="1"/>
                        <a:t>合わ</a:t>
                      </a:r>
                      <a:endParaRPr kumimoji="1" lang="en-US" altLang="ja-JP" sz="1800" dirty="0"/>
                    </a:p>
                    <a:p>
                      <a:pPr algn="dist"/>
                      <a:r>
                        <a:rPr kumimoji="1" lang="en-US" altLang="ja-JP" sz="1800" dirty="0"/>
                        <a:t>  </a:t>
                      </a:r>
                      <a:r>
                        <a:rPr kumimoji="1" lang="ja-JP" altLang="en-US" sz="1800" dirty="0"/>
                        <a:t>せたりして立体に</a:t>
                      </a:r>
                      <a:endParaRPr kumimoji="1" lang="en-US" altLang="ja-JP" sz="1800" dirty="0"/>
                    </a:p>
                    <a:p>
                      <a:pPr algn="dist"/>
                      <a:r>
                        <a:rPr kumimoji="1" lang="en-US" altLang="ja-JP" sz="1800" dirty="0"/>
                        <a:t>  </a:t>
                      </a:r>
                      <a:r>
                        <a:rPr kumimoji="1" lang="ja-JP" altLang="en-US" sz="1800" dirty="0"/>
                        <a:t>表したり鑑賞したり</a:t>
                      </a:r>
                      <a:endParaRPr kumimoji="1" lang="en-US" altLang="ja-JP" sz="1800" dirty="0"/>
                    </a:p>
                    <a:p>
                      <a:pPr algn="dist"/>
                      <a:r>
                        <a:rPr kumimoji="1" lang="ja-JP" altLang="en-US" sz="1800" dirty="0"/>
                        <a:t>　する学習活動に</a:t>
                      </a:r>
                      <a:r>
                        <a:rPr kumimoji="1" lang="ja-JP" altLang="en-US" sz="1800" dirty="0">
                          <a:solidFill>
                            <a:srgbClr val="FF0000"/>
                          </a:solidFill>
                        </a:rPr>
                        <a:t>取</a:t>
                      </a:r>
                      <a:endParaRPr kumimoji="1" lang="en-US" altLang="ja-JP" sz="1800" dirty="0">
                        <a:solidFill>
                          <a:srgbClr val="FF0000"/>
                        </a:solidFill>
                      </a:endParaRPr>
                    </a:p>
                    <a:p>
                      <a:pPr algn="dist"/>
                      <a:r>
                        <a:rPr kumimoji="1" lang="en-US" altLang="ja-JP" sz="1800" dirty="0">
                          <a:solidFill>
                            <a:srgbClr val="FF0000"/>
                          </a:solidFill>
                        </a:rPr>
                        <a:t>  </a:t>
                      </a:r>
                      <a:r>
                        <a:rPr kumimoji="1" lang="ja-JP" altLang="en-US" sz="1800" dirty="0">
                          <a:solidFill>
                            <a:srgbClr val="FF0000"/>
                          </a:solidFill>
                        </a:rPr>
                        <a:t>り組もうとしている</a:t>
                      </a:r>
                      <a:r>
                        <a:rPr kumimoji="1" lang="ja-JP" altLang="en-US" sz="1800" dirty="0"/>
                        <a:t>。</a:t>
                      </a:r>
                    </a:p>
                  </a:txBody>
                  <a:tcPr marL="91445" marR="91445" marT="45690" marB="45690">
                    <a:solidFill>
                      <a:schemeClr val="bg1"/>
                    </a:solidFill>
                  </a:tcPr>
                </a:tc>
                <a:extLst>
                  <a:ext uri="{0D108BD9-81ED-4DB2-BD59-A6C34878D82A}">
                    <a16:rowId xmlns:a16="http://schemas.microsoft.com/office/drawing/2014/main" val="10001"/>
                  </a:ext>
                </a:extLst>
              </a:tr>
            </a:tbl>
          </a:graphicData>
        </a:graphic>
      </p:graphicFrame>
      <p:sp>
        <p:nvSpPr>
          <p:cNvPr id="63506" name="正方形/長方形 2"/>
          <p:cNvSpPr>
            <a:spLocks noChangeArrowheads="1"/>
          </p:cNvSpPr>
          <p:nvPr/>
        </p:nvSpPr>
        <p:spPr bwMode="auto">
          <a:xfrm>
            <a:off x="139700" y="1003300"/>
            <a:ext cx="8669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a:solidFill>
                  <a:srgbClr val="000000"/>
                </a:solidFill>
                <a:latin typeface="ＭＳ...."/>
                <a:cs typeface="新細明體"/>
              </a:rPr>
              <a:t>【</a:t>
            </a:r>
            <a:r>
              <a:rPr lang="ja-JP" altLang="en-US">
                <a:solidFill>
                  <a:srgbClr val="000000"/>
                </a:solidFill>
                <a:latin typeface="ＭＳ...."/>
                <a:cs typeface="新細明體"/>
              </a:rPr>
              <a:t>題材の評価規準</a:t>
            </a:r>
            <a:r>
              <a:rPr lang="en-US" altLang="zh-TW">
                <a:solidFill>
                  <a:srgbClr val="000000"/>
                </a:solidFill>
                <a:latin typeface="ＭＳ...."/>
                <a:cs typeface="新細明體"/>
              </a:rPr>
              <a:t>】 </a:t>
            </a:r>
          </a:p>
        </p:txBody>
      </p:sp>
      <p:sp>
        <p:nvSpPr>
          <p:cNvPr id="12" name="角丸四角形 11"/>
          <p:cNvSpPr/>
          <p:nvPr/>
        </p:nvSpPr>
        <p:spPr>
          <a:xfrm>
            <a:off x="2568575" y="6270625"/>
            <a:ext cx="6477000" cy="587375"/>
          </a:xfrm>
          <a:prstGeom prst="roundRect">
            <a:avLst/>
          </a:prstGeom>
          <a:noFill/>
          <a:ln w="19050">
            <a:no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kumimoji="1" lang="en-US" altLang="ja-JP" dirty="0">
                <a:latin typeface="+mn-ea"/>
              </a:rPr>
              <a:t>※</a:t>
            </a:r>
            <a:r>
              <a:rPr kumimoji="1" lang="ja-JP" altLang="en-US" dirty="0">
                <a:latin typeface="+mn-ea"/>
              </a:rPr>
              <a:t>題材の目標から題材の評価規準を設定する方法で作成した例</a:t>
            </a:r>
          </a:p>
        </p:txBody>
      </p:sp>
      <p:sp>
        <p:nvSpPr>
          <p:cNvPr id="7" name="角丸四角形吹き出し 6"/>
          <p:cNvSpPr/>
          <p:nvPr/>
        </p:nvSpPr>
        <p:spPr>
          <a:xfrm>
            <a:off x="5076825" y="962025"/>
            <a:ext cx="1966913" cy="469900"/>
          </a:xfrm>
          <a:prstGeom prst="wedgeRoundRectCallout">
            <a:avLst>
              <a:gd name="adj1" fmla="val 1445"/>
              <a:gd name="adj2" fmla="val 165823"/>
              <a:gd name="adj3" fmla="val 16667"/>
            </a:avLst>
          </a:prstGeom>
          <a:solidFill>
            <a:srgbClr val="FFFF99"/>
          </a:solidFill>
          <a:ln w="22225">
            <a:solidFill>
              <a:srgbClr val="FF0000"/>
            </a:solid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kumimoji="1" lang="en-US" altLang="ja-JP" dirty="0"/>
              <a:t>〔</a:t>
            </a:r>
            <a:r>
              <a:rPr kumimoji="1" lang="ja-JP" altLang="en-US" dirty="0"/>
              <a:t>共通事項</a:t>
            </a:r>
            <a:r>
              <a:rPr kumimoji="1" lang="en-US" altLang="ja-JP" dirty="0"/>
              <a:t>〕</a:t>
            </a:r>
            <a:r>
              <a:rPr kumimoji="1" lang="ja-JP" altLang="en-US" dirty="0"/>
              <a:t>（１）イ</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89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正方形/長方形 2"/>
          <p:cNvSpPr>
            <a:spLocks noChangeArrowheads="1"/>
          </p:cNvSpPr>
          <p:nvPr/>
        </p:nvSpPr>
        <p:spPr bwMode="auto">
          <a:xfrm>
            <a:off x="107950" y="885825"/>
            <a:ext cx="8351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000">
                <a:solidFill>
                  <a:srgbClr val="000000"/>
                </a:solidFill>
                <a:latin typeface="ＭＳ....."/>
              </a:rPr>
              <a:t>【</a:t>
            </a:r>
            <a:r>
              <a:rPr lang="ja-JP" altLang="en-US" sz="2000">
                <a:solidFill>
                  <a:srgbClr val="000000"/>
                </a:solidFill>
                <a:latin typeface="ＭＳ....."/>
              </a:rPr>
              <a:t>指導と評価の計画</a:t>
            </a:r>
            <a:r>
              <a:rPr lang="en-US" altLang="ja-JP" sz="2000">
                <a:solidFill>
                  <a:srgbClr val="000000"/>
                </a:solidFill>
                <a:latin typeface="ＭＳ....."/>
              </a:rPr>
              <a:t>】</a:t>
            </a:r>
            <a:r>
              <a:rPr lang="ja-JP" altLang="en-US" sz="2000">
                <a:solidFill>
                  <a:srgbClr val="000000"/>
                </a:solidFill>
                <a:latin typeface="ＭＳ....."/>
              </a:rPr>
              <a:t>（６時間）</a:t>
            </a:r>
            <a:r>
              <a:rPr lang="ja-JP" altLang="en-US">
                <a:solidFill>
                  <a:srgbClr val="000000"/>
                </a:solidFill>
                <a:latin typeface="ＭＳ....."/>
              </a:rPr>
              <a:t>	</a:t>
            </a:r>
          </a:p>
        </p:txBody>
      </p:sp>
      <p:graphicFrame>
        <p:nvGraphicFramePr>
          <p:cNvPr id="2" name="表 1"/>
          <p:cNvGraphicFramePr>
            <a:graphicFrameLocks noGrp="1"/>
          </p:cNvGraphicFramePr>
          <p:nvPr/>
        </p:nvGraphicFramePr>
        <p:xfrm>
          <a:off x="107950" y="1285875"/>
          <a:ext cx="8937626" cy="5051426"/>
        </p:xfrm>
        <a:graphic>
          <a:graphicData uri="http://schemas.openxmlformats.org/drawingml/2006/table">
            <a:tbl>
              <a:tblPr firstRow="1" bandRow="1">
                <a:tableStyleId>{5940675A-B579-460E-94D1-54222C63F5DA}</a:tableStyleId>
              </a:tblPr>
              <a:tblGrid>
                <a:gridCol w="322356">
                  <a:extLst>
                    <a:ext uri="{9D8B030D-6E8A-4147-A177-3AD203B41FA5}">
                      <a16:colId xmlns:a16="http://schemas.microsoft.com/office/drawing/2014/main" val="20000"/>
                    </a:ext>
                  </a:extLst>
                </a:gridCol>
                <a:gridCol w="2269486">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792088">
                  <a:extLst>
                    <a:ext uri="{9D8B030D-6E8A-4147-A177-3AD203B41FA5}">
                      <a16:colId xmlns:a16="http://schemas.microsoft.com/office/drawing/2014/main" val="20005"/>
                    </a:ext>
                  </a:extLst>
                </a:gridCol>
                <a:gridCol w="936104">
                  <a:extLst>
                    <a:ext uri="{9D8B030D-6E8A-4147-A177-3AD203B41FA5}">
                      <a16:colId xmlns:a16="http://schemas.microsoft.com/office/drawing/2014/main" val="20006"/>
                    </a:ext>
                  </a:extLst>
                </a:gridCol>
                <a:gridCol w="2673376">
                  <a:extLst>
                    <a:ext uri="{9D8B030D-6E8A-4147-A177-3AD203B41FA5}">
                      <a16:colId xmlns:a16="http://schemas.microsoft.com/office/drawing/2014/main" val="20007"/>
                    </a:ext>
                  </a:extLst>
                </a:gridCol>
              </a:tblGrid>
              <a:tr h="259129">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00" dirty="0"/>
                        <a:t>時間</a:t>
                      </a:r>
                    </a:p>
                  </a:txBody>
                  <a:tcPr marL="91430" marR="91430" marT="45732" marB="45732">
                    <a:lnR w="12700" cap="flat" cmpd="sng" algn="ctr">
                      <a:solidFill>
                        <a:schemeClr val="tx1"/>
                      </a:solidFill>
                      <a:prstDash val="solid"/>
                      <a:round/>
                      <a:headEnd type="none" w="med" len="med"/>
                      <a:tailEnd type="none" w="med" len="med"/>
                    </a:lnR>
                  </a:tcPr>
                </a:tc>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t>ねらい・学習活動</a:t>
                      </a:r>
                    </a:p>
                  </a:txBody>
                  <a:tcPr marL="91430" marR="91430" marT="45732" marB="45732">
                    <a:lnL w="12700" cap="flat" cmpd="sng" algn="ctr">
                      <a:solidFill>
                        <a:schemeClr val="tx1"/>
                      </a:solidFill>
                      <a:prstDash val="solid"/>
                      <a:round/>
                      <a:headEnd type="none" w="med" len="med"/>
                      <a:tailEnd type="none" w="med" len="med"/>
                    </a:lnL>
                  </a:tcPr>
                </a:tc>
                <a:tc gridSpan="5">
                  <a:txBody>
                    <a:bodyPr/>
                    <a:lstStyle/>
                    <a:p>
                      <a:pPr algn="ctr"/>
                      <a:r>
                        <a:rPr kumimoji="1" lang="ja-JP" altLang="en-US" sz="1100" dirty="0"/>
                        <a:t>評価の観点と評価方法</a:t>
                      </a:r>
                    </a:p>
                  </a:txBody>
                  <a:tcPr marL="91430" marR="91430" marT="45732" marB="45732">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sz="1400" dirty="0"/>
                    </a:p>
                  </a:txBody>
                  <a:tcPr marL="91437" marR="91437" marT="45714" marB="45714">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sz="1400" dirty="0"/>
                    </a:p>
                  </a:txBody>
                  <a:tcPr marL="91437" marR="91437" marT="45714" marB="45714">
                    <a:lnB w="12700" cap="flat" cmpd="sng" algn="ctr">
                      <a:solidFill>
                        <a:schemeClr val="tx1"/>
                      </a:solidFill>
                      <a:prstDash val="solid"/>
                      <a:round/>
                      <a:headEnd type="none" w="med" len="med"/>
                      <a:tailEnd type="none" w="med" len="med"/>
                    </a:lnB>
                  </a:tcPr>
                </a:tc>
                <a:tc rowSpan="3">
                  <a:txBody>
                    <a:bodyPr/>
                    <a:lstStyle/>
                    <a:p>
                      <a:pPr algn="ctr"/>
                      <a:r>
                        <a:rPr kumimoji="1" lang="ja-JP" altLang="en-US" sz="1600" dirty="0"/>
                        <a:t>備考</a:t>
                      </a:r>
                    </a:p>
                  </a:txBody>
                  <a:tcPr marL="91430" marR="91430" marT="45732" marB="45732">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5422">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1000" dirty="0"/>
                        <a:t>知識・技能</a:t>
                      </a:r>
                    </a:p>
                  </a:txBody>
                  <a:tcPr marL="91430" marR="91430" marT="45732" marB="45732"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hMerge="1">
                  <a:txBody>
                    <a:bodyPr/>
                    <a:lstStyle/>
                    <a:p>
                      <a:endParaRPr kumimoji="1" lang="ja-JP" altLang="en-US"/>
                    </a:p>
                  </a:txBody>
                  <a:tcPr/>
                </a:tc>
                <a:tc gridSpan="2">
                  <a:txBody>
                    <a:bodyPr/>
                    <a:lstStyle/>
                    <a:p>
                      <a:pPr algn="ctr"/>
                      <a:r>
                        <a:rPr kumimoji="1" lang="ja-JP" altLang="en-US" sz="1000" dirty="0"/>
                        <a:t>思考・判断・表現</a:t>
                      </a:r>
                    </a:p>
                  </a:txBody>
                  <a:tcPr marL="91430" marR="91430" marT="45732" marB="45732"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66"/>
                    </a:solidFill>
                  </a:tcPr>
                </a:tc>
                <a:tc hMerge="1">
                  <a:txBody>
                    <a:bodyPr/>
                    <a:lstStyle/>
                    <a:p>
                      <a:endParaRPr kumimoji="1" lang="ja-JP" altLang="en-US"/>
                    </a:p>
                  </a:txBody>
                  <a:tcPr/>
                </a:tc>
                <a:tc rowSpan="2">
                  <a:txBody>
                    <a:bodyPr/>
                    <a:lstStyle/>
                    <a:p>
                      <a:pPr algn="ctr"/>
                      <a:r>
                        <a:rPr kumimoji="1" lang="ja-JP" altLang="en-US" sz="1000" dirty="0"/>
                        <a:t>主体的に取り組む態度</a:t>
                      </a:r>
                    </a:p>
                  </a:txBody>
                  <a:tcPr marL="91430" marR="91430" marT="45732" marB="457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00"/>
                    </a:solidFill>
                  </a:tcPr>
                </a:tc>
                <a:tc vMerge="1">
                  <a:txBody>
                    <a:bodyPr/>
                    <a:lstStyle/>
                    <a:p>
                      <a:pPr algn="ctr"/>
                      <a:endParaRPr kumimoji="1" lang="ja-JP" altLang="en-US" sz="1600" dirty="0"/>
                    </a:p>
                  </a:txBody>
                  <a:tcPr marL="91430" marR="91430" marT="45723" marB="4572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00"/>
                    </a:solidFill>
                  </a:tcPr>
                </a:tc>
                <a:extLst>
                  <a:ext uri="{0D108BD9-81ED-4DB2-BD59-A6C34878D82A}">
                    <a16:rowId xmlns:a16="http://schemas.microsoft.com/office/drawing/2014/main" val="10001"/>
                  </a:ext>
                </a:extLst>
              </a:tr>
              <a:tr h="259115">
                <a:tc vMerge="1">
                  <a:txBody>
                    <a:bodyPr/>
                    <a:lstStyle/>
                    <a:p>
                      <a:endParaRPr kumimoji="1" lang="ja-JP" altLang="en-US" sz="1300" dirty="0"/>
                    </a:p>
                  </a:txBody>
                  <a:tcPr marL="91430" marR="91430" marT="45723" marB="45723">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tc>
                <a:tc>
                  <a:txBody>
                    <a:bodyPr/>
                    <a:lstStyle/>
                    <a:p>
                      <a:pPr algn="ctr"/>
                      <a:r>
                        <a:rPr kumimoji="1" lang="ja-JP" altLang="en-US" sz="1100" dirty="0"/>
                        <a:t>知識</a:t>
                      </a:r>
                    </a:p>
                  </a:txBody>
                  <a:tcPr marL="91430" marR="91430" marT="45732" marB="45732" anchor="ctr">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solidFill>
                      <a:srgbClr val="FF99CC"/>
                    </a:solidFill>
                  </a:tcPr>
                </a:tc>
                <a:tc>
                  <a:txBody>
                    <a:bodyPr/>
                    <a:lstStyle/>
                    <a:p>
                      <a:pPr algn="ctr"/>
                      <a:r>
                        <a:rPr kumimoji="1" lang="ja-JP" altLang="en-US" sz="1100" dirty="0"/>
                        <a:t>技能</a:t>
                      </a:r>
                    </a:p>
                  </a:txBody>
                  <a:tcPr marL="91430" marR="91430" marT="45732" marB="45732" anchor="ctr">
                    <a:lnL w="12700" cap="flat" cmpd="sng" algn="ctr">
                      <a:solidFill>
                        <a:schemeClr val="tx1"/>
                      </a:solidFill>
                      <a:prstDash val="dot"/>
                      <a:round/>
                      <a:headEnd type="none" w="med" len="med"/>
                      <a:tailEnd type="none" w="med" len="med"/>
                    </a:lnL>
                    <a:lnT w="12700" cap="flat" cmpd="sng" algn="ctr">
                      <a:solidFill>
                        <a:schemeClr val="tx1"/>
                      </a:solidFill>
                      <a:prstDash val="solid"/>
                      <a:round/>
                      <a:headEnd type="none" w="med" len="med"/>
                      <a:tailEnd type="none" w="med" len="med"/>
                    </a:lnT>
                    <a:solidFill>
                      <a:srgbClr val="FF99CC"/>
                    </a:solidFill>
                  </a:tcPr>
                </a:tc>
                <a:tc>
                  <a:txBody>
                    <a:bodyPr/>
                    <a:lstStyle/>
                    <a:p>
                      <a:pPr algn="ctr"/>
                      <a:r>
                        <a:rPr kumimoji="1" lang="ja-JP" altLang="en-US" sz="800" dirty="0"/>
                        <a:t>発想や構想</a:t>
                      </a:r>
                    </a:p>
                  </a:txBody>
                  <a:tcPr marL="91430" marR="91430" marT="45732" marB="45732" anchor="ctr">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solidFill>
                      <a:srgbClr val="66FF66"/>
                    </a:solidFill>
                  </a:tcPr>
                </a:tc>
                <a:tc>
                  <a:txBody>
                    <a:bodyPr/>
                    <a:lstStyle/>
                    <a:p>
                      <a:pPr algn="ctr"/>
                      <a:r>
                        <a:rPr kumimoji="1" lang="ja-JP" altLang="en-US" sz="1000" dirty="0"/>
                        <a:t>鑑賞</a:t>
                      </a:r>
                      <a:endParaRPr kumimoji="1" lang="ja-JP" altLang="en-US" sz="1100" dirty="0"/>
                    </a:p>
                  </a:txBody>
                  <a:tcPr marL="91430" marR="91430" marT="45732" marB="45732" anchor="ctr">
                    <a:lnL w="12700" cap="flat" cmpd="sng" algn="ctr">
                      <a:solidFill>
                        <a:schemeClr val="tx1"/>
                      </a:solidFill>
                      <a:prstDash val="dot"/>
                      <a:round/>
                      <a:headEnd type="none" w="med" len="med"/>
                      <a:tailEnd type="none" w="med" len="med"/>
                    </a:lnL>
                    <a:lnT w="12700" cap="flat" cmpd="sng" algn="ctr">
                      <a:solidFill>
                        <a:schemeClr val="tx1"/>
                      </a:solidFill>
                      <a:prstDash val="solid"/>
                      <a:round/>
                      <a:headEnd type="none" w="med" len="med"/>
                      <a:tailEnd type="none" w="med" len="med"/>
                    </a:lnT>
                    <a:solidFill>
                      <a:srgbClr val="66FF66"/>
                    </a:solid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2"/>
                  </a:ext>
                </a:extLst>
              </a:tr>
              <a:tr h="945136">
                <a:tc>
                  <a:txBody>
                    <a:bodyPr/>
                    <a:lstStyle/>
                    <a:p>
                      <a:r>
                        <a:rPr kumimoji="1" lang="en-US" altLang="ja-JP" sz="1400" dirty="0">
                          <a:latin typeface="+mn-ea"/>
                          <a:ea typeface="+mn-ea"/>
                        </a:rPr>
                        <a:t>1</a:t>
                      </a:r>
                    </a:p>
                    <a:p>
                      <a:endParaRPr kumimoji="1" lang="en-US" altLang="ja-JP" sz="1400" dirty="0">
                        <a:latin typeface="+mn-ea"/>
                        <a:ea typeface="+mn-ea"/>
                      </a:endParaRPr>
                    </a:p>
                    <a:p>
                      <a:r>
                        <a:rPr kumimoji="1" lang="en-US" altLang="ja-JP" sz="1400" dirty="0">
                          <a:latin typeface="+mn-ea"/>
                          <a:ea typeface="+mn-ea"/>
                        </a:rPr>
                        <a:t>2</a:t>
                      </a:r>
                    </a:p>
                    <a:p>
                      <a:endParaRPr kumimoji="1" lang="en-US" altLang="ja-JP" sz="1400" dirty="0">
                        <a:latin typeface="+mn-ea"/>
                        <a:ea typeface="+mn-ea"/>
                      </a:endParaRPr>
                    </a:p>
                  </a:txBody>
                  <a:tcPr marL="91430" marR="91430" marT="45732" marB="45732">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kumimoji="1" lang="ja-JP" altLang="en-US" sz="1200" dirty="0"/>
                        <a:t>・のこぎりの使い方を知り，木をいろいろな長さや形に工夫して切る。</a:t>
                      </a:r>
                    </a:p>
                    <a:p>
                      <a:r>
                        <a:rPr kumimoji="1" lang="ja-JP" altLang="en-US" sz="1200" dirty="0"/>
                        <a:t>・のこぎりを適切に扱う。</a:t>
                      </a:r>
                    </a:p>
                  </a:txBody>
                  <a:tcPr marL="91430" marR="91430" marT="45732" marB="45732">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kumimoji="1" lang="ja-JP" altLang="en-US" sz="1300" dirty="0"/>
                    </a:p>
                  </a:txBody>
                  <a:tcPr marL="91430" marR="91430" marT="45732" marB="45732">
                    <a:lnR w="12700" cap="flat" cmpd="sng" algn="ctr">
                      <a:solidFill>
                        <a:schemeClr val="tx1"/>
                      </a:solidFill>
                      <a:prstDash val="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kumimoji="1" lang="ja-JP" altLang="en-US" sz="1400" dirty="0"/>
                        <a:t>〇</a:t>
                      </a:r>
                    </a:p>
                  </a:txBody>
                  <a:tcPr marL="91430" marR="91430" marT="45732" marB="45732">
                    <a:lnL w="12700" cap="flat" cmpd="sng" algn="ctr">
                      <a:solidFill>
                        <a:schemeClr val="tx1"/>
                      </a:solidFill>
                      <a:prstDash val="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kumimoji="1" lang="en-US" altLang="ja-JP" sz="1200" dirty="0"/>
                    </a:p>
                  </a:txBody>
                  <a:tcPr marL="91430" marR="91430" marT="45732" marB="45732">
                    <a:lnR w="12700" cap="flat" cmpd="sng" algn="ctr">
                      <a:solidFill>
                        <a:schemeClr val="tx1"/>
                      </a:solidFill>
                      <a:prstDash val="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endParaRPr kumimoji="1" lang="en-US" altLang="ja-JP" sz="1200" dirty="0"/>
                    </a:p>
                  </a:txBody>
                  <a:tcPr marL="91430" marR="91430" marT="45732" marB="45732">
                    <a:lnL w="12700" cap="flat" cmpd="sng" algn="ctr">
                      <a:solidFill>
                        <a:schemeClr val="tx1"/>
                      </a:solidFill>
                      <a:prstDash val="dot"/>
                      <a:round/>
                      <a:headEnd type="none" w="med" len="med"/>
                      <a:tailEnd type="none" w="med" len="med"/>
                    </a:lnL>
                    <a:lnB w="12700" cap="flat" cmpd="sng" algn="ctr">
                      <a:solidFill>
                        <a:schemeClr val="tx1"/>
                      </a:solidFill>
                      <a:prstDash val="solid"/>
                      <a:round/>
                      <a:headEnd type="none" w="med" len="med"/>
                      <a:tailEnd type="none" w="med" len="med"/>
                    </a:lnB>
                  </a:tcPr>
                </a:tc>
                <a:tc rowSpan="6">
                  <a:txBody>
                    <a:bodyPr/>
                    <a:lstStyle/>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pPr algn="ctr"/>
                      <a:r>
                        <a:rPr kumimoji="1" lang="ja-JP" altLang="en-US" sz="1400" dirty="0"/>
                        <a:t>◎</a:t>
                      </a:r>
                      <a:endParaRPr kumimoji="1" lang="en-US" altLang="ja-JP" sz="1400" dirty="0"/>
                    </a:p>
                    <a:p>
                      <a:pPr algn="ctr"/>
                      <a:r>
                        <a:rPr kumimoji="1" lang="ja-JP" altLang="en-US" sz="1200" dirty="0"/>
                        <a:t>観察</a:t>
                      </a:r>
                      <a:endParaRPr kumimoji="1" lang="en-US" altLang="ja-JP" sz="1200" dirty="0"/>
                    </a:p>
                    <a:p>
                      <a:pPr algn="ctr"/>
                      <a:r>
                        <a:rPr kumimoji="1" lang="ja-JP" altLang="en-US" sz="1200" dirty="0"/>
                        <a:t>対話</a:t>
                      </a:r>
                      <a:endParaRPr kumimoji="1" lang="en-US" altLang="ja-JP" sz="1200" dirty="0"/>
                    </a:p>
                    <a:p>
                      <a:pPr algn="ctr"/>
                      <a:r>
                        <a:rPr kumimoji="1" lang="ja-JP" altLang="en-US" sz="1200" dirty="0"/>
                        <a:t>作品</a:t>
                      </a:r>
                      <a:endParaRPr kumimoji="1" lang="en-US" altLang="ja-JP" sz="1200" dirty="0"/>
                    </a:p>
                    <a:p>
                      <a:pPr algn="ctr"/>
                      <a:r>
                        <a:rPr kumimoji="1" lang="ja-JP" altLang="en-US" sz="1200" dirty="0"/>
                        <a:t>作品カード</a:t>
                      </a:r>
                      <a:endParaRPr kumimoji="1" lang="en-US" altLang="ja-JP" sz="1200" dirty="0"/>
                    </a:p>
                  </a:txBody>
                  <a:tcPr marL="91430" marR="91430" marT="45732" marB="45732">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dist"/>
                      <a:r>
                        <a:rPr kumimoji="1" lang="ja-JP" altLang="en-US" sz="1200" dirty="0"/>
                        <a:t>１，２時間目は記録に残す評価はしないが，「技能」の視点で児童の学習状況を把握し，指導に生かす。それを踏まえて５時間目に「技能」の視点で児童の活動の姿などを捉え，記録に残す。</a:t>
                      </a:r>
                    </a:p>
                  </a:txBody>
                  <a:tcPr marL="91430" marR="91430" marT="45732" marB="45732">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1139">
                <a:tc rowSpan="3">
                  <a:txBody>
                    <a:bodyPr/>
                    <a:lstStyle/>
                    <a:p>
                      <a:r>
                        <a:rPr kumimoji="1" lang="ja-JP" altLang="en-US" sz="1400" dirty="0">
                          <a:latin typeface="+mn-ea"/>
                          <a:ea typeface="+mn-ea"/>
                        </a:rPr>
                        <a:t>３</a:t>
                      </a:r>
                      <a:endParaRPr kumimoji="1" lang="en-US" altLang="ja-JP" sz="1400" dirty="0">
                        <a:latin typeface="+mn-ea"/>
                        <a:ea typeface="+mn-ea"/>
                      </a:endParaRPr>
                    </a:p>
                    <a:p>
                      <a:endParaRPr kumimoji="1" lang="en-US" altLang="ja-JP" sz="1400" dirty="0">
                        <a:latin typeface="+mn-ea"/>
                        <a:ea typeface="+mn-ea"/>
                      </a:endParaRPr>
                    </a:p>
                    <a:p>
                      <a:endParaRPr kumimoji="1" lang="en-US" altLang="ja-JP" sz="1400" dirty="0">
                        <a:latin typeface="+mn-ea"/>
                        <a:ea typeface="+mn-ea"/>
                      </a:endParaRPr>
                    </a:p>
                    <a:p>
                      <a:endParaRPr kumimoji="1" lang="en-US" altLang="ja-JP" sz="1400" dirty="0">
                        <a:latin typeface="+mn-ea"/>
                        <a:ea typeface="+mn-ea"/>
                      </a:endParaRPr>
                    </a:p>
                    <a:p>
                      <a:r>
                        <a:rPr kumimoji="1" lang="ja-JP" altLang="en-US" sz="1400" dirty="0">
                          <a:latin typeface="+mn-ea"/>
                          <a:ea typeface="+mn-ea"/>
                        </a:rPr>
                        <a:t>４</a:t>
                      </a:r>
                    </a:p>
                  </a:txBody>
                  <a:tcPr marL="91430" marR="91430" marT="45732" marB="45732">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kumimoji="1" lang="ja-JP" altLang="en-US" sz="1200" dirty="0"/>
                        <a:t>・切った木（木片）を並べたり組み合わせたりしながら，表したいことを見付け，どのように表すかについて考える。</a:t>
                      </a:r>
                    </a:p>
                  </a:txBody>
                  <a:tcPr marL="91430" marR="91430" marT="45732" marB="45732">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kumimoji="1" lang="ja-JP" altLang="en-US" sz="1300" dirty="0"/>
                    </a:p>
                  </a:txBody>
                  <a:tcPr marL="91430" marR="91430" marT="45732" marB="45732">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1400" dirty="0"/>
                        <a:t>〇</a:t>
                      </a:r>
                    </a:p>
                  </a:txBody>
                  <a:tcPr marL="91430" marR="91430" marT="45732" marB="45732">
                    <a:lnL w="12700" cap="flat" cmpd="sng" algn="ctr">
                      <a:solidFill>
                        <a:schemeClr val="tx1"/>
                      </a:solidFill>
                      <a:prstDash val="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1400" dirty="0"/>
                        <a:t>〇</a:t>
                      </a:r>
                      <a:endParaRPr kumimoji="1" lang="en-US" altLang="ja-JP" sz="1400" dirty="0"/>
                    </a:p>
                  </a:txBody>
                  <a:tcPr marL="91430" marR="91430" marT="45732" marB="45732">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endParaRPr kumimoji="1" lang="ja-JP" altLang="en-US" sz="1200"/>
                    </a:p>
                  </a:txBody>
                  <a:tcPr marL="91430" marR="91430" marT="45732" marB="45732">
                    <a:lnL w="12700" cap="flat" cmpd="sng" algn="ctr">
                      <a:solidFill>
                        <a:schemeClr val="tx1"/>
                      </a:solidFill>
                      <a:prstDash val="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4"/>
                  </a:ext>
                </a:extLst>
              </a:tr>
              <a:tr h="464228">
                <a:tc vMerge="1">
                  <a:txBody>
                    <a:bodyPr/>
                    <a:lstStyle/>
                    <a:p>
                      <a:endParaRPr kumimoji="1" lang="ja-JP" altLang="en-US" sz="1400" dirty="0"/>
                    </a:p>
                  </a:txBody>
                  <a:tcPr marL="91430" marR="91430" marT="45723" marB="4572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1400" dirty="0"/>
                    </a:p>
                  </a:txBody>
                  <a:tcPr marL="91430" marR="91430" marT="45723" marB="45723">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1300" dirty="0"/>
                    </a:p>
                  </a:txBody>
                  <a:tcPr marL="91430" marR="91430" marT="45723" marB="4572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1300" dirty="0"/>
                    </a:p>
                  </a:txBody>
                  <a:tcPr marL="91430" marR="91430" marT="45723" marB="45723">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en-US" altLang="ja-JP" sz="1400" dirty="0"/>
                    </a:p>
                  </a:txBody>
                  <a:tcPr marL="91430" marR="91430" marT="45723" marB="4572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en-US" altLang="ja-JP" sz="1400" dirty="0"/>
                    </a:p>
                  </a:txBody>
                  <a:tcPr marL="91430" marR="91430" marT="45723" marB="45723">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en-US" altLang="ja-JP" sz="1400" dirty="0"/>
                    </a:p>
                  </a:txBody>
                  <a:tcPr marL="91430" marR="91430" marT="45723" marB="4572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dist"/>
                      <a:r>
                        <a:rPr kumimoji="1" lang="ja-JP" altLang="en-US" sz="1200" dirty="0"/>
                        <a:t>３時間目は記録に残す評価はしないが，「思考・判断・表現（発想や構想）」の視点で児童の学習状況を把握し，指導に生かす。それを踏まえて４時間目に「思考・判断・表現（発想や構想）」の視点で児童の活動の姿などを捉え，記録に</a:t>
                      </a:r>
                      <a:endParaRPr kumimoji="1" lang="en-US" altLang="ja-JP" sz="1200" dirty="0"/>
                    </a:p>
                    <a:p>
                      <a:pPr algn="l"/>
                      <a:r>
                        <a:rPr kumimoji="1" lang="ja-JP" altLang="en-US" sz="1200" dirty="0"/>
                        <a:t>残す。</a:t>
                      </a:r>
                      <a:endParaRPr kumimoji="1" lang="en-US" altLang="ja-JP" sz="1200" dirty="0"/>
                    </a:p>
                  </a:txBody>
                  <a:tcPr marL="91430" marR="91430" marT="45732" marB="45732">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90758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endParaRPr kumimoji="1" lang="ja-JP" altLang="en-US" sz="1200" dirty="0"/>
                    </a:p>
                  </a:txBody>
                  <a:tcPr marL="91430" marR="91430" marT="45732" marB="45732">
                    <a:lnL w="12700" cap="flat" cmpd="sng" algn="ctr">
                      <a:solidFill>
                        <a:schemeClr val="tx1"/>
                      </a:solidFill>
                      <a:prstDash val="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a:t>◎</a:t>
                      </a:r>
                      <a:endParaRPr kumimoji="1" lang="en-US" altLang="ja-JP" sz="1400" dirty="0"/>
                    </a:p>
                    <a:p>
                      <a:pPr algn="ctr"/>
                      <a:r>
                        <a:rPr kumimoji="1" lang="ja-JP" altLang="en-US" sz="1200" dirty="0"/>
                        <a:t>観察</a:t>
                      </a:r>
                      <a:endParaRPr kumimoji="1" lang="en-US" altLang="ja-JP" sz="1200" dirty="0"/>
                    </a:p>
                    <a:p>
                      <a:pPr algn="ctr"/>
                      <a:r>
                        <a:rPr kumimoji="1" lang="ja-JP" altLang="en-US" sz="1200" dirty="0"/>
                        <a:t>対話</a:t>
                      </a:r>
                      <a:endParaRPr kumimoji="1" lang="en-US" altLang="ja-JP" sz="1200" dirty="0"/>
                    </a:p>
                  </a:txBody>
                  <a:tcPr marL="91430" marR="91430" marT="45732" marB="45732">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en-US" altLang="ja-JP" sz="1200" dirty="0"/>
                    </a:p>
                  </a:txBody>
                  <a:tcPr marL="91430" marR="91430" marT="45732" marB="45732">
                    <a:lnL w="12700" cap="flat" cmpd="sng" algn="ctr">
                      <a:solidFill>
                        <a:schemeClr val="tx1"/>
                      </a:solidFill>
                      <a:prstDash val="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6"/>
                  </a:ext>
                </a:extLst>
              </a:tr>
              <a:tr h="853671">
                <a:tc>
                  <a:txBody>
                    <a:bodyPr/>
                    <a:lstStyle/>
                    <a:p>
                      <a:r>
                        <a:rPr kumimoji="1" lang="ja-JP" altLang="en-US" sz="1400" dirty="0">
                          <a:latin typeface="+mn-ea"/>
                          <a:ea typeface="+mn-ea"/>
                        </a:rPr>
                        <a:t>５</a:t>
                      </a:r>
                    </a:p>
                  </a:txBody>
                  <a:tcPr marL="91430" marR="91430" marT="45732" marB="45732">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t>・さらに木を切って組み合わせるなどしながら，表したいことに合わせて表し方を工夫して表す。</a:t>
                      </a:r>
                    </a:p>
                  </a:txBody>
                  <a:tcPr marL="91430" marR="91430" marT="45732" marB="45732">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a:t>◎</a:t>
                      </a:r>
                      <a:endParaRPr kumimoji="1" lang="en-US" altLang="ja-JP" sz="1400" dirty="0"/>
                    </a:p>
                    <a:p>
                      <a:pPr algn="ctr"/>
                      <a:r>
                        <a:rPr kumimoji="1" lang="ja-JP" altLang="en-US" sz="1200" dirty="0"/>
                        <a:t>観察</a:t>
                      </a:r>
                      <a:endParaRPr kumimoji="1" lang="en-US" altLang="ja-JP" sz="1200" dirty="0"/>
                    </a:p>
                    <a:p>
                      <a:pPr algn="ctr"/>
                      <a:r>
                        <a:rPr kumimoji="1" lang="ja-JP" altLang="en-US" sz="1200" dirty="0"/>
                        <a:t>対話</a:t>
                      </a:r>
                      <a:endParaRPr kumimoji="1" lang="en-US" altLang="ja-JP" sz="1200" dirty="0"/>
                    </a:p>
                    <a:p>
                      <a:pPr algn="ctr"/>
                      <a:r>
                        <a:rPr kumimoji="1" lang="ja-JP" altLang="en-US" sz="1200" dirty="0"/>
                        <a:t>作品</a:t>
                      </a:r>
                    </a:p>
                  </a:txBody>
                  <a:tcPr marL="91430" marR="91430" marT="45732" marB="45732">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a:t>◎</a:t>
                      </a:r>
                      <a:endParaRPr kumimoji="1" lang="en-US" altLang="ja-JP" sz="1400" dirty="0"/>
                    </a:p>
                    <a:p>
                      <a:pPr algn="ctr"/>
                      <a:r>
                        <a:rPr kumimoji="1" lang="zh-TW" altLang="en-US" sz="1200" dirty="0"/>
                        <a:t>観察</a:t>
                      </a:r>
                    </a:p>
                    <a:p>
                      <a:pPr algn="ctr"/>
                      <a:r>
                        <a:rPr kumimoji="1" lang="zh-TW" altLang="en-US" sz="1200" dirty="0"/>
                        <a:t>対話</a:t>
                      </a:r>
                    </a:p>
                    <a:p>
                      <a:pPr algn="ctr"/>
                      <a:r>
                        <a:rPr kumimoji="1" lang="zh-TW" altLang="en-US" sz="1200" dirty="0"/>
                        <a:t>作品</a:t>
                      </a:r>
                    </a:p>
                  </a:txBody>
                  <a:tcPr marL="91430" marR="91430" marT="45732" marB="45732">
                    <a:lnL w="12700" cap="flat" cmpd="sng" algn="ctr">
                      <a:solidFill>
                        <a:schemeClr val="tx1"/>
                      </a:solidFill>
                      <a:prstDash val="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en-US" altLang="ja-JP" sz="1200" dirty="0"/>
                    </a:p>
                  </a:txBody>
                  <a:tcPr marL="91430" marR="91430" marT="45732" marB="45732">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en-US" altLang="ja-JP" sz="1200" dirty="0"/>
                    </a:p>
                  </a:txBody>
                  <a:tcPr marL="91430" marR="91430" marT="45732" marB="45732">
                    <a:lnL w="12700" cap="flat" cmpd="sng" algn="ctr">
                      <a:solidFill>
                        <a:schemeClr val="tx1"/>
                      </a:solidFill>
                      <a:prstDash val="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en-US" altLang="ja-JP" sz="1400" dirty="0"/>
                    </a:p>
                  </a:txBody>
                  <a:tcPr marL="91430" marR="91430" marT="45723" marB="4572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t>５時間目は「知識」，「技能」の視点で児童の学習状況を把握し，記録に残す。</a:t>
                      </a:r>
                      <a:endParaRPr kumimoji="1" lang="en-US" altLang="ja-JP" sz="1200" dirty="0"/>
                    </a:p>
                  </a:txBody>
                  <a:tcPr marL="91430" marR="91430" marT="45732" marB="45732">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006000">
                <a:tc>
                  <a:txBody>
                    <a:bodyPr/>
                    <a:lstStyle/>
                    <a:p>
                      <a:r>
                        <a:rPr kumimoji="1" lang="ja-JP" altLang="en-US" sz="1400" dirty="0"/>
                        <a:t>６</a:t>
                      </a:r>
                    </a:p>
                  </a:txBody>
                  <a:tcPr marL="91430" marR="91430" marT="45732" marB="45732">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t>・自分たちの作品を見たり，感じ取ったり考えたりしたことを友人と話し合いながら，自分の見方や感じ方を広げる。</a:t>
                      </a:r>
                    </a:p>
                  </a:txBody>
                  <a:tcPr marL="91430" marR="91430" marT="45732" marB="45732">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300" dirty="0"/>
                    </a:p>
                  </a:txBody>
                  <a:tcPr marL="91430" marR="91430" marT="45732" marB="45732">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200" dirty="0"/>
                    </a:p>
                  </a:txBody>
                  <a:tcPr marL="91430" marR="91430" marT="45732" marB="45732">
                    <a:lnL w="12700" cap="flat" cmpd="sng" algn="ctr">
                      <a:solidFill>
                        <a:schemeClr val="tx1"/>
                      </a:solidFill>
                      <a:prstDash val="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en-US" altLang="ja-JP" sz="1200" dirty="0"/>
                    </a:p>
                  </a:txBody>
                  <a:tcPr marL="91430" marR="91430" marT="45732" marB="45732">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a:t>◎</a:t>
                      </a:r>
                      <a:endParaRPr kumimoji="1" lang="en-US" altLang="ja-JP" sz="1400" dirty="0"/>
                    </a:p>
                    <a:p>
                      <a:pPr algn="ctr"/>
                      <a:r>
                        <a:rPr kumimoji="1" lang="ja-JP" altLang="en-US" sz="1200" dirty="0"/>
                        <a:t>観察</a:t>
                      </a:r>
                      <a:endParaRPr kumimoji="1" lang="en-US" altLang="ja-JP" sz="1200" dirty="0"/>
                    </a:p>
                    <a:p>
                      <a:pPr algn="ctr"/>
                      <a:r>
                        <a:rPr kumimoji="1" lang="ja-JP" altLang="en-US" sz="1100" dirty="0"/>
                        <a:t>作品カード</a:t>
                      </a:r>
                      <a:endParaRPr kumimoji="1" lang="en-US" altLang="ja-JP" sz="1100" dirty="0"/>
                    </a:p>
                    <a:p>
                      <a:pPr algn="ctr"/>
                      <a:r>
                        <a:rPr kumimoji="1" lang="ja-JP" altLang="en-US" sz="1200" dirty="0"/>
                        <a:t>対話</a:t>
                      </a:r>
                      <a:endParaRPr kumimoji="1" lang="en-US" altLang="ja-JP" sz="1200" dirty="0"/>
                    </a:p>
                  </a:txBody>
                  <a:tcPr marL="91430" marR="91430" marT="45732" marB="45732">
                    <a:lnL w="12700" cap="flat" cmpd="sng" algn="ctr">
                      <a:solidFill>
                        <a:schemeClr val="tx1"/>
                      </a:solidFill>
                      <a:prstDash val="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en-US" altLang="ja-JP" sz="1400" dirty="0"/>
                    </a:p>
                  </a:txBody>
                  <a:tcPr marL="91430" marR="91430" marT="45723" marB="4572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dist"/>
                      <a:r>
                        <a:rPr kumimoji="1" lang="ja-JP" altLang="en-US" sz="1200" dirty="0"/>
                        <a:t>６時間目は「思考・判断・表現（鑑賞）」の視点で児童の学習状況を把握し，記録に残す。また，「主体的に学習に取り組む態度」は，活動全体を通して把握</a:t>
                      </a:r>
                      <a:endParaRPr kumimoji="1" lang="en-US" altLang="ja-JP" sz="1200" dirty="0"/>
                    </a:p>
                    <a:p>
                      <a:pPr algn="l"/>
                      <a:r>
                        <a:rPr kumimoji="1" lang="ja-JP" altLang="en-US" sz="1200" dirty="0"/>
                        <a:t>し，最後に記録に残す。</a:t>
                      </a:r>
                      <a:endParaRPr kumimoji="1" lang="en-US" altLang="ja-JP" sz="1200" dirty="0"/>
                    </a:p>
                  </a:txBody>
                  <a:tcPr marL="91430" marR="91430" marT="45732" marB="45732">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65605"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a:solidFill>
                  <a:srgbClr val="FFFFFF"/>
                </a:solidFill>
              </a:rPr>
              <a:t>Ⅳ</a:t>
            </a:r>
            <a:r>
              <a:rPr kumimoji="1" lang="ja-JP" altLang="en-US" sz="2400" b="1">
                <a:solidFill>
                  <a:srgbClr val="FFFFFF"/>
                </a:solidFill>
              </a:rPr>
              <a:t>　事例「のこぎりザクザク生まれる形」の題材の評価規準</a:t>
            </a:r>
          </a:p>
        </p:txBody>
      </p:sp>
      <p:sp>
        <p:nvSpPr>
          <p:cNvPr id="10" name="上リボン 9"/>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Ｐ５５</a:t>
            </a:r>
          </a:p>
        </p:txBody>
      </p:sp>
      <p:cxnSp>
        <p:nvCxnSpPr>
          <p:cNvPr id="5" name="直線矢印コネクタ 4"/>
          <p:cNvCxnSpPr/>
          <p:nvPr/>
        </p:nvCxnSpPr>
        <p:spPr>
          <a:xfrm>
            <a:off x="5867400" y="2284413"/>
            <a:ext cx="0" cy="26638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608" name="正方形/長方形 5"/>
          <p:cNvSpPr>
            <a:spLocks noChangeArrowheads="1"/>
          </p:cNvSpPr>
          <p:nvPr/>
        </p:nvSpPr>
        <p:spPr bwMode="auto">
          <a:xfrm>
            <a:off x="390525" y="6367463"/>
            <a:ext cx="8362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400"/>
              <a:t>○･･･題材の評価規準に照らして，適宜，児童の学習状況を把握し指導に生かす。</a:t>
            </a:r>
          </a:p>
          <a:p>
            <a:r>
              <a:rPr lang="ja-JP" altLang="en-US" sz="1400"/>
              <a:t>◎･･･題材の評価規準に照らして，全員の学習状況を把握し記録に残す。</a:t>
            </a:r>
          </a:p>
        </p:txBody>
      </p:sp>
      <p:sp>
        <p:nvSpPr>
          <p:cNvPr id="3" name="角丸四角形吹き出し 2"/>
          <p:cNvSpPr/>
          <p:nvPr/>
        </p:nvSpPr>
        <p:spPr>
          <a:xfrm>
            <a:off x="3992563" y="2284413"/>
            <a:ext cx="1727200" cy="647700"/>
          </a:xfrm>
          <a:prstGeom prst="wedgeRoundRectCallout">
            <a:avLst>
              <a:gd name="adj1" fmla="val -64642"/>
              <a:gd name="adj2" fmla="val -51219"/>
              <a:gd name="adj3" fmla="val 16667"/>
            </a:avLst>
          </a:prstGeom>
          <a:solidFill>
            <a:srgbClr val="FFFF99"/>
          </a:solidFill>
          <a:ln w="22225">
            <a:solidFill>
              <a:srgbClr val="FF0000"/>
            </a:solid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kumimoji="1" lang="ja-JP" altLang="en-US" dirty="0"/>
              <a:t>指導に生かす記録</a:t>
            </a:r>
          </a:p>
        </p:txBody>
      </p:sp>
      <p:sp>
        <p:nvSpPr>
          <p:cNvPr id="9" name="角丸四角形吹き出し 8"/>
          <p:cNvSpPr/>
          <p:nvPr/>
        </p:nvSpPr>
        <p:spPr>
          <a:xfrm>
            <a:off x="4275138" y="4167188"/>
            <a:ext cx="1444625" cy="935037"/>
          </a:xfrm>
          <a:prstGeom prst="wedgeRoundRectCallout">
            <a:avLst>
              <a:gd name="adj1" fmla="val 53080"/>
              <a:gd name="adj2" fmla="val -86236"/>
              <a:gd name="adj3" fmla="val 16667"/>
            </a:avLst>
          </a:prstGeom>
          <a:solidFill>
            <a:srgbClr val="FFFF99"/>
          </a:solidFill>
          <a:ln w="22225">
            <a:solidFill>
              <a:srgbClr val="FF0000"/>
            </a:solidFill>
          </a:ln>
        </p:spPr>
        <p:style>
          <a:lnRef idx="1">
            <a:schemeClr val="accent4"/>
          </a:lnRef>
          <a:fillRef idx="2">
            <a:schemeClr val="accent4"/>
          </a:fillRef>
          <a:effectRef idx="1">
            <a:schemeClr val="accent4"/>
          </a:effectRef>
          <a:fontRef idx="minor">
            <a:schemeClr val="dk1"/>
          </a:fontRef>
        </p:style>
        <p:txBody>
          <a:bodyPr anchor="ctr"/>
          <a:lstStyle/>
          <a:p>
            <a:pPr>
              <a:defRPr/>
            </a:pPr>
            <a:r>
              <a:rPr kumimoji="1" lang="ja-JP" altLang="en-US" dirty="0"/>
              <a:t>継続的に見て学習状況を残す。</a:t>
            </a:r>
          </a:p>
        </p:txBody>
      </p:sp>
      <p:pic>
        <p:nvPicPr>
          <p:cNvPr id="11" name="オーディオ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994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a:solidFill>
                  <a:srgbClr val="FFFFFF"/>
                </a:solidFill>
              </a:rPr>
              <a:t>Ⅳ</a:t>
            </a:r>
            <a:r>
              <a:rPr kumimoji="1" lang="ja-JP" altLang="en-US" sz="2400" b="1">
                <a:solidFill>
                  <a:srgbClr val="FFFFFF"/>
                </a:solidFill>
              </a:rPr>
              <a:t>　事例「のこぎりザクザク生まれる形」の題材の評価規準</a:t>
            </a:r>
          </a:p>
        </p:txBody>
      </p:sp>
      <p:sp>
        <p:nvSpPr>
          <p:cNvPr id="5" name="上リボン 4"/>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Ｐ６２</a:t>
            </a:r>
          </a:p>
        </p:txBody>
      </p:sp>
      <p:pic>
        <p:nvPicPr>
          <p:cNvPr id="67588"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309688"/>
            <a:ext cx="8455025"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正方形/長方形 2"/>
          <p:cNvSpPr>
            <a:spLocks noChangeArrowheads="1"/>
          </p:cNvSpPr>
          <p:nvPr/>
        </p:nvSpPr>
        <p:spPr bwMode="auto">
          <a:xfrm>
            <a:off x="107950" y="885825"/>
            <a:ext cx="8351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000">
                <a:solidFill>
                  <a:srgbClr val="000000"/>
                </a:solidFill>
                <a:latin typeface="ＭＳ....."/>
              </a:rPr>
              <a:t>【</a:t>
            </a:r>
            <a:r>
              <a:rPr lang="ja-JP" altLang="en-US" sz="2000">
                <a:solidFill>
                  <a:srgbClr val="000000"/>
                </a:solidFill>
                <a:latin typeface="ＭＳ....."/>
              </a:rPr>
              <a:t>本事例における観点別学習評価の総括の例</a:t>
            </a:r>
            <a:r>
              <a:rPr lang="en-US" altLang="ja-JP" sz="2000">
                <a:solidFill>
                  <a:srgbClr val="000000"/>
                </a:solidFill>
                <a:latin typeface="ＭＳ....."/>
              </a:rPr>
              <a:t>】</a:t>
            </a:r>
            <a:endParaRPr lang="ja-JP" altLang="en-US">
              <a:solidFill>
                <a:srgbClr val="000000"/>
              </a:solidFill>
              <a:latin typeface="ＭＳ....."/>
            </a:endParaRPr>
          </a:p>
        </p:txBody>
      </p:sp>
      <p:sp>
        <p:nvSpPr>
          <p:cNvPr id="9" name="角丸四角形吹き出し 8"/>
          <p:cNvSpPr/>
          <p:nvPr/>
        </p:nvSpPr>
        <p:spPr>
          <a:xfrm>
            <a:off x="6132513" y="1916113"/>
            <a:ext cx="2327275" cy="1008062"/>
          </a:xfrm>
          <a:prstGeom prst="wedgeRoundRectCallout">
            <a:avLst>
              <a:gd name="adj1" fmla="val -69764"/>
              <a:gd name="adj2" fmla="val -39378"/>
              <a:gd name="adj3" fmla="val 16667"/>
            </a:avLst>
          </a:prstGeom>
          <a:solidFill>
            <a:srgbClr val="FFFF99"/>
          </a:solidFill>
          <a:ln w="22225">
            <a:solidFill>
              <a:srgbClr val="FF0000"/>
            </a:solid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kumimoji="1" lang="ja-JP" altLang="en-US" dirty="0"/>
              <a:t>本題材の場合，「技能」を重点的に指導する題材であるため</a:t>
            </a:r>
          </a:p>
        </p:txBody>
      </p:sp>
      <p:sp>
        <p:nvSpPr>
          <p:cNvPr id="10" name="角丸四角形吹き出し 9"/>
          <p:cNvSpPr/>
          <p:nvPr/>
        </p:nvSpPr>
        <p:spPr>
          <a:xfrm>
            <a:off x="6132513" y="4024313"/>
            <a:ext cx="2327275" cy="1006475"/>
          </a:xfrm>
          <a:prstGeom prst="wedgeRoundRectCallout">
            <a:avLst>
              <a:gd name="adj1" fmla="val -69764"/>
              <a:gd name="adj2" fmla="val -39378"/>
              <a:gd name="adj3" fmla="val 16667"/>
            </a:avLst>
          </a:prstGeom>
          <a:solidFill>
            <a:srgbClr val="FFFF99"/>
          </a:solidFill>
          <a:ln w="22225">
            <a:solidFill>
              <a:srgbClr val="FF0000"/>
            </a:solidFill>
          </a:ln>
        </p:spPr>
        <p:style>
          <a:lnRef idx="1">
            <a:schemeClr val="accent4"/>
          </a:lnRef>
          <a:fillRef idx="2">
            <a:schemeClr val="accent4"/>
          </a:fillRef>
          <a:effectRef idx="1">
            <a:schemeClr val="accent4"/>
          </a:effectRef>
          <a:fontRef idx="minor">
            <a:schemeClr val="dk1"/>
          </a:fontRef>
        </p:style>
        <p:txBody>
          <a:bodyPr anchor="ctr"/>
          <a:lstStyle/>
          <a:p>
            <a:pPr>
              <a:defRPr/>
            </a:pPr>
            <a:r>
              <a:rPr kumimoji="1" lang="ja-JP" altLang="en-US" dirty="0"/>
              <a:t>本題材の場合，発想や構想を中心に評価したため</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556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図画工作</a:t>
            </a:r>
            <a:endParaRPr kumimoji="1" lang="ja-JP" altLang="en-US" sz="5400" dirty="0">
              <a:solidFill>
                <a:schemeClr val="tx1"/>
              </a:solidFill>
            </a:endParaRPr>
          </a:p>
        </p:txBody>
      </p:sp>
      <p:sp>
        <p:nvSpPr>
          <p:cNvPr id="69636"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6963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31"/>
    </mc:Choice>
    <mc:Fallback xmlns="">
      <p:transition spd="slow" advTm="12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Ⅰ</a:t>
            </a:r>
            <a:r>
              <a:rPr kumimoji="1" lang="ja-JP" altLang="en-US" sz="2800" b="1">
                <a:solidFill>
                  <a:srgbClr val="FFFFFF"/>
                </a:solidFill>
              </a:rPr>
              <a:t>　小学校図画工作科の「内容のまとまり」</a:t>
            </a:r>
          </a:p>
        </p:txBody>
      </p:sp>
      <p:sp>
        <p:nvSpPr>
          <p:cNvPr id="7" name="上リボン 6"/>
          <p:cNvSpPr/>
          <p:nvPr/>
        </p:nvSpPr>
        <p:spPr>
          <a:xfrm>
            <a:off x="7578725" y="119063"/>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Ｐ２７</a:t>
            </a:r>
          </a:p>
        </p:txBody>
      </p:sp>
      <p:sp>
        <p:nvSpPr>
          <p:cNvPr id="10244" name="正方形/長方形 1"/>
          <p:cNvSpPr>
            <a:spLocks noChangeArrowheads="1"/>
          </p:cNvSpPr>
          <p:nvPr/>
        </p:nvSpPr>
        <p:spPr bwMode="auto">
          <a:xfrm>
            <a:off x="125413" y="1196975"/>
            <a:ext cx="8893175" cy="5262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400" dirty="0">
                <a:solidFill>
                  <a:srgbClr val="000000"/>
                </a:solidFill>
                <a:latin typeface="ＭＳ"/>
              </a:rPr>
              <a:t>〔</a:t>
            </a:r>
            <a:r>
              <a:rPr lang="ja-JP" altLang="en-US" sz="2400" dirty="0">
                <a:solidFill>
                  <a:srgbClr val="000000"/>
                </a:solidFill>
                <a:latin typeface="ＭＳ"/>
              </a:rPr>
              <a:t>第１学年及び第２学年</a:t>
            </a:r>
            <a:r>
              <a:rPr lang="en-US" altLang="ja-JP" sz="2400" dirty="0">
                <a:solidFill>
                  <a:srgbClr val="000000"/>
                </a:solidFill>
                <a:latin typeface="ＭＳ"/>
              </a:rPr>
              <a:t>〕 </a:t>
            </a:r>
          </a:p>
          <a:p>
            <a:r>
              <a:rPr lang="ja-JP" altLang="en-US" sz="2400" dirty="0">
                <a:solidFill>
                  <a:srgbClr val="000000"/>
                </a:solidFill>
                <a:latin typeface="ＭＳ"/>
              </a:rPr>
              <a:t>　　造形遊び・・・・・・・・「Ａ表現」</a:t>
            </a:r>
            <a:r>
              <a:rPr lang="en-US" altLang="ja-JP" sz="2400" dirty="0">
                <a:solidFill>
                  <a:srgbClr val="000000"/>
                </a:solidFill>
                <a:latin typeface="ＭＳ"/>
              </a:rPr>
              <a:t>(1)</a:t>
            </a:r>
            <a:r>
              <a:rPr lang="ja-JP" altLang="en-US" sz="2400" dirty="0">
                <a:solidFill>
                  <a:srgbClr val="000000"/>
                </a:solidFill>
                <a:latin typeface="ＭＳ"/>
              </a:rPr>
              <a:t>ア，</a:t>
            </a:r>
            <a:r>
              <a:rPr lang="en-US" altLang="ja-JP" sz="2400" dirty="0">
                <a:solidFill>
                  <a:srgbClr val="000000"/>
                </a:solidFill>
                <a:latin typeface="ＭＳ"/>
              </a:rPr>
              <a:t>(2)</a:t>
            </a:r>
            <a:r>
              <a:rPr lang="ja-JP" altLang="en-US" sz="2400" dirty="0">
                <a:solidFill>
                  <a:srgbClr val="000000"/>
                </a:solidFill>
                <a:latin typeface="ＭＳ"/>
              </a:rPr>
              <a:t>ア，</a:t>
            </a:r>
            <a:r>
              <a:rPr lang="en-US" altLang="ja-JP" sz="2400" dirty="0">
                <a:solidFill>
                  <a:srgbClr val="000000"/>
                </a:solidFill>
                <a:latin typeface="ＭＳ"/>
              </a:rPr>
              <a:t>〔</a:t>
            </a:r>
            <a:r>
              <a:rPr lang="ja-JP" altLang="en-US" sz="2400" dirty="0">
                <a:solidFill>
                  <a:srgbClr val="000000"/>
                </a:solidFill>
                <a:latin typeface="ＭＳ"/>
              </a:rPr>
              <a:t>共通事項</a:t>
            </a:r>
            <a:r>
              <a:rPr lang="en-US" altLang="ja-JP" sz="2400" dirty="0">
                <a:solidFill>
                  <a:srgbClr val="000000"/>
                </a:solidFill>
                <a:latin typeface="ＭＳ"/>
              </a:rPr>
              <a:t>〕(1)</a:t>
            </a:r>
            <a:r>
              <a:rPr lang="ja-JP" altLang="en-US" sz="2400" dirty="0">
                <a:solidFill>
                  <a:srgbClr val="000000"/>
                </a:solidFill>
                <a:latin typeface="ＭＳ"/>
              </a:rPr>
              <a:t>ア，イ </a:t>
            </a:r>
          </a:p>
          <a:p>
            <a:r>
              <a:rPr lang="ja-JP" altLang="en-US" sz="2400" dirty="0">
                <a:solidFill>
                  <a:srgbClr val="000000"/>
                </a:solidFill>
                <a:latin typeface="ＭＳ"/>
              </a:rPr>
              <a:t>　　絵や立体，工作・・・「Ａ表現」</a:t>
            </a:r>
            <a:r>
              <a:rPr lang="en-US" altLang="ja-JP" sz="2400" dirty="0">
                <a:solidFill>
                  <a:srgbClr val="000000"/>
                </a:solidFill>
                <a:latin typeface="ＭＳ"/>
              </a:rPr>
              <a:t>(1)</a:t>
            </a:r>
            <a:r>
              <a:rPr lang="ja-JP" altLang="en-US" sz="2400" dirty="0">
                <a:solidFill>
                  <a:srgbClr val="000000"/>
                </a:solidFill>
                <a:latin typeface="ＭＳ"/>
              </a:rPr>
              <a:t>イ，</a:t>
            </a:r>
            <a:r>
              <a:rPr lang="en-US" altLang="ja-JP" sz="2400" dirty="0">
                <a:solidFill>
                  <a:srgbClr val="000000"/>
                </a:solidFill>
                <a:latin typeface="ＭＳ"/>
              </a:rPr>
              <a:t>(2)</a:t>
            </a:r>
            <a:r>
              <a:rPr lang="ja-JP" altLang="en-US" sz="2400" dirty="0">
                <a:solidFill>
                  <a:srgbClr val="000000"/>
                </a:solidFill>
                <a:latin typeface="ＭＳ"/>
              </a:rPr>
              <a:t>イ，</a:t>
            </a:r>
            <a:r>
              <a:rPr lang="en-US" altLang="ja-JP" sz="2400" dirty="0">
                <a:solidFill>
                  <a:srgbClr val="000000"/>
                </a:solidFill>
                <a:latin typeface="ＭＳ"/>
              </a:rPr>
              <a:t>〔</a:t>
            </a:r>
            <a:r>
              <a:rPr lang="ja-JP" altLang="en-US" sz="2400" dirty="0">
                <a:solidFill>
                  <a:srgbClr val="000000"/>
                </a:solidFill>
                <a:latin typeface="ＭＳ"/>
              </a:rPr>
              <a:t>共通事項</a:t>
            </a:r>
            <a:r>
              <a:rPr lang="en-US" altLang="ja-JP" sz="2400" dirty="0">
                <a:solidFill>
                  <a:srgbClr val="000000"/>
                </a:solidFill>
                <a:latin typeface="ＭＳ"/>
              </a:rPr>
              <a:t>〕(1)</a:t>
            </a:r>
            <a:r>
              <a:rPr lang="ja-JP" altLang="en-US" sz="2400" dirty="0">
                <a:solidFill>
                  <a:srgbClr val="000000"/>
                </a:solidFill>
                <a:latin typeface="ＭＳ"/>
              </a:rPr>
              <a:t>ア，イ </a:t>
            </a:r>
          </a:p>
          <a:p>
            <a:r>
              <a:rPr lang="ja-JP" altLang="en-US" sz="2400" dirty="0">
                <a:solidFill>
                  <a:srgbClr val="000000"/>
                </a:solidFill>
                <a:latin typeface="ＭＳ"/>
              </a:rPr>
              <a:t>　　鑑賞・・・・・・・・・・・・「Ｂ鑑賞」</a:t>
            </a:r>
            <a:r>
              <a:rPr lang="en-US" altLang="ja-JP" sz="2400" dirty="0">
                <a:solidFill>
                  <a:srgbClr val="000000"/>
                </a:solidFill>
                <a:latin typeface="ＭＳ"/>
              </a:rPr>
              <a:t>(1)</a:t>
            </a:r>
            <a:r>
              <a:rPr lang="ja-JP" altLang="en-US" sz="2400" dirty="0">
                <a:solidFill>
                  <a:srgbClr val="000000"/>
                </a:solidFill>
                <a:latin typeface="ＭＳ"/>
              </a:rPr>
              <a:t>ア，</a:t>
            </a:r>
            <a:r>
              <a:rPr lang="en-US" altLang="ja-JP" sz="2400" dirty="0">
                <a:solidFill>
                  <a:srgbClr val="000000"/>
                </a:solidFill>
                <a:latin typeface="ＭＳ"/>
              </a:rPr>
              <a:t>〔</a:t>
            </a:r>
            <a:r>
              <a:rPr lang="ja-JP" altLang="en-US" sz="2400" dirty="0">
                <a:solidFill>
                  <a:srgbClr val="000000"/>
                </a:solidFill>
                <a:latin typeface="ＭＳ"/>
              </a:rPr>
              <a:t>共通事項</a:t>
            </a:r>
            <a:r>
              <a:rPr lang="en-US" altLang="ja-JP" sz="2400" dirty="0">
                <a:solidFill>
                  <a:srgbClr val="000000"/>
                </a:solidFill>
                <a:latin typeface="ＭＳ"/>
              </a:rPr>
              <a:t>〕(1)</a:t>
            </a:r>
            <a:r>
              <a:rPr lang="ja-JP" altLang="en-US" sz="2400" dirty="0">
                <a:solidFill>
                  <a:srgbClr val="000000"/>
                </a:solidFill>
                <a:latin typeface="ＭＳ"/>
              </a:rPr>
              <a:t>ア，イ </a:t>
            </a:r>
          </a:p>
          <a:p>
            <a:endParaRPr lang="en-US" altLang="ja-JP" sz="2400" dirty="0">
              <a:solidFill>
                <a:srgbClr val="000000"/>
              </a:solidFill>
              <a:latin typeface="ＭＳ"/>
            </a:endParaRPr>
          </a:p>
          <a:p>
            <a:r>
              <a:rPr lang="en-US" altLang="ja-JP" sz="2400" dirty="0">
                <a:solidFill>
                  <a:srgbClr val="000000"/>
                </a:solidFill>
                <a:latin typeface="ＭＳ"/>
              </a:rPr>
              <a:t>〔</a:t>
            </a:r>
            <a:r>
              <a:rPr lang="ja-JP" altLang="en-US" sz="2400" dirty="0">
                <a:solidFill>
                  <a:srgbClr val="000000"/>
                </a:solidFill>
                <a:latin typeface="ＭＳ"/>
              </a:rPr>
              <a:t>第３学年及び第４学年</a:t>
            </a:r>
            <a:r>
              <a:rPr lang="en-US" altLang="ja-JP" sz="2400" dirty="0">
                <a:solidFill>
                  <a:srgbClr val="000000"/>
                </a:solidFill>
                <a:latin typeface="ＭＳ"/>
              </a:rPr>
              <a:t>〕 </a:t>
            </a:r>
          </a:p>
          <a:p>
            <a:r>
              <a:rPr lang="ja-JP" altLang="en-US" sz="2400" dirty="0">
                <a:solidFill>
                  <a:srgbClr val="000000"/>
                </a:solidFill>
                <a:latin typeface="ＭＳ"/>
              </a:rPr>
              <a:t>　　造形遊び・・・・・・・・「Ａ表現」</a:t>
            </a:r>
            <a:r>
              <a:rPr lang="en-US" altLang="ja-JP" sz="2400" dirty="0">
                <a:solidFill>
                  <a:srgbClr val="000000"/>
                </a:solidFill>
                <a:latin typeface="ＭＳ"/>
              </a:rPr>
              <a:t>(1)</a:t>
            </a:r>
            <a:r>
              <a:rPr lang="ja-JP" altLang="en-US" sz="2400" dirty="0">
                <a:solidFill>
                  <a:srgbClr val="000000"/>
                </a:solidFill>
                <a:latin typeface="ＭＳ"/>
              </a:rPr>
              <a:t>ア，</a:t>
            </a:r>
            <a:r>
              <a:rPr lang="en-US" altLang="ja-JP" sz="2400" dirty="0">
                <a:solidFill>
                  <a:srgbClr val="000000"/>
                </a:solidFill>
                <a:latin typeface="ＭＳ"/>
              </a:rPr>
              <a:t>(2)</a:t>
            </a:r>
            <a:r>
              <a:rPr lang="ja-JP" altLang="en-US" sz="2400" dirty="0">
                <a:solidFill>
                  <a:srgbClr val="000000"/>
                </a:solidFill>
                <a:latin typeface="ＭＳ"/>
              </a:rPr>
              <a:t>ア，</a:t>
            </a:r>
            <a:r>
              <a:rPr lang="en-US" altLang="ja-JP" sz="2400" dirty="0">
                <a:solidFill>
                  <a:srgbClr val="000000"/>
                </a:solidFill>
                <a:latin typeface="ＭＳ"/>
              </a:rPr>
              <a:t>〔</a:t>
            </a:r>
            <a:r>
              <a:rPr lang="ja-JP" altLang="en-US" sz="2400" dirty="0">
                <a:solidFill>
                  <a:srgbClr val="000000"/>
                </a:solidFill>
                <a:latin typeface="ＭＳ"/>
              </a:rPr>
              <a:t>共通事項</a:t>
            </a:r>
            <a:r>
              <a:rPr lang="en-US" altLang="ja-JP" sz="2400" dirty="0">
                <a:solidFill>
                  <a:srgbClr val="000000"/>
                </a:solidFill>
                <a:latin typeface="ＭＳ"/>
              </a:rPr>
              <a:t>〕(1)</a:t>
            </a:r>
            <a:r>
              <a:rPr lang="ja-JP" altLang="en-US" sz="2400" dirty="0">
                <a:solidFill>
                  <a:srgbClr val="000000"/>
                </a:solidFill>
                <a:latin typeface="ＭＳ"/>
              </a:rPr>
              <a:t>ア，イ </a:t>
            </a:r>
          </a:p>
          <a:p>
            <a:r>
              <a:rPr lang="ja-JP" altLang="en-US" sz="2400" dirty="0">
                <a:solidFill>
                  <a:srgbClr val="000000"/>
                </a:solidFill>
                <a:latin typeface="ＭＳ"/>
              </a:rPr>
              <a:t>　　絵や立体，工作・・・「Ａ表現」</a:t>
            </a:r>
            <a:r>
              <a:rPr lang="en-US" altLang="ja-JP" sz="2400" dirty="0">
                <a:solidFill>
                  <a:srgbClr val="000000"/>
                </a:solidFill>
                <a:latin typeface="ＭＳ"/>
              </a:rPr>
              <a:t>(1)</a:t>
            </a:r>
            <a:r>
              <a:rPr lang="ja-JP" altLang="en-US" sz="2400" dirty="0">
                <a:solidFill>
                  <a:srgbClr val="000000"/>
                </a:solidFill>
                <a:latin typeface="ＭＳ"/>
              </a:rPr>
              <a:t>イ，</a:t>
            </a:r>
            <a:r>
              <a:rPr lang="en-US" altLang="ja-JP" sz="2400" dirty="0">
                <a:solidFill>
                  <a:srgbClr val="000000"/>
                </a:solidFill>
                <a:latin typeface="ＭＳ"/>
              </a:rPr>
              <a:t>(2)</a:t>
            </a:r>
            <a:r>
              <a:rPr lang="ja-JP" altLang="en-US" sz="2400" dirty="0">
                <a:solidFill>
                  <a:srgbClr val="000000"/>
                </a:solidFill>
                <a:latin typeface="ＭＳ"/>
              </a:rPr>
              <a:t>イ，</a:t>
            </a:r>
            <a:r>
              <a:rPr lang="en-US" altLang="ja-JP" sz="2400" dirty="0">
                <a:solidFill>
                  <a:srgbClr val="000000"/>
                </a:solidFill>
                <a:latin typeface="ＭＳ"/>
              </a:rPr>
              <a:t>〔</a:t>
            </a:r>
            <a:r>
              <a:rPr lang="ja-JP" altLang="en-US" sz="2400" dirty="0">
                <a:solidFill>
                  <a:srgbClr val="000000"/>
                </a:solidFill>
                <a:latin typeface="ＭＳ"/>
              </a:rPr>
              <a:t>共通事項</a:t>
            </a:r>
            <a:r>
              <a:rPr lang="en-US" altLang="ja-JP" sz="2400" dirty="0">
                <a:solidFill>
                  <a:srgbClr val="000000"/>
                </a:solidFill>
                <a:latin typeface="ＭＳ"/>
              </a:rPr>
              <a:t>〕(1)</a:t>
            </a:r>
            <a:r>
              <a:rPr lang="ja-JP" altLang="en-US" sz="2400" dirty="0">
                <a:solidFill>
                  <a:srgbClr val="000000"/>
                </a:solidFill>
                <a:latin typeface="ＭＳ"/>
              </a:rPr>
              <a:t>ア，イ </a:t>
            </a:r>
          </a:p>
          <a:p>
            <a:r>
              <a:rPr lang="ja-JP" altLang="en-US" sz="2400" dirty="0">
                <a:solidFill>
                  <a:srgbClr val="000000"/>
                </a:solidFill>
                <a:latin typeface="ＭＳ"/>
              </a:rPr>
              <a:t>　　鑑賞・・・・・・・・・・・・「Ｂ鑑賞」</a:t>
            </a:r>
            <a:r>
              <a:rPr lang="en-US" altLang="ja-JP" sz="2400" dirty="0">
                <a:solidFill>
                  <a:srgbClr val="000000"/>
                </a:solidFill>
                <a:latin typeface="ＭＳ"/>
              </a:rPr>
              <a:t>(1)</a:t>
            </a:r>
            <a:r>
              <a:rPr lang="ja-JP" altLang="en-US" sz="2400" dirty="0">
                <a:solidFill>
                  <a:srgbClr val="000000"/>
                </a:solidFill>
                <a:latin typeface="ＭＳ"/>
              </a:rPr>
              <a:t>ア，</a:t>
            </a:r>
            <a:r>
              <a:rPr lang="en-US" altLang="ja-JP" sz="2400" dirty="0">
                <a:solidFill>
                  <a:srgbClr val="000000"/>
                </a:solidFill>
                <a:latin typeface="ＭＳ"/>
              </a:rPr>
              <a:t>〔</a:t>
            </a:r>
            <a:r>
              <a:rPr lang="ja-JP" altLang="en-US" sz="2400" dirty="0">
                <a:solidFill>
                  <a:srgbClr val="000000"/>
                </a:solidFill>
                <a:latin typeface="ＭＳ"/>
              </a:rPr>
              <a:t>共通事項</a:t>
            </a:r>
            <a:r>
              <a:rPr lang="en-US" altLang="ja-JP" sz="2400" dirty="0">
                <a:solidFill>
                  <a:srgbClr val="000000"/>
                </a:solidFill>
                <a:latin typeface="ＭＳ"/>
              </a:rPr>
              <a:t>〕(1)</a:t>
            </a:r>
            <a:r>
              <a:rPr lang="ja-JP" altLang="en-US" sz="2400" dirty="0">
                <a:solidFill>
                  <a:srgbClr val="000000"/>
                </a:solidFill>
                <a:latin typeface="ＭＳ"/>
              </a:rPr>
              <a:t>ア，イ </a:t>
            </a:r>
          </a:p>
          <a:p>
            <a:endParaRPr lang="en-US" altLang="ja-JP" sz="2400" dirty="0">
              <a:solidFill>
                <a:srgbClr val="000000"/>
              </a:solidFill>
              <a:latin typeface="ＭＳ"/>
            </a:endParaRPr>
          </a:p>
          <a:p>
            <a:r>
              <a:rPr lang="en-US" altLang="ja-JP" sz="2400" dirty="0">
                <a:solidFill>
                  <a:srgbClr val="000000"/>
                </a:solidFill>
                <a:latin typeface="ＭＳ"/>
              </a:rPr>
              <a:t>〔</a:t>
            </a:r>
            <a:r>
              <a:rPr lang="ja-JP" altLang="en-US" sz="2400" dirty="0">
                <a:solidFill>
                  <a:srgbClr val="000000"/>
                </a:solidFill>
                <a:latin typeface="ＭＳ"/>
              </a:rPr>
              <a:t>第５学年及び第６学年</a:t>
            </a:r>
            <a:r>
              <a:rPr lang="en-US" altLang="ja-JP" sz="2400" dirty="0">
                <a:solidFill>
                  <a:srgbClr val="000000"/>
                </a:solidFill>
                <a:latin typeface="ＭＳ"/>
              </a:rPr>
              <a:t>〕 </a:t>
            </a:r>
          </a:p>
          <a:p>
            <a:r>
              <a:rPr lang="ja-JP" altLang="en-US" sz="2400" dirty="0">
                <a:solidFill>
                  <a:srgbClr val="000000"/>
                </a:solidFill>
                <a:latin typeface="ＭＳ"/>
              </a:rPr>
              <a:t>　　造形遊び・・・・・・・・「Ａ表現」</a:t>
            </a:r>
            <a:r>
              <a:rPr lang="en-US" altLang="ja-JP" sz="2400" dirty="0">
                <a:solidFill>
                  <a:srgbClr val="000000"/>
                </a:solidFill>
                <a:latin typeface="ＭＳ"/>
              </a:rPr>
              <a:t>(1)</a:t>
            </a:r>
            <a:r>
              <a:rPr lang="ja-JP" altLang="en-US" sz="2400" dirty="0">
                <a:solidFill>
                  <a:srgbClr val="000000"/>
                </a:solidFill>
                <a:latin typeface="ＭＳ"/>
              </a:rPr>
              <a:t>ア，</a:t>
            </a:r>
            <a:r>
              <a:rPr lang="en-US" altLang="ja-JP" sz="2400" dirty="0">
                <a:solidFill>
                  <a:srgbClr val="000000"/>
                </a:solidFill>
                <a:latin typeface="ＭＳ"/>
              </a:rPr>
              <a:t>(2)</a:t>
            </a:r>
            <a:r>
              <a:rPr lang="ja-JP" altLang="en-US" sz="2400" dirty="0">
                <a:solidFill>
                  <a:srgbClr val="000000"/>
                </a:solidFill>
                <a:latin typeface="ＭＳ"/>
              </a:rPr>
              <a:t>ア，</a:t>
            </a:r>
            <a:r>
              <a:rPr lang="en-US" altLang="ja-JP" sz="2400" dirty="0">
                <a:solidFill>
                  <a:srgbClr val="000000"/>
                </a:solidFill>
                <a:latin typeface="ＭＳ"/>
              </a:rPr>
              <a:t>〔</a:t>
            </a:r>
            <a:r>
              <a:rPr lang="ja-JP" altLang="en-US" sz="2400" dirty="0">
                <a:solidFill>
                  <a:srgbClr val="000000"/>
                </a:solidFill>
                <a:latin typeface="ＭＳ"/>
              </a:rPr>
              <a:t>共通事項</a:t>
            </a:r>
            <a:r>
              <a:rPr lang="en-US" altLang="ja-JP" sz="2400" dirty="0">
                <a:solidFill>
                  <a:srgbClr val="000000"/>
                </a:solidFill>
                <a:latin typeface="ＭＳ"/>
              </a:rPr>
              <a:t>〕(1)</a:t>
            </a:r>
            <a:r>
              <a:rPr lang="ja-JP" altLang="en-US" sz="2400" dirty="0">
                <a:solidFill>
                  <a:srgbClr val="000000"/>
                </a:solidFill>
                <a:latin typeface="ＭＳ"/>
              </a:rPr>
              <a:t>ア，イ </a:t>
            </a:r>
          </a:p>
          <a:p>
            <a:r>
              <a:rPr lang="ja-JP" altLang="en-US" sz="2400" dirty="0">
                <a:solidFill>
                  <a:srgbClr val="000000"/>
                </a:solidFill>
                <a:latin typeface="ＭＳ"/>
              </a:rPr>
              <a:t>　　絵や立体，工作・・・「Ａ表現」</a:t>
            </a:r>
            <a:r>
              <a:rPr lang="en-US" altLang="ja-JP" sz="2400" dirty="0">
                <a:solidFill>
                  <a:srgbClr val="000000"/>
                </a:solidFill>
                <a:latin typeface="ＭＳ"/>
              </a:rPr>
              <a:t>(1)</a:t>
            </a:r>
            <a:r>
              <a:rPr lang="ja-JP" altLang="en-US" sz="2400" dirty="0">
                <a:solidFill>
                  <a:srgbClr val="000000"/>
                </a:solidFill>
                <a:latin typeface="ＭＳ"/>
              </a:rPr>
              <a:t>イ，</a:t>
            </a:r>
            <a:r>
              <a:rPr lang="en-US" altLang="ja-JP" sz="2400" dirty="0">
                <a:solidFill>
                  <a:srgbClr val="000000"/>
                </a:solidFill>
                <a:latin typeface="ＭＳ"/>
              </a:rPr>
              <a:t>(2)</a:t>
            </a:r>
            <a:r>
              <a:rPr lang="ja-JP" altLang="en-US" sz="2400" dirty="0">
                <a:solidFill>
                  <a:srgbClr val="000000"/>
                </a:solidFill>
                <a:latin typeface="ＭＳ"/>
              </a:rPr>
              <a:t>イ，</a:t>
            </a:r>
            <a:r>
              <a:rPr lang="en-US" altLang="ja-JP" sz="2400" dirty="0">
                <a:solidFill>
                  <a:srgbClr val="000000"/>
                </a:solidFill>
                <a:latin typeface="ＭＳ"/>
              </a:rPr>
              <a:t>〔</a:t>
            </a:r>
            <a:r>
              <a:rPr lang="ja-JP" altLang="en-US" sz="2400" dirty="0">
                <a:solidFill>
                  <a:srgbClr val="000000"/>
                </a:solidFill>
                <a:latin typeface="ＭＳ"/>
              </a:rPr>
              <a:t>共通事項</a:t>
            </a:r>
            <a:r>
              <a:rPr lang="en-US" altLang="ja-JP" sz="2400" dirty="0">
                <a:solidFill>
                  <a:srgbClr val="000000"/>
                </a:solidFill>
                <a:latin typeface="ＭＳ"/>
              </a:rPr>
              <a:t>〕(1)</a:t>
            </a:r>
            <a:r>
              <a:rPr lang="ja-JP" altLang="en-US" sz="2400" dirty="0">
                <a:solidFill>
                  <a:srgbClr val="000000"/>
                </a:solidFill>
                <a:latin typeface="ＭＳ"/>
              </a:rPr>
              <a:t>ア，イ </a:t>
            </a:r>
          </a:p>
          <a:p>
            <a:r>
              <a:rPr lang="ja-JP" altLang="en-US" sz="2400" dirty="0">
                <a:solidFill>
                  <a:srgbClr val="000000"/>
                </a:solidFill>
                <a:latin typeface="ＭＳ"/>
              </a:rPr>
              <a:t>　　鑑賞・・・・・・・・・・・・「Ｂ鑑賞」</a:t>
            </a:r>
            <a:r>
              <a:rPr lang="en-US" altLang="ja-JP" sz="2400" dirty="0">
                <a:solidFill>
                  <a:srgbClr val="000000"/>
                </a:solidFill>
                <a:latin typeface="ＭＳ"/>
              </a:rPr>
              <a:t>(1)</a:t>
            </a:r>
            <a:r>
              <a:rPr lang="ja-JP" altLang="en-US" sz="2400" dirty="0">
                <a:solidFill>
                  <a:srgbClr val="000000"/>
                </a:solidFill>
                <a:latin typeface="ＭＳ"/>
              </a:rPr>
              <a:t>ア，</a:t>
            </a:r>
            <a:r>
              <a:rPr lang="en-US" altLang="ja-JP" sz="2400" dirty="0">
                <a:solidFill>
                  <a:srgbClr val="000000"/>
                </a:solidFill>
                <a:latin typeface="ＭＳ"/>
              </a:rPr>
              <a:t>〔</a:t>
            </a:r>
            <a:r>
              <a:rPr lang="ja-JP" altLang="en-US" sz="2400" dirty="0">
                <a:solidFill>
                  <a:srgbClr val="000000"/>
                </a:solidFill>
                <a:latin typeface="ＭＳ"/>
              </a:rPr>
              <a:t>共通事項</a:t>
            </a:r>
            <a:r>
              <a:rPr lang="en-US" altLang="ja-JP" sz="2400" dirty="0">
                <a:solidFill>
                  <a:srgbClr val="000000"/>
                </a:solidFill>
                <a:latin typeface="ＭＳ"/>
              </a:rPr>
              <a:t>〕(1)</a:t>
            </a:r>
            <a:r>
              <a:rPr lang="ja-JP" altLang="en-US" sz="2400" dirty="0">
                <a:solidFill>
                  <a:srgbClr val="000000"/>
                </a:solidFill>
                <a:latin typeface="ＭＳ"/>
              </a:rPr>
              <a:t>ア，イ 	</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559"/>
    </mc:Choice>
    <mc:Fallback xmlns="">
      <p:transition spd="slow" advTm="43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92150" y="186848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図画工作</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250825" y="3306763"/>
            <a:ext cx="8713788" cy="3146425"/>
          </a:xfrm>
          <a:prstGeom prst="rect">
            <a:avLst/>
          </a:prstGeom>
          <a:solidFill>
            <a:schemeClr val="accent6">
              <a:lumMod val="20000"/>
              <a:lumOff val="80000"/>
            </a:schemeClr>
          </a:solidFill>
          <a:ln>
            <a:noFill/>
          </a:ln>
        </p:spPr>
        <p:txBody>
          <a:bodyPr lIns="72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chemeClr val="bg2">
                    <a:lumMod val="75000"/>
                  </a:schemeClr>
                </a:solidFill>
                <a:ea typeface="HGP教科書体" panose="02020600000000000000" pitchFamily="18" charset="-128"/>
              </a:rPr>
              <a:t>Ⅰ</a:t>
            </a:r>
            <a:r>
              <a:rPr lang="ja-JP" altLang="en-US" sz="2800" b="1" dirty="0">
                <a:solidFill>
                  <a:schemeClr val="bg2">
                    <a:lumMod val="75000"/>
                  </a:schemeClr>
                </a:solidFill>
                <a:ea typeface="HGP教科書体" panose="02020600000000000000" pitchFamily="18" charset="-128"/>
              </a:rPr>
              <a:t>　小学校図画工作科の「内容のまとまり」</a:t>
            </a:r>
          </a:p>
          <a:p>
            <a:pPr>
              <a:lnSpc>
                <a:spcPct val="150000"/>
              </a:lnSpc>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図画工作科の内容のまとまりごとの評価規準　（例）</a:t>
            </a:r>
          </a:p>
          <a:p>
            <a:pPr>
              <a:lnSpc>
                <a:spcPct val="150000"/>
              </a:lnSpc>
              <a:buFontTx/>
              <a:buNone/>
              <a:defRPr/>
            </a:pPr>
            <a:r>
              <a:rPr lang="en-US" altLang="ja-JP" sz="2800" b="1" dirty="0">
                <a:solidFill>
                  <a:schemeClr val="bg2">
                    <a:lumMod val="75000"/>
                  </a:schemeClr>
                </a:solidFill>
                <a:ea typeface="HGP教科書体" panose="02020600000000000000" pitchFamily="18" charset="-128"/>
              </a:rPr>
              <a:t>Ⅲ</a:t>
            </a:r>
            <a:r>
              <a:rPr lang="ja-JP" altLang="en-US" sz="2800" b="1" dirty="0">
                <a:solidFill>
                  <a:schemeClr val="bg2">
                    <a:lumMod val="75000"/>
                  </a:schemeClr>
                </a:solidFill>
                <a:ea typeface="HGP教科書体" panose="02020600000000000000" pitchFamily="18" charset="-128"/>
              </a:rPr>
              <a:t>　題材の評価規準の作成のポイント</a:t>
            </a:r>
            <a:endParaRPr lang="en-US" altLang="ja-JP" sz="2800" b="1" dirty="0">
              <a:solidFill>
                <a:schemeClr val="bg2">
                  <a:lumMod val="75000"/>
                </a:schemeClr>
              </a:solidFill>
              <a:ea typeface="HGP教科書体" panose="02020600000000000000" pitchFamily="18" charset="-128"/>
            </a:endParaRPr>
          </a:p>
          <a:p>
            <a:pPr>
              <a:lnSpc>
                <a:spcPct val="150000"/>
              </a:lnSpc>
              <a:buFontTx/>
              <a:buNone/>
              <a:defRPr/>
            </a:pPr>
            <a:r>
              <a:rPr lang="en-US" altLang="ja-JP" sz="2800" b="1" dirty="0">
                <a:solidFill>
                  <a:schemeClr val="bg2">
                    <a:lumMod val="75000"/>
                  </a:schemeClr>
                </a:solidFill>
                <a:ea typeface="HGP教科書体" panose="02020600000000000000" pitchFamily="18" charset="-128"/>
              </a:rPr>
              <a:t>Ⅳ</a:t>
            </a:r>
            <a:r>
              <a:rPr lang="ja-JP" altLang="en-US" sz="2800" b="1" dirty="0">
                <a:solidFill>
                  <a:schemeClr val="bg2">
                    <a:lumMod val="75000"/>
                  </a:schemeClr>
                </a:solidFill>
                <a:ea typeface="HGP教科書体" panose="02020600000000000000" pitchFamily="18" charset="-128"/>
              </a:rPr>
              <a:t>　事例「のこぎりザクザク生まれる形」の題材の評価規準</a:t>
            </a:r>
            <a:r>
              <a:rPr kumimoji="0" lang="ja-JP" altLang="en-US" sz="2000" dirty="0">
                <a:solidFill>
                  <a:schemeClr val="bg2">
                    <a:lumMod val="75000"/>
                  </a:schemeClr>
                </a:solidFill>
                <a:latin typeface="Calibri" panose="020F0502020204030204" pitchFamily="34" charset="0"/>
              </a:rPr>
              <a:t>           </a:t>
            </a:r>
            <a:endParaRPr lang="ja-JP" altLang="en-US" sz="2800" b="1" dirty="0">
              <a:solidFill>
                <a:schemeClr val="bg2">
                  <a:lumMod val="75000"/>
                </a:schemeClr>
              </a:solidFill>
              <a:ea typeface="HGP教科書体" panose="02020600000000000000" pitchFamily="18"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27"/>
    </mc:Choice>
    <mc:Fallback xmlns="">
      <p:transition spd="slow" advTm="13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正方形/長方形 2"/>
          <p:cNvSpPr>
            <a:spLocks noChangeArrowheads="1"/>
          </p:cNvSpPr>
          <p:nvPr/>
        </p:nvSpPr>
        <p:spPr bwMode="auto">
          <a:xfrm>
            <a:off x="82550" y="1230313"/>
            <a:ext cx="8669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a:solidFill>
                  <a:srgbClr val="000000"/>
                </a:solidFill>
                <a:latin typeface="ＭＳ...."/>
                <a:cs typeface="新細明體"/>
              </a:rPr>
              <a:t>【</a:t>
            </a:r>
            <a:r>
              <a:rPr lang="ja-JP" altLang="en-US">
                <a:solidFill>
                  <a:srgbClr val="000000"/>
                </a:solidFill>
                <a:latin typeface="ＭＳ...."/>
                <a:cs typeface="新細明體"/>
              </a:rPr>
              <a:t>図画工作科の目標</a:t>
            </a:r>
            <a:r>
              <a:rPr lang="en-US" altLang="zh-TW">
                <a:solidFill>
                  <a:srgbClr val="000000"/>
                </a:solidFill>
                <a:latin typeface="ＭＳ...."/>
                <a:cs typeface="新細明體"/>
              </a:rPr>
              <a:t>】 </a:t>
            </a:r>
          </a:p>
        </p:txBody>
      </p:sp>
      <p:graphicFrame>
        <p:nvGraphicFramePr>
          <p:cNvPr id="6" name="表 5"/>
          <p:cNvGraphicFramePr>
            <a:graphicFrameLocks noGrp="1"/>
          </p:cNvGraphicFramePr>
          <p:nvPr/>
        </p:nvGraphicFramePr>
        <p:xfrm>
          <a:off x="82550" y="1647825"/>
          <a:ext cx="8837613" cy="2316163"/>
        </p:xfrm>
        <a:graphic>
          <a:graphicData uri="http://schemas.openxmlformats.org/drawingml/2006/table">
            <a:tbl>
              <a:tblPr firstRow="1" bandRow="1">
                <a:tableStyleId>{5940675A-B579-460E-94D1-54222C63F5DA}</a:tableStyleId>
              </a:tblPr>
              <a:tblGrid>
                <a:gridCol w="2945871">
                  <a:extLst>
                    <a:ext uri="{9D8B030D-6E8A-4147-A177-3AD203B41FA5}">
                      <a16:colId xmlns:a16="http://schemas.microsoft.com/office/drawing/2014/main" val="20000"/>
                    </a:ext>
                  </a:extLst>
                </a:gridCol>
                <a:gridCol w="2945871">
                  <a:extLst>
                    <a:ext uri="{9D8B030D-6E8A-4147-A177-3AD203B41FA5}">
                      <a16:colId xmlns:a16="http://schemas.microsoft.com/office/drawing/2014/main" val="20001"/>
                    </a:ext>
                  </a:extLst>
                </a:gridCol>
                <a:gridCol w="2945871">
                  <a:extLst>
                    <a:ext uri="{9D8B030D-6E8A-4147-A177-3AD203B41FA5}">
                      <a16:colId xmlns:a16="http://schemas.microsoft.com/office/drawing/2014/main" val="20002"/>
                    </a:ext>
                  </a:extLst>
                </a:gridCol>
              </a:tblGrid>
              <a:tr h="30471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　　（１） 	</a:t>
                      </a:r>
                      <a:endParaRPr kumimoji="1" lang="ja-JP" altLang="en-US" sz="1400" dirty="0"/>
                    </a:p>
                  </a:txBody>
                  <a:tcPr marL="91429" marR="91429" marT="45677" marB="45677">
                    <a:solidFill>
                      <a:srgbClr val="FF99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（２） </a:t>
                      </a:r>
                      <a:endParaRPr kumimoji="1" lang="ja-JP" altLang="en-US" sz="1400" dirty="0"/>
                    </a:p>
                  </a:txBody>
                  <a:tcPr marL="91429" marR="91429" marT="45677" marB="45677">
                    <a:solidFill>
                      <a:srgbClr val="66FF66"/>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（３） </a:t>
                      </a:r>
                      <a:endParaRPr kumimoji="1" lang="ja-JP" altLang="en-US" sz="1400" dirty="0"/>
                    </a:p>
                  </a:txBody>
                  <a:tcPr marL="91429" marR="91429" marT="45677" marB="45677">
                    <a:solidFill>
                      <a:srgbClr val="FFFF00"/>
                    </a:solidFill>
                  </a:tcPr>
                </a:tc>
                <a:extLst>
                  <a:ext uri="{0D108BD9-81ED-4DB2-BD59-A6C34878D82A}">
                    <a16:rowId xmlns:a16="http://schemas.microsoft.com/office/drawing/2014/main" val="10000"/>
                  </a:ext>
                </a:extLst>
              </a:tr>
              <a:tr h="201144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対象や事象を捉える造形的な視点について自分の感覚や行為を通して理解するとともに，材料や用具を使い，表し方などを工夫して，創造的につくったり表したりすることができるようにする。</a:t>
                      </a:r>
                      <a:endParaRPr kumimoji="1" lang="ja-JP" altLang="en-US" sz="1100" dirty="0"/>
                    </a:p>
                  </a:txBody>
                  <a:tcPr marL="91429" marR="91429" marT="45677" marB="45677">
                    <a:solidFill>
                      <a:schemeClr val="bg1"/>
                    </a:solidFill>
                  </a:tcPr>
                </a:tc>
                <a:tc>
                  <a:txBody>
                    <a:bodyPr/>
                    <a:lstStyle/>
                    <a:p>
                      <a:r>
                        <a:rPr kumimoji="1" lang="ja-JP" altLang="en-US" sz="1600" dirty="0"/>
                        <a:t>造形的なよさや美しさ，表したいこと，表し方などについて考え，創造的に発想や構想をしたり，作品などに対する自分の見方や感じ方を深めたりすることができるようにする。</a:t>
                      </a:r>
                    </a:p>
                  </a:txBody>
                  <a:tcPr marL="91429" marR="91429" marT="45677" marB="45677">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つくりだす喜びを味わうとともに，感性を育み，楽しく豊かな生活を創造しようとする態度を養い，豊かな情操を培う。 	</a:t>
                      </a:r>
                    </a:p>
                    <a:p>
                      <a:endParaRPr kumimoji="1" lang="ja-JP" altLang="en-US" sz="1100" dirty="0"/>
                    </a:p>
                  </a:txBody>
                  <a:tcPr marL="91429" marR="91429" marT="45677" marB="45677">
                    <a:solidFill>
                      <a:schemeClr val="bg1"/>
                    </a:solidFill>
                  </a:tcPr>
                </a:tc>
                <a:extLst>
                  <a:ext uri="{0D108BD9-81ED-4DB2-BD59-A6C34878D82A}">
                    <a16:rowId xmlns:a16="http://schemas.microsoft.com/office/drawing/2014/main" val="10001"/>
                  </a:ext>
                </a:extLst>
              </a:tr>
            </a:tbl>
          </a:graphicData>
        </a:graphic>
      </p:graphicFrame>
      <p:graphicFrame>
        <p:nvGraphicFramePr>
          <p:cNvPr id="8" name="表 7"/>
          <p:cNvGraphicFramePr>
            <a:graphicFrameLocks noGrp="1"/>
          </p:cNvGraphicFramePr>
          <p:nvPr/>
        </p:nvGraphicFramePr>
        <p:xfrm>
          <a:off x="122238" y="4445000"/>
          <a:ext cx="8780463" cy="2322513"/>
        </p:xfrm>
        <a:graphic>
          <a:graphicData uri="http://schemas.openxmlformats.org/drawingml/2006/table">
            <a:tbl>
              <a:tblPr firstRow="1" bandRow="1">
                <a:tableStyleId>{5940675A-B579-460E-94D1-54222C63F5DA}</a:tableStyleId>
              </a:tblPr>
              <a:tblGrid>
                <a:gridCol w="2926821">
                  <a:extLst>
                    <a:ext uri="{9D8B030D-6E8A-4147-A177-3AD203B41FA5}">
                      <a16:colId xmlns:a16="http://schemas.microsoft.com/office/drawing/2014/main" val="20000"/>
                    </a:ext>
                  </a:extLst>
                </a:gridCol>
                <a:gridCol w="2926821">
                  <a:extLst>
                    <a:ext uri="{9D8B030D-6E8A-4147-A177-3AD203B41FA5}">
                      <a16:colId xmlns:a16="http://schemas.microsoft.com/office/drawing/2014/main" val="20001"/>
                    </a:ext>
                  </a:extLst>
                </a:gridCol>
                <a:gridCol w="2926821">
                  <a:extLst>
                    <a:ext uri="{9D8B030D-6E8A-4147-A177-3AD203B41FA5}">
                      <a16:colId xmlns:a16="http://schemas.microsoft.com/office/drawing/2014/main" val="20002"/>
                    </a:ext>
                  </a:extLst>
                </a:gridCol>
              </a:tblGrid>
              <a:tr h="35671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知識・技能 	</a:t>
                      </a:r>
                      <a:endParaRPr kumimoji="1" lang="ja-JP" altLang="en-US" sz="1600" dirty="0"/>
                    </a:p>
                  </a:txBody>
                  <a:tcPr marL="91429" marR="91429" marT="45684" marB="45684">
                    <a:solidFill>
                      <a:srgbClr val="FF99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思考・判断・表現 </a:t>
                      </a:r>
                      <a:endParaRPr kumimoji="1" lang="ja-JP" altLang="en-US" sz="1600" dirty="0"/>
                    </a:p>
                  </a:txBody>
                  <a:tcPr marL="91429" marR="91429" marT="45684" marB="45684">
                    <a:solidFill>
                      <a:srgbClr val="66FF66"/>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主体的に学習に取り組む態度 </a:t>
                      </a:r>
                      <a:endParaRPr kumimoji="1" lang="ja-JP" altLang="en-US" sz="1600" dirty="0"/>
                    </a:p>
                  </a:txBody>
                  <a:tcPr marL="91429" marR="91429" marT="45684" marB="45684">
                    <a:solidFill>
                      <a:srgbClr val="FFFF00"/>
                    </a:solidFill>
                  </a:tcPr>
                </a:tc>
                <a:extLst>
                  <a:ext uri="{0D108BD9-81ED-4DB2-BD59-A6C34878D82A}">
                    <a16:rowId xmlns:a16="http://schemas.microsoft.com/office/drawing/2014/main" val="10000"/>
                  </a:ext>
                </a:extLst>
              </a:tr>
              <a:tr h="1965802">
                <a:tc>
                  <a:txBody>
                    <a:bodyPr/>
                    <a:lstStyle/>
                    <a:p>
                      <a:r>
                        <a:rPr kumimoji="1" lang="ja-JP" altLang="en-US" sz="1400" b="0" i="0" u="none" strike="noStrike" kern="1200" baseline="0" dirty="0">
                          <a:solidFill>
                            <a:schemeClr val="tx1"/>
                          </a:solidFill>
                          <a:latin typeface="+mn-lt"/>
                          <a:ea typeface="+mn-ea"/>
                          <a:cs typeface="+mn-cs"/>
                        </a:rPr>
                        <a:t>・対象や事象を捉える造形的な視点</a:t>
                      </a:r>
                      <a:endParaRPr kumimoji="1" lang="en-US" altLang="ja-JP" sz="1400" b="0" i="0" u="none" strike="noStrike" kern="1200" baseline="0" dirty="0">
                        <a:solidFill>
                          <a:schemeClr val="tx1"/>
                        </a:solidFill>
                        <a:latin typeface="+mn-lt"/>
                        <a:ea typeface="+mn-ea"/>
                        <a:cs typeface="+mn-cs"/>
                      </a:endParaRPr>
                    </a:p>
                    <a:p>
                      <a:r>
                        <a:rPr kumimoji="1" lang="ja-JP" altLang="en-US" sz="1400" b="0" i="0" u="none" strike="noStrike" kern="1200" baseline="0" dirty="0">
                          <a:solidFill>
                            <a:schemeClr val="tx1"/>
                          </a:solidFill>
                          <a:latin typeface="+mn-lt"/>
                          <a:ea typeface="+mn-ea"/>
                          <a:cs typeface="+mn-cs"/>
                        </a:rPr>
                        <a:t>　について自分の感覚や行為を通し</a:t>
                      </a:r>
                      <a:endParaRPr kumimoji="1" lang="en-US" altLang="ja-JP" sz="1400" b="0" i="0" u="none" strike="noStrike" kern="1200" baseline="0" dirty="0">
                        <a:solidFill>
                          <a:schemeClr val="tx1"/>
                        </a:solidFill>
                        <a:latin typeface="+mn-lt"/>
                        <a:ea typeface="+mn-ea"/>
                        <a:cs typeface="+mn-cs"/>
                      </a:endParaRPr>
                    </a:p>
                    <a:p>
                      <a:r>
                        <a:rPr kumimoji="1" lang="ja-JP" altLang="en-US" sz="1400" b="0" i="0" u="none" strike="noStrike" kern="1200" baseline="0" dirty="0">
                          <a:solidFill>
                            <a:schemeClr val="tx1"/>
                          </a:solidFill>
                          <a:latin typeface="+mn-lt"/>
                          <a:ea typeface="+mn-ea"/>
                          <a:cs typeface="+mn-cs"/>
                        </a:rPr>
                        <a:t>　</a:t>
                      </a:r>
                      <a:r>
                        <a:rPr kumimoji="1" lang="ja-JP" altLang="en-US" sz="1400" b="0" i="0" u="none" strike="noStrike" kern="1200" baseline="0" dirty="0" err="1">
                          <a:solidFill>
                            <a:schemeClr val="tx1"/>
                          </a:solidFill>
                          <a:latin typeface="+mn-lt"/>
                          <a:ea typeface="+mn-ea"/>
                          <a:cs typeface="+mn-cs"/>
                        </a:rPr>
                        <a:t>て</a:t>
                      </a:r>
                      <a:r>
                        <a:rPr kumimoji="1" lang="ja-JP" altLang="en-US" sz="1400" b="0" i="0" u="none" strike="noStrike" kern="1200" baseline="0" dirty="0">
                          <a:solidFill>
                            <a:schemeClr val="tx1"/>
                          </a:solidFill>
                          <a:latin typeface="+mn-lt"/>
                          <a:ea typeface="+mn-ea"/>
                          <a:cs typeface="+mn-cs"/>
                        </a:rPr>
                        <a:t>理解している。 </a:t>
                      </a:r>
                    </a:p>
                    <a:p>
                      <a:endParaRPr kumimoji="1" lang="en-US" altLang="ja-JP" sz="1400" b="0" i="0" u="none" strike="noStrike" kern="1200" baseline="0" dirty="0">
                        <a:solidFill>
                          <a:schemeClr val="tx1"/>
                        </a:solidFill>
                        <a:latin typeface="+mn-lt"/>
                        <a:ea typeface="+mn-ea"/>
                        <a:cs typeface="+mn-cs"/>
                      </a:endParaRPr>
                    </a:p>
                    <a:p>
                      <a:r>
                        <a:rPr kumimoji="1" lang="ja-JP" altLang="en-US" sz="1400" b="0" i="0" u="none" strike="noStrike" kern="1200" baseline="0" dirty="0">
                          <a:solidFill>
                            <a:schemeClr val="tx1"/>
                          </a:solidFill>
                          <a:latin typeface="+mn-lt"/>
                          <a:ea typeface="+mn-ea"/>
                          <a:cs typeface="+mn-cs"/>
                        </a:rPr>
                        <a:t>・材料や用具を使い，表し方などを工</a:t>
                      </a:r>
                      <a:endParaRPr kumimoji="1" lang="en-US" altLang="ja-JP" sz="1400" b="0" i="0" u="none" strike="noStrike" kern="1200" baseline="0" dirty="0">
                        <a:solidFill>
                          <a:schemeClr val="tx1"/>
                        </a:solidFill>
                        <a:latin typeface="+mn-lt"/>
                        <a:ea typeface="+mn-ea"/>
                        <a:cs typeface="+mn-cs"/>
                      </a:endParaRPr>
                    </a:p>
                    <a:p>
                      <a:r>
                        <a:rPr kumimoji="1" lang="ja-JP" altLang="en-US" sz="1400" b="0" i="0" u="none" strike="noStrike" kern="1200" baseline="0" dirty="0">
                          <a:solidFill>
                            <a:schemeClr val="tx1"/>
                          </a:solidFill>
                          <a:latin typeface="+mn-lt"/>
                          <a:ea typeface="+mn-ea"/>
                          <a:cs typeface="+mn-cs"/>
                        </a:rPr>
                        <a:t>　</a:t>
                      </a:r>
                      <a:r>
                        <a:rPr kumimoji="1" lang="ja-JP" altLang="en-US" sz="1400" b="0" i="0" u="none" strike="noStrike" kern="1200" baseline="0" dirty="0" err="1">
                          <a:solidFill>
                            <a:schemeClr val="tx1"/>
                          </a:solidFill>
                          <a:latin typeface="+mn-lt"/>
                          <a:ea typeface="+mn-ea"/>
                          <a:cs typeface="+mn-cs"/>
                        </a:rPr>
                        <a:t>夫して</a:t>
                      </a:r>
                      <a:r>
                        <a:rPr kumimoji="1" lang="ja-JP" altLang="en-US" sz="1400" b="0" i="0" u="none" strike="noStrike" kern="1200" baseline="0" dirty="0">
                          <a:solidFill>
                            <a:schemeClr val="tx1"/>
                          </a:solidFill>
                          <a:latin typeface="+mn-lt"/>
                          <a:ea typeface="+mn-ea"/>
                          <a:cs typeface="+mn-cs"/>
                        </a:rPr>
                        <a:t>，創造的につくったり表したり</a:t>
                      </a:r>
                      <a:endParaRPr kumimoji="1" lang="en-US" altLang="ja-JP" sz="1400" b="0" i="0" u="none" strike="noStrike" kern="1200" baseline="0" dirty="0">
                        <a:solidFill>
                          <a:schemeClr val="tx1"/>
                        </a:solidFill>
                        <a:latin typeface="+mn-lt"/>
                        <a:ea typeface="+mn-ea"/>
                        <a:cs typeface="+mn-cs"/>
                      </a:endParaRPr>
                    </a:p>
                    <a:p>
                      <a:r>
                        <a:rPr kumimoji="1" lang="ja-JP" altLang="en-US" sz="1400" b="0" i="0" u="none" strike="noStrike" kern="1200" baseline="0" dirty="0">
                          <a:solidFill>
                            <a:schemeClr val="tx1"/>
                          </a:solidFill>
                          <a:latin typeface="+mn-lt"/>
                          <a:ea typeface="+mn-ea"/>
                          <a:cs typeface="+mn-cs"/>
                        </a:rPr>
                        <a:t>　している。 	</a:t>
                      </a:r>
                    </a:p>
                    <a:p>
                      <a:endParaRPr kumimoji="1" lang="ja-JP" altLang="en-US" sz="1100" dirty="0"/>
                    </a:p>
                  </a:txBody>
                  <a:tcPr marL="91429" marR="91429" marT="45684" marB="45684">
                    <a:solidFill>
                      <a:schemeClr val="bg1"/>
                    </a:solidFill>
                  </a:tcPr>
                </a:tc>
                <a:tc>
                  <a:txBody>
                    <a:bodyPr/>
                    <a:lstStyle/>
                    <a:p>
                      <a:pPr marL="0" marR="0" lvl="0" indent="0" algn="dist"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形や色などの造形的な特徴を基に，自分のイメージをもちながら，造形的なよさや美しさ，表したいこと，表し方などについて考えるとともに，創造的に発想や構想をしたり，作品などに対する自分の見方や感じ方を深めた</a:t>
                      </a:r>
                      <a:endParaRPr kumimoji="1" lang="en-US" altLang="ja-JP" sz="1400" b="0" i="0" u="none" strike="noStrike" kern="1200" baseline="0" dirty="0">
                        <a:solidFill>
                          <a:schemeClr val="tx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りしている。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100" dirty="0"/>
                    </a:p>
                  </a:txBody>
                  <a:tcPr marL="91429" marR="91429" marT="45684" marB="45684">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つくりだす喜びを味わい主体的に表現及び鑑賞の学習活動に取り組もうとしている。 	</a:t>
                      </a:r>
                    </a:p>
                    <a:p>
                      <a:endParaRPr kumimoji="1" lang="ja-JP" altLang="en-US" sz="1100" dirty="0"/>
                    </a:p>
                  </a:txBody>
                  <a:tcPr marL="91429" marR="91429" marT="45684" marB="45684">
                    <a:solidFill>
                      <a:schemeClr val="bg1"/>
                    </a:solidFill>
                  </a:tcPr>
                </a:tc>
                <a:extLst>
                  <a:ext uri="{0D108BD9-81ED-4DB2-BD59-A6C34878D82A}">
                    <a16:rowId xmlns:a16="http://schemas.microsoft.com/office/drawing/2014/main" val="10001"/>
                  </a:ext>
                </a:extLst>
              </a:tr>
            </a:tbl>
          </a:graphicData>
        </a:graphic>
      </p:graphicFrame>
      <p:sp>
        <p:nvSpPr>
          <p:cNvPr id="14367" name="正方形/長方形 8"/>
          <p:cNvSpPr>
            <a:spLocks noChangeArrowheads="1"/>
          </p:cNvSpPr>
          <p:nvPr/>
        </p:nvSpPr>
        <p:spPr bwMode="auto">
          <a:xfrm>
            <a:off x="82550" y="4097338"/>
            <a:ext cx="8899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a:solidFill>
                  <a:srgbClr val="000000"/>
                </a:solidFill>
                <a:latin typeface="ＭＳ...."/>
              </a:rPr>
              <a:t>【</a:t>
            </a:r>
            <a:r>
              <a:rPr lang="ja-JP" altLang="en-US">
                <a:solidFill>
                  <a:srgbClr val="000000"/>
                </a:solidFill>
                <a:latin typeface="ＭＳ...."/>
              </a:rPr>
              <a:t>評価の観点及びその趣旨 </a:t>
            </a:r>
            <a:r>
              <a:rPr lang="en-US" altLang="ja-JP">
                <a:solidFill>
                  <a:srgbClr val="000000"/>
                </a:solidFill>
                <a:latin typeface="ＭＳ...."/>
              </a:rPr>
              <a:t>】</a:t>
            </a:r>
            <a:endParaRPr lang="ja-JP" altLang="en-US"/>
          </a:p>
        </p:txBody>
      </p:sp>
      <p:sp>
        <p:nvSpPr>
          <p:cNvPr id="14368"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600" b="1">
                <a:solidFill>
                  <a:srgbClr val="FFFFFF"/>
                </a:solidFill>
              </a:rPr>
              <a:t>Ⅱ</a:t>
            </a:r>
            <a:r>
              <a:rPr kumimoji="1" lang="ja-JP" altLang="en-US" sz="2600" b="1">
                <a:solidFill>
                  <a:srgbClr val="FFFFFF"/>
                </a:solidFill>
              </a:rPr>
              <a:t>　図画工作科の内容のまとまりごとの評価規準（例）</a:t>
            </a:r>
          </a:p>
        </p:txBody>
      </p:sp>
      <p:sp>
        <p:nvSpPr>
          <p:cNvPr id="13" name="上リボン 12"/>
          <p:cNvSpPr/>
          <p:nvPr/>
        </p:nvSpPr>
        <p:spPr>
          <a:xfrm>
            <a:off x="7578725" y="119063"/>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Ｐ２８</a:t>
            </a:r>
          </a:p>
        </p:txBody>
      </p:sp>
      <p:sp>
        <p:nvSpPr>
          <p:cNvPr id="14370" name="テキスト ボックス 1"/>
          <p:cNvSpPr txBox="1">
            <a:spLocks noChangeArrowheads="1"/>
          </p:cNvSpPr>
          <p:nvPr/>
        </p:nvSpPr>
        <p:spPr bwMode="auto">
          <a:xfrm>
            <a:off x="2051050" y="900113"/>
            <a:ext cx="53641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solidFill>
                  <a:srgbClr val="000000"/>
                </a:solidFill>
              </a:rPr>
              <a:t>＜　例　</a:t>
            </a:r>
            <a:r>
              <a:rPr kumimoji="1" lang="en-US" altLang="ja-JP">
                <a:solidFill>
                  <a:srgbClr val="000000"/>
                </a:solidFill>
              </a:rPr>
              <a:t> </a:t>
            </a:r>
            <a:r>
              <a:rPr kumimoji="1" lang="ja-JP" altLang="en-US">
                <a:solidFill>
                  <a:srgbClr val="000000"/>
                </a:solidFill>
              </a:rPr>
              <a:t>第１学年及び第２学年の「造形遊び」　＞</a:t>
            </a:r>
            <a:r>
              <a:rPr kumimoji="1" lang="ja-JP" altLang="en-US"/>
              <a:t>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60"/>
    </mc:Choice>
    <mc:Fallback xmlns="">
      <p:transition spd="slow" advTm="30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正方形/長方形 2"/>
          <p:cNvSpPr>
            <a:spLocks noChangeArrowheads="1"/>
          </p:cNvSpPr>
          <p:nvPr/>
        </p:nvSpPr>
        <p:spPr bwMode="auto">
          <a:xfrm>
            <a:off x="82550" y="1230313"/>
            <a:ext cx="8669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a:solidFill>
                  <a:srgbClr val="000000"/>
                </a:solidFill>
                <a:latin typeface="ＭＳ...."/>
                <a:cs typeface="新細明體"/>
              </a:rPr>
              <a:t>【</a:t>
            </a:r>
            <a:r>
              <a:rPr lang="en-US" altLang="ja-JP">
                <a:solidFill>
                  <a:srgbClr val="000000"/>
                </a:solidFill>
                <a:latin typeface="ＭＳ...."/>
                <a:cs typeface="新細明體"/>
              </a:rPr>
              <a:t>〔</a:t>
            </a:r>
            <a:r>
              <a:rPr lang="ja-JP" altLang="en-US">
                <a:solidFill>
                  <a:srgbClr val="000000"/>
                </a:solidFill>
                <a:latin typeface="ＭＳ...."/>
                <a:cs typeface="新細明體"/>
              </a:rPr>
              <a:t>第</a:t>
            </a:r>
            <a:r>
              <a:rPr lang="en-US" altLang="ja-JP">
                <a:solidFill>
                  <a:srgbClr val="000000"/>
                </a:solidFill>
                <a:latin typeface="ＭＳ...."/>
                <a:cs typeface="新細明體"/>
              </a:rPr>
              <a:t>1</a:t>
            </a:r>
            <a:r>
              <a:rPr lang="ja-JP" altLang="en-US">
                <a:solidFill>
                  <a:srgbClr val="000000"/>
                </a:solidFill>
                <a:latin typeface="ＭＳ...."/>
                <a:cs typeface="新細明體"/>
              </a:rPr>
              <a:t>学年及び第２学年</a:t>
            </a:r>
            <a:r>
              <a:rPr lang="en-US" altLang="ja-JP">
                <a:solidFill>
                  <a:srgbClr val="000000"/>
                </a:solidFill>
                <a:latin typeface="ＭＳ...."/>
                <a:cs typeface="新細明體"/>
              </a:rPr>
              <a:t>〕</a:t>
            </a:r>
            <a:r>
              <a:rPr lang="ja-JP" altLang="en-US">
                <a:solidFill>
                  <a:srgbClr val="000000"/>
                </a:solidFill>
                <a:latin typeface="ＭＳ...."/>
                <a:cs typeface="新細明體"/>
              </a:rPr>
              <a:t>　１　目標　</a:t>
            </a:r>
            <a:r>
              <a:rPr lang="en-US" altLang="zh-TW">
                <a:solidFill>
                  <a:srgbClr val="000000"/>
                </a:solidFill>
                <a:latin typeface="ＭＳ...."/>
                <a:cs typeface="新細明體"/>
              </a:rPr>
              <a:t>】 </a:t>
            </a:r>
          </a:p>
        </p:txBody>
      </p:sp>
      <p:graphicFrame>
        <p:nvGraphicFramePr>
          <p:cNvPr id="6" name="表 5"/>
          <p:cNvGraphicFramePr>
            <a:graphicFrameLocks noGrp="1"/>
          </p:cNvGraphicFramePr>
          <p:nvPr/>
        </p:nvGraphicFramePr>
        <p:xfrm>
          <a:off x="82550" y="1647825"/>
          <a:ext cx="8837613" cy="2316163"/>
        </p:xfrm>
        <a:graphic>
          <a:graphicData uri="http://schemas.openxmlformats.org/drawingml/2006/table">
            <a:tbl>
              <a:tblPr firstRow="1" bandRow="1">
                <a:tableStyleId>{5940675A-B579-460E-94D1-54222C63F5DA}</a:tableStyleId>
              </a:tblPr>
              <a:tblGrid>
                <a:gridCol w="2945871">
                  <a:extLst>
                    <a:ext uri="{9D8B030D-6E8A-4147-A177-3AD203B41FA5}">
                      <a16:colId xmlns:a16="http://schemas.microsoft.com/office/drawing/2014/main" val="20000"/>
                    </a:ext>
                  </a:extLst>
                </a:gridCol>
                <a:gridCol w="2945871">
                  <a:extLst>
                    <a:ext uri="{9D8B030D-6E8A-4147-A177-3AD203B41FA5}">
                      <a16:colId xmlns:a16="http://schemas.microsoft.com/office/drawing/2014/main" val="20001"/>
                    </a:ext>
                  </a:extLst>
                </a:gridCol>
                <a:gridCol w="2945871">
                  <a:extLst>
                    <a:ext uri="{9D8B030D-6E8A-4147-A177-3AD203B41FA5}">
                      <a16:colId xmlns:a16="http://schemas.microsoft.com/office/drawing/2014/main" val="20002"/>
                    </a:ext>
                  </a:extLst>
                </a:gridCol>
              </a:tblGrid>
              <a:tr h="30471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　　（１） 	</a:t>
                      </a:r>
                      <a:endParaRPr kumimoji="1" lang="ja-JP" altLang="en-US" sz="1400" dirty="0"/>
                    </a:p>
                  </a:txBody>
                  <a:tcPr marL="91429" marR="91429" marT="45677" marB="45677">
                    <a:solidFill>
                      <a:srgbClr val="FF99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（２） </a:t>
                      </a:r>
                      <a:endParaRPr kumimoji="1" lang="ja-JP" altLang="en-US" sz="1400" dirty="0"/>
                    </a:p>
                  </a:txBody>
                  <a:tcPr marL="91429" marR="91429" marT="45677" marB="45677">
                    <a:solidFill>
                      <a:srgbClr val="66FF66"/>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（３） </a:t>
                      </a:r>
                      <a:endParaRPr kumimoji="1" lang="ja-JP" altLang="en-US" sz="1400" dirty="0"/>
                    </a:p>
                  </a:txBody>
                  <a:tcPr marL="91429" marR="91429" marT="45677" marB="45677">
                    <a:solidFill>
                      <a:srgbClr val="FFFF00"/>
                    </a:solidFill>
                  </a:tcPr>
                </a:tc>
                <a:extLst>
                  <a:ext uri="{0D108BD9-81ED-4DB2-BD59-A6C34878D82A}">
                    <a16:rowId xmlns:a16="http://schemas.microsoft.com/office/drawing/2014/main" val="10000"/>
                  </a:ext>
                </a:extLst>
              </a:tr>
              <a:tr h="201144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対象や事象を捉える造形的な視点について自分の感覚や行為を通して気付くとともに，手や体全体の感覚などを働かせ材料や用具を使い，表し方などを工夫して，創造的につくったり表したりすることができるようにする。</a:t>
                      </a:r>
                      <a:endParaRPr kumimoji="1" lang="ja-JP" altLang="en-US" sz="1100" dirty="0"/>
                    </a:p>
                  </a:txBody>
                  <a:tcPr marL="91429" marR="91429" marT="45677" marB="45677">
                    <a:solidFill>
                      <a:schemeClr val="bg1"/>
                    </a:solidFill>
                  </a:tcPr>
                </a:tc>
                <a:tc>
                  <a:txBody>
                    <a:bodyPr/>
                    <a:lstStyle/>
                    <a:p>
                      <a:r>
                        <a:rPr kumimoji="1" lang="ja-JP" altLang="en-US" sz="1600" dirty="0"/>
                        <a:t>造形的な面白さや楽しさ，表したいこと，表し方などについて考え，楽しく発想や構想をしたり，身の回りの作品などから自分の見方や感じ方を広げたりすることができるようにする。</a:t>
                      </a:r>
                    </a:p>
                  </a:txBody>
                  <a:tcPr marL="91429" marR="91429" marT="45677" marB="45677">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楽しく表現したり鑑賞したりする活動に取り組み，つくりだす喜びを味わうとともに，形や色などに関わり楽しい生活を創造しようとする態度を養う。 	</a:t>
                      </a:r>
                    </a:p>
                    <a:p>
                      <a:endParaRPr kumimoji="1" lang="ja-JP" altLang="en-US" sz="1400" dirty="0"/>
                    </a:p>
                  </a:txBody>
                  <a:tcPr marL="91429" marR="91429" marT="45677" marB="45677">
                    <a:solidFill>
                      <a:schemeClr val="bg1"/>
                    </a:solidFill>
                  </a:tcPr>
                </a:tc>
                <a:extLst>
                  <a:ext uri="{0D108BD9-81ED-4DB2-BD59-A6C34878D82A}">
                    <a16:rowId xmlns:a16="http://schemas.microsoft.com/office/drawing/2014/main" val="10001"/>
                  </a:ext>
                </a:extLst>
              </a:tr>
            </a:tbl>
          </a:graphicData>
        </a:graphic>
      </p:graphicFrame>
      <p:graphicFrame>
        <p:nvGraphicFramePr>
          <p:cNvPr id="8" name="表 7"/>
          <p:cNvGraphicFramePr>
            <a:graphicFrameLocks noGrp="1"/>
          </p:cNvGraphicFramePr>
          <p:nvPr/>
        </p:nvGraphicFramePr>
        <p:xfrm>
          <a:off x="122238" y="4445000"/>
          <a:ext cx="8780463" cy="2398716"/>
        </p:xfrm>
        <a:graphic>
          <a:graphicData uri="http://schemas.openxmlformats.org/drawingml/2006/table">
            <a:tbl>
              <a:tblPr firstRow="1" bandRow="1">
                <a:tableStyleId>{5940675A-B579-460E-94D1-54222C63F5DA}</a:tableStyleId>
              </a:tblPr>
              <a:tblGrid>
                <a:gridCol w="2926821">
                  <a:extLst>
                    <a:ext uri="{9D8B030D-6E8A-4147-A177-3AD203B41FA5}">
                      <a16:colId xmlns:a16="http://schemas.microsoft.com/office/drawing/2014/main" val="20000"/>
                    </a:ext>
                  </a:extLst>
                </a:gridCol>
                <a:gridCol w="2926821">
                  <a:extLst>
                    <a:ext uri="{9D8B030D-6E8A-4147-A177-3AD203B41FA5}">
                      <a16:colId xmlns:a16="http://schemas.microsoft.com/office/drawing/2014/main" val="20001"/>
                    </a:ext>
                  </a:extLst>
                </a:gridCol>
                <a:gridCol w="2926821">
                  <a:extLst>
                    <a:ext uri="{9D8B030D-6E8A-4147-A177-3AD203B41FA5}">
                      <a16:colId xmlns:a16="http://schemas.microsoft.com/office/drawing/2014/main" val="20002"/>
                    </a:ext>
                  </a:extLst>
                </a:gridCol>
              </a:tblGrid>
              <a:tr h="35664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知識・技能 	</a:t>
                      </a:r>
                      <a:endParaRPr kumimoji="1" lang="ja-JP" altLang="en-US" sz="1600" dirty="0"/>
                    </a:p>
                  </a:txBody>
                  <a:tcPr marL="91429" marR="91429" marT="45677" marB="45677">
                    <a:solidFill>
                      <a:srgbClr val="FF99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思考・判断・表現 </a:t>
                      </a:r>
                      <a:endParaRPr kumimoji="1" lang="ja-JP" altLang="en-US" sz="1600" dirty="0"/>
                    </a:p>
                  </a:txBody>
                  <a:tcPr marL="91429" marR="91429" marT="45677" marB="45677">
                    <a:solidFill>
                      <a:srgbClr val="66FF66"/>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主体的に学習に取り組む態度 </a:t>
                      </a:r>
                      <a:endParaRPr kumimoji="1" lang="ja-JP" altLang="en-US" sz="1600" dirty="0"/>
                    </a:p>
                  </a:txBody>
                  <a:tcPr marL="91429" marR="91429" marT="45677" marB="45677">
                    <a:solidFill>
                      <a:srgbClr val="FFFF00"/>
                    </a:solidFill>
                  </a:tcPr>
                </a:tc>
                <a:extLst>
                  <a:ext uri="{0D108BD9-81ED-4DB2-BD59-A6C34878D82A}">
                    <a16:rowId xmlns:a16="http://schemas.microsoft.com/office/drawing/2014/main" val="10000"/>
                  </a:ext>
                </a:extLst>
              </a:tr>
              <a:tr h="2042071">
                <a:tc>
                  <a:txBody>
                    <a:bodyPr/>
                    <a:lstStyle/>
                    <a:p>
                      <a:pPr algn="dist"/>
                      <a:r>
                        <a:rPr kumimoji="1" lang="ja-JP" altLang="en-US" sz="1600" b="0" i="0" u="none" strike="noStrike" kern="1200" baseline="0" dirty="0">
                          <a:solidFill>
                            <a:schemeClr val="tx1"/>
                          </a:solidFill>
                          <a:latin typeface="+mn-lt"/>
                          <a:ea typeface="+mn-ea"/>
                          <a:cs typeface="+mn-cs"/>
                        </a:rPr>
                        <a:t>・対象や事象を捉える造形的な</a:t>
                      </a:r>
                      <a:endParaRPr kumimoji="1" lang="en-US" altLang="ja-JP" sz="1600" b="0" i="0" u="none" strike="noStrike" kern="1200" baseline="0" dirty="0">
                        <a:solidFill>
                          <a:schemeClr val="tx1"/>
                        </a:solidFill>
                        <a:latin typeface="+mn-lt"/>
                        <a:ea typeface="+mn-ea"/>
                        <a:cs typeface="+mn-cs"/>
                      </a:endParaRPr>
                    </a:p>
                    <a:p>
                      <a:pPr algn="dist"/>
                      <a:r>
                        <a:rPr kumimoji="1" lang="ja-JP" altLang="en-US" sz="1600" b="0" i="0" u="none" strike="noStrike" kern="1200" baseline="0" dirty="0">
                          <a:solidFill>
                            <a:schemeClr val="tx1"/>
                          </a:solidFill>
                          <a:latin typeface="+mn-lt"/>
                          <a:ea typeface="+mn-ea"/>
                          <a:cs typeface="+mn-cs"/>
                        </a:rPr>
                        <a:t>  視点について自分の感覚や行</a:t>
                      </a:r>
                      <a:endParaRPr kumimoji="1" lang="en-US" altLang="ja-JP" sz="1600" b="0" i="0" u="none" strike="noStrike" kern="1200" baseline="0" dirty="0">
                        <a:solidFill>
                          <a:schemeClr val="tx1"/>
                        </a:solidFill>
                        <a:latin typeface="+mn-lt"/>
                        <a:ea typeface="+mn-ea"/>
                        <a:cs typeface="+mn-cs"/>
                      </a:endParaRPr>
                    </a:p>
                    <a:p>
                      <a:pPr algn="l"/>
                      <a:r>
                        <a:rPr kumimoji="1" lang="en-US" altLang="ja-JP" sz="1600" b="0" i="0" u="none" strike="noStrike" kern="1200" baseline="0" dirty="0">
                          <a:solidFill>
                            <a:schemeClr val="tx1"/>
                          </a:solidFill>
                          <a:latin typeface="+mn-lt"/>
                          <a:ea typeface="+mn-ea"/>
                          <a:cs typeface="+mn-cs"/>
                        </a:rPr>
                        <a:t>  </a:t>
                      </a:r>
                      <a:r>
                        <a:rPr kumimoji="1" lang="ja-JP" altLang="en-US" sz="1600" b="0" i="0" u="none" strike="noStrike" kern="1200" baseline="0" dirty="0">
                          <a:solidFill>
                            <a:schemeClr val="tx1"/>
                          </a:solidFill>
                          <a:latin typeface="+mn-lt"/>
                          <a:ea typeface="+mn-ea"/>
                          <a:cs typeface="+mn-cs"/>
                        </a:rPr>
                        <a:t>為を通して気付いている。 </a:t>
                      </a:r>
                    </a:p>
                    <a:p>
                      <a:pPr algn="dist"/>
                      <a:endParaRPr kumimoji="1" lang="en-US" altLang="ja-JP" sz="1600" b="0" i="0" u="none" strike="noStrike" kern="1200" baseline="0" dirty="0">
                        <a:solidFill>
                          <a:schemeClr val="tx1"/>
                        </a:solidFill>
                        <a:latin typeface="+mn-lt"/>
                        <a:ea typeface="+mn-ea"/>
                        <a:cs typeface="+mn-cs"/>
                      </a:endParaRPr>
                    </a:p>
                    <a:p>
                      <a:pPr algn="dist"/>
                      <a:r>
                        <a:rPr kumimoji="1" lang="ja-JP" altLang="en-US" sz="1600" b="0" i="0" u="none" strike="noStrike" kern="1200" baseline="0" dirty="0">
                          <a:solidFill>
                            <a:schemeClr val="tx1"/>
                          </a:solidFill>
                          <a:latin typeface="+mn-lt"/>
                          <a:ea typeface="+mn-ea"/>
                          <a:cs typeface="+mn-cs"/>
                        </a:rPr>
                        <a:t>・手や体全体の感覚などを働か</a:t>
                      </a:r>
                      <a:endParaRPr kumimoji="1" lang="en-US" altLang="ja-JP" sz="1600" b="0" i="0" u="none" strike="noStrike" kern="1200" baseline="0" dirty="0">
                        <a:solidFill>
                          <a:schemeClr val="tx1"/>
                        </a:solidFill>
                        <a:latin typeface="+mn-lt"/>
                        <a:ea typeface="+mn-ea"/>
                        <a:cs typeface="+mn-cs"/>
                      </a:endParaRPr>
                    </a:p>
                    <a:p>
                      <a:pPr algn="dist"/>
                      <a:r>
                        <a:rPr kumimoji="1" lang="en-US" altLang="ja-JP" sz="1600" b="0" i="0" u="none" strike="noStrike" kern="1200" baseline="0" dirty="0">
                          <a:solidFill>
                            <a:schemeClr val="tx1"/>
                          </a:solidFill>
                          <a:latin typeface="+mn-lt"/>
                          <a:ea typeface="+mn-ea"/>
                          <a:cs typeface="+mn-cs"/>
                        </a:rPr>
                        <a:t>  </a:t>
                      </a:r>
                      <a:r>
                        <a:rPr kumimoji="1" lang="ja-JP" altLang="en-US" sz="1600" b="0" i="0" u="none" strike="noStrike" kern="1200" baseline="0" dirty="0">
                          <a:solidFill>
                            <a:schemeClr val="tx1"/>
                          </a:solidFill>
                          <a:latin typeface="+mn-lt"/>
                          <a:ea typeface="+mn-ea"/>
                          <a:cs typeface="+mn-cs"/>
                        </a:rPr>
                        <a:t>せ材料や用具を使い，表し方</a:t>
                      </a:r>
                      <a:endParaRPr kumimoji="1" lang="en-US" altLang="ja-JP" sz="1600" b="0" i="0" u="none" strike="noStrike" kern="1200" baseline="0" dirty="0">
                        <a:solidFill>
                          <a:schemeClr val="tx1"/>
                        </a:solidFill>
                        <a:latin typeface="+mn-lt"/>
                        <a:ea typeface="+mn-ea"/>
                        <a:cs typeface="+mn-cs"/>
                      </a:endParaRPr>
                    </a:p>
                    <a:p>
                      <a:pPr algn="dist"/>
                      <a:r>
                        <a:rPr kumimoji="1" lang="en-US" altLang="ja-JP" sz="1600" b="0" i="0" u="none" strike="noStrike" kern="1200" baseline="0" dirty="0">
                          <a:solidFill>
                            <a:schemeClr val="tx1"/>
                          </a:solidFill>
                          <a:latin typeface="+mn-lt"/>
                          <a:ea typeface="+mn-ea"/>
                          <a:cs typeface="+mn-cs"/>
                        </a:rPr>
                        <a:t>  </a:t>
                      </a:r>
                      <a:r>
                        <a:rPr kumimoji="1" lang="ja-JP" altLang="en-US" sz="1600" b="0" i="0" u="none" strike="noStrike" kern="1200" baseline="0" dirty="0">
                          <a:solidFill>
                            <a:schemeClr val="tx1"/>
                          </a:solidFill>
                          <a:latin typeface="+mn-lt"/>
                          <a:ea typeface="+mn-ea"/>
                          <a:cs typeface="+mn-cs"/>
                        </a:rPr>
                        <a:t>などを工夫して，創造的に</a:t>
                      </a:r>
                      <a:r>
                        <a:rPr kumimoji="1" lang="ja-JP" altLang="en-US" sz="1600" b="0" i="0" u="none" strike="noStrike" kern="1200" baseline="0" dirty="0" err="1">
                          <a:solidFill>
                            <a:schemeClr val="tx1"/>
                          </a:solidFill>
                          <a:latin typeface="+mn-lt"/>
                          <a:ea typeface="+mn-ea"/>
                          <a:cs typeface="+mn-cs"/>
                        </a:rPr>
                        <a:t>つ</a:t>
                      </a:r>
                      <a:endParaRPr kumimoji="1" lang="en-US" altLang="ja-JP" sz="1600" b="0" i="0" u="none" strike="noStrike" kern="1200" baseline="0" dirty="0">
                        <a:solidFill>
                          <a:schemeClr val="tx1"/>
                        </a:solidFill>
                        <a:latin typeface="+mn-lt"/>
                        <a:ea typeface="+mn-ea"/>
                        <a:cs typeface="+mn-cs"/>
                      </a:endParaRPr>
                    </a:p>
                    <a:p>
                      <a:pPr algn="dist"/>
                      <a:r>
                        <a:rPr kumimoji="1" lang="en-US" altLang="ja-JP" sz="1600" b="0" i="0" u="none" strike="noStrike" kern="1200" baseline="0" dirty="0">
                          <a:solidFill>
                            <a:schemeClr val="tx1"/>
                          </a:solidFill>
                          <a:latin typeface="+mn-lt"/>
                          <a:ea typeface="+mn-ea"/>
                          <a:cs typeface="+mn-cs"/>
                        </a:rPr>
                        <a:t>  </a:t>
                      </a:r>
                      <a:r>
                        <a:rPr kumimoji="1" lang="ja-JP" altLang="en-US" sz="1600" b="0" i="0" u="none" strike="noStrike" kern="1200" baseline="0" dirty="0">
                          <a:solidFill>
                            <a:schemeClr val="tx1"/>
                          </a:solidFill>
                          <a:latin typeface="+mn-lt"/>
                          <a:ea typeface="+mn-ea"/>
                          <a:cs typeface="+mn-cs"/>
                        </a:rPr>
                        <a:t>くったり表したりしている。</a:t>
                      </a:r>
                      <a:endParaRPr kumimoji="1" lang="ja-JP" altLang="en-US" sz="1600" dirty="0"/>
                    </a:p>
                  </a:txBody>
                  <a:tcPr marL="91429" marR="91429" marT="45677" marB="45677">
                    <a:solidFill>
                      <a:schemeClr val="bg1"/>
                    </a:solidFill>
                  </a:tcPr>
                </a:tc>
                <a:tc>
                  <a:txBody>
                    <a:bodyPr/>
                    <a:lstStyle/>
                    <a:p>
                      <a:pPr marL="0" marR="0" lvl="0" indent="0" algn="dist"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形や色などを基に，自分のイメージをもちながら，造形的な面白さや楽しさ，表したいこと，表し方などについて考えるとともに，楽しく発想や構想をしたり，身の回りの作品などから自分の見方や感じ方を広げたりしている。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100" dirty="0"/>
                    </a:p>
                  </a:txBody>
                  <a:tcPr marL="91429" marR="91429" marT="45677" marB="45677">
                    <a:solidFill>
                      <a:schemeClr val="bg1"/>
                    </a:solidFill>
                  </a:tcPr>
                </a:tc>
                <a:tc>
                  <a:txBody>
                    <a:bodyPr/>
                    <a:lstStyle/>
                    <a:p>
                      <a:pPr marL="0" marR="0" lvl="0" indent="0" algn="dist"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つくりだす喜びを味わい楽しく表現したり鑑賞したりする学習活動に取り組もうとしている。 	</a:t>
                      </a:r>
                    </a:p>
                    <a:p>
                      <a:endParaRPr kumimoji="1" lang="ja-JP" altLang="en-US" sz="1400" dirty="0"/>
                    </a:p>
                  </a:txBody>
                  <a:tcPr marL="91429" marR="91429" marT="45677" marB="45677">
                    <a:solidFill>
                      <a:schemeClr val="bg1"/>
                    </a:solidFill>
                  </a:tcPr>
                </a:tc>
                <a:extLst>
                  <a:ext uri="{0D108BD9-81ED-4DB2-BD59-A6C34878D82A}">
                    <a16:rowId xmlns:a16="http://schemas.microsoft.com/office/drawing/2014/main" val="10001"/>
                  </a:ext>
                </a:extLst>
              </a:tr>
            </a:tbl>
          </a:graphicData>
        </a:graphic>
      </p:graphicFrame>
      <p:sp>
        <p:nvSpPr>
          <p:cNvPr id="16415" name="正方形/長方形 8"/>
          <p:cNvSpPr>
            <a:spLocks noChangeArrowheads="1"/>
          </p:cNvSpPr>
          <p:nvPr/>
        </p:nvSpPr>
        <p:spPr bwMode="auto">
          <a:xfrm>
            <a:off x="82550" y="4097338"/>
            <a:ext cx="8899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a:solidFill>
                  <a:srgbClr val="000000"/>
                </a:solidFill>
                <a:latin typeface="ＭＳ...."/>
              </a:rPr>
              <a:t>【</a:t>
            </a:r>
            <a:r>
              <a:rPr lang="ja-JP" altLang="en-US">
                <a:solidFill>
                  <a:srgbClr val="000000"/>
                </a:solidFill>
                <a:latin typeface="ＭＳ...."/>
              </a:rPr>
              <a:t>学年別の評価の観点の趣旨　第１学年及び第２学年　 </a:t>
            </a:r>
            <a:r>
              <a:rPr lang="en-US" altLang="ja-JP">
                <a:solidFill>
                  <a:srgbClr val="000000"/>
                </a:solidFill>
                <a:latin typeface="ＭＳ...."/>
              </a:rPr>
              <a:t>】</a:t>
            </a:r>
            <a:endParaRPr lang="ja-JP" altLang="en-US"/>
          </a:p>
        </p:txBody>
      </p:sp>
      <p:sp>
        <p:nvSpPr>
          <p:cNvPr id="16416"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600" b="1">
                <a:solidFill>
                  <a:srgbClr val="FFFFFF"/>
                </a:solidFill>
              </a:rPr>
              <a:t>Ⅱ</a:t>
            </a:r>
            <a:r>
              <a:rPr kumimoji="1" lang="ja-JP" altLang="en-US" sz="2600" b="1">
                <a:solidFill>
                  <a:srgbClr val="FFFFFF"/>
                </a:solidFill>
              </a:rPr>
              <a:t>　図画工作科の内容のまとまりごとの評価規準（例）</a:t>
            </a:r>
          </a:p>
        </p:txBody>
      </p:sp>
      <p:sp>
        <p:nvSpPr>
          <p:cNvPr id="13" name="上リボン 12"/>
          <p:cNvSpPr/>
          <p:nvPr/>
        </p:nvSpPr>
        <p:spPr>
          <a:xfrm>
            <a:off x="7578725" y="119063"/>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Ｐ２９</a:t>
            </a:r>
          </a:p>
        </p:txBody>
      </p:sp>
      <p:sp>
        <p:nvSpPr>
          <p:cNvPr id="16418" name="テキスト ボックス 1"/>
          <p:cNvSpPr txBox="1">
            <a:spLocks noChangeArrowheads="1"/>
          </p:cNvSpPr>
          <p:nvPr/>
        </p:nvSpPr>
        <p:spPr bwMode="auto">
          <a:xfrm>
            <a:off x="2051050" y="900113"/>
            <a:ext cx="53641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solidFill>
                  <a:srgbClr val="000000"/>
                </a:solidFill>
              </a:rPr>
              <a:t>＜　例　</a:t>
            </a:r>
            <a:r>
              <a:rPr kumimoji="1" lang="en-US" altLang="ja-JP">
                <a:solidFill>
                  <a:srgbClr val="000000"/>
                </a:solidFill>
              </a:rPr>
              <a:t> </a:t>
            </a:r>
            <a:r>
              <a:rPr kumimoji="1" lang="ja-JP" altLang="en-US">
                <a:solidFill>
                  <a:srgbClr val="000000"/>
                </a:solidFill>
              </a:rPr>
              <a:t>第１学年及び第２学年の「造形遊び」　＞</a:t>
            </a:r>
            <a:r>
              <a:rPr kumimoji="1" lang="ja-JP" altLang="en-US"/>
              <a:t>　</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670"/>
    </mc:Choice>
    <mc:Fallback xmlns="">
      <p:transition spd="slow" advTm="12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正方形/長方形 4"/>
          <p:cNvSpPr>
            <a:spLocks noChangeArrowheads="1"/>
          </p:cNvSpPr>
          <p:nvPr/>
        </p:nvSpPr>
        <p:spPr bwMode="auto">
          <a:xfrm>
            <a:off x="0" y="1795463"/>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700" dirty="0">
                <a:solidFill>
                  <a:srgbClr val="000000"/>
                </a:solidFill>
                <a:latin typeface="ＭＳ....."/>
              </a:rPr>
              <a:t>「Ａ表現」 </a:t>
            </a:r>
          </a:p>
          <a:p>
            <a:r>
              <a:rPr lang="ja-JP" altLang="en-US" sz="1700" dirty="0"/>
              <a:t>　（１）</a:t>
            </a:r>
            <a:r>
              <a:rPr lang="en-US" altLang="ja-JP" sz="1700" dirty="0"/>
              <a:t> </a:t>
            </a:r>
            <a:r>
              <a:rPr lang="ja-JP" altLang="en-US" sz="1700" dirty="0"/>
              <a:t>表現の活動を通して，発想や構想に関する次の事項を身に付けることができるよう指導する。</a:t>
            </a:r>
            <a:endParaRPr lang="en-US" altLang="ja-JP" sz="1700" dirty="0"/>
          </a:p>
          <a:p>
            <a:r>
              <a:rPr lang="ja-JP" altLang="en-US" sz="1700" dirty="0">
                <a:solidFill>
                  <a:srgbClr val="00B050"/>
                </a:solidFill>
                <a:latin typeface="ＭＳ....."/>
              </a:rPr>
              <a:t>　　　ア 造形遊びをする活動を通して，身近な自然物や人工の材料の形や色などを基に造形的な活</a:t>
            </a:r>
            <a:endParaRPr lang="en-US" altLang="ja-JP" sz="1700" dirty="0">
              <a:solidFill>
                <a:srgbClr val="00B050"/>
              </a:solidFill>
              <a:latin typeface="ＭＳ....."/>
            </a:endParaRPr>
          </a:p>
          <a:p>
            <a:r>
              <a:rPr lang="ja-JP" altLang="en-US" sz="1700" dirty="0">
                <a:solidFill>
                  <a:srgbClr val="00B050"/>
                </a:solidFill>
                <a:latin typeface="ＭＳ....."/>
              </a:rPr>
              <a:t>　　　　　動を思い付くことや，感覚や気持ちを生かしながら，どのように活動するかについて考える</a:t>
            </a:r>
            <a:r>
              <a:rPr lang="ja-JP" altLang="en-US" sz="1700" dirty="0" err="1">
                <a:solidFill>
                  <a:srgbClr val="00B050"/>
                </a:solidFill>
                <a:latin typeface="ＭＳ....."/>
              </a:rPr>
              <a:t>こ</a:t>
            </a:r>
            <a:endParaRPr lang="en-US" altLang="ja-JP" sz="1700" dirty="0">
              <a:solidFill>
                <a:srgbClr val="00B050"/>
              </a:solidFill>
              <a:latin typeface="ＭＳ....."/>
            </a:endParaRPr>
          </a:p>
          <a:p>
            <a:r>
              <a:rPr lang="ja-JP" altLang="en-US" sz="1700" dirty="0">
                <a:solidFill>
                  <a:srgbClr val="00B050"/>
                </a:solidFill>
                <a:latin typeface="ＭＳ....."/>
              </a:rPr>
              <a:t>　　　　　と。</a:t>
            </a:r>
            <a:endParaRPr lang="en-US" altLang="ja-JP" sz="1700" dirty="0">
              <a:solidFill>
                <a:srgbClr val="000000"/>
              </a:solidFill>
              <a:latin typeface="ＭＳ....."/>
            </a:endParaRPr>
          </a:p>
          <a:p>
            <a:r>
              <a:rPr lang="ja-JP" altLang="en-US" sz="1700" dirty="0">
                <a:solidFill>
                  <a:srgbClr val="000000"/>
                </a:solidFill>
                <a:latin typeface="ＭＳ....."/>
              </a:rPr>
              <a:t>「Ａ表現」 </a:t>
            </a:r>
          </a:p>
          <a:p>
            <a:r>
              <a:rPr lang="ja-JP" altLang="en-US" sz="1700" dirty="0">
                <a:solidFill>
                  <a:srgbClr val="000000"/>
                </a:solidFill>
                <a:latin typeface="ＭＳ"/>
              </a:rPr>
              <a:t>　（２）</a:t>
            </a:r>
            <a:r>
              <a:rPr lang="en-US" altLang="ja-JP" sz="1700" dirty="0">
                <a:solidFill>
                  <a:srgbClr val="000000"/>
                </a:solidFill>
                <a:latin typeface="ＭＳ"/>
              </a:rPr>
              <a:t> </a:t>
            </a:r>
            <a:r>
              <a:rPr lang="ja-JP" altLang="en-US" sz="1700" dirty="0">
                <a:solidFill>
                  <a:srgbClr val="000000"/>
                </a:solidFill>
                <a:latin typeface="ＭＳ"/>
              </a:rPr>
              <a:t>表現の活動を通して，技能に関する次の事項を身に付けることができるよう指導する。</a:t>
            </a:r>
            <a:r>
              <a:rPr lang="ja-JP" altLang="en-US" sz="1700" dirty="0">
                <a:solidFill>
                  <a:srgbClr val="000000"/>
                </a:solidFill>
                <a:latin typeface="ＭＳ....."/>
              </a:rPr>
              <a:t>    </a:t>
            </a:r>
            <a:endParaRPr lang="en-US" altLang="ja-JP" sz="1700" dirty="0">
              <a:solidFill>
                <a:srgbClr val="000000"/>
              </a:solidFill>
              <a:latin typeface="ＭＳ....."/>
            </a:endParaRPr>
          </a:p>
          <a:p>
            <a:r>
              <a:rPr lang="ja-JP" altLang="en-US" sz="1700" dirty="0">
                <a:solidFill>
                  <a:srgbClr val="000000"/>
                </a:solidFill>
                <a:latin typeface="ＭＳ....."/>
              </a:rPr>
              <a:t>　　　 </a:t>
            </a:r>
            <a:r>
              <a:rPr lang="ja-JP" altLang="en-US" sz="1700" dirty="0">
                <a:solidFill>
                  <a:srgbClr val="0070C0"/>
                </a:solidFill>
                <a:latin typeface="ＭＳ....."/>
              </a:rPr>
              <a:t>ア 造形遊びをする活動を通して，身近で扱いやすい材料や用具に十分に慣れるとともに，並</a:t>
            </a:r>
            <a:endParaRPr lang="en-US" altLang="ja-JP" sz="1700" dirty="0">
              <a:solidFill>
                <a:srgbClr val="0070C0"/>
              </a:solidFill>
              <a:latin typeface="ＭＳ....."/>
            </a:endParaRPr>
          </a:p>
          <a:p>
            <a:r>
              <a:rPr lang="ja-JP" altLang="en-US" sz="1700" dirty="0">
                <a:solidFill>
                  <a:srgbClr val="0070C0"/>
                </a:solidFill>
                <a:latin typeface="ＭＳ....."/>
              </a:rPr>
              <a:t>　　　　　べたり，つないだり，積んだりするなど手や体全体の感覚などを働かせ，活動を工夫してつく</a:t>
            </a:r>
            <a:endParaRPr lang="en-US" altLang="ja-JP" sz="1700" dirty="0">
              <a:solidFill>
                <a:srgbClr val="0070C0"/>
              </a:solidFill>
              <a:latin typeface="ＭＳ....."/>
            </a:endParaRPr>
          </a:p>
          <a:p>
            <a:r>
              <a:rPr lang="ja-JP" altLang="en-US" sz="1700" dirty="0">
                <a:solidFill>
                  <a:srgbClr val="0070C0"/>
                </a:solidFill>
                <a:latin typeface="ＭＳ....."/>
              </a:rPr>
              <a:t>　　　　　ること。</a:t>
            </a:r>
            <a:endParaRPr lang="en-US" altLang="ja-JP" sz="1700" dirty="0">
              <a:solidFill>
                <a:srgbClr val="0070C0"/>
              </a:solidFill>
              <a:latin typeface="ＭＳ....."/>
            </a:endParaRPr>
          </a:p>
          <a:p>
            <a:r>
              <a:rPr lang="en-US" altLang="ja-JP" sz="1700" dirty="0">
                <a:solidFill>
                  <a:srgbClr val="000000"/>
                </a:solidFill>
                <a:latin typeface="ＭＳ....."/>
              </a:rPr>
              <a:t>〔</a:t>
            </a:r>
            <a:r>
              <a:rPr lang="ja-JP" altLang="en-US" sz="1700" dirty="0">
                <a:solidFill>
                  <a:srgbClr val="000000"/>
                </a:solidFill>
                <a:latin typeface="ＭＳ....."/>
              </a:rPr>
              <a:t>共通事項</a:t>
            </a:r>
            <a:r>
              <a:rPr lang="en-US" altLang="ja-JP" sz="1700" dirty="0">
                <a:solidFill>
                  <a:srgbClr val="000000"/>
                </a:solidFill>
                <a:latin typeface="ＭＳ....."/>
              </a:rPr>
              <a:t>〕 </a:t>
            </a:r>
          </a:p>
          <a:p>
            <a:r>
              <a:rPr lang="en-US" altLang="ja-JP" sz="1700" dirty="0">
                <a:solidFill>
                  <a:srgbClr val="000000"/>
                </a:solidFill>
                <a:latin typeface="ＭＳ....."/>
              </a:rPr>
              <a:t>  </a:t>
            </a:r>
            <a:r>
              <a:rPr lang="ja-JP" altLang="en-US" sz="1700" dirty="0">
                <a:solidFill>
                  <a:srgbClr val="000000"/>
                </a:solidFill>
                <a:latin typeface="ＭＳ....."/>
              </a:rPr>
              <a:t>（１）</a:t>
            </a:r>
            <a:r>
              <a:rPr lang="en-US" altLang="ja-JP" sz="1700" dirty="0">
                <a:solidFill>
                  <a:srgbClr val="000000"/>
                </a:solidFill>
                <a:latin typeface="ＭＳ....."/>
              </a:rPr>
              <a:t> </a:t>
            </a:r>
            <a:r>
              <a:rPr lang="ja-JP" altLang="en-US" sz="1700" dirty="0">
                <a:solidFill>
                  <a:srgbClr val="000000"/>
                </a:solidFill>
                <a:latin typeface="ＭＳ....."/>
              </a:rPr>
              <a:t>「Ａ表現」及び「Ｂ鑑賞」の指導を通して，次の事項を身に付けることができるよう指導する。 </a:t>
            </a:r>
          </a:p>
          <a:p>
            <a:r>
              <a:rPr lang="ja-JP" altLang="en-US" sz="1700" dirty="0">
                <a:solidFill>
                  <a:srgbClr val="000000"/>
                </a:solidFill>
                <a:latin typeface="ＭＳ....."/>
              </a:rPr>
              <a:t>       </a:t>
            </a:r>
            <a:r>
              <a:rPr lang="ja-JP" altLang="en-US" sz="1700" dirty="0">
                <a:solidFill>
                  <a:srgbClr val="FF0000"/>
                </a:solidFill>
                <a:latin typeface="ＭＳ....."/>
              </a:rPr>
              <a:t>ア 自分の感覚や行為を通して，形や色などに気付くこと。</a:t>
            </a:r>
          </a:p>
          <a:p>
            <a:r>
              <a:rPr lang="ja-JP" altLang="en-US" sz="1700" dirty="0">
                <a:solidFill>
                  <a:srgbClr val="FF0000"/>
                </a:solidFill>
                <a:latin typeface="ＭＳ....."/>
              </a:rPr>
              <a:t>　　　</a:t>
            </a:r>
            <a:r>
              <a:rPr lang="ja-JP" altLang="en-US" sz="1700" dirty="0">
                <a:solidFill>
                  <a:srgbClr val="00B050"/>
                </a:solidFill>
                <a:latin typeface="ＭＳ....."/>
              </a:rPr>
              <a:t>イ 形や色などを基に，自分のイメージをもつこと。</a:t>
            </a:r>
            <a:endParaRPr lang="en-US" altLang="ja-JP" sz="1700" dirty="0">
              <a:solidFill>
                <a:srgbClr val="00B050"/>
              </a:solidFill>
              <a:latin typeface="ＭＳ....."/>
            </a:endParaRPr>
          </a:p>
          <a:p>
            <a:r>
              <a:rPr lang="ja-JP" altLang="en-US" sz="1700" dirty="0">
                <a:solidFill>
                  <a:srgbClr val="FF0000"/>
                </a:solidFill>
                <a:latin typeface="ＭＳ....."/>
              </a:rPr>
              <a:t>　　　　　　　　　　</a:t>
            </a:r>
            <a:endParaRPr lang="en-US" altLang="ja-JP" sz="1700" dirty="0">
              <a:solidFill>
                <a:srgbClr val="FF0000"/>
              </a:solidFill>
              <a:latin typeface="ＭＳ....."/>
            </a:endParaRPr>
          </a:p>
          <a:p>
            <a:r>
              <a:rPr lang="ja-JP" altLang="en-US" sz="1700" dirty="0">
                <a:solidFill>
                  <a:srgbClr val="FF0000"/>
                </a:solidFill>
                <a:latin typeface="ＭＳ....."/>
              </a:rPr>
              <a:t>　　　　　　　　　　　　（赤）</a:t>
            </a:r>
            <a:r>
              <a:rPr lang="en-US" altLang="ja-JP" sz="1700" dirty="0">
                <a:solidFill>
                  <a:srgbClr val="FF0000"/>
                </a:solidFill>
                <a:latin typeface="ＭＳ....."/>
              </a:rPr>
              <a:t>…</a:t>
            </a:r>
            <a:r>
              <a:rPr lang="ja-JP" altLang="en-US" sz="1700" dirty="0">
                <a:solidFill>
                  <a:srgbClr val="FF0000"/>
                </a:solidFill>
                <a:latin typeface="ＭＳ....."/>
              </a:rPr>
              <a:t>「知識及び技能」のうちの「知識」に関する内容 </a:t>
            </a:r>
          </a:p>
          <a:p>
            <a:r>
              <a:rPr lang="ja-JP" altLang="en-US" sz="1700" dirty="0">
                <a:solidFill>
                  <a:srgbClr val="0070C0"/>
                </a:solidFill>
                <a:latin typeface="ＭＳ....."/>
              </a:rPr>
              <a:t>　　　　　　　　　　　　（青）</a:t>
            </a:r>
            <a:r>
              <a:rPr lang="en-US" altLang="ja-JP" sz="1700" dirty="0">
                <a:solidFill>
                  <a:srgbClr val="0070C0"/>
                </a:solidFill>
                <a:latin typeface="ＭＳ....."/>
              </a:rPr>
              <a:t>…</a:t>
            </a:r>
            <a:r>
              <a:rPr lang="ja-JP" altLang="en-US" sz="1700" dirty="0">
                <a:solidFill>
                  <a:srgbClr val="0070C0"/>
                </a:solidFill>
                <a:latin typeface="ＭＳ....."/>
              </a:rPr>
              <a:t>「知識及び技能」のうちの「技能」に関する内容 </a:t>
            </a:r>
          </a:p>
          <a:p>
            <a:r>
              <a:rPr lang="ja-JP" altLang="en-US" sz="1700" dirty="0">
                <a:solidFill>
                  <a:srgbClr val="000000"/>
                </a:solidFill>
                <a:latin typeface="ＭＳ....."/>
              </a:rPr>
              <a:t>　　　　　　　　　　　　</a:t>
            </a:r>
            <a:r>
              <a:rPr lang="ja-JP" altLang="en-US" sz="1700" dirty="0">
                <a:solidFill>
                  <a:srgbClr val="00B050"/>
                </a:solidFill>
                <a:latin typeface="ＭＳ....."/>
              </a:rPr>
              <a:t>（緑）</a:t>
            </a:r>
            <a:r>
              <a:rPr lang="en-US" altLang="ja-JP" sz="1700" dirty="0">
                <a:solidFill>
                  <a:srgbClr val="00B050"/>
                </a:solidFill>
                <a:latin typeface="ＭＳ....."/>
              </a:rPr>
              <a:t>…</a:t>
            </a:r>
            <a:r>
              <a:rPr lang="ja-JP" altLang="en-US" sz="1700" dirty="0">
                <a:solidFill>
                  <a:srgbClr val="00B050"/>
                </a:solidFill>
                <a:latin typeface="ＭＳ....."/>
              </a:rPr>
              <a:t>「思考力，判断力，表現力等」に関する内容 </a:t>
            </a:r>
            <a:r>
              <a:rPr lang="en-US" altLang="ja-JP" sz="1700" dirty="0">
                <a:solidFill>
                  <a:srgbClr val="00B050"/>
                </a:solidFill>
                <a:latin typeface="ＭＳ....."/>
              </a:rPr>
              <a:t>	</a:t>
            </a:r>
            <a:endParaRPr lang="ja-JP" altLang="en-US" sz="1700" dirty="0">
              <a:solidFill>
                <a:srgbClr val="00B050"/>
              </a:solidFill>
            </a:endParaRPr>
          </a:p>
        </p:txBody>
      </p:sp>
      <p:sp>
        <p:nvSpPr>
          <p:cNvPr id="5" name="正方形/長方形 1"/>
          <p:cNvSpPr>
            <a:spLocks noChangeArrowheads="1"/>
          </p:cNvSpPr>
          <p:nvPr/>
        </p:nvSpPr>
        <p:spPr bwMode="auto">
          <a:xfrm>
            <a:off x="166688" y="1004888"/>
            <a:ext cx="8810625" cy="400050"/>
          </a:xfrm>
          <a:prstGeom prst="rect">
            <a:avLst/>
          </a:prstGeom>
          <a:noFill/>
          <a:ln w="12700"/>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000" dirty="0"/>
              <a:t>①　各教科における「内容のまとまり」と「評価の観点」との関係を確認する。</a:t>
            </a:r>
          </a:p>
        </p:txBody>
      </p:sp>
      <p:sp>
        <p:nvSpPr>
          <p:cNvPr id="18436"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600" b="1">
                <a:solidFill>
                  <a:srgbClr val="FFFFFF"/>
                </a:solidFill>
              </a:rPr>
              <a:t>Ⅱ</a:t>
            </a:r>
            <a:r>
              <a:rPr kumimoji="1" lang="ja-JP" altLang="en-US" sz="2600" b="1">
                <a:solidFill>
                  <a:srgbClr val="FFFFFF"/>
                </a:solidFill>
              </a:rPr>
              <a:t>　図画工作科の内容のまとまりごとの評価規準（例）</a:t>
            </a:r>
          </a:p>
        </p:txBody>
      </p:sp>
      <p:sp>
        <p:nvSpPr>
          <p:cNvPr id="7" name="上リボン 6"/>
          <p:cNvSpPr/>
          <p:nvPr/>
        </p:nvSpPr>
        <p:spPr>
          <a:xfrm>
            <a:off x="7578725" y="119063"/>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Ｐ３０</a:t>
            </a:r>
          </a:p>
        </p:txBody>
      </p:sp>
      <p:sp>
        <p:nvSpPr>
          <p:cNvPr id="2" name="右矢印 1"/>
          <p:cNvSpPr/>
          <p:nvPr/>
        </p:nvSpPr>
        <p:spPr>
          <a:xfrm>
            <a:off x="971550" y="5805488"/>
            <a:ext cx="50482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8439" name="テキスト ボックス 1"/>
          <p:cNvSpPr txBox="1">
            <a:spLocks noChangeArrowheads="1"/>
          </p:cNvSpPr>
          <p:nvPr/>
        </p:nvSpPr>
        <p:spPr bwMode="auto">
          <a:xfrm>
            <a:off x="1889125" y="1493838"/>
            <a:ext cx="53641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solidFill>
                  <a:srgbClr val="000000"/>
                </a:solidFill>
              </a:rPr>
              <a:t>＜　例　</a:t>
            </a:r>
            <a:r>
              <a:rPr kumimoji="1" lang="en-US" altLang="ja-JP">
                <a:solidFill>
                  <a:srgbClr val="000000"/>
                </a:solidFill>
              </a:rPr>
              <a:t> </a:t>
            </a:r>
            <a:r>
              <a:rPr kumimoji="1" lang="ja-JP" altLang="en-US">
                <a:solidFill>
                  <a:srgbClr val="000000"/>
                </a:solidFill>
              </a:rPr>
              <a:t>第１学年及び第２学年の「造形遊び」　＞</a:t>
            </a:r>
            <a:r>
              <a:rPr kumimoji="1" lang="ja-JP" altLang="en-US"/>
              <a:t>　</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055"/>
    </mc:Choice>
    <mc:Fallback xmlns="">
      <p:transition spd="slow" advTm="44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600" b="1">
                <a:solidFill>
                  <a:srgbClr val="FFFFFF"/>
                </a:solidFill>
              </a:rPr>
              <a:t>Ⅱ</a:t>
            </a:r>
            <a:r>
              <a:rPr kumimoji="1" lang="ja-JP" altLang="en-US" sz="2600" b="1">
                <a:solidFill>
                  <a:srgbClr val="FFFFFF"/>
                </a:solidFill>
              </a:rPr>
              <a:t>　図画工作科の内容のまとまりごとの評価規準（例）</a:t>
            </a:r>
          </a:p>
        </p:txBody>
      </p:sp>
      <p:sp>
        <p:nvSpPr>
          <p:cNvPr id="9" name="上リボン 8"/>
          <p:cNvSpPr/>
          <p:nvPr/>
        </p:nvSpPr>
        <p:spPr>
          <a:xfrm>
            <a:off x="7578725" y="119063"/>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Ｐ３１</a:t>
            </a:r>
          </a:p>
        </p:txBody>
      </p:sp>
      <p:sp>
        <p:nvSpPr>
          <p:cNvPr id="10" name="正方形/長方形 1"/>
          <p:cNvSpPr>
            <a:spLocks noChangeArrowheads="1"/>
          </p:cNvSpPr>
          <p:nvPr/>
        </p:nvSpPr>
        <p:spPr bwMode="auto">
          <a:xfrm>
            <a:off x="166688" y="1004888"/>
            <a:ext cx="8810625" cy="400050"/>
          </a:xfrm>
          <a:prstGeom prst="rect">
            <a:avLst/>
          </a:prstGeom>
          <a:noFill/>
          <a:ln w="12700"/>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000" dirty="0"/>
              <a:t>②</a:t>
            </a:r>
            <a:r>
              <a:rPr lang="en-US" altLang="ja-JP" sz="2000" dirty="0"/>
              <a:t>【</a:t>
            </a:r>
            <a:r>
              <a:rPr lang="ja-JP" altLang="en-US" sz="2000" dirty="0"/>
              <a:t>観点ごとのポイント</a:t>
            </a:r>
            <a:r>
              <a:rPr lang="en-US" altLang="ja-JP" sz="2000" dirty="0"/>
              <a:t>】</a:t>
            </a:r>
            <a:r>
              <a:rPr lang="ja-JP" altLang="en-US" sz="2000" dirty="0"/>
              <a:t>を踏まえ，「内容のまとまりごとの評価規準」を作成する。</a:t>
            </a:r>
          </a:p>
        </p:txBody>
      </p:sp>
      <p:sp>
        <p:nvSpPr>
          <p:cNvPr id="20485" name="正方形/長方形 1"/>
          <p:cNvSpPr>
            <a:spLocks noChangeArrowheads="1"/>
          </p:cNvSpPr>
          <p:nvPr/>
        </p:nvSpPr>
        <p:spPr bwMode="auto">
          <a:xfrm>
            <a:off x="2771775" y="1954213"/>
            <a:ext cx="3095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＜各観点のポイント＞</a:t>
            </a:r>
          </a:p>
        </p:txBody>
      </p:sp>
      <p:sp>
        <p:nvSpPr>
          <p:cNvPr id="20486" name="正方形/長方形 1"/>
          <p:cNvSpPr>
            <a:spLocks noChangeArrowheads="1"/>
          </p:cNvSpPr>
          <p:nvPr/>
        </p:nvSpPr>
        <p:spPr bwMode="auto">
          <a:xfrm>
            <a:off x="166688" y="2416175"/>
            <a:ext cx="2003425" cy="461963"/>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　知識・技能</a:t>
            </a:r>
          </a:p>
        </p:txBody>
      </p:sp>
      <p:sp>
        <p:nvSpPr>
          <p:cNvPr id="13" name="正方形/長方形 1"/>
          <p:cNvSpPr>
            <a:spLocks noChangeArrowheads="1"/>
          </p:cNvSpPr>
          <p:nvPr/>
        </p:nvSpPr>
        <p:spPr bwMode="auto">
          <a:xfrm>
            <a:off x="166688" y="3141663"/>
            <a:ext cx="8810625" cy="2862262"/>
          </a:xfrm>
          <a:prstGeom prst="rect">
            <a:avLst/>
          </a:prstGeom>
          <a:noFill/>
          <a:ln w="12700"/>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000" dirty="0"/>
              <a:t>「知識」について</a:t>
            </a:r>
          </a:p>
          <a:p>
            <a:pPr>
              <a:defRPr/>
            </a:pPr>
            <a:r>
              <a:rPr lang="ja-JP" altLang="en-US" sz="2000" dirty="0"/>
              <a:t>・「知識」は，</a:t>
            </a:r>
            <a:r>
              <a:rPr lang="en-US" altLang="ja-JP" sz="2000" dirty="0">
                <a:solidFill>
                  <a:srgbClr val="FF0000"/>
                </a:solidFill>
              </a:rPr>
              <a:t>〔</a:t>
            </a:r>
            <a:r>
              <a:rPr lang="ja-JP" altLang="en-US" sz="2000" dirty="0">
                <a:solidFill>
                  <a:srgbClr val="FF0000"/>
                </a:solidFill>
              </a:rPr>
              <a:t>共通事項</a:t>
            </a:r>
            <a:r>
              <a:rPr lang="en-US" altLang="ja-JP" sz="2000" dirty="0">
                <a:solidFill>
                  <a:srgbClr val="FF0000"/>
                </a:solidFill>
              </a:rPr>
              <a:t>〕</a:t>
            </a:r>
            <a:r>
              <a:rPr lang="ja-JP" altLang="en-US" sz="2000" dirty="0">
                <a:solidFill>
                  <a:srgbClr val="FF0000"/>
                </a:solidFill>
              </a:rPr>
              <a:t>（１）ア</a:t>
            </a:r>
            <a:r>
              <a:rPr lang="ja-JP" altLang="en-US" sz="2000" dirty="0"/>
              <a:t>から作成する。</a:t>
            </a:r>
          </a:p>
          <a:p>
            <a:pPr>
              <a:defRPr/>
            </a:pPr>
            <a:r>
              <a:rPr lang="ja-JP" altLang="en-US" sz="2000" dirty="0"/>
              <a:t>・文末は，学習の状況を評価することを踏まえて</a:t>
            </a:r>
            <a:r>
              <a:rPr lang="ja-JP" altLang="en-US" sz="2000" dirty="0">
                <a:solidFill>
                  <a:srgbClr val="FF0000"/>
                </a:solidFill>
              </a:rPr>
              <a:t>「</a:t>
            </a:r>
            <a:r>
              <a:rPr lang="ja-JP" altLang="en-US" sz="2000" dirty="0" err="1">
                <a:solidFill>
                  <a:srgbClr val="FF0000"/>
                </a:solidFill>
              </a:rPr>
              <a:t>～して</a:t>
            </a:r>
            <a:r>
              <a:rPr lang="ja-JP" altLang="en-US" sz="2000" dirty="0">
                <a:solidFill>
                  <a:srgbClr val="FF0000"/>
                </a:solidFill>
              </a:rPr>
              <a:t>いる」</a:t>
            </a:r>
            <a:r>
              <a:rPr lang="ja-JP" altLang="en-US" sz="2000" dirty="0"/>
              <a:t>とする。</a:t>
            </a:r>
          </a:p>
          <a:p>
            <a:pPr>
              <a:defRPr/>
            </a:pPr>
            <a:endParaRPr lang="en-US" altLang="ja-JP" sz="2000" dirty="0"/>
          </a:p>
          <a:p>
            <a:pPr>
              <a:defRPr/>
            </a:pPr>
            <a:r>
              <a:rPr lang="ja-JP" altLang="en-US" sz="2000" dirty="0"/>
              <a:t>「技能」について</a:t>
            </a:r>
          </a:p>
          <a:p>
            <a:pPr>
              <a:defRPr/>
            </a:pPr>
            <a:r>
              <a:rPr lang="ja-JP" altLang="en-US" sz="2000" dirty="0"/>
              <a:t>・「技能」は，</a:t>
            </a:r>
            <a:r>
              <a:rPr lang="ja-JP" altLang="en-US" sz="2000" dirty="0">
                <a:solidFill>
                  <a:srgbClr val="FF0000"/>
                </a:solidFill>
              </a:rPr>
              <a:t>「Ａ表現」（２）ア</a:t>
            </a:r>
            <a:r>
              <a:rPr lang="ja-JP" altLang="en-US" sz="2000" dirty="0"/>
              <a:t>から作成する。</a:t>
            </a:r>
          </a:p>
          <a:p>
            <a:pPr>
              <a:defRPr/>
            </a:pPr>
            <a:r>
              <a:rPr lang="ja-JP" altLang="en-US" sz="2000" dirty="0"/>
              <a:t>・文頭の「造形遊びをする活動を通して，」は，「内容のまとまり」を示すものなので</a:t>
            </a:r>
            <a:endParaRPr lang="en-US" altLang="ja-JP" sz="2000" dirty="0"/>
          </a:p>
          <a:p>
            <a:pPr>
              <a:defRPr/>
            </a:pPr>
            <a:r>
              <a:rPr lang="ja-JP" altLang="en-US" sz="2000" dirty="0"/>
              <a:t>　</a:t>
            </a:r>
            <a:r>
              <a:rPr lang="ja-JP" altLang="en-US" sz="2000" dirty="0">
                <a:solidFill>
                  <a:srgbClr val="FF0000"/>
                </a:solidFill>
              </a:rPr>
              <a:t>削除</a:t>
            </a:r>
            <a:r>
              <a:rPr lang="ja-JP" altLang="en-US" sz="2000" dirty="0"/>
              <a:t>する。</a:t>
            </a:r>
          </a:p>
          <a:p>
            <a:pPr>
              <a:defRPr/>
            </a:pPr>
            <a:r>
              <a:rPr lang="ja-JP" altLang="en-US" sz="2000" dirty="0"/>
              <a:t>・文末は，学習の状況を評価することを踏まえて</a:t>
            </a:r>
            <a:r>
              <a:rPr lang="ja-JP" altLang="en-US" sz="2000" dirty="0">
                <a:solidFill>
                  <a:srgbClr val="FF0000"/>
                </a:solidFill>
              </a:rPr>
              <a:t>「</a:t>
            </a:r>
            <a:r>
              <a:rPr lang="ja-JP" altLang="en-US" sz="2000" dirty="0" err="1">
                <a:solidFill>
                  <a:srgbClr val="FF0000"/>
                </a:solidFill>
              </a:rPr>
              <a:t>～して</a:t>
            </a:r>
            <a:r>
              <a:rPr lang="ja-JP" altLang="en-US" sz="2000" dirty="0">
                <a:solidFill>
                  <a:srgbClr val="FF0000"/>
                </a:solidFill>
              </a:rPr>
              <a:t>いる」</a:t>
            </a:r>
            <a:r>
              <a:rPr lang="ja-JP" altLang="en-US" sz="2000" dirty="0"/>
              <a:t>とする。</a:t>
            </a:r>
          </a:p>
        </p:txBody>
      </p:sp>
      <p:sp>
        <p:nvSpPr>
          <p:cNvPr id="20488" name="テキスト ボックス 1"/>
          <p:cNvSpPr txBox="1">
            <a:spLocks noChangeArrowheads="1"/>
          </p:cNvSpPr>
          <p:nvPr/>
        </p:nvSpPr>
        <p:spPr bwMode="auto">
          <a:xfrm>
            <a:off x="1889125" y="1492250"/>
            <a:ext cx="53641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solidFill>
                  <a:srgbClr val="000000"/>
                </a:solidFill>
              </a:rPr>
              <a:t>＜　例　</a:t>
            </a:r>
            <a:r>
              <a:rPr kumimoji="1" lang="en-US" altLang="ja-JP">
                <a:solidFill>
                  <a:srgbClr val="000000"/>
                </a:solidFill>
              </a:rPr>
              <a:t> </a:t>
            </a:r>
            <a:r>
              <a:rPr kumimoji="1" lang="ja-JP" altLang="en-US">
                <a:solidFill>
                  <a:srgbClr val="000000"/>
                </a:solidFill>
              </a:rPr>
              <a:t>第１学年及び第２学年の「造形遊び」　＞</a:t>
            </a:r>
            <a:r>
              <a:rPr kumimoji="1" lang="ja-JP" altLang="en-US"/>
              <a:t>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658"/>
    </mc:Choice>
    <mc:Fallback xmlns="">
      <p:transition spd="slow" advTm="55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21699</TotalTime>
  <Words>10728</Words>
  <Application>Microsoft Office PowerPoint</Application>
  <PresentationFormat>画面に合わせる (4:3)</PresentationFormat>
  <Paragraphs>785</Paragraphs>
  <Slides>33</Slides>
  <Notes>33</Notes>
  <HiddenSlides>0</HiddenSlides>
  <MMClips>33</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33</vt:i4>
      </vt:variant>
    </vt:vector>
  </HeadingPairs>
  <TitlesOfParts>
    <vt:vector size="45" baseType="lpstr">
      <vt:lpstr>HGP教科書体</vt:lpstr>
      <vt:lpstr>ＭＳ</vt:lpstr>
      <vt:lpstr>ＭＳ Ｐゴシック</vt:lpstr>
      <vt:lpstr>ＭＳ Ｐ明朝</vt:lpstr>
      <vt:lpstr>ＭＳ 明朝</vt:lpstr>
      <vt:lpstr>ＭＳ.....</vt:lpstr>
      <vt:lpstr>ＭＳ....</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福岡県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平成２１年度  新教育課程説明会  小学校算数編</dc:title>
  <cp:lastModifiedBy>森 将和</cp:lastModifiedBy>
  <cp:revision>1182</cp:revision>
  <cp:lastPrinted>2020-05-08T08:39:47Z</cp:lastPrinted>
  <dcterms:created xsi:type="dcterms:W3CDTF">2009-05-16T06:50:40Z</dcterms:created>
  <dcterms:modified xsi:type="dcterms:W3CDTF">2020-05-27T13:44:58Z</dcterms:modified>
</cp:coreProperties>
</file>